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9" r:id="rId1"/>
  </p:sldMasterIdLst>
  <p:notesMasterIdLst>
    <p:notesMasterId r:id="rId37"/>
  </p:notesMasterIdLst>
  <p:sldIdLst>
    <p:sldId id="392" r:id="rId2"/>
    <p:sldId id="462" r:id="rId3"/>
    <p:sldId id="464" r:id="rId4"/>
    <p:sldId id="488" r:id="rId5"/>
    <p:sldId id="517" r:id="rId6"/>
    <p:sldId id="441" r:id="rId7"/>
    <p:sldId id="518" r:id="rId8"/>
    <p:sldId id="408" r:id="rId9"/>
    <p:sldId id="409" r:id="rId10"/>
    <p:sldId id="519" r:id="rId11"/>
    <p:sldId id="412" r:id="rId12"/>
    <p:sldId id="413" r:id="rId13"/>
    <p:sldId id="414" r:id="rId14"/>
    <p:sldId id="415" r:id="rId15"/>
    <p:sldId id="417" r:id="rId16"/>
    <p:sldId id="522" r:id="rId17"/>
    <p:sldId id="521" r:id="rId18"/>
    <p:sldId id="418" r:id="rId19"/>
    <p:sldId id="536" r:id="rId20"/>
    <p:sldId id="524" r:id="rId21"/>
    <p:sldId id="523" r:id="rId22"/>
    <p:sldId id="526" r:id="rId23"/>
    <p:sldId id="527" r:id="rId24"/>
    <p:sldId id="528" r:id="rId25"/>
    <p:sldId id="529" r:id="rId26"/>
    <p:sldId id="530" r:id="rId27"/>
    <p:sldId id="532" r:id="rId28"/>
    <p:sldId id="304" r:id="rId29"/>
    <p:sldId id="305" r:id="rId30"/>
    <p:sldId id="306" r:id="rId31"/>
    <p:sldId id="435" r:id="rId32"/>
    <p:sldId id="443" r:id="rId33"/>
    <p:sldId id="498" r:id="rId34"/>
    <p:sldId id="533" r:id="rId35"/>
    <p:sldId id="391" r:id="rId36"/>
  </p:sldIdLst>
  <p:sldSz cx="9144000" cy="6858000" type="screen4x3"/>
  <p:notesSz cx="6858000" cy="9144000"/>
  <p:embeddedFontLst>
    <p:embeddedFont>
      <p:font typeface="Arial Rounded MT Bold" panose="020F0704030504030204" pitchFamily="34" charset="0"/>
      <p:regular r:id="rId38"/>
    </p:embeddedFont>
    <p:embeddedFont>
      <p:font typeface="Candara" panose="020E0502030303020204" pitchFamily="34" charset="0"/>
      <p:regular r:id="rId39"/>
      <p:bold r:id="rId40"/>
      <p:italic r:id="rId41"/>
      <p:boldItalic r:id="rId42"/>
    </p:embeddedFont>
    <p:embeddedFont>
      <p:font typeface="SimSun" panose="02010600030101010101" pitchFamily="2" charset="-122"/>
      <p:regular r:id="rId43"/>
    </p:embeddedFont>
    <p:embeddedFont>
      <p:font typeface="Tahoma" panose="020B0604030504040204" pitchFamily="34" charset="0"/>
      <p:regular r:id="rId44"/>
      <p:bold r:id="rId45"/>
    </p:embeddedFont>
    <p:embeddedFont>
      <p:font typeface="Calibri" panose="020F0502020204030204" pitchFamily="34" charset="0"/>
      <p:regular r:id="rId46"/>
      <p:bold r:id="rId47"/>
      <p:italic r:id="rId48"/>
      <p:boldItalic r:id="rId49"/>
    </p:embeddedFont>
    <p:embeddedFont>
      <p:font typeface="cmmi10" panose="020B0604020202020204"/>
      <p:regular r:id="rId50"/>
    </p:embeddedFont>
    <p:embeddedFont>
      <p:font typeface="Tempus Sans ITC" panose="04020404030D07020202" pitchFamily="82" charset="0"/>
      <p:regular r:id="rId51"/>
    </p:embeddedFont>
    <p:embeddedFont>
      <p:font typeface="Arial Unicode MS" panose="020B0604020202020204" charset="0"/>
      <p:regular r:id="rId52"/>
    </p:embeddedFont>
    <p:embeddedFont>
      <p:font typeface="Helvetica" panose="020B0604020202020204" pitchFamily="34" charset="0"/>
      <p:regular r:id="rId53"/>
      <p:bold r:id="rId54"/>
      <p:italic r:id="rId55"/>
      <p:boldItalic r:id="rId56"/>
    </p:embeddedFont>
  </p:embeddedFont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Introduction" id="{CAE413F7-FCE9-4DF7-A811-15A837271141}">
          <p14:sldIdLst>
            <p14:sldId id="392"/>
            <p14:sldId id="462"/>
            <p14:sldId id="464"/>
            <p14:sldId id="488"/>
            <p14:sldId id="517"/>
            <p14:sldId id="441"/>
            <p14:sldId id="518"/>
            <p14:sldId id="408"/>
            <p14:sldId id="409"/>
            <p14:sldId id="519"/>
            <p14:sldId id="412"/>
            <p14:sldId id="413"/>
            <p14:sldId id="414"/>
            <p14:sldId id="415"/>
            <p14:sldId id="417"/>
            <p14:sldId id="522"/>
            <p14:sldId id="521"/>
            <p14:sldId id="418"/>
          </p14:sldIdLst>
        </p14:section>
        <p14:section name="Signals" id="{7D159BDE-93A0-4BB9-A026-AA9B86AB9939}">
          <p14:sldIdLst>
            <p14:sldId id="536"/>
            <p14:sldId id="524"/>
            <p14:sldId id="523"/>
            <p14:sldId id="526"/>
            <p14:sldId id="527"/>
            <p14:sldId id="528"/>
            <p14:sldId id="529"/>
            <p14:sldId id="530"/>
            <p14:sldId id="532"/>
          </p14:sldIdLst>
        </p14:section>
        <p14:section name="Learning (10)" id="{1F27CCDF-CF30-4700-B078-76F80EB0D690}">
          <p14:sldIdLst>
            <p14:sldId id="304"/>
            <p14:sldId id="305"/>
            <p14:sldId id="306"/>
            <p14:sldId id="435"/>
          </p14:sldIdLst>
        </p14:section>
        <p14:section name="Summary" id="{9DA3CD11-97D9-420D-A6F2-12051D499D0C}">
          <p14:sldIdLst>
            <p14:sldId id="443"/>
            <p14:sldId id="498"/>
          </p14:sldIdLst>
        </p14:section>
        <p14:section name="backup" id="{6DB17FD8-EE1F-4F20-A7C7-385243E61066}">
          <p14:sldIdLst>
            <p14:sldId id="533"/>
            <p14:sldId id="39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400080"/>
    <a:srgbClr val="FFFFFF"/>
    <a:srgbClr val="CC3300"/>
    <a:srgbClr val="FAC896"/>
    <a:srgbClr val="3333FF"/>
    <a:srgbClr val="FFFF99"/>
    <a:srgbClr val="A7001B"/>
    <a:srgbClr val="000080"/>
    <a:srgbClr val="FAE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77639" autoAdjust="0"/>
  </p:normalViewPr>
  <p:slideViewPr>
    <p:cSldViewPr>
      <p:cViewPr varScale="1">
        <p:scale>
          <a:sx n="80" d="100"/>
          <a:sy n="80" d="100"/>
        </p:scale>
        <p:origin x="1338" y="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localhost\Users\penghaoruo\Documents\MyPapers\Prelim\exp.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Sheet1!$B$8</c:f>
              <c:strCache>
                <c:ptCount val="1"/>
                <c:pt idx="0">
                  <c:v>MSEP</c:v>
                </c:pt>
              </c:strCache>
            </c:strRef>
          </c:tx>
          <c:spPr>
            <a:solidFill>
              <a:schemeClr val="accent1"/>
            </a:solidFill>
            <a:ln>
              <a:noFill/>
            </a:ln>
            <a:effectLst/>
          </c:spPr>
          <c:invertIfNegative val="0"/>
          <c:cat>
            <c:strRef>
              <c:f>Sheet1!$A$9:$A$12</c:f>
              <c:strCache>
                <c:ptCount val="4"/>
                <c:pt idx="0">
                  <c:v>NW-NW</c:v>
                </c:pt>
                <c:pt idx="1">
                  <c:v>DF-DF</c:v>
                </c:pt>
                <c:pt idx="2">
                  <c:v>DF-NW</c:v>
                </c:pt>
                <c:pt idx="3">
                  <c:v>NW-DF</c:v>
                </c:pt>
              </c:strCache>
            </c:strRef>
          </c:cat>
          <c:val>
            <c:numRef>
              <c:f>Sheet1!$B$9:$B$12</c:f>
              <c:numCache>
                <c:formatCode>General</c:formatCode>
                <c:ptCount val="4"/>
                <c:pt idx="0">
                  <c:v>73.2</c:v>
                </c:pt>
                <c:pt idx="1">
                  <c:v>68.599999999999994</c:v>
                </c:pt>
                <c:pt idx="2">
                  <c:v>71</c:v>
                </c:pt>
                <c:pt idx="3">
                  <c:v>67.900000000000006</c:v>
                </c:pt>
              </c:numCache>
            </c:numRef>
          </c:val>
          <c:extLst>
            <c:ext xmlns:c16="http://schemas.microsoft.com/office/drawing/2014/chart" uri="{C3380CC4-5D6E-409C-BE32-E72D297353CC}">
              <c16:uniqueId val="{00000000-5028-4DEA-9A80-2C621A968392}"/>
            </c:ext>
          </c:extLst>
        </c:ser>
        <c:ser>
          <c:idx val="1"/>
          <c:order val="1"/>
          <c:tx>
            <c:strRef>
              <c:f>Sheet1!$C$8</c:f>
              <c:strCache>
                <c:ptCount val="1"/>
                <c:pt idx="0">
                  <c:v>Supervised</c:v>
                </c:pt>
              </c:strCache>
            </c:strRef>
          </c:tx>
          <c:spPr>
            <a:solidFill>
              <a:schemeClr val="accent2"/>
            </a:solidFill>
            <a:ln>
              <a:noFill/>
            </a:ln>
            <a:effectLst/>
          </c:spPr>
          <c:invertIfNegative val="0"/>
          <c:cat>
            <c:strRef>
              <c:f>Sheet1!$A$9:$A$12</c:f>
              <c:strCache>
                <c:ptCount val="4"/>
                <c:pt idx="0">
                  <c:v>NW-NW</c:v>
                </c:pt>
                <c:pt idx="1">
                  <c:v>DF-DF</c:v>
                </c:pt>
                <c:pt idx="2">
                  <c:v>DF-NW</c:v>
                </c:pt>
                <c:pt idx="3">
                  <c:v>NW-DF</c:v>
                </c:pt>
              </c:strCache>
            </c:strRef>
          </c:cat>
          <c:val>
            <c:numRef>
              <c:f>Sheet1!$C$9:$C$12</c:f>
              <c:numCache>
                <c:formatCode>General</c:formatCode>
                <c:ptCount val="4"/>
                <c:pt idx="0">
                  <c:v>73.599999999999994</c:v>
                </c:pt>
                <c:pt idx="1">
                  <c:v>68.900000000000006</c:v>
                </c:pt>
                <c:pt idx="2">
                  <c:v>70.099999999999994</c:v>
                </c:pt>
                <c:pt idx="3">
                  <c:v>67</c:v>
                </c:pt>
              </c:numCache>
            </c:numRef>
          </c:val>
          <c:extLst>
            <c:ext xmlns:c16="http://schemas.microsoft.com/office/drawing/2014/chart" uri="{C3380CC4-5D6E-409C-BE32-E72D297353CC}">
              <c16:uniqueId val="{00000001-5028-4DEA-9A80-2C621A968392}"/>
            </c:ext>
          </c:extLst>
        </c:ser>
        <c:dLbls>
          <c:showLegendKey val="0"/>
          <c:showVal val="0"/>
          <c:showCatName val="0"/>
          <c:showSerName val="0"/>
          <c:showPercent val="0"/>
          <c:showBubbleSize val="0"/>
        </c:dLbls>
        <c:gapWidth val="219"/>
        <c:overlap val="-27"/>
        <c:axId val="-2095935168"/>
        <c:axId val="-2095948288"/>
      </c:barChart>
      <c:catAx>
        <c:axId val="-2095935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Times" charset="0"/>
                <a:ea typeface="Times" charset="0"/>
                <a:cs typeface="Times" charset="0"/>
              </a:defRPr>
            </a:pPr>
            <a:endParaRPr lang="en-US"/>
          </a:p>
        </c:txPr>
        <c:crossAx val="-2095948288"/>
        <c:crosses val="autoZero"/>
        <c:auto val="1"/>
        <c:lblAlgn val="ctr"/>
        <c:lblOffset val="100"/>
        <c:noMultiLvlLbl val="0"/>
      </c:catAx>
      <c:valAx>
        <c:axId val="-2095948288"/>
        <c:scaling>
          <c:orientation val="minMax"/>
          <c:max val="7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Times" charset="0"/>
                <a:ea typeface="Times" charset="0"/>
                <a:cs typeface="Times" charset="0"/>
              </a:defRPr>
            </a:pPr>
            <a:endParaRPr lang="en-US"/>
          </a:p>
        </c:txPr>
        <c:crossAx val="-20959351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imes" charset="0"/>
              <a:ea typeface="Times" charset="0"/>
              <a:cs typeface="Times" charset="0"/>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lt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lt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F7D9C7A-1E92-449D-A064-B8AFA531E95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B753E5-623F-4C67-8206-272E28AD2ED8}" type="slidenum">
              <a:rPr lang="en-US" altLang="en-US"/>
              <a:pPr/>
              <a:t>1</a:t>
            </a:fld>
            <a:endParaRPr lang="en-US" altLang="en-US"/>
          </a:p>
        </p:txBody>
      </p:sp>
      <p:sp>
        <p:nvSpPr>
          <p:cNvPr id="4099" name="Rectangle 2"/>
          <p:cNvSpPr>
            <a:spLocks noGrp="1" noRot="1" noChangeAspect="1" noChangeArrowheads="1" noTextEdit="1"/>
          </p:cNvSpPr>
          <p:nvPr>
            <p:ph type="sldImg"/>
          </p:nvPr>
        </p:nvSpPr>
        <p:spPr>
          <a:xfrm>
            <a:off x="1144588" y="687388"/>
            <a:ext cx="4570412" cy="3427412"/>
          </a:xfrm>
          <a:ln/>
        </p:spPr>
      </p:sp>
      <p:sp>
        <p:nvSpPr>
          <p:cNvPr id="4100" name="Rectangle 3"/>
          <p:cNvSpPr>
            <a:spLocks noGrp="1" noChangeArrowheads="1"/>
          </p:cNvSpPr>
          <p:nvPr>
            <p:ph type="body" idx="1"/>
          </p:nvPr>
        </p:nvSpPr>
        <p:spPr>
          <a:xfrm>
            <a:off x="914400" y="4343400"/>
            <a:ext cx="5029200" cy="4113213"/>
          </a:xfrm>
          <a:noFill/>
        </p:spPr>
        <p:txBody>
          <a:bodyPr/>
          <a:lstStyle/>
          <a:p>
            <a:pPr eaLnBrk="1" hangingPunct="1"/>
            <a:endParaRPr lang="en-US" altLang="en-US" dirty="0" smtClean="0"/>
          </a:p>
          <a:p>
            <a:pPr eaLnBrk="1" hangingPunct="1"/>
            <a:r>
              <a:rPr lang="en-US" altLang="en-US" dirty="0" smtClean="0"/>
              <a:t>Title</a:t>
            </a:r>
          </a:p>
          <a:p>
            <a:pPr eaLnBrk="1" hangingPunct="1"/>
            <a:endParaRPr lang="en-US" altLang="en-US" dirty="0" smtClean="0"/>
          </a:p>
        </p:txBody>
      </p:sp>
    </p:spTree>
    <p:extLst>
      <p:ext uri="{BB962C8B-B14F-4D97-AF65-F5344CB8AC3E}">
        <p14:creationId xmlns:p14="http://schemas.microsoft.com/office/powerpoint/2010/main" val="951021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11B8853-A679-4A08-8A09-5281F94DD58E}" type="slidenum">
              <a:rPr lang="en-US" smtClean="0"/>
              <a:pPr>
                <a:defRPr/>
              </a:pPr>
              <a:t>11</a:t>
            </a:fld>
            <a:endParaRPr lang="en-US" dirty="0"/>
          </a:p>
        </p:txBody>
      </p:sp>
    </p:spTree>
    <p:extLst>
      <p:ext uri="{BB962C8B-B14F-4D97-AF65-F5344CB8AC3E}">
        <p14:creationId xmlns:p14="http://schemas.microsoft.com/office/powerpoint/2010/main" val="3621557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57F507-01D1-4510-A526-913965E94603}" type="slidenum">
              <a:rPr lang="en-US" smtClean="0"/>
              <a:pPr/>
              <a:t>12</a:t>
            </a:fld>
            <a:endParaRPr lang="en-US"/>
          </a:p>
        </p:txBody>
      </p:sp>
    </p:spTree>
    <p:extLst>
      <p:ext uri="{BB962C8B-B14F-4D97-AF65-F5344CB8AC3E}">
        <p14:creationId xmlns:p14="http://schemas.microsoft.com/office/powerpoint/2010/main" val="780158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F57ED01-C42A-47A2-9C29-76151E8F3DD9}" type="slidenum">
              <a:rPr lang="en-US" smtClean="0">
                <a:latin typeface="Times New Roman" pitchFamily="18" charset="0"/>
              </a:rPr>
              <a:pPr eaLnBrk="1" hangingPunct="1"/>
              <a:t>14</a:t>
            </a:fld>
            <a:endParaRPr lang="en-US" smtClean="0">
              <a:latin typeface="Times New Roman"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lIns="94851" tIns="47425" rIns="94851" bIns="47425"/>
          <a:lstStyle/>
          <a:p>
            <a:pPr eaLnBrk="1" hangingPunct="1"/>
            <a:endParaRPr lang="en-US" smtClean="0"/>
          </a:p>
        </p:txBody>
      </p:sp>
    </p:spTree>
    <p:extLst>
      <p:ext uri="{BB962C8B-B14F-4D97-AF65-F5344CB8AC3E}">
        <p14:creationId xmlns:p14="http://schemas.microsoft.com/office/powerpoint/2010/main" val="2932573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F2B34A-A631-3A41-970A-3C4771C9A78F}" type="slidenum">
              <a:rPr lang="en-US" smtClean="0"/>
              <a:t>16</a:t>
            </a:fld>
            <a:endParaRPr lang="en-US"/>
          </a:p>
        </p:txBody>
      </p:sp>
    </p:spTree>
    <p:extLst>
      <p:ext uri="{BB962C8B-B14F-4D97-AF65-F5344CB8AC3E}">
        <p14:creationId xmlns:p14="http://schemas.microsoft.com/office/powerpoint/2010/main" val="3512085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challenge, to facilitate reasoning, is to induce semantics</a:t>
            </a:r>
            <a:endParaRPr lang="en-US"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19</a:t>
            </a:fld>
            <a:endParaRPr lang="en-US" altLang="en-US"/>
          </a:p>
        </p:txBody>
      </p:sp>
    </p:spTree>
    <p:extLst>
      <p:ext uri="{BB962C8B-B14F-4D97-AF65-F5344CB8AC3E}">
        <p14:creationId xmlns:p14="http://schemas.microsoft.com/office/powerpoint/2010/main" val="1021374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Romanized </a:t>
            </a:r>
            <a:r>
              <a:rPr lang="en-US" dirty="0" err="1" smtClean="0"/>
              <a:t>Bengalli</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21</a:t>
            </a:fld>
            <a:endParaRPr lang="en-US" altLang="en-US"/>
          </a:p>
        </p:txBody>
      </p:sp>
    </p:spTree>
    <p:extLst>
      <p:ext uri="{BB962C8B-B14F-4D97-AF65-F5344CB8AC3E}">
        <p14:creationId xmlns:p14="http://schemas.microsoft.com/office/powerpoint/2010/main" val="1748459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challenge, to facilitate reasoning, is to induce semantics</a:t>
            </a:r>
            <a:endParaRPr lang="en-US"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25</a:t>
            </a:fld>
            <a:endParaRPr lang="en-US" altLang="en-US"/>
          </a:p>
        </p:txBody>
      </p:sp>
    </p:spTree>
    <p:extLst>
      <p:ext uri="{BB962C8B-B14F-4D97-AF65-F5344CB8AC3E}">
        <p14:creationId xmlns:p14="http://schemas.microsoft.com/office/powerpoint/2010/main" val="2661563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EE9AAC-62CA-4BFA-BCA9-DED0242C0C3C}" type="slidenum">
              <a:rPr lang="en-US" altLang="en-US"/>
              <a:pPr/>
              <a:t>26</a:t>
            </a:fld>
            <a:endParaRPr lang="en-US" altLang="en-US"/>
          </a:p>
        </p:txBody>
      </p:sp>
      <p:sp>
        <p:nvSpPr>
          <p:cNvPr id="1278978" name="Rectangle 2"/>
          <p:cNvSpPr txBox="1">
            <a:spLocks noGrp="1" noRot="1" noChangeAspect="1" noChangeArrowheads="1" noTextEdit="1"/>
          </p:cNvSpPr>
          <p:nvPr>
            <p:ph type="sldImg"/>
          </p:nvPr>
        </p:nvSpPr>
        <p:spPr>
          <a:ln/>
        </p:spPr>
      </p:sp>
      <p:sp>
        <p:nvSpPr>
          <p:cNvPr id="1278979" name="Text Box 3"/>
          <p:cNvSpPr txBox="1">
            <a:spLocks noGrp="1" noChangeArrowheads="1"/>
          </p:cNvSpPr>
          <p:nvPr>
            <p:ph type="body" idx="1"/>
          </p:nvPr>
        </p:nvSpPr>
        <p:spPr>
          <a:xfrm>
            <a:off x="914400" y="4341813"/>
            <a:ext cx="5029200" cy="4114800"/>
          </a:xfrm>
          <a:solidFill>
            <a:srgbClr val="FFFFFF"/>
          </a:solidFill>
          <a:ln w="9360">
            <a:solidFill>
              <a:srgbClr val="000000"/>
            </a:solidFill>
            <a:miter lim="800000"/>
            <a:headEnd/>
            <a:tailEnd/>
          </a:ln>
        </p:spPr>
        <p:txBody>
          <a:bodyPr lIns="80766" tIns="41998" rIns="80766" bIns="41998"/>
          <a:lstStyle/>
          <a:p>
            <a:pPr defTabSz="457200">
              <a:spcBef>
                <a:spcPts val="450"/>
              </a:spcBef>
              <a:tabLst>
                <a:tab pos="723900" algn="l"/>
                <a:tab pos="1447800" algn="l"/>
                <a:tab pos="2171700" algn="l"/>
                <a:tab pos="2895600" algn="l"/>
                <a:tab pos="3619500" algn="l"/>
                <a:tab pos="4343400" algn="l"/>
                <a:tab pos="5067300" algn="l"/>
              </a:tabLst>
            </a:pPr>
            <a:r>
              <a:rPr lang="en-US" altLang="en-US" sz="1300" dirty="0" smtClean="0">
                <a:latin typeface="Arial" pitchFamily="34" charset="0"/>
              </a:rPr>
              <a:t>When thinking about incidental supervision, I think that we can draw inspiration from</a:t>
            </a:r>
            <a:r>
              <a:rPr lang="en-US" altLang="en-US" sz="1300" baseline="0" dirty="0" smtClean="0">
                <a:latin typeface="Arial" pitchFamily="34" charset="0"/>
              </a:rPr>
              <a:t> language acquisition – kids need to solve the language-</a:t>
            </a:r>
            <a:r>
              <a:rPr lang="en-US" altLang="en-US" sz="1300" baseline="0" dirty="0" err="1" smtClean="0">
                <a:latin typeface="Arial" pitchFamily="34" charset="0"/>
              </a:rPr>
              <a:t>wolrd</a:t>
            </a:r>
            <a:r>
              <a:rPr lang="en-US" altLang="en-US" sz="1300" baseline="0" dirty="0" smtClean="0">
                <a:latin typeface="Arial" pitchFamily="34" charset="0"/>
              </a:rPr>
              <a:t> mapping problem, and all they have to work with are incidental supervision signals </a:t>
            </a:r>
          </a:p>
          <a:p>
            <a:pPr defTabSz="457200">
              <a:spcBef>
                <a:spcPts val="450"/>
              </a:spcBef>
              <a:tabLst>
                <a:tab pos="723900" algn="l"/>
                <a:tab pos="1447800" algn="l"/>
                <a:tab pos="2171700" algn="l"/>
                <a:tab pos="2895600" algn="l"/>
                <a:tab pos="3619500" algn="l"/>
                <a:tab pos="4343400" algn="l"/>
                <a:tab pos="5067300" algn="l"/>
              </a:tabLst>
            </a:pPr>
            <a:endParaRPr lang="en-US" altLang="en-US" sz="1300" baseline="0" dirty="0" smtClean="0">
              <a:latin typeface="Arial" pitchFamily="34" charset="0"/>
            </a:endParaRPr>
          </a:p>
          <a:p>
            <a:pPr defTabSz="457200">
              <a:spcBef>
                <a:spcPts val="450"/>
              </a:spcBef>
              <a:tabLst>
                <a:tab pos="723900" algn="l"/>
                <a:tab pos="1447800" algn="l"/>
                <a:tab pos="2171700" algn="l"/>
                <a:tab pos="2895600" algn="l"/>
                <a:tab pos="3619500" algn="l"/>
                <a:tab pos="4343400" algn="l"/>
                <a:tab pos="5067300" algn="l"/>
              </a:tabLst>
            </a:pPr>
            <a:r>
              <a:rPr lang="en-US" altLang="en-US" sz="1300" dirty="0" smtClean="0">
                <a:latin typeface="Arial" pitchFamily="34" charset="0"/>
              </a:rPr>
              <a:t>So </a:t>
            </a:r>
            <a:r>
              <a:rPr lang="en-US" altLang="en-US" sz="1300" dirty="0">
                <a:latin typeface="Arial" pitchFamily="34" charset="0"/>
              </a:rPr>
              <a:t>let’s look at the problem facing the child.  In learning a language, a child must figure out how to map words and syntactic devices onto the meanings they are meant to convey in the native language.  </a:t>
            </a:r>
          </a:p>
          <a:p>
            <a:pPr defTabSz="457200">
              <a:spcBef>
                <a:spcPts val="450"/>
              </a:spcBef>
              <a:tabLst>
                <a:tab pos="723900" algn="l"/>
                <a:tab pos="1447800" algn="l"/>
                <a:tab pos="2171700" algn="l"/>
                <a:tab pos="2895600" algn="l"/>
                <a:tab pos="3619500" algn="l"/>
                <a:tab pos="4343400" algn="l"/>
                <a:tab pos="5067300" algn="l"/>
              </a:tabLst>
            </a:pPr>
            <a:endParaRPr lang="en-US" altLang="en-US" sz="1300" dirty="0">
              <a:latin typeface="Arial" pitchFamily="34" charset="0"/>
            </a:endParaRPr>
          </a:p>
          <a:p>
            <a:pPr defTabSz="457200">
              <a:spcBef>
                <a:spcPts val="450"/>
              </a:spcBef>
              <a:tabLst>
                <a:tab pos="723900" algn="l"/>
                <a:tab pos="1447800" algn="l"/>
                <a:tab pos="2171700" algn="l"/>
                <a:tab pos="2895600" algn="l"/>
                <a:tab pos="3619500" algn="l"/>
                <a:tab pos="4343400" algn="l"/>
                <a:tab pos="5067300" algn="l"/>
              </a:tabLst>
            </a:pPr>
            <a:r>
              <a:rPr lang="en-US" altLang="en-US" sz="1300" dirty="0">
                <a:latin typeface="Arial" pitchFamily="34" charset="0"/>
              </a:rPr>
              <a:t>Viewed in this way, this is a highly unconstrained mapping problem.  In principle, anything in the language could be relevant to anything in the world.</a:t>
            </a:r>
          </a:p>
          <a:p>
            <a:pPr defTabSz="457200">
              <a:spcBef>
                <a:spcPts val="450"/>
              </a:spcBef>
              <a:tabLst>
                <a:tab pos="723900" algn="l"/>
                <a:tab pos="1447800" algn="l"/>
                <a:tab pos="2171700" algn="l"/>
                <a:tab pos="2895600" algn="l"/>
                <a:tab pos="3619500" algn="l"/>
                <a:tab pos="4343400" algn="l"/>
                <a:tab pos="5067300" algn="l"/>
              </a:tabLst>
            </a:pPr>
            <a:endParaRPr lang="en-US" altLang="en-US" sz="1300" dirty="0">
              <a:latin typeface="Arial" pitchFamily="34" charset="0"/>
            </a:endParaRPr>
          </a:p>
        </p:txBody>
      </p:sp>
    </p:spTree>
    <p:extLst>
      <p:ext uri="{BB962C8B-B14F-4D97-AF65-F5344CB8AC3E}">
        <p14:creationId xmlns:p14="http://schemas.microsoft.com/office/powerpoint/2010/main" val="539337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0" name="Shape 280"/>
          <p:cNvSpPr txBox="1">
            <a:spLocks noGrp="1"/>
          </p:cNvSpPr>
          <p:nvPr>
            <p:ph type="body" idx="1"/>
          </p:nvPr>
        </p:nvSpPr>
        <p:spPr>
          <a:xfrm>
            <a:off x="685800" y="4416425"/>
            <a:ext cx="5486400" cy="41832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r>
              <a:rPr lang="en-US"/>
              <a:t>With this in mind, we form abstraction of a text, as a collection of graphs. Chain graphs, Trees, Predicate-Argument graphs, cluster graphs and even tables. </a:t>
            </a:r>
            <a:endParaRPr/>
          </a:p>
          <a:p>
            <a:pPr marL="0" lvl="0" indent="0">
              <a:spcBef>
                <a:spcPts val="360"/>
              </a:spcBef>
              <a:spcAft>
                <a:spcPts val="0"/>
              </a:spcAft>
              <a:buNone/>
            </a:pPr>
            <a:endParaRPr/>
          </a:p>
          <a:p>
            <a:pPr marL="0" lvl="0" indent="0">
              <a:spcBef>
                <a:spcPts val="360"/>
              </a:spcBef>
              <a:spcAft>
                <a:spcPts val="0"/>
              </a:spcAft>
              <a:buNone/>
            </a:pPr>
            <a:r>
              <a:rPr lang="en-US"/>
              <a:t>I’d like to emphasize that such representations has nothing to do with the QA task. It is purely genertic, and it reflects our understanding of the language. </a:t>
            </a:r>
            <a:endParaRPr/>
          </a:p>
        </p:txBody>
      </p:sp>
      <p:sp>
        <p:nvSpPr>
          <p:cNvPr id="281" name="Shape 281"/>
          <p:cNvSpPr txBox="1">
            <a:spLocks noGrp="1"/>
          </p:cNvSpPr>
          <p:nvPr>
            <p:ph type="sldNum" idx="12"/>
          </p:nvPr>
        </p:nvSpPr>
        <p:spPr>
          <a:xfrm>
            <a:off x="3884613" y="8829675"/>
            <a:ext cx="2971800" cy="4650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27</a:t>
            </a:fld>
            <a:endParaRPr/>
          </a:p>
        </p:txBody>
      </p:sp>
    </p:spTree>
    <p:extLst>
      <p:ext uri="{BB962C8B-B14F-4D97-AF65-F5344CB8AC3E}">
        <p14:creationId xmlns:p14="http://schemas.microsoft.com/office/powerpoint/2010/main" val="3471251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NLU: about recovering meaning from text – a lot of work aims directly at that or at some subtasks that</a:t>
            </a:r>
            <a:r>
              <a:rPr lang="en-US" baseline="0" dirty="0" smtClean="0"/>
              <a:t> might look like this:….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11B8853-A679-4A08-8A09-5281F94DD58E}" type="slidenum">
              <a:rPr lang="en-US" smtClean="0"/>
              <a:pPr>
                <a:defRPr/>
              </a:pPr>
              <a:t>28</a:t>
            </a:fld>
            <a:endParaRPr lang="en-US" dirty="0"/>
          </a:p>
        </p:txBody>
      </p:sp>
    </p:spTree>
    <p:extLst>
      <p:ext uri="{BB962C8B-B14F-4D97-AF65-F5344CB8AC3E}">
        <p14:creationId xmlns:p14="http://schemas.microsoft.com/office/powerpoint/2010/main" val="2566030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you do it?</a:t>
            </a:r>
          </a:p>
          <a:p>
            <a:r>
              <a:rPr lang="en-US" dirty="0" smtClean="0"/>
              <a:t>I</a:t>
            </a:r>
            <a:r>
              <a:rPr lang="en-US" baseline="0" dirty="0" smtClean="0"/>
              <a:t> think of NLU this way – there are a lot of components; each you acquired at different times, different ways; in each case you have a distribution over possible interpretations, each one is valid in some context; but here, given the expectation that I laid out by putting all these symbols together on one slide, indicating to you that they mean something, you were able to find a coherent explanation quite quickly – and all of you basically reached the same conclusion, hence, we, as  human being, can communicate.  </a:t>
            </a:r>
          </a:p>
          <a:p>
            <a:endParaRPr lang="en-US" baseline="0" dirty="0" smtClean="0"/>
          </a:p>
          <a:p>
            <a:r>
              <a:rPr lang="en-US" baseline="0" dirty="0" smtClean="0"/>
              <a:t>If you buy into this interpretation, you can't </a:t>
            </a:r>
            <a:r>
              <a:rPr lang="en-US" b="1" baseline="0" dirty="0" smtClean="0"/>
              <a:t>directly</a:t>
            </a:r>
            <a:r>
              <a:rPr lang="en-US" baseline="0" dirty="0" smtClean="0"/>
              <a:t> learn to make all the decisions you need to make; you need to represent models, and knowledge, in such a way that, when you need to make a decision, you can figure out quickly what’s relevant, and combine it in the right way. </a:t>
            </a:r>
          </a:p>
          <a:p>
            <a:r>
              <a:rPr lang="en-US" baseline="0" dirty="0" smtClean="0"/>
              <a:t>That has implications on what’s important (1) Knowledge and how to use it (2) Learning and, especially, how to supervise models so that they behave well in NEW situations and, (3) Scaling up – how to make decisions quickly, given that we need to draw on a huge number of possibly pieces of knowledge, most of which are irrelevant to the current decision. </a:t>
            </a:r>
          </a:p>
          <a:p>
            <a:endParaRPr lang="en-US" baseline="0" dirty="0" smtClean="0"/>
          </a:p>
          <a:p>
            <a:r>
              <a:rPr lang="en-US" baseline="0" dirty="0" smtClean="0"/>
              <a:t>One of the issues that is underlying Knowledge and Learning is that of representation. issues But today I’ll talk only about learning and specifically --  </a:t>
            </a:r>
            <a:endParaRPr lang="en-US"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2</a:t>
            </a:fld>
            <a:endParaRPr lang="en-US" altLang="en-US"/>
          </a:p>
        </p:txBody>
      </p:sp>
    </p:spTree>
    <p:extLst>
      <p:ext uri="{BB962C8B-B14F-4D97-AF65-F5344CB8AC3E}">
        <p14:creationId xmlns:p14="http://schemas.microsoft.com/office/powerpoint/2010/main" val="144944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AB6CD1-DF4A-764C-B52C-DBC1B1B8107A}" type="slidenum">
              <a:rPr lang="en-US" smtClean="0"/>
              <a:t>29</a:t>
            </a:fld>
            <a:endParaRPr lang="en-US"/>
          </a:p>
        </p:txBody>
      </p:sp>
    </p:spTree>
    <p:extLst>
      <p:ext uri="{BB962C8B-B14F-4D97-AF65-F5344CB8AC3E}">
        <p14:creationId xmlns:p14="http://schemas.microsoft.com/office/powerpoint/2010/main" val="1249761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AB6CD1-DF4A-764C-B52C-DBC1B1B8107A}"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1421374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AB6CD1-DF4A-764C-B52C-DBC1B1B8107A}"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4086967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9651F4F1-933F-445F-ADB2-33FA15B71DDA}" type="slidenum">
              <a:rPr lang="en-US">
                <a:latin typeface="Times New Roman" pitchFamily="18" charset="0"/>
              </a:rPr>
              <a:pPr eaLnBrk="1" hangingPunct="1"/>
              <a:t>34</a:t>
            </a:fld>
            <a:endParaRPr lang="en-US">
              <a:latin typeface="Times New Roman" pitchFamily="18" charset="0"/>
            </a:endParaRPr>
          </a:p>
        </p:txBody>
      </p:sp>
      <p:sp>
        <p:nvSpPr>
          <p:cNvPr id="26627" name="Rectangle 7"/>
          <p:cNvSpPr txBox="1">
            <a:spLocks noGrp="1" noChangeArrowheads="1"/>
          </p:cNvSpPr>
          <p:nvPr/>
        </p:nvSpPr>
        <p:spPr bwMode="auto">
          <a:xfrm>
            <a:off x="3885974" y="8687595"/>
            <a:ext cx="2972026" cy="45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4DFAA5D4-7B60-48D0-8AB8-3F7483A66248}" type="slidenum">
              <a:rPr lang="en-US" sz="1300">
                <a:latin typeface="Times New Roman" pitchFamily="18" charset="0"/>
              </a:rPr>
              <a:pPr algn="r" eaLnBrk="1" hangingPunct="1"/>
              <a:t>34</a:t>
            </a:fld>
            <a:endParaRPr lang="en-US" sz="1300">
              <a:latin typeface="Times New Roman" pitchFamily="18" charset="0"/>
            </a:endParaRPr>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noFill/>
        </p:spPr>
        <p:txBody>
          <a:bodyPr lIns="96651" tIns="48324" rIns="96651" bIns="48324"/>
          <a:lstStyle/>
          <a:p>
            <a:pPr eaLnBrk="1" hangingPunct="1"/>
            <a:r>
              <a:rPr lang="en-US" dirty="0" smtClean="0"/>
              <a:t>I would like to talk about it in the context of language understanding problems. This is the problem I would like to solve. You are given a short story, a document, a paragraph, which you would like to understand. My working definition for Comprehension here would be “ A process that….”</a:t>
            </a:r>
          </a:p>
          <a:p>
            <a:pPr eaLnBrk="1" hangingPunct="1"/>
            <a:r>
              <a:rPr lang="en-US" dirty="0" smtClean="0"/>
              <a:t>So, given some statement, I would like to know if they are true in this story or not….</a:t>
            </a:r>
          </a:p>
          <a:p>
            <a:pPr eaLnBrk="1" hangingPunct="1"/>
            <a:r>
              <a:rPr lang="en-US" dirty="0" smtClean="0"/>
              <a:t>This is a very difficult task…</a:t>
            </a:r>
          </a:p>
          <a:p>
            <a:pPr eaLnBrk="1" hangingPunct="1"/>
            <a:endParaRPr lang="en-US" dirty="0" smtClean="0"/>
          </a:p>
          <a:p>
            <a:pPr eaLnBrk="1" hangingPunct="1"/>
            <a:r>
              <a:rPr lang="en-US" dirty="0" smtClean="0"/>
              <a:t>What do we need to know in order to have a chance to do that? … Many things….;</a:t>
            </a:r>
          </a:p>
          <a:p>
            <a:pPr eaLnBrk="1" hangingPunct="1"/>
            <a:r>
              <a:rPr lang="en-US" dirty="0" smtClean="0"/>
              <a:t>If I would ask you “Where does Chris live?”  you will not be satisfied with an answer – “Chris Lived</a:t>
            </a:r>
            <a:r>
              <a:rPr lang="en-US" baseline="0" dirty="0" smtClean="0"/>
              <a:t> in a Pretty home”</a:t>
            </a:r>
            <a:endParaRPr lang="en-US" dirty="0" smtClean="0"/>
          </a:p>
          <a:p>
            <a:pPr eaLnBrk="1" hangingPunct="1"/>
            <a:endParaRPr lang="en-US" dirty="0" smtClean="0"/>
          </a:p>
          <a:p>
            <a:pPr eaLnBrk="1" hangingPunct="1"/>
            <a:r>
              <a:rPr lang="en-US" dirty="0" smtClean="0"/>
              <a:t>And, there are probably many other stand-alone tasks of this sort that we need to be able to address, if we want to have a chance to COMPREHEND this story, and answer questions with respect to it.</a:t>
            </a:r>
          </a:p>
          <a:p>
            <a:pPr eaLnBrk="1" hangingPunct="1"/>
            <a:endParaRPr lang="en-US" dirty="0" smtClean="0"/>
          </a:p>
          <a:p>
            <a:pPr eaLnBrk="1" hangingPunct="1"/>
            <a:r>
              <a:rPr lang="en-US" dirty="0" smtClean="0"/>
              <a:t>But comprehending this story, being able to determined the truth of these statements is probably a lot more than that – we need to be able to put these things,</a:t>
            </a:r>
          </a:p>
          <a:p>
            <a:pPr eaLnBrk="1" hangingPunct="1"/>
            <a:r>
              <a:rPr lang="en-US" dirty="0" smtClean="0"/>
              <a:t>(and what is “these” </a:t>
            </a:r>
            <a:r>
              <a:rPr lang="en-US" dirty="0" err="1" smtClean="0"/>
              <a:t>isnt</a:t>
            </a:r>
            <a:r>
              <a:rPr lang="en-US" dirty="0" smtClean="0"/>
              <a:t>’ so clear) together.</a:t>
            </a:r>
          </a:p>
          <a:p>
            <a:pPr eaLnBrk="1" hangingPunct="1"/>
            <a:r>
              <a:rPr lang="en-US" dirty="0" smtClean="0"/>
              <a:t>So, how do we address comprehension? Here is a somewhat cartoon-she view of what has happened in this area over the last 30 years or so?</a:t>
            </a:r>
          </a:p>
          <a:p>
            <a:pPr eaLnBrk="1" hangingPunct="1"/>
            <a:endParaRPr lang="en-US" dirty="0" smtClean="0"/>
          </a:p>
          <a:p>
            <a:pPr eaLnBrk="1" hangingPunct="1"/>
            <a:endParaRPr lang="en-US" dirty="0" smtClean="0"/>
          </a:p>
          <a:p>
            <a:pPr eaLnBrk="1" hangingPunct="1"/>
            <a:r>
              <a:rPr lang="en-US" dirty="0" smtClean="0"/>
              <a:t>talk about – I wish I could talk about. </a:t>
            </a:r>
          </a:p>
          <a:p>
            <a:pPr eaLnBrk="1" hangingPunct="1"/>
            <a:r>
              <a:rPr lang="en-US" dirty="0" smtClean="0"/>
              <a:t>Here is a challenge: write a program that responds correctly to these five questions. Many of us would love to be able to do it.</a:t>
            </a:r>
          </a:p>
          <a:p>
            <a:pPr eaLnBrk="1" hangingPunct="1"/>
            <a:r>
              <a:rPr lang="en-US" dirty="0" smtClean="0"/>
              <a:t>This is a very natural problem; a short paragraph on Christopher Robin that we all </a:t>
            </a:r>
          </a:p>
          <a:p>
            <a:pPr eaLnBrk="1" hangingPunct="1"/>
            <a:r>
              <a:rPr lang="en-US" dirty="0" smtClean="0"/>
              <a:t>Know and love, and a few questions about it; my six years old can answer these</a:t>
            </a:r>
          </a:p>
          <a:p>
            <a:pPr eaLnBrk="1" hangingPunct="1"/>
            <a:r>
              <a:rPr lang="en-US" dirty="0" smtClean="0"/>
              <a:t>Almost instantaneously, yes, we cannot write a program that answers more than, say, 2 out of five questions.</a:t>
            </a:r>
          </a:p>
          <a:p>
            <a:pPr eaLnBrk="1" hangingPunct="1"/>
            <a:endParaRPr lang="en-US" dirty="0" smtClean="0"/>
          </a:p>
          <a:p>
            <a:pPr eaLnBrk="1" hangingPunct="1"/>
            <a:r>
              <a:rPr lang="en-US" dirty="0" smtClean="0"/>
              <a:t>What is involved in being able to answer these? Clearly, there are many “small” local decisions that we need to make.</a:t>
            </a:r>
          </a:p>
          <a:p>
            <a:pPr eaLnBrk="1" hangingPunct="1"/>
            <a:r>
              <a:rPr lang="en-US" dirty="0" smtClean="0"/>
              <a:t>We need to recognize that there are two Chris’s here. A father an a son. We need to resolve co-reference. We need sometimes</a:t>
            </a:r>
          </a:p>
          <a:p>
            <a:pPr eaLnBrk="1" hangingPunct="1"/>
            <a:r>
              <a:rPr lang="en-US" dirty="0" smtClean="0"/>
              <a:t>To attach prepositions properly; </a:t>
            </a:r>
          </a:p>
          <a:p>
            <a:pPr eaLnBrk="1" hangingPunct="1"/>
            <a:r>
              <a:rPr lang="en-US" dirty="0" smtClean="0"/>
              <a:t>The key issue, is that it is not sufficient to solve these local problems – we need to figure out how to put them </a:t>
            </a:r>
          </a:p>
          <a:p>
            <a:pPr eaLnBrk="1" hangingPunct="1"/>
            <a:r>
              <a:rPr lang="en-US" dirty="0" smtClean="0"/>
              <a:t>Together in some coherent way.  </a:t>
            </a:r>
          </a:p>
          <a:p>
            <a:pPr eaLnBrk="1" hangingPunct="1"/>
            <a:endParaRPr lang="en-US" dirty="0" smtClean="0"/>
          </a:p>
          <a:p>
            <a:pPr eaLnBrk="1" hangingPunct="1"/>
            <a:endParaRPr lang="en-US" dirty="0" smtClean="0"/>
          </a:p>
          <a:p>
            <a:pPr eaLnBrk="1" hangingPunct="1"/>
            <a:endParaRPr lang="en-US" dirty="0" smtClean="0"/>
          </a:p>
          <a:p>
            <a:pPr eaLnBrk="1" hangingPunct="1"/>
            <a:r>
              <a:rPr lang="en-US" dirty="0" smtClean="0"/>
              <a:t>And in this talk, I will focus on this. We describe some recent works that we have done in this direction - …..</a:t>
            </a:r>
          </a:p>
          <a:p>
            <a:pPr eaLnBrk="1" hangingPunct="1"/>
            <a:endParaRPr lang="en-US" dirty="0" smtClean="0"/>
          </a:p>
          <a:p>
            <a:pPr eaLnBrk="1" hangingPunct="1"/>
            <a:r>
              <a:rPr lang="en-US" dirty="0" smtClean="0"/>
              <a:t>What do we know – in the last few years there has been a lot of work – and a considerable success on what I call here --- </a:t>
            </a:r>
          </a:p>
          <a:p>
            <a:pPr eaLnBrk="1" hangingPunct="1"/>
            <a:r>
              <a:rPr lang="en-US" dirty="0" smtClean="0"/>
              <a:t>Here is a more concrete and easy example -----</a:t>
            </a:r>
          </a:p>
          <a:p>
            <a:pPr eaLnBrk="1" hangingPunct="1"/>
            <a:endParaRPr lang="en-US" dirty="0" smtClean="0"/>
          </a:p>
          <a:p>
            <a:pPr eaLnBrk="1" hangingPunct="1"/>
            <a:endParaRPr lang="en-US" dirty="0" smtClean="0"/>
          </a:p>
          <a:p>
            <a:pPr eaLnBrk="1" hangingPunct="1"/>
            <a:r>
              <a:rPr lang="en-US" dirty="0" smtClean="0"/>
              <a:t> </a:t>
            </a:r>
          </a:p>
          <a:p>
            <a:pPr eaLnBrk="1" hangingPunct="1"/>
            <a:r>
              <a:rPr lang="en-US" dirty="0" smtClean="0"/>
              <a:t>There is an agreement today that learning/ statistics /information theory (you name it) is of prime importance to making</a:t>
            </a:r>
          </a:p>
          <a:p>
            <a:pPr eaLnBrk="1" hangingPunct="1"/>
            <a:r>
              <a:rPr lang="en-US" dirty="0" smtClean="0"/>
              <a:t>Progress in these tasks. The key reason, is that rather than working on these high level difficult tasks, we have moved</a:t>
            </a:r>
          </a:p>
          <a:p>
            <a:pPr eaLnBrk="1" hangingPunct="1"/>
            <a:r>
              <a:rPr lang="en-US" dirty="0" smtClean="0"/>
              <a:t>To work on well defined disambiguation problems that people felt are at the core of many problems.</a:t>
            </a:r>
          </a:p>
          <a:p>
            <a:pPr eaLnBrk="1" hangingPunct="1"/>
            <a:r>
              <a:rPr lang="en-US" dirty="0" smtClean="0"/>
              <a:t>And, as an outcome of work in NLP and Learning Theory, there is today a pretty good understanding for how to solve</a:t>
            </a:r>
          </a:p>
          <a:p>
            <a:pPr eaLnBrk="1" hangingPunct="1"/>
            <a:r>
              <a:rPr lang="en-US" dirty="0" smtClean="0"/>
              <a:t>All these problems – which are essentially the same problem.</a:t>
            </a:r>
          </a:p>
        </p:txBody>
      </p:sp>
    </p:spTree>
    <p:extLst>
      <p:ext uri="{BB962C8B-B14F-4D97-AF65-F5344CB8AC3E}">
        <p14:creationId xmlns:p14="http://schemas.microsoft.com/office/powerpoint/2010/main" val="3540783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772EBEB8-CC2E-4F95-A491-301166ABE15E}" type="slidenum">
              <a:rPr lang="en-US">
                <a:latin typeface="Times New Roman" pitchFamily="18" charset="0"/>
              </a:rPr>
              <a:pPr eaLnBrk="1" hangingPunct="1"/>
              <a:t>3</a:t>
            </a:fld>
            <a:endParaRPr lang="en-US">
              <a:latin typeface="Times New Roman" pitchFamily="18" charset="0"/>
            </a:endParaRPr>
          </a:p>
        </p:txBody>
      </p:sp>
      <p:sp>
        <p:nvSpPr>
          <p:cNvPr id="36867" name="Rectangle 7"/>
          <p:cNvSpPr txBox="1">
            <a:spLocks noGrp="1" noChangeArrowheads="1"/>
          </p:cNvSpPr>
          <p:nvPr/>
        </p:nvSpPr>
        <p:spPr bwMode="auto">
          <a:xfrm>
            <a:off x="3885974" y="8687595"/>
            <a:ext cx="2972026" cy="45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8FF959F5-70F9-4C38-A933-91DC983C5426}" type="slidenum">
              <a:rPr lang="en-US" sz="1300">
                <a:latin typeface="Times New Roman" pitchFamily="18" charset="0"/>
              </a:rPr>
              <a:pPr algn="r" eaLnBrk="1" hangingPunct="1"/>
              <a:t>3</a:t>
            </a:fld>
            <a:endParaRPr lang="en-US" sz="1300">
              <a:latin typeface="Times New Roman" pitchFamily="18" charset="0"/>
            </a:endParaRPr>
          </a:p>
        </p:txBody>
      </p:sp>
      <p:sp>
        <p:nvSpPr>
          <p:cNvPr id="36868" name="Rectangle 2"/>
          <p:cNvSpPr>
            <a:spLocks noGrp="1" noRot="1" noChangeAspect="1" noChangeArrowheads="1" noTextEdit="1"/>
          </p:cNvSpPr>
          <p:nvPr>
            <p:ph type="sldImg"/>
          </p:nvPr>
        </p:nvSpPr>
        <p:spPr>
          <a:xfrm>
            <a:off x="1143000" y="685800"/>
            <a:ext cx="4572000" cy="3429000"/>
          </a:xfrm>
          <a:ln/>
        </p:spPr>
      </p:sp>
      <p:sp>
        <p:nvSpPr>
          <p:cNvPr id="36869" name="Rectangle 3"/>
          <p:cNvSpPr>
            <a:spLocks noGrp="1" noChangeArrowheads="1"/>
          </p:cNvSpPr>
          <p:nvPr>
            <p:ph type="body" idx="1"/>
          </p:nvPr>
        </p:nvSpPr>
        <p:spPr>
          <a:noFill/>
        </p:spPr>
        <p:txBody>
          <a:bodyPr/>
          <a:lstStyle/>
          <a:p>
            <a:pPr eaLnBrk="1" hangingPunct="1"/>
            <a:r>
              <a:rPr lang="en-US" dirty="0" smtClean="0"/>
              <a:t>Give examples for what’s not abductive reasoning</a:t>
            </a:r>
          </a:p>
          <a:p>
            <a:pPr eaLnBrk="1" hangingPunct="1"/>
            <a:r>
              <a:rPr lang="en-US" dirty="0" smtClean="0"/>
              <a:t>Focus on abductive reasoning</a:t>
            </a:r>
          </a:p>
          <a:p>
            <a:pPr eaLnBrk="1" hangingPunct="1"/>
            <a:r>
              <a:rPr lang="en-US" dirty="0" smtClean="0"/>
              <a:t>Show the formulation – talk about the boxes</a:t>
            </a:r>
          </a:p>
          <a:p>
            <a:pPr eaLnBrk="1" hangingPunct="1"/>
            <a:r>
              <a:rPr lang="en-US" dirty="0" smtClean="0"/>
              <a:t>Talk about multiple ways of training – decoupling – relate to abstraction</a:t>
            </a:r>
          </a:p>
          <a:p>
            <a:pPr eaLnBrk="1" hangingPunct="1"/>
            <a:r>
              <a:rPr lang="en-US" dirty="0" smtClean="0"/>
              <a:t>Examples: semantic parsing (do verb + Prep + commas together; lack of jointly annotated data)</a:t>
            </a:r>
          </a:p>
          <a:p>
            <a:pPr eaLnBrk="1" hangingPunct="1"/>
            <a:r>
              <a:rPr lang="en-US" dirty="0" smtClean="0"/>
              <a:t>Wikification – Relations</a:t>
            </a:r>
            <a:r>
              <a:rPr lang="en-US" baseline="0" dirty="0" smtClean="0"/>
              <a:t> (but also add geographical coherence; topical coherence; all interrelated signal that are acquired at different times, </a:t>
            </a:r>
            <a:r>
              <a:rPr lang="en-US" baseline="0" smtClean="0"/>
              <a:t>different contexts, etc.</a:t>
            </a:r>
          </a:p>
          <a:p>
            <a:pPr eaLnBrk="1" hangingPunct="1"/>
            <a:endParaRPr lang="en-US" dirty="0" smtClean="0"/>
          </a:p>
        </p:txBody>
      </p:sp>
    </p:spTree>
    <p:extLst>
      <p:ext uri="{BB962C8B-B14F-4D97-AF65-F5344CB8AC3E}">
        <p14:creationId xmlns:p14="http://schemas.microsoft.com/office/powerpoint/2010/main" val="948783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C8E0D60-0D1E-424A-BD46-570C65B11730}" type="slidenum">
              <a:rPr lang="en-US" smtClean="0">
                <a:latin typeface="Times New Roman" pitchFamily="18" charset="0"/>
              </a:rPr>
              <a:pPr eaLnBrk="1" hangingPunct="1"/>
              <a:t>4</a:t>
            </a:fld>
            <a:endParaRPr lang="en-US" smtClean="0">
              <a:latin typeface="Times New Roman" pitchFamily="18" charset="0"/>
            </a:endParaRPr>
          </a:p>
        </p:txBody>
      </p:sp>
      <p:sp>
        <p:nvSpPr>
          <p:cNvPr id="97283" name="Slide Image Placeholder 1"/>
          <p:cNvSpPr>
            <a:spLocks noGrp="1" noRot="1" noChangeAspect="1" noTextEdit="1"/>
          </p:cNvSpPr>
          <p:nvPr>
            <p:ph type="sldImg"/>
          </p:nvPr>
        </p:nvSpPr>
        <p:spPr>
          <a:ln/>
        </p:spPr>
      </p:sp>
      <p:sp>
        <p:nvSpPr>
          <p:cNvPr id="97284" name="Notes Placeholder 2"/>
          <p:cNvSpPr>
            <a:spLocks noGrp="1"/>
          </p:cNvSpPr>
          <p:nvPr>
            <p:ph type="body" idx="1"/>
          </p:nvPr>
        </p:nvSpPr>
        <p:spPr>
          <a:xfrm>
            <a:off x="685800" y="4343400"/>
            <a:ext cx="5486400" cy="4114800"/>
          </a:xfrm>
          <a:noFill/>
        </p:spPr>
        <p:txBody>
          <a:bodyPr/>
          <a:lstStyle/>
          <a:p>
            <a:pPr eaLnBrk="1" hangingPunct="1">
              <a:spcBef>
                <a:spcPct val="0"/>
              </a:spcBef>
            </a:pPr>
            <a:r>
              <a:rPr lang="en-US" dirty="0" smtClean="0"/>
              <a:t>In a more abstract</a:t>
            </a:r>
            <a:r>
              <a:rPr lang="en-US" baseline="0" dirty="0" smtClean="0"/>
              <a:t> way : </a:t>
            </a:r>
            <a:r>
              <a:rPr lang="en-US" dirty="0" smtClean="0"/>
              <a:t>My research</a:t>
            </a:r>
            <a:r>
              <a:rPr lang="en-US" baseline="0" dirty="0" smtClean="0"/>
              <a:t> span all these aspects &amp; more; but I’ll focus on providing a framework, present some examples, and some recent, exciting results towards the end.</a:t>
            </a:r>
            <a:endParaRPr lang="en-US" dirty="0" smtClean="0"/>
          </a:p>
          <a:p>
            <a:pPr eaLnBrk="1" hangingPunct="1">
              <a:spcBef>
                <a:spcPct val="0"/>
              </a:spcBef>
            </a:pPr>
            <a:endParaRPr lang="en-US" dirty="0" smtClean="0"/>
          </a:p>
        </p:txBody>
      </p:sp>
      <p:sp>
        <p:nvSpPr>
          <p:cNvPr id="9728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A4BF6195-0823-49BA-B65D-2602F52199CF}" type="slidenum">
              <a:rPr lang="en-US" sz="1200">
                <a:latin typeface="Calibri" pitchFamily="34" charset="0"/>
              </a:rPr>
              <a:pPr algn="r" eaLnBrk="1" hangingPunct="1"/>
              <a:t>4</a:t>
            </a:fld>
            <a:endParaRPr lang="en-US" sz="1200">
              <a:latin typeface="Calibri" pitchFamily="34" charset="0"/>
            </a:endParaRPr>
          </a:p>
        </p:txBody>
      </p:sp>
    </p:spTree>
    <p:extLst>
      <p:ext uri="{BB962C8B-B14F-4D97-AF65-F5344CB8AC3E}">
        <p14:creationId xmlns:p14="http://schemas.microsoft.com/office/powerpoint/2010/main" val="2456264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challenge, to facilitate reasoning, is to induce semantics</a:t>
            </a:r>
            <a:endParaRPr lang="en-US"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5</a:t>
            </a:fld>
            <a:endParaRPr lang="en-US" altLang="en-US"/>
          </a:p>
        </p:txBody>
      </p:sp>
    </p:spTree>
    <p:extLst>
      <p:ext uri="{BB962C8B-B14F-4D97-AF65-F5344CB8AC3E}">
        <p14:creationId xmlns:p14="http://schemas.microsoft.com/office/powerpoint/2010/main" val="2295430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challenge, to facilitate reasoning, is to induce semantics</a:t>
            </a:r>
            <a:endParaRPr lang="en-US"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6</a:t>
            </a:fld>
            <a:endParaRPr lang="en-US" altLang="en-US"/>
          </a:p>
        </p:txBody>
      </p:sp>
    </p:spTree>
    <p:extLst>
      <p:ext uri="{BB962C8B-B14F-4D97-AF65-F5344CB8AC3E}">
        <p14:creationId xmlns:p14="http://schemas.microsoft.com/office/powerpoint/2010/main" val="168118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F57ED01-C42A-47A2-9C29-76151E8F3DD9}" type="slidenum">
              <a:rPr lang="en-US" smtClean="0">
                <a:latin typeface="Times New Roman" pitchFamily="18" charset="0"/>
              </a:rPr>
              <a:pPr eaLnBrk="1" hangingPunct="1"/>
              <a:t>8</a:t>
            </a:fld>
            <a:endParaRPr lang="en-US" smtClean="0">
              <a:latin typeface="Times New Roman"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lIns="94851" tIns="47425" rIns="94851" bIns="47425"/>
          <a:lstStyle/>
          <a:p>
            <a:pPr eaLnBrk="1" hangingPunct="1"/>
            <a:r>
              <a:rPr lang="en-US" dirty="0" smtClean="0"/>
              <a:t>If I want to solve this transliteration</a:t>
            </a:r>
            <a:r>
              <a:rPr lang="en-US" baseline="0" dirty="0" smtClean="0"/>
              <a:t> task, I need examples; but I don’t need anyone to label many for me. </a:t>
            </a:r>
          </a:p>
          <a:p>
            <a:pPr eaLnBrk="1" hangingPunct="1"/>
            <a:endParaRPr lang="en-US" baseline="0" dirty="0" smtClean="0"/>
          </a:p>
          <a:p>
            <a:pPr eaLnBrk="1" hangingPunct="1"/>
            <a:r>
              <a:rPr lang="en-US" baseline="0" dirty="0" smtClean="0"/>
              <a:t>But I did not learn it this way – I learned from a few examples, that were not annotated, but for various reasons, I was pretty sure were pretty good….</a:t>
            </a:r>
          </a:p>
          <a:p>
            <a:pPr eaLnBrk="1" hangingPunct="1"/>
            <a:r>
              <a:rPr lang="en-US" baseline="0" dirty="0" smtClean="0"/>
              <a:t> </a:t>
            </a:r>
          </a:p>
          <a:p>
            <a:pPr eaLnBrk="1" hangingPunct="1"/>
            <a:r>
              <a:rPr lang="en-US" baseline="0" dirty="0" smtClean="0"/>
              <a:t>I could make the observation, that if one looks at comparable news articles from about the same time, the key entities they cover are the same, and they occur with about the same temporal frequency. </a:t>
            </a:r>
          </a:p>
          <a:p>
            <a:pPr eaLnBrk="1" hangingPunct="1"/>
            <a:endParaRPr lang="en-US" baseline="0" dirty="0" smtClean="0"/>
          </a:p>
          <a:p>
            <a:pPr eaLnBrk="1" hangingPunct="1"/>
            <a:r>
              <a:rPr lang="en-US" dirty="0" smtClean="0"/>
              <a:t>Start with labeling</a:t>
            </a:r>
          </a:p>
          <a:p>
            <a:pPr eaLnBrk="1" hangingPunct="1"/>
            <a:r>
              <a:rPr lang="en-US" dirty="0" smtClean="0"/>
              <a:t>Then transliteration</a:t>
            </a:r>
          </a:p>
          <a:p>
            <a:pPr eaLnBrk="1" hangingPunct="1"/>
            <a:r>
              <a:rPr lang="en-US" dirty="0" smtClean="0"/>
              <a:t>Then psychology </a:t>
            </a:r>
          </a:p>
          <a:p>
            <a:pPr eaLnBrk="1" hangingPunct="1"/>
            <a:r>
              <a:rPr lang="en-US" dirty="0" smtClean="0"/>
              <a:t>Then semantic parsing</a:t>
            </a:r>
          </a:p>
          <a:p>
            <a:pPr eaLnBrk="1" hangingPunct="1"/>
            <a:r>
              <a:rPr lang="en-US" dirty="0" smtClean="0"/>
              <a:t>(Emphasize that this requires reasoning)</a:t>
            </a:r>
          </a:p>
          <a:p>
            <a:pPr eaLnBrk="1" hangingPunct="1"/>
            <a:r>
              <a:rPr lang="en-US" dirty="0" smtClean="0"/>
              <a:t>End with the example of reasoning in learning (Chicago)</a:t>
            </a:r>
          </a:p>
        </p:txBody>
      </p:sp>
    </p:spTree>
    <p:extLst>
      <p:ext uri="{BB962C8B-B14F-4D97-AF65-F5344CB8AC3E}">
        <p14:creationId xmlns:p14="http://schemas.microsoft.com/office/powerpoint/2010/main" val="687006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F57ED01-C42A-47A2-9C29-76151E8F3DD9}" type="slidenum">
              <a:rPr lang="en-US" smtClean="0">
                <a:latin typeface="Times New Roman" pitchFamily="18" charset="0"/>
              </a:rPr>
              <a:pPr eaLnBrk="1" hangingPunct="1"/>
              <a:t>9</a:t>
            </a:fld>
            <a:endParaRPr lang="en-US" smtClean="0">
              <a:latin typeface="Times New Roman"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lIns="94851" tIns="47425" rIns="94851" bIns="47425"/>
          <a:lstStyle/>
          <a:p>
            <a:pPr eaLnBrk="1" hangingPunct="1"/>
            <a:endParaRPr lang="en-US" dirty="0" smtClean="0"/>
          </a:p>
        </p:txBody>
      </p:sp>
    </p:spTree>
    <p:extLst>
      <p:ext uri="{BB962C8B-B14F-4D97-AF65-F5344CB8AC3E}">
        <p14:creationId xmlns:p14="http://schemas.microsoft.com/office/powerpoint/2010/main" val="1724853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challenge, to facilitate reasoning, is to induce semantics</a:t>
            </a:r>
            <a:endParaRPr lang="en-US"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10</a:t>
            </a:fld>
            <a:endParaRPr lang="en-US" altLang="en-US"/>
          </a:p>
        </p:txBody>
      </p:sp>
    </p:spTree>
    <p:extLst>
      <p:ext uri="{BB962C8B-B14F-4D97-AF65-F5344CB8AC3E}">
        <p14:creationId xmlns:p14="http://schemas.microsoft.com/office/powerpoint/2010/main" val="4198513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Upenn-1-Aust">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31281246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1488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457200"/>
            <a:ext cx="21336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457200"/>
            <a:ext cx="6248400" cy="59436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1934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49031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60054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smtClean="0"/>
              <a:t>Edit Master text styles</a:t>
            </a:r>
          </a:p>
        </p:txBody>
      </p:sp>
    </p:spTree>
    <p:extLst>
      <p:ext uri="{BB962C8B-B14F-4D97-AF65-F5344CB8AC3E}">
        <p14:creationId xmlns:p14="http://schemas.microsoft.com/office/powerpoint/2010/main" val="1777838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219200"/>
            <a:ext cx="4191000" cy="51816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219200"/>
            <a:ext cx="4191000" cy="51816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8110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4780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36793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695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3796326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3212636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image" Target="../media/image8.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7556022" y="6627472"/>
            <a:ext cx="1360821" cy="0"/>
          </a:xfrm>
          <a:prstGeom prst="line">
            <a:avLst/>
          </a:prstGeom>
          <a:noFill/>
          <a:ln w="12700">
            <a:solidFill>
              <a:srgbClr val="A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 name="Rectangle 4"/>
          <p:cNvSpPr>
            <a:spLocks noGrp="1" noChangeArrowheads="1"/>
          </p:cNvSpPr>
          <p:nvPr>
            <p:ph type="body" idx="1"/>
          </p:nvPr>
        </p:nvSpPr>
        <p:spPr bwMode="auto">
          <a:xfrm>
            <a:off x="381000" y="1219200"/>
            <a:ext cx="8534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029" name="Rectangle 5"/>
          <p:cNvSpPr>
            <a:spLocks noGrp="1" noChangeArrowheads="1"/>
          </p:cNvSpPr>
          <p:nvPr>
            <p:ph type="title"/>
          </p:nvPr>
        </p:nvSpPr>
        <p:spPr bwMode="auto">
          <a:xfrm>
            <a:off x="676274" y="2286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zh-CN" dirty="0" smtClean="0"/>
              <a:t> Click to Edit Master Title Style</a:t>
            </a:r>
          </a:p>
        </p:txBody>
      </p:sp>
      <p:sp>
        <p:nvSpPr>
          <p:cNvPr id="1030" name="Rectangle 6"/>
          <p:cNvSpPr>
            <a:spLocks noChangeArrowheads="1"/>
          </p:cNvSpPr>
          <p:nvPr/>
        </p:nvSpPr>
        <p:spPr bwMode="auto">
          <a:xfrm>
            <a:off x="8686800" y="6627472"/>
            <a:ext cx="301366" cy="212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4039EF4-A850-451A-A568-A8D7B10EE4DC}" type="slidenum">
              <a:rPr lang="zh-CN" altLang="en-US" sz="800">
                <a:solidFill>
                  <a:srgbClr val="A7001B"/>
                </a:solidFill>
                <a:latin typeface="Times New Roman" panose="02020603050405020304" pitchFamily="18" charset="0"/>
                <a:ea typeface="宋体" panose="02010600030101010101" pitchFamily="2" charset="-122"/>
              </a:rPr>
              <a:pPr/>
              <a:t>‹#›</a:t>
            </a:fld>
            <a:endParaRPr lang="en-US" altLang="zh-CN" sz="800" dirty="0">
              <a:solidFill>
                <a:srgbClr val="A7001B"/>
              </a:solidFill>
              <a:latin typeface="Times New Roman" panose="02020603050405020304" pitchFamily="18" charset="0"/>
              <a:ea typeface="宋体" panose="02010600030101010101" pitchFamily="2" charset="-122"/>
            </a:endParaRPr>
          </a:p>
        </p:txBody>
      </p:sp>
      <p:sp>
        <p:nvSpPr>
          <p:cNvPr id="1032" name="Line 11"/>
          <p:cNvSpPr>
            <a:spLocks noChangeShapeType="1"/>
          </p:cNvSpPr>
          <p:nvPr/>
        </p:nvSpPr>
        <p:spPr bwMode="auto">
          <a:xfrm>
            <a:off x="6681055" y="6627472"/>
            <a:ext cx="556017" cy="0"/>
          </a:xfrm>
          <a:prstGeom prst="line">
            <a:avLst/>
          </a:prstGeom>
          <a:noFill/>
          <a:ln w="12700">
            <a:solidFill>
              <a:srgbClr val="A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rtl="0"/>
            <a:endParaRPr lang="en-US" dirty="0"/>
          </a:p>
        </p:txBody>
      </p:sp>
      <p:sp>
        <p:nvSpPr>
          <p:cNvPr id="1033" name="Line 12"/>
          <p:cNvSpPr>
            <a:spLocks noChangeShapeType="1"/>
          </p:cNvSpPr>
          <p:nvPr/>
        </p:nvSpPr>
        <p:spPr bwMode="auto">
          <a:xfrm>
            <a:off x="1905000" y="6627472"/>
            <a:ext cx="1447800" cy="0"/>
          </a:xfrm>
          <a:prstGeom prst="line">
            <a:avLst/>
          </a:prstGeom>
          <a:noFill/>
          <a:ln w="12700">
            <a:solidFill>
              <a:srgbClr val="A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 name="Line 13"/>
          <p:cNvSpPr>
            <a:spLocks noChangeShapeType="1"/>
          </p:cNvSpPr>
          <p:nvPr/>
        </p:nvSpPr>
        <p:spPr bwMode="auto">
          <a:xfrm>
            <a:off x="275362" y="6627472"/>
            <a:ext cx="1324838" cy="0"/>
          </a:xfrm>
          <a:prstGeom prst="line">
            <a:avLst/>
          </a:prstGeom>
          <a:noFill/>
          <a:ln w="12700">
            <a:solidFill>
              <a:srgbClr val="A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35" name="Picture 14" descr="penn_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14474" y="6400800"/>
            <a:ext cx="518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29"/>
          <p:cNvGrpSpPr>
            <a:grpSpLocks/>
          </p:cNvGrpSpPr>
          <p:nvPr userDrawn="1"/>
        </p:nvGrpSpPr>
        <p:grpSpPr bwMode="auto">
          <a:xfrm>
            <a:off x="2680087" y="6206622"/>
            <a:ext cx="3911600" cy="569913"/>
            <a:chOff x="114" y="226"/>
            <a:chExt cx="2464" cy="503"/>
          </a:xfrm>
        </p:grpSpPr>
        <p:pic>
          <p:nvPicPr>
            <p:cNvPr id="19"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5" y="226"/>
              <a:ext cx="36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7" y="226"/>
              <a:ext cx="370"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4" y="227"/>
              <a:ext cx="331"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reeform 6"/>
            <p:cNvSpPr>
              <a:spLocks/>
            </p:cNvSpPr>
            <p:nvPr/>
          </p:nvSpPr>
          <p:spPr bwMode="auto">
            <a:xfrm>
              <a:off x="511" y="559"/>
              <a:ext cx="96" cy="116"/>
            </a:xfrm>
            <a:custGeom>
              <a:avLst/>
              <a:gdLst>
                <a:gd name="T0" fmla="*/ 21 w 74"/>
                <a:gd name="T1" fmla="*/ 74 h 79"/>
                <a:gd name="T2" fmla="*/ 6 w 74"/>
                <a:gd name="T3" fmla="*/ 60 h 79"/>
                <a:gd name="T4" fmla="*/ 0 w 74"/>
                <a:gd name="T5" fmla="*/ 39 h 79"/>
                <a:gd name="T6" fmla="*/ 13 w 74"/>
                <a:gd name="T7" fmla="*/ 11 h 79"/>
                <a:gd name="T8" fmla="*/ 46 w 74"/>
                <a:gd name="T9" fmla="*/ 0 h 79"/>
                <a:gd name="T10" fmla="*/ 60 w 74"/>
                <a:gd name="T11" fmla="*/ 1 h 79"/>
                <a:gd name="T12" fmla="*/ 74 w 74"/>
                <a:gd name="T13" fmla="*/ 5 h 79"/>
                <a:gd name="T14" fmla="*/ 74 w 74"/>
                <a:gd name="T15" fmla="*/ 6 h 79"/>
                <a:gd name="T16" fmla="*/ 73 w 74"/>
                <a:gd name="T17" fmla="*/ 12 h 79"/>
                <a:gd name="T18" fmla="*/ 72 w 74"/>
                <a:gd name="T19" fmla="*/ 24 h 79"/>
                <a:gd name="T20" fmla="*/ 67 w 74"/>
                <a:gd name="T21" fmla="*/ 24 h 79"/>
                <a:gd name="T22" fmla="*/ 67 w 74"/>
                <a:gd name="T23" fmla="*/ 14 h 79"/>
                <a:gd name="T24" fmla="*/ 63 w 74"/>
                <a:gd name="T25" fmla="*/ 11 h 79"/>
                <a:gd name="T26" fmla="*/ 56 w 74"/>
                <a:gd name="T27" fmla="*/ 8 h 79"/>
                <a:gd name="T28" fmla="*/ 46 w 74"/>
                <a:gd name="T29" fmla="*/ 6 h 79"/>
                <a:gd name="T30" fmla="*/ 25 w 74"/>
                <a:gd name="T31" fmla="*/ 15 h 79"/>
                <a:gd name="T32" fmla="*/ 17 w 74"/>
                <a:gd name="T33" fmla="*/ 37 h 79"/>
                <a:gd name="T34" fmla="*/ 27 w 74"/>
                <a:gd name="T35" fmla="*/ 63 h 79"/>
                <a:gd name="T36" fmla="*/ 50 w 74"/>
                <a:gd name="T37" fmla="*/ 72 h 79"/>
                <a:gd name="T38" fmla="*/ 61 w 74"/>
                <a:gd name="T39" fmla="*/ 71 h 79"/>
                <a:gd name="T40" fmla="*/ 73 w 74"/>
                <a:gd name="T41" fmla="*/ 66 h 79"/>
                <a:gd name="T42" fmla="*/ 74 w 74"/>
                <a:gd name="T43" fmla="*/ 68 h 79"/>
                <a:gd name="T44" fmla="*/ 71 w 74"/>
                <a:gd name="T45" fmla="*/ 73 h 79"/>
                <a:gd name="T46" fmla="*/ 59 w 74"/>
                <a:gd name="T47" fmla="*/ 78 h 79"/>
                <a:gd name="T48" fmla="*/ 46 w 74"/>
                <a:gd name="T49" fmla="*/ 79 h 79"/>
                <a:gd name="T50" fmla="*/ 21 w 74"/>
                <a:gd name="T51" fmla="*/ 7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79">
                  <a:moveTo>
                    <a:pt x="21" y="74"/>
                  </a:moveTo>
                  <a:cubicBezTo>
                    <a:pt x="14" y="71"/>
                    <a:pt x="9" y="66"/>
                    <a:pt x="6" y="60"/>
                  </a:cubicBezTo>
                  <a:cubicBezTo>
                    <a:pt x="2" y="54"/>
                    <a:pt x="0" y="47"/>
                    <a:pt x="0" y="39"/>
                  </a:cubicBezTo>
                  <a:cubicBezTo>
                    <a:pt x="0" y="28"/>
                    <a:pt x="4" y="18"/>
                    <a:pt x="13" y="11"/>
                  </a:cubicBezTo>
                  <a:cubicBezTo>
                    <a:pt x="21" y="4"/>
                    <a:pt x="32" y="0"/>
                    <a:pt x="46" y="0"/>
                  </a:cubicBezTo>
                  <a:cubicBezTo>
                    <a:pt x="51" y="0"/>
                    <a:pt x="55" y="0"/>
                    <a:pt x="60" y="1"/>
                  </a:cubicBezTo>
                  <a:cubicBezTo>
                    <a:pt x="65" y="2"/>
                    <a:pt x="69" y="3"/>
                    <a:pt x="74" y="5"/>
                  </a:cubicBezTo>
                  <a:cubicBezTo>
                    <a:pt x="74" y="6"/>
                    <a:pt x="74" y="6"/>
                    <a:pt x="74" y="6"/>
                  </a:cubicBezTo>
                  <a:cubicBezTo>
                    <a:pt x="74" y="8"/>
                    <a:pt x="73" y="10"/>
                    <a:pt x="73" y="12"/>
                  </a:cubicBezTo>
                  <a:cubicBezTo>
                    <a:pt x="72" y="15"/>
                    <a:pt x="72" y="19"/>
                    <a:pt x="72" y="24"/>
                  </a:cubicBezTo>
                  <a:cubicBezTo>
                    <a:pt x="67" y="24"/>
                    <a:pt x="67" y="24"/>
                    <a:pt x="67" y="24"/>
                  </a:cubicBezTo>
                  <a:cubicBezTo>
                    <a:pt x="67" y="18"/>
                    <a:pt x="67" y="15"/>
                    <a:pt x="67" y="14"/>
                  </a:cubicBezTo>
                  <a:cubicBezTo>
                    <a:pt x="66" y="14"/>
                    <a:pt x="65" y="13"/>
                    <a:pt x="63" y="11"/>
                  </a:cubicBezTo>
                  <a:cubicBezTo>
                    <a:pt x="62" y="10"/>
                    <a:pt x="59" y="9"/>
                    <a:pt x="56" y="8"/>
                  </a:cubicBezTo>
                  <a:cubicBezTo>
                    <a:pt x="53" y="7"/>
                    <a:pt x="50" y="6"/>
                    <a:pt x="46" y="6"/>
                  </a:cubicBezTo>
                  <a:cubicBezTo>
                    <a:pt x="37" y="6"/>
                    <a:pt x="30" y="9"/>
                    <a:pt x="25" y="15"/>
                  </a:cubicBezTo>
                  <a:cubicBezTo>
                    <a:pt x="20" y="20"/>
                    <a:pt x="17" y="28"/>
                    <a:pt x="17" y="37"/>
                  </a:cubicBezTo>
                  <a:cubicBezTo>
                    <a:pt x="17" y="48"/>
                    <a:pt x="20" y="56"/>
                    <a:pt x="27" y="63"/>
                  </a:cubicBezTo>
                  <a:cubicBezTo>
                    <a:pt x="32" y="69"/>
                    <a:pt x="40" y="72"/>
                    <a:pt x="50" y="72"/>
                  </a:cubicBezTo>
                  <a:cubicBezTo>
                    <a:pt x="54" y="72"/>
                    <a:pt x="58" y="71"/>
                    <a:pt x="61" y="71"/>
                  </a:cubicBezTo>
                  <a:cubicBezTo>
                    <a:pt x="65" y="70"/>
                    <a:pt x="68" y="68"/>
                    <a:pt x="73" y="66"/>
                  </a:cubicBezTo>
                  <a:cubicBezTo>
                    <a:pt x="74" y="68"/>
                    <a:pt x="74" y="68"/>
                    <a:pt x="74" y="68"/>
                  </a:cubicBezTo>
                  <a:cubicBezTo>
                    <a:pt x="73" y="69"/>
                    <a:pt x="72" y="71"/>
                    <a:pt x="71" y="73"/>
                  </a:cubicBezTo>
                  <a:cubicBezTo>
                    <a:pt x="67" y="75"/>
                    <a:pt x="63" y="77"/>
                    <a:pt x="59" y="78"/>
                  </a:cubicBezTo>
                  <a:cubicBezTo>
                    <a:pt x="55" y="79"/>
                    <a:pt x="51" y="79"/>
                    <a:pt x="46" y="79"/>
                  </a:cubicBezTo>
                  <a:cubicBezTo>
                    <a:pt x="36" y="79"/>
                    <a:pt x="28" y="78"/>
                    <a:pt x="21" y="74"/>
                  </a:cubicBezTo>
                </a:path>
              </a:pathLst>
            </a:custGeom>
            <a:solidFill>
              <a:srgbClr val="00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7"/>
            <p:cNvSpPr>
              <a:spLocks noEditPoints="1"/>
            </p:cNvSpPr>
            <p:nvPr/>
          </p:nvSpPr>
          <p:spPr bwMode="auto">
            <a:xfrm>
              <a:off x="623" y="597"/>
              <a:ext cx="547" cy="78"/>
            </a:xfrm>
            <a:custGeom>
              <a:avLst/>
              <a:gdLst>
                <a:gd name="T0" fmla="*/ 143 w 421"/>
                <a:gd name="T1" fmla="*/ 27 h 53"/>
                <a:gd name="T2" fmla="*/ 150 w 421"/>
                <a:gd name="T3" fmla="*/ 49 h 53"/>
                <a:gd name="T4" fmla="*/ 132 w 421"/>
                <a:gd name="T5" fmla="*/ 49 h 53"/>
                <a:gd name="T6" fmla="*/ 139 w 421"/>
                <a:gd name="T7" fmla="*/ 28 h 53"/>
                <a:gd name="T8" fmla="*/ 132 w 421"/>
                <a:gd name="T9" fmla="*/ 4 h 53"/>
                <a:gd name="T10" fmla="*/ 167 w 421"/>
                <a:gd name="T11" fmla="*/ 24 h 53"/>
                <a:gd name="T12" fmla="*/ 178 w 421"/>
                <a:gd name="T13" fmla="*/ 5 h 53"/>
                <a:gd name="T14" fmla="*/ 180 w 421"/>
                <a:gd name="T15" fmla="*/ 1 h 53"/>
                <a:gd name="T16" fmla="*/ 184 w 421"/>
                <a:gd name="T17" fmla="*/ 5 h 53"/>
                <a:gd name="T18" fmla="*/ 183 w 421"/>
                <a:gd name="T19" fmla="*/ 41 h 53"/>
                <a:gd name="T20" fmla="*/ 342 w 421"/>
                <a:gd name="T21" fmla="*/ 53 h 53"/>
                <a:gd name="T22" fmla="*/ 316 w 421"/>
                <a:gd name="T23" fmla="*/ 4 h 53"/>
                <a:gd name="T24" fmla="*/ 340 w 421"/>
                <a:gd name="T25" fmla="*/ 4 h 53"/>
                <a:gd name="T26" fmla="*/ 348 w 421"/>
                <a:gd name="T27" fmla="*/ 40 h 53"/>
                <a:gd name="T28" fmla="*/ 354 w 421"/>
                <a:gd name="T29" fmla="*/ 4 h 53"/>
                <a:gd name="T30" fmla="*/ 372 w 421"/>
                <a:gd name="T31" fmla="*/ 4 h 53"/>
                <a:gd name="T32" fmla="*/ 347 w 421"/>
                <a:gd name="T33" fmla="*/ 53 h 53"/>
                <a:gd name="T34" fmla="*/ 75 w 421"/>
                <a:gd name="T35" fmla="*/ 7 h 53"/>
                <a:gd name="T36" fmla="*/ 118 w 421"/>
                <a:gd name="T37" fmla="*/ 4 h 53"/>
                <a:gd name="T38" fmla="*/ 107 w 421"/>
                <a:gd name="T39" fmla="*/ 5 h 53"/>
                <a:gd name="T40" fmla="*/ 84 w 421"/>
                <a:gd name="T41" fmla="*/ 42 h 53"/>
                <a:gd name="T42" fmla="*/ 108 w 421"/>
                <a:gd name="T43" fmla="*/ 35 h 53"/>
                <a:gd name="T44" fmla="*/ 122 w 421"/>
                <a:gd name="T45" fmla="*/ 31 h 53"/>
                <a:gd name="T46" fmla="*/ 119 w 421"/>
                <a:gd name="T47" fmla="*/ 48 h 53"/>
                <a:gd name="T48" fmla="*/ 7 w 421"/>
                <a:gd name="T49" fmla="*/ 46 h 53"/>
                <a:gd name="T50" fmla="*/ 29 w 421"/>
                <a:gd name="T51" fmla="*/ 0 h 53"/>
                <a:gd name="T52" fmla="*/ 53 w 421"/>
                <a:gd name="T53" fmla="*/ 40 h 53"/>
                <a:gd name="T54" fmla="*/ 16 w 421"/>
                <a:gd name="T55" fmla="*/ 9 h 53"/>
                <a:gd name="T56" fmla="*/ 29 w 421"/>
                <a:gd name="T57" fmla="*/ 49 h 53"/>
                <a:gd name="T58" fmla="*/ 28 w 421"/>
                <a:gd name="T59" fmla="*/ 4 h 53"/>
                <a:gd name="T60" fmla="*/ 383 w 421"/>
                <a:gd name="T61" fmla="*/ 52 h 53"/>
                <a:gd name="T62" fmla="*/ 387 w 421"/>
                <a:gd name="T63" fmla="*/ 7 h 53"/>
                <a:gd name="T64" fmla="*/ 394 w 421"/>
                <a:gd name="T65" fmla="*/ 1 h 53"/>
                <a:gd name="T66" fmla="*/ 419 w 421"/>
                <a:gd name="T67" fmla="*/ 12 h 53"/>
                <a:gd name="T68" fmla="*/ 405 w 421"/>
                <a:gd name="T69" fmla="*/ 5 h 53"/>
                <a:gd name="T70" fmla="*/ 411 w 421"/>
                <a:gd name="T71" fmla="*/ 23 h 53"/>
                <a:gd name="T72" fmla="*/ 415 w 421"/>
                <a:gd name="T73" fmla="*/ 26 h 53"/>
                <a:gd name="T74" fmla="*/ 411 w 421"/>
                <a:gd name="T75" fmla="*/ 28 h 53"/>
                <a:gd name="T76" fmla="*/ 398 w 421"/>
                <a:gd name="T77" fmla="*/ 48 h 53"/>
                <a:gd name="T78" fmla="*/ 421 w 421"/>
                <a:gd name="T79" fmla="*/ 39 h 53"/>
                <a:gd name="T80" fmla="*/ 305 w 421"/>
                <a:gd name="T81" fmla="*/ 52 h 53"/>
                <a:gd name="T82" fmla="*/ 291 w 421"/>
                <a:gd name="T83" fmla="*/ 48 h 53"/>
                <a:gd name="T84" fmla="*/ 292 w 421"/>
                <a:gd name="T85" fmla="*/ 5 h 53"/>
                <a:gd name="T86" fmla="*/ 297 w 421"/>
                <a:gd name="T87" fmla="*/ 1 h 53"/>
                <a:gd name="T88" fmla="*/ 303 w 421"/>
                <a:gd name="T89" fmla="*/ 7 h 53"/>
                <a:gd name="T90" fmla="*/ 304 w 421"/>
                <a:gd name="T91" fmla="*/ 49 h 53"/>
                <a:gd name="T92" fmla="*/ 254 w 421"/>
                <a:gd name="T93" fmla="*/ 52 h 53"/>
                <a:gd name="T94" fmla="*/ 247 w 421"/>
                <a:gd name="T95" fmla="*/ 48 h 53"/>
                <a:gd name="T96" fmla="*/ 248 w 421"/>
                <a:gd name="T97" fmla="*/ 6 h 53"/>
                <a:gd name="T98" fmla="*/ 234 w 421"/>
                <a:gd name="T99" fmla="*/ 7 h 53"/>
                <a:gd name="T100" fmla="*/ 230 w 421"/>
                <a:gd name="T101" fmla="*/ 1 h 53"/>
                <a:gd name="T102" fmla="*/ 277 w 421"/>
                <a:gd name="T103" fmla="*/ 13 h 53"/>
                <a:gd name="T104" fmla="*/ 260 w 421"/>
                <a:gd name="T105" fmla="*/ 5 h 53"/>
                <a:gd name="T106" fmla="*/ 259 w 421"/>
                <a:gd name="T107" fmla="*/ 45 h 53"/>
                <a:gd name="T108" fmla="*/ 254 w 421"/>
                <a:gd name="T109" fmla="*/ 52 h 53"/>
                <a:gd name="T110" fmla="*/ 199 w 421"/>
                <a:gd name="T111" fmla="*/ 49 h 53"/>
                <a:gd name="T112" fmla="*/ 205 w 421"/>
                <a:gd name="T113" fmla="*/ 13 h 53"/>
                <a:gd name="T114" fmla="*/ 199 w 421"/>
                <a:gd name="T115" fmla="*/ 1 h 53"/>
                <a:gd name="T116" fmla="*/ 217 w 421"/>
                <a:gd name="T117" fmla="*/ 4 h 53"/>
                <a:gd name="T118" fmla="*/ 216 w 421"/>
                <a:gd name="T119" fmla="*/ 48 h 53"/>
                <a:gd name="T120" fmla="*/ 218 w 421"/>
                <a:gd name="T121"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1" h="53">
                  <a:moveTo>
                    <a:pt x="177" y="52"/>
                  </a:moveTo>
                  <a:cubicBezTo>
                    <a:pt x="170" y="45"/>
                    <a:pt x="163" y="36"/>
                    <a:pt x="154" y="26"/>
                  </a:cubicBezTo>
                  <a:cubicBezTo>
                    <a:pt x="149" y="21"/>
                    <a:pt x="146" y="16"/>
                    <a:pt x="143" y="12"/>
                  </a:cubicBezTo>
                  <a:cubicBezTo>
                    <a:pt x="143" y="27"/>
                    <a:pt x="143" y="27"/>
                    <a:pt x="143" y="27"/>
                  </a:cubicBezTo>
                  <a:cubicBezTo>
                    <a:pt x="143" y="31"/>
                    <a:pt x="143" y="35"/>
                    <a:pt x="143" y="41"/>
                  </a:cubicBezTo>
                  <a:cubicBezTo>
                    <a:pt x="143" y="45"/>
                    <a:pt x="144" y="47"/>
                    <a:pt x="144" y="48"/>
                  </a:cubicBezTo>
                  <a:cubicBezTo>
                    <a:pt x="144" y="48"/>
                    <a:pt x="144" y="48"/>
                    <a:pt x="144" y="48"/>
                  </a:cubicBezTo>
                  <a:cubicBezTo>
                    <a:pt x="145" y="49"/>
                    <a:pt x="147" y="49"/>
                    <a:pt x="150" y="49"/>
                  </a:cubicBezTo>
                  <a:cubicBezTo>
                    <a:pt x="150" y="52"/>
                    <a:pt x="150" y="52"/>
                    <a:pt x="150" y="52"/>
                  </a:cubicBezTo>
                  <a:cubicBezTo>
                    <a:pt x="146" y="52"/>
                    <a:pt x="143" y="52"/>
                    <a:pt x="141" y="52"/>
                  </a:cubicBezTo>
                  <a:cubicBezTo>
                    <a:pt x="140" y="52"/>
                    <a:pt x="137" y="52"/>
                    <a:pt x="132" y="52"/>
                  </a:cubicBezTo>
                  <a:cubicBezTo>
                    <a:pt x="132" y="49"/>
                    <a:pt x="132" y="49"/>
                    <a:pt x="132" y="49"/>
                  </a:cubicBezTo>
                  <a:cubicBezTo>
                    <a:pt x="135" y="49"/>
                    <a:pt x="137" y="49"/>
                    <a:pt x="137" y="49"/>
                  </a:cubicBezTo>
                  <a:cubicBezTo>
                    <a:pt x="138" y="48"/>
                    <a:pt x="138" y="48"/>
                    <a:pt x="138" y="48"/>
                  </a:cubicBezTo>
                  <a:cubicBezTo>
                    <a:pt x="138" y="47"/>
                    <a:pt x="139" y="45"/>
                    <a:pt x="139" y="41"/>
                  </a:cubicBezTo>
                  <a:cubicBezTo>
                    <a:pt x="139" y="35"/>
                    <a:pt x="139" y="31"/>
                    <a:pt x="139" y="28"/>
                  </a:cubicBezTo>
                  <a:cubicBezTo>
                    <a:pt x="139" y="12"/>
                    <a:pt x="139" y="12"/>
                    <a:pt x="139" y="12"/>
                  </a:cubicBezTo>
                  <a:cubicBezTo>
                    <a:pt x="139" y="8"/>
                    <a:pt x="139" y="6"/>
                    <a:pt x="138" y="5"/>
                  </a:cubicBezTo>
                  <a:cubicBezTo>
                    <a:pt x="138" y="5"/>
                    <a:pt x="138" y="5"/>
                    <a:pt x="138" y="5"/>
                  </a:cubicBezTo>
                  <a:cubicBezTo>
                    <a:pt x="137" y="4"/>
                    <a:pt x="135" y="4"/>
                    <a:pt x="132" y="4"/>
                  </a:cubicBezTo>
                  <a:cubicBezTo>
                    <a:pt x="132" y="1"/>
                    <a:pt x="132" y="1"/>
                    <a:pt x="132" y="1"/>
                  </a:cubicBezTo>
                  <a:cubicBezTo>
                    <a:pt x="136" y="1"/>
                    <a:pt x="139" y="1"/>
                    <a:pt x="141" y="1"/>
                  </a:cubicBezTo>
                  <a:cubicBezTo>
                    <a:pt x="143" y="1"/>
                    <a:pt x="145" y="1"/>
                    <a:pt x="147" y="1"/>
                  </a:cubicBezTo>
                  <a:cubicBezTo>
                    <a:pt x="153" y="8"/>
                    <a:pt x="159" y="16"/>
                    <a:pt x="167" y="24"/>
                  </a:cubicBezTo>
                  <a:cubicBezTo>
                    <a:pt x="171" y="30"/>
                    <a:pt x="175" y="34"/>
                    <a:pt x="179" y="38"/>
                  </a:cubicBezTo>
                  <a:cubicBezTo>
                    <a:pt x="179" y="24"/>
                    <a:pt x="179" y="24"/>
                    <a:pt x="179" y="24"/>
                  </a:cubicBezTo>
                  <a:cubicBezTo>
                    <a:pt x="179" y="18"/>
                    <a:pt x="179" y="13"/>
                    <a:pt x="179" y="9"/>
                  </a:cubicBezTo>
                  <a:cubicBezTo>
                    <a:pt x="179" y="7"/>
                    <a:pt x="178" y="5"/>
                    <a:pt x="178" y="5"/>
                  </a:cubicBezTo>
                  <a:cubicBezTo>
                    <a:pt x="178" y="5"/>
                    <a:pt x="178" y="4"/>
                    <a:pt x="177" y="4"/>
                  </a:cubicBezTo>
                  <a:cubicBezTo>
                    <a:pt x="177" y="4"/>
                    <a:pt x="175" y="4"/>
                    <a:pt x="172" y="4"/>
                  </a:cubicBezTo>
                  <a:cubicBezTo>
                    <a:pt x="172" y="1"/>
                    <a:pt x="172" y="1"/>
                    <a:pt x="172" y="1"/>
                  </a:cubicBezTo>
                  <a:cubicBezTo>
                    <a:pt x="175" y="1"/>
                    <a:pt x="177" y="1"/>
                    <a:pt x="180" y="1"/>
                  </a:cubicBezTo>
                  <a:cubicBezTo>
                    <a:pt x="184" y="1"/>
                    <a:pt x="187" y="1"/>
                    <a:pt x="190" y="1"/>
                  </a:cubicBezTo>
                  <a:cubicBezTo>
                    <a:pt x="190" y="4"/>
                    <a:pt x="190" y="4"/>
                    <a:pt x="190" y="4"/>
                  </a:cubicBezTo>
                  <a:cubicBezTo>
                    <a:pt x="187" y="4"/>
                    <a:pt x="186" y="4"/>
                    <a:pt x="185" y="4"/>
                  </a:cubicBezTo>
                  <a:cubicBezTo>
                    <a:pt x="184" y="5"/>
                    <a:pt x="184" y="5"/>
                    <a:pt x="184" y="5"/>
                  </a:cubicBezTo>
                  <a:cubicBezTo>
                    <a:pt x="184" y="6"/>
                    <a:pt x="184" y="6"/>
                    <a:pt x="184" y="6"/>
                  </a:cubicBezTo>
                  <a:cubicBezTo>
                    <a:pt x="184" y="6"/>
                    <a:pt x="183" y="8"/>
                    <a:pt x="183" y="11"/>
                  </a:cubicBezTo>
                  <a:cubicBezTo>
                    <a:pt x="183" y="26"/>
                    <a:pt x="183" y="26"/>
                    <a:pt x="183" y="26"/>
                  </a:cubicBezTo>
                  <a:cubicBezTo>
                    <a:pt x="183" y="41"/>
                    <a:pt x="183" y="41"/>
                    <a:pt x="183" y="41"/>
                  </a:cubicBezTo>
                  <a:cubicBezTo>
                    <a:pt x="183" y="45"/>
                    <a:pt x="183" y="49"/>
                    <a:pt x="184" y="53"/>
                  </a:cubicBezTo>
                  <a:cubicBezTo>
                    <a:pt x="183" y="53"/>
                    <a:pt x="183" y="53"/>
                    <a:pt x="183" y="53"/>
                  </a:cubicBezTo>
                  <a:cubicBezTo>
                    <a:pt x="180" y="53"/>
                    <a:pt x="178" y="52"/>
                    <a:pt x="177" y="52"/>
                  </a:cubicBezTo>
                  <a:moveTo>
                    <a:pt x="342" y="53"/>
                  </a:moveTo>
                  <a:cubicBezTo>
                    <a:pt x="329" y="22"/>
                    <a:pt x="329" y="22"/>
                    <a:pt x="329" y="22"/>
                  </a:cubicBezTo>
                  <a:cubicBezTo>
                    <a:pt x="326" y="15"/>
                    <a:pt x="324" y="10"/>
                    <a:pt x="323" y="7"/>
                  </a:cubicBezTo>
                  <a:cubicBezTo>
                    <a:pt x="322" y="6"/>
                    <a:pt x="321" y="5"/>
                    <a:pt x="321" y="5"/>
                  </a:cubicBezTo>
                  <a:cubicBezTo>
                    <a:pt x="320" y="4"/>
                    <a:pt x="319" y="4"/>
                    <a:pt x="316" y="4"/>
                  </a:cubicBezTo>
                  <a:cubicBezTo>
                    <a:pt x="316" y="1"/>
                    <a:pt x="316" y="1"/>
                    <a:pt x="316" y="1"/>
                  </a:cubicBezTo>
                  <a:cubicBezTo>
                    <a:pt x="321" y="1"/>
                    <a:pt x="325" y="1"/>
                    <a:pt x="329" y="1"/>
                  </a:cubicBezTo>
                  <a:cubicBezTo>
                    <a:pt x="332" y="1"/>
                    <a:pt x="336" y="1"/>
                    <a:pt x="340" y="1"/>
                  </a:cubicBezTo>
                  <a:cubicBezTo>
                    <a:pt x="340" y="4"/>
                    <a:pt x="340" y="4"/>
                    <a:pt x="340" y="4"/>
                  </a:cubicBezTo>
                  <a:cubicBezTo>
                    <a:pt x="337" y="4"/>
                    <a:pt x="336" y="4"/>
                    <a:pt x="335" y="4"/>
                  </a:cubicBezTo>
                  <a:cubicBezTo>
                    <a:pt x="334" y="5"/>
                    <a:pt x="334" y="5"/>
                    <a:pt x="334" y="6"/>
                  </a:cubicBezTo>
                  <a:cubicBezTo>
                    <a:pt x="334" y="6"/>
                    <a:pt x="335" y="9"/>
                    <a:pt x="337" y="14"/>
                  </a:cubicBezTo>
                  <a:cubicBezTo>
                    <a:pt x="348" y="40"/>
                    <a:pt x="348" y="40"/>
                    <a:pt x="348" y="40"/>
                  </a:cubicBezTo>
                  <a:cubicBezTo>
                    <a:pt x="356" y="19"/>
                    <a:pt x="356" y="19"/>
                    <a:pt x="356" y="19"/>
                  </a:cubicBezTo>
                  <a:cubicBezTo>
                    <a:pt x="359" y="12"/>
                    <a:pt x="361" y="7"/>
                    <a:pt x="361" y="6"/>
                  </a:cubicBezTo>
                  <a:cubicBezTo>
                    <a:pt x="361" y="5"/>
                    <a:pt x="360" y="5"/>
                    <a:pt x="360" y="4"/>
                  </a:cubicBezTo>
                  <a:cubicBezTo>
                    <a:pt x="359" y="4"/>
                    <a:pt x="357" y="4"/>
                    <a:pt x="354" y="4"/>
                  </a:cubicBezTo>
                  <a:cubicBezTo>
                    <a:pt x="354" y="1"/>
                    <a:pt x="354" y="1"/>
                    <a:pt x="354" y="1"/>
                  </a:cubicBezTo>
                  <a:cubicBezTo>
                    <a:pt x="359" y="1"/>
                    <a:pt x="362" y="1"/>
                    <a:pt x="363" y="1"/>
                  </a:cubicBezTo>
                  <a:cubicBezTo>
                    <a:pt x="365" y="1"/>
                    <a:pt x="368" y="1"/>
                    <a:pt x="372" y="1"/>
                  </a:cubicBezTo>
                  <a:cubicBezTo>
                    <a:pt x="372" y="4"/>
                    <a:pt x="372" y="4"/>
                    <a:pt x="372" y="4"/>
                  </a:cubicBezTo>
                  <a:cubicBezTo>
                    <a:pt x="369" y="4"/>
                    <a:pt x="368" y="4"/>
                    <a:pt x="368" y="5"/>
                  </a:cubicBezTo>
                  <a:cubicBezTo>
                    <a:pt x="367" y="5"/>
                    <a:pt x="366" y="8"/>
                    <a:pt x="363" y="13"/>
                  </a:cubicBezTo>
                  <a:cubicBezTo>
                    <a:pt x="352" y="40"/>
                    <a:pt x="352" y="40"/>
                    <a:pt x="352" y="40"/>
                  </a:cubicBezTo>
                  <a:cubicBezTo>
                    <a:pt x="350" y="45"/>
                    <a:pt x="348" y="50"/>
                    <a:pt x="347" y="53"/>
                  </a:cubicBezTo>
                  <a:cubicBezTo>
                    <a:pt x="342" y="53"/>
                    <a:pt x="342" y="53"/>
                    <a:pt x="342" y="53"/>
                  </a:cubicBezTo>
                  <a:moveTo>
                    <a:pt x="75" y="46"/>
                  </a:moveTo>
                  <a:cubicBezTo>
                    <a:pt x="69" y="41"/>
                    <a:pt x="67" y="34"/>
                    <a:pt x="67" y="26"/>
                  </a:cubicBezTo>
                  <a:cubicBezTo>
                    <a:pt x="67" y="18"/>
                    <a:pt x="69" y="12"/>
                    <a:pt x="75" y="7"/>
                  </a:cubicBezTo>
                  <a:cubicBezTo>
                    <a:pt x="80" y="2"/>
                    <a:pt x="88" y="0"/>
                    <a:pt x="98" y="0"/>
                  </a:cubicBezTo>
                  <a:cubicBezTo>
                    <a:pt x="102" y="0"/>
                    <a:pt x="105" y="0"/>
                    <a:pt x="109" y="1"/>
                  </a:cubicBezTo>
                  <a:cubicBezTo>
                    <a:pt x="112" y="1"/>
                    <a:pt x="115" y="2"/>
                    <a:pt x="118" y="3"/>
                  </a:cubicBezTo>
                  <a:cubicBezTo>
                    <a:pt x="118" y="4"/>
                    <a:pt x="118" y="4"/>
                    <a:pt x="118" y="4"/>
                  </a:cubicBezTo>
                  <a:cubicBezTo>
                    <a:pt x="118" y="7"/>
                    <a:pt x="117" y="11"/>
                    <a:pt x="117" y="15"/>
                  </a:cubicBezTo>
                  <a:cubicBezTo>
                    <a:pt x="114" y="15"/>
                    <a:pt x="114" y="15"/>
                    <a:pt x="114" y="15"/>
                  </a:cubicBezTo>
                  <a:cubicBezTo>
                    <a:pt x="114" y="13"/>
                    <a:pt x="114" y="11"/>
                    <a:pt x="113" y="9"/>
                  </a:cubicBezTo>
                  <a:cubicBezTo>
                    <a:pt x="112" y="8"/>
                    <a:pt x="110" y="6"/>
                    <a:pt x="107" y="5"/>
                  </a:cubicBezTo>
                  <a:cubicBezTo>
                    <a:pt x="105" y="4"/>
                    <a:pt x="102" y="4"/>
                    <a:pt x="99" y="4"/>
                  </a:cubicBezTo>
                  <a:cubicBezTo>
                    <a:pt x="92" y="4"/>
                    <a:pt x="87" y="6"/>
                    <a:pt x="84" y="10"/>
                  </a:cubicBezTo>
                  <a:cubicBezTo>
                    <a:pt x="80" y="13"/>
                    <a:pt x="78" y="19"/>
                    <a:pt x="78" y="25"/>
                  </a:cubicBezTo>
                  <a:cubicBezTo>
                    <a:pt x="78" y="32"/>
                    <a:pt x="80" y="38"/>
                    <a:pt x="84" y="42"/>
                  </a:cubicBezTo>
                  <a:cubicBezTo>
                    <a:pt x="88" y="47"/>
                    <a:pt x="93" y="49"/>
                    <a:pt x="98" y="49"/>
                  </a:cubicBezTo>
                  <a:cubicBezTo>
                    <a:pt x="101" y="49"/>
                    <a:pt x="105" y="48"/>
                    <a:pt x="108" y="47"/>
                  </a:cubicBezTo>
                  <a:cubicBezTo>
                    <a:pt x="108" y="45"/>
                    <a:pt x="108" y="43"/>
                    <a:pt x="108" y="41"/>
                  </a:cubicBezTo>
                  <a:cubicBezTo>
                    <a:pt x="108" y="38"/>
                    <a:pt x="108" y="36"/>
                    <a:pt x="108" y="35"/>
                  </a:cubicBezTo>
                  <a:cubicBezTo>
                    <a:pt x="107" y="35"/>
                    <a:pt x="105" y="34"/>
                    <a:pt x="100" y="34"/>
                  </a:cubicBezTo>
                  <a:cubicBezTo>
                    <a:pt x="100" y="31"/>
                    <a:pt x="100" y="31"/>
                    <a:pt x="100" y="31"/>
                  </a:cubicBezTo>
                  <a:cubicBezTo>
                    <a:pt x="104" y="31"/>
                    <a:pt x="108" y="31"/>
                    <a:pt x="112" y="31"/>
                  </a:cubicBezTo>
                  <a:cubicBezTo>
                    <a:pt x="115" y="31"/>
                    <a:pt x="118" y="31"/>
                    <a:pt x="122" y="31"/>
                  </a:cubicBezTo>
                  <a:cubicBezTo>
                    <a:pt x="122" y="33"/>
                    <a:pt x="122" y="33"/>
                    <a:pt x="122" y="33"/>
                  </a:cubicBezTo>
                  <a:cubicBezTo>
                    <a:pt x="121" y="34"/>
                    <a:pt x="120" y="34"/>
                    <a:pt x="119" y="35"/>
                  </a:cubicBezTo>
                  <a:cubicBezTo>
                    <a:pt x="119" y="37"/>
                    <a:pt x="119" y="39"/>
                    <a:pt x="119" y="41"/>
                  </a:cubicBezTo>
                  <a:cubicBezTo>
                    <a:pt x="119" y="42"/>
                    <a:pt x="119" y="45"/>
                    <a:pt x="119" y="48"/>
                  </a:cubicBezTo>
                  <a:cubicBezTo>
                    <a:pt x="114" y="50"/>
                    <a:pt x="110" y="51"/>
                    <a:pt x="107" y="52"/>
                  </a:cubicBezTo>
                  <a:cubicBezTo>
                    <a:pt x="104" y="53"/>
                    <a:pt x="100" y="53"/>
                    <a:pt x="97" y="53"/>
                  </a:cubicBezTo>
                  <a:cubicBezTo>
                    <a:pt x="87" y="53"/>
                    <a:pt x="80" y="50"/>
                    <a:pt x="75" y="46"/>
                  </a:cubicBezTo>
                  <a:moveTo>
                    <a:pt x="7" y="46"/>
                  </a:moveTo>
                  <a:cubicBezTo>
                    <a:pt x="2" y="41"/>
                    <a:pt x="0" y="35"/>
                    <a:pt x="0" y="27"/>
                  </a:cubicBezTo>
                  <a:cubicBezTo>
                    <a:pt x="0" y="21"/>
                    <a:pt x="1" y="16"/>
                    <a:pt x="3" y="12"/>
                  </a:cubicBezTo>
                  <a:cubicBezTo>
                    <a:pt x="6" y="8"/>
                    <a:pt x="9" y="5"/>
                    <a:pt x="13" y="3"/>
                  </a:cubicBezTo>
                  <a:cubicBezTo>
                    <a:pt x="17" y="1"/>
                    <a:pt x="22" y="0"/>
                    <a:pt x="29" y="0"/>
                  </a:cubicBezTo>
                  <a:cubicBezTo>
                    <a:pt x="35" y="0"/>
                    <a:pt x="40" y="1"/>
                    <a:pt x="44" y="3"/>
                  </a:cubicBezTo>
                  <a:cubicBezTo>
                    <a:pt x="48" y="5"/>
                    <a:pt x="51" y="8"/>
                    <a:pt x="53" y="12"/>
                  </a:cubicBezTo>
                  <a:cubicBezTo>
                    <a:pt x="55" y="15"/>
                    <a:pt x="57" y="20"/>
                    <a:pt x="57" y="25"/>
                  </a:cubicBezTo>
                  <a:cubicBezTo>
                    <a:pt x="57" y="31"/>
                    <a:pt x="55" y="36"/>
                    <a:pt x="53" y="40"/>
                  </a:cubicBezTo>
                  <a:cubicBezTo>
                    <a:pt x="51" y="44"/>
                    <a:pt x="47" y="47"/>
                    <a:pt x="43" y="49"/>
                  </a:cubicBezTo>
                  <a:cubicBezTo>
                    <a:pt x="39" y="52"/>
                    <a:pt x="34" y="53"/>
                    <a:pt x="28" y="53"/>
                  </a:cubicBezTo>
                  <a:cubicBezTo>
                    <a:pt x="19" y="53"/>
                    <a:pt x="12" y="51"/>
                    <a:pt x="7" y="46"/>
                  </a:cubicBezTo>
                  <a:moveTo>
                    <a:pt x="16" y="9"/>
                  </a:moveTo>
                  <a:cubicBezTo>
                    <a:pt x="13" y="13"/>
                    <a:pt x="11" y="18"/>
                    <a:pt x="11" y="25"/>
                  </a:cubicBezTo>
                  <a:cubicBezTo>
                    <a:pt x="11" y="31"/>
                    <a:pt x="12" y="35"/>
                    <a:pt x="14" y="39"/>
                  </a:cubicBezTo>
                  <a:cubicBezTo>
                    <a:pt x="15" y="42"/>
                    <a:pt x="17" y="45"/>
                    <a:pt x="20" y="47"/>
                  </a:cubicBezTo>
                  <a:cubicBezTo>
                    <a:pt x="22" y="48"/>
                    <a:pt x="25" y="49"/>
                    <a:pt x="29" y="49"/>
                  </a:cubicBezTo>
                  <a:cubicBezTo>
                    <a:pt x="34" y="49"/>
                    <a:pt x="38" y="47"/>
                    <a:pt x="41" y="43"/>
                  </a:cubicBezTo>
                  <a:cubicBezTo>
                    <a:pt x="44" y="40"/>
                    <a:pt x="45" y="34"/>
                    <a:pt x="45" y="27"/>
                  </a:cubicBezTo>
                  <a:cubicBezTo>
                    <a:pt x="45" y="19"/>
                    <a:pt x="44" y="13"/>
                    <a:pt x="40" y="9"/>
                  </a:cubicBezTo>
                  <a:cubicBezTo>
                    <a:pt x="38" y="6"/>
                    <a:pt x="33" y="4"/>
                    <a:pt x="28" y="4"/>
                  </a:cubicBezTo>
                  <a:cubicBezTo>
                    <a:pt x="23" y="4"/>
                    <a:pt x="18" y="6"/>
                    <a:pt x="16" y="9"/>
                  </a:cubicBezTo>
                  <a:moveTo>
                    <a:pt x="406" y="52"/>
                  </a:moveTo>
                  <a:cubicBezTo>
                    <a:pt x="402" y="52"/>
                    <a:pt x="399" y="52"/>
                    <a:pt x="396" y="52"/>
                  </a:cubicBezTo>
                  <a:cubicBezTo>
                    <a:pt x="392" y="52"/>
                    <a:pt x="387" y="52"/>
                    <a:pt x="383" y="52"/>
                  </a:cubicBezTo>
                  <a:cubicBezTo>
                    <a:pt x="383" y="50"/>
                    <a:pt x="383" y="50"/>
                    <a:pt x="383" y="50"/>
                  </a:cubicBezTo>
                  <a:cubicBezTo>
                    <a:pt x="384" y="50"/>
                    <a:pt x="385" y="49"/>
                    <a:pt x="386" y="48"/>
                  </a:cubicBezTo>
                  <a:cubicBezTo>
                    <a:pt x="387" y="44"/>
                    <a:pt x="387" y="36"/>
                    <a:pt x="387" y="24"/>
                  </a:cubicBezTo>
                  <a:cubicBezTo>
                    <a:pt x="387" y="16"/>
                    <a:pt x="387" y="10"/>
                    <a:pt x="387" y="7"/>
                  </a:cubicBezTo>
                  <a:cubicBezTo>
                    <a:pt x="387" y="6"/>
                    <a:pt x="387" y="5"/>
                    <a:pt x="386" y="5"/>
                  </a:cubicBezTo>
                  <a:cubicBezTo>
                    <a:pt x="386" y="4"/>
                    <a:pt x="384" y="4"/>
                    <a:pt x="381" y="4"/>
                  </a:cubicBezTo>
                  <a:cubicBezTo>
                    <a:pt x="381" y="1"/>
                    <a:pt x="381" y="1"/>
                    <a:pt x="381" y="1"/>
                  </a:cubicBezTo>
                  <a:cubicBezTo>
                    <a:pt x="386" y="1"/>
                    <a:pt x="391" y="1"/>
                    <a:pt x="394" y="1"/>
                  </a:cubicBezTo>
                  <a:cubicBezTo>
                    <a:pt x="414" y="1"/>
                    <a:pt x="414" y="1"/>
                    <a:pt x="414" y="1"/>
                  </a:cubicBezTo>
                  <a:cubicBezTo>
                    <a:pt x="417" y="1"/>
                    <a:pt x="419" y="1"/>
                    <a:pt x="420" y="1"/>
                  </a:cubicBezTo>
                  <a:cubicBezTo>
                    <a:pt x="421" y="1"/>
                    <a:pt x="421" y="1"/>
                    <a:pt x="421" y="1"/>
                  </a:cubicBezTo>
                  <a:cubicBezTo>
                    <a:pt x="420" y="4"/>
                    <a:pt x="420" y="8"/>
                    <a:pt x="419" y="12"/>
                  </a:cubicBezTo>
                  <a:cubicBezTo>
                    <a:pt x="417" y="12"/>
                    <a:pt x="417" y="12"/>
                    <a:pt x="417" y="12"/>
                  </a:cubicBezTo>
                  <a:cubicBezTo>
                    <a:pt x="416" y="8"/>
                    <a:pt x="416" y="6"/>
                    <a:pt x="416" y="6"/>
                  </a:cubicBezTo>
                  <a:cubicBezTo>
                    <a:pt x="416" y="6"/>
                    <a:pt x="415" y="6"/>
                    <a:pt x="414" y="6"/>
                  </a:cubicBezTo>
                  <a:cubicBezTo>
                    <a:pt x="412" y="5"/>
                    <a:pt x="409" y="5"/>
                    <a:pt x="405" y="5"/>
                  </a:cubicBezTo>
                  <a:cubicBezTo>
                    <a:pt x="403" y="5"/>
                    <a:pt x="401" y="5"/>
                    <a:pt x="398" y="5"/>
                  </a:cubicBezTo>
                  <a:cubicBezTo>
                    <a:pt x="398" y="13"/>
                    <a:pt x="397" y="19"/>
                    <a:pt x="397" y="23"/>
                  </a:cubicBezTo>
                  <a:cubicBezTo>
                    <a:pt x="400" y="23"/>
                    <a:pt x="402" y="24"/>
                    <a:pt x="405" y="24"/>
                  </a:cubicBezTo>
                  <a:cubicBezTo>
                    <a:pt x="408" y="24"/>
                    <a:pt x="410" y="23"/>
                    <a:pt x="411" y="23"/>
                  </a:cubicBezTo>
                  <a:cubicBezTo>
                    <a:pt x="411" y="23"/>
                    <a:pt x="412" y="23"/>
                    <a:pt x="412" y="22"/>
                  </a:cubicBezTo>
                  <a:cubicBezTo>
                    <a:pt x="412" y="22"/>
                    <a:pt x="412" y="20"/>
                    <a:pt x="412" y="18"/>
                  </a:cubicBezTo>
                  <a:cubicBezTo>
                    <a:pt x="415" y="18"/>
                    <a:pt x="415" y="18"/>
                    <a:pt x="415" y="18"/>
                  </a:cubicBezTo>
                  <a:cubicBezTo>
                    <a:pt x="415" y="22"/>
                    <a:pt x="415" y="24"/>
                    <a:pt x="415" y="26"/>
                  </a:cubicBezTo>
                  <a:cubicBezTo>
                    <a:pt x="415" y="34"/>
                    <a:pt x="415" y="34"/>
                    <a:pt x="415" y="34"/>
                  </a:cubicBezTo>
                  <a:cubicBezTo>
                    <a:pt x="412" y="34"/>
                    <a:pt x="412" y="34"/>
                    <a:pt x="412" y="34"/>
                  </a:cubicBezTo>
                  <a:cubicBezTo>
                    <a:pt x="412" y="31"/>
                    <a:pt x="412" y="29"/>
                    <a:pt x="412" y="28"/>
                  </a:cubicBezTo>
                  <a:cubicBezTo>
                    <a:pt x="411" y="28"/>
                    <a:pt x="411" y="28"/>
                    <a:pt x="411" y="28"/>
                  </a:cubicBezTo>
                  <a:cubicBezTo>
                    <a:pt x="409" y="27"/>
                    <a:pt x="407" y="27"/>
                    <a:pt x="402" y="27"/>
                  </a:cubicBezTo>
                  <a:cubicBezTo>
                    <a:pt x="401" y="27"/>
                    <a:pt x="399" y="27"/>
                    <a:pt x="398" y="28"/>
                  </a:cubicBezTo>
                  <a:cubicBezTo>
                    <a:pt x="397" y="29"/>
                    <a:pt x="397" y="30"/>
                    <a:pt x="397" y="32"/>
                  </a:cubicBezTo>
                  <a:cubicBezTo>
                    <a:pt x="397" y="38"/>
                    <a:pt x="398" y="44"/>
                    <a:pt x="398" y="48"/>
                  </a:cubicBezTo>
                  <a:cubicBezTo>
                    <a:pt x="405" y="48"/>
                    <a:pt x="405" y="48"/>
                    <a:pt x="405" y="48"/>
                  </a:cubicBezTo>
                  <a:cubicBezTo>
                    <a:pt x="409" y="48"/>
                    <a:pt x="413" y="47"/>
                    <a:pt x="416" y="47"/>
                  </a:cubicBezTo>
                  <a:cubicBezTo>
                    <a:pt x="417" y="45"/>
                    <a:pt x="418" y="42"/>
                    <a:pt x="418" y="39"/>
                  </a:cubicBezTo>
                  <a:cubicBezTo>
                    <a:pt x="421" y="39"/>
                    <a:pt x="421" y="39"/>
                    <a:pt x="421" y="39"/>
                  </a:cubicBezTo>
                  <a:cubicBezTo>
                    <a:pt x="421" y="44"/>
                    <a:pt x="420" y="48"/>
                    <a:pt x="420" y="52"/>
                  </a:cubicBezTo>
                  <a:cubicBezTo>
                    <a:pt x="418" y="52"/>
                    <a:pt x="416" y="52"/>
                    <a:pt x="414" y="52"/>
                  </a:cubicBezTo>
                  <a:cubicBezTo>
                    <a:pt x="412" y="52"/>
                    <a:pt x="410" y="52"/>
                    <a:pt x="406" y="52"/>
                  </a:cubicBezTo>
                  <a:moveTo>
                    <a:pt x="305" y="52"/>
                  </a:moveTo>
                  <a:cubicBezTo>
                    <a:pt x="302" y="52"/>
                    <a:pt x="300" y="52"/>
                    <a:pt x="298" y="52"/>
                  </a:cubicBezTo>
                  <a:cubicBezTo>
                    <a:pt x="285" y="52"/>
                    <a:pt x="285" y="52"/>
                    <a:pt x="285" y="52"/>
                  </a:cubicBezTo>
                  <a:cubicBezTo>
                    <a:pt x="285" y="49"/>
                    <a:pt x="285" y="49"/>
                    <a:pt x="285" y="49"/>
                  </a:cubicBezTo>
                  <a:cubicBezTo>
                    <a:pt x="289" y="49"/>
                    <a:pt x="291" y="49"/>
                    <a:pt x="291" y="48"/>
                  </a:cubicBezTo>
                  <a:cubicBezTo>
                    <a:pt x="291" y="48"/>
                    <a:pt x="292" y="47"/>
                    <a:pt x="292" y="45"/>
                  </a:cubicBezTo>
                  <a:cubicBezTo>
                    <a:pt x="292" y="42"/>
                    <a:pt x="292" y="36"/>
                    <a:pt x="292" y="27"/>
                  </a:cubicBezTo>
                  <a:cubicBezTo>
                    <a:pt x="292" y="24"/>
                    <a:pt x="292" y="19"/>
                    <a:pt x="292" y="13"/>
                  </a:cubicBezTo>
                  <a:cubicBezTo>
                    <a:pt x="292" y="8"/>
                    <a:pt x="292" y="6"/>
                    <a:pt x="292" y="5"/>
                  </a:cubicBezTo>
                  <a:cubicBezTo>
                    <a:pt x="291" y="5"/>
                    <a:pt x="291" y="5"/>
                    <a:pt x="291" y="4"/>
                  </a:cubicBezTo>
                  <a:cubicBezTo>
                    <a:pt x="290" y="4"/>
                    <a:pt x="289" y="4"/>
                    <a:pt x="285" y="4"/>
                  </a:cubicBezTo>
                  <a:cubicBezTo>
                    <a:pt x="285" y="1"/>
                    <a:pt x="285" y="1"/>
                    <a:pt x="285" y="1"/>
                  </a:cubicBezTo>
                  <a:cubicBezTo>
                    <a:pt x="290" y="1"/>
                    <a:pt x="294" y="1"/>
                    <a:pt x="297" y="1"/>
                  </a:cubicBezTo>
                  <a:cubicBezTo>
                    <a:pt x="301" y="1"/>
                    <a:pt x="306" y="1"/>
                    <a:pt x="309" y="1"/>
                  </a:cubicBezTo>
                  <a:cubicBezTo>
                    <a:pt x="309" y="4"/>
                    <a:pt x="309" y="4"/>
                    <a:pt x="309" y="4"/>
                  </a:cubicBezTo>
                  <a:cubicBezTo>
                    <a:pt x="306" y="4"/>
                    <a:pt x="304" y="4"/>
                    <a:pt x="304" y="4"/>
                  </a:cubicBezTo>
                  <a:cubicBezTo>
                    <a:pt x="303" y="5"/>
                    <a:pt x="303" y="6"/>
                    <a:pt x="303" y="7"/>
                  </a:cubicBezTo>
                  <a:cubicBezTo>
                    <a:pt x="303" y="9"/>
                    <a:pt x="302" y="14"/>
                    <a:pt x="302" y="21"/>
                  </a:cubicBezTo>
                  <a:cubicBezTo>
                    <a:pt x="302" y="31"/>
                    <a:pt x="303" y="37"/>
                    <a:pt x="303" y="41"/>
                  </a:cubicBezTo>
                  <a:cubicBezTo>
                    <a:pt x="303" y="45"/>
                    <a:pt x="303" y="47"/>
                    <a:pt x="303" y="48"/>
                  </a:cubicBezTo>
                  <a:cubicBezTo>
                    <a:pt x="303" y="48"/>
                    <a:pt x="304" y="48"/>
                    <a:pt x="304" y="49"/>
                  </a:cubicBezTo>
                  <a:cubicBezTo>
                    <a:pt x="305" y="49"/>
                    <a:pt x="306" y="49"/>
                    <a:pt x="309" y="49"/>
                  </a:cubicBezTo>
                  <a:cubicBezTo>
                    <a:pt x="309" y="52"/>
                    <a:pt x="309" y="52"/>
                    <a:pt x="309" y="52"/>
                  </a:cubicBezTo>
                  <a:cubicBezTo>
                    <a:pt x="305" y="52"/>
                    <a:pt x="305" y="52"/>
                    <a:pt x="305" y="52"/>
                  </a:cubicBezTo>
                  <a:moveTo>
                    <a:pt x="254" y="52"/>
                  </a:moveTo>
                  <a:cubicBezTo>
                    <a:pt x="249" y="52"/>
                    <a:pt x="245" y="52"/>
                    <a:pt x="241" y="52"/>
                  </a:cubicBezTo>
                  <a:cubicBezTo>
                    <a:pt x="241" y="49"/>
                    <a:pt x="241" y="49"/>
                    <a:pt x="241" y="49"/>
                  </a:cubicBezTo>
                  <a:cubicBezTo>
                    <a:pt x="243" y="49"/>
                    <a:pt x="244" y="49"/>
                    <a:pt x="246" y="49"/>
                  </a:cubicBezTo>
                  <a:cubicBezTo>
                    <a:pt x="246" y="49"/>
                    <a:pt x="247" y="48"/>
                    <a:pt x="247" y="48"/>
                  </a:cubicBezTo>
                  <a:cubicBezTo>
                    <a:pt x="248" y="48"/>
                    <a:pt x="248" y="47"/>
                    <a:pt x="248" y="47"/>
                  </a:cubicBezTo>
                  <a:cubicBezTo>
                    <a:pt x="248" y="46"/>
                    <a:pt x="248" y="42"/>
                    <a:pt x="248" y="35"/>
                  </a:cubicBezTo>
                  <a:cubicBezTo>
                    <a:pt x="248" y="30"/>
                    <a:pt x="248" y="25"/>
                    <a:pt x="248" y="21"/>
                  </a:cubicBezTo>
                  <a:cubicBezTo>
                    <a:pt x="248" y="11"/>
                    <a:pt x="248" y="6"/>
                    <a:pt x="248" y="6"/>
                  </a:cubicBezTo>
                  <a:cubicBezTo>
                    <a:pt x="248" y="6"/>
                    <a:pt x="247" y="5"/>
                    <a:pt x="246" y="5"/>
                  </a:cubicBezTo>
                  <a:cubicBezTo>
                    <a:pt x="242" y="5"/>
                    <a:pt x="239" y="6"/>
                    <a:pt x="237" y="6"/>
                  </a:cubicBezTo>
                  <a:cubicBezTo>
                    <a:pt x="236" y="6"/>
                    <a:pt x="235" y="6"/>
                    <a:pt x="235" y="6"/>
                  </a:cubicBezTo>
                  <a:cubicBezTo>
                    <a:pt x="234" y="7"/>
                    <a:pt x="234" y="7"/>
                    <a:pt x="234" y="7"/>
                  </a:cubicBezTo>
                  <a:cubicBezTo>
                    <a:pt x="234" y="7"/>
                    <a:pt x="234" y="9"/>
                    <a:pt x="234" y="13"/>
                  </a:cubicBezTo>
                  <a:cubicBezTo>
                    <a:pt x="230" y="13"/>
                    <a:pt x="230" y="13"/>
                    <a:pt x="230" y="13"/>
                  </a:cubicBezTo>
                  <a:cubicBezTo>
                    <a:pt x="230" y="9"/>
                    <a:pt x="230" y="4"/>
                    <a:pt x="230" y="1"/>
                  </a:cubicBezTo>
                  <a:cubicBezTo>
                    <a:pt x="230" y="1"/>
                    <a:pt x="230" y="1"/>
                    <a:pt x="230" y="1"/>
                  </a:cubicBezTo>
                  <a:cubicBezTo>
                    <a:pt x="238" y="1"/>
                    <a:pt x="246" y="1"/>
                    <a:pt x="253" y="1"/>
                  </a:cubicBezTo>
                  <a:cubicBezTo>
                    <a:pt x="260" y="1"/>
                    <a:pt x="268" y="1"/>
                    <a:pt x="277" y="1"/>
                  </a:cubicBezTo>
                  <a:cubicBezTo>
                    <a:pt x="278" y="1"/>
                    <a:pt x="278" y="1"/>
                    <a:pt x="278" y="1"/>
                  </a:cubicBezTo>
                  <a:cubicBezTo>
                    <a:pt x="277" y="5"/>
                    <a:pt x="277" y="9"/>
                    <a:pt x="277" y="13"/>
                  </a:cubicBezTo>
                  <a:cubicBezTo>
                    <a:pt x="274" y="13"/>
                    <a:pt x="274" y="13"/>
                    <a:pt x="274" y="13"/>
                  </a:cubicBezTo>
                  <a:cubicBezTo>
                    <a:pt x="273" y="9"/>
                    <a:pt x="273" y="7"/>
                    <a:pt x="273" y="6"/>
                  </a:cubicBezTo>
                  <a:cubicBezTo>
                    <a:pt x="273" y="6"/>
                    <a:pt x="272" y="6"/>
                    <a:pt x="272" y="6"/>
                  </a:cubicBezTo>
                  <a:cubicBezTo>
                    <a:pt x="270" y="6"/>
                    <a:pt x="266" y="5"/>
                    <a:pt x="260" y="5"/>
                  </a:cubicBezTo>
                  <a:cubicBezTo>
                    <a:pt x="260" y="5"/>
                    <a:pt x="259" y="6"/>
                    <a:pt x="259" y="6"/>
                  </a:cubicBezTo>
                  <a:cubicBezTo>
                    <a:pt x="259" y="6"/>
                    <a:pt x="259" y="6"/>
                    <a:pt x="259" y="8"/>
                  </a:cubicBezTo>
                  <a:cubicBezTo>
                    <a:pt x="259" y="32"/>
                    <a:pt x="259" y="32"/>
                    <a:pt x="259" y="32"/>
                  </a:cubicBezTo>
                  <a:cubicBezTo>
                    <a:pt x="259" y="39"/>
                    <a:pt x="259" y="44"/>
                    <a:pt x="259" y="45"/>
                  </a:cubicBezTo>
                  <a:cubicBezTo>
                    <a:pt x="259" y="47"/>
                    <a:pt x="259" y="48"/>
                    <a:pt x="260" y="48"/>
                  </a:cubicBezTo>
                  <a:cubicBezTo>
                    <a:pt x="260" y="49"/>
                    <a:pt x="262" y="49"/>
                    <a:pt x="266" y="49"/>
                  </a:cubicBezTo>
                  <a:cubicBezTo>
                    <a:pt x="266" y="52"/>
                    <a:pt x="266" y="52"/>
                    <a:pt x="266" y="52"/>
                  </a:cubicBezTo>
                  <a:cubicBezTo>
                    <a:pt x="262" y="52"/>
                    <a:pt x="258" y="52"/>
                    <a:pt x="254" y="52"/>
                  </a:cubicBezTo>
                  <a:moveTo>
                    <a:pt x="218" y="52"/>
                  </a:moveTo>
                  <a:cubicBezTo>
                    <a:pt x="215" y="52"/>
                    <a:pt x="213" y="52"/>
                    <a:pt x="211" y="52"/>
                  </a:cubicBezTo>
                  <a:cubicBezTo>
                    <a:pt x="199" y="52"/>
                    <a:pt x="199" y="52"/>
                    <a:pt x="199" y="52"/>
                  </a:cubicBezTo>
                  <a:cubicBezTo>
                    <a:pt x="199" y="49"/>
                    <a:pt x="199" y="49"/>
                    <a:pt x="199" y="49"/>
                  </a:cubicBezTo>
                  <a:cubicBezTo>
                    <a:pt x="202" y="49"/>
                    <a:pt x="204" y="49"/>
                    <a:pt x="204" y="48"/>
                  </a:cubicBezTo>
                  <a:cubicBezTo>
                    <a:pt x="205" y="48"/>
                    <a:pt x="205" y="47"/>
                    <a:pt x="205" y="45"/>
                  </a:cubicBezTo>
                  <a:cubicBezTo>
                    <a:pt x="205" y="42"/>
                    <a:pt x="205" y="36"/>
                    <a:pt x="205" y="27"/>
                  </a:cubicBezTo>
                  <a:cubicBezTo>
                    <a:pt x="205" y="24"/>
                    <a:pt x="205" y="19"/>
                    <a:pt x="205" y="13"/>
                  </a:cubicBezTo>
                  <a:cubicBezTo>
                    <a:pt x="205" y="8"/>
                    <a:pt x="205" y="6"/>
                    <a:pt x="205" y="5"/>
                  </a:cubicBezTo>
                  <a:cubicBezTo>
                    <a:pt x="205" y="5"/>
                    <a:pt x="204" y="5"/>
                    <a:pt x="204" y="4"/>
                  </a:cubicBezTo>
                  <a:cubicBezTo>
                    <a:pt x="204" y="4"/>
                    <a:pt x="202" y="4"/>
                    <a:pt x="199" y="4"/>
                  </a:cubicBezTo>
                  <a:cubicBezTo>
                    <a:pt x="199" y="1"/>
                    <a:pt x="199" y="1"/>
                    <a:pt x="199" y="1"/>
                  </a:cubicBezTo>
                  <a:cubicBezTo>
                    <a:pt x="204" y="1"/>
                    <a:pt x="207" y="1"/>
                    <a:pt x="210" y="1"/>
                  </a:cubicBezTo>
                  <a:cubicBezTo>
                    <a:pt x="215" y="1"/>
                    <a:pt x="219" y="1"/>
                    <a:pt x="222" y="1"/>
                  </a:cubicBezTo>
                  <a:cubicBezTo>
                    <a:pt x="222" y="4"/>
                    <a:pt x="222" y="4"/>
                    <a:pt x="222" y="4"/>
                  </a:cubicBezTo>
                  <a:cubicBezTo>
                    <a:pt x="219" y="4"/>
                    <a:pt x="217" y="4"/>
                    <a:pt x="217" y="4"/>
                  </a:cubicBezTo>
                  <a:cubicBezTo>
                    <a:pt x="216" y="5"/>
                    <a:pt x="216" y="6"/>
                    <a:pt x="216" y="7"/>
                  </a:cubicBezTo>
                  <a:cubicBezTo>
                    <a:pt x="216" y="9"/>
                    <a:pt x="216" y="14"/>
                    <a:pt x="216" y="21"/>
                  </a:cubicBezTo>
                  <a:cubicBezTo>
                    <a:pt x="216" y="31"/>
                    <a:pt x="216" y="37"/>
                    <a:pt x="216" y="41"/>
                  </a:cubicBezTo>
                  <a:cubicBezTo>
                    <a:pt x="216" y="45"/>
                    <a:pt x="216" y="47"/>
                    <a:pt x="216" y="48"/>
                  </a:cubicBezTo>
                  <a:cubicBezTo>
                    <a:pt x="217" y="48"/>
                    <a:pt x="217" y="48"/>
                    <a:pt x="217" y="49"/>
                  </a:cubicBezTo>
                  <a:cubicBezTo>
                    <a:pt x="218" y="49"/>
                    <a:pt x="220" y="49"/>
                    <a:pt x="222" y="49"/>
                  </a:cubicBezTo>
                  <a:cubicBezTo>
                    <a:pt x="222" y="52"/>
                    <a:pt x="222" y="52"/>
                    <a:pt x="222" y="52"/>
                  </a:cubicBezTo>
                  <a:cubicBezTo>
                    <a:pt x="218" y="52"/>
                    <a:pt x="218" y="52"/>
                    <a:pt x="218" y="52"/>
                  </a:cubicBezTo>
                </a:path>
              </a:pathLst>
            </a:custGeom>
            <a:solidFill>
              <a:srgbClr val="00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8"/>
            <p:cNvSpPr>
              <a:spLocks/>
            </p:cNvSpPr>
            <p:nvPr/>
          </p:nvSpPr>
          <p:spPr bwMode="auto">
            <a:xfrm>
              <a:off x="1228" y="559"/>
              <a:ext cx="95" cy="116"/>
            </a:xfrm>
            <a:custGeom>
              <a:avLst/>
              <a:gdLst>
                <a:gd name="T0" fmla="*/ 20 w 73"/>
                <a:gd name="T1" fmla="*/ 74 h 79"/>
                <a:gd name="T2" fmla="*/ 5 w 73"/>
                <a:gd name="T3" fmla="*/ 60 h 79"/>
                <a:gd name="T4" fmla="*/ 0 w 73"/>
                <a:gd name="T5" fmla="*/ 39 h 79"/>
                <a:gd name="T6" fmla="*/ 12 w 73"/>
                <a:gd name="T7" fmla="*/ 11 h 79"/>
                <a:gd name="T8" fmla="*/ 45 w 73"/>
                <a:gd name="T9" fmla="*/ 0 h 79"/>
                <a:gd name="T10" fmla="*/ 59 w 73"/>
                <a:gd name="T11" fmla="*/ 1 h 79"/>
                <a:gd name="T12" fmla="*/ 73 w 73"/>
                <a:gd name="T13" fmla="*/ 5 h 79"/>
                <a:gd name="T14" fmla="*/ 73 w 73"/>
                <a:gd name="T15" fmla="*/ 6 h 79"/>
                <a:gd name="T16" fmla="*/ 72 w 73"/>
                <a:gd name="T17" fmla="*/ 12 h 79"/>
                <a:gd name="T18" fmla="*/ 71 w 73"/>
                <a:gd name="T19" fmla="*/ 24 h 79"/>
                <a:gd name="T20" fmla="*/ 66 w 73"/>
                <a:gd name="T21" fmla="*/ 24 h 79"/>
                <a:gd name="T22" fmla="*/ 66 w 73"/>
                <a:gd name="T23" fmla="*/ 14 h 79"/>
                <a:gd name="T24" fmla="*/ 63 w 73"/>
                <a:gd name="T25" fmla="*/ 11 h 79"/>
                <a:gd name="T26" fmla="*/ 55 w 73"/>
                <a:gd name="T27" fmla="*/ 8 h 79"/>
                <a:gd name="T28" fmla="*/ 45 w 73"/>
                <a:gd name="T29" fmla="*/ 6 h 79"/>
                <a:gd name="T30" fmla="*/ 24 w 73"/>
                <a:gd name="T31" fmla="*/ 15 h 79"/>
                <a:gd name="T32" fmla="*/ 16 w 73"/>
                <a:gd name="T33" fmla="*/ 37 h 79"/>
                <a:gd name="T34" fmla="*/ 26 w 73"/>
                <a:gd name="T35" fmla="*/ 63 h 79"/>
                <a:gd name="T36" fmla="*/ 49 w 73"/>
                <a:gd name="T37" fmla="*/ 72 h 79"/>
                <a:gd name="T38" fmla="*/ 60 w 73"/>
                <a:gd name="T39" fmla="*/ 71 h 79"/>
                <a:gd name="T40" fmla="*/ 72 w 73"/>
                <a:gd name="T41" fmla="*/ 66 h 79"/>
                <a:gd name="T42" fmla="*/ 73 w 73"/>
                <a:gd name="T43" fmla="*/ 68 h 79"/>
                <a:gd name="T44" fmla="*/ 70 w 73"/>
                <a:gd name="T45" fmla="*/ 73 h 79"/>
                <a:gd name="T46" fmla="*/ 58 w 73"/>
                <a:gd name="T47" fmla="*/ 78 h 79"/>
                <a:gd name="T48" fmla="*/ 45 w 73"/>
                <a:gd name="T49" fmla="*/ 79 h 79"/>
                <a:gd name="T50" fmla="*/ 20 w 73"/>
                <a:gd name="T51" fmla="*/ 7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79">
                  <a:moveTo>
                    <a:pt x="20" y="74"/>
                  </a:moveTo>
                  <a:cubicBezTo>
                    <a:pt x="14" y="71"/>
                    <a:pt x="8" y="66"/>
                    <a:pt x="5" y="60"/>
                  </a:cubicBezTo>
                  <a:cubicBezTo>
                    <a:pt x="1" y="54"/>
                    <a:pt x="0" y="47"/>
                    <a:pt x="0" y="39"/>
                  </a:cubicBezTo>
                  <a:cubicBezTo>
                    <a:pt x="0" y="28"/>
                    <a:pt x="4" y="18"/>
                    <a:pt x="12" y="11"/>
                  </a:cubicBezTo>
                  <a:cubicBezTo>
                    <a:pt x="20" y="4"/>
                    <a:pt x="31" y="0"/>
                    <a:pt x="45" y="0"/>
                  </a:cubicBezTo>
                  <a:cubicBezTo>
                    <a:pt x="50" y="0"/>
                    <a:pt x="55" y="0"/>
                    <a:pt x="59" y="1"/>
                  </a:cubicBezTo>
                  <a:cubicBezTo>
                    <a:pt x="64" y="2"/>
                    <a:pt x="68" y="3"/>
                    <a:pt x="73" y="5"/>
                  </a:cubicBezTo>
                  <a:cubicBezTo>
                    <a:pt x="73" y="6"/>
                    <a:pt x="73" y="6"/>
                    <a:pt x="73" y="6"/>
                  </a:cubicBezTo>
                  <a:cubicBezTo>
                    <a:pt x="73" y="8"/>
                    <a:pt x="72" y="10"/>
                    <a:pt x="72" y="12"/>
                  </a:cubicBezTo>
                  <a:cubicBezTo>
                    <a:pt x="72" y="15"/>
                    <a:pt x="71" y="19"/>
                    <a:pt x="71" y="24"/>
                  </a:cubicBezTo>
                  <a:cubicBezTo>
                    <a:pt x="66" y="24"/>
                    <a:pt x="66" y="24"/>
                    <a:pt x="66" y="24"/>
                  </a:cubicBezTo>
                  <a:cubicBezTo>
                    <a:pt x="66" y="18"/>
                    <a:pt x="66" y="15"/>
                    <a:pt x="66" y="14"/>
                  </a:cubicBezTo>
                  <a:cubicBezTo>
                    <a:pt x="65" y="14"/>
                    <a:pt x="64" y="13"/>
                    <a:pt x="63" y="11"/>
                  </a:cubicBezTo>
                  <a:cubicBezTo>
                    <a:pt x="61" y="10"/>
                    <a:pt x="58" y="9"/>
                    <a:pt x="55" y="8"/>
                  </a:cubicBezTo>
                  <a:cubicBezTo>
                    <a:pt x="52" y="7"/>
                    <a:pt x="49" y="6"/>
                    <a:pt x="45" y="6"/>
                  </a:cubicBezTo>
                  <a:cubicBezTo>
                    <a:pt x="36" y="6"/>
                    <a:pt x="29" y="9"/>
                    <a:pt x="24" y="15"/>
                  </a:cubicBezTo>
                  <a:cubicBezTo>
                    <a:pt x="19" y="20"/>
                    <a:pt x="16" y="28"/>
                    <a:pt x="16" y="37"/>
                  </a:cubicBezTo>
                  <a:cubicBezTo>
                    <a:pt x="16" y="48"/>
                    <a:pt x="19" y="56"/>
                    <a:pt x="26" y="63"/>
                  </a:cubicBezTo>
                  <a:cubicBezTo>
                    <a:pt x="32" y="69"/>
                    <a:pt x="39" y="72"/>
                    <a:pt x="49" y="72"/>
                  </a:cubicBezTo>
                  <a:cubicBezTo>
                    <a:pt x="53" y="72"/>
                    <a:pt x="57" y="71"/>
                    <a:pt x="60" y="71"/>
                  </a:cubicBezTo>
                  <a:cubicBezTo>
                    <a:pt x="64" y="70"/>
                    <a:pt x="68" y="68"/>
                    <a:pt x="72" y="66"/>
                  </a:cubicBezTo>
                  <a:cubicBezTo>
                    <a:pt x="73" y="68"/>
                    <a:pt x="73" y="68"/>
                    <a:pt x="73" y="68"/>
                  </a:cubicBezTo>
                  <a:cubicBezTo>
                    <a:pt x="72" y="69"/>
                    <a:pt x="71" y="71"/>
                    <a:pt x="70" y="73"/>
                  </a:cubicBezTo>
                  <a:cubicBezTo>
                    <a:pt x="66" y="75"/>
                    <a:pt x="62" y="77"/>
                    <a:pt x="58" y="78"/>
                  </a:cubicBezTo>
                  <a:cubicBezTo>
                    <a:pt x="54" y="79"/>
                    <a:pt x="50" y="79"/>
                    <a:pt x="45" y="79"/>
                  </a:cubicBezTo>
                  <a:cubicBezTo>
                    <a:pt x="35" y="79"/>
                    <a:pt x="27" y="78"/>
                    <a:pt x="20" y="74"/>
                  </a:cubicBezTo>
                </a:path>
              </a:pathLst>
            </a:custGeom>
            <a:solidFill>
              <a:srgbClr val="00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9"/>
            <p:cNvSpPr>
              <a:spLocks noEditPoints="1"/>
            </p:cNvSpPr>
            <p:nvPr/>
          </p:nvSpPr>
          <p:spPr bwMode="auto">
            <a:xfrm>
              <a:off x="1339" y="597"/>
              <a:ext cx="757" cy="78"/>
            </a:xfrm>
            <a:custGeom>
              <a:avLst/>
              <a:gdLst>
                <a:gd name="T0" fmla="*/ 537 w 583"/>
                <a:gd name="T1" fmla="*/ 48 h 53"/>
                <a:gd name="T2" fmla="*/ 525 w 583"/>
                <a:gd name="T3" fmla="*/ 49 h 53"/>
                <a:gd name="T4" fmla="*/ 532 w 583"/>
                <a:gd name="T5" fmla="*/ 5 h 53"/>
                <a:gd name="T6" fmla="*/ 560 w 583"/>
                <a:gd name="T7" fmla="*/ 24 h 53"/>
                <a:gd name="T8" fmla="*/ 565 w 583"/>
                <a:gd name="T9" fmla="*/ 4 h 53"/>
                <a:gd name="T10" fmla="*/ 578 w 583"/>
                <a:gd name="T11" fmla="*/ 5 h 53"/>
                <a:gd name="T12" fmla="*/ 576 w 583"/>
                <a:gd name="T13" fmla="*/ 53 h 53"/>
                <a:gd name="T14" fmla="*/ 489 w 583"/>
                <a:gd name="T15" fmla="*/ 0 h 53"/>
                <a:gd name="T16" fmla="*/ 487 w 583"/>
                <a:gd name="T17" fmla="*/ 53 h 53"/>
                <a:gd name="T18" fmla="*/ 489 w 583"/>
                <a:gd name="T19" fmla="*/ 49 h 53"/>
                <a:gd name="T20" fmla="*/ 209 w 583"/>
                <a:gd name="T21" fmla="*/ 51 h 53"/>
                <a:gd name="T22" fmla="*/ 199 w 583"/>
                <a:gd name="T23" fmla="*/ 4 h 53"/>
                <a:gd name="T24" fmla="*/ 212 w 583"/>
                <a:gd name="T25" fmla="*/ 4 h 53"/>
                <a:gd name="T26" fmla="*/ 216 w 583"/>
                <a:gd name="T27" fmla="*/ 45 h 53"/>
                <a:gd name="T28" fmla="*/ 237 w 583"/>
                <a:gd name="T29" fmla="*/ 5 h 53"/>
                <a:gd name="T30" fmla="*/ 249 w 583"/>
                <a:gd name="T31" fmla="*/ 4 h 53"/>
                <a:gd name="T32" fmla="*/ 233 w 583"/>
                <a:gd name="T33" fmla="*/ 51 h 53"/>
                <a:gd name="T34" fmla="*/ 13 w 583"/>
                <a:gd name="T35" fmla="*/ 3 h 53"/>
                <a:gd name="T36" fmla="*/ 43 w 583"/>
                <a:gd name="T37" fmla="*/ 49 h 53"/>
                <a:gd name="T38" fmla="*/ 20 w 583"/>
                <a:gd name="T39" fmla="*/ 47 h 53"/>
                <a:gd name="T40" fmla="*/ 16 w 583"/>
                <a:gd name="T41" fmla="*/ 9 h 53"/>
                <a:gd name="T42" fmla="*/ 78 w 583"/>
                <a:gd name="T43" fmla="*/ 48 h 53"/>
                <a:gd name="T44" fmla="*/ 68 w 583"/>
                <a:gd name="T45" fmla="*/ 49 h 53"/>
                <a:gd name="T46" fmla="*/ 71 w 583"/>
                <a:gd name="T47" fmla="*/ 4 h 53"/>
                <a:gd name="T48" fmla="*/ 101 w 583"/>
                <a:gd name="T49" fmla="*/ 38 h 53"/>
                <a:gd name="T50" fmla="*/ 130 w 583"/>
                <a:gd name="T51" fmla="*/ 8 h 53"/>
                <a:gd name="T52" fmla="*/ 136 w 583"/>
                <a:gd name="T53" fmla="*/ 52 h 53"/>
                <a:gd name="T54" fmla="*/ 119 w 583"/>
                <a:gd name="T55" fmla="*/ 45 h 53"/>
                <a:gd name="T56" fmla="*/ 446 w 583"/>
                <a:gd name="T57" fmla="*/ 52 h 53"/>
                <a:gd name="T58" fmla="*/ 433 w 583"/>
                <a:gd name="T59" fmla="*/ 27 h 53"/>
                <a:gd name="T60" fmla="*/ 438 w 583"/>
                <a:gd name="T61" fmla="*/ 1 h 53"/>
                <a:gd name="T62" fmla="*/ 444 w 583"/>
                <a:gd name="T63" fmla="*/ 41 h 53"/>
                <a:gd name="T64" fmla="*/ 395 w 583"/>
                <a:gd name="T65" fmla="*/ 52 h 53"/>
                <a:gd name="T66" fmla="*/ 389 w 583"/>
                <a:gd name="T67" fmla="*/ 35 h 53"/>
                <a:gd name="T68" fmla="*/ 375 w 583"/>
                <a:gd name="T69" fmla="*/ 7 h 53"/>
                <a:gd name="T70" fmla="*/ 418 w 583"/>
                <a:gd name="T71" fmla="*/ 1 h 53"/>
                <a:gd name="T72" fmla="*/ 401 w 583"/>
                <a:gd name="T73" fmla="*/ 5 h 53"/>
                <a:gd name="T74" fmla="*/ 407 w 583"/>
                <a:gd name="T75" fmla="*/ 49 h 53"/>
                <a:gd name="T76" fmla="*/ 347 w 583"/>
                <a:gd name="T77" fmla="*/ 48 h 53"/>
                <a:gd name="T78" fmla="*/ 323 w 583"/>
                <a:gd name="T79" fmla="*/ 41 h 53"/>
                <a:gd name="T80" fmla="*/ 318 w 583"/>
                <a:gd name="T81" fmla="*/ 52 h 53"/>
                <a:gd name="T82" fmla="*/ 335 w 583"/>
                <a:gd name="T83" fmla="*/ 0 h 53"/>
                <a:gd name="T84" fmla="*/ 354 w 583"/>
                <a:gd name="T85" fmla="*/ 52 h 53"/>
                <a:gd name="T86" fmla="*/ 279 w 583"/>
                <a:gd name="T87" fmla="*/ 52 h 53"/>
                <a:gd name="T88" fmla="*/ 273 w 583"/>
                <a:gd name="T89" fmla="*/ 35 h 53"/>
                <a:gd name="T90" fmla="*/ 259 w 583"/>
                <a:gd name="T91" fmla="*/ 7 h 53"/>
                <a:gd name="T92" fmla="*/ 302 w 583"/>
                <a:gd name="T93" fmla="*/ 1 h 53"/>
                <a:gd name="T94" fmla="*/ 285 w 583"/>
                <a:gd name="T95" fmla="*/ 5 h 53"/>
                <a:gd name="T96" fmla="*/ 291 w 583"/>
                <a:gd name="T97" fmla="*/ 49 h 53"/>
                <a:gd name="T98" fmla="*/ 150 w 583"/>
                <a:gd name="T99" fmla="*/ 48 h 53"/>
                <a:gd name="T100" fmla="*/ 147 w 583"/>
                <a:gd name="T101" fmla="*/ 4 h 53"/>
                <a:gd name="T102" fmla="*/ 171 w 583"/>
                <a:gd name="T103" fmla="*/ 1 h 53"/>
                <a:gd name="T104" fmla="*/ 168 w 583"/>
                <a:gd name="T105" fmla="*/ 28 h 53"/>
                <a:gd name="T106" fmla="*/ 174 w 583"/>
                <a:gd name="T107" fmla="*/ 22 h 53"/>
                <a:gd name="T108" fmla="*/ 162 w 583"/>
                <a:gd name="T109"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3" h="53">
                  <a:moveTo>
                    <a:pt x="570" y="52"/>
                  </a:moveTo>
                  <a:cubicBezTo>
                    <a:pt x="564" y="45"/>
                    <a:pt x="556" y="36"/>
                    <a:pt x="547" y="26"/>
                  </a:cubicBezTo>
                  <a:cubicBezTo>
                    <a:pt x="543" y="21"/>
                    <a:pt x="539" y="16"/>
                    <a:pt x="537" y="12"/>
                  </a:cubicBezTo>
                  <a:cubicBezTo>
                    <a:pt x="537" y="27"/>
                    <a:pt x="537" y="27"/>
                    <a:pt x="537" y="27"/>
                  </a:cubicBezTo>
                  <a:cubicBezTo>
                    <a:pt x="537" y="31"/>
                    <a:pt x="537" y="35"/>
                    <a:pt x="537" y="41"/>
                  </a:cubicBezTo>
                  <a:cubicBezTo>
                    <a:pt x="537" y="45"/>
                    <a:pt x="537" y="47"/>
                    <a:pt x="537" y="48"/>
                  </a:cubicBezTo>
                  <a:cubicBezTo>
                    <a:pt x="538" y="48"/>
                    <a:pt x="538" y="48"/>
                    <a:pt x="538" y="48"/>
                  </a:cubicBezTo>
                  <a:cubicBezTo>
                    <a:pt x="538" y="49"/>
                    <a:pt x="540" y="49"/>
                    <a:pt x="543" y="49"/>
                  </a:cubicBezTo>
                  <a:cubicBezTo>
                    <a:pt x="543" y="52"/>
                    <a:pt x="543" y="52"/>
                    <a:pt x="543" y="52"/>
                  </a:cubicBezTo>
                  <a:cubicBezTo>
                    <a:pt x="539" y="52"/>
                    <a:pt x="536" y="52"/>
                    <a:pt x="535" y="52"/>
                  </a:cubicBezTo>
                  <a:cubicBezTo>
                    <a:pt x="533" y="52"/>
                    <a:pt x="530" y="52"/>
                    <a:pt x="525" y="52"/>
                  </a:cubicBezTo>
                  <a:cubicBezTo>
                    <a:pt x="525" y="49"/>
                    <a:pt x="525" y="49"/>
                    <a:pt x="525" y="49"/>
                  </a:cubicBezTo>
                  <a:cubicBezTo>
                    <a:pt x="528" y="49"/>
                    <a:pt x="530" y="49"/>
                    <a:pt x="531" y="49"/>
                  </a:cubicBezTo>
                  <a:cubicBezTo>
                    <a:pt x="531" y="48"/>
                    <a:pt x="531" y="48"/>
                    <a:pt x="531" y="48"/>
                  </a:cubicBezTo>
                  <a:cubicBezTo>
                    <a:pt x="532" y="47"/>
                    <a:pt x="532" y="45"/>
                    <a:pt x="532" y="41"/>
                  </a:cubicBezTo>
                  <a:cubicBezTo>
                    <a:pt x="532" y="35"/>
                    <a:pt x="532" y="31"/>
                    <a:pt x="532" y="28"/>
                  </a:cubicBezTo>
                  <a:cubicBezTo>
                    <a:pt x="532" y="12"/>
                    <a:pt x="532" y="12"/>
                    <a:pt x="532" y="12"/>
                  </a:cubicBezTo>
                  <a:cubicBezTo>
                    <a:pt x="532" y="8"/>
                    <a:pt x="532" y="6"/>
                    <a:pt x="532" y="5"/>
                  </a:cubicBezTo>
                  <a:cubicBezTo>
                    <a:pt x="532" y="5"/>
                    <a:pt x="531" y="5"/>
                    <a:pt x="531" y="5"/>
                  </a:cubicBezTo>
                  <a:cubicBezTo>
                    <a:pt x="531" y="4"/>
                    <a:pt x="529" y="4"/>
                    <a:pt x="525" y="4"/>
                  </a:cubicBezTo>
                  <a:cubicBezTo>
                    <a:pt x="525" y="1"/>
                    <a:pt x="525" y="1"/>
                    <a:pt x="525" y="1"/>
                  </a:cubicBezTo>
                  <a:cubicBezTo>
                    <a:pt x="529" y="1"/>
                    <a:pt x="532" y="1"/>
                    <a:pt x="534" y="1"/>
                  </a:cubicBezTo>
                  <a:cubicBezTo>
                    <a:pt x="536" y="1"/>
                    <a:pt x="538" y="1"/>
                    <a:pt x="541" y="1"/>
                  </a:cubicBezTo>
                  <a:cubicBezTo>
                    <a:pt x="546" y="8"/>
                    <a:pt x="553" y="16"/>
                    <a:pt x="560" y="24"/>
                  </a:cubicBezTo>
                  <a:cubicBezTo>
                    <a:pt x="565" y="30"/>
                    <a:pt x="569" y="34"/>
                    <a:pt x="572" y="38"/>
                  </a:cubicBezTo>
                  <a:cubicBezTo>
                    <a:pt x="572" y="24"/>
                    <a:pt x="572" y="24"/>
                    <a:pt x="572" y="24"/>
                  </a:cubicBezTo>
                  <a:cubicBezTo>
                    <a:pt x="572" y="18"/>
                    <a:pt x="572" y="13"/>
                    <a:pt x="572" y="9"/>
                  </a:cubicBezTo>
                  <a:cubicBezTo>
                    <a:pt x="572" y="7"/>
                    <a:pt x="572" y="5"/>
                    <a:pt x="571" y="5"/>
                  </a:cubicBezTo>
                  <a:cubicBezTo>
                    <a:pt x="571" y="5"/>
                    <a:pt x="571" y="4"/>
                    <a:pt x="571" y="4"/>
                  </a:cubicBezTo>
                  <a:cubicBezTo>
                    <a:pt x="570" y="4"/>
                    <a:pt x="569" y="4"/>
                    <a:pt x="565" y="4"/>
                  </a:cubicBezTo>
                  <a:cubicBezTo>
                    <a:pt x="565" y="1"/>
                    <a:pt x="565" y="1"/>
                    <a:pt x="565" y="1"/>
                  </a:cubicBezTo>
                  <a:cubicBezTo>
                    <a:pt x="568" y="1"/>
                    <a:pt x="571" y="1"/>
                    <a:pt x="573" y="1"/>
                  </a:cubicBezTo>
                  <a:cubicBezTo>
                    <a:pt x="577" y="1"/>
                    <a:pt x="580" y="1"/>
                    <a:pt x="583" y="1"/>
                  </a:cubicBezTo>
                  <a:cubicBezTo>
                    <a:pt x="583" y="4"/>
                    <a:pt x="583" y="4"/>
                    <a:pt x="583" y="4"/>
                  </a:cubicBezTo>
                  <a:cubicBezTo>
                    <a:pt x="581" y="4"/>
                    <a:pt x="579" y="4"/>
                    <a:pt x="578" y="4"/>
                  </a:cubicBezTo>
                  <a:cubicBezTo>
                    <a:pt x="578" y="5"/>
                    <a:pt x="578" y="5"/>
                    <a:pt x="578" y="5"/>
                  </a:cubicBezTo>
                  <a:cubicBezTo>
                    <a:pt x="577" y="6"/>
                    <a:pt x="577" y="6"/>
                    <a:pt x="577" y="6"/>
                  </a:cubicBezTo>
                  <a:cubicBezTo>
                    <a:pt x="577" y="6"/>
                    <a:pt x="577" y="8"/>
                    <a:pt x="577" y="11"/>
                  </a:cubicBezTo>
                  <a:cubicBezTo>
                    <a:pt x="577" y="26"/>
                    <a:pt x="577" y="26"/>
                    <a:pt x="577" y="26"/>
                  </a:cubicBezTo>
                  <a:cubicBezTo>
                    <a:pt x="577" y="41"/>
                    <a:pt x="577" y="41"/>
                    <a:pt x="577" y="41"/>
                  </a:cubicBezTo>
                  <a:cubicBezTo>
                    <a:pt x="577" y="45"/>
                    <a:pt x="577" y="49"/>
                    <a:pt x="577" y="53"/>
                  </a:cubicBezTo>
                  <a:cubicBezTo>
                    <a:pt x="576" y="53"/>
                    <a:pt x="576" y="53"/>
                    <a:pt x="576" y="53"/>
                  </a:cubicBezTo>
                  <a:cubicBezTo>
                    <a:pt x="573" y="53"/>
                    <a:pt x="571" y="52"/>
                    <a:pt x="570" y="52"/>
                  </a:cubicBezTo>
                  <a:moveTo>
                    <a:pt x="467" y="46"/>
                  </a:moveTo>
                  <a:cubicBezTo>
                    <a:pt x="462" y="41"/>
                    <a:pt x="460" y="35"/>
                    <a:pt x="460" y="27"/>
                  </a:cubicBezTo>
                  <a:cubicBezTo>
                    <a:pt x="460" y="21"/>
                    <a:pt x="461" y="16"/>
                    <a:pt x="463" y="12"/>
                  </a:cubicBezTo>
                  <a:cubicBezTo>
                    <a:pt x="465" y="8"/>
                    <a:pt x="469" y="5"/>
                    <a:pt x="473" y="3"/>
                  </a:cubicBezTo>
                  <a:cubicBezTo>
                    <a:pt x="477" y="1"/>
                    <a:pt x="482" y="0"/>
                    <a:pt x="489" y="0"/>
                  </a:cubicBezTo>
                  <a:cubicBezTo>
                    <a:pt x="495" y="0"/>
                    <a:pt x="500" y="1"/>
                    <a:pt x="504" y="3"/>
                  </a:cubicBezTo>
                  <a:cubicBezTo>
                    <a:pt x="508" y="5"/>
                    <a:pt x="511" y="8"/>
                    <a:pt x="513" y="12"/>
                  </a:cubicBezTo>
                  <a:cubicBezTo>
                    <a:pt x="515" y="15"/>
                    <a:pt x="516" y="20"/>
                    <a:pt x="516" y="25"/>
                  </a:cubicBezTo>
                  <a:cubicBezTo>
                    <a:pt x="516" y="31"/>
                    <a:pt x="515" y="36"/>
                    <a:pt x="513" y="40"/>
                  </a:cubicBezTo>
                  <a:cubicBezTo>
                    <a:pt x="510" y="44"/>
                    <a:pt x="507" y="47"/>
                    <a:pt x="503" y="49"/>
                  </a:cubicBezTo>
                  <a:cubicBezTo>
                    <a:pt x="499" y="52"/>
                    <a:pt x="493" y="53"/>
                    <a:pt x="487" y="53"/>
                  </a:cubicBezTo>
                  <a:cubicBezTo>
                    <a:pt x="478" y="53"/>
                    <a:pt x="472" y="51"/>
                    <a:pt x="467" y="46"/>
                  </a:cubicBezTo>
                  <a:moveTo>
                    <a:pt x="475" y="9"/>
                  </a:moveTo>
                  <a:cubicBezTo>
                    <a:pt x="472" y="13"/>
                    <a:pt x="471" y="18"/>
                    <a:pt x="471" y="25"/>
                  </a:cubicBezTo>
                  <a:cubicBezTo>
                    <a:pt x="471" y="31"/>
                    <a:pt x="472" y="35"/>
                    <a:pt x="473" y="39"/>
                  </a:cubicBezTo>
                  <a:cubicBezTo>
                    <a:pt x="475" y="42"/>
                    <a:pt x="477" y="45"/>
                    <a:pt x="479" y="47"/>
                  </a:cubicBezTo>
                  <a:cubicBezTo>
                    <a:pt x="482" y="48"/>
                    <a:pt x="485" y="49"/>
                    <a:pt x="489" y="49"/>
                  </a:cubicBezTo>
                  <a:cubicBezTo>
                    <a:pt x="494" y="49"/>
                    <a:pt x="498" y="47"/>
                    <a:pt x="501" y="43"/>
                  </a:cubicBezTo>
                  <a:cubicBezTo>
                    <a:pt x="503" y="40"/>
                    <a:pt x="505" y="34"/>
                    <a:pt x="505" y="27"/>
                  </a:cubicBezTo>
                  <a:cubicBezTo>
                    <a:pt x="505" y="19"/>
                    <a:pt x="503" y="13"/>
                    <a:pt x="500" y="9"/>
                  </a:cubicBezTo>
                  <a:cubicBezTo>
                    <a:pt x="497" y="6"/>
                    <a:pt x="493" y="4"/>
                    <a:pt x="487" y="4"/>
                  </a:cubicBezTo>
                  <a:cubicBezTo>
                    <a:pt x="482" y="4"/>
                    <a:pt x="478" y="6"/>
                    <a:pt x="475" y="9"/>
                  </a:cubicBezTo>
                  <a:moveTo>
                    <a:pt x="209" y="51"/>
                  </a:moveTo>
                  <a:cubicBezTo>
                    <a:pt x="206" y="49"/>
                    <a:pt x="203" y="47"/>
                    <a:pt x="202" y="45"/>
                  </a:cubicBezTo>
                  <a:cubicBezTo>
                    <a:pt x="201" y="43"/>
                    <a:pt x="200" y="40"/>
                    <a:pt x="200" y="35"/>
                  </a:cubicBezTo>
                  <a:cubicBezTo>
                    <a:pt x="200" y="19"/>
                    <a:pt x="200" y="19"/>
                    <a:pt x="200" y="19"/>
                  </a:cubicBezTo>
                  <a:cubicBezTo>
                    <a:pt x="200" y="17"/>
                    <a:pt x="200" y="14"/>
                    <a:pt x="200" y="9"/>
                  </a:cubicBezTo>
                  <a:cubicBezTo>
                    <a:pt x="200" y="7"/>
                    <a:pt x="200" y="6"/>
                    <a:pt x="199" y="5"/>
                  </a:cubicBezTo>
                  <a:cubicBezTo>
                    <a:pt x="199" y="5"/>
                    <a:pt x="199" y="5"/>
                    <a:pt x="199" y="4"/>
                  </a:cubicBezTo>
                  <a:cubicBezTo>
                    <a:pt x="198" y="4"/>
                    <a:pt x="197" y="4"/>
                    <a:pt x="194" y="4"/>
                  </a:cubicBezTo>
                  <a:cubicBezTo>
                    <a:pt x="194" y="1"/>
                    <a:pt x="194" y="1"/>
                    <a:pt x="194" y="1"/>
                  </a:cubicBezTo>
                  <a:cubicBezTo>
                    <a:pt x="199" y="1"/>
                    <a:pt x="203" y="1"/>
                    <a:pt x="207" y="1"/>
                  </a:cubicBezTo>
                  <a:cubicBezTo>
                    <a:pt x="209" y="1"/>
                    <a:pt x="213" y="1"/>
                    <a:pt x="217" y="1"/>
                  </a:cubicBezTo>
                  <a:cubicBezTo>
                    <a:pt x="217" y="4"/>
                    <a:pt x="217" y="4"/>
                    <a:pt x="217" y="4"/>
                  </a:cubicBezTo>
                  <a:cubicBezTo>
                    <a:pt x="215" y="4"/>
                    <a:pt x="213" y="4"/>
                    <a:pt x="212" y="4"/>
                  </a:cubicBezTo>
                  <a:cubicBezTo>
                    <a:pt x="212" y="5"/>
                    <a:pt x="212" y="5"/>
                    <a:pt x="212" y="5"/>
                  </a:cubicBezTo>
                  <a:cubicBezTo>
                    <a:pt x="211" y="5"/>
                    <a:pt x="211" y="6"/>
                    <a:pt x="211" y="7"/>
                  </a:cubicBezTo>
                  <a:cubicBezTo>
                    <a:pt x="211" y="8"/>
                    <a:pt x="211" y="12"/>
                    <a:pt x="211" y="18"/>
                  </a:cubicBezTo>
                  <a:cubicBezTo>
                    <a:pt x="211" y="23"/>
                    <a:pt x="211" y="28"/>
                    <a:pt x="211" y="32"/>
                  </a:cubicBezTo>
                  <a:cubicBezTo>
                    <a:pt x="211" y="36"/>
                    <a:pt x="211" y="39"/>
                    <a:pt x="212" y="41"/>
                  </a:cubicBezTo>
                  <a:cubicBezTo>
                    <a:pt x="213" y="43"/>
                    <a:pt x="214" y="44"/>
                    <a:pt x="216" y="45"/>
                  </a:cubicBezTo>
                  <a:cubicBezTo>
                    <a:pt x="218" y="46"/>
                    <a:pt x="221" y="47"/>
                    <a:pt x="224" y="47"/>
                  </a:cubicBezTo>
                  <a:cubicBezTo>
                    <a:pt x="228" y="47"/>
                    <a:pt x="231" y="46"/>
                    <a:pt x="233" y="45"/>
                  </a:cubicBezTo>
                  <a:cubicBezTo>
                    <a:pt x="235" y="43"/>
                    <a:pt x="236" y="42"/>
                    <a:pt x="237" y="39"/>
                  </a:cubicBezTo>
                  <a:cubicBezTo>
                    <a:pt x="238" y="37"/>
                    <a:pt x="238" y="32"/>
                    <a:pt x="238" y="24"/>
                  </a:cubicBezTo>
                  <a:cubicBezTo>
                    <a:pt x="238" y="11"/>
                    <a:pt x="238" y="11"/>
                    <a:pt x="238" y="11"/>
                  </a:cubicBezTo>
                  <a:cubicBezTo>
                    <a:pt x="238" y="8"/>
                    <a:pt x="238" y="6"/>
                    <a:pt x="237" y="5"/>
                  </a:cubicBezTo>
                  <a:cubicBezTo>
                    <a:pt x="237" y="5"/>
                    <a:pt x="237" y="5"/>
                    <a:pt x="237" y="5"/>
                  </a:cubicBezTo>
                  <a:cubicBezTo>
                    <a:pt x="236" y="4"/>
                    <a:pt x="234" y="4"/>
                    <a:pt x="231" y="4"/>
                  </a:cubicBezTo>
                  <a:cubicBezTo>
                    <a:pt x="231" y="1"/>
                    <a:pt x="231" y="1"/>
                    <a:pt x="231" y="1"/>
                  </a:cubicBezTo>
                  <a:cubicBezTo>
                    <a:pt x="235" y="1"/>
                    <a:pt x="237" y="1"/>
                    <a:pt x="240" y="1"/>
                  </a:cubicBezTo>
                  <a:cubicBezTo>
                    <a:pt x="242" y="1"/>
                    <a:pt x="245" y="1"/>
                    <a:pt x="249" y="1"/>
                  </a:cubicBezTo>
                  <a:cubicBezTo>
                    <a:pt x="249" y="4"/>
                    <a:pt x="249" y="4"/>
                    <a:pt x="249" y="4"/>
                  </a:cubicBezTo>
                  <a:cubicBezTo>
                    <a:pt x="246" y="4"/>
                    <a:pt x="245" y="4"/>
                    <a:pt x="244" y="5"/>
                  </a:cubicBezTo>
                  <a:cubicBezTo>
                    <a:pt x="243" y="5"/>
                    <a:pt x="243" y="6"/>
                    <a:pt x="243" y="9"/>
                  </a:cubicBezTo>
                  <a:cubicBezTo>
                    <a:pt x="243" y="14"/>
                    <a:pt x="243" y="20"/>
                    <a:pt x="243" y="27"/>
                  </a:cubicBezTo>
                  <a:cubicBezTo>
                    <a:pt x="243" y="32"/>
                    <a:pt x="242" y="35"/>
                    <a:pt x="242" y="36"/>
                  </a:cubicBezTo>
                  <a:cubicBezTo>
                    <a:pt x="242" y="39"/>
                    <a:pt x="241" y="42"/>
                    <a:pt x="240" y="45"/>
                  </a:cubicBezTo>
                  <a:cubicBezTo>
                    <a:pt x="239" y="47"/>
                    <a:pt x="236" y="49"/>
                    <a:pt x="233" y="51"/>
                  </a:cubicBezTo>
                  <a:cubicBezTo>
                    <a:pt x="230" y="52"/>
                    <a:pt x="226" y="53"/>
                    <a:pt x="221" y="53"/>
                  </a:cubicBezTo>
                  <a:cubicBezTo>
                    <a:pt x="216" y="53"/>
                    <a:pt x="212" y="52"/>
                    <a:pt x="209" y="51"/>
                  </a:cubicBezTo>
                  <a:moveTo>
                    <a:pt x="7" y="46"/>
                  </a:moveTo>
                  <a:cubicBezTo>
                    <a:pt x="2" y="41"/>
                    <a:pt x="0" y="35"/>
                    <a:pt x="0" y="27"/>
                  </a:cubicBezTo>
                  <a:cubicBezTo>
                    <a:pt x="0" y="21"/>
                    <a:pt x="1" y="16"/>
                    <a:pt x="3" y="12"/>
                  </a:cubicBezTo>
                  <a:cubicBezTo>
                    <a:pt x="6" y="8"/>
                    <a:pt x="9" y="5"/>
                    <a:pt x="13" y="3"/>
                  </a:cubicBezTo>
                  <a:cubicBezTo>
                    <a:pt x="17" y="1"/>
                    <a:pt x="23" y="0"/>
                    <a:pt x="29" y="0"/>
                  </a:cubicBezTo>
                  <a:cubicBezTo>
                    <a:pt x="35" y="0"/>
                    <a:pt x="40" y="1"/>
                    <a:pt x="44" y="3"/>
                  </a:cubicBezTo>
                  <a:cubicBezTo>
                    <a:pt x="48" y="5"/>
                    <a:pt x="51" y="8"/>
                    <a:pt x="53" y="12"/>
                  </a:cubicBezTo>
                  <a:cubicBezTo>
                    <a:pt x="56" y="15"/>
                    <a:pt x="57" y="20"/>
                    <a:pt x="57" y="25"/>
                  </a:cubicBezTo>
                  <a:cubicBezTo>
                    <a:pt x="57" y="31"/>
                    <a:pt x="55" y="36"/>
                    <a:pt x="53" y="40"/>
                  </a:cubicBezTo>
                  <a:cubicBezTo>
                    <a:pt x="51" y="44"/>
                    <a:pt x="47" y="47"/>
                    <a:pt x="43" y="49"/>
                  </a:cubicBezTo>
                  <a:cubicBezTo>
                    <a:pt x="39" y="52"/>
                    <a:pt x="34" y="53"/>
                    <a:pt x="28" y="53"/>
                  </a:cubicBezTo>
                  <a:cubicBezTo>
                    <a:pt x="19" y="53"/>
                    <a:pt x="12" y="51"/>
                    <a:pt x="7" y="46"/>
                  </a:cubicBezTo>
                  <a:moveTo>
                    <a:pt x="16" y="9"/>
                  </a:moveTo>
                  <a:cubicBezTo>
                    <a:pt x="13" y="13"/>
                    <a:pt x="11" y="18"/>
                    <a:pt x="11" y="25"/>
                  </a:cubicBezTo>
                  <a:cubicBezTo>
                    <a:pt x="11" y="31"/>
                    <a:pt x="12" y="35"/>
                    <a:pt x="14" y="39"/>
                  </a:cubicBezTo>
                  <a:cubicBezTo>
                    <a:pt x="15" y="42"/>
                    <a:pt x="17" y="45"/>
                    <a:pt x="20" y="47"/>
                  </a:cubicBezTo>
                  <a:cubicBezTo>
                    <a:pt x="22" y="48"/>
                    <a:pt x="25" y="49"/>
                    <a:pt x="29" y="49"/>
                  </a:cubicBezTo>
                  <a:cubicBezTo>
                    <a:pt x="34" y="49"/>
                    <a:pt x="38" y="47"/>
                    <a:pt x="41" y="43"/>
                  </a:cubicBezTo>
                  <a:cubicBezTo>
                    <a:pt x="44" y="40"/>
                    <a:pt x="45" y="34"/>
                    <a:pt x="45" y="27"/>
                  </a:cubicBezTo>
                  <a:cubicBezTo>
                    <a:pt x="45" y="19"/>
                    <a:pt x="44" y="13"/>
                    <a:pt x="40" y="9"/>
                  </a:cubicBezTo>
                  <a:cubicBezTo>
                    <a:pt x="38" y="6"/>
                    <a:pt x="33" y="4"/>
                    <a:pt x="28" y="4"/>
                  </a:cubicBezTo>
                  <a:cubicBezTo>
                    <a:pt x="23" y="4"/>
                    <a:pt x="18" y="6"/>
                    <a:pt x="16" y="9"/>
                  </a:cubicBezTo>
                  <a:moveTo>
                    <a:pt x="97" y="53"/>
                  </a:moveTo>
                  <a:cubicBezTo>
                    <a:pt x="95" y="49"/>
                    <a:pt x="92" y="43"/>
                    <a:pt x="89" y="37"/>
                  </a:cubicBezTo>
                  <a:cubicBezTo>
                    <a:pt x="77" y="11"/>
                    <a:pt x="77" y="11"/>
                    <a:pt x="77" y="11"/>
                  </a:cubicBezTo>
                  <a:cubicBezTo>
                    <a:pt x="77" y="16"/>
                    <a:pt x="77" y="16"/>
                    <a:pt x="77" y="16"/>
                  </a:cubicBezTo>
                  <a:cubicBezTo>
                    <a:pt x="77" y="29"/>
                    <a:pt x="77" y="39"/>
                    <a:pt x="77" y="44"/>
                  </a:cubicBezTo>
                  <a:cubicBezTo>
                    <a:pt x="77" y="46"/>
                    <a:pt x="77" y="48"/>
                    <a:pt x="78" y="48"/>
                  </a:cubicBezTo>
                  <a:cubicBezTo>
                    <a:pt x="78" y="49"/>
                    <a:pt x="80" y="49"/>
                    <a:pt x="83" y="49"/>
                  </a:cubicBezTo>
                  <a:cubicBezTo>
                    <a:pt x="83" y="52"/>
                    <a:pt x="83" y="52"/>
                    <a:pt x="83" y="52"/>
                  </a:cubicBezTo>
                  <a:cubicBezTo>
                    <a:pt x="81" y="52"/>
                    <a:pt x="78" y="52"/>
                    <a:pt x="76" y="52"/>
                  </a:cubicBezTo>
                  <a:cubicBezTo>
                    <a:pt x="72" y="52"/>
                    <a:pt x="69" y="52"/>
                    <a:pt x="66" y="52"/>
                  </a:cubicBezTo>
                  <a:cubicBezTo>
                    <a:pt x="66" y="49"/>
                    <a:pt x="66" y="49"/>
                    <a:pt x="66" y="49"/>
                  </a:cubicBezTo>
                  <a:cubicBezTo>
                    <a:pt x="68" y="49"/>
                    <a:pt x="68" y="49"/>
                    <a:pt x="68" y="49"/>
                  </a:cubicBezTo>
                  <a:cubicBezTo>
                    <a:pt x="70" y="49"/>
                    <a:pt x="71" y="49"/>
                    <a:pt x="71" y="48"/>
                  </a:cubicBezTo>
                  <a:cubicBezTo>
                    <a:pt x="72" y="48"/>
                    <a:pt x="72" y="46"/>
                    <a:pt x="72" y="43"/>
                  </a:cubicBezTo>
                  <a:cubicBezTo>
                    <a:pt x="72" y="37"/>
                    <a:pt x="72" y="30"/>
                    <a:pt x="72" y="23"/>
                  </a:cubicBezTo>
                  <a:cubicBezTo>
                    <a:pt x="72" y="19"/>
                    <a:pt x="72" y="15"/>
                    <a:pt x="72" y="10"/>
                  </a:cubicBezTo>
                  <a:cubicBezTo>
                    <a:pt x="72" y="7"/>
                    <a:pt x="72" y="6"/>
                    <a:pt x="72" y="5"/>
                  </a:cubicBezTo>
                  <a:cubicBezTo>
                    <a:pt x="72" y="5"/>
                    <a:pt x="71" y="5"/>
                    <a:pt x="71" y="4"/>
                  </a:cubicBezTo>
                  <a:cubicBezTo>
                    <a:pt x="71" y="4"/>
                    <a:pt x="69" y="4"/>
                    <a:pt x="66" y="4"/>
                  </a:cubicBezTo>
                  <a:cubicBezTo>
                    <a:pt x="66" y="1"/>
                    <a:pt x="66" y="1"/>
                    <a:pt x="66" y="1"/>
                  </a:cubicBezTo>
                  <a:cubicBezTo>
                    <a:pt x="69" y="1"/>
                    <a:pt x="72" y="1"/>
                    <a:pt x="74" y="1"/>
                  </a:cubicBezTo>
                  <a:cubicBezTo>
                    <a:pt x="78" y="1"/>
                    <a:pt x="81" y="1"/>
                    <a:pt x="84" y="1"/>
                  </a:cubicBezTo>
                  <a:cubicBezTo>
                    <a:pt x="85" y="4"/>
                    <a:pt x="87" y="7"/>
                    <a:pt x="88" y="10"/>
                  </a:cubicBezTo>
                  <a:cubicBezTo>
                    <a:pt x="89" y="12"/>
                    <a:pt x="93" y="21"/>
                    <a:pt x="101" y="38"/>
                  </a:cubicBezTo>
                  <a:cubicBezTo>
                    <a:pt x="110" y="21"/>
                    <a:pt x="115" y="9"/>
                    <a:pt x="119" y="1"/>
                  </a:cubicBezTo>
                  <a:cubicBezTo>
                    <a:pt x="122" y="1"/>
                    <a:pt x="125" y="1"/>
                    <a:pt x="127" y="1"/>
                  </a:cubicBezTo>
                  <a:cubicBezTo>
                    <a:pt x="130" y="1"/>
                    <a:pt x="133" y="1"/>
                    <a:pt x="136" y="1"/>
                  </a:cubicBezTo>
                  <a:cubicBezTo>
                    <a:pt x="136" y="4"/>
                    <a:pt x="136" y="4"/>
                    <a:pt x="136" y="4"/>
                  </a:cubicBezTo>
                  <a:cubicBezTo>
                    <a:pt x="133" y="4"/>
                    <a:pt x="131" y="4"/>
                    <a:pt x="131" y="5"/>
                  </a:cubicBezTo>
                  <a:cubicBezTo>
                    <a:pt x="130" y="5"/>
                    <a:pt x="130" y="6"/>
                    <a:pt x="130" y="8"/>
                  </a:cubicBezTo>
                  <a:cubicBezTo>
                    <a:pt x="130" y="11"/>
                    <a:pt x="130" y="17"/>
                    <a:pt x="130" y="26"/>
                  </a:cubicBezTo>
                  <a:cubicBezTo>
                    <a:pt x="130" y="30"/>
                    <a:pt x="130" y="34"/>
                    <a:pt x="130" y="39"/>
                  </a:cubicBezTo>
                  <a:cubicBezTo>
                    <a:pt x="130" y="44"/>
                    <a:pt x="130" y="47"/>
                    <a:pt x="130" y="48"/>
                  </a:cubicBezTo>
                  <a:cubicBezTo>
                    <a:pt x="130" y="48"/>
                    <a:pt x="131" y="48"/>
                    <a:pt x="131" y="48"/>
                  </a:cubicBezTo>
                  <a:cubicBezTo>
                    <a:pt x="131" y="49"/>
                    <a:pt x="133" y="49"/>
                    <a:pt x="136" y="49"/>
                  </a:cubicBezTo>
                  <a:cubicBezTo>
                    <a:pt x="136" y="52"/>
                    <a:pt x="136" y="52"/>
                    <a:pt x="136" y="52"/>
                  </a:cubicBezTo>
                  <a:cubicBezTo>
                    <a:pt x="132" y="52"/>
                    <a:pt x="129" y="52"/>
                    <a:pt x="126" y="52"/>
                  </a:cubicBezTo>
                  <a:cubicBezTo>
                    <a:pt x="122" y="52"/>
                    <a:pt x="118" y="52"/>
                    <a:pt x="113" y="52"/>
                  </a:cubicBezTo>
                  <a:cubicBezTo>
                    <a:pt x="113" y="49"/>
                    <a:pt x="113" y="49"/>
                    <a:pt x="113" y="49"/>
                  </a:cubicBezTo>
                  <a:cubicBezTo>
                    <a:pt x="115" y="49"/>
                    <a:pt x="115" y="49"/>
                    <a:pt x="115" y="49"/>
                  </a:cubicBezTo>
                  <a:cubicBezTo>
                    <a:pt x="117" y="49"/>
                    <a:pt x="118" y="49"/>
                    <a:pt x="118" y="48"/>
                  </a:cubicBezTo>
                  <a:cubicBezTo>
                    <a:pt x="119" y="48"/>
                    <a:pt x="119" y="47"/>
                    <a:pt x="119" y="45"/>
                  </a:cubicBezTo>
                  <a:cubicBezTo>
                    <a:pt x="119" y="43"/>
                    <a:pt x="119" y="39"/>
                    <a:pt x="119" y="33"/>
                  </a:cubicBezTo>
                  <a:cubicBezTo>
                    <a:pt x="119" y="11"/>
                    <a:pt x="119" y="11"/>
                    <a:pt x="119" y="11"/>
                  </a:cubicBezTo>
                  <a:cubicBezTo>
                    <a:pt x="115" y="18"/>
                    <a:pt x="111" y="28"/>
                    <a:pt x="105" y="40"/>
                  </a:cubicBezTo>
                  <a:cubicBezTo>
                    <a:pt x="102" y="46"/>
                    <a:pt x="100" y="50"/>
                    <a:pt x="99" y="53"/>
                  </a:cubicBezTo>
                  <a:cubicBezTo>
                    <a:pt x="97" y="53"/>
                    <a:pt x="97" y="53"/>
                    <a:pt x="97" y="53"/>
                  </a:cubicBezTo>
                  <a:moveTo>
                    <a:pt x="446" y="52"/>
                  </a:moveTo>
                  <a:cubicBezTo>
                    <a:pt x="443" y="52"/>
                    <a:pt x="441" y="52"/>
                    <a:pt x="439" y="52"/>
                  </a:cubicBezTo>
                  <a:cubicBezTo>
                    <a:pt x="426" y="52"/>
                    <a:pt x="426" y="52"/>
                    <a:pt x="426" y="52"/>
                  </a:cubicBezTo>
                  <a:cubicBezTo>
                    <a:pt x="426" y="49"/>
                    <a:pt x="426" y="49"/>
                    <a:pt x="426" y="49"/>
                  </a:cubicBezTo>
                  <a:cubicBezTo>
                    <a:pt x="430" y="49"/>
                    <a:pt x="432" y="49"/>
                    <a:pt x="432" y="48"/>
                  </a:cubicBezTo>
                  <a:cubicBezTo>
                    <a:pt x="432" y="48"/>
                    <a:pt x="433" y="47"/>
                    <a:pt x="433" y="45"/>
                  </a:cubicBezTo>
                  <a:cubicBezTo>
                    <a:pt x="433" y="42"/>
                    <a:pt x="433" y="36"/>
                    <a:pt x="433" y="27"/>
                  </a:cubicBezTo>
                  <a:cubicBezTo>
                    <a:pt x="433" y="24"/>
                    <a:pt x="433" y="19"/>
                    <a:pt x="433" y="13"/>
                  </a:cubicBezTo>
                  <a:cubicBezTo>
                    <a:pt x="433" y="8"/>
                    <a:pt x="433" y="6"/>
                    <a:pt x="433" y="5"/>
                  </a:cubicBezTo>
                  <a:cubicBezTo>
                    <a:pt x="433" y="5"/>
                    <a:pt x="432" y="5"/>
                    <a:pt x="432" y="4"/>
                  </a:cubicBezTo>
                  <a:cubicBezTo>
                    <a:pt x="431" y="4"/>
                    <a:pt x="430" y="4"/>
                    <a:pt x="426" y="4"/>
                  </a:cubicBezTo>
                  <a:cubicBezTo>
                    <a:pt x="426" y="1"/>
                    <a:pt x="426" y="1"/>
                    <a:pt x="426" y="1"/>
                  </a:cubicBezTo>
                  <a:cubicBezTo>
                    <a:pt x="431" y="1"/>
                    <a:pt x="435" y="1"/>
                    <a:pt x="438" y="1"/>
                  </a:cubicBezTo>
                  <a:cubicBezTo>
                    <a:pt x="442" y="1"/>
                    <a:pt x="447" y="1"/>
                    <a:pt x="450" y="1"/>
                  </a:cubicBezTo>
                  <a:cubicBezTo>
                    <a:pt x="450" y="4"/>
                    <a:pt x="450" y="4"/>
                    <a:pt x="450" y="4"/>
                  </a:cubicBezTo>
                  <a:cubicBezTo>
                    <a:pt x="447" y="4"/>
                    <a:pt x="445" y="4"/>
                    <a:pt x="445" y="4"/>
                  </a:cubicBezTo>
                  <a:cubicBezTo>
                    <a:pt x="444" y="5"/>
                    <a:pt x="444" y="6"/>
                    <a:pt x="444" y="7"/>
                  </a:cubicBezTo>
                  <a:cubicBezTo>
                    <a:pt x="444" y="9"/>
                    <a:pt x="444" y="14"/>
                    <a:pt x="444" y="21"/>
                  </a:cubicBezTo>
                  <a:cubicBezTo>
                    <a:pt x="444" y="31"/>
                    <a:pt x="444" y="37"/>
                    <a:pt x="444" y="41"/>
                  </a:cubicBezTo>
                  <a:cubicBezTo>
                    <a:pt x="444" y="45"/>
                    <a:pt x="444" y="47"/>
                    <a:pt x="444" y="48"/>
                  </a:cubicBezTo>
                  <a:cubicBezTo>
                    <a:pt x="444" y="48"/>
                    <a:pt x="445" y="48"/>
                    <a:pt x="445" y="49"/>
                  </a:cubicBezTo>
                  <a:cubicBezTo>
                    <a:pt x="446" y="49"/>
                    <a:pt x="447" y="49"/>
                    <a:pt x="450" y="49"/>
                  </a:cubicBezTo>
                  <a:cubicBezTo>
                    <a:pt x="450" y="52"/>
                    <a:pt x="450" y="52"/>
                    <a:pt x="450" y="52"/>
                  </a:cubicBezTo>
                  <a:cubicBezTo>
                    <a:pt x="446" y="52"/>
                    <a:pt x="446" y="52"/>
                    <a:pt x="446" y="52"/>
                  </a:cubicBezTo>
                  <a:moveTo>
                    <a:pt x="395" y="52"/>
                  </a:moveTo>
                  <a:cubicBezTo>
                    <a:pt x="390" y="52"/>
                    <a:pt x="386" y="52"/>
                    <a:pt x="383" y="52"/>
                  </a:cubicBezTo>
                  <a:cubicBezTo>
                    <a:pt x="383" y="49"/>
                    <a:pt x="383" y="49"/>
                    <a:pt x="383" y="49"/>
                  </a:cubicBezTo>
                  <a:cubicBezTo>
                    <a:pt x="384" y="49"/>
                    <a:pt x="385" y="49"/>
                    <a:pt x="387" y="49"/>
                  </a:cubicBezTo>
                  <a:cubicBezTo>
                    <a:pt x="388" y="49"/>
                    <a:pt x="388" y="48"/>
                    <a:pt x="388" y="48"/>
                  </a:cubicBezTo>
                  <a:cubicBezTo>
                    <a:pt x="389" y="48"/>
                    <a:pt x="389" y="47"/>
                    <a:pt x="389" y="47"/>
                  </a:cubicBezTo>
                  <a:cubicBezTo>
                    <a:pt x="389" y="46"/>
                    <a:pt x="389" y="42"/>
                    <a:pt x="389" y="35"/>
                  </a:cubicBezTo>
                  <a:cubicBezTo>
                    <a:pt x="389" y="30"/>
                    <a:pt x="389" y="25"/>
                    <a:pt x="389" y="21"/>
                  </a:cubicBezTo>
                  <a:cubicBezTo>
                    <a:pt x="389" y="11"/>
                    <a:pt x="389" y="6"/>
                    <a:pt x="389" y="6"/>
                  </a:cubicBezTo>
                  <a:cubicBezTo>
                    <a:pt x="389" y="6"/>
                    <a:pt x="388" y="5"/>
                    <a:pt x="387" y="5"/>
                  </a:cubicBezTo>
                  <a:cubicBezTo>
                    <a:pt x="383" y="5"/>
                    <a:pt x="380" y="6"/>
                    <a:pt x="378" y="6"/>
                  </a:cubicBezTo>
                  <a:cubicBezTo>
                    <a:pt x="377" y="6"/>
                    <a:pt x="376" y="6"/>
                    <a:pt x="376" y="6"/>
                  </a:cubicBezTo>
                  <a:cubicBezTo>
                    <a:pt x="375" y="7"/>
                    <a:pt x="375" y="7"/>
                    <a:pt x="375" y="7"/>
                  </a:cubicBezTo>
                  <a:cubicBezTo>
                    <a:pt x="375" y="7"/>
                    <a:pt x="375" y="9"/>
                    <a:pt x="375" y="13"/>
                  </a:cubicBezTo>
                  <a:cubicBezTo>
                    <a:pt x="371" y="13"/>
                    <a:pt x="371" y="13"/>
                    <a:pt x="371" y="13"/>
                  </a:cubicBezTo>
                  <a:cubicBezTo>
                    <a:pt x="371" y="9"/>
                    <a:pt x="371" y="4"/>
                    <a:pt x="371" y="1"/>
                  </a:cubicBezTo>
                  <a:cubicBezTo>
                    <a:pt x="371" y="1"/>
                    <a:pt x="371" y="1"/>
                    <a:pt x="371" y="1"/>
                  </a:cubicBezTo>
                  <a:cubicBezTo>
                    <a:pt x="379" y="1"/>
                    <a:pt x="387" y="1"/>
                    <a:pt x="394" y="1"/>
                  </a:cubicBezTo>
                  <a:cubicBezTo>
                    <a:pt x="401" y="1"/>
                    <a:pt x="409" y="1"/>
                    <a:pt x="418" y="1"/>
                  </a:cubicBezTo>
                  <a:cubicBezTo>
                    <a:pt x="419" y="1"/>
                    <a:pt x="419" y="1"/>
                    <a:pt x="419" y="1"/>
                  </a:cubicBezTo>
                  <a:cubicBezTo>
                    <a:pt x="418" y="5"/>
                    <a:pt x="418" y="9"/>
                    <a:pt x="418" y="13"/>
                  </a:cubicBezTo>
                  <a:cubicBezTo>
                    <a:pt x="415" y="13"/>
                    <a:pt x="415" y="13"/>
                    <a:pt x="415" y="13"/>
                  </a:cubicBezTo>
                  <a:cubicBezTo>
                    <a:pt x="414" y="9"/>
                    <a:pt x="414" y="7"/>
                    <a:pt x="414" y="6"/>
                  </a:cubicBezTo>
                  <a:cubicBezTo>
                    <a:pt x="414" y="6"/>
                    <a:pt x="413" y="6"/>
                    <a:pt x="413" y="6"/>
                  </a:cubicBezTo>
                  <a:cubicBezTo>
                    <a:pt x="411" y="6"/>
                    <a:pt x="407" y="5"/>
                    <a:pt x="401" y="5"/>
                  </a:cubicBezTo>
                  <a:cubicBezTo>
                    <a:pt x="401" y="5"/>
                    <a:pt x="400" y="6"/>
                    <a:pt x="400" y="6"/>
                  </a:cubicBezTo>
                  <a:cubicBezTo>
                    <a:pt x="400" y="6"/>
                    <a:pt x="400" y="6"/>
                    <a:pt x="400" y="8"/>
                  </a:cubicBezTo>
                  <a:cubicBezTo>
                    <a:pt x="400" y="32"/>
                    <a:pt x="400" y="32"/>
                    <a:pt x="400" y="32"/>
                  </a:cubicBezTo>
                  <a:cubicBezTo>
                    <a:pt x="400" y="39"/>
                    <a:pt x="400" y="44"/>
                    <a:pt x="400" y="45"/>
                  </a:cubicBezTo>
                  <a:cubicBezTo>
                    <a:pt x="400" y="47"/>
                    <a:pt x="401" y="48"/>
                    <a:pt x="401" y="48"/>
                  </a:cubicBezTo>
                  <a:cubicBezTo>
                    <a:pt x="401" y="49"/>
                    <a:pt x="403" y="49"/>
                    <a:pt x="407" y="49"/>
                  </a:cubicBezTo>
                  <a:cubicBezTo>
                    <a:pt x="407" y="52"/>
                    <a:pt x="407" y="52"/>
                    <a:pt x="407" y="52"/>
                  </a:cubicBezTo>
                  <a:cubicBezTo>
                    <a:pt x="403" y="52"/>
                    <a:pt x="399" y="52"/>
                    <a:pt x="395" y="52"/>
                  </a:cubicBezTo>
                  <a:moveTo>
                    <a:pt x="354" y="52"/>
                  </a:moveTo>
                  <a:cubicBezTo>
                    <a:pt x="350" y="52"/>
                    <a:pt x="346" y="52"/>
                    <a:pt x="342" y="52"/>
                  </a:cubicBezTo>
                  <a:cubicBezTo>
                    <a:pt x="342" y="49"/>
                    <a:pt x="342" y="49"/>
                    <a:pt x="342" y="49"/>
                  </a:cubicBezTo>
                  <a:cubicBezTo>
                    <a:pt x="345" y="49"/>
                    <a:pt x="347" y="49"/>
                    <a:pt x="347" y="48"/>
                  </a:cubicBezTo>
                  <a:cubicBezTo>
                    <a:pt x="347" y="48"/>
                    <a:pt x="348" y="48"/>
                    <a:pt x="348" y="47"/>
                  </a:cubicBezTo>
                  <a:cubicBezTo>
                    <a:pt x="348" y="47"/>
                    <a:pt x="347" y="45"/>
                    <a:pt x="346" y="43"/>
                  </a:cubicBezTo>
                  <a:cubicBezTo>
                    <a:pt x="344" y="36"/>
                    <a:pt x="344" y="36"/>
                    <a:pt x="344" y="36"/>
                  </a:cubicBezTo>
                  <a:cubicBezTo>
                    <a:pt x="341" y="36"/>
                    <a:pt x="337" y="36"/>
                    <a:pt x="334" y="36"/>
                  </a:cubicBezTo>
                  <a:cubicBezTo>
                    <a:pt x="330" y="36"/>
                    <a:pt x="327" y="36"/>
                    <a:pt x="325" y="36"/>
                  </a:cubicBezTo>
                  <a:cubicBezTo>
                    <a:pt x="323" y="41"/>
                    <a:pt x="323" y="41"/>
                    <a:pt x="323" y="41"/>
                  </a:cubicBezTo>
                  <a:cubicBezTo>
                    <a:pt x="323" y="42"/>
                    <a:pt x="322" y="43"/>
                    <a:pt x="321" y="46"/>
                  </a:cubicBezTo>
                  <a:cubicBezTo>
                    <a:pt x="321" y="46"/>
                    <a:pt x="321" y="47"/>
                    <a:pt x="321" y="47"/>
                  </a:cubicBezTo>
                  <a:cubicBezTo>
                    <a:pt x="321" y="47"/>
                    <a:pt x="321" y="48"/>
                    <a:pt x="322" y="48"/>
                  </a:cubicBezTo>
                  <a:cubicBezTo>
                    <a:pt x="322" y="48"/>
                    <a:pt x="324" y="49"/>
                    <a:pt x="327" y="49"/>
                  </a:cubicBezTo>
                  <a:cubicBezTo>
                    <a:pt x="327" y="52"/>
                    <a:pt x="327" y="52"/>
                    <a:pt x="327" y="52"/>
                  </a:cubicBezTo>
                  <a:cubicBezTo>
                    <a:pt x="325" y="52"/>
                    <a:pt x="322" y="52"/>
                    <a:pt x="318" y="52"/>
                  </a:cubicBezTo>
                  <a:cubicBezTo>
                    <a:pt x="315" y="52"/>
                    <a:pt x="312" y="52"/>
                    <a:pt x="310" y="52"/>
                  </a:cubicBezTo>
                  <a:cubicBezTo>
                    <a:pt x="310" y="49"/>
                    <a:pt x="310" y="49"/>
                    <a:pt x="310" y="49"/>
                  </a:cubicBezTo>
                  <a:cubicBezTo>
                    <a:pt x="312" y="49"/>
                    <a:pt x="314" y="48"/>
                    <a:pt x="314" y="48"/>
                  </a:cubicBezTo>
                  <a:cubicBezTo>
                    <a:pt x="315" y="48"/>
                    <a:pt x="315" y="47"/>
                    <a:pt x="316" y="45"/>
                  </a:cubicBezTo>
                  <a:cubicBezTo>
                    <a:pt x="318" y="42"/>
                    <a:pt x="319" y="38"/>
                    <a:pt x="322" y="32"/>
                  </a:cubicBezTo>
                  <a:cubicBezTo>
                    <a:pt x="335" y="0"/>
                    <a:pt x="335" y="0"/>
                    <a:pt x="335" y="0"/>
                  </a:cubicBezTo>
                  <a:cubicBezTo>
                    <a:pt x="340" y="0"/>
                    <a:pt x="340" y="0"/>
                    <a:pt x="340" y="0"/>
                  </a:cubicBezTo>
                  <a:cubicBezTo>
                    <a:pt x="357" y="40"/>
                    <a:pt x="357" y="40"/>
                    <a:pt x="357" y="40"/>
                  </a:cubicBezTo>
                  <a:cubicBezTo>
                    <a:pt x="359" y="45"/>
                    <a:pt x="360" y="47"/>
                    <a:pt x="361" y="48"/>
                  </a:cubicBezTo>
                  <a:cubicBezTo>
                    <a:pt x="361" y="48"/>
                    <a:pt x="363" y="49"/>
                    <a:pt x="365" y="49"/>
                  </a:cubicBezTo>
                  <a:cubicBezTo>
                    <a:pt x="365" y="52"/>
                    <a:pt x="365" y="52"/>
                    <a:pt x="365" y="52"/>
                  </a:cubicBezTo>
                  <a:cubicBezTo>
                    <a:pt x="361" y="52"/>
                    <a:pt x="358" y="52"/>
                    <a:pt x="354" y="52"/>
                  </a:cubicBezTo>
                  <a:moveTo>
                    <a:pt x="326" y="32"/>
                  </a:moveTo>
                  <a:cubicBezTo>
                    <a:pt x="329" y="32"/>
                    <a:pt x="331" y="32"/>
                    <a:pt x="334" y="32"/>
                  </a:cubicBezTo>
                  <a:cubicBezTo>
                    <a:pt x="337" y="32"/>
                    <a:pt x="339" y="32"/>
                    <a:pt x="342" y="32"/>
                  </a:cubicBezTo>
                  <a:cubicBezTo>
                    <a:pt x="334" y="13"/>
                    <a:pt x="334" y="13"/>
                    <a:pt x="334" y="13"/>
                  </a:cubicBezTo>
                  <a:cubicBezTo>
                    <a:pt x="326" y="32"/>
                    <a:pt x="326" y="32"/>
                    <a:pt x="326" y="32"/>
                  </a:cubicBezTo>
                  <a:moveTo>
                    <a:pt x="279" y="52"/>
                  </a:moveTo>
                  <a:cubicBezTo>
                    <a:pt x="274" y="52"/>
                    <a:pt x="270" y="52"/>
                    <a:pt x="267" y="52"/>
                  </a:cubicBezTo>
                  <a:cubicBezTo>
                    <a:pt x="267" y="49"/>
                    <a:pt x="267" y="49"/>
                    <a:pt x="267" y="49"/>
                  </a:cubicBezTo>
                  <a:cubicBezTo>
                    <a:pt x="268" y="49"/>
                    <a:pt x="269" y="49"/>
                    <a:pt x="271" y="49"/>
                  </a:cubicBezTo>
                  <a:cubicBezTo>
                    <a:pt x="272" y="49"/>
                    <a:pt x="272" y="48"/>
                    <a:pt x="272" y="48"/>
                  </a:cubicBezTo>
                  <a:cubicBezTo>
                    <a:pt x="273" y="48"/>
                    <a:pt x="273" y="47"/>
                    <a:pt x="273" y="47"/>
                  </a:cubicBezTo>
                  <a:cubicBezTo>
                    <a:pt x="273" y="46"/>
                    <a:pt x="273" y="42"/>
                    <a:pt x="273" y="35"/>
                  </a:cubicBezTo>
                  <a:cubicBezTo>
                    <a:pt x="273" y="30"/>
                    <a:pt x="274" y="25"/>
                    <a:pt x="274" y="21"/>
                  </a:cubicBezTo>
                  <a:cubicBezTo>
                    <a:pt x="274" y="11"/>
                    <a:pt x="273" y="6"/>
                    <a:pt x="273" y="6"/>
                  </a:cubicBezTo>
                  <a:cubicBezTo>
                    <a:pt x="273" y="6"/>
                    <a:pt x="273" y="5"/>
                    <a:pt x="271" y="5"/>
                  </a:cubicBezTo>
                  <a:cubicBezTo>
                    <a:pt x="267" y="5"/>
                    <a:pt x="264" y="6"/>
                    <a:pt x="262" y="6"/>
                  </a:cubicBezTo>
                  <a:cubicBezTo>
                    <a:pt x="261" y="6"/>
                    <a:pt x="260" y="6"/>
                    <a:pt x="260" y="6"/>
                  </a:cubicBezTo>
                  <a:cubicBezTo>
                    <a:pt x="259" y="7"/>
                    <a:pt x="259" y="7"/>
                    <a:pt x="259" y="7"/>
                  </a:cubicBezTo>
                  <a:cubicBezTo>
                    <a:pt x="259" y="7"/>
                    <a:pt x="259" y="9"/>
                    <a:pt x="259" y="13"/>
                  </a:cubicBezTo>
                  <a:cubicBezTo>
                    <a:pt x="255" y="13"/>
                    <a:pt x="255" y="13"/>
                    <a:pt x="255" y="13"/>
                  </a:cubicBezTo>
                  <a:cubicBezTo>
                    <a:pt x="256" y="9"/>
                    <a:pt x="255" y="4"/>
                    <a:pt x="255" y="1"/>
                  </a:cubicBezTo>
                  <a:cubicBezTo>
                    <a:pt x="255" y="1"/>
                    <a:pt x="255" y="1"/>
                    <a:pt x="255" y="1"/>
                  </a:cubicBezTo>
                  <a:cubicBezTo>
                    <a:pt x="263" y="1"/>
                    <a:pt x="271" y="1"/>
                    <a:pt x="278" y="1"/>
                  </a:cubicBezTo>
                  <a:cubicBezTo>
                    <a:pt x="285" y="1"/>
                    <a:pt x="293" y="1"/>
                    <a:pt x="302" y="1"/>
                  </a:cubicBezTo>
                  <a:cubicBezTo>
                    <a:pt x="303" y="1"/>
                    <a:pt x="303" y="1"/>
                    <a:pt x="303" y="1"/>
                  </a:cubicBezTo>
                  <a:cubicBezTo>
                    <a:pt x="302" y="5"/>
                    <a:pt x="302" y="9"/>
                    <a:pt x="302" y="13"/>
                  </a:cubicBezTo>
                  <a:cubicBezTo>
                    <a:pt x="299" y="13"/>
                    <a:pt x="299" y="13"/>
                    <a:pt x="299" y="13"/>
                  </a:cubicBezTo>
                  <a:cubicBezTo>
                    <a:pt x="298" y="9"/>
                    <a:pt x="298" y="7"/>
                    <a:pt x="298" y="6"/>
                  </a:cubicBezTo>
                  <a:cubicBezTo>
                    <a:pt x="298" y="6"/>
                    <a:pt x="297" y="6"/>
                    <a:pt x="297" y="6"/>
                  </a:cubicBezTo>
                  <a:cubicBezTo>
                    <a:pt x="295" y="6"/>
                    <a:pt x="291" y="5"/>
                    <a:pt x="285" y="5"/>
                  </a:cubicBezTo>
                  <a:cubicBezTo>
                    <a:pt x="285" y="5"/>
                    <a:pt x="284" y="6"/>
                    <a:pt x="284" y="6"/>
                  </a:cubicBezTo>
                  <a:cubicBezTo>
                    <a:pt x="284" y="6"/>
                    <a:pt x="284" y="6"/>
                    <a:pt x="284" y="8"/>
                  </a:cubicBezTo>
                  <a:cubicBezTo>
                    <a:pt x="284" y="32"/>
                    <a:pt x="284" y="32"/>
                    <a:pt x="284" y="32"/>
                  </a:cubicBezTo>
                  <a:cubicBezTo>
                    <a:pt x="284" y="39"/>
                    <a:pt x="284" y="44"/>
                    <a:pt x="284" y="45"/>
                  </a:cubicBezTo>
                  <a:cubicBezTo>
                    <a:pt x="284" y="47"/>
                    <a:pt x="285" y="48"/>
                    <a:pt x="285" y="48"/>
                  </a:cubicBezTo>
                  <a:cubicBezTo>
                    <a:pt x="285" y="49"/>
                    <a:pt x="287" y="49"/>
                    <a:pt x="291" y="49"/>
                  </a:cubicBezTo>
                  <a:cubicBezTo>
                    <a:pt x="291" y="52"/>
                    <a:pt x="291" y="52"/>
                    <a:pt x="291" y="52"/>
                  </a:cubicBezTo>
                  <a:cubicBezTo>
                    <a:pt x="287" y="52"/>
                    <a:pt x="283" y="52"/>
                    <a:pt x="279" y="52"/>
                  </a:cubicBezTo>
                  <a:moveTo>
                    <a:pt x="158" y="52"/>
                  </a:moveTo>
                  <a:cubicBezTo>
                    <a:pt x="157" y="52"/>
                    <a:pt x="153" y="52"/>
                    <a:pt x="145" y="52"/>
                  </a:cubicBezTo>
                  <a:cubicBezTo>
                    <a:pt x="145" y="49"/>
                    <a:pt x="145" y="49"/>
                    <a:pt x="145" y="49"/>
                  </a:cubicBezTo>
                  <a:cubicBezTo>
                    <a:pt x="148" y="49"/>
                    <a:pt x="150" y="49"/>
                    <a:pt x="150" y="48"/>
                  </a:cubicBezTo>
                  <a:cubicBezTo>
                    <a:pt x="150" y="48"/>
                    <a:pt x="151" y="48"/>
                    <a:pt x="151" y="48"/>
                  </a:cubicBezTo>
                  <a:cubicBezTo>
                    <a:pt x="151" y="47"/>
                    <a:pt x="151" y="45"/>
                    <a:pt x="151" y="40"/>
                  </a:cubicBezTo>
                  <a:cubicBezTo>
                    <a:pt x="151" y="36"/>
                    <a:pt x="151" y="31"/>
                    <a:pt x="151" y="27"/>
                  </a:cubicBezTo>
                  <a:cubicBezTo>
                    <a:pt x="151" y="19"/>
                    <a:pt x="151" y="14"/>
                    <a:pt x="151" y="10"/>
                  </a:cubicBezTo>
                  <a:cubicBezTo>
                    <a:pt x="151" y="7"/>
                    <a:pt x="151" y="5"/>
                    <a:pt x="150" y="5"/>
                  </a:cubicBezTo>
                  <a:cubicBezTo>
                    <a:pt x="150" y="4"/>
                    <a:pt x="149" y="4"/>
                    <a:pt x="147" y="4"/>
                  </a:cubicBezTo>
                  <a:cubicBezTo>
                    <a:pt x="145" y="4"/>
                    <a:pt x="145" y="4"/>
                    <a:pt x="145" y="4"/>
                  </a:cubicBezTo>
                  <a:cubicBezTo>
                    <a:pt x="145" y="1"/>
                    <a:pt x="145" y="1"/>
                    <a:pt x="145" y="1"/>
                  </a:cubicBezTo>
                  <a:cubicBezTo>
                    <a:pt x="149" y="1"/>
                    <a:pt x="149" y="1"/>
                    <a:pt x="149" y="1"/>
                  </a:cubicBezTo>
                  <a:cubicBezTo>
                    <a:pt x="152" y="1"/>
                    <a:pt x="154" y="1"/>
                    <a:pt x="155" y="1"/>
                  </a:cubicBezTo>
                  <a:cubicBezTo>
                    <a:pt x="157" y="1"/>
                    <a:pt x="161" y="1"/>
                    <a:pt x="165" y="1"/>
                  </a:cubicBezTo>
                  <a:cubicBezTo>
                    <a:pt x="168" y="1"/>
                    <a:pt x="170" y="1"/>
                    <a:pt x="171" y="1"/>
                  </a:cubicBezTo>
                  <a:cubicBezTo>
                    <a:pt x="175" y="1"/>
                    <a:pt x="178" y="1"/>
                    <a:pt x="181" y="2"/>
                  </a:cubicBezTo>
                  <a:cubicBezTo>
                    <a:pt x="183" y="3"/>
                    <a:pt x="184" y="4"/>
                    <a:pt x="185" y="6"/>
                  </a:cubicBezTo>
                  <a:cubicBezTo>
                    <a:pt x="186" y="7"/>
                    <a:pt x="187" y="9"/>
                    <a:pt x="187" y="12"/>
                  </a:cubicBezTo>
                  <a:cubicBezTo>
                    <a:pt x="187" y="16"/>
                    <a:pt x="185" y="20"/>
                    <a:pt x="182" y="23"/>
                  </a:cubicBezTo>
                  <a:cubicBezTo>
                    <a:pt x="179" y="26"/>
                    <a:pt x="175" y="28"/>
                    <a:pt x="170" y="28"/>
                  </a:cubicBezTo>
                  <a:cubicBezTo>
                    <a:pt x="169" y="28"/>
                    <a:pt x="169" y="28"/>
                    <a:pt x="168" y="28"/>
                  </a:cubicBezTo>
                  <a:cubicBezTo>
                    <a:pt x="167" y="28"/>
                    <a:pt x="166" y="28"/>
                    <a:pt x="166" y="27"/>
                  </a:cubicBezTo>
                  <a:cubicBezTo>
                    <a:pt x="165" y="27"/>
                    <a:pt x="165" y="26"/>
                    <a:pt x="164" y="25"/>
                  </a:cubicBezTo>
                  <a:cubicBezTo>
                    <a:pt x="165" y="24"/>
                    <a:pt x="165" y="24"/>
                    <a:pt x="165" y="24"/>
                  </a:cubicBezTo>
                  <a:cubicBezTo>
                    <a:pt x="166" y="24"/>
                    <a:pt x="166" y="24"/>
                    <a:pt x="167" y="24"/>
                  </a:cubicBezTo>
                  <a:cubicBezTo>
                    <a:pt x="167" y="24"/>
                    <a:pt x="167" y="24"/>
                    <a:pt x="168" y="24"/>
                  </a:cubicBezTo>
                  <a:cubicBezTo>
                    <a:pt x="170" y="24"/>
                    <a:pt x="172" y="23"/>
                    <a:pt x="174" y="22"/>
                  </a:cubicBezTo>
                  <a:cubicBezTo>
                    <a:pt x="175" y="20"/>
                    <a:pt x="176" y="18"/>
                    <a:pt x="176" y="15"/>
                  </a:cubicBezTo>
                  <a:cubicBezTo>
                    <a:pt x="176" y="11"/>
                    <a:pt x="175" y="9"/>
                    <a:pt x="174" y="7"/>
                  </a:cubicBezTo>
                  <a:cubicBezTo>
                    <a:pt x="172" y="5"/>
                    <a:pt x="170" y="4"/>
                    <a:pt x="167" y="4"/>
                  </a:cubicBezTo>
                  <a:cubicBezTo>
                    <a:pt x="165" y="4"/>
                    <a:pt x="164" y="5"/>
                    <a:pt x="162" y="5"/>
                  </a:cubicBezTo>
                  <a:cubicBezTo>
                    <a:pt x="162" y="13"/>
                    <a:pt x="162" y="19"/>
                    <a:pt x="162" y="24"/>
                  </a:cubicBezTo>
                  <a:cubicBezTo>
                    <a:pt x="162" y="26"/>
                    <a:pt x="162" y="32"/>
                    <a:pt x="162" y="41"/>
                  </a:cubicBezTo>
                  <a:cubicBezTo>
                    <a:pt x="162" y="45"/>
                    <a:pt x="162" y="47"/>
                    <a:pt x="162" y="47"/>
                  </a:cubicBezTo>
                  <a:cubicBezTo>
                    <a:pt x="163" y="48"/>
                    <a:pt x="163" y="48"/>
                    <a:pt x="163" y="48"/>
                  </a:cubicBezTo>
                  <a:cubicBezTo>
                    <a:pt x="164" y="49"/>
                    <a:pt x="166" y="49"/>
                    <a:pt x="169" y="49"/>
                  </a:cubicBezTo>
                  <a:cubicBezTo>
                    <a:pt x="169" y="52"/>
                    <a:pt x="169" y="52"/>
                    <a:pt x="169" y="52"/>
                  </a:cubicBezTo>
                  <a:cubicBezTo>
                    <a:pt x="165" y="52"/>
                    <a:pt x="161" y="52"/>
                    <a:pt x="158" y="52"/>
                  </a:cubicBezTo>
                </a:path>
              </a:pathLst>
            </a:custGeom>
            <a:solidFill>
              <a:srgbClr val="00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10"/>
            <p:cNvSpPr>
              <a:spLocks/>
            </p:cNvSpPr>
            <p:nvPr/>
          </p:nvSpPr>
          <p:spPr bwMode="auto">
            <a:xfrm>
              <a:off x="2155" y="559"/>
              <a:ext cx="108" cy="116"/>
            </a:xfrm>
            <a:custGeom>
              <a:avLst/>
              <a:gdLst>
                <a:gd name="T0" fmla="*/ 12 w 83"/>
                <a:gd name="T1" fmla="*/ 68 h 79"/>
                <a:gd name="T2" fmla="*/ 0 w 83"/>
                <a:gd name="T3" fmla="*/ 40 h 79"/>
                <a:gd name="T4" fmla="*/ 12 w 83"/>
                <a:gd name="T5" fmla="*/ 11 h 79"/>
                <a:gd name="T6" fmla="*/ 48 w 83"/>
                <a:gd name="T7" fmla="*/ 0 h 79"/>
                <a:gd name="T8" fmla="*/ 63 w 83"/>
                <a:gd name="T9" fmla="*/ 1 h 79"/>
                <a:gd name="T10" fmla="*/ 77 w 83"/>
                <a:gd name="T11" fmla="*/ 5 h 79"/>
                <a:gd name="T12" fmla="*/ 78 w 83"/>
                <a:gd name="T13" fmla="*/ 6 h 79"/>
                <a:gd name="T14" fmla="*/ 75 w 83"/>
                <a:gd name="T15" fmla="*/ 23 h 79"/>
                <a:gd name="T16" fmla="*/ 71 w 83"/>
                <a:gd name="T17" fmla="*/ 23 h 79"/>
                <a:gd name="T18" fmla="*/ 70 w 83"/>
                <a:gd name="T19" fmla="*/ 14 h 79"/>
                <a:gd name="T20" fmla="*/ 61 w 83"/>
                <a:gd name="T21" fmla="*/ 8 h 79"/>
                <a:gd name="T22" fmla="*/ 48 w 83"/>
                <a:gd name="T23" fmla="*/ 6 h 79"/>
                <a:gd name="T24" fmla="*/ 25 w 83"/>
                <a:gd name="T25" fmla="*/ 15 h 79"/>
                <a:gd name="T26" fmla="*/ 17 w 83"/>
                <a:gd name="T27" fmla="*/ 38 h 79"/>
                <a:gd name="T28" fmla="*/ 26 w 83"/>
                <a:gd name="T29" fmla="*/ 64 h 79"/>
                <a:gd name="T30" fmla="*/ 48 w 83"/>
                <a:gd name="T31" fmla="*/ 73 h 79"/>
                <a:gd name="T32" fmla="*/ 62 w 83"/>
                <a:gd name="T33" fmla="*/ 70 h 79"/>
                <a:gd name="T34" fmla="*/ 63 w 83"/>
                <a:gd name="T35" fmla="*/ 62 h 79"/>
                <a:gd name="T36" fmla="*/ 62 w 83"/>
                <a:gd name="T37" fmla="*/ 53 h 79"/>
                <a:gd name="T38" fmla="*/ 50 w 83"/>
                <a:gd name="T39" fmla="*/ 51 h 79"/>
                <a:gd name="T40" fmla="*/ 50 w 83"/>
                <a:gd name="T41" fmla="*/ 47 h 79"/>
                <a:gd name="T42" fmla="*/ 68 w 83"/>
                <a:gd name="T43" fmla="*/ 47 h 79"/>
                <a:gd name="T44" fmla="*/ 83 w 83"/>
                <a:gd name="T45" fmla="*/ 47 h 79"/>
                <a:gd name="T46" fmla="*/ 83 w 83"/>
                <a:gd name="T47" fmla="*/ 50 h 79"/>
                <a:gd name="T48" fmla="*/ 79 w 83"/>
                <a:gd name="T49" fmla="*/ 52 h 79"/>
                <a:gd name="T50" fmla="*/ 78 w 83"/>
                <a:gd name="T51" fmla="*/ 62 h 79"/>
                <a:gd name="T52" fmla="*/ 79 w 83"/>
                <a:gd name="T53" fmla="*/ 73 h 79"/>
                <a:gd name="T54" fmla="*/ 61 w 83"/>
                <a:gd name="T55" fmla="*/ 78 h 79"/>
                <a:gd name="T56" fmla="*/ 45 w 83"/>
                <a:gd name="T57" fmla="*/ 79 h 79"/>
                <a:gd name="T58" fmla="*/ 12 w 83"/>
                <a:gd name="T59" fmla="*/ 6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3" h="79">
                  <a:moveTo>
                    <a:pt x="12" y="68"/>
                  </a:moveTo>
                  <a:cubicBezTo>
                    <a:pt x="4" y="61"/>
                    <a:pt x="0" y="51"/>
                    <a:pt x="0" y="40"/>
                  </a:cubicBezTo>
                  <a:cubicBezTo>
                    <a:pt x="0" y="28"/>
                    <a:pt x="4" y="18"/>
                    <a:pt x="12" y="11"/>
                  </a:cubicBezTo>
                  <a:cubicBezTo>
                    <a:pt x="21" y="4"/>
                    <a:pt x="32" y="0"/>
                    <a:pt x="48" y="0"/>
                  </a:cubicBezTo>
                  <a:cubicBezTo>
                    <a:pt x="53" y="0"/>
                    <a:pt x="58" y="0"/>
                    <a:pt x="63" y="1"/>
                  </a:cubicBezTo>
                  <a:cubicBezTo>
                    <a:pt x="68" y="2"/>
                    <a:pt x="73" y="3"/>
                    <a:pt x="77" y="5"/>
                  </a:cubicBezTo>
                  <a:cubicBezTo>
                    <a:pt x="78" y="6"/>
                    <a:pt x="78" y="6"/>
                    <a:pt x="78" y="6"/>
                  </a:cubicBezTo>
                  <a:cubicBezTo>
                    <a:pt x="77" y="11"/>
                    <a:pt x="76" y="16"/>
                    <a:pt x="75" y="23"/>
                  </a:cubicBezTo>
                  <a:cubicBezTo>
                    <a:pt x="71" y="23"/>
                    <a:pt x="71" y="23"/>
                    <a:pt x="71" y="23"/>
                  </a:cubicBezTo>
                  <a:cubicBezTo>
                    <a:pt x="71" y="20"/>
                    <a:pt x="70" y="17"/>
                    <a:pt x="70" y="14"/>
                  </a:cubicBezTo>
                  <a:cubicBezTo>
                    <a:pt x="68" y="11"/>
                    <a:pt x="65" y="9"/>
                    <a:pt x="61" y="8"/>
                  </a:cubicBezTo>
                  <a:cubicBezTo>
                    <a:pt x="57" y="7"/>
                    <a:pt x="53" y="6"/>
                    <a:pt x="48" y="6"/>
                  </a:cubicBezTo>
                  <a:cubicBezTo>
                    <a:pt x="39" y="6"/>
                    <a:pt x="31" y="9"/>
                    <a:pt x="25" y="15"/>
                  </a:cubicBezTo>
                  <a:cubicBezTo>
                    <a:pt x="20" y="20"/>
                    <a:pt x="17" y="28"/>
                    <a:pt x="17" y="38"/>
                  </a:cubicBezTo>
                  <a:cubicBezTo>
                    <a:pt x="17" y="49"/>
                    <a:pt x="20" y="57"/>
                    <a:pt x="26" y="64"/>
                  </a:cubicBezTo>
                  <a:cubicBezTo>
                    <a:pt x="32" y="70"/>
                    <a:pt x="39" y="73"/>
                    <a:pt x="48" y="73"/>
                  </a:cubicBezTo>
                  <a:cubicBezTo>
                    <a:pt x="52" y="73"/>
                    <a:pt x="57" y="72"/>
                    <a:pt x="62" y="70"/>
                  </a:cubicBezTo>
                  <a:cubicBezTo>
                    <a:pt x="63" y="67"/>
                    <a:pt x="63" y="65"/>
                    <a:pt x="63" y="62"/>
                  </a:cubicBezTo>
                  <a:cubicBezTo>
                    <a:pt x="63" y="56"/>
                    <a:pt x="62" y="53"/>
                    <a:pt x="62" y="53"/>
                  </a:cubicBezTo>
                  <a:cubicBezTo>
                    <a:pt x="61" y="52"/>
                    <a:pt x="57" y="52"/>
                    <a:pt x="50" y="51"/>
                  </a:cubicBezTo>
                  <a:cubicBezTo>
                    <a:pt x="50" y="47"/>
                    <a:pt x="50" y="47"/>
                    <a:pt x="50" y="47"/>
                  </a:cubicBezTo>
                  <a:cubicBezTo>
                    <a:pt x="57" y="47"/>
                    <a:pt x="63" y="47"/>
                    <a:pt x="68" y="47"/>
                  </a:cubicBezTo>
                  <a:cubicBezTo>
                    <a:pt x="73" y="47"/>
                    <a:pt x="78" y="47"/>
                    <a:pt x="83" y="47"/>
                  </a:cubicBezTo>
                  <a:cubicBezTo>
                    <a:pt x="83" y="50"/>
                    <a:pt x="83" y="50"/>
                    <a:pt x="83" y="50"/>
                  </a:cubicBezTo>
                  <a:cubicBezTo>
                    <a:pt x="82" y="51"/>
                    <a:pt x="80" y="51"/>
                    <a:pt x="79" y="52"/>
                  </a:cubicBezTo>
                  <a:cubicBezTo>
                    <a:pt x="78" y="56"/>
                    <a:pt x="78" y="59"/>
                    <a:pt x="78" y="62"/>
                  </a:cubicBezTo>
                  <a:cubicBezTo>
                    <a:pt x="78" y="63"/>
                    <a:pt x="78" y="67"/>
                    <a:pt x="79" y="73"/>
                  </a:cubicBezTo>
                  <a:cubicBezTo>
                    <a:pt x="72" y="75"/>
                    <a:pt x="66" y="77"/>
                    <a:pt x="61" y="78"/>
                  </a:cubicBezTo>
                  <a:cubicBezTo>
                    <a:pt x="56" y="79"/>
                    <a:pt x="51" y="79"/>
                    <a:pt x="45" y="79"/>
                  </a:cubicBezTo>
                  <a:cubicBezTo>
                    <a:pt x="31" y="79"/>
                    <a:pt x="20" y="76"/>
                    <a:pt x="12" y="68"/>
                  </a:cubicBezTo>
                </a:path>
              </a:pathLst>
            </a:custGeom>
            <a:solidFill>
              <a:srgbClr val="00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11"/>
            <p:cNvSpPr>
              <a:spLocks noEditPoints="1"/>
            </p:cNvSpPr>
            <p:nvPr/>
          </p:nvSpPr>
          <p:spPr bwMode="auto">
            <a:xfrm>
              <a:off x="2281" y="597"/>
              <a:ext cx="297" cy="78"/>
            </a:xfrm>
            <a:custGeom>
              <a:avLst/>
              <a:gdLst>
                <a:gd name="T0" fmla="*/ 130 w 229"/>
                <a:gd name="T1" fmla="*/ 35 h 53"/>
                <a:gd name="T2" fmla="*/ 129 w 229"/>
                <a:gd name="T3" fmla="*/ 5 h 53"/>
                <a:gd name="T4" fmla="*/ 124 w 229"/>
                <a:gd name="T5" fmla="*/ 1 h 53"/>
                <a:gd name="T6" fmla="*/ 147 w 229"/>
                <a:gd name="T7" fmla="*/ 4 h 53"/>
                <a:gd name="T8" fmla="*/ 141 w 229"/>
                <a:gd name="T9" fmla="*/ 7 h 53"/>
                <a:gd name="T10" fmla="*/ 142 w 229"/>
                <a:gd name="T11" fmla="*/ 41 h 53"/>
                <a:gd name="T12" fmla="*/ 163 w 229"/>
                <a:gd name="T13" fmla="*/ 45 h 53"/>
                <a:gd name="T14" fmla="*/ 168 w 229"/>
                <a:gd name="T15" fmla="*/ 11 h 53"/>
                <a:gd name="T16" fmla="*/ 161 w 229"/>
                <a:gd name="T17" fmla="*/ 4 h 53"/>
                <a:gd name="T18" fmla="*/ 178 w 229"/>
                <a:gd name="T19" fmla="*/ 1 h 53"/>
                <a:gd name="T20" fmla="*/ 173 w 229"/>
                <a:gd name="T21" fmla="*/ 9 h 53"/>
                <a:gd name="T22" fmla="*/ 170 w 229"/>
                <a:gd name="T23" fmla="*/ 45 h 53"/>
                <a:gd name="T24" fmla="*/ 139 w 229"/>
                <a:gd name="T25" fmla="*/ 51 h 53"/>
                <a:gd name="T26" fmla="*/ 62 w 229"/>
                <a:gd name="T27" fmla="*/ 12 h 53"/>
                <a:gd name="T28" fmla="*/ 103 w 229"/>
                <a:gd name="T29" fmla="*/ 3 h 53"/>
                <a:gd name="T30" fmla="*/ 111 w 229"/>
                <a:gd name="T31" fmla="*/ 40 h 53"/>
                <a:gd name="T32" fmla="*/ 65 w 229"/>
                <a:gd name="T33" fmla="*/ 46 h 53"/>
                <a:gd name="T34" fmla="*/ 72 w 229"/>
                <a:gd name="T35" fmla="*/ 39 h 53"/>
                <a:gd name="T36" fmla="*/ 99 w 229"/>
                <a:gd name="T37" fmla="*/ 43 h 53"/>
                <a:gd name="T38" fmla="*/ 86 w 229"/>
                <a:gd name="T39" fmla="*/ 4 h 53"/>
                <a:gd name="T40" fmla="*/ 187 w 229"/>
                <a:gd name="T41" fmla="*/ 52 h 53"/>
                <a:gd name="T42" fmla="*/ 192 w 229"/>
                <a:gd name="T43" fmla="*/ 48 h 53"/>
                <a:gd name="T44" fmla="*/ 193 w 229"/>
                <a:gd name="T45" fmla="*/ 10 h 53"/>
                <a:gd name="T46" fmla="*/ 187 w 229"/>
                <a:gd name="T47" fmla="*/ 4 h 53"/>
                <a:gd name="T48" fmla="*/ 197 w 229"/>
                <a:gd name="T49" fmla="*/ 1 h 53"/>
                <a:gd name="T50" fmla="*/ 222 w 229"/>
                <a:gd name="T51" fmla="*/ 2 h 53"/>
                <a:gd name="T52" fmla="*/ 224 w 229"/>
                <a:gd name="T53" fmla="*/ 23 h 53"/>
                <a:gd name="T54" fmla="*/ 207 w 229"/>
                <a:gd name="T55" fmla="*/ 27 h 53"/>
                <a:gd name="T56" fmla="*/ 208 w 229"/>
                <a:gd name="T57" fmla="*/ 24 h 53"/>
                <a:gd name="T58" fmla="*/ 218 w 229"/>
                <a:gd name="T59" fmla="*/ 15 h 53"/>
                <a:gd name="T60" fmla="*/ 204 w 229"/>
                <a:gd name="T61" fmla="*/ 5 h 53"/>
                <a:gd name="T62" fmla="*/ 204 w 229"/>
                <a:gd name="T63" fmla="*/ 47 h 53"/>
                <a:gd name="T64" fmla="*/ 211 w 229"/>
                <a:gd name="T65" fmla="*/ 52 h 53"/>
                <a:gd name="T66" fmla="*/ 19 w 229"/>
                <a:gd name="T67" fmla="*/ 26 h 53"/>
                <a:gd name="T68" fmla="*/ 29 w 229"/>
                <a:gd name="T69" fmla="*/ 22 h 53"/>
                <a:gd name="T70" fmla="*/ 22 w 229"/>
                <a:gd name="T71" fmla="*/ 5 h 53"/>
                <a:gd name="T72" fmla="*/ 17 w 229"/>
                <a:gd name="T73" fmla="*/ 30 h 53"/>
                <a:gd name="T74" fmla="*/ 18 w 229"/>
                <a:gd name="T75" fmla="*/ 48 h 53"/>
                <a:gd name="T76" fmla="*/ 12 w 229"/>
                <a:gd name="T77" fmla="*/ 52 h 53"/>
                <a:gd name="T78" fmla="*/ 5 w 229"/>
                <a:gd name="T79" fmla="*/ 48 h 53"/>
                <a:gd name="T80" fmla="*/ 6 w 229"/>
                <a:gd name="T81" fmla="*/ 29 h 53"/>
                <a:gd name="T82" fmla="*/ 5 w 229"/>
                <a:gd name="T83" fmla="*/ 5 h 53"/>
                <a:gd name="T84" fmla="*/ 10 w 229"/>
                <a:gd name="T85" fmla="*/ 1 h 53"/>
                <a:gd name="T86" fmla="*/ 41 w 229"/>
                <a:gd name="T87" fmla="*/ 6 h 53"/>
                <a:gd name="T88" fmla="*/ 31 w 229"/>
                <a:gd name="T89" fmla="*/ 25 h 53"/>
                <a:gd name="T90" fmla="*/ 48 w 229"/>
                <a:gd name="T91" fmla="*/ 49 h 53"/>
                <a:gd name="T92" fmla="*/ 48 w 229"/>
                <a:gd name="T93"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 h="53">
                  <a:moveTo>
                    <a:pt x="139" y="51"/>
                  </a:moveTo>
                  <a:cubicBezTo>
                    <a:pt x="136" y="49"/>
                    <a:pt x="133" y="47"/>
                    <a:pt x="132" y="45"/>
                  </a:cubicBezTo>
                  <a:cubicBezTo>
                    <a:pt x="131" y="43"/>
                    <a:pt x="130" y="40"/>
                    <a:pt x="130" y="35"/>
                  </a:cubicBezTo>
                  <a:cubicBezTo>
                    <a:pt x="130" y="19"/>
                    <a:pt x="130" y="19"/>
                    <a:pt x="130" y="19"/>
                  </a:cubicBezTo>
                  <a:cubicBezTo>
                    <a:pt x="130" y="17"/>
                    <a:pt x="130" y="14"/>
                    <a:pt x="130" y="9"/>
                  </a:cubicBezTo>
                  <a:cubicBezTo>
                    <a:pt x="130" y="7"/>
                    <a:pt x="130" y="6"/>
                    <a:pt x="129" y="5"/>
                  </a:cubicBezTo>
                  <a:cubicBezTo>
                    <a:pt x="129" y="5"/>
                    <a:pt x="129" y="5"/>
                    <a:pt x="128" y="4"/>
                  </a:cubicBezTo>
                  <a:cubicBezTo>
                    <a:pt x="128" y="4"/>
                    <a:pt x="127" y="4"/>
                    <a:pt x="124" y="4"/>
                  </a:cubicBezTo>
                  <a:cubicBezTo>
                    <a:pt x="124" y="1"/>
                    <a:pt x="124" y="1"/>
                    <a:pt x="124" y="1"/>
                  </a:cubicBezTo>
                  <a:cubicBezTo>
                    <a:pt x="129" y="1"/>
                    <a:pt x="133" y="1"/>
                    <a:pt x="137" y="1"/>
                  </a:cubicBezTo>
                  <a:cubicBezTo>
                    <a:pt x="139" y="1"/>
                    <a:pt x="143" y="1"/>
                    <a:pt x="147" y="1"/>
                  </a:cubicBezTo>
                  <a:cubicBezTo>
                    <a:pt x="147" y="4"/>
                    <a:pt x="147" y="4"/>
                    <a:pt x="147" y="4"/>
                  </a:cubicBezTo>
                  <a:cubicBezTo>
                    <a:pt x="145" y="4"/>
                    <a:pt x="143" y="4"/>
                    <a:pt x="142" y="4"/>
                  </a:cubicBezTo>
                  <a:cubicBezTo>
                    <a:pt x="142" y="5"/>
                    <a:pt x="142" y="5"/>
                    <a:pt x="142" y="5"/>
                  </a:cubicBezTo>
                  <a:cubicBezTo>
                    <a:pt x="141" y="5"/>
                    <a:pt x="141" y="6"/>
                    <a:pt x="141" y="7"/>
                  </a:cubicBezTo>
                  <a:cubicBezTo>
                    <a:pt x="141" y="8"/>
                    <a:pt x="141" y="12"/>
                    <a:pt x="141" y="18"/>
                  </a:cubicBezTo>
                  <a:cubicBezTo>
                    <a:pt x="141" y="23"/>
                    <a:pt x="141" y="28"/>
                    <a:pt x="141" y="32"/>
                  </a:cubicBezTo>
                  <a:cubicBezTo>
                    <a:pt x="141" y="36"/>
                    <a:pt x="141" y="39"/>
                    <a:pt x="142" y="41"/>
                  </a:cubicBezTo>
                  <a:cubicBezTo>
                    <a:pt x="143" y="43"/>
                    <a:pt x="144" y="44"/>
                    <a:pt x="146" y="45"/>
                  </a:cubicBezTo>
                  <a:cubicBezTo>
                    <a:pt x="148" y="46"/>
                    <a:pt x="151" y="47"/>
                    <a:pt x="154" y="47"/>
                  </a:cubicBezTo>
                  <a:cubicBezTo>
                    <a:pt x="158" y="47"/>
                    <a:pt x="161" y="46"/>
                    <a:pt x="163" y="45"/>
                  </a:cubicBezTo>
                  <a:cubicBezTo>
                    <a:pt x="165" y="43"/>
                    <a:pt x="166" y="42"/>
                    <a:pt x="167" y="39"/>
                  </a:cubicBezTo>
                  <a:cubicBezTo>
                    <a:pt x="168" y="37"/>
                    <a:pt x="168" y="32"/>
                    <a:pt x="168" y="24"/>
                  </a:cubicBezTo>
                  <a:cubicBezTo>
                    <a:pt x="168" y="11"/>
                    <a:pt x="168" y="11"/>
                    <a:pt x="168" y="11"/>
                  </a:cubicBezTo>
                  <a:cubicBezTo>
                    <a:pt x="168" y="8"/>
                    <a:pt x="168" y="6"/>
                    <a:pt x="167" y="5"/>
                  </a:cubicBezTo>
                  <a:cubicBezTo>
                    <a:pt x="167" y="5"/>
                    <a:pt x="167" y="5"/>
                    <a:pt x="167" y="5"/>
                  </a:cubicBezTo>
                  <a:cubicBezTo>
                    <a:pt x="166" y="4"/>
                    <a:pt x="164" y="4"/>
                    <a:pt x="161" y="4"/>
                  </a:cubicBezTo>
                  <a:cubicBezTo>
                    <a:pt x="161" y="1"/>
                    <a:pt x="161" y="1"/>
                    <a:pt x="161" y="1"/>
                  </a:cubicBezTo>
                  <a:cubicBezTo>
                    <a:pt x="164" y="1"/>
                    <a:pt x="167" y="1"/>
                    <a:pt x="170" y="1"/>
                  </a:cubicBezTo>
                  <a:cubicBezTo>
                    <a:pt x="172" y="1"/>
                    <a:pt x="175" y="1"/>
                    <a:pt x="178" y="1"/>
                  </a:cubicBezTo>
                  <a:cubicBezTo>
                    <a:pt x="178" y="4"/>
                    <a:pt x="178" y="4"/>
                    <a:pt x="178" y="4"/>
                  </a:cubicBezTo>
                  <a:cubicBezTo>
                    <a:pt x="176" y="4"/>
                    <a:pt x="175" y="4"/>
                    <a:pt x="174" y="5"/>
                  </a:cubicBezTo>
                  <a:cubicBezTo>
                    <a:pt x="173" y="5"/>
                    <a:pt x="173" y="6"/>
                    <a:pt x="173" y="9"/>
                  </a:cubicBezTo>
                  <a:cubicBezTo>
                    <a:pt x="173" y="14"/>
                    <a:pt x="172" y="20"/>
                    <a:pt x="172" y="27"/>
                  </a:cubicBezTo>
                  <a:cubicBezTo>
                    <a:pt x="172" y="32"/>
                    <a:pt x="172" y="35"/>
                    <a:pt x="172" y="36"/>
                  </a:cubicBezTo>
                  <a:cubicBezTo>
                    <a:pt x="172" y="39"/>
                    <a:pt x="171" y="42"/>
                    <a:pt x="170" y="45"/>
                  </a:cubicBezTo>
                  <a:cubicBezTo>
                    <a:pt x="168" y="47"/>
                    <a:pt x="166" y="49"/>
                    <a:pt x="163" y="51"/>
                  </a:cubicBezTo>
                  <a:cubicBezTo>
                    <a:pt x="160" y="52"/>
                    <a:pt x="156" y="53"/>
                    <a:pt x="151" y="53"/>
                  </a:cubicBezTo>
                  <a:cubicBezTo>
                    <a:pt x="146" y="53"/>
                    <a:pt x="142" y="52"/>
                    <a:pt x="139" y="51"/>
                  </a:cubicBezTo>
                  <a:moveTo>
                    <a:pt x="65" y="46"/>
                  </a:moveTo>
                  <a:cubicBezTo>
                    <a:pt x="61" y="41"/>
                    <a:pt x="58" y="35"/>
                    <a:pt x="58" y="27"/>
                  </a:cubicBezTo>
                  <a:cubicBezTo>
                    <a:pt x="58" y="21"/>
                    <a:pt x="59" y="16"/>
                    <a:pt x="62" y="12"/>
                  </a:cubicBezTo>
                  <a:cubicBezTo>
                    <a:pt x="64" y="8"/>
                    <a:pt x="67" y="5"/>
                    <a:pt x="71" y="3"/>
                  </a:cubicBezTo>
                  <a:cubicBezTo>
                    <a:pt x="76" y="1"/>
                    <a:pt x="81" y="0"/>
                    <a:pt x="87" y="0"/>
                  </a:cubicBezTo>
                  <a:cubicBezTo>
                    <a:pt x="94" y="0"/>
                    <a:pt x="99" y="1"/>
                    <a:pt x="103" y="3"/>
                  </a:cubicBezTo>
                  <a:cubicBezTo>
                    <a:pt x="107" y="5"/>
                    <a:pt x="110" y="8"/>
                    <a:pt x="112" y="12"/>
                  </a:cubicBezTo>
                  <a:cubicBezTo>
                    <a:pt x="114" y="15"/>
                    <a:pt x="115" y="20"/>
                    <a:pt x="115" y="25"/>
                  </a:cubicBezTo>
                  <a:cubicBezTo>
                    <a:pt x="115" y="31"/>
                    <a:pt x="114" y="36"/>
                    <a:pt x="111" y="40"/>
                  </a:cubicBezTo>
                  <a:cubicBezTo>
                    <a:pt x="109" y="44"/>
                    <a:pt x="106" y="47"/>
                    <a:pt x="102" y="49"/>
                  </a:cubicBezTo>
                  <a:cubicBezTo>
                    <a:pt x="97" y="52"/>
                    <a:pt x="92" y="53"/>
                    <a:pt x="86" y="53"/>
                  </a:cubicBezTo>
                  <a:cubicBezTo>
                    <a:pt x="77" y="53"/>
                    <a:pt x="70" y="51"/>
                    <a:pt x="65" y="46"/>
                  </a:cubicBezTo>
                  <a:moveTo>
                    <a:pt x="74" y="9"/>
                  </a:moveTo>
                  <a:cubicBezTo>
                    <a:pt x="71" y="13"/>
                    <a:pt x="70" y="18"/>
                    <a:pt x="70" y="25"/>
                  </a:cubicBezTo>
                  <a:cubicBezTo>
                    <a:pt x="70" y="31"/>
                    <a:pt x="70" y="35"/>
                    <a:pt x="72" y="39"/>
                  </a:cubicBezTo>
                  <a:cubicBezTo>
                    <a:pt x="74" y="42"/>
                    <a:pt x="76" y="45"/>
                    <a:pt x="78" y="47"/>
                  </a:cubicBezTo>
                  <a:cubicBezTo>
                    <a:pt x="80" y="48"/>
                    <a:pt x="84" y="49"/>
                    <a:pt x="88" y="49"/>
                  </a:cubicBezTo>
                  <a:cubicBezTo>
                    <a:pt x="92" y="49"/>
                    <a:pt x="96" y="47"/>
                    <a:pt x="99" y="43"/>
                  </a:cubicBezTo>
                  <a:cubicBezTo>
                    <a:pt x="102" y="40"/>
                    <a:pt x="104" y="34"/>
                    <a:pt x="104" y="27"/>
                  </a:cubicBezTo>
                  <a:cubicBezTo>
                    <a:pt x="104" y="19"/>
                    <a:pt x="102" y="13"/>
                    <a:pt x="99" y="9"/>
                  </a:cubicBezTo>
                  <a:cubicBezTo>
                    <a:pt x="96" y="6"/>
                    <a:pt x="92" y="4"/>
                    <a:pt x="86" y="4"/>
                  </a:cubicBezTo>
                  <a:cubicBezTo>
                    <a:pt x="81" y="4"/>
                    <a:pt x="77" y="6"/>
                    <a:pt x="74" y="9"/>
                  </a:cubicBezTo>
                  <a:moveTo>
                    <a:pt x="200" y="52"/>
                  </a:moveTo>
                  <a:cubicBezTo>
                    <a:pt x="199" y="52"/>
                    <a:pt x="194" y="52"/>
                    <a:pt x="187" y="52"/>
                  </a:cubicBezTo>
                  <a:cubicBezTo>
                    <a:pt x="187" y="49"/>
                    <a:pt x="187" y="49"/>
                    <a:pt x="187" y="49"/>
                  </a:cubicBezTo>
                  <a:cubicBezTo>
                    <a:pt x="190" y="49"/>
                    <a:pt x="191" y="49"/>
                    <a:pt x="192" y="48"/>
                  </a:cubicBezTo>
                  <a:cubicBezTo>
                    <a:pt x="192" y="48"/>
                    <a:pt x="192" y="48"/>
                    <a:pt x="192" y="48"/>
                  </a:cubicBezTo>
                  <a:cubicBezTo>
                    <a:pt x="193" y="47"/>
                    <a:pt x="193" y="45"/>
                    <a:pt x="193" y="40"/>
                  </a:cubicBezTo>
                  <a:cubicBezTo>
                    <a:pt x="193" y="36"/>
                    <a:pt x="193" y="31"/>
                    <a:pt x="193" y="27"/>
                  </a:cubicBezTo>
                  <a:cubicBezTo>
                    <a:pt x="193" y="19"/>
                    <a:pt x="193" y="14"/>
                    <a:pt x="193" y="10"/>
                  </a:cubicBezTo>
                  <a:cubicBezTo>
                    <a:pt x="193" y="7"/>
                    <a:pt x="192" y="5"/>
                    <a:pt x="192" y="5"/>
                  </a:cubicBezTo>
                  <a:cubicBezTo>
                    <a:pt x="192" y="4"/>
                    <a:pt x="191" y="4"/>
                    <a:pt x="189" y="4"/>
                  </a:cubicBezTo>
                  <a:cubicBezTo>
                    <a:pt x="187" y="4"/>
                    <a:pt x="187" y="4"/>
                    <a:pt x="187" y="4"/>
                  </a:cubicBezTo>
                  <a:cubicBezTo>
                    <a:pt x="187" y="1"/>
                    <a:pt x="187" y="1"/>
                    <a:pt x="187" y="1"/>
                  </a:cubicBezTo>
                  <a:cubicBezTo>
                    <a:pt x="191" y="1"/>
                    <a:pt x="191" y="1"/>
                    <a:pt x="191" y="1"/>
                  </a:cubicBezTo>
                  <a:cubicBezTo>
                    <a:pt x="193" y="1"/>
                    <a:pt x="195" y="1"/>
                    <a:pt x="197" y="1"/>
                  </a:cubicBezTo>
                  <a:cubicBezTo>
                    <a:pt x="199" y="1"/>
                    <a:pt x="202" y="1"/>
                    <a:pt x="207" y="1"/>
                  </a:cubicBezTo>
                  <a:cubicBezTo>
                    <a:pt x="209" y="1"/>
                    <a:pt x="211" y="1"/>
                    <a:pt x="212" y="1"/>
                  </a:cubicBezTo>
                  <a:cubicBezTo>
                    <a:pt x="217" y="1"/>
                    <a:pt x="220" y="1"/>
                    <a:pt x="222" y="2"/>
                  </a:cubicBezTo>
                  <a:cubicBezTo>
                    <a:pt x="224" y="3"/>
                    <a:pt x="226" y="4"/>
                    <a:pt x="227" y="6"/>
                  </a:cubicBezTo>
                  <a:cubicBezTo>
                    <a:pt x="228" y="7"/>
                    <a:pt x="229" y="9"/>
                    <a:pt x="229" y="12"/>
                  </a:cubicBezTo>
                  <a:cubicBezTo>
                    <a:pt x="229" y="16"/>
                    <a:pt x="227" y="20"/>
                    <a:pt x="224" y="23"/>
                  </a:cubicBezTo>
                  <a:cubicBezTo>
                    <a:pt x="221" y="26"/>
                    <a:pt x="216" y="28"/>
                    <a:pt x="211" y="28"/>
                  </a:cubicBezTo>
                  <a:cubicBezTo>
                    <a:pt x="211" y="28"/>
                    <a:pt x="210" y="28"/>
                    <a:pt x="209" y="28"/>
                  </a:cubicBezTo>
                  <a:cubicBezTo>
                    <a:pt x="209" y="28"/>
                    <a:pt x="208" y="28"/>
                    <a:pt x="207" y="27"/>
                  </a:cubicBezTo>
                  <a:cubicBezTo>
                    <a:pt x="207" y="27"/>
                    <a:pt x="206" y="26"/>
                    <a:pt x="206" y="25"/>
                  </a:cubicBezTo>
                  <a:cubicBezTo>
                    <a:pt x="207" y="24"/>
                    <a:pt x="207" y="24"/>
                    <a:pt x="207" y="24"/>
                  </a:cubicBezTo>
                  <a:cubicBezTo>
                    <a:pt x="207" y="24"/>
                    <a:pt x="208" y="24"/>
                    <a:pt x="208" y="24"/>
                  </a:cubicBezTo>
                  <a:cubicBezTo>
                    <a:pt x="209" y="24"/>
                    <a:pt x="209" y="24"/>
                    <a:pt x="209" y="24"/>
                  </a:cubicBezTo>
                  <a:cubicBezTo>
                    <a:pt x="212" y="24"/>
                    <a:pt x="214" y="23"/>
                    <a:pt x="215" y="22"/>
                  </a:cubicBezTo>
                  <a:cubicBezTo>
                    <a:pt x="217" y="20"/>
                    <a:pt x="218" y="18"/>
                    <a:pt x="218" y="15"/>
                  </a:cubicBezTo>
                  <a:cubicBezTo>
                    <a:pt x="218" y="11"/>
                    <a:pt x="217" y="9"/>
                    <a:pt x="215" y="7"/>
                  </a:cubicBezTo>
                  <a:cubicBezTo>
                    <a:pt x="214" y="5"/>
                    <a:pt x="211" y="4"/>
                    <a:pt x="208" y="4"/>
                  </a:cubicBezTo>
                  <a:cubicBezTo>
                    <a:pt x="207" y="4"/>
                    <a:pt x="206" y="5"/>
                    <a:pt x="204" y="5"/>
                  </a:cubicBezTo>
                  <a:cubicBezTo>
                    <a:pt x="204" y="13"/>
                    <a:pt x="203" y="19"/>
                    <a:pt x="203" y="24"/>
                  </a:cubicBezTo>
                  <a:cubicBezTo>
                    <a:pt x="203" y="26"/>
                    <a:pt x="204" y="32"/>
                    <a:pt x="204" y="41"/>
                  </a:cubicBezTo>
                  <a:cubicBezTo>
                    <a:pt x="204" y="45"/>
                    <a:pt x="204" y="47"/>
                    <a:pt x="204" y="47"/>
                  </a:cubicBezTo>
                  <a:cubicBezTo>
                    <a:pt x="204" y="48"/>
                    <a:pt x="204" y="48"/>
                    <a:pt x="205" y="48"/>
                  </a:cubicBezTo>
                  <a:cubicBezTo>
                    <a:pt x="205" y="49"/>
                    <a:pt x="207" y="49"/>
                    <a:pt x="211" y="49"/>
                  </a:cubicBezTo>
                  <a:cubicBezTo>
                    <a:pt x="211" y="52"/>
                    <a:pt x="211" y="52"/>
                    <a:pt x="211" y="52"/>
                  </a:cubicBezTo>
                  <a:cubicBezTo>
                    <a:pt x="207" y="52"/>
                    <a:pt x="203" y="52"/>
                    <a:pt x="200" y="52"/>
                  </a:cubicBezTo>
                  <a:moveTo>
                    <a:pt x="27" y="37"/>
                  </a:moveTo>
                  <a:cubicBezTo>
                    <a:pt x="19" y="26"/>
                    <a:pt x="19" y="26"/>
                    <a:pt x="19" y="26"/>
                  </a:cubicBezTo>
                  <a:cubicBezTo>
                    <a:pt x="20" y="25"/>
                    <a:pt x="20" y="25"/>
                    <a:pt x="20" y="25"/>
                  </a:cubicBezTo>
                  <a:cubicBezTo>
                    <a:pt x="21" y="25"/>
                    <a:pt x="22" y="25"/>
                    <a:pt x="22" y="25"/>
                  </a:cubicBezTo>
                  <a:cubicBezTo>
                    <a:pt x="24" y="25"/>
                    <a:pt x="27" y="24"/>
                    <a:pt x="29" y="22"/>
                  </a:cubicBezTo>
                  <a:cubicBezTo>
                    <a:pt x="31" y="20"/>
                    <a:pt x="32" y="18"/>
                    <a:pt x="32" y="14"/>
                  </a:cubicBezTo>
                  <a:cubicBezTo>
                    <a:pt x="32" y="11"/>
                    <a:pt x="31" y="9"/>
                    <a:pt x="30" y="7"/>
                  </a:cubicBezTo>
                  <a:cubicBezTo>
                    <a:pt x="28" y="6"/>
                    <a:pt x="25" y="5"/>
                    <a:pt x="22" y="5"/>
                  </a:cubicBezTo>
                  <a:cubicBezTo>
                    <a:pt x="21" y="5"/>
                    <a:pt x="19" y="5"/>
                    <a:pt x="17" y="5"/>
                  </a:cubicBezTo>
                  <a:cubicBezTo>
                    <a:pt x="17" y="16"/>
                    <a:pt x="17" y="16"/>
                    <a:pt x="17" y="16"/>
                  </a:cubicBezTo>
                  <a:cubicBezTo>
                    <a:pt x="17" y="30"/>
                    <a:pt x="17" y="30"/>
                    <a:pt x="17" y="30"/>
                  </a:cubicBezTo>
                  <a:cubicBezTo>
                    <a:pt x="17" y="33"/>
                    <a:pt x="17" y="37"/>
                    <a:pt x="17" y="42"/>
                  </a:cubicBezTo>
                  <a:cubicBezTo>
                    <a:pt x="17" y="45"/>
                    <a:pt x="17" y="47"/>
                    <a:pt x="18" y="48"/>
                  </a:cubicBezTo>
                  <a:cubicBezTo>
                    <a:pt x="18" y="48"/>
                    <a:pt x="18" y="48"/>
                    <a:pt x="18" y="48"/>
                  </a:cubicBezTo>
                  <a:cubicBezTo>
                    <a:pt x="19" y="49"/>
                    <a:pt x="21" y="49"/>
                    <a:pt x="23" y="49"/>
                  </a:cubicBezTo>
                  <a:cubicBezTo>
                    <a:pt x="23" y="52"/>
                    <a:pt x="23" y="52"/>
                    <a:pt x="23" y="52"/>
                  </a:cubicBezTo>
                  <a:cubicBezTo>
                    <a:pt x="19" y="52"/>
                    <a:pt x="15" y="52"/>
                    <a:pt x="12" y="52"/>
                  </a:cubicBezTo>
                  <a:cubicBezTo>
                    <a:pt x="8" y="52"/>
                    <a:pt x="4" y="52"/>
                    <a:pt x="0" y="52"/>
                  </a:cubicBezTo>
                  <a:cubicBezTo>
                    <a:pt x="0" y="49"/>
                    <a:pt x="0" y="49"/>
                    <a:pt x="0" y="49"/>
                  </a:cubicBezTo>
                  <a:cubicBezTo>
                    <a:pt x="3" y="49"/>
                    <a:pt x="5" y="49"/>
                    <a:pt x="5" y="48"/>
                  </a:cubicBezTo>
                  <a:cubicBezTo>
                    <a:pt x="6" y="48"/>
                    <a:pt x="6" y="48"/>
                    <a:pt x="6" y="48"/>
                  </a:cubicBezTo>
                  <a:cubicBezTo>
                    <a:pt x="6" y="47"/>
                    <a:pt x="6" y="45"/>
                    <a:pt x="6" y="42"/>
                  </a:cubicBezTo>
                  <a:cubicBezTo>
                    <a:pt x="6" y="37"/>
                    <a:pt x="6" y="32"/>
                    <a:pt x="6" y="29"/>
                  </a:cubicBezTo>
                  <a:cubicBezTo>
                    <a:pt x="6" y="25"/>
                    <a:pt x="6" y="20"/>
                    <a:pt x="6" y="14"/>
                  </a:cubicBezTo>
                  <a:cubicBezTo>
                    <a:pt x="6" y="9"/>
                    <a:pt x="6" y="6"/>
                    <a:pt x="5" y="5"/>
                  </a:cubicBezTo>
                  <a:cubicBezTo>
                    <a:pt x="5" y="5"/>
                    <a:pt x="5" y="5"/>
                    <a:pt x="5" y="5"/>
                  </a:cubicBezTo>
                  <a:cubicBezTo>
                    <a:pt x="4" y="4"/>
                    <a:pt x="3" y="4"/>
                    <a:pt x="0" y="4"/>
                  </a:cubicBezTo>
                  <a:cubicBezTo>
                    <a:pt x="0" y="1"/>
                    <a:pt x="0" y="1"/>
                    <a:pt x="0" y="1"/>
                  </a:cubicBezTo>
                  <a:cubicBezTo>
                    <a:pt x="5" y="1"/>
                    <a:pt x="8" y="1"/>
                    <a:pt x="10" y="1"/>
                  </a:cubicBezTo>
                  <a:cubicBezTo>
                    <a:pt x="28" y="1"/>
                    <a:pt x="28" y="1"/>
                    <a:pt x="28" y="1"/>
                  </a:cubicBezTo>
                  <a:cubicBezTo>
                    <a:pt x="32" y="1"/>
                    <a:pt x="35" y="1"/>
                    <a:pt x="37" y="2"/>
                  </a:cubicBezTo>
                  <a:cubicBezTo>
                    <a:pt x="39" y="3"/>
                    <a:pt x="40" y="4"/>
                    <a:pt x="41" y="6"/>
                  </a:cubicBezTo>
                  <a:cubicBezTo>
                    <a:pt x="42" y="7"/>
                    <a:pt x="43" y="9"/>
                    <a:pt x="43" y="12"/>
                  </a:cubicBezTo>
                  <a:cubicBezTo>
                    <a:pt x="43" y="14"/>
                    <a:pt x="42" y="17"/>
                    <a:pt x="40" y="19"/>
                  </a:cubicBezTo>
                  <a:cubicBezTo>
                    <a:pt x="39" y="21"/>
                    <a:pt x="36" y="23"/>
                    <a:pt x="31" y="25"/>
                  </a:cubicBezTo>
                  <a:cubicBezTo>
                    <a:pt x="39" y="37"/>
                    <a:pt x="39" y="37"/>
                    <a:pt x="39" y="37"/>
                  </a:cubicBezTo>
                  <a:cubicBezTo>
                    <a:pt x="45" y="46"/>
                    <a:pt x="45" y="46"/>
                    <a:pt x="45" y="46"/>
                  </a:cubicBezTo>
                  <a:cubicBezTo>
                    <a:pt x="46" y="47"/>
                    <a:pt x="47" y="48"/>
                    <a:pt x="48" y="49"/>
                  </a:cubicBezTo>
                  <a:cubicBezTo>
                    <a:pt x="48" y="49"/>
                    <a:pt x="49" y="49"/>
                    <a:pt x="51" y="49"/>
                  </a:cubicBezTo>
                  <a:cubicBezTo>
                    <a:pt x="51" y="52"/>
                    <a:pt x="51" y="52"/>
                    <a:pt x="51" y="52"/>
                  </a:cubicBezTo>
                  <a:cubicBezTo>
                    <a:pt x="48" y="52"/>
                    <a:pt x="48" y="52"/>
                    <a:pt x="48" y="52"/>
                  </a:cubicBezTo>
                  <a:cubicBezTo>
                    <a:pt x="42" y="52"/>
                    <a:pt x="38" y="52"/>
                    <a:pt x="37" y="52"/>
                  </a:cubicBezTo>
                  <a:cubicBezTo>
                    <a:pt x="34" y="49"/>
                    <a:pt x="31" y="44"/>
                    <a:pt x="27" y="37"/>
                  </a:cubicBezTo>
                </a:path>
              </a:pathLst>
            </a:custGeom>
            <a:solidFill>
              <a:srgbClr val="00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12"/>
            <p:cNvSpPr>
              <a:spLocks/>
            </p:cNvSpPr>
            <p:nvPr/>
          </p:nvSpPr>
          <p:spPr bwMode="auto">
            <a:xfrm>
              <a:off x="505" y="551"/>
              <a:ext cx="96" cy="117"/>
            </a:xfrm>
            <a:custGeom>
              <a:avLst/>
              <a:gdLst>
                <a:gd name="T0" fmla="*/ 61 w 74"/>
                <a:gd name="T1" fmla="*/ 71 h 80"/>
                <a:gd name="T2" fmla="*/ 50 w 74"/>
                <a:gd name="T3" fmla="*/ 72 h 80"/>
                <a:gd name="T4" fmla="*/ 26 w 74"/>
                <a:gd name="T5" fmla="*/ 63 h 80"/>
                <a:gd name="T6" fmla="*/ 17 w 74"/>
                <a:gd name="T7" fmla="*/ 38 h 80"/>
                <a:gd name="T8" fmla="*/ 24 w 74"/>
                <a:gd name="T9" fmla="*/ 15 h 80"/>
                <a:gd name="T10" fmla="*/ 45 w 74"/>
                <a:gd name="T11" fmla="*/ 7 h 80"/>
                <a:gd name="T12" fmla="*/ 55 w 74"/>
                <a:gd name="T13" fmla="*/ 8 h 80"/>
                <a:gd name="T14" fmla="*/ 63 w 74"/>
                <a:gd name="T15" fmla="*/ 11 h 80"/>
                <a:gd name="T16" fmla="*/ 66 w 74"/>
                <a:gd name="T17" fmla="*/ 14 h 80"/>
                <a:gd name="T18" fmla="*/ 66 w 74"/>
                <a:gd name="T19" fmla="*/ 24 h 80"/>
                <a:gd name="T20" fmla="*/ 71 w 74"/>
                <a:gd name="T21" fmla="*/ 24 h 80"/>
                <a:gd name="T22" fmla="*/ 72 w 74"/>
                <a:gd name="T23" fmla="*/ 12 h 80"/>
                <a:gd name="T24" fmla="*/ 74 w 74"/>
                <a:gd name="T25" fmla="*/ 6 h 80"/>
                <a:gd name="T26" fmla="*/ 73 w 74"/>
                <a:gd name="T27" fmla="*/ 5 h 80"/>
                <a:gd name="T28" fmla="*/ 59 w 74"/>
                <a:gd name="T29" fmla="*/ 2 h 80"/>
                <a:gd name="T30" fmla="*/ 45 w 74"/>
                <a:gd name="T31" fmla="*/ 0 h 80"/>
                <a:gd name="T32" fmla="*/ 12 w 74"/>
                <a:gd name="T33" fmla="*/ 11 h 80"/>
                <a:gd name="T34" fmla="*/ 0 w 74"/>
                <a:gd name="T35" fmla="*/ 39 h 80"/>
                <a:gd name="T36" fmla="*/ 5 w 74"/>
                <a:gd name="T37" fmla="*/ 60 h 80"/>
                <a:gd name="T38" fmla="*/ 20 w 74"/>
                <a:gd name="T39" fmla="*/ 75 h 80"/>
                <a:gd name="T40" fmla="*/ 45 w 74"/>
                <a:gd name="T41" fmla="*/ 80 h 80"/>
                <a:gd name="T42" fmla="*/ 58 w 74"/>
                <a:gd name="T43" fmla="*/ 78 h 80"/>
                <a:gd name="T44" fmla="*/ 71 w 74"/>
                <a:gd name="T45" fmla="*/ 73 h 80"/>
                <a:gd name="T46" fmla="*/ 73 w 74"/>
                <a:gd name="T47" fmla="*/ 68 h 80"/>
                <a:gd name="T48" fmla="*/ 72 w 74"/>
                <a:gd name="T49" fmla="*/ 67 h 80"/>
                <a:gd name="T50" fmla="*/ 61 w 74"/>
                <a:gd name="T51"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80">
                  <a:moveTo>
                    <a:pt x="61" y="71"/>
                  </a:moveTo>
                  <a:cubicBezTo>
                    <a:pt x="57" y="72"/>
                    <a:pt x="54" y="72"/>
                    <a:pt x="50" y="72"/>
                  </a:cubicBezTo>
                  <a:cubicBezTo>
                    <a:pt x="40" y="72"/>
                    <a:pt x="32" y="69"/>
                    <a:pt x="26" y="63"/>
                  </a:cubicBezTo>
                  <a:cubicBezTo>
                    <a:pt x="20" y="57"/>
                    <a:pt x="17" y="48"/>
                    <a:pt x="17" y="38"/>
                  </a:cubicBezTo>
                  <a:cubicBezTo>
                    <a:pt x="17" y="28"/>
                    <a:pt x="19" y="20"/>
                    <a:pt x="24" y="15"/>
                  </a:cubicBezTo>
                  <a:cubicBezTo>
                    <a:pt x="30" y="9"/>
                    <a:pt x="37" y="7"/>
                    <a:pt x="45" y="7"/>
                  </a:cubicBezTo>
                  <a:cubicBezTo>
                    <a:pt x="49" y="7"/>
                    <a:pt x="52" y="7"/>
                    <a:pt x="55" y="8"/>
                  </a:cubicBezTo>
                  <a:cubicBezTo>
                    <a:pt x="59" y="9"/>
                    <a:pt x="61" y="10"/>
                    <a:pt x="63" y="11"/>
                  </a:cubicBezTo>
                  <a:cubicBezTo>
                    <a:pt x="65" y="13"/>
                    <a:pt x="66" y="14"/>
                    <a:pt x="66" y="14"/>
                  </a:cubicBezTo>
                  <a:cubicBezTo>
                    <a:pt x="66" y="15"/>
                    <a:pt x="66" y="18"/>
                    <a:pt x="66" y="24"/>
                  </a:cubicBezTo>
                  <a:cubicBezTo>
                    <a:pt x="71" y="24"/>
                    <a:pt x="71" y="24"/>
                    <a:pt x="71" y="24"/>
                  </a:cubicBezTo>
                  <a:cubicBezTo>
                    <a:pt x="71" y="19"/>
                    <a:pt x="72" y="15"/>
                    <a:pt x="72" y="12"/>
                  </a:cubicBezTo>
                  <a:cubicBezTo>
                    <a:pt x="72" y="10"/>
                    <a:pt x="73" y="8"/>
                    <a:pt x="74" y="6"/>
                  </a:cubicBezTo>
                  <a:cubicBezTo>
                    <a:pt x="73" y="5"/>
                    <a:pt x="73" y="5"/>
                    <a:pt x="73" y="5"/>
                  </a:cubicBezTo>
                  <a:cubicBezTo>
                    <a:pt x="69" y="4"/>
                    <a:pt x="64" y="2"/>
                    <a:pt x="59" y="2"/>
                  </a:cubicBezTo>
                  <a:cubicBezTo>
                    <a:pt x="55" y="1"/>
                    <a:pt x="50" y="0"/>
                    <a:pt x="45" y="0"/>
                  </a:cubicBezTo>
                  <a:cubicBezTo>
                    <a:pt x="31" y="0"/>
                    <a:pt x="20" y="4"/>
                    <a:pt x="12" y="11"/>
                  </a:cubicBezTo>
                  <a:cubicBezTo>
                    <a:pt x="4" y="18"/>
                    <a:pt x="0" y="28"/>
                    <a:pt x="0" y="39"/>
                  </a:cubicBezTo>
                  <a:cubicBezTo>
                    <a:pt x="0" y="47"/>
                    <a:pt x="1" y="54"/>
                    <a:pt x="5" y="60"/>
                  </a:cubicBezTo>
                  <a:cubicBezTo>
                    <a:pt x="9" y="66"/>
                    <a:pt x="14" y="71"/>
                    <a:pt x="20" y="75"/>
                  </a:cubicBezTo>
                  <a:cubicBezTo>
                    <a:pt x="27" y="78"/>
                    <a:pt x="35" y="80"/>
                    <a:pt x="45" y="80"/>
                  </a:cubicBezTo>
                  <a:cubicBezTo>
                    <a:pt x="50" y="80"/>
                    <a:pt x="54" y="79"/>
                    <a:pt x="58" y="78"/>
                  </a:cubicBezTo>
                  <a:cubicBezTo>
                    <a:pt x="62" y="77"/>
                    <a:pt x="66" y="76"/>
                    <a:pt x="71" y="73"/>
                  </a:cubicBezTo>
                  <a:cubicBezTo>
                    <a:pt x="71" y="72"/>
                    <a:pt x="72" y="70"/>
                    <a:pt x="73" y="68"/>
                  </a:cubicBezTo>
                  <a:cubicBezTo>
                    <a:pt x="72" y="67"/>
                    <a:pt x="72" y="67"/>
                    <a:pt x="72" y="67"/>
                  </a:cubicBezTo>
                  <a:cubicBezTo>
                    <a:pt x="68" y="69"/>
                    <a:pt x="64" y="70"/>
                    <a:pt x="61" y="71"/>
                  </a:cubicBezTo>
                  <a:close/>
                </a:path>
              </a:pathLst>
            </a:custGeom>
            <a:solidFill>
              <a:srgbClr val="FFA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13"/>
            <p:cNvSpPr>
              <a:spLocks noEditPoints="1"/>
            </p:cNvSpPr>
            <p:nvPr/>
          </p:nvSpPr>
          <p:spPr bwMode="auto">
            <a:xfrm>
              <a:off x="615" y="589"/>
              <a:ext cx="547" cy="77"/>
            </a:xfrm>
            <a:custGeom>
              <a:avLst/>
              <a:gdLst>
                <a:gd name="T0" fmla="*/ 54 w 421"/>
                <a:gd name="T1" fmla="*/ 12 h 53"/>
                <a:gd name="T2" fmla="*/ 4 w 421"/>
                <a:gd name="T3" fmla="*/ 13 h 53"/>
                <a:gd name="T4" fmla="*/ 43 w 421"/>
                <a:gd name="T5" fmla="*/ 50 h 53"/>
                <a:gd name="T6" fmla="*/ 16 w 421"/>
                <a:gd name="T7" fmla="*/ 9 h 53"/>
                <a:gd name="T8" fmla="*/ 41 w 421"/>
                <a:gd name="T9" fmla="*/ 44 h 53"/>
                <a:gd name="T10" fmla="*/ 109 w 421"/>
                <a:gd name="T11" fmla="*/ 42 h 53"/>
                <a:gd name="T12" fmla="*/ 78 w 421"/>
                <a:gd name="T13" fmla="*/ 26 h 53"/>
                <a:gd name="T14" fmla="*/ 113 w 421"/>
                <a:gd name="T15" fmla="*/ 10 h 53"/>
                <a:gd name="T16" fmla="*/ 118 w 421"/>
                <a:gd name="T17" fmla="*/ 4 h 53"/>
                <a:gd name="T18" fmla="*/ 67 w 421"/>
                <a:gd name="T19" fmla="*/ 27 h 53"/>
                <a:gd name="T20" fmla="*/ 119 w 421"/>
                <a:gd name="T21" fmla="*/ 49 h 53"/>
                <a:gd name="T22" fmla="*/ 122 w 421"/>
                <a:gd name="T23" fmla="*/ 31 h 53"/>
                <a:gd name="T24" fmla="*/ 108 w 421"/>
                <a:gd name="T25" fmla="*/ 35 h 53"/>
                <a:gd name="T26" fmla="*/ 145 w 421"/>
                <a:gd name="T27" fmla="*/ 49 h 53"/>
                <a:gd name="T28" fmla="*/ 143 w 421"/>
                <a:gd name="T29" fmla="*/ 13 h 53"/>
                <a:gd name="T30" fmla="*/ 184 w 421"/>
                <a:gd name="T31" fmla="*/ 53 h 53"/>
                <a:gd name="T32" fmla="*/ 184 w 421"/>
                <a:gd name="T33" fmla="*/ 6 h 53"/>
                <a:gd name="T34" fmla="*/ 190 w 421"/>
                <a:gd name="T35" fmla="*/ 1 h 53"/>
                <a:gd name="T36" fmla="*/ 177 w 421"/>
                <a:gd name="T37" fmla="*/ 4 h 53"/>
                <a:gd name="T38" fmla="*/ 179 w 421"/>
                <a:gd name="T39" fmla="*/ 38 h 53"/>
                <a:gd name="T40" fmla="*/ 132 w 421"/>
                <a:gd name="T41" fmla="*/ 1 h 53"/>
                <a:gd name="T42" fmla="*/ 139 w 421"/>
                <a:gd name="T43" fmla="*/ 13 h 53"/>
                <a:gd name="T44" fmla="*/ 138 w 421"/>
                <a:gd name="T45" fmla="*/ 49 h 53"/>
                <a:gd name="T46" fmla="*/ 211 w 421"/>
                <a:gd name="T47" fmla="*/ 52 h 53"/>
                <a:gd name="T48" fmla="*/ 218 w 421"/>
                <a:gd name="T49" fmla="*/ 49 h 53"/>
                <a:gd name="T50" fmla="*/ 216 w 421"/>
                <a:gd name="T51" fmla="*/ 7 h 53"/>
                <a:gd name="T52" fmla="*/ 210 w 421"/>
                <a:gd name="T53" fmla="*/ 1 h 53"/>
                <a:gd name="T54" fmla="*/ 205 w 421"/>
                <a:gd name="T55" fmla="*/ 6 h 53"/>
                <a:gd name="T56" fmla="*/ 204 w 421"/>
                <a:gd name="T57" fmla="*/ 49 h 53"/>
                <a:gd name="T58" fmla="*/ 255 w 421"/>
                <a:gd name="T59" fmla="*/ 52 h 53"/>
                <a:gd name="T60" fmla="*/ 259 w 421"/>
                <a:gd name="T61" fmla="*/ 46 h 53"/>
                <a:gd name="T62" fmla="*/ 260 w 421"/>
                <a:gd name="T63" fmla="*/ 6 h 53"/>
                <a:gd name="T64" fmla="*/ 277 w 421"/>
                <a:gd name="T65" fmla="*/ 13 h 53"/>
                <a:gd name="T66" fmla="*/ 231 w 421"/>
                <a:gd name="T67" fmla="*/ 1 h 53"/>
                <a:gd name="T68" fmla="*/ 234 w 421"/>
                <a:gd name="T69" fmla="*/ 7 h 53"/>
                <a:gd name="T70" fmla="*/ 249 w 421"/>
                <a:gd name="T71" fmla="*/ 6 h 53"/>
                <a:gd name="T72" fmla="*/ 247 w 421"/>
                <a:gd name="T73" fmla="*/ 48 h 53"/>
                <a:gd name="T74" fmla="*/ 255 w 421"/>
                <a:gd name="T75" fmla="*/ 52 h 53"/>
                <a:gd name="T76" fmla="*/ 309 w 421"/>
                <a:gd name="T77" fmla="*/ 49 h 53"/>
                <a:gd name="T78" fmla="*/ 303 w 421"/>
                <a:gd name="T79" fmla="*/ 21 h 53"/>
                <a:gd name="T80" fmla="*/ 309 w 421"/>
                <a:gd name="T81" fmla="*/ 1 h 53"/>
                <a:gd name="T82" fmla="*/ 291 w 421"/>
                <a:gd name="T83" fmla="*/ 5 h 53"/>
                <a:gd name="T84" fmla="*/ 292 w 421"/>
                <a:gd name="T85" fmla="*/ 46 h 53"/>
                <a:gd name="T86" fmla="*/ 298 w 421"/>
                <a:gd name="T87" fmla="*/ 52 h 53"/>
                <a:gd name="T88" fmla="*/ 342 w 421"/>
                <a:gd name="T89" fmla="*/ 53 h 53"/>
                <a:gd name="T90" fmla="*/ 368 w 421"/>
                <a:gd name="T91" fmla="*/ 5 h 53"/>
                <a:gd name="T92" fmla="*/ 355 w 421"/>
                <a:gd name="T93" fmla="*/ 1 h 53"/>
                <a:gd name="T94" fmla="*/ 356 w 421"/>
                <a:gd name="T95" fmla="*/ 19 h 53"/>
                <a:gd name="T96" fmla="*/ 335 w 421"/>
                <a:gd name="T97" fmla="*/ 5 h 53"/>
                <a:gd name="T98" fmla="*/ 316 w 421"/>
                <a:gd name="T99" fmla="*/ 1 h 53"/>
                <a:gd name="T100" fmla="*/ 406 w 421"/>
                <a:gd name="T101" fmla="*/ 52 h 53"/>
                <a:gd name="T102" fmla="*/ 418 w 421"/>
                <a:gd name="T103" fmla="*/ 40 h 53"/>
                <a:gd name="T104" fmla="*/ 398 w 421"/>
                <a:gd name="T105" fmla="*/ 32 h 53"/>
                <a:gd name="T106" fmla="*/ 412 w 421"/>
                <a:gd name="T107" fmla="*/ 29 h 53"/>
                <a:gd name="T108" fmla="*/ 416 w 421"/>
                <a:gd name="T109" fmla="*/ 18 h 53"/>
                <a:gd name="T110" fmla="*/ 405 w 421"/>
                <a:gd name="T111" fmla="*/ 24 h 53"/>
                <a:gd name="T112" fmla="*/ 415 w 421"/>
                <a:gd name="T113" fmla="*/ 6 h 53"/>
                <a:gd name="T114" fmla="*/ 421 w 421"/>
                <a:gd name="T115" fmla="*/ 2 h 53"/>
                <a:gd name="T116" fmla="*/ 381 w 421"/>
                <a:gd name="T117" fmla="*/ 1 h 53"/>
                <a:gd name="T118" fmla="*/ 387 w 421"/>
                <a:gd name="T119" fmla="*/ 24 h 53"/>
                <a:gd name="T120" fmla="*/ 396 w 421"/>
                <a:gd name="T121"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1" h="53">
                  <a:moveTo>
                    <a:pt x="43" y="50"/>
                  </a:moveTo>
                  <a:cubicBezTo>
                    <a:pt x="48" y="47"/>
                    <a:pt x="51" y="44"/>
                    <a:pt x="53" y="40"/>
                  </a:cubicBezTo>
                  <a:cubicBezTo>
                    <a:pt x="56" y="36"/>
                    <a:pt x="57" y="31"/>
                    <a:pt x="57" y="25"/>
                  </a:cubicBezTo>
                  <a:cubicBezTo>
                    <a:pt x="57" y="20"/>
                    <a:pt x="56" y="15"/>
                    <a:pt x="54" y="12"/>
                  </a:cubicBezTo>
                  <a:cubicBezTo>
                    <a:pt x="51" y="8"/>
                    <a:pt x="48" y="5"/>
                    <a:pt x="44" y="3"/>
                  </a:cubicBezTo>
                  <a:cubicBezTo>
                    <a:pt x="41" y="1"/>
                    <a:pt x="35" y="0"/>
                    <a:pt x="29" y="0"/>
                  </a:cubicBezTo>
                  <a:cubicBezTo>
                    <a:pt x="23" y="0"/>
                    <a:pt x="17" y="1"/>
                    <a:pt x="13" y="3"/>
                  </a:cubicBezTo>
                  <a:cubicBezTo>
                    <a:pt x="9" y="6"/>
                    <a:pt x="6" y="9"/>
                    <a:pt x="4" y="13"/>
                  </a:cubicBezTo>
                  <a:cubicBezTo>
                    <a:pt x="1" y="17"/>
                    <a:pt x="0" y="21"/>
                    <a:pt x="0" y="27"/>
                  </a:cubicBezTo>
                  <a:cubicBezTo>
                    <a:pt x="0" y="35"/>
                    <a:pt x="3" y="42"/>
                    <a:pt x="7" y="46"/>
                  </a:cubicBezTo>
                  <a:cubicBezTo>
                    <a:pt x="12" y="51"/>
                    <a:pt x="19" y="53"/>
                    <a:pt x="28" y="53"/>
                  </a:cubicBezTo>
                  <a:cubicBezTo>
                    <a:pt x="34" y="53"/>
                    <a:pt x="39" y="52"/>
                    <a:pt x="43" y="50"/>
                  </a:cubicBezTo>
                  <a:close/>
                  <a:moveTo>
                    <a:pt x="20" y="47"/>
                  </a:moveTo>
                  <a:cubicBezTo>
                    <a:pt x="17" y="45"/>
                    <a:pt x="15" y="43"/>
                    <a:pt x="14" y="39"/>
                  </a:cubicBezTo>
                  <a:cubicBezTo>
                    <a:pt x="12" y="35"/>
                    <a:pt x="11" y="31"/>
                    <a:pt x="11" y="26"/>
                  </a:cubicBezTo>
                  <a:cubicBezTo>
                    <a:pt x="11" y="18"/>
                    <a:pt x="13" y="13"/>
                    <a:pt x="16" y="9"/>
                  </a:cubicBezTo>
                  <a:cubicBezTo>
                    <a:pt x="19" y="6"/>
                    <a:pt x="23" y="4"/>
                    <a:pt x="28" y="4"/>
                  </a:cubicBezTo>
                  <a:cubicBezTo>
                    <a:pt x="34" y="4"/>
                    <a:pt x="38" y="6"/>
                    <a:pt x="41" y="9"/>
                  </a:cubicBezTo>
                  <a:cubicBezTo>
                    <a:pt x="44" y="13"/>
                    <a:pt x="46" y="19"/>
                    <a:pt x="46" y="27"/>
                  </a:cubicBezTo>
                  <a:cubicBezTo>
                    <a:pt x="46" y="35"/>
                    <a:pt x="44" y="40"/>
                    <a:pt x="41" y="44"/>
                  </a:cubicBezTo>
                  <a:cubicBezTo>
                    <a:pt x="38" y="47"/>
                    <a:pt x="34" y="49"/>
                    <a:pt x="29" y="49"/>
                  </a:cubicBezTo>
                  <a:cubicBezTo>
                    <a:pt x="26" y="49"/>
                    <a:pt x="22" y="48"/>
                    <a:pt x="20" y="47"/>
                  </a:cubicBezTo>
                  <a:close/>
                  <a:moveTo>
                    <a:pt x="108" y="35"/>
                  </a:moveTo>
                  <a:cubicBezTo>
                    <a:pt x="108" y="36"/>
                    <a:pt x="109" y="38"/>
                    <a:pt x="109" y="42"/>
                  </a:cubicBezTo>
                  <a:cubicBezTo>
                    <a:pt x="109" y="43"/>
                    <a:pt x="109" y="45"/>
                    <a:pt x="108" y="47"/>
                  </a:cubicBezTo>
                  <a:cubicBezTo>
                    <a:pt x="105" y="48"/>
                    <a:pt x="102" y="49"/>
                    <a:pt x="99" y="49"/>
                  </a:cubicBezTo>
                  <a:cubicBezTo>
                    <a:pt x="93" y="49"/>
                    <a:pt x="88" y="47"/>
                    <a:pt x="84" y="43"/>
                  </a:cubicBezTo>
                  <a:cubicBezTo>
                    <a:pt x="80" y="38"/>
                    <a:pt x="78" y="33"/>
                    <a:pt x="78" y="26"/>
                  </a:cubicBezTo>
                  <a:cubicBezTo>
                    <a:pt x="78" y="19"/>
                    <a:pt x="80" y="14"/>
                    <a:pt x="84" y="10"/>
                  </a:cubicBezTo>
                  <a:cubicBezTo>
                    <a:pt x="88" y="6"/>
                    <a:pt x="93" y="4"/>
                    <a:pt x="99" y="4"/>
                  </a:cubicBezTo>
                  <a:cubicBezTo>
                    <a:pt x="102" y="4"/>
                    <a:pt x="105" y="5"/>
                    <a:pt x="107" y="6"/>
                  </a:cubicBezTo>
                  <a:cubicBezTo>
                    <a:pt x="110" y="6"/>
                    <a:pt x="112" y="8"/>
                    <a:pt x="113" y="10"/>
                  </a:cubicBezTo>
                  <a:cubicBezTo>
                    <a:pt x="114" y="11"/>
                    <a:pt x="114" y="13"/>
                    <a:pt x="114" y="16"/>
                  </a:cubicBezTo>
                  <a:cubicBezTo>
                    <a:pt x="117" y="16"/>
                    <a:pt x="117" y="16"/>
                    <a:pt x="117" y="16"/>
                  </a:cubicBezTo>
                  <a:cubicBezTo>
                    <a:pt x="117" y="11"/>
                    <a:pt x="118" y="7"/>
                    <a:pt x="119" y="4"/>
                  </a:cubicBezTo>
                  <a:cubicBezTo>
                    <a:pt x="118" y="4"/>
                    <a:pt x="118" y="4"/>
                    <a:pt x="118" y="4"/>
                  </a:cubicBezTo>
                  <a:cubicBezTo>
                    <a:pt x="115" y="2"/>
                    <a:pt x="112" y="2"/>
                    <a:pt x="109" y="1"/>
                  </a:cubicBezTo>
                  <a:cubicBezTo>
                    <a:pt x="106" y="1"/>
                    <a:pt x="102" y="0"/>
                    <a:pt x="99" y="0"/>
                  </a:cubicBezTo>
                  <a:cubicBezTo>
                    <a:pt x="88" y="0"/>
                    <a:pt x="81" y="3"/>
                    <a:pt x="75" y="7"/>
                  </a:cubicBezTo>
                  <a:cubicBezTo>
                    <a:pt x="70" y="12"/>
                    <a:pt x="67" y="19"/>
                    <a:pt x="67" y="27"/>
                  </a:cubicBezTo>
                  <a:cubicBezTo>
                    <a:pt x="67" y="35"/>
                    <a:pt x="70" y="41"/>
                    <a:pt x="75" y="46"/>
                  </a:cubicBezTo>
                  <a:cubicBezTo>
                    <a:pt x="80" y="51"/>
                    <a:pt x="88" y="53"/>
                    <a:pt x="97" y="53"/>
                  </a:cubicBezTo>
                  <a:cubicBezTo>
                    <a:pt x="101" y="53"/>
                    <a:pt x="104" y="53"/>
                    <a:pt x="107" y="52"/>
                  </a:cubicBezTo>
                  <a:cubicBezTo>
                    <a:pt x="111" y="52"/>
                    <a:pt x="115" y="50"/>
                    <a:pt x="119" y="49"/>
                  </a:cubicBezTo>
                  <a:cubicBezTo>
                    <a:pt x="119" y="45"/>
                    <a:pt x="119" y="42"/>
                    <a:pt x="119" y="41"/>
                  </a:cubicBezTo>
                  <a:cubicBezTo>
                    <a:pt x="119" y="40"/>
                    <a:pt x="119" y="37"/>
                    <a:pt x="119" y="35"/>
                  </a:cubicBezTo>
                  <a:cubicBezTo>
                    <a:pt x="120" y="34"/>
                    <a:pt x="121" y="34"/>
                    <a:pt x="122" y="34"/>
                  </a:cubicBezTo>
                  <a:cubicBezTo>
                    <a:pt x="122" y="31"/>
                    <a:pt x="122" y="31"/>
                    <a:pt x="122" y="31"/>
                  </a:cubicBezTo>
                  <a:cubicBezTo>
                    <a:pt x="119" y="31"/>
                    <a:pt x="115" y="32"/>
                    <a:pt x="112" y="32"/>
                  </a:cubicBezTo>
                  <a:cubicBezTo>
                    <a:pt x="109" y="32"/>
                    <a:pt x="105" y="31"/>
                    <a:pt x="100" y="31"/>
                  </a:cubicBezTo>
                  <a:cubicBezTo>
                    <a:pt x="100" y="34"/>
                    <a:pt x="100" y="34"/>
                    <a:pt x="100" y="34"/>
                  </a:cubicBezTo>
                  <a:cubicBezTo>
                    <a:pt x="105" y="35"/>
                    <a:pt x="108" y="35"/>
                    <a:pt x="108" y="35"/>
                  </a:cubicBezTo>
                  <a:close/>
                  <a:moveTo>
                    <a:pt x="141" y="52"/>
                  </a:moveTo>
                  <a:cubicBezTo>
                    <a:pt x="143" y="52"/>
                    <a:pt x="146" y="52"/>
                    <a:pt x="150" y="52"/>
                  </a:cubicBezTo>
                  <a:cubicBezTo>
                    <a:pt x="150" y="49"/>
                    <a:pt x="150" y="49"/>
                    <a:pt x="150" y="49"/>
                  </a:cubicBezTo>
                  <a:cubicBezTo>
                    <a:pt x="147" y="49"/>
                    <a:pt x="145" y="49"/>
                    <a:pt x="145" y="49"/>
                  </a:cubicBezTo>
                  <a:cubicBezTo>
                    <a:pt x="144" y="48"/>
                    <a:pt x="144" y="48"/>
                    <a:pt x="144" y="48"/>
                  </a:cubicBezTo>
                  <a:cubicBezTo>
                    <a:pt x="144" y="47"/>
                    <a:pt x="144" y="45"/>
                    <a:pt x="144" y="41"/>
                  </a:cubicBezTo>
                  <a:cubicBezTo>
                    <a:pt x="143" y="36"/>
                    <a:pt x="143" y="31"/>
                    <a:pt x="143" y="27"/>
                  </a:cubicBezTo>
                  <a:cubicBezTo>
                    <a:pt x="143" y="13"/>
                    <a:pt x="143" y="13"/>
                    <a:pt x="143" y="13"/>
                  </a:cubicBezTo>
                  <a:cubicBezTo>
                    <a:pt x="146" y="16"/>
                    <a:pt x="150" y="21"/>
                    <a:pt x="154" y="26"/>
                  </a:cubicBezTo>
                  <a:cubicBezTo>
                    <a:pt x="163" y="37"/>
                    <a:pt x="171" y="45"/>
                    <a:pt x="177" y="52"/>
                  </a:cubicBezTo>
                  <a:cubicBezTo>
                    <a:pt x="178" y="53"/>
                    <a:pt x="180" y="53"/>
                    <a:pt x="183" y="53"/>
                  </a:cubicBezTo>
                  <a:cubicBezTo>
                    <a:pt x="184" y="53"/>
                    <a:pt x="184" y="53"/>
                    <a:pt x="184" y="53"/>
                  </a:cubicBezTo>
                  <a:cubicBezTo>
                    <a:pt x="184" y="49"/>
                    <a:pt x="183" y="45"/>
                    <a:pt x="183" y="41"/>
                  </a:cubicBezTo>
                  <a:cubicBezTo>
                    <a:pt x="184" y="26"/>
                    <a:pt x="184" y="26"/>
                    <a:pt x="184" y="26"/>
                  </a:cubicBezTo>
                  <a:cubicBezTo>
                    <a:pt x="184" y="12"/>
                    <a:pt x="184" y="12"/>
                    <a:pt x="184" y="12"/>
                  </a:cubicBezTo>
                  <a:cubicBezTo>
                    <a:pt x="184" y="8"/>
                    <a:pt x="184" y="6"/>
                    <a:pt x="184" y="6"/>
                  </a:cubicBezTo>
                  <a:cubicBezTo>
                    <a:pt x="184" y="5"/>
                    <a:pt x="184" y="5"/>
                    <a:pt x="184" y="5"/>
                  </a:cubicBezTo>
                  <a:cubicBezTo>
                    <a:pt x="185" y="5"/>
                    <a:pt x="185" y="5"/>
                    <a:pt x="185" y="5"/>
                  </a:cubicBezTo>
                  <a:cubicBezTo>
                    <a:pt x="186" y="4"/>
                    <a:pt x="187" y="4"/>
                    <a:pt x="190" y="4"/>
                  </a:cubicBezTo>
                  <a:cubicBezTo>
                    <a:pt x="190" y="1"/>
                    <a:pt x="190" y="1"/>
                    <a:pt x="190" y="1"/>
                  </a:cubicBezTo>
                  <a:cubicBezTo>
                    <a:pt x="187" y="1"/>
                    <a:pt x="184" y="1"/>
                    <a:pt x="180" y="1"/>
                  </a:cubicBezTo>
                  <a:cubicBezTo>
                    <a:pt x="178" y="1"/>
                    <a:pt x="175" y="1"/>
                    <a:pt x="172" y="1"/>
                  </a:cubicBezTo>
                  <a:cubicBezTo>
                    <a:pt x="172" y="4"/>
                    <a:pt x="172" y="4"/>
                    <a:pt x="172" y="4"/>
                  </a:cubicBezTo>
                  <a:cubicBezTo>
                    <a:pt x="175" y="4"/>
                    <a:pt x="177" y="4"/>
                    <a:pt x="177" y="4"/>
                  </a:cubicBezTo>
                  <a:cubicBezTo>
                    <a:pt x="178" y="5"/>
                    <a:pt x="178" y="5"/>
                    <a:pt x="178" y="5"/>
                  </a:cubicBezTo>
                  <a:cubicBezTo>
                    <a:pt x="179" y="6"/>
                    <a:pt x="179" y="7"/>
                    <a:pt x="179" y="9"/>
                  </a:cubicBezTo>
                  <a:cubicBezTo>
                    <a:pt x="179" y="13"/>
                    <a:pt x="179" y="18"/>
                    <a:pt x="179" y="24"/>
                  </a:cubicBezTo>
                  <a:cubicBezTo>
                    <a:pt x="179" y="38"/>
                    <a:pt x="179" y="38"/>
                    <a:pt x="179" y="38"/>
                  </a:cubicBezTo>
                  <a:cubicBezTo>
                    <a:pt x="176" y="35"/>
                    <a:pt x="172" y="30"/>
                    <a:pt x="167" y="24"/>
                  </a:cubicBezTo>
                  <a:cubicBezTo>
                    <a:pt x="160" y="16"/>
                    <a:pt x="153" y="8"/>
                    <a:pt x="148" y="1"/>
                  </a:cubicBezTo>
                  <a:cubicBezTo>
                    <a:pt x="145" y="1"/>
                    <a:pt x="143" y="1"/>
                    <a:pt x="141" y="1"/>
                  </a:cubicBezTo>
                  <a:cubicBezTo>
                    <a:pt x="139" y="1"/>
                    <a:pt x="136" y="1"/>
                    <a:pt x="132" y="1"/>
                  </a:cubicBezTo>
                  <a:cubicBezTo>
                    <a:pt x="132" y="4"/>
                    <a:pt x="132" y="4"/>
                    <a:pt x="132" y="4"/>
                  </a:cubicBezTo>
                  <a:cubicBezTo>
                    <a:pt x="136" y="4"/>
                    <a:pt x="137" y="4"/>
                    <a:pt x="138" y="5"/>
                  </a:cubicBezTo>
                  <a:cubicBezTo>
                    <a:pt x="138" y="5"/>
                    <a:pt x="138" y="5"/>
                    <a:pt x="139" y="6"/>
                  </a:cubicBezTo>
                  <a:cubicBezTo>
                    <a:pt x="139" y="6"/>
                    <a:pt x="139" y="9"/>
                    <a:pt x="139" y="13"/>
                  </a:cubicBezTo>
                  <a:cubicBezTo>
                    <a:pt x="139" y="28"/>
                    <a:pt x="139" y="28"/>
                    <a:pt x="139" y="28"/>
                  </a:cubicBezTo>
                  <a:cubicBezTo>
                    <a:pt x="139" y="31"/>
                    <a:pt x="139" y="36"/>
                    <a:pt x="139" y="42"/>
                  </a:cubicBezTo>
                  <a:cubicBezTo>
                    <a:pt x="139" y="45"/>
                    <a:pt x="139" y="47"/>
                    <a:pt x="138" y="48"/>
                  </a:cubicBezTo>
                  <a:cubicBezTo>
                    <a:pt x="138" y="48"/>
                    <a:pt x="138" y="49"/>
                    <a:pt x="138" y="49"/>
                  </a:cubicBezTo>
                  <a:cubicBezTo>
                    <a:pt x="137" y="49"/>
                    <a:pt x="135" y="49"/>
                    <a:pt x="132" y="49"/>
                  </a:cubicBezTo>
                  <a:cubicBezTo>
                    <a:pt x="132" y="52"/>
                    <a:pt x="132" y="52"/>
                    <a:pt x="132" y="52"/>
                  </a:cubicBezTo>
                  <a:cubicBezTo>
                    <a:pt x="137" y="52"/>
                    <a:pt x="140" y="52"/>
                    <a:pt x="141" y="52"/>
                  </a:cubicBezTo>
                  <a:close/>
                  <a:moveTo>
                    <a:pt x="211" y="52"/>
                  </a:moveTo>
                  <a:cubicBezTo>
                    <a:pt x="213" y="52"/>
                    <a:pt x="216" y="52"/>
                    <a:pt x="218" y="52"/>
                  </a:cubicBezTo>
                  <a:cubicBezTo>
                    <a:pt x="223" y="52"/>
                    <a:pt x="223" y="52"/>
                    <a:pt x="223" y="52"/>
                  </a:cubicBezTo>
                  <a:cubicBezTo>
                    <a:pt x="223" y="49"/>
                    <a:pt x="223" y="49"/>
                    <a:pt x="223" y="49"/>
                  </a:cubicBezTo>
                  <a:cubicBezTo>
                    <a:pt x="220" y="49"/>
                    <a:pt x="218" y="49"/>
                    <a:pt x="218" y="49"/>
                  </a:cubicBezTo>
                  <a:cubicBezTo>
                    <a:pt x="217" y="49"/>
                    <a:pt x="217" y="48"/>
                    <a:pt x="217" y="48"/>
                  </a:cubicBezTo>
                  <a:cubicBezTo>
                    <a:pt x="216" y="47"/>
                    <a:pt x="216" y="45"/>
                    <a:pt x="216" y="41"/>
                  </a:cubicBezTo>
                  <a:cubicBezTo>
                    <a:pt x="216" y="38"/>
                    <a:pt x="216" y="31"/>
                    <a:pt x="216" y="21"/>
                  </a:cubicBezTo>
                  <a:cubicBezTo>
                    <a:pt x="216" y="14"/>
                    <a:pt x="216" y="9"/>
                    <a:pt x="216" y="7"/>
                  </a:cubicBezTo>
                  <a:cubicBezTo>
                    <a:pt x="216" y="6"/>
                    <a:pt x="217" y="5"/>
                    <a:pt x="217" y="5"/>
                  </a:cubicBezTo>
                  <a:cubicBezTo>
                    <a:pt x="218" y="4"/>
                    <a:pt x="219" y="4"/>
                    <a:pt x="223" y="4"/>
                  </a:cubicBezTo>
                  <a:cubicBezTo>
                    <a:pt x="223" y="1"/>
                    <a:pt x="223" y="1"/>
                    <a:pt x="223" y="1"/>
                  </a:cubicBezTo>
                  <a:cubicBezTo>
                    <a:pt x="219" y="1"/>
                    <a:pt x="215" y="1"/>
                    <a:pt x="210" y="1"/>
                  </a:cubicBezTo>
                  <a:cubicBezTo>
                    <a:pt x="208" y="1"/>
                    <a:pt x="204" y="1"/>
                    <a:pt x="199" y="1"/>
                  </a:cubicBezTo>
                  <a:cubicBezTo>
                    <a:pt x="199" y="4"/>
                    <a:pt x="199" y="4"/>
                    <a:pt x="199" y="4"/>
                  </a:cubicBezTo>
                  <a:cubicBezTo>
                    <a:pt x="202" y="4"/>
                    <a:pt x="204" y="4"/>
                    <a:pt x="204" y="5"/>
                  </a:cubicBezTo>
                  <a:cubicBezTo>
                    <a:pt x="205" y="5"/>
                    <a:pt x="205" y="5"/>
                    <a:pt x="205" y="6"/>
                  </a:cubicBezTo>
                  <a:cubicBezTo>
                    <a:pt x="205" y="6"/>
                    <a:pt x="205" y="8"/>
                    <a:pt x="205" y="13"/>
                  </a:cubicBezTo>
                  <a:cubicBezTo>
                    <a:pt x="205" y="19"/>
                    <a:pt x="206" y="24"/>
                    <a:pt x="206" y="28"/>
                  </a:cubicBezTo>
                  <a:cubicBezTo>
                    <a:pt x="206" y="36"/>
                    <a:pt x="205" y="42"/>
                    <a:pt x="205" y="46"/>
                  </a:cubicBezTo>
                  <a:cubicBezTo>
                    <a:pt x="205" y="47"/>
                    <a:pt x="205" y="48"/>
                    <a:pt x="204" y="49"/>
                  </a:cubicBezTo>
                  <a:cubicBezTo>
                    <a:pt x="204" y="49"/>
                    <a:pt x="202" y="49"/>
                    <a:pt x="199" y="49"/>
                  </a:cubicBezTo>
                  <a:cubicBezTo>
                    <a:pt x="199" y="52"/>
                    <a:pt x="199" y="52"/>
                    <a:pt x="199" y="52"/>
                  </a:cubicBezTo>
                  <a:cubicBezTo>
                    <a:pt x="211" y="52"/>
                    <a:pt x="211" y="52"/>
                    <a:pt x="211" y="52"/>
                  </a:cubicBezTo>
                  <a:close/>
                  <a:moveTo>
                    <a:pt x="255" y="52"/>
                  </a:moveTo>
                  <a:cubicBezTo>
                    <a:pt x="259" y="52"/>
                    <a:pt x="262" y="52"/>
                    <a:pt x="266" y="52"/>
                  </a:cubicBezTo>
                  <a:cubicBezTo>
                    <a:pt x="266" y="49"/>
                    <a:pt x="266" y="49"/>
                    <a:pt x="266" y="49"/>
                  </a:cubicBezTo>
                  <a:cubicBezTo>
                    <a:pt x="262" y="49"/>
                    <a:pt x="261" y="49"/>
                    <a:pt x="260" y="49"/>
                  </a:cubicBezTo>
                  <a:cubicBezTo>
                    <a:pt x="260" y="48"/>
                    <a:pt x="259" y="47"/>
                    <a:pt x="259" y="46"/>
                  </a:cubicBezTo>
                  <a:cubicBezTo>
                    <a:pt x="259" y="44"/>
                    <a:pt x="259" y="40"/>
                    <a:pt x="259" y="32"/>
                  </a:cubicBezTo>
                  <a:cubicBezTo>
                    <a:pt x="259" y="8"/>
                    <a:pt x="259" y="8"/>
                    <a:pt x="259" y="8"/>
                  </a:cubicBezTo>
                  <a:cubicBezTo>
                    <a:pt x="259" y="7"/>
                    <a:pt x="259" y="6"/>
                    <a:pt x="259" y="6"/>
                  </a:cubicBezTo>
                  <a:cubicBezTo>
                    <a:pt x="260" y="6"/>
                    <a:pt x="260" y="6"/>
                    <a:pt x="260" y="6"/>
                  </a:cubicBezTo>
                  <a:cubicBezTo>
                    <a:pt x="266" y="6"/>
                    <a:pt x="270" y="6"/>
                    <a:pt x="272" y="6"/>
                  </a:cubicBezTo>
                  <a:cubicBezTo>
                    <a:pt x="273" y="6"/>
                    <a:pt x="273" y="6"/>
                    <a:pt x="273" y="7"/>
                  </a:cubicBezTo>
                  <a:cubicBezTo>
                    <a:pt x="273" y="7"/>
                    <a:pt x="274" y="9"/>
                    <a:pt x="274" y="13"/>
                  </a:cubicBezTo>
                  <a:cubicBezTo>
                    <a:pt x="277" y="13"/>
                    <a:pt x="277" y="13"/>
                    <a:pt x="277" y="13"/>
                  </a:cubicBezTo>
                  <a:cubicBezTo>
                    <a:pt x="277" y="9"/>
                    <a:pt x="277" y="5"/>
                    <a:pt x="278" y="2"/>
                  </a:cubicBezTo>
                  <a:cubicBezTo>
                    <a:pt x="277" y="1"/>
                    <a:pt x="277" y="1"/>
                    <a:pt x="277" y="1"/>
                  </a:cubicBezTo>
                  <a:cubicBezTo>
                    <a:pt x="268" y="1"/>
                    <a:pt x="260" y="1"/>
                    <a:pt x="253" y="1"/>
                  </a:cubicBezTo>
                  <a:cubicBezTo>
                    <a:pt x="246" y="1"/>
                    <a:pt x="238" y="1"/>
                    <a:pt x="231" y="1"/>
                  </a:cubicBezTo>
                  <a:cubicBezTo>
                    <a:pt x="230" y="1"/>
                    <a:pt x="230" y="1"/>
                    <a:pt x="230" y="1"/>
                  </a:cubicBezTo>
                  <a:cubicBezTo>
                    <a:pt x="231" y="5"/>
                    <a:pt x="231" y="9"/>
                    <a:pt x="231" y="13"/>
                  </a:cubicBezTo>
                  <a:cubicBezTo>
                    <a:pt x="234" y="13"/>
                    <a:pt x="234" y="13"/>
                    <a:pt x="234" y="13"/>
                  </a:cubicBezTo>
                  <a:cubicBezTo>
                    <a:pt x="234" y="9"/>
                    <a:pt x="234" y="7"/>
                    <a:pt x="234" y="7"/>
                  </a:cubicBezTo>
                  <a:cubicBezTo>
                    <a:pt x="235" y="6"/>
                    <a:pt x="235" y="6"/>
                    <a:pt x="235" y="6"/>
                  </a:cubicBezTo>
                  <a:cubicBezTo>
                    <a:pt x="235" y="6"/>
                    <a:pt x="236" y="6"/>
                    <a:pt x="237" y="6"/>
                  </a:cubicBezTo>
                  <a:cubicBezTo>
                    <a:pt x="240" y="6"/>
                    <a:pt x="243" y="6"/>
                    <a:pt x="246" y="6"/>
                  </a:cubicBezTo>
                  <a:cubicBezTo>
                    <a:pt x="248" y="6"/>
                    <a:pt x="249" y="6"/>
                    <a:pt x="249" y="6"/>
                  </a:cubicBezTo>
                  <a:cubicBezTo>
                    <a:pt x="249" y="6"/>
                    <a:pt x="249" y="11"/>
                    <a:pt x="249" y="21"/>
                  </a:cubicBezTo>
                  <a:cubicBezTo>
                    <a:pt x="249" y="26"/>
                    <a:pt x="249" y="31"/>
                    <a:pt x="249" y="35"/>
                  </a:cubicBezTo>
                  <a:cubicBezTo>
                    <a:pt x="248" y="42"/>
                    <a:pt x="248" y="46"/>
                    <a:pt x="248" y="47"/>
                  </a:cubicBezTo>
                  <a:cubicBezTo>
                    <a:pt x="248" y="48"/>
                    <a:pt x="248" y="48"/>
                    <a:pt x="247" y="48"/>
                  </a:cubicBezTo>
                  <a:cubicBezTo>
                    <a:pt x="247" y="49"/>
                    <a:pt x="247" y="49"/>
                    <a:pt x="246" y="49"/>
                  </a:cubicBezTo>
                  <a:cubicBezTo>
                    <a:pt x="244" y="49"/>
                    <a:pt x="243" y="49"/>
                    <a:pt x="242" y="49"/>
                  </a:cubicBezTo>
                  <a:cubicBezTo>
                    <a:pt x="242" y="52"/>
                    <a:pt x="242" y="52"/>
                    <a:pt x="242" y="52"/>
                  </a:cubicBezTo>
                  <a:cubicBezTo>
                    <a:pt x="245" y="52"/>
                    <a:pt x="249" y="52"/>
                    <a:pt x="255" y="52"/>
                  </a:cubicBezTo>
                  <a:close/>
                  <a:moveTo>
                    <a:pt x="298" y="52"/>
                  </a:moveTo>
                  <a:cubicBezTo>
                    <a:pt x="300" y="52"/>
                    <a:pt x="302" y="52"/>
                    <a:pt x="305" y="52"/>
                  </a:cubicBezTo>
                  <a:cubicBezTo>
                    <a:pt x="309" y="52"/>
                    <a:pt x="309" y="52"/>
                    <a:pt x="309" y="52"/>
                  </a:cubicBezTo>
                  <a:cubicBezTo>
                    <a:pt x="309" y="49"/>
                    <a:pt x="309" y="49"/>
                    <a:pt x="309" y="49"/>
                  </a:cubicBezTo>
                  <a:cubicBezTo>
                    <a:pt x="307" y="49"/>
                    <a:pt x="305" y="49"/>
                    <a:pt x="304" y="49"/>
                  </a:cubicBezTo>
                  <a:cubicBezTo>
                    <a:pt x="304" y="49"/>
                    <a:pt x="304" y="48"/>
                    <a:pt x="304" y="48"/>
                  </a:cubicBezTo>
                  <a:cubicBezTo>
                    <a:pt x="303" y="47"/>
                    <a:pt x="303" y="45"/>
                    <a:pt x="303" y="41"/>
                  </a:cubicBezTo>
                  <a:cubicBezTo>
                    <a:pt x="303" y="38"/>
                    <a:pt x="303" y="31"/>
                    <a:pt x="303" y="21"/>
                  </a:cubicBezTo>
                  <a:cubicBezTo>
                    <a:pt x="303" y="14"/>
                    <a:pt x="303" y="9"/>
                    <a:pt x="303" y="7"/>
                  </a:cubicBezTo>
                  <a:cubicBezTo>
                    <a:pt x="303" y="6"/>
                    <a:pt x="303" y="5"/>
                    <a:pt x="304" y="5"/>
                  </a:cubicBezTo>
                  <a:cubicBezTo>
                    <a:pt x="304" y="4"/>
                    <a:pt x="306" y="4"/>
                    <a:pt x="309" y="4"/>
                  </a:cubicBezTo>
                  <a:cubicBezTo>
                    <a:pt x="309" y="1"/>
                    <a:pt x="309" y="1"/>
                    <a:pt x="309" y="1"/>
                  </a:cubicBezTo>
                  <a:cubicBezTo>
                    <a:pt x="306" y="1"/>
                    <a:pt x="302" y="1"/>
                    <a:pt x="297" y="1"/>
                  </a:cubicBezTo>
                  <a:cubicBezTo>
                    <a:pt x="294" y="1"/>
                    <a:pt x="291" y="1"/>
                    <a:pt x="286" y="1"/>
                  </a:cubicBezTo>
                  <a:cubicBezTo>
                    <a:pt x="286" y="4"/>
                    <a:pt x="286" y="4"/>
                    <a:pt x="286" y="4"/>
                  </a:cubicBezTo>
                  <a:cubicBezTo>
                    <a:pt x="289" y="4"/>
                    <a:pt x="291" y="4"/>
                    <a:pt x="291" y="5"/>
                  </a:cubicBezTo>
                  <a:cubicBezTo>
                    <a:pt x="291" y="5"/>
                    <a:pt x="292" y="5"/>
                    <a:pt x="292" y="6"/>
                  </a:cubicBezTo>
                  <a:cubicBezTo>
                    <a:pt x="292" y="6"/>
                    <a:pt x="292" y="8"/>
                    <a:pt x="292" y="13"/>
                  </a:cubicBezTo>
                  <a:cubicBezTo>
                    <a:pt x="292" y="19"/>
                    <a:pt x="292" y="24"/>
                    <a:pt x="292" y="28"/>
                  </a:cubicBezTo>
                  <a:cubicBezTo>
                    <a:pt x="292" y="36"/>
                    <a:pt x="292" y="42"/>
                    <a:pt x="292" y="46"/>
                  </a:cubicBezTo>
                  <a:cubicBezTo>
                    <a:pt x="292" y="47"/>
                    <a:pt x="292" y="48"/>
                    <a:pt x="291" y="49"/>
                  </a:cubicBezTo>
                  <a:cubicBezTo>
                    <a:pt x="291" y="49"/>
                    <a:pt x="289" y="49"/>
                    <a:pt x="286" y="49"/>
                  </a:cubicBezTo>
                  <a:cubicBezTo>
                    <a:pt x="286" y="52"/>
                    <a:pt x="286" y="52"/>
                    <a:pt x="286" y="52"/>
                  </a:cubicBezTo>
                  <a:cubicBezTo>
                    <a:pt x="298" y="52"/>
                    <a:pt x="298" y="52"/>
                    <a:pt x="298" y="52"/>
                  </a:cubicBezTo>
                  <a:close/>
                  <a:moveTo>
                    <a:pt x="321" y="5"/>
                  </a:moveTo>
                  <a:cubicBezTo>
                    <a:pt x="322" y="5"/>
                    <a:pt x="322" y="6"/>
                    <a:pt x="323" y="8"/>
                  </a:cubicBezTo>
                  <a:cubicBezTo>
                    <a:pt x="324" y="10"/>
                    <a:pt x="326" y="15"/>
                    <a:pt x="329" y="22"/>
                  </a:cubicBezTo>
                  <a:cubicBezTo>
                    <a:pt x="342" y="53"/>
                    <a:pt x="342" y="53"/>
                    <a:pt x="342" y="53"/>
                  </a:cubicBezTo>
                  <a:cubicBezTo>
                    <a:pt x="347" y="53"/>
                    <a:pt x="347" y="53"/>
                    <a:pt x="347" y="53"/>
                  </a:cubicBezTo>
                  <a:cubicBezTo>
                    <a:pt x="348" y="50"/>
                    <a:pt x="350" y="46"/>
                    <a:pt x="352" y="40"/>
                  </a:cubicBezTo>
                  <a:cubicBezTo>
                    <a:pt x="364" y="13"/>
                    <a:pt x="364" y="13"/>
                    <a:pt x="364" y="13"/>
                  </a:cubicBezTo>
                  <a:cubicBezTo>
                    <a:pt x="366" y="8"/>
                    <a:pt x="367" y="5"/>
                    <a:pt x="368" y="5"/>
                  </a:cubicBezTo>
                  <a:cubicBezTo>
                    <a:pt x="368" y="4"/>
                    <a:pt x="370" y="4"/>
                    <a:pt x="372" y="4"/>
                  </a:cubicBezTo>
                  <a:cubicBezTo>
                    <a:pt x="372" y="1"/>
                    <a:pt x="372" y="1"/>
                    <a:pt x="372" y="1"/>
                  </a:cubicBezTo>
                  <a:cubicBezTo>
                    <a:pt x="368" y="1"/>
                    <a:pt x="365" y="1"/>
                    <a:pt x="364" y="1"/>
                  </a:cubicBezTo>
                  <a:cubicBezTo>
                    <a:pt x="362" y="1"/>
                    <a:pt x="359" y="1"/>
                    <a:pt x="355" y="1"/>
                  </a:cubicBezTo>
                  <a:cubicBezTo>
                    <a:pt x="355" y="4"/>
                    <a:pt x="355" y="4"/>
                    <a:pt x="355" y="4"/>
                  </a:cubicBezTo>
                  <a:cubicBezTo>
                    <a:pt x="358" y="4"/>
                    <a:pt x="359" y="4"/>
                    <a:pt x="360" y="5"/>
                  </a:cubicBezTo>
                  <a:cubicBezTo>
                    <a:pt x="360" y="5"/>
                    <a:pt x="361" y="5"/>
                    <a:pt x="361" y="6"/>
                  </a:cubicBezTo>
                  <a:cubicBezTo>
                    <a:pt x="361" y="7"/>
                    <a:pt x="359" y="12"/>
                    <a:pt x="356" y="19"/>
                  </a:cubicBezTo>
                  <a:cubicBezTo>
                    <a:pt x="348" y="40"/>
                    <a:pt x="348" y="40"/>
                    <a:pt x="348" y="40"/>
                  </a:cubicBezTo>
                  <a:cubicBezTo>
                    <a:pt x="338" y="15"/>
                    <a:pt x="338" y="15"/>
                    <a:pt x="338" y="15"/>
                  </a:cubicBezTo>
                  <a:cubicBezTo>
                    <a:pt x="335" y="9"/>
                    <a:pt x="334" y="7"/>
                    <a:pt x="334" y="6"/>
                  </a:cubicBezTo>
                  <a:cubicBezTo>
                    <a:pt x="334" y="5"/>
                    <a:pt x="335" y="5"/>
                    <a:pt x="335" y="5"/>
                  </a:cubicBezTo>
                  <a:cubicBezTo>
                    <a:pt x="336" y="4"/>
                    <a:pt x="338" y="4"/>
                    <a:pt x="340" y="4"/>
                  </a:cubicBezTo>
                  <a:cubicBezTo>
                    <a:pt x="340" y="1"/>
                    <a:pt x="340" y="1"/>
                    <a:pt x="340" y="1"/>
                  </a:cubicBezTo>
                  <a:cubicBezTo>
                    <a:pt x="336" y="1"/>
                    <a:pt x="333" y="1"/>
                    <a:pt x="329" y="1"/>
                  </a:cubicBezTo>
                  <a:cubicBezTo>
                    <a:pt x="325" y="1"/>
                    <a:pt x="321" y="1"/>
                    <a:pt x="316" y="1"/>
                  </a:cubicBezTo>
                  <a:cubicBezTo>
                    <a:pt x="316" y="4"/>
                    <a:pt x="316" y="4"/>
                    <a:pt x="316" y="4"/>
                  </a:cubicBezTo>
                  <a:cubicBezTo>
                    <a:pt x="319" y="4"/>
                    <a:pt x="321" y="4"/>
                    <a:pt x="321" y="5"/>
                  </a:cubicBezTo>
                  <a:close/>
                  <a:moveTo>
                    <a:pt x="396" y="52"/>
                  </a:moveTo>
                  <a:cubicBezTo>
                    <a:pt x="399" y="52"/>
                    <a:pt x="402" y="52"/>
                    <a:pt x="406" y="52"/>
                  </a:cubicBezTo>
                  <a:cubicBezTo>
                    <a:pt x="410" y="52"/>
                    <a:pt x="413" y="52"/>
                    <a:pt x="414" y="52"/>
                  </a:cubicBezTo>
                  <a:cubicBezTo>
                    <a:pt x="416" y="52"/>
                    <a:pt x="418" y="52"/>
                    <a:pt x="420" y="52"/>
                  </a:cubicBezTo>
                  <a:cubicBezTo>
                    <a:pt x="421" y="48"/>
                    <a:pt x="421" y="44"/>
                    <a:pt x="421" y="40"/>
                  </a:cubicBezTo>
                  <a:cubicBezTo>
                    <a:pt x="418" y="40"/>
                    <a:pt x="418" y="40"/>
                    <a:pt x="418" y="40"/>
                  </a:cubicBezTo>
                  <a:cubicBezTo>
                    <a:pt x="418" y="42"/>
                    <a:pt x="417" y="45"/>
                    <a:pt x="417" y="47"/>
                  </a:cubicBezTo>
                  <a:cubicBezTo>
                    <a:pt x="413" y="48"/>
                    <a:pt x="409" y="48"/>
                    <a:pt x="405" y="48"/>
                  </a:cubicBezTo>
                  <a:cubicBezTo>
                    <a:pt x="398" y="48"/>
                    <a:pt x="398" y="48"/>
                    <a:pt x="398" y="48"/>
                  </a:cubicBezTo>
                  <a:cubicBezTo>
                    <a:pt x="398" y="44"/>
                    <a:pt x="398" y="39"/>
                    <a:pt x="398" y="32"/>
                  </a:cubicBezTo>
                  <a:cubicBezTo>
                    <a:pt x="398" y="30"/>
                    <a:pt x="398" y="29"/>
                    <a:pt x="398" y="28"/>
                  </a:cubicBezTo>
                  <a:cubicBezTo>
                    <a:pt x="400" y="28"/>
                    <a:pt x="401" y="28"/>
                    <a:pt x="403" y="28"/>
                  </a:cubicBezTo>
                  <a:cubicBezTo>
                    <a:pt x="407" y="28"/>
                    <a:pt x="410" y="28"/>
                    <a:pt x="411" y="28"/>
                  </a:cubicBezTo>
                  <a:cubicBezTo>
                    <a:pt x="411" y="28"/>
                    <a:pt x="412" y="28"/>
                    <a:pt x="412" y="29"/>
                  </a:cubicBezTo>
                  <a:cubicBezTo>
                    <a:pt x="412" y="29"/>
                    <a:pt x="412" y="31"/>
                    <a:pt x="412" y="34"/>
                  </a:cubicBezTo>
                  <a:cubicBezTo>
                    <a:pt x="416" y="34"/>
                    <a:pt x="416" y="34"/>
                    <a:pt x="416" y="34"/>
                  </a:cubicBezTo>
                  <a:cubicBezTo>
                    <a:pt x="415" y="26"/>
                    <a:pt x="415" y="26"/>
                    <a:pt x="415" y="26"/>
                  </a:cubicBezTo>
                  <a:cubicBezTo>
                    <a:pt x="415" y="25"/>
                    <a:pt x="415" y="22"/>
                    <a:pt x="416" y="18"/>
                  </a:cubicBezTo>
                  <a:cubicBezTo>
                    <a:pt x="412" y="18"/>
                    <a:pt x="412" y="18"/>
                    <a:pt x="412" y="18"/>
                  </a:cubicBezTo>
                  <a:cubicBezTo>
                    <a:pt x="412" y="20"/>
                    <a:pt x="412" y="22"/>
                    <a:pt x="412" y="22"/>
                  </a:cubicBezTo>
                  <a:cubicBezTo>
                    <a:pt x="412" y="23"/>
                    <a:pt x="411" y="23"/>
                    <a:pt x="411" y="23"/>
                  </a:cubicBezTo>
                  <a:cubicBezTo>
                    <a:pt x="410" y="24"/>
                    <a:pt x="408" y="24"/>
                    <a:pt x="405" y="24"/>
                  </a:cubicBezTo>
                  <a:cubicBezTo>
                    <a:pt x="403" y="24"/>
                    <a:pt x="400" y="24"/>
                    <a:pt x="398" y="24"/>
                  </a:cubicBezTo>
                  <a:cubicBezTo>
                    <a:pt x="398" y="19"/>
                    <a:pt x="398" y="13"/>
                    <a:pt x="398" y="5"/>
                  </a:cubicBezTo>
                  <a:cubicBezTo>
                    <a:pt x="401" y="5"/>
                    <a:pt x="403" y="5"/>
                    <a:pt x="405" y="5"/>
                  </a:cubicBezTo>
                  <a:cubicBezTo>
                    <a:pt x="409" y="5"/>
                    <a:pt x="413" y="5"/>
                    <a:pt x="415" y="6"/>
                  </a:cubicBezTo>
                  <a:cubicBezTo>
                    <a:pt x="416" y="6"/>
                    <a:pt x="416" y="6"/>
                    <a:pt x="416" y="6"/>
                  </a:cubicBezTo>
                  <a:cubicBezTo>
                    <a:pt x="416" y="7"/>
                    <a:pt x="417" y="9"/>
                    <a:pt x="417" y="12"/>
                  </a:cubicBezTo>
                  <a:cubicBezTo>
                    <a:pt x="420" y="12"/>
                    <a:pt x="420" y="12"/>
                    <a:pt x="420" y="12"/>
                  </a:cubicBezTo>
                  <a:cubicBezTo>
                    <a:pt x="420" y="8"/>
                    <a:pt x="420" y="4"/>
                    <a:pt x="421" y="2"/>
                  </a:cubicBezTo>
                  <a:cubicBezTo>
                    <a:pt x="420" y="1"/>
                    <a:pt x="420" y="1"/>
                    <a:pt x="420" y="1"/>
                  </a:cubicBezTo>
                  <a:cubicBezTo>
                    <a:pt x="419" y="1"/>
                    <a:pt x="417" y="1"/>
                    <a:pt x="415" y="1"/>
                  </a:cubicBezTo>
                  <a:cubicBezTo>
                    <a:pt x="395" y="1"/>
                    <a:pt x="395" y="1"/>
                    <a:pt x="395" y="1"/>
                  </a:cubicBezTo>
                  <a:cubicBezTo>
                    <a:pt x="391" y="1"/>
                    <a:pt x="387" y="1"/>
                    <a:pt x="381" y="1"/>
                  </a:cubicBezTo>
                  <a:cubicBezTo>
                    <a:pt x="381" y="4"/>
                    <a:pt x="381" y="4"/>
                    <a:pt x="381" y="4"/>
                  </a:cubicBezTo>
                  <a:cubicBezTo>
                    <a:pt x="384" y="4"/>
                    <a:pt x="386" y="5"/>
                    <a:pt x="386" y="5"/>
                  </a:cubicBezTo>
                  <a:cubicBezTo>
                    <a:pt x="387" y="5"/>
                    <a:pt x="387" y="6"/>
                    <a:pt x="387" y="8"/>
                  </a:cubicBezTo>
                  <a:cubicBezTo>
                    <a:pt x="387" y="10"/>
                    <a:pt x="387" y="16"/>
                    <a:pt x="387" y="24"/>
                  </a:cubicBezTo>
                  <a:cubicBezTo>
                    <a:pt x="387" y="37"/>
                    <a:pt x="387" y="45"/>
                    <a:pt x="387" y="48"/>
                  </a:cubicBezTo>
                  <a:cubicBezTo>
                    <a:pt x="386" y="49"/>
                    <a:pt x="384" y="50"/>
                    <a:pt x="383" y="50"/>
                  </a:cubicBezTo>
                  <a:cubicBezTo>
                    <a:pt x="383" y="52"/>
                    <a:pt x="383" y="52"/>
                    <a:pt x="383" y="52"/>
                  </a:cubicBezTo>
                  <a:cubicBezTo>
                    <a:pt x="388" y="52"/>
                    <a:pt x="392" y="52"/>
                    <a:pt x="396" y="52"/>
                  </a:cubicBezTo>
                  <a:close/>
                </a:path>
              </a:pathLst>
            </a:custGeom>
            <a:solidFill>
              <a:srgbClr val="FFA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14"/>
            <p:cNvSpPr>
              <a:spLocks/>
            </p:cNvSpPr>
            <p:nvPr/>
          </p:nvSpPr>
          <p:spPr bwMode="auto">
            <a:xfrm>
              <a:off x="1221" y="551"/>
              <a:ext cx="96" cy="117"/>
            </a:xfrm>
            <a:custGeom>
              <a:avLst/>
              <a:gdLst>
                <a:gd name="T0" fmla="*/ 61 w 74"/>
                <a:gd name="T1" fmla="*/ 71 h 80"/>
                <a:gd name="T2" fmla="*/ 50 w 74"/>
                <a:gd name="T3" fmla="*/ 72 h 80"/>
                <a:gd name="T4" fmla="*/ 26 w 74"/>
                <a:gd name="T5" fmla="*/ 63 h 80"/>
                <a:gd name="T6" fmla="*/ 17 w 74"/>
                <a:gd name="T7" fmla="*/ 38 h 80"/>
                <a:gd name="T8" fmla="*/ 24 w 74"/>
                <a:gd name="T9" fmla="*/ 15 h 80"/>
                <a:gd name="T10" fmla="*/ 45 w 74"/>
                <a:gd name="T11" fmla="*/ 7 h 80"/>
                <a:gd name="T12" fmla="*/ 56 w 74"/>
                <a:gd name="T13" fmla="*/ 8 h 80"/>
                <a:gd name="T14" fmla="*/ 63 w 74"/>
                <a:gd name="T15" fmla="*/ 11 h 80"/>
                <a:gd name="T16" fmla="*/ 66 w 74"/>
                <a:gd name="T17" fmla="*/ 14 h 80"/>
                <a:gd name="T18" fmla="*/ 66 w 74"/>
                <a:gd name="T19" fmla="*/ 24 h 80"/>
                <a:gd name="T20" fmla="*/ 71 w 74"/>
                <a:gd name="T21" fmla="*/ 24 h 80"/>
                <a:gd name="T22" fmla="*/ 72 w 74"/>
                <a:gd name="T23" fmla="*/ 12 h 80"/>
                <a:gd name="T24" fmla="*/ 74 w 74"/>
                <a:gd name="T25" fmla="*/ 6 h 80"/>
                <a:gd name="T26" fmla="*/ 73 w 74"/>
                <a:gd name="T27" fmla="*/ 5 h 80"/>
                <a:gd name="T28" fmla="*/ 59 w 74"/>
                <a:gd name="T29" fmla="*/ 2 h 80"/>
                <a:gd name="T30" fmla="*/ 45 w 74"/>
                <a:gd name="T31" fmla="*/ 0 h 80"/>
                <a:gd name="T32" fmla="*/ 12 w 74"/>
                <a:gd name="T33" fmla="*/ 11 h 80"/>
                <a:gd name="T34" fmla="*/ 0 w 74"/>
                <a:gd name="T35" fmla="*/ 39 h 80"/>
                <a:gd name="T36" fmla="*/ 5 w 74"/>
                <a:gd name="T37" fmla="*/ 60 h 80"/>
                <a:gd name="T38" fmla="*/ 20 w 74"/>
                <a:gd name="T39" fmla="*/ 75 h 80"/>
                <a:gd name="T40" fmla="*/ 45 w 74"/>
                <a:gd name="T41" fmla="*/ 80 h 80"/>
                <a:gd name="T42" fmla="*/ 58 w 74"/>
                <a:gd name="T43" fmla="*/ 78 h 80"/>
                <a:gd name="T44" fmla="*/ 71 w 74"/>
                <a:gd name="T45" fmla="*/ 73 h 80"/>
                <a:gd name="T46" fmla="*/ 73 w 74"/>
                <a:gd name="T47" fmla="*/ 68 h 80"/>
                <a:gd name="T48" fmla="*/ 72 w 74"/>
                <a:gd name="T49" fmla="*/ 67 h 80"/>
                <a:gd name="T50" fmla="*/ 61 w 74"/>
                <a:gd name="T51"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80">
                  <a:moveTo>
                    <a:pt x="61" y="71"/>
                  </a:moveTo>
                  <a:cubicBezTo>
                    <a:pt x="57" y="72"/>
                    <a:pt x="54" y="72"/>
                    <a:pt x="50" y="72"/>
                  </a:cubicBezTo>
                  <a:cubicBezTo>
                    <a:pt x="40" y="72"/>
                    <a:pt x="32" y="69"/>
                    <a:pt x="26" y="63"/>
                  </a:cubicBezTo>
                  <a:cubicBezTo>
                    <a:pt x="20" y="57"/>
                    <a:pt x="17" y="48"/>
                    <a:pt x="17" y="38"/>
                  </a:cubicBezTo>
                  <a:cubicBezTo>
                    <a:pt x="17" y="28"/>
                    <a:pt x="19" y="20"/>
                    <a:pt x="24" y="15"/>
                  </a:cubicBezTo>
                  <a:cubicBezTo>
                    <a:pt x="30" y="9"/>
                    <a:pt x="37" y="7"/>
                    <a:pt x="45" y="7"/>
                  </a:cubicBezTo>
                  <a:cubicBezTo>
                    <a:pt x="49" y="7"/>
                    <a:pt x="52" y="7"/>
                    <a:pt x="56" y="8"/>
                  </a:cubicBezTo>
                  <a:cubicBezTo>
                    <a:pt x="59" y="9"/>
                    <a:pt x="61" y="10"/>
                    <a:pt x="63" y="11"/>
                  </a:cubicBezTo>
                  <a:cubicBezTo>
                    <a:pt x="65" y="13"/>
                    <a:pt x="66" y="14"/>
                    <a:pt x="66" y="14"/>
                  </a:cubicBezTo>
                  <a:cubicBezTo>
                    <a:pt x="66" y="15"/>
                    <a:pt x="66" y="18"/>
                    <a:pt x="66" y="24"/>
                  </a:cubicBezTo>
                  <a:cubicBezTo>
                    <a:pt x="71" y="24"/>
                    <a:pt x="71" y="24"/>
                    <a:pt x="71" y="24"/>
                  </a:cubicBezTo>
                  <a:cubicBezTo>
                    <a:pt x="71" y="19"/>
                    <a:pt x="72" y="15"/>
                    <a:pt x="72" y="12"/>
                  </a:cubicBezTo>
                  <a:cubicBezTo>
                    <a:pt x="72" y="10"/>
                    <a:pt x="73" y="8"/>
                    <a:pt x="74" y="6"/>
                  </a:cubicBezTo>
                  <a:cubicBezTo>
                    <a:pt x="73" y="5"/>
                    <a:pt x="73" y="5"/>
                    <a:pt x="73" y="5"/>
                  </a:cubicBezTo>
                  <a:cubicBezTo>
                    <a:pt x="69" y="4"/>
                    <a:pt x="64" y="2"/>
                    <a:pt x="59" y="2"/>
                  </a:cubicBezTo>
                  <a:cubicBezTo>
                    <a:pt x="55" y="1"/>
                    <a:pt x="50" y="0"/>
                    <a:pt x="45" y="0"/>
                  </a:cubicBezTo>
                  <a:cubicBezTo>
                    <a:pt x="31" y="0"/>
                    <a:pt x="20" y="4"/>
                    <a:pt x="12" y="11"/>
                  </a:cubicBezTo>
                  <a:cubicBezTo>
                    <a:pt x="4" y="18"/>
                    <a:pt x="0" y="28"/>
                    <a:pt x="0" y="39"/>
                  </a:cubicBezTo>
                  <a:cubicBezTo>
                    <a:pt x="0" y="47"/>
                    <a:pt x="2" y="54"/>
                    <a:pt x="5" y="60"/>
                  </a:cubicBezTo>
                  <a:cubicBezTo>
                    <a:pt x="9" y="66"/>
                    <a:pt x="14" y="71"/>
                    <a:pt x="20" y="75"/>
                  </a:cubicBezTo>
                  <a:cubicBezTo>
                    <a:pt x="27" y="78"/>
                    <a:pt x="35" y="80"/>
                    <a:pt x="45" y="80"/>
                  </a:cubicBezTo>
                  <a:cubicBezTo>
                    <a:pt x="50" y="80"/>
                    <a:pt x="54" y="79"/>
                    <a:pt x="58" y="78"/>
                  </a:cubicBezTo>
                  <a:cubicBezTo>
                    <a:pt x="62" y="77"/>
                    <a:pt x="66" y="76"/>
                    <a:pt x="71" y="73"/>
                  </a:cubicBezTo>
                  <a:cubicBezTo>
                    <a:pt x="71" y="72"/>
                    <a:pt x="72" y="70"/>
                    <a:pt x="73" y="68"/>
                  </a:cubicBezTo>
                  <a:cubicBezTo>
                    <a:pt x="72" y="67"/>
                    <a:pt x="72" y="67"/>
                    <a:pt x="72" y="67"/>
                  </a:cubicBezTo>
                  <a:cubicBezTo>
                    <a:pt x="68" y="69"/>
                    <a:pt x="64" y="70"/>
                    <a:pt x="61" y="71"/>
                  </a:cubicBezTo>
                  <a:close/>
                </a:path>
              </a:pathLst>
            </a:custGeom>
            <a:solidFill>
              <a:srgbClr val="FFA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15"/>
            <p:cNvSpPr>
              <a:spLocks noEditPoints="1"/>
            </p:cNvSpPr>
            <p:nvPr/>
          </p:nvSpPr>
          <p:spPr bwMode="auto">
            <a:xfrm>
              <a:off x="1331" y="589"/>
              <a:ext cx="757" cy="77"/>
            </a:xfrm>
            <a:custGeom>
              <a:avLst/>
              <a:gdLst>
                <a:gd name="T0" fmla="*/ 29 w 583"/>
                <a:gd name="T1" fmla="*/ 0 h 53"/>
                <a:gd name="T2" fmla="*/ 43 w 583"/>
                <a:gd name="T3" fmla="*/ 50 h 53"/>
                <a:gd name="T4" fmla="*/ 41 w 583"/>
                <a:gd name="T5" fmla="*/ 9 h 53"/>
                <a:gd name="T6" fmla="*/ 83 w 583"/>
                <a:gd name="T7" fmla="*/ 52 h 53"/>
                <a:gd name="T8" fmla="*/ 90 w 583"/>
                <a:gd name="T9" fmla="*/ 37 h 53"/>
                <a:gd name="T10" fmla="*/ 119 w 583"/>
                <a:gd name="T11" fmla="*/ 45 h 53"/>
                <a:gd name="T12" fmla="*/ 136 w 583"/>
                <a:gd name="T13" fmla="*/ 52 h 53"/>
                <a:gd name="T14" fmla="*/ 130 w 583"/>
                <a:gd name="T15" fmla="*/ 8 h 53"/>
                <a:gd name="T16" fmla="*/ 102 w 583"/>
                <a:gd name="T17" fmla="*/ 38 h 53"/>
                <a:gd name="T18" fmla="*/ 71 w 583"/>
                <a:gd name="T19" fmla="*/ 5 h 53"/>
                <a:gd name="T20" fmla="*/ 68 w 583"/>
                <a:gd name="T21" fmla="*/ 49 h 53"/>
                <a:gd name="T22" fmla="*/ 170 w 583"/>
                <a:gd name="T23" fmla="*/ 49 h 53"/>
                <a:gd name="T24" fmla="*/ 167 w 583"/>
                <a:gd name="T25" fmla="*/ 5 h 53"/>
                <a:gd name="T26" fmla="*/ 165 w 583"/>
                <a:gd name="T27" fmla="*/ 24 h 53"/>
                <a:gd name="T28" fmla="*/ 187 w 583"/>
                <a:gd name="T29" fmla="*/ 12 h 53"/>
                <a:gd name="T30" fmla="*/ 149 w 583"/>
                <a:gd name="T31" fmla="*/ 1 h 53"/>
                <a:gd name="T32" fmla="*/ 152 w 583"/>
                <a:gd name="T33" fmla="*/ 27 h 53"/>
                <a:gd name="T34" fmla="*/ 159 w 583"/>
                <a:gd name="T35" fmla="*/ 52 h 53"/>
                <a:gd name="T36" fmla="*/ 202 w 583"/>
                <a:gd name="T37" fmla="*/ 45 h 53"/>
                <a:gd name="T38" fmla="*/ 243 w 583"/>
                <a:gd name="T39" fmla="*/ 28 h 53"/>
                <a:gd name="T40" fmla="*/ 232 w 583"/>
                <a:gd name="T41" fmla="*/ 1 h 53"/>
                <a:gd name="T42" fmla="*/ 237 w 583"/>
                <a:gd name="T43" fmla="*/ 40 h 53"/>
                <a:gd name="T44" fmla="*/ 211 w 583"/>
                <a:gd name="T45" fmla="*/ 19 h 53"/>
                <a:gd name="T46" fmla="*/ 207 w 583"/>
                <a:gd name="T47" fmla="*/ 1 h 53"/>
                <a:gd name="T48" fmla="*/ 291 w 583"/>
                <a:gd name="T49" fmla="*/ 49 h 53"/>
                <a:gd name="T50" fmla="*/ 285 w 583"/>
                <a:gd name="T51" fmla="*/ 6 h 53"/>
                <a:gd name="T52" fmla="*/ 303 w 583"/>
                <a:gd name="T53" fmla="*/ 1 h 53"/>
                <a:gd name="T54" fmla="*/ 259 w 583"/>
                <a:gd name="T55" fmla="*/ 7 h 53"/>
                <a:gd name="T56" fmla="*/ 274 w 583"/>
                <a:gd name="T57" fmla="*/ 35 h 53"/>
                <a:gd name="T58" fmla="*/ 280 w 583"/>
                <a:gd name="T59" fmla="*/ 52 h 53"/>
                <a:gd name="T60" fmla="*/ 321 w 583"/>
                <a:gd name="T61" fmla="*/ 47 h 53"/>
                <a:gd name="T62" fmla="*/ 346 w 583"/>
                <a:gd name="T63" fmla="*/ 43 h 53"/>
                <a:gd name="T64" fmla="*/ 366 w 583"/>
                <a:gd name="T65" fmla="*/ 52 h 53"/>
                <a:gd name="T66" fmla="*/ 322 w 583"/>
                <a:gd name="T67" fmla="*/ 32 h 53"/>
                <a:gd name="T68" fmla="*/ 334 w 583"/>
                <a:gd name="T69" fmla="*/ 32 h 53"/>
                <a:gd name="T70" fmla="*/ 407 w 583"/>
                <a:gd name="T71" fmla="*/ 49 h 53"/>
                <a:gd name="T72" fmla="*/ 401 w 583"/>
                <a:gd name="T73" fmla="*/ 6 h 53"/>
                <a:gd name="T74" fmla="*/ 419 w 583"/>
                <a:gd name="T75" fmla="*/ 1 h 53"/>
                <a:gd name="T76" fmla="*/ 375 w 583"/>
                <a:gd name="T77" fmla="*/ 7 h 53"/>
                <a:gd name="T78" fmla="*/ 390 w 583"/>
                <a:gd name="T79" fmla="*/ 35 h 53"/>
                <a:gd name="T80" fmla="*/ 396 w 583"/>
                <a:gd name="T81" fmla="*/ 52 h 53"/>
                <a:gd name="T82" fmla="*/ 445 w 583"/>
                <a:gd name="T83" fmla="*/ 48 h 53"/>
                <a:gd name="T84" fmla="*/ 450 w 583"/>
                <a:gd name="T85" fmla="*/ 1 h 53"/>
                <a:gd name="T86" fmla="*/ 433 w 583"/>
                <a:gd name="T87" fmla="*/ 13 h 53"/>
                <a:gd name="T88" fmla="*/ 439 w 583"/>
                <a:gd name="T89" fmla="*/ 52 h 53"/>
                <a:gd name="T90" fmla="*/ 489 w 583"/>
                <a:gd name="T91" fmla="*/ 0 h 53"/>
                <a:gd name="T92" fmla="*/ 503 w 583"/>
                <a:gd name="T93" fmla="*/ 50 h 53"/>
                <a:gd name="T94" fmla="*/ 500 w 583"/>
                <a:gd name="T95" fmla="*/ 9 h 53"/>
                <a:gd name="T96" fmla="*/ 543 w 583"/>
                <a:gd name="T97" fmla="*/ 52 h 53"/>
                <a:gd name="T98" fmla="*/ 537 w 583"/>
                <a:gd name="T99" fmla="*/ 13 h 53"/>
                <a:gd name="T100" fmla="*/ 577 w 583"/>
                <a:gd name="T101" fmla="*/ 26 h 53"/>
                <a:gd name="T102" fmla="*/ 583 w 583"/>
                <a:gd name="T103" fmla="*/ 1 h 53"/>
                <a:gd name="T104" fmla="*/ 572 w 583"/>
                <a:gd name="T105" fmla="*/ 9 h 53"/>
                <a:gd name="T106" fmla="*/ 526 w 583"/>
                <a:gd name="T107" fmla="*/ 1 h 53"/>
                <a:gd name="T108" fmla="*/ 532 w 583"/>
                <a:gd name="T109" fmla="*/ 4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3" h="53">
                  <a:moveTo>
                    <a:pt x="43" y="50"/>
                  </a:moveTo>
                  <a:cubicBezTo>
                    <a:pt x="48" y="47"/>
                    <a:pt x="51" y="44"/>
                    <a:pt x="53" y="40"/>
                  </a:cubicBezTo>
                  <a:cubicBezTo>
                    <a:pt x="56" y="36"/>
                    <a:pt x="57" y="31"/>
                    <a:pt x="57" y="25"/>
                  </a:cubicBezTo>
                  <a:cubicBezTo>
                    <a:pt x="57" y="20"/>
                    <a:pt x="56" y="15"/>
                    <a:pt x="54" y="12"/>
                  </a:cubicBezTo>
                  <a:cubicBezTo>
                    <a:pt x="52" y="8"/>
                    <a:pt x="48" y="5"/>
                    <a:pt x="45" y="3"/>
                  </a:cubicBezTo>
                  <a:cubicBezTo>
                    <a:pt x="41" y="1"/>
                    <a:pt x="35" y="0"/>
                    <a:pt x="29" y="0"/>
                  </a:cubicBezTo>
                  <a:cubicBezTo>
                    <a:pt x="23" y="0"/>
                    <a:pt x="17" y="1"/>
                    <a:pt x="13" y="3"/>
                  </a:cubicBezTo>
                  <a:cubicBezTo>
                    <a:pt x="9" y="6"/>
                    <a:pt x="6" y="9"/>
                    <a:pt x="4" y="13"/>
                  </a:cubicBezTo>
                  <a:cubicBezTo>
                    <a:pt x="1" y="17"/>
                    <a:pt x="0" y="21"/>
                    <a:pt x="0" y="27"/>
                  </a:cubicBezTo>
                  <a:cubicBezTo>
                    <a:pt x="0" y="35"/>
                    <a:pt x="3" y="42"/>
                    <a:pt x="7" y="46"/>
                  </a:cubicBezTo>
                  <a:cubicBezTo>
                    <a:pt x="12" y="51"/>
                    <a:pt x="19" y="53"/>
                    <a:pt x="28" y="53"/>
                  </a:cubicBezTo>
                  <a:cubicBezTo>
                    <a:pt x="34" y="53"/>
                    <a:pt x="39" y="52"/>
                    <a:pt x="43" y="50"/>
                  </a:cubicBezTo>
                  <a:close/>
                  <a:moveTo>
                    <a:pt x="20" y="47"/>
                  </a:moveTo>
                  <a:cubicBezTo>
                    <a:pt x="17" y="45"/>
                    <a:pt x="15" y="43"/>
                    <a:pt x="14" y="39"/>
                  </a:cubicBezTo>
                  <a:cubicBezTo>
                    <a:pt x="12" y="35"/>
                    <a:pt x="11" y="31"/>
                    <a:pt x="11" y="26"/>
                  </a:cubicBezTo>
                  <a:cubicBezTo>
                    <a:pt x="11" y="18"/>
                    <a:pt x="13" y="13"/>
                    <a:pt x="16" y="9"/>
                  </a:cubicBezTo>
                  <a:cubicBezTo>
                    <a:pt x="19" y="6"/>
                    <a:pt x="23" y="4"/>
                    <a:pt x="28" y="4"/>
                  </a:cubicBezTo>
                  <a:cubicBezTo>
                    <a:pt x="34" y="4"/>
                    <a:pt x="38" y="6"/>
                    <a:pt x="41" y="9"/>
                  </a:cubicBezTo>
                  <a:cubicBezTo>
                    <a:pt x="44" y="13"/>
                    <a:pt x="46" y="19"/>
                    <a:pt x="46" y="27"/>
                  </a:cubicBezTo>
                  <a:cubicBezTo>
                    <a:pt x="46" y="35"/>
                    <a:pt x="44" y="40"/>
                    <a:pt x="41" y="44"/>
                  </a:cubicBezTo>
                  <a:cubicBezTo>
                    <a:pt x="38" y="47"/>
                    <a:pt x="34" y="49"/>
                    <a:pt x="30" y="49"/>
                  </a:cubicBezTo>
                  <a:cubicBezTo>
                    <a:pt x="26" y="49"/>
                    <a:pt x="22" y="48"/>
                    <a:pt x="20" y="47"/>
                  </a:cubicBezTo>
                  <a:close/>
                  <a:moveTo>
                    <a:pt x="76" y="52"/>
                  </a:moveTo>
                  <a:cubicBezTo>
                    <a:pt x="78" y="52"/>
                    <a:pt x="81" y="52"/>
                    <a:pt x="83" y="52"/>
                  </a:cubicBezTo>
                  <a:cubicBezTo>
                    <a:pt x="83" y="49"/>
                    <a:pt x="83" y="49"/>
                    <a:pt x="83" y="49"/>
                  </a:cubicBezTo>
                  <a:cubicBezTo>
                    <a:pt x="80" y="49"/>
                    <a:pt x="78" y="49"/>
                    <a:pt x="78" y="48"/>
                  </a:cubicBezTo>
                  <a:cubicBezTo>
                    <a:pt x="77" y="48"/>
                    <a:pt x="77" y="47"/>
                    <a:pt x="77" y="44"/>
                  </a:cubicBezTo>
                  <a:cubicBezTo>
                    <a:pt x="77" y="39"/>
                    <a:pt x="77" y="30"/>
                    <a:pt x="77" y="16"/>
                  </a:cubicBezTo>
                  <a:cubicBezTo>
                    <a:pt x="77" y="11"/>
                    <a:pt x="77" y="11"/>
                    <a:pt x="77" y="11"/>
                  </a:cubicBezTo>
                  <a:cubicBezTo>
                    <a:pt x="90" y="37"/>
                    <a:pt x="90" y="37"/>
                    <a:pt x="90" y="37"/>
                  </a:cubicBezTo>
                  <a:cubicBezTo>
                    <a:pt x="93" y="44"/>
                    <a:pt x="95" y="49"/>
                    <a:pt x="97" y="53"/>
                  </a:cubicBezTo>
                  <a:cubicBezTo>
                    <a:pt x="99" y="53"/>
                    <a:pt x="99" y="53"/>
                    <a:pt x="99" y="53"/>
                  </a:cubicBezTo>
                  <a:cubicBezTo>
                    <a:pt x="101" y="50"/>
                    <a:pt x="103" y="46"/>
                    <a:pt x="105" y="41"/>
                  </a:cubicBezTo>
                  <a:cubicBezTo>
                    <a:pt x="111" y="28"/>
                    <a:pt x="116" y="19"/>
                    <a:pt x="119" y="11"/>
                  </a:cubicBezTo>
                  <a:cubicBezTo>
                    <a:pt x="119" y="33"/>
                    <a:pt x="119" y="33"/>
                    <a:pt x="119" y="33"/>
                  </a:cubicBezTo>
                  <a:cubicBezTo>
                    <a:pt x="119" y="40"/>
                    <a:pt x="119" y="44"/>
                    <a:pt x="119" y="45"/>
                  </a:cubicBezTo>
                  <a:cubicBezTo>
                    <a:pt x="119" y="47"/>
                    <a:pt x="119" y="48"/>
                    <a:pt x="118" y="49"/>
                  </a:cubicBezTo>
                  <a:cubicBezTo>
                    <a:pt x="118" y="49"/>
                    <a:pt x="117" y="49"/>
                    <a:pt x="115" y="49"/>
                  </a:cubicBezTo>
                  <a:cubicBezTo>
                    <a:pt x="113" y="49"/>
                    <a:pt x="113" y="49"/>
                    <a:pt x="113" y="49"/>
                  </a:cubicBezTo>
                  <a:cubicBezTo>
                    <a:pt x="113" y="52"/>
                    <a:pt x="113" y="52"/>
                    <a:pt x="113" y="52"/>
                  </a:cubicBezTo>
                  <a:cubicBezTo>
                    <a:pt x="118" y="52"/>
                    <a:pt x="123" y="52"/>
                    <a:pt x="126" y="52"/>
                  </a:cubicBezTo>
                  <a:cubicBezTo>
                    <a:pt x="129" y="52"/>
                    <a:pt x="132" y="52"/>
                    <a:pt x="136" y="52"/>
                  </a:cubicBezTo>
                  <a:cubicBezTo>
                    <a:pt x="136" y="49"/>
                    <a:pt x="136" y="49"/>
                    <a:pt x="136" y="49"/>
                  </a:cubicBezTo>
                  <a:cubicBezTo>
                    <a:pt x="133" y="49"/>
                    <a:pt x="132" y="49"/>
                    <a:pt x="131" y="49"/>
                  </a:cubicBezTo>
                  <a:cubicBezTo>
                    <a:pt x="131" y="48"/>
                    <a:pt x="131" y="48"/>
                    <a:pt x="130" y="48"/>
                  </a:cubicBezTo>
                  <a:cubicBezTo>
                    <a:pt x="130" y="47"/>
                    <a:pt x="130" y="44"/>
                    <a:pt x="130" y="40"/>
                  </a:cubicBezTo>
                  <a:cubicBezTo>
                    <a:pt x="130" y="35"/>
                    <a:pt x="130" y="30"/>
                    <a:pt x="130" y="26"/>
                  </a:cubicBezTo>
                  <a:cubicBezTo>
                    <a:pt x="130" y="17"/>
                    <a:pt x="130" y="11"/>
                    <a:pt x="130" y="8"/>
                  </a:cubicBezTo>
                  <a:cubicBezTo>
                    <a:pt x="130" y="6"/>
                    <a:pt x="130" y="5"/>
                    <a:pt x="131" y="5"/>
                  </a:cubicBezTo>
                  <a:cubicBezTo>
                    <a:pt x="131" y="4"/>
                    <a:pt x="133" y="4"/>
                    <a:pt x="136" y="4"/>
                  </a:cubicBezTo>
                  <a:cubicBezTo>
                    <a:pt x="136" y="1"/>
                    <a:pt x="136" y="1"/>
                    <a:pt x="136" y="1"/>
                  </a:cubicBezTo>
                  <a:cubicBezTo>
                    <a:pt x="134" y="1"/>
                    <a:pt x="131" y="1"/>
                    <a:pt x="127" y="1"/>
                  </a:cubicBezTo>
                  <a:cubicBezTo>
                    <a:pt x="125" y="1"/>
                    <a:pt x="122" y="1"/>
                    <a:pt x="119" y="1"/>
                  </a:cubicBezTo>
                  <a:cubicBezTo>
                    <a:pt x="116" y="9"/>
                    <a:pt x="110" y="21"/>
                    <a:pt x="102" y="38"/>
                  </a:cubicBezTo>
                  <a:cubicBezTo>
                    <a:pt x="94" y="22"/>
                    <a:pt x="89" y="12"/>
                    <a:pt x="88" y="10"/>
                  </a:cubicBezTo>
                  <a:cubicBezTo>
                    <a:pt x="87" y="7"/>
                    <a:pt x="85" y="4"/>
                    <a:pt x="84" y="1"/>
                  </a:cubicBezTo>
                  <a:cubicBezTo>
                    <a:pt x="81" y="1"/>
                    <a:pt x="78" y="1"/>
                    <a:pt x="75" y="1"/>
                  </a:cubicBezTo>
                  <a:cubicBezTo>
                    <a:pt x="72" y="1"/>
                    <a:pt x="69" y="1"/>
                    <a:pt x="66" y="1"/>
                  </a:cubicBezTo>
                  <a:cubicBezTo>
                    <a:pt x="66" y="4"/>
                    <a:pt x="66" y="4"/>
                    <a:pt x="66" y="4"/>
                  </a:cubicBezTo>
                  <a:cubicBezTo>
                    <a:pt x="69" y="4"/>
                    <a:pt x="71" y="4"/>
                    <a:pt x="71" y="5"/>
                  </a:cubicBezTo>
                  <a:cubicBezTo>
                    <a:pt x="72" y="5"/>
                    <a:pt x="72" y="5"/>
                    <a:pt x="72" y="5"/>
                  </a:cubicBezTo>
                  <a:cubicBezTo>
                    <a:pt x="72" y="6"/>
                    <a:pt x="72" y="8"/>
                    <a:pt x="72" y="11"/>
                  </a:cubicBezTo>
                  <a:cubicBezTo>
                    <a:pt x="73" y="15"/>
                    <a:pt x="73" y="20"/>
                    <a:pt x="73" y="23"/>
                  </a:cubicBezTo>
                  <a:cubicBezTo>
                    <a:pt x="73" y="30"/>
                    <a:pt x="72" y="37"/>
                    <a:pt x="72" y="43"/>
                  </a:cubicBezTo>
                  <a:cubicBezTo>
                    <a:pt x="72" y="46"/>
                    <a:pt x="72" y="48"/>
                    <a:pt x="71" y="48"/>
                  </a:cubicBezTo>
                  <a:cubicBezTo>
                    <a:pt x="71" y="49"/>
                    <a:pt x="70" y="49"/>
                    <a:pt x="68" y="49"/>
                  </a:cubicBezTo>
                  <a:cubicBezTo>
                    <a:pt x="66" y="49"/>
                    <a:pt x="66" y="49"/>
                    <a:pt x="66" y="49"/>
                  </a:cubicBezTo>
                  <a:cubicBezTo>
                    <a:pt x="66" y="52"/>
                    <a:pt x="66" y="52"/>
                    <a:pt x="66" y="52"/>
                  </a:cubicBezTo>
                  <a:cubicBezTo>
                    <a:pt x="69" y="52"/>
                    <a:pt x="72" y="52"/>
                    <a:pt x="76" y="52"/>
                  </a:cubicBezTo>
                  <a:close/>
                  <a:moveTo>
                    <a:pt x="159" y="52"/>
                  </a:moveTo>
                  <a:cubicBezTo>
                    <a:pt x="162" y="52"/>
                    <a:pt x="165" y="52"/>
                    <a:pt x="170" y="52"/>
                  </a:cubicBezTo>
                  <a:cubicBezTo>
                    <a:pt x="170" y="49"/>
                    <a:pt x="170" y="49"/>
                    <a:pt x="170" y="49"/>
                  </a:cubicBezTo>
                  <a:cubicBezTo>
                    <a:pt x="166" y="49"/>
                    <a:pt x="164" y="49"/>
                    <a:pt x="163" y="49"/>
                  </a:cubicBezTo>
                  <a:cubicBezTo>
                    <a:pt x="163" y="48"/>
                    <a:pt x="163" y="48"/>
                    <a:pt x="163" y="48"/>
                  </a:cubicBezTo>
                  <a:cubicBezTo>
                    <a:pt x="163" y="47"/>
                    <a:pt x="162" y="45"/>
                    <a:pt x="162" y="41"/>
                  </a:cubicBezTo>
                  <a:cubicBezTo>
                    <a:pt x="162" y="32"/>
                    <a:pt x="162" y="26"/>
                    <a:pt x="162" y="24"/>
                  </a:cubicBezTo>
                  <a:cubicBezTo>
                    <a:pt x="162" y="19"/>
                    <a:pt x="162" y="13"/>
                    <a:pt x="162" y="5"/>
                  </a:cubicBezTo>
                  <a:cubicBezTo>
                    <a:pt x="164" y="5"/>
                    <a:pt x="166" y="5"/>
                    <a:pt x="167" y="5"/>
                  </a:cubicBezTo>
                  <a:cubicBezTo>
                    <a:pt x="170" y="5"/>
                    <a:pt x="172" y="6"/>
                    <a:pt x="174" y="7"/>
                  </a:cubicBezTo>
                  <a:cubicBezTo>
                    <a:pt x="176" y="9"/>
                    <a:pt x="176" y="11"/>
                    <a:pt x="176" y="15"/>
                  </a:cubicBezTo>
                  <a:cubicBezTo>
                    <a:pt x="176" y="18"/>
                    <a:pt x="176" y="20"/>
                    <a:pt x="174" y="22"/>
                  </a:cubicBezTo>
                  <a:cubicBezTo>
                    <a:pt x="172" y="24"/>
                    <a:pt x="170" y="25"/>
                    <a:pt x="168" y="25"/>
                  </a:cubicBezTo>
                  <a:cubicBezTo>
                    <a:pt x="168" y="25"/>
                    <a:pt x="167" y="25"/>
                    <a:pt x="167" y="24"/>
                  </a:cubicBezTo>
                  <a:cubicBezTo>
                    <a:pt x="166" y="24"/>
                    <a:pt x="166" y="24"/>
                    <a:pt x="165" y="24"/>
                  </a:cubicBezTo>
                  <a:cubicBezTo>
                    <a:pt x="164" y="25"/>
                    <a:pt x="164" y="25"/>
                    <a:pt x="164" y="25"/>
                  </a:cubicBezTo>
                  <a:cubicBezTo>
                    <a:pt x="165" y="26"/>
                    <a:pt x="165" y="27"/>
                    <a:pt x="166" y="28"/>
                  </a:cubicBezTo>
                  <a:cubicBezTo>
                    <a:pt x="167" y="28"/>
                    <a:pt x="167" y="28"/>
                    <a:pt x="168" y="28"/>
                  </a:cubicBezTo>
                  <a:cubicBezTo>
                    <a:pt x="169" y="28"/>
                    <a:pt x="169" y="28"/>
                    <a:pt x="170" y="28"/>
                  </a:cubicBezTo>
                  <a:cubicBezTo>
                    <a:pt x="175" y="28"/>
                    <a:pt x="179" y="27"/>
                    <a:pt x="182" y="24"/>
                  </a:cubicBezTo>
                  <a:cubicBezTo>
                    <a:pt x="186" y="21"/>
                    <a:pt x="187" y="17"/>
                    <a:pt x="187" y="12"/>
                  </a:cubicBezTo>
                  <a:cubicBezTo>
                    <a:pt x="187" y="10"/>
                    <a:pt x="187" y="8"/>
                    <a:pt x="186" y="6"/>
                  </a:cubicBezTo>
                  <a:cubicBezTo>
                    <a:pt x="184" y="4"/>
                    <a:pt x="183" y="3"/>
                    <a:pt x="181" y="2"/>
                  </a:cubicBezTo>
                  <a:cubicBezTo>
                    <a:pt x="179" y="1"/>
                    <a:pt x="175" y="1"/>
                    <a:pt x="171" y="1"/>
                  </a:cubicBezTo>
                  <a:cubicBezTo>
                    <a:pt x="170" y="1"/>
                    <a:pt x="168" y="1"/>
                    <a:pt x="166" y="1"/>
                  </a:cubicBezTo>
                  <a:cubicBezTo>
                    <a:pt x="161" y="1"/>
                    <a:pt x="158" y="1"/>
                    <a:pt x="156" y="1"/>
                  </a:cubicBezTo>
                  <a:cubicBezTo>
                    <a:pt x="154" y="1"/>
                    <a:pt x="152" y="1"/>
                    <a:pt x="149" y="1"/>
                  </a:cubicBezTo>
                  <a:cubicBezTo>
                    <a:pt x="145" y="1"/>
                    <a:pt x="145" y="1"/>
                    <a:pt x="145" y="1"/>
                  </a:cubicBezTo>
                  <a:cubicBezTo>
                    <a:pt x="145" y="4"/>
                    <a:pt x="145" y="4"/>
                    <a:pt x="145" y="4"/>
                  </a:cubicBezTo>
                  <a:cubicBezTo>
                    <a:pt x="147" y="4"/>
                    <a:pt x="147" y="4"/>
                    <a:pt x="147" y="4"/>
                  </a:cubicBezTo>
                  <a:cubicBezTo>
                    <a:pt x="149" y="4"/>
                    <a:pt x="150" y="4"/>
                    <a:pt x="151" y="5"/>
                  </a:cubicBezTo>
                  <a:cubicBezTo>
                    <a:pt x="151" y="5"/>
                    <a:pt x="151" y="7"/>
                    <a:pt x="151" y="11"/>
                  </a:cubicBezTo>
                  <a:cubicBezTo>
                    <a:pt x="152" y="14"/>
                    <a:pt x="152" y="19"/>
                    <a:pt x="152" y="27"/>
                  </a:cubicBezTo>
                  <a:cubicBezTo>
                    <a:pt x="152" y="31"/>
                    <a:pt x="152" y="36"/>
                    <a:pt x="151" y="40"/>
                  </a:cubicBezTo>
                  <a:cubicBezTo>
                    <a:pt x="151" y="45"/>
                    <a:pt x="151" y="47"/>
                    <a:pt x="151" y="48"/>
                  </a:cubicBezTo>
                  <a:cubicBezTo>
                    <a:pt x="151" y="48"/>
                    <a:pt x="151" y="49"/>
                    <a:pt x="150" y="49"/>
                  </a:cubicBezTo>
                  <a:cubicBezTo>
                    <a:pt x="150" y="49"/>
                    <a:pt x="148" y="49"/>
                    <a:pt x="145" y="49"/>
                  </a:cubicBezTo>
                  <a:cubicBezTo>
                    <a:pt x="145" y="52"/>
                    <a:pt x="145" y="52"/>
                    <a:pt x="145" y="52"/>
                  </a:cubicBezTo>
                  <a:cubicBezTo>
                    <a:pt x="153" y="52"/>
                    <a:pt x="157" y="52"/>
                    <a:pt x="159" y="52"/>
                  </a:cubicBezTo>
                  <a:close/>
                  <a:moveTo>
                    <a:pt x="199" y="5"/>
                  </a:moveTo>
                  <a:cubicBezTo>
                    <a:pt x="199" y="5"/>
                    <a:pt x="200" y="5"/>
                    <a:pt x="200" y="5"/>
                  </a:cubicBezTo>
                  <a:cubicBezTo>
                    <a:pt x="200" y="6"/>
                    <a:pt x="200" y="7"/>
                    <a:pt x="200" y="9"/>
                  </a:cubicBezTo>
                  <a:cubicBezTo>
                    <a:pt x="200" y="14"/>
                    <a:pt x="200" y="18"/>
                    <a:pt x="200" y="19"/>
                  </a:cubicBezTo>
                  <a:cubicBezTo>
                    <a:pt x="200" y="35"/>
                    <a:pt x="200" y="35"/>
                    <a:pt x="200" y="35"/>
                  </a:cubicBezTo>
                  <a:cubicBezTo>
                    <a:pt x="200" y="40"/>
                    <a:pt x="201" y="43"/>
                    <a:pt x="202" y="45"/>
                  </a:cubicBezTo>
                  <a:cubicBezTo>
                    <a:pt x="204" y="48"/>
                    <a:pt x="206" y="49"/>
                    <a:pt x="209" y="51"/>
                  </a:cubicBezTo>
                  <a:cubicBezTo>
                    <a:pt x="212" y="52"/>
                    <a:pt x="217" y="53"/>
                    <a:pt x="221" y="53"/>
                  </a:cubicBezTo>
                  <a:cubicBezTo>
                    <a:pt x="226" y="53"/>
                    <a:pt x="230" y="52"/>
                    <a:pt x="233" y="51"/>
                  </a:cubicBezTo>
                  <a:cubicBezTo>
                    <a:pt x="236" y="49"/>
                    <a:pt x="239" y="47"/>
                    <a:pt x="240" y="45"/>
                  </a:cubicBezTo>
                  <a:cubicBezTo>
                    <a:pt x="241" y="43"/>
                    <a:pt x="242" y="40"/>
                    <a:pt x="243" y="36"/>
                  </a:cubicBezTo>
                  <a:cubicBezTo>
                    <a:pt x="243" y="35"/>
                    <a:pt x="243" y="32"/>
                    <a:pt x="243" y="28"/>
                  </a:cubicBezTo>
                  <a:cubicBezTo>
                    <a:pt x="243" y="21"/>
                    <a:pt x="243" y="14"/>
                    <a:pt x="243" y="9"/>
                  </a:cubicBezTo>
                  <a:cubicBezTo>
                    <a:pt x="243" y="7"/>
                    <a:pt x="244" y="5"/>
                    <a:pt x="244" y="5"/>
                  </a:cubicBezTo>
                  <a:cubicBezTo>
                    <a:pt x="245" y="4"/>
                    <a:pt x="246" y="4"/>
                    <a:pt x="249" y="4"/>
                  </a:cubicBezTo>
                  <a:cubicBezTo>
                    <a:pt x="249" y="1"/>
                    <a:pt x="249" y="1"/>
                    <a:pt x="249" y="1"/>
                  </a:cubicBezTo>
                  <a:cubicBezTo>
                    <a:pt x="245" y="1"/>
                    <a:pt x="243" y="1"/>
                    <a:pt x="240" y="1"/>
                  </a:cubicBezTo>
                  <a:cubicBezTo>
                    <a:pt x="238" y="1"/>
                    <a:pt x="235" y="1"/>
                    <a:pt x="232" y="1"/>
                  </a:cubicBezTo>
                  <a:cubicBezTo>
                    <a:pt x="232" y="4"/>
                    <a:pt x="232" y="4"/>
                    <a:pt x="232" y="4"/>
                  </a:cubicBezTo>
                  <a:cubicBezTo>
                    <a:pt x="235" y="4"/>
                    <a:pt x="236" y="4"/>
                    <a:pt x="237" y="5"/>
                  </a:cubicBezTo>
                  <a:cubicBezTo>
                    <a:pt x="237" y="5"/>
                    <a:pt x="238" y="5"/>
                    <a:pt x="238" y="5"/>
                  </a:cubicBezTo>
                  <a:cubicBezTo>
                    <a:pt x="238" y="6"/>
                    <a:pt x="238" y="8"/>
                    <a:pt x="238" y="11"/>
                  </a:cubicBezTo>
                  <a:cubicBezTo>
                    <a:pt x="238" y="25"/>
                    <a:pt x="238" y="25"/>
                    <a:pt x="238" y="25"/>
                  </a:cubicBezTo>
                  <a:cubicBezTo>
                    <a:pt x="238" y="32"/>
                    <a:pt x="238" y="37"/>
                    <a:pt x="237" y="40"/>
                  </a:cubicBezTo>
                  <a:cubicBezTo>
                    <a:pt x="236" y="42"/>
                    <a:pt x="235" y="44"/>
                    <a:pt x="233" y="45"/>
                  </a:cubicBezTo>
                  <a:cubicBezTo>
                    <a:pt x="231" y="46"/>
                    <a:pt x="228" y="47"/>
                    <a:pt x="224" y="47"/>
                  </a:cubicBezTo>
                  <a:cubicBezTo>
                    <a:pt x="221" y="47"/>
                    <a:pt x="218" y="46"/>
                    <a:pt x="216" y="45"/>
                  </a:cubicBezTo>
                  <a:cubicBezTo>
                    <a:pt x="214" y="44"/>
                    <a:pt x="213" y="43"/>
                    <a:pt x="212" y="41"/>
                  </a:cubicBezTo>
                  <a:cubicBezTo>
                    <a:pt x="211" y="39"/>
                    <a:pt x="211" y="36"/>
                    <a:pt x="211" y="32"/>
                  </a:cubicBezTo>
                  <a:cubicBezTo>
                    <a:pt x="211" y="28"/>
                    <a:pt x="211" y="23"/>
                    <a:pt x="211" y="19"/>
                  </a:cubicBezTo>
                  <a:cubicBezTo>
                    <a:pt x="211" y="12"/>
                    <a:pt x="211" y="8"/>
                    <a:pt x="211" y="7"/>
                  </a:cubicBezTo>
                  <a:cubicBezTo>
                    <a:pt x="211" y="6"/>
                    <a:pt x="212" y="5"/>
                    <a:pt x="212" y="5"/>
                  </a:cubicBezTo>
                  <a:cubicBezTo>
                    <a:pt x="213" y="5"/>
                    <a:pt x="213" y="5"/>
                    <a:pt x="213" y="5"/>
                  </a:cubicBezTo>
                  <a:cubicBezTo>
                    <a:pt x="214" y="4"/>
                    <a:pt x="215" y="4"/>
                    <a:pt x="217" y="4"/>
                  </a:cubicBezTo>
                  <a:cubicBezTo>
                    <a:pt x="217" y="1"/>
                    <a:pt x="217" y="1"/>
                    <a:pt x="217" y="1"/>
                  </a:cubicBezTo>
                  <a:cubicBezTo>
                    <a:pt x="213" y="1"/>
                    <a:pt x="210" y="1"/>
                    <a:pt x="207" y="1"/>
                  </a:cubicBezTo>
                  <a:cubicBezTo>
                    <a:pt x="204" y="1"/>
                    <a:pt x="199" y="1"/>
                    <a:pt x="194" y="1"/>
                  </a:cubicBezTo>
                  <a:cubicBezTo>
                    <a:pt x="194" y="4"/>
                    <a:pt x="194" y="4"/>
                    <a:pt x="194" y="4"/>
                  </a:cubicBezTo>
                  <a:cubicBezTo>
                    <a:pt x="197" y="4"/>
                    <a:pt x="198" y="4"/>
                    <a:pt x="199" y="5"/>
                  </a:cubicBezTo>
                  <a:close/>
                  <a:moveTo>
                    <a:pt x="280" y="52"/>
                  </a:moveTo>
                  <a:cubicBezTo>
                    <a:pt x="284" y="52"/>
                    <a:pt x="287" y="52"/>
                    <a:pt x="291" y="52"/>
                  </a:cubicBezTo>
                  <a:cubicBezTo>
                    <a:pt x="291" y="49"/>
                    <a:pt x="291" y="49"/>
                    <a:pt x="291" y="49"/>
                  </a:cubicBezTo>
                  <a:cubicBezTo>
                    <a:pt x="288" y="49"/>
                    <a:pt x="286" y="49"/>
                    <a:pt x="285" y="49"/>
                  </a:cubicBezTo>
                  <a:cubicBezTo>
                    <a:pt x="285" y="48"/>
                    <a:pt x="285" y="47"/>
                    <a:pt x="284" y="46"/>
                  </a:cubicBezTo>
                  <a:cubicBezTo>
                    <a:pt x="284" y="44"/>
                    <a:pt x="284" y="40"/>
                    <a:pt x="284" y="32"/>
                  </a:cubicBezTo>
                  <a:cubicBezTo>
                    <a:pt x="284" y="8"/>
                    <a:pt x="284" y="8"/>
                    <a:pt x="284" y="8"/>
                  </a:cubicBezTo>
                  <a:cubicBezTo>
                    <a:pt x="284" y="7"/>
                    <a:pt x="284" y="6"/>
                    <a:pt x="285" y="6"/>
                  </a:cubicBezTo>
                  <a:cubicBezTo>
                    <a:pt x="285" y="6"/>
                    <a:pt x="285" y="6"/>
                    <a:pt x="285" y="6"/>
                  </a:cubicBezTo>
                  <a:cubicBezTo>
                    <a:pt x="291" y="6"/>
                    <a:pt x="295" y="6"/>
                    <a:pt x="297" y="6"/>
                  </a:cubicBezTo>
                  <a:cubicBezTo>
                    <a:pt x="298" y="6"/>
                    <a:pt x="298" y="6"/>
                    <a:pt x="298" y="7"/>
                  </a:cubicBezTo>
                  <a:cubicBezTo>
                    <a:pt x="298" y="7"/>
                    <a:pt x="299" y="9"/>
                    <a:pt x="299" y="13"/>
                  </a:cubicBezTo>
                  <a:cubicBezTo>
                    <a:pt x="302" y="13"/>
                    <a:pt x="302" y="13"/>
                    <a:pt x="302" y="13"/>
                  </a:cubicBezTo>
                  <a:cubicBezTo>
                    <a:pt x="302" y="9"/>
                    <a:pt x="302" y="5"/>
                    <a:pt x="303" y="2"/>
                  </a:cubicBezTo>
                  <a:cubicBezTo>
                    <a:pt x="303" y="1"/>
                    <a:pt x="303" y="1"/>
                    <a:pt x="303" y="1"/>
                  </a:cubicBezTo>
                  <a:cubicBezTo>
                    <a:pt x="294" y="1"/>
                    <a:pt x="285" y="1"/>
                    <a:pt x="278" y="1"/>
                  </a:cubicBezTo>
                  <a:cubicBezTo>
                    <a:pt x="271" y="1"/>
                    <a:pt x="263" y="1"/>
                    <a:pt x="256" y="1"/>
                  </a:cubicBezTo>
                  <a:cubicBezTo>
                    <a:pt x="255" y="1"/>
                    <a:pt x="255" y="1"/>
                    <a:pt x="255" y="1"/>
                  </a:cubicBezTo>
                  <a:cubicBezTo>
                    <a:pt x="256" y="5"/>
                    <a:pt x="256" y="9"/>
                    <a:pt x="256" y="13"/>
                  </a:cubicBezTo>
                  <a:cubicBezTo>
                    <a:pt x="259" y="13"/>
                    <a:pt x="259" y="13"/>
                    <a:pt x="259" y="13"/>
                  </a:cubicBezTo>
                  <a:cubicBezTo>
                    <a:pt x="259" y="9"/>
                    <a:pt x="259" y="7"/>
                    <a:pt x="259" y="7"/>
                  </a:cubicBezTo>
                  <a:cubicBezTo>
                    <a:pt x="260" y="6"/>
                    <a:pt x="260" y="6"/>
                    <a:pt x="260" y="6"/>
                  </a:cubicBezTo>
                  <a:cubicBezTo>
                    <a:pt x="260" y="6"/>
                    <a:pt x="261" y="6"/>
                    <a:pt x="262" y="6"/>
                  </a:cubicBezTo>
                  <a:cubicBezTo>
                    <a:pt x="265" y="6"/>
                    <a:pt x="268" y="6"/>
                    <a:pt x="271" y="6"/>
                  </a:cubicBezTo>
                  <a:cubicBezTo>
                    <a:pt x="273" y="6"/>
                    <a:pt x="274" y="6"/>
                    <a:pt x="274" y="6"/>
                  </a:cubicBezTo>
                  <a:cubicBezTo>
                    <a:pt x="274" y="6"/>
                    <a:pt x="274" y="11"/>
                    <a:pt x="274" y="21"/>
                  </a:cubicBezTo>
                  <a:cubicBezTo>
                    <a:pt x="274" y="26"/>
                    <a:pt x="274" y="31"/>
                    <a:pt x="274" y="35"/>
                  </a:cubicBezTo>
                  <a:cubicBezTo>
                    <a:pt x="274" y="42"/>
                    <a:pt x="273" y="46"/>
                    <a:pt x="273" y="47"/>
                  </a:cubicBezTo>
                  <a:cubicBezTo>
                    <a:pt x="273" y="48"/>
                    <a:pt x="273" y="48"/>
                    <a:pt x="273" y="48"/>
                  </a:cubicBezTo>
                  <a:cubicBezTo>
                    <a:pt x="272" y="49"/>
                    <a:pt x="272" y="49"/>
                    <a:pt x="271" y="49"/>
                  </a:cubicBezTo>
                  <a:cubicBezTo>
                    <a:pt x="270" y="49"/>
                    <a:pt x="268" y="49"/>
                    <a:pt x="267" y="49"/>
                  </a:cubicBezTo>
                  <a:cubicBezTo>
                    <a:pt x="267" y="52"/>
                    <a:pt x="267" y="52"/>
                    <a:pt x="267" y="52"/>
                  </a:cubicBezTo>
                  <a:cubicBezTo>
                    <a:pt x="270" y="52"/>
                    <a:pt x="274" y="52"/>
                    <a:pt x="280" y="52"/>
                  </a:cubicBezTo>
                  <a:close/>
                  <a:moveTo>
                    <a:pt x="310" y="52"/>
                  </a:moveTo>
                  <a:cubicBezTo>
                    <a:pt x="312" y="52"/>
                    <a:pt x="315" y="52"/>
                    <a:pt x="318" y="52"/>
                  </a:cubicBezTo>
                  <a:cubicBezTo>
                    <a:pt x="322" y="52"/>
                    <a:pt x="325" y="52"/>
                    <a:pt x="327" y="52"/>
                  </a:cubicBezTo>
                  <a:cubicBezTo>
                    <a:pt x="327" y="49"/>
                    <a:pt x="327" y="49"/>
                    <a:pt x="327" y="49"/>
                  </a:cubicBezTo>
                  <a:cubicBezTo>
                    <a:pt x="324" y="49"/>
                    <a:pt x="323" y="49"/>
                    <a:pt x="322" y="48"/>
                  </a:cubicBezTo>
                  <a:cubicBezTo>
                    <a:pt x="322" y="48"/>
                    <a:pt x="321" y="48"/>
                    <a:pt x="321" y="47"/>
                  </a:cubicBezTo>
                  <a:cubicBezTo>
                    <a:pt x="321" y="47"/>
                    <a:pt x="322" y="46"/>
                    <a:pt x="322" y="46"/>
                  </a:cubicBezTo>
                  <a:cubicBezTo>
                    <a:pt x="322" y="44"/>
                    <a:pt x="323" y="42"/>
                    <a:pt x="323" y="41"/>
                  </a:cubicBezTo>
                  <a:cubicBezTo>
                    <a:pt x="325" y="37"/>
                    <a:pt x="325" y="37"/>
                    <a:pt x="325" y="37"/>
                  </a:cubicBezTo>
                  <a:cubicBezTo>
                    <a:pt x="328" y="37"/>
                    <a:pt x="331" y="37"/>
                    <a:pt x="334" y="37"/>
                  </a:cubicBezTo>
                  <a:cubicBezTo>
                    <a:pt x="338" y="37"/>
                    <a:pt x="341" y="37"/>
                    <a:pt x="344" y="37"/>
                  </a:cubicBezTo>
                  <a:cubicBezTo>
                    <a:pt x="346" y="43"/>
                    <a:pt x="346" y="43"/>
                    <a:pt x="346" y="43"/>
                  </a:cubicBezTo>
                  <a:cubicBezTo>
                    <a:pt x="347" y="45"/>
                    <a:pt x="348" y="47"/>
                    <a:pt x="348" y="47"/>
                  </a:cubicBezTo>
                  <a:cubicBezTo>
                    <a:pt x="348" y="48"/>
                    <a:pt x="348" y="48"/>
                    <a:pt x="347" y="49"/>
                  </a:cubicBezTo>
                  <a:cubicBezTo>
                    <a:pt x="347" y="49"/>
                    <a:pt x="345" y="49"/>
                    <a:pt x="342" y="49"/>
                  </a:cubicBezTo>
                  <a:cubicBezTo>
                    <a:pt x="342" y="52"/>
                    <a:pt x="342" y="52"/>
                    <a:pt x="342" y="52"/>
                  </a:cubicBezTo>
                  <a:cubicBezTo>
                    <a:pt x="346" y="52"/>
                    <a:pt x="350" y="52"/>
                    <a:pt x="354" y="52"/>
                  </a:cubicBezTo>
                  <a:cubicBezTo>
                    <a:pt x="358" y="52"/>
                    <a:pt x="362" y="52"/>
                    <a:pt x="366" y="52"/>
                  </a:cubicBezTo>
                  <a:cubicBezTo>
                    <a:pt x="366" y="49"/>
                    <a:pt x="366" y="49"/>
                    <a:pt x="366" y="49"/>
                  </a:cubicBezTo>
                  <a:cubicBezTo>
                    <a:pt x="363" y="49"/>
                    <a:pt x="361" y="49"/>
                    <a:pt x="361" y="48"/>
                  </a:cubicBezTo>
                  <a:cubicBezTo>
                    <a:pt x="360" y="48"/>
                    <a:pt x="359" y="45"/>
                    <a:pt x="357" y="40"/>
                  </a:cubicBezTo>
                  <a:cubicBezTo>
                    <a:pt x="340" y="1"/>
                    <a:pt x="340" y="1"/>
                    <a:pt x="340" y="1"/>
                  </a:cubicBezTo>
                  <a:cubicBezTo>
                    <a:pt x="335" y="1"/>
                    <a:pt x="335" y="1"/>
                    <a:pt x="335" y="1"/>
                  </a:cubicBezTo>
                  <a:cubicBezTo>
                    <a:pt x="322" y="32"/>
                    <a:pt x="322" y="32"/>
                    <a:pt x="322" y="32"/>
                  </a:cubicBezTo>
                  <a:cubicBezTo>
                    <a:pt x="320" y="38"/>
                    <a:pt x="318" y="42"/>
                    <a:pt x="316" y="46"/>
                  </a:cubicBezTo>
                  <a:cubicBezTo>
                    <a:pt x="315" y="47"/>
                    <a:pt x="315" y="48"/>
                    <a:pt x="315" y="48"/>
                  </a:cubicBezTo>
                  <a:cubicBezTo>
                    <a:pt x="314" y="49"/>
                    <a:pt x="313" y="49"/>
                    <a:pt x="310" y="49"/>
                  </a:cubicBezTo>
                  <a:cubicBezTo>
                    <a:pt x="310" y="52"/>
                    <a:pt x="310" y="52"/>
                    <a:pt x="310" y="52"/>
                  </a:cubicBezTo>
                  <a:close/>
                  <a:moveTo>
                    <a:pt x="342" y="32"/>
                  </a:moveTo>
                  <a:cubicBezTo>
                    <a:pt x="340" y="32"/>
                    <a:pt x="337" y="32"/>
                    <a:pt x="334" y="32"/>
                  </a:cubicBezTo>
                  <a:cubicBezTo>
                    <a:pt x="331" y="32"/>
                    <a:pt x="329" y="32"/>
                    <a:pt x="327" y="32"/>
                  </a:cubicBezTo>
                  <a:cubicBezTo>
                    <a:pt x="334" y="13"/>
                    <a:pt x="334" y="13"/>
                    <a:pt x="334" y="13"/>
                  </a:cubicBezTo>
                  <a:cubicBezTo>
                    <a:pt x="342" y="32"/>
                    <a:pt x="342" y="32"/>
                    <a:pt x="342" y="32"/>
                  </a:cubicBezTo>
                  <a:close/>
                  <a:moveTo>
                    <a:pt x="396" y="52"/>
                  </a:moveTo>
                  <a:cubicBezTo>
                    <a:pt x="400" y="52"/>
                    <a:pt x="403" y="52"/>
                    <a:pt x="407" y="52"/>
                  </a:cubicBezTo>
                  <a:cubicBezTo>
                    <a:pt x="407" y="49"/>
                    <a:pt x="407" y="49"/>
                    <a:pt x="407" y="49"/>
                  </a:cubicBezTo>
                  <a:cubicBezTo>
                    <a:pt x="404" y="49"/>
                    <a:pt x="402" y="49"/>
                    <a:pt x="401" y="49"/>
                  </a:cubicBezTo>
                  <a:cubicBezTo>
                    <a:pt x="401" y="48"/>
                    <a:pt x="400" y="47"/>
                    <a:pt x="400" y="46"/>
                  </a:cubicBezTo>
                  <a:cubicBezTo>
                    <a:pt x="400" y="44"/>
                    <a:pt x="400" y="40"/>
                    <a:pt x="400" y="32"/>
                  </a:cubicBezTo>
                  <a:cubicBezTo>
                    <a:pt x="400" y="8"/>
                    <a:pt x="400" y="8"/>
                    <a:pt x="400" y="8"/>
                  </a:cubicBezTo>
                  <a:cubicBezTo>
                    <a:pt x="400" y="7"/>
                    <a:pt x="400" y="6"/>
                    <a:pt x="401" y="6"/>
                  </a:cubicBezTo>
                  <a:cubicBezTo>
                    <a:pt x="401" y="6"/>
                    <a:pt x="401" y="6"/>
                    <a:pt x="401" y="6"/>
                  </a:cubicBezTo>
                  <a:cubicBezTo>
                    <a:pt x="407" y="6"/>
                    <a:pt x="411" y="6"/>
                    <a:pt x="413" y="6"/>
                  </a:cubicBezTo>
                  <a:cubicBezTo>
                    <a:pt x="414" y="6"/>
                    <a:pt x="414" y="6"/>
                    <a:pt x="414" y="7"/>
                  </a:cubicBezTo>
                  <a:cubicBezTo>
                    <a:pt x="414" y="7"/>
                    <a:pt x="415" y="9"/>
                    <a:pt x="415" y="13"/>
                  </a:cubicBezTo>
                  <a:cubicBezTo>
                    <a:pt x="418" y="13"/>
                    <a:pt x="418" y="13"/>
                    <a:pt x="418" y="13"/>
                  </a:cubicBezTo>
                  <a:cubicBezTo>
                    <a:pt x="418" y="9"/>
                    <a:pt x="418" y="5"/>
                    <a:pt x="419" y="2"/>
                  </a:cubicBezTo>
                  <a:cubicBezTo>
                    <a:pt x="419" y="1"/>
                    <a:pt x="419" y="1"/>
                    <a:pt x="419" y="1"/>
                  </a:cubicBezTo>
                  <a:cubicBezTo>
                    <a:pt x="410" y="1"/>
                    <a:pt x="401" y="1"/>
                    <a:pt x="394" y="1"/>
                  </a:cubicBezTo>
                  <a:cubicBezTo>
                    <a:pt x="387" y="1"/>
                    <a:pt x="379" y="1"/>
                    <a:pt x="372" y="1"/>
                  </a:cubicBezTo>
                  <a:cubicBezTo>
                    <a:pt x="371" y="1"/>
                    <a:pt x="371" y="1"/>
                    <a:pt x="371" y="1"/>
                  </a:cubicBezTo>
                  <a:cubicBezTo>
                    <a:pt x="372" y="5"/>
                    <a:pt x="372" y="9"/>
                    <a:pt x="372" y="13"/>
                  </a:cubicBezTo>
                  <a:cubicBezTo>
                    <a:pt x="375" y="13"/>
                    <a:pt x="375" y="13"/>
                    <a:pt x="375" y="13"/>
                  </a:cubicBezTo>
                  <a:cubicBezTo>
                    <a:pt x="375" y="9"/>
                    <a:pt x="375" y="7"/>
                    <a:pt x="375" y="7"/>
                  </a:cubicBezTo>
                  <a:cubicBezTo>
                    <a:pt x="376" y="6"/>
                    <a:pt x="376" y="6"/>
                    <a:pt x="376" y="6"/>
                  </a:cubicBezTo>
                  <a:cubicBezTo>
                    <a:pt x="376" y="6"/>
                    <a:pt x="377" y="6"/>
                    <a:pt x="378" y="6"/>
                  </a:cubicBezTo>
                  <a:cubicBezTo>
                    <a:pt x="381" y="6"/>
                    <a:pt x="384" y="6"/>
                    <a:pt x="387" y="6"/>
                  </a:cubicBezTo>
                  <a:cubicBezTo>
                    <a:pt x="389" y="6"/>
                    <a:pt x="390" y="6"/>
                    <a:pt x="390" y="6"/>
                  </a:cubicBezTo>
                  <a:cubicBezTo>
                    <a:pt x="390" y="6"/>
                    <a:pt x="390" y="11"/>
                    <a:pt x="390" y="21"/>
                  </a:cubicBezTo>
                  <a:cubicBezTo>
                    <a:pt x="390" y="26"/>
                    <a:pt x="390" y="31"/>
                    <a:pt x="390" y="35"/>
                  </a:cubicBezTo>
                  <a:cubicBezTo>
                    <a:pt x="390" y="42"/>
                    <a:pt x="389" y="46"/>
                    <a:pt x="389" y="47"/>
                  </a:cubicBezTo>
                  <a:cubicBezTo>
                    <a:pt x="389" y="48"/>
                    <a:pt x="389" y="48"/>
                    <a:pt x="389" y="48"/>
                  </a:cubicBezTo>
                  <a:cubicBezTo>
                    <a:pt x="388" y="49"/>
                    <a:pt x="388" y="49"/>
                    <a:pt x="387" y="49"/>
                  </a:cubicBezTo>
                  <a:cubicBezTo>
                    <a:pt x="386" y="49"/>
                    <a:pt x="384" y="49"/>
                    <a:pt x="383" y="49"/>
                  </a:cubicBezTo>
                  <a:cubicBezTo>
                    <a:pt x="383" y="52"/>
                    <a:pt x="383" y="52"/>
                    <a:pt x="383" y="52"/>
                  </a:cubicBezTo>
                  <a:cubicBezTo>
                    <a:pt x="386" y="52"/>
                    <a:pt x="390" y="52"/>
                    <a:pt x="396" y="52"/>
                  </a:cubicBezTo>
                  <a:close/>
                  <a:moveTo>
                    <a:pt x="439" y="52"/>
                  </a:moveTo>
                  <a:cubicBezTo>
                    <a:pt x="441" y="52"/>
                    <a:pt x="443" y="52"/>
                    <a:pt x="446" y="52"/>
                  </a:cubicBezTo>
                  <a:cubicBezTo>
                    <a:pt x="450" y="52"/>
                    <a:pt x="450" y="52"/>
                    <a:pt x="450" y="52"/>
                  </a:cubicBezTo>
                  <a:cubicBezTo>
                    <a:pt x="450" y="49"/>
                    <a:pt x="450" y="49"/>
                    <a:pt x="450" y="49"/>
                  </a:cubicBezTo>
                  <a:cubicBezTo>
                    <a:pt x="448" y="49"/>
                    <a:pt x="446" y="49"/>
                    <a:pt x="445" y="49"/>
                  </a:cubicBezTo>
                  <a:cubicBezTo>
                    <a:pt x="445" y="49"/>
                    <a:pt x="445" y="48"/>
                    <a:pt x="445" y="48"/>
                  </a:cubicBezTo>
                  <a:cubicBezTo>
                    <a:pt x="444" y="47"/>
                    <a:pt x="444" y="45"/>
                    <a:pt x="444" y="41"/>
                  </a:cubicBezTo>
                  <a:cubicBezTo>
                    <a:pt x="444" y="38"/>
                    <a:pt x="444" y="31"/>
                    <a:pt x="444" y="21"/>
                  </a:cubicBezTo>
                  <a:cubicBezTo>
                    <a:pt x="444" y="14"/>
                    <a:pt x="444" y="9"/>
                    <a:pt x="444" y="7"/>
                  </a:cubicBezTo>
                  <a:cubicBezTo>
                    <a:pt x="444" y="6"/>
                    <a:pt x="445" y="5"/>
                    <a:pt x="445" y="5"/>
                  </a:cubicBezTo>
                  <a:cubicBezTo>
                    <a:pt x="445" y="4"/>
                    <a:pt x="447" y="4"/>
                    <a:pt x="450" y="4"/>
                  </a:cubicBezTo>
                  <a:cubicBezTo>
                    <a:pt x="450" y="1"/>
                    <a:pt x="450" y="1"/>
                    <a:pt x="450" y="1"/>
                  </a:cubicBezTo>
                  <a:cubicBezTo>
                    <a:pt x="447" y="1"/>
                    <a:pt x="443" y="1"/>
                    <a:pt x="438" y="1"/>
                  </a:cubicBezTo>
                  <a:cubicBezTo>
                    <a:pt x="435" y="1"/>
                    <a:pt x="432" y="1"/>
                    <a:pt x="427" y="1"/>
                  </a:cubicBezTo>
                  <a:cubicBezTo>
                    <a:pt x="427" y="4"/>
                    <a:pt x="427" y="4"/>
                    <a:pt x="427" y="4"/>
                  </a:cubicBezTo>
                  <a:cubicBezTo>
                    <a:pt x="430" y="4"/>
                    <a:pt x="432" y="4"/>
                    <a:pt x="432" y="5"/>
                  </a:cubicBezTo>
                  <a:cubicBezTo>
                    <a:pt x="433" y="5"/>
                    <a:pt x="433" y="5"/>
                    <a:pt x="433" y="6"/>
                  </a:cubicBezTo>
                  <a:cubicBezTo>
                    <a:pt x="433" y="6"/>
                    <a:pt x="433" y="8"/>
                    <a:pt x="433" y="13"/>
                  </a:cubicBezTo>
                  <a:cubicBezTo>
                    <a:pt x="433" y="19"/>
                    <a:pt x="433" y="24"/>
                    <a:pt x="433" y="28"/>
                  </a:cubicBezTo>
                  <a:cubicBezTo>
                    <a:pt x="433" y="36"/>
                    <a:pt x="433" y="42"/>
                    <a:pt x="433" y="46"/>
                  </a:cubicBezTo>
                  <a:cubicBezTo>
                    <a:pt x="433" y="47"/>
                    <a:pt x="433" y="48"/>
                    <a:pt x="432" y="49"/>
                  </a:cubicBezTo>
                  <a:cubicBezTo>
                    <a:pt x="432" y="49"/>
                    <a:pt x="430" y="49"/>
                    <a:pt x="427" y="49"/>
                  </a:cubicBezTo>
                  <a:cubicBezTo>
                    <a:pt x="427" y="52"/>
                    <a:pt x="427" y="52"/>
                    <a:pt x="427" y="52"/>
                  </a:cubicBezTo>
                  <a:cubicBezTo>
                    <a:pt x="439" y="52"/>
                    <a:pt x="439" y="52"/>
                    <a:pt x="439" y="52"/>
                  </a:cubicBezTo>
                  <a:close/>
                  <a:moveTo>
                    <a:pt x="503" y="50"/>
                  </a:moveTo>
                  <a:cubicBezTo>
                    <a:pt x="507" y="47"/>
                    <a:pt x="511" y="44"/>
                    <a:pt x="513" y="40"/>
                  </a:cubicBezTo>
                  <a:cubicBezTo>
                    <a:pt x="515" y="36"/>
                    <a:pt x="516" y="31"/>
                    <a:pt x="516" y="25"/>
                  </a:cubicBezTo>
                  <a:cubicBezTo>
                    <a:pt x="516" y="20"/>
                    <a:pt x="515" y="15"/>
                    <a:pt x="513" y="12"/>
                  </a:cubicBezTo>
                  <a:cubicBezTo>
                    <a:pt x="511" y="8"/>
                    <a:pt x="508" y="5"/>
                    <a:pt x="504" y="3"/>
                  </a:cubicBezTo>
                  <a:cubicBezTo>
                    <a:pt x="500" y="1"/>
                    <a:pt x="495" y="0"/>
                    <a:pt x="489" y="0"/>
                  </a:cubicBezTo>
                  <a:cubicBezTo>
                    <a:pt x="482" y="0"/>
                    <a:pt x="477" y="1"/>
                    <a:pt x="473" y="3"/>
                  </a:cubicBezTo>
                  <a:cubicBezTo>
                    <a:pt x="469" y="6"/>
                    <a:pt x="466" y="9"/>
                    <a:pt x="463" y="13"/>
                  </a:cubicBezTo>
                  <a:cubicBezTo>
                    <a:pt x="461" y="17"/>
                    <a:pt x="460" y="21"/>
                    <a:pt x="460" y="27"/>
                  </a:cubicBezTo>
                  <a:cubicBezTo>
                    <a:pt x="460" y="35"/>
                    <a:pt x="462" y="42"/>
                    <a:pt x="467" y="46"/>
                  </a:cubicBezTo>
                  <a:cubicBezTo>
                    <a:pt x="472" y="51"/>
                    <a:pt x="479" y="53"/>
                    <a:pt x="488" y="53"/>
                  </a:cubicBezTo>
                  <a:cubicBezTo>
                    <a:pt x="494" y="53"/>
                    <a:pt x="499" y="52"/>
                    <a:pt x="503" y="50"/>
                  </a:cubicBezTo>
                  <a:close/>
                  <a:moveTo>
                    <a:pt x="480" y="47"/>
                  </a:moveTo>
                  <a:cubicBezTo>
                    <a:pt x="477" y="45"/>
                    <a:pt x="475" y="43"/>
                    <a:pt x="473" y="39"/>
                  </a:cubicBezTo>
                  <a:cubicBezTo>
                    <a:pt x="472" y="35"/>
                    <a:pt x="471" y="31"/>
                    <a:pt x="471" y="26"/>
                  </a:cubicBezTo>
                  <a:cubicBezTo>
                    <a:pt x="471" y="18"/>
                    <a:pt x="473" y="13"/>
                    <a:pt x="475" y="9"/>
                  </a:cubicBezTo>
                  <a:cubicBezTo>
                    <a:pt x="478" y="6"/>
                    <a:pt x="482" y="4"/>
                    <a:pt x="488" y="4"/>
                  </a:cubicBezTo>
                  <a:cubicBezTo>
                    <a:pt x="493" y="4"/>
                    <a:pt x="497" y="6"/>
                    <a:pt x="500" y="9"/>
                  </a:cubicBezTo>
                  <a:cubicBezTo>
                    <a:pt x="504" y="13"/>
                    <a:pt x="505" y="19"/>
                    <a:pt x="505" y="27"/>
                  </a:cubicBezTo>
                  <a:cubicBezTo>
                    <a:pt x="505" y="35"/>
                    <a:pt x="504" y="40"/>
                    <a:pt x="501" y="44"/>
                  </a:cubicBezTo>
                  <a:cubicBezTo>
                    <a:pt x="498" y="47"/>
                    <a:pt x="494" y="49"/>
                    <a:pt x="489" y="49"/>
                  </a:cubicBezTo>
                  <a:cubicBezTo>
                    <a:pt x="485" y="49"/>
                    <a:pt x="482" y="48"/>
                    <a:pt x="480" y="47"/>
                  </a:cubicBezTo>
                  <a:close/>
                  <a:moveTo>
                    <a:pt x="535" y="52"/>
                  </a:moveTo>
                  <a:cubicBezTo>
                    <a:pt x="536" y="52"/>
                    <a:pt x="539" y="52"/>
                    <a:pt x="543" y="52"/>
                  </a:cubicBezTo>
                  <a:cubicBezTo>
                    <a:pt x="543" y="49"/>
                    <a:pt x="543" y="49"/>
                    <a:pt x="543" y="49"/>
                  </a:cubicBezTo>
                  <a:cubicBezTo>
                    <a:pt x="540" y="49"/>
                    <a:pt x="538" y="49"/>
                    <a:pt x="538" y="49"/>
                  </a:cubicBezTo>
                  <a:cubicBezTo>
                    <a:pt x="537" y="48"/>
                    <a:pt x="537" y="48"/>
                    <a:pt x="537" y="48"/>
                  </a:cubicBezTo>
                  <a:cubicBezTo>
                    <a:pt x="537" y="47"/>
                    <a:pt x="537" y="45"/>
                    <a:pt x="537" y="41"/>
                  </a:cubicBezTo>
                  <a:cubicBezTo>
                    <a:pt x="537" y="36"/>
                    <a:pt x="537" y="31"/>
                    <a:pt x="537" y="27"/>
                  </a:cubicBezTo>
                  <a:cubicBezTo>
                    <a:pt x="537" y="13"/>
                    <a:pt x="537" y="13"/>
                    <a:pt x="537" y="13"/>
                  </a:cubicBezTo>
                  <a:cubicBezTo>
                    <a:pt x="539" y="16"/>
                    <a:pt x="543" y="21"/>
                    <a:pt x="548" y="26"/>
                  </a:cubicBezTo>
                  <a:cubicBezTo>
                    <a:pt x="556" y="37"/>
                    <a:pt x="564" y="45"/>
                    <a:pt x="570" y="52"/>
                  </a:cubicBezTo>
                  <a:cubicBezTo>
                    <a:pt x="572" y="53"/>
                    <a:pt x="574" y="53"/>
                    <a:pt x="577" y="53"/>
                  </a:cubicBezTo>
                  <a:cubicBezTo>
                    <a:pt x="577" y="53"/>
                    <a:pt x="577" y="53"/>
                    <a:pt x="577" y="53"/>
                  </a:cubicBezTo>
                  <a:cubicBezTo>
                    <a:pt x="577" y="49"/>
                    <a:pt x="577" y="45"/>
                    <a:pt x="577" y="41"/>
                  </a:cubicBezTo>
                  <a:cubicBezTo>
                    <a:pt x="577" y="26"/>
                    <a:pt x="577" y="26"/>
                    <a:pt x="577" y="26"/>
                  </a:cubicBezTo>
                  <a:cubicBezTo>
                    <a:pt x="577" y="12"/>
                    <a:pt x="577" y="12"/>
                    <a:pt x="577" y="12"/>
                  </a:cubicBezTo>
                  <a:cubicBezTo>
                    <a:pt x="577" y="8"/>
                    <a:pt x="577" y="6"/>
                    <a:pt x="577" y="6"/>
                  </a:cubicBezTo>
                  <a:cubicBezTo>
                    <a:pt x="578" y="5"/>
                    <a:pt x="578" y="5"/>
                    <a:pt x="578" y="5"/>
                  </a:cubicBezTo>
                  <a:cubicBezTo>
                    <a:pt x="579" y="5"/>
                    <a:pt x="579" y="5"/>
                    <a:pt x="579" y="5"/>
                  </a:cubicBezTo>
                  <a:cubicBezTo>
                    <a:pt x="579" y="4"/>
                    <a:pt x="581" y="4"/>
                    <a:pt x="583" y="4"/>
                  </a:cubicBezTo>
                  <a:cubicBezTo>
                    <a:pt x="583" y="1"/>
                    <a:pt x="583" y="1"/>
                    <a:pt x="583" y="1"/>
                  </a:cubicBezTo>
                  <a:cubicBezTo>
                    <a:pt x="581" y="1"/>
                    <a:pt x="577" y="1"/>
                    <a:pt x="574" y="1"/>
                  </a:cubicBezTo>
                  <a:cubicBezTo>
                    <a:pt x="571" y="1"/>
                    <a:pt x="568" y="1"/>
                    <a:pt x="566" y="1"/>
                  </a:cubicBezTo>
                  <a:cubicBezTo>
                    <a:pt x="566" y="4"/>
                    <a:pt x="566" y="4"/>
                    <a:pt x="566" y="4"/>
                  </a:cubicBezTo>
                  <a:cubicBezTo>
                    <a:pt x="569" y="4"/>
                    <a:pt x="570" y="4"/>
                    <a:pt x="571" y="4"/>
                  </a:cubicBezTo>
                  <a:cubicBezTo>
                    <a:pt x="571" y="5"/>
                    <a:pt x="572" y="5"/>
                    <a:pt x="572" y="5"/>
                  </a:cubicBezTo>
                  <a:cubicBezTo>
                    <a:pt x="572" y="6"/>
                    <a:pt x="572" y="7"/>
                    <a:pt x="572" y="9"/>
                  </a:cubicBezTo>
                  <a:cubicBezTo>
                    <a:pt x="572" y="13"/>
                    <a:pt x="572" y="18"/>
                    <a:pt x="572" y="24"/>
                  </a:cubicBezTo>
                  <a:cubicBezTo>
                    <a:pt x="572" y="38"/>
                    <a:pt x="572" y="38"/>
                    <a:pt x="572" y="38"/>
                  </a:cubicBezTo>
                  <a:cubicBezTo>
                    <a:pt x="569" y="35"/>
                    <a:pt x="565" y="30"/>
                    <a:pt x="560" y="24"/>
                  </a:cubicBezTo>
                  <a:cubicBezTo>
                    <a:pt x="553" y="16"/>
                    <a:pt x="547" y="8"/>
                    <a:pt x="541" y="1"/>
                  </a:cubicBezTo>
                  <a:cubicBezTo>
                    <a:pt x="539" y="1"/>
                    <a:pt x="536" y="1"/>
                    <a:pt x="534" y="1"/>
                  </a:cubicBezTo>
                  <a:cubicBezTo>
                    <a:pt x="532" y="1"/>
                    <a:pt x="530" y="1"/>
                    <a:pt x="526" y="1"/>
                  </a:cubicBezTo>
                  <a:cubicBezTo>
                    <a:pt x="526" y="4"/>
                    <a:pt x="526" y="4"/>
                    <a:pt x="526" y="4"/>
                  </a:cubicBezTo>
                  <a:cubicBezTo>
                    <a:pt x="529" y="4"/>
                    <a:pt x="531" y="4"/>
                    <a:pt x="531" y="5"/>
                  </a:cubicBezTo>
                  <a:cubicBezTo>
                    <a:pt x="532" y="5"/>
                    <a:pt x="532" y="5"/>
                    <a:pt x="532" y="6"/>
                  </a:cubicBezTo>
                  <a:cubicBezTo>
                    <a:pt x="532" y="6"/>
                    <a:pt x="532" y="9"/>
                    <a:pt x="532" y="13"/>
                  </a:cubicBezTo>
                  <a:cubicBezTo>
                    <a:pt x="532" y="28"/>
                    <a:pt x="532" y="28"/>
                    <a:pt x="532" y="28"/>
                  </a:cubicBezTo>
                  <a:cubicBezTo>
                    <a:pt x="532" y="31"/>
                    <a:pt x="532" y="36"/>
                    <a:pt x="532" y="42"/>
                  </a:cubicBezTo>
                  <a:cubicBezTo>
                    <a:pt x="532" y="45"/>
                    <a:pt x="532" y="47"/>
                    <a:pt x="532" y="48"/>
                  </a:cubicBezTo>
                  <a:cubicBezTo>
                    <a:pt x="532" y="48"/>
                    <a:pt x="531" y="49"/>
                    <a:pt x="531" y="49"/>
                  </a:cubicBezTo>
                  <a:cubicBezTo>
                    <a:pt x="530" y="49"/>
                    <a:pt x="529" y="49"/>
                    <a:pt x="526" y="49"/>
                  </a:cubicBezTo>
                  <a:cubicBezTo>
                    <a:pt x="526" y="52"/>
                    <a:pt x="526" y="52"/>
                    <a:pt x="526" y="52"/>
                  </a:cubicBezTo>
                  <a:cubicBezTo>
                    <a:pt x="530" y="52"/>
                    <a:pt x="533" y="52"/>
                    <a:pt x="535" y="52"/>
                  </a:cubicBezTo>
                  <a:close/>
                </a:path>
              </a:pathLst>
            </a:custGeom>
            <a:solidFill>
              <a:srgbClr val="FFA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16"/>
            <p:cNvSpPr>
              <a:spLocks/>
            </p:cNvSpPr>
            <p:nvPr/>
          </p:nvSpPr>
          <p:spPr bwMode="auto">
            <a:xfrm>
              <a:off x="2147" y="551"/>
              <a:ext cx="109" cy="117"/>
            </a:xfrm>
            <a:custGeom>
              <a:avLst/>
              <a:gdLst>
                <a:gd name="T0" fmla="*/ 62 w 84"/>
                <a:gd name="T1" fmla="*/ 53 h 80"/>
                <a:gd name="T2" fmla="*/ 63 w 84"/>
                <a:gd name="T3" fmla="*/ 62 h 80"/>
                <a:gd name="T4" fmla="*/ 62 w 84"/>
                <a:gd name="T5" fmla="*/ 70 h 80"/>
                <a:gd name="T6" fmla="*/ 48 w 84"/>
                <a:gd name="T7" fmla="*/ 74 h 80"/>
                <a:gd name="T8" fmla="*/ 26 w 84"/>
                <a:gd name="T9" fmla="*/ 64 h 80"/>
                <a:gd name="T10" fmla="*/ 17 w 84"/>
                <a:gd name="T11" fmla="*/ 38 h 80"/>
                <a:gd name="T12" fmla="*/ 26 w 84"/>
                <a:gd name="T13" fmla="*/ 15 h 80"/>
                <a:gd name="T14" fmla="*/ 48 w 84"/>
                <a:gd name="T15" fmla="*/ 6 h 80"/>
                <a:gd name="T16" fmla="*/ 61 w 84"/>
                <a:gd name="T17" fmla="*/ 8 h 80"/>
                <a:gd name="T18" fmla="*/ 70 w 84"/>
                <a:gd name="T19" fmla="*/ 14 h 80"/>
                <a:gd name="T20" fmla="*/ 71 w 84"/>
                <a:gd name="T21" fmla="*/ 24 h 80"/>
                <a:gd name="T22" fmla="*/ 76 w 84"/>
                <a:gd name="T23" fmla="*/ 24 h 80"/>
                <a:gd name="T24" fmla="*/ 78 w 84"/>
                <a:gd name="T25" fmla="*/ 6 h 80"/>
                <a:gd name="T26" fmla="*/ 77 w 84"/>
                <a:gd name="T27" fmla="*/ 5 h 80"/>
                <a:gd name="T28" fmla="*/ 63 w 84"/>
                <a:gd name="T29" fmla="*/ 2 h 80"/>
                <a:gd name="T30" fmla="*/ 48 w 84"/>
                <a:gd name="T31" fmla="*/ 0 h 80"/>
                <a:gd name="T32" fmla="*/ 13 w 84"/>
                <a:gd name="T33" fmla="*/ 11 h 80"/>
                <a:gd name="T34" fmla="*/ 0 w 84"/>
                <a:gd name="T35" fmla="*/ 40 h 80"/>
                <a:gd name="T36" fmla="*/ 12 w 84"/>
                <a:gd name="T37" fmla="*/ 69 h 80"/>
                <a:gd name="T38" fmla="*/ 46 w 84"/>
                <a:gd name="T39" fmla="*/ 80 h 80"/>
                <a:gd name="T40" fmla="*/ 61 w 84"/>
                <a:gd name="T41" fmla="*/ 78 h 80"/>
                <a:gd name="T42" fmla="*/ 79 w 84"/>
                <a:gd name="T43" fmla="*/ 73 h 80"/>
                <a:gd name="T44" fmla="*/ 78 w 84"/>
                <a:gd name="T45" fmla="*/ 62 h 80"/>
                <a:gd name="T46" fmla="*/ 79 w 84"/>
                <a:gd name="T47" fmla="*/ 52 h 80"/>
                <a:gd name="T48" fmla="*/ 84 w 84"/>
                <a:gd name="T49" fmla="*/ 51 h 80"/>
                <a:gd name="T50" fmla="*/ 84 w 84"/>
                <a:gd name="T51" fmla="*/ 47 h 80"/>
                <a:gd name="T52" fmla="*/ 68 w 84"/>
                <a:gd name="T53" fmla="*/ 47 h 80"/>
                <a:gd name="T54" fmla="*/ 50 w 84"/>
                <a:gd name="T55" fmla="*/ 47 h 80"/>
                <a:gd name="T56" fmla="*/ 50 w 84"/>
                <a:gd name="T57" fmla="*/ 51 h 80"/>
                <a:gd name="T58" fmla="*/ 62 w 84"/>
                <a:gd name="T59" fmla="*/ 5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0">
                  <a:moveTo>
                    <a:pt x="62" y="53"/>
                  </a:moveTo>
                  <a:cubicBezTo>
                    <a:pt x="63" y="54"/>
                    <a:pt x="63" y="57"/>
                    <a:pt x="63" y="62"/>
                  </a:cubicBezTo>
                  <a:cubicBezTo>
                    <a:pt x="63" y="65"/>
                    <a:pt x="63" y="67"/>
                    <a:pt x="62" y="70"/>
                  </a:cubicBezTo>
                  <a:cubicBezTo>
                    <a:pt x="57" y="73"/>
                    <a:pt x="52" y="74"/>
                    <a:pt x="48" y="74"/>
                  </a:cubicBezTo>
                  <a:cubicBezTo>
                    <a:pt x="39" y="74"/>
                    <a:pt x="32" y="70"/>
                    <a:pt x="26" y="64"/>
                  </a:cubicBezTo>
                  <a:cubicBezTo>
                    <a:pt x="20" y="57"/>
                    <a:pt x="17" y="49"/>
                    <a:pt x="17" y="38"/>
                  </a:cubicBezTo>
                  <a:cubicBezTo>
                    <a:pt x="17" y="28"/>
                    <a:pt x="20" y="21"/>
                    <a:pt x="26" y="15"/>
                  </a:cubicBezTo>
                  <a:cubicBezTo>
                    <a:pt x="31" y="9"/>
                    <a:pt x="39" y="6"/>
                    <a:pt x="48" y="6"/>
                  </a:cubicBezTo>
                  <a:cubicBezTo>
                    <a:pt x="53" y="6"/>
                    <a:pt x="58" y="7"/>
                    <a:pt x="61" y="8"/>
                  </a:cubicBezTo>
                  <a:cubicBezTo>
                    <a:pt x="65" y="10"/>
                    <a:pt x="68" y="12"/>
                    <a:pt x="70" y="14"/>
                  </a:cubicBezTo>
                  <a:cubicBezTo>
                    <a:pt x="71" y="17"/>
                    <a:pt x="71" y="20"/>
                    <a:pt x="71" y="24"/>
                  </a:cubicBezTo>
                  <a:cubicBezTo>
                    <a:pt x="76" y="24"/>
                    <a:pt x="76" y="24"/>
                    <a:pt x="76" y="24"/>
                  </a:cubicBezTo>
                  <a:cubicBezTo>
                    <a:pt x="76" y="17"/>
                    <a:pt x="77" y="11"/>
                    <a:pt x="78" y="6"/>
                  </a:cubicBezTo>
                  <a:cubicBezTo>
                    <a:pt x="77" y="5"/>
                    <a:pt x="77" y="5"/>
                    <a:pt x="77" y="5"/>
                  </a:cubicBezTo>
                  <a:cubicBezTo>
                    <a:pt x="73" y="4"/>
                    <a:pt x="68" y="2"/>
                    <a:pt x="63" y="2"/>
                  </a:cubicBezTo>
                  <a:cubicBezTo>
                    <a:pt x="58" y="1"/>
                    <a:pt x="53" y="0"/>
                    <a:pt x="48" y="0"/>
                  </a:cubicBezTo>
                  <a:cubicBezTo>
                    <a:pt x="33" y="0"/>
                    <a:pt x="21" y="4"/>
                    <a:pt x="13" y="11"/>
                  </a:cubicBezTo>
                  <a:cubicBezTo>
                    <a:pt x="5" y="18"/>
                    <a:pt x="0" y="28"/>
                    <a:pt x="0" y="40"/>
                  </a:cubicBezTo>
                  <a:cubicBezTo>
                    <a:pt x="0" y="52"/>
                    <a:pt x="4" y="61"/>
                    <a:pt x="12" y="69"/>
                  </a:cubicBezTo>
                  <a:cubicBezTo>
                    <a:pt x="20" y="76"/>
                    <a:pt x="32" y="80"/>
                    <a:pt x="46" y="80"/>
                  </a:cubicBezTo>
                  <a:cubicBezTo>
                    <a:pt x="51" y="80"/>
                    <a:pt x="56" y="79"/>
                    <a:pt x="61" y="78"/>
                  </a:cubicBezTo>
                  <a:cubicBezTo>
                    <a:pt x="66" y="77"/>
                    <a:pt x="72" y="76"/>
                    <a:pt x="79" y="73"/>
                  </a:cubicBezTo>
                  <a:cubicBezTo>
                    <a:pt x="79" y="67"/>
                    <a:pt x="78" y="64"/>
                    <a:pt x="78" y="62"/>
                  </a:cubicBezTo>
                  <a:cubicBezTo>
                    <a:pt x="78" y="59"/>
                    <a:pt x="79" y="56"/>
                    <a:pt x="79" y="52"/>
                  </a:cubicBezTo>
                  <a:cubicBezTo>
                    <a:pt x="81" y="52"/>
                    <a:pt x="82" y="51"/>
                    <a:pt x="84" y="51"/>
                  </a:cubicBezTo>
                  <a:cubicBezTo>
                    <a:pt x="84" y="47"/>
                    <a:pt x="84" y="47"/>
                    <a:pt x="84" y="47"/>
                  </a:cubicBezTo>
                  <a:cubicBezTo>
                    <a:pt x="78" y="47"/>
                    <a:pt x="73" y="47"/>
                    <a:pt x="68" y="47"/>
                  </a:cubicBezTo>
                  <a:cubicBezTo>
                    <a:pt x="63" y="47"/>
                    <a:pt x="57" y="47"/>
                    <a:pt x="50" y="47"/>
                  </a:cubicBezTo>
                  <a:cubicBezTo>
                    <a:pt x="50" y="51"/>
                    <a:pt x="50" y="51"/>
                    <a:pt x="50" y="51"/>
                  </a:cubicBezTo>
                  <a:cubicBezTo>
                    <a:pt x="57" y="52"/>
                    <a:pt x="61" y="52"/>
                    <a:pt x="62" y="53"/>
                  </a:cubicBezTo>
                  <a:close/>
                </a:path>
              </a:pathLst>
            </a:custGeom>
            <a:solidFill>
              <a:srgbClr val="FFA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17"/>
            <p:cNvSpPr>
              <a:spLocks noEditPoints="1"/>
            </p:cNvSpPr>
            <p:nvPr/>
          </p:nvSpPr>
          <p:spPr bwMode="auto">
            <a:xfrm>
              <a:off x="2273" y="589"/>
              <a:ext cx="297" cy="77"/>
            </a:xfrm>
            <a:custGeom>
              <a:avLst/>
              <a:gdLst>
                <a:gd name="T0" fmla="*/ 24 w 229"/>
                <a:gd name="T1" fmla="*/ 49 h 53"/>
                <a:gd name="T2" fmla="*/ 17 w 229"/>
                <a:gd name="T3" fmla="*/ 42 h 53"/>
                <a:gd name="T4" fmla="*/ 17 w 229"/>
                <a:gd name="T5" fmla="*/ 5 h 53"/>
                <a:gd name="T6" fmla="*/ 32 w 229"/>
                <a:gd name="T7" fmla="*/ 14 h 53"/>
                <a:gd name="T8" fmla="*/ 20 w 229"/>
                <a:gd name="T9" fmla="*/ 25 h 53"/>
                <a:gd name="T10" fmla="*/ 37 w 229"/>
                <a:gd name="T11" fmla="*/ 52 h 53"/>
                <a:gd name="T12" fmla="*/ 51 w 229"/>
                <a:gd name="T13" fmla="*/ 49 h 53"/>
                <a:gd name="T14" fmla="*/ 39 w 229"/>
                <a:gd name="T15" fmla="*/ 37 h 53"/>
                <a:gd name="T16" fmla="*/ 43 w 229"/>
                <a:gd name="T17" fmla="*/ 12 h 53"/>
                <a:gd name="T18" fmla="*/ 28 w 229"/>
                <a:gd name="T19" fmla="*/ 1 h 53"/>
                <a:gd name="T20" fmla="*/ 0 w 229"/>
                <a:gd name="T21" fmla="*/ 4 h 53"/>
                <a:gd name="T22" fmla="*/ 6 w 229"/>
                <a:gd name="T23" fmla="*/ 14 h 53"/>
                <a:gd name="T24" fmla="*/ 6 w 229"/>
                <a:gd name="T25" fmla="*/ 48 h 53"/>
                <a:gd name="T26" fmla="*/ 0 w 229"/>
                <a:gd name="T27" fmla="*/ 52 h 53"/>
                <a:gd name="T28" fmla="*/ 112 w 229"/>
                <a:gd name="T29" fmla="*/ 40 h 53"/>
                <a:gd name="T30" fmla="*/ 103 w 229"/>
                <a:gd name="T31" fmla="*/ 3 h 53"/>
                <a:gd name="T32" fmla="*/ 62 w 229"/>
                <a:gd name="T33" fmla="*/ 13 h 53"/>
                <a:gd name="T34" fmla="*/ 86 w 229"/>
                <a:gd name="T35" fmla="*/ 53 h 53"/>
                <a:gd name="T36" fmla="*/ 72 w 229"/>
                <a:gd name="T37" fmla="*/ 39 h 53"/>
                <a:gd name="T38" fmla="*/ 86 w 229"/>
                <a:gd name="T39" fmla="*/ 4 h 53"/>
                <a:gd name="T40" fmla="*/ 100 w 229"/>
                <a:gd name="T41" fmla="*/ 44 h 53"/>
                <a:gd name="T42" fmla="*/ 129 w 229"/>
                <a:gd name="T43" fmla="*/ 5 h 53"/>
                <a:gd name="T44" fmla="*/ 130 w 229"/>
                <a:gd name="T45" fmla="*/ 19 h 53"/>
                <a:gd name="T46" fmla="*/ 139 w 229"/>
                <a:gd name="T47" fmla="*/ 51 h 53"/>
                <a:gd name="T48" fmla="*/ 170 w 229"/>
                <a:gd name="T49" fmla="*/ 45 h 53"/>
                <a:gd name="T50" fmla="*/ 173 w 229"/>
                <a:gd name="T51" fmla="*/ 9 h 53"/>
                <a:gd name="T52" fmla="*/ 179 w 229"/>
                <a:gd name="T53" fmla="*/ 1 h 53"/>
                <a:gd name="T54" fmla="*/ 161 w 229"/>
                <a:gd name="T55" fmla="*/ 4 h 53"/>
                <a:gd name="T56" fmla="*/ 168 w 229"/>
                <a:gd name="T57" fmla="*/ 11 h 53"/>
                <a:gd name="T58" fmla="*/ 163 w 229"/>
                <a:gd name="T59" fmla="*/ 45 h 53"/>
                <a:gd name="T60" fmla="*/ 142 w 229"/>
                <a:gd name="T61" fmla="*/ 41 h 53"/>
                <a:gd name="T62" fmla="*/ 141 w 229"/>
                <a:gd name="T63" fmla="*/ 7 h 53"/>
                <a:gd name="T64" fmla="*/ 147 w 229"/>
                <a:gd name="T65" fmla="*/ 4 h 53"/>
                <a:gd name="T66" fmla="*/ 124 w 229"/>
                <a:gd name="T67" fmla="*/ 1 h 53"/>
                <a:gd name="T68" fmla="*/ 200 w 229"/>
                <a:gd name="T69" fmla="*/ 52 h 53"/>
                <a:gd name="T70" fmla="*/ 205 w 229"/>
                <a:gd name="T71" fmla="*/ 49 h 53"/>
                <a:gd name="T72" fmla="*/ 204 w 229"/>
                <a:gd name="T73" fmla="*/ 24 h 53"/>
                <a:gd name="T74" fmla="*/ 216 w 229"/>
                <a:gd name="T75" fmla="*/ 7 h 53"/>
                <a:gd name="T76" fmla="*/ 210 w 229"/>
                <a:gd name="T77" fmla="*/ 25 h 53"/>
                <a:gd name="T78" fmla="*/ 206 w 229"/>
                <a:gd name="T79" fmla="*/ 25 h 53"/>
                <a:gd name="T80" fmla="*/ 212 w 229"/>
                <a:gd name="T81" fmla="*/ 28 h 53"/>
                <a:gd name="T82" fmla="*/ 227 w 229"/>
                <a:gd name="T83" fmla="*/ 6 h 53"/>
                <a:gd name="T84" fmla="*/ 207 w 229"/>
                <a:gd name="T85" fmla="*/ 1 h 53"/>
                <a:gd name="T86" fmla="*/ 187 w 229"/>
                <a:gd name="T87" fmla="*/ 1 h 53"/>
                <a:gd name="T88" fmla="*/ 192 w 229"/>
                <a:gd name="T89" fmla="*/ 5 h 53"/>
                <a:gd name="T90" fmla="*/ 193 w 229"/>
                <a:gd name="T91" fmla="*/ 40 h 53"/>
                <a:gd name="T92" fmla="*/ 187 w 229"/>
                <a:gd name="T93" fmla="*/ 4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 h="53">
                  <a:moveTo>
                    <a:pt x="12" y="52"/>
                  </a:moveTo>
                  <a:cubicBezTo>
                    <a:pt x="15" y="52"/>
                    <a:pt x="19" y="52"/>
                    <a:pt x="24" y="52"/>
                  </a:cubicBezTo>
                  <a:cubicBezTo>
                    <a:pt x="24" y="49"/>
                    <a:pt x="24" y="49"/>
                    <a:pt x="24" y="49"/>
                  </a:cubicBezTo>
                  <a:cubicBezTo>
                    <a:pt x="21" y="49"/>
                    <a:pt x="19" y="49"/>
                    <a:pt x="19" y="49"/>
                  </a:cubicBezTo>
                  <a:cubicBezTo>
                    <a:pt x="18" y="48"/>
                    <a:pt x="18" y="48"/>
                    <a:pt x="18" y="48"/>
                  </a:cubicBezTo>
                  <a:cubicBezTo>
                    <a:pt x="18" y="47"/>
                    <a:pt x="17" y="45"/>
                    <a:pt x="17" y="42"/>
                  </a:cubicBezTo>
                  <a:cubicBezTo>
                    <a:pt x="17" y="37"/>
                    <a:pt x="17" y="33"/>
                    <a:pt x="17" y="30"/>
                  </a:cubicBezTo>
                  <a:cubicBezTo>
                    <a:pt x="17" y="16"/>
                    <a:pt x="17" y="16"/>
                    <a:pt x="17" y="16"/>
                  </a:cubicBezTo>
                  <a:cubicBezTo>
                    <a:pt x="17" y="5"/>
                    <a:pt x="17" y="5"/>
                    <a:pt x="17" y="5"/>
                  </a:cubicBezTo>
                  <a:cubicBezTo>
                    <a:pt x="19" y="5"/>
                    <a:pt x="21" y="5"/>
                    <a:pt x="22" y="5"/>
                  </a:cubicBezTo>
                  <a:cubicBezTo>
                    <a:pt x="25" y="5"/>
                    <a:pt x="28" y="6"/>
                    <a:pt x="30" y="7"/>
                  </a:cubicBezTo>
                  <a:cubicBezTo>
                    <a:pt x="32" y="9"/>
                    <a:pt x="32" y="11"/>
                    <a:pt x="32" y="14"/>
                  </a:cubicBezTo>
                  <a:cubicBezTo>
                    <a:pt x="32" y="18"/>
                    <a:pt x="31" y="20"/>
                    <a:pt x="29" y="22"/>
                  </a:cubicBezTo>
                  <a:cubicBezTo>
                    <a:pt x="27" y="24"/>
                    <a:pt x="25" y="25"/>
                    <a:pt x="22" y="25"/>
                  </a:cubicBezTo>
                  <a:cubicBezTo>
                    <a:pt x="22" y="25"/>
                    <a:pt x="21" y="25"/>
                    <a:pt x="20" y="25"/>
                  </a:cubicBezTo>
                  <a:cubicBezTo>
                    <a:pt x="20" y="25"/>
                    <a:pt x="20" y="26"/>
                    <a:pt x="20" y="26"/>
                  </a:cubicBezTo>
                  <a:cubicBezTo>
                    <a:pt x="27" y="38"/>
                    <a:pt x="27" y="38"/>
                    <a:pt x="27" y="38"/>
                  </a:cubicBezTo>
                  <a:cubicBezTo>
                    <a:pt x="31" y="44"/>
                    <a:pt x="35" y="49"/>
                    <a:pt x="37" y="52"/>
                  </a:cubicBezTo>
                  <a:cubicBezTo>
                    <a:pt x="39" y="52"/>
                    <a:pt x="43" y="52"/>
                    <a:pt x="49" y="52"/>
                  </a:cubicBezTo>
                  <a:cubicBezTo>
                    <a:pt x="51" y="52"/>
                    <a:pt x="51" y="52"/>
                    <a:pt x="51" y="52"/>
                  </a:cubicBezTo>
                  <a:cubicBezTo>
                    <a:pt x="51" y="49"/>
                    <a:pt x="51" y="49"/>
                    <a:pt x="51" y="49"/>
                  </a:cubicBezTo>
                  <a:cubicBezTo>
                    <a:pt x="50" y="49"/>
                    <a:pt x="49" y="49"/>
                    <a:pt x="48" y="49"/>
                  </a:cubicBezTo>
                  <a:cubicBezTo>
                    <a:pt x="48" y="49"/>
                    <a:pt x="47" y="48"/>
                    <a:pt x="46" y="46"/>
                  </a:cubicBezTo>
                  <a:cubicBezTo>
                    <a:pt x="39" y="37"/>
                    <a:pt x="39" y="37"/>
                    <a:pt x="39" y="37"/>
                  </a:cubicBezTo>
                  <a:cubicBezTo>
                    <a:pt x="32" y="25"/>
                    <a:pt x="32" y="25"/>
                    <a:pt x="32" y="25"/>
                  </a:cubicBezTo>
                  <a:cubicBezTo>
                    <a:pt x="36" y="24"/>
                    <a:pt x="39" y="22"/>
                    <a:pt x="41" y="19"/>
                  </a:cubicBezTo>
                  <a:cubicBezTo>
                    <a:pt x="42" y="17"/>
                    <a:pt x="43" y="15"/>
                    <a:pt x="43" y="12"/>
                  </a:cubicBezTo>
                  <a:cubicBezTo>
                    <a:pt x="43" y="9"/>
                    <a:pt x="43" y="7"/>
                    <a:pt x="41" y="6"/>
                  </a:cubicBezTo>
                  <a:cubicBezTo>
                    <a:pt x="40" y="4"/>
                    <a:pt x="39" y="3"/>
                    <a:pt x="37" y="2"/>
                  </a:cubicBezTo>
                  <a:cubicBezTo>
                    <a:pt x="35" y="1"/>
                    <a:pt x="32" y="1"/>
                    <a:pt x="28" y="1"/>
                  </a:cubicBezTo>
                  <a:cubicBezTo>
                    <a:pt x="10" y="1"/>
                    <a:pt x="10" y="1"/>
                    <a:pt x="10" y="1"/>
                  </a:cubicBezTo>
                  <a:cubicBezTo>
                    <a:pt x="9" y="1"/>
                    <a:pt x="5" y="1"/>
                    <a:pt x="0" y="1"/>
                  </a:cubicBezTo>
                  <a:cubicBezTo>
                    <a:pt x="0" y="4"/>
                    <a:pt x="0" y="4"/>
                    <a:pt x="0" y="4"/>
                  </a:cubicBezTo>
                  <a:cubicBezTo>
                    <a:pt x="3" y="4"/>
                    <a:pt x="5" y="4"/>
                    <a:pt x="5" y="5"/>
                  </a:cubicBezTo>
                  <a:cubicBezTo>
                    <a:pt x="6" y="5"/>
                    <a:pt x="6" y="5"/>
                    <a:pt x="6" y="5"/>
                  </a:cubicBezTo>
                  <a:cubicBezTo>
                    <a:pt x="6" y="7"/>
                    <a:pt x="6" y="9"/>
                    <a:pt x="6" y="14"/>
                  </a:cubicBezTo>
                  <a:cubicBezTo>
                    <a:pt x="6" y="20"/>
                    <a:pt x="6" y="26"/>
                    <a:pt x="6" y="30"/>
                  </a:cubicBezTo>
                  <a:cubicBezTo>
                    <a:pt x="6" y="33"/>
                    <a:pt x="6" y="37"/>
                    <a:pt x="6" y="42"/>
                  </a:cubicBezTo>
                  <a:cubicBezTo>
                    <a:pt x="6" y="45"/>
                    <a:pt x="6" y="47"/>
                    <a:pt x="6" y="48"/>
                  </a:cubicBezTo>
                  <a:cubicBezTo>
                    <a:pt x="5" y="49"/>
                    <a:pt x="5" y="49"/>
                    <a:pt x="5" y="49"/>
                  </a:cubicBezTo>
                  <a:cubicBezTo>
                    <a:pt x="5" y="49"/>
                    <a:pt x="3" y="49"/>
                    <a:pt x="0" y="49"/>
                  </a:cubicBezTo>
                  <a:cubicBezTo>
                    <a:pt x="0" y="52"/>
                    <a:pt x="0" y="52"/>
                    <a:pt x="0" y="52"/>
                  </a:cubicBezTo>
                  <a:cubicBezTo>
                    <a:pt x="4" y="52"/>
                    <a:pt x="8" y="52"/>
                    <a:pt x="12" y="52"/>
                  </a:cubicBezTo>
                  <a:close/>
                  <a:moveTo>
                    <a:pt x="102" y="50"/>
                  </a:moveTo>
                  <a:cubicBezTo>
                    <a:pt x="106" y="47"/>
                    <a:pt x="109" y="44"/>
                    <a:pt x="112" y="40"/>
                  </a:cubicBezTo>
                  <a:cubicBezTo>
                    <a:pt x="114" y="36"/>
                    <a:pt x="115" y="31"/>
                    <a:pt x="115" y="25"/>
                  </a:cubicBezTo>
                  <a:cubicBezTo>
                    <a:pt x="115" y="20"/>
                    <a:pt x="114" y="15"/>
                    <a:pt x="112" y="12"/>
                  </a:cubicBezTo>
                  <a:cubicBezTo>
                    <a:pt x="110" y="8"/>
                    <a:pt x="107" y="5"/>
                    <a:pt x="103" y="3"/>
                  </a:cubicBezTo>
                  <a:cubicBezTo>
                    <a:pt x="99" y="1"/>
                    <a:pt x="94" y="0"/>
                    <a:pt x="88" y="0"/>
                  </a:cubicBezTo>
                  <a:cubicBezTo>
                    <a:pt x="81" y="0"/>
                    <a:pt x="76" y="1"/>
                    <a:pt x="72" y="3"/>
                  </a:cubicBezTo>
                  <a:cubicBezTo>
                    <a:pt x="68" y="6"/>
                    <a:pt x="64" y="9"/>
                    <a:pt x="62" y="13"/>
                  </a:cubicBezTo>
                  <a:cubicBezTo>
                    <a:pt x="60" y="17"/>
                    <a:pt x="59" y="21"/>
                    <a:pt x="59" y="27"/>
                  </a:cubicBezTo>
                  <a:cubicBezTo>
                    <a:pt x="59" y="35"/>
                    <a:pt x="61" y="42"/>
                    <a:pt x="66" y="46"/>
                  </a:cubicBezTo>
                  <a:cubicBezTo>
                    <a:pt x="71" y="51"/>
                    <a:pt x="77" y="53"/>
                    <a:pt x="86" y="53"/>
                  </a:cubicBezTo>
                  <a:cubicBezTo>
                    <a:pt x="92" y="53"/>
                    <a:pt x="98" y="52"/>
                    <a:pt x="102" y="50"/>
                  </a:cubicBezTo>
                  <a:close/>
                  <a:moveTo>
                    <a:pt x="78" y="47"/>
                  </a:moveTo>
                  <a:cubicBezTo>
                    <a:pt x="76" y="45"/>
                    <a:pt x="74" y="43"/>
                    <a:pt x="72" y="39"/>
                  </a:cubicBezTo>
                  <a:cubicBezTo>
                    <a:pt x="71" y="35"/>
                    <a:pt x="70" y="31"/>
                    <a:pt x="70" y="26"/>
                  </a:cubicBezTo>
                  <a:cubicBezTo>
                    <a:pt x="70" y="18"/>
                    <a:pt x="71" y="13"/>
                    <a:pt x="74" y="9"/>
                  </a:cubicBezTo>
                  <a:cubicBezTo>
                    <a:pt x="77" y="6"/>
                    <a:pt x="81" y="4"/>
                    <a:pt x="86" y="4"/>
                  </a:cubicBezTo>
                  <a:cubicBezTo>
                    <a:pt x="92" y="4"/>
                    <a:pt x="96" y="6"/>
                    <a:pt x="99" y="9"/>
                  </a:cubicBezTo>
                  <a:cubicBezTo>
                    <a:pt x="102" y="13"/>
                    <a:pt x="104" y="19"/>
                    <a:pt x="104" y="27"/>
                  </a:cubicBezTo>
                  <a:cubicBezTo>
                    <a:pt x="104" y="35"/>
                    <a:pt x="102" y="40"/>
                    <a:pt x="100" y="44"/>
                  </a:cubicBezTo>
                  <a:cubicBezTo>
                    <a:pt x="97" y="47"/>
                    <a:pt x="93" y="49"/>
                    <a:pt x="88" y="49"/>
                  </a:cubicBezTo>
                  <a:cubicBezTo>
                    <a:pt x="84" y="49"/>
                    <a:pt x="81" y="48"/>
                    <a:pt x="78" y="47"/>
                  </a:cubicBezTo>
                  <a:close/>
                  <a:moveTo>
                    <a:pt x="129" y="5"/>
                  </a:moveTo>
                  <a:cubicBezTo>
                    <a:pt x="129" y="5"/>
                    <a:pt x="129" y="5"/>
                    <a:pt x="130" y="5"/>
                  </a:cubicBezTo>
                  <a:cubicBezTo>
                    <a:pt x="130" y="6"/>
                    <a:pt x="130" y="7"/>
                    <a:pt x="130" y="9"/>
                  </a:cubicBezTo>
                  <a:cubicBezTo>
                    <a:pt x="130" y="14"/>
                    <a:pt x="130" y="18"/>
                    <a:pt x="130" y="19"/>
                  </a:cubicBezTo>
                  <a:cubicBezTo>
                    <a:pt x="130" y="35"/>
                    <a:pt x="130" y="35"/>
                    <a:pt x="130" y="35"/>
                  </a:cubicBezTo>
                  <a:cubicBezTo>
                    <a:pt x="130" y="40"/>
                    <a:pt x="131" y="43"/>
                    <a:pt x="132" y="45"/>
                  </a:cubicBezTo>
                  <a:cubicBezTo>
                    <a:pt x="134" y="48"/>
                    <a:pt x="136" y="49"/>
                    <a:pt x="139" y="51"/>
                  </a:cubicBezTo>
                  <a:cubicBezTo>
                    <a:pt x="142" y="52"/>
                    <a:pt x="146" y="53"/>
                    <a:pt x="151" y="53"/>
                  </a:cubicBezTo>
                  <a:cubicBezTo>
                    <a:pt x="156" y="53"/>
                    <a:pt x="160" y="52"/>
                    <a:pt x="163" y="51"/>
                  </a:cubicBezTo>
                  <a:cubicBezTo>
                    <a:pt x="166" y="49"/>
                    <a:pt x="169" y="47"/>
                    <a:pt x="170" y="45"/>
                  </a:cubicBezTo>
                  <a:cubicBezTo>
                    <a:pt x="171" y="43"/>
                    <a:pt x="172" y="40"/>
                    <a:pt x="172" y="36"/>
                  </a:cubicBezTo>
                  <a:cubicBezTo>
                    <a:pt x="173" y="35"/>
                    <a:pt x="173" y="32"/>
                    <a:pt x="173" y="28"/>
                  </a:cubicBezTo>
                  <a:cubicBezTo>
                    <a:pt x="173" y="21"/>
                    <a:pt x="173" y="14"/>
                    <a:pt x="173" y="9"/>
                  </a:cubicBezTo>
                  <a:cubicBezTo>
                    <a:pt x="173" y="7"/>
                    <a:pt x="174" y="5"/>
                    <a:pt x="174" y="5"/>
                  </a:cubicBezTo>
                  <a:cubicBezTo>
                    <a:pt x="175" y="4"/>
                    <a:pt x="176" y="4"/>
                    <a:pt x="179" y="4"/>
                  </a:cubicBezTo>
                  <a:cubicBezTo>
                    <a:pt x="179" y="1"/>
                    <a:pt x="179" y="1"/>
                    <a:pt x="179" y="1"/>
                  </a:cubicBezTo>
                  <a:cubicBezTo>
                    <a:pt x="175" y="1"/>
                    <a:pt x="173" y="1"/>
                    <a:pt x="170" y="1"/>
                  </a:cubicBezTo>
                  <a:cubicBezTo>
                    <a:pt x="168" y="1"/>
                    <a:pt x="165" y="1"/>
                    <a:pt x="161" y="1"/>
                  </a:cubicBezTo>
                  <a:cubicBezTo>
                    <a:pt x="161" y="4"/>
                    <a:pt x="161" y="4"/>
                    <a:pt x="161" y="4"/>
                  </a:cubicBezTo>
                  <a:cubicBezTo>
                    <a:pt x="164" y="4"/>
                    <a:pt x="166" y="4"/>
                    <a:pt x="167" y="5"/>
                  </a:cubicBezTo>
                  <a:cubicBezTo>
                    <a:pt x="167" y="5"/>
                    <a:pt x="167" y="5"/>
                    <a:pt x="168" y="5"/>
                  </a:cubicBezTo>
                  <a:cubicBezTo>
                    <a:pt x="168" y="6"/>
                    <a:pt x="168" y="8"/>
                    <a:pt x="168" y="11"/>
                  </a:cubicBezTo>
                  <a:cubicBezTo>
                    <a:pt x="168" y="25"/>
                    <a:pt x="168" y="25"/>
                    <a:pt x="168" y="25"/>
                  </a:cubicBezTo>
                  <a:cubicBezTo>
                    <a:pt x="168" y="32"/>
                    <a:pt x="168" y="37"/>
                    <a:pt x="167" y="40"/>
                  </a:cubicBezTo>
                  <a:cubicBezTo>
                    <a:pt x="166" y="42"/>
                    <a:pt x="165" y="44"/>
                    <a:pt x="163" y="45"/>
                  </a:cubicBezTo>
                  <a:cubicBezTo>
                    <a:pt x="161" y="46"/>
                    <a:pt x="158" y="47"/>
                    <a:pt x="154" y="47"/>
                  </a:cubicBezTo>
                  <a:cubicBezTo>
                    <a:pt x="151" y="47"/>
                    <a:pt x="148" y="46"/>
                    <a:pt x="146" y="45"/>
                  </a:cubicBezTo>
                  <a:cubicBezTo>
                    <a:pt x="144" y="44"/>
                    <a:pt x="143" y="43"/>
                    <a:pt x="142" y="41"/>
                  </a:cubicBezTo>
                  <a:cubicBezTo>
                    <a:pt x="141" y="39"/>
                    <a:pt x="141" y="36"/>
                    <a:pt x="141" y="32"/>
                  </a:cubicBezTo>
                  <a:cubicBezTo>
                    <a:pt x="141" y="28"/>
                    <a:pt x="141" y="23"/>
                    <a:pt x="141" y="19"/>
                  </a:cubicBezTo>
                  <a:cubicBezTo>
                    <a:pt x="141" y="12"/>
                    <a:pt x="141" y="8"/>
                    <a:pt x="141" y="7"/>
                  </a:cubicBezTo>
                  <a:cubicBezTo>
                    <a:pt x="141" y="6"/>
                    <a:pt x="142" y="5"/>
                    <a:pt x="142" y="5"/>
                  </a:cubicBezTo>
                  <a:cubicBezTo>
                    <a:pt x="143" y="5"/>
                    <a:pt x="143" y="5"/>
                    <a:pt x="143" y="5"/>
                  </a:cubicBezTo>
                  <a:cubicBezTo>
                    <a:pt x="144" y="4"/>
                    <a:pt x="145" y="4"/>
                    <a:pt x="147" y="4"/>
                  </a:cubicBezTo>
                  <a:cubicBezTo>
                    <a:pt x="147" y="1"/>
                    <a:pt x="147" y="1"/>
                    <a:pt x="147" y="1"/>
                  </a:cubicBezTo>
                  <a:cubicBezTo>
                    <a:pt x="143" y="1"/>
                    <a:pt x="140" y="1"/>
                    <a:pt x="137" y="1"/>
                  </a:cubicBezTo>
                  <a:cubicBezTo>
                    <a:pt x="133" y="1"/>
                    <a:pt x="129" y="1"/>
                    <a:pt x="124" y="1"/>
                  </a:cubicBezTo>
                  <a:cubicBezTo>
                    <a:pt x="124" y="4"/>
                    <a:pt x="124" y="4"/>
                    <a:pt x="124" y="4"/>
                  </a:cubicBezTo>
                  <a:cubicBezTo>
                    <a:pt x="127" y="4"/>
                    <a:pt x="128" y="4"/>
                    <a:pt x="129" y="5"/>
                  </a:cubicBezTo>
                  <a:close/>
                  <a:moveTo>
                    <a:pt x="200" y="52"/>
                  </a:moveTo>
                  <a:cubicBezTo>
                    <a:pt x="203" y="52"/>
                    <a:pt x="207" y="52"/>
                    <a:pt x="211" y="52"/>
                  </a:cubicBezTo>
                  <a:cubicBezTo>
                    <a:pt x="211" y="49"/>
                    <a:pt x="211" y="49"/>
                    <a:pt x="211" y="49"/>
                  </a:cubicBezTo>
                  <a:cubicBezTo>
                    <a:pt x="208" y="49"/>
                    <a:pt x="206" y="49"/>
                    <a:pt x="205" y="49"/>
                  </a:cubicBezTo>
                  <a:cubicBezTo>
                    <a:pt x="205" y="48"/>
                    <a:pt x="204" y="48"/>
                    <a:pt x="204" y="48"/>
                  </a:cubicBezTo>
                  <a:cubicBezTo>
                    <a:pt x="204" y="47"/>
                    <a:pt x="204" y="45"/>
                    <a:pt x="204" y="41"/>
                  </a:cubicBezTo>
                  <a:cubicBezTo>
                    <a:pt x="204" y="32"/>
                    <a:pt x="204" y="26"/>
                    <a:pt x="204" y="24"/>
                  </a:cubicBezTo>
                  <a:cubicBezTo>
                    <a:pt x="204" y="19"/>
                    <a:pt x="204" y="13"/>
                    <a:pt x="204" y="5"/>
                  </a:cubicBezTo>
                  <a:cubicBezTo>
                    <a:pt x="206" y="5"/>
                    <a:pt x="207" y="5"/>
                    <a:pt x="209" y="5"/>
                  </a:cubicBezTo>
                  <a:cubicBezTo>
                    <a:pt x="212" y="5"/>
                    <a:pt x="214" y="6"/>
                    <a:pt x="216" y="7"/>
                  </a:cubicBezTo>
                  <a:cubicBezTo>
                    <a:pt x="217" y="9"/>
                    <a:pt x="218" y="11"/>
                    <a:pt x="218" y="15"/>
                  </a:cubicBezTo>
                  <a:cubicBezTo>
                    <a:pt x="218" y="18"/>
                    <a:pt x="217" y="20"/>
                    <a:pt x="216" y="22"/>
                  </a:cubicBezTo>
                  <a:cubicBezTo>
                    <a:pt x="214" y="24"/>
                    <a:pt x="212" y="25"/>
                    <a:pt x="210" y="25"/>
                  </a:cubicBezTo>
                  <a:cubicBezTo>
                    <a:pt x="209" y="25"/>
                    <a:pt x="209" y="25"/>
                    <a:pt x="208" y="24"/>
                  </a:cubicBezTo>
                  <a:cubicBezTo>
                    <a:pt x="208" y="24"/>
                    <a:pt x="207" y="24"/>
                    <a:pt x="207" y="24"/>
                  </a:cubicBezTo>
                  <a:cubicBezTo>
                    <a:pt x="206" y="25"/>
                    <a:pt x="206" y="25"/>
                    <a:pt x="206" y="25"/>
                  </a:cubicBezTo>
                  <a:cubicBezTo>
                    <a:pt x="207" y="26"/>
                    <a:pt x="207" y="27"/>
                    <a:pt x="207" y="28"/>
                  </a:cubicBezTo>
                  <a:cubicBezTo>
                    <a:pt x="208" y="28"/>
                    <a:pt x="209" y="28"/>
                    <a:pt x="210" y="28"/>
                  </a:cubicBezTo>
                  <a:cubicBezTo>
                    <a:pt x="210" y="28"/>
                    <a:pt x="211" y="28"/>
                    <a:pt x="212" y="28"/>
                  </a:cubicBezTo>
                  <a:cubicBezTo>
                    <a:pt x="217" y="28"/>
                    <a:pt x="221" y="27"/>
                    <a:pt x="224" y="24"/>
                  </a:cubicBezTo>
                  <a:cubicBezTo>
                    <a:pt x="227" y="21"/>
                    <a:pt x="229" y="17"/>
                    <a:pt x="229" y="12"/>
                  </a:cubicBezTo>
                  <a:cubicBezTo>
                    <a:pt x="229" y="10"/>
                    <a:pt x="228" y="8"/>
                    <a:pt x="227" y="6"/>
                  </a:cubicBezTo>
                  <a:cubicBezTo>
                    <a:pt x="226" y="4"/>
                    <a:pt x="224" y="3"/>
                    <a:pt x="222" y="2"/>
                  </a:cubicBezTo>
                  <a:cubicBezTo>
                    <a:pt x="220" y="1"/>
                    <a:pt x="217" y="1"/>
                    <a:pt x="213" y="1"/>
                  </a:cubicBezTo>
                  <a:cubicBezTo>
                    <a:pt x="212" y="1"/>
                    <a:pt x="210" y="1"/>
                    <a:pt x="207" y="1"/>
                  </a:cubicBezTo>
                  <a:cubicBezTo>
                    <a:pt x="203" y="1"/>
                    <a:pt x="199" y="1"/>
                    <a:pt x="197" y="1"/>
                  </a:cubicBezTo>
                  <a:cubicBezTo>
                    <a:pt x="196" y="1"/>
                    <a:pt x="194" y="1"/>
                    <a:pt x="191" y="1"/>
                  </a:cubicBezTo>
                  <a:cubicBezTo>
                    <a:pt x="187" y="1"/>
                    <a:pt x="187" y="1"/>
                    <a:pt x="187" y="1"/>
                  </a:cubicBezTo>
                  <a:cubicBezTo>
                    <a:pt x="187" y="4"/>
                    <a:pt x="187" y="4"/>
                    <a:pt x="187" y="4"/>
                  </a:cubicBezTo>
                  <a:cubicBezTo>
                    <a:pt x="189" y="4"/>
                    <a:pt x="189" y="4"/>
                    <a:pt x="189" y="4"/>
                  </a:cubicBezTo>
                  <a:cubicBezTo>
                    <a:pt x="191" y="4"/>
                    <a:pt x="192" y="4"/>
                    <a:pt x="192" y="5"/>
                  </a:cubicBezTo>
                  <a:cubicBezTo>
                    <a:pt x="193" y="5"/>
                    <a:pt x="193" y="7"/>
                    <a:pt x="193" y="11"/>
                  </a:cubicBezTo>
                  <a:cubicBezTo>
                    <a:pt x="193" y="14"/>
                    <a:pt x="193" y="19"/>
                    <a:pt x="193" y="27"/>
                  </a:cubicBezTo>
                  <a:cubicBezTo>
                    <a:pt x="193" y="31"/>
                    <a:pt x="193" y="36"/>
                    <a:pt x="193" y="40"/>
                  </a:cubicBezTo>
                  <a:cubicBezTo>
                    <a:pt x="193" y="45"/>
                    <a:pt x="193" y="47"/>
                    <a:pt x="193" y="48"/>
                  </a:cubicBezTo>
                  <a:cubicBezTo>
                    <a:pt x="192" y="48"/>
                    <a:pt x="192" y="49"/>
                    <a:pt x="192" y="49"/>
                  </a:cubicBezTo>
                  <a:cubicBezTo>
                    <a:pt x="191" y="49"/>
                    <a:pt x="190" y="49"/>
                    <a:pt x="187" y="49"/>
                  </a:cubicBezTo>
                  <a:cubicBezTo>
                    <a:pt x="187" y="52"/>
                    <a:pt x="187" y="52"/>
                    <a:pt x="187" y="52"/>
                  </a:cubicBezTo>
                  <a:cubicBezTo>
                    <a:pt x="195" y="52"/>
                    <a:pt x="199" y="52"/>
                    <a:pt x="200" y="52"/>
                  </a:cubicBezTo>
                  <a:close/>
                </a:path>
              </a:pathLst>
            </a:custGeom>
            <a:solidFill>
              <a:srgbClr val="FFA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34" name="Picture 2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2" y="382"/>
              <a:ext cx="495"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0" y="386"/>
              <a:ext cx="468"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1" y="386"/>
              <a:ext cx="413"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239000" y="6400800"/>
            <a:ext cx="317699" cy="411480"/>
          </a:xfrm>
          <a:prstGeom prst="rect">
            <a:avLst/>
          </a:prstGeom>
        </p:spPr>
      </p:pic>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iming>
    <p:tnLst>
      <p:par>
        <p:cTn id="1" dur="indefinite" restart="never" nodeType="tmRoot"/>
      </p:par>
    </p:tnLst>
  </p:timing>
  <p:txStyles>
    <p:titleStyle>
      <a:lvl1pPr algn="l" rtl="0" eaLnBrk="0" fontAlgn="base" hangingPunct="0">
        <a:spcBef>
          <a:spcPct val="0"/>
        </a:spcBef>
        <a:spcAft>
          <a:spcPct val="0"/>
        </a:spcAft>
        <a:defRPr sz="2400" b="0" kern="1200" cap="small" baseline="0">
          <a:solidFill>
            <a:srgbClr val="A7001B"/>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2400" b="1">
          <a:solidFill>
            <a:srgbClr val="CC0000"/>
          </a:solidFill>
          <a:latin typeface="Arial Rounded MT Bold" panose="020F0704030504030204" pitchFamily="34" charset="0"/>
        </a:defRPr>
      </a:lvl2pPr>
      <a:lvl3pPr algn="ctr" rtl="0" eaLnBrk="0" fontAlgn="base" hangingPunct="0">
        <a:spcBef>
          <a:spcPct val="0"/>
        </a:spcBef>
        <a:spcAft>
          <a:spcPct val="0"/>
        </a:spcAft>
        <a:defRPr sz="2400" b="1">
          <a:solidFill>
            <a:srgbClr val="CC0000"/>
          </a:solidFill>
          <a:latin typeface="Arial Rounded MT Bold" panose="020F0704030504030204" pitchFamily="34" charset="0"/>
        </a:defRPr>
      </a:lvl3pPr>
      <a:lvl4pPr algn="ctr" rtl="0" eaLnBrk="0" fontAlgn="base" hangingPunct="0">
        <a:spcBef>
          <a:spcPct val="0"/>
        </a:spcBef>
        <a:spcAft>
          <a:spcPct val="0"/>
        </a:spcAft>
        <a:defRPr sz="2400" b="1">
          <a:solidFill>
            <a:srgbClr val="CC0000"/>
          </a:solidFill>
          <a:latin typeface="Arial Rounded MT Bold" panose="020F0704030504030204" pitchFamily="34" charset="0"/>
        </a:defRPr>
      </a:lvl4pPr>
      <a:lvl5pPr algn="ctr" rtl="0" eaLnBrk="0" fontAlgn="base" hangingPunct="0">
        <a:spcBef>
          <a:spcPct val="0"/>
        </a:spcBef>
        <a:spcAft>
          <a:spcPct val="0"/>
        </a:spcAft>
        <a:defRPr sz="2400" b="1">
          <a:solidFill>
            <a:srgbClr val="CC0000"/>
          </a:solidFill>
          <a:latin typeface="Arial Rounded MT Bold" panose="020F0704030504030204" pitchFamily="34" charset="0"/>
        </a:defRPr>
      </a:lvl5pPr>
      <a:lvl6pPr marL="457200" algn="ctr" rtl="0" fontAlgn="base">
        <a:spcBef>
          <a:spcPct val="0"/>
        </a:spcBef>
        <a:spcAft>
          <a:spcPct val="0"/>
        </a:spcAft>
        <a:defRPr sz="2400" b="1">
          <a:solidFill>
            <a:srgbClr val="CC0000"/>
          </a:solidFill>
          <a:latin typeface="Arial Rounded MT Bold" panose="020F0704030504030204" pitchFamily="34" charset="0"/>
        </a:defRPr>
      </a:lvl6pPr>
      <a:lvl7pPr marL="914400" algn="ctr" rtl="0" fontAlgn="base">
        <a:spcBef>
          <a:spcPct val="0"/>
        </a:spcBef>
        <a:spcAft>
          <a:spcPct val="0"/>
        </a:spcAft>
        <a:defRPr sz="2400" b="1">
          <a:solidFill>
            <a:srgbClr val="CC0000"/>
          </a:solidFill>
          <a:latin typeface="Arial Rounded MT Bold" panose="020F0704030504030204" pitchFamily="34" charset="0"/>
        </a:defRPr>
      </a:lvl7pPr>
      <a:lvl8pPr marL="1371600" algn="ctr" rtl="0" fontAlgn="base">
        <a:spcBef>
          <a:spcPct val="0"/>
        </a:spcBef>
        <a:spcAft>
          <a:spcPct val="0"/>
        </a:spcAft>
        <a:defRPr sz="2400" b="1">
          <a:solidFill>
            <a:srgbClr val="CC0000"/>
          </a:solidFill>
          <a:latin typeface="Arial Rounded MT Bold" panose="020F0704030504030204" pitchFamily="34" charset="0"/>
        </a:defRPr>
      </a:lvl8pPr>
      <a:lvl9pPr marL="1828800" algn="ctr" rtl="0" fontAlgn="base">
        <a:spcBef>
          <a:spcPct val="0"/>
        </a:spcBef>
        <a:spcAft>
          <a:spcPct val="0"/>
        </a:spcAft>
        <a:defRPr sz="2400" b="1">
          <a:solidFill>
            <a:srgbClr val="CC0000"/>
          </a:solidFill>
          <a:latin typeface="Arial Rounded MT Bold" panose="020F0704030504030204" pitchFamily="34" charset="0"/>
        </a:defRPr>
      </a:lvl9pPr>
    </p:titleStyle>
    <p:bodyStyle>
      <a:lvl1pPr marL="342900" indent="-342900" algn="l" rtl="0" eaLnBrk="0" fontAlgn="base" hangingPunct="0">
        <a:spcBef>
          <a:spcPct val="20000"/>
        </a:spcBef>
        <a:spcAft>
          <a:spcPct val="0"/>
        </a:spcAft>
        <a:buClr>
          <a:srgbClr val="000080"/>
        </a:buClr>
        <a:buFont typeface="Wingdings" panose="05000000000000000000" pitchFamily="2" charset="2"/>
        <a:buChar char="§"/>
        <a:defRPr sz="2400" kern="1200">
          <a:solidFill>
            <a:srgbClr val="000080"/>
          </a:solidFill>
          <a:latin typeface="Calibri" panose="020F0502020204030204" pitchFamily="34" charset="0"/>
          <a:ea typeface="+mn-ea"/>
          <a:cs typeface="Calibri" panose="020F0502020204030204" pitchFamily="34" charset="0"/>
        </a:defRPr>
      </a:lvl1pPr>
      <a:lvl2pPr marL="800100" indent="-342900" algn="l" rtl="0" eaLnBrk="0" fontAlgn="base" hangingPunct="0">
        <a:spcBef>
          <a:spcPct val="20000"/>
        </a:spcBef>
        <a:spcAft>
          <a:spcPct val="0"/>
        </a:spcAft>
        <a:buClr>
          <a:srgbClr val="400080"/>
        </a:buClr>
        <a:buSzPct val="65000"/>
        <a:buFont typeface="Wingdings" panose="05000000000000000000" pitchFamily="2" charset="2"/>
        <a:buChar char="q"/>
        <a:defRPr sz="2000" kern="1200">
          <a:solidFill>
            <a:srgbClr val="400080"/>
          </a:solidFill>
          <a:latin typeface="Calibri" panose="020F0502020204030204" pitchFamily="34" charset="0"/>
          <a:ea typeface="+mn-ea"/>
          <a:cs typeface="Calibri" panose="020F0502020204030204" pitchFamily="34" charset="0"/>
        </a:defRPr>
      </a:lvl2pPr>
      <a:lvl3pPr marL="1143000" indent="-285750" algn="l" rtl="0" eaLnBrk="0" fontAlgn="base" hangingPunct="0">
        <a:spcBef>
          <a:spcPct val="20000"/>
        </a:spcBef>
        <a:spcAft>
          <a:spcPct val="0"/>
        </a:spcAft>
        <a:buClr>
          <a:srgbClr val="000080"/>
        </a:buClr>
        <a:buSzPct val="90000"/>
        <a:buFont typeface="Wingdings" panose="05000000000000000000" pitchFamily="2" charset="2"/>
        <a:buChar char="§"/>
        <a:defRPr kern="1200">
          <a:solidFill>
            <a:srgbClr val="000080"/>
          </a:solidFill>
          <a:latin typeface="Calibri" panose="020F0502020204030204" pitchFamily="34" charset="0"/>
          <a:ea typeface="+mn-ea"/>
          <a:cs typeface="Calibri" panose="020F0502020204030204" pitchFamily="34" charset="0"/>
        </a:defRPr>
      </a:lvl3pPr>
      <a:lvl4pPr marL="1485900" indent="-285750" algn="l" rtl="0" eaLnBrk="0" fontAlgn="base" hangingPunct="0">
        <a:spcBef>
          <a:spcPct val="20000"/>
        </a:spcBef>
        <a:spcAft>
          <a:spcPct val="0"/>
        </a:spcAft>
        <a:buClr>
          <a:srgbClr val="400080"/>
        </a:buClr>
        <a:buSzPct val="55000"/>
        <a:buFont typeface="Wingdings" panose="05000000000000000000" pitchFamily="2" charset="2"/>
        <a:buChar char="q"/>
        <a:defRPr sz="1600" kern="1200">
          <a:solidFill>
            <a:srgbClr val="400080"/>
          </a:solidFill>
          <a:latin typeface="Calibri" panose="020F0502020204030204" pitchFamily="34" charset="0"/>
          <a:ea typeface="+mn-ea"/>
          <a:cs typeface="Calibri" panose="020F0502020204030204" pitchFamily="34" charset="0"/>
        </a:defRPr>
      </a:lvl4pPr>
      <a:lvl5pPr marL="1828800" indent="-285750" algn="l" rtl="0" eaLnBrk="0" fontAlgn="base" hangingPunct="0">
        <a:spcBef>
          <a:spcPct val="20000"/>
        </a:spcBef>
        <a:spcAft>
          <a:spcPct val="0"/>
        </a:spcAft>
        <a:buClr>
          <a:schemeClr val="tx1"/>
        </a:buClr>
        <a:buSzPct val="110000"/>
        <a:buFont typeface="Arial" panose="020B0604020202020204" pitchFamily="34" charset="0"/>
        <a:buChar char="•"/>
        <a:defRPr sz="1400" kern="1200">
          <a:solidFill>
            <a:srgbClr val="00008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eg"/><Relationship Id="rId18" Type="http://schemas.openxmlformats.org/officeDocument/2006/relationships/image" Target="../media/image24.jpeg"/><Relationship Id="rId3" Type="http://schemas.openxmlformats.org/officeDocument/2006/relationships/image" Target="../media/image9.png"/><Relationship Id="rId21" Type="http://schemas.openxmlformats.org/officeDocument/2006/relationships/image" Target="../media/image27.jpg"/><Relationship Id="rId7" Type="http://schemas.openxmlformats.org/officeDocument/2006/relationships/image" Target="../media/image13.jpg"/><Relationship Id="rId12" Type="http://schemas.openxmlformats.org/officeDocument/2006/relationships/image" Target="../media/image18.jpg"/><Relationship Id="rId17" Type="http://schemas.openxmlformats.org/officeDocument/2006/relationships/image" Target="../media/image23.jpeg"/><Relationship Id="rId2" Type="http://schemas.openxmlformats.org/officeDocument/2006/relationships/notesSlide" Target="../notesSlides/notesSlide1.xml"/><Relationship Id="rId16" Type="http://schemas.openxmlformats.org/officeDocument/2006/relationships/image" Target="../media/image22.jpg"/><Relationship Id="rId20"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12.jpg"/><Relationship Id="rId11" Type="http://schemas.openxmlformats.org/officeDocument/2006/relationships/image" Target="../media/image17.png"/><Relationship Id="rId5" Type="http://schemas.openxmlformats.org/officeDocument/2006/relationships/image" Target="../media/image11.jpeg"/><Relationship Id="rId15" Type="http://schemas.openxmlformats.org/officeDocument/2006/relationships/image" Target="../media/image21.jpg"/><Relationship Id="rId10" Type="http://schemas.openxmlformats.org/officeDocument/2006/relationships/image" Target="../media/image16.jpg"/><Relationship Id="rId19" Type="http://schemas.openxmlformats.org/officeDocument/2006/relationships/image" Target="../media/image25.jpg"/><Relationship Id="rId4" Type="http://schemas.openxmlformats.org/officeDocument/2006/relationships/image" Target="../media/image10.png"/><Relationship Id="rId9" Type="http://schemas.openxmlformats.org/officeDocument/2006/relationships/image" Target="../media/image15.jpg"/><Relationship Id="rId14" Type="http://schemas.openxmlformats.org/officeDocument/2006/relationships/image" Target="../media/image20.jpeg"/><Relationship Id="rId22" Type="http://schemas.openxmlformats.org/officeDocument/2006/relationships/image" Target="../media/image28.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Grp="1" noChangeArrowheads="1"/>
          </p:cNvSpPr>
          <p:nvPr>
            <p:ph type="ctrTitle"/>
          </p:nvPr>
        </p:nvSpPr>
        <p:spPr>
          <a:xfrm>
            <a:off x="685800" y="1371600"/>
            <a:ext cx="7772400" cy="1470025"/>
          </a:xfrm>
        </p:spPr>
        <p:txBody>
          <a:bodyPr anchor="ctr"/>
          <a:lstStyle/>
          <a:p>
            <a:pPr eaLnBrk="1" hangingPunct="1"/>
            <a:r>
              <a:rPr lang="en-US" altLang="en-US" sz="3600" dirty="0" smtClean="0"/>
              <a:t>Incidental Supervision</a:t>
            </a:r>
            <a:br>
              <a:rPr lang="en-US" altLang="en-US" sz="3600" dirty="0" smtClean="0"/>
            </a:br>
            <a:r>
              <a:rPr lang="en-US" altLang="en-US" sz="3600" dirty="0" smtClean="0"/>
              <a:t>for </a:t>
            </a:r>
            <a:br>
              <a:rPr lang="en-US" altLang="en-US" sz="3600" dirty="0" smtClean="0"/>
            </a:br>
            <a:r>
              <a:rPr lang="en-US" altLang="en-US" sz="3600" dirty="0" smtClean="0"/>
              <a:t>Natural </a:t>
            </a:r>
            <a:r>
              <a:rPr lang="en-US" altLang="en-US" sz="3600" dirty="0"/>
              <a:t>Language Understanding </a:t>
            </a:r>
            <a:r>
              <a:rPr lang="en-US" altLang="en-US" sz="3600" dirty="0" smtClean="0"/>
              <a:t/>
            </a:r>
            <a:br>
              <a:rPr lang="en-US" altLang="en-US" sz="3600" dirty="0" smtClean="0"/>
            </a:br>
            <a:endParaRPr lang="en-US" altLang="en-US" sz="3600" dirty="0" smtClean="0"/>
          </a:p>
        </p:txBody>
      </p:sp>
      <p:sp>
        <p:nvSpPr>
          <p:cNvPr id="3074" name="Rectangle 4"/>
          <p:cNvSpPr>
            <a:spLocks noGrp="1" noChangeArrowheads="1"/>
          </p:cNvSpPr>
          <p:nvPr>
            <p:ph type="subTitle" idx="1"/>
          </p:nvPr>
        </p:nvSpPr>
        <p:spPr>
          <a:xfrm>
            <a:off x="1371600" y="3276600"/>
            <a:ext cx="6400800" cy="1295400"/>
          </a:xfrm>
        </p:spPr>
        <p:txBody>
          <a:bodyPr/>
          <a:lstStyle/>
          <a:p>
            <a:pPr eaLnBrk="1" hangingPunct="1"/>
            <a:r>
              <a:rPr lang="en-US" altLang="en-US" dirty="0" smtClean="0"/>
              <a:t>Dan Roth </a:t>
            </a:r>
          </a:p>
          <a:p>
            <a:pPr eaLnBrk="1" hangingPunct="1"/>
            <a:r>
              <a:rPr lang="en-US" altLang="en-US" sz="2000" dirty="0" smtClean="0"/>
              <a:t>Computer and Information Science</a:t>
            </a:r>
          </a:p>
          <a:p>
            <a:pPr eaLnBrk="1" hangingPunct="1"/>
            <a:r>
              <a:rPr lang="en-US" altLang="en-US" sz="2000" dirty="0" smtClean="0"/>
              <a:t>University of Pennsylvania</a:t>
            </a:r>
          </a:p>
          <a:p>
            <a:pPr eaLnBrk="1" hangingPunct="1"/>
            <a:endParaRPr lang="en-US" altLang="en-US" sz="1600" dirty="0" smtClean="0"/>
          </a:p>
        </p:txBody>
      </p:sp>
      <p:pic>
        <p:nvPicPr>
          <p:cNvPr id="4"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2633662" cy="220662"/>
          </a:xfrm>
          <a:prstGeom prst="rect">
            <a:avLst/>
          </a:prstGeom>
          <a:gradFill>
            <a:gsLst>
              <a:gs pos="0">
                <a:srgbClr val="09276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2638" y="152400"/>
            <a:ext cx="1366562" cy="365760"/>
          </a:xfrm>
          <a:prstGeom prst="rect">
            <a:avLst/>
          </a:prstGeom>
        </p:spPr>
      </p:pic>
      <p:sp>
        <p:nvSpPr>
          <p:cNvPr id="3" name="Rectangle 2"/>
          <p:cNvSpPr/>
          <p:nvPr/>
        </p:nvSpPr>
        <p:spPr>
          <a:xfrm>
            <a:off x="1752600" y="4876800"/>
            <a:ext cx="5638800" cy="1754326"/>
          </a:xfrm>
          <a:prstGeom prst="rect">
            <a:avLst/>
          </a:prstGeom>
        </p:spPr>
        <p:txBody>
          <a:bodyPr wrap="square">
            <a:spAutoFit/>
          </a:bodyPr>
          <a:lstStyle/>
          <a:p>
            <a:pPr algn="ctr"/>
            <a:r>
              <a:rPr lang="en-US" b="1" dirty="0" smtClean="0">
                <a:solidFill>
                  <a:srgbClr val="000080"/>
                </a:solidFill>
                <a:latin typeface="+mn-lt"/>
              </a:rPr>
              <a:t>NAACL 18</a:t>
            </a:r>
          </a:p>
          <a:p>
            <a:pPr algn="ctr"/>
            <a:r>
              <a:rPr lang="en-US" b="1" dirty="0" smtClean="0">
                <a:solidFill>
                  <a:srgbClr val="000080"/>
                </a:solidFill>
                <a:latin typeface="+mn-lt"/>
              </a:rPr>
              <a:t>Workshop </a:t>
            </a:r>
            <a:r>
              <a:rPr lang="en-US" b="1" dirty="0">
                <a:solidFill>
                  <a:srgbClr val="000080"/>
                </a:solidFill>
                <a:latin typeface="+mn-lt"/>
              </a:rPr>
              <a:t>on New Forms of Generalization</a:t>
            </a:r>
          </a:p>
          <a:p>
            <a:pPr algn="ctr"/>
            <a:r>
              <a:rPr lang="en-US" b="1" dirty="0">
                <a:solidFill>
                  <a:srgbClr val="000080"/>
                </a:solidFill>
                <a:latin typeface="+mn-lt"/>
              </a:rPr>
              <a:t>in Deep Learning and Natural Language </a:t>
            </a:r>
            <a:r>
              <a:rPr lang="en-US" b="1" dirty="0" smtClean="0">
                <a:solidFill>
                  <a:srgbClr val="000080"/>
                </a:solidFill>
                <a:latin typeface="+mn-lt"/>
              </a:rPr>
              <a:t>Processing</a:t>
            </a:r>
          </a:p>
          <a:p>
            <a:pPr algn="ctr"/>
            <a:endParaRPr lang="fr-FR" b="1" dirty="0" smtClean="0">
              <a:solidFill>
                <a:srgbClr val="000080"/>
              </a:solidFill>
              <a:latin typeface="+mn-lt"/>
            </a:endParaRPr>
          </a:p>
          <a:p>
            <a:pPr algn="ctr"/>
            <a:r>
              <a:rPr lang="fr-FR" dirty="0" err="1" smtClean="0">
                <a:solidFill>
                  <a:srgbClr val="000080"/>
                </a:solidFill>
              </a:rPr>
              <a:t>June</a:t>
            </a:r>
            <a:r>
              <a:rPr lang="fr-FR" dirty="0" smtClean="0">
                <a:solidFill>
                  <a:srgbClr val="000080"/>
                </a:solidFill>
              </a:rPr>
              <a:t> </a:t>
            </a:r>
            <a:r>
              <a:rPr lang="fr-FR" dirty="0">
                <a:solidFill>
                  <a:srgbClr val="000080"/>
                </a:solidFill>
              </a:rPr>
              <a:t>2018</a:t>
            </a:r>
          </a:p>
          <a:p>
            <a:pPr algn="ctr"/>
            <a:endParaRPr lang="en-US" dirty="0">
              <a:solidFill>
                <a:srgbClr val="000080"/>
              </a:solidFill>
              <a:latin typeface="+mn-lt"/>
            </a:endParaRPr>
          </a:p>
        </p:txBody>
      </p:sp>
      <p:grpSp>
        <p:nvGrpSpPr>
          <p:cNvPr id="6" name="Group 5"/>
          <p:cNvGrpSpPr/>
          <p:nvPr/>
        </p:nvGrpSpPr>
        <p:grpSpPr>
          <a:xfrm>
            <a:off x="7620000" y="2682440"/>
            <a:ext cx="1447800" cy="3590784"/>
            <a:chOff x="7620000" y="2682440"/>
            <a:chExt cx="1447800" cy="3590784"/>
          </a:xfrm>
        </p:grpSpPr>
        <p:pic>
          <p:nvPicPr>
            <p:cNvPr id="7" name="Picture 10" descr="clfis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6280" y="268244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6280" y="2758640"/>
              <a:ext cx="731520" cy="73152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6280" y="3398720"/>
              <a:ext cx="731520" cy="73152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0480" y="4084520"/>
              <a:ext cx="731520" cy="73152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36280" y="4084520"/>
              <a:ext cx="731520" cy="73152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50480" y="5541704"/>
              <a:ext cx="731520" cy="731520"/>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36280" y="4816040"/>
              <a:ext cx="731520" cy="731520"/>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50480" y="4843492"/>
              <a:ext cx="731520" cy="731520"/>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36280" y="5541704"/>
              <a:ext cx="731520" cy="731520"/>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20000" y="3383280"/>
              <a:ext cx="731520" cy="731520"/>
            </a:xfrm>
            <a:prstGeom prst="rect">
              <a:avLst/>
            </a:prstGeom>
          </p:spPr>
        </p:pic>
      </p:grpSp>
      <p:grpSp>
        <p:nvGrpSpPr>
          <p:cNvPr id="5" name="Group 4"/>
          <p:cNvGrpSpPr/>
          <p:nvPr/>
        </p:nvGrpSpPr>
        <p:grpSpPr>
          <a:xfrm>
            <a:off x="178995" y="2712920"/>
            <a:ext cx="1421205" cy="3560304"/>
            <a:chOff x="178995" y="2712920"/>
            <a:chExt cx="1421205" cy="3560304"/>
          </a:xfrm>
        </p:grpSpPr>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2880" y="4084520"/>
              <a:ext cx="731520" cy="731520"/>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8680" y="5522116"/>
              <a:ext cx="731520" cy="731520"/>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68680" y="4796452"/>
              <a:ext cx="731520" cy="731520"/>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82880" y="5541704"/>
              <a:ext cx="731520" cy="731520"/>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2880" y="4816040"/>
              <a:ext cx="731520" cy="731520"/>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68680" y="4092384"/>
              <a:ext cx="731520" cy="731520"/>
            </a:xfrm>
            <a:prstGeom prst="rect">
              <a:avLst/>
            </a:prstGeom>
          </p:spPr>
        </p:pic>
        <p:pic>
          <p:nvPicPr>
            <p:cNvPr id="23" name="Picture 2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8995" y="3438584"/>
              <a:ext cx="731520" cy="731520"/>
            </a:xfrm>
            <a:prstGeom prst="rect">
              <a:avLst/>
            </a:prstGeom>
          </p:spPr>
        </p:pic>
        <p:pic>
          <p:nvPicPr>
            <p:cNvPr id="24" name="Picture 2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82880" y="2712920"/>
              <a:ext cx="731520" cy="731520"/>
            </a:xfrm>
            <a:prstGeom prst="rect">
              <a:avLst/>
            </a:prstGeom>
          </p:spPr>
        </p:pic>
      </p:grpSp>
      <p:sp>
        <p:nvSpPr>
          <p:cNvPr id="25" name="Rectangle 24"/>
          <p:cNvSpPr/>
          <p:nvPr/>
        </p:nvSpPr>
        <p:spPr>
          <a:xfrm>
            <a:off x="3244666" y="3244334"/>
            <a:ext cx="825867" cy="369332"/>
          </a:xfrm>
          <a:prstGeom prst="rect">
            <a:avLst/>
          </a:prstGeom>
        </p:spPr>
        <p:txBody>
          <a:bodyPr wrap="none">
            <a:spAutoFit/>
          </a:bodyPr>
          <a:lstStyle/>
          <a:p>
            <a:r>
              <a:rPr lang="en-US" altLang="en-US" dirty="0"/>
              <a:t>Illinois</a:t>
            </a:r>
          </a:p>
        </p:txBody>
      </p:sp>
      <p:pic>
        <p:nvPicPr>
          <p:cNvPr id="28" name="Picture 10" descr="clfis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285" y="3438584"/>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56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1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up)">
                                      <p:cBhvr>
                                        <p:cTn id="18" dur="1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Incidental Supervision</a:t>
            </a:r>
            <a:endParaRPr lang="en-US" dirty="0"/>
          </a:p>
        </p:txBody>
      </p:sp>
      <p:sp>
        <p:nvSpPr>
          <p:cNvPr id="3" name="Content Placeholder 2"/>
          <p:cNvSpPr>
            <a:spLocks noGrp="1"/>
          </p:cNvSpPr>
          <p:nvPr>
            <p:ph idx="1"/>
          </p:nvPr>
        </p:nvSpPr>
        <p:spPr>
          <a:xfrm>
            <a:off x="228600" y="914400"/>
            <a:ext cx="8686800" cy="4953000"/>
          </a:xfrm>
        </p:spPr>
        <p:txBody>
          <a:bodyPr/>
          <a:lstStyle/>
          <a:p>
            <a:r>
              <a:rPr lang="en-US" dirty="0" smtClean="0"/>
              <a:t>Data provides hints</a:t>
            </a:r>
          </a:p>
          <a:p>
            <a:pPr lvl="1"/>
            <a:r>
              <a:rPr lang="en-US" dirty="0" smtClean="0"/>
              <a:t>These are often sufficient to infer supervision signals for a range of tasks. </a:t>
            </a:r>
          </a:p>
          <a:p>
            <a:pPr lvl="1"/>
            <a:r>
              <a:rPr lang="en-US" dirty="0" smtClean="0"/>
              <a:t>Data exists independent of the task(s) at hand. </a:t>
            </a:r>
          </a:p>
          <a:p>
            <a:pPr lvl="1"/>
            <a:endParaRPr lang="en-US" dirty="0"/>
          </a:p>
          <a:p>
            <a:r>
              <a:rPr lang="en-US" dirty="0" smtClean="0"/>
              <a:t>(1) Representations</a:t>
            </a:r>
          </a:p>
          <a:p>
            <a:pPr lvl="1"/>
            <a:r>
              <a:rPr lang="en-US" dirty="0" smtClean="0"/>
              <a:t>Often, making prediction is all about representing knowledge</a:t>
            </a:r>
          </a:p>
          <a:p>
            <a:r>
              <a:rPr lang="en-US" dirty="0" smtClean="0"/>
              <a:t>(2) Signals</a:t>
            </a:r>
          </a:p>
          <a:p>
            <a:pPr lvl="1"/>
            <a:r>
              <a:rPr lang="en-US" dirty="0" smtClean="0"/>
              <a:t>Exploiting weak signals an putting them together Examples:</a:t>
            </a:r>
          </a:p>
          <a:p>
            <a:r>
              <a:rPr lang="en-US" dirty="0" smtClean="0"/>
              <a:t>(3) Behavioral Level </a:t>
            </a:r>
            <a:r>
              <a:rPr lang="en-US" dirty="0"/>
              <a:t>F</a:t>
            </a:r>
            <a:r>
              <a:rPr lang="en-US" dirty="0" smtClean="0"/>
              <a:t>eedback</a:t>
            </a:r>
          </a:p>
          <a:p>
            <a:pPr lvl="1"/>
            <a:r>
              <a:rPr lang="en-US" dirty="0" smtClean="0"/>
              <a:t>It’s End-to-End, but with behavioral level feedback  </a:t>
            </a:r>
          </a:p>
        </p:txBody>
      </p:sp>
      <p:sp>
        <p:nvSpPr>
          <p:cNvPr id="4" name="Slide Number Placeholder 3"/>
          <p:cNvSpPr>
            <a:spLocks noGrp="1"/>
          </p:cNvSpPr>
          <p:nvPr>
            <p:ph type="sldNum" sz="quarter" idx="4294967295"/>
          </p:nvPr>
        </p:nvSpPr>
        <p:spPr/>
        <p:txBody>
          <a:bodyPr/>
          <a:lstStyle/>
          <a:p>
            <a:pPr>
              <a:defRPr/>
            </a:pPr>
            <a:r>
              <a:rPr lang="en-US" altLang="zh-TW" smtClean="0"/>
              <a:t>Page </a:t>
            </a:r>
            <a:fld id="{C83F18D4-0D70-44DE-A8FF-A8D5002D1168}" type="slidenum">
              <a:rPr lang="en-US" altLang="zh-TW" smtClean="0"/>
              <a:pPr>
                <a:defRPr/>
              </a:pPr>
              <a:t>10</a:t>
            </a:fld>
            <a:endParaRPr lang="en-US" altLang="zh-TW"/>
          </a:p>
        </p:txBody>
      </p:sp>
      <p:sp>
        <p:nvSpPr>
          <p:cNvPr id="6" name="Right Arrow 5"/>
          <p:cNvSpPr/>
          <p:nvPr/>
        </p:nvSpPr>
        <p:spPr>
          <a:xfrm>
            <a:off x="76200" y="2590800"/>
            <a:ext cx="533400" cy="180250"/>
          </a:xfrm>
          <a:prstGeom prst="rightArrow">
            <a:avLst/>
          </a:prstGeom>
          <a:solidFill>
            <a:srgbClr val="A7001B"/>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104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3733800"/>
            <a:ext cx="5486400" cy="2377440"/>
          </a:xfrm>
          <a:prstGeom prst="rect">
            <a:avLst/>
          </a:prstGeom>
          <a:solidFill>
            <a:srgbClr val="FAC896"/>
          </a:solidFill>
          <a:ln w="19050">
            <a:solidFill>
              <a:srgbClr val="A7001B"/>
            </a:solidFill>
          </a:ln>
        </p:spPr>
        <p:txBody>
          <a:bodyPr wrap="square" rtlCol="0">
            <a:spAutoFit/>
          </a:bodyPr>
          <a:lstStyle/>
          <a:p>
            <a:r>
              <a:rPr lang="en-US" dirty="0" smtClean="0">
                <a:solidFill>
                  <a:srgbClr val="000080"/>
                </a:solidFill>
                <a:latin typeface="+mn-lt"/>
              </a:rPr>
              <a:t>Total </a:t>
            </a:r>
            <a:r>
              <a:rPr lang="en-US" dirty="0">
                <a:solidFill>
                  <a:srgbClr val="000080"/>
                </a:solidFill>
                <a:latin typeface="+mn-lt"/>
              </a:rPr>
              <a:t>costs for on-the-job health care benefits are expected to rise an average of 5% in 2018, surpassing $14,000 a year per employee, according to a National Business Group on Health survey of large employers. Specialty drugs continue to be the top driver of increasing </a:t>
            </a:r>
            <a:r>
              <a:rPr lang="en-US" dirty="0" smtClean="0">
                <a:solidFill>
                  <a:srgbClr val="000080"/>
                </a:solidFill>
                <a:latin typeface="+mn-lt"/>
              </a:rPr>
              <a:t>costs. Companies </a:t>
            </a:r>
            <a:r>
              <a:rPr lang="en-US" dirty="0">
                <a:solidFill>
                  <a:srgbClr val="000080"/>
                </a:solidFill>
                <a:latin typeface="+mn-lt"/>
              </a:rPr>
              <a:t>will pick up nearly 70% of the tab, but employees must still bear about 30%, or roughly $4,400, on average.</a:t>
            </a:r>
          </a:p>
        </p:txBody>
      </p:sp>
      <p:sp>
        <p:nvSpPr>
          <p:cNvPr id="2" name="Title 1"/>
          <p:cNvSpPr>
            <a:spLocks noGrp="1"/>
          </p:cNvSpPr>
          <p:nvPr>
            <p:ph type="title"/>
          </p:nvPr>
        </p:nvSpPr>
        <p:spPr/>
        <p:txBody>
          <a:bodyPr/>
          <a:lstStyle/>
          <a:p>
            <a:r>
              <a:rPr lang="en-US" dirty="0" smtClean="0"/>
              <a:t>Text Categorization</a:t>
            </a:r>
            <a:endParaRPr lang="en-US" dirty="0"/>
          </a:p>
        </p:txBody>
      </p:sp>
      <p:sp>
        <p:nvSpPr>
          <p:cNvPr id="4" name="Slide Number Placeholder 3"/>
          <p:cNvSpPr>
            <a:spLocks noGrp="1"/>
          </p:cNvSpPr>
          <p:nvPr>
            <p:ph type="sldNum" sz="quarter" idx="4294967295"/>
          </p:nvPr>
        </p:nvSpPr>
        <p:spPr/>
        <p:txBody>
          <a:bodyPr/>
          <a:lstStyle/>
          <a:p>
            <a:r>
              <a:rPr lang="en-US" altLang="zh-TW" smtClean="0"/>
              <a:t>Page </a:t>
            </a:r>
            <a:fld id="{C83F18D4-0D70-44DE-A8FF-A8D5002D1168}" type="slidenum">
              <a:rPr lang="en-US" altLang="zh-TW" smtClean="0"/>
              <a:pPr/>
              <a:t>11</a:t>
            </a:fld>
            <a:endParaRPr lang="en-US" altLang="zh-TW"/>
          </a:p>
        </p:txBody>
      </p:sp>
      <p:sp>
        <p:nvSpPr>
          <p:cNvPr id="7" name="Rectangular Callout 6"/>
          <p:cNvSpPr/>
          <p:nvPr/>
        </p:nvSpPr>
        <p:spPr>
          <a:xfrm>
            <a:off x="6172200" y="1752600"/>
            <a:ext cx="2895600" cy="609600"/>
          </a:xfrm>
          <a:prstGeom prst="wedgeRectCallout">
            <a:avLst>
              <a:gd name="adj1" fmla="val -58990"/>
              <a:gd name="adj2" fmla="val 91964"/>
            </a:avLst>
          </a:prstGeom>
          <a:solidFill>
            <a:srgbClr val="FAC896"/>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80"/>
                </a:solidFill>
              </a:rPr>
              <a:t>It’s about </a:t>
            </a:r>
            <a:r>
              <a:rPr lang="en-US" dirty="0" smtClean="0">
                <a:solidFill>
                  <a:srgbClr val="400080"/>
                </a:solidFill>
              </a:rPr>
              <a:t>Sport</a:t>
            </a:r>
          </a:p>
          <a:p>
            <a:pPr algn="ctr"/>
            <a:r>
              <a:rPr lang="en-US" dirty="0" smtClean="0">
                <a:solidFill>
                  <a:srgbClr val="000080"/>
                </a:solidFill>
              </a:rPr>
              <a:t>It’s about </a:t>
            </a:r>
            <a:r>
              <a:rPr lang="en-US" dirty="0" smtClean="0">
                <a:solidFill>
                  <a:srgbClr val="400080"/>
                </a:solidFill>
              </a:rPr>
              <a:t>Tennis</a:t>
            </a:r>
            <a:endParaRPr lang="en-US" dirty="0">
              <a:solidFill>
                <a:srgbClr val="400080"/>
              </a:solidFill>
            </a:endParaRPr>
          </a:p>
        </p:txBody>
      </p:sp>
      <p:sp>
        <p:nvSpPr>
          <p:cNvPr id="9" name="TextBox 8"/>
          <p:cNvSpPr txBox="1"/>
          <p:nvPr/>
        </p:nvSpPr>
        <p:spPr>
          <a:xfrm>
            <a:off x="304800" y="1478280"/>
            <a:ext cx="5486400" cy="2103120"/>
          </a:xfrm>
          <a:prstGeom prst="rect">
            <a:avLst/>
          </a:prstGeom>
          <a:solidFill>
            <a:srgbClr val="FAE1AF"/>
          </a:solidFill>
          <a:ln w="19050">
            <a:solidFill>
              <a:srgbClr val="A7001B"/>
            </a:solidFill>
          </a:ln>
        </p:spPr>
        <p:txBody>
          <a:bodyPr wrap="square" rtlCol="0">
            <a:spAutoFit/>
          </a:bodyPr>
          <a:lstStyle/>
          <a:p>
            <a:r>
              <a:rPr lang="en-US" dirty="0">
                <a:solidFill>
                  <a:srgbClr val="000080"/>
                </a:solidFill>
                <a:latin typeface="+mn-lt"/>
              </a:rPr>
              <a:t>The route for a return to No. 1 in the Emirates ATP Rankings is paved for Rafael Nadal and Roger Federer at next week’s Western &amp; Southern Open. Andy Murray will relinquish top spot to one of the two in Cincinnati and if it is the Swiss who goes on to win the Coupe Rogers this week in Montreal, he would clinch World No. 1 with an equal or better finish than the Spaniard next week. </a:t>
            </a:r>
          </a:p>
        </p:txBody>
      </p:sp>
      <p:sp>
        <p:nvSpPr>
          <p:cNvPr id="10" name="Rectangular Callout 9"/>
          <p:cNvSpPr/>
          <p:nvPr/>
        </p:nvSpPr>
        <p:spPr>
          <a:xfrm>
            <a:off x="6096000" y="4114800"/>
            <a:ext cx="2895600" cy="609600"/>
          </a:xfrm>
          <a:prstGeom prst="wedgeRectCallout">
            <a:avLst>
              <a:gd name="adj1" fmla="val -57487"/>
              <a:gd name="adj2" fmla="val 133036"/>
            </a:avLst>
          </a:prstGeom>
          <a:solidFill>
            <a:srgbClr val="FAE1AF"/>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80"/>
                </a:solidFill>
              </a:rPr>
              <a:t>It’s about </a:t>
            </a:r>
            <a:r>
              <a:rPr lang="en-US" dirty="0" smtClean="0">
                <a:solidFill>
                  <a:srgbClr val="400080"/>
                </a:solidFill>
              </a:rPr>
              <a:t>Money</a:t>
            </a:r>
          </a:p>
          <a:p>
            <a:pPr algn="ctr"/>
            <a:r>
              <a:rPr lang="en-US" dirty="0" smtClean="0">
                <a:solidFill>
                  <a:srgbClr val="000080"/>
                </a:solidFill>
              </a:rPr>
              <a:t>It’s about </a:t>
            </a:r>
            <a:r>
              <a:rPr lang="en-US" dirty="0" smtClean="0">
                <a:solidFill>
                  <a:srgbClr val="400080"/>
                </a:solidFill>
              </a:rPr>
              <a:t>Health Care</a:t>
            </a:r>
            <a:endParaRPr lang="en-US" dirty="0">
              <a:solidFill>
                <a:srgbClr val="400080"/>
              </a:solidFill>
            </a:endParaRPr>
          </a:p>
        </p:txBody>
      </p:sp>
      <p:sp>
        <p:nvSpPr>
          <p:cNvPr id="26" name="Rectangle 25"/>
          <p:cNvSpPr/>
          <p:nvPr/>
        </p:nvSpPr>
        <p:spPr>
          <a:xfrm>
            <a:off x="1447799" y="2743200"/>
            <a:ext cx="6629401" cy="1323439"/>
          </a:xfrm>
          <a:prstGeom prst="rect">
            <a:avLst/>
          </a:prstGeom>
          <a:solidFill>
            <a:srgbClr val="FFFFCC"/>
          </a:solidFill>
          <a:ln w="28575">
            <a:solidFill>
              <a:schemeClr val="bg2"/>
            </a:solidFill>
          </a:ln>
        </p:spPr>
        <p:txBody>
          <a:bodyPr wrap="square">
            <a:spAutoFit/>
          </a:bodyPr>
          <a:lstStyle/>
          <a:p>
            <a:pPr marL="285750" indent="-285750">
              <a:buFont typeface="Arial" panose="020B0604020202020204" pitchFamily="34" charset="0"/>
              <a:buChar char="•"/>
            </a:pPr>
            <a:r>
              <a:rPr lang="en-US" sz="2000" dirty="0">
                <a:solidFill>
                  <a:srgbClr val="000080"/>
                </a:solidFill>
                <a:latin typeface="Calibri" panose="020F0502020204030204" pitchFamily="34" charset="0"/>
              </a:rPr>
              <a:t>Traditional text </a:t>
            </a:r>
            <a:r>
              <a:rPr lang="en-US" sz="2000" dirty="0" smtClean="0">
                <a:solidFill>
                  <a:srgbClr val="000080"/>
                </a:solidFill>
                <a:latin typeface="Calibri" panose="020F0502020204030204" pitchFamily="34" charset="0"/>
              </a:rPr>
              <a:t>categorization requires training a </a:t>
            </a:r>
            <a:r>
              <a:rPr lang="en-US" sz="2000" dirty="0">
                <a:solidFill>
                  <a:srgbClr val="000080"/>
                </a:solidFill>
                <a:latin typeface="Calibri" panose="020F0502020204030204" pitchFamily="34" charset="0"/>
              </a:rPr>
              <a:t>classifier over a set of labeled documents (1,2,….k</a:t>
            </a:r>
            <a:r>
              <a:rPr lang="en-US" sz="2000" dirty="0" smtClean="0">
                <a:solidFill>
                  <a:srgbClr val="000080"/>
                </a:solidFill>
                <a:latin typeface="Calibri" panose="020F0502020204030204" pitchFamily="34" charset="0"/>
              </a:rPr>
              <a:t>)</a:t>
            </a:r>
          </a:p>
          <a:p>
            <a:pPr marL="285750" indent="-285750">
              <a:buFont typeface="Arial" panose="020B0604020202020204" pitchFamily="34" charset="0"/>
              <a:buChar char="•"/>
            </a:pPr>
            <a:r>
              <a:rPr lang="en-US" sz="2000" dirty="0" smtClean="0">
                <a:solidFill>
                  <a:srgbClr val="400080"/>
                </a:solidFill>
                <a:latin typeface="Calibri" panose="020F0502020204030204" pitchFamily="34" charset="0"/>
              </a:rPr>
              <a:t>Someone needs to label the data (costly) </a:t>
            </a:r>
          </a:p>
          <a:p>
            <a:pPr marL="285750" indent="-285750">
              <a:buFont typeface="Arial" panose="020B0604020202020204" pitchFamily="34" charset="0"/>
              <a:buChar char="•"/>
            </a:pPr>
            <a:r>
              <a:rPr lang="en-US" sz="2000" dirty="0" smtClean="0">
                <a:solidFill>
                  <a:srgbClr val="000080"/>
                </a:solidFill>
                <a:latin typeface="Calibri" panose="020F0502020204030204" pitchFamily="34" charset="0"/>
              </a:rPr>
              <a:t>All your model knows is to classify into these given labels</a:t>
            </a:r>
            <a:endParaRPr lang="en-US" sz="2000" dirty="0">
              <a:solidFill>
                <a:srgbClr val="000080"/>
              </a:solidFill>
              <a:latin typeface="Calibri" panose="020F0502020204030204" pitchFamily="34" charset="0"/>
            </a:endParaRPr>
          </a:p>
        </p:txBody>
      </p:sp>
      <p:sp>
        <p:nvSpPr>
          <p:cNvPr id="3" name="Rectangle 2"/>
          <p:cNvSpPr/>
          <p:nvPr/>
        </p:nvSpPr>
        <p:spPr>
          <a:xfrm>
            <a:off x="533400" y="723583"/>
            <a:ext cx="8077200" cy="707886"/>
          </a:xfrm>
          <a:prstGeom prst="rect">
            <a:avLst/>
          </a:prstGeom>
          <a:solidFill>
            <a:srgbClr val="FFFFCC"/>
          </a:solidFill>
          <a:ln w="28575">
            <a:solidFill>
              <a:schemeClr val="bg2"/>
            </a:solidFill>
          </a:ln>
        </p:spPr>
        <p:txBody>
          <a:bodyPr wrap="square">
            <a:spAutoFit/>
          </a:bodyPr>
          <a:lstStyle/>
          <a:p>
            <a:pPr algn="ctr"/>
            <a:r>
              <a:rPr lang="en-US" sz="2000" dirty="0" smtClean="0">
                <a:solidFill>
                  <a:srgbClr val="000080"/>
                </a:solidFill>
                <a:latin typeface="+mn-lt"/>
              </a:rPr>
              <a:t>Is it </a:t>
            </a:r>
            <a:r>
              <a:rPr lang="en-US" sz="2000" dirty="0">
                <a:solidFill>
                  <a:srgbClr val="000080"/>
                </a:solidFill>
                <a:latin typeface="+mn-lt"/>
              </a:rPr>
              <a:t>possible to map a document to an </a:t>
            </a:r>
            <a:r>
              <a:rPr lang="en-US" sz="2000" dirty="0" smtClean="0">
                <a:solidFill>
                  <a:srgbClr val="000080"/>
                </a:solidFill>
                <a:latin typeface="+mn-lt"/>
              </a:rPr>
              <a:t>entry in a taxonomy of </a:t>
            </a:r>
            <a:r>
              <a:rPr lang="en-US" sz="2000" dirty="0">
                <a:solidFill>
                  <a:srgbClr val="000080"/>
                </a:solidFill>
                <a:latin typeface="+mn-lt"/>
              </a:rPr>
              <a:t>semantic categories</a:t>
            </a:r>
            <a:r>
              <a:rPr lang="en-US" sz="2000" dirty="0">
                <a:solidFill>
                  <a:srgbClr val="003366"/>
                </a:solidFill>
                <a:latin typeface="+mn-lt"/>
              </a:rPr>
              <a:t>, </a:t>
            </a:r>
            <a:r>
              <a:rPr lang="en-US" sz="2000" dirty="0">
                <a:solidFill>
                  <a:srgbClr val="400080"/>
                </a:solidFill>
                <a:latin typeface="+mn-lt"/>
              </a:rPr>
              <a:t>without training with labeled data?</a:t>
            </a:r>
          </a:p>
        </p:txBody>
      </p:sp>
      <p:sp>
        <p:nvSpPr>
          <p:cNvPr id="11" name="Rectangle 10"/>
          <p:cNvSpPr/>
          <p:nvPr/>
        </p:nvSpPr>
        <p:spPr>
          <a:xfrm>
            <a:off x="2286000" y="5334000"/>
            <a:ext cx="4572000" cy="707886"/>
          </a:xfrm>
          <a:prstGeom prst="rect">
            <a:avLst/>
          </a:prstGeom>
          <a:solidFill>
            <a:srgbClr val="FFFFCC"/>
          </a:solidFill>
          <a:ln w="28575">
            <a:solidFill>
              <a:schemeClr val="bg2"/>
            </a:solidFill>
          </a:ln>
        </p:spPr>
        <p:txBody>
          <a:bodyPr>
            <a:spAutoFit/>
          </a:bodyPr>
          <a:lstStyle/>
          <a:p>
            <a:pPr algn="ctr"/>
            <a:r>
              <a:rPr lang="en-US" sz="2000" dirty="0" smtClean="0">
                <a:solidFill>
                  <a:srgbClr val="400080"/>
                </a:solidFill>
                <a:latin typeface="+mn-lt"/>
              </a:rPr>
              <a:t>You </a:t>
            </a:r>
            <a:r>
              <a:rPr lang="en-US" sz="2000" dirty="0" smtClean="0">
                <a:solidFill>
                  <a:srgbClr val="000080"/>
                </a:solidFill>
                <a:latin typeface="+mn-lt"/>
              </a:rPr>
              <a:t>can do it, since you have an “understanding” of the labels</a:t>
            </a:r>
            <a:endParaRPr lang="en-US" sz="2000" dirty="0">
              <a:solidFill>
                <a:srgbClr val="000080"/>
              </a:solidFill>
              <a:latin typeface="+mn-lt"/>
            </a:endParaRPr>
          </a:p>
        </p:txBody>
      </p:sp>
    </p:spTree>
    <p:extLst>
      <p:ext uri="{BB962C8B-B14F-4D97-AF65-F5344CB8AC3E}">
        <p14:creationId xmlns:p14="http://schemas.microsoft.com/office/powerpoint/2010/main" val="1196667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26" grpId="0" animBg="1"/>
      <p:bldP spid="3"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Categorization without Labeled Data </a:t>
            </a:r>
            <a:r>
              <a:rPr lang="en-US" altLang="zh-CN" sz="1600" dirty="0" smtClean="0"/>
              <a:t>[AAAI’08, AAAI’14, IJCAI’16]</a:t>
            </a:r>
            <a:endParaRPr lang="en-US" dirty="0"/>
          </a:p>
        </p:txBody>
      </p:sp>
      <p:sp>
        <p:nvSpPr>
          <p:cNvPr id="3" name="Content Placeholder 2"/>
          <p:cNvSpPr>
            <a:spLocks noGrp="1"/>
          </p:cNvSpPr>
          <p:nvPr>
            <p:ph idx="1"/>
          </p:nvPr>
        </p:nvSpPr>
        <p:spPr/>
        <p:txBody>
          <a:bodyPr>
            <a:normAutofit/>
          </a:bodyPr>
          <a:lstStyle/>
          <a:p>
            <a:r>
              <a:rPr lang="en-US" dirty="0" smtClean="0"/>
              <a:t>Given: </a:t>
            </a:r>
          </a:p>
          <a:p>
            <a:pPr lvl="1"/>
            <a:r>
              <a:rPr lang="en-US" dirty="0" smtClean="0"/>
              <a:t>A single document (or: a collection of documents)</a:t>
            </a:r>
          </a:p>
          <a:p>
            <a:pPr lvl="1"/>
            <a:r>
              <a:rPr lang="en-US" dirty="0" smtClean="0"/>
              <a:t>A taxonomy of categories into which we want to classify the documents</a:t>
            </a:r>
          </a:p>
          <a:p>
            <a:pPr lvl="1"/>
            <a:endParaRPr lang="en-US" dirty="0" smtClean="0"/>
          </a:p>
          <a:p>
            <a:r>
              <a:rPr lang="en-US" dirty="0" err="1" smtClean="0"/>
              <a:t>Dataless</a:t>
            </a:r>
            <a:r>
              <a:rPr lang="en-US" dirty="0" smtClean="0"/>
              <a:t>/Zero-Shot procedure:</a:t>
            </a:r>
          </a:p>
          <a:p>
            <a:pPr lvl="1"/>
            <a:r>
              <a:rPr lang="en-US" dirty="0" smtClean="0"/>
              <a:t>Let</a:t>
            </a:r>
            <a:r>
              <a:rPr lang="en-US" dirty="0" smtClean="0">
                <a:latin typeface="cmmi10"/>
              </a:rPr>
              <a:t> f</a:t>
            </a:r>
            <a:r>
              <a:rPr lang="en-US" dirty="0" smtClean="0">
                <a:latin typeface="Calibri"/>
              </a:rPr>
              <a:t>(l</a:t>
            </a:r>
            <a:r>
              <a:rPr lang="en-US" baseline="-25000" dirty="0" smtClean="0">
                <a:latin typeface="Calibri"/>
              </a:rPr>
              <a:t>i</a:t>
            </a:r>
            <a:r>
              <a:rPr lang="en-US" dirty="0" smtClean="0"/>
              <a:t>) be the </a:t>
            </a:r>
            <a:r>
              <a:rPr lang="en-US" dirty="0" smtClean="0">
                <a:solidFill>
                  <a:srgbClr val="000080"/>
                </a:solidFill>
              </a:rPr>
              <a:t>semantic representation of the labels (label descriptions)</a:t>
            </a:r>
          </a:p>
          <a:p>
            <a:pPr lvl="1"/>
            <a:r>
              <a:rPr lang="en-US" dirty="0" smtClean="0"/>
              <a:t>Let </a:t>
            </a:r>
            <a:r>
              <a:rPr lang="en-US" dirty="0" smtClean="0">
                <a:latin typeface="cmmi10"/>
              </a:rPr>
              <a:t>f</a:t>
            </a:r>
            <a:r>
              <a:rPr lang="en-US" dirty="0" smtClean="0"/>
              <a:t>(</a:t>
            </a:r>
            <a:r>
              <a:rPr lang="en-US" b="1" dirty="0" smtClean="0"/>
              <a:t>d</a:t>
            </a:r>
            <a:r>
              <a:rPr lang="en-US" dirty="0" smtClean="0"/>
              <a:t>) be the </a:t>
            </a:r>
            <a:r>
              <a:rPr lang="en-US" dirty="0" smtClean="0">
                <a:solidFill>
                  <a:srgbClr val="000080"/>
                </a:solidFill>
              </a:rPr>
              <a:t>semantic representation of a document</a:t>
            </a:r>
          </a:p>
          <a:p>
            <a:pPr lvl="1"/>
            <a:r>
              <a:rPr lang="en-US" dirty="0" smtClean="0"/>
              <a:t>Select the most appropriate category: </a:t>
            </a:r>
          </a:p>
          <a:p>
            <a:pPr marL="400050" lvl="1" indent="0">
              <a:buNone/>
            </a:pPr>
            <a:r>
              <a:rPr lang="en-US" dirty="0" smtClean="0">
                <a:latin typeface="Calibri"/>
              </a:rPr>
              <a:t>                                       l</a:t>
            </a:r>
            <a:r>
              <a:rPr lang="en-US" baseline="-25000" dirty="0" smtClean="0">
                <a:latin typeface="Calibri"/>
              </a:rPr>
              <a:t>i</a:t>
            </a:r>
            <a:r>
              <a:rPr lang="en-US" baseline="15000" dirty="0" smtClean="0">
                <a:latin typeface="Calibri"/>
              </a:rPr>
              <a:t>*</a:t>
            </a:r>
            <a:r>
              <a:rPr lang="en-US" dirty="0" smtClean="0"/>
              <a:t> = </a:t>
            </a:r>
            <a:r>
              <a:rPr lang="en-US" dirty="0" err="1" smtClean="0">
                <a:latin typeface="Calibri"/>
              </a:rPr>
              <a:t>argmin</a:t>
            </a:r>
            <a:r>
              <a:rPr lang="en-US" baseline="-25000" dirty="0" err="1" smtClean="0">
                <a:latin typeface="Calibri"/>
              </a:rPr>
              <a:t>i</a:t>
            </a:r>
            <a:r>
              <a:rPr lang="en-US" dirty="0" smtClean="0"/>
              <a:t> </a:t>
            </a:r>
            <a:r>
              <a:rPr lang="en-US" dirty="0" err="1" smtClean="0"/>
              <a:t>dist</a:t>
            </a:r>
            <a:r>
              <a:rPr lang="en-US" dirty="0" smtClean="0"/>
              <a:t> (</a:t>
            </a:r>
            <a:r>
              <a:rPr lang="en-US" dirty="0" smtClean="0">
                <a:latin typeface="cmmi10"/>
              </a:rPr>
              <a:t>f</a:t>
            </a:r>
            <a:r>
              <a:rPr lang="en-US" dirty="0" smtClean="0">
                <a:latin typeface="Calibri"/>
              </a:rPr>
              <a:t>(l</a:t>
            </a:r>
            <a:r>
              <a:rPr lang="en-US" baseline="-25000" dirty="0" smtClean="0">
                <a:latin typeface="Calibri"/>
              </a:rPr>
              <a:t>i</a:t>
            </a:r>
            <a:r>
              <a:rPr lang="en-US" dirty="0" smtClean="0"/>
              <a:t>) - </a:t>
            </a:r>
            <a:r>
              <a:rPr lang="en-US" dirty="0" smtClean="0">
                <a:latin typeface="cmmi10"/>
              </a:rPr>
              <a:t>f</a:t>
            </a:r>
            <a:r>
              <a:rPr lang="en-US" dirty="0" smtClean="0"/>
              <a:t>(</a:t>
            </a:r>
            <a:r>
              <a:rPr lang="en-US" b="1" dirty="0" smtClean="0"/>
              <a:t>d</a:t>
            </a:r>
            <a:r>
              <a:rPr lang="en-US" dirty="0" smtClean="0"/>
              <a:t>)) </a:t>
            </a:r>
          </a:p>
          <a:p>
            <a:pPr lvl="1" indent="-342900"/>
            <a:r>
              <a:rPr lang="en-US" dirty="0" smtClean="0"/>
              <a:t>Bootstrap </a:t>
            </a:r>
          </a:p>
          <a:p>
            <a:pPr lvl="2" indent="-342900"/>
            <a:r>
              <a:rPr lang="en-US" dirty="0" smtClean="0"/>
              <a:t>Label the most confident documents; use this to train a model. </a:t>
            </a:r>
          </a:p>
          <a:p>
            <a:r>
              <a:rPr lang="en-US" dirty="0" smtClean="0"/>
              <a:t>Key Question: </a:t>
            </a:r>
          </a:p>
          <a:p>
            <a:pPr lvl="1"/>
            <a:r>
              <a:rPr lang="en-US" dirty="0" smtClean="0"/>
              <a:t>How to generate </a:t>
            </a:r>
            <a:r>
              <a:rPr lang="en-US" dirty="0" smtClean="0">
                <a:solidFill>
                  <a:srgbClr val="000080"/>
                </a:solidFill>
              </a:rPr>
              <a:t>good Semantic Representations?</a:t>
            </a:r>
          </a:p>
        </p:txBody>
      </p:sp>
      <p:sp>
        <p:nvSpPr>
          <p:cNvPr id="4" name="Slide Number Placeholder 3"/>
          <p:cNvSpPr>
            <a:spLocks noGrp="1"/>
          </p:cNvSpPr>
          <p:nvPr>
            <p:ph type="sldNum" sz="quarter" idx="4294967295"/>
          </p:nvPr>
        </p:nvSpPr>
        <p:spPr/>
        <p:txBody>
          <a:bodyPr/>
          <a:lstStyle/>
          <a:p>
            <a:pPr>
              <a:defRPr/>
            </a:pPr>
            <a:r>
              <a:rPr lang="en-US" altLang="zh-TW" smtClean="0"/>
              <a:t>Page </a:t>
            </a:r>
            <a:fld id="{ED7074CE-C30A-4906-A13E-F3E63223B4E1}" type="slidenum">
              <a:rPr lang="en-US" altLang="zh-TW" smtClean="0"/>
              <a:pPr>
                <a:defRPr/>
              </a:pPr>
              <a:t>12</a:t>
            </a:fld>
            <a:endParaRPr lang="en-US" altLang="zh-TW" dirty="0"/>
          </a:p>
        </p:txBody>
      </p:sp>
      <p:sp>
        <p:nvSpPr>
          <p:cNvPr id="7" name="Rectangular Callout 6"/>
          <p:cNvSpPr/>
          <p:nvPr/>
        </p:nvSpPr>
        <p:spPr>
          <a:xfrm>
            <a:off x="1661160" y="761999"/>
            <a:ext cx="7406640" cy="822960"/>
          </a:xfrm>
          <a:prstGeom prst="wedgeRectCallout">
            <a:avLst>
              <a:gd name="adj1" fmla="val -20620"/>
              <a:gd name="adj2" fmla="val 49597"/>
            </a:avLst>
          </a:prstGeom>
          <a:solidFill>
            <a:srgbClr val="FAE1AF"/>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000080"/>
                </a:solidFill>
              </a:rPr>
              <a:t>This is </a:t>
            </a:r>
            <a:r>
              <a:rPr lang="en-US" b="1" dirty="0" smtClean="0">
                <a:solidFill>
                  <a:srgbClr val="000080"/>
                </a:solidFill>
              </a:rPr>
              <a:t>not an unsupervised learning </a:t>
            </a:r>
            <a:r>
              <a:rPr lang="en-US" dirty="0" smtClean="0">
                <a:solidFill>
                  <a:srgbClr val="000080"/>
                </a:solidFill>
              </a:rPr>
              <a:t>scenario</a:t>
            </a:r>
            <a:r>
              <a:rPr lang="en-US" sz="1600" dirty="0" smtClean="0">
                <a:solidFill>
                  <a:srgbClr val="000080"/>
                </a:solidFill>
              </a:rPr>
              <a:t>. Unsupervised learning assumes a coherent collection of data points, where similar data points are assigned similar labels. It does not work on a single document. Related (but not identical) to </a:t>
            </a:r>
            <a:r>
              <a:rPr lang="en-US" sz="1600" b="1" dirty="0" smtClean="0">
                <a:solidFill>
                  <a:srgbClr val="000080"/>
                </a:solidFill>
              </a:rPr>
              <a:t>0/1-shot learning</a:t>
            </a:r>
            <a:r>
              <a:rPr lang="en-US" sz="1600" dirty="0" smtClean="0">
                <a:solidFill>
                  <a:srgbClr val="000080"/>
                </a:solidFill>
              </a:rPr>
              <a:t>.  </a:t>
            </a:r>
            <a:endParaRPr lang="en-US" sz="1600" dirty="0">
              <a:solidFill>
                <a:srgbClr val="000080"/>
              </a:solidFill>
            </a:endParaRPr>
          </a:p>
        </p:txBody>
      </p:sp>
    </p:spTree>
    <p:extLst>
      <p:ext uri="{BB962C8B-B14F-4D97-AF65-F5344CB8AC3E}">
        <p14:creationId xmlns:p14="http://schemas.microsoft.com/office/powerpoint/2010/main" val="3432157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ular Callout 7"/>
          <p:cNvSpPr/>
          <p:nvPr/>
        </p:nvSpPr>
        <p:spPr>
          <a:xfrm>
            <a:off x="6096000" y="2743200"/>
            <a:ext cx="2971800" cy="609600"/>
          </a:xfrm>
          <a:prstGeom prst="wedgeRectCallout">
            <a:avLst>
              <a:gd name="adj1" fmla="val -69452"/>
              <a:gd name="adj2" fmla="val 177748"/>
            </a:avLst>
          </a:prstGeom>
          <a:solidFill>
            <a:srgbClr val="FAE1AF"/>
          </a:solidFill>
          <a:ln w="19050">
            <a:solidFill>
              <a:srgbClr val="A7001B"/>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solidFill>
                  <a:srgbClr val="003366"/>
                </a:solidFill>
              </a:rPr>
              <a:t>No task specific supervision. Wikipedia is there.</a:t>
            </a:r>
            <a:endParaRPr lang="en-US" dirty="0">
              <a:solidFill>
                <a:srgbClr val="003366"/>
              </a:solidFill>
            </a:endParaRPr>
          </a:p>
        </p:txBody>
      </p:sp>
      <p:sp>
        <p:nvSpPr>
          <p:cNvPr id="2" name="Title 1"/>
          <p:cNvSpPr>
            <a:spLocks noGrp="1"/>
          </p:cNvSpPr>
          <p:nvPr>
            <p:ph type="title"/>
          </p:nvPr>
        </p:nvSpPr>
        <p:spPr/>
        <p:txBody>
          <a:bodyPr>
            <a:normAutofit/>
          </a:bodyPr>
          <a:lstStyle/>
          <a:p>
            <a:r>
              <a:rPr lang="en-US" dirty="0" smtClean="0"/>
              <a:t>Text Representation</a:t>
            </a:r>
            <a:endParaRPr lang="en-US" dirty="0"/>
          </a:p>
        </p:txBody>
      </p:sp>
      <p:sp>
        <p:nvSpPr>
          <p:cNvPr id="3" name="Content Placeholder 2"/>
          <p:cNvSpPr>
            <a:spLocks noGrp="1"/>
          </p:cNvSpPr>
          <p:nvPr>
            <p:ph idx="1"/>
          </p:nvPr>
        </p:nvSpPr>
        <p:spPr/>
        <p:txBody>
          <a:bodyPr>
            <a:normAutofit/>
          </a:bodyPr>
          <a:lstStyle/>
          <a:p>
            <a:r>
              <a:rPr lang="en-US" dirty="0" smtClean="0"/>
              <a:t>[Dense] Distributed Representations (Embeddings)</a:t>
            </a:r>
          </a:p>
          <a:p>
            <a:pPr lvl="1"/>
            <a:r>
              <a:rPr lang="en-US" dirty="0" smtClean="0"/>
              <a:t>Learn a representation for a word as a function of words in its context</a:t>
            </a:r>
          </a:p>
          <a:p>
            <a:endParaRPr lang="en-US" dirty="0" smtClean="0"/>
          </a:p>
          <a:p>
            <a:r>
              <a:rPr lang="en-US" dirty="0" smtClean="0"/>
              <a:t>Brown Clusters</a:t>
            </a:r>
          </a:p>
          <a:p>
            <a:pPr lvl="1"/>
            <a:r>
              <a:rPr lang="en-US" dirty="0" smtClean="0"/>
              <a:t>An HMM based approach</a:t>
            </a:r>
          </a:p>
          <a:p>
            <a:pPr lvl="1"/>
            <a:r>
              <a:rPr lang="en-US" dirty="0" smtClean="0"/>
              <a:t>Found a lot of applications in other NLP tasks</a:t>
            </a:r>
          </a:p>
          <a:p>
            <a:endParaRPr lang="en-US" dirty="0" smtClean="0"/>
          </a:p>
          <a:p>
            <a:r>
              <a:rPr lang="en-US" dirty="0" smtClean="0"/>
              <a:t>[Sparse] Explicit Semantic Analysis (ESA) </a:t>
            </a:r>
          </a:p>
          <a:p>
            <a:pPr lvl="1"/>
            <a:r>
              <a:rPr lang="en-US" dirty="0" smtClean="0"/>
              <a:t>A Wikipedia driven approach –  </a:t>
            </a:r>
            <a:r>
              <a:rPr lang="en-US" dirty="0" smtClean="0">
                <a:solidFill>
                  <a:srgbClr val="000080"/>
                </a:solidFill>
              </a:rPr>
              <a:t>best for topical classification</a:t>
            </a:r>
          </a:p>
          <a:p>
            <a:pPr lvl="2"/>
            <a:r>
              <a:rPr lang="en-US" dirty="0" smtClean="0"/>
              <a:t>Represent a word as a (weighted) list of all Wikipedia titles it occurs in</a:t>
            </a:r>
          </a:p>
          <a:p>
            <a:pPr lvl="1"/>
            <a:r>
              <a:rPr lang="en-US" altLang="en-US" dirty="0"/>
              <a:t>Gabrilovich &amp; </a:t>
            </a:r>
            <a:r>
              <a:rPr lang="en-US" altLang="en-US" dirty="0" err="1"/>
              <a:t>Markovitch</a:t>
            </a:r>
            <a:r>
              <a:rPr lang="en-US" altLang="en-US" dirty="0"/>
              <a:t> </a:t>
            </a:r>
            <a:r>
              <a:rPr lang="en-US" altLang="en-US" dirty="0" smtClean="0"/>
              <a:t>2009</a:t>
            </a:r>
            <a:endParaRPr lang="en-US" altLang="en-US" dirty="0"/>
          </a:p>
          <a:p>
            <a:pPr lvl="1"/>
            <a:r>
              <a:rPr lang="en-US" altLang="en-US" dirty="0" smtClean="0"/>
              <a:t>[See new *SEM’18 paper on sparse representations]</a:t>
            </a:r>
            <a:endParaRPr lang="en-US" altLang="en-US" dirty="0"/>
          </a:p>
        </p:txBody>
      </p:sp>
      <p:sp>
        <p:nvSpPr>
          <p:cNvPr id="4" name="Slide Number Placeholder 3"/>
          <p:cNvSpPr>
            <a:spLocks noGrp="1"/>
          </p:cNvSpPr>
          <p:nvPr>
            <p:ph type="sldNum" sz="quarter" idx="4294967295"/>
          </p:nvPr>
        </p:nvSpPr>
        <p:spPr/>
        <p:txBody>
          <a:bodyPr/>
          <a:lstStyle/>
          <a:p>
            <a:pPr>
              <a:defRPr/>
            </a:pPr>
            <a:r>
              <a:rPr lang="en-US" altLang="zh-TW" smtClean="0"/>
              <a:t>Page </a:t>
            </a:r>
            <a:fld id="{C83F18D4-0D70-44DE-A8FF-A8D5002D1168}" type="slidenum">
              <a:rPr lang="en-US" altLang="zh-TW" smtClean="0"/>
              <a:pPr>
                <a:defRPr/>
              </a:pPr>
              <a:t>13</a:t>
            </a:fld>
            <a:endParaRPr lang="en-US" altLang="zh-TW" dirty="0"/>
          </a:p>
        </p:txBody>
      </p:sp>
      <p:sp>
        <p:nvSpPr>
          <p:cNvPr id="6" name="Right Arrow 5"/>
          <p:cNvSpPr/>
          <p:nvPr/>
        </p:nvSpPr>
        <p:spPr>
          <a:xfrm>
            <a:off x="0" y="4114800"/>
            <a:ext cx="533400" cy="332961"/>
          </a:xfrm>
          <a:prstGeom prst="rightArrow">
            <a:avLst/>
          </a:prstGeom>
          <a:solidFill>
            <a:srgbClr val="A7001B"/>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315200" y="3429000"/>
            <a:ext cx="1752600" cy="646331"/>
          </a:xfrm>
          <a:prstGeom prst="rect">
            <a:avLst/>
          </a:prstGeom>
          <a:solidFill>
            <a:srgbClr val="FAE1AF"/>
          </a:solidFill>
          <a:ln w="19050">
            <a:solidFill>
              <a:srgbClr val="A7001B"/>
            </a:solidFill>
          </a:ln>
        </p:spPr>
        <p:txBody>
          <a:bodyPr wrap="square" rtlCol="0">
            <a:spAutoFit/>
          </a:bodyPr>
          <a:lstStyle/>
          <a:p>
            <a:pPr algn="ctr"/>
            <a:r>
              <a:rPr lang="en-US" dirty="0" smtClean="0">
                <a:solidFill>
                  <a:srgbClr val="000080"/>
                </a:solidFill>
                <a:latin typeface="+mn-lt"/>
              </a:rPr>
              <a:t>Yields excellent results</a:t>
            </a:r>
            <a:endParaRPr lang="en-US" dirty="0">
              <a:solidFill>
                <a:srgbClr val="000080"/>
              </a:solidFill>
              <a:latin typeface="+mn-lt"/>
            </a:endParaRPr>
          </a:p>
        </p:txBody>
      </p:sp>
    </p:spTree>
    <p:extLst>
      <p:ext uri="{BB962C8B-B14F-4D97-AF65-F5344CB8AC3E}">
        <p14:creationId xmlns:p14="http://schemas.microsoft.com/office/powerpoint/2010/main" val="874034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1" name="Rectangle 6"/>
          <p:cNvSpPr>
            <a:spLocks noGrp="1" noChangeArrowheads="1"/>
          </p:cNvSpPr>
          <p:nvPr>
            <p:ph type="title"/>
          </p:nvPr>
        </p:nvSpPr>
        <p:spPr/>
        <p:txBody>
          <a:bodyPr>
            <a:normAutofit/>
          </a:bodyPr>
          <a:lstStyle/>
          <a:p>
            <a:r>
              <a:rPr lang="en-US" dirty="0" smtClean="0"/>
              <a:t>Cross-lingual Document Categorization </a:t>
            </a:r>
          </a:p>
        </p:txBody>
      </p:sp>
      <p:sp>
        <p:nvSpPr>
          <p:cNvPr id="1319941" name="Rectangle 5"/>
          <p:cNvSpPr>
            <a:spLocks noGrp="1" noChangeArrowheads="1"/>
          </p:cNvSpPr>
          <p:nvPr>
            <p:ph type="body" idx="1"/>
          </p:nvPr>
        </p:nvSpPr>
        <p:spPr>
          <a:xfrm>
            <a:off x="152400" y="762000"/>
            <a:ext cx="8915400" cy="5334000"/>
          </a:xfrm>
        </p:spPr>
        <p:txBody>
          <a:bodyPr>
            <a:normAutofit/>
          </a:bodyPr>
          <a:lstStyle/>
          <a:p>
            <a:r>
              <a:rPr lang="en-US" sz="2400" dirty="0" smtClean="0"/>
              <a:t>Map a document in language </a:t>
            </a:r>
            <a:r>
              <a:rPr lang="en-US" sz="2400" b="1" i="1" dirty="0" smtClean="0"/>
              <a:t>L</a:t>
            </a:r>
            <a:r>
              <a:rPr lang="en-US" sz="2400" dirty="0" smtClean="0"/>
              <a:t> to an </a:t>
            </a:r>
            <a:r>
              <a:rPr lang="en-US" sz="2400" b="1" i="1" dirty="0" smtClean="0"/>
              <a:t>English</a:t>
            </a:r>
            <a:r>
              <a:rPr lang="en-US" sz="2400" dirty="0" smtClean="0"/>
              <a:t> ontology of semantic categories, </a:t>
            </a:r>
            <a:r>
              <a:rPr lang="en-US" sz="2400" dirty="0" smtClean="0">
                <a:solidFill>
                  <a:srgbClr val="400080"/>
                </a:solidFill>
              </a:rPr>
              <a:t>without training with task-specific labeled data.</a:t>
            </a:r>
          </a:p>
          <a:p>
            <a:endParaRPr lang="en-US" dirty="0"/>
          </a:p>
          <a:p>
            <a:endParaRPr lang="en-US" sz="2400" dirty="0" smtClean="0"/>
          </a:p>
          <a:p>
            <a:endParaRPr lang="en-US" dirty="0"/>
          </a:p>
          <a:p>
            <a:endParaRPr lang="en-US" sz="2400" dirty="0" smtClean="0"/>
          </a:p>
          <a:p>
            <a:endParaRPr lang="en-US" dirty="0"/>
          </a:p>
          <a:p>
            <a:endParaRPr lang="en-US" sz="2400" dirty="0" smtClean="0"/>
          </a:p>
          <a:p>
            <a:endParaRPr lang="en-US" dirty="0"/>
          </a:p>
          <a:p>
            <a:endParaRPr lang="en-US" sz="2400" dirty="0" smtClean="0"/>
          </a:p>
          <a:p>
            <a:endParaRPr lang="en-US" dirty="0" smtClean="0"/>
          </a:p>
          <a:p>
            <a:r>
              <a:rPr lang="en-US" dirty="0" smtClean="0"/>
              <a:t>No task specific supervision: count on existing cross-lingual links</a:t>
            </a:r>
            <a:endParaRPr lang="en-US" sz="2400" dirty="0"/>
          </a:p>
          <a:p>
            <a:pPr marL="0" indent="0">
              <a:buNone/>
            </a:pPr>
            <a:endParaRPr lang="en-US" sz="2400" dirty="0" smtClean="0">
              <a:solidFill>
                <a:srgbClr val="0033CC"/>
              </a:solidFill>
            </a:endParaRPr>
          </a:p>
          <a:p>
            <a:pPr marL="0" indent="0">
              <a:buNone/>
            </a:pPr>
            <a:endParaRPr lang="en-US" sz="3600" dirty="0"/>
          </a:p>
          <a:p>
            <a:pPr marL="0" indent="0">
              <a:buNone/>
            </a:pPr>
            <a:endParaRPr lang="en-US" sz="3600" dirty="0"/>
          </a:p>
        </p:txBody>
      </p:sp>
      <p:pic>
        <p:nvPicPr>
          <p:cNvPr id="1028" name="Picture 4" descr="http://searchengineland.com/figz/wp-content/seloads/2014/12/yahoo-small-business-800x59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3503" y="2133600"/>
            <a:ext cx="3819198" cy="313277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5257800" y="4454366"/>
            <a:ext cx="2133600" cy="646331"/>
          </a:xfrm>
          <a:prstGeom prst="rect">
            <a:avLst/>
          </a:prstGeom>
          <a:solidFill>
            <a:srgbClr val="FFFFCC"/>
          </a:solidFill>
          <a:ln>
            <a:solidFill>
              <a:srgbClr val="FF0000"/>
            </a:solidFill>
          </a:ln>
        </p:spPr>
        <p:txBody>
          <a:bodyPr wrap="square" rtlCol="0">
            <a:spAutoFit/>
          </a:bodyPr>
          <a:lstStyle/>
          <a:p>
            <a:r>
              <a:rPr lang="en-US" b="1" dirty="0" smtClean="0">
                <a:solidFill>
                  <a:srgbClr val="000080"/>
                </a:solidFill>
                <a:latin typeface="+mj-lt"/>
              </a:rPr>
              <a:t>Sports</a:t>
            </a:r>
          </a:p>
          <a:p>
            <a:r>
              <a:rPr lang="en-US" b="1" dirty="0" smtClean="0">
                <a:solidFill>
                  <a:srgbClr val="000080"/>
                </a:solidFill>
                <a:latin typeface="+mj-lt"/>
              </a:rPr>
              <a:t>       -</a:t>
            </a:r>
            <a:r>
              <a:rPr lang="en-US" dirty="0" smtClean="0">
                <a:solidFill>
                  <a:srgbClr val="000080"/>
                </a:solidFill>
                <a:latin typeface="+mj-lt"/>
              </a:rPr>
              <a:t>Basketball</a:t>
            </a:r>
            <a:endParaRPr lang="en-US" dirty="0">
              <a:solidFill>
                <a:srgbClr val="000080"/>
              </a:solidFill>
              <a:latin typeface="+mj-l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854" y="2347050"/>
            <a:ext cx="4387993" cy="2762636"/>
          </a:xfrm>
          <a:prstGeom prst="rect">
            <a:avLst/>
          </a:prstGeom>
          <a:ln>
            <a:solidFill>
              <a:schemeClr val="tx1"/>
            </a:solidFill>
          </a:ln>
        </p:spPr>
      </p:pic>
      <p:cxnSp>
        <p:nvCxnSpPr>
          <p:cNvPr id="23" name="Straight Arrow Connector 22"/>
          <p:cNvCxnSpPr/>
          <p:nvPr/>
        </p:nvCxnSpPr>
        <p:spPr>
          <a:xfrm>
            <a:off x="4834847" y="3966686"/>
            <a:ext cx="651553" cy="4876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4294967295"/>
          </p:nvPr>
        </p:nvSpPr>
        <p:spPr/>
        <p:txBody>
          <a:bodyPr/>
          <a:lstStyle/>
          <a:p>
            <a:pPr>
              <a:defRPr/>
            </a:pPr>
            <a:r>
              <a:rPr lang="en-US" altLang="zh-TW" smtClean="0"/>
              <a:t>Page </a:t>
            </a:r>
            <a:fld id="{C83F18D4-0D70-44DE-A8FF-A8D5002D1168}" type="slidenum">
              <a:rPr lang="en-US" altLang="zh-TW" smtClean="0"/>
              <a:pPr>
                <a:defRPr/>
              </a:pPr>
              <a:t>14</a:t>
            </a:fld>
            <a:endParaRPr lang="en-US" altLang="zh-TW" dirty="0"/>
          </a:p>
        </p:txBody>
      </p:sp>
    </p:spTree>
    <p:extLst>
      <p:ext uri="{BB962C8B-B14F-4D97-AF65-F5344CB8AC3E}">
        <p14:creationId xmlns:p14="http://schemas.microsoft.com/office/powerpoint/2010/main" val="3744371131"/>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p:stCondLst>
                              <p:cond delay="500"/>
                            </p:stCondLst>
                            <p:childTnLst>
                              <p:par>
                                <p:cTn id="13" presetID="42"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648"/>
            <a:ext cx="8915400" cy="533400"/>
          </a:xfrm>
        </p:spPr>
        <p:txBody>
          <a:bodyPr/>
          <a:lstStyle/>
          <a:p>
            <a:r>
              <a:rPr lang="en-US" dirty="0" smtClean="0"/>
              <a:t>Single Document Classification (88 Language) </a:t>
            </a:r>
            <a:r>
              <a:rPr lang="en-US" sz="1800" dirty="0" smtClean="0"/>
              <a:t>[Song et. al. IJCAI’16]</a:t>
            </a:r>
            <a:endParaRPr lang="en-US" sz="3200" dirty="0"/>
          </a:p>
        </p:txBody>
      </p:sp>
      <p:pic>
        <p:nvPicPr>
          <p:cNvPr id="2051" name="Picture 3"/>
          <p:cNvPicPr>
            <a:picLocks noChangeAspect="1" noChangeArrowheads="1"/>
          </p:cNvPicPr>
          <p:nvPr/>
        </p:nvPicPr>
        <p:blipFill>
          <a:blip r:embed="rId2" cstate="print"/>
          <a:srcRect/>
          <a:stretch>
            <a:fillRect/>
          </a:stretch>
        </p:blipFill>
        <p:spPr bwMode="auto">
          <a:xfrm>
            <a:off x="1676400" y="1752600"/>
            <a:ext cx="5352229" cy="4076699"/>
          </a:xfrm>
          <a:prstGeom prst="rect">
            <a:avLst/>
          </a:prstGeom>
          <a:noFill/>
          <a:ln w="9525">
            <a:noFill/>
            <a:miter lim="800000"/>
            <a:headEnd/>
            <a:tailEnd/>
          </a:ln>
        </p:spPr>
      </p:pic>
      <p:sp>
        <p:nvSpPr>
          <p:cNvPr id="5" name="TextBox 4"/>
          <p:cNvSpPr txBox="1"/>
          <p:nvPr/>
        </p:nvSpPr>
        <p:spPr>
          <a:xfrm>
            <a:off x="1999430" y="5486400"/>
            <a:ext cx="5029200" cy="400110"/>
          </a:xfrm>
          <a:prstGeom prst="rect">
            <a:avLst/>
          </a:prstGeom>
          <a:solidFill>
            <a:srgbClr val="FAC896"/>
          </a:solidFill>
          <a:ln>
            <a:solidFill>
              <a:srgbClr val="A7001B"/>
            </a:solidFill>
          </a:ln>
        </p:spPr>
        <p:txBody>
          <a:bodyPr wrap="square" rtlCol="0">
            <a:spAutoFit/>
          </a:bodyPr>
          <a:lstStyle/>
          <a:p>
            <a:pPr algn="ctr"/>
            <a:r>
              <a:rPr lang="en-US" sz="2000" b="1" dirty="0" smtClean="0">
                <a:solidFill>
                  <a:srgbClr val="000080"/>
                </a:solidFill>
                <a:latin typeface="+mj-lt"/>
              </a:rPr>
              <a:t>Size of shared English-Language L title space</a:t>
            </a:r>
            <a:endParaRPr lang="en-US" sz="2000" b="1" dirty="0">
              <a:solidFill>
                <a:srgbClr val="000080"/>
              </a:solidFill>
              <a:latin typeface="+mj-lt"/>
            </a:endParaRPr>
          </a:p>
        </p:txBody>
      </p:sp>
      <p:sp>
        <p:nvSpPr>
          <p:cNvPr id="17" name="Rectangular Callout 16"/>
          <p:cNvSpPr/>
          <p:nvPr/>
        </p:nvSpPr>
        <p:spPr>
          <a:xfrm>
            <a:off x="7257229" y="4621928"/>
            <a:ext cx="1250731" cy="457200"/>
          </a:xfrm>
          <a:prstGeom prst="wedgeRectCallout">
            <a:avLst>
              <a:gd name="adj1" fmla="val -171874"/>
              <a:gd name="adj2" fmla="val -561277"/>
            </a:avLst>
          </a:prstGeom>
          <a:ln w="19050">
            <a:solidFill>
              <a:srgbClr val="A7001B"/>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solidFill>
                  <a:srgbClr val="000080"/>
                </a:solidFill>
              </a:rPr>
              <a:t>Hindi</a:t>
            </a:r>
            <a:endParaRPr lang="en-US" dirty="0">
              <a:solidFill>
                <a:srgbClr val="000080"/>
              </a:solidFill>
            </a:endParaRPr>
          </a:p>
        </p:txBody>
      </p:sp>
      <p:sp>
        <p:nvSpPr>
          <p:cNvPr id="18" name="Rectangular Callout 17"/>
          <p:cNvSpPr/>
          <p:nvPr/>
        </p:nvSpPr>
        <p:spPr>
          <a:xfrm>
            <a:off x="444062" y="4621928"/>
            <a:ext cx="1250731" cy="457200"/>
          </a:xfrm>
          <a:prstGeom prst="wedgeRectCallout">
            <a:avLst>
              <a:gd name="adj1" fmla="val 269303"/>
              <a:gd name="adj2" fmla="val -33691"/>
            </a:avLst>
          </a:prstGeom>
          <a:ln w="19050">
            <a:solidFill>
              <a:srgbClr val="A7001B"/>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000080"/>
                </a:solidFill>
              </a:rPr>
              <a:t>Hausa</a:t>
            </a:r>
            <a:endParaRPr lang="en-US" dirty="0">
              <a:solidFill>
                <a:srgbClr val="000080"/>
              </a:solidFill>
            </a:endParaRPr>
          </a:p>
        </p:txBody>
      </p:sp>
      <p:sp>
        <p:nvSpPr>
          <p:cNvPr id="19" name="Rectangular Callout 18"/>
          <p:cNvSpPr/>
          <p:nvPr/>
        </p:nvSpPr>
        <p:spPr>
          <a:xfrm>
            <a:off x="7272995" y="1447800"/>
            <a:ext cx="1508234" cy="1066800"/>
          </a:xfrm>
          <a:prstGeom prst="wedgeRectCallout">
            <a:avLst>
              <a:gd name="adj1" fmla="val -376413"/>
              <a:gd name="adj2" fmla="val -10046"/>
            </a:avLst>
          </a:prstGeom>
          <a:ln w="19050">
            <a:solidFill>
              <a:srgbClr val="A7001B"/>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err="1" smtClean="0">
                <a:solidFill>
                  <a:srgbClr val="000080"/>
                </a:solidFill>
              </a:rPr>
              <a:t>Dataless</a:t>
            </a:r>
            <a:r>
              <a:rPr lang="en-US" dirty="0" smtClean="0">
                <a:solidFill>
                  <a:srgbClr val="000080"/>
                </a:solidFill>
              </a:rPr>
              <a:t> classification for English</a:t>
            </a:r>
            <a:endParaRPr lang="en-US" dirty="0">
              <a:solidFill>
                <a:srgbClr val="000080"/>
              </a:solidFill>
            </a:endParaRPr>
          </a:p>
        </p:txBody>
      </p:sp>
      <p:sp>
        <p:nvSpPr>
          <p:cNvPr id="20" name="TextBox 19"/>
          <p:cNvSpPr txBox="1"/>
          <p:nvPr/>
        </p:nvSpPr>
        <p:spPr>
          <a:xfrm rot="16200000">
            <a:off x="903888" y="3383973"/>
            <a:ext cx="1828799" cy="400110"/>
          </a:xfrm>
          <a:prstGeom prst="rect">
            <a:avLst/>
          </a:prstGeom>
          <a:solidFill>
            <a:srgbClr val="FAC896"/>
          </a:solidFill>
          <a:ln>
            <a:solidFill>
              <a:srgbClr val="A7001B"/>
            </a:solidFill>
          </a:ln>
        </p:spPr>
        <p:txBody>
          <a:bodyPr wrap="square" rtlCol="0">
            <a:spAutoFit/>
          </a:bodyPr>
          <a:lstStyle/>
          <a:p>
            <a:pPr algn="ctr"/>
            <a:r>
              <a:rPr lang="en-US" sz="2000" b="1" dirty="0" smtClean="0">
                <a:solidFill>
                  <a:srgbClr val="000080"/>
                </a:solidFill>
                <a:latin typeface="+mj-lt"/>
              </a:rPr>
              <a:t>Accuracy</a:t>
            </a:r>
            <a:endParaRPr lang="en-US" sz="2000" b="1" dirty="0">
              <a:solidFill>
                <a:srgbClr val="000080"/>
              </a:solidFill>
              <a:latin typeface="+mj-lt"/>
            </a:endParaRPr>
          </a:p>
        </p:txBody>
      </p:sp>
      <p:sp>
        <p:nvSpPr>
          <p:cNvPr id="3" name="Slide Number Placeholder 2"/>
          <p:cNvSpPr>
            <a:spLocks noGrp="1"/>
          </p:cNvSpPr>
          <p:nvPr>
            <p:ph type="sldNum" sz="quarter" idx="4294967295"/>
          </p:nvPr>
        </p:nvSpPr>
        <p:spPr/>
        <p:txBody>
          <a:bodyPr/>
          <a:lstStyle/>
          <a:p>
            <a:pPr>
              <a:defRPr/>
            </a:pPr>
            <a:r>
              <a:rPr lang="en-US" altLang="zh-TW" smtClean="0"/>
              <a:t>Page </a:t>
            </a:r>
            <a:fld id="{ED7074CE-C30A-4906-A13E-F3E63223B4E1}" type="slidenum">
              <a:rPr lang="en-US" altLang="zh-TW" smtClean="0"/>
              <a:pPr>
                <a:defRPr/>
              </a:pPr>
              <a:t>15</a:t>
            </a:fld>
            <a:endParaRPr lang="en-US" altLang="zh-TW" dirty="0"/>
          </a:p>
        </p:txBody>
      </p:sp>
      <p:sp>
        <p:nvSpPr>
          <p:cNvPr id="11" name="Rectangular Callout 10"/>
          <p:cNvSpPr/>
          <p:nvPr/>
        </p:nvSpPr>
        <p:spPr>
          <a:xfrm>
            <a:off x="381000" y="685800"/>
            <a:ext cx="4038600" cy="715580"/>
          </a:xfrm>
          <a:prstGeom prst="wedgeRectCallout">
            <a:avLst>
              <a:gd name="adj1" fmla="val -17252"/>
              <a:gd name="adj2" fmla="val 31025"/>
            </a:avLst>
          </a:prstGeom>
          <a:solidFill>
            <a:srgbClr val="FAE1AF"/>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80"/>
                </a:solidFill>
              </a:rPr>
              <a:t>Can be done to all 293 languages represented in Wikipedia</a:t>
            </a:r>
            <a:endParaRPr lang="en-US" b="1" dirty="0">
              <a:solidFill>
                <a:srgbClr val="000080"/>
              </a:solidFill>
            </a:endParaRPr>
          </a:p>
        </p:txBody>
      </p:sp>
      <p:sp>
        <p:nvSpPr>
          <p:cNvPr id="13" name="Rectangular Callout 12"/>
          <p:cNvSpPr/>
          <p:nvPr/>
        </p:nvSpPr>
        <p:spPr>
          <a:xfrm>
            <a:off x="4876800" y="685800"/>
            <a:ext cx="4038600" cy="715580"/>
          </a:xfrm>
          <a:prstGeom prst="wedgeRectCallout">
            <a:avLst>
              <a:gd name="adj1" fmla="val -17252"/>
              <a:gd name="adj2" fmla="val 31025"/>
            </a:avLst>
          </a:prstGeom>
          <a:solidFill>
            <a:srgbClr val="FAE1AF"/>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80"/>
                </a:solidFill>
              </a:rPr>
              <a:t>Performance depends on the Wikipedia size  (Cross-language links)</a:t>
            </a:r>
            <a:endParaRPr lang="en-US" b="1" dirty="0">
              <a:solidFill>
                <a:srgbClr val="000080"/>
              </a:solidFill>
            </a:endParaRPr>
          </a:p>
        </p:txBody>
      </p:sp>
    </p:spTree>
    <p:extLst>
      <p:ext uri="{BB962C8B-B14F-4D97-AF65-F5344CB8AC3E}">
        <p14:creationId xmlns:p14="http://schemas.microsoft.com/office/powerpoint/2010/main" val="1456365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11"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Minimally </a:t>
            </a:r>
            <a:r>
              <a:rPr lang="en-US" altLang="zh-CN" dirty="0"/>
              <a:t>Supervised Event Pipeline </a:t>
            </a:r>
            <a:r>
              <a:rPr lang="en-US" altLang="zh-CN" sz="1800" dirty="0" smtClean="0"/>
              <a:t>[Peng et al. EMNLP’16] </a:t>
            </a:r>
            <a:endParaRPr lang="en-US" sz="1800" dirty="0">
              <a:latin typeface="+mn-lt"/>
            </a:endParaRPr>
          </a:p>
        </p:txBody>
      </p:sp>
      <p:sp>
        <p:nvSpPr>
          <p:cNvPr id="3" name="Content Placeholder 2"/>
          <p:cNvSpPr>
            <a:spLocks noGrp="1"/>
          </p:cNvSpPr>
          <p:nvPr>
            <p:ph idx="1"/>
          </p:nvPr>
        </p:nvSpPr>
        <p:spPr/>
        <p:txBody>
          <a:bodyPr/>
          <a:lstStyle/>
          <a:p>
            <a:endParaRPr lang="en-US" dirty="0" smtClean="0"/>
          </a:p>
          <a:p>
            <a:endParaRPr lang="en-US" dirty="0" smtClean="0"/>
          </a:p>
          <a:p>
            <a:r>
              <a:rPr lang="en-US" altLang="zh-CN" sz="2000" dirty="0" smtClean="0"/>
              <a:t>Event </a:t>
            </a:r>
            <a:r>
              <a:rPr lang="en-US" altLang="zh-CN" sz="2000" dirty="0"/>
              <a:t>representations are structured </a:t>
            </a:r>
          </a:p>
          <a:p>
            <a:pPr lvl="1"/>
            <a:r>
              <a:rPr lang="en-US" altLang="zh-CN" sz="1800" dirty="0"/>
              <a:t>We use Semantic Role Labeling (SRL) to guide this aspect. </a:t>
            </a:r>
            <a:endParaRPr lang="en-US" altLang="zh-CN" sz="1800" dirty="0" smtClean="0"/>
          </a:p>
          <a:p>
            <a:pPr lvl="1"/>
            <a:r>
              <a:rPr lang="en-US" sz="1800" b="1" dirty="0" smtClean="0"/>
              <a:t>Type classification</a:t>
            </a:r>
            <a:r>
              <a:rPr lang="en-US" sz="1800" dirty="0" smtClean="0"/>
              <a:t>: zero-shot: via definitions or proto-types</a:t>
            </a:r>
          </a:p>
          <a:p>
            <a:r>
              <a:rPr lang="en-US" sz="2000" dirty="0" smtClean="0"/>
              <a:t>Represent via concatenation </a:t>
            </a:r>
            <a:r>
              <a:rPr lang="en-US" sz="2000" dirty="0"/>
              <a:t>of </a:t>
            </a:r>
            <a:r>
              <a:rPr lang="en-US" sz="2000" dirty="0" smtClean="0"/>
              <a:t>event components</a:t>
            </a:r>
            <a:endParaRPr lang="en-US" sz="2000" dirty="0"/>
          </a:p>
          <a:p>
            <a:pPr lvl="1"/>
            <a:r>
              <a:rPr lang="en-US" sz="1800" dirty="0"/>
              <a:t>E</a:t>
            </a:r>
            <a:r>
              <a:rPr lang="en-US" altLang="zh-CN" sz="1800" dirty="0"/>
              <a:t>xplicit</a:t>
            </a:r>
            <a:r>
              <a:rPr lang="zh-CN" altLang="en-US" sz="1800" dirty="0"/>
              <a:t> </a:t>
            </a:r>
            <a:r>
              <a:rPr lang="en-US" altLang="zh-CN" sz="1800" dirty="0"/>
              <a:t>Semantic</a:t>
            </a:r>
            <a:r>
              <a:rPr lang="zh-CN" altLang="en-US" sz="1800" dirty="0"/>
              <a:t> </a:t>
            </a:r>
            <a:r>
              <a:rPr lang="en-US" altLang="zh-CN" sz="1800" dirty="0"/>
              <a:t>Analysis</a:t>
            </a:r>
            <a:r>
              <a:rPr lang="en-US" sz="1800" dirty="0"/>
              <a:t>, Brown Cluster, </a:t>
            </a:r>
            <a:r>
              <a:rPr lang="en-US" sz="1800" dirty="0" smtClean="0"/>
              <a:t>Word2Vec</a:t>
            </a:r>
            <a:r>
              <a:rPr lang="en-US" altLang="zh-CN" sz="1800" dirty="0" smtClean="0"/>
              <a:t>,</a:t>
            </a:r>
            <a:r>
              <a:rPr lang="zh-CN" altLang="en-US" sz="1800" dirty="0" smtClean="0"/>
              <a:t> </a:t>
            </a:r>
            <a:r>
              <a:rPr lang="en-US" altLang="zh-CN" sz="1800" dirty="0"/>
              <a:t>etc</a:t>
            </a:r>
            <a:r>
              <a:rPr lang="en-US" altLang="zh-CN" sz="1800" dirty="0" smtClean="0"/>
              <a:t>.</a:t>
            </a:r>
            <a:endParaRPr lang="en-US" sz="1800" dirty="0"/>
          </a:p>
          <a:p>
            <a:endParaRPr lang="en-US" dirty="0"/>
          </a:p>
        </p:txBody>
      </p:sp>
      <p:pic>
        <p:nvPicPr>
          <p:cNvPr id="5" name="Picture 14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1642" y="3806931"/>
            <a:ext cx="2973358" cy="222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1"/>
          <p:cNvSpPr>
            <a:spLocks noGrp="1"/>
          </p:cNvSpPr>
          <p:nvPr>
            <p:ph type="sldNum" sz="quarter" idx="4294967295"/>
          </p:nvPr>
        </p:nvSpPr>
        <p:spPr/>
        <p:txBody>
          <a:bodyPr/>
          <a:lstStyle/>
          <a:p>
            <a:pPr>
              <a:defRPr/>
            </a:pPr>
            <a:fld id="{C83F18D4-0D70-44DE-A8FF-A8D5002D1168}" type="slidenum">
              <a:rPr lang="en-US" altLang="zh-TW" smtClean="0">
                <a:latin typeface="+mn-lt"/>
              </a:rPr>
              <a:pPr>
                <a:defRPr/>
              </a:pPr>
              <a:t>16</a:t>
            </a:fld>
            <a:endParaRPr lang="en-US" altLang="zh-TW" dirty="0">
              <a:latin typeface="+mn-lt"/>
            </a:endParaRPr>
          </a:p>
        </p:txBody>
      </p:sp>
      <p:pic>
        <p:nvPicPr>
          <p:cNvPr id="15" name="Picture 14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3163" y="4236989"/>
            <a:ext cx="5197721" cy="935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33400" y="838200"/>
            <a:ext cx="6206437" cy="923330"/>
          </a:xfrm>
          <a:prstGeom prst="rect">
            <a:avLst/>
          </a:prstGeom>
        </p:spPr>
        <p:txBody>
          <a:bodyPr wrap="square">
            <a:spAutoFit/>
          </a:bodyPr>
          <a:lstStyle/>
          <a:p>
            <a:r>
              <a:rPr lang="en-US" altLang="zh-CN" dirty="0">
                <a:solidFill>
                  <a:schemeClr val="bg2"/>
                </a:solidFill>
                <a:latin typeface="+mj-lt"/>
              </a:rPr>
              <a:t>Over 300 police officers were fanning out to track down the assailants who attacked Moscow tourists in the Russian city of Nizhny Novgorod, RIA </a:t>
            </a:r>
            <a:r>
              <a:rPr lang="en-US" altLang="zh-CN" dirty="0" err="1">
                <a:solidFill>
                  <a:schemeClr val="bg2"/>
                </a:solidFill>
                <a:latin typeface="+mj-lt"/>
              </a:rPr>
              <a:t>Novosti</a:t>
            </a:r>
            <a:r>
              <a:rPr lang="en-US" altLang="zh-CN" dirty="0">
                <a:solidFill>
                  <a:schemeClr val="bg2"/>
                </a:solidFill>
                <a:latin typeface="+mj-lt"/>
              </a:rPr>
              <a:t> news agency reported Sunday.</a:t>
            </a:r>
          </a:p>
        </p:txBody>
      </p:sp>
      <p:sp>
        <p:nvSpPr>
          <p:cNvPr id="20" name="矩形 10"/>
          <p:cNvSpPr>
            <a:spLocks noChangeAspect="1"/>
          </p:cNvSpPr>
          <p:nvPr/>
        </p:nvSpPr>
        <p:spPr>
          <a:xfrm>
            <a:off x="1972363" y="1174167"/>
            <a:ext cx="870941" cy="274320"/>
          </a:xfrm>
          <a:prstGeom prst="rect">
            <a:avLst/>
          </a:prstGeom>
          <a:noFill/>
          <a:ln w="50800">
            <a:solidFill>
              <a:srgbClr val="CC3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21" name="直线箭头连接符 13"/>
          <p:cNvCxnSpPr/>
          <p:nvPr/>
        </p:nvCxnSpPr>
        <p:spPr>
          <a:xfrm flipH="1">
            <a:off x="2133600" y="1493140"/>
            <a:ext cx="219024" cy="411860"/>
          </a:xfrm>
          <a:prstGeom prst="straightConnector1">
            <a:avLst/>
          </a:prstGeom>
          <a:ln w="9525">
            <a:solidFill>
              <a:srgbClr val="CC33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76274" y="1431216"/>
            <a:ext cx="923926" cy="546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897094" y="1431216"/>
            <a:ext cx="1446306"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054172" y="1431216"/>
            <a:ext cx="129284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17064" y="1699070"/>
            <a:ext cx="1592736" cy="17674"/>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sp>
        <p:nvSpPr>
          <p:cNvPr id="27" name="文本框 11"/>
          <p:cNvSpPr txBox="1"/>
          <p:nvPr/>
        </p:nvSpPr>
        <p:spPr>
          <a:xfrm>
            <a:off x="706156" y="1798628"/>
            <a:ext cx="2468510" cy="369332"/>
          </a:xfrm>
          <a:prstGeom prst="rect">
            <a:avLst/>
          </a:prstGeom>
          <a:noFill/>
        </p:spPr>
        <p:txBody>
          <a:bodyPr wrap="square" rtlCol="0">
            <a:spAutoFit/>
          </a:bodyPr>
          <a:lstStyle/>
          <a:p>
            <a:r>
              <a:rPr kumimoji="1" lang="en-US" altLang="zh-CN" b="1" dirty="0" smtClean="0">
                <a:solidFill>
                  <a:srgbClr val="CC3300"/>
                </a:solidFill>
                <a:latin typeface="+mj-lt"/>
              </a:rPr>
              <a:t>Type: Conflict.Attack</a:t>
            </a:r>
            <a:endParaRPr kumimoji="1" lang="zh-CN" altLang="en-US" b="1" dirty="0">
              <a:solidFill>
                <a:srgbClr val="CC3300"/>
              </a:solidFill>
              <a:latin typeface="+mj-lt"/>
            </a:endParaRPr>
          </a:p>
        </p:txBody>
      </p:sp>
      <p:sp>
        <p:nvSpPr>
          <p:cNvPr id="29" name="Rectangular Callout 28"/>
          <p:cNvSpPr/>
          <p:nvPr/>
        </p:nvSpPr>
        <p:spPr>
          <a:xfrm>
            <a:off x="6436656" y="685800"/>
            <a:ext cx="2657474" cy="1075730"/>
          </a:xfrm>
          <a:prstGeom prst="wedgeRectCallout">
            <a:avLst>
              <a:gd name="adj1" fmla="val -17252"/>
              <a:gd name="adj2" fmla="val 31025"/>
            </a:avLst>
          </a:prstGeom>
          <a:solidFill>
            <a:srgbClr val="FAE1AF"/>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smtClean="0">
                <a:solidFill>
                  <a:srgbClr val="000080"/>
                </a:solidFill>
              </a:rPr>
              <a:t>Multiclass classification</a:t>
            </a:r>
            <a:r>
              <a:rPr lang="en-US" dirty="0">
                <a:solidFill>
                  <a:srgbClr val="000080"/>
                </a:solidFill>
              </a:rPr>
              <a:t> </a:t>
            </a:r>
            <a:r>
              <a:rPr lang="en-US" dirty="0" smtClean="0">
                <a:solidFill>
                  <a:srgbClr val="000080"/>
                </a:solidFill>
              </a:rPr>
              <a:t>into a small taxonomy.</a:t>
            </a:r>
          </a:p>
          <a:p>
            <a:pPr marL="285750" indent="-285750">
              <a:buFont typeface="Arial" panose="020B0604020202020204" pitchFamily="34" charset="0"/>
              <a:buChar char="•"/>
            </a:pPr>
            <a:r>
              <a:rPr lang="en-US" dirty="0" smtClean="0">
                <a:solidFill>
                  <a:srgbClr val="000080"/>
                </a:solidFill>
              </a:rPr>
              <a:t>Lack of data </a:t>
            </a:r>
          </a:p>
        </p:txBody>
      </p:sp>
    </p:spTree>
    <p:extLst>
      <p:ext uri="{BB962C8B-B14F-4D97-AF65-F5344CB8AC3E}">
        <p14:creationId xmlns:p14="http://schemas.microsoft.com/office/powerpoint/2010/main" val="1232176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par>
                                <p:cTn id="22" presetID="22" presetClass="entr" presetSubtype="8"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5"/>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Co-reference </a:t>
            </a:r>
            <a:r>
              <a:rPr lang="en-US" altLang="zh-CN" sz="1800" dirty="0"/>
              <a:t>[Peng et al. EMNLP’16] </a:t>
            </a:r>
            <a:endParaRPr lang="en-US" dirty="0"/>
          </a:p>
        </p:txBody>
      </p:sp>
      <p:sp>
        <p:nvSpPr>
          <p:cNvPr id="3" name="Text Placeholder 2"/>
          <p:cNvSpPr>
            <a:spLocks noGrp="1"/>
          </p:cNvSpPr>
          <p:nvPr>
            <p:ph idx="1"/>
          </p:nvPr>
        </p:nvSpPr>
        <p:spPr>
          <a:xfrm>
            <a:off x="381000" y="1307352"/>
            <a:ext cx="8534400" cy="5181600"/>
          </a:xfrm>
        </p:spPr>
        <p:txBody>
          <a:bodyPr/>
          <a:lstStyle/>
          <a:p>
            <a:r>
              <a:rPr lang="en-US" dirty="0" smtClean="0"/>
              <a:t>Best </a:t>
            </a:r>
            <a:r>
              <a:rPr lang="en-US" dirty="0"/>
              <a:t>1</a:t>
            </a:r>
            <a:r>
              <a:rPr lang="en-US" baseline="30000" dirty="0"/>
              <a:t>st</a:t>
            </a:r>
            <a:r>
              <a:rPr lang="en-US" dirty="0"/>
              <a:t> </a:t>
            </a:r>
            <a:r>
              <a:rPr lang="en-US" dirty="0" smtClean="0"/>
              <a:t>co-reference </a:t>
            </a:r>
            <a:r>
              <a:rPr lang="en-US" dirty="0"/>
              <a:t>algorithm </a:t>
            </a:r>
            <a:endParaRPr lang="en-US" dirty="0" smtClean="0"/>
          </a:p>
          <a:p>
            <a:pPr lvl="1"/>
            <a:r>
              <a:rPr lang="en-US" altLang="zh-CN" dirty="0" smtClean="0"/>
              <a:t>Consider</a:t>
            </a:r>
            <a:r>
              <a:rPr lang="zh-CN" altLang="en-US" dirty="0" smtClean="0"/>
              <a:t> </a:t>
            </a:r>
            <a:r>
              <a:rPr lang="en-US" altLang="zh-CN" dirty="0" smtClean="0"/>
              <a:t>each</a:t>
            </a:r>
            <a:r>
              <a:rPr lang="zh-CN" altLang="en-US" dirty="0" smtClean="0"/>
              <a:t> </a:t>
            </a:r>
            <a:r>
              <a:rPr lang="en-US" altLang="zh-CN" dirty="0" smtClean="0"/>
              <a:t>mention</a:t>
            </a:r>
            <a:r>
              <a:rPr lang="zh-CN" altLang="en-US" dirty="0" smtClean="0"/>
              <a:t> </a:t>
            </a:r>
            <a:r>
              <a:rPr lang="en-US" altLang="zh-CN" dirty="0" smtClean="0"/>
              <a:t>from</a:t>
            </a:r>
            <a:r>
              <a:rPr lang="zh-CN" altLang="en-US" dirty="0" smtClean="0"/>
              <a:t> </a:t>
            </a:r>
            <a:r>
              <a:rPr lang="en-US" dirty="0" smtClean="0"/>
              <a:t>left </a:t>
            </a:r>
            <a:r>
              <a:rPr lang="en-US" dirty="0"/>
              <a:t>to </a:t>
            </a:r>
            <a:r>
              <a:rPr lang="en-US" dirty="0" smtClean="0"/>
              <a:t>right</a:t>
            </a:r>
          </a:p>
          <a:p>
            <a:pPr lvl="1"/>
            <a:r>
              <a:rPr lang="en-US" b="1" dirty="0" smtClean="0"/>
              <a:t>cos(v(</a:t>
            </a:r>
            <a:r>
              <a:rPr lang="en-US" b="1" dirty="0" err="1" smtClean="0"/>
              <a:t>e</a:t>
            </a:r>
            <a:r>
              <a:rPr lang="en-US" b="1" baseline="-25000" dirty="0" err="1" smtClean="0"/>
              <a:t>i</a:t>
            </a:r>
            <a:r>
              <a:rPr lang="en-US" b="1" dirty="0"/>
              <a:t>), v(</a:t>
            </a:r>
            <a:r>
              <a:rPr lang="en-US" b="1" dirty="0" err="1"/>
              <a:t>e</a:t>
            </a:r>
            <a:r>
              <a:rPr lang="en-US" b="1" baseline="-25000" dirty="0" err="1"/>
              <a:t>j</a:t>
            </a:r>
            <a:r>
              <a:rPr lang="en-US" b="1" dirty="0"/>
              <a:t>)) as the similarity between </a:t>
            </a:r>
            <a:r>
              <a:rPr lang="en-US" b="1" dirty="0" smtClean="0"/>
              <a:t>events</a:t>
            </a:r>
          </a:p>
          <a:p>
            <a:pPr lvl="1"/>
            <a:r>
              <a:rPr lang="en-US" altLang="zh-CN" dirty="0" smtClean="0"/>
              <a:t>Choose</a:t>
            </a:r>
            <a:r>
              <a:rPr lang="zh-CN" altLang="en-US" dirty="0" smtClean="0"/>
              <a:t> </a:t>
            </a:r>
            <a:r>
              <a:rPr lang="en-US" altLang="zh-CN" dirty="0" smtClean="0"/>
              <a:t>the</a:t>
            </a:r>
            <a:r>
              <a:rPr lang="zh-CN" altLang="en-US" dirty="0"/>
              <a:t> </a:t>
            </a:r>
            <a:r>
              <a:rPr lang="en-US" altLang="zh-CN" dirty="0" smtClean="0"/>
              <a:t>antecedent</a:t>
            </a:r>
            <a:r>
              <a:rPr lang="zh-CN" altLang="en-US" dirty="0" smtClean="0"/>
              <a:t> </a:t>
            </a:r>
            <a:r>
              <a:rPr lang="en-US" altLang="zh-CN" dirty="0" smtClean="0"/>
              <a:t>with</a:t>
            </a:r>
            <a:r>
              <a:rPr lang="zh-CN" altLang="en-US" dirty="0" smtClean="0"/>
              <a:t> </a:t>
            </a:r>
            <a:r>
              <a:rPr lang="en-US" altLang="zh-CN" dirty="0" smtClean="0"/>
              <a:t>highest</a:t>
            </a:r>
            <a:r>
              <a:rPr lang="zh-CN" altLang="en-US" dirty="0" smtClean="0"/>
              <a:t> </a:t>
            </a:r>
            <a:r>
              <a:rPr lang="en-US" altLang="zh-CN" dirty="0" smtClean="0"/>
              <a:t>similarity</a:t>
            </a:r>
            <a:r>
              <a:rPr lang="zh-CN" altLang="en-US" dirty="0" smtClean="0"/>
              <a:t> </a:t>
            </a:r>
            <a:r>
              <a:rPr lang="en-US" altLang="zh-CN" dirty="0" smtClean="0"/>
              <a:t>or</a:t>
            </a:r>
            <a:r>
              <a:rPr lang="zh-CN" altLang="en-US" dirty="0" smtClean="0"/>
              <a:t> </a:t>
            </a:r>
            <a:r>
              <a:rPr lang="en-US" altLang="zh-CN" dirty="0" smtClean="0"/>
              <a:t>start</a:t>
            </a:r>
            <a:r>
              <a:rPr lang="zh-CN" altLang="en-US" dirty="0" smtClean="0"/>
              <a:t> </a:t>
            </a:r>
            <a:r>
              <a:rPr lang="en-US" altLang="zh-CN" dirty="0" smtClean="0"/>
              <a:t>a</a:t>
            </a:r>
            <a:r>
              <a:rPr lang="zh-CN" altLang="en-US" dirty="0" smtClean="0"/>
              <a:t> </a:t>
            </a:r>
            <a:r>
              <a:rPr lang="en-US" altLang="zh-CN" dirty="0" smtClean="0"/>
              <a:t>new</a:t>
            </a:r>
            <a:r>
              <a:rPr lang="zh-CN" altLang="en-US" dirty="0" smtClean="0"/>
              <a:t> </a:t>
            </a:r>
            <a:r>
              <a:rPr lang="en-US" altLang="zh-CN" dirty="0" smtClean="0"/>
              <a:t>cluster</a:t>
            </a:r>
          </a:p>
          <a:p>
            <a:r>
              <a:rPr lang="en-US" altLang="zh-CN" dirty="0" smtClean="0"/>
              <a:t>Domain</a:t>
            </a:r>
            <a:r>
              <a:rPr lang="zh-CN" altLang="en-US" dirty="0" smtClean="0"/>
              <a:t> </a:t>
            </a:r>
            <a:r>
              <a:rPr lang="en-US" altLang="zh-CN" dirty="0" smtClean="0"/>
              <a:t>Transfer</a:t>
            </a:r>
            <a:r>
              <a:rPr lang="zh-CN" altLang="en-US" dirty="0" smtClean="0"/>
              <a:t> </a:t>
            </a:r>
            <a:r>
              <a:rPr lang="en-US" dirty="0" smtClean="0"/>
              <a:t>Results</a:t>
            </a:r>
          </a:p>
        </p:txBody>
      </p:sp>
      <p:sp>
        <p:nvSpPr>
          <p:cNvPr id="4" name="Slide Number Placeholder 3"/>
          <p:cNvSpPr>
            <a:spLocks noGrp="1"/>
          </p:cNvSpPr>
          <p:nvPr>
            <p:ph type="sldNum" sz="quarter" idx="4294967295"/>
          </p:nvPr>
        </p:nvSpPr>
        <p:spPr/>
        <p:txBody>
          <a:bodyPr/>
          <a:lstStyle/>
          <a:p>
            <a:fld id="{00000000-1234-1234-1234-123412341234}" type="slidenum">
              <a:rPr lang="en" smtClean="0"/>
              <a:pPr/>
              <a:t>17</a:t>
            </a:fld>
            <a:endParaRPr lang="en"/>
          </a:p>
        </p:txBody>
      </p:sp>
      <p:graphicFrame>
        <p:nvGraphicFramePr>
          <p:cNvPr id="12" name="Chart 11"/>
          <p:cNvGraphicFramePr>
            <a:graphicFrameLocks/>
          </p:cNvGraphicFramePr>
          <p:nvPr>
            <p:extLst>
              <p:ext uri="{D42A27DB-BD31-4B8C-83A1-F6EECF244321}">
                <p14:modId xmlns:p14="http://schemas.microsoft.com/office/powerpoint/2010/main" val="1125564629"/>
              </p:ext>
            </p:extLst>
          </p:nvPr>
        </p:nvGraphicFramePr>
        <p:xfrm>
          <a:off x="1682513" y="3656852"/>
          <a:ext cx="5353050" cy="2832100"/>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p:cNvSpPr/>
          <p:nvPr/>
        </p:nvSpPr>
        <p:spPr>
          <a:xfrm>
            <a:off x="4642303" y="3413078"/>
            <a:ext cx="2446119" cy="369332"/>
          </a:xfrm>
          <a:prstGeom prst="rect">
            <a:avLst/>
          </a:prstGeom>
        </p:spPr>
        <p:txBody>
          <a:bodyPr wrap="none">
            <a:spAutoFit/>
          </a:bodyPr>
          <a:lstStyle/>
          <a:p>
            <a:r>
              <a:rPr lang="en-US" altLang="zh-CN" b="1" dirty="0"/>
              <a:t>Dataset:</a:t>
            </a:r>
            <a:r>
              <a:rPr lang="zh-CN" altLang="en-US" b="1" dirty="0"/>
              <a:t> </a:t>
            </a:r>
            <a:r>
              <a:rPr lang="en-US" altLang="zh-CN" b="1" dirty="0"/>
              <a:t>TAC-KBP-15</a:t>
            </a:r>
            <a:r>
              <a:rPr lang="zh-CN" altLang="en-US" b="1" dirty="0"/>
              <a:t> </a:t>
            </a:r>
            <a:endParaRPr lang="en-US" b="1" dirty="0"/>
          </a:p>
        </p:txBody>
      </p:sp>
      <p:sp>
        <p:nvSpPr>
          <p:cNvPr id="14" name="Rectangle 13"/>
          <p:cNvSpPr/>
          <p:nvPr/>
        </p:nvSpPr>
        <p:spPr>
          <a:xfrm>
            <a:off x="1663463" y="3426725"/>
            <a:ext cx="2848024" cy="369332"/>
          </a:xfrm>
          <a:prstGeom prst="rect">
            <a:avLst/>
          </a:prstGeom>
        </p:spPr>
        <p:txBody>
          <a:bodyPr wrap="none">
            <a:spAutoFit/>
          </a:bodyPr>
          <a:lstStyle/>
          <a:p>
            <a:pPr lvl="1"/>
            <a:r>
              <a:rPr lang="en-US" altLang="zh-CN" b="1" dirty="0"/>
              <a:t>Metric:</a:t>
            </a:r>
            <a:r>
              <a:rPr lang="zh-CN" altLang="en-US" b="1" dirty="0"/>
              <a:t> </a:t>
            </a:r>
            <a:r>
              <a:rPr lang="en-US" altLang="zh-CN" b="1" dirty="0" err="1" smtClean="0"/>
              <a:t>CoNLL</a:t>
            </a:r>
            <a:r>
              <a:rPr lang="en-US" altLang="zh-CN" b="1" dirty="0" smtClean="0"/>
              <a:t> scores</a:t>
            </a:r>
            <a:endParaRPr lang="en-US" altLang="zh-CN" b="1" dirty="0"/>
          </a:p>
        </p:txBody>
      </p:sp>
      <p:pic>
        <p:nvPicPr>
          <p:cNvPr id="6" name="Picture 5"/>
          <p:cNvPicPr>
            <a:picLocks noChangeAspect="1"/>
          </p:cNvPicPr>
          <p:nvPr/>
        </p:nvPicPr>
        <p:blipFill>
          <a:blip r:embed="rId3"/>
          <a:stretch>
            <a:fillRect/>
          </a:stretch>
        </p:blipFill>
        <p:spPr>
          <a:xfrm>
            <a:off x="1682513" y="685801"/>
            <a:ext cx="5334000" cy="685800"/>
          </a:xfrm>
          <a:prstGeom prst="rect">
            <a:avLst/>
          </a:prstGeom>
          <a:solidFill>
            <a:srgbClr val="FFFFCC"/>
          </a:solidFill>
          <a:ln>
            <a:solidFill>
              <a:schemeClr val="accent1"/>
            </a:solidFill>
          </a:ln>
        </p:spPr>
      </p:pic>
      <p:sp>
        <p:nvSpPr>
          <p:cNvPr id="11" name="Rectangular Callout 10"/>
          <p:cNvSpPr/>
          <p:nvPr/>
        </p:nvSpPr>
        <p:spPr>
          <a:xfrm>
            <a:off x="6934200" y="2932188"/>
            <a:ext cx="2046608" cy="1487412"/>
          </a:xfrm>
          <a:prstGeom prst="wedgeRectCallout">
            <a:avLst>
              <a:gd name="adj1" fmla="val -56581"/>
              <a:gd name="adj2" fmla="val 83150"/>
            </a:avLst>
          </a:prstGeom>
          <a:solidFill>
            <a:srgbClr val="FAE1AF"/>
          </a:solidFill>
          <a:ln w="19050">
            <a:solidFill>
              <a:srgbClr val="A7001B"/>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solidFill>
                  <a:srgbClr val="003366"/>
                </a:solidFill>
              </a:rPr>
              <a:t>Performance across domain is significantly better than supervised methods</a:t>
            </a:r>
            <a:endParaRPr lang="en-US" dirty="0">
              <a:solidFill>
                <a:srgbClr val="003366"/>
              </a:solidFill>
            </a:endParaRPr>
          </a:p>
        </p:txBody>
      </p:sp>
      <p:sp>
        <p:nvSpPr>
          <p:cNvPr id="15" name="Rectangular Callout 14"/>
          <p:cNvSpPr/>
          <p:nvPr/>
        </p:nvSpPr>
        <p:spPr>
          <a:xfrm>
            <a:off x="3129433" y="6034974"/>
            <a:ext cx="2644587" cy="442026"/>
          </a:xfrm>
          <a:prstGeom prst="wedgeRectCallout">
            <a:avLst>
              <a:gd name="adj1" fmla="val -17252"/>
              <a:gd name="adj2" fmla="val 31025"/>
            </a:avLst>
          </a:prstGeom>
          <a:solidFill>
            <a:srgbClr val="FFFFFF"/>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B0F0"/>
                </a:solidFill>
              </a:rPr>
              <a:t>MSEP </a:t>
            </a:r>
            <a:r>
              <a:rPr lang="en-US" dirty="0" smtClean="0">
                <a:solidFill>
                  <a:srgbClr val="000080"/>
                </a:solidFill>
              </a:rPr>
              <a:t>           </a:t>
            </a:r>
            <a:r>
              <a:rPr lang="en-US" b="1" dirty="0" smtClean="0">
                <a:solidFill>
                  <a:schemeClr val="accent1"/>
                </a:solidFill>
              </a:rPr>
              <a:t>Supervised</a:t>
            </a:r>
          </a:p>
        </p:txBody>
      </p:sp>
      <p:sp>
        <p:nvSpPr>
          <p:cNvPr id="7" name="Rectangle 6"/>
          <p:cNvSpPr/>
          <p:nvPr/>
        </p:nvSpPr>
        <p:spPr>
          <a:xfrm>
            <a:off x="4642303" y="3610518"/>
            <a:ext cx="2393260" cy="23330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ular Callout 15"/>
          <p:cNvSpPr/>
          <p:nvPr/>
        </p:nvSpPr>
        <p:spPr>
          <a:xfrm>
            <a:off x="2286001" y="3581400"/>
            <a:ext cx="1752600" cy="442026"/>
          </a:xfrm>
          <a:prstGeom prst="wedgeRectCallout">
            <a:avLst>
              <a:gd name="adj1" fmla="val -17252"/>
              <a:gd name="adj2" fmla="val 31025"/>
            </a:avLst>
          </a:prstGeom>
          <a:solidFill>
            <a:srgbClr val="FFFFCC"/>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Within domain</a:t>
            </a:r>
          </a:p>
        </p:txBody>
      </p:sp>
      <p:sp>
        <p:nvSpPr>
          <p:cNvPr id="17" name="Rectangular Callout 16"/>
          <p:cNvSpPr/>
          <p:nvPr/>
        </p:nvSpPr>
        <p:spPr>
          <a:xfrm>
            <a:off x="4800600" y="3581400"/>
            <a:ext cx="1752600" cy="442026"/>
          </a:xfrm>
          <a:prstGeom prst="wedgeRectCallout">
            <a:avLst>
              <a:gd name="adj1" fmla="val -17252"/>
              <a:gd name="adj2" fmla="val 31025"/>
            </a:avLst>
          </a:prstGeom>
          <a:solidFill>
            <a:srgbClr val="FFFFCC"/>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Across domain</a:t>
            </a:r>
          </a:p>
        </p:txBody>
      </p:sp>
    </p:spTree>
    <p:extLst>
      <p:ext uri="{BB962C8B-B14F-4D97-AF65-F5344CB8AC3E}">
        <p14:creationId xmlns:p14="http://schemas.microsoft.com/office/powerpoint/2010/main" val="4209322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0"/>
                            </p:stCondLst>
                            <p:childTnLst>
                              <p:par>
                                <p:cTn id="20" presetID="22" presetClass="entr" presetSubtype="2" fill="hold" grpId="0" nodeType="afterEffect">
                                  <p:stCondLst>
                                    <p:cond delay="25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3" grpId="0"/>
      <p:bldP spid="14" grpId="0"/>
      <p:bldP spid="11" grpId="0" animBg="1"/>
      <p:bldP spid="15" grpId="0" animBg="1"/>
      <p:bldP spid="7"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Representation: Learning from Task Independent Resource </a:t>
            </a:r>
            <a:endParaRPr lang="en-US" dirty="0"/>
          </a:p>
        </p:txBody>
      </p:sp>
      <p:sp>
        <p:nvSpPr>
          <p:cNvPr id="3" name="Content Placeholder 2"/>
          <p:cNvSpPr>
            <a:spLocks noGrp="1"/>
          </p:cNvSpPr>
          <p:nvPr>
            <p:ph idx="1"/>
          </p:nvPr>
        </p:nvSpPr>
        <p:spPr/>
        <p:txBody>
          <a:bodyPr/>
          <a:lstStyle/>
          <a:p>
            <a:r>
              <a:rPr lang="en-US" dirty="0" smtClean="0"/>
              <a:t>This learning protocol relies on the ability to induce good semantic representations.</a:t>
            </a:r>
          </a:p>
          <a:p>
            <a:r>
              <a:rPr lang="en-US" dirty="0" smtClean="0"/>
              <a:t>Semantic representations should be learned using existing signals, independently of the task at hand.</a:t>
            </a:r>
          </a:p>
          <a:p>
            <a:pPr lvl="1"/>
            <a:r>
              <a:rPr lang="en-US" dirty="0" smtClean="0"/>
              <a:t>(Multilingual) Text Categorization</a:t>
            </a:r>
          </a:p>
          <a:p>
            <a:pPr lvl="1"/>
            <a:r>
              <a:rPr lang="en-US" dirty="0" smtClean="0"/>
              <a:t>Event Detection and Co-reference </a:t>
            </a:r>
          </a:p>
          <a:p>
            <a:pPr lvl="2"/>
            <a:r>
              <a:rPr lang="en-US" dirty="0" smtClean="0"/>
              <a:t>Requires more involved representations</a:t>
            </a:r>
          </a:p>
          <a:p>
            <a:pPr lvl="1"/>
            <a:r>
              <a:rPr lang="en-US" dirty="0" smtClean="0"/>
              <a:t>Entity Typing (coarse and fine)</a:t>
            </a:r>
          </a:p>
          <a:p>
            <a:pPr lvl="2"/>
            <a:r>
              <a:rPr lang="en-US" dirty="0" smtClean="0"/>
              <a:t>Represent context – identify “known” entities with type-compatible contexts</a:t>
            </a:r>
          </a:p>
          <a:p>
            <a:pPr lvl="2"/>
            <a:r>
              <a:rPr lang="en-US" dirty="0" smtClean="0"/>
              <a:t>Using </a:t>
            </a:r>
            <a:r>
              <a:rPr lang="en-US" dirty="0" err="1" smtClean="0"/>
              <a:t>ELMo</a:t>
            </a:r>
            <a:r>
              <a:rPr lang="en-US" dirty="0" smtClean="0"/>
              <a:t> + ESA</a:t>
            </a:r>
          </a:p>
          <a:p>
            <a:pPr lvl="1"/>
            <a:r>
              <a:rPr lang="en-US" dirty="0" smtClean="0"/>
              <a:t>Relation identification</a:t>
            </a:r>
          </a:p>
          <a:p>
            <a:pPr lvl="2"/>
            <a:r>
              <a:rPr lang="en-US" dirty="0" smtClean="0"/>
              <a:t>Represent </a:t>
            </a:r>
            <a:r>
              <a:rPr lang="en-US" b="1" dirty="0" smtClean="0"/>
              <a:t>definitions </a:t>
            </a:r>
            <a:r>
              <a:rPr lang="en-US" dirty="0" smtClean="0"/>
              <a:t>of concepts and relations between them</a:t>
            </a:r>
          </a:p>
          <a:p>
            <a:pPr lvl="2"/>
            <a:r>
              <a:rPr lang="en-US" dirty="0" smtClean="0"/>
              <a:t>[*SEM’18: First steps for Hypernymy Relations] </a:t>
            </a:r>
          </a:p>
          <a:p>
            <a:r>
              <a:rPr lang="en-US" dirty="0" smtClean="0"/>
              <a:t>In all cases – key benefits are shown in adaptation</a:t>
            </a:r>
            <a:endParaRPr lang="en-US" dirty="0"/>
          </a:p>
        </p:txBody>
      </p:sp>
      <p:sp>
        <p:nvSpPr>
          <p:cNvPr id="4" name="Slide Number Placeholder 3"/>
          <p:cNvSpPr>
            <a:spLocks noGrp="1"/>
          </p:cNvSpPr>
          <p:nvPr>
            <p:ph type="sldNum" sz="quarter" idx="4294967295"/>
          </p:nvPr>
        </p:nvSpPr>
        <p:spPr/>
        <p:txBody>
          <a:bodyPr/>
          <a:lstStyle/>
          <a:p>
            <a:pPr>
              <a:defRPr/>
            </a:pPr>
            <a:r>
              <a:rPr lang="en-US" altLang="zh-TW" dirty="0" smtClean="0"/>
              <a:t>Page </a:t>
            </a:r>
            <a:fld id="{C83F18D4-0D70-44DE-A8FF-A8D5002D1168}" type="slidenum">
              <a:rPr lang="en-US" altLang="zh-TW" smtClean="0"/>
              <a:pPr>
                <a:defRPr/>
              </a:pPr>
              <a:t>18</a:t>
            </a:fld>
            <a:endParaRPr lang="en-US" altLang="zh-TW" dirty="0"/>
          </a:p>
        </p:txBody>
      </p:sp>
      <p:sp>
        <p:nvSpPr>
          <p:cNvPr id="5" name="Rectangular Callout 4"/>
          <p:cNvSpPr/>
          <p:nvPr/>
        </p:nvSpPr>
        <p:spPr>
          <a:xfrm>
            <a:off x="5410200" y="2788032"/>
            <a:ext cx="3657600" cy="1470216"/>
          </a:xfrm>
          <a:prstGeom prst="wedgeRectCallout">
            <a:avLst>
              <a:gd name="adj1" fmla="val -17252"/>
              <a:gd name="adj2" fmla="val 31025"/>
            </a:avLst>
          </a:prstGeom>
          <a:solidFill>
            <a:srgbClr val="FAE1AF"/>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80"/>
                </a:solidFill>
              </a:rPr>
              <a:t>Wikification/Entity Linking </a:t>
            </a:r>
            <a:r>
              <a:rPr lang="en-US" dirty="0" smtClean="0">
                <a:solidFill>
                  <a:srgbClr val="000080"/>
                </a:solidFill>
              </a:rPr>
              <a:t>is another good example where representations are learned from existing resources, put there independent of the task.      </a:t>
            </a:r>
            <a:r>
              <a:rPr lang="en-US" dirty="0" smtClean="0">
                <a:solidFill>
                  <a:srgbClr val="000080"/>
                </a:solidFill>
                <a:hlinkClick r:id="rId2" action="ppaction://hlinksldjump"/>
              </a:rPr>
              <a:t>SKIP</a:t>
            </a:r>
            <a:endParaRPr lang="en-US" dirty="0" smtClean="0">
              <a:solidFill>
                <a:srgbClr val="000080"/>
              </a:solidFill>
            </a:endParaRPr>
          </a:p>
        </p:txBody>
      </p:sp>
    </p:spTree>
    <p:extLst>
      <p:ext uri="{BB962C8B-B14F-4D97-AF65-F5344CB8AC3E}">
        <p14:creationId xmlns:p14="http://schemas.microsoft.com/office/powerpoint/2010/main" val="442056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Incidental Supervision</a:t>
            </a:r>
            <a:endParaRPr lang="en-US" dirty="0"/>
          </a:p>
        </p:txBody>
      </p:sp>
      <p:sp>
        <p:nvSpPr>
          <p:cNvPr id="3" name="Content Placeholder 2"/>
          <p:cNvSpPr>
            <a:spLocks noGrp="1"/>
          </p:cNvSpPr>
          <p:nvPr>
            <p:ph idx="1"/>
          </p:nvPr>
        </p:nvSpPr>
        <p:spPr>
          <a:xfrm>
            <a:off x="228600" y="914400"/>
            <a:ext cx="8686800" cy="4953000"/>
          </a:xfrm>
        </p:spPr>
        <p:txBody>
          <a:bodyPr/>
          <a:lstStyle/>
          <a:p>
            <a:r>
              <a:rPr lang="en-US" dirty="0" smtClean="0"/>
              <a:t>Data provides hints</a:t>
            </a:r>
          </a:p>
          <a:p>
            <a:pPr lvl="1"/>
            <a:r>
              <a:rPr lang="en-US" dirty="0" smtClean="0"/>
              <a:t>These are often sufficient to infer supervision signals for a range of tasks. </a:t>
            </a:r>
          </a:p>
          <a:p>
            <a:pPr lvl="1"/>
            <a:r>
              <a:rPr lang="en-US" dirty="0" smtClean="0"/>
              <a:t>Data exists independent of the task(s) at hand. </a:t>
            </a:r>
          </a:p>
          <a:p>
            <a:pPr lvl="1"/>
            <a:endParaRPr lang="en-US" dirty="0"/>
          </a:p>
          <a:p>
            <a:r>
              <a:rPr lang="en-US" dirty="0" smtClean="0"/>
              <a:t>(1) Representations</a:t>
            </a:r>
          </a:p>
          <a:p>
            <a:pPr lvl="1"/>
            <a:r>
              <a:rPr lang="en-US" dirty="0" smtClean="0"/>
              <a:t>Often, making prediction is all about representing knowledge</a:t>
            </a:r>
          </a:p>
          <a:p>
            <a:r>
              <a:rPr lang="en-US" dirty="0" smtClean="0"/>
              <a:t>(2) Signals</a:t>
            </a:r>
          </a:p>
          <a:p>
            <a:pPr lvl="1"/>
            <a:r>
              <a:rPr lang="en-US" dirty="0" smtClean="0"/>
              <a:t>Exploiting weak signals an putting them together</a:t>
            </a:r>
          </a:p>
          <a:p>
            <a:r>
              <a:rPr lang="en-US" dirty="0" smtClean="0"/>
              <a:t>(3) Behavioral Level </a:t>
            </a:r>
            <a:r>
              <a:rPr lang="en-US" dirty="0"/>
              <a:t>F</a:t>
            </a:r>
            <a:r>
              <a:rPr lang="en-US" dirty="0" smtClean="0"/>
              <a:t>eedback</a:t>
            </a:r>
          </a:p>
          <a:p>
            <a:pPr lvl="1"/>
            <a:r>
              <a:rPr lang="en-US" dirty="0" smtClean="0"/>
              <a:t>It’s End-to-End, but with behavioral level feedback  </a:t>
            </a:r>
          </a:p>
        </p:txBody>
      </p:sp>
      <p:sp>
        <p:nvSpPr>
          <p:cNvPr id="4" name="Slide Number Placeholder 3"/>
          <p:cNvSpPr>
            <a:spLocks noGrp="1"/>
          </p:cNvSpPr>
          <p:nvPr>
            <p:ph type="sldNum" sz="quarter" idx="4294967295"/>
          </p:nvPr>
        </p:nvSpPr>
        <p:spPr/>
        <p:txBody>
          <a:bodyPr/>
          <a:lstStyle/>
          <a:p>
            <a:pPr>
              <a:defRPr/>
            </a:pPr>
            <a:r>
              <a:rPr lang="en-US" altLang="zh-TW" smtClean="0"/>
              <a:t>Page </a:t>
            </a:r>
            <a:fld id="{C83F18D4-0D70-44DE-A8FF-A8D5002D1168}" type="slidenum">
              <a:rPr lang="en-US" altLang="zh-TW" smtClean="0"/>
              <a:pPr>
                <a:defRPr/>
              </a:pPr>
              <a:t>19</a:t>
            </a:fld>
            <a:endParaRPr lang="en-US" altLang="zh-TW"/>
          </a:p>
        </p:txBody>
      </p:sp>
      <p:sp>
        <p:nvSpPr>
          <p:cNvPr id="6" name="Right Arrow 5"/>
          <p:cNvSpPr/>
          <p:nvPr/>
        </p:nvSpPr>
        <p:spPr>
          <a:xfrm>
            <a:off x="76200" y="3401150"/>
            <a:ext cx="533400" cy="180250"/>
          </a:xfrm>
          <a:prstGeom prst="rightArrow">
            <a:avLst/>
          </a:prstGeom>
          <a:solidFill>
            <a:srgbClr val="A7001B"/>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4103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81000" y="228600"/>
            <a:ext cx="7772400" cy="533400"/>
          </a:xfrm>
        </p:spPr>
        <p:txBody>
          <a:bodyPr/>
          <a:lstStyle/>
          <a:p>
            <a:r>
              <a:rPr lang="en-US" altLang="en-US" dirty="0" smtClean="0"/>
              <a:t>What a Wonderful (</a:t>
            </a:r>
            <a:r>
              <a:rPr lang="en-US" altLang="en-US" dirty="0" err="1" smtClean="0"/>
              <a:t>Wond</a:t>
            </a:r>
            <a:r>
              <a:rPr lang="en-US" altLang="en-US" dirty="0" smtClean="0"/>
              <a:t>-r-Fall) World </a:t>
            </a:r>
          </a:p>
        </p:txBody>
      </p:sp>
      <p:sp>
        <p:nvSpPr>
          <p:cNvPr id="5123" name="Rectangle 3"/>
          <p:cNvSpPr>
            <a:spLocks noGrp="1" noChangeArrowheads="1"/>
          </p:cNvSpPr>
          <p:nvPr>
            <p:ph idx="1"/>
          </p:nvPr>
        </p:nvSpPr>
        <p:spPr/>
        <p:txBody>
          <a:bodyPr/>
          <a:lstStyle/>
          <a:p>
            <a:r>
              <a:rPr lang="en-US" altLang="en-US" dirty="0" smtClean="0"/>
              <a:t>How can we do it?</a:t>
            </a:r>
          </a:p>
        </p:txBody>
      </p:sp>
      <p:sp>
        <p:nvSpPr>
          <p:cNvPr id="5130" name="Text Box 91"/>
          <p:cNvSpPr txBox="1">
            <a:spLocks noChangeArrowheads="1"/>
          </p:cNvSpPr>
          <p:nvPr/>
        </p:nvSpPr>
        <p:spPr bwMode="auto">
          <a:xfrm>
            <a:off x="2770188" y="5721350"/>
            <a:ext cx="804862"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200">
                <a:solidFill>
                  <a:schemeClr val="bg2"/>
                </a:solidFill>
                <a:latin typeface="Times New Roman" panose="02020603050405020304" pitchFamily="18" charset="0"/>
              </a:rPr>
              <a:t>1.5</a:t>
            </a:r>
          </a:p>
        </p:txBody>
      </p:sp>
      <p:pic>
        <p:nvPicPr>
          <p:cNvPr id="2" name="Picture 1"/>
          <p:cNvPicPr>
            <a:picLocks noChangeAspect="1"/>
          </p:cNvPicPr>
          <p:nvPr/>
        </p:nvPicPr>
        <p:blipFill>
          <a:blip r:embed="rId3" cstate="print">
            <a:biLevel thresh="25000"/>
            <a:extLst>
              <a:ext uri="{BEBA8EAE-BF5A-486C-A8C5-ECC9F3942E4B}">
                <a14:imgProps xmlns:a14="http://schemas.microsoft.com/office/drawing/2010/main">
                  <a14:imgLayer r:embed="rId4">
                    <a14:imgEffect>
                      <a14:colorTemperature colorTemp="6498"/>
                    </a14:imgEffect>
                  </a14:imgLayer>
                </a14:imgProps>
              </a:ext>
              <a:ext uri="{28A0092B-C50C-407E-A947-70E740481C1C}">
                <a14:useLocalDpi xmlns:a14="http://schemas.microsoft.com/office/drawing/2010/main" val="0"/>
              </a:ext>
            </a:extLst>
          </a:blip>
          <a:stretch>
            <a:fillRect/>
          </a:stretch>
        </p:blipFill>
        <p:spPr>
          <a:xfrm rot="10800000">
            <a:off x="487680" y="822960"/>
            <a:ext cx="8046720" cy="6035040"/>
          </a:xfrm>
          <a:prstGeom prst="rect">
            <a:avLst/>
          </a:prstGeom>
        </p:spPr>
      </p:pic>
      <p:sp>
        <p:nvSpPr>
          <p:cNvPr id="7" name="TextBox 6"/>
          <p:cNvSpPr txBox="1"/>
          <p:nvPr/>
        </p:nvSpPr>
        <p:spPr>
          <a:xfrm>
            <a:off x="5453744" y="38099"/>
            <a:ext cx="3657600" cy="2862322"/>
          </a:xfrm>
          <a:prstGeom prst="rect">
            <a:avLst/>
          </a:prstGeom>
          <a:solidFill>
            <a:srgbClr val="FAE1AF"/>
          </a:solidFill>
          <a:ln w="19050">
            <a:solidFill>
              <a:srgbClr val="A7001B"/>
            </a:solidFill>
          </a:ln>
        </p:spPr>
        <p:txBody>
          <a:bodyPr wrap="square" rtlCol="0">
            <a:spAutoFit/>
          </a:bodyPr>
          <a:lstStyle/>
          <a:p>
            <a:pPr marL="285750" indent="-285750">
              <a:buFont typeface="Wingdings" panose="05000000000000000000" pitchFamily="2" charset="2"/>
              <a:buChar char="§"/>
            </a:pPr>
            <a:r>
              <a:rPr lang="en-US" dirty="0" smtClean="0">
                <a:solidFill>
                  <a:srgbClr val="000080"/>
                </a:solidFill>
                <a:latin typeface="+mn-lt"/>
              </a:rPr>
              <a:t>Identify units</a:t>
            </a:r>
          </a:p>
          <a:p>
            <a:pPr marL="285750" indent="-285750">
              <a:buFont typeface="Wingdings" panose="05000000000000000000" pitchFamily="2" charset="2"/>
              <a:buChar char="§"/>
            </a:pPr>
            <a:r>
              <a:rPr lang="en-US" dirty="0" smtClean="0">
                <a:solidFill>
                  <a:srgbClr val="000080"/>
                </a:solidFill>
                <a:latin typeface="+mn-lt"/>
              </a:rPr>
              <a:t>Consider multiple </a:t>
            </a:r>
          </a:p>
          <a:p>
            <a:r>
              <a:rPr lang="en-US" dirty="0">
                <a:solidFill>
                  <a:srgbClr val="000080"/>
                </a:solidFill>
                <a:latin typeface="+mn-lt"/>
              </a:rPr>
              <a:t> </a:t>
            </a:r>
            <a:r>
              <a:rPr lang="en-US" dirty="0" smtClean="0">
                <a:solidFill>
                  <a:srgbClr val="000080"/>
                </a:solidFill>
                <a:latin typeface="+mn-lt"/>
              </a:rPr>
              <a:t>    representations &amp; interpretations </a:t>
            </a:r>
          </a:p>
          <a:p>
            <a:pPr marL="742950" lvl="1" indent="-285750">
              <a:buFont typeface="Wingdings" panose="05000000000000000000" pitchFamily="2" charset="2"/>
              <a:buChar char="§"/>
            </a:pPr>
            <a:r>
              <a:rPr lang="en-US" dirty="0" smtClean="0">
                <a:solidFill>
                  <a:srgbClr val="000080"/>
                </a:solidFill>
                <a:latin typeface="+mn-lt"/>
              </a:rPr>
              <a:t>Pictures, text, layout, spelling, phonetics</a:t>
            </a:r>
          </a:p>
          <a:p>
            <a:pPr marL="285750" indent="-285750">
              <a:buFont typeface="Wingdings" panose="05000000000000000000" pitchFamily="2" charset="2"/>
              <a:buChar char="§"/>
            </a:pPr>
            <a:r>
              <a:rPr lang="en-US" dirty="0" smtClean="0">
                <a:solidFill>
                  <a:srgbClr val="000080"/>
                </a:solidFill>
                <a:latin typeface="+mn-lt"/>
              </a:rPr>
              <a:t>Put it all together: </a:t>
            </a:r>
          </a:p>
          <a:p>
            <a:pPr marL="742950" lvl="1" indent="-285750">
              <a:buFont typeface="Wingdings" panose="05000000000000000000" pitchFamily="2" charset="2"/>
              <a:buChar char="§"/>
            </a:pPr>
            <a:r>
              <a:rPr lang="en-US" dirty="0" smtClean="0">
                <a:solidFill>
                  <a:srgbClr val="000080"/>
                </a:solidFill>
                <a:latin typeface="+mn-lt"/>
              </a:rPr>
              <a:t>Determine “best” global interpretation</a:t>
            </a:r>
          </a:p>
          <a:p>
            <a:pPr marL="285750" indent="-285750">
              <a:buFont typeface="Wingdings" panose="05000000000000000000" pitchFamily="2" charset="2"/>
              <a:buChar char="§"/>
            </a:pPr>
            <a:r>
              <a:rPr lang="en-US" dirty="0" smtClean="0">
                <a:solidFill>
                  <a:srgbClr val="000080"/>
                </a:solidFill>
                <a:latin typeface="+mn-lt"/>
              </a:rPr>
              <a:t>Satisfy expectations</a:t>
            </a:r>
            <a:endParaRPr lang="en-US" dirty="0">
              <a:solidFill>
                <a:srgbClr val="000080"/>
              </a:solidFill>
              <a:latin typeface="+mn-lt"/>
            </a:endParaRPr>
          </a:p>
          <a:p>
            <a:pPr marL="742950" lvl="1" indent="-285750">
              <a:buFont typeface="Wingdings" panose="05000000000000000000" pitchFamily="2" charset="2"/>
              <a:buChar char="§"/>
            </a:pPr>
            <a:r>
              <a:rPr lang="en-US" dirty="0">
                <a:solidFill>
                  <a:srgbClr val="000080"/>
                </a:solidFill>
                <a:latin typeface="+mn-lt"/>
              </a:rPr>
              <a:t>Slide; </a:t>
            </a:r>
            <a:r>
              <a:rPr lang="en-US" dirty="0" smtClean="0">
                <a:solidFill>
                  <a:srgbClr val="000080"/>
                </a:solidFill>
                <a:latin typeface="+mn-lt"/>
              </a:rPr>
              <a:t>puzzle</a:t>
            </a:r>
            <a:endParaRPr lang="en-US" dirty="0">
              <a:solidFill>
                <a:srgbClr val="000080"/>
              </a:solidFill>
              <a:latin typeface="+mn-lt"/>
            </a:endParaRPr>
          </a:p>
        </p:txBody>
      </p:sp>
      <p:sp>
        <p:nvSpPr>
          <p:cNvPr id="3" name="Rectangle 2"/>
          <p:cNvSpPr/>
          <p:nvPr/>
        </p:nvSpPr>
        <p:spPr>
          <a:xfrm>
            <a:off x="0" y="6324600"/>
            <a:ext cx="91440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764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Signals		</a:t>
            </a:r>
            <a:endParaRPr lang="en-US" dirty="0"/>
          </a:p>
        </p:txBody>
      </p:sp>
      <p:sp>
        <p:nvSpPr>
          <p:cNvPr id="3" name="Content Placeholder 2"/>
          <p:cNvSpPr>
            <a:spLocks noGrp="1"/>
          </p:cNvSpPr>
          <p:nvPr>
            <p:ph idx="1"/>
          </p:nvPr>
        </p:nvSpPr>
        <p:spPr/>
        <p:txBody>
          <a:bodyPr/>
          <a:lstStyle/>
          <a:p>
            <a:r>
              <a:rPr lang="en-US" dirty="0" smtClean="0"/>
              <a:t>In many problems it’s easy to get some good signals</a:t>
            </a:r>
          </a:p>
          <a:p>
            <a:pPr lvl="1"/>
            <a:r>
              <a:rPr lang="en-US" dirty="0" smtClean="0"/>
              <a:t>High Precision annotation</a:t>
            </a:r>
          </a:p>
          <a:p>
            <a:r>
              <a:rPr lang="en-US" dirty="0" smtClean="0"/>
              <a:t>But difficult to get exhaustive annotation</a:t>
            </a:r>
          </a:p>
          <a:p>
            <a:pPr lvl="1"/>
            <a:r>
              <a:rPr lang="en-US" dirty="0" smtClean="0"/>
              <a:t>Low recall</a:t>
            </a:r>
            <a:endParaRPr lang="en-US" dirty="0"/>
          </a:p>
        </p:txBody>
      </p:sp>
    </p:spTree>
    <p:extLst>
      <p:ext uri="{BB962C8B-B14F-4D97-AF65-F5344CB8AC3E}">
        <p14:creationId xmlns:p14="http://schemas.microsoft.com/office/powerpoint/2010/main" val="4591723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6248" y="1734672"/>
            <a:ext cx="7772400" cy="838200"/>
          </a:xfrm>
          <a:prstGeom prst="rect">
            <a:avLst/>
          </a:prstGeom>
          <a:solidFill>
            <a:srgbClr val="FFFFC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NER in Low Resource Languages: Partial Annotation </a:t>
            </a:r>
            <a:endParaRPr lang="en-US" dirty="0"/>
          </a:p>
        </p:txBody>
      </p:sp>
      <p:sp>
        <p:nvSpPr>
          <p:cNvPr id="13" name="Content Placeholder 12"/>
          <p:cNvSpPr>
            <a:spLocks noGrp="1"/>
          </p:cNvSpPr>
          <p:nvPr>
            <p:ph idx="1"/>
          </p:nvPr>
        </p:nvSpPr>
        <p:spPr/>
        <p:txBody>
          <a:bodyPr/>
          <a:lstStyle/>
          <a:p>
            <a:r>
              <a:rPr lang="en-US" dirty="0" smtClean="0">
                <a:solidFill>
                  <a:schemeClr val="bg2"/>
                </a:solidFill>
                <a:latin typeface="+mj-lt"/>
                <a:ea typeface="Helvetica" charset="0"/>
                <a:cs typeface="Helvetica" charset="0"/>
              </a:rPr>
              <a:t>Easy to get some lists and even help from non-native speakers. </a:t>
            </a:r>
            <a:endParaRPr lang="en-US" i="1" dirty="0">
              <a:solidFill>
                <a:schemeClr val="bg1">
                  <a:lumMod val="50000"/>
                </a:schemeClr>
              </a:solidFill>
              <a:latin typeface="+mj-lt"/>
              <a:ea typeface="Helvetica" charset="0"/>
              <a:cs typeface="Helvetica" charset="0"/>
            </a:endParaRPr>
          </a:p>
          <a:p>
            <a:pPr marL="0" indent="0">
              <a:buNone/>
            </a:pPr>
            <a:r>
              <a:rPr lang="en-US" dirty="0" smtClean="0">
                <a:solidFill>
                  <a:schemeClr val="bg2"/>
                </a:solidFill>
                <a:latin typeface="+mj-lt"/>
                <a:ea typeface="Helvetica" charset="0"/>
                <a:cs typeface="Helvetica" charset="0"/>
              </a:rPr>
              <a:t>       </a:t>
            </a:r>
            <a:r>
              <a:rPr lang="en-US" dirty="0" err="1" smtClean="0">
                <a:solidFill>
                  <a:srgbClr val="400080"/>
                </a:solidFill>
                <a:latin typeface="+mj-lt"/>
                <a:ea typeface="Helvetica" charset="0"/>
                <a:cs typeface="Helvetica" charset="0"/>
              </a:rPr>
              <a:t>ebisi’ra</a:t>
            </a:r>
            <a:r>
              <a:rPr lang="en-US" dirty="0" smtClean="0">
                <a:solidFill>
                  <a:srgbClr val="400080"/>
                </a:solidFill>
                <a:latin typeface="+mj-lt"/>
                <a:ea typeface="Helvetica" charset="0"/>
                <a:cs typeface="Helvetica" charset="0"/>
              </a:rPr>
              <a:t> </a:t>
            </a:r>
            <a:r>
              <a:rPr lang="en-US" dirty="0" err="1">
                <a:solidFill>
                  <a:srgbClr val="400080"/>
                </a:solidFill>
                <a:latin typeface="+mj-lt"/>
                <a:ea typeface="Helvetica" charset="0"/>
                <a:cs typeface="Helvetica" charset="0"/>
              </a:rPr>
              <a:t>giliyyaana</a:t>
            </a:r>
            <a:r>
              <a:rPr lang="en-US" dirty="0">
                <a:solidFill>
                  <a:srgbClr val="400080"/>
                </a:solidFill>
                <a:latin typeface="+mj-lt"/>
                <a:ea typeface="Helvetica" charset="0"/>
                <a:cs typeface="Helvetica" charset="0"/>
              </a:rPr>
              <a:t> </a:t>
            </a:r>
            <a:r>
              <a:rPr lang="en-US" dirty="0" err="1">
                <a:solidFill>
                  <a:srgbClr val="400080"/>
                </a:solidFill>
                <a:latin typeface="+mj-lt"/>
                <a:ea typeface="Helvetica" charset="0"/>
                <a:cs typeface="Helvetica" charset="0"/>
              </a:rPr>
              <a:t>phinnddale</a:t>
            </a:r>
            <a:r>
              <a:rPr lang="en-US" dirty="0">
                <a:solidFill>
                  <a:srgbClr val="400080"/>
                </a:solidFill>
                <a:latin typeface="+mj-lt"/>
                <a:ea typeface="Helvetica" charset="0"/>
                <a:cs typeface="Helvetica" charset="0"/>
              </a:rPr>
              <a:t> </a:t>
            </a:r>
            <a:r>
              <a:rPr lang="en-US" dirty="0" err="1">
                <a:solidFill>
                  <a:srgbClr val="400080"/>
                </a:solidFill>
                <a:latin typeface="+mj-lt"/>
                <a:ea typeface="Helvetica" charset="0"/>
                <a:cs typeface="Helvetica" charset="0"/>
              </a:rPr>
              <a:t>aaja</a:t>
            </a:r>
            <a:r>
              <a:rPr lang="en-US" dirty="0">
                <a:solidFill>
                  <a:srgbClr val="400080"/>
                </a:solidFill>
                <a:latin typeface="+mj-lt"/>
                <a:ea typeface="Helvetica" charset="0"/>
                <a:cs typeface="Helvetica" charset="0"/>
              </a:rPr>
              <a:t> </a:t>
            </a:r>
            <a:r>
              <a:rPr lang="en-US" dirty="0" err="1">
                <a:solidFill>
                  <a:srgbClr val="400080"/>
                </a:solidFill>
                <a:latin typeface="+mj-lt"/>
                <a:ea typeface="Helvetica" charset="0"/>
                <a:cs typeface="Helvetica" charset="0"/>
              </a:rPr>
              <a:t>pyaalestaaina</a:t>
            </a:r>
            <a:r>
              <a:rPr lang="en-US" dirty="0">
                <a:solidFill>
                  <a:srgbClr val="400080"/>
                </a:solidFill>
                <a:latin typeface="+mj-lt"/>
                <a:ea typeface="Helvetica" charset="0"/>
                <a:cs typeface="Helvetica" charset="0"/>
              </a:rPr>
              <a:t> </a:t>
            </a:r>
            <a:r>
              <a:rPr lang="en-US" dirty="0" err="1">
                <a:solidFill>
                  <a:srgbClr val="400080"/>
                </a:solidFill>
                <a:latin typeface="+mj-lt"/>
                <a:ea typeface="Helvetica" charset="0"/>
                <a:cs typeface="Helvetica" charset="0"/>
              </a:rPr>
              <a:t>adhiinastha</a:t>
            </a:r>
            <a:r>
              <a:rPr lang="en-US" dirty="0">
                <a:solidFill>
                  <a:srgbClr val="400080"/>
                </a:solidFill>
                <a:latin typeface="+mj-lt"/>
                <a:ea typeface="Helvetica" charset="0"/>
                <a:cs typeface="Helvetica" charset="0"/>
              </a:rPr>
              <a:t> </a:t>
            </a:r>
            <a:r>
              <a:rPr lang="en-US" dirty="0" smtClean="0">
                <a:solidFill>
                  <a:srgbClr val="400080"/>
                </a:solidFill>
                <a:latin typeface="+mj-lt"/>
                <a:ea typeface="Helvetica" charset="0"/>
                <a:cs typeface="Helvetica" charset="0"/>
              </a:rPr>
              <a:t>  </a:t>
            </a:r>
          </a:p>
          <a:p>
            <a:pPr marL="0" indent="0">
              <a:buNone/>
            </a:pPr>
            <a:r>
              <a:rPr lang="en-US" dirty="0">
                <a:solidFill>
                  <a:srgbClr val="400080"/>
                </a:solidFill>
                <a:latin typeface="+mj-lt"/>
                <a:ea typeface="Helvetica" charset="0"/>
                <a:cs typeface="Helvetica" charset="0"/>
              </a:rPr>
              <a:t> </a:t>
            </a:r>
            <a:r>
              <a:rPr lang="en-US" dirty="0" smtClean="0">
                <a:solidFill>
                  <a:srgbClr val="400080"/>
                </a:solidFill>
                <a:latin typeface="+mj-lt"/>
                <a:ea typeface="Helvetica" charset="0"/>
                <a:cs typeface="Helvetica" charset="0"/>
              </a:rPr>
              <a:t>      </a:t>
            </a:r>
            <a:r>
              <a:rPr lang="en-US" dirty="0" err="1" smtClean="0">
                <a:solidFill>
                  <a:srgbClr val="400080"/>
                </a:solidFill>
                <a:latin typeface="+mj-lt"/>
                <a:ea typeface="Helvetica" charset="0"/>
                <a:cs typeface="Helvetica" charset="0"/>
              </a:rPr>
              <a:t>gaajaa</a:t>
            </a:r>
            <a:r>
              <a:rPr lang="en-US" dirty="0" smtClean="0">
                <a:solidFill>
                  <a:srgbClr val="400080"/>
                </a:solidFill>
                <a:latin typeface="+mj-lt"/>
                <a:ea typeface="Helvetica" charset="0"/>
                <a:cs typeface="Helvetica" charset="0"/>
              </a:rPr>
              <a:t> </a:t>
            </a:r>
            <a:r>
              <a:rPr lang="en-US" dirty="0" err="1">
                <a:solidFill>
                  <a:srgbClr val="400080"/>
                </a:solidFill>
                <a:latin typeface="+mj-lt"/>
                <a:ea typeface="Helvetica" charset="0"/>
                <a:cs typeface="Helvetica" charset="0"/>
              </a:rPr>
              <a:t>theke</a:t>
            </a:r>
            <a:r>
              <a:rPr lang="en-US" dirty="0">
                <a:solidFill>
                  <a:srgbClr val="400080"/>
                </a:solidFill>
                <a:latin typeface="+mj-lt"/>
                <a:ea typeface="Helvetica" charset="0"/>
                <a:cs typeface="Helvetica" charset="0"/>
              </a:rPr>
              <a:t> </a:t>
            </a:r>
            <a:r>
              <a:rPr lang="en-US" dirty="0" err="1">
                <a:solidFill>
                  <a:srgbClr val="400080"/>
                </a:solidFill>
                <a:latin typeface="+mj-lt"/>
                <a:ea typeface="Helvetica" charset="0"/>
                <a:cs typeface="Helvetica" charset="0"/>
              </a:rPr>
              <a:t>aaja</a:t>
            </a:r>
            <a:r>
              <a:rPr lang="en-US" dirty="0">
                <a:solidFill>
                  <a:srgbClr val="400080"/>
                </a:solidFill>
                <a:latin typeface="+mj-lt"/>
                <a:ea typeface="Helvetica" charset="0"/>
                <a:cs typeface="Helvetica" charset="0"/>
              </a:rPr>
              <a:t> </a:t>
            </a:r>
            <a:r>
              <a:rPr lang="en-US" dirty="0" err="1">
                <a:solidFill>
                  <a:srgbClr val="400080"/>
                </a:solidFill>
                <a:latin typeface="+mj-lt"/>
                <a:ea typeface="Helvetica" charset="0"/>
                <a:cs typeface="Helvetica" charset="0"/>
              </a:rPr>
              <a:t>raate</a:t>
            </a:r>
            <a:r>
              <a:rPr lang="en-US" dirty="0">
                <a:solidFill>
                  <a:srgbClr val="400080"/>
                </a:solidFill>
                <a:latin typeface="+mj-lt"/>
                <a:ea typeface="Helvetica" charset="0"/>
                <a:cs typeface="Helvetica" charset="0"/>
              </a:rPr>
              <a:t> </a:t>
            </a:r>
            <a:r>
              <a:rPr lang="en-US" dirty="0" err="1">
                <a:solidFill>
                  <a:srgbClr val="400080"/>
                </a:solidFill>
                <a:latin typeface="+mj-lt"/>
                <a:ea typeface="Helvetica" charset="0"/>
                <a:cs typeface="Helvetica" charset="0"/>
              </a:rPr>
              <a:t>ekhabara</a:t>
            </a:r>
            <a:r>
              <a:rPr lang="en-US" dirty="0">
                <a:solidFill>
                  <a:srgbClr val="400080"/>
                </a:solidFill>
                <a:latin typeface="+mj-lt"/>
                <a:ea typeface="Helvetica" charset="0"/>
                <a:cs typeface="Helvetica" charset="0"/>
              </a:rPr>
              <a:t> </a:t>
            </a:r>
            <a:r>
              <a:rPr lang="en-US" dirty="0" err="1">
                <a:solidFill>
                  <a:srgbClr val="400080"/>
                </a:solidFill>
                <a:latin typeface="+mj-lt"/>
                <a:ea typeface="Helvetica" charset="0"/>
                <a:cs typeface="Helvetica" charset="0"/>
              </a:rPr>
              <a:t>jaaniyyechhena</a:t>
            </a:r>
            <a:r>
              <a:rPr lang="en-US" dirty="0">
                <a:solidFill>
                  <a:srgbClr val="400080"/>
                </a:solidFill>
                <a:latin typeface="+mj-lt"/>
                <a:ea typeface="Helvetica" charset="0"/>
                <a:cs typeface="Helvetica" charset="0"/>
              </a:rPr>
              <a:t> . </a:t>
            </a:r>
            <a:endParaRPr lang="en-US" dirty="0" smtClean="0">
              <a:solidFill>
                <a:srgbClr val="400080"/>
              </a:solidFill>
              <a:latin typeface="+mj-lt"/>
              <a:ea typeface="Helvetica" charset="0"/>
              <a:cs typeface="Helvetica" charset="0"/>
            </a:endParaRPr>
          </a:p>
          <a:p>
            <a:pPr lvl="1"/>
            <a:r>
              <a:rPr lang="en-US" dirty="0" smtClean="0">
                <a:solidFill>
                  <a:schemeClr val="bg2"/>
                </a:solidFill>
                <a:latin typeface="+mj-lt"/>
                <a:ea typeface="Helvetica" charset="0"/>
                <a:cs typeface="Helvetica" charset="0"/>
              </a:rPr>
              <a:t>ABC’s </a:t>
            </a:r>
            <a:r>
              <a:rPr lang="en-US" dirty="0">
                <a:solidFill>
                  <a:schemeClr val="bg2"/>
                </a:solidFill>
                <a:latin typeface="+mj-lt"/>
                <a:ea typeface="Helvetica" charset="0"/>
                <a:cs typeface="Helvetica" charset="0"/>
              </a:rPr>
              <a:t>Gillian </a:t>
            </a:r>
            <a:r>
              <a:rPr lang="en-US" dirty="0" err="1">
                <a:solidFill>
                  <a:schemeClr val="bg2"/>
                </a:solidFill>
                <a:latin typeface="+mj-lt"/>
                <a:ea typeface="Helvetica" charset="0"/>
                <a:cs typeface="Helvetica" charset="0"/>
              </a:rPr>
              <a:t>Findale</a:t>
            </a:r>
            <a:r>
              <a:rPr lang="en-US" dirty="0">
                <a:solidFill>
                  <a:schemeClr val="bg2"/>
                </a:solidFill>
                <a:latin typeface="+mj-lt"/>
                <a:ea typeface="Helvetica" charset="0"/>
                <a:cs typeface="Helvetica" charset="0"/>
              </a:rPr>
              <a:t> has reported from Gaza under Palestine today. </a:t>
            </a:r>
          </a:p>
          <a:p>
            <a:endParaRPr lang="en-US" dirty="0" smtClean="0">
              <a:solidFill>
                <a:schemeClr val="bg2"/>
              </a:solidFill>
              <a:latin typeface="+mj-lt"/>
              <a:ea typeface="Helvetica" charset="0"/>
              <a:cs typeface="Helvetica" charset="0"/>
            </a:endParaRPr>
          </a:p>
          <a:p>
            <a:r>
              <a:rPr lang="en-US" dirty="0" smtClean="0">
                <a:solidFill>
                  <a:schemeClr val="bg2"/>
                </a:solidFill>
                <a:latin typeface="+mj-lt"/>
                <a:ea typeface="Helvetica" charset="0"/>
                <a:cs typeface="Helvetica" charset="0"/>
              </a:rPr>
              <a:t>But, we have strong expectations from the output!</a:t>
            </a:r>
          </a:p>
          <a:p>
            <a:pPr lvl="1"/>
            <a:r>
              <a:rPr lang="en-US" dirty="0" smtClean="0"/>
              <a:t>Immediate </a:t>
            </a:r>
            <a:r>
              <a:rPr lang="en-US" dirty="0"/>
              <a:t>neighbors of an entity are </a:t>
            </a:r>
            <a:r>
              <a:rPr lang="en-US" dirty="0" smtClean="0"/>
              <a:t>non-entities.</a:t>
            </a:r>
          </a:p>
          <a:p>
            <a:pPr lvl="1"/>
            <a:r>
              <a:rPr lang="en-US" dirty="0" smtClean="0"/>
              <a:t>Punctuations</a:t>
            </a:r>
            <a:r>
              <a:rPr lang="en-US" dirty="0"/>
              <a:t>, numbers are </a:t>
            </a:r>
            <a:r>
              <a:rPr lang="en-US" dirty="0" smtClean="0"/>
              <a:t>non-entities</a:t>
            </a:r>
            <a:endParaRPr lang="en-US" dirty="0"/>
          </a:p>
          <a:p>
            <a:pPr lvl="1"/>
            <a:r>
              <a:rPr lang="en-US" dirty="0"/>
              <a:t>Names have low frequency </a:t>
            </a:r>
            <a:endParaRPr lang="en-US" dirty="0" smtClean="0"/>
          </a:p>
          <a:p>
            <a:pPr lvl="1"/>
            <a:r>
              <a:rPr lang="en-US" dirty="0" smtClean="0"/>
              <a:t>Ratio </a:t>
            </a:r>
            <a:r>
              <a:rPr lang="en-US" dirty="0"/>
              <a:t>of entities to non-entities is quite stable across </a:t>
            </a:r>
            <a:r>
              <a:rPr lang="en-US" dirty="0" smtClean="0"/>
              <a:t>languages</a:t>
            </a:r>
            <a:endParaRPr lang="en-US" dirty="0" smtClean="0">
              <a:latin typeface="+mj-lt"/>
            </a:endParaRPr>
          </a:p>
          <a:p>
            <a:pPr lvl="2"/>
            <a:r>
              <a:rPr lang="en-US" dirty="0" smtClean="0"/>
              <a:t>b = |E|/(|</a:t>
            </a:r>
            <a:r>
              <a:rPr lang="en-US" dirty="0"/>
              <a:t>N</a:t>
            </a:r>
            <a:r>
              <a:rPr lang="en-US" dirty="0" smtClean="0"/>
              <a:t>| + |E|) ~~ 10% +/- 5%           [</a:t>
            </a:r>
            <a:r>
              <a:rPr lang="en-US" dirty="0" err="1" smtClean="0"/>
              <a:t>Augenstein</a:t>
            </a:r>
            <a:r>
              <a:rPr lang="en-US" dirty="0" smtClean="0"/>
              <a:t> </a:t>
            </a:r>
            <a:r>
              <a:rPr lang="en-US" dirty="0"/>
              <a:t>et al, 2017</a:t>
            </a:r>
            <a:r>
              <a:rPr lang="en-US" dirty="0" smtClean="0"/>
              <a:t>]</a:t>
            </a:r>
          </a:p>
          <a:p>
            <a:r>
              <a:rPr lang="en-US" dirty="0" smtClean="0"/>
              <a:t>Expectations from the output allows one to bootstrap from weak signals quite reliably. </a:t>
            </a:r>
            <a:endParaRPr lang="en-US" dirty="0"/>
          </a:p>
          <a:p>
            <a:pPr lvl="2"/>
            <a:endParaRPr lang="en-US" dirty="0"/>
          </a:p>
        </p:txBody>
      </p:sp>
      <p:sp>
        <p:nvSpPr>
          <p:cNvPr id="3" name="Slide Number Placeholder 2"/>
          <p:cNvSpPr>
            <a:spLocks noGrp="1"/>
          </p:cNvSpPr>
          <p:nvPr>
            <p:ph type="sldNum" sz="quarter" idx="4294967295"/>
          </p:nvPr>
        </p:nvSpPr>
        <p:spPr/>
        <p:txBody>
          <a:bodyPr/>
          <a:lstStyle/>
          <a:p>
            <a:fld id="{BDF588C3-71D6-5D45-B118-1C664482E1C2}" type="slidenum">
              <a:rPr lang="en-US" smtClean="0"/>
              <a:t>21</a:t>
            </a:fld>
            <a:endParaRPr lang="en-US"/>
          </a:p>
        </p:txBody>
      </p:sp>
      <p:cxnSp>
        <p:nvCxnSpPr>
          <p:cNvPr id="15" name="Straight Connector 14"/>
          <p:cNvCxnSpPr/>
          <p:nvPr/>
        </p:nvCxnSpPr>
        <p:spPr>
          <a:xfrm flipH="1">
            <a:off x="5257800" y="2033496"/>
            <a:ext cx="1752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876300" y="2490879"/>
            <a:ext cx="8763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840752" y="2033496"/>
            <a:ext cx="2743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876300" y="2033496"/>
            <a:ext cx="952500" cy="280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084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Temporal </a:t>
            </a:r>
            <a:r>
              <a:rPr lang="en-US" dirty="0"/>
              <a:t>Relation </a:t>
            </a:r>
            <a:r>
              <a:rPr lang="en-US" dirty="0" smtClean="0"/>
              <a:t>Extraction </a:t>
            </a:r>
            <a:r>
              <a:rPr lang="en-US" sz="1600" dirty="0"/>
              <a:t>[Qiang et al. *SEM’2018]</a:t>
            </a:r>
            <a:endParaRPr lang="en-US" dirty="0"/>
          </a:p>
        </p:txBody>
      </p:sp>
      <p:sp>
        <p:nvSpPr>
          <p:cNvPr id="3" name="Content Placeholder 2"/>
          <p:cNvSpPr>
            <a:spLocks noGrp="1"/>
          </p:cNvSpPr>
          <p:nvPr>
            <p:ph idx="1"/>
          </p:nvPr>
        </p:nvSpPr>
        <p:spPr/>
        <p:txBody>
          <a:bodyPr/>
          <a:lstStyle/>
          <a:p>
            <a:r>
              <a:rPr lang="en-US" sz="2000" dirty="0" smtClean="0"/>
              <a:t>In </a:t>
            </a:r>
            <a:r>
              <a:rPr lang="en-US" sz="2000" dirty="0"/>
              <a:t>Los Angeles that lesson was brought home today when tons of earth </a:t>
            </a:r>
            <a:r>
              <a:rPr lang="en-US" sz="2000" b="1" dirty="0">
                <a:solidFill>
                  <a:srgbClr val="FF0000"/>
                </a:solidFill>
              </a:rPr>
              <a:t>cascaded</a:t>
            </a:r>
            <a:r>
              <a:rPr lang="en-US" sz="2000" dirty="0">
                <a:solidFill>
                  <a:srgbClr val="FF0000"/>
                </a:solidFill>
              </a:rPr>
              <a:t> </a:t>
            </a:r>
            <a:r>
              <a:rPr lang="en-US" sz="2000" dirty="0"/>
              <a:t>down a hillside, </a:t>
            </a:r>
            <a:r>
              <a:rPr lang="en-US" sz="2000" b="1" dirty="0">
                <a:solidFill>
                  <a:srgbClr val="FF0000"/>
                </a:solidFill>
              </a:rPr>
              <a:t>ripping</a:t>
            </a:r>
            <a:r>
              <a:rPr lang="en-US" sz="2000" dirty="0">
                <a:solidFill>
                  <a:srgbClr val="FF0000"/>
                </a:solidFill>
              </a:rPr>
              <a:t> </a:t>
            </a:r>
            <a:r>
              <a:rPr lang="en-US" sz="2000" dirty="0"/>
              <a:t>two houses from their foundations. No one was </a:t>
            </a:r>
            <a:r>
              <a:rPr lang="en-US" sz="2000" b="1" dirty="0">
                <a:solidFill>
                  <a:srgbClr val="FF0000"/>
                </a:solidFill>
              </a:rPr>
              <a:t>hurt</a:t>
            </a:r>
            <a:r>
              <a:rPr lang="en-US" sz="2000" dirty="0"/>
              <a:t>, but firefighters </a:t>
            </a:r>
            <a:r>
              <a:rPr lang="en-US" sz="2000" b="1" dirty="0">
                <a:solidFill>
                  <a:srgbClr val="FF0000"/>
                </a:solidFill>
              </a:rPr>
              <a:t>ordered</a:t>
            </a:r>
            <a:r>
              <a:rPr lang="en-US" sz="2000" dirty="0">
                <a:solidFill>
                  <a:srgbClr val="FF0000"/>
                </a:solidFill>
              </a:rPr>
              <a:t> </a:t>
            </a:r>
            <a:r>
              <a:rPr lang="en-US" sz="2000" dirty="0"/>
              <a:t>the evacuation of nearby homes and said they'll </a:t>
            </a:r>
            <a:r>
              <a:rPr lang="en-US" sz="2000" b="1" dirty="0">
                <a:solidFill>
                  <a:srgbClr val="FF0000"/>
                </a:solidFill>
              </a:rPr>
              <a:t>monitor</a:t>
            </a:r>
            <a:r>
              <a:rPr lang="en-US" sz="2000" dirty="0">
                <a:solidFill>
                  <a:srgbClr val="FF0000"/>
                </a:solidFill>
              </a:rPr>
              <a:t> </a:t>
            </a:r>
            <a:r>
              <a:rPr lang="en-US" sz="2000" dirty="0"/>
              <a:t>the shifting ground until March 23</a:t>
            </a:r>
            <a:r>
              <a:rPr lang="en-US" sz="2000" baseline="30000" dirty="0"/>
              <a:t>rd</a:t>
            </a:r>
            <a:r>
              <a:rPr lang="en-US" sz="2000" dirty="0" smtClean="0"/>
              <a:t>.</a:t>
            </a:r>
          </a:p>
          <a:p>
            <a:endParaRPr lang="en-US" dirty="0"/>
          </a:p>
          <a:p>
            <a:endParaRPr lang="en-US" dirty="0" smtClean="0"/>
          </a:p>
          <a:p>
            <a:endParaRPr lang="en-US" dirty="0"/>
          </a:p>
          <a:p>
            <a:endParaRPr lang="en-US" dirty="0" smtClean="0"/>
          </a:p>
          <a:p>
            <a:r>
              <a:rPr lang="en-US" dirty="0" smtClean="0"/>
              <a:t>Very difficult task—</a:t>
            </a:r>
            <a:r>
              <a:rPr lang="en-US" dirty="0"/>
              <a:t> </a:t>
            </a:r>
            <a:r>
              <a:rPr lang="en-US" dirty="0" smtClean="0"/>
              <a:t>hinders exhaustive annotation (O(N</a:t>
            </a:r>
            <a:r>
              <a:rPr lang="en-US" baseline="30000" dirty="0" smtClean="0"/>
              <a:t>2</a:t>
            </a:r>
            <a:r>
              <a:rPr lang="en-US" dirty="0" smtClean="0"/>
              <a:t>) edges)</a:t>
            </a:r>
          </a:p>
          <a:p>
            <a:r>
              <a:rPr lang="en-US" dirty="0" smtClean="0"/>
              <a:t>But, it’s rather easy to get partial annotation – some relations. </a:t>
            </a:r>
          </a:p>
          <a:p>
            <a:r>
              <a:rPr lang="en-US" dirty="0" smtClean="0"/>
              <a:t>And, we have strong expectations from the output – Transitivity.</a:t>
            </a:r>
            <a:endParaRPr lang="en-US" dirty="0"/>
          </a:p>
          <a:p>
            <a:endParaRPr lang="en-US" dirty="0"/>
          </a:p>
          <a:p>
            <a:endParaRPr lang="en-US" dirty="0"/>
          </a:p>
        </p:txBody>
      </p:sp>
      <p:pic>
        <p:nvPicPr>
          <p:cNvPr id="5" name="Picture 4"/>
          <p:cNvPicPr>
            <a:picLocks noChangeAspect="1"/>
          </p:cNvPicPr>
          <p:nvPr/>
        </p:nvPicPr>
        <p:blipFill>
          <a:blip r:embed="rId2"/>
          <a:stretch>
            <a:fillRect/>
          </a:stretch>
        </p:blipFill>
        <p:spPr>
          <a:xfrm>
            <a:off x="900582" y="2697480"/>
            <a:ext cx="3146367" cy="1645920"/>
          </a:xfrm>
          <a:prstGeom prst="rect">
            <a:avLst/>
          </a:prstGeom>
        </p:spPr>
      </p:pic>
      <p:pic>
        <p:nvPicPr>
          <p:cNvPr id="6" name="Picture 5"/>
          <p:cNvPicPr>
            <a:picLocks noChangeAspect="1"/>
          </p:cNvPicPr>
          <p:nvPr/>
        </p:nvPicPr>
        <p:blipFill>
          <a:blip r:embed="rId3"/>
          <a:stretch>
            <a:fillRect/>
          </a:stretch>
        </p:blipFill>
        <p:spPr>
          <a:xfrm>
            <a:off x="5007031" y="2697480"/>
            <a:ext cx="3146369" cy="1645920"/>
          </a:xfrm>
          <a:prstGeom prst="rect">
            <a:avLst/>
          </a:prstGeom>
        </p:spPr>
      </p:pic>
    </p:spTree>
    <p:extLst>
      <p:ext uri="{BB962C8B-B14F-4D97-AF65-F5344CB8AC3E}">
        <p14:creationId xmlns:p14="http://schemas.microsoft.com/office/powerpoint/2010/main" val="244670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28704" y="5368072"/>
            <a:ext cx="3657600" cy="485881"/>
          </a:xfrm>
          <a:prstGeom prst="rect">
            <a:avLst/>
          </a:prstGeom>
          <a:solidFill>
            <a:srgbClr val="FAC896"/>
          </a:solidFill>
          <a:ln w="28575">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Constraint-Driven Learning</a:t>
            </a:r>
            <a:endParaRPr lang="en-US" dirty="0"/>
          </a:p>
        </p:txBody>
      </p:sp>
      <p:sp>
        <p:nvSpPr>
          <p:cNvPr id="3" name="Content Placeholder 2"/>
          <p:cNvSpPr>
            <a:spLocks noGrp="1"/>
          </p:cNvSpPr>
          <p:nvPr>
            <p:ph idx="1"/>
          </p:nvPr>
        </p:nvSpPr>
        <p:spPr>
          <a:xfrm>
            <a:off x="381000" y="990600"/>
            <a:ext cx="8534400" cy="5181600"/>
          </a:xfrm>
        </p:spPr>
        <p:txBody>
          <a:bodyPr/>
          <a:lstStyle/>
          <a:p>
            <a:r>
              <a:rPr lang="en-US" dirty="0" smtClean="0"/>
              <a:t>Constrained EM algorithms </a:t>
            </a:r>
          </a:p>
          <a:p>
            <a:pPr lvl="1"/>
            <a:r>
              <a:rPr lang="en-US" sz="1800" dirty="0" err="1" smtClean="0"/>
              <a:t>CoDL</a:t>
            </a:r>
            <a:r>
              <a:rPr lang="en-US" sz="1800" dirty="0" smtClean="0"/>
              <a:t> [Chang et al. 2007, 2012]; Posterior Regularization [</a:t>
            </a:r>
            <a:r>
              <a:rPr lang="en-US" sz="1800" dirty="0" err="1" smtClean="0"/>
              <a:t>Ganchev</a:t>
            </a:r>
            <a:r>
              <a:rPr lang="en-US" sz="1800" dirty="0" smtClean="0"/>
              <a:t> et al. 2010]</a:t>
            </a:r>
          </a:p>
          <a:p>
            <a:pPr lvl="1"/>
            <a:endParaRPr lang="en-US" sz="1800" dirty="0"/>
          </a:p>
          <a:p>
            <a:pPr lvl="1"/>
            <a:endParaRPr lang="en-US" sz="1800" dirty="0" smtClean="0"/>
          </a:p>
          <a:p>
            <a:pPr lvl="1"/>
            <a:endParaRPr lang="en-US" sz="1800" dirty="0"/>
          </a:p>
          <a:p>
            <a:pPr lvl="1"/>
            <a:endParaRPr lang="en-US" sz="1800" dirty="0" smtClean="0"/>
          </a:p>
          <a:p>
            <a:pPr lvl="1"/>
            <a:endParaRPr lang="en-US" sz="1800" dirty="0"/>
          </a:p>
          <a:p>
            <a:pPr lvl="1"/>
            <a:endParaRPr lang="en-US" sz="1800" dirty="0" smtClean="0"/>
          </a:p>
          <a:p>
            <a:pPr lvl="1"/>
            <a:endParaRPr lang="en-US" sz="1800" dirty="0"/>
          </a:p>
          <a:p>
            <a:pPr lvl="1"/>
            <a:endParaRPr lang="en-US" sz="1800" dirty="0" smtClean="0"/>
          </a:p>
          <a:p>
            <a:pPr lvl="1"/>
            <a:endParaRPr lang="en-US" sz="1800" dirty="0"/>
          </a:p>
          <a:p>
            <a:pPr lvl="1"/>
            <a:endParaRPr lang="en-US" sz="1800" dirty="0" smtClean="0"/>
          </a:p>
          <a:p>
            <a:pPr lvl="1"/>
            <a:endParaRPr lang="en-US" sz="1800" dirty="0"/>
          </a:p>
          <a:p>
            <a:r>
              <a:rPr lang="en-US" sz="2200" b="1" dirty="0" smtClean="0"/>
              <a:t>Knowledge &gt;&gt; Annotation</a:t>
            </a:r>
            <a:endParaRPr lang="en-US" sz="2200" b="1" dirty="0"/>
          </a:p>
        </p:txBody>
      </p:sp>
      <p:pic>
        <p:nvPicPr>
          <p:cNvPr id="4" name="Picture 3"/>
          <p:cNvPicPr>
            <a:picLocks noChangeAspect="1"/>
          </p:cNvPicPr>
          <p:nvPr/>
        </p:nvPicPr>
        <p:blipFill>
          <a:blip r:embed="rId2"/>
          <a:stretch>
            <a:fillRect/>
          </a:stretch>
        </p:blipFill>
        <p:spPr>
          <a:xfrm>
            <a:off x="404906" y="1818633"/>
            <a:ext cx="4344127" cy="3525534"/>
          </a:xfrm>
          <a:prstGeom prst="rect">
            <a:avLst/>
          </a:prstGeom>
        </p:spPr>
      </p:pic>
      <p:sp>
        <p:nvSpPr>
          <p:cNvPr id="9" name="Rectangular Callout 8"/>
          <p:cNvSpPr>
            <a:spLocks noChangeAspect="1"/>
          </p:cNvSpPr>
          <p:nvPr/>
        </p:nvSpPr>
        <p:spPr>
          <a:xfrm>
            <a:off x="4845827" y="2871696"/>
            <a:ext cx="3986184" cy="1554480"/>
          </a:xfrm>
          <a:prstGeom prst="wedgeRectCallout">
            <a:avLst>
              <a:gd name="adj1" fmla="val -84921"/>
              <a:gd name="adj2" fmla="val 31113"/>
            </a:avLst>
          </a:prstGeom>
          <a:solidFill>
            <a:srgbClr val="FFFFCC"/>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89303" y="2005104"/>
            <a:ext cx="4094649" cy="461665"/>
          </a:xfrm>
          <a:prstGeom prst="rect">
            <a:avLst/>
          </a:prstGeom>
          <a:solidFill>
            <a:srgbClr val="FFFFCC"/>
          </a:solidFill>
          <a:ln>
            <a:solidFill>
              <a:schemeClr val="accent1"/>
            </a:solidFill>
          </a:ln>
        </p:spPr>
        <p:txBody>
          <a:bodyPr wrap="square" rtlCol="0">
            <a:spAutoFit/>
          </a:bodyPr>
          <a:lstStyle/>
          <a:p>
            <a:pPr algn="ctr"/>
            <a:r>
              <a:rPr lang="en-US" sz="2400" dirty="0" smtClean="0">
                <a:solidFill>
                  <a:schemeClr val="bg2"/>
                </a:solidFill>
                <a:latin typeface="+mj-lt"/>
              </a:rPr>
              <a:t>Bootstrapping  with Constraints</a:t>
            </a:r>
            <a:endParaRPr lang="en-US" sz="2400" dirty="0">
              <a:solidFill>
                <a:schemeClr val="bg2"/>
              </a:solidFill>
              <a:latin typeface="+mj-lt"/>
            </a:endParaRPr>
          </a:p>
        </p:txBody>
      </p:sp>
      <p:pic>
        <p:nvPicPr>
          <p:cNvPr id="6" name="Picture 5"/>
          <p:cNvPicPr>
            <a:picLocks noChangeAspect="1"/>
          </p:cNvPicPr>
          <p:nvPr/>
        </p:nvPicPr>
        <p:blipFill>
          <a:blip r:embed="rId3"/>
          <a:stretch>
            <a:fillRect/>
          </a:stretch>
        </p:blipFill>
        <p:spPr>
          <a:xfrm>
            <a:off x="4939533" y="2895600"/>
            <a:ext cx="3785367" cy="1522159"/>
          </a:xfrm>
          <a:prstGeom prst="rect">
            <a:avLst/>
          </a:prstGeom>
        </p:spPr>
      </p:pic>
      <p:sp>
        <p:nvSpPr>
          <p:cNvPr id="8" name="TextBox 7"/>
          <p:cNvSpPr txBox="1"/>
          <p:nvPr/>
        </p:nvSpPr>
        <p:spPr>
          <a:xfrm>
            <a:off x="4816995" y="2005104"/>
            <a:ext cx="4094649" cy="707886"/>
          </a:xfrm>
          <a:prstGeom prst="rect">
            <a:avLst/>
          </a:prstGeom>
          <a:solidFill>
            <a:srgbClr val="FFFFCC"/>
          </a:solidFill>
          <a:ln>
            <a:solidFill>
              <a:schemeClr val="accent1"/>
            </a:solidFill>
          </a:ln>
        </p:spPr>
        <p:txBody>
          <a:bodyPr wrap="square" rtlCol="0">
            <a:spAutoFit/>
          </a:bodyPr>
          <a:lstStyle/>
          <a:p>
            <a:pPr algn="ctr"/>
            <a:r>
              <a:rPr lang="en-US" sz="2000" b="1" dirty="0" smtClean="0">
                <a:solidFill>
                  <a:schemeClr val="bg2"/>
                </a:solidFill>
                <a:latin typeface="+mj-lt"/>
              </a:rPr>
              <a:t>Temporal: </a:t>
            </a:r>
            <a:r>
              <a:rPr lang="en-US" sz="2000" dirty="0" smtClean="0">
                <a:solidFill>
                  <a:schemeClr val="bg2"/>
                </a:solidFill>
                <a:latin typeface="+mj-lt"/>
              </a:rPr>
              <a:t>Transitivity Constraints</a:t>
            </a:r>
          </a:p>
          <a:p>
            <a:pPr algn="ctr"/>
            <a:r>
              <a:rPr lang="en-US" sz="2000" dirty="0" smtClean="0">
                <a:solidFill>
                  <a:schemeClr val="bg2"/>
                </a:solidFill>
                <a:latin typeface="+mj-lt"/>
              </a:rPr>
              <a:t>Modeled via an ILP formulation</a:t>
            </a:r>
            <a:endParaRPr lang="en-US" sz="2000" dirty="0">
              <a:solidFill>
                <a:schemeClr val="bg2"/>
              </a:solidFill>
              <a:latin typeface="+mj-lt"/>
            </a:endParaRPr>
          </a:p>
        </p:txBody>
      </p:sp>
      <p:cxnSp>
        <p:nvCxnSpPr>
          <p:cNvPr id="11" name="Straight Connector 10"/>
          <p:cNvCxnSpPr/>
          <p:nvPr/>
        </p:nvCxnSpPr>
        <p:spPr>
          <a:xfrm>
            <a:off x="609600" y="3218328"/>
            <a:ext cx="192702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72603" y="4237320"/>
            <a:ext cx="208019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219007" y="4507752"/>
            <a:ext cx="1676593" cy="11952"/>
          </a:xfrm>
          <a:prstGeom prst="line">
            <a:avLst/>
          </a:prstGeom>
          <a:ln w="28575"/>
        </p:spPr>
        <p:style>
          <a:lnRef idx="1">
            <a:schemeClr val="accent1"/>
          </a:lnRef>
          <a:fillRef idx="0">
            <a:schemeClr val="accent1"/>
          </a:fillRef>
          <a:effectRef idx="0">
            <a:schemeClr val="accent1"/>
          </a:effectRef>
          <a:fontRef idx="minor">
            <a:schemeClr val="tx1"/>
          </a:fontRef>
        </p:style>
      </p:cxnSp>
      <p:graphicFrame>
        <p:nvGraphicFramePr>
          <p:cNvPr id="17" name="Table 16"/>
          <p:cNvGraphicFramePr>
            <a:graphicFrameLocks noGrp="1"/>
          </p:cNvGraphicFramePr>
          <p:nvPr>
            <p:extLst>
              <p:ext uri="{D42A27DB-BD31-4B8C-83A1-F6EECF244321}">
                <p14:modId xmlns:p14="http://schemas.microsoft.com/office/powerpoint/2010/main" val="3241214480"/>
              </p:ext>
            </p:extLst>
          </p:nvPr>
        </p:nvGraphicFramePr>
        <p:xfrm>
          <a:off x="5384395" y="4717528"/>
          <a:ext cx="2959848" cy="1112520"/>
        </p:xfrm>
        <a:graphic>
          <a:graphicData uri="http://schemas.openxmlformats.org/drawingml/2006/table">
            <a:tbl>
              <a:tblPr firstRow="1" bandRow="1">
                <a:tableStyleId>{5C22544A-7EE6-4342-B048-85BDC9FD1C3A}</a:tableStyleId>
              </a:tblPr>
              <a:tblGrid>
                <a:gridCol w="2274048">
                  <a:extLst>
                    <a:ext uri="{9D8B030D-6E8A-4147-A177-3AD203B41FA5}">
                      <a16:colId xmlns:a16="http://schemas.microsoft.com/office/drawing/2014/main" val="1804571004"/>
                    </a:ext>
                  </a:extLst>
                </a:gridCol>
                <a:gridCol w="685800">
                  <a:extLst>
                    <a:ext uri="{9D8B030D-6E8A-4147-A177-3AD203B41FA5}">
                      <a16:colId xmlns:a16="http://schemas.microsoft.com/office/drawing/2014/main" val="525939881"/>
                    </a:ext>
                  </a:extLst>
                </a:gridCol>
              </a:tblGrid>
              <a:tr h="370840">
                <a:tc>
                  <a:txBody>
                    <a:bodyPr/>
                    <a:lstStyle/>
                    <a:p>
                      <a:endParaRPr lang="en-US" dirty="0"/>
                    </a:p>
                  </a:txBody>
                  <a:tcPr>
                    <a:solidFill>
                      <a:srgbClr val="FAC896"/>
                    </a:solidFill>
                  </a:tcPr>
                </a:tc>
                <a:tc>
                  <a:txBody>
                    <a:bodyPr/>
                    <a:lstStyle/>
                    <a:p>
                      <a:pPr algn="ctr"/>
                      <a:r>
                        <a:rPr lang="en-US" dirty="0" smtClean="0">
                          <a:solidFill>
                            <a:schemeClr val="bg2"/>
                          </a:solidFill>
                        </a:rPr>
                        <a:t>F1</a:t>
                      </a:r>
                      <a:endParaRPr lang="en-US" dirty="0">
                        <a:solidFill>
                          <a:schemeClr val="bg2"/>
                        </a:solidFill>
                      </a:endParaRPr>
                    </a:p>
                  </a:txBody>
                  <a:tcPr>
                    <a:solidFill>
                      <a:srgbClr val="FAC896"/>
                    </a:solidFill>
                  </a:tcPr>
                </a:tc>
                <a:extLst>
                  <a:ext uri="{0D108BD9-81ED-4DB2-BD59-A6C34878D82A}">
                    <a16:rowId xmlns:a16="http://schemas.microsoft.com/office/drawing/2014/main" val="2365497942"/>
                  </a:ext>
                </a:extLst>
              </a:tr>
              <a:tr h="370840">
                <a:tc>
                  <a:txBody>
                    <a:bodyPr/>
                    <a:lstStyle/>
                    <a:p>
                      <a:r>
                        <a:rPr lang="en-US" dirty="0" smtClean="0"/>
                        <a:t>Bootstrapping</a:t>
                      </a:r>
                      <a:endParaRPr lang="en-US" dirty="0"/>
                    </a:p>
                  </a:txBody>
                  <a:tcPr>
                    <a:solidFill>
                      <a:srgbClr val="FFFFCC"/>
                    </a:solidFill>
                  </a:tcPr>
                </a:tc>
                <a:tc>
                  <a:txBody>
                    <a:bodyPr/>
                    <a:lstStyle/>
                    <a:p>
                      <a:pPr algn="ctr"/>
                      <a:r>
                        <a:rPr lang="en-US" b="1" dirty="0" smtClean="0"/>
                        <a:t>45.6</a:t>
                      </a:r>
                      <a:endParaRPr lang="en-US" b="1" dirty="0"/>
                    </a:p>
                  </a:txBody>
                  <a:tcPr>
                    <a:solidFill>
                      <a:srgbClr val="FFFFCC"/>
                    </a:solidFill>
                  </a:tcPr>
                </a:tc>
                <a:extLst>
                  <a:ext uri="{0D108BD9-81ED-4DB2-BD59-A6C34878D82A}">
                    <a16:rowId xmlns:a16="http://schemas.microsoft.com/office/drawing/2014/main" val="2129120820"/>
                  </a:ext>
                </a:extLst>
              </a:tr>
              <a:tr h="370840">
                <a:tc>
                  <a:txBody>
                    <a:bodyPr/>
                    <a:lstStyle/>
                    <a:p>
                      <a:r>
                        <a:rPr lang="en-US" dirty="0" smtClean="0"/>
                        <a:t>   + Constraints (</a:t>
                      </a:r>
                      <a:r>
                        <a:rPr lang="en-US" dirty="0" err="1" smtClean="0"/>
                        <a:t>CoDL</a:t>
                      </a:r>
                      <a:r>
                        <a:rPr lang="en-US" dirty="0" smtClean="0"/>
                        <a:t>)</a:t>
                      </a:r>
                      <a:endParaRPr lang="en-US" dirty="0"/>
                    </a:p>
                  </a:txBody>
                  <a:tcPr>
                    <a:solidFill>
                      <a:srgbClr val="FFFFCC"/>
                    </a:solidFill>
                  </a:tcPr>
                </a:tc>
                <a:tc>
                  <a:txBody>
                    <a:bodyPr/>
                    <a:lstStyle/>
                    <a:p>
                      <a:pPr algn="ctr"/>
                      <a:r>
                        <a:rPr lang="en-US" b="1" dirty="0" smtClean="0"/>
                        <a:t>49.0</a:t>
                      </a:r>
                      <a:endParaRPr lang="en-US" b="1" dirty="0"/>
                    </a:p>
                  </a:txBody>
                  <a:tcPr>
                    <a:solidFill>
                      <a:srgbClr val="FFFFCC"/>
                    </a:solidFill>
                  </a:tcPr>
                </a:tc>
                <a:extLst>
                  <a:ext uri="{0D108BD9-81ED-4DB2-BD59-A6C34878D82A}">
                    <a16:rowId xmlns:a16="http://schemas.microsoft.com/office/drawing/2014/main" val="2533403634"/>
                  </a:ext>
                </a:extLst>
              </a:tr>
            </a:tbl>
          </a:graphicData>
        </a:graphic>
      </p:graphicFrame>
      <p:cxnSp>
        <p:nvCxnSpPr>
          <p:cNvPr id="18" name="Straight Connector 17"/>
          <p:cNvCxnSpPr/>
          <p:nvPr/>
        </p:nvCxnSpPr>
        <p:spPr>
          <a:xfrm>
            <a:off x="683728" y="3469344"/>
            <a:ext cx="535279"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71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22" presetClass="entr" presetSubtype="8"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Signals		</a:t>
            </a:r>
            <a:endParaRPr lang="en-US" dirty="0"/>
          </a:p>
        </p:txBody>
      </p:sp>
      <p:sp>
        <p:nvSpPr>
          <p:cNvPr id="3" name="Content Placeholder 2"/>
          <p:cNvSpPr>
            <a:spLocks noGrp="1"/>
          </p:cNvSpPr>
          <p:nvPr>
            <p:ph idx="1"/>
          </p:nvPr>
        </p:nvSpPr>
        <p:spPr/>
        <p:txBody>
          <a:bodyPr/>
          <a:lstStyle/>
          <a:p>
            <a:r>
              <a:rPr lang="en-US" dirty="0" smtClean="0"/>
              <a:t>In many problems it’s easy to get some good signals</a:t>
            </a:r>
          </a:p>
          <a:p>
            <a:pPr lvl="1"/>
            <a:r>
              <a:rPr lang="en-US" dirty="0" smtClean="0"/>
              <a:t>High Precision annotation</a:t>
            </a:r>
          </a:p>
          <a:p>
            <a:r>
              <a:rPr lang="en-US" dirty="0" smtClean="0"/>
              <a:t>But difficult to get exhaustive annotation</a:t>
            </a:r>
          </a:p>
          <a:p>
            <a:pPr lvl="1"/>
            <a:r>
              <a:rPr lang="en-US" dirty="0" smtClean="0"/>
              <a:t>Low recall</a:t>
            </a:r>
          </a:p>
          <a:p>
            <a:pPr lvl="1"/>
            <a:endParaRPr lang="en-US" dirty="0"/>
          </a:p>
          <a:p>
            <a:r>
              <a:rPr lang="en-US" dirty="0" smtClean="0"/>
              <a:t>Examples</a:t>
            </a:r>
          </a:p>
          <a:p>
            <a:pPr lvl="1"/>
            <a:r>
              <a:rPr lang="en-US" dirty="0" smtClean="0"/>
              <a:t>Transliteration</a:t>
            </a:r>
          </a:p>
          <a:p>
            <a:pPr lvl="1"/>
            <a:r>
              <a:rPr lang="en-US" dirty="0" smtClean="0"/>
              <a:t>Named Entities (Low Resource Languages)</a:t>
            </a:r>
          </a:p>
          <a:p>
            <a:pPr lvl="1"/>
            <a:r>
              <a:rPr lang="en-US" dirty="0" smtClean="0"/>
              <a:t>Temporal Relations</a:t>
            </a:r>
          </a:p>
          <a:p>
            <a:pPr lvl="1"/>
            <a:endParaRPr lang="en-US" dirty="0"/>
          </a:p>
          <a:p>
            <a:r>
              <a:rPr lang="en-US" dirty="0" smtClean="0"/>
              <a:t>In these cases (and many others) </a:t>
            </a:r>
          </a:p>
          <a:p>
            <a:pPr lvl="1"/>
            <a:r>
              <a:rPr lang="en-US" dirty="0" smtClean="0"/>
              <a:t>It’s easy to get partial annotations</a:t>
            </a:r>
          </a:p>
          <a:p>
            <a:pPr lvl="1"/>
            <a:r>
              <a:rPr lang="en-US" dirty="0" smtClean="0"/>
              <a:t>Strong expectations from the output  satisfy can amplify it </a:t>
            </a:r>
            <a:endParaRPr lang="en-US" dirty="0"/>
          </a:p>
        </p:txBody>
      </p:sp>
    </p:spTree>
    <p:extLst>
      <p:ext uri="{BB962C8B-B14F-4D97-AF65-F5344CB8AC3E}">
        <p14:creationId xmlns:p14="http://schemas.microsoft.com/office/powerpoint/2010/main" val="341570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Incidental Supervision</a:t>
            </a:r>
            <a:endParaRPr lang="en-US" dirty="0"/>
          </a:p>
        </p:txBody>
      </p:sp>
      <p:sp>
        <p:nvSpPr>
          <p:cNvPr id="3" name="Content Placeholder 2"/>
          <p:cNvSpPr>
            <a:spLocks noGrp="1"/>
          </p:cNvSpPr>
          <p:nvPr>
            <p:ph idx="1"/>
          </p:nvPr>
        </p:nvSpPr>
        <p:spPr>
          <a:xfrm>
            <a:off x="228600" y="914400"/>
            <a:ext cx="8686800" cy="4953000"/>
          </a:xfrm>
        </p:spPr>
        <p:txBody>
          <a:bodyPr/>
          <a:lstStyle/>
          <a:p>
            <a:r>
              <a:rPr lang="en-US" dirty="0" smtClean="0"/>
              <a:t>Data provides hints</a:t>
            </a:r>
          </a:p>
          <a:p>
            <a:pPr lvl="1"/>
            <a:r>
              <a:rPr lang="en-US" dirty="0" smtClean="0"/>
              <a:t>These are often sufficient to infer supervision signals for a range of tasks. </a:t>
            </a:r>
          </a:p>
          <a:p>
            <a:pPr lvl="1"/>
            <a:r>
              <a:rPr lang="en-US" dirty="0" smtClean="0"/>
              <a:t>Data exists independent of the task(s) at hand. </a:t>
            </a:r>
          </a:p>
          <a:p>
            <a:pPr lvl="1"/>
            <a:endParaRPr lang="en-US" dirty="0"/>
          </a:p>
          <a:p>
            <a:r>
              <a:rPr lang="en-US" dirty="0" smtClean="0"/>
              <a:t>Representation</a:t>
            </a:r>
          </a:p>
          <a:p>
            <a:pPr lvl="1"/>
            <a:r>
              <a:rPr lang="en-US" dirty="0" smtClean="0"/>
              <a:t>Often, making prediction is all about representing knowledge</a:t>
            </a:r>
          </a:p>
          <a:p>
            <a:r>
              <a:rPr lang="en-US" dirty="0" smtClean="0"/>
              <a:t>Signals</a:t>
            </a:r>
          </a:p>
          <a:p>
            <a:pPr lvl="1"/>
            <a:r>
              <a:rPr lang="en-US" dirty="0" smtClean="0"/>
              <a:t>Exploiting weak signals an putting them together Examples:</a:t>
            </a:r>
          </a:p>
          <a:p>
            <a:r>
              <a:rPr lang="en-US" dirty="0" smtClean="0"/>
              <a:t>Behavioral Level </a:t>
            </a:r>
            <a:r>
              <a:rPr lang="en-US" dirty="0"/>
              <a:t>F</a:t>
            </a:r>
            <a:r>
              <a:rPr lang="en-US" dirty="0" smtClean="0"/>
              <a:t>eedback</a:t>
            </a:r>
          </a:p>
          <a:p>
            <a:pPr lvl="1"/>
            <a:r>
              <a:rPr lang="en-US" dirty="0" smtClean="0"/>
              <a:t>It’s End-to-End, but with behavioral level feedback  </a:t>
            </a:r>
          </a:p>
        </p:txBody>
      </p:sp>
      <p:sp>
        <p:nvSpPr>
          <p:cNvPr id="4" name="Slide Number Placeholder 3"/>
          <p:cNvSpPr>
            <a:spLocks noGrp="1"/>
          </p:cNvSpPr>
          <p:nvPr>
            <p:ph type="sldNum" sz="quarter" idx="4294967295"/>
          </p:nvPr>
        </p:nvSpPr>
        <p:spPr/>
        <p:txBody>
          <a:bodyPr/>
          <a:lstStyle/>
          <a:p>
            <a:pPr>
              <a:defRPr/>
            </a:pPr>
            <a:r>
              <a:rPr lang="en-US" altLang="zh-TW" smtClean="0"/>
              <a:t>Page </a:t>
            </a:r>
            <a:fld id="{C83F18D4-0D70-44DE-A8FF-A8D5002D1168}" type="slidenum">
              <a:rPr lang="en-US" altLang="zh-TW" smtClean="0"/>
              <a:pPr>
                <a:defRPr/>
              </a:pPr>
              <a:t>25</a:t>
            </a:fld>
            <a:endParaRPr lang="en-US" altLang="zh-TW"/>
          </a:p>
        </p:txBody>
      </p:sp>
      <p:sp>
        <p:nvSpPr>
          <p:cNvPr id="6" name="Right Arrow 5"/>
          <p:cNvSpPr/>
          <p:nvPr/>
        </p:nvSpPr>
        <p:spPr>
          <a:xfrm>
            <a:off x="76200" y="4203494"/>
            <a:ext cx="533400" cy="180250"/>
          </a:xfrm>
          <a:prstGeom prst="rightArrow">
            <a:avLst/>
          </a:prstGeom>
          <a:solidFill>
            <a:srgbClr val="A7001B"/>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31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utoShape 191"/>
          <p:cNvSpPr>
            <a:spLocks noChangeArrowheads="1"/>
          </p:cNvSpPr>
          <p:nvPr/>
        </p:nvSpPr>
        <p:spPr bwMode="auto">
          <a:xfrm>
            <a:off x="5753100" y="794402"/>
            <a:ext cx="3162300" cy="381000"/>
          </a:xfrm>
          <a:prstGeom prst="wedgeRectCallout">
            <a:avLst>
              <a:gd name="adj1" fmla="val -180280"/>
              <a:gd name="adj2" fmla="val 529846"/>
            </a:avLst>
          </a:prstGeom>
          <a:solidFill>
            <a:srgbClr val="FAE1AF"/>
          </a:solidFill>
          <a:ln w="9525">
            <a:solidFill>
              <a:srgbClr val="A7001B"/>
            </a:solidFill>
            <a:miter lim="800000"/>
            <a:headEnd/>
            <a:tailEnd/>
          </a:ln>
        </p:spPr>
        <p:txBody>
          <a:bodyPr/>
          <a:lstStyle/>
          <a:p>
            <a:pPr algn="ctr"/>
            <a:r>
              <a:rPr lang="en-US" dirty="0" smtClean="0">
                <a:solidFill>
                  <a:srgbClr val="000080"/>
                </a:solidFill>
                <a:latin typeface="Calibri"/>
                <a:cs typeface="Arial" charset="0"/>
              </a:rPr>
              <a:t>Behavioral feedback is needed!</a:t>
            </a:r>
            <a:endParaRPr lang="en-US" b="1" dirty="0">
              <a:solidFill>
                <a:srgbClr val="000080"/>
              </a:solidFill>
              <a:latin typeface="Calibri"/>
              <a:cs typeface="Arial" charset="0"/>
            </a:endParaRPr>
          </a:p>
        </p:txBody>
      </p:sp>
      <p:sp>
        <p:nvSpPr>
          <p:cNvPr id="1277962" name="Rectangle 10"/>
          <p:cNvSpPr>
            <a:spLocks noGrp="1" noChangeArrowheads="1"/>
          </p:cNvSpPr>
          <p:nvPr>
            <p:ph type="title"/>
          </p:nvPr>
        </p:nvSpPr>
        <p:spPr/>
        <p:txBody>
          <a:bodyPr/>
          <a:lstStyle/>
          <a:p>
            <a:r>
              <a:rPr lang="en-US" altLang="en-US" dirty="0"/>
              <a:t>The language-world mapping </a:t>
            </a:r>
            <a:r>
              <a:rPr lang="en-US" altLang="en-US" dirty="0" smtClean="0"/>
              <a:t>problem </a:t>
            </a:r>
            <a:r>
              <a:rPr lang="en-US" altLang="en-US" sz="1400" dirty="0" smtClean="0">
                <a:solidFill>
                  <a:srgbClr val="000080"/>
                </a:solidFill>
              </a:rPr>
              <a:t>[</a:t>
            </a:r>
            <a:r>
              <a:rPr lang="en-US" altLang="en-US" sz="1400" dirty="0" err="1" smtClean="0">
                <a:solidFill>
                  <a:srgbClr val="000080"/>
                </a:solidFill>
              </a:rPr>
              <a:t>BabySRL</a:t>
            </a:r>
            <a:r>
              <a:rPr lang="en-US" altLang="en-US" sz="1400" dirty="0" smtClean="0">
                <a:solidFill>
                  <a:srgbClr val="000080"/>
                </a:solidFill>
              </a:rPr>
              <a:t>: Connor, Fisher &amp; Roth</a:t>
            </a:r>
            <a:r>
              <a:rPr lang="en-US" altLang="en-US" sz="1400" dirty="0">
                <a:solidFill>
                  <a:srgbClr val="000080"/>
                </a:solidFill>
              </a:rPr>
              <a:t>, </a:t>
            </a:r>
            <a:r>
              <a:rPr lang="en-US" altLang="en-US" sz="1400" dirty="0" smtClean="0">
                <a:solidFill>
                  <a:srgbClr val="000080"/>
                </a:solidFill>
              </a:rPr>
              <a:t>2012]</a:t>
            </a:r>
            <a:endParaRPr lang="en-US" altLang="en-US" sz="1600" dirty="0">
              <a:solidFill>
                <a:srgbClr val="000080"/>
              </a:solidFill>
            </a:endParaRPr>
          </a:p>
        </p:txBody>
      </p:sp>
      <p:sp>
        <p:nvSpPr>
          <p:cNvPr id="2" name="Content Placeholder 1"/>
          <p:cNvSpPr>
            <a:spLocks noGrp="1"/>
          </p:cNvSpPr>
          <p:nvPr>
            <p:ph idx="1"/>
          </p:nvPr>
        </p:nvSpPr>
        <p:spPr>
          <a:xfrm>
            <a:off x="381000" y="1143000"/>
            <a:ext cx="8534400" cy="5181600"/>
          </a:xfrm>
        </p:spPr>
        <p:txBody>
          <a:bodyPr/>
          <a:lstStyle/>
          <a:p>
            <a:r>
              <a:rPr lang="en-US" dirty="0" smtClean="0"/>
              <a:t>Take inspiration from language acquisition?</a:t>
            </a:r>
          </a:p>
          <a:p>
            <a:pPr lvl="1"/>
            <a:r>
              <a:rPr lang="en-US" dirty="0" smtClean="0"/>
              <a:t>Clearly, a lot of incidental supervision</a:t>
            </a:r>
          </a:p>
          <a:p>
            <a:pPr lvl="1"/>
            <a:r>
              <a:rPr lang="en-US" dirty="0" smtClean="0"/>
              <a:t>Harder problems (understanding verbs) bootstrap from easier</a:t>
            </a:r>
            <a:endParaRPr lang="en-US" dirty="0"/>
          </a:p>
        </p:txBody>
      </p:sp>
      <p:sp>
        <p:nvSpPr>
          <p:cNvPr id="10" name="Slide Number Placeholder 3"/>
          <p:cNvSpPr>
            <a:spLocks noGrp="1"/>
          </p:cNvSpPr>
          <p:nvPr>
            <p:ph type="sldNum" sz="quarter" idx="4294967295"/>
          </p:nvPr>
        </p:nvSpPr>
        <p:spPr/>
        <p:txBody>
          <a:bodyPr/>
          <a:lstStyle/>
          <a:p>
            <a:r>
              <a:rPr lang="en-US" altLang="zh-TW"/>
              <a:t>Page </a:t>
            </a:r>
            <a:fld id="{827672E3-811F-4E36-936F-E5C2743997C1}" type="slidenum">
              <a:rPr lang="en-US" altLang="zh-TW"/>
              <a:pPr/>
              <a:t>26</a:t>
            </a:fld>
            <a:endParaRPr lang="en-US" altLang="zh-TW"/>
          </a:p>
        </p:txBody>
      </p:sp>
      <p:pic>
        <p:nvPicPr>
          <p:cNvPr id="1277954" name="Picture 2"/>
          <p:cNvPicPr>
            <a:picLocks noChangeAspect="1" noChangeArrowheads="1"/>
          </p:cNvPicPr>
          <p:nvPr/>
        </p:nvPicPr>
        <p:blipFill>
          <a:blip r:embed="rId3">
            <a:extLst>
              <a:ext uri="{28A0092B-C50C-407E-A947-70E740481C1C}">
                <a14:useLocalDpi xmlns:a14="http://schemas.microsoft.com/office/drawing/2010/main" val="0"/>
              </a:ext>
            </a:extLst>
          </a:blip>
          <a:srcRect l="19835"/>
          <a:stretch>
            <a:fillRect/>
          </a:stretch>
        </p:blipFill>
        <p:spPr bwMode="auto">
          <a:xfrm>
            <a:off x="417513" y="3405188"/>
            <a:ext cx="4154487" cy="1417637"/>
          </a:xfrm>
          <a:prstGeom prst="rect">
            <a:avLst/>
          </a:prstGeom>
          <a:noFill/>
          <a:ln>
            <a:noFill/>
          </a:ln>
          <a:effectLst/>
          <a:extLst>
            <a:ext uri="{909E8E84-426E-40DD-AFC4-6F175D3DCCD1}">
              <a14:hiddenFill xmlns:a14="http://schemas.microsoft.com/office/drawing/2010/main">
                <a:blipFill dpi="0" rotWithShape="0">
                  <a:blip/>
                  <a:srcRect l="1983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77955" name="Text Box 3"/>
          <p:cNvSpPr txBox="1">
            <a:spLocks noChangeArrowheads="1"/>
          </p:cNvSpPr>
          <p:nvPr/>
        </p:nvSpPr>
        <p:spPr bwMode="auto">
          <a:xfrm>
            <a:off x="1492250" y="2971800"/>
            <a:ext cx="2001838"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spAutoFit/>
          </a:bodyPr>
          <a:lstStyle>
            <a:lvl1pPr defTabSz="414338">
              <a:tabLst>
                <a:tab pos="657225" algn="l"/>
                <a:tab pos="1312863" algn="l"/>
                <a:tab pos="1970088" algn="l"/>
              </a:tabLst>
              <a:defRPr sz="2400">
                <a:solidFill>
                  <a:schemeClr val="tx1"/>
                </a:solidFill>
                <a:latin typeface="Times New Roman" pitchFamily="18" charset="0"/>
              </a:defRPr>
            </a:lvl1pPr>
            <a:lvl2pPr marL="674688" indent="-260350" defTabSz="414338">
              <a:tabLst>
                <a:tab pos="657225" algn="l"/>
                <a:tab pos="1312863" algn="l"/>
                <a:tab pos="1970088" algn="l"/>
              </a:tabLst>
              <a:defRPr sz="2400">
                <a:solidFill>
                  <a:schemeClr val="tx1"/>
                </a:solidFill>
                <a:latin typeface="Times New Roman" pitchFamily="18" charset="0"/>
              </a:defRPr>
            </a:lvl2pPr>
            <a:lvl3pPr marL="1036638" indent="-207963" defTabSz="414338">
              <a:tabLst>
                <a:tab pos="657225" algn="l"/>
                <a:tab pos="1312863" algn="l"/>
                <a:tab pos="1970088" algn="l"/>
              </a:tabLst>
              <a:defRPr sz="2400">
                <a:solidFill>
                  <a:schemeClr val="tx1"/>
                </a:solidFill>
                <a:latin typeface="Times New Roman" pitchFamily="18" charset="0"/>
              </a:defRPr>
            </a:lvl3pPr>
            <a:lvl4pPr marL="1450975" indent="-206375" defTabSz="414338">
              <a:tabLst>
                <a:tab pos="657225" algn="l"/>
                <a:tab pos="1312863" algn="l"/>
                <a:tab pos="1970088" algn="l"/>
              </a:tabLst>
              <a:defRPr sz="2400">
                <a:solidFill>
                  <a:schemeClr val="tx1"/>
                </a:solidFill>
                <a:latin typeface="Times New Roman" pitchFamily="18" charset="0"/>
              </a:defRPr>
            </a:lvl4pPr>
            <a:lvl5pPr marL="1866900" indent="-207963" defTabSz="414338">
              <a:tabLst>
                <a:tab pos="657225" algn="l"/>
                <a:tab pos="1312863" algn="l"/>
                <a:tab pos="1970088" algn="l"/>
              </a:tabLst>
              <a:defRPr sz="2400">
                <a:solidFill>
                  <a:schemeClr val="tx1"/>
                </a:solidFill>
                <a:latin typeface="Times New Roman" pitchFamily="18" charset="0"/>
              </a:defRPr>
            </a:lvl5pPr>
            <a:lvl6pPr marL="2324100" indent="-207963" defTabSz="414338" fontAlgn="base">
              <a:spcBef>
                <a:spcPct val="0"/>
              </a:spcBef>
              <a:spcAft>
                <a:spcPct val="0"/>
              </a:spcAft>
              <a:tabLst>
                <a:tab pos="657225" algn="l"/>
                <a:tab pos="1312863" algn="l"/>
                <a:tab pos="1970088" algn="l"/>
              </a:tabLst>
              <a:defRPr sz="2400">
                <a:solidFill>
                  <a:schemeClr val="tx1"/>
                </a:solidFill>
                <a:latin typeface="Times New Roman" pitchFamily="18" charset="0"/>
              </a:defRPr>
            </a:lvl6pPr>
            <a:lvl7pPr marL="2781300" indent="-207963" defTabSz="414338" fontAlgn="base">
              <a:spcBef>
                <a:spcPct val="0"/>
              </a:spcBef>
              <a:spcAft>
                <a:spcPct val="0"/>
              </a:spcAft>
              <a:tabLst>
                <a:tab pos="657225" algn="l"/>
                <a:tab pos="1312863" algn="l"/>
                <a:tab pos="1970088" algn="l"/>
              </a:tabLst>
              <a:defRPr sz="2400">
                <a:solidFill>
                  <a:schemeClr val="tx1"/>
                </a:solidFill>
                <a:latin typeface="Times New Roman" pitchFamily="18" charset="0"/>
              </a:defRPr>
            </a:lvl7pPr>
            <a:lvl8pPr marL="3238500" indent="-207963" defTabSz="414338" fontAlgn="base">
              <a:spcBef>
                <a:spcPct val="0"/>
              </a:spcBef>
              <a:spcAft>
                <a:spcPct val="0"/>
              </a:spcAft>
              <a:tabLst>
                <a:tab pos="657225" algn="l"/>
                <a:tab pos="1312863" algn="l"/>
                <a:tab pos="1970088" algn="l"/>
              </a:tabLst>
              <a:defRPr sz="2400">
                <a:solidFill>
                  <a:schemeClr val="tx1"/>
                </a:solidFill>
                <a:latin typeface="Times New Roman" pitchFamily="18" charset="0"/>
              </a:defRPr>
            </a:lvl8pPr>
            <a:lvl9pPr marL="3695700" indent="-207963" defTabSz="414338" fontAlgn="base">
              <a:spcBef>
                <a:spcPct val="0"/>
              </a:spcBef>
              <a:spcAft>
                <a:spcPct val="0"/>
              </a:spcAft>
              <a:tabLst>
                <a:tab pos="657225" algn="l"/>
                <a:tab pos="1312863" algn="l"/>
                <a:tab pos="1970088" algn="l"/>
              </a:tabLst>
              <a:defRPr sz="2400">
                <a:solidFill>
                  <a:schemeClr val="tx1"/>
                </a:solidFill>
                <a:latin typeface="Times New Roman" pitchFamily="18" charset="0"/>
              </a:defRPr>
            </a:lvl9pPr>
          </a:lstStyle>
          <a:p>
            <a:pPr algn="ctr" eaLnBrk="1">
              <a:buClr>
                <a:srgbClr val="000000"/>
              </a:buClr>
              <a:buSzPct val="100000"/>
              <a:buFont typeface="Times New Roman" pitchFamily="18" charset="0"/>
              <a:buNone/>
            </a:pPr>
            <a:r>
              <a:rPr lang="en-US" altLang="en-US" dirty="0">
                <a:solidFill>
                  <a:srgbClr val="000000"/>
                </a:solidFill>
              </a:rPr>
              <a:t>“the language”</a:t>
            </a:r>
          </a:p>
        </p:txBody>
      </p:sp>
      <p:sp>
        <p:nvSpPr>
          <p:cNvPr id="1277956" name="Text Box 4"/>
          <p:cNvSpPr txBox="1">
            <a:spLocks noChangeArrowheads="1"/>
          </p:cNvSpPr>
          <p:nvPr/>
        </p:nvSpPr>
        <p:spPr bwMode="auto">
          <a:xfrm>
            <a:off x="6738938" y="1828800"/>
            <a:ext cx="16129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spAutoFit/>
          </a:bodyPr>
          <a:lstStyle>
            <a:lvl1pPr defTabSz="414338">
              <a:tabLst>
                <a:tab pos="657225" algn="l"/>
                <a:tab pos="1312863" algn="l"/>
              </a:tabLst>
              <a:defRPr sz="2400">
                <a:solidFill>
                  <a:schemeClr val="tx1"/>
                </a:solidFill>
                <a:latin typeface="Times New Roman" pitchFamily="18" charset="0"/>
              </a:defRPr>
            </a:lvl1pPr>
            <a:lvl2pPr marL="674688" indent="-260350" defTabSz="414338">
              <a:tabLst>
                <a:tab pos="657225" algn="l"/>
                <a:tab pos="1312863" algn="l"/>
              </a:tabLst>
              <a:defRPr sz="2400">
                <a:solidFill>
                  <a:schemeClr val="tx1"/>
                </a:solidFill>
                <a:latin typeface="Times New Roman" pitchFamily="18" charset="0"/>
              </a:defRPr>
            </a:lvl2pPr>
            <a:lvl3pPr marL="1036638" indent="-207963" defTabSz="414338">
              <a:tabLst>
                <a:tab pos="657225" algn="l"/>
                <a:tab pos="1312863" algn="l"/>
              </a:tabLst>
              <a:defRPr sz="2400">
                <a:solidFill>
                  <a:schemeClr val="tx1"/>
                </a:solidFill>
                <a:latin typeface="Times New Roman" pitchFamily="18" charset="0"/>
              </a:defRPr>
            </a:lvl3pPr>
            <a:lvl4pPr marL="1450975" indent="-206375" defTabSz="414338">
              <a:tabLst>
                <a:tab pos="657225" algn="l"/>
                <a:tab pos="1312863" algn="l"/>
              </a:tabLst>
              <a:defRPr sz="2400">
                <a:solidFill>
                  <a:schemeClr val="tx1"/>
                </a:solidFill>
                <a:latin typeface="Times New Roman" pitchFamily="18" charset="0"/>
              </a:defRPr>
            </a:lvl4pPr>
            <a:lvl5pPr marL="1866900" indent="-207963" defTabSz="414338">
              <a:tabLst>
                <a:tab pos="657225" algn="l"/>
                <a:tab pos="1312863" algn="l"/>
              </a:tabLst>
              <a:defRPr sz="2400">
                <a:solidFill>
                  <a:schemeClr val="tx1"/>
                </a:solidFill>
                <a:latin typeface="Times New Roman" pitchFamily="18" charset="0"/>
              </a:defRPr>
            </a:lvl5pPr>
            <a:lvl6pPr marL="2324100" indent="-207963" defTabSz="414338" fontAlgn="base">
              <a:spcBef>
                <a:spcPct val="0"/>
              </a:spcBef>
              <a:spcAft>
                <a:spcPct val="0"/>
              </a:spcAft>
              <a:tabLst>
                <a:tab pos="657225" algn="l"/>
                <a:tab pos="1312863" algn="l"/>
              </a:tabLst>
              <a:defRPr sz="2400">
                <a:solidFill>
                  <a:schemeClr val="tx1"/>
                </a:solidFill>
                <a:latin typeface="Times New Roman" pitchFamily="18" charset="0"/>
              </a:defRPr>
            </a:lvl6pPr>
            <a:lvl7pPr marL="2781300" indent="-207963" defTabSz="414338" fontAlgn="base">
              <a:spcBef>
                <a:spcPct val="0"/>
              </a:spcBef>
              <a:spcAft>
                <a:spcPct val="0"/>
              </a:spcAft>
              <a:tabLst>
                <a:tab pos="657225" algn="l"/>
                <a:tab pos="1312863" algn="l"/>
              </a:tabLst>
              <a:defRPr sz="2400">
                <a:solidFill>
                  <a:schemeClr val="tx1"/>
                </a:solidFill>
                <a:latin typeface="Times New Roman" pitchFamily="18" charset="0"/>
              </a:defRPr>
            </a:lvl7pPr>
            <a:lvl8pPr marL="3238500" indent="-207963" defTabSz="414338" fontAlgn="base">
              <a:spcBef>
                <a:spcPct val="0"/>
              </a:spcBef>
              <a:spcAft>
                <a:spcPct val="0"/>
              </a:spcAft>
              <a:tabLst>
                <a:tab pos="657225" algn="l"/>
                <a:tab pos="1312863" algn="l"/>
              </a:tabLst>
              <a:defRPr sz="2400">
                <a:solidFill>
                  <a:schemeClr val="tx1"/>
                </a:solidFill>
                <a:latin typeface="Times New Roman" pitchFamily="18" charset="0"/>
              </a:defRPr>
            </a:lvl8pPr>
            <a:lvl9pPr marL="3695700" indent="-207963" defTabSz="414338" fontAlgn="base">
              <a:spcBef>
                <a:spcPct val="0"/>
              </a:spcBef>
              <a:spcAft>
                <a:spcPct val="0"/>
              </a:spcAft>
              <a:tabLst>
                <a:tab pos="657225" algn="l"/>
                <a:tab pos="1312863" algn="l"/>
              </a:tabLst>
              <a:defRPr sz="2400">
                <a:solidFill>
                  <a:schemeClr val="tx1"/>
                </a:solidFill>
                <a:latin typeface="Times New Roman" pitchFamily="18" charset="0"/>
              </a:defRPr>
            </a:lvl9pPr>
          </a:lstStyle>
          <a:p>
            <a:pPr algn="ctr" eaLnBrk="1">
              <a:buClr>
                <a:srgbClr val="000000"/>
              </a:buClr>
              <a:buSzPct val="100000"/>
              <a:buFont typeface="Times New Roman" pitchFamily="18" charset="0"/>
              <a:buNone/>
            </a:pPr>
            <a:r>
              <a:rPr lang="en-US" altLang="en-US" dirty="0">
                <a:solidFill>
                  <a:srgbClr val="000000"/>
                </a:solidFill>
              </a:rPr>
              <a:t>“the world”</a:t>
            </a:r>
          </a:p>
        </p:txBody>
      </p:sp>
      <p:pic>
        <p:nvPicPr>
          <p:cNvPr id="127795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2286000"/>
            <a:ext cx="2439988" cy="3657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77959" name="AutoShape 7"/>
          <p:cNvSpPr>
            <a:spLocks noChangeArrowheads="1"/>
          </p:cNvSpPr>
          <p:nvPr/>
        </p:nvSpPr>
        <p:spPr bwMode="auto">
          <a:xfrm>
            <a:off x="5143500" y="3543300"/>
            <a:ext cx="609600" cy="684213"/>
          </a:xfrm>
          <a:prstGeom prst="leftRightArrow">
            <a:avLst>
              <a:gd name="adj1" fmla="val 50000"/>
              <a:gd name="adj2" fmla="val 19907"/>
            </a:avLst>
          </a:prstGeom>
          <a:solidFill>
            <a:srgbClr val="A7001B"/>
          </a:solidFill>
          <a:ln w="9360">
            <a:solidFill>
              <a:srgbClr val="A7001B"/>
            </a:solidFill>
            <a:miter lim="800000"/>
            <a:headEnd/>
            <a:tailEnd/>
          </a:ln>
          <a:effectLst/>
          <a:extLst/>
        </p:spPr>
        <p:txBody>
          <a:bodyPr wrap="none" anchor="ctr"/>
          <a:lstStyle/>
          <a:p>
            <a:endParaRPr lang="en-US"/>
          </a:p>
        </p:txBody>
      </p:sp>
      <p:sp>
        <p:nvSpPr>
          <p:cNvPr id="1277960" name="Text Box 8"/>
          <p:cNvSpPr txBox="1">
            <a:spLocks noChangeArrowheads="1"/>
          </p:cNvSpPr>
          <p:nvPr/>
        </p:nvSpPr>
        <p:spPr bwMode="auto">
          <a:xfrm>
            <a:off x="735013" y="4735513"/>
            <a:ext cx="3519487"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spAutoFit/>
          </a:bodyPr>
          <a:lstStyle>
            <a:lvl1pPr defTabSz="414338">
              <a:tabLst>
                <a:tab pos="657225" algn="l"/>
                <a:tab pos="1312863" algn="l"/>
                <a:tab pos="1970088" algn="l"/>
                <a:tab pos="2627313" algn="l"/>
                <a:tab pos="3282950" algn="l"/>
              </a:tabLst>
              <a:defRPr sz="2400">
                <a:solidFill>
                  <a:schemeClr val="tx1"/>
                </a:solidFill>
                <a:latin typeface="Times New Roman" pitchFamily="18" charset="0"/>
              </a:defRPr>
            </a:lvl1pPr>
            <a:lvl2pPr marL="674688" indent="-260350" defTabSz="414338">
              <a:tabLst>
                <a:tab pos="657225" algn="l"/>
                <a:tab pos="1312863" algn="l"/>
                <a:tab pos="1970088" algn="l"/>
                <a:tab pos="2627313" algn="l"/>
                <a:tab pos="3282950" algn="l"/>
              </a:tabLst>
              <a:defRPr sz="2400">
                <a:solidFill>
                  <a:schemeClr val="tx1"/>
                </a:solidFill>
                <a:latin typeface="Times New Roman" pitchFamily="18" charset="0"/>
              </a:defRPr>
            </a:lvl2pPr>
            <a:lvl3pPr marL="1036638" indent="-207963" defTabSz="414338">
              <a:tabLst>
                <a:tab pos="657225" algn="l"/>
                <a:tab pos="1312863" algn="l"/>
                <a:tab pos="1970088" algn="l"/>
                <a:tab pos="2627313" algn="l"/>
                <a:tab pos="3282950" algn="l"/>
              </a:tabLst>
              <a:defRPr sz="2400">
                <a:solidFill>
                  <a:schemeClr val="tx1"/>
                </a:solidFill>
                <a:latin typeface="Times New Roman" pitchFamily="18" charset="0"/>
              </a:defRPr>
            </a:lvl3pPr>
            <a:lvl4pPr marL="1450975" indent="-206375" defTabSz="414338">
              <a:tabLst>
                <a:tab pos="657225" algn="l"/>
                <a:tab pos="1312863" algn="l"/>
                <a:tab pos="1970088" algn="l"/>
                <a:tab pos="2627313" algn="l"/>
                <a:tab pos="3282950" algn="l"/>
              </a:tabLst>
              <a:defRPr sz="2400">
                <a:solidFill>
                  <a:schemeClr val="tx1"/>
                </a:solidFill>
                <a:latin typeface="Times New Roman" pitchFamily="18" charset="0"/>
              </a:defRPr>
            </a:lvl4pPr>
            <a:lvl5pPr marL="1866900" indent="-207963" defTabSz="414338">
              <a:tabLst>
                <a:tab pos="657225" algn="l"/>
                <a:tab pos="1312863" algn="l"/>
                <a:tab pos="1970088" algn="l"/>
                <a:tab pos="2627313" algn="l"/>
                <a:tab pos="3282950" algn="l"/>
              </a:tabLst>
              <a:defRPr sz="2400">
                <a:solidFill>
                  <a:schemeClr val="tx1"/>
                </a:solidFill>
                <a:latin typeface="Times New Roman" pitchFamily="18" charset="0"/>
              </a:defRPr>
            </a:lvl5pPr>
            <a:lvl6pPr marL="2324100" indent="-207963"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itchFamily="18" charset="0"/>
              </a:defRPr>
            </a:lvl6pPr>
            <a:lvl7pPr marL="2781300" indent="-207963"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itchFamily="18" charset="0"/>
              </a:defRPr>
            </a:lvl7pPr>
            <a:lvl8pPr marL="3238500" indent="-207963"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itchFamily="18" charset="0"/>
              </a:defRPr>
            </a:lvl8pPr>
            <a:lvl9pPr marL="3695700" indent="-207963"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itchFamily="18" charset="0"/>
              </a:defRPr>
            </a:lvl9pPr>
          </a:lstStyle>
          <a:p>
            <a:pPr algn="ctr" eaLnBrk="1">
              <a:buClr>
                <a:srgbClr val="000000"/>
              </a:buClr>
              <a:buSzPct val="100000"/>
              <a:buFont typeface="Times New Roman" pitchFamily="18" charset="0"/>
              <a:buNone/>
            </a:pPr>
            <a:r>
              <a:rPr lang="en-US" altLang="en-US" dirty="0">
                <a:solidFill>
                  <a:srgbClr val="000000"/>
                </a:solidFill>
              </a:rPr>
              <a:t>[</a:t>
            </a:r>
            <a:r>
              <a:rPr lang="en-US" altLang="en-US" dirty="0" err="1">
                <a:solidFill>
                  <a:srgbClr val="000000"/>
                </a:solidFill>
              </a:rPr>
              <a:t>Topid</a:t>
            </a:r>
            <a:r>
              <a:rPr lang="en-US" altLang="en-US" dirty="0">
                <a:solidFill>
                  <a:srgbClr val="000000"/>
                </a:solidFill>
              </a:rPr>
              <a:t> </a:t>
            </a:r>
            <a:r>
              <a:rPr lang="en-US" altLang="en-US" dirty="0" err="1">
                <a:solidFill>
                  <a:srgbClr val="000000"/>
                </a:solidFill>
              </a:rPr>
              <a:t>rivvo</a:t>
            </a:r>
            <a:r>
              <a:rPr lang="en-US" altLang="en-US" dirty="0">
                <a:solidFill>
                  <a:srgbClr val="000000"/>
                </a:solidFill>
              </a:rPr>
              <a:t> den </a:t>
            </a:r>
            <a:r>
              <a:rPr lang="en-US" altLang="en-US" dirty="0" err="1">
                <a:solidFill>
                  <a:srgbClr val="000000"/>
                </a:solidFill>
              </a:rPr>
              <a:t>marplox</a:t>
            </a:r>
            <a:r>
              <a:rPr lang="en-US" altLang="en-US" dirty="0">
                <a:solidFill>
                  <a:srgbClr val="000000"/>
                </a:solidFill>
              </a:rPr>
              <a:t>.]</a:t>
            </a:r>
          </a:p>
        </p:txBody>
      </p:sp>
      <p:grpSp>
        <p:nvGrpSpPr>
          <p:cNvPr id="12" name="Group 11"/>
          <p:cNvGrpSpPr/>
          <p:nvPr/>
        </p:nvGrpSpPr>
        <p:grpSpPr>
          <a:xfrm>
            <a:off x="1112838" y="2334989"/>
            <a:ext cx="6964362" cy="4029075"/>
            <a:chOff x="509588" y="1914525"/>
            <a:chExt cx="6964362" cy="4029075"/>
          </a:xfrm>
        </p:grpSpPr>
        <p:sp>
          <p:nvSpPr>
            <p:cNvPr id="13" name="Rectangle 3"/>
            <p:cNvSpPr>
              <a:spLocks noChangeArrowheads="1"/>
            </p:cNvSpPr>
            <p:nvPr/>
          </p:nvSpPr>
          <p:spPr bwMode="auto">
            <a:xfrm>
              <a:off x="509588" y="2087563"/>
              <a:ext cx="34877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nchor="ctr">
              <a:spAutoFit/>
            </a:bodyPr>
            <a:lstStyle>
              <a:lvl1pPr defTabSz="414338">
                <a:tabLst>
                  <a:tab pos="657225" algn="l"/>
                  <a:tab pos="1312863" algn="l"/>
                  <a:tab pos="1970088" algn="l"/>
                  <a:tab pos="2627313" algn="l"/>
                  <a:tab pos="3282950" algn="l"/>
                </a:tabLst>
                <a:defRPr sz="2400">
                  <a:solidFill>
                    <a:schemeClr val="tx1"/>
                  </a:solidFill>
                  <a:latin typeface="Times New Roman" pitchFamily="18" charset="0"/>
                </a:defRPr>
              </a:lvl1pPr>
              <a:lvl2pPr marL="674688" indent="-260350" defTabSz="414338">
                <a:tabLst>
                  <a:tab pos="657225" algn="l"/>
                  <a:tab pos="1312863" algn="l"/>
                  <a:tab pos="1970088" algn="l"/>
                  <a:tab pos="2627313" algn="l"/>
                  <a:tab pos="3282950" algn="l"/>
                </a:tabLst>
                <a:defRPr sz="2400">
                  <a:solidFill>
                    <a:schemeClr val="tx1"/>
                  </a:solidFill>
                  <a:latin typeface="Times New Roman" pitchFamily="18" charset="0"/>
                </a:defRPr>
              </a:lvl2pPr>
              <a:lvl3pPr marL="1036638" indent="-207963" defTabSz="414338">
                <a:tabLst>
                  <a:tab pos="657225" algn="l"/>
                  <a:tab pos="1312863" algn="l"/>
                  <a:tab pos="1970088" algn="l"/>
                  <a:tab pos="2627313" algn="l"/>
                  <a:tab pos="3282950" algn="l"/>
                </a:tabLst>
                <a:defRPr sz="2400">
                  <a:solidFill>
                    <a:schemeClr val="tx1"/>
                  </a:solidFill>
                  <a:latin typeface="Times New Roman" pitchFamily="18" charset="0"/>
                </a:defRPr>
              </a:lvl3pPr>
              <a:lvl4pPr marL="1450975" indent="-206375" defTabSz="414338">
                <a:tabLst>
                  <a:tab pos="657225" algn="l"/>
                  <a:tab pos="1312863" algn="l"/>
                  <a:tab pos="1970088" algn="l"/>
                  <a:tab pos="2627313" algn="l"/>
                  <a:tab pos="3282950" algn="l"/>
                </a:tabLst>
                <a:defRPr sz="2400">
                  <a:solidFill>
                    <a:schemeClr val="tx1"/>
                  </a:solidFill>
                  <a:latin typeface="Times New Roman" pitchFamily="18" charset="0"/>
                </a:defRPr>
              </a:lvl4pPr>
              <a:lvl5pPr marL="1866900" indent="-207963" defTabSz="414338">
                <a:tabLst>
                  <a:tab pos="657225" algn="l"/>
                  <a:tab pos="1312863" algn="l"/>
                  <a:tab pos="1970088" algn="l"/>
                  <a:tab pos="2627313" algn="l"/>
                  <a:tab pos="3282950" algn="l"/>
                </a:tabLst>
                <a:defRPr sz="2400">
                  <a:solidFill>
                    <a:schemeClr val="tx1"/>
                  </a:solidFill>
                  <a:latin typeface="Times New Roman" pitchFamily="18" charset="0"/>
                </a:defRPr>
              </a:lvl5pPr>
              <a:lvl6pPr marL="2324100" indent="-207963"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itchFamily="18" charset="0"/>
                </a:defRPr>
              </a:lvl6pPr>
              <a:lvl7pPr marL="2781300" indent="-207963"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itchFamily="18" charset="0"/>
                </a:defRPr>
              </a:lvl7pPr>
              <a:lvl8pPr marL="3238500" indent="-207963"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itchFamily="18" charset="0"/>
                </a:defRPr>
              </a:lvl8pPr>
              <a:lvl9pPr marL="3695700" indent="-207963"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itchFamily="18" charset="0"/>
                </a:defRPr>
              </a:lvl9pPr>
            </a:lstStyle>
            <a:p>
              <a:pPr algn="ctr" eaLnBrk="1">
                <a:buClr>
                  <a:srgbClr val="000000"/>
                </a:buClr>
                <a:buSzPct val="100000"/>
                <a:buFont typeface="Times New Roman" pitchFamily="18" charset="0"/>
                <a:buNone/>
              </a:pPr>
              <a:r>
                <a:rPr lang="en-US" altLang="en-US" dirty="0" err="1">
                  <a:solidFill>
                    <a:srgbClr val="000000"/>
                  </a:solidFill>
                </a:rPr>
                <a:t>Smur</a:t>
              </a:r>
              <a:r>
                <a:rPr lang="en-US" altLang="en-US" dirty="0">
                  <a:solidFill>
                    <a:srgbClr val="000000"/>
                  </a:solidFill>
                </a:rPr>
                <a:t>! </a:t>
              </a:r>
              <a:r>
                <a:rPr lang="en-US" altLang="en-US" dirty="0" err="1">
                  <a:solidFill>
                    <a:srgbClr val="000000"/>
                  </a:solidFill>
                </a:rPr>
                <a:t>Rivvo</a:t>
              </a:r>
              <a:r>
                <a:rPr lang="en-US" altLang="en-US" dirty="0">
                  <a:solidFill>
                    <a:srgbClr val="000000"/>
                  </a:solidFill>
                </a:rPr>
                <a:t> </a:t>
              </a:r>
              <a:r>
                <a:rPr lang="en-US" altLang="en-US" dirty="0" err="1">
                  <a:solidFill>
                    <a:srgbClr val="000000"/>
                  </a:solidFill>
                </a:rPr>
                <a:t>della</a:t>
              </a:r>
              <a:r>
                <a:rPr lang="en-US" altLang="en-US" dirty="0">
                  <a:solidFill>
                    <a:srgbClr val="000000"/>
                  </a:solidFill>
                </a:rPr>
                <a:t> </a:t>
              </a:r>
              <a:r>
                <a:rPr lang="en-US" altLang="en-US" dirty="0" err="1">
                  <a:solidFill>
                    <a:srgbClr val="000000"/>
                  </a:solidFill>
                </a:rPr>
                <a:t>frowler</a:t>
              </a:r>
              <a:r>
                <a:rPr lang="en-US" altLang="en-US" dirty="0">
                  <a:solidFill>
                    <a:srgbClr val="000000"/>
                  </a:solidFill>
                </a:rPr>
                <a:t>.</a:t>
              </a:r>
            </a:p>
          </p:txBody>
        </p:sp>
        <p:sp>
          <p:nvSpPr>
            <p:cNvPr id="14" name="Rectangle 4"/>
            <p:cNvSpPr>
              <a:spLocks noChangeArrowheads="1"/>
            </p:cNvSpPr>
            <p:nvPr/>
          </p:nvSpPr>
          <p:spPr bwMode="auto">
            <a:xfrm>
              <a:off x="3003550" y="3051175"/>
              <a:ext cx="331628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nchor="ctr">
              <a:spAutoFit/>
            </a:bodyPr>
            <a:lstStyle>
              <a:lvl1pPr defTabSz="414338">
                <a:tabLst>
                  <a:tab pos="657225" algn="l"/>
                  <a:tab pos="1312863" algn="l"/>
                  <a:tab pos="1970088" algn="l"/>
                  <a:tab pos="2627313" algn="l"/>
                  <a:tab pos="3282950" algn="l"/>
                </a:tabLst>
                <a:defRPr sz="2400">
                  <a:solidFill>
                    <a:schemeClr val="tx1"/>
                  </a:solidFill>
                  <a:latin typeface="Times New Roman" pitchFamily="18" charset="0"/>
                </a:defRPr>
              </a:lvl1pPr>
              <a:lvl2pPr marL="674688" indent="-260350" defTabSz="414338">
                <a:tabLst>
                  <a:tab pos="657225" algn="l"/>
                  <a:tab pos="1312863" algn="l"/>
                  <a:tab pos="1970088" algn="l"/>
                  <a:tab pos="2627313" algn="l"/>
                  <a:tab pos="3282950" algn="l"/>
                </a:tabLst>
                <a:defRPr sz="2400">
                  <a:solidFill>
                    <a:schemeClr val="tx1"/>
                  </a:solidFill>
                  <a:latin typeface="Times New Roman" pitchFamily="18" charset="0"/>
                </a:defRPr>
              </a:lvl2pPr>
              <a:lvl3pPr marL="1036638" indent="-207963" defTabSz="414338">
                <a:tabLst>
                  <a:tab pos="657225" algn="l"/>
                  <a:tab pos="1312863" algn="l"/>
                  <a:tab pos="1970088" algn="l"/>
                  <a:tab pos="2627313" algn="l"/>
                  <a:tab pos="3282950" algn="l"/>
                </a:tabLst>
                <a:defRPr sz="2400">
                  <a:solidFill>
                    <a:schemeClr val="tx1"/>
                  </a:solidFill>
                  <a:latin typeface="Times New Roman" pitchFamily="18" charset="0"/>
                </a:defRPr>
              </a:lvl3pPr>
              <a:lvl4pPr marL="1450975" indent="-206375" defTabSz="414338">
                <a:tabLst>
                  <a:tab pos="657225" algn="l"/>
                  <a:tab pos="1312863" algn="l"/>
                  <a:tab pos="1970088" algn="l"/>
                  <a:tab pos="2627313" algn="l"/>
                  <a:tab pos="3282950" algn="l"/>
                </a:tabLst>
                <a:defRPr sz="2400">
                  <a:solidFill>
                    <a:schemeClr val="tx1"/>
                  </a:solidFill>
                  <a:latin typeface="Times New Roman" pitchFamily="18" charset="0"/>
                </a:defRPr>
              </a:lvl4pPr>
              <a:lvl5pPr marL="1866900" indent="-207963" defTabSz="414338">
                <a:tabLst>
                  <a:tab pos="657225" algn="l"/>
                  <a:tab pos="1312863" algn="l"/>
                  <a:tab pos="1970088" algn="l"/>
                  <a:tab pos="2627313" algn="l"/>
                  <a:tab pos="3282950" algn="l"/>
                </a:tabLst>
                <a:defRPr sz="2400">
                  <a:solidFill>
                    <a:schemeClr val="tx1"/>
                  </a:solidFill>
                  <a:latin typeface="Times New Roman" pitchFamily="18" charset="0"/>
                </a:defRPr>
              </a:lvl5pPr>
              <a:lvl6pPr marL="2324100" indent="-207963"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itchFamily="18" charset="0"/>
                </a:defRPr>
              </a:lvl6pPr>
              <a:lvl7pPr marL="2781300" indent="-207963"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itchFamily="18" charset="0"/>
                </a:defRPr>
              </a:lvl7pPr>
              <a:lvl8pPr marL="3238500" indent="-207963"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itchFamily="18" charset="0"/>
                </a:defRPr>
              </a:lvl8pPr>
              <a:lvl9pPr marL="3695700" indent="-207963"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itchFamily="18" charset="0"/>
                </a:defRPr>
              </a:lvl9pPr>
            </a:lstStyle>
            <a:p>
              <a:pPr algn="ctr" eaLnBrk="1">
                <a:buClr>
                  <a:srgbClr val="000000"/>
                </a:buClr>
                <a:buSzPct val="100000"/>
                <a:buFont typeface="Times New Roman" pitchFamily="18" charset="0"/>
                <a:buNone/>
              </a:pPr>
              <a:r>
                <a:rPr lang="en-US" altLang="en-US">
                  <a:solidFill>
                    <a:srgbClr val="000000"/>
                  </a:solidFill>
                </a:rPr>
                <a:t>Topid rivvo den marplox.</a:t>
              </a:r>
            </a:p>
          </p:txBody>
        </p:sp>
        <p:sp>
          <p:nvSpPr>
            <p:cNvPr id="15" name="Rectangle 5"/>
            <p:cNvSpPr>
              <a:spLocks noChangeArrowheads="1"/>
            </p:cNvSpPr>
            <p:nvPr/>
          </p:nvSpPr>
          <p:spPr bwMode="auto">
            <a:xfrm>
              <a:off x="2743200" y="5256213"/>
              <a:ext cx="32258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nchor="ctr">
              <a:spAutoFit/>
            </a:bodyPr>
            <a:lstStyle>
              <a:lvl1pPr defTabSz="414338">
                <a:tabLst>
                  <a:tab pos="657225" algn="l"/>
                  <a:tab pos="1312863" algn="l"/>
                  <a:tab pos="1970088" algn="l"/>
                  <a:tab pos="2627313" algn="l"/>
                </a:tabLst>
                <a:defRPr sz="2400">
                  <a:solidFill>
                    <a:schemeClr val="tx1"/>
                  </a:solidFill>
                  <a:latin typeface="Times New Roman" pitchFamily="18" charset="0"/>
                </a:defRPr>
              </a:lvl1pPr>
              <a:lvl2pPr marL="674688" indent="-260350" defTabSz="414338">
                <a:tabLst>
                  <a:tab pos="657225" algn="l"/>
                  <a:tab pos="1312863" algn="l"/>
                  <a:tab pos="1970088" algn="l"/>
                  <a:tab pos="2627313" algn="l"/>
                </a:tabLst>
                <a:defRPr sz="2400">
                  <a:solidFill>
                    <a:schemeClr val="tx1"/>
                  </a:solidFill>
                  <a:latin typeface="Times New Roman" pitchFamily="18" charset="0"/>
                </a:defRPr>
              </a:lvl2pPr>
              <a:lvl3pPr marL="1036638" indent="-207963" defTabSz="414338">
                <a:tabLst>
                  <a:tab pos="657225" algn="l"/>
                  <a:tab pos="1312863" algn="l"/>
                  <a:tab pos="1970088" algn="l"/>
                  <a:tab pos="2627313" algn="l"/>
                </a:tabLst>
                <a:defRPr sz="2400">
                  <a:solidFill>
                    <a:schemeClr val="tx1"/>
                  </a:solidFill>
                  <a:latin typeface="Times New Roman" pitchFamily="18" charset="0"/>
                </a:defRPr>
              </a:lvl3pPr>
              <a:lvl4pPr marL="1450975" indent="-206375" defTabSz="414338">
                <a:tabLst>
                  <a:tab pos="657225" algn="l"/>
                  <a:tab pos="1312863" algn="l"/>
                  <a:tab pos="1970088" algn="l"/>
                  <a:tab pos="2627313" algn="l"/>
                </a:tabLst>
                <a:defRPr sz="2400">
                  <a:solidFill>
                    <a:schemeClr val="tx1"/>
                  </a:solidFill>
                  <a:latin typeface="Times New Roman" pitchFamily="18" charset="0"/>
                </a:defRPr>
              </a:lvl4pPr>
              <a:lvl5pPr marL="1866900" indent="-207963" defTabSz="414338">
                <a:tabLst>
                  <a:tab pos="657225" algn="l"/>
                  <a:tab pos="1312863" algn="l"/>
                  <a:tab pos="1970088" algn="l"/>
                  <a:tab pos="2627313" algn="l"/>
                </a:tabLst>
                <a:defRPr sz="2400">
                  <a:solidFill>
                    <a:schemeClr val="tx1"/>
                  </a:solidFill>
                  <a:latin typeface="Times New Roman" pitchFamily="18" charset="0"/>
                </a:defRPr>
              </a:lvl5pPr>
              <a:lvl6pPr marL="2324100" indent="-207963" defTabSz="414338" fontAlgn="base">
                <a:spcBef>
                  <a:spcPct val="0"/>
                </a:spcBef>
                <a:spcAft>
                  <a:spcPct val="0"/>
                </a:spcAft>
                <a:tabLst>
                  <a:tab pos="657225" algn="l"/>
                  <a:tab pos="1312863" algn="l"/>
                  <a:tab pos="1970088" algn="l"/>
                  <a:tab pos="2627313" algn="l"/>
                </a:tabLst>
                <a:defRPr sz="2400">
                  <a:solidFill>
                    <a:schemeClr val="tx1"/>
                  </a:solidFill>
                  <a:latin typeface="Times New Roman" pitchFamily="18" charset="0"/>
                </a:defRPr>
              </a:lvl6pPr>
              <a:lvl7pPr marL="2781300" indent="-207963" defTabSz="414338" fontAlgn="base">
                <a:spcBef>
                  <a:spcPct val="0"/>
                </a:spcBef>
                <a:spcAft>
                  <a:spcPct val="0"/>
                </a:spcAft>
                <a:tabLst>
                  <a:tab pos="657225" algn="l"/>
                  <a:tab pos="1312863" algn="l"/>
                  <a:tab pos="1970088" algn="l"/>
                  <a:tab pos="2627313" algn="l"/>
                </a:tabLst>
                <a:defRPr sz="2400">
                  <a:solidFill>
                    <a:schemeClr val="tx1"/>
                  </a:solidFill>
                  <a:latin typeface="Times New Roman" pitchFamily="18" charset="0"/>
                </a:defRPr>
              </a:lvl7pPr>
              <a:lvl8pPr marL="3238500" indent="-207963" defTabSz="414338" fontAlgn="base">
                <a:spcBef>
                  <a:spcPct val="0"/>
                </a:spcBef>
                <a:spcAft>
                  <a:spcPct val="0"/>
                </a:spcAft>
                <a:tabLst>
                  <a:tab pos="657225" algn="l"/>
                  <a:tab pos="1312863" algn="l"/>
                  <a:tab pos="1970088" algn="l"/>
                  <a:tab pos="2627313" algn="l"/>
                </a:tabLst>
                <a:defRPr sz="2400">
                  <a:solidFill>
                    <a:schemeClr val="tx1"/>
                  </a:solidFill>
                  <a:latin typeface="Times New Roman" pitchFamily="18" charset="0"/>
                </a:defRPr>
              </a:lvl8pPr>
              <a:lvl9pPr marL="3695700" indent="-207963" defTabSz="414338" fontAlgn="base">
                <a:spcBef>
                  <a:spcPct val="0"/>
                </a:spcBef>
                <a:spcAft>
                  <a:spcPct val="0"/>
                </a:spcAft>
                <a:tabLst>
                  <a:tab pos="657225" algn="l"/>
                  <a:tab pos="1312863" algn="l"/>
                  <a:tab pos="1970088" algn="l"/>
                  <a:tab pos="2627313" algn="l"/>
                </a:tabLst>
                <a:defRPr sz="2400">
                  <a:solidFill>
                    <a:schemeClr val="tx1"/>
                  </a:solidFill>
                  <a:latin typeface="Times New Roman" pitchFamily="18" charset="0"/>
                </a:defRPr>
              </a:lvl9pPr>
            </a:lstStyle>
            <a:p>
              <a:pPr algn="ctr" eaLnBrk="1">
                <a:buClr>
                  <a:srgbClr val="000000"/>
                </a:buClr>
                <a:buSzPct val="100000"/>
                <a:buFont typeface="Times New Roman" pitchFamily="18" charset="0"/>
                <a:buNone/>
              </a:pPr>
              <a:r>
                <a:rPr lang="en-US" altLang="en-US" dirty="0" err="1">
                  <a:solidFill>
                    <a:srgbClr val="000000"/>
                  </a:solidFill>
                </a:rPr>
                <a:t>Marplox</a:t>
              </a:r>
              <a:r>
                <a:rPr lang="en-US" altLang="en-US" dirty="0">
                  <a:solidFill>
                    <a:srgbClr val="000000"/>
                  </a:solidFill>
                </a:rPr>
                <a:t> </a:t>
              </a:r>
              <a:r>
                <a:rPr lang="en-US" altLang="en-US" dirty="0" err="1">
                  <a:solidFill>
                    <a:srgbClr val="000000"/>
                  </a:solidFill>
                </a:rPr>
                <a:t>dorinda</a:t>
              </a:r>
              <a:r>
                <a:rPr lang="en-US" altLang="en-US" dirty="0">
                  <a:solidFill>
                    <a:srgbClr val="000000"/>
                  </a:solidFill>
                </a:rPr>
                <a:t> </a:t>
              </a:r>
              <a:r>
                <a:rPr lang="en-US" altLang="en-US" dirty="0" err="1">
                  <a:solidFill>
                    <a:srgbClr val="000000"/>
                  </a:solidFill>
                </a:rPr>
                <a:t>blicket</a:t>
              </a:r>
              <a:r>
                <a:rPr lang="en-US" altLang="en-US" dirty="0">
                  <a:solidFill>
                    <a:srgbClr val="000000"/>
                  </a:solidFill>
                </a:rPr>
                <a:t>.</a:t>
              </a:r>
            </a:p>
          </p:txBody>
        </p:sp>
        <p:sp>
          <p:nvSpPr>
            <p:cNvPr id="17" name="Rectangle 6"/>
            <p:cNvSpPr>
              <a:spLocks noChangeArrowheads="1"/>
            </p:cNvSpPr>
            <p:nvPr/>
          </p:nvSpPr>
          <p:spPr bwMode="auto">
            <a:xfrm>
              <a:off x="717550" y="4243388"/>
              <a:ext cx="31400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nchor="ctr">
              <a:spAutoFit/>
            </a:bodyPr>
            <a:lstStyle>
              <a:lvl1pPr defTabSz="414338">
                <a:tabLst>
                  <a:tab pos="657225" algn="l"/>
                  <a:tab pos="1312863" algn="l"/>
                  <a:tab pos="1970088" algn="l"/>
                  <a:tab pos="2627313" algn="l"/>
                </a:tabLst>
                <a:defRPr sz="2400">
                  <a:solidFill>
                    <a:schemeClr val="tx1"/>
                  </a:solidFill>
                  <a:latin typeface="Times New Roman" pitchFamily="18" charset="0"/>
                </a:defRPr>
              </a:lvl1pPr>
              <a:lvl2pPr marL="674688" indent="-260350" defTabSz="414338">
                <a:tabLst>
                  <a:tab pos="657225" algn="l"/>
                  <a:tab pos="1312863" algn="l"/>
                  <a:tab pos="1970088" algn="l"/>
                  <a:tab pos="2627313" algn="l"/>
                </a:tabLst>
                <a:defRPr sz="2400">
                  <a:solidFill>
                    <a:schemeClr val="tx1"/>
                  </a:solidFill>
                  <a:latin typeface="Times New Roman" pitchFamily="18" charset="0"/>
                </a:defRPr>
              </a:lvl2pPr>
              <a:lvl3pPr marL="1036638" indent="-207963" defTabSz="414338">
                <a:tabLst>
                  <a:tab pos="657225" algn="l"/>
                  <a:tab pos="1312863" algn="l"/>
                  <a:tab pos="1970088" algn="l"/>
                  <a:tab pos="2627313" algn="l"/>
                </a:tabLst>
                <a:defRPr sz="2400">
                  <a:solidFill>
                    <a:schemeClr val="tx1"/>
                  </a:solidFill>
                  <a:latin typeface="Times New Roman" pitchFamily="18" charset="0"/>
                </a:defRPr>
              </a:lvl3pPr>
              <a:lvl4pPr marL="1450975" indent="-206375" defTabSz="414338">
                <a:tabLst>
                  <a:tab pos="657225" algn="l"/>
                  <a:tab pos="1312863" algn="l"/>
                  <a:tab pos="1970088" algn="l"/>
                  <a:tab pos="2627313" algn="l"/>
                </a:tabLst>
                <a:defRPr sz="2400">
                  <a:solidFill>
                    <a:schemeClr val="tx1"/>
                  </a:solidFill>
                  <a:latin typeface="Times New Roman" pitchFamily="18" charset="0"/>
                </a:defRPr>
              </a:lvl4pPr>
              <a:lvl5pPr marL="1866900" indent="-207963" defTabSz="414338">
                <a:tabLst>
                  <a:tab pos="657225" algn="l"/>
                  <a:tab pos="1312863" algn="l"/>
                  <a:tab pos="1970088" algn="l"/>
                  <a:tab pos="2627313" algn="l"/>
                </a:tabLst>
                <a:defRPr sz="2400">
                  <a:solidFill>
                    <a:schemeClr val="tx1"/>
                  </a:solidFill>
                  <a:latin typeface="Times New Roman" pitchFamily="18" charset="0"/>
                </a:defRPr>
              </a:lvl5pPr>
              <a:lvl6pPr marL="2324100" indent="-207963" defTabSz="414338" fontAlgn="base">
                <a:spcBef>
                  <a:spcPct val="0"/>
                </a:spcBef>
                <a:spcAft>
                  <a:spcPct val="0"/>
                </a:spcAft>
                <a:tabLst>
                  <a:tab pos="657225" algn="l"/>
                  <a:tab pos="1312863" algn="l"/>
                  <a:tab pos="1970088" algn="l"/>
                  <a:tab pos="2627313" algn="l"/>
                </a:tabLst>
                <a:defRPr sz="2400">
                  <a:solidFill>
                    <a:schemeClr val="tx1"/>
                  </a:solidFill>
                  <a:latin typeface="Times New Roman" pitchFamily="18" charset="0"/>
                </a:defRPr>
              </a:lvl6pPr>
              <a:lvl7pPr marL="2781300" indent="-207963" defTabSz="414338" fontAlgn="base">
                <a:spcBef>
                  <a:spcPct val="0"/>
                </a:spcBef>
                <a:spcAft>
                  <a:spcPct val="0"/>
                </a:spcAft>
                <a:tabLst>
                  <a:tab pos="657225" algn="l"/>
                  <a:tab pos="1312863" algn="l"/>
                  <a:tab pos="1970088" algn="l"/>
                  <a:tab pos="2627313" algn="l"/>
                </a:tabLst>
                <a:defRPr sz="2400">
                  <a:solidFill>
                    <a:schemeClr val="tx1"/>
                  </a:solidFill>
                  <a:latin typeface="Times New Roman" pitchFamily="18" charset="0"/>
                </a:defRPr>
              </a:lvl7pPr>
              <a:lvl8pPr marL="3238500" indent="-207963" defTabSz="414338" fontAlgn="base">
                <a:spcBef>
                  <a:spcPct val="0"/>
                </a:spcBef>
                <a:spcAft>
                  <a:spcPct val="0"/>
                </a:spcAft>
                <a:tabLst>
                  <a:tab pos="657225" algn="l"/>
                  <a:tab pos="1312863" algn="l"/>
                  <a:tab pos="1970088" algn="l"/>
                  <a:tab pos="2627313" algn="l"/>
                </a:tabLst>
                <a:defRPr sz="2400">
                  <a:solidFill>
                    <a:schemeClr val="tx1"/>
                  </a:solidFill>
                  <a:latin typeface="Times New Roman" pitchFamily="18" charset="0"/>
                </a:defRPr>
              </a:lvl8pPr>
              <a:lvl9pPr marL="3695700" indent="-207963" defTabSz="414338" fontAlgn="base">
                <a:spcBef>
                  <a:spcPct val="0"/>
                </a:spcBef>
                <a:spcAft>
                  <a:spcPct val="0"/>
                </a:spcAft>
                <a:tabLst>
                  <a:tab pos="657225" algn="l"/>
                  <a:tab pos="1312863" algn="l"/>
                  <a:tab pos="1970088" algn="l"/>
                  <a:tab pos="2627313" algn="l"/>
                </a:tabLst>
                <a:defRPr sz="2400">
                  <a:solidFill>
                    <a:schemeClr val="tx1"/>
                  </a:solidFill>
                  <a:latin typeface="Times New Roman" pitchFamily="18" charset="0"/>
                </a:defRPr>
              </a:lvl9pPr>
            </a:lstStyle>
            <a:p>
              <a:pPr algn="ctr" eaLnBrk="1">
                <a:buClr>
                  <a:srgbClr val="000000"/>
                </a:buClr>
                <a:buSzPct val="100000"/>
                <a:buFont typeface="Times New Roman" pitchFamily="18" charset="0"/>
                <a:buNone/>
              </a:pPr>
              <a:r>
                <a:rPr lang="en-US" altLang="en-US">
                  <a:solidFill>
                    <a:srgbClr val="000000"/>
                  </a:solidFill>
                </a:rPr>
                <a:t>Blert dor marplox, arno.</a:t>
              </a:r>
            </a:p>
          </p:txBody>
        </p:sp>
        <p:pic>
          <p:nvPicPr>
            <p:cNvPr id="1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2238" y="2611438"/>
              <a:ext cx="965200" cy="1447800"/>
            </a:xfrm>
            <a:prstGeom prst="rect">
              <a:avLst/>
            </a:prstGeom>
            <a:noFill/>
            <a:ln w="5724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 name="Rectangle 8"/>
            <p:cNvSpPr>
              <a:spLocks noChangeArrowheads="1"/>
            </p:cNvSpPr>
            <p:nvPr/>
          </p:nvSpPr>
          <p:spPr bwMode="auto">
            <a:xfrm>
              <a:off x="4191000" y="1914525"/>
              <a:ext cx="1143000" cy="914400"/>
            </a:xfrm>
            <a:prstGeom prst="rect">
              <a:avLst/>
            </a:prstGeom>
            <a:noFill/>
            <a:ln w="381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nchor="ctr"/>
            <a:lstStyle>
              <a:lvl1pPr defTabSz="414338">
                <a:tabLst>
                  <a:tab pos="657225" algn="l"/>
                </a:tabLst>
                <a:defRPr sz="2400">
                  <a:solidFill>
                    <a:schemeClr val="tx1"/>
                  </a:solidFill>
                  <a:latin typeface="Times New Roman" pitchFamily="18" charset="0"/>
                </a:defRPr>
              </a:lvl1pPr>
              <a:lvl2pPr marL="674688" indent="-260350" defTabSz="414338">
                <a:tabLst>
                  <a:tab pos="657225" algn="l"/>
                </a:tabLst>
                <a:defRPr sz="2400">
                  <a:solidFill>
                    <a:schemeClr val="tx1"/>
                  </a:solidFill>
                  <a:latin typeface="Times New Roman" pitchFamily="18" charset="0"/>
                </a:defRPr>
              </a:lvl2pPr>
              <a:lvl3pPr marL="1036638" indent="-207963" defTabSz="414338">
                <a:tabLst>
                  <a:tab pos="657225" algn="l"/>
                </a:tabLst>
                <a:defRPr sz="2400">
                  <a:solidFill>
                    <a:schemeClr val="tx1"/>
                  </a:solidFill>
                  <a:latin typeface="Times New Roman" pitchFamily="18" charset="0"/>
                </a:defRPr>
              </a:lvl3pPr>
              <a:lvl4pPr marL="1450975" indent="-206375" defTabSz="414338">
                <a:tabLst>
                  <a:tab pos="657225" algn="l"/>
                </a:tabLst>
                <a:defRPr sz="2400">
                  <a:solidFill>
                    <a:schemeClr val="tx1"/>
                  </a:solidFill>
                  <a:latin typeface="Times New Roman" pitchFamily="18" charset="0"/>
                </a:defRPr>
              </a:lvl4pPr>
              <a:lvl5pPr marL="1866900" indent="-207963" defTabSz="414338">
                <a:tabLst>
                  <a:tab pos="657225" algn="l"/>
                </a:tabLst>
                <a:defRPr sz="2400">
                  <a:solidFill>
                    <a:schemeClr val="tx1"/>
                  </a:solidFill>
                  <a:latin typeface="Times New Roman" pitchFamily="18" charset="0"/>
                </a:defRPr>
              </a:lvl5pPr>
              <a:lvl6pPr marL="2324100" indent="-207963" defTabSz="414338" fontAlgn="base">
                <a:spcBef>
                  <a:spcPct val="0"/>
                </a:spcBef>
                <a:spcAft>
                  <a:spcPct val="0"/>
                </a:spcAft>
                <a:tabLst>
                  <a:tab pos="657225" algn="l"/>
                </a:tabLst>
                <a:defRPr sz="2400">
                  <a:solidFill>
                    <a:schemeClr val="tx1"/>
                  </a:solidFill>
                  <a:latin typeface="Times New Roman" pitchFamily="18" charset="0"/>
                </a:defRPr>
              </a:lvl6pPr>
              <a:lvl7pPr marL="2781300" indent="-207963" defTabSz="414338" fontAlgn="base">
                <a:spcBef>
                  <a:spcPct val="0"/>
                </a:spcBef>
                <a:spcAft>
                  <a:spcPct val="0"/>
                </a:spcAft>
                <a:tabLst>
                  <a:tab pos="657225" algn="l"/>
                </a:tabLst>
                <a:defRPr sz="2400">
                  <a:solidFill>
                    <a:schemeClr val="tx1"/>
                  </a:solidFill>
                  <a:latin typeface="Times New Roman" pitchFamily="18" charset="0"/>
                </a:defRPr>
              </a:lvl7pPr>
              <a:lvl8pPr marL="3238500" indent="-207963" defTabSz="414338" fontAlgn="base">
                <a:spcBef>
                  <a:spcPct val="0"/>
                </a:spcBef>
                <a:spcAft>
                  <a:spcPct val="0"/>
                </a:spcAft>
                <a:tabLst>
                  <a:tab pos="657225" algn="l"/>
                </a:tabLst>
                <a:defRPr sz="2400">
                  <a:solidFill>
                    <a:schemeClr val="tx1"/>
                  </a:solidFill>
                  <a:latin typeface="Times New Roman" pitchFamily="18" charset="0"/>
                </a:defRPr>
              </a:lvl8pPr>
              <a:lvl9pPr marL="3695700" indent="-207963" defTabSz="414338" fontAlgn="base">
                <a:spcBef>
                  <a:spcPct val="0"/>
                </a:spcBef>
                <a:spcAft>
                  <a:spcPct val="0"/>
                </a:spcAft>
                <a:tabLst>
                  <a:tab pos="657225" algn="l"/>
                </a:tabLst>
                <a:defRPr sz="2400">
                  <a:solidFill>
                    <a:schemeClr val="tx1"/>
                  </a:solidFill>
                  <a:latin typeface="Times New Roman" pitchFamily="18" charset="0"/>
                </a:defRPr>
              </a:lvl9pPr>
            </a:lstStyle>
            <a:p>
              <a:pPr algn="ctr" eaLnBrk="1">
                <a:buClr>
                  <a:srgbClr val="000000"/>
                </a:buClr>
                <a:buSzPct val="100000"/>
                <a:buFont typeface="Times New Roman" pitchFamily="18" charset="0"/>
                <a:buNone/>
              </a:pPr>
              <a:r>
                <a:rPr lang="en-US" altLang="en-US" i="1">
                  <a:solidFill>
                    <a:srgbClr val="000000"/>
                  </a:solidFill>
                </a:rPr>
                <a:t>Scene 1</a:t>
              </a:r>
            </a:p>
          </p:txBody>
        </p:sp>
        <p:sp>
          <p:nvSpPr>
            <p:cNvPr id="20" name="Rectangle 9"/>
            <p:cNvSpPr>
              <a:spLocks noChangeArrowheads="1"/>
            </p:cNvSpPr>
            <p:nvPr/>
          </p:nvSpPr>
          <p:spPr bwMode="auto">
            <a:xfrm>
              <a:off x="4114800" y="4148138"/>
              <a:ext cx="1143000" cy="914400"/>
            </a:xfrm>
            <a:prstGeom prst="rect">
              <a:avLst/>
            </a:prstGeom>
            <a:noFill/>
            <a:ln w="381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nchor="ctr"/>
            <a:lstStyle>
              <a:lvl1pPr defTabSz="414338">
                <a:tabLst>
                  <a:tab pos="657225" algn="l"/>
                </a:tabLst>
                <a:defRPr sz="2400">
                  <a:solidFill>
                    <a:schemeClr val="tx1"/>
                  </a:solidFill>
                  <a:latin typeface="Times New Roman" pitchFamily="18" charset="0"/>
                </a:defRPr>
              </a:lvl1pPr>
              <a:lvl2pPr marL="674688" indent="-260350" defTabSz="414338">
                <a:tabLst>
                  <a:tab pos="657225" algn="l"/>
                </a:tabLst>
                <a:defRPr sz="2400">
                  <a:solidFill>
                    <a:schemeClr val="tx1"/>
                  </a:solidFill>
                  <a:latin typeface="Times New Roman" pitchFamily="18" charset="0"/>
                </a:defRPr>
              </a:lvl2pPr>
              <a:lvl3pPr marL="1036638" indent="-207963" defTabSz="414338">
                <a:tabLst>
                  <a:tab pos="657225" algn="l"/>
                </a:tabLst>
                <a:defRPr sz="2400">
                  <a:solidFill>
                    <a:schemeClr val="tx1"/>
                  </a:solidFill>
                  <a:latin typeface="Times New Roman" pitchFamily="18" charset="0"/>
                </a:defRPr>
              </a:lvl3pPr>
              <a:lvl4pPr marL="1450975" indent="-206375" defTabSz="414338">
                <a:tabLst>
                  <a:tab pos="657225" algn="l"/>
                </a:tabLst>
                <a:defRPr sz="2400">
                  <a:solidFill>
                    <a:schemeClr val="tx1"/>
                  </a:solidFill>
                  <a:latin typeface="Times New Roman" pitchFamily="18" charset="0"/>
                </a:defRPr>
              </a:lvl4pPr>
              <a:lvl5pPr marL="1866900" indent="-207963" defTabSz="414338">
                <a:tabLst>
                  <a:tab pos="657225" algn="l"/>
                </a:tabLst>
                <a:defRPr sz="2400">
                  <a:solidFill>
                    <a:schemeClr val="tx1"/>
                  </a:solidFill>
                  <a:latin typeface="Times New Roman" pitchFamily="18" charset="0"/>
                </a:defRPr>
              </a:lvl5pPr>
              <a:lvl6pPr marL="2324100" indent="-207963" defTabSz="414338" fontAlgn="base">
                <a:spcBef>
                  <a:spcPct val="0"/>
                </a:spcBef>
                <a:spcAft>
                  <a:spcPct val="0"/>
                </a:spcAft>
                <a:tabLst>
                  <a:tab pos="657225" algn="l"/>
                </a:tabLst>
                <a:defRPr sz="2400">
                  <a:solidFill>
                    <a:schemeClr val="tx1"/>
                  </a:solidFill>
                  <a:latin typeface="Times New Roman" pitchFamily="18" charset="0"/>
                </a:defRPr>
              </a:lvl6pPr>
              <a:lvl7pPr marL="2781300" indent="-207963" defTabSz="414338" fontAlgn="base">
                <a:spcBef>
                  <a:spcPct val="0"/>
                </a:spcBef>
                <a:spcAft>
                  <a:spcPct val="0"/>
                </a:spcAft>
                <a:tabLst>
                  <a:tab pos="657225" algn="l"/>
                </a:tabLst>
                <a:defRPr sz="2400">
                  <a:solidFill>
                    <a:schemeClr val="tx1"/>
                  </a:solidFill>
                  <a:latin typeface="Times New Roman" pitchFamily="18" charset="0"/>
                </a:defRPr>
              </a:lvl7pPr>
              <a:lvl8pPr marL="3238500" indent="-207963" defTabSz="414338" fontAlgn="base">
                <a:spcBef>
                  <a:spcPct val="0"/>
                </a:spcBef>
                <a:spcAft>
                  <a:spcPct val="0"/>
                </a:spcAft>
                <a:tabLst>
                  <a:tab pos="657225" algn="l"/>
                </a:tabLst>
                <a:defRPr sz="2400">
                  <a:solidFill>
                    <a:schemeClr val="tx1"/>
                  </a:solidFill>
                  <a:latin typeface="Times New Roman" pitchFamily="18" charset="0"/>
                </a:defRPr>
              </a:lvl8pPr>
              <a:lvl9pPr marL="3695700" indent="-207963" defTabSz="414338" fontAlgn="base">
                <a:spcBef>
                  <a:spcPct val="0"/>
                </a:spcBef>
                <a:spcAft>
                  <a:spcPct val="0"/>
                </a:spcAft>
                <a:tabLst>
                  <a:tab pos="657225" algn="l"/>
                </a:tabLst>
                <a:defRPr sz="2400">
                  <a:solidFill>
                    <a:schemeClr val="tx1"/>
                  </a:solidFill>
                  <a:latin typeface="Times New Roman" pitchFamily="18" charset="0"/>
                </a:defRPr>
              </a:lvl9pPr>
            </a:lstStyle>
            <a:p>
              <a:pPr algn="ctr" eaLnBrk="1">
                <a:buClr>
                  <a:srgbClr val="000000"/>
                </a:buClr>
                <a:buSzPct val="100000"/>
                <a:buFont typeface="Times New Roman" pitchFamily="18" charset="0"/>
                <a:buNone/>
              </a:pPr>
              <a:r>
                <a:rPr lang="en-US" altLang="en-US" i="1">
                  <a:solidFill>
                    <a:srgbClr val="000000"/>
                  </a:solidFill>
                </a:rPr>
                <a:t>Scene 3</a:t>
              </a:r>
            </a:p>
          </p:txBody>
        </p:sp>
        <p:sp>
          <p:nvSpPr>
            <p:cNvPr id="21" name="Rectangle 10"/>
            <p:cNvSpPr>
              <a:spLocks noChangeArrowheads="1"/>
            </p:cNvSpPr>
            <p:nvPr/>
          </p:nvSpPr>
          <p:spPr bwMode="auto">
            <a:xfrm>
              <a:off x="6330950" y="5029200"/>
              <a:ext cx="1143000" cy="914400"/>
            </a:xfrm>
            <a:prstGeom prst="rect">
              <a:avLst/>
            </a:prstGeom>
            <a:noFill/>
            <a:ln w="381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nchor="ctr"/>
            <a:lstStyle>
              <a:lvl1pPr defTabSz="414338">
                <a:tabLst>
                  <a:tab pos="657225" algn="l"/>
                </a:tabLst>
                <a:defRPr sz="2400">
                  <a:solidFill>
                    <a:schemeClr val="tx1"/>
                  </a:solidFill>
                  <a:latin typeface="Times New Roman" pitchFamily="18" charset="0"/>
                </a:defRPr>
              </a:lvl1pPr>
              <a:lvl2pPr marL="674688" indent="-260350" defTabSz="414338">
                <a:tabLst>
                  <a:tab pos="657225" algn="l"/>
                </a:tabLst>
                <a:defRPr sz="2400">
                  <a:solidFill>
                    <a:schemeClr val="tx1"/>
                  </a:solidFill>
                  <a:latin typeface="Times New Roman" pitchFamily="18" charset="0"/>
                </a:defRPr>
              </a:lvl2pPr>
              <a:lvl3pPr marL="1036638" indent="-207963" defTabSz="414338">
                <a:tabLst>
                  <a:tab pos="657225" algn="l"/>
                </a:tabLst>
                <a:defRPr sz="2400">
                  <a:solidFill>
                    <a:schemeClr val="tx1"/>
                  </a:solidFill>
                  <a:latin typeface="Times New Roman" pitchFamily="18" charset="0"/>
                </a:defRPr>
              </a:lvl3pPr>
              <a:lvl4pPr marL="1450975" indent="-206375" defTabSz="414338">
                <a:tabLst>
                  <a:tab pos="657225" algn="l"/>
                </a:tabLst>
                <a:defRPr sz="2400">
                  <a:solidFill>
                    <a:schemeClr val="tx1"/>
                  </a:solidFill>
                  <a:latin typeface="Times New Roman" pitchFamily="18" charset="0"/>
                </a:defRPr>
              </a:lvl4pPr>
              <a:lvl5pPr marL="1866900" indent="-207963" defTabSz="414338">
                <a:tabLst>
                  <a:tab pos="657225" algn="l"/>
                </a:tabLst>
                <a:defRPr sz="2400">
                  <a:solidFill>
                    <a:schemeClr val="tx1"/>
                  </a:solidFill>
                  <a:latin typeface="Times New Roman" pitchFamily="18" charset="0"/>
                </a:defRPr>
              </a:lvl5pPr>
              <a:lvl6pPr marL="2324100" indent="-207963" defTabSz="414338" fontAlgn="base">
                <a:spcBef>
                  <a:spcPct val="0"/>
                </a:spcBef>
                <a:spcAft>
                  <a:spcPct val="0"/>
                </a:spcAft>
                <a:tabLst>
                  <a:tab pos="657225" algn="l"/>
                </a:tabLst>
                <a:defRPr sz="2400">
                  <a:solidFill>
                    <a:schemeClr val="tx1"/>
                  </a:solidFill>
                  <a:latin typeface="Times New Roman" pitchFamily="18" charset="0"/>
                </a:defRPr>
              </a:lvl6pPr>
              <a:lvl7pPr marL="2781300" indent="-207963" defTabSz="414338" fontAlgn="base">
                <a:spcBef>
                  <a:spcPct val="0"/>
                </a:spcBef>
                <a:spcAft>
                  <a:spcPct val="0"/>
                </a:spcAft>
                <a:tabLst>
                  <a:tab pos="657225" algn="l"/>
                </a:tabLst>
                <a:defRPr sz="2400">
                  <a:solidFill>
                    <a:schemeClr val="tx1"/>
                  </a:solidFill>
                  <a:latin typeface="Times New Roman" pitchFamily="18" charset="0"/>
                </a:defRPr>
              </a:lvl7pPr>
              <a:lvl8pPr marL="3238500" indent="-207963" defTabSz="414338" fontAlgn="base">
                <a:spcBef>
                  <a:spcPct val="0"/>
                </a:spcBef>
                <a:spcAft>
                  <a:spcPct val="0"/>
                </a:spcAft>
                <a:tabLst>
                  <a:tab pos="657225" algn="l"/>
                </a:tabLst>
                <a:defRPr sz="2400">
                  <a:solidFill>
                    <a:schemeClr val="tx1"/>
                  </a:solidFill>
                  <a:latin typeface="Times New Roman" pitchFamily="18" charset="0"/>
                </a:defRPr>
              </a:lvl8pPr>
              <a:lvl9pPr marL="3695700" indent="-207963" defTabSz="414338" fontAlgn="base">
                <a:spcBef>
                  <a:spcPct val="0"/>
                </a:spcBef>
                <a:spcAft>
                  <a:spcPct val="0"/>
                </a:spcAft>
                <a:tabLst>
                  <a:tab pos="657225" algn="l"/>
                </a:tabLst>
                <a:defRPr sz="2400">
                  <a:solidFill>
                    <a:schemeClr val="tx1"/>
                  </a:solidFill>
                  <a:latin typeface="Times New Roman" pitchFamily="18" charset="0"/>
                </a:defRPr>
              </a:lvl9pPr>
            </a:lstStyle>
            <a:p>
              <a:pPr algn="ctr" eaLnBrk="1">
                <a:buClr>
                  <a:srgbClr val="000000"/>
                </a:buClr>
                <a:buSzPct val="100000"/>
                <a:buFont typeface="Times New Roman" pitchFamily="18" charset="0"/>
                <a:buNone/>
              </a:pPr>
              <a:r>
                <a:rPr lang="en-US" altLang="en-US" i="1">
                  <a:solidFill>
                    <a:srgbClr val="000000"/>
                  </a:solidFill>
                </a:rPr>
                <a:t>Scene n</a:t>
              </a:r>
            </a:p>
          </p:txBody>
        </p:sp>
      </p:grpSp>
      <p:grpSp>
        <p:nvGrpSpPr>
          <p:cNvPr id="22" name="Group 21"/>
          <p:cNvGrpSpPr/>
          <p:nvPr/>
        </p:nvGrpSpPr>
        <p:grpSpPr>
          <a:xfrm>
            <a:off x="3960287" y="3774529"/>
            <a:ext cx="2440513" cy="612577"/>
            <a:chOff x="3387532" y="3429000"/>
            <a:chExt cx="2440513" cy="612577"/>
          </a:xfrm>
        </p:grpSpPr>
        <p:grpSp>
          <p:nvGrpSpPr>
            <p:cNvPr id="23" name="Group 22"/>
            <p:cNvGrpSpPr/>
            <p:nvPr/>
          </p:nvGrpSpPr>
          <p:grpSpPr>
            <a:xfrm>
              <a:off x="3387532" y="3429000"/>
              <a:ext cx="2440513" cy="609600"/>
              <a:chOff x="3886200" y="3429000"/>
              <a:chExt cx="1676400" cy="914400"/>
            </a:xfrm>
          </p:grpSpPr>
          <p:sp>
            <p:nvSpPr>
              <p:cNvPr id="25" name="AutoShape 11"/>
              <p:cNvSpPr>
                <a:spLocks noChangeArrowheads="1"/>
              </p:cNvSpPr>
              <p:nvPr/>
            </p:nvSpPr>
            <p:spPr bwMode="auto">
              <a:xfrm rot="-5400000">
                <a:off x="3581400" y="3733800"/>
                <a:ext cx="914400" cy="304800"/>
              </a:xfrm>
              <a:prstGeom prst="rightArrow">
                <a:avLst>
                  <a:gd name="adj1" fmla="val 50000"/>
                  <a:gd name="adj2" fmla="val 75000"/>
                </a:avLst>
              </a:prstGeom>
              <a:solidFill>
                <a:srgbClr val="A7001B"/>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AutoShape 12"/>
              <p:cNvSpPr>
                <a:spLocks noChangeArrowheads="1"/>
              </p:cNvSpPr>
              <p:nvPr/>
            </p:nvSpPr>
            <p:spPr bwMode="auto">
              <a:xfrm rot="-5400000">
                <a:off x="4953000" y="3733800"/>
                <a:ext cx="914400" cy="304800"/>
              </a:xfrm>
              <a:prstGeom prst="rightArrow">
                <a:avLst>
                  <a:gd name="adj1" fmla="val 50000"/>
                  <a:gd name="adj2" fmla="val 75000"/>
                </a:avLst>
              </a:prstGeom>
              <a:solidFill>
                <a:srgbClr val="A7001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 name="Rectangle 15"/>
            <p:cNvSpPr>
              <a:spLocks noChangeArrowheads="1"/>
            </p:cNvSpPr>
            <p:nvPr/>
          </p:nvSpPr>
          <p:spPr bwMode="auto">
            <a:xfrm>
              <a:off x="3918959" y="3733800"/>
              <a:ext cx="1396473" cy="307777"/>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solidFill>
                    <a:srgbClr val="000080"/>
                  </a:solidFill>
                  <a:latin typeface="+mn-lt"/>
                </a:rPr>
                <a:t>Nouns identified</a:t>
              </a:r>
            </a:p>
          </p:txBody>
        </p:sp>
      </p:grpSp>
      <p:grpSp>
        <p:nvGrpSpPr>
          <p:cNvPr id="3" name="Group 2"/>
          <p:cNvGrpSpPr/>
          <p:nvPr/>
        </p:nvGrpSpPr>
        <p:grpSpPr>
          <a:xfrm>
            <a:off x="381000" y="2971800"/>
            <a:ext cx="2895600" cy="1447800"/>
            <a:chOff x="381000" y="2819400"/>
            <a:chExt cx="2895600" cy="1447800"/>
          </a:xfrm>
        </p:grpSpPr>
        <p:grpSp>
          <p:nvGrpSpPr>
            <p:cNvPr id="27" name="Group 26"/>
            <p:cNvGrpSpPr/>
            <p:nvPr/>
          </p:nvGrpSpPr>
          <p:grpSpPr>
            <a:xfrm>
              <a:off x="1512725" y="3048000"/>
              <a:ext cx="1763875" cy="1219200"/>
              <a:chOff x="1512725" y="2102359"/>
              <a:chExt cx="6564475" cy="3765041"/>
            </a:xfrm>
          </p:grpSpPr>
          <p:pic>
            <p:nvPicPr>
              <p:cNvPr id="28" name="Shape 723"/>
              <p:cNvPicPr preferRelativeResize="0"/>
              <p:nvPr/>
            </p:nvPicPr>
            <p:blipFill>
              <a:blip r:embed="rId6">
                <a:alphaModFix/>
              </a:blip>
              <a:stretch>
                <a:fillRect/>
              </a:stretch>
            </p:blipFill>
            <p:spPr>
              <a:xfrm>
                <a:off x="1512725" y="4882050"/>
                <a:ext cx="1598425" cy="985350"/>
              </a:xfrm>
              <a:prstGeom prst="rect">
                <a:avLst/>
              </a:prstGeom>
              <a:noFill/>
              <a:ln>
                <a:noFill/>
              </a:ln>
            </p:spPr>
          </p:pic>
          <p:pic>
            <p:nvPicPr>
              <p:cNvPr id="29" name="Shape 724"/>
              <p:cNvPicPr preferRelativeResize="0"/>
              <p:nvPr/>
            </p:nvPicPr>
            <p:blipFill>
              <a:blip r:embed="rId7">
                <a:alphaModFix/>
              </a:blip>
              <a:stretch>
                <a:fillRect/>
              </a:stretch>
            </p:blipFill>
            <p:spPr>
              <a:xfrm>
                <a:off x="4784501" y="2102359"/>
                <a:ext cx="3292699" cy="3220599"/>
              </a:xfrm>
              <a:prstGeom prst="rect">
                <a:avLst/>
              </a:prstGeom>
              <a:noFill/>
              <a:ln>
                <a:noFill/>
              </a:ln>
            </p:spPr>
          </p:pic>
        </p:grpSp>
        <p:sp>
          <p:nvSpPr>
            <p:cNvPr id="30" name="Shape 726"/>
            <p:cNvSpPr/>
            <p:nvPr/>
          </p:nvSpPr>
          <p:spPr>
            <a:xfrm>
              <a:off x="381000" y="2819400"/>
              <a:ext cx="1378222" cy="970654"/>
            </a:xfrm>
            <a:prstGeom prst="cloudCallout">
              <a:avLst>
                <a:gd name="adj1" fmla="val 33652"/>
                <a:gd name="adj2" fmla="val 70107"/>
              </a:avLst>
            </a:prstGeom>
            <a:solidFill>
              <a:srgbClr val="EEEEEE"/>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100"/>
            </a:p>
          </p:txBody>
        </p:sp>
        <p:sp>
          <p:nvSpPr>
            <p:cNvPr id="31" name="Rectangle 15"/>
            <p:cNvSpPr>
              <a:spLocks noChangeArrowheads="1"/>
            </p:cNvSpPr>
            <p:nvPr/>
          </p:nvSpPr>
          <p:spPr bwMode="auto">
            <a:xfrm>
              <a:off x="681812" y="2971800"/>
              <a:ext cx="705642" cy="523220"/>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smtClean="0">
                  <a:solidFill>
                    <a:srgbClr val="000080"/>
                  </a:solidFill>
                  <a:latin typeface="+mn-lt"/>
                </a:rPr>
                <a:t>Chase?</a:t>
              </a:r>
            </a:p>
            <a:p>
              <a:r>
                <a:rPr lang="en-US" altLang="en-US" sz="1400" dirty="0" smtClean="0">
                  <a:solidFill>
                    <a:srgbClr val="000080"/>
                  </a:solidFill>
                  <a:latin typeface="+mn-lt"/>
                </a:rPr>
                <a:t>Flee? </a:t>
              </a:r>
              <a:endParaRPr lang="en-US" altLang="en-US" sz="1400" dirty="0">
                <a:solidFill>
                  <a:srgbClr val="000080"/>
                </a:solidFill>
                <a:latin typeface="+mn-lt"/>
              </a:endParaRPr>
            </a:p>
          </p:txBody>
        </p:sp>
      </p:grpSp>
      <p:sp>
        <p:nvSpPr>
          <p:cNvPr id="32" name="AutoShape 191"/>
          <p:cNvSpPr>
            <a:spLocks noChangeArrowheads="1"/>
          </p:cNvSpPr>
          <p:nvPr/>
        </p:nvSpPr>
        <p:spPr bwMode="auto">
          <a:xfrm>
            <a:off x="152400" y="5562600"/>
            <a:ext cx="2971800" cy="381000"/>
          </a:xfrm>
          <a:prstGeom prst="wedgeRectCallout">
            <a:avLst>
              <a:gd name="adj1" fmla="val 64573"/>
              <a:gd name="adj2" fmla="val -135252"/>
            </a:avLst>
          </a:prstGeom>
          <a:solidFill>
            <a:srgbClr val="FAE1AF"/>
          </a:solidFill>
          <a:ln w="9525">
            <a:solidFill>
              <a:srgbClr val="A7001B"/>
            </a:solidFill>
            <a:miter lim="800000"/>
            <a:headEnd/>
            <a:tailEnd/>
          </a:ln>
        </p:spPr>
        <p:txBody>
          <a:bodyPr/>
          <a:lstStyle/>
          <a:p>
            <a:pPr algn="ctr"/>
            <a:r>
              <a:rPr lang="en-US" dirty="0" smtClean="0">
                <a:solidFill>
                  <a:srgbClr val="000080"/>
                </a:solidFill>
                <a:latin typeface="Calibri"/>
                <a:cs typeface="Arial" charset="0"/>
              </a:rPr>
              <a:t>Cross-situational observations</a:t>
            </a:r>
            <a:endParaRPr lang="en-US" b="1" dirty="0">
              <a:solidFill>
                <a:srgbClr val="000080"/>
              </a:solidFill>
              <a:latin typeface="Calibri"/>
              <a:cs typeface="Arial" charset="0"/>
            </a:endParaRPr>
          </a:p>
        </p:txBody>
      </p:sp>
      <p:sp>
        <p:nvSpPr>
          <p:cNvPr id="34" name="TextBox 33"/>
          <p:cNvSpPr txBox="1"/>
          <p:nvPr/>
        </p:nvSpPr>
        <p:spPr>
          <a:xfrm>
            <a:off x="-22049" y="5875714"/>
            <a:ext cx="3320697" cy="400110"/>
          </a:xfrm>
          <a:prstGeom prst="rect">
            <a:avLst/>
          </a:prstGeom>
          <a:solidFill>
            <a:srgbClr val="FFFFCC"/>
          </a:solidFill>
          <a:ln>
            <a:solidFill>
              <a:schemeClr val="accent1"/>
            </a:solidFill>
          </a:ln>
        </p:spPr>
        <p:txBody>
          <a:bodyPr wrap="square" rtlCol="0">
            <a:spAutoFit/>
          </a:bodyPr>
          <a:lstStyle/>
          <a:p>
            <a:pPr algn="ctr"/>
            <a:r>
              <a:rPr lang="en-US" sz="2000" dirty="0" smtClean="0">
                <a:solidFill>
                  <a:schemeClr val="bg2"/>
                </a:solidFill>
                <a:latin typeface="+mj-lt"/>
              </a:rPr>
              <a:t>Representation + Expectations</a:t>
            </a:r>
            <a:endParaRPr lang="en-US" sz="2000" dirty="0">
              <a:solidFill>
                <a:schemeClr val="bg2"/>
              </a:solidFill>
              <a:latin typeface="+mj-lt"/>
            </a:endParaRPr>
          </a:p>
        </p:txBody>
      </p:sp>
    </p:spTree>
    <p:extLst>
      <p:ext uri="{BB962C8B-B14F-4D97-AF65-F5344CB8AC3E}">
        <p14:creationId xmlns:p14="http://schemas.microsoft.com/office/powerpoint/2010/main" val="138925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277954"/>
                                        </p:tgtEl>
                                        <p:attrNameLst>
                                          <p:attrName>ppt_w</p:attrName>
                                        </p:attrNameLst>
                                      </p:cBhvr>
                                      <p:tavLst>
                                        <p:tav tm="0">
                                          <p:val>
                                            <p:strVal val="ppt_w"/>
                                          </p:val>
                                        </p:tav>
                                        <p:tav tm="100000">
                                          <p:val>
                                            <p:fltVal val="0"/>
                                          </p:val>
                                        </p:tav>
                                      </p:tavLst>
                                    </p:anim>
                                    <p:anim calcmode="lin" valueType="num">
                                      <p:cBhvr>
                                        <p:cTn id="7" dur="500"/>
                                        <p:tgtEl>
                                          <p:spTgt spid="1277954"/>
                                        </p:tgtEl>
                                        <p:attrNameLst>
                                          <p:attrName>ppt_h</p:attrName>
                                        </p:attrNameLst>
                                      </p:cBhvr>
                                      <p:tavLst>
                                        <p:tav tm="0">
                                          <p:val>
                                            <p:strVal val="ppt_h"/>
                                          </p:val>
                                        </p:tav>
                                        <p:tav tm="100000">
                                          <p:val>
                                            <p:fltVal val="0"/>
                                          </p:val>
                                        </p:tav>
                                      </p:tavLst>
                                    </p:anim>
                                    <p:animEffect transition="out" filter="fade">
                                      <p:cBhvr>
                                        <p:cTn id="8" dur="500"/>
                                        <p:tgtEl>
                                          <p:spTgt spid="1277954"/>
                                        </p:tgtEl>
                                      </p:cBhvr>
                                    </p:animEffect>
                                    <p:set>
                                      <p:cBhvr>
                                        <p:cTn id="9" dur="1" fill="hold">
                                          <p:stCondLst>
                                            <p:cond delay="499"/>
                                          </p:stCondLst>
                                        </p:cTn>
                                        <p:tgtEl>
                                          <p:spTgt spid="1277954"/>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1277955"/>
                                        </p:tgtEl>
                                        <p:attrNameLst>
                                          <p:attrName>ppt_w</p:attrName>
                                        </p:attrNameLst>
                                      </p:cBhvr>
                                      <p:tavLst>
                                        <p:tav tm="0">
                                          <p:val>
                                            <p:strVal val="ppt_w"/>
                                          </p:val>
                                        </p:tav>
                                        <p:tav tm="100000">
                                          <p:val>
                                            <p:fltVal val="0"/>
                                          </p:val>
                                        </p:tav>
                                      </p:tavLst>
                                    </p:anim>
                                    <p:anim calcmode="lin" valueType="num">
                                      <p:cBhvr>
                                        <p:cTn id="12" dur="500"/>
                                        <p:tgtEl>
                                          <p:spTgt spid="1277955"/>
                                        </p:tgtEl>
                                        <p:attrNameLst>
                                          <p:attrName>ppt_h</p:attrName>
                                        </p:attrNameLst>
                                      </p:cBhvr>
                                      <p:tavLst>
                                        <p:tav tm="0">
                                          <p:val>
                                            <p:strVal val="ppt_h"/>
                                          </p:val>
                                        </p:tav>
                                        <p:tav tm="100000">
                                          <p:val>
                                            <p:fltVal val="0"/>
                                          </p:val>
                                        </p:tav>
                                      </p:tavLst>
                                    </p:anim>
                                    <p:animEffect transition="out" filter="fade">
                                      <p:cBhvr>
                                        <p:cTn id="13" dur="500"/>
                                        <p:tgtEl>
                                          <p:spTgt spid="1277955"/>
                                        </p:tgtEl>
                                      </p:cBhvr>
                                    </p:animEffect>
                                    <p:set>
                                      <p:cBhvr>
                                        <p:cTn id="14" dur="1" fill="hold">
                                          <p:stCondLst>
                                            <p:cond delay="499"/>
                                          </p:stCondLst>
                                        </p:cTn>
                                        <p:tgtEl>
                                          <p:spTgt spid="1277955"/>
                                        </p:tgtEl>
                                        <p:attrNameLst>
                                          <p:attrName>style.visibility</p:attrName>
                                        </p:attrNameLst>
                                      </p:cBhvr>
                                      <p:to>
                                        <p:strVal val="hidden"/>
                                      </p:to>
                                    </p:set>
                                  </p:childTnLst>
                                </p:cTn>
                              </p:par>
                              <p:par>
                                <p:cTn id="15" presetID="53" presetClass="exit" presetSubtype="32" fill="hold" grpId="0" nodeType="withEffect">
                                  <p:stCondLst>
                                    <p:cond delay="0"/>
                                  </p:stCondLst>
                                  <p:childTnLst>
                                    <p:anim calcmode="lin" valueType="num">
                                      <p:cBhvr>
                                        <p:cTn id="16" dur="500"/>
                                        <p:tgtEl>
                                          <p:spTgt spid="1277956"/>
                                        </p:tgtEl>
                                        <p:attrNameLst>
                                          <p:attrName>ppt_w</p:attrName>
                                        </p:attrNameLst>
                                      </p:cBhvr>
                                      <p:tavLst>
                                        <p:tav tm="0">
                                          <p:val>
                                            <p:strVal val="ppt_w"/>
                                          </p:val>
                                        </p:tav>
                                        <p:tav tm="100000">
                                          <p:val>
                                            <p:fltVal val="0"/>
                                          </p:val>
                                        </p:tav>
                                      </p:tavLst>
                                    </p:anim>
                                    <p:anim calcmode="lin" valueType="num">
                                      <p:cBhvr>
                                        <p:cTn id="17" dur="500"/>
                                        <p:tgtEl>
                                          <p:spTgt spid="1277956"/>
                                        </p:tgtEl>
                                        <p:attrNameLst>
                                          <p:attrName>ppt_h</p:attrName>
                                        </p:attrNameLst>
                                      </p:cBhvr>
                                      <p:tavLst>
                                        <p:tav tm="0">
                                          <p:val>
                                            <p:strVal val="ppt_h"/>
                                          </p:val>
                                        </p:tav>
                                        <p:tav tm="100000">
                                          <p:val>
                                            <p:fltVal val="0"/>
                                          </p:val>
                                        </p:tav>
                                      </p:tavLst>
                                    </p:anim>
                                    <p:animEffect transition="out" filter="fade">
                                      <p:cBhvr>
                                        <p:cTn id="18" dur="500"/>
                                        <p:tgtEl>
                                          <p:spTgt spid="1277956"/>
                                        </p:tgtEl>
                                      </p:cBhvr>
                                    </p:animEffect>
                                    <p:set>
                                      <p:cBhvr>
                                        <p:cTn id="19" dur="1" fill="hold">
                                          <p:stCondLst>
                                            <p:cond delay="499"/>
                                          </p:stCondLst>
                                        </p:cTn>
                                        <p:tgtEl>
                                          <p:spTgt spid="1277956"/>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500"/>
                                        <p:tgtEl>
                                          <p:spTgt spid="1277957"/>
                                        </p:tgtEl>
                                        <p:attrNameLst>
                                          <p:attrName>ppt_w</p:attrName>
                                        </p:attrNameLst>
                                      </p:cBhvr>
                                      <p:tavLst>
                                        <p:tav tm="0">
                                          <p:val>
                                            <p:strVal val="ppt_w"/>
                                          </p:val>
                                        </p:tav>
                                        <p:tav tm="100000">
                                          <p:val>
                                            <p:fltVal val="0"/>
                                          </p:val>
                                        </p:tav>
                                      </p:tavLst>
                                    </p:anim>
                                    <p:anim calcmode="lin" valueType="num">
                                      <p:cBhvr>
                                        <p:cTn id="22" dur="500"/>
                                        <p:tgtEl>
                                          <p:spTgt spid="1277957"/>
                                        </p:tgtEl>
                                        <p:attrNameLst>
                                          <p:attrName>ppt_h</p:attrName>
                                        </p:attrNameLst>
                                      </p:cBhvr>
                                      <p:tavLst>
                                        <p:tav tm="0">
                                          <p:val>
                                            <p:strVal val="ppt_h"/>
                                          </p:val>
                                        </p:tav>
                                        <p:tav tm="100000">
                                          <p:val>
                                            <p:fltVal val="0"/>
                                          </p:val>
                                        </p:tav>
                                      </p:tavLst>
                                    </p:anim>
                                    <p:animEffect transition="out" filter="fade">
                                      <p:cBhvr>
                                        <p:cTn id="23" dur="500"/>
                                        <p:tgtEl>
                                          <p:spTgt spid="1277957"/>
                                        </p:tgtEl>
                                      </p:cBhvr>
                                    </p:animEffect>
                                    <p:set>
                                      <p:cBhvr>
                                        <p:cTn id="24" dur="1" fill="hold">
                                          <p:stCondLst>
                                            <p:cond delay="499"/>
                                          </p:stCondLst>
                                        </p:cTn>
                                        <p:tgtEl>
                                          <p:spTgt spid="1277957"/>
                                        </p:tgtEl>
                                        <p:attrNameLst>
                                          <p:attrName>style.visibility</p:attrName>
                                        </p:attrNameLst>
                                      </p:cBhvr>
                                      <p:to>
                                        <p:strVal val="hidden"/>
                                      </p:to>
                                    </p:set>
                                  </p:childTnLst>
                                </p:cTn>
                              </p:par>
                              <p:par>
                                <p:cTn id="25" presetID="53" presetClass="exit" presetSubtype="32" fill="hold" grpId="0" nodeType="withEffect">
                                  <p:stCondLst>
                                    <p:cond delay="0"/>
                                  </p:stCondLst>
                                  <p:childTnLst>
                                    <p:anim calcmode="lin" valueType="num">
                                      <p:cBhvr>
                                        <p:cTn id="26" dur="500"/>
                                        <p:tgtEl>
                                          <p:spTgt spid="1277959"/>
                                        </p:tgtEl>
                                        <p:attrNameLst>
                                          <p:attrName>ppt_w</p:attrName>
                                        </p:attrNameLst>
                                      </p:cBhvr>
                                      <p:tavLst>
                                        <p:tav tm="0">
                                          <p:val>
                                            <p:strVal val="ppt_w"/>
                                          </p:val>
                                        </p:tav>
                                        <p:tav tm="100000">
                                          <p:val>
                                            <p:fltVal val="0"/>
                                          </p:val>
                                        </p:tav>
                                      </p:tavLst>
                                    </p:anim>
                                    <p:anim calcmode="lin" valueType="num">
                                      <p:cBhvr>
                                        <p:cTn id="27" dur="500"/>
                                        <p:tgtEl>
                                          <p:spTgt spid="1277959"/>
                                        </p:tgtEl>
                                        <p:attrNameLst>
                                          <p:attrName>ppt_h</p:attrName>
                                        </p:attrNameLst>
                                      </p:cBhvr>
                                      <p:tavLst>
                                        <p:tav tm="0">
                                          <p:val>
                                            <p:strVal val="ppt_h"/>
                                          </p:val>
                                        </p:tav>
                                        <p:tav tm="100000">
                                          <p:val>
                                            <p:fltVal val="0"/>
                                          </p:val>
                                        </p:tav>
                                      </p:tavLst>
                                    </p:anim>
                                    <p:animEffect transition="out" filter="fade">
                                      <p:cBhvr>
                                        <p:cTn id="28" dur="500"/>
                                        <p:tgtEl>
                                          <p:spTgt spid="1277959"/>
                                        </p:tgtEl>
                                      </p:cBhvr>
                                    </p:animEffect>
                                    <p:set>
                                      <p:cBhvr>
                                        <p:cTn id="29" dur="1" fill="hold">
                                          <p:stCondLst>
                                            <p:cond delay="499"/>
                                          </p:stCondLst>
                                        </p:cTn>
                                        <p:tgtEl>
                                          <p:spTgt spid="1277959"/>
                                        </p:tgtEl>
                                        <p:attrNameLst>
                                          <p:attrName>style.visibility</p:attrName>
                                        </p:attrNameLst>
                                      </p:cBhvr>
                                      <p:to>
                                        <p:strVal val="hidden"/>
                                      </p:to>
                                    </p:set>
                                  </p:childTnLst>
                                </p:cTn>
                              </p:par>
                              <p:par>
                                <p:cTn id="30" presetID="53" presetClass="exit" presetSubtype="32" fill="hold" grpId="0" nodeType="withEffect">
                                  <p:stCondLst>
                                    <p:cond delay="0"/>
                                  </p:stCondLst>
                                  <p:childTnLst>
                                    <p:anim calcmode="lin" valueType="num">
                                      <p:cBhvr>
                                        <p:cTn id="31" dur="500"/>
                                        <p:tgtEl>
                                          <p:spTgt spid="1277960"/>
                                        </p:tgtEl>
                                        <p:attrNameLst>
                                          <p:attrName>ppt_w</p:attrName>
                                        </p:attrNameLst>
                                      </p:cBhvr>
                                      <p:tavLst>
                                        <p:tav tm="0">
                                          <p:val>
                                            <p:strVal val="ppt_w"/>
                                          </p:val>
                                        </p:tav>
                                        <p:tav tm="100000">
                                          <p:val>
                                            <p:fltVal val="0"/>
                                          </p:val>
                                        </p:tav>
                                      </p:tavLst>
                                    </p:anim>
                                    <p:anim calcmode="lin" valueType="num">
                                      <p:cBhvr>
                                        <p:cTn id="32" dur="500"/>
                                        <p:tgtEl>
                                          <p:spTgt spid="1277960"/>
                                        </p:tgtEl>
                                        <p:attrNameLst>
                                          <p:attrName>ppt_h</p:attrName>
                                        </p:attrNameLst>
                                      </p:cBhvr>
                                      <p:tavLst>
                                        <p:tav tm="0">
                                          <p:val>
                                            <p:strVal val="ppt_h"/>
                                          </p:val>
                                        </p:tav>
                                        <p:tav tm="100000">
                                          <p:val>
                                            <p:fltVal val="0"/>
                                          </p:val>
                                        </p:tav>
                                      </p:tavLst>
                                    </p:anim>
                                    <p:animEffect transition="out" filter="fade">
                                      <p:cBhvr>
                                        <p:cTn id="33" dur="500"/>
                                        <p:tgtEl>
                                          <p:spTgt spid="1277960"/>
                                        </p:tgtEl>
                                      </p:cBhvr>
                                    </p:animEffect>
                                    <p:set>
                                      <p:cBhvr>
                                        <p:cTn id="34" dur="1" fill="hold">
                                          <p:stCondLst>
                                            <p:cond delay="499"/>
                                          </p:stCondLst>
                                        </p:cTn>
                                        <p:tgtEl>
                                          <p:spTgt spid="1277960"/>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22" presetClass="entr" presetSubtype="8"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left)">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additive="base">
                                        <p:cTn id="54" dur="500" fill="hold"/>
                                        <p:tgtEl>
                                          <p:spTgt spid="3"/>
                                        </p:tgtEl>
                                        <p:attrNameLst>
                                          <p:attrName>ppt_x</p:attrName>
                                        </p:attrNameLst>
                                      </p:cBhvr>
                                      <p:tavLst>
                                        <p:tav tm="0">
                                          <p:val>
                                            <p:strVal val="0-#ppt_w/2"/>
                                          </p:val>
                                        </p:tav>
                                        <p:tav tm="100000">
                                          <p:val>
                                            <p:strVal val="#ppt_x"/>
                                          </p:val>
                                        </p:tav>
                                      </p:tavLst>
                                    </p:anim>
                                    <p:anim calcmode="lin" valueType="num">
                                      <p:cBhvr additive="base">
                                        <p:cTn id="55" dur="500" fill="hold"/>
                                        <p:tgtEl>
                                          <p:spTgt spid="3"/>
                                        </p:tgtEl>
                                        <p:attrNameLst>
                                          <p:attrName>ppt_y</p:attrName>
                                        </p:attrNameLst>
                                      </p:cBhvr>
                                      <p:tavLst>
                                        <p:tav tm="0">
                                          <p:val>
                                            <p:strVal val="#ppt_y"/>
                                          </p:val>
                                        </p:tav>
                                        <p:tav tm="100000">
                                          <p:val>
                                            <p:strVal val="#ppt_y"/>
                                          </p:val>
                                        </p:tav>
                                      </p:tavLst>
                                    </p:anim>
                                  </p:childTnLst>
                                </p:cTn>
                              </p:par>
                              <p:par>
                                <p:cTn id="56" presetID="1" presetClass="entr" presetSubtype="0" fill="hold" nodeType="withEffect">
                                  <p:stCondLst>
                                    <p:cond delay="0"/>
                                  </p:stCondLst>
                                  <p:childTnLst>
                                    <p:set>
                                      <p:cBhvr>
                                        <p:cTn id="57" dur="1" fill="hold">
                                          <p:stCondLst>
                                            <p:cond delay="0"/>
                                          </p:stCondLst>
                                        </p:cTn>
                                        <p:tgtEl>
                                          <p:spTgt spid="2">
                                            <p:txEl>
                                              <p:pRg st="2" end="2"/>
                                            </p:txEl>
                                          </p:spTgt>
                                        </p:tgtEl>
                                        <p:attrNameLst>
                                          <p:attrName>style.visibility</p:attrName>
                                        </p:attrNameLst>
                                      </p:cBhvr>
                                      <p:to>
                                        <p:strVal val="visible"/>
                                      </p:to>
                                    </p:set>
                                  </p:childTnLst>
                                </p:cTn>
                              </p:par>
                              <p:par>
                                <p:cTn id="58" presetID="22" presetClass="entr" presetSubtype="8"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left)">
                                      <p:cBhvr>
                                        <p:cTn id="6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277955" grpId="0"/>
      <p:bldP spid="1277956" grpId="0"/>
      <p:bldP spid="1277959" grpId="0" animBg="1"/>
      <p:bldP spid="1277960" grpId="0"/>
      <p:bldP spid="32" grpId="0" animBg="1"/>
      <p:bldP spid="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762000" y="214649"/>
            <a:ext cx="8003988" cy="533400"/>
          </a:xfrm>
        </p:spPr>
        <p:txBody>
          <a:bodyPr/>
          <a:lstStyle/>
          <a:p>
            <a:pPr lvl="0"/>
            <a:r>
              <a:rPr lang="en-US" dirty="0" smtClean="0"/>
              <a:t>Behavioral Feedback </a:t>
            </a:r>
            <a:endParaRPr lang="en-US" sz="1800" dirty="0"/>
          </a:p>
        </p:txBody>
      </p:sp>
      <p:sp>
        <p:nvSpPr>
          <p:cNvPr id="284" name="Shape 284"/>
          <p:cNvSpPr txBox="1">
            <a:spLocks noGrp="1"/>
          </p:cNvSpPr>
          <p:nvPr>
            <p:ph idx="1"/>
          </p:nvPr>
        </p:nvSpPr>
        <p:spPr>
          <a:xfrm>
            <a:off x="381000" y="678429"/>
            <a:ext cx="8534400" cy="5181600"/>
          </a:xfrm>
        </p:spPr>
        <p:txBody>
          <a:bodyPr/>
          <a:lstStyle/>
          <a:p>
            <a:pPr lvl="0"/>
            <a:r>
              <a:rPr lang="en-US" dirty="0" smtClean="0"/>
              <a:t>It’s end-to-end; but the end is not the annotated goal task. </a:t>
            </a:r>
          </a:p>
          <a:p>
            <a:pPr lvl="1"/>
            <a:r>
              <a:rPr lang="en-US" dirty="0" smtClean="0"/>
              <a:t>We care about a collection of models and representations that, via reasoning, can support many behaviors. And learning is driven by these.  </a:t>
            </a:r>
            <a:endParaRPr lang="en-US" dirty="0"/>
          </a:p>
        </p:txBody>
      </p:sp>
      <p:sp>
        <p:nvSpPr>
          <p:cNvPr id="285" name="Shape 285"/>
          <p:cNvSpPr txBox="1">
            <a:spLocks noGrp="1"/>
          </p:cNvSpPr>
          <p:nvPr>
            <p:ph type="sldNum" idx="4294967295"/>
          </p:nvPr>
        </p:nvSpPr>
        <p:spPr>
          <a:xfrm>
            <a:off x="0" y="6245225"/>
            <a:ext cx="2133600" cy="47625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rgbClr val="000000"/>
              </a:buClr>
              <a:buFont typeface="Arial"/>
              <a:buNone/>
            </a:pPr>
            <a:fld id="{00000000-1234-1234-1234-123412341234}" type="slidenum">
              <a:rPr lang="en-US"/>
              <a:t>27</a:t>
            </a:fld>
            <a:endParaRPr/>
          </a:p>
        </p:txBody>
      </p:sp>
      <p:pic>
        <p:nvPicPr>
          <p:cNvPr id="286" name="Shape 286"/>
          <p:cNvPicPr preferRelativeResize="0"/>
          <p:nvPr/>
        </p:nvPicPr>
        <p:blipFill>
          <a:blip r:embed="rId3">
            <a:alphaModFix/>
          </a:blip>
          <a:stretch>
            <a:fillRect/>
          </a:stretch>
        </p:blipFill>
        <p:spPr>
          <a:xfrm>
            <a:off x="658991" y="1754137"/>
            <a:ext cx="4586395" cy="3642739"/>
          </a:xfrm>
          <a:prstGeom prst="rect">
            <a:avLst/>
          </a:prstGeom>
          <a:noFill/>
          <a:ln>
            <a:noFill/>
          </a:ln>
        </p:spPr>
      </p:pic>
      <p:sp>
        <p:nvSpPr>
          <p:cNvPr id="305" name="Shape 305"/>
          <p:cNvSpPr txBox="1"/>
          <p:nvPr/>
        </p:nvSpPr>
        <p:spPr>
          <a:xfrm>
            <a:off x="648455" y="5327256"/>
            <a:ext cx="4572000" cy="1234675"/>
          </a:xfrm>
          <a:prstGeom prst="rect">
            <a:avLst/>
          </a:prstGeom>
          <a:solidFill>
            <a:srgbClr val="FFF2CC"/>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smtClean="0">
                <a:solidFill>
                  <a:srgbClr val="400080"/>
                </a:solidFill>
                <a:latin typeface="+mj-lt"/>
              </a:rPr>
              <a:t>(Many) Representations</a:t>
            </a:r>
            <a:r>
              <a:rPr lang="en-US" sz="2000" dirty="0" smtClean="0">
                <a:solidFill>
                  <a:srgbClr val="400080"/>
                </a:solidFill>
                <a:latin typeface="+mj-lt"/>
              </a:rPr>
              <a:t> and </a:t>
            </a:r>
            <a:r>
              <a:rPr lang="en-US" sz="2000" b="1" dirty="0" smtClean="0">
                <a:solidFill>
                  <a:srgbClr val="400080"/>
                </a:solidFill>
                <a:latin typeface="+mj-lt"/>
              </a:rPr>
              <a:t>Models</a:t>
            </a:r>
            <a:r>
              <a:rPr lang="en-US" sz="2000" dirty="0" smtClean="0">
                <a:solidFill>
                  <a:srgbClr val="400080"/>
                </a:solidFill>
                <a:latin typeface="+mj-lt"/>
              </a:rPr>
              <a:t> we care about.</a:t>
            </a:r>
          </a:p>
          <a:p>
            <a:pPr marL="0" lvl="0" indent="0" algn="ctr" rtl="0">
              <a:spcBef>
                <a:spcPts val="0"/>
              </a:spcBef>
              <a:spcAft>
                <a:spcPts val="0"/>
              </a:spcAft>
              <a:buNone/>
            </a:pPr>
            <a:r>
              <a:rPr lang="en-US" sz="2000" dirty="0" smtClean="0">
                <a:solidFill>
                  <a:srgbClr val="400080"/>
                </a:solidFill>
                <a:latin typeface="+mj-lt"/>
              </a:rPr>
              <a:t>Reflect an </a:t>
            </a:r>
            <a:r>
              <a:rPr lang="en-US" sz="2000" dirty="0">
                <a:solidFill>
                  <a:srgbClr val="400080"/>
                </a:solidFill>
                <a:latin typeface="+mj-lt"/>
              </a:rPr>
              <a:t>understanding of the language</a:t>
            </a:r>
            <a:endParaRPr sz="2000" dirty="0">
              <a:solidFill>
                <a:srgbClr val="400080"/>
              </a:solidFill>
              <a:latin typeface="+mj-lt"/>
            </a:endParaRPr>
          </a:p>
        </p:txBody>
      </p:sp>
      <p:sp>
        <p:nvSpPr>
          <p:cNvPr id="2" name="Rectangle 1"/>
          <p:cNvSpPr/>
          <p:nvPr/>
        </p:nvSpPr>
        <p:spPr>
          <a:xfrm>
            <a:off x="5410200" y="152400"/>
            <a:ext cx="3355788" cy="5956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16516" y="1954019"/>
            <a:ext cx="1353312" cy="29463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Right Arrow 3"/>
          <p:cNvSpPr/>
          <p:nvPr/>
        </p:nvSpPr>
        <p:spPr>
          <a:xfrm>
            <a:off x="4061569" y="3604990"/>
            <a:ext cx="2284284" cy="119980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2"/>
              </a:solidFill>
            </a:endParaRPr>
          </a:p>
          <a:p>
            <a:pPr algn="ctr"/>
            <a:r>
              <a:rPr lang="en-US" dirty="0" smtClean="0">
                <a:solidFill>
                  <a:schemeClr val="bg2"/>
                </a:solidFill>
              </a:rPr>
              <a:t>Reasoning &amp; Learning</a:t>
            </a:r>
          </a:p>
          <a:p>
            <a:pPr algn="ctr"/>
            <a:endParaRPr lang="en-US" dirty="0">
              <a:solidFill>
                <a:schemeClr val="bg2"/>
              </a:solidFill>
            </a:endParaRPr>
          </a:p>
        </p:txBody>
      </p:sp>
      <p:sp>
        <p:nvSpPr>
          <p:cNvPr id="16" name="Shape 299"/>
          <p:cNvSpPr txBox="1"/>
          <p:nvPr/>
        </p:nvSpPr>
        <p:spPr>
          <a:xfrm>
            <a:off x="6302412" y="2675958"/>
            <a:ext cx="2155788" cy="588037"/>
          </a:xfrm>
          <a:prstGeom prst="rect">
            <a:avLst/>
          </a:prstGeom>
          <a:solidFill>
            <a:srgbClr val="FAE1AF"/>
          </a:solidFill>
          <a:ln w="9525" cap="flat" cmpd="sng">
            <a:solidFill>
              <a:srgbClr val="A7001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smtClean="0">
                <a:solidFill>
                  <a:schemeClr val="dk1"/>
                </a:solidFill>
                <a:latin typeface="+mj-lt"/>
              </a:rPr>
              <a:t>Behaviors</a:t>
            </a:r>
            <a:endParaRPr sz="2400" dirty="0">
              <a:latin typeface="+mj-lt"/>
            </a:endParaRPr>
          </a:p>
        </p:txBody>
      </p:sp>
      <p:sp>
        <p:nvSpPr>
          <p:cNvPr id="17" name="Shape 299"/>
          <p:cNvSpPr txBox="1"/>
          <p:nvPr/>
        </p:nvSpPr>
        <p:spPr>
          <a:xfrm>
            <a:off x="6454812" y="2828358"/>
            <a:ext cx="2155788" cy="588037"/>
          </a:xfrm>
          <a:prstGeom prst="rect">
            <a:avLst/>
          </a:prstGeom>
          <a:solidFill>
            <a:srgbClr val="FAE1AF"/>
          </a:solidFill>
          <a:ln w="9525" cap="flat" cmpd="sng">
            <a:solidFill>
              <a:srgbClr val="A7001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smtClean="0">
                <a:solidFill>
                  <a:schemeClr val="dk1"/>
                </a:solidFill>
                <a:latin typeface="+mj-lt"/>
              </a:rPr>
              <a:t>Behaviors</a:t>
            </a:r>
            <a:endParaRPr sz="2400" dirty="0">
              <a:latin typeface="+mj-lt"/>
            </a:endParaRPr>
          </a:p>
        </p:txBody>
      </p:sp>
      <p:sp>
        <p:nvSpPr>
          <p:cNvPr id="18" name="Shape 299"/>
          <p:cNvSpPr txBox="1"/>
          <p:nvPr/>
        </p:nvSpPr>
        <p:spPr>
          <a:xfrm>
            <a:off x="6607212" y="2980758"/>
            <a:ext cx="2155788" cy="588037"/>
          </a:xfrm>
          <a:prstGeom prst="rect">
            <a:avLst/>
          </a:prstGeom>
          <a:solidFill>
            <a:srgbClr val="FAE1AF"/>
          </a:solidFill>
          <a:ln w="9525" cap="flat" cmpd="sng">
            <a:solidFill>
              <a:srgbClr val="A7001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smtClean="0">
                <a:solidFill>
                  <a:schemeClr val="dk1"/>
                </a:solidFill>
                <a:latin typeface="+mj-lt"/>
              </a:rPr>
              <a:t>Behaviors</a:t>
            </a:r>
            <a:endParaRPr sz="2400" dirty="0">
              <a:latin typeface="+mj-lt"/>
            </a:endParaRPr>
          </a:p>
        </p:txBody>
      </p:sp>
      <p:sp>
        <p:nvSpPr>
          <p:cNvPr id="19" name="Shape 299"/>
          <p:cNvSpPr txBox="1"/>
          <p:nvPr/>
        </p:nvSpPr>
        <p:spPr>
          <a:xfrm>
            <a:off x="6759612" y="3133158"/>
            <a:ext cx="2155788" cy="588037"/>
          </a:xfrm>
          <a:prstGeom prst="rect">
            <a:avLst/>
          </a:prstGeom>
          <a:solidFill>
            <a:srgbClr val="FAE1AF"/>
          </a:solidFill>
          <a:ln w="9525" cap="flat" cmpd="sng">
            <a:solidFill>
              <a:srgbClr val="A7001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smtClean="0">
                <a:solidFill>
                  <a:schemeClr val="dk1"/>
                </a:solidFill>
                <a:latin typeface="+mj-lt"/>
              </a:rPr>
              <a:t>Behaviors</a:t>
            </a:r>
            <a:endParaRPr sz="2400" dirty="0">
              <a:latin typeface="+mj-lt"/>
            </a:endParaRPr>
          </a:p>
        </p:txBody>
      </p:sp>
      <p:sp>
        <p:nvSpPr>
          <p:cNvPr id="20" name="Shape 299"/>
          <p:cNvSpPr txBox="1"/>
          <p:nvPr/>
        </p:nvSpPr>
        <p:spPr>
          <a:xfrm>
            <a:off x="6912012" y="3285558"/>
            <a:ext cx="2155788" cy="588037"/>
          </a:xfrm>
          <a:prstGeom prst="rect">
            <a:avLst/>
          </a:prstGeom>
          <a:solidFill>
            <a:srgbClr val="FAE1AF"/>
          </a:solidFill>
          <a:ln w="9525" cap="flat" cmpd="sng">
            <a:solidFill>
              <a:srgbClr val="A7001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smtClean="0">
                <a:solidFill>
                  <a:schemeClr val="dk1"/>
                </a:solidFill>
                <a:latin typeface="+mj-lt"/>
              </a:rPr>
              <a:t>Behaviors</a:t>
            </a:r>
            <a:endParaRPr sz="2400" dirty="0">
              <a:latin typeface="+mj-lt"/>
            </a:endParaRPr>
          </a:p>
        </p:txBody>
      </p:sp>
      <p:sp>
        <p:nvSpPr>
          <p:cNvPr id="22" name="Left-Right Arrow 21"/>
          <p:cNvSpPr/>
          <p:nvPr/>
        </p:nvSpPr>
        <p:spPr>
          <a:xfrm>
            <a:off x="4061569" y="2340889"/>
            <a:ext cx="2284284" cy="119980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2"/>
              </a:solidFill>
            </a:endParaRPr>
          </a:p>
          <a:p>
            <a:pPr algn="ctr"/>
            <a:r>
              <a:rPr lang="en-US" dirty="0" smtClean="0">
                <a:solidFill>
                  <a:schemeClr val="bg2"/>
                </a:solidFill>
              </a:rPr>
              <a:t>Reasoning &amp; Learning</a:t>
            </a:r>
          </a:p>
          <a:p>
            <a:pPr algn="ctr"/>
            <a:endParaRPr lang="en-US" dirty="0">
              <a:solidFill>
                <a:schemeClr val="bg2"/>
              </a:solidFill>
            </a:endParaRPr>
          </a:p>
        </p:txBody>
      </p:sp>
    </p:spTree>
    <p:extLst>
      <p:ext uri="{BB962C8B-B14F-4D97-AF65-F5344CB8AC3E}">
        <p14:creationId xmlns:p14="http://schemas.microsoft.com/office/powerpoint/2010/main" val="95601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4">
                                            <p:txEl>
                                              <p:pRg st="1" end="1"/>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1000"/>
                                  </p:stCondLst>
                                  <p:childTnLst>
                                    <p:set>
                                      <p:cBhvr>
                                        <p:cTn id="9" dur="1" fill="hold">
                                          <p:stCondLst>
                                            <p:cond delay="0"/>
                                          </p:stCondLst>
                                        </p:cTn>
                                        <p:tgtEl>
                                          <p:spTgt spid="286"/>
                                        </p:tgtEl>
                                        <p:attrNameLst>
                                          <p:attrName>style.visibility</p:attrName>
                                        </p:attrNameLst>
                                      </p:cBhvr>
                                      <p:to>
                                        <p:strVal val="visible"/>
                                      </p:to>
                                    </p:set>
                                    <p:animEffect transition="in" filter="wipe(up)">
                                      <p:cBhvr>
                                        <p:cTn id="10" dur="500"/>
                                        <p:tgtEl>
                                          <p:spTgt spid="28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500"/>
                            </p:stCondLst>
                            <p:childTnLst>
                              <p:par>
                                <p:cTn id="21" presetID="22" presetClass="entr" presetSubtype="2" fill="hold" grpId="0" nodeType="afterEffect">
                                  <p:stCondLst>
                                    <p:cond delay="250"/>
                                  </p:stCondLst>
                                  <p:childTnLst>
                                    <p:set>
                                      <p:cBhvr>
                                        <p:cTn id="22" dur="1" fill="hold">
                                          <p:stCondLst>
                                            <p:cond delay="0"/>
                                          </p:stCondLst>
                                        </p:cTn>
                                        <p:tgtEl>
                                          <p:spTgt spid="22"/>
                                        </p:tgtEl>
                                        <p:attrNameLst>
                                          <p:attrName>style.visibility</p:attrName>
                                        </p:attrNameLst>
                                      </p:cBhvr>
                                      <p:to>
                                        <p:strVal val="visible"/>
                                      </p:to>
                                    </p:set>
                                    <p:animEffect transition="in" filter="wipe(righ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25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250"/>
                            </p:stCondLst>
                            <p:childTnLst>
                              <p:par>
                                <p:cTn id="32" presetID="1" presetClass="entr" presetSubtype="0" fill="hold" grpId="0" nodeType="afterEffect">
                                  <p:stCondLst>
                                    <p:cond delay="25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25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750"/>
                            </p:stCondLst>
                            <p:childTnLst>
                              <p:par>
                                <p:cTn id="38" presetID="1" presetClass="entr" presetSubtype="0" fill="hold" grpId="0" nodeType="afterEffect">
                                  <p:stCondLst>
                                    <p:cond delay="25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animBg="1"/>
      <p:bldP spid="4" grpId="0" animBg="1"/>
      <p:bldP spid="16" grpId="0" animBg="1"/>
      <p:bldP spid="17" grpId="0" animBg="1"/>
      <p:bldP spid="18" grpId="0" animBg="1"/>
      <p:bldP spid="19" grpId="0" animBg="1"/>
      <p:bldP spid="20"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a:t>
            </a:r>
            <a:r>
              <a:rPr lang="en-US" dirty="0"/>
              <a:t>Language </a:t>
            </a:r>
            <a:r>
              <a:rPr lang="en-US" dirty="0" smtClean="0"/>
              <a:t>Requires (some) Feedback</a:t>
            </a:r>
            <a:endParaRPr lang="en-US" dirty="0"/>
          </a:p>
        </p:txBody>
      </p:sp>
      <p:sp>
        <p:nvSpPr>
          <p:cNvPr id="3" name="Content Placeholder 2"/>
          <p:cNvSpPr>
            <a:spLocks noGrp="1"/>
          </p:cNvSpPr>
          <p:nvPr>
            <p:ph idx="4294967295"/>
          </p:nvPr>
        </p:nvSpPr>
        <p:spPr>
          <a:xfrm>
            <a:off x="533400" y="4191000"/>
            <a:ext cx="8610600" cy="2362200"/>
          </a:xfrm>
        </p:spPr>
        <p:txBody>
          <a:bodyPr/>
          <a:lstStyle/>
          <a:p>
            <a:r>
              <a:rPr lang="en-US" sz="2000" dirty="0"/>
              <a:t>How to recover meaning from text?</a:t>
            </a:r>
          </a:p>
          <a:p>
            <a:r>
              <a:rPr lang="en-US" sz="2000" dirty="0" smtClean="0">
                <a:solidFill>
                  <a:srgbClr val="0033CC"/>
                </a:solidFill>
              </a:rPr>
              <a:t>Standard “example based” ML: </a:t>
            </a:r>
            <a:r>
              <a:rPr lang="en-US" sz="2000" dirty="0" smtClean="0"/>
              <a:t>annotate text with </a:t>
            </a:r>
            <a:r>
              <a:rPr lang="en-US" sz="2000" dirty="0"/>
              <a:t>meaning </a:t>
            </a:r>
            <a:r>
              <a:rPr lang="en-US" sz="2000" dirty="0" smtClean="0"/>
              <a:t>representation</a:t>
            </a:r>
          </a:p>
          <a:p>
            <a:pPr lvl="1"/>
            <a:r>
              <a:rPr lang="en-US" sz="1800" dirty="0" smtClean="0"/>
              <a:t>The teacher </a:t>
            </a:r>
            <a:r>
              <a:rPr lang="en-US" sz="1800" dirty="0"/>
              <a:t>needs deep understanding of the learning agent </a:t>
            </a:r>
            <a:r>
              <a:rPr lang="en-US" sz="1800" dirty="0" smtClean="0"/>
              <a:t>; not </a:t>
            </a:r>
            <a:r>
              <a:rPr lang="en-US" sz="1800" dirty="0"/>
              <a:t>scalable.</a:t>
            </a:r>
          </a:p>
          <a:p>
            <a:r>
              <a:rPr lang="en-US" sz="2000" dirty="0" smtClean="0">
                <a:solidFill>
                  <a:srgbClr val="0033CC"/>
                </a:solidFill>
              </a:rPr>
              <a:t>Response Driven Learning (a recent name: learning from denotation): </a:t>
            </a:r>
            <a:r>
              <a:rPr lang="en-US" sz="1800" dirty="0" smtClean="0"/>
              <a:t>Exploit </a:t>
            </a:r>
            <a:r>
              <a:rPr lang="en-US" sz="1800" dirty="0" smtClean="0">
                <a:solidFill>
                  <a:srgbClr val="3366CC"/>
                </a:solidFill>
              </a:rPr>
              <a:t>indirect signals </a:t>
            </a:r>
            <a:r>
              <a:rPr lang="en-US" sz="1800" dirty="0" smtClean="0"/>
              <a:t>in the interaction between the learner and the teacher/environment  </a:t>
            </a:r>
            <a:endParaRPr lang="en-US" sz="1800" dirty="0"/>
          </a:p>
          <a:p>
            <a:endParaRPr lang="en-US" sz="2000" dirty="0"/>
          </a:p>
        </p:txBody>
      </p:sp>
      <p:sp>
        <p:nvSpPr>
          <p:cNvPr id="4" name="Slide Number Placeholder 3"/>
          <p:cNvSpPr>
            <a:spLocks noGrp="1"/>
          </p:cNvSpPr>
          <p:nvPr>
            <p:ph type="sldNum" sz="quarter" idx="4294967295"/>
          </p:nvPr>
        </p:nvSpPr>
        <p:spPr/>
        <p:txBody>
          <a:bodyPr/>
          <a:lstStyle/>
          <a:p>
            <a:pPr>
              <a:defRPr/>
            </a:pPr>
            <a:r>
              <a:rPr lang="en-US" altLang="zh-TW" smtClean="0"/>
              <a:t>Page </a:t>
            </a:r>
            <a:fld id="{E20FC37C-9894-45C1-B193-B6D8403BFE07}" type="slidenum">
              <a:rPr lang="en-US" altLang="zh-TW" smtClean="0"/>
              <a:pPr>
                <a:defRPr/>
              </a:pPr>
              <a:t>28</a:t>
            </a:fld>
            <a:endParaRPr lang="en-US" altLang="zh-TW"/>
          </a:p>
        </p:txBody>
      </p:sp>
      <p:pic>
        <p:nvPicPr>
          <p:cNvPr id="6" name="Picture 2" descr="kitchen-robot1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825" y="1447800"/>
            <a:ext cx="26781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mediabistro.com/fishbowlLA/original/hammo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508250"/>
            <a:ext cx="1603375"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352675" y="3733800"/>
            <a:ext cx="2925673" cy="307777"/>
          </a:xfrm>
          <a:prstGeom prst="rect">
            <a:avLst/>
          </a:prstGeom>
          <a:noFill/>
          <a:ln>
            <a:solidFill>
              <a:schemeClr val="bg1">
                <a:lumMod val="50000"/>
              </a:schemeClr>
            </a:solidFill>
          </a:ln>
        </p:spPr>
        <p:txBody>
          <a:bodyPr wrap="none">
            <a:spAutoFit/>
          </a:bodyPr>
          <a:lstStyle/>
          <a:p>
            <a:pPr fontAlgn="auto">
              <a:spcBef>
                <a:spcPts val="0"/>
              </a:spcBef>
              <a:spcAft>
                <a:spcPts val="0"/>
              </a:spcAft>
              <a:defRPr/>
            </a:pPr>
            <a:r>
              <a:rPr lang="en-US" sz="1400" dirty="0">
                <a:solidFill>
                  <a:srgbClr val="000080"/>
                </a:solidFill>
                <a:latin typeface="+mj-lt"/>
                <a:ea typeface="Tahoma" pitchFamily="34" charset="0"/>
                <a:cs typeface="Tahoma" pitchFamily="34" charset="0"/>
              </a:rPr>
              <a:t>MAKE(COFFEE,SUGAR=YES,MILK=NO)</a:t>
            </a:r>
          </a:p>
        </p:txBody>
      </p:sp>
      <p:cxnSp>
        <p:nvCxnSpPr>
          <p:cNvPr id="10" name="Curved Connector 9"/>
          <p:cNvCxnSpPr>
            <a:stCxn id="9" idx="2"/>
          </p:cNvCxnSpPr>
          <p:nvPr/>
        </p:nvCxnSpPr>
        <p:spPr>
          <a:xfrm rot="5400000" flipH="1" flipV="1">
            <a:off x="5343205" y="1831457"/>
            <a:ext cx="682426" cy="3737813"/>
          </a:xfrm>
          <a:prstGeom prst="curvedConnector4">
            <a:avLst>
              <a:gd name="adj1" fmla="val -33498"/>
              <a:gd name="adj2" fmla="val 69568"/>
            </a:avLst>
          </a:prstGeom>
          <a:ln w="38100">
            <a:solidFill>
              <a:schemeClr val="accent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Curved Connector 10"/>
          <p:cNvCxnSpPr>
            <a:cxnSpLocks noChangeShapeType="1"/>
            <a:stCxn id="8" idx="2"/>
            <a:endCxn id="9" idx="0"/>
          </p:cNvCxnSpPr>
          <p:nvPr/>
        </p:nvCxnSpPr>
        <p:spPr bwMode="auto">
          <a:xfrm>
            <a:off x="1905000" y="1905000"/>
            <a:ext cx="1910512" cy="1828800"/>
          </a:xfrm>
          <a:prstGeom prst="curvedConnector2">
            <a:avLst/>
          </a:prstGeom>
          <a:noFill/>
          <a:ln w="38100" algn="ctr">
            <a:solidFill>
              <a:srgbClr val="254061"/>
            </a:solidFill>
            <a:round/>
            <a:headEnd/>
            <a:tailEnd type="triangle" w="med" len="med"/>
          </a:ln>
          <a:extLst>
            <a:ext uri="{909E8E84-426E-40DD-AFC4-6F175D3DCCD1}">
              <a14:hiddenFill xmlns:a14="http://schemas.microsoft.com/office/drawing/2010/main">
                <a:noFill/>
              </a14:hiddenFill>
            </a:ext>
          </a:extLst>
        </p:spPr>
      </p:cxnSp>
      <p:pic>
        <p:nvPicPr>
          <p:cNvPr id="12" name="Picture 12" descr="http://www.6smarketing.com/wp-content/uploads/2009/08/coffee-cu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0763" y="1447800"/>
            <a:ext cx="11001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http://www.admc.hct.ac.ae/hd1/english/graphs/mil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438400"/>
            <a:ext cx="75406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p:cNvCxnSpPr/>
          <p:nvPr/>
        </p:nvCxnSpPr>
        <p:spPr>
          <a:xfrm>
            <a:off x="5791200" y="2209800"/>
            <a:ext cx="352425" cy="190500"/>
          </a:xfrm>
          <a:prstGeom prst="straightConnector1">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791200" y="2400300"/>
            <a:ext cx="352425" cy="266700"/>
          </a:xfrm>
          <a:prstGeom prst="straightConnector1">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3998913" y="2743200"/>
            <a:ext cx="8953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200" b="1" i="1">
                <a:solidFill>
                  <a:srgbClr val="FF0000"/>
                </a:solidFill>
                <a:latin typeface="Calibri" pitchFamily="34" charset="0"/>
              </a:rPr>
              <a:t>Arggg</a:t>
            </a:r>
          </a:p>
        </p:txBody>
      </p:sp>
      <p:sp>
        <p:nvSpPr>
          <p:cNvPr id="17" name="TextBox 16"/>
          <p:cNvSpPr txBox="1">
            <a:spLocks noChangeArrowheads="1"/>
          </p:cNvSpPr>
          <p:nvPr/>
        </p:nvSpPr>
        <p:spPr bwMode="auto">
          <a:xfrm>
            <a:off x="3962400" y="1855788"/>
            <a:ext cx="931863"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200" b="1" i="1">
                <a:solidFill>
                  <a:srgbClr val="00B050"/>
                </a:solidFill>
                <a:latin typeface="Calibri" pitchFamily="34" charset="0"/>
              </a:rPr>
              <a:t>Great</a:t>
            </a:r>
            <a:r>
              <a:rPr lang="en-US" sz="2200" b="1">
                <a:solidFill>
                  <a:srgbClr val="00B050"/>
                </a:solidFill>
                <a:latin typeface="Calibri" pitchFamily="34" charset="0"/>
              </a:rPr>
              <a:t>!</a:t>
            </a:r>
          </a:p>
        </p:txBody>
      </p:sp>
      <p:sp>
        <p:nvSpPr>
          <p:cNvPr id="5" name="Rectangular Callout 4"/>
          <p:cNvSpPr/>
          <p:nvPr/>
        </p:nvSpPr>
        <p:spPr>
          <a:xfrm>
            <a:off x="4366772" y="746760"/>
            <a:ext cx="4668372" cy="548640"/>
          </a:xfrm>
          <a:prstGeom prst="wedgeRectCallout">
            <a:avLst>
              <a:gd name="adj1" fmla="val -10196"/>
              <a:gd name="adj2" fmla="val 44456"/>
            </a:avLst>
          </a:prstGeom>
          <a:solidFill>
            <a:srgbClr val="FAE1AF"/>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3366"/>
                </a:solidFill>
                <a:latin typeface="Calibri" pitchFamily="34" charset="0"/>
                <a:cs typeface="Calibri" pitchFamily="34" charset="0"/>
              </a:rPr>
              <a:t>Can we rely on this interaction </a:t>
            </a:r>
            <a:r>
              <a:rPr lang="en-US" dirty="0" smtClean="0">
                <a:solidFill>
                  <a:srgbClr val="003366"/>
                </a:solidFill>
                <a:latin typeface="Calibri" pitchFamily="34" charset="0"/>
                <a:cs typeface="Calibri" pitchFamily="34" charset="0"/>
              </a:rPr>
              <a:t>to provide </a:t>
            </a:r>
            <a:r>
              <a:rPr lang="en-US" dirty="0">
                <a:solidFill>
                  <a:srgbClr val="003366"/>
                </a:solidFill>
                <a:latin typeface="Calibri" pitchFamily="34" charset="0"/>
                <a:cs typeface="Calibri" pitchFamily="34" charset="0"/>
              </a:rPr>
              <a:t>supervision </a:t>
            </a:r>
            <a:r>
              <a:rPr lang="en-US" dirty="0" smtClean="0">
                <a:solidFill>
                  <a:srgbClr val="003366"/>
                </a:solidFill>
                <a:latin typeface="Calibri" pitchFamily="34" charset="0"/>
                <a:cs typeface="Calibri" pitchFamily="34" charset="0"/>
              </a:rPr>
              <a:t>(and eventually</a:t>
            </a:r>
            <a:r>
              <a:rPr lang="en-US" dirty="0">
                <a:solidFill>
                  <a:srgbClr val="003366"/>
                </a:solidFill>
                <a:latin typeface="Calibri" pitchFamily="34" charset="0"/>
                <a:cs typeface="Calibri" pitchFamily="34" charset="0"/>
              </a:rPr>
              <a:t>, recover meaning) ?</a:t>
            </a:r>
          </a:p>
        </p:txBody>
      </p:sp>
      <p:sp>
        <p:nvSpPr>
          <p:cNvPr id="19" name="Rectangular Callout 18"/>
          <p:cNvSpPr/>
          <p:nvPr/>
        </p:nvSpPr>
        <p:spPr>
          <a:xfrm>
            <a:off x="533400" y="1066800"/>
            <a:ext cx="3048000" cy="533400"/>
          </a:xfrm>
          <a:prstGeom prst="wedgeRectCallout">
            <a:avLst>
              <a:gd name="adj1" fmla="val -37262"/>
              <a:gd name="adj2" fmla="val 198215"/>
            </a:avLst>
          </a:prstGeom>
          <a:solidFill>
            <a:srgbClr val="FAE1AF"/>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0080"/>
                </a:solidFill>
                <a:latin typeface="Calibri" pitchFamily="34" charset="0"/>
              </a:rPr>
              <a:t>Can I get a coffee with lots of sugar and no milk</a:t>
            </a:r>
          </a:p>
        </p:txBody>
      </p:sp>
      <p:sp>
        <p:nvSpPr>
          <p:cNvPr id="20" name="TextBox 19"/>
          <p:cNvSpPr txBox="1"/>
          <p:nvPr/>
        </p:nvSpPr>
        <p:spPr>
          <a:xfrm>
            <a:off x="1828800" y="3273623"/>
            <a:ext cx="2036327" cy="307777"/>
          </a:xfrm>
          <a:prstGeom prst="rect">
            <a:avLst/>
          </a:prstGeom>
          <a:noFill/>
          <a:ln>
            <a:solidFill>
              <a:schemeClr val="bg1">
                <a:lumMod val="50000"/>
              </a:schemeClr>
            </a:solidFill>
          </a:ln>
        </p:spPr>
        <p:txBody>
          <a:bodyPr wrap="none">
            <a:spAutoFit/>
          </a:bodyPr>
          <a:lstStyle/>
          <a:p>
            <a:pPr fontAlgn="auto">
              <a:spcBef>
                <a:spcPts val="0"/>
              </a:spcBef>
              <a:spcAft>
                <a:spcPts val="0"/>
              </a:spcAft>
              <a:defRPr/>
            </a:pPr>
            <a:r>
              <a:rPr lang="en-US" sz="1400" dirty="0" smtClean="0">
                <a:solidFill>
                  <a:srgbClr val="000080"/>
                </a:solidFill>
                <a:latin typeface="+mj-lt"/>
                <a:ea typeface="Tahoma" pitchFamily="34" charset="0"/>
                <a:cs typeface="Tahoma" pitchFamily="34" charset="0"/>
              </a:rPr>
              <a:t>Meaning Representation:</a:t>
            </a:r>
            <a:endParaRPr lang="en-US" sz="1400" dirty="0">
              <a:solidFill>
                <a:srgbClr val="000080"/>
              </a:solidFill>
              <a:latin typeface="+mj-lt"/>
              <a:ea typeface="Tahoma" pitchFamily="34" charset="0"/>
              <a:cs typeface="Tahoma" pitchFamily="34" charset="0"/>
            </a:endParaRPr>
          </a:p>
        </p:txBody>
      </p:sp>
      <p:sp>
        <p:nvSpPr>
          <p:cNvPr id="21" name="Shape 305"/>
          <p:cNvSpPr txBox="1"/>
          <p:nvPr/>
        </p:nvSpPr>
        <p:spPr>
          <a:xfrm>
            <a:off x="2171197" y="2282825"/>
            <a:ext cx="1260559" cy="486616"/>
          </a:xfrm>
          <a:prstGeom prst="rect">
            <a:avLst/>
          </a:prstGeom>
          <a:solidFill>
            <a:srgbClr val="FFF2CC"/>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smtClean="0">
                <a:solidFill>
                  <a:srgbClr val="400080"/>
                </a:solidFill>
                <a:latin typeface="+mj-lt"/>
              </a:rPr>
              <a:t>The Goal</a:t>
            </a:r>
            <a:endParaRPr sz="2000" dirty="0">
              <a:solidFill>
                <a:srgbClr val="400080"/>
              </a:solidFill>
              <a:latin typeface="+mj-lt"/>
            </a:endParaRPr>
          </a:p>
        </p:txBody>
      </p:sp>
    </p:spTree>
    <p:extLst>
      <p:ext uri="{BB962C8B-B14F-4D97-AF65-F5344CB8AC3E}">
        <p14:creationId xmlns:p14="http://schemas.microsoft.com/office/powerpoint/2010/main" val="122013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7" grpId="0"/>
      <p:bldP spid="5" grpId="0" animBg="1"/>
      <p:bldP spid="20"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Based Learning</a:t>
            </a:r>
            <a:endParaRPr lang="en-US" dirty="0"/>
          </a:p>
        </p:txBody>
      </p:sp>
      <p:sp>
        <p:nvSpPr>
          <p:cNvPr id="9" name="Content Placeholder 8"/>
          <p:cNvSpPr>
            <a:spLocks noGrp="1"/>
          </p:cNvSpPr>
          <p:nvPr>
            <p:ph idx="1"/>
          </p:nvPr>
        </p:nvSpPr>
        <p:spPr>
          <a:xfrm>
            <a:off x="304800" y="914400"/>
            <a:ext cx="8839200" cy="4953000"/>
          </a:xfrm>
        </p:spPr>
        <p:txBody>
          <a:bodyPr/>
          <a:lstStyle/>
          <a:p>
            <a:r>
              <a:rPr lang="en-US" dirty="0" smtClean="0"/>
              <a:t>We want to learn a model that transforms a </a:t>
            </a:r>
            <a:r>
              <a:rPr lang="en-US" dirty="0" smtClean="0">
                <a:solidFill>
                  <a:srgbClr val="0033CC"/>
                </a:solidFill>
              </a:rPr>
              <a:t>natural language sentence</a:t>
            </a:r>
            <a:r>
              <a:rPr lang="en-US" dirty="0" smtClean="0"/>
              <a:t> to some </a:t>
            </a:r>
            <a:r>
              <a:rPr lang="en-US" dirty="0" smtClean="0">
                <a:solidFill>
                  <a:srgbClr val="0033CC"/>
                </a:solidFill>
              </a:rPr>
              <a:t>meaning representation.</a:t>
            </a:r>
          </a:p>
          <a:p>
            <a:pPr marL="0" indent="0">
              <a:buNone/>
            </a:pPr>
            <a:endParaRPr lang="en-US" dirty="0"/>
          </a:p>
          <a:p>
            <a:pPr marL="0" indent="0">
              <a:buNone/>
            </a:pPr>
            <a:r>
              <a:rPr lang="en-US" sz="2000" dirty="0" smtClean="0"/>
              <a:t>	</a:t>
            </a:r>
          </a:p>
          <a:p>
            <a:pPr marL="0" indent="0">
              <a:buNone/>
            </a:pPr>
            <a:endParaRPr lang="en-US" sz="2000" dirty="0"/>
          </a:p>
          <a:p>
            <a:r>
              <a:rPr lang="en-US" dirty="0">
                <a:solidFill>
                  <a:srgbClr val="400080"/>
                </a:solidFill>
                <a:cs typeface="Candara"/>
              </a:rPr>
              <a:t>Instead</a:t>
            </a:r>
            <a:r>
              <a:rPr lang="en-US" dirty="0">
                <a:cs typeface="Candara"/>
              </a:rPr>
              <a:t> </a:t>
            </a:r>
            <a:r>
              <a:rPr lang="en-US" dirty="0" smtClean="0">
                <a:cs typeface="Candara"/>
              </a:rPr>
              <a:t>of training with (</a:t>
            </a:r>
            <a:r>
              <a:rPr lang="en-US" dirty="0">
                <a:cs typeface="Candara"/>
              </a:rPr>
              <a:t>Sentence, </a:t>
            </a:r>
            <a:r>
              <a:rPr lang="en-US" dirty="0" smtClean="0">
                <a:cs typeface="Candara"/>
              </a:rPr>
              <a:t>Meaning </a:t>
            </a:r>
            <a:r>
              <a:rPr lang="en-US" dirty="0">
                <a:cs typeface="Candara"/>
              </a:rPr>
              <a:t>Representation) pairs </a:t>
            </a:r>
            <a:endParaRPr lang="en-US" dirty="0" smtClean="0">
              <a:cs typeface="Candara"/>
            </a:endParaRPr>
          </a:p>
          <a:p>
            <a:endParaRPr lang="en-US" dirty="0" smtClean="0">
              <a:solidFill>
                <a:srgbClr val="0033CC"/>
              </a:solidFill>
              <a:cs typeface="Candara"/>
            </a:endParaRPr>
          </a:p>
          <a:p>
            <a:r>
              <a:rPr lang="en-US" dirty="0" smtClean="0">
                <a:cs typeface="Candara"/>
              </a:rPr>
              <a:t>Think </a:t>
            </a:r>
            <a:r>
              <a:rPr lang="en-US" dirty="0">
                <a:cs typeface="Candara"/>
              </a:rPr>
              <a:t>about </a:t>
            </a:r>
            <a:r>
              <a:rPr lang="en-US" b="1" dirty="0" smtClean="0">
                <a:solidFill>
                  <a:srgbClr val="400080"/>
                </a:solidFill>
                <a:cs typeface="Candara"/>
              </a:rPr>
              <a:t>behavioral derivatives </a:t>
            </a:r>
            <a:r>
              <a:rPr lang="en-US" dirty="0">
                <a:cs typeface="Candara"/>
              </a:rPr>
              <a:t>of the models </a:t>
            </a:r>
            <a:r>
              <a:rPr lang="en-US" dirty="0" smtClean="0">
                <a:cs typeface="Candara"/>
              </a:rPr>
              <a:t>outputs </a:t>
            </a:r>
          </a:p>
          <a:p>
            <a:pPr lvl="1"/>
            <a:r>
              <a:rPr lang="en-US" dirty="0" smtClean="0">
                <a:cs typeface="Candara"/>
              </a:rPr>
              <a:t>Supervise the derivatives (</a:t>
            </a:r>
            <a:r>
              <a:rPr lang="en-US" dirty="0" smtClean="0">
                <a:solidFill>
                  <a:srgbClr val="000080"/>
                </a:solidFill>
                <a:cs typeface="Candara"/>
              </a:rPr>
              <a:t>easy!</a:t>
            </a:r>
            <a:r>
              <a:rPr lang="en-US" dirty="0" smtClean="0">
                <a:cs typeface="Candara"/>
              </a:rPr>
              <a:t>) and </a:t>
            </a:r>
          </a:p>
          <a:p>
            <a:pPr lvl="1"/>
            <a:r>
              <a:rPr lang="en-US" dirty="0" smtClean="0">
                <a:solidFill>
                  <a:srgbClr val="000080"/>
                </a:solidFill>
                <a:cs typeface="Candara"/>
              </a:rPr>
              <a:t>Propagate</a:t>
            </a:r>
            <a:r>
              <a:rPr lang="en-US" dirty="0" smtClean="0">
                <a:cs typeface="Candara"/>
              </a:rPr>
              <a:t> it to learn the complex, structured, transformation model</a:t>
            </a:r>
            <a:endParaRPr lang="en-US" sz="2000" dirty="0" smtClean="0"/>
          </a:p>
          <a:p>
            <a:pPr marL="0" indent="0">
              <a:buNone/>
            </a:pPr>
            <a:endParaRPr lang="en-US" sz="2000" dirty="0"/>
          </a:p>
        </p:txBody>
      </p:sp>
      <p:sp>
        <p:nvSpPr>
          <p:cNvPr id="3" name="Slide Number Placeholder 2"/>
          <p:cNvSpPr>
            <a:spLocks noGrp="1"/>
          </p:cNvSpPr>
          <p:nvPr>
            <p:ph type="sldNum" sz="quarter" idx="4294967295"/>
          </p:nvPr>
        </p:nvSpPr>
        <p:spPr/>
        <p:txBody>
          <a:bodyPr/>
          <a:lstStyle/>
          <a:p>
            <a:pPr>
              <a:defRPr/>
            </a:pPr>
            <a:r>
              <a:rPr lang="en-US" altLang="zh-TW" smtClean="0"/>
              <a:t>Page </a:t>
            </a:r>
            <a:fld id="{C83F18D4-0D70-44DE-A8FF-A8D5002D1168}" type="slidenum">
              <a:rPr lang="en-US" altLang="zh-TW" smtClean="0"/>
              <a:pPr>
                <a:defRPr/>
              </a:pPr>
              <a:t>29</a:t>
            </a:fld>
            <a:endParaRPr lang="en-US" altLang="zh-TW"/>
          </a:p>
        </p:txBody>
      </p:sp>
      <p:sp>
        <p:nvSpPr>
          <p:cNvPr id="41" name="Rectangle 40"/>
          <p:cNvSpPr/>
          <p:nvPr/>
        </p:nvSpPr>
        <p:spPr>
          <a:xfrm>
            <a:off x="3726788" y="4674951"/>
            <a:ext cx="1535709" cy="7816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EECE1"/>
              </a:solidFill>
            </a:endParaRPr>
          </a:p>
        </p:txBody>
      </p:sp>
      <p:sp>
        <p:nvSpPr>
          <p:cNvPr id="55" name="Rectangle 54"/>
          <p:cNvSpPr/>
          <p:nvPr/>
        </p:nvSpPr>
        <p:spPr>
          <a:xfrm>
            <a:off x="3575540" y="2145268"/>
            <a:ext cx="990805" cy="400110"/>
          </a:xfrm>
          <a:prstGeom prst="rect">
            <a:avLst/>
          </a:prstGeom>
          <a:solidFill>
            <a:srgbClr val="FAE1AF"/>
          </a:solidFill>
          <a:ln>
            <a:solidFill>
              <a:srgbClr val="A7001B"/>
            </a:solidFill>
          </a:ln>
        </p:spPr>
        <p:txBody>
          <a:bodyPr wrap="square">
            <a:spAutoFit/>
          </a:bodyPr>
          <a:lstStyle/>
          <a:p>
            <a:pPr algn="ctr"/>
            <a:r>
              <a:rPr lang="en-US" sz="2000" b="1" dirty="0" smtClean="0">
                <a:solidFill>
                  <a:srgbClr val="000080"/>
                </a:solidFill>
                <a:latin typeface="Calibri" charset="0"/>
                <a:sym typeface="Wingdings"/>
              </a:rPr>
              <a:t>Model</a:t>
            </a:r>
            <a:endParaRPr lang="en-US" sz="2000" dirty="0">
              <a:solidFill>
                <a:srgbClr val="000080"/>
              </a:solidFill>
            </a:endParaRPr>
          </a:p>
        </p:txBody>
      </p:sp>
      <p:sp>
        <p:nvSpPr>
          <p:cNvPr id="15" name="Rectangle 14"/>
          <p:cNvSpPr/>
          <p:nvPr/>
        </p:nvSpPr>
        <p:spPr>
          <a:xfrm>
            <a:off x="533400" y="2114490"/>
            <a:ext cx="2438400" cy="400110"/>
          </a:xfrm>
          <a:prstGeom prst="rect">
            <a:avLst/>
          </a:prstGeom>
          <a:solidFill>
            <a:srgbClr val="FAE1AF"/>
          </a:solidFill>
          <a:ln>
            <a:solidFill>
              <a:srgbClr val="A7001B"/>
            </a:solidFill>
          </a:ln>
        </p:spPr>
        <p:txBody>
          <a:bodyPr wrap="square">
            <a:spAutoFit/>
          </a:bodyPr>
          <a:lstStyle/>
          <a:p>
            <a:pPr marL="0" indent="0" algn="ctr">
              <a:buNone/>
            </a:pPr>
            <a:r>
              <a:rPr lang="en-US" sz="2000" dirty="0" smtClean="0">
                <a:solidFill>
                  <a:srgbClr val="000080"/>
                </a:solidFill>
                <a:latin typeface="+mn-lt"/>
              </a:rPr>
              <a:t>English Sentence</a:t>
            </a:r>
            <a:endParaRPr lang="en-US" sz="2000" dirty="0">
              <a:solidFill>
                <a:srgbClr val="000080"/>
              </a:solidFill>
              <a:latin typeface="+mn-lt"/>
            </a:endParaRPr>
          </a:p>
        </p:txBody>
      </p:sp>
      <p:sp>
        <p:nvSpPr>
          <p:cNvPr id="43" name="Rectangle 42"/>
          <p:cNvSpPr/>
          <p:nvPr/>
        </p:nvSpPr>
        <p:spPr>
          <a:xfrm>
            <a:off x="5238131" y="2114490"/>
            <a:ext cx="3129801" cy="400110"/>
          </a:xfrm>
          <a:prstGeom prst="rect">
            <a:avLst/>
          </a:prstGeom>
          <a:solidFill>
            <a:srgbClr val="FAE1AF"/>
          </a:solidFill>
          <a:ln w="9525">
            <a:solidFill>
              <a:srgbClr val="A7001B"/>
            </a:solidFill>
          </a:ln>
        </p:spPr>
        <p:txBody>
          <a:bodyPr wrap="square">
            <a:spAutoFit/>
          </a:bodyPr>
          <a:lstStyle/>
          <a:p>
            <a:pPr marL="0" indent="0" algn="ctr">
              <a:buNone/>
            </a:pPr>
            <a:r>
              <a:rPr lang="en-US" sz="2000" dirty="0" smtClean="0">
                <a:solidFill>
                  <a:srgbClr val="000080"/>
                </a:solidFill>
                <a:latin typeface="+mn-lt"/>
              </a:rPr>
              <a:t>Meaning Representation</a:t>
            </a:r>
            <a:endParaRPr lang="en-US" sz="2000" dirty="0">
              <a:solidFill>
                <a:srgbClr val="000080"/>
              </a:solidFill>
              <a:latin typeface="+mn-lt"/>
            </a:endParaRPr>
          </a:p>
        </p:txBody>
      </p:sp>
      <p:sp>
        <p:nvSpPr>
          <p:cNvPr id="16" name="Right Arrow 15"/>
          <p:cNvSpPr/>
          <p:nvPr/>
        </p:nvSpPr>
        <p:spPr>
          <a:xfrm>
            <a:off x="3014004" y="2230137"/>
            <a:ext cx="533400" cy="200055"/>
          </a:xfrm>
          <a:prstGeom prst="rightArrow">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a:off x="4622412" y="2252004"/>
            <a:ext cx="533400" cy="200055"/>
          </a:xfrm>
          <a:prstGeom prst="rightArrow">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3763600" y="3352800"/>
            <a:ext cx="1193412"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82565" y="3352800"/>
            <a:ext cx="3014743"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999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80">
                                          <p:stCondLst>
                                            <p:cond delay="0"/>
                                          </p:stCondLst>
                                        </p:cTn>
                                        <p:tgtEl>
                                          <p:spTgt spid="55"/>
                                        </p:tgtEl>
                                      </p:cBhvr>
                                    </p:animEffect>
                                    <p:anim calcmode="lin" valueType="num">
                                      <p:cBhvr>
                                        <p:cTn id="8"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13" dur="26">
                                          <p:stCondLst>
                                            <p:cond delay="650"/>
                                          </p:stCondLst>
                                        </p:cTn>
                                        <p:tgtEl>
                                          <p:spTgt spid="55"/>
                                        </p:tgtEl>
                                      </p:cBhvr>
                                      <p:to x="100000" y="60000"/>
                                    </p:animScale>
                                    <p:animScale>
                                      <p:cBhvr>
                                        <p:cTn id="14" dur="166" decel="50000">
                                          <p:stCondLst>
                                            <p:cond delay="676"/>
                                          </p:stCondLst>
                                        </p:cTn>
                                        <p:tgtEl>
                                          <p:spTgt spid="55"/>
                                        </p:tgtEl>
                                      </p:cBhvr>
                                      <p:to x="100000" y="100000"/>
                                    </p:animScale>
                                    <p:animScale>
                                      <p:cBhvr>
                                        <p:cTn id="15" dur="26">
                                          <p:stCondLst>
                                            <p:cond delay="1312"/>
                                          </p:stCondLst>
                                        </p:cTn>
                                        <p:tgtEl>
                                          <p:spTgt spid="55"/>
                                        </p:tgtEl>
                                      </p:cBhvr>
                                      <p:to x="100000" y="80000"/>
                                    </p:animScale>
                                    <p:animScale>
                                      <p:cBhvr>
                                        <p:cTn id="16" dur="166" decel="50000">
                                          <p:stCondLst>
                                            <p:cond delay="1338"/>
                                          </p:stCondLst>
                                        </p:cTn>
                                        <p:tgtEl>
                                          <p:spTgt spid="55"/>
                                        </p:tgtEl>
                                      </p:cBhvr>
                                      <p:to x="100000" y="100000"/>
                                    </p:animScale>
                                    <p:animScale>
                                      <p:cBhvr>
                                        <p:cTn id="17" dur="26">
                                          <p:stCondLst>
                                            <p:cond delay="1642"/>
                                          </p:stCondLst>
                                        </p:cTn>
                                        <p:tgtEl>
                                          <p:spTgt spid="55"/>
                                        </p:tgtEl>
                                      </p:cBhvr>
                                      <p:to x="100000" y="90000"/>
                                    </p:animScale>
                                    <p:animScale>
                                      <p:cBhvr>
                                        <p:cTn id="18" dur="166" decel="50000">
                                          <p:stCondLst>
                                            <p:cond delay="1668"/>
                                          </p:stCondLst>
                                        </p:cTn>
                                        <p:tgtEl>
                                          <p:spTgt spid="55"/>
                                        </p:tgtEl>
                                      </p:cBhvr>
                                      <p:to x="100000" y="100000"/>
                                    </p:animScale>
                                    <p:animScale>
                                      <p:cBhvr>
                                        <p:cTn id="19" dur="26">
                                          <p:stCondLst>
                                            <p:cond delay="1808"/>
                                          </p:stCondLst>
                                        </p:cTn>
                                        <p:tgtEl>
                                          <p:spTgt spid="55"/>
                                        </p:tgtEl>
                                      </p:cBhvr>
                                      <p:to x="100000" y="95000"/>
                                    </p:animScale>
                                    <p:animScale>
                                      <p:cBhvr>
                                        <p:cTn id="20" dur="166" decel="50000">
                                          <p:stCondLst>
                                            <p:cond delay="1834"/>
                                          </p:stCondLst>
                                        </p:cTn>
                                        <p:tgtEl>
                                          <p:spTgt spid="5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91"/>
          <p:cNvSpPr>
            <a:spLocks noChangeArrowheads="1"/>
          </p:cNvSpPr>
          <p:nvPr/>
        </p:nvSpPr>
        <p:spPr bwMode="auto">
          <a:xfrm>
            <a:off x="6037984" y="609600"/>
            <a:ext cx="3048000" cy="685800"/>
          </a:xfrm>
          <a:prstGeom prst="wedgeRectCallout">
            <a:avLst>
              <a:gd name="adj1" fmla="val 14107"/>
              <a:gd name="adj2" fmla="val 322426"/>
            </a:avLst>
          </a:prstGeom>
          <a:solidFill>
            <a:srgbClr val="FAE1AF"/>
          </a:solidFill>
          <a:ln w="19050">
            <a:solidFill>
              <a:srgbClr val="A7001B"/>
            </a:solidFill>
            <a:miter lim="800000"/>
            <a:headEnd/>
            <a:tailEnd/>
          </a:ln>
        </p:spPr>
        <p:txBody>
          <a:bodyPr/>
          <a:lstStyle/>
          <a:p>
            <a:pPr algn="ctr"/>
            <a:r>
              <a:rPr lang="en-US" dirty="0" smtClean="0">
                <a:solidFill>
                  <a:srgbClr val="000080"/>
                </a:solidFill>
                <a:latin typeface="Calibri"/>
                <a:cs typeface="Arial" charset="0"/>
              </a:rPr>
              <a:t>Expectation is a knowledge intensive component</a:t>
            </a:r>
            <a:endParaRPr lang="en-US" dirty="0">
              <a:solidFill>
                <a:srgbClr val="000080"/>
              </a:solidFill>
              <a:latin typeface="Calibri"/>
              <a:cs typeface="Arial" charset="0"/>
            </a:endParaRPr>
          </a:p>
        </p:txBody>
      </p:sp>
      <p:sp>
        <p:nvSpPr>
          <p:cNvPr id="18436" name="Rectangle 2"/>
          <p:cNvSpPr>
            <a:spLocks noGrp="1" noChangeArrowheads="1"/>
          </p:cNvSpPr>
          <p:nvPr>
            <p:ph type="title"/>
          </p:nvPr>
        </p:nvSpPr>
        <p:spPr/>
        <p:txBody>
          <a:bodyPr/>
          <a:lstStyle/>
          <a:p>
            <a:r>
              <a:rPr lang="en-US" dirty="0" smtClean="0"/>
              <a:t>Natural Language Understanding</a:t>
            </a:r>
          </a:p>
        </p:txBody>
      </p:sp>
      <p:sp>
        <p:nvSpPr>
          <p:cNvPr id="830467" name="Rectangle 3"/>
          <p:cNvSpPr>
            <a:spLocks noGrp="1" noChangeArrowheads="1"/>
          </p:cNvSpPr>
          <p:nvPr>
            <p:ph idx="1"/>
          </p:nvPr>
        </p:nvSpPr>
        <p:spPr>
          <a:xfrm>
            <a:off x="457200" y="1295400"/>
            <a:ext cx="8229600" cy="4953000"/>
          </a:xfrm>
        </p:spPr>
        <p:txBody>
          <a:bodyPr/>
          <a:lstStyle/>
          <a:p>
            <a:r>
              <a:rPr lang="en-US" altLang="zh-TW" dirty="0" smtClean="0"/>
              <a:t>Natural language understanding decisions are global decisions that require </a:t>
            </a:r>
          </a:p>
          <a:p>
            <a:pPr lvl="1"/>
            <a:r>
              <a:rPr lang="en-US" altLang="zh-TW" dirty="0" smtClean="0"/>
              <a:t>Making (local) predictions driven by different models trained in different ways, at different times/conditions/scenarios</a:t>
            </a:r>
          </a:p>
          <a:p>
            <a:pPr lvl="1"/>
            <a:r>
              <a:rPr lang="en-US" altLang="zh-TW" dirty="0" smtClean="0">
                <a:solidFill>
                  <a:srgbClr val="000080"/>
                </a:solidFill>
              </a:rPr>
              <a:t>The ability to put these predictions together coherently</a:t>
            </a:r>
          </a:p>
          <a:p>
            <a:pPr lvl="1"/>
            <a:r>
              <a:rPr lang="en-US" altLang="zh-TW" dirty="0" smtClean="0"/>
              <a:t>Knowledge, that guides the decisions so they satisfy our expectations</a:t>
            </a:r>
          </a:p>
          <a:p>
            <a:pPr lvl="1"/>
            <a:endParaRPr lang="en-US" altLang="zh-TW" dirty="0"/>
          </a:p>
          <a:p>
            <a:pPr lvl="1"/>
            <a:endParaRPr lang="en-US" altLang="zh-TW" dirty="0" smtClean="0"/>
          </a:p>
          <a:p>
            <a:pPr lvl="1"/>
            <a:endParaRPr lang="en-US" altLang="zh-TW" dirty="0"/>
          </a:p>
          <a:p>
            <a:pPr marL="457200" lvl="1" indent="0">
              <a:buNone/>
            </a:pPr>
            <a:endParaRPr lang="en-US" altLang="zh-TW" dirty="0">
              <a:solidFill>
                <a:srgbClr val="0033CC"/>
              </a:solidFill>
            </a:endParaRPr>
          </a:p>
          <a:p>
            <a:pPr lvl="1"/>
            <a:endParaRPr lang="en-US" altLang="zh-TW" dirty="0" smtClean="0">
              <a:solidFill>
                <a:srgbClr val="0033CC"/>
              </a:solidFill>
            </a:endParaRPr>
          </a:p>
          <a:p>
            <a:pPr lvl="1"/>
            <a:endParaRPr lang="en-US" altLang="zh-TW" dirty="0">
              <a:solidFill>
                <a:srgbClr val="0033CC"/>
              </a:solidFill>
            </a:endParaRPr>
          </a:p>
          <a:p>
            <a:pPr lvl="1"/>
            <a:endParaRPr lang="en-US" altLang="zh-TW" dirty="0" smtClean="0">
              <a:solidFill>
                <a:srgbClr val="0033CC"/>
              </a:solidFill>
            </a:endParaRPr>
          </a:p>
          <a:p>
            <a:pPr marL="457200" lvl="1" indent="0">
              <a:buNone/>
            </a:pPr>
            <a:endParaRPr lang="en-US" altLang="zh-TW" dirty="0">
              <a:solidFill>
                <a:srgbClr val="0033CC"/>
              </a:solidFill>
            </a:endParaRPr>
          </a:p>
          <a:p>
            <a:pPr lvl="1"/>
            <a:endParaRPr lang="en-US" altLang="zh-TW" dirty="0" smtClean="0">
              <a:solidFill>
                <a:srgbClr val="0033CC"/>
              </a:solidFill>
            </a:endParaRPr>
          </a:p>
          <a:p>
            <a:pPr lvl="1"/>
            <a:endParaRPr lang="en-US" altLang="zh-TW" dirty="0">
              <a:solidFill>
                <a:srgbClr val="0033CC"/>
              </a:solidFill>
            </a:endParaRPr>
          </a:p>
          <a:p>
            <a:pPr lvl="1"/>
            <a:endParaRPr lang="en-US" altLang="zh-TW" dirty="0" smtClean="0">
              <a:solidFill>
                <a:srgbClr val="0033CC"/>
              </a:solidFill>
            </a:endParaRPr>
          </a:p>
          <a:p>
            <a:pPr lvl="1"/>
            <a:endParaRPr lang="en-US" altLang="zh-TW" dirty="0" smtClean="0">
              <a:solidFill>
                <a:srgbClr val="0033CC"/>
              </a:solidFill>
            </a:endParaRPr>
          </a:p>
          <a:p>
            <a:pPr lvl="1"/>
            <a:endParaRPr lang="en-US" altLang="zh-TW" dirty="0" smtClean="0">
              <a:solidFill>
                <a:srgbClr val="0033CC"/>
              </a:solidFill>
            </a:endParaRPr>
          </a:p>
          <a:p>
            <a:pPr lvl="1"/>
            <a:endParaRPr lang="en-US" altLang="zh-TW" dirty="0" smtClean="0">
              <a:solidFill>
                <a:srgbClr val="0033CC"/>
              </a:solidFill>
            </a:endParaRPr>
          </a:p>
          <a:p>
            <a:pPr lvl="1"/>
            <a:endParaRPr lang="en-US" altLang="zh-TW" dirty="0" smtClean="0">
              <a:solidFill>
                <a:srgbClr val="0033CC"/>
              </a:solidFill>
            </a:endParaRPr>
          </a:p>
        </p:txBody>
      </p:sp>
      <p:sp>
        <p:nvSpPr>
          <p:cNvPr id="3" name="Slide Number Placeholder 2"/>
          <p:cNvSpPr>
            <a:spLocks noGrp="1"/>
          </p:cNvSpPr>
          <p:nvPr>
            <p:ph type="sldNum" sz="quarter" idx="4294967295"/>
          </p:nvPr>
        </p:nvSpPr>
        <p:spPr/>
        <p:txBody>
          <a:bodyPr/>
          <a:lstStyle/>
          <a:p>
            <a:pPr>
              <a:defRPr/>
            </a:pPr>
            <a:r>
              <a:rPr lang="en-US" altLang="zh-TW" smtClean="0"/>
              <a:t>Page </a:t>
            </a:r>
            <a:fld id="{C83F18D4-0D70-44DE-A8FF-A8D5002D1168}" type="slidenum">
              <a:rPr lang="en-US" altLang="zh-TW" smtClean="0"/>
              <a:pPr>
                <a:defRPr/>
              </a:pPr>
              <a:t>3</a:t>
            </a:fld>
            <a:endParaRPr lang="en-US" altLang="zh-TW" dirty="0"/>
          </a:p>
        </p:txBody>
      </p:sp>
      <p:sp>
        <p:nvSpPr>
          <p:cNvPr id="2" name="Rectangle 1"/>
          <p:cNvSpPr/>
          <p:nvPr/>
        </p:nvSpPr>
        <p:spPr>
          <a:xfrm>
            <a:off x="495300" y="3634499"/>
            <a:ext cx="8153400" cy="1015663"/>
          </a:xfrm>
          <a:prstGeom prst="rect">
            <a:avLst/>
          </a:prstGeom>
          <a:solidFill>
            <a:srgbClr val="FAE1AF"/>
          </a:solidFill>
          <a:ln w="19050">
            <a:solidFill>
              <a:srgbClr val="A7001B"/>
            </a:solidFill>
          </a:ln>
        </p:spPr>
        <p:txBody>
          <a:bodyPr wrap="square">
            <a:spAutoFit/>
          </a:bodyPr>
          <a:lstStyle/>
          <a:p>
            <a:pPr algn="ctr"/>
            <a:r>
              <a:rPr lang="en-US" altLang="zh-TW" sz="2000" dirty="0">
                <a:solidFill>
                  <a:srgbClr val="000080"/>
                </a:solidFill>
                <a:latin typeface="Calibri" panose="020F0502020204030204" pitchFamily="34" charset="0"/>
                <a:cs typeface="Calibri" panose="020F0502020204030204" pitchFamily="34" charset="0"/>
              </a:rPr>
              <a:t>Natural Language Interpretation is </a:t>
            </a:r>
            <a:r>
              <a:rPr lang="en-US" altLang="zh-TW" sz="2000" dirty="0" smtClean="0">
                <a:solidFill>
                  <a:srgbClr val="000080"/>
                </a:solidFill>
                <a:latin typeface="Calibri" panose="020F0502020204030204" pitchFamily="34" charset="0"/>
                <a:cs typeface="Calibri" panose="020F0502020204030204" pitchFamily="34" charset="0"/>
              </a:rPr>
              <a:t>an Inference Process </a:t>
            </a:r>
            <a:r>
              <a:rPr lang="en-US" altLang="zh-TW" sz="2000" dirty="0">
                <a:solidFill>
                  <a:srgbClr val="000080"/>
                </a:solidFill>
                <a:latin typeface="Calibri" panose="020F0502020204030204" pitchFamily="34" charset="0"/>
                <a:cs typeface="Calibri" panose="020F0502020204030204" pitchFamily="34" charset="0"/>
              </a:rPr>
              <a:t>that is best thought of as a </a:t>
            </a:r>
            <a:r>
              <a:rPr lang="en-US" altLang="zh-TW" sz="2000" dirty="0" smtClean="0">
                <a:solidFill>
                  <a:srgbClr val="000080"/>
                </a:solidFill>
                <a:latin typeface="Calibri" panose="020F0502020204030204" pitchFamily="34" charset="0"/>
                <a:cs typeface="Calibri" panose="020F0502020204030204" pitchFamily="34" charset="0"/>
              </a:rPr>
              <a:t>knowledge-constrained </a:t>
            </a:r>
            <a:r>
              <a:rPr lang="en-US" altLang="zh-TW" sz="2000" dirty="0">
                <a:solidFill>
                  <a:srgbClr val="000080"/>
                </a:solidFill>
                <a:latin typeface="Calibri" panose="020F0502020204030204" pitchFamily="34" charset="0"/>
                <a:cs typeface="Calibri" panose="020F0502020204030204" pitchFamily="34" charset="0"/>
              </a:rPr>
              <a:t>optimization </a:t>
            </a:r>
            <a:r>
              <a:rPr lang="en-US" altLang="zh-TW" sz="2000" dirty="0" smtClean="0">
                <a:solidFill>
                  <a:srgbClr val="000080"/>
                </a:solidFill>
                <a:latin typeface="Calibri" panose="020F0502020204030204" pitchFamily="34" charset="0"/>
                <a:cs typeface="Calibri" panose="020F0502020204030204" pitchFamily="34" charset="0"/>
              </a:rPr>
              <a:t>problem, </a:t>
            </a:r>
            <a:r>
              <a:rPr lang="en-US" altLang="zh-TW" sz="2000" dirty="0">
                <a:solidFill>
                  <a:srgbClr val="000080"/>
                </a:solidFill>
                <a:latin typeface="Calibri" panose="020F0502020204030204" pitchFamily="34" charset="0"/>
                <a:cs typeface="Calibri" panose="020F0502020204030204" pitchFamily="34" charset="0"/>
              </a:rPr>
              <a:t>done on top of multiple statistically learned models. </a:t>
            </a:r>
            <a:endParaRPr lang="en-US" altLang="zh-TW" sz="1600" dirty="0">
              <a:solidFill>
                <a:srgbClr val="400080"/>
              </a:solidFill>
              <a:latin typeface="Calibri" panose="020F0502020204030204" pitchFamily="34" charset="0"/>
              <a:cs typeface="Calibri" panose="020F0502020204030204" pitchFamily="34" charset="0"/>
            </a:endParaRPr>
          </a:p>
        </p:txBody>
      </p:sp>
      <p:cxnSp>
        <p:nvCxnSpPr>
          <p:cNvPr id="6" name="Straight Connector 5"/>
          <p:cNvCxnSpPr/>
          <p:nvPr/>
        </p:nvCxnSpPr>
        <p:spPr>
          <a:xfrm>
            <a:off x="5948746" y="3102592"/>
            <a:ext cx="1066800"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18908" y="3483592"/>
            <a:ext cx="2438400"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621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Response based Learning Scenario</a:t>
            </a:r>
            <a:endParaRPr lang="en-US" dirty="0"/>
          </a:p>
        </p:txBody>
      </p:sp>
      <p:sp>
        <p:nvSpPr>
          <p:cNvPr id="9" name="Content Placeholder 8"/>
          <p:cNvSpPr>
            <a:spLocks noGrp="1"/>
          </p:cNvSpPr>
          <p:nvPr>
            <p:ph idx="1"/>
          </p:nvPr>
        </p:nvSpPr>
        <p:spPr>
          <a:xfrm>
            <a:off x="381000" y="713013"/>
            <a:ext cx="8534400" cy="5181600"/>
          </a:xfrm>
        </p:spPr>
        <p:txBody>
          <a:bodyPr/>
          <a:lstStyle/>
          <a:p>
            <a:r>
              <a:rPr lang="en-US" dirty="0" smtClean="0"/>
              <a:t>We want to learn a model to transform a </a:t>
            </a:r>
            <a:r>
              <a:rPr lang="en-US" dirty="0" smtClean="0">
                <a:solidFill>
                  <a:srgbClr val="0033CC"/>
                </a:solidFill>
              </a:rPr>
              <a:t>natural language sentence</a:t>
            </a:r>
            <a:r>
              <a:rPr lang="en-US" dirty="0" smtClean="0"/>
              <a:t> to some </a:t>
            </a:r>
            <a:r>
              <a:rPr lang="en-US" dirty="0" smtClean="0">
                <a:solidFill>
                  <a:srgbClr val="0033CC"/>
                </a:solidFill>
              </a:rPr>
              <a:t>meaning representation.</a:t>
            </a:r>
          </a:p>
          <a:p>
            <a:pPr marL="0" indent="0">
              <a:buNone/>
            </a:pPr>
            <a:endParaRPr lang="en-US" dirty="0"/>
          </a:p>
          <a:p>
            <a:pPr marL="0" indent="0">
              <a:buNone/>
            </a:pPr>
            <a:r>
              <a:rPr lang="en-US" sz="2000" dirty="0" smtClean="0"/>
              <a:t>	</a:t>
            </a:r>
          </a:p>
          <a:p>
            <a:pPr marL="0" indent="0">
              <a:buNone/>
            </a:pPr>
            <a:endParaRPr lang="en-US" sz="2000" dirty="0"/>
          </a:p>
          <a:p>
            <a:endParaRPr lang="en-US" dirty="0" smtClean="0">
              <a:solidFill>
                <a:srgbClr val="0033CC"/>
              </a:solidFill>
              <a:cs typeface="Candara"/>
            </a:endParaRPr>
          </a:p>
          <a:p>
            <a:endParaRPr lang="en-US" dirty="0">
              <a:solidFill>
                <a:srgbClr val="0033CC"/>
              </a:solidFill>
              <a:cs typeface="Candara"/>
            </a:endParaRPr>
          </a:p>
          <a:p>
            <a:endParaRPr lang="en-US" dirty="0" smtClean="0">
              <a:solidFill>
                <a:srgbClr val="0033CC"/>
              </a:solidFill>
              <a:cs typeface="Candara"/>
            </a:endParaRPr>
          </a:p>
          <a:p>
            <a:pPr marL="0" indent="0">
              <a:buNone/>
            </a:pPr>
            <a:endParaRPr lang="en-US" sz="2000" dirty="0"/>
          </a:p>
        </p:txBody>
      </p:sp>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smtClean="0">
                <a:ln>
                  <a:noFill/>
                </a:ln>
                <a:solidFill>
                  <a:srgbClr val="0033CC"/>
                </a:solidFill>
                <a:effectLst/>
                <a:uLnTx/>
                <a:uFillTx/>
                <a:latin typeface="Arial" pitchFamily="34" charset="0"/>
                <a:ea typeface="Arial Unicode MS" pitchFamily="34" charset="-128"/>
                <a:cs typeface="Arial Unicode MS" pitchFamily="34" charset="-128"/>
              </a:rPr>
              <a:t>Page </a:t>
            </a:r>
            <a:fld id="{C83F18D4-0D70-44DE-A8FF-A8D5002D1168}" type="slidenum">
              <a:rPr kumimoji="0" lang="en-US" altLang="zh-TW" sz="1200" b="0" i="0" u="none" strike="noStrike" kern="1200" cap="none" spc="0" normalizeH="0" baseline="0" noProof="0" smtClean="0">
                <a:ln>
                  <a:noFill/>
                </a:ln>
                <a:solidFill>
                  <a:srgbClr val="0033CC"/>
                </a:solidFill>
                <a:effectLst/>
                <a:uLnTx/>
                <a:uFillTx/>
                <a:latin typeface="Arial" pitchFamily="34" charset="0"/>
                <a:ea typeface="Arial Unicode MS" pitchFamily="34" charset="-128"/>
                <a:cs typeface="Arial Unicode MS"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zh-TW" sz="1200" b="0" i="0" u="none" strike="noStrike" kern="1200" cap="none" spc="0" normalizeH="0" baseline="0" noProof="0" dirty="0">
              <a:ln>
                <a:noFill/>
              </a:ln>
              <a:solidFill>
                <a:srgbClr val="0033CC"/>
              </a:solidFill>
              <a:effectLst/>
              <a:uLnTx/>
              <a:uFillTx/>
              <a:latin typeface="Arial" pitchFamily="34" charset="0"/>
              <a:ea typeface="Arial Unicode MS" pitchFamily="34" charset="-128"/>
              <a:cs typeface="Arial Unicode MS" pitchFamily="34" charset="-128"/>
            </a:endParaRPr>
          </a:p>
        </p:txBody>
      </p:sp>
      <p:sp>
        <p:nvSpPr>
          <p:cNvPr id="41" name="Rectangle 40"/>
          <p:cNvSpPr/>
          <p:nvPr/>
        </p:nvSpPr>
        <p:spPr>
          <a:xfrm>
            <a:off x="3726788" y="4129129"/>
            <a:ext cx="1535709" cy="7816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EEECE1"/>
              </a:solidFill>
              <a:effectLst/>
              <a:uLnTx/>
              <a:uFillTx/>
              <a:latin typeface="Calibri"/>
              <a:ea typeface="+mn-ea"/>
              <a:cs typeface="+mn-cs"/>
            </a:endParaRPr>
          </a:p>
        </p:txBody>
      </p:sp>
      <p:sp>
        <p:nvSpPr>
          <p:cNvPr id="55" name="Rectangle 54"/>
          <p:cNvSpPr/>
          <p:nvPr/>
        </p:nvSpPr>
        <p:spPr>
          <a:xfrm>
            <a:off x="3575540" y="1599446"/>
            <a:ext cx="990805" cy="400110"/>
          </a:xfrm>
          <a:prstGeom prst="rect">
            <a:avLst/>
          </a:prstGeom>
          <a:solidFill>
            <a:srgbClr val="FAE1AF"/>
          </a:solidFill>
          <a:ln>
            <a:solidFill>
              <a:srgbClr val="A7001B"/>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0080"/>
                </a:solidFill>
                <a:effectLst/>
                <a:uLnTx/>
                <a:uFillTx/>
                <a:latin typeface="Calibri" charset="0"/>
                <a:ea typeface="+mn-ea"/>
                <a:cs typeface="Arial" pitchFamily="34" charset="0"/>
                <a:sym typeface="Wingdings"/>
              </a:rPr>
              <a:t>Model</a:t>
            </a:r>
            <a:endParaRPr kumimoji="0" lang="en-US" sz="2000" b="0" i="0" u="none" strike="noStrike" kern="1200" cap="none" spc="0" normalizeH="0" baseline="0" noProof="0" dirty="0">
              <a:ln>
                <a:noFill/>
              </a:ln>
              <a:solidFill>
                <a:srgbClr val="000080"/>
              </a:solidFill>
              <a:effectLst/>
              <a:uLnTx/>
              <a:uFillTx/>
              <a:ea typeface="+mn-ea"/>
              <a:cs typeface="Arial" pitchFamily="34" charset="0"/>
            </a:endParaRPr>
          </a:p>
        </p:txBody>
      </p:sp>
      <p:sp>
        <p:nvSpPr>
          <p:cNvPr id="15" name="Rectangle 14"/>
          <p:cNvSpPr/>
          <p:nvPr/>
        </p:nvSpPr>
        <p:spPr>
          <a:xfrm>
            <a:off x="533400" y="1568668"/>
            <a:ext cx="2438400" cy="400110"/>
          </a:xfrm>
          <a:prstGeom prst="rect">
            <a:avLst/>
          </a:prstGeom>
          <a:solidFill>
            <a:srgbClr val="FAE1AF"/>
          </a:solidFill>
          <a:ln>
            <a:solidFill>
              <a:srgbClr val="A7001B"/>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80"/>
                </a:solidFill>
                <a:effectLst/>
                <a:uLnTx/>
                <a:uFillTx/>
                <a:latin typeface="Calibri"/>
                <a:ea typeface="+mn-ea"/>
                <a:cs typeface="Arial" pitchFamily="34" charset="0"/>
              </a:rPr>
              <a:t>English Sentence</a:t>
            </a:r>
            <a:endParaRPr kumimoji="0" lang="en-US" sz="2000" b="0" i="0" u="none" strike="noStrike" kern="1200" cap="none" spc="0" normalizeH="0" baseline="0" noProof="0" dirty="0">
              <a:ln>
                <a:noFill/>
              </a:ln>
              <a:solidFill>
                <a:srgbClr val="000080"/>
              </a:solidFill>
              <a:effectLst/>
              <a:uLnTx/>
              <a:uFillTx/>
              <a:latin typeface="Calibri"/>
              <a:ea typeface="+mn-ea"/>
              <a:cs typeface="Arial" pitchFamily="34" charset="0"/>
            </a:endParaRPr>
          </a:p>
        </p:txBody>
      </p:sp>
      <p:sp>
        <p:nvSpPr>
          <p:cNvPr id="43" name="Rectangle 42"/>
          <p:cNvSpPr/>
          <p:nvPr/>
        </p:nvSpPr>
        <p:spPr>
          <a:xfrm>
            <a:off x="5238131" y="1568668"/>
            <a:ext cx="3129801" cy="400110"/>
          </a:xfrm>
          <a:prstGeom prst="rect">
            <a:avLst/>
          </a:prstGeom>
          <a:solidFill>
            <a:srgbClr val="FAE1AF"/>
          </a:solidFill>
          <a:ln w="9525">
            <a:solidFill>
              <a:srgbClr val="A7001B"/>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80"/>
                </a:solidFill>
                <a:effectLst/>
                <a:uLnTx/>
                <a:uFillTx/>
                <a:latin typeface="Calibri"/>
                <a:ea typeface="+mn-ea"/>
                <a:cs typeface="Arial" pitchFamily="34" charset="0"/>
              </a:rPr>
              <a:t>Meaning Representation</a:t>
            </a:r>
            <a:endParaRPr kumimoji="0" lang="en-US" sz="2000" b="0" i="0" u="none" strike="noStrike" kern="1200" cap="none" spc="0" normalizeH="0" baseline="0" noProof="0" dirty="0">
              <a:ln>
                <a:noFill/>
              </a:ln>
              <a:solidFill>
                <a:srgbClr val="000080"/>
              </a:solidFill>
              <a:effectLst/>
              <a:uLnTx/>
              <a:uFillTx/>
              <a:latin typeface="Calibri"/>
              <a:ea typeface="+mn-ea"/>
              <a:cs typeface="Arial" pitchFamily="34" charset="0"/>
            </a:endParaRPr>
          </a:p>
        </p:txBody>
      </p:sp>
      <p:sp>
        <p:nvSpPr>
          <p:cNvPr id="16" name="Right Arrow 15"/>
          <p:cNvSpPr/>
          <p:nvPr/>
        </p:nvSpPr>
        <p:spPr>
          <a:xfrm>
            <a:off x="3014004" y="1684315"/>
            <a:ext cx="533400" cy="200055"/>
          </a:xfrm>
          <a:prstGeom prst="rightArrow">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7" name="Right Arrow 46"/>
          <p:cNvSpPr/>
          <p:nvPr/>
        </p:nvSpPr>
        <p:spPr>
          <a:xfrm>
            <a:off x="4622412" y="1706182"/>
            <a:ext cx="533400" cy="200055"/>
          </a:xfrm>
          <a:prstGeom prst="rightArrow">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Rectangle 2"/>
          <p:cNvSpPr/>
          <p:nvPr/>
        </p:nvSpPr>
        <p:spPr>
          <a:xfrm>
            <a:off x="152400" y="2247556"/>
            <a:ext cx="4183988" cy="1200329"/>
          </a:xfrm>
          <a:prstGeom prst="rect">
            <a:avLst/>
          </a:prstGeom>
          <a:solidFill>
            <a:srgbClr val="FAE1AF"/>
          </a:solidFill>
          <a:ln w="57150">
            <a:solidFill>
              <a:srgbClr val="A7001B"/>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366"/>
                </a:solidFill>
                <a:effectLst/>
                <a:uLnTx/>
                <a:uFillTx/>
                <a:latin typeface="Calibri" pitchFamily="34" charset="0"/>
                <a:ea typeface="+mn-ea"/>
                <a:cs typeface="Calibri" pitchFamily="34" charset="0"/>
              </a:rPr>
              <a:t>A top card can be moved to the tableau if it has a different color than the color of the top tableau card, and the cards have successive values.  </a:t>
            </a:r>
          </a:p>
        </p:txBody>
      </p:sp>
      <p:sp>
        <p:nvSpPr>
          <p:cNvPr id="24" name="Rectangle 23"/>
          <p:cNvSpPr/>
          <p:nvPr/>
        </p:nvSpPr>
        <p:spPr>
          <a:xfrm>
            <a:off x="4724660" y="2247556"/>
            <a:ext cx="4183706" cy="1200329"/>
          </a:xfrm>
          <a:prstGeom prst="rect">
            <a:avLst/>
          </a:prstGeom>
          <a:solidFill>
            <a:srgbClr val="FAE1AF"/>
          </a:solidFill>
          <a:ln w="57150">
            <a:solidFill>
              <a:srgbClr val="A7001B"/>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3366"/>
                </a:solidFill>
                <a:effectLst/>
                <a:uLnTx/>
                <a:uFillTx/>
                <a:latin typeface="Calibri" pitchFamily="34" charset="0"/>
                <a:ea typeface="+mn-ea"/>
                <a:cs typeface="Calibri" pitchFamily="34" charset="0"/>
              </a:rPr>
              <a:t>Move (a1,a2) top(a1,x1) card(a1) tableau(a2) top(x2,a2) color(a1,x3) color(x2,x4) not-equal(x3,x4) value(a1,x5) value(x2,x6) successor(x5,x6)</a:t>
            </a:r>
            <a:endParaRPr kumimoji="0" lang="en-US" sz="1800" b="0" i="0" u="none" strike="noStrike" kern="1200" cap="none" spc="0" normalizeH="0" baseline="0" noProof="0" dirty="0">
              <a:ln>
                <a:noFill/>
              </a:ln>
              <a:solidFill>
                <a:srgbClr val="003366"/>
              </a:solidFill>
              <a:effectLst/>
              <a:uLnTx/>
              <a:uFillTx/>
              <a:latin typeface="Calibri" pitchFamily="34" charset="0"/>
              <a:ea typeface="+mn-ea"/>
              <a:cs typeface="Calibri" pitchFamily="34"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576638"/>
            <a:ext cx="4183988" cy="267176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 name="Content Placeholder 8"/>
          <p:cNvSpPr txBox="1">
            <a:spLocks/>
          </p:cNvSpPr>
          <p:nvPr/>
        </p:nvSpPr>
        <p:spPr bwMode="auto">
          <a:xfrm>
            <a:off x="4724400" y="4425045"/>
            <a:ext cx="4190740" cy="1823355"/>
          </a:xfrm>
          <a:prstGeom prst="rect">
            <a:avLst/>
          </a:prstGeom>
          <a:solidFill>
            <a:srgbClr val="FAE1AF"/>
          </a:solidFill>
          <a:ln>
            <a:solidFill>
              <a:srgbClr val="A7001B"/>
            </a:solid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0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b="1">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600">
                <a:solidFill>
                  <a:schemeClr val="tx1"/>
                </a:solidFill>
                <a:latin typeface="+mn-lt"/>
                <a:cs typeface="+mn-cs"/>
              </a:defRPr>
            </a:lvl4pPr>
            <a:lvl5pPr marL="2057400" indent="-228600" algn="l" rtl="0" eaLnBrk="0" fontAlgn="base" hangingPunct="0">
              <a:spcBef>
                <a:spcPct val="20000"/>
              </a:spcBef>
              <a:spcAft>
                <a:spcPct val="0"/>
              </a:spcAft>
              <a:buClr>
                <a:schemeClr val="bg2"/>
              </a:buClr>
              <a:buFont typeface="Wingdings" pitchFamily="2" charset="2"/>
              <a:buChar char="§"/>
              <a:defRPr sz="1600">
                <a:solidFill>
                  <a:schemeClr val="tx1"/>
                </a:solidFill>
                <a:latin typeface="+mn-lt"/>
                <a:cs typeface="+mn-cs"/>
              </a:defRPr>
            </a:lvl5pPr>
            <a:lvl6pPr marL="2514600" indent="-228600" algn="l" rtl="0" fontAlgn="base">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fontAlgn="base">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fontAlgn="base">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fontAlgn="base">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342900" marR="0" lvl="0" indent="-342900" algn="l" defTabSz="914400" rtl="0" eaLnBrk="0" fontAlgn="base" latinLnBrk="0" hangingPunct="0">
              <a:lnSpc>
                <a:spcPct val="100000"/>
              </a:lnSpc>
              <a:spcBef>
                <a:spcPct val="20000"/>
              </a:spcBef>
              <a:spcAft>
                <a:spcPct val="0"/>
              </a:spcAft>
              <a:buClr>
                <a:srgbClr val="000080"/>
              </a:buClr>
              <a:buSzPct val="75000"/>
              <a:buFont typeface="Wingdings" pitchFamily="2" charset="2"/>
              <a:buChar char="n"/>
              <a:tabLst/>
              <a:defRPr/>
            </a:pPr>
            <a:r>
              <a:rPr kumimoji="0" lang="en-US" sz="2400" b="0" i="0" u="none" strike="noStrike" kern="0" cap="none" spc="0" normalizeH="0" baseline="0" noProof="0" dirty="0" smtClean="0">
                <a:ln>
                  <a:noFill/>
                </a:ln>
                <a:solidFill>
                  <a:srgbClr val="400080"/>
                </a:solidFill>
                <a:effectLst/>
                <a:uLnTx/>
                <a:uFillTx/>
                <a:latin typeface="Calibri"/>
                <a:ea typeface="+mn-ea"/>
                <a:cs typeface="Candara"/>
              </a:rPr>
              <a:t>Simple derivatives </a:t>
            </a:r>
            <a:r>
              <a:rPr kumimoji="0" lang="en-US" sz="2400" b="0" i="0" u="none" strike="noStrike" kern="0" cap="none" spc="0" normalizeH="0" baseline="0" noProof="0" dirty="0" smtClean="0">
                <a:ln>
                  <a:noFill/>
                </a:ln>
                <a:solidFill>
                  <a:srgbClr val="000080"/>
                </a:solidFill>
                <a:effectLst/>
                <a:uLnTx/>
                <a:uFillTx/>
                <a:latin typeface="Calibri"/>
                <a:ea typeface="+mn-ea"/>
                <a:cs typeface="Candara"/>
              </a:rPr>
              <a:t>of the models outputs: game API</a:t>
            </a:r>
          </a:p>
          <a:p>
            <a:pPr marL="742950" marR="0" lvl="1" indent="-285750" algn="l" defTabSz="914400" rtl="0" eaLnBrk="0" fontAlgn="base" latinLnBrk="0" hangingPunct="0">
              <a:lnSpc>
                <a:spcPct val="100000"/>
              </a:lnSpc>
              <a:spcBef>
                <a:spcPct val="20000"/>
              </a:spcBef>
              <a:spcAft>
                <a:spcPct val="0"/>
              </a:spcAft>
              <a:buClr>
                <a:srgbClr val="400080"/>
              </a:buClr>
              <a:buSzPct val="80000"/>
              <a:buFont typeface="Wingdings" pitchFamily="2" charset="2"/>
              <a:buChar char="¨"/>
              <a:tabLst/>
              <a:defRPr/>
            </a:pPr>
            <a:r>
              <a:rPr kumimoji="0" lang="en-US" sz="2000" b="0" i="0" u="none" strike="noStrike" kern="0" cap="none" spc="0" normalizeH="0" baseline="0" noProof="0" dirty="0" smtClean="0">
                <a:ln>
                  <a:noFill/>
                </a:ln>
                <a:solidFill>
                  <a:srgbClr val="400080"/>
                </a:solidFill>
                <a:effectLst/>
                <a:uLnTx/>
                <a:uFillTx/>
                <a:latin typeface="Calibri"/>
                <a:ea typeface="+mn-ea"/>
                <a:cs typeface="Candara"/>
              </a:rPr>
              <a:t>Supervise the derivative and Propagate it to learn the transformation model</a:t>
            </a:r>
            <a:endParaRPr kumimoji="0" lang="en-US" sz="2000" b="0" i="0" u="none" strike="noStrike" kern="0" cap="none" spc="0" normalizeH="0" baseline="0" noProof="0" dirty="0" smtClean="0">
              <a:ln>
                <a:noFill/>
              </a:ln>
              <a:solidFill>
                <a:srgbClr val="400080"/>
              </a:solidFill>
              <a:effectLst/>
              <a:uLnTx/>
              <a:uFillTx/>
              <a:latin typeface="Calibri"/>
              <a:ea typeface="+mn-ea"/>
            </a:endParaRPr>
          </a:p>
          <a:p>
            <a:pPr marL="0" marR="0" lvl="0" indent="0" algn="l" defTabSz="914400" rtl="0" eaLnBrk="0" fontAlgn="base" latinLnBrk="0" hangingPunct="0">
              <a:lnSpc>
                <a:spcPct val="100000"/>
              </a:lnSpc>
              <a:spcBef>
                <a:spcPct val="20000"/>
              </a:spcBef>
              <a:spcAft>
                <a:spcPct val="0"/>
              </a:spcAft>
              <a:buClr>
                <a:srgbClr val="FF9900"/>
              </a:buClr>
              <a:buSzPct val="75000"/>
              <a:buFont typeface="Wingdings" pitchFamily="2" charset="2"/>
              <a:buNone/>
              <a:tabLst/>
              <a:defRPr/>
            </a:pPr>
            <a:endParaRPr kumimoji="0" lang="en-US" sz="2000" b="0" i="0" u="none" strike="noStrike" kern="0" cap="none" spc="0" normalizeH="0" baseline="0" noProof="0" dirty="0">
              <a:ln>
                <a:noFill/>
              </a:ln>
              <a:solidFill>
                <a:srgbClr val="000080"/>
              </a:solidFill>
              <a:effectLst/>
              <a:uLnTx/>
              <a:uFillTx/>
              <a:latin typeface="Calibri"/>
              <a:ea typeface="+mn-ea"/>
              <a:cs typeface="+mn-cs"/>
            </a:endParaRPr>
          </a:p>
        </p:txBody>
      </p:sp>
      <p:sp>
        <p:nvSpPr>
          <p:cNvPr id="27" name="Rectangle 26"/>
          <p:cNvSpPr/>
          <p:nvPr/>
        </p:nvSpPr>
        <p:spPr>
          <a:xfrm>
            <a:off x="5257800" y="3645178"/>
            <a:ext cx="3129801" cy="461665"/>
          </a:xfrm>
          <a:prstGeom prst="rect">
            <a:avLst/>
          </a:prstGeom>
          <a:solidFill>
            <a:srgbClr val="FAE1AF"/>
          </a:solidFill>
          <a:ln w="9525">
            <a:solidFill>
              <a:srgbClr val="A7001B"/>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80"/>
                </a:solidFill>
                <a:effectLst/>
                <a:uLnTx/>
                <a:uFillTx/>
                <a:latin typeface="Calibri"/>
                <a:ea typeface="+mn-ea"/>
                <a:cs typeface="Arial" pitchFamily="34" charset="0"/>
              </a:rPr>
              <a:t>Play </a:t>
            </a:r>
            <a:r>
              <a:rPr kumimoji="0" lang="en-US" sz="2400" b="0" i="0" u="none" strike="noStrike" kern="1200" cap="none" spc="0" normalizeH="0" baseline="0" noProof="0" dirty="0" err="1" smtClean="0">
                <a:ln>
                  <a:noFill/>
                </a:ln>
                <a:solidFill>
                  <a:srgbClr val="000080"/>
                </a:solidFill>
                <a:effectLst/>
                <a:uLnTx/>
                <a:uFillTx/>
                <a:latin typeface="Calibri"/>
                <a:ea typeface="+mn-ea"/>
                <a:cs typeface="Arial" pitchFamily="34" charset="0"/>
              </a:rPr>
              <a:t>Freecell</a:t>
            </a:r>
            <a:r>
              <a:rPr kumimoji="0" lang="en-US" sz="2400" b="0" i="0" u="none" strike="noStrike" kern="1200" cap="none" spc="0" normalizeH="0" baseline="0" noProof="0" dirty="0" smtClean="0">
                <a:ln>
                  <a:noFill/>
                </a:ln>
                <a:solidFill>
                  <a:srgbClr val="000080"/>
                </a:solidFill>
                <a:effectLst/>
                <a:uLnTx/>
                <a:uFillTx/>
                <a:latin typeface="Calibri"/>
                <a:ea typeface="+mn-ea"/>
                <a:cs typeface="Arial" pitchFamily="34" charset="0"/>
              </a:rPr>
              <a:t> (solitaire) </a:t>
            </a:r>
            <a:endParaRPr kumimoji="0" lang="en-US" sz="2400" b="0" i="0" u="none" strike="noStrike" kern="1200" cap="none" spc="0" normalizeH="0" baseline="0" noProof="0" dirty="0">
              <a:ln>
                <a:noFill/>
              </a:ln>
              <a:solidFill>
                <a:srgbClr val="000080"/>
              </a:solidFill>
              <a:effectLst/>
              <a:uLnTx/>
              <a:uFillTx/>
              <a:latin typeface="Calibri"/>
              <a:ea typeface="+mn-ea"/>
              <a:cs typeface="Arial" pitchFamily="34" charset="0"/>
            </a:endParaRPr>
          </a:p>
        </p:txBody>
      </p:sp>
      <p:sp>
        <p:nvSpPr>
          <p:cNvPr id="28" name="Right Arrow 27"/>
          <p:cNvSpPr/>
          <p:nvPr/>
        </p:nvSpPr>
        <p:spPr>
          <a:xfrm rot="10800000">
            <a:off x="4557411" y="3792126"/>
            <a:ext cx="533400" cy="200055"/>
          </a:xfrm>
          <a:prstGeom prst="rightArrow">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566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par>
                          <p:cTn id="11" fill="hold">
                            <p:stCondLst>
                              <p:cond delay="0"/>
                            </p:stCondLst>
                            <p:childTnLst>
                              <p:par>
                                <p:cTn id="12" presetID="22" presetClass="entr" presetSubtype="2"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right)">
                                      <p:cBhvr>
                                        <p:cTn id="14" dur="500"/>
                                        <p:tgtEl>
                                          <p:spTgt spid="28"/>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1000" fill="hold"/>
                                        <p:tgtEl>
                                          <p:spTgt spid="25"/>
                                        </p:tgtEl>
                                        <p:attrNameLst>
                                          <p:attrName>ppt_w</p:attrName>
                                        </p:attrNameLst>
                                      </p:cBhvr>
                                      <p:tavLst>
                                        <p:tav tm="0">
                                          <p:val>
                                            <p:fltVal val="0"/>
                                          </p:val>
                                        </p:tav>
                                        <p:tav tm="100000">
                                          <p:val>
                                            <p:strVal val="#ppt_w"/>
                                          </p:val>
                                        </p:tav>
                                      </p:tavLst>
                                    </p:anim>
                                    <p:anim calcmode="lin" valueType="num">
                                      <p:cBhvr>
                                        <p:cTn id="19" dur="1000" fill="hold"/>
                                        <p:tgtEl>
                                          <p:spTgt spid="25"/>
                                        </p:tgtEl>
                                        <p:attrNameLst>
                                          <p:attrName>ppt_h</p:attrName>
                                        </p:attrNameLst>
                                      </p:cBhvr>
                                      <p:tavLst>
                                        <p:tav tm="0">
                                          <p:val>
                                            <p:fltVal val="0"/>
                                          </p:val>
                                        </p:tav>
                                        <p:tav tm="100000">
                                          <p:val>
                                            <p:strVal val="#ppt_h"/>
                                          </p:val>
                                        </p:tav>
                                      </p:tavLst>
                                    </p:anim>
                                    <p:animEffect transition="in" filter="fade">
                                      <p:cBhvr>
                                        <p:cTn id="2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Based Learning</a:t>
            </a:r>
            <a:endParaRPr lang="en-US" dirty="0"/>
          </a:p>
        </p:txBody>
      </p:sp>
      <p:sp>
        <p:nvSpPr>
          <p:cNvPr id="9" name="Content Placeholder 8"/>
          <p:cNvSpPr>
            <a:spLocks noGrp="1"/>
          </p:cNvSpPr>
          <p:nvPr>
            <p:ph idx="1"/>
          </p:nvPr>
        </p:nvSpPr>
        <p:spPr>
          <a:xfrm>
            <a:off x="304800" y="914400"/>
            <a:ext cx="8839200" cy="4953000"/>
          </a:xfrm>
        </p:spPr>
        <p:txBody>
          <a:bodyPr/>
          <a:lstStyle/>
          <a:p>
            <a:r>
              <a:rPr lang="en-US" dirty="0" smtClean="0"/>
              <a:t>We want to learn a model that transforms a </a:t>
            </a:r>
            <a:r>
              <a:rPr lang="en-US" dirty="0" smtClean="0">
                <a:solidFill>
                  <a:srgbClr val="0033CC"/>
                </a:solidFill>
              </a:rPr>
              <a:t>natural language sentence</a:t>
            </a:r>
            <a:r>
              <a:rPr lang="en-US" dirty="0" smtClean="0"/>
              <a:t> to some </a:t>
            </a:r>
            <a:r>
              <a:rPr lang="en-US" dirty="0" smtClean="0">
                <a:solidFill>
                  <a:srgbClr val="0033CC"/>
                </a:solidFill>
              </a:rPr>
              <a:t>meaning representation.</a:t>
            </a:r>
          </a:p>
          <a:p>
            <a:pPr marL="0" indent="0">
              <a:buNone/>
            </a:pPr>
            <a:endParaRPr lang="en-US" dirty="0"/>
          </a:p>
          <a:p>
            <a:pPr marL="0" indent="0">
              <a:buNone/>
            </a:pPr>
            <a:r>
              <a:rPr lang="en-US" sz="2000" dirty="0" smtClean="0"/>
              <a:t>	</a:t>
            </a:r>
          </a:p>
          <a:p>
            <a:r>
              <a:rPr lang="en-US" dirty="0" smtClean="0">
                <a:solidFill>
                  <a:srgbClr val="0033CC"/>
                </a:solidFill>
                <a:cs typeface="Candara"/>
              </a:rPr>
              <a:t>Instead of </a:t>
            </a:r>
            <a:r>
              <a:rPr lang="en-US" dirty="0" smtClean="0">
                <a:cs typeface="Candara"/>
              </a:rPr>
              <a:t>training with </a:t>
            </a:r>
            <a:r>
              <a:rPr lang="en-US" dirty="0" smtClean="0">
                <a:solidFill>
                  <a:srgbClr val="3366CC"/>
                </a:solidFill>
                <a:cs typeface="Candara"/>
              </a:rPr>
              <a:t>(</a:t>
            </a:r>
            <a:r>
              <a:rPr lang="en-US" dirty="0">
                <a:cs typeface="Candara"/>
              </a:rPr>
              <a:t>Sentence, </a:t>
            </a:r>
            <a:r>
              <a:rPr lang="en-US" dirty="0" smtClean="0">
                <a:cs typeface="Candara"/>
              </a:rPr>
              <a:t>Meaning </a:t>
            </a:r>
            <a:r>
              <a:rPr lang="en-US" dirty="0">
                <a:cs typeface="Candara"/>
              </a:rPr>
              <a:t>Representation</a:t>
            </a:r>
            <a:r>
              <a:rPr lang="en-US" dirty="0">
                <a:solidFill>
                  <a:srgbClr val="3366CC"/>
                </a:solidFill>
                <a:cs typeface="Candara"/>
              </a:rPr>
              <a:t>)</a:t>
            </a:r>
            <a:r>
              <a:rPr lang="en-US" dirty="0">
                <a:cs typeface="Candara"/>
              </a:rPr>
              <a:t> pairs </a:t>
            </a:r>
            <a:endParaRPr lang="en-US" dirty="0" smtClean="0">
              <a:cs typeface="Candara"/>
            </a:endParaRPr>
          </a:p>
          <a:p>
            <a:r>
              <a:rPr lang="en-US" dirty="0" smtClean="0">
                <a:solidFill>
                  <a:srgbClr val="0033CC"/>
                </a:solidFill>
                <a:cs typeface="Candara"/>
              </a:rPr>
              <a:t>Think </a:t>
            </a:r>
            <a:r>
              <a:rPr lang="en-US" dirty="0">
                <a:solidFill>
                  <a:srgbClr val="0033CC"/>
                </a:solidFill>
                <a:cs typeface="Candara"/>
              </a:rPr>
              <a:t>about </a:t>
            </a:r>
            <a:r>
              <a:rPr lang="en-US" dirty="0">
                <a:cs typeface="Candara"/>
              </a:rPr>
              <a:t>some </a:t>
            </a:r>
            <a:r>
              <a:rPr lang="en-US" dirty="0">
                <a:solidFill>
                  <a:srgbClr val="0033CC"/>
                </a:solidFill>
                <a:cs typeface="Candara"/>
              </a:rPr>
              <a:t>simple derivatives </a:t>
            </a:r>
            <a:r>
              <a:rPr lang="en-US" dirty="0">
                <a:cs typeface="Candara"/>
              </a:rPr>
              <a:t>of the models outputs, </a:t>
            </a:r>
            <a:endParaRPr lang="en-US" dirty="0" smtClean="0">
              <a:cs typeface="Candara"/>
            </a:endParaRPr>
          </a:p>
          <a:p>
            <a:pPr lvl="1"/>
            <a:r>
              <a:rPr lang="en-US" dirty="0" smtClean="0">
                <a:solidFill>
                  <a:srgbClr val="FF0000"/>
                </a:solidFill>
                <a:cs typeface="Candara"/>
              </a:rPr>
              <a:t>Supervise the derivative </a:t>
            </a:r>
            <a:r>
              <a:rPr lang="en-US" dirty="0" smtClean="0">
                <a:solidFill>
                  <a:srgbClr val="003366"/>
                </a:solidFill>
                <a:cs typeface="Candara"/>
              </a:rPr>
              <a:t>(easy!) </a:t>
            </a:r>
            <a:r>
              <a:rPr lang="en-US" dirty="0" smtClean="0">
                <a:cs typeface="Candara"/>
              </a:rPr>
              <a:t>and </a:t>
            </a:r>
          </a:p>
          <a:p>
            <a:pPr lvl="1"/>
            <a:r>
              <a:rPr lang="en-US" dirty="0" smtClean="0">
                <a:solidFill>
                  <a:srgbClr val="0033CC"/>
                </a:solidFill>
                <a:cs typeface="Candara"/>
              </a:rPr>
              <a:t>Propagate</a:t>
            </a:r>
            <a:r>
              <a:rPr lang="en-US" dirty="0" smtClean="0">
                <a:cs typeface="Candara"/>
              </a:rPr>
              <a:t> it to learn the </a:t>
            </a:r>
            <a:r>
              <a:rPr lang="en-US" dirty="0" smtClean="0">
                <a:solidFill>
                  <a:srgbClr val="003366"/>
                </a:solidFill>
                <a:cs typeface="Candara"/>
              </a:rPr>
              <a:t>complex, structured</a:t>
            </a:r>
            <a:r>
              <a:rPr lang="en-US" dirty="0" smtClean="0">
                <a:solidFill>
                  <a:srgbClr val="FF0000"/>
                </a:solidFill>
                <a:cs typeface="Candara"/>
              </a:rPr>
              <a:t>,</a:t>
            </a:r>
            <a:r>
              <a:rPr lang="en-US" dirty="0" smtClean="0">
                <a:cs typeface="Candara"/>
              </a:rPr>
              <a:t> </a:t>
            </a:r>
            <a:r>
              <a:rPr lang="en-US" dirty="0" smtClean="0">
                <a:solidFill>
                  <a:srgbClr val="0033CC"/>
                </a:solidFill>
                <a:cs typeface="Candara"/>
              </a:rPr>
              <a:t>transformation model</a:t>
            </a:r>
          </a:p>
          <a:p>
            <a:pPr marL="0" indent="0">
              <a:buNone/>
            </a:pPr>
            <a:r>
              <a:rPr lang="en-US" dirty="0"/>
              <a:t>LEARNING: </a:t>
            </a:r>
          </a:p>
          <a:p>
            <a:r>
              <a:rPr lang="en-US" sz="2000" dirty="0">
                <a:solidFill>
                  <a:srgbClr val="0033CC"/>
                </a:solidFill>
                <a:latin typeface="Calibri" pitchFamily="34" charset="0"/>
              </a:rPr>
              <a:t>Train a </a:t>
            </a:r>
            <a:r>
              <a:rPr lang="en-US" sz="2000" dirty="0">
                <a:latin typeface="Calibri" pitchFamily="34" charset="0"/>
              </a:rPr>
              <a:t>structured predictor </a:t>
            </a:r>
            <a:r>
              <a:rPr lang="en-US" sz="2000" dirty="0">
                <a:solidFill>
                  <a:srgbClr val="0033CC"/>
                </a:solidFill>
                <a:latin typeface="Calibri" pitchFamily="34" charset="0"/>
              </a:rPr>
              <a:t>(semantic parse) with this </a:t>
            </a:r>
            <a:r>
              <a:rPr lang="en-US" sz="2000" dirty="0">
                <a:latin typeface="Calibri" pitchFamily="34" charset="0"/>
              </a:rPr>
              <a:t>binary supervision </a:t>
            </a:r>
          </a:p>
          <a:p>
            <a:pPr lvl="1"/>
            <a:r>
              <a:rPr lang="en-US" sz="1800" dirty="0">
                <a:latin typeface="Calibri" pitchFamily="34" charset="0"/>
              </a:rPr>
              <a:t>Many challenges: e.g., how to make a better use of a </a:t>
            </a:r>
            <a:r>
              <a:rPr lang="en-US" sz="1800" dirty="0">
                <a:solidFill>
                  <a:srgbClr val="003366"/>
                </a:solidFill>
                <a:latin typeface="Calibri" pitchFamily="34" charset="0"/>
              </a:rPr>
              <a:t>negative </a:t>
            </a:r>
            <a:r>
              <a:rPr lang="en-US" sz="1800" dirty="0">
                <a:latin typeface="Calibri" pitchFamily="34" charset="0"/>
              </a:rPr>
              <a:t>response? </a:t>
            </a:r>
          </a:p>
          <a:p>
            <a:r>
              <a:rPr lang="en-US" sz="2000" dirty="0">
                <a:solidFill>
                  <a:srgbClr val="0033CC"/>
                </a:solidFill>
                <a:latin typeface="Calibri" pitchFamily="34" charset="0"/>
              </a:rPr>
              <a:t>Learning with a </a:t>
            </a:r>
            <a:r>
              <a:rPr lang="en-US" sz="2000" dirty="0">
                <a:latin typeface="Calibri" pitchFamily="34" charset="0"/>
              </a:rPr>
              <a:t>constrained latent </a:t>
            </a:r>
            <a:r>
              <a:rPr lang="en-US" sz="2000" dirty="0" smtClean="0">
                <a:latin typeface="Calibri" pitchFamily="34" charset="0"/>
              </a:rPr>
              <a:t>representation</a:t>
            </a:r>
            <a:r>
              <a:rPr lang="en-US" sz="2000" dirty="0" smtClean="0">
                <a:solidFill>
                  <a:srgbClr val="0033CC"/>
                </a:solidFill>
                <a:latin typeface="Calibri" pitchFamily="34" charset="0"/>
              </a:rPr>
              <a:t>, use inference to expectations to exploit </a:t>
            </a:r>
            <a:r>
              <a:rPr lang="en-US" sz="2000" dirty="0">
                <a:solidFill>
                  <a:srgbClr val="0033CC"/>
                </a:solidFill>
                <a:latin typeface="Calibri" pitchFamily="34" charset="0"/>
              </a:rPr>
              <a:t>knowledge </a:t>
            </a:r>
            <a:r>
              <a:rPr lang="en-US" sz="2000" dirty="0" smtClean="0">
                <a:latin typeface="Calibri" pitchFamily="34" charset="0"/>
              </a:rPr>
              <a:t>(e.g., on </a:t>
            </a:r>
            <a:r>
              <a:rPr lang="en-US" sz="2000" dirty="0">
                <a:latin typeface="Calibri" pitchFamily="34" charset="0"/>
              </a:rPr>
              <a:t>the structure of the meaning </a:t>
            </a:r>
            <a:r>
              <a:rPr lang="en-US" sz="2000" dirty="0" smtClean="0">
                <a:latin typeface="Calibri" pitchFamily="34" charset="0"/>
              </a:rPr>
              <a:t>representation).</a:t>
            </a:r>
          </a:p>
          <a:p>
            <a:r>
              <a:rPr lang="en-US" sz="1600" dirty="0" smtClean="0">
                <a:cs typeface="Candara"/>
              </a:rPr>
              <a:t>[Clarke</a:t>
            </a:r>
            <a:r>
              <a:rPr lang="en-US" sz="1600" dirty="0">
                <a:cs typeface="Candara"/>
              </a:rPr>
              <a:t>, Goldwasser, Chang, Roth CoNLL’10; Goldwasser, Roth IJCAI’11, </a:t>
            </a:r>
            <a:r>
              <a:rPr lang="en-US" sz="1600" dirty="0" smtClean="0">
                <a:cs typeface="Candara"/>
              </a:rPr>
              <a:t>MLJ’14]</a:t>
            </a:r>
            <a:endParaRPr lang="en-US" sz="1600" dirty="0"/>
          </a:p>
          <a:p>
            <a:endParaRPr lang="en-US" sz="2000" dirty="0">
              <a:latin typeface="Calibri" pitchFamily="34" charset="0"/>
            </a:endParaRPr>
          </a:p>
          <a:p>
            <a:endParaRPr lang="en-US" sz="2400" dirty="0" smtClean="0">
              <a:solidFill>
                <a:srgbClr val="0033CC"/>
              </a:solidFill>
            </a:endParaRPr>
          </a:p>
          <a:p>
            <a:pPr marL="0" indent="0">
              <a:buNone/>
            </a:pPr>
            <a:endParaRPr lang="en-US" sz="2000" dirty="0"/>
          </a:p>
        </p:txBody>
      </p:sp>
      <p:sp>
        <p:nvSpPr>
          <p:cNvPr id="3" name="Slide Number Placeholder 2"/>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smtClean="0">
                <a:ln>
                  <a:noFill/>
                </a:ln>
                <a:solidFill>
                  <a:srgbClr val="0033CC"/>
                </a:solidFill>
                <a:effectLst/>
                <a:uLnTx/>
                <a:uFillTx/>
                <a:latin typeface="Arial" pitchFamily="34" charset="0"/>
                <a:ea typeface="Arial Unicode MS" pitchFamily="34" charset="-128"/>
                <a:cs typeface="Arial Unicode MS" pitchFamily="34" charset="-128"/>
              </a:rPr>
              <a:t>Page </a:t>
            </a:r>
            <a:fld id="{C83F18D4-0D70-44DE-A8FF-A8D5002D1168}" type="slidenum">
              <a:rPr kumimoji="0" lang="en-US" altLang="zh-TW" sz="1200" b="0" i="0" u="none" strike="noStrike" kern="1200" cap="none" spc="0" normalizeH="0" baseline="0" noProof="0" smtClean="0">
                <a:ln>
                  <a:noFill/>
                </a:ln>
                <a:solidFill>
                  <a:srgbClr val="0033CC"/>
                </a:solidFill>
                <a:effectLst/>
                <a:uLnTx/>
                <a:uFillTx/>
                <a:latin typeface="Arial" pitchFamily="34" charset="0"/>
                <a:ea typeface="Arial Unicode MS" pitchFamily="34" charset="-128"/>
                <a:cs typeface="Arial Unicode MS"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zh-TW" sz="1200" b="0" i="0" u="none" strike="noStrike" kern="1200" cap="none" spc="0" normalizeH="0" baseline="0" noProof="0">
              <a:ln>
                <a:noFill/>
              </a:ln>
              <a:solidFill>
                <a:srgbClr val="0033CC"/>
              </a:solidFill>
              <a:effectLst/>
              <a:uLnTx/>
              <a:uFillTx/>
              <a:latin typeface="Arial" pitchFamily="34" charset="0"/>
              <a:ea typeface="Arial Unicode MS" pitchFamily="34" charset="-128"/>
              <a:cs typeface="Arial Unicode MS" pitchFamily="34" charset="-128"/>
            </a:endParaRPr>
          </a:p>
        </p:txBody>
      </p:sp>
      <p:sp>
        <p:nvSpPr>
          <p:cNvPr id="41" name="Rectangle 40"/>
          <p:cNvSpPr/>
          <p:nvPr/>
        </p:nvSpPr>
        <p:spPr>
          <a:xfrm>
            <a:off x="3726788" y="4674951"/>
            <a:ext cx="1535709" cy="7816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EEECE1"/>
              </a:solidFill>
              <a:effectLst/>
              <a:uLnTx/>
              <a:uFillTx/>
              <a:latin typeface="Calibri"/>
              <a:ea typeface="+mn-ea"/>
              <a:cs typeface="+mn-cs"/>
            </a:endParaRPr>
          </a:p>
        </p:txBody>
      </p:sp>
      <p:sp>
        <p:nvSpPr>
          <p:cNvPr id="55" name="Rectangle 54"/>
          <p:cNvSpPr/>
          <p:nvPr/>
        </p:nvSpPr>
        <p:spPr>
          <a:xfrm>
            <a:off x="3575540" y="1859578"/>
            <a:ext cx="990805" cy="400110"/>
          </a:xfrm>
          <a:prstGeom prst="rect">
            <a:avLst/>
          </a:prstGeom>
          <a:solidFill>
            <a:srgbClr val="FAE1AF"/>
          </a:solidFill>
          <a:ln>
            <a:solidFill>
              <a:srgbClr val="A7001B"/>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3366CC"/>
                </a:solidFill>
                <a:effectLst/>
                <a:uLnTx/>
                <a:uFillTx/>
                <a:latin typeface="Calibri" charset="0"/>
                <a:ea typeface="+mn-ea"/>
                <a:cs typeface="Arial" pitchFamily="34" charset="0"/>
                <a:sym typeface="Wingdings"/>
              </a:rPr>
              <a:t>Model</a:t>
            </a:r>
            <a:endParaRPr kumimoji="0" lang="en-US" sz="2000" b="0" i="0" u="none" strike="noStrike" kern="1200" cap="none" spc="0" normalizeH="0" baseline="0" noProof="0" dirty="0">
              <a:ln>
                <a:noFill/>
              </a:ln>
              <a:solidFill>
                <a:srgbClr val="3366CC"/>
              </a:solidFill>
              <a:effectLst/>
              <a:uLnTx/>
              <a:uFillTx/>
              <a:latin typeface="Arial" pitchFamily="34" charset="0"/>
              <a:ea typeface="+mn-ea"/>
              <a:cs typeface="Arial" pitchFamily="34" charset="0"/>
            </a:endParaRPr>
          </a:p>
        </p:txBody>
      </p:sp>
      <p:sp>
        <p:nvSpPr>
          <p:cNvPr id="15" name="Rectangle 14"/>
          <p:cNvSpPr/>
          <p:nvPr/>
        </p:nvSpPr>
        <p:spPr>
          <a:xfrm>
            <a:off x="533400" y="1828800"/>
            <a:ext cx="2438400" cy="400110"/>
          </a:xfrm>
          <a:prstGeom prst="rect">
            <a:avLst/>
          </a:prstGeom>
          <a:solidFill>
            <a:srgbClr val="FAE1AF"/>
          </a:solidFill>
          <a:ln>
            <a:solidFill>
              <a:srgbClr val="A7001B"/>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3366"/>
                </a:solidFill>
                <a:effectLst/>
                <a:uLnTx/>
                <a:uFillTx/>
                <a:latin typeface="Calibri"/>
                <a:ea typeface="+mn-ea"/>
                <a:cs typeface="Arial" pitchFamily="34" charset="0"/>
              </a:rPr>
              <a:t>English Sentence</a:t>
            </a:r>
            <a:endParaRPr kumimoji="0" lang="en-US" sz="2000" b="0" i="0" u="none" strike="noStrike" kern="1200" cap="none" spc="0" normalizeH="0" baseline="0" noProof="0" dirty="0">
              <a:ln>
                <a:noFill/>
              </a:ln>
              <a:solidFill>
                <a:srgbClr val="003366"/>
              </a:solidFill>
              <a:effectLst/>
              <a:uLnTx/>
              <a:uFillTx/>
              <a:latin typeface="Calibri"/>
              <a:ea typeface="+mn-ea"/>
              <a:cs typeface="Arial" pitchFamily="34" charset="0"/>
            </a:endParaRPr>
          </a:p>
        </p:txBody>
      </p:sp>
      <p:sp>
        <p:nvSpPr>
          <p:cNvPr id="43" name="Rectangle 42"/>
          <p:cNvSpPr/>
          <p:nvPr/>
        </p:nvSpPr>
        <p:spPr>
          <a:xfrm>
            <a:off x="5238131" y="1828800"/>
            <a:ext cx="3129801" cy="400110"/>
          </a:xfrm>
          <a:prstGeom prst="rect">
            <a:avLst/>
          </a:prstGeom>
          <a:solidFill>
            <a:srgbClr val="FAE1AF"/>
          </a:solidFill>
          <a:ln w="9525">
            <a:solidFill>
              <a:srgbClr val="A7001B"/>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3366"/>
                </a:solidFill>
                <a:effectLst/>
                <a:uLnTx/>
                <a:uFillTx/>
                <a:latin typeface="Calibri"/>
                <a:ea typeface="+mn-ea"/>
                <a:cs typeface="Arial" pitchFamily="34" charset="0"/>
              </a:rPr>
              <a:t>Meaning Representation</a:t>
            </a:r>
            <a:endParaRPr kumimoji="0" lang="en-US" sz="2000" b="0" i="0" u="none" strike="noStrike" kern="1200" cap="none" spc="0" normalizeH="0" baseline="0" noProof="0" dirty="0">
              <a:ln>
                <a:noFill/>
              </a:ln>
              <a:solidFill>
                <a:srgbClr val="003366"/>
              </a:solidFill>
              <a:effectLst/>
              <a:uLnTx/>
              <a:uFillTx/>
              <a:latin typeface="Calibri"/>
              <a:ea typeface="+mn-ea"/>
              <a:cs typeface="Arial" pitchFamily="34" charset="0"/>
            </a:endParaRPr>
          </a:p>
        </p:txBody>
      </p:sp>
      <p:sp>
        <p:nvSpPr>
          <p:cNvPr id="16" name="Right Arrow 15"/>
          <p:cNvSpPr/>
          <p:nvPr/>
        </p:nvSpPr>
        <p:spPr>
          <a:xfrm>
            <a:off x="3014004" y="1944447"/>
            <a:ext cx="533400" cy="200055"/>
          </a:xfrm>
          <a:prstGeom prst="rightArrow">
            <a:avLst/>
          </a:prstGeom>
          <a:solidFill>
            <a:srgbClr val="A7001B"/>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7" name="Right Arrow 46"/>
          <p:cNvSpPr/>
          <p:nvPr/>
        </p:nvSpPr>
        <p:spPr>
          <a:xfrm>
            <a:off x="4622412" y="1966314"/>
            <a:ext cx="533400" cy="200055"/>
          </a:xfrm>
          <a:prstGeom prst="rightArrow">
            <a:avLst/>
          </a:prstGeom>
          <a:solidFill>
            <a:srgbClr val="A7001B"/>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5" name="Straight Connector 4"/>
          <p:cNvCxnSpPr/>
          <p:nvPr/>
        </p:nvCxnSpPr>
        <p:spPr>
          <a:xfrm>
            <a:off x="3988188" y="3352800"/>
            <a:ext cx="1193412" cy="0"/>
          </a:xfrm>
          <a:prstGeom prst="line">
            <a:avLst/>
          </a:prstGeom>
          <a:ln w="38100">
            <a:solidFill>
              <a:srgbClr val="3366C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151120" y="3352800"/>
            <a:ext cx="2926080"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915896" y="5181600"/>
            <a:ext cx="7186704" cy="1015663"/>
          </a:xfrm>
          <a:prstGeom prst="rect">
            <a:avLst/>
          </a:prstGeom>
          <a:solidFill>
            <a:srgbClr val="FAE1AF"/>
          </a:solidFill>
          <a:ln w="9525">
            <a:solidFill>
              <a:srgbClr val="A7001B"/>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3366"/>
                </a:solidFill>
                <a:effectLst/>
                <a:uLnTx/>
                <a:uFillTx/>
                <a:latin typeface="Calibri"/>
                <a:ea typeface="+mn-ea"/>
                <a:cs typeface="Arial" pitchFamily="34" charset="0"/>
              </a:rPr>
              <a:t>As for other problems, people are excited today about NN models, but this does not get around the need to supervise models in a realistic way. </a:t>
            </a:r>
            <a:endParaRPr kumimoji="0" lang="en-US" sz="2000" b="0" i="0" u="none" strike="noStrike" kern="1200" cap="none" spc="0" normalizeH="0" baseline="0" noProof="0" dirty="0">
              <a:ln>
                <a:noFill/>
              </a:ln>
              <a:solidFill>
                <a:srgbClr val="003366"/>
              </a:solidFill>
              <a:effectLst/>
              <a:uLnTx/>
              <a:uFillTx/>
              <a:latin typeface="Calibri"/>
              <a:ea typeface="+mn-ea"/>
              <a:cs typeface="Arial" pitchFamily="34" charset="0"/>
            </a:endParaRPr>
          </a:p>
        </p:txBody>
      </p:sp>
    </p:spTree>
    <p:extLst>
      <p:ext uri="{BB962C8B-B14F-4D97-AF65-F5344CB8AC3E}">
        <p14:creationId xmlns:p14="http://schemas.microsoft.com/office/powerpoint/2010/main" val="2225292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xEl>
                                              <p:pRg st="7" end="7"/>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9" end="9"/>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xEl>
                                              <p:pRg st="10" end="10"/>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Incidental Supervision and Reasoning</a:t>
            </a:r>
            <a:endParaRPr lang="en-US" dirty="0"/>
          </a:p>
        </p:txBody>
      </p:sp>
      <p:sp>
        <p:nvSpPr>
          <p:cNvPr id="3" name="Content Placeholder 2"/>
          <p:cNvSpPr>
            <a:spLocks noGrp="1"/>
          </p:cNvSpPr>
          <p:nvPr>
            <p:ph idx="1"/>
          </p:nvPr>
        </p:nvSpPr>
        <p:spPr>
          <a:xfrm>
            <a:off x="457200" y="914400"/>
            <a:ext cx="8534400" cy="4953000"/>
          </a:xfrm>
        </p:spPr>
        <p:txBody>
          <a:bodyPr/>
          <a:lstStyle/>
          <a:p>
            <a:r>
              <a:rPr lang="en-US" dirty="0" smtClean="0"/>
              <a:t>Co-ref</a:t>
            </a:r>
          </a:p>
          <a:p>
            <a:pPr lvl="1"/>
            <a:r>
              <a:rPr lang="en-US" dirty="0" smtClean="0"/>
              <a:t>The </a:t>
            </a:r>
            <a:r>
              <a:rPr lang="en-US" dirty="0" smtClean="0">
                <a:solidFill>
                  <a:srgbClr val="00B050"/>
                </a:solidFill>
              </a:rPr>
              <a:t>bee</a:t>
            </a:r>
            <a:r>
              <a:rPr lang="en-US" dirty="0" smtClean="0">
                <a:solidFill>
                  <a:srgbClr val="0033CC"/>
                </a:solidFill>
              </a:rPr>
              <a:t> </a:t>
            </a:r>
            <a:r>
              <a:rPr lang="en-US" dirty="0" smtClean="0"/>
              <a:t>landed on the </a:t>
            </a:r>
            <a:r>
              <a:rPr lang="en-US" dirty="0" smtClean="0">
                <a:solidFill>
                  <a:srgbClr val="0033CC"/>
                </a:solidFill>
              </a:rPr>
              <a:t>flower</a:t>
            </a:r>
            <a:r>
              <a:rPr lang="en-US" dirty="0" smtClean="0"/>
              <a:t> because </a:t>
            </a:r>
            <a:r>
              <a:rPr lang="en-US" dirty="0" smtClean="0">
                <a:solidFill>
                  <a:srgbClr val="FF0000"/>
                </a:solidFill>
              </a:rPr>
              <a:t>it</a:t>
            </a:r>
            <a:r>
              <a:rPr lang="en-US" dirty="0" smtClean="0"/>
              <a:t> </a:t>
            </a:r>
            <a:r>
              <a:rPr lang="en-US" dirty="0" smtClean="0">
                <a:solidFill>
                  <a:srgbClr val="0033CC"/>
                </a:solidFill>
              </a:rPr>
              <a:t>had</a:t>
            </a:r>
            <a:r>
              <a:rPr lang="en-US" dirty="0" smtClean="0"/>
              <a:t>/</a:t>
            </a:r>
            <a:r>
              <a:rPr lang="en-US" dirty="0" smtClean="0">
                <a:solidFill>
                  <a:srgbClr val="00B050"/>
                </a:solidFill>
              </a:rPr>
              <a:t>wanted</a:t>
            </a:r>
            <a:r>
              <a:rPr lang="en-US" dirty="0" smtClean="0"/>
              <a:t> pollen. </a:t>
            </a:r>
          </a:p>
          <a:p>
            <a:pPr lvl="2"/>
            <a:r>
              <a:rPr lang="en-US" dirty="0" smtClean="0"/>
              <a:t>Lexical knowledge</a:t>
            </a:r>
            <a:endParaRPr lang="en-US" dirty="0" smtClean="0">
              <a:solidFill>
                <a:srgbClr val="FF0000"/>
              </a:solidFill>
            </a:endParaRPr>
          </a:p>
          <a:p>
            <a:pPr lvl="1"/>
            <a:r>
              <a:rPr lang="en-US" dirty="0" smtClean="0">
                <a:solidFill>
                  <a:srgbClr val="FF0000"/>
                </a:solidFill>
              </a:rPr>
              <a:t>John Doe </a:t>
            </a:r>
            <a:r>
              <a:rPr lang="en-US" dirty="0" smtClean="0"/>
              <a:t>robbed Jim Roy. </a:t>
            </a:r>
            <a:r>
              <a:rPr lang="en-US" dirty="0" smtClean="0">
                <a:solidFill>
                  <a:srgbClr val="FF0000"/>
                </a:solidFill>
              </a:rPr>
              <a:t>He</a:t>
            </a:r>
            <a:r>
              <a:rPr lang="en-US" dirty="0" smtClean="0"/>
              <a:t> was arrested by the police.</a:t>
            </a:r>
          </a:p>
          <a:p>
            <a:pPr lvl="2"/>
            <a:r>
              <a:rPr lang="en-US" dirty="0" smtClean="0"/>
              <a:t>The </a:t>
            </a:r>
            <a:r>
              <a:rPr lang="en-US" dirty="0" smtClean="0">
                <a:solidFill>
                  <a:srgbClr val="FF0000"/>
                </a:solidFill>
              </a:rPr>
              <a:t>Subj of “rob” </a:t>
            </a:r>
            <a:r>
              <a:rPr lang="en-US" dirty="0" smtClean="0"/>
              <a:t>is more likely than the </a:t>
            </a:r>
            <a:r>
              <a:rPr lang="en-US" dirty="0" err="1" smtClean="0">
                <a:solidFill>
                  <a:srgbClr val="FF0000"/>
                </a:solidFill>
              </a:rPr>
              <a:t>Obj</a:t>
            </a:r>
            <a:r>
              <a:rPr lang="en-US" dirty="0" smtClean="0">
                <a:solidFill>
                  <a:srgbClr val="FF0000"/>
                </a:solidFill>
              </a:rPr>
              <a:t> of “rob” </a:t>
            </a:r>
            <a:r>
              <a:rPr lang="en-US" dirty="0" smtClean="0"/>
              <a:t>to be the </a:t>
            </a:r>
            <a:r>
              <a:rPr lang="en-US" dirty="0" err="1" smtClean="0">
                <a:solidFill>
                  <a:srgbClr val="FF0000"/>
                </a:solidFill>
              </a:rPr>
              <a:t>Obj</a:t>
            </a:r>
            <a:r>
              <a:rPr lang="en-US" dirty="0" smtClean="0">
                <a:solidFill>
                  <a:srgbClr val="FF0000"/>
                </a:solidFill>
              </a:rPr>
              <a:t> of “arrest”</a:t>
            </a:r>
            <a:endParaRPr lang="en-US" dirty="0">
              <a:solidFill>
                <a:srgbClr val="FF0000"/>
              </a:solidFill>
            </a:endParaRPr>
          </a:p>
          <a:p>
            <a:r>
              <a:rPr lang="en-US" sz="2000" dirty="0" smtClean="0"/>
              <a:t>[But see Peng et al. ACL’16, CoNLL’17, NAACL’15 </a:t>
            </a:r>
            <a:r>
              <a:rPr lang="en-US" sz="2000" dirty="0"/>
              <a:t>for </a:t>
            </a:r>
            <a:r>
              <a:rPr lang="en-US" sz="2000" dirty="0" smtClean="0"/>
              <a:t>progress on this] </a:t>
            </a:r>
          </a:p>
          <a:p>
            <a:endParaRPr lang="en-US" sz="2000" dirty="0"/>
          </a:p>
          <a:p>
            <a:endParaRPr lang="en-US" sz="2000" dirty="0"/>
          </a:p>
          <a:p>
            <a:r>
              <a:rPr lang="en-US" sz="2000" dirty="0"/>
              <a:t>John had 6 books; he wanted to give it to two of his friends. How many will each one get?</a:t>
            </a:r>
          </a:p>
          <a:p>
            <a:endParaRPr lang="en-US" dirty="0" smtClean="0"/>
          </a:p>
          <a:p>
            <a:endParaRPr lang="en-US" dirty="0" smtClean="0"/>
          </a:p>
          <a:p>
            <a:endParaRPr lang="en-US" dirty="0"/>
          </a:p>
          <a:p>
            <a:endParaRPr lang="en-US" dirty="0"/>
          </a:p>
          <a:p>
            <a:endParaRPr lang="en-US" dirty="0"/>
          </a:p>
          <a:p>
            <a:endParaRPr lang="en-US" dirty="0" smtClean="0"/>
          </a:p>
          <a:p>
            <a:pPr marL="0" indent="0">
              <a:buNone/>
            </a:pPr>
            <a:endParaRPr lang="en-US" dirty="0"/>
          </a:p>
        </p:txBody>
      </p:sp>
      <p:cxnSp>
        <p:nvCxnSpPr>
          <p:cNvPr id="5" name="Straight Arrow Connector 4"/>
          <p:cNvCxnSpPr/>
          <p:nvPr/>
        </p:nvCxnSpPr>
        <p:spPr>
          <a:xfrm flipH="1">
            <a:off x="1799898" y="2057400"/>
            <a:ext cx="239110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4294967295"/>
          </p:nvPr>
        </p:nvSpPr>
        <p:spPr/>
        <p:txBody>
          <a:bodyPr/>
          <a:lstStyle/>
          <a:p>
            <a:pPr>
              <a:defRPr/>
            </a:pPr>
            <a:r>
              <a:rPr lang="en-US" altLang="zh-TW" smtClean="0"/>
              <a:t>Page </a:t>
            </a:r>
            <a:fld id="{C83F18D4-0D70-44DE-A8FF-A8D5002D1168}" type="slidenum">
              <a:rPr lang="en-US" altLang="zh-TW" smtClean="0"/>
              <a:pPr>
                <a:defRPr/>
              </a:pPr>
              <a:t>32</a:t>
            </a:fld>
            <a:endParaRPr lang="en-US" altLang="zh-TW"/>
          </a:p>
        </p:txBody>
      </p:sp>
      <p:sp>
        <p:nvSpPr>
          <p:cNvPr id="11" name="Rectangle 10"/>
          <p:cNvSpPr/>
          <p:nvPr/>
        </p:nvSpPr>
        <p:spPr>
          <a:xfrm>
            <a:off x="2552700" y="5159514"/>
            <a:ext cx="4038600" cy="707886"/>
          </a:xfrm>
          <a:prstGeom prst="rect">
            <a:avLst/>
          </a:prstGeom>
          <a:solidFill>
            <a:srgbClr val="FAE1AF"/>
          </a:solidFill>
          <a:ln>
            <a:solidFill>
              <a:srgbClr val="A7001B"/>
            </a:solidFill>
          </a:ln>
        </p:spPr>
        <p:txBody>
          <a:bodyPr wrap="square">
            <a:spAutoFit/>
          </a:bodyPr>
          <a:lstStyle/>
          <a:p>
            <a:pPr lvl="0" algn="ctr" eaLnBrk="0" hangingPunct="0">
              <a:spcBef>
                <a:spcPct val="20000"/>
              </a:spcBef>
              <a:buClr>
                <a:srgbClr val="FF9900"/>
              </a:buClr>
              <a:buSzPct val="75000"/>
            </a:pPr>
            <a:r>
              <a:rPr lang="en-US" sz="2000" kern="0" dirty="0">
                <a:solidFill>
                  <a:srgbClr val="003366"/>
                </a:solidFill>
                <a:latin typeface="Calibri"/>
                <a:cs typeface="+mn-cs"/>
              </a:rPr>
              <a:t>How do we supervise for these </a:t>
            </a:r>
            <a:r>
              <a:rPr lang="en-US" sz="2000" kern="0" dirty="0" smtClean="0">
                <a:solidFill>
                  <a:srgbClr val="003366"/>
                </a:solidFill>
                <a:latin typeface="Calibri"/>
                <a:cs typeface="+mn-cs"/>
              </a:rPr>
              <a:t>problems</a:t>
            </a:r>
            <a:r>
              <a:rPr lang="en-US" sz="2000" kern="0" dirty="0">
                <a:solidFill>
                  <a:srgbClr val="003366"/>
                </a:solidFill>
                <a:latin typeface="Calibri"/>
                <a:cs typeface="+mn-cs"/>
              </a:rPr>
              <a:t>? </a:t>
            </a:r>
          </a:p>
        </p:txBody>
      </p:sp>
      <p:sp>
        <p:nvSpPr>
          <p:cNvPr id="12" name="Rectangle 11"/>
          <p:cNvSpPr/>
          <p:nvPr/>
        </p:nvSpPr>
        <p:spPr>
          <a:xfrm>
            <a:off x="3847696" y="3537231"/>
            <a:ext cx="1486304" cy="400110"/>
          </a:xfrm>
          <a:prstGeom prst="rect">
            <a:avLst/>
          </a:prstGeom>
        </p:spPr>
        <p:txBody>
          <a:bodyPr wrap="none">
            <a:spAutoFit/>
          </a:bodyPr>
          <a:lstStyle/>
          <a:p>
            <a:r>
              <a:rPr lang="en-US" sz="2000" kern="0" dirty="0">
                <a:solidFill>
                  <a:srgbClr val="3366CC"/>
                </a:solidFill>
                <a:latin typeface="Calibri"/>
                <a:cs typeface="Arial"/>
              </a:rPr>
              <a:t>s</a:t>
            </a:r>
            <a:r>
              <a:rPr lang="en-US" sz="2000" kern="0" dirty="0" smtClean="0">
                <a:solidFill>
                  <a:srgbClr val="3366CC"/>
                </a:solidFill>
                <a:latin typeface="Calibri"/>
                <a:cs typeface="Arial"/>
              </a:rPr>
              <a:t>hare it with</a:t>
            </a:r>
            <a:endParaRPr lang="en-US" sz="1600" dirty="0">
              <a:solidFill>
                <a:srgbClr val="3366CC"/>
              </a:solidFill>
            </a:endParaRPr>
          </a:p>
        </p:txBody>
      </p:sp>
      <p:cxnSp>
        <p:nvCxnSpPr>
          <p:cNvPr id="13" name="Straight Connector 12"/>
          <p:cNvCxnSpPr/>
          <p:nvPr/>
        </p:nvCxnSpPr>
        <p:spPr>
          <a:xfrm flipH="1">
            <a:off x="4192649" y="4040252"/>
            <a:ext cx="949529" cy="0"/>
          </a:xfrm>
          <a:prstGeom prst="line">
            <a:avLst/>
          </a:prstGeom>
          <a:ln w="28575">
            <a:solidFill>
              <a:srgbClr val="FF9933"/>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752600" y="3860785"/>
            <a:ext cx="381000" cy="300335"/>
          </a:xfrm>
          <a:prstGeom prst="ellipse">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7214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 presetClass="entr" presetSubtype="2"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1+#ppt_w/2"/>
                                          </p:val>
                                        </p:tav>
                                        <p:tav tm="100000">
                                          <p:val>
                                            <p:strVal val="#ppt_x"/>
                                          </p:val>
                                        </p:tav>
                                      </p:tavLst>
                                    </p:anim>
                                    <p:anim calcmode="lin" valueType="num">
                                      <p:cBhvr additive="base">
                                        <p:cTn id="4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6"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1+#ppt_w/2"/>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Conclusion</a:t>
            </a:r>
            <a:endParaRPr lang="en-US" dirty="0"/>
          </a:p>
        </p:txBody>
      </p:sp>
      <p:sp>
        <p:nvSpPr>
          <p:cNvPr id="3" name="Content Placeholder 2"/>
          <p:cNvSpPr>
            <a:spLocks noGrp="1"/>
          </p:cNvSpPr>
          <p:nvPr>
            <p:ph idx="1"/>
          </p:nvPr>
        </p:nvSpPr>
        <p:spPr/>
        <p:txBody>
          <a:bodyPr/>
          <a:lstStyle/>
          <a:p>
            <a:endParaRPr lang="en-US" dirty="0" smtClean="0"/>
          </a:p>
          <a:p>
            <a:r>
              <a:rPr lang="en-US" dirty="0" smtClean="0"/>
              <a:t>Some recent samples from a research program that attempts to address some of the key scientific and engineering challenges between us and understanding natural language</a:t>
            </a:r>
          </a:p>
          <a:p>
            <a:endParaRPr lang="en-US" dirty="0" smtClean="0"/>
          </a:p>
          <a:p>
            <a:r>
              <a:rPr lang="en-US" dirty="0" smtClean="0"/>
              <a:t>Incidental Supervision: Utilizing hints in the data to infer/amplify supervision </a:t>
            </a:r>
            <a:r>
              <a:rPr lang="en-US" dirty="0"/>
              <a:t>signals for a range of tasks. </a:t>
            </a:r>
          </a:p>
          <a:p>
            <a:pPr lvl="1"/>
            <a:r>
              <a:rPr lang="en-US" dirty="0" smtClean="0"/>
              <a:t>Representations</a:t>
            </a:r>
          </a:p>
          <a:p>
            <a:pPr lvl="1"/>
            <a:r>
              <a:rPr lang="en-US" dirty="0" smtClean="0"/>
              <a:t>Signals</a:t>
            </a:r>
          </a:p>
          <a:p>
            <a:pPr lvl="1"/>
            <a:r>
              <a:rPr lang="en-US" dirty="0" smtClean="0"/>
              <a:t>Behavioral feedback </a:t>
            </a:r>
          </a:p>
          <a:p>
            <a:pPr lvl="1"/>
            <a:endParaRPr lang="en-US" dirty="0" smtClean="0"/>
          </a:p>
          <a:p>
            <a:r>
              <a:rPr lang="en-US" dirty="0" smtClean="0"/>
              <a:t>Importance and effectiveness of using knowledge in learning</a:t>
            </a:r>
          </a:p>
        </p:txBody>
      </p:sp>
      <p:sp>
        <p:nvSpPr>
          <p:cNvPr id="5" name="TextBox 4"/>
          <p:cNvSpPr txBox="1">
            <a:spLocks noChangeArrowheads="1"/>
          </p:cNvSpPr>
          <p:nvPr/>
        </p:nvSpPr>
        <p:spPr bwMode="auto">
          <a:xfrm>
            <a:off x="5334000" y="752475"/>
            <a:ext cx="3352800" cy="466725"/>
          </a:xfrm>
          <a:prstGeom prst="rect">
            <a:avLst/>
          </a:prstGeom>
          <a:solidFill>
            <a:srgbClr val="FAE1AF"/>
          </a:solidFill>
          <a:ln w="9525">
            <a:solidFill>
              <a:srgbClr val="FF9933"/>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dirty="0">
                <a:solidFill>
                  <a:srgbClr val="000000"/>
                </a:solidFill>
                <a:latin typeface="Calibri" pitchFamily="34" charset="0"/>
              </a:rPr>
              <a:t>Thank You!</a:t>
            </a:r>
          </a:p>
        </p:txBody>
      </p:sp>
    </p:spTree>
    <p:extLst>
      <p:ext uri="{BB962C8B-B14F-4D97-AF65-F5344CB8AC3E}">
        <p14:creationId xmlns:p14="http://schemas.microsoft.com/office/powerpoint/2010/main" val="3519590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 name="Rectangle 13"/>
          <p:cNvSpPr>
            <a:spLocks noChangeArrowheads="1"/>
          </p:cNvSpPr>
          <p:nvPr/>
        </p:nvSpPr>
        <p:spPr bwMode="auto">
          <a:xfrm>
            <a:off x="6019800" y="3733800"/>
            <a:ext cx="548640" cy="304800"/>
          </a:xfrm>
          <a:prstGeom prst="rect">
            <a:avLst/>
          </a:prstGeom>
          <a:solidFill>
            <a:srgbClr val="FAE1AF"/>
          </a:solidFill>
          <a:ln>
            <a:noFill/>
          </a:ln>
          <a:extLst/>
        </p:spPr>
        <p:txBody>
          <a:bodyPr wrap="none" anchor="ctr">
            <a:spAutoFit/>
          </a:bodyPr>
          <a:lstStyle/>
          <a:p>
            <a:endParaRPr lang="en-US"/>
          </a:p>
        </p:txBody>
      </p:sp>
      <p:sp>
        <p:nvSpPr>
          <p:cNvPr id="24" name="Rectangle 13"/>
          <p:cNvSpPr>
            <a:spLocks noChangeArrowheads="1"/>
          </p:cNvSpPr>
          <p:nvPr/>
        </p:nvSpPr>
        <p:spPr bwMode="auto">
          <a:xfrm>
            <a:off x="1752600" y="1295400"/>
            <a:ext cx="1234440" cy="304800"/>
          </a:xfrm>
          <a:prstGeom prst="rect">
            <a:avLst/>
          </a:prstGeom>
          <a:solidFill>
            <a:srgbClr val="FAE1AF"/>
          </a:solidFill>
          <a:ln>
            <a:noFill/>
          </a:ln>
          <a:extLst/>
        </p:spPr>
        <p:txBody>
          <a:bodyPr wrap="square" anchor="ctr">
            <a:spAutoFit/>
          </a:bodyPr>
          <a:lstStyle/>
          <a:p>
            <a:endParaRPr lang="en-US"/>
          </a:p>
        </p:txBody>
      </p:sp>
      <p:grpSp>
        <p:nvGrpSpPr>
          <p:cNvPr id="2" name="Group 2"/>
          <p:cNvGrpSpPr>
            <a:grpSpLocks/>
          </p:cNvGrpSpPr>
          <p:nvPr/>
        </p:nvGrpSpPr>
        <p:grpSpPr bwMode="auto">
          <a:xfrm>
            <a:off x="4495800" y="2114550"/>
            <a:ext cx="3962400" cy="2533650"/>
            <a:chOff x="2832" y="1332"/>
            <a:chExt cx="2496" cy="1596"/>
          </a:xfrm>
          <a:solidFill>
            <a:srgbClr val="FAE1AF"/>
          </a:solidFill>
        </p:grpSpPr>
        <p:sp>
          <p:nvSpPr>
            <p:cNvPr id="8213" name="Rectangle 3"/>
            <p:cNvSpPr>
              <a:spLocks noChangeArrowheads="1"/>
            </p:cNvSpPr>
            <p:nvPr/>
          </p:nvSpPr>
          <p:spPr bwMode="auto">
            <a:xfrm>
              <a:off x="3552" y="2736"/>
              <a:ext cx="1302" cy="1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8214" name="Rectangle 4"/>
            <p:cNvSpPr>
              <a:spLocks noChangeArrowheads="1"/>
            </p:cNvSpPr>
            <p:nvPr/>
          </p:nvSpPr>
          <p:spPr bwMode="auto">
            <a:xfrm>
              <a:off x="4368" y="1530"/>
              <a:ext cx="960" cy="1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8215" name="Rectangle 5"/>
            <p:cNvSpPr>
              <a:spLocks noChangeArrowheads="1"/>
            </p:cNvSpPr>
            <p:nvPr/>
          </p:nvSpPr>
          <p:spPr bwMode="auto">
            <a:xfrm>
              <a:off x="2832" y="1332"/>
              <a:ext cx="960" cy="1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pSp>
      <p:grpSp>
        <p:nvGrpSpPr>
          <p:cNvPr id="3" name="Group 6"/>
          <p:cNvGrpSpPr>
            <a:grpSpLocks/>
          </p:cNvGrpSpPr>
          <p:nvPr/>
        </p:nvGrpSpPr>
        <p:grpSpPr bwMode="auto">
          <a:xfrm>
            <a:off x="530225" y="1295400"/>
            <a:ext cx="8534400" cy="3276600"/>
            <a:chOff x="334" y="816"/>
            <a:chExt cx="5376" cy="2064"/>
          </a:xfrm>
          <a:solidFill>
            <a:srgbClr val="FAE1AF"/>
          </a:solidFill>
        </p:grpSpPr>
        <p:sp>
          <p:nvSpPr>
            <p:cNvPr id="8206" name="Rectangle 7"/>
            <p:cNvSpPr>
              <a:spLocks noChangeArrowheads="1"/>
            </p:cNvSpPr>
            <p:nvPr/>
          </p:nvSpPr>
          <p:spPr bwMode="auto">
            <a:xfrm>
              <a:off x="2062" y="2256"/>
              <a:ext cx="336" cy="1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8207" name="Rectangle 8"/>
            <p:cNvSpPr>
              <a:spLocks noChangeArrowheads="1"/>
            </p:cNvSpPr>
            <p:nvPr/>
          </p:nvSpPr>
          <p:spPr bwMode="auto">
            <a:xfrm>
              <a:off x="4222" y="1344"/>
              <a:ext cx="384" cy="1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8208" name="Rectangle 9"/>
            <p:cNvSpPr>
              <a:spLocks noChangeArrowheads="1"/>
            </p:cNvSpPr>
            <p:nvPr/>
          </p:nvSpPr>
          <p:spPr bwMode="auto">
            <a:xfrm>
              <a:off x="2110" y="1344"/>
              <a:ext cx="240" cy="1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8209" name="Rectangle 10"/>
            <p:cNvSpPr>
              <a:spLocks noChangeArrowheads="1"/>
            </p:cNvSpPr>
            <p:nvPr/>
          </p:nvSpPr>
          <p:spPr bwMode="auto">
            <a:xfrm>
              <a:off x="1870" y="1536"/>
              <a:ext cx="240" cy="1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8210" name="Rectangle 11"/>
            <p:cNvSpPr>
              <a:spLocks noChangeArrowheads="1"/>
            </p:cNvSpPr>
            <p:nvPr/>
          </p:nvSpPr>
          <p:spPr bwMode="auto">
            <a:xfrm>
              <a:off x="334" y="2736"/>
              <a:ext cx="240" cy="1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8211" name="Rectangle 12"/>
            <p:cNvSpPr>
              <a:spLocks noChangeArrowheads="1"/>
            </p:cNvSpPr>
            <p:nvPr/>
          </p:nvSpPr>
          <p:spPr bwMode="auto">
            <a:xfrm>
              <a:off x="5422" y="1488"/>
              <a:ext cx="288" cy="1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8212" name="Rectangle 13"/>
            <p:cNvSpPr>
              <a:spLocks noChangeArrowheads="1"/>
            </p:cNvSpPr>
            <p:nvPr/>
          </p:nvSpPr>
          <p:spPr bwMode="auto">
            <a:xfrm>
              <a:off x="4846" y="816"/>
              <a:ext cx="288" cy="1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pSp>
      <p:grpSp>
        <p:nvGrpSpPr>
          <p:cNvPr id="4" name="Group 22"/>
          <p:cNvGrpSpPr>
            <a:grpSpLocks/>
          </p:cNvGrpSpPr>
          <p:nvPr/>
        </p:nvGrpSpPr>
        <p:grpSpPr bwMode="auto">
          <a:xfrm>
            <a:off x="2435225" y="1295400"/>
            <a:ext cx="3886200" cy="1371600"/>
            <a:chOff x="1534" y="816"/>
            <a:chExt cx="2448" cy="864"/>
          </a:xfrm>
          <a:solidFill>
            <a:srgbClr val="FAE1AF"/>
          </a:solidFill>
        </p:grpSpPr>
        <p:sp>
          <p:nvSpPr>
            <p:cNvPr id="8203" name="Rectangle 15"/>
            <p:cNvSpPr>
              <a:spLocks noChangeArrowheads="1"/>
            </p:cNvSpPr>
            <p:nvPr/>
          </p:nvSpPr>
          <p:spPr bwMode="auto">
            <a:xfrm>
              <a:off x="3262" y="1536"/>
              <a:ext cx="720" cy="1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8204" name="Rectangle 16"/>
            <p:cNvSpPr>
              <a:spLocks noChangeArrowheads="1"/>
            </p:cNvSpPr>
            <p:nvPr/>
          </p:nvSpPr>
          <p:spPr bwMode="auto">
            <a:xfrm>
              <a:off x="1534" y="1152"/>
              <a:ext cx="384" cy="1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8205" name="Rectangle 17"/>
            <p:cNvSpPr>
              <a:spLocks noChangeArrowheads="1"/>
            </p:cNvSpPr>
            <p:nvPr/>
          </p:nvSpPr>
          <p:spPr bwMode="auto">
            <a:xfrm>
              <a:off x="2158" y="816"/>
              <a:ext cx="1298" cy="1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pSp>
      <p:sp>
        <p:nvSpPr>
          <p:cNvPr id="8198" name="Rectangle 18"/>
          <p:cNvSpPr>
            <a:spLocks noGrp="1" noChangeArrowheads="1"/>
          </p:cNvSpPr>
          <p:nvPr>
            <p:ph type="title"/>
          </p:nvPr>
        </p:nvSpPr>
        <p:spPr/>
        <p:txBody>
          <a:bodyPr/>
          <a:lstStyle/>
          <a:p>
            <a:pPr eaLnBrk="1" hangingPunct="1"/>
            <a:r>
              <a:rPr lang="en-US" dirty="0" smtClean="0"/>
              <a:t>A Story </a:t>
            </a:r>
            <a:endParaRPr lang="en-US" dirty="0" smtClean="0">
              <a:solidFill>
                <a:srgbClr val="FF00FF"/>
              </a:solidFill>
            </a:endParaRPr>
          </a:p>
        </p:txBody>
      </p:sp>
      <p:sp>
        <p:nvSpPr>
          <p:cNvPr id="8201" name="Rectangle 19"/>
          <p:cNvSpPr>
            <a:spLocks noGrp="1" noChangeArrowheads="1"/>
          </p:cNvSpPr>
          <p:nvPr>
            <p:ph type="body" idx="4294967295"/>
          </p:nvPr>
        </p:nvSpPr>
        <p:spPr>
          <a:xfrm>
            <a:off x="143816" y="1295400"/>
            <a:ext cx="8915400" cy="3886200"/>
          </a:xfrm>
        </p:spPr>
        <p:txBody>
          <a:bodyPr/>
          <a:lstStyle/>
          <a:p>
            <a:pPr algn="just" eaLnBrk="1" hangingPunct="1">
              <a:lnSpc>
                <a:spcPct val="90000"/>
              </a:lnSpc>
              <a:buFont typeface="Wingdings" pitchFamily="2" charset="2"/>
              <a:buNone/>
            </a:pPr>
            <a:r>
              <a:rPr lang="en-US" sz="2000" b="1" dirty="0" smtClean="0">
                <a:latin typeface="Tempus Sans ITC" pitchFamily="82" charset="0"/>
              </a:rPr>
              <a:t>(ENGLAND, June, 1989) - Christopher Robin is alive and well.  He lives in England.  He is the same person that you read about in the book, Winnie the Pooh. As a boy, Chris lived in a pretty home called </a:t>
            </a:r>
            <a:r>
              <a:rPr lang="en-US" sz="2000" b="1" dirty="0" err="1" smtClean="0">
                <a:latin typeface="Tempus Sans ITC" pitchFamily="82" charset="0"/>
              </a:rPr>
              <a:t>Cotchfield</a:t>
            </a:r>
            <a:r>
              <a:rPr lang="en-US" sz="2000" b="1" dirty="0" smtClean="0">
                <a:latin typeface="Tempus Sans ITC" pitchFamily="82" charset="0"/>
              </a:rPr>
              <a:t> Farm.  When Chris was three years old, his father wrote a poem about him.  The poem was printed in a magazine for others to read.  Mr. Robin then wrote a book.  He made up a fairy tale land where Chris lived.  His friends were animals.  There was a bear called Winnie the Pooh.  There was also an owl and a young pig, called a piglet.  All the animals were stuffed toys that Chris owned.  Mr. Robin made them come to life with his words.  The places in the story were all near </a:t>
            </a:r>
            <a:r>
              <a:rPr lang="en-US" sz="2000" b="1" dirty="0" err="1" smtClean="0">
                <a:latin typeface="Tempus Sans ITC" pitchFamily="82" charset="0"/>
              </a:rPr>
              <a:t>Cotchfield</a:t>
            </a:r>
            <a:r>
              <a:rPr lang="en-US" sz="2000" b="1" dirty="0" smtClean="0">
                <a:latin typeface="Tempus Sans ITC" pitchFamily="82" charset="0"/>
              </a:rPr>
              <a:t> Farm. Winnie the Pooh was written in 1925.  Children still love to read about Christopher Robin and his animal friends.  Most people don't know he is a real person who is grown now.  He has written two books of his own.  They tell what it is like to be famous.</a:t>
            </a:r>
          </a:p>
        </p:txBody>
      </p:sp>
      <p:sp>
        <p:nvSpPr>
          <p:cNvPr id="7" name="Slide Number Placeholder 6"/>
          <p:cNvSpPr>
            <a:spLocks noGrp="1"/>
          </p:cNvSpPr>
          <p:nvPr>
            <p:ph type="sldNum" sz="quarter" idx="4294967295"/>
          </p:nvPr>
        </p:nvSpPr>
        <p:spPr/>
        <p:txBody>
          <a:bodyPr/>
          <a:lstStyle/>
          <a:p>
            <a:pPr>
              <a:defRPr/>
            </a:pPr>
            <a:r>
              <a:rPr lang="en-US" altLang="zh-TW" smtClean="0"/>
              <a:t>Page </a:t>
            </a:r>
            <a:fld id="{34956E49-9B35-407E-B5F2-C84A7F7C3F93}" type="slidenum">
              <a:rPr lang="en-US" altLang="zh-TW" smtClean="0"/>
              <a:pPr>
                <a:defRPr/>
              </a:pPr>
              <a:t>34</a:t>
            </a:fld>
            <a:endParaRPr lang="en-US" altLang="zh-TW"/>
          </a:p>
        </p:txBody>
      </p:sp>
      <p:sp>
        <p:nvSpPr>
          <p:cNvPr id="541716" name="Rectangle 20"/>
          <p:cNvSpPr>
            <a:spLocks noChangeArrowheads="1"/>
          </p:cNvSpPr>
          <p:nvPr/>
        </p:nvSpPr>
        <p:spPr bwMode="auto">
          <a:xfrm>
            <a:off x="152400" y="5105400"/>
            <a:ext cx="899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solidFill>
                  <a:srgbClr val="400080"/>
                </a:solidFill>
                <a:latin typeface="Tempus Sans ITC" pitchFamily="82" charset="0"/>
              </a:rPr>
              <a:t>1. Christopher Robin was born in England.      2.  Winnie the Pooh is a title of a book.  </a:t>
            </a:r>
          </a:p>
          <a:p>
            <a:r>
              <a:rPr lang="en-US" b="1" dirty="0">
                <a:solidFill>
                  <a:srgbClr val="400080"/>
                </a:solidFill>
                <a:latin typeface="Tempus Sans ITC" pitchFamily="82" charset="0"/>
              </a:rPr>
              <a:t>3. Christopher Robin’s dad was a magician.     4. Christopher Robin must be at least 65 now.</a:t>
            </a:r>
            <a:r>
              <a:rPr lang="en-US" dirty="0">
                <a:solidFill>
                  <a:srgbClr val="400080"/>
                </a:solidFill>
                <a:latin typeface="Tempus Sans ITC" pitchFamily="82" charset="0"/>
              </a:rPr>
              <a:t> </a:t>
            </a:r>
          </a:p>
        </p:txBody>
      </p:sp>
      <p:sp>
        <p:nvSpPr>
          <p:cNvPr id="541719" name="Rectangle 23"/>
          <p:cNvSpPr>
            <a:spLocks noChangeArrowheads="1"/>
          </p:cNvSpPr>
          <p:nvPr/>
        </p:nvSpPr>
        <p:spPr bwMode="auto">
          <a:xfrm>
            <a:off x="2933700" y="5867400"/>
            <a:ext cx="3276600" cy="381000"/>
          </a:xfrm>
          <a:prstGeom prst="rect">
            <a:avLst/>
          </a:prstGeom>
          <a:solidFill>
            <a:srgbClr val="FAE1AF"/>
          </a:solidFill>
          <a:ln w="19050">
            <a:solidFill>
              <a:srgbClr val="A7001B"/>
            </a:solidFill>
          </a:ln>
          <a:extLst/>
        </p:spPr>
        <p:txBody>
          <a:bodyPr/>
          <a:lstStyle/>
          <a:p>
            <a:pPr marL="342900" indent="-342900" algn="ctr">
              <a:lnSpc>
                <a:spcPct val="90000"/>
              </a:lnSpc>
              <a:spcBef>
                <a:spcPct val="20000"/>
              </a:spcBef>
              <a:buClr>
                <a:schemeClr val="bg2"/>
              </a:buClr>
              <a:buSzPct val="75000"/>
              <a:buFont typeface="Wingdings" pitchFamily="2" charset="2"/>
              <a:buNone/>
            </a:pPr>
            <a:r>
              <a:rPr lang="en-US" sz="2000" b="1" dirty="0">
                <a:solidFill>
                  <a:srgbClr val="000080"/>
                </a:solidFill>
                <a:latin typeface="+mj-lt"/>
              </a:rPr>
              <a:t>This is an Inference Problem</a:t>
            </a:r>
          </a:p>
        </p:txBody>
      </p:sp>
    </p:spTree>
    <p:extLst>
      <p:ext uri="{BB962C8B-B14F-4D97-AF65-F5344CB8AC3E}">
        <p14:creationId xmlns:p14="http://schemas.microsoft.com/office/powerpoint/2010/main" val="2310702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17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41719">
                                            <p:bg/>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17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541716" grpId="0"/>
      <p:bldP spid="541719"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Challenge for Incidental Supervision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762000"/>
            <a:ext cx="5702968" cy="6019800"/>
          </a:xfrm>
        </p:spPr>
      </p:pic>
    </p:spTree>
    <p:extLst>
      <p:ext uri="{BB962C8B-B14F-4D97-AF65-F5344CB8AC3E}">
        <p14:creationId xmlns:p14="http://schemas.microsoft.com/office/powerpoint/2010/main" val="16462467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le 1"/>
          <p:cNvSpPr>
            <a:spLocks noGrp="1"/>
          </p:cNvSpPr>
          <p:nvPr>
            <p:ph type="title"/>
          </p:nvPr>
        </p:nvSpPr>
        <p:spPr/>
        <p:txBody>
          <a:bodyPr/>
          <a:lstStyle/>
          <a:p>
            <a:pPr eaLnBrk="1" hangingPunct="1"/>
            <a:r>
              <a:rPr lang="en-US" dirty="0" smtClean="0"/>
              <a:t>What’s Important?</a:t>
            </a:r>
          </a:p>
        </p:txBody>
      </p:sp>
      <p:sp>
        <p:nvSpPr>
          <p:cNvPr id="2" name="Slide Number Placeholder 1"/>
          <p:cNvSpPr>
            <a:spLocks noGrp="1"/>
          </p:cNvSpPr>
          <p:nvPr>
            <p:ph type="sldNum" sz="quarter" idx="4294967295"/>
          </p:nvPr>
        </p:nvSpPr>
        <p:spPr/>
        <p:txBody>
          <a:bodyPr/>
          <a:lstStyle/>
          <a:p>
            <a:pPr>
              <a:defRPr/>
            </a:pPr>
            <a:r>
              <a:rPr lang="en-US" altLang="zh-TW" smtClean="0"/>
              <a:t>Page </a:t>
            </a:r>
            <a:fld id="{34956E49-9B35-407E-B5F2-C84A7F7C3F93}" type="slidenum">
              <a:rPr lang="en-US" altLang="zh-TW" smtClean="0"/>
              <a:pPr>
                <a:defRPr/>
              </a:pPr>
              <a:t>4</a:t>
            </a:fld>
            <a:endParaRPr lang="en-US" altLang="zh-TW"/>
          </a:p>
        </p:txBody>
      </p:sp>
      <p:sp>
        <p:nvSpPr>
          <p:cNvPr id="29701" name="Rectangle 472"/>
          <p:cNvSpPr>
            <a:spLocks noChangeArrowheads="1"/>
          </p:cNvSpPr>
          <p:nvPr/>
        </p:nvSpPr>
        <p:spPr bwMode="auto">
          <a:xfrm>
            <a:off x="3448050" y="2174480"/>
            <a:ext cx="39528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endParaRPr lang="en-US">
              <a:latin typeface="Calibri" pitchFamily="34" charset="0"/>
            </a:endParaRPr>
          </a:p>
        </p:txBody>
      </p:sp>
      <p:sp>
        <p:nvSpPr>
          <p:cNvPr id="29702" name="Rectangle 477"/>
          <p:cNvSpPr>
            <a:spLocks noChangeArrowheads="1"/>
          </p:cNvSpPr>
          <p:nvPr/>
        </p:nvSpPr>
        <p:spPr bwMode="auto">
          <a:xfrm>
            <a:off x="4884738" y="2174480"/>
            <a:ext cx="39528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endParaRPr lang="en-US">
              <a:latin typeface="Calibri" pitchFamily="34" charset="0"/>
            </a:endParaRPr>
          </a:p>
        </p:txBody>
      </p:sp>
      <p:sp>
        <p:nvSpPr>
          <p:cNvPr id="29703" name="Rectangle 480"/>
          <p:cNvSpPr>
            <a:spLocks noChangeArrowheads="1"/>
          </p:cNvSpPr>
          <p:nvPr/>
        </p:nvSpPr>
        <p:spPr bwMode="auto">
          <a:xfrm>
            <a:off x="6507163" y="2174480"/>
            <a:ext cx="39528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endParaRPr lang="en-US">
              <a:latin typeface="Calibri" pitchFamily="34" charset="0"/>
            </a:endParaRPr>
          </a:p>
        </p:txBody>
      </p:sp>
      <p:pic>
        <p:nvPicPr>
          <p:cNvPr id="1026" name="Picture 2" descr="C:\MYSTUFF\Work\MyTalks\Pictures\reasonin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985" y="4221480"/>
            <a:ext cx="3232087"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MYSTUFF\Work\MyTalks\Pictures\knowledge-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2" y="2001136"/>
            <a:ext cx="3032199"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MYSTUFF\Work\MyTalks\Pictures\scal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065" y="4202941"/>
            <a:ext cx="3246970" cy="21031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29200" y="76200"/>
            <a:ext cx="3886200" cy="1200329"/>
          </a:xfrm>
          <a:prstGeom prst="rect">
            <a:avLst/>
          </a:prstGeom>
          <a:solidFill>
            <a:srgbClr val="FAE1AF"/>
          </a:solidFill>
          <a:ln>
            <a:solidFill>
              <a:srgbClr val="A7001B"/>
            </a:solidFill>
          </a:ln>
        </p:spPr>
        <p:txBody>
          <a:bodyPr wrap="square">
            <a:spAutoFit/>
          </a:bodyPr>
          <a:lstStyle/>
          <a:p>
            <a:pPr marL="285750" indent="-285750">
              <a:buSzPct val="75000"/>
              <a:buFont typeface="Wingdings" panose="05000000000000000000" pitchFamily="2" charset="2"/>
              <a:buChar char="q"/>
            </a:pPr>
            <a:r>
              <a:rPr lang="en-US" dirty="0" smtClean="0">
                <a:solidFill>
                  <a:srgbClr val="000080"/>
                </a:solidFill>
                <a:latin typeface="+mj-lt"/>
              </a:rPr>
              <a:t>Learning and Reasoning in the Presence of Knowledge. </a:t>
            </a:r>
          </a:p>
          <a:p>
            <a:pPr marL="742950" lvl="1" indent="-285750">
              <a:buSzPct val="75000"/>
              <a:buFont typeface="Wingdings" panose="05000000000000000000" pitchFamily="2" charset="2"/>
              <a:buChar char="§"/>
            </a:pPr>
            <a:r>
              <a:rPr lang="en-US" dirty="0" smtClean="0">
                <a:solidFill>
                  <a:srgbClr val="000080"/>
                </a:solidFill>
                <a:latin typeface="+mj-lt"/>
              </a:rPr>
              <a:t>Combining the “soft” with the logical/declarative  </a:t>
            </a:r>
            <a:endParaRPr lang="en-US" dirty="0">
              <a:solidFill>
                <a:srgbClr val="000080"/>
              </a:solidFill>
              <a:latin typeface="+mj-lt"/>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2176067"/>
            <a:ext cx="3510845" cy="1828800"/>
          </a:xfrm>
          <a:prstGeom prst="rect">
            <a:avLst/>
          </a:prstGeom>
        </p:spPr>
      </p:pic>
      <p:sp>
        <p:nvSpPr>
          <p:cNvPr id="17" name="Rectangle 16"/>
          <p:cNvSpPr/>
          <p:nvPr/>
        </p:nvSpPr>
        <p:spPr>
          <a:xfrm>
            <a:off x="609600" y="1492681"/>
            <a:ext cx="3505200" cy="646331"/>
          </a:xfrm>
          <a:prstGeom prst="rect">
            <a:avLst/>
          </a:prstGeom>
          <a:solidFill>
            <a:srgbClr val="FAE1AF"/>
          </a:solidFill>
          <a:ln>
            <a:solidFill>
              <a:srgbClr val="A7001B"/>
            </a:solidFill>
          </a:ln>
        </p:spPr>
        <p:txBody>
          <a:bodyPr wrap="square">
            <a:spAutoFit/>
          </a:bodyPr>
          <a:lstStyle/>
          <a:p>
            <a:pPr marL="285750" indent="-285750">
              <a:buSzPct val="75000"/>
              <a:buFont typeface="Wingdings" panose="05000000000000000000" pitchFamily="2" charset="2"/>
              <a:buChar char="q"/>
            </a:pPr>
            <a:r>
              <a:rPr lang="en-US" dirty="0" smtClean="0">
                <a:solidFill>
                  <a:srgbClr val="000080"/>
                </a:solidFill>
                <a:latin typeface="+mj-lt"/>
              </a:rPr>
              <a:t>Training Models</a:t>
            </a:r>
          </a:p>
          <a:p>
            <a:pPr marL="742950" lvl="1" indent="-285750">
              <a:buSzPct val="75000"/>
              <a:buFont typeface="Wingdings" panose="05000000000000000000" pitchFamily="2" charset="2"/>
              <a:buChar char="§"/>
            </a:pPr>
            <a:r>
              <a:rPr lang="en-US" dirty="0" smtClean="0">
                <a:solidFill>
                  <a:srgbClr val="000080"/>
                </a:solidFill>
                <a:latin typeface="+mj-lt"/>
              </a:rPr>
              <a:t>With Incidental Supervision </a:t>
            </a:r>
          </a:p>
        </p:txBody>
      </p:sp>
      <p:sp>
        <p:nvSpPr>
          <p:cNvPr id="18" name="Rectangle 17"/>
          <p:cNvSpPr/>
          <p:nvPr/>
        </p:nvSpPr>
        <p:spPr>
          <a:xfrm>
            <a:off x="609600" y="755614"/>
            <a:ext cx="3505200" cy="646331"/>
          </a:xfrm>
          <a:prstGeom prst="rect">
            <a:avLst/>
          </a:prstGeom>
          <a:solidFill>
            <a:srgbClr val="FAE1AF"/>
          </a:solidFill>
          <a:ln>
            <a:solidFill>
              <a:srgbClr val="A7001B"/>
            </a:solidFill>
          </a:ln>
        </p:spPr>
        <p:txBody>
          <a:bodyPr wrap="square">
            <a:spAutoFit/>
          </a:bodyPr>
          <a:lstStyle/>
          <a:p>
            <a:pPr marL="285750" indent="-285750">
              <a:buSzPct val="75000"/>
              <a:buFont typeface="Wingdings" panose="05000000000000000000" pitchFamily="2" charset="2"/>
              <a:buChar char="q"/>
            </a:pPr>
            <a:r>
              <a:rPr lang="en-US" dirty="0" smtClean="0">
                <a:solidFill>
                  <a:srgbClr val="000080"/>
                </a:solidFill>
                <a:latin typeface="+mj-lt"/>
              </a:rPr>
              <a:t>Scaling Up</a:t>
            </a:r>
          </a:p>
          <a:p>
            <a:pPr marL="285750" indent="-285750">
              <a:buSzPct val="75000"/>
              <a:buFont typeface="Wingdings" panose="05000000000000000000" pitchFamily="2" charset="2"/>
              <a:buChar char="§"/>
            </a:pPr>
            <a:r>
              <a:rPr lang="en-US" dirty="0" smtClean="0">
                <a:solidFill>
                  <a:srgbClr val="000080"/>
                </a:solidFill>
                <a:latin typeface="+mj-lt"/>
              </a:rPr>
              <a:t>Computational &amp; #(phenomena) </a:t>
            </a:r>
          </a:p>
        </p:txBody>
      </p:sp>
      <p:sp>
        <p:nvSpPr>
          <p:cNvPr id="4" name="Explosion 1 3"/>
          <p:cNvSpPr/>
          <p:nvPr/>
        </p:nvSpPr>
        <p:spPr>
          <a:xfrm>
            <a:off x="3581400" y="1487887"/>
            <a:ext cx="381000" cy="457200"/>
          </a:xfrm>
          <a:prstGeom prst="irregularSeal1">
            <a:avLst/>
          </a:prstGeom>
          <a:solidFill>
            <a:srgbClr val="A700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211480" y="1323792"/>
            <a:ext cx="3505200" cy="646331"/>
          </a:xfrm>
          <a:prstGeom prst="rect">
            <a:avLst/>
          </a:prstGeom>
          <a:solidFill>
            <a:srgbClr val="FAE1AF"/>
          </a:solidFill>
          <a:ln>
            <a:solidFill>
              <a:srgbClr val="A7001B"/>
            </a:solidFill>
          </a:ln>
        </p:spPr>
        <p:txBody>
          <a:bodyPr wrap="square">
            <a:spAutoFit/>
          </a:bodyPr>
          <a:lstStyle/>
          <a:p>
            <a:pPr marL="285750" indent="-285750">
              <a:buSzPct val="75000"/>
              <a:buFont typeface="Wingdings" panose="05000000000000000000" pitchFamily="2" charset="2"/>
              <a:buChar char="q"/>
            </a:pPr>
            <a:r>
              <a:rPr lang="en-US" dirty="0" smtClean="0">
                <a:solidFill>
                  <a:srgbClr val="000080"/>
                </a:solidFill>
                <a:latin typeface="+mj-lt"/>
              </a:rPr>
              <a:t>Knowledge is essential for effective Machine Learning</a:t>
            </a:r>
          </a:p>
        </p:txBody>
      </p:sp>
    </p:spTree>
    <p:extLst>
      <p:ext uri="{BB962C8B-B14F-4D97-AF65-F5344CB8AC3E}">
        <p14:creationId xmlns:p14="http://schemas.microsoft.com/office/powerpoint/2010/main" val="3051250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animEffect transition="in" filter="wipe(up)">
                                          <p:cBhvr>
                                            <p:cTn id="9" dur="1000"/>
                                            <p:tgtEl>
                                              <p:spTgt spid="1027"/>
                                            </p:tgtEl>
                                          </p:cBhvr>
                                        </p:animEffect>
                                      </p:childTnLst>
                                    </p:cTn>
                                  </p:par>
                                  <p:par>
                                    <p:cTn id="10" presetID="22" presetClass="entr" presetSubtype="1"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up)">
                                          <p:cBhvr>
                                            <p:cTn id="12" dur="1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47"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0.00138 -4.44444E-6 L 0.00348 0.31551 " pathEditMode="relative" rAng="0" ptsTypes="AA">
                                          <p:cBhvr>
                                            <p:cTn id="29" dur="2000" fill="hold"/>
                                            <p:tgtEl>
                                              <p:spTgt spid="15"/>
                                            </p:tgtEl>
                                            <p:attrNameLst>
                                              <p:attrName>ppt_x</p:attrName>
                                              <p:attrName>ppt_y</p:attrName>
                                            </p:attrNameLst>
                                          </p:cBhvr>
                                          <p:rCtr x="243" y="15764"/>
                                        </p:animMotion>
                                      </p:childTnLst>
                                    </p:cTn>
                                  </p:par>
                                  <p:par>
                                    <p:cTn id="30" presetID="2" presetClass="entr" presetSubtype="4" accel="20000" fill="hold" nodeType="withEffect">
                                      <p:stCondLst>
                                        <p:cond delay="0"/>
                                      </p:stCondLst>
                                      <p:childTnLst>
                                        <p:set>
                                          <p:cBhvr>
                                            <p:cTn id="31" dur="1" fill="hold">
                                              <p:stCondLst>
                                                <p:cond delay="0"/>
                                              </p:stCondLst>
                                            </p:cTn>
                                            <p:tgtEl>
                                              <p:spTgt spid="1029"/>
                                            </p:tgtEl>
                                            <p:attrNameLst>
                                              <p:attrName>style.visibility</p:attrName>
                                            </p:attrNameLst>
                                          </p:cBhvr>
                                          <p:to>
                                            <p:strVal val="visible"/>
                                          </p:to>
                                        </p:set>
                                        <p:anim calcmode="lin" valueType="num">
                                          <p:cBhvr additive="base">
                                            <p:cTn id="32" dur="1000" fill="hold"/>
                                            <p:tgtEl>
                                              <p:spTgt spid="1029"/>
                                            </p:tgtEl>
                                            <p:attrNameLst>
                                              <p:attrName>ppt_x</p:attrName>
                                            </p:attrNameLst>
                                          </p:cBhvr>
                                          <p:tavLst>
                                            <p:tav tm="0">
                                              <p:val>
                                                <p:strVal val="#ppt_x"/>
                                              </p:val>
                                            </p:tav>
                                            <p:tav tm="100000">
                                              <p:val>
                                                <p:strVal val="#ppt_x"/>
                                              </p:val>
                                            </p:tav>
                                          </p:tavLst>
                                        </p:anim>
                                        <p:anim calcmode="lin" valueType="num">
                                          <p:cBhvr additive="base">
                                            <p:cTn id="33" dur="1000" fill="hold"/>
                                            <p:tgtEl>
                                              <p:spTgt spid="1029"/>
                                            </p:tgtEl>
                                            <p:attrNameLst>
                                              <p:attrName>ppt_y</p:attrName>
                                            </p:attrNameLst>
                                          </p:cBhvr>
                                          <p:tavLst>
                                            <p:tav tm="0">
                                              <p:val>
                                                <p:strVal val="1+#ppt_h/2"/>
                                              </p:val>
                                            </p:tav>
                                            <p:tav tm="100000">
                                              <p:val>
                                                <p:strVal val="#ppt_y"/>
                                              </p:val>
                                            </p:tav>
                                          </p:tavLst>
                                        </p:anim>
                                      </p:childTnLst>
                                    </p:cTn>
                                  </p:par>
                                  <p:par>
                                    <p:cTn id="34" presetID="42" presetClass="path" presetSubtype="0" accel="50000" fill="hold" nodeType="withEffect" p14:presetBounceEnd="10000">
                                      <p:stCondLst>
                                        <p:cond delay="0"/>
                                      </p:stCondLst>
                                      <p:childTnLst>
                                        <p:animMotion origin="layout" path="M 0.00417 -3.7037E-6 L -0.00104 -0.31064 " pathEditMode="relative" rAng="0" ptsTypes="AA" p14:bounceEnd="10000">
                                          <p:cBhvr>
                                            <p:cTn id="35" dur="2000" fill="hold"/>
                                            <p:tgtEl>
                                              <p:spTgt spid="1029"/>
                                            </p:tgtEl>
                                            <p:attrNameLst>
                                              <p:attrName>ppt_x</p:attrName>
                                              <p:attrName>ppt_y</p:attrName>
                                            </p:attrNameLst>
                                          </p:cBhvr>
                                          <p:rCtr x="-260" y="-15532"/>
                                        </p:animMotion>
                                      </p:childTnLst>
                                    </p:cTn>
                                  </p:par>
                                </p:childTnLst>
                              </p:cTn>
                            </p:par>
                            <p:par>
                              <p:cTn id="36" fill="hold">
                                <p:stCondLst>
                                  <p:cond delay="2000"/>
                                </p:stCondLst>
                                <p:childTnLst>
                                  <p:par>
                                    <p:cTn id="37" presetID="1"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000"/>
                                            <p:tgtEl>
                                              <p:spTgt spid="4"/>
                                            </p:tgtEl>
                                          </p:cBhvr>
                                        </p:animEffect>
                                        <p:anim calcmode="lin" valueType="num">
                                          <p:cBhvr>
                                            <p:cTn id="44" dur="2000" fill="hold"/>
                                            <p:tgtEl>
                                              <p:spTgt spid="4"/>
                                            </p:tgtEl>
                                            <p:attrNameLst>
                                              <p:attrName>ppt_w</p:attrName>
                                            </p:attrNameLst>
                                          </p:cBhvr>
                                          <p:tavLst>
                                            <p:tav tm="0" fmla="#ppt_w*sin(2.5*pi*$)">
                                              <p:val>
                                                <p:fltVal val="0"/>
                                              </p:val>
                                            </p:tav>
                                            <p:tav tm="100000">
                                              <p:val>
                                                <p:fltVal val="1"/>
                                              </p:val>
                                            </p:tav>
                                          </p:tavLst>
                                        </p:anim>
                                        <p:anim calcmode="lin" valueType="num">
                                          <p:cBhvr>
                                            <p:cTn id="45"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P spid="4"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animEffect transition="in" filter="wipe(up)">
                                          <p:cBhvr>
                                            <p:cTn id="9" dur="1000"/>
                                            <p:tgtEl>
                                              <p:spTgt spid="1027"/>
                                            </p:tgtEl>
                                          </p:cBhvr>
                                        </p:animEffect>
                                      </p:childTnLst>
                                    </p:cTn>
                                  </p:par>
                                  <p:par>
                                    <p:cTn id="10" presetID="22" presetClass="entr" presetSubtype="1"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up)">
                                          <p:cBhvr>
                                            <p:cTn id="12" dur="1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47"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0.00138 -4.44444E-6 L 0.00348 0.31551 " pathEditMode="relative" rAng="0" ptsTypes="AA">
                                          <p:cBhvr>
                                            <p:cTn id="29" dur="2000" fill="hold"/>
                                            <p:tgtEl>
                                              <p:spTgt spid="15"/>
                                            </p:tgtEl>
                                            <p:attrNameLst>
                                              <p:attrName>ppt_x</p:attrName>
                                              <p:attrName>ppt_y</p:attrName>
                                            </p:attrNameLst>
                                          </p:cBhvr>
                                          <p:rCtr x="243" y="15764"/>
                                        </p:animMotion>
                                      </p:childTnLst>
                                    </p:cTn>
                                  </p:par>
                                  <p:par>
                                    <p:cTn id="30" presetID="2" presetClass="entr" presetSubtype="4" accel="20000" fill="hold" nodeType="withEffect">
                                      <p:stCondLst>
                                        <p:cond delay="0"/>
                                      </p:stCondLst>
                                      <p:childTnLst>
                                        <p:set>
                                          <p:cBhvr>
                                            <p:cTn id="31" dur="1" fill="hold">
                                              <p:stCondLst>
                                                <p:cond delay="0"/>
                                              </p:stCondLst>
                                            </p:cTn>
                                            <p:tgtEl>
                                              <p:spTgt spid="1029"/>
                                            </p:tgtEl>
                                            <p:attrNameLst>
                                              <p:attrName>style.visibility</p:attrName>
                                            </p:attrNameLst>
                                          </p:cBhvr>
                                          <p:to>
                                            <p:strVal val="visible"/>
                                          </p:to>
                                        </p:set>
                                        <p:anim calcmode="lin" valueType="num">
                                          <p:cBhvr additive="base">
                                            <p:cTn id="32" dur="1000" fill="hold"/>
                                            <p:tgtEl>
                                              <p:spTgt spid="1029"/>
                                            </p:tgtEl>
                                            <p:attrNameLst>
                                              <p:attrName>ppt_x</p:attrName>
                                            </p:attrNameLst>
                                          </p:cBhvr>
                                          <p:tavLst>
                                            <p:tav tm="0">
                                              <p:val>
                                                <p:strVal val="#ppt_x"/>
                                              </p:val>
                                            </p:tav>
                                            <p:tav tm="100000">
                                              <p:val>
                                                <p:strVal val="#ppt_x"/>
                                              </p:val>
                                            </p:tav>
                                          </p:tavLst>
                                        </p:anim>
                                        <p:anim calcmode="lin" valueType="num">
                                          <p:cBhvr additive="base">
                                            <p:cTn id="33" dur="1000" fill="hold"/>
                                            <p:tgtEl>
                                              <p:spTgt spid="1029"/>
                                            </p:tgtEl>
                                            <p:attrNameLst>
                                              <p:attrName>ppt_y</p:attrName>
                                            </p:attrNameLst>
                                          </p:cBhvr>
                                          <p:tavLst>
                                            <p:tav tm="0">
                                              <p:val>
                                                <p:strVal val="1+#ppt_h/2"/>
                                              </p:val>
                                            </p:tav>
                                            <p:tav tm="100000">
                                              <p:val>
                                                <p:strVal val="#ppt_y"/>
                                              </p:val>
                                            </p:tav>
                                          </p:tavLst>
                                        </p:anim>
                                      </p:childTnLst>
                                    </p:cTn>
                                  </p:par>
                                  <p:par>
                                    <p:cTn id="34" presetID="42" presetClass="path" presetSubtype="0" accel="50000" fill="hold" nodeType="withEffect">
                                      <p:stCondLst>
                                        <p:cond delay="0"/>
                                      </p:stCondLst>
                                      <p:childTnLst>
                                        <p:animMotion origin="layout" path="M 0.00417 -3.7037E-6 L -0.00104 -0.31064 " pathEditMode="relative" rAng="0" ptsTypes="AA">
                                          <p:cBhvr>
                                            <p:cTn id="35" dur="2000" fill="hold"/>
                                            <p:tgtEl>
                                              <p:spTgt spid="1029"/>
                                            </p:tgtEl>
                                            <p:attrNameLst>
                                              <p:attrName>ppt_x</p:attrName>
                                              <p:attrName>ppt_y</p:attrName>
                                            </p:attrNameLst>
                                          </p:cBhvr>
                                          <p:rCtr x="-260" y="-15532"/>
                                        </p:animMotion>
                                      </p:childTnLst>
                                    </p:cTn>
                                  </p:par>
                                </p:childTnLst>
                              </p:cTn>
                            </p:par>
                            <p:par>
                              <p:cTn id="36" fill="hold">
                                <p:stCondLst>
                                  <p:cond delay="2000"/>
                                </p:stCondLst>
                                <p:childTnLst>
                                  <p:par>
                                    <p:cTn id="37" presetID="1"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000"/>
                                            <p:tgtEl>
                                              <p:spTgt spid="4"/>
                                            </p:tgtEl>
                                          </p:cBhvr>
                                        </p:animEffect>
                                        <p:anim calcmode="lin" valueType="num">
                                          <p:cBhvr>
                                            <p:cTn id="44" dur="2000" fill="hold"/>
                                            <p:tgtEl>
                                              <p:spTgt spid="4"/>
                                            </p:tgtEl>
                                            <p:attrNameLst>
                                              <p:attrName>ppt_w</p:attrName>
                                            </p:attrNameLst>
                                          </p:cBhvr>
                                          <p:tavLst>
                                            <p:tav tm="0" fmla="#ppt_w*sin(2.5*pi*$)">
                                              <p:val>
                                                <p:fltVal val="0"/>
                                              </p:val>
                                            </p:tav>
                                            <p:tav tm="100000">
                                              <p:val>
                                                <p:fltVal val="1"/>
                                              </p:val>
                                            </p:tav>
                                          </p:tavLst>
                                        </p:anim>
                                        <p:anim calcmode="lin" valueType="num">
                                          <p:cBhvr>
                                            <p:cTn id="45"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P spid="4" grpId="0" animBg="1"/>
          <p:bldP spid="16"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Inducing Semantics </a:t>
            </a:r>
            <a:endParaRPr lang="en-US" dirty="0"/>
          </a:p>
        </p:txBody>
      </p:sp>
      <p:sp>
        <p:nvSpPr>
          <p:cNvPr id="3" name="Content Placeholder 2"/>
          <p:cNvSpPr>
            <a:spLocks noGrp="1"/>
          </p:cNvSpPr>
          <p:nvPr>
            <p:ph idx="1"/>
          </p:nvPr>
        </p:nvSpPr>
        <p:spPr>
          <a:xfrm>
            <a:off x="228600" y="914400"/>
            <a:ext cx="8686800" cy="4953000"/>
          </a:xfrm>
        </p:spPr>
        <p:txBody>
          <a:bodyPr/>
          <a:lstStyle/>
          <a:p>
            <a:r>
              <a:rPr lang="en-US" dirty="0"/>
              <a:t>Inducing </a:t>
            </a:r>
            <a:r>
              <a:rPr lang="en-US" dirty="0" smtClean="0"/>
              <a:t>semantic representations and making decisions that depend on it require </a:t>
            </a:r>
            <a:r>
              <a:rPr lang="en-US" dirty="0">
                <a:solidFill>
                  <a:srgbClr val="3366CC"/>
                </a:solidFill>
              </a:rPr>
              <a:t>learning</a:t>
            </a:r>
            <a:r>
              <a:rPr lang="en-US" dirty="0"/>
              <a:t> </a:t>
            </a:r>
            <a:r>
              <a:rPr lang="en-US" dirty="0" smtClean="0"/>
              <a:t>and, in turn, </a:t>
            </a:r>
            <a:r>
              <a:rPr lang="en-US" dirty="0" smtClean="0">
                <a:solidFill>
                  <a:srgbClr val="3366CC"/>
                </a:solidFill>
              </a:rPr>
              <a:t>supervision</a:t>
            </a:r>
            <a:r>
              <a:rPr lang="en-US" dirty="0">
                <a:solidFill>
                  <a:srgbClr val="3366CC"/>
                </a:solidFill>
              </a:rPr>
              <a:t>.</a:t>
            </a:r>
          </a:p>
          <a:p>
            <a:r>
              <a:rPr lang="en-US" dirty="0" smtClean="0"/>
              <a:t>Standard </a:t>
            </a:r>
            <a:r>
              <a:rPr lang="en-US" dirty="0"/>
              <a:t>machine learning methodology:</a:t>
            </a:r>
          </a:p>
          <a:p>
            <a:pPr lvl="1"/>
            <a:r>
              <a:rPr lang="en-US" dirty="0"/>
              <a:t>Given a task</a:t>
            </a:r>
          </a:p>
          <a:p>
            <a:pPr lvl="1"/>
            <a:r>
              <a:rPr lang="en-US" dirty="0"/>
              <a:t>Collect data </a:t>
            </a:r>
            <a:r>
              <a:rPr lang="en-US" dirty="0" smtClean="0">
                <a:solidFill>
                  <a:srgbClr val="003366"/>
                </a:solidFill>
              </a:rPr>
              <a:t>for the task </a:t>
            </a:r>
            <a:r>
              <a:rPr lang="en-US" dirty="0" smtClean="0"/>
              <a:t>and </a:t>
            </a:r>
            <a:r>
              <a:rPr lang="en-US" dirty="0"/>
              <a:t>annotate it</a:t>
            </a:r>
          </a:p>
          <a:p>
            <a:pPr lvl="1"/>
            <a:r>
              <a:rPr lang="en-US" dirty="0"/>
              <a:t>Learn a </a:t>
            </a:r>
            <a:r>
              <a:rPr lang="en-US" dirty="0" smtClean="0"/>
              <a:t>model </a:t>
            </a:r>
            <a:r>
              <a:rPr lang="en-US" b="1" dirty="0" smtClean="0"/>
              <a:t>[doesn’t matter how]</a:t>
            </a:r>
            <a:endParaRPr lang="en-US" b="1" dirty="0"/>
          </a:p>
          <a:p>
            <a:r>
              <a:rPr lang="en-US" dirty="0"/>
              <a:t>We will never have </a:t>
            </a:r>
            <a:r>
              <a:rPr lang="en-US" dirty="0">
                <a:solidFill>
                  <a:srgbClr val="3366CC"/>
                </a:solidFill>
              </a:rPr>
              <a:t>enough annotated data </a:t>
            </a:r>
            <a:r>
              <a:rPr lang="en-US" dirty="0"/>
              <a:t>to train </a:t>
            </a:r>
            <a:r>
              <a:rPr lang="en-US" dirty="0" smtClean="0">
                <a:solidFill>
                  <a:srgbClr val="3366CC"/>
                </a:solidFill>
              </a:rPr>
              <a:t>all the models, for all the tasks we need,</a:t>
            </a:r>
            <a:r>
              <a:rPr lang="en-US" dirty="0" smtClean="0"/>
              <a:t> this way.</a:t>
            </a:r>
          </a:p>
          <a:p>
            <a:pPr lvl="1"/>
            <a:r>
              <a:rPr lang="en-US" dirty="0" smtClean="0"/>
              <a:t>We don’t even know what are “all the tasks”</a:t>
            </a:r>
            <a:endParaRPr lang="en-US" dirty="0"/>
          </a:p>
          <a:p>
            <a:r>
              <a:rPr lang="en-US" dirty="0" smtClean="0"/>
              <a:t>This methodology is not scalable and, often, makes no sense</a:t>
            </a:r>
          </a:p>
          <a:p>
            <a:pPr lvl="1"/>
            <a:r>
              <a:rPr lang="en-US" dirty="0" smtClean="0"/>
              <a:t>Annotating for complex tasks is </a:t>
            </a:r>
            <a:r>
              <a:rPr lang="en-US" dirty="0" smtClean="0">
                <a:solidFill>
                  <a:srgbClr val="003366"/>
                </a:solidFill>
              </a:rPr>
              <a:t>difficult</a:t>
            </a:r>
            <a:r>
              <a:rPr lang="en-US" dirty="0" smtClean="0"/>
              <a:t>, </a:t>
            </a:r>
            <a:r>
              <a:rPr lang="en-US" dirty="0" smtClean="0">
                <a:solidFill>
                  <a:srgbClr val="003366"/>
                </a:solidFill>
              </a:rPr>
              <a:t>costly</a:t>
            </a:r>
            <a:r>
              <a:rPr lang="en-US" dirty="0" smtClean="0"/>
              <a:t>, and sometimes </a:t>
            </a:r>
            <a:r>
              <a:rPr lang="en-US" dirty="0" smtClean="0">
                <a:solidFill>
                  <a:srgbClr val="003366"/>
                </a:solidFill>
              </a:rPr>
              <a:t>impossible</a:t>
            </a:r>
            <a:r>
              <a:rPr lang="en-US" dirty="0" smtClean="0"/>
              <a:t>. </a:t>
            </a:r>
          </a:p>
          <a:p>
            <a:pPr lvl="2"/>
            <a:r>
              <a:rPr lang="en-US" dirty="0" smtClean="0"/>
              <a:t>When an intermediate representation is ill-defined, but the outcome is</a:t>
            </a:r>
          </a:p>
          <a:p>
            <a:pPr lvl="2"/>
            <a:r>
              <a:rPr lang="en-US" dirty="0" smtClean="0"/>
              <a:t>E.g., think about </a:t>
            </a:r>
            <a:r>
              <a:rPr lang="en-US" b="1" dirty="0" smtClean="0"/>
              <a:t>events </a:t>
            </a:r>
          </a:p>
        </p:txBody>
      </p:sp>
      <p:sp>
        <p:nvSpPr>
          <p:cNvPr id="4" name="Slide Number Placeholder 3"/>
          <p:cNvSpPr>
            <a:spLocks noGrp="1"/>
          </p:cNvSpPr>
          <p:nvPr>
            <p:ph type="sldNum" sz="quarter" idx="4294967295"/>
          </p:nvPr>
        </p:nvSpPr>
        <p:spPr/>
        <p:txBody>
          <a:bodyPr/>
          <a:lstStyle/>
          <a:p>
            <a:pPr>
              <a:defRPr/>
            </a:pPr>
            <a:r>
              <a:rPr lang="en-US" altLang="zh-TW" smtClean="0"/>
              <a:t>Page </a:t>
            </a:r>
            <a:fld id="{C83F18D4-0D70-44DE-A8FF-A8D5002D1168}" type="slidenum">
              <a:rPr lang="en-US" altLang="zh-TW" smtClean="0"/>
              <a:pPr>
                <a:defRPr/>
              </a:pPr>
              <a:t>5</a:t>
            </a:fld>
            <a:endParaRPr lang="en-US" altLang="zh-TW"/>
          </a:p>
        </p:txBody>
      </p:sp>
      <p:sp>
        <p:nvSpPr>
          <p:cNvPr id="5" name="Right Arrow 4"/>
          <p:cNvSpPr/>
          <p:nvPr/>
        </p:nvSpPr>
        <p:spPr>
          <a:xfrm>
            <a:off x="127000" y="2638422"/>
            <a:ext cx="533400" cy="180250"/>
          </a:xfrm>
          <a:prstGeom prst="rightArrow">
            <a:avLst/>
          </a:prstGeom>
          <a:solidFill>
            <a:srgbClr val="A7001B"/>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673287">
            <a:off x="4012455" y="1155109"/>
            <a:ext cx="4886768" cy="646331"/>
          </a:xfrm>
          <a:prstGeom prst="rect">
            <a:avLst/>
          </a:prstGeom>
          <a:solidFill>
            <a:srgbClr val="FAC896"/>
          </a:solidFill>
          <a:ln w="19050">
            <a:solidFill>
              <a:srgbClr val="A7001B"/>
            </a:solidFill>
          </a:ln>
        </p:spPr>
        <p:txBody>
          <a:bodyPr wrap="square">
            <a:spAutoFit/>
          </a:bodyPr>
          <a:lstStyle/>
          <a:p>
            <a:r>
              <a:rPr lang="en-US" dirty="0">
                <a:solidFill>
                  <a:srgbClr val="000080"/>
                </a:solidFill>
                <a:latin typeface="Calibri" panose="020F0502020204030204" pitchFamily="34" charset="0"/>
                <a:cs typeface="Calibri" panose="020F0502020204030204" pitchFamily="34" charset="0"/>
              </a:rPr>
              <a:t>In most interesting cases, learning should be (and is) driven by incidental </a:t>
            </a:r>
            <a:r>
              <a:rPr lang="en-US" dirty="0" smtClean="0">
                <a:solidFill>
                  <a:srgbClr val="000080"/>
                </a:solidFill>
                <a:latin typeface="Calibri" panose="020F0502020204030204" pitchFamily="34" charset="0"/>
                <a:cs typeface="Calibri" panose="020F0502020204030204" pitchFamily="34" charset="0"/>
              </a:rPr>
              <a:t>supervision </a:t>
            </a:r>
            <a:r>
              <a:rPr lang="en-US" dirty="0" smtClean="0">
                <a:solidFill>
                  <a:srgbClr val="400080"/>
                </a:solidFill>
                <a:latin typeface="Calibri" panose="020F0502020204030204" pitchFamily="34" charset="0"/>
                <a:cs typeface="Calibri" panose="020F0502020204030204" pitchFamily="34" charset="0"/>
              </a:rPr>
              <a:t>[Roth AAAI’17]</a:t>
            </a:r>
            <a:endParaRPr lang="en-US" dirty="0">
              <a:solidFill>
                <a:srgbClr val="40008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4725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22" presetClass="entr" presetSubtype="8"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left)">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Incidental Supervision</a:t>
            </a:r>
            <a:endParaRPr lang="en-US" dirty="0"/>
          </a:p>
        </p:txBody>
      </p:sp>
      <p:sp>
        <p:nvSpPr>
          <p:cNvPr id="3" name="Content Placeholder 2"/>
          <p:cNvSpPr>
            <a:spLocks noGrp="1"/>
          </p:cNvSpPr>
          <p:nvPr>
            <p:ph idx="1"/>
          </p:nvPr>
        </p:nvSpPr>
        <p:spPr>
          <a:xfrm>
            <a:off x="228600" y="914400"/>
            <a:ext cx="8686800" cy="4953000"/>
          </a:xfrm>
        </p:spPr>
        <p:txBody>
          <a:bodyPr/>
          <a:lstStyle/>
          <a:p>
            <a:r>
              <a:rPr lang="en-US" dirty="0" smtClean="0"/>
              <a:t>Data provides hints</a:t>
            </a:r>
          </a:p>
          <a:p>
            <a:pPr lvl="1"/>
            <a:r>
              <a:rPr lang="en-US" dirty="0" smtClean="0"/>
              <a:t>These are often sufficient to infer supervision signals for a range of tasks. </a:t>
            </a:r>
          </a:p>
          <a:p>
            <a:pPr lvl="1"/>
            <a:r>
              <a:rPr lang="en-US" dirty="0" smtClean="0"/>
              <a:t>Data exists independent of the task(s) at hand. </a:t>
            </a:r>
          </a:p>
          <a:p>
            <a:pPr lvl="1"/>
            <a:endParaRPr lang="en-US" dirty="0"/>
          </a:p>
          <a:p>
            <a:r>
              <a:rPr lang="en-US" dirty="0" smtClean="0"/>
              <a:t>Utilizing these </a:t>
            </a:r>
            <a:r>
              <a:rPr lang="en-US" dirty="0"/>
              <a:t>hints </a:t>
            </a:r>
            <a:endParaRPr lang="en-US" dirty="0" smtClean="0"/>
          </a:p>
          <a:p>
            <a:pPr lvl="1"/>
            <a:r>
              <a:rPr lang="en-US" dirty="0" smtClean="0"/>
              <a:t>Can </a:t>
            </a:r>
            <a:r>
              <a:rPr lang="en-US" dirty="0"/>
              <a:t>be substantially less </a:t>
            </a:r>
            <a:r>
              <a:rPr lang="en-US" dirty="0" smtClean="0"/>
              <a:t>costly than </a:t>
            </a:r>
            <a:r>
              <a:rPr lang="en-US" dirty="0"/>
              <a:t>producing explicit </a:t>
            </a:r>
            <a:r>
              <a:rPr lang="en-US" dirty="0" smtClean="0"/>
              <a:t>annotation</a:t>
            </a:r>
          </a:p>
          <a:p>
            <a:pPr lvl="1"/>
            <a:r>
              <a:rPr lang="en-US" dirty="0" smtClean="0"/>
              <a:t>More realistic – provides signals for tasks we haven’t defined</a:t>
            </a:r>
          </a:p>
          <a:p>
            <a:pPr lvl="1"/>
            <a:r>
              <a:rPr lang="en-US" dirty="0" smtClean="0"/>
              <a:t>Weak signals can be aggregated/amplified to produce higher quality signals</a:t>
            </a:r>
          </a:p>
        </p:txBody>
      </p:sp>
      <p:sp>
        <p:nvSpPr>
          <p:cNvPr id="4" name="Slide Number Placeholder 3"/>
          <p:cNvSpPr>
            <a:spLocks noGrp="1"/>
          </p:cNvSpPr>
          <p:nvPr>
            <p:ph type="sldNum" sz="quarter" idx="4294967295"/>
          </p:nvPr>
        </p:nvSpPr>
        <p:spPr/>
        <p:txBody>
          <a:bodyPr/>
          <a:lstStyle/>
          <a:p>
            <a:pPr>
              <a:defRPr/>
            </a:pPr>
            <a:r>
              <a:rPr lang="en-US" altLang="zh-TW" smtClean="0"/>
              <a:t>Page </a:t>
            </a:r>
            <a:fld id="{C83F18D4-0D70-44DE-A8FF-A8D5002D1168}" type="slidenum">
              <a:rPr lang="en-US" altLang="zh-TW" smtClean="0"/>
              <a:pPr>
                <a:defRPr/>
              </a:pPr>
              <a:t>6</a:t>
            </a:fld>
            <a:endParaRPr lang="en-US" altLang="zh-TW"/>
          </a:p>
        </p:txBody>
      </p:sp>
    </p:spTree>
    <p:extLst>
      <p:ext uri="{BB962C8B-B14F-4D97-AF65-F5344CB8AC3E}">
        <p14:creationId xmlns:p14="http://schemas.microsoft.com/office/powerpoint/2010/main" val="586484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191"/>
          <p:cNvSpPr>
            <a:spLocks noChangeArrowheads="1"/>
          </p:cNvSpPr>
          <p:nvPr/>
        </p:nvSpPr>
        <p:spPr bwMode="auto">
          <a:xfrm>
            <a:off x="5943600" y="76200"/>
            <a:ext cx="2971800" cy="381000"/>
          </a:xfrm>
          <a:prstGeom prst="wedgeRectCallout">
            <a:avLst>
              <a:gd name="adj1" fmla="val -1438"/>
              <a:gd name="adj2" fmla="val 594515"/>
            </a:avLst>
          </a:prstGeom>
          <a:solidFill>
            <a:srgbClr val="FAE1AF"/>
          </a:solidFill>
          <a:ln w="9525">
            <a:solidFill>
              <a:srgbClr val="A7001B"/>
            </a:solidFill>
            <a:miter lim="800000"/>
            <a:headEnd/>
            <a:tailEnd/>
          </a:ln>
        </p:spPr>
        <p:txBody>
          <a:bodyPr/>
          <a:lstStyle/>
          <a:p>
            <a:pPr algn="ctr"/>
            <a:r>
              <a:rPr lang="en-US" dirty="0" smtClean="0">
                <a:solidFill>
                  <a:srgbClr val="003366"/>
                </a:solidFill>
                <a:latin typeface="Calibri"/>
                <a:cs typeface="Arial" charset="0"/>
              </a:rPr>
              <a:t>O’Hare must be in Chicago</a:t>
            </a:r>
            <a:endParaRPr lang="en-US" b="1" dirty="0">
              <a:solidFill>
                <a:srgbClr val="003366"/>
              </a:solidFill>
              <a:latin typeface="Calibri"/>
              <a:cs typeface="Arial" charset="0"/>
            </a:endParaRPr>
          </a:p>
        </p:txBody>
      </p:sp>
      <p:sp>
        <p:nvSpPr>
          <p:cNvPr id="2" name="Title 1"/>
          <p:cNvSpPr>
            <a:spLocks noGrp="1"/>
          </p:cNvSpPr>
          <p:nvPr>
            <p:ph type="title"/>
          </p:nvPr>
        </p:nvSpPr>
        <p:spPr/>
        <p:txBody>
          <a:bodyPr/>
          <a:lstStyle/>
          <a:p>
            <a:r>
              <a:rPr lang="en-US" dirty="0" smtClean="0"/>
              <a:t>Incidental Supervision &amp; Reasoning</a:t>
            </a:r>
            <a:endParaRPr lang="en-US" dirty="0"/>
          </a:p>
        </p:txBody>
      </p:sp>
      <p:sp>
        <p:nvSpPr>
          <p:cNvPr id="3" name="Content Placeholder 2"/>
          <p:cNvSpPr>
            <a:spLocks noGrp="1"/>
          </p:cNvSpPr>
          <p:nvPr>
            <p:ph idx="1"/>
          </p:nvPr>
        </p:nvSpPr>
        <p:spPr>
          <a:xfrm>
            <a:off x="228600" y="914400"/>
            <a:ext cx="8763000" cy="4953000"/>
          </a:xfrm>
        </p:spPr>
        <p:txBody>
          <a:bodyPr/>
          <a:lstStyle/>
          <a:p>
            <a:r>
              <a:rPr lang="en-US" sz="2000" dirty="0" smtClean="0">
                <a:solidFill>
                  <a:srgbClr val="400080"/>
                </a:solidFill>
              </a:rPr>
              <a:t>Feb 5 2017 </a:t>
            </a:r>
            <a:r>
              <a:rPr lang="en-US" sz="2000" dirty="0" smtClean="0"/>
              <a:t>Dozens </a:t>
            </a:r>
            <a:r>
              <a:rPr lang="en-US" sz="2000" dirty="0"/>
              <a:t>of passengers heading to </a:t>
            </a:r>
            <a:r>
              <a:rPr lang="en-US" sz="2000" dirty="0">
                <a:solidFill>
                  <a:srgbClr val="400080"/>
                </a:solidFill>
              </a:rPr>
              <a:t>Chicago</a:t>
            </a:r>
            <a:r>
              <a:rPr lang="en-US" sz="2000" dirty="0"/>
              <a:t> had to undergo additional </a:t>
            </a:r>
            <a:r>
              <a:rPr lang="en-US" sz="2000" dirty="0" smtClean="0"/>
              <a:t>screenings… It </a:t>
            </a:r>
            <a:r>
              <a:rPr lang="en-US" sz="2000" dirty="0"/>
              <a:t>took </a:t>
            </a:r>
            <a:r>
              <a:rPr lang="en-US" sz="2000" dirty="0" err="1"/>
              <a:t>Hesam</a:t>
            </a:r>
            <a:r>
              <a:rPr lang="en-US" sz="2000" dirty="0"/>
              <a:t> </a:t>
            </a:r>
            <a:r>
              <a:rPr lang="en-US" sz="2000" dirty="0" err="1"/>
              <a:t>Aamyab</a:t>
            </a:r>
            <a:r>
              <a:rPr lang="en-US" sz="2000" dirty="0"/>
              <a:t> two tries to make it back to the United States from Iran. He is an Iranian citizen with a US visa who is doing post-doctoral research at UIC. </a:t>
            </a:r>
            <a:r>
              <a:rPr lang="en-US" sz="2000" dirty="0" smtClean="0"/>
              <a:t>…"</a:t>
            </a:r>
            <a:r>
              <a:rPr lang="en-US" sz="2000" dirty="0"/>
              <a:t>Right now, I am in the USA and I'm very happy," </a:t>
            </a:r>
            <a:r>
              <a:rPr lang="en-US" sz="2000" dirty="0" err="1"/>
              <a:t>Aamyab</a:t>
            </a:r>
            <a:r>
              <a:rPr lang="en-US" sz="2000" dirty="0"/>
              <a:t> </a:t>
            </a:r>
            <a:r>
              <a:rPr lang="en-US" sz="2000" dirty="0" smtClean="0"/>
              <a:t>said. But </a:t>
            </a:r>
            <a:r>
              <a:rPr lang="en-US" sz="2000" dirty="0"/>
              <a:t>now, he can't go back to Iran or anywhere else without risk.  Other travelers shared the same worry. </a:t>
            </a:r>
            <a:r>
              <a:rPr lang="en-US" sz="2000" dirty="0" err="1"/>
              <a:t>Asem</a:t>
            </a:r>
            <a:r>
              <a:rPr lang="en-US" sz="2000" dirty="0"/>
              <a:t> </a:t>
            </a:r>
            <a:r>
              <a:rPr lang="en-US" sz="2000" dirty="0" err="1"/>
              <a:t>Aleisawi</a:t>
            </a:r>
            <a:r>
              <a:rPr lang="en-US" sz="2000" dirty="0"/>
              <a:t> was at </a:t>
            </a:r>
            <a:r>
              <a:rPr lang="en-US" sz="2000" dirty="0">
                <a:solidFill>
                  <a:srgbClr val="400080"/>
                </a:solidFill>
              </a:rPr>
              <a:t>O'Hare</a:t>
            </a:r>
            <a:r>
              <a:rPr lang="en-US" sz="2000" dirty="0"/>
              <a:t> on Sunday to meet his wife who was coming in from Jordan. </a:t>
            </a:r>
            <a:endParaRPr lang="en-US" sz="2000" dirty="0" smtClean="0"/>
          </a:p>
          <a:p>
            <a:pPr lvl="1"/>
            <a:r>
              <a:rPr lang="en-US" sz="1800" dirty="0" smtClean="0"/>
              <a:t>Learning/Supervision requires some level of reasoning to infer these weak signals</a:t>
            </a:r>
          </a:p>
          <a:p>
            <a:endParaRPr lang="en-US" dirty="0" smtClean="0"/>
          </a:p>
          <a:p>
            <a:pPr lvl="1"/>
            <a:endParaRPr lang="en-US" sz="1800" dirty="0"/>
          </a:p>
          <a:p>
            <a:pPr lvl="1"/>
            <a:endParaRPr lang="en-US" sz="1800" dirty="0" smtClean="0"/>
          </a:p>
        </p:txBody>
      </p:sp>
      <p:sp>
        <p:nvSpPr>
          <p:cNvPr id="7" name="Slide Number Placeholder 6"/>
          <p:cNvSpPr>
            <a:spLocks noGrp="1"/>
          </p:cNvSpPr>
          <p:nvPr>
            <p:ph type="sldNum" sz="quarter" idx="4294967295"/>
          </p:nvPr>
        </p:nvSpPr>
        <p:spPr/>
        <p:txBody>
          <a:bodyPr/>
          <a:lstStyle/>
          <a:p>
            <a:r>
              <a:rPr lang="en-US" altLang="zh-TW" smtClean="0"/>
              <a:t>Page </a:t>
            </a:r>
            <a:fld id="{C83F18D4-0D70-44DE-A8FF-A8D5002D1168}" type="slidenum">
              <a:rPr lang="en-US" altLang="zh-TW" smtClean="0"/>
              <a:pPr/>
              <a:t>7</a:t>
            </a:fld>
            <a:endParaRPr lang="en-US" altLang="zh-TW"/>
          </a:p>
        </p:txBody>
      </p:sp>
      <p:sp>
        <p:nvSpPr>
          <p:cNvPr id="17" name="AutoShape 191"/>
          <p:cNvSpPr>
            <a:spLocks noChangeArrowheads="1"/>
          </p:cNvSpPr>
          <p:nvPr/>
        </p:nvSpPr>
        <p:spPr bwMode="auto">
          <a:xfrm>
            <a:off x="5943600" y="76200"/>
            <a:ext cx="2971800" cy="381000"/>
          </a:xfrm>
          <a:prstGeom prst="wedgeRectCallout">
            <a:avLst>
              <a:gd name="adj1" fmla="val -58916"/>
              <a:gd name="adj2" fmla="val 193703"/>
            </a:avLst>
          </a:prstGeom>
          <a:solidFill>
            <a:srgbClr val="FAE1AF"/>
          </a:solidFill>
          <a:ln w="9525">
            <a:solidFill>
              <a:srgbClr val="A7001B"/>
            </a:solidFill>
            <a:miter lim="800000"/>
            <a:headEnd/>
            <a:tailEnd/>
          </a:ln>
        </p:spPr>
        <p:txBody>
          <a:bodyPr/>
          <a:lstStyle/>
          <a:p>
            <a:pPr algn="ctr"/>
            <a:r>
              <a:rPr lang="en-US" dirty="0" smtClean="0">
                <a:solidFill>
                  <a:srgbClr val="000080"/>
                </a:solidFill>
                <a:latin typeface="Calibri"/>
                <a:cs typeface="Arial" charset="0"/>
              </a:rPr>
              <a:t>O’Hare must be in Chicago</a:t>
            </a:r>
            <a:endParaRPr lang="en-US" b="1" dirty="0">
              <a:solidFill>
                <a:srgbClr val="000080"/>
              </a:solidFill>
              <a:latin typeface="Calibri"/>
              <a:cs typeface="Arial" charset="0"/>
            </a:endParaRPr>
          </a:p>
        </p:txBody>
      </p:sp>
      <p:cxnSp>
        <p:nvCxnSpPr>
          <p:cNvPr id="11" name="Straight Connector 10"/>
          <p:cNvCxnSpPr/>
          <p:nvPr/>
        </p:nvCxnSpPr>
        <p:spPr>
          <a:xfrm>
            <a:off x="5245688" y="1255536"/>
            <a:ext cx="859379"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934200" y="2789120"/>
            <a:ext cx="859379"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897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Rectangle 11"/>
          <p:cNvSpPr/>
          <p:nvPr/>
        </p:nvSpPr>
        <p:spPr>
          <a:xfrm>
            <a:off x="3581400" y="3429000"/>
            <a:ext cx="4267200" cy="707886"/>
          </a:xfrm>
          <a:prstGeom prst="rect">
            <a:avLst/>
          </a:prstGeom>
          <a:solidFill>
            <a:srgbClr val="FAE1AF"/>
          </a:solidFill>
          <a:ln w="19050">
            <a:solidFill>
              <a:srgbClr val="A7001B"/>
            </a:solidFill>
          </a:ln>
        </p:spPr>
        <p:txBody>
          <a:bodyPr wrap="square">
            <a:spAutoFit/>
          </a:bodyPr>
          <a:lstStyle/>
          <a:p>
            <a:r>
              <a:rPr lang="en-US" sz="2000" dirty="0" smtClean="0">
                <a:solidFill>
                  <a:srgbClr val="000080"/>
                </a:solidFill>
                <a:latin typeface="+mj-lt"/>
              </a:rPr>
              <a:t>Transliteration</a:t>
            </a:r>
            <a:r>
              <a:rPr lang="en-US" sz="2000" dirty="0">
                <a:solidFill>
                  <a:srgbClr val="000080"/>
                </a:solidFill>
                <a:latin typeface="+mj-lt"/>
              </a:rPr>
              <a:t>:</a:t>
            </a:r>
            <a:r>
              <a:rPr lang="en-US" sz="2000" dirty="0" smtClean="0">
                <a:solidFill>
                  <a:srgbClr val="000080"/>
                </a:solidFill>
                <a:latin typeface="+mj-lt"/>
              </a:rPr>
              <a:t> How to write “Hussein” in Russian?</a:t>
            </a:r>
            <a:endParaRPr lang="en-US" sz="2000" dirty="0">
              <a:solidFill>
                <a:srgbClr val="000080"/>
              </a:solidFill>
              <a:latin typeface="+mj-lt"/>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880360" y="2545715"/>
            <a:ext cx="6035040" cy="4114800"/>
          </a:xfrm>
          <a:prstGeom prst="rect">
            <a:avLst/>
          </a:prstGeom>
        </p:spPr>
      </p:pic>
      <p:sp>
        <p:nvSpPr>
          <p:cNvPr id="14341" name="Rectangle 6"/>
          <p:cNvSpPr>
            <a:spLocks noGrp="1" noChangeArrowheads="1"/>
          </p:cNvSpPr>
          <p:nvPr>
            <p:ph type="title"/>
          </p:nvPr>
        </p:nvSpPr>
        <p:spPr/>
        <p:txBody>
          <a:bodyPr/>
          <a:lstStyle/>
          <a:p>
            <a:r>
              <a:rPr lang="en-US" dirty="0" smtClean="0"/>
              <a:t>Incidental Supervision Signals</a:t>
            </a:r>
          </a:p>
        </p:txBody>
      </p:sp>
      <p:sp>
        <p:nvSpPr>
          <p:cNvPr id="1319941" name="Rectangle 5"/>
          <p:cNvSpPr>
            <a:spLocks noGrp="1" noChangeArrowheads="1"/>
          </p:cNvSpPr>
          <p:nvPr>
            <p:ph idx="1"/>
          </p:nvPr>
        </p:nvSpPr>
        <p:spPr/>
        <p:txBody>
          <a:bodyPr/>
          <a:lstStyle/>
          <a:p>
            <a:r>
              <a:rPr lang="en-US" sz="2000" dirty="0" smtClean="0"/>
              <a:t>Searching for supervision signals could be challenging. </a:t>
            </a:r>
          </a:p>
          <a:p>
            <a:r>
              <a:rPr lang="en-US" sz="2000" dirty="0" smtClean="0"/>
              <a:t>Supervision could be </a:t>
            </a:r>
            <a:r>
              <a:rPr lang="en-US" sz="2000" dirty="0" smtClean="0">
                <a:solidFill>
                  <a:srgbClr val="400080"/>
                </a:solidFill>
              </a:rPr>
              <a:t>incidental</a:t>
            </a:r>
            <a:r>
              <a:rPr lang="en-US" sz="2000" dirty="0" smtClean="0"/>
              <a:t>, in the sense that it provides some signals that might be </a:t>
            </a:r>
            <a:r>
              <a:rPr lang="en-US" sz="2000" dirty="0" smtClean="0">
                <a:solidFill>
                  <a:srgbClr val="400080"/>
                </a:solidFill>
              </a:rPr>
              <a:t>co-related</a:t>
            </a:r>
            <a:r>
              <a:rPr lang="en-US" sz="2000" dirty="0" smtClean="0"/>
              <a:t> to the target task. </a:t>
            </a:r>
          </a:p>
        </p:txBody>
      </p:sp>
      <p:sp>
        <p:nvSpPr>
          <p:cNvPr id="4" name="Slide Number Placeholder 3"/>
          <p:cNvSpPr>
            <a:spLocks noGrp="1"/>
          </p:cNvSpPr>
          <p:nvPr>
            <p:ph type="sldNum" sz="quarter" idx="4294967295"/>
          </p:nvPr>
        </p:nvSpPr>
        <p:spPr/>
        <p:txBody>
          <a:bodyPr/>
          <a:lstStyle/>
          <a:p>
            <a:r>
              <a:rPr lang="en-US" altLang="zh-TW" smtClean="0"/>
              <a:t>Page </a:t>
            </a:r>
            <a:fld id="{C83F18D4-0D70-44DE-A8FF-A8D5002D1168}" type="slidenum">
              <a:rPr lang="en-US" altLang="zh-TW" smtClean="0"/>
              <a:pPr/>
              <a:t>8</a:t>
            </a:fld>
            <a:endParaRPr lang="en-US" altLang="zh-TW"/>
          </a:p>
        </p:txBody>
      </p:sp>
      <p:sp>
        <p:nvSpPr>
          <p:cNvPr id="2" name="Rectangle 1"/>
          <p:cNvSpPr/>
          <p:nvPr/>
        </p:nvSpPr>
        <p:spPr>
          <a:xfrm>
            <a:off x="152400" y="2667000"/>
            <a:ext cx="2895600" cy="1005840"/>
          </a:xfrm>
          <a:prstGeom prst="rect">
            <a:avLst/>
          </a:prstGeom>
          <a:solidFill>
            <a:srgbClr val="FAE1AF"/>
          </a:solidFill>
          <a:ln>
            <a:solidFill>
              <a:srgbClr val="A7001B"/>
            </a:solidFill>
          </a:ln>
        </p:spPr>
        <p:txBody>
          <a:bodyPr wrap="square">
            <a:spAutoFit/>
          </a:bodyPr>
          <a:lstStyle/>
          <a:p>
            <a:r>
              <a:rPr lang="en-US" sz="2000" dirty="0" smtClean="0">
                <a:solidFill>
                  <a:srgbClr val="000080"/>
                </a:solidFill>
                <a:latin typeface="+mj-lt"/>
              </a:rPr>
              <a:t>Assume a comparable, weakly temporally aligned news feeds.</a:t>
            </a:r>
            <a:endParaRPr lang="en-US" sz="2000" dirty="0">
              <a:solidFill>
                <a:srgbClr val="000080"/>
              </a:solidFill>
              <a:latin typeface="+mj-lt"/>
            </a:endParaRPr>
          </a:p>
        </p:txBody>
      </p:sp>
      <p:sp>
        <p:nvSpPr>
          <p:cNvPr id="7" name="Rectangle 6"/>
          <p:cNvSpPr/>
          <p:nvPr/>
        </p:nvSpPr>
        <p:spPr>
          <a:xfrm>
            <a:off x="3657600" y="2797235"/>
            <a:ext cx="1981200" cy="411480"/>
          </a:xfrm>
          <a:prstGeom prst="rect">
            <a:avLst/>
          </a:prstGeom>
          <a:solidFill>
            <a:srgbClr val="FAE1AF"/>
          </a:solidFill>
          <a:ln>
            <a:solidFill>
              <a:srgbClr val="FF0000"/>
            </a:solidFill>
          </a:ln>
        </p:spPr>
        <p:txBody>
          <a:bodyPr wrap="square">
            <a:spAutoFit/>
          </a:bodyPr>
          <a:lstStyle/>
          <a:p>
            <a:r>
              <a:rPr lang="en-US" sz="2000" dirty="0" smtClean="0">
                <a:solidFill>
                  <a:srgbClr val="000080"/>
                </a:solidFill>
                <a:latin typeface="+mj-lt"/>
              </a:rPr>
              <a:t>Hussein (English)</a:t>
            </a:r>
            <a:endParaRPr lang="en-US" sz="2000" dirty="0">
              <a:solidFill>
                <a:srgbClr val="000080"/>
              </a:solidFill>
              <a:latin typeface="+mj-lt"/>
            </a:endParaRPr>
          </a:p>
        </p:txBody>
      </p:sp>
      <p:sp>
        <p:nvSpPr>
          <p:cNvPr id="9" name="Rectangle 8"/>
          <p:cNvSpPr/>
          <p:nvPr/>
        </p:nvSpPr>
        <p:spPr>
          <a:xfrm>
            <a:off x="3657600" y="5334000"/>
            <a:ext cx="2088932" cy="411480"/>
          </a:xfrm>
          <a:prstGeom prst="rect">
            <a:avLst/>
          </a:prstGeom>
          <a:solidFill>
            <a:srgbClr val="FAE1AF"/>
          </a:solidFill>
          <a:ln>
            <a:solidFill>
              <a:srgbClr val="A7001B"/>
            </a:solidFill>
          </a:ln>
        </p:spPr>
        <p:txBody>
          <a:bodyPr wrap="square">
            <a:spAutoFit/>
          </a:bodyPr>
          <a:lstStyle/>
          <a:p>
            <a:r>
              <a:rPr lang="en-US" sz="2000" dirty="0" smtClean="0">
                <a:solidFill>
                  <a:srgbClr val="000080"/>
                </a:solidFill>
                <a:latin typeface="+mj-lt"/>
              </a:rPr>
              <a:t>Germany (English) </a:t>
            </a:r>
            <a:endParaRPr lang="en-US" sz="2000" dirty="0">
              <a:solidFill>
                <a:srgbClr val="000080"/>
              </a:solidFill>
              <a:latin typeface="+mj-lt"/>
            </a:endParaRPr>
          </a:p>
        </p:txBody>
      </p:sp>
      <p:sp>
        <p:nvSpPr>
          <p:cNvPr id="3" name="Rectangle 2"/>
          <p:cNvSpPr/>
          <p:nvPr/>
        </p:nvSpPr>
        <p:spPr>
          <a:xfrm>
            <a:off x="152400" y="4157008"/>
            <a:ext cx="2895600" cy="2286000"/>
          </a:xfrm>
          <a:prstGeom prst="rect">
            <a:avLst/>
          </a:prstGeom>
          <a:solidFill>
            <a:srgbClr val="FAE1AF"/>
          </a:solidFill>
          <a:ln>
            <a:solidFill>
              <a:srgbClr val="A7001B"/>
            </a:solidFill>
          </a:ln>
        </p:spPr>
        <p:txBody>
          <a:bodyPr wrap="square">
            <a:spAutoFit/>
          </a:bodyPr>
          <a:lstStyle/>
          <a:p>
            <a:r>
              <a:rPr lang="en-US" sz="2000" dirty="0" smtClean="0">
                <a:solidFill>
                  <a:srgbClr val="000080"/>
                </a:solidFill>
                <a:latin typeface="+mn-lt"/>
              </a:rPr>
              <a:t>Weak </a:t>
            </a:r>
            <a:r>
              <a:rPr lang="en-US" sz="2000" dirty="0">
                <a:solidFill>
                  <a:srgbClr val="000080"/>
                </a:solidFill>
                <a:latin typeface="+mn-lt"/>
              </a:rPr>
              <a:t>synchronicity provides a cue about the relatedness </a:t>
            </a:r>
            <a:r>
              <a:rPr lang="en-US" sz="2000" dirty="0" smtClean="0">
                <a:solidFill>
                  <a:srgbClr val="000080"/>
                </a:solidFill>
                <a:latin typeface="+mn-lt"/>
              </a:rPr>
              <a:t>of (some)  </a:t>
            </a:r>
            <a:r>
              <a:rPr lang="en-US" sz="2000" dirty="0">
                <a:solidFill>
                  <a:srgbClr val="000080"/>
                </a:solidFill>
                <a:latin typeface="+mn-lt"/>
              </a:rPr>
              <a:t>NEs across the </a:t>
            </a:r>
            <a:r>
              <a:rPr lang="en-US" sz="2000" dirty="0" smtClean="0">
                <a:solidFill>
                  <a:srgbClr val="000080"/>
                </a:solidFill>
                <a:latin typeface="+mn-lt"/>
              </a:rPr>
              <a:t>languages</a:t>
            </a:r>
            <a:r>
              <a:rPr lang="en-US" sz="2000" dirty="0">
                <a:solidFill>
                  <a:srgbClr val="000080"/>
                </a:solidFill>
                <a:latin typeface="+mn-lt"/>
              </a:rPr>
              <a:t>, and can be exploited to associate </a:t>
            </a:r>
            <a:r>
              <a:rPr lang="en-US" sz="2000" dirty="0" smtClean="0">
                <a:solidFill>
                  <a:srgbClr val="000080"/>
                </a:solidFill>
                <a:latin typeface="+mn-lt"/>
              </a:rPr>
              <a:t>them</a:t>
            </a:r>
          </a:p>
          <a:p>
            <a:r>
              <a:rPr lang="en-US" dirty="0" smtClean="0">
                <a:solidFill>
                  <a:srgbClr val="400080"/>
                </a:solidFill>
                <a:latin typeface="+mn-lt"/>
              </a:rPr>
              <a:t>[</a:t>
            </a:r>
            <a:r>
              <a:rPr lang="en-US" dirty="0" err="1" smtClean="0">
                <a:solidFill>
                  <a:srgbClr val="400080"/>
                </a:solidFill>
                <a:latin typeface="+mn-lt"/>
              </a:rPr>
              <a:t>Klementiev</a:t>
            </a:r>
            <a:r>
              <a:rPr lang="en-US" dirty="0" smtClean="0">
                <a:solidFill>
                  <a:srgbClr val="400080"/>
                </a:solidFill>
                <a:latin typeface="+mn-lt"/>
              </a:rPr>
              <a:t> &amp; Roth, 06,08]</a:t>
            </a:r>
            <a:endParaRPr lang="en-US" dirty="0">
              <a:solidFill>
                <a:srgbClr val="400080"/>
              </a:solidFill>
              <a:latin typeface="+mn-lt"/>
            </a:endParaRPr>
          </a:p>
        </p:txBody>
      </p:sp>
      <p:sp>
        <p:nvSpPr>
          <p:cNvPr id="10" name="Rectangle 9"/>
          <p:cNvSpPr/>
          <p:nvPr/>
        </p:nvSpPr>
        <p:spPr>
          <a:xfrm>
            <a:off x="5064940" y="2451189"/>
            <a:ext cx="1722120" cy="307777"/>
          </a:xfrm>
          <a:prstGeom prst="rect">
            <a:avLst/>
          </a:prstGeom>
          <a:solidFill>
            <a:srgbClr val="FFFFCC"/>
          </a:solidFill>
          <a:ln>
            <a:solidFill>
              <a:srgbClr val="A7001B"/>
            </a:solidFill>
          </a:ln>
        </p:spPr>
        <p:txBody>
          <a:bodyPr wrap="square">
            <a:spAutoFit/>
          </a:bodyPr>
          <a:lstStyle/>
          <a:p>
            <a:pPr marL="0" marR="0">
              <a:spcBef>
                <a:spcPts val="0"/>
              </a:spcBef>
              <a:spcAft>
                <a:spcPts val="0"/>
              </a:spcAft>
            </a:pPr>
            <a:r>
              <a:rPr lang="en-US" sz="1400" dirty="0" smtClean="0">
                <a:solidFill>
                  <a:srgbClr val="000080"/>
                </a:solidFill>
                <a:latin typeface="Calibri"/>
                <a:ea typeface="Calibri"/>
                <a:cs typeface="Times New Roman"/>
              </a:rPr>
              <a:t>Temporal histograms</a:t>
            </a:r>
            <a:endParaRPr lang="en-US" dirty="0">
              <a:solidFill>
                <a:srgbClr val="000080"/>
              </a:solidFill>
              <a:latin typeface="Calibri"/>
              <a:ea typeface="Calibri"/>
              <a:cs typeface="Times New Roman"/>
            </a:endParaRPr>
          </a:p>
        </p:txBody>
      </p:sp>
      <p:sp>
        <p:nvSpPr>
          <p:cNvPr id="8" name="Rectangle 7"/>
          <p:cNvSpPr/>
          <p:nvPr/>
        </p:nvSpPr>
        <p:spPr>
          <a:xfrm>
            <a:off x="3657600" y="4019490"/>
            <a:ext cx="2088932" cy="411480"/>
          </a:xfrm>
          <a:prstGeom prst="rect">
            <a:avLst/>
          </a:prstGeom>
          <a:solidFill>
            <a:srgbClr val="FAE1AF"/>
          </a:solidFill>
          <a:ln>
            <a:solidFill>
              <a:srgbClr val="A7001B"/>
            </a:solidFill>
          </a:ln>
        </p:spPr>
        <p:txBody>
          <a:bodyPr wrap="square">
            <a:spAutoFit/>
          </a:bodyPr>
          <a:lstStyle/>
          <a:p>
            <a:r>
              <a:rPr lang="en-US" sz="2000" dirty="0" smtClean="0">
                <a:solidFill>
                  <a:srgbClr val="000080"/>
                </a:solidFill>
                <a:latin typeface="+mj-lt"/>
              </a:rPr>
              <a:t>Hussein (Russian)</a:t>
            </a:r>
            <a:endParaRPr lang="en-US" sz="2000" dirty="0">
              <a:solidFill>
                <a:srgbClr val="000080"/>
              </a:solidFill>
              <a:latin typeface="+mj-lt"/>
            </a:endParaRPr>
          </a:p>
        </p:txBody>
      </p:sp>
    </p:spTree>
    <p:extLst>
      <p:ext uri="{BB962C8B-B14F-4D97-AF65-F5344CB8AC3E}">
        <p14:creationId xmlns:p14="http://schemas.microsoft.com/office/powerpoint/2010/main" val="181139490"/>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7" grpId="0" animBg="1"/>
      <p:bldP spid="9" grpId="0" animBg="1"/>
      <p:bldP spid="3" grpId="0" animBg="1"/>
      <p:bldP spid="10"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Rectangular Callout 12"/>
          <p:cNvSpPr/>
          <p:nvPr/>
        </p:nvSpPr>
        <p:spPr>
          <a:xfrm>
            <a:off x="5943600" y="38099"/>
            <a:ext cx="3124200" cy="609600"/>
          </a:xfrm>
          <a:prstGeom prst="wedgeRectCallout">
            <a:avLst>
              <a:gd name="adj1" fmla="val -78488"/>
              <a:gd name="adj2" fmla="val 208907"/>
            </a:avLst>
          </a:prstGeom>
          <a:solidFill>
            <a:srgbClr val="FAE1AF"/>
          </a:solidFill>
          <a:ln>
            <a:solidFill>
              <a:srgbClr val="A7001B"/>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solidFill>
                  <a:srgbClr val="003366"/>
                </a:solidFill>
              </a:rPr>
              <a:t>Need an </a:t>
            </a:r>
            <a:r>
              <a:rPr lang="en-US" sz="1600" b="1" dirty="0" smtClean="0">
                <a:solidFill>
                  <a:srgbClr val="003366"/>
                </a:solidFill>
              </a:rPr>
              <a:t>inference mechanism </a:t>
            </a:r>
            <a:r>
              <a:rPr lang="en-US" sz="1600" dirty="0" smtClean="0">
                <a:solidFill>
                  <a:srgbClr val="003366"/>
                </a:solidFill>
              </a:rPr>
              <a:t>that supports combining signals/models</a:t>
            </a:r>
            <a:endParaRPr lang="en-US" sz="1600" dirty="0">
              <a:solidFill>
                <a:srgbClr val="003366"/>
              </a:solidFill>
            </a:endParaRPr>
          </a:p>
        </p:txBody>
      </p:sp>
      <p:sp>
        <p:nvSpPr>
          <p:cNvPr id="14341" name="Rectangle 6"/>
          <p:cNvSpPr>
            <a:spLocks noGrp="1" noChangeArrowheads="1"/>
          </p:cNvSpPr>
          <p:nvPr>
            <p:ph type="title"/>
          </p:nvPr>
        </p:nvSpPr>
        <p:spPr/>
        <p:txBody>
          <a:bodyPr/>
          <a:lstStyle/>
          <a:p>
            <a:r>
              <a:rPr lang="en-US" dirty="0" smtClean="0"/>
              <a:t>Incidental Supervision Signals</a:t>
            </a:r>
          </a:p>
        </p:txBody>
      </p:sp>
      <p:sp>
        <p:nvSpPr>
          <p:cNvPr id="1319941" name="Rectangle 5"/>
          <p:cNvSpPr>
            <a:spLocks noGrp="1" noChangeArrowheads="1"/>
          </p:cNvSpPr>
          <p:nvPr>
            <p:ph idx="1"/>
          </p:nvPr>
        </p:nvSpPr>
        <p:spPr>
          <a:xfrm>
            <a:off x="457200" y="914400"/>
            <a:ext cx="8229600" cy="4953000"/>
          </a:xfrm>
          <a:ln>
            <a:noFill/>
          </a:ln>
        </p:spPr>
        <p:txBody>
          <a:bodyPr/>
          <a:lstStyle/>
          <a:p>
            <a:r>
              <a:rPr lang="en-US" sz="2000" dirty="0" smtClean="0"/>
              <a:t>By itself, this temporal signal may not be sufficient to support learning robust models. </a:t>
            </a:r>
          </a:p>
          <a:p>
            <a:r>
              <a:rPr lang="en-US" sz="2000" dirty="0" smtClean="0"/>
              <a:t>Along with </a:t>
            </a:r>
            <a:r>
              <a:rPr lang="en-US" sz="2000" dirty="0" smtClean="0">
                <a:solidFill>
                  <a:srgbClr val="0033CC"/>
                </a:solidFill>
              </a:rPr>
              <a:t>weak phonetic signals</a:t>
            </a:r>
            <a:r>
              <a:rPr lang="en-US" sz="2000" dirty="0" smtClean="0"/>
              <a:t>, </a:t>
            </a:r>
            <a:r>
              <a:rPr lang="en-US" sz="2000" dirty="0" smtClean="0">
                <a:solidFill>
                  <a:srgbClr val="0033CC"/>
                </a:solidFill>
              </a:rPr>
              <a:t>context</a:t>
            </a:r>
            <a:r>
              <a:rPr lang="en-US" sz="2000" dirty="0" smtClean="0"/>
              <a:t>, </a:t>
            </a:r>
            <a:r>
              <a:rPr lang="en-US" sz="2000" dirty="0" smtClean="0">
                <a:solidFill>
                  <a:srgbClr val="0033CC"/>
                </a:solidFill>
              </a:rPr>
              <a:t>topics</a:t>
            </a:r>
            <a:r>
              <a:rPr lang="en-US" sz="2000" dirty="0" smtClean="0"/>
              <a:t>, etc. it can be used to get robust models. </a:t>
            </a:r>
          </a:p>
        </p:txBody>
      </p:sp>
      <p:sp>
        <p:nvSpPr>
          <p:cNvPr id="4" name="Slide Number Placeholder 3"/>
          <p:cNvSpPr>
            <a:spLocks noGrp="1"/>
          </p:cNvSpPr>
          <p:nvPr>
            <p:ph type="sldNum" sz="quarter" idx="4294967295"/>
          </p:nvPr>
        </p:nvSpPr>
        <p:spPr/>
        <p:txBody>
          <a:bodyPr/>
          <a:lstStyle/>
          <a:p>
            <a:r>
              <a:rPr lang="en-US" altLang="zh-TW" smtClean="0"/>
              <a:t>Page </a:t>
            </a:r>
            <a:fld id="{C83F18D4-0D70-44DE-A8FF-A8D5002D1168}" type="slidenum">
              <a:rPr lang="en-US" altLang="zh-TW" smtClean="0"/>
              <a:pPr/>
              <a:t>9</a:t>
            </a:fld>
            <a:endParaRPr lang="en-US" altLang="zh-TW"/>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880360" y="2545715"/>
            <a:ext cx="6035040" cy="4159885"/>
          </a:xfrm>
          <a:prstGeom prst="rect">
            <a:avLst/>
          </a:prstGeom>
        </p:spPr>
      </p:pic>
      <p:sp>
        <p:nvSpPr>
          <p:cNvPr id="15" name="Rectangle 14"/>
          <p:cNvSpPr/>
          <p:nvPr/>
        </p:nvSpPr>
        <p:spPr>
          <a:xfrm>
            <a:off x="152400" y="2667000"/>
            <a:ext cx="2895600" cy="1005840"/>
          </a:xfrm>
          <a:prstGeom prst="rect">
            <a:avLst/>
          </a:prstGeom>
          <a:solidFill>
            <a:srgbClr val="FAE1AF"/>
          </a:solidFill>
          <a:ln>
            <a:solidFill>
              <a:srgbClr val="A7001B"/>
            </a:solidFill>
          </a:ln>
        </p:spPr>
        <p:txBody>
          <a:bodyPr wrap="square">
            <a:spAutoFit/>
          </a:bodyPr>
          <a:lstStyle/>
          <a:p>
            <a:r>
              <a:rPr lang="en-US" sz="2000" dirty="0" smtClean="0">
                <a:solidFill>
                  <a:srgbClr val="000080"/>
                </a:solidFill>
                <a:latin typeface="+mj-lt"/>
              </a:rPr>
              <a:t>Assume a comparable, weakly temporally aligned news feeds.</a:t>
            </a:r>
            <a:endParaRPr lang="en-US" sz="2000" dirty="0">
              <a:solidFill>
                <a:srgbClr val="000080"/>
              </a:solidFill>
              <a:latin typeface="+mj-lt"/>
            </a:endParaRPr>
          </a:p>
        </p:txBody>
      </p:sp>
      <p:sp>
        <p:nvSpPr>
          <p:cNvPr id="16" name="Rectangle 15"/>
          <p:cNvSpPr/>
          <p:nvPr/>
        </p:nvSpPr>
        <p:spPr>
          <a:xfrm>
            <a:off x="3657600" y="2797235"/>
            <a:ext cx="1981200" cy="411480"/>
          </a:xfrm>
          <a:prstGeom prst="rect">
            <a:avLst/>
          </a:prstGeom>
          <a:solidFill>
            <a:srgbClr val="FAE1AF"/>
          </a:solidFill>
          <a:ln>
            <a:solidFill>
              <a:srgbClr val="FF0000"/>
            </a:solidFill>
          </a:ln>
        </p:spPr>
        <p:txBody>
          <a:bodyPr wrap="square">
            <a:spAutoFit/>
          </a:bodyPr>
          <a:lstStyle/>
          <a:p>
            <a:r>
              <a:rPr lang="en-US" sz="2000" dirty="0" smtClean="0">
                <a:solidFill>
                  <a:srgbClr val="000080"/>
                </a:solidFill>
                <a:latin typeface="+mj-lt"/>
              </a:rPr>
              <a:t>Hussein (English)</a:t>
            </a:r>
            <a:endParaRPr lang="en-US" sz="2000" dirty="0">
              <a:solidFill>
                <a:srgbClr val="000080"/>
              </a:solidFill>
              <a:latin typeface="+mj-lt"/>
            </a:endParaRPr>
          </a:p>
        </p:txBody>
      </p:sp>
      <p:sp>
        <p:nvSpPr>
          <p:cNvPr id="17" name="Rectangle 16"/>
          <p:cNvSpPr/>
          <p:nvPr/>
        </p:nvSpPr>
        <p:spPr>
          <a:xfrm>
            <a:off x="3657600" y="5391090"/>
            <a:ext cx="2088932" cy="411480"/>
          </a:xfrm>
          <a:prstGeom prst="rect">
            <a:avLst/>
          </a:prstGeom>
          <a:solidFill>
            <a:srgbClr val="FAE1AF"/>
          </a:solidFill>
          <a:ln>
            <a:solidFill>
              <a:srgbClr val="A7001B"/>
            </a:solidFill>
          </a:ln>
        </p:spPr>
        <p:txBody>
          <a:bodyPr wrap="square">
            <a:spAutoFit/>
          </a:bodyPr>
          <a:lstStyle/>
          <a:p>
            <a:r>
              <a:rPr lang="en-US" sz="2000" dirty="0" smtClean="0">
                <a:solidFill>
                  <a:srgbClr val="000080"/>
                </a:solidFill>
                <a:latin typeface="+mj-lt"/>
              </a:rPr>
              <a:t>Russia (English) </a:t>
            </a:r>
            <a:endParaRPr lang="en-US" sz="2000" dirty="0">
              <a:solidFill>
                <a:srgbClr val="000080"/>
              </a:solidFill>
              <a:latin typeface="+mj-lt"/>
            </a:endParaRPr>
          </a:p>
        </p:txBody>
      </p:sp>
      <p:sp>
        <p:nvSpPr>
          <p:cNvPr id="18" name="Rectangle 17"/>
          <p:cNvSpPr/>
          <p:nvPr/>
        </p:nvSpPr>
        <p:spPr>
          <a:xfrm>
            <a:off x="152400" y="4157008"/>
            <a:ext cx="2895600" cy="2286000"/>
          </a:xfrm>
          <a:prstGeom prst="rect">
            <a:avLst/>
          </a:prstGeom>
          <a:solidFill>
            <a:srgbClr val="FAE1AF"/>
          </a:solidFill>
          <a:ln>
            <a:solidFill>
              <a:srgbClr val="A7001B"/>
            </a:solidFill>
          </a:ln>
        </p:spPr>
        <p:txBody>
          <a:bodyPr wrap="square">
            <a:spAutoFit/>
          </a:bodyPr>
          <a:lstStyle/>
          <a:p>
            <a:r>
              <a:rPr lang="en-US" sz="2000" dirty="0" smtClean="0">
                <a:solidFill>
                  <a:srgbClr val="000080"/>
                </a:solidFill>
                <a:latin typeface="+mn-lt"/>
              </a:rPr>
              <a:t>Weak </a:t>
            </a:r>
            <a:r>
              <a:rPr lang="en-US" sz="2000" dirty="0">
                <a:solidFill>
                  <a:srgbClr val="000080"/>
                </a:solidFill>
                <a:latin typeface="+mn-lt"/>
              </a:rPr>
              <a:t>synchronicity provides a cue about the relatedness </a:t>
            </a:r>
            <a:r>
              <a:rPr lang="en-US" sz="2000" dirty="0" smtClean="0">
                <a:solidFill>
                  <a:srgbClr val="000080"/>
                </a:solidFill>
                <a:latin typeface="+mn-lt"/>
              </a:rPr>
              <a:t>of (some)  </a:t>
            </a:r>
            <a:r>
              <a:rPr lang="en-US" sz="2000" dirty="0">
                <a:solidFill>
                  <a:srgbClr val="000080"/>
                </a:solidFill>
                <a:latin typeface="+mn-lt"/>
              </a:rPr>
              <a:t>NEs across the </a:t>
            </a:r>
            <a:r>
              <a:rPr lang="en-US" sz="2000" dirty="0" smtClean="0">
                <a:solidFill>
                  <a:srgbClr val="000080"/>
                </a:solidFill>
                <a:latin typeface="+mn-lt"/>
              </a:rPr>
              <a:t>languages</a:t>
            </a:r>
            <a:r>
              <a:rPr lang="en-US" sz="2000" dirty="0">
                <a:solidFill>
                  <a:srgbClr val="000080"/>
                </a:solidFill>
                <a:latin typeface="+mn-lt"/>
              </a:rPr>
              <a:t>, and can be exploited to associate </a:t>
            </a:r>
            <a:r>
              <a:rPr lang="en-US" sz="2000" dirty="0" smtClean="0">
                <a:solidFill>
                  <a:srgbClr val="000080"/>
                </a:solidFill>
                <a:latin typeface="+mn-lt"/>
              </a:rPr>
              <a:t>them</a:t>
            </a:r>
          </a:p>
          <a:p>
            <a:r>
              <a:rPr lang="en-US" dirty="0" smtClean="0">
                <a:solidFill>
                  <a:srgbClr val="000080"/>
                </a:solidFill>
                <a:latin typeface="+mn-lt"/>
              </a:rPr>
              <a:t>[</a:t>
            </a:r>
            <a:r>
              <a:rPr lang="en-US" dirty="0" err="1" smtClean="0">
                <a:solidFill>
                  <a:srgbClr val="000080"/>
                </a:solidFill>
                <a:latin typeface="+mn-lt"/>
              </a:rPr>
              <a:t>Klementiev</a:t>
            </a:r>
            <a:r>
              <a:rPr lang="en-US" dirty="0" smtClean="0">
                <a:solidFill>
                  <a:srgbClr val="000080"/>
                </a:solidFill>
                <a:latin typeface="+mn-lt"/>
              </a:rPr>
              <a:t> &amp; Roth, 06,08]</a:t>
            </a:r>
            <a:endParaRPr lang="en-US" dirty="0">
              <a:solidFill>
                <a:srgbClr val="000080"/>
              </a:solidFill>
              <a:latin typeface="+mn-lt"/>
            </a:endParaRPr>
          </a:p>
        </p:txBody>
      </p:sp>
      <p:sp>
        <p:nvSpPr>
          <p:cNvPr id="19" name="Rectangle 18"/>
          <p:cNvSpPr/>
          <p:nvPr/>
        </p:nvSpPr>
        <p:spPr>
          <a:xfrm>
            <a:off x="5064940" y="2451189"/>
            <a:ext cx="1722120" cy="307777"/>
          </a:xfrm>
          <a:prstGeom prst="rect">
            <a:avLst/>
          </a:prstGeom>
          <a:solidFill>
            <a:srgbClr val="FFFFCC"/>
          </a:solidFill>
          <a:ln>
            <a:solidFill>
              <a:srgbClr val="A7001B"/>
            </a:solidFill>
          </a:ln>
        </p:spPr>
        <p:txBody>
          <a:bodyPr wrap="square">
            <a:spAutoFit/>
          </a:bodyPr>
          <a:lstStyle/>
          <a:p>
            <a:pPr marL="0" marR="0">
              <a:spcBef>
                <a:spcPts val="0"/>
              </a:spcBef>
              <a:spcAft>
                <a:spcPts val="0"/>
              </a:spcAft>
            </a:pPr>
            <a:r>
              <a:rPr lang="en-US" sz="1400" dirty="0" smtClean="0">
                <a:solidFill>
                  <a:srgbClr val="000080"/>
                </a:solidFill>
                <a:latin typeface="Calibri"/>
                <a:ea typeface="Calibri"/>
                <a:cs typeface="Times New Roman"/>
              </a:rPr>
              <a:t>Temporal histograms</a:t>
            </a:r>
            <a:endParaRPr lang="en-US" dirty="0">
              <a:solidFill>
                <a:srgbClr val="000080"/>
              </a:solidFill>
              <a:latin typeface="Calibri"/>
              <a:ea typeface="Calibri"/>
              <a:cs typeface="Times New Roman"/>
            </a:endParaRPr>
          </a:p>
        </p:txBody>
      </p:sp>
      <p:sp>
        <p:nvSpPr>
          <p:cNvPr id="20" name="Rectangle 19"/>
          <p:cNvSpPr/>
          <p:nvPr/>
        </p:nvSpPr>
        <p:spPr>
          <a:xfrm>
            <a:off x="3657600" y="4019490"/>
            <a:ext cx="2088932" cy="411480"/>
          </a:xfrm>
          <a:prstGeom prst="rect">
            <a:avLst/>
          </a:prstGeom>
          <a:solidFill>
            <a:srgbClr val="FAE1AF"/>
          </a:solidFill>
          <a:ln>
            <a:solidFill>
              <a:srgbClr val="A7001B"/>
            </a:solidFill>
          </a:ln>
        </p:spPr>
        <p:txBody>
          <a:bodyPr wrap="square">
            <a:spAutoFit/>
          </a:bodyPr>
          <a:lstStyle/>
          <a:p>
            <a:r>
              <a:rPr lang="en-US" sz="2000" dirty="0" smtClean="0">
                <a:solidFill>
                  <a:srgbClr val="000080"/>
                </a:solidFill>
                <a:latin typeface="+mj-lt"/>
              </a:rPr>
              <a:t>Hussein (Russian)</a:t>
            </a:r>
            <a:endParaRPr lang="en-US" sz="2000" dirty="0">
              <a:solidFill>
                <a:srgbClr val="000080"/>
              </a:solidFill>
              <a:latin typeface="+mj-lt"/>
            </a:endParaRPr>
          </a:p>
        </p:txBody>
      </p:sp>
    </p:spTree>
    <p:extLst>
      <p:ext uri="{BB962C8B-B14F-4D97-AF65-F5344CB8AC3E}">
        <p14:creationId xmlns:p14="http://schemas.microsoft.com/office/powerpoint/2010/main" val="2768581801"/>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Roth-Penn-1">
  <a:themeElements>
    <a:clrScheme name="Custom 5">
      <a:dk1>
        <a:srgbClr val="000000"/>
      </a:dk1>
      <a:lt1>
        <a:srgbClr val="FFFFFF"/>
      </a:lt1>
      <a:dk2>
        <a:srgbClr val="FAE1AF"/>
      </a:dk2>
      <a:lt2>
        <a:srgbClr val="FAC8AF"/>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icra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cra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cra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cra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cra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cra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cra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25723</TotalTime>
  <Words>4393</Words>
  <Application>Microsoft Office PowerPoint</Application>
  <PresentationFormat>On-screen Show (4:3)</PresentationFormat>
  <Paragraphs>561</Paragraphs>
  <Slides>35</Slides>
  <Notes>23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Arial Rounded MT Bold</vt:lpstr>
      <vt:lpstr>Times New Roman</vt:lpstr>
      <vt:lpstr>Candara</vt:lpstr>
      <vt:lpstr>SimSun</vt:lpstr>
      <vt:lpstr>Arial</vt:lpstr>
      <vt:lpstr>Tahoma</vt:lpstr>
      <vt:lpstr>Calibri</vt:lpstr>
      <vt:lpstr>cmmi10</vt:lpstr>
      <vt:lpstr>Tempus Sans ITC</vt:lpstr>
      <vt:lpstr>Arial Unicode MS</vt:lpstr>
      <vt:lpstr>Wingdings</vt:lpstr>
      <vt:lpstr>Helvetica</vt:lpstr>
      <vt:lpstr>Roth-Penn-1</vt:lpstr>
      <vt:lpstr>Incidental Supervision for  Natural Language Understanding  </vt:lpstr>
      <vt:lpstr>What a Wonderful (Wond-r-Fall) World </vt:lpstr>
      <vt:lpstr>Natural Language Understanding</vt:lpstr>
      <vt:lpstr>What’s Important?</vt:lpstr>
      <vt:lpstr>Inducing Semantics </vt:lpstr>
      <vt:lpstr>Incidental Supervision</vt:lpstr>
      <vt:lpstr>Incidental Supervision &amp; Reasoning</vt:lpstr>
      <vt:lpstr>Incidental Supervision Signals</vt:lpstr>
      <vt:lpstr>Incidental Supervision Signals</vt:lpstr>
      <vt:lpstr>Incidental Supervision</vt:lpstr>
      <vt:lpstr>Text Categorization</vt:lpstr>
      <vt:lpstr>Categorization without Labeled Data [AAAI’08, AAAI’14, IJCAI’16]</vt:lpstr>
      <vt:lpstr>Text Representation</vt:lpstr>
      <vt:lpstr>Cross-lingual Document Categorization </vt:lpstr>
      <vt:lpstr>Single Document Classification (88 Language) [Song et. al. IJCAI’16]</vt:lpstr>
      <vt:lpstr>Minimally Supervised Event Pipeline [Peng et al. EMNLP’16] </vt:lpstr>
      <vt:lpstr>Event Co-reference [Peng et al. EMNLP’16] </vt:lpstr>
      <vt:lpstr>Representation: Learning from Task Independent Resource </vt:lpstr>
      <vt:lpstr>Incidental Supervision</vt:lpstr>
      <vt:lpstr>Signals  </vt:lpstr>
      <vt:lpstr>NER in Low Resource Languages: Partial Annotation </vt:lpstr>
      <vt:lpstr>Temporal Relation Extraction [Qiang et al. *SEM’2018]</vt:lpstr>
      <vt:lpstr>Constraint-Driven Learning</vt:lpstr>
      <vt:lpstr>Signals  </vt:lpstr>
      <vt:lpstr>Incidental Supervision</vt:lpstr>
      <vt:lpstr>The language-world mapping problem [BabySRL: Connor, Fisher &amp; Roth, 2012]</vt:lpstr>
      <vt:lpstr>Behavioral Feedback </vt:lpstr>
      <vt:lpstr>Understanding Language Requires (some) Feedback</vt:lpstr>
      <vt:lpstr>Response Based Learning</vt:lpstr>
      <vt:lpstr>A Response based Learning Scenario</vt:lpstr>
      <vt:lpstr>Response Based Learning</vt:lpstr>
      <vt:lpstr>Incidental Supervision and Reasoning</vt:lpstr>
      <vt:lpstr>Conclusion</vt:lpstr>
      <vt:lpstr>A Story </vt:lpstr>
      <vt:lpstr>Another Challenge for Incidental Supervision</vt:lpstr>
    </vt:vector>
  </TitlesOfParts>
  <Company>University of Pennsylvania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IJCAI 2017</dc:title>
  <dc:subject>Reasoning and Learning</dc:subject>
  <dc:creator>Dan Roth</dc:creator>
  <cp:lastModifiedBy>Roth, Dan</cp:lastModifiedBy>
  <cp:revision>398</cp:revision>
  <dcterms:created xsi:type="dcterms:W3CDTF">2004-04-23T00:06:24Z</dcterms:created>
  <dcterms:modified xsi:type="dcterms:W3CDTF">2018-06-06T23:03:59Z</dcterms:modified>
</cp:coreProperties>
</file>