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995" r:id="rId3"/>
    <p:sldId id="1027" r:id="rId4"/>
    <p:sldId id="1028" r:id="rId5"/>
    <p:sldId id="1029" r:id="rId6"/>
    <p:sldId id="1030" r:id="rId7"/>
    <p:sldId id="1031" r:id="rId8"/>
    <p:sldId id="1032" r:id="rId9"/>
    <p:sldId id="1058" r:id="rId10"/>
    <p:sldId id="1059" r:id="rId11"/>
    <p:sldId id="1060" r:id="rId12"/>
    <p:sldId id="1034" r:id="rId13"/>
    <p:sldId id="1044" r:id="rId14"/>
    <p:sldId id="1046" r:id="rId15"/>
    <p:sldId id="1047" r:id="rId16"/>
    <p:sldId id="1048" r:id="rId17"/>
    <p:sldId id="1049" r:id="rId18"/>
    <p:sldId id="1050" r:id="rId19"/>
    <p:sldId id="1052" r:id="rId20"/>
    <p:sldId id="1056" r:id="rId21"/>
    <p:sldId id="1057" r:id="rId22"/>
    <p:sldId id="993" r:id="rId23"/>
    <p:sldId id="997" r:id="rId24"/>
    <p:sldId id="998" r:id="rId25"/>
    <p:sldId id="999" r:id="rId26"/>
    <p:sldId id="1000" r:id="rId27"/>
    <p:sldId id="1010" r:id="rId28"/>
    <p:sldId id="1002" r:id="rId29"/>
    <p:sldId id="1003" r:id="rId30"/>
    <p:sldId id="1004" r:id="rId31"/>
    <p:sldId id="1005" r:id="rId32"/>
    <p:sldId id="1011" r:id="rId33"/>
    <p:sldId id="1017" r:id="rId34"/>
    <p:sldId id="1019" r:id="rId35"/>
    <p:sldId id="1026" r:id="rId36"/>
    <p:sldId id="1006" r:id="rId37"/>
    <p:sldId id="1007" r:id="rId38"/>
    <p:sldId id="1008" r:id="rId39"/>
  </p:sldIdLst>
  <p:sldSz cx="9144000" cy="6858000" type="screen4x3"/>
  <p:notesSz cx="6858000" cy="9144000"/>
  <p:embeddedFontLst>
    <p:embeddedFont>
      <p:font typeface="Arial Unicode MS" pitchFamily="34" charset="-128"/>
      <p:regular r:id="rId42"/>
    </p:embeddedFont>
    <p:embeddedFont>
      <p:font typeface="cmsy10" pitchFamily="34" charset="0"/>
      <p:regular r:id="rId43"/>
    </p:embeddedFont>
    <p:embeddedFont>
      <p:font typeface="Gill Sans MT" pitchFamily="34" charset="0"/>
      <p:regular r:id="rId44"/>
      <p:bold r:id="rId45"/>
      <p:italic r:id="rId46"/>
      <p:boldItalic r:id="rId47"/>
    </p:embeddedFont>
    <p:embeddedFont>
      <p:font typeface="Tempus Sans ITC" pitchFamily="82" charset="0"/>
      <p:regular r:id="rId48"/>
    </p:embeddedFont>
    <p:embeddedFont>
      <p:font typeface="Tahoma" pitchFamily="34" charset="0"/>
      <p:regular r:id="rId49"/>
      <p:bold r:id="rId50"/>
    </p:embeddedFont>
    <p:embeddedFont>
      <p:font typeface="ＭＳ Ｐゴシック" pitchFamily="34" charset="-128"/>
      <p:regular r:id="rId51"/>
    </p:embeddedFont>
    <p:embeddedFont>
      <p:font typeface="Bookman Old Style" pitchFamily="18" charset="0"/>
      <p:regular r:id="rId52"/>
      <p:bold r:id="rId53"/>
      <p:italic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FFFFCC"/>
    <a:srgbClr val="0033CC"/>
    <a:srgbClr val="008000"/>
    <a:srgbClr val="FFFF99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2185" autoAdjust="0"/>
  </p:normalViewPr>
  <p:slideViewPr>
    <p:cSldViewPr>
      <p:cViewPr>
        <p:scale>
          <a:sx n="60" d="100"/>
          <a:sy n="60" d="100"/>
        </p:scale>
        <p:origin x="-108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91167408421779E-2"/>
          <c:y val="3.0261509282142652E-2"/>
          <c:w val="0.62426117787908086"/>
          <c:h val="0.6449057504175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Prior Knowledge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Vote</c:v>
                </c:pt>
                <c:pt idx="1">
                  <c:v>Sums</c:v>
                </c:pt>
                <c:pt idx="2">
                  <c:v>3-Estimates</c:v>
                </c:pt>
                <c:pt idx="3">
                  <c:v>TruthFinderSimple</c:v>
                </c:pt>
                <c:pt idx="4">
                  <c:v>TruthFinderComplete</c:v>
                </c:pt>
                <c:pt idx="5">
                  <c:v>Average-Log</c:v>
                </c:pt>
                <c:pt idx="6">
                  <c:v>Investment</c:v>
                </c:pt>
                <c:pt idx="7">
                  <c:v>PooledInvestment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81.489999999999995</c:v>
                </c:pt>
                <c:pt idx="1">
                  <c:v>81.819999999999993</c:v>
                </c:pt>
                <c:pt idx="2">
                  <c:v>81.489999999999995</c:v>
                </c:pt>
                <c:pt idx="3">
                  <c:v>82.79</c:v>
                </c:pt>
                <c:pt idx="4">
                  <c:v>84.42</c:v>
                </c:pt>
                <c:pt idx="5">
                  <c:v>80.84</c:v>
                </c:pt>
                <c:pt idx="6">
                  <c:v>87.99</c:v>
                </c:pt>
                <c:pt idx="7">
                  <c:v>80.19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Pop(X) &gt; Pop(Y)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Vote</c:v>
                </c:pt>
                <c:pt idx="1">
                  <c:v>Sums</c:v>
                </c:pt>
                <c:pt idx="2">
                  <c:v>3-Estimates</c:v>
                </c:pt>
                <c:pt idx="3">
                  <c:v>TruthFinderSimple</c:v>
                </c:pt>
                <c:pt idx="4">
                  <c:v>TruthFinderComplete</c:v>
                </c:pt>
                <c:pt idx="5">
                  <c:v>Average-Log</c:v>
                </c:pt>
                <c:pt idx="6">
                  <c:v>Investment</c:v>
                </c:pt>
                <c:pt idx="7">
                  <c:v>PooledInvestment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85.39</c:v>
                </c:pt>
                <c:pt idx="1">
                  <c:v>85.06</c:v>
                </c:pt>
                <c:pt idx="2">
                  <c:v>80.52</c:v>
                </c:pt>
                <c:pt idx="3">
                  <c:v>86.04</c:v>
                </c:pt>
                <c:pt idx="4">
                  <c:v>87.34</c:v>
                </c:pt>
                <c:pt idx="5">
                  <c:v>84.74</c:v>
                </c:pt>
                <c:pt idx="6">
                  <c:v>89.29</c:v>
                </c:pt>
                <c:pt idx="7">
                  <c:v>84.09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14368"/>
        <c:axId val="159115904"/>
      </c:barChart>
      <c:catAx>
        <c:axId val="15911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115904"/>
        <c:crosses val="autoZero"/>
        <c:auto val="1"/>
        <c:lblAlgn val="ctr"/>
        <c:lblOffset val="100"/>
        <c:noMultiLvlLbl val="0"/>
      </c:catAx>
      <c:valAx>
        <c:axId val="159115904"/>
        <c:scaling>
          <c:orientation val="minMax"/>
          <c:max val="90"/>
          <c:min val="7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11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5710057519409"/>
          <c:y val="4.0459692538432693E-2"/>
          <c:w val="0.30430460155246553"/>
          <c:h val="0.176223472065991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B0785-466F-4481-BD9A-A44E38B07DD1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695A8-673E-430A-AF40-0F26C9EAD426}">
      <dgm:prSet phldrT="[Text]"/>
      <dgm:spPr>
        <a:solidFill>
          <a:srgbClr val="FFFFCC"/>
        </a:solidFill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Calculate </a:t>
          </a:r>
          <a:r>
            <a:rPr lang="en-US" b="0" i="0" u="none" baseline="0" dirty="0" smtClean="0">
              <a:solidFill>
                <a:schemeClr val="tx1"/>
              </a:solidFill>
              <a:latin typeface="Bookman Old Style"/>
            </a:rPr>
            <a:t>T</a:t>
          </a:r>
          <a:r>
            <a:rPr lang="en-US" b="0" i="0" u="none" baseline="30000" dirty="0" smtClean="0">
              <a:solidFill>
                <a:schemeClr val="tx1"/>
              </a:solidFill>
              <a:latin typeface="Gill Sans MT"/>
            </a:rPr>
            <a:t>i</a:t>
          </a:r>
          <a:r>
            <a:rPr lang="en-US" b="0" i="0" u="none" baseline="0" dirty="0" smtClean="0">
              <a:solidFill>
                <a:schemeClr val="tx1"/>
              </a:solidFill>
              <a:latin typeface="Bookman Old Style"/>
            </a:rPr>
            <a:t>(S</a:t>
          </a:r>
          <a:r>
            <a:rPr lang="en-US" b="0" dirty="0" smtClean="0">
              <a:solidFill>
                <a:schemeClr val="tx1"/>
              </a:solidFill>
            </a:rPr>
            <a:t>) given </a:t>
          </a:r>
          <a:r>
            <a:rPr lang="en-US" b="0" i="0" u="none" baseline="0" dirty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b="0" i="0" u="none" baseline="30000" dirty="0" smtClean="0">
              <a:solidFill>
                <a:schemeClr val="tx1"/>
              </a:solidFill>
              <a:latin typeface="Gill Sans MT"/>
            </a:rPr>
            <a:t>i-1</a:t>
          </a:r>
          <a:r>
            <a:rPr lang="en-US" b="0" i="0" u="none" baseline="0" dirty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b="0" dirty="0" smtClean="0">
              <a:solidFill>
                <a:schemeClr val="tx1"/>
              </a:solidFill>
            </a:rPr>
            <a:t>)</a:t>
          </a:r>
          <a:endParaRPr lang="en-US" b="0" dirty="0">
            <a:solidFill>
              <a:schemeClr val="tx1"/>
            </a:solidFill>
          </a:endParaRPr>
        </a:p>
      </dgm:t>
    </dgm:pt>
    <dgm:pt modelId="{65A3CBBB-9BF9-46BB-AEF4-7E6BAFEEA75C}" type="parTrans" cxnId="{2FA4A2E0-D9F8-4DDF-B4F4-27D49F2864BB}">
      <dgm:prSet/>
      <dgm:spPr/>
      <dgm:t>
        <a:bodyPr/>
        <a:lstStyle/>
        <a:p>
          <a:endParaRPr lang="en-US"/>
        </a:p>
      </dgm:t>
    </dgm:pt>
    <dgm:pt modelId="{CFBD5503-70A1-42CE-9D40-3A635BEB4647}" type="sibTrans" cxnId="{2FA4A2E0-D9F8-4DDF-B4F4-27D49F2864BB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 b="0"/>
        </a:p>
      </dgm:t>
    </dgm:pt>
    <dgm:pt modelId="{6E8F0B99-6063-4E76-943C-3ADF91F1F1E3}">
      <dgm:prSet phldrT="[Text]"/>
      <dgm:spPr>
        <a:solidFill>
          <a:srgbClr val="FFFFCC"/>
        </a:solidFill>
        <a:ln>
          <a:solidFill>
            <a:srgbClr val="FFFFCC"/>
          </a:solidFill>
        </a:ln>
      </dgm:spPr>
      <dgm:t>
        <a:bodyPr/>
        <a:lstStyle/>
        <a:p>
          <a:r>
            <a:rPr lang="en-US" b="0" smtClean="0">
              <a:solidFill>
                <a:schemeClr val="tx1"/>
              </a:solidFill>
            </a:rPr>
            <a:t>Calculate 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b="0" i="0" u="none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b="0" smtClean="0">
              <a:solidFill>
                <a:schemeClr val="tx1"/>
              </a:solidFill>
            </a:rPr>
            <a:t>(C)’ given 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T</a:t>
          </a:r>
          <a:r>
            <a:rPr lang="en-US" b="0" i="0" u="none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(S</a:t>
          </a:r>
          <a:r>
            <a:rPr lang="en-US" b="0" smtClean="0">
              <a:solidFill>
                <a:schemeClr val="tx1"/>
              </a:solidFill>
            </a:rPr>
            <a:t>)</a:t>
          </a:r>
          <a:endParaRPr lang="en-US" b="0" dirty="0">
            <a:solidFill>
              <a:schemeClr val="tx1"/>
            </a:solidFill>
          </a:endParaRPr>
        </a:p>
      </dgm:t>
    </dgm:pt>
    <dgm:pt modelId="{833E3689-D169-4E76-A403-177A6451DC04}" type="parTrans" cxnId="{64DB4393-C975-4308-8ED6-7C62BE8CAFC8}">
      <dgm:prSet/>
      <dgm:spPr/>
      <dgm:t>
        <a:bodyPr/>
        <a:lstStyle/>
        <a:p>
          <a:endParaRPr lang="en-US"/>
        </a:p>
      </dgm:t>
    </dgm:pt>
    <dgm:pt modelId="{230112C1-606F-4088-9C3F-9A18FF1F97F7}" type="sibTrans" cxnId="{64DB4393-C975-4308-8ED6-7C62BE8CAFC8}">
      <dgm:prSet/>
      <dgm:spPr>
        <a:solidFill>
          <a:srgbClr val="FF0000"/>
        </a:solidFill>
        <a:ln w="28575">
          <a:solidFill>
            <a:srgbClr val="FF0000"/>
          </a:solidFill>
        </a:ln>
      </dgm:spPr>
      <dgm:t>
        <a:bodyPr/>
        <a:lstStyle/>
        <a:p>
          <a:endParaRPr lang="en-US" b="0"/>
        </a:p>
      </dgm:t>
    </dgm:pt>
    <dgm:pt modelId="{B88FB4DC-A1DF-4319-AA76-1B62B7E4E46F}">
      <dgm:prSet phldrT="[Text]"/>
      <dgm:spPr>
        <a:solidFill>
          <a:srgbClr val="FFFFCC"/>
        </a:solidFill>
      </dgm:spPr>
      <dgm:t>
        <a:bodyPr/>
        <a:lstStyle/>
        <a:p>
          <a:r>
            <a:rPr lang="en-US" b="0" smtClean="0">
              <a:solidFill>
                <a:schemeClr val="tx1"/>
              </a:solidFill>
            </a:rPr>
            <a:t>“Correct” 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b="0" i="0" u="none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b="0" smtClean="0">
              <a:solidFill>
                <a:schemeClr val="tx1"/>
              </a:solidFill>
            </a:rPr>
            <a:t>)’ </a:t>
          </a:r>
          <a:r>
            <a:rPr lang="en-US" b="0" baseline="0" smtClean="0">
              <a:solidFill>
                <a:schemeClr val="tx1"/>
              </a:solidFill>
              <a:latin typeface="cmsy10"/>
            </a:rPr>
            <a:t>!</a:t>
          </a:r>
          <a:r>
            <a:rPr lang="en-US" b="0" smtClean="0">
              <a:solidFill>
                <a:schemeClr val="tx1"/>
              </a:solidFill>
            </a:rPr>
            <a:t> 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b="0" i="0" u="none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b="0" i="0" u="none" baseline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b="0" smtClean="0">
              <a:solidFill>
                <a:schemeClr val="tx1"/>
              </a:solidFill>
            </a:rPr>
            <a:t>)</a:t>
          </a:r>
          <a:endParaRPr lang="en-US" b="0" dirty="0">
            <a:solidFill>
              <a:schemeClr val="tx1"/>
            </a:solidFill>
          </a:endParaRPr>
        </a:p>
      </dgm:t>
    </dgm:pt>
    <dgm:pt modelId="{6D6B672C-E656-48AB-86DF-670E6E9A3D49}" type="parTrans" cxnId="{B1D7B196-0DCE-465E-929F-BEC29CAB7B6E}">
      <dgm:prSet/>
      <dgm:spPr/>
      <dgm:t>
        <a:bodyPr/>
        <a:lstStyle/>
        <a:p>
          <a:endParaRPr lang="en-US"/>
        </a:p>
      </dgm:t>
    </dgm:pt>
    <dgm:pt modelId="{092461B1-5EA3-4BC0-A8FB-757CE3E4E7D2}" type="sibTrans" cxnId="{B1D7B196-0DCE-465E-929F-BEC29CAB7B6E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 b="0"/>
        </a:p>
      </dgm:t>
    </dgm:pt>
    <dgm:pt modelId="{42757AF2-1909-44FA-8FD9-AE5F87960E98}" type="pres">
      <dgm:prSet presAssocID="{040B0785-466F-4481-BD9A-A44E38B07D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F5AF54-BB3F-456E-B956-532C00D86F63}" type="pres">
      <dgm:prSet presAssocID="{DBB695A8-673E-430A-AF40-0F26C9EAD4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13B2-FADD-4AF1-985B-3ECCCAD2D617}" type="pres">
      <dgm:prSet presAssocID="{DBB695A8-673E-430A-AF40-0F26C9EAD426}" presName="spNode" presStyleCnt="0"/>
      <dgm:spPr/>
      <dgm:t>
        <a:bodyPr/>
        <a:lstStyle/>
        <a:p>
          <a:endParaRPr lang="en-US"/>
        </a:p>
      </dgm:t>
    </dgm:pt>
    <dgm:pt modelId="{F0BAB822-14B0-4173-B09A-A799508F09D5}" type="pres">
      <dgm:prSet presAssocID="{CFBD5503-70A1-42CE-9D40-3A635BEB4647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CCF8E5F-FF93-43E3-B070-1FA36FC73CA6}" type="pres">
      <dgm:prSet presAssocID="{6E8F0B99-6063-4E76-943C-3ADF91F1F1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2AD89-04B3-4006-B3A5-44F2981BA3DF}" type="pres">
      <dgm:prSet presAssocID="{6E8F0B99-6063-4E76-943C-3ADF91F1F1E3}" presName="spNode" presStyleCnt="0"/>
      <dgm:spPr/>
      <dgm:t>
        <a:bodyPr/>
        <a:lstStyle/>
        <a:p>
          <a:endParaRPr lang="en-US"/>
        </a:p>
      </dgm:t>
    </dgm:pt>
    <dgm:pt modelId="{94F6BC99-7E7C-453E-BCD0-998B98594DF2}" type="pres">
      <dgm:prSet presAssocID="{230112C1-606F-4088-9C3F-9A18FF1F97F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F11B7FBC-385D-4BEA-BD8F-CC57371BE06C}" type="pres">
      <dgm:prSet presAssocID="{B88FB4DC-A1DF-4319-AA76-1B62B7E4E4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FAD40-EA65-49C8-B7E6-D4DE07A2C5EB}" type="pres">
      <dgm:prSet presAssocID="{B88FB4DC-A1DF-4319-AA76-1B62B7E4E46F}" presName="spNode" presStyleCnt="0"/>
      <dgm:spPr/>
      <dgm:t>
        <a:bodyPr/>
        <a:lstStyle/>
        <a:p>
          <a:endParaRPr lang="en-US"/>
        </a:p>
      </dgm:t>
    </dgm:pt>
    <dgm:pt modelId="{C0F1957F-2A37-4DC5-9DC3-29E22F144A33}" type="pres">
      <dgm:prSet presAssocID="{092461B1-5EA3-4BC0-A8FB-757CE3E4E7D2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64DB4393-C975-4308-8ED6-7C62BE8CAFC8}" srcId="{040B0785-466F-4481-BD9A-A44E38B07DD1}" destId="{6E8F0B99-6063-4E76-943C-3ADF91F1F1E3}" srcOrd="1" destOrd="0" parTransId="{833E3689-D169-4E76-A403-177A6451DC04}" sibTransId="{230112C1-606F-4088-9C3F-9A18FF1F97F7}"/>
    <dgm:cxn modelId="{FFEFE72F-DBE6-4F3C-818E-7B280D75902B}" type="presOf" srcId="{040B0785-466F-4481-BD9A-A44E38B07DD1}" destId="{42757AF2-1909-44FA-8FD9-AE5F87960E98}" srcOrd="0" destOrd="0" presId="urn:microsoft.com/office/officeart/2005/8/layout/cycle5"/>
    <dgm:cxn modelId="{ED645755-3B25-49A4-8E6B-51BB504261B1}" type="presOf" srcId="{230112C1-606F-4088-9C3F-9A18FF1F97F7}" destId="{94F6BC99-7E7C-453E-BCD0-998B98594DF2}" srcOrd="0" destOrd="0" presId="urn:microsoft.com/office/officeart/2005/8/layout/cycle5"/>
    <dgm:cxn modelId="{2FA4A2E0-D9F8-4DDF-B4F4-27D49F2864BB}" srcId="{040B0785-466F-4481-BD9A-A44E38B07DD1}" destId="{DBB695A8-673E-430A-AF40-0F26C9EAD426}" srcOrd="0" destOrd="0" parTransId="{65A3CBBB-9BF9-46BB-AEF4-7E6BAFEEA75C}" sibTransId="{CFBD5503-70A1-42CE-9D40-3A635BEB4647}"/>
    <dgm:cxn modelId="{B1D7B196-0DCE-465E-929F-BEC29CAB7B6E}" srcId="{040B0785-466F-4481-BD9A-A44E38B07DD1}" destId="{B88FB4DC-A1DF-4319-AA76-1B62B7E4E46F}" srcOrd="2" destOrd="0" parTransId="{6D6B672C-E656-48AB-86DF-670E6E9A3D49}" sibTransId="{092461B1-5EA3-4BC0-A8FB-757CE3E4E7D2}"/>
    <dgm:cxn modelId="{C45AE5DD-156A-4526-9B41-9A9B7341AD3C}" type="presOf" srcId="{DBB695A8-673E-430A-AF40-0F26C9EAD426}" destId="{B0F5AF54-BB3F-456E-B956-532C00D86F63}" srcOrd="0" destOrd="0" presId="urn:microsoft.com/office/officeart/2005/8/layout/cycle5"/>
    <dgm:cxn modelId="{C1DD6E7B-C463-42A4-83E7-DF233C54C651}" type="presOf" srcId="{CFBD5503-70A1-42CE-9D40-3A635BEB4647}" destId="{F0BAB822-14B0-4173-B09A-A799508F09D5}" srcOrd="0" destOrd="0" presId="urn:microsoft.com/office/officeart/2005/8/layout/cycle5"/>
    <dgm:cxn modelId="{C3FCCD53-BD09-4DC9-BC49-F1431565AE31}" type="presOf" srcId="{092461B1-5EA3-4BC0-A8FB-757CE3E4E7D2}" destId="{C0F1957F-2A37-4DC5-9DC3-29E22F144A33}" srcOrd="0" destOrd="0" presId="urn:microsoft.com/office/officeart/2005/8/layout/cycle5"/>
    <dgm:cxn modelId="{876ED008-70FC-4F5A-98B9-35BB1F7975D3}" type="presOf" srcId="{6E8F0B99-6063-4E76-943C-3ADF91F1F1E3}" destId="{7CCF8E5F-FF93-43E3-B070-1FA36FC73CA6}" srcOrd="0" destOrd="0" presId="urn:microsoft.com/office/officeart/2005/8/layout/cycle5"/>
    <dgm:cxn modelId="{142F73C0-73BC-4B16-AAC4-32C12EF3FABB}" type="presOf" srcId="{B88FB4DC-A1DF-4319-AA76-1B62B7E4E46F}" destId="{F11B7FBC-385D-4BEA-BD8F-CC57371BE06C}" srcOrd="0" destOrd="0" presId="urn:microsoft.com/office/officeart/2005/8/layout/cycle5"/>
    <dgm:cxn modelId="{C2E543FF-4F4F-474E-B290-7BA876890934}" type="presParOf" srcId="{42757AF2-1909-44FA-8FD9-AE5F87960E98}" destId="{B0F5AF54-BB3F-456E-B956-532C00D86F63}" srcOrd="0" destOrd="0" presId="urn:microsoft.com/office/officeart/2005/8/layout/cycle5"/>
    <dgm:cxn modelId="{3368F8CC-F048-439B-B872-DF582E95A11F}" type="presParOf" srcId="{42757AF2-1909-44FA-8FD9-AE5F87960E98}" destId="{8CBF13B2-FADD-4AF1-985B-3ECCCAD2D617}" srcOrd="1" destOrd="0" presId="urn:microsoft.com/office/officeart/2005/8/layout/cycle5"/>
    <dgm:cxn modelId="{0A5659DD-778A-4998-8BC3-A3F23D062F2D}" type="presParOf" srcId="{42757AF2-1909-44FA-8FD9-AE5F87960E98}" destId="{F0BAB822-14B0-4173-B09A-A799508F09D5}" srcOrd="2" destOrd="0" presId="urn:microsoft.com/office/officeart/2005/8/layout/cycle5"/>
    <dgm:cxn modelId="{88C0784C-EFF4-474E-9171-FC61C598B3EF}" type="presParOf" srcId="{42757AF2-1909-44FA-8FD9-AE5F87960E98}" destId="{7CCF8E5F-FF93-43E3-B070-1FA36FC73CA6}" srcOrd="3" destOrd="0" presId="urn:microsoft.com/office/officeart/2005/8/layout/cycle5"/>
    <dgm:cxn modelId="{7E52FC92-2518-462D-B9FC-33E4A7E43C4D}" type="presParOf" srcId="{42757AF2-1909-44FA-8FD9-AE5F87960E98}" destId="{90F2AD89-04B3-4006-B3A5-44F2981BA3DF}" srcOrd="4" destOrd="0" presId="urn:microsoft.com/office/officeart/2005/8/layout/cycle5"/>
    <dgm:cxn modelId="{4A5590C0-A691-40C3-9E42-852FDBCB6F12}" type="presParOf" srcId="{42757AF2-1909-44FA-8FD9-AE5F87960E98}" destId="{94F6BC99-7E7C-453E-BCD0-998B98594DF2}" srcOrd="5" destOrd="0" presId="urn:microsoft.com/office/officeart/2005/8/layout/cycle5"/>
    <dgm:cxn modelId="{2BFE6A89-90B5-454D-BF2E-1509DFA0150D}" type="presParOf" srcId="{42757AF2-1909-44FA-8FD9-AE5F87960E98}" destId="{F11B7FBC-385D-4BEA-BD8F-CC57371BE06C}" srcOrd="6" destOrd="0" presId="urn:microsoft.com/office/officeart/2005/8/layout/cycle5"/>
    <dgm:cxn modelId="{CF354DFD-7C69-42B9-B8B6-3C1491A0E3AE}" type="presParOf" srcId="{42757AF2-1909-44FA-8FD9-AE5F87960E98}" destId="{ECEFAD40-EA65-49C8-B7E6-D4DE07A2C5EB}" srcOrd="7" destOrd="0" presId="urn:microsoft.com/office/officeart/2005/8/layout/cycle5"/>
    <dgm:cxn modelId="{B64F79B0-A6DC-4BDD-A8B0-B84A5C78901C}" type="presParOf" srcId="{42757AF2-1909-44FA-8FD9-AE5F87960E98}" destId="{C0F1957F-2A37-4DC5-9DC3-29E22F144A33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AF54-BB3F-456E-B956-532C00D86F63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rgbClr val="FFFFCC"/>
        </a:solidFill>
        <a:ln>
          <a:solidFill>
            <a:schemeClr val="bg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Calculate </a:t>
          </a:r>
          <a:r>
            <a:rPr lang="en-US" sz="2200" b="0" i="0" u="none" kern="1200" baseline="0" dirty="0" smtClean="0">
              <a:solidFill>
                <a:schemeClr val="tx1"/>
              </a:solidFill>
              <a:latin typeface="Bookman Old Style"/>
            </a:rPr>
            <a:t>T</a:t>
          </a:r>
          <a:r>
            <a:rPr lang="en-US" sz="2200" b="0" i="0" u="none" kern="1200" baseline="30000" dirty="0" smtClean="0">
              <a:solidFill>
                <a:schemeClr val="tx1"/>
              </a:solidFill>
              <a:latin typeface="Gill Sans MT"/>
            </a:rPr>
            <a:t>i</a:t>
          </a:r>
          <a:r>
            <a:rPr lang="en-US" sz="2200" b="0" i="0" u="none" kern="1200" baseline="0" dirty="0" smtClean="0">
              <a:solidFill>
                <a:schemeClr val="tx1"/>
              </a:solidFill>
              <a:latin typeface="Bookman Old Style"/>
            </a:rPr>
            <a:t>(S</a:t>
          </a:r>
          <a:r>
            <a:rPr lang="en-US" sz="2200" b="0" kern="1200" dirty="0" smtClean="0">
              <a:solidFill>
                <a:schemeClr val="tx1"/>
              </a:solidFill>
            </a:rPr>
            <a:t>) given </a:t>
          </a:r>
          <a:r>
            <a:rPr lang="en-US" sz="2200" b="0" i="0" u="none" kern="1200" baseline="0" dirty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sz="2200" b="0" i="0" u="none" kern="1200" baseline="30000" dirty="0" smtClean="0">
              <a:solidFill>
                <a:schemeClr val="tx1"/>
              </a:solidFill>
              <a:latin typeface="Gill Sans MT"/>
            </a:rPr>
            <a:t>i-1</a:t>
          </a:r>
          <a:r>
            <a:rPr lang="en-US" sz="2200" b="0" i="0" u="none" kern="1200" baseline="0" dirty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sz="2200" b="0" kern="1200" dirty="0" smtClean="0">
              <a:solidFill>
                <a:schemeClr val="tx1"/>
              </a:solidFill>
            </a:rPr>
            <a:t>)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2175459" y="60496"/>
        <a:ext cx="1745080" cy="1092915"/>
      </dsp:txXfrm>
    </dsp:sp>
    <dsp:sp modelId="{F0BAB822-14B0-4173-B09A-A799508F09D5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F8E5F-FF93-43E3-B070-1FA36FC73CA6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rgbClr val="FFFFCC"/>
        </a:solidFill>
        <a:ln>
          <a:solidFill>
            <a:srgbClr val="FFFF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tx1"/>
              </a:solidFill>
            </a:rPr>
            <a:t>Calculate 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sz="2200" b="0" i="0" u="none" kern="1200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sz="2200" b="0" kern="1200" smtClean="0">
              <a:solidFill>
                <a:schemeClr val="tx1"/>
              </a:solidFill>
            </a:rPr>
            <a:t>(C)’ given 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T</a:t>
          </a:r>
          <a:r>
            <a:rPr lang="en-US" sz="2200" b="0" i="0" u="none" kern="1200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(S</a:t>
          </a:r>
          <a:r>
            <a:rPr lang="en-US" sz="2200" b="0" kern="1200" smtClean="0">
              <a:solidFill>
                <a:schemeClr val="tx1"/>
              </a:solidFill>
            </a:rPr>
            <a:t>)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3574988" y="2484551"/>
        <a:ext cx="1745080" cy="1092915"/>
      </dsp:txXfrm>
    </dsp:sp>
    <dsp:sp modelId="{94F6BC99-7E7C-453E-BCD0-998B98594DF2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B7FBC-385D-4BEA-BD8F-CC57371BE06C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smtClean="0">
              <a:solidFill>
                <a:schemeClr val="tx1"/>
              </a:solidFill>
            </a:rPr>
            <a:t>“Correct” 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sz="2200" b="0" i="0" u="none" kern="1200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sz="2200" b="0" kern="1200" smtClean="0">
              <a:solidFill>
                <a:schemeClr val="tx1"/>
              </a:solidFill>
            </a:rPr>
            <a:t>)’ </a:t>
          </a:r>
          <a:r>
            <a:rPr lang="en-US" sz="2200" b="0" kern="1200" baseline="0" smtClean="0">
              <a:solidFill>
                <a:schemeClr val="tx1"/>
              </a:solidFill>
              <a:latin typeface="cmsy10"/>
            </a:rPr>
            <a:t>!</a:t>
          </a:r>
          <a:r>
            <a:rPr lang="en-US" sz="2200" b="0" kern="1200" smtClean="0">
              <a:solidFill>
                <a:schemeClr val="tx1"/>
              </a:solidFill>
            </a:rPr>
            <a:t> 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B</a:t>
          </a:r>
          <a:r>
            <a:rPr lang="en-US" sz="2200" b="0" i="0" u="none" kern="1200" baseline="30000" smtClean="0">
              <a:solidFill>
                <a:schemeClr val="tx1"/>
              </a:solidFill>
              <a:latin typeface="Gill Sans MT"/>
            </a:rPr>
            <a:t>i</a:t>
          </a:r>
          <a:r>
            <a:rPr lang="en-US" sz="2200" b="0" i="0" u="none" kern="1200" baseline="0" smtClean="0">
              <a:solidFill>
                <a:schemeClr val="tx1"/>
              </a:solidFill>
              <a:latin typeface="Bookman Old Style"/>
            </a:rPr>
            <a:t>(C</a:t>
          </a:r>
          <a:r>
            <a:rPr lang="en-US" sz="2200" b="0" kern="1200" smtClean="0">
              <a:solidFill>
                <a:schemeClr val="tx1"/>
              </a:solidFill>
            </a:rPr>
            <a:t>)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775931" y="2484551"/>
        <a:ext cx="1745080" cy="1092915"/>
      </dsp:txXfrm>
    </dsp:sp>
    <dsp:sp modelId="{C0F1957F-2A37-4DC5-9DC3-29E22F144A3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4D71BD1-7C37-4C0A-BFC7-8CAF3053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11B8853-A679-4A08-8A09-5281F94DD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892140-13AB-4D21-8710-DADEC3819B1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A7A70C-A601-4BCA-AAAB-DD7922E77D4E}" type="slidenum">
              <a:rPr lang="en-US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11688" cy="345916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D38748-D42E-46DD-B3C9-3F947D6AEF5A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Take-home messages: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It is a reasonable assumption that local classification is easy, because: (1) we already identify the important components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In many applications, the components are identifiable and easy to learn.  Person &amp; Subject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D38748-D42E-46DD-B3C9-3F947D6AEF5A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Take-home messages: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It is a reasonable assumption that local classification is easy, because: (1) we already identify the important components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In many applications, the components are identifiable and easy to learn.  Person &amp; Subject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8361A6-37DD-43BB-8EFE-337CDD9A6021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8361A6-37DD-43BB-8EFE-337CDD9A6021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E2EA9F-4B27-462E-8F13-DCA69E157D5D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5AF04C-CA5E-4C4D-94B8-0F454A398D8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Users share their experiences in message boards, forums, and blogs.</a:t>
            </a:r>
            <a:endParaRPr lang="en-IN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84EDD8-5F7A-46A1-AF7B-787DE1FCF0F0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1" hangingPunct="1"/>
              <a:t>26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8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0C749-8952-4CB6-B202-106C661C9256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0C749-8952-4CB6-B202-106C661C9256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57ED01-C42A-47A2-9C29-76151E8F3DD9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51" tIns="47425" rIns="94851" bIns="4742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8C6FEF-398F-4A81-A0DC-7F89FBA6E879}" type="slidenum">
              <a:rPr lang="en-US" sz="1200" b="0"/>
              <a:pPr algn="r"/>
              <a:t>30</a:t>
            </a:fld>
            <a:endParaRPr lang="en-US" sz="1200" b="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Callout for tau</a:t>
            </a:r>
            <a:r>
              <a:rPr lang="en-US" baseline="0" dirty="0" smtClean="0"/>
              <a:t> and 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4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5C4BC-5A82-43B1-968D-8864495C58B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419E51-1D43-4F2B-900F-39AEB050C5C8}" type="slidenum">
              <a:rPr lang="en-US" sz="1200" b="0"/>
              <a:pPr algn="r"/>
              <a:t>33</a:t>
            </a:fld>
            <a:endParaRPr lang="en-US" sz="1200" b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87C805-7383-4F7B-9BAC-96B46DCB343A}" type="slidenum">
              <a:rPr lang="en-US" sz="1200" b="0"/>
              <a:pPr algn="r"/>
              <a:t>34</a:t>
            </a:fld>
            <a:endParaRPr lang="en-US" sz="1200" b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87C805-7383-4F7B-9BAC-96B46DCB343A}" type="slidenum">
              <a:rPr lang="en-US" sz="1200" b="0"/>
              <a:pPr algn="r"/>
              <a:t>35</a:t>
            </a:fld>
            <a:endParaRPr lang="en-US" sz="1200" b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Callout for tau</a:t>
            </a:r>
            <a:r>
              <a:rPr lang="en-US" baseline="0" dirty="0" smtClean="0"/>
              <a:t> and 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4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5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80FCF3-093F-4B40-AF4D-BDFBD6E574E7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If you read some text online, can you believe it? We pose these questions and as a first step, try to  approach it based on other users’ shared experience on something similar.</a:t>
            </a:r>
            <a:endParaRPr lang="en-IN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E72C80-64B9-4D9C-ACD0-C38D94CBAFD2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1" hangingPunct="1"/>
              <a:t>38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F2EE72-1EEA-4295-96ED-E4E099E6FAC1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lIns="90862" tIns="45431" rIns="90862" bIns="45431"/>
          <a:lstStyle/>
          <a:p>
            <a:pPr eaLnBrk="1" hangingPunct="1"/>
            <a:r>
              <a:rPr lang="en-US" smtClean="0"/>
              <a:t>This is a collection of different problems of ambiguity resolution  - from text correction – </a:t>
            </a:r>
          </a:p>
          <a:p>
            <a:pPr eaLnBrk="1" hangingPunct="1"/>
            <a:r>
              <a:rPr lang="en-US" smtClean="0"/>
              <a:t>Sorry, it was too tempting to use this one…</a:t>
            </a:r>
          </a:p>
          <a:p>
            <a:pPr eaLnBrk="1" hangingPunct="1"/>
            <a:r>
              <a:rPr lang="en-US" smtClean="0"/>
              <a:t>Word sense disambiguation, part of speech tagging to a decision that involves a decision across sentence</a:t>
            </a:r>
          </a:p>
          <a:p>
            <a:pPr eaLnBrk="1" hangingPunct="1"/>
            <a:r>
              <a:rPr lang="en-US" smtClean="0"/>
              <a:t>All these are essentially the same classification problem – and with progress in learning theory and NLP</a:t>
            </a:r>
          </a:p>
          <a:p>
            <a:pPr eaLnBrk="1" hangingPunct="1"/>
            <a:r>
              <a:rPr lang="en-US" smtClean="0"/>
              <a:t>We have pretty reliable solutions to these today.</a:t>
            </a:r>
          </a:p>
          <a:p>
            <a:pPr eaLnBrk="1" hangingPunct="1"/>
            <a:r>
              <a:rPr lang="en-US" smtClean="0"/>
              <a:t>Here are a few more problems of this kind.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1B544F-54BD-49AE-A5F4-9D5946008D93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CEA49E-E184-4713-806D-E847FB61C9F1}" type="slidenum">
              <a:rPr lang="en-US" sz="1200">
                <a:latin typeface="Times New Roman" pitchFamily="18" charset="0"/>
              </a:rPr>
              <a:pPr algn="r"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If you only want to know if the relation holds, and you have a lot of data, maybe you will find it expressed somewhere in a simple way; but if you are given a single document and want to know if it holds,</a:t>
            </a:r>
            <a:r>
              <a:rPr lang="en-US" baseline="0" dirty="0" smtClean="0"/>
              <a:t> the problem is much harder.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8E0D60-0D1E-424A-BD46-570C65B11730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Almost all NLP tasks: one example, many  decisions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BF6195-0823-49BA-B65D-2602F52199CF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D38748-D42E-46DD-B3C9-3F947D6AEF5A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Take-home messages: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It is a reasonable assumption that local classification is easy, because: (1) we already identify the important components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In many applications, the components are identifiable and easy to learn.  Person &amp; Subject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181628-F4D6-4009-BB5F-CC19269D8E9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0" tIns="45714" rIns="91430" bIns="45714"/>
          <a:lstStyle/>
          <a:p>
            <a:pPr eaLnBrk="1" hangingPunct="1"/>
            <a:r>
              <a:rPr lang="en-US" smtClean="0"/>
              <a:t>I would like to talk about it in the context of language understanding problems. This is the problem I would like to solve. You are given a short story, a document, a paragraph, which you would like to understand. My working definition for Comprehension here would be “ A process that….”</a:t>
            </a:r>
          </a:p>
          <a:p>
            <a:pPr eaLnBrk="1" hangingPunct="1"/>
            <a:r>
              <a:rPr lang="en-US" smtClean="0"/>
              <a:t>So, given some statement, I would like to know if they are true in this story or not….</a:t>
            </a:r>
          </a:p>
          <a:p>
            <a:pPr eaLnBrk="1" hangingPunct="1"/>
            <a:r>
              <a:rPr lang="en-US" smtClean="0"/>
              <a:t>This is a very difficult task…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do we need to know in order to have a chance to do that? … Many things….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And, there are probably many other stand-alone tasks of this sort that we need to be able to address, if we want to have a chance to COMPREHEND this story, and answer questions with respect to it.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comprehending this story, being able to determined the truth of these statements is probably a lot more than that – we need to be able to put these things,</a:t>
            </a:r>
          </a:p>
          <a:p>
            <a:pPr eaLnBrk="1" hangingPunct="1"/>
            <a:r>
              <a:rPr lang="en-US" smtClean="0"/>
              <a:t>(and what is “these” isnt’ so clear) together.</a:t>
            </a:r>
          </a:p>
          <a:p>
            <a:pPr eaLnBrk="1" hangingPunct="1"/>
            <a:r>
              <a:rPr lang="en-US" smtClean="0"/>
              <a:t>So, how do we address comprehension? Here is a somewhat cartoon-she view of what has happened in this area over the last 30 years or so?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talk about – I wish I could talk about. </a:t>
            </a:r>
          </a:p>
          <a:p>
            <a:pPr eaLnBrk="1" hangingPunct="1"/>
            <a:r>
              <a:rPr lang="en-US" smtClean="0"/>
              <a:t>Here is a challenge: write a program that responds correctly to these five questions. Many of us would love to be able to do it.</a:t>
            </a:r>
          </a:p>
          <a:p>
            <a:pPr eaLnBrk="1" hangingPunct="1"/>
            <a:r>
              <a:rPr lang="en-US" smtClean="0"/>
              <a:t>This is a very natural problem; a short paragraph on Christopher Robin that we all </a:t>
            </a:r>
          </a:p>
          <a:p>
            <a:pPr eaLnBrk="1" hangingPunct="1"/>
            <a:r>
              <a:rPr lang="en-US" smtClean="0"/>
              <a:t>Know and love, and a few questions about it; my six years old can answer these</a:t>
            </a:r>
          </a:p>
          <a:p>
            <a:pPr eaLnBrk="1" hangingPunct="1"/>
            <a:r>
              <a:rPr lang="en-US" smtClean="0"/>
              <a:t>Almost instantaneously, yes, we cannot write a program that answers more than, say, 2 out of five questions.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involved in being able to answer these? Clearly, there are many “small” local decisions that we need to make.</a:t>
            </a:r>
          </a:p>
          <a:p>
            <a:pPr eaLnBrk="1" hangingPunct="1"/>
            <a:r>
              <a:rPr lang="en-US" smtClean="0"/>
              <a:t>We need to recognize that there are two Chris’s here. A father an a son. We need to resolve co-reference. We need sometimes</a:t>
            </a:r>
          </a:p>
          <a:p>
            <a:pPr eaLnBrk="1" hangingPunct="1"/>
            <a:r>
              <a:rPr lang="en-US" smtClean="0"/>
              <a:t>To attach prepositions properly; </a:t>
            </a:r>
          </a:p>
          <a:p>
            <a:pPr eaLnBrk="1" hangingPunct="1"/>
            <a:r>
              <a:rPr lang="en-US" smtClean="0"/>
              <a:t>The key issue, is that it is not sufficient to solve these local problems – we need to figure out how to put them </a:t>
            </a:r>
          </a:p>
          <a:p>
            <a:pPr eaLnBrk="1" hangingPunct="1"/>
            <a:r>
              <a:rPr lang="en-US" smtClean="0"/>
              <a:t>Together in some coherent way.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And in this talk, I will focus on this. We describe some recent works that we have done in this direction - …..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do we know – in the last few years there has been a lot of work – and a considerable success on what I call here --- </a:t>
            </a:r>
          </a:p>
          <a:p>
            <a:pPr eaLnBrk="1" hangingPunct="1"/>
            <a:r>
              <a:rPr lang="en-US" smtClean="0"/>
              <a:t>Here is a more concrete and easy example -----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There is an agreement today that learning/ statistics /information theory (you name it) is of prime importance to making</a:t>
            </a:r>
          </a:p>
          <a:p>
            <a:pPr eaLnBrk="1" hangingPunct="1"/>
            <a:r>
              <a:rPr lang="en-US" smtClean="0"/>
              <a:t>Progress in these tasks. The key reason, is that rather than working on these high level difficult tasks, we have moved</a:t>
            </a:r>
          </a:p>
          <a:p>
            <a:pPr eaLnBrk="1" hangingPunct="1"/>
            <a:r>
              <a:rPr lang="en-US" smtClean="0"/>
              <a:t>To work on well defined disambiguation problems that people felt are at the core of many problems.</a:t>
            </a:r>
          </a:p>
          <a:p>
            <a:pPr eaLnBrk="1" hangingPunct="1"/>
            <a:r>
              <a:rPr lang="en-US" smtClean="0"/>
              <a:t>And, as an outcome of work in NLP and Learning Theory, there is today a pretty good understanding for how to solve</a:t>
            </a:r>
          </a:p>
          <a:p>
            <a:pPr eaLnBrk="1" hangingPunct="1"/>
            <a:r>
              <a:rPr lang="en-US" smtClean="0"/>
              <a:t>All these problems – which are essentially the same problem.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4C6E4B-10D6-4138-8339-036765E5A56B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6019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ias-n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981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2971800" y="6553200"/>
            <a:ext cx="502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85D3F47-0B5A-4364-923A-B345F606F3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5582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24721CE0-63AF-4C02-95A8-871705C537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963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AD56B315-336F-4E70-AE53-D2121C3C0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8084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026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904D9E78-2E4E-4360-A24D-3ECC739393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1934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BC3EEDB6-3FB3-436A-B1A9-6088B5E4A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2919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EF7C7A5-273A-4652-B55A-2B23586427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6966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D7074CE-C30A-4906-A13E-F3E63223B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9931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757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FD62D02-0666-40DA-9CF6-C4933C18B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2516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8825FA4-98C3-401D-9345-FB40A3C16C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616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8CE2158A-1198-49B0-A2A2-00E3C3C721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434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8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gcomp.cs.illinois.edu/page/demos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ogcomp.cs.illinois.edu/demo/wikify/?id=25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71650" y="5370493"/>
            <a:ext cx="5600700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February 2013</a:t>
            </a:r>
            <a:endParaRPr lang="en-US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IBM Research – UIUC Alums Symposium</a:t>
            </a:r>
            <a:endParaRPr lang="en-US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148263"/>
            <a:ext cx="8229600" cy="13419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With thanks to: </a:t>
            </a:r>
            <a:endParaRPr lang="en-US" altLang="zh-TW" sz="16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1600" dirty="0">
                <a:ea typeface="Arial Unicode MS" pitchFamily="34" charset="-128"/>
                <a:cs typeface="Arial Unicode MS" pitchFamily="34" charset="-128"/>
              </a:rPr>
              <a:t>Collaborators:</a:t>
            </a:r>
            <a:r>
              <a:rPr lang="en-US" altLang="zh-TW" sz="1600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Ming-Wei Chang</a:t>
            </a:r>
            <a:r>
              <a:rPr lang="en-US" altLang="zh-TW" sz="1600" b="1" dirty="0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600" b="1" dirty="0" smtClean="0">
                <a:solidFill>
                  <a:srgbClr val="0000FF"/>
                </a:solidFill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</a:rPr>
              <a:t>Prateek Jindal, Jeff </a:t>
            </a:r>
            <a:r>
              <a:rPr lang="en-US" sz="1600" b="1" dirty="0" smtClean="0">
                <a:solidFill>
                  <a:srgbClr val="0000FF"/>
                </a:solidFill>
              </a:rPr>
              <a:t>Pasternak, Lev </a:t>
            </a:r>
            <a:r>
              <a:rPr lang="en-US" sz="1600" b="1" dirty="0" smtClean="0">
                <a:solidFill>
                  <a:srgbClr val="0000FF"/>
                </a:solidFill>
              </a:rPr>
              <a:t>Ratinov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 	 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</a:t>
            </a:r>
            <a:r>
              <a:rPr lang="en-US" sz="1600" b="1" dirty="0" smtClean="0">
                <a:solidFill>
                  <a:srgbClr val="0000FF"/>
                </a:solidFill>
              </a:rPr>
              <a:t>Rajhans </a:t>
            </a:r>
            <a:r>
              <a:rPr lang="en-US" sz="1600" b="1" dirty="0">
                <a:solidFill>
                  <a:srgbClr val="0000FF"/>
                </a:solidFill>
              </a:rPr>
              <a:t>Samdani, </a:t>
            </a:r>
            <a:r>
              <a:rPr lang="en-US" sz="1600" b="1" dirty="0" smtClean="0">
                <a:solidFill>
                  <a:srgbClr val="0000FF"/>
                </a:solidFill>
              </a:rPr>
              <a:t>Vivek  </a:t>
            </a:r>
            <a:r>
              <a:rPr lang="en-US" sz="1600" b="1" dirty="0">
                <a:solidFill>
                  <a:srgbClr val="0000FF"/>
                </a:solidFill>
              </a:rPr>
              <a:t>Srikumar, Vinod </a:t>
            </a:r>
            <a:r>
              <a:rPr lang="en-US" sz="1600" b="1" dirty="0" smtClean="0">
                <a:solidFill>
                  <a:srgbClr val="0000FF"/>
                </a:solidFill>
              </a:rPr>
              <a:t>Vydiswaran; Many </a:t>
            </a:r>
            <a:r>
              <a:rPr lang="en-US" sz="1600" b="1" dirty="0">
                <a:solidFill>
                  <a:srgbClr val="0000FF"/>
                </a:solidFill>
              </a:rPr>
              <a:t>others </a:t>
            </a:r>
          </a:p>
          <a:p>
            <a:pPr eaLnBrk="1" hangingPunct="1"/>
            <a:r>
              <a:rPr lang="en-US" sz="1600" dirty="0"/>
              <a:t>Funding:   </a:t>
            </a:r>
            <a:r>
              <a:rPr lang="en-US" sz="1400" dirty="0" smtClean="0">
                <a:solidFill>
                  <a:srgbClr val="0000FF"/>
                </a:solidFill>
              </a:rPr>
              <a:t>NSF; DHS</a:t>
            </a:r>
            <a:r>
              <a:rPr lang="en-US" sz="1400" dirty="0">
                <a:solidFill>
                  <a:srgbClr val="0000FF"/>
                </a:solidFill>
              </a:rPr>
              <a:t>; </a:t>
            </a:r>
            <a:r>
              <a:rPr lang="en-US" sz="1400" dirty="0" smtClean="0">
                <a:solidFill>
                  <a:srgbClr val="0000FF"/>
                </a:solidFill>
              </a:rPr>
              <a:t>NIH; DARPA; IARPA. 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                DASH </a:t>
            </a:r>
            <a:r>
              <a:rPr lang="en-US" sz="1400" dirty="0">
                <a:solidFill>
                  <a:srgbClr val="0000FF"/>
                </a:solidFill>
              </a:rPr>
              <a:t>Optimization (Xpress-MP) 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00200"/>
            <a:ext cx="8458200" cy="2209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Making </a:t>
            </a:r>
            <a:r>
              <a:rPr lang="en-US" sz="3200" dirty="0" smtClean="0"/>
              <a:t>sense of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33CC"/>
                </a:solidFill>
              </a:rPr>
              <a:t>and </a:t>
            </a:r>
            <a:r>
              <a:rPr lang="en-US" sz="3200" dirty="0" smtClean="0">
                <a:solidFill>
                  <a:srgbClr val="0033CC"/>
                </a:solidFill>
              </a:rPr>
              <a:t/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/>
              <a:t>Trusting</a:t>
            </a:r>
            <a:r>
              <a:rPr lang="en-US" sz="3200" dirty="0" smtClean="0">
                <a:solidFill>
                  <a:srgbClr val="0033CC"/>
                </a:solidFill>
              </a:rPr>
              <a:t/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CC"/>
                </a:solidFill>
              </a:rPr>
              <a:t>Unstructured Data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077200" cy="152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33CC"/>
                </a:solidFill>
              </a:rPr>
              <a:t>Dan Roth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University of Illinois at Urbana-Champaign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85D3F47-0B5A-4364-923A-B345F606F3E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R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0368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36538"/>
            <a:ext cx="8069263" cy="6778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Extracting Relations via Semantic Analysis</a:t>
            </a:r>
          </a:p>
        </p:txBody>
      </p:sp>
      <p:pic>
        <p:nvPicPr>
          <p:cNvPr id="20484" name="Picture 5" descr="SR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69469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3622" name="Rectangle 6"/>
          <p:cNvSpPr>
            <a:spLocks noChangeArrowheads="1"/>
          </p:cNvSpPr>
          <p:nvPr/>
        </p:nvSpPr>
        <p:spPr bwMode="auto">
          <a:xfrm>
            <a:off x="4572000" y="914400"/>
            <a:ext cx="4495800" cy="6461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en-GB"/>
              <a:t>Screen shot from a CCG demo</a:t>
            </a:r>
          </a:p>
          <a:p>
            <a:pPr marL="228600" indent="-228600"/>
            <a:r>
              <a:rPr lang="en-US">
                <a:sym typeface="Symbol" pitchFamily="18" charset="2"/>
                <a:hlinkClick r:id="rId5"/>
              </a:rPr>
              <a:t>http://cogcomp.cs.illinois.edu/page/demos</a:t>
            </a:r>
            <a:r>
              <a:rPr lang="en-US">
                <a:sym typeface="Symbol" pitchFamily="18" charset="2"/>
              </a:rPr>
              <a:t> </a:t>
            </a:r>
            <a:endParaRPr lang="en-US"/>
          </a:p>
        </p:txBody>
      </p:sp>
      <p:sp>
        <p:nvSpPr>
          <p:cNvPr id="1263623" name="Rectangle 7"/>
          <p:cNvSpPr>
            <a:spLocks noChangeArrowheads="1"/>
          </p:cNvSpPr>
          <p:nvPr/>
        </p:nvSpPr>
        <p:spPr bwMode="auto">
          <a:xfrm>
            <a:off x="4572000" y="2133600"/>
            <a:ext cx="43434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7663" lvl="1" indent="-23336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dirty="0">
                <a:latin typeface="Calibri" pitchFamily="34" charset="0"/>
              </a:rPr>
              <a:t>Semantic parsing reveals  several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relations</a:t>
            </a:r>
            <a:r>
              <a:rPr lang="en-US" dirty="0">
                <a:latin typeface="Calibri" pitchFamily="34" charset="0"/>
              </a:rPr>
              <a:t> in the sentence along with their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arguments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sp>
        <p:nvSpPr>
          <p:cNvPr id="1263624" name="AutoShape 8"/>
          <p:cNvSpPr>
            <a:spLocks noChangeArrowheads="1"/>
          </p:cNvSpPr>
          <p:nvPr/>
        </p:nvSpPr>
        <p:spPr bwMode="auto">
          <a:xfrm>
            <a:off x="4953000" y="3124200"/>
            <a:ext cx="609600" cy="685800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625" name="Line 9"/>
          <p:cNvSpPr>
            <a:spLocks noChangeShapeType="1"/>
          </p:cNvSpPr>
          <p:nvPr/>
        </p:nvSpPr>
        <p:spPr bwMode="auto">
          <a:xfrm flipH="1">
            <a:off x="2514600" y="3505200"/>
            <a:ext cx="24384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26" name="Line 10"/>
          <p:cNvSpPr>
            <a:spLocks noChangeShapeType="1"/>
          </p:cNvSpPr>
          <p:nvPr/>
        </p:nvSpPr>
        <p:spPr bwMode="auto">
          <a:xfrm flipH="1" flipV="1">
            <a:off x="2438400" y="3048000"/>
            <a:ext cx="2514600" cy="4572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27" name="Line 11"/>
          <p:cNvSpPr>
            <a:spLocks noChangeShapeType="1"/>
          </p:cNvSpPr>
          <p:nvPr/>
        </p:nvSpPr>
        <p:spPr bwMode="auto">
          <a:xfrm flipH="1">
            <a:off x="2514600" y="3505200"/>
            <a:ext cx="2438400" cy="12954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28" name="AutoShape 12"/>
          <p:cNvSpPr>
            <a:spLocks noChangeArrowheads="1"/>
          </p:cNvSpPr>
          <p:nvPr/>
        </p:nvSpPr>
        <p:spPr bwMode="auto">
          <a:xfrm>
            <a:off x="4953000" y="3810000"/>
            <a:ext cx="609600" cy="6858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629" name="Line 13"/>
          <p:cNvSpPr>
            <a:spLocks noChangeShapeType="1"/>
          </p:cNvSpPr>
          <p:nvPr/>
        </p:nvSpPr>
        <p:spPr bwMode="auto">
          <a:xfrm flipH="1">
            <a:off x="4038600" y="4267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30" name="Line 14"/>
          <p:cNvSpPr>
            <a:spLocks noChangeShapeType="1"/>
          </p:cNvSpPr>
          <p:nvPr/>
        </p:nvSpPr>
        <p:spPr bwMode="auto">
          <a:xfrm flipH="1">
            <a:off x="4038600" y="4267200"/>
            <a:ext cx="1066800" cy="1524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31" name="Line 15"/>
          <p:cNvSpPr>
            <a:spLocks noChangeShapeType="1"/>
          </p:cNvSpPr>
          <p:nvPr/>
        </p:nvSpPr>
        <p:spPr bwMode="auto">
          <a:xfrm flipH="1" flipV="1">
            <a:off x="4038600" y="2819400"/>
            <a:ext cx="1066800" cy="1447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3632" name="Rectangle 16"/>
          <p:cNvSpPr>
            <a:spLocks noChangeArrowheads="1"/>
          </p:cNvSpPr>
          <p:nvPr/>
        </p:nvSpPr>
        <p:spPr bwMode="auto">
          <a:xfrm>
            <a:off x="5334000" y="4572000"/>
            <a:ext cx="3200400" cy="990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Top system in the </a:t>
            </a:r>
            <a:r>
              <a:rPr lang="en-US" sz="2000" dirty="0" err="1">
                <a:latin typeface="Calibri" pitchFamily="34" charset="0"/>
              </a:rPr>
              <a:t>CoNLL</a:t>
            </a:r>
            <a:r>
              <a:rPr lang="en-US" sz="2000" dirty="0">
                <a:latin typeface="Calibri" pitchFamily="34" charset="0"/>
              </a:rPr>
              <a:t> Shared Task Competition 2005</a:t>
            </a:r>
          </a:p>
        </p:txBody>
      </p:sp>
      <p:sp>
        <p:nvSpPr>
          <p:cNvPr id="2049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CFFAF1-174F-4440-A34D-4639513D0E04}" type="slidenum">
              <a:rPr lang="en-US" altLang="zh-TW" smtClean="0">
                <a:cs typeface="Arial Unicode MS" pitchFamily="34" charset="-128"/>
              </a:rPr>
              <a:pPr eaLnBrk="1" hangingPunct="1"/>
              <a:t>10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118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2" grpId="0" animBg="1"/>
      <p:bldP spid="1263624" grpId="0" animBg="1"/>
      <p:bldP spid="1263625" grpId="0" animBg="1"/>
      <p:bldP spid="1263626" grpId="0" animBg="1"/>
      <p:bldP spid="1263627" grpId="0" animBg="1"/>
      <p:bldP spid="1263628" grpId="0" animBg="1"/>
      <p:bldP spid="1263629" grpId="0" animBg="1"/>
      <p:bldP spid="1263630" grpId="0" animBg="1"/>
      <p:bldP spid="1263631" grpId="0" animBg="1"/>
      <p:bldP spid="12636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Semantic Role labeling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Ambiguity and Variability of Prepositional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685800" y="3276600"/>
            <a:ext cx="7620000" cy="646331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His first patient died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of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pneumonia. Another, who arrived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from</a:t>
            </a:r>
            <a:r>
              <a:rPr lang="en-US" dirty="0" smtClean="0">
                <a:latin typeface="+mn-lt"/>
              </a:rPr>
              <a:t> NY yesterday suffered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from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flu. Most others already recovered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from</a:t>
            </a:r>
            <a:r>
              <a:rPr lang="en-US" dirty="0">
                <a:latin typeface="+mn-lt"/>
              </a:rPr>
              <a:t> flu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919" y="1978570"/>
            <a:ext cx="798617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Cause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9702" y="4583668"/>
            <a:ext cx="1162498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Start-state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8932" y="1978570"/>
            <a:ext cx="983224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583668"/>
            <a:ext cx="718145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cause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44529" y="76200"/>
            <a:ext cx="3768123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Verb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Predicates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, Noun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predicates,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preposition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s, each dictates some relations, which have to cohere.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2363668"/>
            <a:ext cx="0" cy="907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2372706"/>
            <a:ext cx="0" cy="907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5590951" y="3922931"/>
            <a:ext cx="0" cy="660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828800" y="3901966"/>
            <a:ext cx="0" cy="660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58674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1143000" y="51816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models;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Acquire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knowledge/constraints;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Make decisions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828800" y="5486400"/>
            <a:ext cx="1125538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4360863" y="5486400"/>
            <a:ext cx="1125537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ular Callout 23"/>
          <p:cNvSpPr/>
          <p:nvPr/>
        </p:nvSpPr>
        <p:spPr>
          <a:xfrm>
            <a:off x="6972331" y="4017524"/>
            <a:ext cx="1981200" cy="1240276"/>
          </a:xfrm>
          <a:prstGeom prst="wedgeRectCallout">
            <a:avLst>
              <a:gd name="adj1" fmla="val -39519"/>
              <a:gd name="adj2" fmla="val 10290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Difficulty: </a:t>
            </a:r>
            <a:r>
              <a:rPr lang="en-US" dirty="0" smtClean="0">
                <a:solidFill>
                  <a:schemeClr val="tx1"/>
                </a:solidFill>
              </a:rPr>
              <a:t>no single source with annotation for all phenomena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0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build="p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 smtClean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6A5715-D264-4E31-9AB2-54511FA07600}" type="slidenum">
              <a:rPr lang="en-US" altLang="zh-TW" smtClean="0">
                <a:cs typeface="Arial Unicode MS" pitchFamily="34" charset="-128"/>
              </a:rPr>
              <a:pPr eaLnBrk="1" hangingPunct="1"/>
              <a:t>12</a:t>
            </a:fld>
            <a:endParaRPr lang="en-US" altLang="zh-TW" smtClean="0">
              <a:cs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519613"/>
            <a:ext cx="8661858" cy="503237"/>
            <a:chOff x="304800" y="4519613"/>
            <a:chExt cx="8661858" cy="503237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304800" y="4533900"/>
              <a:ext cx="86618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/>
                <a:t>The police arrested </a:t>
              </a:r>
              <a:r>
                <a:rPr lang="en-US" sz="2000" dirty="0" smtClean="0"/>
                <a:t> AAA  </a:t>
              </a:r>
              <a:r>
                <a:rPr lang="en-US" sz="2000" dirty="0"/>
                <a:t>because he killed </a:t>
              </a:r>
              <a:r>
                <a:rPr lang="en-US" sz="2000" dirty="0" smtClean="0"/>
                <a:t>BBB two days after Christmas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1000" y="4519613"/>
              <a:ext cx="2913584" cy="46037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67200" y="4540250"/>
              <a:ext cx="4539335" cy="458788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74800" y="4519613"/>
              <a:ext cx="1041400" cy="50006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67250" y="4524375"/>
              <a:ext cx="685800" cy="4984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5867400" y="1295400"/>
            <a:ext cx="1981200" cy="685800"/>
          </a:xfrm>
          <a:prstGeom prst="wedgeRectCallout">
            <a:avLst>
              <a:gd name="adj1" fmla="val -87265"/>
              <a:gd name="adj2" fmla="val 421223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“Kill” Event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1295400"/>
            <a:ext cx="1981200" cy="685800"/>
          </a:xfrm>
          <a:prstGeom prst="wedgeRectCallout">
            <a:avLst>
              <a:gd name="adj1" fmla="val 27325"/>
              <a:gd name="adj2" fmla="val 412028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 “Arrest” Event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816" y="3505200"/>
            <a:ext cx="341638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Distributional</a:t>
            </a:r>
            <a:r>
              <a:rPr lang="en-US" dirty="0" smtClean="0"/>
              <a:t> Association Score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89016" y="5486400"/>
            <a:ext cx="32111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Discourse </a:t>
            </a:r>
            <a:r>
              <a:rPr lang="en-US" dirty="0" smtClean="0"/>
              <a:t>Relation Prediction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2895600" y="1295400"/>
            <a:ext cx="1981200" cy="685800"/>
          </a:xfrm>
          <a:prstGeom prst="wedgeRectCallout">
            <a:avLst>
              <a:gd name="adj1" fmla="val -10076"/>
              <a:gd name="adj2" fmla="val 260304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Causality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3596482" y="3142456"/>
            <a:ext cx="4762" cy="2701925"/>
          </a:xfrm>
          <a:prstGeom prst="curvedConnector3">
            <a:avLst>
              <a:gd name="adj1" fmla="val -11022164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3594100" y="3695700"/>
            <a:ext cx="9525" cy="2676525"/>
          </a:xfrm>
          <a:prstGeom prst="curvedConnector3">
            <a:avLst>
              <a:gd name="adj1" fmla="val -2351852"/>
            </a:avLst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6985458" y="2667000"/>
            <a:ext cx="1981200" cy="685800"/>
          </a:xfrm>
          <a:prstGeom prst="wedgeRectCallout">
            <a:avLst>
              <a:gd name="adj1" fmla="val -20421"/>
              <a:gd name="adj2" fmla="val 207430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Temporal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7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20" grpId="0" animBg="1"/>
      <p:bldP spid="2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" y="1127851"/>
            <a:ext cx="5937094" cy="5349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851"/>
            <a:ext cx="5930703" cy="534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7851"/>
            <a:ext cx="5930703" cy="534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27851"/>
            <a:ext cx="5930703" cy="5349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7851"/>
            <a:ext cx="5919187" cy="534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7851"/>
            <a:ext cx="5919187" cy="534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Social, Political and Economic Event Database (SPEED)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438400"/>
            <a:ext cx="3124200" cy="230832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Cline Center for </a:t>
            </a:r>
            <a:r>
              <a:rPr lang="en-US" dirty="0" smtClean="0">
                <a:latin typeface="+mn-lt"/>
              </a:rPr>
              <a:t>Democracy: 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Quantitative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Political Science meets Information </a:t>
            </a:r>
            <a:r>
              <a:rPr lang="en-US" b="1" dirty="0" smtClean="0">
                <a:solidFill>
                  <a:srgbClr val="0033CC"/>
                </a:solidFill>
                <a:latin typeface="+mn-lt"/>
              </a:rPr>
              <a:t>extraction </a:t>
            </a:r>
          </a:p>
          <a:p>
            <a:endParaRPr lang="en-US" b="1" dirty="0">
              <a:solidFill>
                <a:srgbClr val="0033CC"/>
              </a:solidFill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Tracking Societal Stability in the Philippines: </a:t>
            </a:r>
            <a:r>
              <a:rPr lang="en-US" dirty="0" smtClean="0">
                <a:latin typeface="+mn-lt"/>
              </a:rPr>
              <a:t>Civil strife, Human </a:t>
            </a:r>
            <a:r>
              <a:rPr lang="en-US" dirty="0">
                <a:latin typeface="+mn-lt"/>
              </a:rPr>
              <a:t>and property </a:t>
            </a:r>
            <a:r>
              <a:rPr lang="en-US" dirty="0" smtClean="0">
                <a:latin typeface="+mn-lt"/>
              </a:rPr>
              <a:t>rights, The </a:t>
            </a:r>
            <a:r>
              <a:rPr lang="en-US" dirty="0">
                <a:latin typeface="+mn-lt"/>
              </a:rPr>
              <a:t>rule of </a:t>
            </a:r>
            <a:r>
              <a:rPr lang="en-US" dirty="0" smtClean="0">
                <a:latin typeface="+mn-lt"/>
              </a:rPr>
              <a:t>law, Political </a:t>
            </a:r>
            <a:r>
              <a:rPr lang="en-US" dirty="0">
                <a:latin typeface="+mn-lt"/>
              </a:rPr>
              <a:t>regime </a:t>
            </a:r>
            <a:r>
              <a:rPr lang="en-US" dirty="0" smtClean="0">
                <a:latin typeface="+mn-lt"/>
              </a:rPr>
              <a:t>transitions</a:t>
            </a:r>
            <a:endParaRPr 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0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A30828-2659-4722-83FC-460CD8B66E93}" type="slidenum">
              <a:rPr lang="en-US" altLang="zh-TW">
                <a:cs typeface="Arial Unicode MS" pitchFamily="34" charset="-128"/>
              </a:rPr>
              <a:pPr eaLnBrk="1" hangingPunct="1"/>
              <a:t>14</a:t>
            </a:fld>
            <a:endParaRPr lang="en-US" altLang="zh-TW">
              <a:cs typeface="Arial Unicode MS" pitchFamily="34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Medical Informatics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791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33CC"/>
                </a:solidFill>
              </a:rPr>
              <a:t>An electronic health record (EHR)</a:t>
            </a:r>
            <a:r>
              <a:rPr lang="en-US" sz="2000" dirty="0" smtClean="0"/>
              <a:t> is a personal health record in digital format.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Patient-centric information that should aid clinical decision-making.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Includes information relating to the </a:t>
            </a:r>
            <a:r>
              <a:rPr lang="en-US" sz="1800" dirty="0" smtClean="0">
                <a:solidFill>
                  <a:srgbClr val="0033CC"/>
                </a:solidFill>
              </a:rPr>
              <a:t>current and historical health</a:t>
            </a:r>
            <a:r>
              <a:rPr lang="en-US" sz="1800" dirty="0" smtClean="0"/>
              <a:t>, medical conditions and </a:t>
            </a:r>
            <a:r>
              <a:rPr lang="en-US" sz="1800" dirty="0" smtClean="0">
                <a:solidFill>
                  <a:srgbClr val="0033CC"/>
                </a:solidFill>
              </a:rPr>
              <a:t>medical tests</a:t>
            </a:r>
            <a:r>
              <a:rPr lang="en-US" sz="1800" dirty="0" smtClean="0"/>
              <a:t> of its subject.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Data about medical referrals, </a:t>
            </a:r>
            <a:r>
              <a:rPr lang="en-US" sz="1800" dirty="0" smtClean="0">
                <a:solidFill>
                  <a:srgbClr val="0033CC"/>
                </a:solidFill>
              </a:rPr>
              <a:t>treatments</a:t>
            </a:r>
            <a:r>
              <a:rPr lang="en-US" sz="1800" dirty="0" smtClean="0"/>
              <a:t>, medications, </a:t>
            </a:r>
            <a:r>
              <a:rPr lang="en-US" sz="1800" dirty="0" smtClean="0">
                <a:solidFill>
                  <a:srgbClr val="0033CC"/>
                </a:solidFill>
              </a:rPr>
              <a:t>demographic information</a:t>
            </a:r>
            <a:r>
              <a:rPr lang="en-US" sz="1800" dirty="0" smtClean="0"/>
              <a:t> and other non-clinical administrative information.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857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77" name="Rectangle 5"/>
          <p:cNvSpPr>
            <a:spLocks noChangeArrowheads="1"/>
          </p:cNvSpPr>
          <p:nvPr/>
        </p:nvSpPr>
        <p:spPr bwMode="auto">
          <a:xfrm>
            <a:off x="5943600" y="3505200"/>
            <a:ext cx="3124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A narrative with embedded database elements</a:t>
            </a:r>
            <a:r>
              <a:rPr lang="en-US" sz="2000" dirty="0">
                <a:solidFill>
                  <a:schemeClr val="hlin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34278" name="Rectangle 6"/>
          <p:cNvSpPr>
            <a:spLocks noChangeArrowheads="1"/>
          </p:cNvSpPr>
          <p:nvPr/>
        </p:nvSpPr>
        <p:spPr bwMode="auto">
          <a:xfrm>
            <a:off x="228600" y="3865179"/>
            <a:ext cx="5257800" cy="2459421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Potential Benefits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Health</a:t>
            </a:r>
            <a:r>
              <a:rPr lang="en-US" sz="20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chemeClr val="hlink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dirty="0">
                <a:latin typeface="Calibri" pitchFamily="34" charset="0"/>
              </a:rPr>
              <a:t>Utilize in medical advice systems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dirty="0">
                <a:latin typeface="Calibri" pitchFamily="34" charset="0"/>
              </a:rPr>
              <a:t>Medication selection and tracking (</a:t>
            </a:r>
            <a:r>
              <a:rPr lang="en-US" dirty="0" err="1">
                <a:latin typeface="Calibri" pitchFamily="34" charset="0"/>
              </a:rPr>
              <a:t>Vioxx</a:t>
            </a:r>
            <a:r>
              <a:rPr lang="en-US" dirty="0">
                <a:latin typeface="Calibri" pitchFamily="34" charset="0"/>
              </a:rPr>
              <a:t>…)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dirty="0">
                <a:latin typeface="Calibri" pitchFamily="34" charset="0"/>
              </a:rPr>
              <a:t>Disease outbreak and control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Science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dirty="0">
                <a:latin typeface="Calibri" pitchFamily="34" charset="0"/>
              </a:rPr>
              <a:t>Correlating response to drugs with other conditions</a:t>
            </a:r>
          </a:p>
        </p:txBody>
      </p:sp>
      <p:sp>
        <p:nvSpPr>
          <p:cNvPr id="1334279" name="Rectangle 7"/>
          <p:cNvSpPr>
            <a:spLocks noChangeArrowheads="1"/>
          </p:cNvSpPr>
          <p:nvPr/>
        </p:nvSpPr>
        <p:spPr bwMode="auto">
          <a:xfrm>
            <a:off x="4419600" y="76200"/>
            <a:ext cx="2667000" cy="381000"/>
          </a:xfrm>
          <a:prstGeom prst="rect">
            <a:avLst/>
          </a:prstGeom>
          <a:solidFill>
            <a:srgbClr val="FFFF66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Technological Challenges</a:t>
            </a:r>
          </a:p>
        </p:txBody>
      </p:sp>
      <p:sp>
        <p:nvSpPr>
          <p:cNvPr id="1334280" name="Rectangle 8"/>
          <p:cNvSpPr>
            <a:spLocks noChangeArrowheads="1"/>
          </p:cNvSpPr>
          <p:nvPr/>
        </p:nvSpPr>
        <p:spPr bwMode="auto">
          <a:xfrm>
            <a:off x="6943725" y="504825"/>
            <a:ext cx="2133600" cy="381000"/>
          </a:xfrm>
          <a:prstGeom prst="rect">
            <a:avLst/>
          </a:prstGeom>
          <a:solidFill>
            <a:srgbClr val="FFFF66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>
                <a:latin typeface="Calibri" pitchFamily="34" charset="0"/>
              </a:rPr>
              <a:t>Privacy  Challenges</a:t>
            </a:r>
          </a:p>
        </p:txBody>
      </p:sp>
      <p:sp>
        <p:nvSpPr>
          <p:cNvPr id="1334281" name="Rectangle 9"/>
          <p:cNvSpPr>
            <a:spLocks noChangeArrowheads="1"/>
          </p:cNvSpPr>
          <p:nvPr/>
        </p:nvSpPr>
        <p:spPr bwMode="auto">
          <a:xfrm>
            <a:off x="5638800" y="4419600"/>
            <a:ext cx="3343275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Needs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Enable 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information extraction </a:t>
            </a:r>
            <a:r>
              <a:rPr lang="en-US" sz="2000" dirty="0" smtClean="0">
                <a:latin typeface="Calibri" pitchFamily="34" charset="0"/>
              </a:rPr>
              <a:t>&amp; 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information integration </a:t>
            </a:r>
            <a:r>
              <a:rPr lang="en-US" sz="2000" dirty="0">
                <a:latin typeface="Calibri" pitchFamily="34" charset="0"/>
              </a:rPr>
              <a:t>across various projections of the data and across systems</a:t>
            </a:r>
            <a:endParaRPr lang="en-US" sz="2000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72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7" grpId="0" animBg="1"/>
      <p:bldP spid="1334278" grpId="0" animBg="1"/>
      <p:bldP spid="1334279" grpId="0" animBg="1"/>
      <p:bldP spid="1334280" grpId="0" animBg="1"/>
      <p:bldP spid="13342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Analyzing Electronic Health Records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66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patient </a:t>
            </a:r>
            <a:r>
              <a:rPr lang="en-US" sz="2000" dirty="0"/>
              <a:t>is a 65 year old female with </a:t>
            </a:r>
            <a:r>
              <a:rPr lang="en-US" sz="2000" dirty="0" smtClean="0"/>
              <a:t>post </a:t>
            </a:r>
            <a:r>
              <a:rPr lang="en-US" sz="2000" dirty="0"/>
              <a:t>thoracotomy </a:t>
            </a:r>
            <a:r>
              <a:rPr lang="en-US" sz="2000" dirty="0" smtClean="0"/>
              <a:t>syndrome that </a:t>
            </a:r>
            <a:r>
              <a:rPr lang="en-US" sz="2000" dirty="0"/>
              <a:t>occurred on the site of </a:t>
            </a:r>
            <a:r>
              <a:rPr lang="en-US" sz="2000" dirty="0" smtClean="0"/>
              <a:t>her </a:t>
            </a:r>
            <a:r>
              <a:rPr lang="en-US" sz="2000" dirty="0"/>
              <a:t>thoracotomy </a:t>
            </a:r>
            <a:r>
              <a:rPr lang="en-US" sz="2000" dirty="0" smtClean="0"/>
              <a:t>incision 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She </a:t>
            </a:r>
            <a:r>
              <a:rPr lang="en-US" sz="2000" dirty="0"/>
              <a:t>had </a:t>
            </a:r>
            <a:r>
              <a:rPr lang="en-US" sz="2000" dirty="0" smtClean="0"/>
              <a:t>a </a:t>
            </a:r>
            <a:r>
              <a:rPr lang="en-US" sz="2000" dirty="0"/>
              <a:t>thoracic aortic </a:t>
            </a:r>
            <a:r>
              <a:rPr lang="en-US" sz="2000" dirty="0" smtClean="0"/>
              <a:t>aneurysm </a:t>
            </a:r>
            <a:r>
              <a:rPr lang="en-US" sz="2000" dirty="0"/>
              <a:t>repaired in the past and subsequently developed </a:t>
            </a:r>
            <a:r>
              <a:rPr lang="en-US" sz="2000" dirty="0" smtClean="0"/>
              <a:t>neuropathic pain </a:t>
            </a:r>
            <a:r>
              <a:rPr lang="en-US" sz="2000" dirty="0"/>
              <a:t>at </a:t>
            </a:r>
            <a:r>
              <a:rPr lang="en-US" sz="2000" dirty="0" smtClean="0"/>
              <a:t>the </a:t>
            </a:r>
            <a:r>
              <a:rPr lang="en-US" sz="2000" dirty="0"/>
              <a:t>incision </a:t>
            </a:r>
            <a:r>
              <a:rPr lang="en-US" sz="2000" dirty="0" smtClean="0"/>
              <a:t>site 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She </a:t>
            </a:r>
            <a:r>
              <a:rPr lang="en-US" sz="2000" dirty="0"/>
              <a:t>is currently on </a:t>
            </a:r>
            <a:r>
              <a:rPr lang="en-US" sz="2000" dirty="0" err="1" smtClean="0"/>
              <a:t>Vicodin</a:t>
            </a:r>
            <a:r>
              <a:rPr lang="en-US" sz="2000" dirty="0" smtClean="0"/>
              <a:t> </a:t>
            </a:r>
            <a:r>
              <a:rPr lang="en-US" sz="2000" dirty="0"/>
              <a:t>, one to two tablets every four hours </a:t>
            </a:r>
            <a:r>
              <a:rPr lang="en-US" sz="2000" dirty="0" err="1"/>
              <a:t>p.r.n</a:t>
            </a:r>
            <a:r>
              <a:rPr lang="en-US" sz="2000" dirty="0"/>
              <a:t>. , </a:t>
            </a:r>
            <a:r>
              <a:rPr lang="en-US" sz="2000" dirty="0" smtClean="0"/>
              <a:t>Fentanyl patch </a:t>
            </a:r>
            <a:r>
              <a:rPr lang="en-US" sz="2000" dirty="0"/>
              <a:t>25 mcg an hour , change of patch every 72 hours , </a:t>
            </a:r>
            <a:r>
              <a:rPr lang="en-US" sz="2000" dirty="0" smtClean="0"/>
              <a:t>Elavil </a:t>
            </a:r>
            <a:r>
              <a:rPr lang="en-US" sz="2000" dirty="0"/>
              <a:t>50 </a:t>
            </a:r>
            <a:r>
              <a:rPr lang="en-US" sz="2000" dirty="0" err="1"/>
              <a:t>mgq</a:t>
            </a:r>
            <a:r>
              <a:rPr lang="en-US" sz="2000" dirty="0"/>
              <a:t> .</a:t>
            </a:r>
            <a:r>
              <a:rPr lang="en-US" sz="2000" dirty="0" err="1"/>
              <a:t>h.s</a:t>
            </a:r>
            <a:r>
              <a:rPr lang="en-US" sz="2000" dirty="0"/>
              <a:t>. , </a:t>
            </a:r>
            <a:r>
              <a:rPr lang="en-US" sz="2000" dirty="0" smtClean="0"/>
              <a:t>Neurontin </a:t>
            </a:r>
            <a:r>
              <a:rPr lang="en-US" sz="2000" dirty="0"/>
              <a:t>600 mg </a:t>
            </a:r>
            <a:r>
              <a:rPr lang="en-US" sz="2000" dirty="0" err="1"/>
              <a:t>p.o.</a:t>
            </a:r>
            <a:r>
              <a:rPr lang="en-US" sz="2000" dirty="0"/>
              <a:t> </a:t>
            </a:r>
            <a:r>
              <a:rPr lang="en-US" sz="2000" dirty="0" err="1"/>
              <a:t>t.i.d</a:t>
            </a:r>
            <a:r>
              <a:rPr lang="en-US" sz="2000" dirty="0"/>
              <a:t>. with still what </a:t>
            </a:r>
            <a:r>
              <a:rPr lang="en-US" sz="2000" dirty="0" smtClean="0"/>
              <a:t>she </a:t>
            </a:r>
            <a:r>
              <a:rPr lang="en-US" sz="2000" dirty="0"/>
              <a:t>reports as </a:t>
            </a:r>
            <a:r>
              <a:rPr lang="en-US" sz="2000" dirty="0" smtClean="0"/>
              <a:t>stabbing </a:t>
            </a:r>
            <a:r>
              <a:rPr lang="en-US" sz="2000" dirty="0"/>
              <a:t>left-sided chest </a:t>
            </a:r>
            <a:r>
              <a:rPr lang="en-US" sz="2000" dirty="0" smtClean="0"/>
              <a:t>pain that </a:t>
            </a:r>
            <a:r>
              <a:rPr lang="en-US" sz="2000" dirty="0"/>
              <a:t>can be as severe as a 7/10.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She </a:t>
            </a:r>
            <a:r>
              <a:rPr lang="en-US" sz="2000" dirty="0"/>
              <a:t>has failed </a:t>
            </a:r>
            <a:r>
              <a:rPr lang="en-US" sz="2000" dirty="0" smtClean="0"/>
              <a:t>conservative therapy </a:t>
            </a:r>
            <a:r>
              <a:rPr lang="en-US" sz="2000" dirty="0"/>
              <a:t>and is admitted for </a:t>
            </a:r>
            <a:r>
              <a:rPr lang="en-US" sz="2000" dirty="0" smtClean="0"/>
              <a:t>a </a:t>
            </a:r>
            <a:r>
              <a:rPr lang="en-US" sz="2000" dirty="0"/>
              <a:t>spinal cord stimulator </a:t>
            </a:r>
            <a:r>
              <a:rPr lang="en-US" sz="2000" dirty="0" smtClean="0"/>
              <a:t>trial 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8370" y="1752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33CC"/>
                </a:solidFill>
              </a:rPr>
              <a:t>The patient</a:t>
            </a:r>
            <a:r>
              <a:rPr lang="en-US" sz="2000" dirty="0" smtClean="0"/>
              <a:t>] is a 65 year old female with [</a:t>
            </a:r>
            <a:r>
              <a:rPr lang="en-US" sz="2000" dirty="0" smtClean="0">
                <a:solidFill>
                  <a:srgbClr val="0033CC"/>
                </a:solidFill>
              </a:rPr>
              <a:t>post thoracotomy syndrome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0033CC"/>
                </a:solidFill>
              </a:rPr>
              <a:t>that</a:t>
            </a:r>
            <a:r>
              <a:rPr lang="en-US" sz="2000" dirty="0" smtClean="0"/>
              <a:t>] occurred on the site of [[</a:t>
            </a:r>
            <a:r>
              <a:rPr lang="en-US" sz="2000" dirty="0" smtClean="0">
                <a:solidFill>
                  <a:srgbClr val="0033CC"/>
                </a:solidFill>
              </a:rPr>
              <a:t>her</a:t>
            </a:r>
            <a:r>
              <a:rPr lang="en-US" sz="2000" dirty="0" smtClean="0"/>
              <a:t>] </a:t>
            </a:r>
            <a:r>
              <a:rPr lang="en-US" sz="2000" dirty="0" smtClean="0">
                <a:solidFill>
                  <a:srgbClr val="0033CC"/>
                </a:solidFill>
              </a:rPr>
              <a:t>thoracotomy incision</a:t>
            </a:r>
            <a:r>
              <a:rPr lang="en-US" sz="2000" dirty="0" smtClean="0"/>
              <a:t>] . 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33CC"/>
                </a:solidFill>
              </a:rPr>
              <a:t>She</a:t>
            </a:r>
            <a:r>
              <a:rPr lang="en-US" sz="2000" dirty="0" smtClean="0"/>
              <a:t>] had [</a:t>
            </a:r>
            <a:r>
              <a:rPr lang="en-US" sz="2000" dirty="0" smtClean="0">
                <a:solidFill>
                  <a:srgbClr val="0033CC"/>
                </a:solidFill>
              </a:rPr>
              <a:t>a thoracic aortic aneurysm</a:t>
            </a:r>
            <a:r>
              <a:rPr lang="en-US" sz="2000" dirty="0" smtClean="0"/>
              <a:t>] repaired in the past and subsequently developed [</a:t>
            </a:r>
            <a:r>
              <a:rPr lang="en-US" sz="2000" dirty="0" smtClean="0">
                <a:solidFill>
                  <a:srgbClr val="0033CC"/>
                </a:solidFill>
              </a:rPr>
              <a:t>neuropathic pain</a:t>
            </a:r>
            <a:r>
              <a:rPr lang="en-US" sz="2000" dirty="0" smtClean="0"/>
              <a:t>] at [</a:t>
            </a:r>
            <a:r>
              <a:rPr lang="en-US" sz="2000" dirty="0" smtClean="0">
                <a:solidFill>
                  <a:srgbClr val="0033CC"/>
                </a:solidFill>
              </a:rPr>
              <a:t>the incision site</a:t>
            </a:r>
            <a:r>
              <a:rPr lang="en-US" sz="2000" dirty="0" smtClean="0"/>
              <a:t>] . 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33CC"/>
                </a:solidFill>
              </a:rPr>
              <a:t>She</a:t>
            </a:r>
            <a:r>
              <a:rPr lang="en-US" sz="2000" dirty="0" smtClean="0"/>
              <a:t>] is currently on [</a:t>
            </a:r>
            <a:r>
              <a:rPr lang="en-US" sz="2000" dirty="0" err="1" smtClean="0">
                <a:solidFill>
                  <a:srgbClr val="0033CC"/>
                </a:solidFill>
              </a:rPr>
              <a:t>Vicodin</a:t>
            </a:r>
            <a:r>
              <a:rPr lang="en-US" sz="2000" dirty="0" smtClean="0"/>
              <a:t>] , one to two tablets every four hours </a:t>
            </a:r>
            <a:r>
              <a:rPr lang="en-US" sz="2000" dirty="0" err="1" smtClean="0"/>
              <a:t>p.r.n</a:t>
            </a:r>
            <a:r>
              <a:rPr lang="en-US" sz="2000" dirty="0" smtClean="0"/>
              <a:t>. , [</a:t>
            </a:r>
            <a:r>
              <a:rPr lang="en-US" sz="2000" dirty="0" smtClean="0">
                <a:solidFill>
                  <a:srgbClr val="0033CC"/>
                </a:solidFill>
              </a:rPr>
              <a:t>Fentanyl patch</a:t>
            </a:r>
            <a:r>
              <a:rPr lang="en-US" sz="2000" dirty="0" smtClean="0"/>
              <a:t>] 25 mcg an hour , change of patch every 72 hours , [</a:t>
            </a:r>
            <a:r>
              <a:rPr lang="en-US" sz="2000" dirty="0" smtClean="0">
                <a:solidFill>
                  <a:srgbClr val="0033CC"/>
                </a:solidFill>
              </a:rPr>
              <a:t>Elavil</a:t>
            </a:r>
            <a:r>
              <a:rPr lang="en-US" sz="2000" dirty="0" smtClean="0"/>
              <a:t>] 50 </a:t>
            </a:r>
            <a:r>
              <a:rPr lang="en-US" sz="2000" dirty="0" err="1" smtClean="0"/>
              <a:t>mgq</a:t>
            </a:r>
            <a:r>
              <a:rPr lang="en-US" sz="2000" dirty="0" smtClean="0"/>
              <a:t> .</a:t>
            </a:r>
            <a:r>
              <a:rPr lang="en-US" sz="2000" dirty="0" err="1" smtClean="0"/>
              <a:t>h.s</a:t>
            </a:r>
            <a:r>
              <a:rPr lang="en-US" sz="2000" dirty="0" smtClean="0"/>
              <a:t>. , [</a:t>
            </a:r>
            <a:r>
              <a:rPr lang="en-US" sz="2000" dirty="0" smtClean="0">
                <a:solidFill>
                  <a:srgbClr val="0033CC"/>
                </a:solidFill>
              </a:rPr>
              <a:t>Neurontin</a:t>
            </a:r>
            <a:r>
              <a:rPr lang="en-US" sz="2000" dirty="0" smtClean="0"/>
              <a:t>] 600 mg </a:t>
            </a:r>
            <a:r>
              <a:rPr lang="en-US" sz="2000" dirty="0" err="1" smtClean="0"/>
              <a:t>p.o.</a:t>
            </a:r>
            <a:r>
              <a:rPr lang="en-US" sz="2000" dirty="0" smtClean="0"/>
              <a:t> </a:t>
            </a:r>
            <a:r>
              <a:rPr lang="en-US" sz="2000" dirty="0" err="1" smtClean="0"/>
              <a:t>t.i.d</a:t>
            </a:r>
            <a:r>
              <a:rPr lang="en-US" sz="2000" dirty="0" smtClean="0"/>
              <a:t>. with still what [</a:t>
            </a:r>
            <a:r>
              <a:rPr lang="en-US" sz="2000" dirty="0" smtClean="0">
                <a:solidFill>
                  <a:srgbClr val="0033CC"/>
                </a:solidFill>
              </a:rPr>
              <a:t>she</a:t>
            </a:r>
            <a:r>
              <a:rPr lang="en-US" sz="2000" dirty="0" smtClean="0"/>
              <a:t>] reports as [</a:t>
            </a:r>
            <a:r>
              <a:rPr lang="en-US" sz="2000" dirty="0" smtClean="0">
                <a:solidFill>
                  <a:srgbClr val="0033CC"/>
                </a:solidFill>
              </a:rPr>
              <a:t>stabbing left-sided chest pain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0033CC"/>
                </a:solidFill>
              </a:rPr>
              <a:t>that</a:t>
            </a:r>
            <a:r>
              <a:rPr lang="en-US" sz="2000" dirty="0" smtClean="0"/>
              <a:t>] can be as severe as a 7/10. 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33CC"/>
                </a:solidFill>
              </a:rPr>
              <a:t>She</a:t>
            </a:r>
            <a:r>
              <a:rPr lang="en-US" sz="2000" dirty="0" smtClean="0"/>
              <a:t>] has failed [</a:t>
            </a:r>
            <a:r>
              <a:rPr lang="en-US" sz="2000" dirty="0" smtClean="0">
                <a:solidFill>
                  <a:srgbClr val="0033CC"/>
                </a:solidFill>
              </a:rPr>
              <a:t>conservative therapy</a:t>
            </a:r>
            <a:r>
              <a:rPr lang="en-US" sz="2000" dirty="0" smtClean="0"/>
              <a:t>] and is admitted for [</a:t>
            </a:r>
            <a:r>
              <a:rPr lang="en-US" sz="2000" dirty="0" smtClean="0">
                <a:solidFill>
                  <a:srgbClr val="0033CC"/>
                </a:solidFill>
              </a:rPr>
              <a:t>a spinal cord stimulator trial</a:t>
            </a:r>
            <a:r>
              <a:rPr lang="en-US" sz="2000" dirty="0" smtClean="0"/>
              <a:t>] . </a:t>
            </a:r>
            <a:endParaRPr 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9900" y="1181100"/>
            <a:ext cx="3124200" cy="34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Identify Important Mentions</a:t>
            </a:r>
            <a:endParaRPr lang="en-US" sz="2000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4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Analyzing Electronic Health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The patient</a:t>
            </a:r>
            <a:r>
              <a:rPr lang="en-US" sz="2000" dirty="0" smtClean="0"/>
              <a:t>] </a:t>
            </a:r>
            <a:r>
              <a:rPr lang="en-US" sz="2000" dirty="0"/>
              <a:t>is a 65 year old female with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post </a:t>
            </a:r>
            <a:r>
              <a:rPr lang="en-US" sz="2000" dirty="0">
                <a:solidFill>
                  <a:srgbClr val="FF0000"/>
                </a:solidFill>
              </a:rPr>
              <a:t>thoracotomy </a:t>
            </a:r>
            <a:r>
              <a:rPr lang="en-US" sz="2000" dirty="0" smtClean="0">
                <a:solidFill>
                  <a:srgbClr val="FF0000"/>
                </a:solidFill>
              </a:rPr>
              <a:t>syndrome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FF0000"/>
                </a:solidFill>
              </a:rPr>
              <a:t>that</a:t>
            </a:r>
            <a:r>
              <a:rPr lang="en-US" sz="2000" dirty="0" smtClean="0"/>
              <a:t>] </a:t>
            </a:r>
            <a:r>
              <a:rPr lang="en-US" sz="2000" dirty="0"/>
              <a:t>occurred on the site of </a:t>
            </a:r>
            <a:r>
              <a:rPr lang="en-US" sz="2000" dirty="0" smtClean="0"/>
              <a:t>[[</a:t>
            </a:r>
            <a:r>
              <a:rPr lang="en-US" sz="2000" dirty="0">
                <a:solidFill>
                  <a:srgbClr val="00B0F0"/>
                </a:solidFill>
              </a:rPr>
              <a:t>her</a:t>
            </a:r>
            <a:r>
              <a:rPr lang="en-US" sz="2000" dirty="0" smtClean="0"/>
              <a:t>] </a:t>
            </a:r>
            <a:r>
              <a:rPr lang="en-US" sz="2000" dirty="0">
                <a:solidFill>
                  <a:srgbClr val="FF0000"/>
                </a:solidFill>
              </a:rPr>
              <a:t>thoracotomy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incision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had [</a:t>
            </a:r>
            <a:r>
              <a:rPr lang="en-US" sz="2000" dirty="0">
                <a:solidFill>
                  <a:srgbClr val="FF0000"/>
                </a:solidFill>
              </a:rPr>
              <a:t>a thoracic aortic aneurysm</a:t>
            </a:r>
            <a:r>
              <a:rPr lang="en-US" sz="2000" dirty="0" smtClean="0"/>
              <a:t>] </a:t>
            </a:r>
            <a:r>
              <a:rPr lang="en-US" sz="2000" dirty="0"/>
              <a:t>repaired in the past and subsequently developed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neuropathic pain</a:t>
            </a:r>
            <a:r>
              <a:rPr lang="en-US" sz="2000" dirty="0" smtClean="0"/>
              <a:t>] </a:t>
            </a:r>
            <a:r>
              <a:rPr lang="en-US" sz="2000" dirty="0"/>
              <a:t>at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FF0000"/>
                </a:solidFill>
              </a:rPr>
              <a:t>the incision </a:t>
            </a:r>
            <a:r>
              <a:rPr lang="en-US" sz="2000" dirty="0" smtClean="0">
                <a:solidFill>
                  <a:srgbClr val="FF0000"/>
                </a:solidFill>
              </a:rPr>
              <a:t>site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is currently on </a:t>
            </a:r>
            <a:r>
              <a:rPr lang="en-US" sz="2000" dirty="0" smtClean="0"/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Vicodin</a:t>
            </a:r>
            <a:r>
              <a:rPr lang="en-US" sz="2000" dirty="0" smtClean="0"/>
              <a:t>] </a:t>
            </a:r>
            <a:r>
              <a:rPr lang="en-US" sz="2000" dirty="0"/>
              <a:t>, one to two tablets every four hours </a:t>
            </a:r>
            <a:r>
              <a:rPr lang="en-US" sz="2000" dirty="0" err="1"/>
              <a:t>p.r.n</a:t>
            </a:r>
            <a:r>
              <a:rPr lang="en-US" sz="2000" dirty="0"/>
              <a:t>. ,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00B050"/>
                </a:solidFill>
              </a:rPr>
              <a:t>Fentanyl </a:t>
            </a:r>
            <a:r>
              <a:rPr lang="en-US" sz="2000" dirty="0" smtClean="0">
                <a:solidFill>
                  <a:srgbClr val="00B050"/>
                </a:solidFill>
              </a:rPr>
              <a:t>patch</a:t>
            </a:r>
            <a:r>
              <a:rPr lang="en-US" sz="2000" dirty="0" smtClean="0"/>
              <a:t>] </a:t>
            </a:r>
            <a:r>
              <a:rPr lang="en-US" sz="2000" dirty="0"/>
              <a:t>25 mcg an hour , change of patch every 72 hours ,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50"/>
                </a:solidFill>
              </a:rPr>
              <a:t>Elavil</a:t>
            </a:r>
            <a:r>
              <a:rPr lang="en-US" sz="2000" dirty="0" smtClean="0"/>
              <a:t>] </a:t>
            </a:r>
            <a:r>
              <a:rPr lang="en-US" sz="2000" dirty="0"/>
              <a:t>50 </a:t>
            </a:r>
            <a:r>
              <a:rPr lang="en-US" sz="2000" dirty="0" err="1"/>
              <a:t>mgq</a:t>
            </a:r>
            <a:r>
              <a:rPr lang="en-US" sz="2000" dirty="0"/>
              <a:t> .</a:t>
            </a:r>
            <a:r>
              <a:rPr lang="en-US" sz="2000" dirty="0" err="1"/>
              <a:t>h.s</a:t>
            </a:r>
            <a:r>
              <a:rPr lang="en-US" sz="2000" dirty="0"/>
              <a:t>. ,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50"/>
                </a:solidFill>
              </a:rPr>
              <a:t>Neurontin</a:t>
            </a:r>
            <a:r>
              <a:rPr lang="en-US" sz="2000" dirty="0" smtClean="0"/>
              <a:t>] </a:t>
            </a:r>
            <a:r>
              <a:rPr lang="en-US" sz="2000" dirty="0"/>
              <a:t>600 mg </a:t>
            </a:r>
            <a:r>
              <a:rPr lang="en-US" sz="2000" dirty="0" err="1"/>
              <a:t>p.o.</a:t>
            </a:r>
            <a:r>
              <a:rPr lang="en-US" sz="2000" dirty="0"/>
              <a:t> </a:t>
            </a:r>
            <a:r>
              <a:rPr lang="en-US" sz="2000" dirty="0" err="1"/>
              <a:t>t.i.d</a:t>
            </a:r>
            <a:r>
              <a:rPr lang="en-US" sz="2000" dirty="0"/>
              <a:t>. with still what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reports as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FF0000"/>
                </a:solidFill>
              </a:rPr>
              <a:t>stabbing left-sided chest </a:t>
            </a:r>
            <a:r>
              <a:rPr lang="en-US" sz="2000" dirty="0" smtClean="0">
                <a:solidFill>
                  <a:srgbClr val="FF0000"/>
                </a:solidFill>
              </a:rPr>
              <a:t>pain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FF0000"/>
                </a:solidFill>
              </a:rPr>
              <a:t>that</a:t>
            </a:r>
            <a:r>
              <a:rPr lang="en-US" sz="2000" dirty="0" smtClean="0"/>
              <a:t>] </a:t>
            </a:r>
            <a:r>
              <a:rPr lang="en-US" sz="2000" dirty="0"/>
              <a:t>can be as severe as a 7/10.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has failed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00B050"/>
                </a:solidFill>
              </a:rPr>
              <a:t>conservative </a:t>
            </a:r>
            <a:r>
              <a:rPr lang="en-US" sz="2000" dirty="0" smtClean="0">
                <a:solidFill>
                  <a:srgbClr val="00B050"/>
                </a:solidFill>
              </a:rPr>
              <a:t>therapy</a:t>
            </a:r>
            <a:r>
              <a:rPr lang="en-US" sz="2000" dirty="0" smtClean="0"/>
              <a:t>] </a:t>
            </a:r>
            <a:r>
              <a:rPr lang="en-US" sz="2000" dirty="0"/>
              <a:t>and is admitted for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7030A0"/>
                </a:solidFill>
              </a:rPr>
              <a:t>a </a:t>
            </a:r>
            <a:r>
              <a:rPr lang="en-US" sz="2000" dirty="0">
                <a:solidFill>
                  <a:srgbClr val="7030A0"/>
                </a:solidFill>
              </a:rPr>
              <a:t>spinal cord stimulator </a:t>
            </a:r>
            <a:r>
              <a:rPr lang="en-US" sz="2000" dirty="0" smtClean="0">
                <a:solidFill>
                  <a:srgbClr val="7030A0"/>
                </a:solidFill>
              </a:rPr>
              <a:t>trial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381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Problems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Treatments</a:t>
            </a:r>
          </a:p>
          <a:p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Purple : Tests</a:t>
            </a:r>
          </a:p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Blue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People</a:t>
            </a:r>
            <a:endParaRPr lang="en-US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9900" y="1181100"/>
            <a:ext cx="3124200" cy="34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Identify Concept Types</a:t>
            </a:r>
            <a:endParaRPr lang="en-US" sz="2000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05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>
            <a:noFill/>
          </a:ln>
        </p:spPr>
        <p:txBody>
          <a:bodyPr/>
          <a:lstStyle/>
          <a:p>
            <a:r>
              <a:rPr lang="en-US" dirty="0"/>
              <a:t>Analyzing Electronic Health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The patient</a:t>
            </a:r>
            <a:r>
              <a:rPr lang="en-US" sz="2000" dirty="0" smtClean="0"/>
              <a:t>] </a:t>
            </a:r>
            <a:r>
              <a:rPr lang="en-US" sz="2000" dirty="0"/>
              <a:t>is a 65 year old female with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post </a:t>
            </a:r>
            <a:r>
              <a:rPr lang="en-US" sz="2000" dirty="0">
                <a:solidFill>
                  <a:srgbClr val="FF0000"/>
                </a:solidFill>
              </a:rPr>
              <a:t>thoracotomy </a:t>
            </a:r>
            <a:r>
              <a:rPr lang="en-US" sz="2000" dirty="0" smtClean="0">
                <a:solidFill>
                  <a:srgbClr val="FF0000"/>
                </a:solidFill>
              </a:rPr>
              <a:t>syndrome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FF0000"/>
                </a:solidFill>
              </a:rPr>
              <a:t>that</a:t>
            </a:r>
            <a:r>
              <a:rPr lang="en-US" sz="2000" dirty="0" smtClean="0"/>
              <a:t>] </a:t>
            </a:r>
            <a:r>
              <a:rPr lang="en-US" sz="2000" dirty="0"/>
              <a:t>occurred on the site of </a:t>
            </a:r>
            <a:r>
              <a:rPr lang="en-US" sz="2000" dirty="0" smtClean="0"/>
              <a:t>[[</a:t>
            </a:r>
            <a:r>
              <a:rPr lang="en-US" sz="2000" dirty="0">
                <a:solidFill>
                  <a:srgbClr val="00B0F0"/>
                </a:solidFill>
              </a:rPr>
              <a:t>her</a:t>
            </a:r>
            <a:r>
              <a:rPr lang="en-US" sz="2000" dirty="0" smtClean="0"/>
              <a:t>] </a:t>
            </a:r>
            <a:r>
              <a:rPr lang="en-US" sz="2000" dirty="0">
                <a:solidFill>
                  <a:srgbClr val="FF0000"/>
                </a:solidFill>
              </a:rPr>
              <a:t>thoracotomy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incision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had [</a:t>
            </a:r>
            <a:r>
              <a:rPr lang="en-US" sz="2000" dirty="0">
                <a:solidFill>
                  <a:srgbClr val="FF0000"/>
                </a:solidFill>
              </a:rPr>
              <a:t>a thoracic aortic aneurysm</a:t>
            </a:r>
            <a:r>
              <a:rPr lang="en-US" sz="2000" dirty="0" smtClean="0"/>
              <a:t>] </a:t>
            </a:r>
            <a:r>
              <a:rPr lang="en-US" sz="2000" dirty="0"/>
              <a:t>repaired in the past and subsequently developed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neuropathic pain</a:t>
            </a:r>
            <a:r>
              <a:rPr lang="en-US" sz="2000" dirty="0" smtClean="0"/>
              <a:t>] </a:t>
            </a:r>
            <a:r>
              <a:rPr lang="en-US" sz="2000" dirty="0"/>
              <a:t>at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FF0000"/>
                </a:solidFill>
              </a:rPr>
              <a:t>the incision </a:t>
            </a:r>
            <a:r>
              <a:rPr lang="en-US" sz="2000" dirty="0" smtClean="0">
                <a:solidFill>
                  <a:srgbClr val="FF0000"/>
                </a:solidFill>
              </a:rPr>
              <a:t>site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is currently on </a:t>
            </a:r>
            <a:r>
              <a:rPr lang="en-US" sz="2000" dirty="0" smtClean="0"/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Vicodin</a:t>
            </a:r>
            <a:r>
              <a:rPr lang="en-US" sz="2000" dirty="0" smtClean="0"/>
              <a:t>] </a:t>
            </a:r>
            <a:r>
              <a:rPr lang="en-US" sz="2000" dirty="0"/>
              <a:t>, one to two tablets every four hours </a:t>
            </a:r>
            <a:r>
              <a:rPr lang="en-US" sz="2000" dirty="0" err="1"/>
              <a:t>p.r.n</a:t>
            </a:r>
            <a:r>
              <a:rPr lang="en-US" sz="2000" dirty="0"/>
              <a:t>. ,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00B050"/>
                </a:solidFill>
              </a:rPr>
              <a:t>Fentanyl </a:t>
            </a:r>
            <a:r>
              <a:rPr lang="en-US" sz="2000" dirty="0" smtClean="0">
                <a:solidFill>
                  <a:srgbClr val="00B050"/>
                </a:solidFill>
              </a:rPr>
              <a:t>patch</a:t>
            </a:r>
            <a:r>
              <a:rPr lang="en-US" sz="2000" dirty="0" smtClean="0"/>
              <a:t>] </a:t>
            </a:r>
            <a:r>
              <a:rPr lang="en-US" sz="2000" dirty="0"/>
              <a:t>25 mcg an hour , change of patch every 72 hours ,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50"/>
                </a:solidFill>
              </a:rPr>
              <a:t>Elavil</a:t>
            </a:r>
            <a:r>
              <a:rPr lang="en-US" sz="2000" dirty="0" smtClean="0"/>
              <a:t>] </a:t>
            </a:r>
            <a:r>
              <a:rPr lang="en-US" sz="2000" dirty="0"/>
              <a:t>50 </a:t>
            </a:r>
            <a:r>
              <a:rPr lang="en-US" sz="2000" dirty="0" err="1"/>
              <a:t>mgq</a:t>
            </a:r>
            <a:r>
              <a:rPr lang="en-US" sz="2000" dirty="0"/>
              <a:t> .</a:t>
            </a:r>
            <a:r>
              <a:rPr lang="en-US" sz="2000" dirty="0" err="1"/>
              <a:t>h.s</a:t>
            </a:r>
            <a:r>
              <a:rPr lang="en-US" sz="2000" dirty="0"/>
              <a:t>. ,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50"/>
                </a:solidFill>
              </a:rPr>
              <a:t>Neurontin</a:t>
            </a:r>
            <a:r>
              <a:rPr lang="en-US" sz="2000" dirty="0" smtClean="0"/>
              <a:t>] </a:t>
            </a:r>
            <a:r>
              <a:rPr lang="en-US" sz="2000" dirty="0"/>
              <a:t>600 mg </a:t>
            </a:r>
            <a:r>
              <a:rPr lang="en-US" sz="2000" dirty="0" err="1"/>
              <a:t>p.o.</a:t>
            </a:r>
            <a:r>
              <a:rPr lang="en-US" sz="2000" dirty="0"/>
              <a:t> </a:t>
            </a:r>
            <a:r>
              <a:rPr lang="en-US" sz="2000" dirty="0" err="1"/>
              <a:t>t.i.d</a:t>
            </a:r>
            <a:r>
              <a:rPr lang="en-US" sz="2000" dirty="0"/>
              <a:t>. with still what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reports as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FF0000"/>
                </a:solidFill>
              </a:rPr>
              <a:t>stabbing left-sided chest </a:t>
            </a:r>
            <a:r>
              <a:rPr lang="en-US" sz="2000" dirty="0" smtClean="0">
                <a:solidFill>
                  <a:srgbClr val="FF0000"/>
                </a:solidFill>
              </a:rPr>
              <a:t>pain</a:t>
            </a:r>
            <a:r>
              <a:rPr lang="en-US" sz="2000" dirty="0" smtClean="0"/>
              <a:t>] [</a:t>
            </a:r>
            <a:r>
              <a:rPr lang="en-US" sz="2000" dirty="0" smtClean="0">
                <a:solidFill>
                  <a:srgbClr val="FF0000"/>
                </a:solidFill>
              </a:rPr>
              <a:t>that</a:t>
            </a:r>
            <a:r>
              <a:rPr lang="en-US" sz="2000" dirty="0" smtClean="0"/>
              <a:t>] </a:t>
            </a:r>
            <a:r>
              <a:rPr lang="en-US" sz="2000" dirty="0"/>
              <a:t>can be as severe as a 7/10.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B0F0"/>
                </a:solidFill>
              </a:rPr>
              <a:t>She</a:t>
            </a:r>
            <a:r>
              <a:rPr lang="en-US" sz="2000" dirty="0" smtClean="0"/>
              <a:t>] </a:t>
            </a:r>
            <a:r>
              <a:rPr lang="en-US" sz="2000" dirty="0"/>
              <a:t>has failed </a:t>
            </a:r>
            <a:r>
              <a:rPr lang="en-US" sz="2000" dirty="0" smtClean="0"/>
              <a:t>[</a:t>
            </a:r>
            <a:r>
              <a:rPr lang="en-US" sz="2000" dirty="0">
                <a:solidFill>
                  <a:srgbClr val="00B050"/>
                </a:solidFill>
              </a:rPr>
              <a:t>conservative </a:t>
            </a:r>
            <a:r>
              <a:rPr lang="en-US" sz="2000" dirty="0" smtClean="0">
                <a:solidFill>
                  <a:srgbClr val="00B050"/>
                </a:solidFill>
              </a:rPr>
              <a:t>therapy</a:t>
            </a:r>
            <a:r>
              <a:rPr lang="en-US" sz="2000" dirty="0" smtClean="0"/>
              <a:t>] </a:t>
            </a:r>
            <a:r>
              <a:rPr lang="en-US" sz="2000" dirty="0"/>
              <a:t>and is admitted for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7030A0"/>
                </a:solidFill>
              </a:rPr>
              <a:t>a </a:t>
            </a:r>
            <a:r>
              <a:rPr lang="en-US" sz="2000" dirty="0">
                <a:solidFill>
                  <a:srgbClr val="7030A0"/>
                </a:solidFill>
              </a:rPr>
              <a:t>spinal cord stimulator </a:t>
            </a:r>
            <a:r>
              <a:rPr lang="en-US" sz="2000" dirty="0" smtClean="0">
                <a:solidFill>
                  <a:srgbClr val="7030A0"/>
                </a:solidFill>
              </a:rPr>
              <a:t>trial</a:t>
            </a:r>
            <a:r>
              <a:rPr lang="en-US" sz="2000" dirty="0" smtClean="0"/>
              <a:t>] 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553200"/>
            <a:ext cx="9144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8800" y="1600200"/>
            <a:ext cx="6460177" cy="3660587"/>
            <a:chOff x="1828800" y="1066800"/>
            <a:chExt cx="6460177" cy="3660587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800600" y="1828800"/>
              <a:ext cx="381000" cy="9906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828800" y="2819400"/>
              <a:ext cx="762000" cy="16002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7243948" y="1066800"/>
              <a:ext cx="1045029" cy="310738"/>
            </a:xfrm>
            <a:custGeom>
              <a:avLst/>
              <a:gdLst>
                <a:gd name="connsiteX0" fmla="*/ 1045029 w 1045029"/>
                <a:gd name="connsiteY0" fmla="*/ 510644 h 510644"/>
                <a:gd name="connsiteX1" fmla="*/ 629392 w 1045029"/>
                <a:gd name="connsiteY1" fmla="*/ 5 h 510644"/>
                <a:gd name="connsiteX2" fmla="*/ 0 w 1045029"/>
                <a:gd name="connsiteY2" fmla="*/ 498768 h 510644"/>
                <a:gd name="connsiteX3" fmla="*/ 0 w 1045029"/>
                <a:gd name="connsiteY3" fmla="*/ 498768 h 510644"/>
                <a:gd name="connsiteX4" fmla="*/ 0 w 1045029"/>
                <a:gd name="connsiteY4" fmla="*/ 498768 h 51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029" h="510644">
                  <a:moveTo>
                    <a:pt x="1045029" y="510644"/>
                  </a:moveTo>
                  <a:cubicBezTo>
                    <a:pt x="924296" y="256314"/>
                    <a:pt x="803563" y="1984"/>
                    <a:pt x="629392" y="5"/>
                  </a:cubicBezTo>
                  <a:cubicBezTo>
                    <a:pt x="455221" y="-1974"/>
                    <a:pt x="0" y="498768"/>
                    <a:pt x="0" y="498768"/>
                  </a:cubicBezTo>
                  <a:lnTo>
                    <a:pt x="0" y="498768"/>
                  </a:lnTo>
                  <a:lnTo>
                    <a:pt x="0" y="498768"/>
                  </a:lnTo>
                </a:path>
              </a:pathLst>
            </a:custGeom>
            <a:noFill/>
            <a:ln>
              <a:solidFill>
                <a:srgbClr val="00206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1335" y="4476997"/>
              <a:ext cx="938151" cy="250390"/>
            </a:xfrm>
            <a:custGeom>
              <a:avLst/>
              <a:gdLst>
                <a:gd name="connsiteX0" fmla="*/ 938151 w 938151"/>
                <a:gd name="connsiteY0" fmla="*/ 0 h 250390"/>
                <a:gd name="connsiteX1" fmla="*/ 534390 w 938151"/>
                <a:gd name="connsiteY1" fmla="*/ 249382 h 250390"/>
                <a:gd name="connsiteX2" fmla="*/ 0 w 938151"/>
                <a:gd name="connsiteY2" fmla="*/ 71252 h 2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8151" h="250390">
                  <a:moveTo>
                    <a:pt x="938151" y="0"/>
                  </a:moveTo>
                  <a:cubicBezTo>
                    <a:pt x="814450" y="118753"/>
                    <a:pt x="690749" y="237507"/>
                    <a:pt x="534390" y="249382"/>
                  </a:cubicBezTo>
                  <a:cubicBezTo>
                    <a:pt x="378031" y="261257"/>
                    <a:pt x="189015" y="166254"/>
                    <a:pt x="0" y="71252"/>
                  </a:cubicBezTo>
                </a:path>
              </a:pathLst>
            </a:custGeom>
            <a:noFill/>
            <a:ln>
              <a:solidFill>
                <a:srgbClr val="00206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09900" y="1181100"/>
            <a:ext cx="3124200" cy="34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Coreference Resolution</a:t>
            </a:r>
            <a:endParaRPr lang="en-US" sz="20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"/>
            <a:ext cx="2590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Other needs: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temporal recognition &amp; reasoning, relations, quantities, etc.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77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n-US" dirty="0" smtClean="0"/>
              <a:t>Clinical Decisions:</a:t>
            </a:r>
          </a:p>
          <a:p>
            <a:pPr lvl="1"/>
            <a:r>
              <a:rPr lang="en-US" dirty="0" smtClean="0"/>
              <a:t>“Please show me the reports of all patients who had headache that was not cured by Aspirin.”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Concept Recognition; Relation Identification (Problem, Treatment)</a:t>
            </a:r>
          </a:p>
          <a:p>
            <a:pPr lvl="1"/>
            <a:r>
              <a:rPr lang="en-US" dirty="0"/>
              <a:t>“Please show me the reports of all patients who have had myocardial infarction (heart attack) more than once</a:t>
            </a:r>
            <a:r>
              <a:rPr lang="en-US" dirty="0" smtClean="0"/>
              <a:t>.”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Coreference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Resolution</a:t>
            </a:r>
          </a:p>
          <a:p>
            <a:r>
              <a:rPr lang="en-US" dirty="0"/>
              <a:t>Identification of sensitive data (Privacy Reasons)</a:t>
            </a:r>
          </a:p>
          <a:p>
            <a:pPr lvl="1"/>
            <a:r>
              <a:rPr lang="en-US" dirty="0"/>
              <a:t>HIV </a:t>
            </a:r>
            <a:r>
              <a:rPr lang="en-US" dirty="0" smtClean="0"/>
              <a:t>Data, Drug Abuse, Family Abuse, Genetic Information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Concept Recognition, Relations Recognition (drug, drug abuse),  coreference resolution (multiple incidents, same people)</a:t>
            </a:r>
          </a:p>
          <a:p>
            <a:r>
              <a:rPr lang="en-US" dirty="0"/>
              <a:t>Generating summaries for </a:t>
            </a:r>
            <a:r>
              <a:rPr lang="en-US" dirty="0" smtClean="0"/>
              <a:t>patients</a:t>
            </a:r>
            <a:endParaRPr lang="en-US" dirty="0"/>
          </a:p>
          <a:p>
            <a:r>
              <a:rPr lang="en-US" dirty="0"/>
              <a:t>Creating automatic reminders of medications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/>
          </a:p>
          <a:p>
            <a:pPr lvl="1"/>
            <a:endPara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8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Information Extraction in the Medical Domain</a:t>
            </a:r>
            <a:endParaRPr lang="en-US" altLang="zh-TW" sz="1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Models learned on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newswire data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 not adapt well to the medical domain.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Different vocabulary, sentence and document structure.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More importantly,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the medical domain offers a chance to do better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than the general newswire domain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Background Knowledge: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Narrow domain; a lot of manually curated KB  resources that can be used to help identification &amp; disambiguation.</a:t>
            </a:r>
          </a:p>
          <a:p>
            <a:pPr lvl="1" eaLnBrk="1" hangingPunct="1"/>
            <a:r>
              <a:rPr lang="en-US" sz="1800" dirty="0" smtClean="0">
                <a:solidFill>
                  <a:srgbClr val="0033CC"/>
                </a:solidFill>
              </a:rPr>
              <a:t>UMLS:</a:t>
            </a:r>
            <a:r>
              <a:rPr lang="en-US" sz="1800" dirty="0" smtClean="0"/>
              <a:t> A large biomedical KB, with semantic types and relationships between concepts.</a:t>
            </a:r>
          </a:p>
          <a:p>
            <a:pPr lvl="1" eaLnBrk="1" hangingPunct="1"/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Mesh: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A large thesaurus of medical vocabulary.</a:t>
            </a:r>
          </a:p>
          <a:p>
            <a:pPr lvl="1" eaLnBrk="1" hangingPunct="1"/>
            <a:r>
              <a:rPr lang="en-US" sz="1800" dirty="0">
                <a:solidFill>
                  <a:srgbClr val="0033CC"/>
                </a:solidFill>
              </a:rPr>
              <a:t>SNOMED </a:t>
            </a:r>
            <a:r>
              <a:rPr lang="en-US" sz="1800" dirty="0" smtClean="0">
                <a:solidFill>
                  <a:srgbClr val="0033CC"/>
                </a:solidFill>
              </a:rPr>
              <a:t>CT: </a:t>
            </a:r>
            <a:r>
              <a:rPr lang="en-US" sz="1800" dirty="0" smtClean="0"/>
              <a:t>A comprehensive </a:t>
            </a:r>
            <a:r>
              <a:rPr lang="en-US" sz="1800" dirty="0"/>
              <a:t>clinical terminology.</a:t>
            </a:r>
          </a:p>
          <a:p>
            <a:pPr lvl="1"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Structure: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Medical Text has more structure that can be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exploited.</a:t>
            </a:r>
          </a:p>
          <a:p>
            <a:pPr lvl="1" eaLnBrk="1" hangingPunct="1"/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Discourse structure: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Concepts in the section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“Principal Diagnosis”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are more likely to be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“medical problems”.</a:t>
            </a:r>
          </a:p>
          <a:p>
            <a:pPr lvl="1" eaLnBrk="1" hangingPunct="1"/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EHRs 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have some internal structure: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Doctors, One Patient, Family Members.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4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4D7DC8-5302-4287-8F80-1610858109DA}" type="slidenum">
              <a:rPr lang="en-US" altLang="zh-TW" smtClean="0">
                <a:cs typeface="Arial Unicode MS" pitchFamily="34" charset="-128"/>
              </a:rPr>
              <a:pPr eaLnBrk="1" hangingPunct="1"/>
              <a:t>19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" y="1857375"/>
            <a:ext cx="609600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9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343400"/>
            <a:ext cx="6324600" cy="17526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0525" y="1066800"/>
            <a:ext cx="84486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Most of the data today is unstructured, mostly text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books, newspaper articles, journal publications, reports, internet activity, social network activity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Deal with the huge amount of unstructured data as if it was organized in a database with a known schema.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how to locate, organize, access, analyze and synthesize unstructured data.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Handle Content &amp; Network (who connects to whom, who authors what,…)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Develop the theories, algorithms, and tools to enable </a:t>
            </a:r>
            <a:r>
              <a:rPr lang="en-US" sz="2000" b="1" dirty="0" smtClean="0">
                <a:solidFill>
                  <a:srgbClr val="002060"/>
                </a:solidFill>
              </a:rPr>
              <a:t>transforming raw data</a:t>
            </a:r>
            <a:r>
              <a:rPr lang="en-US" sz="2000" dirty="0" smtClean="0">
                <a:solidFill>
                  <a:srgbClr val="002060"/>
                </a:solidFill>
              </a:rPr>
              <a:t> into </a:t>
            </a:r>
            <a:r>
              <a:rPr lang="en-US" sz="2000" b="1" dirty="0" smtClean="0">
                <a:solidFill>
                  <a:srgbClr val="002060"/>
                </a:solidFill>
              </a:rPr>
              <a:t>useful and understandable information</a:t>
            </a:r>
            <a:r>
              <a:rPr lang="en-US" sz="2000" dirty="0" smtClean="0">
                <a:solidFill>
                  <a:srgbClr val="002060"/>
                </a:solidFill>
              </a:rPr>
              <a:t> &amp; integrating it with existing resources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                  </a:t>
            </a:r>
            <a:r>
              <a:rPr lang="en-US" sz="2000" dirty="0" smtClean="0"/>
              <a:t>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    Today’s message:</a:t>
            </a:r>
          </a:p>
          <a:p>
            <a:pPr lvl="2"/>
            <a:r>
              <a:rPr lang="en-US" sz="2000" b="0" dirty="0" smtClean="0"/>
              <a:t>Much research into </a:t>
            </a:r>
            <a:r>
              <a:rPr lang="en-US" sz="2000" b="0" dirty="0" smtClean="0">
                <a:solidFill>
                  <a:srgbClr val="0033CC"/>
                </a:solidFill>
              </a:rPr>
              <a:t>[data </a:t>
            </a:r>
            <a:r>
              <a:rPr lang="en-US" sz="2000" b="0" dirty="0" smtClean="0">
                <a:solidFill>
                  <a:srgbClr val="0033CC"/>
                </a:solidFill>
                <a:sym typeface="Wingdings" pitchFamily="2" charset="2"/>
              </a:rPr>
              <a:t> meaning] </a:t>
            </a:r>
            <a:r>
              <a:rPr lang="en-US" sz="2000" b="0" dirty="0" smtClean="0">
                <a:sym typeface="Wingdings" pitchFamily="2" charset="2"/>
              </a:rPr>
              <a:t>attempts to </a:t>
            </a:r>
            <a:r>
              <a:rPr lang="en-US" sz="2000" b="0" dirty="0" smtClean="0"/>
              <a:t>tell us </a:t>
            </a:r>
          </a:p>
          <a:p>
            <a:pPr marL="914400" lvl="2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</a:t>
            </a:r>
            <a:r>
              <a:rPr lang="en-US" sz="2000" dirty="0" smtClean="0"/>
              <a:t>what a document </a:t>
            </a:r>
            <a:r>
              <a:rPr lang="en-US" sz="2000" i="1" dirty="0" smtClean="0">
                <a:solidFill>
                  <a:srgbClr val="0033CC"/>
                </a:solidFill>
              </a:rPr>
              <a:t>says</a:t>
            </a:r>
            <a:r>
              <a:rPr lang="en-US" sz="2000" dirty="0" smtClean="0"/>
              <a:t> </a:t>
            </a:r>
            <a:r>
              <a:rPr lang="en-US" sz="2000" b="0" dirty="0" smtClean="0"/>
              <a:t>with some level of certainty</a:t>
            </a:r>
          </a:p>
          <a:p>
            <a:pPr lvl="2"/>
            <a:r>
              <a:rPr lang="en-US" sz="2000" b="0" dirty="0" smtClean="0"/>
              <a:t>But </a:t>
            </a:r>
            <a:r>
              <a:rPr lang="en-US" sz="2000" dirty="0" smtClean="0"/>
              <a:t>what should we </a:t>
            </a:r>
            <a:r>
              <a:rPr lang="en-US" sz="2000" dirty="0" smtClean="0">
                <a:solidFill>
                  <a:srgbClr val="0033CC"/>
                </a:solidFill>
              </a:rPr>
              <a:t>believe</a:t>
            </a:r>
            <a:r>
              <a:rPr lang="en-US" sz="2000" dirty="0" smtClean="0"/>
              <a:t>, and who should we trust?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Data Science: Making Sense of (Unstructured) Data</a:t>
            </a:r>
            <a:endParaRPr lang="en-US" sz="2400" smtClean="0">
              <a:solidFill>
                <a:srgbClr val="FF00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9041" y="3886200"/>
            <a:ext cx="1558159" cy="685800"/>
          </a:xfrm>
          <a:prstGeom prst="wedgeRectCallout">
            <a:avLst>
              <a:gd name="adj1" fmla="val -172225"/>
              <a:gd name="adj2" fmla="val 71695"/>
            </a:avLst>
          </a:prstGeom>
          <a:solidFill>
            <a:srgbClr val="FF9933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541376" y="5943600"/>
            <a:ext cx="1558159" cy="685800"/>
          </a:xfrm>
          <a:prstGeom prst="wedgeRectCallout">
            <a:avLst>
              <a:gd name="adj1" fmla="val -215733"/>
              <a:gd name="adj2" fmla="val -59339"/>
            </a:avLst>
          </a:prstGeom>
          <a:solidFill>
            <a:srgbClr val="FF9933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1378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Current Status</a:t>
            </a:r>
            <a:endParaRPr lang="en-US" altLang="zh-TW" sz="1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State-of-the-art Coreference Resolution System for Clinical Narratives (JAMIA’12,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COLING’12, in submission)</a:t>
            </a:r>
            <a:endParaRPr lang="en-US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State-of-the-art Concept and Relation Extraction (I2B2 workshop’12)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Current work:</a:t>
            </a:r>
          </a:p>
          <a:p>
            <a:pPr lvl="1"/>
            <a:r>
              <a:rPr lang="en-US" dirty="0" smtClean="0"/>
              <a:t>Continuing work on concept identification and Relations</a:t>
            </a:r>
          </a:p>
          <a:p>
            <a:pPr lvl="1"/>
            <a:r>
              <a:rPr lang="en-US" dirty="0" smtClean="0"/>
              <a:t>End-2-End Coreference Resolution System</a:t>
            </a:r>
          </a:p>
          <a:p>
            <a:pPr lvl="1"/>
            <a:r>
              <a:rPr lang="en-US" dirty="0" smtClean="0"/>
              <a:t>Sensitive Concepts</a:t>
            </a:r>
          </a:p>
        </p:txBody>
      </p:sp>
      <p:sp>
        <p:nvSpPr>
          <p:cNvPr id="1844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4D7DC8-5302-4287-8F80-1610858109DA}" type="slidenum">
              <a:rPr lang="en-US" altLang="zh-TW" smtClean="0">
                <a:cs typeface="Arial Unicode MS" pitchFamily="34" charset="-128"/>
              </a:rPr>
              <a:pPr eaLnBrk="1" hangingPunct="1"/>
              <a:t>20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30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Encyclopedic Resources (</a:t>
            </a:r>
            <a:r>
              <a:rPr lang="en-US" dirty="0" smtClean="0">
                <a:hlinkClick r:id="rId2"/>
              </a:rPr>
              <a:t>Demo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FE5488-423C-4952-86FF-EE4BCCB865E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" y="1219200"/>
            <a:ext cx="7802064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38788" y="1676400"/>
            <a:ext cx="3529012" cy="1371600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Beyond supporting better Natural Language Processing, </a:t>
            </a:r>
            <a:r>
              <a:rPr lang="en-US" dirty="0" err="1" smtClean="0">
                <a:solidFill>
                  <a:srgbClr val="FF0000"/>
                </a:solidFill>
              </a:rPr>
              <a:t>Wikification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could allow people to read and </a:t>
            </a:r>
            <a:r>
              <a:rPr lang="en-US" dirty="0" smtClean="0">
                <a:solidFill>
                  <a:srgbClr val="FF0000"/>
                </a:solidFill>
              </a:rPr>
              <a:t>understand </a:t>
            </a:r>
            <a:r>
              <a:rPr lang="en-US" dirty="0" smtClean="0">
                <a:solidFill>
                  <a:srgbClr val="0033CC"/>
                </a:solidFill>
              </a:rPr>
              <a:t>these documents and </a:t>
            </a:r>
            <a:r>
              <a:rPr lang="en-US" dirty="0" smtClean="0">
                <a:solidFill>
                  <a:srgbClr val="FF0000"/>
                </a:solidFill>
              </a:rPr>
              <a:t>access </a:t>
            </a:r>
            <a:r>
              <a:rPr lang="en-US" dirty="0" smtClean="0">
                <a:solidFill>
                  <a:srgbClr val="0033CC"/>
                </a:solidFill>
              </a:rPr>
              <a:t>them in an easier way.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447800" y="5826125"/>
            <a:ext cx="3802063" cy="650875"/>
          </a:xfrm>
          <a:prstGeom prst="wedgeRectCallout">
            <a:avLst>
              <a:gd name="adj1" fmla="val 1414"/>
              <a:gd name="adj2" fmla="val -266888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/>
              <a:t>Hydrocodone/</a:t>
            </a:r>
            <a:r>
              <a:rPr lang="en-US" sz="1600" b="1" dirty="0" err="1"/>
              <a:t>paracetamol</a:t>
            </a:r>
            <a:endParaRPr lang="en-US" sz="1600" b="1" dirty="0"/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http://http://en.wikipedia.org/wiki/Vicodin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5334000" y="5562600"/>
            <a:ext cx="3681412" cy="381000"/>
          </a:xfrm>
          <a:prstGeom prst="wedgeRectCallout">
            <a:avLst>
              <a:gd name="adj1" fmla="val -50656"/>
              <a:gd name="adj2" fmla="val -290045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http://en.wikipedia.org/wiki/Amitriptyline</a:t>
            </a:r>
          </a:p>
        </p:txBody>
      </p:sp>
    </p:spTree>
    <p:extLst>
      <p:ext uri="{BB962C8B-B14F-4D97-AF65-F5344CB8AC3E}">
        <p14:creationId xmlns:p14="http://schemas.microsoft.com/office/powerpoint/2010/main" val="3646019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Making Sense of Unstructured Data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Political Science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Medical Domain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Trustworthiness </a:t>
            </a:r>
            <a:r>
              <a:rPr lang="en-US" dirty="0"/>
              <a:t>of </a:t>
            </a:r>
            <a:r>
              <a:rPr lang="en-US" dirty="0" smtClean="0"/>
              <a:t>Information: </a:t>
            </a:r>
            <a:r>
              <a:rPr lang="en-US" dirty="0" smtClean="0">
                <a:solidFill>
                  <a:srgbClr val="FF0000"/>
                </a:solidFill>
              </a:rPr>
              <a:t>Can you believe what you read?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Key questions in credibility of information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constraints driven approach to determining trustworthiness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" name="Right Arrow 1"/>
          <p:cNvSpPr/>
          <p:nvPr/>
        </p:nvSpPr>
        <p:spPr>
          <a:xfrm>
            <a:off x="31532" y="3308132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8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 smtClean="0"/>
              <a:t>The advent of the Information Age and the Web</a:t>
            </a:r>
          </a:p>
          <a:p>
            <a:pPr lvl="1"/>
            <a:r>
              <a:rPr lang="en-US" dirty="0" smtClean="0"/>
              <a:t>Overwhelming quantity of information</a:t>
            </a:r>
          </a:p>
          <a:p>
            <a:pPr lvl="1"/>
            <a:r>
              <a:rPr lang="en-US" dirty="0" smtClean="0"/>
              <a:t>But uncertain quality.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Collaborative media</a:t>
            </a:r>
          </a:p>
          <a:p>
            <a:pPr lvl="3"/>
            <a:r>
              <a:rPr lang="en-US" sz="1800" dirty="0" smtClean="0"/>
              <a:t>Blogs</a:t>
            </a:r>
          </a:p>
          <a:p>
            <a:pPr lvl="3"/>
            <a:r>
              <a:rPr lang="en-US" sz="1800" dirty="0" smtClean="0"/>
              <a:t>Wikis</a:t>
            </a:r>
          </a:p>
          <a:p>
            <a:pPr lvl="3"/>
            <a:r>
              <a:rPr lang="en-US" sz="1800" dirty="0" smtClean="0"/>
              <a:t>Tweets</a:t>
            </a:r>
          </a:p>
          <a:p>
            <a:pPr lvl="3"/>
            <a:r>
              <a:rPr lang="en-US" sz="1800" dirty="0" smtClean="0"/>
              <a:t>Message boards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Established media are losing market share</a:t>
            </a:r>
          </a:p>
          <a:p>
            <a:pPr lvl="3"/>
            <a:r>
              <a:rPr lang="en-US" sz="1800" dirty="0" smtClean="0"/>
              <a:t>Reduced fact-checking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Knowing what to Believe </a:t>
            </a:r>
          </a:p>
        </p:txBody>
      </p:sp>
      <p:pic>
        <p:nvPicPr>
          <p:cNvPr id="1402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5333"/>
          <a:stretch>
            <a:fillRect/>
          </a:stretch>
        </p:blipFill>
        <p:spPr bwMode="auto">
          <a:xfrm>
            <a:off x="4419600" y="1905000"/>
            <a:ext cx="442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8" descr="wikipedi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622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7513"/>
            <a:ext cx="99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888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distributed data stream needs to be monitored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All Data streams have Natural Language Content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Internet activity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chat rooms, forums, search activity, twitter and cell phones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Traffic reports; 911 calls and other emergency reports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Network activity, power grid reports, networks reports, security systems, banking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Media coverage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Often, stories appear on tweeter before they break the news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But, a lot of conflicting information, possibly misleading and deceiving</a:t>
            </a:r>
          </a:p>
          <a:p>
            <a:pPr lvl="1"/>
            <a:endParaRPr lang="en-US" dirty="0" smtClean="0"/>
          </a:p>
        </p:txBody>
      </p:sp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Emergency Situations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00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31188" cy="5349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Distributed Trust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39863"/>
            <a:ext cx="48006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2539382">
            <a:off x="7300025" y="1187948"/>
            <a:ext cx="1393825" cy="1423987"/>
          </a:xfrm>
          <a:prstGeom prst="down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False– only 3 %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31188" cy="495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Integration of data from multiple heterogeneous sources is essential.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Different sources may provide 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conflicting information or mutually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	reinforcing information.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Mistakenly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for a reason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 smtClean="0">
                <a:solidFill>
                  <a:srgbClr val="0033CC"/>
                </a:solidFill>
              </a:rPr>
              <a:t>But there </a:t>
            </a:r>
            <a:r>
              <a:rPr lang="en-US" sz="1800" dirty="0" smtClean="0">
                <a:solidFill>
                  <a:srgbClr val="0033CC"/>
                </a:solidFill>
              </a:rPr>
              <a:t>is a need to estimate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solidFill>
                  <a:srgbClr val="0033CC"/>
                </a:solidFill>
              </a:rPr>
              <a:t>    source reliability and (in)dependence.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/>
              <a:t>Not feasible for human to read it all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 computational trust system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can be our proxy</a:t>
            </a:r>
          </a:p>
          <a:p>
            <a:pPr lvl="1">
              <a:defRPr/>
            </a:pPr>
            <a:r>
              <a:rPr lang="en-US" sz="1800" dirty="0" smtClean="0"/>
              <a:t>Ideally, assign the trust judgments the user would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The user may be another system</a:t>
            </a:r>
          </a:p>
          <a:p>
            <a:pPr lvl="2">
              <a:defRPr/>
            </a:pPr>
            <a:r>
              <a:rPr lang="en-US" dirty="0" smtClean="0"/>
              <a:t>A question answering system; A navigation system; A news aggregator</a:t>
            </a:r>
          </a:p>
          <a:p>
            <a:pPr lvl="2">
              <a:defRPr/>
            </a:pPr>
            <a:r>
              <a:rPr lang="en-US" dirty="0" smtClean="0"/>
              <a:t>A warning system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 smtClean="0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981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821415-4FC3-46F5-9503-CE16A082D95A}" type="slidenum">
              <a:rPr lang="en-US" altLang="zh-TW" smtClean="0">
                <a:cs typeface="Arial Unicode MS" pitchFamily="34" charset="-128"/>
              </a:rPr>
              <a:pPr eaLnBrk="1" hangingPunct="1"/>
              <a:t>26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39939" name="Title 4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839200" cy="5334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Medical Domain: Many support groups and medical forums</a:t>
            </a:r>
            <a:endParaRPr lang="en-IN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6D19F5-A455-44F0-93C9-0FF70A2E17C9}" type="slidenum">
              <a:rPr lang="en-US" altLang="en-US" sz="1200">
                <a:latin typeface="+mj-lt"/>
                <a:cs typeface="+mn-cs"/>
              </a:rPr>
              <a:pPr algn="r">
                <a:defRPr/>
              </a:pPr>
              <a:t>26</a:t>
            </a:fld>
            <a:endParaRPr lang="en-US" altLang="en-US" sz="1200">
              <a:latin typeface="+mj-lt"/>
              <a:cs typeface="+mn-cs"/>
            </a:endParaRPr>
          </a:p>
        </p:txBody>
      </p:sp>
      <p:pic>
        <p:nvPicPr>
          <p:cNvPr id="39941" name="Picture 6" descr="cancer-msg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565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ncer-mailistL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83915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yahooHeal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438400"/>
            <a:ext cx="79517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890">
            <a:off x="1482871" y="1956231"/>
            <a:ext cx="5622375" cy="4115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11287" y="4343400"/>
            <a:ext cx="7351713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Hundreds of Thousands of people get their medical information from the internet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dirty="0" smtClean="0">
                <a:latin typeface="Calibri" pitchFamily="34" charset="0"/>
              </a:rPr>
              <a:t>Best treatment for…..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dirty="0" smtClean="0">
                <a:latin typeface="Calibri" pitchFamily="34" charset="0"/>
              </a:rPr>
              <a:t>Side effects of….  </a:t>
            </a:r>
            <a:endParaRPr lang="en-US" sz="20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dirty="0" smtClean="0">
                <a:latin typeface="Calibri" pitchFamily="34" charset="0"/>
              </a:rPr>
              <a:t>But, some users have an agenda,…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pharmaceutical companies…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7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1066800"/>
            <a:ext cx="4115594" cy="49545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Integration of data from multiple heterogeneous sources is essential.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Different sources may provide either conflicting information or mutually reinforcing information.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so Easy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0313E9D8-6076-4115-9373-40F37A4213DC}" type="slidenum">
              <a:rPr lang="en-US" altLang="zh-TW" smtClean="0"/>
              <a:pPr/>
              <a:t>27</a:t>
            </a:fld>
            <a:endParaRPr lang="en-US" altLang="zh-TW" dirty="0"/>
          </a:p>
        </p:txBody>
      </p:sp>
      <p:grpSp>
        <p:nvGrpSpPr>
          <p:cNvPr id="11" name="Group 10"/>
          <p:cNvGrpSpPr/>
          <p:nvPr/>
        </p:nvGrpSpPr>
        <p:grpSpPr>
          <a:xfrm rot="21194531">
            <a:off x="2431641" y="2932167"/>
            <a:ext cx="6065512" cy="3581400"/>
            <a:chOff x="2878184" y="1964479"/>
            <a:chExt cx="6065512" cy="3581400"/>
          </a:xfrm>
        </p:grpSpPr>
        <p:grpSp>
          <p:nvGrpSpPr>
            <p:cNvPr id="12" name="Group 11"/>
            <p:cNvGrpSpPr/>
            <p:nvPr/>
          </p:nvGrpSpPr>
          <p:grpSpPr>
            <a:xfrm rot="429894">
              <a:off x="2878184" y="1964479"/>
              <a:ext cx="6065512" cy="3581400"/>
              <a:chOff x="2878184" y="2624619"/>
              <a:chExt cx="6065512" cy="35814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57699">
                <a:off x="2878184" y="2624619"/>
                <a:ext cx="6000750" cy="3581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 rot="21117586">
                <a:off x="7096103" y="3796397"/>
                <a:ext cx="1847593" cy="213450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3" name="Picture 2" descr="G:\Work\presos\images\Trust\cnn fox healthcare\CNNsi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887" y="3938420"/>
              <a:ext cx="1504713" cy="160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444">
            <a:off x="883453" y="3404738"/>
            <a:ext cx="3894883" cy="268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5" descr="hol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0000"/>
            <a:ext cx="373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olo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71206" y="1061540"/>
            <a:ext cx="4115594" cy="49545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33CC"/>
                </a:solidFill>
              </a:rPr>
              <a:t>Interpreting a distributed stream of  conflicting pieces of information is </a:t>
            </a:r>
            <a:r>
              <a:rPr lang="en-US" sz="2000" b="1" dirty="0" smtClean="0"/>
              <a:t>not easy even for experts. </a:t>
            </a:r>
          </a:p>
        </p:txBody>
      </p:sp>
    </p:spTree>
    <p:extLst>
      <p:ext uri="{BB962C8B-B14F-4D97-AF65-F5344CB8AC3E}">
        <p14:creationId xmlns:p14="http://schemas.microsoft.com/office/powerpoint/2010/main" val="1944492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6" name="Rectangle 4"/>
          <p:cNvSpPr>
            <a:spLocks noChangeArrowheads="1"/>
          </p:cNvSpPr>
          <p:nvPr/>
        </p:nvSpPr>
        <p:spPr bwMode="auto">
          <a:xfrm>
            <a:off x="838200" y="3124200"/>
            <a:ext cx="7391400" cy="2362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458200" cy="487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Given:</a:t>
            </a:r>
            <a:r>
              <a:rPr lang="en-US" dirty="0" smtClean="0"/>
              <a:t> </a:t>
            </a:r>
          </a:p>
          <a:p>
            <a:pPr marL="669925" lvl="1" indent="-325438" eaLnBrk="1" hangingPunct="1"/>
            <a:r>
              <a:rPr lang="en-US" dirty="0" smtClean="0"/>
              <a:t>Multiple content sources: websites, blogs, forums, mailing lists</a:t>
            </a:r>
          </a:p>
          <a:p>
            <a:pPr marL="669925" lvl="1" indent="-325438" eaLnBrk="1" hangingPunct="1"/>
            <a:r>
              <a:rPr lang="en-US" dirty="0" smtClean="0"/>
              <a:t>Some target relations (“facts”)</a:t>
            </a:r>
          </a:p>
          <a:p>
            <a:pPr marL="1022350" lvl="2" indent="-350838" eaLnBrk="1" hangingPunct="1"/>
            <a:r>
              <a:rPr lang="en-US" dirty="0" smtClean="0"/>
              <a:t>E.g. </a:t>
            </a:r>
            <a:r>
              <a:rPr lang="en-US" dirty="0" smtClean="0">
                <a:solidFill>
                  <a:srgbClr val="0033CC"/>
                </a:solidFill>
              </a:rPr>
              <a:t>[disease, treatments], [treatments, side-effects]</a:t>
            </a:r>
          </a:p>
          <a:p>
            <a:pPr marL="669925" lvl="1" indent="-325438" eaLnBrk="1" hangingPunct="1"/>
            <a:r>
              <a:rPr lang="en-US" dirty="0" smtClean="0"/>
              <a:t>Prior beliefs and background knowledge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 smtClean="0"/>
              <a:t>Our goal is to: 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Score trustworthiness of </a:t>
            </a:r>
            <a:r>
              <a:rPr lang="en-US" b="1" dirty="0" smtClean="0">
                <a:solidFill>
                  <a:srgbClr val="0033CC"/>
                </a:solidFill>
              </a:rPr>
              <a:t>claims</a:t>
            </a:r>
            <a:r>
              <a:rPr lang="en-US" dirty="0" smtClean="0">
                <a:solidFill>
                  <a:srgbClr val="0033CC"/>
                </a:solidFill>
              </a:rPr>
              <a:t> and </a:t>
            </a:r>
            <a:r>
              <a:rPr lang="en-US" b="1" dirty="0" smtClean="0">
                <a:solidFill>
                  <a:srgbClr val="0033CC"/>
                </a:solidFill>
              </a:rPr>
              <a:t>sources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based on</a:t>
            </a:r>
          </a:p>
          <a:p>
            <a:pPr marL="1022350" lvl="2" indent="-350838" eaLnBrk="1" hangingPunct="1"/>
            <a:r>
              <a:rPr lang="en-US" dirty="0" smtClean="0"/>
              <a:t>support across multiple (trusted) sources</a:t>
            </a:r>
          </a:p>
          <a:p>
            <a:pPr marL="1022350" lvl="2" indent="-350838" eaLnBrk="1" hangingPunct="1"/>
            <a:r>
              <a:rPr lang="en-US" dirty="0" smtClean="0"/>
              <a:t>source characteristics:</a:t>
            </a:r>
            <a:r>
              <a:rPr lang="en-US" sz="2000" dirty="0" smtClean="0"/>
              <a:t> </a:t>
            </a:r>
          </a:p>
          <a:p>
            <a:pPr lvl="3" eaLnBrk="1" hangingPunct="1"/>
            <a:r>
              <a:rPr lang="en-US" dirty="0" smtClean="0"/>
              <a:t>reputation, interest-group (commercial / govt. backed / public interest),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dirty="0" smtClean="0"/>
              <a:t>      verifiability of information (cited info)</a:t>
            </a:r>
          </a:p>
          <a:p>
            <a:pPr marL="1022350" lvl="2" indent="-350838" eaLnBrk="1" hangingPunct="1"/>
            <a:r>
              <a:rPr lang="en-US" dirty="0" smtClean="0"/>
              <a:t>Prior Beliefs and Background knowledge</a:t>
            </a:r>
          </a:p>
          <a:p>
            <a:pPr marL="1022350" lvl="2" indent="-350838" eaLnBrk="1" hangingPunct="1"/>
            <a:r>
              <a:rPr lang="en-US" dirty="0" smtClean="0"/>
              <a:t>Understanding content</a:t>
            </a:r>
          </a:p>
        </p:txBody>
      </p:sp>
      <p:sp>
        <p:nvSpPr>
          <p:cNvPr id="41988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763000" cy="5334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Trustworthiness </a:t>
            </a:r>
            <a:r>
              <a:rPr lang="en-US" sz="1400" dirty="0" smtClean="0"/>
              <a:t>[Pasternack &amp; Roth COLING’10</a:t>
            </a:r>
            <a:r>
              <a:rPr lang="en-US" sz="1400" dirty="0" smtClean="0">
                <a:solidFill>
                  <a:schemeClr val="tx1"/>
                </a:solidFill>
              </a:rPr>
              <a:t>, WWW’11, IJCAI’11; Vydiswaran, </a:t>
            </a:r>
            <a:r>
              <a:rPr lang="en-US" sz="1400" dirty="0" err="1" smtClean="0">
                <a:solidFill>
                  <a:schemeClr val="tx1"/>
                </a:solidFill>
              </a:rPr>
              <a:t>Zhai</a:t>
            </a:r>
            <a:r>
              <a:rPr lang="en-US" sz="1400" dirty="0" smtClean="0">
                <a:solidFill>
                  <a:schemeClr val="tx1"/>
                </a:solidFill>
              </a:rPr>
              <a:t>, Roth, KDD’11]</a:t>
            </a:r>
            <a:endParaRPr lang="en-IN" sz="1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186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Research Questions </a:t>
            </a:r>
            <a:r>
              <a:rPr lang="en-US" sz="1400" dirty="0" smtClean="0">
                <a:solidFill>
                  <a:schemeClr val="tx1"/>
                </a:solidFill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</a:rPr>
              <a:t>Pasternack&amp;Roth</a:t>
            </a:r>
            <a:r>
              <a:rPr lang="en-US" sz="1400" dirty="0" smtClean="0">
                <a:solidFill>
                  <a:schemeClr val="tx1"/>
                </a:solidFill>
              </a:rPr>
              <a:t> COLING’10,[WWW,IJCAI]’11; Vydiswaran, </a:t>
            </a:r>
            <a:r>
              <a:rPr lang="en-US" sz="1400" dirty="0" err="1" smtClean="0">
                <a:solidFill>
                  <a:schemeClr val="tx1"/>
                </a:solidFill>
              </a:rPr>
              <a:t>Zhai</a:t>
            </a:r>
            <a:r>
              <a:rPr lang="en-US" sz="1400" dirty="0" smtClean="0">
                <a:solidFill>
                  <a:schemeClr val="tx1"/>
                </a:solidFill>
              </a:rPr>
              <a:t>, Roth, KDD’11]</a:t>
            </a:r>
            <a:endParaRPr lang="en-IN" sz="1400" dirty="0" smtClean="0">
              <a:solidFill>
                <a:schemeClr val="tx1"/>
              </a:solidFill>
            </a:endParaRPr>
          </a:p>
        </p:txBody>
      </p:sp>
      <p:sp>
        <p:nvSpPr>
          <p:cNvPr id="12984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1. Trust Metrics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(a) Trustworthy messages have some typical characteristics. 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(b) Accuracy is misleading.  A lot of (trivial) truths do not make a message trustworthy. </a:t>
            </a:r>
          </a:p>
          <a:p>
            <a:pPr marL="269875" indent="-325438" eaLnBrk="1" hangingPunct="1"/>
            <a:r>
              <a:rPr lang="en-US" dirty="0" smtClean="0"/>
              <a:t>2. Algorithmic Framework: Constrained Trustworthiness Models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Just voting isn’t good enough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Need to incorporate prior beliefs &amp; background knowledge</a:t>
            </a:r>
          </a:p>
          <a:p>
            <a:pPr eaLnBrk="1" hangingPunct="1"/>
            <a:r>
              <a:rPr lang="en-US" dirty="0" smtClean="0"/>
              <a:t>3. Incorporating Evidence for Claims</a:t>
            </a:r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Not sufficient to deal with claims and sources</a:t>
            </a:r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Need to find (diverse) evidence – </a:t>
            </a:r>
            <a:r>
              <a:rPr lang="en-US" dirty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atural language difficulties </a:t>
            </a:r>
          </a:p>
          <a:p>
            <a:pPr marL="269875" indent="-325438" eaLnBrk="1" hangingPunct="1"/>
            <a:r>
              <a:rPr lang="en-US" dirty="0" smtClean="0"/>
              <a:t>4. Building a Claim-Verification system 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Automate Claim Verification—find supporting &amp; opposing evidence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Natural Language; user biases; information credibility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946400"/>
            <a:ext cx="3543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946400"/>
            <a:ext cx="3552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1532" y="2651234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20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924800" cy="6778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view on Extracting Meaning from Unstructured Text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09600" y="1219200"/>
            <a:ext cx="7924800" cy="2743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mtClean="0"/>
              <a:t>Given: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              </a:t>
            </a:r>
            <a:r>
              <a:rPr lang="en-US" smtClean="0"/>
              <a:t>A long contract that you need to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>
                <a:solidFill>
                  <a:srgbClr val="0033CC"/>
                </a:solidFill>
              </a:rPr>
              <a:t>ACCEPT</a:t>
            </a:r>
          </a:p>
          <a:p>
            <a:pPr eaLnBrk="1" hangingPunct="1"/>
            <a:r>
              <a:rPr lang="en-US" smtClean="0"/>
              <a:t>Determine: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Does it satisfy the 3 conditions that you really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care about? </a:t>
            </a:r>
          </a:p>
        </p:txBody>
      </p:sp>
      <p:sp>
        <p:nvSpPr>
          <p:cNvPr id="1249284" name="Rectangle 3"/>
          <p:cNvSpPr>
            <a:spLocks noChangeArrowheads="1"/>
          </p:cNvSpPr>
          <p:nvPr/>
        </p:nvSpPr>
        <p:spPr bwMode="auto">
          <a:xfrm>
            <a:off x="2743200" y="213360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>
                <a:latin typeface="Tempus Sans ITC" pitchFamily="82" charset="0"/>
              </a:rPr>
              <a:t>(and distinguish from other candidates)</a:t>
            </a:r>
          </a:p>
        </p:txBody>
      </p:sp>
      <p:pic>
        <p:nvPicPr>
          <p:cNvPr id="16389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915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5653088"/>
            <a:ext cx="1752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ACCEPT?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1600" y="4076700"/>
            <a:ext cx="4267200" cy="2133600"/>
            <a:chOff x="96" y="2784"/>
            <a:chExt cx="2688" cy="1344"/>
          </a:xfrm>
        </p:grpSpPr>
        <p:sp>
          <p:nvSpPr>
            <p:cNvPr id="16402" name="AutoShape 8"/>
            <p:cNvSpPr>
              <a:spLocks noChangeArrowheads="1"/>
            </p:cNvSpPr>
            <p:nvPr/>
          </p:nvSpPr>
          <p:spPr bwMode="auto">
            <a:xfrm rot="-2084416">
              <a:off x="1152" y="2784"/>
              <a:ext cx="1632" cy="672"/>
            </a:xfrm>
            <a:prstGeom prst="leftArrow">
              <a:avLst>
                <a:gd name="adj1" fmla="val 50000"/>
                <a:gd name="adj2" fmla="val 607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03" name="Oval 9"/>
            <p:cNvSpPr>
              <a:spLocks noChangeArrowheads="1"/>
            </p:cNvSpPr>
            <p:nvPr/>
          </p:nvSpPr>
          <p:spPr bwMode="auto">
            <a:xfrm>
              <a:off x="96" y="3744"/>
              <a:ext cx="1296" cy="38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1249290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2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1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20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2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3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4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5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6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7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2819400" y="2209800"/>
            <a:ext cx="31242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Calibri" pitchFamily="34" charset="0"/>
              </a:rPr>
              <a:t>Does it say that they’ll give 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Calibri" pitchFamily="34" charset="0"/>
              </a:rPr>
              <a:t>my email address away?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640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B47B02-38F6-41E5-9CC5-F1E2C9ABC028}" type="slidenum">
              <a:rPr lang="en-US" altLang="zh-TW" smtClean="0">
                <a:cs typeface="Arial Unicode MS" pitchFamily="34" charset="-128"/>
              </a:rPr>
              <a:pPr eaLnBrk="1" hangingPunct="1"/>
              <a:t>3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990600"/>
            <a:ext cx="44196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Large Scale Understanding: Massive &amp; Deep </a:t>
            </a:r>
          </a:p>
        </p:txBody>
      </p:sp>
    </p:spTree>
    <p:extLst>
      <p:ext uri="{BB962C8B-B14F-4D97-AF65-F5344CB8AC3E}">
        <p14:creationId xmlns:p14="http://schemas.microsoft.com/office/powerpoint/2010/main" val="352250111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4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4" grpId="0"/>
      <p:bldP spid="16390" grpId="0" animBg="1"/>
      <p:bldP spid="1249298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Comprehensive Trust Metrics </a:t>
            </a:r>
            <a:r>
              <a:rPr lang="en-US" sz="1600" dirty="0" smtClean="0">
                <a:solidFill>
                  <a:schemeClr val="tx1"/>
                </a:solidFill>
              </a:rPr>
              <a:t>[Pasternak &amp; Roth’10]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5043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single, accuracy-derived metric is inadequate</a:t>
            </a:r>
          </a:p>
          <a:p>
            <a:r>
              <a:rPr lang="en-US" dirty="0" smtClean="0"/>
              <a:t>We proposed three measures of trustworthiness: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Truthfulness:  </a:t>
            </a:r>
            <a:r>
              <a:rPr lang="en-US" i="1" dirty="0" smtClean="0"/>
              <a:t>Importance-weighted</a:t>
            </a:r>
            <a:r>
              <a:rPr lang="en-US" dirty="0" smtClean="0"/>
              <a:t> accuracy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Completeness:  </a:t>
            </a:r>
            <a:r>
              <a:rPr lang="en-US" dirty="0" smtClean="0"/>
              <a:t>How thorough a collection of claims is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Bias:  </a:t>
            </a:r>
            <a:r>
              <a:rPr lang="en-US" dirty="0" smtClean="0"/>
              <a:t>Results from supporting a favored position with:</a:t>
            </a:r>
          </a:p>
          <a:p>
            <a:pPr lvl="2"/>
            <a:r>
              <a:rPr lang="en-US" dirty="0" smtClean="0"/>
              <a:t>Untruthful statements</a:t>
            </a:r>
          </a:p>
          <a:p>
            <a:pPr lvl="2"/>
            <a:r>
              <a:rPr lang="en-US" dirty="0" smtClean="0"/>
              <a:t>Targeted incompleteness (“lies of omission”)</a:t>
            </a:r>
          </a:p>
          <a:p>
            <a:r>
              <a:rPr lang="en-US" dirty="0" smtClean="0"/>
              <a:t>Calculated relative to </a:t>
            </a:r>
            <a:r>
              <a:rPr lang="en-US" i="1" dirty="0" smtClean="0"/>
              <a:t>the user’s </a:t>
            </a:r>
            <a:r>
              <a:rPr lang="en-US" dirty="0" smtClean="0"/>
              <a:t>beliefs and information requirements</a:t>
            </a:r>
          </a:p>
          <a:p>
            <a:r>
              <a:rPr lang="en-US" dirty="0" smtClean="0"/>
              <a:t>These apply to collections of claims</a:t>
            </a:r>
            <a:r>
              <a:rPr lang="en-US" dirty="0"/>
              <a:t> </a:t>
            </a:r>
            <a:r>
              <a:rPr lang="en-US" dirty="0" smtClean="0"/>
              <a:t>and Information sources</a:t>
            </a:r>
          </a:p>
          <a:p>
            <a:r>
              <a:rPr lang="en-US" dirty="0" smtClean="0"/>
              <a:t>Found that </a:t>
            </a:r>
            <a:r>
              <a:rPr lang="en-US" dirty="0" smtClean="0">
                <a:solidFill>
                  <a:srgbClr val="FF0000"/>
                </a:solidFill>
              </a:rPr>
              <a:t>our metrics align well with user perception </a:t>
            </a:r>
            <a:r>
              <a:rPr lang="en-US" dirty="0" smtClean="0"/>
              <a:t>overall and are </a:t>
            </a:r>
            <a:r>
              <a:rPr lang="en-US" dirty="0" smtClean="0">
                <a:solidFill>
                  <a:srgbClr val="FF0000"/>
                </a:solidFill>
              </a:rPr>
              <a:t>preferred over accuracy-based metrics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78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>
          <a:xfrm>
            <a:off x="5562600" y="0"/>
            <a:ext cx="1257300" cy="637659"/>
          </a:xfrm>
          <a:prstGeom prst="wedgeRoundRectCallout">
            <a:avLst>
              <a:gd name="adj1" fmla="val -133409"/>
              <a:gd name="adj2" fmla="val 17137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Veracity of claims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533400"/>
          </a:xfrm>
        </p:spPr>
        <p:txBody>
          <a:bodyPr/>
          <a:lstStyle/>
          <a:p>
            <a:r>
              <a:rPr lang="en-US" dirty="0" smtClean="0"/>
              <a:t>2. Constrained Trustworthiness Models </a:t>
            </a:r>
            <a:r>
              <a:rPr lang="en-US" sz="1600" dirty="0" smtClean="0">
                <a:solidFill>
                  <a:schemeClr val="tx1"/>
                </a:solidFill>
              </a:rPr>
              <a:t>[Pasternak &amp; Roth’10,11,12]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648200" y="990600"/>
            <a:ext cx="3048000" cy="2492829"/>
          </a:xfrm>
        </p:spPr>
        <p:txBody>
          <a:bodyPr/>
          <a:lstStyle/>
          <a:p>
            <a:r>
              <a:rPr lang="en-US" dirty="0" smtClean="0"/>
              <a:t>Hub-Authority style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8938" y="1123168"/>
            <a:ext cx="3282462" cy="2865664"/>
            <a:chOff x="1066800" y="1371600"/>
            <a:chExt cx="4800600" cy="3962400"/>
          </a:xfrm>
        </p:grpSpPr>
        <p:sp>
          <p:nvSpPr>
            <p:cNvPr id="8" name="Oval 7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5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4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3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2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1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4" idx="6"/>
              <a:endCxn id="11" idx="2"/>
            </p:cNvCxnSpPr>
            <p:nvPr/>
          </p:nvCxnSpPr>
          <p:spPr>
            <a:xfrm>
              <a:off x="1676400" y="1676400"/>
              <a:ext cx="3581400" cy="1143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6"/>
              <a:endCxn id="10" idx="2"/>
            </p:cNvCxnSpPr>
            <p:nvPr/>
          </p:nvCxnSpPr>
          <p:spPr>
            <a:xfrm>
              <a:off x="1676400" y="1676400"/>
              <a:ext cx="3581400" cy="2057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9" idx="2"/>
            </p:cNvCxnSpPr>
            <p:nvPr/>
          </p:nvCxnSpPr>
          <p:spPr>
            <a:xfrm>
              <a:off x="1676400" y="2442029"/>
              <a:ext cx="3581400" cy="23585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6"/>
              <a:endCxn id="12" idx="2"/>
            </p:cNvCxnSpPr>
            <p:nvPr/>
          </p:nvCxnSpPr>
          <p:spPr>
            <a:xfrm flipV="1">
              <a:off x="1676400" y="1905000"/>
              <a:ext cx="3581400" cy="1447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6"/>
              <a:endCxn id="11" idx="2"/>
            </p:cNvCxnSpPr>
            <p:nvPr/>
          </p:nvCxnSpPr>
          <p:spPr>
            <a:xfrm>
              <a:off x="1676400" y="2442029"/>
              <a:ext cx="3581400" cy="3773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6"/>
              <a:endCxn id="10" idx="2"/>
            </p:cNvCxnSpPr>
            <p:nvPr/>
          </p:nvCxnSpPr>
          <p:spPr>
            <a:xfrm>
              <a:off x="1676400" y="3352800"/>
              <a:ext cx="35814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0" idx="2"/>
            </p:cNvCxnSpPr>
            <p:nvPr/>
          </p:nvCxnSpPr>
          <p:spPr>
            <a:xfrm flipV="1">
              <a:off x="1676400" y="3733800"/>
              <a:ext cx="3581400" cy="1295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9" idx="2"/>
            </p:cNvCxnSpPr>
            <p:nvPr/>
          </p:nvCxnSpPr>
          <p:spPr>
            <a:xfrm flipV="1">
              <a:off x="1676400" y="48006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6"/>
              <a:endCxn id="12" idx="2"/>
            </p:cNvCxnSpPr>
            <p:nvPr/>
          </p:nvCxnSpPr>
          <p:spPr>
            <a:xfrm>
              <a:off x="1676400" y="16764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6"/>
              <a:endCxn id="9" idx="2"/>
            </p:cNvCxnSpPr>
            <p:nvPr/>
          </p:nvCxnSpPr>
          <p:spPr>
            <a:xfrm>
              <a:off x="1676400" y="4114800"/>
              <a:ext cx="3581400" cy="685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/>
          <p:cNvSpPr/>
          <p:nvPr/>
        </p:nvSpPr>
        <p:spPr>
          <a:xfrm>
            <a:off x="7213600" y="0"/>
            <a:ext cx="1854200" cy="637659"/>
          </a:xfrm>
          <a:prstGeom prst="wedgeRoundRectCallout">
            <a:avLst>
              <a:gd name="adj1" fmla="val 31709"/>
              <a:gd name="adj2" fmla="val 25886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B0F0"/>
                </a:solidFill>
              </a:rPr>
              <a:t>Trustworthiness of sources</a:t>
            </a:r>
            <a:endParaRPr lang="en-US" b="1" baseline="-25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956846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0413" y="1109246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Content Placeholder 14"/>
          <p:cNvSpPr txBox="1">
            <a:spLocks/>
          </p:cNvSpPr>
          <p:nvPr/>
        </p:nvSpPr>
        <p:spPr bwMode="auto">
          <a:xfrm>
            <a:off x="4114800" y="2514600"/>
            <a:ext cx="49530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Encode additional information </a:t>
            </a:r>
            <a:r>
              <a:rPr lang="en-US" sz="1800" dirty="0" smtClean="0"/>
              <a:t>into a generalized fact-finding graph</a:t>
            </a:r>
          </a:p>
          <a:p>
            <a:pPr lvl="0"/>
            <a:r>
              <a:rPr lang="en-US" sz="1800" dirty="0" smtClean="0"/>
              <a:t>Rewrite the algorithm to use this information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(Un)certainty </a:t>
            </a:r>
            <a:r>
              <a:rPr lang="en-US" sz="1800" dirty="0"/>
              <a:t>of the information </a:t>
            </a:r>
            <a:r>
              <a:rPr lang="en-US" sz="1800" dirty="0" smtClean="0"/>
              <a:t>extractor; </a:t>
            </a:r>
            <a:r>
              <a:rPr lang="en-US" sz="1800" b="1" dirty="0" smtClean="0">
                <a:solidFill>
                  <a:srgbClr val="FF0000"/>
                </a:solidFill>
              </a:rPr>
              <a:t>Similarity</a:t>
            </a:r>
            <a:r>
              <a:rPr lang="en-US" sz="1800" dirty="0" smtClean="0"/>
              <a:t> </a:t>
            </a:r>
            <a:r>
              <a:rPr lang="en-US" sz="1800" dirty="0"/>
              <a:t>between </a:t>
            </a:r>
            <a:r>
              <a:rPr lang="en-US" sz="1800" dirty="0" smtClean="0"/>
              <a:t>claims; </a:t>
            </a:r>
            <a:r>
              <a:rPr lang="en-US" sz="1800" b="1" dirty="0" smtClean="0">
                <a:solidFill>
                  <a:srgbClr val="FF0000"/>
                </a:solidFill>
              </a:rPr>
              <a:t>Attributes</a:t>
            </a:r>
            <a:r>
              <a:rPr lang="en-US" sz="1800" dirty="0" smtClean="0"/>
              <a:t> , </a:t>
            </a:r>
            <a:r>
              <a:rPr lang="en-US" sz="1800" b="1" dirty="0" smtClean="0">
                <a:solidFill>
                  <a:srgbClr val="FF0000"/>
                </a:solidFill>
              </a:rPr>
              <a:t>group </a:t>
            </a:r>
            <a:r>
              <a:rPr lang="en-US" sz="1800" b="1" dirty="0">
                <a:solidFill>
                  <a:srgbClr val="FF0000"/>
                </a:solidFill>
              </a:rPr>
              <a:t>memberships </a:t>
            </a:r>
            <a:r>
              <a:rPr lang="en-US" sz="1800" b="1" dirty="0" smtClean="0">
                <a:solidFill>
                  <a:srgbClr val="FF0000"/>
                </a:solidFill>
              </a:rPr>
              <a:t>&amp; </a:t>
            </a:r>
            <a:r>
              <a:rPr lang="en-US" sz="1800" b="1" dirty="0" smtClean="0"/>
              <a:t>source dependence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 smtClean="0"/>
              <a:t>Often readily available in real-world domains</a:t>
            </a:r>
          </a:p>
        </p:txBody>
      </p: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76200" y="4038600"/>
            <a:ext cx="4191000" cy="17151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 smtClean="0"/>
              <a:t>Incorporate Prior knowledge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Common-sense:</a:t>
            </a:r>
            <a:r>
              <a:rPr lang="en-US" sz="1800" dirty="0" smtClean="0"/>
              <a:t> </a:t>
            </a:r>
            <a:r>
              <a:rPr lang="en-US" sz="1600" dirty="0" smtClean="0"/>
              <a:t>Cities generally grow over time; A person has 2 biological parents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Specific knowledge: </a:t>
            </a:r>
            <a:r>
              <a:rPr lang="en-US" sz="1600" dirty="0" smtClean="0"/>
              <a:t>The population of Los Angeles is greater than that of Phoenix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52400" y="5257800"/>
            <a:ext cx="5105400" cy="1371600"/>
          </a:xfrm>
          <a:prstGeom prst="rightArrow">
            <a:avLst/>
          </a:prstGeom>
          <a:solidFill>
            <a:srgbClr val="FFFF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Represented declaratively (FOL like) and converted automatically into linear inequalities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Content Placeholder 14"/>
          <p:cNvSpPr txBox="1">
            <a:spLocks/>
          </p:cNvSpPr>
          <p:nvPr/>
        </p:nvSpPr>
        <p:spPr bwMode="auto">
          <a:xfrm>
            <a:off x="5334000" y="5105400"/>
            <a:ext cx="3657600" cy="990600"/>
          </a:xfrm>
          <a:prstGeom prst="rect">
            <a:avLst/>
          </a:prstGeom>
          <a:solidFill>
            <a:srgbClr val="FFFF66"/>
          </a:solidFill>
          <a:ln>
            <a:solidFill>
              <a:srgbClr val="FF993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/>
              <a:t>Solved via Iterative constrained optimization (constrained EM), via  generalized constrained models</a:t>
            </a:r>
            <a:endParaRPr lang="en-US" sz="1800" dirty="0" smtClean="0"/>
          </a:p>
        </p:txBody>
      </p:sp>
      <p:sp>
        <p:nvSpPr>
          <p:cNvPr id="40" name="Oval 39"/>
          <p:cNvSpPr/>
          <p:nvPr/>
        </p:nvSpPr>
        <p:spPr>
          <a:xfrm>
            <a:off x="8534400" y="2590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0000" y="4114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24" y="78832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192" y="9260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279" y="1976735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T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(s)=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c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n+1</a:t>
            </a:r>
            <a:r>
              <a:rPr lang="en-US" sz="2400" dirty="0" smtClean="0">
                <a:latin typeface="Calibri"/>
              </a:rPr>
              <a:t>(c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1679" y="1418898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(c)=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s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b="1" dirty="0" err="1" smtClean="0">
                <a:latin typeface="+mn-lt"/>
              </a:rPr>
              <a:t>T</a:t>
            </a:r>
            <a:r>
              <a:rPr lang="en-US" sz="2400" b="1" baseline="30000" dirty="0" err="1" smtClean="0">
                <a:latin typeface="Calibri"/>
              </a:rPr>
              <a:t>n</a:t>
            </a:r>
            <a:r>
              <a:rPr lang="en-US" sz="2400" dirty="0" smtClean="0">
                <a:latin typeface="Calibri"/>
              </a:rPr>
              <a:t>(s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621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build="p"/>
      <p:bldP spid="30" grpId="0" animBg="1"/>
      <p:bldP spid="36" grpId="0" animBg="1"/>
      <p:bldP spid="37" grpId="0" animBg="1"/>
      <p:bldP spid="39" grpId="0" animBg="1"/>
      <p:bldP spid="41" grpId="0" animBg="1"/>
      <p:bldP spid="40" grpId="0" animBg="1"/>
      <p:bldP spid="43" grpId="0" animBg="1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Constrained Fact-Finding</a:t>
            </a:r>
            <a:endParaRPr lang="en-US" dirty="0" smtClean="0"/>
          </a:p>
        </p:txBody>
      </p:sp>
      <p:sp>
        <p:nvSpPr>
          <p:cNvPr id="145411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Oftentimes we have prior knowledge in a domain:</a:t>
            </a:r>
          </a:p>
          <a:p>
            <a:pPr lvl="1"/>
            <a:r>
              <a:rPr lang="en-US" dirty="0" smtClean="0"/>
              <a:t>“Obama is younger than both Bush and Clinton”</a:t>
            </a:r>
          </a:p>
          <a:p>
            <a:pPr lvl="1"/>
            <a:r>
              <a:rPr lang="en-US" dirty="0" smtClean="0"/>
              <a:t>“All presidents are at least 35”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Main idea: </a:t>
            </a:r>
            <a:r>
              <a:rPr lang="en-US" dirty="0" smtClean="0"/>
              <a:t>if we use declarative prior knowledge to help us, we can make much better trust decisions</a:t>
            </a:r>
          </a:p>
          <a:p>
            <a:r>
              <a:rPr lang="en-US" dirty="0"/>
              <a:t>Prior knowledge comes in two flavors</a:t>
            </a:r>
          </a:p>
          <a:p>
            <a:pPr lvl="1"/>
            <a:r>
              <a:rPr lang="en-US" dirty="0"/>
              <a:t>Common-sense</a:t>
            </a:r>
          </a:p>
          <a:p>
            <a:pPr lvl="2"/>
            <a:r>
              <a:rPr lang="en-US" dirty="0"/>
              <a:t>Cities generally grow over </a:t>
            </a:r>
            <a:r>
              <a:rPr lang="en-US" dirty="0" smtClean="0"/>
              <a:t>time; a person </a:t>
            </a:r>
            <a:r>
              <a:rPr lang="en-US" dirty="0"/>
              <a:t>has two biological parents</a:t>
            </a:r>
          </a:p>
          <a:p>
            <a:pPr lvl="2"/>
            <a:r>
              <a:rPr lang="en-US" dirty="0"/>
              <a:t>Hotels without Western-style toilets are bad</a:t>
            </a:r>
          </a:p>
          <a:p>
            <a:pPr lvl="1"/>
            <a:r>
              <a:rPr lang="en-US" dirty="0"/>
              <a:t>Specific knowledge</a:t>
            </a:r>
          </a:p>
          <a:p>
            <a:pPr lvl="2"/>
            <a:r>
              <a:rPr lang="en-US" dirty="0"/>
              <a:t>John was born in 1970 or </a:t>
            </a:r>
            <a:r>
              <a:rPr lang="en-US" dirty="0" smtClean="0"/>
              <a:t>1971; </a:t>
            </a:r>
            <a:r>
              <a:rPr lang="en-US" dirty="0"/>
              <a:t>The Hilton is better than the Motel </a:t>
            </a:r>
            <a:r>
              <a:rPr lang="en-US" dirty="0" smtClean="0"/>
              <a:t>6 </a:t>
            </a:r>
          </a:p>
          <a:p>
            <a:pPr lvl="2"/>
            <a:r>
              <a:rPr lang="en-US" dirty="0" smtClean="0"/>
              <a:t> population(Los Angeles)&gt; Population(Phoenix)</a:t>
            </a:r>
          </a:p>
          <a:p>
            <a:r>
              <a:rPr lang="en-US" dirty="0" smtClean="0"/>
              <a:t>As before, this knowledge is </a:t>
            </a:r>
            <a:r>
              <a:rPr lang="en-US" dirty="0" smtClean="0">
                <a:solidFill>
                  <a:srgbClr val="FF0000"/>
                </a:solidFill>
              </a:rPr>
              <a:t>encoded as linear constraints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0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Enforcement Mechanism</a:t>
            </a:r>
            <a:endParaRPr lang="en-US" sz="2400" dirty="0" smtClean="0"/>
          </a:p>
        </p:txBody>
      </p:sp>
      <p:sp>
        <p:nvSpPr>
          <p:cNvPr id="186371" name="Content Placeholder 1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Objective function </a:t>
            </a:r>
            <a:r>
              <a:rPr lang="en-US" dirty="0" smtClean="0"/>
              <a:t>will be the </a:t>
            </a:r>
            <a:r>
              <a:rPr lang="en-US" dirty="0" smtClean="0">
                <a:solidFill>
                  <a:srgbClr val="FF0000"/>
                </a:solidFill>
              </a:rPr>
              <a:t>distance</a:t>
            </a:r>
            <a:r>
              <a:rPr lang="en-US" dirty="0" smtClean="0"/>
              <a:t> between:</a:t>
            </a:r>
          </a:p>
          <a:p>
            <a:pPr lvl="2"/>
            <a:r>
              <a:rPr lang="en-US" sz="2000" b="0" dirty="0" smtClean="0"/>
              <a:t>The </a:t>
            </a:r>
            <a:r>
              <a:rPr lang="en-US" sz="2000" b="0" dirty="0"/>
              <a:t>beliefs B</a:t>
            </a:r>
            <a:r>
              <a:rPr lang="en-US" sz="2000" b="0" baseline="30000" dirty="0"/>
              <a:t>i</a:t>
            </a:r>
            <a:r>
              <a:rPr lang="en-US" sz="2000" b="0" dirty="0"/>
              <a:t>(C)’ </a:t>
            </a:r>
            <a:r>
              <a:rPr lang="en-US" sz="2000" b="0" dirty="0" smtClean="0"/>
              <a:t>produced by the fact-finder</a:t>
            </a:r>
          </a:p>
          <a:p>
            <a:pPr lvl="2"/>
            <a:r>
              <a:rPr lang="en-US" sz="2000" b="0" dirty="0"/>
              <a:t>A new set of beliefs B</a:t>
            </a:r>
            <a:r>
              <a:rPr lang="en-US" sz="2000" b="0" baseline="30000" dirty="0"/>
              <a:t>i</a:t>
            </a:r>
            <a:r>
              <a:rPr lang="en-US" sz="2000" b="0" dirty="0"/>
              <a:t>(C</a:t>
            </a:r>
            <a:r>
              <a:rPr lang="en-US" sz="2000" b="0" dirty="0" smtClean="0"/>
              <a:t>) that </a:t>
            </a:r>
            <a:r>
              <a:rPr lang="en-US" sz="2000" b="0" dirty="0" smtClean="0">
                <a:solidFill>
                  <a:srgbClr val="FF0000"/>
                </a:solidFill>
              </a:rPr>
              <a:t>satisfies</a:t>
            </a:r>
            <a:r>
              <a:rPr lang="en-US" sz="2000" b="0" dirty="0" smtClean="0"/>
              <a:t> the linear constraints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6906360"/>
              </p:ext>
            </p:extLst>
          </p:nvPr>
        </p:nvGraphicFramePr>
        <p:xfrm>
          <a:off x="302895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98938" y="2392136"/>
            <a:ext cx="3282462" cy="2865664"/>
            <a:chOff x="1066800" y="1371600"/>
            <a:chExt cx="4800600" cy="3962400"/>
          </a:xfrm>
        </p:grpSpPr>
        <p:sp>
          <p:nvSpPr>
            <p:cNvPr id="8" name="Oval 7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5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4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3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2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1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>
              <a:stCxn id="9" idx="6"/>
              <a:endCxn id="15" idx="2"/>
            </p:cNvCxnSpPr>
            <p:nvPr/>
          </p:nvCxnSpPr>
          <p:spPr>
            <a:xfrm>
              <a:off x="1676400" y="1676400"/>
              <a:ext cx="3581400" cy="1143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6"/>
              <a:endCxn id="14" idx="2"/>
            </p:cNvCxnSpPr>
            <p:nvPr/>
          </p:nvCxnSpPr>
          <p:spPr>
            <a:xfrm>
              <a:off x="1676400" y="1676400"/>
              <a:ext cx="3581400" cy="2057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13" idx="2"/>
            </p:cNvCxnSpPr>
            <p:nvPr/>
          </p:nvCxnSpPr>
          <p:spPr>
            <a:xfrm>
              <a:off x="1676400" y="2442029"/>
              <a:ext cx="3581400" cy="23585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6" idx="2"/>
            </p:cNvCxnSpPr>
            <p:nvPr/>
          </p:nvCxnSpPr>
          <p:spPr>
            <a:xfrm flipV="1">
              <a:off x="1676400" y="1905000"/>
              <a:ext cx="3581400" cy="1447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5" idx="2"/>
            </p:cNvCxnSpPr>
            <p:nvPr/>
          </p:nvCxnSpPr>
          <p:spPr>
            <a:xfrm>
              <a:off x="1676400" y="2442029"/>
              <a:ext cx="3581400" cy="3773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6"/>
              <a:endCxn id="14" idx="2"/>
            </p:cNvCxnSpPr>
            <p:nvPr/>
          </p:nvCxnSpPr>
          <p:spPr>
            <a:xfrm>
              <a:off x="1676400" y="3352800"/>
              <a:ext cx="35814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14" idx="2"/>
            </p:cNvCxnSpPr>
            <p:nvPr/>
          </p:nvCxnSpPr>
          <p:spPr>
            <a:xfrm flipV="1">
              <a:off x="1676400" y="3733800"/>
              <a:ext cx="3581400" cy="1295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6"/>
              <a:endCxn id="13" idx="2"/>
            </p:cNvCxnSpPr>
            <p:nvPr/>
          </p:nvCxnSpPr>
          <p:spPr>
            <a:xfrm flipV="1">
              <a:off x="1676400" y="48006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6"/>
              <a:endCxn id="16" idx="2"/>
            </p:cNvCxnSpPr>
            <p:nvPr/>
          </p:nvCxnSpPr>
          <p:spPr>
            <a:xfrm>
              <a:off x="1676400" y="16764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6"/>
              <a:endCxn id="13" idx="2"/>
            </p:cNvCxnSpPr>
            <p:nvPr/>
          </p:nvCxnSpPr>
          <p:spPr>
            <a:xfrm>
              <a:off x="1676400" y="4114800"/>
              <a:ext cx="3581400" cy="685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09600" y="2225814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0413" y="2378214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24" y="205729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3192" y="219503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75138" y="5372100"/>
            <a:ext cx="2596662" cy="1104900"/>
          </a:xfrm>
          <a:prstGeom prst="wedgeRectCallout">
            <a:avLst>
              <a:gd name="adj1" fmla="val 75634"/>
              <a:gd name="adj2" fmla="val -42107"/>
            </a:avLst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Inference: </a:t>
            </a:r>
            <a:r>
              <a:rPr lang="en-US" sz="2000" dirty="0">
                <a:solidFill>
                  <a:schemeClr val="tx1"/>
                </a:solidFill>
              </a:rPr>
              <a:t>Correct assignment to fit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8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7" grpId="0" animBg="1"/>
      <p:bldP spid="28" grpId="0" animBg="1"/>
      <p:bldP spid="29" grpId="0"/>
      <p:bldP spid="30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Overview: </a:t>
            </a:r>
            <a:r>
              <a:rPr lang="en-US" dirty="0"/>
              <a:t>City population </a:t>
            </a:r>
            <a:endParaRPr lang="en-US" dirty="0" smtClean="0"/>
          </a:p>
        </p:txBody>
      </p:sp>
      <p:sp>
        <p:nvSpPr>
          <p:cNvPr id="196611" name="Content Placeholder 1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dirty="0" smtClean="0"/>
              <a:t>Sources are </a:t>
            </a:r>
            <a:r>
              <a:rPr lang="en-US" dirty="0" err="1" smtClean="0"/>
              <a:t>wikipedia</a:t>
            </a:r>
            <a:r>
              <a:rPr lang="en-US" dirty="0" smtClean="0"/>
              <a:t> authors </a:t>
            </a:r>
          </a:p>
          <a:p>
            <a:r>
              <a:rPr lang="en-US" dirty="0"/>
              <a:t>44,761 claims by 4,107 </a:t>
            </a:r>
            <a:r>
              <a:rPr lang="en-US" dirty="0" smtClean="0"/>
              <a:t>authors </a:t>
            </a:r>
            <a:r>
              <a:rPr lang="en-US" dirty="0"/>
              <a:t>(Truth: </a:t>
            </a:r>
            <a:r>
              <a:rPr lang="en-US" dirty="0" smtClean="0"/>
              <a:t>US Census)</a:t>
            </a:r>
            <a:endParaRPr lang="en-US" dirty="0"/>
          </a:p>
          <a:p>
            <a:r>
              <a:rPr lang="en-US" dirty="0"/>
              <a:t>Goal: determine true population of each city in each year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98522851"/>
              </p:ext>
            </p:extLst>
          </p:nvPr>
        </p:nvGraphicFramePr>
        <p:xfrm>
          <a:off x="1219200" y="2362200"/>
          <a:ext cx="7162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7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Overview</a:t>
            </a:r>
            <a:endParaRPr lang="en-US" sz="2400" dirty="0" smtClean="0"/>
          </a:p>
        </p:txBody>
      </p:sp>
      <p:sp>
        <p:nvSpPr>
          <p:cNvPr id="196611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population (Wikipedia </a:t>
            </a:r>
            <a:r>
              <a:rPr lang="en-US" dirty="0" err="1" smtClean="0"/>
              <a:t>infobox</a:t>
            </a:r>
            <a:r>
              <a:rPr lang="en-US" dirty="0" smtClean="0"/>
              <a:t> data)</a:t>
            </a:r>
          </a:p>
          <a:p>
            <a:r>
              <a:rPr lang="en-US" dirty="0" smtClean="0"/>
              <a:t>Basic biographies (Wikipedia </a:t>
            </a:r>
            <a:r>
              <a:rPr lang="en-US" dirty="0" err="1" smtClean="0"/>
              <a:t>infobox</a:t>
            </a:r>
            <a:r>
              <a:rPr lang="en-US" dirty="0" smtClean="0"/>
              <a:t> data)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American vs. British Spelling </a:t>
            </a:r>
            <a:r>
              <a:rPr lang="en-US" dirty="0" smtClean="0"/>
              <a:t>(articles)</a:t>
            </a:r>
          </a:p>
          <a:p>
            <a:pPr lvl="1"/>
            <a:r>
              <a:rPr lang="en-US" dirty="0" smtClean="0"/>
              <a:t>British National Corpus, Reuters, Washington Post</a:t>
            </a:r>
          </a:p>
          <a:p>
            <a:pPr lvl="1"/>
            <a:r>
              <a:rPr lang="en-US" dirty="0"/>
              <a:t>“Color” vs. “</a:t>
            </a:r>
            <a:r>
              <a:rPr lang="en-US" dirty="0" err="1"/>
              <a:t>colour</a:t>
            </a:r>
            <a:r>
              <a:rPr lang="en-US" dirty="0"/>
              <a:t>”: 694 such pairs</a:t>
            </a:r>
          </a:p>
          <a:p>
            <a:pPr lvl="1"/>
            <a:r>
              <a:rPr lang="en-US" dirty="0"/>
              <a:t>An author claims a particular spelling by using it in an article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Goal: find the “true” British spellings</a:t>
            </a:r>
          </a:p>
          <a:p>
            <a:pPr lvl="2"/>
            <a:r>
              <a:rPr lang="en-US" dirty="0"/>
              <a:t>British viewpoint</a:t>
            </a:r>
          </a:p>
          <a:p>
            <a:pPr lvl="2"/>
            <a:r>
              <a:rPr lang="en-US" dirty="0"/>
              <a:t>American spellings predominate by far</a:t>
            </a:r>
          </a:p>
          <a:p>
            <a:pPr lvl="2"/>
            <a:r>
              <a:rPr lang="en-US" dirty="0"/>
              <a:t>No single objective “ground truth”</a:t>
            </a:r>
          </a:p>
          <a:p>
            <a:pPr lvl="1"/>
            <a:r>
              <a:rPr lang="en-US" dirty="0"/>
              <a:t>Without prior knowledge the fact-finders do very poorly</a:t>
            </a:r>
          </a:p>
          <a:p>
            <a:pPr lvl="2"/>
            <a:r>
              <a:rPr lang="en-US" dirty="0"/>
              <a:t>Predict American spellings instead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5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48700" cy="533400"/>
          </a:xfrm>
        </p:spPr>
        <p:txBody>
          <a:bodyPr/>
          <a:lstStyle/>
          <a:p>
            <a:r>
              <a:rPr lang="en-US" dirty="0" smtClean="0"/>
              <a:t>3. Incorporating Evidence for Claims </a:t>
            </a:r>
            <a:r>
              <a:rPr lang="en-US" sz="1600" dirty="0" smtClean="0">
                <a:solidFill>
                  <a:schemeClr val="tx1"/>
                </a:solidFill>
              </a:rPr>
              <a:t>[Vydiswaran, Zhai  &amp; Roth’10,11,12]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956846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0673" y="914400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Content Placeholder 14"/>
          <p:cNvSpPr txBox="1">
            <a:spLocks/>
          </p:cNvSpPr>
          <p:nvPr/>
        </p:nvSpPr>
        <p:spPr bwMode="auto">
          <a:xfrm>
            <a:off x="4114800" y="3429000"/>
            <a:ext cx="49530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8000"/>
                </a:solidFill>
              </a:rPr>
              <a:t>truth value of a claim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/>
              <a:t>depends on its </a:t>
            </a:r>
            <a:r>
              <a:rPr lang="en-US" sz="1800" b="1" dirty="0" smtClean="0">
                <a:solidFill>
                  <a:srgbClr val="00B0F0"/>
                </a:solidFill>
              </a:rPr>
              <a:t>source</a:t>
            </a:r>
            <a:r>
              <a:rPr lang="en-US" sz="1800" dirty="0" smtClean="0"/>
              <a:t> as well as on </a:t>
            </a:r>
            <a:r>
              <a:rPr lang="en-US" sz="1800" b="1" dirty="0" smtClean="0">
                <a:solidFill>
                  <a:srgbClr val="FF9933"/>
                </a:solidFill>
              </a:rPr>
              <a:t>evidence</a:t>
            </a:r>
            <a:r>
              <a:rPr lang="en-US" sz="1800" dirty="0" smtClean="0"/>
              <a:t>. </a:t>
            </a:r>
          </a:p>
          <a:p>
            <a:pPr lvl="1"/>
            <a:r>
              <a:rPr lang="en-US" sz="1600" dirty="0" smtClean="0"/>
              <a:t>Evidence documents influence each other and have different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relevance</a:t>
            </a:r>
            <a:r>
              <a:rPr lang="en-US" sz="1600" dirty="0" smtClean="0"/>
              <a:t> to claims.</a:t>
            </a:r>
          </a:p>
          <a:p>
            <a:r>
              <a:rPr lang="en-US" sz="1800" dirty="0" smtClean="0"/>
              <a:t>Global analysis of this data, taking into account the </a:t>
            </a:r>
            <a:r>
              <a:rPr lang="en-US" sz="1800" b="1" dirty="0" smtClean="0"/>
              <a:t>relations</a:t>
            </a:r>
            <a:r>
              <a:rPr lang="en-US" sz="1800" dirty="0" smtClean="0"/>
              <a:t> </a:t>
            </a:r>
            <a:r>
              <a:rPr lang="en-US" sz="1800" b="1" dirty="0" smtClean="0"/>
              <a:t>between stories</a:t>
            </a:r>
            <a:r>
              <a:rPr lang="en-US" sz="1800" dirty="0" smtClean="0"/>
              <a:t>, their </a:t>
            </a:r>
            <a:r>
              <a:rPr lang="en-US" sz="1800" b="1" dirty="0" smtClean="0">
                <a:solidFill>
                  <a:srgbClr val="FF0000"/>
                </a:solidFill>
              </a:rPr>
              <a:t>relevance</a:t>
            </a:r>
            <a:r>
              <a:rPr lang="en-US" sz="1800" dirty="0" smtClean="0"/>
              <a:t>, and their </a:t>
            </a:r>
            <a:r>
              <a:rPr lang="en-US" sz="1800" b="1" dirty="0" smtClean="0">
                <a:solidFill>
                  <a:srgbClr val="00B0F0"/>
                </a:solidFill>
              </a:rPr>
              <a:t>sources</a:t>
            </a:r>
            <a:r>
              <a:rPr lang="en-US" sz="1800" dirty="0" smtClean="0"/>
              <a:t>, allows us to determine trustworthiness values over sources and claims. </a:t>
            </a:r>
          </a:p>
        </p:txBody>
      </p: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76200" y="4761819"/>
            <a:ext cx="4343400" cy="17151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 smtClean="0"/>
              <a:t>The NLP of Evidence Search</a:t>
            </a:r>
          </a:p>
          <a:p>
            <a:r>
              <a:rPr lang="en-US" sz="1800" b="1" dirty="0" smtClean="0"/>
              <a:t>Does this text snippet provide evidence to this claim? </a:t>
            </a:r>
            <a:r>
              <a:rPr lang="en-US" sz="1800" b="1" dirty="0" smtClean="0">
                <a:solidFill>
                  <a:srgbClr val="FF0000"/>
                </a:solidFill>
              </a:rPr>
              <a:t>Textual Entailment </a:t>
            </a:r>
          </a:p>
          <a:p>
            <a:r>
              <a:rPr lang="en-US" sz="1800" b="1" dirty="0" smtClean="0"/>
              <a:t>What kind of evidence?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</a:t>
            </a:r>
            <a:r>
              <a:rPr lang="en-US" sz="1800" b="1" dirty="0" smtClean="0">
                <a:solidFill>
                  <a:srgbClr val="FF0000"/>
                </a:solidFill>
              </a:rPr>
              <a:t>For, Against:  Opinion Sentiments</a:t>
            </a:r>
            <a:endParaRPr lang="en-US" sz="1600" dirty="0" smtClean="0"/>
          </a:p>
        </p:txBody>
      </p:sp>
      <p:sp>
        <p:nvSpPr>
          <p:cNvPr id="40" name="Oval 39"/>
          <p:cNvSpPr/>
          <p:nvPr/>
        </p:nvSpPr>
        <p:spPr>
          <a:xfrm>
            <a:off x="8610600" y="3549084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75100" y="4806384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2697" y="1014222"/>
            <a:ext cx="3633502" cy="3725542"/>
            <a:chOff x="1066800" y="990599"/>
            <a:chExt cx="4800600" cy="5257801"/>
          </a:xfrm>
        </p:grpSpPr>
        <p:sp>
          <p:nvSpPr>
            <p:cNvPr id="45" name="Oval 44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1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2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3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4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5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4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3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2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1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stCxn id="45" idx="6"/>
              <a:endCxn id="64" idx="2"/>
            </p:cNvCxnSpPr>
            <p:nvPr/>
          </p:nvCxnSpPr>
          <p:spPr>
            <a:xfrm flipV="1">
              <a:off x="1676400" y="1219199"/>
              <a:ext cx="1553936" cy="4572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6" idx="6"/>
              <a:endCxn id="52" idx="2"/>
            </p:cNvCxnSpPr>
            <p:nvPr/>
          </p:nvCxnSpPr>
          <p:spPr>
            <a:xfrm>
              <a:off x="3786867" y="2285999"/>
              <a:ext cx="1470933" cy="5334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8" idx="6"/>
              <a:endCxn id="51" idx="2"/>
            </p:cNvCxnSpPr>
            <p:nvPr/>
          </p:nvCxnSpPr>
          <p:spPr>
            <a:xfrm>
              <a:off x="3786867" y="3352799"/>
              <a:ext cx="1470933" cy="3810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6"/>
              <a:endCxn id="50" idx="2"/>
            </p:cNvCxnSpPr>
            <p:nvPr/>
          </p:nvCxnSpPr>
          <p:spPr>
            <a:xfrm flipV="1">
              <a:off x="3786867" y="4800601"/>
              <a:ext cx="1470933" cy="152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6"/>
              <a:endCxn id="50" idx="2"/>
            </p:cNvCxnSpPr>
            <p:nvPr/>
          </p:nvCxnSpPr>
          <p:spPr>
            <a:xfrm flipV="1">
              <a:off x="3786867" y="4800601"/>
              <a:ext cx="1470933" cy="6857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5" idx="6"/>
              <a:endCxn id="53" idx="2"/>
            </p:cNvCxnSpPr>
            <p:nvPr/>
          </p:nvCxnSpPr>
          <p:spPr>
            <a:xfrm>
              <a:off x="3786867" y="1752600"/>
              <a:ext cx="1470933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7" idx="6"/>
              <a:endCxn id="52" idx="2"/>
            </p:cNvCxnSpPr>
            <p:nvPr/>
          </p:nvCxnSpPr>
          <p:spPr>
            <a:xfrm>
              <a:off x="3786867" y="2819400"/>
              <a:ext cx="147093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6"/>
              <a:endCxn id="51" idx="2"/>
            </p:cNvCxnSpPr>
            <p:nvPr/>
          </p:nvCxnSpPr>
          <p:spPr>
            <a:xfrm flipV="1">
              <a:off x="3786867" y="3733801"/>
              <a:ext cx="1470933" cy="152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0" idx="6"/>
              <a:endCxn id="51" idx="2"/>
            </p:cNvCxnSpPr>
            <p:nvPr/>
          </p:nvCxnSpPr>
          <p:spPr>
            <a:xfrm flipV="1">
              <a:off x="3786867" y="3733801"/>
              <a:ext cx="1470933" cy="6857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3" idx="6"/>
              <a:endCxn id="50" idx="2"/>
            </p:cNvCxnSpPr>
            <p:nvPr/>
          </p:nvCxnSpPr>
          <p:spPr>
            <a:xfrm flipV="1">
              <a:off x="3851122" y="4800601"/>
              <a:ext cx="1406679" cy="12191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230336" y="9905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1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230336" y="15240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2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30336" y="20573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3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230336" y="25908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4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30336" y="31241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5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230336" y="36576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6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230336" y="41909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7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230336" y="47244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8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0336" y="52577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9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177268" y="5791200"/>
              <a:ext cx="673854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10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64" idx="6"/>
              <a:endCxn id="53" idx="2"/>
            </p:cNvCxnSpPr>
            <p:nvPr/>
          </p:nvCxnSpPr>
          <p:spPr>
            <a:xfrm>
              <a:off x="3786867" y="1219199"/>
              <a:ext cx="1470933" cy="6858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7" idx="6"/>
              <a:endCxn id="65" idx="2"/>
            </p:cNvCxnSpPr>
            <p:nvPr/>
          </p:nvCxnSpPr>
          <p:spPr>
            <a:xfrm flipV="1">
              <a:off x="1676400" y="1752600"/>
              <a:ext cx="1553936" cy="16002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5" idx="6"/>
              <a:endCxn id="66" idx="2"/>
            </p:cNvCxnSpPr>
            <p:nvPr/>
          </p:nvCxnSpPr>
          <p:spPr>
            <a:xfrm>
              <a:off x="1676400" y="1676400"/>
              <a:ext cx="1553936" cy="6095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6" idx="6"/>
              <a:endCxn id="67" idx="2"/>
            </p:cNvCxnSpPr>
            <p:nvPr/>
          </p:nvCxnSpPr>
          <p:spPr>
            <a:xfrm>
              <a:off x="1676400" y="2442030"/>
              <a:ext cx="1553936" cy="3773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5" idx="6"/>
              <a:endCxn id="68" idx="2"/>
            </p:cNvCxnSpPr>
            <p:nvPr/>
          </p:nvCxnSpPr>
          <p:spPr>
            <a:xfrm>
              <a:off x="1676400" y="1676400"/>
              <a:ext cx="1553936" cy="1676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7" idx="6"/>
              <a:endCxn id="69" idx="2"/>
            </p:cNvCxnSpPr>
            <p:nvPr/>
          </p:nvCxnSpPr>
          <p:spPr>
            <a:xfrm>
              <a:off x="1676400" y="3352801"/>
              <a:ext cx="1553936" cy="533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49" idx="6"/>
              <a:endCxn id="70" idx="2"/>
            </p:cNvCxnSpPr>
            <p:nvPr/>
          </p:nvCxnSpPr>
          <p:spPr>
            <a:xfrm flipV="1">
              <a:off x="1676400" y="4419599"/>
              <a:ext cx="1553936" cy="6096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6" idx="6"/>
              <a:endCxn id="71" idx="2"/>
            </p:cNvCxnSpPr>
            <p:nvPr/>
          </p:nvCxnSpPr>
          <p:spPr>
            <a:xfrm>
              <a:off x="1676400" y="2442030"/>
              <a:ext cx="1553936" cy="2510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9" idx="6"/>
              <a:endCxn id="73" idx="2"/>
            </p:cNvCxnSpPr>
            <p:nvPr/>
          </p:nvCxnSpPr>
          <p:spPr>
            <a:xfrm>
              <a:off x="1676400" y="5029201"/>
              <a:ext cx="1500867" cy="9905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8" idx="6"/>
              <a:endCxn id="72" idx="2"/>
            </p:cNvCxnSpPr>
            <p:nvPr/>
          </p:nvCxnSpPr>
          <p:spPr>
            <a:xfrm>
              <a:off x="1676400" y="4114801"/>
              <a:ext cx="1553936" cy="13715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35449" y="575846"/>
            <a:ext cx="1083951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3300"/>
                </a:solidFill>
              </a:rPr>
              <a:t>Evidence</a:t>
            </a:r>
            <a:endParaRPr lang="en-US" sz="1600" b="1" dirty="0">
              <a:solidFill>
                <a:srgbClr val="CC33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10022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26440" y="11546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47079" y="8382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E(c)</a:t>
            </a:r>
            <a:endParaRPr lang="en-US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00898" y="1174532"/>
            <a:ext cx="3485299" cy="1938000"/>
            <a:chOff x="4900898" y="4832132"/>
            <a:chExt cx="3485299" cy="193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00898" y="4832132"/>
              <a:ext cx="3485299" cy="1857702"/>
              <a:chOff x="4900898" y="4832132"/>
              <a:chExt cx="3485299" cy="1857702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900898" y="4832132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900898" y="5581319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900898" y="6257887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924800" y="5562600"/>
                <a:ext cx="461397" cy="431947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Connector 98"/>
              <p:cNvCxnSpPr>
                <a:stCxn id="102" idx="6"/>
                <a:endCxn id="98" idx="2"/>
              </p:cNvCxnSpPr>
              <p:nvPr/>
            </p:nvCxnSpPr>
            <p:spPr>
              <a:xfrm flipV="1">
                <a:off x="6959676" y="5778574"/>
                <a:ext cx="965124" cy="1871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3" idx="6"/>
                <a:endCxn id="98" idx="2"/>
              </p:cNvCxnSpPr>
              <p:nvPr/>
            </p:nvCxnSpPr>
            <p:spPr>
              <a:xfrm flipV="1">
                <a:off x="6959676" y="5778574"/>
                <a:ext cx="965124" cy="688846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6538446" y="4876800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538446" y="5635312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5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538446" y="6305440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6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Connector 103"/>
              <p:cNvCxnSpPr>
                <a:stCxn id="95" idx="6"/>
                <a:endCxn id="101" idx="2"/>
              </p:cNvCxnSpPr>
              <p:nvPr/>
            </p:nvCxnSpPr>
            <p:spPr>
              <a:xfrm flipV="1">
                <a:off x="5362295" y="5038780"/>
                <a:ext cx="1176151" cy="93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7" idx="6"/>
                <a:endCxn id="103" idx="2"/>
              </p:cNvCxnSpPr>
              <p:nvPr/>
            </p:nvCxnSpPr>
            <p:spPr>
              <a:xfrm flipV="1">
                <a:off x="5362295" y="6467420"/>
                <a:ext cx="1176151" cy="64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1" idx="6"/>
                <a:endCxn id="98" idx="2"/>
              </p:cNvCxnSpPr>
              <p:nvPr/>
            </p:nvCxnSpPr>
            <p:spPr>
              <a:xfrm>
                <a:off x="6959676" y="5038780"/>
                <a:ext cx="965124" cy="73979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96" idx="6"/>
              </p:cNvCxnSpPr>
              <p:nvPr/>
            </p:nvCxnSpPr>
            <p:spPr>
              <a:xfrm>
                <a:off x="5362295" y="5797293"/>
                <a:ext cx="11761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>
              <a:stCxn id="102" idx="0"/>
              <a:endCxn id="101" idx="4"/>
            </p:cNvCxnSpPr>
            <p:nvPr/>
          </p:nvCxnSpPr>
          <p:spPr>
            <a:xfrm flipV="1">
              <a:off x="6749061" y="5200760"/>
              <a:ext cx="0" cy="434552"/>
            </a:xfrm>
            <a:prstGeom prst="line">
              <a:avLst/>
            </a:prstGeom>
            <a:ln w="28575">
              <a:solidFill>
                <a:srgbClr val="FF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28290" y="4953144"/>
              <a:ext cx="1002388" cy="1510718"/>
            </a:xfrm>
            <a:custGeom>
              <a:avLst/>
              <a:gdLst>
                <a:gd name="connsiteX0" fmla="*/ 914400 w 1002388"/>
                <a:gd name="connsiteY0" fmla="*/ 1510718 h 1510718"/>
                <a:gd name="connsiteX1" fmla="*/ 0 w 1002388"/>
                <a:gd name="connsiteY1" fmla="*/ 738208 h 1510718"/>
                <a:gd name="connsiteX2" fmla="*/ 914400 w 1002388"/>
                <a:gd name="connsiteY2" fmla="*/ 60290 h 1510718"/>
                <a:gd name="connsiteX3" fmla="*/ 914400 w 1002388"/>
                <a:gd name="connsiteY3" fmla="*/ 76056 h 15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388" h="1510718">
                  <a:moveTo>
                    <a:pt x="914400" y="1510718"/>
                  </a:moveTo>
                  <a:cubicBezTo>
                    <a:pt x="457200" y="1245332"/>
                    <a:pt x="0" y="979946"/>
                    <a:pt x="0" y="738208"/>
                  </a:cubicBezTo>
                  <a:cubicBezTo>
                    <a:pt x="0" y="496470"/>
                    <a:pt x="762000" y="170649"/>
                    <a:pt x="914400" y="60290"/>
                  </a:cubicBezTo>
                  <a:cubicBezTo>
                    <a:pt x="1066800" y="-50069"/>
                    <a:pt x="990600" y="12993"/>
                    <a:pt x="914400" y="76056"/>
                  </a:cubicBezTo>
                </a:path>
              </a:pathLst>
            </a:custGeom>
            <a:noFill/>
            <a:ln>
              <a:solidFill>
                <a:srgbClr val="FF99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30570" y="601980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+mn-lt"/>
                </a:rPr>
                <a:t>B(c)</a:t>
              </a:r>
              <a:endParaRPr lang="en-US" b="1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88840" y="63362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58000" y="57266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05600" y="51054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34000" y="64008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99616" y="57150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9616" y="50292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24400" y="1022866"/>
            <a:ext cx="3886200" cy="2205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09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3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533400"/>
          </a:xfrm>
        </p:spPr>
        <p:txBody>
          <a:bodyPr/>
          <a:lstStyle/>
          <a:p>
            <a:r>
              <a:rPr lang="en-US" dirty="0" smtClean="0"/>
              <a:t>4. Building </a:t>
            </a:r>
            <a:r>
              <a:rPr lang="en-US" dirty="0" err="1" smtClean="0">
                <a:cs typeface="Arial" pitchFamily="34" charset="0"/>
              </a:rPr>
              <a:t>ClaimVerifier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152400" y="1569132"/>
            <a:ext cx="4817773" cy="487191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7788" y="2025414"/>
            <a:ext cx="1695271" cy="770782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Claim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163" y="1885271"/>
            <a:ext cx="1312468" cy="105106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Source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471522" y="5042654"/>
            <a:ext cx="1343053" cy="1180479"/>
          </a:xfrm>
          <a:prstGeom prst="can">
            <a:avLst/>
          </a:prstGeom>
          <a:solidFill>
            <a:schemeClr val="accent1"/>
          </a:solidFill>
          <a:ln>
            <a:solidFill>
              <a:srgbClr val="BC9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Data</a:t>
            </a:r>
            <a:endParaRPr lang="en-US" sz="2800" b="1" dirty="0">
              <a:solidFill>
                <a:srgbClr val="8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93920" y="949504"/>
            <a:ext cx="2091824" cy="1239255"/>
            <a:chOff x="1959901" y="151198"/>
            <a:chExt cx="2914759" cy="1347649"/>
          </a:xfrm>
        </p:grpSpPr>
        <p:sp>
          <p:nvSpPr>
            <p:cNvPr id="3" name="Rectangle 2"/>
            <p:cNvSpPr/>
            <p:nvPr/>
          </p:nvSpPr>
          <p:spPr>
            <a:xfrm>
              <a:off x="3586517" y="183976"/>
              <a:ext cx="1288143" cy="480339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6600"/>
                  </a:solidFill>
                </a:rPr>
                <a:t>U</a:t>
              </a:r>
              <a:r>
                <a:rPr lang="en-US" sz="2400" b="1" dirty="0" smtClean="0">
                  <a:solidFill>
                    <a:srgbClr val="FF6600"/>
                  </a:solidFill>
                </a:rPr>
                <a:t>sers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pic>
          <p:nvPicPr>
            <p:cNvPr id="9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901" y="151198"/>
              <a:ext cx="1288144" cy="134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Vertical Scroll 24"/>
          <p:cNvSpPr/>
          <p:nvPr/>
        </p:nvSpPr>
        <p:spPr>
          <a:xfrm>
            <a:off x="1174401" y="3928495"/>
            <a:ext cx="1886900" cy="1018002"/>
          </a:xfrm>
          <a:prstGeom prst="verticalScroll">
            <a:avLst>
              <a:gd name="adj" fmla="val 201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Evidence</a:t>
            </a:r>
          </a:p>
        </p:txBody>
      </p:sp>
      <p:cxnSp>
        <p:nvCxnSpPr>
          <p:cNvPr id="19" name="Straight Arrow Connector 18"/>
          <p:cNvCxnSpPr>
            <a:stCxn id="6" idx="2"/>
          </p:cNvCxnSpPr>
          <p:nvPr/>
        </p:nvCxnSpPr>
        <p:spPr>
          <a:xfrm flipH="1">
            <a:off x="2673354" y="2796196"/>
            <a:ext cx="692069" cy="1132299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87455" y="2936337"/>
            <a:ext cx="611964" cy="992159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0"/>
          </p:cNvCxnSpPr>
          <p:nvPr/>
        </p:nvCxnSpPr>
        <p:spPr>
          <a:xfrm flipH="1" flipV="1">
            <a:off x="2318376" y="1569132"/>
            <a:ext cx="1047047" cy="456282"/>
          </a:xfrm>
          <a:prstGeom prst="straightConnector1">
            <a:avLst/>
          </a:prstGeom>
          <a:ln w="22225">
            <a:solidFill>
              <a:srgbClr val="FF6600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816330" y="4946497"/>
            <a:ext cx="655192" cy="557345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0"/>
          </p:cNvCxnSpPr>
          <p:nvPr/>
        </p:nvCxnSpPr>
        <p:spPr>
          <a:xfrm flipH="1" flipV="1">
            <a:off x="1988711" y="2286000"/>
            <a:ext cx="129141" cy="1642495"/>
          </a:xfrm>
          <a:prstGeom prst="straightConnector1">
            <a:avLst/>
          </a:prstGeom>
          <a:ln w="22225">
            <a:solidFill>
              <a:srgbClr val="FF6600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3048000"/>
            <a:ext cx="2648867" cy="646331"/>
          </a:xfrm>
          <a:prstGeom prst="rect">
            <a:avLst/>
          </a:prstGeom>
          <a:solidFill>
            <a:srgbClr val="FFFFCC"/>
          </a:solidFill>
          <a:ln w="15875">
            <a:solidFill>
              <a:srgbClr val="FF993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Presenting evidence </a:t>
            </a:r>
            <a:r>
              <a:rPr lang="en-US" b="1" dirty="0">
                <a:latin typeface="+mn-lt"/>
              </a:rPr>
              <a:t>for</a:t>
            </a:r>
            <a:r>
              <a:rPr lang="en-US" dirty="0">
                <a:latin typeface="+mn-lt"/>
              </a:rPr>
              <a:t> or </a:t>
            </a:r>
            <a:r>
              <a:rPr lang="en-US" b="1" dirty="0">
                <a:latin typeface="+mn-lt"/>
              </a:rPr>
              <a:t>against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claims</a:t>
            </a:r>
            <a:endParaRPr lang="en-US" dirty="0">
              <a:latin typeface="+mn-lt"/>
            </a:endParaRPr>
          </a:p>
        </p:txBody>
      </p:sp>
      <p:sp>
        <p:nvSpPr>
          <p:cNvPr id="29" name="Content Placeholder 14"/>
          <p:cNvSpPr txBox="1">
            <a:spLocks/>
          </p:cNvSpPr>
          <p:nvPr/>
        </p:nvSpPr>
        <p:spPr bwMode="auto">
          <a:xfrm>
            <a:off x="5013463" y="609599"/>
            <a:ext cx="4054337" cy="37004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Algorithmic Questions</a:t>
            </a:r>
            <a:endParaRPr lang="en-US" sz="1800" dirty="0" smtClean="0"/>
          </a:p>
        </p:txBody>
      </p:sp>
      <p:sp>
        <p:nvSpPr>
          <p:cNvPr id="30" name="Content Placeholder 14"/>
          <p:cNvSpPr txBox="1">
            <a:spLocks/>
          </p:cNvSpPr>
          <p:nvPr/>
        </p:nvSpPr>
        <p:spPr bwMode="auto">
          <a:xfrm>
            <a:off x="5029200" y="3581400"/>
            <a:ext cx="4054337" cy="30847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HCI Questions 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Vydiswasaran</a:t>
            </a:r>
            <a:r>
              <a:rPr lang="en-US" sz="1600" dirty="0" smtClean="0">
                <a:solidFill>
                  <a:srgbClr val="FF0000"/>
                </a:solidFill>
              </a:rPr>
              <a:t> et. al’12]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What do subjects prefer – information from </a:t>
            </a:r>
            <a:r>
              <a:rPr lang="en-US" sz="1800" b="1" dirty="0" smtClean="0">
                <a:solidFill>
                  <a:srgbClr val="FF0000"/>
                </a:solidFill>
              </a:rPr>
              <a:t>credible sources </a:t>
            </a:r>
            <a:r>
              <a:rPr lang="en-US" sz="1800" dirty="0" smtClean="0"/>
              <a:t>or information that closely </a:t>
            </a:r>
            <a:r>
              <a:rPr lang="en-US" sz="1800" b="1" dirty="0" smtClean="0">
                <a:solidFill>
                  <a:srgbClr val="002060"/>
                </a:solidFill>
              </a:rPr>
              <a:t>aligns with their bias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What is the impact of </a:t>
            </a:r>
            <a:r>
              <a:rPr lang="en-US" sz="1800" b="1" dirty="0" smtClean="0"/>
              <a:t>user bias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Does the judgment change if credibility/ bias information is </a:t>
            </a:r>
            <a:r>
              <a:rPr lang="en-US" sz="1800" b="1" dirty="0" smtClean="0"/>
              <a:t>visible to the user</a:t>
            </a:r>
            <a:r>
              <a:rPr lang="en-US" sz="1800" dirty="0" smtClean="0"/>
              <a:t>?</a:t>
            </a:r>
          </a:p>
        </p:txBody>
      </p:sp>
      <p:sp>
        <p:nvSpPr>
          <p:cNvPr id="34" name="Content Placeholder 14"/>
          <p:cNvSpPr txBox="1">
            <a:spLocks/>
          </p:cNvSpPr>
          <p:nvPr/>
        </p:nvSpPr>
        <p:spPr bwMode="auto">
          <a:xfrm>
            <a:off x="5029200" y="1371600"/>
            <a:ext cx="4054337" cy="198120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Language Understanding Questions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Retrieve text snippets as evidence that supports or opposes a claim</a:t>
            </a:r>
          </a:p>
          <a:p>
            <a:pPr eaLnBrk="1" hangingPunct="1"/>
            <a:r>
              <a:rPr lang="en-US" sz="1800" b="1" dirty="0" smtClean="0"/>
              <a:t>Textual Entailment </a:t>
            </a:r>
            <a:r>
              <a:rPr lang="en-US" sz="1800" dirty="0" smtClean="0"/>
              <a:t>driven search and Opinion/Sentiment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4143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0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610600" cy="533400"/>
          </a:xfrm>
        </p:spPr>
        <p:txBody>
          <a:bodyPr anchor="t"/>
          <a:lstStyle/>
          <a:p>
            <a:pPr eaLnBrk="1" hangingPunct="1"/>
            <a:r>
              <a:rPr lang="en-US" sz="2400" dirty="0" smtClean="0"/>
              <a:t>Summary</a:t>
            </a:r>
            <a:endParaRPr lang="en-IN" sz="2400" dirty="0" smtClean="0"/>
          </a:p>
        </p:txBody>
      </p:sp>
      <p:sp>
        <p:nvSpPr>
          <p:cNvPr id="67588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33CC"/>
                </a:solidFill>
              </a:rPr>
              <a:t>Presented </a:t>
            </a:r>
            <a:r>
              <a:rPr lang="en-US" dirty="0" smtClean="0">
                <a:solidFill>
                  <a:srgbClr val="0033CC"/>
                </a:solidFill>
              </a:rPr>
              <a:t>some progress on several efforts in the direction of Making Sense of Unstructured Data</a:t>
            </a:r>
            <a:endParaRPr lang="en-US" dirty="0" smtClean="0">
              <a:solidFill>
                <a:srgbClr val="0033CC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Applications with societal importance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33CC"/>
                </a:solidFill>
              </a:rPr>
              <a:t>Trustworthiness </a:t>
            </a:r>
            <a:r>
              <a:rPr lang="en-US" dirty="0" smtClean="0">
                <a:solidFill>
                  <a:srgbClr val="0033CC"/>
                </a:solidFill>
              </a:rPr>
              <a:t>of information </a:t>
            </a:r>
            <a:r>
              <a:rPr lang="en-US" dirty="0" smtClean="0"/>
              <a:t>comes up in the context of </a:t>
            </a:r>
            <a:r>
              <a:rPr lang="en-US" b="1" dirty="0" smtClean="0"/>
              <a:t>social media</a:t>
            </a:r>
            <a:r>
              <a:rPr lang="en-US" dirty="0" smtClean="0"/>
              <a:t>, but also in the context of the “</a:t>
            </a:r>
            <a:r>
              <a:rPr lang="en-US" b="1" dirty="0" smtClean="0"/>
              <a:t>standard</a:t>
            </a:r>
            <a:r>
              <a:rPr lang="en-US" dirty="0" smtClean="0"/>
              <a:t>” media</a:t>
            </a:r>
          </a:p>
          <a:p>
            <a:pPr eaLnBrk="1" hangingPunct="1">
              <a:defRPr/>
            </a:pPr>
            <a:r>
              <a:rPr lang="en-US" dirty="0" smtClean="0"/>
              <a:t>Trustworthiness comes with huge </a:t>
            </a:r>
            <a:r>
              <a:rPr lang="en-US" b="1" dirty="0" smtClean="0"/>
              <a:t>Societal Implications</a:t>
            </a:r>
          </a:p>
          <a:p>
            <a:pPr eaLnBrk="1" hangingPunct="1">
              <a:defRPr/>
            </a:pPr>
            <a:r>
              <a:rPr lang="en-US" dirty="0" smtClean="0"/>
              <a:t>Addressed some </a:t>
            </a:r>
            <a:r>
              <a:rPr lang="en-US" dirty="0"/>
              <a:t>of the Key Scientific &amp; Technological obstacles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Algorithmic Issues  </a:t>
            </a:r>
          </a:p>
          <a:p>
            <a:pPr lvl="1" eaLnBrk="1" hangingPunct="1">
              <a:defRPr/>
            </a:pPr>
            <a:r>
              <a:rPr lang="en-US" dirty="0" smtClean="0"/>
              <a:t>Human-Computer Interaction Issues</a:t>
            </a:r>
          </a:p>
          <a:p>
            <a:pPr eaLnBrk="1" hangingPunct="1">
              <a:defRPr/>
            </a:pPr>
            <a:r>
              <a:rPr lang="en-US" dirty="0" smtClean="0"/>
              <a:t>A lot can (and should) be done.</a:t>
            </a:r>
          </a:p>
          <a:p>
            <a:pPr lvl="1" eaLnBrk="1" hangingPunct="1">
              <a:defRPr/>
            </a:pPr>
            <a:endParaRPr lang="en-IN" sz="1800" dirty="0" smtClean="0"/>
          </a:p>
        </p:txBody>
      </p:sp>
      <p:sp>
        <p:nvSpPr>
          <p:cNvPr id="5" name="Content Placeholder 14"/>
          <p:cNvSpPr txBox="1">
            <a:spLocks/>
          </p:cNvSpPr>
          <p:nvPr/>
        </p:nvSpPr>
        <p:spPr bwMode="auto">
          <a:xfrm>
            <a:off x="7147063" y="304800"/>
            <a:ext cx="1539737" cy="45720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000" b="1" dirty="0" smtClean="0"/>
              <a:t>Thank You!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668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013"/>
            <a:ext cx="8110538" cy="7127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is it difficult?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62200" y="3810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447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Meaning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4456113"/>
            <a:ext cx="1752600" cy="430212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290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7056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1148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62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50" y="2862263"/>
            <a:ext cx="2236788" cy="1666875"/>
            <a:chOff x="3044" y="1803"/>
            <a:chExt cx="1409" cy="1050"/>
          </a:xfrm>
        </p:grpSpPr>
        <p:cxnSp>
          <p:nvCxnSpPr>
            <p:cNvPr id="7188" name="AutoShape 14"/>
            <p:cNvCxnSpPr>
              <a:cxnSpLocks noChangeShapeType="1"/>
              <a:stCxn id="7179" idx="1"/>
              <a:endCxn id="7176" idx="5"/>
            </p:cNvCxnSpPr>
            <p:nvPr/>
          </p:nvCxnSpPr>
          <p:spPr bwMode="auto">
            <a:xfrm rot="16200000" flipV="1">
              <a:off x="3099" y="1748"/>
              <a:ext cx="1050" cy="1160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5"/>
            <p:cNvCxnSpPr>
              <a:cxnSpLocks noChangeShapeType="1"/>
              <a:stCxn id="7179" idx="1"/>
              <a:endCxn id="7175" idx="4"/>
            </p:cNvCxnSpPr>
            <p:nvPr/>
          </p:nvCxnSpPr>
          <p:spPr bwMode="auto">
            <a:xfrm rot="16200000" flipV="1">
              <a:off x="3604" y="2252"/>
              <a:ext cx="1029" cy="172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467" y="2448"/>
              <a:ext cx="98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hlink"/>
                  </a:solidFill>
                </a:rPr>
                <a:t>Ambiguity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4013"/>
            <a:ext cx="2941638" cy="1633537"/>
            <a:chOff x="1392" y="1823"/>
            <a:chExt cx="1853" cy="1029"/>
          </a:xfrm>
        </p:grpSpPr>
        <p:cxnSp>
          <p:nvCxnSpPr>
            <p:cNvPr id="7184" name="AutoShape 18"/>
            <p:cNvCxnSpPr>
              <a:cxnSpLocks noChangeShapeType="1"/>
              <a:stCxn id="7174" idx="4"/>
              <a:endCxn id="7177" idx="0"/>
            </p:cNvCxnSpPr>
            <p:nvPr/>
          </p:nvCxnSpPr>
          <p:spPr bwMode="auto">
            <a:xfrm rot="16200000" flipH="1">
              <a:off x="1680" y="2112"/>
              <a:ext cx="1008" cy="43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AutoShape 19"/>
            <p:cNvCxnSpPr>
              <a:cxnSpLocks noChangeShapeType="1"/>
              <a:stCxn id="7174" idx="4"/>
              <a:endCxn id="7180" idx="0"/>
            </p:cNvCxnSpPr>
            <p:nvPr/>
          </p:nvCxnSpPr>
          <p:spPr bwMode="auto">
            <a:xfrm rot="5400000">
              <a:off x="1344" y="2208"/>
              <a:ext cx="1008" cy="24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0"/>
            <p:cNvCxnSpPr>
              <a:cxnSpLocks noChangeShapeType="1"/>
              <a:stCxn id="7174" idx="4"/>
              <a:endCxn id="7178" idx="1"/>
            </p:cNvCxnSpPr>
            <p:nvPr/>
          </p:nvCxnSpPr>
          <p:spPr bwMode="auto">
            <a:xfrm rot="16200000" flipH="1">
              <a:off x="2092" y="1700"/>
              <a:ext cx="1029" cy="1276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392" y="2016"/>
              <a:ext cx="1584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Variability</a:t>
              </a:r>
            </a:p>
          </p:txBody>
        </p:sp>
      </p:grpSp>
      <p:sp>
        <p:nvSpPr>
          <p:cNvPr id="7183" name="Slide Number Placeholder 2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A304EE98-03B8-4407-A74F-38767DF83155}" type="slidenum">
              <a:rPr lang="en-US" altLang="zh-TW" smtClean="0">
                <a:cs typeface="Arial Unicode MS" pitchFamily="34" charset="-128"/>
              </a:rPr>
              <a:pPr eaLnBrk="1" hangingPunct="1"/>
              <a:t>4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069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5867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Determine if </a:t>
            </a:r>
            <a:r>
              <a:rPr lang="en-US" sz="2000" dirty="0" smtClean="0">
                <a:solidFill>
                  <a:srgbClr val="0000FF"/>
                </a:solidFill>
              </a:rPr>
              <a:t>Jim Carpenter works for the government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Jim Carpenter works for the U.S.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The American government employed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Jim Carpenter was fired by the US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Jim Carpenter worked in a number of important positions.  ….  As a press liaison for the IRS, he made contacts in the white house.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Russian interior minister </a:t>
            </a:r>
            <a:r>
              <a:rPr lang="en-US" sz="1800" dirty="0" err="1" smtClean="0">
                <a:solidFill>
                  <a:srgbClr val="FF0000"/>
                </a:solidFill>
              </a:rPr>
              <a:t>Yevgeny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Topolov</a:t>
            </a:r>
            <a:r>
              <a:rPr lang="en-US" sz="1800" dirty="0" smtClean="0">
                <a:solidFill>
                  <a:srgbClr val="FF0000"/>
                </a:solidFill>
              </a:rPr>
              <a:t> met yesterday with his US counterpart,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Former US Secretary of Defense Jim Carpenter spoke today…</a:t>
            </a:r>
            <a:endParaRPr lang="en-US" sz="1800" dirty="0" smtClean="0"/>
          </a:p>
        </p:txBody>
      </p:sp>
      <p:pic>
        <p:nvPicPr>
          <p:cNvPr id="17411" name="Picture 17" descr="ist2_5808627-glossy-detective-robot-with-magnifying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6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MCBS0027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66825"/>
            <a:ext cx="1201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64463" cy="849313"/>
          </a:xfrm>
        </p:spPr>
        <p:txBody>
          <a:bodyPr/>
          <a:lstStyle/>
          <a:p>
            <a:pPr eaLnBrk="1" hangingPunct="1"/>
            <a:r>
              <a:rPr lang="en-US" sz="2400" dirty="0"/>
              <a:t>Variability in Natural Language Expressions</a:t>
            </a:r>
            <a:endParaRPr lang="en-US" sz="2400" dirty="0" smtClean="0"/>
          </a:p>
        </p:txBody>
      </p:sp>
      <p:sp>
        <p:nvSpPr>
          <p:cNvPr id="1251339" name="Rectangle 11"/>
          <p:cNvSpPr>
            <a:spLocks noChangeArrowheads="1"/>
          </p:cNvSpPr>
          <p:nvPr/>
        </p:nvSpPr>
        <p:spPr bwMode="auto">
          <a:xfrm>
            <a:off x="1104900" y="4724400"/>
            <a:ext cx="69342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dirty="0"/>
              <a:t>Needs: 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Relations, Entities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Semantic Classes</a:t>
            </a:r>
            <a:r>
              <a:rPr lang="en-US" dirty="0"/>
              <a:t>, NOT keywords 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 Bring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from external resources</a:t>
            </a:r>
            <a:endParaRPr lang="en-US" dirty="0"/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Integrate</a:t>
            </a:r>
            <a:r>
              <a:rPr lang="en-US" dirty="0"/>
              <a:t> over large collections of text and DBs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Identify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track</a:t>
            </a:r>
            <a:r>
              <a:rPr lang="en-US" dirty="0"/>
              <a:t> entities, events, etc.</a:t>
            </a:r>
            <a:r>
              <a:rPr lang="en-US" b="1" dirty="0"/>
              <a:t> 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867400" y="2819400"/>
            <a:ext cx="3124200" cy="163121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Standard techniques cannot deal with the 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variability of expressing meaning</a:t>
            </a:r>
            <a:r>
              <a:rPr lang="en-US" sz="20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nor with the </a:t>
            </a:r>
          </a:p>
          <a:p>
            <a:r>
              <a:rPr lang="en-US" sz="2000" dirty="0">
                <a:solidFill>
                  <a:srgbClr val="FF3300"/>
                </a:solidFill>
                <a:latin typeface="+mn-lt"/>
              </a:rPr>
              <a:t>ambiguity of interpretation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990600"/>
            <a:ext cx="228600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2700" y="3495675"/>
            <a:ext cx="228600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68C093-DA61-499F-9BC7-CE4C780D288E}" type="slidenum">
              <a:rPr lang="en-US" altLang="zh-TW" smtClean="0">
                <a:cs typeface="Arial Unicode MS" pitchFamily="34" charset="-128"/>
              </a:rPr>
              <a:pPr eaLnBrk="1" hangingPunct="1"/>
              <a:t>5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627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9" grpId="0" animBg="1"/>
      <p:bldP spid="28698" grpId="0" animBg="1"/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ECFDDD32-8311-460E-9FD3-7AE86D5FAC83}" type="slidenum">
              <a:rPr lang="en-US" altLang="zh-TW" smtClean="0">
                <a:cs typeface="Arial Unicode MS" pitchFamily="34" charset="-128"/>
              </a:rPr>
              <a:pPr eaLnBrk="1" hangingPunct="1"/>
              <a:t>6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this give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382000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Moving towards natural language understanding…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 political scientist studies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Climate Change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and its effect on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Societal instability.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He wants to identify all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events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related to demonstrations, protests, parades, analyze them (who, when, where, why) and generate a timeline and a causality chain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pPr eaLnBrk="1" hangingPunct="1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An </a:t>
            </a:r>
            <a:r>
              <a:rPr lang="en-US" sz="2000" dirty="0">
                <a:solidFill>
                  <a:srgbClr val="FF0000"/>
                </a:solidFill>
              </a:rPr>
              <a:t>electronic health record (EHR) </a:t>
            </a:r>
            <a:r>
              <a:rPr lang="en-US" sz="2000" dirty="0"/>
              <a:t>is a personal health record in digital format. </a:t>
            </a:r>
            <a:r>
              <a:rPr lang="en-US" sz="2000" dirty="0" smtClean="0"/>
              <a:t>  Includes </a:t>
            </a:r>
            <a:r>
              <a:rPr lang="en-US" sz="2000" dirty="0"/>
              <a:t>information relating </a:t>
            </a:r>
            <a:r>
              <a:rPr lang="en-US" sz="2000" dirty="0" smtClean="0"/>
              <a:t>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Current </a:t>
            </a:r>
            <a:r>
              <a:rPr lang="en-US" sz="1800" dirty="0">
                <a:solidFill>
                  <a:srgbClr val="FF0000"/>
                </a:solidFill>
              </a:rPr>
              <a:t>and historical health</a:t>
            </a:r>
            <a:r>
              <a:rPr lang="en-US" sz="1800" dirty="0"/>
              <a:t>, medical conditions and </a:t>
            </a:r>
            <a:r>
              <a:rPr lang="en-US" sz="1800" dirty="0">
                <a:solidFill>
                  <a:srgbClr val="FF0000"/>
                </a:solidFill>
              </a:rPr>
              <a:t>medical </a:t>
            </a:r>
            <a:r>
              <a:rPr lang="en-US" sz="1800" dirty="0" smtClean="0">
                <a:solidFill>
                  <a:srgbClr val="FF0000"/>
                </a:solidFill>
              </a:rPr>
              <a:t>tests; </a:t>
            </a:r>
            <a:r>
              <a:rPr lang="en-US" sz="1800" dirty="0" smtClean="0"/>
              <a:t>referrals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treatments</a:t>
            </a:r>
            <a:r>
              <a:rPr lang="en-US" sz="1800" dirty="0"/>
              <a:t>, medications, </a:t>
            </a:r>
            <a:r>
              <a:rPr lang="en-US" sz="1800" dirty="0">
                <a:solidFill>
                  <a:srgbClr val="FF0000"/>
                </a:solidFill>
              </a:rPr>
              <a:t>demographic information </a:t>
            </a:r>
            <a:r>
              <a:rPr lang="en-US" sz="1800" dirty="0" smtClean="0"/>
              <a:t>etc.: </a:t>
            </a:r>
            <a:r>
              <a:rPr lang="en-US" sz="1800" dirty="0" smtClean="0">
                <a:solidFill>
                  <a:srgbClr val="0033CC"/>
                </a:solidFill>
              </a:rPr>
              <a:t>A write only document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Use it in medical </a:t>
            </a:r>
            <a:r>
              <a:rPr lang="en-US" sz="1800" dirty="0"/>
              <a:t>advice </a:t>
            </a:r>
            <a:r>
              <a:rPr lang="en-US" sz="1800" dirty="0" smtClean="0"/>
              <a:t>systems; </a:t>
            </a:r>
            <a:r>
              <a:rPr lang="en-US" sz="1800" dirty="0" smtClean="0">
                <a:solidFill>
                  <a:srgbClr val="FF0000"/>
                </a:solidFill>
              </a:rPr>
              <a:t>medication </a:t>
            </a:r>
            <a:r>
              <a:rPr lang="en-US" sz="1800" dirty="0">
                <a:solidFill>
                  <a:srgbClr val="FF0000"/>
                </a:solidFill>
              </a:rPr>
              <a:t>selection and tracking </a:t>
            </a:r>
            <a:r>
              <a:rPr lang="en-US" sz="1800" dirty="0"/>
              <a:t>(</a:t>
            </a:r>
            <a:r>
              <a:rPr lang="en-US" sz="1800" dirty="0" err="1">
                <a:solidFill>
                  <a:srgbClr val="FF0000"/>
                </a:solidFill>
              </a:rPr>
              <a:t>Vioxx</a:t>
            </a:r>
            <a:r>
              <a:rPr lang="en-US" sz="1800" dirty="0" smtClean="0">
                <a:solidFill>
                  <a:srgbClr val="FF0000"/>
                </a:solidFill>
              </a:rPr>
              <a:t>…); </a:t>
            </a:r>
            <a:r>
              <a:rPr lang="en-US" sz="1800" dirty="0" smtClean="0"/>
              <a:t>disease </a:t>
            </a:r>
            <a:r>
              <a:rPr lang="en-US" sz="1800" dirty="0"/>
              <a:t>outbreak and </a:t>
            </a:r>
            <a:r>
              <a:rPr lang="en-US" sz="1800" dirty="0" smtClean="0"/>
              <a:t>control; </a:t>
            </a:r>
            <a:r>
              <a:rPr lang="en-US" sz="1800" dirty="0" smtClean="0">
                <a:solidFill>
                  <a:srgbClr val="FF0000"/>
                </a:solidFill>
              </a:rPr>
              <a:t>science</a:t>
            </a:r>
            <a:r>
              <a:rPr lang="en-US" sz="1800" dirty="0" smtClean="0">
                <a:solidFill>
                  <a:srgbClr val="0033CC"/>
                </a:solidFill>
              </a:rPr>
              <a:t> – </a:t>
            </a:r>
            <a:r>
              <a:rPr lang="en-US" sz="1800" dirty="0" smtClean="0"/>
              <a:t>correlating </a:t>
            </a:r>
            <a:r>
              <a:rPr lang="en-US" sz="1800" dirty="0"/>
              <a:t>response to drugs with other conditions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9701" name="Rectangle 472"/>
          <p:cNvSpPr>
            <a:spLocks noChangeArrowheads="1"/>
          </p:cNvSpPr>
          <p:nvPr/>
        </p:nvSpPr>
        <p:spPr bwMode="auto">
          <a:xfrm>
            <a:off x="3143250" y="1812925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Rectangle 477"/>
          <p:cNvSpPr>
            <a:spLocks noChangeArrowheads="1"/>
          </p:cNvSpPr>
          <p:nvPr/>
        </p:nvSpPr>
        <p:spPr bwMode="auto">
          <a:xfrm>
            <a:off x="4579938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3" name="Rectangle 480"/>
          <p:cNvSpPr>
            <a:spLocks noChangeArrowheads="1"/>
          </p:cNvSpPr>
          <p:nvPr/>
        </p:nvSpPr>
        <p:spPr bwMode="auto">
          <a:xfrm>
            <a:off x="6202363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28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Machine Learning + Inference based NLP</a:t>
            </a:r>
            <a:endParaRPr lang="en-US" altLang="zh-TW" sz="1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1054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It’s difficult to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predicates of interest due to 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Ambiguity (everything has multiple meanings)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Variability (everything you want to say you can say in many ways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/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Models are based on Statistical Machine Learning &amp; Inference </a:t>
            </a:r>
            <a:endParaRPr lang="en-US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Modeling and learning algorithms for different phenomena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Classification models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Structured models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Learning protocols that exploit </a:t>
            </a: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Indirect </a:t>
            </a:r>
            <a:r>
              <a:rPr lang="en-US" altLang="zh-TW" sz="1800" dirty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upervision 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Inference as a way to introduce domain &amp; task specific constraints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Constrained </a:t>
            </a:r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Conditional Models: formulating inference as ILP</a:t>
            </a:r>
            <a:endParaRPr lang="en-US" altLang="zh-TW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58674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3000" y="47244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models;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Acquire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knowledge/constraints;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Make decisions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828800" y="5029200"/>
            <a:ext cx="1125538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60863" y="5029200"/>
            <a:ext cx="1125537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4D7DC8-5302-4287-8F80-1610858109DA}" type="slidenum">
              <a:rPr lang="en-US" altLang="zh-TW" smtClean="0">
                <a:cs typeface="Arial Unicode MS" pitchFamily="34" charset="-128"/>
              </a:rPr>
              <a:pPr eaLnBrk="1" hangingPunct="1"/>
              <a:t>7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791200" y="2873992"/>
            <a:ext cx="2971800" cy="685800"/>
          </a:xfrm>
          <a:prstGeom prst="wedgeRectCallout">
            <a:avLst>
              <a:gd name="adj1" fmla="val -129705"/>
              <a:gd name="adj2" fmla="val -27053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Well understood; easy to build black box categorizers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t>Page </a:t>
            </a:r>
            <a:fld id="{A5BF7A0C-4794-499F-B220-6BEBE89D8106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8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2" y="76200"/>
            <a:ext cx="6525536" cy="6781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76" y="5271448"/>
            <a:ext cx="5725324" cy="1508125"/>
          </a:xfrm>
          <a:prstGeom prst="rect">
            <a:avLst/>
          </a:prstGeom>
        </p:spPr>
      </p:pic>
      <p:sp>
        <p:nvSpPr>
          <p:cNvPr id="26" name="Rectangle 18"/>
          <p:cNvSpPr txBox="1">
            <a:spLocks noChangeArrowheads="1"/>
          </p:cNvSpPr>
          <p:nvPr/>
        </p:nvSpPr>
        <p:spPr bwMode="auto">
          <a:xfrm rot="16200000">
            <a:off x="-2990849" y="3067050"/>
            <a:ext cx="712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Significant Progress in NLP and Information Extraction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63414" y="1600200"/>
            <a:ext cx="2971800" cy="685800"/>
          </a:xfrm>
          <a:prstGeom prst="wedgeRectCallout">
            <a:avLst>
              <a:gd name="adj1" fmla="val 97881"/>
              <a:gd name="adj2" fmla="val 6490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Extended Semantic Role 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abeling (+</a:t>
            </a:r>
            <a:r>
              <a:rPr lang="en-US" dirty="0" err="1" smtClean="0">
                <a:solidFill>
                  <a:schemeClr val="tx1"/>
                </a:solidFill>
              </a:rPr>
              <a:t>Nom+Prep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09232" y="2781300"/>
            <a:ext cx="2971800" cy="685800"/>
          </a:xfrm>
          <a:prstGeom prst="wedgeRectCallout">
            <a:avLst>
              <a:gd name="adj1" fmla="val 35282"/>
              <a:gd name="adj2" fmla="val 393637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Temporal extraction, Shallow Reasoning, &amp; Timelines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334000" y="3467100"/>
            <a:ext cx="2209800" cy="685800"/>
          </a:xfrm>
          <a:prstGeom prst="wedgeRectCallout">
            <a:avLst>
              <a:gd name="adj1" fmla="val -156925"/>
              <a:gd name="adj2" fmla="val 38674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Improved </a:t>
            </a:r>
            <a:r>
              <a:rPr lang="en-US" dirty="0" err="1" smtClean="0">
                <a:solidFill>
                  <a:schemeClr val="tx1"/>
                </a:solidFill>
              </a:rPr>
              <a:t>Wikifier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400800" y="4343400"/>
            <a:ext cx="2209800" cy="685800"/>
          </a:xfrm>
          <a:prstGeom prst="wedgeRectCallout">
            <a:avLst>
              <a:gd name="adj1" fmla="val -121967"/>
              <a:gd name="adj2" fmla="val 287890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Co-Reference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Semantic Role Labeling</a:t>
            </a:r>
          </a:p>
          <a:p>
            <a:pPr marL="0" indent="0" algn="ctr">
              <a:buFont typeface="Wingdings" pitchFamily="2" charset="2"/>
              <a:buNone/>
            </a:pPr>
            <a:endParaRPr lang="en-US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Who does what to whom, when and where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6A5715-D264-4E31-9AB2-54511FA07600}" type="slidenum">
              <a:rPr lang="en-US" altLang="zh-TW" smtClean="0">
                <a:cs typeface="Arial Unicode MS" pitchFamily="34" charset="-128"/>
              </a:rPr>
              <a:pPr eaLnBrk="1" hangingPunct="1"/>
              <a:t>9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90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ACCESSLIST" val=""/>
  <p:tag name="FIRSTDANR@EKFAUQOFUVWYY57I" val="3619"/>
  <p:tag name="FIRSTDANR@ELHXENZFUVWZY5H8" val="4613"/>
</p:tagLst>
</file>

<file path=ppt/theme/theme1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Settings\davzimak\Application Data\Microsoft\Templates\vasin_CCG.pot</Template>
  <TotalTime>57028</TotalTime>
  <Words>4234</Words>
  <Application>Microsoft Office PowerPoint</Application>
  <PresentationFormat>On-screen Show (4:3)</PresentationFormat>
  <Paragraphs>621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Unicode MS</vt:lpstr>
      <vt:lpstr>cmsy10</vt:lpstr>
      <vt:lpstr>Gill Sans MT</vt:lpstr>
      <vt:lpstr>Tempus Sans ITC</vt:lpstr>
      <vt:lpstr>Times New Roman</vt:lpstr>
      <vt:lpstr>Tahoma</vt:lpstr>
      <vt:lpstr>ＭＳ Ｐゴシック</vt:lpstr>
      <vt:lpstr>Symbol</vt:lpstr>
      <vt:lpstr>Bookman Old Style</vt:lpstr>
      <vt:lpstr>Calibri</vt:lpstr>
      <vt:lpstr>Wingdings</vt:lpstr>
      <vt:lpstr>vasin_CCG</vt:lpstr>
      <vt:lpstr>Making sense of and  Trusting Unstructured Data  </vt:lpstr>
      <vt:lpstr>Data Science: Making Sense of (Unstructured) Data</vt:lpstr>
      <vt:lpstr>A view on Extracting Meaning from Unstructured Text</vt:lpstr>
      <vt:lpstr>Why is it difficult?</vt:lpstr>
      <vt:lpstr>Variability in Natural Language Expressions</vt:lpstr>
      <vt:lpstr>What can this give us?</vt:lpstr>
      <vt:lpstr>Machine Learning + Inference based NLP</vt:lpstr>
      <vt:lpstr>PowerPoint Presentation</vt:lpstr>
      <vt:lpstr>PowerPoint Presentation</vt:lpstr>
      <vt:lpstr>Extracting Relations via Semantic Analysis</vt:lpstr>
      <vt:lpstr>Extended Semantic Role labeling</vt:lpstr>
      <vt:lpstr>Events</vt:lpstr>
      <vt:lpstr>Social, Political and Economic Event Database (SPEED)</vt:lpstr>
      <vt:lpstr>Medical Informatics</vt:lpstr>
      <vt:lpstr>Analyzing Electronic Health Records </vt:lpstr>
      <vt:lpstr>Analyzing Electronic Health Records </vt:lpstr>
      <vt:lpstr>Analyzing Electronic Health Records </vt:lpstr>
      <vt:lpstr>Multiple Applications</vt:lpstr>
      <vt:lpstr>Information Extraction in the Medical Domain</vt:lpstr>
      <vt:lpstr>Current Status</vt:lpstr>
      <vt:lpstr>Mapping to Encyclopedic Resources (Demo)</vt:lpstr>
      <vt:lpstr>Outline</vt:lpstr>
      <vt:lpstr>Knowing what to Believe </vt:lpstr>
      <vt:lpstr>Emergency Situations</vt:lpstr>
      <vt:lpstr>Distributed Trust</vt:lpstr>
      <vt:lpstr>Medical Domain: Many support groups and medical forums</vt:lpstr>
      <vt:lpstr>Not so Easy</vt:lpstr>
      <vt:lpstr>Trustworthiness [Pasternack &amp; Roth COLING’10, WWW’11, IJCAI’11; Vydiswaran, Zhai, Roth, KDD’11]</vt:lpstr>
      <vt:lpstr>Research Questions [Pasternack&amp;Roth COLING’10,[WWW,IJCAI]’11; Vydiswaran, Zhai, Roth, KDD’11]</vt:lpstr>
      <vt:lpstr>1. Comprehensive Trust Metrics [Pasternak &amp; Roth’10]</vt:lpstr>
      <vt:lpstr>2. Constrained Trustworthiness Models [Pasternak &amp; Roth’10,11,12]</vt:lpstr>
      <vt:lpstr>Constrained Fact-Finding</vt:lpstr>
      <vt:lpstr>The Enforcement Mechanism</vt:lpstr>
      <vt:lpstr>Experimental Overview: City population </vt:lpstr>
      <vt:lpstr>Experimental Overview</vt:lpstr>
      <vt:lpstr>3. Incorporating Evidence for Claims [Vydiswaran, Zhai  &amp; Roth’10,11,12]</vt:lpstr>
      <vt:lpstr>4. Building ClaimVerifier</vt:lpstr>
      <vt:lpstr>Summary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Maryland, April 2009</dc:subject>
  <dc:creator>Dan Roth</dc:creator>
  <cp:lastModifiedBy>Roth, Dan</cp:lastModifiedBy>
  <cp:revision>757</cp:revision>
  <dcterms:created xsi:type="dcterms:W3CDTF">2004-04-28T22:21:11Z</dcterms:created>
  <dcterms:modified xsi:type="dcterms:W3CDTF">2013-02-08T03:16:57Z</dcterms:modified>
</cp:coreProperties>
</file>