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3.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14.xml" ContentType="application/vnd.openxmlformats-officedocument.presentationml.tags+xml"/>
  <Override PartName="/ppt/charts/chart3.xml" ContentType="application/vnd.openxmlformats-officedocument.drawingml.chart+xml"/>
  <Override PartName="/ppt/notesSlides/notesSlide20.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21.xml" ContentType="application/vnd.openxmlformats-officedocument.presentationml.notesSlide+xml"/>
  <Override PartName="/ppt/charts/chart9.xml" ContentType="application/vnd.openxmlformats-officedocument.drawingml.chart+xml"/>
  <Override PartName="/ppt/notesSlides/notesSlide22.xml" ContentType="application/vnd.openxmlformats-officedocument.presentationml.notesSlide+xml"/>
  <Override PartName="/ppt/tags/tag15.xml" ContentType="application/vnd.openxmlformats-officedocument.presentationml.tags+xml"/>
  <Override PartName="/ppt/charts/chart10.xml" ContentType="application/vnd.openxmlformats-officedocument.drawingml.chart+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9" r:id="rId1"/>
    <p:sldMasterId id="2147484248" r:id="rId2"/>
    <p:sldMasterId id="2147484272" r:id="rId3"/>
  </p:sldMasterIdLst>
  <p:notesMasterIdLst>
    <p:notesMasterId r:id="rId81"/>
  </p:notesMasterIdLst>
  <p:handoutMasterIdLst>
    <p:handoutMasterId r:id="rId82"/>
  </p:handoutMasterIdLst>
  <p:sldIdLst>
    <p:sldId id="256" r:id="rId4"/>
    <p:sldId id="1040" r:id="rId5"/>
    <p:sldId id="860" r:id="rId6"/>
    <p:sldId id="862" r:id="rId7"/>
    <p:sldId id="863" r:id="rId8"/>
    <p:sldId id="1025" r:id="rId9"/>
    <p:sldId id="873" r:id="rId10"/>
    <p:sldId id="1037" r:id="rId11"/>
    <p:sldId id="883" r:id="rId12"/>
    <p:sldId id="1030" r:id="rId13"/>
    <p:sldId id="1027" r:id="rId14"/>
    <p:sldId id="1036" r:id="rId15"/>
    <p:sldId id="1031" r:id="rId16"/>
    <p:sldId id="1033" r:id="rId17"/>
    <p:sldId id="1034" r:id="rId18"/>
    <p:sldId id="1035" r:id="rId19"/>
    <p:sldId id="885" r:id="rId20"/>
    <p:sldId id="953" r:id="rId21"/>
    <p:sldId id="954" r:id="rId22"/>
    <p:sldId id="955" r:id="rId23"/>
    <p:sldId id="956" r:id="rId24"/>
    <p:sldId id="957" r:id="rId25"/>
    <p:sldId id="958" r:id="rId26"/>
    <p:sldId id="959" r:id="rId27"/>
    <p:sldId id="888" r:id="rId28"/>
    <p:sldId id="891" r:id="rId29"/>
    <p:sldId id="1042" r:id="rId30"/>
    <p:sldId id="997" r:id="rId31"/>
    <p:sldId id="998" r:id="rId32"/>
    <p:sldId id="999" r:id="rId33"/>
    <p:sldId id="1000" r:id="rId34"/>
    <p:sldId id="1001" r:id="rId35"/>
    <p:sldId id="1002" r:id="rId36"/>
    <p:sldId id="1003" r:id="rId37"/>
    <p:sldId id="1004" r:id="rId38"/>
    <p:sldId id="1005" r:id="rId39"/>
    <p:sldId id="1006" r:id="rId40"/>
    <p:sldId id="1007" r:id="rId41"/>
    <p:sldId id="1008" r:id="rId42"/>
    <p:sldId id="1020" r:id="rId43"/>
    <p:sldId id="1039" r:id="rId44"/>
    <p:sldId id="1010" r:id="rId45"/>
    <p:sldId id="1022" r:id="rId46"/>
    <p:sldId id="1012" r:id="rId47"/>
    <p:sldId id="1013" r:id="rId48"/>
    <p:sldId id="1014" r:id="rId49"/>
    <p:sldId id="1015" r:id="rId50"/>
    <p:sldId id="1016" r:id="rId51"/>
    <p:sldId id="1023" r:id="rId52"/>
    <p:sldId id="1018" r:id="rId53"/>
    <p:sldId id="1024" r:id="rId54"/>
    <p:sldId id="1043" r:id="rId55"/>
    <p:sldId id="943" r:id="rId56"/>
    <p:sldId id="965" r:id="rId57"/>
    <p:sldId id="966" r:id="rId58"/>
    <p:sldId id="967" r:id="rId59"/>
    <p:sldId id="968" r:id="rId60"/>
    <p:sldId id="969" r:id="rId61"/>
    <p:sldId id="970" r:id="rId62"/>
    <p:sldId id="971" r:id="rId63"/>
    <p:sldId id="972" r:id="rId64"/>
    <p:sldId id="973" r:id="rId65"/>
    <p:sldId id="974" r:id="rId66"/>
    <p:sldId id="975" r:id="rId67"/>
    <p:sldId id="976" r:id="rId68"/>
    <p:sldId id="977" r:id="rId69"/>
    <p:sldId id="978" r:id="rId70"/>
    <p:sldId id="979" r:id="rId71"/>
    <p:sldId id="982" r:id="rId72"/>
    <p:sldId id="983" r:id="rId73"/>
    <p:sldId id="984" r:id="rId74"/>
    <p:sldId id="985" r:id="rId75"/>
    <p:sldId id="986" r:id="rId76"/>
    <p:sldId id="987" r:id="rId77"/>
    <p:sldId id="988" r:id="rId78"/>
    <p:sldId id="989" r:id="rId79"/>
    <p:sldId id="990" r:id="rId80"/>
  </p:sldIdLst>
  <p:sldSz cx="9144000" cy="6858000" type="screen4x3"/>
  <p:notesSz cx="6858000" cy="9144000"/>
  <p:embeddedFontLst>
    <p:embeddedFont>
      <p:font typeface="Andalus" pitchFamily="18" charset="-78"/>
      <p:regular r:id="rId83"/>
    </p:embeddedFont>
    <p:embeddedFont>
      <p:font typeface="Calibri" pitchFamily="34" charset="0"/>
      <p:regular r:id="rId84"/>
      <p:bold r:id="rId85"/>
      <p:italic r:id="rId86"/>
      <p:boldItalic r:id="rId87"/>
    </p:embeddedFont>
    <p:embeddedFont>
      <p:font typeface="Tahoma" pitchFamily="34" charset="0"/>
      <p:regular r:id="rId88"/>
      <p:bold r:id="rId89"/>
    </p:embeddedFont>
    <p:embeddedFont>
      <p:font typeface="Georgia" pitchFamily="18" charset="0"/>
      <p:regular r:id="rId90"/>
      <p:bold r:id="rId91"/>
      <p:italic r:id="rId92"/>
      <p:boldItalic r:id="rId93"/>
    </p:embeddedFont>
    <p:embeddedFont>
      <p:font typeface="Arial Unicode MS" pitchFamily="34" charset="-128"/>
      <p:regular r:id="rId94"/>
    </p:embeddedFont>
    <p:embeddedFont>
      <p:font typeface="Tempus Sans ITC" pitchFamily="82" charset="0"/>
      <p:regular r:id="rId95"/>
    </p:embeddedFont>
    <p:embeddedFont>
      <p:font typeface="cmsy10" pitchFamily="34" charset="0"/>
      <p:regular r:id="rId96"/>
    </p:embeddedFont>
    <p:embeddedFont>
      <p:font typeface="Century Gothic" pitchFamily="34" charset="0"/>
      <p:regular r:id="rId97"/>
      <p:bold r:id="rId98"/>
      <p:italic r:id="rId99"/>
      <p:boldItalic r:id="rId100"/>
    </p:embeddedFont>
    <p:embeddedFont>
      <p:font typeface="cmmi10" pitchFamily="34" charset="0"/>
      <p:regular r:id="rId101"/>
    </p:embeddedFont>
  </p:embeddedFontLst>
  <p:custDataLst>
    <p:tags r:id="rId102"/>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FFCC"/>
    <a:srgbClr val="FF9933"/>
    <a:srgbClr val="FFFF66"/>
    <a:srgbClr val="FF0000"/>
    <a:srgbClr val="FFFF99"/>
    <a:srgbClr val="0080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53" autoAdjust="0"/>
    <p:restoredTop sz="92185" autoAdjust="0"/>
  </p:normalViewPr>
  <p:slideViewPr>
    <p:cSldViewPr>
      <p:cViewPr>
        <p:scale>
          <a:sx n="60" d="100"/>
          <a:sy n="60" d="100"/>
        </p:scale>
        <p:origin x="-1626" y="-2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4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font" Target="fonts/font2.fntdata"/><Relationship Id="rId89" Type="http://schemas.openxmlformats.org/officeDocument/2006/relationships/font" Target="fonts/font7.fntdata"/><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font" Target="fonts/font5.fntdata"/><Relationship Id="rId102" Type="http://schemas.openxmlformats.org/officeDocument/2006/relationships/tags" Target="tags/tag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handoutMaster" Target="handoutMasters/handoutMaster1.xml"/><Relationship Id="rId90" Type="http://schemas.openxmlformats.org/officeDocument/2006/relationships/font" Target="fonts/font8.fntdata"/><Relationship Id="rId95" Type="http://schemas.openxmlformats.org/officeDocument/2006/relationships/font" Target="fonts/font13.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font" Target="fonts/font18.fntdata"/><Relationship Id="rId105"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font" Target="fonts/font3.fntdata"/><Relationship Id="rId93" Type="http://schemas.openxmlformats.org/officeDocument/2006/relationships/font" Target="fonts/font11.fntdata"/><Relationship Id="rId98" Type="http://schemas.openxmlformats.org/officeDocument/2006/relationships/font" Target="fonts/font16.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font" Target="fonts/font1.fntdata"/><Relationship Id="rId88" Type="http://schemas.openxmlformats.org/officeDocument/2006/relationships/font" Target="fonts/font6.fntdata"/><Relationship Id="rId91" Type="http://schemas.openxmlformats.org/officeDocument/2006/relationships/font" Target="fonts/font9.fntdata"/><Relationship Id="rId96"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notesMaster" Target="notesMasters/notesMaster1.xml"/><Relationship Id="rId86" Type="http://schemas.openxmlformats.org/officeDocument/2006/relationships/font" Target="fonts/font4.fntdata"/><Relationship Id="rId94" Type="http://schemas.openxmlformats.org/officeDocument/2006/relationships/font" Target="fonts/font12.fntdata"/><Relationship Id="rId99" Type="http://schemas.openxmlformats.org/officeDocument/2006/relationships/font" Target="fonts/font17.fntdata"/><Relationship Id="rId101" Type="http://schemas.openxmlformats.org/officeDocument/2006/relationships/font" Target="fonts/font19.fntdata"/><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font" Target="fonts/font15.fntdata"/><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Verb SRL</a:t>
            </a:r>
          </a:p>
        </c:rich>
      </c:tx>
      <c:overlay val="0"/>
    </c:title>
    <c:autoTitleDeleted val="0"/>
    <c:plotArea>
      <c:layout/>
      <c:barChart>
        <c:barDir val="col"/>
        <c:grouping val="clustered"/>
        <c:varyColors val="0"/>
        <c:ser>
          <c:idx val="0"/>
          <c:order val="0"/>
          <c:tx>
            <c:strRef>
              <c:f>Sheet1!$B$1</c:f>
              <c:strCache>
                <c:ptCount val="1"/>
                <c:pt idx="0">
                  <c:v>Independent</c:v>
                </c:pt>
              </c:strCache>
            </c:strRef>
          </c:tx>
          <c:invertIfNegative val="0"/>
          <c:cat>
            <c:strRef>
              <c:f>Sheet1!$A$2</c:f>
              <c:strCache>
                <c:ptCount val="1"/>
                <c:pt idx="0">
                  <c:v>F1</c:v>
                </c:pt>
              </c:strCache>
            </c:strRef>
          </c:cat>
          <c:val>
            <c:numRef>
              <c:f>Sheet1!$B$2</c:f>
              <c:numCache>
                <c:formatCode>General</c:formatCode>
                <c:ptCount val="1"/>
                <c:pt idx="0">
                  <c:v>76.22</c:v>
                </c:pt>
              </c:numCache>
            </c:numRef>
          </c:val>
        </c:ser>
        <c:ser>
          <c:idx val="1"/>
          <c:order val="1"/>
          <c:tx>
            <c:strRef>
              <c:f>Sheet1!$C$1</c:f>
              <c:strCache>
                <c:ptCount val="1"/>
                <c:pt idx="0">
                  <c:v>Prep. -&gt; Verb</c:v>
                </c:pt>
              </c:strCache>
            </c:strRef>
          </c:tx>
          <c:invertIfNegative val="0"/>
          <c:cat>
            <c:strRef>
              <c:f>Sheet1!$A$2</c:f>
              <c:strCache>
                <c:ptCount val="1"/>
                <c:pt idx="0">
                  <c:v>F1</c:v>
                </c:pt>
              </c:strCache>
            </c:strRef>
          </c:cat>
          <c:val>
            <c:numRef>
              <c:f>Sheet1!$C$2</c:f>
              <c:numCache>
                <c:formatCode>General</c:formatCode>
                <c:ptCount val="1"/>
                <c:pt idx="0">
                  <c:v>76.84</c:v>
                </c:pt>
              </c:numCache>
            </c:numRef>
          </c:val>
        </c:ser>
        <c:ser>
          <c:idx val="2"/>
          <c:order val="2"/>
          <c:tx>
            <c:strRef>
              <c:f>Sheet1!$D$1</c:f>
              <c:strCache>
                <c:ptCount val="1"/>
                <c:pt idx="0">
                  <c:v>Joint inference</c:v>
                </c:pt>
              </c:strCache>
            </c:strRef>
          </c:tx>
          <c:spPr>
            <a:solidFill>
              <a:srgbClr val="008000"/>
            </a:solidFill>
          </c:spPr>
          <c:invertIfNegative val="0"/>
          <c:cat>
            <c:strRef>
              <c:f>Sheet1!$A$2</c:f>
              <c:strCache>
                <c:ptCount val="1"/>
                <c:pt idx="0">
                  <c:v>F1</c:v>
                </c:pt>
              </c:strCache>
            </c:strRef>
          </c:cat>
          <c:val>
            <c:numRef>
              <c:f>Sheet1!$D$2</c:f>
              <c:numCache>
                <c:formatCode>General</c:formatCode>
                <c:ptCount val="1"/>
                <c:pt idx="0">
                  <c:v>77.069999999999993</c:v>
                </c:pt>
              </c:numCache>
            </c:numRef>
          </c:val>
        </c:ser>
        <c:dLbls>
          <c:showLegendKey val="0"/>
          <c:showVal val="1"/>
          <c:showCatName val="0"/>
          <c:showSerName val="0"/>
          <c:showPercent val="0"/>
          <c:showBubbleSize val="0"/>
        </c:dLbls>
        <c:gapWidth val="150"/>
        <c:overlap val="-25"/>
        <c:axId val="143513856"/>
        <c:axId val="143515648"/>
      </c:barChart>
      <c:catAx>
        <c:axId val="143513856"/>
        <c:scaling>
          <c:orientation val="minMax"/>
        </c:scaling>
        <c:delete val="0"/>
        <c:axPos val="b"/>
        <c:majorTickMark val="none"/>
        <c:minorTickMark val="none"/>
        <c:tickLblPos val="nextTo"/>
        <c:crossAx val="143515648"/>
        <c:crosses val="autoZero"/>
        <c:auto val="1"/>
        <c:lblAlgn val="ctr"/>
        <c:lblOffset val="100"/>
        <c:noMultiLvlLbl val="0"/>
      </c:catAx>
      <c:valAx>
        <c:axId val="143515648"/>
        <c:scaling>
          <c:orientation val="minMax"/>
        </c:scaling>
        <c:delete val="0"/>
        <c:axPos val="l"/>
        <c:numFmt formatCode="General" sourceLinked="1"/>
        <c:majorTickMark val="none"/>
        <c:minorTickMark val="none"/>
        <c:tickLblPos val="nextTo"/>
        <c:crossAx val="143513856"/>
        <c:crosses val="autoZero"/>
        <c:crossBetween val="between"/>
        <c:majorUnit val="0.4"/>
      </c:valAx>
    </c:plotArea>
    <c:legend>
      <c:legendPos val="t"/>
      <c:layout>
        <c:manualLayout>
          <c:xMode val="edge"/>
          <c:yMode val="edge"/>
          <c:x val="9.7549150695785597E-2"/>
          <c:y val="7.6717746820108998E-2"/>
          <c:w val="0.80490169860842897"/>
          <c:h val="0.20638643246517299"/>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751820785860171E-2"/>
          <c:y val="9.814896088808571E-2"/>
          <c:w val="0.90130364414073039"/>
          <c:h val="0.64731342202914288"/>
        </c:manualLayout>
      </c:layout>
      <c:barChart>
        <c:barDir val="col"/>
        <c:grouping val="clustered"/>
        <c:varyColors val="0"/>
        <c:ser>
          <c:idx val="0"/>
          <c:order val="0"/>
          <c:tx>
            <c:strRef>
              <c:f>Sheet1!$B$1</c:f>
              <c:strCache>
                <c:ptCount val="1"/>
                <c:pt idx="0">
                  <c:v>Speedup</c:v>
                </c:pt>
              </c:strCache>
            </c:strRef>
          </c:tx>
          <c:invertIfNegative val="0"/>
          <c:dPt>
            <c:idx val="0"/>
            <c:invertIfNegative val="0"/>
            <c:bubble3D val="0"/>
            <c:spPr>
              <a:solidFill>
                <a:srgbClr val="FF0000"/>
              </a:solidFill>
              <a:ln>
                <a:prstDash val="dash"/>
              </a:ln>
            </c:spPr>
          </c:dPt>
          <c:dPt>
            <c:idx val="1"/>
            <c:invertIfNegative val="0"/>
            <c:bubble3D val="0"/>
            <c:spPr>
              <a:solidFill>
                <a:srgbClr val="00B050"/>
              </a:solidFill>
            </c:spPr>
          </c:dPt>
          <c:dPt>
            <c:idx val="2"/>
            <c:invertIfNegative val="0"/>
            <c:bubble3D val="0"/>
            <c:spPr>
              <a:solidFill>
                <a:srgbClr val="00B050"/>
              </a:solidFill>
            </c:spPr>
          </c:dPt>
          <c:dPt>
            <c:idx val="3"/>
            <c:invertIfNegative val="0"/>
            <c:bubble3D val="0"/>
            <c:spPr>
              <a:solidFill>
                <a:srgbClr val="00B050"/>
              </a:solidFill>
            </c:spPr>
          </c:dPt>
          <c:dPt>
            <c:idx val="6"/>
            <c:invertIfNegative val="0"/>
            <c:bubble3D val="0"/>
            <c:spPr>
              <a:solidFill>
                <a:srgbClr val="FF0000"/>
              </a:solidFill>
            </c:spPr>
          </c:dPt>
          <c:dPt>
            <c:idx val="7"/>
            <c:invertIfNegative val="0"/>
            <c:bubble3D val="0"/>
            <c:spPr>
              <a:solidFill>
                <a:srgbClr val="0070C0"/>
              </a:solidFill>
            </c:spPr>
          </c:dPt>
          <c:dPt>
            <c:idx val="8"/>
            <c:invertIfNegative val="0"/>
            <c:bubble3D val="0"/>
            <c:spPr>
              <a:solidFill>
                <a:srgbClr val="0070C0"/>
              </a:solidFill>
            </c:spPr>
          </c:dPt>
          <c:dPt>
            <c:idx val="9"/>
            <c:invertIfNegative val="0"/>
            <c:bubble3D val="0"/>
            <c:spPr>
              <a:solidFill>
                <a:srgbClr val="0070C0"/>
              </a:solidFill>
            </c:spPr>
          </c:dPt>
          <c:dPt>
            <c:idx val="10"/>
            <c:invertIfNegative val="0"/>
            <c:bubble3D val="0"/>
            <c:spPr>
              <a:solidFill>
                <a:srgbClr val="0070C0"/>
              </a:solidFill>
            </c:spPr>
          </c:dPt>
          <c:cat>
            <c:strRef>
              <c:f>Sheet1!$A$2:$A$12</c:f>
              <c:strCache>
                <c:ptCount val="11"/>
                <c:pt idx="0">
                  <c:v>baseline</c:v>
                </c:pt>
                <c:pt idx="1">
                  <c:v>Th1</c:v>
                </c:pt>
                <c:pt idx="2">
                  <c:v>Th2</c:v>
                </c:pt>
                <c:pt idx="3">
                  <c:v>Th3</c:v>
                </c:pt>
                <c:pt idx="6">
                  <c:v>baseline</c:v>
                </c:pt>
                <c:pt idx="7">
                  <c:v>Most frequent</c:v>
                </c:pt>
                <c:pt idx="8">
                  <c:v>Top 10</c:v>
                </c:pt>
                <c:pt idx="9">
                  <c:v>App. Th1</c:v>
                </c:pt>
                <c:pt idx="10">
                  <c:v>App. Th3</c:v>
                </c:pt>
              </c:strCache>
            </c:strRef>
          </c:cat>
          <c:val>
            <c:numRef>
              <c:f>Sheet1!$B$2:$B$12</c:f>
              <c:numCache>
                <c:formatCode>General</c:formatCode>
                <c:ptCount val="11"/>
                <c:pt idx="0">
                  <c:v>1</c:v>
                </c:pt>
                <c:pt idx="1">
                  <c:v>2.44</c:v>
                </c:pt>
                <c:pt idx="2">
                  <c:v>2.1800000000000002</c:v>
                </c:pt>
                <c:pt idx="3">
                  <c:v>2.5</c:v>
                </c:pt>
                <c:pt idx="6">
                  <c:v>1</c:v>
                </c:pt>
                <c:pt idx="7">
                  <c:v>1.86</c:v>
                </c:pt>
                <c:pt idx="8">
                  <c:v>1.86</c:v>
                </c:pt>
                <c:pt idx="9">
                  <c:v>3.19</c:v>
                </c:pt>
                <c:pt idx="10">
                  <c:v>3.25</c:v>
                </c:pt>
              </c:numCache>
            </c:numRef>
          </c:val>
        </c:ser>
        <c:dLbls>
          <c:showLegendKey val="0"/>
          <c:showVal val="0"/>
          <c:showCatName val="0"/>
          <c:showSerName val="0"/>
          <c:showPercent val="0"/>
          <c:showBubbleSize val="0"/>
        </c:dLbls>
        <c:gapWidth val="150"/>
        <c:axId val="166121472"/>
        <c:axId val="166123008"/>
      </c:barChart>
      <c:scatterChart>
        <c:scatterStyle val="lineMarker"/>
        <c:varyColors val="0"/>
        <c:ser>
          <c:idx val="1"/>
          <c:order val="1"/>
          <c:tx>
            <c:strRef>
              <c:f>Sheet1!$C$1</c:f>
              <c:strCache>
                <c:ptCount val="1"/>
                <c:pt idx="0">
                  <c:v>F1</c:v>
                </c:pt>
              </c:strCache>
            </c:strRef>
          </c:tx>
          <c:spPr>
            <a:ln w="28575">
              <a:noFill/>
            </a:ln>
          </c:spPr>
          <c:marker>
            <c:symbol val="square"/>
            <c:size val="10"/>
          </c:marker>
          <c:xVal>
            <c:strRef>
              <c:f>Sheet1!$A$2:$A$12</c:f>
              <c:strCache>
                <c:ptCount val="11"/>
                <c:pt idx="0">
                  <c:v>baseline</c:v>
                </c:pt>
                <c:pt idx="1">
                  <c:v>Th1</c:v>
                </c:pt>
                <c:pt idx="2">
                  <c:v>Th2</c:v>
                </c:pt>
                <c:pt idx="3">
                  <c:v>Th3</c:v>
                </c:pt>
                <c:pt idx="6">
                  <c:v>baseline</c:v>
                </c:pt>
                <c:pt idx="7">
                  <c:v>Most frequent</c:v>
                </c:pt>
                <c:pt idx="8">
                  <c:v>Top 10</c:v>
                </c:pt>
                <c:pt idx="9">
                  <c:v>App. Th1</c:v>
                </c:pt>
                <c:pt idx="10">
                  <c:v>App. Th3</c:v>
                </c:pt>
              </c:strCache>
            </c:strRef>
          </c:xVal>
          <c:yVal>
            <c:numRef>
              <c:f>Sheet1!$C$2:$C$12</c:f>
              <c:numCache>
                <c:formatCode>General</c:formatCode>
                <c:ptCount val="11"/>
                <c:pt idx="0">
                  <c:v>75.849999999999994</c:v>
                </c:pt>
                <c:pt idx="1">
                  <c:v>75.900000000000006</c:v>
                </c:pt>
                <c:pt idx="2">
                  <c:v>75.790000000000006</c:v>
                </c:pt>
                <c:pt idx="3">
                  <c:v>75.77</c:v>
                </c:pt>
                <c:pt idx="6">
                  <c:v>75.849999999999994</c:v>
                </c:pt>
                <c:pt idx="7">
                  <c:v>62</c:v>
                </c:pt>
                <c:pt idx="8">
                  <c:v>70.06</c:v>
                </c:pt>
                <c:pt idx="9">
                  <c:v>75.760000000000005</c:v>
                </c:pt>
                <c:pt idx="10">
                  <c:v>75.459999999999994</c:v>
                </c:pt>
              </c:numCache>
            </c:numRef>
          </c:yVal>
          <c:smooth val="0"/>
        </c:ser>
        <c:dLbls>
          <c:showLegendKey val="0"/>
          <c:showVal val="0"/>
          <c:showCatName val="0"/>
          <c:showSerName val="0"/>
          <c:showPercent val="0"/>
          <c:showBubbleSize val="0"/>
        </c:dLbls>
        <c:axId val="166130432"/>
        <c:axId val="166124544"/>
      </c:scatterChart>
      <c:catAx>
        <c:axId val="166121472"/>
        <c:scaling>
          <c:orientation val="minMax"/>
        </c:scaling>
        <c:delete val="0"/>
        <c:axPos val="b"/>
        <c:majorTickMark val="out"/>
        <c:minorTickMark val="none"/>
        <c:tickLblPos val="nextTo"/>
        <c:crossAx val="166123008"/>
        <c:crosses val="autoZero"/>
        <c:auto val="1"/>
        <c:lblAlgn val="ctr"/>
        <c:lblOffset val="100"/>
        <c:noMultiLvlLbl val="0"/>
      </c:catAx>
      <c:valAx>
        <c:axId val="166123008"/>
        <c:scaling>
          <c:orientation val="minMax"/>
          <c:min val="0.8"/>
        </c:scaling>
        <c:delete val="0"/>
        <c:axPos val="l"/>
        <c:majorGridlines/>
        <c:numFmt formatCode="General" sourceLinked="1"/>
        <c:majorTickMark val="out"/>
        <c:minorTickMark val="none"/>
        <c:tickLblPos val="nextTo"/>
        <c:crossAx val="166121472"/>
        <c:crosses val="autoZero"/>
        <c:crossBetween val="between"/>
      </c:valAx>
      <c:valAx>
        <c:axId val="166124544"/>
        <c:scaling>
          <c:orientation val="minMax"/>
        </c:scaling>
        <c:delete val="0"/>
        <c:axPos val="r"/>
        <c:numFmt formatCode="General" sourceLinked="1"/>
        <c:majorTickMark val="out"/>
        <c:minorTickMark val="none"/>
        <c:tickLblPos val="nextTo"/>
        <c:crossAx val="166130432"/>
        <c:crosses val="max"/>
        <c:crossBetween val="midCat"/>
      </c:valAx>
      <c:valAx>
        <c:axId val="166130432"/>
        <c:scaling>
          <c:orientation val="minMax"/>
        </c:scaling>
        <c:delete val="1"/>
        <c:axPos val="b"/>
        <c:majorTickMark val="out"/>
        <c:minorTickMark val="none"/>
        <c:tickLblPos val="nextTo"/>
        <c:crossAx val="166124544"/>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Preposition </a:t>
            </a:r>
            <a:r>
              <a:rPr lang="en-US" dirty="0" smtClean="0"/>
              <a:t>Relations</a:t>
            </a:r>
            <a:endParaRPr lang="en-US" dirty="0"/>
          </a:p>
        </c:rich>
      </c:tx>
      <c:overlay val="0"/>
    </c:title>
    <c:autoTitleDeleted val="0"/>
    <c:plotArea>
      <c:layout/>
      <c:barChart>
        <c:barDir val="col"/>
        <c:grouping val="clustered"/>
        <c:varyColors val="0"/>
        <c:ser>
          <c:idx val="0"/>
          <c:order val="0"/>
          <c:tx>
            <c:strRef>
              <c:f>Sheet1!$B$1</c:f>
              <c:strCache>
                <c:ptCount val="1"/>
                <c:pt idx="0">
                  <c:v>Independent</c:v>
                </c:pt>
              </c:strCache>
            </c:strRef>
          </c:tx>
          <c:invertIfNegative val="0"/>
          <c:cat>
            <c:strRef>
              <c:f>Sheet1!$A$2</c:f>
              <c:strCache>
                <c:ptCount val="1"/>
                <c:pt idx="0">
                  <c:v>Accuracy</c:v>
                </c:pt>
              </c:strCache>
            </c:strRef>
          </c:cat>
          <c:val>
            <c:numRef>
              <c:f>Sheet1!$B$2</c:f>
              <c:numCache>
                <c:formatCode>General</c:formatCode>
                <c:ptCount val="1"/>
                <c:pt idx="0">
                  <c:v>67.819999999999993</c:v>
                </c:pt>
              </c:numCache>
            </c:numRef>
          </c:val>
        </c:ser>
        <c:ser>
          <c:idx val="1"/>
          <c:order val="1"/>
          <c:tx>
            <c:strRef>
              <c:f>Sheet1!$C$1</c:f>
              <c:strCache>
                <c:ptCount val="1"/>
                <c:pt idx="0">
                  <c:v>Verb -&gt; Prep.</c:v>
                </c:pt>
              </c:strCache>
            </c:strRef>
          </c:tx>
          <c:invertIfNegative val="0"/>
          <c:cat>
            <c:strRef>
              <c:f>Sheet1!$A$2</c:f>
              <c:strCache>
                <c:ptCount val="1"/>
                <c:pt idx="0">
                  <c:v>Accuracy</c:v>
                </c:pt>
              </c:strCache>
            </c:strRef>
          </c:cat>
          <c:val>
            <c:numRef>
              <c:f>Sheet1!$C$2</c:f>
              <c:numCache>
                <c:formatCode>General</c:formatCode>
                <c:ptCount val="1"/>
                <c:pt idx="0">
                  <c:v>68.55</c:v>
                </c:pt>
              </c:numCache>
            </c:numRef>
          </c:val>
        </c:ser>
        <c:ser>
          <c:idx val="2"/>
          <c:order val="2"/>
          <c:tx>
            <c:strRef>
              <c:f>Sheet1!$D$1</c:f>
              <c:strCache>
                <c:ptCount val="1"/>
                <c:pt idx="0">
                  <c:v>Joint inference</c:v>
                </c:pt>
              </c:strCache>
            </c:strRef>
          </c:tx>
          <c:spPr>
            <a:solidFill>
              <a:srgbClr val="008000"/>
            </a:solidFill>
          </c:spPr>
          <c:invertIfNegative val="0"/>
          <c:cat>
            <c:strRef>
              <c:f>Sheet1!$A$2</c:f>
              <c:strCache>
                <c:ptCount val="1"/>
                <c:pt idx="0">
                  <c:v>Accuracy</c:v>
                </c:pt>
              </c:strCache>
            </c:strRef>
          </c:cat>
          <c:val>
            <c:numRef>
              <c:f>Sheet1!$D$2</c:f>
              <c:numCache>
                <c:formatCode>General</c:formatCode>
                <c:ptCount val="1"/>
                <c:pt idx="0">
                  <c:v>68.39</c:v>
                </c:pt>
              </c:numCache>
            </c:numRef>
          </c:val>
        </c:ser>
        <c:dLbls>
          <c:showLegendKey val="0"/>
          <c:showVal val="1"/>
          <c:showCatName val="0"/>
          <c:showSerName val="0"/>
          <c:showPercent val="0"/>
          <c:showBubbleSize val="0"/>
        </c:dLbls>
        <c:gapWidth val="150"/>
        <c:overlap val="-25"/>
        <c:axId val="143588352"/>
        <c:axId val="143860480"/>
      </c:barChart>
      <c:catAx>
        <c:axId val="143588352"/>
        <c:scaling>
          <c:orientation val="minMax"/>
        </c:scaling>
        <c:delete val="0"/>
        <c:axPos val="b"/>
        <c:majorTickMark val="none"/>
        <c:minorTickMark val="none"/>
        <c:tickLblPos val="nextTo"/>
        <c:crossAx val="143860480"/>
        <c:crosses val="autoZero"/>
        <c:auto val="1"/>
        <c:lblAlgn val="ctr"/>
        <c:lblOffset val="100"/>
        <c:noMultiLvlLbl val="0"/>
      </c:catAx>
      <c:valAx>
        <c:axId val="143860480"/>
        <c:scaling>
          <c:orientation val="minMax"/>
        </c:scaling>
        <c:delete val="0"/>
        <c:axPos val="l"/>
        <c:numFmt formatCode="General" sourceLinked="1"/>
        <c:majorTickMark val="out"/>
        <c:minorTickMark val="none"/>
        <c:tickLblPos val="nextTo"/>
        <c:crossAx val="143588352"/>
        <c:crosses val="autoZero"/>
        <c:crossBetween val="between"/>
        <c:majorUnit val="0.4"/>
      </c:valAx>
    </c:plotArea>
    <c:legend>
      <c:legendPos val="t"/>
      <c:layout>
        <c:manualLayout>
          <c:xMode val="edge"/>
          <c:yMode val="edge"/>
          <c:x val="9.7549150695785597E-2"/>
          <c:y val="8.9538259640621801E-2"/>
          <c:w val="0.80490169860842897"/>
          <c:h val="0.173053099131839"/>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Initialization</c:v>
                </c:pt>
              </c:strCache>
            </c:strRef>
          </c:tx>
          <c:spPr>
            <a:solidFill>
              <a:srgbClr val="FF0000"/>
            </a:solidFill>
          </c:spPr>
          <c:invertIfNegative val="0"/>
          <c:cat>
            <c:strRef>
              <c:f>Sheet1!$A$2:$A$3</c:f>
              <c:strCache>
                <c:ptCount val="2"/>
                <c:pt idx="0">
                  <c:v>Relations + Arguments</c:v>
                </c:pt>
                <c:pt idx="1">
                  <c:v>+ Types &amp; Senses </c:v>
                </c:pt>
              </c:strCache>
            </c:strRef>
          </c:cat>
          <c:val>
            <c:numRef>
              <c:f>Sheet1!$B$2:$B$3</c:f>
              <c:numCache>
                <c:formatCode>General</c:formatCode>
                <c:ptCount val="2"/>
                <c:pt idx="0">
                  <c:v>88.01</c:v>
                </c:pt>
                <c:pt idx="1">
                  <c:v>89.99</c:v>
                </c:pt>
              </c:numCache>
            </c:numRef>
          </c:val>
        </c:ser>
        <c:ser>
          <c:idx val="1"/>
          <c:order val="1"/>
          <c:tx>
            <c:strRef>
              <c:f>Sheet1!$C$1</c:f>
              <c:strCache>
                <c:ptCount val="1"/>
                <c:pt idx="0">
                  <c:v>+ Latent</c:v>
                </c:pt>
              </c:strCache>
            </c:strRef>
          </c:tx>
          <c:spPr>
            <a:solidFill>
              <a:srgbClr val="0033CC"/>
            </a:solidFill>
          </c:spPr>
          <c:invertIfNegative val="0"/>
          <c:cat>
            <c:strRef>
              <c:f>Sheet1!$A$2:$A$3</c:f>
              <c:strCache>
                <c:ptCount val="2"/>
                <c:pt idx="0">
                  <c:v>Relations + Arguments</c:v>
                </c:pt>
                <c:pt idx="1">
                  <c:v>+ Types &amp; Senses </c:v>
                </c:pt>
              </c:strCache>
            </c:strRef>
          </c:cat>
          <c:val>
            <c:numRef>
              <c:f>Sheet1!$C$2:$C$3</c:f>
              <c:numCache>
                <c:formatCode>General</c:formatCode>
                <c:ptCount val="2"/>
                <c:pt idx="0">
                  <c:v>88.64</c:v>
                </c:pt>
                <c:pt idx="1">
                  <c:v>90.26</c:v>
                </c:pt>
              </c:numCache>
            </c:numRef>
          </c:val>
        </c:ser>
        <c:dLbls>
          <c:showLegendKey val="0"/>
          <c:showVal val="0"/>
          <c:showCatName val="0"/>
          <c:showSerName val="0"/>
          <c:showPercent val="0"/>
          <c:showBubbleSize val="0"/>
        </c:dLbls>
        <c:gapWidth val="150"/>
        <c:axId val="145514880"/>
        <c:axId val="145516416"/>
      </c:barChart>
      <c:catAx>
        <c:axId val="145514880"/>
        <c:scaling>
          <c:orientation val="minMax"/>
        </c:scaling>
        <c:delete val="0"/>
        <c:axPos val="b"/>
        <c:majorTickMark val="out"/>
        <c:minorTickMark val="none"/>
        <c:tickLblPos val="nextTo"/>
        <c:txPr>
          <a:bodyPr/>
          <a:lstStyle/>
          <a:p>
            <a:pPr>
              <a:defRPr sz="2000" b="1"/>
            </a:pPr>
            <a:endParaRPr lang="en-US"/>
          </a:p>
        </c:txPr>
        <c:crossAx val="145516416"/>
        <c:crosses val="autoZero"/>
        <c:auto val="1"/>
        <c:lblAlgn val="ctr"/>
        <c:lblOffset val="100"/>
        <c:noMultiLvlLbl val="0"/>
      </c:catAx>
      <c:valAx>
        <c:axId val="145516416"/>
        <c:scaling>
          <c:orientation val="minMax"/>
          <c:min val="87.5"/>
        </c:scaling>
        <c:delete val="0"/>
        <c:axPos val="l"/>
        <c:majorGridlines/>
        <c:numFmt formatCode="General" sourceLinked="1"/>
        <c:majorTickMark val="out"/>
        <c:minorTickMark val="none"/>
        <c:tickLblPos val="nextTo"/>
        <c:crossAx val="145514880"/>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Number of examples of </a:t>
            </a:r>
            <a:r>
              <a:rPr lang="en-US" dirty="0" smtClean="0"/>
              <a:t>given size</a:t>
            </a:r>
            <a:endParaRPr lang="en-US" dirty="0"/>
          </a:p>
        </c:rich>
      </c:tx>
      <c:overlay val="0"/>
    </c:title>
    <c:autoTitleDeleted val="0"/>
    <c:plotArea>
      <c:layout>
        <c:manualLayout>
          <c:layoutTarget val="inner"/>
          <c:xMode val="edge"/>
          <c:yMode val="edge"/>
          <c:x val="0.17551303941921456"/>
          <c:y val="0.17608398950131232"/>
          <c:w val="0.70979676526920621"/>
          <c:h val="0.7055691500100949"/>
        </c:manualLayout>
      </c:layout>
      <c:lineChart>
        <c:grouping val="standard"/>
        <c:varyColors val="0"/>
        <c:ser>
          <c:idx val="0"/>
          <c:order val="0"/>
          <c:tx>
            <c:strRef>
              <c:f>Sheet1!$B$1</c:f>
              <c:strCache>
                <c:ptCount val="1"/>
                <c:pt idx="0">
                  <c:v>Number of examples of size</c:v>
                </c:pt>
              </c:strCache>
            </c:strRef>
          </c:tx>
          <c:spPr>
            <a:ln w="38100">
              <a:solidFill>
                <a:srgbClr val="FF0000"/>
              </a:solidFill>
            </a:ln>
          </c:spPr>
          <c:marker>
            <c:symbol val="none"/>
          </c:marker>
          <c:cat>
            <c:numRef>
              <c:f>Sheet1!$A$2:$A$52</c:f>
              <c:numCache>
                <c:formatCode>General</c:formatCode>
                <c:ptCount val="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numCache>
            </c:numRef>
          </c:cat>
          <c:val>
            <c:numRef>
              <c:f>Sheet1!$B$2:$B$52</c:f>
              <c:numCache>
                <c:formatCode>General</c:formatCode>
                <c:ptCount val="51"/>
                <c:pt idx="0">
                  <c:v>0</c:v>
                </c:pt>
                <c:pt idx="1">
                  <c:v>120091</c:v>
                </c:pt>
                <c:pt idx="2">
                  <c:v>147708</c:v>
                </c:pt>
                <c:pt idx="3">
                  <c:v>175487</c:v>
                </c:pt>
                <c:pt idx="4">
                  <c:v>190457</c:v>
                </c:pt>
                <c:pt idx="5">
                  <c:v>254015</c:v>
                </c:pt>
                <c:pt idx="6">
                  <c:v>281635</c:v>
                </c:pt>
                <c:pt idx="7">
                  <c:v>326289</c:v>
                </c:pt>
                <c:pt idx="8">
                  <c:v>355267</c:v>
                </c:pt>
                <c:pt idx="9">
                  <c:v>380504</c:v>
                </c:pt>
                <c:pt idx="10">
                  <c:v>396794</c:v>
                </c:pt>
                <c:pt idx="11">
                  <c:v>415161</c:v>
                </c:pt>
                <c:pt idx="12">
                  <c:v>437351</c:v>
                </c:pt>
                <c:pt idx="13">
                  <c:v>449203</c:v>
                </c:pt>
                <c:pt idx="14">
                  <c:v>463048</c:v>
                </c:pt>
                <c:pt idx="15">
                  <c:v>472438</c:v>
                </c:pt>
                <c:pt idx="16">
                  <c:v>481111</c:v>
                </c:pt>
                <c:pt idx="17">
                  <c:v>487202</c:v>
                </c:pt>
                <c:pt idx="18">
                  <c:v>492344</c:v>
                </c:pt>
                <c:pt idx="19">
                  <c:v>501544</c:v>
                </c:pt>
                <c:pt idx="20">
                  <c:v>500884</c:v>
                </c:pt>
                <c:pt idx="21">
                  <c:v>499205</c:v>
                </c:pt>
                <c:pt idx="22">
                  <c:v>498415</c:v>
                </c:pt>
                <c:pt idx="23">
                  <c:v>495742</c:v>
                </c:pt>
                <c:pt idx="24">
                  <c:v>486001</c:v>
                </c:pt>
                <c:pt idx="25">
                  <c:v>479443</c:v>
                </c:pt>
                <c:pt idx="26">
                  <c:v>468672</c:v>
                </c:pt>
                <c:pt idx="27">
                  <c:v>455719</c:v>
                </c:pt>
                <c:pt idx="28">
                  <c:v>442300</c:v>
                </c:pt>
                <c:pt idx="29">
                  <c:v>426667</c:v>
                </c:pt>
                <c:pt idx="30">
                  <c:v>414844</c:v>
                </c:pt>
                <c:pt idx="31">
                  <c:v>394324</c:v>
                </c:pt>
                <c:pt idx="32">
                  <c:v>380219</c:v>
                </c:pt>
                <c:pt idx="33">
                  <c:v>356674</c:v>
                </c:pt>
                <c:pt idx="34">
                  <c:v>333594</c:v>
                </c:pt>
                <c:pt idx="35">
                  <c:v>310246</c:v>
                </c:pt>
                <c:pt idx="36">
                  <c:v>287472</c:v>
                </c:pt>
                <c:pt idx="37">
                  <c:v>263731</c:v>
                </c:pt>
                <c:pt idx="38">
                  <c:v>239946</c:v>
                </c:pt>
                <c:pt idx="39">
                  <c:v>217812</c:v>
                </c:pt>
                <c:pt idx="40">
                  <c:v>192370</c:v>
                </c:pt>
                <c:pt idx="41">
                  <c:v>171271</c:v>
                </c:pt>
                <c:pt idx="42">
                  <c:v>152046</c:v>
                </c:pt>
                <c:pt idx="43">
                  <c:v>133098</c:v>
                </c:pt>
                <c:pt idx="44">
                  <c:v>116325</c:v>
                </c:pt>
                <c:pt idx="45">
                  <c:v>100737</c:v>
                </c:pt>
                <c:pt idx="46">
                  <c:v>88470</c:v>
                </c:pt>
                <c:pt idx="47">
                  <c:v>75491</c:v>
                </c:pt>
                <c:pt idx="48">
                  <c:v>66023</c:v>
                </c:pt>
                <c:pt idx="49">
                  <c:v>57389</c:v>
                </c:pt>
                <c:pt idx="50">
                  <c:v>49545</c:v>
                </c:pt>
              </c:numCache>
            </c:numRef>
          </c:val>
          <c:smooth val="0"/>
        </c:ser>
        <c:dLbls>
          <c:showLegendKey val="0"/>
          <c:showVal val="0"/>
          <c:showCatName val="0"/>
          <c:showSerName val="0"/>
          <c:showPercent val="0"/>
          <c:showBubbleSize val="0"/>
        </c:dLbls>
        <c:marker val="1"/>
        <c:smooth val="0"/>
        <c:axId val="145843328"/>
        <c:axId val="145844864"/>
      </c:lineChart>
      <c:catAx>
        <c:axId val="145843328"/>
        <c:scaling>
          <c:orientation val="minMax"/>
        </c:scaling>
        <c:delete val="0"/>
        <c:axPos val="b"/>
        <c:numFmt formatCode="General" sourceLinked="1"/>
        <c:majorTickMark val="out"/>
        <c:minorTickMark val="none"/>
        <c:tickLblPos val="nextTo"/>
        <c:spPr>
          <a:ln w="12700">
            <a:solidFill>
              <a:srgbClr val="002060"/>
            </a:solidFill>
          </a:ln>
        </c:spPr>
        <c:crossAx val="145844864"/>
        <c:crosses val="autoZero"/>
        <c:auto val="1"/>
        <c:lblAlgn val="ctr"/>
        <c:lblOffset val="100"/>
        <c:tickLblSkip val="10"/>
        <c:tickMarkSkip val="10"/>
        <c:noMultiLvlLbl val="0"/>
      </c:catAx>
      <c:valAx>
        <c:axId val="145844864"/>
        <c:scaling>
          <c:orientation val="minMax"/>
        </c:scaling>
        <c:delete val="0"/>
        <c:axPos val="l"/>
        <c:majorGridlines/>
        <c:numFmt formatCode="General" sourceLinked="1"/>
        <c:majorTickMark val="out"/>
        <c:minorTickMark val="none"/>
        <c:tickLblPos val="nextTo"/>
        <c:crossAx val="145843328"/>
        <c:crosses val="autoZero"/>
        <c:crossBetween val="between"/>
        <c:dispUnits>
          <c:builtInUnit val="thousands"/>
          <c:dispUnitsLbl>
            <c:layout>
              <c:manualLayout>
                <c:xMode val="edge"/>
                <c:yMode val="edge"/>
                <c:x val="1.2222177811529905E-2"/>
                <c:y val="0.34984380349195487"/>
              </c:manualLayout>
            </c:layout>
          </c:dispUnitsLbl>
        </c:dispUnits>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551303941921456"/>
          <c:y val="0.17608398950131232"/>
          <c:w val="0.70979676526920621"/>
          <c:h val="0.7055691500100949"/>
        </c:manualLayout>
      </c:layout>
      <c:lineChart>
        <c:grouping val="standard"/>
        <c:varyColors val="0"/>
        <c:ser>
          <c:idx val="0"/>
          <c:order val="0"/>
          <c:tx>
            <c:strRef>
              <c:f>Sheet1!$B$1</c:f>
              <c:strCache>
                <c:ptCount val="1"/>
                <c:pt idx="0">
                  <c:v>Number of examples of size</c:v>
                </c:pt>
              </c:strCache>
            </c:strRef>
          </c:tx>
          <c:spPr>
            <a:ln w="38100">
              <a:solidFill>
                <a:srgbClr val="FF0000"/>
              </a:solidFill>
            </a:ln>
          </c:spPr>
          <c:marker>
            <c:symbol val="none"/>
          </c:marker>
          <c:cat>
            <c:numRef>
              <c:f>Sheet1!$A$2:$A$52</c:f>
              <c:numCache>
                <c:formatCode>General</c:formatCode>
                <c:ptCount val="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numCache>
            </c:numRef>
          </c:cat>
          <c:val>
            <c:numRef>
              <c:f>Sheet1!$B$2:$B$52</c:f>
              <c:numCache>
                <c:formatCode>General</c:formatCode>
                <c:ptCount val="51"/>
                <c:pt idx="0">
                  <c:v>0</c:v>
                </c:pt>
                <c:pt idx="1">
                  <c:v>120091</c:v>
                </c:pt>
                <c:pt idx="2">
                  <c:v>147708</c:v>
                </c:pt>
                <c:pt idx="3">
                  <c:v>175487</c:v>
                </c:pt>
                <c:pt idx="4">
                  <c:v>190457</c:v>
                </c:pt>
                <c:pt idx="5">
                  <c:v>254015</c:v>
                </c:pt>
                <c:pt idx="6">
                  <c:v>281635</c:v>
                </c:pt>
                <c:pt idx="7">
                  <c:v>326289</c:v>
                </c:pt>
                <c:pt idx="8">
                  <c:v>355267</c:v>
                </c:pt>
                <c:pt idx="9">
                  <c:v>380504</c:v>
                </c:pt>
                <c:pt idx="10">
                  <c:v>396794</c:v>
                </c:pt>
                <c:pt idx="11">
                  <c:v>415161</c:v>
                </c:pt>
                <c:pt idx="12">
                  <c:v>437351</c:v>
                </c:pt>
                <c:pt idx="13">
                  <c:v>449203</c:v>
                </c:pt>
                <c:pt idx="14">
                  <c:v>463048</c:v>
                </c:pt>
                <c:pt idx="15">
                  <c:v>472438</c:v>
                </c:pt>
                <c:pt idx="16">
                  <c:v>481111</c:v>
                </c:pt>
                <c:pt idx="17">
                  <c:v>487202</c:v>
                </c:pt>
                <c:pt idx="18">
                  <c:v>492344</c:v>
                </c:pt>
                <c:pt idx="19">
                  <c:v>501544</c:v>
                </c:pt>
                <c:pt idx="20">
                  <c:v>500884</c:v>
                </c:pt>
                <c:pt idx="21">
                  <c:v>499205</c:v>
                </c:pt>
                <c:pt idx="22">
                  <c:v>498415</c:v>
                </c:pt>
                <c:pt idx="23">
                  <c:v>495742</c:v>
                </c:pt>
                <c:pt idx="24">
                  <c:v>486001</c:v>
                </c:pt>
                <c:pt idx="25">
                  <c:v>479443</c:v>
                </c:pt>
                <c:pt idx="26">
                  <c:v>468672</c:v>
                </c:pt>
                <c:pt idx="27">
                  <c:v>455719</c:v>
                </c:pt>
                <c:pt idx="28">
                  <c:v>442300</c:v>
                </c:pt>
                <c:pt idx="29">
                  <c:v>426667</c:v>
                </c:pt>
                <c:pt idx="30">
                  <c:v>414844</c:v>
                </c:pt>
                <c:pt idx="31">
                  <c:v>394324</c:v>
                </c:pt>
                <c:pt idx="32">
                  <c:v>380219</c:v>
                </c:pt>
                <c:pt idx="33">
                  <c:v>356674</c:v>
                </c:pt>
                <c:pt idx="34">
                  <c:v>333594</c:v>
                </c:pt>
                <c:pt idx="35">
                  <c:v>310246</c:v>
                </c:pt>
                <c:pt idx="36">
                  <c:v>287472</c:v>
                </c:pt>
                <c:pt idx="37">
                  <c:v>263731</c:v>
                </c:pt>
                <c:pt idx="38">
                  <c:v>239946</c:v>
                </c:pt>
                <c:pt idx="39">
                  <c:v>217812</c:v>
                </c:pt>
                <c:pt idx="40">
                  <c:v>192370</c:v>
                </c:pt>
                <c:pt idx="41">
                  <c:v>171271</c:v>
                </c:pt>
                <c:pt idx="42">
                  <c:v>152046</c:v>
                </c:pt>
                <c:pt idx="43">
                  <c:v>133098</c:v>
                </c:pt>
                <c:pt idx="44">
                  <c:v>116325</c:v>
                </c:pt>
                <c:pt idx="45">
                  <c:v>100737</c:v>
                </c:pt>
                <c:pt idx="46">
                  <c:v>88470</c:v>
                </c:pt>
                <c:pt idx="47">
                  <c:v>75491</c:v>
                </c:pt>
                <c:pt idx="48">
                  <c:v>66023</c:v>
                </c:pt>
                <c:pt idx="49">
                  <c:v>57389</c:v>
                </c:pt>
                <c:pt idx="50">
                  <c:v>49545</c:v>
                </c:pt>
              </c:numCache>
            </c:numRef>
          </c:val>
          <c:smooth val="0"/>
        </c:ser>
        <c:ser>
          <c:idx val="1"/>
          <c:order val="1"/>
          <c:tx>
            <c:strRef>
              <c:f>Sheet1!$C$1</c:f>
              <c:strCache>
                <c:ptCount val="1"/>
                <c:pt idx="0">
                  <c:v>Number of unique POS tag sequences</c:v>
                </c:pt>
              </c:strCache>
            </c:strRef>
          </c:tx>
          <c:spPr>
            <a:ln w="38100">
              <a:solidFill>
                <a:srgbClr val="002060"/>
              </a:solidFill>
            </a:ln>
          </c:spPr>
          <c:marker>
            <c:symbol val="none"/>
          </c:marker>
          <c:cat>
            <c:numRef>
              <c:f>Sheet1!$A$2:$A$52</c:f>
              <c:numCache>
                <c:formatCode>General</c:formatCode>
                <c:ptCount val="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numCache>
            </c:numRef>
          </c:cat>
          <c:val>
            <c:numRef>
              <c:f>Sheet1!$C$2:$C$52</c:f>
              <c:numCache>
                <c:formatCode>General</c:formatCode>
                <c:ptCount val="51"/>
                <c:pt idx="0">
                  <c:v>0</c:v>
                </c:pt>
                <c:pt idx="1">
                  <c:v>24</c:v>
                </c:pt>
                <c:pt idx="2">
                  <c:v>270</c:v>
                </c:pt>
                <c:pt idx="3">
                  <c:v>1932</c:v>
                </c:pt>
                <c:pt idx="4">
                  <c:v>7303</c:v>
                </c:pt>
                <c:pt idx="5">
                  <c:v>20606</c:v>
                </c:pt>
                <c:pt idx="6">
                  <c:v>47135</c:v>
                </c:pt>
                <c:pt idx="7">
                  <c:v>88770</c:v>
                </c:pt>
                <c:pt idx="8">
                  <c:v>142278</c:v>
                </c:pt>
                <c:pt idx="9">
                  <c:v>194576</c:v>
                </c:pt>
                <c:pt idx="10">
                  <c:v>240970</c:v>
                </c:pt>
                <c:pt idx="11">
                  <c:v>276413</c:v>
                </c:pt>
                <c:pt idx="12">
                  <c:v>301883</c:v>
                </c:pt>
                <c:pt idx="13">
                  <c:v>322480</c:v>
                </c:pt>
                <c:pt idx="14">
                  <c:v>337239</c:v>
                </c:pt>
                <c:pt idx="15">
                  <c:v>349720</c:v>
                </c:pt>
                <c:pt idx="16">
                  <c:v>359846</c:v>
                </c:pt>
                <c:pt idx="17">
                  <c:v>366469</c:v>
                </c:pt>
                <c:pt idx="18">
                  <c:v>374730</c:v>
                </c:pt>
                <c:pt idx="19">
                  <c:v>379213</c:v>
                </c:pt>
                <c:pt idx="20">
                  <c:v>381579</c:v>
                </c:pt>
                <c:pt idx="21">
                  <c:v>382007</c:v>
                </c:pt>
                <c:pt idx="22">
                  <c:v>383135</c:v>
                </c:pt>
                <c:pt idx="23">
                  <c:v>381130</c:v>
                </c:pt>
                <c:pt idx="24">
                  <c:v>376598</c:v>
                </c:pt>
                <c:pt idx="25">
                  <c:v>371520</c:v>
                </c:pt>
                <c:pt idx="26">
                  <c:v>364591</c:v>
                </c:pt>
                <c:pt idx="27">
                  <c:v>356565</c:v>
                </c:pt>
                <c:pt idx="28">
                  <c:v>346426</c:v>
                </c:pt>
                <c:pt idx="29">
                  <c:v>336314</c:v>
                </c:pt>
                <c:pt idx="30">
                  <c:v>326356</c:v>
                </c:pt>
                <c:pt idx="31">
                  <c:v>313003</c:v>
                </c:pt>
                <c:pt idx="32">
                  <c:v>299539</c:v>
                </c:pt>
                <c:pt idx="33">
                  <c:v>284410</c:v>
                </c:pt>
                <c:pt idx="34">
                  <c:v>266886</c:v>
                </c:pt>
                <c:pt idx="35">
                  <c:v>249053</c:v>
                </c:pt>
                <c:pt idx="36">
                  <c:v>231178</c:v>
                </c:pt>
                <c:pt idx="37">
                  <c:v>212532</c:v>
                </c:pt>
                <c:pt idx="38">
                  <c:v>193538</c:v>
                </c:pt>
                <c:pt idx="39">
                  <c:v>175262</c:v>
                </c:pt>
                <c:pt idx="40">
                  <c:v>155654</c:v>
                </c:pt>
                <c:pt idx="41">
                  <c:v>138789</c:v>
                </c:pt>
                <c:pt idx="42">
                  <c:v>122984</c:v>
                </c:pt>
                <c:pt idx="43">
                  <c:v>107811</c:v>
                </c:pt>
                <c:pt idx="44">
                  <c:v>94196</c:v>
                </c:pt>
                <c:pt idx="45">
                  <c:v>81748</c:v>
                </c:pt>
                <c:pt idx="46">
                  <c:v>71253</c:v>
                </c:pt>
                <c:pt idx="47">
                  <c:v>61349</c:v>
                </c:pt>
                <c:pt idx="48">
                  <c:v>53265</c:v>
                </c:pt>
                <c:pt idx="49">
                  <c:v>46752</c:v>
                </c:pt>
                <c:pt idx="50">
                  <c:v>40459</c:v>
                </c:pt>
              </c:numCache>
            </c:numRef>
          </c:val>
          <c:smooth val="0"/>
        </c:ser>
        <c:dLbls>
          <c:showLegendKey val="0"/>
          <c:showVal val="0"/>
          <c:showCatName val="0"/>
          <c:showSerName val="0"/>
          <c:showPercent val="0"/>
          <c:showBubbleSize val="0"/>
        </c:dLbls>
        <c:marker val="1"/>
        <c:smooth val="0"/>
        <c:axId val="146351616"/>
        <c:axId val="146353152"/>
      </c:lineChart>
      <c:catAx>
        <c:axId val="146351616"/>
        <c:scaling>
          <c:orientation val="minMax"/>
        </c:scaling>
        <c:delete val="0"/>
        <c:axPos val="b"/>
        <c:numFmt formatCode="General" sourceLinked="1"/>
        <c:majorTickMark val="out"/>
        <c:minorTickMark val="none"/>
        <c:tickLblPos val="nextTo"/>
        <c:spPr>
          <a:ln w="12700">
            <a:solidFill>
              <a:srgbClr val="002060"/>
            </a:solidFill>
          </a:ln>
        </c:spPr>
        <c:crossAx val="146353152"/>
        <c:crosses val="autoZero"/>
        <c:auto val="1"/>
        <c:lblAlgn val="ctr"/>
        <c:lblOffset val="100"/>
        <c:tickLblSkip val="10"/>
        <c:tickMarkSkip val="10"/>
        <c:noMultiLvlLbl val="0"/>
      </c:catAx>
      <c:valAx>
        <c:axId val="146353152"/>
        <c:scaling>
          <c:orientation val="minMax"/>
        </c:scaling>
        <c:delete val="0"/>
        <c:axPos val="l"/>
        <c:majorGridlines/>
        <c:numFmt formatCode="General" sourceLinked="1"/>
        <c:majorTickMark val="out"/>
        <c:minorTickMark val="none"/>
        <c:tickLblPos val="nextTo"/>
        <c:crossAx val="146351616"/>
        <c:crosses val="autoZero"/>
        <c:crossBetween val="between"/>
        <c:dispUnits>
          <c:builtInUnit val="thousands"/>
          <c:dispUnitsLbl>
            <c:layout>
              <c:manualLayout>
                <c:xMode val="edge"/>
                <c:yMode val="edge"/>
                <c:x val="1.2222177811529905E-2"/>
                <c:y val="0.34984380349195487"/>
              </c:manualLayout>
            </c:layout>
          </c:dispUnitsLbl>
        </c:dispUnits>
      </c:valAx>
    </c:plotArea>
    <c:legend>
      <c:legendPos val="r"/>
      <c:layout>
        <c:manualLayout>
          <c:xMode val="edge"/>
          <c:yMode val="edge"/>
          <c:x val="0.26403982458510938"/>
          <c:y val="1.5624572064361519E-2"/>
          <c:w val="0.62196076504477504"/>
          <c:h val="0.16983781239301607"/>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551303941921456"/>
          <c:y val="0.17608398950131232"/>
          <c:w val="0.70979676526920621"/>
          <c:h val="0.7055691500100949"/>
        </c:manualLayout>
      </c:layout>
      <c:lineChart>
        <c:grouping val="standard"/>
        <c:varyColors val="0"/>
        <c:ser>
          <c:idx val="0"/>
          <c:order val="0"/>
          <c:tx>
            <c:strRef>
              <c:f>Sheet1!$B$1</c:f>
              <c:strCache>
                <c:ptCount val="1"/>
                <c:pt idx="0">
                  <c:v>Number of Examples of size</c:v>
                </c:pt>
              </c:strCache>
            </c:strRef>
          </c:tx>
          <c:spPr>
            <a:ln w="38100">
              <a:solidFill>
                <a:srgbClr val="FF0000"/>
              </a:solidFill>
            </a:ln>
          </c:spPr>
          <c:marker>
            <c:symbol val="none"/>
          </c:marker>
          <c:cat>
            <c:numRef>
              <c:f>Sheet1!$A$2:$A$53</c:f>
              <c:numCache>
                <c:formatCode>General</c:formatCode>
                <c:ptCount val="52"/>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50</c:v>
                </c:pt>
              </c:numCache>
            </c:numRef>
          </c:cat>
          <c:val>
            <c:numRef>
              <c:f>Sheet1!$B$2:$B$53</c:f>
              <c:numCache>
                <c:formatCode>General</c:formatCode>
                <c:ptCount val="52"/>
                <c:pt idx="0">
                  <c:v>0</c:v>
                </c:pt>
                <c:pt idx="1">
                  <c:v>120091</c:v>
                </c:pt>
                <c:pt idx="2">
                  <c:v>147708</c:v>
                </c:pt>
                <c:pt idx="3">
                  <c:v>175487</c:v>
                </c:pt>
                <c:pt idx="4">
                  <c:v>190457</c:v>
                </c:pt>
                <c:pt idx="5">
                  <c:v>254015</c:v>
                </c:pt>
                <c:pt idx="6">
                  <c:v>281635</c:v>
                </c:pt>
                <c:pt idx="7">
                  <c:v>326289</c:v>
                </c:pt>
                <c:pt idx="8">
                  <c:v>355267</c:v>
                </c:pt>
                <c:pt idx="9">
                  <c:v>380504</c:v>
                </c:pt>
                <c:pt idx="10">
                  <c:v>396794</c:v>
                </c:pt>
                <c:pt idx="11">
                  <c:v>415161</c:v>
                </c:pt>
                <c:pt idx="12">
                  <c:v>437351</c:v>
                </c:pt>
                <c:pt idx="13">
                  <c:v>449203</c:v>
                </c:pt>
                <c:pt idx="14">
                  <c:v>463048</c:v>
                </c:pt>
                <c:pt idx="15">
                  <c:v>472438</c:v>
                </c:pt>
                <c:pt idx="16">
                  <c:v>481111</c:v>
                </c:pt>
                <c:pt idx="17">
                  <c:v>487202</c:v>
                </c:pt>
                <c:pt idx="18">
                  <c:v>492344</c:v>
                </c:pt>
                <c:pt idx="19">
                  <c:v>501544</c:v>
                </c:pt>
                <c:pt idx="20">
                  <c:v>500884</c:v>
                </c:pt>
                <c:pt idx="21">
                  <c:v>499205</c:v>
                </c:pt>
                <c:pt idx="22">
                  <c:v>498415</c:v>
                </c:pt>
                <c:pt idx="23">
                  <c:v>495742</c:v>
                </c:pt>
                <c:pt idx="24">
                  <c:v>486001</c:v>
                </c:pt>
                <c:pt idx="25">
                  <c:v>479443</c:v>
                </c:pt>
                <c:pt idx="26">
                  <c:v>468672</c:v>
                </c:pt>
                <c:pt idx="27">
                  <c:v>455719</c:v>
                </c:pt>
                <c:pt idx="28">
                  <c:v>442300</c:v>
                </c:pt>
                <c:pt idx="29">
                  <c:v>426667</c:v>
                </c:pt>
                <c:pt idx="30">
                  <c:v>414844</c:v>
                </c:pt>
                <c:pt idx="31">
                  <c:v>394324</c:v>
                </c:pt>
                <c:pt idx="32">
                  <c:v>380219</c:v>
                </c:pt>
                <c:pt idx="33">
                  <c:v>356674</c:v>
                </c:pt>
                <c:pt idx="34">
                  <c:v>333594</c:v>
                </c:pt>
                <c:pt idx="35">
                  <c:v>310246</c:v>
                </c:pt>
                <c:pt idx="36">
                  <c:v>287472</c:v>
                </c:pt>
                <c:pt idx="37">
                  <c:v>263731</c:v>
                </c:pt>
                <c:pt idx="38">
                  <c:v>239946</c:v>
                </c:pt>
                <c:pt idx="39">
                  <c:v>217812</c:v>
                </c:pt>
                <c:pt idx="40">
                  <c:v>192370</c:v>
                </c:pt>
                <c:pt idx="41">
                  <c:v>171271</c:v>
                </c:pt>
                <c:pt idx="42">
                  <c:v>152046</c:v>
                </c:pt>
                <c:pt idx="43">
                  <c:v>133098</c:v>
                </c:pt>
                <c:pt idx="44">
                  <c:v>116325</c:v>
                </c:pt>
                <c:pt idx="45">
                  <c:v>100737</c:v>
                </c:pt>
                <c:pt idx="46">
                  <c:v>88470</c:v>
                </c:pt>
                <c:pt idx="47">
                  <c:v>75491</c:v>
                </c:pt>
                <c:pt idx="48">
                  <c:v>66023</c:v>
                </c:pt>
                <c:pt idx="49">
                  <c:v>57389</c:v>
                </c:pt>
                <c:pt idx="50">
                  <c:v>49545</c:v>
                </c:pt>
                <c:pt idx="51">
                  <c:v>49545</c:v>
                </c:pt>
              </c:numCache>
            </c:numRef>
          </c:val>
          <c:smooth val="0"/>
        </c:ser>
        <c:ser>
          <c:idx val="1"/>
          <c:order val="1"/>
          <c:tx>
            <c:strRef>
              <c:f>Sheet1!$C$1</c:f>
              <c:strCache>
                <c:ptCount val="1"/>
                <c:pt idx="0">
                  <c:v>Number of unique dependency trees</c:v>
                </c:pt>
              </c:strCache>
            </c:strRef>
          </c:tx>
          <c:spPr>
            <a:ln w="38100">
              <a:solidFill>
                <a:srgbClr val="002060"/>
              </a:solidFill>
            </a:ln>
          </c:spPr>
          <c:marker>
            <c:symbol val="none"/>
          </c:marker>
          <c:cat>
            <c:numRef>
              <c:f>Sheet1!$A$2:$A$53</c:f>
              <c:numCache>
                <c:formatCode>General</c:formatCode>
                <c:ptCount val="52"/>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50</c:v>
                </c:pt>
              </c:numCache>
            </c:numRef>
          </c:cat>
          <c:val>
            <c:numRef>
              <c:f>Sheet1!$C$2:$C$53</c:f>
              <c:numCache>
                <c:formatCode>General</c:formatCode>
                <c:ptCount val="52"/>
                <c:pt idx="0">
                  <c:v>0</c:v>
                </c:pt>
                <c:pt idx="1">
                  <c:v>1</c:v>
                </c:pt>
                <c:pt idx="2">
                  <c:v>3</c:v>
                </c:pt>
                <c:pt idx="3">
                  <c:v>16</c:v>
                </c:pt>
                <c:pt idx="4">
                  <c:v>84</c:v>
                </c:pt>
                <c:pt idx="5">
                  <c:v>359</c:v>
                </c:pt>
                <c:pt idx="6">
                  <c:v>1210</c:v>
                </c:pt>
                <c:pt idx="7">
                  <c:v>3310</c:v>
                </c:pt>
                <c:pt idx="8">
                  <c:v>8064</c:v>
                </c:pt>
                <c:pt idx="9">
                  <c:v>17470</c:v>
                </c:pt>
                <c:pt idx="10">
                  <c:v>34829</c:v>
                </c:pt>
                <c:pt idx="11">
                  <c:v>63386</c:v>
                </c:pt>
                <c:pt idx="12">
                  <c:v>104507</c:v>
                </c:pt>
                <c:pt idx="13">
                  <c:v>156289</c:v>
                </c:pt>
                <c:pt idx="14">
                  <c:v>211181</c:v>
                </c:pt>
                <c:pt idx="15">
                  <c:v>262752</c:v>
                </c:pt>
                <c:pt idx="16">
                  <c:v>304731</c:v>
                </c:pt>
                <c:pt idx="17">
                  <c:v>334754</c:v>
                </c:pt>
                <c:pt idx="18">
                  <c:v>357196</c:v>
                </c:pt>
                <c:pt idx="19">
                  <c:v>369958</c:v>
                </c:pt>
                <c:pt idx="20">
                  <c:v>376471</c:v>
                </c:pt>
                <c:pt idx="21">
                  <c:v>379065</c:v>
                </c:pt>
                <c:pt idx="22">
                  <c:v>380912</c:v>
                </c:pt>
                <c:pt idx="23">
                  <c:v>379333</c:v>
                </c:pt>
                <c:pt idx="24">
                  <c:v>375031</c:v>
                </c:pt>
                <c:pt idx="25">
                  <c:v>369989</c:v>
                </c:pt>
                <c:pt idx="26">
                  <c:v>363172</c:v>
                </c:pt>
                <c:pt idx="27">
                  <c:v>355246</c:v>
                </c:pt>
                <c:pt idx="28">
                  <c:v>345213</c:v>
                </c:pt>
                <c:pt idx="29">
                  <c:v>335118</c:v>
                </c:pt>
                <c:pt idx="30">
                  <c:v>325168</c:v>
                </c:pt>
                <c:pt idx="31">
                  <c:v>311873</c:v>
                </c:pt>
                <c:pt idx="32">
                  <c:v>298511</c:v>
                </c:pt>
                <c:pt idx="33">
                  <c:v>283405</c:v>
                </c:pt>
                <c:pt idx="34">
                  <c:v>265938</c:v>
                </c:pt>
                <c:pt idx="35">
                  <c:v>248183</c:v>
                </c:pt>
                <c:pt idx="36">
                  <c:v>230375</c:v>
                </c:pt>
                <c:pt idx="37">
                  <c:v>211744</c:v>
                </c:pt>
                <c:pt idx="38">
                  <c:v>192866</c:v>
                </c:pt>
                <c:pt idx="39">
                  <c:v>174577</c:v>
                </c:pt>
                <c:pt idx="40">
                  <c:v>155124</c:v>
                </c:pt>
                <c:pt idx="41">
                  <c:v>138330</c:v>
                </c:pt>
                <c:pt idx="42">
                  <c:v>122572</c:v>
                </c:pt>
                <c:pt idx="43">
                  <c:v>107478</c:v>
                </c:pt>
                <c:pt idx="44">
                  <c:v>93936</c:v>
                </c:pt>
                <c:pt idx="45">
                  <c:v>81540</c:v>
                </c:pt>
                <c:pt idx="46">
                  <c:v>71078</c:v>
                </c:pt>
                <c:pt idx="47">
                  <c:v>61147</c:v>
                </c:pt>
                <c:pt idx="48">
                  <c:v>53144</c:v>
                </c:pt>
                <c:pt idx="49">
                  <c:v>46619</c:v>
                </c:pt>
                <c:pt idx="50">
                  <c:v>40329</c:v>
                </c:pt>
                <c:pt idx="51">
                  <c:v>40459</c:v>
                </c:pt>
              </c:numCache>
            </c:numRef>
          </c:val>
          <c:smooth val="0"/>
        </c:ser>
        <c:dLbls>
          <c:showLegendKey val="0"/>
          <c:showVal val="0"/>
          <c:showCatName val="0"/>
          <c:showSerName val="0"/>
          <c:showPercent val="0"/>
          <c:showBubbleSize val="0"/>
        </c:dLbls>
        <c:marker val="1"/>
        <c:smooth val="0"/>
        <c:axId val="146398208"/>
        <c:axId val="146453248"/>
      </c:lineChart>
      <c:catAx>
        <c:axId val="146398208"/>
        <c:scaling>
          <c:orientation val="minMax"/>
        </c:scaling>
        <c:delete val="0"/>
        <c:axPos val="b"/>
        <c:numFmt formatCode="General" sourceLinked="1"/>
        <c:majorTickMark val="out"/>
        <c:minorTickMark val="none"/>
        <c:tickLblPos val="nextTo"/>
        <c:spPr>
          <a:ln w="12700">
            <a:solidFill>
              <a:srgbClr val="002060"/>
            </a:solidFill>
          </a:ln>
        </c:spPr>
        <c:crossAx val="146453248"/>
        <c:crosses val="autoZero"/>
        <c:auto val="1"/>
        <c:lblAlgn val="ctr"/>
        <c:lblOffset val="100"/>
        <c:tickLblSkip val="10"/>
        <c:tickMarkSkip val="10"/>
        <c:noMultiLvlLbl val="0"/>
      </c:catAx>
      <c:valAx>
        <c:axId val="146453248"/>
        <c:scaling>
          <c:orientation val="minMax"/>
        </c:scaling>
        <c:delete val="0"/>
        <c:axPos val="l"/>
        <c:majorGridlines/>
        <c:numFmt formatCode="General" sourceLinked="1"/>
        <c:majorTickMark val="out"/>
        <c:minorTickMark val="none"/>
        <c:tickLblPos val="nextTo"/>
        <c:crossAx val="146398208"/>
        <c:crosses val="autoZero"/>
        <c:crossBetween val="between"/>
        <c:dispUnits>
          <c:builtInUnit val="thousands"/>
          <c:dispUnitsLbl>
            <c:layout>
              <c:manualLayout>
                <c:xMode val="edge"/>
                <c:yMode val="edge"/>
                <c:x val="1.2222177811529905E-2"/>
                <c:y val="0.34984380349195487"/>
              </c:manualLayout>
            </c:layout>
          </c:dispUnitsLbl>
        </c:dispUnits>
      </c:valAx>
    </c:plotArea>
    <c:legend>
      <c:legendPos val="r"/>
      <c:layout>
        <c:manualLayout>
          <c:xMode val="edge"/>
          <c:yMode val="edge"/>
          <c:x val="0.26403982458510938"/>
          <c:y val="1.5624572064361519E-2"/>
          <c:w val="0.62196076504477504"/>
          <c:h val="0.16983781239301607"/>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551303941921456"/>
          <c:y val="0.17608398950131232"/>
          <c:w val="0.70979676526920621"/>
          <c:h val="0.7055691500100949"/>
        </c:manualLayout>
      </c:layout>
      <c:lineChart>
        <c:grouping val="standard"/>
        <c:varyColors val="0"/>
        <c:ser>
          <c:idx val="0"/>
          <c:order val="0"/>
          <c:tx>
            <c:strRef>
              <c:f>Sheet1!$B$1</c:f>
              <c:strCache>
                <c:ptCount val="1"/>
                <c:pt idx="0">
                  <c:v>Number of SRL structures</c:v>
                </c:pt>
              </c:strCache>
            </c:strRef>
          </c:tx>
          <c:spPr>
            <a:ln w="38100">
              <a:solidFill>
                <a:srgbClr val="FF0000"/>
              </a:solidFill>
            </a:ln>
          </c:spPr>
          <c:marker>
            <c:symbol val="none"/>
          </c:marker>
          <c:cat>
            <c:numRef>
              <c:f>Sheet1!$A$2:$A$9</c:f>
              <c:numCache>
                <c:formatCode>General</c:formatCode>
                <c:ptCount val="8"/>
                <c:pt idx="0">
                  <c:v>1</c:v>
                </c:pt>
                <c:pt idx="1">
                  <c:v>2</c:v>
                </c:pt>
                <c:pt idx="2">
                  <c:v>3</c:v>
                </c:pt>
                <c:pt idx="3">
                  <c:v>4</c:v>
                </c:pt>
                <c:pt idx="4">
                  <c:v>5</c:v>
                </c:pt>
                <c:pt idx="5">
                  <c:v>6</c:v>
                </c:pt>
                <c:pt idx="6">
                  <c:v>7</c:v>
                </c:pt>
                <c:pt idx="7">
                  <c:v>8</c:v>
                </c:pt>
              </c:numCache>
            </c:numRef>
          </c:cat>
          <c:val>
            <c:numRef>
              <c:f>Sheet1!$B$2:$B$9</c:f>
              <c:numCache>
                <c:formatCode>General</c:formatCode>
                <c:ptCount val="8"/>
                <c:pt idx="0">
                  <c:v>26421</c:v>
                </c:pt>
                <c:pt idx="1">
                  <c:v>166843</c:v>
                </c:pt>
                <c:pt idx="2">
                  <c:v>139339</c:v>
                </c:pt>
                <c:pt idx="3">
                  <c:v>68974</c:v>
                </c:pt>
                <c:pt idx="4">
                  <c:v>21768</c:v>
                </c:pt>
                <c:pt idx="5">
                  <c:v>4634</c:v>
                </c:pt>
                <c:pt idx="6">
                  <c:v>795</c:v>
                </c:pt>
                <c:pt idx="7">
                  <c:v>119</c:v>
                </c:pt>
              </c:numCache>
            </c:numRef>
          </c:val>
          <c:smooth val="0"/>
        </c:ser>
        <c:ser>
          <c:idx val="1"/>
          <c:order val="1"/>
          <c:tx>
            <c:strRef>
              <c:f>Sheet1!$C$1</c:f>
              <c:strCache>
                <c:ptCount val="1"/>
                <c:pt idx="0">
                  <c:v>Number of unique SRL structures</c:v>
                </c:pt>
              </c:strCache>
            </c:strRef>
          </c:tx>
          <c:spPr>
            <a:ln w="38100">
              <a:solidFill>
                <a:srgbClr val="002060"/>
              </a:solidFill>
            </a:ln>
          </c:spPr>
          <c:marker>
            <c:symbol val="none"/>
          </c:marker>
          <c:cat>
            <c:numRef>
              <c:f>Sheet1!$A$2:$A$9</c:f>
              <c:numCache>
                <c:formatCode>General</c:formatCode>
                <c:ptCount val="8"/>
                <c:pt idx="0">
                  <c:v>1</c:v>
                </c:pt>
                <c:pt idx="1">
                  <c:v>2</c:v>
                </c:pt>
                <c:pt idx="2">
                  <c:v>3</c:v>
                </c:pt>
                <c:pt idx="3">
                  <c:v>4</c:v>
                </c:pt>
                <c:pt idx="4">
                  <c:v>5</c:v>
                </c:pt>
                <c:pt idx="5">
                  <c:v>6</c:v>
                </c:pt>
                <c:pt idx="6">
                  <c:v>7</c:v>
                </c:pt>
                <c:pt idx="7">
                  <c:v>8</c:v>
                </c:pt>
              </c:numCache>
            </c:numRef>
          </c:cat>
          <c:val>
            <c:numRef>
              <c:f>Sheet1!$C$2:$C$9</c:f>
              <c:numCache>
                <c:formatCode>General</c:formatCode>
                <c:ptCount val="8"/>
                <c:pt idx="0">
                  <c:v>21</c:v>
                </c:pt>
                <c:pt idx="1">
                  <c:v>261</c:v>
                </c:pt>
                <c:pt idx="2">
                  <c:v>1683</c:v>
                </c:pt>
                <c:pt idx="3">
                  <c:v>7070</c:v>
                </c:pt>
                <c:pt idx="4">
                  <c:v>9725</c:v>
                </c:pt>
                <c:pt idx="5">
                  <c:v>4109</c:v>
                </c:pt>
                <c:pt idx="6">
                  <c:v>780</c:v>
                </c:pt>
                <c:pt idx="7">
                  <c:v>117</c:v>
                </c:pt>
              </c:numCache>
            </c:numRef>
          </c:val>
          <c:smooth val="0"/>
        </c:ser>
        <c:dLbls>
          <c:showLegendKey val="0"/>
          <c:showVal val="0"/>
          <c:showCatName val="0"/>
          <c:showSerName val="0"/>
          <c:showPercent val="0"/>
          <c:showBubbleSize val="0"/>
        </c:dLbls>
        <c:marker val="1"/>
        <c:smooth val="0"/>
        <c:axId val="145785600"/>
        <c:axId val="145787136"/>
      </c:lineChart>
      <c:catAx>
        <c:axId val="145785600"/>
        <c:scaling>
          <c:orientation val="minMax"/>
        </c:scaling>
        <c:delete val="0"/>
        <c:axPos val="b"/>
        <c:numFmt formatCode="General" sourceLinked="1"/>
        <c:majorTickMark val="out"/>
        <c:minorTickMark val="none"/>
        <c:tickLblPos val="nextTo"/>
        <c:spPr>
          <a:ln w="12700">
            <a:solidFill>
              <a:srgbClr val="002060"/>
            </a:solidFill>
          </a:ln>
        </c:spPr>
        <c:crossAx val="145787136"/>
        <c:crosses val="autoZero"/>
        <c:auto val="1"/>
        <c:lblAlgn val="ctr"/>
        <c:lblOffset val="100"/>
        <c:tickLblSkip val="1"/>
        <c:tickMarkSkip val="1"/>
        <c:noMultiLvlLbl val="0"/>
      </c:catAx>
      <c:valAx>
        <c:axId val="145787136"/>
        <c:scaling>
          <c:orientation val="minMax"/>
        </c:scaling>
        <c:delete val="0"/>
        <c:axPos val="l"/>
        <c:majorGridlines/>
        <c:numFmt formatCode="General" sourceLinked="1"/>
        <c:majorTickMark val="out"/>
        <c:minorTickMark val="none"/>
        <c:tickLblPos val="nextTo"/>
        <c:crossAx val="145785600"/>
        <c:crosses val="autoZero"/>
        <c:crossBetween val="between"/>
        <c:dispUnits>
          <c:builtInUnit val="thousands"/>
          <c:dispUnitsLbl>
            <c:layout>
              <c:manualLayout>
                <c:xMode val="edge"/>
                <c:yMode val="edge"/>
                <c:x val="1.2222177811529905E-2"/>
                <c:y val="0.34984380349195487"/>
              </c:manualLayout>
            </c:layout>
          </c:dispUnitsLbl>
        </c:dispUnits>
      </c:valAx>
    </c:plotArea>
    <c:legend>
      <c:legendPos val="r"/>
      <c:layout>
        <c:manualLayout>
          <c:xMode val="edge"/>
          <c:yMode val="edge"/>
          <c:x val="0.26403982458510938"/>
          <c:y val="1.5624572064361519E-2"/>
          <c:w val="0.62196076504477504"/>
          <c:h val="0.16983781239301607"/>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551303941921456"/>
          <c:y val="0.17608398950131232"/>
          <c:w val="0.70979676526920621"/>
          <c:h val="0.7055691500100949"/>
        </c:manualLayout>
      </c:layout>
      <c:lineChart>
        <c:grouping val="standard"/>
        <c:varyColors val="0"/>
        <c:ser>
          <c:idx val="0"/>
          <c:order val="0"/>
          <c:tx>
            <c:strRef>
              <c:f>Sheet1!$B$1</c:f>
              <c:strCache>
                <c:ptCount val="1"/>
                <c:pt idx="0">
                  <c:v>Number of examples of size</c:v>
                </c:pt>
              </c:strCache>
            </c:strRef>
          </c:tx>
          <c:spPr>
            <a:ln w="38100">
              <a:solidFill>
                <a:srgbClr val="FF0000"/>
              </a:solidFill>
            </a:ln>
          </c:spPr>
          <c:marker>
            <c:symbol val="none"/>
          </c:marker>
          <c:cat>
            <c:numRef>
              <c:f>Sheet1!$A$2:$A$52</c:f>
              <c:numCache>
                <c:formatCode>General</c:formatCode>
                <c:ptCount val="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numCache>
            </c:numRef>
          </c:cat>
          <c:val>
            <c:numRef>
              <c:f>Sheet1!$B$2:$B$52</c:f>
              <c:numCache>
                <c:formatCode>General</c:formatCode>
                <c:ptCount val="51"/>
                <c:pt idx="0">
                  <c:v>0</c:v>
                </c:pt>
                <c:pt idx="1">
                  <c:v>120091</c:v>
                </c:pt>
                <c:pt idx="2">
                  <c:v>147708</c:v>
                </c:pt>
                <c:pt idx="3">
                  <c:v>175487</c:v>
                </c:pt>
                <c:pt idx="4">
                  <c:v>190457</c:v>
                </c:pt>
                <c:pt idx="5">
                  <c:v>254015</c:v>
                </c:pt>
                <c:pt idx="6">
                  <c:v>281635</c:v>
                </c:pt>
                <c:pt idx="7">
                  <c:v>326289</c:v>
                </c:pt>
                <c:pt idx="8">
                  <c:v>355267</c:v>
                </c:pt>
                <c:pt idx="9">
                  <c:v>380504</c:v>
                </c:pt>
                <c:pt idx="10">
                  <c:v>396794</c:v>
                </c:pt>
                <c:pt idx="11">
                  <c:v>415161</c:v>
                </c:pt>
                <c:pt idx="12">
                  <c:v>437351</c:v>
                </c:pt>
                <c:pt idx="13">
                  <c:v>449203</c:v>
                </c:pt>
                <c:pt idx="14">
                  <c:v>463048</c:v>
                </c:pt>
                <c:pt idx="15">
                  <c:v>472438</c:v>
                </c:pt>
                <c:pt idx="16">
                  <c:v>481111</c:v>
                </c:pt>
                <c:pt idx="17">
                  <c:v>487202</c:v>
                </c:pt>
                <c:pt idx="18">
                  <c:v>492344</c:v>
                </c:pt>
                <c:pt idx="19">
                  <c:v>501544</c:v>
                </c:pt>
                <c:pt idx="20">
                  <c:v>500884</c:v>
                </c:pt>
                <c:pt idx="21">
                  <c:v>499205</c:v>
                </c:pt>
                <c:pt idx="22">
                  <c:v>498415</c:v>
                </c:pt>
                <c:pt idx="23">
                  <c:v>495742</c:v>
                </c:pt>
                <c:pt idx="24">
                  <c:v>486001</c:v>
                </c:pt>
                <c:pt idx="25">
                  <c:v>479443</c:v>
                </c:pt>
                <c:pt idx="26">
                  <c:v>468672</c:v>
                </c:pt>
                <c:pt idx="27">
                  <c:v>455719</c:v>
                </c:pt>
                <c:pt idx="28">
                  <c:v>442300</c:v>
                </c:pt>
                <c:pt idx="29">
                  <c:v>426667</c:v>
                </c:pt>
                <c:pt idx="30">
                  <c:v>414844</c:v>
                </c:pt>
                <c:pt idx="31">
                  <c:v>394324</c:v>
                </c:pt>
                <c:pt idx="32">
                  <c:v>380219</c:v>
                </c:pt>
                <c:pt idx="33">
                  <c:v>356674</c:v>
                </c:pt>
                <c:pt idx="34">
                  <c:v>333594</c:v>
                </c:pt>
                <c:pt idx="35">
                  <c:v>310246</c:v>
                </c:pt>
                <c:pt idx="36">
                  <c:v>287472</c:v>
                </c:pt>
                <c:pt idx="37">
                  <c:v>263731</c:v>
                </c:pt>
                <c:pt idx="38">
                  <c:v>239946</c:v>
                </c:pt>
                <c:pt idx="39">
                  <c:v>217812</c:v>
                </c:pt>
                <c:pt idx="40">
                  <c:v>192370</c:v>
                </c:pt>
                <c:pt idx="41">
                  <c:v>171271</c:v>
                </c:pt>
                <c:pt idx="42">
                  <c:v>152046</c:v>
                </c:pt>
                <c:pt idx="43">
                  <c:v>133098</c:v>
                </c:pt>
                <c:pt idx="44">
                  <c:v>116325</c:v>
                </c:pt>
                <c:pt idx="45">
                  <c:v>100737</c:v>
                </c:pt>
                <c:pt idx="46">
                  <c:v>88470</c:v>
                </c:pt>
                <c:pt idx="47">
                  <c:v>75491</c:v>
                </c:pt>
                <c:pt idx="48">
                  <c:v>66023</c:v>
                </c:pt>
                <c:pt idx="49">
                  <c:v>57389</c:v>
                </c:pt>
                <c:pt idx="50">
                  <c:v>49545</c:v>
                </c:pt>
              </c:numCache>
            </c:numRef>
          </c:val>
          <c:smooth val="0"/>
        </c:ser>
        <c:ser>
          <c:idx val="1"/>
          <c:order val="1"/>
          <c:tx>
            <c:strRef>
              <c:f>Sheet1!$C$1</c:f>
              <c:strCache>
                <c:ptCount val="1"/>
                <c:pt idx="0">
                  <c:v>Number of unique POS tag sequences</c:v>
                </c:pt>
              </c:strCache>
            </c:strRef>
          </c:tx>
          <c:spPr>
            <a:ln w="38100">
              <a:solidFill>
                <a:srgbClr val="002060"/>
              </a:solidFill>
            </a:ln>
          </c:spPr>
          <c:marker>
            <c:symbol val="none"/>
          </c:marker>
          <c:cat>
            <c:numRef>
              <c:f>Sheet1!$A$2:$A$52</c:f>
              <c:numCache>
                <c:formatCode>General</c:formatCode>
                <c:ptCount val="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numCache>
            </c:numRef>
          </c:cat>
          <c:val>
            <c:numRef>
              <c:f>Sheet1!$C$2:$C$52</c:f>
              <c:numCache>
                <c:formatCode>General</c:formatCode>
                <c:ptCount val="51"/>
                <c:pt idx="0">
                  <c:v>0</c:v>
                </c:pt>
                <c:pt idx="1">
                  <c:v>24</c:v>
                </c:pt>
                <c:pt idx="2">
                  <c:v>270</c:v>
                </c:pt>
                <c:pt idx="3">
                  <c:v>1932</c:v>
                </c:pt>
                <c:pt idx="4">
                  <c:v>7303</c:v>
                </c:pt>
                <c:pt idx="5">
                  <c:v>20606</c:v>
                </c:pt>
                <c:pt idx="6">
                  <c:v>47135</c:v>
                </c:pt>
                <c:pt idx="7">
                  <c:v>88770</c:v>
                </c:pt>
                <c:pt idx="8">
                  <c:v>142278</c:v>
                </c:pt>
                <c:pt idx="9">
                  <c:v>194576</c:v>
                </c:pt>
                <c:pt idx="10">
                  <c:v>240970</c:v>
                </c:pt>
                <c:pt idx="11">
                  <c:v>276413</c:v>
                </c:pt>
                <c:pt idx="12">
                  <c:v>301883</c:v>
                </c:pt>
                <c:pt idx="13">
                  <c:v>322480</c:v>
                </c:pt>
                <c:pt idx="14">
                  <c:v>337239</c:v>
                </c:pt>
                <c:pt idx="15">
                  <c:v>349720</c:v>
                </c:pt>
                <c:pt idx="16">
                  <c:v>359846</c:v>
                </c:pt>
                <c:pt idx="17">
                  <c:v>366469</c:v>
                </c:pt>
                <c:pt idx="18">
                  <c:v>374730</c:v>
                </c:pt>
                <c:pt idx="19">
                  <c:v>379213</c:v>
                </c:pt>
                <c:pt idx="20">
                  <c:v>381579</c:v>
                </c:pt>
                <c:pt idx="21">
                  <c:v>382007</c:v>
                </c:pt>
                <c:pt idx="22">
                  <c:v>383135</c:v>
                </c:pt>
                <c:pt idx="23">
                  <c:v>381130</c:v>
                </c:pt>
                <c:pt idx="24">
                  <c:v>376598</c:v>
                </c:pt>
                <c:pt idx="25">
                  <c:v>371520</c:v>
                </c:pt>
                <c:pt idx="26">
                  <c:v>364591</c:v>
                </c:pt>
                <c:pt idx="27">
                  <c:v>356565</c:v>
                </c:pt>
                <c:pt idx="28">
                  <c:v>346426</c:v>
                </c:pt>
                <c:pt idx="29">
                  <c:v>336314</c:v>
                </c:pt>
                <c:pt idx="30">
                  <c:v>326356</c:v>
                </c:pt>
                <c:pt idx="31">
                  <c:v>313003</c:v>
                </c:pt>
                <c:pt idx="32">
                  <c:v>299539</c:v>
                </c:pt>
                <c:pt idx="33">
                  <c:v>284410</c:v>
                </c:pt>
                <c:pt idx="34">
                  <c:v>266886</c:v>
                </c:pt>
                <c:pt idx="35">
                  <c:v>249053</c:v>
                </c:pt>
                <c:pt idx="36">
                  <c:v>231178</c:v>
                </c:pt>
                <c:pt idx="37">
                  <c:v>212532</c:v>
                </c:pt>
                <c:pt idx="38">
                  <c:v>193538</c:v>
                </c:pt>
                <c:pt idx="39">
                  <c:v>175262</c:v>
                </c:pt>
                <c:pt idx="40">
                  <c:v>155654</c:v>
                </c:pt>
                <c:pt idx="41">
                  <c:v>138789</c:v>
                </c:pt>
                <c:pt idx="42">
                  <c:v>122984</c:v>
                </c:pt>
                <c:pt idx="43">
                  <c:v>107811</c:v>
                </c:pt>
                <c:pt idx="44">
                  <c:v>94196</c:v>
                </c:pt>
                <c:pt idx="45">
                  <c:v>81748</c:v>
                </c:pt>
                <c:pt idx="46">
                  <c:v>71253</c:v>
                </c:pt>
                <c:pt idx="47">
                  <c:v>61349</c:v>
                </c:pt>
                <c:pt idx="48">
                  <c:v>53265</c:v>
                </c:pt>
                <c:pt idx="49">
                  <c:v>46752</c:v>
                </c:pt>
                <c:pt idx="50">
                  <c:v>40459</c:v>
                </c:pt>
              </c:numCache>
            </c:numRef>
          </c:val>
          <c:smooth val="0"/>
        </c:ser>
        <c:dLbls>
          <c:showLegendKey val="0"/>
          <c:showVal val="0"/>
          <c:showCatName val="0"/>
          <c:showSerName val="0"/>
          <c:showPercent val="0"/>
          <c:showBubbleSize val="0"/>
        </c:dLbls>
        <c:marker val="1"/>
        <c:smooth val="0"/>
        <c:axId val="146245888"/>
        <c:axId val="146268160"/>
      </c:lineChart>
      <c:catAx>
        <c:axId val="146245888"/>
        <c:scaling>
          <c:orientation val="minMax"/>
        </c:scaling>
        <c:delete val="0"/>
        <c:axPos val="b"/>
        <c:numFmt formatCode="General" sourceLinked="1"/>
        <c:majorTickMark val="out"/>
        <c:minorTickMark val="none"/>
        <c:tickLblPos val="nextTo"/>
        <c:spPr>
          <a:ln w="12700">
            <a:solidFill>
              <a:srgbClr val="002060"/>
            </a:solidFill>
          </a:ln>
        </c:spPr>
        <c:crossAx val="146268160"/>
        <c:crosses val="autoZero"/>
        <c:auto val="1"/>
        <c:lblAlgn val="ctr"/>
        <c:lblOffset val="100"/>
        <c:tickLblSkip val="10"/>
        <c:tickMarkSkip val="10"/>
        <c:noMultiLvlLbl val="0"/>
      </c:catAx>
      <c:valAx>
        <c:axId val="146268160"/>
        <c:scaling>
          <c:orientation val="minMax"/>
        </c:scaling>
        <c:delete val="0"/>
        <c:axPos val="l"/>
        <c:majorGridlines/>
        <c:numFmt formatCode="General" sourceLinked="1"/>
        <c:majorTickMark val="out"/>
        <c:minorTickMark val="none"/>
        <c:tickLblPos val="nextTo"/>
        <c:crossAx val="146245888"/>
        <c:crosses val="autoZero"/>
        <c:crossBetween val="between"/>
        <c:dispUnits>
          <c:builtInUnit val="thousands"/>
          <c:dispUnitsLbl>
            <c:layout>
              <c:manualLayout>
                <c:xMode val="edge"/>
                <c:yMode val="edge"/>
                <c:x val="1.2222177811529905E-2"/>
                <c:y val="0.34984380349195487"/>
              </c:manualLayout>
            </c:layout>
          </c:dispUnitsLbl>
        </c:dispUnits>
      </c:valAx>
    </c:plotArea>
    <c:legend>
      <c:legendPos val="r"/>
      <c:layout>
        <c:manualLayout>
          <c:xMode val="edge"/>
          <c:yMode val="edge"/>
          <c:x val="0.26403982458510938"/>
          <c:y val="1.5624572064361519E-2"/>
          <c:w val="0.62196076504477504"/>
          <c:h val="0.16983781239301607"/>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551303941921456"/>
          <c:y val="0.17608398950131232"/>
          <c:w val="0.70979676526920621"/>
          <c:h val="0.7055691500100949"/>
        </c:manualLayout>
      </c:layout>
      <c:lineChart>
        <c:grouping val="standard"/>
        <c:varyColors val="0"/>
        <c:ser>
          <c:idx val="0"/>
          <c:order val="0"/>
          <c:tx>
            <c:strRef>
              <c:f>Sheet1!$B$1</c:f>
              <c:strCache>
                <c:ptCount val="1"/>
                <c:pt idx="0">
                  <c:v>Number of Examples of size</c:v>
                </c:pt>
              </c:strCache>
            </c:strRef>
          </c:tx>
          <c:spPr>
            <a:ln w="38100">
              <a:solidFill>
                <a:srgbClr val="FF0000"/>
              </a:solidFill>
            </a:ln>
          </c:spPr>
          <c:marker>
            <c:symbol val="none"/>
          </c:marker>
          <c:cat>
            <c:numRef>
              <c:f>Sheet1!$A$2:$A$53</c:f>
              <c:numCache>
                <c:formatCode>General</c:formatCode>
                <c:ptCount val="52"/>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50</c:v>
                </c:pt>
              </c:numCache>
            </c:numRef>
          </c:cat>
          <c:val>
            <c:numRef>
              <c:f>Sheet1!$B$2:$B$53</c:f>
              <c:numCache>
                <c:formatCode>General</c:formatCode>
                <c:ptCount val="52"/>
                <c:pt idx="0">
                  <c:v>0</c:v>
                </c:pt>
                <c:pt idx="1">
                  <c:v>120091</c:v>
                </c:pt>
                <c:pt idx="2">
                  <c:v>147708</c:v>
                </c:pt>
                <c:pt idx="3">
                  <c:v>175487</c:v>
                </c:pt>
                <c:pt idx="4">
                  <c:v>190457</c:v>
                </c:pt>
                <c:pt idx="5">
                  <c:v>254015</c:v>
                </c:pt>
                <c:pt idx="6">
                  <c:v>281635</c:v>
                </c:pt>
                <c:pt idx="7">
                  <c:v>326289</c:v>
                </c:pt>
                <c:pt idx="8">
                  <c:v>355267</c:v>
                </c:pt>
                <c:pt idx="9">
                  <c:v>380504</c:v>
                </c:pt>
                <c:pt idx="10">
                  <c:v>396794</c:v>
                </c:pt>
                <c:pt idx="11">
                  <c:v>415161</c:v>
                </c:pt>
                <c:pt idx="12">
                  <c:v>437351</c:v>
                </c:pt>
                <c:pt idx="13">
                  <c:v>449203</c:v>
                </c:pt>
                <c:pt idx="14">
                  <c:v>463048</c:v>
                </c:pt>
                <c:pt idx="15">
                  <c:v>472438</c:v>
                </c:pt>
                <c:pt idx="16">
                  <c:v>481111</c:v>
                </c:pt>
                <c:pt idx="17">
                  <c:v>487202</c:v>
                </c:pt>
                <c:pt idx="18">
                  <c:v>492344</c:v>
                </c:pt>
                <c:pt idx="19">
                  <c:v>501544</c:v>
                </c:pt>
                <c:pt idx="20">
                  <c:v>500884</c:v>
                </c:pt>
                <c:pt idx="21">
                  <c:v>499205</c:v>
                </c:pt>
                <c:pt idx="22">
                  <c:v>498415</c:v>
                </c:pt>
                <c:pt idx="23">
                  <c:v>495742</c:v>
                </c:pt>
                <c:pt idx="24">
                  <c:v>486001</c:v>
                </c:pt>
                <c:pt idx="25">
                  <c:v>479443</c:v>
                </c:pt>
                <c:pt idx="26">
                  <c:v>468672</c:v>
                </c:pt>
                <c:pt idx="27">
                  <c:v>455719</c:v>
                </c:pt>
                <c:pt idx="28">
                  <c:v>442300</c:v>
                </c:pt>
                <c:pt idx="29">
                  <c:v>426667</c:v>
                </c:pt>
                <c:pt idx="30">
                  <c:v>414844</c:v>
                </c:pt>
                <c:pt idx="31">
                  <c:v>394324</c:v>
                </c:pt>
                <c:pt idx="32">
                  <c:v>380219</c:v>
                </c:pt>
                <c:pt idx="33">
                  <c:v>356674</c:v>
                </c:pt>
                <c:pt idx="34">
                  <c:v>333594</c:v>
                </c:pt>
                <c:pt idx="35">
                  <c:v>310246</c:v>
                </c:pt>
                <c:pt idx="36">
                  <c:v>287472</c:v>
                </c:pt>
                <c:pt idx="37">
                  <c:v>263731</c:v>
                </c:pt>
                <c:pt idx="38">
                  <c:v>239946</c:v>
                </c:pt>
                <c:pt idx="39">
                  <c:v>217812</c:v>
                </c:pt>
                <c:pt idx="40">
                  <c:v>192370</c:v>
                </c:pt>
                <c:pt idx="41">
                  <c:v>171271</c:v>
                </c:pt>
                <c:pt idx="42">
                  <c:v>152046</c:v>
                </c:pt>
                <c:pt idx="43">
                  <c:v>133098</c:v>
                </c:pt>
                <c:pt idx="44">
                  <c:v>116325</c:v>
                </c:pt>
                <c:pt idx="45">
                  <c:v>100737</c:v>
                </c:pt>
                <c:pt idx="46">
                  <c:v>88470</c:v>
                </c:pt>
                <c:pt idx="47">
                  <c:v>75491</c:v>
                </c:pt>
                <c:pt idx="48">
                  <c:v>66023</c:v>
                </c:pt>
                <c:pt idx="49">
                  <c:v>57389</c:v>
                </c:pt>
                <c:pt idx="50">
                  <c:v>49545</c:v>
                </c:pt>
                <c:pt idx="51">
                  <c:v>49545</c:v>
                </c:pt>
              </c:numCache>
            </c:numRef>
          </c:val>
          <c:smooth val="0"/>
        </c:ser>
        <c:ser>
          <c:idx val="1"/>
          <c:order val="1"/>
          <c:tx>
            <c:strRef>
              <c:f>Sheet1!$C$1</c:f>
              <c:strCache>
                <c:ptCount val="1"/>
                <c:pt idx="0">
                  <c:v>Number of unique dependency trees</c:v>
                </c:pt>
              </c:strCache>
            </c:strRef>
          </c:tx>
          <c:spPr>
            <a:ln w="38100">
              <a:solidFill>
                <a:srgbClr val="002060"/>
              </a:solidFill>
            </a:ln>
          </c:spPr>
          <c:marker>
            <c:symbol val="none"/>
          </c:marker>
          <c:cat>
            <c:numRef>
              <c:f>Sheet1!$A$2:$A$53</c:f>
              <c:numCache>
                <c:formatCode>General</c:formatCode>
                <c:ptCount val="52"/>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50</c:v>
                </c:pt>
              </c:numCache>
            </c:numRef>
          </c:cat>
          <c:val>
            <c:numRef>
              <c:f>Sheet1!$C$2:$C$53</c:f>
              <c:numCache>
                <c:formatCode>General</c:formatCode>
                <c:ptCount val="52"/>
                <c:pt idx="0">
                  <c:v>0</c:v>
                </c:pt>
                <c:pt idx="1">
                  <c:v>1</c:v>
                </c:pt>
                <c:pt idx="2">
                  <c:v>3</c:v>
                </c:pt>
                <c:pt idx="3">
                  <c:v>16</c:v>
                </c:pt>
                <c:pt idx="4">
                  <c:v>84</c:v>
                </c:pt>
                <c:pt idx="5">
                  <c:v>359</c:v>
                </c:pt>
                <c:pt idx="6">
                  <c:v>1210</c:v>
                </c:pt>
                <c:pt idx="7">
                  <c:v>3310</c:v>
                </c:pt>
                <c:pt idx="8">
                  <c:v>8064</c:v>
                </c:pt>
                <c:pt idx="9">
                  <c:v>17470</c:v>
                </c:pt>
                <c:pt idx="10">
                  <c:v>34829</c:v>
                </c:pt>
                <c:pt idx="11">
                  <c:v>63386</c:v>
                </c:pt>
                <c:pt idx="12">
                  <c:v>104507</c:v>
                </c:pt>
                <c:pt idx="13">
                  <c:v>156289</c:v>
                </c:pt>
                <c:pt idx="14">
                  <c:v>211181</c:v>
                </c:pt>
                <c:pt idx="15">
                  <c:v>262752</c:v>
                </c:pt>
                <c:pt idx="16">
                  <c:v>304731</c:v>
                </c:pt>
                <c:pt idx="17">
                  <c:v>334754</c:v>
                </c:pt>
                <c:pt idx="18">
                  <c:v>357196</c:v>
                </c:pt>
                <c:pt idx="19">
                  <c:v>369958</c:v>
                </c:pt>
                <c:pt idx="20">
                  <c:v>376471</c:v>
                </c:pt>
                <c:pt idx="21">
                  <c:v>379065</c:v>
                </c:pt>
                <c:pt idx="22">
                  <c:v>380912</c:v>
                </c:pt>
                <c:pt idx="23">
                  <c:v>379333</c:v>
                </c:pt>
                <c:pt idx="24">
                  <c:v>375031</c:v>
                </c:pt>
                <c:pt idx="25">
                  <c:v>369989</c:v>
                </c:pt>
                <c:pt idx="26">
                  <c:v>363172</c:v>
                </c:pt>
                <c:pt idx="27">
                  <c:v>355246</c:v>
                </c:pt>
                <c:pt idx="28">
                  <c:v>345213</c:v>
                </c:pt>
                <c:pt idx="29">
                  <c:v>335118</c:v>
                </c:pt>
                <c:pt idx="30">
                  <c:v>325168</c:v>
                </c:pt>
                <c:pt idx="31">
                  <c:v>311873</c:v>
                </c:pt>
                <c:pt idx="32">
                  <c:v>298511</c:v>
                </c:pt>
                <c:pt idx="33">
                  <c:v>283405</c:v>
                </c:pt>
                <c:pt idx="34">
                  <c:v>265938</c:v>
                </c:pt>
                <c:pt idx="35">
                  <c:v>248183</c:v>
                </c:pt>
                <c:pt idx="36">
                  <c:v>230375</c:v>
                </c:pt>
                <c:pt idx="37">
                  <c:v>211744</c:v>
                </c:pt>
                <c:pt idx="38">
                  <c:v>192866</c:v>
                </c:pt>
                <c:pt idx="39">
                  <c:v>174577</c:v>
                </c:pt>
                <c:pt idx="40">
                  <c:v>155124</c:v>
                </c:pt>
                <c:pt idx="41">
                  <c:v>138330</c:v>
                </c:pt>
                <c:pt idx="42">
                  <c:v>122572</c:v>
                </c:pt>
                <c:pt idx="43">
                  <c:v>107478</c:v>
                </c:pt>
                <c:pt idx="44">
                  <c:v>93936</c:v>
                </c:pt>
                <c:pt idx="45">
                  <c:v>81540</c:v>
                </c:pt>
                <c:pt idx="46">
                  <c:v>71078</c:v>
                </c:pt>
                <c:pt idx="47">
                  <c:v>61147</c:v>
                </c:pt>
                <c:pt idx="48">
                  <c:v>53144</c:v>
                </c:pt>
                <c:pt idx="49">
                  <c:v>46619</c:v>
                </c:pt>
                <c:pt idx="50">
                  <c:v>40329</c:v>
                </c:pt>
                <c:pt idx="51">
                  <c:v>40459</c:v>
                </c:pt>
              </c:numCache>
            </c:numRef>
          </c:val>
          <c:smooth val="0"/>
        </c:ser>
        <c:dLbls>
          <c:showLegendKey val="0"/>
          <c:showVal val="0"/>
          <c:showCatName val="0"/>
          <c:showSerName val="0"/>
          <c:showPercent val="0"/>
          <c:showBubbleSize val="0"/>
        </c:dLbls>
        <c:marker val="1"/>
        <c:smooth val="0"/>
        <c:axId val="145085184"/>
        <c:axId val="145086720"/>
      </c:lineChart>
      <c:catAx>
        <c:axId val="145085184"/>
        <c:scaling>
          <c:orientation val="minMax"/>
        </c:scaling>
        <c:delete val="0"/>
        <c:axPos val="b"/>
        <c:numFmt formatCode="General" sourceLinked="1"/>
        <c:majorTickMark val="out"/>
        <c:minorTickMark val="none"/>
        <c:tickLblPos val="nextTo"/>
        <c:spPr>
          <a:ln w="12700">
            <a:solidFill>
              <a:srgbClr val="002060"/>
            </a:solidFill>
          </a:ln>
        </c:spPr>
        <c:crossAx val="145086720"/>
        <c:crosses val="autoZero"/>
        <c:auto val="1"/>
        <c:lblAlgn val="ctr"/>
        <c:lblOffset val="100"/>
        <c:tickLblSkip val="10"/>
        <c:tickMarkSkip val="10"/>
        <c:noMultiLvlLbl val="0"/>
      </c:catAx>
      <c:valAx>
        <c:axId val="145086720"/>
        <c:scaling>
          <c:orientation val="minMax"/>
        </c:scaling>
        <c:delete val="0"/>
        <c:axPos val="l"/>
        <c:majorGridlines/>
        <c:numFmt formatCode="General" sourceLinked="1"/>
        <c:majorTickMark val="out"/>
        <c:minorTickMark val="none"/>
        <c:tickLblPos val="nextTo"/>
        <c:crossAx val="145085184"/>
        <c:crosses val="autoZero"/>
        <c:crossBetween val="between"/>
        <c:dispUnits>
          <c:builtInUnit val="thousands"/>
        </c:dispUnits>
      </c:valAx>
    </c:plotArea>
    <c:legend>
      <c:legendPos val="r"/>
      <c:layout>
        <c:manualLayout>
          <c:xMode val="edge"/>
          <c:yMode val="edge"/>
          <c:x val="0.26403982458510938"/>
          <c:y val="1.5624572064361519E-2"/>
          <c:w val="0.62196076504477504"/>
          <c:h val="0.16983781239301607"/>
        </c:manualLayout>
      </c:layout>
      <c:overlay val="0"/>
      <c:txPr>
        <a:bodyPr/>
        <a:lstStyle/>
        <a:p>
          <a:pPr>
            <a:defRPr sz="1600"/>
          </a:pPr>
          <a:endParaRPr lang="en-US"/>
        </a:p>
      </c:txPr>
    </c:legend>
    <c:plotVisOnly val="1"/>
    <c:dispBlanksAs val="gap"/>
    <c:showDLblsOverMax val="0"/>
  </c:chart>
  <c:spPr>
    <a:ln w="28575">
      <a:solidFill>
        <a:srgbClr val="FF9933"/>
      </a:solidFill>
    </a:ln>
  </c:spPr>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0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cs typeface="Arial" pitchFamily="34" charset="0"/>
              </a:defRPr>
            </a:lvl1pPr>
          </a:lstStyle>
          <a:p>
            <a:pPr>
              <a:defRPr/>
            </a:pPr>
            <a:endParaRPr lang="en-US"/>
          </a:p>
        </p:txBody>
      </p:sp>
      <p:sp>
        <p:nvSpPr>
          <p:cNvPr id="68608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cs typeface="Arial" pitchFamily="34" charset="0"/>
              </a:defRPr>
            </a:lvl1pPr>
          </a:lstStyle>
          <a:p>
            <a:pPr>
              <a:defRPr/>
            </a:pPr>
            <a:endParaRPr lang="en-US"/>
          </a:p>
        </p:txBody>
      </p:sp>
      <p:sp>
        <p:nvSpPr>
          <p:cNvPr id="68608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cs typeface="Arial" pitchFamily="34" charset="0"/>
              </a:defRPr>
            </a:lvl1pPr>
          </a:lstStyle>
          <a:p>
            <a:pPr>
              <a:defRPr/>
            </a:pPr>
            <a:endParaRPr lang="en-US"/>
          </a:p>
        </p:txBody>
      </p:sp>
      <p:sp>
        <p:nvSpPr>
          <p:cNvPr id="68608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cs typeface="Arial" pitchFamily="34" charset="0"/>
              </a:defRPr>
            </a:lvl1pPr>
          </a:lstStyle>
          <a:p>
            <a:pPr>
              <a:defRPr/>
            </a:pPr>
            <a:fld id="{64D71BD1-7C37-4C0A-BFC7-8CAF305326CB}" type="slidenum">
              <a:rPr lang="en-US"/>
              <a:pPr>
                <a:defRPr/>
              </a:pPr>
              <a:t>‹#›</a:t>
            </a:fld>
            <a:endParaRPr lang="en-US" dirty="0"/>
          </a:p>
        </p:txBody>
      </p:sp>
    </p:spTree>
    <p:extLst>
      <p:ext uri="{BB962C8B-B14F-4D97-AF65-F5344CB8AC3E}">
        <p14:creationId xmlns:p14="http://schemas.microsoft.com/office/powerpoint/2010/main" val="337924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cs typeface="Arial" pitchFamily="34" charset="0"/>
              </a:defRPr>
            </a:lvl1pPr>
          </a:lstStyle>
          <a:p>
            <a:pPr>
              <a:defRPr/>
            </a:pPr>
            <a:endParaRPr lang="en-US"/>
          </a:p>
        </p:txBody>
      </p:sp>
      <p:sp>
        <p:nvSpPr>
          <p:cNvPr id="1024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cs typeface="Arial" pitchFamily="34" charset="0"/>
              </a:defRPr>
            </a:lvl1pPr>
          </a:lstStyle>
          <a:p>
            <a:pPr>
              <a:defRPr/>
            </a:pPr>
            <a:endParaRPr lang="en-US"/>
          </a:p>
        </p:txBody>
      </p:sp>
      <p:sp>
        <p:nvSpPr>
          <p:cNvPr id="1085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cs typeface="Arial" pitchFamily="34" charset="0"/>
              </a:defRPr>
            </a:lvl1pPr>
          </a:lstStyle>
          <a:p>
            <a:pPr>
              <a:defRPr/>
            </a:pPr>
            <a:endParaRPr lang="en-US"/>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cs typeface="Arial" pitchFamily="34" charset="0"/>
              </a:defRPr>
            </a:lvl1pPr>
          </a:lstStyle>
          <a:p>
            <a:pPr>
              <a:defRPr/>
            </a:pPr>
            <a:fld id="{A11B8853-A679-4A08-8A09-5281F94DD58E}" type="slidenum">
              <a:rPr lang="en-US"/>
              <a:pPr>
                <a:defRPr/>
              </a:pPr>
              <a:t>‹#›</a:t>
            </a:fld>
            <a:endParaRPr lang="en-US" dirty="0"/>
          </a:p>
        </p:txBody>
      </p:sp>
    </p:spTree>
    <p:extLst>
      <p:ext uri="{BB962C8B-B14F-4D97-AF65-F5344CB8AC3E}">
        <p14:creationId xmlns:p14="http://schemas.microsoft.com/office/powerpoint/2010/main" val="19923300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C892140-13AB-4D21-8710-DADEC3819B11}" type="slidenum">
              <a:rPr lang="en-US" smtClean="0">
                <a:latin typeface="Times New Roman" pitchFamily="18" charset="0"/>
              </a:rPr>
              <a:pPr eaLnBrk="1" hangingPunct="1"/>
              <a:t>1</a:t>
            </a:fld>
            <a:endParaRPr lang="en-US" dirty="0" smtClean="0">
              <a:latin typeface="Times New Roman" pitchFamily="18"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txBox="1">
            <a:spLocks noGrp="1" noChangeArrowheads="1"/>
          </p:cNvSpPr>
          <p:nvPr/>
        </p:nvSpPr>
        <p:spPr bwMode="auto">
          <a:xfrm>
            <a:off x="3885974" y="8687595"/>
            <a:ext cx="2972026" cy="45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Arial" charset="0"/>
                <a:cs typeface="Arial" charset="0"/>
              </a:defRPr>
            </a:lvl1pPr>
            <a:lvl2pPr marL="785813" indent="-303213" defTabSz="966788" eaLnBrk="0" hangingPunct="0">
              <a:defRPr>
                <a:solidFill>
                  <a:schemeClr val="tx1"/>
                </a:solidFill>
                <a:latin typeface="Arial" charset="0"/>
                <a:cs typeface="Arial" charset="0"/>
              </a:defRPr>
            </a:lvl2pPr>
            <a:lvl3pPr marL="1208088" indent="-241300" defTabSz="966788" eaLnBrk="0" hangingPunct="0">
              <a:defRPr>
                <a:solidFill>
                  <a:schemeClr val="tx1"/>
                </a:solidFill>
                <a:latin typeface="Arial" charset="0"/>
                <a:cs typeface="Arial" charset="0"/>
              </a:defRPr>
            </a:lvl3pPr>
            <a:lvl4pPr marL="1692275" indent="-242888" defTabSz="966788" eaLnBrk="0" hangingPunct="0">
              <a:defRPr>
                <a:solidFill>
                  <a:schemeClr val="tx1"/>
                </a:solidFill>
                <a:latin typeface="Arial" charset="0"/>
                <a:cs typeface="Arial" charset="0"/>
              </a:defRPr>
            </a:lvl4pPr>
            <a:lvl5pPr marL="2174875" indent="-241300" defTabSz="966788" eaLnBrk="0" hangingPunct="0">
              <a:defRPr>
                <a:solidFill>
                  <a:schemeClr val="tx1"/>
                </a:solidFill>
                <a:latin typeface="Arial" charset="0"/>
                <a:cs typeface="Arial" charset="0"/>
              </a:defRPr>
            </a:lvl5pPr>
            <a:lvl6pPr marL="2632075" indent="-241300" defTabSz="966788" eaLnBrk="0" fontAlgn="base" hangingPunct="0">
              <a:spcBef>
                <a:spcPct val="0"/>
              </a:spcBef>
              <a:spcAft>
                <a:spcPct val="0"/>
              </a:spcAft>
              <a:defRPr>
                <a:solidFill>
                  <a:schemeClr val="tx1"/>
                </a:solidFill>
                <a:latin typeface="Arial" charset="0"/>
                <a:cs typeface="Arial" charset="0"/>
              </a:defRPr>
            </a:lvl6pPr>
            <a:lvl7pPr marL="3089275" indent="-241300" defTabSz="966788" eaLnBrk="0" fontAlgn="base" hangingPunct="0">
              <a:spcBef>
                <a:spcPct val="0"/>
              </a:spcBef>
              <a:spcAft>
                <a:spcPct val="0"/>
              </a:spcAft>
              <a:defRPr>
                <a:solidFill>
                  <a:schemeClr val="tx1"/>
                </a:solidFill>
                <a:latin typeface="Arial" charset="0"/>
                <a:cs typeface="Arial" charset="0"/>
              </a:defRPr>
            </a:lvl7pPr>
            <a:lvl8pPr marL="3546475" indent="-241300" defTabSz="966788" eaLnBrk="0" fontAlgn="base" hangingPunct="0">
              <a:spcBef>
                <a:spcPct val="0"/>
              </a:spcBef>
              <a:spcAft>
                <a:spcPct val="0"/>
              </a:spcAft>
              <a:defRPr>
                <a:solidFill>
                  <a:schemeClr val="tx1"/>
                </a:solidFill>
                <a:latin typeface="Arial" charset="0"/>
                <a:cs typeface="Arial" charset="0"/>
              </a:defRPr>
            </a:lvl8pPr>
            <a:lvl9pPr marL="4003675" indent="-241300" defTabSz="966788" eaLnBrk="0" fontAlgn="base" hangingPunct="0">
              <a:spcBef>
                <a:spcPct val="0"/>
              </a:spcBef>
              <a:spcAft>
                <a:spcPct val="0"/>
              </a:spcAft>
              <a:defRPr>
                <a:solidFill>
                  <a:schemeClr val="tx1"/>
                </a:solidFill>
                <a:latin typeface="Arial" charset="0"/>
                <a:cs typeface="Arial" charset="0"/>
              </a:defRPr>
            </a:lvl9pPr>
          </a:lstStyle>
          <a:p>
            <a:pPr algn="r" eaLnBrk="1" hangingPunct="1"/>
            <a:fld id="{51F4DA1A-A421-40A0-BD11-4F97CA179F4E}" type="slidenum">
              <a:rPr lang="en-US" sz="1300">
                <a:solidFill>
                  <a:prstClr val="black"/>
                </a:solidFill>
                <a:latin typeface="Times New Roman" pitchFamily="18" charset="0"/>
              </a:rPr>
              <a:pPr algn="r" eaLnBrk="1" hangingPunct="1"/>
              <a:t>20</a:t>
            </a:fld>
            <a:endParaRPr lang="en-US" sz="1300">
              <a:solidFill>
                <a:prstClr val="black"/>
              </a:solidFill>
              <a:latin typeface="Times New Roman" pitchFamily="18" charset="0"/>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p:txBody>
          <a:bodyPr/>
          <a:lstStyle/>
          <a:p>
            <a:r>
              <a:rPr lang="en-US" smtClean="0"/>
              <a:t>Here is how we use it to solve our problem.  Assume each line and color here represent all possible arguments and argument types with the grey color means </a:t>
            </a:r>
            <a:r>
              <a:rPr lang="en-US" i="1" smtClean="0"/>
              <a:t>null</a:t>
            </a:r>
            <a:r>
              <a:rPr lang="en-US" smtClean="0"/>
              <a:t> or not actually an argument.  Associated with each line is the score obtained from the argument classifier.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txBox="1">
            <a:spLocks noGrp="1" noChangeArrowheads="1"/>
          </p:cNvSpPr>
          <p:nvPr/>
        </p:nvSpPr>
        <p:spPr bwMode="auto">
          <a:xfrm>
            <a:off x="3885974" y="8687595"/>
            <a:ext cx="2972026" cy="45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Arial" charset="0"/>
                <a:cs typeface="Arial" charset="0"/>
              </a:defRPr>
            </a:lvl1pPr>
            <a:lvl2pPr marL="785813" indent="-303213" defTabSz="966788" eaLnBrk="0" hangingPunct="0">
              <a:defRPr>
                <a:solidFill>
                  <a:schemeClr val="tx1"/>
                </a:solidFill>
                <a:latin typeface="Arial" charset="0"/>
                <a:cs typeface="Arial" charset="0"/>
              </a:defRPr>
            </a:lvl2pPr>
            <a:lvl3pPr marL="1208088" indent="-241300" defTabSz="966788" eaLnBrk="0" hangingPunct="0">
              <a:defRPr>
                <a:solidFill>
                  <a:schemeClr val="tx1"/>
                </a:solidFill>
                <a:latin typeface="Arial" charset="0"/>
                <a:cs typeface="Arial" charset="0"/>
              </a:defRPr>
            </a:lvl3pPr>
            <a:lvl4pPr marL="1692275" indent="-242888" defTabSz="966788" eaLnBrk="0" hangingPunct="0">
              <a:defRPr>
                <a:solidFill>
                  <a:schemeClr val="tx1"/>
                </a:solidFill>
                <a:latin typeface="Arial" charset="0"/>
                <a:cs typeface="Arial" charset="0"/>
              </a:defRPr>
            </a:lvl4pPr>
            <a:lvl5pPr marL="2174875" indent="-241300" defTabSz="966788" eaLnBrk="0" hangingPunct="0">
              <a:defRPr>
                <a:solidFill>
                  <a:schemeClr val="tx1"/>
                </a:solidFill>
                <a:latin typeface="Arial" charset="0"/>
                <a:cs typeface="Arial" charset="0"/>
              </a:defRPr>
            </a:lvl5pPr>
            <a:lvl6pPr marL="2632075" indent="-241300" defTabSz="966788" eaLnBrk="0" fontAlgn="base" hangingPunct="0">
              <a:spcBef>
                <a:spcPct val="0"/>
              </a:spcBef>
              <a:spcAft>
                <a:spcPct val="0"/>
              </a:spcAft>
              <a:defRPr>
                <a:solidFill>
                  <a:schemeClr val="tx1"/>
                </a:solidFill>
                <a:latin typeface="Arial" charset="0"/>
                <a:cs typeface="Arial" charset="0"/>
              </a:defRPr>
            </a:lvl6pPr>
            <a:lvl7pPr marL="3089275" indent="-241300" defTabSz="966788" eaLnBrk="0" fontAlgn="base" hangingPunct="0">
              <a:spcBef>
                <a:spcPct val="0"/>
              </a:spcBef>
              <a:spcAft>
                <a:spcPct val="0"/>
              </a:spcAft>
              <a:defRPr>
                <a:solidFill>
                  <a:schemeClr val="tx1"/>
                </a:solidFill>
                <a:latin typeface="Arial" charset="0"/>
                <a:cs typeface="Arial" charset="0"/>
              </a:defRPr>
            </a:lvl7pPr>
            <a:lvl8pPr marL="3546475" indent="-241300" defTabSz="966788" eaLnBrk="0" fontAlgn="base" hangingPunct="0">
              <a:spcBef>
                <a:spcPct val="0"/>
              </a:spcBef>
              <a:spcAft>
                <a:spcPct val="0"/>
              </a:spcAft>
              <a:defRPr>
                <a:solidFill>
                  <a:schemeClr val="tx1"/>
                </a:solidFill>
                <a:latin typeface="Arial" charset="0"/>
                <a:cs typeface="Arial" charset="0"/>
              </a:defRPr>
            </a:lvl8pPr>
            <a:lvl9pPr marL="4003675" indent="-241300" defTabSz="966788" eaLnBrk="0" fontAlgn="base" hangingPunct="0">
              <a:spcBef>
                <a:spcPct val="0"/>
              </a:spcBef>
              <a:spcAft>
                <a:spcPct val="0"/>
              </a:spcAft>
              <a:defRPr>
                <a:solidFill>
                  <a:schemeClr val="tx1"/>
                </a:solidFill>
                <a:latin typeface="Arial" charset="0"/>
                <a:cs typeface="Arial" charset="0"/>
              </a:defRPr>
            </a:lvl9pPr>
          </a:lstStyle>
          <a:p>
            <a:pPr algn="r" eaLnBrk="1" hangingPunct="1"/>
            <a:fld id="{B3AC39C6-65D3-4B4F-A166-4AA69369BEC9}" type="slidenum">
              <a:rPr lang="en-US" sz="1300">
                <a:solidFill>
                  <a:prstClr val="black"/>
                </a:solidFill>
                <a:latin typeface="Times New Roman" pitchFamily="18" charset="0"/>
              </a:rPr>
              <a:pPr algn="r" eaLnBrk="1" hangingPunct="1"/>
              <a:t>21</a:t>
            </a:fld>
            <a:endParaRPr lang="en-US" sz="1300">
              <a:solidFill>
                <a:prstClr val="black"/>
              </a:solidFill>
              <a:latin typeface="Times New Roman" pitchFamily="18" charset="0"/>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p:txBody>
          <a:bodyPr/>
          <a:lstStyle/>
          <a:p>
            <a:r>
              <a:rPr lang="en-US" smtClean="0"/>
              <a:t>If we were to let the argument classifier to make the final prediction, we would have this output which violates the non-overlapping constarints.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txBox="1">
            <a:spLocks noGrp="1" noChangeArrowheads="1"/>
          </p:cNvSpPr>
          <p:nvPr/>
        </p:nvSpPr>
        <p:spPr bwMode="auto">
          <a:xfrm>
            <a:off x="3885974" y="8687595"/>
            <a:ext cx="2972026" cy="45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Arial" charset="0"/>
                <a:cs typeface="Arial" charset="0"/>
              </a:defRPr>
            </a:lvl1pPr>
            <a:lvl2pPr marL="785813" indent="-303213" defTabSz="966788" eaLnBrk="0" hangingPunct="0">
              <a:defRPr>
                <a:solidFill>
                  <a:schemeClr val="tx1"/>
                </a:solidFill>
                <a:latin typeface="Arial" charset="0"/>
                <a:cs typeface="Arial" charset="0"/>
              </a:defRPr>
            </a:lvl2pPr>
            <a:lvl3pPr marL="1208088" indent="-241300" defTabSz="966788" eaLnBrk="0" hangingPunct="0">
              <a:defRPr>
                <a:solidFill>
                  <a:schemeClr val="tx1"/>
                </a:solidFill>
                <a:latin typeface="Arial" charset="0"/>
                <a:cs typeface="Arial" charset="0"/>
              </a:defRPr>
            </a:lvl3pPr>
            <a:lvl4pPr marL="1692275" indent="-242888" defTabSz="966788" eaLnBrk="0" hangingPunct="0">
              <a:defRPr>
                <a:solidFill>
                  <a:schemeClr val="tx1"/>
                </a:solidFill>
                <a:latin typeface="Arial" charset="0"/>
                <a:cs typeface="Arial" charset="0"/>
              </a:defRPr>
            </a:lvl4pPr>
            <a:lvl5pPr marL="2174875" indent="-241300" defTabSz="966788" eaLnBrk="0" hangingPunct="0">
              <a:defRPr>
                <a:solidFill>
                  <a:schemeClr val="tx1"/>
                </a:solidFill>
                <a:latin typeface="Arial" charset="0"/>
                <a:cs typeface="Arial" charset="0"/>
              </a:defRPr>
            </a:lvl5pPr>
            <a:lvl6pPr marL="2632075" indent="-241300" defTabSz="966788" eaLnBrk="0" fontAlgn="base" hangingPunct="0">
              <a:spcBef>
                <a:spcPct val="0"/>
              </a:spcBef>
              <a:spcAft>
                <a:spcPct val="0"/>
              </a:spcAft>
              <a:defRPr>
                <a:solidFill>
                  <a:schemeClr val="tx1"/>
                </a:solidFill>
                <a:latin typeface="Arial" charset="0"/>
                <a:cs typeface="Arial" charset="0"/>
              </a:defRPr>
            </a:lvl6pPr>
            <a:lvl7pPr marL="3089275" indent="-241300" defTabSz="966788" eaLnBrk="0" fontAlgn="base" hangingPunct="0">
              <a:spcBef>
                <a:spcPct val="0"/>
              </a:spcBef>
              <a:spcAft>
                <a:spcPct val="0"/>
              </a:spcAft>
              <a:defRPr>
                <a:solidFill>
                  <a:schemeClr val="tx1"/>
                </a:solidFill>
                <a:latin typeface="Arial" charset="0"/>
                <a:cs typeface="Arial" charset="0"/>
              </a:defRPr>
            </a:lvl7pPr>
            <a:lvl8pPr marL="3546475" indent="-241300" defTabSz="966788" eaLnBrk="0" fontAlgn="base" hangingPunct="0">
              <a:spcBef>
                <a:spcPct val="0"/>
              </a:spcBef>
              <a:spcAft>
                <a:spcPct val="0"/>
              </a:spcAft>
              <a:defRPr>
                <a:solidFill>
                  <a:schemeClr val="tx1"/>
                </a:solidFill>
                <a:latin typeface="Arial" charset="0"/>
                <a:cs typeface="Arial" charset="0"/>
              </a:defRPr>
            </a:lvl8pPr>
            <a:lvl9pPr marL="4003675" indent="-241300" defTabSz="966788" eaLnBrk="0" fontAlgn="base" hangingPunct="0">
              <a:spcBef>
                <a:spcPct val="0"/>
              </a:spcBef>
              <a:spcAft>
                <a:spcPct val="0"/>
              </a:spcAft>
              <a:defRPr>
                <a:solidFill>
                  <a:schemeClr val="tx1"/>
                </a:solidFill>
                <a:latin typeface="Arial" charset="0"/>
                <a:cs typeface="Arial" charset="0"/>
              </a:defRPr>
            </a:lvl9pPr>
          </a:lstStyle>
          <a:p>
            <a:pPr algn="r" eaLnBrk="1" hangingPunct="1"/>
            <a:fld id="{B8687937-6CC7-4951-9EBF-8AD17BD5080D}" type="slidenum">
              <a:rPr lang="en-US" sz="1300">
                <a:solidFill>
                  <a:prstClr val="black"/>
                </a:solidFill>
                <a:latin typeface="Times New Roman" pitchFamily="18" charset="0"/>
              </a:rPr>
              <a:pPr algn="r" eaLnBrk="1" hangingPunct="1"/>
              <a:t>22</a:t>
            </a:fld>
            <a:endParaRPr lang="en-US" sz="1300">
              <a:solidFill>
                <a:prstClr val="black"/>
              </a:solidFill>
              <a:latin typeface="Times New Roman" pitchFamily="18" charset="0"/>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p:txBody>
          <a:bodyPr/>
          <a:lstStyle/>
          <a:p>
            <a:r>
              <a:rPr lang="en-US" smtClean="0"/>
              <a:t>Instead, when we use the ILP inference, it will eliminate bottom argument which is now the assignment that maximizes the linear summation of the scores that also satisfy the non-overlapping constraints.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txBox="1">
            <a:spLocks noGrp="1" noChangeArrowheads="1"/>
          </p:cNvSpPr>
          <p:nvPr/>
        </p:nvSpPr>
        <p:spPr bwMode="auto">
          <a:xfrm>
            <a:off x="3885974" y="8687595"/>
            <a:ext cx="2972026" cy="45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Arial" charset="0"/>
                <a:cs typeface="Arial" charset="0"/>
              </a:defRPr>
            </a:lvl1pPr>
            <a:lvl2pPr marL="785813" indent="-303213" defTabSz="966788" eaLnBrk="0" hangingPunct="0">
              <a:defRPr>
                <a:solidFill>
                  <a:schemeClr val="tx1"/>
                </a:solidFill>
                <a:latin typeface="Arial" charset="0"/>
                <a:cs typeface="Arial" charset="0"/>
              </a:defRPr>
            </a:lvl2pPr>
            <a:lvl3pPr marL="1208088" indent="-241300" defTabSz="966788" eaLnBrk="0" hangingPunct="0">
              <a:defRPr>
                <a:solidFill>
                  <a:schemeClr val="tx1"/>
                </a:solidFill>
                <a:latin typeface="Arial" charset="0"/>
                <a:cs typeface="Arial" charset="0"/>
              </a:defRPr>
            </a:lvl3pPr>
            <a:lvl4pPr marL="1692275" indent="-242888" defTabSz="966788" eaLnBrk="0" hangingPunct="0">
              <a:defRPr>
                <a:solidFill>
                  <a:schemeClr val="tx1"/>
                </a:solidFill>
                <a:latin typeface="Arial" charset="0"/>
                <a:cs typeface="Arial" charset="0"/>
              </a:defRPr>
            </a:lvl4pPr>
            <a:lvl5pPr marL="2174875" indent="-241300" defTabSz="966788" eaLnBrk="0" hangingPunct="0">
              <a:defRPr>
                <a:solidFill>
                  <a:schemeClr val="tx1"/>
                </a:solidFill>
                <a:latin typeface="Arial" charset="0"/>
                <a:cs typeface="Arial" charset="0"/>
              </a:defRPr>
            </a:lvl5pPr>
            <a:lvl6pPr marL="2632075" indent="-241300" defTabSz="966788" eaLnBrk="0" fontAlgn="base" hangingPunct="0">
              <a:spcBef>
                <a:spcPct val="0"/>
              </a:spcBef>
              <a:spcAft>
                <a:spcPct val="0"/>
              </a:spcAft>
              <a:defRPr>
                <a:solidFill>
                  <a:schemeClr val="tx1"/>
                </a:solidFill>
                <a:latin typeface="Arial" charset="0"/>
                <a:cs typeface="Arial" charset="0"/>
              </a:defRPr>
            </a:lvl6pPr>
            <a:lvl7pPr marL="3089275" indent="-241300" defTabSz="966788" eaLnBrk="0" fontAlgn="base" hangingPunct="0">
              <a:spcBef>
                <a:spcPct val="0"/>
              </a:spcBef>
              <a:spcAft>
                <a:spcPct val="0"/>
              </a:spcAft>
              <a:defRPr>
                <a:solidFill>
                  <a:schemeClr val="tx1"/>
                </a:solidFill>
                <a:latin typeface="Arial" charset="0"/>
                <a:cs typeface="Arial" charset="0"/>
              </a:defRPr>
            </a:lvl7pPr>
            <a:lvl8pPr marL="3546475" indent="-241300" defTabSz="966788" eaLnBrk="0" fontAlgn="base" hangingPunct="0">
              <a:spcBef>
                <a:spcPct val="0"/>
              </a:spcBef>
              <a:spcAft>
                <a:spcPct val="0"/>
              </a:spcAft>
              <a:defRPr>
                <a:solidFill>
                  <a:schemeClr val="tx1"/>
                </a:solidFill>
                <a:latin typeface="Arial" charset="0"/>
                <a:cs typeface="Arial" charset="0"/>
              </a:defRPr>
            </a:lvl8pPr>
            <a:lvl9pPr marL="4003675" indent="-241300" defTabSz="966788" eaLnBrk="0" fontAlgn="base" hangingPunct="0">
              <a:spcBef>
                <a:spcPct val="0"/>
              </a:spcBef>
              <a:spcAft>
                <a:spcPct val="0"/>
              </a:spcAft>
              <a:defRPr>
                <a:solidFill>
                  <a:schemeClr val="tx1"/>
                </a:solidFill>
                <a:latin typeface="Arial" charset="0"/>
                <a:cs typeface="Arial" charset="0"/>
              </a:defRPr>
            </a:lvl9pPr>
          </a:lstStyle>
          <a:p>
            <a:pPr algn="r" eaLnBrk="1" hangingPunct="1"/>
            <a:fld id="{908C6A51-A3E9-4F80-A3F9-AB8233A01D61}" type="slidenum">
              <a:rPr lang="en-US" sz="1300">
                <a:solidFill>
                  <a:prstClr val="black"/>
                </a:solidFill>
                <a:latin typeface="Times New Roman" pitchFamily="18" charset="0"/>
              </a:rPr>
              <a:pPr algn="r" eaLnBrk="1" hangingPunct="1"/>
              <a:t>23</a:t>
            </a:fld>
            <a:endParaRPr lang="en-US" sz="1300">
              <a:solidFill>
                <a:prstClr val="black"/>
              </a:solidFill>
              <a:latin typeface="Times New Roman" pitchFamily="18"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xfrm>
            <a:off x="686028" y="4343798"/>
            <a:ext cx="5485946" cy="4113609"/>
          </a:xfrm>
        </p:spPr>
        <p:txBody>
          <a:bodyPr/>
          <a:lstStyle/>
          <a:p>
            <a:pPr eaLnBrk="1" hangingPunct="1"/>
            <a:r>
              <a:rPr lang="en-US" altLang="zh-TW" sz="1000" smtClean="0">
                <a:ea typeface="Arial Unicode MS" pitchFamily="34" charset="-128"/>
                <a:cs typeface="Arial Unicode MS" pitchFamily="34" charset="-128"/>
              </a:rPr>
              <a:t>Animation to show the following 3 constraints step by step</a:t>
            </a:r>
          </a:p>
          <a:p>
            <a:pPr lvl="1" eaLnBrk="1" hangingPunct="1"/>
            <a:r>
              <a:rPr lang="en-US" altLang="zh-TW" smtClean="0">
                <a:ea typeface="Arial Unicode MS" pitchFamily="34" charset="-128"/>
                <a:cs typeface="Arial Unicode MS" pitchFamily="34" charset="-128"/>
              </a:rPr>
              <a:t>Binary constraints</a:t>
            </a:r>
          </a:p>
          <a:p>
            <a:pPr lvl="1" eaLnBrk="1" hangingPunct="1"/>
            <a:r>
              <a:rPr lang="en-US" altLang="zh-TW" smtClean="0">
                <a:ea typeface="Arial Unicode MS" pitchFamily="34" charset="-128"/>
                <a:cs typeface="Arial Unicode MS" pitchFamily="34" charset="-128"/>
              </a:rPr>
              <a:t>Summation = 1 assures that it</a:t>
            </a:r>
            <a:r>
              <a:rPr lang="en-US" altLang="zh-TW" smtClean="0">
                <a:latin typeface="Arial" charset="0"/>
                <a:ea typeface="Arial Unicode MS" pitchFamily="34" charset="-128"/>
                <a:cs typeface="Arial Unicode MS" pitchFamily="34" charset="-128"/>
              </a:rPr>
              <a:t>’</a:t>
            </a:r>
            <a:r>
              <a:rPr lang="en-US" altLang="zh-TW" smtClean="0">
                <a:ea typeface="Arial Unicode MS" pitchFamily="34" charset="-128"/>
                <a:cs typeface="Arial Unicode MS" pitchFamily="34" charset="-128"/>
              </a:rPr>
              <a:t>s assigned only one label</a:t>
            </a:r>
          </a:p>
          <a:p>
            <a:pPr lvl="1" eaLnBrk="1" hangingPunct="1"/>
            <a:r>
              <a:rPr lang="en-US" altLang="zh-TW" smtClean="0">
                <a:ea typeface="Arial Unicode MS" pitchFamily="34" charset="-128"/>
                <a:cs typeface="Arial Unicode MS" pitchFamily="34" charset="-128"/>
              </a:rPr>
              <a:t>Non-overlapping constraints </a:t>
            </a:r>
          </a:p>
          <a:p>
            <a:pPr eaLnBrk="1" hangingPunct="1"/>
            <a:r>
              <a:rPr lang="en-US" altLang="zh-TW" smtClean="0">
                <a:ea typeface="Arial Unicode MS" pitchFamily="34" charset="-128"/>
                <a:cs typeface="Arial Unicode MS" pitchFamily="34" charset="-128"/>
              </a:rPr>
              <a:t>Remember to put a small bar picture</a:t>
            </a:r>
          </a:p>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8AC260-19EF-47B2-9BFF-38966D274EC4}" type="slidenum">
              <a:rPr lang="en-US">
                <a:solidFill>
                  <a:prstClr val="black"/>
                </a:solidFill>
              </a:rPr>
              <a:pPr/>
              <a:t>25</a:t>
            </a:fld>
            <a:endParaRPr lang="en-US">
              <a:solidFill>
                <a:prstClr val="black"/>
              </a:solidFill>
            </a:endParaRPr>
          </a:p>
        </p:txBody>
      </p:sp>
      <p:sp>
        <p:nvSpPr>
          <p:cNvPr id="1270786" name="Rectangle 2"/>
          <p:cNvSpPr>
            <a:spLocks noGrp="1" noRot="1" noChangeAspect="1" noChangeArrowheads="1" noTextEdit="1"/>
          </p:cNvSpPr>
          <p:nvPr>
            <p:ph type="sldImg"/>
          </p:nvPr>
        </p:nvSpPr>
        <p:spPr>
          <a:ln/>
        </p:spPr>
      </p:sp>
      <p:sp>
        <p:nvSpPr>
          <p:cNvPr id="1270787" name="Rectangle 3"/>
          <p:cNvSpPr>
            <a:spLocks noGrp="1" noChangeArrowheads="1"/>
          </p:cNvSpPr>
          <p:nvPr>
            <p:ph type="body" idx="1"/>
          </p:nvPr>
        </p:nvSpPr>
        <p:spPr>
          <a:xfrm>
            <a:off x="686028" y="4343798"/>
            <a:ext cx="5485946" cy="4113609"/>
          </a:xfrm>
        </p:spPr>
        <p:txBody>
          <a:bodyPr/>
          <a:lstStyle/>
          <a:p>
            <a:pPr>
              <a:spcBef>
                <a:spcPts val="438"/>
              </a:spcBef>
            </a:pPr>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university that </a:t>
            </a:r>
            <a:r>
              <a:rPr lang="en-US" baseline="0" dirty="0" smtClean="0"/>
              <a:t>serves Illinois vs. A state named Illinois</a:t>
            </a:r>
            <a:endParaRPr lang="en-US" dirty="0"/>
          </a:p>
        </p:txBody>
      </p:sp>
      <p:sp>
        <p:nvSpPr>
          <p:cNvPr id="4" name="Slide Number Placeholder 3"/>
          <p:cNvSpPr>
            <a:spLocks noGrp="1"/>
          </p:cNvSpPr>
          <p:nvPr>
            <p:ph type="sldNum" sz="quarter" idx="10"/>
          </p:nvPr>
        </p:nvSpPr>
        <p:spPr/>
        <p:txBody>
          <a:bodyPr/>
          <a:lstStyle/>
          <a:p>
            <a:pPr>
              <a:defRPr/>
            </a:pPr>
            <a:fld id="{A11B8853-A679-4A08-8A09-5281F94DD58E}" type="slidenum">
              <a:rPr lang="en-US" smtClean="0"/>
              <a:pPr>
                <a:defRPr/>
              </a:pPr>
              <a:t>29</a:t>
            </a:fld>
            <a:endParaRPr lang="en-US" dirty="0"/>
          </a:p>
        </p:txBody>
      </p:sp>
    </p:spTree>
    <p:extLst>
      <p:ext uri="{BB962C8B-B14F-4D97-AF65-F5344CB8AC3E}">
        <p14:creationId xmlns:p14="http://schemas.microsoft.com/office/powerpoint/2010/main" val="24326724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New Roman" pitchFamily="18" charset="0"/>
                <a:ea typeface="+mn-ea"/>
                <a:cs typeface="+mn-cs"/>
              </a:rPr>
              <a:t>Since we define relations to be groups of preposition sense labels, each sense can be uniquely mapped to a relation label.</a:t>
            </a:r>
            <a:endParaRPr lang="en-US" dirty="0"/>
          </a:p>
        </p:txBody>
      </p:sp>
      <p:sp>
        <p:nvSpPr>
          <p:cNvPr id="4" name="Slide Number Placeholder 3"/>
          <p:cNvSpPr>
            <a:spLocks noGrp="1"/>
          </p:cNvSpPr>
          <p:nvPr>
            <p:ph type="sldNum" sz="quarter" idx="10"/>
          </p:nvPr>
        </p:nvSpPr>
        <p:spPr/>
        <p:txBody>
          <a:bodyPr/>
          <a:lstStyle/>
          <a:p>
            <a:pPr>
              <a:defRPr/>
            </a:pPr>
            <a:fld id="{A11B8853-A679-4A08-8A09-5281F94DD58E}" type="slidenum">
              <a:rPr lang="en-US" smtClean="0"/>
              <a:pPr>
                <a:defRPr/>
              </a:pPr>
              <a:t>31</a:t>
            </a:fld>
            <a:endParaRPr lang="en-US" dirty="0"/>
          </a:p>
        </p:txBody>
      </p:sp>
    </p:spTree>
    <p:extLst>
      <p:ext uri="{BB962C8B-B14F-4D97-AF65-F5344CB8AC3E}">
        <p14:creationId xmlns:p14="http://schemas.microsoft.com/office/powerpoint/2010/main" val="10933141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E7CD48D9-D4B6-7D4B-AA8E-4F836E5E4EAA}" type="slidenum">
              <a:rPr lang="en-US" smtClean="0"/>
              <a:t>33</a:t>
            </a:fld>
            <a:endParaRPr lang="en-US"/>
          </a:p>
        </p:txBody>
      </p:sp>
    </p:spTree>
    <p:extLst>
      <p:ext uri="{BB962C8B-B14F-4D97-AF65-F5344CB8AC3E}">
        <p14:creationId xmlns:p14="http://schemas.microsoft.com/office/powerpoint/2010/main" val="19618937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E7CD48D9-D4B6-7D4B-AA8E-4F836E5E4EAA}" type="slidenum">
              <a:rPr lang="en-US" smtClean="0"/>
              <a:t>34</a:t>
            </a:fld>
            <a:endParaRPr lang="en-US"/>
          </a:p>
        </p:txBody>
      </p:sp>
    </p:spTree>
    <p:extLst>
      <p:ext uri="{BB962C8B-B14F-4D97-AF65-F5344CB8AC3E}">
        <p14:creationId xmlns:p14="http://schemas.microsoft.com/office/powerpoint/2010/main" val="35069122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CD48D9-D4B6-7D4B-AA8E-4F836E5E4EAA}" type="slidenum">
              <a:rPr lang="en-US" smtClean="0"/>
              <a:t>38</a:t>
            </a:fld>
            <a:endParaRPr lang="en-US"/>
          </a:p>
        </p:txBody>
      </p:sp>
    </p:spTree>
    <p:extLst>
      <p:ext uri="{BB962C8B-B14F-4D97-AF65-F5344CB8AC3E}">
        <p14:creationId xmlns:p14="http://schemas.microsoft.com/office/powerpoint/2010/main" val="523253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4D8801C-E3BD-4789-9664-7D5EBA8D6A7A}" type="slidenum">
              <a:rPr lang="en-US" smtClean="0">
                <a:latin typeface="Times New Roman" pitchFamily="18" charset="0"/>
              </a:rPr>
              <a:pPr eaLnBrk="1" hangingPunct="1"/>
              <a:t>2</a:t>
            </a:fld>
            <a:endParaRPr lang="en-US" smtClean="0">
              <a:latin typeface="Times New Roman" pitchFamily="18"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p:spPr>
        <p:txBody>
          <a:bodyPr lIns="91430" tIns="45714" rIns="91430" bIns="45714"/>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C70B07D-D95B-4432-A511-0E6F0C0F0C76}" type="slidenum">
              <a:rPr lang="en-US" smtClean="0">
                <a:latin typeface="Times New Roman" pitchFamily="18" charset="0"/>
              </a:rPr>
              <a:pPr eaLnBrk="1" hangingPunct="1"/>
              <a:t>53</a:t>
            </a:fld>
            <a:endParaRPr lang="en-US" smtClean="0">
              <a:latin typeface="Times New Roman" pitchFamily="18" charset="0"/>
            </a:endParaRPr>
          </a:p>
        </p:txBody>
      </p:sp>
      <p:sp>
        <p:nvSpPr>
          <p:cNvPr id="116739" name="Rectangle 2"/>
          <p:cNvSpPr>
            <a:spLocks noGrp="1" noRot="1" noChangeAspect="1" noChangeArrowheads="1" noTextEdit="1"/>
          </p:cNvSpPr>
          <p:nvPr>
            <p:ph type="sldImg"/>
          </p:nvPr>
        </p:nvSpPr>
        <p:spPr>
          <a:xfrm>
            <a:off x="1100138" y="676275"/>
            <a:ext cx="4610100" cy="3457575"/>
          </a:xfrm>
          <a:ln/>
        </p:spPr>
      </p:sp>
      <p:sp>
        <p:nvSpPr>
          <p:cNvPr id="116740" name="Rectangle 3"/>
          <p:cNvSpPr>
            <a:spLocks noGrp="1" noChangeArrowheads="1"/>
          </p:cNvSpPr>
          <p:nvPr>
            <p:ph type="body" idx="1"/>
          </p:nvPr>
        </p:nvSpPr>
        <p:spPr>
          <a:xfrm>
            <a:off x="898525" y="4359275"/>
            <a:ext cx="5011738" cy="4133850"/>
          </a:xfrm>
          <a:noFill/>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Conic combination:</a:t>
            </a:r>
            <a:r>
              <a:rPr lang="en-US" baseline="0" dirty="0" smtClean="0"/>
              <a:t> linear with positive weights</a:t>
            </a:r>
            <a:endParaRPr lang="en-US" dirty="0"/>
          </a:p>
        </p:txBody>
      </p:sp>
      <p:sp>
        <p:nvSpPr>
          <p:cNvPr id="4" name="Slide Number Placeholder 3"/>
          <p:cNvSpPr>
            <a:spLocks noGrp="1"/>
          </p:cNvSpPr>
          <p:nvPr>
            <p:ph type="sldNum" sz="quarter" idx="10"/>
          </p:nvPr>
        </p:nvSpPr>
        <p:spPr/>
        <p:txBody>
          <a:bodyPr/>
          <a:lstStyle/>
          <a:p>
            <a:pPr>
              <a:defRPr/>
            </a:pPr>
            <a:fld id="{A11B8853-A679-4A08-8A09-5281F94DD58E}" type="slidenum">
              <a:rPr lang="en-US" smtClean="0"/>
              <a:pPr>
                <a:defRPr/>
              </a:pPr>
              <a:t>67</a:t>
            </a:fld>
            <a:endParaRPr lang="en-US" dirty="0"/>
          </a:p>
        </p:txBody>
      </p:sp>
    </p:spTree>
    <p:extLst>
      <p:ext uri="{BB962C8B-B14F-4D97-AF65-F5344CB8AC3E}">
        <p14:creationId xmlns:p14="http://schemas.microsoft.com/office/powerpoint/2010/main" val="21536278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BF3488-154E-4ECE-B4F5-671FCFEBD863}" type="slidenum">
              <a:rPr lang="en-US"/>
              <a:pPr/>
              <a:t>73</a:t>
            </a:fld>
            <a:endParaRPr lang="en-US"/>
          </a:p>
        </p:txBody>
      </p:sp>
      <p:sp>
        <p:nvSpPr>
          <p:cNvPr id="1212418" name="Rectangle 2"/>
          <p:cNvSpPr>
            <a:spLocks noGrp="1" noRot="1" noChangeAspect="1" noChangeArrowheads="1" noTextEdit="1"/>
          </p:cNvSpPr>
          <p:nvPr>
            <p:ph type="sldImg"/>
          </p:nvPr>
        </p:nvSpPr>
        <p:spPr>
          <a:ln/>
        </p:spPr>
      </p:sp>
      <p:sp>
        <p:nvSpPr>
          <p:cNvPr id="1212419" name="Rectangle 3"/>
          <p:cNvSpPr>
            <a:spLocks noGrp="1" noChangeArrowheads="1"/>
          </p:cNvSpPr>
          <p:nvPr>
            <p:ph type="body" idx="1"/>
          </p:nvPr>
        </p:nvSpPr>
        <p:spPr>
          <a:xfrm>
            <a:off x="685800" y="4343400"/>
            <a:ext cx="5486400" cy="4114800"/>
          </a:xfrm>
        </p:spPr>
        <p:txBody>
          <a:bodyPr/>
          <a:lstStyle/>
          <a:p>
            <a:r>
              <a:rPr lang="en-US" dirty="0"/>
              <a:t>Here is the problem of learning the representation –</a:t>
            </a:r>
          </a:p>
          <a:p>
            <a:endParaRPr lang="en-US" dirty="0"/>
          </a:p>
          <a:p>
            <a:r>
              <a:rPr lang="en-US" dirty="0"/>
              <a:t>Notice that these constraints are represented in terms of the arguments – so I need to generate the vocabulary, which I will do using learning, to be able to talk about it and say that I don’t like A2, unless I have an AI.</a:t>
            </a:r>
          </a:p>
          <a:p>
            <a:endParaRPr lang="en-US" dirty="0"/>
          </a:p>
          <a:p>
            <a:endParaRPr lang="en-US" dirty="0"/>
          </a:p>
          <a:p>
            <a:r>
              <a:rPr lang="en-US" dirty="0"/>
              <a:t>The other problem is semantic role labeling problem.  This is the problem that we will focus on in this talk.</a:t>
            </a:r>
          </a:p>
          <a:p>
            <a:endParaRPr lang="en-US" dirty="0"/>
          </a:p>
          <a:p>
            <a:r>
              <a:rPr lang="en-US" dirty="0"/>
              <a:t>In this problem, given a sentence, we want to identify for each verb, all the participants or arguments of that verb.</a:t>
            </a:r>
          </a:p>
          <a:p>
            <a:endParaRPr lang="en-US" dirty="0"/>
          </a:p>
          <a:p>
            <a:r>
              <a:rPr lang="en-US" dirty="0"/>
              <a:t>We can view the process also as trying to identifying different arguments represented by different lines and colors here.  What makes the problem hard is that not only there are quadratic number of possible arguments but if we look at all possible assignments for the whole structure there will be exponential number of them.  And making prediction for each of these arguments independently is not possible because some of the assignments are illegal due to the constraint that the output arguments may not overlap.</a:t>
            </a:r>
          </a:p>
          <a:p>
            <a:endParaRPr lang="en-US" dirty="0"/>
          </a:p>
          <a:p>
            <a:r>
              <a:rPr lang="en-US" dirty="0"/>
              <a:t>The rest of the talk will focus on how we tackle this problem, and also discuss some of the related issues by using this problem in experiment.  We have a demo of the system that we have developed which is currently the state-of-the-art system.  The URL is http://l2r.cs.uiuc.edu/~cogcomp/srl-demo.php.  At any point in this talk if you get tired, you can start playing with this demo. There are also demos of the other systems developed in our group.</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7A639AF-633F-4C0A-9FB8-059A9C63F1C0}" type="slidenum">
              <a:rPr lang="en-US" smtClean="0">
                <a:latin typeface="Times New Roman" pitchFamily="18" charset="0"/>
              </a:rPr>
              <a:pPr eaLnBrk="1" hangingPunct="1"/>
              <a:t>77</a:t>
            </a:fld>
            <a:endParaRPr lang="en-US" smtClean="0">
              <a:latin typeface="Times New Roman" pitchFamily="18" charset="0"/>
            </a:endParaRPr>
          </a:p>
        </p:txBody>
      </p:sp>
      <p:sp>
        <p:nvSpPr>
          <p:cNvPr id="131075" name="Slide Image Placeholder 1"/>
          <p:cNvSpPr>
            <a:spLocks noGrp="1" noRot="1" noChangeAspect="1" noTextEdit="1"/>
          </p:cNvSpPr>
          <p:nvPr>
            <p:ph type="sldImg"/>
          </p:nvPr>
        </p:nvSpPr>
        <p:spPr>
          <a:ln/>
        </p:spPr>
      </p:sp>
      <p:sp>
        <p:nvSpPr>
          <p:cNvPr id="131076" name="Notes Placeholder 2"/>
          <p:cNvSpPr>
            <a:spLocks noGrp="1"/>
          </p:cNvSpPr>
          <p:nvPr>
            <p:ph type="body" idx="1"/>
          </p:nvPr>
        </p:nvSpPr>
        <p:spPr>
          <a:xfrm>
            <a:off x="685800" y="4343400"/>
            <a:ext cx="5486400" cy="4114800"/>
          </a:xfrm>
          <a:noFill/>
        </p:spPr>
        <p:txBody>
          <a:bodyPr/>
          <a:lstStyle/>
          <a:p>
            <a:pPr eaLnBrk="1" hangingPunct="1">
              <a:spcBef>
                <a:spcPct val="0"/>
              </a:spcBef>
            </a:pPr>
            <a:endParaRPr lang="en-US" smtClean="0"/>
          </a:p>
        </p:txBody>
      </p:sp>
      <p:sp>
        <p:nvSpPr>
          <p:cNvPr id="13107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0A3A0588-49E8-4321-8B43-896E64AF3562}" type="slidenum">
              <a:rPr lang="en-US" sz="1200">
                <a:latin typeface="Calibri" pitchFamily="34" charset="0"/>
              </a:rPr>
              <a:pPr algn="r" eaLnBrk="1" hangingPunct="1"/>
              <a:t>77</a:t>
            </a:fld>
            <a:endParaRPr lang="en-US" sz="12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cs typeface="Arial" charset="0"/>
              </a:defRPr>
            </a:lvl1pPr>
            <a:lvl2pPr marL="742950" indent="-285750" defTabSz="966788" eaLnBrk="0" hangingPunct="0">
              <a:defRPr>
                <a:solidFill>
                  <a:schemeClr val="tx1"/>
                </a:solidFill>
                <a:latin typeface="Arial" charset="0"/>
                <a:cs typeface="Arial" charset="0"/>
              </a:defRPr>
            </a:lvl2pPr>
            <a:lvl3pPr marL="1143000" indent="-228600" defTabSz="966788" eaLnBrk="0" hangingPunct="0">
              <a:defRPr>
                <a:solidFill>
                  <a:schemeClr val="tx1"/>
                </a:solidFill>
                <a:latin typeface="Arial" charset="0"/>
                <a:cs typeface="Arial" charset="0"/>
              </a:defRPr>
            </a:lvl3pPr>
            <a:lvl4pPr marL="1600200" indent="-228600" defTabSz="966788" eaLnBrk="0" hangingPunct="0">
              <a:defRPr>
                <a:solidFill>
                  <a:schemeClr val="tx1"/>
                </a:solidFill>
                <a:latin typeface="Arial" charset="0"/>
                <a:cs typeface="Arial" charset="0"/>
              </a:defRPr>
            </a:lvl4pPr>
            <a:lvl5pPr marL="2057400" indent="-228600" defTabSz="966788" eaLnBrk="0" hangingPunct="0">
              <a:defRPr>
                <a:solidFill>
                  <a:schemeClr val="tx1"/>
                </a:solidFill>
                <a:latin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cs typeface="Arial" charset="0"/>
              </a:defRPr>
            </a:lvl9pPr>
          </a:lstStyle>
          <a:p>
            <a:pPr eaLnBrk="1" hangingPunct="1"/>
            <a:fld id="{9651F4F1-933F-445F-ADB2-33FA15B71DDA}" type="slidenum">
              <a:rPr lang="en-US">
                <a:latin typeface="Times New Roman" pitchFamily="18" charset="0"/>
              </a:rPr>
              <a:pPr eaLnBrk="1" hangingPunct="1"/>
              <a:t>4</a:t>
            </a:fld>
            <a:endParaRPr lang="en-US">
              <a:latin typeface="Times New Roman" pitchFamily="18" charset="0"/>
            </a:endParaRPr>
          </a:p>
        </p:txBody>
      </p:sp>
      <p:sp>
        <p:nvSpPr>
          <p:cNvPr id="26627" name="Rectangle 7"/>
          <p:cNvSpPr txBox="1">
            <a:spLocks noGrp="1" noChangeArrowheads="1"/>
          </p:cNvSpPr>
          <p:nvPr/>
        </p:nvSpPr>
        <p:spPr bwMode="auto">
          <a:xfrm>
            <a:off x="3885974" y="8687595"/>
            <a:ext cx="2972026" cy="45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Arial" charset="0"/>
                <a:cs typeface="Arial" charset="0"/>
              </a:defRPr>
            </a:lvl1pPr>
            <a:lvl2pPr marL="742950" indent="-285750" defTabSz="966788" eaLnBrk="0" hangingPunct="0">
              <a:defRPr>
                <a:solidFill>
                  <a:schemeClr val="tx1"/>
                </a:solidFill>
                <a:latin typeface="Arial" charset="0"/>
                <a:cs typeface="Arial" charset="0"/>
              </a:defRPr>
            </a:lvl2pPr>
            <a:lvl3pPr marL="1143000" indent="-228600" defTabSz="966788" eaLnBrk="0" hangingPunct="0">
              <a:defRPr>
                <a:solidFill>
                  <a:schemeClr val="tx1"/>
                </a:solidFill>
                <a:latin typeface="Arial" charset="0"/>
                <a:cs typeface="Arial" charset="0"/>
              </a:defRPr>
            </a:lvl3pPr>
            <a:lvl4pPr marL="1600200" indent="-228600" defTabSz="966788" eaLnBrk="0" hangingPunct="0">
              <a:defRPr>
                <a:solidFill>
                  <a:schemeClr val="tx1"/>
                </a:solidFill>
                <a:latin typeface="Arial" charset="0"/>
                <a:cs typeface="Arial" charset="0"/>
              </a:defRPr>
            </a:lvl4pPr>
            <a:lvl5pPr marL="2057400" indent="-228600" defTabSz="966788" eaLnBrk="0" hangingPunct="0">
              <a:defRPr>
                <a:solidFill>
                  <a:schemeClr val="tx1"/>
                </a:solidFill>
                <a:latin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cs typeface="Arial" charset="0"/>
              </a:defRPr>
            </a:lvl9pPr>
          </a:lstStyle>
          <a:p>
            <a:pPr algn="r" eaLnBrk="1" hangingPunct="1"/>
            <a:fld id="{4DFAA5D4-7B60-48D0-8AB8-3F7483A66248}" type="slidenum">
              <a:rPr lang="en-US" sz="1300">
                <a:latin typeface="Times New Roman" pitchFamily="18" charset="0"/>
              </a:rPr>
              <a:pPr algn="r" eaLnBrk="1" hangingPunct="1"/>
              <a:t>4</a:t>
            </a:fld>
            <a:endParaRPr lang="en-US" sz="1300">
              <a:latin typeface="Times New Roman" pitchFamily="18" charset="0"/>
            </a:endParaRPr>
          </a:p>
        </p:txBody>
      </p:sp>
      <p:sp>
        <p:nvSpPr>
          <p:cNvPr id="26628" name="Rectangle 2"/>
          <p:cNvSpPr>
            <a:spLocks noGrp="1" noRot="1" noChangeAspect="1" noChangeArrowheads="1" noTextEdit="1"/>
          </p:cNvSpPr>
          <p:nvPr>
            <p:ph type="sldImg"/>
          </p:nvPr>
        </p:nvSpPr>
        <p:spPr>
          <a:ln/>
        </p:spPr>
      </p:sp>
      <p:sp>
        <p:nvSpPr>
          <p:cNvPr id="26629" name="Rectangle 3"/>
          <p:cNvSpPr>
            <a:spLocks noGrp="1" noChangeArrowheads="1"/>
          </p:cNvSpPr>
          <p:nvPr>
            <p:ph type="body" idx="1"/>
          </p:nvPr>
        </p:nvSpPr>
        <p:spPr>
          <a:noFill/>
        </p:spPr>
        <p:txBody>
          <a:bodyPr lIns="96651" tIns="48324" rIns="96651" bIns="48324"/>
          <a:lstStyle/>
          <a:p>
            <a:pPr eaLnBrk="1" hangingPunct="1"/>
            <a:r>
              <a:rPr lang="en-US" smtClean="0"/>
              <a:t>I would like to talk about it in the context of language understanding problems. This is the problem I would like to solve. You are given a short story, a document, a paragraph, which you would like to understand. My working definition for Comprehension here would be “ A process that….”</a:t>
            </a:r>
          </a:p>
          <a:p>
            <a:pPr eaLnBrk="1" hangingPunct="1"/>
            <a:r>
              <a:rPr lang="en-US" smtClean="0"/>
              <a:t>So, given some statement, I would like to know if they are true in this story or not….</a:t>
            </a:r>
          </a:p>
          <a:p>
            <a:pPr eaLnBrk="1" hangingPunct="1"/>
            <a:r>
              <a:rPr lang="en-US" smtClean="0"/>
              <a:t>This is a very difficult task…</a:t>
            </a:r>
          </a:p>
          <a:p>
            <a:pPr eaLnBrk="1" hangingPunct="1"/>
            <a:endParaRPr lang="en-US" smtClean="0"/>
          </a:p>
          <a:p>
            <a:pPr eaLnBrk="1" hangingPunct="1"/>
            <a:r>
              <a:rPr lang="en-US" smtClean="0"/>
              <a:t>What do we need to know in order to have a chance to do that? … Many things….</a:t>
            </a:r>
          </a:p>
          <a:p>
            <a:pPr eaLnBrk="1" hangingPunct="1"/>
            <a:endParaRPr lang="en-US" smtClean="0"/>
          </a:p>
          <a:p>
            <a:pPr eaLnBrk="1" hangingPunct="1"/>
            <a:r>
              <a:rPr lang="en-US" smtClean="0"/>
              <a:t>And, there are probably many other stand-alone tasks of this sort that we need to be able to address, if we want to have a chance to COMPREHEND this story, and answer questions with respect to it.</a:t>
            </a:r>
          </a:p>
          <a:p>
            <a:pPr eaLnBrk="1" hangingPunct="1"/>
            <a:endParaRPr lang="en-US" smtClean="0"/>
          </a:p>
          <a:p>
            <a:pPr eaLnBrk="1" hangingPunct="1"/>
            <a:r>
              <a:rPr lang="en-US" smtClean="0"/>
              <a:t>But comprehending this story, being able to determined the truth of these statements is probably a lot more than that – we need to be able to put these things,</a:t>
            </a:r>
          </a:p>
          <a:p>
            <a:pPr eaLnBrk="1" hangingPunct="1"/>
            <a:r>
              <a:rPr lang="en-US" smtClean="0"/>
              <a:t>(and what is “these” isnt’ so clear) together.</a:t>
            </a:r>
          </a:p>
          <a:p>
            <a:pPr eaLnBrk="1" hangingPunct="1"/>
            <a:r>
              <a:rPr lang="en-US" smtClean="0"/>
              <a:t>So, how do we address comprehension? Here is a somewhat cartoon-she view of what has happened in this area over the last 30 years or so?</a:t>
            </a:r>
          </a:p>
          <a:p>
            <a:pPr eaLnBrk="1" hangingPunct="1"/>
            <a:endParaRPr lang="en-US" smtClean="0"/>
          </a:p>
          <a:p>
            <a:pPr eaLnBrk="1" hangingPunct="1"/>
            <a:endParaRPr lang="en-US" smtClean="0"/>
          </a:p>
          <a:p>
            <a:pPr eaLnBrk="1" hangingPunct="1"/>
            <a:r>
              <a:rPr lang="en-US" smtClean="0"/>
              <a:t>talk about – I wish I could talk about. </a:t>
            </a:r>
          </a:p>
          <a:p>
            <a:pPr eaLnBrk="1" hangingPunct="1"/>
            <a:r>
              <a:rPr lang="en-US" smtClean="0"/>
              <a:t>Here is a challenge: write a program that responds correctly to these five questions. Many of us would love to be able to do it.</a:t>
            </a:r>
          </a:p>
          <a:p>
            <a:pPr eaLnBrk="1" hangingPunct="1"/>
            <a:r>
              <a:rPr lang="en-US" smtClean="0"/>
              <a:t>This is a very natural problem; a short paragraph on Christopher Robin that we all </a:t>
            </a:r>
          </a:p>
          <a:p>
            <a:pPr eaLnBrk="1" hangingPunct="1"/>
            <a:r>
              <a:rPr lang="en-US" smtClean="0"/>
              <a:t>Know and love, and a few questions about it; my six years old can answer these</a:t>
            </a:r>
          </a:p>
          <a:p>
            <a:pPr eaLnBrk="1" hangingPunct="1"/>
            <a:r>
              <a:rPr lang="en-US" smtClean="0"/>
              <a:t>Almost instantaneously, yes, we cannot write a program that answers more than, say, 2 out of five questions.</a:t>
            </a:r>
          </a:p>
          <a:p>
            <a:pPr eaLnBrk="1" hangingPunct="1"/>
            <a:endParaRPr lang="en-US" smtClean="0"/>
          </a:p>
          <a:p>
            <a:pPr eaLnBrk="1" hangingPunct="1"/>
            <a:r>
              <a:rPr lang="en-US" smtClean="0"/>
              <a:t>What is involved in being able to answer these? Clearly, there are many “small” local decisions that we need to make.</a:t>
            </a:r>
          </a:p>
          <a:p>
            <a:pPr eaLnBrk="1" hangingPunct="1"/>
            <a:r>
              <a:rPr lang="en-US" smtClean="0"/>
              <a:t>We need to recognize that there are two Chris’s here. A father an a son. We need to resolve co-reference. We need sometimes</a:t>
            </a:r>
          </a:p>
          <a:p>
            <a:pPr eaLnBrk="1" hangingPunct="1"/>
            <a:r>
              <a:rPr lang="en-US" smtClean="0"/>
              <a:t>To attach prepositions properly; </a:t>
            </a:r>
          </a:p>
          <a:p>
            <a:pPr eaLnBrk="1" hangingPunct="1"/>
            <a:r>
              <a:rPr lang="en-US" smtClean="0"/>
              <a:t>The key issue, is that it is not sufficient to solve these local problems – we need to figure out how to put them </a:t>
            </a:r>
          </a:p>
          <a:p>
            <a:pPr eaLnBrk="1" hangingPunct="1"/>
            <a:r>
              <a:rPr lang="en-US" smtClean="0"/>
              <a:t>Together in some coherent way.  </a:t>
            </a:r>
          </a:p>
          <a:p>
            <a:pPr eaLnBrk="1" hangingPunct="1"/>
            <a:endParaRPr lang="en-US" smtClean="0"/>
          </a:p>
          <a:p>
            <a:pPr eaLnBrk="1" hangingPunct="1"/>
            <a:endParaRPr lang="en-US" smtClean="0"/>
          </a:p>
          <a:p>
            <a:pPr eaLnBrk="1" hangingPunct="1"/>
            <a:endParaRPr lang="en-US" smtClean="0"/>
          </a:p>
          <a:p>
            <a:pPr eaLnBrk="1" hangingPunct="1"/>
            <a:r>
              <a:rPr lang="en-US" smtClean="0"/>
              <a:t>And in this talk, I will focus on this. We describe some recent works that we have done in this direction - …..</a:t>
            </a:r>
          </a:p>
          <a:p>
            <a:pPr eaLnBrk="1" hangingPunct="1"/>
            <a:endParaRPr lang="en-US" smtClean="0"/>
          </a:p>
          <a:p>
            <a:pPr eaLnBrk="1" hangingPunct="1"/>
            <a:r>
              <a:rPr lang="en-US" smtClean="0"/>
              <a:t>What do we know – in the last few years there has been a lot of work – and a considerable success on what I call here --- </a:t>
            </a:r>
          </a:p>
          <a:p>
            <a:pPr eaLnBrk="1" hangingPunct="1"/>
            <a:r>
              <a:rPr lang="en-US" smtClean="0"/>
              <a:t>Here is a more concrete and easy example -----</a:t>
            </a:r>
          </a:p>
          <a:p>
            <a:pPr eaLnBrk="1" hangingPunct="1"/>
            <a:endParaRPr lang="en-US" smtClean="0"/>
          </a:p>
          <a:p>
            <a:pPr eaLnBrk="1" hangingPunct="1"/>
            <a:endParaRPr lang="en-US" smtClean="0"/>
          </a:p>
          <a:p>
            <a:pPr eaLnBrk="1" hangingPunct="1"/>
            <a:r>
              <a:rPr lang="en-US" smtClean="0"/>
              <a:t> </a:t>
            </a:r>
          </a:p>
          <a:p>
            <a:pPr eaLnBrk="1" hangingPunct="1"/>
            <a:r>
              <a:rPr lang="en-US" smtClean="0"/>
              <a:t>There is an agreement today that learning/ statistics /information theory (you name it) is of prime importance to making</a:t>
            </a:r>
          </a:p>
          <a:p>
            <a:pPr eaLnBrk="1" hangingPunct="1"/>
            <a:r>
              <a:rPr lang="en-US" smtClean="0"/>
              <a:t>Progress in these tasks. The key reason, is that rather than working on these high level difficult tasks, we have moved</a:t>
            </a:r>
          </a:p>
          <a:p>
            <a:pPr eaLnBrk="1" hangingPunct="1"/>
            <a:r>
              <a:rPr lang="en-US" smtClean="0"/>
              <a:t>To work on well defined disambiguation problems that people felt are at the core of many problems.</a:t>
            </a:r>
          </a:p>
          <a:p>
            <a:pPr eaLnBrk="1" hangingPunct="1"/>
            <a:r>
              <a:rPr lang="en-US" smtClean="0"/>
              <a:t>And, as an outcome of work in NLP and Learning Theory, there is today a pretty good understanding for how to solve</a:t>
            </a:r>
          </a:p>
          <a:p>
            <a:pPr eaLnBrk="1" hangingPunct="1"/>
            <a:r>
              <a:rPr lang="en-US" smtClean="0"/>
              <a:t>All these problems – which are essentially the same problem.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cs typeface="Arial" charset="0"/>
              </a:defRPr>
            </a:lvl1pPr>
            <a:lvl2pPr marL="742950" indent="-285750" defTabSz="966788" eaLnBrk="0" hangingPunct="0">
              <a:defRPr>
                <a:solidFill>
                  <a:schemeClr val="tx1"/>
                </a:solidFill>
                <a:latin typeface="Arial" charset="0"/>
                <a:cs typeface="Arial" charset="0"/>
              </a:defRPr>
            </a:lvl2pPr>
            <a:lvl3pPr marL="1143000" indent="-228600" defTabSz="966788" eaLnBrk="0" hangingPunct="0">
              <a:defRPr>
                <a:solidFill>
                  <a:schemeClr val="tx1"/>
                </a:solidFill>
                <a:latin typeface="Arial" charset="0"/>
                <a:cs typeface="Arial" charset="0"/>
              </a:defRPr>
            </a:lvl3pPr>
            <a:lvl4pPr marL="1600200" indent="-228600" defTabSz="966788" eaLnBrk="0" hangingPunct="0">
              <a:defRPr>
                <a:solidFill>
                  <a:schemeClr val="tx1"/>
                </a:solidFill>
                <a:latin typeface="Arial" charset="0"/>
                <a:cs typeface="Arial" charset="0"/>
              </a:defRPr>
            </a:lvl4pPr>
            <a:lvl5pPr marL="2057400" indent="-228600" defTabSz="966788" eaLnBrk="0" hangingPunct="0">
              <a:defRPr>
                <a:solidFill>
                  <a:schemeClr val="tx1"/>
                </a:solidFill>
                <a:latin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cs typeface="Arial" charset="0"/>
              </a:defRPr>
            </a:lvl9pPr>
          </a:lstStyle>
          <a:p>
            <a:pPr eaLnBrk="1" hangingPunct="1"/>
            <a:fld id="{772EBEB8-CC2E-4F95-A491-301166ABE15E}" type="slidenum">
              <a:rPr lang="en-US">
                <a:latin typeface="Times New Roman" pitchFamily="18" charset="0"/>
              </a:rPr>
              <a:pPr eaLnBrk="1" hangingPunct="1"/>
              <a:t>5</a:t>
            </a:fld>
            <a:endParaRPr lang="en-US">
              <a:latin typeface="Times New Roman" pitchFamily="18" charset="0"/>
            </a:endParaRPr>
          </a:p>
        </p:txBody>
      </p:sp>
      <p:sp>
        <p:nvSpPr>
          <p:cNvPr id="36867" name="Rectangle 7"/>
          <p:cNvSpPr txBox="1">
            <a:spLocks noGrp="1" noChangeArrowheads="1"/>
          </p:cNvSpPr>
          <p:nvPr/>
        </p:nvSpPr>
        <p:spPr bwMode="auto">
          <a:xfrm>
            <a:off x="3885974" y="8687595"/>
            <a:ext cx="2972026" cy="45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Arial" charset="0"/>
                <a:cs typeface="Arial" charset="0"/>
              </a:defRPr>
            </a:lvl1pPr>
            <a:lvl2pPr marL="742950" indent="-285750" defTabSz="966788" eaLnBrk="0" hangingPunct="0">
              <a:defRPr>
                <a:solidFill>
                  <a:schemeClr val="tx1"/>
                </a:solidFill>
                <a:latin typeface="Arial" charset="0"/>
                <a:cs typeface="Arial" charset="0"/>
              </a:defRPr>
            </a:lvl2pPr>
            <a:lvl3pPr marL="1143000" indent="-228600" defTabSz="966788" eaLnBrk="0" hangingPunct="0">
              <a:defRPr>
                <a:solidFill>
                  <a:schemeClr val="tx1"/>
                </a:solidFill>
                <a:latin typeface="Arial" charset="0"/>
                <a:cs typeface="Arial" charset="0"/>
              </a:defRPr>
            </a:lvl3pPr>
            <a:lvl4pPr marL="1600200" indent="-228600" defTabSz="966788" eaLnBrk="0" hangingPunct="0">
              <a:defRPr>
                <a:solidFill>
                  <a:schemeClr val="tx1"/>
                </a:solidFill>
                <a:latin typeface="Arial" charset="0"/>
                <a:cs typeface="Arial" charset="0"/>
              </a:defRPr>
            </a:lvl4pPr>
            <a:lvl5pPr marL="2057400" indent="-228600" defTabSz="966788" eaLnBrk="0" hangingPunct="0">
              <a:defRPr>
                <a:solidFill>
                  <a:schemeClr val="tx1"/>
                </a:solidFill>
                <a:latin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cs typeface="Arial" charset="0"/>
              </a:defRPr>
            </a:lvl9pPr>
          </a:lstStyle>
          <a:p>
            <a:pPr algn="r" eaLnBrk="1" hangingPunct="1"/>
            <a:fld id="{8FF959F5-70F9-4C38-A933-91DC983C5426}" type="slidenum">
              <a:rPr lang="en-US" sz="1300">
                <a:latin typeface="Times New Roman" pitchFamily="18" charset="0"/>
              </a:rPr>
              <a:pPr algn="r" eaLnBrk="1" hangingPunct="1"/>
              <a:t>5</a:t>
            </a:fld>
            <a:endParaRPr lang="en-US" sz="1300">
              <a:latin typeface="Times New Roman" pitchFamily="18" charset="0"/>
            </a:endParaRPr>
          </a:p>
        </p:txBody>
      </p:sp>
      <p:sp>
        <p:nvSpPr>
          <p:cNvPr id="36868" name="Rectangle 2"/>
          <p:cNvSpPr>
            <a:spLocks noGrp="1" noRot="1" noChangeAspect="1" noChangeArrowheads="1" noTextEdit="1"/>
          </p:cNvSpPr>
          <p:nvPr>
            <p:ph type="sldImg"/>
          </p:nvPr>
        </p:nvSpPr>
        <p:spPr>
          <a:ln/>
        </p:spPr>
      </p:sp>
      <p:sp>
        <p:nvSpPr>
          <p:cNvPr id="36869"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F4248EF-BBB1-4F95-9DA1-C99CAC226C21}" type="slidenum">
              <a:rPr lang="en-US">
                <a:solidFill>
                  <a:prstClr val="black"/>
                </a:solidFill>
              </a:rPr>
              <a:pPr/>
              <a:t>8</a:t>
            </a:fld>
            <a:endParaRPr lang="en-US">
              <a:solidFill>
                <a:prstClr val="black"/>
              </a:solidFill>
            </a:endParaRPr>
          </a:p>
        </p:txBody>
      </p:sp>
      <p:sp>
        <p:nvSpPr>
          <p:cNvPr id="1270786" name="Rectangle 7"/>
          <p:cNvSpPr txBox="1">
            <a:spLocks noGrp="1" noChangeArrowheads="1"/>
          </p:cNvSpPr>
          <p:nvPr/>
        </p:nvSpPr>
        <p:spPr bwMode="auto">
          <a:xfrm>
            <a:off x="3885974" y="8687595"/>
            <a:ext cx="2972026" cy="45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a:defRPr sz="2400">
                <a:solidFill>
                  <a:schemeClr val="tx1"/>
                </a:solidFill>
                <a:latin typeface="Times New Roman" pitchFamily="18" charset="0"/>
              </a:defRPr>
            </a:lvl1pPr>
            <a:lvl2pPr marL="785813" indent="-303213" defTabSz="966788">
              <a:defRPr sz="2400">
                <a:solidFill>
                  <a:schemeClr val="tx1"/>
                </a:solidFill>
                <a:latin typeface="Times New Roman" pitchFamily="18" charset="0"/>
              </a:defRPr>
            </a:lvl2pPr>
            <a:lvl3pPr marL="1208088" indent="-241300" defTabSz="966788">
              <a:defRPr sz="2400">
                <a:solidFill>
                  <a:schemeClr val="tx1"/>
                </a:solidFill>
                <a:latin typeface="Times New Roman" pitchFamily="18" charset="0"/>
              </a:defRPr>
            </a:lvl3pPr>
            <a:lvl4pPr marL="1692275" indent="-242888" defTabSz="966788">
              <a:defRPr sz="2400">
                <a:solidFill>
                  <a:schemeClr val="tx1"/>
                </a:solidFill>
                <a:latin typeface="Times New Roman" pitchFamily="18" charset="0"/>
              </a:defRPr>
            </a:lvl4pPr>
            <a:lvl5pPr marL="2174875" indent="-241300" defTabSz="966788">
              <a:defRPr sz="2400">
                <a:solidFill>
                  <a:schemeClr val="tx1"/>
                </a:solidFill>
                <a:latin typeface="Times New Roman" pitchFamily="18" charset="0"/>
              </a:defRPr>
            </a:lvl5pPr>
            <a:lvl6pPr marL="2632075" indent="-241300" defTabSz="966788" fontAlgn="base">
              <a:spcBef>
                <a:spcPct val="0"/>
              </a:spcBef>
              <a:spcAft>
                <a:spcPct val="0"/>
              </a:spcAft>
              <a:defRPr sz="2400">
                <a:solidFill>
                  <a:schemeClr val="tx1"/>
                </a:solidFill>
                <a:latin typeface="Times New Roman" pitchFamily="18" charset="0"/>
              </a:defRPr>
            </a:lvl6pPr>
            <a:lvl7pPr marL="3089275" indent="-241300" defTabSz="966788" fontAlgn="base">
              <a:spcBef>
                <a:spcPct val="0"/>
              </a:spcBef>
              <a:spcAft>
                <a:spcPct val="0"/>
              </a:spcAft>
              <a:defRPr sz="2400">
                <a:solidFill>
                  <a:schemeClr val="tx1"/>
                </a:solidFill>
                <a:latin typeface="Times New Roman" pitchFamily="18" charset="0"/>
              </a:defRPr>
            </a:lvl7pPr>
            <a:lvl8pPr marL="3546475" indent="-241300" defTabSz="966788" fontAlgn="base">
              <a:spcBef>
                <a:spcPct val="0"/>
              </a:spcBef>
              <a:spcAft>
                <a:spcPct val="0"/>
              </a:spcAft>
              <a:defRPr sz="2400">
                <a:solidFill>
                  <a:schemeClr val="tx1"/>
                </a:solidFill>
                <a:latin typeface="Times New Roman" pitchFamily="18" charset="0"/>
              </a:defRPr>
            </a:lvl8pPr>
            <a:lvl9pPr marL="4003675" indent="-241300" defTabSz="966788" fontAlgn="base">
              <a:spcBef>
                <a:spcPct val="0"/>
              </a:spcBef>
              <a:spcAft>
                <a:spcPct val="0"/>
              </a:spcAft>
              <a:defRPr sz="2400">
                <a:solidFill>
                  <a:schemeClr val="tx1"/>
                </a:solidFill>
                <a:latin typeface="Times New Roman" pitchFamily="18" charset="0"/>
              </a:defRPr>
            </a:lvl9pPr>
          </a:lstStyle>
          <a:p>
            <a:pPr algn="r"/>
            <a:fld id="{5B950CBD-5ED5-4E2C-A7B2-95B125D5B40E}" type="slidenum">
              <a:rPr lang="en-US" sz="1300">
                <a:solidFill>
                  <a:prstClr val="black"/>
                </a:solidFill>
                <a:cs typeface="Arial" charset="0"/>
              </a:rPr>
              <a:pPr algn="r"/>
              <a:t>8</a:t>
            </a:fld>
            <a:endParaRPr lang="en-US" sz="1300">
              <a:solidFill>
                <a:prstClr val="black"/>
              </a:solidFill>
              <a:cs typeface="Arial" charset="0"/>
            </a:endParaRPr>
          </a:p>
        </p:txBody>
      </p:sp>
      <p:sp>
        <p:nvSpPr>
          <p:cNvPr id="1270787" name="Rectangle 2"/>
          <p:cNvSpPr>
            <a:spLocks noGrp="1" noRot="1" noChangeAspect="1" noChangeArrowheads="1" noTextEdit="1"/>
          </p:cNvSpPr>
          <p:nvPr>
            <p:ph type="sldImg"/>
          </p:nvPr>
        </p:nvSpPr>
        <p:spPr>
          <a:ln/>
        </p:spPr>
      </p:sp>
      <p:sp>
        <p:nvSpPr>
          <p:cNvPr id="1270788" name="Rectangle 3"/>
          <p:cNvSpPr>
            <a:spLocks noGrp="1" noChangeArrowheads="1"/>
          </p:cNvSpPr>
          <p:nvPr>
            <p:ph type="body" idx="1"/>
          </p:nvPr>
        </p:nvSpPr>
        <p:spPr>
          <a:xfrm>
            <a:off x="686028" y="4343798"/>
            <a:ext cx="5485946" cy="4113609"/>
          </a:xfrm>
        </p:spPr>
        <p:txBody>
          <a:bodyPr/>
          <a:lstStyle/>
          <a:p>
            <a:r>
              <a:rPr lang="en-US"/>
              <a:t>Let’s look at another example in more details.</a:t>
            </a:r>
          </a:p>
          <a:p>
            <a:endParaRPr lang="en-US"/>
          </a:p>
          <a:p>
            <a:r>
              <a:rPr lang="en-US"/>
              <a:t>We want to extract entities (person, location and organization) and relations between them (born in, spouse of). </a:t>
            </a:r>
          </a:p>
          <a:p>
            <a:endParaRPr lang="en-US"/>
          </a:p>
          <a:p>
            <a:r>
              <a:rPr lang="en-US"/>
              <a:t>Given a sentence, suppose the entity classifier and relation classifier have already given us their predictions along with the confidence values.  The blue ones are the labels that have the highest confidence individually.  However, this global assignment has some obvious mistakes.  For example, the second argument of a born_in relation should be location instead of person.  Since the classifiers are pretty confident on R23, but not on E3, so we should correct E3 to be location.  </a:t>
            </a:r>
          </a:p>
          <a:p>
            <a:endParaRPr lang="en-US"/>
          </a:p>
          <a:p>
            <a:r>
              <a:rPr lang="en-US"/>
              <a:t>Similarly, we should change R12 from “born_in” to “spouse_of” </a:t>
            </a:r>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C70B07D-D95B-4432-A511-0E6F0C0F0C76}" type="slidenum">
              <a:rPr lang="en-US" smtClean="0">
                <a:solidFill>
                  <a:prstClr val="black"/>
                </a:solidFill>
                <a:latin typeface="Times New Roman" pitchFamily="18" charset="0"/>
              </a:rPr>
              <a:pPr eaLnBrk="1" hangingPunct="1"/>
              <a:t>9</a:t>
            </a:fld>
            <a:endParaRPr lang="en-US" smtClean="0">
              <a:solidFill>
                <a:prstClr val="black"/>
              </a:solidFill>
              <a:latin typeface="Times New Roman" pitchFamily="18" charset="0"/>
            </a:endParaRPr>
          </a:p>
        </p:txBody>
      </p:sp>
      <p:sp>
        <p:nvSpPr>
          <p:cNvPr id="116739" name="Rectangle 2"/>
          <p:cNvSpPr>
            <a:spLocks noGrp="1" noRot="1" noChangeAspect="1" noChangeArrowheads="1" noTextEdit="1"/>
          </p:cNvSpPr>
          <p:nvPr>
            <p:ph type="sldImg"/>
          </p:nvPr>
        </p:nvSpPr>
        <p:spPr>
          <a:xfrm>
            <a:off x="1100138" y="676275"/>
            <a:ext cx="4610100" cy="3457575"/>
          </a:xfrm>
          <a:ln/>
        </p:spPr>
      </p:sp>
      <p:sp>
        <p:nvSpPr>
          <p:cNvPr id="116740" name="Rectangle 3"/>
          <p:cNvSpPr>
            <a:spLocks noGrp="1" noChangeArrowheads="1"/>
          </p:cNvSpPr>
          <p:nvPr>
            <p:ph type="body" idx="1"/>
          </p:nvPr>
        </p:nvSpPr>
        <p:spPr>
          <a:xfrm>
            <a:off x="898525" y="4359275"/>
            <a:ext cx="5011738" cy="4133850"/>
          </a:xfrm>
          <a:noFill/>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95FB135-A066-425C-B583-A004A1D2BAFC}" type="slidenum">
              <a:rPr lang="en-US" smtClean="0">
                <a:solidFill>
                  <a:prstClr val="black"/>
                </a:solidFill>
                <a:latin typeface="Times New Roman" pitchFamily="18" charset="0"/>
              </a:rPr>
              <a:pPr eaLnBrk="1" hangingPunct="1"/>
              <a:t>17</a:t>
            </a:fld>
            <a:endParaRPr lang="en-US" smtClean="0">
              <a:solidFill>
                <a:prstClr val="black"/>
              </a:solidFill>
              <a:latin typeface="Times New Roman" pitchFamily="18" charset="0"/>
            </a:endParaRPr>
          </a:p>
        </p:txBody>
      </p:sp>
      <p:sp>
        <p:nvSpPr>
          <p:cNvPr id="117763" name="Rectangle 2"/>
          <p:cNvSpPr>
            <a:spLocks noGrp="1" noRot="1" noChangeAspect="1" noChangeArrowheads="1" noTextEdit="1"/>
          </p:cNvSpPr>
          <p:nvPr>
            <p:ph type="sldImg"/>
          </p:nvPr>
        </p:nvSpPr>
        <p:spPr>
          <a:xfrm>
            <a:off x="1100138" y="676275"/>
            <a:ext cx="4610100" cy="3457575"/>
          </a:xfrm>
          <a:ln/>
        </p:spPr>
      </p:sp>
      <p:sp>
        <p:nvSpPr>
          <p:cNvPr id="117764" name="Rectangle 3"/>
          <p:cNvSpPr>
            <a:spLocks noGrp="1" noChangeArrowheads="1"/>
          </p:cNvSpPr>
          <p:nvPr>
            <p:ph type="body" idx="1"/>
          </p:nvPr>
        </p:nvSpPr>
        <p:spPr>
          <a:xfrm>
            <a:off x="898525" y="4359275"/>
            <a:ext cx="5011738" cy="4133850"/>
          </a:xfrm>
          <a:noFill/>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cs typeface="Arial" charset="0"/>
              </a:defRPr>
            </a:lvl1pPr>
            <a:lvl2pPr marL="785813" indent="-303213" defTabSz="966788" eaLnBrk="0" hangingPunct="0">
              <a:defRPr>
                <a:solidFill>
                  <a:schemeClr val="tx1"/>
                </a:solidFill>
                <a:latin typeface="Arial" charset="0"/>
                <a:cs typeface="Arial" charset="0"/>
              </a:defRPr>
            </a:lvl2pPr>
            <a:lvl3pPr marL="1208088" indent="-241300" defTabSz="966788" eaLnBrk="0" hangingPunct="0">
              <a:defRPr>
                <a:solidFill>
                  <a:schemeClr val="tx1"/>
                </a:solidFill>
                <a:latin typeface="Arial" charset="0"/>
                <a:cs typeface="Arial" charset="0"/>
              </a:defRPr>
            </a:lvl3pPr>
            <a:lvl4pPr marL="1692275" indent="-242888" defTabSz="966788" eaLnBrk="0" hangingPunct="0">
              <a:defRPr>
                <a:solidFill>
                  <a:schemeClr val="tx1"/>
                </a:solidFill>
                <a:latin typeface="Arial" charset="0"/>
                <a:cs typeface="Arial" charset="0"/>
              </a:defRPr>
            </a:lvl4pPr>
            <a:lvl5pPr marL="2174875" indent="-241300" defTabSz="966788" eaLnBrk="0" hangingPunct="0">
              <a:defRPr>
                <a:solidFill>
                  <a:schemeClr val="tx1"/>
                </a:solidFill>
                <a:latin typeface="Arial" charset="0"/>
                <a:cs typeface="Arial" charset="0"/>
              </a:defRPr>
            </a:lvl5pPr>
            <a:lvl6pPr marL="2632075" indent="-241300" defTabSz="966788" eaLnBrk="0" fontAlgn="base" hangingPunct="0">
              <a:spcBef>
                <a:spcPct val="0"/>
              </a:spcBef>
              <a:spcAft>
                <a:spcPct val="0"/>
              </a:spcAft>
              <a:defRPr>
                <a:solidFill>
                  <a:schemeClr val="tx1"/>
                </a:solidFill>
                <a:latin typeface="Arial" charset="0"/>
                <a:cs typeface="Arial" charset="0"/>
              </a:defRPr>
            </a:lvl6pPr>
            <a:lvl7pPr marL="3089275" indent="-241300" defTabSz="966788" eaLnBrk="0" fontAlgn="base" hangingPunct="0">
              <a:spcBef>
                <a:spcPct val="0"/>
              </a:spcBef>
              <a:spcAft>
                <a:spcPct val="0"/>
              </a:spcAft>
              <a:defRPr>
                <a:solidFill>
                  <a:schemeClr val="tx1"/>
                </a:solidFill>
                <a:latin typeface="Arial" charset="0"/>
                <a:cs typeface="Arial" charset="0"/>
              </a:defRPr>
            </a:lvl7pPr>
            <a:lvl8pPr marL="3546475" indent="-241300" defTabSz="966788" eaLnBrk="0" fontAlgn="base" hangingPunct="0">
              <a:spcBef>
                <a:spcPct val="0"/>
              </a:spcBef>
              <a:spcAft>
                <a:spcPct val="0"/>
              </a:spcAft>
              <a:defRPr>
                <a:solidFill>
                  <a:schemeClr val="tx1"/>
                </a:solidFill>
                <a:latin typeface="Arial" charset="0"/>
                <a:cs typeface="Arial" charset="0"/>
              </a:defRPr>
            </a:lvl8pPr>
            <a:lvl9pPr marL="4003675" indent="-241300" defTabSz="966788" eaLnBrk="0" fontAlgn="base" hangingPunct="0">
              <a:spcBef>
                <a:spcPct val="0"/>
              </a:spcBef>
              <a:spcAft>
                <a:spcPct val="0"/>
              </a:spcAft>
              <a:defRPr>
                <a:solidFill>
                  <a:schemeClr val="tx1"/>
                </a:solidFill>
                <a:latin typeface="Arial" charset="0"/>
                <a:cs typeface="Arial" charset="0"/>
              </a:defRPr>
            </a:lvl9pPr>
          </a:lstStyle>
          <a:p>
            <a:pPr eaLnBrk="1" hangingPunct="1"/>
            <a:fld id="{42745313-2901-4A32-842E-6D7B719A3133}" type="slidenum">
              <a:rPr lang="en-US">
                <a:solidFill>
                  <a:prstClr val="black"/>
                </a:solidFill>
                <a:latin typeface="Times New Roman" pitchFamily="18" charset="0"/>
              </a:rPr>
              <a:pPr eaLnBrk="1" hangingPunct="1"/>
              <a:t>18</a:t>
            </a:fld>
            <a:endParaRPr lang="en-US">
              <a:solidFill>
                <a:prstClr val="black"/>
              </a:solidFill>
              <a:latin typeface="Times New Roman" pitchFamily="18"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p:txBody>
          <a:bodyPr/>
          <a:lstStyle/>
          <a:p>
            <a:r>
              <a:rPr lang="en-US" smtClean="0"/>
              <a:t>In the context of SRL, the goal is to predict for each possible phrase in a given sentence if it is an argument or not and what type it is.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p:spPr>
        <p:txBody>
          <a:bodyPr/>
          <a:lstStyle/>
          <a:p>
            <a:r>
              <a:rPr lang="en-US" smtClean="0"/>
              <a:t>We follow a now seemingly standard approach to SRL.  </a:t>
            </a:r>
          </a:p>
          <a:p>
            <a:endParaRPr lang="en-US" smtClean="0"/>
          </a:p>
          <a:p>
            <a:r>
              <a:rPr lang="en-US" smtClean="0"/>
              <a:t>Given a sentence, first we find a set of potential argument candidates by identifying</a:t>
            </a:r>
          </a:p>
          <a:p>
            <a:r>
              <a:rPr lang="en-US" smtClean="0"/>
              <a:t>which words are at the border of an argument.   </a:t>
            </a:r>
          </a:p>
          <a:p>
            <a:r>
              <a:rPr lang="en-US" smtClean="0"/>
              <a:t>Then, once we have a set of potential arguments, we use a phrase-level classifier to tell us how likely an argument is to be of each type.  </a:t>
            </a:r>
          </a:p>
          <a:p>
            <a:endParaRPr lang="en-US" smtClean="0"/>
          </a:p>
          <a:p>
            <a:r>
              <a:rPr lang="en-US" smtClean="0"/>
              <a:t>Finally, we use all of the information we have so far to find the assignment of types to argument that gives us the “optimal” global assignment.  </a:t>
            </a:r>
          </a:p>
          <a:p>
            <a:endParaRPr lang="en-US" smtClean="0"/>
          </a:p>
          <a:p>
            <a:r>
              <a:rPr lang="en-US" smtClean="0"/>
              <a:t>Similar approaches (with similar results) use inference procedures tied to their represntation.</a:t>
            </a:r>
          </a:p>
          <a:p>
            <a:endParaRPr lang="en-US" smtClean="0"/>
          </a:p>
          <a:p>
            <a:r>
              <a:rPr lang="en-US" smtClean="0"/>
              <a:t>Instead, we use a general inference procedure by setting up the problem as a linear programming problem.</a:t>
            </a:r>
          </a:p>
          <a:p>
            <a:endParaRPr lang="en-US" smtClean="0"/>
          </a:p>
          <a:p>
            <a:r>
              <a:rPr lang="en-US" smtClean="0"/>
              <a:t>This is really where our technique allows us to apply powerful information that similar approaches can not.</a:t>
            </a:r>
          </a:p>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wmf"/><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hidden">
          <a:xfrm>
            <a:off x="0" y="0"/>
            <a:ext cx="3505200" cy="685800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en-US" sz="2400">
              <a:latin typeface="Times New Roman" pitchFamily="18" charset="0"/>
              <a:ea typeface="Arial Unicode MS" pitchFamily="34" charset="-128"/>
              <a:cs typeface="Arial Unicode MS" pitchFamily="34" charset="-128"/>
            </a:endParaRPr>
          </a:p>
        </p:txBody>
      </p:sp>
      <p:pic>
        <p:nvPicPr>
          <p:cNvPr id="5" name="Picture 11" descr="UILogoCL1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77200" y="152400"/>
            <a:ext cx="10334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ccg_0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5563"/>
            <a:ext cx="6019800"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Rectangle 6"/>
          <p:cNvSpPr>
            <a:spLocks noGrp="1" noChangeArrowheads="1"/>
          </p:cNvSpPr>
          <p:nvPr>
            <p:ph type="ctrTitle"/>
          </p:nvPr>
        </p:nvSpPr>
        <p:spPr>
          <a:xfrm>
            <a:off x="838200" y="1828800"/>
            <a:ext cx="8153400" cy="2209800"/>
          </a:xfrm>
        </p:spPr>
        <p:txBody>
          <a:bodyPr/>
          <a:lstStyle>
            <a:lvl1pPr>
              <a:defRPr sz="3400"/>
            </a:lvl1pPr>
          </a:lstStyle>
          <a:p>
            <a:pPr lvl="0"/>
            <a:r>
              <a:rPr lang="en-US" altLang="zh-TW" noProof="0" smtClean="0"/>
              <a:t>Click to edit Master title style</a:t>
            </a:r>
          </a:p>
        </p:txBody>
      </p:sp>
      <p:sp>
        <p:nvSpPr>
          <p:cNvPr id="37895" name="Rectangle 7"/>
          <p:cNvSpPr>
            <a:spLocks noGrp="1" noChangeArrowheads="1"/>
          </p:cNvSpPr>
          <p:nvPr>
            <p:ph type="subTitle" idx="1"/>
          </p:nvPr>
        </p:nvSpPr>
        <p:spPr>
          <a:xfrm>
            <a:off x="838200" y="4267200"/>
            <a:ext cx="8153400" cy="1752600"/>
          </a:xfrm>
        </p:spPr>
        <p:txBody>
          <a:bodyPr/>
          <a:lstStyle>
            <a:lvl1pPr marL="0" indent="0" algn="r">
              <a:buFont typeface="Wingdings" pitchFamily="2" charset="2"/>
              <a:buNone/>
              <a:defRPr sz="2600"/>
            </a:lvl1pPr>
          </a:lstStyle>
          <a:p>
            <a:pPr lvl="0"/>
            <a:r>
              <a:rPr lang="en-US" altLang="zh-TW" noProof="0" smtClean="0"/>
              <a:t>Click to edit Master subtitle style</a:t>
            </a:r>
          </a:p>
        </p:txBody>
      </p:sp>
      <p:sp>
        <p:nvSpPr>
          <p:cNvPr id="9" name="Rectangle 4"/>
          <p:cNvSpPr>
            <a:spLocks noGrp="1" noChangeArrowheads="1"/>
          </p:cNvSpPr>
          <p:nvPr>
            <p:ph type="ftr" sz="quarter" idx="11"/>
          </p:nvPr>
        </p:nvSpPr>
        <p:spPr>
          <a:xfrm>
            <a:off x="2971800" y="6248400"/>
            <a:ext cx="6019800" cy="228600"/>
          </a:xfrm>
        </p:spPr>
        <p:txBody>
          <a:bodyPr/>
          <a:lstStyle>
            <a:lvl1pPr>
              <a:defRPr/>
            </a:lvl1pPr>
          </a:lstStyle>
          <a:p>
            <a:pPr>
              <a:defRPr/>
            </a:pPr>
            <a:endParaRPr lang="en-US" altLang="zh-TW"/>
          </a:p>
        </p:txBody>
      </p:sp>
      <p:sp>
        <p:nvSpPr>
          <p:cNvPr id="10" name="Rectangle 5"/>
          <p:cNvSpPr>
            <a:spLocks noGrp="1" noChangeArrowheads="1"/>
          </p:cNvSpPr>
          <p:nvPr>
            <p:ph type="sldNum" sz="quarter" idx="12"/>
          </p:nvPr>
        </p:nvSpPr>
        <p:spPr>
          <a:xfrm>
            <a:off x="8077200" y="6553200"/>
            <a:ext cx="914400" cy="228600"/>
          </a:xfrm>
        </p:spPr>
        <p:txBody>
          <a:bodyPr/>
          <a:lstStyle>
            <a:lvl1pPr>
              <a:defRPr/>
            </a:lvl1pPr>
          </a:lstStyle>
          <a:p>
            <a:pPr>
              <a:defRPr/>
            </a:pPr>
            <a:r>
              <a:rPr lang="en-US" altLang="zh-TW"/>
              <a:t>Page </a:t>
            </a:r>
            <a:fld id="{385D3F47-0B5A-4364-923A-B345F606F3E4}" type="slidenum">
              <a:rPr lang="en-US" altLang="zh-TW"/>
              <a:pPr>
                <a:defRPr/>
              </a:pPr>
              <a:t>‹#›</a:t>
            </a:fld>
            <a:endParaRPr lang="en-US" altLang="zh-TW"/>
          </a:p>
        </p:txBody>
      </p:sp>
    </p:spTree>
    <p:extLst>
      <p:ext uri="{BB962C8B-B14F-4D97-AF65-F5344CB8AC3E}">
        <p14:creationId xmlns:p14="http://schemas.microsoft.com/office/powerpoint/2010/main" val="2044558242"/>
      </p:ext>
    </p:extLst>
  </p:cSld>
  <p:clrMapOvr>
    <a:masterClrMapping/>
  </p:clrMapOvr>
  <p:transition spd="med"/>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altLang="zh-TW"/>
          </a:p>
        </p:txBody>
      </p:sp>
      <p:sp>
        <p:nvSpPr>
          <p:cNvPr id="5" name="Rectangle 3"/>
          <p:cNvSpPr>
            <a:spLocks noGrp="1" noChangeArrowheads="1"/>
          </p:cNvSpPr>
          <p:nvPr>
            <p:ph type="sldNum" sz="quarter" idx="11"/>
          </p:nvPr>
        </p:nvSpPr>
        <p:spPr/>
        <p:txBody>
          <a:bodyPr/>
          <a:lstStyle>
            <a:lvl1pPr>
              <a:defRPr/>
            </a:lvl1pPr>
          </a:lstStyle>
          <a:p>
            <a:pPr>
              <a:defRPr/>
            </a:pPr>
            <a:r>
              <a:rPr lang="en-US" altLang="zh-TW"/>
              <a:t>Page </a:t>
            </a:r>
            <a:fld id="{24721CE0-63AF-4C02-95A8-871705C53786}" type="slidenum">
              <a:rPr lang="en-US" altLang="zh-TW"/>
              <a:pPr>
                <a:defRPr/>
              </a:pPr>
              <a:t>‹#›</a:t>
            </a:fld>
            <a:endParaRPr lang="en-US" altLang="zh-TW"/>
          </a:p>
        </p:txBody>
      </p:sp>
      <p:sp>
        <p:nvSpPr>
          <p:cNvPr id="6"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1925963908"/>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457200"/>
            <a:ext cx="21336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457200"/>
            <a:ext cx="62484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altLang="zh-TW"/>
          </a:p>
        </p:txBody>
      </p:sp>
      <p:sp>
        <p:nvSpPr>
          <p:cNvPr id="5" name="Rectangle 3"/>
          <p:cNvSpPr>
            <a:spLocks noGrp="1" noChangeArrowheads="1"/>
          </p:cNvSpPr>
          <p:nvPr>
            <p:ph type="sldNum" sz="quarter" idx="11"/>
          </p:nvPr>
        </p:nvSpPr>
        <p:spPr/>
        <p:txBody>
          <a:bodyPr/>
          <a:lstStyle>
            <a:lvl1pPr>
              <a:defRPr/>
            </a:lvl1pPr>
          </a:lstStyle>
          <a:p>
            <a:pPr>
              <a:defRPr/>
            </a:pPr>
            <a:r>
              <a:rPr lang="en-US" altLang="zh-TW"/>
              <a:t>Page </a:t>
            </a:r>
            <a:fld id="{AD56B315-336F-4E70-AE53-D2121C3C0DA6}" type="slidenum">
              <a:rPr lang="en-US" altLang="zh-TW"/>
              <a:pPr>
                <a:defRPr/>
              </a:pPr>
              <a:t>‹#›</a:t>
            </a:fld>
            <a:endParaRPr lang="en-US" altLang="zh-TW"/>
          </a:p>
        </p:txBody>
      </p:sp>
      <p:sp>
        <p:nvSpPr>
          <p:cNvPr id="6"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3412808436"/>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7890" name="Rectangle 2"/>
          <p:cNvSpPr>
            <a:spLocks noChangeArrowheads="1"/>
          </p:cNvSpPr>
          <p:nvPr/>
        </p:nvSpPr>
        <p:spPr bwMode="hidden">
          <a:xfrm>
            <a:off x="0" y="0"/>
            <a:ext cx="3505200" cy="685800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en-US" sz="2400">
              <a:solidFill>
                <a:srgbClr val="000000"/>
              </a:solidFill>
              <a:latin typeface="Times New Roman" pitchFamily="18" charset="0"/>
              <a:ea typeface="Arial Unicode MS" pitchFamily="34" charset="-128"/>
              <a:cs typeface="Arial Unicode MS" pitchFamily="34" charset="-128"/>
            </a:endParaRPr>
          </a:p>
        </p:txBody>
      </p:sp>
      <p:sp>
        <p:nvSpPr>
          <p:cNvPr id="37891" name="Rectangle 3"/>
          <p:cNvSpPr>
            <a:spLocks noGrp="1" noChangeArrowheads="1"/>
          </p:cNvSpPr>
          <p:nvPr>
            <p:ph type="dt" sz="half" idx="2"/>
          </p:nvPr>
        </p:nvSpPr>
        <p:spPr>
          <a:xfrm>
            <a:off x="2971800" y="6553200"/>
            <a:ext cx="5029200" cy="228600"/>
          </a:xfrm>
        </p:spPr>
        <p:txBody>
          <a:bodyPr/>
          <a:lstStyle>
            <a:lvl1pPr>
              <a:defRPr/>
            </a:lvl1pPr>
          </a:lstStyle>
          <a:p>
            <a:endParaRPr lang="en-US" altLang="zh-TW">
              <a:solidFill>
                <a:srgbClr val="000000"/>
              </a:solidFill>
            </a:endParaRPr>
          </a:p>
        </p:txBody>
      </p:sp>
      <p:sp>
        <p:nvSpPr>
          <p:cNvPr id="37892" name="Rectangle 4"/>
          <p:cNvSpPr>
            <a:spLocks noGrp="1" noChangeArrowheads="1"/>
          </p:cNvSpPr>
          <p:nvPr>
            <p:ph type="ftr" sz="quarter" idx="3"/>
          </p:nvPr>
        </p:nvSpPr>
        <p:spPr>
          <a:xfrm>
            <a:off x="2971800" y="6248400"/>
            <a:ext cx="6019800" cy="228600"/>
          </a:xfrm>
        </p:spPr>
        <p:txBody>
          <a:bodyPr/>
          <a:lstStyle>
            <a:lvl1pPr>
              <a:defRPr/>
            </a:lvl1pPr>
          </a:lstStyle>
          <a:p>
            <a:endParaRPr lang="en-US" altLang="zh-TW">
              <a:solidFill>
                <a:srgbClr val="000000"/>
              </a:solidFill>
            </a:endParaRPr>
          </a:p>
        </p:txBody>
      </p:sp>
      <p:sp>
        <p:nvSpPr>
          <p:cNvPr id="37893" name="Rectangle 5"/>
          <p:cNvSpPr>
            <a:spLocks noGrp="1" noChangeArrowheads="1"/>
          </p:cNvSpPr>
          <p:nvPr>
            <p:ph type="sldNum" sz="quarter" idx="4"/>
          </p:nvPr>
        </p:nvSpPr>
        <p:spPr>
          <a:xfrm>
            <a:off x="8077200" y="6553200"/>
            <a:ext cx="914400" cy="228600"/>
          </a:xfrm>
        </p:spPr>
        <p:txBody>
          <a:bodyPr/>
          <a:lstStyle>
            <a:lvl1pPr>
              <a:defRPr/>
            </a:lvl1pPr>
          </a:lstStyle>
          <a:p>
            <a:r>
              <a:rPr lang="en-US" altLang="zh-TW">
                <a:solidFill>
                  <a:srgbClr val="000000"/>
                </a:solidFill>
              </a:rPr>
              <a:t>Page </a:t>
            </a:r>
            <a:fld id="{26D31A48-815F-4422-8110-7E835ECBD9FE}" type="slidenum">
              <a:rPr lang="en-US" altLang="zh-TW">
                <a:solidFill>
                  <a:srgbClr val="000000"/>
                </a:solidFill>
              </a:rPr>
              <a:pPr/>
              <a:t>‹#›</a:t>
            </a:fld>
            <a:endParaRPr lang="en-US" altLang="zh-TW">
              <a:solidFill>
                <a:srgbClr val="000000"/>
              </a:solidFill>
            </a:endParaRPr>
          </a:p>
        </p:txBody>
      </p:sp>
      <p:sp>
        <p:nvSpPr>
          <p:cNvPr id="37894" name="Rectangle 6"/>
          <p:cNvSpPr>
            <a:spLocks noGrp="1" noChangeArrowheads="1"/>
          </p:cNvSpPr>
          <p:nvPr>
            <p:ph type="ctrTitle"/>
          </p:nvPr>
        </p:nvSpPr>
        <p:spPr>
          <a:xfrm>
            <a:off x="838200" y="1828800"/>
            <a:ext cx="8153400" cy="2209800"/>
          </a:xfrm>
        </p:spPr>
        <p:txBody>
          <a:bodyPr/>
          <a:lstStyle>
            <a:lvl1pPr>
              <a:defRPr sz="3400"/>
            </a:lvl1pPr>
          </a:lstStyle>
          <a:p>
            <a:pPr lvl="0"/>
            <a:r>
              <a:rPr lang="en-US" altLang="zh-TW" noProof="0" smtClean="0"/>
              <a:t>Click to edit Master title style</a:t>
            </a:r>
          </a:p>
        </p:txBody>
      </p:sp>
      <p:sp>
        <p:nvSpPr>
          <p:cNvPr id="37895" name="Rectangle 7"/>
          <p:cNvSpPr>
            <a:spLocks noGrp="1" noChangeArrowheads="1"/>
          </p:cNvSpPr>
          <p:nvPr>
            <p:ph type="subTitle" idx="1"/>
          </p:nvPr>
        </p:nvSpPr>
        <p:spPr>
          <a:xfrm>
            <a:off x="838200" y="4267200"/>
            <a:ext cx="8153400" cy="1752600"/>
          </a:xfrm>
        </p:spPr>
        <p:txBody>
          <a:bodyPr/>
          <a:lstStyle>
            <a:lvl1pPr marL="0" indent="0" algn="r">
              <a:buFont typeface="Wingdings" pitchFamily="2" charset="2"/>
              <a:buNone/>
              <a:defRPr sz="2600"/>
            </a:lvl1pPr>
          </a:lstStyle>
          <a:p>
            <a:pPr lvl="0"/>
            <a:r>
              <a:rPr lang="en-US" altLang="zh-TW" noProof="0" smtClean="0"/>
              <a:t>Click to edit Master subtitle style</a:t>
            </a:r>
          </a:p>
        </p:txBody>
      </p:sp>
      <p:pic>
        <p:nvPicPr>
          <p:cNvPr id="37899" name="Picture 11" descr="UILogoCL1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77200" y="152400"/>
            <a:ext cx="1033463" cy="1143000"/>
          </a:xfrm>
          <a:prstGeom prst="rect">
            <a:avLst/>
          </a:prstGeom>
          <a:noFill/>
          <a:extLst>
            <a:ext uri="{909E8E84-426E-40DD-AFC4-6F175D3DCCD1}">
              <a14:hiddenFill xmlns:a14="http://schemas.microsoft.com/office/drawing/2010/main">
                <a:solidFill>
                  <a:srgbClr val="FFFFFF"/>
                </a:solidFill>
              </a14:hiddenFill>
            </a:ext>
          </a:extLst>
        </p:spPr>
      </p:pic>
      <p:pic>
        <p:nvPicPr>
          <p:cNvPr id="37898" name="Picture 10" descr="ccg_0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5563"/>
            <a:ext cx="6019800" cy="1050925"/>
          </a:xfrm>
          <a:prstGeom prst="rect">
            <a:avLst/>
          </a:prstGeom>
          <a:noFill/>
          <a:extLst>
            <a:ext uri="{909E8E84-426E-40DD-AFC4-6F175D3DCCD1}">
              <a14:hiddenFill xmlns:a14="http://schemas.microsoft.com/office/drawing/2010/main">
                <a:solidFill>
                  <a:srgbClr val="FFFFFF"/>
                </a:solidFill>
              </a14:hiddenFill>
            </a:ext>
          </a:extLst>
        </p:spPr>
      </p:pic>
      <p:pic>
        <p:nvPicPr>
          <p:cNvPr id="37902" name="Picture 14" descr="mias-new"/>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096000" y="152400"/>
            <a:ext cx="1981200" cy="1166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791199"/>
      </p:ext>
    </p:extLst>
  </p:cSld>
  <p:clrMapOvr>
    <a:masterClrMapping/>
  </p:clrMapOvr>
  <p:transition spd="med"/>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ltLang="zh-TW">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r>
              <a:rPr lang="en-US" altLang="zh-TW" dirty="0" smtClean="0">
                <a:solidFill>
                  <a:srgbClr val="000000"/>
                </a:solidFill>
              </a:rPr>
              <a:t>Page </a:t>
            </a:r>
            <a:fld id="{E8007264-EAB3-4E53-8D88-C175708AA4AD}" type="slidenum">
              <a:rPr lang="en-US" altLang="zh-TW" smtClean="0">
                <a:solidFill>
                  <a:srgbClr val="000000"/>
                </a:solidFill>
              </a:rPr>
              <a:pPr/>
              <a:t>‹#›</a:t>
            </a:fld>
            <a:endParaRPr lang="en-US" altLang="zh-TW" dirty="0">
              <a:solidFill>
                <a:srgbClr val="000000"/>
              </a:solidFill>
            </a:endParaRPr>
          </a:p>
        </p:txBody>
      </p:sp>
      <p:sp>
        <p:nvSpPr>
          <p:cNvPr id="6" name="Date Placeholder 5"/>
          <p:cNvSpPr>
            <a:spLocks noGrp="1"/>
          </p:cNvSpPr>
          <p:nvPr>
            <p:ph type="dt" sz="half" idx="12"/>
          </p:nvPr>
        </p:nvSpPr>
        <p:spPr/>
        <p:txBody>
          <a:bodyPr/>
          <a:lstStyle>
            <a:lvl1pPr>
              <a:defRPr/>
            </a:lvl1pPr>
          </a:lstStyle>
          <a:p>
            <a:endParaRPr lang="en-US" altLang="zh-TW">
              <a:solidFill>
                <a:srgbClr val="000000"/>
              </a:solidFill>
            </a:endParaRPr>
          </a:p>
        </p:txBody>
      </p:sp>
    </p:spTree>
    <p:extLst>
      <p:ext uri="{BB962C8B-B14F-4D97-AF65-F5344CB8AC3E}">
        <p14:creationId xmlns:p14="http://schemas.microsoft.com/office/powerpoint/2010/main" val="1736388456"/>
      </p:ext>
    </p:extLst>
  </p:cSld>
  <p:clrMapOvr>
    <a:masterClrMapping/>
  </p:clrMapOvr>
  <p:transition spd="med"/>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ltLang="zh-TW">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r>
              <a:rPr lang="en-US" altLang="zh-TW">
                <a:solidFill>
                  <a:srgbClr val="000000"/>
                </a:solidFill>
              </a:rPr>
              <a:t>1: </a:t>
            </a:r>
            <a:fld id="{E13816C0-9F51-4A67-9321-43B61093AA02}" type="slidenum">
              <a:rPr lang="en-US" altLang="zh-TW">
                <a:solidFill>
                  <a:srgbClr val="000000"/>
                </a:solidFill>
              </a:rPr>
              <a:pPr/>
              <a:t>‹#›</a:t>
            </a:fld>
            <a:endParaRPr lang="en-US" altLang="zh-TW">
              <a:solidFill>
                <a:srgbClr val="000000"/>
              </a:solidFill>
            </a:endParaRPr>
          </a:p>
        </p:txBody>
      </p:sp>
      <p:sp>
        <p:nvSpPr>
          <p:cNvPr id="6" name="Date Placeholder 5"/>
          <p:cNvSpPr>
            <a:spLocks noGrp="1"/>
          </p:cNvSpPr>
          <p:nvPr>
            <p:ph type="dt" sz="half" idx="12"/>
          </p:nvPr>
        </p:nvSpPr>
        <p:spPr/>
        <p:txBody>
          <a:bodyPr/>
          <a:lstStyle>
            <a:lvl1pPr>
              <a:defRPr/>
            </a:lvl1pPr>
          </a:lstStyle>
          <a:p>
            <a:endParaRPr lang="en-US" altLang="zh-TW">
              <a:solidFill>
                <a:srgbClr val="000000"/>
              </a:solidFill>
            </a:endParaRPr>
          </a:p>
        </p:txBody>
      </p:sp>
    </p:spTree>
    <p:extLst>
      <p:ext uri="{BB962C8B-B14F-4D97-AF65-F5344CB8AC3E}">
        <p14:creationId xmlns:p14="http://schemas.microsoft.com/office/powerpoint/2010/main" val="1607846031"/>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ltLang="zh-TW">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r>
              <a:rPr lang="en-US" altLang="zh-TW">
                <a:solidFill>
                  <a:srgbClr val="000000"/>
                </a:solidFill>
              </a:rPr>
              <a:t>1: </a:t>
            </a:r>
            <a:fld id="{12614595-16EA-4176-ADBB-423F85455E09}" type="slidenum">
              <a:rPr lang="en-US" altLang="zh-TW">
                <a:solidFill>
                  <a:srgbClr val="000000"/>
                </a:solidFill>
              </a:rPr>
              <a:pPr/>
              <a:t>‹#›</a:t>
            </a:fld>
            <a:endParaRPr lang="en-US" altLang="zh-TW">
              <a:solidFill>
                <a:srgbClr val="000000"/>
              </a:solidFill>
            </a:endParaRPr>
          </a:p>
        </p:txBody>
      </p:sp>
      <p:sp>
        <p:nvSpPr>
          <p:cNvPr id="7" name="Date Placeholder 6"/>
          <p:cNvSpPr>
            <a:spLocks noGrp="1"/>
          </p:cNvSpPr>
          <p:nvPr>
            <p:ph type="dt" sz="half" idx="12"/>
          </p:nvPr>
        </p:nvSpPr>
        <p:spPr/>
        <p:txBody>
          <a:bodyPr/>
          <a:lstStyle>
            <a:lvl1pPr>
              <a:defRPr/>
            </a:lvl1pPr>
          </a:lstStyle>
          <a:p>
            <a:endParaRPr lang="en-US" altLang="zh-TW">
              <a:solidFill>
                <a:srgbClr val="000000"/>
              </a:solidFill>
            </a:endParaRPr>
          </a:p>
        </p:txBody>
      </p:sp>
    </p:spTree>
    <p:extLst>
      <p:ext uri="{BB962C8B-B14F-4D97-AF65-F5344CB8AC3E}">
        <p14:creationId xmlns:p14="http://schemas.microsoft.com/office/powerpoint/2010/main" val="2821837491"/>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ltLang="zh-TW">
              <a:solidFill>
                <a:srgbClr val="000000"/>
              </a:solidFill>
            </a:endParaRPr>
          </a:p>
        </p:txBody>
      </p:sp>
      <p:sp>
        <p:nvSpPr>
          <p:cNvPr id="8" name="Slide Number Placeholder 7"/>
          <p:cNvSpPr>
            <a:spLocks noGrp="1"/>
          </p:cNvSpPr>
          <p:nvPr>
            <p:ph type="sldNum" sz="quarter" idx="11"/>
          </p:nvPr>
        </p:nvSpPr>
        <p:spPr/>
        <p:txBody>
          <a:bodyPr/>
          <a:lstStyle>
            <a:lvl1pPr>
              <a:defRPr/>
            </a:lvl1pPr>
          </a:lstStyle>
          <a:p>
            <a:r>
              <a:rPr lang="en-US" altLang="zh-TW">
                <a:solidFill>
                  <a:srgbClr val="000000"/>
                </a:solidFill>
              </a:rPr>
              <a:t>1: </a:t>
            </a:r>
            <a:fld id="{DD1259EE-DF63-4E96-B661-C985CC8A1C84}" type="slidenum">
              <a:rPr lang="en-US" altLang="zh-TW">
                <a:solidFill>
                  <a:srgbClr val="000000"/>
                </a:solidFill>
              </a:rPr>
              <a:pPr/>
              <a:t>‹#›</a:t>
            </a:fld>
            <a:endParaRPr lang="en-US" altLang="zh-TW">
              <a:solidFill>
                <a:srgbClr val="000000"/>
              </a:solidFill>
            </a:endParaRPr>
          </a:p>
        </p:txBody>
      </p:sp>
      <p:sp>
        <p:nvSpPr>
          <p:cNvPr id="9" name="Date Placeholder 8"/>
          <p:cNvSpPr>
            <a:spLocks noGrp="1"/>
          </p:cNvSpPr>
          <p:nvPr>
            <p:ph type="dt" sz="half" idx="12"/>
          </p:nvPr>
        </p:nvSpPr>
        <p:spPr/>
        <p:txBody>
          <a:bodyPr/>
          <a:lstStyle>
            <a:lvl1pPr>
              <a:defRPr/>
            </a:lvl1pPr>
          </a:lstStyle>
          <a:p>
            <a:endParaRPr lang="en-US" altLang="zh-TW">
              <a:solidFill>
                <a:srgbClr val="000000"/>
              </a:solidFill>
            </a:endParaRPr>
          </a:p>
        </p:txBody>
      </p:sp>
    </p:spTree>
    <p:extLst>
      <p:ext uri="{BB962C8B-B14F-4D97-AF65-F5344CB8AC3E}">
        <p14:creationId xmlns:p14="http://schemas.microsoft.com/office/powerpoint/2010/main" val="848310636"/>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ltLang="zh-TW">
              <a:solidFill>
                <a:srgbClr val="000000"/>
              </a:solidFill>
            </a:endParaRPr>
          </a:p>
        </p:txBody>
      </p:sp>
      <p:sp>
        <p:nvSpPr>
          <p:cNvPr id="4" name="Slide Number Placeholder 3"/>
          <p:cNvSpPr>
            <a:spLocks noGrp="1"/>
          </p:cNvSpPr>
          <p:nvPr>
            <p:ph type="sldNum" sz="quarter" idx="11"/>
          </p:nvPr>
        </p:nvSpPr>
        <p:spPr/>
        <p:txBody>
          <a:bodyPr/>
          <a:lstStyle>
            <a:lvl1pPr>
              <a:defRPr/>
            </a:lvl1pPr>
          </a:lstStyle>
          <a:p>
            <a:r>
              <a:rPr lang="en-US" altLang="zh-TW">
                <a:solidFill>
                  <a:srgbClr val="000000"/>
                </a:solidFill>
              </a:rPr>
              <a:t>1: </a:t>
            </a:r>
            <a:fld id="{7CA78424-67FA-4958-890C-425C4FB81BD5}" type="slidenum">
              <a:rPr lang="en-US" altLang="zh-TW">
                <a:solidFill>
                  <a:srgbClr val="000000"/>
                </a:solidFill>
              </a:rPr>
              <a:pPr/>
              <a:t>‹#›</a:t>
            </a:fld>
            <a:endParaRPr lang="en-US" altLang="zh-TW">
              <a:solidFill>
                <a:srgbClr val="000000"/>
              </a:solidFill>
            </a:endParaRPr>
          </a:p>
        </p:txBody>
      </p:sp>
      <p:sp>
        <p:nvSpPr>
          <p:cNvPr id="5" name="Date Placeholder 4"/>
          <p:cNvSpPr>
            <a:spLocks noGrp="1"/>
          </p:cNvSpPr>
          <p:nvPr>
            <p:ph type="dt" sz="half" idx="12"/>
          </p:nvPr>
        </p:nvSpPr>
        <p:spPr/>
        <p:txBody>
          <a:bodyPr/>
          <a:lstStyle>
            <a:lvl1pPr>
              <a:defRPr/>
            </a:lvl1pPr>
          </a:lstStyle>
          <a:p>
            <a:endParaRPr lang="en-US" altLang="zh-TW">
              <a:solidFill>
                <a:srgbClr val="000000"/>
              </a:solidFill>
            </a:endParaRPr>
          </a:p>
        </p:txBody>
      </p:sp>
    </p:spTree>
    <p:extLst>
      <p:ext uri="{BB962C8B-B14F-4D97-AF65-F5344CB8AC3E}">
        <p14:creationId xmlns:p14="http://schemas.microsoft.com/office/powerpoint/2010/main" val="2895055000"/>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ltLang="zh-TW">
              <a:solidFill>
                <a:srgbClr val="000000"/>
              </a:solidFill>
            </a:endParaRPr>
          </a:p>
        </p:txBody>
      </p:sp>
      <p:sp>
        <p:nvSpPr>
          <p:cNvPr id="3" name="Slide Number Placeholder 2"/>
          <p:cNvSpPr>
            <a:spLocks noGrp="1"/>
          </p:cNvSpPr>
          <p:nvPr>
            <p:ph type="sldNum" sz="quarter" idx="11"/>
          </p:nvPr>
        </p:nvSpPr>
        <p:spPr/>
        <p:txBody>
          <a:bodyPr/>
          <a:lstStyle>
            <a:lvl1pPr>
              <a:defRPr/>
            </a:lvl1pPr>
          </a:lstStyle>
          <a:p>
            <a:r>
              <a:rPr lang="en-US" altLang="zh-TW" dirty="0" smtClean="0">
                <a:solidFill>
                  <a:srgbClr val="000000"/>
                </a:solidFill>
              </a:rPr>
              <a:t>Page </a:t>
            </a:r>
            <a:fld id="{545167FD-0F14-454E-8F2B-B01C3600A385}" type="slidenum">
              <a:rPr lang="en-US" altLang="zh-TW" smtClean="0">
                <a:solidFill>
                  <a:srgbClr val="000000"/>
                </a:solidFill>
              </a:rPr>
              <a:pPr/>
              <a:t>‹#›</a:t>
            </a:fld>
            <a:endParaRPr lang="en-US" altLang="zh-TW" dirty="0">
              <a:solidFill>
                <a:srgbClr val="000000"/>
              </a:solidFill>
            </a:endParaRPr>
          </a:p>
        </p:txBody>
      </p:sp>
      <p:sp>
        <p:nvSpPr>
          <p:cNvPr id="4" name="Date Placeholder 3"/>
          <p:cNvSpPr>
            <a:spLocks noGrp="1"/>
          </p:cNvSpPr>
          <p:nvPr>
            <p:ph type="dt" sz="half" idx="12"/>
          </p:nvPr>
        </p:nvSpPr>
        <p:spPr/>
        <p:txBody>
          <a:bodyPr/>
          <a:lstStyle>
            <a:lvl1pPr>
              <a:defRPr/>
            </a:lvl1pPr>
          </a:lstStyle>
          <a:p>
            <a:endParaRPr lang="en-US" altLang="zh-TW">
              <a:solidFill>
                <a:srgbClr val="000000"/>
              </a:solidFill>
            </a:endParaRPr>
          </a:p>
        </p:txBody>
      </p:sp>
    </p:spTree>
    <p:extLst>
      <p:ext uri="{BB962C8B-B14F-4D97-AF65-F5344CB8AC3E}">
        <p14:creationId xmlns:p14="http://schemas.microsoft.com/office/powerpoint/2010/main" val="2394131173"/>
      </p:ext>
    </p:extLst>
  </p:cSld>
  <p:clrMapOvr>
    <a:masterClrMapping/>
  </p:clrMapOvr>
  <p:transition spd="med"/>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zh-TW">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r>
              <a:rPr lang="en-US" altLang="zh-TW">
                <a:solidFill>
                  <a:srgbClr val="000000"/>
                </a:solidFill>
              </a:rPr>
              <a:t>1: </a:t>
            </a:r>
            <a:fld id="{8747A4E0-6002-4F47-98E0-20B143D0D6E6}" type="slidenum">
              <a:rPr lang="en-US" altLang="zh-TW">
                <a:solidFill>
                  <a:srgbClr val="000000"/>
                </a:solidFill>
              </a:rPr>
              <a:pPr/>
              <a:t>‹#›</a:t>
            </a:fld>
            <a:endParaRPr lang="en-US" altLang="zh-TW">
              <a:solidFill>
                <a:srgbClr val="000000"/>
              </a:solidFill>
            </a:endParaRPr>
          </a:p>
        </p:txBody>
      </p:sp>
      <p:sp>
        <p:nvSpPr>
          <p:cNvPr id="7" name="Date Placeholder 6"/>
          <p:cNvSpPr>
            <a:spLocks noGrp="1"/>
          </p:cNvSpPr>
          <p:nvPr>
            <p:ph type="dt" sz="half" idx="12"/>
          </p:nvPr>
        </p:nvSpPr>
        <p:spPr/>
        <p:txBody>
          <a:bodyPr/>
          <a:lstStyle>
            <a:lvl1pPr>
              <a:defRPr/>
            </a:lvl1pPr>
          </a:lstStyle>
          <a:p>
            <a:endParaRPr lang="en-US" altLang="zh-TW">
              <a:solidFill>
                <a:srgbClr val="000000"/>
              </a:solidFill>
            </a:endParaRPr>
          </a:p>
        </p:txBody>
      </p:sp>
    </p:spTree>
    <p:extLst>
      <p:ext uri="{BB962C8B-B14F-4D97-AF65-F5344CB8AC3E}">
        <p14:creationId xmlns:p14="http://schemas.microsoft.com/office/powerpoint/2010/main" val="338304732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altLang="zh-TW"/>
          </a:p>
        </p:txBody>
      </p:sp>
      <p:sp>
        <p:nvSpPr>
          <p:cNvPr id="5" name="Rectangle 3"/>
          <p:cNvSpPr>
            <a:spLocks noGrp="1" noChangeArrowheads="1"/>
          </p:cNvSpPr>
          <p:nvPr>
            <p:ph type="sldNum" sz="quarter" idx="11"/>
          </p:nvPr>
        </p:nvSpPr>
        <p:spPr/>
        <p:txBody>
          <a:bodyPr/>
          <a:lstStyle>
            <a:lvl1pPr>
              <a:defRPr/>
            </a:lvl1pPr>
          </a:lstStyle>
          <a:p>
            <a:pPr>
              <a:defRPr/>
            </a:pPr>
            <a:r>
              <a:rPr lang="en-US" altLang="zh-TW"/>
              <a:t>Page </a:t>
            </a:r>
            <a:fld id="{C83F18D4-0D70-44DE-A8FF-A8D5002D1168}" type="slidenum">
              <a:rPr lang="en-US" altLang="zh-TW"/>
              <a:pPr>
                <a:defRPr/>
              </a:pPr>
              <a:t>‹#›</a:t>
            </a:fld>
            <a:endParaRPr lang="en-US" altLang="zh-TW"/>
          </a:p>
        </p:txBody>
      </p:sp>
      <p:sp>
        <p:nvSpPr>
          <p:cNvPr id="6"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2449026659"/>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zh-TW">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r>
              <a:rPr lang="en-US" altLang="zh-TW">
                <a:solidFill>
                  <a:srgbClr val="000000"/>
                </a:solidFill>
              </a:rPr>
              <a:t>1: </a:t>
            </a:r>
            <a:fld id="{77B4C5E6-7559-404B-9416-1B69B3986E4E}" type="slidenum">
              <a:rPr lang="en-US" altLang="zh-TW">
                <a:solidFill>
                  <a:srgbClr val="000000"/>
                </a:solidFill>
              </a:rPr>
              <a:pPr/>
              <a:t>‹#›</a:t>
            </a:fld>
            <a:endParaRPr lang="en-US" altLang="zh-TW">
              <a:solidFill>
                <a:srgbClr val="000000"/>
              </a:solidFill>
            </a:endParaRPr>
          </a:p>
        </p:txBody>
      </p:sp>
      <p:sp>
        <p:nvSpPr>
          <p:cNvPr id="7" name="Date Placeholder 6"/>
          <p:cNvSpPr>
            <a:spLocks noGrp="1"/>
          </p:cNvSpPr>
          <p:nvPr>
            <p:ph type="dt" sz="half" idx="12"/>
          </p:nvPr>
        </p:nvSpPr>
        <p:spPr/>
        <p:txBody>
          <a:bodyPr/>
          <a:lstStyle>
            <a:lvl1pPr>
              <a:defRPr/>
            </a:lvl1pPr>
          </a:lstStyle>
          <a:p>
            <a:endParaRPr lang="en-US" altLang="zh-TW">
              <a:solidFill>
                <a:srgbClr val="000000"/>
              </a:solidFill>
            </a:endParaRPr>
          </a:p>
        </p:txBody>
      </p:sp>
    </p:spTree>
    <p:extLst>
      <p:ext uri="{BB962C8B-B14F-4D97-AF65-F5344CB8AC3E}">
        <p14:creationId xmlns:p14="http://schemas.microsoft.com/office/powerpoint/2010/main" val="1027528156"/>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ltLang="zh-TW">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r>
              <a:rPr lang="en-US" altLang="zh-TW">
                <a:solidFill>
                  <a:srgbClr val="000000"/>
                </a:solidFill>
              </a:rPr>
              <a:t>1: </a:t>
            </a:r>
            <a:fld id="{68830B35-6988-4994-A55D-52ED0A6324A3}" type="slidenum">
              <a:rPr lang="en-US" altLang="zh-TW">
                <a:solidFill>
                  <a:srgbClr val="000000"/>
                </a:solidFill>
              </a:rPr>
              <a:pPr/>
              <a:t>‹#›</a:t>
            </a:fld>
            <a:endParaRPr lang="en-US" altLang="zh-TW">
              <a:solidFill>
                <a:srgbClr val="000000"/>
              </a:solidFill>
            </a:endParaRPr>
          </a:p>
        </p:txBody>
      </p:sp>
      <p:sp>
        <p:nvSpPr>
          <p:cNvPr id="6" name="Date Placeholder 5"/>
          <p:cNvSpPr>
            <a:spLocks noGrp="1"/>
          </p:cNvSpPr>
          <p:nvPr>
            <p:ph type="dt" sz="half" idx="12"/>
          </p:nvPr>
        </p:nvSpPr>
        <p:spPr/>
        <p:txBody>
          <a:bodyPr/>
          <a:lstStyle>
            <a:lvl1pPr>
              <a:defRPr/>
            </a:lvl1pPr>
          </a:lstStyle>
          <a:p>
            <a:endParaRPr lang="en-US" altLang="zh-TW">
              <a:solidFill>
                <a:srgbClr val="000000"/>
              </a:solidFill>
            </a:endParaRPr>
          </a:p>
        </p:txBody>
      </p:sp>
    </p:spTree>
    <p:extLst>
      <p:ext uri="{BB962C8B-B14F-4D97-AF65-F5344CB8AC3E}">
        <p14:creationId xmlns:p14="http://schemas.microsoft.com/office/powerpoint/2010/main" val="1404253892"/>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457200"/>
            <a:ext cx="21336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457200"/>
            <a:ext cx="62484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ltLang="zh-TW">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r>
              <a:rPr lang="en-US" altLang="zh-TW">
                <a:solidFill>
                  <a:srgbClr val="000000"/>
                </a:solidFill>
              </a:rPr>
              <a:t>1: </a:t>
            </a:r>
            <a:fld id="{8B15EA47-39DE-4C1C-B4E8-9FE96CE5DDD9}" type="slidenum">
              <a:rPr lang="en-US" altLang="zh-TW">
                <a:solidFill>
                  <a:srgbClr val="000000"/>
                </a:solidFill>
              </a:rPr>
              <a:pPr/>
              <a:t>‹#›</a:t>
            </a:fld>
            <a:endParaRPr lang="en-US" altLang="zh-TW">
              <a:solidFill>
                <a:srgbClr val="000000"/>
              </a:solidFill>
            </a:endParaRPr>
          </a:p>
        </p:txBody>
      </p:sp>
      <p:sp>
        <p:nvSpPr>
          <p:cNvPr id="6" name="Date Placeholder 5"/>
          <p:cNvSpPr>
            <a:spLocks noGrp="1"/>
          </p:cNvSpPr>
          <p:nvPr>
            <p:ph type="dt" sz="half" idx="12"/>
          </p:nvPr>
        </p:nvSpPr>
        <p:spPr/>
        <p:txBody>
          <a:bodyPr/>
          <a:lstStyle>
            <a:lvl1pPr>
              <a:defRPr/>
            </a:lvl1pPr>
          </a:lstStyle>
          <a:p>
            <a:endParaRPr lang="en-US" altLang="zh-TW">
              <a:solidFill>
                <a:srgbClr val="000000"/>
              </a:solidFill>
            </a:endParaRPr>
          </a:p>
        </p:txBody>
      </p:sp>
    </p:spTree>
    <p:extLst>
      <p:ext uri="{BB962C8B-B14F-4D97-AF65-F5344CB8AC3E}">
        <p14:creationId xmlns:p14="http://schemas.microsoft.com/office/powerpoint/2010/main" val="839483343"/>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alibri" pitchFamily="34" charset="0"/>
                <a:cs typeface="Calibri" pitchFamily="34" charset="0"/>
              </a:defRPr>
            </a:lvl1pPr>
            <a:lvl2pPr>
              <a:defRPr sz="2000" b="0">
                <a:latin typeface="Calibri" pitchFamily="34" charset="0"/>
                <a:cs typeface="Calibri" pitchFamily="34" charset="0"/>
              </a:defRPr>
            </a:lvl2pPr>
            <a:lvl3pPr>
              <a:defRPr sz="1800" b="0">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lgn="r">
              <a:defRPr sz="1200">
                <a:latin typeface="Arial" pitchFamily="34" charset="0"/>
                <a:ea typeface="Arial Unicode MS" pitchFamily="34" charset="-128"/>
                <a:cs typeface="Arial Unicode MS" pitchFamily="34" charset="-128"/>
              </a:defRPr>
            </a:lvl1pPr>
          </a:lstStyle>
          <a:p>
            <a:pPr>
              <a:defRPr/>
            </a:pPr>
            <a:r>
              <a:rPr lang="en-US" altLang="zh-TW" dirty="0" smtClean="0">
                <a:solidFill>
                  <a:srgbClr val="000000"/>
                </a:solidFill>
              </a:rPr>
              <a:t>Page </a:t>
            </a:r>
            <a:fld id="{3A32D4DB-8E62-45AB-87C3-838CCCA204A4}" type="slidenum">
              <a:rPr lang="en-US" altLang="zh-TW" smtClean="0">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3055717616"/>
      </p:ext>
    </p:extLst>
  </p:cSld>
  <p:clrMapOvr>
    <a:masterClrMapping/>
  </p:clrMapOvr>
  <p:transition spd="med"/>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3"/>
          <p:cNvSpPr>
            <a:spLocks noGrp="1" noChangeArrowheads="1"/>
          </p:cNvSpPr>
          <p:nvPr>
            <p:ph type="sldNum" sz="quarter" idx="10"/>
          </p:nvPr>
        </p:nvSpPr>
        <p:spPr/>
        <p:txBody>
          <a:bodyPr/>
          <a:lstStyle>
            <a:lvl1pPr algn="r">
              <a:defRPr sz="1200">
                <a:latin typeface="Arial" pitchFamily="34" charset="0"/>
                <a:ea typeface="Arial Unicode MS" pitchFamily="34" charset="-128"/>
                <a:cs typeface="Arial Unicode MS" pitchFamily="34" charset="-128"/>
              </a:defRPr>
            </a:lvl1pPr>
          </a:lstStyle>
          <a:p>
            <a:pPr>
              <a:defRPr/>
            </a:pPr>
            <a:r>
              <a:rPr lang="en-US" altLang="zh-TW">
                <a:solidFill>
                  <a:srgbClr val="000000"/>
                </a:solidFill>
              </a:rPr>
              <a:t>2:</a:t>
            </a:r>
            <a:fld id="{2A28D7CB-3118-4503-A740-78D32FC12CB6}"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303987647"/>
      </p:ext>
    </p:extLst>
  </p:cSld>
  <p:clrMapOvr>
    <a:masterClrMapping/>
  </p:clrMapOvr>
  <p:transition spd="med"/>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sldNum" sz="quarter" idx="10"/>
          </p:nvPr>
        </p:nvSpPr>
        <p:spPr/>
        <p:txBody>
          <a:bodyPr/>
          <a:lstStyle>
            <a:lvl1pPr algn="r">
              <a:defRPr sz="1200">
                <a:latin typeface="Arial" pitchFamily="34" charset="0"/>
                <a:ea typeface="Arial Unicode MS" pitchFamily="34" charset="-128"/>
                <a:cs typeface="Arial Unicode MS" pitchFamily="34" charset="-128"/>
              </a:defRPr>
            </a:lvl1pPr>
          </a:lstStyle>
          <a:p>
            <a:pPr>
              <a:defRPr/>
            </a:pPr>
            <a:r>
              <a:rPr lang="en-US" altLang="zh-TW">
                <a:solidFill>
                  <a:srgbClr val="000000"/>
                </a:solidFill>
              </a:rPr>
              <a:t>2:</a:t>
            </a:r>
            <a:fld id="{401221FC-B00C-4106-BBFA-5A92FB6CD23A}"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1710293"/>
      </p:ext>
    </p:extLst>
  </p:cSld>
  <p:clrMapOvr>
    <a:masterClrMapping/>
  </p:clrMapOvr>
  <p:transition spd="med"/>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sldNum" sz="quarter" idx="10"/>
          </p:nvPr>
        </p:nvSpPr>
        <p:spPr/>
        <p:txBody>
          <a:bodyPr/>
          <a:lstStyle>
            <a:lvl1pPr algn="r">
              <a:defRPr sz="1200">
                <a:latin typeface="Arial" pitchFamily="34" charset="0"/>
                <a:ea typeface="Arial Unicode MS" pitchFamily="34" charset="-128"/>
                <a:cs typeface="Arial Unicode MS" pitchFamily="34" charset="-128"/>
              </a:defRPr>
            </a:lvl1pPr>
          </a:lstStyle>
          <a:p>
            <a:pPr>
              <a:defRPr/>
            </a:pPr>
            <a:r>
              <a:rPr lang="en-US" altLang="zh-TW">
                <a:solidFill>
                  <a:srgbClr val="000000"/>
                </a:solidFill>
              </a:rPr>
              <a:t>2:</a:t>
            </a:r>
            <a:fld id="{EC050687-AA2B-4B26-A626-33C2DE7352FD}"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78831922"/>
      </p:ext>
    </p:extLst>
  </p:cSld>
  <p:clrMapOvr>
    <a:masterClrMapping/>
  </p:clrMapOvr>
  <p:transition spd="med"/>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p:txBody>
          <a:bodyPr/>
          <a:lstStyle>
            <a:lvl1pPr algn="r">
              <a:defRPr sz="1200">
                <a:latin typeface="Arial" pitchFamily="34" charset="0"/>
                <a:ea typeface="Arial Unicode MS" pitchFamily="34" charset="-128"/>
                <a:cs typeface="Arial Unicode MS" pitchFamily="34" charset="-128"/>
              </a:defRPr>
            </a:lvl1pPr>
          </a:lstStyle>
          <a:p>
            <a:pPr>
              <a:defRPr/>
            </a:pPr>
            <a:r>
              <a:rPr lang="en-US" altLang="zh-TW" dirty="0" smtClean="0">
                <a:solidFill>
                  <a:srgbClr val="000000"/>
                </a:solidFill>
              </a:rPr>
              <a:t>Page </a:t>
            </a:r>
            <a:fld id="{0A7A67B1-0E9D-4C79-8236-FEAA739E60D3}" type="slidenum">
              <a:rPr lang="en-US" altLang="zh-TW" smtClean="0">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1235191745"/>
      </p:ext>
    </p:extLst>
  </p:cSld>
  <p:clrMapOvr>
    <a:masterClrMapping/>
  </p:clrMapOvr>
  <p:transition spd="med"/>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p:txBody>
          <a:bodyPr/>
          <a:lstStyle>
            <a:lvl1pPr algn="r">
              <a:defRPr sz="1200">
                <a:latin typeface="Arial" pitchFamily="34" charset="0"/>
                <a:ea typeface="Arial Unicode MS" pitchFamily="34" charset="-128"/>
                <a:cs typeface="Arial Unicode MS" pitchFamily="34" charset="-128"/>
              </a:defRPr>
            </a:lvl1pPr>
          </a:lstStyle>
          <a:p>
            <a:pPr>
              <a:defRPr/>
            </a:pPr>
            <a:r>
              <a:rPr lang="en-US" altLang="zh-TW">
                <a:solidFill>
                  <a:srgbClr val="000000"/>
                </a:solidFill>
              </a:rPr>
              <a:t>2:</a:t>
            </a:r>
            <a:fld id="{A1E9D741-4508-4E2E-A960-40629E32BF44}"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496318005"/>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p:txBody>
          <a:bodyPr/>
          <a:lstStyle>
            <a:lvl1pPr algn="r">
              <a:defRPr sz="1200">
                <a:latin typeface="Arial" pitchFamily="34" charset="0"/>
                <a:ea typeface="Arial Unicode MS" pitchFamily="34" charset="-128"/>
                <a:cs typeface="Arial Unicode MS" pitchFamily="34" charset="-128"/>
              </a:defRPr>
            </a:lvl1pPr>
          </a:lstStyle>
          <a:p>
            <a:pPr>
              <a:defRPr/>
            </a:pPr>
            <a:r>
              <a:rPr lang="en-US" altLang="zh-TW">
                <a:solidFill>
                  <a:srgbClr val="000000"/>
                </a:solidFill>
              </a:rPr>
              <a:t>2:</a:t>
            </a:r>
            <a:fld id="{0C0ACC43-3B66-41D8-B582-3EF98D6B9F17}"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0949853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p:txBody>
          <a:bodyPr/>
          <a:lstStyle>
            <a:lvl1pPr>
              <a:defRPr/>
            </a:lvl1pPr>
          </a:lstStyle>
          <a:p>
            <a:pPr>
              <a:defRPr/>
            </a:pPr>
            <a:endParaRPr lang="en-US" altLang="zh-TW"/>
          </a:p>
        </p:txBody>
      </p:sp>
      <p:sp>
        <p:nvSpPr>
          <p:cNvPr id="5" name="Rectangle 3"/>
          <p:cNvSpPr>
            <a:spLocks noGrp="1" noChangeArrowheads="1"/>
          </p:cNvSpPr>
          <p:nvPr>
            <p:ph type="sldNum" sz="quarter" idx="11"/>
          </p:nvPr>
        </p:nvSpPr>
        <p:spPr/>
        <p:txBody>
          <a:bodyPr/>
          <a:lstStyle>
            <a:lvl1pPr>
              <a:defRPr/>
            </a:lvl1pPr>
          </a:lstStyle>
          <a:p>
            <a:pPr>
              <a:defRPr/>
            </a:pPr>
            <a:r>
              <a:rPr lang="en-US" altLang="zh-TW"/>
              <a:t>Page </a:t>
            </a:r>
            <a:fld id="{904D9E78-2E4E-4360-A24D-3ECC739393C9}" type="slidenum">
              <a:rPr lang="en-US" altLang="zh-TW"/>
              <a:pPr>
                <a:defRPr/>
              </a:pPr>
              <a:t>‹#›</a:t>
            </a:fld>
            <a:endParaRPr lang="en-US" altLang="zh-TW"/>
          </a:p>
        </p:txBody>
      </p:sp>
      <p:sp>
        <p:nvSpPr>
          <p:cNvPr id="6"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1741193404"/>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algn="r">
              <a:defRPr sz="1200">
                <a:latin typeface="Arial" pitchFamily="34" charset="0"/>
                <a:ea typeface="Arial Unicode MS" pitchFamily="34" charset="-128"/>
                <a:cs typeface="Arial Unicode MS" pitchFamily="34" charset="-128"/>
              </a:defRPr>
            </a:lvl1pPr>
          </a:lstStyle>
          <a:p>
            <a:pPr>
              <a:defRPr/>
            </a:pPr>
            <a:r>
              <a:rPr lang="en-US" altLang="zh-TW">
                <a:solidFill>
                  <a:srgbClr val="000000"/>
                </a:solidFill>
              </a:rPr>
              <a:t>2:</a:t>
            </a:r>
            <a:fld id="{558FAB13-8A1F-4590-852C-9DB6B9BA8302}"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931476205"/>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457200"/>
            <a:ext cx="21336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457200"/>
            <a:ext cx="62484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algn="r">
              <a:defRPr sz="1200">
                <a:latin typeface="Arial" pitchFamily="34" charset="0"/>
                <a:ea typeface="Arial Unicode MS" pitchFamily="34" charset="-128"/>
                <a:cs typeface="Arial Unicode MS" pitchFamily="34" charset="-128"/>
              </a:defRPr>
            </a:lvl1pPr>
          </a:lstStyle>
          <a:p>
            <a:pPr>
              <a:defRPr/>
            </a:pPr>
            <a:r>
              <a:rPr lang="en-US" altLang="zh-TW">
                <a:solidFill>
                  <a:srgbClr val="000000"/>
                </a:solidFill>
              </a:rPr>
              <a:t>2:</a:t>
            </a:r>
            <a:fld id="{D7099EDF-74CF-47EE-9ED7-840B4D371A54}"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3479485846"/>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240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5240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sldNum" sz="quarter" idx="10"/>
          </p:nvPr>
        </p:nvSpPr>
        <p:spPr>
          <a:ln/>
        </p:spPr>
        <p:txBody>
          <a:bodyPr/>
          <a:lstStyle>
            <a:lvl1pPr>
              <a:defRPr/>
            </a:lvl1pPr>
          </a:lstStyle>
          <a:p>
            <a:pPr>
              <a:defRPr/>
            </a:pPr>
            <a:r>
              <a:rPr lang="en-US" altLang="zh-TW" dirty="0" smtClean="0">
                <a:solidFill>
                  <a:srgbClr val="000000"/>
                </a:solidFill>
              </a:rPr>
              <a:t>Page </a:t>
            </a:r>
            <a:fld id="{D09CE63E-8DC8-459D-9F1E-51B2C39CB6A5}" type="slidenum">
              <a:rPr lang="en-US" altLang="zh-TW" smtClean="0">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7598449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p:txBody>
          <a:bodyPr/>
          <a:lstStyle>
            <a:lvl1pPr>
              <a:defRPr/>
            </a:lvl1pPr>
          </a:lstStyle>
          <a:p>
            <a:pPr>
              <a:defRPr/>
            </a:pPr>
            <a:endParaRPr lang="en-US" altLang="zh-TW"/>
          </a:p>
        </p:txBody>
      </p:sp>
      <p:sp>
        <p:nvSpPr>
          <p:cNvPr id="6" name="Rectangle 3"/>
          <p:cNvSpPr>
            <a:spLocks noGrp="1" noChangeArrowheads="1"/>
          </p:cNvSpPr>
          <p:nvPr>
            <p:ph type="sldNum" sz="quarter" idx="11"/>
          </p:nvPr>
        </p:nvSpPr>
        <p:spPr/>
        <p:txBody>
          <a:bodyPr/>
          <a:lstStyle>
            <a:lvl1pPr>
              <a:defRPr/>
            </a:lvl1pPr>
          </a:lstStyle>
          <a:p>
            <a:pPr>
              <a:defRPr/>
            </a:pPr>
            <a:r>
              <a:rPr lang="en-US" altLang="zh-TW"/>
              <a:t>Page </a:t>
            </a:r>
            <a:fld id="{BC3EEDB6-3FB3-436A-B1A9-6088B5E4AF06}" type="slidenum">
              <a:rPr lang="en-US" altLang="zh-TW"/>
              <a:pPr>
                <a:defRPr/>
              </a:pPr>
              <a:t>‹#›</a:t>
            </a:fld>
            <a:endParaRPr lang="en-US" altLang="zh-TW"/>
          </a:p>
        </p:txBody>
      </p:sp>
      <p:sp>
        <p:nvSpPr>
          <p:cNvPr id="7"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220929192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p:txBody>
          <a:bodyPr/>
          <a:lstStyle>
            <a:lvl1pPr>
              <a:defRPr/>
            </a:lvl1pPr>
          </a:lstStyle>
          <a:p>
            <a:pPr>
              <a:defRPr/>
            </a:pPr>
            <a:endParaRPr lang="en-US" altLang="zh-TW"/>
          </a:p>
        </p:txBody>
      </p:sp>
      <p:sp>
        <p:nvSpPr>
          <p:cNvPr id="8" name="Rectangle 3"/>
          <p:cNvSpPr>
            <a:spLocks noGrp="1" noChangeArrowheads="1"/>
          </p:cNvSpPr>
          <p:nvPr>
            <p:ph type="sldNum" sz="quarter" idx="11"/>
          </p:nvPr>
        </p:nvSpPr>
        <p:spPr/>
        <p:txBody>
          <a:bodyPr/>
          <a:lstStyle>
            <a:lvl1pPr>
              <a:defRPr/>
            </a:lvl1pPr>
          </a:lstStyle>
          <a:p>
            <a:pPr>
              <a:defRPr/>
            </a:pPr>
            <a:r>
              <a:rPr lang="en-US" altLang="zh-TW"/>
              <a:t>Page </a:t>
            </a:r>
            <a:fld id="{EEF7C7A5-273A-4652-B55A-2B23586427B3}" type="slidenum">
              <a:rPr lang="en-US" altLang="zh-TW"/>
              <a:pPr>
                <a:defRPr/>
              </a:pPr>
              <a:t>‹#›</a:t>
            </a:fld>
            <a:endParaRPr lang="en-US" altLang="zh-TW"/>
          </a:p>
        </p:txBody>
      </p:sp>
      <p:sp>
        <p:nvSpPr>
          <p:cNvPr id="9"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186969668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p:txBody>
          <a:bodyPr/>
          <a:lstStyle>
            <a:lvl1pPr>
              <a:defRPr/>
            </a:lvl1pPr>
          </a:lstStyle>
          <a:p>
            <a:pPr>
              <a:defRPr/>
            </a:pPr>
            <a:endParaRPr lang="en-US" altLang="zh-TW"/>
          </a:p>
        </p:txBody>
      </p:sp>
      <p:sp>
        <p:nvSpPr>
          <p:cNvPr id="4" name="Rectangle 3"/>
          <p:cNvSpPr>
            <a:spLocks noGrp="1" noChangeArrowheads="1"/>
          </p:cNvSpPr>
          <p:nvPr>
            <p:ph type="sldNum" sz="quarter" idx="11"/>
          </p:nvPr>
        </p:nvSpPr>
        <p:spPr/>
        <p:txBody>
          <a:bodyPr/>
          <a:lstStyle>
            <a:lvl1pPr>
              <a:defRPr/>
            </a:lvl1pPr>
          </a:lstStyle>
          <a:p>
            <a:pPr>
              <a:defRPr/>
            </a:pPr>
            <a:r>
              <a:rPr lang="en-US" altLang="zh-TW"/>
              <a:t>Page </a:t>
            </a:r>
            <a:fld id="{ED7074CE-C30A-4906-A13E-F3E63223B4E1}" type="slidenum">
              <a:rPr lang="en-US" altLang="zh-TW"/>
              <a:pPr>
                <a:defRPr/>
              </a:pPr>
              <a:t>‹#›</a:t>
            </a:fld>
            <a:endParaRPr lang="en-US" altLang="zh-TW"/>
          </a:p>
        </p:txBody>
      </p:sp>
      <p:sp>
        <p:nvSpPr>
          <p:cNvPr id="5"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3025993167"/>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p:txBody>
          <a:bodyPr/>
          <a:lstStyle>
            <a:lvl1pPr>
              <a:defRPr/>
            </a:lvl1pPr>
          </a:lstStyle>
          <a:p>
            <a:pPr>
              <a:defRPr/>
            </a:pPr>
            <a:endParaRPr lang="en-US" altLang="zh-TW" dirty="0"/>
          </a:p>
        </p:txBody>
      </p:sp>
      <p:sp>
        <p:nvSpPr>
          <p:cNvPr id="3" name="Rectangle 3"/>
          <p:cNvSpPr>
            <a:spLocks noGrp="1" noChangeArrowheads="1"/>
          </p:cNvSpPr>
          <p:nvPr>
            <p:ph type="sldNum" sz="quarter" idx="11"/>
          </p:nvPr>
        </p:nvSpPr>
        <p:spPr/>
        <p:txBody>
          <a:bodyPr/>
          <a:lstStyle>
            <a:lvl1pPr>
              <a:defRPr/>
            </a:lvl1pPr>
          </a:lstStyle>
          <a:p>
            <a:pPr>
              <a:defRPr/>
            </a:pPr>
            <a:r>
              <a:rPr lang="en-US" altLang="zh-TW"/>
              <a:t>Page </a:t>
            </a:r>
            <a:fld id="{34956E49-9B35-407E-B5F2-C84A7F7C3F93}" type="slidenum">
              <a:rPr lang="en-US" altLang="zh-TW"/>
              <a:pPr>
                <a:defRPr/>
              </a:pPr>
              <a:t>‹#›</a:t>
            </a:fld>
            <a:endParaRPr lang="en-US" altLang="zh-TW"/>
          </a:p>
        </p:txBody>
      </p:sp>
      <p:sp>
        <p:nvSpPr>
          <p:cNvPr id="4" name="Rectangle 8"/>
          <p:cNvSpPr>
            <a:spLocks noGrp="1" noChangeArrowheads="1"/>
          </p:cNvSpPr>
          <p:nvPr>
            <p:ph type="dt" sz="half" idx="12"/>
          </p:nvPr>
        </p:nvSpPr>
        <p:spPr/>
        <p:txBody>
          <a:bodyPr/>
          <a:lstStyle>
            <a:lvl1pPr>
              <a:defRPr/>
            </a:lvl1pPr>
          </a:lstStyle>
          <a:p>
            <a:pPr>
              <a:defRPr/>
            </a:pPr>
            <a:endParaRPr lang="en-US" altLang="zh-TW" dirty="0"/>
          </a:p>
        </p:txBody>
      </p:sp>
    </p:spTree>
    <p:extLst>
      <p:ext uri="{BB962C8B-B14F-4D97-AF65-F5344CB8AC3E}">
        <p14:creationId xmlns:p14="http://schemas.microsoft.com/office/powerpoint/2010/main" val="3317571129"/>
      </p:ext>
    </p:extLst>
  </p:cSld>
  <p:clrMapOvr>
    <a:masterClrMapping/>
  </p:clrMapOvr>
  <p:transition spd="med"/>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p:txBody>
          <a:bodyPr/>
          <a:lstStyle>
            <a:lvl1pPr>
              <a:defRPr/>
            </a:lvl1pPr>
          </a:lstStyle>
          <a:p>
            <a:pPr>
              <a:defRPr/>
            </a:pPr>
            <a:endParaRPr lang="en-US" altLang="zh-TW"/>
          </a:p>
        </p:txBody>
      </p:sp>
      <p:sp>
        <p:nvSpPr>
          <p:cNvPr id="6" name="Rectangle 3"/>
          <p:cNvSpPr>
            <a:spLocks noGrp="1" noChangeArrowheads="1"/>
          </p:cNvSpPr>
          <p:nvPr>
            <p:ph type="sldNum" sz="quarter" idx="11"/>
          </p:nvPr>
        </p:nvSpPr>
        <p:spPr/>
        <p:txBody>
          <a:bodyPr/>
          <a:lstStyle>
            <a:lvl1pPr>
              <a:defRPr/>
            </a:lvl1pPr>
          </a:lstStyle>
          <a:p>
            <a:pPr>
              <a:defRPr/>
            </a:pPr>
            <a:r>
              <a:rPr lang="en-US" altLang="zh-TW"/>
              <a:t>Page </a:t>
            </a:r>
            <a:fld id="{8FD62D02-0666-40DA-9CF6-C4933C18B9A9}" type="slidenum">
              <a:rPr lang="en-US" altLang="zh-TW"/>
              <a:pPr>
                <a:defRPr/>
              </a:pPr>
              <a:t>‹#›</a:t>
            </a:fld>
            <a:endParaRPr lang="en-US" altLang="zh-TW"/>
          </a:p>
        </p:txBody>
      </p:sp>
      <p:sp>
        <p:nvSpPr>
          <p:cNvPr id="7"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843251694"/>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p:txBody>
          <a:bodyPr/>
          <a:lstStyle>
            <a:lvl1pPr>
              <a:defRPr/>
            </a:lvl1pPr>
          </a:lstStyle>
          <a:p>
            <a:pPr>
              <a:defRPr/>
            </a:pPr>
            <a:endParaRPr lang="en-US" altLang="zh-TW"/>
          </a:p>
        </p:txBody>
      </p:sp>
      <p:sp>
        <p:nvSpPr>
          <p:cNvPr id="6" name="Rectangle 3"/>
          <p:cNvSpPr>
            <a:spLocks noGrp="1" noChangeArrowheads="1"/>
          </p:cNvSpPr>
          <p:nvPr>
            <p:ph type="sldNum" sz="quarter" idx="11"/>
          </p:nvPr>
        </p:nvSpPr>
        <p:spPr/>
        <p:txBody>
          <a:bodyPr/>
          <a:lstStyle>
            <a:lvl1pPr>
              <a:defRPr/>
            </a:lvl1pPr>
          </a:lstStyle>
          <a:p>
            <a:pPr>
              <a:defRPr/>
            </a:pPr>
            <a:r>
              <a:rPr lang="en-US" altLang="zh-TW"/>
              <a:t>Page </a:t>
            </a:r>
            <a:fld id="{88825FA4-98C3-401D-9345-FB40A3C16C3D}" type="slidenum">
              <a:rPr lang="en-US" altLang="zh-TW"/>
              <a:pPr>
                <a:defRPr/>
              </a:pPr>
              <a:t>‹#›</a:t>
            </a:fld>
            <a:endParaRPr lang="en-US" altLang="zh-TW"/>
          </a:p>
        </p:txBody>
      </p:sp>
      <p:sp>
        <p:nvSpPr>
          <p:cNvPr id="7" name="Rectangle 8"/>
          <p:cNvSpPr>
            <a:spLocks noGrp="1" noChangeArrowheads="1"/>
          </p:cNvSpPr>
          <p:nvPr>
            <p:ph type="dt" sz="half" idx="12"/>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1106616617"/>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w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w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1.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ftr" sz="quarter" idx="3"/>
          </p:nvPr>
        </p:nvSpPr>
        <p:spPr bwMode="auto">
          <a:xfrm>
            <a:off x="4419600" y="6248400"/>
            <a:ext cx="4038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ea typeface="Arial Unicode MS" pitchFamily="34" charset="-128"/>
                <a:cs typeface="Arial Unicode MS" pitchFamily="34" charset="-128"/>
              </a:defRPr>
            </a:lvl1pPr>
          </a:lstStyle>
          <a:p>
            <a:pPr>
              <a:defRPr/>
            </a:pPr>
            <a:endParaRPr lang="en-US" altLang="zh-TW"/>
          </a:p>
        </p:txBody>
      </p:sp>
      <p:sp>
        <p:nvSpPr>
          <p:cNvPr id="36867" name="Rectangle 3"/>
          <p:cNvSpPr>
            <a:spLocks noGrp="1" noChangeArrowheads="1"/>
          </p:cNvSpPr>
          <p:nvPr>
            <p:ph type="sldNum" sz="quarter" idx="4"/>
          </p:nvPr>
        </p:nvSpPr>
        <p:spPr bwMode="auto">
          <a:xfrm>
            <a:off x="7543800" y="6553200"/>
            <a:ext cx="914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ea typeface="Arial Unicode MS" pitchFamily="34" charset="-128"/>
                <a:cs typeface="Arial Unicode MS" pitchFamily="34" charset="-128"/>
              </a:defRPr>
            </a:lvl1pPr>
          </a:lstStyle>
          <a:p>
            <a:pPr>
              <a:defRPr/>
            </a:pPr>
            <a:r>
              <a:rPr lang="en-US" altLang="zh-TW"/>
              <a:t>Page </a:t>
            </a:r>
            <a:fld id="{8CE2158A-1198-49B0-A2A2-00E3C3C7211D}" type="slidenum">
              <a:rPr lang="en-US" altLang="zh-TW"/>
              <a:pPr>
                <a:defRPr/>
              </a:pPr>
              <a:t>‹#›</a:t>
            </a:fld>
            <a:endParaRPr lang="en-US" altLang="zh-TW"/>
          </a:p>
        </p:txBody>
      </p:sp>
      <p:sp>
        <p:nvSpPr>
          <p:cNvPr id="1028" name="Rectangle 4"/>
          <p:cNvSpPr>
            <a:spLocks noGrp="1" noChangeArrowheads="1"/>
          </p:cNvSpPr>
          <p:nvPr>
            <p:ph type="title"/>
          </p:nvPr>
        </p:nvSpPr>
        <p:spPr bwMode="auto">
          <a:xfrm>
            <a:off x="152400" y="4572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TW" dirty="0" smtClean="0"/>
              <a:t>Click to edit Master title style</a:t>
            </a:r>
          </a:p>
        </p:txBody>
      </p:sp>
      <p:sp>
        <p:nvSpPr>
          <p:cNvPr id="1029" name="Rectangle 5"/>
          <p:cNvSpPr>
            <a:spLocks noGrp="1" noChangeArrowheads="1"/>
          </p:cNvSpPr>
          <p:nvPr>
            <p:ph type="body" idx="1"/>
          </p:nvPr>
        </p:nvSpPr>
        <p:spPr bwMode="auto">
          <a:xfrm>
            <a:off x="457200" y="1219200"/>
            <a:ext cx="8229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pic>
        <p:nvPicPr>
          <p:cNvPr id="1030" name="Picture 6" descr="ccg_0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6099175"/>
            <a:ext cx="4343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UILogoCL1c"/>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534400" y="6248400"/>
            <a:ext cx="482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2" name="Rectangle 8"/>
          <p:cNvSpPr>
            <a:spLocks noGrp="1" noChangeArrowheads="1"/>
          </p:cNvSpPr>
          <p:nvPr>
            <p:ph type="dt" sz="half" idx="2"/>
          </p:nvPr>
        </p:nvSpPr>
        <p:spPr bwMode="auto">
          <a:xfrm>
            <a:off x="4419600" y="6553200"/>
            <a:ext cx="3048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ea typeface="Arial Unicode MS" pitchFamily="34" charset="-128"/>
                <a:cs typeface="Arial Unicode MS" pitchFamily="34" charset="-128"/>
              </a:defRPr>
            </a:lvl1pPr>
          </a:lstStyle>
          <a:p>
            <a:pPr>
              <a:defRPr/>
            </a:pPr>
            <a:endParaRPr lang="en-US" altLang="zh-TW"/>
          </a:p>
        </p:txBody>
      </p:sp>
      <p:sp>
        <p:nvSpPr>
          <p:cNvPr id="1033" name="Rectangle 9"/>
          <p:cNvSpPr>
            <a:spLocks noChangeArrowheads="1"/>
          </p:cNvSpPr>
          <p:nvPr/>
        </p:nvSpPr>
        <p:spPr bwMode="auto">
          <a:xfrm>
            <a:off x="0" y="134938"/>
            <a:ext cx="9144000" cy="274637"/>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z="2400">
              <a:latin typeface="Times New Roman" pitchFamily="18" charset="0"/>
              <a:ea typeface="Arial Unicode MS" pitchFamily="34" charset="-128"/>
              <a:cs typeface="Arial Unicode MS" pitchFamily="34" charset="-128"/>
            </a:endParaRPr>
          </a:p>
        </p:txBody>
      </p:sp>
    </p:spTree>
  </p:cSld>
  <p:clrMap bg1="lt1" tx1="dk1" bg2="lt2" tx2="dk2" accent1="accent1" accent2="accent2" accent3="accent3" accent4="accent4" accent5="accent5" accent6="accent6" hlink="hlink" folHlink="folHlink"/>
  <p:sldLayoutIdLst>
    <p:sldLayoutId id="2147484215" r:id="rId1"/>
    <p:sldLayoutId id="2147484216" r:id="rId2"/>
    <p:sldLayoutId id="2147484217" r:id="rId3"/>
    <p:sldLayoutId id="2147484218" r:id="rId4"/>
    <p:sldLayoutId id="2147484219" r:id="rId5"/>
    <p:sldLayoutId id="2147484220" r:id="rId6"/>
    <p:sldLayoutId id="2147484221" r:id="rId7"/>
    <p:sldLayoutId id="2147484222" r:id="rId8"/>
    <p:sldLayoutId id="2147484223" r:id="rId9"/>
    <p:sldLayoutId id="2147484224" r:id="rId10"/>
    <p:sldLayoutId id="2147484225" r:id="rId11"/>
  </p:sldLayoutIdLst>
  <p:transition spd="med"/>
  <p:timing>
    <p:tnLst>
      <p:par>
        <p:cTn id="1" dur="indefinite" restart="never" nodeType="tmRoot"/>
      </p:par>
    </p:tnLst>
  </p:timing>
  <p:hf hdr="0" ftr="0" dt="0"/>
  <p:txStyles>
    <p:titleStyle>
      <a:lvl1pPr algn="l" rtl="0" eaLnBrk="0" fontAlgn="base" hangingPunct="0">
        <a:spcBef>
          <a:spcPct val="0"/>
        </a:spcBef>
        <a:spcAft>
          <a:spcPct val="0"/>
        </a:spcAft>
        <a:defRPr sz="2800">
          <a:solidFill>
            <a:srgbClr val="FF0000"/>
          </a:solidFill>
          <a:latin typeface="+mj-lt"/>
          <a:ea typeface="+mj-ea"/>
          <a:cs typeface="+mj-cs"/>
        </a:defRPr>
      </a:lvl1pPr>
      <a:lvl2pPr algn="l" rtl="0" eaLnBrk="0" fontAlgn="base" hangingPunct="0">
        <a:spcBef>
          <a:spcPct val="0"/>
        </a:spcBef>
        <a:spcAft>
          <a:spcPct val="0"/>
        </a:spcAft>
        <a:defRPr sz="2800">
          <a:solidFill>
            <a:srgbClr val="FF0000"/>
          </a:solidFill>
          <a:latin typeface="Calibri" pitchFamily="34" charset="0"/>
          <a:cs typeface="Arial" pitchFamily="34" charset="0"/>
        </a:defRPr>
      </a:lvl2pPr>
      <a:lvl3pPr algn="l" rtl="0" eaLnBrk="0" fontAlgn="base" hangingPunct="0">
        <a:spcBef>
          <a:spcPct val="0"/>
        </a:spcBef>
        <a:spcAft>
          <a:spcPct val="0"/>
        </a:spcAft>
        <a:defRPr sz="2800">
          <a:solidFill>
            <a:srgbClr val="FF0000"/>
          </a:solidFill>
          <a:latin typeface="Calibri" pitchFamily="34" charset="0"/>
          <a:cs typeface="Arial" pitchFamily="34" charset="0"/>
        </a:defRPr>
      </a:lvl3pPr>
      <a:lvl4pPr algn="l" rtl="0" eaLnBrk="0" fontAlgn="base" hangingPunct="0">
        <a:spcBef>
          <a:spcPct val="0"/>
        </a:spcBef>
        <a:spcAft>
          <a:spcPct val="0"/>
        </a:spcAft>
        <a:defRPr sz="2800">
          <a:solidFill>
            <a:srgbClr val="FF0000"/>
          </a:solidFill>
          <a:latin typeface="Calibri" pitchFamily="34" charset="0"/>
          <a:cs typeface="Arial" pitchFamily="34" charset="0"/>
        </a:defRPr>
      </a:lvl4pPr>
      <a:lvl5pPr algn="l" rtl="0" eaLnBrk="0" fontAlgn="base" hangingPunct="0">
        <a:spcBef>
          <a:spcPct val="0"/>
        </a:spcBef>
        <a:spcAft>
          <a:spcPct val="0"/>
        </a:spcAft>
        <a:defRPr sz="2800">
          <a:solidFill>
            <a:srgbClr val="FF0000"/>
          </a:solidFill>
          <a:latin typeface="Calibri" pitchFamily="34" charset="0"/>
          <a:cs typeface="Arial" pitchFamily="34" charset="0"/>
        </a:defRPr>
      </a:lvl5pPr>
      <a:lvl6pPr marL="457200" algn="l" rtl="0" fontAlgn="base">
        <a:spcBef>
          <a:spcPct val="0"/>
        </a:spcBef>
        <a:spcAft>
          <a:spcPct val="0"/>
        </a:spcAft>
        <a:defRPr sz="2800">
          <a:solidFill>
            <a:srgbClr val="FF0000"/>
          </a:solidFill>
          <a:latin typeface="Calibri" pitchFamily="34" charset="0"/>
          <a:cs typeface="Arial" pitchFamily="34" charset="0"/>
        </a:defRPr>
      </a:lvl6pPr>
      <a:lvl7pPr marL="914400" algn="l" rtl="0" fontAlgn="base">
        <a:spcBef>
          <a:spcPct val="0"/>
        </a:spcBef>
        <a:spcAft>
          <a:spcPct val="0"/>
        </a:spcAft>
        <a:defRPr sz="2800">
          <a:solidFill>
            <a:srgbClr val="FF0000"/>
          </a:solidFill>
          <a:latin typeface="Calibri" pitchFamily="34" charset="0"/>
          <a:cs typeface="Arial" pitchFamily="34" charset="0"/>
        </a:defRPr>
      </a:lvl7pPr>
      <a:lvl8pPr marL="1371600" algn="l" rtl="0" fontAlgn="base">
        <a:spcBef>
          <a:spcPct val="0"/>
        </a:spcBef>
        <a:spcAft>
          <a:spcPct val="0"/>
        </a:spcAft>
        <a:defRPr sz="2800">
          <a:solidFill>
            <a:srgbClr val="FF0000"/>
          </a:solidFill>
          <a:latin typeface="Calibri" pitchFamily="34" charset="0"/>
          <a:cs typeface="Arial" pitchFamily="34" charset="0"/>
        </a:defRPr>
      </a:lvl8pPr>
      <a:lvl9pPr marL="1828800" algn="l" rtl="0" fontAlgn="base">
        <a:spcBef>
          <a:spcPct val="0"/>
        </a:spcBef>
        <a:spcAft>
          <a:spcPct val="0"/>
        </a:spcAft>
        <a:defRPr sz="2800">
          <a:solidFill>
            <a:srgbClr val="FF0000"/>
          </a:solidFill>
          <a:latin typeface="Calibri" pitchFamily="34" charset="0"/>
          <a:cs typeface="Arial"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b="1">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ftr" sz="quarter" idx="3"/>
          </p:nvPr>
        </p:nvSpPr>
        <p:spPr bwMode="auto">
          <a:xfrm>
            <a:off x="4419600" y="6248400"/>
            <a:ext cx="4038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a typeface="Arial Unicode MS" pitchFamily="34" charset="-128"/>
                <a:cs typeface="Arial Unicode MS" pitchFamily="34" charset="-128"/>
              </a:defRPr>
            </a:lvl1pPr>
          </a:lstStyle>
          <a:p>
            <a:endParaRPr lang="en-US" altLang="zh-TW">
              <a:solidFill>
                <a:srgbClr val="000000"/>
              </a:solidFill>
              <a:latin typeface="Arial" charset="0"/>
            </a:endParaRPr>
          </a:p>
        </p:txBody>
      </p:sp>
      <p:sp>
        <p:nvSpPr>
          <p:cNvPr id="36867" name="Rectangle 3"/>
          <p:cNvSpPr>
            <a:spLocks noGrp="1" noChangeArrowheads="1"/>
          </p:cNvSpPr>
          <p:nvPr>
            <p:ph type="sldNum" sz="quarter" idx="4"/>
          </p:nvPr>
        </p:nvSpPr>
        <p:spPr bwMode="auto">
          <a:xfrm>
            <a:off x="7543800" y="6553200"/>
            <a:ext cx="914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a typeface="Arial Unicode MS" pitchFamily="34" charset="-128"/>
                <a:cs typeface="Arial Unicode MS" pitchFamily="34" charset="-128"/>
              </a:defRPr>
            </a:lvl1pPr>
          </a:lstStyle>
          <a:p>
            <a:r>
              <a:rPr lang="en-US" altLang="zh-TW">
                <a:solidFill>
                  <a:srgbClr val="000000"/>
                </a:solidFill>
                <a:latin typeface="Arial" charset="0"/>
              </a:rPr>
              <a:t>1: </a:t>
            </a:r>
            <a:fld id="{6916DBAC-6FDA-4415-894C-AF7EBF4D9757}" type="slidenum">
              <a:rPr lang="en-US" altLang="zh-TW">
                <a:solidFill>
                  <a:srgbClr val="000000"/>
                </a:solidFill>
                <a:latin typeface="Arial" charset="0"/>
              </a:rPr>
              <a:pPr/>
              <a:t>‹#›</a:t>
            </a:fld>
            <a:endParaRPr lang="en-US" altLang="zh-TW">
              <a:solidFill>
                <a:srgbClr val="000000"/>
              </a:solidFill>
              <a:latin typeface="Arial" charset="0"/>
            </a:endParaRPr>
          </a:p>
        </p:txBody>
      </p:sp>
      <p:sp>
        <p:nvSpPr>
          <p:cNvPr id="36868" name="Rectangle 4"/>
          <p:cNvSpPr>
            <a:spLocks noGrp="1" noChangeArrowheads="1"/>
          </p:cNvSpPr>
          <p:nvPr>
            <p:ph type="title"/>
          </p:nvPr>
        </p:nvSpPr>
        <p:spPr bwMode="auto">
          <a:xfrm>
            <a:off x="152400" y="4572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36869" name="Rectangle 5"/>
          <p:cNvSpPr>
            <a:spLocks noGrp="1" noChangeArrowheads="1"/>
          </p:cNvSpPr>
          <p:nvPr>
            <p:ph type="body" idx="1"/>
          </p:nvPr>
        </p:nvSpPr>
        <p:spPr bwMode="auto">
          <a:xfrm>
            <a:off x="457200" y="1219200"/>
            <a:ext cx="8229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pic>
        <p:nvPicPr>
          <p:cNvPr id="36870" name="Picture 6" descr="ccg_0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6099175"/>
            <a:ext cx="4343400" cy="758825"/>
          </a:xfrm>
          <a:prstGeom prst="rect">
            <a:avLst/>
          </a:prstGeom>
          <a:noFill/>
          <a:extLst>
            <a:ext uri="{909E8E84-426E-40DD-AFC4-6F175D3DCCD1}">
              <a14:hiddenFill xmlns:a14="http://schemas.microsoft.com/office/drawing/2010/main">
                <a:solidFill>
                  <a:srgbClr val="FFFFFF"/>
                </a:solidFill>
              </a14:hiddenFill>
            </a:ext>
          </a:extLst>
        </p:spPr>
      </p:pic>
      <p:pic>
        <p:nvPicPr>
          <p:cNvPr id="36871" name="Picture 7" descr="UILogoCL1c"/>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534400" y="6248400"/>
            <a:ext cx="482600" cy="533400"/>
          </a:xfrm>
          <a:prstGeom prst="rect">
            <a:avLst/>
          </a:prstGeom>
          <a:noFill/>
          <a:extLst>
            <a:ext uri="{909E8E84-426E-40DD-AFC4-6F175D3DCCD1}">
              <a14:hiddenFill xmlns:a14="http://schemas.microsoft.com/office/drawing/2010/main">
                <a:solidFill>
                  <a:srgbClr val="FFFFFF"/>
                </a:solidFill>
              </a14:hiddenFill>
            </a:ext>
          </a:extLst>
        </p:spPr>
      </p:pic>
      <p:sp>
        <p:nvSpPr>
          <p:cNvPr id="36872" name="Rectangle 8"/>
          <p:cNvSpPr>
            <a:spLocks noGrp="1" noChangeArrowheads="1"/>
          </p:cNvSpPr>
          <p:nvPr>
            <p:ph type="dt" sz="half" idx="2"/>
          </p:nvPr>
        </p:nvSpPr>
        <p:spPr bwMode="auto">
          <a:xfrm>
            <a:off x="4419600" y="6553200"/>
            <a:ext cx="3048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a typeface="Arial Unicode MS" pitchFamily="34" charset="-128"/>
                <a:cs typeface="Arial Unicode MS" pitchFamily="34" charset="-128"/>
              </a:defRPr>
            </a:lvl1pPr>
          </a:lstStyle>
          <a:p>
            <a:endParaRPr lang="en-US" altLang="zh-TW">
              <a:solidFill>
                <a:srgbClr val="000000"/>
              </a:solidFill>
              <a:latin typeface="Arial" charset="0"/>
            </a:endParaRPr>
          </a:p>
        </p:txBody>
      </p:sp>
      <p:sp>
        <p:nvSpPr>
          <p:cNvPr id="36873" name="Rectangle 9"/>
          <p:cNvSpPr>
            <a:spLocks noChangeArrowheads="1"/>
          </p:cNvSpPr>
          <p:nvPr/>
        </p:nvSpPr>
        <p:spPr bwMode="auto">
          <a:xfrm>
            <a:off x="0" y="134938"/>
            <a:ext cx="9144000" cy="274637"/>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z="2400">
              <a:solidFill>
                <a:srgbClr val="000000"/>
              </a:solidFill>
              <a:latin typeface="Times New Roman" pitchFamily="18" charset="0"/>
              <a:ea typeface="Arial Unicode MS" pitchFamily="34" charset="-128"/>
              <a:cs typeface="Arial Unicode MS" pitchFamily="34" charset="-128"/>
            </a:endParaRPr>
          </a:p>
        </p:txBody>
      </p:sp>
    </p:spTree>
    <p:extLst>
      <p:ext uri="{BB962C8B-B14F-4D97-AF65-F5344CB8AC3E}">
        <p14:creationId xmlns:p14="http://schemas.microsoft.com/office/powerpoint/2010/main" val="4275999779"/>
      </p:ext>
    </p:extLst>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Lst>
  <p:transition spd="med"/>
  <p:timing>
    <p:tnLst>
      <p:par>
        <p:cTn id="1" dur="indefinite" restart="never" nodeType="tmRoot"/>
      </p:par>
    </p:tnLst>
  </p:timing>
  <p:hf hdr="0" ftr="0" dt="0"/>
  <p:txStyles>
    <p:titleStyle>
      <a:lvl1pPr algn="l" rtl="0" fontAlgn="base">
        <a:spcBef>
          <a:spcPct val="0"/>
        </a:spcBef>
        <a:spcAft>
          <a:spcPct val="0"/>
        </a:spcAft>
        <a:defRPr sz="2800">
          <a:solidFill>
            <a:srgbClr val="FF0000"/>
          </a:solidFill>
          <a:latin typeface="+mj-lt"/>
          <a:ea typeface="+mj-ea"/>
          <a:cs typeface="+mj-cs"/>
        </a:defRPr>
      </a:lvl1pPr>
      <a:lvl2pPr algn="l" rtl="0" fontAlgn="base">
        <a:spcBef>
          <a:spcPct val="0"/>
        </a:spcBef>
        <a:spcAft>
          <a:spcPct val="0"/>
        </a:spcAft>
        <a:defRPr sz="2800">
          <a:solidFill>
            <a:srgbClr val="FF0000"/>
          </a:solidFill>
          <a:latin typeface="Calibri" pitchFamily="34" charset="0"/>
          <a:cs typeface="Arial" charset="0"/>
        </a:defRPr>
      </a:lvl2pPr>
      <a:lvl3pPr algn="l" rtl="0" fontAlgn="base">
        <a:spcBef>
          <a:spcPct val="0"/>
        </a:spcBef>
        <a:spcAft>
          <a:spcPct val="0"/>
        </a:spcAft>
        <a:defRPr sz="2800">
          <a:solidFill>
            <a:srgbClr val="FF0000"/>
          </a:solidFill>
          <a:latin typeface="Calibri" pitchFamily="34" charset="0"/>
          <a:cs typeface="Arial" charset="0"/>
        </a:defRPr>
      </a:lvl3pPr>
      <a:lvl4pPr algn="l" rtl="0" fontAlgn="base">
        <a:spcBef>
          <a:spcPct val="0"/>
        </a:spcBef>
        <a:spcAft>
          <a:spcPct val="0"/>
        </a:spcAft>
        <a:defRPr sz="2800">
          <a:solidFill>
            <a:srgbClr val="FF0000"/>
          </a:solidFill>
          <a:latin typeface="Calibri" pitchFamily="34" charset="0"/>
          <a:cs typeface="Arial" charset="0"/>
        </a:defRPr>
      </a:lvl4pPr>
      <a:lvl5pPr algn="l" rtl="0" fontAlgn="base">
        <a:spcBef>
          <a:spcPct val="0"/>
        </a:spcBef>
        <a:spcAft>
          <a:spcPct val="0"/>
        </a:spcAft>
        <a:defRPr sz="2800">
          <a:solidFill>
            <a:srgbClr val="FF0000"/>
          </a:solidFill>
          <a:latin typeface="Calibri" pitchFamily="34" charset="0"/>
          <a:cs typeface="Arial" charset="0"/>
        </a:defRPr>
      </a:lvl5pPr>
      <a:lvl6pPr marL="457200" algn="l" rtl="0" fontAlgn="base">
        <a:spcBef>
          <a:spcPct val="0"/>
        </a:spcBef>
        <a:spcAft>
          <a:spcPct val="0"/>
        </a:spcAft>
        <a:defRPr sz="2800">
          <a:solidFill>
            <a:srgbClr val="FF0000"/>
          </a:solidFill>
          <a:latin typeface="Calibri" pitchFamily="34" charset="0"/>
          <a:cs typeface="Arial" charset="0"/>
        </a:defRPr>
      </a:lvl6pPr>
      <a:lvl7pPr marL="914400" algn="l" rtl="0" fontAlgn="base">
        <a:spcBef>
          <a:spcPct val="0"/>
        </a:spcBef>
        <a:spcAft>
          <a:spcPct val="0"/>
        </a:spcAft>
        <a:defRPr sz="2800">
          <a:solidFill>
            <a:srgbClr val="FF0000"/>
          </a:solidFill>
          <a:latin typeface="Calibri" pitchFamily="34" charset="0"/>
          <a:cs typeface="Arial" charset="0"/>
        </a:defRPr>
      </a:lvl7pPr>
      <a:lvl8pPr marL="1371600" algn="l" rtl="0" fontAlgn="base">
        <a:spcBef>
          <a:spcPct val="0"/>
        </a:spcBef>
        <a:spcAft>
          <a:spcPct val="0"/>
        </a:spcAft>
        <a:defRPr sz="2800">
          <a:solidFill>
            <a:srgbClr val="FF0000"/>
          </a:solidFill>
          <a:latin typeface="Calibri" pitchFamily="34" charset="0"/>
          <a:cs typeface="Arial" charset="0"/>
        </a:defRPr>
      </a:lvl8pPr>
      <a:lvl9pPr marL="1828800" algn="l" rtl="0" fontAlgn="base">
        <a:spcBef>
          <a:spcPct val="0"/>
        </a:spcBef>
        <a:spcAft>
          <a:spcPct val="0"/>
        </a:spcAft>
        <a:defRPr sz="2800">
          <a:solidFill>
            <a:srgbClr val="FF0000"/>
          </a:solidFill>
          <a:latin typeface="Calibri" pitchFamily="34" charset="0"/>
          <a:cs typeface="Arial" charset="0"/>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000">
          <a:solidFill>
            <a:schemeClr val="tx1"/>
          </a:solidFill>
          <a:latin typeface="+mn-lt"/>
          <a:cs typeface="+mn-cs"/>
        </a:defRPr>
      </a:lvl2pPr>
      <a:lvl3pPr marL="1143000" indent="-228600" algn="l" rtl="0" fontAlgn="base">
        <a:spcBef>
          <a:spcPct val="20000"/>
        </a:spcBef>
        <a:spcAft>
          <a:spcPct val="0"/>
        </a:spcAft>
        <a:buClr>
          <a:schemeClr val="bg2"/>
        </a:buClr>
        <a:buSzPct val="65000"/>
        <a:buFont typeface="Wingdings" pitchFamily="2" charset="2"/>
        <a:buChar char="n"/>
        <a:defRPr b="1">
          <a:solidFill>
            <a:schemeClr val="tx1"/>
          </a:solidFill>
          <a:latin typeface="+mn-lt"/>
          <a:cs typeface="+mn-cs"/>
        </a:defRPr>
      </a:lvl3pPr>
      <a:lvl4pPr marL="1600200" indent="-228600" algn="l" rtl="0" fontAlgn="base">
        <a:spcBef>
          <a:spcPct val="20000"/>
        </a:spcBef>
        <a:spcAft>
          <a:spcPct val="0"/>
        </a:spcAft>
        <a:buClr>
          <a:schemeClr val="accent2"/>
        </a:buClr>
        <a:buSzPct val="70000"/>
        <a:buFont typeface="Wingdings" pitchFamily="2" charset="2"/>
        <a:buChar char="¨"/>
        <a:defRPr sz="1600">
          <a:solidFill>
            <a:schemeClr val="tx1"/>
          </a:solidFill>
          <a:latin typeface="+mn-lt"/>
          <a:cs typeface="+mn-cs"/>
        </a:defRPr>
      </a:lvl4pPr>
      <a:lvl5pPr marL="20574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bwMode="auto">
          <a:xfrm>
            <a:off x="152400" y="4572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2051" name="Rectangle 5"/>
          <p:cNvSpPr>
            <a:spLocks noGrp="1" noChangeArrowheads="1"/>
          </p:cNvSpPr>
          <p:nvPr>
            <p:ph type="body" idx="1"/>
          </p:nvPr>
        </p:nvSpPr>
        <p:spPr bwMode="auto">
          <a:xfrm>
            <a:off x="457200" y="1219200"/>
            <a:ext cx="8229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pic>
        <p:nvPicPr>
          <p:cNvPr id="2052" name="Picture 6" descr="ccg_0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6099175"/>
            <a:ext cx="4343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7" descr="UILogoCL1c"/>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534400" y="6248400"/>
            <a:ext cx="482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3" name="Rectangle 9"/>
          <p:cNvSpPr>
            <a:spLocks noChangeArrowheads="1"/>
          </p:cNvSpPr>
          <p:nvPr/>
        </p:nvSpPr>
        <p:spPr bwMode="auto">
          <a:xfrm>
            <a:off x="0" y="134938"/>
            <a:ext cx="9144000" cy="274637"/>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zh-TW" altLang="en-US" sz="2400">
              <a:solidFill>
                <a:srgbClr val="000000"/>
              </a:solidFill>
              <a:latin typeface="Times New Roman" pitchFamily="18" charset="0"/>
              <a:ea typeface="Arial Unicode MS" pitchFamily="34" charset="-128"/>
              <a:cs typeface="Arial Unicode MS" pitchFamily="34" charset="-128"/>
            </a:endParaRPr>
          </a:p>
        </p:txBody>
      </p:sp>
      <p:sp>
        <p:nvSpPr>
          <p:cNvPr id="14" name="Rectangle 3"/>
          <p:cNvSpPr>
            <a:spLocks noGrp="1" noChangeArrowheads="1"/>
          </p:cNvSpPr>
          <p:nvPr>
            <p:ph type="sldNum" sz="quarter" idx="4"/>
          </p:nvPr>
        </p:nvSpPr>
        <p:spPr bwMode="auto">
          <a:xfrm>
            <a:off x="7543800" y="6553200"/>
            <a:ext cx="914400" cy="228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ea typeface="Arial Unicode MS" pitchFamily="34" charset="-128"/>
                <a:cs typeface="Arial Unicode MS" pitchFamily="34" charset="-128"/>
              </a:defRPr>
            </a:lvl1pPr>
          </a:lstStyle>
          <a:p>
            <a:pPr>
              <a:defRPr/>
            </a:pPr>
            <a:r>
              <a:rPr lang="en-US" altLang="zh-TW" dirty="0" smtClean="0">
                <a:solidFill>
                  <a:srgbClr val="000000"/>
                </a:solidFill>
              </a:rPr>
              <a:t>Page :</a:t>
            </a:r>
            <a:fld id="{A42AABA4-78D6-4105-B809-17454CF076AD}" type="slidenum">
              <a:rPr lang="en-US" altLang="zh-TW" smtClean="0">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2901310442"/>
      </p:ext>
    </p:extLst>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Lst>
  <p:transition spd="med"/>
  <p:timing>
    <p:tnLst>
      <p:par>
        <p:cTn id="1" dur="indefinite" restart="never" nodeType="tmRoot"/>
      </p:par>
    </p:tnLst>
  </p:timing>
  <p:hf hdr="0" ftr="0" dt="0"/>
  <p:txStyles>
    <p:titleStyle>
      <a:lvl1pPr algn="l" rtl="0" eaLnBrk="0" fontAlgn="base" hangingPunct="0">
        <a:spcBef>
          <a:spcPct val="0"/>
        </a:spcBef>
        <a:spcAft>
          <a:spcPct val="0"/>
        </a:spcAft>
        <a:defRPr sz="2800">
          <a:solidFill>
            <a:schemeClr val="tx1"/>
          </a:solidFill>
          <a:latin typeface="Calibri" pitchFamily="34" charset="0"/>
          <a:ea typeface="+mj-ea"/>
          <a:cs typeface="Calibri" pitchFamily="34" charset="0"/>
        </a:defRPr>
      </a:lvl1pPr>
      <a:lvl2pPr algn="l" rtl="0" eaLnBrk="0" fontAlgn="base" hangingPunct="0">
        <a:spcBef>
          <a:spcPct val="0"/>
        </a:spcBef>
        <a:spcAft>
          <a:spcPct val="0"/>
        </a:spcAft>
        <a:defRPr sz="2800">
          <a:solidFill>
            <a:schemeClr val="tx1"/>
          </a:solidFill>
          <a:latin typeface="Calibri" pitchFamily="34" charset="0"/>
          <a:cs typeface="Arial" charset="0"/>
        </a:defRPr>
      </a:lvl2pPr>
      <a:lvl3pPr algn="l" rtl="0" eaLnBrk="0" fontAlgn="base" hangingPunct="0">
        <a:spcBef>
          <a:spcPct val="0"/>
        </a:spcBef>
        <a:spcAft>
          <a:spcPct val="0"/>
        </a:spcAft>
        <a:defRPr sz="2800">
          <a:solidFill>
            <a:schemeClr val="tx1"/>
          </a:solidFill>
          <a:latin typeface="Calibri" pitchFamily="34" charset="0"/>
          <a:cs typeface="Arial" charset="0"/>
        </a:defRPr>
      </a:lvl3pPr>
      <a:lvl4pPr algn="l" rtl="0" eaLnBrk="0" fontAlgn="base" hangingPunct="0">
        <a:spcBef>
          <a:spcPct val="0"/>
        </a:spcBef>
        <a:spcAft>
          <a:spcPct val="0"/>
        </a:spcAft>
        <a:defRPr sz="2800">
          <a:solidFill>
            <a:schemeClr val="tx1"/>
          </a:solidFill>
          <a:latin typeface="Calibri" pitchFamily="34" charset="0"/>
          <a:cs typeface="Arial" charset="0"/>
        </a:defRPr>
      </a:lvl4pPr>
      <a:lvl5pPr algn="l" rtl="0" eaLnBrk="0" fontAlgn="base" hangingPunct="0">
        <a:spcBef>
          <a:spcPct val="0"/>
        </a:spcBef>
        <a:spcAft>
          <a:spcPct val="0"/>
        </a:spcAft>
        <a:defRPr sz="2800">
          <a:solidFill>
            <a:schemeClr val="tx1"/>
          </a:solidFill>
          <a:latin typeface="Calibri" pitchFamily="34" charset="0"/>
          <a:cs typeface="Arial" charset="0"/>
        </a:defRPr>
      </a:lvl5pPr>
      <a:lvl6pPr marL="457200" algn="l" rtl="0" fontAlgn="base">
        <a:spcBef>
          <a:spcPct val="0"/>
        </a:spcBef>
        <a:spcAft>
          <a:spcPct val="0"/>
        </a:spcAft>
        <a:defRPr sz="2800">
          <a:solidFill>
            <a:schemeClr val="tx1"/>
          </a:solidFill>
          <a:latin typeface="Arial" charset="0"/>
          <a:cs typeface="Arial" charset="0"/>
        </a:defRPr>
      </a:lvl6pPr>
      <a:lvl7pPr marL="914400" algn="l" rtl="0" fontAlgn="base">
        <a:spcBef>
          <a:spcPct val="0"/>
        </a:spcBef>
        <a:spcAft>
          <a:spcPct val="0"/>
        </a:spcAft>
        <a:defRPr sz="2800">
          <a:solidFill>
            <a:schemeClr val="tx1"/>
          </a:solidFill>
          <a:latin typeface="Arial" charset="0"/>
          <a:cs typeface="Arial" charset="0"/>
        </a:defRPr>
      </a:lvl7pPr>
      <a:lvl8pPr marL="1371600" algn="l" rtl="0" fontAlgn="base">
        <a:spcBef>
          <a:spcPct val="0"/>
        </a:spcBef>
        <a:spcAft>
          <a:spcPct val="0"/>
        </a:spcAft>
        <a:defRPr sz="2800">
          <a:solidFill>
            <a:schemeClr val="tx1"/>
          </a:solidFill>
          <a:latin typeface="Arial" charset="0"/>
          <a:cs typeface="Arial" charset="0"/>
        </a:defRPr>
      </a:lvl8pPr>
      <a:lvl9pPr marL="1828800" algn="l" rtl="0" fontAlgn="base">
        <a:spcBef>
          <a:spcPct val="0"/>
        </a:spcBef>
        <a:spcAft>
          <a:spcPct val="0"/>
        </a:spcAft>
        <a:defRPr sz="28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Calibri" pitchFamily="34" charset="0"/>
          <a:cs typeface="Calibri" pitchFamily="34" charset="0"/>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a:solidFill>
            <a:schemeClr val="tx1"/>
          </a:solidFill>
          <a:latin typeface="Calibri" pitchFamily="34" charset="0"/>
          <a:cs typeface="Calibri" pitchFamily="34" charset="0"/>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Calibri" pitchFamily="34" charset="0"/>
          <a:cs typeface="Calibri" pitchFamily="34" charset="0"/>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Calibri" pitchFamily="34" charset="0"/>
          <a:cs typeface="Calibri" pitchFamily="34" charset="0"/>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10.xml"/><Relationship Id="rId7" Type="http://schemas.openxmlformats.org/officeDocument/2006/relationships/image" Target="../media/image8.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7.png"/><Relationship Id="rId5" Type="http://schemas.openxmlformats.org/officeDocument/2006/relationships/notesSlide" Target="../notesSlides/notesSlide13.xml"/><Relationship Id="rId4" Type="http://schemas.openxmlformats.org/officeDocument/2006/relationships/slideLayout" Target="../slideLayouts/slideLayout27.xml"/><Relationship Id="rId9"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hyperlink" Target="http://cogcomp.cs.illinois.edu/" TargetMode="Externa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hyperlink" Target="http://l2r.cs.uiuc.edu/tutorials.html" TargetMode="Externa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chart" Target="../charts/char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23.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4"/>
          <p:cNvSpPr txBox="1">
            <a:spLocks noChangeArrowheads="1"/>
          </p:cNvSpPr>
          <p:nvPr/>
        </p:nvSpPr>
        <p:spPr bwMode="auto">
          <a:xfrm>
            <a:off x="1771650" y="5410200"/>
            <a:ext cx="5600700" cy="707886"/>
          </a:xfrm>
          <a:prstGeom prst="rect">
            <a:avLst/>
          </a:prstGeom>
          <a:solidFill>
            <a:srgbClr val="FFFFCC"/>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600" b="1" dirty="0" smtClean="0"/>
              <a:t>May 2013</a:t>
            </a:r>
            <a:endParaRPr lang="en-US" sz="1600" b="1" dirty="0"/>
          </a:p>
          <a:p>
            <a:pPr algn="ctr" eaLnBrk="1" hangingPunct="1">
              <a:spcBef>
                <a:spcPct val="50000"/>
              </a:spcBef>
            </a:pPr>
            <a:r>
              <a:rPr lang="en-US" sz="1600" b="1" dirty="0" smtClean="0"/>
              <a:t>KU Leuven, </a:t>
            </a:r>
            <a:r>
              <a:rPr lang="en-US" sz="1600" b="1" dirty="0" err="1" smtClean="0"/>
              <a:t>Belguim</a:t>
            </a:r>
            <a:endParaRPr lang="en-US" dirty="0"/>
          </a:p>
        </p:txBody>
      </p:sp>
      <p:sp>
        <p:nvSpPr>
          <p:cNvPr id="2054" name="Text Box 6"/>
          <p:cNvSpPr txBox="1">
            <a:spLocks noChangeArrowheads="1"/>
          </p:cNvSpPr>
          <p:nvPr/>
        </p:nvSpPr>
        <p:spPr bwMode="auto">
          <a:xfrm>
            <a:off x="457200" y="5148263"/>
            <a:ext cx="8229600" cy="1341906"/>
          </a:xfrm>
          <a:prstGeom prst="rect">
            <a:avLst/>
          </a:prstGeom>
          <a:solidFill>
            <a:srgbClr val="FFFFCC"/>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600" dirty="0"/>
              <a:t>With thanks to: </a:t>
            </a:r>
            <a:endParaRPr lang="en-US" altLang="zh-TW" sz="1600" dirty="0">
              <a:ea typeface="Arial Unicode MS" pitchFamily="34" charset="-128"/>
              <a:cs typeface="Arial Unicode MS" pitchFamily="34" charset="-128"/>
            </a:endParaRPr>
          </a:p>
          <a:p>
            <a:pPr eaLnBrk="1" hangingPunct="1">
              <a:lnSpc>
                <a:spcPct val="60000"/>
              </a:lnSpc>
              <a:spcBef>
                <a:spcPct val="50000"/>
              </a:spcBef>
            </a:pPr>
            <a:r>
              <a:rPr lang="en-US" altLang="zh-TW" sz="1600" dirty="0">
                <a:ea typeface="Arial Unicode MS" pitchFamily="34" charset="-128"/>
                <a:cs typeface="Arial Unicode MS" pitchFamily="34" charset="-128"/>
              </a:rPr>
              <a:t>Collaborators:</a:t>
            </a:r>
            <a:r>
              <a:rPr lang="en-US" altLang="zh-TW" sz="1600" dirty="0">
                <a:solidFill>
                  <a:srgbClr val="0000FF"/>
                </a:solidFill>
                <a:ea typeface="Arial Unicode MS" pitchFamily="34" charset="-128"/>
                <a:cs typeface="Arial Unicode MS" pitchFamily="34" charset="-128"/>
              </a:rPr>
              <a:t> </a:t>
            </a:r>
            <a:r>
              <a:rPr lang="en-US" altLang="zh-TW" sz="1600" b="1" dirty="0">
                <a:solidFill>
                  <a:srgbClr val="0000FF"/>
                </a:solidFill>
                <a:ea typeface="Arial Unicode MS" pitchFamily="34" charset="-128"/>
                <a:cs typeface="Arial Unicode MS" pitchFamily="34" charset="-128"/>
              </a:rPr>
              <a:t>Ming-Wei Chang</a:t>
            </a:r>
            <a:r>
              <a:rPr lang="en-US" altLang="zh-TW" sz="1600" b="1" dirty="0" smtClean="0">
                <a:solidFill>
                  <a:srgbClr val="0000FF"/>
                </a:solidFill>
                <a:ea typeface="Arial Unicode MS" pitchFamily="34" charset="-128"/>
                <a:cs typeface="Arial Unicode MS" pitchFamily="34" charset="-128"/>
              </a:rPr>
              <a:t>,</a:t>
            </a:r>
            <a:r>
              <a:rPr lang="en-US" sz="1600" b="1" dirty="0" smtClean="0">
                <a:solidFill>
                  <a:srgbClr val="0000FF"/>
                </a:solidFill>
              </a:rPr>
              <a:t> Gourab Kundu,  Lev Ratinov, Rajhans Samdani,</a:t>
            </a:r>
          </a:p>
          <a:p>
            <a:pPr eaLnBrk="1" hangingPunct="1">
              <a:lnSpc>
                <a:spcPct val="60000"/>
              </a:lnSpc>
              <a:spcBef>
                <a:spcPct val="50000"/>
              </a:spcBef>
            </a:pPr>
            <a:r>
              <a:rPr lang="en-US" sz="1600" b="1" dirty="0" smtClean="0">
                <a:solidFill>
                  <a:srgbClr val="0000FF"/>
                </a:solidFill>
              </a:rPr>
              <a:t> 	       Vivek  </a:t>
            </a:r>
            <a:r>
              <a:rPr lang="en-US" sz="1600" b="1" dirty="0">
                <a:solidFill>
                  <a:srgbClr val="0000FF"/>
                </a:solidFill>
              </a:rPr>
              <a:t>Srikumar, </a:t>
            </a:r>
            <a:r>
              <a:rPr lang="en-US" sz="1600" b="1" dirty="0" smtClean="0">
                <a:solidFill>
                  <a:srgbClr val="0000FF"/>
                </a:solidFill>
              </a:rPr>
              <a:t>Many </a:t>
            </a:r>
            <a:r>
              <a:rPr lang="en-US" sz="1600" b="1" dirty="0">
                <a:solidFill>
                  <a:srgbClr val="0000FF"/>
                </a:solidFill>
              </a:rPr>
              <a:t>others </a:t>
            </a:r>
          </a:p>
          <a:p>
            <a:pPr eaLnBrk="1" hangingPunct="1"/>
            <a:r>
              <a:rPr lang="en-US" sz="1600" dirty="0"/>
              <a:t>Funding:   </a:t>
            </a:r>
            <a:r>
              <a:rPr lang="en-US" sz="1400" dirty="0" smtClean="0">
                <a:solidFill>
                  <a:srgbClr val="0000FF"/>
                </a:solidFill>
              </a:rPr>
              <a:t>NSF; DHS</a:t>
            </a:r>
            <a:r>
              <a:rPr lang="en-US" sz="1400" dirty="0">
                <a:solidFill>
                  <a:srgbClr val="0000FF"/>
                </a:solidFill>
              </a:rPr>
              <a:t>; </a:t>
            </a:r>
            <a:r>
              <a:rPr lang="en-US" sz="1400" dirty="0" smtClean="0">
                <a:solidFill>
                  <a:srgbClr val="0000FF"/>
                </a:solidFill>
              </a:rPr>
              <a:t>NIH; DARPA. </a:t>
            </a:r>
          </a:p>
          <a:p>
            <a:pPr eaLnBrk="1" hangingPunct="1"/>
            <a:r>
              <a:rPr lang="en-US" sz="1400" dirty="0">
                <a:solidFill>
                  <a:srgbClr val="0000FF"/>
                </a:solidFill>
              </a:rPr>
              <a:t> </a:t>
            </a:r>
            <a:r>
              <a:rPr lang="en-US" sz="1400" dirty="0" smtClean="0">
                <a:solidFill>
                  <a:srgbClr val="0000FF"/>
                </a:solidFill>
              </a:rPr>
              <a:t>                   DASH </a:t>
            </a:r>
            <a:r>
              <a:rPr lang="en-US" sz="1400" dirty="0">
                <a:solidFill>
                  <a:srgbClr val="0000FF"/>
                </a:solidFill>
              </a:rPr>
              <a:t>Optimization (Xpress-MP) </a:t>
            </a:r>
          </a:p>
        </p:txBody>
      </p:sp>
      <p:sp>
        <p:nvSpPr>
          <p:cNvPr id="50180" name="Rectangle 2"/>
          <p:cNvSpPr>
            <a:spLocks noGrp="1" noChangeArrowheads="1"/>
          </p:cNvSpPr>
          <p:nvPr>
            <p:ph type="ctrTitle"/>
          </p:nvPr>
        </p:nvSpPr>
        <p:spPr/>
        <p:txBody>
          <a:bodyPr/>
          <a:lstStyle/>
          <a:p>
            <a:r>
              <a:rPr lang="en-US" sz="3200" dirty="0">
                <a:solidFill>
                  <a:schemeClr val="tx1"/>
                </a:solidFill>
              </a:rPr>
              <a:t>Constrained Conditional </a:t>
            </a:r>
            <a:r>
              <a:rPr lang="en-US" sz="3200" dirty="0" smtClean="0">
                <a:solidFill>
                  <a:schemeClr val="tx1"/>
                </a:solidFill>
              </a:rPr>
              <a:t>Models </a:t>
            </a:r>
            <a:br>
              <a:rPr lang="en-US" sz="3200" dirty="0" smtClean="0">
                <a:solidFill>
                  <a:schemeClr val="tx1"/>
                </a:solidFill>
              </a:rPr>
            </a:br>
            <a:r>
              <a:rPr lang="en-US" sz="2800" dirty="0" smtClean="0">
                <a:solidFill>
                  <a:schemeClr val="tx1"/>
                </a:solidFill>
              </a:rPr>
              <a:t>Towards </a:t>
            </a:r>
            <a:r>
              <a:rPr lang="en-US" sz="2800" dirty="0">
                <a:solidFill>
                  <a:schemeClr val="tx1"/>
                </a:solidFill>
              </a:rPr>
              <a:t>Better Semantic Analysis of Text</a:t>
            </a:r>
            <a:r>
              <a:rPr lang="en-US" sz="2800" b="1" dirty="0">
                <a:solidFill>
                  <a:schemeClr val="tx1"/>
                </a:solidFill>
              </a:rPr>
              <a:t/>
            </a:r>
            <a:br>
              <a:rPr lang="en-US" sz="2800" b="1" dirty="0">
                <a:solidFill>
                  <a:schemeClr val="tx1"/>
                </a:solidFill>
              </a:rPr>
            </a:br>
            <a:endParaRPr lang="en-US" sz="3200" b="1" dirty="0" smtClean="0">
              <a:solidFill>
                <a:schemeClr val="tx1"/>
              </a:solidFill>
            </a:endParaRPr>
          </a:p>
        </p:txBody>
      </p:sp>
      <p:sp>
        <p:nvSpPr>
          <p:cNvPr id="50181" name="Rectangle 3"/>
          <p:cNvSpPr>
            <a:spLocks noGrp="1" noChangeArrowheads="1"/>
          </p:cNvSpPr>
          <p:nvPr>
            <p:ph type="subTitle" idx="1"/>
          </p:nvPr>
        </p:nvSpPr>
        <p:spPr>
          <a:xfrm>
            <a:off x="457200" y="3429000"/>
            <a:ext cx="8153400" cy="1752600"/>
          </a:xfrm>
          <a:extLst>
            <a:ext uri="{91240B29-F687-4F45-9708-019B960494DF}">
              <a14:hiddenLine xmlns:a14="http://schemas.microsoft.com/office/drawing/2010/main" w="9525">
                <a:solidFill>
                  <a:srgbClr val="008000"/>
                </a:solidFill>
                <a:miter lim="800000"/>
                <a:headEnd/>
                <a:tailEnd/>
              </a14:hiddenLine>
            </a:ext>
          </a:extLst>
        </p:spPr>
        <p:txBody>
          <a:bodyPr/>
          <a:lstStyle/>
          <a:p>
            <a:pPr algn="l" eaLnBrk="1" hangingPunct="1"/>
            <a:r>
              <a:rPr lang="en-US" sz="2800" dirty="0" smtClean="0">
                <a:solidFill>
                  <a:srgbClr val="0033CC"/>
                </a:solidFill>
              </a:rPr>
              <a:t>Dan Roth</a:t>
            </a:r>
          </a:p>
          <a:p>
            <a:pPr algn="l" eaLnBrk="1" hangingPunct="1"/>
            <a:r>
              <a:rPr lang="en-US" altLang="zh-TW" sz="2400" dirty="0" smtClean="0">
                <a:ea typeface="Arial Unicode MS" pitchFamily="34" charset="-128"/>
                <a:cs typeface="Arial Unicode MS" pitchFamily="34" charset="-128"/>
              </a:rPr>
              <a:t>Department of Computer Science</a:t>
            </a:r>
          </a:p>
          <a:p>
            <a:pPr algn="l" eaLnBrk="1" hangingPunct="1"/>
            <a:r>
              <a:rPr lang="en-US" altLang="zh-TW" sz="2400" dirty="0" smtClean="0">
                <a:ea typeface="Arial Unicode MS" pitchFamily="34" charset="-128"/>
                <a:cs typeface="Arial Unicode MS" pitchFamily="34" charset="-128"/>
              </a:rPr>
              <a:t>University of Illinois at Urbana-Champaign</a:t>
            </a:r>
            <a:endParaRPr lang="en-US" sz="2000" dirty="0" smtClean="0"/>
          </a:p>
        </p:txBody>
      </p:sp>
      <p:sp>
        <p:nvSpPr>
          <p:cNvPr id="4" name="Slide Number Placeholder 3"/>
          <p:cNvSpPr>
            <a:spLocks noGrp="1"/>
          </p:cNvSpPr>
          <p:nvPr>
            <p:ph type="sldNum" sz="quarter" idx="12"/>
          </p:nvPr>
        </p:nvSpPr>
        <p:spPr/>
        <p:txBody>
          <a:bodyPr/>
          <a:lstStyle/>
          <a:p>
            <a:pPr>
              <a:defRPr/>
            </a:pPr>
            <a:r>
              <a:rPr lang="en-US" altLang="zh-TW" dirty="0" smtClean="0"/>
              <a:t>Page </a:t>
            </a:r>
            <a:fld id="{385D3F47-0B5A-4364-923A-B345F606F3E4}" type="slidenum">
              <a:rPr lang="en-US" altLang="zh-TW" smtClean="0"/>
              <a:pPr>
                <a:defRPr/>
              </a:pPr>
              <a:t>1</a:t>
            </a:fld>
            <a:endParaRPr lang="en-US" altLang="zh-TW"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2054"/>
                                        </p:tgtEl>
                                        <p:attrNameLst>
                                          <p:attrName>style.visibility</p:attrName>
                                        </p:attrNameLst>
                                      </p:cBhvr>
                                      <p:to>
                                        <p:strVal val="visible"/>
                                      </p:to>
                                    </p:set>
                                    <p:anim calcmode="lin" valueType="num">
                                      <p:cBhvr>
                                        <p:cTn id="7" dur="1000" fill="hold"/>
                                        <p:tgtEl>
                                          <p:spTgt spid="2054"/>
                                        </p:tgtEl>
                                        <p:attrNameLst>
                                          <p:attrName>ppt_x</p:attrName>
                                        </p:attrNameLst>
                                      </p:cBhvr>
                                      <p:tavLst>
                                        <p:tav tm="0">
                                          <p:val>
                                            <p:strVal val="#ppt_x"/>
                                          </p:val>
                                        </p:tav>
                                        <p:tav tm="100000">
                                          <p:val>
                                            <p:strVal val="#ppt_x"/>
                                          </p:val>
                                        </p:tav>
                                      </p:tavLst>
                                    </p:anim>
                                    <p:anim calcmode="lin" valueType="num">
                                      <p:cBhvr>
                                        <p:cTn id="8" dur="1000" fill="hold"/>
                                        <p:tgtEl>
                                          <p:spTgt spid="2054"/>
                                        </p:tgtEl>
                                        <p:attrNameLst>
                                          <p:attrName>ppt_y</p:attrName>
                                        </p:attrNameLst>
                                      </p:cBhvr>
                                      <p:tavLst>
                                        <p:tav tm="0">
                                          <p:val>
                                            <p:strVal val="#ppt_y-#ppt_h/2"/>
                                          </p:val>
                                        </p:tav>
                                        <p:tav tm="100000">
                                          <p:val>
                                            <p:strVal val="#ppt_y"/>
                                          </p:val>
                                        </p:tav>
                                      </p:tavLst>
                                    </p:anim>
                                    <p:anim calcmode="lin" valueType="num">
                                      <p:cBhvr>
                                        <p:cTn id="9" dur="1000" fill="hold"/>
                                        <p:tgtEl>
                                          <p:spTgt spid="2054"/>
                                        </p:tgtEl>
                                        <p:attrNameLst>
                                          <p:attrName>ppt_w</p:attrName>
                                        </p:attrNameLst>
                                      </p:cBhvr>
                                      <p:tavLst>
                                        <p:tav tm="0">
                                          <p:val>
                                            <p:strVal val="#ppt_w"/>
                                          </p:val>
                                        </p:tav>
                                        <p:tav tm="100000">
                                          <p:val>
                                            <p:strVal val="#ppt_w"/>
                                          </p:val>
                                        </p:tav>
                                      </p:tavLst>
                                    </p:anim>
                                    <p:anim calcmode="lin" valueType="num">
                                      <p:cBhvr>
                                        <p:cTn id="10" dur="1000" fill="hold"/>
                                        <p:tgtEl>
                                          <p:spTgt spid="205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5440" y="1084951"/>
            <a:ext cx="8646160" cy="5412426"/>
          </a:xfrm>
        </p:spPr>
        <p:txBody>
          <a:bodyPr>
            <a:normAutofit/>
          </a:bodyPr>
          <a:lstStyle/>
          <a:p>
            <a:r>
              <a:rPr lang="en-US" sz="2000" dirty="0" smtClean="0"/>
              <a:t>Inference: </a:t>
            </a:r>
            <a:r>
              <a:rPr lang="en-US" sz="2000" dirty="0" smtClean="0">
                <a:solidFill>
                  <a:srgbClr val="0033CC"/>
                </a:solidFill>
              </a:rPr>
              <a:t>given</a:t>
            </a:r>
            <a:r>
              <a:rPr lang="en-US" sz="2000" dirty="0" smtClean="0">
                <a:solidFill>
                  <a:srgbClr val="000000"/>
                </a:solidFill>
              </a:rPr>
              <a:t> input </a:t>
            </a:r>
            <a:r>
              <a:rPr lang="en-US" b="1" dirty="0" smtClean="0">
                <a:solidFill>
                  <a:srgbClr val="0033CC"/>
                </a:solidFill>
              </a:rPr>
              <a:t>x</a:t>
            </a:r>
            <a:r>
              <a:rPr lang="en-US" sz="2000" dirty="0" smtClean="0">
                <a:solidFill>
                  <a:srgbClr val="000000"/>
                </a:solidFill>
                <a:latin typeface="cmmi10"/>
              </a:rPr>
              <a:t> </a:t>
            </a:r>
            <a:r>
              <a:rPr lang="en-US" sz="2000" dirty="0" smtClean="0">
                <a:solidFill>
                  <a:srgbClr val="000000"/>
                </a:solidFill>
              </a:rPr>
              <a:t>(a document, a sentence), </a:t>
            </a:r>
          </a:p>
          <a:p>
            <a:pPr marL="0" indent="0">
              <a:buNone/>
            </a:pPr>
            <a:r>
              <a:rPr lang="en-US" sz="2000" dirty="0">
                <a:solidFill>
                  <a:srgbClr val="000000"/>
                </a:solidFill>
              </a:rPr>
              <a:t> </a:t>
            </a:r>
            <a:r>
              <a:rPr lang="en-US" sz="2000" dirty="0" smtClean="0">
                <a:solidFill>
                  <a:srgbClr val="000000"/>
                </a:solidFill>
              </a:rPr>
              <a:t>                        </a:t>
            </a:r>
            <a:r>
              <a:rPr lang="en-US" sz="2000" dirty="0" smtClean="0">
                <a:solidFill>
                  <a:srgbClr val="0033CC"/>
                </a:solidFill>
              </a:rPr>
              <a:t>predict</a:t>
            </a:r>
            <a:r>
              <a:rPr lang="en-US" sz="2000" dirty="0" smtClean="0">
                <a:solidFill>
                  <a:srgbClr val="000000"/>
                </a:solidFill>
              </a:rPr>
              <a:t> </a:t>
            </a:r>
            <a:r>
              <a:rPr lang="en-US" sz="2000" b="1" dirty="0" smtClean="0">
                <a:solidFill>
                  <a:srgbClr val="000000"/>
                </a:solidFill>
              </a:rPr>
              <a:t>the best structure </a:t>
            </a:r>
            <a:r>
              <a:rPr lang="en-US" dirty="0" smtClean="0">
                <a:solidFill>
                  <a:srgbClr val="0033CC"/>
                </a:solidFill>
              </a:rPr>
              <a:t>y</a:t>
            </a:r>
            <a:r>
              <a:rPr lang="en-US" sz="2800" dirty="0" smtClean="0">
                <a:solidFill>
                  <a:srgbClr val="0033CC"/>
                </a:solidFill>
              </a:rPr>
              <a:t> </a:t>
            </a:r>
            <a:r>
              <a:rPr lang="en-US" sz="2000" dirty="0">
                <a:solidFill>
                  <a:srgbClr val="0033CC"/>
                </a:solidFill>
              </a:rPr>
              <a:t>= {y</a:t>
            </a:r>
            <a:r>
              <a:rPr lang="en-US" sz="2000" baseline="-25000" dirty="0">
                <a:solidFill>
                  <a:srgbClr val="0033CC"/>
                </a:solidFill>
              </a:rPr>
              <a:t>1</a:t>
            </a:r>
            <a:r>
              <a:rPr lang="en-US" sz="2000" dirty="0">
                <a:solidFill>
                  <a:srgbClr val="0033CC"/>
                </a:solidFill>
              </a:rPr>
              <a:t>,y</a:t>
            </a:r>
            <a:r>
              <a:rPr lang="en-US" sz="2000" baseline="-25000" dirty="0">
                <a:solidFill>
                  <a:srgbClr val="0033CC"/>
                </a:solidFill>
              </a:rPr>
              <a:t>2</a:t>
            </a:r>
            <a:r>
              <a:rPr lang="en-US" sz="2000" dirty="0">
                <a:solidFill>
                  <a:srgbClr val="0033CC"/>
                </a:solidFill>
              </a:rPr>
              <a:t>,…,</a:t>
            </a:r>
            <a:r>
              <a:rPr lang="en-US" sz="2000" dirty="0" err="1">
                <a:solidFill>
                  <a:srgbClr val="0033CC"/>
                </a:solidFill>
              </a:rPr>
              <a:t>y</a:t>
            </a:r>
            <a:r>
              <a:rPr lang="en-US" sz="2000" baseline="-25000" dirty="0" err="1">
                <a:solidFill>
                  <a:srgbClr val="0033CC"/>
                </a:solidFill>
              </a:rPr>
              <a:t>n</a:t>
            </a:r>
            <a:r>
              <a:rPr lang="en-US" sz="2000" dirty="0">
                <a:solidFill>
                  <a:srgbClr val="0033CC"/>
                </a:solidFill>
              </a:rPr>
              <a:t>} </a:t>
            </a:r>
            <a:r>
              <a:rPr lang="en-US" sz="2000" dirty="0" smtClean="0">
                <a:solidFill>
                  <a:srgbClr val="0033CC"/>
                </a:solidFill>
                <a:latin typeface="cmsy10"/>
              </a:rPr>
              <a:t>2</a:t>
            </a:r>
            <a:r>
              <a:rPr lang="en-US" sz="2000" dirty="0" smtClean="0">
                <a:solidFill>
                  <a:srgbClr val="0033CC"/>
                </a:solidFill>
                <a:ea typeface="cmsy10"/>
                <a:cs typeface="cmsy10"/>
              </a:rPr>
              <a:t> </a:t>
            </a:r>
            <a:r>
              <a:rPr lang="en-US" sz="2000" dirty="0" smtClean="0">
                <a:solidFill>
                  <a:srgbClr val="0033CC"/>
                </a:solidFill>
                <a:cs typeface="cmsy10"/>
              </a:rPr>
              <a:t>Y</a:t>
            </a:r>
            <a:r>
              <a:rPr lang="en-US" sz="2000" dirty="0" smtClean="0">
                <a:solidFill>
                  <a:srgbClr val="0033CC"/>
                </a:solidFill>
              </a:rPr>
              <a:t>  </a:t>
            </a:r>
            <a:r>
              <a:rPr lang="en-US" sz="2000" dirty="0" smtClean="0"/>
              <a:t>(entities &amp; relations)</a:t>
            </a:r>
          </a:p>
          <a:p>
            <a:pPr lvl="1"/>
            <a:r>
              <a:rPr lang="en-US" sz="1800" dirty="0" smtClean="0"/>
              <a:t>Assign values to the </a:t>
            </a:r>
            <a:r>
              <a:rPr lang="en-US" sz="1800" dirty="0">
                <a:solidFill>
                  <a:srgbClr val="0033CC"/>
                </a:solidFill>
              </a:rPr>
              <a:t>y</a:t>
            </a:r>
            <a:r>
              <a:rPr lang="en-US" sz="1800" baseline="-25000" dirty="0">
                <a:solidFill>
                  <a:srgbClr val="0033CC"/>
                </a:solidFill>
              </a:rPr>
              <a:t>1</a:t>
            </a:r>
            <a:r>
              <a:rPr lang="en-US" sz="1800" dirty="0">
                <a:solidFill>
                  <a:srgbClr val="0033CC"/>
                </a:solidFill>
              </a:rPr>
              <a:t>,y</a:t>
            </a:r>
            <a:r>
              <a:rPr lang="en-US" sz="1800" baseline="-25000" dirty="0">
                <a:solidFill>
                  <a:srgbClr val="0033CC"/>
                </a:solidFill>
              </a:rPr>
              <a:t>2</a:t>
            </a:r>
            <a:r>
              <a:rPr lang="en-US" sz="1800" dirty="0">
                <a:solidFill>
                  <a:srgbClr val="0033CC"/>
                </a:solidFill>
              </a:rPr>
              <a:t>,…,</a:t>
            </a:r>
            <a:r>
              <a:rPr lang="en-US" sz="1800" dirty="0" err="1" smtClean="0">
                <a:solidFill>
                  <a:srgbClr val="0033CC"/>
                </a:solidFill>
              </a:rPr>
              <a:t>y</a:t>
            </a:r>
            <a:r>
              <a:rPr lang="en-US" sz="1800" baseline="-25000" dirty="0" err="1" smtClean="0">
                <a:solidFill>
                  <a:srgbClr val="0033CC"/>
                </a:solidFill>
              </a:rPr>
              <a:t>n</a:t>
            </a:r>
            <a:r>
              <a:rPr lang="en-US" sz="1800" dirty="0" smtClean="0"/>
              <a:t>, accounting for </a:t>
            </a:r>
            <a:r>
              <a:rPr lang="en-US" sz="1800" b="1" dirty="0" smtClean="0"/>
              <a:t>dependencies among </a:t>
            </a:r>
            <a:r>
              <a:rPr lang="en-US" sz="1800" dirty="0" err="1" smtClean="0">
                <a:solidFill>
                  <a:srgbClr val="0033CC"/>
                </a:solidFill>
              </a:rPr>
              <a:t>y</a:t>
            </a:r>
            <a:r>
              <a:rPr lang="en-US" sz="1800" baseline="-25000" dirty="0" err="1" smtClean="0">
                <a:solidFill>
                  <a:srgbClr val="0033CC"/>
                </a:solidFill>
              </a:rPr>
              <a:t>i</a:t>
            </a:r>
            <a:r>
              <a:rPr lang="en-US" sz="2000" dirty="0" err="1" smtClean="0">
                <a:solidFill>
                  <a:srgbClr val="000000"/>
                </a:solidFill>
              </a:rPr>
              <a:t>s</a:t>
            </a:r>
            <a:endParaRPr lang="en-US" dirty="0">
              <a:solidFill>
                <a:srgbClr val="000000"/>
              </a:solidFill>
            </a:endParaRPr>
          </a:p>
          <a:p>
            <a:r>
              <a:rPr lang="en-US" sz="2000" dirty="0" smtClean="0">
                <a:solidFill>
                  <a:srgbClr val="000000"/>
                </a:solidFill>
              </a:rPr>
              <a:t>Inference is expressed as a maximization of a </a:t>
            </a:r>
            <a:r>
              <a:rPr lang="en-US" sz="2000" b="1" i="1" dirty="0" smtClean="0">
                <a:solidFill>
                  <a:srgbClr val="000000"/>
                </a:solidFill>
              </a:rPr>
              <a:t>scoring function</a:t>
            </a:r>
          </a:p>
          <a:p>
            <a:pPr marL="0" indent="0">
              <a:buNone/>
            </a:pPr>
            <a:r>
              <a:rPr lang="en-US" dirty="0" smtClean="0"/>
              <a:t>                                    y’ = </a:t>
            </a:r>
            <a:r>
              <a:rPr lang="en-US" dirty="0" err="1" smtClean="0"/>
              <a:t>argmax</a:t>
            </a:r>
            <a:r>
              <a:rPr lang="en-US" baseline="-25000" dirty="0" err="1" smtClean="0"/>
              <a:t>y</a:t>
            </a:r>
            <a:r>
              <a:rPr lang="en-US" baseline="-25000" dirty="0" smtClean="0"/>
              <a:t> </a:t>
            </a:r>
            <a:r>
              <a:rPr lang="en-US" baseline="-25000" dirty="0">
                <a:latin typeface="cmsy10"/>
              </a:rPr>
              <a:t>2 Y</a:t>
            </a:r>
            <a:r>
              <a:rPr lang="en-US" dirty="0"/>
              <a:t> </a:t>
            </a:r>
            <a:r>
              <a:rPr lang="en-US" dirty="0" err="1"/>
              <a:t>w</a:t>
            </a:r>
            <a:r>
              <a:rPr lang="en-US" baseline="30000" dirty="0" err="1"/>
              <a:t>T</a:t>
            </a:r>
            <a:r>
              <a:rPr lang="en-US" dirty="0"/>
              <a:t> </a:t>
            </a:r>
            <a:r>
              <a:rPr lang="en-US" dirty="0">
                <a:latin typeface="cmmi10"/>
              </a:rPr>
              <a:t>Á</a:t>
            </a:r>
            <a:r>
              <a:rPr lang="en-US" dirty="0"/>
              <a:t> (</a:t>
            </a:r>
            <a:r>
              <a:rPr lang="en-US" dirty="0" err="1"/>
              <a:t>x,y</a:t>
            </a:r>
            <a:r>
              <a:rPr lang="en-US" dirty="0"/>
              <a:t>)</a:t>
            </a:r>
          </a:p>
          <a:p>
            <a:endParaRPr lang="en-US" sz="2000" b="1" i="1" dirty="0" smtClean="0">
              <a:solidFill>
                <a:srgbClr val="000000"/>
              </a:solidFill>
            </a:endParaRPr>
          </a:p>
          <a:p>
            <a:endParaRPr lang="en-US" dirty="0" smtClean="0">
              <a:solidFill>
                <a:srgbClr val="000000"/>
              </a:solidFill>
            </a:endParaRPr>
          </a:p>
          <a:p>
            <a:endParaRPr lang="en-US" dirty="0" smtClean="0">
              <a:solidFill>
                <a:srgbClr val="000000"/>
              </a:solidFill>
            </a:endParaRPr>
          </a:p>
          <a:p>
            <a:r>
              <a:rPr lang="en-US" sz="2000" dirty="0" smtClean="0"/>
              <a:t>Inference requires</a:t>
            </a:r>
            <a:r>
              <a:rPr lang="en-US" sz="2000" dirty="0"/>
              <a:t>, in principle, touching all y </a:t>
            </a:r>
            <a:r>
              <a:rPr lang="en-US" sz="2000" dirty="0">
                <a:latin typeface="cmsy10"/>
              </a:rPr>
              <a:t>2</a:t>
            </a:r>
            <a:r>
              <a:rPr lang="en-US" sz="2000" dirty="0"/>
              <a:t> Y at decision time, when we are </a:t>
            </a:r>
            <a:r>
              <a:rPr lang="en-US" sz="2000" dirty="0">
                <a:solidFill>
                  <a:srgbClr val="0033CC"/>
                </a:solidFill>
              </a:rPr>
              <a:t>given </a:t>
            </a:r>
            <a:r>
              <a:rPr lang="en-US" sz="2000" dirty="0" smtClean="0">
                <a:solidFill>
                  <a:srgbClr val="0033CC"/>
                </a:solidFill>
              </a:rPr>
              <a:t>x </a:t>
            </a:r>
            <a:r>
              <a:rPr lang="en-US" sz="2000" dirty="0">
                <a:solidFill>
                  <a:srgbClr val="0033CC"/>
                </a:solidFill>
                <a:latin typeface="cmsy10"/>
              </a:rPr>
              <a:t>2</a:t>
            </a:r>
            <a:r>
              <a:rPr lang="en-US" sz="2000" dirty="0">
                <a:solidFill>
                  <a:srgbClr val="0033CC"/>
                </a:solidFill>
              </a:rPr>
              <a:t> X </a:t>
            </a:r>
            <a:r>
              <a:rPr lang="en-US" sz="2000" dirty="0"/>
              <a:t>and attempt to determine the </a:t>
            </a:r>
            <a:r>
              <a:rPr lang="en-US" sz="2000" dirty="0">
                <a:solidFill>
                  <a:srgbClr val="0033CC"/>
                </a:solidFill>
              </a:rPr>
              <a:t>best y </a:t>
            </a:r>
            <a:r>
              <a:rPr lang="en-US" sz="2000" dirty="0">
                <a:solidFill>
                  <a:srgbClr val="0033CC"/>
                </a:solidFill>
                <a:latin typeface="cmsy10"/>
              </a:rPr>
              <a:t>2</a:t>
            </a:r>
            <a:r>
              <a:rPr lang="en-US" sz="2000" dirty="0">
                <a:solidFill>
                  <a:srgbClr val="0033CC"/>
                </a:solidFill>
              </a:rPr>
              <a:t> Y </a:t>
            </a:r>
            <a:r>
              <a:rPr lang="en-US" sz="2000" dirty="0" smtClean="0"/>
              <a:t>for it, given </a:t>
            </a:r>
            <a:r>
              <a:rPr lang="en-US" sz="2000" dirty="0" smtClean="0">
                <a:solidFill>
                  <a:srgbClr val="0033CC"/>
                </a:solidFill>
              </a:rPr>
              <a:t>w</a:t>
            </a:r>
            <a:r>
              <a:rPr lang="en-US" sz="2000" dirty="0" smtClean="0"/>
              <a:t> </a:t>
            </a:r>
          </a:p>
          <a:p>
            <a:pPr lvl="1"/>
            <a:r>
              <a:rPr lang="en-US" dirty="0"/>
              <a:t>For some structures, inference is computationally easy. </a:t>
            </a:r>
          </a:p>
          <a:p>
            <a:pPr lvl="1"/>
            <a:r>
              <a:rPr lang="en-US" dirty="0" err="1"/>
              <a:t>Eg</a:t>
            </a:r>
            <a:r>
              <a:rPr lang="en-US" dirty="0"/>
              <a:t>: Using the Viterbi algorithm </a:t>
            </a:r>
            <a:endParaRPr lang="en-US" dirty="0" smtClean="0"/>
          </a:p>
          <a:p>
            <a:pPr lvl="1"/>
            <a:r>
              <a:rPr lang="en-US" dirty="0" smtClean="0"/>
              <a:t>In </a:t>
            </a:r>
            <a:r>
              <a:rPr lang="en-US" dirty="0"/>
              <a:t>general, </a:t>
            </a:r>
            <a:r>
              <a:rPr lang="en-US" dirty="0" smtClean="0"/>
              <a:t>NP-hard</a:t>
            </a:r>
            <a:r>
              <a:rPr lang="en-US" dirty="0"/>
              <a:t> </a:t>
            </a:r>
            <a:r>
              <a:rPr lang="en-US" dirty="0" smtClean="0"/>
              <a:t>(can be formulated as an ILP)</a:t>
            </a:r>
            <a:endParaRPr lang="en-US" dirty="0"/>
          </a:p>
          <a:p>
            <a:endParaRPr lang="en-US" sz="2000" dirty="0"/>
          </a:p>
        </p:txBody>
      </p:sp>
      <p:sp>
        <p:nvSpPr>
          <p:cNvPr id="2" name="Title 1"/>
          <p:cNvSpPr>
            <a:spLocks noGrp="1"/>
          </p:cNvSpPr>
          <p:nvPr>
            <p:ph type="title"/>
          </p:nvPr>
        </p:nvSpPr>
        <p:spPr/>
        <p:txBody>
          <a:bodyPr>
            <a:normAutofit/>
          </a:bodyPr>
          <a:lstStyle/>
          <a:p>
            <a:r>
              <a:rPr lang="en-US" dirty="0" smtClean="0"/>
              <a:t>Structured Prediction: Inference</a:t>
            </a:r>
            <a:endParaRPr lang="en-US" dirty="0"/>
          </a:p>
        </p:txBody>
      </p:sp>
      <p:sp>
        <p:nvSpPr>
          <p:cNvPr id="17" name="Rectangular Callout 16"/>
          <p:cNvSpPr/>
          <p:nvPr/>
        </p:nvSpPr>
        <p:spPr>
          <a:xfrm>
            <a:off x="7162800" y="2819400"/>
            <a:ext cx="1638299" cy="990600"/>
          </a:xfrm>
          <a:prstGeom prst="wedgeRectCallout">
            <a:avLst>
              <a:gd name="adj1" fmla="val -113950"/>
              <a:gd name="adj2" fmla="val -39478"/>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cs typeface="Century Gothic"/>
              </a:rPr>
              <a:t>Joint features on </a:t>
            </a:r>
            <a:r>
              <a:rPr lang="en-US" dirty="0" smtClean="0">
                <a:solidFill>
                  <a:schemeClr val="tx1"/>
                </a:solidFill>
                <a:cs typeface="Century Gothic"/>
              </a:rPr>
              <a:t>inputs and outputs</a:t>
            </a:r>
            <a:endParaRPr lang="en-US" dirty="0">
              <a:solidFill>
                <a:schemeClr val="tx1"/>
              </a:solidFill>
              <a:cs typeface="Century Gothic"/>
            </a:endParaRPr>
          </a:p>
        </p:txBody>
      </p:sp>
      <p:sp>
        <p:nvSpPr>
          <p:cNvPr id="18" name="Rectangular Callout 17"/>
          <p:cNvSpPr/>
          <p:nvPr/>
        </p:nvSpPr>
        <p:spPr>
          <a:xfrm>
            <a:off x="3276600" y="3465284"/>
            <a:ext cx="3200400" cy="649516"/>
          </a:xfrm>
          <a:prstGeom prst="wedgeRectCallout">
            <a:avLst>
              <a:gd name="adj1" fmla="val 1456"/>
              <a:gd name="adj2" fmla="val -107316"/>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cs typeface="Century Gothic"/>
              </a:rPr>
              <a:t>Feature Weights</a:t>
            </a:r>
          </a:p>
          <a:p>
            <a:pPr algn="ctr"/>
            <a:r>
              <a:rPr lang="en-US" dirty="0">
                <a:solidFill>
                  <a:schemeClr val="tx1"/>
                </a:solidFill>
                <a:cs typeface="Century Gothic"/>
              </a:rPr>
              <a:t>(estimated during learning)</a:t>
            </a:r>
          </a:p>
        </p:txBody>
      </p:sp>
      <p:sp>
        <p:nvSpPr>
          <p:cNvPr id="19" name="Rectangular Callout 18"/>
          <p:cNvSpPr/>
          <p:nvPr/>
        </p:nvSpPr>
        <p:spPr>
          <a:xfrm>
            <a:off x="533400" y="3389084"/>
            <a:ext cx="1600199" cy="649516"/>
          </a:xfrm>
          <a:prstGeom prst="wedgeRectCallout">
            <a:avLst>
              <a:gd name="adj1" fmla="val 190323"/>
              <a:gd name="adj2" fmla="val -73712"/>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mj-lt"/>
                <a:cs typeface="Century Gothic"/>
              </a:rPr>
              <a:t>Set of allowed </a:t>
            </a:r>
            <a:r>
              <a:rPr lang="en-US" dirty="0" smtClean="0">
                <a:solidFill>
                  <a:schemeClr val="tx1"/>
                </a:solidFill>
                <a:latin typeface="+mj-lt"/>
                <a:cs typeface="Century Gothic"/>
              </a:rPr>
              <a:t>structures</a:t>
            </a:r>
            <a:endParaRPr lang="en-US" dirty="0">
              <a:solidFill>
                <a:schemeClr val="tx1"/>
              </a:solidFill>
              <a:latin typeface="+mj-lt"/>
              <a:cs typeface="Century Gothic"/>
            </a:endParaRPr>
          </a:p>
        </p:txBody>
      </p:sp>
      <p:sp>
        <p:nvSpPr>
          <p:cNvPr id="8" name="Rectangle 17"/>
          <p:cNvSpPr>
            <a:spLocks noChangeArrowheads="1"/>
          </p:cNvSpPr>
          <p:nvPr/>
        </p:nvSpPr>
        <p:spPr bwMode="auto">
          <a:xfrm>
            <a:off x="2895600" y="164068"/>
            <a:ext cx="6096000" cy="369332"/>
          </a:xfrm>
          <a:prstGeom prst="rect">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smtClean="0">
                <a:solidFill>
                  <a:srgbClr val="000000"/>
                </a:solidFill>
                <a:latin typeface="Arial" charset="0"/>
                <a:cs typeface="Arial" charset="0"/>
              </a:rPr>
              <a:t>Placing in context: a crash course in structured prediction</a:t>
            </a:r>
            <a:endParaRPr lang="en-US" dirty="0">
              <a:solidFill>
                <a:srgbClr val="000000"/>
              </a:solidFill>
              <a:latin typeface="Arial" charset="0"/>
              <a:cs typeface="Arial" charset="0"/>
            </a:endParaRPr>
          </a:p>
        </p:txBody>
      </p:sp>
      <p:sp>
        <p:nvSpPr>
          <p:cNvPr id="4" name="Slide Number Placeholder 3"/>
          <p:cNvSpPr>
            <a:spLocks noGrp="1"/>
          </p:cNvSpPr>
          <p:nvPr>
            <p:ph type="sldNum" sz="quarter" idx="11"/>
          </p:nvPr>
        </p:nvSpPr>
        <p:spPr/>
        <p:txBody>
          <a:bodyPr/>
          <a:lstStyle/>
          <a:p>
            <a:r>
              <a:rPr lang="en-US" altLang="zh-TW" smtClean="0">
                <a:solidFill>
                  <a:srgbClr val="000000"/>
                </a:solidFill>
              </a:rPr>
              <a:t>Page </a:t>
            </a:r>
            <a:fld id="{E8007264-EAB3-4E53-8D88-C175708AA4AD}" type="slidenum">
              <a:rPr lang="en-US" altLang="zh-TW" smtClean="0">
                <a:solidFill>
                  <a:srgbClr val="000000"/>
                </a:solidFill>
              </a:rPr>
              <a:pPr/>
              <a:t>10</a:t>
            </a:fld>
            <a:endParaRPr lang="en-US" altLang="zh-TW" dirty="0">
              <a:solidFill>
                <a:srgbClr val="000000"/>
              </a:solidFill>
            </a:endParaRPr>
          </a:p>
        </p:txBody>
      </p:sp>
    </p:spTree>
    <p:extLst>
      <p:ext uri="{BB962C8B-B14F-4D97-AF65-F5344CB8AC3E}">
        <p14:creationId xmlns:p14="http://schemas.microsoft.com/office/powerpoint/2010/main" val="281342963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Structured Prediction: Learning</a:t>
            </a:r>
          </a:p>
        </p:txBody>
      </p:sp>
      <p:sp>
        <p:nvSpPr>
          <p:cNvPr id="3" name="Content Placeholder 2"/>
          <p:cNvSpPr>
            <a:spLocks noGrp="1"/>
          </p:cNvSpPr>
          <p:nvPr>
            <p:ph idx="1"/>
          </p:nvPr>
        </p:nvSpPr>
        <p:spPr/>
        <p:txBody>
          <a:bodyPr>
            <a:normAutofit/>
          </a:bodyPr>
          <a:lstStyle/>
          <a:p>
            <a:r>
              <a:rPr lang="en-US" sz="2200" dirty="0"/>
              <a:t>Learning: </a:t>
            </a:r>
            <a:r>
              <a:rPr lang="en-US" sz="2200" dirty="0">
                <a:solidFill>
                  <a:srgbClr val="0033CC"/>
                </a:solidFill>
              </a:rPr>
              <a:t>given</a:t>
            </a:r>
            <a:r>
              <a:rPr lang="en-US" sz="2200" dirty="0">
                <a:solidFill>
                  <a:srgbClr val="000000"/>
                </a:solidFill>
              </a:rPr>
              <a:t> a set of structured examples </a:t>
            </a:r>
            <a:r>
              <a:rPr lang="en-US" sz="2200" dirty="0">
                <a:solidFill>
                  <a:srgbClr val="0033CC"/>
                </a:solidFill>
              </a:rPr>
              <a:t>{(</a:t>
            </a:r>
            <a:r>
              <a:rPr lang="en-US" sz="2200" dirty="0" err="1">
                <a:solidFill>
                  <a:srgbClr val="0033CC"/>
                </a:solidFill>
              </a:rPr>
              <a:t>x,y</a:t>
            </a:r>
            <a:r>
              <a:rPr lang="en-US" sz="2200" dirty="0">
                <a:solidFill>
                  <a:srgbClr val="0033CC"/>
                </a:solidFill>
              </a:rPr>
              <a:t>)} </a:t>
            </a:r>
            <a:endParaRPr lang="en-US" sz="2200" dirty="0" smtClean="0">
              <a:solidFill>
                <a:srgbClr val="0033CC"/>
              </a:solidFill>
            </a:endParaRPr>
          </a:p>
          <a:p>
            <a:pPr marL="0" indent="0">
              <a:buNone/>
            </a:pPr>
            <a:r>
              <a:rPr lang="en-US" sz="2200" dirty="0">
                <a:solidFill>
                  <a:srgbClr val="0033CC"/>
                </a:solidFill>
              </a:rPr>
              <a:t> </a:t>
            </a:r>
            <a:r>
              <a:rPr lang="en-US" sz="2200" dirty="0" smtClean="0">
                <a:solidFill>
                  <a:srgbClr val="0033CC"/>
                </a:solidFill>
              </a:rPr>
              <a:t>                      find</a:t>
            </a:r>
            <a:r>
              <a:rPr lang="en-US" sz="2200" dirty="0" smtClean="0">
                <a:solidFill>
                  <a:srgbClr val="000000"/>
                </a:solidFill>
              </a:rPr>
              <a:t> </a:t>
            </a:r>
            <a:r>
              <a:rPr lang="en-US" sz="2200" dirty="0">
                <a:solidFill>
                  <a:srgbClr val="000000"/>
                </a:solidFill>
              </a:rPr>
              <a:t>a scoring function </a:t>
            </a:r>
            <a:r>
              <a:rPr lang="en-US" sz="2200" dirty="0">
                <a:solidFill>
                  <a:srgbClr val="0033CC"/>
                </a:solidFill>
              </a:rPr>
              <a:t>w</a:t>
            </a:r>
            <a:r>
              <a:rPr lang="en-US" sz="2200" dirty="0">
                <a:solidFill>
                  <a:srgbClr val="000000"/>
                </a:solidFill>
              </a:rPr>
              <a:t> that minimizes </a:t>
            </a:r>
            <a:r>
              <a:rPr lang="en-US" sz="2200" dirty="0" smtClean="0">
                <a:solidFill>
                  <a:srgbClr val="000000"/>
                </a:solidFill>
              </a:rPr>
              <a:t>empirical loss</a:t>
            </a:r>
            <a:r>
              <a:rPr lang="en-US" sz="2200" dirty="0">
                <a:solidFill>
                  <a:srgbClr val="000000"/>
                </a:solidFill>
              </a:rPr>
              <a:t>.</a:t>
            </a:r>
          </a:p>
          <a:p>
            <a:r>
              <a:rPr lang="en-US" sz="2200" dirty="0">
                <a:solidFill>
                  <a:srgbClr val="000000"/>
                </a:solidFill>
              </a:rPr>
              <a:t>Learning is thus driven by the attempt to find a weight vector </a:t>
            </a:r>
            <a:r>
              <a:rPr lang="en-US" sz="2200" dirty="0">
                <a:solidFill>
                  <a:srgbClr val="0033CC"/>
                </a:solidFill>
              </a:rPr>
              <a:t>w</a:t>
            </a:r>
            <a:r>
              <a:rPr lang="en-US" sz="2200" dirty="0">
                <a:solidFill>
                  <a:srgbClr val="000000"/>
                </a:solidFill>
              </a:rPr>
              <a:t> such </a:t>
            </a:r>
            <a:r>
              <a:rPr lang="en-US" sz="2200" dirty="0" smtClean="0">
                <a:solidFill>
                  <a:srgbClr val="000000"/>
                </a:solidFill>
              </a:rPr>
              <a:t>that</a:t>
            </a:r>
            <a:r>
              <a:rPr lang="en-US" sz="2200" dirty="0">
                <a:solidFill>
                  <a:srgbClr val="000000"/>
                </a:solidFill>
              </a:rPr>
              <a:t> </a:t>
            </a:r>
            <a:r>
              <a:rPr lang="en-US" sz="2200" dirty="0" smtClean="0">
                <a:solidFill>
                  <a:srgbClr val="000000"/>
                </a:solidFill>
              </a:rPr>
              <a:t>for each given annotated example </a:t>
            </a:r>
            <a:r>
              <a:rPr lang="en-US" sz="2200" dirty="0" smtClean="0">
                <a:solidFill>
                  <a:srgbClr val="0033CC"/>
                </a:solidFill>
              </a:rPr>
              <a:t>(</a:t>
            </a:r>
            <a:r>
              <a:rPr lang="en-US" sz="2200" dirty="0" smtClean="0">
                <a:solidFill>
                  <a:srgbClr val="0033CC"/>
                </a:solidFill>
                <a:latin typeface="Calibri"/>
              </a:rPr>
              <a:t>x</a:t>
            </a:r>
            <a:r>
              <a:rPr lang="en-US" sz="2200" baseline="-25000" dirty="0" smtClean="0">
                <a:solidFill>
                  <a:srgbClr val="0033CC"/>
                </a:solidFill>
                <a:latin typeface="Calibri"/>
              </a:rPr>
              <a:t>i</a:t>
            </a:r>
            <a:r>
              <a:rPr lang="en-US" sz="2200" dirty="0" smtClean="0">
                <a:solidFill>
                  <a:srgbClr val="0033CC"/>
                </a:solidFill>
              </a:rPr>
              <a:t>, </a:t>
            </a:r>
            <a:r>
              <a:rPr lang="en-US" sz="2200" dirty="0" err="1" smtClean="0">
                <a:solidFill>
                  <a:srgbClr val="0033CC"/>
                </a:solidFill>
                <a:latin typeface="Calibri"/>
              </a:rPr>
              <a:t>y</a:t>
            </a:r>
            <a:r>
              <a:rPr lang="en-US" sz="2200" baseline="-25000" dirty="0" err="1" smtClean="0">
                <a:solidFill>
                  <a:srgbClr val="0033CC"/>
                </a:solidFill>
                <a:latin typeface="Calibri"/>
              </a:rPr>
              <a:t>i</a:t>
            </a:r>
            <a:r>
              <a:rPr lang="en-US" sz="2200" dirty="0" smtClean="0">
                <a:solidFill>
                  <a:srgbClr val="0033CC"/>
                </a:solidFill>
              </a:rPr>
              <a:t>):</a:t>
            </a:r>
          </a:p>
          <a:p>
            <a:pPr marL="0" indent="0">
              <a:buNone/>
            </a:pPr>
            <a:endParaRPr lang="en-US" dirty="0"/>
          </a:p>
          <a:p>
            <a:pPr marL="0" indent="0">
              <a:buNone/>
            </a:pPr>
            <a:endParaRPr lang="en-US" dirty="0" smtClean="0"/>
          </a:p>
          <a:p>
            <a:pPr marL="0" indent="0">
              <a:buNone/>
            </a:pPr>
            <a:endParaRPr lang="en-US" dirty="0"/>
          </a:p>
          <a:p>
            <a:endParaRPr lang="en-US" sz="2000" dirty="0" smtClean="0"/>
          </a:p>
        </p:txBody>
      </p:sp>
      <p:sp>
        <p:nvSpPr>
          <p:cNvPr id="12" name="Slide Number Placeholder 11"/>
          <p:cNvSpPr>
            <a:spLocks noGrp="1"/>
          </p:cNvSpPr>
          <p:nvPr>
            <p:ph type="sldNum" sz="quarter" idx="11"/>
          </p:nvPr>
        </p:nvSpPr>
        <p:spPr/>
        <p:txBody>
          <a:bodyPr/>
          <a:lstStyle/>
          <a:p>
            <a:r>
              <a:rPr lang="en-US" altLang="zh-TW" smtClean="0">
                <a:solidFill>
                  <a:srgbClr val="000000"/>
                </a:solidFill>
              </a:rPr>
              <a:t>Page </a:t>
            </a:r>
            <a:fld id="{E8007264-EAB3-4E53-8D88-C175708AA4AD}" type="slidenum">
              <a:rPr lang="en-US" altLang="zh-TW" smtClean="0">
                <a:solidFill>
                  <a:srgbClr val="000000"/>
                </a:solidFill>
              </a:rPr>
              <a:pPr/>
              <a:t>11</a:t>
            </a:fld>
            <a:endParaRPr lang="en-US" altLang="zh-TW" dirty="0">
              <a:solidFill>
                <a:srgbClr val="000000"/>
              </a:solidFill>
            </a:endParaRPr>
          </a:p>
        </p:txBody>
      </p:sp>
    </p:spTree>
    <p:custDataLst>
      <p:tags r:id="rId1"/>
    </p:custDataLst>
    <p:extLst>
      <p:ext uri="{BB962C8B-B14F-4D97-AF65-F5344CB8AC3E}">
        <p14:creationId xmlns:p14="http://schemas.microsoft.com/office/powerpoint/2010/main" val="2029355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Structured Prediction: Learning</a:t>
            </a:r>
          </a:p>
        </p:txBody>
      </p:sp>
      <p:sp>
        <p:nvSpPr>
          <p:cNvPr id="3" name="Content Placeholder 2"/>
          <p:cNvSpPr>
            <a:spLocks noGrp="1"/>
          </p:cNvSpPr>
          <p:nvPr>
            <p:ph idx="1"/>
          </p:nvPr>
        </p:nvSpPr>
        <p:spPr/>
        <p:txBody>
          <a:bodyPr>
            <a:normAutofit fontScale="92500" lnSpcReduction="20000"/>
          </a:bodyPr>
          <a:lstStyle/>
          <a:p>
            <a:r>
              <a:rPr lang="en-US" dirty="0"/>
              <a:t>Learning: </a:t>
            </a:r>
            <a:r>
              <a:rPr lang="en-US" dirty="0">
                <a:solidFill>
                  <a:srgbClr val="0033CC"/>
                </a:solidFill>
              </a:rPr>
              <a:t>given</a:t>
            </a:r>
            <a:r>
              <a:rPr lang="en-US" dirty="0">
                <a:solidFill>
                  <a:srgbClr val="000000"/>
                </a:solidFill>
              </a:rPr>
              <a:t> a set of structured examples </a:t>
            </a:r>
            <a:r>
              <a:rPr lang="en-US" dirty="0">
                <a:solidFill>
                  <a:srgbClr val="0033CC"/>
                </a:solidFill>
              </a:rPr>
              <a:t>{(</a:t>
            </a:r>
            <a:r>
              <a:rPr lang="en-US" dirty="0" err="1">
                <a:solidFill>
                  <a:srgbClr val="0033CC"/>
                </a:solidFill>
              </a:rPr>
              <a:t>x,y</a:t>
            </a:r>
            <a:r>
              <a:rPr lang="en-US" dirty="0">
                <a:solidFill>
                  <a:srgbClr val="0033CC"/>
                </a:solidFill>
              </a:rPr>
              <a:t>)} </a:t>
            </a:r>
            <a:endParaRPr lang="en-US" dirty="0" smtClean="0">
              <a:solidFill>
                <a:srgbClr val="0033CC"/>
              </a:solidFill>
            </a:endParaRPr>
          </a:p>
          <a:p>
            <a:pPr marL="0" indent="0">
              <a:buNone/>
            </a:pPr>
            <a:r>
              <a:rPr lang="en-US" dirty="0">
                <a:solidFill>
                  <a:srgbClr val="0033CC"/>
                </a:solidFill>
              </a:rPr>
              <a:t> </a:t>
            </a:r>
            <a:r>
              <a:rPr lang="en-US" dirty="0" smtClean="0">
                <a:solidFill>
                  <a:srgbClr val="0033CC"/>
                </a:solidFill>
              </a:rPr>
              <a:t>                      find</a:t>
            </a:r>
            <a:r>
              <a:rPr lang="en-US" dirty="0" smtClean="0">
                <a:solidFill>
                  <a:srgbClr val="000000"/>
                </a:solidFill>
              </a:rPr>
              <a:t> </a:t>
            </a:r>
            <a:r>
              <a:rPr lang="en-US" dirty="0">
                <a:solidFill>
                  <a:srgbClr val="000000"/>
                </a:solidFill>
              </a:rPr>
              <a:t>a scoring function </a:t>
            </a:r>
            <a:r>
              <a:rPr lang="en-US" dirty="0">
                <a:solidFill>
                  <a:srgbClr val="0033CC"/>
                </a:solidFill>
              </a:rPr>
              <a:t>w</a:t>
            </a:r>
            <a:r>
              <a:rPr lang="en-US" dirty="0">
                <a:solidFill>
                  <a:srgbClr val="000000"/>
                </a:solidFill>
              </a:rPr>
              <a:t> that minimizes </a:t>
            </a:r>
            <a:r>
              <a:rPr lang="en-US" dirty="0" smtClean="0">
                <a:solidFill>
                  <a:srgbClr val="000000"/>
                </a:solidFill>
              </a:rPr>
              <a:t>empirical loss</a:t>
            </a:r>
            <a:r>
              <a:rPr lang="en-US" dirty="0">
                <a:solidFill>
                  <a:srgbClr val="000000"/>
                </a:solidFill>
              </a:rPr>
              <a:t>.</a:t>
            </a:r>
          </a:p>
          <a:p>
            <a:r>
              <a:rPr lang="en-US" dirty="0">
                <a:solidFill>
                  <a:srgbClr val="000000"/>
                </a:solidFill>
              </a:rPr>
              <a:t>Learning is thus driven by the attempt to find a weight vector </a:t>
            </a:r>
            <a:r>
              <a:rPr lang="en-US" dirty="0">
                <a:solidFill>
                  <a:srgbClr val="0033CC"/>
                </a:solidFill>
              </a:rPr>
              <a:t>w</a:t>
            </a:r>
            <a:r>
              <a:rPr lang="en-US" dirty="0">
                <a:solidFill>
                  <a:srgbClr val="000000"/>
                </a:solidFill>
              </a:rPr>
              <a:t> such </a:t>
            </a:r>
            <a:r>
              <a:rPr lang="en-US" dirty="0" smtClean="0">
                <a:solidFill>
                  <a:srgbClr val="000000"/>
                </a:solidFill>
              </a:rPr>
              <a:t>that</a:t>
            </a:r>
            <a:r>
              <a:rPr lang="en-US" dirty="0">
                <a:solidFill>
                  <a:srgbClr val="000000"/>
                </a:solidFill>
              </a:rPr>
              <a:t> </a:t>
            </a:r>
            <a:r>
              <a:rPr lang="en-US" dirty="0" smtClean="0">
                <a:solidFill>
                  <a:srgbClr val="000000"/>
                </a:solidFill>
              </a:rPr>
              <a:t>for each given annotated example </a:t>
            </a:r>
            <a:r>
              <a:rPr lang="en-US" dirty="0" smtClean="0">
                <a:solidFill>
                  <a:srgbClr val="0033CC"/>
                </a:solidFill>
              </a:rPr>
              <a:t>(</a:t>
            </a:r>
            <a:r>
              <a:rPr lang="en-US" dirty="0" smtClean="0">
                <a:solidFill>
                  <a:srgbClr val="0033CC"/>
                </a:solidFill>
                <a:latin typeface="Calibri"/>
              </a:rPr>
              <a:t>x</a:t>
            </a:r>
            <a:r>
              <a:rPr lang="en-US" baseline="-25000" dirty="0" smtClean="0">
                <a:solidFill>
                  <a:srgbClr val="0033CC"/>
                </a:solidFill>
                <a:latin typeface="Calibri"/>
              </a:rPr>
              <a:t>i</a:t>
            </a:r>
            <a:r>
              <a:rPr lang="en-US" dirty="0" smtClean="0">
                <a:solidFill>
                  <a:srgbClr val="0033CC"/>
                </a:solidFill>
              </a:rPr>
              <a:t>, </a:t>
            </a:r>
            <a:r>
              <a:rPr lang="en-US" dirty="0" err="1" smtClean="0">
                <a:solidFill>
                  <a:srgbClr val="0033CC"/>
                </a:solidFill>
                <a:latin typeface="Calibri"/>
              </a:rPr>
              <a:t>y</a:t>
            </a:r>
            <a:r>
              <a:rPr lang="en-US" baseline="-25000" dirty="0" err="1" smtClean="0">
                <a:solidFill>
                  <a:srgbClr val="0033CC"/>
                </a:solidFill>
                <a:latin typeface="Calibri"/>
              </a:rPr>
              <a:t>i</a:t>
            </a:r>
            <a:r>
              <a:rPr lang="en-US" dirty="0" smtClean="0">
                <a:solidFill>
                  <a:srgbClr val="0033CC"/>
                </a:solidFill>
              </a:rPr>
              <a:t>):</a:t>
            </a:r>
          </a:p>
          <a:p>
            <a:pPr marL="0" indent="0">
              <a:buNone/>
            </a:pPr>
            <a:endParaRPr lang="en-US" dirty="0"/>
          </a:p>
          <a:p>
            <a:pPr marL="0" indent="0">
              <a:buNone/>
            </a:pPr>
            <a:endParaRPr lang="en-US" dirty="0" smtClean="0"/>
          </a:p>
          <a:p>
            <a:pPr marL="0" indent="0">
              <a:buNone/>
            </a:pPr>
            <a:endParaRPr lang="en-US" dirty="0"/>
          </a:p>
          <a:p>
            <a:endParaRPr lang="en-US" sz="2000" dirty="0" smtClean="0">
              <a:solidFill>
                <a:srgbClr val="0033CC"/>
              </a:solidFill>
            </a:endParaRPr>
          </a:p>
          <a:p>
            <a:r>
              <a:rPr lang="en-US" sz="2000" dirty="0" smtClean="0">
                <a:solidFill>
                  <a:srgbClr val="0033CC"/>
                </a:solidFill>
              </a:rPr>
              <a:t>We </a:t>
            </a:r>
            <a:r>
              <a:rPr lang="en-US" sz="2000" dirty="0">
                <a:solidFill>
                  <a:srgbClr val="0033CC"/>
                </a:solidFill>
              </a:rPr>
              <a:t>call </a:t>
            </a:r>
            <a:r>
              <a:rPr lang="en-US" sz="2000" dirty="0" smtClean="0">
                <a:solidFill>
                  <a:srgbClr val="0033CC"/>
                </a:solidFill>
              </a:rPr>
              <a:t>these conditions </a:t>
            </a:r>
            <a:r>
              <a:rPr lang="en-US" sz="2000" dirty="0">
                <a:solidFill>
                  <a:srgbClr val="0033CC"/>
                </a:solidFill>
              </a:rPr>
              <a:t>the </a:t>
            </a:r>
            <a:r>
              <a:rPr lang="en-US" sz="2000" dirty="0">
                <a:solidFill>
                  <a:srgbClr val="FF0000"/>
                </a:solidFill>
              </a:rPr>
              <a:t>learning </a:t>
            </a:r>
            <a:r>
              <a:rPr lang="en-US" sz="2000" dirty="0" smtClean="0">
                <a:solidFill>
                  <a:srgbClr val="FF0000"/>
                </a:solidFill>
              </a:rPr>
              <a:t>constraints.</a:t>
            </a:r>
            <a:endParaRPr lang="en-US" sz="2000" dirty="0">
              <a:solidFill>
                <a:srgbClr val="FF0000"/>
              </a:solidFill>
            </a:endParaRPr>
          </a:p>
          <a:p>
            <a:endParaRPr lang="en-US" sz="2200" dirty="0" smtClean="0"/>
          </a:p>
          <a:p>
            <a:r>
              <a:rPr lang="en-US" sz="2200" dirty="0" smtClean="0"/>
              <a:t>In most learning algorithms used today, the update of the weight vector </a:t>
            </a:r>
            <a:r>
              <a:rPr lang="en-US" sz="2200" dirty="0" smtClean="0">
                <a:solidFill>
                  <a:srgbClr val="FF0000"/>
                </a:solidFill>
              </a:rPr>
              <a:t>w</a:t>
            </a:r>
            <a:r>
              <a:rPr lang="en-US" sz="2200" dirty="0" smtClean="0"/>
              <a:t> is done in an </a:t>
            </a:r>
            <a:r>
              <a:rPr lang="en-US" sz="2200" dirty="0" smtClean="0">
                <a:solidFill>
                  <a:srgbClr val="FF0000"/>
                </a:solidFill>
              </a:rPr>
              <a:t>on-line fashion</a:t>
            </a:r>
            <a:r>
              <a:rPr lang="en-US" sz="2200" dirty="0" smtClean="0"/>
              <a:t>, </a:t>
            </a:r>
          </a:p>
          <a:p>
            <a:pPr lvl="1"/>
            <a:r>
              <a:rPr lang="en-US" sz="1900" dirty="0" smtClean="0"/>
              <a:t>Think </a:t>
            </a:r>
            <a:r>
              <a:rPr lang="en-US" sz="1900" dirty="0"/>
              <a:t>about it as Perceptron; this procedure applies to </a:t>
            </a:r>
            <a:r>
              <a:rPr lang="en-US" sz="1900" dirty="0">
                <a:solidFill>
                  <a:srgbClr val="0033CC"/>
                </a:solidFill>
              </a:rPr>
              <a:t>Structured Perceptron</a:t>
            </a:r>
            <a:r>
              <a:rPr lang="en-US" sz="1900" dirty="0"/>
              <a:t>, </a:t>
            </a:r>
            <a:r>
              <a:rPr lang="en-US" sz="1900" dirty="0">
                <a:solidFill>
                  <a:srgbClr val="0033CC"/>
                </a:solidFill>
              </a:rPr>
              <a:t>CRFs</a:t>
            </a:r>
            <a:r>
              <a:rPr lang="en-US" sz="1900" dirty="0"/>
              <a:t>, </a:t>
            </a:r>
            <a:r>
              <a:rPr lang="en-US" sz="1900" dirty="0">
                <a:solidFill>
                  <a:srgbClr val="0033CC"/>
                </a:solidFill>
              </a:rPr>
              <a:t>Linear Structured </a:t>
            </a:r>
            <a:r>
              <a:rPr lang="en-US" sz="1900" dirty="0" smtClean="0">
                <a:solidFill>
                  <a:srgbClr val="0033CC"/>
                </a:solidFill>
              </a:rPr>
              <a:t>SVM</a:t>
            </a:r>
            <a:endParaRPr lang="en-US" sz="1900" dirty="0">
              <a:solidFill>
                <a:srgbClr val="0033CC"/>
              </a:solidFill>
            </a:endParaRPr>
          </a:p>
          <a:p>
            <a:r>
              <a:rPr lang="en-US" sz="2200" dirty="0" err="1" smtClean="0"/>
              <a:t>W.l.o.g</a:t>
            </a:r>
            <a:r>
              <a:rPr lang="en-US" sz="2200" dirty="0" smtClean="0"/>
              <a:t>. (almost) we can thus write the generic structured learning algorithm as follows:</a:t>
            </a:r>
          </a:p>
        </p:txBody>
      </p:sp>
      <p:pic>
        <p:nvPicPr>
          <p:cNvPr id="6" name="Picture 5"/>
          <p:cNvPicPr>
            <a:picLocks noChangeAspect="1"/>
          </p:cNvPicPr>
          <p:nvPr/>
        </p:nvPicPr>
        <p:blipFill>
          <a:blip r:embed="rId3"/>
          <a:stretch>
            <a:fillRect/>
          </a:stretch>
        </p:blipFill>
        <p:spPr>
          <a:xfrm>
            <a:off x="939800" y="2660969"/>
            <a:ext cx="7747000" cy="872806"/>
          </a:xfrm>
          <a:prstGeom prst="rect">
            <a:avLst/>
          </a:prstGeom>
        </p:spPr>
      </p:pic>
      <p:sp>
        <p:nvSpPr>
          <p:cNvPr id="7" name="Rectangle 6"/>
          <p:cNvSpPr/>
          <p:nvPr/>
        </p:nvSpPr>
        <p:spPr>
          <a:xfrm>
            <a:off x="7794625" y="2753043"/>
            <a:ext cx="1070794" cy="74898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7"/>
          <p:cNvSpPr/>
          <p:nvPr/>
        </p:nvSpPr>
        <p:spPr>
          <a:xfrm>
            <a:off x="619125" y="2610168"/>
            <a:ext cx="2476500" cy="97123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solidFill>
                  <a:srgbClr val="0033CC"/>
                </a:solidFill>
              </a:rPr>
              <a:t>Score of annotated structure</a:t>
            </a:r>
            <a:endParaRPr lang="en-US" sz="2000" b="1" dirty="0">
              <a:solidFill>
                <a:srgbClr val="0033CC"/>
              </a:solidFill>
            </a:endParaRPr>
          </a:p>
        </p:txBody>
      </p:sp>
      <p:sp>
        <p:nvSpPr>
          <p:cNvPr id="9" name="Rectangle 8"/>
          <p:cNvSpPr/>
          <p:nvPr/>
        </p:nvSpPr>
        <p:spPr>
          <a:xfrm>
            <a:off x="3644900" y="2610168"/>
            <a:ext cx="2101850" cy="97123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solidFill>
                  <a:srgbClr val="0033CC"/>
                </a:solidFill>
              </a:rPr>
              <a:t>Score of any other structure</a:t>
            </a:r>
            <a:endParaRPr lang="en-US" sz="2000" b="1" dirty="0">
              <a:solidFill>
                <a:srgbClr val="0033CC"/>
              </a:solidFill>
            </a:endParaRPr>
          </a:p>
        </p:txBody>
      </p:sp>
      <p:sp>
        <p:nvSpPr>
          <p:cNvPr id="10" name="Rectangle 9"/>
          <p:cNvSpPr/>
          <p:nvPr/>
        </p:nvSpPr>
        <p:spPr>
          <a:xfrm>
            <a:off x="6226578" y="2610168"/>
            <a:ext cx="2101850" cy="97123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solidFill>
                  <a:srgbClr val="0033CC"/>
                </a:solidFill>
              </a:rPr>
              <a:t>Penalty for predicting other structure</a:t>
            </a:r>
            <a:endParaRPr lang="en-US" sz="2000" b="1" dirty="0">
              <a:solidFill>
                <a:srgbClr val="0033CC"/>
              </a:solidFill>
            </a:endParaRPr>
          </a:p>
        </p:txBody>
      </p:sp>
      <p:sp>
        <p:nvSpPr>
          <p:cNvPr id="4" name="TextBox 3"/>
          <p:cNvSpPr txBox="1"/>
          <p:nvPr/>
        </p:nvSpPr>
        <p:spPr>
          <a:xfrm>
            <a:off x="121222" y="2825632"/>
            <a:ext cx="627095" cy="523220"/>
          </a:xfrm>
          <a:prstGeom prst="rect">
            <a:avLst/>
          </a:prstGeom>
          <a:noFill/>
        </p:spPr>
        <p:txBody>
          <a:bodyPr wrap="none" rtlCol="0">
            <a:spAutoFit/>
          </a:bodyPr>
          <a:lstStyle/>
          <a:p>
            <a:r>
              <a:rPr lang="en-US" sz="2800" dirty="0" smtClean="0">
                <a:latin typeface="cmsy10"/>
              </a:rPr>
              <a:t>8</a:t>
            </a:r>
            <a:r>
              <a:rPr lang="en-US" sz="2800" dirty="0" smtClean="0">
                <a:latin typeface="+mn-lt"/>
              </a:rPr>
              <a:t> y</a:t>
            </a:r>
            <a:endParaRPr lang="en-US" sz="2800" dirty="0">
              <a:latin typeface="+mn-lt"/>
            </a:endParaRPr>
          </a:p>
        </p:txBody>
      </p:sp>
      <p:sp>
        <p:nvSpPr>
          <p:cNvPr id="5" name="Slide Number Placeholder 4"/>
          <p:cNvSpPr>
            <a:spLocks noGrp="1"/>
          </p:cNvSpPr>
          <p:nvPr>
            <p:ph type="sldNum" sz="quarter" idx="11"/>
          </p:nvPr>
        </p:nvSpPr>
        <p:spPr/>
        <p:txBody>
          <a:bodyPr/>
          <a:lstStyle/>
          <a:p>
            <a:r>
              <a:rPr lang="en-US" altLang="zh-TW" smtClean="0">
                <a:solidFill>
                  <a:srgbClr val="000000"/>
                </a:solidFill>
              </a:rPr>
              <a:t>Page </a:t>
            </a:r>
            <a:fld id="{E8007264-EAB3-4E53-8D88-C175708AA4AD}" type="slidenum">
              <a:rPr lang="en-US" altLang="zh-TW" smtClean="0">
                <a:solidFill>
                  <a:srgbClr val="000000"/>
                </a:solidFill>
              </a:rPr>
              <a:pPr/>
              <a:t>12</a:t>
            </a:fld>
            <a:endParaRPr lang="en-US" altLang="zh-TW" dirty="0">
              <a:solidFill>
                <a:srgbClr val="000000"/>
              </a:solidFill>
            </a:endParaRPr>
          </a:p>
        </p:txBody>
      </p:sp>
    </p:spTree>
    <p:custDataLst>
      <p:tags r:id="rId1"/>
    </p:custDataLst>
    <p:extLst>
      <p:ext uri="{BB962C8B-B14F-4D97-AF65-F5344CB8AC3E}">
        <p14:creationId xmlns:p14="http://schemas.microsoft.com/office/powerpoint/2010/main" val="765023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ular Callout 11"/>
          <p:cNvSpPr/>
          <p:nvPr/>
        </p:nvSpPr>
        <p:spPr>
          <a:xfrm>
            <a:off x="6781800" y="152400"/>
            <a:ext cx="2286000" cy="1828800"/>
          </a:xfrm>
          <a:prstGeom prst="wedgeRectCallout">
            <a:avLst>
              <a:gd name="adj1" fmla="val -113339"/>
              <a:gd name="adj2" fmla="val 76959"/>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cs typeface="Century Gothic"/>
              </a:rPr>
              <a:t>In the structured case, the prediction (inference) step is often </a:t>
            </a:r>
            <a:r>
              <a:rPr lang="en-US" sz="2000" dirty="0" smtClean="0">
                <a:solidFill>
                  <a:srgbClr val="FF0000"/>
                </a:solidFill>
                <a:cs typeface="Century Gothic"/>
              </a:rPr>
              <a:t>intractable </a:t>
            </a:r>
            <a:r>
              <a:rPr lang="en-US" sz="2000" dirty="0" smtClean="0">
                <a:solidFill>
                  <a:schemeClr val="tx1"/>
                </a:solidFill>
                <a:cs typeface="Century Gothic"/>
              </a:rPr>
              <a:t>and needs to be done </a:t>
            </a:r>
            <a:r>
              <a:rPr lang="en-US" sz="2000" dirty="0" smtClean="0">
                <a:solidFill>
                  <a:srgbClr val="FF0000"/>
                </a:solidFill>
                <a:cs typeface="Century Gothic"/>
              </a:rPr>
              <a:t>many times</a:t>
            </a:r>
            <a:endParaRPr lang="en-US" sz="2000" dirty="0">
              <a:solidFill>
                <a:srgbClr val="FF0000"/>
              </a:solidFill>
              <a:cs typeface="Century Gothic"/>
            </a:endParaRPr>
          </a:p>
        </p:txBody>
      </p:sp>
      <p:sp>
        <p:nvSpPr>
          <p:cNvPr id="2" name="Title 1"/>
          <p:cNvSpPr>
            <a:spLocks noGrp="1"/>
          </p:cNvSpPr>
          <p:nvPr>
            <p:ph type="title"/>
          </p:nvPr>
        </p:nvSpPr>
        <p:spPr/>
        <p:txBody>
          <a:bodyPr/>
          <a:lstStyle/>
          <a:p>
            <a:r>
              <a:rPr lang="en-US" dirty="0" smtClean="0"/>
              <a:t>Structured Prediction: Learning Algorithm</a:t>
            </a:r>
            <a:endParaRPr lang="en-US" dirty="0"/>
          </a:p>
        </p:txBody>
      </p:sp>
      <p:sp>
        <p:nvSpPr>
          <p:cNvPr id="3" name="Content Placeholder 2"/>
          <p:cNvSpPr>
            <a:spLocks noGrp="1"/>
          </p:cNvSpPr>
          <p:nvPr>
            <p:ph idx="1"/>
          </p:nvPr>
        </p:nvSpPr>
        <p:spPr/>
        <p:txBody>
          <a:bodyPr>
            <a:normAutofit/>
          </a:bodyPr>
          <a:lstStyle/>
          <a:p>
            <a:r>
              <a:rPr lang="en-US" sz="2000" dirty="0" smtClean="0"/>
              <a:t>For each example </a:t>
            </a:r>
            <a:r>
              <a:rPr lang="en-US" sz="2000" dirty="0">
                <a:solidFill>
                  <a:srgbClr val="0033CC"/>
                </a:solidFill>
              </a:rPr>
              <a:t>(x</a:t>
            </a:r>
            <a:r>
              <a:rPr lang="en-US" sz="2000" baseline="-25000" dirty="0">
                <a:solidFill>
                  <a:srgbClr val="0033CC"/>
                </a:solidFill>
              </a:rPr>
              <a:t>i</a:t>
            </a:r>
            <a:r>
              <a:rPr lang="en-US" sz="2000" dirty="0">
                <a:solidFill>
                  <a:srgbClr val="0033CC"/>
                </a:solidFill>
              </a:rPr>
              <a:t>, </a:t>
            </a:r>
            <a:r>
              <a:rPr lang="en-US" sz="2000" dirty="0" err="1">
                <a:solidFill>
                  <a:srgbClr val="0033CC"/>
                </a:solidFill>
              </a:rPr>
              <a:t>y</a:t>
            </a:r>
            <a:r>
              <a:rPr lang="en-US" sz="2000" baseline="-25000" dirty="0" err="1">
                <a:solidFill>
                  <a:srgbClr val="0033CC"/>
                </a:solidFill>
              </a:rPr>
              <a:t>i</a:t>
            </a:r>
            <a:r>
              <a:rPr lang="en-US" sz="2000" dirty="0" smtClean="0">
                <a:solidFill>
                  <a:srgbClr val="0033CC"/>
                </a:solidFill>
              </a:rPr>
              <a:t>)</a:t>
            </a:r>
          </a:p>
          <a:p>
            <a:r>
              <a:rPr lang="en-US" sz="2000" dirty="0" smtClean="0">
                <a:solidFill>
                  <a:srgbClr val="0033CC"/>
                </a:solidFill>
              </a:rPr>
              <a:t>  Do: </a:t>
            </a:r>
            <a:r>
              <a:rPr lang="en-US" sz="2000" dirty="0" smtClean="0"/>
              <a:t>(with the current weight vector </a:t>
            </a:r>
            <a:r>
              <a:rPr lang="en-US" sz="2000" dirty="0" smtClean="0">
                <a:solidFill>
                  <a:srgbClr val="0033CC"/>
                </a:solidFill>
              </a:rPr>
              <a:t>w</a:t>
            </a:r>
            <a:r>
              <a:rPr lang="en-US" sz="2000" dirty="0" smtClean="0"/>
              <a:t>)</a:t>
            </a:r>
          </a:p>
          <a:p>
            <a:pPr lvl="1"/>
            <a:r>
              <a:rPr lang="en-US" dirty="0" smtClean="0">
                <a:solidFill>
                  <a:srgbClr val="FF0000"/>
                </a:solidFill>
              </a:rPr>
              <a:t>Predict:</a:t>
            </a:r>
            <a:r>
              <a:rPr lang="en-US" dirty="0" smtClean="0">
                <a:solidFill>
                  <a:srgbClr val="0033CC"/>
                </a:solidFill>
              </a:rPr>
              <a:t> perform Inference with the current weight vector </a:t>
            </a:r>
          </a:p>
          <a:p>
            <a:pPr lvl="2"/>
            <a:r>
              <a:rPr lang="en-US" sz="2400" dirty="0" err="1" smtClean="0">
                <a:latin typeface="Calibri"/>
              </a:rPr>
              <a:t>y</a:t>
            </a:r>
            <a:r>
              <a:rPr lang="en-US" sz="2400" baseline="-25000" dirty="0" err="1" smtClean="0">
                <a:latin typeface="Calibri"/>
              </a:rPr>
              <a:t>i</a:t>
            </a:r>
            <a:r>
              <a:rPr lang="en-US" sz="2400" dirty="0" smtClean="0"/>
              <a:t>’ </a:t>
            </a:r>
            <a:r>
              <a:rPr lang="en-US" sz="2400" dirty="0"/>
              <a:t>= </a:t>
            </a:r>
            <a:r>
              <a:rPr lang="en-US" sz="2400" dirty="0" err="1"/>
              <a:t>argmax</a:t>
            </a:r>
            <a:r>
              <a:rPr lang="en-US" sz="2400" baseline="-25000" dirty="0" err="1"/>
              <a:t>y</a:t>
            </a:r>
            <a:r>
              <a:rPr lang="en-US" sz="2400" baseline="-25000" dirty="0"/>
              <a:t> </a:t>
            </a:r>
            <a:r>
              <a:rPr lang="en-US" sz="2400" baseline="-25000" dirty="0">
                <a:latin typeface="cmsy10"/>
              </a:rPr>
              <a:t>2 Y</a:t>
            </a:r>
            <a:r>
              <a:rPr lang="en-US" sz="2400" dirty="0"/>
              <a:t> </a:t>
            </a:r>
            <a:r>
              <a:rPr lang="en-US" sz="2400" dirty="0" err="1"/>
              <a:t>w</a:t>
            </a:r>
            <a:r>
              <a:rPr lang="en-US" sz="2400" baseline="30000" dirty="0" err="1"/>
              <a:t>T</a:t>
            </a:r>
            <a:r>
              <a:rPr lang="en-US" sz="2400" dirty="0"/>
              <a:t> </a:t>
            </a:r>
            <a:r>
              <a:rPr lang="en-US" sz="2400" dirty="0">
                <a:latin typeface="cmmi10"/>
              </a:rPr>
              <a:t>Á</a:t>
            </a:r>
            <a:r>
              <a:rPr lang="en-US" sz="2400" dirty="0"/>
              <a:t> </a:t>
            </a:r>
            <a:r>
              <a:rPr lang="en-US" sz="2400" dirty="0" smtClean="0"/>
              <a:t>( </a:t>
            </a:r>
            <a:r>
              <a:rPr lang="en-US" sz="2400" dirty="0" smtClean="0">
                <a:latin typeface="Calibri"/>
              </a:rPr>
              <a:t>x</a:t>
            </a:r>
            <a:r>
              <a:rPr lang="en-US" sz="2400" baseline="-25000" dirty="0" smtClean="0">
                <a:latin typeface="Calibri"/>
              </a:rPr>
              <a:t>i</a:t>
            </a:r>
            <a:r>
              <a:rPr lang="en-US" sz="2400" dirty="0" smtClean="0"/>
              <a:t> ,y)</a:t>
            </a:r>
          </a:p>
          <a:p>
            <a:pPr lvl="1"/>
            <a:r>
              <a:rPr lang="en-US" b="1" dirty="0" smtClean="0">
                <a:solidFill>
                  <a:srgbClr val="FF0000"/>
                </a:solidFill>
              </a:rPr>
              <a:t>Check </a:t>
            </a:r>
            <a:r>
              <a:rPr lang="en-US" dirty="0" smtClean="0">
                <a:solidFill>
                  <a:srgbClr val="FF0000"/>
                </a:solidFill>
              </a:rPr>
              <a:t>the learning constraints</a:t>
            </a:r>
            <a:endParaRPr lang="en-US" dirty="0" smtClean="0"/>
          </a:p>
          <a:p>
            <a:pPr lvl="2"/>
            <a:r>
              <a:rPr lang="en-US" sz="2000" dirty="0" smtClean="0"/>
              <a:t>Is the score of the current prediction better than of </a:t>
            </a:r>
            <a:r>
              <a:rPr lang="en-US" sz="2000" dirty="0">
                <a:solidFill>
                  <a:srgbClr val="0033CC"/>
                </a:solidFill>
              </a:rPr>
              <a:t>(x</a:t>
            </a:r>
            <a:r>
              <a:rPr lang="en-US" sz="2000" baseline="-25000" dirty="0">
                <a:solidFill>
                  <a:srgbClr val="0033CC"/>
                </a:solidFill>
              </a:rPr>
              <a:t>i</a:t>
            </a:r>
            <a:r>
              <a:rPr lang="en-US" sz="2000" dirty="0">
                <a:solidFill>
                  <a:srgbClr val="0033CC"/>
                </a:solidFill>
              </a:rPr>
              <a:t>, </a:t>
            </a:r>
            <a:r>
              <a:rPr lang="en-US" sz="2000" dirty="0" err="1">
                <a:solidFill>
                  <a:srgbClr val="0033CC"/>
                </a:solidFill>
              </a:rPr>
              <a:t>y</a:t>
            </a:r>
            <a:r>
              <a:rPr lang="en-US" sz="2000" baseline="-25000" dirty="0" err="1">
                <a:solidFill>
                  <a:srgbClr val="0033CC"/>
                </a:solidFill>
              </a:rPr>
              <a:t>i</a:t>
            </a:r>
            <a:r>
              <a:rPr lang="en-US" sz="2000" dirty="0" smtClean="0">
                <a:solidFill>
                  <a:srgbClr val="0033CC"/>
                </a:solidFill>
              </a:rPr>
              <a:t>)?</a:t>
            </a:r>
            <a:endParaRPr lang="en-US" sz="2000" dirty="0">
              <a:solidFill>
                <a:srgbClr val="0033CC"/>
              </a:solidFill>
            </a:endParaRPr>
          </a:p>
          <a:p>
            <a:pPr lvl="1"/>
            <a:r>
              <a:rPr lang="en-US" dirty="0" smtClean="0"/>
              <a:t>If </a:t>
            </a:r>
            <a:r>
              <a:rPr lang="en-US" b="1" dirty="0" smtClean="0"/>
              <a:t>Yes</a:t>
            </a:r>
            <a:r>
              <a:rPr lang="en-US" dirty="0" smtClean="0"/>
              <a:t> – a mistaken prediction</a:t>
            </a:r>
          </a:p>
          <a:p>
            <a:pPr lvl="2"/>
            <a:r>
              <a:rPr lang="en-US" sz="2000" dirty="0" smtClean="0">
                <a:solidFill>
                  <a:srgbClr val="FF0000"/>
                </a:solidFill>
              </a:rPr>
              <a:t>Update w</a:t>
            </a:r>
          </a:p>
          <a:p>
            <a:pPr lvl="1"/>
            <a:r>
              <a:rPr lang="en-US" dirty="0" smtClean="0"/>
              <a:t>Otherwise: no need to update </a:t>
            </a:r>
            <a:r>
              <a:rPr lang="en-US" dirty="0" smtClean="0">
                <a:solidFill>
                  <a:srgbClr val="0033CC"/>
                </a:solidFill>
              </a:rPr>
              <a:t>w</a:t>
            </a:r>
            <a:r>
              <a:rPr lang="en-US" dirty="0" smtClean="0"/>
              <a:t> on this example</a:t>
            </a:r>
          </a:p>
          <a:p>
            <a:r>
              <a:rPr lang="en-US" sz="2000" dirty="0" err="1" smtClean="0">
                <a:solidFill>
                  <a:srgbClr val="0033CC"/>
                </a:solidFill>
              </a:rPr>
              <a:t>EndFor</a:t>
            </a:r>
            <a:endParaRPr lang="en-US" dirty="0" smtClean="0">
              <a:solidFill>
                <a:srgbClr val="0033CC"/>
              </a:solidFill>
            </a:endParaRPr>
          </a:p>
        </p:txBody>
      </p:sp>
      <p:sp>
        <p:nvSpPr>
          <p:cNvPr id="13" name="Right Arrow 12"/>
          <p:cNvSpPr/>
          <p:nvPr/>
        </p:nvSpPr>
        <p:spPr>
          <a:xfrm>
            <a:off x="225970" y="2088932"/>
            <a:ext cx="457200" cy="152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225970" y="2895600"/>
            <a:ext cx="457200" cy="152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225970" y="3962400"/>
            <a:ext cx="457200" cy="152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1"/>
          </p:nvPr>
        </p:nvSpPr>
        <p:spPr/>
        <p:txBody>
          <a:bodyPr/>
          <a:lstStyle/>
          <a:p>
            <a:r>
              <a:rPr lang="en-US" altLang="zh-TW" smtClean="0">
                <a:solidFill>
                  <a:srgbClr val="000000"/>
                </a:solidFill>
              </a:rPr>
              <a:t>Page </a:t>
            </a:r>
            <a:fld id="{E8007264-EAB3-4E53-8D88-C175708AA4AD}" type="slidenum">
              <a:rPr lang="en-US" altLang="zh-TW" smtClean="0">
                <a:solidFill>
                  <a:srgbClr val="000000"/>
                </a:solidFill>
              </a:rPr>
              <a:pPr/>
              <a:t>13</a:t>
            </a:fld>
            <a:endParaRPr lang="en-US" altLang="zh-TW" dirty="0">
              <a:solidFill>
                <a:srgbClr val="000000"/>
              </a:solidFill>
            </a:endParaRPr>
          </a:p>
        </p:txBody>
      </p:sp>
    </p:spTree>
    <p:custDataLst>
      <p:tags r:id="rId1"/>
    </p:custDataLst>
    <p:extLst>
      <p:ext uri="{BB962C8B-B14F-4D97-AF65-F5344CB8AC3E}">
        <p14:creationId xmlns:p14="http://schemas.microsoft.com/office/powerpoint/2010/main" val="1674236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up)">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Structured Prediction: Learning Algorithm</a:t>
            </a:r>
            <a:endParaRPr lang="en-US" dirty="0"/>
          </a:p>
        </p:txBody>
      </p:sp>
      <p:sp>
        <p:nvSpPr>
          <p:cNvPr id="3" name="Content Placeholder 2"/>
          <p:cNvSpPr>
            <a:spLocks noGrp="1"/>
          </p:cNvSpPr>
          <p:nvPr>
            <p:ph idx="1"/>
          </p:nvPr>
        </p:nvSpPr>
        <p:spPr>
          <a:xfrm>
            <a:off x="457200" y="1219200"/>
            <a:ext cx="8382000" cy="4953000"/>
          </a:xfrm>
        </p:spPr>
        <p:txBody>
          <a:bodyPr>
            <a:normAutofit/>
          </a:bodyPr>
          <a:lstStyle/>
          <a:p>
            <a:r>
              <a:rPr lang="en-US" sz="2000" dirty="0" smtClean="0"/>
              <a:t>For each example </a:t>
            </a:r>
            <a:r>
              <a:rPr lang="en-US" sz="2000" dirty="0">
                <a:solidFill>
                  <a:srgbClr val="0033CC"/>
                </a:solidFill>
              </a:rPr>
              <a:t>(x</a:t>
            </a:r>
            <a:r>
              <a:rPr lang="en-US" sz="2000" baseline="-25000" dirty="0">
                <a:solidFill>
                  <a:srgbClr val="0033CC"/>
                </a:solidFill>
              </a:rPr>
              <a:t>i</a:t>
            </a:r>
            <a:r>
              <a:rPr lang="en-US" sz="2000" dirty="0">
                <a:solidFill>
                  <a:srgbClr val="0033CC"/>
                </a:solidFill>
              </a:rPr>
              <a:t>, </a:t>
            </a:r>
            <a:r>
              <a:rPr lang="en-US" sz="2000" dirty="0" err="1">
                <a:solidFill>
                  <a:srgbClr val="0033CC"/>
                </a:solidFill>
              </a:rPr>
              <a:t>y</a:t>
            </a:r>
            <a:r>
              <a:rPr lang="en-US" sz="2000" baseline="-25000" dirty="0" err="1">
                <a:solidFill>
                  <a:srgbClr val="0033CC"/>
                </a:solidFill>
              </a:rPr>
              <a:t>i</a:t>
            </a:r>
            <a:r>
              <a:rPr lang="en-US" sz="2000" dirty="0" smtClean="0">
                <a:solidFill>
                  <a:srgbClr val="0033CC"/>
                </a:solidFill>
              </a:rPr>
              <a:t>)</a:t>
            </a:r>
          </a:p>
          <a:p>
            <a:r>
              <a:rPr lang="en-US" sz="2000" dirty="0" smtClean="0">
                <a:solidFill>
                  <a:srgbClr val="0033CC"/>
                </a:solidFill>
              </a:rPr>
              <a:t>Do:</a:t>
            </a:r>
          </a:p>
          <a:p>
            <a:pPr lvl="1"/>
            <a:r>
              <a:rPr lang="en-US" dirty="0" smtClean="0">
                <a:solidFill>
                  <a:srgbClr val="FF0000"/>
                </a:solidFill>
              </a:rPr>
              <a:t>Predict:</a:t>
            </a:r>
            <a:r>
              <a:rPr lang="en-US" dirty="0" smtClean="0">
                <a:solidFill>
                  <a:srgbClr val="0033CC"/>
                </a:solidFill>
              </a:rPr>
              <a:t> perform Inference with the current weight vector </a:t>
            </a:r>
          </a:p>
          <a:p>
            <a:pPr lvl="2"/>
            <a:r>
              <a:rPr lang="en-US" sz="2400" dirty="0" err="1"/>
              <a:t>y</a:t>
            </a:r>
            <a:r>
              <a:rPr lang="en-US" sz="2400" baseline="-25000" dirty="0" err="1"/>
              <a:t>i</a:t>
            </a:r>
            <a:r>
              <a:rPr lang="en-US" sz="2400" dirty="0"/>
              <a:t>’ = </a:t>
            </a:r>
            <a:r>
              <a:rPr lang="en-US" sz="2400" dirty="0" err="1"/>
              <a:t>argmax</a:t>
            </a:r>
            <a:r>
              <a:rPr lang="en-US" sz="2400" baseline="-25000" dirty="0" err="1"/>
              <a:t>y</a:t>
            </a:r>
            <a:r>
              <a:rPr lang="en-US" sz="2400" baseline="-25000" dirty="0"/>
              <a:t> </a:t>
            </a:r>
            <a:r>
              <a:rPr lang="en-US" sz="2400" baseline="-25000" dirty="0">
                <a:latin typeface="cmsy10"/>
              </a:rPr>
              <a:t>2 Y</a:t>
            </a:r>
            <a:r>
              <a:rPr lang="en-US" sz="2400" dirty="0"/>
              <a:t>  </a:t>
            </a:r>
            <a:r>
              <a:rPr lang="en-US" sz="2400" dirty="0" err="1"/>
              <a:t>w</a:t>
            </a:r>
            <a:r>
              <a:rPr lang="en-US" sz="2400" baseline="-25000" dirty="0" err="1"/>
              <a:t>EASY</a:t>
            </a:r>
            <a:r>
              <a:rPr lang="en-US" sz="2400" baseline="30000" dirty="0" err="1"/>
              <a:t>T</a:t>
            </a:r>
            <a:r>
              <a:rPr lang="en-US" sz="2400" dirty="0"/>
              <a:t> </a:t>
            </a:r>
            <a:r>
              <a:rPr lang="en-US" sz="2400" dirty="0">
                <a:latin typeface="cmmi10"/>
              </a:rPr>
              <a:t>Á</a:t>
            </a:r>
            <a:r>
              <a:rPr lang="en-US" sz="2400" baseline="-25000" dirty="0"/>
              <a:t>EASY</a:t>
            </a:r>
            <a:r>
              <a:rPr lang="en-US" sz="2400" dirty="0"/>
              <a:t> ( x</a:t>
            </a:r>
            <a:r>
              <a:rPr lang="en-US" sz="2400" baseline="-25000" dirty="0"/>
              <a:t>i</a:t>
            </a:r>
            <a:r>
              <a:rPr lang="en-US" sz="2400" dirty="0"/>
              <a:t> ,y) + </a:t>
            </a:r>
            <a:r>
              <a:rPr lang="en-US" sz="2400" dirty="0" err="1"/>
              <a:t>w</a:t>
            </a:r>
            <a:r>
              <a:rPr lang="en-US" sz="2400" baseline="-25000" dirty="0" err="1"/>
              <a:t>HARD</a:t>
            </a:r>
            <a:r>
              <a:rPr lang="en-US" sz="2400" baseline="30000" dirty="0" err="1"/>
              <a:t>T</a:t>
            </a:r>
            <a:r>
              <a:rPr lang="en-US" sz="2400" dirty="0"/>
              <a:t> </a:t>
            </a:r>
            <a:r>
              <a:rPr lang="en-US" sz="2400" dirty="0">
                <a:latin typeface="cmmi10"/>
              </a:rPr>
              <a:t>Á</a:t>
            </a:r>
            <a:r>
              <a:rPr lang="en-US" sz="2400" baseline="-25000" dirty="0"/>
              <a:t>HARD</a:t>
            </a:r>
            <a:r>
              <a:rPr lang="en-US" sz="2400" dirty="0"/>
              <a:t> ( x</a:t>
            </a:r>
            <a:r>
              <a:rPr lang="en-US" sz="2400" baseline="-25000" dirty="0"/>
              <a:t>i</a:t>
            </a:r>
            <a:r>
              <a:rPr lang="en-US" sz="2400" dirty="0"/>
              <a:t> ,y) </a:t>
            </a:r>
            <a:endParaRPr lang="en-US" sz="2400" dirty="0" smtClean="0"/>
          </a:p>
          <a:p>
            <a:pPr lvl="1"/>
            <a:r>
              <a:rPr lang="en-US" b="1" dirty="0" smtClean="0">
                <a:solidFill>
                  <a:srgbClr val="FF0000"/>
                </a:solidFill>
              </a:rPr>
              <a:t>Check </a:t>
            </a:r>
            <a:r>
              <a:rPr lang="en-US" dirty="0" smtClean="0">
                <a:solidFill>
                  <a:srgbClr val="FF0000"/>
                </a:solidFill>
              </a:rPr>
              <a:t>the learning constraint</a:t>
            </a:r>
            <a:endParaRPr lang="en-US" dirty="0" smtClean="0"/>
          </a:p>
          <a:p>
            <a:pPr lvl="2"/>
            <a:r>
              <a:rPr lang="en-US" sz="2000" dirty="0" smtClean="0"/>
              <a:t>Is the score of the current prediction better than of </a:t>
            </a:r>
            <a:r>
              <a:rPr lang="en-US" sz="2000" dirty="0">
                <a:solidFill>
                  <a:srgbClr val="0033CC"/>
                </a:solidFill>
              </a:rPr>
              <a:t>(x</a:t>
            </a:r>
            <a:r>
              <a:rPr lang="en-US" sz="2000" baseline="-25000" dirty="0">
                <a:solidFill>
                  <a:srgbClr val="0033CC"/>
                </a:solidFill>
              </a:rPr>
              <a:t>i</a:t>
            </a:r>
            <a:r>
              <a:rPr lang="en-US" sz="2000" dirty="0">
                <a:solidFill>
                  <a:srgbClr val="0033CC"/>
                </a:solidFill>
              </a:rPr>
              <a:t>, </a:t>
            </a:r>
            <a:r>
              <a:rPr lang="en-US" sz="2000" dirty="0" err="1">
                <a:solidFill>
                  <a:srgbClr val="0033CC"/>
                </a:solidFill>
              </a:rPr>
              <a:t>y</a:t>
            </a:r>
            <a:r>
              <a:rPr lang="en-US" sz="2000" baseline="-25000" dirty="0" err="1">
                <a:solidFill>
                  <a:srgbClr val="0033CC"/>
                </a:solidFill>
              </a:rPr>
              <a:t>i</a:t>
            </a:r>
            <a:r>
              <a:rPr lang="en-US" sz="2000" dirty="0" smtClean="0">
                <a:solidFill>
                  <a:srgbClr val="0033CC"/>
                </a:solidFill>
              </a:rPr>
              <a:t>)?</a:t>
            </a:r>
            <a:endParaRPr lang="en-US" sz="2000" dirty="0">
              <a:solidFill>
                <a:srgbClr val="0033CC"/>
              </a:solidFill>
            </a:endParaRPr>
          </a:p>
          <a:p>
            <a:pPr lvl="1"/>
            <a:r>
              <a:rPr lang="en-US" dirty="0" smtClean="0"/>
              <a:t>If </a:t>
            </a:r>
            <a:r>
              <a:rPr lang="en-US" b="1" dirty="0" smtClean="0"/>
              <a:t>Yes</a:t>
            </a:r>
            <a:r>
              <a:rPr lang="en-US" dirty="0" smtClean="0"/>
              <a:t> – a mistaken prediction</a:t>
            </a:r>
          </a:p>
          <a:p>
            <a:pPr lvl="2"/>
            <a:r>
              <a:rPr lang="en-US" sz="2000" dirty="0" smtClean="0">
                <a:solidFill>
                  <a:srgbClr val="FF0000"/>
                </a:solidFill>
              </a:rPr>
              <a:t>Update w</a:t>
            </a:r>
          </a:p>
          <a:p>
            <a:pPr lvl="1"/>
            <a:r>
              <a:rPr lang="en-US" dirty="0" smtClean="0"/>
              <a:t>Otherwise: no need to update </a:t>
            </a:r>
            <a:r>
              <a:rPr lang="en-US" dirty="0" smtClean="0">
                <a:solidFill>
                  <a:srgbClr val="0033CC"/>
                </a:solidFill>
              </a:rPr>
              <a:t>w</a:t>
            </a:r>
            <a:r>
              <a:rPr lang="en-US" dirty="0" smtClean="0"/>
              <a:t> on this example</a:t>
            </a:r>
          </a:p>
          <a:p>
            <a:r>
              <a:rPr lang="en-US" sz="2000" dirty="0" err="1" smtClean="0">
                <a:solidFill>
                  <a:srgbClr val="0033CC"/>
                </a:solidFill>
              </a:rPr>
              <a:t>EndDo</a:t>
            </a:r>
            <a:endParaRPr lang="en-US" sz="2000" dirty="0">
              <a:solidFill>
                <a:srgbClr val="0033CC"/>
              </a:solidFill>
            </a:endParaRPr>
          </a:p>
          <a:p>
            <a:pPr lvl="1"/>
            <a:endParaRPr lang="en-US" dirty="0" smtClean="0">
              <a:solidFill>
                <a:srgbClr val="0033CC"/>
              </a:solidFill>
            </a:endParaRPr>
          </a:p>
        </p:txBody>
      </p:sp>
      <p:sp>
        <p:nvSpPr>
          <p:cNvPr id="6" name="Rectangular Callout 5"/>
          <p:cNvSpPr/>
          <p:nvPr/>
        </p:nvSpPr>
        <p:spPr>
          <a:xfrm>
            <a:off x="6629400" y="152400"/>
            <a:ext cx="2438400" cy="1524000"/>
          </a:xfrm>
          <a:prstGeom prst="wedgeRectCallout">
            <a:avLst>
              <a:gd name="adj1" fmla="val -12174"/>
              <a:gd name="adj2" fmla="val 94442"/>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rgbClr val="FF0000"/>
                </a:solidFill>
                <a:cs typeface="Century Gothic"/>
              </a:rPr>
              <a:t>Solution I: </a:t>
            </a:r>
            <a:r>
              <a:rPr lang="en-US" sz="2000" dirty="0" smtClean="0">
                <a:solidFill>
                  <a:schemeClr val="tx1"/>
                </a:solidFill>
                <a:cs typeface="Century Gothic"/>
              </a:rPr>
              <a:t>decompose the scoring function to EASY and HARD parts</a:t>
            </a:r>
            <a:endParaRPr lang="en-US" sz="2000" dirty="0">
              <a:solidFill>
                <a:schemeClr val="tx1"/>
              </a:solidFill>
              <a:cs typeface="Century Gothic"/>
            </a:endParaRPr>
          </a:p>
        </p:txBody>
      </p:sp>
      <p:sp>
        <p:nvSpPr>
          <p:cNvPr id="7" name="Rectangular Callout 6"/>
          <p:cNvSpPr/>
          <p:nvPr/>
        </p:nvSpPr>
        <p:spPr>
          <a:xfrm>
            <a:off x="685800" y="5029200"/>
            <a:ext cx="8229600" cy="1066800"/>
          </a:xfrm>
          <a:prstGeom prst="wedgeRectCallout">
            <a:avLst>
              <a:gd name="adj1" fmla="val -11960"/>
              <a:gd name="adj2" fmla="val -50084"/>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rgbClr val="FF0000"/>
                </a:solidFill>
                <a:cs typeface="Century Gothic"/>
              </a:rPr>
              <a:t>EASY: </a:t>
            </a:r>
            <a:r>
              <a:rPr lang="en-US" sz="2000" dirty="0" smtClean="0">
                <a:solidFill>
                  <a:schemeClr val="tx1"/>
                </a:solidFill>
                <a:cs typeface="Century Gothic"/>
              </a:rPr>
              <a:t>could be feature functions that correspond to an HMM, a linear CRF,   or even </a:t>
            </a:r>
            <a:r>
              <a:rPr lang="en-US" sz="2000" dirty="0" smtClean="0">
                <a:solidFill>
                  <a:srgbClr val="FF0000"/>
                </a:solidFill>
                <a:latin typeface="cmmi10"/>
                <a:cs typeface="Century Gothic"/>
              </a:rPr>
              <a:t>Á</a:t>
            </a:r>
            <a:r>
              <a:rPr lang="en-US" sz="2400" kern="0" baseline="-25000" dirty="0">
                <a:solidFill>
                  <a:srgbClr val="000000"/>
                </a:solidFill>
              </a:rPr>
              <a:t>EASY </a:t>
            </a:r>
            <a:r>
              <a:rPr lang="en-US" sz="2000" dirty="0" smtClean="0">
                <a:solidFill>
                  <a:srgbClr val="FF0000"/>
                </a:solidFill>
                <a:cs typeface="Century Gothic"/>
              </a:rPr>
              <a:t>(</a:t>
            </a:r>
            <a:r>
              <a:rPr lang="en-US" sz="2000" dirty="0" err="1" smtClean="0">
                <a:solidFill>
                  <a:srgbClr val="FF0000"/>
                </a:solidFill>
                <a:cs typeface="Century Gothic"/>
              </a:rPr>
              <a:t>x,y</a:t>
            </a:r>
            <a:r>
              <a:rPr lang="en-US" sz="2000" dirty="0" smtClean="0">
                <a:solidFill>
                  <a:srgbClr val="FF0000"/>
                </a:solidFill>
                <a:cs typeface="Century Gothic"/>
              </a:rPr>
              <a:t>) = </a:t>
            </a:r>
            <a:r>
              <a:rPr lang="en-US" sz="2000" dirty="0" smtClean="0">
                <a:solidFill>
                  <a:srgbClr val="FF0000"/>
                </a:solidFill>
                <a:latin typeface="cmmi10"/>
                <a:cs typeface="Century Gothic"/>
              </a:rPr>
              <a:t>Á</a:t>
            </a:r>
            <a:r>
              <a:rPr lang="en-US" sz="2000" dirty="0" smtClean="0">
                <a:solidFill>
                  <a:srgbClr val="FF0000"/>
                </a:solidFill>
                <a:cs typeface="Century Gothic"/>
              </a:rPr>
              <a:t>(x), </a:t>
            </a:r>
            <a:r>
              <a:rPr lang="en-US" sz="2000" dirty="0" err="1" smtClean="0">
                <a:solidFill>
                  <a:srgbClr val="FF0000"/>
                </a:solidFill>
                <a:cs typeface="Century Gothic"/>
              </a:rPr>
              <a:t>omiting</a:t>
            </a:r>
            <a:r>
              <a:rPr lang="en-US" sz="2000" dirty="0" smtClean="0">
                <a:solidFill>
                  <a:srgbClr val="FF0000"/>
                </a:solidFill>
                <a:cs typeface="Century Gothic"/>
              </a:rPr>
              <a:t> dependence on y, </a:t>
            </a:r>
            <a:r>
              <a:rPr lang="en-US" sz="2000" dirty="0" smtClean="0">
                <a:solidFill>
                  <a:schemeClr val="tx1"/>
                </a:solidFill>
                <a:cs typeface="Century Gothic"/>
              </a:rPr>
              <a:t>corresponding to classifiers.</a:t>
            </a:r>
          </a:p>
          <a:p>
            <a:r>
              <a:rPr lang="en-US" sz="2000" dirty="0" smtClean="0">
                <a:solidFill>
                  <a:srgbClr val="0033CC"/>
                </a:solidFill>
                <a:cs typeface="Century Gothic"/>
              </a:rPr>
              <a:t>May not be enough if the HARD part is still part of each inference step.</a:t>
            </a:r>
            <a:endParaRPr lang="en-US" sz="2000" dirty="0">
              <a:solidFill>
                <a:srgbClr val="0033CC"/>
              </a:solidFill>
              <a:cs typeface="Century Gothic"/>
            </a:endParaRPr>
          </a:p>
        </p:txBody>
      </p:sp>
      <p:sp>
        <p:nvSpPr>
          <p:cNvPr id="4" name="Slide Number Placeholder 3"/>
          <p:cNvSpPr>
            <a:spLocks noGrp="1"/>
          </p:cNvSpPr>
          <p:nvPr>
            <p:ph type="sldNum" sz="quarter" idx="11"/>
          </p:nvPr>
        </p:nvSpPr>
        <p:spPr/>
        <p:txBody>
          <a:bodyPr/>
          <a:lstStyle/>
          <a:p>
            <a:r>
              <a:rPr lang="en-US" altLang="zh-TW" smtClean="0">
                <a:solidFill>
                  <a:srgbClr val="000000"/>
                </a:solidFill>
              </a:rPr>
              <a:t>Page </a:t>
            </a:r>
            <a:fld id="{E8007264-EAB3-4E53-8D88-C175708AA4AD}" type="slidenum">
              <a:rPr lang="en-US" altLang="zh-TW" smtClean="0">
                <a:solidFill>
                  <a:srgbClr val="000000"/>
                </a:solidFill>
              </a:rPr>
              <a:pPr/>
              <a:t>14</a:t>
            </a:fld>
            <a:endParaRPr lang="en-US" altLang="zh-TW" dirty="0">
              <a:solidFill>
                <a:srgbClr val="000000"/>
              </a:solidFill>
            </a:endParaRPr>
          </a:p>
        </p:txBody>
      </p:sp>
    </p:spTree>
    <p:custDataLst>
      <p:tags r:id="rId1"/>
    </p:custDataLst>
    <p:extLst>
      <p:ext uri="{BB962C8B-B14F-4D97-AF65-F5344CB8AC3E}">
        <p14:creationId xmlns:p14="http://schemas.microsoft.com/office/powerpoint/2010/main" val="432947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Structured Prediction: Learning Algorithm</a:t>
            </a:r>
            <a:endParaRPr lang="en-US" dirty="0"/>
          </a:p>
        </p:txBody>
      </p:sp>
      <p:sp>
        <p:nvSpPr>
          <p:cNvPr id="3" name="Content Placeholder 2"/>
          <p:cNvSpPr>
            <a:spLocks noGrp="1"/>
          </p:cNvSpPr>
          <p:nvPr>
            <p:ph idx="1"/>
          </p:nvPr>
        </p:nvSpPr>
        <p:spPr>
          <a:xfrm>
            <a:off x="457200" y="1219200"/>
            <a:ext cx="8382000" cy="4953000"/>
          </a:xfrm>
        </p:spPr>
        <p:txBody>
          <a:bodyPr>
            <a:normAutofit/>
          </a:bodyPr>
          <a:lstStyle/>
          <a:p>
            <a:r>
              <a:rPr lang="en-US" sz="2000" dirty="0" smtClean="0"/>
              <a:t>For each example </a:t>
            </a:r>
            <a:r>
              <a:rPr lang="en-US" sz="2000" dirty="0">
                <a:solidFill>
                  <a:srgbClr val="0033CC"/>
                </a:solidFill>
              </a:rPr>
              <a:t>(x</a:t>
            </a:r>
            <a:r>
              <a:rPr lang="en-US" sz="2000" baseline="-25000" dirty="0">
                <a:solidFill>
                  <a:srgbClr val="0033CC"/>
                </a:solidFill>
              </a:rPr>
              <a:t>i</a:t>
            </a:r>
            <a:r>
              <a:rPr lang="en-US" sz="2000" dirty="0">
                <a:solidFill>
                  <a:srgbClr val="0033CC"/>
                </a:solidFill>
              </a:rPr>
              <a:t>, </a:t>
            </a:r>
            <a:r>
              <a:rPr lang="en-US" sz="2000" dirty="0" err="1">
                <a:solidFill>
                  <a:srgbClr val="0033CC"/>
                </a:solidFill>
              </a:rPr>
              <a:t>y</a:t>
            </a:r>
            <a:r>
              <a:rPr lang="en-US" sz="2000" baseline="-25000" dirty="0" err="1">
                <a:solidFill>
                  <a:srgbClr val="0033CC"/>
                </a:solidFill>
              </a:rPr>
              <a:t>i</a:t>
            </a:r>
            <a:r>
              <a:rPr lang="en-US" sz="2000" dirty="0" smtClean="0">
                <a:solidFill>
                  <a:srgbClr val="0033CC"/>
                </a:solidFill>
              </a:rPr>
              <a:t>)</a:t>
            </a:r>
          </a:p>
          <a:p>
            <a:r>
              <a:rPr lang="en-US" sz="2000" dirty="0" smtClean="0">
                <a:solidFill>
                  <a:srgbClr val="0033CC"/>
                </a:solidFill>
              </a:rPr>
              <a:t>Do:</a:t>
            </a:r>
          </a:p>
          <a:p>
            <a:pPr lvl="1"/>
            <a:r>
              <a:rPr lang="en-US" dirty="0" smtClean="0">
                <a:solidFill>
                  <a:srgbClr val="FF0000"/>
                </a:solidFill>
              </a:rPr>
              <a:t>Predict:</a:t>
            </a:r>
            <a:r>
              <a:rPr lang="en-US" dirty="0" smtClean="0">
                <a:solidFill>
                  <a:srgbClr val="0033CC"/>
                </a:solidFill>
              </a:rPr>
              <a:t> perform Inference with the current weight vector </a:t>
            </a:r>
          </a:p>
          <a:p>
            <a:pPr lvl="2"/>
            <a:r>
              <a:rPr lang="en-US" sz="2400" dirty="0" err="1"/>
              <a:t>y</a:t>
            </a:r>
            <a:r>
              <a:rPr lang="en-US" sz="2400" baseline="-25000" dirty="0" err="1"/>
              <a:t>i</a:t>
            </a:r>
            <a:r>
              <a:rPr lang="en-US" sz="2400" dirty="0"/>
              <a:t>’ = </a:t>
            </a:r>
            <a:r>
              <a:rPr lang="en-US" sz="2400" dirty="0" err="1"/>
              <a:t>argmax</a:t>
            </a:r>
            <a:r>
              <a:rPr lang="en-US" sz="2400" baseline="-25000" dirty="0" err="1"/>
              <a:t>y</a:t>
            </a:r>
            <a:r>
              <a:rPr lang="en-US" sz="2400" baseline="-25000" dirty="0"/>
              <a:t> </a:t>
            </a:r>
            <a:r>
              <a:rPr lang="en-US" sz="2400" baseline="-25000" dirty="0">
                <a:latin typeface="cmsy10"/>
              </a:rPr>
              <a:t>2 Y</a:t>
            </a:r>
            <a:r>
              <a:rPr lang="en-US" sz="2400" dirty="0"/>
              <a:t>  </a:t>
            </a:r>
            <a:r>
              <a:rPr lang="en-US" sz="2400" dirty="0" err="1"/>
              <a:t>w</a:t>
            </a:r>
            <a:r>
              <a:rPr lang="en-US" sz="2400" baseline="-25000" dirty="0" err="1"/>
              <a:t>EASY</a:t>
            </a:r>
            <a:r>
              <a:rPr lang="en-US" sz="2400" baseline="30000" dirty="0" err="1"/>
              <a:t>T</a:t>
            </a:r>
            <a:r>
              <a:rPr lang="en-US" sz="2400" dirty="0"/>
              <a:t> </a:t>
            </a:r>
            <a:r>
              <a:rPr lang="en-US" sz="2400" dirty="0">
                <a:latin typeface="cmmi10"/>
              </a:rPr>
              <a:t>Á</a:t>
            </a:r>
            <a:r>
              <a:rPr lang="en-US" sz="2400" baseline="-25000" dirty="0"/>
              <a:t>EASY</a:t>
            </a:r>
            <a:r>
              <a:rPr lang="en-US" sz="2400" dirty="0"/>
              <a:t> ( x</a:t>
            </a:r>
            <a:r>
              <a:rPr lang="en-US" sz="2400" baseline="-25000" dirty="0"/>
              <a:t>i</a:t>
            </a:r>
            <a:r>
              <a:rPr lang="en-US" sz="2400" dirty="0"/>
              <a:t> ,y) + </a:t>
            </a:r>
            <a:r>
              <a:rPr lang="en-US" sz="2400" dirty="0" err="1"/>
              <a:t>w</a:t>
            </a:r>
            <a:r>
              <a:rPr lang="en-US" sz="2400" baseline="-25000" dirty="0" err="1"/>
              <a:t>HARD</a:t>
            </a:r>
            <a:r>
              <a:rPr lang="en-US" sz="2400" baseline="30000" dirty="0" err="1"/>
              <a:t>T</a:t>
            </a:r>
            <a:r>
              <a:rPr lang="en-US" sz="2400" dirty="0"/>
              <a:t> </a:t>
            </a:r>
            <a:r>
              <a:rPr lang="en-US" sz="2400" dirty="0">
                <a:latin typeface="cmmi10"/>
              </a:rPr>
              <a:t>Á</a:t>
            </a:r>
            <a:r>
              <a:rPr lang="en-US" sz="2400" baseline="-25000" dirty="0"/>
              <a:t>HARD</a:t>
            </a:r>
            <a:r>
              <a:rPr lang="en-US" sz="2400" dirty="0"/>
              <a:t> ( x</a:t>
            </a:r>
            <a:r>
              <a:rPr lang="en-US" sz="2400" baseline="-25000" dirty="0"/>
              <a:t>i</a:t>
            </a:r>
            <a:r>
              <a:rPr lang="en-US" sz="2400" dirty="0"/>
              <a:t> ,y) </a:t>
            </a:r>
            <a:endParaRPr lang="en-US" sz="2400" dirty="0" smtClean="0"/>
          </a:p>
          <a:p>
            <a:pPr lvl="1"/>
            <a:r>
              <a:rPr lang="en-US" b="1" dirty="0" smtClean="0">
                <a:solidFill>
                  <a:srgbClr val="FF0000"/>
                </a:solidFill>
              </a:rPr>
              <a:t>Check </a:t>
            </a:r>
            <a:r>
              <a:rPr lang="en-US" dirty="0" smtClean="0">
                <a:solidFill>
                  <a:srgbClr val="FF0000"/>
                </a:solidFill>
              </a:rPr>
              <a:t>the learning constraint</a:t>
            </a:r>
            <a:endParaRPr lang="en-US" dirty="0" smtClean="0"/>
          </a:p>
          <a:p>
            <a:pPr lvl="2"/>
            <a:r>
              <a:rPr lang="en-US" sz="2000" dirty="0" smtClean="0"/>
              <a:t>Is the score of the current prediction better than of </a:t>
            </a:r>
            <a:r>
              <a:rPr lang="en-US" sz="2000" dirty="0">
                <a:solidFill>
                  <a:srgbClr val="0033CC"/>
                </a:solidFill>
              </a:rPr>
              <a:t>(x</a:t>
            </a:r>
            <a:r>
              <a:rPr lang="en-US" sz="2000" baseline="-25000" dirty="0">
                <a:solidFill>
                  <a:srgbClr val="0033CC"/>
                </a:solidFill>
              </a:rPr>
              <a:t>i</a:t>
            </a:r>
            <a:r>
              <a:rPr lang="en-US" sz="2000" dirty="0">
                <a:solidFill>
                  <a:srgbClr val="0033CC"/>
                </a:solidFill>
              </a:rPr>
              <a:t>, </a:t>
            </a:r>
            <a:r>
              <a:rPr lang="en-US" sz="2000" dirty="0" err="1">
                <a:solidFill>
                  <a:srgbClr val="0033CC"/>
                </a:solidFill>
              </a:rPr>
              <a:t>y</a:t>
            </a:r>
            <a:r>
              <a:rPr lang="en-US" sz="2000" baseline="-25000" dirty="0" err="1">
                <a:solidFill>
                  <a:srgbClr val="0033CC"/>
                </a:solidFill>
              </a:rPr>
              <a:t>i</a:t>
            </a:r>
            <a:r>
              <a:rPr lang="en-US" sz="2000" dirty="0" smtClean="0">
                <a:solidFill>
                  <a:srgbClr val="0033CC"/>
                </a:solidFill>
              </a:rPr>
              <a:t>)?</a:t>
            </a:r>
            <a:endParaRPr lang="en-US" sz="2000" dirty="0">
              <a:solidFill>
                <a:srgbClr val="0033CC"/>
              </a:solidFill>
            </a:endParaRPr>
          </a:p>
          <a:p>
            <a:pPr lvl="1"/>
            <a:r>
              <a:rPr lang="en-US" dirty="0" smtClean="0"/>
              <a:t>If </a:t>
            </a:r>
            <a:r>
              <a:rPr lang="en-US" b="1" dirty="0" smtClean="0"/>
              <a:t>Yes</a:t>
            </a:r>
            <a:r>
              <a:rPr lang="en-US" dirty="0" smtClean="0"/>
              <a:t> – a mistaken prediction</a:t>
            </a:r>
          </a:p>
          <a:p>
            <a:pPr lvl="2"/>
            <a:r>
              <a:rPr lang="en-US" sz="2000" dirty="0" smtClean="0">
                <a:solidFill>
                  <a:srgbClr val="FF0000"/>
                </a:solidFill>
              </a:rPr>
              <a:t>Update w</a:t>
            </a:r>
          </a:p>
          <a:p>
            <a:pPr lvl="1"/>
            <a:r>
              <a:rPr lang="en-US" dirty="0" smtClean="0"/>
              <a:t>Otherwise: no need to update </a:t>
            </a:r>
            <a:r>
              <a:rPr lang="en-US" dirty="0" smtClean="0">
                <a:solidFill>
                  <a:srgbClr val="0033CC"/>
                </a:solidFill>
              </a:rPr>
              <a:t>w</a:t>
            </a:r>
            <a:r>
              <a:rPr lang="en-US" dirty="0" smtClean="0"/>
              <a:t> on this example</a:t>
            </a:r>
          </a:p>
          <a:p>
            <a:r>
              <a:rPr lang="en-US" sz="2000" dirty="0" err="1" smtClean="0">
                <a:solidFill>
                  <a:srgbClr val="0033CC"/>
                </a:solidFill>
              </a:rPr>
              <a:t>EndDo</a:t>
            </a:r>
            <a:endParaRPr lang="en-US" sz="2000" dirty="0">
              <a:solidFill>
                <a:srgbClr val="0033CC"/>
              </a:solidFill>
            </a:endParaRPr>
          </a:p>
          <a:p>
            <a:pPr lvl="1"/>
            <a:endParaRPr lang="en-US" dirty="0" smtClean="0">
              <a:solidFill>
                <a:srgbClr val="0033CC"/>
              </a:solidFill>
            </a:endParaRPr>
          </a:p>
        </p:txBody>
      </p:sp>
      <p:sp>
        <p:nvSpPr>
          <p:cNvPr id="6" name="Rectangular Callout 5"/>
          <p:cNvSpPr/>
          <p:nvPr/>
        </p:nvSpPr>
        <p:spPr>
          <a:xfrm>
            <a:off x="6629400" y="152400"/>
            <a:ext cx="2438400" cy="1524000"/>
          </a:xfrm>
          <a:prstGeom prst="wedgeRectCallout">
            <a:avLst>
              <a:gd name="adj1" fmla="val -12174"/>
              <a:gd name="adj2" fmla="val 94442"/>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rgbClr val="FF0000"/>
                </a:solidFill>
                <a:cs typeface="Century Gothic"/>
              </a:rPr>
              <a:t>Solution II: </a:t>
            </a:r>
            <a:r>
              <a:rPr lang="en-US" sz="2000" dirty="0" smtClean="0">
                <a:solidFill>
                  <a:schemeClr val="tx1"/>
                </a:solidFill>
                <a:cs typeface="Century Gothic"/>
              </a:rPr>
              <a:t>Disregard some of the dependencies: </a:t>
            </a:r>
            <a:r>
              <a:rPr lang="en-US" sz="2000" b="1" dirty="0" smtClean="0">
                <a:solidFill>
                  <a:srgbClr val="FF0000"/>
                </a:solidFill>
                <a:cs typeface="Century Gothic"/>
              </a:rPr>
              <a:t>assume a simple model.</a:t>
            </a:r>
            <a:endParaRPr lang="en-US" sz="2000" b="1" dirty="0">
              <a:solidFill>
                <a:srgbClr val="FF0000"/>
              </a:solidFill>
              <a:cs typeface="Century Gothic"/>
            </a:endParaRPr>
          </a:p>
        </p:txBody>
      </p:sp>
      <p:cxnSp>
        <p:nvCxnSpPr>
          <p:cNvPr id="5" name="Straight Connector 4"/>
          <p:cNvCxnSpPr/>
          <p:nvPr/>
        </p:nvCxnSpPr>
        <p:spPr>
          <a:xfrm flipH="1">
            <a:off x="6248400" y="2209800"/>
            <a:ext cx="2514600" cy="838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6400800" y="2362200"/>
            <a:ext cx="2209800" cy="685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11"/>
          </p:nvPr>
        </p:nvSpPr>
        <p:spPr/>
        <p:txBody>
          <a:bodyPr/>
          <a:lstStyle/>
          <a:p>
            <a:r>
              <a:rPr lang="en-US" altLang="zh-TW" smtClean="0">
                <a:solidFill>
                  <a:srgbClr val="000000"/>
                </a:solidFill>
              </a:rPr>
              <a:t>Page </a:t>
            </a:r>
            <a:fld id="{E8007264-EAB3-4E53-8D88-C175708AA4AD}" type="slidenum">
              <a:rPr lang="en-US" altLang="zh-TW" smtClean="0">
                <a:solidFill>
                  <a:srgbClr val="000000"/>
                </a:solidFill>
              </a:rPr>
              <a:pPr/>
              <a:t>15</a:t>
            </a:fld>
            <a:endParaRPr lang="en-US" altLang="zh-TW" dirty="0">
              <a:solidFill>
                <a:srgbClr val="000000"/>
              </a:solidFill>
            </a:endParaRPr>
          </a:p>
        </p:txBody>
      </p:sp>
    </p:spTree>
    <p:custDataLst>
      <p:tags r:id="rId1"/>
    </p:custDataLst>
    <p:extLst>
      <p:ext uri="{BB962C8B-B14F-4D97-AF65-F5344CB8AC3E}">
        <p14:creationId xmlns:p14="http://schemas.microsoft.com/office/powerpoint/2010/main" val="1405077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Structured Prediction: Learning Algorithm</a:t>
            </a:r>
            <a:endParaRPr lang="en-US" dirty="0"/>
          </a:p>
        </p:txBody>
      </p:sp>
      <p:sp>
        <p:nvSpPr>
          <p:cNvPr id="3" name="Content Placeholder 2"/>
          <p:cNvSpPr>
            <a:spLocks noGrp="1"/>
          </p:cNvSpPr>
          <p:nvPr>
            <p:ph idx="1"/>
          </p:nvPr>
        </p:nvSpPr>
        <p:spPr>
          <a:xfrm>
            <a:off x="457200" y="1219200"/>
            <a:ext cx="8382000" cy="4953000"/>
          </a:xfrm>
        </p:spPr>
        <p:txBody>
          <a:bodyPr>
            <a:normAutofit/>
          </a:bodyPr>
          <a:lstStyle/>
          <a:p>
            <a:r>
              <a:rPr lang="en-US" sz="2000" dirty="0" smtClean="0"/>
              <a:t>For each example </a:t>
            </a:r>
            <a:r>
              <a:rPr lang="en-US" sz="2000" dirty="0">
                <a:solidFill>
                  <a:srgbClr val="0033CC"/>
                </a:solidFill>
              </a:rPr>
              <a:t>(x</a:t>
            </a:r>
            <a:r>
              <a:rPr lang="en-US" sz="2000" baseline="-25000" dirty="0">
                <a:solidFill>
                  <a:srgbClr val="0033CC"/>
                </a:solidFill>
              </a:rPr>
              <a:t>i</a:t>
            </a:r>
            <a:r>
              <a:rPr lang="en-US" sz="2000" dirty="0">
                <a:solidFill>
                  <a:srgbClr val="0033CC"/>
                </a:solidFill>
              </a:rPr>
              <a:t>, </a:t>
            </a:r>
            <a:r>
              <a:rPr lang="en-US" sz="2000" dirty="0" err="1">
                <a:solidFill>
                  <a:srgbClr val="0033CC"/>
                </a:solidFill>
              </a:rPr>
              <a:t>y</a:t>
            </a:r>
            <a:r>
              <a:rPr lang="en-US" sz="2000" baseline="-25000" dirty="0" err="1">
                <a:solidFill>
                  <a:srgbClr val="0033CC"/>
                </a:solidFill>
              </a:rPr>
              <a:t>i</a:t>
            </a:r>
            <a:r>
              <a:rPr lang="en-US" sz="2000" dirty="0" smtClean="0">
                <a:solidFill>
                  <a:srgbClr val="0033CC"/>
                </a:solidFill>
              </a:rPr>
              <a:t>)</a:t>
            </a:r>
          </a:p>
          <a:p>
            <a:r>
              <a:rPr lang="en-US" sz="2000" dirty="0" smtClean="0">
                <a:solidFill>
                  <a:srgbClr val="0033CC"/>
                </a:solidFill>
              </a:rPr>
              <a:t>Do:</a:t>
            </a:r>
          </a:p>
          <a:p>
            <a:pPr lvl="1"/>
            <a:r>
              <a:rPr lang="en-US" dirty="0" smtClean="0">
                <a:solidFill>
                  <a:srgbClr val="FF0000"/>
                </a:solidFill>
              </a:rPr>
              <a:t>Predict:</a:t>
            </a:r>
            <a:r>
              <a:rPr lang="en-US" dirty="0" smtClean="0">
                <a:solidFill>
                  <a:srgbClr val="0033CC"/>
                </a:solidFill>
              </a:rPr>
              <a:t> perform Inference with the current weight vector </a:t>
            </a:r>
          </a:p>
          <a:p>
            <a:pPr lvl="2"/>
            <a:r>
              <a:rPr lang="en-US" sz="2400" dirty="0" err="1"/>
              <a:t>y</a:t>
            </a:r>
            <a:r>
              <a:rPr lang="en-US" sz="2400" baseline="-25000" dirty="0" err="1"/>
              <a:t>i</a:t>
            </a:r>
            <a:r>
              <a:rPr lang="en-US" sz="2400" dirty="0"/>
              <a:t>’ = </a:t>
            </a:r>
            <a:r>
              <a:rPr lang="en-US" sz="2400" dirty="0" err="1"/>
              <a:t>argmax</a:t>
            </a:r>
            <a:r>
              <a:rPr lang="en-US" sz="2400" baseline="-25000" dirty="0" err="1"/>
              <a:t>y</a:t>
            </a:r>
            <a:r>
              <a:rPr lang="en-US" sz="2400" baseline="-25000" dirty="0"/>
              <a:t> </a:t>
            </a:r>
            <a:r>
              <a:rPr lang="en-US" sz="2400" baseline="-25000" dirty="0">
                <a:latin typeface="cmsy10"/>
              </a:rPr>
              <a:t>2 Y</a:t>
            </a:r>
            <a:r>
              <a:rPr lang="en-US" sz="2400" dirty="0"/>
              <a:t>  </a:t>
            </a:r>
            <a:r>
              <a:rPr lang="en-US" sz="2400" dirty="0" err="1"/>
              <a:t>w</a:t>
            </a:r>
            <a:r>
              <a:rPr lang="en-US" sz="2400" baseline="-25000" dirty="0" err="1"/>
              <a:t>EASY</a:t>
            </a:r>
            <a:r>
              <a:rPr lang="en-US" sz="2400" baseline="30000" dirty="0" err="1"/>
              <a:t>T</a:t>
            </a:r>
            <a:r>
              <a:rPr lang="en-US" sz="2400" dirty="0"/>
              <a:t> </a:t>
            </a:r>
            <a:r>
              <a:rPr lang="en-US" sz="2400" dirty="0">
                <a:latin typeface="cmmi10"/>
              </a:rPr>
              <a:t>Á</a:t>
            </a:r>
            <a:r>
              <a:rPr lang="en-US" sz="2400" baseline="-25000" dirty="0"/>
              <a:t>EASY</a:t>
            </a:r>
            <a:r>
              <a:rPr lang="en-US" sz="2400" dirty="0"/>
              <a:t> ( x</a:t>
            </a:r>
            <a:r>
              <a:rPr lang="en-US" sz="2400" baseline="-25000" dirty="0"/>
              <a:t>i</a:t>
            </a:r>
            <a:r>
              <a:rPr lang="en-US" sz="2400" dirty="0"/>
              <a:t> ,y) + </a:t>
            </a:r>
            <a:r>
              <a:rPr lang="en-US" sz="2400" dirty="0" err="1"/>
              <a:t>w</a:t>
            </a:r>
            <a:r>
              <a:rPr lang="en-US" sz="2400" baseline="-25000" dirty="0" err="1"/>
              <a:t>HARD</a:t>
            </a:r>
            <a:r>
              <a:rPr lang="en-US" sz="2400" baseline="30000" dirty="0" err="1"/>
              <a:t>T</a:t>
            </a:r>
            <a:r>
              <a:rPr lang="en-US" sz="2400" dirty="0"/>
              <a:t> </a:t>
            </a:r>
            <a:r>
              <a:rPr lang="en-US" sz="2400" dirty="0">
                <a:latin typeface="cmmi10"/>
              </a:rPr>
              <a:t>Á</a:t>
            </a:r>
            <a:r>
              <a:rPr lang="en-US" sz="2400" baseline="-25000" dirty="0"/>
              <a:t>HARD</a:t>
            </a:r>
            <a:r>
              <a:rPr lang="en-US" sz="2400" dirty="0"/>
              <a:t> ( x</a:t>
            </a:r>
            <a:r>
              <a:rPr lang="en-US" sz="2400" baseline="-25000" dirty="0"/>
              <a:t>i</a:t>
            </a:r>
            <a:r>
              <a:rPr lang="en-US" sz="2400" dirty="0"/>
              <a:t> ,y) </a:t>
            </a:r>
            <a:endParaRPr lang="en-US" sz="2400" dirty="0" smtClean="0"/>
          </a:p>
          <a:p>
            <a:pPr lvl="1"/>
            <a:r>
              <a:rPr lang="en-US" b="1" dirty="0" smtClean="0">
                <a:solidFill>
                  <a:srgbClr val="FF0000"/>
                </a:solidFill>
              </a:rPr>
              <a:t>Check </a:t>
            </a:r>
            <a:r>
              <a:rPr lang="en-US" dirty="0" smtClean="0">
                <a:solidFill>
                  <a:srgbClr val="FF0000"/>
                </a:solidFill>
              </a:rPr>
              <a:t>the learning constraint</a:t>
            </a:r>
            <a:endParaRPr lang="en-US" dirty="0" smtClean="0"/>
          </a:p>
          <a:p>
            <a:pPr lvl="2"/>
            <a:r>
              <a:rPr lang="en-US" sz="2000" dirty="0" smtClean="0"/>
              <a:t>Is the score of the current prediction better than of </a:t>
            </a:r>
            <a:r>
              <a:rPr lang="en-US" sz="2000" dirty="0">
                <a:solidFill>
                  <a:srgbClr val="0033CC"/>
                </a:solidFill>
              </a:rPr>
              <a:t>(x</a:t>
            </a:r>
            <a:r>
              <a:rPr lang="en-US" sz="2000" baseline="-25000" dirty="0">
                <a:solidFill>
                  <a:srgbClr val="0033CC"/>
                </a:solidFill>
              </a:rPr>
              <a:t>i</a:t>
            </a:r>
            <a:r>
              <a:rPr lang="en-US" sz="2000" dirty="0">
                <a:solidFill>
                  <a:srgbClr val="0033CC"/>
                </a:solidFill>
              </a:rPr>
              <a:t>, </a:t>
            </a:r>
            <a:r>
              <a:rPr lang="en-US" sz="2000" dirty="0" err="1">
                <a:solidFill>
                  <a:srgbClr val="0033CC"/>
                </a:solidFill>
              </a:rPr>
              <a:t>y</a:t>
            </a:r>
            <a:r>
              <a:rPr lang="en-US" sz="2000" baseline="-25000" dirty="0" err="1">
                <a:solidFill>
                  <a:srgbClr val="0033CC"/>
                </a:solidFill>
              </a:rPr>
              <a:t>i</a:t>
            </a:r>
            <a:r>
              <a:rPr lang="en-US" sz="2000" dirty="0" smtClean="0">
                <a:solidFill>
                  <a:srgbClr val="0033CC"/>
                </a:solidFill>
              </a:rPr>
              <a:t>)?</a:t>
            </a:r>
            <a:endParaRPr lang="en-US" sz="2000" dirty="0">
              <a:solidFill>
                <a:srgbClr val="0033CC"/>
              </a:solidFill>
            </a:endParaRPr>
          </a:p>
          <a:p>
            <a:pPr lvl="1"/>
            <a:r>
              <a:rPr lang="en-US" dirty="0" smtClean="0"/>
              <a:t>If </a:t>
            </a:r>
            <a:r>
              <a:rPr lang="en-US" b="1" dirty="0" smtClean="0"/>
              <a:t>Yes</a:t>
            </a:r>
            <a:r>
              <a:rPr lang="en-US" dirty="0" smtClean="0"/>
              <a:t> – a mistaken prediction</a:t>
            </a:r>
          </a:p>
          <a:p>
            <a:pPr lvl="2"/>
            <a:r>
              <a:rPr lang="en-US" sz="2000" dirty="0" smtClean="0">
                <a:solidFill>
                  <a:srgbClr val="FF0000"/>
                </a:solidFill>
              </a:rPr>
              <a:t>Update w</a:t>
            </a:r>
          </a:p>
          <a:p>
            <a:pPr lvl="1"/>
            <a:r>
              <a:rPr lang="en-US" dirty="0" smtClean="0"/>
              <a:t>Otherwise: no need to update </a:t>
            </a:r>
            <a:r>
              <a:rPr lang="en-US" dirty="0" smtClean="0">
                <a:solidFill>
                  <a:srgbClr val="0033CC"/>
                </a:solidFill>
              </a:rPr>
              <a:t>w</a:t>
            </a:r>
            <a:r>
              <a:rPr lang="en-US" dirty="0" smtClean="0"/>
              <a:t> on this example</a:t>
            </a:r>
          </a:p>
          <a:p>
            <a:r>
              <a:rPr lang="en-US" sz="2000" dirty="0" err="1" smtClean="0">
                <a:solidFill>
                  <a:srgbClr val="0033CC"/>
                </a:solidFill>
              </a:rPr>
              <a:t>EndDo</a:t>
            </a:r>
            <a:endParaRPr lang="en-US" sz="2000" dirty="0" smtClean="0">
              <a:solidFill>
                <a:srgbClr val="0033CC"/>
              </a:solidFill>
            </a:endParaRPr>
          </a:p>
          <a:p>
            <a:pPr marL="342900" lvl="2" indent="-342900">
              <a:buSzPct val="75000"/>
            </a:pPr>
            <a:r>
              <a:rPr lang="en-US" sz="2400" dirty="0" err="1"/>
              <a:t>y</a:t>
            </a:r>
            <a:r>
              <a:rPr lang="en-US" sz="2400" baseline="-25000" dirty="0" err="1"/>
              <a:t>i</a:t>
            </a:r>
            <a:r>
              <a:rPr lang="en-US" sz="2400" dirty="0"/>
              <a:t>’ = </a:t>
            </a:r>
            <a:r>
              <a:rPr lang="en-US" sz="2400" dirty="0" err="1"/>
              <a:t>argmax</a:t>
            </a:r>
            <a:r>
              <a:rPr lang="en-US" sz="2400" baseline="-25000" dirty="0" err="1"/>
              <a:t>y</a:t>
            </a:r>
            <a:r>
              <a:rPr lang="en-US" sz="2400" baseline="-25000" dirty="0"/>
              <a:t> </a:t>
            </a:r>
            <a:r>
              <a:rPr lang="en-US" sz="2400" baseline="-25000" dirty="0">
                <a:latin typeface="cmsy10"/>
              </a:rPr>
              <a:t>2 Y</a:t>
            </a:r>
            <a:r>
              <a:rPr lang="en-US" sz="2400" dirty="0"/>
              <a:t>  </a:t>
            </a:r>
            <a:r>
              <a:rPr lang="en-US" sz="2400" dirty="0" err="1"/>
              <a:t>w</a:t>
            </a:r>
            <a:r>
              <a:rPr lang="en-US" sz="2400" baseline="-25000" dirty="0" err="1"/>
              <a:t>EASY</a:t>
            </a:r>
            <a:r>
              <a:rPr lang="en-US" sz="2400" baseline="30000" dirty="0" err="1"/>
              <a:t>T</a:t>
            </a:r>
            <a:r>
              <a:rPr lang="en-US" sz="2400" dirty="0"/>
              <a:t> </a:t>
            </a:r>
            <a:r>
              <a:rPr lang="en-US" sz="2400" dirty="0">
                <a:latin typeface="cmmi10"/>
              </a:rPr>
              <a:t>Á</a:t>
            </a:r>
            <a:r>
              <a:rPr lang="en-US" sz="2400" baseline="-25000" dirty="0"/>
              <a:t>EASY</a:t>
            </a:r>
            <a:r>
              <a:rPr lang="en-US" sz="2400" dirty="0"/>
              <a:t> ( x</a:t>
            </a:r>
            <a:r>
              <a:rPr lang="en-US" sz="2400" baseline="-25000" dirty="0"/>
              <a:t>i</a:t>
            </a:r>
            <a:r>
              <a:rPr lang="en-US" sz="2400" dirty="0"/>
              <a:t> ,y) + </a:t>
            </a:r>
            <a:r>
              <a:rPr lang="en-US" sz="2400" dirty="0" err="1"/>
              <a:t>w</a:t>
            </a:r>
            <a:r>
              <a:rPr lang="en-US" sz="2400" baseline="-25000" dirty="0" err="1"/>
              <a:t>HARD</a:t>
            </a:r>
            <a:r>
              <a:rPr lang="en-US" sz="2400" baseline="30000" dirty="0" err="1"/>
              <a:t>T</a:t>
            </a:r>
            <a:r>
              <a:rPr lang="en-US" sz="2400" dirty="0"/>
              <a:t> </a:t>
            </a:r>
            <a:r>
              <a:rPr lang="en-US" sz="2400" dirty="0">
                <a:latin typeface="cmmi10"/>
              </a:rPr>
              <a:t>Á</a:t>
            </a:r>
            <a:r>
              <a:rPr lang="en-US" sz="2400" baseline="-25000" dirty="0"/>
              <a:t>HARD</a:t>
            </a:r>
            <a:r>
              <a:rPr lang="en-US" sz="2400" dirty="0"/>
              <a:t> ( x</a:t>
            </a:r>
            <a:r>
              <a:rPr lang="en-US" sz="2400" baseline="-25000" dirty="0"/>
              <a:t>i</a:t>
            </a:r>
            <a:r>
              <a:rPr lang="en-US" sz="2400" dirty="0"/>
              <a:t> ,y) </a:t>
            </a:r>
          </a:p>
          <a:p>
            <a:endParaRPr lang="en-US" sz="2000" dirty="0">
              <a:solidFill>
                <a:srgbClr val="0033CC"/>
              </a:solidFill>
            </a:endParaRPr>
          </a:p>
          <a:p>
            <a:pPr lvl="1"/>
            <a:endParaRPr lang="en-US" dirty="0" smtClean="0">
              <a:solidFill>
                <a:srgbClr val="0033CC"/>
              </a:solidFill>
            </a:endParaRPr>
          </a:p>
        </p:txBody>
      </p:sp>
      <p:sp>
        <p:nvSpPr>
          <p:cNvPr id="6" name="Rectangular Callout 5"/>
          <p:cNvSpPr/>
          <p:nvPr/>
        </p:nvSpPr>
        <p:spPr>
          <a:xfrm>
            <a:off x="1524000" y="5791200"/>
            <a:ext cx="5943600" cy="647700"/>
          </a:xfrm>
          <a:prstGeom prst="wedgeRectCallout">
            <a:avLst>
              <a:gd name="adj1" fmla="val -7246"/>
              <a:gd name="adj2" fmla="val -49847"/>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solidFill>
                <a:cs typeface="Century Gothic"/>
              </a:rPr>
              <a:t>This is the most commonly used solution in NLP today</a:t>
            </a:r>
            <a:endParaRPr lang="en-US" sz="2000" b="1" dirty="0">
              <a:solidFill>
                <a:schemeClr val="tx1"/>
              </a:solidFill>
              <a:cs typeface="Century Gothic"/>
            </a:endParaRPr>
          </a:p>
        </p:txBody>
      </p:sp>
      <p:cxnSp>
        <p:nvCxnSpPr>
          <p:cNvPr id="5" name="Straight Connector 4"/>
          <p:cNvCxnSpPr/>
          <p:nvPr/>
        </p:nvCxnSpPr>
        <p:spPr>
          <a:xfrm flipH="1">
            <a:off x="6248400" y="2209800"/>
            <a:ext cx="2514600" cy="838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6400800" y="2362200"/>
            <a:ext cx="2209800" cy="685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Rectangular Callout 7"/>
          <p:cNvSpPr/>
          <p:nvPr/>
        </p:nvSpPr>
        <p:spPr>
          <a:xfrm>
            <a:off x="3505200" y="952500"/>
            <a:ext cx="5486400" cy="952500"/>
          </a:xfrm>
          <a:prstGeom prst="wedgeRectCallout">
            <a:avLst>
              <a:gd name="adj1" fmla="val -8108"/>
              <a:gd name="adj2" fmla="val -48191"/>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rgbClr val="FF0000"/>
                </a:solidFill>
                <a:cs typeface="Century Gothic"/>
              </a:rPr>
              <a:t>Solution III: </a:t>
            </a:r>
            <a:r>
              <a:rPr lang="en-US" sz="2000" dirty="0" smtClean="0">
                <a:solidFill>
                  <a:schemeClr val="tx1"/>
                </a:solidFill>
                <a:cs typeface="Century Gothic"/>
              </a:rPr>
              <a:t>Disregard some of the dependencies </a:t>
            </a:r>
            <a:r>
              <a:rPr lang="en-US" sz="2000" dirty="0" smtClean="0">
                <a:solidFill>
                  <a:srgbClr val="0033CC"/>
                </a:solidFill>
                <a:cs typeface="Century Gothic"/>
              </a:rPr>
              <a:t>during learning</a:t>
            </a:r>
            <a:r>
              <a:rPr lang="en-US" sz="2000" dirty="0" smtClean="0">
                <a:solidFill>
                  <a:schemeClr val="tx1"/>
                </a:solidFill>
                <a:cs typeface="Century Gothic"/>
              </a:rPr>
              <a:t>; take into account at </a:t>
            </a:r>
            <a:r>
              <a:rPr lang="en-US" sz="2000" dirty="0" smtClean="0">
                <a:solidFill>
                  <a:srgbClr val="0033CC"/>
                </a:solidFill>
                <a:cs typeface="Century Gothic"/>
              </a:rPr>
              <a:t>decision time</a:t>
            </a:r>
            <a:endParaRPr lang="en-US" sz="2000" dirty="0">
              <a:solidFill>
                <a:srgbClr val="0033CC"/>
              </a:solidFill>
              <a:cs typeface="Century Gothic"/>
            </a:endParaRPr>
          </a:p>
        </p:txBody>
      </p:sp>
      <p:sp>
        <p:nvSpPr>
          <p:cNvPr id="4" name="Slide Number Placeholder 3"/>
          <p:cNvSpPr>
            <a:spLocks noGrp="1"/>
          </p:cNvSpPr>
          <p:nvPr>
            <p:ph type="sldNum" sz="quarter" idx="11"/>
          </p:nvPr>
        </p:nvSpPr>
        <p:spPr/>
        <p:txBody>
          <a:bodyPr/>
          <a:lstStyle/>
          <a:p>
            <a:r>
              <a:rPr lang="en-US" altLang="zh-TW" smtClean="0">
                <a:solidFill>
                  <a:srgbClr val="000000"/>
                </a:solidFill>
              </a:rPr>
              <a:t>Page </a:t>
            </a:r>
            <a:fld id="{E8007264-EAB3-4E53-8D88-C175708AA4AD}" type="slidenum">
              <a:rPr lang="en-US" altLang="zh-TW" smtClean="0">
                <a:solidFill>
                  <a:srgbClr val="000000"/>
                </a:solidFill>
              </a:rPr>
              <a:pPr/>
              <a:t>16</a:t>
            </a:fld>
            <a:endParaRPr lang="en-US" altLang="zh-TW" dirty="0">
              <a:solidFill>
                <a:srgbClr val="000000"/>
              </a:solidFill>
            </a:endParaRPr>
          </a:p>
        </p:txBody>
      </p:sp>
    </p:spTree>
    <p:custDataLst>
      <p:tags r:id="rId1"/>
    </p:custDataLst>
    <p:extLst>
      <p:ext uri="{BB962C8B-B14F-4D97-AF65-F5344CB8AC3E}">
        <p14:creationId xmlns:p14="http://schemas.microsoft.com/office/powerpoint/2010/main" val="1399162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1000"/>
                                        <p:tgtEl>
                                          <p:spTgt spid="9"/>
                                        </p:tgtEl>
                                      </p:cBhvr>
                                    </p:animEffect>
                                  </p:childTnLst>
                                </p:cTn>
                              </p:par>
                              <p:par>
                                <p:cTn id="11" presetID="47"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animEffect transition="in" filter="fade">
                                      <p:cBhvr>
                                        <p:cTn id="13" dur="1000"/>
                                        <p:tgtEl>
                                          <p:spTgt spid="3">
                                            <p:txEl>
                                              <p:pRg st="10" end="10"/>
                                            </p:txEl>
                                          </p:spTgt>
                                        </p:tgtEl>
                                      </p:cBhvr>
                                    </p:animEffect>
                                    <p:anim calcmode="lin" valueType="num">
                                      <p:cBhvr>
                                        <p:cTn id="1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a:spLocks noChangeArrowheads="1"/>
          </p:cNvSpPr>
          <p:nvPr/>
        </p:nvSpPr>
        <p:spPr bwMode="auto">
          <a:xfrm>
            <a:off x="4572000" y="4241800"/>
            <a:ext cx="4267200" cy="1320800"/>
          </a:xfrm>
          <a:prstGeom prst="rect">
            <a:avLst/>
          </a:prstGeom>
          <a:solidFill>
            <a:srgbClr val="FFFFCC"/>
          </a:solidFill>
          <a:ln w="9525">
            <a:solidFill>
              <a:srgbClr val="FF9900"/>
            </a:solidFill>
            <a:miter lim="800000"/>
            <a:headEnd/>
            <a:tailEnd/>
          </a:ln>
        </p:spPr>
        <p:txBody>
          <a:bodyPr>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a:solidFill>
                  <a:srgbClr val="FF0000"/>
                </a:solidFill>
                <a:latin typeface="Calibri" pitchFamily="34" charset="0"/>
              </a:rPr>
              <a:t>Linguistics Constraints</a:t>
            </a:r>
          </a:p>
          <a:p>
            <a:pPr eaLnBrk="1" hangingPunct="1"/>
            <a:endParaRPr lang="en-US" sz="2000">
              <a:solidFill>
                <a:srgbClr val="FF0000"/>
              </a:solidFill>
              <a:latin typeface="Calibri" pitchFamily="34" charset="0"/>
            </a:endParaRPr>
          </a:p>
          <a:p>
            <a:pPr eaLnBrk="1" hangingPunct="1"/>
            <a:r>
              <a:rPr lang="en-US" sz="2000">
                <a:solidFill>
                  <a:srgbClr val="0033CC"/>
                </a:solidFill>
                <a:latin typeface="Calibri" pitchFamily="34" charset="0"/>
              </a:rPr>
              <a:t>Cannot have both A states and B states in an output sequence. </a:t>
            </a:r>
            <a:endParaRPr lang="en-US" sz="2000" baseline="-25000">
              <a:solidFill>
                <a:srgbClr val="0033CC"/>
              </a:solidFill>
              <a:latin typeface="Calibri" pitchFamily="34" charset="0"/>
            </a:endParaRPr>
          </a:p>
        </p:txBody>
      </p:sp>
      <p:sp>
        <p:nvSpPr>
          <p:cNvPr id="2" name="TextBox 3"/>
          <p:cNvSpPr txBox="1">
            <a:spLocks noChangeArrowheads="1"/>
          </p:cNvSpPr>
          <p:nvPr/>
        </p:nvSpPr>
        <p:spPr bwMode="auto">
          <a:xfrm>
            <a:off x="4572000" y="4241800"/>
            <a:ext cx="4267200" cy="1625600"/>
          </a:xfrm>
          <a:prstGeom prst="rect">
            <a:avLst/>
          </a:prstGeom>
          <a:solidFill>
            <a:srgbClr val="FFFFCC"/>
          </a:solidFill>
          <a:ln w="9525">
            <a:solidFill>
              <a:srgbClr val="FF9900"/>
            </a:solidFill>
            <a:miter lim="800000"/>
            <a:headEnd/>
            <a:tailEnd/>
          </a:ln>
        </p:spPr>
        <p:txBody>
          <a:bodyPr>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a:solidFill>
                  <a:srgbClr val="FF0000"/>
                </a:solidFill>
                <a:latin typeface="Calibri" pitchFamily="34" charset="0"/>
              </a:rPr>
              <a:t>Linguistics Constraints</a:t>
            </a:r>
          </a:p>
          <a:p>
            <a:pPr eaLnBrk="1" hangingPunct="1"/>
            <a:endParaRPr lang="en-US" sz="2000">
              <a:solidFill>
                <a:srgbClr val="FF0000"/>
              </a:solidFill>
              <a:latin typeface="Calibri" pitchFamily="34" charset="0"/>
            </a:endParaRPr>
          </a:p>
          <a:p>
            <a:pPr eaLnBrk="1" hangingPunct="1"/>
            <a:endParaRPr lang="en-US" sz="2000">
              <a:solidFill>
                <a:srgbClr val="0033CC"/>
              </a:solidFill>
              <a:latin typeface="Calibri" pitchFamily="34" charset="0"/>
            </a:endParaRPr>
          </a:p>
          <a:p>
            <a:pPr eaLnBrk="1" hangingPunct="1"/>
            <a:r>
              <a:rPr lang="en-US" sz="2000">
                <a:solidFill>
                  <a:srgbClr val="0033CC"/>
                </a:solidFill>
                <a:latin typeface="Calibri" pitchFamily="34" charset="0"/>
              </a:rPr>
              <a:t>If a modifier chosen, include its head</a:t>
            </a:r>
          </a:p>
          <a:p>
            <a:pPr eaLnBrk="1" hangingPunct="1"/>
            <a:r>
              <a:rPr lang="en-US" sz="2000">
                <a:solidFill>
                  <a:srgbClr val="0033CC"/>
                </a:solidFill>
                <a:latin typeface="Calibri" pitchFamily="34" charset="0"/>
              </a:rPr>
              <a:t>If verb is chosen, include its arguments </a:t>
            </a:r>
            <a:endParaRPr lang="en-US" sz="2000" baseline="-25000">
              <a:solidFill>
                <a:srgbClr val="0033CC"/>
              </a:solidFill>
              <a:latin typeface="Calibri" pitchFamily="34" charset="0"/>
            </a:endParaRPr>
          </a:p>
        </p:txBody>
      </p:sp>
      <p:pic>
        <p:nvPicPr>
          <p:cNvPr id="634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838200"/>
            <a:ext cx="5305425"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493" name="Rectangle 3"/>
          <p:cNvSpPr>
            <a:spLocks noGrp="1" noChangeArrowheads="1"/>
          </p:cNvSpPr>
          <p:nvPr>
            <p:ph type="title"/>
          </p:nvPr>
        </p:nvSpPr>
        <p:spPr>
          <a:xfrm>
            <a:off x="228600" y="304800"/>
            <a:ext cx="7916863" cy="677863"/>
          </a:xfrm>
        </p:spPr>
        <p:txBody>
          <a:bodyPr/>
          <a:lstStyle/>
          <a:p>
            <a:pPr eaLnBrk="1" hangingPunct="1"/>
            <a:r>
              <a:rPr lang="en-US" altLang="zh-TW" dirty="0" smtClean="0">
                <a:ea typeface="Arial Unicode MS" pitchFamily="34" charset="-128"/>
                <a:cs typeface="Arial Unicode MS" pitchFamily="34" charset="-128"/>
              </a:rPr>
              <a:t>Examples: CCM Formulations</a:t>
            </a:r>
          </a:p>
        </p:txBody>
      </p:sp>
      <p:sp>
        <p:nvSpPr>
          <p:cNvPr id="1304580" name="Rectangle 4"/>
          <p:cNvSpPr>
            <a:spLocks noChangeArrowheads="1"/>
          </p:cNvSpPr>
          <p:nvPr/>
        </p:nvSpPr>
        <p:spPr bwMode="auto">
          <a:xfrm>
            <a:off x="533400" y="1143000"/>
            <a:ext cx="77724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rgbClr val="FF9900"/>
              </a:buClr>
              <a:buSzPct val="75000"/>
              <a:buFont typeface="Wingdings" pitchFamily="2" charset="2"/>
              <a:buChar char="n"/>
            </a:pPr>
            <a:endParaRPr lang="en-US" altLang="zh-TW" sz="2400" b="1">
              <a:solidFill>
                <a:srgbClr val="CC3300"/>
              </a:solidFill>
              <a:latin typeface="Calibri" pitchFamily="34" charset="0"/>
              <a:ea typeface="Arial Unicode MS" pitchFamily="34" charset="-128"/>
              <a:cs typeface="Arial Unicode MS" pitchFamily="34" charset="-128"/>
            </a:endParaRPr>
          </a:p>
        </p:txBody>
      </p:sp>
      <p:sp>
        <p:nvSpPr>
          <p:cNvPr id="63495" name="TextBox 3"/>
          <p:cNvSpPr txBox="1">
            <a:spLocks noChangeArrowheads="1"/>
          </p:cNvSpPr>
          <p:nvPr/>
        </p:nvSpPr>
        <p:spPr bwMode="auto">
          <a:xfrm>
            <a:off x="1139825" y="1828800"/>
            <a:ext cx="6972300" cy="708025"/>
          </a:xfrm>
          <a:prstGeom prst="rect">
            <a:avLst/>
          </a:prstGeom>
          <a:solidFill>
            <a:srgbClr val="FFFFCC"/>
          </a:solidFill>
          <a:ln w="9525">
            <a:solidFill>
              <a:srgbClr val="FF9900"/>
            </a:solidFill>
            <a:miter lim="800000"/>
            <a:headEnd/>
            <a:tailEnd/>
          </a:ln>
        </p:spPr>
        <p:txBody>
          <a:bodyPr>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000000"/>
              </a:buClr>
              <a:buSzPct val="100000"/>
              <a:buFont typeface="Times New Roman" pitchFamily="18" charset="0"/>
              <a:buNone/>
            </a:pPr>
            <a:r>
              <a:rPr lang="en-US" sz="2000" dirty="0">
                <a:solidFill>
                  <a:srgbClr val="000000"/>
                </a:solidFill>
                <a:latin typeface="Calibri" pitchFamily="34" charset="0"/>
              </a:rPr>
              <a:t>CCMs can be viewed as a general interface to easily combine declarative domain knowledge with data driven statistical models</a:t>
            </a:r>
          </a:p>
        </p:txBody>
      </p:sp>
      <p:sp>
        <p:nvSpPr>
          <p:cNvPr id="4" name="TextBox 3"/>
          <p:cNvSpPr txBox="1">
            <a:spLocks noChangeArrowheads="1"/>
          </p:cNvSpPr>
          <p:nvPr/>
        </p:nvSpPr>
        <p:spPr bwMode="auto">
          <a:xfrm>
            <a:off x="228600" y="4241800"/>
            <a:ext cx="4191000" cy="1320800"/>
          </a:xfrm>
          <a:prstGeom prst="rect">
            <a:avLst/>
          </a:prstGeom>
          <a:solidFill>
            <a:srgbClr val="FFFFCC"/>
          </a:solidFill>
          <a:ln w="9525">
            <a:solidFill>
              <a:srgbClr val="FF9900"/>
            </a:solidFill>
            <a:miter lim="800000"/>
            <a:headEnd/>
            <a:tailEnd/>
          </a:ln>
        </p:spPr>
        <p:txBody>
          <a:bodyPr>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a:solidFill>
                  <a:srgbClr val="FF0000"/>
                </a:solidFill>
                <a:latin typeface="Calibri" pitchFamily="34" charset="0"/>
              </a:rPr>
              <a:t>Sequential Prediction</a:t>
            </a:r>
          </a:p>
          <a:p>
            <a:pPr eaLnBrk="1" hangingPunct="1"/>
            <a:endParaRPr lang="en-US" sz="2000">
              <a:solidFill>
                <a:srgbClr val="FF0000"/>
              </a:solidFill>
              <a:latin typeface="Calibri" pitchFamily="34" charset="0"/>
            </a:endParaRPr>
          </a:p>
          <a:p>
            <a:pPr eaLnBrk="1" hangingPunct="1"/>
            <a:r>
              <a:rPr lang="en-US" sz="2000">
                <a:solidFill>
                  <a:srgbClr val="0033CC"/>
                </a:solidFill>
                <a:latin typeface="Calibri" pitchFamily="34" charset="0"/>
              </a:rPr>
              <a:t>HMM/CRF based:</a:t>
            </a:r>
          </a:p>
          <a:p>
            <a:pPr eaLnBrk="1" hangingPunct="1"/>
            <a:r>
              <a:rPr lang="en-US" sz="2000">
                <a:solidFill>
                  <a:srgbClr val="0033CC"/>
                </a:solidFill>
                <a:latin typeface="Calibri" pitchFamily="34" charset="0"/>
              </a:rPr>
              <a:t>                     Argmax </a:t>
            </a:r>
            <a:r>
              <a:rPr lang="en-US" sz="2000">
                <a:solidFill>
                  <a:srgbClr val="0033CC"/>
                </a:solidFill>
                <a:latin typeface="Symbol" pitchFamily="18" charset="2"/>
                <a:sym typeface="Symbol" pitchFamily="18" charset="2"/>
              </a:rPr>
              <a:t></a:t>
            </a:r>
            <a:r>
              <a:rPr lang="en-US" sz="2000">
                <a:solidFill>
                  <a:srgbClr val="0033CC"/>
                </a:solidFill>
                <a:latin typeface="Calibri" pitchFamily="34" charset="0"/>
              </a:rPr>
              <a:t> </a:t>
            </a:r>
            <a:r>
              <a:rPr lang="en-US" sz="2000">
                <a:solidFill>
                  <a:srgbClr val="0033CC"/>
                </a:solidFill>
                <a:latin typeface="cmmi10" pitchFamily="34" charset="0"/>
              </a:rPr>
              <a:t>¸</a:t>
            </a:r>
            <a:r>
              <a:rPr lang="en-US" sz="2000" baseline="-25000">
                <a:solidFill>
                  <a:srgbClr val="0033CC"/>
                </a:solidFill>
                <a:latin typeface="cmmi10" pitchFamily="34" charset="0"/>
              </a:rPr>
              <a:t>ij</a:t>
            </a:r>
            <a:r>
              <a:rPr lang="en-US" sz="2000">
                <a:solidFill>
                  <a:srgbClr val="0033CC"/>
                </a:solidFill>
                <a:latin typeface="Calibri" pitchFamily="34" charset="0"/>
              </a:rPr>
              <a:t> x</a:t>
            </a:r>
            <a:r>
              <a:rPr lang="en-US" sz="2000" baseline="-25000">
                <a:solidFill>
                  <a:srgbClr val="0033CC"/>
                </a:solidFill>
                <a:latin typeface="Calibri" pitchFamily="34" charset="0"/>
              </a:rPr>
              <a:t>ij</a:t>
            </a:r>
          </a:p>
        </p:txBody>
      </p:sp>
      <p:sp>
        <p:nvSpPr>
          <p:cNvPr id="6" name="TextBox 3"/>
          <p:cNvSpPr txBox="1">
            <a:spLocks noChangeArrowheads="1"/>
          </p:cNvSpPr>
          <p:nvPr/>
        </p:nvSpPr>
        <p:spPr bwMode="auto">
          <a:xfrm>
            <a:off x="228600" y="4241800"/>
            <a:ext cx="4191000" cy="1625600"/>
          </a:xfrm>
          <a:prstGeom prst="rect">
            <a:avLst/>
          </a:prstGeom>
          <a:solidFill>
            <a:srgbClr val="FFFFCC"/>
          </a:solidFill>
          <a:ln w="9525">
            <a:solidFill>
              <a:srgbClr val="FF9900"/>
            </a:solidFill>
            <a:miter lim="800000"/>
            <a:headEnd/>
            <a:tailEnd/>
          </a:ln>
        </p:spPr>
        <p:txBody>
          <a:bodyPr>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a:solidFill>
                  <a:srgbClr val="FF0000"/>
                </a:solidFill>
                <a:latin typeface="Calibri" pitchFamily="34" charset="0"/>
              </a:rPr>
              <a:t>Sentence Compression/Summarization:</a:t>
            </a:r>
          </a:p>
          <a:p>
            <a:pPr eaLnBrk="1" hangingPunct="1"/>
            <a:endParaRPr lang="en-US" sz="2000">
              <a:solidFill>
                <a:srgbClr val="FF0000"/>
              </a:solidFill>
              <a:latin typeface="Calibri" pitchFamily="34" charset="0"/>
            </a:endParaRPr>
          </a:p>
          <a:p>
            <a:pPr eaLnBrk="1" hangingPunct="1"/>
            <a:r>
              <a:rPr lang="en-US" sz="2000">
                <a:solidFill>
                  <a:srgbClr val="0033CC"/>
                </a:solidFill>
                <a:latin typeface="Calibri" pitchFamily="34" charset="0"/>
              </a:rPr>
              <a:t>Language Model based:</a:t>
            </a:r>
          </a:p>
          <a:p>
            <a:pPr eaLnBrk="1" hangingPunct="1"/>
            <a:r>
              <a:rPr lang="en-US" sz="2000">
                <a:solidFill>
                  <a:srgbClr val="0033CC"/>
                </a:solidFill>
                <a:latin typeface="Calibri" pitchFamily="34" charset="0"/>
              </a:rPr>
              <a:t>                     Argmax </a:t>
            </a:r>
            <a:r>
              <a:rPr lang="en-US" sz="2000">
                <a:solidFill>
                  <a:srgbClr val="0033CC"/>
                </a:solidFill>
                <a:latin typeface="Symbol" pitchFamily="18" charset="2"/>
                <a:sym typeface="Symbol" pitchFamily="18" charset="2"/>
              </a:rPr>
              <a:t></a:t>
            </a:r>
            <a:r>
              <a:rPr lang="en-US" sz="2000">
                <a:solidFill>
                  <a:srgbClr val="0033CC"/>
                </a:solidFill>
                <a:latin typeface="Calibri" pitchFamily="34" charset="0"/>
              </a:rPr>
              <a:t> </a:t>
            </a:r>
            <a:r>
              <a:rPr lang="en-US" sz="2000">
                <a:solidFill>
                  <a:srgbClr val="0033CC"/>
                </a:solidFill>
                <a:latin typeface="cmmi10" pitchFamily="34" charset="0"/>
              </a:rPr>
              <a:t>¸</a:t>
            </a:r>
            <a:r>
              <a:rPr lang="en-US" sz="2000" baseline="-25000">
                <a:solidFill>
                  <a:srgbClr val="0033CC"/>
                </a:solidFill>
                <a:latin typeface="cmmi10" pitchFamily="34" charset="0"/>
              </a:rPr>
              <a:t>ijk</a:t>
            </a:r>
            <a:r>
              <a:rPr lang="en-US" sz="2000">
                <a:solidFill>
                  <a:srgbClr val="0033CC"/>
                </a:solidFill>
                <a:latin typeface="Calibri" pitchFamily="34" charset="0"/>
              </a:rPr>
              <a:t> x</a:t>
            </a:r>
            <a:r>
              <a:rPr lang="en-US" sz="2000" baseline="-25000">
                <a:solidFill>
                  <a:srgbClr val="0033CC"/>
                </a:solidFill>
                <a:latin typeface="Calibri" pitchFamily="34" charset="0"/>
              </a:rPr>
              <a:t>ijk</a:t>
            </a:r>
          </a:p>
        </p:txBody>
      </p:sp>
      <p:sp>
        <p:nvSpPr>
          <p:cNvPr id="7" name="TextBox 3"/>
          <p:cNvSpPr txBox="1">
            <a:spLocks noChangeArrowheads="1"/>
          </p:cNvSpPr>
          <p:nvPr/>
        </p:nvSpPr>
        <p:spPr bwMode="auto">
          <a:xfrm>
            <a:off x="266700" y="2759075"/>
            <a:ext cx="8610600" cy="1230313"/>
          </a:xfrm>
          <a:prstGeom prst="rect">
            <a:avLst/>
          </a:prstGeom>
          <a:solidFill>
            <a:srgbClr val="FFFF66"/>
          </a:solidFill>
          <a:ln w="12700">
            <a:solidFill>
              <a:srgbClr val="FF9900"/>
            </a:solidFill>
            <a:miter lim="800000"/>
            <a:headEnd/>
            <a:tailEnd/>
          </a:ln>
        </p:spPr>
        <p:txBody>
          <a:bodyPr>
            <a:spAutoFit/>
          </a:bodyPr>
          <a:lstStyle>
            <a:lvl1pPr marL="342900" indent="-342900"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lvl="1" eaLnBrk="1" hangingPunct="1"/>
            <a:r>
              <a:rPr lang="en-US">
                <a:solidFill>
                  <a:srgbClr val="000000"/>
                </a:solidFill>
                <a:latin typeface="Calibri" pitchFamily="34" charset="0"/>
              </a:rPr>
              <a:t>Formulate NLP Problems as ILP problems         (inference may be done otherwise)</a:t>
            </a:r>
          </a:p>
          <a:p>
            <a:pPr lvl="2" eaLnBrk="1" hangingPunct="1"/>
            <a:r>
              <a:rPr lang="en-US">
                <a:solidFill>
                  <a:srgbClr val="000000"/>
                </a:solidFill>
                <a:latin typeface="Calibri" pitchFamily="34" charset="0"/>
              </a:rPr>
              <a:t>	1. Sequence tagging            </a:t>
            </a:r>
            <a:r>
              <a:rPr lang="en-US">
                <a:solidFill>
                  <a:srgbClr val="0033CC"/>
                </a:solidFill>
                <a:latin typeface="Calibri" pitchFamily="34" charset="0"/>
              </a:rPr>
              <a:t>(HMM/CRF + Global constraints)</a:t>
            </a:r>
          </a:p>
          <a:p>
            <a:pPr lvl="2" eaLnBrk="1" hangingPunct="1"/>
            <a:r>
              <a:rPr lang="en-US">
                <a:solidFill>
                  <a:srgbClr val="000000"/>
                </a:solidFill>
                <a:latin typeface="Calibri" pitchFamily="34" charset="0"/>
              </a:rPr>
              <a:t>	2. Sentence Compression   </a:t>
            </a:r>
            <a:r>
              <a:rPr lang="en-US">
                <a:solidFill>
                  <a:srgbClr val="0033CC"/>
                </a:solidFill>
                <a:latin typeface="Calibri" pitchFamily="34" charset="0"/>
              </a:rPr>
              <a:t>(Language Model + Global Constraints)</a:t>
            </a:r>
          </a:p>
          <a:p>
            <a:pPr lvl="2" eaLnBrk="1" hangingPunct="1"/>
            <a:r>
              <a:rPr lang="en-US">
                <a:solidFill>
                  <a:srgbClr val="000000"/>
                </a:solidFill>
                <a:latin typeface="Calibri" pitchFamily="34" charset="0"/>
              </a:rPr>
              <a:t>	3. SRL                                      </a:t>
            </a:r>
            <a:r>
              <a:rPr lang="en-US">
                <a:solidFill>
                  <a:srgbClr val="0033CC"/>
                </a:solidFill>
                <a:latin typeface="Calibri" pitchFamily="34" charset="0"/>
              </a:rPr>
              <a:t>(Independent classifiers + Global </a:t>
            </a:r>
            <a:r>
              <a:rPr lang="en-US" sz="2000">
                <a:solidFill>
                  <a:srgbClr val="0033CC"/>
                </a:solidFill>
                <a:latin typeface="Calibri" pitchFamily="34" charset="0"/>
              </a:rPr>
              <a:t>Constraints) </a:t>
            </a:r>
          </a:p>
        </p:txBody>
      </p:sp>
      <p:sp>
        <p:nvSpPr>
          <p:cNvPr id="1304588" name="AutoShape 12"/>
          <p:cNvSpPr>
            <a:spLocks noChangeArrowheads="1"/>
          </p:cNvSpPr>
          <p:nvPr/>
        </p:nvSpPr>
        <p:spPr bwMode="auto">
          <a:xfrm>
            <a:off x="609600" y="3130550"/>
            <a:ext cx="533400" cy="152400"/>
          </a:xfrm>
          <a:prstGeom prst="rightArrow">
            <a:avLst>
              <a:gd name="adj1" fmla="val 50000"/>
              <a:gd name="adj2" fmla="val 87500"/>
            </a:avLst>
          </a:prstGeom>
          <a:solidFill>
            <a:schemeClr val="tx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sp>
        <p:nvSpPr>
          <p:cNvPr id="1304589" name="AutoShape 13"/>
          <p:cNvSpPr>
            <a:spLocks noChangeArrowheads="1"/>
          </p:cNvSpPr>
          <p:nvPr/>
        </p:nvSpPr>
        <p:spPr bwMode="auto">
          <a:xfrm>
            <a:off x="609600" y="3422650"/>
            <a:ext cx="533400" cy="152400"/>
          </a:xfrm>
          <a:prstGeom prst="rightArrow">
            <a:avLst>
              <a:gd name="adj1" fmla="val 50000"/>
              <a:gd name="adj2" fmla="val 87500"/>
            </a:avLst>
          </a:prstGeom>
          <a:solidFill>
            <a:schemeClr val="tx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sp>
        <p:nvSpPr>
          <p:cNvPr id="1304590" name="AutoShape 14"/>
          <p:cNvSpPr>
            <a:spLocks noChangeArrowheads="1"/>
          </p:cNvSpPr>
          <p:nvPr/>
        </p:nvSpPr>
        <p:spPr bwMode="auto">
          <a:xfrm>
            <a:off x="609600" y="3727450"/>
            <a:ext cx="533400" cy="152400"/>
          </a:xfrm>
          <a:prstGeom prst="rightArrow">
            <a:avLst>
              <a:gd name="adj1" fmla="val 50000"/>
              <a:gd name="adj2" fmla="val 87500"/>
            </a:avLst>
          </a:prstGeom>
          <a:solidFill>
            <a:schemeClr val="tx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sp>
        <p:nvSpPr>
          <p:cNvPr id="10" name="Slide Number Placeholder 9"/>
          <p:cNvSpPr>
            <a:spLocks noGrp="1"/>
          </p:cNvSpPr>
          <p:nvPr>
            <p:ph type="sldNum" sz="quarter" idx="11"/>
          </p:nvPr>
        </p:nvSpPr>
        <p:spPr/>
        <p:txBody>
          <a:bodyPr/>
          <a:lstStyle/>
          <a:p>
            <a:r>
              <a:rPr lang="en-US" altLang="zh-TW" smtClean="0">
                <a:solidFill>
                  <a:srgbClr val="000000"/>
                </a:solidFill>
              </a:rPr>
              <a:t>Page </a:t>
            </a:r>
            <a:fld id="{E8007264-EAB3-4E53-8D88-C175708AA4AD}" type="slidenum">
              <a:rPr lang="en-US" altLang="zh-TW" smtClean="0">
                <a:solidFill>
                  <a:srgbClr val="000000"/>
                </a:solidFill>
              </a:rPr>
              <a:pPr/>
              <a:t>17</a:t>
            </a:fld>
            <a:endParaRPr lang="en-US" altLang="zh-TW" dirty="0">
              <a:solidFill>
                <a:srgbClr val="000000"/>
              </a:solidFill>
            </a:endParaRPr>
          </a:p>
        </p:txBody>
      </p:sp>
      <p:sp>
        <p:nvSpPr>
          <p:cNvPr id="15" name="Rectangle 17"/>
          <p:cNvSpPr>
            <a:spLocks noChangeArrowheads="1"/>
          </p:cNvSpPr>
          <p:nvPr/>
        </p:nvSpPr>
        <p:spPr bwMode="auto">
          <a:xfrm>
            <a:off x="5105400" y="76200"/>
            <a:ext cx="3810000" cy="923330"/>
          </a:xfrm>
          <a:prstGeom prst="rect">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a:solidFill>
                  <a:srgbClr val="000000"/>
                </a:solidFill>
                <a:latin typeface="Arial" charset="0"/>
                <a:cs typeface="Arial" charset="0"/>
              </a:rPr>
              <a:t>(</a:t>
            </a:r>
            <a:r>
              <a:rPr lang="en-US" dirty="0">
                <a:solidFill>
                  <a:srgbClr val="000000"/>
                </a:solidFill>
                <a:latin typeface="+mn-lt"/>
                <a:cs typeface="Arial" charset="0"/>
              </a:rPr>
              <a:t>Soft) constraints </a:t>
            </a:r>
            <a:r>
              <a:rPr lang="en-US" dirty="0" smtClean="0">
                <a:solidFill>
                  <a:srgbClr val="000000"/>
                </a:solidFill>
                <a:latin typeface="+mn-lt"/>
                <a:cs typeface="Arial" charset="0"/>
              </a:rPr>
              <a:t>component is more general since constraints can be declarative, non-grounded statements. </a:t>
            </a:r>
            <a:endParaRPr lang="en-US" dirty="0">
              <a:solidFill>
                <a:srgbClr val="000000"/>
              </a:solidFill>
              <a:latin typeface="+mn-lt"/>
              <a:cs typeface="Arial" charset="0"/>
            </a:endParaRPr>
          </a:p>
        </p:txBody>
      </p:sp>
    </p:spTree>
    <p:extLst>
      <p:ext uri="{BB962C8B-B14F-4D97-AF65-F5344CB8AC3E}">
        <p14:creationId xmlns:p14="http://schemas.microsoft.com/office/powerpoint/2010/main" val="103338947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1+#ppt_w/2"/>
                                          </p:val>
                                        </p:tav>
                                        <p:tav tm="100000">
                                          <p:val>
                                            <p:strVal val="#ppt_x"/>
                                          </p:val>
                                        </p:tav>
                                      </p:tavLst>
                                    </p:anim>
                                    <p:anim calcmode="lin" valueType="num">
                                      <p:cBhvr additive="base">
                                        <p:cTn id="8"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349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nodePh="1">
                                  <p:stCondLst>
                                    <p:cond delay="0"/>
                                  </p:stCondLst>
                                  <p:endCondLst>
                                    <p:cond evt="begin" delay="0">
                                      <p:tn val="15"/>
                                    </p:cond>
                                  </p:endCondLst>
                                  <p:childTnLst>
                                    <p:set>
                                      <p:cBhvr>
                                        <p:cTn id="16" dur="1" fill="hold">
                                          <p:stCondLst>
                                            <p:cond delay="499"/>
                                          </p:stCondLst>
                                        </p:cTn>
                                        <p:tgtEl>
                                          <p:spTgt spid="1304580"/>
                                        </p:tgtEl>
                                        <p:attrNameLst>
                                          <p:attrName>style.visibility</p:attrName>
                                        </p:attrNameLst>
                                      </p:cBhvr>
                                      <p:to>
                                        <p:strVal val="visible"/>
                                      </p:to>
                                    </p:set>
                                  </p:childTnLst>
                                </p:cTn>
                              </p:par>
                              <p:par>
                                <p:cTn id="17" presetID="22" presetClass="entr" presetSubtype="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1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par>
                                <p:cTn id="24" presetID="2" presetClass="entr" presetSubtype="8" fill="hold" grpId="0" nodeType="withEffect">
                                  <p:stCondLst>
                                    <p:cond delay="0"/>
                                  </p:stCondLst>
                                  <p:childTnLst>
                                    <p:set>
                                      <p:cBhvr>
                                        <p:cTn id="25" dur="1" fill="hold">
                                          <p:stCondLst>
                                            <p:cond delay="0"/>
                                          </p:stCondLst>
                                        </p:cTn>
                                        <p:tgtEl>
                                          <p:spTgt spid="1304588"/>
                                        </p:tgtEl>
                                        <p:attrNameLst>
                                          <p:attrName>style.visibility</p:attrName>
                                        </p:attrNameLst>
                                      </p:cBhvr>
                                      <p:to>
                                        <p:strVal val="visible"/>
                                      </p:to>
                                    </p:set>
                                    <p:anim calcmode="lin" valueType="num">
                                      <p:cBhvr additive="base">
                                        <p:cTn id="26" dur="500" fill="hold"/>
                                        <p:tgtEl>
                                          <p:spTgt spid="1304588"/>
                                        </p:tgtEl>
                                        <p:attrNameLst>
                                          <p:attrName>ppt_x</p:attrName>
                                        </p:attrNameLst>
                                      </p:cBhvr>
                                      <p:tavLst>
                                        <p:tav tm="0">
                                          <p:val>
                                            <p:strVal val="0-#ppt_w/2"/>
                                          </p:val>
                                        </p:tav>
                                        <p:tav tm="100000">
                                          <p:val>
                                            <p:strVal val="#ppt_x"/>
                                          </p:val>
                                        </p:tav>
                                      </p:tavLst>
                                    </p:anim>
                                    <p:anim calcmode="lin" valueType="num">
                                      <p:cBhvr additive="base">
                                        <p:cTn id="27" dur="500" fill="hold"/>
                                        <p:tgtEl>
                                          <p:spTgt spid="1304588"/>
                                        </p:tgtEl>
                                        <p:attrNameLst>
                                          <p:attrName>ppt_y</p:attrName>
                                        </p:attrNameLst>
                                      </p:cBhvr>
                                      <p:tavLst>
                                        <p:tav tm="0">
                                          <p:val>
                                            <p:strVal val="#ppt_y"/>
                                          </p:val>
                                        </p:tav>
                                        <p:tav tm="100000">
                                          <p:val>
                                            <p:strVal val="#ppt_y"/>
                                          </p:val>
                                        </p:tav>
                                      </p:tavLst>
                                    </p:anim>
                                  </p:childTnLst>
                                </p:cTn>
                              </p:par>
                              <p:par>
                                <p:cTn id="28" presetID="1"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childTnLst>
                                </p:cTn>
                              </p:par>
                              <p:par>
                                <p:cTn id="34" presetID="2" presetClass="entr" presetSubtype="8" fill="hold" grpId="0" nodeType="withEffect">
                                  <p:stCondLst>
                                    <p:cond delay="0"/>
                                  </p:stCondLst>
                                  <p:childTnLst>
                                    <p:set>
                                      <p:cBhvr>
                                        <p:cTn id="35" dur="1" fill="hold">
                                          <p:stCondLst>
                                            <p:cond delay="0"/>
                                          </p:stCondLst>
                                        </p:cTn>
                                        <p:tgtEl>
                                          <p:spTgt spid="1304589"/>
                                        </p:tgtEl>
                                        <p:attrNameLst>
                                          <p:attrName>style.visibility</p:attrName>
                                        </p:attrNameLst>
                                      </p:cBhvr>
                                      <p:to>
                                        <p:strVal val="visible"/>
                                      </p:to>
                                    </p:set>
                                    <p:anim calcmode="lin" valueType="num">
                                      <p:cBhvr additive="base">
                                        <p:cTn id="36" dur="500" fill="hold"/>
                                        <p:tgtEl>
                                          <p:spTgt spid="1304589"/>
                                        </p:tgtEl>
                                        <p:attrNameLst>
                                          <p:attrName>ppt_x</p:attrName>
                                        </p:attrNameLst>
                                      </p:cBhvr>
                                      <p:tavLst>
                                        <p:tav tm="0">
                                          <p:val>
                                            <p:strVal val="0-#ppt_w/2"/>
                                          </p:val>
                                        </p:tav>
                                        <p:tav tm="100000">
                                          <p:val>
                                            <p:strVal val="#ppt_x"/>
                                          </p:val>
                                        </p:tav>
                                      </p:tavLst>
                                    </p:anim>
                                    <p:anim calcmode="lin" valueType="num">
                                      <p:cBhvr additive="base">
                                        <p:cTn id="37" dur="500" fill="hold"/>
                                        <p:tgtEl>
                                          <p:spTgt spid="1304589"/>
                                        </p:tgtEl>
                                        <p:attrNameLst>
                                          <p:attrName>ppt_y</p:attrName>
                                        </p:attrNameLst>
                                      </p:cBhvr>
                                      <p:tavLst>
                                        <p:tav tm="0">
                                          <p:val>
                                            <p:strVal val="#ppt_y"/>
                                          </p:val>
                                        </p:tav>
                                        <p:tav tm="100000">
                                          <p:val>
                                            <p:strVal val="#ppt_y"/>
                                          </p:val>
                                        </p:tav>
                                      </p:tavLst>
                                    </p:anim>
                                  </p:childTnLst>
                                </p:cTn>
                              </p:par>
                              <p:par>
                                <p:cTn id="38" presetID="1" presetClass="entr" presetSubtype="0" fill="hold" grpId="0" nodeType="withEffect">
                                  <p:stCondLst>
                                    <p:cond delay="0"/>
                                  </p:stCondLst>
                                  <p:childTnLst>
                                    <p:set>
                                      <p:cBhvr>
                                        <p:cTn id="39" dur="1" fill="hold">
                                          <p:stCondLst>
                                            <p:cond delay="0"/>
                                          </p:stCondLst>
                                        </p:cTn>
                                        <p:tgtEl>
                                          <p:spTgt spid="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1304590"/>
                                        </p:tgtEl>
                                        <p:attrNameLst>
                                          <p:attrName>style.visibility</p:attrName>
                                        </p:attrNameLst>
                                      </p:cBhvr>
                                      <p:to>
                                        <p:strVal val="visible"/>
                                      </p:to>
                                    </p:set>
                                    <p:anim calcmode="lin" valueType="num">
                                      <p:cBhvr additive="base">
                                        <p:cTn id="44" dur="500" fill="hold"/>
                                        <p:tgtEl>
                                          <p:spTgt spid="1304590"/>
                                        </p:tgtEl>
                                        <p:attrNameLst>
                                          <p:attrName>ppt_x</p:attrName>
                                        </p:attrNameLst>
                                      </p:cBhvr>
                                      <p:tavLst>
                                        <p:tav tm="0">
                                          <p:val>
                                            <p:strVal val="0-#ppt_w/2"/>
                                          </p:val>
                                        </p:tav>
                                        <p:tav tm="100000">
                                          <p:val>
                                            <p:strVal val="#ppt_x"/>
                                          </p:val>
                                        </p:tav>
                                      </p:tavLst>
                                    </p:anim>
                                    <p:anim calcmode="lin" valueType="num">
                                      <p:cBhvr additive="base">
                                        <p:cTn id="45" dur="500" fill="hold"/>
                                        <p:tgtEl>
                                          <p:spTgt spid="13045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1304580" grpId="0" autoUpdateAnimBg="0"/>
      <p:bldP spid="63495" grpId="0" animBg="1"/>
      <p:bldP spid="4" grpId="0" animBg="1"/>
      <p:bldP spid="6" grpId="0" animBg="1"/>
      <p:bldP spid="7" grpId="0" animBg="1"/>
      <p:bldP spid="1304588" grpId="0" animBg="1"/>
      <p:bldP spid="1304589" grpId="0" animBg="1"/>
      <p:bldP spid="1304590"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dirty="0">
                <a:solidFill>
                  <a:srgbClr val="FF0000"/>
                </a:solidFill>
              </a:rPr>
              <a:t>Semantic Role </a:t>
            </a:r>
            <a:r>
              <a:rPr lang="en-US" dirty="0" smtClean="0">
                <a:solidFill>
                  <a:srgbClr val="FF0000"/>
                </a:solidFill>
              </a:rPr>
              <a:t>Labeling </a:t>
            </a:r>
          </a:p>
        </p:txBody>
      </p:sp>
      <p:sp>
        <p:nvSpPr>
          <p:cNvPr id="45059" name="Rectangle 3"/>
          <p:cNvSpPr>
            <a:spLocks noGrp="1" noChangeArrowheads="1"/>
          </p:cNvSpPr>
          <p:nvPr>
            <p:ph type="body" idx="1"/>
          </p:nvPr>
        </p:nvSpPr>
        <p:spPr/>
        <p:txBody>
          <a:bodyPr/>
          <a:lstStyle/>
          <a:p>
            <a:pPr>
              <a:buFont typeface="Wingdings" pitchFamily="2" charset="2"/>
              <a:buNone/>
              <a:tabLst>
                <a:tab pos="1770063" algn="l"/>
              </a:tabLst>
            </a:pPr>
            <a:r>
              <a:rPr lang="en-US" sz="1800" b="1" smtClean="0">
                <a:latin typeface="Courier New" pitchFamily="49" charset="0"/>
              </a:rPr>
              <a:t>I </a:t>
            </a:r>
            <a:r>
              <a:rPr lang="en-US" sz="1800" b="1" i="1" smtClean="0">
                <a:latin typeface="Courier New" pitchFamily="49" charset="0"/>
              </a:rPr>
              <a:t>left</a:t>
            </a:r>
            <a:r>
              <a:rPr lang="en-US" sz="1800" b="1" smtClean="0">
                <a:latin typeface="Courier New" pitchFamily="49" charset="0"/>
              </a:rPr>
              <a:t> my pearls to my daughter in my will .</a:t>
            </a:r>
          </a:p>
          <a:p>
            <a:pPr>
              <a:buFont typeface="Wingdings" pitchFamily="2" charset="2"/>
              <a:buNone/>
              <a:tabLst>
                <a:tab pos="1770063" algn="l"/>
              </a:tabLst>
            </a:pPr>
            <a:r>
              <a:rPr lang="en-US" sz="1800" b="1" smtClean="0">
                <a:solidFill>
                  <a:schemeClr val="bg2"/>
                </a:solidFill>
              </a:rPr>
              <a:t>[</a:t>
            </a:r>
            <a:r>
              <a:rPr lang="en-US" sz="1800" b="1" smtClean="0">
                <a:latin typeface="Courier New" pitchFamily="49" charset="0"/>
              </a:rPr>
              <a:t>I</a:t>
            </a:r>
            <a:r>
              <a:rPr lang="en-US" sz="1800" b="1" smtClean="0">
                <a:solidFill>
                  <a:schemeClr val="bg2"/>
                </a:solidFill>
              </a:rPr>
              <a:t>]</a:t>
            </a:r>
            <a:r>
              <a:rPr lang="en-US" sz="1800" b="1" i="1" baseline="-25000" smtClean="0">
                <a:solidFill>
                  <a:schemeClr val="bg2"/>
                </a:solidFill>
                <a:latin typeface="Courier New" pitchFamily="49" charset="0"/>
              </a:rPr>
              <a:t>A0</a:t>
            </a:r>
            <a:r>
              <a:rPr lang="en-US" sz="1800" b="1" smtClean="0">
                <a:latin typeface="Courier New" pitchFamily="49" charset="0"/>
              </a:rPr>
              <a:t> </a:t>
            </a:r>
            <a:r>
              <a:rPr lang="en-US" sz="1800" b="1" i="1" smtClean="0">
                <a:latin typeface="Courier New" pitchFamily="49" charset="0"/>
              </a:rPr>
              <a:t>left</a:t>
            </a:r>
            <a:r>
              <a:rPr lang="en-US" sz="1800" b="1" smtClean="0">
                <a:latin typeface="Courier New" pitchFamily="49" charset="0"/>
              </a:rPr>
              <a:t> </a:t>
            </a:r>
            <a:r>
              <a:rPr lang="en-US" sz="1800" b="1" smtClean="0">
                <a:solidFill>
                  <a:srgbClr val="008000"/>
                </a:solidFill>
              </a:rPr>
              <a:t>[</a:t>
            </a:r>
            <a:r>
              <a:rPr lang="en-US" sz="1800" b="1" smtClean="0">
                <a:latin typeface="Courier New" pitchFamily="49" charset="0"/>
              </a:rPr>
              <a:t>my pearls</a:t>
            </a:r>
            <a:r>
              <a:rPr lang="en-US" sz="1800" b="1" smtClean="0">
                <a:solidFill>
                  <a:srgbClr val="008000"/>
                </a:solidFill>
              </a:rPr>
              <a:t>]</a:t>
            </a:r>
            <a:r>
              <a:rPr lang="en-US" sz="1800" b="1" i="1" baseline="-25000" smtClean="0">
                <a:solidFill>
                  <a:srgbClr val="008000"/>
                </a:solidFill>
                <a:latin typeface="Courier New" pitchFamily="49" charset="0"/>
              </a:rPr>
              <a:t>A1</a:t>
            </a:r>
            <a:r>
              <a:rPr lang="en-US" sz="1800" b="1" smtClean="0">
                <a:latin typeface="Courier New" pitchFamily="49" charset="0"/>
              </a:rPr>
              <a:t> </a:t>
            </a:r>
            <a:r>
              <a:rPr lang="en-US" sz="1800" b="1" smtClean="0">
                <a:solidFill>
                  <a:schemeClr val="folHlink"/>
                </a:solidFill>
              </a:rPr>
              <a:t>[</a:t>
            </a:r>
            <a:r>
              <a:rPr lang="en-US" sz="1800" b="1" smtClean="0">
                <a:latin typeface="Courier New" pitchFamily="49" charset="0"/>
              </a:rPr>
              <a:t>to my daughter</a:t>
            </a:r>
            <a:r>
              <a:rPr lang="en-US" sz="1800" b="1" smtClean="0">
                <a:solidFill>
                  <a:schemeClr val="folHlink"/>
                </a:solidFill>
              </a:rPr>
              <a:t>]</a:t>
            </a:r>
            <a:r>
              <a:rPr lang="en-US" sz="1800" b="1" i="1" baseline="-25000" smtClean="0">
                <a:solidFill>
                  <a:schemeClr val="folHlink"/>
                </a:solidFill>
                <a:latin typeface="Courier New" pitchFamily="49" charset="0"/>
              </a:rPr>
              <a:t>A2</a:t>
            </a:r>
            <a:r>
              <a:rPr lang="en-US" sz="1800" b="1" smtClean="0">
                <a:latin typeface="Courier New" pitchFamily="49" charset="0"/>
              </a:rPr>
              <a:t> </a:t>
            </a:r>
            <a:r>
              <a:rPr lang="en-US" sz="1800" b="1" smtClean="0">
                <a:solidFill>
                  <a:srgbClr val="CC0000"/>
                </a:solidFill>
              </a:rPr>
              <a:t>[</a:t>
            </a:r>
            <a:r>
              <a:rPr lang="en-US" sz="1800" b="1" smtClean="0">
                <a:latin typeface="Courier New" pitchFamily="49" charset="0"/>
              </a:rPr>
              <a:t>in my will</a:t>
            </a:r>
            <a:r>
              <a:rPr lang="en-US" sz="1800" b="1" smtClean="0">
                <a:solidFill>
                  <a:srgbClr val="CC0000"/>
                </a:solidFill>
              </a:rPr>
              <a:t>]</a:t>
            </a:r>
            <a:r>
              <a:rPr lang="en-US" sz="1800" b="1" i="1" baseline="-25000" smtClean="0">
                <a:solidFill>
                  <a:srgbClr val="CC0000"/>
                </a:solidFill>
                <a:latin typeface="Courier New" pitchFamily="49" charset="0"/>
              </a:rPr>
              <a:t>AM-LOC</a:t>
            </a:r>
            <a:r>
              <a:rPr lang="en-US" sz="1800" b="1" smtClean="0">
                <a:latin typeface="Courier New" pitchFamily="49" charset="0"/>
              </a:rPr>
              <a:t> .</a:t>
            </a:r>
          </a:p>
          <a:p>
            <a:pPr>
              <a:buFont typeface="Wingdings" pitchFamily="2" charset="2"/>
              <a:buNone/>
              <a:tabLst>
                <a:tab pos="1770063" algn="l"/>
              </a:tabLst>
            </a:pPr>
            <a:endParaRPr lang="en-US" sz="1800" smtClean="0"/>
          </a:p>
          <a:p>
            <a:pPr>
              <a:tabLst>
                <a:tab pos="1770063" algn="l"/>
              </a:tabLst>
            </a:pPr>
            <a:r>
              <a:rPr lang="en-US" b="1" i="1" smtClean="0">
                <a:solidFill>
                  <a:schemeClr val="bg2"/>
                </a:solidFill>
                <a:latin typeface="Courier New" pitchFamily="49" charset="0"/>
              </a:rPr>
              <a:t>A0</a:t>
            </a:r>
            <a:r>
              <a:rPr lang="en-US" smtClean="0">
                <a:latin typeface="Courier New" pitchFamily="49" charset="0"/>
              </a:rPr>
              <a:t>	Leaver</a:t>
            </a:r>
          </a:p>
          <a:p>
            <a:pPr>
              <a:tabLst>
                <a:tab pos="1770063" algn="l"/>
              </a:tabLst>
            </a:pPr>
            <a:r>
              <a:rPr lang="en-US" b="1" i="1" smtClean="0">
                <a:solidFill>
                  <a:srgbClr val="008000"/>
                </a:solidFill>
                <a:latin typeface="Courier New" pitchFamily="49" charset="0"/>
              </a:rPr>
              <a:t>A1</a:t>
            </a:r>
            <a:r>
              <a:rPr lang="en-US" smtClean="0">
                <a:latin typeface="Courier New" pitchFamily="49" charset="0"/>
              </a:rPr>
              <a:t>	Things left</a:t>
            </a:r>
          </a:p>
          <a:p>
            <a:pPr>
              <a:tabLst>
                <a:tab pos="1770063" algn="l"/>
              </a:tabLst>
            </a:pPr>
            <a:r>
              <a:rPr lang="en-US" b="1" i="1" smtClean="0">
                <a:solidFill>
                  <a:schemeClr val="folHlink"/>
                </a:solidFill>
                <a:latin typeface="Courier New" pitchFamily="49" charset="0"/>
              </a:rPr>
              <a:t>A2</a:t>
            </a:r>
            <a:r>
              <a:rPr lang="en-US" smtClean="0">
                <a:latin typeface="Courier New" pitchFamily="49" charset="0"/>
              </a:rPr>
              <a:t>	Benefactor</a:t>
            </a:r>
          </a:p>
          <a:p>
            <a:pPr>
              <a:tabLst>
                <a:tab pos="1770063" algn="l"/>
              </a:tabLst>
            </a:pPr>
            <a:r>
              <a:rPr lang="en-US" b="1" i="1" smtClean="0">
                <a:solidFill>
                  <a:srgbClr val="CC0000"/>
                </a:solidFill>
                <a:latin typeface="Courier New" pitchFamily="49" charset="0"/>
              </a:rPr>
              <a:t>AM-LOC</a:t>
            </a:r>
            <a:r>
              <a:rPr lang="en-US" smtClean="0">
                <a:latin typeface="Courier New" pitchFamily="49" charset="0"/>
              </a:rPr>
              <a:t>	Location</a:t>
            </a:r>
          </a:p>
          <a:p>
            <a:pPr>
              <a:tabLst>
                <a:tab pos="1770063" algn="l"/>
              </a:tabLst>
            </a:pPr>
            <a:endParaRPr lang="en-US" smtClean="0">
              <a:latin typeface="Courier New" pitchFamily="49" charset="0"/>
            </a:endParaRPr>
          </a:p>
          <a:p>
            <a:pPr algn="ctr">
              <a:buFont typeface="Wingdings" pitchFamily="2" charset="2"/>
              <a:buNone/>
              <a:tabLst>
                <a:tab pos="1770063" algn="l"/>
              </a:tabLst>
            </a:pPr>
            <a:r>
              <a:rPr lang="en-US" sz="1800" b="1" smtClean="0">
                <a:latin typeface="Courier New" pitchFamily="49" charset="0"/>
              </a:rPr>
              <a:t>I </a:t>
            </a:r>
            <a:r>
              <a:rPr lang="en-US" sz="1800" b="1" i="1" smtClean="0">
                <a:latin typeface="Courier New" pitchFamily="49" charset="0"/>
              </a:rPr>
              <a:t>left</a:t>
            </a:r>
            <a:r>
              <a:rPr lang="en-US" sz="1800" b="1" smtClean="0">
                <a:latin typeface="Courier New" pitchFamily="49" charset="0"/>
              </a:rPr>
              <a:t> my pearls to my daughter in my will .</a:t>
            </a:r>
          </a:p>
        </p:txBody>
      </p:sp>
      <p:sp>
        <p:nvSpPr>
          <p:cNvPr id="45060" name="Line 4"/>
          <p:cNvSpPr>
            <a:spLocks noChangeShapeType="1"/>
          </p:cNvSpPr>
          <p:nvPr/>
        </p:nvSpPr>
        <p:spPr bwMode="auto">
          <a:xfrm>
            <a:off x="1524000" y="5105400"/>
            <a:ext cx="228600" cy="0"/>
          </a:xfrm>
          <a:prstGeom prst="line">
            <a:avLst/>
          </a:prstGeom>
          <a:noFill/>
          <a:ln w="76200">
            <a:solidFill>
              <a:schemeClr val="bg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5061" name="Line 5"/>
          <p:cNvSpPr>
            <a:spLocks noChangeShapeType="1"/>
          </p:cNvSpPr>
          <p:nvPr/>
        </p:nvSpPr>
        <p:spPr bwMode="auto">
          <a:xfrm>
            <a:off x="2514600" y="5105400"/>
            <a:ext cx="1219200" cy="0"/>
          </a:xfrm>
          <a:prstGeom prst="line">
            <a:avLst/>
          </a:prstGeom>
          <a:noFill/>
          <a:ln w="76200">
            <a:solidFill>
              <a:srgbClr val="008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5062" name="Line 6"/>
          <p:cNvSpPr>
            <a:spLocks noChangeShapeType="1"/>
          </p:cNvSpPr>
          <p:nvPr/>
        </p:nvSpPr>
        <p:spPr bwMode="auto">
          <a:xfrm>
            <a:off x="3810000" y="5105400"/>
            <a:ext cx="1981200" cy="0"/>
          </a:xfrm>
          <a:prstGeom prst="line">
            <a:avLst/>
          </a:prstGeom>
          <a:noFill/>
          <a:ln w="76200">
            <a:solidFill>
              <a:schemeClr val="folHlink"/>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5063" name="Line 7"/>
          <p:cNvSpPr>
            <a:spLocks noChangeShapeType="1"/>
          </p:cNvSpPr>
          <p:nvPr/>
        </p:nvSpPr>
        <p:spPr bwMode="auto">
          <a:xfrm>
            <a:off x="5943600" y="5105400"/>
            <a:ext cx="1371600" cy="0"/>
          </a:xfrm>
          <a:prstGeom prst="line">
            <a:avLst/>
          </a:prstGeom>
          <a:noFill/>
          <a:ln w="76200">
            <a:solidFill>
              <a:srgbClr val="CC0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5" name="Slide Number Placeholder 4"/>
          <p:cNvSpPr>
            <a:spLocks noGrp="1"/>
          </p:cNvSpPr>
          <p:nvPr>
            <p:ph type="sldNum" sz="quarter" idx="10"/>
          </p:nvPr>
        </p:nvSpPr>
        <p:spPr/>
        <p:txBody>
          <a:bodyPr/>
          <a:lstStyle/>
          <a:p>
            <a:pPr>
              <a:defRPr/>
            </a:pPr>
            <a:r>
              <a:rPr lang="en-US" altLang="zh-TW" smtClean="0">
                <a:solidFill>
                  <a:srgbClr val="000000"/>
                </a:solidFill>
              </a:rPr>
              <a:t>Page </a:t>
            </a:r>
            <a:fld id="{3A32D4DB-8E62-45AB-87C3-838CCCA204A4}" type="slidenum">
              <a:rPr lang="en-US" altLang="zh-TW" smtClean="0">
                <a:solidFill>
                  <a:srgbClr val="000000"/>
                </a:solidFill>
              </a:rPr>
              <a:pPr>
                <a:defRPr/>
              </a:pPr>
              <a:t>18</a:t>
            </a:fld>
            <a:endParaRPr lang="en-US" altLang="zh-TW" dirty="0">
              <a:solidFill>
                <a:srgbClr val="000000"/>
              </a:solidFill>
            </a:endParaRPr>
          </a:p>
        </p:txBody>
      </p:sp>
      <p:sp>
        <p:nvSpPr>
          <p:cNvPr id="9" name="TextBox 3"/>
          <p:cNvSpPr txBox="1">
            <a:spLocks noChangeArrowheads="1"/>
          </p:cNvSpPr>
          <p:nvPr/>
        </p:nvSpPr>
        <p:spPr bwMode="auto">
          <a:xfrm>
            <a:off x="4949825" y="152400"/>
            <a:ext cx="4117975" cy="1015663"/>
          </a:xfrm>
          <a:prstGeom prst="rect">
            <a:avLst/>
          </a:prstGeom>
          <a:solidFill>
            <a:srgbClr val="FFFFCC"/>
          </a:solidFill>
          <a:ln w="9525">
            <a:solidFill>
              <a:srgbClr val="FF9900"/>
            </a:solidFill>
            <a:miter lim="800000"/>
            <a:headEnd/>
            <a:tailEnd/>
          </a:ln>
        </p:spPr>
        <p:txBody>
          <a:bodyPr wrap="square">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000000"/>
              </a:buClr>
              <a:buSzPct val="100000"/>
              <a:buFont typeface="Times New Roman" pitchFamily="18" charset="0"/>
              <a:buNone/>
            </a:pPr>
            <a:r>
              <a:rPr lang="en-US" sz="2000" b="1" dirty="0" smtClean="0">
                <a:solidFill>
                  <a:srgbClr val="000000"/>
                </a:solidFill>
                <a:latin typeface="Calibri" pitchFamily="34" charset="0"/>
              </a:rPr>
              <a:t>Archetypical Information Extraction Problem</a:t>
            </a:r>
            <a:r>
              <a:rPr lang="en-US" sz="2000" dirty="0" smtClean="0">
                <a:solidFill>
                  <a:srgbClr val="000000"/>
                </a:solidFill>
                <a:latin typeface="Calibri" pitchFamily="34" charset="0"/>
              </a:rPr>
              <a:t>: E.g., Concept Identification and Typing, Event Identification, etc. </a:t>
            </a:r>
            <a:endParaRPr lang="en-US" sz="2000" dirty="0">
              <a:solidFill>
                <a:srgbClr val="000000"/>
              </a:solidFill>
              <a:latin typeface="Calibri" pitchFamily="34" charset="0"/>
            </a:endParaRPr>
          </a:p>
        </p:txBody>
      </p:sp>
    </p:spTree>
    <p:extLst>
      <p:ext uri="{BB962C8B-B14F-4D97-AF65-F5344CB8AC3E}">
        <p14:creationId xmlns:p14="http://schemas.microsoft.com/office/powerpoint/2010/main" val="365911847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p:txBody>
          <a:bodyPr/>
          <a:lstStyle/>
          <a:p>
            <a:r>
              <a:rPr lang="en-US" sz="2400" smtClean="0">
                <a:solidFill>
                  <a:srgbClr val="FF0000"/>
                </a:solidFill>
              </a:rPr>
              <a:t>Algorithmic Approach</a:t>
            </a:r>
          </a:p>
        </p:txBody>
      </p:sp>
      <p:sp>
        <p:nvSpPr>
          <p:cNvPr id="46083" name="Rectangle 3"/>
          <p:cNvSpPr>
            <a:spLocks noGrp="1" noChangeArrowheads="1"/>
          </p:cNvSpPr>
          <p:nvPr>
            <p:ph type="body" idx="4294967295"/>
          </p:nvPr>
        </p:nvSpPr>
        <p:spPr>
          <a:xfrm>
            <a:off x="457200" y="1219200"/>
            <a:ext cx="5867400" cy="4953000"/>
          </a:xfrm>
        </p:spPr>
        <p:txBody>
          <a:bodyPr/>
          <a:lstStyle/>
          <a:p>
            <a:r>
              <a:rPr lang="en-US" dirty="0" smtClean="0">
                <a:solidFill>
                  <a:srgbClr val="FF0000"/>
                </a:solidFill>
              </a:rPr>
              <a:t>Identify</a:t>
            </a:r>
            <a:r>
              <a:rPr lang="en-US" dirty="0" smtClean="0"/>
              <a:t> argument candidates</a:t>
            </a:r>
          </a:p>
          <a:p>
            <a:pPr lvl="1"/>
            <a:r>
              <a:rPr lang="en-US" dirty="0" smtClean="0"/>
              <a:t>Pruning  [</a:t>
            </a:r>
            <a:r>
              <a:rPr lang="en-US" dirty="0" err="1" smtClean="0"/>
              <a:t>Xue&amp;Palmer</a:t>
            </a:r>
            <a:r>
              <a:rPr lang="en-US" dirty="0" smtClean="0"/>
              <a:t>, EMNLP’04]</a:t>
            </a:r>
          </a:p>
          <a:p>
            <a:pPr lvl="1"/>
            <a:r>
              <a:rPr lang="en-US" dirty="0" smtClean="0"/>
              <a:t>Argument Identifier </a:t>
            </a:r>
          </a:p>
          <a:p>
            <a:pPr lvl="2"/>
            <a:r>
              <a:rPr lang="en-US" dirty="0" smtClean="0"/>
              <a:t>Binary classification</a:t>
            </a:r>
          </a:p>
          <a:p>
            <a:r>
              <a:rPr lang="en-US" dirty="0" smtClean="0">
                <a:solidFill>
                  <a:srgbClr val="FF0000"/>
                </a:solidFill>
              </a:rPr>
              <a:t>Classify</a:t>
            </a:r>
            <a:r>
              <a:rPr lang="en-US" dirty="0" smtClean="0"/>
              <a:t> argument candidates</a:t>
            </a:r>
          </a:p>
          <a:p>
            <a:pPr lvl="1"/>
            <a:r>
              <a:rPr lang="en-US" dirty="0" smtClean="0"/>
              <a:t>Argument Classifier </a:t>
            </a:r>
          </a:p>
          <a:p>
            <a:pPr lvl="2"/>
            <a:r>
              <a:rPr lang="en-US" dirty="0" smtClean="0"/>
              <a:t>Multi-class classification</a:t>
            </a:r>
          </a:p>
          <a:p>
            <a:r>
              <a:rPr lang="en-US" dirty="0" smtClean="0">
                <a:solidFill>
                  <a:srgbClr val="FF0000"/>
                </a:solidFill>
              </a:rPr>
              <a:t>Inference</a:t>
            </a:r>
          </a:p>
          <a:p>
            <a:pPr lvl="1"/>
            <a:r>
              <a:rPr lang="en-US" dirty="0" smtClean="0"/>
              <a:t>Use the estimated probability distribution given by the argument classifier</a:t>
            </a:r>
          </a:p>
          <a:p>
            <a:pPr lvl="1"/>
            <a:r>
              <a:rPr lang="en-US" dirty="0" smtClean="0"/>
              <a:t>Use structural and linguistic constraints</a:t>
            </a:r>
          </a:p>
          <a:p>
            <a:pPr lvl="1"/>
            <a:r>
              <a:rPr lang="en-US" dirty="0" smtClean="0"/>
              <a:t>Infer the optimal global output</a:t>
            </a:r>
          </a:p>
          <a:p>
            <a:endParaRPr lang="en-US" dirty="0" smtClean="0"/>
          </a:p>
        </p:txBody>
      </p:sp>
      <p:grpSp>
        <p:nvGrpSpPr>
          <p:cNvPr id="2" name="Group 6"/>
          <p:cNvGrpSpPr>
            <a:grpSpLocks noChangeAspect="1"/>
          </p:cNvGrpSpPr>
          <p:nvPr/>
        </p:nvGrpSpPr>
        <p:grpSpPr bwMode="auto">
          <a:xfrm>
            <a:off x="6384925" y="533400"/>
            <a:ext cx="2246313" cy="2284413"/>
            <a:chOff x="10320" y="1824"/>
            <a:chExt cx="2832" cy="2880"/>
          </a:xfrm>
        </p:grpSpPr>
        <p:sp>
          <p:nvSpPr>
            <p:cNvPr id="46137" name="Text Box 7"/>
            <p:cNvSpPr txBox="1">
              <a:spLocks noChangeAspect="1" noChangeArrowheads="1"/>
            </p:cNvSpPr>
            <p:nvPr/>
          </p:nvSpPr>
          <p:spPr bwMode="auto">
            <a:xfrm>
              <a:off x="10320" y="1824"/>
              <a:ext cx="28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900" b="1">
                  <a:solidFill>
                    <a:srgbClr val="000000"/>
                  </a:solidFill>
                  <a:latin typeface="Courier New" pitchFamily="49" charset="0"/>
                </a:rPr>
                <a:t>I left my nice pearls to her</a:t>
              </a:r>
            </a:p>
          </p:txBody>
        </p:sp>
        <p:sp>
          <p:nvSpPr>
            <p:cNvPr id="46138" name="Line 8"/>
            <p:cNvSpPr>
              <a:spLocks noChangeAspect="1" noChangeShapeType="1"/>
            </p:cNvSpPr>
            <p:nvPr/>
          </p:nvSpPr>
          <p:spPr bwMode="auto">
            <a:xfrm>
              <a:off x="10416" y="2112"/>
              <a:ext cx="14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39" name="Line 9"/>
            <p:cNvSpPr>
              <a:spLocks noChangeAspect="1" noChangeShapeType="1"/>
            </p:cNvSpPr>
            <p:nvPr/>
          </p:nvSpPr>
          <p:spPr bwMode="auto">
            <a:xfrm>
              <a:off x="10416" y="2208"/>
              <a:ext cx="62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0" name="Line 10"/>
            <p:cNvSpPr>
              <a:spLocks noChangeAspect="1" noChangeShapeType="1"/>
            </p:cNvSpPr>
            <p:nvPr/>
          </p:nvSpPr>
          <p:spPr bwMode="auto">
            <a:xfrm>
              <a:off x="10416" y="2304"/>
              <a:ext cx="91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1" name="Line 11"/>
            <p:cNvSpPr>
              <a:spLocks noChangeAspect="1" noChangeShapeType="1"/>
            </p:cNvSpPr>
            <p:nvPr/>
          </p:nvSpPr>
          <p:spPr bwMode="auto">
            <a:xfrm>
              <a:off x="10416" y="2400"/>
              <a:ext cx="134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2" name="Line 12"/>
            <p:cNvSpPr>
              <a:spLocks noChangeAspect="1" noChangeShapeType="1"/>
            </p:cNvSpPr>
            <p:nvPr/>
          </p:nvSpPr>
          <p:spPr bwMode="auto">
            <a:xfrm>
              <a:off x="10416" y="2496"/>
              <a:ext cx="196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3" name="Line 13"/>
            <p:cNvSpPr>
              <a:spLocks noChangeAspect="1" noChangeShapeType="1"/>
            </p:cNvSpPr>
            <p:nvPr/>
          </p:nvSpPr>
          <p:spPr bwMode="auto">
            <a:xfrm>
              <a:off x="10416" y="2592"/>
              <a:ext cx="225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4" name="Line 14"/>
            <p:cNvSpPr>
              <a:spLocks noChangeAspect="1" noChangeShapeType="1"/>
            </p:cNvSpPr>
            <p:nvPr/>
          </p:nvSpPr>
          <p:spPr bwMode="auto">
            <a:xfrm>
              <a:off x="10416" y="2688"/>
              <a:ext cx="259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5" name="Line 15"/>
            <p:cNvSpPr>
              <a:spLocks noChangeAspect="1" noChangeShapeType="1"/>
            </p:cNvSpPr>
            <p:nvPr/>
          </p:nvSpPr>
          <p:spPr bwMode="auto">
            <a:xfrm>
              <a:off x="10608" y="2784"/>
              <a:ext cx="43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6" name="Line 16"/>
            <p:cNvSpPr>
              <a:spLocks noChangeAspect="1" noChangeShapeType="1"/>
            </p:cNvSpPr>
            <p:nvPr/>
          </p:nvSpPr>
          <p:spPr bwMode="auto">
            <a:xfrm>
              <a:off x="10608" y="2880"/>
              <a:ext cx="72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7" name="Line 17"/>
            <p:cNvSpPr>
              <a:spLocks noChangeAspect="1" noChangeShapeType="1"/>
            </p:cNvSpPr>
            <p:nvPr/>
          </p:nvSpPr>
          <p:spPr bwMode="auto">
            <a:xfrm>
              <a:off x="10608" y="2976"/>
              <a:ext cx="115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8" name="Line 18"/>
            <p:cNvSpPr>
              <a:spLocks noChangeAspect="1" noChangeShapeType="1"/>
            </p:cNvSpPr>
            <p:nvPr/>
          </p:nvSpPr>
          <p:spPr bwMode="auto">
            <a:xfrm>
              <a:off x="10608" y="3072"/>
              <a:ext cx="177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49" name="Line 19"/>
            <p:cNvSpPr>
              <a:spLocks noChangeAspect="1" noChangeShapeType="1"/>
            </p:cNvSpPr>
            <p:nvPr/>
          </p:nvSpPr>
          <p:spPr bwMode="auto">
            <a:xfrm>
              <a:off x="10608" y="3168"/>
              <a:ext cx="206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0" name="Line 20"/>
            <p:cNvSpPr>
              <a:spLocks noChangeAspect="1" noChangeShapeType="1"/>
            </p:cNvSpPr>
            <p:nvPr/>
          </p:nvSpPr>
          <p:spPr bwMode="auto">
            <a:xfrm>
              <a:off x="10608" y="3264"/>
              <a:ext cx="2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1" name="Line 21"/>
            <p:cNvSpPr>
              <a:spLocks noChangeAspect="1" noChangeShapeType="1"/>
            </p:cNvSpPr>
            <p:nvPr/>
          </p:nvSpPr>
          <p:spPr bwMode="auto">
            <a:xfrm>
              <a:off x="11040" y="3360"/>
              <a:ext cx="28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2" name="Line 22"/>
            <p:cNvSpPr>
              <a:spLocks noChangeAspect="1" noChangeShapeType="1"/>
            </p:cNvSpPr>
            <p:nvPr/>
          </p:nvSpPr>
          <p:spPr bwMode="auto">
            <a:xfrm>
              <a:off x="11040" y="3456"/>
              <a:ext cx="72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3" name="Line 23"/>
            <p:cNvSpPr>
              <a:spLocks noChangeAspect="1" noChangeShapeType="1"/>
            </p:cNvSpPr>
            <p:nvPr/>
          </p:nvSpPr>
          <p:spPr bwMode="auto">
            <a:xfrm>
              <a:off x="11040" y="3552"/>
              <a:ext cx="134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4" name="Line 24"/>
            <p:cNvSpPr>
              <a:spLocks noChangeAspect="1" noChangeShapeType="1"/>
            </p:cNvSpPr>
            <p:nvPr/>
          </p:nvSpPr>
          <p:spPr bwMode="auto">
            <a:xfrm>
              <a:off x="11040" y="3648"/>
              <a:ext cx="163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5" name="Line 25"/>
            <p:cNvSpPr>
              <a:spLocks noChangeAspect="1" noChangeShapeType="1"/>
            </p:cNvSpPr>
            <p:nvPr/>
          </p:nvSpPr>
          <p:spPr bwMode="auto">
            <a:xfrm>
              <a:off x="11040" y="3744"/>
              <a:ext cx="196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6" name="Line 26"/>
            <p:cNvSpPr>
              <a:spLocks noChangeAspect="1" noChangeShapeType="1"/>
            </p:cNvSpPr>
            <p:nvPr/>
          </p:nvSpPr>
          <p:spPr bwMode="auto">
            <a:xfrm>
              <a:off x="11376" y="3840"/>
              <a:ext cx="38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7" name="Line 27"/>
            <p:cNvSpPr>
              <a:spLocks noChangeAspect="1" noChangeShapeType="1"/>
            </p:cNvSpPr>
            <p:nvPr/>
          </p:nvSpPr>
          <p:spPr bwMode="auto">
            <a:xfrm>
              <a:off x="11376" y="3936"/>
              <a:ext cx="100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8" name="Line 28"/>
            <p:cNvSpPr>
              <a:spLocks noChangeAspect="1" noChangeShapeType="1"/>
            </p:cNvSpPr>
            <p:nvPr/>
          </p:nvSpPr>
          <p:spPr bwMode="auto">
            <a:xfrm>
              <a:off x="11376" y="4032"/>
              <a:ext cx="129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59" name="Line 29"/>
            <p:cNvSpPr>
              <a:spLocks noChangeAspect="1" noChangeShapeType="1"/>
            </p:cNvSpPr>
            <p:nvPr/>
          </p:nvSpPr>
          <p:spPr bwMode="auto">
            <a:xfrm>
              <a:off x="11376" y="4128"/>
              <a:ext cx="163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60" name="Line 30"/>
            <p:cNvSpPr>
              <a:spLocks noChangeAspect="1" noChangeShapeType="1"/>
            </p:cNvSpPr>
            <p:nvPr/>
          </p:nvSpPr>
          <p:spPr bwMode="auto">
            <a:xfrm>
              <a:off x="11808" y="4224"/>
              <a:ext cx="57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61" name="Line 31"/>
            <p:cNvSpPr>
              <a:spLocks noChangeAspect="1" noChangeShapeType="1"/>
            </p:cNvSpPr>
            <p:nvPr/>
          </p:nvSpPr>
          <p:spPr bwMode="auto">
            <a:xfrm>
              <a:off x="11808" y="4320"/>
              <a:ext cx="86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62" name="Line 32"/>
            <p:cNvSpPr>
              <a:spLocks noChangeAspect="1" noChangeShapeType="1"/>
            </p:cNvSpPr>
            <p:nvPr/>
          </p:nvSpPr>
          <p:spPr bwMode="auto">
            <a:xfrm>
              <a:off x="11808" y="4416"/>
              <a:ext cx="1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63" name="Line 33"/>
            <p:cNvSpPr>
              <a:spLocks noChangeAspect="1" noChangeShapeType="1"/>
            </p:cNvSpPr>
            <p:nvPr/>
          </p:nvSpPr>
          <p:spPr bwMode="auto">
            <a:xfrm>
              <a:off x="12480" y="4512"/>
              <a:ext cx="19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64" name="Line 34"/>
            <p:cNvSpPr>
              <a:spLocks noChangeAspect="1" noChangeShapeType="1"/>
            </p:cNvSpPr>
            <p:nvPr/>
          </p:nvSpPr>
          <p:spPr bwMode="auto">
            <a:xfrm>
              <a:off x="12480" y="4608"/>
              <a:ext cx="52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65" name="Line 35"/>
            <p:cNvSpPr>
              <a:spLocks noChangeAspect="1" noChangeShapeType="1"/>
            </p:cNvSpPr>
            <p:nvPr/>
          </p:nvSpPr>
          <p:spPr bwMode="auto">
            <a:xfrm>
              <a:off x="12768" y="4704"/>
              <a:ext cx="24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grpSp>
      <p:grpSp>
        <p:nvGrpSpPr>
          <p:cNvPr id="3" name="Group 36"/>
          <p:cNvGrpSpPr>
            <a:grpSpLocks noChangeAspect="1"/>
          </p:cNvGrpSpPr>
          <p:nvPr/>
        </p:nvGrpSpPr>
        <p:grpSpPr bwMode="auto">
          <a:xfrm>
            <a:off x="6384925" y="3429000"/>
            <a:ext cx="2322513" cy="1674813"/>
            <a:chOff x="10320" y="5232"/>
            <a:chExt cx="2928" cy="2112"/>
          </a:xfrm>
        </p:grpSpPr>
        <p:sp>
          <p:nvSpPr>
            <p:cNvPr id="46118" name="Text Box 37"/>
            <p:cNvSpPr txBox="1">
              <a:spLocks noChangeAspect="1" noChangeArrowheads="1"/>
            </p:cNvSpPr>
            <p:nvPr/>
          </p:nvSpPr>
          <p:spPr bwMode="auto">
            <a:xfrm>
              <a:off x="10320" y="5232"/>
              <a:ext cx="28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900" b="1">
                  <a:solidFill>
                    <a:srgbClr val="000000"/>
                  </a:solidFill>
                  <a:latin typeface="Courier New" pitchFamily="49" charset="0"/>
                </a:rPr>
                <a:t>I left my nice pearls to her</a:t>
              </a:r>
            </a:p>
          </p:txBody>
        </p:sp>
        <p:sp>
          <p:nvSpPr>
            <p:cNvPr id="46119" name="Text Box 38"/>
            <p:cNvSpPr txBox="1">
              <a:spLocks noChangeAspect="1" noChangeArrowheads="1"/>
            </p:cNvSpPr>
            <p:nvPr/>
          </p:nvSpPr>
          <p:spPr bwMode="auto">
            <a:xfrm>
              <a:off x="10320" y="5424"/>
              <a:ext cx="2784"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900" b="1">
                  <a:solidFill>
                    <a:srgbClr val="000000"/>
                  </a:solidFill>
                  <a:latin typeface="Courier New" pitchFamily="49" charset="0"/>
                </a:rPr>
                <a:t>[ [    [       [      [</a:t>
              </a:r>
            </a:p>
          </p:txBody>
        </p:sp>
        <p:sp>
          <p:nvSpPr>
            <p:cNvPr id="46120" name="Text Box 39"/>
            <p:cNvSpPr txBox="1">
              <a:spLocks noChangeAspect="1" noChangeArrowheads="1"/>
            </p:cNvSpPr>
            <p:nvPr/>
          </p:nvSpPr>
          <p:spPr bwMode="auto">
            <a:xfrm>
              <a:off x="10368" y="5616"/>
              <a:ext cx="2880"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900" b="1">
                  <a:solidFill>
                    <a:srgbClr val="000000"/>
                  </a:solidFill>
                  <a:latin typeface="Courier New" pitchFamily="49" charset="0"/>
                </a:rPr>
                <a:t> ]    ]  ]            ]     ]</a:t>
              </a:r>
            </a:p>
          </p:txBody>
        </p:sp>
        <p:sp>
          <p:nvSpPr>
            <p:cNvPr id="46121" name="Line 40"/>
            <p:cNvSpPr>
              <a:spLocks noChangeAspect="1" noChangeShapeType="1"/>
            </p:cNvSpPr>
            <p:nvPr/>
          </p:nvSpPr>
          <p:spPr bwMode="auto">
            <a:xfrm>
              <a:off x="10416" y="5904"/>
              <a:ext cx="144"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22" name="Line 41"/>
            <p:cNvSpPr>
              <a:spLocks noChangeAspect="1" noChangeShapeType="1"/>
            </p:cNvSpPr>
            <p:nvPr/>
          </p:nvSpPr>
          <p:spPr bwMode="auto">
            <a:xfrm>
              <a:off x="10416" y="5999"/>
              <a:ext cx="624"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23" name="Line 42"/>
            <p:cNvSpPr>
              <a:spLocks noChangeAspect="1" noChangeShapeType="1"/>
            </p:cNvSpPr>
            <p:nvPr/>
          </p:nvSpPr>
          <p:spPr bwMode="auto">
            <a:xfrm>
              <a:off x="10416" y="6095"/>
              <a:ext cx="912"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24" name="Line 43"/>
            <p:cNvSpPr>
              <a:spLocks noChangeAspect="1" noChangeShapeType="1"/>
            </p:cNvSpPr>
            <p:nvPr/>
          </p:nvSpPr>
          <p:spPr bwMode="auto">
            <a:xfrm>
              <a:off x="10416" y="6191"/>
              <a:ext cx="1968"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25" name="Line 44"/>
            <p:cNvSpPr>
              <a:spLocks noChangeAspect="1" noChangeShapeType="1"/>
            </p:cNvSpPr>
            <p:nvPr/>
          </p:nvSpPr>
          <p:spPr bwMode="auto">
            <a:xfrm>
              <a:off x="10416" y="6287"/>
              <a:ext cx="2592"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26" name="Line 45"/>
            <p:cNvSpPr>
              <a:spLocks noChangeAspect="1" noChangeShapeType="1"/>
            </p:cNvSpPr>
            <p:nvPr/>
          </p:nvSpPr>
          <p:spPr bwMode="auto">
            <a:xfrm>
              <a:off x="10608" y="6383"/>
              <a:ext cx="432"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27" name="Line 46"/>
            <p:cNvSpPr>
              <a:spLocks noChangeAspect="1" noChangeShapeType="1"/>
            </p:cNvSpPr>
            <p:nvPr/>
          </p:nvSpPr>
          <p:spPr bwMode="auto">
            <a:xfrm>
              <a:off x="10608" y="6479"/>
              <a:ext cx="720"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28" name="Line 47"/>
            <p:cNvSpPr>
              <a:spLocks noChangeAspect="1" noChangeShapeType="1"/>
            </p:cNvSpPr>
            <p:nvPr/>
          </p:nvSpPr>
          <p:spPr bwMode="auto">
            <a:xfrm>
              <a:off x="10608" y="6575"/>
              <a:ext cx="1776"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29" name="Line 48"/>
            <p:cNvSpPr>
              <a:spLocks noChangeAspect="1" noChangeShapeType="1"/>
            </p:cNvSpPr>
            <p:nvPr/>
          </p:nvSpPr>
          <p:spPr bwMode="auto">
            <a:xfrm>
              <a:off x="10608" y="6671"/>
              <a:ext cx="2400"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30" name="Line 49"/>
            <p:cNvSpPr>
              <a:spLocks noChangeAspect="1" noChangeShapeType="1"/>
            </p:cNvSpPr>
            <p:nvPr/>
          </p:nvSpPr>
          <p:spPr bwMode="auto">
            <a:xfrm>
              <a:off x="11040" y="6767"/>
              <a:ext cx="288"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31" name="Line 50"/>
            <p:cNvSpPr>
              <a:spLocks noChangeAspect="1" noChangeShapeType="1"/>
            </p:cNvSpPr>
            <p:nvPr/>
          </p:nvSpPr>
          <p:spPr bwMode="auto">
            <a:xfrm>
              <a:off x="11040" y="6863"/>
              <a:ext cx="1344"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32" name="Line 51"/>
            <p:cNvSpPr>
              <a:spLocks noChangeAspect="1" noChangeShapeType="1"/>
            </p:cNvSpPr>
            <p:nvPr/>
          </p:nvSpPr>
          <p:spPr bwMode="auto">
            <a:xfrm>
              <a:off x="11040" y="6959"/>
              <a:ext cx="1968"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33" name="Line 52"/>
            <p:cNvSpPr>
              <a:spLocks noChangeAspect="1" noChangeShapeType="1"/>
            </p:cNvSpPr>
            <p:nvPr/>
          </p:nvSpPr>
          <p:spPr bwMode="auto">
            <a:xfrm>
              <a:off x="11808" y="7055"/>
              <a:ext cx="576"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34" name="Line 53"/>
            <p:cNvSpPr>
              <a:spLocks noChangeAspect="1" noChangeShapeType="1"/>
            </p:cNvSpPr>
            <p:nvPr/>
          </p:nvSpPr>
          <p:spPr bwMode="auto">
            <a:xfrm>
              <a:off x="11808" y="7151"/>
              <a:ext cx="1200"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35" name="Line 54"/>
            <p:cNvSpPr>
              <a:spLocks noChangeAspect="1" noChangeShapeType="1"/>
            </p:cNvSpPr>
            <p:nvPr/>
          </p:nvSpPr>
          <p:spPr bwMode="auto">
            <a:xfrm>
              <a:off x="12480" y="7247"/>
              <a:ext cx="192"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36" name="Line 55"/>
            <p:cNvSpPr>
              <a:spLocks noChangeAspect="1" noChangeShapeType="1"/>
            </p:cNvSpPr>
            <p:nvPr/>
          </p:nvSpPr>
          <p:spPr bwMode="auto">
            <a:xfrm>
              <a:off x="12480" y="7343"/>
              <a:ext cx="528" cy="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grpSp>
      <p:grpSp>
        <p:nvGrpSpPr>
          <p:cNvPr id="4" name="Group 76"/>
          <p:cNvGrpSpPr>
            <a:grpSpLocks/>
          </p:cNvGrpSpPr>
          <p:nvPr/>
        </p:nvGrpSpPr>
        <p:grpSpPr bwMode="auto">
          <a:xfrm>
            <a:off x="6400800" y="3429000"/>
            <a:ext cx="2246313" cy="1370013"/>
            <a:chOff x="4176" y="2687"/>
            <a:chExt cx="1415" cy="863"/>
          </a:xfrm>
        </p:grpSpPr>
        <p:sp>
          <p:nvSpPr>
            <p:cNvPr id="46101" name="Line 77"/>
            <p:cNvSpPr>
              <a:spLocks noChangeAspect="1" noChangeShapeType="1"/>
            </p:cNvSpPr>
            <p:nvPr/>
          </p:nvSpPr>
          <p:spPr bwMode="auto">
            <a:xfrm>
              <a:off x="4224" y="2927"/>
              <a:ext cx="983"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02" name="Line 78"/>
            <p:cNvSpPr>
              <a:spLocks noChangeAspect="1" noChangeShapeType="1"/>
            </p:cNvSpPr>
            <p:nvPr/>
          </p:nvSpPr>
          <p:spPr bwMode="auto">
            <a:xfrm>
              <a:off x="4224" y="2831"/>
              <a:ext cx="72"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03" name="Line 79"/>
            <p:cNvSpPr>
              <a:spLocks noChangeAspect="1" noChangeShapeType="1"/>
            </p:cNvSpPr>
            <p:nvPr/>
          </p:nvSpPr>
          <p:spPr bwMode="auto">
            <a:xfrm>
              <a:off x="4224" y="2879"/>
              <a:ext cx="31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04" name="Line 80"/>
            <p:cNvSpPr>
              <a:spLocks noChangeAspect="1" noChangeShapeType="1"/>
            </p:cNvSpPr>
            <p:nvPr/>
          </p:nvSpPr>
          <p:spPr bwMode="auto">
            <a:xfrm>
              <a:off x="4224" y="2975"/>
              <a:ext cx="456"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05" name="Line 81"/>
            <p:cNvSpPr>
              <a:spLocks noChangeAspect="1" noChangeShapeType="1"/>
            </p:cNvSpPr>
            <p:nvPr/>
          </p:nvSpPr>
          <p:spPr bwMode="auto">
            <a:xfrm>
              <a:off x="4224" y="3023"/>
              <a:ext cx="1295" cy="0"/>
            </a:xfrm>
            <a:prstGeom prst="line">
              <a:avLst/>
            </a:prstGeom>
            <a:noFill/>
            <a:ln w="38100">
              <a:solidFill>
                <a:srgbClr val="33CCCC"/>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06" name="Line 82"/>
            <p:cNvSpPr>
              <a:spLocks noChangeAspect="1" noChangeShapeType="1"/>
            </p:cNvSpPr>
            <p:nvPr/>
          </p:nvSpPr>
          <p:spPr bwMode="auto">
            <a:xfrm>
              <a:off x="4320" y="3071"/>
              <a:ext cx="216" cy="0"/>
            </a:xfrm>
            <a:prstGeom prst="line">
              <a:avLst/>
            </a:prstGeom>
            <a:noFill/>
            <a:ln w="38100">
              <a:solidFill>
                <a:srgbClr val="33CCCC"/>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07" name="Line 83"/>
            <p:cNvSpPr>
              <a:spLocks noChangeAspect="1" noChangeShapeType="1"/>
            </p:cNvSpPr>
            <p:nvPr/>
          </p:nvSpPr>
          <p:spPr bwMode="auto">
            <a:xfrm>
              <a:off x="4320" y="3119"/>
              <a:ext cx="360" cy="0"/>
            </a:xfrm>
            <a:prstGeom prst="line">
              <a:avLst/>
            </a:prstGeom>
            <a:noFill/>
            <a:ln w="38100">
              <a:solidFill>
                <a:srgbClr val="33CCCC"/>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08" name="Line 84"/>
            <p:cNvSpPr>
              <a:spLocks noChangeAspect="1" noChangeShapeType="1"/>
            </p:cNvSpPr>
            <p:nvPr/>
          </p:nvSpPr>
          <p:spPr bwMode="auto">
            <a:xfrm>
              <a:off x="4320" y="3166"/>
              <a:ext cx="887" cy="0"/>
            </a:xfrm>
            <a:prstGeom prst="line">
              <a:avLst/>
            </a:prstGeom>
            <a:noFill/>
            <a:ln w="38100">
              <a:solidFill>
                <a:srgbClr val="CC99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09" name="Line 85"/>
            <p:cNvSpPr>
              <a:spLocks noChangeAspect="1" noChangeShapeType="1"/>
            </p:cNvSpPr>
            <p:nvPr/>
          </p:nvSpPr>
          <p:spPr bwMode="auto">
            <a:xfrm>
              <a:off x="4320" y="3214"/>
              <a:ext cx="1199" cy="0"/>
            </a:xfrm>
            <a:prstGeom prst="line">
              <a:avLst/>
            </a:prstGeom>
            <a:noFill/>
            <a:ln w="38100">
              <a:solidFill>
                <a:srgbClr val="33CCCC"/>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10" name="Line 86"/>
            <p:cNvSpPr>
              <a:spLocks noChangeAspect="1" noChangeShapeType="1"/>
            </p:cNvSpPr>
            <p:nvPr/>
          </p:nvSpPr>
          <p:spPr bwMode="auto">
            <a:xfrm>
              <a:off x="4536" y="3262"/>
              <a:ext cx="144"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11" name="Line 87"/>
            <p:cNvSpPr>
              <a:spLocks noChangeAspect="1" noChangeShapeType="1"/>
            </p:cNvSpPr>
            <p:nvPr/>
          </p:nvSpPr>
          <p:spPr bwMode="auto">
            <a:xfrm>
              <a:off x="4536" y="3310"/>
              <a:ext cx="671"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12" name="Line 88"/>
            <p:cNvSpPr>
              <a:spLocks noChangeAspect="1" noChangeShapeType="1"/>
            </p:cNvSpPr>
            <p:nvPr/>
          </p:nvSpPr>
          <p:spPr bwMode="auto">
            <a:xfrm>
              <a:off x="4536" y="3358"/>
              <a:ext cx="983"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13" name="Line 89"/>
            <p:cNvSpPr>
              <a:spLocks noChangeAspect="1" noChangeShapeType="1"/>
            </p:cNvSpPr>
            <p:nvPr/>
          </p:nvSpPr>
          <p:spPr bwMode="auto">
            <a:xfrm>
              <a:off x="4919" y="3406"/>
              <a:ext cx="288"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14" name="Line 90"/>
            <p:cNvSpPr>
              <a:spLocks noChangeAspect="1" noChangeShapeType="1"/>
            </p:cNvSpPr>
            <p:nvPr/>
          </p:nvSpPr>
          <p:spPr bwMode="auto">
            <a:xfrm>
              <a:off x="4919" y="3454"/>
              <a:ext cx="600" cy="0"/>
            </a:xfrm>
            <a:prstGeom prst="line">
              <a:avLst/>
            </a:prstGeom>
            <a:noFill/>
            <a:ln w="38100">
              <a:solidFill>
                <a:srgbClr val="CC99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15" name="Line 91"/>
            <p:cNvSpPr>
              <a:spLocks noChangeAspect="1" noChangeShapeType="1"/>
            </p:cNvSpPr>
            <p:nvPr/>
          </p:nvSpPr>
          <p:spPr bwMode="auto">
            <a:xfrm>
              <a:off x="5255" y="3502"/>
              <a:ext cx="96" cy="0"/>
            </a:xfrm>
            <a:prstGeom prst="line">
              <a:avLst/>
            </a:prstGeom>
            <a:noFill/>
            <a:ln w="38100">
              <a:solidFill>
                <a:srgbClr val="33CCCC"/>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16" name="Line 92"/>
            <p:cNvSpPr>
              <a:spLocks noChangeAspect="1" noChangeShapeType="1"/>
            </p:cNvSpPr>
            <p:nvPr/>
          </p:nvSpPr>
          <p:spPr bwMode="auto">
            <a:xfrm>
              <a:off x="5255" y="3550"/>
              <a:ext cx="264" cy="0"/>
            </a:xfrm>
            <a:prstGeom prst="line">
              <a:avLst/>
            </a:prstGeom>
            <a:noFill/>
            <a:ln w="38100">
              <a:solidFill>
                <a:srgbClr val="CC99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117" name="Text Box 93"/>
            <p:cNvSpPr txBox="1">
              <a:spLocks noChangeAspect="1" noChangeArrowheads="1"/>
            </p:cNvSpPr>
            <p:nvPr/>
          </p:nvSpPr>
          <p:spPr bwMode="auto">
            <a:xfrm>
              <a:off x="4176" y="2687"/>
              <a:ext cx="141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900" b="1">
                  <a:solidFill>
                    <a:srgbClr val="000000"/>
                  </a:solidFill>
                  <a:latin typeface="Courier New" pitchFamily="49" charset="0"/>
                </a:rPr>
                <a:t>I left my nice pearls to her</a:t>
              </a:r>
            </a:p>
          </p:txBody>
        </p:sp>
      </p:grpSp>
      <p:sp>
        <p:nvSpPr>
          <p:cNvPr id="317534" name="AutoShape 94"/>
          <p:cNvSpPr>
            <a:spLocks noChangeAspect="1" noChangeArrowheads="1"/>
          </p:cNvSpPr>
          <p:nvPr/>
        </p:nvSpPr>
        <p:spPr bwMode="auto">
          <a:xfrm>
            <a:off x="7162800" y="2971800"/>
            <a:ext cx="874713" cy="304800"/>
          </a:xfrm>
          <a:prstGeom prst="downArrow">
            <a:avLst>
              <a:gd name="adj1" fmla="val 58148"/>
              <a:gd name="adj2" fmla="val 56769"/>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317541" name="AutoShape 101"/>
          <p:cNvSpPr>
            <a:spLocks noChangeArrowheads="1"/>
          </p:cNvSpPr>
          <p:nvPr/>
        </p:nvSpPr>
        <p:spPr bwMode="auto">
          <a:xfrm>
            <a:off x="0" y="1295400"/>
            <a:ext cx="533400" cy="304800"/>
          </a:xfrm>
          <a:prstGeom prst="rightArrow">
            <a:avLst>
              <a:gd name="adj1" fmla="val 50000"/>
              <a:gd name="adj2" fmla="val 43750"/>
            </a:avLst>
          </a:prstGeom>
          <a:solidFill>
            <a:srgbClr val="FF0000"/>
          </a:solidFill>
          <a:ln w="9525">
            <a:solidFill>
              <a:schemeClr val="bg2"/>
            </a:solidFill>
            <a:miter lim="800000"/>
            <a:headEnd/>
            <a:tailEnd/>
          </a:ln>
        </p:spPr>
        <p:txBody>
          <a:bodyPr wrap="none" anchor="ctr"/>
          <a:lstStyle/>
          <a:p>
            <a:endParaRPr lang="en-US">
              <a:solidFill>
                <a:srgbClr val="000000"/>
              </a:solidFill>
              <a:latin typeface="Arial" charset="0"/>
              <a:cs typeface="Arial" charset="0"/>
            </a:endParaRPr>
          </a:p>
        </p:txBody>
      </p:sp>
      <p:sp>
        <p:nvSpPr>
          <p:cNvPr id="317542" name="AutoShape 102"/>
          <p:cNvSpPr>
            <a:spLocks noChangeArrowheads="1"/>
          </p:cNvSpPr>
          <p:nvPr/>
        </p:nvSpPr>
        <p:spPr bwMode="auto">
          <a:xfrm>
            <a:off x="0" y="2785238"/>
            <a:ext cx="533400" cy="304800"/>
          </a:xfrm>
          <a:prstGeom prst="rightArrow">
            <a:avLst>
              <a:gd name="adj1" fmla="val 50000"/>
              <a:gd name="adj2" fmla="val 43750"/>
            </a:avLst>
          </a:prstGeom>
          <a:solidFill>
            <a:srgbClr val="FF0000"/>
          </a:solidFill>
          <a:ln w="9525">
            <a:solidFill>
              <a:schemeClr val="bg2"/>
            </a:solidFill>
            <a:miter lim="800000"/>
            <a:headEnd/>
            <a:tailEnd/>
          </a:ln>
        </p:spPr>
        <p:txBody>
          <a:bodyPr wrap="none" anchor="ctr"/>
          <a:lstStyle/>
          <a:p>
            <a:endParaRPr lang="en-US">
              <a:solidFill>
                <a:srgbClr val="000000"/>
              </a:solidFill>
              <a:latin typeface="Arial" charset="0"/>
              <a:cs typeface="Arial" charset="0"/>
            </a:endParaRPr>
          </a:p>
        </p:txBody>
      </p:sp>
      <p:sp>
        <p:nvSpPr>
          <p:cNvPr id="317543" name="AutoShape 103"/>
          <p:cNvSpPr>
            <a:spLocks noChangeArrowheads="1"/>
          </p:cNvSpPr>
          <p:nvPr/>
        </p:nvSpPr>
        <p:spPr bwMode="auto">
          <a:xfrm>
            <a:off x="0" y="3962400"/>
            <a:ext cx="533400" cy="304800"/>
          </a:xfrm>
          <a:prstGeom prst="rightArrow">
            <a:avLst>
              <a:gd name="adj1" fmla="val 50000"/>
              <a:gd name="adj2" fmla="val 43750"/>
            </a:avLst>
          </a:prstGeom>
          <a:solidFill>
            <a:srgbClr val="FF0000"/>
          </a:solidFill>
          <a:ln w="9525">
            <a:solidFill>
              <a:schemeClr val="bg2"/>
            </a:solidFill>
            <a:miter lim="800000"/>
            <a:headEnd/>
            <a:tailEnd/>
          </a:ln>
        </p:spPr>
        <p:txBody>
          <a:bodyPr wrap="none" anchor="ctr"/>
          <a:lstStyle/>
          <a:p>
            <a:endParaRPr lang="en-US">
              <a:solidFill>
                <a:srgbClr val="000000"/>
              </a:solidFill>
              <a:latin typeface="Arial" charset="0"/>
              <a:cs typeface="Arial" charset="0"/>
            </a:endParaRPr>
          </a:p>
        </p:txBody>
      </p:sp>
      <p:sp>
        <p:nvSpPr>
          <p:cNvPr id="317548" name="AutoShape 108"/>
          <p:cNvSpPr>
            <a:spLocks noChangeArrowheads="1"/>
          </p:cNvSpPr>
          <p:nvPr/>
        </p:nvSpPr>
        <p:spPr bwMode="auto">
          <a:xfrm>
            <a:off x="3276600" y="762000"/>
            <a:ext cx="2895600" cy="381000"/>
          </a:xfrm>
          <a:prstGeom prst="wedgeRoundRectCallout">
            <a:avLst>
              <a:gd name="adj1" fmla="val 82565"/>
              <a:gd name="adj2" fmla="val 8333"/>
              <a:gd name="adj3" fmla="val 16667"/>
            </a:avLst>
          </a:prstGeom>
          <a:solidFill>
            <a:srgbClr val="FFFF66"/>
          </a:solidFill>
          <a:ln w="9525">
            <a:solidFill>
              <a:schemeClr val="tx1"/>
            </a:solidFill>
            <a:miter lim="800000"/>
            <a:headEnd/>
            <a:tailEnd/>
          </a:ln>
        </p:spPr>
        <p:txBody>
          <a:bodyPr/>
          <a:lstStyle/>
          <a:p>
            <a:pPr algn="ctr"/>
            <a:r>
              <a:rPr lang="en-US">
                <a:solidFill>
                  <a:srgbClr val="000000"/>
                </a:solidFill>
                <a:latin typeface="Tahoma" pitchFamily="34" charset="0"/>
                <a:cs typeface="Arial" charset="0"/>
              </a:rPr>
              <a:t>candidate arguments</a:t>
            </a:r>
          </a:p>
        </p:txBody>
      </p:sp>
      <p:grpSp>
        <p:nvGrpSpPr>
          <p:cNvPr id="5" name="Group 115"/>
          <p:cNvGrpSpPr>
            <a:grpSpLocks/>
          </p:cNvGrpSpPr>
          <p:nvPr/>
        </p:nvGrpSpPr>
        <p:grpSpPr bwMode="auto">
          <a:xfrm>
            <a:off x="6515100" y="5105400"/>
            <a:ext cx="2249488" cy="800100"/>
            <a:chOff x="6515100" y="5219700"/>
            <a:chExt cx="2249488" cy="800100"/>
          </a:xfrm>
        </p:grpSpPr>
        <p:sp>
          <p:nvSpPr>
            <p:cNvPr id="46095" name="Line 95"/>
            <p:cNvSpPr>
              <a:spLocks noChangeAspect="1" noChangeShapeType="1"/>
            </p:cNvSpPr>
            <p:nvPr/>
          </p:nvSpPr>
          <p:spPr bwMode="auto">
            <a:xfrm>
              <a:off x="6591300" y="5638800"/>
              <a:ext cx="114300"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096" name="Line 96"/>
            <p:cNvSpPr>
              <a:spLocks noChangeAspect="1" noChangeShapeType="1"/>
            </p:cNvSpPr>
            <p:nvPr/>
          </p:nvSpPr>
          <p:spPr bwMode="auto">
            <a:xfrm>
              <a:off x="6743700" y="5676900"/>
              <a:ext cx="342900" cy="0"/>
            </a:xfrm>
            <a:prstGeom prst="line">
              <a:avLst/>
            </a:prstGeom>
            <a:noFill/>
            <a:ln w="38100">
              <a:solidFill>
                <a:srgbClr val="66FFCC"/>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097" name="Line 97"/>
            <p:cNvSpPr>
              <a:spLocks noChangeAspect="1" noChangeShapeType="1"/>
            </p:cNvSpPr>
            <p:nvPr/>
          </p:nvSpPr>
          <p:spPr bwMode="auto">
            <a:xfrm>
              <a:off x="7086600" y="5715000"/>
              <a:ext cx="1068388"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098" name="Line 98"/>
            <p:cNvSpPr>
              <a:spLocks noChangeAspect="1" noChangeShapeType="1"/>
            </p:cNvSpPr>
            <p:nvPr/>
          </p:nvSpPr>
          <p:spPr bwMode="auto">
            <a:xfrm>
              <a:off x="8231188" y="5753100"/>
              <a:ext cx="419100" cy="0"/>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46099" name="Text Box 99"/>
            <p:cNvSpPr txBox="1">
              <a:spLocks noChangeAspect="1" noChangeArrowheads="1"/>
            </p:cNvSpPr>
            <p:nvPr/>
          </p:nvSpPr>
          <p:spPr bwMode="auto">
            <a:xfrm>
              <a:off x="6515100" y="5791200"/>
              <a:ext cx="22494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900" b="1">
                  <a:solidFill>
                    <a:srgbClr val="0000FF"/>
                  </a:solidFill>
                  <a:latin typeface="Courier New" pitchFamily="49" charset="0"/>
                </a:rPr>
                <a:t>I</a:t>
              </a:r>
              <a:r>
                <a:rPr lang="en-US" sz="900" b="1">
                  <a:solidFill>
                    <a:srgbClr val="000000"/>
                  </a:solidFill>
                  <a:latin typeface="Courier New" pitchFamily="49" charset="0"/>
                </a:rPr>
                <a:t> </a:t>
              </a:r>
              <a:r>
                <a:rPr lang="en-US" sz="900" b="1">
                  <a:solidFill>
                    <a:srgbClr val="66FFCC"/>
                  </a:solidFill>
                  <a:latin typeface="Courier New" pitchFamily="49" charset="0"/>
                </a:rPr>
                <a:t>left</a:t>
              </a:r>
              <a:r>
                <a:rPr lang="en-US" sz="900" b="1">
                  <a:solidFill>
                    <a:srgbClr val="000000"/>
                  </a:solidFill>
                  <a:latin typeface="Courier New" pitchFamily="49" charset="0"/>
                </a:rPr>
                <a:t> </a:t>
              </a:r>
              <a:r>
                <a:rPr lang="en-US" sz="900" b="1">
                  <a:solidFill>
                    <a:srgbClr val="FF9900"/>
                  </a:solidFill>
                  <a:latin typeface="Courier New" pitchFamily="49" charset="0"/>
                </a:rPr>
                <a:t>my nice pearls</a:t>
              </a:r>
              <a:r>
                <a:rPr lang="en-US" sz="900" b="1">
                  <a:solidFill>
                    <a:srgbClr val="000000"/>
                  </a:solidFill>
                  <a:latin typeface="Courier New" pitchFamily="49" charset="0"/>
                </a:rPr>
                <a:t> </a:t>
              </a:r>
              <a:r>
                <a:rPr lang="en-US" sz="900" b="1">
                  <a:solidFill>
                    <a:srgbClr val="00FF00"/>
                  </a:solidFill>
                  <a:latin typeface="Courier New" pitchFamily="49" charset="0"/>
                </a:rPr>
                <a:t>to her</a:t>
              </a:r>
            </a:p>
          </p:txBody>
        </p:sp>
        <p:sp>
          <p:nvSpPr>
            <p:cNvPr id="46100" name="AutoShape 100"/>
            <p:cNvSpPr>
              <a:spLocks noChangeAspect="1" noChangeArrowheads="1"/>
            </p:cNvSpPr>
            <p:nvPr/>
          </p:nvSpPr>
          <p:spPr bwMode="auto">
            <a:xfrm>
              <a:off x="7200900" y="5219700"/>
              <a:ext cx="877888" cy="304800"/>
            </a:xfrm>
            <a:prstGeom prst="downArrow">
              <a:avLst>
                <a:gd name="adj1" fmla="val 58148"/>
                <a:gd name="adj2" fmla="val 56769"/>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grpSp>
      <p:sp>
        <p:nvSpPr>
          <p:cNvPr id="117" name="AutoShape 94"/>
          <p:cNvSpPr>
            <a:spLocks noChangeAspect="1" noChangeArrowheads="1"/>
          </p:cNvSpPr>
          <p:nvPr/>
        </p:nvSpPr>
        <p:spPr bwMode="auto">
          <a:xfrm>
            <a:off x="7162800" y="2819400"/>
            <a:ext cx="874713" cy="304800"/>
          </a:xfrm>
          <a:prstGeom prst="downArrow">
            <a:avLst>
              <a:gd name="adj1" fmla="val 58148"/>
              <a:gd name="adj2" fmla="val 56769"/>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11" name="Slide Number Placeholder 10"/>
          <p:cNvSpPr>
            <a:spLocks noGrp="1"/>
          </p:cNvSpPr>
          <p:nvPr>
            <p:ph type="sldNum" sz="quarter" idx="10"/>
          </p:nvPr>
        </p:nvSpPr>
        <p:spPr/>
        <p:txBody>
          <a:bodyPr/>
          <a:lstStyle/>
          <a:p>
            <a:pPr>
              <a:defRPr/>
            </a:pPr>
            <a:r>
              <a:rPr lang="en-US" altLang="zh-TW" smtClean="0">
                <a:solidFill>
                  <a:srgbClr val="000000"/>
                </a:solidFill>
              </a:rPr>
              <a:t>Page </a:t>
            </a:r>
            <a:fld id="{D09CE63E-8DC8-459D-9F1E-51B2C39CB6A5}" type="slidenum">
              <a:rPr lang="en-US" altLang="zh-TW" smtClean="0">
                <a:solidFill>
                  <a:srgbClr val="000000"/>
                </a:solidFill>
              </a:rPr>
              <a:pPr>
                <a:defRPr/>
              </a:pPr>
              <a:t>19</a:t>
            </a:fld>
            <a:endParaRPr lang="en-US" altLang="zh-TW" dirty="0">
              <a:solidFill>
                <a:srgbClr val="000000"/>
              </a:solidFill>
            </a:endParaRPr>
          </a:p>
        </p:txBody>
      </p:sp>
      <p:sp>
        <p:nvSpPr>
          <p:cNvPr id="86" name="TextBox 3"/>
          <p:cNvSpPr txBox="1">
            <a:spLocks noChangeArrowheads="1"/>
          </p:cNvSpPr>
          <p:nvPr/>
        </p:nvSpPr>
        <p:spPr bwMode="auto">
          <a:xfrm>
            <a:off x="266700" y="5997714"/>
            <a:ext cx="8724900" cy="707886"/>
          </a:xfrm>
          <a:prstGeom prst="rect">
            <a:avLst/>
          </a:prstGeom>
          <a:solidFill>
            <a:srgbClr val="FFFFCC"/>
          </a:solidFill>
          <a:ln w="9525">
            <a:solidFill>
              <a:srgbClr val="FF9900"/>
            </a:solidFill>
            <a:miter lim="800000"/>
            <a:headEnd/>
            <a:tailEnd/>
          </a:ln>
        </p:spPr>
        <p:txBody>
          <a:bodyPr wrap="square">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000000"/>
              </a:buClr>
              <a:buSzPct val="100000"/>
              <a:buFont typeface="Times New Roman" pitchFamily="18" charset="0"/>
              <a:buNone/>
            </a:pPr>
            <a:r>
              <a:rPr lang="en-US" sz="2000" dirty="0" smtClean="0">
                <a:solidFill>
                  <a:srgbClr val="000000"/>
                </a:solidFill>
                <a:latin typeface="Calibri" pitchFamily="34" charset="0"/>
              </a:rPr>
              <a:t>Use the </a:t>
            </a:r>
            <a:r>
              <a:rPr lang="en-US" sz="2000" b="1" dirty="0" smtClean="0">
                <a:solidFill>
                  <a:srgbClr val="000000"/>
                </a:solidFill>
                <a:latin typeface="Calibri" pitchFamily="34" charset="0"/>
              </a:rPr>
              <a:t>pipeline architecture’s simplicity </a:t>
            </a:r>
            <a:r>
              <a:rPr lang="en-US" sz="2000" dirty="0" smtClean="0">
                <a:solidFill>
                  <a:srgbClr val="000000"/>
                </a:solidFill>
                <a:latin typeface="Calibri" pitchFamily="34" charset="0"/>
              </a:rPr>
              <a:t>while </a:t>
            </a:r>
            <a:r>
              <a:rPr lang="en-US" sz="2000" b="1" dirty="0" smtClean="0">
                <a:solidFill>
                  <a:srgbClr val="000000"/>
                </a:solidFill>
                <a:latin typeface="Calibri" pitchFamily="34" charset="0"/>
              </a:rPr>
              <a:t>maintaining uncertainty</a:t>
            </a:r>
            <a:r>
              <a:rPr lang="en-US" sz="2000" dirty="0" smtClean="0">
                <a:solidFill>
                  <a:srgbClr val="000000"/>
                </a:solidFill>
                <a:latin typeface="Calibri" pitchFamily="34" charset="0"/>
              </a:rPr>
              <a:t>:  keep probability distributions over decisions &amp; use global inference at decision time.</a:t>
            </a:r>
            <a:endParaRPr lang="en-US" sz="2000" dirty="0">
              <a:solidFill>
                <a:srgbClr val="000000"/>
              </a:solidFill>
              <a:latin typeface="Calibri" pitchFamily="34" charset="0"/>
            </a:endParaRPr>
          </a:p>
        </p:txBody>
      </p:sp>
    </p:spTree>
    <p:extLst>
      <p:ext uri="{BB962C8B-B14F-4D97-AF65-F5344CB8AC3E}">
        <p14:creationId xmlns:p14="http://schemas.microsoft.com/office/powerpoint/2010/main" val="295539656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753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2" presetClass="entr" presetSubtype="8" fill="hold" grpId="0" nodeType="withEffect">
                                  <p:stCondLst>
                                    <p:cond delay="0"/>
                                  </p:stCondLst>
                                  <p:childTnLst>
                                    <p:set>
                                      <p:cBhvr>
                                        <p:cTn id="12" dur="1" fill="hold">
                                          <p:stCondLst>
                                            <p:cond delay="0"/>
                                          </p:stCondLst>
                                        </p:cTn>
                                        <p:tgtEl>
                                          <p:spTgt spid="317541"/>
                                        </p:tgtEl>
                                        <p:attrNameLst>
                                          <p:attrName>style.visibility</p:attrName>
                                        </p:attrNameLst>
                                      </p:cBhvr>
                                      <p:to>
                                        <p:strVal val="visible"/>
                                      </p:to>
                                    </p:set>
                                    <p:anim calcmode="lin" valueType="num">
                                      <p:cBhvr additive="base">
                                        <p:cTn id="13" dur="500" fill="hold"/>
                                        <p:tgtEl>
                                          <p:spTgt spid="317541"/>
                                        </p:tgtEl>
                                        <p:attrNameLst>
                                          <p:attrName>ppt_x</p:attrName>
                                        </p:attrNameLst>
                                      </p:cBhvr>
                                      <p:tavLst>
                                        <p:tav tm="0">
                                          <p:val>
                                            <p:strVal val="0-#ppt_w/2"/>
                                          </p:val>
                                        </p:tav>
                                        <p:tav tm="100000">
                                          <p:val>
                                            <p:strVal val="#ppt_x"/>
                                          </p:val>
                                        </p:tav>
                                      </p:tavLst>
                                    </p:anim>
                                    <p:anim calcmode="lin" valueType="num">
                                      <p:cBhvr additive="base">
                                        <p:cTn id="14" dur="500" fill="hold"/>
                                        <p:tgtEl>
                                          <p:spTgt spid="317541"/>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17541"/>
                                        </p:tgtEl>
                                        <p:attrNameLst>
                                          <p:attrName>style.visibility</p:attrName>
                                        </p:attrNameLst>
                                      </p:cBhvr>
                                      <p:to>
                                        <p:strVal val="hidden"/>
                                      </p:to>
                                    </p:set>
                                  </p:subTnLst>
                                </p:cTn>
                              </p:par>
                              <p:par>
                                <p:cTn id="15" presetID="1" presetClass="entr" presetSubtype="0" fill="hold" grpId="0" nodeType="withEffect">
                                  <p:stCondLst>
                                    <p:cond delay="0"/>
                                  </p:stCondLst>
                                  <p:childTnLst>
                                    <p:set>
                                      <p:cBhvr>
                                        <p:cTn id="16" dur="1" fill="hold">
                                          <p:stCondLst>
                                            <p:cond delay="0"/>
                                          </p:stCondLst>
                                        </p:cTn>
                                        <p:tgtEl>
                                          <p:spTgt spid="317548">
                                            <p:bg/>
                                          </p:spTgt>
                                        </p:tgtEl>
                                        <p:attrNameLst>
                                          <p:attrName>style.visibility</p:attrName>
                                        </p:attrNameLst>
                                      </p:cBhvr>
                                      <p:to>
                                        <p:strVal val="visible"/>
                                      </p:to>
                                    </p:set>
                                  </p:childTnLst>
                                  <p:subTnLst>
                                    <p:set>
                                      <p:cBhvr override="childStyle">
                                        <p:cTn dur="1" fill="hold" display="0" masterRel="nextClick" afterEffect="1"/>
                                        <p:tgtEl>
                                          <p:spTgt spid="317548">
                                            <p:bg/>
                                          </p:spTgt>
                                        </p:tgtEl>
                                        <p:attrNameLst>
                                          <p:attrName>style.visibility</p:attrName>
                                        </p:attrNameLst>
                                      </p:cBhvr>
                                      <p:to>
                                        <p:strVal val="hidden"/>
                                      </p:to>
                                    </p:set>
                                  </p:subTnLst>
                                </p:cTn>
                              </p:par>
                              <p:par>
                                <p:cTn id="17" presetID="1" presetClass="entr" presetSubtype="0" fill="hold" grpId="0" nodeType="withEffect">
                                  <p:stCondLst>
                                    <p:cond delay="0"/>
                                  </p:stCondLst>
                                  <p:childTnLst>
                                    <p:set>
                                      <p:cBhvr>
                                        <p:cTn id="18" dur="1" fill="hold">
                                          <p:stCondLst>
                                            <p:cond delay="0"/>
                                          </p:stCondLst>
                                        </p:cTn>
                                        <p:tgtEl>
                                          <p:spTgt spid="317548">
                                            <p:txEl>
                                              <p:pRg st="0" end="0"/>
                                            </p:txEl>
                                          </p:spTgt>
                                        </p:tgtEl>
                                        <p:attrNameLst>
                                          <p:attrName>style.visibility</p:attrName>
                                        </p:attrNameLst>
                                      </p:cBhvr>
                                      <p:to>
                                        <p:strVal val="visible"/>
                                      </p:to>
                                    </p:set>
                                  </p:childTnLst>
                                  <p:subTnLst>
                                    <p:set>
                                      <p:cBhvr override="childStyle">
                                        <p:cTn dur="1" fill="hold" display="0" masterRel="nextClick" afterEffect="1"/>
                                        <p:tgtEl>
                                          <p:spTgt spid="317548">
                                            <p:txEl>
                                              <p:pRg st="0" end="0"/>
                                            </p:txEl>
                                          </p:spTgt>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xit" presetSubtype="0" fill="hold" nodeType="clickEffect">
                                  <p:stCondLst>
                                    <p:cond delay="0"/>
                                  </p:stCondLst>
                                  <p:childTnLst>
                                    <p:animEffect transition="out" filter="fade">
                                      <p:cBhvr>
                                        <p:cTn id="22" dur="500"/>
                                        <p:tgtEl>
                                          <p:spTgt spid="2"/>
                                        </p:tgtEl>
                                      </p:cBhvr>
                                    </p:animEffect>
                                    <p:set>
                                      <p:cBhvr>
                                        <p:cTn id="23" dur="1" fill="hold">
                                          <p:stCondLst>
                                            <p:cond delay="499"/>
                                          </p:stCondLst>
                                        </p:cTn>
                                        <p:tgtEl>
                                          <p:spTgt spid="2"/>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317534"/>
                                        </p:tgtEl>
                                      </p:cBhvr>
                                    </p:animEffect>
                                    <p:set>
                                      <p:cBhvr>
                                        <p:cTn id="26" dur="1" fill="hold">
                                          <p:stCondLst>
                                            <p:cond delay="499"/>
                                          </p:stCondLst>
                                        </p:cTn>
                                        <p:tgtEl>
                                          <p:spTgt spid="317534"/>
                                        </p:tgtEl>
                                        <p:attrNameLst>
                                          <p:attrName>style.visibility</p:attrName>
                                        </p:attrNameLst>
                                      </p:cBhvr>
                                      <p:to>
                                        <p:strVal val="hidden"/>
                                      </p:to>
                                    </p:set>
                                  </p:childTnLst>
                                </p:cTn>
                              </p:par>
                            </p:childTnLst>
                          </p:cTn>
                        </p:par>
                        <p:par>
                          <p:cTn id="27" fill="hold" nodeType="afterGroup">
                            <p:stCondLst>
                              <p:cond delay="500"/>
                            </p:stCondLst>
                            <p:childTnLst>
                              <p:par>
                                <p:cTn id="28" presetID="64" presetClass="path" presetSubtype="0" accel="50000" decel="50000" fill="hold" nodeType="afterEffect">
                                  <p:stCondLst>
                                    <p:cond delay="0"/>
                                  </p:stCondLst>
                                  <p:childTnLst>
                                    <p:animMotion origin="layout" path="M -3.61111E-6 8.97525E-7 L -0.00017 -0.37729 " pathEditMode="relative" rAng="0" ptsTypes="AA">
                                      <p:cBhvr>
                                        <p:cTn id="29" dur="1000" fill="hold"/>
                                        <p:tgtEl>
                                          <p:spTgt spid="3"/>
                                        </p:tgtEl>
                                        <p:attrNameLst>
                                          <p:attrName>ppt_x</p:attrName>
                                          <p:attrName>ppt_y</p:attrName>
                                        </p:attrNameLst>
                                      </p:cBhvr>
                                      <p:rCtr x="-17" y="-18876"/>
                                    </p:animMotion>
                                  </p:childTnLst>
                                </p:cTn>
                              </p:par>
                            </p:childTnLst>
                          </p:cTn>
                        </p:par>
                        <p:par>
                          <p:cTn id="30" fill="hold" nodeType="afterGroup">
                            <p:stCondLst>
                              <p:cond delay="1500"/>
                            </p:stCondLst>
                            <p:childTnLst>
                              <p:par>
                                <p:cTn id="31" presetID="10" presetClass="entr" presetSubtype="0"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par>
                                <p:cTn id="34" presetID="10" presetClass="entr" presetSubtype="0" fill="hold" nodeType="withEffect">
                                  <p:stCondLst>
                                    <p:cond delay="0"/>
                                  </p:stCondLst>
                                  <p:childTnLst>
                                    <p:set>
                                      <p:cBhvr>
                                        <p:cTn id="35" dur="1" fill="hold">
                                          <p:stCondLst>
                                            <p:cond delay="0"/>
                                          </p:stCondLst>
                                        </p:cTn>
                                        <p:tgtEl>
                                          <p:spTgt spid="117"/>
                                        </p:tgtEl>
                                        <p:attrNameLst>
                                          <p:attrName>style.visibility</p:attrName>
                                        </p:attrNameLst>
                                      </p:cBhvr>
                                      <p:to>
                                        <p:strVal val="visible"/>
                                      </p:to>
                                    </p:set>
                                    <p:animEffect transition="in" filter="fade">
                                      <p:cBhvr>
                                        <p:cTn id="36" dur="500"/>
                                        <p:tgtEl>
                                          <p:spTgt spid="117"/>
                                        </p:tgtEl>
                                      </p:cBhvr>
                                    </p:animEffect>
                                  </p:childTnLst>
                                </p:cTn>
                              </p:par>
                              <p:par>
                                <p:cTn id="37" presetID="2" presetClass="entr" presetSubtype="8" fill="hold" nodeType="withEffect">
                                  <p:stCondLst>
                                    <p:cond delay="0"/>
                                  </p:stCondLst>
                                  <p:childTnLst>
                                    <p:set>
                                      <p:cBhvr>
                                        <p:cTn id="38" dur="1" fill="hold">
                                          <p:stCondLst>
                                            <p:cond delay="0"/>
                                          </p:stCondLst>
                                        </p:cTn>
                                        <p:tgtEl>
                                          <p:spTgt spid="317542"/>
                                        </p:tgtEl>
                                        <p:attrNameLst>
                                          <p:attrName>style.visibility</p:attrName>
                                        </p:attrNameLst>
                                      </p:cBhvr>
                                      <p:to>
                                        <p:strVal val="visible"/>
                                      </p:to>
                                    </p:set>
                                    <p:anim calcmode="lin" valueType="num">
                                      <p:cBhvr additive="base">
                                        <p:cTn id="39" dur="500" fill="hold"/>
                                        <p:tgtEl>
                                          <p:spTgt spid="317542"/>
                                        </p:tgtEl>
                                        <p:attrNameLst>
                                          <p:attrName>ppt_x</p:attrName>
                                        </p:attrNameLst>
                                      </p:cBhvr>
                                      <p:tavLst>
                                        <p:tav tm="0">
                                          <p:val>
                                            <p:strVal val="0-#ppt_w/2"/>
                                          </p:val>
                                        </p:tav>
                                        <p:tav tm="100000">
                                          <p:val>
                                            <p:strVal val="#ppt_x"/>
                                          </p:val>
                                        </p:tav>
                                      </p:tavLst>
                                    </p:anim>
                                    <p:anim calcmode="lin" valueType="num">
                                      <p:cBhvr additive="base">
                                        <p:cTn id="40" dur="500" fill="hold"/>
                                        <p:tgtEl>
                                          <p:spTgt spid="317542"/>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17542"/>
                                        </p:tgtEl>
                                        <p:attrNameLst>
                                          <p:attrName>style.visibility</p:attrName>
                                        </p:attrNameLst>
                                      </p:cBhvr>
                                      <p:to>
                                        <p:strVal val="hidden"/>
                                      </p:to>
                                    </p:set>
                                  </p:sub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317543"/>
                                        </p:tgtEl>
                                        <p:attrNameLst>
                                          <p:attrName>style.visibility</p:attrName>
                                        </p:attrNameLst>
                                      </p:cBhvr>
                                      <p:to>
                                        <p:strVal val="visible"/>
                                      </p:to>
                                    </p:set>
                                    <p:anim calcmode="lin" valueType="num">
                                      <p:cBhvr additive="base">
                                        <p:cTn id="45" dur="500" fill="hold"/>
                                        <p:tgtEl>
                                          <p:spTgt spid="317543"/>
                                        </p:tgtEl>
                                        <p:attrNameLst>
                                          <p:attrName>ppt_x</p:attrName>
                                        </p:attrNameLst>
                                      </p:cBhvr>
                                      <p:tavLst>
                                        <p:tav tm="0">
                                          <p:val>
                                            <p:strVal val="0-#ppt_w/2"/>
                                          </p:val>
                                        </p:tav>
                                        <p:tav tm="100000">
                                          <p:val>
                                            <p:strVal val="#ppt_x"/>
                                          </p:val>
                                        </p:tav>
                                      </p:tavLst>
                                    </p:anim>
                                    <p:anim calcmode="lin" valueType="num">
                                      <p:cBhvr additive="base">
                                        <p:cTn id="46" dur="500" fill="hold"/>
                                        <p:tgtEl>
                                          <p:spTgt spid="317543"/>
                                        </p:tgtEl>
                                        <p:attrNameLst>
                                          <p:attrName>ppt_y</p:attrName>
                                        </p:attrNameLst>
                                      </p:cBhvr>
                                      <p:tavLst>
                                        <p:tav tm="0">
                                          <p:val>
                                            <p:strVal val="#ppt_y"/>
                                          </p:val>
                                        </p:tav>
                                        <p:tav tm="100000">
                                          <p:val>
                                            <p:strVal val="#ppt_y"/>
                                          </p:val>
                                        </p:tav>
                                      </p:tavLst>
                                    </p:anim>
                                  </p:childTnLst>
                                </p:cTn>
                              </p:par>
                              <p:par>
                                <p:cTn id="47" presetID="10" presetClass="entr" presetSubtype="0"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34" grpId="0" animBg="1"/>
      <p:bldP spid="317534" grpId="1" animBg="1"/>
      <p:bldP spid="317541" grpId="0" animBg="1"/>
      <p:bldP spid="317543" grpId="0" animBg="1"/>
      <p:bldP spid="317548" grpId="0" build="allAtOnce" animBg="1"/>
      <p:bldP spid="86"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02" name="Picture 2" descr="nice2meet-yo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4913" y="693738"/>
            <a:ext cx="6734175" cy="549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8675" name="Rectangle 3"/>
          <p:cNvSpPr>
            <a:spLocks noGrp="1" noChangeArrowheads="1"/>
          </p:cNvSpPr>
          <p:nvPr>
            <p:ph type="title"/>
          </p:nvPr>
        </p:nvSpPr>
        <p:spPr/>
        <p:txBody>
          <a:bodyPr/>
          <a:lstStyle/>
          <a:p>
            <a:pPr eaLnBrk="1" hangingPunct="1"/>
            <a:r>
              <a:rPr lang="en-US" smtClean="0"/>
              <a:t>Nice to Meet You</a:t>
            </a:r>
            <a:endParaRPr lang="en-US" smtClean="0">
              <a:solidFill>
                <a:srgbClr val="FF00FF"/>
              </a:solidFill>
            </a:endParaRPr>
          </a:p>
        </p:txBody>
      </p:sp>
      <p:sp>
        <p:nvSpPr>
          <p:cNvPr id="51204" name="Slide Number Placeholder 1"/>
          <p:cNvSpPr>
            <a:spLocks noGrp="1"/>
          </p:cNvSpPr>
          <p:nvPr>
            <p:ph type="sldNum" sz="quarter" idx="11"/>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zh-TW" smtClean="0">
                <a:cs typeface="Arial Unicode MS" pitchFamily="34" charset="-128"/>
              </a:rPr>
              <a:t>Page </a:t>
            </a:r>
            <a:fld id="{06728B30-BBF5-4939-A0B6-C1E8B1BA7E76}" type="slidenum">
              <a:rPr lang="en-US" altLang="zh-TW" smtClean="0">
                <a:cs typeface="Arial Unicode MS" pitchFamily="34" charset="-128"/>
              </a:rPr>
              <a:pPr eaLnBrk="1" hangingPunct="1"/>
              <a:t>2</a:t>
            </a:fld>
            <a:endParaRPr lang="en-US" altLang="zh-TW" smtClean="0">
              <a:cs typeface="Arial Unicode MS" pitchFamily="34" charset="-128"/>
            </a:endParaRPr>
          </a:p>
        </p:txBody>
      </p:sp>
    </p:spTree>
    <p:extLst>
      <p:ext uri="{BB962C8B-B14F-4D97-AF65-F5344CB8AC3E}">
        <p14:creationId xmlns:p14="http://schemas.microsoft.com/office/powerpoint/2010/main" val="364271429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86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867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2"/>
          <p:cNvSpPr>
            <a:spLocks noGrp="1" noChangeArrowheads="1"/>
          </p:cNvSpPr>
          <p:nvPr>
            <p:ph type="title" idx="4294967295"/>
          </p:nvPr>
        </p:nvSpPr>
        <p:spPr/>
        <p:txBody>
          <a:bodyPr/>
          <a:lstStyle/>
          <a:p>
            <a:r>
              <a:rPr lang="en-US" dirty="0" smtClean="0">
                <a:solidFill>
                  <a:srgbClr val="FF0000"/>
                </a:solidFill>
              </a:rPr>
              <a:t>Semantic Role Labeling (SRL)</a:t>
            </a:r>
          </a:p>
        </p:txBody>
      </p:sp>
      <p:sp>
        <p:nvSpPr>
          <p:cNvPr id="145412" name="Rectangle 3"/>
          <p:cNvSpPr>
            <a:spLocks noGrp="1" noChangeArrowheads="1"/>
          </p:cNvSpPr>
          <p:nvPr>
            <p:ph type="body" idx="4294967295"/>
          </p:nvPr>
        </p:nvSpPr>
        <p:spPr/>
        <p:txBody>
          <a:bodyPr/>
          <a:lstStyle/>
          <a:p>
            <a:pPr algn="ctr">
              <a:buFont typeface="Wingdings" pitchFamily="2" charset="2"/>
              <a:buNone/>
              <a:tabLst>
                <a:tab pos="1770063" algn="l"/>
              </a:tabLst>
            </a:pPr>
            <a:r>
              <a:rPr lang="en-US" sz="1800" b="1" smtClean="0">
                <a:latin typeface="Courier New" pitchFamily="49" charset="0"/>
              </a:rPr>
              <a:t>I </a:t>
            </a:r>
            <a:r>
              <a:rPr lang="en-US" sz="1800" b="1" i="1" smtClean="0">
                <a:latin typeface="Courier New" pitchFamily="49" charset="0"/>
              </a:rPr>
              <a:t>left</a:t>
            </a:r>
            <a:r>
              <a:rPr lang="en-US" sz="1800" b="1" smtClean="0">
                <a:latin typeface="Courier New" pitchFamily="49" charset="0"/>
              </a:rPr>
              <a:t> my pearls to my daughter in my will .</a:t>
            </a:r>
          </a:p>
        </p:txBody>
      </p:sp>
      <p:sp>
        <p:nvSpPr>
          <p:cNvPr id="145413" name="Line 4"/>
          <p:cNvSpPr>
            <a:spLocks noChangeShapeType="1"/>
          </p:cNvSpPr>
          <p:nvPr/>
        </p:nvSpPr>
        <p:spPr bwMode="auto">
          <a:xfrm>
            <a:off x="1524000" y="1905000"/>
            <a:ext cx="228600" cy="0"/>
          </a:xfrm>
          <a:prstGeom prst="line">
            <a:avLst/>
          </a:prstGeom>
          <a:noFill/>
          <a:ln w="76200">
            <a:solidFill>
              <a:schemeClr val="bg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5414" name="Line 5"/>
          <p:cNvSpPr>
            <a:spLocks noChangeShapeType="1"/>
          </p:cNvSpPr>
          <p:nvPr/>
        </p:nvSpPr>
        <p:spPr bwMode="auto">
          <a:xfrm>
            <a:off x="2514600" y="2057400"/>
            <a:ext cx="1219200" cy="0"/>
          </a:xfrm>
          <a:prstGeom prst="line">
            <a:avLst/>
          </a:prstGeom>
          <a:noFill/>
          <a:ln w="76200">
            <a:solidFill>
              <a:srgbClr val="008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5415" name="Line 6"/>
          <p:cNvSpPr>
            <a:spLocks noChangeShapeType="1"/>
          </p:cNvSpPr>
          <p:nvPr/>
        </p:nvSpPr>
        <p:spPr bwMode="auto">
          <a:xfrm>
            <a:off x="3810000" y="3276600"/>
            <a:ext cx="1981200" cy="0"/>
          </a:xfrm>
          <a:prstGeom prst="line">
            <a:avLst/>
          </a:prstGeom>
          <a:noFill/>
          <a:ln w="76200">
            <a:solidFill>
              <a:schemeClr val="folHlink"/>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5416" name="Line 7"/>
          <p:cNvSpPr>
            <a:spLocks noChangeShapeType="1"/>
          </p:cNvSpPr>
          <p:nvPr/>
        </p:nvSpPr>
        <p:spPr bwMode="auto">
          <a:xfrm>
            <a:off x="5943600" y="2362200"/>
            <a:ext cx="1371600" cy="0"/>
          </a:xfrm>
          <a:prstGeom prst="line">
            <a:avLst/>
          </a:prstGeom>
          <a:noFill/>
          <a:ln w="76200">
            <a:solidFill>
              <a:srgbClr val="CC0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5417" name="Line 8"/>
          <p:cNvSpPr>
            <a:spLocks noChangeShapeType="1"/>
          </p:cNvSpPr>
          <p:nvPr/>
        </p:nvSpPr>
        <p:spPr bwMode="auto">
          <a:xfrm>
            <a:off x="1524000" y="2057400"/>
            <a:ext cx="228600" cy="0"/>
          </a:xfrm>
          <a:prstGeom prst="line">
            <a:avLst/>
          </a:prstGeom>
          <a:noFill/>
          <a:ln w="76200">
            <a:solidFill>
              <a:srgbClr val="008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5418" name="Line 9"/>
          <p:cNvSpPr>
            <a:spLocks noChangeShapeType="1"/>
          </p:cNvSpPr>
          <p:nvPr/>
        </p:nvSpPr>
        <p:spPr bwMode="auto">
          <a:xfrm>
            <a:off x="1524000" y="2209800"/>
            <a:ext cx="228600" cy="0"/>
          </a:xfrm>
          <a:prstGeom prst="line">
            <a:avLst/>
          </a:prstGeom>
          <a:noFill/>
          <a:ln w="76200">
            <a:solidFill>
              <a:schemeClr val="folHlink"/>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5419" name="Line 10"/>
          <p:cNvSpPr>
            <a:spLocks noChangeShapeType="1"/>
          </p:cNvSpPr>
          <p:nvPr/>
        </p:nvSpPr>
        <p:spPr bwMode="auto">
          <a:xfrm>
            <a:off x="1524000" y="2362200"/>
            <a:ext cx="228600" cy="0"/>
          </a:xfrm>
          <a:prstGeom prst="line">
            <a:avLst/>
          </a:prstGeom>
          <a:noFill/>
          <a:ln w="76200">
            <a:solidFill>
              <a:srgbClr val="CC0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5420" name="Line 11"/>
          <p:cNvSpPr>
            <a:spLocks noChangeShapeType="1"/>
          </p:cNvSpPr>
          <p:nvPr/>
        </p:nvSpPr>
        <p:spPr bwMode="auto">
          <a:xfrm>
            <a:off x="2514600" y="1905000"/>
            <a:ext cx="1219200" cy="0"/>
          </a:xfrm>
          <a:prstGeom prst="line">
            <a:avLst/>
          </a:prstGeom>
          <a:noFill/>
          <a:ln w="76200">
            <a:solidFill>
              <a:schemeClr val="bg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5421" name="Line 12"/>
          <p:cNvSpPr>
            <a:spLocks noChangeShapeType="1"/>
          </p:cNvSpPr>
          <p:nvPr/>
        </p:nvSpPr>
        <p:spPr bwMode="auto">
          <a:xfrm>
            <a:off x="2514600" y="2209800"/>
            <a:ext cx="1219200" cy="0"/>
          </a:xfrm>
          <a:prstGeom prst="line">
            <a:avLst/>
          </a:prstGeom>
          <a:noFill/>
          <a:ln w="76200">
            <a:solidFill>
              <a:schemeClr val="folHlink"/>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5422" name="Line 13"/>
          <p:cNvSpPr>
            <a:spLocks noChangeShapeType="1"/>
          </p:cNvSpPr>
          <p:nvPr/>
        </p:nvSpPr>
        <p:spPr bwMode="auto">
          <a:xfrm>
            <a:off x="2514600" y="2362200"/>
            <a:ext cx="1219200" cy="0"/>
          </a:xfrm>
          <a:prstGeom prst="line">
            <a:avLst/>
          </a:prstGeom>
          <a:noFill/>
          <a:ln w="76200">
            <a:solidFill>
              <a:srgbClr val="CC0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5423" name="Line 14"/>
          <p:cNvSpPr>
            <a:spLocks noChangeShapeType="1"/>
          </p:cNvSpPr>
          <p:nvPr/>
        </p:nvSpPr>
        <p:spPr bwMode="auto">
          <a:xfrm>
            <a:off x="3810000" y="3124200"/>
            <a:ext cx="1981200" cy="0"/>
          </a:xfrm>
          <a:prstGeom prst="line">
            <a:avLst/>
          </a:prstGeom>
          <a:noFill/>
          <a:ln w="76200">
            <a:solidFill>
              <a:srgbClr val="008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5424" name="Line 15"/>
          <p:cNvSpPr>
            <a:spLocks noChangeShapeType="1"/>
          </p:cNvSpPr>
          <p:nvPr/>
        </p:nvSpPr>
        <p:spPr bwMode="auto">
          <a:xfrm>
            <a:off x="3810000" y="2971800"/>
            <a:ext cx="1981200" cy="0"/>
          </a:xfrm>
          <a:prstGeom prst="line">
            <a:avLst/>
          </a:prstGeom>
          <a:noFill/>
          <a:ln w="76200">
            <a:solidFill>
              <a:schemeClr val="bg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5425" name="Line 16"/>
          <p:cNvSpPr>
            <a:spLocks noChangeShapeType="1"/>
          </p:cNvSpPr>
          <p:nvPr/>
        </p:nvSpPr>
        <p:spPr bwMode="auto">
          <a:xfrm>
            <a:off x="3810000" y="3429000"/>
            <a:ext cx="1981200" cy="0"/>
          </a:xfrm>
          <a:prstGeom prst="line">
            <a:avLst/>
          </a:prstGeom>
          <a:noFill/>
          <a:ln w="76200">
            <a:solidFill>
              <a:srgbClr val="CC0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5426" name="Line 17"/>
          <p:cNvSpPr>
            <a:spLocks noChangeShapeType="1"/>
          </p:cNvSpPr>
          <p:nvPr/>
        </p:nvSpPr>
        <p:spPr bwMode="auto">
          <a:xfrm>
            <a:off x="5943600" y="2057400"/>
            <a:ext cx="1371600" cy="0"/>
          </a:xfrm>
          <a:prstGeom prst="line">
            <a:avLst/>
          </a:prstGeom>
          <a:noFill/>
          <a:ln w="76200">
            <a:solidFill>
              <a:srgbClr val="008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5427" name="Line 18"/>
          <p:cNvSpPr>
            <a:spLocks noChangeShapeType="1"/>
          </p:cNvSpPr>
          <p:nvPr/>
        </p:nvSpPr>
        <p:spPr bwMode="auto">
          <a:xfrm>
            <a:off x="5943600" y="1905000"/>
            <a:ext cx="1371600" cy="0"/>
          </a:xfrm>
          <a:prstGeom prst="line">
            <a:avLst/>
          </a:prstGeom>
          <a:noFill/>
          <a:ln w="76200">
            <a:solidFill>
              <a:schemeClr val="bg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5428" name="Line 19"/>
          <p:cNvSpPr>
            <a:spLocks noChangeShapeType="1"/>
          </p:cNvSpPr>
          <p:nvPr/>
        </p:nvSpPr>
        <p:spPr bwMode="auto">
          <a:xfrm>
            <a:off x="5943600" y="2209800"/>
            <a:ext cx="1371600" cy="0"/>
          </a:xfrm>
          <a:prstGeom prst="line">
            <a:avLst/>
          </a:prstGeom>
          <a:noFill/>
          <a:ln w="76200">
            <a:solidFill>
              <a:schemeClr val="folHlink"/>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5429" name="Line 20"/>
          <p:cNvSpPr>
            <a:spLocks noChangeShapeType="1"/>
          </p:cNvSpPr>
          <p:nvPr/>
        </p:nvSpPr>
        <p:spPr bwMode="auto">
          <a:xfrm>
            <a:off x="3810000" y="5410200"/>
            <a:ext cx="3505200" cy="0"/>
          </a:xfrm>
          <a:prstGeom prst="line">
            <a:avLst/>
          </a:prstGeom>
          <a:noFill/>
          <a:ln w="76200">
            <a:solidFill>
              <a:schemeClr val="folHlink"/>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5430" name="Line 21"/>
          <p:cNvSpPr>
            <a:spLocks noChangeShapeType="1"/>
          </p:cNvSpPr>
          <p:nvPr/>
        </p:nvSpPr>
        <p:spPr bwMode="auto">
          <a:xfrm>
            <a:off x="3810000" y="5257800"/>
            <a:ext cx="3505200" cy="0"/>
          </a:xfrm>
          <a:prstGeom prst="line">
            <a:avLst/>
          </a:prstGeom>
          <a:noFill/>
          <a:ln w="76200">
            <a:solidFill>
              <a:srgbClr val="008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5431" name="Line 22"/>
          <p:cNvSpPr>
            <a:spLocks noChangeShapeType="1"/>
          </p:cNvSpPr>
          <p:nvPr/>
        </p:nvSpPr>
        <p:spPr bwMode="auto">
          <a:xfrm>
            <a:off x="3810000" y="5105400"/>
            <a:ext cx="3505200" cy="0"/>
          </a:xfrm>
          <a:prstGeom prst="line">
            <a:avLst/>
          </a:prstGeom>
          <a:noFill/>
          <a:ln w="76200">
            <a:solidFill>
              <a:schemeClr val="bg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5432" name="Line 23"/>
          <p:cNvSpPr>
            <a:spLocks noChangeShapeType="1"/>
          </p:cNvSpPr>
          <p:nvPr/>
        </p:nvSpPr>
        <p:spPr bwMode="auto">
          <a:xfrm>
            <a:off x="3810000" y="5562600"/>
            <a:ext cx="3505200" cy="0"/>
          </a:xfrm>
          <a:prstGeom prst="line">
            <a:avLst/>
          </a:prstGeom>
          <a:noFill/>
          <a:ln w="76200">
            <a:solidFill>
              <a:srgbClr val="CC0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graphicFrame>
        <p:nvGraphicFramePr>
          <p:cNvPr id="243736" name="Group 24"/>
          <p:cNvGraphicFramePr>
            <a:graphicFrameLocks noGrp="1"/>
          </p:cNvGraphicFramePr>
          <p:nvPr>
            <p:ph sz="half" idx="4294967295"/>
          </p:nvPr>
        </p:nvGraphicFramePr>
        <p:xfrm>
          <a:off x="685800" y="1828800"/>
          <a:ext cx="685800" cy="1981200"/>
        </p:xfrm>
        <a:graphic>
          <a:graphicData uri="http://schemas.openxmlformats.org/drawingml/2006/table">
            <a:tbl>
              <a:tblPr/>
              <a:tblGrid>
                <a:gridCol w="685800"/>
              </a:tblGrid>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charset="0"/>
                        </a:rPr>
                        <a:t>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008000"/>
                          </a:solidFill>
                          <a:effectLst/>
                          <a:latin typeface="Arial" charset="0"/>
                        </a:rPr>
                        <a:t>0.15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folHlink"/>
                          </a:solidFill>
                          <a:effectLst/>
                          <a:latin typeface="Arial" charset="0"/>
                        </a:rPr>
                        <a:t>0.15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CC0000"/>
                          </a:solidFill>
                          <a:effectLst/>
                          <a:latin typeface="Arial" charset="0"/>
                        </a:rPr>
                        <a:t>0.1</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808080"/>
                          </a:solidFill>
                          <a:effectLst/>
                          <a:latin typeface="Arial" charset="0"/>
                        </a:rPr>
                        <a:t>0.1</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sp>
        <p:nvSpPr>
          <p:cNvPr id="145447" name="Line 38"/>
          <p:cNvSpPr>
            <a:spLocks noChangeShapeType="1"/>
          </p:cNvSpPr>
          <p:nvPr/>
        </p:nvSpPr>
        <p:spPr bwMode="auto">
          <a:xfrm>
            <a:off x="1524000" y="2514600"/>
            <a:ext cx="228600" cy="0"/>
          </a:xfrm>
          <a:prstGeom prst="line">
            <a:avLst/>
          </a:prstGeom>
          <a:noFill/>
          <a:ln w="76200">
            <a:solidFill>
              <a:srgbClr val="B2B2B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5448" name="Line 39"/>
          <p:cNvSpPr>
            <a:spLocks noChangeShapeType="1"/>
          </p:cNvSpPr>
          <p:nvPr/>
        </p:nvSpPr>
        <p:spPr bwMode="auto">
          <a:xfrm>
            <a:off x="2514600" y="2514600"/>
            <a:ext cx="1219200" cy="0"/>
          </a:xfrm>
          <a:prstGeom prst="line">
            <a:avLst/>
          </a:prstGeom>
          <a:noFill/>
          <a:ln w="76200">
            <a:solidFill>
              <a:srgbClr val="B2B2B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5449" name="Line 40"/>
          <p:cNvSpPr>
            <a:spLocks noChangeShapeType="1"/>
          </p:cNvSpPr>
          <p:nvPr/>
        </p:nvSpPr>
        <p:spPr bwMode="auto">
          <a:xfrm>
            <a:off x="3810000" y="3581400"/>
            <a:ext cx="1981200" cy="0"/>
          </a:xfrm>
          <a:prstGeom prst="line">
            <a:avLst/>
          </a:prstGeom>
          <a:noFill/>
          <a:ln w="76200">
            <a:solidFill>
              <a:srgbClr val="B2B2B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5450" name="Line 41"/>
          <p:cNvSpPr>
            <a:spLocks noChangeShapeType="1"/>
          </p:cNvSpPr>
          <p:nvPr/>
        </p:nvSpPr>
        <p:spPr bwMode="auto">
          <a:xfrm>
            <a:off x="5943600" y="2514600"/>
            <a:ext cx="1371600" cy="0"/>
          </a:xfrm>
          <a:prstGeom prst="line">
            <a:avLst/>
          </a:prstGeom>
          <a:noFill/>
          <a:ln w="76200">
            <a:solidFill>
              <a:srgbClr val="B2B2B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5451" name="Line 42"/>
          <p:cNvSpPr>
            <a:spLocks noChangeShapeType="1"/>
          </p:cNvSpPr>
          <p:nvPr/>
        </p:nvSpPr>
        <p:spPr bwMode="auto">
          <a:xfrm>
            <a:off x="3810000" y="5715000"/>
            <a:ext cx="3505200" cy="0"/>
          </a:xfrm>
          <a:prstGeom prst="line">
            <a:avLst/>
          </a:prstGeom>
          <a:noFill/>
          <a:ln w="76200">
            <a:solidFill>
              <a:srgbClr val="B2B2B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graphicFrame>
        <p:nvGraphicFramePr>
          <p:cNvPr id="243755" name="Group 43"/>
          <p:cNvGraphicFramePr>
            <a:graphicFrameLocks noGrp="1"/>
          </p:cNvGraphicFramePr>
          <p:nvPr/>
        </p:nvGraphicFramePr>
        <p:xfrm>
          <a:off x="2209800" y="2667000"/>
          <a:ext cx="685800" cy="1981200"/>
        </p:xfrm>
        <a:graphic>
          <a:graphicData uri="http://schemas.openxmlformats.org/drawingml/2006/table">
            <a:tbl>
              <a:tblPr/>
              <a:tblGrid>
                <a:gridCol w="685800"/>
              </a:tblGrid>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charset="0"/>
                        </a:rPr>
                        <a:t>0.15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008000"/>
                          </a:solidFill>
                          <a:effectLst/>
                          <a:latin typeface="Arial" charset="0"/>
                        </a:rPr>
                        <a:t>0.6</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folHlink"/>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CC0000"/>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808080"/>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graphicFrame>
        <p:nvGraphicFramePr>
          <p:cNvPr id="243769" name="Group 57"/>
          <p:cNvGraphicFramePr>
            <a:graphicFrameLocks noGrp="1"/>
          </p:cNvGraphicFramePr>
          <p:nvPr/>
        </p:nvGraphicFramePr>
        <p:xfrm>
          <a:off x="7467600" y="1828800"/>
          <a:ext cx="685800" cy="1981200"/>
        </p:xfrm>
        <a:graphic>
          <a:graphicData uri="http://schemas.openxmlformats.org/drawingml/2006/table">
            <a:tbl>
              <a:tblPr/>
              <a:tblGrid>
                <a:gridCol w="685800"/>
              </a:tblGrid>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008000"/>
                          </a:solidFill>
                          <a:effectLst/>
                          <a:latin typeface="Arial" charset="0"/>
                        </a:rPr>
                        <a:t>0.1</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folHlink"/>
                          </a:solidFill>
                          <a:effectLst/>
                          <a:latin typeface="Arial" charset="0"/>
                        </a:rPr>
                        <a:t>0.2</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CC0000"/>
                          </a:solidFill>
                          <a:effectLst/>
                          <a:latin typeface="Arial" charset="0"/>
                        </a:rPr>
                        <a:t>0.6</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808080"/>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graphicFrame>
        <p:nvGraphicFramePr>
          <p:cNvPr id="243783" name="Group 71"/>
          <p:cNvGraphicFramePr>
            <a:graphicFrameLocks noGrp="1"/>
          </p:cNvGraphicFramePr>
          <p:nvPr/>
        </p:nvGraphicFramePr>
        <p:xfrm>
          <a:off x="5867400" y="2819400"/>
          <a:ext cx="685800" cy="1981200"/>
        </p:xfrm>
        <a:graphic>
          <a:graphicData uri="http://schemas.openxmlformats.org/drawingml/2006/table">
            <a:tbl>
              <a:tblPr/>
              <a:tblGrid>
                <a:gridCol w="685800"/>
              </a:tblGrid>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008000"/>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folHlink"/>
                          </a:solidFill>
                          <a:effectLst/>
                          <a:latin typeface="Arial" charset="0"/>
                        </a:rPr>
                        <a:t>0.7</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CC0000"/>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808080"/>
                          </a:solidFill>
                          <a:effectLst/>
                          <a:latin typeface="Arial" charset="0"/>
                        </a:rPr>
                        <a:t>0.15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graphicFrame>
        <p:nvGraphicFramePr>
          <p:cNvPr id="243797" name="Group 85"/>
          <p:cNvGraphicFramePr>
            <a:graphicFrameLocks noGrp="1"/>
          </p:cNvGraphicFramePr>
          <p:nvPr/>
        </p:nvGraphicFramePr>
        <p:xfrm>
          <a:off x="7467600" y="4114800"/>
          <a:ext cx="685800" cy="1981200"/>
        </p:xfrm>
        <a:graphic>
          <a:graphicData uri="http://schemas.openxmlformats.org/drawingml/2006/table">
            <a:tbl>
              <a:tblPr/>
              <a:tblGrid>
                <a:gridCol w="685800"/>
              </a:tblGrid>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charset="0"/>
                        </a:rPr>
                        <a:t>0.3</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008000"/>
                          </a:solidFill>
                          <a:effectLst/>
                          <a:latin typeface="Arial" charset="0"/>
                        </a:rPr>
                        <a:t>0.2</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folHlink"/>
                          </a:solidFill>
                          <a:effectLst/>
                          <a:latin typeface="Arial" charset="0"/>
                        </a:rPr>
                        <a:t>0.2</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CC0000"/>
                          </a:solidFill>
                          <a:effectLst/>
                          <a:latin typeface="Arial" charset="0"/>
                        </a:rPr>
                        <a:t>0.1</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808080"/>
                          </a:solidFill>
                          <a:effectLst/>
                          <a:latin typeface="Arial" charset="0"/>
                        </a:rPr>
                        <a:t>0.2</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sp>
        <p:nvSpPr>
          <p:cNvPr id="9" name="Slide Number Placeholder 8"/>
          <p:cNvSpPr>
            <a:spLocks noGrp="1"/>
          </p:cNvSpPr>
          <p:nvPr>
            <p:ph type="sldNum" sz="quarter" idx="10"/>
          </p:nvPr>
        </p:nvSpPr>
        <p:spPr/>
        <p:txBody>
          <a:bodyPr/>
          <a:lstStyle/>
          <a:p>
            <a:pPr>
              <a:defRPr/>
            </a:pPr>
            <a:r>
              <a:rPr lang="en-US" altLang="zh-TW" smtClean="0">
                <a:solidFill>
                  <a:srgbClr val="000000"/>
                </a:solidFill>
              </a:rPr>
              <a:t>Page </a:t>
            </a:r>
            <a:fld id="{0A7A67B1-0E9D-4C79-8236-FEAA739E60D3}" type="slidenum">
              <a:rPr lang="en-US" altLang="zh-TW" smtClean="0">
                <a:solidFill>
                  <a:srgbClr val="000000"/>
                </a:solidFill>
              </a:rPr>
              <a:pPr>
                <a:defRPr/>
              </a:pPr>
              <a:t>20</a:t>
            </a:fld>
            <a:endParaRPr lang="en-US" altLang="zh-TW" dirty="0">
              <a:solidFill>
                <a:srgbClr val="000000"/>
              </a:solidFill>
            </a:endParaRPr>
          </a:p>
        </p:txBody>
      </p:sp>
    </p:spTree>
    <p:extLst>
      <p:ext uri="{BB962C8B-B14F-4D97-AF65-F5344CB8AC3E}">
        <p14:creationId xmlns:p14="http://schemas.microsoft.com/office/powerpoint/2010/main" val="143442167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43755"/>
                                        </p:tgtEl>
                                        <p:attrNameLst>
                                          <p:attrName>style.visibility</p:attrName>
                                        </p:attrNameLst>
                                      </p:cBhvr>
                                      <p:to>
                                        <p:strVal val="visible"/>
                                      </p:to>
                                    </p:set>
                                    <p:animEffect transition="in" filter="dissolve">
                                      <p:cBhvr>
                                        <p:cTn id="7" dur="500"/>
                                        <p:tgtEl>
                                          <p:spTgt spid="243755"/>
                                        </p:tgtEl>
                                      </p:cBhvr>
                                    </p:animEffect>
                                  </p:childTnLst>
                                </p:cTn>
                              </p:par>
                              <p:par>
                                <p:cTn id="8" presetID="9" presetClass="entr" presetSubtype="0" fill="hold" nodeType="withEffect">
                                  <p:stCondLst>
                                    <p:cond delay="0"/>
                                  </p:stCondLst>
                                  <p:childTnLst>
                                    <p:set>
                                      <p:cBhvr>
                                        <p:cTn id="9" dur="1" fill="hold">
                                          <p:stCondLst>
                                            <p:cond delay="0"/>
                                          </p:stCondLst>
                                        </p:cTn>
                                        <p:tgtEl>
                                          <p:spTgt spid="243736"/>
                                        </p:tgtEl>
                                        <p:attrNameLst>
                                          <p:attrName>style.visibility</p:attrName>
                                        </p:attrNameLst>
                                      </p:cBhvr>
                                      <p:to>
                                        <p:strVal val="visible"/>
                                      </p:to>
                                    </p:set>
                                    <p:animEffect transition="in" filter="dissolve">
                                      <p:cBhvr>
                                        <p:cTn id="10" dur="500"/>
                                        <p:tgtEl>
                                          <p:spTgt spid="243736"/>
                                        </p:tgtEl>
                                      </p:cBhvr>
                                    </p:animEffect>
                                  </p:childTnLst>
                                </p:cTn>
                              </p:par>
                              <p:par>
                                <p:cTn id="11" presetID="9" presetClass="entr" presetSubtype="0" fill="hold" nodeType="withEffect">
                                  <p:stCondLst>
                                    <p:cond delay="0"/>
                                  </p:stCondLst>
                                  <p:childTnLst>
                                    <p:set>
                                      <p:cBhvr>
                                        <p:cTn id="12" dur="1" fill="hold">
                                          <p:stCondLst>
                                            <p:cond delay="0"/>
                                          </p:stCondLst>
                                        </p:cTn>
                                        <p:tgtEl>
                                          <p:spTgt spid="243783"/>
                                        </p:tgtEl>
                                        <p:attrNameLst>
                                          <p:attrName>style.visibility</p:attrName>
                                        </p:attrNameLst>
                                      </p:cBhvr>
                                      <p:to>
                                        <p:strVal val="visible"/>
                                      </p:to>
                                    </p:set>
                                    <p:animEffect transition="in" filter="dissolve">
                                      <p:cBhvr>
                                        <p:cTn id="13" dur="500"/>
                                        <p:tgtEl>
                                          <p:spTgt spid="243783"/>
                                        </p:tgtEl>
                                      </p:cBhvr>
                                    </p:animEffect>
                                  </p:childTnLst>
                                </p:cTn>
                              </p:par>
                              <p:par>
                                <p:cTn id="14" presetID="9" presetClass="entr" presetSubtype="0" fill="hold" nodeType="withEffect">
                                  <p:stCondLst>
                                    <p:cond delay="0"/>
                                  </p:stCondLst>
                                  <p:childTnLst>
                                    <p:set>
                                      <p:cBhvr>
                                        <p:cTn id="15" dur="1" fill="hold">
                                          <p:stCondLst>
                                            <p:cond delay="0"/>
                                          </p:stCondLst>
                                        </p:cTn>
                                        <p:tgtEl>
                                          <p:spTgt spid="243797"/>
                                        </p:tgtEl>
                                        <p:attrNameLst>
                                          <p:attrName>style.visibility</p:attrName>
                                        </p:attrNameLst>
                                      </p:cBhvr>
                                      <p:to>
                                        <p:strVal val="visible"/>
                                      </p:to>
                                    </p:set>
                                    <p:animEffect transition="in" filter="dissolve">
                                      <p:cBhvr>
                                        <p:cTn id="16" dur="500"/>
                                        <p:tgtEl>
                                          <p:spTgt spid="243797"/>
                                        </p:tgtEl>
                                      </p:cBhvr>
                                    </p:animEffect>
                                  </p:childTnLst>
                                </p:cTn>
                              </p:par>
                              <p:par>
                                <p:cTn id="17" presetID="9" presetClass="entr" presetSubtype="0" fill="hold" nodeType="withEffect">
                                  <p:stCondLst>
                                    <p:cond delay="0"/>
                                  </p:stCondLst>
                                  <p:childTnLst>
                                    <p:set>
                                      <p:cBhvr>
                                        <p:cTn id="18" dur="1" fill="hold">
                                          <p:stCondLst>
                                            <p:cond delay="0"/>
                                          </p:stCondLst>
                                        </p:cTn>
                                        <p:tgtEl>
                                          <p:spTgt spid="243769"/>
                                        </p:tgtEl>
                                        <p:attrNameLst>
                                          <p:attrName>style.visibility</p:attrName>
                                        </p:attrNameLst>
                                      </p:cBhvr>
                                      <p:to>
                                        <p:strVal val="visible"/>
                                      </p:to>
                                    </p:set>
                                    <p:animEffect transition="in" filter="dissolve">
                                      <p:cBhvr>
                                        <p:cTn id="19" dur="500"/>
                                        <p:tgtEl>
                                          <p:spTgt spid="2437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2"/>
          <p:cNvSpPr>
            <a:spLocks noGrp="1" noChangeArrowheads="1"/>
          </p:cNvSpPr>
          <p:nvPr>
            <p:ph type="title" idx="4294967295"/>
          </p:nvPr>
        </p:nvSpPr>
        <p:spPr/>
        <p:txBody>
          <a:bodyPr/>
          <a:lstStyle/>
          <a:p>
            <a:r>
              <a:rPr lang="en-US" dirty="0" smtClean="0">
                <a:solidFill>
                  <a:srgbClr val="FF0000"/>
                </a:solidFill>
              </a:rPr>
              <a:t>Semantic Role Labeling (SRL)</a:t>
            </a:r>
          </a:p>
        </p:txBody>
      </p:sp>
      <p:sp>
        <p:nvSpPr>
          <p:cNvPr id="147460" name="Rectangle 3"/>
          <p:cNvSpPr>
            <a:spLocks noGrp="1" noChangeArrowheads="1"/>
          </p:cNvSpPr>
          <p:nvPr>
            <p:ph type="body" idx="4294967295"/>
          </p:nvPr>
        </p:nvSpPr>
        <p:spPr/>
        <p:txBody>
          <a:bodyPr/>
          <a:lstStyle/>
          <a:p>
            <a:pPr algn="ctr">
              <a:buFont typeface="Wingdings" pitchFamily="2" charset="2"/>
              <a:buNone/>
              <a:tabLst>
                <a:tab pos="1770063" algn="l"/>
              </a:tabLst>
            </a:pPr>
            <a:r>
              <a:rPr lang="en-US" sz="1800" b="1" smtClean="0">
                <a:latin typeface="Courier New" pitchFamily="49" charset="0"/>
              </a:rPr>
              <a:t>I </a:t>
            </a:r>
            <a:r>
              <a:rPr lang="en-US" sz="1800" b="1" i="1" smtClean="0">
                <a:latin typeface="Courier New" pitchFamily="49" charset="0"/>
              </a:rPr>
              <a:t>left</a:t>
            </a:r>
            <a:r>
              <a:rPr lang="en-US" sz="1800" b="1" smtClean="0">
                <a:latin typeface="Courier New" pitchFamily="49" charset="0"/>
              </a:rPr>
              <a:t> my pearls to my daughter in my will .</a:t>
            </a:r>
          </a:p>
        </p:txBody>
      </p:sp>
      <p:sp>
        <p:nvSpPr>
          <p:cNvPr id="147461" name="Line 4"/>
          <p:cNvSpPr>
            <a:spLocks noChangeShapeType="1"/>
          </p:cNvSpPr>
          <p:nvPr/>
        </p:nvSpPr>
        <p:spPr bwMode="auto">
          <a:xfrm>
            <a:off x="1524000" y="1905000"/>
            <a:ext cx="228600" cy="0"/>
          </a:xfrm>
          <a:prstGeom prst="line">
            <a:avLst/>
          </a:prstGeom>
          <a:noFill/>
          <a:ln w="76200">
            <a:solidFill>
              <a:schemeClr val="bg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7462" name="Line 5"/>
          <p:cNvSpPr>
            <a:spLocks noChangeShapeType="1"/>
          </p:cNvSpPr>
          <p:nvPr/>
        </p:nvSpPr>
        <p:spPr bwMode="auto">
          <a:xfrm>
            <a:off x="2514600" y="2057400"/>
            <a:ext cx="1219200" cy="0"/>
          </a:xfrm>
          <a:prstGeom prst="line">
            <a:avLst/>
          </a:prstGeom>
          <a:noFill/>
          <a:ln w="76200">
            <a:solidFill>
              <a:srgbClr val="008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7463" name="Line 6"/>
          <p:cNvSpPr>
            <a:spLocks noChangeShapeType="1"/>
          </p:cNvSpPr>
          <p:nvPr/>
        </p:nvSpPr>
        <p:spPr bwMode="auto">
          <a:xfrm>
            <a:off x="3810000" y="3276600"/>
            <a:ext cx="1981200" cy="0"/>
          </a:xfrm>
          <a:prstGeom prst="line">
            <a:avLst/>
          </a:prstGeom>
          <a:noFill/>
          <a:ln w="76200">
            <a:solidFill>
              <a:schemeClr val="folHlink"/>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7464" name="Line 7"/>
          <p:cNvSpPr>
            <a:spLocks noChangeShapeType="1"/>
          </p:cNvSpPr>
          <p:nvPr/>
        </p:nvSpPr>
        <p:spPr bwMode="auto">
          <a:xfrm>
            <a:off x="5943600" y="2362200"/>
            <a:ext cx="1371600" cy="0"/>
          </a:xfrm>
          <a:prstGeom prst="line">
            <a:avLst/>
          </a:prstGeom>
          <a:noFill/>
          <a:ln w="76200">
            <a:solidFill>
              <a:srgbClr val="CC0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7465" name="Line 8"/>
          <p:cNvSpPr>
            <a:spLocks noChangeShapeType="1"/>
          </p:cNvSpPr>
          <p:nvPr/>
        </p:nvSpPr>
        <p:spPr bwMode="auto">
          <a:xfrm>
            <a:off x="1524000" y="2057400"/>
            <a:ext cx="228600" cy="0"/>
          </a:xfrm>
          <a:prstGeom prst="line">
            <a:avLst/>
          </a:prstGeom>
          <a:noFill/>
          <a:ln w="76200">
            <a:solidFill>
              <a:srgbClr val="008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7466" name="Line 9"/>
          <p:cNvSpPr>
            <a:spLocks noChangeShapeType="1"/>
          </p:cNvSpPr>
          <p:nvPr/>
        </p:nvSpPr>
        <p:spPr bwMode="auto">
          <a:xfrm>
            <a:off x="1524000" y="2209800"/>
            <a:ext cx="228600" cy="0"/>
          </a:xfrm>
          <a:prstGeom prst="line">
            <a:avLst/>
          </a:prstGeom>
          <a:noFill/>
          <a:ln w="76200">
            <a:solidFill>
              <a:schemeClr val="folHlink"/>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7467" name="Line 10"/>
          <p:cNvSpPr>
            <a:spLocks noChangeShapeType="1"/>
          </p:cNvSpPr>
          <p:nvPr/>
        </p:nvSpPr>
        <p:spPr bwMode="auto">
          <a:xfrm>
            <a:off x="1524000" y="2362200"/>
            <a:ext cx="228600" cy="0"/>
          </a:xfrm>
          <a:prstGeom prst="line">
            <a:avLst/>
          </a:prstGeom>
          <a:noFill/>
          <a:ln w="76200">
            <a:solidFill>
              <a:srgbClr val="CC0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7468" name="Line 11"/>
          <p:cNvSpPr>
            <a:spLocks noChangeShapeType="1"/>
          </p:cNvSpPr>
          <p:nvPr/>
        </p:nvSpPr>
        <p:spPr bwMode="auto">
          <a:xfrm>
            <a:off x="2514600" y="1905000"/>
            <a:ext cx="1219200" cy="0"/>
          </a:xfrm>
          <a:prstGeom prst="line">
            <a:avLst/>
          </a:prstGeom>
          <a:noFill/>
          <a:ln w="76200">
            <a:solidFill>
              <a:schemeClr val="bg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7469" name="Line 12"/>
          <p:cNvSpPr>
            <a:spLocks noChangeShapeType="1"/>
          </p:cNvSpPr>
          <p:nvPr/>
        </p:nvSpPr>
        <p:spPr bwMode="auto">
          <a:xfrm>
            <a:off x="2514600" y="2209800"/>
            <a:ext cx="1219200" cy="0"/>
          </a:xfrm>
          <a:prstGeom prst="line">
            <a:avLst/>
          </a:prstGeom>
          <a:noFill/>
          <a:ln w="76200">
            <a:solidFill>
              <a:schemeClr val="folHlink"/>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7470" name="Line 13"/>
          <p:cNvSpPr>
            <a:spLocks noChangeShapeType="1"/>
          </p:cNvSpPr>
          <p:nvPr/>
        </p:nvSpPr>
        <p:spPr bwMode="auto">
          <a:xfrm>
            <a:off x="2514600" y="2362200"/>
            <a:ext cx="1219200" cy="0"/>
          </a:xfrm>
          <a:prstGeom prst="line">
            <a:avLst/>
          </a:prstGeom>
          <a:noFill/>
          <a:ln w="76200">
            <a:solidFill>
              <a:srgbClr val="CC0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7471" name="Line 16"/>
          <p:cNvSpPr>
            <a:spLocks noChangeShapeType="1"/>
          </p:cNvSpPr>
          <p:nvPr/>
        </p:nvSpPr>
        <p:spPr bwMode="auto">
          <a:xfrm>
            <a:off x="3810000" y="3124200"/>
            <a:ext cx="1981200" cy="0"/>
          </a:xfrm>
          <a:prstGeom prst="line">
            <a:avLst/>
          </a:prstGeom>
          <a:noFill/>
          <a:ln w="76200">
            <a:solidFill>
              <a:srgbClr val="008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7472" name="Line 17"/>
          <p:cNvSpPr>
            <a:spLocks noChangeShapeType="1"/>
          </p:cNvSpPr>
          <p:nvPr/>
        </p:nvSpPr>
        <p:spPr bwMode="auto">
          <a:xfrm>
            <a:off x="3810000" y="2971800"/>
            <a:ext cx="1981200" cy="0"/>
          </a:xfrm>
          <a:prstGeom prst="line">
            <a:avLst/>
          </a:prstGeom>
          <a:noFill/>
          <a:ln w="76200">
            <a:solidFill>
              <a:schemeClr val="bg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7473" name="Line 18"/>
          <p:cNvSpPr>
            <a:spLocks noChangeShapeType="1"/>
          </p:cNvSpPr>
          <p:nvPr/>
        </p:nvSpPr>
        <p:spPr bwMode="auto">
          <a:xfrm>
            <a:off x="3810000" y="3429000"/>
            <a:ext cx="1981200" cy="0"/>
          </a:xfrm>
          <a:prstGeom prst="line">
            <a:avLst/>
          </a:prstGeom>
          <a:noFill/>
          <a:ln w="76200">
            <a:solidFill>
              <a:srgbClr val="CC0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7474" name="Line 20"/>
          <p:cNvSpPr>
            <a:spLocks noChangeShapeType="1"/>
          </p:cNvSpPr>
          <p:nvPr/>
        </p:nvSpPr>
        <p:spPr bwMode="auto">
          <a:xfrm>
            <a:off x="5943600" y="2057400"/>
            <a:ext cx="1371600" cy="0"/>
          </a:xfrm>
          <a:prstGeom prst="line">
            <a:avLst/>
          </a:prstGeom>
          <a:noFill/>
          <a:ln w="76200">
            <a:solidFill>
              <a:srgbClr val="008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7475" name="Line 21"/>
          <p:cNvSpPr>
            <a:spLocks noChangeShapeType="1"/>
          </p:cNvSpPr>
          <p:nvPr/>
        </p:nvSpPr>
        <p:spPr bwMode="auto">
          <a:xfrm>
            <a:off x="5943600" y="1905000"/>
            <a:ext cx="1371600" cy="0"/>
          </a:xfrm>
          <a:prstGeom prst="line">
            <a:avLst/>
          </a:prstGeom>
          <a:noFill/>
          <a:ln w="76200">
            <a:solidFill>
              <a:schemeClr val="bg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7476" name="Line 22"/>
          <p:cNvSpPr>
            <a:spLocks noChangeShapeType="1"/>
          </p:cNvSpPr>
          <p:nvPr/>
        </p:nvSpPr>
        <p:spPr bwMode="auto">
          <a:xfrm>
            <a:off x="5943600" y="2209800"/>
            <a:ext cx="1371600" cy="0"/>
          </a:xfrm>
          <a:prstGeom prst="line">
            <a:avLst/>
          </a:prstGeom>
          <a:noFill/>
          <a:ln w="76200">
            <a:solidFill>
              <a:schemeClr val="folHlink"/>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7477" name="Line 23"/>
          <p:cNvSpPr>
            <a:spLocks noChangeShapeType="1"/>
          </p:cNvSpPr>
          <p:nvPr/>
        </p:nvSpPr>
        <p:spPr bwMode="auto">
          <a:xfrm>
            <a:off x="3810000" y="5410200"/>
            <a:ext cx="3505200" cy="0"/>
          </a:xfrm>
          <a:prstGeom prst="line">
            <a:avLst/>
          </a:prstGeom>
          <a:noFill/>
          <a:ln w="76200">
            <a:solidFill>
              <a:schemeClr val="folHlink"/>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7478" name="Line 24"/>
          <p:cNvSpPr>
            <a:spLocks noChangeShapeType="1"/>
          </p:cNvSpPr>
          <p:nvPr/>
        </p:nvSpPr>
        <p:spPr bwMode="auto">
          <a:xfrm>
            <a:off x="3810000" y="5257800"/>
            <a:ext cx="3505200" cy="0"/>
          </a:xfrm>
          <a:prstGeom prst="line">
            <a:avLst/>
          </a:prstGeom>
          <a:noFill/>
          <a:ln w="76200">
            <a:solidFill>
              <a:srgbClr val="008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7479" name="Line 25"/>
          <p:cNvSpPr>
            <a:spLocks noChangeShapeType="1"/>
          </p:cNvSpPr>
          <p:nvPr/>
        </p:nvSpPr>
        <p:spPr bwMode="auto">
          <a:xfrm>
            <a:off x="3810000" y="5105400"/>
            <a:ext cx="3505200" cy="0"/>
          </a:xfrm>
          <a:prstGeom prst="line">
            <a:avLst/>
          </a:prstGeom>
          <a:noFill/>
          <a:ln w="76200">
            <a:solidFill>
              <a:schemeClr val="bg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7480" name="Line 26"/>
          <p:cNvSpPr>
            <a:spLocks noChangeShapeType="1"/>
          </p:cNvSpPr>
          <p:nvPr/>
        </p:nvSpPr>
        <p:spPr bwMode="auto">
          <a:xfrm>
            <a:off x="3810000" y="5562600"/>
            <a:ext cx="3505200" cy="0"/>
          </a:xfrm>
          <a:prstGeom prst="line">
            <a:avLst/>
          </a:prstGeom>
          <a:noFill/>
          <a:ln w="76200">
            <a:solidFill>
              <a:srgbClr val="CC0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graphicFrame>
        <p:nvGraphicFramePr>
          <p:cNvPr id="239754" name="Group 138"/>
          <p:cNvGraphicFramePr>
            <a:graphicFrameLocks noGrp="1"/>
          </p:cNvGraphicFramePr>
          <p:nvPr>
            <p:ph sz="half" idx="4294967295"/>
          </p:nvPr>
        </p:nvGraphicFramePr>
        <p:xfrm>
          <a:off x="685800" y="1828800"/>
          <a:ext cx="685800" cy="1981200"/>
        </p:xfrm>
        <a:graphic>
          <a:graphicData uri="http://schemas.openxmlformats.org/drawingml/2006/table">
            <a:tbl>
              <a:tblPr/>
              <a:tblGrid>
                <a:gridCol w="685800"/>
              </a:tblGrid>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bg1"/>
                          </a:solidFill>
                          <a:effectLst/>
                          <a:latin typeface="Arial" charset="0"/>
                        </a:rPr>
                        <a:t>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chemeClr val="bg2"/>
                    </a:solid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008000"/>
                          </a:solidFill>
                          <a:effectLst/>
                          <a:latin typeface="Arial" charset="0"/>
                        </a:rPr>
                        <a:t>0.15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folHlink"/>
                          </a:solidFill>
                          <a:effectLst/>
                          <a:latin typeface="Arial" charset="0"/>
                        </a:rPr>
                        <a:t>0.15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CC0000"/>
                          </a:solidFill>
                          <a:effectLst/>
                          <a:latin typeface="Arial" charset="0"/>
                        </a:rPr>
                        <a:t>0.1</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808080"/>
                          </a:solidFill>
                          <a:effectLst/>
                          <a:latin typeface="Arial" charset="0"/>
                        </a:rPr>
                        <a:t>0.1</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sp>
        <p:nvSpPr>
          <p:cNvPr id="147495" name="Line 43"/>
          <p:cNvSpPr>
            <a:spLocks noChangeShapeType="1"/>
          </p:cNvSpPr>
          <p:nvPr/>
        </p:nvSpPr>
        <p:spPr bwMode="auto">
          <a:xfrm>
            <a:off x="1524000" y="2514600"/>
            <a:ext cx="228600" cy="0"/>
          </a:xfrm>
          <a:prstGeom prst="line">
            <a:avLst/>
          </a:prstGeom>
          <a:noFill/>
          <a:ln w="76200">
            <a:solidFill>
              <a:srgbClr val="B2B2B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7496" name="Line 44"/>
          <p:cNvSpPr>
            <a:spLocks noChangeShapeType="1"/>
          </p:cNvSpPr>
          <p:nvPr/>
        </p:nvSpPr>
        <p:spPr bwMode="auto">
          <a:xfrm>
            <a:off x="2514600" y="2514600"/>
            <a:ext cx="1219200" cy="0"/>
          </a:xfrm>
          <a:prstGeom prst="line">
            <a:avLst/>
          </a:prstGeom>
          <a:noFill/>
          <a:ln w="76200">
            <a:solidFill>
              <a:srgbClr val="B2B2B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7497" name="Line 45"/>
          <p:cNvSpPr>
            <a:spLocks noChangeShapeType="1"/>
          </p:cNvSpPr>
          <p:nvPr/>
        </p:nvSpPr>
        <p:spPr bwMode="auto">
          <a:xfrm>
            <a:off x="3810000" y="3581400"/>
            <a:ext cx="1981200" cy="0"/>
          </a:xfrm>
          <a:prstGeom prst="line">
            <a:avLst/>
          </a:prstGeom>
          <a:noFill/>
          <a:ln w="76200">
            <a:solidFill>
              <a:srgbClr val="B2B2B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7498" name="Line 46"/>
          <p:cNvSpPr>
            <a:spLocks noChangeShapeType="1"/>
          </p:cNvSpPr>
          <p:nvPr/>
        </p:nvSpPr>
        <p:spPr bwMode="auto">
          <a:xfrm>
            <a:off x="5943600" y="2514600"/>
            <a:ext cx="1371600" cy="0"/>
          </a:xfrm>
          <a:prstGeom prst="line">
            <a:avLst/>
          </a:prstGeom>
          <a:noFill/>
          <a:ln w="76200">
            <a:solidFill>
              <a:srgbClr val="B2B2B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7499" name="Line 47"/>
          <p:cNvSpPr>
            <a:spLocks noChangeShapeType="1"/>
          </p:cNvSpPr>
          <p:nvPr/>
        </p:nvSpPr>
        <p:spPr bwMode="auto">
          <a:xfrm>
            <a:off x="3810000" y="5715000"/>
            <a:ext cx="3505200" cy="0"/>
          </a:xfrm>
          <a:prstGeom prst="line">
            <a:avLst/>
          </a:prstGeom>
          <a:noFill/>
          <a:ln w="76200">
            <a:solidFill>
              <a:srgbClr val="B2B2B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graphicFrame>
        <p:nvGraphicFramePr>
          <p:cNvPr id="239760" name="Group 144"/>
          <p:cNvGraphicFramePr>
            <a:graphicFrameLocks noGrp="1"/>
          </p:cNvGraphicFramePr>
          <p:nvPr/>
        </p:nvGraphicFramePr>
        <p:xfrm>
          <a:off x="2209800" y="2667000"/>
          <a:ext cx="685800" cy="1981200"/>
        </p:xfrm>
        <a:graphic>
          <a:graphicData uri="http://schemas.openxmlformats.org/drawingml/2006/table">
            <a:tbl>
              <a:tblPr/>
              <a:tblGrid>
                <a:gridCol w="685800"/>
              </a:tblGrid>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charset="0"/>
                        </a:rPr>
                        <a:t>0.15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bg1"/>
                          </a:solidFill>
                          <a:effectLst/>
                          <a:latin typeface="Arial" charset="0"/>
                        </a:rPr>
                        <a:t>0.6</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008000"/>
                    </a:solid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folHlink"/>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CC0000"/>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808080"/>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graphicFrame>
        <p:nvGraphicFramePr>
          <p:cNvPr id="239757" name="Group 141"/>
          <p:cNvGraphicFramePr>
            <a:graphicFrameLocks noGrp="1"/>
          </p:cNvGraphicFramePr>
          <p:nvPr/>
        </p:nvGraphicFramePr>
        <p:xfrm>
          <a:off x="7467600" y="1828800"/>
          <a:ext cx="685800" cy="1981200"/>
        </p:xfrm>
        <a:graphic>
          <a:graphicData uri="http://schemas.openxmlformats.org/drawingml/2006/table">
            <a:tbl>
              <a:tblPr/>
              <a:tblGrid>
                <a:gridCol w="685800"/>
              </a:tblGrid>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008000"/>
                          </a:solidFill>
                          <a:effectLst/>
                          <a:latin typeface="Arial" charset="0"/>
                        </a:rPr>
                        <a:t>0.1</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folHlink"/>
                          </a:solidFill>
                          <a:effectLst/>
                          <a:latin typeface="Arial" charset="0"/>
                        </a:rPr>
                        <a:t>0.2</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bg1"/>
                          </a:solidFill>
                          <a:effectLst/>
                          <a:latin typeface="Arial" charset="0"/>
                        </a:rPr>
                        <a:t>0.6</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CC0000"/>
                    </a:solid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808080"/>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graphicFrame>
        <p:nvGraphicFramePr>
          <p:cNvPr id="239756" name="Group 140"/>
          <p:cNvGraphicFramePr>
            <a:graphicFrameLocks noGrp="1"/>
          </p:cNvGraphicFramePr>
          <p:nvPr/>
        </p:nvGraphicFramePr>
        <p:xfrm>
          <a:off x="5867400" y="2819400"/>
          <a:ext cx="685800" cy="1981200"/>
        </p:xfrm>
        <a:graphic>
          <a:graphicData uri="http://schemas.openxmlformats.org/drawingml/2006/table">
            <a:tbl>
              <a:tblPr/>
              <a:tblGrid>
                <a:gridCol w="685800"/>
              </a:tblGrid>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008000"/>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bg1"/>
                          </a:solidFill>
                          <a:effectLst/>
                          <a:latin typeface="Arial" charset="0"/>
                        </a:rPr>
                        <a:t>0.7</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chemeClr val="folHlink"/>
                    </a:solid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CC0000"/>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808080"/>
                          </a:solidFill>
                          <a:effectLst/>
                          <a:latin typeface="Arial" charset="0"/>
                        </a:rPr>
                        <a:t>0.15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graphicFrame>
        <p:nvGraphicFramePr>
          <p:cNvPr id="239759" name="Group 143"/>
          <p:cNvGraphicFramePr>
            <a:graphicFrameLocks noGrp="1"/>
          </p:cNvGraphicFramePr>
          <p:nvPr/>
        </p:nvGraphicFramePr>
        <p:xfrm>
          <a:off x="7467600" y="4114800"/>
          <a:ext cx="685800" cy="1981200"/>
        </p:xfrm>
        <a:graphic>
          <a:graphicData uri="http://schemas.openxmlformats.org/drawingml/2006/table">
            <a:tbl>
              <a:tblPr/>
              <a:tblGrid>
                <a:gridCol w="685800"/>
              </a:tblGrid>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bg1"/>
                          </a:solidFill>
                          <a:effectLst/>
                          <a:latin typeface="Arial" charset="0"/>
                        </a:rPr>
                        <a:t>0.3</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chemeClr val="bg2"/>
                    </a:solid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008000"/>
                          </a:solidFill>
                          <a:effectLst/>
                          <a:latin typeface="Arial" charset="0"/>
                        </a:rPr>
                        <a:t>0.2</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folHlink"/>
                          </a:solidFill>
                          <a:effectLst/>
                          <a:latin typeface="Arial" charset="0"/>
                        </a:rPr>
                        <a:t>0.2</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CC0000"/>
                          </a:solidFill>
                          <a:effectLst/>
                          <a:latin typeface="Arial" charset="0"/>
                        </a:rPr>
                        <a:t>0.1</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808080"/>
                          </a:solidFill>
                          <a:effectLst/>
                          <a:latin typeface="Arial" charset="0"/>
                        </a:rPr>
                        <a:t>0.2</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sp>
        <p:nvSpPr>
          <p:cNvPr id="239761" name="Line 145"/>
          <p:cNvSpPr>
            <a:spLocks noChangeShapeType="1"/>
          </p:cNvSpPr>
          <p:nvPr/>
        </p:nvSpPr>
        <p:spPr bwMode="auto">
          <a:xfrm>
            <a:off x="1524000" y="6172200"/>
            <a:ext cx="228600" cy="0"/>
          </a:xfrm>
          <a:prstGeom prst="line">
            <a:avLst/>
          </a:prstGeom>
          <a:noFill/>
          <a:ln w="76200">
            <a:solidFill>
              <a:schemeClr val="bg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239762" name="Line 146"/>
          <p:cNvSpPr>
            <a:spLocks noChangeShapeType="1"/>
          </p:cNvSpPr>
          <p:nvPr/>
        </p:nvSpPr>
        <p:spPr bwMode="auto">
          <a:xfrm>
            <a:off x="2514600" y="6172200"/>
            <a:ext cx="1219200" cy="0"/>
          </a:xfrm>
          <a:prstGeom prst="line">
            <a:avLst/>
          </a:prstGeom>
          <a:noFill/>
          <a:ln w="76200">
            <a:solidFill>
              <a:srgbClr val="008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239763" name="Line 147"/>
          <p:cNvSpPr>
            <a:spLocks noChangeShapeType="1"/>
          </p:cNvSpPr>
          <p:nvPr/>
        </p:nvSpPr>
        <p:spPr bwMode="auto">
          <a:xfrm>
            <a:off x="3810000" y="6172200"/>
            <a:ext cx="1981200" cy="0"/>
          </a:xfrm>
          <a:prstGeom prst="line">
            <a:avLst/>
          </a:prstGeom>
          <a:noFill/>
          <a:ln w="76200">
            <a:solidFill>
              <a:schemeClr val="folHlink"/>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239764" name="Line 148"/>
          <p:cNvSpPr>
            <a:spLocks noChangeShapeType="1"/>
          </p:cNvSpPr>
          <p:nvPr/>
        </p:nvSpPr>
        <p:spPr bwMode="auto">
          <a:xfrm>
            <a:off x="5943600" y="6172200"/>
            <a:ext cx="1371600" cy="0"/>
          </a:xfrm>
          <a:prstGeom prst="line">
            <a:avLst/>
          </a:prstGeom>
          <a:noFill/>
          <a:ln w="76200">
            <a:solidFill>
              <a:srgbClr val="CC0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239765" name="Line 149"/>
          <p:cNvSpPr>
            <a:spLocks noChangeShapeType="1"/>
          </p:cNvSpPr>
          <p:nvPr/>
        </p:nvSpPr>
        <p:spPr bwMode="auto">
          <a:xfrm>
            <a:off x="3810000" y="6324600"/>
            <a:ext cx="3505200" cy="0"/>
          </a:xfrm>
          <a:prstGeom prst="line">
            <a:avLst/>
          </a:prstGeom>
          <a:noFill/>
          <a:ln w="76200">
            <a:solidFill>
              <a:schemeClr val="bg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6" name="Slide Number Placeholder 5"/>
          <p:cNvSpPr>
            <a:spLocks noGrp="1"/>
          </p:cNvSpPr>
          <p:nvPr>
            <p:ph type="sldNum" sz="quarter" idx="10"/>
          </p:nvPr>
        </p:nvSpPr>
        <p:spPr/>
        <p:txBody>
          <a:bodyPr/>
          <a:lstStyle/>
          <a:p>
            <a:pPr>
              <a:defRPr/>
            </a:pPr>
            <a:r>
              <a:rPr lang="en-US" altLang="zh-TW" smtClean="0">
                <a:solidFill>
                  <a:srgbClr val="000000"/>
                </a:solidFill>
              </a:rPr>
              <a:t>Page </a:t>
            </a:r>
            <a:fld id="{0A7A67B1-0E9D-4C79-8236-FEAA739E60D3}" type="slidenum">
              <a:rPr lang="en-US" altLang="zh-TW" smtClean="0">
                <a:solidFill>
                  <a:srgbClr val="000000"/>
                </a:solidFill>
              </a:rPr>
              <a:pPr>
                <a:defRPr/>
              </a:pPr>
              <a:t>21</a:t>
            </a:fld>
            <a:endParaRPr lang="en-US" altLang="zh-TW" dirty="0">
              <a:solidFill>
                <a:srgbClr val="000000"/>
              </a:solidFill>
            </a:endParaRPr>
          </a:p>
        </p:txBody>
      </p:sp>
    </p:spTree>
    <p:extLst>
      <p:ext uri="{BB962C8B-B14F-4D97-AF65-F5344CB8AC3E}">
        <p14:creationId xmlns:p14="http://schemas.microsoft.com/office/powerpoint/2010/main" val="267962536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39761"/>
                                        </p:tgtEl>
                                        <p:attrNameLst>
                                          <p:attrName>style.visibility</p:attrName>
                                        </p:attrNameLst>
                                      </p:cBhvr>
                                      <p:to>
                                        <p:strVal val="visible"/>
                                      </p:to>
                                    </p:set>
                                    <p:anim calcmode="lin" valueType="num">
                                      <p:cBhvr>
                                        <p:cTn id="7" dur="500" fill="hold"/>
                                        <p:tgtEl>
                                          <p:spTgt spid="239761"/>
                                        </p:tgtEl>
                                        <p:attrNameLst>
                                          <p:attrName>ppt_w</p:attrName>
                                        </p:attrNameLst>
                                      </p:cBhvr>
                                      <p:tavLst>
                                        <p:tav tm="0">
                                          <p:val>
                                            <p:fltVal val="0"/>
                                          </p:val>
                                        </p:tav>
                                        <p:tav tm="100000">
                                          <p:val>
                                            <p:strVal val="#ppt_w"/>
                                          </p:val>
                                        </p:tav>
                                      </p:tavLst>
                                    </p:anim>
                                    <p:anim calcmode="lin" valueType="num">
                                      <p:cBhvr>
                                        <p:cTn id="8" dur="500" fill="hold"/>
                                        <p:tgtEl>
                                          <p:spTgt spid="239761"/>
                                        </p:tgtEl>
                                        <p:attrNameLst>
                                          <p:attrName>ppt_h</p:attrName>
                                        </p:attrNameLst>
                                      </p:cBhvr>
                                      <p:tavLst>
                                        <p:tav tm="0">
                                          <p:val>
                                            <p:fltVal val="0"/>
                                          </p:val>
                                        </p:tav>
                                        <p:tav tm="100000">
                                          <p:val>
                                            <p:strVal val="#ppt_h"/>
                                          </p:val>
                                        </p:tav>
                                      </p:tavLst>
                                    </p:anim>
                                    <p:animEffect transition="in" filter="fade">
                                      <p:cBhvr>
                                        <p:cTn id="9" dur="500"/>
                                        <p:tgtEl>
                                          <p:spTgt spid="239761"/>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39762"/>
                                        </p:tgtEl>
                                        <p:attrNameLst>
                                          <p:attrName>style.visibility</p:attrName>
                                        </p:attrNameLst>
                                      </p:cBhvr>
                                      <p:to>
                                        <p:strVal val="visible"/>
                                      </p:to>
                                    </p:set>
                                    <p:anim calcmode="lin" valueType="num">
                                      <p:cBhvr>
                                        <p:cTn id="12" dur="500" fill="hold"/>
                                        <p:tgtEl>
                                          <p:spTgt spid="239762"/>
                                        </p:tgtEl>
                                        <p:attrNameLst>
                                          <p:attrName>ppt_w</p:attrName>
                                        </p:attrNameLst>
                                      </p:cBhvr>
                                      <p:tavLst>
                                        <p:tav tm="0">
                                          <p:val>
                                            <p:fltVal val="0"/>
                                          </p:val>
                                        </p:tav>
                                        <p:tav tm="100000">
                                          <p:val>
                                            <p:strVal val="#ppt_w"/>
                                          </p:val>
                                        </p:tav>
                                      </p:tavLst>
                                    </p:anim>
                                    <p:anim calcmode="lin" valueType="num">
                                      <p:cBhvr>
                                        <p:cTn id="13" dur="500" fill="hold"/>
                                        <p:tgtEl>
                                          <p:spTgt spid="239762"/>
                                        </p:tgtEl>
                                        <p:attrNameLst>
                                          <p:attrName>ppt_h</p:attrName>
                                        </p:attrNameLst>
                                      </p:cBhvr>
                                      <p:tavLst>
                                        <p:tav tm="0">
                                          <p:val>
                                            <p:fltVal val="0"/>
                                          </p:val>
                                        </p:tav>
                                        <p:tav tm="100000">
                                          <p:val>
                                            <p:strVal val="#ppt_h"/>
                                          </p:val>
                                        </p:tav>
                                      </p:tavLst>
                                    </p:anim>
                                    <p:animEffect transition="in" filter="fade">
                                      <p:cBhvr>
                                        <p:cTn id="14" dur="500"/>
                                        <p:tgtEl>
                                          <p:spTgt spid="239762"/>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239763"/>
                                        </p:tgtEl>
                                        <p:attrNameLst>
                                          <p:attrName>style.visibility</p:attrName>
                                        </p:attrNameLst>
                                      </p:cBhvr>
                                      <p:to>
                                        <p:strVal val="visible"/>
                                      </p:to>
                                    </p:set>
                                    <p:anim calcmode="lin" valueType="num">
                                      <p:cBhvr>
                                        <p:cTn id="17" dur="500" fill="hold"/>
                                        <p:tgtEl>
                                          <p:spTgt spid="239763"/>
                                        </p:tgtEl>
                                        <p:attrNameLst>
                                          <p:attrName>ppt_w</p:attrName>
                                        </p:attrNameLst>
                                      </p:cBhvr>
                                      <p:tavLst>
                                        <p:tav tm="0">
                                          <p:val>
                                            <p:fltVal val="0"/>
                                          </p:val>
                                        </p:tav>
                                        <p:tav tm="100000">
                                          <p:val>
                                            <p:strVal val="#ppt_w"/>
                                          </p:val>
                                        </p:tav>
                                      </p:tavLst>
                                    </p:anim>
                                    <p:anim calcmode="lin" valueType="num">
                                      <p:cBhvr>
                                        <p:cTn id="18" dur="500" fill="hold"/>
                                        <p:tgtEl>
                                          <p:spTgt spid="239763"/>
                                        </p:tgtEl>
                                        <p:attrNameLst>
                                          <p:attrName>ppt_h</p:attrName>
                                        </p:attrNameLst>
                                      </p:cBhvr>
                                      <p:tavLst>
                                        <p:tav tm="0">
                                          <p:val>
                                            <p:fltVal val="0"/>
                                          </p:val>
                                        </p:tav>
                                        <p:tav tm="100000">
                                          <p:val>
                                            <p:strVal val="#ppt_h"/>
                                          </p:val>
                                        </p:tav>
                                      </p:tavLst>
                                    </p:anim>
                                    <p:animEffect transition="in" filter="fade">
                                      <p:cBhvr>
                                        <p:cTn id="19" dur="500"/>
                                        <p:tgtEl>
                                          <p:spTgt spid="239763"/>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239764"/>
                                        </p:tgtEl>
                                        <p:attrNameLst>
                                          <p:attrName>style.visibility</p:attrName>
                                        </p:attrNameLst>
                                      </p:cBhvr>
                                      <p:to>
                                        <p:strVal val="visible"/>
                                      </p:to>
                                    </p:set>
                                    <p:anim calcmode="lin" valueType="num">
                                      <p:cBhvr>
                                        <p:cTn id="22" dur="500" fill="hold"/>
                                        <p:tgtEl>
                                          <p:spTgt spid="239764"/>
                                        </p:tgtEl>
                                        <p:attrNameLst>
                                          <p:attrName>ppt_w</p:attrName>
                                        </p:attrNameLst>
                                      </p:cBhvr>
                                      <p:tavLst>
                                        <p:tav tm="0">
                                          <p:val>
                                            <p:fltVal val="0"/>
                                          </p:val>
                                        </p:tav>
                                        <p:tav tm="100000">
                                          <p:val>
                                            <p:strVal val="#ppt_w"/>
                                          </p:val>
                                        </p:tav>
                                      </p:tavLst>
                                    </p:anim>
                                    <p:anim calcmode="lin" valueType="num">
                                      <p:cBhvr>
                                        <p:cTn id="23" dur="500" fill="hold"/>
                                        <p:tgtEl>
                                          <p:spTgt spid="239764"/>
                                        </p:tgtEl>
                                        <p:attrNameLst>
                                          <p:attrName>ppt_h</p:attrName>
                                        </p:attrNameLst>
                                      </p:cBhvr>
                                      <p:tavLst>
                                        <p:tav tm="0">
                                          <p:val>
                                            <p:fltVal val="0"/>
                                          </p:val>
                                        </p:tav>
                                        <p:tav tm="100000">
                                          <p:val>
                                            <p:strVal val="#ppt_h"/>
                                          </p:val>
                                        </p:tav>
                                      </p:tavLst>
                                    </p:anim>
                                    <p:animEffect transition="in" filter="fade">
                                      <p:cBhvr>
                                        <p:cTn id="24" dur="500"/>
                                        <p:tgtEl>
                                          <p:spTgt spid="239764"/>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239765"/>
                                        </p:tgtEl>
                                        <p:attrNameLst>
                                          <p:attrName>style.visibility</p:attrName>
                                        </p:attrNameLst>
                                      </p:cBhvr>
                                      <p:to>
                                        <p:strVal val="visible"/>
                                      </p:to>
                                    </p:set>
                                    <p:anim calcmode="lin" valueType="num">
                                      <p:cBhvr>
                                        <p:cTn id="27" dur="500" fill="hold"/>
                                        <p:tgtEl>
                                          <p:spTgt spid="239765"/>
                                        </p:tgtEl>
                                        <p:attrNameLst>
                                          <p:attrName>ppt_w</p:attrName>
                                        </p:attrNameLst>
                                      </p:cBhvr>
                                      <p:tavLst>
                                        <p:tav tm="0">
                                          <p:val>
                                            <p:fltVal val="0"/>
                                          </p:val>
                                        </p:tav>
                                        <p:tav tm="100000">
                                          <p:val>
                                            <p:strVal val="#ppt_w"/>
                                          </p:val>
                                        </p:tav>
                                      </p:tavLst>
                                    </p:anim>
                                    <p:anim calcmode="lin" valueType="num">
                                      <p:cBhvr>
                                        <p:cTn id="28" dur="500" fill="hold"/>
                                        <p:tgtEl>
                                          <p:spTgt spid="239765"/>
                                        </p:tgtEl>
                                        <p:attrNameLst>
                                          <p:attrName>ppt_h</p:attrName>
                                        </p:attrNameLst>
                                      </p:cBhvr>
                                      <p:tavLst>
                                        <p:tav tm="0">
                                          <p:val>
                                            <p:fltVal val="0"/>
                                          </p:val>
                                        </p:tav>
                                        <p:tav tm="100000">
                                          <p:val>
                                            <p:strVal val="#ppt_h"/>
                                          </p:val>
                                        </p:tav>
                                      </p:tavLst>
                                    </p:anim>
                                    <p:animEffect transition="in" filter="fade">
                                      <p:cBhvr>
                                        <p:cTn id="29" dur="500"/>
                                        <p:tgtEl>
                                          <p:spTgt spid="2397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761" grpId="0" animBg="1"/>
      <p:bldP spid="239762" grpId="0" animBg="1"/>
      <p:bldP spid="239763" grpId="0" animBg="1"/>
      <p:bldP spid="239764" grpId="0" animBg="1"/>
      <p:bldP spid="2397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Rectangle 2"/>
          <p:cNvSpPr>
            <a:spLocks noGrp="1" noChangeArrowheads="1"/>
          </p:cNvSpPr>
          <p:nvPr>
            <p:ph type="title" idx="4294967295"/>
          </p:nvPr>
        </p:nvSpPr>
        <p:spPr/>
        <p:txBody>
          <a:bodyPr/>
          <a:lstStyle/>
          <a:p>
            <a:r>
              <a:rPr lang="en-US" dirty="0" smtClean="0">
                <a:solidFill>
                  <a:srgbClr val="FF0000"/>
                </a:solidFill>
              </a:rPr>
              <a:t>Semantic Role Labeling (SRL)</a:t>
            </a:r>
          </a:p>
        </p:txBody>
      </p:sp>
      <p:sp>
        <p:nvSpPr>
          <p:cNvPr id="149508" name="Rectangle 3"/>
          <p:cNvSpPr>
            <a:spLocks noGrp="1" noChangeArrowheads="1"/>
          </p:cNvSpPr>
          <p:nvPr>
            <p:ph type="body" idx="4294967295"/>
          </p:nvPr>
        </p:nvSpPr>
        <p:spPr/>
        <p:txBody>
          <a:bodyPr/>
          <a:lstStyle/>
          <a:p>
            <a:pPr algn="ctr">
              <a:buFont typeface="Wingdings" pitchFamily="2" charset="2"/>
              <a:buNone/>
              <a:tabLst>
                <a:tab pos="1770063" algn="l"/>
              </a:tabLst>
            </a:pPr>
            <a:r>
              <a:rPr lang="en-US" sz="1800" b="1" smtClean="0">
                <a:latin typeface="Courier New" pitchFamily="49" charset="0"/>
              </a:rPr>
              <a:t>I </a:t>
            </a:r>
            <a:r>
              <a:rPr lang="en-US" sz="1800" b="1" i="1" smtClean="0">
                <a:latin typeface="Courier New" pitchFamily="49" charset="0"/>
              </a:rPr>
              <a:t>left</a:t>
            </a:r>
            <a:r>
              <a:rPr lang="en-US" sz="1800" b="1" smtClean="0">
                <a:latin typeface="Courier New" pitchFamily="49" charset="0"/>
              </a:rPr>
              <a:t> my pearls to my daughter in my will .</a:t>
            </a:r>
          </a:p>
        </p:txBody>
      </p:sp>
      <p:sp>
        <p:nvSpPr>
          <p:cNvPr id="149509" name="Line 4"/>
          <p:cNvSpPr>
            <a:spLocks noChangeShapeType="1"/>
          </p:cNvSpPr>
          <p:nvPr/>
        </p:nvSpPr>
        <p:spPr bwMode="auto">
          <a:xfrm>
            <a:off x="1524000" y="1905000"/>
            <a:ext cx="228600" cy="0"/>
          </a:xfrm>
          <a:prstGeom prst="line">
            <a:avLst/>
          </a:prstGeom>
          <a:noFill/>
          <a:ln w="76200">
            <a:solidFill>
              <a:schemeClr val="bg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9510" name="Line 5"/>
          <p:cNvSpPr>
            <a:spLocks noChangeShapeType="1"/>
          </p:cNvSpPr>
          <p:nvPr/>
        </p:nvSpPr>
        <p:spPr bwMode="auto">
          <a:xfrm>
            <a:off x="2514600" y="2057400"/>
            <a:ext cx="1219200" cy="0"/>
          </a:xfrm>
          <a:prstGeom prst="line">
            <a:avLst/>
          </a:prstGeom>
          <a:noFill/>
          <a:ln w="76200">
            <a:solidFill>
              <a:srgbClr val="008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9511" name="Line 6"/>
          <p:cNvSpPr>
            <a:spLocks noChangeShapeType="1"/>
          </p:cNvSpPr>
          <p:nvPr/>
        </p:nvSpPr>
        <p:spPr bwMode="auto">
          <a:xfrm>
            <a:off x="3810000" y="3276600"/>
            <a:ext cx="1981200" cy="0"/>
          </a:xfrm>
          <a:prstGeom prst="line">
            <a:avLst/>
          </a:prstGeom>
          <a:noFill/>
          <a:ln w="76200">
            <a:solidFill>
              <a:schemeClr val="folHlink"/>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9512" name="Line 7"/>
          <p:cNvSpPr>
            <a:spLocks noChangeShapeType="1"/>
          </p:cNvSpPr>
          <p:nvPr/>
        </p:nvSpPr>
        <p:spPr bwMode="auto">
          <a:xfrm>
            <a:off x="5943600" y="2362200"/>
            <a:ext cx="1371600" cy="0"/>
          </a:xfrm>
          <a:prstGeom prst="line">
            <a:avLst/>
          </a:prstGeom>
          <a:noFill/>
          <a:ln w="76200">
            <a:solidFill>
              <a:srgbClr val="CC0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9513" name="Line 8"/>
          <p:cNvSpPr>
            <a:spLocks noChangeShapeType="1"/>
          </p:cNvSpPr>
          <p:nvPr/>
        </p:nvSpPr>
        <p:spPr bwMode="auto">
          <a:xfrm>
            <a:off x="1524000" y="2057400"/>
            <a:ext cx="228600" cy="0"/>
          </a:xfrm>
          <a:prstGeom prst="line">
            <a:avLst/>
          </a:prstGeom>
          <a:noFill/>
          <a:ln w="76200">
            <a:solidFill>
              <a:srgbClr val="008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9514" name="Line 9"/>
          <p:cNvSpPr>
            <a:spLocks noChangeShapeType="1"/>
          </p:cNvSpPr>
          <p:nvPr/>
        </p:nvSpPr>
        <p:spPr bwMode="auto">
          <a:xfrm>
            <a:off x="1524000" y="2209800"/>
            <a:ext cx="228600" cy="0"/>
          </a:xfrm>
          <a:prstGeom prst="line">
            <a:avLst/>
          </a:prstGeom>
          <a:noFill/>
          <a:ln w="76200">
            <a:solidFill>
              <a:schemeClr val="folHlink"/>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9515" name="Line 10"/>
          <p:cNvSpPr>
            <a:spLocks noChangeShapeType="1"/>
          </p:cNvSpPr>
          <p:nvPr/>
        </p:nvSpPr>
        <p:spPr bwMode="auto">
          <a:xfrm>
            <a:off x="1524000" y="2362200"/>
            <a:ext cx="228600" cy="0"/>
          </a:xfrm>
          <a:prstGeom prst="line">
            <a:avLst/>
          </a:prstGeom>
          <a:noFill/>
          <a:ln w="76200">
            <a:solidFill>
              <a:srgbClr val="CC0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9516" name="Line 11"/>
          <p:cNvSpPr>
            <a:spLocks noChangeShapeType="1"/>
          </p:cNvSpPr>
          <p:nvPr/>
        </p:nvSpPr>
        <p:spPr bwMode="auto">
          <a:xfrm>
            <a:off x="2514600" y="1905000"/>
            <a:ext cx="1219200" cy="0"/>
          </a:xfrm>
          <a:prstGeom prst="line">
            <a:avLst/>
          </a:prstGeom>
          <a:noFill/>
          <a:ln w="76200">
            <a:solidFill>
              <a:schemeClr val="bg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9517" name="Line 12"/>
          <p:cNvSpPr>
            <a:spLocks noChangeShapeType="1"/>
          </p:cNvSpPr>
          <p:nvPr/>
        </p:nvSpPr>
        <p:spPr bwMode="auto">
          <a:xfrm>
            <a:off x="2514600" y="2209800"/>
            <a:ext cx="1219200" cy="0"/>
          </a:xfrm>
          <a:prstGeom prst="line">
            <a:avLst/>
          </a:prstGeom>
          <a:noFill/>
          <a:ln w="76200">
            <a:solidFill>
              <a:schemeClr val="folHlink"/>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9518" name="Line 13"/>
          <p:cNvSpPr>
            <a:spLocks noChangeShapeType="1"/>
          </p:cNvSpPr>
          <p:nvPr/>
        </p:nvSpPr>
        <p:spPr bwMode="auto">
          <a:xfrm>
            <a:off x="2514600" y="2362200"/>
            <a:ext cx="1219200" cy="0"/>
          </a:xfrm>
          <a:prstGeom prst="line">
            <a:avLst/>
          </a:prstGeom>
          <a:noFill/>
          <a:ln w="76200">
            <a:solidFill>
              <a:srgbClr val="CC0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9519" name="Line 14"/>
          <p:cNvSpPr>
            <a:spLocks noChangeShapeType="1"/>
          </p:cNvSpPr>
          <p:nvPr/>
        </p:nvSpPr>
        <p:spPr bwMode="auto">
          <a:xfrm>
            <a:off x="3810000" y="3124200"/>
            <a:ext cx="1981200" cy="0"/>
          </a:xfrm>
          <a:prstGeom prst="line">
            <a:avLst/>
          </a:prstGeom>
          <a:noFill/>
          <a:ln w="76200">
            <a:solidFill>
              <a:srgbClr val="008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9520" name="Line 15"/>
          <p:cNvSpPr>
            <a:spLocks noChangeShapeType="1"/>
          </p:cNvSpPr>
          <p:nvPr/>
        </p:nvSpPr>
        <p:spPr bwMode="auto">
          <a:xfrm>
            <a:off x="3810000" y="2971800"/>
            <a:ext cx="1981200" cy="0"/>
          </a:xfrm>
          <a:prstGeom prst="line">
            <a:avLst/>
          </a:prstGeom>
          <a:noFill/>
          <a:ln w="76200">
            <a:solidFill>
              <a:schemeClr val="bg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9521" name="Line 16"/>
          <p:cNvSpPr>
            <a:spLocks noChangeShapeType="1"/>
          </p:cNvSpPr>
          <p:nvPr/>
        </p:nvSpPr>
        <p:spPr bwMode="auto">
          <a:xfrm>
            <a:off x="3810000" y="3429000"/>
            <a:ext cx="1981200" cy="0"/>
          </a:xfrm>
          <a:prstGeom prst="line">
            <a:avLst/>
          </a:prstGeom>
          <a:noFill/>
          <a:ln w="76200">
            <a:solidFill>
              <a:srgbClr val="CC0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9522" name="Line 17"/>
          <p:cNvSpPr>
            <a:spLocks noChangeShapeType="1"/>
          </p:cNvSpPr>
          <p:nvPr/>
        </p:nvSpPr>
        <p:spPr bwMode="auto">
          <a:xfrm>
            <a:off x="5943600" y="2057400"/>
            <a:ext cx="1371600" cy="0"/>
          </a:xfrm>
          <a:prstGeom prst="line">
            <a:avLst/>
          </a:prstGeom>
          <a:noFill/>
          <a:ln w="76200">
            <a:solidFill>
              <a:srgbClr val="008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9523" name="Line 18"/>
          <p:cNvSpPr>
            <a:spLocks noChangeShapeType="1"/>
          </p:cNvSpPr>
          <p:nvPr/>
        </p:nvSpPr>
        <p:spPr bwMode="auto">
          <a:xfrm>
            <a:off x="5943600" y="1905000"/>
            <a:ext cx="1371600" cy="0"/>
          </a:xfrm>
          <a:prstGeom prst="line">
            <a:avLst/>
          </a:prstGeom>
          <a:noFill/>
          <a:ln w="76200">
            <a:solidFill>
              <a:schemeClr val="bg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9524" name="Line 19"/>
          <p:cNvSpPr>
            <a:spLocks noChangeShapeType="1"/>
          </p:cNvSpPr>
          <p:nvPr/>
        </p:nvSpPr>
        <p:spPr bwMode="auto">
          <a:xfrm>
            <a:off x="5943600" y="2209800"/>
            <a:ext cx="1371600" cy="0"/>
          </a:xfrm>
          <a:prstGeom prst="line">
            <a:avLst/>
          </a:prstGeom>
          <a:noFill/>
          <a:ln w="76200">
            <a:solidFill>
              <a:schemeClr val="folHlink"/>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9525" name="Line 20"/>
          <p:cNvSpPr>
            <a:spLocks noChangeShapeType="1"/>
          </p:cNvSpPr>
          <p:nvPr/>
        </p:nvSpPr>
        <p:spPr bwMode="auto">
          <a:xfrm>
            <a:off x="3810000" y="5410200"/>
            <a:ext cx="3505200" cy="0"/>
          </a:xfrm>
          <a:prstGeom prst="line">
            <a:avLst/>
          </a:prstGeom>
          <a:noFill/>
          <a:ln w="76200">
            <a:solidFill>
              <a:schemeClr val="folHlink"/>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9526" name="Line 21"/>
          <p:cNvSpPr>
            <a:spLocks noChangeShapeType="1"/>
          </p:cNvSpPr>
          <p:nvPr/>
        </p:nvSpPr>
        <p:spPr bwMode="auto">
          <a:xfrm>
            <a:off x="3810000" y="5257800"/>
            <a:ext cx="3505200" cy="0"/>
          </a:xfrm>
          <a:prstGeom prst="line">
            <a:avLst/>
          </a:prstGeom>
          <a:noFill/>
          <a:ln w="76200">
            <a:solidFill>
              <a:srgbClr val="008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9527" name="Line 22"/>
          <p:cNvSpPr>
            <a:spLocks noChangeShapeType="1"/>
          </p:cNvSpPr>
          <p:nvPr/>
        </p:nvSpPr>
        <p:spPr bwMode="auto">
          <a:xfrm>
            <a:off x="3810000" y="5105400"/>
            <a:ext cx="3505200" cy="0"/>
          </a:xfrm>
          <a:prstGeom prst="line">
            <a:avLst/>
          </a:prstGeom>
          <a:noFill/>
          <a:ln w="76200">
            <a:solidFill>
              <a:schemeClr val="bg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9528" name="Line 23"/>
          <p:cNvSpPr>
            <a:spLocks noChangeShapeType="1"/>
          </p:cNvSpPr>
          <p:nvPr/>
        </p:nvSpPr>
        <p:spPr bwMode="auto">
          <a:xfrm>
            <a:off x="3810000" y="5562600"/>
            <a:ext cx="3505200" cy="0"/>
          </a:xfrm>
          <a:prstGeom prst="line">
            <a:avLst/>
          </a:prstGeom>
          <a:noFill/>
          <a:ln w="76200">
            <a:solidFill>
              <a:srgbClr val="CC0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graphicFrame>
        <p:nvGraphicFramePr>
          <p:cNvPr id="245784" name="Group 24"/>
          <p:cNvGraphicFramePr>
            <a:graphicFrameLocks noGrp="1"/>
          </p:cNvGraphicFramePr>
          <p:nvPr>
            <p:ph sz="half" idx="4294967295"/>
          </p:nvPr>
        </p:nvGraphicFramePr>
        <p:xfrm>
          <a:off x="685800" y="1828800"/>
          <a:ext cx="685800" cy="1981200"/>
        </p:xfrm>
        <a:graphic>
          <a:graphicData uri="http://schemas.openxmlformats.org/drawingml/2006/table">
            <a:tbl>
              <a:tblPr/>
              <a:tblGrid>
                <a:gridCol w="685800"/>
              </a:tblGrid>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bg1"/>
                          </a:solidFill>
                          <a:effectLst/>
                          <a:latin typeface="Arial" charset="0"/>
                        </a:rPr>
                        <a:t>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chemeClr val="bg2"/>
                    </a:solid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008000"/>
                          </a:solidFill>
                          <a:effectLst/>
                          <a:latin typeface="Arial" charset="0"/>
                        </a:rPr>
                        <a:t>0.15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folHlink"/>
                          </a:solidFill>
                          <a:effectLst/>
                          <a:latin typeface="Arial" charset="0"/>
                        </a:rPr>
                        <a:t>0.15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CC0000"/>
                          </a:solidFill>
                          <a:effectLst/>
                          <a:latin typeface="Arial" charset="0"/>
                        </a:rPr>
                        <a:t>0.1</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808080"/>
                          </a:solidFill>
                          <a:effectLst/>
                          <a:latin typeface="Arial" charset="0"/>
                        </a:rPr>
                        <a:t>0.1</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sp>
        <p:nvSpPr>
          <p:cNvPr id="149543" name="Line 38"/>
          <p:cNvSpPr>
            <a:spLocks noChangeShapeType="1"/>
          </p:cNvSpPr>
          <p:nvPr/>
        </p:nvSpPr>
        <p:spPr bwMode="auto">
          <a:xfrm>
            <a:off x="1524000" y="2514600"/>
            <a:ext cx="228600" cy="0"/>
          </a:xfrm>
          <a:prstGeom prst="line">
            <a:avLst/>
          </a:prstGeom>
          <a:noFill/>
          <a:ln w="76200">
            <a:solidFill>
              <a:srgbClr val="B2B2B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9544" name="Line 39"/>
          <p:cNvSpPr>
            <a:spLocks noChangeShapeType="1"/>
          </p:cNvSpPr>
          <p:nvPr/>
        </p:nvSpPr>
        <p:spPr bwMode="auto">
          <a:xfrm>
            <a:off x="2514600" y="2514600"/>
            <a:ext cx="1219200" cy="0"/>
          </a:xfrm>
          <a:prstGeom prst="line">
            <a:avLst/>
          </a:prstGeom>
          <a:noFill/>
          <a:ln w="76200">
            <a:solidFill>
              <a:srgbClr val="B2B2B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9545" name="Line 40"/>
          <p:cNvSpPr>
            <a:spLocks noChangeShapeType="1"/>
          </p:cNvSpPr>
          <p:nvPr/>
        </p:nvSpPr>
        <p:spPr bwMode="auto">
          <a:xfrm>
            <a:off x="3810000" y="3581400"/>
            <a:ext cx="1981200" cy="0"/>
          </a:xfrm>
          <a:prstGeom prst="line">
            <a:avLst/>
          </a:prstGeom>
          <a:noFill/>
          <a:ln w="76200">
            <a:solidFill>
              <a:srgbClr val="B2B2B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9546" name="Line 41"/>
          <p:cNvSpPr>
            <a:spLocks noChangeShapeType="1"/>
          </p:cNvSpPr>
          <p:nvPr/>
        </p:nvSpPr>
        <p:spPr bwMode="auto">
          <a:xfrm>
            <a:off x="5943600" y="2514600"/>
            <a:ext cx="1371600" cy="0"/>
          </a:xfrm>
          <a:prstGeom prst="line">
            <a:avLst/>
          </a:prstGeom>
          <a:noFill/>
          <a:ln w="76200">
            <a:solidFill>
              <a:srgbClr val="B2B2B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9547" name="Line 42"/>
          <p:cNvSpPr>
            <a:spLocks noChangeShapeType="1"/>
          </p:cNvSpPr>
          <p:nvPr/>
        </p:nvSpPr>
        <p:spPr bwMode="auto">
          <a:xfrm>
            <a:off x="3810000" y="5715000"/>
            <a:ext cx="3505200" cy="0"/>
          </a:xfrm>
          <a:prstGeom prst="line">
            <a:avLst/>
          </a:prstGeom>
          <a:noFill/>
          <a:ln w="76200">
            <a:solidFill>
              <a:srgbClr val="B2B2B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graphicFrame>
        <p:nvGraphicFramePr>
          <p:cNvPr id="245803" name="Group 43"/>
          <p:cNvGraphicFramePr>
            <a:graphicFrameLocks noGrp="1"/>
          </p:cNvGraphicFramePr>
          <p:nvPr/>
        </p:nvGraphicFramePr>
        <p:xfrm>
          <a:off x="2209800" y="2667000"/>
          <a:ext cx="685800" cy="1981200"/>
        </p:xfrm>
        <a:graphic>
          <a:graphicData uri="http://schemas.openxmlformats.org/drawingml/2006/table">
            <a:tbl>
              <a:tblPr/>
              <a:tblGrid>
                <a:gridCol w="685800"/>
              </a:tblGrid>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charset="0"/>
                        </a:rPr>
                        <a:t>0.15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bg1"/>
                          </a:solidFill>
                          <a:effectLst/>
                          <a:latin typeface="Arial" charset="0"/>
                        </a:rPr>
                        <a:t>0.6</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008000"/>
                    </a:solid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folHlink"/>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CC0000"/>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808080"/>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graphicFrame>
        <p:nvGraphicFramePr>
          <p:cNvPr id="245817" name="Group 57"/>
          <p:cNvGraphicFramePr>
            <a:graphicFrameLocks noGrp="1"/>
          </p:cNvGraphicFramePr>
          <p:nvPr/>
        </p:nvGraphicFramePr>
        <p:xfrm>
          <a:off x="7467600" y="1828800"/>
          <a:ext cx="685800" cy="1981200"/>
        </p:xfrm>
        <a:graphic>
          <a:graphicData uri="http://schemas.openxmlformats.org/drawingml/2006/table">
            <a:tbl>
              <a:tblPr/>
              <a:tblGrid>
                <a:gridCol w="685800"/>
              </a:tblGrid>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008000"/>
                          </a:solidFill>
                          <a:effectLst/>
                          <a:latin typeface="Arial" charset="0"/>
                        </a:rPr>
                        <a:t>0.1</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folHlink"/>
                          </a:solidFill>
                          <a:effectLst/>
                          <a:latin typeface="Arial" charset="0"/>
                        </a:rPr>
                        <a:t>0.2</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bg1"/>
                          </a:solidFill>
                          <a:effectLst/>
                          <a:latin typeface="Arial" charset="0"/>
                        </a:rPr>
                        <a:t>0.6</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rgbClr val="CC0000"/>
                    </a:solid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808080"/>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graphicFrame>
        <p:nvGraphicFramePr>
          <p:cNvPr id="245831" name="Group 71"/>
          <p:cNvGraphicFramePr>
            <a:graphicFrameLocks noGrp="1"/>
          </p:cNvGraphicFramePr>
          <p:nvPr/>
        </p:nvGraphicFramePr>
        <p:xfrm>
          <a:off x="5867400" y="2819400"/>
          <a:ext cx="685800" cy="1981200"/>
        </p:xfrm>
        <a:graphic>
          <a:graphicData uri="http://schemas.openxmlformats.org/drawingml/2006/table">
            <a:tbl>
              <a:tblPr/>
              <a:tblGrid>
                <a:gridCol w="685800"/>
              </a:tblGrid>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tx1"/>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008000"/>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bg1"/>
                          </a:solidFill>
                          <a:effectLst/>
                          <a:latin typeface="Arial" charset="0"/>
                        </a:rPr>
                        <a:t>0.7</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solidFill>
                      <a:schemeClr val="folHlink"/>
                    </a:solid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CC0000"/>
                          </a:solidFill>
                          <a:effectLst/>
                          <a:latin typeface="Arial" charset="0"/>
                        </a:rPr>
                        <a:t>0.05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808080"/>
                          </a:solidFill>
                          <a:effectLst/>
                          <a:latin typeface="Arial" charset="0"/>
                        </a:rPr>
                        <a:t>0.15</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noFill/>
                  </a:tcPr>
                </a:tc>
              </a:tr>
            </a:tbl>
          </a:graphicData>
        </a:graphic>
      </p:graphicFrame>
      <p:graphicFrame>
        <p:nvGraphicFramePr>
          <p:cNvPr id="245865" name="Group 105"/>
          <p:cNvGraphicFramePr>
            <a:graphicFrameLocks noGrp="1"/>
          </p:cNvGraphicFramePr>
          <p:nvPr/>
        </p:nvGraphicFramePr>
        <p:xfrm>
          <a:off x="7467600" y="4114800"/>
          <a:ext cx="685800" cy="1981200"/>
        </p:xfrm>
        <a:graphic>
          <a:graphicData uri="http://schemas.openxmlformats.org/drawingml/2006/table">
            <a:tbl>
              <a:tblPr/>
              <a:tblGrid>
                <a:gridCol w="685800"/>
              </a:tblGrid>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bg2"/>
                          </a:solidFill>
                          <a:effectLst/>
                          <a:latin typeface="Arial" charset="0"/>
                        </a:rPr>
                        <a:t>0.3</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008000"/>
                          </a:solidFill>
                          <a:effectLst/>
                          <a:latin typeface="Arial" charset="0"/>
                        </a:rPr>
                        <a:t>0.2</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folHlink"/>
                          </a:solidFill>
                          <a:effectLst/>
                          <a:latin typeface="Arial" charset="0"/>
                        </a:rPr>
                        <a:t>0.2</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rgbClr val="CC0000"/>
                          </a:solidFill>
                          <a:effectLst/>
                          <a:latin typeface="Arial" charset="0"/>
                        </a:rPr>
                        <a:t>0.1</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75000"/>
                        <a:buFont typeface="Wingdings" pitchFamily="2" charset="2"/>
                        <a:buNone/>
                        <a:tabLst/>
                      </a:pPr>
                      <a:r>
                        <a:rPr kumimoji="0" lang="en-US" sz="2000" b="0" i="0" u="none" strike="noStrike" cap="none" normalizeH="0" baseline="0" smtClean="0">
                          <a:ln>
                            <a:noFill/>
                          </a:ln>
                          <a:solidFill>
                            <a:schemeClr val="bg1"/>
                          </a:solidFill>
                          <a:effectLst/>
                          <a:latin typeface="Arial" charset="0"/>
                        </a:rPr>
                        <a:t>0.2</a:t>
                      </a:r>
                    </a:p>
                  </a:txBody>
                  <a:tcPr horzOverflow="overflow">
                    <a:lnL w="28575" cap="flat" cmpd="sng" algn="ctr">
                      <a:solidFill>
                        <a:schemeClr val="tx1"/>
                      </a:solidFill>
                      <a:prstDash val="solid"/>
                      <a:round/>
                      <a:headEnd type="none" w="med" len="med"/>
                      <a:tailEnd type="none" w="lg" len="lg"/>
                    </a:lnL>
                    <a:lnR w="28575" cap="flat" cmpd="sng" algn="ctr">
                      <a:solidFill>
                        <a:schemeClr val="tx1"/>
                      </a:solidFill>
                      <a:prstDash val="solid"/>
                      <a:round/>
                      <a:headEnd type="none" w="med" len="med"/>
                      <a:tailEnd type="none" w="lg" len="lg"/>
                    </a:lnR>
                    <a:lnT w="12700"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lg" len="lg"/>
                    </a:lnB>
                    <a:lnTlToBr>
                      <a:noFill/>
                    </a:lnTlToBr>
                    <a:lnBlToTr>
                      <a:noFill/>
                    </a:lnBlToTr>
                    <a:solidFill>
                      <a:srgbClr val="808080"/>
                    </a:solidFill>
                  </a:tcPr>
                </a:tc>
              </a:tr>
            </a:tbl>
          </a:graphicData>
        </a:graphic>
      </p:graphicFrame>
      <p:sp>
        <p:nvSpPr>
          <p:cNvPr id="149604" name="Line 99"/>
          <p:cNvSpPr>
            <a:spLocks noChangeShapeType="1"/>
          </p:cNvSpPr>
          <p:nvPr/>
        </p:nvSpPr>
        <p:spPr bwMode="auto">
          <a:xfrm>
            <a:off x="1524000" y="6172200"/>
            <a:ext cx="228600" cy="0"/>
          </a:xfrm>
          <a:prstGeom prst="line">
            <a:avLst/>
          </a:prstGeom>
          <a:noFill/>
          <a:ln w="76200">
            <a:solidFill>
              <a:schemeClr val="bg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9605" name="Line 100"/>
          <p:cNvSpPr>
            <a:spLocks noChangeShapeType="1"/>
          </p:cNvSpPr>
          <p:nvPr/>
        </p:nvSpPr>
        <p:spPr bwMode="auto">
          <a:xfrm>
            <a:off x="2514600" y="6172200"/>
            <a:ext cx="1219200" cy="0"/>
          </a:xfrm>
          <a:prstGeom prst="line">
            <a:avLst/>
          </a:prstGeom>
          <a:noFill/>
          <a:ln w="76200">
            <a:solidFill>
              <a:srgbClr val="008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9606" name="Line 101"/>
          <p:cNvSpPr>
            <a:spLocks noChangeShapeType="1"/>
          </p:cNvSpPr>
          <p:nvPr/>
        </p:nvSpPr>
        <p:spPr bwMode="auto">
          <a:xfrm>
            <a:off x="3810000" y="6172200"/>
            <a:ext cx="1981200" cy="0"/>
          </a:xfrm>
          <a:prstGeom prst="line">
            <a:avLst/>
          </a:prstGeom>
          <a:noFill/>
          <a:ln w="76200">
            <a:solidFill>
              <a:schemeClr val="folHlink"/>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9607" name="Line 102"/>
          <p:cNvSpPr>
            <a:spLocks noChangeShapeType="1"/>
          </p:cNvSpPr>
          <p:nvPr/>
        </p:nvSpPr>
        <p:spPr bwMode="auto">
          <a:xfrm>
            <a:off x="5943600" y="6172200"/>
            <a:ext cx="1371600" cy="0"/>
          </a:xfrm>
          <a:prstGeom prst="line">
            <a:avLst/>
          </a:prstGeom>
          <a:noFill/>
          <a:ln w="76200">
            <a:solidFill>
              <a:srgbClr val="CC0000"/>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149608" name="Line 103"/>
          <p:cNvSpPr>
            <a:spLocks noChangeShapeType="1"/>
          </p:cNvSpPr>
          <p:nvPr/>
        </p:nvSpPr>
        <p:spPr bwMode="auto">
          <a:xfrm>
            <a:off x="3810000" y="6324600"/>
            <a:ext cx="3505200" cy="0"/>
          </a:xfrm>
          <a:prstGeom prst="line">
            <a:avLst/>
          </a:prstGeom>
          <a:noFill/>
          <a:ln w="76200">
            <a:solidFill>
              <a:srgbClr val="B2B2B2"/>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charset="0"/>
              <a:cs typeface="Arial" charset="0"/>
            </a:endParaRPr>
          </a:p>
        </p:txBody>
      </p:sp>
      <p:sp>
        <p:nvSpPr>
          <p:cNvPr id="698373" name="Text Box 5"/>
          <p:cNvSpPr txBox="1">
            <a:spLocks noChangeArrowheads="1"/>
          </p:cNvSpPr>
          <p:nvPr/>
        </p:nvSpPr>
        <p:spPr bwMode="auto">
          <a:xfrm>
            <a:off x="381000" y="4946650"/>
            <a:ext cx="2057400" cy="844550"/>
          </a:xfrm>
          <a:prstGeom prst="rect">
            <a:avLst/>
          </a:prstGeom>
          <a:solidFill>
            <a:schemeClr val="bg1"/>
          </a:solidFill>
          <a:ln w="9525">
            <a:solidFill>
              <a:srgbClr val="0033CC"/>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90000"/>
              </a:lnSpc>
              <a:spcBef>
                <a:spcPct val="20000"/>
              </a:spcBef>
              <a:buClr>
                <a:srgbClr val="FF9900"/>
              </a:buClr>
              <a:buSzPct val="75000"/>
              <a:buFont typeface="Wingdings" pitchFamily="2" charset="2"/>
              <a:buNone/>
            </a:pPr>
            <a:r>
              <a:rPr lang="en-US" altLang="zh-TW">
                <a:solidFill>
                  <a:srgbClr val="FF0000"/>
                </a:solidFill>
                <a:ea typeface="Arial Unicode MS" pitchFamily="34" charset="-128"/>
                <a:cs typeface="Arial Unicode MS" pitchFamily="34" charset="-128"/>
              </a:rPr>
              <a:t>One inference problem for each verb predicate. </a:t>
            </a:r>
          </a:p>
        </p:txBody>
      </p:sp>
      <p:sp>
        <p:nvSpPr>
          <p:cNvPr id="6" name="Slide Number Placeholder 5"/>
          <p:cNvSpPr>
            <a:spLocks noGrp="1"/>
          </p:cNvSpPr>
          <p:nvPr>
            <p:ph type="sldNum" sz="quarter" idx="10"/>
          </p:nvPr>
        </p:nvSpPr>
        <p:spPr/>
        <p:txBody>
          <a:bodyPr/>
          <a:lstStyle/>
          <a:p>
            <a:pPr>
              <a:defRPr/>
            </a:pPr>
            <a:r>
              <a:rPr lang="en-US" altLang="zh-TW" smtClean="0">
                <a:solidFill>
                  <a:srgbClr val="000000"/>
                </a:solidFill>
              </a:rPr>
              <a:t>Page </a:t>
            </a:r>
            <a:fld id="{0A7A67B1-0E9D-4C79-8236-FEAA739E60D3}" type="slidenum">
              <a:rPr lang="en-US" altLang="zh-TW" smtClean="0">
                <a:solidFill>
                  <a:srgbClr val="000000"/>
                </a:solidFill>
              </a:rPr>
              <a:pPr>
                <a:defRPr/>
              </a:pPr>
              <a:t>22</a:t>
            </a:fld>
            <a:endParaRPr lang="en-US" altLang="zh-TW" dirty="0">
              <a:solidFill>
                <a:srgbClr val="000000"/>
              </a:solidFill>
            </a:endParaRPr>
          </a:p>
        </p:txBody>
      </p:sp>
    </p:spTree>
    <p:extLst>
      <p:ext uri="{BB962C8B-B14F-4D97-AF65-F5344CB8AC3E}">
        <p14:creationId xmlns:p14="http://schemas.microsoft.com/office/powerpoint/2010/main" val="235908747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98373"/>
                                        </p:tgtEl>
                                        <p:attrNameLst>
                                          <p:attrName>style.visibility</p:attrName>
                                        </p:attrNameLst>
                                      </p:cBhvr>
                                      <p:to>
                                        <p:strVal val="visible"/>
                                      </p:to>
                                    </p:set>
                                    <p:animEffect transition="in" filter="blinds(horizontal)">
                                      <p:cBhvr>
                                        <p:cTn id="7" dur="500"/>
                                        <p:tgtEl>
                                          <p:spTgt spid="698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837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body" idx="4294967295"/>
          </p:nvPr>
        </p:nvSpPr>
        <p:spPr>
          <a:xfrm>
            <a:off x="457200" y="1066800"/>
            <a:ext cx="8229600" cy="4572000"/>
          </a:xfrm>
          <a:noFill/>
        </p:spPr>
        <p:txBody>
          <a:bodyPr/>
          <a:lstStyle/>
          <a:p>
            <a:pPr eaLnBrk="1" hangingPunct="1"/>
            <a:r>
              <a:rPr lang="en-US" altLang="zh-TW" sz="2000" dirty="0" smtClean="0">
                <a:ea typeface="Arial Unicode MS" pitchFamily="34" charset="-128"/>
                <a:cs typeface="Arial Unicode MS" pitchFamily="34" charset="-128"/>
              </a:rPr>
              <a:t>No duplicate argument classes</a:t>
            </a:r>
          </a:p>
          <a:p>
            <a:pPr eaLnBrk="1" hangingPunct="1"/>
            <a:endParaRPr lang="en-US" altLang="zh-TW" sz="2000" dirty="0" smtClean="0">
              <a:ea typeface="Arial Unicode MS" pitchFamily="34" charset="-128"/>
              <a:cs typeface="Arial Unicode MS" pitchFamily="34" charset="-128"/>
            </a:endParaRPr>
          </a:p>
          <a:p>
            <a:pPr eaLnBrk="1" hangingPunct="1"/>
            <a:endParaRPr lang="en-US" altLang="zh-TW" sz="1400" dirty="0" smtClean="0">
              <a:ea typeface="Arial Unicode MS" pitchFamily="34" charset="-128"/>
              <a:cs typeface="Arial Unicode MS" pitchFamily="34" charset="-128"/>
            </a:endParaRPr>
          </a:p>
          <a:p>
            <a:pPr eaLnBrk="1" hangingPunct="1"/>
            <a:r>
              <a:rPr lang="en-US" altLang="zh-TW" sz="2000" dirty="0" smtClean="0">
                <a:ea typeface="Arial Unicode MS" pitchFamily="34" charset="-128"/>
                <a:cs typeface="Arial Unicode MS" pitchFamily="34" charset="-128"/>
              </a:rPr>
              <a:t>Reference-Ax</a:t>
            </a:r>
          </a:p>
          <a:p>
            <a:pPr eaLnBrk="1" hangingPunct="1"/>
            <a:endParaRPr lang="en-US" altLang="zh-TW" sz="2000" dirty="0" smtClean="0">
              <a:ea typeface="Arial Unicode MS" pitchFamily="34" charset="-128"/>
              <a:cs typeface="Arial Unicode MS" pitchFamily="34" charset="-128"/>
            </a:endParaRPr>
          </a:p>
          <a:p>
            <a:pPr eaLnBrk="1" hangingPunct="1"/>
            <a:endParaRPr lang="en-US" altLang="zh-TW" sz="2000" dirty="0" smtClean="0">
              <a:ea typeface="Arial Unicode MS" pitchFamily="34" charset="-128"/>
              <a:cs typeface="Arial Unicode MS" pitchFamily="34" charset="-128"/>
            </a:endParaRPr>
          </a:p>
          <a:p>
            <a:pPr eaLnBrk="1" hangingPunct="1"/>
            <a:endParaRPr lang="en-US" altLang="zh-TW" sz="900" dirty="0" smtClean="0">
              <a:ea typeface="Arial Unicode MS" pitchFamily="34" charset="-128"/>
              <a:cs typeface="Arial Unicode MS" pitchFamily="34" charset="-128"/>
            </a:endParaRPr>
          </a:p>
          <a:p>
            <a:pPr eaLnBrk="1" hangingPunct="1"/>
            <a:r>
              <a:rPr lang="en-US" altLang="zh-TW" sz="2000" dirty="0" smtClean="0">
                <a:ea typeface="Arial Unicode MS" pitchFamily="34" charset="-128"/>
                <a:cs typeface="Arial Unicode MS" pitchFamily="34" charset="-128"/>
              </a:rPr>
              <a:t>Continuation-Ax</a:t>
            </a:r>
          </a:p>
          <a:p>
            <a:pPr eaLnBrk="1" hangingPunct="1">
              <a:buSzPct val="80000"/>
              <a:buFont typeface="Wingdings" pitchFamily="2" charset="2"/>
              <a:buBlip>
                <a:blip r:embed="rId6"/>
              </a:buBlip>
            </a:pPr>
            <a:endParaRPr lang="en-US" altLang="zh-TW" sz="2000" dirty="0" smtClean="0">
              <a:ea typeface="Arial Unicode MS" pitchFamily="34" charset="-128"/>
              <a:cs typeface="Arial Unicode MS" pitchFamily="34" charset="-128"/>
            </a:endParaRPr>
          </a:p>
          <a:p>
            <a:pPr eaLnBrk="1" hangingPunct="1">
              <a:buSzPct val="80000"/>
              <a:buFont typeface="Wingdings" pitchFamily="2" charset="2"/>
              <a:buBlip>
                <a:blip r:embed="rId6"/>
              </a:buBlip>
            </a:pPr>
            <a:endParaRPr lang="en-US" altLang="zh-TW" sz="2000" dirty="0" smtClean="0">
              <a:ea typeface="Arial Unicode MS" pitchFamily="34" charset="-128"/>
              <a:cs typeface="Arial Unicode MS" pitchFamily="34" charset="-128"/>
            </a:endParaRPr>
          </a:p>
          <a:p>
            <a:pPr eaLnBrk="1" hangingPunct="1">
              <a:buSzPct val="80000"/>
              <a:buFont typeface="Wingdings" pitchFamily="2" charset="2"/>
              <a:buBlip>
                <a:blip r:embed="rId6"/>
              </a:buBlip>
            </a:pPr>
            <a:r>
              <a:rPr lang="en-US" altLang="zh-TW" sz="2000" dirty="0" smtClean="0">
                <a:ea typeface="Arial Unicode MS" pitchFamily="34" charset="-128"/>
                <a:cs typeface="Arial Unicode MS" pitchFamily="34" charset="-128"/>
              </a:rPr>
              <a:t>Many other possible constraints:</a:t>
            </a:r>
          </a:p>
          <a:p>
            <a:pPr lvl="2" eaLnBrk="1" hangingPunct="1"/>
            <a:r>
              <a:rPr lang="en-US" altLang="zh-TW" dirty="0" smtClean="0">
                <a:ea typeface="Arial Unicode MS" pitchFamily="34" charset="-128"/>
                <a:cs typeface="Arial Unicode MS" pitchFamily="34" charset="-128"/>
              </a:rPr>
              <a:t>Unique labels</a:t>
            </a:r>
          </a:p>
          <a:p>
            <a:pPr lvl="2" eaLnBrk="1" hangingPunct="1"/>
            <a:r>
              <a:rPr lang="en-US" altLang="zh-TW" dirty="0" smtClean="0">
                <a:ea typeface="Arial Unicode MS" pitchFamily="34" charset="-128"/>
                <a:cs typeface="Arial Unicode MS" pitchFamily="34" charset="-128"/>
              </a:rPr>
              <a:t>No overlapping or embedding</a:t>
            </a:r>
          </a:p>
          <a:p>
            <a:pPr lvl="2" eaLnBrk="1" hangingPunct="1"/>
            <a:r>
              <a:rPr lang="en-US" altLang="zh-TW" dirty="0" smtClean="0">
                <a:ea typeface="Arial Unicode MS" pitchFamily="34" charset="-128"/>
                <a:cs typeface="Arial Unicode MS" pitchFamily="34" charset="-128"/>
              </a:rPr>
              <a:t>Relations between number of arguments; order constraints</a:t>
            </a:r>
          </a:p>
          <a:p>
            <a:pPr lvl="2" eaLnBrk="1" hangingPunct="1"/>
            <a:r>
              <a:rPr lang="en-US" altLang="zh-TW" dirty="0" smtClean="0">
                <a:ea typeface="Arial Unicode MS" pitchFamily="34" charset="-128"/>
                <a:cs typeface="Arial Unicode MS" pitchFamily="34" charset="-128"/>
              </a:rPr>
              <a:t>If verb is of type A, no argument of type  B</a:t>
            </a:r>
          </a:p>
        </p:txBody>
      </p:sp>
      <p:sp>
        <p:nvSpPr>
          <p:cNvPr id="700419" name="Text Box 3"/>
          <p:cNvSpPr txBox="1">
            <a:spLocks noChangeArrowheads="1"/>
          </p:cNvSpPr>
          <p:nvPr/>
        </p:nvSpPr>
        <p:spPr bwMode="auto">
          <a:xfrm>
            <a:off x="4953000" y="1003300"/>
            <a:ext cx="4038600" cy="596900"/>
          </a:xfrm>
          <a:prstGeom prst="rect">
            <a:avLst/>
          </a:prstGeom>
          <a:solidFill>
            <a:schemeClr val="bg1"/>
          </a:solidFill>
          <a:ln w="9525">
            <a:solidFill>
              <a:srgbClr val="0033CC"/>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90000"/>
              </a:lnSpc>
              <a:spcBef>
                <a:spcPct val="20000"/>
              </a:spcBef>
              <a:buClr>
                <a:srgbClr val="FF9900"/>
              </a:buClr>
              <a:buSzPct val="75000"/>
              <a:buFont typeface="Wingdings" pitchFamily="2" charset="2"/>
              <a:buNone/>
            </a:pPr>
            <a:r>
              <a:rPr lang="en-US" altLang="zh-TW" dirty="0">
                <a:solidFill>
                  <a:srgbClr val="FF0000"/>
                </a:solidFill>
                <a:ea typeface="Arial Unicode MS" pitchFamily="34" charset="-128"/>
                <a:cs typeface="Arial Unicode MS" pitchFamily="34" charset="-128"/>
              </a:rPr>
              <a:t>Any Boolean rule can be encoded as a set of linear inequalities.</a:t>
            </a:r>
          </a:p>
        </p:txBody>
      </p:sp>
      <p:sp>
        <p:nvSpPr>
          <p:cNvPr id="700420" name="Text Box 4"/>
          <p:cNvSpPr txBox="1">
            <a:spLocks noChangeArrowheads="1"/>
          </p:cNvSpPr>
          <p:nvPr/>
        </p:nvSpPr>
        <p:spPr bwMode="auto">
          <a:xfrm>
            <a:off x="3810000" y="2057400"/>
            <a:ext cx="5181600" cy="369332"/>
          </a:xfrm>
          <a:prstGeom prst="rect">
            <a:avLst/>
          </a:prstGeom>
          <a:solidFill>
            <a:schemeClr val="bg1"/>
          </a:solidFill>
          <a:ln w="9525">
            <a:solidFill>
              <a:srgbClr val="0033CC"/>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dirty="0">
                <a:solidFill>
                  <a:srgbClr val="FF0000"/>
                </a:solidFill>
                <a:latin typeface="Calibri" pitchFamily="34" charset="0"/>
                <a:cs typeface="Calibri" pitchFamily="34" charset="0"/>
              </a:rPr>
              <a:t>If there is an </a:t>
            </a:r>
            <a:r>
              <a:rPr lang="en-US" dirty="0" smtClean="0">
                <a:solidFill>
                  <a:srgbClr val="FF0000"/>
                </a:solidFill>
                <a:latin typeface="Calibri" pitchFamily="34" charset="0"/>
                <a:cs typeface="Calibri" pitchFamily="34" charset="0"/>
              </a:rPr>
              <a:t>Reference-</a:t>
            </a:r>
            <a:r>
              <a:rPr lang="en-US" dirty="0">
                <a:solidFill>
                  <a:srgbClr val="FF0000"/>
                </a:solidFill>
                <a:latin typeface="Calibri" pitchFamily="34" charset="0"/>
                <a:cs typeface="Calibri" pitchFamily="34" charset="0"/>
              </a:rPr>
              <a:t>Ax phrase, there is an Ax</a:t>
            </a:r>
          </a:p>
        </p:txBody>
      </p:sp>
      <p:sp>
        <p:nvSpPr>
          <p:cNvPr id="700421" name="Text Box 5"/>
          <p:cNvSpPr txBox="1">
            <a:spLocks noChangeArrowheads="1"/>
          </p:cNvSpPr>
          <p:nvPr/>
        </p:nvSpPr>
        <p:spPr bwMode="auto">
          <a:xfrm>
            <a:off x="2590800" y="3288268"/>
            <a:ext cx="6400800" cy="369332"/>
          </a:xfrm>
          <a:prstGeom prst="rect">
            <a:avLst/>
          </a:prstGeom>
          <a:solidFill>
            <a:schemeClr val="bg1"/>
          </a:solidFill>
          <a:ln w="9525">
            <a:solidFill>
              <a:srgbClr val="0033CC"/>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dirty="0">
                <a:solidFill>
                  <a:srgbClr val="FF0000"/>
                </a:solidFill>
                <a:latin typeface="Calibri" pitchFamily="34" charset="0"/>
                <a:cs typeface="Calibri" pitchFamily="34" charset="0"/>
              </a:rPr>
              <a:t>If there is an </a:t>
            </a:r>
            <a:r>
              <a:rPr lang="en-US" dirty="0" smtClean="0">
                <a:solidFill>
                  <a:srgbClr val="FF0000"/>
                </a:solidFill>
                <a:latin typeface="Calibri" pitchFamily="34" charset="0"/>
                <a:cs typeface="Calibri" pitchFamily="34" charset="0"/>
              </a:rPr>
              <a:t>Continuation-</a:t>
            </a:r>
            <a:r>
              <a:rPr lang="en-US" dirty="0">
                <a:solidFill>
                  <a:srgbClr val="FF0000"/>
                </a:solidFill>
                <a:latin typeface="Calibri" pitchFamily="34" charset="0"/>
                <a:cs typeface="Calibri" pitchFamily="34" charset="0"/>
              </a:rPr>
              <a:t>x phrase, there is an Ax before it</a:t>
            </a:r>
          </a:p>
        </p:txBody>
      </p:sp>
      <p:sp>
        <p:nvSpPr>
          <p:cNvPr id="151558" name="Rectangle 6"/>
          <p:cNvSpPr>
            <a:spLocks noChangeArrowheads="1"/>
          </p:cNvSpPr>
          <p:nvPr/>
        </p:nvSpPr>
        <p:spPr bwMode="auto">
          <a:xfrm>
            <a:off x="228600" y="533400"/>
            <a:ext cx="7535863"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en-US" altLang="zh-TW" sz="2800">
                <a:solidFill>
                  <a:srgbClr val="FF0000"/>
                </a:solidFill>
                <a:latin typeface="Calibri" pitchFamily="34" charset="0"/>
                <a:ea typeface="Arial Unicode MS" pitchFamily="34" charset="-128"/>
                <a:cs typeface="Arial Unicode MS" pitchFamily="34" charset="-128"/>
              </a:rPr>
              <a:t>Constraints</a:t>
            </a:r>
            <a:endParaRPr lang="en-US" sz="2800">
              <a:solidFill>
                <a:srgbClr val="FF0000"/>
              </a:solidFill>
              <a:latin typeface="Calibri" pitchFamily="34" charset="0"/>
              <a:ea typeface="Arial Unicode MS" pitchFamily="34" charset="-128"/>
              <a:cs typeface="Arial Unicode MS" pitchFamily="34" charset="-128"/>
            </a:endParaRPr>
          </a:p>
        </p:txBody>
      </p:sp>
      <p:sp>
        <p:nvSpPr>
          <p:cNvPr id="700424" name="AutoShape 8"/>
          <p:cNvSpPr>
            <a:spLocks noChangeArrowheads="1"/>
          </p:cNvSpPr>
          <p:nvPr/>
        </p:nvSpPr>
        <p:spPr bwMode="auto">
          <a:xfrm>
            <a:off x="6019800" y="3733800"/>
            <a:ext cx="2895600" cy="685800"/>
          </a:xfrm>
          <a:prstGeom prst="wedgeRoundRectCallout">
            <a:avLst>
              <a:gd name="adj1" fmla="val 3620"/>
              <a:gd name="adj2" fmla="val -234259"/>
              <a:gd name="adj3" fmla="val 16667"/>
            </a:avLst>
          </a:prstGeom>
          <a:solidFill>
            <a:srgbClr val="FFFF66"/>
          </a:solidFill>
          <a:ln w="9525">
            <a:solidFill>
              <a:schemeClr val="tx1"/>
            </a:solidFill>
            <a:miter lim="800000"/>
            <a:headEnd/>
            <a:tailEnd/>
          </a:ln>
        </p:spPr>
        <p:txBody>
          <a:bodyPr/>
          <a:lstStyle/>
          <a:p>
            <a:pPr algn="ctr"/>
            <a:r>
              <a:rPr lang="en-US" dirty="0">
                <a:solidFill>
                  <a:srgbClr val="000000"/>
                </a:solidFill>
                <a:latin typeface="Calibri" pitchFamily="34" charset="0"/>
                <a:cs typeface="Calibri" pitchFamily="34" charset="0"/>
              </a:rPr>
              <a:t>Universally</a:t>
            </a:r>
            <a:r>
              <a:rPr lang="en-US" dirty="0">
                <a:solidFill>
                  <a:srgbClr val="000000"/>
                </a:solidFill>
                <a:latin typeface="Tahoma" pitchFamily="34" charset="0"/>
                <a:cs typeface="Arial" charset="0"/>
              </a:rPr>
              <a:t> quantified rules</a:t>
            </a:r>
          </a:p>
        </p:txBody>
      </p:sp>
      <p:sp>
        <p:nvSpPr>
          <p:cNvPr id="700425" name="Text Box 9"/>
          <p:cNvSpPr txBox="1">
            <a:spLocks noChangeArrowheads="1"/>
          </p:cNvSpPr>
          <p:nvPr/>
        </p:nvSpPr>
        <p:spPr bwMode="auto">
          <a:xfrm>
            <a:off x="5181600" y="4419600"/>
            <a:ext cx="3962400" cy="1094146"/>
          </a:xfrm>
          <a:prstGeom prst="rect">
            <a:avLst/>
          </a:prstGeom>
          <a:solidFill>
            <a:srgbClr val="FFFFCC"/>
          </a:solidFill>
          <a:ln w="9525">
            <a:solidFill>
              <a:srgbClr val="FFC000"/>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90000"/>
              </a:lnSpc>
              <a:spcBef>
                <a:spcPct val="20000"/>
              </a:spcBef>
              <a:buClr>
                <a:srgbClr val="FF9900"/>
              </a:buClr>
              <a:buSzPct val="75000"/>
              <a:buFont typeface="Wingdings" pitchFamily="2" charset="2"/>
              <a:buNone/>
            </a:pPr>
            <a:r>
              <a:rPr lang="en-US" altLang="zh-TW" dirty="0" smtClean="0">
                <a:solidFill>
                  <a:srgbClr val="0033CC"/>
                </a:solidFill>
                <a:latin typeface="Calibri" pitchFamily="34" charset="0"/>
                <a:ea typeface="Arial Unicode MS" pitchFamily="34" charset="-128"/>
                <a:cs typeface="Calibri" pitchFamily="34" charset="0"/>
              </a:rPr>
              <a:t>Learning Based Java: </a:t>
            </a:r>
            <a:r>
              <a:rPr lang="en-US" altLang="zh-TW" dirty="0">
                <a:solidFill>
                  <a:srgbClr val="000000"/>
                </a:solidFill>
                <a:latin typeface="Calibri" pitchFamily="34" charset="0"/>
                <a:ea typeface="Arial Unicode MS" pitchFamily="34" charset="-128"/>
                <a:cs typeface="Calibri" pitchFamily="34" charset="0"/>
              </a:rPr>
              <a:t>allows a developer to encode constraints in </a:t>
            </a:r>
            <a:r>
              <a:rPr lang="en-US" altLang="zh-TW" dirty="0" smtClean="0">
                <a:solidFill>
                  <a:srgbClr val="000000"/>
                </a:solidFill>
                <a:latin typeface="Calibri" pitchFamily="34" charset="0"/>
                <a:ea typeface="Arial Unicode MS" pitchFamily="34" charset="-128"/>
                <a:cs typeface="Calibri" pitchFamily="34" charset="0"/>
              </a:rPr>
              <a:t>First Order Logic; </a:t>
            </a:r>
            <a:r>
              <a:rPr lang="en-US" altLang="zh-TW" dirty="0">
                <a:solidFill>
                  <a:srgbClr val="000000"/>
                </a:solidFill>
                <a:latin typeface="Calibri" pitchFamily="34" charset="0"/>
                <a:ea typeface="Arial Unicode MS" pitchFamily="34" charset="-128"/>
                <a:cs typeface="Calibri" pitchFamily="34" charset="0"/>
              </a:rPr>
              <a:t>these are compiled into linear inequalities automatically. </a:t>
            </a:r>
          </a:p>
        </p:txBody>
      </p:sp>
      <p:pic>
        <p:nvPicPr>
          <p:cNvPr id="2" name="Picture 1" descr="TP_tmp.png"/>
          <p:cNvPicPr>
            <a:picLocks noChangeAspect="1"/>
          </p:cNvPicPr>
          <p:nvPr>
            <p:custDataLst>
              <p:tags r:id="rId1"/>
            </p:custDataLst>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936131" y="1447800"/>
            <a:ext cx="2260002" cy="651924"/>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3" name="Picture 2" descr="TP_tmp.png"/>
          <p:cNvPicPr>
            <a:picLocks noChangeAspect="1"/>
          </p:cNvPicPr>
          <p:nvPr>
            <p:custDataLst>
              <p:tags r:id="rId2"/>
            </p:custDataLst>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936228" y="2469356"/>
            <a:ext cx="4922362" cy="731044"/>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4" name="Picture 3" descr="TP_tmp.png"/>
          <p:cNvPicPr>
            <a:picLocks noChangeAspect="1"/>
          </p:cNvPicPr>
          <p:nvPr>
            <p:custDataLst>
              <p:tags r:id="rId3"/>
            </p:custDataLst>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914400" y="3733801"/>
            <a:ext cx="4768650" cy="7620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9" name="Slide Number Placeholder 8"/>
          <p:cNvSpPr>
            <a:spLocks noGrp="1"/>
          </p:cNvSpPr>
          <p:nvPr>
            <p:ph type="sldNum" sz="quarter" idx="10"/>
          </p:nvPr>
        </p:nvSpPr>
        <p:spPr/>
        <p:txBody>
          <a:bodyPr/>
          <a:lstStyle/>
          <a:p>
            <a:pPr>
              <a:defRPr/>
            </a:pPr>
            <a:r>
              <a:rPr lang="en-US" altLang="zh-TW" smtClean="0">
                <a:solidFill>
                  <a:srgbClr val="000000"/>
                </a:solidFill>
              </a:rPr>
              <a:t>Page </a:t>
            </a:r>
            <a:fld id="{0A7A67B1-0E9D-4C79-8236-FEAA739E60D3}" type="slidenum">
              <a:rPr lang="en-US" altLang="zh-TW" smtClean="0">
                <a:solidFill>
                  <a:srgbClr val="000000"/>
                </a:solidFill>
              </a:rPr>
              <a:pPr>
                <a:defRPr/>
              </a:pPr>
              <a:t>23</a:t>
            </a:fld>
            <a:endParaRPr lang="en-US" altLang="zh-TW" dirty="0">
              <a:solidFill>
                <a:srgbClr val="000000"/>
              </a:solidFill>
            </a:endParaRPr>
          </a:p>
        </p:txBody>
      </p:sp>
    </p:spTree>
    <p:extLst>
      <p:ext uri="{BB962C8B-B14F-4D97-AF65-F5344CB8AC3E}">
        <p14:creationId xmlns:p14="http://schemas.microsoft.com/office/powerpoint/2010/main" val="337093406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0424">
                                            <p:bg/>
                                          </p:spTgt>
                                        </p:tgtEl>
                                        <p:attrNameLst>
                                          <p:attrName>style.visibility</p:attrName>
                                        </p:attrNameLst>
                                      </p:cBhvr>
                                      <p:to>
                                        <p:strVal val="visible"/>
                                      </p:to>
                                    </p:set>
                                  </p:childTnLst>
                                  <p:subTnLst>
                                    <p:set>
                                      <p:cBhvr override="childStyle">
                                        <p:cTn dur="1" fill="hold" display="0" masterRel="nextClick" afterEffect="1"/>
                                        <p:tgtEl>
                                          <p:spTgt spid="700424">
                                            <p:bg/>
                                          </p:spTgt>
                                        </p:tgtEl>
                                        <p:attrNameLst>
                                          <p:attrName>style.visibility</p:attrName>
                                        </p:attrNameLst>
                                      </p:cBhvr>
                                      <p:to>
                                        <p:strVal val="hidden"/>
                                      </p:to>
                                    </p:set>
                                  </p:subTnLst>
                                </p:cTn>
                              </p:par>
                              <p:par>
                                <p:cTn id="11" presetID="1" presetClass="entr" presetSubtype="0" fill="hold" grpId="0" nodeType="withEffect">
                                  <p:stCondLst>
                                    <p:cond delay="0"/>
                                  </p:stCondLst>
                                  <p:childTnLst>
                                    <p:set>
                                      <p:cBhvr>
                                        <p:cTn id="12" dur="1" fill="hold">
                                          <p:stCondLst>
                                            <p:cond delay="0"/>
                                          </p:stCondLst>
                                        </p:cTn>
                                        <p:tgtEl>
                                          <p:spTgt spid="700424">
                                            <p:txEl>
                                              <p:pRg st="0" end="0"/>
                                            </p:txEl>
                                          </p:spTgt>
                                        </p:tgtEl>
                                        <p:attrNameLst>
                                          <p:attrName>style.visibility</p:attrName>
                                        </p:attrNameLst>
                                      </p:cBhvr>
                                      <p:to>
                                        <p:strVal val="visible"/>
                                      </p:to>
                                    </p:set>
                                  </p:childTnLst>
                                  <p:subTnLst>
                                    <p:set>
                                      <p:cBhvr override="childStyle">
                                        <p:cTn dur="1" fill="hold" display="0" masterRel="nextClick" afterEffect="1"/>
                                        <p:tgtEl>
                                          <p:spTgt spid="700424">
                                            <p:txEl>
                                              <p:pRg st="0" end="0"/>
                                            </p:txEl>
                                          </p:spTgt>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700419"/>
                                        </p:tgtEl>
                                        <p:attrNameLst>
                                          <p:attrName>style.visibility</p:attrName>
                                        </p:attrNameLst>
                                      </p:cBhvr>
                                      <p:to>
                                        <p:strVal val="visible"/>
                                      </p:to>
                                    </p:set>
                                    <p:animEffect transition="in" filter="blinds(horizontal)">
                                      <p:cBhvr>
                                        <p:cTn id="25" dur="500"/>
                                        <p:tgtEl>
                                          <p:spTgt spid="700419"/>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51554">
                                            <p:txEl>
                                              <p:pRg st="10" end="10"/>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51554">
                                            <p:txEl>
                                              <p:pRg st="11" end="11"/>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51554">
                                            <p:txEl>
                                              <p:pRg st="12" end="12"/>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51554">
                                            <p:txEl>
                                              <p:pRg st="13" end="13"/>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51554">
                                            <p:txEl>
                                              <p:pRg st="14" end="14"/>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700425"/>
                                        </p:tgtEl>
                                        <p:attrNameLst>
                                          <p:attrName>style.visibility</p:attrName>
                                        </p:attrNameLst>
                                      </p:cBhvr>
                                      <p:to>
                                        <p:strVal val="visible"/>
                                      </p:to>
                                    </p:set>
                                    <p:animEffect transition="in" filter="blinds(horizontal)">
                                      <p:cBhvr>
                                        <p:cTn id="42" dur="500"/>
                                        <p:tgtEl>
                                          <p:spTgt spid="700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0419" grpId="0" animBg="1"/>
      <p:bldP spid="700424" grpId="0" build="allAtOnce" animBg="1"/>
      <p:bldP spid="7004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p:cNvSpPr>
            <a:spLocks noGrp="1"/>
          </p:cNvSpPr>
          <p:nvPr>
            <p:ph type="title" idx="4294967295"/>
          </p:nvPr>
        </p:nvSpPr>
        <p:spPr>
          <a:xfrm>
            <a:off x="152400" y="457200"/>
            <a:ext cx="4648200" cy="533400"/>
          </a:xfrm>
        </p:spPr>
        <p:txBody>
          <a:bodyPr/>
          <a:lstStyle/>
          <a:p>
            <a:r>
              <a:rPr lang="en-US" smtClean="0">
                <a:solidFill>
                  <a:srgbClr val="FF0000"/>
                </a:solidFill>
              </a:rPr>
              <a:t>SRL: Posing the Problem</a:t>
            </a:r>
          </a:p>
        </p:txBody>
      </p:sp>
      <p:pic>
        <p:nvPicPr>
          <p:cNvPr id="3" name="Picture 2" descr="TP_tmp.png"/>
          <p:cNvPicPr>
            <a:picLocks noChangeAspect="1"/>
          </p:cNvPicPr>
          <p:nvPr>
            <p:custDataLst>
              <p:tags r:id="rId1"/>
            </p:custDataLst>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405107" y="1295400"/>
            <a:ext cx="4242798" cy="1494622"/>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153604" name="Picture 2" descr="SRL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533400"/>
            <a:ext cx="3770313"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TP_tmp.png"/>
          <p:cNvPicPr>
            <a:picLocks noChangeAspect="1"/>
          </p:cNvPicPr>
          <p:nvPr>
            <p:custDataLst>
              <p:tags r:id="rId2"/>
            </p:custDataLst>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481222" y="2667000"/>
            <a:ext cx="4852568" cy="307489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8" name="Rectangle 6"/>
          <p:cNvSpPr>
            <a:spLocks noChangeArrowheads="1"/>
          </p:cNvSpPr>
          <p:nvPr/>
        </p:nvSpPr>
        <p:spPr bwMode="auto">
          <a:xfrm>
            <a:off x="5486190" y="4257675"/>
            <a:ext cx="3505410" cy="646331"/>
          </a:xfrm>
          <a:prstGeom prst="rect">
            <a:avLst/>
          </a:prstGeom>
          <a:solidFill>
            <a:srgbClr val="FFFFCC"/>
          </a:solidFill>
          <a:ln w="9525">
            <a:solidFill>
              <a:srgbClr val="FF0000"/>
            </a:solidFill>
            <a:miter lim="800000"/>
            <a:headEnd/>
            <a:tailEnd/>
          </a:ln>
        </p:spPr>
        <p:txBody>
          <a:bodyPr wrap="square">
            <a:spAutoFit/>
          </a:bodyPr>
          <a:lstStyle/>
          <a:p>
            <a:pPr marL="228600" indent="-228600"/>
            <a:r>
              <a:rPr lang="en-GB" dirty="0" smtClean="0">
                <a:solidFill>
                  <a:srgbClr val="000000"/>
                </a:solidFill>
                <a:latin typeface="Arial" charset="0"/>
                <a:cs typeface="Arial" charset="0"/>
              </a:rPr>
              <a:t>Demo: </a:t>
            </a:r>
            <a:r>
              <a:rPr lang="en-US" dirty="0" smtClean="0">
                <a:solidFill>
                  <a:srgbClr val="000000"/>
                </a:solidFill>
                <a:latin typeface="Arial" charset="0"/>
                <a:cs typeface="Arial" charset="0"/>
                <a:sym typeface="Symbol" pitchFamily="18" charset="2"/>
                <a:hlinkClick r:id="rId7"/>
              </a:rPr>
              <a:t>http</a:t>
            </a:r>
            <a:r>
              <a:rPr lang="en-US" dirty="0">
                <a:solidFill>
                  <a:srgbClr val="000000"/>
                </a:solidFill>
                <a:latin typeface="Arial" charset="0"/>
                <a:cs typeface="Arial" charset="0"/>
                <a:sym typeface="Symbol" pitchFamily="18" charset="2"/>
                <a:hlinkClick r:id="rId7"/>
              </a:rPr>
              <a:t>://cogcomp.cs.illinois.edu</a:t>
            </a:r>
            <a:r>
              <a:rPr lang="en-US" dirty="0" smtClean="0">
                <a:solidFill>
                  <a:srgbClr val="000000"/>
                </a:solidFill>
                <a:latin typeface="Arial" charset="0"/>
                <a:cs typeface="Arial" charset="0"/>
                <a:sym typeface="Symbol" pitchFamily="18" charset="2"/>
                <a:hlinkClick r:id="rId7"/>
              </a:rPr>
              <a:t>/</a:t>
            </a:r>
            <a:r>
              <a:rPr lang="en-US" dirty="0" smtClean="0">
                <a:solidFill>
                  <a:srgbClr val="000000"/>
                </a:solidFill>
                <a:latin typeface="Arial" charset="0"/>
                <a:cs typeface="Arial" charset="0"/>
                <a:sym typeface="Symbol" pitchFamily="18" charset="2"/>
              </a:rPr>
              <a:t>  </a:t>
            </a:r>
            <a:endParaRPr lang="en-US" dirty="0">
              <a:solidFill>
                <a:srgbClr val="000000"/>
              </a:solidFill>
              <a:latin typeface="Arial" charset="0"/>
              <a:cs typeface="Arial" charset="0"/>
            </a:endParaRPr>
          </a:p>
        </p:txBody>
      </p:sp>
      <p:sp>
        <p:nvSpPr>
          <p:cNvPr id="10" name="Slide Number Placeholder 9"/>
          <p:cNvSpPr>
            <a:spLocks noGrp="1"/>
          </p:cNvSpPr>
          <p:nvPr>
            <p:ph type="sldNum" sz="quarter" idx="10"/>
          </p:nvPr>
        </p:nvSpPr>
        <p:spPr/>
        <p:txBody>
          <a:bodyPr/>
          <a:lstStyle/>
          <a:p>
            <a:pPr>
              <a:defRPr/>
            </a:pPr>
            <a:r>
              <a:rPr lang="en-US" altLang="zh-TW" smtClean="0">
                <a:solidFill>
                  <a:srgbClr val="000000"/>
                </a:solidFill>
              </a:rPr>
              <a:t>Page </a:t>
            </a:r>
            <a:fld id="{0A7A67B1-0E9D-4C79-8236-FEAA739E60D3}" type="slidenum">
              <a:rPr lang="en-US" altLang="zh-TW" smtClean="0">
                <a:solidFill>
                  <a:srgbClr val="000000"/>
                </a:solidFill>
              </a:rPr>
              <a:pPr>
                <a:defRPr/>
              </a:pPr>
              <a:t>24</a:t>
            </a:fld>
            <a:endParaRPr lang="en-US" altLang="zh-TW" dirty="0">
              <a:solidFill>
                <a:srgbClr val="000000"/>
              </a:solidFill>
            </a:endParaRPr>
          </a:p>
        </p:txBody>
      </p:sp>
      <p:sp>
        <p:nvSpPr>
          <p:cNvPr id="11" name="Rectangle 10"/>
          <p:cNvSpPr/>
          <p:nvPr/>
        </p:nvSpPr>
        <p:spPr>
          <a:xfrm>
            <a:off x="336332" y="1432034"/>
            <a:ext cx="1219200" cy="45720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04800" y="2438400"/>
            <a:ext cx="1219200" cy="45720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287164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62" name="Rectangle 2"/>
          <p:cNvSpPr>
            <a:spLocks noGrp="1" noChangeArrowheads="1"/>
          </p:cNvSpPr>
          <p:nvPr>
            <p:ph type="body" idx="1"/>
          </p:nvPr>
        </p:nvSpPr>
        <p:spPr>
          <a:xfrm>
            <a:off x="76200" y="2743200"/>
            <a:ext cx="4267200" cy="1908175"/>
          </a:xfrm>
          <a:solidFill>
            <a:srgbClr val="FFFFCC"/>
          </a:solidFill>
          <a:ln>
            <a:solidFill>
              <a:srgbClr val="FF9900"/>
            </a:solidFill>
            <a:miter lim="800000"/>
            <a:headEnd/>
            <a:tailEnd/>
          </a:ln>
        </p:spPr>
        <p:txBody>
          <a:bodyPr lIns="0" tIns="0" rIns="0" bIns="0"/>
          <a:lstStyle/>
          <a:p>
            <a:pPr marL="377825" indent="-377825" defTabSz="1008063">
              <a:lnSpc>
                <a:spcPct val="90000"/>
              </a:lnSpc>
              <a:buFont typeface="Wingdings" pitchFamily="2" charset="2"/>
              <a:buNone/>
              <a:tabLst>
                <a:tab pos="446088" algn="l"/>
                <a:tab pos="895350" algn="l"/>
                <a:tab pos="1344613" algn="l"/>
                <a:tab pos="1793875" algn="l"/>
                <a:tab pos="2243138" algn="l"/>
                <a:tab pos="2690813" algn="l"/>
                <a:tab pos="3141663" algn="l"/>
                <a:tab pos="3590925" algn="l"/>
                <a:tab pos="4040188" algn="l"/>
                <a:tab pos="4487863" algn="l"/>
                <a:tab pos="4938713" algn="l"/>
                <a:tab pos="5387975" algn="l"/>
                <a:tab pos="5835650" algn="l"/>
                <a:tab pos="6284913" algn="l"/>
                <a:tab pos="6735763" algn="l"/>
                <a:tab pos="7185025" algn="l"/>
                <a:tab pos="7632700" algn="l"/>
                <a:tab pos="8083550" algn="l"/>
                <a:tab pos="8532813" algn="l"/>
                <a:tab pos="8980488" algn="l"/>
              </a:tabLst>
            </a:pPr>
            <a:r>
              <a:rPr lang="en-GB" dirty="0"/>
              <a:t>       </a:t>
            </a:r>
            <a:r>
              <a:rPr lang="en-GB" b="1" dirty="0"/>
              <a:t>y* = </a:t>
            </a:r>
            <a:r>
              <a:rPr lang="en-GB" b="1" dirty="0" err="1"/>
              <a:t>argmax</a:t>
            </a:r>
            <a:r>
              <a:rPr lang="en-GB" b="1" baseline="-25000" dirty="0" err="1"/>
              <a:t>y</a:t>
            </a:r>
            <a:r>
              <a:rPr lang="en-GB" b="1" dirty="0"/>
              <a:t> </a:t>
            </a:r>
            <a:r>
              <a:rPr lang="en-GB" b="1" dirty="0">
                <a:latin typeface="Symbol" pitchFamily="18" charset="2"/>
                <a:sym typeface="Symbol" pitchFamily="18" charset="2"/>
              </a:rPr>
              <a:t></a:t>
            </a:r>
            <a:r>
              <a:rPr lang="en-GB" b="1" dirty="0"/>
              <a:t> </a:t>
            </a:r>
            <a:r>
              <a:rPr lang="en-GB" b="1" dirty="0" err="1"/>
              <a:t>w</a:t>
            </a:r>
            <a:r>
              <a:rPr lang="en-GB" b="1" baseline="-25000" dirty="0" err="1"/>
              <a:t>i</a:t>
            </a:r>
            <a:r>
              <a:rPr lang="en-GB" b="1" dirty="0"/>
              <a:t> </a:t>
            </a:r>
            <a:r>
              <a:rPr lang="en-GB" b="1" dirty="0">
                <a:latin typeface="cmmi10" pitchFamily="34" charset="0"/>
              </a:rPr>
              <a:t>Á</a:t>
            </a:r>
            <a:r>
              <a:rPr lang="en-GB" b="1" dirty="0"/>
              <a:t>(x; y)</a:t>
            </a:r>
          </a:p>
          <a:p>
            <a:pPr marL="377825" indent="-377825" defTabSz="1008063">
              <a:lnSpc>
                <a:spcPct val="90000"/>
              </a:lnSpc>
              <a:buFont typeface="Wingdings" pitchFamily="2" charset="2"/>
              <a:buNone/>
              <a:tabLst>
                <a:tab pos="446088" algn="l"/>
                <a:tab pos="895350" algn="l"/>
                <a:tab pos="1344613" algn="l"/>
                <a:tab pos="1793875" algn="l"/>
                <a:tab pos="2243138" algn="l"/>
                <a:tab pos="2690813" algn="l"/>
                <a:tab pos="3141663" algn="l"/>
                <a:tab pos="3590925" algn="l"/>
                <a:tab pos="4040188" algn="l"/>
                <a:tab pos="4487863" algn="l"/>
                <a:tab pos="4938713" algn="l"/>
                <a:tab pos="5387975" algn="l"/>
                <a:tab pos="5835650" algn="l"/>
                <a:tab pos="6284913" algn="l"/>
                <a:tab pos="6735763" algn="l"/>
                <a:tab pos="7185025" algn="l"/>
                <a:tab pos="7632700" algn="l"/>
                <a:tab pos="8083550" algn="l"/>
                <a:tab pos="8532813" algn="l"/>
                <a:tab pos="8980488" algn="l"/>
              </a:tabLst>
            </a:pPr>
            <a:r>
              <a:rPr lang="en-GB" dirty="0"/>
              <a:t> </a:t>
            </a:r>
          </a:p>
          <a:p>
            <a:pPr marL="377825" indent="-377825" defTabSz="1008063">
              <a:lnSpc>
                <a:spcPct val="90000"/>
              </a:lnSpc>
              <a:tabLst>
                <a:tab pos="446088" algn="l"/>
                <a:tab pos="895350" algn="l"/>
                <a:tab pos="1344613" algn="l"/>
                <a:tab pos="1793875" algn="l"/>
                <a:tab pos="2243138" algn="l"/>
                <a:tab pos="2690813" algn="l"/>
                <a:tab pos="3141663" algn="l"/>
                <a:tab pos="3590925" algn="l"/>
                <a:tab pos="4040188" algn="l"/>
                <a:tab pos="4487863" algn="l"/>
                <a:tab pos="4938713" algn="l"/>
                <a:tab pos="5387975" algn="l"/>
                <a:tab pos="5835650" algn="l"/>
                <a:tab pos="6284913" algn="l"/>
                <a:tab pos="6735763" algn="l"/>
                <a:tab pos="7185025" algn="l"/>
                <a:tab pos="7632700" algn="l"/>
                <a:tab pos="8083550" algn="l"/>
                <a:tab pos="8532813" algn="l"/>
                <a:tab pos="8980488" algn="l"/>
              </a:tabLst>
            </a:pPr>
            <a:r>
              <a:rPr lang="en-GB" sz="2000" dirty="0"/>
              <a:t>Linear objective functions </a:t>
            </a:r>
          </a:p>
          <a:p>
            <a:pPr marL="377825" indent="-377825" defTabSz="1008063">
              <a:lnSpc>
                <a:spcPct val="90000"/>
              </a:lnSpc>
              <a:tabLst>
                <a:tab pos="446088" algn="l"/>
                <a:tab pos="895350" algn="l"/>
                <a:tab pos="1344613" algn="l"/>
                <a:tab pos="1793875" algn="l"/>
                <a:tab pos="2243138" algn="l"/>
                <a:tab pos="2690813" algn="l"/>
                <a:tab pos="3141663" algn="l"/>
                <a:tab pos="3590925" algn="l"/>
                <a:tab pos="4040188" algn="l"/>
                <a:tab pos="4487863" algn="l"/>
                <a:tab pos="4938713" algn="l"/>
                <a:tab pos="5387975" algn="l"/>
                <a:tab pos="5835650" algn="l"/>
                <a:tab pos="6284913" algn="l"/>
                <a:tab pos="6735763" algn="l"/>
                <a:tab pos="7185025" algn="l"/>
                <a:tab pos="7632700" algn="l"/>
                <a:tab pos="8083550" algn="l"/>
                <a:tab pos="8532813" algn="l"/>
                <a:tab pos="8980488" algn="l"/>
              </a:tabLst>
            </a:pPr>
            <a:r>
              <a:rPr lang="en-GB" sz="2000" dirty="0" smtClean="0"/>
              <a:t>Often </a:t>
            </a:r>
            <a:r>
              <a:rPr lang="en-GB" sz="2000" dirty="0">
                <a:latin typeface="cmmi10" pitchFamily="34" charset="0"/>
              </a:rPr>
              <a:t>Á</a:t>
            </a:r>
            <a:r>
              <a:rPr lang="en-GB" sz="2000" dirty="0"/>
              <a:t>(</a:t>
            </a:r>
            <a:r>
              <a:rPr lang="en-GB" sz="2000" dirty="0" err="1"/>
              <a:t>x,y</a:t>
            </a:r>
            <a:r>
              <a:rPr lang="en-GB" sz="2000" dirty="0"/>
              <a:t>) will be local functions, or </a:t>
            </a:r>
            <a:r>
              <a:rPr lang="en-GB" sz="2000" dirty="0">
                <a:latin typeface="cmmi10" pitchFamily="34" charset="0"/>
              </a:rPr>
              <a:t>Á</a:t>
            </a:r>
            <a:r>
              <a:rPr lang="en-GB" sz="2000" dirty="0"/>
              <a:t>(</a:t>
            </a:r>
            <a:r>
              <a:rPr lang="en-GB" sz="2000" dirty="0" err="1"/>
              <a:t>x,y</a:t>
            </a:r>
            <a:r>
              <a:rPr lang="en-GB" sz="2000" dirty="0"/>
              <a:t>) = </a:t>
            </a:r>
            <a:r>
              <a:rPr lang="en-GB" sz="2000" dirty="0">
                <a:latin typeface="cmmi10" pitchFamily="34" charset="0"/>
              </a:rPr>
              <a:t>Á</a:t>
            </a:r>
            <a:r>
              <a:rPr lang="en-GB" sz="2000" dirty="0"/>
              <a:t>(x)</a:t>
            </a:r>
            <a:r>
              <a:rPr lang="en-GB" sz="2000" dirty="0">
                <a:solidFill>
                  <a:srgbClr val="0000FF"/>
                </a:solidFill>
              </a:rPr>
              <a:t>  </a:t>
            </a:r>
          </a:p>
        </p:txBody>
      </p:sp>
      <p:sp>
        <p:nvSpPr>
          <p:cNvPr id="1269763" name="Rectangle 3"/>
          <p:cNvSpPr>
            <a:spLocks noGrp="1" noChangeArrowheads="1"/>
          </p:cNvSpPr>
          <p:nvPr>
            <p:ph type="title"/>
          </p:nvPr>
        </p:nvSpPr>
        <p:spPr/>
        <p:txBody>
          <a:bodyPr/>
          <a:lstStyle/>
          <a:p>
            <a:r>
              <a:rPr lang="en-US" altLang="zh-TW" dirty="0" smtClean="0">
                <a:ea typeface="Arial Unicode MS" pitchFamily="34" charset="-128"/>
                <a:cs typeface="Arial Unicode MS" pitchFamily="34" charset="-128"/>
              </a:rPr>
              <a:t>Context: Constrained </a:t>
            </a:r>
            <a:r>
              <a:rPr lang="en-US" altLang="zh-TW" dirty="0">
                <a:ea typeface="Arial Unicode MS" pitchFamily="34" charset="-128"/>
                <a:cs typeface="Arial Unicode MS" pitchFamily="34" charset="-128"/>
              </a:rPr>
              <a:t>Conditional Models</a:t>
            </a:r>
          </a:p>
        </p:txBody>
      </p:sp>
      <p:grpSp>
        <p:nvGrpSpPr>
          <p:cNvPr id="1269764" name="Group 4"/>
          <p:cNvGrpSpPr>
            <a:grpSpLocks/>
          </p:cNvGrpSpPr>
          <p:nvPr/>
        </p:nvGrpSpPr>
        <p:grpSpPr bwMode="auto">
          <a:xfrm>
            <a:off x="4876800" y="1219200"/>
            <a:ext cx="3792538" cy="1371600"/>
            <a:chOff x="3072" y="816"/>
            <a:chExt cx="2389" cy="1200"/>
          </a:xfrm>
        </p:grpSpPr>
        <p:sp>
          <p:nvSpPr>
            <p:cNvPr id="1269765" name="Oval 5"/>
            <p:cNvSpPr>
              <a:spLocks noChangeArrowheads="1"/>
            </p:cNvSpPr>
            <p:nvPr/>
          </p:nvSpPr>
          <p:spPr bwMode="auto">
            <a:xfrm>
              <a:off x="4713" y="1248"/>
              <a:ext cx="230" cy="38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2400">
                  <a:solidFill>
                    <a:srgbClr val="009900"/>
                  </a:solidFill>
                  <a:latin typeface="Times New Roman" pitchFamily="18" charset="0"/>
                  <a:ea typeface="Arial Unicode MS" pitchFamily="34" charset="-128"/>
                  <a:cs typeface="Arial Unicode MS" pitchFamily="34" charset="-128"/>
                </a:rPr>
                <a:t>y</a:t>
              </a:r>
              <a:r>
                <a:rPr lang="en-US" altLang="zh-TW" sz="2400" baseline="-25000">
                  <a:solidFill>
                    <a:srgbClr val="009900"/>
                  </a:solidFill>
                  <a:latin typeface="Times New Roman" pitchFamily="18" charset="0"/>
                  <a:ea typeface="Arial Unicode MS" pitchFamily="34" charset="-128"/>
                  <a:cs typeface="Arial Unicode MS" pitchFamily="34" charset="-128"/>
                </a:rPr>
                <a:t>7</a:t>
              </a:r>
            </a:p>
          </p:txBody>
        </p:sp>
        <p:grpSp>
          <p:nvGrpSpPr>
            <p:cNvPr id="1269766" name="Group 6"/>
            <p:cNvGrpSpPr>
              <a:grpSpLocks/>
            </p:cNvGrpSpPr>
            <p:nvPr/>
          </p:nvGrpSpPr>
          <p:grpSpPr bwMode="auto">
            <a:xfrm>
              <a:off x="3072" y="816"/>
              <a:ext cx="2389" cy="816"/>
              <a:chOff x="1477" y="816"/>
              <a:chExt cx="3984" cy="816"/>
            </a:xfrm>
          </p:grpSpPr>
          <p:sp>
            <p:nvSpPr>
              <p:cNvPr id="1269767" name="Oval 7"/>
              <p:cNvSpPr>
                <a:spLocks noChangeArrowheads="1"/>
              </p:cNvSpPr>
              <p:nvPr/>
            </p:nvSpPr>
            <p:spPr bwMode="auto">
              <a:xfrm>
                <a:off x="1477" y="1248"/>
                <a:ext cx="384" cy="38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2400">
                    <a:solidFill>
                      <a:srgbClr val="009900"/>
                    </a:solidFill>
                    <a:latin typeface="Times New Roman" pitchFamily="18" charset="0"/>
                    <a:ea typeface="Arial Unicode MS" pitchFamily="34" charset="-128"/>
                    <a:cs typeface="Arial Unicode MS" pitchFamily="34" charset="-128"/>
                  </a:rPr>
                  <a:t>y</a:t>
                </a:r>
                <a:r>
                  <a:rPr lang="en-US" altLang="zh-TW" sz="2400" baseline="-25000">
                    <a:solidFill>
                      <a:srgbClr val="009900"/>
                    </a:solidFill>
                    <a:latin typeface="Times New Roman" pitchFamily="18" charset="0"/>
                    <a:ea typeface="Arial Unicode MS" pitchFamily="34" charset="-128"/>
                    <a:cs typeface="Arial Unicode MS" pitchFamily="34" charset="-128"/>
                  </a:rPr>
                  <a:t>4</a:t>
                </a:r>
              </a:p>
            </p:txBody>
          </p:sp>
          <p:sp>
            <p:nvSpPr>
              <p:cNvPr id="1269768" name="Oval 8"/>
              <p:cNvSpPr>
                <a:spLocks noChangeArrowheads="1"/>
              </p:cNvSpPr>
              <p:nvPr/>
            </p:nvSpPr>
            <p:spPr bwMode="auto">
              <a:xfrm>
                <a:off x="2485" y="1248"/>
                <a:ext cx="384" cy="38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2400">
                    <a:solidFill>
                      <a:srgbClr val="009900"/>
                    </a:solidFill>
                    <a:latin typeface="Times New Roman" pitchFamily="18" charset="0"/>
                    <a:ea typeface="Arial Unicode MS" pitchFamily="34" charset="-128"/>
                    <a:cs typeface="Arial Unicode MS" pitchFamily="34" charset="-128"/>
                  </a:rPr>
                  <a:t>y</a:t>
                </a:r>
                <a:r>
                  <a:rPr lang="en-US" altLang="zh-TW" sz="2400" baseline="-25000">
                    <a:solidFill>
                      <a:srgbClr val="009900"/>
                    </a:solidFill>
                    <a:latin typeface="Times New Roman" pitchFamily="18" charset="0"/>
                    <a:ea typeface="Arial Unicode MS" pitchFamily="34" charset="-128"/>
                    <a:cs typeface="Arial Unicode MS" pitchFamily="34" charset="-128"/>
                  </a:rPr>
                  <a:t>5</a:t>
                </a:r>
              </a:p>
            </p:txBody>
          </p:sp>
          <p:sp>
            <p:nvSpPr>
              <p:cNvPr id="1269769" name="Oval 9"/>
              <p:cNvSpPr>
                <a:spLocks noChangeArrowheads="1"/>
              </p:cNvSpPr>
              <p:nvPr/>
            </p:nvSpPr>
            <p:spPr bwMode="auto">
              <a:xfrm>
                <a:off x="3349" y="1248"/>
                <a:ext cx="384" cy="38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2400">
                    <a:solidFill>
                      <a:srgbClr val="009900"/>
                    </a:solidFill>
                    <a:latin typeface="Times New Roman" pitchFamily="18" charset="0"/>
                    <a:ea typeface="Arial Unicode MS" pitchFamily="34" charset="-128"/>
                    <a:cs typeface="Arial Unicode MS" pitchFamily="34" charset="-128"/>
                  </a:rPr>
                  <a:t>y</a:t>
                </a:r>
                <a:r>
                  <a:rPr lang="en-US" altLang="zh-TW" sz="2400" baseline="-25000">
                    <a:solidFill>
                      <a:srgbClr val="009900"/>
                    </a:solidFill>
                    <a:latin typeface="Times New Roman" pitchFamily="18" charset="0"/>
                    <a:ea typeface="Arial Unicode MS" pitchFamily="34" charset="-128"/>
                    <a:cs typeface="Arial Unicode MS" pitchFamily="34" charset="-128"/>
                  </a:rPr>
                  <a:t>6</a:t>
                </a:r>
              </a:p>
            </p:txBody>
          </p:sp>
          <p:sp>
            <p:nvSpPr>
              <p:cNvPr id="1269770" name="Oval 10"/>
              <p:cNvSpPr>
                <a:spLocks noChangeArrowheads="1"/>
              </p:cNvSpPr>
              <p:nvPr/>
            </p:nvSpPr>
            <p:spPr bwMode="auto">
              <a:xfrm>
                <a:off x="5077" y="1248"/>
                <a:ext cx="384" cy="38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2400">
                    <a:solidFill>
                      <a:srgbClr val="009900"/>
                    </a:solidFill>
                    <a:latin typeface="Times New Roman" pitchFamily="18" charset="0"/>
                    <a:ea typeface="Arial Unicode MS" pitchFamily="34" charset="-128"/>
                    <a:cs typeface="Arial Unicode MS" pitchFamily="34" charset="-128"/>
                  </a:rPr>
                  <a:t>y</a:t>
                </a:r>
                <a:r>
                  <a:rPr lang="en-US" altLang="zh-TW" sz="2400" baseline="-25000">
                    <a:solidFill>
                      <a:srgbClr val="009900"/>
                    </a:solidFill>
                    <a:latin typeface="Times New Roman" pitchFamily="18" charset="0"/>
                    <a:ea typeface="Arial Unicode MS" pitchFamily="34" charset="-128"/>
                    <a:cs typeface="Arial Unicode MS" pitchFamily="34" charset="-128"/>
                  </a:rPr>
                  <a:t>8</a:t>
                </a:r>
              </a:p>
            </p:txBody>
          </p:sp>
          <p:sp>
            <p:nvSpPr>
              <p:cNvPr id="1269771" name="Oval 11"/>
              <p:cNvSpPr>
                <a:spLocks noChangeArrowheads="1"/>
              </p:cNvSpPr>
              <p:nvPr/>
            </p:nvSpPr>
            <p:spPr bwMode="auto">
              <a:xfrm>
                <a:off x="2101" y="816"/>
                <a:ext cx="384" cy="38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2400">
                    <a:solidFill>
                      <a:srgbClr val="800080"/>
                    </a:solidFill>
                    <a:latin typeface="Times New Roman" pitchFamily="18" charset="0"/>
                    <a:ea typeface="Arial Unicode MS" pitchFamily="34" charset="-128"/>
                    <a:cs typeface="Arial Unicode MS" pitchFamily="34" charset="-128"/>
                  </a:rPr>
                  <a:t>y</a:t>
                </a:r>
                <a:r>
                  <a:rPr lang="en-US" altLang="zh-TW" sz="2400" baseline="-25000">
                    <a:solidFill>
                      <a:srgbClr val="800080"/>
                    </a:solidFill>
                    <a:latin typeface="Times New Roman" pitchFamily="18" charset="0"/>
                    <a:ea typeface="Arial Unicode MS" pitchFamily="34" charset="-128"/>
                    <a:cs typeface="Arial Unicode MS" pitchFamily="34" charset="-128"/>
                  </a:rPr>
                  <a:t>1</a:t>
                </a:r>
              </a:p>
            </p:txBody>
          </p:sp>
          <p:sp>
            <p:nvSpPr>
              <p:cNvPr id="1269772" name="Oval 12"/>
              <p:cNvSpPr>
                <a:spLocks noChangeArrowheads="1"/>
              </p:cNvSpPr>
              <p:nvPr/>
            </p:nvSpPr>
            <p:spPr bwMode="auto">
              <a:xfrm>
                <a:off x="3541" y="816"/>
                <a:ext cx="384" cy="38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2400">
                    <a:solidFill>
                      <a:srgbClr val="800080"/>
                    </a:solidFill>
                    <a:latin typeface="Times New Roman" pitchFamily="18" charset="0"/>
                    <a:ea typeface="Arial Unicode MS" pitchFamily="34" charset="-128"/>
                    <a:cs typeface="Arial Unicode MS" pitchFamily="34" charset="-128"/>
                  </a:rPr>
                  <a:t>y</a:t>
                </a:r>
                <a:r>
                  <a:rPr lang="en-US" altLang="zh-TW" sz="2400" baseline="-25000">
                    <a:solidFill>
                      <a:srgbClr val="800080"/>
                    </a:solidFill>
                    <a:latin typeface="Times New Roman" pitchFamily="18" charset="0"/>
                    <a:ea typeface="Arial Unicode MS" pitchFamily="34" charset="-128"/>
                    <a:cs typeface="Arial Unicode MS" pitchFamily="34" charset="-128"/>
                  </a:rPr>
                  <a:t>2</a:t>
                </a:r>
              </a:p>
            </p:txBody>
          </p:sp>
          <p:sp>
            <p:nvSpPr>
              <p:cNvPr id="1269773" name="Oval 13"/>
              <p:cNvSpPr>
                <a:spLocks noChangeArrowheads="1"/>
              </p:cNvSpPr>
              <p:nvPr/>
            </p:nvSpPr>
            <p:spPr bwMode="auto">
              <a:xfrm>
                <a:off x="4981" y="816"/>
                <a:ext cx="384" cy="38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2400">
                    <a:solidFill>
                      <a:srgbClr val="800080"/>
                    </a:solidFill>
                    <a:latin typeface="Times New Roman" pitchFamily="18" charset="0"/>
                    <a:ea typeface="Arial Unicode MS" pitchFamily="34" charset="-128"/>
                    <a:cs typeface="Arial Unicode MS" pitchFamily="34" charset="-128"/>
                  </a:rPr>
                  <a:t>y</a:t>
                </a:r>
                <a:r>
                  <a:rPr lang="en-US" altLang="zh-TW" sz="2400" baseline="-25000">
                    <a:solidFill>
                      <a:srgbClr val="800080"/>
                    </a:solidFill>
                    <a:latin typeface="Times New Roman" pitchFamily="18" charset="0"/>
                    <a:ea typeface="Arial Unicode MS" pitchFamily="34" charset="-128"/>
                    <a:cs typeface="Arial Unicode MS" pitchFamily="34" charset="-128"/>
                  </a:rPr>
                  <a:t>3</a:t>
                </a:r>
              </a:p>
            </p:txBody>
          </p:sp>
        </p:grpSp>
        <p:sp>
          <p:nvSpPr>
            <p:cNvPr id="1269774" name="Oval 14"/>
            <p:cNvSpPr>
              <a:spLocks noChangeArrowheads="1"/>
            </p:cNvSpPr>
            <p:nvPr/>
          </p:nvSpPr>
          <p:spPr bwMode="auto">
            <a:xfrm>
              <a:off x="4547" y="1392"/>
              <a:ext cx="58"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sp>
          <p:nvSpPr>
            <p:cNvPr id="1269775" name="Oval 15"/>
            <p:cNvSpPr>
              <a:spLocks noChangeArrowheads="1"/>
            </p:cNvSpPr>
            <p:nvPr/>
          </p:nvSpPr>
          <p:spPr bwMode="auto">
            <a:xfrm>
              <a:off x="4720" y="1392"/>
              <a:ext cx="57"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sp>
          <p:nvSpPr>
            <p:cNvPr id="1269776" name="Oval 16"/>
            <p:cNvSpPr>
              <a:spLocks noChangeArrowheads="1"/>
            </p:cNvSpPr>
            <p:nvPr/>
          </p:nvSpPr>
          <p:spPr bwMode="auto">
            <a:xfrm>
              <a:off x="4869" y="1392"/>
              <a:ext cx="57"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sp>
          <p:nvSpPr>
            <p:cNvPr id="1269777" name="Oval 17"/>
            <p:cNvSpPr>
              <a:spLocks noChangeArrowheads="1"/>
            </p:cNvSpPr>
            <p:nvPr/>
          </p:nvSpPr>
          <p:spPr bwMode="auto">
            <a:xfrm>
              <a:off x="5065" y="1392"/>
              <a:ext cx="57"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sp>
          <p:nvSpPr>
            <p:cNvPr id="1269778" name="Oval 18"/>
            <p:cNvSpPr>
              <a:spLocks noChangeArrowheads="1"/>
            </p:cNvSpPr>
            <p:nvPr/>
          </p:nvSpPr>
          <p:spPr bwMode="auto">
            <a:xfrm>
              <a:off x="3281" y="1920"/>
              <a:ext cx="57"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sp>
          <p:nvSpPr>
            <p:cNvPr id="1269779" name="Oval 19"/>
            <p:cNvSpPr>
              <a:spLocks noChangeArrowheads="1"/>
            </p:cNvSpPr>
            <p:nvPr/>
          </p:nvSpPr>
          <p:spPr bwMode="auto">
            <a:xfrm>
              <a:off x="3442" y="1920"/>
              <a:ext cx="5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sp>
          <p:nvSpPr>
            <p:cNvPr id="1269780" name="Oval 20"/>
            <p:cNvSpPr>
              <a:spLocks noChangeArrowheads="1"/>
            </p:cNvSpPr>
            <p:nvPr/>
          </p:nvSpPr>
          <p:spPr bwMode="auto">
            <a:xfrm>
              <a:off x="3604" y="1920"/>
              <a:ext cx="5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sp>
          <p:nvSpPr>
            <p:cNvPr id="1269781" name="Oval 21"/>
            <p:cNvSpPr>
              <a:spLocks noChangeArrowheads="1"/>
            </p:cNvSpPr>
            <p:nvPr/>
          </p:nvSpPr>
          <p:spPr bwMode="auto">
            <a:xfrm>
              <a:off x="3766" y="1920"/>
              <a:ext cx="5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sp>
          <p:nvSpPr>
            <p:cNvPr id="1269782" name="Oval 22"/>
            <p:cNvSpPr>
              <a:spLocks noChangeArrowheads="1"/>
            </p:cNvSpPr>
            <p:nvPr/>
          </p:nvSpPr>
          <p:spPr bwMode="auto">
            <a:xfrm>
              <a:off x="3928" y="1920"/>
              <a:ext cx="5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sp>
          <p:nvSpPr>
            <p:cNvPr id="1269783" name="Oval 23"/>
            <p:cNvSpPr>
              <a:spLocks noChangeArrowheads="1"/>
            </p:cNvSpPr>
            <p:nvPr/>
          </p:nvSpPr>
          <p:spPr bwMode="auto">
            <a:xfrm>
              <a:off x="4090" y="1920"/>
              <a:ext cx="57"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sp>
          <p:nvSpPr>
            <p:cNvPr id="1269784" name="Oval 24"/>
            <p:cNvSpPr>
              <a:spLocks noChangeArrowheads="1"/>
            </p:cNvSpPr>
            <p:nvPr/>
          </p:nvSpPr>
          <p:spPr bwMode="auto">
            <a:xfrm>
              <a:off x="4252" y="1920"/>
              <a:ext cx="57"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sp>
          <p:nvSpPr>
            <p:cNvPr id="1269785" name="Oval 25"/>
            <p:cNvSpPr>
              <a:spLocks noChangeArrowheads="1"/>
            </p:cNvSpPr>
            <p:nvPr/>
          </p:nvSpPr>
          <p:spPr bwMode="auto">
            <a:xfrm>
              <a:off x="4414" y="1920"/>
              <a:ext cx="57"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sp>
          <p:nvSpPr>
            <p:cNvPr id="1269786" name="Oval 26"/>
            <p:cNvSpPr>
              <a:spLocks noChangeArrowheads="1"/>
            </p:cNvSpPr>
            <p:nvPr/>
          </p:nvSpPr>
          <p:spPr bwMode="auto">
            <a:xfrm>
              <a:off x="4575" y="1920"/>
              <a:ext cx="58"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grpSp>
      <p:grpSp>
        <p:nvGrpSpPr>
          <p:cNvPr id="1269787" name="Group 27"/>
          <p:cNvGrpSpPr>
            <a:grpSpLocks/>
          </p:cNvGrpSpPr>
          <p:nvPr/>
        </p:nvGrpSpPr>
        <p:grpSpPr bwMode="auto">
          <a:xfrm>
            <a:off x="585788" y="1219200"/>
            <a:ext cx="3792537" cy="1371600"/>
            <a:chOff x="1477" y="816"/>
            <a:chExt cx="3984" cy="1200"/>
          </a:xfrm>
        </p:grpSpPr>
        <p:sp>
          <p:nvSpPr>
            <p:cNvPr id="1269788" name="Oval 28"/>
            <p:cNvSpPr>
              <a:spLocks noChangeArrowheads="1"/>
            </p:cNvSpPr>
            <p:nvPr/>
          </p:nvSpPr>
          <p:spPr bwMode="auto">
            <a:xfrm>
              <a:off x="4213" y="1248"/>
              <a:ext cx="384" cy="38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2400">
                  <a:solidFill>
                    <a:srgbClr val="009900"/>
                  </a:solidFill>
                  <a:latin typeface="Times New Roman" pitchFamily="18" charset="0"/>
                  <a:ea typeface="Arial Unicode MS" pitchFamily="34" charset="-128"/>
                  <a:cs typeface="Arial Unicode MS" pitchFamily="34" charset="-128"/>
                </a:rPr>
                <a:t>y</a:t>
              </a:r>
              <a:r>
                <a:rPr lang="en-US" altLang="zh-TW" sz="2400" baseline="-25000">
                  <a:solidFill>
                    <a:srgbClr val="009900"/>
                  </a:solidFill>
                  <a:latin typeface="Times New Roman" pitchFamily="18" charset="0"/>
                  <a:ea typeface="Arial Unicode MS" pitchFamily="34" charset="-128"/>
                  <a:cs typeface="Arial Unicode MS" pitchFamily="34" charset="-128"/>
                </a:rPr>
                <a:t>7</a:t>
              </a:r>
            </a:p>
          </p:txBody>
        </p:sp>
        <p:grpSp>
          <p:nvGrpSpPr>
            <p:cNvPr id="1269789" name="Group 29"/>
            <p:cNvGrpSpPr>
              <a:grpSpLocks/>
            </p:cNvGrpSpPr>
            <p:nvPr/>
          </p:nvGrpSpPr>
          <p:grpSpPr bwMode="auto">
            <a:xfrm>
              <a:off x="1477" y="816"/>
              <a:ext cx="3984" cy="816"/>
              <a:chOff x="1477" y="816"/>
              <a:chExt cx="3984" cy="816"/>
            </a:xfrm>
          </p:grpSpPr>
          <p:sp>
            <p:nvSpPr>
              <p:cNvPr id="1269790" name="Oval 30"/>
              <p:cNvSpPr>
                <a:spLocks noChangeArrowheads="1"/>
              </p:cNvSpPr>
              <p:nvPr/>
            </p:nvSpPr>
            <p:spPr bwMode="auto">
              <a:xfrm>
                <a:off x="1477" y="1248"/>
                <a:ext cx="384" cy="38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2400">
                    <a:solidFill>
                      <a:srgbClr val="009900"/>
                    </a:solidFill>
                    <a:latin typeface="Times New Roman" pitchFamily="18" charset="0"/>
                    <a:ea typeface="Arial Unicode MS" pitchFamily="34" charset="-128"/>
                    <a:cs typeface="Arial Unicode MS" pitchFamily="34" charset="-128"/>
                  </a:rPr>
                  <a:t>y</a:t>
                </a:r>
                <a:r>
                  <a:rPr lang="en-US" altLang="zh-TW" sz="2400" baseline="-25000">
                    <a:solidFill>
                      <a:srgbClr val="009900"/>
                    </a:solidFill>
                    <a:latin typeface="Times New Roman" pitchFamily="18" charset="0"/>
                    <a:ea typeface="Arial Unicode MS" pitchFamily="34" charset="-128"/>
                    <a:cs typeface="Arial Unicode MS" pitchFamily="34" charset="-128"/>
                  </a:rPr>
                  <a:t>4</a:t>
                </a:r>
              </a:p>
            </p:txBody>
          </p:sp>
          <p:sp>
            <p:nvSpPr>
              <p:cNvPr id="1269791" name="Oval 31"/>
              <p:cNvSpPr>
                <a:spLocks noChangeArrowheads="1"/>
              </p:cNvSpPr>
              <p:nvPr/>
            </p:nvSpPr>
            <p:spPr bwMode="auto">
              <a:xfrm>
                <a:off x="2485" y="1248"/>
                <a:ext cx="384" cy="38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2400">
                    <a:solidFill>
                      <a:srgbClr val="009900"/>
                    </a:solidFill>
                    <a:latin typeface="Times New Roman" pitchFamily="18" charset="0"/>
                    <a:ea typeface="Arial Unicode MS" pitchFamily="34" charset="-128"/>
                    <a:cs typeface="Arial Unicode MS" pitchFamily="34" charset="-128"/>
                  </a:rPr>
                  <a:t>y</a:t>
                </a:r>
                <a:r>
                  <a:rPr lang="en-US" altLang="zh-TW" sz="2400" baseline="-25000">
                    <a:solidFill>
                      <a:srgbClr val="009900"/>
                    </a:solidFill>
                    <a:latin typeface="Times New Roman" pitchFamily="18" charset="0"/>
                    <a:ea typeface="Arial Unicode MS" pitchFamily="34" charset="-128"/>
                    <a:cs typeface="Arial Unicode MS" pitchFamily="34" charset="-128"/>
                  </a:rPr>
                  <a:t>5</a:t>
                </a:r>
              </a:p>
            </p:txBody>
          </p:sp>
          <p:sp>
            <p:nvSpPr>
              <p:cNvPr id="1269792" name="Oval 32"/>
              <p:cNvSpPr>
                <a:spLocks noChangeArrowheads="1"/>
              </p:cNvSpPr>
              <p:nvPr/>
            </p:nvSpPr>
            <p:spPr bwMode="auto">
              <a:xfrm>
                <a:off x="3349" y="1248"/>
                <a:ext cx="384" cy="38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2400">
                    <a:solidFill>
                      <a:srgbClr val="009900"/>
                    </a:solidFill>
                    <a:latin typeface="Times New Roman" pitchFamily="18" charset="0"/>
                    <a:ea typeface="Arial Unicode MS" pitchFamily="34" charset="-128"/>
                    <a:cs typeface="Arial Unicode MS" pitchFamily="34" charset="-128"/>
                  </a:rPr>
                  <a:t>y</a:t>
                </a:r>
                <a:r>
                  <a:rPr lang="en-US" altLang="zh-TW" sz="2400" baseline="-25000">
                    <a:solidFill>
                      <a:srgbClr val="009900"/>
                    </a:solidFill>
                    <a:latin typeface="Times New Roman" pitchFamily="18" charset="0"/>
                    <a:ea typeface="Arial Unicode MS" pitchFamily="34" charset="-128"/>
                    <a:cs typeface="Arial Unicode MS" pitchFamily="34" charset="-128"/>
                  </a:rPr>
                  <a:t>6</a:t>
                </a:r>
              </a:p>
            </p:txBody>
          </p:sp>
          <p:sp>
            <p:nvSpPr>
              <p:cNvPr id="1269793" name="Oval 33"/>
              <p:cNvSpPr>
                <a:spLocks noChangeArrowheads="1"/>
              </p:cNvSpPr>
              <p:nvPr/>
            </p:nvSpPr>
            <p:spPr bwMode="auto">
              <a:xfrm>
                <a:off x="5077" y="1248"/>
                <a:ext cx="384" cy="38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2400">
                    <a:solidFill>
                      <a:srgbClr val="009900"/>
                    </a:solidFill>
                    <a:latin typeface="Times New Roman" pitchFamily="18" charset="0"/>
                    <a:ea typeface="Arial Unicode MS" pitchFamily="34" charset="-128"/>
                    <a:cs typeface="Arial Unicode MS" pitchFamily="34" charset="-128"/>
                  </a:rPr>
                  <a:t>y</a:t>
                </a:r>
                <a:r>
                  <a:rPr lang="en-US" altLang="zh-TW" sz="2400" baseline="-25000">
                    <a:solidFill>
                      <a:srgbClr val="009900"/>
                    </a:solidFill>
                    <a:latin typeface="Times New Roman" pitchFamily="18" charset="0"/>
                    <a:ea typeface="Arial Unicode MS" pitchFamily="34" charset="-128"/>
                    <a:cs typeface="Arial Unicode MS" pitchFamily="34" charset="-128"/>
                  </a:rPr>
                  <a:t>8</a:t>
                </a:r>
              </a:p>
            </p:txBody>
          </p:sp>
          <p:sp>
            <p:nvSpPr>
              <p:cNvPr id="1269794" name="Oval 34"/>
              <p:cNvSpPr>
                <a:spLocks noChangeArrowheads="1"/>
              </p:cNvSpPr>
              <p:nvPr/>
            </p:nvSpPr>
            <p:spPr bwMode="auto">
              <a:xfrm>
                <a:off x="2101" y="816"/>
                <a:ext cx="384" cy="38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2400">
                    <a:solidFill>
                      <a:srgbClr val="800080"/>
                    </a:solidFill>
                    <a:latin typeface="Times New Roman" pitchFamily="18" charset="0"/>
                    <a:ea typeface="Arial Unicode MS" pitchFamily="34" charset="-128"/>
                    <a:cs typeface="Arial Unicode MS" pitchFamily="34" charset="-128"/>
                  </a:rPr>
                  <a:t>y</a:t>
                </a:r>
                <a:r>
                  <a:rPr lang="en-US" altLang="zh-TW" sz="2400" baseline="-25000">
                    <a:solidFill>
                      <a:srgbClr val="800080"/>
                    </a:solidFill>
                    <a:latin typeface="Times New Roman" pitchFamily="18" charset="0"/>
                    <a:ea typeface="Arial Unicode MS" pitchFamily="34" charset="-128"/>
                    <a:cs typeface="Arial Unicode MS" pitchFamily="34" charset="-128"/>
                  </a:rPr>
                  <a:t>1</a:t>
                </a:r>
              </a:p>
            </p:txBody>
          </p:sp>
          <p:sp>
            <p:nvSpPr>
              <p:cNvPr id="1269795" name="Oval 35"/>
              <p:cNvSpPr>
                <a:spLocks noChangeArrowheads="1"/>
              </p:cNvSpPr>
              <p:nvPr/>
            </p:nvSpPr>
            <p:spPr bwMode="auto">
              <a:xfrm>
                <a:off x="3541" y="816"/>
                <a:ext cx="384" cy="38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2400">
                    <a:solidFill>
                      <a:srgbClr val="800080"/>
                    </a:solidFill>
                    <a:latin typeface="Times New Roman" pitchFamily="18" charset="0"/>
                    <a:ea typeface="Arial Unicode MS" pitchFamily="34" charset="-128"/>
                    <a:cs typeface="Arial Unicode MS" pitchFamily="34" charset="-128"/>
                  </a:rPr>
                  <a:t>y</a:t>
                </a:r>
                <a:r>
                  <a:rPr lang="en-US" altLang="zh-TW" sz="2400" baseline="-25000">
                    <a:solidFill>
                      <a:srgbClr val="800080"/>
                    </a:solidFill>
                    <a:latin typeface="Times New Roman" pitchFamily="18" charset="0"/>
                    <a:ea typeface="Arial Unicode MS" pitchFamily="34" charset="-128"/>
                    <a:cs typeface="Arial Unicode MS" pitchFamily="34" charset="-128"/>
                  </a:rPr>
                  <a:t>2</a:t>
                </a:r>
              </a:p>
            </p:txBody>
          </p:sp>
          <p:sp>
            <p:nvSpPr>
              <p:cNvPr id="1269796" name="Oval 36"/>
              <p:cNvSpPr>
                <a:spLocks noChangeArrowheads="1"/>
              </p:cNvSpPr>
              <p:nvPr/>
            </p:nvSpPr>
            <p:spPr bwMode="auto">
              <a:xfrm>
                <a:off x="4981" y="816"/>
                <a:ext cx="384" cy="38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2400">
                    <a:solidFill>
                      <a:srgbClr val="800080"/>
                    </a:solidFill>
                    <a:latin typeface="Times New Roman" pitchFamily="18" charset="0"/>
                    <a:ea typeface="Arial Unicode MS" pitchFamily="34" charset="-128"/>
                    <a:cs typeface="Arial Unicode MS" pitchFamily="34" charset="-128"/>
                  </a:rPr>
                  <a:t>y</a:t>
                </a:r>
                <a:r>
                  <a:rPr lang="en-US" altLang="zh-TW" sz="2400" baseline="-25000">
                    <a:solidFill>
                      <a:srgbClr val="800080"/>
                    </a:solidFill>
                    <a:latin typeface="Times New Roman" pitchFamily="18" charset="0"/>
                    <a:ea typeface="Arial Unicode MS" pitchFamily="34" charset="-128"/>
                    <a:cs typeface="Arial Unicode MS" pitchFamily="34" charset="-128"/>
                  </a:rPr>
                  <a:t>3</a:t>
                </a:r>
              </a:p>
            </p:txBody>
          </p:sp>
        </p:grpSp>
        <p:grpSp>
          <p:nvGrpSpPr>
            <p:cNvPr id="1269797" name="Group 37"/>
            <p:cNvGrpSpPr>
              <a:grpSpLocks/>
            </p:cNvGrpSpPr>
            <p:nvPr/>
          </p:nvGrpSpPr>
          <p:grpSpPr bwMode="auto">
            <a:xfrm>
              <a:off x="3936" y="1392"/>
              <a:ext cx="960" cy="192"/>
              <a:chOff x="3936" y="1392"/>
              <a:chExt cx="960" cy="192"/>
            </a:xfrm>
          </p:grpSpPr>
          <p:grpSp>
            <p:nvGrpSpPr>
              <p:cNvPr id="1269798" name="Group 38"/>
              <p:cNvGrpSpPr>
                <a:grpSpLocks/>
              </p:cNvGrpSpPr>
              <p:nvPr/>
            </p:nvGrpSpPr>
            <p:grpSpPr bwMode="auto">
              <a:xfrm>
                <a:off x="3984" y="1440"/>
                <a:ext cx="864" cy="144"/>
                <a:chOff x="624" y="2016"/>
                <a:chExt cx="2448" cy="144"/>
              </a:xfrm>
            </p:grpSpPr>
            <p:sp>
              <p:nvSpPr>
                <p:cNvPr id="1269799" name="Line 39"/>
                <p:cNvSpPr>
                  <a:spLocks noChangeShapeType="1"/>
                </p:cNvSpPr>
                <p:nvPr/>
              </p:nvSpPr>
              <p:spPr bwMode="auto">
                <a:xfrm>
                  <a:off x="624" y="2016"/>
                  <a:ext cx="2448"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sp>
              <p:nvSpPr>
                <p:cNvPr id="1269800" name="Line 40"/>
                <p:cNvSpPr>
                  <a:spLocks noChangeShapeType="1"/>
                </p:cNvSpPr>
                <p:nvPr/>
              </p:nvSpPr>
              <p:spPr bwMode="auto">
                <a:xfrm>
                  <a:off x="624" y="2016"/>
                  <a:ext cx="0" cy="144"/>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sp>
              <p:nvSpPr>
                <p:cNvPr id="1269801" name="Line 41"/>
                <p:cNvSpPr>
                  <a:spLocks noChangeShapeType="1"/>
                </p:cNvSpPr>
                <p:nvPr/>
              </p:nvSpPr>
              <p:spPr bwMode="auto">
                <a:xfrm>
                  <a:off x="1440" y="2016"/>
                  <a:ext cx="0" cy="144"/>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sp>
              <p:nvSpPr>
                <p:cNvPr id="1269802" name="Line 42"/>
                <p:cNvSpPr>
                  <a:spLocks noChangeShapeType="1"/>
                </p:cNvSpPr>
                <p:nvPr/>
              </p:nvSpPr>
              <p:spPr bwMode="auto">
                <a:xfrm>
                  <a:off x="2160" y="2016"/>
                  <a:ext cx="0" cy="144"/>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sp>
              <p:nvSpPr>
                <p:cNvPr id="1269803" name="Line 43"/>
                <p:cNvSpPr>
                  <a:spLocks noChangeShapeType="1"/>
                </p:cNvSpPr>
                <p:nvPr/>
              </p:nvSpPr>
              <p:spPr bwMode="auto">
                <a:xfrm>
                  <a:off x="3072" y="2016"/>
                  <a:ext cx="0" cy="144"/>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grpSp>
          <p:sp>
            <p:nvSpPr>
              <p:cNvPr id="1269804" name="Oval 44"/>
              <p:cNvSpPr>
                <a:spLocks noChangeArrowheads="1"/>
              </p:cNvSpPr>
              <p:nvPr/>
            </p:nvSpPr>
            <p:spPr bwMode="auto">
              <a:xfrm>
                <a:off x="3936" y="1392"/>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sp>
            <p:nvSpPr>
              <p:cNvPr id="1269805" name="Oval 45"/>
              <p:cNvSpPr>
                <a:spLocks noChangeArrowheads="1"/>
              </p:cNvSpPr>
              <p:nvPr/>
            </p:nvSpPr>
            <p:spPr bwMode="auto">
              <a:xfrm>
                <a:off x="4224" y="1392"/>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sp>
            <p:nvSpPr>
              <p:cNvPr id="1269806" name="Oval 46"/>
              <p:cNvSpPr>
                <a:spLocks noChangeArrowheads="1"/>
              </p:cNvSpPr>
              <p:nvPr/>
            </p:nvSpPr>
            <p:spPr bwMode="auto">
              <a:xfrm>
                <a:off x="4473" y="1392"/>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sp>
            <p:nvSpPr>
              <p:cNvPr id="1269807" name="Oval 47"/>
              <p:cNvSpPr>
                <a:spLocks noChangeArrowheads="1"/>
              </p:cNvSpPr>
              <p:nvPr/>
            </p:nvSpPr>
            <p:spPr bwMode="auto">
              <a:xfrm>
                <a:off x="4800" y="1392"/>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grpSp>
        <p:grpSp>
          <p:nvGrpSpPr>
            <p:cNvPr id="1269808" name="Group 48"/>
            <p:cNvGrpSpPr>
              <a:grpSpLocks/>
            </p:cNvGrpSpPr>
            <p:nvPr/>
          </p:nvGrpSpPr>
          <p:grpSpPr bwMode="auto">
            <a:xfrm>
              <a:off x="1728" y="1200"/>
              <a:ext cx="2352" cy="816"/>
              <a:chOff x="1728" y="1200"/>
              <a:chExt cx="2352" cy="816"/>
            </a:xfrm>
          </p:grpSpPr>
          <p:sp>
            <p:nvSpPr>
              <p:cNvPr id="1269809" name="Oval 49"/>
              <p:cNvSpPr>
                <a:spLocks noChangeArrowheads="1"/>
              </p:cNvSpPr>
              <p:nvPr/>
            </p:nvSpPr>
            <p:spPr bwMode="auto">
              <a:xfrm>
                <a:off x="1824" y="1920"/>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sp>
            <p:nvSpPr>
              <p:cNvPr id="1269810" name="Oval 50"/>
              <p:cNvSpPr>
                <a:spLocks noChangeArrowheads="1"/>
              </p:cNvSpPr>
              <p:nvPr/>
            </p:nvSpPr>
            <p:spPr bwMode="auto">
              <a:xfrm>
                <a:off x="2094" y="1920"/>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sp>
            <p:nvSpPr>
              <p:cNvPr id="1269811" name="Oval 51"/>
              <p:cNvSpPr>
                <a:spLocks noChangeArrowheads="1"/>
              </p:cNvSpPr>
              <p:nvPr/>
            </p:nvSpPr>
            <p:spPr bwMode="auto">
              <a:xfrm>
                <a:off x="2364" y="1920"/>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sp>
            <p:nvSpPr>
              <p:cNvPr id="1269812" name="Oval 52"/>
              <p:cNvSpPr>
                <a:spLocks noChangeArrowheads="1"/>
              </p:cNvSpPr>
              <p:nvPr/>
            </p:nvSpPr>
            <p:spPr bwMode="auto">
              <a:xfrm>
                <a:off x="2634" y="1920"/>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sp>
            <p:nvSpPr>
              <p:cNvPr id="1269813" name="Oval 53"/>
              <p:cNvSpPr>
                <a:spLocks noChangeArrowheads="1"/>
              </p:cNvSpPr>
              <p:nvPr/>
            </p:nvSpPr>
            <p:spPr bwMode="auto">
              <a:xfrm>
                <a:off x="2904" y="1920"/>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sp>
            <p:nvSpPr>
              <p:cNvPr id="1269814" name="Oval 54"/>
              <p:cNvSpPr>
                <a:spLocks noChangeArrowheads="1"/>
              </p:cNvSpPr>
              <p:nvPr/>
            </p:nvSpPr>
            <p:spPr bwMode="auto">
              <a:xfrm>
                <a:off x="3174" y="1920"/>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sp>
            <p:nvSpPr>
              <p:cNvPr id="1269815" name="Oval 55"/>
              <p:cNvSpPr>
                <a:spLocks noChangeArrowheads="1"/>
              </p:cNvSpPr>
              <p:nvPr/>
            </p:nvSpPr>
            <p:spPr bwMode="auto">
              <a:xfrm>
                <a:off x="3444" y="1920"/>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sp>
            <p:nvSpPr>
              <p:cNvPr id="1269816" name="Oval 56"/>
              <p:cNvSpPr>
                <a:spLocks noChangeArrowheads="1"/>
              </p:cNvSpPr>
              <p:nvPr/>
            </p:nvSpPr>
            <p:spPr bwMode="auto">
              <a:xfrm>
                <a:off x="3714" y="1920"/>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sp>
            <p:nvSpPr>
              <p:cNvPr id="1269817" name="Oval 57"/>
              <p:cNvSpPr>
                <a:spLocks noChangeArrowheads="1"/>
              </p:cNvSpPr>
              <p:nvPr/>
            </p:nvSpPr>
            <p:spPr bwMode="auto">
              <a:xfrm>
                <a:off x="3984" y="1920"/>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charset="0"/>
                  <a:cs typeface="Arial" charset="0"/>
                </a:endParaRPr>
              </a:p>
            </p:txBody>
          </p:sp>
          <p:sp>
            <p:nvSpPr>
              <p:cNvPr id="1269818" name="Line 58"/>
              <p:cNvSpPr>
                <a:spLocks noChangeShapeType="1"/>
              </p:cNvSpPr>
              <p:nvPr/>
            </p:nvSpPr>
            <p:spPr bwMode="auto">
              <a:xfrm>
                <a:off x="1728" y="1632"/>
                <a:ext cx="144"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sp>
            <p:nvSpPr>
              <p:cNvPr id="1269819" name="Line 59"/>
              <p:cNvSpPr>
                <a:spLocks noChangeShapeType="1"/>
              </p:cNvSpPr>
              <p:nvPr/>
            </p:nvSpPr>
            <p:spPr bwMode="auto">
              <a:xfrm>
                <a:off x="1728" y="1632"/>
                <a:ext cx="384"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sp>
            <p:nvSpPr>
              <p:cNvPr id="1269820" name="Line 60"/>
              <p:cNvSpPr>
                <a:spLocks noChangeShapeType="1"/>
              </p:cNvSpPr>
              <p:nvPr/>
            </p:nvSpPr>
            <p:spPr bwMode="auto">
              <a:xfrm>
                <a:off x="1728" y="1632"/>
                <a:ext cx="120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sp>
            <p:nvSpPr>
              <p:cNvPr id="1269821" name="Line 61"/>
              <p:cNvSpPr>
                <a:spLocks noChangeShapeType="1"/>
              </p:cNvSpPr>
              <p:nvPr/>
            </p:nvSpPr>
            <p:spPr bwMode="auto">
              <a:xfrm flipH="1">
                <a:off x="2160" y="1200"/>
                <a:ext cx="144" cy="7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sp>
            <p:nvSpPr>
              <p:cNvPr id="1269822" name="Line 62"/>
              <p:cNvSpPr>
                <a:spLocks noChangeShapeType="1"/>
              </p:cNvSpPr>
              <p:nvPr/>
            </p:nvSpPr>
            <p:spPr bwMode="auto">
              <a:xfrm>
                <a:off x="2304" y="1200"/>
                <a:ext cx="96" cy="7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grpSp>
        <p:grpSp>
          <p:nvGrpSpPr>
            <p:cNvPr id="1269823" name="Group 63"/>
            <p:cNvGrpSpPr>
              <a:grpSpLocks/>
            </p:cNvGrpSpPr>
            <p:nvPr/>
          </p:nvGrpSpPr>
          <p:grpSpPr bwMode="auto">
            <a:xfrm>
              <a:off x="2592" y="1104"/>
              <a:ext cx="2592" cy="672"/>
              <a:chOff x="2592" y="1104"/>
              <a:chExt cx="2592" cy="672"/>
            </a:xfrm>
          </p:grpSpPr>
          <p:grpSp>
            <p:nvGrpSpPr>
              <p:cNvPr id="1269824" name="Group 64"/>
              <p:cNvGrpSpPr>
                <a:grpSpLocks/>
              </p:cNvGrpSpPr>
              <p:nvPr/>
            </p:nvGrpSpPr>
            <p:grpSpPr bwMode="auto">
              <a:xfrm>
                <a:off x="2592" y="1632"/>
                <a:ext cx="192" cy="144"/>
                <a:chOff x="624" y="1536"/>
                <a:chExt cx="192" cy="144"/>
              </a:xfrm>
            </p:grpSpPr>
            <p:sp>
              <p:nvSpPr>
                <p:cNvPr id="1269825" name="Line 65"/>
                <p:cNvSpPr>
                  <a:spLocks noChangeShapeType="1"/>
                </p:cNvSpPr>
                <p:nvPr/>
              </p:nvSpPr>
              <p:spPr bwMode="auto">
                <a:xfrm flipH="1">
                  <a:off x="624" y="153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sp>
              <p:nvSpPr>
                <p:cNvPr id="1269826" name="Line 66"/>
                <p:cNvSpPr>
                  <a:spLocks noChangeShapeType="1"/>
                </p:cNvSpPr>
                <p:nvPr/>
              </p:nvSpPr>
              <p:spPr bwMode="auto">
                <a:xfrm>
                  <a:off x="720" y="15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sp>
              <p:nvSpPr>
                <p:cNvPr id="1269827" name="Line 67"/>
                <p:cNvSpPr>
                  <a:spLocks noChangeShapeType="1"/>
                </p:cNvSpPr>
                <p:nvPr/>
              </p:nvSpPr>
              <p:spPr bwMode="auto">
                <a:xfrm>
                  <a:off x="720" y="153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grpSp>
          <p:grpSp>
            <p:nvGrpSpPr>
              <p:cNvPr id="1269828" name="Group 68"/>
              <p:cNvGrpSpPr>
                <a:grpSpLocks/>
              </p:cNvGrpSpPr>
              <p:nvPr/>
            </p:nvGrpSpPr>
            <p:grpSpPr bwMode="auto">
              <a:xfrm rot="-18928343">
                <a:off x="4896" y="1104"/>
                <a:ext cx="192" cy="144"/>
                <a:chOff x="624" y="1536"/>
                <a:chExt cx="192" cy="144"/>
              </a:xfrm>
            </p:grpSpPr>
            <p:sp>
              <p:nvSpPr>
                <p:cNvPr id="1269829" name="Line 69"/>
                <p:cNvSpPr>
                  <a:spLocks noChangeShapeType="1"/>
                </p:cNvSpPr>
                <p:nvPr/>
              </p:nvSpPr>
              <p:spPr bwMode="auto">
                <a:xfrm flipH="1">
                  <a:off x="624" y="153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sp>
              <p:nvSpPr>
                <p:cNvPr id="1269830" name="Line 70"/>
                <p:cNvSpPr>
                  <a:spLocks noChangeShapeType="1"/>
                </p:cNvSpPr>
                <p:nvPr/>
              </p:nvSpPr>
              <p:spPr bwMode="auto">
                <a:xfrm>
                  <a:off x="720" y="15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sp>
              <p:nvSpPr>
                <p:cNvPr id="1269831" name="Line 71"/>
                <p:cNvSpPr>
                  <a:spLocks noChangeShapeType="1"/>
                </p:cNvSpPr>
                <p:nvPr/>
              </p:nvSpPr>
              <p:spPr bwMode="auto">
                <a:xfrm>
                  <a:off x="720" y="153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grpSp>
          <p:grpSp>
            <p:nvGrpSpPr>
              <p:cNvPr id="1269832" name="Group 72"/>
              <p:cNvGrpSpPr>
                <a:grpSpLocks/>
              </p:cNvGrpSpPr>
              <p:nvPr/>
            </p:nvGrpSpPr>
            <p:grpSpPr bwMode="auto">
              <a:xfrm rot="2040450">
                <a:off x="4992" y="1536"/>
                <a:ext cx="192" cy="144"/>
                <a:chOff x="624" y="1536"/>
                <a:chExt cx="192" cy="144"/>
              </a:xfrm>
            </p:grpSpPr>
            <p:sp>
              <p:nvSpPr>
                <p:cNvPr id="1269833" name="Line 73"/>
                <p:cNvSpPr>
                  <a:spLocks noChangeShapeType="1"/>
                </p:cNvSpPr>
                <p:nvPr/>
              </p:nvSpPr>
              <p:spPr bwMode="auto">
                <a:xfrm flipH="1">
                  <a:off x="624" y="153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sp>
              <p:nvSpPr>
                <p:cNvPr id="1269834" name="Line 74"/>
                <p:cNvSpPr>
                  <a:spLocks noChangeShapeType="1"/>
                </p:cNvSpPr>
                <p:nvPr/>
              </p:nvSpPr>
              <p:spPr bwMode="auto">
                <a:xfrm>
                  <a:off x="720" y="15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sp>
              <p:nvSpPr>
                <p:cNvPr id="1269835" name="Line 75"/>
                <p:cNvSpPr>
                  <a:spLocks noChangeShapeType="1"/>
                </p:cNvSpPr>
                <p:nvPr/>
              </p:nvSpPr>
              <p:spPr bwMode="auto">
                <a:xfrm>
                  <a:off x="720" y="153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grpSp>
          <p:grpSp>
            <p:nvGrpSpPr>
              <p:cNvPr id="1269836" name="Group 76"/>
              <p:cNvGrpSpPr>
                <a:grpSpLocks/>
              </p:cNvGrpSpPr>
              <p:nvPr/>
            </p:nvGrpSpPr>
            <p:grpSpPr bwMode="auto">
              <a:xfrm>
                <a:off x="3408" y="1632"/>
                <a:ext cx="192" cy="144"/>
                <a:chOff x="624" y="1536"/>
                <a:chExt cx="192" cy="144"/>
              </a:xfrm>
            </p:grpSpPr>
            <p:sp>
              <p:nvSpPr>
                <p:cNvPr id="1269837" name="Line 77"/>
                <p:cNvSpPr>
                  <a:spLocks noChangeShapeType="1"/>
                </p:cNvSpPr>
                <p:nvPr/>
              </p:nvSpPr>
              <p:spPr bwMode="auto">
                <a:xfrm flipH="1">
                  <a:off x="624" y="153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sp>
              <p:nvSpPr>
                <p:cNvPr id="1269838" name="Line 78"/>
                <p:cNvSpPr>
                  <a:spLocks noChangeShapeType="1"/>
                </p:cNvSpPr>
                <p:nvPr/>
              </p:nvSpPr>
              <p:spPr bwMode="auto">
                <a:xfrm>
                  <a:off x="720" y="1536"/>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sp>
              <p:nvSpPr>
                <p:cNvPr id="1269839" name="Line 79"/>
                <p:cNvSpPr>
                  <a:spLocks noChangeShapeType="1"/>
                </p:cNvSpPr>
                <p:nvPr/>
              </p:nvSpPr>
              <p:spPr bwMode="auto">
                <a:xfrm>
                  <a:off x="720" y="1536"/>
                  <a:ext cx="9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grpSp>
        </p:grpSp>
        <p:grpSp>
          <p:nvGrpSpPr>
            <p:cNvPr id="1269840" name="Group 80"/>
            <p:cNvGrpSpPr>
              <a:grpSpLocks/>
            </p:cNvGrpSpPr>
            <p:nvPr/>
          </p:nvGrpSpPr>
          <p:grpSpPr bwMode="auto">
            <a:xfrm>
              <a:off x="1776" y="960"/>
              <a:ext cx="1776" cy="384"/>
              <a:chOff x="1776" y="960"/>
              <a:chExt cx="1776" cy="384"/>
            </a:xfrm>
          </p:grpSpPr>
          <p:sp>
            <p:nvSpPr>
              <p:cNvPr id="1269841" name="Line 81"/>
              <p:cNvSpPr>
                <a:spLocks noChangeShapeType="1"/>
              </p:cNvSpPr>
              <p:nvPr/>
            </p:nvSpPr>
            <p:spPr bwMode="auto">
              <a:xfrm>
                <a:off x="2496" y="960"/>
                <a:ext cx="105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sp>
            <p:nvSpPr>
              <p:cNvPr id="1269842" name="Line 82"/>
              <p:cNvSpPr>
                <a:spLocks noChangeShapeType="1"/>
              </p:cNvSpPr>
              <p:nvPr/>
            </p:nvSpPr>
            <p:spPr bwMode="auto">
              <a:xfrm>
                <a:off x="2448" y="1104"/>
                <a:ext cx="144"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sp>
            <p:nvSpPr>
              <p:cNvPr id="1269843" name="Line 83"/>
              <p:cNvSpPr>
                <a:spLocks noChangeShapeType="1"/>
              </p:cNvSpPr>
              <p:nvPr/>
            </p:nvSpPr>
            <p:spPr bwMode="auto">
              <a:xfrm flipV="1">
                <a:off x="1776" y="1056"/>
                <a:ext cx="336"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sp>
            <p:nvSpPr>
              <p:cNvPr id="1269844" name="Line 84"/>
              <p:cNvSpPr>
                <a:spLocks noChangeShapeType="1"/>
              </p:cNvSpPr>
              <p:nvPr/>
            </p:nvSpPr>
            <p:spPr bwMode="auto">
              <a:xfrm flipV="1">
                <a:off x="2832" y="1104"/>
                <a:ext cx="72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grpSp>
      </p:grpSp>
      <p:sp>
        <p:nvSpPr>
          <p:cNvPr id="1269845" name="Text Box 85"/>
          <p:cNvSpPr txBox="1">
            <a:spLocks noChangeArrowheads="1"/>
          </p:cNvSpPr>
          <p:nvPr/>
        </p:nvSpPr>
        <p:spPr bwMode="auto">
          <a:xfrm>
            <a:off x="914400" y="990600"/>
            <a:ext cx="3124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solidFill>
                  <a:srgbClr val="000000"/>
                </a:solidFill>
                <a:latin typeface="Arial" charset="0"/>
                <a:cs typeface="Arial" charset="0"/>
              </a:rPr>
              <a:t>Conditional Markov Random Field</a:t>
            </a:r>
          </a:p>
        </p:txBody>
      </p:sp>
      <p:sp>
        <p:nvSpPr>
          <p:cNvPr id="1269846" name="Text Box 86"/>
          <p:cNvSpPr txBox="1">
            <a:spLocks noChangeArrowheads="1"/>
          </p:cNvSpPr>
          <p:nvPr/>
        </p:nvSpPr>
        <p:spPr bwMode="auto">
          <a:xfrm>
            <a:off x="5867400" y="990600"/>
            <a:ext cx="2057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solidFill>
                  <a:srgbClr val="000000"/>
                </a:solidFill>
                <a:latin typeface="Arial" charset="0"/>
                <a:cs typeface="Arial" charset="0"/>
              </a:rPr>
              <a:t>Constraints Network</a:t>
            </a:r>
          </a:p>
        </p:txBody>
      </p:sp>
      <p:sp>
        <p:nvSpPr>
          <p:cNvPr id="1269847" name="Rectangle 87"/>
          <p:cNvSpPr>
            <a:spLocks noChangeArrowheads="1"/>
          </p:cNvSpPr>
          <p:nvPr/>
        </p:nvSpPr>
        <p:spPr bwMode="auto">
          <a:xfrm>
            <a:off x="4495800" y="2743200"/>
            <a:ext cx="4648200" cy="1905000"/>
          </a:xfrm>
          <a:prstGeom prst="rect">
            <a:avLst/>
          </a:prstGeom>
          <a:solidFill>
            <a:srgbClr val="FFFFCC"/>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377825" indent="-377825" defTabSz="1008063">
              <a:lnSpc>
                <a:spcPct val="80000"/>
              </a:lnSpc>
              <a:spcBef>
                <a:spcPct val="20000"/>
              </a:spcBef>
              <a:buClr>
                <a:srgbClr val="FF9900"/>
              </a:buClr>
              <a:buSzPct val="75000"/>
              <a:buFont typeface="Wingdings" pitchFamily="2" charset="2"/>
              <a:buNone/>
              <a:tabLst>
                <a:tab pos="446088" algn="l"/>
                <a:tab pos="895350" algn="l"/>
                <a:tab pos="1344613" algn="l"/>
                <a:tab pos="1793875" algn="l"/>
                <a:tab pos="2243138" algn="l"/>
                <a:tab pos="2690813" algn="l"/>
                <a:tab pos="3141663" algn="l"/>
                <a:tab pos="3590925" algn="l"/>
                <a:tab pos="4040188" algn="l"/>
                <a:tab pos="4487863" algn="l"/>
                <a:tab pos="4938713" algn="l"/>
                <a:tab pos="5387975" algn="l"/>
                <a:tab pos="5835650" algn="l"/>
                <a:tab pos="6284913" algn="l"/>
                <a:tab pos="6735763" algn="l"/>
                <a:tab pos="7185025" algn="l"/>
                <a:tab pos="7632700" algn="l"/>
                <a:tab pos="8083550" algn="l"/>
                <a:tab pos="8532813" algn="l"/>
                <a:tab pos="8980488" algn="l"/>
              </a:tabLst>
            </a:pPr>
            <a:r>
              <a:rPr lang="en-GB" sz="2000">
                <a:solidFill>
                  <a:srgbClr val="000000"/>
                </a:solidFill>
                <a:latin typeface="Symbol" pitchFamily="18" charset="2"/>
                <a:cs typeface="Arial" charset="0"/>
                <a:sym typeface="Symbol" pitchFamily="18" charset="2"/>
              </a:rPr>
              <a:t>           -  </a:t>
            </a:r>
            <a:r>
              <a:rPr lang="en-GB" sz="2400" b="1">
                <a:solidFill>
                  <a:srgbClr val="000000"/>
                </a:solidFill>
                <a:latin typeface="Symbol" pitchFamily="18" charset="2"/>
                <a:cs typeface="Arial" charset="0"/>
                <a:sym typeface="Symbol" pitchFamily="18" charset="2"/>
              </a:rPr>
              <a:t></a:t>
            </a:r>
            <a:r>
              <a:rPr lang="en-GB" sz="2400" b="1" baseline="-25000">
                <a:solidFill>
                  <a:srgbClr val="000000"/>
                </a:solidFill>
                <a:latin typeface="Calibri" pitchFamily="34" charset="0"/>
                <a:cs typeface="Arial" charset="0"/>
                <a:sym typeface="Symbol" pitchFamily="18" charset="2"/>
              </a:rPr>
              <a:t>i</a:t>
            </a:r>
            <a:r>
              <a:rPr lang="en-GB" sz="2400" b="1">
                <a:solidFill>
                  <a:srgbClr val="000000"/>
                </a:solidFill>
                <a:latin typeface="Calibri" pitchFamily="34" charset="0"/>
                <a:cs typeface="Arial" charset="0"/>
              </a:rPr>
              <a:t> </a:t>
            </a:r>
            <a:r>
              <a:rPr lang="en-GB" sz="2400" b="1">
                <a:solidFill>
                  <a:srgbClr val="000000"/>
                </a:solidFill>
                <a:latin typeface="cmmi10" pitchFamily="34" charset="0"/>
                <a:cs typeface="Arial" charset="0"/>
              </a:rPr>
              <a:t>½</a:t>
            </a:r>
            <a:r>
              <a:rPr lang="en-GB" sz="2400" b="1" baseline="-25000">
                <a:solidFill>
                  <a:srgbClr val="000000"/>
                </a:solidFill>
                <a:latin typeface="Calibri" pitchFamily="34" charset="0"/>
                <a:cs typeface="Arial" charset="0"/>
              </a:rPr>
              <a:t>i</a:t>
            </a:r>
            <a:r>
              <a:rPr lang="en-GB" sz="2400" b="1">
                <a:solidFill>
                  <a:srgbClr val="000000"/>
                </a:solidFill>
                <a:latin typeface="Calibri" pitchFamily="34" charset="0"/>
                <a:cs typeface="Arial" charset="0"/>
              </a:rPr>
              <a:t> d</a:t>
            </a:r>
            <a:r>
              <a:rPr lang="en-GB" sz="2400" b="1" baseline="-25000">
                <a:solidFill>
                  <a:srgbClr val="000000"/>
                </a:solidFill>
                <a:latin typeface="Calibri" pitchFamily="34" charset="0"/>
                <a:cs typeface="Arial" charset="0"/>
              </a:rPr>
              <a:t>C</a:t>
            </a:r>
            <a:r>
              <a:rPr lang="en-GB" sz="2400" b="1">
                <a:solidFill>
                  <a:srgbClr val="000000"/>
                </a:solidFill>
                <a:latin typeface="Calibri" pitchFamily="34" charset="0"/>
                <a:cs typeface="Arial" charset="0"/>
              </a:rPr>
              <a:t>(x,y)</a:t>
            </a:r>
          </a:p>
          <a:p>
            <a:pPr marL="377825" indent="-377825" defTabSz="1008063">
              <a:lnSpc>
                <a:spcPct val="80000"/>
              </a:lnSpc>
              <a:spcBef>
                <a:spcPct val="20000"/>
              </a:spcBef>
              <a:buClr>
                <a:srgbClr val="FF9900"/>
              </a:buClr>
              <a:buSzPct val="75000"/>
              <a:buFont typeface="Wingdings" pitchFamily="2" charset="2"/>
              <a:buChar char="n"/>
              <a:tabLst>
                <a:tab pos="446088" algn="l"/>
                <a:tab pos="895350" algn="l"/>
                <a:tab pos="1344613" algn="l"/>
                <a:tab pos="1793875" algn="l"/>
                <a:tab pos="2243138" algn="l"/>
                <a:tab pos="2690813" algn="l"/>
                <a:tab pos="3141663" algn="l"/>
                <a:tab pos="3590925" algn="l"/>
                <a:tab pos="4040188" algn="l"/>
                <a:tab pos="4487863" algn="l"/>
                <a:tab pos="4938713" algn="l"/>
                <a:tab pos="5387975" algn="l"/>
                <a:tab pos="5835650" algn="l"/>
                <a:tab pos="6284913" algn="l"/>
                <a:tab pos="6735763" algn="l"/>
                <a:tab pos="7185025" algn="l"/>
                <a:tab pos="7632700" algn="l"/>
                <a:tab pos="8083550" algn="l"/>
                <a:tab pos="8532813" algn="l"/>
                <a:tab pos="8980488" algn="l"/>
              </a:tabLst>
            </a:pPr>
            <a:endParaRPr lang="en-GB" sz="2400" b="1">
              <a:solidFill>
                <a:srgbClr val="000000"/>
              </a:solidFill>
              <a:latin typeface="Calibri" pitchFamily="34" charset="0"/>
              <a:cs typeface="Arial" charset="0"/>
            </a:endParaRPr>
          </a:p>
          <a:p>
            <a:pPr marL="377825" indent="-377825" defTabSz="1008063">
              <a:lnSpc>
                <a:spcPct val="80000"/>
              </a:lnSpc>
              <a:spcBef>
                <a:spcPct val="20000"/>
              </a:spcBef>
              <a:buClr>
                <a:srgbClr val="FF9900"/>
              </a:buClr>
              <a:buSzPct val="75000"/>
              <a:buFont typeface="Wingdings" pitchFamily="2" charset="2"/>
              <a:buChar char="n"/>
              <a:tabLst>
                <a:tab pos="446088" algn="l"/>
                <a:tab pos="895350" algn="l"/>
                <a:tab pos="1344613" algn="l"/>
                <a:tab pos="1793875" algn="l"/>
                <a:tab pos="2243138" algn="l"/>
                <a:tab pos="2690813" algn="l"/>
                <a:tab pos="3141663" algn="l"/>
                <a:tab pos="3590925" algn="l"/>
                <a:tab pos="4040188" algn="l"/>
                <a:tab pos="4487863" algn="l"/>
                <a:tab pos="4938713" algn="l"/>
                <a:tab pos="5387975" algn="l"/>
                <a:tab pos="5835650" algn="l"/>
                <a:tab pos="6284913" algn="l"/>
                <a:tab pos="6735763" algn="l"/>
                <a:tab pos="7185025" algn="l"/>
                <a:tab pos="7632700" algn="l"/>
                <a:tab pos="8083550" algn="l"/>
                <a:tab pos="8532813" algn="l"/>
                <a:tab pos="8980488" algn="l"/>
              </a:tabLst>
            </a:pPr>
            <a:r>
              <a:rPr lang="en-GB" sz="2000">
                <a:solidFill>
                  <a:srgbClr val="000000"/>
                </a:solidFill>
                <a:latin typeface="Calibri" pitchFamily="34" charset="0"/>
                <a:cs typeface="Arial" charset="0"/>
              </a:rPr>
              <a:t>Expressive constraints over output variables </a:t>
            </a:r>
          </a:p>
          <a:p>
            <a:pPr marL="377825" indent="-377825" defTabSz="1008063">
              <a:lnSpc>
                <a:spcPct val="80000"/>
              </a:lnSpc>
              <a:spcBef>
                <a:spcPct val="20000"/>
              </a:spcBef>
              <a:buClr>
                <a:srgbClr val="FF9900"/>
              </a:buClr>
              <a:buSzPct val="75000"/>
              <a:buFont typeface="Wingdings" pitchFamily="2" charset="2"/>
              <a:buChar char="n"/>
              <a:tabLst>
                <a:tab pos="446088" algn="l"/>
                <a:tab pos="895350" algn="l"/>
                <a:tab pos="1344613" algn="l"/>
                <a:tab pos="1793875" algn="l"/>
                <a:tab pos="2243138" algn="l"/>
                <a:tab pos="2690813" algn="l"/>
                <a:tab pos="3141663" algn="l"/>
                <a:tab pos="3590925" algn="l"/>
                <a:tab pos="4040188" algn="l"/>
                <a:tab pos="4487863" algn="l"/>
                <a:tab pos="4938713" algn="l"/>
                <a:tab pos="5387975" algn="l"/>
                <a:tab pos="5835650" algn="l"/>
                <a:tab pos="6284913" algn="l"/>
                <a:tab pos="6735763" algn="l"/>
                <a:tab pos="7185025" algn="l"/>
                <a:tab pos="7632700" algn="l"/>
                <a:tab pos="8083550" algn="l"/>
                <a:tab pos="8532813" algn="l"/>
                <a:tab pos="8980488" algn="l"/>
              </a:tabLst>
            </a:pPr>
            <a:r>
              <a:rPr lang="en-GB" sz="2000">
                <a:solidFill>
                  <a:srgbClr val="000000"/>
                </a:solidFill>
                <a:latin typeface="Calibri" pitchFamily="34" charset="0"/>
                <a:cs typeface="Arial" charset="0"/>
              </a:rPr>
              <a:t>Soft, weighted constraints </a:t>
            </a:r>
          </a:p>
          <a:p>
            <a:pPr marL="377825" indent="-377825" defTabSz="1008063">
              <a:lnSpc>
                <a:spcPct val="80000"/>
              </a:lnSpc>
              <a:spcBef>
                <a:spcPct val="20000"/>
              </a:spcBef>
              <a:buClr>
                <a:srgbClr val="FF9900"/>
              </a:buClr>
              <a:buSzPct val="75000"/>
              <a:buFont typeface="Wingdings" pitchFamily="2" charset="2"/>
              <a:buChar char="n"/>
              <a:tabLst>
                <a:tab pos="446088" algn="l"/>
                <a:tab pos="895350" algn="l"/>
                <a:tab pos="1344613" algn="l"/>
                <a:tab pos="1793875" algn="l"/>
                <a:tab pos="2243138" algn="l"/>
                <a:tab pos="2690813" algn="l"/>
                <a:tab pos="3141663" algn="l"/>
                <a:tab pos="3590925" algn="l"/>
                <a:tab pos="4040188" algn="l"/>
                <a:tab pos="4487863" algn="l"/>
                <a:tab pos="4938713" algn="l"/>
                <a:tab pos="5387975" algn="l"/>
                <a:tab pos="5835650" algn="l"/>
                <a:tab pos="6284913" algn="l"/>
                <a:tab pos="6735763" algn="l"/>
                <a:tab pos="7185025" algn="l"/>
                <a:tab pos="7632700" algn="l"/>
                <a:tab pos="8083550" algn="l"/>
                <a:tab pos="8532813" algn="l"/>
                <a:tab pos="8980488" algn="l"/>
              </a:tabLst>
            </a:pPr>
            <a:r>
              <a:rPr lang="en-GB" sz="2000">
                <a:solidFill>
                  <a:srgbClr val="000000"/>
                </a:solidFill>
                <a:latin typeface="Calibri" pitchFamily="34" charset="0"/>
                <a:cs typeface="Arial" charset="0"/>
              </a:rPr>
              <a:t>Specified declaratively as FOL formulae</a:t>
            </a:r>
          </a:p>
        </p:txBody>
      </p:sp>
      <p:sp>
        <p:nvSpPr>
          <p:cNvPr id="1269848" name="Rectangle 88"/>
          <p:cNvSpPr>
            <a:spLocks noChangeArrowheads="1"/>
          </p:cNvSpPr>
          <p:nvPr/>
        </p:nvSpPr>
        <p:spPr bwMode="auto">
          <a:xfrm>
            <a:off x="381000" y="4724400"/>
            <a:ext cx="82296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377825" indent="-377825" defTabSz="1008063">
              <a:lnSpc>
                <a:spcPct val="80000"/>
              </a:lnSpc>
              <a:spcBef>
                <a:spcPct val="20000"/>
              </a:spcBef>
              <a:buClr>
                <a:srgbClr val="FF9900"/>
              </a:buClr>
              <a:buSzPct val="75000"/>
              <a:buFont typeface="Wingdings" pitchFamily="2" charset="2"/>
              <a:buChar char="n"/>
              <a:tabLst>
                <a:tab pos="446088" algn="l"/>
                <a:tab pos="895350" algn="l"/>
                <a:tab pos="1344613" algn="l"/>
                <a:tab pos="1793875" algn="l"/>
                <a:tab pos="2243138" algn="l"/>
                <a:tab pos="2690813" algn="l"/>
                <a:tab pos="3141663" algn="l"/>
                <a:tab pos="3590925" algn="l"/>
                <a:tab pos="4040188" algn="l"/>
                <a:tab pos="4487863" algn="l"/>
                <a:tab pos="4938713" algn="l"/>
                <a:tab pos="5387975" algn="l"/>
                <a:tab pos="5835650" algn="l"/>
                <a:tab pos="6284913" algn="l"/>
                <a:tab pos="6735763" algn="l"/>
                <a:tab pos="7185025" algn="l"/>
                <a:tab pos="7632700" algn="l"/>
                <a:tab pos="8083550" algn="l"/>
                <a:tab pos="8532813" algn="l"/>
                <a:tab pos="8980488" algn="l"/>
              </a:tabLst>
            </a:pPr>
            <a:r>
              <a:rPr lang="en-GB" sz="2400">
                <a:solidFill>
                  <a:srgbClr val="000000"/>
                </a:solidFill>
                <a:latin typeface="Calibri" pitchFamily="34" charset="0"/>
                <a:cs typeface="Arial" charset="0"/>
              </a:rPr>
              <a:t>Clearly, there is a joint probability distribution that represents this </a:t>
            </a:r>
            <a:r>
              <a:rPr lang="en-GB" sz="2400">
                <a:solidFill>
                  <a:srgbClr val="0033CC"/>
                </a:solidFill>
                <a:latin typeface="Calibri" pitchFamily="34" charset="0"/>
                <a:cs typeface="Arial" charset="0"/>
              </a:rPr>
              <a:t>mixed</a:t>
            </a:r>
            <a:r>
              <a:rPr lang="en-GB" sz="2400">
                <a:solidFill>
                  <a:srgbClr val="000000"/>
                </a:solidFill>
                <a:latin typeface="Calibri" pitchFamily="34" charset="0"/>
                <a:cs typeface="Arial" charset="0"/>
              </a:rPr>
              <a:t> model. </a:t>
            </a:r>
          </a:p>
          <a:p>
            <a:pPr marL="377825" indent="-377825" defTabSz="1008063">
              <a:lnSpc>
                <a:spcPct val="80000"/>
              </a:lnSpc>
              <a:spcBef>
                <a:spcPct val="20000"/>
              </a:spcBef>
              <a:buClr>
                <a:srgbClr val="FF9900"/>
              </a:buClr>
              <a:buSzPct val="75000"/>
              <a:buFont typeface="Wingdings" pitchFamily="2" charset="2"/>
              <a:buChar char="n"/>
              <a:tabLst>
                <a:tab pos="446088" algn="l"/>
                <a:tab pos="895350" algn="l"/>
                <a:tab pos="1344613" algn="l"/>
                <a:tab pos="1793875" algn="l"/>
                <a:tab pos="2243138" algn="l"/>
                <a:tab pos="2690813" algn="l"/>
                <a:tab pos="3141663" algn="l"/>
                <a:tab pos="3590925" algn="l"/>
                <a:tab pos="4040188" algn="l"/>
                <a:tab pos="4487863" algn="l"/>
                <a:tab pos="4938713" algn="l"/>
                <a:tab pos="5387975" algn="l"/>
                <a:tab pos="5835650" algn="l"/>
                <a:tab pos="6284913" algn="l"/>
                <a:tab pos="6735763" algn="l"/>
                <a:tab pos="7185025" algn="l"/>
                <a:tab pos="7632700" algn="l"/>
                <a:tab pos="8083550" algn="l"/>
                <a:tab pos="8532813" algn="l"/>
                <a:tab pos="8980488" algn="l"/>
              </a:tabLst>
            </a:pPr>
            <a:r>
              <a:rPr lang="en-GB" sz="2400">
                <a:solidFill>
                  <a:srgbClr val="FF0000"/>
                </a:solidFill>
                <a:latin typeface="Calibri" pitchFamily="34" charset="0"/>
                <a:cs typeface="Arial" charset="0"/>
              </a:rPr>
              <a:t>We would like to: </a:t>
            </a:r>
          </a:p>
          <a:p>
            <a:pPr marL="819150" lvl="1" indent="-315913" defTabSz="1008063">
              <a:lnSpc>
                <a:spcPct val="80000"/>
              </a:lnSpc>
              <a:spcBef>
                <a:spcPct val="20000"/>
              </a:spcBef>
              <a:buClr>
                <a:srgbClr val="FBA313"/>
              </a:buClr>
              <a:buSzPct val="80000"/>
              <a:buFont typeface="Wingdings" pitchFamily="2" charset="2"/>
              <a:buChar char="¨"/>
              <a:tabLst>
                <a:tab pos="446088" algn="l"/>
                <a:tab pos="895350" algn="l"/>
                <a:tab pos="1344613" algn="l"/>
                <a:tab pos="1793875" algn="l"/>
                <a:tab pos="2243138" algn="l"/>
                <a:tab pos="2690813" algn="l"/>
                <a:tab pos="3141663" algn="l"/>
                <a:tab pos="3590925" algn="l"/>
                <a:tab pos="4040188" algn="l"/>
                <a:tab pos="4487863" algn="l"/>
                <a:tab pos="4938713" algn="l"/>
                <a:tab pos="5387975" algn="l"/>
                <a:tab pos="5835650" algn="l"/>
                <a:tab pos="6284913" algn="l"/>
                <a:tab pos="6735763" algn="l"/>
                <a:tab pos="7185025" algn="l"/>
                <a:tab pos="7632700" algn="l"/>
                <a:tab pos="8083550" algn="l"/>
                <a:tab pos="8532813" algn="l"/>
                <a:tab pos="8980488" algn="l"/>
              </a:tabLst>
            </a:pPr>
            <a:r>
              <a:rPr lang="en-GB" sz="2000">
                <a:solidFill>
                  <a:srgbClr val="FF0000"/>
                </a:solidFill>
                <a:latin typeface="Calibri" pitchFamily="34" charset="0"/>
                <a:cs typeface="Arial" charset="0"/>
              </a:rPr>
              <a:t>Learn</a:t>
            </a:r>
            <a:r>
              <a:rPr lang="en-GB" sz="2000">
                <a:solidFill>
                  <a:srgbClr val="000000"/>
                </a:solidFill>
                <a:latin typeface="Calibri" pitchFamily="34" charset="0"/>
                <a:cs typeface="Arial" charset="0"/>
              </a:rPr>
              <a:t> a simple model </a:t>
            </a:r>
            <a:r>
              <a:rPr lang="en-GB" sz="2000">
                <a:solidFill>
                  <a:srgbClr val="FF0000"/>
                </a:solidFill>
                <a:latin typeface="Calibri" pitchFamily="34" charset="0"/>
                <a:cs typeface="Arial" charset="0"/>
              </a:rPr>
              <a:t>or </a:t>
            </a:r>
            <a:r>
              <a:rPr lang="en-GB" sz="2000">
                <a:solidFill>
                  <a:srgbClr val="000000"/>
                </a:solidFill>
                <a:latin typeface="Calibri" pitchFamily="34" charset="0"/>
                <a:cs typeface="Arial" charset="0"/>
              </a:rPr>
              <a:t>several </a:t>
            </a:r>
            <a:r>
              <a:rPr lang="en-GB" sz="2000" u="sng">
                <a:solidFill>
                  <a:srgbClr val="FF0000"/>
                </a:solidFill>
                <a:latin typeface="Calibri" pitchFamily="34" charset="0"/>
                <a:cs typeface="Arial" charset="0"/>
              </a:rPr>
              <a:t>simple</a:t>
            </a:r>
            <a:r>
              <a:rPr lang="en-GB" sz="2000" u="sng">
                <a:solidFill>
                  <a:srgbClr val="000000"/>
                </a:solidFill>
                <a:latin typeface="Calibri" pitchFamily="34" charset="0"/>
                <a:cs typeface="Arial" charset="0"/>
              </a:rPr>
              <a:t> models</a:t>
            </a:r>
          </a:p>
          <a:p>
            <a:pPr marL="819150" lvl="1" indent="-315913" defTabSz="1008063">
              <a:lnSpc>
                <a:spcPct val="80000"/>
              </a:lnSpc>
              <a:spcBef>
                <a:spcPct val="20000"/>
              </a:spcBef>
              <a:buClr>
                <a:srgbClr val="FBA313"/>
              </a:buClr>
              <a:buSzPct val="80000"/>
              <a:buFont typeface="Wingdings" pitchFamily="2" charset="2"/>
              <a:buChar char="¨"/>
              <a:tabLst>
                <a:tab pos="446088" algn="l"/>
                <a:tab pos="895350" algn="l"/>
                <a:tab pos="1344613" algn="l"/>
                <a:tab pos="1793875" algn="l"/>
                <a:tab pos="2243138" algn="l"/>
                <a:tab pos="2690813" algn="l"/>
                <a:tab pos="3141663" algn="l"/>
                <a:tab pos="3590925" algn="l"/>
                <a:tab pos="4040188" algn="l"/>
                <a:tab pos="4487863" algn="l"/>
                <a:tab pos="4938713" algn="l"/>
                <a:tab pos="5387975" algn="l"/>
                <a:tab pos="5835650" algn="l"/>
                <a:tab pos="6284913" algn="l"/>
                <a:tab pos="6735763" algn="l"/>
                <a:tab pos="7185025" algn="l"/>
                <a:tab pos="7632700" algn="l"/>
                <a:tab pos="8083550" algn="l"/>
                <a:tab pos="8532813" algn="l"/>
                <a:tab pos="8980488" algn="l"/>
              </a:tabLst>
            </a:pPr>
            <a:r>
              <a:rPr lang="en-GB" sz="2000">
                <a:solidFill>
                  <a:srgbClr val="FF0000"/>
                </a:solidFill>
                <a:latin typeface="Calibri" pitchFamily="34" charset="0"/>
                <a:cs typeface="Arial" charset="0"/>
              </a:rPr>
              <a:t>Make decisions</a:t>
            </a:r>
            <a:r>
              <a:rPr lang="en-GB" sz="2000">
                <a:solidFill>
                  <a:srgbClr val="000000"/>
                </a:solidFill>
                <a:latin typeface="Calibri" pitchFamily="34" charset="0"/>
                <a:cs typeface="Arial" charset="0"/>
              </a:rPr>
              <a:t> with respect to a </a:t>
            </a:r>
            <a:r>
              <a:rPr lang="en-GB" sz="2000" u="sng">
                <a:solidFill>
                  <a:srgbClr val="FF0000"/>
                </a:solidFill>
                <a:latin typeface="Calibri" pitchFamily="34" charset="0"/>
                <a:cs typeface="Arial" charset="0"/>
              </a:rPr>
              <a:t>complex</a:t>
            </a:r>
            <a:r>
              <a:rPr lang="en-GB" sz="2000" u="sng">
                <a:solidFill>
                  <a:srgbClr val="000000"/>
                </a:solidFill>
                <a:latin typeface="Calibri" pitchFamily="34" charset="0"/>
                <a:cs typeface="Arial" charset="0"/>
              </a:rPr>
              <a:t> model</a:t>
            </a:r>
            <a:r>
              <a:rPr lang="en-GB" sz="2000">
                <a:solidFill>
                  <a:srgbClr val="000000"/>
                </a:solidFill>
                <a:latin typeface="Calibri" pitchFamily="34" charset="0"/>
                <a:cs typeface="Arial" charset="0"/>
              </a:rPr>
              <a:t>                 </a:t>
            </a:r>
            <a:endParaRPr lang="en-GB">
              <a:solidFill>
                <a:srgbClr val="000000"/>
              </a:solidFill>
              <a:latin typeface="Calibri" pitchFamily="34" charset="0"/>
              <a:cs typeface="Arial" charset="0"/>
            </a:endParaRPr>
          </a:p>
        </p:txBody>
      </p:sp>
      <p:sp>
        <p:nvSpPr>
          <p:cNvPr id="1269849" name="Freeform 89"/>
          <p:cNvSpPr>
            <a:spLocks/>
          </p:cNvSpPr>
          <p:nvPr/>
        </p:nvSpPr>
        <p:spPr bwMode="auto">
          <a:xfrm>
            <a:off x="5853113" y="1219200"/>
            <a:ext cx="990600" cy="317500"/>
          </a:xfrm>
          <a:custGeom>
            <a:avLst/>
            <a:gdLst>
              <a:gd name="T0" fmla="*/ 0 w 624"/>
              <a:gd name="T1" fmla="*/ 152 h 200"/>
              <a:gd name="T2" fmla="*/ 288 w 624"/>
              <a:gd name="T3" fmla="*/ 8 h 200"/>
              <a:gd name="T4" fmla="*/ 624 w 624"/>
              <a:gd name="T5" fmla="*/ 200 h 200"/>
            </a:gdLst>
            <a:ahLst/>
            <a:cxnLst>
              <a:cxn ang="0">
                <a:pos x="T0" y="T1"/>
              </a:cxn>
              <a:cxn ang="0">
                <a:pos x="T2" y="T3"/>
              </a:cxn>
              <a:cxn ang="0">
                <a:pos x="T4" y="T5"/>
              </a:cxn>
            </a:cxnLst>
            <a:rect l="0" t="0" r="r" b="b"/>
            <a:pathLst>
              <a:path w="624" h="200">
                <a:moveTo>
                  <a:pt x="0" y="152"/>
                </a:moveTo>
                <a:cubicBezTo>
                  <a:pt x="92" y="76"/>
                  <a:pt x="184" y="0"/>
                  <a:pt x="288" y="8"/>
                </a:cubicBezTo>
                <a:cubicBezTo>
                  <a:pt x="392" y="16"/>
                  <a:pt x="568" y="168"/>
                  <a:pt x="624" y="200"/>
                </a:cubicBezTo>
              </a:path>
            </a:pathLst>
          </a:custGeom>
          <a:noFill/>
          <a:ln w="38100" cmpd="sng">
            <a:solidFill>
              <a:srgbClr val="00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sp>
        <p:nvSpPr>
          <p:cNvPr id="1269850" name="Freeform 90"/>
          <p:cNvSpPr>
            <a:spLocks/>
          </p:cNvSpPr>
          <p:nvPr/>
        </p:nvSpPr>
        <p:spPr bwMode="auto">
          <a:xfrm>
            <a:off x="5029200" y="1309688"/>
            <a:ext cx="457200" cy="368300"/>
          </a:xfrm>
          <a:custGeom>
            <a:avLst/>
            <a:gdLst>
              <a:gd name="T0" fmla="*/ 0 w 288"/>
              <a:gd name="T1" fmla="*/ 280 h 280"/>
              <a:gd name="T2" fmla="*/ 48 w 288"/>
              <a:gd name="T3" fmla="*/ 40 h 280"/>
              <a:gd name="T4" fmla="*/ 288 w 288"/>
              <a:gd name="T5" fmla="*/ 40 h 280"/>
            </a:gdLst>
            <a:ahLst/>
            <a:cxnLst>
              <a:cxn ang="0">
                <a:pos x="T0" y="T1"/>
              </a:cxn>
              <a:cxn ang="0">
                <a:pos x="T2" y="T3"/>
              </a:cxn>
              <a:cxn ang="0">
                <a:pos x="T4" y="T5"/>
              </a:cxn>
            </a:cxnLst>
            <a:rect l="0" t="0" r="r" b="b"/>
            <a:pathLst>
              <a:path w="288" h="280">
                <a:moveTo>
                  <a:pt x="0" y="280"/>
                </a:moveTo>
                <a:cubicBezTo>
                  <a:pt x="0" y="180"/>
                  <a:pt x="0" y="80"/>
                  <a:pt x="48" y="40"/>
                </a:cubicBezTo>
                <a:cubicBezTo>
                  <a:pt x="96" y="0"/>
                  <a:pt x="248" y="40"/>
                  <a:pt x="288" y="40"/>
                </a:cubicBezTo>
              </a:path>
            </a:pathLst>
          </a:custGeom>
          <a:noFill/>
          <a:ln w="38100" cmpd="sng">
            <a:solidFill>
              <a:srgbClr val="00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sp>
        <p:nvSpPr>
          <p:cNvPr id="1269851" name="Freeform 91"/>
          <p:cNvSpPr>
            <a:spLocks/>
          </p:cNvSpPr>
          <p:nvPr/>
        </p:nvSpPr>
        <p:spPr bwMode="auto">
          <a:xfrm>
            <a:off x="7743825" y="1428750"/>
            <a:ext cx="457200" cy="304800"/>
          </a:xfrm>
          <a:custGeom>
            <a:avLst/>
            <a:gdLst>
              <a:gd name="T0" fmla="*/ 336 w 336"/>
              <a:gd name="T1" fmla="*/ 0 h 144"/>
              <a:gd name="T2" fmla="*/ 0 w 336"/>
              <a:gd name="T3" fmla="*/ 144 h 144"/>
            </a:gdLst>
            <a:ahLst/>
            <a:cxnLst>
              <a:cxn ang="0">
                <a:pos x="T0" y="T1"/>
              </a:cxn>
              <a:cxn ang="0">
                <a:pos x="T2" y="T3"/>
              </a:cxn>
            </a:cxnLst>
            <a:rect l="0" t="0" r="r" b="b"/>
            <a:pathLst>
              <a:path w="336" h="144">
                <a:moveTo>
                  <a:pt x="336" y="0"/>
                </a:moveTo>
                <a:cubicBezTo>
                  <a:pt x="196" y="60"/>
                  <a:pt x="56" y="120"/>
                  <a:pt x="0" y="144"/>
                </a:cubicBezTo>
              </a:path>
            </a:pathLst>
          </a:custGeom>
          <a:noFill/>
          <a:ln w="38100" cmpd="sng">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sp>
        <p:nvSpPr>
          <p:cNvPr id="1269852" name="Freeform 92"/>
          <p:cNvSpPr>
            <a:spLocks/>
          </p:cNvSpPr>
          <p:nvPr/>
        </p:nvSpPr>
        <p:spPr bwMode="auto">
          <a:xfrm>
            <a:off x="6096000" y="1600200"/>
            <a:ext cx="1447800" cy="152400"/>
          </a:xfrm>
          <a:custGeom>
            <a:avLst/>
            <a:gdLst>
              <a:gd name="T0" fmla="*/ 1056 w 1056"/>
              <a:gd name="T1" fmla="*/ 96 h 96"/>
              <a:gd name="T2" fmla="*/ 192 w 1056"/>
              <a:gd name="T3" fmla="*/ 0 h 96"/>
              <a:gd name="T4" fmla="*/ 0 w 1056"/>
              <a:gd name="T5" fmla="*/ 96 h 96"/>
            </a:gdLst>
            <a:ahLst/>
            <a:cxnLst>
              <a:cxn ang="0">
                <a:pos x="T0" y="T1"/>
              </a:cxn>
              <a:cxn ang="0">
                <a:pos x="T2" y="T3"/>
              </a:cxn>
              <a:cxn ang="0">
                <a:pos x="T4" y="T5"/>
              </a:cxn>
            </a:cxnLst>
            <a:rect l="0" t="0" r="r" b="b"/>
            <a:pathLst>
              <a:path w="1056" h="96">
                <a:moveTo>
                  <a:pt x="1056" y="96"/>
                </a:moveTo>
                <a:cubicBezTo>
                  <a:pt x="712" y="48"/>
                  <a:pt x="368" y="0"/>
                  <a:pt x="192" y="0"/>
                </a:cubicBezTo>
                <a:cubicBezTo>
                  <a:pt x="16" y="0"/>
                  <a:pt x="8" y="48"/>
                  <a:pt x="0" y="96"/>
                </a:cubicBezTo>
              </a:path>
            </a:pathLst>
          </a:custGeom>
          <a:noFill/>
          <a:ln w="38100" cmpd="sng">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sp>
        <p:nvSpPr>
          <p:cNvPr id="1269853" name="Freeform 93"/>
          <p:cNvSpPr>
            <a:spLocks/>
          </p:cNvSpPr>
          <p:nvPr/>
        </p:nvSpPr>
        <p:spPr bwMode="auto">
          <a:xfrm>
            <a:off x="5257800" y="1676400"/>
            <a:ext cx="581025" cy="228600"/>
          </a:xfrm>
          <a:custGeom>
            <a:avLst/>
            <a:gdLst>
              <a:gd name="T0" fmla="*/ 336 w 336"/>
              <a:gd name="T1" fmla="*/ 144 h 144"/>
              <a:gd name="T2" fmla="*/ 192 w 336"/>
              <a:gd name="T3" fmla="*/ 0 h 144"/>
              <a:gd name="T4" fmla="*/ 0 w 336"/>
              <a:gd name="T5" fmla="*/ 144 h 144"/>
            </a:gdLst>
            <a:ahLst/>
            <a:cxnLst>
              <a:cxn ang="0">
                <a:pos x="T0" y="T1"/>
              </a:cxn>
              <a:cxn ang="0">
                <a:pos x="T2" y="T3"/>
              </a:cxn>
              <a:cxn ang="0">
                <a:pos x="T4" y="T5"/>
              </a:cxn>
            </a:cxnLst>
            <a:rect l="0" t="0" r="r" b="b"/>
            <a:pathLst>
              <a:path w="336" h="144">
                <a:moveTo>
                  <a:pt x="336" y="144"/>
                </a:moveTo>
                <a:cubicBezTo>
                  <a:pt x="292" y="72"/>
                  <a:pt x="248" y="0"/>
                  <a:pt x="192" y="0"/>
                </a:cubicBezTo>
                <a:cubicBezTo>
                  <a:pt x="136" y="0"/>
                  <a:pt x="32" y="120"/>
                  <a:pt x="0" y="144"/>
                </a:cubicBezTo>
              </a:path>
            </a:pathLst>
          </a:custGeom>
          <a:noFill/>
          <a:ln w="38100" cmpd="sng">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sp>
        <p:nvSpPr>
          <p:cNvPr id="1269854" name="Rectangle 94"/>
          <p:cNvSpPr>
            <a:spLocks noChangeArrowheads="1"/>
          </p:cNvSpPr>
          <p:nvPr/>
        </p:nvSpPr>
        <p:spPr bwMode="auto">
          <a:xfrm>
            <a:off x="3276600" y="5062538"/>
            <a:ext cx="5715000" cy="650875"/>
          </a:xfrm>
          <a:prstGeom prst="rect">
            <a:avLst/>
          </a:prstGeom>
          <a:solidFill>
            <a:srgbClr val="FFFF66"/>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dirty="0">
                <a:solidFill>
                  <a:srgbClr val="000000"/>
                </a:solidFill>
                <a:latin typeface="Arial" charset="0"/>
                <a:cs typeface="Arial" charset="0"/>
              </a:rPr>
              <a:t>Key difference from MLNs</a:t>
            </a:r>
            <a:r>
              <a:rPr lang="en-US" dirty="0">
                <a:solidFill>
                  <a:srgbClr val="000000"/>
                </a:solidFill>
                <a:latin typeface="Arial" charset="0"/>
                <a:cs typeface="Arial" charset="0"/>
              </a:rPr>
              <a:t> which provide a concise definition of a model, but the whole joint one.</a:t>
            </a:r>
          </a:p>
        </p:txBody>
      </p:sp>
      <p:sp>
        <p:nvSpPr>
          <p:cNvPr id="5" name="Slide Number Placeholder 4"/>
          <p:cNvSpPr>
            <a:spLocks noGrp="1"/>
          </p:cNvSpPr>
          <p:nvPr>
            <p:ph type="sldNum" sz="quarter" idx="11"/>
          </p:nvPr>
        </p:nvSpPr>
        <p:spPr/>
        <p:txBody>
          <a:bodyPr/>
          <a:lstStyle/>
          <a:p>
            <a:r>
              <a:rPr lang="en-US" altLang="zh-TW" smtClean="0">
                <a:solidFill>
                  <a:srgbClr val="000000"/>
                </a:solidFill>
              </a:rPr>
              <a:t>Page </a:t>
            </a:r>
            <a:fld id="{E8007264-EAB3-4E53-8D88-C175708AA4AD}" type="slidenum">
              <a:rPr lang="en-US" altLang="zh-TW" smtClean="0">
                <a:solidFill>
                  <a:srgbClr val="000000"/>
                </a:solidFill>
              </a:rPr>
              <a:pPr/>
              <a:t>25</a:t>
            </a:fld>
            <a:endParaRPr lang="en-US" altLang="zh-TW" dirty="0">
              <a:solidFill>
                <a:srgbClr val="000000"/>
              </a:solidFill>
            </a:endParaRPr>
          </a:p>
        </p:txBody>
      </p:sp>
    </p:spTree>
    <p:extLst>
      <p:ext uri="{BB962C8B-B14F-4D97-AF65-F5344CB8AC3E}">
        <p14:creationId xmlns:p14="http://schemas.microsoft.com/office/powerpoint/2010/main" val="83903776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69787"/>
                                        </p:tgtEl>
                                        <p:attrNameLst>
                                          <p:attrName>style.visibility</p:attrName>
                                        </p:attrNameLst>
                                      </p:cBhvr>
                                      <p:to>
                                        <p:strVal val="visible"/>
                                      </p:to>
                                    </p:set>
                                  </p:childTnLst>
                                </p:cTn>
                              </p:par>
                              <p:par>
                                <p:cTn id="7" presetID="4" presetClass="entr" presetSubtype="16" fill="hold" grpId="0" nodeType="withEffect">
                                  <p:stCondLst>
                                    <p:cond delay="0"/>
                                  </p:stCondLst>
                                  <p:childTnLst>
                                    <p:set>
                                      <p:cBhvr>
                                        <p:cTn id="8" dur="1" fill="hold">
                                          <p:stCondLst>
                                            <p:cond delay="0"/>
                                          </p:stCondLst>
                                        </p:cTn>
                                        <p:tgtEl>
                                          <p:spTgt spid="1269845"/>
                                        </p:tgtEl>
                                        <p:attrNameLst>
                                          <p:attrName>style.visibility</p:attrName>
                                        </p:attrNameLst>
                                      </p:cBhvr>
                                      <p:to>
                                        <p:strVal val="visible"/>
                                      </p:to>
                                    </p:set>
                                    <p:animEffect transition="in" filter="box(in)">
                                      <p:cBhvr>
                                        <p:cTn id="9" dur="2000"/>
                                        <p:tgtEl>
                                          <p:spTgt spid="126984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69762">
                                            <p:bg/>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269762">
                                            <p:txEl>
                                              <p:pRg st="0" end="0"/>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269762">
                                            <p:txEl>
                                              <p:pRg st="1" end="1"/>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269762">
                                            <p:txEl>
                                              <p:pRg st="2" end="2"/>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269762">
                                            <p:txEl>
                                              <p:pRg st="3" end="3"/>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1269764"/>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269849"/>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269850"/>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269851"/>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269852"/>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269853"/>
                                        </p:tgtEl>
                                        <p:attrNameLst>
                                          <p:attrName>style.visibility</p:attrName>
                                        </p:attrNameLst>
                                      </p:cBhvr>
                                      <p:to>
                                        <p:strVal val="visible"/>
                                      </p:to>
                                    </p:set>
                                  </p:childTnLst>
                                </p:cTn>
                              </p:par>
                              <p:par>
                                <p:cTn id="36" presetID="4" presetClass="entr" presetSubtype="16" fill="hold" grpId="0" nodeType="withEffect">
                                  <p:stCondLst>
                                    <p:cond delay="0"/>
                                  </p:stCondLst>
                                  <p:childTnLst>
                                    <p:set>
                                      <p:cBhvr>
                                        <p:cTn id="37" dur="1" fill="hold">
                                          <p:stCondLst>
                                            <p:cond delay="0"/>
                                          </p:stCondLst>
                                        </p:cTn>
                                        <p:tgtEl>
                                          <p:spTgt spid="1269846"/>
                                        </p:tgtEl>
                                        <p:attrNameLst>
                                          <p:attrName>style.visibility</p:attrName>
                                        </p:attrNameLst>
                                      </p:cBhvr>
                                      <p:to>
                                        <p:strVal val="visible"/>
                                      </p:to>
                                    </p:set>
                                    <p:animEffect transition="in" filter="box(in)">
                                      <p:cBhvr>
                                        <p:cTn id="38" dur="2000"/>
                                        <p:tgtEl>
                                          <p:spTgt spid="1269846"/>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69847"/>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269848">
                                            <p:txEl>
                                              <p:pRg st="0" end="0"/>
                                            </p:txEl>
                                          </p:spTgt>
                                        </p:tgtEl>
                                        <p:attrNameLst>
                                          <p:attrName>style.visibility</p:attrName>
                                        </p:attrNameLst>
                                      </p:cBhvr>
                                      <p:to>
                                        <p:strVal val="visible"/>
                                      </p:to>
                                    </p:set>
                                    <p:animEffect transition="in" filter="blinds(horizontal)">
                                      <p:cBhvr>
                                        <p:cTn id="47" dur="1000"/>
                                        <p:tgtEl>
                                          <p:spTgt spid="1269848">
                                            <p:txEl>
                                              <p:pRg st="0" end="0"/>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nodeType="clickEffect">
                                  <p:stCondLst>
                                    <p:cond delay="0"/>
                                  </p:stCondLst>
                                  <p:childTnLst>
                                    <p:set>
                                      <p:cBhvr>
                                        <p:cTn id="51" dur="1" fill="hold">
                                          <p:stCondLst>
                                            <p:cond delay="0"/>
                                          </p:stCondLst>
                                        </p:cTn>
                                        <p:tgtEl>
                                          <p:spTgt spid="1269848">
                                            <p:txEl>
                                              <p:pRg st="1" end="1"/>
                                            </p:txEl>
                                          </p:spTgt>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1269848">
                                            <p:txEl>
                                              <p:pRg st="2" end="2"/>
                                            </p:txEl>
                                          </p:spTgt>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1269848">
                                            <p:txEl>
                                              <p:pRg st="3" end="3"/>
                                            </p:txEl>
                                          </p:spTgt>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2" fill="hold" grpId="0" nodeType="clickEffect">
                                  <p:stCondLst>
                                    <p:cond delay="0"/>
                                  </p:stCondLst>
                                  <p:childTnLst>
                                    <p:set>
                                      <p:cBhvr>
                                        <p:cTn id="59" dur="1" fill="hold">
                                          <p:stCondLst>
                                            <p:cond delay="0"/>
                                          </p:stCondLst>
                                        </p:cTn>
                                        <p:tgtEl>
                                          <p:spTgt spid="1269854"/>
                                        </p:tgtEl>
                                        <p:attrNameLst>
                                          <p:attrName>style.visibility</p:attrName>
                                        </p:attrNameLst>
                                      </p:cBhvr>
                                      <p:to>
                                        <p:strVal val="visible"/>
                                      </p:to>
                                    </p:set>
                                    <p:animEffect transition="in" filter="wipe(right)">
                                      <p:cBhvr>
                                        <p:cTn id="60" dur="1000"/>
                                        <p:tgtEl>
                                          <p:spTgt spid="12698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62" grpId="0" build="p" animBg="1"/>
      <p:bldP spid="1269845" grpId="0"/>
      <p:bldP spid="1269846" grpId="0"/>
      <p:bldP spid="1269847" grpId="0" animBg="1"/>
      <p:bldP spid="1269848" grpId="0" build="allAtOnce"/>
      <p:bldP spid="1269849" grpId="0" animBg="1"/>
      <p:bldP spid="1269850" grpId="0" animBg="1"/>
      <p:bldP spid="1269851" grpId="0" animBg="1"/>
      <p:bldP spid="1269852" grpId="0" animBg="1"/>
      <p:bldP spid="1269853" grpId="0" animBg="1"/>
      <p:bldP spid="12698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4948" name="Rectangle 4"/>
          <p:cNvSpPr>
            <a:spLocks noGrp="1" noChangeArrowheads="1"/>
          </p:cNvSpPr>
          <p:nvPr>
            <p:ph type="body" idx="1"/>
          </p:nvPr>
        </p:nvSpPr>
        <p:spPr>
          <a:xfrm>
            <a:off x="457200" y="811213"/>
            <a:ext cx="8458200" cy="4953000"/>
          </a:xfrm>
        </p:spPr>
        <p:txBody>
          <a:bodyPr/>
          <a:lstStyle/>
          <a:p>
            <a:pPr eaLnBrk="1" hangingPunct="1">
              <a:defRPr/>
            </a:pPr>
            <a:endParaRPr lang="en-US" dirty="0" smtClean="0"/>
          </a:p>
          <a:p>
            <a:pPr eaLnBrk="1" hangingPunct="1">
              <a:defRPr/>
            </a:pPr>
            <a:r>
              <a:rPr lang="en-US" sz="2000" dirty="0" smtClean="0"/>
              <a:t>Constrained Conditional Models – </a:t>
            </a:r>
            <a:r>
              <a:rPr lang="en-US" sz="2000" dirty="0" smtClean="0">
                <a:solidFill>
                  <a:srgbClr val="0033CC"/>
                </a:solidFill>
              </a:rPr>
              <a:t>ILP formulations</a:t>
            </a:r>
            <a:r>
              <a:rPr lang="en-US" sz="2000" dirty="0" smtClean="0"/>
              <a:t> – have been shown useful in the context of many NLP problems</a:t>
            </a:r>
          </a:p>
          <a:p>
            <a:pPr eaLnBrk="1" hangingPunct="1">
              <a:defRPr/>
            </a:pPr>
            <a:endParaRPr lang="en-US" sz="1800" dirty="0" smtClean="0">
              <a:solidFill>
                <a:srgbClr val="0033CC"/>
              </a:solidFill>
            </a:endParaRPr>
          </a:p>
          <a:p>
            <a:pPr eaLnBrk="1" hangingPunct="1">
              <a:defRPr/>
            </a:pPr>
            <a:r>
              <a:rPr lang="en-US" sz="1800" dirty="0" smtClean="0">
                <a:solidFill>
                  <a:srgbClr val="0033CC"/>
                </a:solidFill>
              </a:rPr>
              <a:t>[Roth&amp;Yih, 04,07: </a:t>
            </a:r>
            <a:r>
              <a:rPr lang="en-US" sz="1800" dirty="0" smtClean="0"/>
              <a:t>Entities and Relations</a:t>
            </a:r>
            <a:r>
              <a:rPr lang="en-US" sz="1800" dirty="0" smtClean="0">
                <a:solidFill>
                  <a:srgbClr val="0033CC"/>
                </a:solidFill>
              </a:rPr>
              <a:t>; Punyakanok et. al: </a:t>
            </a:r>
            <a:r>
              <a:rPr lang="en-US" sz="1800" dirty="0" smtClean="0"/>
              <a:t>SRL</a:t>
            </a:r>
            <a:r>
              <a:rPr lang="en-US" sz="1800" dirty="0" smtClean="0">
                <a:solidFill>
                  <a:srgbClr val="0033CC"/>
                </a:solidFill>
              </a:rPr>
              <a:t>  …]</a:t>
            </a:r>
          </a:p>
          <a:p>
            <a:pPr lvl="1" eaLnBrk="1" hangingPunct="1">
              <a:lnSpc>
                <a:spcPct val="88000"/>
              </a:lnSpc>
              <a:defRPr/>
            </a:pPr>
            <a:r>
              <a:rPr lang="en-US" dirty="0" smtClean="0">
                <a:solidFill>
                  <a:srgbClr val="FF0000"/>
                </a:solidFill>
              </a:rPr>
              <a:t>Summarization; Co-reference; Information &amp; Relation Extraction; Event Identifications; Transliteration</a:t>
            </a:r>
            <a:r>
              <a:rPr lang="en-US" dirty="0">
                <a:solidFill>
                  <a:srgbClr val="FF0000"/>
                </a:solidFill>
              </a:rPr>
              <a:t>;</a:t>
            </a:r>
            <a:r>
              <a:rPr lang="en-US" dirty="0" smtClean="0">
                <a:solidFill>
                  <a:srgbClr val="FF0000"/>
                </a:solidFill>
              </a:rPr>
              <a:t> Textual Entailment; Knowledge Acquisition; Sentiments; Temporal Reasoning, Dependency Parsing,…</a:t>
            </a:r>
          </a:p>
          <a:p>
            <a:pPr eaLnBrk="1" hangingPunct="1">
              <a:lnSpc>
                <a:spcPct val="88000"/>
              </a:lnSpc>
              <a:defRPr/>
            </a:pPr>
            <a:endParaRPr lang="en-US" sz="2000" dirty="0" smtClean="0"/>
          </a:p>
          <a:p>
            <a:pPr eaLnBrk="1" hangingPunct="1">
              <a:lnSpc>
                <a:spcPct val="88000"/>
              </a:lnSpc>
              <a:defRPr/>
            </a:pPr>
            <a:r>
              <a:rPr lang="en-US" sz="2000" dirty="0" smtClean="0"/>
              <a:t>Some theoretical work on training paradigms </a:t>
            </a:r>
            <a:r>
              <a:rPr lang="en-US" sz="1800" dirty="0" smtClean="0">
                <a:solidFill>
                  <a:srgbClr val="0033CC"/>
                </a:solidFill>
              </a:rPr>
              <a:t>[Punyakanok et. al., 05 more; Constraints Driven Learning, PR, Constrained EM…] </a:t>
            </a:r>
          </a:p>
          <a:p>
            <a:pPr eaLnBrk="1" hangingPunct="1">
              <a:lnSpc>
                <a:spcPct val="88000"/>
              </a:lnSpc>
              <a:defRPr/>
            </a:pPr>
            <a:r>
              <a:rPr lang="en-US" sz="2000" dirty="0" smtClean="0"/>
              <a:t>Some work on Inference, mostly approximations, bringing back ideas on </a:t>
            </a:r>
            <a:r>
              <a:rPr lang="en-US" sz="2000" dirty="0" err="1" smtClean="0"/>
              <a:t>Lagrangian</a:t>
            </a:r>
            <a:r>
              <a:rPr lang="en-US" sz="2000" dirty="0" smtClean="0"/>
              <a:t> relaxation, etc. </a:t>
            </a:r>
            <a:endParaRPr lang="en-US" sz="2000" b="1" dirty="0" smtClean="0">
              <a:solidFill>
                <a:srgbClr val="0033CC"/>
              </a:solidFill>
            </a:endParaRPr>
          </a:p>
          <a:p>
            <a:pPr lvl="1" eaLnBrk="1" hangingPunct="1">
              <a:lnSpc>
                <a:spcPct val="88000"/>
              </a:lnSpc>
              <a:defRPr/>
            </a:pPr>
            <a:endParaRPr lang="en-US" sz="1400" b="1" dirty="0" smtClean="0">
              <a:solidFill>
                <a:srgbClr val="0033CC"/>
              </a:solidFill>
              <a:latin typeface="Arial" charset="0"/>
            </a:endParaRPr>
          </a:p>
          <a:p>
            <a:pPr eaLnBrk="1" hangingPunct="1">
              <a:lnSpc>
                <a:spcPct val="88000"/>
              </a:lnSpc>
              <a:defRPr/>
            </a:pPr>
            <a:r>
              <a:rPr lang="en-US" sz="2000" dirty="0" smtClean="0"/>
              <a:t>Good summary and description of training paradigms: [</a:t>
            </a:r>
            <a:r>
              <a:rPr lang="en-US" sz="2000" dirty="0" smtClean="0">
                <a:solidFill>
                  <a:srgbClr val="0033CC"/>
                </a:solidFill>
              </a:rPr>
              <a:t>Chang, Ratinov &amp; Roth, Machine Learning Journal 2012]</a:t>
            </a:r>
          </a:p>
          <a:p>
            <a:pPr eaLnBrk="1" hangingPunct="1">
              <a:lnSpc>
                <a:spcPct val="88000"/>
              </a:lnSpc>
              <a:defRPr/>
            </a:pPr>
            <a:endParaRPr lang="en-US" altLang="zh-TW" sz="1800" b="1" dirty="0" smtClean="0">
              <a:latin typeface="Arial" charset="0"/>
              <a:ea typeface="Arial Unicode MS" pitchFamily="34" charset="-128"/>
              <a:cs typeface="Arial Unicode MS" pitchFamily="34" charset="-128"/>
            </a:endParaRPr>
          </a:p>
          <a:p>
            <a:pPr eaLnBrk="1" hangingPunct="1">
              <a:lnSpc>
                <a:spcPct val="88000"/>
              </a:lnSpc>
              <a:defRPr/>
            </a:pPr>
            <a:r>
              <a:rPr lang="en-US" altLang="zh-TW" sz="2000" b="1" dirty="0" smtClean="0">
                <a:ea typeface="Arial Unicode MS" pitchFamily="34" charset="-128"/>
                <a:cs typeface="Arial Unicode MS" pitchFamily="34" charset="-128"/>
              </a:rPr>
              <a:t>Summary of work </a:t>
            </a:r>
            <a:r>
              <a:rPr lang="en-US" altLang="zh-TW" sz="2000" b="1" dirty="0">
                <a:ea typeface="Arial Unicode MS" pitchFamily="34" charset="-128"/>
                <a:cs typeface="Arial Unicode MS" pitchFamily="34" charset="-128"/>
              </a:rPr>
              <a:t>&amp;</a:t>
            </a:r>
            <a:r>
              <a:rPr lang="en-US" altLang="zh-TW" sz="2000" b="1" dirty="0" smtClean="0">
                <a:ea typeface="Arial Unicode MS" pitchFamily="34" charset="-128"/>
                <a:cs typeface="Arial Unicode MS" pitchFamily="34" charset="-128"/>
              </a:rPr>
              <a:t> a bibliography: </a:t>
            </a:r>
            <a:r>
              <a:rPr lang="en-US" altLang="zh-TW" sz="2000" b="1" dirty="0" smtClean="0">
                <a:ea typeface="Arial Unicode MS" pitchFamily="34" charset="-128"/>
                <a:cs typeface="Arial Unicode MS" pitchFamily="34" charset="-128"/>
                <a:hlinkClick r:id="rId2"/>
              </a:rPr>
              <a:t>http://L2R.cs.uiuc.edu/tutorials.html</a:t>
            </a:r>
            <a:endParaRPr lang="en-US" altLang="zh-TW" sz="2000" b="1" dirty="0" smtClean="0">
              <a:ea typeface="Arial Unicode MS" pitchFamily="34" charset="-128"/>
              <a:cs typeface="Arial Unicode MS" pitchFamily="34" charset="-128"/>
            </a:endParaRPr>
          </a:p>
          <a:p>
            <a:pPr marL="0" indent="0" eaLnBrk="1" hangingPunct="1">
              <a:lnSpc>
                <a:spcPct val="88000"/>
              </a:lnSpc>
              <a:buFont typeface="Wingdings" pitchFamily="2" charset="2"/>
              <a:buNone/>
              <a:defRPr/>
            </a:pPr>
            <a:r>
              <a:rPr lang="en-US" altLang="zh-TW" sz="1800" b="1" dirty="0" smtClean="0">
                <a:latin typeface="Arial" charset="0"/>
                <a:ea typeface="Arial Unicode MS" pitchFamily="34" charset="-128"/>
                <a:cs typeface="Arial Unicode MS" pitchFamily="34" charset="-128"/>
              </a:rPr>
              <a:t> </a:t>
            </a:r>
            <a:endParaRPr lang="en-US" altLang="zh-TW" sz="2000" b="1" dirty="0" smtClean="0">
              <a:ea typeface="Arial Unicode MS" pitchFamily="34" charset="-128"/>
              <a:cs typeface="Arial Unicode MS" pitchFamily="34" charset="-128"/>
            </a:endParaRPr>
          </a:p>
          <a:p>
            <a:pPr eaLnBrk="1" hangingPunct="1">
              <a:defRPr/>
            </a:pPr>
            <a:endParaRPr lang="en-US" altLang="zh-TW" dirty="0" smtClean="0">
              <a:ea typeface="Arial Unicode MS" pitchFamily="34" charset="-128"/>
              <a:cs typeface="Arial Unicode MS" pitchFamily="34" charset="-128"/>
            </a:endParaRPr>
          </a:p>
          <a:p>
            <a:pPr eaLnBrk="1" hangingPunct="1">
              <a:defRPr/>
            </a:pPr>
            <a:endParaRPr lang="en-US" altLang="zh-TW" b="1" dirty="0" smtClean="0">
              <a:ea typeface="Arial Unicode MS" pitchFamily="34" charset="-128"/>
              <a:cs typeface="Arial Unicode MS" pitchFamily="34" charset="-128"/>
            </a:endParaRPr>
          </a:p>
        </p:txBody>
      </p:sp>
      <p:sp>
        <p:nvSpPr>
          <p:cNvPr id="72708" name="Rectangle 3"/>
          <p:cNvSpPr>
            <a:spLocks noGrp="1" noChangeArrowheads="1"/>
          </p:cNvSpPr>
          <p:nvPr>
            <p:ph type="title"/>
          </p:nvPr>
        </p:nvSpPr>
        <p:spPr>
          <a:xfrm>
            <a:off x="152400" y="533400"/>
            <a:ext cx="8229600" cy="533400"/>
          </a:xfrm>
        </p:spPr>
        <p:txBody>
          <a:bodyPr/>
          <a:lstStyle/>
          <a:p>
            <a:pPr eaLnBrk="1" hangingPunct="1"/>
            <a:r>
              <a:rPr lang="en-US" dirty="0" smtClean="0"/>
              <a:t>Constrained Conditional Models—Before a Summary</a:t>
            </a:r>
            <a:endParaRPr lang="en-US" dirty="0" smtClean="0">
              <a:solidFill>
                <a:schemeClr val="tx1"/>
              </a:solidFill>
            </a:endParaRPr>
          </a:p>
        </p:txBody>
      </p:sp>
      <p:sp>
        <p:nvSpPr>
          <p:cNvPr id="5" name="Slide Number Placeholder 4"/>
          <p:cNvSpPr>
            <a:spLocks noGrp="1"/>
          </p:cNvSpPr>
          <p:nvPr>
            <p:ph type="sldNum" sz="quarter" idx="11"/>
          </p:nvPr>
        </p:nvSpPr>
        <p:spPr/>
        <p:txBody>
          <a:bodyPr/>
          <a:lstStyle/>
          <a:p>
            <a:r>
              <a:rPr lang="en-US" altLang="zh-TW" smtClean="0">
                <a:solidFill>
                  <a:srgbClr val="000000"/>
                </a:solidFill>
              </a:rPr>
              <a:t>Page </a:t>
            </a:r>
            <a:fld id="{E8007264-EAB3-4E53-8D88-C175708AA4AD}" type="slidenum">
              <a:rPr lang="en-US" altLang="zh-TW" smtClean="0">
                <a:solidFill>
                  <a:srgbClr val="000000"/>
                </a:solidFill>
              </a:rPr>
              <a:pPr/>
              <a:t>26</a:t>
            </a:fld>
            <a:endParaRPr lang="en-US" altLang="zh-TW" dirty="0">
              <a:solidFill>
                <a:srgbClr val="000000"/>
              </a:solidFill>
            </a:endParaRPr>
          </a:p>
        </p:txBody>
      </p:sp>
    </p:spTree>
    <p:extLst>
      <p:ext uri="{BB962C8B-B14F-4D97-AF65-F5344CB8AC3E}">
        <p14:creationId xmlns:p14="http://schemas.microsoft.com/office/powerpoint/2010/main" val="3656527197"/>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dirty="0" smtClean="0"/>
              <a:t>Outline</a:t>
            </a:r>
          </a:p>
        </p:txBody>
      </p:sp>
      <p:sp>
        <p:nvSpPr>
          <p:cNvPr id="1123331" name="Rectangle 3"/>
          <p:cNvSpPr>
            <a:spLocks noGrp="1" noChangeArrowheads="1"/>
          </p:cNvSpPr>
          <p:nvPr>
            <p:ph type="body" idx="1"/>
          </p:nvPr>
        </p:nvSpPr>
        <p:spPr>
          <a:xfrm>
            <a:off x="304800" y="990600"/>
            <a:ext cx="8686800" cy="5181600"/>
          </a:xfrm>
        </p:spPr>
        <p:txBody>
          <a:bodyPr/>
          <a:lstStyle/>
          <a:p>
            <a:pPr eaLnBrk="1" hangingPunct="1">
              <a:lnSpc>
                <a:spcPct val="90000"/>
              </a:lnSpc>
            </a:pPr>
            <a:r>
              <a:rPr lang="en-US" dirty="0" smtClean="0"/>
              <a:t>Natural Language Processing </a:t>
            </a:r>
            <a:r>
              <a:rPr lang="en-US" sz="1800" dirty="0" smtClean="0"/>
              <a:t>with</a:t>
            </a:r>
            <a:r>
              <a:rPr lang="en-US" dirty="0" smtClean="0"/>
              <a:t> Constrained Conditional Models</a:t>
            </a:r>
          </a:p>
          <a:p>
            <a:pPr lvl="1" eaLnBrk="1" hangingPunct="1">
              <a:lnSpc>
                <a:spcPct val="90000"/>
              </a:lnSpc>
            </a:pPr>
            <a:r>
              <a:rPr lang="en-US" dirty="0" smtClean="0"/>
              <a:t>A formulation for global </a:t>
            </a:r>
            <a:r>
              <a:rPr lang="en-US" dirty="0"/>
              <a:t>i</a:t>
            </a:r>
            <a:r>
              <a:rPr lang="en-US" dirty="0" smtClean="0"/>
              <a:t>nference with knowledge modeled as expressive structural constraints</a:t>
            </a:r>
          </a:p>
          <a:p>
            <a:pPr lvl="1" eaLnBrk="1" hangingPunct="1">
              <a:lnSpc>
                <a:spcPct val="90000"/>
              </a:lnSpc>
            </a:pPr>
            <a:r>
              <a:rPr lang="en-US" dirty="0" smtClean="0"/>
              <a:t>Some examples</a:t>
            </a:r>
          </a:p>
          <a:p>
            <a:pPr lvl="1" eaLnBrk="1" hangingPunct="1">
              <a:lnSpc>
                <a:spcPct val="90000"/>
              </a:lnSpc>
            </a:pPr>
            <a:endParaRPr lang="en-US" dirty="0" smtClean="0"/>
          </a:p>
          <a:p>
            <a:r>
              <a:rPr lang="en-US" dirty="0" smtClean="0"/>
              <a:t>Extended </a:t>
            </a:r>
            <a:r>
              <a:rPr lang="en-US" dirty="0"/>
              <a:t>semantic role labeling</a:t>
            </a:r>
          </a:p>
          <a:p>
            <a:pPr lvl="1"/>
            <a:r>
              <a:rPr lang="en-US" dirty="0"/>
              <a:t>Preposition </a:t>
            </a:r>
            <a:r>
              <a:rPr lang="en-US" dirty="0" smtClean="0"/>
              <a:t>based predicates </a:t>
            </a:r>
            <a:r>
              <a:rPr lang="en-US" dirty="0"/>
              <a:t>and </a:t>
            </a:r>
            <a:r>
              <a:rPr lang="en-US" dirty="0" smtClean="0"/>
              <a:t>their arguments</a:t>
            </a:r>
          </a:p>
          <a:p>
            <a:pPr lvl="1"/>
            <a:r>
              <a:rPr lang="en-US" dirty="0" smtClean="0"/>
              <a:t>Multiple simple models, Latent representations and Indirect Supervision </a:t>
            </a:r>
            <a:endParaRPr lang="en-US" dirty="0"/>
          </a:p>
          <a:p>
            <a:pPr lvl="1" eaLnBrk="1" hangingPunct="1">
              <a:lnSpc>
                <a:spcPct val="90000"/>
              </a:lnSpc>
            </a:pPr>
            <a:endParaRPr lang="en-US" dirty="0" smtClean="0">
              <a:solidFill>
                <a:srgbClr val="0033CC"/>
              </a:solidFill>
            </a:endParaRPr>
          </a:p>
          <a:p>
            <a:pPr eaLnBrk="1" hangingPunct="1">
              <a:lnSpc>
                <a:spcPct val="90000"/>
              </a:lnSpc>
            </a:pPr>
            <a:r>
              <a:rPr lang="en-US" dirty="0" smtClean="0"/>
              <a:t>Amortized Integer Linear Programming Inference</a:t>
            </a:r>
          </a:p>
          <a:p>
            <a:pPr lvl="1" eaLnBrk="1" hangingPunct="1">
              <a:lnSpc>
                <a:spcPct val="90000"/>
              </a:lnSpc>
            </a:pPr>
            <a:r>
              <a:rPr lang="en-US" dirty="0" smtClean="0"/>
              <a:t>Exploiting Previous Inference Results</a:t>
            </a:r>
          </a:p>
          <a:p>
            <a:pPr lvl="1" eaLnBrk="1" hangingPunct="1">
              <a:lnSpc>
                <a:spcPct val="90000"/>
              </a:lnSpc>
            </a:pPr>
            <a:r>
              <a:rPr lang="en-US" dirty="0" smtClean="0"/>
              <a:t>Can the k-</a:t>
            </a:r>
            <a:r>
              <a:rPr lang="en-US" dirty="0" err="1" smtClean="0"/>
              <a:t>th</a:t>
            </a:r>
            <a:r>
              <a:rPr lang="en-US" dirty="0" smtClean="0"/>
              <a:t> inference problem be cheaper than the 1st?</a:t>
            </a:r>
          </a:p>
        </p:txBody>
      </p:sp>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27</a:t>
            </a:fld>
            <a:endParaRPr lang="en-US" altLang="zh-TW"/>
          </a:p>
        </p:txBody>
      </p:sp>
      <p:sp>
        <p:nvSpPr>
          <p:cNvPr id="5" name="Right Arrow 4"/>
          <p:cNvSpPr/>
          <p:nvPr/>
        </p:nvSpPr>
        <p:spPr>
          <a:xfrm>
            <a:off x="31532" y="2758966"/>
            <a:ext cx="5334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5824069"/>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Verb SRL is not sufficient</a:t>
            </a:r>
            <a:endParaRPr lang="en-US" dirty="0"/>
          </a:p>
        </p:txBody>
      </p:sp>
      <p:sp>
        <p:nvSpPr>
          <p:cNvPr id="11" name="TextBox 10"/>
          <p:cNvSpPr txBox="1"/>
          <p:nvPr/>
        </p:nvSpPr>
        <p:spPr>
          <a:xfrm>
            <a:off x="228600" y="1417638"/>
            <a:ext cx="8556625" cy="523220"/>
          </a:xfrm>
          <a:prstGeom prst="rect">
            <a:avLst/>
          </a:prstGeom>
          <a:noFill/>
        </p:spPr>
        <p:txBody>
          <a:bodyPr wrap="square" rtlCol="0">
            <a:spAutoFit/>
          </a:bodyPr>
          <a:lstStyle/>
          <a:p>
            <a:r>
              <a:rPr lang="en-US" sz="2800" dirty="0" smtClean="0">
                <a:latin typeface="+mn-lt"/>
              </a:rPr>
              <a:t>John, a fast-rising politician</a:t>
            </a:r>
            <a:r>
              <a:rPr lang="en-US" sz="2800" dirty="0" smtClean="0">
                <a:solidFill>
                  <a:srgbClr val="0033CC"/>
                </a:solidFill>
                <a:latin typeface="+mn-lt"/>
              </a:rPr>
              <a:t>, slept </a:t>
            </a:r>
            <a:r>
              <a:rPr lang="en-US" sz="2800" dirty="0" smtClean="0">
                <a:latin typeface="+mn-lt"/>
              </a:rPr>
              <a:t>on the train to Chicago.</a:t>
            </a:r>
            <a:endParaRPr lang="en-US" sz="2800" dirty="0">
              <a:latin typeface="+mn-lt"/>
            </a:endParaRPr>
          </a:p>
        </p:txBody>
      </p:sp>
      <p:sp>
        <p:nvSpPr>
          <p:cNvPr id="12" name="TextBox 11"/>
          <p:cNvSpPr txBox="1"/>
          <p:nvPr/>
        </p:nvSpPr>
        <p:spPr>
          <a:xfrm>
            <a:off x="2433957" y="2272345"/>
            <a:ext cx="5233668" cy="1200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i="1" dirty="0" smtClean="0"/>
              <a:t>Relation</a:t>
            </a:r>
            <a:r>
              <a:rPr lang="en-US" sz="2400" dirty="0" smtClean="0"/>
              <a:t>: </a:t>
            </a:r>
            <a:r>
              <a:rPr lang="en-US" sz="2400" b="1" dirty="0" smtClean="0"/>
              <a:t>sleep</a:t>
            </a:r>
          </a:p>
          <a:p>
            <a:pPr marL="285750" indent="-285750">
              <a:buFont typeface="Arial"/>
              <a:buChar char="•"/>
            </a:pPr>
            <a:r>
              <a:rPr lang="en-US" sz="2400" b="1" dirty="0" smtClean="0">
                <a:solidFill>
                  <a:srgbClr val="0033CC"/>
                </a:solidFill>
              </a:rPr>
              <a:t>Sleeper</a:t>
            </a:r>
            <a:r>
              <a:rPr lang="en-US" sz="2400" dirty="0" smtClean="0">
                <a:solidFill>
                  <a:srgbClr val="0033CC"/>
                </a:solidFill>
              </a:rPr>
              <a:t>: </a:t>
            </a:r>
            <a:r>
              <a:rPr lang="en-US" sz="2400" dirty="0" smtClean="0"/>
              <a:t>John, a fast-rising politician</a:t>
            </a:r>
          </a:p>
          <a:p>
            <a:pPr marL="285750" indent="-285750">
              <a:buFont typeface="Arial"/>
              <a:buChar char="•"/>
            </a:pPr>
            <a:r>
              <a:rPr lang="en-US" sz="2400" b="1" dirty="0" smtClean="0">
                <a:solidFill>
                  <a:srgbClr val="008000"/>
                </a:solidFill>
              </a:rPr>
              <a:t>Location</a:t>
            </a:r>
            <a:r>
              <a:rPr lang="en-US" sz="2400" dirty="0" smtClean="0"/>
              <a:t>: on the train to Chicago.</a:t>
            </a:r>
            <a:endParaRPr lang="en-US" sz="2400" dirty="0"/>
          </a:p>
        </p:txBody>
      </p:sp>
      <p:sp>
        <p:nvSpPr>
          <p:cNvPr id="13" name="TextBox 12"/>
          <p:cNvSpPr txBox="1"/>
          <p:nvPr/>
        </p:nvSpPr>
        <p:spPr>
          <a:xfrm>
            <a:off x="1285570" y="3771909"/>
            <a:ext cx="4703300" cy="461665"/>
          </a:xfrm>
          <a:prstGeom prst="rect">
            <a:avLst/>
          </a:prstGeom>
          <a:noFill/>
        </p:spPr>
        <p:txBody>
          <a:bodyPr wrap="square" rtlCol="0">
            <a:spAutoFit/>
          </a:bodyPr>
          <a:lstStyle/>
          <a:p>
            <a:r>
              <a:rPr lang="en-US" sz="2400" b="1" dirty="0" smtClean="0">
                <a:latin typeface="+mn-lt"/>
              </a:rPr>
              <a:t>What was John’s destination?</a:t>
            </a:r>
            <a:endParaRPr lang="en-US" sz="2400" b="1" dirty="0">
              <a:latin typeface="+mn-lt"/>
            </a:endParaRPr>
          </a:p>
        </p:txBody>
      </p:sp>
      <p:sp>
        <p:nvSpPr>
          <p:cNvPr id="15" name="TextBox 14"/>
          <p:cNvSpPr txBox="1"/>
          <p:nvPr/>
        </p:nvSpPr>
        <p:spPr>
          <a:xfrm>
            <a:off x="1330868" y="4233574"/>
            <a:ext cx="6161322" cy="461665"/>
          </a:xfrm>
          <a:prstGeom prst="rect">
            <a:avLst/>
          </a:prstGeom>
          <a:noFill/>
        </p:spPr>
        <p:txBody>
          <a:bodyPr wrap="square" rtlCol="0">
            <a:spAutoFit/>
          </a:bodyPr>
          <a:lstStyle/>
          <a:p>
            <a:r>
              <a:rPr lang="en-US" sz="2400" dirty="0" smtClean="0">
                <a:solidFill>
                  <a:srgbClr val="0033CC"/>
                </a:solidFill>
                <a:latin typeface="+mn-lt"/>
              </a:rPr>
              <a:t>train to Chicago </a:t>
            </a:r>
            <a:r>
              <a:rPr lang="en-US" sz="2400" dirty="0" smtClean="0">
                <a:latin typeface="+mn-lt"/>
              </a:rPr>
              <a:t>gives answer without verbs!</a:t>
            </a:r>
          </a:p>
        </p:txBody>
      </p:sp>
      <p:cxnSp>
        <p:nvCxnSpPr>
          <p:cNvPr id="17" name="Elbow Connector 16"/>
          <p:cNvCxnSpPr>
            <a:endCxn id="12" idx="1"/>
          </p:cNvCxnSpPr>
          <p:nvPr/>
        </p:nvCxnSpPr>
        <p:spPr>
          <a:xfrm rot="16200000" flipH="1">
            <a:off x="1691816" y="2130368"/>
            <a:ext cx="900292" cy="583990"/>
          </a:xfrm>
          <a:prstGeom prst="bentConnector2">
            <a:avLst/>
          </a:prstGeom>
          <a:ln>
            <a:tailEnd type="arrow"/>
          </a:ln>
        </p:spPr>
        <p:style>
          <a:lnRef idx="2">
            <a:schemeClr val="dk1"/>
          </a:lnRef>
          <a:fillRef idx="0">
            <a:schemeClr val="dk1"/>
          </a:fillRef>
          <a:effectRef idx="1">
            <a:schemeClr val="dk1"/>
          </a:effectRef>
          <a:fontRef idx="minor">
            <a:schemeClr val="tx1"/>
          </a:fontRef>
        </p:style>
      </p:cxnSp>
      <p:sp>
        <p:nvSpPr>
          <p:cNvPr id="10" name="TextBox 9"/>
          <p:cNvSpPr txBox="1"/>
          <p:nvPr/>
        </p:nvSpPr>
        <p:spPr>
          <a:xfrm>
            <a:off x="1373412" y="4884101"/>
            <a:ext cx="4703300" cy="461665"/>
          </a:xfrm>
          <a:prstGeom prst="rect">
            <a:avLst/>
          </a:prstGeom>
          <a:noFill/>
        </p:spPr>
        <p:txBody>
          <a:bodyPr wrap="square" rtlCol="0">
            <a:spAutoFit/>
          </a:bodyPr>
          <a:lstStyle/>
          <a:p>
            <a:r>
              <a:rPr lang="en-US" sz="2400" b="1" dirty="0" smtClean="0">
                <a:latin typeface="+mn-lt"/>
              </a:rPr>
              <a:t>Who was John?</a:t>
            </a:r>
            <a:endParaRPr lang="en-US" sz="2400" b="1" dirty="0">
              <a:latin typeface="+mn-lt"/>
            </a:endParaRPr>
          </a:p>
        </p:txBody>
      </p:sp>
      <p:sp>
        <p:nvSpPr>
          <p:cNvPr id="14" name="TextBox 13"/>
          <p:cNvSpPr txBox="1"/>
          <p:nvPr/>
        </p:nvSpPr>
        <p:spPr>
          <a:xfrm>
            <a:off x="1373411" y="5345766"/>
            <a:ext cx="7411813" cy="461665"/>
          </a:xfrm>
          <a:prstGeom prst="rect">
            <a:avLst/>
          </a:prstGeom>
          <a:noFill/>
        </p:spPr>
        <p:txBody>
          <a:bodyPr wrap="square" rtlCol="0">
            <a:spAutoFit/>
          </a:bodyPr>
          <a:lstStyle/>
          <a:p>
            <a:r>
              <a:rPr lang="en-US" sz="2400" dirty="0" smtClean="0">
                <a:solidFill>
                  <a:srgbClr val="0033CC"/>
                </a:solidFill>
                <a:latin typeface="+mn-lt"/>
              </a:rPr>
              <a:t>John, a fast-rising politician </a:t>
            </a:r>
            <a:r>
              <a:rPr lang="en-US" sz="2400" dirty="0" smtClean="0">
                <a:latin typeface="+mn-lt"/>
              </a:rPr>
              <a:t>gives answer without verbs!</a:t>
            </a:r>
          </a:p>
        </p:txBody>
      </p:sp>
      <p:sp>
        <p:nvSpPr>
          <p:cNvPr id="4" name="Slide Number Placeholder 3"/>
          <p:cNvSpPr>
            <a:spLocks noGrp="1"/>
          </p:cNvSpPr>
          <p:nvPr>
            <p:ph type="sldNum" sz="quarter" idx="11"/>
          </p:nvPr>
        </p:nvSpPr>
        <p:spPr/>
        <p:txBody>
          <a:bodyPr/>
          <a:lstStyle/>
          <a:p>
            <a:r>
              <a:rPr lang="en-US" altLang="zh-TW" smtClean="0">
                <a:solidFill>
                  <a:srgbClr val="000000"/>
                </a:solidFill>
              </a:rPr>
              <a:t>Page </a:t>
            </a:r>
            <a:fld id="{E8007264-EAB3-4E53-8D88-C175708AA4AD}" type="slidenum">
              <a:rPr lang="en-US" altLang="zh-TW" smtClean="0">
                <a:solidFill>
                  <a:srgbClr val="000000"/>
                </a:solidFill>
              </a:rPr>
              <a:pPr/>
              <a:t>28</a:t>
            </a:fld>
            <a:endParaRPr lang="en-US" altLang="zh-TW" dirty="0">
              <a:solidFill>
                <a:srgbClr val="000000"/>
              </a:solidFill>
            </a:endParaRPr>
          </a:p>
        </p:txBody>
      </p:sp>
    </p:spTree>
    <p:extLst>
      <p:ext uri="{BB962C8B-B14F-4D97-AF65-F5344CB8AC3E}">
        <p14:creationId xmlns:p14="http://schemas.microsoft.com/office/powerpoint/2010/main" val="2492711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f-usage-brighen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8069" y="2227685"/>
            <a:ext cx="6824133" cy="3100259"/>
          </a:xfrm>
          <a:prstGeom prst="rect">
            <a:avLst/>
          </a:prstGeom>
        </p:spPr>
      </p:pic>
      <p:sp>
        <p:nvSpPr>
          <p:cNvPr id="2" name="Title 1"/>
          <p:cNvSpPr>
            <a:spLocks noGrp="1"/>
          </p:cNvSpPr>
          <p:nvPr>
            <p:ph type="title"/>
          </p:nvPr>
        </p:nvSpPr>
        <p:spPr/>
        <p:txBody>
          <a:bodyPr/>
          <a:lstStyle/>
          <a:p>
            <a:r>
              <a:rPr lang="en-US" dirty="0" smtClean="0"/>
              <a:t>Examples of preposition relations</a:t>
            </a:r>
            <a:endParaRPr lang="en-US" dirty="0"/>
          </a:p>
        </p:txBody>
      </p:sp>
      <p:sp>
        <p:nvSpPr>
          <p:cNvPr id="7" name="Oval 6"/>
          <p:cNvSpPr/>
          <p:nvPr/>
        </p:nvSpPr>
        <p:spPr>
          <a:xfrm>
            <a:off x="3909381" y="4302532"/>
            <a:ext cx="667129" cy="612405"/>
          </a:xfrm>
          <a:prstGeom prst="ellipse">
            <a:avLst/>
          </a:prstGeom>
          <a:noFill/>
          <a:ln w="57150" cmpd="sng">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Oval 7"/>
          <p:cNvSpPr/>
          <p:nvPr/>
        </p:nvSpPr>
        <p:spPr>
          <a:xfrm>
            <a:off x="5046589" y="2363177"/>
            <a:ext cx="667129" cy="612405"/>
          </a:xfrm>
          <a:prstGeom prst="ellipse">
            <a:avLst/>
          </a:prstGeom>
          <a:noFill/>
          <a:ln w="57150" cmpd="sng">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 name="TextBox 4"/>
          <p:cNvSpPr txBox="1"/>
          <p:nvPr/>
        </p:nvSpPr>
        <p:spPr>
          <a:xfrm>
            <a:off x="5046589" y="1790621"/>
            <a:ext cx="2415144" cy="461665"/>
          </a:xfrm>
          <a:prstGeom prst="rect">
            <a:avLst/>
          </a:prstGeom>
          <a:noFill/>
        </p:spPr>
        <p:txBody>
          <a:bodyPr wrap="none" rtlCol="0">
            <a:spAutoFit/>
          </a:bodyPr>
          <a:lstStyle/>
          <a:p>
            <a:r>
              <a:rPr lang="en-US" sz="2400" dirty="0" smtClean="0">
                <a:latin typeface="+mn-lt"/>
              </a:rPr>
              <a:t>Queen of England</a:t>
            </a:r>
            <a:endParaRPr lang="en-US" sz="2400" dirty="0">
              <a:latin typeface="+mn-lt"/>
            </a:endParaRPr>
          </a:p>
        </p:txBody>
      </p:sp>
      <p:sp>
        <p:nvSpPr>
          <p:cNvPr id="11" name="TextBox 10"/>
          <p:cNvSpPr txBox="1"/>
          <p:nvPr/>
        </p:nvSpPr>
        <p:spPr>
          <a:xfrm>
            <a:off x="2907168" y="5327944"/>
            <a:ext cx="2029851" cy="461665"/>
          </a:xfrm>
          <a:prstGeom prst="rect">
            <a:avLst/>
          </a:prstGeom>
          <a:noFill/>
        </p:spPr>
        <p:txBody>
          <a:bodyPr wrap="none" rtlCol="0">
            <a:spAutoFit/>
          </a:bodyPr>
          <a:lstStyle/>
          <a:p>
            <a:r>
              <a:rPr lang="en-US" sz="2400" dirty="0">
                <a:latin typeface="+mn-lt"/>
              </a:rPr>
              <a:t>C</a:t>
            </a:r>
            <a:r>
              <a:rPr lang="en-US" sz="2400" dirty="0" smtClean="0">
                <a:latin typeface="+mn-lt"/>
              </a:rPr>
              <a:t>ity of Chicago</a:t>
            </a:r>
            <a:endParaRPr lang="en-US" sz="2400" dirty="0">
              <a:latin typeface="+mn-lt"/>
            </a:endParaRPr>
          </a:p>
        </p:txBody>
      </p:sp>
      <p:sp>
        <p:nvSpPr>
          <p:cNvPr id="6" name="Slide Number Placeholder 5"/>
          <p:cNvSpPr>
            <a:spLocks noGrp="1"/>
          </p:cNvSpPr>
          <p:nvPr>
            <p:ph type="sldNum" sz="quarter" idx="11"/>
          </p:nvPr>
        </p:nvSpPr>
        <p:spPr/>
        <p:txBody>
          <a:bodyPr/>
          <a:lstStyle/>
          <a:p>
            <a:r>
              <a:rPr lang="en-US" altLang="zh-TW" smtClean="0">
                <a:solidFill>
                  <a:srgbClr val="000000"/>
                </a:solidFill>
              </a:rPr>
              <a:t>Page </a:t>
            </a:r>
            <a:fld id="{E8007264-EAB3-4E53-8D88-C175708AA4AD}" type="slidenum">
              <a:rPr lang="en-US" altLang="zh-TW" smtClean="0">
                <a:solidFill>
                  <a:srgbClr val="000000"/>
                </a:solidFill>
              </a:rPr>
              <a:pPr/>
              <a:t>29</a:t>
            </a:fld>
            <a:endParaRPr lang="en-US" altLang="zh-TW" dirty="0">
              <a:solidFill>
                <a:srgbClr val="000000"/>
              </a:solidFill>
            </a:endParaRPr>
          </a:p>
        </p:txBody>
      </p:sp>
    </p:spTree>
    <p:extLst>
      <p:ext uri="{BB962C8B-B14F-4D97-AF65-F5344CB8AC3E}">
        <p14:creationId xmlns:p14="http://schemas.microsoft.com/office/powerpoint/2010/main" val="2611358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0260" name="Rectangle 4"/>
          <p:cNvSpPr>
            <a:spLocks noChangeArrowheads="1"/>
          </p:cNvSpPr>
          <p:nvPr/>
        </p:nvSpPr>
        <p:spPr bwMode="auto">
          <a:xfrm>
            <a:off x="762000" y="4343400"/>
            <a:ext cx="8077200" cy="1981200"/>
          </a:xfrm>
          <a:prstGeom prst="rect">
            <a:avLst/>
          </a:prstGeom>
          <a:solidFill>
            <a:srgbClr val="FFFF99"/>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20259" name="Rectangle 3"/>
          <p:cNvSpPr>
            <a:spLocks noGrp="1" noChangeArrowheads="1"/>
          </p:cNvSpPr>
          <p:nvPr>
            <p:ph type="body" idx="1"/>
          </p:nvPr>
        </p:nvSpPr>
        <p:spPr>
          <a:xfrm>
            <a:off x="457200" y="1295400"/>
            <a:ext cx="8458200" cy="4953000"/>
          </a:xfrm>
        </p:spPr>
        <p:txBody>
          <a:bodyPr/>
          <a:lstStyle/>
          <a:p>
            <a:pPr eaLnBrk="1" hangingPunct="1">
              <a:lnSpc>
                <a:spcPct val="90000"/>
              </a:lnSpc>
            </a:pPr>
            <a:r>
              <a:rPr lang="en-US" dirty="0" smtClean="0"/>
              <a:t>Natural Language </a:t>
            </a:r>
            <a:r>
              <a:rPr lang="en-US" altLang="zh-TW" dirty="0" smtClean="0">
                <a:ea typeface="Arial Unicode MS" pitchFamily="34" charset="-128"/>
                <a:cs typeface="Arial Unicode MS" pitchFamily="34" charset="-128"/>
              </a:rPr>
              <a:t>Decisions are Structured </a:t>
            </a:r>
          </a:p>
          <a:p>
            <a:pPr lvl="1" eaLnBrk="1" hangingPunct="1">
              <a:lnSpc>
                <a:spcPct val="90000"/>
              </a:lnSpc>
            </a:pPr>
            <a:r>
              <a:rPr lang="en-US" altLang="zh-TW" dirty="0" smtClean="0">
                <a:solidFill>
                  <a:srgbClr val="0033CC"/>
                </a:solidFill>
                <a:ea typeface="Arial Unicode MS" pitchFamily="34" charset="-128"/>
                <a:cs typeface="Arial Unicode MS" pitchFamily="34" charset="-128"/>
              </a:rPr>
              <a:t>Global decisions in which several local decisions play a role  but there are mutual dependencies on their outcome.</a:t>
            </a:r>
          </a:p>
          <a:p>
            <a:pPr eaLnBrk="1" hangingPunct="1">
              <a:lnSpc>
                <a:spcPct val="90000"/>
              </a:lnSpc>
            </a:pPr>
            <a:r>
              <a:rPr lang="en-US" altLang="zh-TW" dirty="0" smtClean="0">
                <a:ea typeface="Arial Unicode MS" pitchFamily="34" charset="-128"/>
                <a:cs typeface="Arial Unicode MS" pitchFamily="34" charset="-128"/>
              </a:rPr>
              <a:t>It is essential to make coherent decisions in a way that takes the interdependencies into account. </a:t>
            </a:r>
            <a:r>
              <a:rPr lang="en-US" altLang="zh-TW" dirty="0" smtClean="0">
                <a:solidFill>
                  <a:srgbClr val="0033CC"/>
                </a:solidFill>
                <a:ea typeface="Arial Unicode MS" pitchFamily="34" charset="-128"/>
                <a:cs typeface="Arial Unicode MS" pitchFamily="34" charset="-128"/>
              </a:rPr>
              <a:t>Joint, Global Inference</a:t>
            </a:r>
            <a:r>
              <a:rPr lang="en-US" altLang="zh-TW" b="1" dirty="0" smtClean="0">
                <a:solidFill>
                  <a:srgbClr val="0033CC"/>
                </a:solidFill>
                <a:ea typeface="Arial Unicode MS" pitchFamily="34" charset="-128"/>
                <a:cs typeface="Arial Unicode MS" pitchFamily="34" charset="-128"/>
              </a:rPr>
              <a:t>.</a:t>
            </a:r>
          </a:p>
          <a:p>
            <a:pPr eaLnBrk="1" hangingPunct="1">
              <a:lnSpc>
                <a:spcPct val="90000"/>
              </a:lnSpc>
            </a:pPr>
            <a:r>
              <a:rPr lang="en-US" altLang="zh-TW" dirty="0" smtClean="0">
                <a:solidFill>
                  <a:srgbClr val="0033CC"/>
                </a:solidFill>
                <a:ea typeface="Arial Unicode MS" pitchFamily="34" charset="-128"/>
                <a:cs typeface="Arial Unicode MS" pitchFamily="34" charset="-128"/>
              </a:rPr>
              <a:t>TODAY:</a:t>
            </a:r>
          </a:p>
          <a:p>
            <a:pPr lvl="1" eaLnBrk="1" hangingPunct="1">
              <a:lnSpc>
                <a:spcPct val="90000"/>
              </a:lnSpc>
            </a:pPr>
            <a:r>
              <a:rPr lang="en-US" altLang="zh-TW" dirty="0" smtClean="0">
                <a:ea typeface="Arial Unicode MS" pitchFamily="34" charset="-128"/>
                <a:cs typeface="Arial Unicode MS" pitchFamily="34" charset="-128"/>
              </a:rPr>
              <a:t>How to support real, high level, natural language decisions</a:t>
            </a:r>
          </a:p>
          <a:p>
            <a:pPr lvl="1" eaLnBrk="1" hangingPunct="1">
              <a:lnSpc>
                <a:spcPct val="90000"/>
              </a:lnSpc>
            </a:pPr>
            <a:r>
              <a:rPr lang="en-US" altLang="zh-TW" dirty="0" smtClean="0">
                <a:ea typeface="Arial Unicode MS" pitchFamily="34" charset="-128"/>
                <a:cs typeface="Arial Unicode MS" pitchFamily="34" charset="-128"/>
              </a:rPr>
              <a:t>How to learn models that are used, eventually, to make global decisions</a:t>
            </a:r>
          </a:p>
          <a:p>
            <a:pPr lvl="1" eaLnBrk="1" hangingPunct="1">
              <a:lnSpc>
                <a:spcPct val="90000"/>
              </a:lnSpc>
            </a:pPr>
            <a:endParaRPr lang="en-US" altLang="zh-TW" dirty="0" smtClean="0">
              <a:solidFill>
                <a:srgbClr val="0033CC"/>
              </a:solidFill>
              <a:ea typeface="Arial Unicode MS" pitchFamily="34" charset="-128"/>
              <a:cs typeface="Arial Unicode MS" pitchFamily="34" charset="-128"/>
            </a:endParaRPr>
          </a:p>
          <a:p>
            <a:pPr lvl="1" eaLnBrk="1" hangingPunct="1">
              <a:lnSpc>
                <a:spcPct val="90000"/>
              </a:lnSpc>
            </a:pPr>
            <a:r>
              <a:rPr lang="en-US" altLang="zh-TW" dirty="0" smtClean="0">
                <a:solidFill>
                  <a:srgbClr val="0033CC"/>
                </a:solidFill>
                <a:ea typeface="Arial Unicode MS" pitchFamily="34" charset="-128"/>
                <a:cs typeface="Arial Unicode MS" pitchFamily="34" charset="-128"/>
              </a:rPr>
              <a:t>A framework that allows one to exploit </a:t>
            </a:r>
            <a:r>
              <a:rPr lang="en-US" altLang="zh-TW" dirty="0">
                <a:solidFill>
                  <a:srgbClr val="0033CC"/>
                </a:solidFill>
                <a:ea typeface="Arial Unicode MS" pitchFamily="34" charset="-128"/>
                <a:cs typeface="Arial Unicode MS" pitchFamily="34" charset="-128"/>
              </a:rPr>
              <a:t>interdependencies among decision </a:t>
            </a:r>
            <a:r>
              <a:rPr lang="en-US" altLang="zh-TW" dirty="0" smtClean="0">
                <a:solidFill>
                  <a:srgbClr val="0033CC"/>
                </a:solidFill>
                <a:ea typeface="Arial Unicode MS" pitchFamily="34" charset="-128"/>
                <a:cs typeface="Arial Unicode MS" pitchFamily="34" charset="-128"/>
              </a:rPr>
              <a:t>variables both in </a:t>
            </a:r>
            <a:r>
              <a:rPr lang="en-US" altLang="zh-TW" dirty="0" smtClean="0">
                <a:ea typeface="Arial Unicode MS" pitchFamily="34" charset="-128"/>
                <a:cs typeface="Arial Unicode MS" pitchFamily="34" charset="-128"/>
              </a:rPr>
              <a:t>inference</a:t>
            </a:r>
            <a:r>
              <a:rPr lang="en-US" altLang="zh-TW" dirty="0" smtClean="0">
                <a:solidFill>
                  <a:srgbClr val="0033CC"/>
                </a:solidFill>
                <a:ea typeface="Arial Unicode MS" pitchFamily="34" charset="-128"/>
                <a:cs typeface="Arial Unicode MS" pitchFamily="34" charset="-128"/>
              </a:rPr>
              <a:t> (decision making) and in </a:t>
            </a:r>
            <a:r>
              <a:rPr lang="en-US" altLang="zh-TW" dirty="0" smtClean="0">
                <a:ea typeface="Arial Unicode MS" pitchFamily="34" charset="-128"/>
                <a:cs typeface="Arial Unicode MS" pitchFamily="34" charset="-128"/>
              </a:rPr>
              <a:t>learning.</a:t>
            </a:r>
          </a:p>
          <a:p>
            <a:pPr lvl="1" eaLnBrk="1" hangingPunct="1">
              <a:lnSpc>
                <a:spcPct val="90000"/>
              </a:lnSpc>
            </a:pPr>
            <a:r>
              <a:rPr lang="en-US" altLang="zh-TW" b="1" dirty="0" smtClean="0">
                <a:ea typeface="Arial Unicode MS" pitchFamily="34" charset="-128"/>
                <a:cs typeface="Arial Unicode MS" pitchFamily="34" charset="-128"/>
              </a:rPr>
              <a:t>Inference: </a:t>
            </a:r>
            <a:r>
              <a:rPr lang="en-US" altLang="zh-TW" dirty="0">
                <a:ea typeface="Arial Unicode MS" pitchFamily="34" charset="-128"/>
                <a:cs typeface="Arial Unicode MS" pitchFamily="34" charset="-128"/>
              </a:rPr>
              <a:t>A formulation for incorporating expressive declarative knowledge in decision making</a:t>
            </a:r>
            <a:r>
              <a:rPr lang="en-US" altLang="zh-TW" dirty="0" smtClean="0">
                <a:ea typeface="Arial Unicode MS" pitchFamily="34" charset="-128"/>
                <a:cs typeface="Arial Unicode MS" pitchFamily="34" charset="-128"/>
              </a:rPr>
              <a:t>.</a:t>
            </a:r>
          </a:p>
          <a:p>
            <a:pPr lvl="1" eaLnBrk="1" hangingPunct="1">
              <a:lnSpc>
                <a:spcPct val="90000"/>
              </a:lnSpc>
            </a:pPr>
            <a:r>
              <a:rPr lang="en-US" altLang="zh-TW" b="1" dirty="0" smtClean="0">
                <a:ea typeface="Arial Unicode MS" pitchFamily="34" charset="-128"/>
                <a:cs typeface="Arial Unicode MS" pitchFamily="34" charset="-128"/>
              </a:rPr>
              <a:t>Learning: </a:t>
            </a:r>
            <a:r>
              <a:rPr lang="en-US" altLang="zh-TW" dirty="0" smtClean="0">
                <a:ea typeface="Arial Unicode MS" pitchFamily="34" charset="-128"/>
                <a:cs typeface="Arial Unicode MS" pitchFamily="34" charset="-128"/>
              </a:rPr>
              <a:t>Ability to learn simple models; amplify its power by exploiting interdependencies. </a:t>
            </a:r>
            <a:endParaRPr lang="en-US" dirty="0" smtClean="0"/>
          </a:p>
        </p:txBody>
      </p:sp>
      <p:sp>
        <p:nvSpPr>
          <p:cNvPr id="60419" name="Rectangle 2"/>
          <p:cNvSpPr>
            <a:spLocks noGrp="1" noChangeArrowheads="1"/>
          </p:cNvSpPr>
          <p:nvPr>
            <p:ph type="title"/>
          </p:nvPr>
        </p:nvSpPr>
        <p:spPr/>
        <p:txBody>
          <a:bodyPr/>
          <a:lstStyle/>
          <a:p>
            <a:pPr eaLnBrk="1" hangingPunct="1"/>
            <a:r>
              <a:rPr lang="en-US" dirty="0" smtClean="0"/>
              <a:t>Learning and Inference in NLP</a:t>
            </a:r>
          </a:p>
        </p:txBody>
      </p:sp>
      <p:sp>
        <p:nvSpPr>
          <p:cNvPr id="4" name="Slide Number Placeholder 3"/>
          <p:cNvSpPr>
            <a:spLocks noGrp="1"/>
          </p:cNvSpPr>
          <p:nvPr>
            <p:ph type="sldNum" sz="quarter" idx="11"/>
          </p:nvPr>
        </p:nvSpPr>
        <p:spPr/>
        <p:txBody>
          <a:bodyPr/>
          <a:lstStyle/>
          <a:p>
            <a:pPr>
              <a:defRPr/>
            </a:pPr>
            <a:r>
              <a:rPr lang="en-US" altLang="zh-TW" dirty="0" smtClean="0"/>
              <a:t>Page </a:t>
            </a:r>
            <a:fld id="{C83F18D4-0D70-44DE-A8FF-A8D5002D1168}" type="slidenum">
              <a:rPr lang="en-US" altLang="zh-TW" smtClean="0"/>
              <a:pPr>
                <a:defRPr/>
              </a:pPr>
              <a:t>3</a:t>
            </a:fld>
            <a:endParaRPr lang="en-US" altLang="zh-TW" dirty="0"/>
          </a:p>
        </p:txBody>
      </p:sp>
    </p:spTree>
    <p:extLst>
      <p:ext uri="{BB962C8B-B14F-4D97-AF65-F5344CB8AC3E}">
        <p14:creationId xmlns:p14="http://schemas.microsoft.com/office/powerpoint/2010/main" val="13090323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025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025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025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025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0259">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20259">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20259">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202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026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Predicates expressed by prepositions</a:t>
            </a:r>
            <a:endParaRPr lang="en-US" dirty="0"/>
          </a:p>
        </p:txBody>
      </p:sp>
      <p:sp>
        <p:nvSpPr>
          <p:cNvPr id="6" name="TextBox 5"/>
          <p:cNvSpPr txBox="1"/>
          <p:nvPr/>
        </p:nvSpPr>
        <p:spPr>
          <a:xfrm>
            <a:off x="1136366" y="1264872"/>
            <a:ext cx="2371034"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live </a:t>
            </a:r>
            <a:r>
              <a:rPr lang="en-US" dirty="0" smtClean="0">
                <a:solidFill>
                  <a:srgbClr val="FF0000"/>
                </a:solidFill>
              </a:rPr>
              <a:t>at</a:t>
            </a:r>
            <a:r>
              <a:rPr lang="en-US" dirty="0" smtClean="0"/>
              <a:t> Conway House </a:t>
            </a:r>
          </a:p>
          <a:p>
            <a:pPr algn="ctr"/>
            <a:r>
              <a:rPr lang="en-US" b="1" dirty="0" smtClean="0">
                <a:latin typeface="Courier"/>
                <a:cs typeface="Courier"/>
              </a:rPr>
              <a:t>at:1</a:t>
            </a:r>
            <a:endParaRPr lang="en-US" b="1" dirty="0">
              <a:latin typeface="Courier"/>
              <a:cs typeface="Courier"/>
            </a:endParaRPr>
          </a:p>
        </p:txBody>
      </p:sp>
      <p:sp>
        <p:nvSpPr>
          <p:cNvPr id="8" name="TextBox 7"/>
          <p:cNvSpPr txBox="1"/>
          <p:nvPr/>
        </p:nvSpPr>
        <p:spPr>
          <a:xfrm>
            <a:off x="1136366" y="2051124"/>
            <a:ext cx="2371034"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stopped </a:t>
            </a:r>
            <a:r>
              <a:rPr lang="en-US" dirty="0" smtClean="0">
                <a:solidFill>
                  <a:srgbClr val="FF0000"/>
                </a:solidFill>
              </a:rPr>
              <a:t>at</a:t>
            </a:r>
            <a:r>
              <a:rPr lang="en-US" dirty="0" smtClean="0"/>
              <a:t> 9 PM</a:t>
            </a:r>
          </a:p>
          <a:p>
            <a:pPr algn="ctr"/>
            <a:r>
              <a:rPr lang="en-US" b="1" dirty="0">
                <a:latin typeface="Courier"/>
                <a:cs typeface="Courier"/>
              </a:rPr>
              <a:t>a</a:t>
            </a:r>
            <a:r>
              <a:rPr lang="en-US" b="1" dirty="0" smtClean="0">
                <a:latin typeface="Courier"/>
                <a:cs typeface="Courier"/>
              </a:rPr>
              <a:t>t:2</a:t>
            </a:r>
            <a:endParaRPr lang="en-US" b="1" dirty="0">
              <a:latin typeface="Courier"/>
              <a:cs typeface="Courier"/>
            </a:endParaRPr>
          </a:p>
        </p:txBody>
      </p:sp>
      <p:sp>
        <p:nvSpPr>
          <p:cNvPr id="9" name="TextBox 8"/>
          <p:cNvSpPr txBox="1"/>
          <p:nvPr/>
        </p:nvSpPr>
        <p:spPr>
          <a:xfrm>
            <a:off x="1136366" y="4409880"/>
            <a:ext cx="2371033"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cooler </a:t>
            </a:r>
            <a:r>
              <a:rPr lang="en-US" dirty="0" smtClean="0">
                <a:solidFill>
                  <a:srgbClr val="FF0000"/>
                </a:solidFill>
              </a:rPr>
              <a:t>in </a:t>
            </a:r>
            <a:r>
              <a:rPr lang="en-US" dirty="0" smtClean="0"/>
              <a:t>the evening</a:t>
            </a:r>
          </a:p>
          <a:p>
            <a:pPr algn="ctr"/>
            <a:r>
              <a:rPr lang="en-US" b="1" dirty="0">
                <a:latin typeface="Courier"/>
                <a:cs typeface="Courier"/>
              </a:rPr>
              <a:t>i</a:t>
            </a:r>
            <a:r>
              <a:rPr lang="en-US" b="1" dirty="0" smtClean="0">
                <a:latin typeface="Courier"/>
                <a:cs typeface="Courier"/>
              </a:rPr>
              <a:t>n:3</a:t>
            </a:r>
            <a:endParaRPr lang="en-US" b="1" dirty="0">
              <a:latin typeface="Courier"/>
              <a:cs typeface="Courier"/>
            </a:endParaRPr>
          </a:p>
        </p:txBody>
      </p:sp>
      <p:sp>
        <p:nvSpPr>
          <p:cNvPr id="11" name="TextBox 10"/>
          <p:cNvSpPr txBox="1"/>
          <p:nvPr/>
        </p:nvSpPr>
        <p:spPr>
          <a:xfrm>
            <a:off x="1136366" y="2837376"/>
            <a:ext cx="2371034"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drive </a:t>
            </a:r>
            <a:r>
              <a:rPr lang="en-US" dirty="0" smtClean="0">
                <a:solidFill>
                  <a:srgbClr val="FF0000"/>
                </a:solidFill>
              </a:rPr>
              <a:t>at</a:t>
            </a:r>
            <a:r>
              <a:rPr lang="en-US" dirty="0" smtClean="0"/>
              <a:t> 50 mph</a:t>
            </a:r>
          </a:p>
          <a:p>
            <a:pPr algn="ctr"/>
            <a:r>
              <a:rPr lang="en-US" b="1" dirty="0">
                <a:latin typeface="Courier"/>
                <a:cs typeface="Courier"/>
              </a:rPr>
              <a:t>a</a:t>
            </a:r>
            <a:r>
              <a:rPr lang="en-US" b="1" dirty="0" smtClean="0">
                <a:latin typeface="Courier"/>
                <a:cs typeface="Courier"/>
              </a:rPr>
              <a:t>t:5</a:t>
            </a:r>
            <a:endParaRPr lang="en-US" b="1" dirty="0">
              <a:latin typeface="Courier"/>
              <a:cs typeface="Courier"/>
            </a:endParaRPr>
          </a:p>
        </p:txBody>
      </p:sp>
      <p:sp>
        <p:nvSpPr>
          <p:cNvPr id="12" name="TextBox 11"/>
          <p:cNvSpPr txBox="1"/>
          <p:nvPr/>
        </p:nvSpPr>
        <p:spPr>
          <a:xfrm>
            <a:off x="1136366" y="5982385"/>
            <a:ext cx="2371034"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a</a:t>
            </a:r>
            <a:r>
              <a:rPr lang="en-US" dirty="0" smtClean="0"/>
              <a:t>rrive </a:t>
            </a:r>
            <a:r>
              <a:rPr lang="en-US" dirty="0" smtClean="0">
                <a:solidFill>
                  <a:srgbClr val="FF0000"/>
                </a:solidFill>
              </a:rPr>
              <a:t>on</a:t>
            </a:r>
            <a:r>
              <a:rPr lang="en-US" dirty="0" smtClean="0"/>
              <a:t> the 9</a:t>
            </a:r>
            <a:r>
              <a:rPr lang="en-US" baseline="30000" dirty="0" smtClean="0"/>
              <a:t>th</a:t>
            </a:r>
          </a:p>
          <a:p>
            <a:pPr algn="ctr"/>
            <a:r>
              <a:rPr lang="en-US" b="1" dirty="0">
                <a:latin typeface="Courier"/>
                <a:cs typeface="Courier"/>
              </a:rPr>
              <a:t>o</a:t>
            </a:r>
            <a:r>
              <a:rPr lang="en-US" b="1" dirty="0" smtClean="0">
                <a:latin typeface="Courier"/>
                <a:cs typeface="Courier"/>
              </a:rPr>
              <a:t>n:17</a:t>
            </a:r>
            <a:endParaRPr lang="en-US" b="1" dirty="0">
              <a:latin typeface="Courier"/>
              <a:cs typeface="Courier"/>
            </a:endParaRPr>
          </a:p>
        </p:txBody>
      </p:sp>
      <p:sp>
        <p:nvSpPr>
          <p:cNvPr id="13" name="TextBox 12"/>
          <p:cNvSpPr txBox="1"/>
          <p:nvPr/>
        </p:nvSpPr>
        <p:spPr>
          <a:xfrm>
            <a:off x="1136366" y="5196132"/>
            <a:ext cx="2371034"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the camp </a:t>
            </a:r>
            <a:r>
              <a:rPr lang="en-US" dirty="0" smtClean="0">
                <a:solidFill>
                  <a:srgbClr val="FF0000"/>
                </a:solidFill>
              </a:rPr>
              <a:t>on</a:t>
            </a:r>
            <a:r>
              <a:rPr lang="en-US" dirty="0" smtClean="0"/>
              <a:t> the island</a:t>
            </a:r>
          </a:p>
          <a:p>
            <a:pPr algn="ctr"/>
            <a:r>
              <a:rPr lang="en-US" b="1" dirty="0">
                <a:latin typeface="Courier"/>
                <a:cs typeface="Courier"/>
              </a:rPr>
              <a:t>o</a:t>
            </a:r>
            <a:r>
              <a:rPr lang="en-US" b="1" dirty="0" smtClean="0">
                <a:latin typeface="Courier"/>
                <a:cs typeface="Courier"/>
              </a:rPr>
              <a:t>n:7</a:t>
            </a:r>
            <a:endParaRPr lang="en-US" b="1" dirty="0">
              <a:latin typeface="Courier"/>
              <a:cs typeface="Courier"/>
            </a:endParaRPr>
          </a:p>
        </p:txBody>
      </p:sp>
      <p:sp>
        <p:nvSpPr>
          <p:cNvPr id="14" name="TextBox 13"/>
          <p:cNvSpPr txBox="1"/>
          <p:nvPr/>
        </p:nvSpPr>
        <p:spPr>
          <a:xfrm>
            <a:off x="1136366" y="3623628"/>
            <a:ext cx="2371034"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look </a:t>
            </a:r>
            <a:r>
              <a:rPr lang="en-US" dirty="0" smtClean="0">
                <a:solidFill>
                  <a:srgbClr val="FF0000"/>
                </a:solidFill>
              </a:rPr>
              <a:t>at</a:t>
            </a:r>
            <a:r>
              <a:rPr lang="en-US" dirty="0" smtClean="0"/>
              <a:t> the watch</a:t>
            </a:r>
          </a:p>
          <a:p>
            <a:pPr algn="ctr"/>
            <a:r>
              <a:rPr lang="en-US" b="1" dirty="0">
                <a:latin typeface="Courier"/>
                <a:cs typeface="Courier"/>
              </a:rPr>
              <a:t>a</a:t>
            </a:r>
            <a:r>
              <a:rPr lang="en-US" b="1" dirty="0" smtClean="0">
                <a:latin typeface="Courier"/>
                <a:cs typeface="Courier"/>
              </a:rPr>
              <a:t>t</a:t>
            </a:r>
            <a:r>
              <a:rPr lang="en-US" b="1" dirty="0" smtClean="0">
                <a:latin typeface="Courier"/>
                <a:cs typeface="Courier"/>
                <a:sym typeface="Wingdings"/>
              </a:rPr>
              <a:t>:9</a:t>
            </a:r>
            <a:endParaRPr lang="en-US" b="1" dirty="0">
              <a:latin typeface="Courier"/>
              <a:cs typeface="Courier"/>
            </a:endParaRPr>
          </a:p>
        </p:txBody>
      </p:sp>
      <p:sp>
        <p:nvSpPr>
          <p:cNvPr id="15" name="Rectangle 14"/>
          <p:cNvSpPr/>
          <p:nvPr/>
        </p:nvSpPr>
        <p:spPr>
          <a:xfrm>
            <a:off x="5994400" y="1781254"/>
            <a:ext cx="2048934" cy="52719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b="1" dirty="0" smtClean="0">
                <a:latin typeface="Courier"/>
                <a:cs typeface="Courier"/>
              </a:rPr>
              <a:t>Location</a:t>
            </a:r>
            <a:endParaRPr lang="en-US" sz="2000" b="1" dirty="0">
              <a:latin typeface="Courier"/>
              <a:cs typeface="Courier"/>
            </a:endParaRPr>
          </a:p>
        </p:txBody>
      </p:sp>
      <p:sp>
        <p:nvSpPr>
          <p:cNvPr id="16" name="Rectangle 15"/>
          <p:cNvSpPr/>
          <p:nvPr/>
        </p:nvSpPr>
        <p:spPr>
          <a:xfrm>
            <a:off x="6019800" y="2946862"/>
            <a:ext cx="2048934" cy="52719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b="1" dirty="0" smtClean="0">
                <a:latin typeface="Courier"/>
                <a:cs typeface="Courier"/>
              </a:rPr>
              <a:t>Temporal</a:t>
            </a:r>
            <a:endParaRPr lang="en-US" sz="2000" b="1" dirty="0">
              <a:latin typeface="Courier"/>
              <a:cs typeface="Courier"/>
            </a:endParaRPr>
          </a:p>
        </p:txBody>
      </p:sp>
      <p:sp>
        <p:nvSpPr>
          <p:cNvPr id="17" name="Rectangle 16"/>
          <p:cNvSpPr/>
          <p:nvPr/>
        </p:nvSpPr>
        <p:spPr>
          <a:xfrm>
            <a:off x="6019800" y="5278077"/>
            <a:ext cx="2048934" cy="52719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b="1" dirty="0" err="1" smtClean="0">
                <a:latin typeface="Courier"/>
                <a:cs typeface="Courier"/>
              </a:rPr>
              <a:t>ObjectOfVerb</a:t>
            </a:r>
            <a:endParaRPr lang="en-US" sz="2000" b="1" dirty="0">
              <a:latin typeface="Courier"/>
              <a:cs typeface="Courier"/>
            </a:endParaRPr>
          </a:p>
        </p:txBody>
      </p:sp>
      <p:cxnSp>
        <p:nvCxnSpPr>
          <p:cNvPr id="22" name="Straight Connector 21"/>
          <p:cNvCxnSpPr>
            <a:stCxn id="6" idx="3"/>
            <a:endCxn id="15" idx="1"/>
          </p:cNvCxnSpPr>
          <p:nvPr/>
        </p:nvCxnSpPr>
        <p:spPr>
          <a:xfrm>
            <a:off x="3507400" y="1588038"/>
            <a:ext cx="2487000" cy="456815"/>
          </a:xfrm>
          <a:prstGeom prst="line">
            <a:avLst/>
          </a:prstGeom>
        </p:spPr>
        <p:style>
          <a:lnRef idx="2">
            <a:schemeClr val="dk1"/>
          </a:lnRef>
          <a:fillRef idx="0">
            <a:schemeClr val="dk1"/>
          </a:fillRef>
          <a:effectRef idx="1">
            <a:schemeClr val="dk1"/>
          </a:effectRef>
          <a:fontRef idx="minor">
            <a:schemeClr val="tx1"/>
          </a:fontRef>
        </p:style>
      </p:cxnSp>
      <p:cxnSp>
        <p:nvCxnSpPr>
          <p:cNvPr id="23" name="Straight Connector 22"/>
          <p:cNvCxnSpPr>
            <a:stCxn id="8" idx="3"/>
            <a:endCxn id="16" idx="1"/>
          </p:cNvCxnSpPr>
          <p:nvPr/>
        </p:nvCxnSpPr>
        <p:spPr>
          <a:xfrm>
            <a:off x="3507400" y="2374290"/>
            <a:ext cx="2512400" cy="836171"/>
          </a:xfrm>
          <a:prstGeom prst="line">
            <a:avLst/>
          </a:prstGeom>
        </p:spPr>
        <p:style>
          <a:lnRef idx="2">
            <a:schemeClr val="dk1"/>
          </a:lnRef>
          <a:fillRef idx="0">
            <a:schemeClr val="dk1"/>
          </a:fillRef>
          <a:effectRef idx="1">
            <a:schemeClr val="dk1"/>
          </a:effectRef>
          <a:fontRef idx="minor">
            <a:schemeClr val="tx1"/>
          </a:fontRef>
        </p:style>
      </p:cxnSp>
      <p:cxnSp>
        <p:nvCxnSpPr>
          <p:cNvPr id="26" name="Straight Connector 25"/>
          <p:cNvCxnSpPr>
            <a:stCxn id="11" idx="3"/>
            <a:endCxn id="30" idx="1"/>
          </p:cNvCxnSpPr>
          <p:nvPr/>
        </p:nvCxnSpPr>
        <p:spPr>
          <a:xfrm>
            <a:off x="3507400" y="3160542"/>
            <a:ext cx="2512400" cy="1215527"/>
          </a:xfrm>
          <a:prstGeom prst="line">
            <a:avLst/>
          </a:prstGeom>
        </p:spPr>
        <p:style>
          <a:lnRef idx="2">
            <a:schemeClr val="dk1"/>
          </a:lnRef>
          <a:fillRef idx="0">
            <a:schemeClr val="dk1"/>
          </a:fillRef>
          <a:effectRef idx="1">
            <a:schemeClr val="dk1"/>
          </a:effectRef>
          <a:fontRef idx="minor">
            <a:schemeClr val="tx1"/>
          </a:fontRef>
        </p:style>
      </p:cxnSp>
      <p:sp>
        <p:nvSpPr>
          <p:cNvPr id="30" name="Rectangle 29"/>
          <p:cNvSpPr/>
          <p:nvPr/>
        </p:nvSpPr>
        <p:spPr>
          <a:xfrm>
            <a:off x="6019800" y="4112470"/>
            <a:ext cx="2048934" cy="52719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b="1" dirty="0" smtClean="0">
                <a:latin typeface="Courier"/>
                <a:cs typeface="Courier"/>
              </a:rPr>
              <a:t>Numeric</a:t>
            </a:r>
            <a:endParaRPr lang="en-US" sz="2000" b="1" dirty="0">
              <a:latin typeface="Courier"/>
              <a:cs typeface="Courier"/>
            </a:endParaRPr>
          </a:p>
        </p:txBody>
      </p:sp>
      <p:cxnSp>
        <p:nvCxnSpPr>
          <p:cNvPr id="32" name="Straight Connector 31"/>
          <p:cNvCxnSpPr>
            <a:stCxn id="14" idx="3"/>
            <a:endCxn id="17" idx="1"/>
          </p:cNvCxnSpPr>
          <p:nvPr/>
        </p:nvCxnSpPr>
        <p:spPr>
          <a:xfrm>
            <a:off x="3507400" y="3946794"/>
            <a:ext cx="2512400" cy="1594882"/>
          </a:xfrm>
          <a:prstGeom prst="line">
            <a:avLst/>
          </a:prstGeom>
        </p:spPr>
        <p:style>
          <a:lnRef idx="2">
            <a:schemeClr val="dk1"/>
          </a:lnRef>
          <a:fillRef idx="0">
            <a:schemeClr val="dk1"/>
          </a:fillRef>
          <a:effectRef idx="1">
            <a:schemeClr val="dk1"/>
          </a:effectRef>
          <a:fontRef idx="minor">
            <a:schemeClr val="tx1"/>
          </a:fontRef>
        </p:style>
      </p:cxnSp>
      <p:cxnSp>
        <p:nvCxnSpPr>
          <p:cNvPr id="35" name="Straight Connector 34"/>
          <p:cNvCxnSpPr>
            <a:stCxn id="9" idx="3"/>
            <a:endCxn id="16" idx="1"/>
          </p:cNvCxnSpPr>
          <p:nvPr/>
        </p:nvCxnSpPr>
        <p:spPr>
          <a:xfrm flipV="1">
            <a:off x="3507399" y="3210461"/>
            <a:ext cx="2512401" cy="1522585"/>
          </a:xfrm>
          <a:prstGeom prst="line">
            <a:avLst/>
          </a:prstGeom>
        </p:spPr>
        <p:style>
          <a:lnRef idx="2">
            <a:schemeClr val="dk1"/>
          </a:lnRef>
          <a:fillRef idx="0">
            <a:schemeClr val="dk1"/>
          </a:fillRef>
          <a:effectRef idx="1">
            <a:schemeClr val="dk1"/>
          </a:effectRef>
          <a:fontRef idx="minor">
            <a:schemeClr val="tx1"/>
          </a:fontRef>
        </p:style>
      </p:cxnSp>
      <p:cxnSp>
        <p:nvCxnSpPr>
          <p:cNvPr id="38" name="Straight Connector 37"/>
          <p:cNvCxnSpPr>
            <a:stCxn id="13" idx="3"/>
            <a:endCxn id="15" idx="1"/>
          </p:cNvCxnSpPr>
          <p:nvPr/>
        </p:nvCxnSpPr>
        <p:spPr>
          <a:xfrm flipV="1">
            <a:off x="3507400" y="2044853"/>
            <a:ext cx="2487000" cy="3474445"/>
          </a:xfrm>
          <a:prstGeom prst="line">
            <a:avLst/>
          </a:prstGeom>
        </p:spPr>
        <p:style>
          <a:lnRef idx="2">
            <a:schemeClr val="dk1"/>
          </a:lnRef>
          <a:fillRef idx="0">
            <a:schemeClr val="dk1"/>
          </a:fillRef>
          <a:effectRef idx="1">
            <a:schemeClr val="dk1"/>
          </a:effectRef>
          <a:fontRef idx="minor">
            <a:schemeClr val="tx1"/>
          </a:fontRef>
        </p:style>
      </p:cxnSp>
      <p:cxnSp>
        <p:nvCxnSpPr>
          <p:cNvPr id="41" name="Straight Connector 40"/>
          <p:cNvCxnSpPr>
            <a:stCxn id="12" idx="3"/>
            <a:endCxn id="16" idx="1"/>
          </p:cNvCxnSpPr>
          <p:nvPr/>
        </p:nvCxnSpPr>
        <p:spPr>
          <a:xfrm flipV="1">
            <a:off x="3507400" y="3210461"/>
            <a:ext cx="2512400" cy="3095090"/>
          </a:xfrm>
          <a:prstGeom prst="line">
            <a:avLst/>
          </a:prstGeom>
        </p:spPr>
        <p:style>
          <a:lnRef idx="2">
            <a:schemeClr val="dk1"/>
          </a:lnRef>
          <a:fillRef idx="0">
            <a:schemeClr val="dk1"/>
          </a:fillRef>
          <a:effectRef idx="1">
            <a:schemeClr val="dk1"/>
          </a:effectRef>
          <a:fontRef idx="minor">
            <a:schemeClr val="tx1"/>
          </a:fontRef>
        </p:style>
      </p:cxnSp>
      <p:grpSp>
        <p:nvGrpSpPr>
          <p:cNvPr id="21" name="Group 20"/>
          <p:cNvGrpSpPr/>
          <p:nvPr/>
        </p:nvGrpSpPr>
        <p:grpSpPr>
          <a:xfrm>
            <a:off x="2651125" y="1403372"/>
            <a:ext cx="6212964" cy="1120753"/>
            <a:chOff x="2651125" y="1403372"/>
            <a:chExt cx="6212964" cy="1120753"/>
          </a:xfrm>
        </p:grpSpPr>
        <p:sp>
          <p:nvSpPr>
            <p:cNvPr id="3" name="TextBox 2"/>
            <p:cNvSpPr txBox="1"/>
            <p:nvPr/>
          </p:nvSpPr>
          <p:spPr>
            <a:xfrm>
              <a:off x="4242311" y="1403372"/>
              <a:ext cx="4621778"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Index of definition on Oxford English Dictionary</a:t>
              </a:r>
              <a:endParaRPr lang="en-US" dirty="0"/>
            </a:p>
          </p:txBody>
        </p:sp>
        <p:cxnSp>
          <p:nvCxnSpPr>
            <p:cNvPr id="18" name="Straight Arrow Connector 17"/>
            <p:cNvCxnSpPr>
              <a:stCxn id="3" idx="1"/>
            </p:cNvCxnSpPr>
            <p:nvPr/>
          </p:nvCxnSpPr>
          <p:spPr>
            <a:xfrm flipH="1">
              <a:off x="2651125" y="1588038"/>
              <a:ext cx="1591186" cy="184666"/>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27" name="Straight Arrow Connector 26"/>
            <p:cNvCxnSpPr>
              <a:stCxn id="3" idx="1"/>
            </p:cNvCxnSpPr>
            <p:nvPr/>
          </p:nvCxnSpPr>
          <p:spPr>
            <a:xfrm flipH="1">
              <a:off x="2651125" y="1588038"/>
              <a:ext cx="1591186" cy="936087"/>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grpSp>
      <p:sp>
        <p:nvSpPr>
          <p:cNvPr id="28" name="Rectangle 27"/>
          <p:cNvSpPr/>
          <p:nvPr/>
        </p:nvSpPr>
        <p:spPr>
          <a:xfrm>
            <a:off x="6146800" y="457200"/>
            <a:ext cx="2048934" cy="527197"/>
          </a:xfrm>
          <a:prstGeom prst="rect">
            <a:avLst/>
          </a:prstGeom>
          <a:solidFill>
            <a:srgbClr val="FFFFCC"/>
          </a:solidFill>
          <a:ln>
            <a:solidFill>
              <a:srgbClr val="FF9933"/>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smtClean="0">
                <a:cs typeface="Courier"/>
              </a:rPr>
              <a:t>Ambiguity &amp; Variability</a:t>
            </a:r>
            <a:endParaRPr lang="en-US" b="1" dirty="0">
              <a:cs typeface="Courier"/>
            </a:endParaRPr>
          </a:p>
        </p:txBody>
      </p:sp>
      <p:sp>
        <p:nvSpPr>
          <p:cNvPr id="5" name="Slide Number Placeholder 4"/>
          <p:cNvSpPr>
            <a:spLocks noGrp="1"/>
          </p:cNvSpPr>
          <p:nvPr>
            <p:ph type="sldNum" sz="quarter" idx="11"/>
          </p:nvPr>
        </p:nvSpPr>
        <p:spPr/>
        <p:txBody>
          <a:bodyPr/>
          <a:lstStyle/>
          <a:p>
            <a:r>
              <a:rPr lang="en-US" altLang="zh-TW" smtClean="0">
                <a:solidFill>
                  <a:srgbClr val="000000"/>
                </a:solidFill>
              </a:rPr>
              <a:t>Page </a:t>
            </a:r>
            <a:fld id="{E8007264-EAB3-4E53-8D88-C175708AA4AD}" type="slidenum">
              <a:rPr lang="en-US" altLang="zh-TW" smtClean="0">
                <a:solidFill>
                  <a:srgbClr val="000000"/>
                </a:solidFill>
              </a:rPr>
              <a:pPr/>
              <a:t>30</a:t>
            </a:fld>
            <a:endParaRPr lang="en-US" altLang="zh-TW" dirty="0">
              <a:solidFill>
                <a:srgbClr val="000000"/>
              </a:solidFill>
            </a:endParaRPr>
          </a:p>
        </p:txBody>
      </p:sp>
    </p:spTree>
    <p:extLst>
      <p:ext uri="{BB962C8B-B14F-4D97-AF65-F5344CB8AC3E}">
        <p14:creationId xmlns:p14="http://schemas.microsoft.com/office/powerpoint/2010/main" val="1477853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30" grpId="0" animBg="1"/>
      <p:bldP spid="2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Preposition </a:t>
            </a:r>
            <a:r>
              <a:rPr lang="en-US" dirty="0"/>
              <a:t>relations </a:t>
            </a:r>
            <a:r>
              <a:rPr lang="en-US" sz="1800" dirty="0"/>
              <a:t>[Transactions of ACL, ‘13</a:t>
            </a:r>
            <a:r>
              <a:rPr lang="en-US" sz="1800" dirty="0" smtClean="0"/>
              <a:t>]</a:t>
            </a:r>
            <a:endParaRPr lang="en-US" sz="1800" dirty="0"/>
          </a:p>
        </p:txBody>
      </p:sp>
      <p:sp>
        <p:nvSpPr>
          <p:cNvPr id="3" name="Content Placeholder 2"/>
          <p:cNvSpPr>
            <a:spLocks noGrp="1"/>
          </p:cNvSpPr>
          <p:nvPr>
            <p:ph idx="1"/>
          </p:nvPr>
        </p:nvSpPr>
        <p:spPr/>
        <p:txBody>
          <a:bodyPr>
            <a:normAutofit/>
          </a:bodyPr>
          <a:lstStyle/>
          <a:p>
            <a:r>
              <a:rPr lang="en-US" dirty="0" smtClean="0"/>
              <a:t>An inventory of 32 relations expressed by preposition </a:t>
            </a:r>
          </a:p>
          <a:p>
            <a:pPr lvl="1"/>
            <a:r>
              <a:rPr lang="en-US" dirty="0" smtClean="0">
                <a:solidFill>
                  <a:srgbClr val="0033CC"/>
                </a:solidFill>
              </a:rPr>
              <a:t>Prepositions are assigned labels </a:t>
            </a:r>
            <a:r>
              <a:rPr lang="en-US" dirty="0">
                <a:solidFill>
                  <a:srgbClr val="0033CC"/>
                </a:solidFill>
              </a:rPr>
              <a:t>that </a:t>
            </a:r>
            <a:r>
              <a:rPr lang="en-US" dirty="0" smtClean="0">
                <a:solidFill>
                  <a:srgbClr val="0033CC"/>
                </a:solidFill>
              </a:rPr>
              <a:t>act as predicate in a predicate-argument representation </a:t>
            </a:r>
            <a:endParaRPr lang="en-US" dirty="0">
              <a:solidFill>
                <a:srgbClr val="0033CC"/>
              </a:solidFill>
            </a:endParaRPr>
          </a:p>
          <a:p>
            <a:pPr lvl="1"/>
            <a:r>
              <a:rPr lang="en-US" dirty="0">
                <a:solidFill>
                  <a:srgbClr val="0033CC"/>
                </a:solidFill>
              </a:rPr>
              <a:t>S</a:t>
            </a:r>
            <a:r>
              <a:rPr lang="en-US" dirty="0" smtClean="0">
                <a:solidFill>
                  <a:srgbClr val="0033CC"/>
                </a:solidFill>
              </a:rPr>
              <a:t>emantically </a:t>
            </a:r>
            <a:r>
              <a:rPr lang="en-US" dirty="0">
                <a:solidFill>
                  <a:srgbClr val="0033CC"/>
                </a:solidFill>
              </a:rPr>
              <a:t>related senses of </a:t>
            </a:r>
            <a:r>
              <a:rPr lang="en-US" dirty="0" smtClean="0">
                <a:solidFill>
                  <a:srgbClr val="0033CC"/>
                </a:solidFill>
              </a:rPr>
              <a:t>prepositions merged</a:t>
            </a:r>
          </a:p>
          <a:p>
            <a:pPr lvl="1"/>
            <a:r>
              <a:rPr lang="en-US" dirty="0" smtClean="0">
                <a:solidFill>
                  <a:srgbClr val="0033CC"/>
                </a:solidFill>
              </a:rPr>
              <a:t>Substantial inter-annotator agreement</a:t>
            </a:r>
          </a:p>
          <a:p>
            <a:pPr marL="0" indent="0">
              <a:buNone/>
            </a:pPr>
            <a:endParaRPr lang="en-US" dirty="0" smtClean="0"/>
          </a:p>
          <a:p>
            <a:r>
              <a:rPr lang="en-US" dirty="0" smtClean="0"/>
              <a:t>A new </a:t>
            </a:r>
            <a:r>
              <a:rPr lang="en-US" dirty="0"/>
              <a:t>r</a:t>
            </a:r>
            <a:r>
              <a:rPr lang="en-US" dirty="0" smtClean="0"/>
              <a:t>esource: Word sense disambiguation data, </a:t>
            </a:r>
            <a:r>
              <a:rPr lang="en-US" dirty="0" smtClean="0">
                <a:solidFill>
                  <a:srgbClr val="0033CC"/>
                </a:solidFill>
              </a:rPr>
              <a:t>re-labeled</a:t>
            </a:r>
          </a:p>
          <a:p>
            <a:pPr lvl="1"/>
            <a:r>
              <a:rPr lang="en-US" dirty="0" err="1" smtClean="0">
                <a:solidFill>
                  <a:srgbClr val="0033CC"/>
                </a:solidFill>
              </a:rPr>
              <a:t>SemEval</a:t>
            </a:r>
            <a:r>
              <a:rPr lang="en-US" dirty="0" smtClean="0">
                <a:solidFill>
                  <a:srgbClr val="0033CC"/>
                </a:solidFill>
              </a:rPr>
              <a:t> 2007 shared task </a:t>
            </a:r>
            <a:r>
              <a:rPr lang="en-US" sz="2200" dirty="0">
                <a:solidFill>
                  <a:srgbClr val="0033CC"/>
                </a:solidFill>
              </a:rPr>
              <a:t>[</a:t>
            </a:r>
            <a:r>
              <a:rPr lang="en-US" sz="2200" dirty="0" err="1">
                <a:solidFill>
                  <a:srgbClr val="0033CC"/>
                </a:solidFill>
              </a:rPr>
              <a:t>Litkowski</a:t>
            </a:r>
            <a:r>
              <a:rPr lang="en-US" sz="2200" dirty="0">
                <a:solidFill>
                  <a:srgbClr val="0033CC"/>
                </a:solidFill>
              </a:rPr>
              <a:t> 2007</a:t>
            </a:r>
            <a:r>
              <a:rPr lang="en-US" sz="2200" dirty="0" smtClean="0">
                <a:solidFill>
                  <a:srgbClr val="0033CC"/>
                </a:solidFill>
              </a:rPr>
              <a:t>]</a:t>
            </a:r>
            <a:endParaRPr lang="en-US" sz="2200" dirty="0">
              <a:solidFill>
                <a:srgbClr val="0033CC"/>
              </a:solidFill>
            </a:endParaRPr>
          </a:p>
          <a:p>
            <a:pPr lvl="2"/>
            <a:r>
              <a:rPr lang="en-US" dirty="0" smtClean="0"/>
              <a:t>~16K training and 8K test instances</a:t>
            </a:r>
          </a:p>
          <a:p>
            <a:pPr lvl="2"/>
            <a:r>
              <a:rPr lang="en-US" dirty="0" smtClean="0"/>
              <a:t>34 prepositions</a:t>
            </a:r>
          </a:p>
          <a:p>
            <a:pPr lvl="1"/>
            <a:r>
              <a:rPr lang="en-US" dirty="0" smtClean="0">
                <a:solidFill>
                  <a:srgbClr val="0033CC"/>
                </a:solidFill>
              </a:rPr>
              <a:t>Small portion of the Penn Treebank </a:t>
            </a:r>
            <a:r>
              <a:rPr lang="en-US" sz="2200" dirty="0">
                <a:solidFill>
                  <a:srgbClr val="0033CC"/>
                </a:solidFill>
              </a:rPr>
              <a:t>[</a:t>
            </a:r>
            <a:r>
              <a:rPr lang="en-US" sz="2200" dirty="0" err="1">
                <a:solidFill>
                  <a:srgbClr val="0033CC"/>
                </a:solidFill>
              </a:rPr>
              <a:t>Dalhmeier</a:t>
            </a:r>
            <a:r>
              <a:rPr lang="en-US" sz="2200" dirty="0">
                <a:solidFill>
                  <a:srgbClr val="0033CC"/>
                </a:solidFill>
              </a:rPr>
              <a:t>, et al 2009]</a:t>
            </a:r>
            <a:endParaRPr lang="en-US" sz="2200" dirty="0" smtClean="0">
              <a:solidFill>
                <a:srgbClr val="0033CC"/>
              </a:solidFill>
            </a:endParaRPr>
          </a:p>
          <a:p>
            <a:pPr lvl="2"/>
            <a:r>
              <a:rPr lang="en-US" dirty="0" smtClean="0"/>
              <a:t>only 7 prepositions, 22 labels</a:t>
            </a:r>
            <a:endParaRPr lang="en-US" sz="2200" dirty="0" smtClean="0"/>
          </a:p>
          <a:p>
            <a:endParaRPr lang="en-US" dirty="0"/>
          </a:p>
          <a:p>
            <a:pPr lvl="1"/>
            <a:endParaRPr lang="en-US" dirty="0">
              <a:solidFill>
                <a:srgbClr val="4F81BD"/>
              </a:solidFill>
            </a:endParaRPr>
          </a:p>
        </p:txBody>
      </p:sp>
      <p:sp>
        <p:nvSpPr>
          <p:cNvPr id="4" name="Slide Number Placeholder 3"/>
          <p:cNvSpPr>
            <a:spLocks noGrp="1"/>
          </p:cNvSpPr>
          <p:nvPr>
            <p:ph type="sldNum" sz="quarter" idx="11"/>
          </p:nvPr>
        </p:nvSpPr>
        <p:spPr/>
        <p:txBody>
          <a:bodyPr/>
          <a:lstStyle/>
          <a:p>
            <a:r>
              <a:rPr lang="en-US" altLang="zh-TW" smtClean="0">
                <a:solidFill>
                  <a:srgbClr val="000000"/>
                </a:solidFill>
              </a:rPr>
              <a:t>Page </a:t>
            </a:r>
            <a:fld id="{E8007264-EAB3-4E53-8D88-C175708AA4AD}" type="slidenum">
              <a:rPr lang="en-US" altLang="zh-TW" smtClean="0">
                <a:solidFill>
                  <a:srgbClr val="000000"/>
                </a:solidFill>
              </a:rPr>
              <a:pPr/>
              <a:t>31</a:t>
            </a:fld>
            <a:endParaRPr lang="en-US" altLang="zh-TW" dirty="0">
              <a:solidFill>
                <a:srgbClr val="000000"/>
              </a:solidFill>
            </a:endParaRPr>
          </a:p>
        </p:txBody>
      </p:sp>
    </p:spTree>
    <p:extLst>
      <p:ext uri="{BB962C8B-B14F-4D97-AF65-F5344CB8AC3E}">
        <p14:creationId xmlns:p14="http://schemas.microsoft.com/office/powerpoint/2010/main" val="1248806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Computational Questions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How do we predict the preposition relations</a:t>
            </a:r>
            <a:r>
              <a:rPr lang="en-US" dirty="0"/>
              <a:t>? </a:t>
            </a:r>
            <a:r>
              <a:rPr lang="en-US" sz="1800" dirty="0" smtClean="0"/>
              <a:t>[EMNLP</a:t>
            </a:r>
            <a:r>
              <a:rPr lang="en-US" sz="1800" dirty="0"/>
              <a:t>, </a:t>
            </a:r>
            <a:r>
              <a:rPr lang="en-US" sz="1800" dirty="0" smtClean="0"/>
              <a:t>’11]</a:t>
            </a:r>
          </a:p>
          <a:p>
            <a:pPr marL="514350" indent="-514350">
              <a:buFont typeface="+mj-lt"/>
              <a:buAutoNum type="arabicPeriod"/>
            </a:pPr>
            <a:endParaRPr lang="en-US" dirty="0"/>
          </a:p>
          <a:p>
            <a:pPr marL="1314450" lvl="2" indent="-514350"/>
            <a:r>
              <a:rPr lang="en-US" sz="2000" dirty="0" smtClean="0">
                <a:solidFill>
                  <a:srgbClr val="0033CC"/>
                </a:solidFill>
              </a:rPr>
              <a:t>Capturing the interplay with verb SRL?</a:t>
            </a:r>
          </a:p>
          <a:p>
            <a:pPr marL="1314450" lvl="2" indent="-514350"/>
            <a:r>
              <a:rPr lang="en-US" sz="2000" dirty="0" smtClean="0">
                <a:solidFill>
                  <a:srgbClr val="0033CC"/>
                </a:solidFill>
              </a:rPr>
              <a:t>Very small jointly labeled corpus, cannot train a global model!</a:t>
            </a:r>
          </a:p>
          <a:p>
            <a:pPr marL="514350" indent="-514350">
              <a:buFont typeface="+mj-lt"/>
              <a:buAutoNum type="arabicPeriod"/>
            </a:pPr>
            <a:endParaRPr lang="en-US" dirty="0" smtClean="0"/>
          </a:p>
          <a:p>
            <a:pPr marL="514350" indent="-514350">
              <a:buFont typeface="+mj-lt"/>
              <a:buAutoNum type="arabicPeriod"/>
            </a:pPr>
            <a:endParaRPr lang="en-US" dirty="0"/>
          </a:p>
          <a:p>
            <a:pPr marL="514350" indent="-514350">
              <a:buFont typeface="+mj-lt"/>
              <a:buAutoNum type="arabicPeriod"/>
            </a:pPr>
            <a:r>
              <a:rPr lang="en-US" dirty="0" smtClean="0"/>
              <a:t>What about the arguments</a:t>
            </a:r>
            <a:r>
              <a:rPr lang="en-US" dirty="0"/>
              <a:t>? </a:t>
            </a:r>
            <a:r>
              <a:rPr lang="en-US" sz="1800" dirty="0"/>
              <a:t>[Trans. Of ACL, ‘13</a:t>
            </a:r>
            <a:r>
              <a:rPr lang="en-US" sz="1800" dirty="0" smtClean="0"/>
              <a:t>]</a:t>
            </a:r>
          </a:p>
          <a:p>
            <a:pPr marL="1314450" lvl="2" indent="-514350"/>
            <a:r>
              <a:rPr lang="en-US" sz="2000" dirty="0" smtClean="0">
                <a:solidFill>
                  <a:srgbClr val="0033CC"/>
                </a:solidFill>
              </a:rPr>
              <a:t>Annotation only gives us the predicate</a:t>
            </a:r>
          </a:p>
          <a:p>
            <a:pPr marL="1314450" lvl="2" indent="-514350"/>
            <a:r>
              <a:rPr lang="en-US" sz="2000" dirty="0" smtClean="0">
                <a:solidFill>
                  <a:srgbClr val="0033CC"/>
                </a:solidFill>
              </a:rPr>
              <a:t>How do we train an argument labeler?</a:t>
            </a:r>
            <a:endParaRPr lang="en-US" sz="2000" dirty="0">
              <a:solidFill>
                <a:srgbClr val="0033CC"/>
              </a:solidFill>
            </a:endParaRPr>
          </a:p>
        </p:txBody>
      </p:sp>
      <p:sp>
        <p:nvSpPr>
          <p:cNvPr id="4" name="Slide Number Placeholder 3"/>
          <p:cNvSpPr>
            <a:spLocks noGrp="1"/>
          </p:cNvSpPr>
          <p:nvPr>
            <p:ph type="sldNum" sz="quarter" idx="11"/>
          </p:nvPr>
        </p:nvSpPr>
        <p:spPr/>
        <p:txBody>
          <a:bodyPr/>
          <a:lstStyle/>
          <a:p>
            <a:r>
              <a:rPr lang="en-US" altLang="zh-TW" smtClean="0">
                <a:solidFill>
                  <a:srgbClr val="000000"/>
                </a:solidFill>
              </a:rPr>
              <a:t>Page </a:t>
            </a:r>
            <a:fld id="{E8007264-EAB3-4E53-8D88-C175708AA4AD}" type="slidenum">
              <a:rPr lang="en-US" altLang="zh-TW" smtClean="0">
                <a:solidFill>
                  <a:srgbClr val="000000"/>
                </a:solidFill>
              </a:rPr>
              <a:pPr/>
              <a:t>32</a:t>
            </a:fld>
            <a:endParaRPr lang="en-US" altLang="zh-TW" dirty="0">
              <a:solidFill>
                <a:srgbClr val="000000"/>
              </a:solidFill>
            </a:endParaRPr>
          </a:p>
        </p:txBody>
      </p:sp>
    </p:spTree>
    <p:extLst>
      <p:ext uri="{BB962C8B-B14F-4D97-AF65-F5344CB8AC3E}">
        <p14:creationId xmlns:p14="http://schemas.microsoft.com/office/powerpoint/2010/main" val="2017088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14350" indent="-514350"/>
            <a:r>
              <a:rPr lang="en-US" dirty="0" smtClean="0"/>
              <a:t>Predicting preposition relations</a:t>
            </a:r>
            <a:endParaRPr lang="en-US" dirty="0"/>
          </a:p>
        </p:txBody>
      </p:sp>
      <p:sp>
        <p:nvSpPr>
          <p:cNvPr id="3" name="Content Placeholder 2"/>
          <p:cNvSpPr>
            <a:spLocks noGrp="1"/>
          </p:cNvSpPr>
          <p:nvPr>
            <p:ph idx="1"/>
          </p:nvPr>
        </p:nvSpPr>
        <p:spPr>
          <a:xfrm>
            <a:off x="457200" y="1600200"/>
            <a:ext cx="8229600" cy="4527550"/>
          </a:xfrm>
        </p:spPr>
        <p:txBody>
          <a:bodyPr>
            <a:normAutofit/>
          </a:bodyPr>
          <a:lstStyle/>
          <a:p>
            <a:r>
              <a:rPr lang="en-US" dirty="0" smtClean="0"/>
              <a:t>Multiclass </a:t>
            </a:r>
            <a:r>
              <a:rPr lang="en-US" dirty="0"/>
              <a:t>classifier </a:t>
            </a:r>
            <a:endParaRPr lang="en-US" dirty="0" smtClean="0"/>
          </a:p>
          <a:p>
            <a:pPr lvl="1"/>
            <a:r>
              <a:rPr lang="en-US" dirty="0" smtClean="0"/>
              <a:t>Uses sense </a:t>
            </a:r>
            <a:r>
              <a:rPr lang="en-US" dirty="0"/>
              <a:t>disambiguation features </a:t>
            </a:r>
            <a:endParaRPr lang="en-US" dirty="0" smtClean="0"/>
          </a:p>
          <a:p>
            <a:pPr lvl="2"/>
            <a:r>
              <a:rPr lang="en-US" b="0" dirty="0" smtClean="0"/>
              <a:t>Depend on words syntactically connected to preposition </a:t>
            </a:r>
            <a:r>
              <a:rPr lang="en-US" sz="2000" b="0" dirty="0" smtClean="0"/>
              <a:t>[Hovy, </a:t>
            </a:r>
            <a:r>
              <a:rPr lang="en-US" sz="2000" b="0" dirty="0"/>
              <a:t>et </a:t>
            </a:r>
            <a:r>
              <a:rPr lang="en-US" sz="2000" b="0" dirty="0" smtClean="0"/>
              <a:t>al. 2009]</a:t>
            </a:r>
          </a:p>
          <a:p>
            <a:pPr lvl="1"/>
            <a:r>
              <a:rPr lang="en-US" dirty="0" smtClean="0"/>
              <a:t>Additional features based on NER, gazetteers, word clusters</a:t>
            </a:r>
          </a:p>
          <a:p>
            <a:pPr lvl="1"/>
            <a:endParaRPr lang="en-US" dirty="0">
              <a:solidFill>
                <a:srgbClr val="FF0000"/>
              </a:solidFill>
            </a:endParaRPr>
          </a:p>
        </p:txBody>
      </p:sp>
      <p:sp>
        <p:nvSpPr>
          <p:cNvPr id="5" name="Rectangle 4"/>
          <p:cNvSpPr/>
          <p:nvPr/>
        </p:nvSpPr>
        <p:spPr>
          <a:xfrm>
            <a:off x="2340811" y="4683309"/>
            <a:ext cx="4462378" cy="1200328"/>
          </a:xfrm>
          <a:prstGeom prst="rect">
            <a:avLst/>
          </a:prstGeom>
          <a:solidFill>
            <a:srgbClr val="FFFFCC"/>
          </a:solidFill>
          <a:ln w="28575">
            <a:solidFill>
              <a:srgbClr val="FF9933"/>
            </a:solidFill>
          </a:ln>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400" dirty="0">
                <a:solidFill>
                  <a:schemeClr val="tx1"/>
                </a:solidFill>
              </a:rPr>
              <a:t>Does not take advantage of the interactions between preposition and verb relations</a:t>
            </a:r>
          </a:p>
        </p:txBody>
      </p:sp>
      <p:sp>
        <p:nvSpPr>
          <p:cNvPr id="4" name="Slide Number Placeholder 3"/>
          <p:cNvSpPr>
            <a:spLocks noGrp="1"/>
          </p:cNvSpPr>
          <p:nvPr>
            <p:ph type="sldNum" sz="quarter" idx="11"/>
          </p:nvPr>
        </p:nvSpPr>
        <p:spPr/>
        <p:txBody>
          <a:bodyPr/>
          <a:lstStyle/>
          <a:p>
            <a:r>
              <a:rPr lang="en-US" altLang="zh-TW" smtClean="0">
                <a:solidFill>
                  <a:srgbClr val="000000"/>
                </a:solidFill>
              </a:rPr>
              <a:t>Page </a:t>
            </a:r>
            <a:fld id="{E8007264-EAB3-4E53-8D88-C175708AA4AD}" type="slidenum">
              <a:rPr lang="en-US" altLang="zh-TW" smtClean="0">
                <a:solidFill>
                  <a:srgbClr val="000000"/>
                </a:solidFill>
              </a:rPr>
              <a:pPr/>
              <a:t>33</a:t>
            </a:fld>
            <a:endParaRPr lang="en-US" altLang="zh-TW" dirty="0">
              <a:solidFill>
                <a:srgbClr val="000000"/>
              </a:solidFill>
            </a:endParaRPr>
          </a:p>
        </p:txBody>
      </p:sp>
    </p:spTree>
    <p:extLst>
      <p:ext uri="{BB962C8B-B14F-4D97-AF65-F5344CB8AC3E}">
        <p14:creationId xmlns:p14="http://schemas.microsoft.com/office/powerpoint/2010/main" val="2917263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872" y="2157221"/>
            <a:ext cx="8229600" cy="388911"/>
          </a:xfrm>
        </p:spPr>
        <p:txBody>
          <a:bodyPr>
            <a:normAutofit lnSpcReduction="10000"/>
          </a:bodyPr>
          <a:lstStyle/>
          <a:p>
            <a:pPr marL="0" indent="0" algn="ctr">
              <a:buNone/>
            </a:pPr>
            <a:r>
              <a:rPr lang="en-US" sz="2000" dirty="0" smtClean="0"/>
              <a:t>The bus was heading for Nairobi in  Kenya.</a:t>
            </a:r>
            <a:endParaRPr lang="en-US" sz="2000" dirty="0"/>
          </a:p>
        </p:txBody>
      </p:sp>
      <p:sp>
        <p:nvSpPr>
          <p:cNvPr id="27" name="Rectangle 26"/>
          <p:cNvSpPr/>
          <p:nvPr/>
        </p:nvSpPr>
        <p:spPr>
          <a:xfrm>
            <a:off x="3702051" y="2210405"/>
            <a:ext cx="850900" cy="306486"/>
          </a:xfrm>
          <a:prstGeom prst="rect">
            <a:avLst/>
          </a:prstGeom>
          <a:gradFill flip="none" rotWithShape="1">
            <a:gsLst>
              <a:gs pos="0">
                <a:schemeClr val="accent2">
                  <a:tint val="100000"/>
                  <a:shade val="100000"/>
                  <a:satMod val="130000"/>
                  <a:alpha val="25000"/>
                </a:schemeClr>
              </a:gs>
              <a:gs pos="100000">
                <a:schemeClr val="accent2">
                  <a:tint val="50000"/>
                  <a:shade val="100000"/>
                  <a:satMod val="350000"/>
                  <a:alpha val="25000"/>
                </a:schemeClr>
              </a:gs>
            </a:gsLst>
            <a:lin ang="16200000" scaled="0"/>
            <a:tileRect/>
          </a:gradFill>
          <a:ln w="28575"/>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Coherence of predictions</a:t>
            </a:r>
            <a:endParaRPr lang="en-US" dirty="0"/>
          </a:p>
        </p:txBody>
      </p:sp>
      <p:sp>
        <p:nvSpPr>
          <p:cNvPr id="6" name="Rectangle 5"/>
          <p:cNvSpPr/>
          <p:nvPr/>
        </p:nvSpPr>
        <p:spPr>
          <a:xfrm>
            <a:off x="4572000" y="2212360"/>
            <a:ext cx="342502" cy="308172"/>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nvGrpSpPr>
          <p:cNvPr id="17" name="Group 16"/>
          <p:cNvGrpSpPr/>
          <p:nvPr/>
        </p:nvGrpSpPr>
        <p:grpSpPr>
          <a:xfrm>
            <a:off x="5381075" y="2490064"/>
            <a:ext cx="983224" cy="1091254"/>
            <a:chOff x="5389891" y="2553750"/>
            <a:chExt cx="983224" cy="1091254"/>
          </a:xfrm>
        </p:grpSpPr>
        <p:sp>
          <p:nvSpPr>
            <p:cNvPr id="8" name="TextBox 7"/>
            <p:cNvSpPr txBox="1"/>
            <p:nvPr/>
          </p:nvSpPr>
          <p:spPr>
            <a:xfrm>
              <a:off x="5389891" y="3275672"/>
              <a:ext cx="983224"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t>Location</a:t>
              </a:r>
              <a:endParaRPr lang="en-US" dirty="0"/>
            </a:p>
          </p:txBody>
        </p:sp>
        <p:cxnSp>
          <p:nvCxnSpPr>
            <p:cNvPr id="10" name="Straight Arrow Connector 9"/>
            <p:cNvCxnSpPr>
              <a:endCxn id="8" idx="0"/>
            </p:cNvCxnSpPr>
            <p:nvPr/>
          </p:nvCxnSpPr>
          <p:spPr>
            <a:xfrm flipH="1">
              <a:off x="5881503" y="2553750"/>
              <a:ext cx="18679" cy="7219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14" name="TextBox 13"/>
          <p:cNvSpPr txBox="1"/>
          <p:nvPr/>
        </p:nvSpPr>
        <p:spPr>
          <a:xfrm>
            <a:off x="4126016" y="4127806"/>
            <a:ext cx="1263875"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t>Destination</a:t>
            </a:r>
            <a:endParaRPr lang="en-US" dirty="0"/>
          </a:p>
        </p:txBody>
      </p:sp>
      <p:cxnSp>
        <p:nvCxnSpPr>
          <p:cNvPr id="15" name="Straight Arrow Connector 14"/>
          <p:cNvCxnSpPr>
            <a:stCxn id="6" idx="2"/>
            <a:endCxn id="14" idx="0"/>
          </p:cNvCxnSpPr>
          <p:nvPr/>
        </p:nvCxnSpPr>
        <p:spPr>
          <a:xfrm>
            <a:off x="4743251" y="2520532"/>
            <a:ext cx="14703" cy="16072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2059612" y="4902990"/>
            <a:ext cx="5103187" cy="923330"/>
          </a:xfrm>
          <a:prstGeom prst="rect">
            <a:avLst/>
          </a:prstGeom>
          <a:solidFill>
            <a:schemeClr val="accent6">
              <a:lumMod val="60000"/>
              <a:lumOff val="40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smtClean="0"/>
              <a:t>Predicate: </a:t>
            </a:r>
            <a:r>
              <a:rPr lang="en-US" dirty="0" smtClean="0">
                <a:solidFill>
                  <a:srgbClr val="FF0000"/>
                </a:solidFill>
              </a:rPr>
              <a:t>head.02</a:t>
            </a:r>
          </a:p>
          <a:p>
            <a:r>
              <a:rPr lang="en-US" dirty="0"/>
              <a:t>	</a:t>
            </a:r>
            <a:r>
              <a:rPr lang="en-US" dirty="0" smtClean="0"/>
              <a:t>A0 (mover): The bus</a:t>
            </a:r>
          </a:p>
          <a:p>
            <a:r>
              <a:rPr lang="en-US" dirty="0"/>
              <a:t>	</a:t>
            </a:r>
            <a:r>
              <a:rPr lang="en-US" dirty="0" smtClean="0"/>
              <a:t>A1 (</a:t>
            </a:r>
            <a:r>
              <a:rPr lang="en-US" dirty="0" smtClean="0">
                <a:solidFill>
                  <a:schemeClr val="tx1"/>
                </a:solidFill>
              </a:rPr>
              <a:t>destination</a:t>
            </a:r>
            <a:r>
              <a:rPr lang="en-US" dirty="0" smtClean="0"/>
              <a:t>): for Nairobi in Kenya</a:t>
            </a:r>
            <a:endParaRPr lang="en-US" dirty="0"/>
          </a:p>
        </p:txBody>
      </p:sp>
      <p:grpSp>
        <p:nvGrpSpPr>
          <p:cNvPr id="26" name="Group 25"/>
          <p:cNvGrpSpPr/>
          <p:nvPr/>
        </p:nvGrpSpPr>
        <p:grpSpPr>
          <a:xfrm>
            <a:off x="2939390" y="4127806"/>
            <a:ext cx="2450501" cy="1698514"/>
            <a:chOff x="3881695" y="4638897"/>
            <a:chExt cx="2450501" cy="1698514"/>
          </a:xfrm>
        </p:grpSpPr>
        <p:sp>
          <p:nvSpPr>
            <p:cNvPr id="29" name="Oval 28"/>
            <p:cNvSpPr/>
            <p:nvPr/>
          </p:nvSpPr>
          <p:spPr>
            <a:xfrm>
              <a:off x="3881695" y="6004690"/>
              <a:ext cx="1708810" cy="332721"/>
            </a:xfrm>
            <a:prstGeom prst="ellipse">
              <a:avLst/>
            </a:prstGeom>
            <a:solidFill>
              <a:schemeClr val="accent2">
                <a:alpha val="43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1" name="Oval 30"/>
            <p:cNvSpPr/>
            <p:nvPr/>
          </p:nvSpPr>
          <p:spPr>
            <a:xfrm>
              <a:off x="5068321" y="4638897"/>
              <a:ext cx="1263875" cy="369332"/>
            </a:xfrm>
            <a:prstGeom prst="ellipse">
              <a:avLst/>
            </a:prstGeom>
            <a:solidFill>
              <a:schemeClr val="accent2">
                <a:alpha val="43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cxnSp>
        <p:nvCxnSpPr>
          <p:cNvPr id="35" name="Straight Arrow Connector 34"/>
          <p:cNvCxnSpPr>
            <a:stCxn id="14" idx="2"/>
          </p:cNvCxnSpPr>
          <p:nvPr/>
        </p:nvCxnSpPr>
        <p:spPr>
          <a:xfrm flipH="1">
            <a:off x="3824795" y="4497138"/>
            <a:ext cx="933159" cy="996462"/>
          </a:xfrm>
          <a:prstGeom prst="straightConnector1">
            <a:avLst/>
          </a:prstGeom>
          <a:ln>
            <a:prstDash val="lgDash"/>
            <a:headEnd type="arrow"/>
            <a:tailEnd type="arrow"/>
          </a:ln>
        </p:spPr>
        <p:style>
          <a:lnRef idx="3">
            <a:schemeClr val="dk1"/>
          </a:lnRef>
          <a:fillRef idx="0">
            <a:schemeClr val="dk1"/>
          </a:fillRef>
          <a:effectRef idx="2">
            <a:schemeClr val="dk1"/>
          </a:effectRef>
          <a:fontRef idx="minor">
            <a:schemeClr val="tx1"/>
          </a:fontRef>
        </p:style>
      </p:cxnSp>
      <p:sp>
        <p:nvSpPr>
          <p:cNvPr id="39" name="Rectangle 38"/>
          <p:cNvSpPr/>
          <p:nvPr/>
        </p:nvSpPr>
        <p:spPr>
          <a:xfrm>
            <a:off x="0" y="1417638"/>
            <a:ext cx="9144000"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b="1" dirty="0" smtClean="0">
                <a:solidFill>
                  <a:srgbClr val="0033CC"/>
                </a:solidFill>
              </a:rPr>
              <a:t>Predicate arguments from different triggers should be consistent</a:t>
            </a:r>
            <a:endParaRPr lang="en-US" sz="2400" b="1" i="1" dirty="0">
              <a:solidFill>
                <a:srgbClr val="0033CC"/>
              </a:solidFill>
            </a:endParaRPr>
          </a:p>
        </p:txBody>
      </p:sp>
      <p:cxnSp>
        <p:nvCxnSpPr>
          <p:cNvPr id="19" name="Elbow Connector 18"/>
          <p:cNvCxnSpPr>
            <a:stCxn id="27" idx="2"/>
          </p:cNvCxnSpPr>
          <p:nvPr/>
        </p:nvCxnSpPr>
        <p:spPr>
          <a:xfrm rot="5400000">
            <a:off x="2612513" y="3356469"/>
            <a:ext cx="2354567" cy="675410"/>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258108" y="2624151"/>
            <a:ext cx="3007182" cy="15696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400" b="1" i="1" dirty="0">
                <a:solidFill>
                  <a:srgbClr val="0033CC"/>
                </a:solidFill>
              </a:rPr>
              <a:t>Joint constraints </a:t>
            </a:r>
            <a:r>
              <a:rPr lang="en-US" sz="2400" dirty="0"/>
              <a:t>linking the two </a:t>
            </a:r>
            <a:r>
              <a:rPr lang="en-US" sz="2400" dirty="0" smtClean="0"/>
              <a:t>tasks.</a:t>
            </a:r>
          </a:p>
          <a:p>
            <a:endParaRPr lang="en-US" sz="2400" b="1" dirty="0" smtClean="0">
              <a:solidFill>
                <a:schemeClr val="accent2"/>
              </a:solidFill>
            </a:endParaRPr>
          </a:p>
          <a:p>
            <a:r>
              <a:rPr lang="en-US" sz="2400" b="1" dirty="0" smtClean="0">
                <a:solidFill>
                  <a:srgbClr val="0033CC"/>
                </a:solidFill>
              </a:rPr>
              <a:t>Destination </a:t>
            </a:r>
            <a:r>
              <a:rPr lang="en-US" sz="2400" b="1" dirty="0">
                <a:solidFill>
                  <a:srgbClr val="0033CC"/>
                </a:solidFill>
                <a:latin typeface="Calibri" charset="0"/>
                <a:cs typeface="Arial Unicode MS" charset="0"/>
              </a:rPr>
              <a:t> </a:t>
            </a:r>
            <a:r>
              <a:rPr lang="en-US" sz="2400" b="1" dirty="0">
                <a:solidFill>
                  <a:srgbClr val="0033CC"/>
                </a:solidFill>
                <a:latin typeface="Calibri" charset="0"/>
                <a:cs typeface="Arial Unicode MS" charset="0"/>
                <a:sym typeface="Symbol" charset="0"/>
              </a:rPr>
              <a:t> </a:t>
            </a:r>
            <a:r>
              <a:rPr lang="en-US" sz="2400" b="1" dirty="0" smtClean="0">
                <a:solidFill>
                  <a:srgbClr val="0033CC"/>
                </a:solidFill>
                <a:latin typeface="Calibri" charset="0"/>
                <a:cs typeface="Arial Unicode MS" charset="0"/>
                <a:sym typeface="Symbol" charset="0"/>
              </a:rPr>
              <a:t>A1</a:t>
            </a:r>
            <a:endParaRPr lang="en-US" sz="2400" b="1" dirty="0">
              <a:solidFill>
                <a:srgbClr val="0033CC"/>
              </a:solidFill>
            </a:endParaRPr>
          </a:p>
        </p:txBody>
      </p:sp>
      <p:sp>
        <p:nvSpPr>
          <p:cNvPr id="23" name="Rectangle 22"/>
          <p:cNvSpPr/>
          <p:nvPr/>
        </p:nvSpPr>
        <p:spPr>
          <a:xfrm>
            <a:off x="5693064" y="2209800"/>
            <a:ext cx="342502" cy="308172"/>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Slide Number Placeholder 11"/>
          <p:cNvSpPr>
            <a:spLocks noGrp="1"/>
          </p:cNvSpPr>
          <p:nvPr>
            <p:ph type="sldNum" sz="quarter" idx="11"/>
          </p:nvPr>
        </p:nvSpPr>
        <p:spPr/>
        <p:txBody>
          <a:bodyPr/>
          <a:lstStyle/>
          <a:p>
            <a:r>
              <a:rPr lang="en-US" altLang="zh-TW" smtClean="0">
                <a:solidFill>
                  <a:srgbClr val="000000"/>
                </a:solidFill>
              </a:rPr>
              <a:t>Page </a:t>
            </a:r>
            <a:fld id="{E8007264-EAB3-4E53-8D88-C175708AA4AD}" type="slidenum">
              <a:rPr lang="en-US" altLang="zh-TW" smtClean="0">
                <a:solidFill>
                  <a:srgbClr val="000000"/>
                </a:solidFill>
              </a:rPr>
              <a:pPr/>
              <a:t>34</a:t>
            </a:fld>
            <a:endParaRPr lang="en-US" altLang="zh-TW" dirty="0">
              <a:solidFill>
                <a:srgbClr val="000000"/>
              </a:solidFill>
            </a:endParaRPr>
          </a:p>
        </p:txBody>
      </p:sp>
    </p:spTree>
    <p:custDataLst>
      <p:tags r:id="rId1"/>
    </p:custDataLst>
    <p:extLst>
      <p:ext uri="{BB962C8B-B14F-4D97-AF65-F5344CB8AC3E}">
        <p14:creationId xmlns:p14="http://schemas.microsoft.com/office/powerpoint/2010/main" val="2578031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9" grpId="0" animBg="1"/>
      <p:bldP spid="20"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Joint Constraints</a:t>
            </a:r>
            <a:endParaRPr lang="en-US" dirty="0"/>
          </a:p>
        </p:txBody>
      </p:sp>
      <p:sp>
        <p:nvSpPr>
          <p:cNvPr id="3" name="Content Placeholder 2"/>
          <p:cNvSpPr>
            <a:spLocks noGrp="1"/>
          </p:cNvSpPr>
          <p:nvPr>
            <p:ph idx="1"/>
          </p:nvPr>
        </p:nvSpPr>
        <p:spPr/>
        <p:txBody>
          <a:bodyPr>
            <a:normAutofit/>
          </a:bodyPr>
          <a:lstStyle/>
          <a:p>
            <a:r>
              <a:rPr lang="en-US" dirty="0" smtClean="0">
                <a:solidFill>
                  <a:schemeClr val="accent1"/>
                </a:solidFill>
              </a:rPr>
              <a:t>Hand written constraints</a:t>
            </a:r>
          </a:p>
          <a:p>
            <a:pPr marL="914400" lvl="1" indent="-457200">
              <a:buFont typeface="+mj-lt"/>
              <a:buAutoNum type="arabicPeriod"/>
            </a:pPr>
            <a:r>
              <a:rPr lang="en-US" sz="2000" dirty="0" smtClean="0"/>
              <a:t>Each verb attached preposition that is labeled as </a:t>
            </a:r>
            <a:r>
              <a:rPr lang="en-US" sz="2000" b="1" dirty="0" smtClean="0"/>
              <a:t>Temporal </a:t>
            </a:r>
            <a:r>
              <a:rPr lang="en-US" sz="2000" dirty="0" smtClean="0"/>
              <a:t>should correspond to the start of some </a:t>
            </a:r>
            <a:r>
              <a:rPr lang="en-US" sz="2000" b="1" dirty="0" smtClean="0"/>
              <a:t>AM-TMP</a:t>
            </a:r>
          </a:p>
          <a:p>
            <a:pPr marL="914400" lvl="1" indent="-457200">
              <a:buFont typeface="+mj-lt"/>
              <a:buAutoNum type="arabicPeriod"/>
            </a:pPr>
            <a:r>
              <a:rPr lang="en-US" sz="2000" dirty="0" smtClean="0"/>
              <a:t>For </a:t>
            </a:r>
            <a:r>
              <a:rPr lang="en-US" sz="2000" dirty="0"/>
              <a:t>verb attached prepositions, some roles should </a:t>
            </a:r>
            <a:r>
              <a:rPr lang="en-US" sz="2000" dirty="0" smtClean="0"/>
              <a:t>correspond </a:t>
            </a:r>
            <a:r>
              <a:rPr lang="en-US" sz="2000" dirty="0"/>
              <a:t>to an non-</a:t>
            </a:r>
            <a:r>
              <a:rPr lang="en-US" sz="2000" b="1" dirty="0"/>
              <a:t>null</a:t>
            </a:r>
            <a:r>
              <a:rPr lang="en-US" sz="2000" dirty="0"/>
              <a:t> argument </a:t>
            </a:r>
            <a:r>
              <a:rPr lang="en-US" sz="2000" dirty="0" smtClean="0"/>
              <a:t>label</a:t>
            </a:r>
          </a:p>
          <a:p>
            <a:pPr marL="514350" indent="-457200"/>
            <a:r>
              <a:rPr lang="en-US" dirty="0" smtClean="0">
                <a:solidFill>
                  <a:srgbClr val="4F81BD"/>
                </a:solidFill>
              </a:rPr>
              <a:t>Mined constraints</a:t>
            </a:r>
          </a:p>
          <a:p>
            <a:pPr marL="914400" lvl="1" indent="-457200"/>
            <a:r>
              <a:rPr lang="en-US" sz="2000" dirty="0"/>
              <a:t>U</a:t>
            </a:r>
            <a:r>
              <a:rPr lang="en-US" sz="2000" dirty="0" smtClean="0"/>
              <a:t>sing Penn Treebank data for arguments that start with a preposition</a:t>
            </a:r>
          </a:p>
          <a:p>
            <a:pPr lvl="2"/>
            <a:r>
              <a:rPr lang="en-US" dirty="0" smtClean="0"/>
              <a:t>Set </a:t>
            </a:r>
            <a:r>
              <a:rPr lang="en-US" dirty="0"/>
              <a:t>of allowed verb argument labels for each </a:t>
            </a:r>
            <a:r>
              <a:rPr lang="en-US" dirty="0" smtClean="0"/>
              <a:t>preposition relation and </a:t>
            </a:r>
            <a:r>
              <a:rPr lang="en-US" dirty="0"/>
              <a:t>vice versa</a:t>
            </a:r>
          </a:p>
          <a:p>
            <a:r>
              <a:rPr lang="en-US" dirty="0" smtClean="0"/>
              <a:t>Constraints written as linear inequalities </a:t>
            </a:r>
            <a:endParaRPr lang="en-US" dirty="0"/>
          </a:p>
          <a:p>
            <a:pPr marL="514350" indent="-457200"/>
            <a:endParaRPr lang="en-US" sz="2400" dirty="0"/>
          </a:p>
        </p:txBody>
      </p:sp>
      <p:sp>
        <p:nvSpPr>
          <p:cNvPr id="4" name="Slide Number Placeholder 3"/>
          <p:cNvSpPr>
            <a:spLocks noGrp="1"/>
          </p:cNvSpPr>
          <p:nvPr>
            <p:ph type="sldNum" sz="quarter" idx="11"/>
          </p:nvPr>
        </p:nvSpPr>
        <p:spPr/>
        <p:txBody>
          <a:bodyPr/>
          <a:lstStyle/>
          <a:p>
            <a:r>
              <a:rPr lang="en-US" altLang="zh-TW" smtClean="0">
                <a:solidFill>
                  <a:srgbClr val="000000"/>
                </a:solidFill>
              </a:rPr>
              <a:t>Page </a:t>
            </a:r>
            <a:fld id="{E8007264-EAB3-4E53-8D88-C175708AA4AD}" type="slidenum">
              <a:rPr lang="en-US" altLang="zh-TW" smtClean="0">
                <a:solidFill>
                  <a:srgbClr val="000000"/>
                </a:solidFill>
              </a:rPr>
              <a:pPr/>
              <a:t>35</a:t>
            </a:fld>
            <a:endParaRPr lang="en-US" altLang="zh-TW" dirty="0">
              <a:solidFill>
                <a:srgbClr val="000000"/>
              </a:solidFill>
            </a:endParaRPr>
          </a:p>
        </p:txBody>
      </p:sp>
    </p:spTree>
    <p:extLst>
      <p:ext uri="{BB962C8B-B14F-4D97-AF65-F5344CB8AC3E}">
        <p14:creationId xmlns:p14="http://schemas.microsoft.com/office/powerpoint/2010/main" val="469989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Joint inference</a:t>
            </a:r>
            <a:endParaRPr lang="en-US" dirty="0"/>
          </a:p>
        </p:txBody>
      </p:sp>
      <p:pic>
        <p:nvPicPr>
          <p:cNvPr id="9" name="Picture 8"/>
          <p:cNvPicPr>
            <a:picLocks noChangeAspect="1"/>
          </p:cNvPicPr>
          <p:nvPr/>
        </p:nvPicPr>
        <p:blipFill>
          <a:blip r:embed="rId2"/>
          <a:stretch>
            <a:fillRect/>
          </a:stretch>
        </p:blipFill>
        <p:spPr>
          <a:xfrm>
            <a:off x="603250" y="1952624"/>
            <a:ext cx="2960745" cy="956151"/>
          </a:xfrm>
          <a:prstGeom prst="rect">
            <a:avLst/>
          </a:prstGeom>
        </p:spPr>
      </p:pic>
      <p:pic>
        <p:nvPicPr>
          <p:cNvPr id="10" name="Picture 9"/>
          <p:cNvPicPr>
            <a:picLocks noChangeAspect="1"/>
          </p:cNvPicPr>
          <p:nvPr/>
        </p:nvPicPr>
        <p:blipFill>
          <a:blip r:embed="rId3"/>
          <a:stretch>
            <a:fillRect/>
          </a:stretch>
        </p:blipFill>
        <p:spPr>
          <a:xfrm>
            <a:off x="5726056" y="1952624"/>
            <a:ext cx="2960744" cy="851214"/>
          </a:xfrm>
          <a:prstGeom prst="rect">
            <a:avLst/>
          </a:prstGeom>
        </p:spPr>
      </p:pic>
      <p:grpSp>
        <p:nvGrpSpPr>
          <p:cNvPr id="40" name="Group 39"/>
          <p:cNvGrpSpPr/>
          <p:nvPr/>
        </p:nvGrpSpPr>
        <p:grpSpPr>
          <a:xfrm>
            <a:off x="469712" y="2635250"/>
            <a:ext cx="4604202" cy="1626692"/>
            <a:chOff x="469712" y="2635250"/>
            <a:chExt cx="4604202" cy="1626692"/>
          </a:xfrm>
        </p:grpSpPr>
        <p:sp>
          <p:nvSpPr>
            <p:cNvPr id="17" name="Rectangle 16"/>
            <p:cNvSpPr/>
            <p:nvPr/>
          </p:nvSpPr>
          <p:spPr>
            <a:xfrm>
              <a:off x="1468854" y="2635250"/>
              <a:ext cx="317500" cy="273525"/>
            </a:xfrm>
            <a:prstGeom prst="rect">
              <a:avLst/>
            </a:prstGeom>
            <a:solidFill>
              <a:schemeClr val="accent2">
                <a:alpha val="38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Rectangle 17"/>
            <p:cNvSpPr/>
            <p:nvPr/>
          </p:nvSpPr>
          <p:spPr>
            <a:xfrm>
              <a:off x="2068130" y="2635250"/>
              <a:ext cx="317500" cy="273525"/>
            </a:xfrm>
            <a:prstGeom prst="rect">
              <a:avLst/>
            </a:prstGeom>
            <a:solidFill>
              <a:schemeClr val="accent2">
                <a:alpha val="38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TextBox 12"/>
            <p:cNvSpPr txBox="1"/>
            <p:nvPr/>
          </p:nvSpPr>
          <p:spPr>
            <a:xfrm>
              <a:off x="469712" y="3861832"/>
              <a:ext cx="2315783" cy="400110"/>
            </a:xfrm>
            <a:prstGeom prst="rect">
              <a:avLst/>
            </a:prstGeom>
            <a:noFill/>
          </p:spPr>
          <p:txBody>
            <a:bodyPr wrap="none" rtlCol="0">
              <a:spAutoFit/>
            </a:bodyPr>
            <a:lstStyle/>
            <a:p>
              <a:r>
                <a:rPr lang="en-US" sz="2000" dirty="0" smtClean="0"/>
                <a:t>Each argument label</a:t>
              </a:r>
              <a:endParaRPr lang="en-US" sz="2000" dirty="0"/>
            </a:p>
          </p:txBody>
        </p:sp>
        <p:sp>
          <p:nvSpPr>
            <p:cNvPr id="14" name="TextBox 13"/>
            <p:cNvSpPr txBox="1"/>
            <p:nvPr/>
          </p:nvSpPr>
          <p:spPr>
            <a:xfrm>
              <a:off x="2653685" y="3021832"/>
              <a:ext cx="2420229" cy="400110"/>
            </a:xfrm>
            <a:prstGeom prst="rect">
              <a:avLst/>
            </a:prstGeom>
            <a:noFill/>
          </p:spPr>
          <p:txBody>
            <a:bodyPr wrap="none" rtlCol="0">
              <a:spAutoFit/>
            </a:bodyPr>
            <a:lstStyle/>
            <a:p>
              <a:r>
                <a:rPr lang="en-US" sz="2000" dirty="0" smtClean="0"/>
                <a:t>Argument candidates</a:t>
              </a:r>
              <a:endParaRPr lang="en-US" sz="2000" dirty="0"/>
            </a:p>
          </p:txBody>
        </p:sp>
        <p:cxnSp>
          <p:nvCxnSpPr>
            <p:cNvPr id="24" name="Elbow Connector 23"/>
            <p:cNvCxnSpPr>
              <a:stCxn id="18" idx="2"/>
              <a:endCxn id="14" idx="1"/>
            </p:cNvCxnSpPr>
            <p:nvPr/>
          </p:nvCxnSpPr>
          <p:spPr>
            <a:xfrm rot="16200000" flipH="1">
              <a:off x="2283726" y="2851928"/>
              <a:ext cx="313112" cy="426805"/>
            </a:xfrm>
            <a:prstGeom prst="bentConnector2">
              <a:avLst/>
            </a:prstGeom>
            <a:ln>
              <a:tailEnd type="arrow"/>
            </a:ln>
          </p:spPr>
          <p:style>
            <a:lnRef idx="2">
              <a:schemeClr val="dk1"/>
            </a:lnRef>
            <a:fillRef idx="0">
              <a:schemeClr val="dk1"/>
            </a:fillRef>
            <a:effectRef idx="1">
              <a:schemeClr val="dk1"/>
            </a:effectRef>
            <a:fontRef idx="minor">
              <a:schemeClr val="tx1"/>
            </a:fontRef>
          </p:style>
        </p:cxnSp>
        <p:cxnSp>
          <p:nvCxnSpPr>
            <p:cNvPr id="27" name="Straight Arrow Connector 26"/>
            <p:cNvCxnSpPr>
              <a:stCxn id="17" idx="2"/>
              <a:endCxn id="13" idx="0"/>
            </p:cNvCxnSpPr>
            <p:nvPr/>
          </p:nvCxnSpPr>
          <p:spPr>
            <a:xfrm>
              <a:off x="1627604" y="2908775"/>
              <a:ext cx="0" cy="95305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grpSp>
        <p:nvGrpSpPr>
          <p:cNvPr id="41" name="Group 40"/>
          <p:cNvGrpSpPr/>
          <p:nvPr/>
        </p:nvGrpSpPr>
        <p:grpSpPr>
          <a:xfrm>
            <a:off x="4321693" y="2530313"/>
            <a:ext cx="3660415" cy="1697470"/>
            <a:chOff x="4321693" y="2530313"/>
            <a:chExt cx="3660415" cy="1697470"/>
          </a:xfrm>
        </p:grpSpPr>
        <p:sp>
          <p:nvSpPr>
            <p:cNvPr id="21" name="Rectangle 20"/>
            <p:cNvSpPr/>
            <p:nvPr/>
          </p:nvSpPr>
          <p:spPr>
            <a:xfrm>
              <a:off x="6553200" y="2530313"/>
              <a:ext cx="317500" cy="273525"/>
            </a:xfrm>
            <a:prstGeom prst="rect">
              <a:avLst/>
            </a:prstGeom>
            <a:solidFill>
              <a:schemeClr val="accent2">
                <a:alpha val="38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2" name="Rectangle 21"/>
            <p:cNvSpPr/>
            <p:nvPr/>
          </p:nvSpPr>
          <p:spPr>
            <a:xfrm>
              <a:off x="7135222" y="2530313"/>
              <a:ext cx="317500" cy="273525"/>
            </a:xfrm>
            <a:prstGeom prst="rect">
              <a:avLst/>
            </a:prstGeom>
            <a:solidFill>
              <a:schemeClr val="accent2">
                <a:alpha val="38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8" name="TextBox 27"/>
            <p:cNvSpPr txBox="1"/>
            <p:nvPr/>
          </p:nvSpPr>
          <p:spPr>
            <a:xfrm>
              <a:off x="6605835" y="3806577"/>
              <a:ext cx="1376273" cy="400110"/>
            </a:xfrm>
            <a:prstGeom prst="rect">
              <a:avLst/>
            </a:prstGeom>
            <a:noFill/>
          </p:spPr>
          <p:txBody>
            <a:bodyPr wrap="none" rtlCol="0">
              <a:spAutoFit/>
            </a:bodyPr>
            <a:lstStyle/>
            <a:p>
              <a:r>
                <a:rPr lang="en-US" sz="2000" dirty="0"/>
                <a:t>P</a:t>
              </a:r>
              <a:r>
                <a:rPr lang="en-US" sz="2000" dirty="0" smtClean="0"/>
                <a:t>reposition</a:t>
              </a:r>
              <a:endParaRPr lang="en-US" sz="2000" dirty="0"/>
            </a:p>
          </p:txBody>
        </p:sp>
        <p:sp>
          <p:nvSpPr>
            <p:cNvPr id="29" name="TextBox 28"/>
            <p:cNvSpPr txBox="1"/>
            <p:nvPr/>
          </p:nvSpPr>
          <p:spPr>
            <a:xfrm>
              <a:off x="4321693" y="3519897"/>
              <a:ext cx="2245902" cy="707886"/>
            </a:xfrm>
            <a:prstGeom prst="rect">
              <a:avLst/>
            </a:prstGeom>
            <a:noFill/>
          </p:spPr>
          <p:txBody>
            <a:bodyPr wrap="none" rtlCol="0">
              <a:spAutoFit/>
            </a:bodyPr>
            <a:lstStyle/>
            <a:p>
              <a:r>
                <a:rPr lang="en-US" sz="2000" dirty="0" smtClean="0"/>
                <a:t>Preposition relation</a:t>
              </a:r>
            </a:p>
            <a:p>
              <a:r>
                <a:rPr lang="en-US" sz="2000" dirty="0" smtClean="0"/>
                <a:t>label</a:t>
              </a:r>
              <a:endParaRPr lang="en-US" sz="2000" dirty="0"/>
            </a:p>
          </p:txBody>
        </p:sp>
        <p:cxnSp>
          <p:nvCxnSpPr>
            <p:cNvPr id="30" name="Elbow Connector 29"/>
            <p:cNvCxnSpPr>
              <a:stCxn id="21" idx="2"/>
              <a:endCxn id="29" idx="0"/>
            </p:cNvCxnSpPr>
            <p:nvPr/>
          </p:nvCxnSpPr>
          <p:spPr>
            <a:xfrm rot="5400000">
              <a:off x="5720268" y="2528214"/>
              <a:ext cx="716059" cy="1267306"/>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31" name="Straight Arrow Connector 30"/>
            <p:cNvCxnSpPr>
              <a:stCxn id="22" idx="2"/>
              <a:endCxn id="28" idx="0"/>
            </p:cNvCxnSpPr>
            <p:nvPr/>
          </p:nvCxnSpPr>
          <p:spPr>
            <a:xfrm>
              <a:off x="7293972" y="2803838"/>
              <a:ext cx="0" cy="100273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
        <p:nvSpPr>
          <p:cNvPr id="43" name="TextBox 42"/>
          <p:cNvSpPr txBox="1"/>
          <p:nvPr/>
        </p:nvSpPr>
        <p:spPr>
          <a:xfrm>
            <a:off x="1067801" y="4418835"/>
            <a:ext cx="2328295" cy="400110"/>
          </a:xfrm>
          <a:prstGeom prst="rect">
            <a:avLst/>
          </a:prstGeom>
          <a:noFill/>
        </p:spPr>
        <p:txBody>
          <a:bodyPr wrap="square" rtlCol="0">
            <a:spAutoFit/>
          </a:bodyPr>
          <a:lstStyle/>
          <a:p>
            <a:r>
              <a:rPr lang="en-US" sz="2000" dirty="0" smtClean="0"/>
              <a:t>Verb SRL constraints</a:t>
            </a:r>
          </a:p>
        </p:txBody>
      </p:sp>
      <p:sp>
        <p:nvSpPr>
          <p:cNvPr id="44" name="TextBox 43"/>
          <p:cNvSpPr txBox="1"/>
          <p:nvPr/>
        </p:nvSpPr>
        <p:spPr>
          <a:xfrm>
            <a:off x="5024277" y="4418835"/>
            <a:ext cx="3347938" cy="400110"/>
          </a:xfrm>
          <a:prstGeom prst="rect">
            <a:avLst/>
          </a:prstGeom>
          <a:noFill/>
        </p:spPr>
        <p:txBody>
          <a:bodyPr wrap="square" rtlCol="0">
            <a:spAutoFit/>
          </a:bodyPr>
          <a:lstStyle/>
          <a:p>
            <a:r>
              <a:rPr lang="en-US" sz="2000" dirty="0" smtClean="0"/>
              <a:t>Only one label per preposition</a:t>
            </a:r>
          </a:p>
        </p:txBody>
      </p:sp>
      <p:sp>
        <p:nvSpPr>
          <p:cNvPr id="46" name="TextBox 45"/>
          <p:cNvSpPr txBox="1"/>
          <p:nvPr/>
        </p:nvSpPr>
        <p:spPr>
          <a:xfrm>
            <a:off x="2331232" y="5238690"/>
            <a:ext cx="4803990" cy="400110"/>
          </a:xfrm>
          <a:prstGeom prst="rect">
            <a:avLst/>
          </a:prstGeom>
          <a:noFill/>
        </p:spPr>
        <p:txBody>
          <a:bodyPr wrap="square" rtlCol="0">
            <a:spAutoFit/>
          </a:bodyPr>
          <a:lstStyle/>
          <a:p>
            <a:r>
              <a:rPr lang="en-US" sz="2000" dirty="0" smtClean="0"/>
              <a:t>Joint constraints (as linear inequalities)</a:t>
            </a:r>
            <a:endParaRPr lang="en-US" sz="2000" dirty="0"/>
          </a:p>
        </p:txBody>
      </p:sp>
      <p:pic>
        <p:nvPicPr>
          <p:cNvPr id="47" name="Picture 46"/>
          <p:cNvPicPr>
            <a:picLocks noChangeAspect="1"/>
          </p:cNvPicPr>
          <p:nvPr/>
        </p:nvPicPr>
        <p:blipFill>
          <a:blip r:embed="rId4"/>
          <a:stretch>
            <a:fillRect/>
          </a:stretch>
        </p:blipFill>
        <p:spPr>
          <a:xfrm>
            <a:off x="1067801" y="1802604"/>
            <a:ext cx="7086935" cy="1109852"/>
          </a:xfrm>
          <a:prstGeom prst="rect">
            <a:avLst/>
          </a:prstGeom>
        </p:spPr>
      </p:pic>
      <p:sp>
        <p:nvSpPr>
          <p:cNvPr id="11" name="TextBox 10"/>
          <p:cNvSpPr txBox="1"/>
          <p:nvPr/>
        </p:nvSpPr>
        <p:spPr>
          <a:xfrm>
            <a:off x="969887" y="1418223"/>
            <a:ext cx="2196485"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400" dirty="0" smtClean="0"/>
              <a:t>Verb arguments</a:t>
            </a:r>
            <a:endParaRPr lang="en-US" sz="2400" dirty="0"/>
          </a:p>
        </p:txBody>
      </p:sp>
      <p:sp>
        <p:nvSpPr>
          <p:cNvPr id="12" name="TextBox 11"/>
          <p:cNvSpPr txBox="1"/>
          <p:nvPr/>
        </p:nvSpPr>
        <p:spPr>
          <a:xfrm>
            <a:off x="5423505" y="1418223"/>
            <a:ext cx="2778525"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400" dirty="0" smtClean="0"/>
              <a:t>Preposition relations</a:t>
            </a:r>
            <a:endParaRPr lang="en-US" sz="2400" dirty="0"/>
          </a:p>
        </p:txBody>
      </p:sp>
      <p:grpSp>
        <p:nvGrpSpPr>
          <p:cNvPr id="64" name="Group 63"/>
          <p:cNvGrpSpPr/>
          <p:nvPr/>
        </p:nvGrpSpPr>
        <p:grpSpPr>
          <a:xfrm>
            <a:off x="2486526" y="1952624"/>
            <a:ext cx="3963684" cy="1936605"/>
            <a:chOff x="2486526" y="1952624"/>
            <a:chExt cx="3963684" cy="1936605"/>
          </a:xfrm>
        </p:grpSpPr>
        <p:sp>
          <p:nvSpPr>
            <p:cNvPr id="50" name="TextBox 49"/>
            <p:cNvSpPr txBox="1"/>
            <p:nvPr/>
          </p:nvSpPr>
          <p:spPr>
            <a:xfrm>
              <a:off x="2713790" y="3519897"/>
              <a:ext cx="3736420" cy="369332"/>
            </a:xfrm>
            <a:prstGeom prst="rect">
              <a:avLst/>
            </a:prstGeom>
            <a:noFill/>
          </p:spPr>
          <p:txBody>
            <a:bodyPr wrap="square" rtlCol="0">
              <a:spAutoFit/>
            </a:bodyPr>
            <a:lstStyle/>
            <a:p>
              <a:r>
                <a:rPr lang="en-US" dirty="0" smtClean="0"/>
                <a:t>Re-scaling parameters (one per label)</a:t>
              </a:r>
              <a:endParaRPr lang="en-US" dirty="0"/>
            </a:p>
          </p:txBody>
        </p:sp>
        <p:sp>
          <p:nvSpPr>
            <p:cNvPr id="51" name="Rectangle 50"/>
            <p:cNvSpPr/>
            <p:nvPr/>
          </p:nvSpPr>
          <p:spPr>
            <a:xfrm>
              <a:off x="2486526" y="1952624"/>
              <a:ext cx="454527" cy="577689"/>
            </a:xfrm>
            <a:prstGeom prst="rect">
              <a:avLst/>
            </a:prstGeom>
            <a:solidFill>
              <a:schemeClr val="accent2">
                <a:alpha val="28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2" name="Rectangle 51"/>
            <p:cNvSpPr/>
            <p:nvPr/>
          </p:nvSpPr>
          <p:spPr>
            <a:xfrm>
              <a:off x="5752792" y="1952624"/>
              <a:ext cx="454527" cy="577689"/>
            </a:xfrm>
            <a:prstGeom prst="rect">
              <a:avLst/>
            </a:prstGeom>
            <a:solidFill>
              <a:schemeClr val="accent2">
                <a:alpha val="28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54" name="Straight Arrow Connector 53"/>
            <p:cNvCxnSpPr>
              <a:stCxn id="52" idx="2"/>
            </p:cNvCxnSpPr>
            <p:nvPr/>
          </p:nvCxnSpPr>
          <p:spPr>
            <a:xfrm flipH="1">
              <a:off x="5024277" y="2530313"/>
              <a:ext cx="955779" cy="98958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5" name="Straight Arrow Connector 54"/>
            <p:cNvCxnSpPr>
              <a:stCxn id="51" idx="2"/>
            </p:cNvCxnSpPr>
            <p:nvPr/>
          </p:nvCxnSpPr>
          <p:spPr>
            <a:xfrm>
              <a:off x="2713790" y="2530313"/>
              <a:ext cx="1096210" cy="98958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
        <p:nvSpPr>
          <p:cNvPr id="67" name="TextBox 66"/>
          <p:cNvSpPr txBox="1"/>
          <p:nvPr/>
        </p:nvSpPr>
        <p:spPr>
          <a:xfrm>
            <a:off x="411292" y="3704563"/>
            <a:ext cx="1339279" cy="369332"/>
          </a:xfrm>
          <a:prstGeom prst="rect">
            <a:avLst/>
          </a:prstGeom>
          <a:noFill/>
        </p:spPr>
        <p:txBody>
          <a:bodyPr wrap="none" rtlCol="0">
            <a:spAutoFit/>
          </a:bodyPr>
          <a:lstStyle/>
          <a:p>
            <a:r>
              <a:rPr lang="en-US" b="1" dirty="0" smtClean="0"/>
              <a:t>Constraints:</a:t>
            </a:r>
            <a:endParaRPr lang="en-US" b="1" dirty="0"/>
          </a:p>
        </p:txBody>
      </p:sp>
      <p:sp>
        <p:nvSpPr>
          <p:cNvPr id="3" name="Rectangular Callout 2"/>
          <p:cNvSpPr/>
          <p:nvPr/>
        </p:nvSpPr>
        <p:spPr>
          <a:xfrm>
            <a:off x="3261893" y="152400"/>
            <a:ext cx="4190829" cy="914400"/>
          </a:xfrm>
          <a:prstGeom prst="wedgeRectCallout">
            <a:avLst>
              <a:gd name="adj1" fmla="val -48683"/>
              <a:gd name="adj2" fmla="val 139271"/>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dirty="0">
                <a:solidFill>
                  <a:schemeClr val="tx1"/>
                </a:solidFill>
              </a:rPr>
              <a:t>V</a:t>
            </a:r>
            <a:r>
              <a:rPr lang="en-US" dirty="0" smtClean="0">
                <a:solidFill>
                  <a:schemeClr val="tx1"/>
                </a:solidFill>
              </a:rPr>
              <a:t>ariable </a:t>
            </a:r>
            <a:r>
              <a:rPr lang="en-US" dirty="0" err="1" smtClean="0">
                <a:solidFill>
                  <a:srgbClr val="0033CC"/>
                </a:solidFill>
              </a:rPr>
              <a:t>y</a:t>
            </a:r>
            <a:r>
              <a:rPr lang="en-US" baseline="30000" dirty="0" err="1" smtClean="0">
                <a:solidFill>
                  <a:srgbClr val="0033CC"/>
                </a:solidFill>
              </a:rPr>
              <a:t>a,t</a:t>
            </a:r>
            <a:r>
              <a:rPr lang="en-US" dirty="0" smtClean="0">
                <a:solidFill>
                  <a:srgbClr val="0033CC"/>
                </a:solidFill>
              </a:rPr>
              <a:t> </a:t>
            </a:r>
            <a:r>
              <a:rPr lang="en-US" dirty="0" smtClean="0">
                <a:solidFill>
                  <a:schemeClr val="tx1"/>
                </a:solidFill>
              </a:rPr>
              <a:t> indicates whether  </a:t>
            </a:r>
            <a:r>
              <a:rPr lang="en-US" dirty="0">
                <a:solidFill>
                  <a:schemeClr val="tx1"/>
                </a:solidFill>
              </a:rPr>
              <a:t>candidate </a:t>
            </a:r>
            <a:r>
              <a:rPr lang="en-US" dirty="0" smtClean="0">
                <a:solidFill>
                  <a:schemeClr val="tx1"/>
                </a:solidFill>
              </a:rPr>
              <a:t>argument </a:t>
            </a:r>
            <a:r>
              <a:rPr lang="en-US" dirty="0" smtClean="0">
                <a:solidFill>
                  <a:srgbClr val="0033CC"/>
                </a:solidFill>
              </a:rPr>
              <a:t>a </a:t>
            </a:r>
            <a:r>
              <a:rPr lang="en-US" dirty="0" smtClean="0">
                <a:solidFill>
                  <a:schemeClr val="tx1"/>
                </a:solidFill>
              </a:rPr>
              <a:t>is assigned </a:t>
            </a:r>
            <a:r>
              <a:rPr lang="en-US" dirty="0">
                <a:solidFill>
                  <a:schemeClr val="tx1"/>
                </a:solidFill>
              </a:rPr>
              <a:t>a label </a:t>
            </a:r>
            <a:r>
              <a:rPr lang="en-US" dirty="0">
                <a:solidFill>
                  <a:srgbClr val="0033CC"/>
                </a:solidFill>
              </a:rPr>
              <a:t>t.</a:t>
            </a:r>
            <a:r>
              <a:rPr lang="en-US" dirty="0">
                <a:solidFill>
                  <a:schemeClr val="tx1"/>
                </a:solidFill>
              </a:rPr>
              <a:t> </a:t>
            </a:r>
            <a:endParaRPr lang="en-US" dirty="0" smtClean="0">
              <a:solidFill>
                <a:schemeClr val="tx1"/>
              </a:solidFill>
            </a:endParaRPr>
          </a:p>
          <a:p>
            <a:pPr marL="0" lvl="1"/>
            <a:r>
              <a:rPr lang="en-US" dirty="0" err="1" smtClean="0">
                <a:solidFill>
                  <a:srgbClr val="0033CC"/>
                </a:solidFill>
              </a:rPr>
              <a:t>c</a:t>
            </a:r>
            <a:r>
              <a:rPr lang="en-US" baseline="30000" dirty="0" err="1" smtClean="0">
                <a:solidFill>
                  <a:srgbClr val="0033CC"/>
                </a:solidFill>
              </a:rPr>
              <a:t>a,t</a:t>
            </a:r>
            <a:r>
              <a:rPr lang="en-US" baseline="30000" dirty="0" smtClean="0">
                <a:solidFill>
                  <a:srgbClr val="0033CC"/>
                </a:solidFill>
              </a:rPr>
              <a:t> </a:t>
            </a:r>
            <a:r>
              <a:rPr lang="en-US" baseline="30000" dirty="0" smtClean="0">
                <a:solidFill>
                  <a:schemeClr val="tx1"/>
                </a:solidFill>
              </a:rPr>
              <a:t> </a:t>
            </a:r>
            <a:r>
              <a:rPr lang="en-US" dirty="0" smtClean="0">
                <a:solidFill>
                  <a:schemeClr val="tx1"/>
                </a:solidFill>
              </a:rPr>
              <a:t> is the corresponding </a:t>
            </a:r>
            <a:r>
              <a:rPr lang="en-US" dirty="0">
                <a:solidFill>
                  <a:schemeClr val="tx1"/>
                </a:solidFill>
              </a:rPr>
              <a:t>score </a:t>
            </a:r>
          </a:p>
        </p:txBody>
      </p:sp>
      <p:sp>
        <p:nvSpPr>
          <p:cNvPr id="4" name="Slide Number Placeholder 3"/>
          <p:cNvSpPr>
            <a:spLocks noGrp="1"/>
          </p:cNvSpPr>
          <p:nvPr>
            <p:ph type="sldNum" sz="quarter" idx="11"/>
          </p:nvPr>
        </p:nvSpPr>
        <p:spPr/>
        <p:txBody>
          <a:bodyPr/>
          <a:lstStyle/>
          <a:p>
            <a:r>
              <a:rPr lang="en-US" altLang="zh-TW" smtClean="0">
                <a:solidFill>
                  <a:srgbClr val="000000"/>
                </a:solidFill>
              </a:rPr>
              <a:t>Page </a:t>
            </a:r>
            <a:fld id="{E8007264-EAB3-4E53-8D88-C175708AA4AD}" type="slidenum">
              <a:rPr lang="en-US" altLang="zh-TW" smtClean="0">
                <a:solidFill>
                  <a:srgbClr val="000000"/>
                </a:solidFill>
              </a:rPr>
              <a:pPr/>
              <a:t>36</a:t>
            </a:fld>
            <a:endParaRPr lang="en-US" altLang="zh-TW" dirty="0">
              <a:solidFill>
                <a:srgbClr val="000000"/>
              </a:solidFill>
            </a:endParaRPr>
          </a:p>
        </p:txBody>
      </p:sp>
    </p:spTree>
    <p:extLst>
      <p:ext uri="{BB962C8B-B14F-4D97-AF65-F5344CB8AC3E}">
        <p14:creationId xmlns:p14="http://schemas.microsoft.com/office/powerpoint/2010/main" val="1731993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9" presetClass="exit" presetSubtype="0" fill="hold" nodeType="clickEffect">
                                  <p:stCondLst>
                                    <p:cond delay="0"/>
                                  </p:stCondLst>
                                  <p:childTnLst>
                                    <p:animEffect transition="out" filter="dissolve">
                                      <p:cBhvr>
                                        <p:cTn id="20" dur="500"/>
                                        <p:tgtEl>
                                          <p:spTgt spid="40"/>
                                        </p:tgtEl>
                                      </p:cBhvr>
                                    </p:animEffect>
                                    <p:set>
                                      <p:cBhvr>
                                        <p:cTn id="21" dur="1" fill="hold">
                                          <p:stCondLst>
                                            <p:cond delay="499"/>
                                          </p:stCondLst>
                                        </p:cTn>
                                        <p:tgtEl>
                                          <p:spTgt spid="40"/>
                                        </p:tgtEl>
                                        <p:attrNameLst>
                                          <p:attrName>style.visibility</p:attrName>
                                        </p:attrNameLst>
                                      </p:cBhvr>
                                      <p:to>
                                        <p:strVal val="hidden"/>
                                      </p:to>
                                    </p:set>
                                  </p:childTnLst>
                                </p:cTn>
                              </p:par>
                              <p:par>
                                <p:cTn id="22" presetID="9" presetClass="exit" presetSubtype="0" fill="hold" nodeType="withEffect">
                                  <p:stCondLst>
                                    <p:cond delay="0"/>
                                  </p:stCondLst>
                                  <p:childTnLst>
                                    <p:animEffect transition="out" filter="dissolve">
                                      <p:cBhvr>
                                        <p:cTn id="23" dur="500"/>
                                        <p:tgtEl>
                                          <p:spTgt spid="41"/>
                                        </p:tgtEl>
                                      </p:cBhvr>
                                    </p:animEffect>
                                    <p:set>
                                      <p:cBhvr>
                                        <p:cTn id="24" dur="1" fill="hold">
                                          <p:stCondLst>
                                            <p:cond delay="499"/>
                                          </p:stCondLst>
                                        </p:cTn>
                                        <p:tgtEl>
                                          <p:spTgt spid="41"/>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dissolve">
                                      <p:cBhvr>
                                        <p:cTn id="35" dur="500"/>
                                        <p:tgtEl>
                                          <p:spTgt spid="47"/>
                                        </p:tgtEl>
                                      </p:cBhvr>
                                    </p:animEffect>
                                  </p:childTnLst>
                                </p:cTn>
                              </p:par>
                              <p:par>
                                <p:cTn id="36" presetID="9" presetClass="exit" presetSubtype="0" fill="hold" nodeType="withEffect">
                                  <p:stCondLst>
                                    <p:cond delay="0"/>
                                  </p:stCondLst>
                                  <p:childTnLst>
                                    <p:animEffect transition="out" filter="dissolve">
                                      <p:cBhvr>
                                        <p:cTn id="37" dur="500"/>
                                        <p:tgtEl>
                                          <p:spTgt spid="9"/>
                                        </p:tgtEl>
                                      </p:cBhvr>
                                    </p:animEffect>
                                    <p:set>
                                      <p:cBhvr>
                                        <p:cTn id="38" dur="1" fill="hold">
                                          <p:stCondLst>
                                            <p:cond delay="499"/>
                                          </p:stCondLst>
                                        </p:cTn>
                                        <p:tgtEl>
                                          <p:spTgt spid="9"/>
                                        </p:tgtEl>
                                        <p:attrNameLst>
                                          <p:attrName>style.visibility</p:attrName>
                                        </p:attrNameLst>
                                      </p:cBhvr>
                                      <p:to>
                                        <p:strVal val="hidden"/>
                                      </p:to>
                                    </p:set>
                                  </p:childTnLst>
                                </p:cTn>
                              </p:par>
                              <p:par>
                                <p:cTn id="39" presetID="9" presetClass="exit" presetSubtype="0" fill="hold" nodeType="withEffect">
                                  <p:stCondLst>
                                    <p:cond delay="0"/>
                                  </p:stCondLst>
                                  <p:childTnLst>
                                    <p:animEffect transition="out" filter="dissolve">
                                      <p:cBhvr>
                                        <p:cTn id="40" dur="500"/>
                                        <p:tgtEl>
                                          <p:spTgt spid="10"/>
                                        </p:tgtEl>
                                      </p:cBhvr>
                                    </p:animEffect>
                                    <p:set>
                                      <p:cBhvr>
                                        <p:cTn id="41" dur="1" fill="hold">
                                          <p:stCondLst>
                                            <p:cond delay="499"/>
                                          </p:stCondLst>
                                        </p:cTn>
                                        <p:tgtEl>
                                          <p:spTgt spid="10"/>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6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46"/>
                                        </p:tgtEl>
                                        <p:attrNameLst>
                                          <p:attrName>style.visibility</p:attrName>
                                        </p:attrNameLst>
                                      </p:cBhvr>
                                      <p:to>
                                        <p:strVal val="visible"/>
                                      </p:to>
                                    </p:set>
                                  </p:childTnLst>
                                </p:cTn>
                              </p:par>
                              <p:par>
                                <p:cTn id="50" presetID="1" presetClass="exit" presetSubtype="0" fill="hold" nodeType="withEffect">
                                  <p:stCondLst>
                                    <p:cond delay="0"/>
                                  </p:stCondLst>
                                  <p:childTnLst>
                                    <p:set>
                                      <p:cBhvr>
                                        <p:cTn id="51" dur="1" fill="hold">
                                          <p:stCondLst>
                                            <p:cond delay="0"/>
                                          </p:stCondLst>
                                        </p:cTn>
                                        <p:tgtEl>
                                          <p:spTgt spid="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6" grpId="0"/>
      <p:bldP spid="67" grpId="0"/>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Desiderata for joint prediction</a:t>
            </a:r>
            <a:endParaRPr lang="en-US" dirty="0"/>
          </a:p>
        </p:txBody>
      </p:sp>
      <p:sp>
        <p:nvSpPr>
          <p:cNvPr id="3" name="Content Placeholder 2"/>
          <p:cNvSpPr>
            <a:spLocks noGrp="1"/>
          </p:cNvSpPr>
          <p:nvPr>
            <p:ph idx="1"/>
          </p:nvPr>
        </p:nvSpPr>
        <p:spPr/>
        <p:txBody>
          <a:bodyPr>
            <a:noAutofit/>
          </a:bodyPr>
          <a:lstStyle/>
          <a:p>
            <a:pPr marL="0" indent="0">
              <a:buNone/>
            </a:pPr>
            <a:r>
              <a:rPr lang="en-US" sz="2400" b="1" dirty="0">
                <a:solidFill>
                  <a:srgbClr val="0033CC"/>
                </a:solidFill>
              </a:rPr>
              <a:t>I</a:t>
            </a:r>
            <a:r>
              <a:rPr lang="en-US" sz="2400" b="1" dirty="0" smtClean="0">
                <a:solidFill>
                  <a:srgbClr val="0033CC"/>
                </a:solidFill>
              </a:rPr>
              <a:t>ntuition</a:t>
            </a:r>
            <a:r>
              <a:rPr lang="en-US" sz="2400" dirty="0" smtClean="0">
                <a:solidFill>
                  <a:srgbClr val="0033CC"/>
                </a:solidFill>
              </a:rPr>
              <a:t>: </a:t>
            </a:r>
            <a:r>
              <a:rPr lang="en-US" sz="2400" i="1" dirty="0" smtClean="0"/>
              <a:t>The </a:t>
            </a:r>
            <a:r>
              <a:rPr lang="en-US" sz="2400" i="1" dirty="0"/>
              <a:t>correct interpretation of a sentence is the one that gives a consistent analysis across </a:t>
            </a:r>
            <a:r>
              <a:rPr lang="en-US" sz="2400" i="1" dirty="0">
                <a:solidFill>
                  <a:srgbClr val="0033CC"/>
                </a:solidFill>
              </a:rPr>
              <a:t>all </a:t>
            </a:r>
            <a:r>
              <a:rPr lang="en-US" sz="2400" i="1" dirty="0"/>
              <a:t>the linguistic phenomena expressed in </a:t>
            </a:r>
            <a:r>
              <a:rPr lang="en-US" sz="2400" i="1" dirty="0" smtClean="0"/>
              <a:t>it</a:t>
            </a:r>
            <a:endParaRPr lang="en-US" sz="2400" i="1" dirty="0"/>
          </a:p>
          <a:p>
            <a:pPr marL="457200" indent="-457200">
              <a:buFont typeface="+mj-lt"/>
              <a:buAutoNum type="arabicPeriod"/>
            </a:pPr>
            <a:r>
              <a:rPr lang="en-US" sz="2000" dirty="0"/>
              <a:t>Should </a:t>
            </a:r>
            <a:r>
              <a:rPr lang="en-US" sz="2000" dirty="0">
                <a:solidFill>
                  <a:srgbClr val="FF0000"/>
                </a:solidFill>
              </a:rPr>
              <a:t>account for dependencies </a:t>
            </a:r>
            <a:r>
              <a:rPr lang="en-US" sz="2000" dirty="0"/>
              <a:t>between linguistic phenomena</a:t>
            </a:r>
          </a:p>
          <a:p>
            <a:pPr marL="0" indent="0">
              <a:buNone/>
            </a:pPr>
            <a:endParaRPr lang="en-US" sz="2000" dirty="0"/>
          </a:p>
          <a:p>
            <a:pPr marL="457200" indent="-457200">
              <a:buFont typeface="+mj-lt"/>
              <a:buAutoNum type="arabicPeriod"/>
            </a:pPr>
            <a:endParaRPr lang="en-US" sz="2000" dirty="0" smtClean="0"/>
          </a:p>
          <a:p>
            <a:pPr marL="457200" indent="-457200">
              <a:buFont typeface="+mj-lt"/>
              <a:buAutoNum type="arabicPeriod" startAt="2"/>
            </a:pPr>
            <a:r>
              <a:rPr lang="en-US" sz="2000" dirty="0" smtClean="0"/>
              <a:t>Should </a:t>
            </a:r>
            <a:r>
              <a:rPr lang="en-US" sz="2000" dirty="0"/>
              <a:t>be able to </a:t>
            </a:r>
            <a:r>
              <a:rPr lang="en-US" sz="2000" dirty="0">
                <a:solidFill>
                  <a:srgbClr val="FF0000"/>
                </a:solidFill>
              </a:rPr>
              <a:t>use existing state of the art models </a:t>
            </a:r>
            <a:r>
              <a:rPr lang="en-US" sz="2000" dirty="0"/>
              <a:t>minimal use of expensive jointly labeled </a:t>
            </a:r>
            <a:r>
              <a:rPr lang="en-US" sz="2000" dirty="0" smtClean="0"/>
              <a:t>data</a:t>
            </a:r>
          </a:p>
        </p:txBody>
      </p:sp>
      <p:sp>
        <p:nvSpPr>
          <p:cNvPr id="5" name="TextBox 4"/>
          <p:cNvSpPr txBox="1"/>
          <p:nvPr/>
        </p:nvSpPr>
        <p:spPr>
          <a:xfrm>
            <a:off x="1844811" y="2971800"/>
            <a:ext cx="6143413" cy="400110"/>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2000" dirty="0" smtClean="0"/>
              <a:t>Joint constraints between tasks, easy with ILP </a:t>
            </a:r>
            <a:r>
              <a:rPr lang="en-US" sz="2000" dirty="0" err="1" smtClean="0"/>
              <a:t>forumation</a:t>
            </a:r>
            <a:endParaRPr lang="en-US" sz="2000" dirty="0"/>
          </a:p>
        </p:txBody>
      </p:sp>
      <p:sp>
        <p:nvSpPr>
          <p:cNvPr id="7" name="TextBox 6"/>
          <p:cNvSpPr txBox="1"/>
          <p:nvPr/>
        </p:nvSpPr>
        <p:spPr>
          <a:xfrm>
            <a:off x="1844811" y="4419600"/>
            <a:ext cx="7136088"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000" dirty="0" smtClean="0"/>
              <a:t>Use </a:t>
            </a:r>
            <a:r>
              <a:rPr lang="en-US" sz="2000" dirty="0" smtClean="0">
                <a:solidFill>
                  <a:srgbClr val="FF0000"/>
                </a:solidFill>
              </a:rPr>
              <a:t>small amount of joint data </a:t>
            </a:r>
            <a:r>
              <a:rPr lang="en-US" sz="2000" dirty="0" smtClean="0"/>
              <a:t>to re-scale scores to be in the same numeric range</a:t>
            </a:r>
            <a:endParaRPr lang="en-US" sz="2000" dirty="0"/>
          </a:p>
        </p:txBody>
      </p:sp>
      <p:sp>
        <p:nvSpPr>
          <p:cNvPr id="8" name="TextBox 7"/>
          <p:cNvSpPr txBox="1"/>
          <p:nvPr/>
        </p:nvSpPr>
        <p:spPr>
          <a:xfrm>
            <a:off x="1841883" y="5619690"/>
            <a:ext cx="5016117" cy="400110"/>
          </a:xfrm>
          <a:prstGeom prst="rect">
            <a:avLst/>
          </a:prstGeom>
          <a:solidFill>
            <a:srgbClr val="FFFFCC"/>
          </a:solidFill>
          <a:ln w="28575">
            <a:solidFill>
              <a:srgbClr val="FF9933"/>
            </a:solidFill>
          </a:ln>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2000" dirty="0" smtClean="0"/>
              <a:t>Joint Inference – no (or minimal) joint learning</a:t>
            </a:r>
            <a:endParaRPr lang="en-US" sz="2000" dirty="0"/>
          </a:p>
        </p:txBody>
      </p:sp>
      <p:sp>
        <p:nvSpPr>
          <p:cNvPr id="4" name="Slide Number Placeholder 3"/>
          <p:cNvSpPr>
            <a:spLocks noGrp="1"/>
          </p:cNvSpPr>
          <p:nvPr>
            <p:ph type="sldNum" sz="quarter" idx="11"/>
          </p:nvPr>
        </p:nvSpPr>
        <p:spPr/>
        <p:txBody>
          <a:bodyPr/>
          <a:lstStyle/>
          <a:p>
            <a:r>
              <a:rPr lang="en-US" altLang="zh-TW" smtClean="0">
                <a:solidFill>
                  <a:srgbClr val="000000"/>
                </a:solidFill>
              </a:rPr>
              <a:t>Page </a:t>
            </a:r>
            <a:fld id="{E8007264-EAB3-4E53-8D88-C175708AA4AD}" type="slidenum">
              <a:rPr lang="en-US" altLang="zh-TW" smtClean="0">
                <a:solidFill>
                  <a:srgbClr val="000000"/>
                </a:solidFill>
              </a:rPr>
              <a:pPr/>
              <a:t>37</a:t>
            </a:fld>
            <a:endParaRPr lang="en-US" altLang="zh-TW" dirty="0">
              <a:solidFill>
                <a:srgbClr val="000000"/>
              </a:solidFill>
            </a:endParaRPr>
          </a:p>
        </p:txBody>
      </p:sp>
    </p:spTree>
    <p:extLst>
      <p:ext uri="{BB962C8B-B14F-4D97-AF65-F5344CB8AC3E}">
        <p14:creationId xmlns:p14="http://schemas.microsoft.com/office/powerpoint/2010/main" val="3115832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Joint prediction helps</a:t>
            </a:r>
            <a:endParaRPr lang="en-US" dirty="0"/>
          </a:p>
        </p:txBody>
      </p:sp>
      <p:graphicFrame>
        <p:nvGraphicFramePr>
          <p:cNvPr id="5" name="Content Placeholder 5"/>
          <p:cNvGraphicFramePr>
            <a:graphicFrameLocks noGrp="1"/>
          </p:cNvGraphicFramePr>
          <p:nvPr>
            <p:ph sz="half" idx="1"/>
            <p:extLst>
              <p:ext uri="{D42A27DB-BD31-4B8C-83A1-F6EECF244321}">
                <p14:modId xmlns:p14="http://schemas.microsoft.com/office/powerpoint/2010/main" val="2967033406"/>
              </p:ext>
            </p:extLst>
          </p:nvPr>
        </p:nvGraphicFramePr>
        <p:xfrm>
          <a:off x="457200" y="1219200"/>
          <a:ext cx="4038600" cy="4953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6"/>
          <p:cNvGraphicFramePr>
            <a:graphicFrameLocks/>
          </p:cNvGraphicFramePr>
          <p:nvPr>
            <p:extLst>
              <p:ext uri="{D42A27DB-BD31-4B8C-83A1-F6EECF244321}">
                <p14:modId xmlns:p14="http://schemas.microsoft.com/office/powerpoint/2010/main" val="194100310"/>
              </p:ext>
            </p:extLst>
          </p:nvPr>
        </p:nvGraphicFramePr>
        <p:xfrm>
          <a:off x="4648200" y="1219200"/>
          <a:ext cx="4038600" cy="4953000"/>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p:cNvGrpSpPr/>
          <p:nvPr/>
        </p:nvGrpSpPr>
        <p:grpSpPr>
          <a:xfrm>
            <a:off x="3486676" y="1816659"/>
            <a:ext cx="3974806" cy="2002497"/>
            <a:chOff x="3310087" y="1850682"/>
            <a:chExt cx="4080873" cy="1892476"/>
          </a:xfrm>
        </p:grpSpPr>
        <p:sp>
          <p:nvSpPr>
            <p:cNvPr id="8" name="Rectangle 7"/>
            <p:cNvSpPr/>
            <p:nvPr/>
          </p:nvSpPr>
          <p:spPr>
            <a:xfrm>
              <a:off x="3310087" y="1850682"/>
              <a:ext cx="2072106" cy="38768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solidFill>
                    <a:srgbClr val="FF0000"/>
                  </a:solidFill>
                </a:rPr>
                <a:t>Predicted together</a:t>
              </a:r>
              <a:endParaRPr lang="en-US" dirty="0">
                <a:solidFill>
                  <a:srgbClr val="FF0000"/>
                </a:solidFill>
              </a:endParaRPr>
            </a:p>
          </p:txBody>
        </p:sp>
        <p:cxnSp>
          <p:nvCxnSpPr>
            <p:cNvPr id="9" name="Straight Arrow Connector 8"/>
            <p:cNvCxnSpPr>
              <a:stCxn id="8" idx="2"/>
            </p:cNvCxnSpPr>
            <p:nvPr/>
          </p:nvCxnSpPr>
          <p:spPr>
            <a:xfrm flipH="1">
              <a:off x="3630518" y="2238366"/>
              <a:ext cx="715622" cy="106775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Straight Arrow Connector 9"/>
            <p:cNvCxnSpPr/>
            <p:nvPr/>
          </p:nvCxnSpPr>
          <p:spPr>
            <a:xfrm>
              <a:off x="4346139" y="2238366"/>
              <a:ext cx="3044821" cy="150479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sp>
        <p:nvSpPr>
          <p:cNvPr id="3" name="TextBox 2"/>
          <p:cNvSpPr txBox="1"/>
          <p:nvPr/>
        </p:nvSpPr>
        <p:spPr>
          <a:xfrm>
            <a:off x="2198688" y="6156295"/>
            <a:ext cx="4746625" cy="400110"/>
          </a:xfrm>
          <a:prstGeom prst="rect">
            <a:avLst/>
          </a:prstGeom>
          <a:noFill/>
        </p:spPr>
        <p:txBody>
          <a:bodyPr wrap="square" rtlCol="0">
            <a:spAutoFit/>
          </a:bodyPr>
          <a:lstStyle/>
          <a:p>
            <a:r>
              <a:rPr lang="en-US" sz="2000" dirty="0" smtClean="0"/>
              <a:t>All results on Penn Treebank Section 23</a:t>
            </a:r>
            <a:endParaRPr lang="en-US" sz="2000" dirty="0"/>
          </a:p>
        </p:txBody>
      </p:sp>
      <p:sp>
        <p:nvSpPr>
          <p:cNvPr id="11" name="TextBox 10"/>
          <p:cNvSpPr txBox="1"/>
          <p:nvPr/>
        </p:nvSpPr>
        <p:spPr>
          <a:xfrm>
            <a:off x="7109214" y="814944"/>
            <a:ext cx="1402961" cy="369332"/>
          </a:xfrm>
          <a:prstGeom prst="rect">
            <a:avLst/>
          </a:prstGeom>
          <a:noFill/>
        </p:spPr>
        <p:txBody>
          <a:bodyPr wrap="none" rtlCol="0">
            <a:spAutoFit/>
          </a:bodyPr>
          <a:lstStyle/>
          <a:p>
            <a:r>
              <a:rPr lang="en-US" dirty="0" smtClean="0"/>
              <a:t>[EMNLP, ‘11]</a:t>
            </a:r>
            <a:endParaRPr lang="en-US" dirty="0"/>
          </a:p>
        </p:txBody>
      </p:sp>
      <p:sp>
        <p:nvSpPr>
          <p:cNvPr id="4" name="Slide Number Placeholder 3"/>
          <p:cNvSpPr>
            <a:spLocks noGrp="1"/>
          </p:cNvSpPr>
          <p:nvPr>
            <p:ph type="sldNum" sz="quarter" idx="11"/>
          </p:nvPr>
        </p:nvSpPr>
        <p:spPr/>
        <p:txBody>
          <a:bodyPr/>
          <a:lstStyle/>
          <a:p>
            <a:r>
              <a:rPr lang="en-US" altLang="zh-TW" smtClean="0">
                <a:solidFill>
                  <a:srgbClr val="000000"/>
                </a:solidFill>
              </a:rPr>
              <a:t>Page </a:t>
            </a:r>
            <a:fld id="{E8007264-EAB3-4E53-8D88-C175708AA4AD}" type="slidenum">
              <a:rPr lang="en-US" altLang="zh-TW" smtClean="0">
                <a:solidFill>
                  <a:srgbClr val="000000"/>
                </a:solidFill>
              </a:rPr>
              <a:pPr/>
              <a:t>38</a:t>
            </a:fld>
            <a:endParaRPr lang="en-US" altLang="zh-TW" dirty="0">
              <a:solidFill>
                <a:srgbClr val="000000"/>
              </a:solidFill>
            </a:endParaRPr>
          </a:p>
        </p:txBody>
      </p:sp>
    </p:spTree>
    <p:extLst>
      <p:ext uri="{BB962C8B-B14F-4D97-AF65-F5344CB8AC3E}">
        <p14:creationId xmlns:p14="http://schemas.microsoft.com/office/powerpoint/2010/main" val="2001332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0" categoryIdx="0" bldStep="ptInSeries"/>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chart seriesIdx="0" categoryIdx="0" bldStep="ptInSeries"/>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chart seriesIdx="1" categoryIdx="0" bldStep="ptInSeries"/>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chart seriesIdx="1" categoryIdx="0" bldStep="ptIn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chart seriesIdx="2" categoryIdx="0" bldStep="ptInSeries"/>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chart seriesIdx="2" categoryIdx="0" bldStep="ptInSeries"/>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El" animBg="0"/>
        </p:bldSub>
      </p:bldGraphic>
      <p:bldGraphic spid="6" grpId="0">
        <p:bldSub>
          <a:bldChart bld="seriesEl" animBg="0"/>
        </p:bldSub>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normAutofit/>
          </a:bodyPr>
          <a:lstStyle/>
          <a:p>
            <a:pPr marL="0" indent="0" algn="ctr">
              <a:buNone/>
            </a:pPr>
            <a:r>
              <a:rPr lang="en-US" dirty="0"/>
              <a:t>Weatherford said market conditions led </a:t>
            </a:r>
            <a:r>
              <a:rPr lang="en-US" i="1" dirty="0">
                <a:solidFill>
                  <a:srgbClr val="0033CC"/>
                </a:solidFill>
              </a:rPr>
              <a:t>to the cancellation of the planned exchange</a:t>
            </a:r>
            <a:r>
              <a:rPr lang="en-US" dirty="0" smtClean="0">
                <a:solidFill>
                  <a:srgbClr val="0033CC"/>
                </a:solidFill>
              </a:rPr>
              <a:t>.</a:t>
            </a:r>
          </a:p>
          <a:p>
            <a:pPr marL="0" indent="0">
              <a:buNone/>
            </a:pPr>
            <a:endParaRPr lang="en-US" i="1" dirty="0"/>
          </a:p>
          <a:p>
            <a:pPr lvl="1"/>
            <a:r>
              <a:rPr lang="en-US" dirty="0" smtClean="0"/>
              <a:t>Independent preposition SRL mistakenly labels the </a:t>
            </a:r>
            <a:r>
              <a:rPr lang="en-US" i="1" dirty="0" smtClean="0">
                <a:solidFill>
                  <a:srgbClr val="0033CC"/>
                </a:solidFill>
              </a:rPr>
              <a:t>to</a:t>
            </a:r>
            <a:r>
              <a:rPr lang="en-US" i="1" dirty="0" smtClean="0">
                <a:solidFill>
                  <a:srgbClr val="C0504D"/>
                </a:solidFill>
              </a:rPr>
              <a:t> </a:t>
            </a:r>
            <a:r>
              <a:rPr lang="en-US" dirty="0" smtClean="0"/>
              <a:t>as a </a:t>
            </a:r>
            <a:r>
              <a:rPr lang="en-US" b="1" dirty="0" smtClean="0"/>
              <a:t>Location</a:t>
            </a:r>
          </a:p>
          <a:p>
            <a:pPr lvl="1"/>
            <a:endParaRPr lang="en-US" b="1" i="1" dirty="0" smtClean="0">
              <a:solidFill>
                <a:srgbClr val="FF0000"/>
              </a:solidFill>
            </a:endParaRPr>
          </a:p>
          <a:p>
            <a:pPr lvl="1"/>
            <a:r>
              <a:rPr lang="en-US" dirty="0" smtClean="0">
                <a:solidFill>
                  <a:srgbClr val="000000"/>
                </a:solidFill>
              </a:rPr>
              <a:t>Verb SRL identifies </a:t>
            </a:r>
            <a:r>
              <a:rPr lang="en-US" i="1" dirty="0" smtClean="0">
                <a:solidFill>
                  <a:srgbClr val="0033CC"/>
                </a:solidFill>
              </a:rPr>
              <a:t>to the cancellation of the planned exchange </a:t>
            </a:r>
            <a:r>
              <a:rPr lang="en-US" dirty="0" smtClean="0">
                <a:solidFill>
                  <a:srgbClr val="000000"/>
                </a:solidFill>
              </a:rPr>
              <a:t>as an </a:t>
            </a:r>
            <a:r>
              <a:rPr lang="en-US" b="1" dirty="0" smtClean="0"/>
              <a:t>A2</a:t>
            </a:r>
            <a:r>
              <a:rPr lang="en-US" b="1" dirty="0" smtClean="0">
                <a:solidFill>
                  <a:srgbClr val="FF0000"/>
                </a:solidFill>
              </a:rPr>
              <a:t> </a:t>
            </a:r>
            <a:r>
              <a:rPr lang="en-US" dirty="0" smtClean="0">
                <a:solidFill>
                  <a:srgbClr val="000000"/>
                </a:solidFill>
              </a:rPr>
              <a:t>for the verb </a:t>
            </a:r>
            <a:r>
              <a:rPr lang="en-US" i="1" dirty="0" smtClean="0">
                <a:solidFill>
                  <a:srgbClr val="0033CC"/>
                </a:solidFill>
              </a:rPr>
              <a:t>led</a:t>
            </a:r>
          </a:p>
          <a:p>
            <a:pPr lvl="1"/>
            <a:endParaRPr lang="en-US" i="1" dirty="0" smtClean="0">
              <a:solidFill>
                <a:srgbClr val="000000"/>
              </a:solidFill>
            </a:endParaRPr>
          </a:p>
          <a:p>
            <a:pPr lvl="1"/>
            <a:r>
              <a:rPr lang="en-US" dirty="0" smtClean="0">
                <a:solidFill>
                  <a:srgbClr val="000000"/>
                </a:solidFill>
              </a:rPr>
              <a:t>Constraints (</a:t>
            </a:r>
            <a:r>
              <a:rPr lang="en-US" dirty="0" err="1" smtClean="0">
                <a:solidFill>
                  <a:srgbClr val="000000"/>
                </a:solidFill>
              </a:rPr>
              <a:t>verbnet</a:t>
            </a:r>
            <a:r>
              <a:rPr lang="en-US" dirty="0" smtClean="0">
                <a:solidFill>
                  <a:srgbClr val="000000"/>
                </a:solidFill>
              </a:rPr>
              <a:t>) prohibits an </a:t>
            </a:r>
            <a:r>
              <a:rPr lang="en-US" b="1" dirty="0" smtClean="0">
                <a:solidFill>
                  <a:srgbClr val="000000"/>
                </a:solidFill>
              </a:rPr>
              <a:t>A2</a:t>
            </a:r>
            <a:r>
              <a:rPr lang="en-US" dirty="0">
                <a:solidFill>
                  <a:srgbClr val="000000"/>
                </a:solidFill>
              </a:rPr>
              <a:t> </a:t>
            </a:r>
            <a:r>
              <a:rPr lang="en-US" dirty="0" smtClean="0">
                <a:solidFill>
                  <a:srgbClr val="000000"/>
                </a:solidFill>
              </a:rPr>
              <a:t>to be labeled as a </a:t>
            </a:r>
            <a:r>
              <a:rPr lang="en-US" b="1" dirty="0" smtClean="0">
                <a:solidFill>
                  <a:srgbClr val="000000"/>
                </a:solidFill>
              </a:rPr>
              <a:t>Location</a:t>
            </a:r>
            <a:r>
              <a:rPr lang="en-US" dirty="0" smtClean="0">
                <a:solidFill>
                  <a:srgbClr val="000000"/>
                </a:solidFill>
              </a:rPr>
              <a:t>, joint inference correctly switches the prediction to </a:t>
            </a:r>
            <a:r>
              <a:rPr lang="en-US" b="1" dirty="0" err="1" smtClean="0">
                <a:solidFill>
                  <a:srgbClr val="000000"/>
                </a:solidFill>
              </a:rPr>
              <a:t>EndCondition</a:t>
            </a:r>
            <a:endParaRPr lang="en-US" b="1" dirty="0">
              <a:solidFill>
                <a:srgbClr val="000000"/>
              </a:solidFill>
            </a:endParaRPr>
          </a:p>
          <a:p>
            <a:pPr lvl="1"/>
            <a:endParaRPr lang="en-US" b="1" dirty="0" smtClean="0">
              <a:solidFill>
                <a:srgbClr val="000000"/>
              </a:solidFill>
            </a:endParaRPr>
          </a:p>
          <a:p>
            <a:pPr lvl="1"/>
            <a:endParaRPr lang="en-US" b="1" dirty="0" smtClean="0">
              <a:solidFill>
                <a:srgbClr val="000000"/>
              </a:solidFill>
            </a:endParaRPr>
          </a:p>
        </p:txBody>
      </p:sp>
      <p:sp>
        <p:nvSpPr>
          <p:cNvPr id="4" name="Slide Number Placeholder 3"/>
          <p:cNvSpPr>
            <a:spLocks noGrp="1"/>
          </p:cNvSpPr>
          <p:nvPr>
            <p:ph type="sldNum" sz="quarter" idx="11"/>
          </p:nvPr>
        </p:nvSpPr>
        <p:spPr/>
        <p:txBody>
          <a:bodyPr/>
          <a:lstStyle/>
          <a:p>
            <a:r>
              <a:rPr lang="en-US" altLang="zh-TW" smtClean="0">
                <a:solidFill>
                  <a:srgbClr val="000000"/>
                </a:solidFill>
              </a:rPr>
              <a:t>Page </a:t>
            </a:r>
            <a:fld id="{E8007264-EAB3-4E53-8D88-C175708AA4AD}" type="slidenum">
              <a:rPr lang="en-US" altLang="zh-TW" smtClean="0">
                <a:solidFill>
                  <a:srgbClr val="000000"/>
                </a:solidFill>
              </a:rPr>
              <a:pPr/>
              <a:t>39</a:t>
            </a:fld>
            <a:endParaRPr lang="en-US" altLang="zh-TW" dirty="0">
              <a:solidFill>
                <a:srgbClr val="000000"/>
              </a:solidFill>
            </a:endParaRPr>
          </a:p>
        </p:txBody>
      </p:sp>
    </p:spTree>
    <p:extLst>
      <p:ext uri="{BB962C8B-B14F-4D97-AF65-F5344CB8AC3E}">
        <p14:creationId xmlns:p14="http://schemas.microsoft.com/office/powerpoint/2010/main" val="4146843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495800" y="2114550"/>
            <a:ext cx="3962400" cy="2533650"/>
            <a:chOff x="2832" y="1332"/>
            <a:chExt cx="2496" cy="1596"/>
          </a:xfrm>
        </p:grpSpPr>
        <p:sp>
          <p:nvSpPr>
            <p:cNvPr id="8213" name="Rectangle 3"/>
            <p:cNvSpPr>
              <a:spLocks noChangeArrowheads="1"/>
            </p:cNvSpPr>
            <p:nvPr/>
          </p:nvSpPr>
          <p:spPr bwMode="auto">
            <a:xfrm>
              <a:off x="3552" y="2736"/>
              <a:ext cx="1302"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dirty="0"/>
            </a:p>
          </p:txBody>
        </p:sp>
        <p:sp>
          <p:nvSpPr>
            <p:cNvPr id="8214" name="Rectangle 4"/>
            <p:cNvSpPr>
              <a:spLocks noChangeArrowheads="1"/>
            </p:cNvSpPr>
            <p:nvPr/>
          </p:nvSpPr>
          <p:spPr bwMode="auto">
            <a:xfrm>
              <a:off x="4368" y="1530"/>
              <a:ext cx="960"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dirty="0"/>
            </a:p>
          </p:txBody>
        </p:sp>
        <p:sp>
          <p:nvSpPr>
            <p:cNvPr id="8215" name="Rectangle 5"/>
            <p:cNvSpPr>
              <a:spLocks noChangeArrowheads="1"/>
            </p:cNvSpPr>
            <p:nvPr/>
          </p:nvSpPr>
          <p:spPr bwMode="auto">
            <a:xfrm>
              <a:off x="2832" y="1332"/>
              <a:ext cx="960"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dirty="0"/>
            </a:p>
          </p:txBody>
        </p:sp>
      </p:grpSp>
      <p:grpSp>
        <p:nvGrpSpPr>
          <p:cNvPr id="3" name="Group 6"/>
          <p:cNvGrpSpPr>
            <a:grpSpLocks/>
          </p:cNvGrpSpPr>
          <p:nvPr/>
        </p:nvGrpSpPr>
        <p:grpSpPr bwMode="auto">
          <a:xfrm>
            <a:off x="530225" y="1295400"/>
            <a:ext cx="8534400" cy="3276600"/>
            <a:chOff x="334" y="816"/>
            <a:chExt cx="5376" cy="2064"/>
          </a:xfrm>
        </p:grpSpPr>
        <p:sp>
          <p:nvSpPr>
            <p:cNvPr id="8206" name="Rectangle 7"/>
            <p:cNvSpPr>
              <a:spLocks noChangeArrowheads="1"/>
            </p:cNvSpPr>
            <p:nvPr/>
          </p:nvSpPr>
          <p:spPr bwMode="auto">
            <a:xfrm>
              <a:off x="2062" y="2256"/>
              <a:ext cx="336" cy="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8207" name="Rectangle 8"/>
            <p:cNvSpPr>
              <a:spLocks noChangeArrowheads="1"/>
            </p:cNvSpPr>
            <p:nvPr/>
          </p:nvSpPr>
          <p:spPr bwMode="auto">
            <a:xfrm>
              <a:off x="4222" y="1344"/>
              <a:ext cx="384"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8208" name="Rectangle 9"/>
            <p:cNvSpPr>
              <a:spLocks noChangeArrowheads="1"/>
            </p:cNvSpPr>
            <p:nvPr/>
          </p:nvSpPr>
          <p:spPr bwMode="auto">
            <a:xfrm>
              <a:off x="2110" y="1344"/>
              <a:ext cx="240"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dirty="0"/>
            </a:p>
          </p:txBody>
        </p:sp>
        <p:sp>
          <p:nvSpPr>
            <p:cNvPr id="8209" name="Rectangle 10"/>
            <p:cNvSpPr>
              <a:spLocks noChangeArrowheads="1"/>
            </p:cNvSpPr>
            <p:nvPr/>
          </p:nvSpPr>
          <p:spPr bwMode="auto">
            <a:xfrm>
              <a:off x="1870" y="1536"/>
              <a:ext cx="240" cy="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dirty="0"/>
            </a:p>
          </p:txBody>
        </p:sp>
        <p:sp>
          <p:nvSpPr>
            <p:cNvPr id="8210" name="Rectangle 11"/>
            <p:cNvSpPr>
              <a:spLocks noChangeArrowheads="1"/>
            </p:cNvSpPr>
            <p:nvPr/>
          </p:nvSpPr>
          <p:spPr bwMode="auto">
            <a:xfrm>
              <a:off x="334" y="2736"/>
              <a:ext cx="240" cy="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8211" name="Rectangle 12"/>
            <p:cNvSpPr>
              <a:spLocks noChangeArrowheads="1"/>
            </p:cNvSpPr>
            <p:nvPr/>
          </p:nvSpPr>
          <p:spPr bwMode="auto">
            <a:xfrm>
              <a:off x="5422" y="1488"/>
              <a:ext cx="288"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8212" name="Rectangle 13"/>
            <p:cNvSpPr>
              <a:spLocks noChangeArrowheads="1"/>
            </p:cNvSpPr>
            <p:nvPr/>
          </p:nvSpPr>
          <p:spPr bwMode="auto">
            <a:xfrm>
              <a:off x="4846" y="816"/>
              <a:ext cx="288"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grpSp>
      <p:grpSp>
        <p:nvGrpSpPr>
          <p:cNvPr id="4" name="Group 22"/>
          <p:cNvGrpSpPr>
            <a:grpSpLocks/>
          </p:cNvGrpSpPr>
          <p:nvPr/>
        </p:nvGrpSpPr>
        <p:grpSpPr bwMode="auto">
          <a:xfrm>
            <a:off x="2435225" y="1295400"/>
            <a:ext cx="3886200" cy="1371600"/>
            <a:chOff x="1534" y="816"/>
            <a:chExt cx="2448" cy="864"/>
          </a:xfrm>
        </p:grpSpPr>
        <p:sp>
          <p:nvSpPr>
            <p:cNvPr id="8203" name="Rectangle 15"/>
            <p:cNvSpPr>
              <a:spLocks noChangeArrowheads="1"/>
            </p:cNvSpPr>
            <p:nvPr/>
          </p:nvSpPr>
          <p:spPr bwMode="auto">
            <a:xfrm>
              <a:off x="3262" y="1536"/>
              <a:ext cx="720" cy="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dirty="0"/>
            </a:p>
          </p:txBody>
        </p:sp>
        <p:sp>
          <p:nvSpPr>
            <p:cNvPr id="8204" name="Rectangle 16"/>
            <p:cNvSpPr>
              <a:spLocks noChangeArrowheads="1"/>
            </p:cNvSpPr>
            <p:nvPr/>
          </p:nvSpPr>
          <p:spPr bwMode="auto">
            <a:xfrm>
              <a:off x="1534" y="1152"/>
              <a:ext cx="384"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8205" name="Rectangle 17"/>
            <p:cNvSpPr>
              <a:spLocks noChangeArrowheads="1"/>
            </p:cNvSpPr>
            <p:nvPr/>
          </p:nvSpPr>
          <p:spPr bwMode="auto">
            <a:xfrm>
              <a:off x="2158" y="816"/>
              <a:ext cx="1298"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dirty="0"/>
            </a:p>
          </p:txBody>
        </p:sp>
      </p:grpSp>
      <p:sp>
        <p:nvSpPr>
          <p:cNvPr id="8198" name="Rectangle 18"/>
          <p:cNvSpPr>
            <a:spLocks noGrp="1" noChangeArrowheads="1"/>
          </p:cNvSpPr>
          <p:nvPr>
            <p:ph type="title" idx="4294967295"/>
          </p:nvPr>
        </p:nvSpPr>
        <p:spPr/>
        <p:txBody>
          <a:bodyPr/>
          <a:lstStyle/>
          <a:p>
            <a:pPr eaLnBrk="1" hangingPunct="1"/>
            <a:r>
              <a:rPr lang="en-US" dirty="0" smtClean="0"/>
              <a:t>Comprehension</a:t>
            </a:r>
            <a:endParaRPr lang="en-US" dirty="0" smtClean="0">
              <a:solidFill>
                <a:srgbClr val="FF00FF"/>
              </a:solidFill>
            </a:endParaRPr>
          </a:p>
        </p:txBody>
      </p:sp>
      <p:sp>
        <p:nvSpPr>
          <p:cNvPr id="541716" name="Rectangle 20"/>
          <p:cNvSpPr>
            <a:spLocks noChangeArrowheads="1"/>
          </p:cNvSpPr>
          <p:nvPr/>
        </p:nvSpPr>
        <p:spPr bwMode="auto">
          <a:xfrm>
            <a:off x="152400" y="5105400"/>
            <a:ext cx="8991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a:solidFill>
                  <a:srgbClr val="FF0000"/>
                </a:solidFill>
                <a:latin typeface="Tempus Sans ITC" pitchFamily="82" charset="0"/>
              </a:rPr>
              <a:t>1. Christopher Robin was born in England.      2.  Winnie the Pooh is a title of a book.  </a:t>
            </a:r>
          </a:p>
          <a:p>
            <a:r>
              <a:rPr lang="en-US" b="1" dirty="0">
                <a:solidFill>
                  <a:srgbClr val="FF0000"/>
                </a:solidFill>
                <a:latin typeface="Tempus Sans ITC" pitchFamily="82" charset="0"/>
              </a:rPr>
              <a:t>3. Christopher Robin’s dad was a magician.     4. Christopher Robin must be at least 65 now.</a:t>
            </a:r>
            <a:r>
              <a:rPr lang="en-US" dirty="0">
                <a:solidFill>
                  <a:srgbClr val="FF0000"/>
                </a:solidFill>
                <a:latin typeface="Tempus Sans ITC" pitchFamily="82" charset="0"/>
              </a:rPr>
              <a:t> </a:t>
            </a:r>
          </a:p>
        </p:txBody>
      </p:sp>
      <p:sp>
        <p:nvSpPr>
          <p:cNvPr id="8201" name="Rectangle 19"/>
          <p:cNvSpPr>
            <a:spLocks noGrp="1" noChangeArrowheads="1"/>
          </p:cNvSpPr>
          <p:nvPr>
            <p:ph type="body" idx="4294967295"/>
          </p:nvPr>
        </p:nvSpPr>
        <p:spPr>
          <a:xfrm>
            <a:off x="152400" y="1295400"/>
            <a:ext cx="8915400" cy="3886200"/>
          </a:xfrm>
        </p:spPr>
        <p:txBody>
          <a:bodyPr/>
          <a:lstStyle/>
          <a:p>
            <a:pPr algn="just" eaLnBrk="1" hangingPunct="1">
              <a:lnSpc>
                <a:spcPct val="90000"/>
              </a:lnSpc>
              <a:buFont typeface="Wingdings" pitchFamily="2" charset="2"/>
              <a:buNone/>
            </a:pPr>
            <a:r>
              <a:rPr lang="en-US" sz="2000" b="1" dirty="0" smtClean="0">
                <a:latin typeface="Tempus Sans ITC" pitchFamily="82" charset="0"/>
              </a:rPr>
              <a:t>(ENGLAND, June, 1989) - Christopher Robin is alive and well.  He lives in England.  He is the same person that you read about in the book, Winnie the Pooh. As a boy, Chris lived in a pretty home called </a:t>
            </a:r>
            <a:r>
              <a:rPr lang="en-US" sz="2000" b="1" dirty="0" err="1" smtClean="0">
                <a:latin typeface="Tempus Sans ITC" pitchFamily="82" charset="0"/>
              </a:rPr>
              <a:t>Cotchfield</a:t>
            </a:r>
            <a:r>
              <a:rPr lang="en-US" sz="2000" b="1" smtClean="0">
                <a:latin typeface="Tempus Sans ITC" pitchFamily="82" charset="0"/>
              </a:rPr>
              <a:t> Farm.  When Chris was three years old, his father wrote a poem about him.  The poem was printed in a magazine for others to read.  Mr. Robin then wrote a book.  He made up a fairy tale land where Chris lived.  His friends were animals.  There was a bear called Winnie the Pooh.  There was also an owl and a young pig, called a piglet.  All the animals were stuffed toys that Chris owned.  Mr. Robin made them come to life with his words.  The places in the story were all near Cotchfield Farm. Winnie the Pooh was written in 1925.  Children still love to read about Christopher Robin and his animal friends.  Most people don't know he is a real person who is grown now.  He has written two books of his own.  They tell what it is like to be famous.</a:t>
            </a:r>
          </a:p>
        </p:txBody>
      </p:sp>
      <p:sp>
        <p:nvSpPr>
          <p:cNvPr id="541719" name="Rectangle 23"/>
          <p:cNvSpPr>
            <a:spLocks noChangeArrowheads="1"/>
          </p:cNvSpPr>
          <p:nvPr/>
        </p:nvSpPr>
        <p:spPr bwMode="auto">
          <a:xfrm>
            <a:off x="2933700" y="5867400"/>
            <a:ext cx="3276600" cy="381000"/>
          </a:xfrm>
          <a:prstGeom prst="rect">
            <a:avLst/>
          </a:prstGeom>
          <a:solidFill>
            <a:srgbClr val="CC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chemeClr val="bg2"/>
              </a:buClr>
              <a:buSzPct val="75000"/>
              <a:buFont typeface="Wingdings" pitchFamily="2" charset="2"/>
              <a:buNone/>
            </a:pPr>
            <a:r>
              <a:rPr lang="en-US" sz="2000" b="1">
                <a:solidFill>
                  <a:schemeClr val="bg1"/>
                </a:solidFill>
                <a:latin typeface="Tempus Sans ITC" pitchFamily="82" charset="0"/>
              </a:rPr>
              <a:t>This is an Inference Problem</a:t>
            </a:r>
          </a:p>
        </p:txBody>
      </p:sp>
      <p:sp>
        <p:nvSpPr>
          <p:cNvPr id="7" name="Slide Number Placeholder 6"/>
          <p:cNvSpPr>
            <a:spLocks noGrp="1"/>
          </p:cNvSpPr>
          <p:nvPr>
            <p:ph type="sldNum" sz="quarter" idx="11"/>
          </p:nvPr>
        </p:nvSpPr>
        <p:spPr/>
        <p:txBody>
          <a:bodyPr/>
          <a:lstStyle/>
          <a:p>
            <a:pPr>
              <a:defRPr/>
            </a:pPr>
            <a:r>
              <a:rPr lang="en-US" altLang="zh-TW" smtClean="0"/>
              <a:t>Page </a:t>
            </a:r>
            <a:fld id="{34956E49-9B35-407E-B5F2-C84A7F7C3F93}" type="slidenum">
              <a:rPr lang="en-US" altLang="zh-TW" smtClean="0"/>
              <a:pPr>
                <a:defRPr/>
              </a:pPr>
              <a:t>4</a:t>
            </a:fld>
            <a:endParaRPr lang="en-US" altLang="zh-TW"/>
          </a:p>
        </p:txBody>
      </p:sp>
    </p:spTree>
    <p:extLst>
      <p:ext uri="{BB962C8B-B14F-4D97-AF65-F5344CB8AC3E}">
        <p14:creationId xmlns:p14="http://schemas.microsoft.com/office/powerpoint/2010/main" val="87833537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17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1719">
                                            <p:bg/>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417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1716" grpId="0"/>
      <p:bldP spid="541719" grpId="0"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Preposition relations and arguments</a:t>
            </a:r>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How do we predict the preposition relations</a:t>
            </a:r>
            <a:r>
              <a:rPr lang="en-US" dirty="0"/>
              <a:t>? </a:t>
            </a:r>
            <a:r>
              <a:rPr lang="en-US" sz="1800" dirty="0" smtClean="0"/>
              <a:t>[EMNLP</a:t>
            </a:r>
            <a:r>
              <a:rPr lang="en-US" sz="1800" dirty="0"/>
              <a:t>, </a:t>
            </a:r>
            <a:r>
              <a:rPr lang="en-US" sz="1800" dirty="0" smtClean="0"/>
              <a:t>’11]</a:t>
            </a:r>
          </a:p>
          <a:p>
            <a:pPr marL="514350" indent="-514350">
              <a:buFont typeface="+mj-lt"/>
              <a:buAutoNum type="arabicPeriod"/>
            </a:pPr>
            <a:endParaRPr lang="en-US" dirty="0"/>
          </a:p>
          <a:p>
            <a:pPr marL="1314450" lvl="2" indent="-514350"/>
            <a:r>
              <a:rPr lang="en-US" sz="2000" dirty="0" smtClean="0">
                <a:solidFill>
                  <a:srgbClr val="0033CC"/>
                </a:solidFill>
              </a:rPr>
              <a:t>Capturing the interplay with verb SRL?</a:t>
            </a:r>
          </a:p>
          <a:p>
            <a:pPr marL="1314450" lvl="2" indent="-514350"/>
            <a:r>
              <a:rPr lang="en-US" sz="2000" dirty="0" smtClean="0">
                <a:solidFill>
                  <a:srgbClr val="0033CC"/>
                </a:solidFill>
              </a:rPr>
              <a:t>Very small jointly labeled corpus, cannot train a global model!</a:t>
            </a:r>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a:p>
          <a:p>
            <a:pPr marL="514350" indent="-514350">
              <a:buFont typeface="+mj-lt"/>
              <a:buAutoNum type="arabicPeriod"/>
            </a:pPr>
            <a:endParaRPr lang="en-US" dirty="0" smtClean="0"/>
          </a:p>
          <a:p>
            <a:pPr marL="514350" indent="-514350">
              <a:buFont typeface="+mj-lt"/>
              <a:buAutoNum type="arabicPeriod"/>
            </a:pPr>
            <a:r>
              <a:rPr lang="en-US" dirty="0" smtClean="0"/>
              <a:t>What about the arguments</a:t>
            </a:r>
            <a:r>
              <a:rPr lang="en-US" dirty="0"/>
              <a:t>? </a:t>
            </a:r>
            <a:r>
              <a:rPr lang="en-US" sz="1800" dirty="0"/>
              <a:t>[Trans. Of ACL, ‘13</a:t>
            </a:r>
            <a:r>
              <a:rPr lang="en-US" sz="1800" dirty="0" smtClean="0"/>
              <a:t>]</a:t>
            </a:r>
          </a:p>
          <a:p>
            <a:pPr marL="1314450" lvl="2" indent="-514350"/>
            <a:r>
              <a:rPr lang="en-US" sz="2000" dirty="0" smtClean="0">
                <a:solidFill>
                  <a:srgbClr val="0033CC"/>
                </a:solidFill>
              </a:rPr>
              <a:t>Annotation only gives us the predicate</a:t>
            </a:r>
          </a:p>
          <a:p>
            <a:pPr marL="1314450" lvl="2" indent="-514350"/>
            <a:r>
              <a:rPr lang="en-US" sz="2000" dirty="0" smtClean="0">
                <a:solidFill>
                  <a:srgbClr val="0033CC"/>
                </a:solidFill>
              </a:rPr>
              <a:t>How do we train an argument labeler?</a:t>
            </a:r>
            <a:endParaRPr lang="en-US" sz="2000" dirty="0">
              <a:solidFill>
                <a:srgbClr val="0033CC"/>
              </a:solidFill>
            </a:endParaRPr>
          </a:p>
        </p:txBody>
      </p:sp>
      <p:sp>
        <p:nvSpPr>
          <p:cNvPr id="4" name="Right Arrow 3"/>
          <p:cNvSpPr/>
          <p:nvPr/>
        </p:nvSpPr>
        <p:spPr>
          <a:xfrm>
            <a:off x="28902" y="4721770"/>
            <a:ext cx="457200" cy="228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9600" y="3025775"/>
            <a:ext cx="7563037" cy="13176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smtClean="0">
                <a:solidFill>
                  <a:srgbClr val="0033CC"/>
                </a:solidFill>
              </a:rPr>
              <a:t>Enforcing consistency </a:t>
            </a:r>
            <a:r>
              <a:rPr lang="en-US" sz="2400" dirty="0" smtClean="0"/>
              <a:t>between verb argument labels and preposition relations can help improve both</a:t>
            </a:r>
            <a:endParaRPr lang="en-US" sz="2400" dirty="0"/>
          </a:p>
        </p:txBody>
      </p:sp>
      <p:sp>
        <p:nvSpPr>
          <p:cNvPr id="5" name="Slide Number Placeholder 4"/>
          <p:cNvSpPr>
            <a:spLocks noGrp="1"/>
          </p:cNvSpPr>
          <p:nvPr>
            <p:ph type="sldNum" sz="quarter" idx="11"/>
          </p:nvPr>
        </p:nvSpPr>
        <p:spPr/>
        <p:txBody>
          <a:bodyPr/>
          <a:lstStyle/>
          <a:p>
            <a:r>
              <a:rPr lang="en-US" altLang="zh-TW" smtClean="0">
                <a:solidFill>
                  <a:srgbClr val="000000"/>
                </a:solidFill>
              </a:rPr>
              <a:t>Page </a:t>
            </a:r>
            <a:fld id="{E8007264-EAB3-4E53-8D88-C175708AA4AD}" type="slidenum">
              <a:rPr lang="en-US" altLang="zh-TW" smtClean="0">
                <a:solidFill>
                  <a:srgbClr val="000000"/>
                </a:solidFill>
              </a:rPr>
              <a:pPr/>
              <a:t>40</a:t>
            </a:fld>
            <a:endParaRPr lang="en-US" altLang="zh-TW" dirty="0">
              <a:solidFill>
                <a:srgbClr val="000000"/>
              </a:solidFill>
            </a:endParaRPr>
          </a:p>
        </p:txBody>
      </p:sp>
    </p:spTree>
    <p:extLst>
      <p:ext uri="{BB962C8B-B14F-4D97-AF65-F5344CB8AC3E}">
        <p14:creationId xmlns:p14="http://schemas.microsoft.com/office/powerpoint/2010/main" val="1328106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4"/>
          <p:cNvSpPr>
            <a:spLocks noGrp="1"/>
          </p:cNvSpPr>
          <p:nvPr>
            <p:ph type="sldNum"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TW" smtClean="0">
                <a:cs typeface="Arial Unicode MS" pitchFamily="34" charset="-128"/>
              </a:rPr>
              <a:t>Page </a:t>
            </a:r>
            <a:fld id="{FD5E1846-ACF5-43CA-BB6C-A054AA2DC9FC}" type="slidenum">
              <a:rPr lang="en-US" altLang="zh-TW" smtClean="0">
                <a:cs typeface="Arial Unicode MS" pitchFamily="34" charset="-128"/>
              </a:rPr>
              <a:pPr eaLnBrk="1" hangingPunct="1"/>
              <a:t>41</a:t>
            </a:fld>
            <a:endParaRPr lang="en-US" altLang="zh-TW" smtClean="0">
              <a:cs typeface="Arial Unicode MS" pitchFamily="34" charset="-128"/>
            </a:endParaRPr>
          </a:p>
        </p:txBody>
      </p:sp>
      <p:sp>
        <p:nvSpPr>
          <p:cNvPr id="52227" name="Rectangle 2"/>
          <p:cNvSpPr>
            <a:spLocks noGrp="1" noChangeArrowheads="1"/>
          </p:cNvSpPr>
          <p:nvPr>
            <p:ph type="title"/>
          </p:nvPr>
        </p:nvSpPr>
        <p:spPr>
          <a:xfrm>
            <a:off x="152400" y="457200"/>
            <a:ext cx="8229600" cy="533400"/>
          </a:xfrm>
        </p:spPr>
        <p:txBody>
          <a:bodyPr/>
          <a:lstStyle/>
          <a:p>
            <a:pPr eaLnBrk="1" hangingPunct="1"/>
            <a:r>
              <a:rPr lang="en-US" dirty="0" smtClean="0"/>
              <a:t>Indirect Supervision</a:t>
            </a:r>
          </a:p>
        </p:txBody>
      </p:sp>
      <p:sp>
        <p:nvSpPr>
          <p:cNvPr id="1136643" name="Rectangle 3"/>
          <p:cNvSpPr>
            <a:spLocks noGrp="1" noChangeArrowheads="1"/>
          </p:cNvSpPr>
          <p:nvPr>
            <p:ph type="body" idx="1"/>
          </p:nvPr>
        </p:nvSpPr>
        <p:spPr>
          <a:xfrm>
            <a:off x="457200" y="1219200"/>
            <a:ext cx="8382000" cy="4953000"/>
          </a:xfrm>
        </p:spPr>
        <p:txBody>
          <a:bodyPr/>
          <a:lstStyle/>
          <a:p>
            <a:pPr eaLnBrk="1" hangingPunct="1"/>
            <a:r>
              <a:rPr lang="en-US" sz="2000" dirty="0" smtClean="0"/>
              <a:t>In many cases, we are interested in a </a:t>
            </a:r>
            <a:r>
              <a:rPr lang="en-US" sz="2000" dirty="0" smtClean="0">
                <a:solidFill>
                  <a:srgbClr val="0033CC"/>
                </a:solidFill>
              </a:rPr>
              <a:t>mapping from X   to Y, </a:t>
            </a:r>
            <a:r>
              <a:rPr lang="en-US" sz="2000" dirty="0" smtClean="0"/>
              <a:t>but </a:t>
            </a:r>
            <a:r>
              <a:rPr lang="en-US" sz="2000" dirty="0" smtClean="0">
                <a:solidFill>
                  <a:srgbClr val="0033CC"/>
                </a:solidFill>
              </a:rPr>
              <a:t>Y</a:t>
            </a:r>
            <a:r>
              <a:rPr lang="en-US" sz="2000" dirty="0" smtClean="0"/>
              <a:t> cannot be expressed as a simple function of </a:t>
            </a:r>
            <a:r>
              <a:rPr lang="en-US" sz="2000" dirty="0" smtClean="0">
                <a:solidFill>
                  <a:srgbClr val="0033CC"/>
                </a:solidFill>
              </a:rPr>
              <a:t>X</a:t>
            </a:r>
            <a:r>
              <a:rPr lang="en-US" sz="2000" dirty="0" smtClean="0"/>
              <a:t> , hence cannot be learned well only as a function of </a:t>
            </a:r>
            <a:r>
              <a:rPr lang="en-US" sz="2000" dirty="0" smtClean="0">
                <a:solidFill>
                  <a:srgbClr val="0033CC"/>
                </a:solidFill>
              </a:rPr>
              <a:t>X</a:t>
            </a:r>
            <a:r>
              <a:rPr lang="en-US" sz="2000" dirty="0" smtClean="0"/>
              <a:t>. </a:t>
            </a:r>
          </a:p>
          <a:p>
            <a:pPr eaLnBrk="1" hangingPunct="1"/>
            <a:r>
              <a:rPr lang="en-US" sz="2000" dirty="0" smtClean="0"/>
              <a:t>Consider the following sentences: </a:t>
            </a:r>
          </a:p>
          <a:p>
            <a:pPr marL="0" indent="0" eaLnBrk="1" hangingPunct="1">
              <a:buNone/>
            </a:pPr>
            <a:r>
              <a:rPr lang="en-US" sz="2000" dirty="0" smtClean="0"/>
              <a:t>      S1:   </a:t>
            </a:r>
            <a:r>
              <a:rPr lang="en-US" sz="2000" dirty="0" err="1" smtClean="0">
                <a:solidFill>
                  <a:srgbClr val="0033CC"/>
                </a:solidFill>
              </a:rPr>
              <a:t>Druce</a:t>
            </a:r>
            <a:r>
              <a:rPr lang="en-US" sz="2000" dirty="0" smtClean="0">
                <a:solidFill>
                  <a:srgbClr val="0033CC"/>
                </a:solidFill>
              </a:rPr>
              <a:t> will face murder charges, Conte said.</a:t>
            </a:r>
          </a:p>
          <a:p>
            <a:pPr eaLnBrk="1" hangingPunct="1">
              <a:buFont typeface="Wingdings" pitchFamily="2" charset="2"/>
              <a:buNone/>
            </a:pPr>
            <a:endParaRPr lang="en-US" dirty="0" smtClean="0"/>
          </a:p>
          <a:p>
            <a:pPr marL="0" indent="0" eaLnBrk="1" hangingPunct="1">
              <a:buNone/>
            </a:pPr>
            <a:r>
              <a:rPr lang="en-US" sz="2000" dirty="0" smtClean="0"/>
              <a:t>      S2:   </a:t>
            </a:r>
            <a:r>
              <a:rPr lang="en-US" sz="2000" dirty="0" smtClean="0">
                <a:solidFill>
                  <a:srgbClr val="0033CC"/>
                </a:solidFill>
              </a:rPr>
              <a:t>Conte said </a:t>
            </a:r>
            <a:r>
              <a:rPr lang="en-US" sz="2000" dirty="0" err="1" smtClean="0">
                <a:solidFill>
                  <a:srgbClr val="0033CC"/>
                </a:solidFill>
              </a:rPr>
              <a:t>Druce</a:t>
            </a:r>
            <a:r>
              <a:rPr lang="en-US" sz="2000" dirty="0" smtClean="0">
                <a:solidFill>
                  <a:srgbClr val="0033CC"/>
                </a:solidFill>
              </a:rPr>
              <a:t> will be charged with murder .</a:t>
            </a:r>
          </a:p>
          <a:p>
            <a:pPr eaLnBrk="1" hangingPunct="1"/>
            <a:r>
              <a:rPr lang="en-US" sz="2000" dirty="0" smtClean="0"/>
              <a:t>Are </a:t>
            </a:r>
            <a:r>
              <a:rPr lang="en-US" sz="2000" dirty="0" smtClean="0">
                <a:solidFill>
                  <a:srgbClr val="0033CC"/>
                </a:solidFill>
              </a:rPr>
              <a:t>S1</a:t>
            </a:r>
            <a:r>
              <a:rPr lang="en-US" sz="2000" dirty="0" smtClean="0"/>
              <a:t> and </a:t>
            </a:r>
            <a:r>
              <a:rPr lang="en-US" sz="2000" dirty="0" smtClean="0">
                <a:solidFill>
                  <a:srgbClr val="0033CC"/>
                </a:solidFill>
              </a:rPr>
              <a:t>S2</a:t>
            </a:r>
            <a:r>
              <a:rPr lang="en-US" sz="2000" dirty="0" smtClean="0"/>
              <a:t> a paraphrase of each other?</a:t>
            </a:r>
          </a:p>
          <a:p>
            <a:pPr eaLnBrk="1" hangingPunct="1"/>
            <a:r>
              <a:rPr lang="en-US" sz="2000" dirty="0" smtClean="0"/>
              <a:t>There is a need for an </a:t>
            </a:r>
            <a:r>
              <a:rPr lang="en-US" sz="2000" dirty="0" smtClean="0">
                <a:solidFill>
                  <a:srgbClr val="FF0000"/>
                </a:solidFill>
              </a:rPr>
              <a:t>additional set of variables </a:t>
            </a:r>
            <a:r>
              <a:rPr lang="en-US" sz="2000" dirty="0" smtClean="0"/>
              <a:t>to justify this decision. </a:t>
            </a:r>
          </a:p>
          <a:p>
            <a:pPr eaLnBrk="1" hangingPunct="1"/>
            <a:endParaRPr lang="en-US" sz="2000" dirty="0" smtClean="0"/>
          </a:p>
          <a:p>
            <a:pPr eaLnBrk="1" hangingPunct="1"/>
            <a:r>
              <a:rPr lang="en-US" sz="2000" dirty="0" smtClean="0"/>
              <a:t>There is </a:t>
            </a:r>
            <a:r>
              <a:rPr lang="en-US" sz="2000" dirty="0" smtClean="0">
                <a:solidFill>
                  <a:srgbClr val="FF0000"/>
                </a:solidFill>
              </a:rPr>
              <a:t>no supervision of these variables</a:t>
            </a:r>
            <a:r>
              <a:rPr lang="en-US" sz="2000" dirty="0" smtClean="0">
                <a:solidFill>
                  <a:srgbClr val="0033CC"/>
                </a:solidFill>
              </a:rPr>
              <a:t>, </a:t>
            </a:r>
            <a:r>
              <a:rPr lang="en-US" sz="2000" dirty="0" smtClean="0"/>
              <a:t>and typically </a:t>
            </a:r>
            <a:r>
              <a:rPr lang="en-US" sz="2000" dirty="0" smtClean="0">
                <a:solidFill>
                  <a:srgbClr val="FF0000"/>
                </a:solidFill>
              </a:rPr>
              <a:t>no evaluation of these</a:t>
            </a:r>
            <a:r>
              <a:rPr lang="en-US" sz="2000" dirty="0" smtClean="0"/>
              <a:t>, but learning to assign values to them support better prediction of </a:t>
            </a:r>
            <a:r>
              <a:rPr lang="en-US" sz="2000" dirty="0" smtClean="0">
                <a:solidFill>
                  <a:srgbClr val="0033CC"/>
                </a:solidFill>
              </a:rPr>
              <a:t>Y</a:t>
            </a:r>
            <a:r>
              <a:rPr lang="en-US" sz="2000" dirty="0" smtClean="0"/>
              <a:t>. </a:t>
            </a:r>
          </a:p>
          <a:p>
            <a:r>
              <a:rPr lang="en-US" sz="1800" dirty="0" smtClean="0"/>
              <a:t>Discriminative form of EM  </a:t>
            </a:r>
            <a:r>
              <a:rPr lang="en-US" sz="1800" dirty="0">
                <a:solidFill>
                  <a:srgbClr val="0033CC"/>
                </a:solidFill>
              </a:rPr>
              <a:t>[Chang et. al ICML10’, NAACL’10] [[Yu &amp; </a:t>
            </a:r>
            <a:r>
              <a:rPr lang="en-US" sz="1800" dirty="0" err="1">
                <a:solidFill>
                  <a:srgbClr val="0033CC"/>
                </a:solidFill>
              </a:rPr>
              <a:t>Joachims</a:t>
            </a:r>
            <a:r>
              <a:rPr lang="en-US" sz="1800" dirty="0">
                <a:solidFill>
                  <a:srgbClr val="0033CC"/>
                </a:solidFill>
              </a:rPr>
              <a:t> </a:t>
            </a:r>
            <a:r>
              <a:rPr lang="fr-FR" sz="1800" dirty="0">
                <a:solidFill>
                  <a:srgbClr val="0033CC"/>
                </a:solidFill>
              </a:rPr>
              <a:t>’</a:t>
            </a:r>
            <a:r>
              <a:rPr lang="en-US" sz="1800" dirty="0">
                <a:solidFill>
                  <a:srgbClr val="0033CC"/>
                </a:solidFill>
              </a:rPr>
              <a:t>09] </a:t>
            </a:r>
          </a:p>
          <a:p>
            <a:pPr eaLnBrk="1" hangingPunct="1"/>
            <a:endParaRPr lang="en-US" sz="1800" dirty="0" smtClean="0">
              <a:solidFill>
                <a:srgbClr val="0033CC"/>
              </a:solidFill>
            </a:endParaRPr>
          </a:p>
          <a:p>
            <a:pPr marL="0" indent="0" eaLnBrk="1" hangingPunct="1">
              <a:buNone/>
            </a:pPr>
            <a:endParaRPr lang="en-US" sz="1800" dirty="0" smtClean="0">
              <a:solidFill>
                <a:srgbClr val="0033CC"/>
              </a:solidFill>
            </a:endParaRPr>
          </a:p>
        </p:txBody>
      </p:sp>
      <p:grpSp>
        <p:nvGrpSpPr>
          <p:cNvPr id="4" name="Group 3"/>
          <p:cNvGrpSpPr/>
          <p:nvPr/>
        </p:nvGrpSpPr>
        <p:grpSpPr>
          <a:xfrm>
            <a:off x="1447800" y="2895600"/>
            <a:ext cx="4191000" cy="469861"/>
            <a:chOff x="1828800" y="3168868"/>
            <a:chExt cx="4800600" cy="685800"/>
          </a:xfrm>
        </p:grpSpPr>
        <p:sp>
          <p:nvSpPr>
            <p:cNvPr id="1136644" name="Line 4"/>
            <p:cNvSpPr>
              <a:spLocks noChangeShapeType="1"/>
            </p:cNvSpPr>
            <p:nvPr/>
          </p:nvSpPr>
          <p:spPr bwMode="auto">
            <a:xfrm>
              <a:off x="1828800" y="3168868"/>
              <a:ext cx="1371600" cy="6096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6645" name="Line 5"/>
            <p:cNvSpPr>
              <a:spLocks noChangeShapeType="1"/>
            </p:cNvSpPr>
            <p:nvPr/>
          </p:nvSpPr>
          <p:spPr bwMode="auto">
            <a:xfrm>
              <a:off x="3048000" y="3168868"/>
              <a:ext cx="1143000" cy="6096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6646" name="Line 6"/>
            <p:cNvSpPr>
              <a:spLocks noChangeShapeType="1"/>
            </p:cNvSpPr>
            <p:nvPr/>
          </p:nvSpPr>
          <p:spPr bwMode="auto">
            <a:xfrm>
              <a:off x="4724400" y="3245068"/>
              <a:ext cx="304800" cy="6096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6647" name="Line 7"/>
            <p:cNvSpPr>
              <a:spLocks noChangeShapeType="1"/>
            </p:cNvSpPr>
            <p:nvPr/>
          </p:nvSpPr>
          <p:spPr bwMode="auto">
            <a:xfrm flipH="1">
              <a:off x="1905000" y="3168868"/>
              <a:ext cx="3962400" cy="6096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6648" name="Line 8"/>
            <p:cNvSpPr>
              <a:spLocks noChangeShapeType="1"/>
            </p:cNvSpPr>
            <p:nvPr/>
          </p:nvSpPr>
          <p:spPr bwMode="auto">
            <a:xfrm flipH="1">
              <a:off x="2667000" y="3245068"/>
              <a:ext cx="3733800" cy="5334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6649" name="Line 9"/>
            <p:cNvSpPr>
              <a:spLocks noChangeShapeType="1"/>
            </p:cNvSpPr>
            <p:nvPr/>
          </p:nvSpPr>
          <p:spPr bwMode="auto">
            <a:xfrm>
              <a:off x="3733800" y="3245068"/>
              <a:ext cx="2895600" cy="6096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311568253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3664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3664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3664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3664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3664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3664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3664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Preposition arguments</a:t>
            </a:r>
            <a:endParaRPr lang="en-US" dirty="0"/>
          </a:p>
        </p:txBody>
      </p:sp>
      <p:sp>
        <p:nvSpPr>
          <p:cNvPr id="2" name="TextBox 1"/>
          <p:cNvSpPr txBox="1"/>
          <p:nvPr/>
        </p:nvSpPr>
        <p:spPr>
          <a:xfrm>
            <a:off x="2608715" y="3494782"/>
            <a:ext cx="1159828" cy="369332"/>
          </a:xfrm>
          <a:prstGeom prst="rect">
            <a:avLst/>
          </a:prstGeom>
          <a:solidFill>
            <a:srgbClr val="FFFFCC"/>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dirty="0" smtClean="0">
                <a:solidFill>
                  <a:schemeClr val="tx1"/>
                </a:solidFill>
              </a:rPr>
              <a:t>Governor</a:t>
            </a:r>
            <a:endParaRPr lang="en-US" dirty="0">
              <a:solidFill>
                <a:schemeClr val="tx1"/>
              </a:solidFill>
            </a:endParaRPr>
          </a:p>
        </p:txBody>
      </p:sp>
      <p:sp>
        <p:nvSpPr>
          <p:cNvPr id="9" name="TextBox 8"/>
          <p:cNvSpPr txBox="1"/>
          <p:nvPr/>
        </p:nvSpPr>
        <p:spPr>
          <a:xfrm>
            <a:off x="6154261" y="3558282"/>
            <a:ext cx="797878" cy="369332"/>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smtClean="0">
                <a:solidFill>
                  <a:schemeClr val="tx1"/>
                </a:solidFill>
              </a:rPr>
              <a:t>Object</a:t>
            </a:r>
            <a:endParaRPr lang="en-US" dirty="0">
              <a:solidFill>
                <a:schemeClr val="tx1"/>
              </a:solidFill>
            </a:endParaRPr>
          </a:p>
        </p:txBody>
      </p:sp>
      <p:cxnSp>
        <p:nvCxnSpPr>
          <p:cNvPr id="6" name="Straight Arrow Connector 5"/>
          <p:cNvCxnSpPr>
            <a:stCxn id="2" idx="0"/>
          </p:cNvCxnSpPr>
          <p:nvPr/>
        </p:nvCxnSpPr>
        <p:spPr>
          <a:xfrm flipV="1">
            <a:off x="3188629" y="3085584"/>
            <a:ext cx="970621" cy="40919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Straight Arrow Connector 11"/>
          <p:cNvCxnSpPr>
            <a:stCxn id="9" idx="0"/>
          </p:cNvCxnSpPr>
          <p:nvPr/>
        </p:nvCxnSpPr>
        <p:spPr>
          <a:xfrm flipH="1" flipV="1">
            <a:off x="5572125" y="3085584"/>
            <a:ext cx="981075" cy="47269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9" name="Rectangle 18"/>
          <p:cNvSpPr/>
          <p:nvPr/>
        </p:nvSpPr>
        <p:spPr>
          <a:xfrm>
            <a:off x="1254238" y="1608406"/>
            <a:ext cx="5769528" cy="461665"/>
          </a:xfrm>
          <a:prstGeom prst="rect">
            <a:avLst/>
          </a:prstGeom>
        </p:spPr>
        <p:txBody>
          <a:bodyPr wrap="none">
            <a:spAutoFit/>
          </a:bodyPr>
          <a:lstStyle/>
          <a:p>
            <a:r>
              <a:rPr lang="en-US" sz="2400" dirty="0">
                <a:latin typeface="+mn-lt"/>
              </a:rPr>
              <a:t>Poor care led to her death </a:t>
            </a:r>
            <a:r>
              <a:rPr lang="en-US" sz="2400" b="1" dirty="0">
                <a:solidFill>
                  <a:srgbClr val="4F81BD"/>
                </a:solidFill>
                <a:latin typeface="+mn-lt"/>
              </a:rPr>
              <a:t>from</a:t>
            </a:r>
            <a:r>
              <a:rPr lang="en-US" sz="2400" dirty="0">
                <a:solidFill>
                  <a:srgbClr val="4F81BD"/>
                </a:solidFill>
                <a:latin typeface="+mn-lt"/>
              </a:rPr>
              <a:t> </a:t>
            </a:r>
            <a:r>
              <a:rPr lang="en-US" sz="2400" dirty="0">
                <a:latin typeface="+mn-lt"/>
              </a:rPr>
              <a:t>pneumonia. </a:t>
            </a:r>
          </a:p>
        </p:txBody>
      </p:sp>
      <p:sp>
        <p:nvSpPr>
          <p:cNvPr id="20" name="Rectangle 19"/>
          <p:cNvSpPr/>
          <p:nvPr/>
        </p:nvSpPr>
        <p:spPr>
          <a:xfrm>
            <a:off x="2465231" y="2609989"/>
            <a:ext cx="3721212" cy="461665"/>
          </a:xfrm>
          <a:prstGeom prst="rect">
            <a:avLst/>
          </a:prstGeom>
        </p:spPr>
        <p:txBody>
          <a:bodyPr wrap="none">
            <a:spAutoFit/>
          </a:bodyPr>
          <a:lstStyle/>
          <a:p>
            <a:pPr lvl="0"/>
            <a:r>
              <a:rPr lang="en-US" sz="2400" dirty="0" smtClean="0">
                <a:solidFill>
                  <a:prstClr val="black"/>
                </a:solidFill>
                <a:latin typeface="Century Gothic"/>
                <a:cs typeface="Century Gothic"/>
              </a:rPr>
              <a:t>Cause</a:t>
            </a:r>
            <a:r>
              <a:rPr lang="en-US" sz="2400" dirty="0" smtClean="0">
                <a:solidFill>
                  <a:prstClr val="black"/>
                </a:solidFill>
                <a:latin typeface="+mn-lt"/>
              </a:rPr>
              <a:t>(death</a:t>
            </a:r>
            <a:r>
              <a:rPr lang="en-US" sz="2400" dirty="0">
                <a:solidFill>
                  <a:prstClr val="black"/>
                </a:solidFill>
                <a:latin typeface="+mn-lt"/>
              </a:rPr>
              <a:t>, pneumonia)</a:t>
            </a:r>
            <a:endParaRPr lang="en-US" sz="2400" dirty="0">
              <a:solidFill>
                <a:prstClr val="black"/>
              </a:solidFill>
              <a:latin typeface="+mn-lt"/>
              <a:cs typeface="Century Gothic"/>
            </a:endParaRPr>
          </a:p>
        </p:txBody>
      </p:sp>
      <p:graphicFrame>
        <p:nvGraphicFramePr>
          <p:cNvPr id="29" name="Table 28"/>
          <p:cNvGraphicFramePr>
            <a:graphicFrameLocks noGrp="1"/>
          </p:cNvGraphicFramePr>
          <p:nvPr>
            <p:extLst>
              <p:ext uri="{D42A27DB-BD31-4B8C-83A1-F6EECF244321}">
                <p14:modId xmlns:p14="http://schemas.microsoft.com/office/powerpoint/2010/main" val="2670875996"/>
              </p:ext>
            </p:extLst>
          </p:nvPr>
        </p:nvGraphicFramePr>
        <p:xfrm>
          <a:off x="2342968" y="4774090"/>
          <a:ext cx="1425575" cy="1107440"/>
        </p:xfrm>
        <a:graphic>
          <a:graphicData uri="http://schemas.openxmlformats.org/drawingml/2006/table">
            <a:tbl>
              <a:tblPr firstRow="1" bandRow="1">
                <a:tableStyleId>{5940675A-B579-460E-94D1-54222C63F5DA}</a:tableStyleId>
              </a:tblPr>
              <a:tblGrid>
                <a:gridCol w="936302"/>
                <a:gridCol w="489273"/>
              </a:tblGrid>
              <a:tr h="370840">
                <a:tc>
                  <a:txBody>
                    <a:bodyPr/>
                    <a:lstStyle/>
                    <a:p>
                      <a:r>
                        <a:rPr lang="en-US" dirty="0" smtClean="0"/>
                        <a:t>led</a:t>
                      </a:r>
                      <a:endParaRPr lang="en-US" dirty="0"/>
                    </a:p>
                  </a:txBody>
                  <a:tcPr/>
                </a:tc>
                <a:tc>
                  <a:txBody>
                    <a:bodyPr/>
                    <a:lstStyle/>
                    <a:p>
                      <a:r>
                        <a:rPr lang="en-US" dirty="0" smtClean="0"/>
                        <a:t>0.2</a:t>
                      </a:r>
                      <a:endParaRPr lang="en-US" dirty="0"/>
                    </a:p>
                  </a:txBody>
                  <a:tcPr/>
                </a:tc>
              </a:tr>
              <a:tr h="370840">
                <a:tc>
                  <a:txBody>
                    <a:bodyPr/>
                    <a:lstStyle/>
                    <a:p>
                      <a:r>
                        <a:rPr lang="en-US" dirty="0" smtClean="0"/>
                        <a:t>her</a:t>
                      </a:r>
                      <a:endParaRPr lang="en-US" dirty="0"/>
                    </a:p>
                  </a:txBody>
                  <a:tcPr/>
                </a:tc>
                <a:tc>
                  <a:txBody>
                    <a:bodyPr/>
                    <a:lstStyle/>
                    <a:p>
                      <a:r>
                        <a:rPr lang="en-US" dirty="0" smtClean="0"/>
                        <a:t>0.2</a:t>
                      </a:r>
                      <a:endParaRPr lang="en-US" dirty="0"/>
                    </a:p>
                  </a:txBody>
                  <a:tcPr/>
                </a:tc>
              </a:tr>
              <a:tr h="351848">
                <a:tc>
                  <a:txBody>
                    <a:bodyPr/>
                    <a:lstStyle/>
                    <a:p>
                      <a:r>
                        <a:rPr lang="en-US" b="1" dirty="0" smtClean="0"/>
                        <a:t>death</a:t>
                      </a:r>
                      <a:endParaRPr lang="en-US" b="1" dirty="0"/>
                    </a:p>
                  </a:txBody>
                  <a:tcPr/>
                </a:tc>
                <a:tc>
                  <a:txBody>
                    <a:bodyPr/>
                    <a:lstStyle/>
                    <a:p>
                      <a:r>
                        <a:rPr lang="en-US" dirty="0" smtClean="0">
                          <a:solidFill>
                            <a:schemeClr val="tx1"/>
                          </a:solidFill>
                        </a:rPr>
                        <a:t>0.6</a:t>
                      </a:r>
                      <a:endParaRPr lang="en-US" dirty="0">
                        <a:solidFill>
                          <a:schemeClr val="tx1"/>
                        </a:solidFill>
                      </a:endParaRPr>
                    </a:p>
                  </a:txBody>
                  <a:tcPr>
                    <a:solidFill>
                      <a:schemeClr val="accent2"/>
                    </a:solidFill>
                  </a:tcPr>
                </a:tc>
              </a:tr>
            </a:tbl>
          </a:graphicData>
        </a:graphic>
      </p:graphicFrame>
      <p:graphicFrame>
        <p:nvGraphicFramePr>
          <p:cNvPr id="30" name="Table 29"/>
          <p:cNvGraphicFramePr>
            <a:graphicFrameLocks noGrp="1"/>
          </p:cNvGraphicFramePr>
          <p:nvPr>
            <p:extLst>
              <p:ext uri="{D42A27DB-BD31-4B8C-83A1-F6EECF244321}">
                <p14:modId xmlns:p14="http://schemas.microsoft.com/office/powerpoint/2010/main" val="2027499281"/>
              </p:ext>
            </p:extLst>
          </p:nvPr>
        </p:nvGraphicFramePr>
        <p:xfrm>
          <a:off x="5572125" y="4774090"/>
          <a:ext cx="1953736" cy="370840"/>
        </p:xfrm>
        <a:graphic>
          <a:graphicData uri="http://schemas.openxmlformats.org/drawingml/2006/table">
            <a:tbl>
              <a:tblPr firstRow="1" bandRow="1">
                <a:tableStyleId>{5940675A-B579-460E-94D1-54222C63F5DA}</a:tableStyleId>
              </a:tblPr>
              <a:tblGrid>
                <a:gridCol w="1475847"/>
                <a:gridCol w="477889"/>
              </a:tblGrid>
              <a:tr h="370840">
                <a:tc>
                  <a:txBody>
                    <a:bodyPr/>
                    <a:lstStyle/>
                    <a:p>
                      <a:r>
                        <a:rPr lang="en-US" b="1" dirty="0" smtClean="0"/>
                        <a:t>pneumonia</a:t>
                      </a:r>
                      <a:endParaRPr lang="en-US" b="1" dirty="0"/>
                    </a:p>
                  </a:txBody>
                  <a:tcPr/>
                </a:tc>
                <a:tc>
                  <a:txBody>
                    <a:bodyPr/>
                    <a:lstStyle/>
                    <a:p>
                      <a:r>
                        <a:rPr lang="en-US" dirty="0" smtClean="0">
                          <a:solidFill>
                            <a:schemeClr val="tx1"/>
                          </a:solidFill>
                        </a:rPr>
                        <a:t>1</a:t>
                      </a:r>
                      <a:endParaRPr lang="en-US" dirty="0">
                        <a:solidFill>
                          <a:schemeClr val="tx1"/>
                        </a:solidFill>
                      </a:endParaRPr>
                    </a:p>
                  </a:txBody>
                  <a:tcPr>
                    <a:solidFill>
                      <a:schemeClr val="accent1"/>
                    </a:solidFill>
                  </a:tcPr>
                </a:tc>
              </a:tr>
            </a:tbl>
          </a:graphicData>
        </a:graphic>
      </p:graphicFrame>
      <p:sp>
        <p:nvSpPr>
          <p:cNvPr id="31" name="TextBox 30"/>
          <p:cNvSpPr txBox="1"/>
          <p:nvPr/>
        </p:nvSpPr>
        <p:spPr>
          <a:xfrm>
            <a:off x="2143124" y="4148892"/>
            <a:ext cx="5190015"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smtClean="0"/>
              <a:t>Score candidates and select one governor and object</a:t>
            </a:r>
            <a:endParaRPr lang="en-US" dirty="0"/>
          </a:p>
        </p:txBody>
      </p:sp>
      <p:sp>
        <p:nvSpPr>
          <p:cNvPr id="4" name="Slide Number Placeholder 3"/>
          <p:cNvSpPr>
            <a:spLocks noGrp="1"/>
          </p:cNvSpPr>
          <p:nvPr>
            <p:ph type="sldNum" sz="quarter" idx="11"/>
          </p:nvPr>
        </p:nvSpPr>
        <p:spPr/>
        <p:txBody>
          <a:bodyPr/>
          <a:lstStyle/>
          <a:p>
            <a:r>
              <a:rPr lang="en-US" altLang="zh-TW" smtClean="0">
                <a:solidFill>
                  <a:srgbClr val="000000"/>
                </a:solidFill>
              </a:rPr>
              <a:t>Page </a:t>
            </a:r>
            <a:fld id="{E8007264-EAB3-4E53-8D88-C175708AA4AD}" type="slidenum">
              <a:rPr lang="en-US" altLang="zh-TW" smtClean="0">
                <a:solidFill>
                  <a:srgbClr val="000000"/>
                </a:solidFill>
              </a:rPr>
              <a:pPr/>
              <a:t>42</a:t>
            </a:fld>
            <a:endParaRPr lang="en-US" altLang="zh-TW" dirty="0">
              <a:solidFill>
                <a:srgbClr val="000000"/>
              </a:solidFill>
            </a:endParaRPr>
          </a:p>
        </p:txBody>
      </p:sp>
    </p:spTree>
    <p:extLst>
      <p:ext uri="{BB962C8B-B14F-4D97-AF65-F5344CB8AC3E}">
        <p14:creationId xmlns:p14="http://schemas.microsoft.com/office/powerpoint/2010/main" val="2585622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3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ular Callout 8"/>
          <p:cNvSpPr/>
          <p:nvPr/>
        </p:nvSpPr>
        <p:spPr>
          <a:xfrm>
            <a:off x="5791201" y="152400"/>
            <a:ext cx="3276599" cy="990600"/>
          </a:xfrm>
          <a:prstGeom prst="wedgeRectCallout">
            <a:avLst>
              <a:gd name="adj1" fmla="val 16924"/>
              <a:gd name="adj2" fmla="val 106942"/>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33CC"/>
                </a:solidFill>
              </a:rPr>
              <a:t>Types </a:t>
            </a:r>
            <a:r>
              <a:rPr lang="en-US" dirty="0">
                <a:solidFill>
                  <a:schemeClr val="tx1"/>
                </a:solidFill>
              </a:rPr>
              <a:t>are an abstraction that capture </a:t>
            </a:r>
            <a:r>
              <a:rPr lang="en-US" dirty="0" smtClean="0">
                <a:solidFill>
                  <a:schemeClr val="tx1"/>
                </a:solidFill>
              </a:rPr>
              <a:t>common properties </a:t>
            </a:r>
            <a:r>
              <a:rPr lang="en-US" dirty="0">
                <a:solidFill>
                  <a:schemeClr val="tx1"/>
                </a:solidFill>
              </a:rPr>
              <a:t>of groups of entities.</a:t>
            </a:r>
          </a:p>
        </p:txBody>
      </p:sp>
      <p:sp>
        <p:nvSpPr>
          <p:cNvPr id="2" name="Title 1"/>
          <p:cNvSpPr>
            <a:spLocks noGrp="1"/>
          </p:cNvSpPr>
          <p:nvPr>
            <p:ph type="title"/>
          </p:nvPr>
        </p:nvSpPr>
        <p:spPr/>
        <p:txBody>
          <a:bodyPr/>
          <a:lstStyle/>
          <a:p>
            <a:r>
              <a:rPr lang="en-US" dirty="0" smtClean="0"/>
              <a:t>Relations depend </a:t>
            </a:r>
            <a:r>
              <a:rPr lang="en-US" dirty="0"/>
              <a:t>on argument types</a:t>
            </a:r>
          </a:p>
        </p:txBody>
      </p:sp>
      <p:sp>
        <p:nvSpPr>
          <p:cNvPr id="3" name="Content Placeholder 2"/>
          <p:cNvSpPr>
            <a:spLocks noGrp="1"/>
          </p:cNvSpPr>
          <p:nvPr>
            <p:ph idx="1"/>
          </p:nvPr>
        </p:nvSpPr>
        <p:spPr/>
        <p:txBody>
          <a:bodyPr/>
          <a:lstStyle/>
          <a:p>
            <a:r>
              <a:rPr lang="en-US" sz="2000" dirty="0"/>
              <a:t>Our primary goal is to model preposition relations and their </a:t>
            </a:r>
            <a:r>
              <a:rPr lang="en-US" sz="2000" dirty="0" smtClean="0"/>
              <a:t>arguments </a:t>
            </a:r>
            <a:endParaRPr lang="en-US" sz="2000" dirty="0"/>
          </a:p>
          <a:p>
            <a:r>
              <a:rPr lang="en-US" sz="2000" dirty="0"/>
              <a:t>But the relation prediction </a:t>
            </a:r>
            <a:r>
              <a:rPr lang="en-US" sz="2000" dirty="0" smtClean="0"/>
              <a:t>strongly depends also  on </a:t>
            </a:r>
            <a:r>
              <a:rPr lang="en-US" sz="2000" dirty="0"/>
              <a:t>the </a:t>
            </a:r>
            <a:r>
              <a:rPr lang="en-US" sz="2000" dirty="0">
                <a:solidFill>
                  <a:srgbClr val="0033CC"/>
                </a:solidFill>
              </a:rPr>
              <a:t>semantic type of the arguments.</a:t>
            </a:r>
          </a:p>
        </p:txBody>
      </p:sp>
      <p:sp>
        <p:nvSpPr>
          <p:cNvPr id="4" name="Slide Number Placeholder 3"/>
          <p:cNvSpPr>
            <a:spLocks noGrp="1"/>
          </p:cNvSpPr>
          <p:nvPr>
            <p:ph type="sldNum" sz="quarter" idx="11"/>
          </p:nvPr>
        </p:nvSpPr>
        <p:spPr/>
        <p:txBody>
          <a:bodyPr/>
          <a:lstStyle/>
          <a:p>
            <a:r>
              <a:rPr lang="en-US" altLang="zh-TW" smtClean="0">
                <a:solidFill>
                  <a:srgbClr val="000000"/>
                </a:solidFill>
              </a:rPr>
              <a:t>Page </a:t>
            </a:r>
            <a:fld id="{E8007264-EAB3-4E53-8D88-C175708AA4AD}" type="slidenum">
              <a:rPr lang="en-US" altLang="zh-TW" smtClean="0">
                <a:solidFill>
                  <a:srgbClr val="000000"/>
                </a:solidFill>
              </a:rPr>
              <a:pPr/>
              <a:t>43</a:t>
            </a:fld>
            <a:endParaRPr lang="en-US" altLang="zh-TW" dirty="0">
              <a:solidFill>
                <a:srgbClr val="000000"/>
              </a:solidFill>
            </a:endParaRPr>
          </a:p>
        </p:txBody>
      </p:sp>
      <p:sp>
        <p:nvSpPr>
          <p:cNvPr id="5" name="Rectangle 4"/>
          <p:cNvSpPr/>
          <p:nvPr/>
        </p:nvSpPr>
        <p:spPr>
          <a:xfrm>
            <a:off x="1254238" y="2371716"/>
            <a:ext cx="5769528" cy="461665"/>
          </a:xfrm>
          <a:prstGeom prst="rect">
            <a:avLst/>
          </a:prstGeom>
        </p:spPr>
        <p:txBody>
          <a:bodyPr wrap="none">
            <a:spAutoFit/>
          </a:bodyPr>
          <a:lstStyle/>
          <a:p>
            <a:r>
              <a:rPr lang="en-US" sz="2400" dirty="0">
                <a:latin typeface="+mn-lt"/>
              </a:rPr>
              <a:t>Poor care led to her death </a:t>
            </a:r>
            <a:r>
              <a:rPr lang="en-US" sz="2400" b="1" dirty="0">
                <a:solidFill>
                  <a:srgbClr val="0033CC"/>
                </a:solidFill>
                <a:latin typeface="+mn-lt"/>
              </a:rPr>
              <a:t>from</a:t>
            </a:r>
            <a:r>
              <a:rPr lang="en-US" sz="2400" dirty="0">
                <a:solidFill>
                  <a:srgbClr val="4F81BD"/>
                </a:solidFill>
                <a:latin typeface="+mn-lt"/>
              </a:rPr>
              <a:t> </a:t>
            </a:r>
            <a:r>
              <a:rPr lang="en-US" sz="2400" dirty="0">
                <a:solidFill>
                  <a:srgbClr val="FF0000"/>
                </a:solidFill>
                <a:latin typeface="+mn-lt"/>
              </a:rPr>
              <a:t>pneumonia</a:t>
            </a:r>
            <a:r>
              <a:rPr lang="en-US" sz="2400" dirty="0">
                <a:latin typeface="+mn-lt"/>
              </a:rPr>
              <a:t>. </a:t>
            </a:r>
          </a:p>
        </p:txBody>
      </p:sp>
      <p:sp>
        <p:nvSpPr>
          <p:cNvPr id="6" name="Rectangle 5"/>
          <p:cNvSpPr/>
          <p:nvPr/>
        </p:nvSpPr>
        <p:spPr>
          <a:xfrm>
            <a:off x="2465231" y="3313435"/>
            <a:ext cx="3721212" cy="461665"/>
          </a:xfrm>
          <a:prstGeom prst="rect">
            <a:avLst/>
          </a:prstGeom>
        </p:spPr>
        <p:txBody>
          <a:bodyPr wrap="none">
            <a:spAutoFit/>
          </a:bodyPr>
          <a:lstStyle/>
          <a:p>
            <a:pPr lvl="0"/>
            <a:r>
              <a:rPr lang="en-US" sz="2400" dirty="0" smtClean="0">
                <a:solidFill>
                  <a:prstClr val="black"/>
                </a:solidFill>
                <a:latin typeface="Century Gothic"/>
                <a:cs typeface="Century Gothic"/>
              </a:rPr>
              <a:t>Cause</a:t>
            </a:r>
            <a:r>
              <a:rPr lang="en-US" sz="2400" dirty="0" smtClean="0">
                <a:solidFill>
                  <a:prstClr val="black"/>
                </a:solidFill>
                <a:latin typeface="+mn-lt"/>
              </a:rPr>
              <a:t>(death</a:t>
            </a:r>
            <a:r>
              <a:rPr lang="en-US" sz="2400" dirty="0">
                <a:solidFill>
                  <a:prstClr val="black"/>
                </a:solidFill>
                <a:latin typeface="+mn-lt"/>
              </a:rPr>
              <a:t>, pneumonia)</a:t>
            </a:r>
            <a:endParaRPr lang="en-US" sz="2400" dirty="0">
              <a:solidFill>
                <a:prstClr val="black"/>
              </a:solidFill>
              <a:latin typeface="+mn-lt"/>
              <a:cs typeface="Century Gothic"/>
            </a:endParaRPr>
          </a:p>
        </p:txBody>
      </p:sp>
      <p:sp>
        <p:nvSpPr>
          <p:cNvPr id="7" name="TextBox 6"/>
          <p:cNvSpPr txBox="1"/>
          <p:nvPr/>
        </p:nvSpPr>
        <p:spPr>
          <a:xfrm>
            <a:off x="1420336" y="4255155"/>
            <a:ext cx="6303328" cy="461665"/>
          </a:xfrm>
          <a:prstGeom prst="rect">
            <a:avLst/>
          </a:prstGeom>
          <a:noFill/>
        </p:spPr>
        <p:txBody>
          <a:bodyPr wrap="square" rtlCol="0">
            <a:spAutoFit/>
          </a:bodyPr>
          <a:lstStyle/>
          <a:p>
            <a:pPr lvl="0"/>
            <a:r>
              <a:rPr lang="en-US" sz="2400" dirty="0">
                <a:solidFill>
                  <a:prstClr val="black"/>
                </a:solidFill>
                <a:latin typeface="+mn-lt"/>
              </a:rPr>
              <a:t>Poor care led to her death </a:t>
            </a:r>
            <a:r>
              <a:rPr lang="en-US" sz="2400" b="1" dirty="0">
                <a:solidFill>
                  <a:srgbClr val="0033CC"/>
                </a:solidFill>
                <a:latin typeface="+mn-lt"/>
              </a:rPr>
              <a:t>from</a:t>
            </a:r>
            <a:r>
              <a:rPr lang="en-US" sz="2400" dirty="0">
                <a:solidFill>
                  <a:srgbClr val="4F81BD"/>
                </a:solidFill>
                <a:latin typeface="+mn-lt"/>
              </a:rPr>
              <a:t> </a:t>
            </a:r>
            <a:r>
              <a:rPr lang="en-US" sz="2400" dirty="0" smtClean="0">
                <a:solidFill>
                  <a:prstClr val="black"/>
                </a:solidFill>
                <a:latin typeface="+mn-lt"/>
              </a:rPr>
              <a:t>the </a:t>
            </a:r>
            <a:r>
              <a:rPr lang="en-US" sz="2400" dirty="0" smtClean="0">
                <a:solidFill>
                  <a:srgbClr val="FF0000"/>
                </a:solidFill>
                <a:latin typeface="+mn-lt"/>
              </a:rPr>
              <a:t>flu.</a:t>
            </a:r>
            <a:r>
              <a:rPr lang="en-US" sz="2400" dirty="0" smtClean="0">
                <a:solidFill>
                  <a:prstClr val="black"/>
                </a:solidFill>
                <a:latin typeface="+mn-lt"/>
              </a:rPr>
              <a:t> </a:t>
            </a:r>
            <a:endParaRPr lang="en-US" sz="2400" dirty="0">
              <a:solidFill>
                <a:prstClr val="black"/>
              </a:solidFill>
              <a:latin typeface="+mn-lt"/>
            </a:endParaRPr>
          </a:p>
        </p:txBody>
      </p:sp>
      <p:sp>
        <p:nvSpPr>
          <p:cNvPr id="8" name="Rectangle 7"/>
          <p:cNvSpPr/>
          <p:nvPr/>
        </p:nvSpPr>
        <p:spPr>
          <a:xfrm>
            <a:off x="1405527" y="4968875"/>
            <a:ext cx="6332947" cy="974725"/>
          </a:xfrm>
          <a:prstGeom prst="rect">
            <a:avLst/>
          </a:prstGeom>
          <a:solidFill>
            <a:srgbClr val="FFFFCC"/>
          </a:solidFill>
          <a:ln w="28575">
            <a:solidFill>
              <a:srgbClr val="FF9933"/>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t>How do we generalize to unseen words in the same “type”?</a:t>
            </a:r>
            <a:endParaRPr lang="en-US" sz="2400" dirty="0"/>
          </a:p>
        </p:txBody>
      </p:sp>
    </p:spTree>
    <p:extLst>
      <p:ext uri="{BB962C8B-B14F-4D97-AF65-F5344CB8AC3E}">
        <p14:creationId xmlns:p14="http://schemas.microsoft.com/office/powerpoint/2010/main" val="10156792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p:bldP spid="6" grpId="0"/>
      <p:bldP spid="7" grpId="0"/>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WordNet </a:t>
            </a:r>
            <a:r>
              <a:rPr lang="en-US" dirty="0" smtClean="0">
                <a:latin typeface="Courier"/>
                <a:cs typeface="Courier"/>
              </a:rPr>
              <a:t>IS-A</a:t>
            </a:r>
            <a:r>
              <a:rPr lang="en-US" dirty="0" smtClean="0"/>
              <a:t> hierarchy as types</a:t>
            </a:r>
            <a:endParaRPr lang="en-US" dirty="0"/>
          </a:p>
        </p:txBody>
      </p:sp>
      <p:sp>
        <p:nvSpPr>
          <p:cNvPr id="6" name="Rectangle 5"/>
          <p:cNvSpPr/>
          <p:nvPr/>
        </p:nvSpPr>
        <p:spPr>
          <a:xfrm>
            <a:off x="996949" y="1639838"/>
            <a:ext cx="7273925" cy="4708981"/>
          </a:xfrm>
          <a:prstGeom prst="rect">
            <a:avLst/>
          </a:prstGeom>
        </p:spPr>
        <p:txBody>
          <a:bodyPr wrap="square">
            <a:spAutoFit/>
          </a:bodyPr>
          <a:lstStyle/>
          <a:p>
            <a:r>
              <a:rPr lang="en-US" sz="3600" baseline="30000" dirty="0">
                <a:solidFill>
                  <a:srgbClr val="0033CC"/>
                </a:solidFill>
                <a:latin typeface="Courier"/>
                <a:cs typeface="Courier"/>
              </a:rPr>
              <a:t>pneumonia</a:t>
            </a:r>
          </a:p>
          <a:p>
            <a:r>
              <a:rPr lang="en-US" sz="3600" baseline="30000" dirty="0" smtClean="0">
                <a:solidFill>
                  <a:srgbClr val="0033CC"/>
                </a:solidFill>
                <a:latin typeface="Courier"/>
                <a:cs typeface="Courier"/>
              </a:rPr>
              <a:t>  =&gt; respiratory disease</a:t>
            </a:r>
          </a:p>
          <a:p>
            <a:r>
              <a:rPr lang="en-US" sz="3600" baseline="30000" dirty="0" smtClean="0">
                <a:solidFill>
                  <a:srgbClr val="0033CC"/>
                </a:solidFill>
                <a:latin typeface="Courier"/>
                <a:cs typeface="Courier"/>
              </a:rPr>
              <a:t>    =&gt; disease</a:t>
            </a:r>
          </a:p>
          <a:p>
            <a:r>
              <a:rPr lang="sv-SE" sz="3600" baseline="30000" dirty="0" smtClean="0">
                <a:solidFill>
                  <a:srgbClr val="0033CC"/>
                </a:solidFill>
                <a:latin typeface="Courier"/>
                <a:cs typeface="Courier"/>
              </a:rPr>
              <a:t>      =&gt; illness</a:t>
            </a:r>
          </a:p>
          <a:p>
            <a:r>
              <a:rPr lang="en-US" sz="3600" baseline="30000" dirty="0" smtClean="0">
                <a:solidFill>
                  <a:srgbClr val="0033CC"/>
                </a:solidFill>
                <a:latin typeface="Courier"/>
                <a:cs typeface="Courier"/>
              </a:rPr>
              <a:t>        =&gt; ill health</a:t>
            </a:r>
          </a:p>
          <a:p>
            <a:r>
              <a:rPr lang="en-US" sz="3600" baseline="30000" dirty="0" smtClean="0">
                <a:solidFill>
                  <a:srgbClr val="0033CC"/>
                </a:solidFill>
                <a:latin typeface="Courier"/>
                <a:cs typeface="Courier"/>
              </a:rPr>
              <a:t>          =&gt; pathological state</a:t>
            </a:r>
          </a:p>
          <a:p>
            <a:r>
              <a:rPr lang="en-US" sz="3600" baseline="30000" dirty="0" smtClean="0">
                <a:solidFill>
                  <a:srgbClr val="0033CC"/>
                </a:solidFill>
                <a:latin typeface="Courier"/>
                <a:cs typeface="Courier"/>
              </a:rPr>
              <a:t>            =&gt; physical condition</a:t>
            </a:r>
          </a:p>
          <a:p>
            <a:r>
              <a:rPr lang="en-US" sz="3600" baseline="30000" dirty="0" smtClean="0">
                <a:solidFill>
                  <a:srgbClr val="0033CC"/>
                </a:solidFill>
                <a:latin typeface="Courier"/>
                <a:cs typeface="Courier"/>
              </a:rPr>
              <a:t>              =&gt; condition</a:t>
            </a:r>
          </a:p>
          <a:p>
            <a:r>
              <a:rPr lang="en-US" sz="3600" baseline="30000" dirty="0" smtClean="0">
                <a:solidFill>
                  <a:srgbClr val="0033CC"/>
                </a:solidFill>
                <a:latin typeface="Courier"/>
                <a:cs typeface="Courier"/>
              </a:rPr>
              <a:t>                =&gt; state</a:t>
            </a:r>
          </a:p>
          <a:p>
            <a:r>
              <a:rPr lang="it-IT" sz="3600" baseline="30000" dirty="0" smtClean="0">
                <a:solidFill>
                  <a:srgbClr val="0033CC"/>
                </a:solidFill>
                <a:latin typeface="Courier"/>
                <a:cs typeface="Courier"/>
              </a:rPr>
              <a:t>                  =&gt; attribute</a:t>
            </a:r>
          </a:p>
          <a:p>
            <a:r>
              <a:rPr lang="en-US" sz="3600" baseline="30000" dirty="0" smtClean="0">
                <a:solidFill>
                  <a:srgbClr val="0033CC"/>
                </a:solidFill>
                <a:latin typeface="Courier"/>
                <a:cs typeface="Courier"/>
              </a:rPr>
              <a:t>                    =&gt; abstraction</a:t>
            </a:r>
          </a:p>
          <a:p>
            <a:r>
              <a:rPr lang="en-US" sz="3600" baseline="30000" dirty="0" smtClean="0">
                <a:solidFill>
                  <a:srgbClr val="0033CC"/>
                </a:solidFill>
                <a:latin typeface="Courier"/>
                <a:cs typeface="Courier"/>
              </a:rPr>
              <a:t>                      =&gt; entity</a:t>
            </a:r>
            <a:endParaRPr lang="en-US" sz="3600" dirty="0">
              <a:solidFill>
                <a:srgbClr val="0033CC"/>
              </a:solidFill>
              <a:latin typeface="Courier"/>
              <a:cs typeface="Courier"/>
            </a:endParaRPr>
          </a:p>
        </p:txBody>
      </p:sp>
      <p:cxnSp>
        <p:nvCxnSpPr>
          <p:cNvPr id="8" name="Straight Arrow Connector 7"/>
          <p:cNvCxnSpPr/>
          <p:nvPr/>
        </p:nvCxnSpPr>
        <p:spPr>
          <a:xfrm>
            <a:off x="1849437" y="3297455"/>
            <a:ext cx="1476375" cy="155575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142875" y="4238624"/>
            <a:ext cx="2492375"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smtClean="0"/>
              <a:t>More general, but less discriminative</a:t>
            </a:r>
            <a:endParaRPr lang="en-US" dirty="0"/>
          </a:p>
        </p:txBody>
      </p:sp>
      <p:grpSp>
        <p:nvGrpSpPr>
          <p:cNvPr id="20" name="Group 19"/>
          <p:cNvGrpSpPr/>
          <p:nvPr/>
        </p:nvGrpSpPr>
        <p:grpSpPr>
          <a:xfrm>
            <a:off x="3746500" y="1830338"/>
            <a:ext cx="5286374" cy="1074787"/>
            <a:chOff x="3746500" y="1830338"/>
            <a:chExt cx="5286374" cy="1074787"/>
          </a:xfrm>
        </p:grpSpPr>
        <p:sp>
          <p:nvSpPr>
            <p:cNvPr id="3" name="TextBox 2"/>
            <p:cNvSpPr txBox="1"/>
            <p:nvPr/>
          </p:nvSpPr>
          <p:spPr>
            <a:xfrm>
              <a:off x="6048374" y="1830338"/>
              <a:ext cx="298450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Picking the right level in this hierarchy can generalize </a:t>
              </a:r>
              <a:r>
                <a:rPr lang="en-US" dirty="0" smtClean="0">
                  <a:solidFill>
                    <a:srgbClr val="FF0000"/>
                  </a:solidFill>
                </a:rPr>
                <a:t>pneumonia</a:t>
              </a:r>
              <a:r>
                <a:rPr lang="en-US" dirty="0" smtClean="0"/>
                <a:t> and</a:t>
              </a:r>
              <a:r>
                <a:rPr lang="en-US" dirty="0" smtClean="0">
                  <a:solidFill>
                    <a:srgbClr val="FF0000"/>
                  </a:solidFill>
                </a:rPr>
                <a:t> flu</a:t>
              </a:r>
              <a:endParaRPr lang="en-US" dirty="0">
                <a:solidFill>
                  <a:srgbClr val="FF0000"/>
                </a:solidFill>
              </a:endParaRPr>
            </a:p>
          </p:txBody>
        </p:sp>
        <p:cxnSp>
          <p:nvCxnSpPr>
            <p:cNvPr id="7" name="Straight Arrow Connector 6"/>
            <p:cNvCxnSpPr>
              <a:stCxn id="3" idx="1"/>
            </p:cNvCxnSpPr>
            <p:nvPr/>
          </p:nvCxnSpPr>
          <p:spPr>
            <a:xfrm flipH="1" flipV="1">
              <a:off x="5619750" y="2143125"/>
              <a:ext cx="428624" cy="14887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Straight Arrow Connector 9"/>
            <p:cNvCxnSpPr>
              <a:stCxn id="3" idx="1"/>
            </p:cNvCxnSpPr>
            <p:nvPr/>
          </p:nvCxnSpPr>
          <p:spPr>
            <a:xfrm flipH="1">
              <a:off x="3746500" y="2292003"/>
              <a:ext cx="2301874" cy="23212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Straight Arrow Connector 14"/>
            <p:cNvCxnSpPr>
              <a:stCxn id="3" idx="1"/>
            </p:cNvCxnSpPr>
            <p:nvPr/>
          </p:nvCxnSpPr>
          <p:spPr>
            <a:xfrm flipH="1">
              <a:off x="4048125" y="2292003"/>
              <a:ext cx="2000249" cy="61312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grpSp>
        <p:nvGrpSpPr>
          <p:cNvPr id="32" name="Group 31"/>
          <p:cNvGrpSpPr/>
          <p:nvPr/>
        </p:nvGrpSpPr>
        <p:grpSpPr>
          <a:xfrm>
            <a:off x="269875" y="5207001"/>
            <a:ext cx="4495801" cy="943411"/>
            <a:chOff x="269875" y="5207001"/>
            <a:chExt cx="4495801" cy="943411"/>
          </a:xfrm>
        </p:grpSpPr>
        <p:sp>
          <p:nvSpPr>
            <p:cNvPr id="21" name="TextBox 20"/>
            <p:cNvSpPr txBox="1"/>
            <p:nvPr/>
          </p:nvSpPr>
          <p:spPr>
            <a:xfrm>
              <a:off x="269875" y="5504081"/>
              <a:ext cx="2365375"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Picking incorrectly will over-generalize</a:t>
              </a:r>
              <a:endParaRPr lang="en-US" dirty="0"/>
            </a:p>
          </p:txBody>
        </p:sp>
        <p:cxnSp>
          <p:nvCxnSpPr>
            <p:cNvPr id="22" name="Straight Arrow Connector 21"/>
            <p:cNvCxnSpPr>
              <a:stCxn id="21" idx="3"/>
            </p:cNvCxnSpPr>
            <p:nvPr/>
          </p:nvCxnSpPr>
          <p:spPr>
            <a:xfrm flipV="1">
              <a:off x="2635250" y="5207001"/>
              <a:ext cx="1825626" cy="620246"/>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25" name="Straight Arrow Connector 24"/>
            <p:cNvCxnSpPr/>
            <p:nvPr/>
          </p:nvCxnSpPr>
          <p:spPr>
            <a:xfrm flipV="1">
              <a:off x="2635250" y="5504081"/>
              <a:ext cx="1978026" cy="323166"/>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28" name="Straight Arrow Connector 27"/>
            <p:cNvCxnSpPr/>
            <p:nvPr/>
          </p:nvCxnSpPr>
          <p:spPr>
            <a:xfrm>
              <a:off x="2635250" y="5827247"/>
              <a:ext cx="2130426" cy="0"/>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grpSp>
      <p:sp>
        <p:nvSpPr>
          <p:cNvPr id="11" name="Rectangle 10"/>
          <p:cNvSpPr/>
          <p:nvPr/>
        </p:nvSpPr>
        <p:spPr>
          <a:xfrm>
            <a:off x="4769070" y="3153102"/>
            <a:ext cx="4267198" cy="1631216"/>
          </a:xfrm>
          <a:prstGeom prst="rect">
            <a:avLst/>
          </a:prstGeom>
          <a:solidFill>
            <a:srgbClr val="FFFFCC"/>
          </a:solidFill>
          <a:ln w="28575">
            <a:solidFill>
              <a:srgbClr val="FF9933"/>
            </a:solidFill>
          </a:ln>
        </p:spPr>
        <p:txBody>
          <a:bodyPr wrap="square">
            <a:spAutoFit/>
          </a:bodyPr>
          <a:lstStyle/>
          <a:p>
            <a:r>
              <a:rPr lang="en-US" sz="2000" dirty="0">
                <a:latin typeface="+mn-lt"/>
              </a:rPr>
              <a:t>In addition to WordNet hypernyms, we also </a:t>
            </a:r>
            <a:r>
              <a:rPr lang="en-US" sz="2000" dirty="0" smtClean="0">
                <a:latin typeface="+mn-lt"/>
              </a:rPr>
              <a:t>cluster verbs</a:t>
            </a:r>
            <a:r>
              <a:rPr lang="en-US" sz="2000" dirty="0">
                <a:latin typeface="+mn-lt"/>
              </a:rPr>
              <a:t>, nouns and adjectives using the </a:t>
            </a:r>
            <a:r>
              <a:rPr lang="en-US" sz="2000" dirty="0" smtClean="0">
                <a:latin typeface="+mn-lt"/>
              </a:rPr>
              <a:t>dependency based word </a:t>
            </a:r>
            <a:r>
              <a:rPr lang="en-US" sz="2000" dirty="0">
                <a:latin typeface="+mn-lt"/>
              </a:rPr>
              <a:t>similarity of (Lin, 1998) and treat </a:t>
            </a:r>
            <a:r>
              <a:rPr lang="en-US" sz="2000" dirty="0" smtClean="0">
                <a:solidFill>
                  <a:srgbClr val="0033CC"/>
                </a:solidFill>
                <a:latin typeface="+mn-lt"/>
              </a:rPr>
              <a:t>cluster membership </a:t>
            </a:r>
            <a:r>
              <a:rPr lang="en-US" sz="2000" dirty="0">
                <a:solidFill>
                  <a:srgbClr val="0033CC"/>
                </a:solidFill>
                <a:latin typeface="+mn-lt"/>
              </a:rPr>
              <a:t>as types.</a:t>
            </a:r>
          </a:p>
        </p:txBody>
      </p:sp>
      <p:sp>
        <p:nvSpPr>
          <p:cNvPr id="12" name="Slide Number Placeholder 11"/>
          <p:cNvSpPr>
            <a:spLocks noGrp="1"/>
          </p:cNvSpPr>
          <p:nvPr>
            <p:ph type="sldNum" sz="quarter" idx="11"/>
          </p:nvPr>
        </p:nvSpPr>
        <p:spPr/>
        <p:txBody>
          <a:bodyPr/>
          <a:lstStyle/>
          <a:p>
            <a:r>
              <a:rPr lang="en-US" altLang="zh-TW" smtClean="0">
                <a:solidFill>
                  <a:srgbClr val="000000"/>
                </a:solidFill>
              </a:rPr>
              <a:t>Page </a:t>
            </a:r>
            <a:fld id="{E8007264-EAB3-4E53-8D88-C175708AA4AD}" type="slidenum">
              <a:rPr lang="en-US" altLang="zh-TW" smtClean="0">
                <a:solidFill>
                  <a:srgbClr val="000000"/>
                </a:solidFill>
              </a:rPr>
              <a:pPr/>
              <a:t>44</a:t>
            </a:fld>
            <a:endParaRPr lang="en-US" altLang="zh-TW" dirty="0">
              <a:solidFill>
                <a:srgbClr val="000000"/>
              </a:solidFill>
            </a:endParaRPr>
          </a:p>
        </p:txBody>
      </p:sp>
    </p:spTree>
    <p:extLst>
      <p:ext uri="{BB962C8B-B14F-4D97-AF65-F5344CB8AC3E}">
        <p14:creationId xmlns:p14="http://schemas.microsoft.com/office/powerpoint/2010/main" val="2682167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types important?</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79725386"/>
              </p:ext>
            </p:extLst>
          </p:nvPr>
        </p:nvGraphicFramePr>
        <p:xfrm>
          <a:off x="457200" y="3280807"/>
          <a:ext cx="8229600" cy="1371600"/>
        </p:xfrm>
        <a:graphic>
          <a:graphicData uri="http://schemas.openxmlformats.org/drawingml/2006/table">
            <a:tbl>
              <a:tblPr firstRow="1" bandRow="1">
                <a:tableStyleId>{5C22544A-7EE6-4342-B048-85BDC9FD1C3A}</a:tableStyleId>
              </a:tblPr>
              <a:tblGrid>
                <a:gridCol w="2701925"/>
                <a:gridCol w="1730375"/>
                <a:gridCol w="2032000"/>
                <a:gridCol w="1765300"/>
              </a:tblGrid>
              <a:tr h="370840">
                <a:tc>
                  <a:txBody>
                    <a:bodyPr/>
                    <a:lstStyle/>
                    <a:p>
                      <a:r>
                        <a:rPr lang="en-US" sz="2400" dirty="0" smtClean="0"/>
                        <a:t>Input</a:t>
                      </a:r>
                      <a:endParaRPr lang="en-US" sz="2400" dirty="0"/>
                    </a:p>
                  </a:txBody>
                  <a:tcPr/>
                </a:tc>
                <a:tc>
                  <a:txBody>
                    <a:bodyPr/>
                    <a:lstStyle/>
                    <a:p>
                      <a:r>
                        <a:rPr lang="en-US" sz="2400" dirty="0" smtClean="0"/>
                        <a:t>Relation</a:t>
                      </a:r>
                      <a:endParaRPr lang="en-US" sz="2400" dirty="0"/>
                    </a:p>
                  </a:txBody>
                  <a:tcPr/>
                </a:tc>
                <a:tc>
                  <a:txBody>
                    <a:bodyPr/>
                    <a:lstStyle/>
                    <a:p>
                      <a:r>
                        <a:rPr lang="en-US" sz="2400" dirty="0" smtClean="0"/>
                        <a:t>Governor type</a:t>
                      </a:r>
                      <a:endParaRPr lang="en-US" sz="2400" dirty="0"/>
                    </a:p>
                  </a:txBody>
                  <a:tcPr/>
                </a:tc>
                <a:tc>
                  <a:txBody>
                    <a:bodyPr/>
                    <a:lstStyle/>
                    <a:p>
                      <a:r>
                        <a:rPr lang="en-US" sz="2400" dirty="0" smtClean="0"/>
                        <a:t>Object</a:t>
                      </a:r>
                      <a:r>
                        <a:rPr lang="en-US" sz="2400" baseline="0" dirty="0" smtClean="0"/>
                        <a:t> type</a:t>
                      </a:r>
                      <a:endParaRPr lang="en-US" sz="2400" dirty="0"/>
                    </a:p>
                  </a:txBody>
                  <a:tcPr/>
                </a:tc>
              </a:tr>
              <a:tr h="370840">
                <a:tc>
                  <a:txBody>
                    <a:bodyPr/>
                    <a:lstStyle/>
                    <a:p>
                      <a:r>
                        <a:rPr lang="en-US" sz="2400" dirty="0" smtClean="0"/>
                        <a:t>Died of pneumonia</a:t>
                      </a:r>
                    </a:p>
                  </a:txBody>
                  <a:tcPr/>
                </a:tc>
                <a:tc>
                  <a:txBody>
                    <a:bodyPr/>
                    <a:lstStyle/>
                    <a:p>
                      <a:r>
                        <a:rPr lang="en-US" sz="2400" b="0" i="0" dirty="0" smtClean="0">
                          <a:solidFill>
                            <a:schemeClr val="tx2"/>
                          </a:solidFill>
                          <a:latin typeface="Courier"/>
                          <a:cs typeface="Courier"/>
                        </a:rPr>
                        <a:t>Cause</a:t>
                      </a:r>
                      <a:endParaRPr lang="en-US" sz="2000" b="0" i="0" dirty="0">
                        <a:solidFill>
                          <a:schemeClr val="tx2"/>
                        </a:solidFill>
                        <a:latin typeface="Courier"/>
                        <a:cs typeface="Courier"/>
                      </a:endParaRPr>
                    </a:p>
                  </a:txBody>
                  <a:tcPr/>
                </a:tc>
                <a:tc>
                  <a:txBody>
                    <a:bodyPr/>
                    <a:lstStyle/>
                    <a:p>
                      <a:r>
                        <a:rPr lang="en-US" sz="2400" dirty="0" smtClean="0"/>
                        <a:t>Experience</a:t>
                      </a:r>
                      <a:endParaRPr lang="en-US" sz="2400" dirty="0"/>
                    </a:p>
                  </a:txBody>
                  <a:tcPr/>
                </a:tc>
                <a:tc>
                  <a:txBody>
                    <a:bodyPr/>
                    <a:lstStyle/>
                    <a:p>
                      <a:r>
                        <a:rPr lang="en-US" sz="2400" dirty="0" smtClean="0"/>
                        <a:t>Disease </a:t>
                      </a:r>
                      <a:endParaRPr lang="en-US" sz="2400" dirty="0"/>
                    </a:p>
                  </a:txBody>
                  <a:tcPr/>
                </a:tc>
              </a:tr>
              <a:tr h="370840">
                <a:tc>
                  <a:txBody>
                    <a:bodyPr/>
                    <a:lstStyle/>
                    <a:p>
                      <a:r>
                        <a:rPr lang="en-US" sz="2400" dirty="0" smtClean="0"/>
                        <a:t>Suffering from flu</a:t>
                      </a:r>
                      <a:endParaRPr lang="en-US" sz="2400" dirty="0"/>
                    </a:p>
                  </a:txBody>
                  <a:tcPr/>
                </a:tc>
                <a:tc>
                  <a:txBody>
                    <a:bodyPr/>
                    <a:lstStyle/>
                    <a:p>
                      <a:r>
                        <a:rPr lang="en-US" sz="2400" dirty="0" smtClean="0">
                          <a:solidFill>
                            <a:srgbClr val="1F497D"/>
                          </a:solidFill>
                          <a:latin typeface="Courier"/>
                          <a:cs typeface="Courier"/>
                        </a:rPr>
                        <a:t>Cause</a:t>
                      </a:r>
                      <a:endParaRPr lang="en-US" sz="2400" dirty="0">
                        <a:solidFill>
                          <a:srgbClr val="1F497D"/>
                        </a:solidFill>
                        <a:latin typeface="Courier"/>
                        <a:cs typeface="Courier"/>
                      </a:endParaRPr>
                    </a:p>
                  </a:txBody>
                  <a:tcPr/>
                </a:tc>
                <a:tc>
                  <a:txBody>
                    <a:bodyPr/>
                    <a:lstStyle/>
                    <a:p>
                      <a:r>
                        <a:rPr lang="en-US" sz="2400" dirty="0" smtClean="0"/>
                        <a:t>Experience</a:t>
                      </a:r>
                      <a:endParaRPr lang="en-US" sz="2400" dirty="0"/>
                    </a:p>
                  </a:txBody>
                  <a:tcPr/>
                </a:tc>
                <a:tc>
                  <a:txBody>
                    <a:bodyPr/>
                    <a:lstStyle/>
                    <a:p>
                      <a:r>
                        <a:rPr lang="en-US" sz="2400" dirty="0" smtClean="0"/>
                        <a:t>Disease</a:t>
                      </a:r>
                      <a:endParaRPr lang="en-US" sz="2400" dirty="0"/>
                    </a:p>
                  </a:txBody>
                  <a:tcPr/>
                </a:tc>
              </a:tr>
            </a:tbl>
          </a:graphicData>
        </a:graphic>
      </p:graphicFrame>
      <p:sp>
        <p:nvSpPr>
          <p:cNvPr id="4" name="TextBox 3"/>
          <p:cNvSpPr txBox="1"/>
          <p:nvPr/>
        </p:nvSpPr>
        <p:spPr>
          <a:xfrm>
            <a:off x="-3286125" y="2809875"/>
            <a:ext cx="184666" cy="369332"/>
          </a:xfrm>
          <a:prstGeom prst="rect">
            <a:avLst/>
          </a:prstGeom>
          <a:noFill/>
        </p:spPr>
        <p:txBody>
          <a:bodyPr wrap="none" rtlCol="0">
            <a:spAutoFit/>
          </a:bodyPr>
          <a:lstStyle/>
          <a:p>
            <a:endParaRPr lang="en-US" dirty="0"/>
          </a:p>
        </p:txBody>
      </p:sp>
      <p:sp>
        <p:nvSpPr>
          <p:cNvPr id="5" name="TextBox 4"/>
          <p:cNvSpPr txBox="1"/>
          <p:nvPr/>
        </p:nvSpPr>
        <p:spPr>
          <a:xfrm>
            <a:off x="457200" y="1704975"/>
            <a:ext cx="8553945" cy="461665"/>
          </a:xfrm>
          <a:prstGeom prst="rect">
            <a:avLst/>
          </a:prstGeom>
          <a:noFill/>
        </p:spPr>
        <p:txBody>
          <a:bodyPr wrap="none" rtlCol="0">
            <a:spAutoFit/>
          </a:bodyPr>
          <a:lstStyle/>
          <a:p>
            <a:r>
              <a:rPr lang="en-US" sz="2400" dirty="0"/>
              <a:t>Some semantic relations hold only for certain </a:t>
            </a:r>
            <a:r>
              <a:rPr lang="en-US" sz="2400" dirty="0">
                <a:solidFill>
                  <a:srgbClr val="FF0000"/>
                </a:solidFill>
              </a:rPr>
              <a:t>types</a:t>
            </a:r>
            <a:r>
              <a:rPr lang="en-US" sz="2400" dirty="0"/>
              <a:t> of </a:t>
            </a:r>
            <a:r>
              <a:rPr lang="en-US" sz="2400" dirty="0" smtClean="0"/>
              <a:t>entities</a:t>
            </a:r>
            <a:endParaRPr lang="en-US" sz="2400" dirty="0"/>
          </a:p>
        </p:txBody>
      </p:sp>
      <p:sp>
        <p:nvSpPr>
          <p:cNvPr id="7" name="Slide Number Placeholder 6"/>
          <p:cNvSpPr>
            <a:spLocks noGrp="1"/>
          </p:cNvSpPr>
          <p:nvPr>
            <p:ph type="sldNum" sz="quarter" idx="11"/>
          </p:nvPr>
        </p:nvSpPr>
        <p:spPr/>
        <p:txBody>
          <a:bodyPr/>
          <a:lstStyle/>
          <a:p>
            <a:r>
              <a:rPr lang="en-US" altLang="zh-TW" smtClean="0">
                <a:solidFill>
                  <a:srgbClr val="000000"/>
                </a:solidFill>
              </a:rPr>
              <a:t>Page </a:t>
            </a:r>
            <a:fld id="{E8007264-EAB3-4E53-8D88-C175708AA4AD}" type="slidenum">
              <a:rPr lang="en-US" altLang="zh-TW" smtClean="0">
                <a:solidFill>
                  <a:srgbClr val="000000"/>
                </a:solidFill>
              </a:rPr>
              <a:pPr/>
              <a:t>45</a:t>
            </a:fld>
            <a:endParaRPr lang="en-US" altLang="zh-TW" dirty="0">
              <a:solidFill>
                <a:srgbClr val="000000"/>
              </a:solidFill>
            </a:endParaRPr>
          </a:p>
        </p:txBody>
      </p:sp>
    </p:spTree>
    <p:extLst>
      <p:ext uri="{BB962C8B-B14F-4D97-AF65-F5344CB8AC3E}">
        <p14:creationId xmlns:p14="http://schemas.microsoft.com/office/powerpoint/2010/main" val="1259826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457200" y="2174874"/>
            <a:ext cx="8229600" cy="418147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 name="Content Placeholder 2"/>
          <p:cNvSpPr>
            <a:spLocks noGrp="1"/>
          </p:cNvSpPr>
          <p:nvPr>
            <p:ph idx="1"/>
          </p:nvPr>
        </p:nvSpPr>
        <p:spPr>
          <a:xfrm>
            <a:off x="457200" y="1441450"/>
            <a:ext cx="8229600" cy="4525963"/>
          </a:xfrm>
        </p:spPr>
        <p:txBody>
          <a:bodyPr/>
          <a:lstStyle/>
          <a:p>
            <a:pPr marL="0" indent="0" algn="ctr">
              <a:buNone/>
            </a:pPr>
            <a:r>
              <a:rPr lang="en-US" dirty="0"/>
              <a:t>Poor care led to her death </a:t>
            </a:r>
            <a:r>
              <a:rPr lang="en-US" b="1" dirty="0">
                <a:solidFill>
                  <a:srgbClr val="4F81BD"/>
                </a:solidFill>
              </a:rPr>
              <a:t>from</a:t>
            </a:r>
            <a:r>
              <a:rPr lang="en-US" dirty="0">
                <a:solidFill>
                  <a:srgbClr val="4F81BD"/>
                </a:solidFill>
              </a:rPr>
              <a:t> </a:t>
            </a:r>
            <a:r>
              <a:rPr lang="en-US" dirty="0" smtClean="0"/>
              <a:t>flu. </a:t>
            </a:r>
            <a:endParaRPr lang="en-US" dirty="0"/>
          </a:p>
          <a:p>
            <a:pPr marL="0" indent="0">
              <a:buNone/>
            </a:pPr>
            <a:endParaRPr lang="en-US" dirty="0"/>
          </a:p>
        </p:txBody>
      </p:sp>
      <p:sp>
        <p:nvSpPr>
          <p:cNvPr id="5" name="Rectangle 4"/>
          <p:cNvSpPr/>
          <p:nvPr/>
        </p:nvSpPr>
        <p:spPr>
          <a:xfrm>
            <a:off x="4230687" y="2555874"/>
            <a:ext cx="1293812" cy="5556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latin typeface="Courier"/>
                <a:cs typeface="Courier"/>
              </a:rPr>
              <a:t>Cause</a:t>
            </a:r>
            <a:endParaRPr lang="en-US" sz="2400" dirty="0">
              <a:latin typeface="Courier"/>
              <a:cs typeface="Courier"/>
            </a:endParaRPr>
          </a:p>
        </p:txBody>
      </p:sp>
      <p:sp>
        <p:nvSpPr>
          <p:cNvPr id="48" name="Rectangle 47"/>
          <p:cNvSpPr/>
          <p:nvPr/>
        </p:nvSpPr>
        <p:spPr>
          <a:xfrm>
            <a:off x="2317750" y="3254375"/>
            <a:ext cx="4937125" cy="2871788"/>
          </a:xfrm>
          <a:prstGeom prst="rect">
            <a:avLst/>
          </a:prstGeom>
          <a:solidFill>
            <a:schemeClr val="dk1">
              <a:alpha val="43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Rectangle 5"/>
          <p:cNvSpPr/>
          <p:nvPr/>
        </p:nvSpPr>
        <p:spPr>
          <a:xfrm>
            <a:off x="2655885" y="3656011"/>
            <a:ext cx="1119188" cy="555625"/>
          </a:xfrm>
          <a:prstGeom prst="rect">
            <a:avLst/>
          </a:prstGeom>
          <a:solidFill>
            <a:srgbClr val="FFFF99"/>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smtClean="0">
                <a:solidFill>
                  <a:schemeClr val="tx1"/>
                </a:solidFill>
              </a:rPr>
              <a:t>death</a:t>
            </a:r>
            <a:endParaRPr lang="en-US" sz="2400" dirty="0">
              <a:solidFill>
                <a:schemeClr val="tx1"/>
              </a:solidFill>
            </a:endParaRPr>
          </a:p>
        </p:txBody>
      </p:sp>
      <p:sp>
        <p:nvSpPr>
          <p:cNvPr id="7" name="Rectangle 6"/>
          <p:cNvSpPr/>
          <p:nvPr/>
        </p:nvSpPr>
        <p:spPr>
          <a:xfrm>
            <a:off x="5916831" y="3622674"/>
            <a:ext cx="1119188" cy="555625"/>
          </a:xfrm>
          <a:prstGeom prst="rect">
            <a:avLst/>
          </a:prstGeom>
          <a:solidFill>
            <a:srgbClr val="FFFF66"/>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smtClean="0">
                <a:solidFill>
                  <a:schemeClr val="tx1"/>
                </a:solidFill>
              </a:rPr>
              <a:t>flu</a:t>
            </a:r>
            <a:endParaRPr lang="en-US" sz="2400" dirty="0">
              <a:solidFill>
                <a:schemeClr val="tx1"/>
              </a:solidFill>
            </a:endParaRPr>
          </a:p>
        </p:txBody>
      </p:sp>
      <p:sp>
        <p:nvSpPr>
          <p:cNvPr id="8" name="Rectangle 7"/>
          <p:cNvSpPr/>
          <p:nvPr/>
        </p:nvSpPr>
        <p:spPr>
          <a:xfrm>
            <a:off x="2444750" y="4908549"/>
            <a:ext cx="1785937" cy="555625"/>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rPr>
              <a:t>experience</a:t>
            </a:r>
            <a:endParaRPr lang="en-US" sz="2400" dirty="0">
              <a:solidFill>
                <a:srgbClr val="FF0000"/>
              </a:solidFill>
            </a:endParaRPr>
          </a:p>
        </p:txBody>
      </p:sp>
      <p:sp>
        <p:nvSpPr>
          <p:cNvPr id="9" name="Rectangle 8"/>
          <p:cNvSpPr/>
          <p:nvPr/>
        </p:nvSpPr>
        <p:spPr>
          <a:xfrm>
            <a:off x="5381626" y="4908549"/>
            <a:ext cx="1685926" cy="555625"/>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rPr>
              <a:t>disease</a:t>
            </a:r>
            <a:endParaRPr lang="en-US" sz="2400" dirty="0">
              <a:solidFill>
                <a:srgbClr val="FF0000"/>
              </a:solidFill>
            </a:endParaRPr>
          </a:p>
        </p:txBody>
      </p:sp>
      <p:sp>
        <p:nvSpPr>
          <p:cNvPr id="20" name="TextBox 19"/>
          <p:cNvSpPr txBox="1"/>
          <p:nvPr/>
        </p:nvSpPr>
        <p:spPr>
          <a:xfrm>
            <a:off x="909637" y="3656011"/>
            <a:ext cx="1746248" cy="461665"/>
          </a:xfrm>
          <a:prstGeom prst="rect">
            <a:avLst/>
          </a:prstGeom>
          <a:noFill/>
        </p:spPr>
        <p:txBody>
          <a:bodyPr wrap="square" rtlCol="0">
            <a:spAutoFit/>
          </a:bodyPr>
          <a:lstStyle/>
          <a:p>
            <a:r>
              <a:rPr lang="en-US" sz="2400" dirty="0" smtClean="0"/>
              <a:t>Governor</a:t>
            </a:r>
            <a:endParaRPr lang="en-US" sz="2400" dirty="0"/>
          </a:p>
        </p:txBody>
      </p:sp>
      <p:sp>
        <p:nvSpPr>
          <p:cNvPr id="21" name="TextBox 20"/>
          <p:cNvSpPr txBox="1"/>
          <p:nvPr/>
        </p:nvSpPr>
        <p:spPr>
          <a:xfrm>
            <a:off x="6932067" y="3622674"/>
            <a:ext cx="1333499" cy="461665"/>
          </a:xfrm>
          <a:prstGeom prst="rect">
            <a:avLst/>
          </a:prstGeom>
          <a:noFill/>
        </p:spPr>
        <p:txBody>
          <a:bodyPr wrap="square" rtlCol="0">
            <a:spAutoFit/>
          </a:bodyPr>
          <a:lstStyle/>
          <a:p>
            <a:pPr algn="r"/>
            <a:r>
              <a:rPr lang="en-US" sz="2400" dirty="0" smtClean="0"/>
              <a:t>Object</a:t>
            </a:r>
            <a:endParaRPr lang="en-US" sz="2400" dirty="0"/>
          </a:p>
        </p:txBody>
      </p:sp>
      <p:sp>
        <p:nvSpPr>
          <p:cNvPr id="22" name="TextBox 21"/>
          <p:cNvSpPr txBox="1"/>
          <p:nvPr/>
        </p:nvSpPr>
        <p:spPr>
          <a:xfrm>
            <a:off x="909637" y="4941886"/>
            <a:ext cx="1746248" cy="830997"/>
          </a:xfrm>
          <a:prstGeom prst="rect">
            <a:avLst/>
          </a:prstGeom>
          <a:noFill/>
        </p:spPr>
        <p:txBody>
          <a:bodyPr wrap="square" rtlCol="0">
            <a:spAutoFit/>
          </a:bodyPr>
          <a:lstStyle/>
          <a:p>
            <a:r>
              <a:rPr lang="en-US" sz="2400" dirty="0" smtClean="0"/>
              <a:t>Governor type</a:t>
            </a:r>
            <a:endParaRPr lang="en-US" sz="2400" dirty="0"/>
          </a:p>
        </p:txBody>
      </p:sp>
      <p:sp>
        <p:nvSpPr>
          <p:cNvPr id="23" name="TextBox 22"/>
          <p:cNvSpPr txBox="1"/>
          <p:nvPr/>
        </p:nvSpPr>
        <p:spPr>
          <a:xfrm>
            <a:off x="6853237" y="4908549"/>
            <a:ext cx="1547813" cy="830997"/>
          </a:xfrm>
          <a:prstGeom prst="rect">
            <a:avLst/>
          </a:prstGeom>
          <a:noFill/>
        </p:spPr>
        <p:txBody>
          <a:bodyPr wrap="square" rtlCol="0">
            <a:spAutoFit/>
          </a:bodyPr>
          <a:lstStyle/>
          <a:p>
            <a:pPr algn="r"/>
            <a:r>
              <a:rPr lang="en-US" sz="2400" dirty="0" smtClean="0"/>
              <a:t>Object type</a:t>
            </a:r>
            <a:endParaRPr lang="en-US" sz="2400" dirty="0"/>
          </a:p>
        </p:txBody>
      </p:sp>
      <p:sp>
        <p:nvSpPr>
          <p:cNvPr id="47" name="TextBox 46"/>
          <p:cNvSpPr txBox="1"/>
          <p:nvPr/>
        </p:nvSpPr>
        <p:spPr>
          <a:xfrm>
            <a:off x="2444750" y="2587325"/>
            <a:ext cx="1746248" cy="461665"/>
          </a:xfrm>
          <a:prstGeom prst="rect">
            <a:avLst/>
          </a:prstGeom>
          <a:noFill/>
        </p:spPr>
        <p:txBody>
          <a:bodyPr wrap="square" rtlCol="0">
            <a:spAutoFit/>
          </a:bodyPr>
          <a:lstStyle/>
          <a:p>
            <a:r>
              <a:rPr lang="en-US" sz="2400" dirty="0" smtClean="0">
                <a:latin typeface="+mn-lt"/>
              </a:rPr>
              <a:t>Relation</a:t>
            </a:r>
            <a:endParaRPr lang="en-US" sz="2400" dirty="0">
              <a:latin typeface="+mn-lt"/>
            </a:endParaRPr>
          </a:p>
        </p:txBody>
      </p:sp>
      <p:cxnSp>
        <p:nvCxnSpPr>
          <p:cNvPr id="19" name="Straight Arrow Connector 18"/>
          <p:cNvCxnSpPr/>
          <p:nvPr/>
        </p:nvCxnSpPr>
        <p:spPr>
          <a:xfrm>
            <a:off x="668337" y="1809750"/>
            <a:ext cx="398463" cy="746124"/>
          </a:xfrm>
          <a:prstGeom prst="straightConnector1">
            <a:avLst/>
          </a:prstGeom>
          <a:ln>
            <a:solidFill>
              <a:srgbClr val="0033CC"/>
            </a:solidFill>
            <a:prstDash val="dash"/>
            <a:tailEnd type="arrow"/>
          </a:ln>
        </p:spPr>
        <p:style>
          <a:lnRef idx="3">
            <a:schemeClr val="dk1"/>
          </a:lnRef>
          <a:fillRef idx="0">
            <a:schemeClr val="dk1"/>
          </a:fillRef>
          <a:effectRef idx="2">
            <a:schemeClr val="dk1"/>
          </a:effectRef>
          <a:fontRef idx="minor">
            <a:schemeClr val="tx1"/>
          </a:fontRef>
        </p:style>
      </p:cxnSp>
      <p:cxnSp>
        <p:nvCxnSpPr>
          <p:cNvPr id="24" name="Straight Arrow Connector 23"/>
          <p:cNvCxnSpPr/>
          <p:nvPr/>
        </p:nvCxnSpPr>
        <p:spPr>
          <a:xfrm>
            <a:off x="1689096" y="2843803"/>
            <a:ext cx="755654" cy="6105"/>
          </a:xfrm>
          <a:prstGeom prst="straightConnector1">
            <a:avLst/>
          </a:prstGeom>
          <a:ln>
            <a:solidFill>
              <a:srgbClr val="0033CC"/>
            </a:solidFill>
            <a:prstDash val="dash"/>
            <a:tailEnd type="arrow"/>
          </a:ln>
        </p:spPr>
        <p:style>
          <a:lnRef idx="3">
            <a:schemeClr val="dk1"/>
          </a:lnRef>
          <a:fillRef idx="0">
            <a:schemeClr val="dk1"/>
          </a:fillRef>
          <a:effectRef idx="2">
            <a:schemeClr val="dk1"/>
          </a:effectRef>
          <a:fontRef idx="minor">
            <a:schemeClr val="tx1"/>
          </a:fontRef>
        </p:style>
      </p:cxnSp>
      <p:cxnSp>
        <p:nvCxnSpPr>
          <p:cNvPr id="13" name="Straight Connector 12"/>
          <p:cNvCxnSpPr>
            <a:stCxn id="5" idx="1"/>
          </p:cNvCxnSpPr>
          <p:nvPr/>
        </p:nvCxnSpPr>
        <p:spPr>
          <a:xfrm flipH="1">
            <a:off x="3190875" y="2833687"/>
            <a:ext cx="1039812" cy="822324"/>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a:off x="3190875" y="4211636"/>
            <a:ext cx="0" cy="696913"/>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flipH="1">
            <a:off x="3775073" y="3111499"/>
            <a:ext cx="663578" cy="1797050"/>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p:cNvCxnSpPr>
            <a:stCxn id="5" idx="3"/>
          </p:cNvCxnSpPr>
          <p:nvPr/>
        </p:nvCxnSpPr>
        <p:spPr>
          <a:xfrm>
            <a:off x="5524499" y="2833687"/>
            <a:ext cx="1068388" cy="788987"/>
          </a:xfrm>
          <a:prstGeom prst="line">
            <a:avLst/>
          </a:prstGeom>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a:off x="6592887" y="4178299"/>
            <a:ext cx="0" cy="696913"/>
          </a:xfrm>
          <a:prstGeom prst="line">
            <a:avLst/>
          </a:prstGeom>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a:off x="5381626" y="3127374"/>
            <a:ext cx="444499" cy="1747838"/>
          </a:xfrm>
          <a:prstGeom prst="line">
            <a:avLst/>
          </a:prstGeom>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p:txBody>
          <a:bodyPr>
            <a:normAutofit/>
          </a:bodyPr>
          <a:lstStyle/>
          <a:p>
            <a:r>
              <a:rPr lang="en-US" dirty="0" smtClean="0"/>
              <a:t>Predicate-argument structure of prepositions  </a:t>
            </a:r>
            <a:endParaRPr lang="en-US" dirty="0"/>
          </a:p>
        </p:txBody>
      </p:sp>
      <p:sp>
        <p:nvSpPr>
          <p:cNvPr id="4" name="Rectangular Callout 3"/>
          <p:cNvSpPr/>
          <p:nvPr/>
        </p:nvSpPr>
        <p:spPr>
          <a:xfrm>
            <a:off x="7228599" y="914400"/>
            <a:ext cx="1752600" cy="361950"/>
          </a:xfrm>
          <a:prstGeom prst="wedgeRectCallout">
            <a:avLst>
              <a:gd name="adj1" fmla="val -121582"/>
              <a:gd name="adj2" fmla="val 389179"/>
            </a:avLst>
          </a:prstGeom>
          <a:solidFill>
            <a:srgbClr val="FFFFCC"/>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Supervision</a:t>
            </a:r>
            <a:endParaRPr lang="en-US" sz="2000" dirty="0">
              <a:solidFill>
                <a:schemeClr val="tx1"/>
              </a:solidFill>
            </a:endParaRPr>
          </a:p>
        </p:txBody>
      </p:sp>
      <p:sp>
        <p:nvSpPr>
          <p:cNvPr id="28" name="Rectangular Callout 27"/>
          <p:cNvSpPr/>
          <p:nvPr/>
        </p:nvSpPr>
        <p:spPr>
          <a:xfrm>
            <a:off x="7162800" y="1744952"/>
            <a:ext cx="1752600" cy="617248"/>
          </a:xfrm>
          <a:prstGeom prst="wedgeRectCallout">
            <a:avLst>
              <a:gd name="adj1" fmla="val -59513"/>
              <a:gd name="adj2" fmla="val 186830"/>
            </a:avLst>
          </a:prstGeom>
          <a:solidFill>
            <a:srgbClr val="FFFFCC"/>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Latent Structure</a:t>
            </a:r>
            <a:endParaRPr lang="en-US" sz="2000" dirty="0">
              <a:solidFill>
                <a:schemeClr val="tx1"/>
              </a:solidFill>
            </a:endParaRPr>
          </a:p>
        </p:txBody>
      </p:sp>
      <p:cxnSp>
        <p:nvCxnSpPr>
          <p:cNvPr id="30" name="Straight Arrow Connector 29"/>
          <p:cNvCxnSpPr/>
          <p:nvPr/>
        </p:nvCxnSpPr>
        <p:spPr>
          <a:xfrm>
            <a:off x="461963" y="1962150"/>
            <a:ext cx="405605" cy="2216149"/>
          </a:xfrm>
          <a:prstGeom prst="straightConnector1">
            <a:avLst/>
          </a:prstGeom>
          <a:ln>
            <a:solidFill>
              <a:srgbClr val="0033CC"/>
            </a:solidFill>
            <a:prstDash val="dash"/>
            <a:tailEnd type="arrow"/>
          </a:ln>
        </p:spPr>
        <p:style>
          <a:lnRef idx="3">
            <a:schemeClr val="dk1"/>
          </a:lnRef>
          <a:fillRef idx="0">
            <a:schemeClr val="dk1"/>
          </a:fillRef>
          <a:effectRef idx="2">
            <a:schemeClr val="dk1"/>
          </a:effectRef>
          <a:fontRef idx="minor">
            <a:schemeClr val="tx1"/>
          </a:fontRef>
        </p:style>
      </p:cxnSp>
      <p:sp>
        <p:nvSpPr>
          <p:cNvPr id="11" name="TextBox 10"/>
          <p:cNvSpPr txBox="1"/>
          <p:nvPr/>
        </p:nvSpPr>
        <p:spPr>
          <a:xfrm>
            <a:off x="842403" y="2590800"/>
            <a:ext cx="681597" cy="461665"/>
          </a:xfrm>
          <a:prstGeom prst="rect">
            <a:avLst/>
          </a:prstGeom>
          <a:noFill/>
        </p:spPr>
        <p:txBody>
          <a:bodyPr wrap="none" rtlCol="0">
            <a:spAutoFit/>
          </a:bodyPr>
          <a:lstStyle/>
          <a:p>
            <a:r>
              <a:rPr lang="en-US" sz="2400" b="1" dirty="0">
                <a:solidFill>
                  <a:srgbClr val="0033CC"/>
                </a:solidFill>
              </a:rPr>
              <a:t>r</a:t>
            </a:r>
            <a:r>
              <a:rPr lang="en-US" sz="2400" b="1" dirty="0" smtClean="0">
                <a:solidFill>
                  <a:srgbClr val="0033CC"/>
                </a:solidFill>
              </a:rPr>
              <a:t>(y)</a:t>
            </a:r>
            <a:endParaRPr lang="en-US" sz="2400" b="1" dirty="0">
              <a:solidFill>
                <a:srgbClr val="0033CC"/>
              </a:solidFill>
            </a:endParaRPr>
          </a:p>
        </p:txBody>
      </p:sp>
      <p:sp>
        <p:nvSpPr>
          <p:cNvPr id="36" name="TextBox 35"/>
          <p:cNvSpPr txBox="1"/>
          <p:nvPr/>
        </p:nvSpPr>
        <p:spPr>
          <a:xfrm>
            <a:off x="990600" y="4110335"/>
            <a:ext cx="748923" cy="461665"/>
          </a:xfrm>
          <a:prstGeom prst="rect">
            <a:avLst/>
          </a:prstGeom>
          <a:noFill/>
        </p:spPr>
        <p:txBody>
          <a:bodyPr wrap="none" rtlCol="0">
            <a:spAutoFit/>
          </a:bodyPr>
          <a:lstStyle/>
          <a:p>
            <a:r>
              <a:rPr lang="en-US" sz="2400" b="1" dirty="0" smtClean="0">
                <a:solidFill>
                  <a:srgbClr val="0033CC"/>
                </a:solidFill>
              </a:rPr>
              <a:t>h(y)</a:t>
            </a:r>
            <a:endParaRPr lang="en-US" sz="2400" b="1" dirty="0">
              <a:solidFill>
                <a:srgbClr val="0033CC"/>
              </a:solidFill>
            </a:endParaRPr>
          </a:p>
        </p:txBody>
      </p:sp>
      <p:sp>
        <p:nvSpPr>
          <p:cNvPr id="38" name="TextBox 37"/>
          <p:cNvSpPr txBox="1"/>
          <p:nvPr/>
        </p:nvSpPr>
        <p:spPr>
          <a:xfrm>
            <a:off x="76200" y="1371600"/>
            <a:ext cx="1927131" cy="461665"/>
          </a:xfrm>
          <a:prstGeom prst="rect">
            <a:avLst/>
          </a:prstGeom>
          <a:noFill/>
        </p:spPr>
        <p:txBody>
          <a:bodyPr wrap="none" rtlCol="0">
            <a:spAutoFit/>
          </a:bodyPr>
          <a:lstStyle/>
          <a:p>
            <a:r>
              <a:rPr lang="en-US" sz="2400" b="1" dirty="0" smtClean="0">
                <a:solidFill>
                  <a:srgbClr val="0033CC"/>
                </a:solidFill>
              </a:rPr>
              <a:t>Prediction y</a:t>
            </a:r>
            <a:endParaRPr lang="en-US" sz="2400" b="1" dirty="0">
              <a:solidFill>
                <a:srgbClr val="0033CC"/>
              </a:solidFill>
            </a:endParaRPr>
          </a:p>
        </p:txBody>
      </p:sp>
      <p:sp>
        <p:nvSpPr>
          <p:cNvPr id="15" name="Slide Number Placeholder 14"/>
          <p:cNvSpPr>
            <a:spLocks noGrp="1"/>
          </p:cNvSpPr>
          <p:nvPr>
            <p:ph type="sldNum" sz="quarter" idx="11"/>
          </p:nvPr>
        </p:nvSpPr>
        <p:spPr/>
        <p:txBody>
          <a:bodyPr/>
          <a:lstStyle/>
          <a:p>
            <a:r>
              <a:rPr lang="en-US" altLang="zh-TW" smtClean="0">
                <a:solidFill>
                  <a:srgbClr val="000000"/>
                </a:solidFill>
              </a:rPr>
              <a:t>Page </a:t>
            </a:r>
            <a:fld id="{E8007264-EAB3-4E53-8D88-C175708AA4AD}" type="slidenum">
              <a:rPr lang="en-US" altLang="zh-TW" smtClean="0">
                <a:solidFill>
                  <a:srgbClr val="000000"/>
                </a:solidFill>
              </a:rPr>
              <a:pPr/>
              <a:t>46</a:t>
            </a:fld>
            <a:endParaRPr lang="en-US" altLang="zh-TW" dirty="0">
              <a:solidFill>
                <a:srgbClr val="000000"/>
              </a:solidFill>
            </a:endParaRPr>
          </a:p>
        </p:txBody>
      </p:sp>
    </p:spTree>
    <p:extLst>
      <p:ext uri="{BB962C8B-B14F-4D97-AF65-F5344CB8AC3E}">
        <p14:creationId xmlns:p14="http://schemas.microsoft.com/office/powerpoint/2010/main" val="2465572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22" presetClass="entr" presetSubtype="1"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8"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par>
                                <p:cTn id="21" presetID="22" presetClass="entr" presetSubtype="1"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up)">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 grpId="0" animBg="1"/>
      <p:bldP spid="28" grpId="0" animBg="1"/>
      <p:bldP spid="11" grpId="0"/>
      <p:bldP spid="36" grpId="0"/>
      <p:bldP spid="3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257140" y="1676400"/>
            <a:ext cx="2762660" cy="693877"/>
          </a:xfrm>
          <a:prstGeom prst="rect">
            <a:avLst/>
          </a:prstGeom>
        </p:spPr>
      </p:pic>
      <p:sp>
        <p:nvSpPr>
          <p:cNvPr id="8" name="Rectangular Callout 7"/>
          <p:cNvSpPr/>
          <p:nvPr/>
        </p:nvSpPr>
        <p:spPr>
          <a:xfrm>
            <a:off x="4495800" y="152400"/>
            <a:ext cx="4495800" cy="914400"/>
          </a:xfrm>
          <a:prstGeom prst="wedgeRectCallout">
            <a:avLst>
              <a:gd name="adj1" fmla="val -30890"/>
              <a:gd name="adj2" fmla="val 127953"/>
            </a:avLst>
          </a:prstGeom>
          <a:solidFill>
            <a:srgbClr val="FFFFCC"/>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rPr>
              <a:t>Inference takes into account constrains among parts of the structure; formulated as an ILP </a:t>
            </a:r>
            <a:endParaRPr lang="en-US" sz="2000" dirty="0">
              <a:solidFill>
                <a:schemeClr val="tx1"/>
              </a:solidFill>
            </a:endParaRPr>
          </a:p>
        </p:txBody>
      </p:sp>
      <p:sp>
        <p:nvSpPr>
          <p:cNvPr id="2" name="Title 1"/>
          <p:cNvSpPr>
            <a:spLocks noGrp="1"/>
          </p:cNvSpPr>
          <p:nvPr>
            <p:ph type="title"/>
          </p:nvPr>
        </p:nvSpPr>
        <p:spPr/>
        <p:txBody>
          <a:bodyPr/>
          <a:lstStyle/>
          <a:p>
            <a:r>
              <a:rPr lang="en-US" dirty="0" smtClean="0"/>
              <a:t>Latent inference</a:t>
            </a:r>
            <a:endParaRPr lang="en-US" dirty="0"/>
          </a:p>
        </p:txBody>
      </p:sp>
      <p:sp>
        <p:nvSpPr>
          <p:cNvPr id="6" name="Content Placeholder 5"/>
          <p:cNvSpPr>
            <a:spLocks noGrp="1"/>
          </p:cNvSpPr>
          <p:nvPr>
            <p:ph idx="1"/>
          </p:nvPr>
        </p:nvSpPr>
        <p:spPr/>
        <p:txBody>
          <a:bodyPr/>
          <a:lstStyle/>
          <a:p>
            <a:r>
              <a:rPr lang="en-US" dirty="0" smtClean="0">
                <a:solidFill>
                  <a:srgbClr val="0033CC"/>
                </a:solidFill>
              </a:rPr>
              <a:t>Standard inference: </a:t>
            </a:r>
            <a:r>
              <a:rPr lang="en-US" dirty="0" smtClean="0"/>
              <a:t>Find an assignment to the full structure</a:t>
            </a:r>
          </a:p>
          <a:p>
            <a:pPr marL="0" indent="0">
              <a:buNone/>
            </a:pPr>
            <a:endParaRPr lang="en-US" dirty="0" smtClean="0"/>
          </a:p>
          <a:p>
            <a:endParaRPr lang="en-US" b="1" i="1" dirty="0" smtClean="0">
              <a:solidFill>
                <a:srgbClr val="0033CC"/>
              </a:solidFill>
            </a:endParaRPr>
          </a:p>
          <a:p>
            <a:r>
              <a:rPr lang="en-US" dirty="0" smtClean="0">
                <a:solidFill>
                  <a:srgbClr val="0033CC"/>
                </a:solidFill>
              </a:rPr>
              <a:t>Latent inference: </a:t>
            </a:r>
            <a:r>
              <a:rPr lang="en-US" dirty="0" smtClean="0"/>
              <a:t>Given an example with annotated </a:t>
            </a:r>
            <a:r>
              <a:rPr lang="en-US" dirty="0" smtClean="0">
                <a:solidFill>
                  <a:srgbClr val="0033CC"/>
                </a:solidFill>
              </a:rPr>
              <a:t>r(y*) </a:t>
            </a:r>
          </a:p>
          <a:p>
            <a:endParaRPr lang="en-US" dirty="0"/>
          </a:p>
          <a:p>
            <a:endParaRPr lang="en-US" dirty="0" smtClean="0"/>
          </a:p>
          <a:p>
            <a:endParaRPr lang="en-US" i="1" dirty="0" smtClean="0"/>
          </a:p>
          <a:p>
            <a:endParaRPr lang="en-US" i="1" dirty="0"/>
          </a:p>
          <a:p>
            <a:r>
              <a:rPr lang="en-US" dirty="0" smtClean="0"/>
              <a:t>Given that we have constraints between </a:t>
            </a:r>
            <a:r>
              <a:rPr lang="en-US" dirty="0" smtClean="0">
                <a:solidFill>
                  <a:srgbClr val="0033CC"/>
                </a:solidFill>
              </a:rPr>
              <a:t>r(y)</a:t>
            </a:r>
            <a:r>
              <a:rPr lang="en-US" dirty="0" smtClean="0"/>
              <a:t> and </a:t>
            </a:r>
            <a:r>
              <a:rPr lang="en-US" dirty="0" smtClean="0">
                <a:solidFill>
                  <a:srgbClr val="0033CC"/>
                </a:solidFill>
              </a:rPr>
              <a:t>h(y)</a:t>
            </a:r>
            <a:r>
              <a:rPr lang="en-US" dirty="0" smtClean="0"/>
              <a:t> this process </a:t>
            </a:r>
            <a:r>
              <a:rPr lang="en-US" dirty="0" smtClean="0">
                <a:solidFill>
                  <a:srgbClr val="0033CC"/>
                </a:solidFill>
              </a:rPr>
              <a:t>completes the structure </a:t>
            </a:r>
            <a:r>
              <a:rPr lang="en-US" dirty="0" smtClean="0"/>
              <a:t>in the best possible way to support correct prediction of the </a:t>
            </a:r>
            <a:r>
              <a:rPr lang="en-US" dirty="0" smtClean="0">
                <a:solidFill>
                  <a:srgbClr val="0033CC"/>
                </a:solidFill>
              </a:rPr>
              <a:t>variables being supervised</a:t>
            </a:r>
            <a:r>
              <a:rPr lang="en-US" dirty="0" smtClean="0"/>
              <a:t>.</a:t>
            </a:r>
            <a:endParaRPr lang="en-US" dirty="0"/>
          </a:p>
        </p:txBody>
      </p:sp>
      <p:pic>
        <p:nvPicPr>
          <p:cNvPr id="10" name="Picture 9"/>
          <p:cNvPicPr>
            <a:picLocks noChangeAspect="1"/>
          </p:cNvPicPr>
          <p:nvPr/>
        </p:nvPicPr>
        <p:blipFill>
          <a:blip r:embed="rId3"/>
          <a:stretch>
            <a:fillRect/>
          </a:stretch>
        </p:blipFill>
        <p:spPr>
          <a:xfrm>
            <a:off x="2971800" y="3048000"/>
            <a:ext cx="3479169" cy="1377950"/>
          </a:xfrm>
          <a:prstGeom prst="rect">
            <a:avLst/>
          </a:prstGeom>
        </p:spPr>
      </p:pic>
      <p:sp>
        <p:nvSpPr>
          <p:cNvPr id="4" name="Slide Number Placeholder 3"/>
          <p:cNvSpPr>
            <a:spLocks noGrp="1"/>
          </p:cNvSpPr>
          <p:nvPr>
            <p:ph type="sldNum" sz="quarter" idx="11"/>
          </p:nvPr>
        </p:nvSpPr>
        <p:spPr/>
        <p:txBody>
          <a:bodyPr/>
          <a:lstStyle/>
          <a:p>
            <a:r>
              <a:rPr lang="en-US" altLang="zh-TW" smtClean="0">
                <a:solidFill>
                  <a:srgbClr val="000000"/>
                </a:solidFill>
              </a:rPr>
              <a:t>Page </a:t>
            </a:r>
            <a:fld id="{E8007264-EAB3-4E53-8D88-C175708AA4AD}" type="slidenum">
              <a:rPr lang="en-US" altLang="zh-TW" smtClean="0">
                <a:solidFill>
                  <a:srgbClr val="000000"/>
                </a:solidFill>
              </a:rPr>
              <a:pPr/>
              <a:t>47</a:t>
            </a:fld>
            <a:endParaRPr lang="en-US" altLang="zh-TW" dirty="0">
              <a:solidFill>
                <a:srgbClr val="000000"/>
              </a:solidFill>
            </a:endParaRPr>
          </a:p>
        </p:txBody>
      </p:sp>
    </p:spTree>
    <p:extLst>
      <p:ext uri="{BB962C8B-B14F-4D97-AF65-F5344CB8AC3E}">
        <p14:creationId xmlns:p14="http://schemas.microsoft.com/office/powerpoint/2010/main" val="3677892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algorithm</a:t>
            </a:r>
            <a:endParaRPr lang="en-US" dirty="0"/>
          </a:p>
        </p:txBody>
      </p:sp>
      <p:sp>
        <p:nvSpPr>
          <p:cNvPr id="3" name="Content Placeholder 2"/>
          <p:cNvSpPr>
            <a:spLocks noGrp="1"/>
          </p:cNvSpPr>
          <p:nvPr>
            <p:ph idx="1"/>
          </p:nvPr>
        </p:nvSpPr>
        <p:spPr/>
        <p:txBody>
          <a:bodyPr>
            <a:normAutofit/>
          </a:bodyPr>
          <a:lstStyle/>
          <a:p>
            <a:r>
              <a:rPr lang="en-US" dirty="0" smtClean="0"/>
              <a:t>Initialize weight vector using multi-class classifier for predicates</a:t>
            </a:r>
          </a:p>
          <a:p>
            <a:endParaRPr lang="en-US" dirty="0" smtClean="0"/>
          </a:p>
          <a:p>
            <a:r>
              <a:rPr lang="en-US" dirty="0" smtClean="0"/>
              <a:t>Repeat</a:t>
            </a:r>
          </a:p>
          <a:p>
            <a:pPr lvl="1"/>
            <a:r>
              <a:rPr lang="en-US" dirty="0" smtClean="0"/>
              <a:t>Use latent inference with current weight to “complete” all missing pieces</a:t>
            </a:r>
          </a:p>
          <a:p>
            <a:pPr lvl="1"/>
            <a:r>
              <a:rPr lang="en-US" dirty="0" smtClean="0"/>
              <a:t>Train weight vector (e.g., with Structured SVM)</a:t>
            </a:r>
          </a:p>
          <a:p>
            <a:pPr lvl="2"/>
            <a:r>
              <a:rPr lang="en-US" dirty="0" smtClean="0"/>
              <a:t>During training, a weight vector </a:t>
            </a:r>
            <a:r>
              <a:rPr lang="en-US" dirty="0" smtClean="0">
                <a:solidFill>
                  <a:srgbClr val="0033CC"/>
                </a:solidFill>
              </a:rPr>
              <a:t>w</a:t>
            </a:r>
            <a:r>
              <a:rPr lang="en-US" dirty="0" smtClean="0"/>
              <a:t> is penalized more if it makes a mistake on </a:t>
            </a:r>
            <a:r>
              <a:rPr lang="en-US" dirty="0" smtClean="0">
                <a:solidFill>
                  <a:srgbClr val="0033CC"/>
                </a:solidFill>
              </a:rPr>
              <a:t>r(y)</a:t>
            </a:r>
          </a:p>
        </p:txBody>
      </p:sp>
      <p:sp>
        <p:nvSpPr>
          <p:cNvPr id="6" name="TextBox 5"/>
          <p:cNvSpPr txBox="1"/>
          <p:nvPr/>
        </p:nvSpPr>
        <p:spPr>
          <a:xfrm>
            <a:off x="561474" y="5562600"/>
            <a:ext cx="789672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Generalization of Latent Structure SVM [Yu &amp; </a:t>
            </a:r>
            <a:r>
              <a:rPr lang="en-US" dirty="0" err="1" smtClean="0"/>
              <a:t>Joachims</a:t>
            </a:r>
            <a:r>
              <a:rPr lang="en-US" dirty="0" smtClean="0"/>
              <a:t> </a:t>
            </a:r>
            <a:r>
              <a:rPr lang="fr-FR" dirty="0" smtClean="0"/>
              <a:t>’</a:t>
            </a:r>
            <a:r>
              <a:rPr lang="en-US" dirty="0" smtClean="0"/>
              <a:t>09] &amp;</a:t>
            </a:r>
          </a:p>
          <a:p>
            <a:r>
              <a:rPr lang="en-US" dirty="0"/>
              <a:t> </a:t>
            </a:r>
            <a:r>
              <a:rPr lang="en-US" dirty="0" smtClean="0"/>
              <a:t>                               Indirect Supervision learning [Chang et. al. ’10]</a:t>
            </a:r>
            <a:endParaRPr lang="en-US" dirty="0"/>
          </a:p>
        </p:txBody>
      </p:sp>
      <p:sp>
        <p:nvSpPr>
          <p:cNvPr id="4" name="Slide Number Placeholder 3"/>
          <p:cNvSpPr>
            <a:spLocks noGrp="1"/>
          </p:cNvSpPr>
          <p:nvPr>
            <p:ph type="sldNum" sz="quarter" idx="11"/>
          </p:nvPr>
        </p:nvSpPr>
        <p:spPr/>
        <p:txBody>
          <a:bodyPr/>
          <a:lstStyle/>
          <a:p>
            <a:r>
              <a:rPr lang="en-US" altLang="zh-TW" smtClean="0">
                <a:solidFill>
                  <a:srgbClr val="000000"/>
                </a:solidFill>
              </a:rPr>
              <a:t>Page </a:t>
            </a:r>
            <a:fld id="{E8007264-EAB3-4E53-8D88-C175708AA4AD}" type="slidenum">
              <a:rPr lang="en-US" altLang="zh-TW" smtClean="0">
                <a:solidFill>
                  <a:srgbClr val="000000"/>
                </a:solidFill>
              </a:rPr>
              <a:pPr/>
              <a:t>48</a:t>
            </a:fld>
            <a:endParaRPr lang="en-US" altLang="zh-TW" dirty="0">
              <a:solidFill>
                <a:srgbClr val="000000"/>
              </a:solidFill>
            </a:endParaRPr>
          </a:p>
        </p:txBody>
      </p:sp>
    </p:spTree>
    <p:extLst>
      <p:ext uri="{BB962C8B-B14F-4D97-AF65-F5344CB8AC3E}">
        <p14:creationId xmlns:p14="http://schemas.microsoft.com/office/powerpoint/2010/main" val="3305444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Supervised Learning</a:t>
            </a:r>
            <a:endParaRPr lang="en-US" dirty="0"/>
          </a:p>
        </p:txBody>
      </p:sp>
      <p:sp>
        <p:nvSpPr>
          <p:cNvPr id="3" name="Content Placeholder 2"/>
          <p:cNvSpPr>
            <a:spLocks noGrp="1"/>
          </p:cNvSpPr>
          <p:nvPr>
            <p:ph idx="1"/>
          </p:nvPr>
        </p:nvSpPr>
        <p:spPr/>
        <p:txBody>
          <a:bodyPr>
            <a:normAutofit/>
          </a:bodyPr>
          <a:lstStyle/>
          <a:p>
            <a:r>
              <a:rPr lang="en-US" dirty="0"/>
              <a:t>Learning (updating </a:t>
            </a:r>
            <a:r>
              <a:rPr lang="en-US" dirty="0">
                <a:solidFill>
                  <a:srgbClr val="0033CC"/>
                </a:solidFill>
              </a:rPr>
              <a:t>w</a:t>
            </a:r>
            <a:r>
              <a:rPr lang="en-US" dirty="0"/>
              <a:t>) is driven by</a:t>
            </a:r>
            <a:r>
              <a:rPr lang="en-US" dirty="0" smtClean="0"/>
              <a:t>:</a:t>
            </a:r>
          </a:p>
          <a:p>
            <a:endParaRPr lang="en-US" dirty="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endParaRPr lang="en-US" dirty="0" smtClean="0"/>
          </a:p>
        </p:txBody>
      </p:sp>
      <p:pic>
        <p:nvPicPr>
          <p:cNvPr id="6" name="Picture 5"/>
          <p:cNvPicPr>
            <a:picLocks noChangeAspect="1"/>
          </p:cNvPicPr>
          <p:nvPr/>
        </p:nvPicPr>
        <p:blipFill>
          <a:blip r:embed="rId3"/>
          <a:stretch>
            <a:fillRect/>
          </a:stretch>
        </p:blipFill>
        <p:spPr>
          <a:xfrm>
            <a:off x="939800" y="3159546"/>
            <a:ext cx="7747000" cy="872806"/>
          </a:xfrm>
          <a:prstGeom prst="rect">
            <a:avLst/>
          </a:prstGeom>
        </p:spPr>
      </p:pic>
      <p:sp>
        <p:nvSpPr>
          <p:cNvPr id="7" name="Rectangle 6"/>
          <p:cNvSpPr/>
          <p:nvPr/>
        </p:nvSpPr>
        <p:spPr>
          <a:xfrm>
            <a:off x="7924800" y="3251620"/>
            <a:ext cx="1070794" cy="74898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7"/>
          <p:cNvSpPr/>
          <p:nvPr/>
        </p:nvSpPr>
        <p:spPr>
          <a:xfrm>
            <a:off x="619125" y="3108745"/>
            <a:ext cx="2476500" cy="97123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solidFill>
                  <a:srgbClr val="0033CC"/>
                </a:solidFill>
              </a:rPr>
              <a:t>Score of annotated structure</a:t>
            </a:r>
            <a:endParaRPr lang="en-US" sz="2000" b="1" dirty="0">
              <a:solidFill>
                <a:srgbClr val="0033CC"/>
              </a:solidFill>
            </a:endParaRPr>
          </a:p>
        </p:txBody>
      </p:sp>
      <p:sp>
        <p:nvSpPr>
          <p:cNvPr id="9" name="Rectangle 8"/>
          <p:cNvSpPr/>
          <p:nvPr/>
        </p:nvSpPr>
        <p:spPr>
          <a:xfrm>
            <a:off x="3644900" y="3108745"/>
            <a:ext cx="2101850" cy="97123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solidFill>
                  <a:srgbClr val="0033CC"/>
                </a:solidFill>
              </a:rPr>
              <a:t>Score of any other structure</a:t>
            </a:r>
            <a:endParaRPr lang="en-US" sz="2000" b="1" dirty="0">
              <a:solidFill>
                <a:srgbClr val="0033CC"/>
              </a:solidFill>
            </a:endParaRPr>
          </a:p>
        </p:txBody>
      </p:sp>
      <p:sp>
        <p:nvSpPr>
          <p:cNvPr id="10" name="Rectangle 9"/>
          <p:cNvSpPr/>
          <p:nvPr/>
        </p:nvSpPr>
        <p:spPr>
          <a:xfrm>
            <a:off x="6226578" y="3108745"/>
            <a:ext cx="2101850" cy="97123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solidFill>
                  <a:srgbClr val="0033CC"/>
                </a:solidFill>
              </a:rPr>
              <a:t>Penalty for predicting other structure</a:t>
            </a:r>
            <a:endParaRPr lang="en-US" sz="2000" b="1" dirty="0">
              <a:solidFill>
                <a:srgbClr val="0033CC"/>
              </a:solidFill>
            </a:endParaRPr>
          </a:p>
        </p:txBody>
      </p:sp>
      <p:sp>
        <p:nvSpPr>
          <p:cNvPr id="12" name="Rectangular Callout 11"/>
          <p:cNvSpPr/>
          <p:nvPr/>
        </p:nvSpPr>
        <p:spPr>
          <a:xfrm>
            <a:off x="4206875" y="4495801"/>
            <a:ext cx="2568172" cy="1371600"/>
          </a:xfrm>
          <a:prstGeom prst="wedgeRectCallout">
            <a:avLst>
              <a:gd name="adj1" fmla="val 54382"/>
              <a:gd name="adj2" fmla="val -80133"/>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Penalty for making a mistake must not be the same for the labeled </a:t>
            </a:r>
            <a:r>
              <a:rPr lang="en-US" dirty="0" smtClean="0">
                <a:solidFill>
                  <a:srgbClr val="0033CC"/>
                </a:solidFill>
              </a:rPr>
              <a:t>r(y)</a:t>
            </a:r>
            <a:r>
              <a:rPr lang="en-US" dirty="0" smtClean="0">
                <a:solidFill>
                  <a:schemeClr val="tx1"/>
                </a:solidFill>
              </a:rPr>
              <a:t> and </a:t>
            </a:r>
            <a:r>
              <a:rPr lang="en-US" dirty="0">
                <a:solidFill>
                  <a:schemeClr val="tx1"/>
                </a:solidFill>
              </a:rPr>
              <a:t>inferred </a:t>
            </a:r>
            <a:r>
              <a:rPr lang="en-US" dirty="0" smtClean="0">
                <a:solidFill>
                  <a:schemeClr val="tx1"/>
                </a:solidFill>
              </a:rPr>
              <a:t> </a:t>
            </a:r>
            <a:r>
              <a:rPr lang="en-US" dirty="0" smtClean="0">
                <a:solidFill>
                  <a:srgbClr val="0033CC"/>
                </a:solidFill>
              </a:rPr>
              <a:t>h(y) </a:t>
            </a:r>
            <a:r>
              <a:rPr lang="en-US" dirty="0" smtClean="0">
                <a:solidFill>
                  <a:schemeClr val="tx1"/>
                </a:solidFill>
              </a:rPr>
              <a:t>parts</a:t>
            </a:r>
            <a:endParaRPr lang="en-US" dirty="0">
              <a:solidFill>
                <a:schemeClr val="tx1"/>
              </a:solidFill>
            </a:endParaRPr>
          </a:p>
        </p:txBody>
      </p:sp>
      <p:sp>
        <p:nvSpPr>
          <p:cNvPr id="25" name="Rectangular Callout 24"/>
          <p:cNvSpPr/>
          <p:nvPr/>
        </p:nvSpPr>
        <p:spPr>
          <a:xfrm>
            <a:off x="403628" y="4495800"/>
            <a:ext cx="2568172" cy="1371600"/>
          </a:xfrm>
          <a:prstGeom prst="wedgeRectCallout">
            <a:avLst>
              <a:gd name="adj1" fmla="val 21233"/>
              <a:gd name="adj2" fmla="val -88179"/>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Completion of the hidden structure done in the inference step (guided by constraints)</a:t>
            </a:r>
            <a:endParaRPr lang="en-US" dirty="0">
              <a:solidFill>
                <a:schemeClr val="tx1"/>
              </a:solidFill>
            </a:endParaRPr>
          </a:p>
        </p:txBody>
      </p:sp>
      <p:sp>
        <p:nvSpPr>
          <p:cNvPr id="26" name="Rectangular Callout 25"/>
          <p:cNvSpPr/>
          <p:nvPr/>
        </p:nvSpPr>
        <p:spPr>
          <a:xfrm>
            <a:off x="429900" y="4495800"/>
            <a:ext cx="2568172" cy="1371600"/>
          </a:xfrm>
          <a:prstGeom prst="wedgeRectCallout">
            <a:avLst>
              <a:gd name="adj1" fmla="val 104721"/>
              <a:gd name="adj2" fmla="val -89329"/>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Completion of the hidden structure done in the inference step (guided by constraints)</a:t>
            </a:r>
            <a:endParaRPr lang="en-US" dirty="0">
              <a:solidFill>
                <a:schemeClr val="tx1"/>
              </a:solidFill>
            </a:endParaRPr>
          </a:p>
        </p:txBody>
      </p:sp>
      <p:sp>
        <p:nvSpPr>
          <p:cNvPr id="13" name="Slide Number Placeholder 12"/>
          <p:cNvSpPr>
            <a:spLocks noGrp="1"/>
          </p:cNvSpPr>
          <p:nvPr>
            <p:ph type="sldNum" sz="quarter" idx="11"/>
          </p:nvPr>
        </p:nvSpPr>
        <p:spPr/>
        <p:txBody>
          <a:bodyPr/>
          <a:lstStyle/>
          <a:p>
            <a:r>
              <a:rPr lang="en-US" altLang="zh-TW" smtClean="0">
                <a:solidFill>
                  <a:srgbClr val="000000"/>
                </a:solidFill>
              </a:rPr>
              <a:t>Page </a:t>
            </a:r>
            <a:fld id="{E8007264-EAB3-4E53-8D88-C175708AA4AD}" type="slidenum">
              <a:rPr lang="en-US" altLang="zh-TW" smtClean="0">
                <a:solidFill>
                  <a:srgbClr val="000000"/>
                </a:solidFill>
              </a:rPr>
              <a:pPr/>
              <a:t>49</a:t>
            </a:fld>
            <a:endParaRPr lang="en-US" altLang="zh-TW" dirty="0">
              <a:solidFill>
                <a:srgbClr val="000000"/>
              </a:solidFill>
            </a:endParaRPr>
          </a:p>
        </p:txBody>
      </p:sp>
    </p:spTree>
    <p:custDataLst>
      <p:tags r:id="rId1"/>
    </p:custDataLst>
    <p:extLst>
      <p:ext uri="{BB962C8B-B14F-4D97-AF65-F5344CB8AC3E}">
        <p14:creationId xmlns:p14="http://schemas.microsoft.com/office/powerpoint/2010/main" val="1598435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p:txBody>
          <a:bodyPr/>
          <a:lstStyle/>
          <a:p>
            <a:r>
              <a:rPr lang="en-US" smtClean="0"/>
              <a:t>Learning and Inference </a:t>
            </a:r>
          </a:p>
        </p:txBody>
      </p:sp>
      <p:sp>
        <p:nvSpPr>
          <p:cNvPr id="830467" name="Rectangle 3"/>
          <p:cNvSpPr>
            <a:spLocks noGrp="1" noChangeArrowheads="1"/>
          </p:cNvSpPr>
          <p:nvPr>
            <p:ph idx="1"/>
          </p:nvPr>
        </p:nvSpPr>
        <p:spPr/>
        <p:txBody>
          <a:bodyPr/>
          <a:lstStyle/>
          <a:p>
            <a:r>
              <a:rPr lang="en-US" altLang="zh-TW" dirty="0" smtClean="0"/>
              <a:t>Global decisions in which several local decisions play a role  but there are mutual dependencies on their outcome.</a:t>
            </a:r>
          </a:p>
          <a:p>
            <a:pPr lvl="1"/>
            <a:r>
              <a:rPr lang="en-US" altLang="zh-TW" dirty="0" smtClean="0">
                <a:solidFill>
                  <a:srgbClr val="0033CC"/>
                </a:solidFill>
              </a:rPr>
              <a:t>In current NLP we often think about simpler structured problems: Parsing, Information Extraction, SRL, etc. </a:t>
            </a:r>
          </a:p>
          <a:p>
            <a:pPr lvl="1"/>
            <a:r>
              <a:rPr lang="en-US" altLang="zh-TW" dirty="0" smtClean="0"/>
              <a:t>As we </a:t>
            </a:r>
            <a:r>
              <a:rPr lang="en-US" altLang="zh-TW" dirty="0"/>
              <a:t>move up the problem hierarchy </a:t>
            </a:r>
            <a:r>
              <a:rPr lang="en-US" altLang="zh-TW" dirty="0" smtClean="0"/>
              <a:t>(Textual </a:t>
            </a:r>
            <a:r>
              <a:rPr lang="en-US" altLang="zh-TW" dirty="0"/>
              <a:t>Entailment, </a:t>
            </a:r>
            <a:r>
              <a:rPr lang="en-US" altLang="zh-TW" dirty="0" smtClean="0"/>
              <a:t>QA,….) not </a:t>
            </a:r>
            <a:r>
              <a:rPr lang="en-US" altLang="zh-TW" dirty="0"/>
              <a:t>all </a:t>
            </a:r>
            <a:r>
              <a:rPr lang="en-US" altLang="zh-TW" dirty="0" smtClean="0"/>
              <a:t>component models </a:t>
            </a:r>
            <a:r>
              <a:rPr lang="en-US" altLang="zh-TW" dirty="0"/>
              <a:t>can be learned simultaneously</a:t>
            </a:r>
          </a:p>
          <a:p>
            <a:pPr lvl="1"/>
            <a:r>
              <a:rPr lang="en-US" altLang="zh-TW" dirty="0" smtClean="0">
                <a:solidFill>
                  <a:srgbClr val="0033CC"/>
                </a:solidFill>
              </a:rPr>
              <a:t>We need to think about (learned) models for different sub-problems</a:t>
            </a:r>
          </a:p>
          <a:p>
            <a:pPr lvl="1"/>
            <a:r>
              <a:rPr lang="en-US" altLang="zh-TW" dirty="0" smtClean="0"/>
              <a:t>Knowledge relating sub-problems (constraints) becomes more essential and may appear only at evaluation time</a:t>
            </a:r>
          </a:p>
          <a:p>
            <a:r>
              <a:rPr lang="en-US" altLang="zh-TW" dirty="0" smtClean="0"/>
              <a:t>Goal: Incorporate models’ information, along with prior knowledge (constraints</a:t>
            </a:r>
            <a:r>
              <a:rPr lang="en-US" altLang="zh-TW" dirty="0"/>
              <a:t>)</a:t>
            </a:r>
            <a:r>
              <a:rPr lang="en-US" altLang="zh-TW" dirty="0" smtClean="0"/>
              <a:t> in making coherent decisions </a:t>
            </a:r>
          </a:p>
          <a:p>
            <a:pPr lvl="1"/>
            <a:r>
              <a:rPr lang="en-US" altLang="zh-TW" dirty="0" smtClean="0">
                <a:solidFill>
                  <a:srgbClr val="0033CC"/>
                </a:solidFill>
              </a:rPr>
              <a:t>Decisions that respect the local models as well as domain &amp; context specific knowledge/constraints.</a:t>
            </a:r>
          </a:p>
        </p:txBody>
      </p:sp>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5</a:t>
            </a:fld>
            <a:endParaRPr lang="en-US" altLang="zh-TW"/>
          </a:p>
        </p:txBody>
      </p:sp>
    </p:spTree>
    <p:extLst>
      <p:ext uri="{BB962C8B-B14F-4D97-AF65-F5344CB8AC3E}">
        <p14:creationId xmlns:p14="http://schemas.microsoft.com/office/powerpoint/2010/main" val="38084712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046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3046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3046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30467">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3046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304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on relation labeling</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65848430"/>
              </p:ext>
            </p:extLst>
          </p:nvPr>
        </p:nvGraphicFramePr>
        <p:xfrm>
          <a:off x="459828" y="1609233"/>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190625" y="2629585"/>
            <a:ext cx="1952625"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smtClean="0"/>
              <a:t>Model size: 5.41 non-zero weights</a:t>
            </a:r>
            <a:endParaRPr lang="en-US" dirty="0"/>
          </a:p>
        </p:txBody>
      </p:sp>
      <p:sp>
        <p:nvSpPr>
          <p:cNvPr id="7" name="TextBox 6"/>
          <p:cNvSpPr txBox="1"/>
          <p:nvPr/>
        </p:nvSpPr>
        <p:spPr>
          <a:xfrm>
            <a:off x="1190625" y="1413868"/>
            <a:ext cx="1952625"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smtClean="0"/>
              <a:t>Model size: 2.21 non-zero weights</a:t>
            </a:r>
            <a:endParaRPr lang="en-US" dirty="0"/>
          </a:p>
        </p:txBody>
      </p:sp>
      <p:cxnSp>
        <p:nvCxnSpPr>
          <p:cNvPr id="9" name="Straight Arrow Connector 8"/>
          <p:cNvCxnSpPr>
            <a:stCxn id="6" idx="3"/>
          </p:cNvCxnSpPr>
          <p:nvPr/>
        </p:nvCxnSpPr>
        <p:spPr>
          <a:xfrm>
            <a:off x="3143250" y="2952751"/>
            <a:ext cx="1571625" cy="0"/>
          </a:xfrm>
          <a:prstGeom prst="straightConnector1">
            <a:avLst/>
          </a:prstGeom>
          <a:ln>
            <a:prstDash val="dash"/>
            <a:tailEnd type="arrow"/>
          </a:ln>
        </p:spPr>
        <p:style>
          <a:lnRef idx="3">
            <a:schemeClr val="dk1"/>
          </a:lnRef>
          <a:fillRef idx="0">
            <a:schemeClr val="dk1"/>
          </a:fillRef>
          <a:effectRef idx="2">
            <a:schemeClr val="dk1"/>
          </a:effectRef>
          <a:fontRef idx="minor">
            <a:schemeClr val="tx1"/>
          </a:fontRef>
        </p:style>
      </p:cxnSp>
      <p:cxnSp>
        <p:nvCxnSpPr>
          <p:cNvPr id="10" name="Straight Arrow Connector 9"/>
          <p:cNvCxnSpPr/>
          <p:nvPr/>
        </p:nvCxnSpPr>
        <p:spPr>
          <a:xfrm>
            <a:off x="3143250" y="1947566"/>
            <a:ext cx="2317750" cy="211434"/>
          </a:xfrm>
          <a:prstGeom prst="straightConnector1">
            <a:avLst/>
          </a:prstGeom>
          <a:ln>
            <a:prstDash val="dash"/>
            <a:tailEnd type="arrow"/>
          </a:ln>
        </p:spPr>
        <p:style>
          <a:lnRef idx="3">
            <a:schemeClr val="dk1"/>
          </a:lnRef>
          <a:fillRef idx="0">
            <a:schemeClr val="dk1"/>
          </a:fillRef>
          <a:effectRef idx="2">
            <a:schemeClr val="dk1"/>
          </a:effectRef>
          <a:fontRef idx="minor">
            <a:schemeClr val="tx1"/>
          </a:fontRef>
        </p:style>
      </p:cxnSp>
      <p:sp>
        <p:nvSpPr>
          <p:cNvPr id="3" name="Rectangle 2"/>
          <p:cNvSpPr/>
          <p:nvPr/>
        </p:nvSpPr>
        <p:spPr>
          <a:xfrm>
            <a:off x="6778624" y="1590840"/>
            <a:ext cx="1908176" cy="1076159"/>
          </a:xfrm>
          <a:prstGeom prst="rect">
            <a:avLst/>
          </a:prstGeom>
          <a:solidFill>
            <a:srgbClr val="FFFFCC"/>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Learned to predict both predicates and arguments</a:t>
            </a:r>
            <a:endParaRPr lang="en-US" dirty="0"/>
          </a:p>
        </p:txBody>
      </p:sp>
      <p:cxnSp>
        <p:nvCxnSpPr>
          <p:cNvPr id="11" name="Straight Arrow Connector 10"/>
          <p:cNvCxnSpPr>
            <a:stCxn id="3" idx="1"/>
          </p:cNvCxnSpPr>
          <p:nvPr/>
        </p:nvCxnSpPr>
        <p:spPr>
          <a:xfrm flipH="1">
            <a:off x="6318250" y="2128920"/>
            <a:ext cx="460374" cy="182480"/>
          </a:xfrm>
          <a:prstGeom prst="straightConnector1">
            <a:avLst/>
          </a:prstGeom>
          <a:ln>
            <a:prstDash val="dash"/>
            <a:tailEnd type="arrow"/>
          </a:ln>
        </p:spPr>
        <p:style>
          <a:lnRef idx="3">
            <a:schemeClr val="dk1"/>
          </a:lnRef>
          <a:fillRef idx="0">
            <a:schemeClr val="dk1"/>
          </a:fillRef>
          <a:effectRef idx="2">
            <a:schemeClr val="dk1"/>
          </a:effectRef>
          <a:fontRef idx="minor">
            <a:schemeClr val="tx1"/>
          </a:fontRef>
        </p:style>
      </p:cxnSp>
      <p:sp>
        <p:nvSpPr>
          <p:cNvPr id="12" name="Rectangle 11"/>
          <p:cNvSpPr/>
          <p:nvPr/>
        </p:nvSpPr>
        <p:spPr>
          <a:xfrm>
            <a:off x="6553200" y="4251490"/>
            <a:ext cx="2387601" cy="1920710"/>
          </a:xfrm>
          <a:prstGeom prst="rect">
            <a:avLst/>
          </a:prstGeom>
          <a:solidFill>
            <a:srgbClr val="FFFFCC"/>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Using types helps. Joint inference with word sense helps more</a:t>
            </a:r>
          </a:p>
          <a:p>
            <a:pPr algn="ctr"/>
            <a:r>
              <a:rPr lang="en-US" dirty="0" smtClean="0">
                <a:solidFill>
                  <a:srgbClr val="FF0000"/>
                </a:solidFill>
              </a:rPr>
              <a:t>More components constrain inference results and improve inference</a:t>
            </a:r>
            <a:endParaRPr lang="en-US" dirty="0">
              <a:solidFill>
                <a:srgbClr val="FF0000"/>
              </a:solidFill>
            </a:endParaRPr>
          </a:p>
        </p:txBody>
      </p:sp>
      <p:sp>
        <p:nvSpPr>
          <p:cNvPr id="4" name="Slide Number Placeholder 3"/>
          <p:cNvSpPr>
            <a:spLocks noGrp="1"/>
          </p:cNvSpPr>
          <p:nvPr>
            <p:ph type="sldNum" sz="quarter" idx="11"/>
          </p:nvPr>
        </p:nvSpPr>
        <p:spPr/>
        <p:txBody>
          <a:bodyPr/>
          <a:lstStyle/>
          <a:p>
            <a:r>
              <a:rPr lang="en-US" altLang="zh-TW" smtClean="0">
                <a:solidFill>
                  <a:srgbClr val="000000"/>
                </a:solidFill>
              </a:rPr>
              <a:t>Page </a:t>
            </a:r>
            <a:fld id="{E8007264-EAB3-4E53-8D88-C175708AA4AD}" type="slidenum">
              <a:rPr lang="en-US" altLang="zh-TW" smtClean="0">
                <a:solidFill>
                  <a:srgbClr val="000000"/>
                </a:solidFill>
              </a:rPr>
              <a:pPr/>
              <a:t>50</a:t>
            </a:fld>
            <a:endParaRPr lang="en-US" altLang="zh-TW" dirty="0">
              <a:solidFill>
                <a:srgbClr val="000000"/>
              </a:solidFill>
            </a:endParaRPr>
          </a:p>
        </p:txBody>
      </p:sp>
    </p:spTree>
    <p:extLst>
      <p:ext uri="{BB962C8B-B14F-4D97-AF65-F5344CB8AC3E}">
        <p14:creationId xmlns:p14="http://schemas.microsoft.com/office/powerpoint/2010/main" val="429627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0" categoryIdx="0" bldStep="ptIn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chart seriesIdx="1" categoryIdx="0" bldStep="ptIn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graphicEl>
                                              <a:chart seriesIdx="0" categoryIdx="1" bldStep="ptInCategory"/>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graphicEl>
                                              <a:chart seriesIdx="1" categoryIdx="1" bldStep="ptInCategory"/>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categoryEl"/>
        </p:bldSub>
      </p:bldGraphic>
      <p:bldP spid="6" grpId="0" animBg="1"/>
      <p:bldP spid="7" grpId="0" animBg="1"/>
      <p:bldP spid="3" grpId="0" animBg="1"/>
      <p:bldP spid="1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Preposition relations and arguments</a:t>
            </a:r>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How do we predict the preposition relations</a:t>
            </a:r>
            <a:r>
              <a:rPr lang="en-US" dirty="0"/>
              <a:t>? </a:t>
            </a:r>
            <a:r>
              <a:rPr lang="en-US" sz="1800" dirty="0" smtClean="0"/>
              <a:t>[EMNLP</a:t>
            </a:r>
            <a:r>
              <a:rPr lang="en-US" sz="1800" dirty="0"/>
              <a:t>, </a:t>
            </a:r>
            <a:r>
              <a:rPr lang="en-US" sz="1800" dirty="0" smtClean="0"/>
              <a:t>’11]</a:t>
            </a:r>
          </a:p>
          <a:p>
            <a:pPr marL="1314450" lvl="2" indent="-514350"/>
            <a:r>
              <a:rPr lang="en-US" sz="2000" b="0" dirty="0" smtClean="0">
                <a:solidFill>
                  <a:srgbClr val="0033CC"/>
                </a:solidFill>
              </a:rPr>
              <a:t>Capturing the interplay with verb SRL?</a:t>
            </a:r>
          </a:p>
          <a:p>
            <a:pPr marL="1314450" lvl="2" indent="-514350"/>
            <a:r>
              <a:rPr lang="en-US" sz="2000" b="0" dirty="0" smtClean="0">
                <a:solidFill>
                  <a:srgbClr val="0033CC"/>
                </a:solidFill>
              </a:rPr>
              <a:t>Very small jointly labeled corpus, cannot train a global model!</a:t>
            </a:r>
          </a:p>
          <a:p>
            <a:pPr marL="514350" indent="-514350">
              <a:buFont typeface="+mj-lt"/>
              <a:buAutoNum type="arabicPeriod"/>
            </a:pPr>
            <a:endParaRPr lang="en-US" dirty="0" smtClean="0"/>
          </a:p>
          <a:p>
            <a:pPr marL="514350" indent="-514350">
              <a:buFont typeface="+mj-lt"/>
              <a:buAutoNum type="arabicPeriod"/>
            </a:pPr>
            <a:endParaRPr lang="en-US" dirty="0"/>
          </a:p>
          <a:p>
            <a:pPr marL="514350" indent="-514350">
              <a:buFont typeface="+mj-lt"/>
              <a:buAutoNum type="arabicPeriod"/>
            </a:pPr>
            <a:endParaRPr lang="en-US" dirty="0" smtClean="0"/>
          </a:p>
          <a:p>
            <a:pPr marL="514350" indent="-514350">
              <a:buFont typeface="+mj-lt"/>
              <a:buAutoNum type="arabicPeriod"/>
            </a:pPr>
            <a:r>
              <a:rPr lang="en-US" dirty="0" smtClean="0"/>
              <a:t>What about the arguments</a:t>
            </a:r>
            <a:r>
              <a:rPr lang="en-US" dirty="0"/>
              <a:t>? </a:t>
            </a:r>
            <a:r>
              <a:rPr lang="en-US" sz="1800" dirty="0"/>
              <a:t>[Trans. Of ACL, ‘13</a:t>
            </a:r>
            <a:r>
              <a:rPr lang="en-US" sz="1800" dirty="0" smtClean="0"/>
              <a:t>]</a:t>
            </a:r>
          </a:p>
          <a:p>
            <a:pPr marL="1314450" lvl="2" indent="-514350"/>
            <a:r>
              <a:rPr lang="en-US" sz="2000" b="0" dirty="0" smtClean="0">
                <a:solidFill>
                  <a:srgbClr val="0033CC"/>
                </a:solidFill>
              </a:rPr>
              <a:t>Annotation only gives us the predicate</a:t>
            </a:r>
          </a:p>
          <a:p>
            <a:pPr marL="1314450" lvl="2" indent="-514350"/>
            <a:r>
              <a:rPr lang="en-US" sz="2000" b="0" dirty="0" smtClean="0">
                <a:solidFill>
                  <a:srgbClr val="0033CC"/>
                </a:solidFill>
              </a:rPr>
              <a:t>How do we train an argument labeler?</a:t>
            </a:r>
            <a:endParaRPr lang="en-US" sz="2000" b="0" dirty="0">
              <a:solidFill>
                <a:srgbClr val="0033CC"/>
              </a:solidFill>
            </a:endParaRPr>
          </a:p>
        </p:txBody>
      </p:sp>
      <p:sp>
        <p:nvSpPr>
          <p:cNvPr id="6" name="Rectangle 5"/>
          <p:cNvSpPr/>
          <p:nvPr/>
        </p:nvSpPr>
        <p:spPr>
          <a:xfrm>
            <a:off x="609600" y="2438400"/>
            <a:ext cx="7563037" cy="13176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solidFill>
                  <a:srgbClr val="0033CC"/>
                </a:solidFill>
              </a:rPr>
              <a:t>Enforcing consistency </a:t>
            </a:r>
            <a:r>
              <a:rPr lang="en-US" sz="2400" dirty="0" smtClean="0"/>
              <a:t>between verb argument labels and preposition relations can help improve both</a:t>
            </a:r>
            <a:endParaRPr lang="en-US" sz="2400" dirty="0"/>
          </a:p>
        </p:txBody>
      </p:sp>
      <p:sp>
        <p:nvSpPr>
          <p:cNvPr id="8" name="Rectangle 7"/>
          <p:cNvSpPr/>
          <p:nvPr/>
        </p:nvSpPr>
        <p:spPr>
          <a:xfrm>
            <a:off x="609600" y="4930775"/>
            <a:ext cx="7563037" cy="13176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t>Knowing </a:t>
            </a:r>
            <a:r>
              <a:rPr lang="en-US" sz="2400" dirty="0" smtClean="0">
                <a:solidFill>
                  <a:srgbClr val="0033CC"/>
                </a:solidFill>
              </a:rPr>
              <a:t>the existence of a hidden structure </a:t>
            </a:r>
            <a:r>
              <a:rPr lang="en-US" sz="2400" dirty="0" smtClean="0"/>
              <a:t>lets us “complete” it and helps us learn</a:t>
            </a:r>
            <a:endParaRPr lang="en-US" sz="2400" dirty="0"/>
          </a:p>
        </p:txBody>
      </p:sp>
      <p:sp>
        <p:nvSpPr>
          <p:cNvPr id="5" name="Slide Number Placeholder 4"/>
          <p:cNvSpPr>
            <a:spLocks noGrp="1"/>
          </p:cNvSpPr>
          <p:nvPr>
            <p:ph type="sldNum" sz="quarter" idx="11"/>
          </p:nvPr>
        </p:nvSpPr>
        <p:spPr/>
        <p:txBody>
          <a:bodyPr/>
          <a:lstStyle/>
          <a:p>
            <a:r>
              <a:rPr lang="en-US" altLang="zh-TW" smtClean="0">
                <a:solidFill>
                  <a:srgbClr val="000000"/>
                </a:solidFill>
              </a:rPr>
              <a:t>Page </a:t>
            </a:r>
            <a:fld id="{E8007264-EAB3-4E53-8D88-C175708AA4AD}" type="slidenum">
              <a:rPr lang="en-US" altLang="zh-TW" smtClean="0">
                <a:solidFill>
                  <a:srgbClr val="000000"/>
                </a:solidFill>
              </a:rPr>
              <a:pPr/>
              <a:t>51</a:t>
            </a:fld>
            <a:endParaRPr lang="en-US" altLang="zh-TW" dirty="0">
              <a:solidFill>
                <a:srgbClr val="000000"/>
              </a:solidFill>
            </a:endParaRPr>
          </a:p>
        </p:txBody>
      </p:sp>
    </p:spTree>
    <p:extLst>
      <p:ext uri="{BB962C8B-B14F-4D97-AF65-F5344CB8AC3E}">
        <p14:creationId xmlns:p14="http://schemas.microsoft.com/office/powerpoint/2010/main" val="537976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dirty="0" smtClean="0"/>
              <a:t>Outline</a:t>
            </a:r>
          </a:p>
        </p:txBody>
      </p:sp>
      <p:sp>
        <p:nvSpPr>
          <p:cNvPr id="1123331" name="Rectangle 3"/>
          <p:cNvSpPr>
            <a:spLocks noGrp="1" noChangeArrowheads="1"/>
          </p:cNvSpPr>
          <p:nvPr>
            <p:ph type="body" idx="1"/>
          </p:nvPr>
        </p:nvSpPr>
        <p:spPr>
          <a:xfrm>
            <a:off x="304800" y="990600"/>
            <a:ext cx="8686800" cy="5181600"/>
          </a:xfrm>
        </p:spPr>
        <p:txBody>
          <a:bodyPr/>
          <a:lstStyle/>
          <a:p>
            <a:pPr eaLnBrk="1" hangingPunct="1">
              <a:lnSpc>
                <a:spcPct val="90000"/>
              </a:lnSpc>
            </a:pPr>
            <a:r>
              <a:rPr lang="en-US" dirty="0" smtClean="0"/>
              <a:t>Natural Language Processing </a:t>
            </a:r>
            <a:r>
              <a:rPr lang="en-US" sz="1800" dirty="0" smtClean="0"/>
              <a:t>with</a:t>
            </a:r>
            <a:r>
              <a:rPr lang="en-US" dirty="0" smtClean="0"/>
              <a:t> Constrained Conditional Models</a:t>
            </a:r>
          </a:p>
          <a:p>
            <a:pPr lvl="1" eaLnBrk="1" hangingPunct="1">
              <a:lnSpc>
                <a:spcPct val="90000"/>
              </a:lnSpc>
            </a:pPr>
            <a:r>
              <a:rPr lang="en-US" dirty="0" smtClean="0"/>
              <a:t>A formulation for global </a:t>
            </a:r>
            <a:r>
              <a:rPr lang="en-US" dirty="0"/>
              <a:t>i</a:t>
            </a:r>
            <a:r>
              <a:rPr lang="en-US" dirty="0" smtClean="0"/>
              <a:t>nference with knowledge modeled as expressive structural constraints</a:t>
            </a:r>
          </a:p>
          <a:p>
            <a:pPr lvl="1" eaLnBrk="1" hangingPunct="1">
              <a:lnSpc>
                <a:spcPct val="90000"/>
              </a:lnSpc>
            </a:pPr>
            <a:r>
              <a:rPr lang="en-US" dirty="0" smtClean="0"/>
              <a:t>Some examples</a:t>
            </a:r>
          </a:p>
          <a:p>
            <a:pPr lvl="1" eaLnBrk="1" hangingPunct="1">
              <a:lnSpc>
                <a:spcPct val="90000"/>
              </a:lnSpc>
            </a:pPr>
            <a:endParaRPr lang="en-US" dirty="0" smtClean="0"/>
          </a:p>
          <a:p>
            <a:r>
              <a:rPr lang="en-US" dirty="0" smtClean="0"/>
              <a:t>Extended </a:t>
            </a:r>
            <a:r>
              <a:rPr lang="en-US" dirty="0"/>
              <a:t>semantic role labeling</a:t>
            </a:r>
          </a:p>
          <a:p>
            <a:pPr lvl="1"/>
            <a:r>
              <a:rPr lang="en-US" dirty="0"/>
              <a:t>Preposition </a:t>
            </a:r>
            <a:r>
              <a:rPr lang="en-US" dirty="0" smtClean="0"/>
              <a:t>based predicates </a:t>
            </a:r>
            <a:r>
              <a:rPr lang="en-US" dirty="0"/>
              <a:t>and </a:t>
            </a:r>
            <a:r>
              <a:rPr lang="en-US" dirty="0" smtClean="0"/>
              <a:t>their arguments</a:t>
            </a:r>
          </a:p>
          <a:p>
            <a:pPr lvl="1"/>
            <a:r>
              <a:rPr lang="en-US" dirty="0" smtClean="0"/>
              <a:t>Multiple simple models, Latent representations and Indirect Supervision </a:t>
            </a:r>
            <a:endParaRPr lang="en-US" dirty="0"/>
          </a:p>
          <a:p>
            <a:pPr lvl="1" eaLnBrk="1" hangingPunct="1">
              <a:lnSpc>
                <a:spcPct val="90000"/>
              </a:lnSpc>
            </a:pPr>
            <a:endParaRPr lang="en-US" dirty="0" smtClean="0">
              <a:solidFill>
                <a:srgbClr val="0033CC"/>
              </a:solidFill>
            </a:endParaRPr>
          </a:p>
          <a:p>
            <a:pPr eaLnBrk="1" hangingPunct="1">
              <a:lnSpc>
                <a:spcPct val="90000"/>
              </a:lnSpc>
            </a:pPr>
            <a:r>
              <a:rPr lang="en-US" dirty="0" smtClean="0"/>
              <a:t>Amortized Integer Linear Programming Inference</a:t>
            </a:r>
          </a:p>
          <a:p>
            <a:pPr lvl="1" eaLnBrk="1" hangingPunct="1">
              <a:lnSpc>
                <a:spcPct val="90000"/>
              </a:lnSpc>
            </a:pPr>
            <a:r>
              <a:rPr lang="en-US" dirty="0" smtClean="0"/>
              <a:t>Exploiting Previous Inference Results</a:t>
            </a:r>
          </a:p>
          <a:p>
            <a:pPr lvl="1" eaLnBrk="1" hangingPunct="1">
              <a:lnSpc>
                <a:spcPct val="90000"/>
              </a:lnSpc>
            </a:pPr>
            <a:r>
              <a:rPr lang="en-US" dirty="0" smtClean="0"/>
              <a:t>Can the k-</a:t>
            </a:r>
            <a:r>
              <a:rPr lang="en-US" dirty="0" err="1" smtClean="0"/>
              <a:t>th</a:t>
            </a:r>
            <a:r>
              <a:rPr lang="en-US" dirty="0" smtClean="0"/>
              <a:t> inference problem be cheaper than the 1st?</a:t>
            </a:r>
          </a:p>
        </p:txBody>
      </p:sp>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52</a:t>
            </a:fld>
            <a:endParaRPr lang="en-US" altLang="zh-TW"/>
          </a:p>
        </p:txBody>
      </p:sp>
      <p:sp>
        <p:nvSpPr>
          <p:cNvPr id="5" name="Right Arrow 4"/>
          <p:cNvSpPr/>
          <p:nvPr/>
        </p:nvSpPr>
        <p:spPr>
          <a:xfrm>
            <a:off x="31532" y="4235668"/>
            <a:ext cx="5334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6285702"/>
      </p:ext>
    </p:extLst>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228600" y="304800"/>
            <a:ext cx="7916863" cy="677863"/>
          </a:xfrm>
        </p:spPr>
        <p:txBody>
          <a:bodyPr/>
          <a:lstStyle/>
          <a:p>
            <a:pPr eaLnBrk="1" hangingPunct="1"/>
            <a:r>
              <a:rPr lang="en-US" altLang="zh-TW" smtClean="0">
                <a:ea typeface="Arial Unicode MS" pitchFamily="34" charset="-128"/>
                <a:cs typeface="Arial Unicode MS" pitchFamily="34" charset="-128"/>
              </a:rPr>
              <a:t>Constrained Conditional Models (aka ILP Inference)</a:t>
            </a:r>
          </a:p>
        </p:txBody>
      </p:sp>
      <p:sp>
        <p:nvSpPr>
          <p:cNvPr id="754691" name="Rectangle 3"/>
          <p:cNvSpPr>
            <a:spLocks noChangeArrowheads="1"/>
          </p:cNvSpPr>
          <p:nvPr/>
        </p:nvSpPr>
        <p:spPr bwMode="auto">
          <a:xfrm>
            <a:off x="533400" y="1143000"/>
            <a:ext cx="77724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bg2"/>
              </a:buClr>
              <a:buSzPct val="75000"/>
              <a:buFont typeface="Wingdings" pitchFamily="2" charset="2"/>
              <a:buChar char="n"/>
            </a:pPr>
            <a:endParaRPr lang="en-US" altLang="zh-TW" sz="2400" b="1">
              <a:solidFill>
                <a:schemeClr val="hlink"/>
              </a:solidFill>
              <a:latin typeface="Calibri" pitchFamily="34" charset="0"/>
              <a:ea typeface="Arial Unicode MS" pitchFamily="34" charset="-128"/>
              <a:cs typeface="Arial Unicode MS" pitchFamily="34" charset="-128"/>
            </a:endParaRPr>
          </a:p>
        </p:txBody>
      </p:sp>
      <p:pic>
        <p:nvPicPr>
          <p:cNvPr id="614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295400"/>
            <a:ext cx="5305425"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4702" name="Text Box 14"/>
          <p:cNvSpPr txBox="1">
            <a:spLocks noChangeArrowheads="1"/>
          </p:cNvSpPr>
          <p:nvPr/>
        </p:nvSpPr>
        <p:spPr bwMode="auto">
          <a:xfrm>
            <a:off x="609600" y="4003675"/>
            <a:ext cx="4038600"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a:solidFill>
                  <a:srgbClr val="FF0000"/>
                </a:solidFill>
                <a:latin typeface="Calibri" pitchFamily="34" charset="0"/>
              </a:rPr>
              <a:t>How to solve?</a:t>
            </a:r>
          </a:p>
          <a:p>
            <a:pPr eaLnBrk="1" hangingPunct="1">
              <a:spcBef>
                <a:spcPct val="50000"/>
              </a:spcBef>
            </a:pPr>
            <a:r>
              <a:rPr lang="en-US" sz="2000">
                <a:latin typeface="Calibri" pitchFamily="34" charset="0"/>
              </a:rPr>
              <a:t>This is an Integer Linear Program</a:t>
            </a:r>
          </a:p>
          <a:p>
            <a:pPr eaLnBrk="1" hangingPunct="1">
              <a:spcBef>
                <a:spcPct val="50000"/>
              </a:spcBef>
            </a:pPr>
            <a:r>
              <a:rPr lang="en-US" sz="2000">
                <a:latin typeface="Calibri" pitchFamily="34" charset="0"/>
              </a:rPr>
              <a:t>Solving using ILP packages gives an  exact solution. </a:t>
            </a:r>
          </a:p>
          <a:p>
            <a:pPr eaLnBrk="1" hangingPunct="1">
              <a:spcBef>
                <a:spcPct val="50000"/>
              </a:spcBef>
            </a:pPr>
            <a:r>
              <a:rPr lang="en-US">
                <a:latin typeface="Calibri" pitchFamily="34" charset="0"/>
              </a:rPr>
              <a:t>Cutting Planes, Dual Decomposition &amp; other search techniques are possible </a:t>
            </a:r>
          </a:p>
        </p:txBody>
      </p:sp>
      <p:sp>
        <p:nvSpPr>
          <p:cNvPr id="754705" name="Rectangle 17"/>
          <p:cNvSpPr>
            <a:spLocks noChangeArrowheads="1"/>
          </p:cNvSpPr>
          <p:nvPr/>
        </p:nvSpPr>
        <p:spPr bwMode="auto">
          <a:xfrm>
            <a:off x="7010400" y="1635125"/>
            <a:ext cx="2133600" cy="650875"/>
          </a:xfrm>
          <a:prstGeom prst="rect">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(Soft) constraints component</a:t>
            </a:r>
          </a:p>
        </p:txBody>
      </p:sp>
      <p:grpSp>
        <p:nvGrpSpPr>
          <p:cNvPr id="754714" name="Group 26"/>
          <p:cNvGrpSpPr>
            <a:grpSpLocks/>
          </p:cNvGrpSpPr>
          <p:nvPr/>
        </p:nvGrpSpPr>
        <p:grpSpPr bwMode="auto">
          <a:xfrm>
            <a:off x="152400" y="1981200"/>
            <a:ext cx="2590800" cy="914400"/>
            <a:chOff x="96" y="1248"/>
            <a:chExt cx="1632" cy="576"/>
          </a:xfrm>
        </p:grpSpPr>
        <p:sp>
          <p:nvSpPr>
            <p:cNvPr id="61460" name="Rectangle 16"/>
            <p:cNvSpPr>
              <a:spLocks noChangeArrowheads="1"/>
            </p:cNvSpPr>
            <p:nvPr/>
          </p:nvSpPr>
          <p:spPr bwMode="auto">
            <a:xfrm>
              <a:off x="96" y="1414"/>
              <a:ext cx="1344" cy="410"/>
            </a:xfrm>
            <a:prstGeom prst="rect">
              <a:avLst/>
            </a:prstGeom>
            <a:solidFill>
              <a:srgbClr val="FFFF66"/>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Weight Vector for “local” models</a:t>
              </a:r>
            </a:p>
          </p:txBody>
        </p:sp>
        <p:sp>
          <p:nvSpPr>
            <p:cNvPr id="61461" name="Line 22"/>
            <p:cNvSpPr>
              <a:spLocks noChangeShapeType="1"/>
            </p:cNvSpPr>
            <p:nvPr/>
          </p:nvSpPr>
          <p:spPr bwMode="auto">
            <a:xfrm flipV="1">
              <a:off x="1488" y="1248"/>
              <a:ext cx="240" cy="384"/>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54716" name="Group 28"/>
          <p:cNvGrpSpPr>
            <a:grpSpLocks/>
          </p:cNvGrpSpPr>
          <p:nvPr/>
        </p:nvGrpSpPr>
        <p:grpSpPr bwMode="auto">
          <a:xfrm>
            <a:off x="4879975" y="788988"/>
            <a:ext cx="3444875" cy="812800"/>
            <a:chOff x="3014" y="454"/>
            <a:chExt cx="2170" cy="512"/>
          </a:xfrm>
        </p:grpSpPr>
        <p:sp>
          <p:nvSpPr>
            <p:cNvPr id="61458" name="Rectangle 18"/>
            <p:cNvSpPr>
              <a:spLocks noChangeArrowheads="1"/>
            </p:cNvSpPr>
            <p:nvPr/>
          </p:nvSpPr>
          <p:spPr bwMode="auto">
            <a:xfrm>
              <a:off x="3360" y="454"/>
              <a:ext cx="1824" cy="410"/>
            </a:xfrm>
            <a:prstGeom prst="rect">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Penalty for violating</a:t>
              </a:r>
            </a:p>
            <a:p>
              <a:r>
                <a:rPr lang="en-US"/>
                <a:t>the constraint.</a:t>
              </a:r>
            </a:p>
          </p:txBody>
        </p:sp>
        <p:sp>
          <p:nvSpPr>
            <p:cNvPr id="61459" name="Line 23"/>
            <p:cNvSpPr>
              <a:spLocks noChangeShapeType="1"/>
            </p:cNvSpPr>
            <p:nvPr/>
          </p:nvSpPr>
          <p:spPr bwMode="auto">
            <a:xfrm rot="8742848" flipV="1">
              <a:off x="3014" y="692"/>
              <a:ext cx="348" cy="274"/>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54717" name="Group 29"/>
          <p:cNvGrpSpPr>
            <a:grpSpLocks/>
          </p:cNvGrpSpPr>
          <p:nvPr/>
        </p:nvGrpSpPr>
        <p:grpSpPr bwMode="auto">
          <a:xfrm>
            <a:off x="5257800" y="1981200"/>
            <a:ext cx="3124200" cy="1295400"/>
            <a:chOff x="3312" y="1248"/>
            <a:chExt cx="1968" cy="816"/>
          </a:xfrm>
        </p:grpSpPr>
        <p:sp>
          <p:nvSpPr>
            <p:cNvPr id="61456" name="Rectangle 19"/>
            <p:cNvSpPr>
              <a:spLocks noChangeArrowheads="1"/>
            </p:cNvSpPr>
            <p:nvPr/>
          </p:nvSpPr>
          <p:spPr bwMode="auto">
            <a:xfrm>
              <a:off x="3456" y="1654"/>
              <a:ext cx="1824" cy="410"/>
            </a:xfrm>
            <a:prstGeom prst="rect">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How far y is from </a:t>
              </a:r>
            </a:p>
            <a:p>
              <a:r>
                <a:rPr lang="en-US"/>
                <a:t>a “legal” assignment</a:t>
              </a:r>
            </a:p>
          </p:txBody>
        </p:sp>
        <p:sp>
          <p:nvSpPr>
            <p:cNvPr id="61457" name="Line 24"/>
            <p:cNvSpPr>
              <a:spLocks noChangeShapeType="1"/>
            </p:cNvSpPr>
            <p:nvPr/>
          </p:nvSpPr>
          <p:spPr bwMode="auto">
            <a:xfrm flipH="1" flipV="1">
              <a:off x="3312" y="1248"/>
              <a:ext cx="576" cy="384"/>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54715" name="Group 27"/>
          <p:cNvGrpSpPr>
            <a:grpSpLocks/>
          </p:cNvGrpSpPr>
          <p:nvPr/>
        </p:nvGrpSpPr>
        <p:grpSpPr bwMode="auto">
          <a:xfrm>
            <a:off x="1905000" y="1981200"/>
            <a:ext cx="2895600" cy="1600200"/>
            <a:chOff x="1200" y="1296"/>
            <a:chExt cx="1824" cy="1008"/>
          </a:xfrm>
        </p:grpSpPr>
        <p:sp>
          <p:nvSpPr>
            <p:cNvPr id="61454" name="Rectangle 15"/>
            <p:cNvSpPr>
              <a:spLocks noChangeArrowheads="1"/>
            </p:cNvSpPr>
            <p:nvPr/>
          </p:nvSpPr>
          <p:spPr bwMode="auto">
            <a:xfrm>
              <a:off x="1200" y="1721"/>
              <a:ext cx="1824" cy="583"/>
            </a:xfrm>
            <a:prstGeom prst="rect">
              <a:avLst/>
            </a:prstGeom>
            <a:solidFill>
              <a:srgbClr val="FFFF66"/>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Features, classifiers; log-linear models  (HMM, CRF) or a combination</a:t>
              </a:r>
            </a:p>
          </p:txBody>
        </p:sp>
        <p:sp>
          <p:nvSpPr>
            <p:cNvPr id="61455" name="Line 21"/>
            <p:cNvSpPr>
              <a:spLocks noChangeShapeType="1"/>
            </p:cNvSpPr>
            <p:nvPr/>
          </p:nvSpPr>
          <p:spPr bwMode="auto">
            <a:xfrm flipV="1">
              <a:off x="2304" y="1296"/>
              <a:ext cx="0" cy="432"/>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54718" name="Text Box 30"/>
          <p:cNvSpPr txBox="1">
            <a:spLocks noChangeArrowheads="1"/>
          </p:cNvSpPr>
          <p:nvPr/>
        </p:nvSpPr>
        <p:spPr bwMode="auto">
          <a:xfrm>
            <a:off x="4800600" y="4006850"/>
            <a:ext cx="4038600"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a:solidFill>
                  <a:srgbClr val="FF0000"/>
                </a:solidFill>
                <a:latin typeface="Calibri" pitchFamily="34" charset="0"/>
              </a:rPr>
              <a:t>How to train?</a:t>
            </a:r>
          </a:p>
          <a:p>
            <a:pPr eaLnBrk="1" hangingPunct="1">
              <a:spcBef>
                <a:spcPct val="50000"/>
              </a:spcBef>
            </a:pPr>
            <a:r>
              <a:rPr lang="en-US" sz="2000" b="1">
                <a:latin typeface="Calibri" pitchFamily="34" charset="0"/>
              </a:rPr>
              <a:t>Training</a:t>
            </a:r>
            <a:r>
              <a:rPr lang="en-US" sz="2000">
                <a:latin typeface="Calibri" pitchFamily="34" charset="0"/>
              </a:rPr>
              <a:t> is learning the objective function</a:t>
            </a:r>
          </a:p>
          <a:p>
            <a:pPr eaLnBrk="1" hangingPunct="1">
              <a:spcBef>
                <a:spcPct val="50000"/>
              </a:spcBef>
            </a:pPr>
            <a:r>
              <a:rPr lang="en-US" sz="2000">
                <a:latin typeface="Calibri" pitchFamily="34" charset="0"/>
              </a:rPr>
              <a:t>Decouple? Decompose?</a:t>
            </a:r>
          </a:p>
          <a:p>
            <a:pPr eaLnBrk="1" hangingPunct="1">
              <a:spcBef>
                <a:spcPct val="50000"/>
              </a:spcBef>
            </a:pPr>
            <a:r>
              <a:rPr lang="en-US" sz="2000">
                <a:latin typeface="Calibri" pitchFamily="34" charset="0"/>
              </a:rPr>
              <a:t>How to exploit the structure to        minimize supervision?</a:t>
            </a:r>
          </a:p>
        </p:txBody>
      </p:sp>
      <p:sp>
        <p:nvSpPr>
          <p:cNvPr id="23" name="Rectangle 22"/>
          <p:cNvSpPr/>
          <p:nvPr/>
        </p:nvSpPr>
        <p:spPr>
          <a:xfrm>
            <a:off x="4724400" y="4030663"/>
            <a:ext cx="4114800" cy="2362200"/>
          </a:xfrm>
          <a:prstGeom prst="rect">
            <a:avLst/>
          </a:prstGeom>
          <a:noFill/>
          <a:ln w="508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Tempus Sans ITC" pitchFamily="82" charset="0"/>
            </a:endParaRPr>
          </a:p>
        </p:txBody>
      </p:sp>
      <p:sp>
        <p:nvSpPr>
          <p:cNvPr id="2" name="Rectangle 22"/>
          <p:cNvSpPr/>
          <p:nvPr/>
        </p:nvSpPr>
        <p:spPr>
          <a:xfrm>
            <a:off x="428625" y="4030663"/>
            <a:ext cx="4114800" cy="2362200"/>
          </a:xfrm>
          <a:prstGeom prst="rect">
            <a:avLst/>
          </a:prstGeom>
          <a:noFill/>
          <a:ln w="508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Tempus Sans ITC" pitchFamily="82" charset="0"/>
            </a:endParaRPr>
          </a:p>
        </p:txBody>
      </p:sp>
      <p:sp>
        <p:nvSpPr>
          <p:cNvPr id="3" name="Right Arrow 2"/>
          <p:cNvSpPr/>
          <p:nvPr/>
        </p:nvSpPr>
        <p:spPr>
          <a:xfrm rot="2379830">
            <a:off x="9525" y="3388123"/>
            <a:ext cx="838200" cy="53895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53</a:t>
            </a:fld>
            <a:endParaRPr lang="en-US" altLang="zh-TW"/>
          </a:p>
        </p:txBody>
      </p:sp>
    </p:spTree>
    <p:extLst>
      <p:ext uri="{BB962C8B-B14F-4D97-AF65-F5344CB8AC3E}">
        <p14:creationId xmlns:p14="http://schemas.microsoft.com/office/powerpoint/2010/main" val="209044838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Inference in NLP</a:t>
            </a:r>
            <a:endParaRPr lang="en-US" dirty="0"/>
          </a:p>
        </p:txBody>
      </p:sp>
      <p:sp>
        <p:nvSpPr>
          <p:cNvPr id="3" name="Content Placeholder 2"/>
          <p:cNvSpPr>
            <a:spLocks noGrp="1"/>
          </p:cNvSpPr>
          <p:nvPr>
            <p:ph idx="1"/>
          </p:nvPr>
        </p:nvSpPr>
        <p:spPr>
          <a:xfrm>
            <a:off x="457200" y="1219200"/>
            <a:ext cx="8382000" cy="4953000"/>
          </a:xfrm>
        </p:spPr>
        <p:txBody>
          <a:bodyPr/>
          <a:lstStyle/>
          <a:p>
            <a:r>
              <a:rPr lang="en-US" dirty="0" smtClean="0"/>
              <a:t>In NLP, we typically don’t solve a single inference problem. </a:t>
            </a:r>
          </a:p>
          <a:p>
            <a:r>
              <a:rPr lang="en-US" dirty="0" smtClean="0"/>
              <a:t>We solve one or more </a:t>
            </a:r>
            <a:r>
              <a:rPr lang="en-US" dirty="0" smtClean="0">
                <a:solidFill>
                  <a:srgbClr val="0033CC"/>
                </a:solidFill>
              </a:rPr>
              <a:t>per sentence</a:t>
            </a:r>
            <a:r>
              <a:rPr lang="en-US" dirty="0" smtClean="0"/>
              <a:t>.</a:t>
            </a:r>
          </a:p>
          <a:p>
            <a:r>
              <a:rPr lang="en-US" dirty="0" smtClean="0"/>
              <a:t>Beyond improving the inference algorithm, what can be done?</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447754689"/>
              </p:ext>
            </p:extLst>
          </p:nvPr>
        </p:nvGraphicFramePr>
        <p:xfrm>
          <a:off x="596901" y="2552700"/>
          <a:ext cx="1151466" cy="2225040"/>
        </p:xfrm>
        <a:graphic>
          <a:graphicData uri="http://schemas.openxmlformats.org/drawingml/2006/table">
            <a:tbl>
              <a:tblPr firstRow="1" bandRow="1">
                <a:tableStyleId>{5C22544A-7EE6-4342-B048-85BDC9FD1C3A}</a:tableStyleId>
              </a:tblPr>
              <a:tblGrid>
                <a:gridCol w="1151466"/>
              </a:tblGrid>
              <a:tr h="370840">
                <a:tc>
                  <a:txBody>
                    <a:bodyPr/>
                    <a:lstStyle/>
                    <a:p>
                      <a:r>
                        <a:rPr lang="en-US" dirty="0" smtClean="0">
                          <a:solidFill>
                            <a:srgbClr val="0033CC"/>
                          </a:solidFill>
                        </a:rPr>
                        <a:t>S1</a:t>
                      </a:r>
                      <a:endParaRPr lang="en-US" dirty="0">
                        <a:solidFill>
                          <a:srgbClr val="0033CC"/>
                        </a:solidFill>
                      </a:endParaRPr>
                    </a:p>
                  </a:txBody>
                  <a:tcPr/>
                </a:tc>
              </a:tr>
              <a:tr h="370840">
                <a:tc>
                  <a:txBody>
                    <a:bodyPr/>
                    <a:lstStyle/>
                    <a:p>
                      <a:r>
                        <a:rPr lang="en-US" dirty="0" smtClean="0"/>
                        <a:t>He</a:t>
                      </a:r>
                      <a:endParaRPr lang="en-US" dirty="0"/>
                    </a:p>
                  </a:txBody>
                  <a:tcPr/>
                </a:tc>
              </a:tr>
              <a:tr h="370840">
                <a:tc>
                  <a:txBody>
                    <a:bodyPr/>
                    <a:lstStyle/>
                    <a:p>
                      <a:r>
                        <a:rPr lang="en-US" dirty="0" smtClean="0"/>
                        <a:t>is</a:t>
                      </a:r>
                      <a:endParaRPr lang="en-US" dirty="0"/>
                    </a:p>
                  </a:txBody>
                  <a:tcPr/>
                </a:tc>
              </a:tr>
              <a:tr h="370840">
                <a:tc>
                  <a:txBody>
                    <a:bodyPr/>
                    <a:lstStyle/>
                    <a:p>
                      <a:r>
                        <a:rPr lang="en-US" dirty="0" smtClean="0"/>
                        <a:t>reading</a:t>
                      </a:r>
                      <a:endParaRPr lang="en-US" dirty="0"/>
                    </a:p>
                  </a:txBody>
                  <a:tcPr/>
                </a:tc>
              </a:tr>
              <a:tr h="370840">
                <a:tc>
                  <a:txBody>
                    <a:bodyPr/>
                    <a:lstStyle/>
                    <a:p>
                      <a:r>
                        <a:rPr lang="en-US" dirty="0" smtClean="0"/>
                        <a:t>a</a:t>
                      </a:r>
                      <a:endParaRPr lang="en-US" dirty="0"/>
                    </a:p>
                  </a:txBody>
                  <a:tcPr/>
                </a:tc>
              </a:tr>
              <a:tr h="370840">
                <a:tc>
                  <a:txBody>
                    <a:bodyPr/>
                    <a:lstStyle/>
                    <a:p>
                      <a:r>
                        <a:rPr lang="en-US" dirty="0" smtClean="0"/>
                        <a:t>book</a:t>
                      </a:r>
                      <a:endParaRPr lang="en-US" dirty="0"/>
                    </a:p>
                  </a:txBody>
                  <a:tcPr/>
                </a:tc>
              </a:tr>
            </a:tbl>
          </a:graphicData>
        </a:graphic>
      </p:graphicFrame>
      <p:sp>
        <p:nvSpPr>
          <p:cNvPr id="9" name="TextBox 8"/>
          <p:cNvSpPr txBox="1"/>
          <p:nvPr/>
        </p:nvSpPr>
        <p:spPr>
          <a:xfrm>
            <a:off x="495300" y="5087203"/>
            <a:ext cx="8180701" cy="1200329"/>
          </a:xfrm>
          <a:prstGeom prst="rect">
            <a:avLst/>
          </a:prstGeom>
          <a:noFill/>
        </p:spPr>
        <p:txBody>
          <a:bodyPr wrap="none" rtlCol="0">
            <a:spAutoFit/>
          </a:bodyPr>
          <a:lstStyle/>
          <a:p>
            <a:r>
              <a:rPr lang="en-US" sz="2400" dirty="0" smtClean="0">
                <a:latin typeface="Calibri" pitchFamily="34" charset="0"/>
                <a:cs typeface="Calibri" pitchFamily="34" charset="0"/>
              </a:rPr>
              <a:t>After </a:t>
            </a:r>
            <a:r>
              <a:rPr lang="en-US" sz="2400" dirty="0">
                <a:latin typeface="Calibri" pitchFamily="34" charset="0"/>
                <a:cs typeface="Calibri" pitchFamily="34" charset="0"/>
              </a:rPr>
              <a:t>inferring the POS </a:t>
            </a:r>
            <a:r>
              <a:rPr lang="en-US" sz="2400" dirty="0" smtClean="0">
                <a:latin typeface="Calibri" pitchFamily="34" charset="0"/>
                <a:cs typeface="Calibri" pitchFamily="34" charset="0"/>
              </a:rPr>
              <a:t>structure </a:t>
            </a:r>
            <a:r>
              <a:rPr lang="en-US" sz="2400" dirty="0">
                <a:latin typeface="Calibri" pitchFamily="34" charset="0"/>
                <a:cs typeface="Calibri" pitchFamily="34" charset="0"/>
              </a:rPr>
              <a:t>for </a:t>
            </a:r>
            <a:r>
              <a:rPr lang="en-US" sz="2400" dirty="0" smtClean="0">
                <a:latin typeface="Calibri" pitchFamily="34" charset="0"/>
                <a:cs typeface="Calibri" pitchFamily="34" charset="0"/>
              </a:rPr>
              <a:t>S1</a:t>
            </a:r>
            <a:r>
              <a:rPr lang="en-US" sz="2400" dirty="0">
                <a:latin typeface="Calibri" pitchFamily="34" charset="0"/>
                <a:cs typeface="Calibri" pitchFamily="34" charset="0"/>
              </a:rPr>
              <a:t>, </a:t>
            </a:r>
            <a:endParaRPr lang="en-US" sz="2400" dirty="0" smtClean="0">
              <a:latin typeface="Calibri" pitchFamily="34" charset="0"/>
              <a:cs typeface="Calibri" pitchFamily="34" charset="0"/>
            </a:endParaRPr>
          </a:p>
          <a:p>
            <a:r>
              <a:rPr lang="en-US" sz="2400" dirty="0">
                <a:latin typeface="Calibri" pitchFamily="34" charset="0"/>
                <a:cs typeface="Calibri" pitchFamily="34" charset="0"/>
              </a:rPr>
              <a:t>C</a:t>
            </a:r>
            <a:r>
              <a:rPr lang="en-US" sz="2400" dirty="0" smtClean="0">
                <a:latin typeface="Calibri" pitchFamily="34" charset="0"/>
                <a:cs typeface="Calibri" pitchFamily="34" charset="0"/>
              </a:rPr>
              <a:t>an </a:t>
            </a:r>
            <a:r>
              <a:rPr lang="en-US" sz="2400" dirty="0">
                <a:latin typeface="Calibri" pitchFamily="34" charset="0"/>
                <a:cs typeface="Calibri" pitchFamily="34" charset="0"/>
              </a:rPr>
              <a:t>we speed up inference for </a:t>
            </a:r>
            <a:r>
              <a:rPr lang="en-US" sz="2400" dirty="0" smtClean="0">
                <a:latin typeface="Calibri" pitchFamily="34" charset="0"/>
                <a:cs typeface="Calibri" pitchFamily="34" charset="0"/>
              </a:rPr>
              <a:t>S2 ?</a:t>
            </a:r>
          </a:p>
          <a:p>
            <a:r>
              <a:rPr lang="en-US" sz="2400" dirty="0" smtClean="0">
                <a:solidFill>
                  <a:srgbClr val="0033CC"/>
                </a:solidFill>
                <a:latin typeface="Calibri" pitchFamily="34" charset="0"/>
                <a:cs typeface="Calibri" pitchFamily="34" charset="0"/>
              </a:rPr>
              <a:t>Can we make the k-</a:t>
            </a:r>
            <a:r>
              <a:rPr lang="en-US" sz="2400" dirty="0" err="1" smtClean="0">
                <a:solidFill>
                  <a:srgbClr val="0033CC"/>
                </a:solidFill>
                <a:latin typeface="Calibri" pitchFamily="34" charset="0"/>
                <a:cs typeface="Calibri" pitchFamily="34" charset="0"/>
              </a:rPr>
              <a:t>th</a:t>
            </a:r>
            <a:r>
              <a:rPr lang="en-US" sz="2400" dirty="0" smtClean="0">
                <a:solidFill>
                  <a:srgbClr val="0033CC"/>
                </a:solidFill>
                <a:latin typeface="Calibri" pitchFamily="34" charset="0"/>
                <a:cs typeface="Calibri" pitchFamily="34" charset="0"/>
              </a:rPr>
              <a:t> inference problem cheaper than the first?</a:t>
            </a:r>
            <a:endParaRPr lang="en-US" sz="2400" dirty="0">
              <a:solidFill>
                <a:srgbClr val="0033CC"/>
              </a:solidFill>
              <a:latin typeface="Calibri" pitchFamily="34" charset="0"/>
              <a:cs typeface="Calibri" pitchFamily="34"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6599" y="4572000"/>
            <a:ext cx="1905000" cy="1358900"/>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222408148"/>
              </p:ext>
            </p:extLst>
          </p:nvPr>
        </p:nvGraphicFramePr>
        <p:xfrm>
          <a:off x="1917701" y="2552700"/>
          <a:ext cx="1151466" cy="2225040"/>
        </p:xfrm>
        <a:graphic>
          <a:graphicData uri="http://schemas.openxmlformats.org/drawingml/2006/table">
            <a:tbl>
              <a:tblPr firstRow="1" bandRow="1">
                <a:tableStyleId>{5C22544A-7EE6-4342-B048-85BDC9FD1C3A}</a:tableStyleId>
              </a:tblPr>
              <a:tblGrid>
                <a:gridCol w="1151466"/>
              </a:tblGrid>
              <a:tr h="370840">
                <a:tc>
                  <a:txBody>
                    <a:bodyPr/>
                    <a:lstStyle/>
                    <a:p>
                      <a:r>
                        <a:rPr lang="en-US" dirty="0" smtClean="0">
                          <a:solidFill>
                            <a:srgbClr val="0033CC"/>
                          </a:solidFill>
                        </a:rPr>
                        <a:t>S2</a:t>
                      </a:r>
                      <a:endParaRPr lang="en-US" dirty="0">
                        <a:solidFill>
                          <a:srgbClr val="0033CC"/>
                        </a:solidFill>
                      </a:endParaRPr>
                    </a:p>
                  </a:txBody>
                  <a:tcPr/>
                </a:tc>
              </a:tr>
              <a:tr h="370840">
                <a:tc>
                  <a:txBody>
                    <a:bodyPr/>
                    <a:lstStyle/>
                    <a:p>
                      <a:r>
                        <a:rPr lang="en-US" dirty="0" smtClean="0"/>
                        <a:t>I</a:t>
                      </a:r>
                      <a:endParaRPr lang="en-US" dirty="0"/>
                    </a:p>
                  </a:txBody>
                  <a:tcPr/>
                </a:tc>
              </a:tr>
              <a:tr h="370840">
                <a:tc>
                  <a:txBody>
                    <a:bodyPr/>
                    <a:lstStyle/>
                    <a:p>
                      <a:r>
                        <a:rPr lang="en-US" dirty="0" smtClean="0"/>
                        <a:t>am</a:t>
                      </a:r>
                      <a:endParaRPr lang="en-US" dirty="0"/>
                    </a:p>
                  </a:txBody>
                  <a:tcPr/>
                </a:tc>
              </a:tr>
              <a:tr h="370840">
                <a:tc>
                  <a:txBody>
                    <a:bodyPr/>
                    <a:lstStyle/>
                    <a:p>
                      <a:r>
                        <a:rPr lang="en-US" dirty="0" smtClean="0"/>
                        <a:t>watching</a:t>
                      </a:r>
                      <a:endParaRPr lang="en-US" dirty="0"/>
                    </a:p>
                  </a:txBody>
                  <a:tcPr/>
                </a:tc>
              </a:tr>
              <a:tr h="370840">
                <a:tc>
                  <a:txBody>
                    <a:bodyPr/>
                    <a:lstStyle/>
                    <a:p>
                      <a:r>
                        <a:rPr lang="en-US" dirty="0" smtClean="0"/>
                        <a:t>a</a:t>
                      </a:r>
                      <a:endParaRPr lang="en-US" dirty="0"/>
                    </a:p>
                  </a:txBody>
                  <a:tcPr/>
                </a:tc>
              </a:tr>
              <a:tr h="370840">
                <a:tc>
                  <a:txBody>
                    <a:bodyPr/>
                    <a:lstStyle/>
                    <a:p>
                      <a:r>
                        <a:rPr lang="en-US" dirty="0" smtClean="0"/>
                        <a:t>movie</a:t>
                      </a:r>
                      <a:endParaRPr lang="en-US" dirty="0"/>
                    </a:p>
                  </a:txBody>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947532510"/>
              </p:ext>
            </p:extLst>
          </p:nvPr>
        </p:nvGraphicFramePr>
        <p:xfrm>
          <a:off x="3378201" y="2552700"/>
          <a:ext cx="1151466" cy="2225040"/>
        </p:xfrm>
        <a:graphic>
          <a:graphicData uri="http://schemas.openxmlformats.org/drawingml/2006/table">
            <a:tbl>
              <a:tblPr firstRow="1" bandRow="1">
                <a:tableStyleId>{5C22544A-7EE6-4342-B048-85BDC9FD1C3A}</a:tableStyleId>
              </a:tblPr>
              <a:tblGrid>
                <a:gridCol w="1151466"/>
              </a:tblGrid>
              <a:tr h="370840">
                <a:tc>
                  <a:txBody>
                    <a:bodyPr/>
                    <a:lstStyle/>
                    <a:p>
                      <a:r>
                        <a:rPr lang="en-US" dirty="0" smtClean="0">
                          <a:solidFill>
                            <a:srgbClr val="0033CC"/>
                          </a:solidFill>
                        </a:rPr>
                        <a:t>POS</a:t>
                      </a:r>
                      <a:endParaRPr lang="en-US" dirty="0">
                        <a:solidFill>
                          <a:srgbClr val="0033CC"/>
                        </a:solidFill>
                      </a:endParaRPr>
                    </a:p>
                  </a:txBody>
                  <a:tcPr/>
                </a:tc>
              </a:tr>
              <a:tr h="370840">
                <a:tc>
                  <a:txBody>
                    <a:bodyPr/>
                    <a:lstStyle/>
                    <a:p>
                      <a:r>
                        <a:rPr lang="en-US" dirty="0" smtClean="0"/>
                        <a:t>PRP</a:t>
                      </a:r>
                      <a:endParaRPr lang="en-US" dirty="0"/>
                    </a:p>
                  </a:txBody>
                  <a:tcPr/>
                </a:tc>
              </a:tr>
              <a:tr h="370840">
                <a:tc>
                  <a:txBody>
                    <a:bodyPr/>
                    <a:lstStyle/>
                    <a:p>
                      <a:r>
                        <a:rPr lang="en-US" dirty="0" smtClean="0"/>
                        <a:t>VBZ</a:t>
                      </a:r>
                      <a:endParaRPr lang="en-US" dirty="0"/>
                    </a:p>
                  </a:txBody>
                  <a:tcPr/>
                </a:tc>
              </a:tr>
              <a:tr h="370840">
                <a:tc>
                  <a:txBody>
                    <a:bodyPr/>
                    <a:lstStyle/>
                    <a:p>
                      <a:r>
                        <a:rPr lang="en-US" dirty="0" smtClean="0"/>
                        <a:t>VBG</a:t>
                      </a:r>
                      <a:endParaRPr lang="en-US" dirty="0"/>
                    </a:p>
                  </a:txBody>
                  <a:tcPr/>
                </a:tc>
              </a:tr>
              <a:tr h="370840">
                <a:tc>
                  <a:txBody>
                    <a:bodyPr/>
                    <a:lstStyle/>
                    <a:p>
                      <a:r>
                        <a:rPr lang="en-US" dirty="0" smtClean="0"/>
                        <a:t>DT</a:t>
                      </a:r>
                      <a:endParaRPr lang="en-US" dirty="0"/>
                    </a:p>
                  </a:txBody>
                  <a:tcPr/>
                </a:tc>
              </a:tr>
              <a:tr h="370840">
                <a:tc>
                  <a:txBody>
                    <a:bodyPr/>
                    <a:lstStyle/>
                    <a:p>
                      <a:r>
                        <a:rPr lang="en-US" dirty="0" smtClean="0"/>
                        <a:t>NN</a:t>
                      </a:r>
                      <a:endParaRPr lang="en-US" dirty="0"/>
                    </a:p>
                  </a:txBody>
                  <a:tcPr/>
                </a:tc>
              </a:tr>
            </a:tbl>
          </a:graphicData>
        </a:graphic>
      </p:graphicFrame>
      <p:sp>
        <p:nvSpPr>
          <p:cNvPr id="13" name="Rectangular Callout 12"/>
          <p:cNvSpPr/>
          <p:nvPr/>
        </p:nvSpPr>
        <p:spPr>
          <a:xfrm>
            <a:off x="5943600" y="2667000"/>
            <a:ext cx="2895600" cy="841248"/>
          </a:xfrm>
          <a:prstGeom prst="wedgeRectCallout">
            <a:avLst>
              <a:gd name="adj1" fmla="val -92612"/>
              <a:gd name="adj2" fmla="val 26530"/>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alibri" pitchFamily="34" charset="0"/>
                <a:cs typeface="Calibri" pitchFamily="34" charset="0"/>
              </a:rPr>
              <a:t>S1 &amp; S2 look very different but their output structures are the same  </a:t>
            </a:r>
          </a:p>
        </p:txBody>
      </p:sp>
      <p:sp>
        <p:nvSpPr>
          <p:cNvPr id="14" name="Rectangular Callout 13"/>
          <p:cNvSpPr/>
          <p:nvPr/>
        </p:nvSpPr>
        <p:spPr>
          <a:xfrm>
            <a:off x="5943600" y="3657600"/>
            <a:ext cx="2895600" cy="841248"/>
          </a:xfrm>
          <a:prstGeom prst="wedgeRectCallout">
            <a:avLst>
              <a:gd name="adj1" fmla="val -49055"/>
              <a:gd name="adj2" fmla="val 24656"/>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alibri" pitchFamily="34" charset="0"/>
                <a:cs typeface="Andalus" pitchFamily="2" charset="-78"/>
              </a:rPr>
              <a:t>The inference outcomes </a:t>
            </a:r>
          </a:p>
          <a:p>
            <a:r>
              <a:rPr lang="en-US" dirty="0">
                <a:solidFill>
                  <a:schemeClr val="tx1"/>
                </a:solidFill>
                <a:latin typeface="Calibri" pitchFamily="34" charset="0"/>
                <a:cs typeface="Andalus" pitchFamily="2" charset="-78"/>
              </a:rPr>
              <a:t>are the same</a:t>
            </a:r>
          </a:p>
        </p:txBody>
      </p:sp>
      <p:sp>
        <p:nvSpPr>
          <p:cNvPr id="6" name="Slide Number Placeholder 5"/>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54</a:t>
            </a:fld>
            <a:endParaRPr lang="en-US" altLang="zh-TW"/>
          </a:p>
        </p:txBody>
      </p:sp>
    </p:spTree>
    <p:extLst>
      <p:ext uri="{BB962C8B-B14F-4D97-AF65-F5344CB8AC3E}">
        <p14:creationId xmlns:p14="http://schemas.microsoft.com/office/powerpoint/2010/main" val="218019250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P spid="1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US" dirty="0" smtClean="0"/>
              <a:t>Amortized ILP Inference  </a:t>
            </a:r>
            <a:r>
              <a:rPr lang="en-US" sz="1800" dirty="0"/>
              <a:t>[Kundu, Srikumar &amp; Roth, </a:t>
            </a:r>
            <a:r>
              <a:rPr lang="en-US" sz="1800" dirty="0" smtClean="0"/>
              <a:t>EMNLP-12,ACL-13]</a:t>
            </a:r>
            <a:endParaRPr lang="en-US" dirty="0" smtClean="0"/>
          </a:p>
        </p:txBody>
      </p:sp>
      <p:sp>
        <p:nvSpPr>
          <p:cNvPr id="1123331" name="Rectangle 3"/>
          <p:cNvSpPr>
            <a:spLocks noGrp="1" noChangeArrowheads="1"/>
          </p:cNvSpPr>
          <p:nvPr>
            <p:ph type="body" idx="1"/>
          </p:nvPr>
        </p:nvSpPr>
        <p:spPr>
          <a:xfrm>
            <a:off x="457200" y="990600"/>
            <a:ext cx="8382000" cy="5181600"/>
          </a:xfrm>
        </p:spPr>
        <p:txBody>
          <a:bodyPr/>
          <a:lstStyle/>
          <a:p>
            <a:pPr eaLnBrk="1" hangingPunct="1">
              <a:lnSpc>
                <a:spcPct val="90000"/>
              </a:lnSpc>
            </a:pPr>
            <a:endParaRPr lang="en-US" dirty="0" smtClean="0"/>
          </a:p>
          <a:p>
            <a:pPr eaLnBrk="1" hangingPunct="1">
              <a:lnSpc>
                <a:spcPct val="90000"/>
              </a:lnSpc>
            </a:pPr>
            <a:r>
              <a:rPr lang="en-US" dirty="0" smtClean="0"/>
              <a:t>We </a:t>
            </a:r>
            <a:r>
              <a:rPr lang="en-US" dirty="0"/>
              <a:t>formulate the problem of amortized inference: reducing inference time over the </a:t>
            </a:r>
            <a:r>
              <a:rPr lang="en-US" dirty="0">
                <a:solidFill>
                  <a:srgbClr val="0033CC"/>
                </a:solidFill>
              </a:rPr>
              <a:t>lifetime</a:t>
            </a:r>
            <a:r>
              <a:rPr lang="en-US" dirty="0"/>
              <a:t> of an NLP </a:t>
            </a:r>
            <a:r>
              <a:rPr lang="en-US" dirty="0" smtClean="0"/>
              <a:t>tool </a:t>
            </a:r>
          </a:p>
          <a:p>
            <a:pPr eaLnBrk="1" hangingPunct="1">
              <a:lnSpc>
                <a:spcPct val="90000"/>
              </a:lnSpc>
            </a:pPr>
            <a:r>
              <a:rPr lang="en-US" dirty="0" smtClean="0"/>
              <a:t>We </a:t>
            </a:r>
            <a:r>
              <a:rPr lang="en-US" dirty="0"/>
              <a:t>develop conditions under which the solution of a new problem can be </a:t>
            </a:r>
            <a:r>
              <a:rPr lang="en-US" dirty="0">
                <a:solidFill>
                  <a:srgbClr val="0033CC"/>
                </a:solidFill>
              </a:rPr>
              <a:t>exactly inferred </a:t>
            </a:r>
            <a:r>
              <a:rPr lang="en-US" dirty="0"/>
              <a:t>from </a:t>
            </a:r>
            <a:r>
              <a:rPr lang="en-US" dirty="0" smtClean="0"/>
              <a:t>earlier solutions </a:t>
            </a:r>
            <a:r>
              <a:rPr lang="en-US" dirty="0" smtClean="0">
                <a:solidFill>
                  <a:srgbClr val="0033CC"/>
                </a:solidFill>
              </a:rPr>
              <a:t>without </a:t>
            </a:r>
            <a:r>
              <a:rPr lang="en-US" dirty="0">
                <a:solidFill>
                  <a:srgbClr val="0033CC"/>
                </a:solidFill>
              </a:rPr>
              <a:t>invoking the solver</a:t>
            </a:r>
            <a:r>
              <a:rPr lang="en-US" dirty="0" smtClean="0">
                <a:solidFill>
                  <a:srgbClr val="0033CC"/>
                </a:solidFill>
              </a:rPr>
              <a:t>. </a:t>
            </a:r>
          </a:p>
          <a:p>
            <a:pPr eaLnBrk="1" hangingPunct="1">
              <a:lnSpc>
                <a:spcPct val="90000"/>
              </a:lnSpc>
            </a:pPr>
            <a:r>
              <a:rPr lang="en-US" dirty="0" smtClean="0">
                <a:solidFill>
                  <a:srgbClr val="0033CC"/>
                </a:solidFill>
              </a:rPr>
              <a:t>Results:</a:t>
            </a:r>
          </a:p>
          <a:p>
            <a:pPr lvl="1" eaLnBrk="1" hangingPunct="1">
              <a:lnSpc>
                <a:spcPct val="90000"/>
              </a:lnSpc>
            </a:pPr>
            <a:r>
              <a:rPr lang="en-US" dirty="0" smtClean="0">
                <a:solidFill>
                  <a:srgbClr val="0033CC"/>
                </a:solidFill>
                <a:sym typeface="Wingdings" pitchFamily="2" charset="2"/>
              </a:rPr>
              <a:t> </a:t>
            </a:r>
            <a:r>
              <a:rPr lang="en-US" dirty="0" smtClean="0">
                <a:sym typeface="Wingdings" pitchFamily="2" charset="2"/>
              </a:rPr>
              <a:t>A</a:t>
            </a:r>
            <a:r>
              <a:rPr lang="en-US" dirty="0" smtClean="0"/>
              <a:t> family of </a:t>
            </a:r>
            <a:r>
              <a:rPr lang="en-US" dirty="0" smtClean="0">
                <a:solidFill>
                  <a:srgbClr val="0033CC"/>
                </a:solidFill>
              </a:rPr>
              <a:t>exact</a:t>
            </a:r>
            <a:r>
              <a:rPr lang="en-US" dirty="0" smtClean="0"/>
              <a:t> inference schemes</a:t>
            </a:r>
          </a:p>
          <a:p>
            <a:pPr lvl="1" eaLnBrk="1" hangingPunct="1">
              <a:lnSpc>
                <a:spcPct val="90000"/>
              </a:lnSpc>
            </a:pPr>
            <a:r>
              <a:rPr lang="en-US" dirty="0">
                <a:solidFill>
                  <a:srgbClr val="0033CC"/>
                </a:solidFill>
                <a:sym typeface="Wingdings" pitchFamily="2" charset="2"/>
              </a:rPr>
              <a:t> </a:t>
            </a:r>
            <a:r>
              <a:rPr lang="en-US" dirty="0" smtClean="0">
                <a:sym typeface="Wingdings" pitchFamily="2" charset="2"/>
              </a:rPr>
              <a:t>A family of </a:t>
            </a:r>
            <a:r>
              <a:rPr lang="en-US" dirty="0" smtClean="0">
                <a:solidFill>
                  <a:srgbClr val="0033CC"/>
                </a:solidFill>
              </a:rPr>
              <a:t>approximate </a:t>
            </a:r>
            <a:r>
              <a:rPr lang="en-US" dirty="0"/>
              <a:t>solution </a:t>
            </a:r>
            <a:r>
              <a:rPr lang="en-US" dirty="0" smtClean="0"/>
              <a:t>schemes </a:t>
            </a:r>
          </a:p>
          <a:p>
            <a:pPr lvl="1" eaLnBrk="1" hangingPunct="1">
              <a:lnSpc>
                <a:spcPct val="90000"/>
              </a:lnSpc>
            </a:pPr>
            <a:r>
              <a:rPr lang="en-US" dirty="0" smtClean="0"/>
              <a:t>Algorithms are </a:t>
            </a:r>
            <a:r>
              <a:rPr lang="en-US" dirty="0">
                <a:solidFill>
                  <a:srgbClr val="0033CC"/>
                </a:solidFill>
              </a:rPr>
              <a:t>invariant </a:t>
            </a:r>
            <a:r>
              <a:rPr lang="en-US" dirty="0"/>
              <a:t>to the underlying </a:t>
            </a:r>
            <a:r>
              <a:rPr lang="en-US" dirty="0" smtClean="0"/>
              <a:t>solver; we simply reduce </a:t>
            </a:r>
            <a:r>
              <a:rPr lang="en-US" dirty="0"/>
              <a:t>the </a:t>
            </a:r>
            <a:r>
              <a:rPr lang="en-US" dirty="0">
                <a:solidFill>
                  <a:srgbClr val="0033CC"/>
                </a:solidFill>
              </a:rPr>
              <a:t>number of calls to the </a:t>
            </a:r>
            <a:r>
              <a:rPr lang="en-US" dirty="0" smtClean="0">
                <a:solidFill>
                  <a:srgbClr val="0033CC"/>
                </a:solidFill>
              </a:rPr>
              <a:t>solver </a:t>
            </a:r>
          </a:p>
          <a:p>
            <a:pPr eaLnBrk="1" hangingPunct="1">
              <a:lnSpc>
                <a:spcPct val="90000"/>
              </a:lnSpc>
            </a:pPr>
            <a:endParaRPr lang="en-US" dirty="0" smtClean="0"/>
          </a:p>
          <a:p>
            <a:pPr eaLnBrk="1" hangingPunct="1">
              <a:lnSpc>
                <a:spcPct val="90000"/>
              </a:lnSpc>
            </a:pPr>
            <a:r>
              <a:rPr lang="en-US" dirty="0" smtClean="0"/>
              <a:t>Significant </a:t>
            </a:r>
            <a:r>
              <a:rPr lang="en-US" dirty="0"/>
              <a:t>improvements both in terms of </a:t>
            </a:r>
            <a:r>
              <a:rPr lang="en-US" dirty="0">
                <a:solidFill>
                  <a:srgbClr val="0033CC"/>
                </a:solidFill>
              </a:rPr>
              <a:t>solver calls</a:t>
            </a:r>
            <a:r>
              <a:rPr lang="en-US" dirty="0">
                <a:solidFill>
                  <a:srgbClr val="FF0000"/>
                </a:solidFill>
              </a:rPr>
              <a:t> </a:t>
            </a:r>
            <a:r>
              <a:rPr lang="en-US" dirty="0"/>
              <a:t>and </a:t>
            </a:r>
            <a:r>
              <a:rPr lang="en-US" dirty="0">
                <a:solidFill>
                  <a:srgbClr val="0033CC"/>
                </a:solidFill>
              </a:rPr>
              <a:t>wall clock time </a:t>
            </a:r>
            <a:r>
              <a:rPr lang="en-US" dirty="0"/>
              <a:t>in a state-of-the-art Semantic Role </a:t>
            </a:r>
            <a:r>
              <a:rPr lang="en-US" dirty="0" smtClean="0"/>
              <a:t>Labeling</a:t>
            </a:r>
            <a:endParaRPr lang="en-US" dirty="0"/>
          </a:p>
        </p:txBody>
      </p:sp>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55</a:t>
            </a:fld>
            <a:endParaRPr lang="en-US" altLang="zh-TW"/>
          </a:p>
        </p:txBody>
      </p:sp>
    </p:spTree>
    <p:extLst>
      <p:ext uri="{BB962C8B-B14F-4D97-AF65-F5344CB8AC3E}">
        <p14:creationId xmlns:p14="http://schemas.microsoft.com/office/powerpoint/2010/main" val="375490197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333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333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333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333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333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333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3115874441"/>
              </p:ext>
            </p:extLst>
          </p:nvPr>
        </p:nvGraphicFramePr>
        <p:xfrm>
          <a:off x="571500" y="1130300"/>
          <a:ext cx="81407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2"/>
          <p:cNvSpPr>
            <a:spLocks noGrp="1"/>
          </p:cNvSpPr>
          <p:nvPr>
            <p:ph idx="1"/>
          </p:nvPr>
        </p:nvSpPr>
        <p:spPr>
          <a:xfrm>
            <a:off x="457200" y="1219200"/>
            <a:ext cx="8229600" cy="4953000"/>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2" name="Title 1"/>
          <p:cNvSpPr>
            <a:spLocks noGrp="1"/>
          </p:cNvSpPr>
          <p:nvPr>
            <p:ph type="title"/>
          </p:nvPr>
        </p:nvSpPr>
        <p:spPr/>
        <p:txBody>
          <a:bodyPr/>
          <a:lstStyle/>
          <a:p>
            <a:r>
              <a:rPr lang="en-US" dirty="0" smtClean="0"/>
              <a:t>The Hope: </a:t>
            </a:r>
            <a:r>
              <a:rPr lang="en-US" dirty="0" smtClean="0">
                <a:solidFill>
                  <a:schemeClr val="tx1"/>
                </a:solidFill>
              </a:rPr>
              <a:t>POS Tagging on </a:t>
            </a:r>
            <a:r>
              <a:rPr lang="en-US" dirty="0" err="1" smtClean="0">
                <a:solidFill>
                  <a:schemeClr val="tx1"/>
                </a:solidFill>
              </a:rPr>
              <a:t>Gigaword</a:t>
            </a:r>
            <a:endParaRPr lang="en-US" dirty="0">
              <a:solidFill>
                <a:schemeClr val="tx1"/>
              </a:solidFill>
            </a:endParaRPr>
          </a:p>
        </p:txBody>
      </p:sp>
      <p:sp>
        <p:nvSpPr>
          <p:cNvPr id="9" name="TextBox 8"/>
          <p:cNvSpPr txBox="1"/>
          <p:nvPr/>
        </p:nvSpPr>
        <p:spPr>
          <a:xfrm>
            <a:off x="3505200" y="5682734"/>
            <a:ext cx="2425700" cy="369332"/>
          </a:xfrm>
          <a:prstGeom prst="rect">
            <a:avLst/>
          </a:prstGeom>
          <a:noFill/>
        </p:spPr>
        <p:txBody>
          <a:bodyPr wrap="square" rtlCol="0">
            <a:spAutoFit/>
          </a:bodyPr>
          <a:lstStyle/>
          <a:p>
            <a:r>
              <a:rPr lang="en-US" b="1" dirty="0" smtClean="0">
                <a:cs typeface="Andalus" pitchFamily="2" charset="-78"/>
              </a:rPr>
              <a:t>Number of Tokens</a:t>
            </a:r>
            <a:endParaRPr lang="en-US" b="1" dirty="0">
              <a:cs typeface="Andalus" pitchFamily="2" charset="-78"/>
            </a:endParaRPr>
          </a:p>
        </p:txBody>
      </p:sp>
      <p:sp>
        <p:nvSpPr>
          <p:cNvPr id="5" name="Slide Number Placeholder 4"/>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56</a:t>
            </a:fld>
            <a:endParaRPr lang="en-US" altLang="zh-TW"/>
          </a:p>
        </p:txBody>
      </p:sp>
    </p:spTree>
    <p:extLst>
      <p:ext uri="{BB962C8B-B14F-4D97-AF65-F5344CB8AC3E}">
        <p14:creationId xmlns:p14="http://schemas.microsoft.com/office/powerpoint/2010/main" val="2980368195"/>
      </p:ext>
    </p:extLst>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172200" y="2222500"/>
            <a:ext cx="2870200" cy="1282700"/>
          </a:xfrm>
          <a:prstGeom prst="rect">
            <a:avLst/>
          </a:prstGeom>
          <a:solidFill>
            <a:srgbClr val="FFFFCC"/>
          </a:solidFill>
          <a:ln>
            <a:solidFill>
              <a:srgbClr val="FF99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Number of structures is much smaller than the number of </a:t>
            </a:r>
            <a:r>
              <a:rPr lang="en-US" sz="2000" dirty="0" smtClean="0">
                <a:solidFill>
                  <a:schemeClr val="tx1"/>
                </a:solidFill>
              </a:rPr>
              <a:t>sentences</a:t>
            </a:r>
            <a:endParaRPr lang="en-US" sz="2000" dirty="0">
              <a:solidFill>
                <a:schemeClr val="tx1"/>
              </a:solidFill>
              <a:latin typeface="Calibri" pitchFamily="34" charset="0"/>
              <a:cs typeface="Andalus" pitchFamily="2" charset="-78"/>
            </a:endParaRPr>
          </a:p>
        </p:txBody>
      </p:sp>
      <p:graphicFrame>
        <p:nvGraphicFramePr>
          <p:cNvPr id="8" name="Chart 7"/>
          <p:cNvGraphicFramePr/>
          <p:nvPr>
            <p:extLst>
              <p:ext uri="{D42A27DB-BD31-4B8C-83A1-F6EECF244321}">
                <p14:modId xmlns:p14="http://schemas.microsoft.com/office/powerpoint/2010/main" val="2264637992"/>
              </p:ext>
            </p:extLst>
          </p:nvPr>
        </p:nvGraphicFramePr>
        <p:xfrm>
          <a:off x="571500" y="1130300"/>
          <a:ext cx="81407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2"/>
          <p:cNvSpPr>
            <a:spLocks noGrp="1"/>
          </p:cNvSpPr>
          <p:nvPr>
            <p:ph idx="1"/>
          </p:nvPr>
        </p:nvSpPr>
        <p:spPr>
          <a:xfrm>
            <a:off x="457200" y="1219200"/>
            <a:ext cx="8229600" cy="4953000"/>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2" name="Title 1"/>
          <p:cNvSpPr>
            <a:spLocks noGrp="1"/>
          </p:cNvSpPr>
          <p:nvPr>
            <p:ph type="title"/>
          </p:nvPr>
        </p:nvSpPr>
        <p:spPr/>
        <p:txBody>
          <a:bodyPr/>
          <a:lstStyle/>
          <a:p>
            <a:r>
              <a:rPr lang="en-US" dirty="0" smtClean="0"/>
              <a:t>The Hope: </a:t>
            </a:r>
            <a:r>
              <a:rPr lang="en-US" dirty="0" smtClean="0">
                <a:solidFill>
                  <a:schemeClr val="tx1"/>
                </a:solidFill>
              </a:rPr>
              <a:t>POS Tagging on </a:t>
            </a:r>
            <a:r>
              <a:rPr lang="en-US" dirty="0" err="1" smtClean="0">
                <a:solidFill>
                  <a:schemeClr val="tx1"/>
                </a:solidFill>
              </a:rPr>
              <a:t>Gigaword</a:t>
            </a:r>
            <a:endParaRPr lang="en-US" dirty="0">
              <a:solidFill>
                <a:schemeClr val="tx1"/>
              </a:solidFill>
            </a:endParaRPr>
          </a:p>
        </p:txBody>
      </p:sp>
      <p:sp>
        <p:nvSpPr>
          <p:cNvPr id="9" name="TextBox 8"/>
          <p:cNvSpPr txBox="1"/>
          <p:nvPr/>
        </p:nvSpPr>
        <p:spPr>
          <a:xfrm>
            <a:off x="3505200" y="5682734"/>
            <a:ext cx="2425700" cy="369332"/>
          </a:xfrm>
          <a:prstGeom prst="rect">
            <a:avLst/>
          </a:prstGeom>
          <a:noFill/>
        </p:spPr>
        <p:txBody>
          <a:bodyPr wrap="square" rtlCol="0">
            <a:spAutoFit/>
          </a:bodyPr>
          <a:lstStyle/>
          <a:p>
            <a:r>
              <a:rPr lang="en-US" b="1" dirty="0" smtClean="0">
                <a:cs typeface="Andalus" pitchFamily="2" charset="-78"/>
              </a:rPr>
              <a:t>Number of Tokens</a:t>
            </a:r>
            <a:endParaRPr lang="en-US" b="1" dirty="0">
              <a:cs typeface="Andalus" pitchFamily="2" charset="-78"/>
            </a:endParaRPr>
          </a:p>
        </p:txBody>
      </p:sp>
      <p:sp>
        <p:nvSpPr>
          <p:cNvPr id="3" name="TextBox 2"/>
          <p:cNvSpPr txBox="1"/>
          <p:nvPr/>
        </p:nvSpPr>
        <p:spPr>
          <a:xfrm>
            <a:off x="3855943" y="1219200"/>
            <a:ext cx="3550331" cy="369332"/>
          </a:xfrm>
          <a:prstGeom prst="rect">
            <a:avLst/>
          </a:prstGeom>
          <a:solidFill>
            <a:srgbClr val="FFFFCC"/>
          </a:solidFill>
        </p:spPr>
        <p:txBody>
          <a:bodyPr wrap="none" rtlCol="0">
            <a:spAutoFit/>
          </a:bodyPr>
          <a:lstStyle/>
          <a:p>
            <a:r>
              <a:rPr lang="en-US" dirty="0" smtClean="0">
                <a:solidFill>
                  <a:srgbClr val="FF0000"/>
                </a:solidFill>
                <a:latin typeface="+mn-lt"/>
              </a:rPr>
              <a:t>Number of examples of a given size </a:t>
            </a:r>
            <a:endParaRPr lang="en-US" dirty="0">
              <a:solidFill>
                <a:srgbClr val="FF0000"/>
              </a:solidFill>
              <a:latin typeface="+mn-lt"/>
            </a:endParaRPr>
          </a:p>
        </p:txBody>
      </p:sp>
      <p:sp>
        <p:nvSpPr>
          <p:cNvPr id="11" name="TextBox 10"/>
          <p:cNvSpPr txBox="1"/>
          <p:nvPr/>
        </p:nvSpPr>
        <p:spPr>
          <a:xfrm>
            <a:off x="3854668" y="1552902"/>
            <a:ext cx="3782189" cy="369332"/>
          </a:xfrm>
          <a:prstGeom prst="rect">
            <a:avLst/>
          </a:prstGeom>
          <a:solidFill>
            <a:srgbClr val="FFFFCC"/>
          </a:solidFill>
        </p:spPr>
        <p:txBody>
          <a:bodyPr wrap="none" rtlCol="0">
            <a:spAutoFit/>
          </a:bodyPr>
          <a:lstStyle/>
          <a:p>
            <a:r>
              <a:rPr lang="en-US" dirty="0" smtClean="0">
                <a:latin typeface="+mn-lt"/>
              </a:rPr>
              <a:t>Number of unique POS tag sequences </a:t>
            </a:r>
            <a:endParaRPr lang="en-US" dirty="0">
              <a:latin typeface="+mn-lt"/>
            </a:endParaRPr>
          </a:p>
        </p:txBody>
      </p:sp>
      <p:sp>
        <p:nvSpPr>
          <p:cNvPr id="10" name="Slide Number Placeholder 9"/>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57</a:t>
            </a:fld>
            <a:endParaRPr lang="en-US" altLang="zh-TW"/>
          </a:p>
        </p:txBody>
      </p:sp>
    </p:spTree>
    <p:extLst>
      <p:ext uri="{BB962C8B-B14F-4D97-AF65-F5344CB8AC3E}">
        <p14:creationId xmlns:p14="http://schemas.microsoft.com/office/powerpoint/2010/main" val="2323568315"/>
      </p:ext>
    </p:extLst>
  </p:cSld>
  <p:clrMapOvr>
    <a:masterClrMapping/>
  </p:clrMapOvr>
  <p:transition spd="med"/>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Hope: </a:t>
            </a:r>
            <a:r>
              <a:rPr lang="en-US" dirty="0" smtClean="0">
                <a:solidFill>
                  <a:schemeClr val="tx1"/>
                </a:solidFill>
              </a:rPr>
              <a:t>Dependency Parsing on </a:t>
            </a:r>
            <a:r>
              <a:rPr lang="en-US" dirty="0" err="1" smtClean="0">
                <a:solidFill>
                  <a:schemeClr val="tx1"/>
                </a:solidFill>
              </a:rPr>
              <a:t>Gigaword</a:t>
            </a:r>
            <a:endParaRPr lang="en-US" dirty="0">
              <a:solidFill>
                <a:schemeClr val="tx1"/>
              </a:solidFill>
            </a:endParaRPr>
          </a:p>
        </p:txBody>
      </p:sp>
      <p:graphicFrame>
        <p:nvGraphicFramePr>
          <p:cNvPr id="8" name="Chart 7"/>
          <p:cNvGraphicFramePr/>
          <p:nvPr>
            <p:extLst>
              <p:ext uri="{D42A27DB-BD31-4B8C-83A1-F6EECF244321}">
                <p14:modId xmlns:p14="http://schemas.microsoft.com/office/powerpoint/2010/main" val="3471442603"/>
              </p:ext>
            </p:extLst>
          </p:nvPr>
        </p:nvGraphicFramePr>
        <p:xfrm>
          <a:off x="571500" y="1224896"/>
          <a:ext cx="8140700" cy="38735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3771900" y="5116930"/>
            <a:ext cx="2425700" cy="369332"/>
          </a:xfrm>
          <a:prstGeom prst="rect">
            <a:avLst/>
          </a:prstGeom>
          <a:noFill/>
        </p:spPr>
        <p:txBody>
          <a:bodyPr wrap="square" rtlCol="0">
            <a:spAutoFit/>
          </a:bodyPr>
          <a:lstStyle/>
          <a:p>
            <a:r>
              <a:rPr lang="en-US" b="1" dirty="0" smtClean="0">
                <a:cs typeface="Andalus" pitchFamily="2" charset="-78"/>
              </a:rPr>
              <a:t>Number of Tokens</a:t>
            </a:r>
            <a:endParaRPr lang="en-US" b="1" dirty="0">
              <a:cs typeface="Andalus" pitchFamily="2" charset="-78"/>
            </a:endParaRPr>
          </a:p>
        </p:txBody>
      </p:sp>
      <p:sp>
        <p:nvSpPr>
          <p:cNvPr id="7" name="Content Placeholder 2"/>
          <p:cNvSpPr>
            <a:spLocks noGrp="1"/>
          </p:cNvSpPr>
          <p:nvPr>
            <p:ph idx="1"/>
          </p:nvPr>
        </p:nvSpPr>
        <p:spPr>
          <a:xfrm>
            <a:off x="457200" y="1219200"/>
            <a:ext cx="8229600" cy="4953000"/>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12" name="Rectangle 11"/>
          <p:cNvSpPr/>
          <p:nvPr/>
        </p:nvSpPr>
        <p:spPr>
          <a:xfrm>
            <a:off x="6172200" y="2317096"/>
            <a:ext cx="2870200" cy="1282700"/>
          </a:xfrm>
          <a:prstGeom prst="rect">
            <a:avLst/>
          </a:prstGeom>
          <a:solidFill>
            <a:srgbClr val="FFFFCC"/>
          </a:solidFill>
          <a:ln>
            <a:solidFill>
              <a:srgbClr val="FF99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Number of structures is much smaller than the number of </a:t>
            </a:r>
            <a:r>
              <a:rPr lang="en-US" sz="2000" dirty="0" smtClean="0">
                <a:solidFill>
                  <a:schemeClr val="tx1"/>
                </a:solidFill>
              </a:rPr>
              <a:t>sentences</a:t>
            </a:r>
            <a:endParaRPr lang="en-US" sz="2000" dirty="0">
              <a:solidFill>
                <a:schemeClr val="tx1"/>
              </a:solidFill>
              <a:latin typeface="Calibri" pitchFamily="34" charset="0"/>
              <a:cs typeface="Andalus" pitchFamily="2" charset="-78"/>
            </a:endParaRPr>
          </a:p>
        </p:txBody>
      </p:sp>
      <p:sp>
        <p:nvSpPr>
          <p:cNvPr id="10" name="TextBox 9"/>
          <p:cNvSpPr txBox="1"/>
          <p:nvPr/>
        </p:nvSpPr>
        <p:spPr>
          <a:xfrm>
            <a:off x="3855943" y="1221830"/>
            <a:ext cx="3550331" cy="369332"/>
          </a:xfrm>
          <a:prstGeom prst="rect">
            <a:avLst/>
          </a:prstGeom>
          <a:solidFill>
            <a:srgbClr val="FFFFCC"/>
          </a:solidFill>
        </p:spPr>
        <p:txBody>
          <a:bodyPr wrap="none" rtlCol="0">
            <a:spAutoFit/>
          </a:bodyPr>
          <a:lstStyle/>
          <a:p>
            <a:r>
              <a:rPr lang="en-US" dirty="0" smtClean="0">
                <a:solidFill>
                  <a:srgbClr val="FF0000"/>
                </a:solidFill>
                <a:latin typeface="+mn-lt"/>
              </a:rPr>
              <a:t>Number of examples of a given size </a:t>
            </a:r>
            <a:endParaRPr lang="en-US" dirty="0">
              <a:solidFill>
                <a:srgbClr val="FF0000"/>
              </a:solidFill>
              <a:latin typeface="+mn-lt"/>
            </a:endParaRPr>
          </a:p>
        </p:txBody>
      </p:sp>
      <p:sp>
        <p:nvSpPr>
          <p:cNvPr id="11" name="TextBox 10"/>
          <p:cNvSpPr txBox="1"/>
          <p:nvPr/>
        </p:nvSpPr>
        <p:spPr>
          <a:xfrm>
            <a:off x="3854668" y="1524000"/>
            <a:ext cx="3690754" cy="369332"/>
          </a:xfrm>
          <a:prstGeom prst="rect">
            <a:avLst/>
          </a:prstGeom>
          <a:solidFill>
            <a:srgbClr val="FFFFCC"/>
          </a:solidFill>
        </p:spPr>
        <p:txBody>
          <a:bodyPr wrap="none" rtlCol="0">
            <a:spAutoFit/>
          </a:bodyPr>
          <a:lstStyle/>
          <a:p>
            <a:r>
              <a:rPr lang="en-US" dirty="0" smtClean="0">
                <a:latin typeface="+mn-lt"/>
              </a:rPr>
              <a:t>Number of unique Dependency Trees</a:t>
            </a:r>
            <a:endParaRPr lang="en-US" dirty="0">
              <a:latin typeface="+mn-lt"/>
            </a:endParaRPr>
          </a:p>
        </p:txBody>
      </p:sp>
      <p:sp>
        <p:nvSpPr>
          <p:cNvPr id="5" name="Slide Number Placeholder 4"/>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58</a:t>
            </a:fld>
            <a:endParaRPr lang="en-US" altLang="zh-TW"/>
          </a:p>
        </p:txBody>
      </p:sp>
    </p:spTree>
    <p:extLst>
      <p:ext uri="{BB962C8B-B14F-4D97-AF65-F5344CB8AC3E}">
        <p14:creationId xmlns:p14="http://schemas.microsoft.com/office/powerpoint/2010/main" val="1550308506"/>
      </p:ext>
    </p:extLst>
  </p:cSld>
  <p:clrMapOvr>
    <a:masterClrMapping/>
  </p:clrMapOvr>
  <p:transition spd="med"/>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219200"/>
            <a:ext cx="8229600" cy="4953000"/>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2" name="Title 1"/>
          <p:cNvSpPr>
            <a:spLocks noGrp="1"/>
          </p:cNvSpPr>
          <p:nvPr>
            <p:ph type="title"/>
          </p:nvPr>
        </p:nvSpPr>
        <p:spPr/>
        <p:txBody>
          <a:bodyPr/>
          <a:lstStyle/>
          <a:p>
            <a:r>
              <a:rPr lang="en-US" dirty="0" smtClean="0"/>
              <a:t>The Hope: </a:t>
            </a:r>
            <a:r>
              <a:rPr lang="en-US" dirty="0" smtClean="0">
                <a:solidFill>
                  <a:schemeClr val="tx1"/>
                </a:solidFill>
              </a:rPr>
              <a:t>Semantic Role Labeling on </a:t>
            </a:r>
            <a:r>
              <a:rPr lang="en-US" dirty="0" err="1" smtClean="0">
                <a:solidFill>
                  <a:schemeClr val="tx1"/>
                </a:solidFill>
              </a:rPr>
              <a:t>Gigaword</a:t>
            </a:r>
            <a:endParaRPr lang="en-US" dirty="0">
              <a:solidFill>
                <a:schemeClr val="tx1"/>
              </a:solidFill>
            </a:endParaRPr>
          </a:p>
        </p:txBody>
      </p:sp>
      <p:graphicFrame>
        <p:nvGraphicFramePr>
          <p:cNvPr id="8" name="Chart 7"/>
          <p:cNvGraphicFramePr/>
          <p:nvPr>
            <p:extLst>
              <p:ext uri="{D42A27DB-BD31-4B8C-83A1-F6EECF244321}">
                <p14:modId xmlns:p14="http://schemas.microsoft.com/office/powerpoint/2010/main" val="2100220468"/>
              </p:ext>
            </p:extLst>
          </p:nvPr>
        </p:nvGraphicFramePr>
        <p:xfrm>
          <a:off x="571500" y="1130300"/>
          <a:ext cx="8140700" cy="41656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2857500" y="5314434"/>
            <a:ext cx="4305300" cy="369332"/>
          </a:xfrm>
          <a:prstGeom prst="rect">
            <a:avLst/>
          </a:prstGeom>
          <a:noFill/>
        </p:spPr>
        <p:txBody>
          <a:bodyPr wrap="square" rtlCol="0">
            <a:spAutoFit/>
          </a:bodyPr>
          <a:lstStyle/>
          <a:p>
            <a:r>
              <a:rPr lang="en-US" b="1" dirty="0" smtClean="0">
                <a:cs typeface="Andalus" pitchFamily="2" charset="-78"/>
              </a:rPr>
              <a:t>Number of Arguments per Predicate</a:t>
            </a:r>
            <a:endParaRPr lang="en-US" b="1" dirty="0">
              <a:cs typeface="Andalus" pitchFamily="2" charset="-78"/>
            </a:endParaRPr>
          </a:p>
        </p:txBody>
      </p:sp>
      <p:sp>
        <p:nvSpPr>
          <p:cNvPr id="11" name="Rectangle 10"/>
          <p:cNvSpPr/>
          <p:nvPr/>
        </p:nvSpPr>
        <p:spPr>
          <a:xfrm>
            <a:off x="6172200" y="2222500"/>
            <a:ext cx="2870200" cy="1282700"/>
          </a:xfrm>
          <a:prstGeom prst="rect">
            <a:avLst/>
          </a:prstGeom>
          <a:solidFill>
            <a:srgbClr val="FFFFCC"/>
          </a:solidFill>
          <a:ln>
            <a:solidFill>
              <a:srgbClr val="FF99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Number of structures is much smaller than the number of </a:t>
            </a:r>
            <a:r>
              <a:rPr lang="en-US" sz="2000" dirty="0" smtClean="0">
                <a:solidFill>
                  <a:schemeClr val="tx1"/>
                </a:solidFill>
              </a:rPr>
              <a:t>sentences</a:t>
            </a:r>
            <a:endParaRPr lang="en-US" sz="2000" dirty="0">
              <a:solidFill>
                <a:schemeClr val="tx1"/>
              </a:solidFill>
              <a:latin typeface="Calibri" pitchFamily="34" charset="0"/>
              <a:cs typeface="Andalus" pitchFamily="2" charset="-78"/>
            </a:endParaRPr>
          </a:p>
        </p:txBody>
      </p:sp>
      <p:sp>
        <p:nvSpPr>
          <p:cNvPr id="10" name="TextBox 9"/>
          <p:cNvSpPr txBox="1"/>
          <p:nvPr/>
        </p:nvSpPr>
        <p:spPr>
          <a:xfrm>
            <a:off x="3855943" y="1221830"/>
            <a:ext cx="3550331" cy="369332"/>
          </a:xfrm>
          <a:prstGeom prst="rect">
            <a:avLst/>
          </a:prstGeom>
          <a:solidFill>
            <a:srgbClr val="FFFFCC"/>
          </a:solidFill>
        </p:spPr>
        <p:txBody>
          <a:bodyPr wrap="none" rtlCol="0">
            <a:spAutoFit/>
          </a:bodyPr>
          <a:lstStyle/>
          <a:p>
            <a:r>
              <a:rPr lang="en-US" dirty="0" smtClean="0">
                <a:solidFill>
                  <a:srgbClr val="FF0000"/>
                </a:solidFill>
                <a:latin typeface="+mn-lt"/>
              </a:rPr>
              <a:t>Number of examples of a given size </a:t>
            </a:r>
            <a:endParaRPr lang="en-US" dirty="0">
              <a:solidFill>
                <a:srgbClr val="FF0000"/>
              </a:solidFill>
              <a:latin typeface="+mn-lt"/>
            </a:endParaRPr>
          </a:p>
        </p:txBody>
      </p:sp>
      <p:sp>
        <p:nvSpPr>
          <p:cNvPr id="12" name="TextBox 11"/>
          <p:cNvSpPr txBox="1"/>
          <p:nvPr/>
        </p:nvSpPr>
        <p:spPr>
          <a:xfrm>
            <a:off x="3854668" y="1524000"/>
            <a:ext cx="3290516" cy="369332"/>
          </a:xfrm>
          <a:prstGeom prst="rect">
            <a:avLst/>
          </a:prstGeom>
          <a:solidFill>
            <a:srgbClr val="FFFFCC"/>
          </a:solidFill>
        </p:spPr>
        <p:txBody>
          <a:bodyPr wrap="none" rtlCol="0">
            <a:spAutoFit/>
          </a:bodyPr>
          <a:lstStyle/>
          <a:p>
            <a:r>
              <a:rPr lang="en-US" dirty="0" smtClean="0">
                <a:latin typeface="+mn-lt"/>
              </a:rPr>
              <a:t>Number of unique SRL structures</a:t>
            </a:r>
            <a:endParaRPr lang="en-US" dirty="0">
              <a:latin typeface="+mn-lt"/>
            </a:endParaRPr>
          </a:p>
        </p:txBody>
      </p:sp>
      <p:sp>
        <p:nvSpPr>
          <p:cNvPr id="5" name="Slide Number Placeholder 4"/>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59</a:t>
            </a:fld>
            <a:endParaRPr lang="en-US" altLang="zh-TW"/>
          </a:p>
        </p:txBody>
      </p:sp>
    </p:spTree>
    <p:extLst>
      <p:ext uri="{BB962C8B-B14F-4D97-AF65-F5344CB8AC3E}">
        <p14:creationId xmlns:p14="http://schemas.microsoft.com/office/powerpoint/2010/main" val="281352"/>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dirty="0" smtClean="0"/>
              <a:t>Outline</a:t>
            </a:r>
          </a:p>
        </p:txBody>
      </p:sp>
      <p:sp>
        <p:nvSpPr>
          <p:cNvPr id="1123331" name="Rectangle 3"/>
          <p:cNvSpPr>
            <a:spLocks noGrp="1" noChangeArrowheads="1"/>
          </p:cNvSpPr>
          <p:nvPr>
            <p:ph type="body" idx="1"/>
          </p:nvPr>
        </p:nvSpPr>
        <p:spPr>
          <a:xfrm>
            <a:off x="304800" y="990600"/>
            <a:ext cx="8686800" cy="5181600"/>
          </a:xfrm>
        </p:spPr>
        <p:txBody>
          <a:bodyPr/>
          <a:lstStyle/>
          <a:p>
            <a:pPr eaLnBrk="1" hangingPunct="1">
              <a:lnSpc>
                <a:spcPct val="90000"/>
              </a:lnSpc>
            </a:pPr>
            <a:r>
              <a:rPr lang="en-US" dirty="0" smtClean="0"/>
              <a:t>Natural Language Processing </a:t>
            </a:r>
            <a:r>
              <a:rPr lang="en-US" sz="1800" dirty="0" smtClean="0"/>
              <a:t>with</a:t>
            </a:r>
            <a:r>
              <a:rPr lang="en-US" dirty="0" smtClean="0"/>
              <a:t> Constrained Conditional Models</a:t>
            </a:r>
          </a:p>
          <a:p>
            <a:pPr lvl="1" eaLnBrk="1" hangingPunct="1">
              <a:lnSpc>
                <a:spcPct val="90000"/>
              </a:lnSpc>
            </a:pPr>
            <a:r>
              <a:rPr lang="en-US" dirty="0" smtClean="0"/>
              <a:t>A formulation for global </a:t>
            </a:r>
            <a:r>
              <a:rPr lang="en-US" dirty="0"/>
              <a:t>i</a:t>
            </a:r>
            <a:r>
              <a:rPr lang="en-US" dirty="0" smtClean="0"/>
              <a:t>nference with knowledge modeled as expressive structural constraints</a:t>
            </a:r>
          </a:p>
          <a:p>
            <a:pPr lvl="1" eaLnBrk="1" hangingPunct="1">
              <a:lnSpc>
                <a:spcPct val="90000"/>
              </a:lnSpc>
            </a:pPr>
            <a:r>
              <a:rPr lang="en-US" dirty="0" smtClean="0"/>
              <a:t>Some examples</a:t>
            </a:r>
          </a:p>
          <a:p>
            <a:pPr lvl="1" eaLnBrk="1" hangingPunct="1">
              <a:lnSpc>
                <a:spcPct val="90000"/>
              </a:lnSpc>
            </a:pPr>
            <a:endParaRPr lang="en-US" dirty="0" smtClean="0"/>
          </a:p>
          <a:p>
            <a:r>
              <a:rPr lang="en-US" dirty="0" smtClean="0"/>
              <a:t>Extended </a:t>
            </a:r>
            <a:r>
              <a:rPr lang="en-US" dirty="0"/>
              <a:t>semantic role labeling</a:t>
            </a:r>
          </a:p>
          <a:p>
            <a:pPr lvl="1"/>
            <a:r>
              <a:rPr lang="en-US" dirty="0"/>
              <a:t>Preposition </a:t>
            </a:r>
            <a:r>
              <a:rPr lang="en-US" dirty="0" smtClean="0"/>
              <a:t>based predicates </a:t>
            </a:r>
            <a:r>
              <a:rPr lang="en-US" dirty="0"/>
              <a:t>and </a:t>
            </a:r>
            <a:r>
              <a:rPr lang="en-US" dirty="0" smtClean="0"/>
              <a:t>their arguments</a:t>
            </a:r>
          </a:p>
          <a:p>
            <a:pPr lvl="1"/>
            <a:r>
              <a:rPr lang="en-US" dirty="0" smtClean="0"/>
              <a:t>Multiple simple models, Latent representations and Indirect Supervision </a:t>
            </a:r>
            <a:endParaRPr lang="en-US" dirty="0"/>
          </a:p>
          <a:p>
            <a:pPr lvl="1" eaLnBrk="1" hangingPunct="1">
              <a:lnSpc>
                <a:spcPct val="90000"/>
              </a:lnSpc>
            </a:pPr>
            <a:endParaRPr lang="en-US" dirty="0" smtClean="0">
              <a:solidFill>
                <a:srgbClr val="0033CC"/>
              </a:solidFill>
            </a:endParaRPr>
          </a:p>
          <a:p>
            <a:pPr eaLnBrk="1" hangingPunct="1">
              <a:lnSpc>
                <a:spcPct val="90000"/>
              </a:lnSpc>
            </a:pPr>
            <a:r>
              <a:rPr lang="en-US" dirty="0" smtClean="0"/>
              <a:t>Amortized Integer Linear Programming Inference</a:t>
            </a:r>
          </a:p>
          <a:p>
            <a:pPr lvl="1" eaLnBrk="1" hangingPunct="1">
              <a:lnSpc>
                <a:spcPct val="90000"/>
              </a:lnSpc>
            </a:pPr>
            <a:r>
              <a:rPr lang="en-US" dirty="0" smtClean="0"/>
              <a:t>Exploiting Previous Inference Results</a:t>
            </a:r>
          </a:p>
          <a:p>
            <a:pPr lvl="1" eaLnBrk="1" hangingPunct="1">
              <a:lnSpc>
                <a:spcPct val="90000"/>
              </a:lnSpc>
            </a:pPr>
            <a:r>
              <a:rPr lang="en-US" dirty="0" smtClean="0"/>
              <a:t>Can the k-</a:t>
            </a:r>
            <a:r>
              <a:rPr lang="en-US" dirty="0" err="1" smtClean="0"/>
              <a:t>th</a:t>
            </a:r>
            <a:r>
              <a:rPr lang="en-US" dirty="0" smtClean="0"/>
              <a:t> inference problem be cheaper than the 1st?</a:t>
            </a:r>
          </a:p>
        </p:txBody>
      </p:sp>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6</a:t>
            </a:fld>
            <a:endParaRPr lang="en-US" altLang="zh-TW"/>
          </a:p>
        </p:txBody>
      </p:sp>
    </p:spTree>
    <p:extLst>
      <p:ext uri="{BB962C8B-B14F-4D97-AF65-F5344CB8AC3E}">
        <p14:creationId xmlns:p14="http://schemas.microsoft.com/office/powerpoint/2010/main" val="3240123971"/>
      </p:ext>
    </p:extLst>
  </p:cSld>
  <p:clrMapOvr>
    <a:masterClrMapping/>
  </p:clrMapOvr>
  <p:transition spd="med"/>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922692" y="4049638"/>
            <a:ext cx="1686215" cy="660401"/>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284735" y="3725665"/>
            <a:ext cx="1707932" cy="1267002"/>
          </a:xfrm>
          <a:prstGeom prst="rect">
            <a:avLst/>
          </a:prstGeom>
        </p:spPr>
      </p:pic>
      <p:graphicFrame>
        <p:nvGraphicFramePr>
          <p:cNvPr id="8" name="Chart 7"/>
          <p:cNvGraphicFramePr/>
          <p:nvPr>
            <p:extLst>
              <p:ext uri="{D42A27DB-BD31-4B8C-83A1-F6EECF244321}">
                <p14:modId xmlns:p14="http://schemas.microsoft.com/office/powerpoint/2010/main" val="4078688682"/>
              </p:ext>
            </p:extLst>
          </p:nvPr>
        </p:nvGraphicFramePr>
        <p:xfrm>
          <a:off x="571500" y="1130300"/>
          <a:ext cx="8140700" cy="4648200"/>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424050" y="3871403"/>
            <a:ext cx="2048245" cy="666754"/>
          </a:xfrm>
          <a:prstGeom prst="rect">
            <a:avLst/>
          </a:prstGeom>
        </p:spPr>
      </p:pic>
      <p:sp>
        <p:nvSpPr>
          <p:cNvPr id="6" name="Content Placeholder 2"/>
          <p:cNvSpPr>
            <a:spLocks noGrp="1"/>
          </p:cNvSpPr>
          <p:nvPr>
            <p:ph idx="1"/>
          </p:nvPr>
        </p:nvSpPr>
        <p:spPr>
          <a:xfrm>
            <a:off x="457200" y="1219200"/>
            <a:ext cx="8229600" cy="4953000"/>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2" name="Title 1"/>
          <p:cNvSpPr>
            <a:spLocks noGrp="1"/>
          </p:cNvSpPr>
          <p:nvPr>
            <p:ph type="title"/>
          </p:nvPr>
        </p:nvSpPr>
        <p:spPr/>
        <p:txBody>
          <a:bodyPr/>
          <a:lstStyle/>
          <a:p>
            <a:r>
              <a:rPr lang="en-US" dirty="0" smtClean="0"/>
              <a:t>POS Tagging on </a:t>
            </a:r>
            <a:r>
              <a:rPr lang="en-US" dirty="0" err="1" smtClean="0"/>
              <a:t>Gigaword</a:t>
            </a:r>
            <a:endParaRPr lang="en-US" dirty="0"/>
          </a:p>
        </p:txBody>
      </p:sp>
      <p:sp>
        <p:nvSpPr>
          <p:cNvPr id="9" name="TextBox 8"/>
          <p:cNvSpPr txBox="1"/>
          <p:nvPr/>
        </p:nvSpPr>
        <p:spPr>
          <a:xfrm>
            <a:off x="3568700" y="5644634"/>
            <a:ext cx="2425700" cy="369332"/>
          </a:xfrm>
          <a:prstGeom prst="rect">
            <a:avLst/>
          </a:prstGeom>
          <a:noFill/>
        </p:spPr>
        <p:txBody>
          <a:bodyPr wrap="square" rtlCol="0">
            <a:spAutoFit/>
          </a:bodyPr>
          <a:lstStyle/>
          <a:p>
            <a:r>
              <a:rPr lang="en-US" b="1" dirty="0" smtClean="0">
                <a:cs typeface="Andalus" pitchFamily="2" charset="-78"/>
              </a:rPr>
              <a:t>Number of Tokens</a:t>
            </a:r>
            <a:endParaRPr lang="en-US" b="1" dirty="0">
              <a:cs typeface="Andalus" pitchFamily="2" charset="-78"/>
            </a:endParaRPr>
          </a:p>
        </p:txBody>
      </p:sp>
      <p:sp>
        <p:nvSpPr>
          <p:cNvPr id="7" name="Down Arrow 6"/>
          <p:cNvSpPr/>
          <p:nvPr/>
        </p:nvSpPr>
        <p:spPr>
          <a:xfrm rot="3007694">
            <a:off x="5627754" y="2720389"/>
            <a:ext cx="457200" cy="889000"/>
          </a:xfrm>
          <a:prstGeom prst="downArrow">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ectangle 11"/>
          <p:cNvSpPr/>
          <p:nvPr/>
        </p:nvSpPr>
        <p:spPr>
          <a:xfrm>
            <a:off x="6629400" y="2222500"/>
            <a:ext cx="2209800" cy="1282700"/>
          </a:xfrm>
          <a:prstGeom prst="rect">
            <a:avLst/>
          </a:prstGeom>
          <a:solidFill>
            <a:srgbClr val="FFFFCC"/>
          </a:solidFill>
          <a:ln>
            <a:solidFill>
              <a:srgbClr val="FF99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rPr>
              <a:t>How skewed is the distribution of the structures?</a:t>
            </a:r>
            <a:endParaRPr lang="en-US" sz="2000" dirty="0">
              <a:solidFill>
                <a:schemeClr val="tx1"/>
              </a:solidFill>
              <a:latin typeface="Calibri" pitchFamily="34" charset="0"/>
              <a:cs typeface="Andalus" pitchFamily="2" charset="-78"/>
            </a:endParaRPr>
          </a:p>
        </p:txBody>
      </p:sp>
      <p:sp>
        <p:nvSpPr>
          <p:cNvPr id="13" name="Rectangle 12"/>
          <p:cNvSpPr/>
          <p:nvPr/>
        </p:nvSpPr>
        <p:spPr>
          <a:xfrm>
            <a:off x="6629400" y="3746500"/>
            <a:ext cx="2209800" cy="1282700"/>
          </a:xfrm>
          <a:prstGeom prst="rect">
            <a:avLst/>
          </a:prstGeom>
          <a:solidFill>
            <a:srgbClr val="FFFFCC"/>
          </a:solidFill>
          <a:ln>
            <a:solidFill>
              <a:srgbClr val="FF99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rPr>
              <a:t>A small # of structures occur very frequently</a:t>
            </a:r>
            <a:endParaRPr lang="en-US" sz="2000" dirty="0">
              <a:solidFill>
                <a:schemeClr val="tx1"/>
              </a:solidFill>
              <a:latin typeface="Calibri" pitchFamily="34" charset="0"/>
              <a:cs typeface="Andalus" pitchFamily="2" charset="-78"/>
            </a:endParaRPr>
          </a:p>
        </p:txBody>
      </p:sp>
      <p:sp>
        <p:nvSpPr>
          <p:cNvPr id="5" name="Slide Number Placeholder 4"/>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60</a:t>
            </a:fld>
            <a:endParaRPr lang="en-US" altLang="zh-TW"/>
          </a:p>
        </p:txBody>
      </p:sp>
    </p:spTree>
    <p:extLst>
      <p:ext uri="{BB962C8B-B14F-4D97-AF65-F5344CB8AC3E}">
        <p14:creationId xmlns:p14="http://schemas.microsoft.com/office/powerpoint/2010/main" val="36511745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Amortized ILP Inference</a:t>
            </a:r>
            <a:endParaRPr lang="en-US" dirty="0"/>
          </a:p>
        </p:txBody>
      </p:sp>
      <p:sp>
        <p:nvSpPr>
          <p:cNvPr id="3" name="Content Placeholder 2"/>
          <p:cNvSpPr>
            <a:spLocks noGrp="1"/>
          </p:cNvSpPr>
          <p:nvPr>
            <p:ph idx="1"/>
          </p:nvPr>
        </p:nvSpPr>
        <p:spPr/>
        <p:txBody>
          <a:bodyPr/>
          <a:lstStyle/>
          <a:p>
            <a:r>
              <a:rPr lang="en-US" dirty="0"/>
              <a:t>These statistics show that </a:t>
            </a:r>
            <a:r>
              <a:rPr lang="en-US" dirty="0" smtClean="0"/>
              <a:t>many </a:t>
            </a:r>
            <a:r>
              <a:rPr lang="en-US" dirty="0">
                <a:solidFill>
                  <a:srgbClr val="FF0000"/>
                </a:solidFill>
              </a:rPr>
              <a:t>different instances </a:t>
            </a:r>
            <a:r>
              <a:rPr lang="en-US" dirty="0" smtClean="0"/>
              <a:t>are mapped into identical inference outcomes.</a:t>
            </a:r>
            <a:endParaRPr lang="en-US" dirty="0">
              <a:solidFill>
                <a:srgbClr val="FF0000"/>
              </a:solidFill>
            </a:endParaRPr>
          </a:p>
          <a:p>
            <a:r>
              <a:rPr lang="en-US" b="1" dirty="0">
                <a:cs typeface="Andalus" pitchFamily="2" charset="-78"/>
              </a:rPr>
              <a:t>H</a:t>
            </a:r>
            <a:r>
              <a:rPr lang="en-US" b="1" dirty="0" smtClean="0">
                <a:cs typeface="Andalus" pitchFamily="2" charset="-78"/>
              </a:rPr>
              <a:t>ow can we exploit </a:t>
            </a:r>
            <a:r>
              <a:rPr lang="en-US" b="1" dirty="0">
                <a:cs typeface="Andalus" pitchFamily="2" charset="-78"/>
              </a:rPr>
              <a:t>this fact </a:t>
            </a:r>
            <a:r>
              <a:rPr lang="en-US" b="1" dirty="0" smtClean="0">
                <a:cs typeface="Andalus" pitchFamily="2" charset="-78"/>
              </a:rPr>
              <a:t>to </a:t>
            </a:r>
            <a:r>
              <a:rPr lang="en-US" b="1" dirty="0">
                <a:cs typeface="Andalus" pitchFamily="2" charset="-78"/>
              </a:rPr>
              <a:t>save inference </a:t>
            </a:r>
            <a:r>
              <a:rPr lang="en-US" b="1" dirty="0" smtClean="0">
                <a:cs typeface="Andalus" pitchFamily="2" charset="-78"/>
              </a:rPr>
              <a:t>cost</a:t>
            </a:r>
            <a:r>
              <a:rPr lang="en-US" dirty="0">
                <a:cs typeface="Andalus" pitchFamily="2" charset="-78"/>
              </a:rPr>
              <a:t>?</a:t>
            </a:r>
          </a:p>
          <a:p>
            <a:endParaRPr lang="en-US" dirty="0" smtClean="0"/>
          </a:p>
          <a:p>
            <a:r>
              <a:rPr lang="en-US" dirty="0" smtClean="0"/>
              <a:t>We do this in the context of 0-1 LP, which is the most commonly used formulation in NLP.</a:t>
            </a:r>
          </a:p>
          <a:p>
            <a:pPr marL="0" indent="0">
              <a:buNone/>
            </a:pPr>
            <a:r>
              <a:rPr lang="en-US" dirty="0" smtClean="0"/>
              <a:t>                             Max </a:t>
            </a:r>
            <a:r>
              <a:rPr lang="en-US" b="1" dirty="0" smtClean="0">
                <a:solidFill>
                  <a:srgbClr val="FF0000"/>
                </a:solidFill>
              </a:rPr>
              <a:t>cx</a:t>
            </a:r>
          </a:p>
          <a:p>
            <a:pPr marL="0" indent="0">
              <a:buNone/>
            </a:pPr>
            <a:r>
              <a:rPr lang="en-US" dirty="0"/>
              <a:t> </a:t>
            </a:r>
            <a:r>
              <a:rPr lang="en-US" dirty="0" smtClean="0"/>
              <a:t>                            </a:t>
            </a:r>
            <a:r>
              <a:rPr lang="en-US" dirty="0" smtClean="0">
                <a:solidFill>
                  <a:srgbClr val="FF0000"/>
                </a:solidFill>
              </a:rPr>
              <a:t>A</a:t>
            </a:r>
            <a:r>
              <a:rPr lang="en-US" b="1" dirty="0" smtClean="0">
                <a:solidFill>
                  <a:srgbClr val="FF0000"/>
                </a:solidFill>
              </a:rPr>
              <a:t>x</a:t>
            </a:r>
            <a:r>
              <a:rPr lang="en-US" dirty="0" smtClean="0">
                <a:solidFill>
                  <a:srgbClr val="FF0000"/>
                </a:solidFill>
              </a:rPr>
              <a:t> ≤ </a:t>
            </a:r>
            <a:r>
              <a:rPr lang="en-US" b="1" dirty="0" smtClean="0">
                <a:solidFill>
                  <a:srgbClr val="FF0000"/>
                </a:solidFill>
              </a:rPr>
              <a:t>b</a:t>
            </a:r>
          </a:p>
          <a:p>
            <a:pPr marL="0" indent="0">
              <a:buNone/>
            </a:pPr>
            <a:r>
              <a:rPr lang="en-US" dirty="0"/>
              <a:t> </a:t>
            </a:r>
            <a:r>
              <a:rPr lang="en-US" dirty="0" smtClean="0"/>
              <a:t>                              </a:t>
            </a:r>
            <a:r>
              <a:rPr lang="en-US" b="1" dirty="0" smtClean="0">
                <a:solidFill>
                  <a:srgbClr val="FF0000"/>
                </a:solidFill>
              </a:rPr>
              <a:t>x</a:t>
            </a:r>
            <a:r>
              <a:rPr lang="en-US" dirty="0" smtClean="0">
                <a:solidFill>
                  <a:srgbClr val="FF0000"/>
                </a:solidFill>
              </a:rPr>
              <a:t>  </a:t>
            </a:r>
            <a:r>
              <a:rPr lang="en-US" dirty="0" smtClean="0">
                <a:solidFill>
                  <a:srgbClr val="FF0000"/>
                </a:solidFill>
                <a:latin typeface="cmsy10"/>
              </a:rPr>
              <a:t>2</a:t>
            </a:r>
            <a:r>
              <a:rPr lang="en-US" dirty="0" smtClean="0">
                <a:solidFill>
                  <a:srgbClr val="FF0000"/>
                </a:solidFill>
              </a:rPr>
              <a:t> {0,1} </a:t>
            </a:r>
          </a:p>
        </p:txBody>
      </p:sp>
      <p:sp>
        <p:nvSpPr>
          <p:cNvPr id="6" name="Slide Number Placeholder 5"/>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61</a:t>
            </a:fld>
            <a:endParaRPr lang="en-US" altLang="zh-TW"/>
          </a:p>
        </p:txBody>
      </p:sp>
    </p:spTree>
    <p:extLst>
      <p:ext uri="{BB962C8B-B14F-4D97-AF65-F5344CB8AC3E}">
        <p14:creationId xmlns:p14="http://schemas.microsoft.com/office/powerpoint/2010/main" val="288672793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3044825" y="5181600"/>
            <a:ext cx="2324100" cy="7620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028950" y="4385608"/>
            <a:ext cx="2355850" cy="465435"/>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797550" y="2785408"/>
            <a:ext cx="3073400" cy="1200329"/>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52400" y="2811661"/>
            <a:ext cx="2768600" cy="1200329"/>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028950" y="4385608"/>
            <a:ext cx="2355850" cy="1938992"/>
          </a:xfrm>
          <a:prstGeom prst="rect">
            <a:avLst/>
          </a:prstGeom>
          <a:noFill/>
        </p:spPr>
        <p:txBody>
          <a:bodyPr wrap="square" rtlCol="0">
            <a:spAutoFit/>
          </a:bodyPr>
          <a:lstStyle/>
          <a:p>
            <a:r>
              <a:rPr lang="en-US" sz="2400" b="1" dirty="0" smtClean="0">
                <a:solidFill>
                  <a:srgbClr val="FF0000"/>
                </a:solidFill>
                <a:latin typeface="Calibri" pitchFamily="34" charset="0"/>
                <a:cs typeface="Andalus" pitchFamily="2" charset="-78"/>
              </a:rPr>
              <a:t>x</a:t>
            </a:r>
            <a:r>
              <a:rPr lang="en-US" sz="2400" baseline="30000" dirty="0" smtClean="0">
                <a:latin typeface="Calibri" pitchFamily="34" charset="0"/>
                <a:cs typeface="Andalus" pitchFamily="2" charset="-78"/>
              </a:rPr>
              <a:t>*</a:t>
            </a:r>
            <a:r>
              <a:rPr lang="en-US" sz="2400" baseline="-25000" dirty="0" smtClean="0">
                <a:solidFill>
                  <a:srgbClr val="FF0000"/>
                </a:solidFill>
                <a:latin typeface="Calibri" pitchFamily="34" charset="0"/>
                <a:cs typeface="Andalus" pitchFamily="2" charset="-78"/>
              </a:rPr>
              <a:t>P</a:t>
            </a:r>
            <a:r>
              <a:rPr lang="en-US" sz="2400" dirty="0" smtClean="0">
                <a:latin typeface="Calibri" pitchFamily="34" charset="0"/>
                <a:cs typeface="Andalus" pitchFamily="2" charset="-78"/>
              </a:rPr>
              <a:t>:  &lt;0, 1, 1, 0&gt;</a:t>
            </a:r>
          </a:p>
          <a:p>
            <a:endParaRPr lang="en-US" sz="2400" dirty="0" smtClean="0">
              <a:latin typeface="Calibri" pitchFamily="34" charset="0"/>
              <a:cs typeface="Andalus" pitchFamily="2" charset="-78"/>
            </a:endParaRPr>
          </a:p>
          <a:p>
            <a:r>
              <a:rPr lang="en-US" sz="2400" b="1" dirty="0" err="1" smtClean="0">
                <a:solidFill>
                  <a:srgbClr val="FF0000"/>
                </a:solidFill>
                <a:latin typeface="Calibri" pitchFamily="34" charset="0"/>
                <a:cs typeface="Andalus" pitchFamily="2" charset="-78"/>
              </a:rPr>
              <a:t>c</a:t>
            </a:r>
            <a:r>
              <a:rPr lang="en-US" sz="2400" baseline="-25000" dirty="0" err="1" smtClean="0">
                <a:solidFill>
                  <a:srgbClr val="FF0000"/>
                </a:solidFill>
                <a:latin typeface="Calibri" pitchFamily="34" charset="0"/>
                <a:cs typeface="Andalus" pitchFamily="2" charset="-78"/>
              </a:rPr>
              <a:t>P</a:t>
            </a:r>
            <a:r>
              <a:rPr lang="en-US" sz="2400" dirty="0" smtClean="0">
                <a:latin typeface="Calibri" pitchFamily="34" charset="0"/>
                <a:cs typeface="Andalus" pitchFamily="2" charset="-78"/>
              </a:rPr>
              <a:t>:    &lt;2, 3, 2, 1&gt;</a:t>
            </a:r>
          </a:p>
          <a:p>
            <a:r>
              <a:rPr lang="en-US" sz="2400" b="1" dirty="0" err="1" smtClean="0">
                <a:solidFill>
                  <a:srgbClr val="FF0000"/>
                </a:solidFill>
                <a:latin typeface="Calibri" pitchFamily="34" charset="0"/>
                <a:cs typeface="Andalus" pitchFamily="2" charset="-78"/>
              </a:rPr>
              <a:t>c</a:t>
            </a:r>
            <a:r>
              <a:rPr lang="en-US" sz="2400" baseline="-25000" dirty="0" err="1" smtClean="0">
                <a:solidFill>
                  <a:srgbClr val="FF0000"/>
                </a:solidFill>
                <a:latin typeface="Calibri" pitchFamily="34" charset="0"/>
                <a:cs typeface="Andalus" pitchFamily="2" charset="-78"/>
              </a:rPr>
              <a:t>Q</a:t>
            </a:r>
            <a:r>
              <a:rPr lang="en-US" sz="2400" dirty="0" smtClean="0">
                <a:latin typeface="Calibri" pitchFamily="34" charset="0"/>
                <a:cs typeface="Andalus" pitchFamily="2" charset="-78"/>
              </a:rPr>
              <a:t>:   &lt;2, 4, 2, 0.5&gt;</a:t>
            </a:r>
          </a:p>
          <a:p>
            <a:endParaRPr lang="en-US" sz="2400" dirty="0" smtClean="0">
              <a:latin typeface="Calibri" pitchFamily="34" charset="0"/>
              <a:cs typeface="Andalus" pitchFamily="2" charset="-78"/>
            </a:endParaRPr>
          </a:p>
        </p:txBody>
      </p:sp>
      <p:sp>
        <p:nvSpPr>
          <p:cNvPr id="7" name="TextBox 6"/>
          <p:cNvSpPr txBox="1"/>
          <p:nvPr/>
        </p:nvSpPr>
        <p:spPr>
          <a:xfrm>
            <a:off x="5797550" y="2785408"/>
            <a:ext cx="3073400" cy="1200329"/>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400" dirty="0" smtClean="0">
                <a:latin typeface="Calibri" pitchFamily="34" charset="0"/>
                <a:cs typeface="Andalus" pitchFamily="2" charset="-78"/>
              </a:rPr>
              <a:t>max 2x</a:t>
            </a:r>
            <a:r>
              <a:rPr lang="en-US" sz="2400" baseline="-25000" dirty="0" smtClean="0">
                <a:latin typeface="Calibri" pitchFamily="34" charset="0"/>
                <a:cs typeface="Andalus" pitchFamily="2" charset="-78"/>
              </a:rPr>
              <a:t>1</a:t>
            </a:r>
            <a:r>
              <a:rPr lang="en-US" sz="2400" dirty="0" smtClean="0">
                <a:latin typeface="Calibri" pitchFamily="34" charset="0"/>
                <a:cs typeface="Andalus" pitchFamily="2" charset="-78"/>
              </a:rPr>
              <a:t>+4x</a:t>
            </a:r>
            <a:r>
              <a:rPr lang="en-US" sz="2400" baseline="-25000" dirty="0" smtClean="0">
                <a:latin typeface="Calibri" pitchFamily="34" charset="0"/>
                <a:cs typeface="Andalus" pitchFamily="2" charset="-78"/>
              </a:rPr>
              <a:t>2</a:t>
            </a:r>
            <a:r>
              <a:rPr lang="en-US" sz="2400" dirty="0" smtClean="0">
                <a:latin typeface="Calibri" pitchFamily="34" charset="0"/>
                <a:cs typeface="Andalus" pitchFamily="2" charset="-78"/>
              </a:rPr>
              <a:t>+2x</a:t>
            </a:r>
            <a:r>
              <a:rPr lang="en-US" sz="2400" baseline="-25000" dirty="0" smtClean="0">
                <a:latin typeface="Calibri" pitchFamily="34" charset="0"/>
                <a:cs typeface="Andalus" pitchFamily="2" charset="-78"/>
              </a:rPr>
              <a:t>3</a:t>
            </a:r>
            <a:r>
              <a:rPr lang="en-US" sz="2400" dirty="0" smtClean="0">
                <a:latin typeface="Calibri" pitchFamily="34" charset="0"/>
                <a:cs typeface="Andalus" pitchFamily="2" charset="-78"/>
              </a:rPr>
              <a:t>+0.5x</a:t>
            </a:r>
            <a:r>
              <a:rPr lang="en-US" sz="2400" baseline="-25000" dirty="0" smtClean="0">
                <a:latin typeface="Calibri" pitchFamily="34" charset="0"/>
                <a:cs typeface="Andalus" pitchFamily="2" charset="-78"/>
              </a:rPr>
              <a:t>4</a:t>
            </a:r>
          </a:p>
          <a:p>
            <a:r>
              <a:rPr lang="en-US" sz="2400" dirty="0" smtClean="0">
                <a:latin typeface="Calibri" pitchFamily="34" charset="0"/>
                <a:cs typeface="Andalus" pitchFamily="2" charset="-78"/>
              </a:rPr>
              <a:t>         x</a:t>
            </a:r>
            <a:r>
              <a:rPr lang="en-US" sz="2400" baseline="-25000" dirty="0" smtClean="0">
                <a:latin typeface="Calibri" pitchFamily="34" charset="0"/>
                <a:cs typeface="Andalus" pitchFamily="2" charset="-78"/>
              </a:rPr>
              <a:t>1</a:t>
            </a:r>
            <a:r>
              <a:rPr lang="en-US" sz="2400" dirty="0" smtClean="0">
                <a:latin typeface="Calibri" pitchFamily="34" charset="0"/>
                <a:cs typeface="Andalus" pitchFamily="2" charset="-78"/>
              </a:rPr>
              <a:t> + x</a:t>
            </a:r>
            <a:r>
              <a:rPr lang="en-US" sz="2400" baseline="-25000" dirty="0" smtClean="0">
                <a:latin typeface="Calibri" pitchFamily="34" charset="0"/>
                <a:cs typeface="Andalus" pitchFamily="2" charset="-78"/>
              </a:rPr>
              <a:t>2</a:t>
            </a:r>
            <a:r>
              <a:rPr lang="en-US" sz="2400" dirty="0" smtClean="0">
                <a:latin typeface="Calibri" pitchFamily="34" charset="0"/>
                <a:cs typeface="Andalus" pitchFamily="2" charset="-78"/>
              </a:rPr>
              <a:t> ≤ 1</a:t>
            </a:r>
          </a:p>
          <a:p>
            <a:r>
              <a:rPr lang="en-US" sz="2400" dirty="0" smtClean="0">
                <a:latin typeface="Calibri" pitchFamily="34" charset="0"/>
                <a:cs typeface="Andalus" pitchFamily="2" charset="-78"/>
              </a:rPr>
              <a:t>         x</a:t>
            </a:r>
            <a:r>
              <a:rPr lang="en-US" sz="2400" baseline="-25000" dirty="0" smtClean="0">
                <a:latin typeface="Calibri" pitchFamily="34" charset="0"/>
                <a:cs typeface="Andalus" pitchFamily="2" charset="-78"/>
              </a:rPr>
              <a:t>3</a:t>
            </a:r>
            <a:r>
              <a:rPr lang="en-US" sz="2400" dirty="0" smtClean="0">
                <a:latin typeface="Calibri" pitchFamily="34" charset="0"/>
                <a:cs typeface="Andalus" pitchFamily="2" charset="-78"/>
              </a:rPr>
              <a:t> </a:t>
            </a:r>
            <a:r>
              <a:rPr lang="en-US" sz="2400" dirty="0">
                <a:latin typeface="Calibri" pitchFamily="34" charset="0"/>
                <a:cs typeface="Andalus" pitchFamily="2" charset="-78"/>
              </a:rPr>
              <a:t>+ </a:t>
            </a:r>
            <a:r>
              <a:rPr lang="en-US" sz="2400" dirty="0" smtClean="0">
                <a:latin typeface="Calibri" pitchFamily="34" charset="0"/>
                <a:cs typeface="Andalus" pitchFamily="2" charset="-78"/>
              </a:rPr>
              <a:t>x</a:t>
            </a:r>
            <a:r>
              <a:rPr lang="en-US" sz="2400" baseline="-25000" dirty="0" smtClean="0">
                <a:latin typeface="Calibri" pitchFamily="34" charset="0"/>
                <a:cs typeface="Andalus" pitchFamily="2" charset="-78"/>
              </a:rPr>
              <a:t>4</a:t>
            </a:r>
            <a:r>
              <a:rPr lang="en-US" sz="2400" dirty="0" smtClean="0">
                <a:latin typeface="Calibri" pitchFamily="34" charset="0"/>
                <a:cs typeface="Andalus" pitchFamily="2" charset="-78"/>
              </a:rPr>
              <a:t> </a:t>
            </a:r>
            <a:r>
              <a:rPr lang="en-US" sz="2400" dirty="0">
                <a:latin typeface="Calibri" pitchFamily="34" charset="0"/>
                <a:cs typeface="Andalus" pitchFamily="2" charset="-78"/>
              </a:rPr>
              <a:t>≤ 1</a:t>
            </a:r>
          </a:p>
        </p:txBody>
      </p:sp>
      <p:sp>
        <p:nvSpPr>
          <p:cNvPr id="5" name="TextBox 4"/>
          <p:cNvSpPr txBox="1"/>
          <p:nvPr/>
        </p:nvSpPr>
        <p:spPr>
          <a:xfrm>
            <a:off x="158750" y="2811661"/>
            <a:ext cx="2768600" cy="1200329"/>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400" dirty="0" smtClean="0">
                <a:latin typeface="Calibri" pitchFamily="34" charset="0"/>
                <a:cs typeface="Andalus" pitchFamily="2" charset="-78"/>
              </a:rPr>
              <a:t>max 2x</a:t>
            </a:r>
            <a:r>
              <a:rPr lang="en-US" sz="2400" baseline="-25000" dirty="0" smtClean="0">
                <a:latin typeface="Calibri" pitchFamily="34" charset="0"/>
                <a:cs typeface="Andalus" pitchFamily="2" charset="-78"/>
              </a:rPr>
              <a:t>1</a:t>
            </a:r>
            <a:r>
              <a:rPr lang="en-US" sz="2400" dirty="0" smtClean="0">
                <a:latin typeface="Calibri" pitchFamily="34" charset="0"/>
                <a:cs typeface="Andalus" pitchFamily="2" charset="-78"/>
              </a:rPr>
              <a:t>+3x</a:t>
            </a:r>
            <a:r>
              <a:rPr lang="en-US" sz="2400" baseline="-25000" dirty="0" smtClean="0">
                <a:latin typeface="Calibri" pitchFamily="34" charset="0"/>
                <a:cs typeface="Andalus" pitchFamily="2" charset="-78"/>
              </a:rPr>
              <a:t>2</a:t>
            </a:r>
            <a:r>
              <a:rPr lang="en-US" sz="2400" dirty="0" smtClean="0">
                <a:latin typeface="Calibri" pitchFamily="34" charset="0"/>
                <a:cs typeface="Andalus" pitchFamily="2" charset="-78"/>
              </a:rPr>
              <a:t>+2x</a:t>
            </a:r>
            <a:r>
              <a:rPr lang="en-US" sz="2400" baseline="-25000" dirty="0" smtClean="0">
                <a:latin typeface="Calibri" pitchFamily="34" charset="0"/>
                <a:cs typeface="Andalus" pitchFamily="2" charset="-78"/>
              </a:rPr>
              <a:t>3</a:t>
            </a:r>
            <a:r>
              <a:rPr lang="en-US" sz="2400" dirty="0" smtClean="0">
                <a:latin typeface="Calibri" pitchFamily="34" charset="0"/>
                <a:cs typeface="Andalus" pitchFamily="2" charset="-78"/>
              </a:rPr>
              <a:t>+x</a:t>
            </a:r>
            <a:r>
              <a:rPr lang="en-US" sz="2400" baseline="-25000" dirty="0" smtClean="0">
                <a:latin typeface="Calibri" pitchFamily="34" charset="0"/>
                <a:cs typeface="Andalus" pitchFamily="2" charset="-78"/>
              </a:rPr>
              <a:t>4</a:t>
            </a:r>
          </a:p>
          <a:p>
            <a:r>
              <a:rPr lang="en-US" sz="2400" dirty="0" smtClean="0">
                <a:latin typeface="Calibri" pitchFamily="34" charset="0"/>
                <a:cs typeface="Andalus" pitchFamily="2" charset="-78"/>
              </a:rPr>
              <a:t>         x</a:t>
            </a:r>
            <a:r>
              <a:rPr lang="en-US" sz="2400" baseline="-25000" dirty="0" smtClean="0">
                <a:latin typeface="Calibri" pitchFamily="34" charset="0"/>
                <a:cs typeface="Andalus" pitchFamily="2" charset="-78"/>
              </a:rPr>
              <a:t>1</a:t>
            </a:r>
            <a:r>
              <a:rPr lang="en-US" sz="2400" dirty="0" smtClean="0">
                <a:latin typeface="Calibri" pitchFamily="34" charset="0"/>
                <a:cs typeface="Andalus" pitchFamily="2" charset="-78"/>
              </a:rPr>
              <a:t> + x</a:t>
            </a:r>
            <a:r>
              <a:rPr lang="en-US" sz="2400" baseline="-25000" dirty="0" smtClean="0">
                <a:latin typeface="Calibri" pitchFamily="34" charset="0"/>
                <a:cs typeface="Andalus" pitchFamily="2" charset="-78"/>
              </a:rPr>
              <a:t>2</a:t>
            </a:r>
            <a:r>
              <a:rPr lang="en-US" sz="2400" dirty="0" smtClean="0">
                <a:latin typeface="Calibri" pitchFamily="34" charset="0"/>
                <a:cs typeface="Andalus" pitchFamily="2" charset="-78"/>
              </a:rPr>
              <a:t> ≤ 1</a:t>
            </a:r>
          </a:p>
          <a:p>
            <a:r>
              <a:rPr lang="en-US" sz="2400" dirty="0" smtClean="0">
                <a:latin typeface="Calibri" pitchFamily="34" charset="0"/>
                <a:cs typeface="Andalus" pitchFamily="2" charset="-78"/>
              </a:rPr>
              <a:t>         x</a:t>
            </a:r>
            <a:r>
              <a:rPr lang="en-US" sz="2400" baseline="-25000" dirty="0" smtClean="0">
                <a:latin typeface="Calibri" pitchFamily="34" charset="0"/>
                <a:cs typeface="Andalus" pitchFamily="2" charset="-78"/>
              </a:rPr>
              <a:t>3</a:t>
            </a:r>
            <a:r>
              <a:rPr lang="en-US" sz="2400" dirty="0" smtClean="0">
                <a:latin typeface="Calibri" pitchFamily="34" charset="0"/>
                <a:cs typeface="Andalus" pitchFamily="2" charset="-78"/>
              </a:rPr>
              <a:t> </a:t>
            </a:r>
            <a:r>
              <a:rPr lang="en-US" sz="2400" dirty="0">
                <a:latin typeface="Calibri" pitchFamily="34" charset="0"/>
                <a:cs typeface="Andalus" pitchFamily="2" charset="-78"/>
              </a:rPr>
              <a:t>+ </a:t>
            </a:r>
            <a:r>
              <a:rPr lang="en-US" sz="2400" dirty="0" smtClean="0">
                <a:latin typeface="Calibri" pitchFamily="34" charset="0"/>
                <a:cs typeface="Andalus" pitchFamily="2" charset="-78"/>
              </a:rPr>
              <a:t>x</a:t>
            </a:r>
            <a:r>
              <a:rPr lang="en-US" sz="2400" baseline="-25000" dirty="0" smtClean="0">
                <a:latin typeface="Calibri" pitchFamily="34" charset="0"/>
                <a:cs typeface="Andalus" pitchFamily="2" charset="-78"/>
              </a:rPr>
              <a:t>4</a:t>
            </a:r>
            <a:r>
              <a:rPr lang="en-US" sz="2400" dirty="0" smtClean="0">
                <a:latin typeface="Calibri" pitchFamily="34" charset="0"/>
                <a:cs typeface="Andalus" pitchFamily="2" charset="-78"/>
              </a:rPr>
              <a:t> </a:t>
            </a:r>
            <a:r>
              <a:rPr lang="en-US" sz="2400" dirty="0">
                <a:latin typeface="Calibri" pitchFamily="34" charset="0"/>
                <a:cs typeface="Andalus" pitchFamily="2" charset="-78"/>
              </a:rPr>
              <a:t>≤ 1</a:t>
            </a:r>
          </a:p>
        </p:txBody>
      </p:sp>
      <p:sp>
        <p:nvSpPr>
          <p:cNvPr id="13" name="Oval 12"/>
          <p:cNvSpPr/>
          <p:nvPr/>
        </p:nvSpPr>
        <p:spPr>
          <a:xfrm>
            <a:off x="6191250" y="3174643"/>
            <a:ext cx="1828800" cy="8491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27050" y="3174643"/>
            <a:ext cx="1828800" cy="8491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Example I</a:t>
            </a:r>
            <a:endParaRPr lang="en-US" dirty="0"/>
          </a:p>
        </p:txBody>
      </p:sp>
      <p:sp>
        <p:nvSpPr>
          <p:cNvPr id="8" name="TextBox 7"/>
          <p:cNvSpPr txBox="1"/>
          <p:nvPr/>
        </p:nvSpPr>
        <p:spPr>
          <a:xfrm>
            <a:off x="1016000" y="2184042"/>
            <a:ext cx="42545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400" dirty="0" smtClean="0">
                <a:solidFill>
                  <a:srgbClr val="FF0000"/>
                </a:solidFill>
                <a:latin typeface="Calibri" pitchFamily="34" charset="0"/>
                <a:cs typeface="Andalus" pitchFamily="2" charset="-78"/>
              </a:rPr>
              <a:t>P</a:t>
            </a:r>
            <a:endParaRPr lang="en-US" sz="2400" dirty="0">
              <a:solidFill>
                <a:srgbClr val="FF0000"/>
              </a:solidFill>
              <a:latin typeface="Calibri" pitchFamily="34" charset="0"/>
              <a:cs typeface="Andalus" pitchFamily="2" charset="-78"/>
            </a:endParaRPr>
          </a:p>
        </p:txBody>
      </p:sp>
      <p:sp>
        <p:nvSpPr>
          <p:cNvPr id="9" name="TextBox 8"/>
          <p:cNvSpPr txBox="1"/>
          <p:nvPr/>
        </p:nvSpPr>
        <p:spPr>
          <a:xfrm>
            <a:off x="7105650" y="2184042"/>
            <a:ext cx="45720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400" dirty="0">
                <a:solidFill>
                  <a:srgbClr val="FF0000"/>
                </a:solidFill>
                <a:latin typeface="Calibri" pitchFamily="34" charset="0"/>
                <a:cs typeface="Andalus" pitchFamily="2" charset="-78"/>
              </a:rPr>
              <a:t>Q</a:t>
            </a:r>
          </a:p>
        </p:txBody>
      </p:sp>
      <p:sp>
        <p:nvSpPr>
          <p:cNvPr id="14" name="TextBox 13"/>
          <p:cNvSpPr txBox="1"/>
          <p:nvPr/>
        </p:nvSpPr>
        <p:spPr>
          <a:xfrm>
            <a:off x="3028950" y="3085743"/>
            <a:ext cx="2768600" cy="830997"/>
          </a:xfrm>
          <a:prstGeom prst="rect">
            <a:avLst/>
          </a:prstGeom>
          <a:noFill/>
        </p:spPr>
        <p:txBody>
          <a:bodyPr wrap="square" rtlCol="0">
            <a:spAutoFit/>
          </a:bodyPr>
          <a:lstStyle/>
          <a:p>
            <a:r>
              <a:rPr lang="en-US" sz="2400" dirty="0" smtClean="0">
                <a:latin typeface="Calibri" pitchFamily="34" charset="0"/>
                <a:cs typeface="Andalus" pitchFamily="2" charset="-78"/>
              </a:rPr>
              <a:t>  Same equivalence                   </a:t>
            </a:r>
          </a:p>
          <a:p>
            <a:r>
              <a:rPr lang="en-US" sz="2400" dirty="0">
                <a:latin typeface="Calibri" pitchFamily="34" charset="0"/>
                <a:cs typeface="Andalus" pitchFamily="2" charset="-78"/>
              </a:rPr>
              <a:t> </a:t>
            </a:r>
            <a:r>
              <a:rPr lang="en-US" sz="2400" dirty="0" smtClean="0">
                <a:latin typeface="Calibri" pitchFamily="34" charset="0"/>
                <a:cs typeface="Andalus" pitchFamily="2" charset="-78"/>
              </a:rPr>
              <a:t>             class</a:t>
            </a:r>
            <a:endParaRPr lang="en-US" sz="2400" dirty="0">
              <a:latin typeface="Calibri" pitchFamily="34" charset="0"/>
              <a:cs typeface="Andalus" pitchFamily="2" charset="-78"/>
            </a:endParaRPr>
          </a:p>
        </p:txBody>
      </p:sp>
      <p:sp>
        <p:nvSpPr>
          <p:cNvPr id="19" name="Oval 18"/>
          <p:cNvSpPr/>
          <p:nvPr/>
        </p:nvSpPr>
        <p:spPr>
          <a:xfrm>
            <a:off x="2984064" y="2920643"/>
            <a:ext cx="2762250" cy="10396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ular Callout 20"/>
          <p:cNvSpPr/>
          <p:nvPr/>
        </p:nvSpPr>
        <p:spPr>
          <a:xfrm>
            <a:off x="6934200" y="4397441"/>
            <a:ext cx="1981200" cy="523748"/>
          </a:xfrm>
          <a:prstGeom prst="wedgeRectCallout">
            <a:avLst>
              <a:gd name="adj1" fmla="val -122055"/>
              <a:gd name="adj2" fmla="val 5459"/>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latin typeface="Calibri" pitchFamily="34" charset="0"/>
                <a:cs typeface="Calibri" pitchFamily="34" charset="0"/>
              </a:rPr>
              <a:t>Optimal Solution</a:t>
            </a:r>
            <a:endParaRPr lang="en-US" dirty="0">
              <a:solidFill>
                <a:schemeClr val="tx1"/>
              </a:solidFill>
              <a:latin typeface="Calibri" pitchFamily="34" charset="0"/>
              <a:cs typeface="Calibri" pitchFamily="34" charset="0"/>
            </a:endParaRPr>
          </a:p>
        </p:txBody>
      </p:sp>
      <p:sp>
        <p:nvSpPr>
          <p:cNvPr id="23" name="Rectangular Callout 22"/>
          <p:cNvSpPr/>
          <p:nvPr/>
        </p:nvSpPr>
        <p:spPr>
          <a:xfrm>
            <a:off x="6324600" y="5025795"/>
            <a:ext cx="2590800" cy="752348"/>
          </a:xfrm>
          <a:prstGeom prst="wedgeRectCallout">
            <a:avLst>
              <a:gd name="adj1" fmla="val -79740"/>
              <a:gd name="adj2" fmla="val 14107"/>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latin typeface="Calibri" pitchFamily="34" charset="0"/>
                <a:cs typeface="Calibri" pitchFamily="34" charset="0"/>
              </a:rPr>
              <a:t>Objective coefficients of problems P, Q</a:t>
            </a:r>
            <a:endParaRPr lang="en-US" dirty="0">
              <a:solidFill>
                <a:schemeClr val="tx1"/>
              </a:solidFill>
              <a:latin typeface="Calibri" pitchFamily="34" charset="0"/>
              <a:cs typeface="Calibri" pitchFamily="34" charset="0"/>
            </a:endParaRPr>
          </a:p>
        </p:txBody>
      </p:sp>
      <p:sp>
        <p:nvSpPr>
          <p:cNvPr id="3" name="Rectangle 2"/>
          <p:cNvSpPr/>
          <p:nvPr/>
        </p:nvSpPr>
        <p:spPr>
          <a:xfrm>
            <a:off x="2209800" y="838200"/>
            <a:ext cx="4724400" cy="1705082"/>
          </a:xfrm>
          <a:prstGeom prst="rect">
            <a:avLst/>
          </a:prstGeom>
          <a:solidFill>
            <a:srgbClr val="FFFFCC"/>
          </a:solidFill>
          <a:ln>
            <a:solidFill>
              <a:srgbClr val="FF9933"/>
            </a:solidFill>
          </a:ln>
        </p:spPr>
        <p:txBody>
          <a:bodyPr wrap="square">
            <a:spAutoFit/>
          </a:bodyPr>
          <a:lstStyle/>
          <a:p>
            <a:pPr marL="342900" lvl="0" indent="-342900" eaLnBrk="0" hangingPunct="0">
              <a:spcBef>
                <a:spcPct val="20000"/>
              </a:spcBef>
              <a:buClr>
                <a:srgbClr val="FF9900"/>
              </a:buClr>
              <a:buSzPct val="75000"/>
              <a:buFont typeface="Wingdings" pitchFamily="2" charset="2"/>
              <a:buChar char="n"/>
            </a:pPr>
            <a:r>
              <a:rPr lang="en-US" sz="2000" kern="0" dirty="0" smtClean="0">
                <a:solidFill>
                  <a:srgbClr val="000000"/>
                </a:solidFill>
                <a:latin typeface="+mn-lt"/>
                <a:cs typeface="Arial"/>
              </a:rPr>
              <a:t>We define </a:t>
            </a:r>
            <a:r>
              <a:rPr lang="en-US" sz="2000" dirty="0" smtClean="0">
                <a:latin typeface="+mn-lt"/>
              </a:rPr>
              <a:t>an </a:t>
            </a:r>
            <a:r>
              <a:rPr lang="en-US" sz="2000" b="1" dirty="0" smtClean="0">
                <a:latin typeface="+mn-lt"/>
              </a:rPr>
              <a:t>equivalence class </a:t>
            </a:r>
            <a:r>
              <a:rPr lang="en-US" sz="2000" dirty="0" smtClean="0">
                <a:latin typeface="+mn-lt"/>
              </a:rPr>
              <a:t>as the set of ILPs that have: </a:t>
            </a:r>
          </a:p>
          <a:p>
            <a:pPr marL="800100" lvl="1" indent="-342900" eaLnBrk="0" hangingPunct="0">
              <a:spcBef>
                <a:spcPct val="20000"/>
              </a:spcBef>
              <a:buClr>
                <a:srgbClr val="FF9900"/>
              </a:buClr>
              <a:buSzPct val="75000"/>
              <a:buFont typeface="Wingdings" pitchFamily="2" charset="2"/>
              <a:buChar char="n"/>
            </a:pPr>
            <a:r>
              <a:rPr lang="en-US" dirty="0" smtClean="0">
                <a:latin typeface="+mn-lt"/>
              </a:rPr>
              <a:t>the </a:t>
            </a:r>
            <a:r>
              <a:rPr lang="en-US" dirty="0">
                <a:latin typeface="+mn-lt"/>
              </a:rPr>
              <a:t>same </a:t>
            </a:r>
            <a:r>
              <a:rPr lang="en-US" dirty="0">
                <a:solidFill>
                  <a:srgbClr val="0033CC"/>
                </a:solidFill>
                <a:latin typeface="+mn-lt"/>
              </a:rPr>
              <a:t>number of inference variables </a:t>
            </a:r>
            <a:r>
              <a:rPr lang="en-US" dirty="0" smtClean="0">
                <a:solidFill>
                  <a:srgbClr val="0033CC"/>
                </a:solidFill>
                <a:latin typeface="+mn-lt"/>
              </a:rPr>
              <a:t> </a:t>
            </a:r>
          </a:p>
          <a:p>
            <a:pPr marL="800100" lvl="1" indent="-342900" eaLnBrk="0" hangingPunct="0">
              <a:spcBef>
                <a:spcPct val="20000"/>
              </a:spcBef>
              <a:buClr>
                <a:srgbClr val="FF9900"/>
              </a:buClr>
              <a:buSzPct val="75000"/>
              <a:buFont typeface="Wingdings" pitchFamily="2" charset="2"/>
              <a:buChar char="n"/>
            </a:pPr>
            <a:r>
              <a:rPr lang="en-US" dirty="0" smtClean="0">
                <a:latin typeface="+mn-lt"/>
              </a:rPr>
              <a:t>the </a:t>
            </a:r>
            <a:r>
              <a:rPr lang="en-US" dirty="0">
                <a:latin typeface="+mn-lt"/>
              </a:rPr>
              <a:t>same </a:t>
            </a:r>
            <a:r>
              <a:rPr lang="en-US" dirty="0">
                <a:solidFill>
                  <a:srgbClr val="0033CC"/>
                </a:solidFill>
                <a:latin typeface="+mn-lt"/>
              </a:rPr>
              <a:t>feasible </a:t>
            </a:r>
            <a:r>
              <a:rPr lang="en-US" dirty="0" smtClean="0">
                <a:solidFill>
                  <a:srgbClr val="0033CC"/>
                </a:solidFill>
                <a:latin typeface="+mn-lt"/>
              </a:rPr>
              <a:t>set </a:t>
            </a:r>
          </a:p>
          <a:p>
            <a:pPr lvl="1" eaLnBrk="0" hangingPunct="0">
              <a:spcBef>
                <a:spcPct val="20000"/>
              </a:spcBef>
              <a:buClr>
                <a:srgbClr val="FF9900"/>
              </a:buClr>
              <a:buSzPct val="75000"/>
            </a:pPr>
            <a:r>
              <a:rPr lang="en-US" dirty="0" smtClean="0">
                <a:latin typeface="+mn-lt"/>
              </a:rPr>
              <a:t>       (same constraints modulo renaming)</a:t>
            </a:r>
            <a:endParaRPr lang="en-US" dirty="0">
              <a:latin typeface="+mn-lt"/>
            </a:endParaRPr>
          </a:p>
        </p:txBody>
      </p:sp>
      <p:sp>
        <p:nvSpPr>
          <p:cNvPr id="11" name="Slide Number Placeholder 10"/>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62</a:t>
            </a:fld>
            <a:endParaRPr lang="en-US" altLang="zh-TW"/>
          </a:p>
        </p:txBody>
      </p:sp>
      <p:sp>
        <p:nvSpPr>
          <p:cNvPr id="4" name="Rectangular Callout 3"/>
          <p:cNvSpPr/>
          <p:nvPr/>
        </p:nvSpPr>
        <p:spPr>
          <a:xfrm>
            <a:off x="158750" y="4267200"/>
            <a:ext cx="2768600" cy="1720097"/>
          </a:xfrm>
          <a:prstGeom prst="wedgeRectCallout">
            <a:avLst>
              <a:gd name="adj1" fmla="val 4736"/>
              <a:gd name="adj2" fmla="val 47926"/>
            </a:avLst>
          </a:prstGeom>
          <a:solidFill>
            <a:srgbClr val="FFFF66"/>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We give conditions on the objective functions, under which the </a:t>
            </a:r>
            <a:r>
              <a:rPr lang="en-US" dirty="0" smtClean="0">
                <a:solidFill>
                  <a:srgbClr val="FF0000"/>
                </a:solidFill>
              </a:rPr>
              <a:t>solution of P </a:t>
            </a:r>
            <a:r>
              <a:rPr lang="en-US" dirty="0" smtClean="0">
                <a:solidFill>
                  <a:schemeClr val="tx1"/>
                </a:solidFill>
              </a:rPr>
              <a:t>(which we already cached) </a:t>
            </a:r>
            <a:r>
              <a:rPr lang="en-US" dirty="0" smtClean="0">
                <a:solidFill>
                  <a:srgbClr val="FF0000"/>
                </a:solidFill>
              </a:rPr>
              <a:t>is the same as that of the new problem Q</a:t>
            </a:r>
            <a:endParaRPr lang="en-US" dirty="0">
              <a:solidFill>
                <a:srgbClr val="FF0000"/>
              </a:solidFill>
            </a:endParaRPr>
          </a:p>
        </p:txBody>
      </p:sp>
    </p:spTree>
    <p:extLst>
      <p:ext uri="{BB962C8B-B14F-4D97-AF65-F5344CB8AC3E}">
        <p14:creationId xmlns:p14="http://schemas.microsoft.com/office/powerpoint/2010/main" val="18042389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0" grpId="0" animBg="1"/>
      <p:bldP spid="6" grpId="0"/>
      <p:bldP spid="13" grpId="0" animBg="1"/>
      <p:bldP spid="12" grpId="0" animBg="1"/>
      <p:bldP spid="14" grpId="0"/>
      <p:bldP spid="19" grpId="0" animBg="1"/>
      <p:bldP spid="21" grpId="0" animBg="1"/>
      <p:bldP spid="23" grpId="0" animBg="1"/>
      <p:bldP spid="3" grpId="0" animBg="1"/>
      <p:bldP spid="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3060700" y="4343400"/>
            <a:ext cx="2324100" cy="1133246"/>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028950" y="3560465"/>
            <a:ext cx="2355850" cy="465435"/>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23850" y="1986518"/>
            <a:ext cx="2768600" cy="1200329"/>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969000" y="1960265"/>
            <a:ext cx="3073400" cy="1200329"/>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028950" y="3560465"/>
            <a:ext cx="2355850" cy="2308324"/>
          </a:xfrm>
          <a:prstGeom prst="rect">
            <a:avLst/>
          </a:prstGeom>
          <a:noFill/>
        </p:spPr>
        <p:txBody>
          <a:bodyPr wrap="square" rtlCol="0">
            <a:spAutoFit/>
          </a:bodyPr>
          <a:lstStyle/>
          <a:p>
            <a:r>
              <a:rPr lang="en-US" sz="2400" b="1" dirty="0" smtClean="0">
                <a:solidFill>
                  <a:srgbClr val="FF0000"/>
                </a:solidFill>
                <a:latin typeface="Calibri" pitchFamily="34" charset="0"/>
                <a:cs typeface="Andalus" pitchFamily="2" charset="-78"/>
              </a:rPr>
              <a:t>x</a:t>
            </a:r>
            <a:r>
              <a:rPr lang="en-US" sz="2400" baseline="30000" dirty="0" smtClean="0">
                <a:latin typeface="Calibri" pitchFamily="34" charset="0"/>
                <a:cs typeface="Andalus" pitchFamily="2" charset="-78"/>
              </a:rPr>
              <a:t>*</a:t>
            </a:r>
            <a:r>
              <a:rPr lang="en-US" sz="2400" baseline="-25000" dirty="0" smtClean="0">
                <a:solidFill>
                  <a:srgbClr val="FF0000"/>
                </a:solidFill>
                <a:latin typeface="Calibri" pitchFamily="34" charset="0"/>
                <a:cs typeface="Andalus" pitchFamily="2" charset="-78"/>
              </a:rPr>
              <a:t>P</a:t>
            </a:r>
            <a:r>
              <a:rPr lang="en-US" sz="2400" dirty="0" smtClean="0">
                <a:latin typeface="Calibri" pitchFamily="34" charset="0"/>
                <a:cs typeface="Andalus" pitchFamily="2" charset="-78"/>
              </a:rPr>
              <a:t>:  &lt;0, </a:t>
            </a:r>
            <a:r>
              <a:rPr lang="en-US" sz="2400" b="1" dirty="0" smtClean="0">
                <a:solidFill>
                  <a:srgbClr val="FF0000"/>
                </a:solidFill>
                <a:latin typeface="Calibri" pitchFamily="34" charset="0"/>
                <a:cs typeface="Andalus" pitchFamily="2" charset="-78"/>
              </a:rPr>
              <a:t>1, 1, </a:t>
            </a:r>
            <a:r>
              <a:rPr lang="en-US" sz="2400" dirty="0" smtClean="0">
                <a:latin typeface="Calibri" pitchFamily="34" charset="0"/>
                <a:cs typeface="Andalus" pitchFamily="2" charset="-78"/>
              </a:rPr>
              <a:t>0&gt;</a:t>
            </a:r>
          </a:p>
          <a:p>
            <a:endParaRPr lang="en-US" sz="2400" dirty="0" smtClean="0">
              <a:latin typeface="Calibri" pitchFamily="34" charset="0"/>
              <a:cs typeface="Andalus" pitchFamily="2" charset="-78"/>
            </a:endParaRPr>
          </a:p>
          <a:p>
            <a:r>
              <a:rPr lang="en-US" sz="2400" b="1" dirty="0" err="1" smtClean="0">
                <a:solidFill>
                  <a:srgbClr val="FF0000"/>
                </a:solidFill>
                <a:latin typeface="Calibri" pitchFamily="34" charset="0"/>
                <a:cs typeface="Andalus" pitchFamily="2" charset="-78"/>
              </a:rPr>
              <a:t>c</a:t>
            </a:r>
            <a:r>
              <a:rPr lang="en-US" sz="2400" baseline="-25000" dirty="0" err="1" smtClean="0">
                <a:solidFill>
                  <a:srgbClr val="FF0000"/>
                </a:solidFill>
                <a:latin typeface="Calibri" pitchFamily="34" charset="0"/>
                <a:cs typeface="Andalus" pitchFamily="2" charset="-78"/>
              </a:rPr>
              <a:t>P</a:t>
            </a:r>
            <a:r>
              <a:rPr lang="en-US" sz="2400" dirty="0" smtClean="0">
                <a:latin typeface="Calibri" pitchFamily="34" charset="0"/>
                <a:cs typeface="Andalus" pitchFamily="2" charset="-78"/>
              </a:rPr>
              <a:t>:    &lt;2, </a:t>
            </a:r>
            <a:r>
              <a:rPr lang="en-US" sz="2400" b="1" dirty="0" smtClean="0">
                <a:solidFill>
                  <a:srgbClr val="FF0000"/>
                </a:solidFill>
                <a:latin typeface="Calibri" pitchFamily="34" charset="0"/>
                <a:cs typeface="Andalus" pitchFamily="2" charset="-78"/>
              </a:rPr>
              <a:t>3, 2, </a:t>
            </a:r>
            <a:r>
              <a:rPr lang="en-US" sz="2400" dirty="0" smtClean="0">
                <a:latin typeface="Calibri" pitchFamily="34" charset="0"/>
                <a:cs typeface="Andalus" pitchFamily="2" charset="-78"/>
              </a:rPr>
              <a:t>1&gt;</a:t>
            </a:r>
          </a:p>
          <a:p>
            <a:endParaRPr lang="en-US" sz="2400" dirty="0" smtClean="0">
              <a:latin typeface="Calibri" pitchFamily="34" charset="0"/>
              <a:cs typeface="Andalus" pitchFamily="2" charset="-78"/>
            </a:endParaRPr>
          </a:p>
          <a:p>
            <a:r>
              <a:rPr lang="en-US" sz="2400" b="1" dirty="0" err="1" smtClean="0">
                <a:solidFill>
                  <a:srgbClr val="FF0000"/>
                </a:solidFill>
                <a:latin typeface="Calibri" pitchFamily="34" charset="0"/>
                <a:cs typeface="Andalus" pitchFamily="2" charset="-78"/>
              </a:rPr>
              <a:t>c</a:t>
            </a:r>
            <a:r>
              <a:rPr lang="en-US" sz="2400" baseline="-25000" dirty="0" err="1" smtClean="0">
                <a:solidFill>
                  <a:srgbClr val="FF0000"/>
                </a:solidFill>
                <a:latin typeface="Calibri" pitchFamily="34" charset="0"/>
                <a:cs typeface="Andalus" pitchFamily="2" charset="-78"/>
              </a:rPr>
              <a:t>Q</a:t>
            </a:r>
            <a:r>
              <a:rPr lang="en-US" sz="2400" dirty="0" smtClean="0">
                <a:latin typeface="Calibri" pitchFamily="34" charset="0"/>
                <a:cs typeface="Andalus" pitchFamily="2" charset="-78"/>
              </a:rPr>
              <a:t>:   &lt;2, </a:t>
            </a:r>
            <a:r>
              <a:rPr lang="en-US" sz="2400" b="1" dirty="0" smtClean="0">
                <a:solidFill>
                  <a:srgbClr val="FF0000"/>
                </a:solidFill>
                <a:latin typeface="Calibri" pitchFamily="34" charset="0"/>
                <a:cs typeface="Andalus" pitchFamily="2" charset="-78"/>
              </a:rPr>
              <a:t>4, 2,</a:t>
            </a:r>
            <a:r>
              <a:rPr lang="en-US" sz="2400" dirty="0" smtClean="0">
                <a:latin typeface="Calibri" pitchFamily="34" charset="0"/>
                <a:cs typeface="Andalus" pitchFamily="2" charset="-78"/>
              </a:rPr>
              <a:t> 0.5&gt;</a:t>
            </a:r>
          </a:p>
          <a:p>
            <a:endParaRPr lang="en-US" sz="2400" dirty="0" smtClean="0">
              <a:latin typeface="Calibri" pitchFamily="34" charset="0"/>
              <a:cs typeface="Andalus" pitchFamily="2" charset="-78"/>
            </a:endParaRPr>
          </a:p>
        </p:txBody>
      </p:sp>
      <p:sp>
        <p:nvSpPr>
          <p:cNvPr id="7" name="TextBox 6"/>
          <p:cNvSpPr txBox="1"/>
          <p:nvPr/>
        </p:nvSpPr>
        <p:spPr>
          <a:xfrm>
            <a:off x="5981700" y="1960265"/>
            <a:ext cx="3073400" cy="1200329"/>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400" dirty="0" smtClean="0">
                <a:latin typeface="Calibri" pitchFamily="34" charset="0"/>
                <a:cs typeface="Andalus" pitchFamily="2" charset="-78"/>
              </a:rPr>
              <a:t>max 2x</a:t>
            </a:r>
            <a:r>
              <a:rPr lang="en-US" sz="2400" baseline="-25000" dirty="0" smtClean="0">
                <a:latin typeface="Calibri" pitchFamily="34" charset="0"/>
                <a:cs typeface="Andalus" pitchFamily="2" charset="-78"/>
              </a:rPr>
              <a:t>1</a:t>
            </a:r>
            <a:r>
              <a:rPr lang="en-US" sz="2400" dirty="0" smtClean="0">
                <a:latin typeface="Calibri" pitchFamily="34" charset="0"/>
                <a:cs typeface="Andalus" pitchFamily="2" charset="-78"/>
              </a:rPr>
              <a:t>+4x</a:t>
            </a:r>
            <a:r>
              <a:rPr lang="en-US" sz="2400" baseline="-25000" dirty="0" smtClean="0">
                <a:latin typeface="Calibri" pitchFamily="34" charset="0"/>
                <a:cs typeface="Andalus" pitchFamily="2" charset="-78"/>
              </a:rPr>
              <a:t>2</a:t>
            </a:r>
            <a:r>
              <a:rPr lang="en-US" sz="2400" dirty="0" smtClean="0">
                <a:latin typeface="Calibri" pitchFamily="34" charset="0"/>
                <a:cs typeface="Andalus" pitchFamily="2" charset="-78"/>
              </a:rPr>
              <a:t>+2x</a:t>
            </a:r>
            <a:r>
              <a:rPr lang="en-US" sz="2400" baseline="-25000" dirty="0" smtClean="0">
                <a:latin typeface="Calibri" pitchFamily="34" charset="0"/>
                <a:cs typeface="Andalus" pitchFamily="2" charset="-78"/>
              </a:rPr>
              <a:t>3</a:t>
            </a:r>
            <a:r>
              <a:rPr lang="en-US" sz="2400" dirty="0" smtClean="0">
                <a:latin typeface="Calibri" pitchFamily="34" charset="0"/>
                <a:cs typeface="Andalus" pitchFamily="2" charset="-78"/>
              </a:rPr>
              <a:t>+0.5x</a:t>
            </a:r>
            <a:r>
              <a:rPr lang="en-US" sz="2400" baseline="-25000" dirty="0" smtClean="0">
                <a:latin typeface="Calibri" pitchFamily="34" charset="0"/>
                <a:cs typeface="Andalus" pitchFamily="2" charset="-78"/>
              </a:rPr>
              <a:t>4</a:t>
            </a:r>
          </a:p>
          <a:p>
            <a:r>
              <a:rPr lang="en-US" sz="2400" dirty="0" smtClean="0">
                <a:latin typeface="Calibri" pitchFamily="34" charset="0"/>
                <a:cs typeface="Andalus" pitchFamily="2" charset="-78"/>
              </a:rPr>
              <a:t>         x</a:t>
            </a:r>
            <a:r>
              <a:rPr lang="en-US" sz="2400" baseline="-25000" dirty="0" smtClean="0">
                <a:latin typeface="Calibri" pitchFamily="34" charset="0"/>
                <a:cs typeface="Andalus" pitchFamily="2" charset="-78"/>
              </a:rPr>
              <a:t>1</a:t>
            </a:r>
            <a:r>
              <a:rPr lang="en-US" sz="2400" dirty="0" smtClean="0">
                <a:latin typeface="Calibri" pitchFamily="34" charset="0"/>
                <a:cs typeface="Andalus" pitchFamily="2" charset="-78"/>
              </a:rPr>
              <a:t> + x</a:t>
            </a:r>
            <a:r>
              <a:rPr lang="en-US" sz="2400" baseline="-25000" dirty="0" smtClean="0">
                <a:latin typeface="Calibri" pitchFamily="34" charset="0"/>
                <a:cs typeface="Andalus" pitchFamily="2" charset="-78"/>
              </a:rPr>
              <a:t>2</a:t>
            </a:r>
            <a:r>
              <a:rPr lang="en-US" sz="2400" dirty="0" smtClean="0">
                <a:latin typeface="Calibri" pitchFamily="34" charset="0"/>
                <a:cs typeface="Andalus" pitchFamily="2" charset="-78"/>
              </a:rPr>
              <a:t> ≤ 1</a:t>
            </a:r>
          </a:p>
          <a:p>
            <a:r>
              <a:rPr lang="en-US" sz="2400" dirty="0" smtClean="0">
                <a:latin typeface="Calibri" pitchFamily="34" charset="0"/>
                <a:cs typeface="Andalus" pitchFamily="2" charset="-78"/>
              </a:rPr>
              <a:t>         x</a:t>
            </a:r>
            <a:r>
              <a:rPr lang="en-US" sz="2400" baseline="-25000" dirty="0" smtClean="0">
                <a:latin typeface="Calibri" pitchFamily="34" charset="0"/>
                <a:cs typeface="Andalus" pitchFamily="2" charset="-78"/>
              </a:rPr>
              <a:t>3</a:t>
            </a:r>
            <a:r>
              <a:rPr lang="en-US" sz="2400" dirty="0" smtClean="0">
                <a:latin typeface="Calibri" pitchFamily="34" charset="0"/>
                <a:cs typeface="Andalus" pitchFamily="2" charset="-78"/>
              </a:rPr>
              <a:t> </a:t>
            </a:r>
            <a:r>
              <a:rPr lang="en-US" sz="2400" dirty="0">
                <a:latin typeface="Calibri" pitchFamily="34" charset="0"/>
                <a:cs typeface="Andalus" pitchFamily="2" charset="-78"/>
              </a:rPr>
              <a:t>+ </a:t>
            </a:r>
            <a:r>
              <a:rPr lang="en-US" sz="2400" dirty="0" smtClean="0">
                <a:latin typeface="Calibri" pitchFamily="34" charset="0"/>
                <a:cs typeface="Andalus" pitchFamily="2" charset="-78"/>
              </a:rPr>
              <a:t>x</a:t>
            </a:r>
            <a:r>
              <a:rPr lang="en-US" sz="2400" baseline="-25000" dirty="0" smtClean="0">
                <a:latin typeface="Calibri" pitchFamily="34" charset="0"/>
                <a:cs typeface="Andalus" pitchFamily="2" charset="-78"/>
              </a:rPr>
              <a:t>4</a:t>
            </a:r>
            <a:r>
              <a:rPr lang="en-US" sz="2400" dirty="0" smtClean="0">
                <a:latin typeface="Calibri" pitchFamily="34" charset="0"/>
                <a:cs typeface="Andalus" pitchFamily="2" charset="-78"/>
              </a:rPr>
              <a:t> </a:t>
            </a:r>
            <a:r>
              <a:rPr lang="en-US" sz="2400" dirty="0">
                <a:latin typeface="Calibri" pitchFamily="34" charset="0"/>
                <a:cs typeface="Andalus" pitchFamily="2" charset="-78"/>
              </a:rPr>
              <a:t>≤ 1</a:t>
            </a:r>
          </a:p>
        </p:txBody>
      </p:sp>
      <p:sp>
        <p:nvSpPr>
          <p:cNvPr id="5" name="TextBox 4"/>
          <p:cNvSpPr txBox="1"/>
          <p:nvPr/>
        </p:nvSpPr>
        <p:spPr>
          <a:xfrm>
            <a:off x="330200" y="1986518"/>
            <a:ext cx="2768600" cy="1200329"/>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400" dirty="0" smtClean="0">
                <a:latin typeface="Calibri" pitchFamily="34" charset="0"/>
                <a:cs typeface="Andalus" pitchFamily="2" charset="-78"/>
              </a:rPr>
              <a:t>max 2x</a:t>
            </a:r>
            <a:r>
              <a:rPr lang="en-US" sz="2400" baseline="-25000" dirty="0" smtClean="0">
                <a:latin typeface="Calibri" pitchFamily="34" charset="0"/>
                <a:cs typeface="Andalus" pitchFamily="2" charset="-78"/>
              </a:rPr>
              <a:t>1</a:t>
            </a:r>
            <a:r>
              <a:rPr lang="en-US" sz="2400" dirty="0" smtClean="0">
                <a:latin typeface="Calibri" pitchFamily="34" charset="0"/>
                <a:cs typeface="Andalus" pitchFamily="2" charset="-78"/>
              </a:rPr>
              <a:t>+3x</a:t>
            </a:r>
            <a:r>
              <a:rPr lang="en-US" sz="2400" baseline="-25000" dirty="0" smtClean="0">
                <a:latin typeface="Calibri" pitchFamily="34" charset="0"/>
                <a:cs typeface="Andalus" pitchFamily="2" charset="-78"/>
              </a:rPr>
              <a:t>2</a:t>
            </a:r>
            <a:r>
              <a:rPr lang="en-US" sz="2400" dirty="0" smtClean="0">
                <a:latin typeface="Calibri" pitchFamily="34" charset="0"/>
                <a:cs typeface="Andalus" pitchFamily="2" charset="-78"/>
              </a:rPr>
              <a:t>+2x</a:t>
            </a:r>
            <a:r>
              <a:rPr lang="en-US" sz="2400" baseline="-25000" dirty="0" smtClean="0">
                <a:latin typeface="Calibri" pitchFamily="34" charset="0"/>
                <a:cs typeface="Andalus" pitchFamily="2" charset="-78"/>
              </a:rPr>
              <a:t>3</a:t>
            </a:r>
            <a:r>
              <a:rPr lang="en-US" sz="2400" dirty="0" smtClean="0">
                <a:latin typeface="Calibri" pitchFamily="34" charset="0"/>
                <a:cs typeface="Andalus" pitchFamily="2" charset="-78"/>
              </a:rPr>
              <a:t>+x</a:t>
            </a:r>
            <a:r>
              <a:rPr lang="en-US" sz="2400" baseline="-25000" dirty="0" smtClean="0">
                <a:latin typeface="Calibri" pitchFamily="34" charset="0"/>
                <a:cs typeface="Andalus" pitchFamily="2" charset="-78"/>
              </a:rPr>
              <a:t>4</a:t>
            </a:r>
          </a:p>
          <a:p>
            <a:r>
              <a:rPr lang="en-US" sz="2400" dirty="0" smtClean="0">
                <a:latin typeface="Calibri" pitchFamily="34" charset="0"/>
                <a:cs typeface="Andalus" pitchFamily="2" charset="-78"/>
              </a:rPr>
              <a:t>         x</a:t>
            </a:r>
            <a:r>
              <a:rPr lang="en-US" sz="2400" baseline="-25000" dirty="0" smtClean="0">
                <a:latin typeface="Calibri" pitchFamily="34" charset="0"/>
                <a:cs typeface="Andalus" pitchFamily="2" charset="-78"/>
              </a:rPr>
              <a:t>1</a:t>
            </a:r>
            <a:r>
              <a:rPr lang="en-US" sz="2400" dirty="0" smtClean="0">
                <a:latin typeface="Calibri" pitchFamily="34" charset="0"/>
                <a:cs typeface="Andalus" pitchFamily="2" charset="-78"/>
              </a:rPr>
              <a:t> + x</a:t>
            </a:r>
            <a:r>
              <a:rPr lang="en-US" sz="2400" baseline="-25000" dirty="0" smtClean="0">
                <a:latin typeface="Calibri" pitchFamily="34" charset="0"/>
                <a:cs typeface="Andalus" pitchFamily="2" charset="-78"/>
              </a:rPr>
              <a:t>2</a:t>
            </a:r>
            <a:r>
              <a:rPr lang="en-US" sz="2400" dirty="0" smtClean="0">
                <a:latin typeface="Calibri" pitchFamily="34" charset="0"/>
                <a:cs typeface="Andalus" pitchFamily="2" charset="-78"/>
              </a:rPr>
              <a:t> ≤ 1</a:t>
            </a:r>
          </a:p>
          <a:p>
            <a:r>
              <a:rPr lang="en-US" sz="2400" dirty="0" smtClean="0">
                <a:latin typeface="Calibri" pitchFamily="34" charset="0"/>
                <a:cs typeface="Andalus" pitchFamily="2" charset="-78"/>
              </a:rPr>
              <a:t>         x</a:t>
            </a:r>
            <a:r>
              <a:rPr lang="en-US" sz="2400" baseline="-25000" dirty="0" smtClean="0">
                <a:latin typeface="Calibri" pitchFamily="34" charset="0"/>
                <a:cs typeface="Andalus" pitchFamily="2" charset="-78"/>
              </a:rPr>
              <a:t>3</a:t>
            </a:r>
            <a:r>
              <a:rPr lang="en-US" sz="2400" dirty="0" smtClean="0">
                <a:latin typeface="Calibri" pitchFamily="34" charset="0"/>
                <a:cs typeface="Andalus" pitchFamily="2" charset="-78"/>
              </a:rPr>
              <a:t> </a:t>
            </a:r>
            <a:r>
              <a:rPr lang="en-US" sz="2400" dirty="0">
                <a:latin typeface="Calibri" pitchFamily="34" charset="0"/>
                <a:cs typeface="Andalus" pitchFamily="2" charset="-78"/>
              </a:rPr>
              <a:t>+ </a:t>
            </a:r>
            <a:r>
              <a:rPr lang="en-US" sz="2400" dirty="0" smtClean="0">
                <a:latin typeface="Calibri" pitchFamily="34" charset="0"/>
                <a:cs typeface="Andalus" pitchFamily="2" charset="-78"/>
              </a:rPr>
              <a:t>x</a:t>
            </a:r>
            <a:r>
              <a:rPr lang="en-US" sz="2400" baseline="-25000" dirty="0" smtClean="0">
                <a:latin typeface="Calibri" pitchFamily="34" charset="0"/>
                <a:cs typeface="Andalus" pitchFamily="2" charset="-78"/>
              </a:rPr>
              <a:t>4</a:t>
            </a:r>
            <a:r>
              <a:rPr lang="en-US" sz="2400" dirty="0" smtClean="0">
                <a:latin typeface="Calibri" pitchFamily="34" charset="0"/>
                <a:cs typeface="Andalus" pitchFamily="2" charset="-78"/>
              </a:rPr>
              <a:t> </a:t>
            </a:r>
            <a:r>
              <a:rPr lang="en-US" sz="2400" dirty="0">
                <a:latin typeface="Calibri" pitchFamily="34" charset="0"/>
                <a:cs typeface="Andalus" pitchFamily="2" charset="-78"/>
              </a:rPr>
              <a:t>≤ 1</a:t>
            </a:r>
          </a:p>
        </p:txBody>
      </p:sp>
      <p:sp>
        <p:nvSpPr>
          <p:cNvPr id="2" name="Title 1"/>
          <p:cNvSpPr>
            <a:spLocks noGrp="1"/>
          </p:cNvSpPr>
          <p:nvPr>
            <p:ph type="title"/>
          </p:nvPr>
        </p:nvSpPr>
        <p:spPr/>
        <p:txBody>
          <a:bodyPr/>
          <a:lstStyle/>
          <a:p>
            <a:r>
              <a:rPr lang="en-US" dirty="0" smtClean="0"/>
              <a:t>Example I</a:t>
            </a:r>
            <a:endParaRPr lang="en-US" dirty="0"/>
          </a:p>
        </p:txBody>
      </p:sp>
      <p:sp>
        <p:nvSpPr>
          <p:cNvPr id="8" name="TextBox 7"/>
          <p:cNvSpPr txBox="1"/>
          <p:nvPr/>
        </p:nvSpPr>
        <p:spPr>
          <a:xfrm>
            <a:off x="1187450" y="1358899"/>
            <a:ext cx="42545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400" dirty="0" smtClean="0">
                <a:solidFill>
                  <a:srgbClr val="FF0000"/>
                </a:solidFill>
                <a:latin typeface="Calibri" pitchFamily="34" charset="0"/>
                <a:cs typeface="Andalus" pitchFamily="2" charset="-78"/>
              </a:rPr>
              <a:t>P</a:t>
            </a:r>
            <a:endParaRPr lang="en-US" sz="2400" dirty="0">
              <a:solidFill>
                <a:srgbClr val="FF0000"/>
              </a:solidFill>
              <a:latin typeface="Calibri" pitchFamily="34" charset="0"/>
              <a:cs typeface="Andalus" pitchFamily="2" charset="-78"/>
            </a:endParaRPr>
          </a:p>
        </p:txBody>
      </p:sp>
      <p:sp>
        <p:nvSpPr>
          <p:cNvPr id="9" name="TextBox 8"/>
          <p:cNvSpPr txBox="1"/>
          <p:nvPr/>
        </p:nvSpPr>
        <p:spPr>
          <a:xfrm>
            <a:off x="7277100" y="1358899"/>
            <a:ext cx="45720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400" dirty="0">
                <a:solidFill>
                  <a:srgbClr val="FF0000"/>
                </a:solidFill>
                <a:latin typeface="Calibri" pitchFamily="34" charset="0"/>
                <a:cs typeface="Andalus" pitchFamily="2" charset="-78"/>
              </a:rPr>
              <a:t>Q</a:t>
            </a:r>
          </a:p>
        </p:txBody>
      </p:sp>
      <p:sp>
        <p:nvSpPr>
          <p:cNvPr id="21" name="TextBox 20"/>
          <p:cNvSpPr txBox="1"/>
          <p:nvPr/>
        </p:nvSpPr>
        <p:spPr>
          <a:xfrm>
            <a:off x="5733256" y="3743235"/>
            <a:ext cx="3309144" cy="1200329"/>
          </a:xfrm>
          <a:prstGeom prst="rect">
            <a:avLst/>
          </a:prstGeom>
          <a:noFill/>
        </p:spPr>
        <p:txBody>
          <a:bodyPr wrap="square" rtlCol="0">
            <a:spAutoFit/>
          </a:bodyPr>
          <a:lstStyle/>
          <a:p>
            <a:r>
              <a:rPr lang="en-US" sz="2400" dirty="0">
                <a:latin typeface="Calibri" pitchFamily="34" charset="0"/>
                <a:cs typeface="Calibri" pitchFamily="34" charset="0"/>
              </a:rPr>
              <a:t>Objective coefficients of </a:t>
            </a:r>
            <a:r>
              <a:rPr lang="en-US" sz="2400" dirty="0">
                <a:solidFill>
                  <a:srgbClr val="0033CC"/>
                </a:solidFill>
                <a:latin typeface="Calibri" pitchFamily="34" charset="0"/>
                <a:cs typeface="Calibri" pitchFamily="34" charset="0"/>
              </a:rPr>
              <a:t>active</a:t>
            </a:r>
            <a:r>
              <a:rPr lang="en-US" sz="2400" dirty="0">
                <a:latin typeface="Calibri" pitchFamily="34" charset="0"/>
                <a:cs typeface="Calibri" pitchFamily="34" charset="0"/>
              </a:rPr>
              <a:t> variables </a:t>
            </a:r>
            <a:r>
              <a:rPr lang="en-US" sz="2400" b="1" dirty="0" smtClean="0">
                <a:latin typeface="Calibri" pitchFamily="34" charset="0"/>
                <a:cs typeface="Calibri" pitchFamily="34" charset="0"/>
              </a:rPr>
              <a:t>did </a:t>
            </a:r>
            <a:r>
              <a:rPr lang="en-US" sz="2400" b="1" dirty="0">
                <a:latin typeface="Calibri" pitchFamily="34" charset="0"/>
                <a:cs typeface="Calibri" pitchFamily="34" charset="0"/>
              </a:rPr>
              <a:t>not decrease</a:t>
            </a:r>
            <a:r>
              <a:rPr lang="en-US" sz="2400" dirty="0">
                <a:latin typeface="Calibri" pitchFamily="34" charset="0"/>
                <a:cs typeface="Calibri" pitchFamily="34" charset="0"/>
              </a:rPr>
              <a:t> from </a:t>
            </a:r>
            <a:r>
              <a:rPr lang="en-US" sz="2400" dirty="0">
                <a:solidFill>
                  <a:srgbClr val="FF0000"/>
                </a:solidFill>
                <a:latin typeface="Calibri" pitchFamily="34" charset="0"/>
                <a:cs typeface="Calibri" pitchFamily="34" charset="0"/>
              </a:rPr>
              <a:t>P</a:t>
            </a:r>
            <a:r>
              <a:rPr lang="en-US" sz="2400" dirty="0">
                <a:latin typeface="Calibri" pitchFamily="34" charset="0"/>
                <a:cs typeface="Calibri" pitchFamily="34" charset="0"/>
              </a:rPr>
              <a:t> to </a:t>
            </a:r>
            <a:r>
              <a:rPr lang="en-US" sz="2400" dirty="0" smtClean="0">
                <a:solidFill>
                  <a:srgbClr val="FF0000"/>
                </a:solidFill>
                <a:latin typeface="Calibri" pitchFamily="34" charset="0"/>
                <a:cs typeface="Calibri" pitchFamily="34" charset="0"/>
              </a:rPr>
              <a:t>Q</a:t>
            </a:r>
            <a:endParaRPr lang="en-US" sz="2400" dirty="0">
              <a:solidFill>
                <a:srgbClr val="FF0000"/>
              </a:solidFill>
              <a:latin typeface="Calibri" pitchFamily="34" charset="0"/>
              <a:cs typeface="Calibri" pitchFamily="34" charset="0"/>
            </a:endParaRPr>
          </a:p>
        </p:txBody>
      </p:sp>
      <p:sp>
        <p:nvSpPr>
          <p:cNvPr id="3" name="Down Arrow 2"/>
          <p:cNvSpPr/>
          <p:nvPr/>
        </p:nvSpPr>
        <p:spPr>
          <a:xfrm>
            <a:off x="4143375" y="4648200"/>
            <a:ext cx="161925" cy="482600"/>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FF0000"/>
              </a:solidFill>
            </a:endParaRPr>
          </a:p>
        </p:txBody>
      </p:sp>
      <p:sp>
        <p:nvSpPr>
          <p:cNvPr id="15" name="Down Arrow 14"/>
          <p:cNvSpPr/>
          <p:nvPr/>
        </p:nvSpPr>
        <p:spPr>
          <a:xfrm>
            <a:off x="4422775" y="4635500"/>
            <a:ext cx="161925" cy="482600"/>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Slide Number Placeholder 10"/>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63</a:t>
            </a:fld>
            <a:endParaRPr lang="en-US" altLang="zh-TW"/>
          </a:p>
        </p:txBody>
      </p:sp>
    </p:spTree>
    <p:extLst>
      <p:ext uri="{BB962C8B-B14F-4D97-AF65-F5344CB8AC3E}">
        <p14:creationId xmlns:p14="http://schemas.microsoft.com/office/powerpoint/2010/main" val="366706295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p:bldP spid="3" grpId="0" animBg="1"/>
      <p:bldP spid="1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3028950" y="3560465"/>
            <a:ext cx="2355850" cy="465435"/>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060700" y="4343400"/>
            <a:ext cx="2324100" cy="1133246"/>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23850" y="1986518"/>
            <a:ext cx="2768600" cy="1200329"/>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969000" y="1960265"/>
            <a:ext cx="3073400" cy="1200329"/>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028950" y="3560465"/>
            <a:ext cx="2355850" cy="2308324"/>
          </a:xfrm>
          <a:prstGeom prst="rect">
            <a:avLst/>
          </a:prstGeom>
          <a:noFill/>
        </p:spPr>
        <p:txBody>
          <a:bodyPr wrap="square" rtlCol="0">
            <a:spAutoFit/>
          </a:bodyPr>
          <a:lstStyle/>
          <a:p>
            <a:r>
              <a:rPr lang="en-US" sz="2400" b="1" dirty="0" smtClean="0">
                <a:solidFill>
                  <a:srgbClr val="FF0000"/>
                </a:solidFill>
                <a:latin typeface="Calibri" pitchFamily="34" charset="0"/>
                <a:cs typeface="Andalus" pitchFamily="2" charset="-78"/>
              </a:rPr>
              <a:t>x</a:t>
            </a:r>
            <a:r>
              <a:rPr lang="en-US" sz="2400" baseline="30000" dirty="0" smtClean="0">
                <a:latin typeface="Calibri" pitchFamily="34" charset="0"/>
                <a:cs typeface="Andalus" pitchFamily="2" charset="-78"/>
              </a:rPr>
              <a:t>*</a:t>
            </a:r>
            <a:r>
              <a:rPr lang="en-US" sz="2400" baseline="-25000" dirty="0" smtClean="0">
                <a:solidFill>
                  <a:srgbClr val="FF0000"/>
                </a:solidFill>
                <a:latin typeface="Calibri" pitchFamily="34" charset="0"/>
                <a:cs typeface="Andalus" pitchFamily="2" charset="-78"/>
              </a:rPr>
              <a:t>P</a:t>
            </a:r>
            <a:r>
              <a:rPr lang="en-US" sz="2400" dirty="0" smtClean="0">
                <a:latin typeface="Calibri" pitchFamily="34" charset="0"/>
                <a:cs typeface="Andalus" pitchFamily="2" charset="-78"/>
              </a:rPr>
              <a:t>:  &lt;</a:t>
            </a:r>
            <a:r>
              <a:rPr lang="en-US" sz="2400" b="1" dirty="0" smtClean="0">
                <a:solidFill>
                  <a:srgbClr val="FF0000"/>
                </a:solidFill>
                <a:latin typeface="Calibri" pitchFamily="34" charset="0"/>
                <a:cs typeface="Andalus" pitchFamily="2" charset="-78"/>
              </a:rPr>
              <a:t>0</a:t>
            </a:r>
            <a:r>
              <a:rPr lang="en-US" sz="2400" dirty="0" smtClean="0">
                <a:latin typeface="Calibri" pitchFamily="34" charset="0"/>
                <a:cs typeface="Andalus" pitchFamily="2" charset="-78"/>
              </a:rPr>
              <a:t>, 1, 1, </a:t>
            </a:r>
            <a:r>
              <a:rPr lang="en-US" sz="2400" b="1" dirty="0" smtClean="0">
                <a:solidFill>
                  <a:srgbClr val="FF0000"/>
                </a:solidFill>
                <a:latin typeface="Calibri" pitchFamily="34" charset="0"/>
                <a:cs typeface="Andalus" pitchFamily="2" charset="-78"/>
              </a:rPr>
              <a:t>0</a:t>
            </a:r>
            <a:r>
              <a:rPr lang="en-US" sz="2400" dirty="0" smtClean="0">
                <a:latin typeface="Calibri" pitchFamily="34" charset="0"/>
                <a:cs typeface="Andalus" pitchFamily="2" charset="-78"/>
              </a:rPr>
              <a:t>&gt;</a:t>
            </a:r>
          </a:p>
          <a:p>
            <a:endParaRPr lang="en-US" sz="2400" dirty="0" smtClean="0">
              <a:latin typeface="Calibri" pitchFamily="34" charset="0"/>
              <a:cs typeface="Andalus" pitchFamily="2" charset="-78"/>
            </a:endParaRPr>
          </a:p>
          <a:p>
            <a:r>
              <a:rPr lang="en-US" sz="2400" b="1" dirty="0" err="1" smtClean="0">
                <a:solidFill>
                  <a:srgbClr val="FF0000"/>
                </a:solidFill>
                <a:latin typeface="Calibri" pitchFamily="34" charset="0"/>
                <a:cs typeface="Andalus" pitchFamily="2" charset="-78"/>
              </a:rPr>
              <a:t>c</a:t>
            </a:r>
            <a:r>
              <a:rPr lang="en-US" sz="2400" baseline="-25000" dirty="0" err="1" smtClean="0">
                <a:solidFill>
                  <a:srgbClr val="FF0000"/>
                </a:solidFill>
                <a:latin typeface="Calibri" pitchFamily="34" charset="0"/>
                <a:cs typeface="Andalus" pitchFamily="2" charset="-78"/>
              </a:rPr>
              <a:t>P</a:t>
            </a:r>
            <a:r>
              <a:rPr lang="en-US" sz="2400" dirty="0" smtClean="0">
                <a:latin typeface="Calibri" pitchFamily="34" charset="0"/>
                <a:cs typeface="Andalus" pitchFamily="2" charset="-78"/>
              </a:rPr>
              <a:t>:    &lt;</a:t>
            </a:r>
            <a:r>
              <a:rPr lang="en-US" sz="2400" b="1" dirty="0" smtClean="0">
                <a:solidFill>
                  <a:srgbClr val="FF0000"/>
                </a:solidFill>
                <a:latin typeface="Calibri" pitchFamily="34" charset="0"/>
                <a:cs typeface="Andalus" pitchFamily="2" charset="-78"/>
              </a:rPr>
              <a:t>2</a:t>
            </a:r>
            <a:r>
              <a:rPr lang="en-US" sz="2400" dirty="0" smtClean="0">
                <a:latin typeface="Calibri" pitchFamily="34" charset="0"/>
                <a:cs typeface="Andalus" pitchFamily="2" charset="-78"/>
              </a:rPr>
              <a:t>, 3, 2, </a:t>
            </a:r>
            <a:r>
              <a:rPr lang="en-US" sz="2400" b="1" dirty="0" smtClean="0">
                <a:solidFill>
                  <a:srgbClr val="FF0000"/>
                </a:solidFill>
                <a:latin typeface="Calibri" pitchFamily="34" charset="0"/>
                <a:cs typeface="Andalus" pitchFamily="2" charset="-78"/>
              </a:rPr>
              <a:t>1</a:t>
            </a:r>
            <a:r>
              <a:rPr lang="en-US" sz="2400" dirty="0" smtClean="0">
                <a:latin typeface="Calibri" pitchFamily="34" charset="0"/>
                <a:cs typeface="Andalus" pitchFamily="2" charset="-78"/>
              </a:rPr>
              <a:t>&gt;</a:t>
            </a:r>
          </a:p>
          <a:p>
            <a:endParaRPr lang="en-US" sz="2400" dirty="0" smtClean="0">
              <a:latin typeface="Calibri" pitchFamily="34" charset="0"/>
              <a:cs typeface="Andalus" pitchFamily="2" charset="-78"/>
            </a:endParaRPr>
          </a:p>
          <a:p>
            <a:r>
              <a:rPr lang="en-US" sz="2400" b="1" dirty="0" err="1" smtClean="0">
                <a:solidFill>
                  <a:srgbClr val="FF0000"/>
                </a:solidFill>
                <a:latin typeface="Calibri" pitchFamily="34" charset="0"/>
                <a:cs typeface="Andalus" pitchFamily="2" charset="-78"/>
              </a:rPr>
              <a:t>c</a:t>
            </a:r>
            <a:r>
              <a:rPr lang="en-US" sz="2400" baseline="-25000" dirty="0" err="1" smtClean="0">
                <a:solidFill>
                  <a:srgbClr val="FF0000"/>
                </a:solidFill>
                <a:latin typeface="Calibri" pitchFamily="34" charset="0"/>
                <a:cs typeface="Andalus" pitchFamily="2" charset="-78"/>
              </a:rPr>
              <a:t>Q</a:t>
            </a:r>
            <a:r>
              <a:rPr lang="en-US" sz="2400" dirty="0" smtClean="0">
                <a:latin typeface="Calibri" pitchFamily="34" charset="0"/>
                <a:cs typeface="Andalus" pitchFamily="2" charset="-78"/>
              </a:rPr>
              <a:t>:   &lt;</a:t>
            </a:r>
            <a:r>
              <a:rPr lang="en-US" sz="2400" b="1" dirty="0" smtClean="0">
                <a:solidFill>
                  <a:srgbClr val="FF0000"/>
                </a:solidFill>
                <a:latin typeface="Calibri" pitchFamily="34" charset="0"/>
                <a:cs typeface="Andalus" pitchFamily="2" charset="-78"/>
              </a:rPr>
              <a:t>2</a:t>
            </a:r>
            <a:r>
              <a:rPr lang="en-US" sz="2400" dirty="0" smtClean="0">
                <a:latin typeface="Calibri" pitchFamily="34" charset="0"/>
                <a:cs typeface="Andalus" pitchFamily="2" charset="-78"/>
              </a:rPr>
              <a:t>, 4, 2, </a:t>
            </a:r>
            <a:r>
              <a:rPr lang="en-US" sz="2400" b="1" dirty="0" smtClean="0">
                <a:solidFill>
                  <a:srgbClr val="FF0000"/>
                </a:solidFill>
                <a:latin typeface="Calibri" pitchFamily="34" charset="0"/>
                <a:cs typeface="Andalus" pitchFamily="2" charset="-78"/>
              </a:rPr>
              <a:t>0.5</a:t>
            </a:r>
            <a:r>
              <a:rPr lang="en-US" sz="2400" dirty="0" smtClean="0">
                <a:latin typeface="Calibri" pitchFamily="34" charset="0"/>
                <a:cs typeface="Andalus" pitchFamily="2" charset="-78"/>
              </a:rPr>
              <a:t>&gt;</a:t>
            </a:r>
          </a:p>
          <a:p>
            <a:endParaRPr lang="en-US" sz="2400" dirty="0" smtClean="0">
              <a:latin typeface="Calibri" pitchFamily="34" charset="0"/>
              <a:cs typeface="Andalus" pitchFamily="2" charset="-78"/>
            </a:endParaRPr>
          </a:p>
        </p:txBody>
      </p:sp>
      <p:sp>
        <p:nvSpPr>
          <p:cNvPr id="7" name="TextBox 6"/>
          <p:cNvSpPr txBox="1"/>
          <p:nvPr/>
        </p:nvSpPr>
        <p:spPr>
          <a:xfrm>
            <a:off x="5981700" y="1960265"/>
            <a:ext cx="3073400" cy="1200329"/>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400" dirty="0" smtClean="0">
                <a:latin typeface="Calibri" pitchFamily="34" charset="0"/>
                <a:cs typeface="Andalus" pitchFamily="2" charset="-78"/>
              </a:rPr>
              <a:t>max 2x</a:t>
            </a:r>
            <a:r>
              <a:rPr lang="en-US" sz="2400" baseline="-25000" dirty="0" smtClean="0">
                <a:latin typeface="Calibri" pitchFamily="34" charset="0"/>
                <a:cs typeface="Andalus" pitchFamily="2" charset="-78"/>
              </a:rPr>
              <a:t>1</a:t>
            </a:r>
            <a:r>
              <a:rPr lang="en-US" sz="2400" dirty="0" smtClean="0">
                <a:latin typeface="Calibri" pitchFamily="34" charset="0"/>
                <a:cs typeface="Andalus" pitchFamily="2" charset="-78"/>
              </a:rPr>
              <a:t>+4x</a:t>
            </a:r>
            <a:r>
              <a:rPr lang="en-US" sz="2400" baseline="-25000" dirty="0" smtClean="0">
                <a:latin typeface="Calibri" pitchFamily="34" charset="0"/>
                <a:cs typeface="Andalus" pitchFamily="2" charset="-78"/>
              </a:rPr>
              <a:t>2</a:t>
            </a:r>
            <a:r>
              <a:rPr lang="en-US" sz="2400" dirty="0" smtClean="0">
                <a:latin typeface="Calibri" pitchFamily="34" charset="0"/>
                <a:cs typeface="Andalus" pitchFamily="2" charset="-78"/>
              </a:rPr>
              <a:t>+2x</a:t>
            </a:r>
            <a:r>
              <a:rPr lang="en-US" sz="2400" baseline="-25000" dirty="0" smtClean="0">
                <a:latin typeface="Calibri" pitchFamily="34" charset="0"/>
                <a:cs typeface="Andalus" pitchFamily="2" charset="-78"/>
              </a:rPr>
              <a:t>3</a:t>
            </a:r>
            <a:r>
              <a:rPr lang="en-US" sz="2400" dirty="0" smtClean="0">
                <a:latin typeface="Calibri" pitchFamily="34" charset="0"/>
                <a:cs typeface="Andalus" pitchFamily="2" charset="-78"/>
              </a:rPr>
              <a:t>+0.5x</a:t>
            </a:r>
            <a:r>
              <a:rPr lang="en-US" sz="2400" baseline="-25000" dirty="0" smtClean="0">
                <a:latin typeface="Calibri" pitchFamily="34" charset="0"/>
                <a:cs typeface="Andalus" pitchFamily="2" charset="-78"/>
              </a:rPr>
              <a:t>4</a:t>
            </a:r>
          </a:p>
          <a:p>
            <a:r>
              <a:rPr lang="en-US" sz="2400" dirty="0" smtClean="0">
                <a:latin typeface="Calibri" pitchFamily="34" charset="0"/>
                <a:cs typeface="Andalus" pitchFamily="2" charset="-78"/>
              </a:rPr>
              <a:t>         x</a:t>
            </a:r>
            <a:r>
              <a:rPr lang="en-US" sz="2400" baseline="-25000" dirty="0" smtClean="0">
                <a:latin typeface="Calibri" pitchFamily="34" charset="0"/>
                <a:cs typeface="Andalus" pitchFamily="2" charset="-78"/>
              </a:rPr>
              <a:t>1</a:t>
            </a:r>
            <a:r>
              <a:rPr lang="en-US" sz="2400" dirty="0" smtClean="0">
                <a:latin typeface="Calibri" pitchFamily="34" charset="0"/>
                <a:cs typeface="Andalus" pitchFamily="2" charset="-78"/>
              </a:rPr>
              <a:t> + x</a:t>
            </a:r>
            <a:r>
              <a:rPr lang="en-US" sz="2400" baseline="-25000" dirty="0" smtClean="0">
                <a:latin typeface="Calibri" pitchFamily="34" charset="0"/>
                <a:cs typeface="Andalus" pitchFamily="2" charset="-78"/>
              </a:rPr>
              <a:t>2</a:t>
            </a:r>
            <a:r>
              <a:rPr lang="en-US" sz="2400" dirty="0" smtClean="0">
                <a:latin typeface="Calibri" pitchFamily="34" charset="0"/>
                <a:cs typeface="Andalus" pitchFamily="2" charset="-78"/>
              </a:rPr>
              <a:t> ≤ 1</a:t>
            </a:r>
          </a:p>
          <a:p>
            <a:r>
              <a:rPr lang="en-US" sz="2400" dirty="0" smtClean="0">
                <a:latin typeface="Calibri" pitchFamily="34" charset="0"/>
                <a:cs typeface="Andalus" pitchFamily="2" charset="-78"/>
              </a:rPr>
              <a:t>         x</a:t>
            </a:r>
            <a:r>
              <a:rPr lang="en-US" sz="2400" baseline="-25000" dirty="0" smtClean="0">
                <a:latin typeface="Calibri" pitchFamily="34" charset="0"/>
                <a:cs typeface="Andalus" pitchFamily="2" charset="-78"/>
              </a:rPr>
              <a:t>3</a:t>
            </a:r>
            <a:r>
              <a:rPr lang="en-US" sz="2400" dirty="0" smtClean="0">
                <a:latin typeface="Calibri" pitchFamily="34" charset="0"/>
                <a:cs typeface="Andalus" pitchFamily="2" charset="-78"/>
              </a:rPr>
              <a:t> </a:t>
            </a:r>
            <a:r>
              <a:rPr lang="en-US" sz="2400" dirty="0">
                <a:latin typeface="Calibri" pitchFamily="34" charset="0"/>
                <a:cs typeface="Andalus" pitchFamily="2" charset="-78"/>
              </a:rPr>
              <a:t>+ </a:t>
            </a:r>
            <a:r>
              <a:rPr lang="en-US" sz="2400" dirty="0" smtClean="0">
                <a:latin typeface="Calibri" pitchFamily="34" charset="0"/>
                <a:cs typeface="Andalus" pitchFamily="2" charset="-78"/>
              </a:rPr>
              <a:t>x</a:t>
            </a:r>
            <a:r>
              <a:rPr lang="en-US" sz="2400" baseline="-25000" dirty="0" smtClean="0">
                <a:latin typeface="Calibri" pitchFamily="34" charset="0"/>
                <a:cs typeface="Andalus" pitchFamily="2" charset="-78"/>
              </a:rPr>
              <a:t>4</a:t>
            </a:r>
            <a:r>
              <a:rPr lang="en-US" sz="2400" dirty="0" smtClean="0">
                <a:latin typeface="Calibri" pitchFamily="34" charset="0"/>
                <a:cs typeface="Andalus" pitchFamily="2" charset="-78"/>
              </a:rPr>
              <a:t> </a:t>
            </a:r>
            <a:r>
              <a:rPr lang="en-US" sz="2400" dirty="0">
                <a:latin typeface="Calibri" pitchFamily="34" charset="0"/>
                <a:cs typeface="Andalus" pitchFamily="2" charset="-78"/>
              </a:rPr>
              <a:t>≤ 1</a:t>
            </a:r>
          </a:p>
        </p:txBody>
      </p:sp>
      <p:sp>
        <p:nvSpPr>
          <p:cNvPr id="5" name="TextBox 4"/>
          <p:cNvSpPr txBox="1"/>
          <p:nvPr/>
        </p:nvSpPr>
        <p:spPr>
          <a:xfrm>
            <a:off x="330200" y="1986518"/>
            <a:ext cx="2768600" cy="1200329"/>
          </a:xfrm>
          <a:prstGeom prst="rect">
            <a:avLst/>
          </a:prstGeom>
          <a:solidFill>
            <a:srgbClr val="FFFFCC"/>
          </a:solid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400" dirty="0" smtClean="0">
                <a:latin typeface="Calibri" pitchFamily="34" charset="0"/>
                <a:cs typeface="Andalus" pitchFamily="2" charset="-78"/>
              </a:rPr>
              <a:t>max 2x</a:t>
            </a:r>
            <a:r>
              <a:rPr lang="en-US" sz="2400" baseline="-25000" dirty="0" smtClean="0">
                <a:latin typeface="Calibri" pitchFamily="34" charset="0"/>
                <a:cs typeface="Andalus" pitchFamily="2" charset="-78"/>
              </a:rPr>
              <a:t>1</a:t>
            </a:r>
            <a:r>
              <a:rPr lang="en-US" sz="2400" dirty="0" smtClean="0">
                <a:latin typeface="Calibri" pitchFamily="34" charset="0"/>
                <a:cs typeface="Andalus" pitchFamily="2" charset="-78"/>
              </a:rPr>
              <a:t>+3x</a:t>
            </a:r>
            <a:r>
              <a:rPr lang="en-US" sz="2400" baseline="-25000" dirty="0" smtClean="0">
                <a:latin typeface="Calibri" pitchFamily="34" charset="0"/>
                <a:cs typeface="Andalus" pitchFamily="2" charset="-78"/>
              </a:rPr>
              <a:t>2</a:t>
            </a:r>
            <a:r>
              <a:rPr lang="en-US" sz="2400" dirty="0" smtClean="0">
                <a:latin typeface="Calibri" pitchFamily="34" charset="0"/>
                <a:cs typeface="Andalus" pitchFamily="2" charset="-78"/>
              </a:rPr>
              <a:t>+2x</a:t>
            </a:r>
            <a:r>
              <a:rPr lang="en-US" sz="2400" baseline="-25000" dirty="0" smtClean="0">
                <a:latin typeface="Calibri" pitchFamily="34" charset="0"/>
                <a:cs typeface="Andalus" pitchFamily="2" charset="-78"/>
              </a:rPr>
              <a:t>3</a:t>
            </a:r>
            <a:r>
              <a:rPr lang="en-US" sz="2400" dirty="0" smtClean="0">
                <a:latin typeface="Calibri" pitchFamily="34" charset="0"/>
                <a:cs typeface="Andalus" pitchFamily="2" charset="-78"/>
              </a:rPr>
              <a:t>+x</a:t>
            </a:r>
            <a:r>
              <a:rPr lang="en-US" sz="2400" baseline="-25000" dirty="0" smtClean="0">
                <a:latin typeface="Calibri" pitchFamily="34" charset="0"/>
                <a:cs typeface="Andalus" pitchFamily="2" charset="-78"/>
              </a:rPr>
              <a:t>4</a:t>
            </a:r>
          </a:p>
          <a:p>
            <a:r>
              <a:rPr lang="en-US" sz="2400" dirty="0" smtClean="0">
                <a:latin typeface="Calibri" pitchFamily="34" charset="0"/>
                <a:cs typeface="Andalus" pitchFamily="2" charset="-78"/>
              </a:rPr>
              <a:t>         x</a:t>
            </a:r>
            <a:r>
              <a:rPr lang="en-US" sz="2400" baseline="-25000" dirty="0" smtClean="0">
                <a:latin typeface="Calibri" pitchFamily="34" charset="0"/>
                <a:cs typeface="Andalus" pitchFamily="2" charset="-78"/>
              </a:rPr>
              <a:t>1</a:t>
            </a:r>
            <a:r>
              <a:rPr lang="en-US" sz="2400" dirty="0" smtClean="0">
                <a:latin typeface="Calibri" pitchFamily="34" charset="0"/>
                <a:cs typeface="Andalus" pitchFamily="2" charset="-78"/>
              </a:rPr>
              <a:t> + x</a:t>
            </a:r>
            <a:r>
              <a:rPr lang="en-US" sz="2400" baseline="-25000" dirty="0" smtClean="0">
                <a:latin typeface="Calibri" pitchFamily="34" charset="0"/>
                <a:cs typeface="Andalus" pitchFamily="2" charset="-78"/>
              </a:rPr>
              <a:t>2</a:t>
            </a:r>
            <a:r>
              <a:rPr lang="en-US" sz="2400" dirty="0" smtClean="0">
                <a:latin typeface="Calibri" pitchFamily="34" charset="0"/>
                <a:cs typeface="Andalus" pitchFamily="2" charset="-78"/>
              </a:rPr>
              <a:t> ≤ 1</a:t>
            </a:r>
          </a:p>
          <a:p>
            <a:r>
              <a:rPr lang="en-US" sz="2400" dirty="0" smtClean="0">
                <a:latin typeface="Calibri" pitchFamily="34" charset="0"/>
                <a:cs typeface="Andalus" pitchFamily="2" charset="-78"/>
              </a:rPr>
              <a:t>         x</a:t>
            </a:r>
            <a:r>
              <a:rPr lang="en-US" sz="2400" baseline="-25000" dirty="0" smtClean="0">
                <a:latin typeface="Calibri" pitchFamily="34" charset="0"/>
                <a:cs typeface="Andalus" pitchFamily="2" charset="-78"/>
              </a:rPr>
              <a:t>3</a:t>
            </a:r>
            <a:r>
              <a:rPr lang="en-US" sz="2400" dirty="0" smtClean="0">
                <a:latin typeface="Calibri" pitchFamily="34" charset="0"/>
                <a:cs typeface="Andalus" pitchFamily="2" charset="-78"/>
              </a:rPr>
              <a:t> </a:t>
            </a:r>
            <a:r>
              <a:rPr lang="en-US" sz="2400" dirty="0">
                <a:latin typeface="Calibri" pitchFamily="34" charset="0"/>
                <a:cs typeface="Andalus" pitchFamily="2" charset="-78"/>
              </a:rPr>
              <a:t>+ </a:t>
            </a:r>
            <a:r>
              <a:rPr lang="en-US" sz="2400" dirty="0" smtClean="0">
                <a:latin typeface="Calibri" pitchFamily="34" charset="0"/>
                <a:cs typeface="Andalus" pitchFamily="2" charset="-78"/>
              </a:rPr>
              <a:t>x</a:t>
            </a:r>
            <a:r>
              <a:rPr lang="en-US" sz="2400" baseline="-25000" dirty="0" smtClean="0">
                <a:latin typeface="Calibri" pitchFamily="34" charset="0"/>
                <a:cs typeface="Andalus" pitchFamily="2" charset="-78"/>
              </a:rPr>
              <a:t>4</a:t>
            </a:r>
            <a:r>
              <a:rPr lang="en-US" sz="2400" dirty="0" smtClean="0">
                <a:latin typeface="Calibri" pitchFamily="34" charset="0"/>
                <a:cs typeface="Andalus" pitchFamily="2" charset="-78"/>
              </a:rPr>
              <a:t> </a:t>
            </a:r>
            <a:r>
              <a:rPr lang="en-US" sz="2400" dirty="0">
                <a:latin typeface="Calibri" pitchFamily="34" charset="0"/>
                <a:cs typeface="Andalus" pitchFamily="2" charset="-78"/>
              </a:rPr>
              <a:t>≤ 1</a:t>
            </a:r>
          </a:p>
        </p:txBody>
      </p:sp>
      <p:sp>
        <p:nvSpPr>
          <p:cNvPr id="2" name="Title 1"/>
          <p:cNvSpPr>
            <a:spLocks noGrp="1"/>
          </p:cNvSpPr>
          <p:nvPr>
            <p:ph type="title"/>
          </p:nvPr>
        </p:nvSpPr>
        <p:spPr/>
        <p:txBody>
          <a:bodyPr/>
          <a:lstStyle/>
          <a:p>
            <a:r>
              <a:rPr lang="en-US" dirty="0" smtClean="0"/>
              <a:t>Example I</a:t>
            </a:r>
            <a:endParaRPr lang="en-US" dirty="0"/>
          </a:p>
        </p:txBody>
      </p:sp>
      <p:sp>
        <p:nvSpPr>
          <p:cNvPr id="8" name="TextBox 7"/>
          <p:cNvSpPr txBox="1"/>
          <p:nvPr/>
        </p:nvSpPr>
        <p:spPr>
          <a:xfrm>
            <a:off x="1187450" y="1358899"/>
            <a:ext cx="42545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400" dirty="0" smtClean="0">
                <a:solidFill>
                  <a:srgbClr val="FF0000"/>
                </a:solidFill>
                <a:latin typeface="Calibri" pitchFamily="34" charset="0"/>
                <a:cs typeface="Andalus" pitchFamily="2" charset="-78"/>
              </a:rPr>
              <a:t>P</a:t>
            </a:r>
            <a:endParaRPr lang="en-US" sz="2400" dirty="0">
              <a:solidFill>
                <a:srgbClr val="FF0000"/>
              </a:solidFill>
              <a:latin typeface="Calibri" pitchFamily="34" charset="0"/>
              <a:cs typeface="Andalus" pitchFamily="2" charset="-78"/>
            </a:endParaRPr>
          </a:p>
        </p:txBody>
      </p:sp>
      <p:sp>
        <p:nvSpPr>
          <p:cNvPr id="9" name="TextBox 8"/>
          <p:cNvSpPr txBox="1"/>
          <p:nvPr/>
        </p:nvSpPr>
        <p:spPr>
          <a:xfrm>
            <a:off x="7277100" y="1358899"/>
            <a:ext cx="45720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400" dirty="0">
                <a:solidFill>
                  <a:srgbClr val="FF0000"/>
                </a:solidFill>
                <a:latin typeface="Calibri" pitchFamily="34" charset="0"/>
                <a:cs typeface="Andalus" pitchFamily="2" charset="-78"/>
              </a:rPr>
              <a:t>Q</a:t>
            </a:r>
          </a:p>
        </p:txBody>
      </p:sp>
      <p:sp>
        <p:nvSpPr>
          <p:cNvPr id="14" name="Down Arrow 13"/>
          <p:cNvSpPr/>
          <p:nvPr/>
        </p:nvSpPr>
        <p:spPr>
          <a:xfrm>
            <a:off x="3851275" y="4648200"/>
            <a:ext cx="161925" cy="482600"/>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FF0000"/>
              </a:solidFill>
            </a:endParaRPr>
          </a:p>
        </p:txBody>
      </p:sp>
      <p:sp>
        <p:nvSpPr>
          <p:cNvPr id="15" name="Down Arrow 14"/>
          <p:cNvSpPr/>
          <p:nvPr/>
        </p:nvSpPr>
        <p:spPr>
          <a:xfrm>
            <a:off x="4765675" y="4635500"/>
            <a:ext cx="161925" cy="482600"/>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TextBox 15"/>
          <p:cNvSpPr txBox="1"/>
          <p:nvPr/>
        </p:nvSpPr>
        <p:spPr>
          <a:xfrm>
            <a:off x="5733256" y="3743235"/>
            <a:ext cx="3309144" cy="1200329"/>
          </a:xfrm>
          <a:prstGeom prst="rect">
            <a:avLst/>
          </a:prstGeom>
          <a:noFill/>
        </p:spPr>
        <p:txBody>
          <a:bodyPr wrap="square" rtlCol="0">
            <a:spAutoFit/>
          </a:bodyPr>
          <a:lstStyle/>
          <a:p>
            <a:r>
              <a:rPr lang="en-US" sz="2400" dirty="0">
                <a:latin typeface="Calibri" pitchFamily="34" charset="0"/>
                <a:cs typeface="Calibri" pitchFamily="34" charset="0"/>
              </a:rPr>
              <a:t>Objective coefficients of </a:t>
            </a:r>
            <a:r>
              <a:rPr lang="en-US" sz="2400" dirty="0" smtClean="0">
                <a:solidFill>
                  <a:srgbClr val="0033CC"/>
                </a:solidFill>
                <a:latin typeface="Calibri" pitchFamily="34" charset="0"/>
                <a:cs typeface="Calibri" pitchFamily="34" charset="0"/>
              </a:rPr>
              <a:t>inactive</a:t>
            </a:r>
            <a:r>
              <a:rPr lang="en-US" sz="2400" dirty="0" smtClean="0">
                <a:latin typeface="Calibri" pitchFamily="34" charset="0"/>
                <a:cs typeface="Calibri" pitchFamily="34" charset="0"/>
              </a:rPr>
              <a:t> </a:t>
            </a:r>
            <a:r>
              <a:rPr lang="en-US" sz="2400" dirty="0">
                <a:latin typeface="Calibri" pitchFamily="34" charset="0"/>
                <a:cs typeface="Calibri" pitchFamily="34" charset="0"/>
              </a:rPr>
              <a:t>variables </a:t>
            </a:r>
            <a:r>
              <a:rPr lang="en-US" sz="2400" b="1" dirty="0" smtClean="0">
                <a:latin typeface="Calibri" pitchFamily="34" charset="0"/>
                <a:cs typeface="Calibri" pitchFamily="34" charset="0"/>
              </a:rPr>
              <a:t>did </a:t>
            </a:r>
            <a:r>
              <a:rPr lang="en-US" sz="2400" b="1" dirty="0">
                <a:latin typeface="Calibri" pitchFamily="34" charset="0"/>
                <a:cs typeface="Calibri" pitchFamily="34" charset="0"/>
              </a:rPr>
              <a:t>not </a:t>
            </a:r>
            <a:r>
              <a:rPr lang="en-US" sz="2400" b="1" dirty="0" smtClean="0">
                <a:latin typeface="Calibri" pitchFamily="34" charset="0"/>
                <a:cs typeface="Calibri" pitchFamily="34" charset="0"/>
              </a:rPr>
              <a:t>increase</a:t>
            </a:r>
            <a:r>
              <a:rPr lang="en-US" sz="2400" dirty="0" smtClean="0">
                <a:latin typeface="Calibri" pitchFamily="34" charset="0"/>
                <a:cs typeface="Calibri" pitchFamily="34" charset="0"/>
              </a:rPr>
              <a:t> </a:t>
            </a:r>
            <a:r>
              <a:rPr lang="en-US" sz="2400" dirty="0">
                <a:latin typeface="Calibri" pitchFamily="34" charset="0"/>
                <a:cs typeface="Calibri" pitchFamily="34" charset="0"/>
              </a:rPr>
              <a:t>from </a:t>
            </a:r>
            <a:r>
              <a:rPr lang="en-US" sz="2400" dirty="0">
                <a:solidFill>
                  <a:srgbClr val="FF0000"/>
                </a:solidFill>
                <a:latin typeface="Calibri" pitchFamily="34" charset="0"/>
                <a:cs typeface="Calibri" pitchFamily="34" charset="0"/>
              </a:rPr>
              <a:t>P</a:t>
            </a:r>
            <a:r>
              <a:rPr lang="en-US" sz="2400" dirty="0">
                <a:latin typeface="Calibri" pitchFamily="34" charset="0"/>
                <a:cs typeface="Calibri" pitchFamily="34" charset="0"/>
              </a:rPr>
              <a:t> to </a:t>
            </a:r>
            <a:r>
              <a:rPr lang="en-US" sz="2400" dirty="0" smtClean="0">
                <a:solidFill>
                  <a:srgbClr val="FF0000"/>
                </a:solidFill>
                <a:latin typeface="Calibri" pitchFamily="34" charset="0"/>
                <a:cs typeface="Calibri" pitchFamily="34" charset="0"/>
              </a:rPr>
              <a:t>Q</a:t>
            </a:r>
            <a:endParaRPr lang="en-US" sz="2400" dirty="0">
              <a:solidFill>
                <a:srgbClr val="FF0000"/>
              </a:solidFill>
              <a:latin typeface="Calibri" pitchFamily="34" charset="0"/>
              <a:cs typeface="Calibri" pitchFamily="34" charset="0"/>
            </a:endParaRPr>
          </a:p>
        </p:txBody>
      </p:sp>
      <p:sp>
        <p:nvSpPr>
          <p:cNvPr id="19" name="Rectangle 18"/>
          <p:cNvSpPr/>
          <p:nvPr/>
        </p:nvSpPr>
        <p:spPr>
          <a:xfrm>
            <a:off x="3581400" y="1549400"/>
            <a:ext cx="1355725" cy="6604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606800" y="1640531"/>
            <a:ext cx="1330325" cy="461665"/>
          </a:xfrm>
          <a:prstGeom prst="rect">
            <a:avLst/>
          </a:prstGeom>
          <a:noFill/>
        </p:spPr>
        <p:txBody>
          <a:bodyPr wrap="square" rtlCol="0">
            <a:spAutoFit/>
          </a:bodyPr>
          <a:lstStyle/>
          <a:p>
            <a:pPr algn="ctr"/>
            <a:r>
              <a:rPr lang="en-US" sz="2400" b="1" dirty="0" smtClean="0">
                <a:solidFill>
                  <a:srgbClr val="FF0000"/>
                </a:solidFill>
                <a:latin typeface="Calibri" pitchFamily="34" charset="0"/>
                <a:cs typeface="Andalus" pitchFamily="2" charset="-78"/>
              </a:rPr>
              <a:t>x</a:t>
            </a:r>
            <a:r>
              <a:rPr lang="en-US" sz="2400" baseline="30000" dirty="0" smtClean="0">
                <a:solidFill>
                  <a:srgbClr val="FF0000"/>
                </a:solidFill>
                <a:latin typeface="Calibri" pitchFamily="34" charset="0"/>
                <a:cs typeface="Andalus" pitchFamily="2" charset="-78"/>
              </a:rPr>
              <a:t>*</a:t>
            </a:r>
            <a:r>
              <a:rPr lang="en-US" sz="2400" baseline="-25000" dirty="0" smtClean="0">
                <a:solidFill>
                  <a:srgbClr val="FF0000"/>
                </a:solidFill>
                <a:latin typeface="Calibri" pitchFamily="34" charset="0"/>
                <a:cs typeface="Andalus" pitchFamily="2" charset="-78"/>
              </a:rPr>
              <a:t>P</a:t>
            </a:r>
            <a:r>
              <a:rPr lang="en-US" sz="2400" dirty="0" smtClean="0">
                <a:solidFill>
                  <a:srgbClr val="FF0000"/>
                </a:solidFill>
                <a:latin typeface="Calibri" pitchFamily="34" charset="0"/>
                <a:cs typeface="Andalus" pitchFamily="2" charset="-78"/>
              </a:rPr>
              <a:t>=</a:t>
            </a:r>
            <a:r>
              <a:rPr lang="en-US" sz="2400" b="1" dirty="0" smtClean="0">
                <a:solidFill>
                  <a:srgbClr val="FF0000"/>
                </a:solidFill>
                <a:latin typeface="Calibri" pitchFamily="34" charset="0"/>
                <a:cs typeface="Andalus" pitchFamily="2" charset="-78"/>
              </a:rPr>
              <a:t>x</a:t>
            </a:r>
            <a:r>
              <a:rPr lang="en-US" sz="2400" baseline="30000" dirty="0" smtClean="0">
                <a:solidFill>
                  <a:srgbClr val="FF0000"/>
                </a:solidFill>
                <a:latin typeface="Calibri" pitchFamily="34" charset="0"/>
                <a:cs typeface="Andalus" pitchFamily="2" charset="-78"/>
              </a:rPr>
              <a:t>*</a:t>
            </a:r>
            <a:r>
              <a:rPr lang="en-US" sz="2400" baseline="-25000" dirty="0" smtClean="0">
                <a:solidFill>
                  <a:srgbClr val="FF0000"/>
                </a:solidFill>
                <a:latin typeface="Calibri" pitchFamily="34" charset="0"/>
                <a:cs typeface="Andalus" pitchFamily="2" charset="-78"/>
              </a:rPr>
              <a:t>Q</a:t>
            </a:r>
            <a:endParaRPr lang="en-US" sz="2400" baseline="-25000" dirty="0">
              <a:solidFill>
                <a:srgbClr val="FF0000"/>
              </a:solidFill>
              <a:latin typeface="Calibri" pitchFamily="34" charset="0"/>
              <a:cs typeface="Andalus" pitchFamily="2" charset="-78"/>
            </a:endParaRPr>
          </a:p>
        </p:txBody>
      </p:sp>
      <p:sp>
        <p:nvSpPr>
          <p:cNvPr id="23" name="Rectangular Callout 22"/>
          <p:cNvSpPr/>
          <p:nvPr/>
        </p:nvSpPr>
        <p:spPr>
          <a:xfrm>
            <a:off x="2743200" y="533399"/>
            <a:ext cx="3225800" cy="825499"/>
          </a:xfrm>
          <a:prstGeom prst="wedgeRectCallout">
            <a:avLst>
              <a:gd name="adj1" fmla="val -7208"/>
              <a:gd name="adj2" fmla="val 68483"/>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FF0000"/>
                </a:solidFill>
                <a:latin typeface="Calibri" pitchFamily="34" charset="0"/>
                <a:cs typeface="Calibri" pitchFamily="34" charset="0"/>
              </a:rPr>
              <a:t>Conclusion: </a:t>
            </a:r>
            <a:r>
              <a:rPr lang="en-US" dirty="0" smtClean="0">
                <a:solidFill>
                  <a:schemeClr val="tx1"/>
                </a:solidFill>
                <a:latin typeface="Calibri" pitchFamily="34" charset="0"/>
                <a:cs typeface="Calibri" pitchFamily="34" charset="0"/>
              </a:rPr>
              <a:t>The optimal solution of Q is the same as P’s </a:t>
            </a:r>
            <a:endParaRPr lang="en-US" dirty="0">
              <a:solidFill>
                <a:schemeClr val="tx1"/>
              </a:solidFill>
              <a:latin typeface="Calibri" pitchFamily="34" charset="0"/>
              <a:cs typeface="Calibri" pitchFamily="34" charset="0"/>
            </a:endParaRPr>
          </a:p>
        </p:txBody>
      </p:sp>
      <p:sp>
        <p:nvSpPr>
          <p:cNvPr id="10" name="Slide Number Placeholder 9"/>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64</a:t>
            </a:fld>
            <a:endParaRPr lang="en-US" altLang="zh-TW"/>
          </a:p>
        </p:txBody>
      </p:sp>
    </p:spTree>
    <p:extLst>
      <p:ext uri="{BB962C8B-B14F-4D97-AF65-F5344CB8AC3E}">
        <p14:creationId xmlns:p14="http://schemas.microsoft.com/office/powerpoint/2010/main" val="323706402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p:bldP spid="2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Exact Theorem I</a:t>
            </a:r>
            <a:endParaRPr lang="en-US" dirty="0"/>
          </a:p>
        </p:txBody>
      </p:sp>
      <p:sp>
        <p:nvSpPr>
          <p:cNvPr id="7" name="Content Placeholder 6"/>
          <p:cNvSpPr>
            <a:spLocks noGrp="1"/>
          </p:cNvSpPr>
          <p:nvPr>
            <p:ph idx="1"/>
          </p:nvPr>
        </p:nvSpPr>
        <p:spPr/>
        <p:txBody>
          <a:bodyPr/>
          <a:lstStyle/>
          <a:p>
            <a:endParaRPr lang="en-US" dirty="0" smtClean="0"/>
          </a:p>
          <a:p>
            <a:r>
              <a:rPr lang="en-US" dirty="0" smtClean="0">
                <a:effectLst>
                  <a:glow rad="101600">
                    <a:schemeClr val="accent3">
                      <a:satMod val="175000"/>
                      <a:alpha val="40000"/>
                    </a:schemeClr>
                  </a:glow>
                </a:effectLst>
              </a:rPr>
              <a:t>Denote:</a:t>
            </a:r>
            <a:r>
              <a:rPr lang="en-US" dirty="0" smtClean="0">
                <a:solidFill>
                  <a:srgbClr val="FF0000"/>
                </a:solidFill>
                <a:effectLst>
                  <a:glow rad="101600">
                    <a:schemeClr val="accent3">
                      <a:satMod val="175000"/>
                      <a:alpha val="40000"/>
                    </a:schemeClr>
                  </a:glow>
                </a:effectLst>
              </a:rPr>
              <a:t> </a:t>
            </a:r>
            <a:r>
              <a:rPr lang="el-GR" dirty="0">
                <a:solidFill>
                  <a:srgbClr val="FF0000"/>
                </a:solidFill>
                <a:effectLst>
                  <a:glow rad="101600">
                    <a:schemeClr val="accent3">
                      <a:satMod val="175000"/>
                      <a:alpha val="40000"/>
                    </a:schemeClr>
                  </a:glow>
                </a:effectLst>
              </a:rPr>
              <a:t>δ</a:t>
            </a:r>
            <a:r>
              <a:rPr lang="en-US" b="1" dirty="0">
                <a:solidFill>
                  <a:srgbClr val="FF0000"/>
                </a:solidFill>
                <a:effectLst>
                  <a:glow rad="101600">
                    <a:schemeClr val="accent3">
                      <a:satMod val="175000"/>
                      <a:alpha val="40000"/>
                    </a:schemeClr>
                  </a:glow>
                </a:effectLst>
              </a:rPr>
              <a:t>c</a:t>
            </a:r>
            <a:r>
              <a:rPr lang="en-US" dirty="0">
                <a:solidFill>
                  <a:srgbClr val="FF0000"/>
                </a:solidFill>
                <a:effectLst>
                  <a:glow rad="101600">
                    <a:schemeClr val="accent3">
                      <a:satMod val="175000"/>
                      <a:alpha val="40000"/>
                    </a:schemeClr>
                  </a:glow>
                </a:effectLst>
              </a:rPr>
              <a:t> = </a:t>
            </a:r>
            <a:r>
              <a:rPr lang="en-US" b="1" dirty="0" err="1">
                <a:solidFill>
                  <a:srgbClr val="FF0000"/>
                </a:solidFill>
                <a:effectLst>
                  <a:glow rad="101600">
                    <a:schemeClr val="accent3">
                      <a:satMod val="175000"/>
                      <a:alpha val="40000"/>
                    </a:schemeClr>
                  </a:glow>
                </a:effectLst>
              </a:rPr>
              <a:t>c</a:t>
            </a:r>
            <a:r>
              <a:rPr lang="en-US" baseline="-25000" dirty="0" err="1">
                <a:solidFill>
                  <a:srgbClr val="FF0000"/>
                </a:solidFill>
                <a:effectLst>
                  <a:glow rad="101600">
                    <a:schemeClr val="accent3">
                      <a:satMod val="175000"/>
                      <a:alpha val="40000"/>
                    </a:schemeClr>
                  </a:glow>
                </a:effectLst>
              </a:rPr>
              <a:t>Q</a:t>
            </a:r>
            <a:r>
              <a:rPr lang="en-US" dirty="0">
                <a:solidFill>
                  <a:srgbClr val="FF0000"/>
                </a:solidFill>
                <a:effectLst>
                  <a:glow rad="101600">
                    <a:schemeClr val="accent3">
                      <a:satMod val="175000"/>
                      <a:alpha val="40000"/>
                    </a:schemeClr>
                  </a:glow>
                </a:effectLst>
              </a:rPr>
              <a:t> - </a:t>
            </a:r>
            <a:r>
              <a:rPr lang="en-US" b="1" dirty="0" err="1">
                <a:solidFill>
                  <a:srgbClr val="FF0000"/>
                </a:solidFill>
                <a:effectLst>
                  <a:glow rad="101600">
                    <a:schemeClr val="accent3">
                      <a:satMod val="175000"/>
                      <a:alpha val="40000"/>
                    </a:schemeClr>
                  </a:glow>
                </a:effectLst>
              </a:rPr>
              <a:t>c</a:t>
            </a:r>
            <a:r>
              <a:rPr lang="en-US" baseline="-25000" dirty="0" err="1">
                <a:solidFill>
                  <a:srgbClr val="FF0000"/>
                </a:solidFill>
                <a:effectLst>
                  <a:glow rad="101600">
                    <a:schemeClr val="accent3">
                      <a:satMod val="175000"/>
                      <a:alpha val="40000"/>
                    </a:schemeClr>
                  </a:glow>
                </a:effectLst>
              </a:rPr>
              <a:t>P</a:t>
            </a:r>
            <a:endParaRPr lang="en-US" baseline="-25000" dirty="0">
              <a:solidFill>
                <a:srgbClr val="FF0000"/>
              </a:solidFill>
              <a:effectLst>
                <a:glow rad="101600">
                  <a:schemeClr val="accent3">
                    <a:satMod val="175000"/>
                    <a:alpha val="40000"/>
                  </a:schemeClr>
                </a:glow>
              </a:effectLst>
            </a:endParaRPr>
          </a:p>
          <a:p>
            <a:pPr marL="0" indent="0">
              <a:buNone/>
            </a:pPr>
            <a:endParaRPr lang="en-US" b="1" dirty="0" smtClean="0"/>
          </a:p>
          <a:p>
            <a:pPr marL="0" indent="0">
              <a:buNone/>
            </a:pPr>
            <a:r>
              <a:rPr lang="en-US" b="1" dirty="0" smtClean="0"/>
              <a:t>Theorem:</a:t>
            </a:r>
          </a:p>
          <a:p>
            <a:r>
              <a:rPr lang="en-US" dirty="0" smtClean="0"/>
              <a:t>Let </a:t>
            </a:r>
            <a:r>
              <a:rPr lang="en-US" b="1" dirty="0" smtClean="0">
                <a:solidFill>
                  <a:srgbClr val="FF0000"/>
                </a:solidFill>
              </a:rPr>
              <a:t>x</a:t>
            </a:r>
            <a:r>
              <a:rPr lang="en-US" baseline="30000" dirty="0" smtClean="0">
                <a:solidFill>
                  <a:srgbClr val="FF0000"/>
                </a:solidFill>
              </a:rPr>
              <a:t>*</a:t>
            </a:r>
            <a:r>
              <a:rPr lang="en-US" baseline="-25000" dirty="0" smtClean="0">
                <a:solidFill>
                  <a:srgbClr val="FF0000"/>
                </a:solidFill>
              </a:rPr>
              <a:t>P</a:t>
            </a:r>
            <a:r>
              <a:rPr lang="en-US" dirty="0"/>
              <a:t> </a:t>
            </a:r>
            <a:r>
              <a:rPr lang="en-US" dirty="0" smtClean="0"/>
              <a:t> be the optimal solution of an ILP </a:t>
            </a:r>
            <a:r>
              <a:rPr lang="en-US" dirty="0" smtClean="0">
                <a:solidFill>
                  <a:srgbClr val="FF0000"/>
                </a:solidFill>
              </a:rPr>
              <a:t>P </a:t>
            </a:r>
            <a:r>
              <a:rPr lang="en-US" dirty="0" smtClean="0"/>
              <a:t>We are and assume that an ILP </a:t>
            </a:r>
            <a:r>
              <a:rPr lang="en-US" dirty="0" smtClean="0">
                <a:solidFill>
                  <a:srgbClr val="FF0000"/>
                </a:solidFill>
              </a:rPr>
              <a:t>Q</a:t>
            </a:r>
          </a:p>
          <a:p>
            <a:pPr lvl="1"/>
            <a:r>
              <a:rPr lang="en-US" dirty="0" smtClean="0">
                <a:effectLst>
                  <a:glow rad="101600">
                    <a:schemeClr val="accent3">
                      <a:satMod val="175000"/>
                      <a:alpha val="40000"/>
                    </a:schemeClr>
                  </a:glow>
                </a:effectLst>
              </a:rPr>
              <a:t>Is in the same equivalence class as </a:t>
            </a:r>
            <a:r>
              <a:rPr lang="en-US" dirty="0" smtClean="0">
                <a:solidFill>
                  <a:srgbClr val="FF0000"/>
                </a:solidFill>
                <a:effectLst>
                  <a:glow rad="101600">
                    <a:schemeClr val="accent3">
                      <a:satMod val="175000"/>
                      <a:alpha val="40000"/>
                    </a:schemeClr>
                  </a:glow>
                </a:effectLst>
              </a:rPr>
              <a:t>P </a:t>
            </a:r>
          </a:p>
          <a:p>
            <a:pPr lvl="1"/>
            <a:r>
              <a:rPr lang="en-US" dirty="0" smtClean="0">
                <a:effectLst>
                  <a:glow rad="101600">
                    <a:schemeClr val="accent3">
                      <a:satMod val="175000"/>
                      <a:alpha val="40000"/>
                    </a:schemeClr>
                  </a:glow>
                </a:effectLst>
              </a:rPr>
              <a:t>And</a:t>
            </a:r>
            <a:r>
              <a:rPr lang="en-US" dirty="0" smtClean="0">
                <a:solidFill>
                  <a:srgbClr val="FF0000"/>
                </a:solidFill>
                <a:effectLst>
                  <a:glow rad="101600">
                    <a:schemeClr val="accent3">
                      <a:satMod val="175000"/>
                      <a:alpha val="40000"/>
                    </a:schemeClr>
                  </a:glow>
                </a:effectLst>
              </a:rPr>
              <a:t>, </a:t>
            </a:r>
            <a:r>
              <a:rPr lang="en-US" dirty="0" smtClean="0">
                <a:effectLst>
                  <a:glow rad="101600">
                    <a:schemeClr val="accent3">
                      <a:satMod val="175000"/>
                      <a:alpha val="40000"/>
                    </a:schemeClr>
                  </a:glow>
                </a:effectLst>
              </a:rPr>
              <a:t>For each </a:t>
            </a:r>
            <a:r>
              <a:rPr lang="en-US" dirty="0" err="1" smtClean="0">
                <a:solidFill>
                  <a:srgbClr val="FF0000"/>
                </a:solidFill>
                <a:effectLst>
                  <a:glow rad="101600">
                    <a:schemeClr val="accent3">
                      <a:satMod val="175000"/>
                      <a:alpha val="40000"/>
                    </a:schemeClr>
                  </a:glow>
                </a:effectLst>
              </a:rPr>
              <a:t>i</a:t>
            </a:r>
            <a:r>
              <a:rPr lang="en-US" dirty="0" smtClean="0">
                <a:solidFill>
                  <a:srgbClr val="FF0000"/>
                </a:solidFill>
                <a:effectLst>
                  <a:glow rad="101600">
                    <a:schemeClr val="accent3">
                      <a:satMod val="175000"/>
                      <a:alpha val="40000"/>
                    </a:schemeClr>
                  </a:glow>
                </a:effectLst>
              </a:rPr>
              <a:t> </a:t>
            </a:r>
            <a:r>
              <a:rPr lang="el-GR" dirty="0" smtClean="0">
                <a:solidFill>
                  <a:srgbClr val="FF0000"/>
                </a:solidFill>
                <a:effectLst>
                  <a:glow rad="101600">
                    <a:schemeClr val="accent3">
                      <a:satMod val="175000"/>
                      <a:alpha val="40000"/>
                    </a:schemeClr>
                  </a:glow>
                </a:effectLst>
              </a:rPr>
              <a:t>ϵ</a:t>
            </a:r>
            <a:r>
              <a:rPr lang="en-US" dirty="0" smtClean="0">
                <a:solidFill>
                  <a:srgbClr val="FF0000"/>
                </a:solidFill>
                <a:effectLst>
                  <a:glow rad="101600">
                    <a:schemeClr val="accent3">
                      <a:satMod val="175000"/>
                      <a:alpha val="40000"/>
                    </a:schemeClr>
                  </a:glow>
                </a:effectLst>
              </a:rPr>
              <a:t> {1, …, </a:t>
            </a:r>
            <a:r>
              <a:rPr lang="en-US" dirty="0" err="1" smtClean="0">
                <a:solidFill>
                  <a:srgbClr val="FF0000"/>
                </a:solidFill>
                <a:effectLst>
                  <a:glow rad="101600">
                    <a:schemeClr val="accent3">
                      <a:satMod val="175000"/>
                      <a:alpha val="40000"/>
                    </a:schemeClr>
                  </a:glow>
                </a:effectLst>
              </a:rPr>
              <a:t>n</a:t>
            </a:r>
            <a:r>
              <a:rPr lang="en-US" baseline="-25000" dirty="0" err="1" smtClean="0">
                <a:solidFill>
                  <a:srgbClr val="FF0000"/>
                </a:solidFill>
                <a:effectLst>
                  <a:glow rad="101600">
                    <a:schemeClr val="accent3">
                      <a:satMod val="175000"/>
                      <a:alpha val="40000"/>
                    </a:schemeClr>
                  </a:glow>
                </a:effectLst>
              </a:rPr>
              <a:t>p</a:t>
            </a:r>
            <a:r>
              <a:rPr lang="en-US" dirty="0" smtClean="0">
                <a:solidFill>
                  <a:srgbClr val="FF0000"/>
                </a:solidFill>
                <a:effectLst>
                  <a:glow rad="101600">
                    <a:schemeClr val="accent3">
                      <a:satMod val="175000"/>
                      <a:alpha val="40000"/>
                    </a:schemeClr>
                  </a:glow>
                </a:effectLst>
              </a:rPr>
              <a:t> } (2</a:t>
            </a:r>
            <a:r>
              <a:rPr lang="en-US" b="1" dirty="0" smtClean="0">
                <a:solidFill>
                  <a:srgbClr val="FF0000"/>
                </a:solidFill>
                <a:effectLst>
                  <a:glow rad="101600">
                    <a:schemeClr val="accent3">
                      <a:satMod val="175000"/>
                      <a:alpha val="40000"/>
                    </a:schemeClr>
                  </a:glow>
                </a:effectLst>
              </a:rPr>
              <a:t>x</a:t>
            </a:r>
            <a:r>
              <a:rPr lang="en-US" baseline="30000" dirty="0" smtClean="0">
                <a:solidFill>
                  <a:srgbClr val="FF0000"/>
                </a:solidFill>
                <a:effectLst>
                  <a:glow rad="101600">
                    <a:schemeClr val="accent3">
                      <a:satMod val="175000"/>
                      <a:alpha val="40000"/>
                    </a:schemeClr>
                  </a:glow>
                </a:effectLst>
              </a:rPr>
              <a:t>*</a:t>
            </a:r>
            <a:r>
              <a:rPr lang="en-US" baseline="-25000" dirty="0" err="1" smtClean="0">
                <a:solidFill>
                  <a:srgbClr val="FF0000"/>
                </a:solidFill>
                <a:effectLst>
                  <a:glow rad="101600">
                    <a:schemeClr val="accent3">
                      <a:satMod val="175000"/>
                      <a:alpha val="40000"/>
                    </a:schemeClr>
                  </a:glow>
                </a:effectLst>
              </a:rPr>
              <a:t>P,i</a:t>
            </a:r>
            <a:r>
              <a:rPr lang="en-US" dirty="0" smtClean="0">
                <a:solidFill>
                  <a:srgbClr val="FF0000"/>
                </a:solidFill>
                <a:effectLst>
                  <a:glow rad="101600">
                    <a:schemeClr val="accent3">
                      <a:satMod val="175000"/>
                      <a:alpha val="40000"/>
                    </a:schemeClr>
                  </a:glow>
                </a:effectLst>
              </a:rPr>
              <a:t> – 1)</a:t>
            </a:r>
            <a:r>
              <a:rPr lang="el-GR" dirty="0" smtClean="0">
                <a:solidFill>
                  <a:srgbClr val="FF0000"/>
                </a:solidFill>
                <a:effectLst>
                  <a:glow rad="101600">
                    <a:schemeClr val="accent3">
                      <a:satMod val="175000"/>
                      <a:alpha val="40000"/>
                    </a:schemeClr>
                  </a:glow>
                </a:effectLst>
              </a:rPr>
              <a:t>δ</a:t>
            </a:r>
            <a:r>
              <a:rPr lang="en-US" b="1" dirty="0" smtClean="0">
                <a:solidFill>
                  <a:srgbClr val="FF0000"/>
                </a:solidFill>
                <a:effectLst>
                  <a:glow rad="101600">
                    <a:schemeClr val="accent3">
                      <a:satMod val="175000"/>
                      <a:alpha val="40000"/>
                    </a:schemeClr>
                  </a:glow>
                </a:effectLst>
              </a:rPr>
              <a:t>c</a:t>
            </a:r>
            <a:r>
              <a:rPr lang="en-US" baseline="-25000" dirty="0" smtClean="0">
                <a:solidFill>
                  <a:srgbClr val="FF0000"/>
                </a:solidFill>
                <a:effectLst>
                  <a:glow rad="101600">
                    <a:schemeClr val="accent3">
                      <a:satMod val="175000"/>
                      <a:alpha val="40000"/>
                    </a:schemeClr>
                  </a:glow>
                </a:effectLst>
              </a:rPr>
              <a:t>i</a:t>
            </a:r>
            <a:r>
              <a:rPr lang="en-US" dirty="0" smtClean="0">
                <a:solidFill>
                  <a:srgbClr val="FF0000"/>
                </a:solidFill>
                <a:effectLst>
                  <a:glow rad="101600">
                    <a:schemeClr val="accent3">
                      <a:satMod val="175000"/>
                      <a:alpha val="40000"/>
                    </a:schemeClr>
                  </a:glow>
                </a:effectLst>
              </a:rPr>
              <a:t> ≥ 0, </a:t>
            </a:r>
            <a:r>
              <a:rPr lang="en-US" dirty="0" smtClean="0">
                <a:effectLst>
                  <a:glow rad="101600">
                    <a:schemeClr val="accent3">
                      <a:satMod val="175000"/>
                      <a:alpha val="40000"/>
                    </a:schemeClr>
                  </a:glow>
                </a:effectLst>
              </a:rPr>
              <a:t>where</a:t>
            </a:r>
            <a:r>
              <a:rPr lang="en-US" dirty="0" smtClean="0">
                <a:solidFill>
                  <a:srgbClr val="FF0000"/>
                </a:solidFill>
                <a:effectLst>
                  <a:glow rad="101600">
                    <a:schemeClr val="accent3">
                      <a:satMod val="175000"/>
                      <a:alpha val="40000"/>
                    </a:schemeClr>
                  </a:glow>
                </a:effectLst>
              </a:rPr>
              <a:t> </a:t>
            </a:r>
            <a:r>
              <a:rPr lang="el-GR" dirty="0">
                <a:solidFill>
                  <a:srgbClr val="FF0000"/>
                </a:solidFill>
                <a:effectLst>
                  <a:glow rad="101600">
                    <a:schemeClr val="accent3">
                      <a:satMod val="175000"/>
                      <a:alpha val="40000"/>
                    </a:schemeClr>
                  </a:glow>
                </a:effectLst>
              </a:rPr>
              <a:t>δ</a:t>
            </a:r>
            <a:r>
              <a:rPr lang="en-US" b="1" dirty="0" smtClean="0">
                <a:solidFill>
                  <a:srgbClr val="FF0000"/>
                </a:solidFill>
                <a:effectLst>
                  <a:glow rad="101600">
                    <a:schemeClr val="accent3">
                      <a:satMod val="175000"/>
                      <a:alpha val="40000"/>
                    </a:schemeClr>
                  </a:glow>
                </a:effectLst>
              </a:rPr>
              <a:t>c</a:t>
            </a:r>
            <a:r>
              <a:rPr lang="en-US" dirty="0" smtClean="0">
                <a:solidFill>
                  <a:srgbClr val="FF0000"/>
                </a:solidFill>
                <a:effectLst>
                  <a:glow rad="101600">
                    <a:schemeClr val="accent3">
                      <a:satMod val="175000"/>
                      <a:alpha val="40000"/>
                    </a:schemeClr>
                  </a:glow>
                </a:effectLst>
              </a:rPr>
              <a:t> = </a:t>
            </a:r>
            <a:r>
              <a:rPr lang="en-US" b="1" dirty="0" err="1" smtClean="0">
                <a:solidFill>
                  <a:srgbClr val="FF0000"/>
                </a:solidFill>
                <a:effectLst>
                  <a:glow rad="101600">
                    <a:schemeClr val="accent3">
                      <a:satMod val="175000"/>
                      <a:alpha val="40000"/>
                    </a:schemeClr>
                  </a:glow>
                </a:effectLst>
              </a:rPr>
              <a:t>c</a:t>
            </a:r>
            <a:r>
              <a:rPr lang="en-US" baseline="-25000" dirty="0" err="1" smtClean="0">
                <a:solidFill>
                  <a:srgbClr val="FF0000"/>
                </a:solidFill>
                <a:effectLst>
                  <a:glow rad="101600">
                    <a:schemeClr val="accent3">
                      <a:satMod val="175000"/>
                      <a:alpha val="40000"/>
                    </a:schemeClr>
                  </a:glow>
                </a:effectLst>
              </a:rPr>
              <a:t>Q</a:t>
            </a:r>
            <a:r>
              <a:rPr lang="en-US" dirty="0" smtClean="0">
                <a:solidFill>
                  <a:srgbClr val="FF0000"/>
                </a:solidFill>
                <a:effectLst>
                  <a:glow rad="101600">
                    <a:schemeClr val="accent3">
                      <a:satMod val="175000"/>
                      <a:alpha val="40000"/>
                    </a:schemeClr>
                  </a:glow>
                </a:effectLst>
              </a:rPr>
              <a:t> - </a:t>
            </a:r>
            <a:r>
              <a:rPr lang="en-US" b="1" dirty="0" err="1" smtClean="0">
                <a:solidFill>
                  <a:srgbClr val="FF0000"/>
                </a:solidFill>
                <a:effectLst>
                  <a:glow rad="101600">
                    <a:schemeClr val="accent3">
                      <a:satMod val="175000"/>
                      <a:alpha val="40000"/>
                    </a:schemeClr>
                  </a:glow>
                </a:effectLst>
              </a:rPr>
              <a:t>c</a:t>
            </a:r>
            <a:r>
              <a:rPr lang="en-US" baseline="-25000" dirty="0" err="1" smtClean="0">
                <a:solidFill>
                  <a:srgbClr val="FF0000"/>
                </a:solidFill>
                <a:effectLst>
                  <a:glow rad="101600">
                    <a:schemeClr val="accent3">
                      <a:satMod val="175000"/>
                      <a:alpha val="40000"/>
                    </a:schemeClr>
                  </a:glow>
                </a:effectLst>
              </a:rPr>
              <a:t>P</a:t>
            </a:r>
            <a:endParaRPr lang="en-US" baseline="-25000" dirty="0" smtClean="0">
              <a:solidFill>
                <a:srgbClr val="FF0000"/>
              </a:solidFill>
              <a:effectLst>
                <a:glow rad="101600">
                  <a:schemeClr val="accent3">
                    <a:satMod val="175000"/>
                    <a:alpha val="40000"/>
                  </a:schemeClr>
                </a:glow>
              </a:effectLst>
            </a:endParaRPr>
          </a:p>
          <a:p>
            <a:r>
              <a:rPr lang="en-US" dirty="0" smtClean="0"/>
              <a:t>Then, without solving </a:t>
            </a:r>
            <a:r>
              <a:rPr lang="en-US" dirty="0" smtClean="0">
                <a:solidFill>
                  <a:srgbClr val="FF0000"/>
                </a:solidFill>
              </a:rPr>
              <a:t>Q,</a:t>
            </a:r>
            <a:r>
              <a:rPr lang="en-US" dirty="0" smtClean="0"/>
              <a:t> we can guarantee that the optimal solution of </a:t>
            </a:r>
            <a:r>
              <a:rPr lang="en-US" dirty="0" smtClean="0">
                <a:solidFill>
                  <a:srgbClr val="FF0000"/>
                </a:solidFill>
              </a:rPr>
              <a:t>Q</a:t>
            </a:r>
            <a:r>
              <a:rPr lang="en-US" dirty="0" smtClean="0"/>
              <a:t> is </a:t>
            </a:r>
            <a:r>
              <a:rPr lang="en-US" b="1" dirty="0" smtClean="0">
                <a:solidFill>
                  <a:srgbClr val="FF0000"/>
                </a:solidFill>
              </a:rPr>
              <a:t>x</a:t>
            </a:r>
            <a:r>
              <a:rPr lang="en-US" baseline="30000" dirty="0" smtClean="0">
                <a:solidFill>
                  <a:srgbClr val="FF0000"/>
                </a:solidFill>
              </a:rPr>
              <a:t>*</a:t>
            </a:r>
            <a:r>
              <a:rPr lang="en-US" baseline="-25000" dirty="0" smtClean="0">
                <a:solidFill>
                  <a:srgbClr val="FF0000"/>
                </a:solidFill>
              </a:rPr>
              <a:t>Q</a:t>
            </a:r>
            <a:r>
              <a:rPr lang="en-US" dirty="0" smtClean="0">
                <a:solidFill>
                  <a:srgbClr val="FF0000"/>
                </a:solidFill>
              </a:rPr>
              <a:t>= </a:t>
            </a:r>
            <a:r>
              <a:rPr lang="en-US" b="1" dirty="0" smtClean="0">
                <a:solidFill>
                  <a:srgbClr val="FF0000"/>
                </a:solidFill>
              </a:rPr>
              <a:t>x</a:t>
            </a:r>
            <a:r>
              <a:rPr lang="en-US" baseline="30000" dirty="0" smtClean="0">
                <a:solidFill>
                  <a:srgbClr val="FF0000"/>
                </a:solidFill>
              </a:rPr>
              <a:t>*</a:t>
            </a:r>
            <a:r>
              <a:rPr lang="en-US" baseline="-25000" dirty="0" smtClean="0">
                <a:solidFill>
                  <a:srgbClr val="FF0000"/>
                </a:solidFill>
              </a:rPr>
              <a:t>P</a:t>
            </a:r>
            <a:r>
              <a:rPr lang="en-US" dirty="0" smtClean="0">
                <a:solidFill>
                  <a:srgbClr val="FF0000"/>
                </a:solidFill>
              </a:rPr>
              <a:t> </a:t>
            </a:r>
          </a:p>
          <a:p>
            <a:endParaRPr lang="en-US" dirty="0">
              <a:solidFill>
                <a:srgbClr val="FF0000"/>
              </a:solidFill>
            </a:endParaRPr>
          </a:p>
        </p:txBody>
      </p:sp>
      <p:sp>
        <p:nvSpPr>
          <p:cNvPr id="5" name="TextBox 4"/>
          <p:cNvSpPr txBox="1"/>
          <p:nvPr/>
        </p:nvSpPr>
        <p:spPr>
          <a:xfrm>
            <a:off x="825500" y="1168400"/>
            <a:ext cx="1212850" cy="461665"/>
          </a:xfrm>
          <a:prstGeom prst="rect">
            <a:avLst/>
          </a:prstGeom>
          <a:noFill/>
          <a:ln>
            <a:solidFill>
              <a:schemeClr val="tx2"/>
            </a:solidFill>
          </a:ln>
        </p:spPr>
        <p:txBody>
          <a:bodyPr wrap="square" rtlCol="0">
            <a:spAutoFit/>
          </a:bodyPr>
          <a:lstStyle/>
          <a:p>
            <a:r>
              <a:rPr lang="en-US" sz="2400" b="1" dirty="0" smtClean="0">
                <a:solidFill>
                  <a:srgbClr val="FF0000"/>
                </a:solidFill>
                <a:latin typeface="Calibri" pitchFamily="34" charset="0"/>
                <a:cs typeface="Andalus" pitchFamily="2" charset="-78"/>
              </a:rPr>
              <a:t>x</a:t>
            </a:r>
            <a:r>
              <a:rPr lang="en-US" sz="2400" baseline="30000" dirty="0" smtClean="0">
                <a:solidFill>
                  <a:srgbClr val="FF0000"/>
                </a:solidFill>
                <a:latin typeface="Calibri" pitchFamily="34" charset="0"/>
                <a:cs typeface="Andalus" pitchFamily="2" charset="-78"/>
              </a:rPr>
              <a:t>*</a:t>
            </a:r>
            <a:r>
              <a:rPr lang="en-US" sz="2400" baseline="-25000" dirty="0" err="1" smtClean="0">
                <a:solidFill>
                  <a:srgbClr val="FF0000"/>
                </a:solidFill>
                <a:latin typeface="Calibri" pitchFamily="34" charset="0"/>
                <a:cs typeface="Andalus" pitchFamily="2" charset="-78"/>
              </a:rPr>
              <a:t>P,i</a:t>
            </a:r>
            <a:r>
              <a:rPr lang="en-US" sz="2400" dirty="0" smtClean="0">
                <a:solidFill>
                  <a:srgbClr val="FF0000"/>
                </a:solidFill>
                <a:latin typeface="Calibri" pitchFamily="34" charset="0"/>
                <a:cs typeface="Andalus" pitchFamily="2" charset="-78"/>
              </a:rPr>
              <a:t> = 0</a:t>
            </a:r>
            <a:endParaRPr lang="en-US" sz="2400" dirty="0">
              <a:solidFill>
                <a:srgbClr val="FF0000"/>
              </a:solidFill>
              <a:latin typeface="Calibri" pitchFamily="34" charset="0"/>
              <a:cs typeface="Andalus" pitchFamily="2" charset="-78"/>
            </a:endParaRPr>
          </a:p>
        </p:txBody>
      </p:sp>
      <p:sp>
        <p:nvSpPr>
          <p:cNvPr id="6" name="TextBox 5"/>
          <p:cNvSpPr txBox="1"/>
          <p:nvPr/>
        </p:nvSpPr>
        <p:spPr>
          <a:xfrm>
            <a:off x="2628900" y="1168400"/>
            <a:ext cx="1244600" cy="461665"/>
          </a:xfrm>
          <a:prstGeom prst="rect">
            <a:avLst/>
          </a:prstGeom>
          <a:noFill/>
          <a:ln>
            <a:solidFill>
              <a:schemeClr val="tx2"/>
            </a:solidFill>
          </a:ln>
        </p:spPr>
        <p:txBody>
          <a:bodyPr wrap="square" rtlCol="0">
            <a:spAutoFit/>
          </a:bodyPr>
          <a:lstStyle/>
          <a:p>
            <a:r>
              <a:rPr lang="en-US" sz="2400" b="1" dirty="0" err="1" smtClean="0">
                <a:solidFill>
                  <a:srgbClr val="FF0000"/>
                </a:solidFill>
                <a:latin typeface="Calibri" pitchFamily="34" charset="0"/>
                <a:cs typeface="Andalus" pitchFamily="2" charset="-78"/>
              </a:rPr>
              <a:t>c</a:t>
            </a:r>
            <a:r>
              <a:rPr lang="en-US" sz="2400" baseline="-25000" dirty="0" err="1" smtClean="0">
                <a:solidFill>
                  <a:srgbClr val="FF0000"/>
                </a:solidFill>
                <a:latin typeface="Calibri" pitchFamily="34" charset="0"/>
                <a:cs typeface="Andalus" pitchFamily="2" charset="-78"/>
              </a:rPr>
              <a:t>Q,i</a:t>
            </a:r>
            <a:r>
              <a:rPr lang="en-US" sz="2400" dirty="0" smtClean="0">
                <a:solidFill>
                  <a:srgbClr val="FF0000"/>
                </a:solidFill>
                <a:latin typeface="Calibri" pitchFamily="34" charset="0"/>
                <a:cs typeface="Andalus" pitchFamily="2" charset="-78"/>
              </a:rPr>
              <a:t> ≤ </a:t>
            </a:r>
            <a:r>
              <a:rPr lang="en-US" sz="2400" b="1" dirty="0" err="1" smtClean="0">
                <a:solidFill>
                  <a:srgbClr val="FF0000"/>
                </a:solidFill>
                <a:latin typeface="Calibri" pitchFamily="34" charset="0"/>
                <a:cs typeface="Andalus" pitchFamily="2" charset="-78"/>
              </a:rPr>
              <a:t>c</a:t>
            </a:r>
            <a:r>
              <a:rPr lang="en-US" sz="2400" baseline="-25000" dirty="0" err="1" smtClean="0">
                <a:solidFill>
                  <a:srgbClr val="FF0000"/>
                </a:solidFill>
                <a:latin typeface="Calibri" pitchFamily="34" charset="0"/>
                <a:cs typeface="Andalus" pitchFamily="2" charset="-78"/>
              </a:rPr>
              <a:t>P,i</a:t>
            </a:r>
            <a:endParaRPr lang="en-US" sz="2400" baseline="-25000" dirty="0">
              <a:solidFill>
                <a:srgbClr val="FF0000"/>
              </a:solidFill>
              <a:latin typeface="Calibri" pitchFamily="34" charset="0"/>
              <a:cs typeface="Andalus" pitchFamily="2" charset="-78"/>
            </a:endParaRPr>
          </a:p>
        </p:txBody>
      </p:sp>
      <p:sp>
        <p:nvSpPr>
          <p:cNvPr id="8" name="Right Arrow 7"/>
          <p:cNvSpPr/>
          <p:nvPr/>
        </p:nvSpPr>
        <p:spPr>
          <a:xfrm>
            <a:off x="2101850" y="1283815"/>
            <a:ext cx="469900" cy="2308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533900" y="1143000"/>
            <a:ext cx="1212850" cy="461665"/>
          </a:xfrm>
          <a:prstGeom prst="rect">
            <a:avLst/>
          </a:prstGeom>
          <a:noFill/>
          <a:ln>
            <a:solidFill>
              <a:schemeClr val="tx2"/>
            </a:solidFill>
          </a:ln>
        </p:spPr>
        <p:txBody>
          <a:bodyPr wrap="square" rtlCol="0">
            <a:spAutoFit/>
          </a:bodyPr>
          <a:lstStyle/>
          <a:p>
            <a:r>
              <a:rPr lang="en-US" sz="2400" b="1" dirty="0" smtClean="0">
                <a:solidFill>
                  <a:srgbClr val="FF0000"/>
                </a:solidFill>
                <a:latin typeface="Calibri" pitchFamily="34" charset="0"/>
                <a:cs typeface="Andalus" pitchFamily="2" charset="-78"/>
              </a:rPr>
              <a:t>x</a:t>
            </a:r>
            <a:r>
              <a:rPr lang="en-US" sz="2400" baseline="30000" dirty="0" smtClean="0">
                <a:solidFill>
                  <a:srgbClr val="FF0000"/>
                </a:solidFill>
                <a:latin typeface="Calibri" pitchFamily="34" charset="0"/>
                <a:cs typeface="Andalus" pitchFamily="2" charset="-78"/>
              </a:rPr>
              <a:t>*</a:t>
            </a:r>
            <a:r>
              <a:rPr lang="en-US" sz="2400" baseline="-25000" dirty="0" err="1" smtClean="0">
                <a:solidFill>
                  <a:srgbClr val="FF0000"/>
                </a:solidFill>
                <a:latin typeface="Calibri" pitchFamily="34" charset="0"/>
                <a:cs typeface="Andalus" pitchFamily="2" charset="-78"/>
              </a:rPr>
              <a:t>P,i</a:t>
            </a:r>
            <a:r>
              <a:rPr lang="en-US" sz="2400" dirty="0" smtClean="0">
                <a:solidFill>
                  <a:srgbClr val="FF0000"/>
                </a:solidFill>
                <a:latin typeface="Calibri" pitchFamily="34" charset="0"/>
                <a:cs typeface="Andalus" pitchFamily="2" charset="-78"/>
              </a:rPr>
              <a:t> = 1</a:t>
            </a:r>
            <a:endParaRPr lang="en-US" sz="2400" dirty="0">
              <a:solidFill>
                <a:srgbClr val="FF0000"/>
              </a:solidFill>
              <a:latin typeface="Calibri" pitchFamily="34" charset="0"/>
              <a:cs typeface="Andalus" pitchFamily="2" charset="-78"/>
            </a:endParaRPr>
          </a:p>
        </p:txBody>
      </p:sp>
      <p:sp>
        <p:nvSpPr>
          <p:cNvPr id="10" name="TextBox 9"/>
          <p:cNvSpPr txBox="1"/>
          <p:nvPr/>
        </p:nvSpPr>
        <p:spPr>
          <a:xfrm>
            <a:off x="6337300" y="1143000"/>
            <a:ext cx="1244600" cy="461665"/>
          </a:xfrm>
          <a:prstGeom prst="rect">
            <a:avLst/>
          </a:prstGeom>
          <a:noFill/>
          <a:ln>
            <a:solidFill>
              <a:schemeClr val="tx2"/>
            </a:solidFill>
          </a:ln>
        </p:spPr>
        <p:txBody>
          <a:bodyPr wrap="square" rtlCol="0">
            <a:spAutoFit/>
          </a:bodyPr>
          <a:lstStyle/>
          <a:p>
            <a:r>
              <a:rPr lang="en-US" sz="2400" b="1" dirty="0" err="1" smtClean="0">
                <a:solidFill>
                  <a:srgbClr val="FF0000"/>
                </a:solidFill>
                <a:latin typeface="Calibri" pitchFamily="34" charset="0"/>
                <a:cs typeface="Andalus" pitchFamily="2" charset="-78"/>
              </a:rPr>
              <a:t>c</a:t>
            </a:r>
            <a:r>
              <a:rPr lang="en-US" sz="2400" baseline="-25000" dirty="0" err="1" smtClean="0">
                <a:solidFill>
                  <a:srgbClr val="FF0000"/>
                </a:solidFill>
                <a:latin typeface="Calibri" pitchFamily="34" charset="0"/>
                <a:cs typeface="Andalus" pitchFamily="2" charset="-78"/>
              </a:rPr>
              <a:t>Q,i</a:t>
            </a:r>
            <a:r>
              <a:rPr lang="en-US" sz="2400" dirty="0" smtClean="0">
                <a:solidFill>
                  <a:srgbClr val="FF0000"/>
                </a:solidFill>
                <a:latin typeface="Calibri" pitchFamily="34" charset="0"/>
                <a:cs typeface="Andalus" pitchFamily="2" charset="-78"/>
              </a:rPr>
              <a:t> ≥ </a:t>
            </a:r>
            <a:r>
              <a:rPr lang="en-US" sz="2400" b="1" dirty="0" err="1" smtClean="0">
                <a:solidFill>
                  <a:srgbClr val="FF0000"/>
                </a:solidFill>
                <a:latin typeface="Calibri" pitchFamily="34" charset="0"/>
                <a:cs typeface="Andalus" pitchFamily="2" charset="-78"/>
              </a:rPr>
              <a:t>c</a:t>
            </a:r>
            <a:r>
              <a:rPr lang="en-US" sz="2400" baseline="-25000" dirty="0" err="1" smtClean="0">
                <a:solidFill>
                  <a:srgbClr val="FF0000"/>
                </a:solidFill>
                <a:latin typeface="Calibri" pitchFamily="34" charset="0"/>
                <a:cs typeface="Andalus" pitchFamily="2" charset="-78"/>
              </a:rPr>
              <a:t>P,i</a:t>
            </a:r>
            <a:endParaRPr lang="en-US" sz="2400" baseline="-25000" dirty="0">
              <a:solidFill>
                <a:srgbClr val="FF0000"/>
              </a:solidFill>
              <a:latin typeface="Calibri" pitchFamily="34" charset="0"/>
              <a:cs typeface="Andalus" pitchFamily="2" charset="-78"/>
            </a:endParaRPr>
          </a:p>
        </p:txBody>
      </p:sp>
      <p:sp>
        <p:nvSpPr>
          <p:cNvPr id="11" name="Right Arrow 10"/>
          <p:cNvSpPr/>
          <p:nvPr/>
        </p:nvSpPr>
        <p:spPr>
          <a:xfrm>
            <a:off x="5797550" y="1258415"/>
            <a:ext cx="469900" cy="2308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304800" y="4222532"/>
            <a:ext cx="457200" cy="228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12"/>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65</a:t>
            </a:fld>
            <a:endParaRPr lang="en-US" altLang="zh-TW"/>
          </a:p>
        </p:txBody>
      </p:sp>
    </p:spTree>
    <p:extLst>
      <p:ext uri="{BB962C8B-B14F-4D97-AF65-F5344CB8AC3E}">
        <p14:creationId xmlns:p14="http://schemas.microsoft.com/office/powerpoint/2010/main" val="343996290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p:cNvSpPr/>
          <p:nvPr/>
        </p:nvSpPr>
        <p:spPr>
          <a:xfrm>
            <a:off x="4654550" y="3177232"/>
            <a:ext cx="3511550" cy="830997"/>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67250" y="5071765"/>
            <a:ext cx="3492500" cy="1200329"/>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673600" y="5071765"/>
            <a:ext cx="3492500" cy="1200329"/>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400" dirty="0" smtClean="0">
                <a:latin typeface="Calibri" pitchFamily="34" charset="0"/>
                <a:cs typeface="Andalus" pitchFamily="2" charset="-78"/>
              </a:rPr>
              <a:t>max 10x</a:t>
            </a:r>
            <a:r>
              <a:rPr lang="en-US" sz="2400" baseline="-25000" dirty="0" smtClean="0">
                <a:latin typeface="Calibri" pitchFamily="34" charset="0"/>
                <a:cs typeface="Andalus" pitchFamily="2" charset="-78"/>
              </a:rPr>
              <a:t>1</a:t>
            </a:r>
            <a:r>
              <a:rPr lang="en-US" sz="2400" dirty="0" smtClean="0">
                <a:latin typeface="Calibri" pitchFamily="34" charset="0"/>
                <a:cs typeface="Andalus" pitchFamily="2" charset="-78"/>
              </a:rPr>
              <a:t>+18x</a:t>
            </a:r>
            <a:r>
              <a:rPr lang="en-US" sz="2400" baseline="-25000" dirty="0" smtClean="0">
                <a:latin typeface="Calibri" pitchFamily="34" charset="0"/>
                <a:cs typeface="Andalus" pitchFamily="2" charset="-78"/>
              </a:rPr>
              <a:t>2</a:t>
            </a:r>
            <a:r>
              <a:rPr lang="en-US" sz="2400" dirty="0" smtClean="0">
                <a:latin typeface="Calibri" pitchFamily="34" charset="0"/>
                <a:cs typeface="Andalus" pitchFamily="2" charset="-78"/>
              </a:rPr>
              <a:t>+10x</a:t>
            </a:r>
            <a:r>
              <a:rPr lang="en-US" sz="2400" baseline="-25000" dirty="0" smtClean="0">
                <a:latin typeface="Calibri" pitchFamily="34" charset="0"/>
                <a:cs typeface="Andalus" pitchFamily="2" charset="-78"/>
              </a:rPr>
              <a:t>3</a:t>
            </a:r>
            <a:r>
              <a:rPr lang="en-US" sz="2400" dirty="0" smtClean="0">
                <a:latin typeface="Calibri" pitchFamily="34" charset="0"/>
                <a:cs typeface="Andalus" pitchFamily="2" charset="-78"/>
              </a:rPr>
              <a:t>+3.5x</a:t>
            </a:r>
            <a:r>
              <a:rPr lang="en-US" sz="2400" baseline="-25000" dirty="0" smtClean="0">
                <a:latin typeface="Calibri" pitchFamily="34" charset="0"/>
                <a:cs typeface="Andalus" pitchFamily="2" charset="-78"/>
              </a:rPr>
              <a:t>4</a:t>
            </a:r>
          </a:p>
          <a:p>
            <a:r>
              <a:rPr lang="en-US" sz="2400" dirty="0" smtClean="0">
                <a:latin typeface="Calibri" pitchFamily="34" charset="0"/>
                <a:cs typeface="Andalus" pitchFamily="2" charset="-78"/>
              </a:rPr>
              <a:t>         x</a:t>
            </a:r>
            <a:r>
              <a:rPr lang="en-US" sz="2400" baseline="-25000" dirty="0" smtClean="0">
                <a:latin typeface="Calibri" pitchFamily="34" charset="0"/>
                <a:cs typeface="Andalus" pitchFamily="2" charset="-78"/>
              </a:rPr>
              <a:t>1</a:t>
            </a:r>
            <a:r>
              <a:rPr lang="en-US" sz="2400" dirty="0" smtClean="0">
                <a:latin typeface="Calibri" pitchFamily="34" charset="0"/>
                <a:cs typeface="Andalus" pitchFamily="2" charset="-78"/>
              </a:rPr>
              <a:t> + x</a:t>
            </a:r>
            <a:r>
              <a:rPr lang="en-US" sz="2400" baseline="-25000" dirty="0" smtClean="0">
                <a:latin typeface="Calibri" pitchFamily="34" charset="0"/>
                <a:cs typeface="Andalus" pitchFamily="2" charset="-78"/>
              </a:rPr>
              <a:t>2</a:t>
            </a:r>
            <a:r>
              <a:rPr lang="en-US" sz="2400" dirty="0" smtClean="0">
                <a:latin typeface="Calibri" pitchFamily="34" charset="0"/>
                <a:cs typeface="Andalus" pitchFamily="2" charset="-78"/>
              </a:rPr>
              <a:t> ≤ 1</a:t>
            </a:r>
          </a:p>
          <a:p>
            <a:r>
              <a:rPr lang="en-US" sz="2400" dirty="0" smtClean="0">
                <a:latin typeface="Calibri" pitchFamily="34" charset="0"/>
                <a:cs typeface="Andalus" pitchFamily="2" charset="-78"/>
              </a:rPr>
              <a:t>         x</a:t>
            </a:r>
            <a:r>
              <a:rPr lang="en-US" sz="2400" baseline="-25000" dirty="0" smtClean="0">
                <a:latin typeface="Calibri" pitchFamily="34" charset="0"/>
                <a:cs typeface="Andalus" pitchFamily="2" charset="-78"/>
              </a:rPr>
              <a:t>3</a:t>
            </a:r>
            <a:r>
              <a:rPr lang="en-US" sz="2400" dirty="0" smtClean="0">
                <a:latin typeface="Calibri" pitchFamily="34" charset="0"/>
                <a:cs typeface="Andalus" pitchFamily="2" charset="-78"/>
              </a:rPr>
              <a:t> </a:t>
            </a:r>
            <a:r>
              <a:rPr lang="en-US" sz="2400" dirty="0">
                <a:latin typeface="Calibri" pitchFamily="34" charset="0"/>
                <a:cs typeface="Andalus" pitchFamily="2" charset="-78"/>
              </a:rPr>
              <a:t>+ </a:t>
            </a:r>
            <a:r>
              <a:rPr lang="en-US" sz="2400" dirty="0" smtClean="0">
                <a:latin typeface="Calibri" pitchFamily="34" charset="0"/>
                <a:cs typeface="Andalus" pitchFamily="2" charset="-78"/>
              </a:rPr>
              <a:t>x</a:t>
            </a:r>
            <a:r>
              <a:rPr lang="en-US" sz="2400" baseline="-25000" dirty="0" smtClean="0">
                <a:latin typeface="Calibri" pitchFamily="34" charset="0"/>
                <a:cs typeface="Andalus" pitchFamily="2" charset="-78"/>
              </a:rPr>
              <a:t>4</a:t>
            </a:r>
            <a:r>
              <a:rPr lang="en-US" sz="2400" dirty="0" smtClean="0">
                <a:latin typeface="Calibri" pitchFamily="34" charset="0"/>
                <a:cs typeface="Andalus" pitchFamily="2" charset="-78"/>
              </a:rPr>
              <a:t> </a:t>
            </a:r>
            <a:r>
              <a:rPr lang="en-US" sz="2400" dirty="0">
                <a:latin typeface="Calibri" pitchFamily="34" charset="0"/>
                <a:cs typeface="Andalus" pitchFamily="2" charset="-78"/>
              </a:rPr>
              <a:t>≤ 1</a:t>
            </a:r>
          </a:p>
        </p:txBody>
      </p:sp>
      <p:sp>
        <p:nvSpPr>
          <p:cNvPr id="3" name="TextBox 2"/>
          <p:cNvSpPr txBox="1"/>
          <p:nvPr/>
        </p:nvSpPr>
        <p:spPr>
          <a:xfrm>
            <a:off x="4667250" y="3189932"/>
            <a:ext cx="3498850" cy="830997"/>
          </a:xfrm>
          <a:prstGeom prst="rect">
            <a:avLst/>
          </a:prstGeom>
          <a:noFill/>
        </p:spPr>
        <p:txBody>
          <a:bodyPr wrap="square" rtlCol="0">
            <a:spAutoFit/>
          </a:bodyPr>
          <a:lstStyle/>
          <a:p>
            <a:r>
              <a:rPr lang="en-US" sz="2400" b="1" dirty="0" err="1" smtClean="0">
                <a:solidFill>
                  <a:srgbClr val="FF0000"/>
                </a:solidFill>
                <a:latin typeface="Calibri" pitchFamily="34" charset="0"/>
                <a:cs typeface="Andalus" pitchFamily="2" charset="-78"/>
              </a:rPr>
              <a:t>c</a:t>
            </a:r>
            <a:r>
              <a:rPr lang="en-US" sz="2400" baseline="-25000" dirty="0" err="1">
                <a:solidFill>
                  <a:srgbClr val="FF0000"/>
                </a:solidFill>
                <a:latin typeface="Calibri" pitchFamily="34" charset="0"/>
                <a:cs typeface="Andalus" pitchFamily="2" charset="-78"/>
              </a:rPr>
              <a:t>Q</a:t>
            </a:r>
            <a:r>
              <a:rPr lang="en-US" sz="2400" dirty="0" smtClean="0">
                <a:latin typeface="Calibri" pitchFamily="34" charset="0"/>
                <a:cs typeface="Andalus" pitchFamily="2" charset="-78"/>
              </a:rPr>
              <a:t>:           &lt;10, 18, 10, 3.5&gt;</a:t>
            </a:r>
          </a:p>
          <a:p>
            <a:r>
              <a:rPr lang="en-US" sz="2400" b="1" dirty="0" err="1" smtClean="0">
                <a:solidFill>
                  <a:srgbClr val="FF0000"/>
                </a:solidFill>
                <a:latin typeface="Calibri" pitchFamily="34" charset="0"/>
                <a:cs typeface="Andalus" pitchFamily="2" charset="-78"/>
              </a:rPr>
              <a:t>c</a:t>
            </a:r>
            <a:r>
              <a:rPr lang="en-US" sz="2400" baseline="-25000" dirty="0" err="1">
                <a:solidFill>
                  <a:srgbClr val="FF0000"/>
                </a:solidFill>
                <a:latin typeface="Calibri" pitchFamily="34" charset="0"/>
                <a:cs typeface="Andalus" pitchFamily="2" charset="-78"/>
              </a:rPr>
              <a:t>Q</a:t>
            </a:r>
            <a:r>
              <a:rPr lang="en-US" sz="2400" dirty="0" smtClean="0">
                <a:latin typeface="Calibri" pitchFamily="34" charset="0"/>
                <a:cs typeface="Andalus" pitchFamily="2" charset="-78"/>
              </a:rPr>
              <a:t> </a:t>
            </a:r>
            <a:r>
              <a:rPr lang="en-US" sz="2400" dirty="0" smtClean="0">
                <a:solidFill>
                  <a:srgbClr val="FF0000"/>
                </a:solidFill>
                <a:latin typeface="Calibri" pitchFamily="34" charset="0"/>
                <a:cs typeface="Andalus" pitchFamily="2" charset="-78"/>
              </a:rPr>
              <a:t>=         2</a:t>
            </a:r>
            <a:r>
              <a:rPr lang="en-US" sz="2400" b="1" dirty="0" smtClean="0">
                <a:solidFill>
                  <a:srgbClr val="FF0000"/>
                </a:solidFill>
                <a:latin typeface="Calibri" pitchFamily="34" charset="0"/>
                <a:cs typeface="Andalus" pitchFamily="2" charset="-78"/>
              </a:rPr>
              <a:t>c</a:t>
            </a:r>
            <a:r>
              <a:rPr lang="en-US" sz="2400" baseline="-25000" dirty="0" smtClean="0">
                <a:solidFill>
                  <a:srgbClr val="FF0000"/>
                </a:solidFill>
                <a:latin typeface="Calibri" pitchFamily="34" charset="0"/>
                <a:cs typeface="Andalus" pitchFamily="2" charset="-78"/>
              </a:rPr>
              <a:t>P1</a:t>
            </a:r>
            <a:r>
              <a:rPr lang="en-US" sz="2400" dirty="0" smtClean="0">
                <a:solidFill>
                  <a:srgbClr val="FF0000"/>
                </a:solidFill>
                <a:latin typeface="Calibri" pitchFamily="34" charset="0"/>
                <a:cs typeface="Andalus" pitchFamily="2" charset="-78"/>
              </a:rPr>
              <a:t> + 3</a:t>
            </a:r>
            <a:r>
              <a:rPr lang="en-US" sz="2400" b="1" dirty="0" smtClean="0">
                <a:solidFill>
                  <a:srgbClr val="FF0000"/>
                </a:solidFill>
                <a:latin typeface="Calibri" pitchFamily="34" charset="0"/>
                <a:cs typeface="Andalus" pitchFamily="2" charset="-78"/>
              </a:rPr>
              <a:t>c</a:t>
            </a:r>
            <a:r>
              <a:rPr lang="en-US" sz="2400" baseline="-25000" dirty="0" smtClean="0">
                <a:solidFill>
                  <a:srgbClr val="FF0000"/>
                </a:solidFill>
                <a:latin typeface="Calibri" pitchFamily="34" charset="0"/>
                <a:cs typeface="Andalus" pitchFamily="2" charset="-78"/>
              </a:rPr>
              <a:t>P2</a:t>
            </a:r>
            <a:endParaRPr lang="en-US" sz="2400" baseline="-25000" dirty="0">
              <a:solidFill>
                <a:srgbClr val="FF0000"/>
              </a:solidFill>
              <a:latin typeface="Calibri" pitchFamily="34" charset="0"/>
              <a:cs typeface="Andalus" pitchFamily="2" charset="-78"/>
            </a:endParaRPr>
          </a:p>
        </p:txBody>
      </p:sp>
      <p:sp>
        <p:nvSpPr>
          <p:cNvPr id="15" name="Rectangle 14"/>
          <p:cNvSpPr/>
          <p:nvPr/>
        </p:nvSpPr>
        <p:spPr>
          <a:xfrm>
            <a:off x="260350" y="1998365"/>
            <a:ext cx="2768600" cy="1200329"/>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667250" y="1346641"/>
            <a:ext cx="3492500" cy="1421958"/>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60350" y="1998365"/>
            <a:ext cx="2990850" cy="156966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400" dirty="0" smtClean="0">
                <a:latin typeface="Calibri" pitchFamily="34" charset="0"/>
                <a:cs typeface="Andalus" pitchFamily="2" charset="-78"/>
              </a:rPr>
              <a:t>max 2x</a:t>
            </a:r>
            <a:r>
              <a:rPr lang="en-US" sz="2400" baseline="-25000" dirty="0" smtClean="0">
                <a:latin typeface="Calibri" pitchFamily="34" charset="0"/>
                <a:cs typeface="Andalus" pitchFamily="2" charset="-78"/>
              </a:rPr>
              <a:t>1</a:t>
            </a:r>
            <a:r>
              <a:rPr lang="en-US" sz="2400" dirty="0" smtClean="0">
                <a:latin typeface="Calibri" pitchFamily="34" charset="0"/>
                <a:cs typeface="Andalus" pitchFamily="2" charset="-78"/>
              </a:rPr>
              <a:t>+3x</a:t>
            </a:r>
            <a:r>
              <a:rPr lang="en-US" sz="2400" baseline="-25000" dirty="0" smtClean="0">
                <a:latin typeface="Calibri" pitchFamily="34" charset="0"/>
                <a:cs typeface="Andalus" pitchFamily="2" charset="-78"/>
              </a:rPr>
              <a:t>2</a:t>
            </a:r>
            <a:r>
              <a:rPr lang="en-US" sz="2400" dirty="0" smtClean="0">
                <a:latin typeface="Calibri" pitchFamily="34" charset="0"/>
                <a:cs typeface="Andalus" pitchFamily="2" charset="-78"/>
              </a:rPr>
              <a:t>+2x</a:t>
            </a:r>
            <a:r>
              <a:rPr lang="en-US" sz="2400" baseline="-25000" dirty="0" smtClean="0">
                <a:latin typeface="Calibri" pitchFamily="34" charset="0"/>
                <a:cs typeface="Andalus" pitchFamily="2" charset="-78"/>
              </a:rPr>
              <a:t>3</a:t>
            </a:r>
            <a:r>
              <a:rPr lang="en-US" sz="2400" dirty="0" smtClean="0">
                <a:latin typeface="Calibri" pitchFamily="34" charset="0"/>
                <a:cs typeface="Andalus" pitchFamily="2" charset="-78"/>
              </a:rPr>
              <a:t>+x</a:t>
            </a:r>
            <a:r>
              <a:rPr lang="en-US" sz="2400" baseline="-25000" dirty="0" smtClean="0">
                <a:latin typeface="Calibri" pitchFamily="34" charset="0"/>
                <a:cs typeface="Andalus" pitchFamily="2" charset="-78"/>
              </a:rPr>
              <a:t>4</a:t>
            </a:r>
          </a:p>
          <a:p>
            <a:r>
              <a:rPr lang="en-US" sz="2400" dirty="0" smtClean="0">
                <a:latin typeface="Calibri" pitchFamily="34" charset="0"/>
                <a:cs typeface="Andalus" pitchFamily="2" charset="-78"/>
              </a:rPr>
              <a:t>         x</a:t>
            </a:r>
            <a:r>
              <a:rPr lang="en-US" sz="2400" baseline="-25000" dirty="0" smtClean="0">
                <a:latin typeface="Calibri" pitchFamily="34" charset="0"/>
                <a:cs typeface="Andalus" pitchFamily="2" charset="-78"/>
              </a:rPr>
              <a:t>1</a:t>
            </a:r>
            <a:r>
              <a:rPr lang="en-US" sz="2400" dirty="0" smtClean="0">
                <a:latin typeface="Calibri" pitchFamily="34" charset="0"/>
                <a:cs typeface="Andalus" pitchFamily="2" charset="-78"/>
              </a:rPr>
              <a:t> + x</a:t>
            </a:r>
            <a:r>
              <a:rPr lang="en-US" sz="2400" baseline="-25000" dirty="0" smtClean="0">
                <a:latin typeface="Calibri" pitchFamily="34" charset="0"/>
                <a:cs typeface="Andalus" pitchFamily="2" charset="-78"/>
              </a:rPr>
              <a:t>2</a:t>
            </a:r>
            <a:r>
              <a:rPr lang="en-US" sz="2400" dirty="0" smtClean="0">
                <a:latin typeface="Calibri" pitchFamily="34" charset="0"/>
                <a:cs typeface="Andalus" pitchFamily="2" charset="-78"/>
              </a:rPr>
              <a:t> ≤ 1</a:t>
            </a:r>
          </a:p>
          <a:p>
            <a:r>
              <a:rPr lang="en-US" sz="2400" dirty="0" smtClean="0">
                <a:latin typeface="Calibri" pitchFamily="34" charset="0"/>
                <a:cs typeface="Andalus" pitchFamily="2" charset="-78"/>
              </a:rPr>
              <a:t>         x</a:t>
            </a:r>
            <a:r>
              <a:rPr lang="en-US" sz="2400" baseline="-25000" dirty="0" smtClean="0">
                <a:latin typeface="Calibri" pitchFamily="34" charset="0"/>
                <a:cs typeface="Andalus" pitchFamily="2" charset="-78"/>
              </a:rPr>
              <a:t>3</a:t>
            </a:r>
            <a:r>
              <a:rPr lang="en-US" sz="2400" dirty="0" smtClean="0">
                <a:latin typeface="Calibri" pitchFamily="34" charset="0"/>
                <a:cs typeface="Andalus" pitchFamily="2" charset="-78"/>
              </a:rPr>
              <a:t> </a:t>
            </a:r>
            <a:r>
              <a:rPr lang="en-US" sz="2400" dirty="0">
                <a:latin typeface="Calibri" pitchFamily="34" charset="0"/>
                <a:cs typeface="Andalus" pitchFamily="2" charset="-78"/>
              </a:rPr>
              <a:t>+ </a:t>
            </a:r>
            <a:r>
              <a:rPr lang="en-US" sz="2400" dirty="0" smtClean="0">
                <a:latin typeface="Calibri" pitchFamily="34" charset="0"/>
                <a:cs typeface="Andalus" pitchFamily="2" charset="-78"/>
              </a:rPr>
              <a:t>x</a:t>
            </a:r>
            <a:r>
              <a:rPr lang="en-US" sz="2400" baseline="-25000" dirty="0" smtClean="0">
                <a:latin typeface="Calibri" pitchFamily="34" charset="0"/>
                <a:cs typeface="Andalus" pitchFamily="2" charset="-78"/>
              </a:rPr>
              <a:t>4</a:t>
            </a:r>
            <a:r>
              <a:rPr lang="en-US" sz="2400" dirty="0" smtClean="0">
                <a:latin typeface="Calibri" pitchFamily="34" charset="0"/>
                <a:cs typeface="Andalus" pitchFamily="2" charset="-78"/>
              </a:rPr>
              <a:t> </a:t>
            </a:r>
            <a:r>
              <a:rPr lang="en-US" sz="2400" dirty="0">
                <a:latin typeface="Calibri" pitchFamily="34" charset="0"/>
                <a:cs typeface="Andalus" pitchFamily="2" charset="-78"/>
              </a:rPr>
              <a:t>≤ </a:t>
            </a:r>
            <a:r>
              <a:rPr lang="en-US" sz="2400" dirty="0" smtClean="0">
                <a:latin typeface="Calibri" pitchFamily="34" charset="0"/>
                <a:cs typeface="Andalus" pitchFamily="2" charset="-78"/>
              </a:rPr>
              <a:t>1</a:t>
            </a:r>
          </a:p>
          <a:p>
            <a:endParaRPr lang="en-US" sz="2400" dirty="0">
              <a:latin typeface="Calibri" pitchFamily="34" charset="0"/>
              <a:cs typeface="Andalus" pitchFamily="2" charset="-78"/>
            </a:endParaRPr>
          </a:p>
        </p:txBody>
      </p:sp>
      <p:sp>
        <p:nvSpPr>
          <p:cNvPr id="2" name="Title 1"/>
          <p:cNvSpPr>
            <a:spLocks noGrp="1"/>
          </p:cNvSpPr>
          <p:nvPr>
            <p:ph type="title"/>
          </p:nvPr>
        </p:nvSpPr>
        <p:spPr/>
        <p:txBody>
          <a:bodyPr/>
          <a:lstStyle/>
          <a:p>
            <a:r>
              <a:rPr lang="en-US" dirty="0" smtClean="0"/>
              <a:t>Example II</a:t>
            </a:r>
            <a:endParaRPr lang="en-US" dirty="0"/>
          </a:p>
        </p:txBody>
      </p:sp>
      <p:sp>
        <p:nvSpPr>
          <p:cNvPr id="6" name="TextBox 5"/>
          <p:cNvSpPr txBox="1"/>
          <p:nvPr/>
        </p:nvSpPr>
        <p:spPr>
          <a:xfrm>
            <a:off x="4654550" y="1346641"/>
            <a:ext cx="3371850" cy="1569660"/>
          </a:xfrm>
          <a:prstGeom prst="rect">
            <a:avLst/>
          </a:prstGeom>
          <a:noFill/>
        </p:spPr>
        <p:txBody>
          <a:bodyPr wrap="square" rtlCol="0">
            <a:spAutoFit/>
          </a:bodyPr>
          <a:lstStyle/>
          <a:p>
            <a:r>
              <a:rPr lang="en-US" sz="2400" b="1" dirty="0" smtClean="0">
                <a:solidFill>
                  <a:srgbClr val="FF0000"/>
                </a:solidFill>
                <a:latin typeface="Calibri" pitchFamily="34" charset="0"/>
                <a:cs typeface="Andalus" pitchFamily="2" charset="-78"/>
              </a:rPr>
              <a:t>x</a:t>
            </a:r>
            <a:r>
              <a:rPr lang="en-US" sz="2400" baseline="30000" dirty="0" smtClean="0">
                <a:latin typeface="Calibri" pitchFamily="34" charset="0"/>
                <a:cs typeface="Andalus" pitchFamily="2" charset="-78"/>
              </a:rPr>
              <a:t>*</a:t>
            </a:r>
            <a:r>
              <a:rPr lang="en-US" sz="2400" baseline="-25000" dirty="0" smtClean="0">
                <a:solidFill>
                  <a:srgbClr val="FF0000"/>
                </a:solidFill>
                <a:latin typeface="Calibri" pitchFamily="34" charset="0"/>
                <a:cs typeface="Andalus" pitchFamily="2" charset="-78"/>
              </a:rPr>
              <a:t>P1=p2</a:t>
            </a:r>
            <a:r>
              <a:rPr lang="en-US" sz="2400" dirty="0" smtClean="0">
                <a:latin typeface="Calibri" pitchFamily="34" charset="0"/>
                <a:cs typeface="Andalus" pitchFamily="2" charset="-78"/>
              </a:rPr>
              <a:t>:    &lt;0, 1, 1, 0&gt;</a:t>
            </a:r>
          </a:p>
          <a:p>
            <a:r>
              <a:rPr lang="en-US" sz="2400" b="1" dirty="0" smtClean="0">
                <a:solidFill>
                  <a:srgbClr val="FF0000"/>
                </a:solidFill>
                <a:latin typeface="Calibri" pitchFamily="34" charset="0"/>
                <a:cs typeface="Andalus" pitchFamily="2" charset="-78"/>
              </a:rPr>
              <a:t>c</a:t>
            </a:r>
            <a:r>
              <a:rPr lang="en-US" sz="2400" baseline="-25000" dirty="0" smtClean="0">
                <a:solidFill>
                  <a:srgbClr val="FF0000"/>
                </a:solidFill>
                <a:latin typeface="Calibri" pitchFamily="34" charset="0"/>
                <a:cs typeface="Andalus" pitchFamily="2" charset="-78"/>
              </a:rPr>
              <a:t>P1</a:t>
            </a:r>
            <a:r>
              <a:rPr lang="en-US" sz="2400" dirty="0" smtClean="0">
                <a:latin typeface="Calibri" pitchFamily="34" charset="0"/>
                <a:cs typeface="Andalus" pitchFamily="2" charset="-78"/>
              </a:rPr>
              <a:t>:           </a:t>
            </a:r>
            <a:r>
              <a:rPr lang="en-US" sz="2400" dirty="0">
                <a:latin typeface="Calibri" pitchFamily="34" charset="0"/>
                <a:cs typeface="Andalus" pitchFamily="2" charset="-78"/>
              </a:rPr>
              <a:t>&lt;2, </a:t>
            </a:r>
            <a:r>
              <a:rPr lang="en-US" sz="2400" dirty="0" smtClean="0">
                <a:latin typeface="Calibri" pitchFamily="34" charset="0"/>
                <a:cs typeface="Andalus" pitchFamily="2" charset="-78"/>
              </a:rPr>
              <a:t>3, </a:t>
            </a:r>
            <a:r>
              <a:rPr lang="en-US" sz="2400" dirty="0">
                <a:latin typeface="Calibri" pitchFamily="34" charset="0"/>
                <a:cs typeface="Andalus" pitchFamily="2" charset="-78"/>
              </a:rPr>
              <a:t>2,</a:t>
            </a:r>
            <a:r>
              <a:rPr lang="en-US" sz="2400" b="1" dirty="0">
                <a:solidFill>
                  <a:srgbClr val="FF0000"/>
                </a:solidFill>
                <a:latin typeface="Calibri" pitchFamily="34" charset="0"/>
                <a:cs typeface="Andalus" pitchFamily="2" charset="-78"/>
              </a:rPr>
              <a:t> </a:t>
            </a:r>
            <a:r>
              <a:rPr lang="en-US" sz="2400" dirty="0">
                <a:latin typeface="Calibri" pitchFamily="34" charset="0"/>
                <a:cs typeface="Andalus" pitchFamily="2" charset="-78"/>
              </a:rPr>
              <a:t>1&gt;</a:t>
            </a:r>
          </a:p>
          <a:p>
            <a:r>
              <a:rPr lang="en-US" sz="2400" b="1" dirty="0" smtClean="0">
                <a:solidFill>
                  <a:srgbClr val="FF0000"/>
                </a:solidFill>
                <a:latin typeface="Calibri" pitchFamily="34" charset="0"/>
                <a:cs typeface="Andalus" pitchFamily="2" charset="-78"/>
              </a:rPr>
              <a:t>c</a:t>
            </a:r>
            <a:r>
              <a:rPr lang="en-US" sz="2400" baseline="-25000" dirty="0" smtClean="0">
                <a:solidFill>
                  <a:srgbClr val="FF0000"/>
                </a:solidFill>
                <a:latin typeface="Calibri" pitchFamily="34" charset="0"/>
                <a:cs typeface="Andalus" pitchFamily="2" charset="-78"/>
              </a:rPr>
              <a:t>P2</a:t>
            </a:r>
            <a:r>
              <a:rPr lang="en-US" sz="2400" dirty="0" smtClean="0">
                <a:latin typeface="Calibri" pitchFamily="34" charset="0"/>
                <a:cs typeface="Andalus" pitchFamily="2" charset="-78"/>
              </a:rPr>
              <a:t>:           &lt;</a:t>
            </a:r>
            <a:r>
              <a:rPr lang="en-US" sz="2400" dirty="0">
                <a:latin typeface="Calibri" pitchFamily="34" charset="0"/>
                <a:cs typeface="Andalus" pitchFamily="2" charset="-78"/>
              </a:rPr>
              <a:t>2, 4, 2, 0.5&gt;</a:t>
            </a:r>
          </a:p>
          <a:p>
            <a:endParaRPr lang="en-US" sz="2400" dirty="0" smtClean="0">
              <a:latin typeface="Calibri" pitchFamily="34" charset="0"/>
              <a:cs typeface="Andalus" pitchFamily="2" charset="-78"/>
            </a:endParaRPr>
          </a:p>
        </p:txBody>
      </p:sp>
      <p:sp>
        <p:nvSpPr>
          <p:cNvPr id="8" name="TextBox 7"/>
          <p:cNvSpPr txBox="1"/>
          <p:nvPr/>
        </p:nvSpPr>
        <p:spPr>
          <a:xfrm>
            <a:off x="1187450" y="1358899"/>
            <a:ext cx="71755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400" dirty="0" smtClean="0">
                <a:solidFill>
                  <a:srgbClr val="FF0000"/>
                </a:solidFill>
                <a:latin typeface="Calibri" pitchFamily="34" charset="0"/>
                <a:cs typeface="Andalus" pitchFamily="2" charset="-78"/>
              </a:rPr>
              <a:t>P1</a:t>
            </a:r>
            <a:endParaRPr lang="en-US" sz="2400" dirty="0">
              <a:solidFill>
                <a:srgbClr val="FF0000"/>
              </a:solidFill>
              <a:latin typeface="Calibri" pitchFamily="34" charset="0"/>
              <a:cs typeface="Andalus" pitchFamily="2" charset="-78"/>
            </a:endParaRPr>
          </a:p>
        </p:txBody>
      </p:sp>
      <p:sp>
        <p:nvSpPr>
          <p:cNvPr id="14" name="Rectangle 13"/>
          <p:cNvSpPr/>
          <p:nvPr/>
        </p:nvSpPr>
        <p:spPr>
          <a:xfrm>
            <a:off x="273050" y="3954165"/>
            <a:ext cx="2978150" cy="1327329"/>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73050" y="4017665"/>
            <a:ext cx="3105150" cy="1200329"/>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400" dirty="0" smtClean="0">
                <a:latin typeface="Calibri" pitchFamily="34" charset="0"/>
                <a:cs typeface="Andalus" pitchFamily="2" charset="-78"/>
              </a:rPr>
              <a:t>max 2x</a:t>
            </a:r>
            <a:r>
              <a:rPr lang="en-US" sz="2400" baseline="-25000" dirty="0" smtClean="0">
                <a:latin typeface="Calibri" pitchFamily="34" charset="0"/>
                <a:cs typeface="Andalus" pitchFamily="2" charset="-78"/>
              </a:rPr>
              <a:t>1</a:t>
            </a:r>
            <a:r>
              <a:rPr lang="en-US" sz="2400" dirty="0" smtClean="0">
                <a:latin typeface="Calibri" pitchFamily="34" charset="0"/>
                <a:cs typeface="Andalus" pitchFamily="2" charset="-78"/>
              </a:rPr>
              <a:t>+4x</a:t>
            </a:r>
            <a:r>
              <a:rPr lang="en-US" sz="2400" baseline="-25000" dirty="0" smtClean="0">
                <a:latin typeface="Calibri" pitchFamily="34" charset="0"/>
                <a:cs typeface="Andalus" pitchFamily="2" charset="-78"/>
              </a:rPr>
              <a:t>2</a:t>
            </a:r>
            <a:r>
              <a:rPr lang="en-US" sz="2400" dirty="0" smtClean="0">
                <a:latin typeface="Calibri" pitchFamily="34" charset="0"/>
                <a:cs typeface="Andalus" pitchFamily="2" charset="-78"/>
              </a:rPr>
              <a:t>+2x</a:t>
            </a:r>
            <a:r>
              <a:rPr lang="en-US" sz="2400" baseline="-25000" dirty="0" smtClean="0">
                <a:latin typeface="Calibri" pitchFamily="34" charset="0"/>
                <a:cs typeface="Andalus" pitchFamily="2" charset="-78"/>
              </a:rPr>
              <a:t>3</a:t>
            </a:r>
            <a:r>
              <a:rPr lang="en-US" sz="2400" dirty="0" smtClean="0">
                <a:latin typeface="Calibri" pitchFamily="34" charset="0"/>
                <a:cs typeface="Andalus" pitchFamily="2" charset="-78"/>
              </a:rPr>
              <a:t>+0.5x</a:t>
            </a:r>
            <a:r>
              <a:rPr lang="en-US" sz="2400" baseline="-25000" dirty="0" smtClean="0">
                <a:latin typeface="Calibri" pitchFamily="34" charset="0"/>
                <a:cs typeface="Andalus" pitchFamily="2" charset="-78"/>
              </a:rPr>
              <a:t>4</a:t>
            </a:r>
          </a:p>
          <a:p>
            <a:r>
              <a:rPr lang="en-US" sz="2400" dirty="0" smtClean="0">
                <a:latin typeface="Calibri" pitchFamily="34" charset="0"/>
                <a:cs typeface="Andalus" pitchFamily="2" charset="-78"/>
              </a:rPr>
              <a:t>         x</a:t>
            </a:r>
            <a:r>
              <a:rPr lang="en-US" sz="2400" baseline="-25000" dirty="0" smtClean="0">
                <a:latin typeface="Calibri" pitchFamily="34" charset="0"/>
                <a:cs typeface="Andalus" pitchFamily="2" charset="-78"/>
              </a:rPr>
              <a:t>1</a:t>
            </a:r>
            <a:r>
              <a:rPr lang="en-US" sz="2400" dirty="0" smtClean="0">
                <a:latin typeface="Calibri" pitchFamily="34" charset="0"/>
                <a:cs typeface="Andalus" pitchFamily="2" charset="-78"/>
              </a:rPr>
              <a:t> + x</a:t>
            </a:r>
            <a:r>
              <a:rPr lang="en-US" sz="2400" baseline="-25000" dirty="0" smtClean="0">
                <a:latin typeface="Calibri" pitchFamily="34" charset="0"/>
                <a:cs typeface="Andalus" pitchFamily="2" charset="-78"/>
              </a:rPr>
              <a:t>2</a:t>
            </a:r>
            <a:r>
              <a:rPr lang="en-US" sz="2400" dirty="0" smtClean="0">
                <a:latin typeface="Calibri" pitchFamily="34" charset="0"/>
                <a:cs typeface="Andalus" pitchFamily="2" charset="-78"/>
              </a:rPr>
              <a:t> ≤ 1</a:t>
            </a:r>
          </a:p>
          <a:p>
            <a:r>
              <a:rPr lang="en-US" sz="2400" dirty="0" smtClean="0">
                <a:latin typeface="Calibri" pitchFamily="34" charset="0"/>
                <a:cs typeface="Andalus" pitchFamily="2" charset="-78"/>
              </a:rPr>
              <a:t>         x</a:t>
            </a:r>
            <a:r>
              <a:rPr lang="en-US" sz="2400" baseline="-25000" dirty="0" smtClean="0">
                <a:latin typeface="Calibri" pitchFamily="34" charset="0"/>
                <a:cs typeface="Andalus" pitchFamily="2" charset="-78"/>
              </a:rPr>
              <a:t>3</a:t>
            </a:r>
            <a:r>
              <a:rPr lang="en-US" sz="2400" dirty="0" smtClean="0">
                <a:latin typeface="Calibri" pitchFamily="34" charset="0"/>
                <a:cs typeface="Andalus" pitchFamily="2" charset="-78"/>
              </a:rPr>
              <a:t> </a:t>
            </a:r>
            <a:r>
              <a:rPr lang="en-US" sz="2400" dirty="0">
                <a:latin typeface="Calibri" pitchFamily="34" charset="0"/>
                <a:cs typeface="Andalus" pitchFamily="2" charset="-78"/>
              </a:rPr>
              <a:t>+ </a:t>
            </a:r>
            <a:r>
              <a:rPr lang="en-US" sz="2400" dirty="0" smtClean="0">
                <a:latin typeface="Calibri" pitchFamily="34" charset="0"/>
                <a:cs typeface="Andalus" pitchFamily="2" charset="-78"/>
              </a:rPr>
              <a:t>x</a:t>
            </a:r>
            <a:r>
              <a:rPr lang="en-US" sz="2400" baseline="-25000" dirty="0" smtClean="0">
                <a:latin typeface="Calibri" pitchFamily="34" charset="0"/>
                <a:cs typeface="Andalus" pitchFamily="2" charset="-78"/>
              </a:rPr>
              <a:t>4</a:t>
            </a:r>
            <a:r>
              <a:rPr lang="en-US" sz="2400" dirty="0" smtClean="0">
                <a:latin typeface="Calibri" pitchFamily="34" charset="0"/>
                <a:cs typeface="Andalus" pitchFamily="2" charset="-78"/>
              </a:rPr>
              <a:t> </a:t>
            </a:r>
            <a:r>
              <a:rPr lang="en-US" sz="2400" dirty="0">
                <a:latin typeface="Calibri" pitchFamily="34" charset="0"/>
                <a:cs typeface="Andalus" pitchFamily="2" charset="-78"/>
              </a:rPr>
              <a:t>≤ 1</a:t>
            </a:r>
          </a:p>
        </p:txBody>
      </p:sp>
      <p:sp>
        <p:nvSpPr>
          <p:cNvPr id="18" name="TextBox 17"/>
          <p:cNvSpPr txBox="1"/>
          <p:nvPr/>
        </p:nvSpPr>
        <p:spPr>
          <a:xfrm>
            <a:off x="1200150" y="3314699"/>
            <a:ext cx="70485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400" dirty="0" smtClean="0">
                <a:solidFill>
                  <a:srgbClr val="FF0000"/>
                </a:solidFill>
                <a:latin typeface="Calibri" pitchFamily="34" charset="0"/>
                <a:cs typeface="Andalus" pitchFamily="2" charset="-78"/>
              </a:rPr>
              <a:t>P2</a:t>
            </a:r>
            <a:endParaRPr lang="en-US" sz="2400" dirty="0">
              <a:solidFill>
                <a:srgbClr val="FF0000"/>
              </a:solidFill>
              <a:latin typeface="Calibri" pitchFamily="34" charset="0"/>
              <a:cs typeface="Andalus" pitchFamily="2" charset="-78"/>
            </a:endParaRPr>
          </a:p>
        </p:txBody>
      </p:sp>
      <p:sp>
        <p:nvSpPr>
          <p:cNvPr id="16" name="TextBox 15"/>
          <p:cNvSpPr txBox="1"/>
          <p:nvPr/>
        </p:nvSpPr>
        <p:spPr>
          <a:xfrm>
            <a:off x="6007100" y="4521199"/>
            <a:ext cx="45720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400" dirty="0">
                <a:solidFill>
                  <a:srgbClr val="FF0000"/>
                </a:solidFill>
                <a:latin typeface="Calibri" pitchFamily="34" charset="0"/>
                <a:cs typeface="Andalus" pitchFamily="2" charset="-78"/>
              </a:rPr>
              <a:t>Q</a:t>
            </a:r>
          </a:p>
        </p:txBody>
      </p:sp>
      <p:sp>
        <p:nvSpPr>
          <p:cNvPr id="19" name="Rectangle 18"/>
          <p:cNvSpPr/>
          <p:nvPr/>
        </p:nvSpPr>
        <p:spPr>
          <a:xfrm>
            <a:off x="6654800" y="609600"/>
            <a:ext cx="2032000" cy="489296"/>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6654800" y="637231"/>
            <a:ext cx="2032000" cy="461665"/>
          </a:xfrm>
          <a:prstGeom prst="rect">
            <a:avLst/>
          </a:prstGeom>
          <a:noFill/>
        </p:spPr>
        <p:txBody>
          <a:bodyPr wrap="square" rtlCol="0">
            <a:spAutoFit/>
          </a:bodyPr>
          <a:lstStyle/>
          <a:p>
            <a:r>
              <a:rPr lang="en-US" sz="2400" b="1" dirty="0" smtClean="0">
                <a:solidFill>
                  <a:srgbClr val="FF0000"/>
                </a:solidFill>
                <a:latin typeface="Calibri" pitchFamily="34" charset="0"/>
                <a:cs typeface="Andalus" pitchFamily="2" charset="-78"/>
              </a:rPr>
              <a:t>x</a:t>
            </a:r>
            <a:r>
              <a:rPr lang="en-US" sz="2400" baseline="30000" dirty="0" smtClean="0">
                <a:solidFill>
                  <a:srgbClr val="FF0000"/>
                </a:solidFill>
                <a:latin typeface="Calibri" pitchFamily="34" charset="0"/>
                <a:cs typeface="Andalus" pitchFamily="2" charset="-78"/>
              </a:rPr>
              <a:t>*</a:t>
            </a:r>
            <a:r>
              <a:rPr lang="en-US" sz="2400" baseline="-25000" dirty="0" smtClean="0">
                <a:solidFill>
                  <a:srgbClr val="FF0000"/>
                </a:solidFill>
                <a:latin typeface="Calibri" pitchFamily="34" charset="0"/>
                <a:cs typeface="Andalus" pitchFamily="2" charset="-78"/>
              </a:rPr>
              <a:t>P1</a:t>
            </a:r>
            <a:r>
              <a:rPr lang="en-US" sz="2400" dirty="0" smtClean="0">
                <a:solidFill>
                  <a:srgbClr val="FF0000"/>
                </a:solidFill>
                <a:latin typeface="Calibri" pitchFamily="34" charset="0"/>
                <a:cs typeface="Andalus" pitchFamily="2" charset="-78"/>
              </a:rPr>
              <a:t>= </a:t>
            </a:r>
            <a:r>
              <a:rPr lang="en-US" sz="2400" b="1" dirty="0" smtClean="0">
                <a:solidFill>
                  <a:srgbClr val="FF0000"/>
                </a:solidFill>
                <a:latin typeface="Calibri" pitchFamily="34" charset="0"/>
                <a:cs typeface="Andalus" pitchFamily="2" charset="-78"/>
              </a:rPr>
              <a:t>x</a:t>
            </a:r>
            <a:r>
              <a:rPr lang="en-US" sz="2400" baseline="30000" dirty="0" smtClean="0">
                <a:solidFill>
                  <a:srgbClr val="FF0000"/>
                </a:solidFill>
                <a:latin typeface="Calibri" pitchFamily="34" charset="0"/>
                <a:cs typeface="Andalus" pitchFamily="2" charset="-78"/>
              </a:rPr>
              <a:t>*</a:t>
            </a:r>
            <a:r>
              <a:rPr lang="en-US" sz="2400" baseline="-25000" dirty="0" smtClean="0">
                <a:solidFill>
                  <a:srgbClr val="FF0000"/>
                </a:solidFill>
                <a:latin typeface="Calibri" pitchFamily="34" charset="0"/>
                <a:cs typeface="Andalus" pitchFamily="2" charset="-78"/>
              </a:rPr>
              <a:t>P2</a:t>
            </a:r>
            <a:r>
              <a:rPr lang="en-US" sz="2400" dirty="0" smtClean="0">
                <a:solidFill>
                  <a:srgbClr val="FF0000"/>
                </a:solidFill>
                <a:latin typeface="Calibri" pitchFamily="34" charset="0"/>
                <a:cs typeface="Andalus" pitchFamily="2" charset="-78"/>
              </a:rPr>
              <a:t> = </a:t>
            </a:r>
            <a:r>
              <a:rPr lang="en-US" sz="2400" b="1" dirty="0" smtClean="0">
                <a:solidFill>
                  <a:srgbClr val="FF0000"/>
                </a:solidFill>
                <a:latin typeface="Calibri" pitchFamily="34" charset="0"/>
                <a:cs typeface="Andalus" pitchFamily="2" charset="-78"/>
              </a:rPr>
              <a:t>x</a:t>
            </a:r>
            <a:r>
              <a:rPr lang="en-US" sz="2400" baseline="30000" dirty="0" smtClean="0">
                <a:solidFill>
                  <a:srgbClr val="FF0000"/>
                </a:solidFill>
                <a:latin typeface="Calibri" pitchFamily="34" charset="0"/>
                <a:cs typeface="Andalus" pitchFamily="2" charset="-78"/>
              </a:rPr>
              <a:t>*</a:t>
            </a:r>
            <a:r>
              <a:rPr lang="en-US" sz="2400" baseline="-25000" dirty="0" smtClean="0">
                <a:solidFill>
                  <a:srgbClr val="FF0000"/>
                </a:solidFill>
                <a:latin typeface="Calibri" pitchFamily="34" charset="0"/>
                <a:cs typeface="Andalus" pitchFamily="2" charset="-78"/>
              </a:rPr>
              <a:t>Q</a:t>
            </a:r>
            <a:endParaRPr lang="en-US" sz="2400" baseline="-25000" dirty="0">
              <a:solidFill>
                <a:srgbClr val="FF0000"/>
              </a:solidFill>
              <a:latin typeface="Calibri" pitchFamily="34" charset="0"/>
              <a:cs typeface="Andalus" pitchFamily="2" charset="-78"/>
            </a:endParaRPr>
          </a:p>
        </p:txBody>
      </p:sp>
      <p:sp>
        <p:nvSpPr>
          <p:cNvPr id="21" name="Rectangular Callout 20"/>
          <p:cNvSpPr/>
          <p:nvPr/>
        </p:nvSpPr>
        <p:spPr>
          <a:xfrm>
            <a:off x="2743200" y="457200"/>
            <a:ext cx="3492500" cy="825499"/>
          </a:xfrm>
          <a:prstGeom prst="wedgeRectCallout">
            <a:avLst>
              <a:gd name="adj1" fmla="val 61406"/>
              <a:gd name="adj2" fmla="val -6000"/>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FF0000"/>
                </a:solidFill>
                <a:latin typeface="Calibri" pitchFamily="34" charset="0"/>
                <a:cs typeface="Calibri" pitchFamily="34" charset="0"/>
              </a:rPr>
              <a:t>Conclusion: </a:t>
            </a:r>
            <a:r>
              <a:rPr lang="en-US" dirty="0" smtClean="0">
                <a:solidFill>
                  <a:schemeClr val="tx1"/>
                </a:solidFill>
                <a:latin typeface="Calibri" pitchFamily="34" charset="0"/>
                <a:cs typeface="Calibri" pitchFamily="34" charset="0"/>
              </a:rPr>
              <a:t>The optimal solution of Q is the same as the P’s </a:t>
            </a:r>
            <a:endParaRPr lang="en-US" dirty="0">
              <a:solidFill>
                <a:schemeClr val="tx1"/>
              </a:solidFill>
              <a:latin typeface="Calibri" pitchFamily="34" charset="0"/>
              <a:cs typeface="Calibri" pitchFamily="34" charset="0"/>
            </a:endParaRPr>
          </a:p>
        </p:txBody>
      </p:sp>
      <p:sp>
        <p:nvSpPr>
          <p:cNvPr id="10" name="Slide Number Placeholder 9"/>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66</a:t>
            </a:fld>
            <a:endParaRPr lang="en-US" altLang="zh-TW"/>
          </a:p>
        </p:txBody>
      </p:sp>
    </p:spTree>
    <p:extLst>
      <p:ext uri="{BB962C8B-B14F-4D97-AF65-F5344CB8AC3E}">
        <p14:creationId xmlns:p14="http://schemas.microsoft.com/office/powerpoint/2010/main" val="418562905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p:bldP spid="11" grpId="0" animBg="1"/>
      <p:bldP spid="6" grpId="0"/>
      <p:bldP spid="16" grpId="0" animBg="1"/>
      <p:bldP spid="19" grpId="0" animBg="1"/>
      <p:bldP spid="20" grpId="0"/>
      <p:bldP spid="21"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Exact Theorem II</a:t>
            </a:r>
            <a:endParaRPr lang="en-US" dirty="0"/>
          </a:p>
        </p:txBody>
      </p:sp>
      <p:sp>
        <p:nvSpPr>
          <p:cNvPr id="3" name="Content Placeholder 2"/>
          <p:cNvSpPr>
            <a:spLocks noGrp="1"/>
          </p:cNvSpPr>
          <p:nvPr>
            <p:ph idx="1"/>
          </p:nvPr>
        </p:nvSpPr>
        <p:spPr/>
        <p:txBody>
          <a:bodyPr/>
          <a:lstStyle/>
          <a:p>
            <a:pPr marL="0" indent="0">
              <a:buNone/>
            </a:pPr>
            <a:r>
              <a:rPr lang="en-US" b="1" dirty="0"/>
              <a:t>Theorem:</a:t>
            </a:r>
          </a:p>
          <a:p>
            <a:r>
              <a:rPr lang="en-US" dirty="0" smtClean="0"/>
              <a:t>Assume we have seen </a:t>
            </a:r>
            <a:r>
              <a:rPr lang="en-US" dirty="0">
                <a:solidFill>
                  <a:srgbClr val="FF0000"/>
                </a:solidFill>
              </a:rPr>
              <a:t>m</a:t>
            </a:r>
            <a:r>
              <a:rPr lang="en-US" dirty="0"/>
              <a:t> ILP </a:t>
            </a:r>
            <a:r>
              <a:rPr lang="en-US" dirty="0" smtClean="0"/>
              <a:t>problems {</a:t>
            </a:r>
            <a:r>
              <a:rPr lang="en-US" dirty="0" smtClean="0">
                <a:solidFill>
                  <a:srgbClr val="FF0000"/>
                </a:solidFill>
              </a:rPr>
              <a:t>P</a:t>
            </a:r>
            <a:r>
              <a:rPr lang="en-US" baseline="-25000" dirty="0" smtClean="0">
                <a:solidFill>
                  <a:srgbClr val="FF0000"/>
                </a:solidFill>
              </a:rPr>
              <a:t>1</a:t>
            </a:r>
            <a:r>
              <a:rPr lang="en-US" dirty="0">
                <a:solidFill>
                  <a:srgbClr val="FF0000"/>
                </a:solidFill>
              </a:rPr>
              <a:t>, P</a:t>
            </a:r>
            <a:r>
              <a:rPr lang="en-US" baseline="-25000" dirty="0">
                <a:solidFill>
                  <a:srgbClr val="FF0000"/>
                </a:solidFill>
              </a:rPr>
              <a:t>2</a:t>
            </a:r>
            <a:r>
              <a:rPr lang="en-US" dirty="0">
                <a:solidFill>
                  <a:srgbClr val="FF0000"/>
                </a:solidFill>
              </a:rPr>
              <a:t>, …, P</a:t>
            </a:r>
            <a:r>
              <a:rPr lang="en-US" baseline="-25000" dirty="0">
                <a:solidFill>
                  <a:srgbClr val="FF0000"/>
                </a:solidFill>
              </a:rPr>
              <a:t>m</a:t>
            </a:r>
            <a:r>
              <a:rPr lang="en-US" dirty="0"/>
              <a:t>} </a:t>
            </a:r>
            <a:r>
              <a:rPr lang="en-US" dirty="0" err="1" smtClean="0"/>
              <a:t>s.t.</a:t>
            </a:r>
            <a:r>
              <a:rPr lang="en-US" dirty="0" smtClean="0"/>
              <a:t>  </a:t>
            </a:r>
          </a:p>
          <a:p>
            <a:pPr lvl="1"/>
            <a:r>
              <a:rPr lang="en-US" dirty="0" smtClean="0"/>
              <a:t>All are in </a:t>
            </a:r>
            <a:r>
              <a:rPr lang="en-US" dirty="0"/>
              <a:t>the same equivalence </a:t>
            </a:r>
            <a:r>
              <a:rPr lang="en-US" dirty="0" smtClean="0"/>
              <a:t>class </a:t>
            </a:r>
          </a:p>
          <a:p>
            <a:pPr lvl="1"/>
            <a:r>
              <a:rPr lang="en-US" dirty="0" smtClean="0"/>
              <a:t>All have the </a:t>
            </a:r>
            <a:r>
              <a:rPr lang="en-US" dirty="0"/>
              <a:t>same optimal solution</a:t>
            </a:r>
          </a:p>
          <a:p>
            <a:r>
              <a:rPr lang="en-US" dirty="0" smtClean="0"/>
              <a:t>Let ILP </a:t>
            </a:r>
            <a:r>
              <a:rPr lang="en-US" dirty="0">
                <a:solidFill>
                  <a:srgbClr val="FF0000"/>
                </a:solidFill>
              </a:rPr>
              <a:t>Q</a:t>
            </a:r>
            <a:r>
              <a:rPr lang="en-US" dirty="0"/>
              <a:t> </a:t>
            </a:r>
            <a:r>
              <a:rPr lang="en-US" dirty="0" smtClean="0"/>
              <a:t>be a new problem </a:t>
            </a:r>
            <a:r>
              <a:rPr lang="en-US" dirty="0" err="1" smtClean="0"/>
              <a:t>s.t.</a:t>
            </a:r>
            <a:r>
              <a:rPr lang="en-US" dirty="0" smtClean="0"/>
              <a:t> </a:t>
            </a:r>
          </a:p>
          <a:p>
            <a:pPr lvl="1"/>
            <a:r>
              <a:rPr lang="en-US" dirty="0" smtClean="0">
                <a:solidFill>
                  <a:srgbClr val="FF0000"/>
                </a:solidFill>
                <a:effectLst>
                  <a:glow rad="101600">
                    <a:schemeClr val="accent3">
                      <a:satMod val="175000"/>
                      <a:alpha val="40000"/>
                    </a:schemeClr>
                  </a:glow>
                </a:effectLst>
              </a:rPr>
              <a:t>Q</a:t>
            </a:r>
            <a:r>
              <a:rPr lang="en-US" dirty="0" smtClean="0">
                <a:effectLst>
                  <a:glow rad="101600">
                    <a:schemeClr val="accent3">
                      <a:satMod val="175000"/>
                      <a:alpha val="40000"/>
                    </a:schemeClr>
                  </a:glow>
                </a:effectLst>
              </a:rPr>
              <a:t> is in </a:t>
            </a:r>
            <a:r>
              <a:rPr lang="en-US" dirty="0">
                <a:effectLst>
                  <a:glow rad="101600">
                    <a:schemeClr val="accent3">
                      <a:satMod val="175000"/>
                      <a:alpha val="40000"/>
                    </a:schemeClr>
                  </a:glow>
                </a:effectLst>
              </a:rPr>
              <a:t>the same equivalence class as </a:t>
            </a:r>
            <a:r>
              <a:rPr lang="en-US" dirty="0">
                <a:solidFill>
                  <a:srgbClr val="FF0000"/>
                </a:solidFill>
                <a:effectLst>
                  <a:glow rad="101600">
                    <a:schemeClr val="accent3">
                      <a:satMod val="175000"/>
                      <a:alpha val="40000"/>
                    </a:schemeClr>
                  </a:glow>
                </a:effectLst>
              </a:rPr>
              <a:t>P</a:t>
            </a:r>
            <a:r>
              <a:rPr lang="en-US" baseline="-25000" dirty="0">
                <a:solidFill>
                  <a:srgbClr val="FF0000"/>
                </a:solidFill>
                <a:effectLst>
                  <a:glow rad="101600">
                    <a:schemeClr val="accent3">
                      <a:satMod val="175000"/>
                      <a:alpha val="40000"/>
                    </a:schemeClr>
                  </a:glow>
                </a:effectLst>
              </a:rPr>
              <a:t>1</a:t>
            </a:r>
            <a:r>
              <a:rPr lang="en-US" dirty="0">
                <a:solidFill>
                  <a:srgbClr val="FF0000"/>
                </a:solidFill>
                <a:effectLst>
                  <a:glow rad="101600">
                    <a:schemeClr val="accent3">
                      <a:satMod val="175000"/>
                      <a:alpha val="40000"/>
                    </a:schemeClr>
                  </a:glow>
                </a:effectLst>
              </a:rPr>
              <a:t>, P</a:t>
            </a:r>
            <a:r>
              <a:rPr lang="en-US" baseline="-25000" dirty="0">
                <a:solidFill>
                  <a:srgbClr val="FF0000"/>
                </a:solidFill>
                <a:effectLst>
                  <a:glow rad="101600">
                    <a:schemeClr val="accent3">
                      <a:satMod val="175000"/>
                      <a:alpha val="40000"/>
                    </a:schemeClr>
                  </a:glow>
                </a:effectLst>
              </a:rPr>
              <a:t>2</a:t>
            </a:r>
            <a:r>
              <a:rPr lang="en-US" dirty="0">
                <a:solidFill>
                  <a:srgbClr val="FF0000"/>
                </a:solidFill>
                <a:effectLst>
                  <a:glow rad="101600">
                    <a:schemeClr val="accent3">
                      <a:satMod val="175000"/>
                      <a:alpha val="40000"/>
                    </a:schemeClr>
                  </a:glow>
                </a:effectLst>
              </a:rPr>
              <a:t>, …, </a:t>
            </a:r>
            <a:r>
              <a:rPr lang="en-US" dirty="0" smtClean="0">
                <a:solidFill>
                  <a:srgbClr val="FF0000"/>
                </a:solidFill>
                <a:effectLst>
                  <a:glow rad="101600">
                    <a:schemeClr val="accent3">
                      <a:satMod val="175000"/>
                      <a:alpha val="40000"/>
                    </a:schemeClr>
                  </a:glow>
                </a:effectLst>
              </a:rPr>
              <a:t>P</a:t>
            </a:r>
            <a:r>
              <a:rPr lang="en-US" baseline="-25000" dirty="0" smtClean="0">
                <a:solidFill>
                  <a:srgbClr val="FF0000"/>
                </a:solidFill>
                <a:effectLst>
                  <a:glow rad="101600">
                    <a:schemeClr val="accent3">
                      <a:satMod val="175000"/>
                      <a:alpha val="40000"/>
                    </a:schemeClr>
                  </a:glow>
                </a:effectLst>
              </a:rPr>
              <a:t>m</a:t>
            </a:r>
          </a:p>
          <a:p>
            <a:pPr lvl="1"/>
            <a:r>
              <a:rPr lang="en-US" dirty="0" smtClean="0">
                <a:effectLst>
                  <a:glow rad="101600">
                    <a:schemeClr val="accent3">
                      <a:satMod val="175000"/>
                      <a:alpha val="40000"/>
                    </a:schemeClr>
                  </a:glow>
                </a:effectLst>
              </a:rPr>
              <a:t>There </a:t>
            </a:r>
            <a:r>
              <a:rPr lang="en-US" dirty="0">
                <a:effectLst>
                  <a:glow rad="101600">
                    <a:schemeClr val="accent3">
                      <a:satMod val="175000"/>
                      <a:alpha val="40000"/>
                    </a:schemeClr>
                  </a:glow>
                </a:effectLst>
              </a:rPr>
              <a:t>exists an </a:t>
            </a:r>
            <a:r>
              <a:rPr lang="en-US" b="1" dirty="0">
                <a:solidFill>
                  <a:srgbClr val="FF0000"/>
                </a:solidFill>
                <a:effectLst>
                  <a:glow rad="101600">
                    <a:schemeClr val="accent3">
                      <a:satMod val="175000"/>
                      <a:alpha val="40000"/>
                    </a:schemeClr>
                  </a:glow>
                </a:effectLst>
              </a:rPr>
              <a:t>z</a:t>
            </a:r>
            <a:r>
              <a:rPr lang="en-US" dirty="0">
                <a:solidFill>
                  <a:srgbClr val="FF0000"/>
                </a:solidFill>
                <a:effectLst>
                  <a:glow rad="101600">
                    <a:schemeClr val="accent3">
                      <a:satMod val="175000"/>
                      <a:alpha val="40000"/>
                    </a:schemeClr>
                  </a:glow>
                </a:effectLst>
              </a:rPr>
              <a:t> ≥ </a:t>
            </a:r>
            <a:r>
              <a:rPr lang="en-US" b="1" dirty="0">
                <a:solidFill>
                  <a:srgbClr val="FF0000"/>
                </a:solidFill>
                <a:effectLst>
                  <a:glow rad="101600">
                    <a:schemeClr val="accent3">
                      <a:satMod val="175000"/>
                      <a:alpha val="40000"/>
                    </a:schemeClr>
                  </a:glow>
                </a:effectLst>
              </a:rPr>
              <a:t>0</a:t>
            </a:r>
            <a:r>
              <a:rPr lang="en-US" dirty="0">
                <a:solidFill>
                  <a:srgbClr val="FF0000"/>
                </a:solidFill>
                <a:effectLst>
                  <a:glow rad="101600">
                    <a:schemeClr val="accent3">
                      <a:satMod val="175000"/>
                      <a:alpha val="40000"/>
                    </a:schemeClr>
                  </a:glow>
                </a:effectLst>
              </a:rPr>
              <a:t> </a:t>
            </a:r>
            <a:r>
              <a:rPr lang="en-US" dirty="0">
                <a:effectLst>
                  <a:glow rad="101600">
                    <a:schemeClr val="accent3">
                      <a:satMod val="175000"/>
                      <a:alpha val="40000"/>
                    </a:schemeClr>
                  </a:glow>
                </a:effectLst>
              </a:rPr>
              <a:t>such that </a:t>
            </a:r>
            <a:r>
              <a:rPr lang="en-US" b="1" dirty="0" err="1">
                <a:solidFill>
                  <a:srgbClr val="FF0000"/>
                </a:solidFill>
                <a:effectLst>
                  <a:glow rad="101600">
                    <a:schemeClr val="accent3">
                      <a:satMod val="175000"/>
                      <a:alpha val="40000"/>
                    </a:schemeClr>
                  </a:glow>
                </a:effectLst>
              </a:rPr>
              <a:t>c</a:t>
            </a:r>
            <a:r>
              <a:rPr lang="en-US" baseline="-25000" dirty="0" err="1">
                <a:solidFill>
                  <a:srgbClr val="FF0000"/>
                </a:solidFill>
                <a:effectLst>
                  <a:glow rad="101600">
                    <a:schemeClr val="accent3">
                      <a:satMod val="175000"/>
                      <a:alpha val="40000"/>
                    </a:schemeClr>
                  </a:glow>
                </a:effectLst>
              </a:rPr>
              <a:t>Q</a:t>
            </a:r>
            <a:r>
              <a:rPr lang="en-US" dirty="0">
                <a:solidFill>
                  <a:srgbClr val="FF0000"/>
                </a:solidFill>
                <a:effectLst>
                  <a:glow rad="101600">
                    <a:schemeClr val="accent3">
                      <a:satMod val="175000"/>
                      <a:alpha val="40000"/>
                    </a:schemeClr>
                  </a:glow>
                </a:effectLst>
              </a:rPr>
              <a:t> = ∑ </a:t>
            </a:r>
            <a:r>
              <a:rPr lang="en-US" b="1" dirty="0" err="1">
                <a:solidFill>
                  <a:srgbClr val="FF0000"/>
                </a:solidFill>
                <a:effectLst>
                  <a:glow rad="101600">
                    <a:schemeClr val="accent3">
                      <a:satMod val="175000"/>
                      <a:alpha val="40000"/>
                    </a:schemeClr>
                  </a:glow>
                </a:effectLst>
              </a:rPr>
              <a:t>z</a:t>
            </a:r>
            <a:r>
              <a:rPr lang="en-US" baseline="-25000" dirty="0" err="1">
                <a:solidFill>
                  <a:srgbClr val="FF0000"/>
                </a:solidFill>
                <a:effectLst>
                  <a:glow rad="101600">
                    <a:schemeClr val="accent3">
                      <a:satMod val="175000"/>
                      <a:alpha val="40000"/>
                    </a:schemeClr>
                  </a:glow>
                </a:effectLst>
              </a:rPr>
              <a:t>i</a:t>
            </a:r>
            <a:r>
              <a:rPr lang="en-US" dirty="0">
                <a:solidFill>
                  <a:srgbClr val="FF0000"/>
                </a:solidFill>
                <a:effectLst>
                  <a:glow rad="101600">
                    <a:schemeClr val="accent3">
                      <a:satMod val="175000"/>
                      <a:alpha val="40000"/>
                    </a:schemeClr>
                  </a:glow>
                </a:effectLst>
              </a:rPr>
              <a:t> </a:t>
            </a:r>
            <a:r>
              <a:rPr lang="en-US" b="1" dirty="0" err="1">
                <a:solidFill>
                  <a:srgbClr val="FF0000"/>
                </a:solidFill>
                <a:effectLst>
                  <a:glow rad="101600">
                    <a:schemeClr val="accent3">
                      <a:satMod val="175000"/>
                      <a:alpha val="40000"/>
                    </a:schemeClr>
                  </a:glow>
                </a:effectLst>
              </a:rPr>
              <a:t>c</a:t>
            </a:r>
            <a:r>
              <a:rPr lang="en-US" baseline="-25000" dirty="0" err="1">
                <a:solidFill>
                  <a:srgbClr val="FF0000"/>
                </a:solidFill>
                <a:effectLst>
                  <a:glow rad="101600">
                    <a:schemeClr val="accent3">
                      <a:satMod val="175000"/>
                      <a:alpha val="40000"/>
                    </a:schemeClr>
                  </a:glow>
                </a:effectLst>
              </a:rPr>
              <a:t>Pi</a:t>
            </a:r>
            <a:endParaRPr lang="en-US" baseline="-25000" dirty="0">
              <a:solidFill>
                <a:srgbClr val="FF0000"/>
              </a:solidFill>
              <a:effectLst>
                <a:glow rad="101600">
                  <a:schemeClr val="accent3">
                    <a:satMod val="175000"/>
                    <a:alpha val="40000"/>
                  </a:schemeClr>
                </a:glow>
              </a:effectLst>
            </a:endParaRPr>
          </a:p>
          <a:p>
            <a:r>
              <a:rPr lang="en-US" dirty="0" smtClean="0"/>
              <a:t>Then</a:t>
            </a:r>
            <a:r>
              <a:rPr lang="en-US" dirty="0"/>
              <a:t>, without solving </a:t>
            </a:r>
            <a:r>
              <a:rPr lang="en-US" dirty="0">
                <a:solidFill>
                  <a:srgbClr val="FF0000"/>
                </a:solidFill>
              </a:rPr>
              <a:t>Q,</a:t>
            </a:r>
            <a:r>
              <a:rPr lang="en-US" dirty="0"/>
              <a:t> we can guarantee that the optimal solution of </a:t>
            </a:r>
            <a:r>
              <a:rPr lang="en-US" dirty="0">
                <a:solidFill>
                  <a:srgbClr val="FF0000"/>
                </a:solidFill>
              </a:rPr>
              <a:t>Q</a:t>
            </a:r>
            <a:r>
              <a:rPr lang="en-US" dirty="0"/>
              <a:t> is </a:t>
            </a:r>
            <a:r>
              <a:rPr lang="en-US" b="1" dirty="0">
                <a:solidFill>
                  <a:srgbClr val="FF0000"/>
                </a:solidFill>
              </a:rPr>
              <a:t>x</a:t>
            </a:r>
            <a:r>
              <a:rPr lang="en-US" baseline="30000" dirty="0">
                <a:solidFill>
                  <a:srgbClr val="FF0000"/>
                </a:solidFill>
              </a:rPr>
              <a:t>*</a:t>
            </a:r>
            <a:r>
              <a:rPr lang="en-US" baseline="-25000" dirty="0">
                <a:solidFill>
                  <a:srgbClr val="FF0000"/>
                </a:solidFill>
              </a:rPr>
              <a:t>Q</a:t>
            </a:r>
            <a:r>
              <a:rPr lang="en-US" dirty="0">
                <a:solidFill>
                  <a:srgbClr val="FF0000"/>
                </a:solidFill>
              </a:rPr>
              <a:t>= </a:t>
            </a:r>
            <a:r>
              <a:rPr lang="en-US" b="1" dirty="0">
                <a:solidFill>
                  <a:srgbClr val="FF0000"/>
                </a:solidFill>
              </a:rPr>
              <a:t>x</a:t>
            </a:r>
            <a:r>
              <a:rPr lang="en-US" baseline="30000" dirty="0">
                <a:solidFill>
                  <a:srgbClr val="FF0000"/>
                </a:solidFill>
              </a:rPr>
              <a:t>*</a:t>
            </a:r>
            <a:r>
              <a:rPr lang="en-US" baseline="-25000" dirty="0">
                <a:solidFill>
                  <a:srgbClr val="FF0000"/>
                </a:solidFill>
              </a:rPr>
              <a:t>Pi</a:t>
            </a:r>
            <a:r>
              <a:rPr lang="en-US" dirty="0">
                <a:solidFill>
                  <a:srgbClr val="FF0000"/>
                </a:solidFill>
              </a:rPr>
              <a:t> </a:t>
            </a:r>
          </a:p>
          <a:p>
            <a:pPr marL="0" indent="0">
              <a:buNone/>
            </a:pPr>
            <a:endParaRPr lang="en-US" dirty="0"/>
          </a:p>
        </p:txBody>
      </p:sp>
      <p:sp>
        <p:nvSpPr>
          <p:cNvPr id="5" name="Right Arrow 4"/>
          <p:cNvSpPr/>
          <p:nvPr/>
        </p:nvSpPr>
        <p:spPr>
          <a:xfrm>
            <a:off x="457200" y="3689132"/>
            <a:ext cx="457200" cy="228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67</a:t>
            </a:fld>
            <a:endParaRPr lang="en-US" altLang="zh-TW"/>
          </a:p>
        </p:txBody>
      </p:sp>
    </p:spTree>
    <p:extLst>
      <p:ext uri="{BB962C8B-B14F-4D97-AF65-F5344CB8AC3E}">
        <p14:creationId xmlns:p14="http://schemas.microsoft.com/office/powerpoint/2010/main" val="115285083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3820898" y="1383788"/>
            <a:ext cx="4823053" cy="40021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4" name="Freeform 63"/>
          <p:cNvSpPr/>
          <p:nvPr/>
        </p:nvSpPr>
        <p:spPr>
          <a:xfrm>
            <a:off x="3829050" y="1419594"/>
            <a:ext cx="3244850" cy="2698759"/>
          </a:xfrm>
          <a:custGeom>
            <a:avLst/>
            <a:gdLst>
              <a:gd name="connsiteX0" fmla="*/ 0 w 3244850"/>
              <a:gd name="connsiteY0" fmla="*/ 0 h 2705100"/>
              <a:gd name="connsiteX1" fmla="*/ 1758950 w 3244850"/>
              <a:gd name="connsiteY1" fmla="*/ 2705100 h 2705100"/>
              <a:gd name="connsiteX2" fmla="*/ 3244850 w 3244850"/>
              <a:gd name="connsiteY2" fmla="*/ 0 h 2705100"/>
              <a:gd name="connsiteX3" fmla="*/ 0 w 3244850"/>
              <a:gd name="connsiteY3" fmla="*/ 0 h 2705100"/>
            </a:gdLst>
            <a:ahLst/>
            <a:cxnLst>
              <a:cxn ang="0">
                <a:pos x="connsiteX0" y="connsiteY0"/>
              </a:cxn>
              <a:cxn ang="0">
                <a:pos x="connsiteX1" y="connsiteY1"/>
              </a:cxn>
              <a:cxn ang="0">
                <a:pos x="connsiteX2" y="connsiteY2"/>
              </a:cxn>
              <a:cxn ang="0">
                <a:pos x="connsiteX3" y="connsiteY3"/>
              </a:cxn>
            </a:cxnLst>
            <a:rect l="l" t="t" r="r" b="b"/>
            <a:pathLst>
              <a:path w="3244850" h="2705100">
                <a:moveTo>
                  <a:pt x="0" y="0"/>
                </a:moveTo>
                <a:lnTo>
                  <a:pt x="1758950" y="2705100"/>
                </a:lnTo>
                <a:lnTo>
                  <a:pt x="3244850" y="0"/>
                </a:lnTo>
                <a:lnTo>
                  <a:pt x="0" y="0"/>
                </a:lnTo>
                <a:close/>
              </a:path>
            </a:pathLst>
          </a:custGeom>
          <a:gradFill>
            <a:gsLst>
              <a:gs pos="0">
                <a:schemeClr val="accent1">
                  <a:tint val="100000"/>
                  <a:shade val="100000"/>
                  <a:satMod val="130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Freeform 79"/>
          <p:cNvSpPr/>
          <p:nvPr/>
        </p:nvSpPr>
        <p:spPr>
          <a:xfrm>
            <a:off x="4124960" y="1791714"/>
            <a:ext cx="4297680" cy="3159760"/>
          </a:xfrm>
          <a:custGeom>
            <a:avLst/>
            <a:gdLst>
              <a:gd name="connsiteX0" fmla="*/ 985520 w 4297680"/>
              <a:gd name="connsiteY0" fmla="*/ 0 h 3159760"/>
              <a:gd name="connsiteX1" fmla="*/ 0 w 4297680"/>
              <a:gd name="connsiteY1" fmla="*/ 2428240 h 3159760"/>
              <a:gd name="connsiteX2" fmla="*/ 2367280 w 4297680"/>
              <a:gd name="connsiteY2" fmla="*/ 3159760 h 3159760"/>
              <a:gd name="connsiteX3" fmla="*/ 4297680 w 4297680"/>
              <a:gd name="connsiteY3" fmla="*/ 1950720 h 3159760"/>
              <a:gd name="connsiteX4" fmla="*/ 4257040 w 4297680"/>
              <a:gd name="connsiteY4" fmla="*/ 731520 h 3159760"/>
              <a:gd name="connsiteX5" fmla="*/ 1056640 w 4297680"/>
              <a:gd name="connsiteY5" fmla="*/ 0 h 3159760"/>
              <a:gd name="connsiteX6" fmla="*/ 985520 w 4297680"/>
              <a:gd name="connsiteY6" fmla="*/ 0 h 315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7680" h="3159760">
                <a:moveTo>
                  <a:pt x="985520" y="0"/>
                </a:moveTo>
                <a:lnTo>
                  <a:pt x="0" y="2428240"/>
                </a:lnTo>
                <a:lnTo>
                  <a:pt x="2367280" y="3159760"/>
                </a:lnTo>
                <a:lnTo>
                  <a:pt x="4297680" y="1950720"/>
                </a:lnTo>
                <a:lnTo>
                  <a:pt x="4257040" y="731520"/>
                </a:lnTo>
                <a:lnTo>
                  <a:pt x="1056640" y="0"/>
                </a:lnTo>
                <a:lnTo>
                  <a:pt x="985520" y="0"/>
                </a:lnTo>
                <a:close/>
              </a:path>
            </a:pathLst>
          </a:cu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nvGrpSpPr>
          <p:cNvPr id="83" name="Group 82"/>
          <p:cNvGrpSpPr/>
          <p:nvPr/>
        </p:nvGrpSpPr>
        <p:grpSpPr>
          <a:xfrm>
            <a:off x="4836697" y="3177016"/>
            <a:ext cx="759713" cy="939633"/>
            <a:chOff x="4836697" y="4341862"/>
            <a:chExt cx="759713" cy="939633"/>
          </a:xfrm>
        </p:grpSpPr>
        <p:cxnSp>
          <p:nvCxnSpPr>
            <p:cNvPr id="12" name="Straight Arrow Connector 11"/>
            <p:cNvCxnSpPr/>
            <p:nvPr/>
          </p:nvCxnSpPr>
          <p:spPr>
            <a:xfrm flipH="1" flipV="1">
              <a:off x="4976226" y="4341862"/>
              <a:ext cx="620184" cy="93963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4" name="TextBox 23"/>
            <p:cNvSpPr txBox="1"/>
            <p:nvPr/>
          </p:nvSpPr>
          <p:spPr>
            <a:xfrm>
              <a:off x="4836697" y="4581449"/>
              <a:ext cx="523451" cy="461665"/>
            </a:xfrm>
            <a:prstGeom prst="rect">
              <a:avLst/>
            </a:prstGeom>
            <a:noFill/>
            <a:ln>
              <a:noFill/>
            </a:ln>
          </p:spPr>
          <p:txBody>
            <a:bodyPr wrap="none" rtlCol="0">
              <a:spAutoFit/>
            </a:bodyPr>
            <a:lstStyle/>
            <a:p>
              <a:r>
                <a:rPr lang="en-US" sz="2400" b="1" dirty="0" smtClean="0">
                  <a:latin typeface="Calibri" pitchFamily="34" charset="0"/>
                  <a:cs typeface="Andalus" pitchFamily="2" charset="-78"/>
                </a:rPr>
                <a:t>c</a:t>
              </a:r>
              <a:r>
                <a:rPr lang="en-US" sz="2400" baseline="-25000" dirty="0" smtClean="0">
                  <a:latin typeface="Calibri" pitchFamily="34" charset="0"/>
                  <a:cs typeface="Andalus" pitchFamily="2" charset="-78"/>
                </a:rPr>
                <a:t>P1</a:t>
              </a:r>
              <a:endParaRPr lang="en-US" sz="2400" dirty="0"/>
            </a:p>
          </p:txBody>
        </p:sp>
      </p:grpSp>
      <p:grpSp>
        <p:nvGrpSpPr>
          <p:cNvPr id="84" name="Group 83"/>
          <p:cNvGrpSpPr/>
          <p:nvPr/>
        </p:nvGrpSpPr>
        <p:grpSpPr>
          <a:xfrm>
            <a:off x="5596409" y="2409067"/>
            <a:ext cx="1191998" cy="1707582"/>
            <a:chOff x="5596409" y="3573913"/>
            <a:chExt cx="1191998" cy="1707582"/>
          </a:xfrm>
        </p:grpSpPr>
        <p:cxnSp>
          <p:nvCxnSpPr>
            <p:cNvPr id="20" name="Straight Arrow Connector 19"/>
            <p:cNvCxnSpPr/>
            <p:nvPr/>
          </p:nvCxnSpPr>
          <p:spPr>
            <a:xfrm flipV="1">
              <a:off x="5596409" y="3573913"/>
              <a:ext cx="930273" cy="170758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5" name="TextBox 24"/>
            <p:cNvSpPr txBox="1"/>
            <p:nvPr/>
          </p:nvSpPr>
          <p:spPr>
            <a:xfrm>
              <a:off x="6264956" y="4119784"/>
              <a:ext cx="523451" cy="461665"/>
            </a:xfrm>
            <a:prstGeom prst="rect">
              <a:avLst/>
            </a:prstGeom>
            <a:noFill/>
            <a:ln>
              <a:noFill/>
            </a:ln>
          </p:spPr>
          <p:txBody>
            <a:bodyPr wrap="none" rtlCol="0">
              <a:spAutoFit/>
            </a:bodyPr>
            <a:lstStyle/>
            <a:p>
              <a:r>
                <a:rPr lang="en-US" sz="2400" b="1" dirty="0" smtClean="0">
                  <a:latin typeface="Calibri" pitchFamily="34" charset="0"/>
                  <a:cs typeface="Andalus" pitchFamily="2" charset="-78"/>
                </a:rPr>
                <a:t>c</a:t>
              </a:r>
              <a:r>
                <a:rPr lang="en-US" sz="2400" baseline="-25000" dirty="0" smtClean="0">
                  <a:latin typeface="Calibri" pitchFamily="34" charset="0"/>
                  <a:cs typeface="Andalus" pitchFamily="2" charset="-78"/>
                </a:rPr>
                <a:t>P2</a:t>
              </a:r>
              <a:endParaRPr lang="en-US" sz="2400" dirty="0"/>
            </a:p>
          </p:txBody>
        </p:sp>
      </p:grpSp>
      <p:sp>
        <p:nvSpPr>
          <p:cNvPr id="33" name="Oval 32"/>
          <p:cNvSpPr/>
          <p:nvPr/>
        </p:nvSpPr>
        <p:spPr>
          <a:xfrm flipV="1">
            <a:off x="5083698" y="1733827"/>
            <a:ext cx="103378" cy="10337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82" name="Group 81"/>
          <p:cNvGrpSpPr/>
          <p:nvPr/>
        </p:nvGrpSpPr>
        <p:grpSpPr>
          <a:xfrm>
            <a:off x="5171937" y="1512304"/>
            <a:ext cx="3333423" cy="369332"/>
            <a:chOff x="5171937" y="2677150"/>
            <a:chExt cx="3333423" cy="369332"/>
          </a:xfrm>
        </p:grpSpPr>
        <p:sp>
          <p:nvSpPr>
            <p:cNvPr id="34" name="TextBox 33"/>
            <p:cNvSpPr txBox="1"/>
            <p:nvPr/>
          </p:nvSpPr>
          <p:spPr>
            <a:xfrm>
              <a:off x="7058268" y="2677150"/>
              <a:ext cx="1447092" cy="369332"/>
            </a:xfrm>
            <a:prstGeom prst="rect">
              <a:avLst/>
            </a:prstGeom>
            <a:noFill/>
          </p:spPr>
          <p:txBody>
            <a:bodyPr wrap="square" rtlCol="0">
              <a:spAutoFit/>
            </a:bodyPr>
            <a:lstStyle/>
            <a:p>
              <a:r>
                <a:rPr lang="en-US" dirty="0" smtClean="0"/>
                <a:t>Solution x*</a:t>
              </a:r>
              <a:endParaRPr lang="en-US" dirty="0"/>
            </a:p>
          </p:txBody>
        </p:sp>
        <p:cxnSp>
          <p:nvCxnSpPr>
            <p:cNvPr id="36" name="Straight Arrow Connector 35"/>
            <p:cNvCxnSpPr>
              <a:stCxn id="34" idx="1"/>
              <a:endCxn id="33" idx="5"/>
            </p:cNvCxnSpPr>
            <p:nvPr/>
          </p:nvCxnSpPr>
          <p:spPr>
            <a:xfrm flipH="1" flipV="1">
              <a:off x="5171937" y="2849800"/>
              <a:ext cx="1886331" cy="12016"/>
            </a:xfrm>
            <a:prstGeom prst="straightConnector1">
              <a:avLst/>
            </a:prstGeom>
            <a:ln>
              <a:prstDash val="lgDash"/>
              <a:tailEnd type="arrow"/>
            </a:ln>
          </p:spPr>
          <p:style>
            <a:lnRef idx="3">
              <a:schemeClr val="dk1"/>
            </a:lnRef>
            <a:fillRef idx="0">
              <a:schemeClr val="dk1"/>
            </a:fillRef>
            <a:effectRef idx="2">
              <a:schemeClr val="dk1"/>
            </a:effectRef>
            <a:fontRef idx="minor">
              <a:schemeClr val="tx1"/>
            </a:fontRef>
          </p:style>
        </p:cxnSp>
      </p:grpSp>
      <p:grpSp>
        <p:nvGrpSpPr>
          <p:cNvPr id="81" name="Group 80"/>
          <p:cNvGrpSpPr/>
          <p:nvPr/>
        </p:nvGrpSpPr>
        <p:grpSpPr>
          <a:xfrm>
            <a:off x="3810000" y="4373810"/>
            <a:ext cx="1664895" cy="807790"/>
            <a:chOff x="3931515" y="5700539"/>
            <a:chExt cx="1664895" cy="807790"/>
          </a:xfrm>
        </p:grpSpPr>
        <p:sp>
          <p:nvSpPr>
            <p:cNvPr id="32" name="TextBox 31"/>
            <p:cNvSpPr txBox="1"/>
            <p:nvPr/>
          </p:nvSpPr>
          <p:spPr>
            <a:xfrm>
              <a:off x="3931515" y="6138997"/>
              <a:ext cx="1664895" cy="369332"/>
            </a:xfrm>
            <a:prstGeom prst="rect">
              <a:avLst/>
            </a:prstGeom>
            <a:noFill/>
          </p:spPr>
          <p:txBody>
            <a:bodyPr wrap="square" rtlCol="0">
              <a:spAutoFit/>
            </a:bodyPr>
            <a:lstStyle/>
            <a:p>
              <a:r>
                <a:rPr lang="en-US" dirty="0" smtClean="0"/>
                <a:t>Feasible region</a:t>
              </a:r>
              <a:endParaRPr lang="en-US" dirty="0"/>
            </a:p>
          </p:txBody>
        </p:sp>
        <p:cxnSp>
          <p:nvCxnSpPr>
            <p:cNvPr id="40" name="Straight Arrow Connector 39"/>
            <p:cNvCxnSpPr>
              <a:stCxn id="32" idx="0"/>
            </p:cNvCxnSpPr>
            <p:nvPr/>
          </p:nvCxnSpPr>
          <p:spPr>
            <a:xfrm flipV="1">
              <a:off x="4763963" y="5700539"/>
              <a:ext cx="423113" cy="438458"/>
            </a:xfrm>
            <a:prstGeom prst="straightConnector1">
              <a:avLst/>
            </a:prstGeom>
            <a:ln>
              <a:prstDash val="lgDash"/>
              <a:tailEnd type="arrow"/>
            </a:ln>
          </p:spPr>
          <p:style>
            <a:lnRef idx="3">
              <a:schemeClr val="dk1"/>
            </a:lnRef>
            <a:fillRef idx="0">
              <a:schemeClr val="dk1"/>
            </a:fillRef>
            <a:effectRef idx="2">
              <a:schemeClr val="dk1"/>
            </a:effectRef>
            <a:fontRef idx="minor">
              <a:schemeClr val="tx1"/>
            </a:fontRef>
          </p:style>
        </p:cxnSp>
      </p:grpSp>
      <p:grpSp>
        <p:nvGrpSpPr>
          <p:cNvPr id="99" name="Group 98"/>
          <p:cNvGrpSpPr/>
          <p:nvPr/>
        </p:nvGrpSpPr>
        <p:grpSpPr>
          <a:xfrm>
            <a:off x="5360148" y="1002788"/>
            <a:ext cx="664732" cy="3115565"/>
            <a:chOff x="5360148" y="2167634"/>
            <a:chExt cx="664732" cy="3115565"/>
          </a:xfrm>
        </p:grpSpPr>
        <p:cxnSp>
          <p:nvCxnSpPr>
            <p:cNvPr id="70" name="Straight Arrow Connector 69"/>
            <p:cNvCxnSpPr>
              <a:stCxn id="64" idx="1"/>
            </p:cNvCxnSpPr>
            <p:nvPr/>
          </p:nvCxnSpPr>
          <p:spPr>
            <a:xfrm flipH="1" flipV="1">
              <a:off x="5360148" y="3416603"/>
              <a:ext cx="227852" cy="70175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1" name="Straight Arrow Connector 70"/>
            <p:cNvCxnSpPr/>
            <p:nvPr/>
          </p:nvCxnSpPr>
          <p:spPr>
            <a:xfrm flipV="1">
              <a:off x="5596410" y="3573914"/>
              <a:ext cx="428470" cy="170928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4" name="Straight Arrow Connector 73"/>
            <p:cNvCxnSpPr>
              <a:stCxn id="64" idx="1"/>
            </p:cNvCxnSpPr>
            <p:nvPr/>
          </p:nvCxnSpPr>
          <p:spPr>
            <a:xfrm flipV="1">
              <a:off x="5588000" y="2167634"/>
              <a:ext cx="8410" cy="195071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grpSp>
        <p:nvGrpSpPr>
          <p:cNvPr id="100" name="Group 99"/>
          <p:cNvGrpSpPr/>
          <p:nvPr/>
        </p:nvGrpSpPr>
        <p:grpSpPr>
          <a:xfrm>
            <a:off x="273050" y="2409069"/>
            <a:ext cx="5609055" cy="2669528"/>
            <a:chOff x="273050" y="3573915"/>
            <a:chExt cx="5609055" cy="2669528"/>
          </a:xfrm>
        </p:grpSpPr>
        <p:sp>
          <p:nvSpPr>
            <p:cNvPr id="85" name="TextBox 84"/>
            <p:cNvSpPr txBox="1"/>
            <p:nvPr/>
          </p:nvSpPr>
          <p:spPr>
            <a:xfrm>
              <a:off x="273050" y="5043114"/>
              <a:ext cx="2780632" cy="1200329"/>
            </a:xfrm>
            <a:prstGeom prst="rect">
              <a:avLst/>
            </a:prstGeom>
            <a:noFill/>
            <a:ln>
              <a:solidFill>
                <a:schemeClr val="tx1"/>
              </a:solidFill>
            </a:ln>
          </p:spPr>
          <p:txBody>
            <a:bodyPr wrap="square" rtlCol="0">
              <a:spAutoFit/>
            </a:bodyPr>
            <a:lstStyle/>
            <a:p>
              <a:r>
                <a:rPr lang="en-US" dirty="0" smtClean="0">
                  <a:latin typeface="Calibri" pitchFamily="34" charset="0"/>
                  <a:cs typeface="Calibri" pitchFamily="34" charset="0"/>
                </a:rPr>
                <a:t>ILPs corresponding to all these objective vectors will share the same </a:t>
              </a:r>
              <a:r>
                <a:rPr lang="en-US" dirty="0" err="1" smtClean="0">
                  <a:latin typeface="Calibri" pitchFamily="34" charset="0"/>
                  <a:cs typeface="Calibri" pitchFamily="34" charset="0"/>
                </a:rPr>
                <a:t>maximizer</a:t>
              </a:r>
              <a:r>
                <a:rPr lang="en-US" dirty="0" smtClean="0">
                  <a:latin typeface="Calibri" pitchFamily="34" charset="0"/>
                  <a:cs typeface="Calibri" pitchFamily="34" charset="0"/>
                </a:rPr>
                <a:t> </a:t>
              </a:r>
              <a:r>
                <a:rPr lang="en-US" i="1" dirty="0" smtClean="0">
                  <a:latin typeface="Calibri" pitchFamily="34" charset="0"/>
                  <a:cs typeface="Calibri" pitchFamily="34" charset="0"/>
                </a:rPr>
                <a:t>for this feasible region</a:t>
              </a:r>
              <a:endParaRPr lang="en-US" i="1" dirty="0">
                <a:latin typeface="Calibri" pitchFamily="34" charset="0"/>
                <a:cs typeface="Calibri" pitchFamily="34" charset="0"/>
              </a:endParaRPr>
            </a:p>
          </p:txBody>
        </p:sp>
        <p:grpSp>
          <p:nvGrpSpPr>
            <p:cNvPr id="95" name="Group 94"/>
            <p:cNvGrpSpPr/>
            <p:nvPr/>
          </p:nvGrpSpPr>
          <p:grpSpPr>
            <a:xfrm>
              <a:off x="3053682" y="3573915"/>
              <a:ext cx="2828423" cy="2069364"/>
              <a:chOff x="3053682" y="3573915"/>
              <a:chExt cx="2828423" cy="2069364"/>
            </a:xfrm>
          </p:grpSpPr>
          <p:cxnSp>
            <p:nvCxnSpPr>
              <p:cNvPr id="87" name="Straight Arrow Connector 86"/>
              <p:cNvCxnSpPr>
                <a:stCxn id="85" idx="3"/>
              </p:cNvCxnSpPr>
              <p:nvPr/>
            </p:nvCxnSpPr>
            <p:spPr>
              <a:xfrm flipV="1">
                <a:off x="3053682" y="4852737"/>
                <a:ext cx="2427371" cy="790542"/>
              </a:xfrm>
              <a:prstGeom prst="straightConnector1">
                <a:avLst/>
              </a:prstGeom>
              <a:ln>
                <a:prstDash val="lgDash"/>
                <a:tailEnd type="arrow"/>
              </a:ln>
            </p:spPr>
            <p:style>
              <a:lnRef idx="3">
                <a:schemeClr val="dk1"/>
              </a:lnRef>
              <a:fillRef idx="0">
                <a:schemeClr val="dk1"/>
              </a:fillRef>
              <a:effectRef idx="2">
                <a:schemeClr val="dk1"/>
              </a:effectRef>
              <a:fontRef idx="minor">
                <a:schemeClr val="tx1"/>
              </a:fontRef>
            </p:style>
          </p:cxnSp>
          <p:cxnSp>
            <p:nvCxnSpPr>
              <p:cNvPr id="89" name="Straight Arrow Connector 88"/>
              <p:cNvCxnSpPr>
                <a:stCxn id="85" idx="3"/>
              </p:cNvCxnSpPr>
              <p:nvPr/>
            </p:nvCxnSpPr>
            <p:spPr>
              <a:xfrm flipV="1">
                <a:off x="3053682" y="3573915"/>
                <a:ext cx="2534318" cy="2069364"/>
              </a:xfrm>
              <a:prstGeom prst="straightConnector1">
                <a:avLst/>
              </a:prstGeom>
              <a:ln>
                <a:prstDash val="lgDash"/>
                <a:tailEnd type="arrow"/>
              </a:ln>
            </p:spPr>
            <p:style>
              <a:lnRef idx="3">
                <a:schemeClr val="dk1"/>
              </a:lnRef>
              <a:fillRef idx="0">
                <a:schemeClr val="dk1"/>
              </a:fillRef>
              <a:effectRef idx="2">
                <a:schemeClr val="dk1"/>
              </a:effectRef>
              <a:fontRef idx="minor">
                <a:schemeClr val="tx1"/>
              </a:fontRef>
            </p:style>
          </p:cxnSp>
          <p:cxnSp>
            <p:nvCxnSpPr>
              <p:cNvPr id="92" name="Straight Arrow Connector 91"/>
              <p:cNvCxnSpPr>
                <a:stCxn id="85" idx="3"/>
              </p:cNvCxnSpPr>
              <p:nvPr/>
            </p:nvCxnSpPr>
            <p:spPr>
              <a:xfrm flipV="1">
                <a:off x="3053682" y="4119785"/>
                <a:ext cx="2828423" cy="1523494"/>
              </a:xfrm>
              <a:prstGeom prst="straightConnector1">
                <a:avLst/>
              </a:prstGeom>
              <a:ln>
                <a:prstDash val="lgDash"/>
                <a:tailEnd type="arrow"/>
              </a:ln>
            </p:spPr>
            <p:style>
              <a:lnRef idx="3">
                <a:schemeClr val="dk1"/>
              </a:lnRef>
              <a:fillRef idx="0">
                <a:schemeClr val="dk1"/>
              </a:fillRef>
              <a:effectRef idx="2">
                <a:schemeClr val="dk1"/>
              </a:effectRef>
              <a:fontRef idx="minor">
                <a:schemeClr val="tx1"/>
              </a:fontRef>
            </p:style>
          </p:cxnSp>
        </p:grpSp>
      </p:grpSp>
      <p:grpSp>
        <p:nvGrpSpPr>
          <p:cNvPr id="101" name="Group 100"/>
          <p:cNvGrpSpPr/>
          <p:nvPr/>
        </p:nvGrpSpPr>
        <p:grpSpPr>
          <a:xfrm>
            <a:off x="273050" y="2694617"/>
            <a:ext cx="4381500" cy="1756232"/>
            <a:chOff x="273050" y="3783263"/>
            <a:chExt cx="4381500" cy="1756232"/>
          </a:xfrm>
        </p:grpSpPr>
        <p:sp>
          <p:nvSpPr>
            <p:cNvPr id="96" name="TextBox 95"/>
            <p:cNvSpPr txBox="1"/>
            <p:nvPr/>
          </p:nvSpPr>
          <p:spPr>
            <a:xfrm>
              <a:off x="273050" y="4893164"/>
              <a:ext cx="2780632" cy="646331"/>
            </a:xfrm>
            <a:prstGeom prst="rect">
              <a:avLst/>
            </a:prstGeom>
            <a:noFill/>
            <a:ln>
              <a:solidFill>
                <a:schemeClr val="tx1"/>
              </a:solidFill>
            </a:ln>
          </p:spPr>
          <p:txBody>
            <a:bodyPr wrap="square" rtlCol="0">
              <a:spAutoFit/>
            </a:bodyPr>
            <a:lstStyle/>
            <a:p>
              <a:r>
                <a:rPr lang="en-US" dirty="0" smtClean="0"/>
                <a:t>All ILPs in the </a:t>
              </a:r>
              <a:r>
                <a:rPr lang="en-US" b="1" i="1" dirty="0" smtClean="0"/>
                <a:t>cone </a:t>
              </a:r>
              <a:r>
                <a:rPr lang="en-US" dirty="0" smtClean="0"/>
                <a:t>will share the </a:t>
              </a:r>
              <a:r>
                <a:rPr lang="en-US" dirty="0" err="1" smtClean="0"/>
                <a:t>maximizer</a:t>
              </a:r>
              <a:endParaRPr lang="en-US" b="1" i="1" dirty="0"/>
            </a:p>
          </p:txBody>
        </p:sp>
        <p:cxnSp>
          <p:nvCxnSpPr>
            <p:cNvPr id="98" name="Straight Arrow Connector 97"/>
            <p:cNvCxnSpPr>
              <a:stCxn id="96" idx="3"/>
            </p:cNvCxnSpPr>
            <p:nvPr/>
          </p:nvCxnSpPr>
          <p:spPr>
            <a:xfrm flipV="1">
              <a:off x="3053682" y="3783263"/>
              <a:ext cx="1600868" cy="1433067"/>
            </a:xfrm>
            <a:prstGeom prst="straightConnector1">
              <a:avLst/>
            </a:prstGeom>
            <a:ln>
              <a:prstDash val="lgDash"/>
              <a:tailEnd type="arrow"/>
            </a:ln>
          </p:spPr>
          <p:style>
            <a:lnRef idx="3">
              <a:schemeClr val="dk1"/>
            </a:lnRef>
            <a:fillRef idx="0">
              <a:schemeClr val="dk1"/>
            </a:fillRef>
            <a:effectRef idx="2">
              <a:schemeClr val="dk1"/>
            </a:effectRef>
            <a:fontRef idx="minor">
              <a:schemeClr val="tx1"/>
            </a:fontRef>
          </p:style>
        </p:cxnSp>
      </p:grpSp>
      <p:sp>
        <p:nvSpPr>
          <p:cNvPr id="37" name="Title 1"/>
          <p:cNvSpPr txBox="1">
            <a:spLocks/>
          </p:cNvSpPr>
          <p:nvPr/>
        </p:nvSpPr>
        <p:spPr>
          <a:xfrm>
            <a:off x="152400" y="457200"/>
            <a:ext cx="8229600" cy="533400"/>
          </a:xfrm>
          <a:prstGeom prst="rect">
            <a:avLst/>
          </a:prstGeom>
        </p:spPr>
        <p:txBody>
          <a:bodyPr/>
          <a:lstStyle>
            <a:lvl1pPr algn="l" rtl="0" eaLnBrk="1" fontAlgn="base" hangingPunct="1">
              <a:spcBef>
                <a:spcPct val="0"/>
              </a:spcBef>
              <a:spcAft>
                <a:spcPct val="0"/>
              </a:spcAft>
              <a:defRPr sz="2800">
                <a:solidFill>
                  <a:schemeClr val="tx1"/>
                </a:solidFill>
                <a:latin typeface="Calibri" pitchFamily="34" charset="0"/>
                <a:ea typeface="+mj-ea"/>
                <a:cs typeface="+mj-cs"/>
              </a:defRPr>
            </a:lvl1pPr>
            <a:lvl2pPr algn="l" rtl="0" eaLnBrk="1" fontAlgn="base" hangingPunct="1">
              <a:spcBef>
                <a:spcPct val="0"/>
              </a:spcBef>
              <a:spcAft>
                <a:spcPct val="0"/>
              </a:spcAft>
              <a:defRPr sz="2800">
                <a:solidFill>
                  <a:schemeClr val="tx1"/>
                </a:solidFill>
                <a:latin typeface="Arial" charset="0"/>
                <a:cs typeface="Arial" charset="0"/>
              </a:defRPr>
            </a:lvl2pPr>
            <a:lvl3pPr algn="l" rtl="0" eaLnBrk="1" fontAlgn="base" hangingPunct="1">
              <a:spcBef>
                <a:spcPct val="0"/>
              </a:spcBef>
              <a:spcAft>
                <a:spcPct val="0"/>
              </a:spcAft>
              <a:defRPr sz="2800">
                <a:solidFill>
                  <a:schemeClr val="tx1"/>
                </a:solidFill>
                <a:latin typeface="Arial" charset="0"/>
                <a:cs typeface="Arial" charset="0"/>
              </a:defRPr>
            </a:lvl3pPr>
            <a:lvl4pPr algn="l" rtl="0" eaLnBrk="1" fontAlgn="base" hangingPunct="1">
              <a:spcBef>
                <a:spcPct val="0"/>
              </a:spcBef>
              <a:spcAft>
                <a:spcPct val="0"/>
              </a:spcAft>
              <a:defRPr sz="2800">
                <a:solidFill>
                  <a:schemeClr val="tx1"/>
                </a:solidFill>
                <a:latin typeface="Arial" charset="0"/>
                <a:cs typeface="Arial" charset="0"/>
              </a:defRPr>
            </a:lvl4pPr>
            <a:lvl5pPr algn="l" rtl="0" eaLnBrk="1" fontAlgn="base" hangingPunct="1">
              <a:spcBef>
                <a:spcPct val="0"/>
              </a:spcBef>
              <a:spcAft>
                <a:spcPct val="0"/>
              </a:spcAft>
              <a:defRPr sz="2800">
                <a:solidFill>
                  <a:schemeClr val="tx1"/>
                </a:solidFill>
                <a:latin typeface="Arial" charset="0"/>
                <a:cs typeface="Arial" charset="0"/>
              </a:defRPr>
            </a:lvl5pPr>
            <a:lvl6pPr marL="457200" algn="l" rtl="0" eaLnBrk="1" fontAlgn="base" hangingPunct="1">
              <a:spcBef>
                <a:spcPct val="0"/>
              </a:spcBef>
              <a:spcAft>
                <a:spcPct val="0"/>
              </a:spcAft>
              <a:defRPr sz="2800">
                <a:solidFill>
                  <a:schemeClr val="tx1"/>
                </a:solidFill>
                <a:latin typeface="Arial" charset="0"/>
                <a:cs typeface="Arial" charset="0"/>
              </a:defRPr>
            </a:lvl6pPr>
            <a:lvl7pPr marL="914400" algn="l" rtl="0" eaLnBrk="1" fontAlgn="base" hangingPunct="1">
              <a:spcBef>
                <a:spcPct val="0"/>
              </a:spcBef>
              <a:spcAft>
                <a:spcPct val="0"/>
              </a:spcAft>
              <a:defRPr sz="2800">
                <a:solidFill>
                  <a:schemeClr val="tx1"/>
                </a:solidFill>
                <a:latin typeface="Arial" charset="0"/>
                <a:cs typeface="Arial" charset="0"/>
              </a:defRPr>
            </a:lvl7pPr>
            <a:lvl8pPr marL="1371600" algn="l" rtl="0" eaLnBrk="1" fontAlgn="base" hangingPunct="1">
              <a:spcBef>
                <a:spcPct val="0"/>
              </a:spcBef>
              <a:spcAft>
                <a:spcPct val="0"/>
              </a:spcAft>
              <a:defRPr sz="2800">
                <a:solidFill>
                  <a:schemeClr val="tx1"/>
                </a:solidFill>
                <a:latin typeface="Arial" charset="0"/>
                <a:cs typeface="Arial" charset="0"/>
              </a:defRPr>
            </a:lvl8pPr>
            <a:lvl9pPr marL="1828800" algn="l" rtl="0" eaLnBrk="1" fontAlgn="base" hangingPunct="1">
              <a:spcBef>
                <a:spcPct val="0"/>
              </a:spcBef>
              <a:spcAft>
                <a:spcPct val="0"/>
              </a:spcAft>
              <a:defRPr sz="2800">
                <a:solidFill>
                  <a:schemeClr val="tx1"/>
                </a:solidFill>
                <a:latin typeface="Arial" charset="0"/>
                <a:cs typeface="Arial" charset="0"/>
              </a:defRPr>
            </a:lvl9pPr>
          </a:lstStyle>
          <a:p>
            <a:r>
              <a:rPr lang="en-US" dirty="0" smtClean="0">
                <a:solidFill>
                  <a:srgbClr val="FF0000"/>
                </a:solidFill>
              </a:rPr>
              <a:t>Exact Theorem II (Geometric Interpretation)</a:t>
            </a:r>
            <a:endParaRPr lang="en-US" dirty="0">
              <a:solidFill>
                <a:srgbClr val="FF0000"/>
              </a:solidFill>
            </a:endParaRPr>
          </a:p>
        </p:txBody>
      </p:sp>
      <p:sp>
        <p:nvSpPr>
          <p:cNvPr id="4" name="Slide Number Placeholder 3"/>
          <p:cNvSpPr>
            <a:spLocks noGrp="1"/>
          </p:cNvSpPr>
          <p:nvPr>
            <p:ph type="sldNum" sz="quarter" idx="11"/>
          </p:nvPr>
        </p:nvSpPr>
        <p:spPr/>
        <p:txBody>
          <a:bodyPr/>
          <a:lstStyle/>
          <a:p>
            <a:pPr>
              <a:defRPr/>
            </a:pPr>
            <a:r>
              <a:rPr lang="en-US" altLang="zh-TW" smtClean="0"/>
              <a:t>Page </a:t>
            </a:r>
            <a:fld id="{34956E49-9B35-407E-B5F2-C84A7F7C3F93}" type="slidenum">
              <a:rPr lang="en-US" altLang="zh-TW" smtClean="0"/>
              <a:pPr>
                <a:defRPr/>
              </a:pPr>
              <a:t>68</a:t>
            </a:fld>
            <a:endParaRPr lang="en-US" altLang="zh-TW"/>
          </a:p>
        </p:txBody>
      </p:sp>
    </p:spTree>
    <p:extLst>
      <p:ext uri="{BB962C8B-B14F-4D97-AF65-F5344CB8AC3E}">
        <p14:creationId xmlns:p14="http://schemas.microsoft.com/office/powerpoint/2010/main" val="55093116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9"/>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nodeType="afterEffect">
                                  <p:stCondLst>
                                    <p:cond delay="0"/>
                                  </p:stCondLst>
                                  <p:childTnLst>
                                    <p:set>
                                      <p:cBhvr>
                                        <p:cTn id="31" dur="1" fill="hold">
                                          <p:stCondLst>
                                            <p:cond delay="0"/>
                                          </p:stCondLst>
                                        </p:cTn>
                                        <p:tgtEl>
                                          <p:spTgt spid="10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9" presetClass="exit" presetSubtype="0" fill="hold" nodeType="clickEffect">
                                  <p:stCondLst>
                                    <p:cond delay="0"/>
                                  </p:stCondLst>
                                  <p:childTnLst>
                                    <p:animEffect transition="out" filter="dissolve">
                                      <p:cBhvr>
                                        <p:cTn id="35" dur="500"/>
                                        <p:tgtEl>
                                          <p:spTgt spid="100"/>
                                        </p:tgtEl>
                                      </p:cBhvr>
                                    </p:animEffect>
                                    <p:set>
                                      <p:cBhvr>
                                        <p:cTn id="36" dur="1" fill="hold">
                                          <p:stCondLst>
                                            <p:cond delay="499"/>
                                          </p:stCondLst>
                                        </p:cTn>
                                        <p:tgtEl>
                                          <p:spTgt spid="100"/>
                                        </p:tgtEl>
                                        <p:attrNameLst>
                                          <p:attrName>style.visibility</p:attrName>
                                        </p:attrNameLst>
                                      </p:cBhvr>
                                      <p:to>
                                        <p:strVal val="hidden"/>
                                      </p:to>
                                    </p:set>
                                  </p:childTnLst>
                                </p:cTn>
                              </p:par>
                              <p:par>
                                <p:cTn id="37" presetID="9" presetClass="entr" presetSubtype="0" fill="hold" grpId="0" nodeType="with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dissolve">
                                      <p:cBhvr>
                                        <p:cTn id="39" dur="500"/>
                                        <p:tgtEl>
                                          <p:spTgt spid="64"/>
                                        </p:tgtEl>
                                      </p:cBhvr>
                                    </p:animEffect>
                                  </p:childTnLst>
                                </p:cTn>
                              </p:par>
                            </p:childTnLst>
                          </p:cTn>
                        </p:par>
                        <p:par>
                          <p:cTn id="40" fill="hold">
                            <p:stCondLst>
                              <p:cond delay="500"/>
                            </p:stCondLst>
                            <p:childTnLst>
                              <p:par>
                                <p:cTn id="41" presetID="1" presetClass="entr" presetSubtype="0" fill="hold" nodeType="afterEffect">
                                  <p:stCondLst>
                                    <p:cond delay="0"/>
                                  </p:stCondLst>
                                  <p:childTnLst>
                                    <p:set>
                                      <p:cBhvr>
                                        <p:cTn id="42"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64" grpId="0" animBg="1"/>
      <p:bldP spid="80" grpId="0" animBg="1"/>
      <p:bldP spid="33"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Exact Theorem III (Combining I and II)</a:t>
            </a:r>
            <a:endParaRPr lang="en-US" dirty="0"/>
          </a:p>
        </p:txBody>
      </p:sp>
      <p:sp>
        <p:nvSpPr>
          <p:cNvPr id="3" name="Content Placeholder 2"/>
          <p:cNvSpPr>
            <a:spLocks noGrp="1"/>
          </p:cNvSpPr>
          <p:nvPr>
            <p:ph idx="1"/>
          </p:nvPr>
        </p:nvSpPr>
        <p:spPr/>
        <p:txBody>
          <a:bodyPr/>
          <a:lstStyle/>
          <a:p>
            <a:pPr marL="0" indent="0">
              <a:buNone/>
            </a:pPr>
            <a:r>
              <a:rPr lang="en-US" b="1" dirty="0"/>
              <a:t>Theorem:</a:t>
            </a:r>
          </a:p>
          <a:p>
            <a:r>
              <a:rPr lang="en-US" dirty="0"/>
              <a:t>Assume we have seen </a:t>
            </a:r>
            <a:r>
              <a:rPr lang="en-US" dirty="0">
                <a:solidFill>
                  <a:srgbClr val="FF0000"/>
                </a:solidFill>
              </a:rPr>
              <a:t>m</a:t>
            </a:r>
            <a:r>
              <a:rPr lang="en-US" dirty="0"/>
              <a:t> ILP problems {</a:t>
            </a:r>
            <a:r>
              <a:rPr lang="en-US" dirty="0">
                <a:solidFill>
                  <a:srgbClr val="FF0000"/>
                </a:solidFill>
              </a:rPr>
              <a:t>P</a:t>
            </a:r>
            <a:r>
              <a:rPr lang="en-US" baseline="-25000" dirty="0">
                <a:solidFill>
                  <a:srgbClr val="FF0000"/>
                </a:solidFill>
              </a:rPr>
              <a:t>1</a:t>
            </a:r>
            <a:r>
              <a:rPr lang="en-US" dirty="0">
                <a:solidFill>
                  <a:srgbClr val="FF0000"/>
                </a:solidFill>
              </a:rPr>
              <a:t>, P</a:t>
            </a:r>
            <a:r>
              <a:rPr lang="en-US" baseline="-25000" dirty="0">
                <a:solidFill>
                  <a:srgbClr val="FF0000"/>
                </a:solidFill>
              </a:rPr>
              <a:t>2</a:t>
            </a:r>
            <a:r>
              <a:rPr lang="en-US" dirty="0">
                <a:solidFill>
                  <a:srgbClr val="FF0000"/>
                </a:solidFill>
              </a:rPr>
              <a:t>, …, P</a:t>
            </a:r>
            <a:r>
              <a:rPr lang="en-US" baseline="-25000" dirty="0">
                <a:solidFill>
                  <a:srgbClr val="FF0000"/>
                </a:solidFill>
              </a:rPr>
              <a:t>m</a:t>
            </a:r>
            <a:r>
              <a:rPr lang="en-US" dirty="0"/>
              <a:t>} </a:t>
            </a:r>
            <a:r>
              <a:rPr lang="en-US" dirty="0" err="1"/>
              <a:t>s.t.</a:t>
            </a:r>
            <a:r>
              <a:rPr lang="en-US" dirty="0"/>
              <a:t>  </a:t>
            </a:r>
          </a:p>
          <a:p>
            <a:pPr lvl="1"/>
            <a:r>
              <a:rPr lang="en-US" dirty="0"/>
              <a:t>All are in the same equivalence class </a:t>
            </a:r>
          </a:p>
          <a:p>
            <a:pPr lvl="1"/>
            <a:r>
              <a:rPr lang="en-US" dirty="0"/>
              <a:t>All have the same optimal solution</a:t>
            </a:r>
          </a:p>
          <a:p>
            <a:r>
              <a:rPr lang="en-US" dirty="0"/>
              <a:t>Let ILP </a:t>
            </a:r>
            <a:r>
              <a:rPr lang="en-US" dirty="0">
                <a:solidFill>
                  <a:srgbClr val="FF0000"/>
                </a:solidFill>
              </a:rPr>
              <a:t>Q</a:t>
            </a:r>
            <a:r>
              <a:rPr lang="en-US" dirty="0"/>
              <a:t> be a new problem </a:t>
            </a:r>
            <a:r>
              <a:rPr lang="en-US" dirty="0" err="1"/>
              <a:t>s.t.</a:t>
            </a:r>
            <a:r>
              <a:rPr lang="en-US" dirty="0"/>
              <a:t> </a:t>
            </a:r>
          </a:p>
          <a:p>
            <a:pPr lvl="1"/>
            <a:r>
              <a:rPr lang="en-US" dirty="0">
                <a:solidFill>
                  <a:srgbClr val="FF0000"/>
                </a:solidFill>
                <a:effectLst>
                  <a:glow rad="101600">
                    <a:schemeClr val="accent3">
                      <a:satMod val="175000"/>
                      <a:alpha val="40000"/>
                    </a:schemeClr>
                  </a:glow>
                </a:effectLst>
              </a:rPr>
              <a:t>Q</a:t>
            </a:r>
            <a:r>
              <a:rPr lang="en-US" dirty="0">
                <a:effectLst>
                  <a:glow rad="101600">
                    <a:schemeClr val="accent3">
                      <a:satMod val="175000"/>
                      <a:alpha val="40000"/>
                    </a:schemeClr>
                  </a:glow>
                </a:effectLst>
              </a:rPr>
              <a:t> is in the same equivalence class as </a:t>
            </a:r>
            <a:r>
              <a:rPr lang="en-US" dirty="0">
                <a:solidFill>
                  <a:srgbClr val="FF0000"/>
                </a:solidFill>
                <a:effectLst>
                  <a:glow rad="101600">
                    <a:schemeClr val="accent3">
                      <a:satMod val="175000"/>
                      <a:alpha val="40000"/>
                    </a:schemeClr>
                  </a:glow>
                </a:effectLst>
              </a:rPr>
              <a:t>P</a:t>
            </a:r>
            <a:r>
              <a:rPr lang="en-US" baseline="-25000" dirty="0">
                <a:solidFill>
                  <a:srgbClr val="FF0000"/>
                </a:solidFill>
                <a:effectLst>
                  <a:glow rad="101600">
                    <a:schemeClr val="accent3">
                      <a:satMod val="175000"/>
                      <a:alpha val="40000"/>
                    </a:schemeClr>
                  </a:glow>
                </a:effectLst>
              </a:rPr>
              <a:t>1</a:t>
            </a:r>
            <a:r>
              <a:rPr lang="en-US" dirty="0">
                <a:solidFill>
                  <a:srgbClr val="FF0000"/>
                </a:solidFill>
                <a:effectLst>
                  <a:glow rad="101600">
                    <a:schemeClr val="accent3">
                      <a:satMod val="175000"/>
                      <a:alpha val="40000"/>
                    </a:schemeClr>
                  </a:glow>
                </a:effectLst>
              </a:rPr>
              <a:t>, P</a:t>
            </a:r>
            <a:r>
              <a:rPr lang="en-US" baseline="-25000" dirty="0">
                <a:solidFill>
                  <a:srgbClr val="FF0000"/>
                </a:solidFill>
                <a:effectLst>
                  <a:glow rad="101600">
                    <a:schemeClr val="accent3">
                      <a:satMod val="175000"/>
                      <a:alpha val="40000"/>
                    </a:schemeClr>
                  </a:glow>
                </a:effectLst>
              </a:rPr>
              <a:t>2</a:t>
            </a:r>
            <a:r>
              <a:rPr lang="en-US" dirty="0">
                <a:solidFill>
                  <a:srgbClr val="FF0000"/>
                </a:solidFill>
                <a:effectLst>
                  <a:glow rad="101600">
                    <a:schemeClr val="accent3">
                      <a:satMod val="175000"/>
                      <a:alpha val="40000"/>
                    </a:schemeClr>
                  </a:glow>
                </a:effectLst>
              </a:rPr>
              <a:t>, …, </a:t>
            </a:r>
            <a:r>
              <a:rPr lang="en-US" dirty="0" smtClean="0">
                <a:solidFill>
                  <a:srgbClr val="FF0000"/>
                </a:solidFill>
                <a:effectLst>
                  <a:glow rad="101600">
                    <a:schemeClr val="accent3">
                      <a:satMod val="175000"/>
                      <a:alpha val="40000"/>
                    </a:schemeClr>
                  </a:glow>
                </a:effectLst>
              </a:rPr>
              <a:t>P</a:t>
            </a:r>
            <a:r>
              <a:rPr lang="en-US" baseline="-25000" dirty="0" smtClean="0">
                <a:solidFill>
                  <a:srgbClr val="FF0000"/>
                </a:solidFill>
                <a:effectLst>
                  <a:glow rad="101600">
                    <a:schemeClr val="accent3">
                      <a:satMod val="175000"/>
                      <a:alpha val="40000"/>
                    </a:schemeClr>
                  </a:glow>
                </a:effectLst>
              </a:rPr>
              <a:t>m </a:t>
            </a:r>
          </a:p>
          <a:p>
            <a:pPr lvl="1"/>
            <a:r>
              <a:rPr lang="en-US" dirty="0" smtClean="0">
                <a:effectLst>
                  <a:glow rad="101600">
                    <a:schemeClr val="accent3">
                      <a:satMod val="175000"/>
                      <a:alpha val="40000"/>
                    </a:schemeClr>
                  </a:glow>
                </a:effectLst>
              </a:rPr>
              <a:t>There </a:t>
            </a:r>
            <a:r>
              <a:rPr lang="en-US" dirty="0">
                <a:effectLst>
                  <a:glow rad="101600">
                    <a:schemeClr val="accent3">
                      <a:satMod val="175000"/>
                      <a:alpha val="40000"/>
                    </a:schemeClr>
                  </a:glow>
                </a:effectLst>
              </a:rPr>
              <a:t>exists an </a:t>
            </a:r>
            <a:r>
              <a:rPr lang="en-US" b="1" dirty="0">
                <a:solidFill>
                  <a:srgbClr val="FF0000"/>
                </a:solidFill>
                <a:effectLst>
                  <a:glow rad="101600">
                    <a:schemeClr val="accent3">
                      <a:satMod val="175000"/>
                      <a:alpha val="40000"/>
                    </a:schemeClr>
                  </a:glow>
                </a:effectLst>
              </a:rPr>
              <a:t>z</a:t>
            </a:r>
            <a:r>
              <a:rPr lang="en-US" dirty="0">
                <a:solidFill>
                  <a:srgbClr val="FF0000"/>
                </a:solidFill>
                <a:effectLst>
                  <a:glow rad="101600">
                    <a:schemeClr val="accent3">
                      <a:satMod val="175000"/>
                      <a:alpha val="40000"/>
                    </a:schemeClr>
                  </a:glow>
                </a:effectLst>
              </a:rPr>
              <a:t> ≥ </a:t>
            </a:r>
            <a:r>
              <a:rPr lang="en-US" b="1" dirty="0">
                <a:solidFill>
                  <a:srgbClr val="FF0000"/>
                </a:solidFill>
                <a:effectLst>
                  <a:glow rad="101600">
                    <a:schemeClr val="accent3">
                      <a:satMod val="175000"/>
                      <a:alpha val="40000"/>
                    </a:schemeClr>
                  </a:glow>
                </a:effectLst>
              </a:rPr>
              <a:t>0</a:t>
            </a:r>
            <a:r>
              <a:rPr lang="en-US" dirty="0">
                <a:solidFill>
                  <a:srgbClr val="FF0000"/>
                </a:solidFill>
                <a:effectLst>
                  <a:glow rad="101600">
                    <a:schemeClr val="accent3">
                      <a:satMod val="175000"/>
                      <a:alpha val="40000"/>
                    </a:schemeClr>
                  </a:glow>
                </a:effectLst>
              </a:rPr>
              <a:t> </a:t>
            </a:r>
            <a:r>
              <a:rPr lang="en-US" dirty="0">
                <a:effectLst>
                  <a:glow rad="101600">
                    <a:schemeClr val="accent3">
                      <a:satMod val="175000"/>
                      <a:alpha val="40000"/>
                    </a:schemeClr>
                  </a:glow>
                </a:effectLst>
              </a:rPr>
              <a:t>such that </a:t>
            </a:r>
            <a:r>
              <a:rPr lang="el-GR" dirty="0">
                <a:solidFill>
                  <a:srgbClr val="FF0000"/>
                </a:solidFill>
                <a:effectLst>
                  <a:glow rad="101600">
                    <a:schemeClr val="accent3">
                      <a:satMod val="175000"/>
                      <a:alpha val="40000"/>
                    </a:schemeClr>
                  </a:glow>
                </a:effectLst>
              </a:rPr>
              <a:t>δ</a:t>
            </a:r>
            <a:r>
              <a:rPr lang="en-US" b="1" dirty="0">
                <a:solidFill>
                  <a:srgbClr val="FF0000"/>
                </a:solidFill>
                <a:effectLst>
                  <a:glow rad="101600">
                    <a:schemeClr val="accent3">
                      <a:satMod val="175000"/>
                      <a:alpha val="40000"/>
                    </a:schemeClr>
                  </a:glow>
                </a:effectLst>
              </a:rPr>
              <a:t>c = </a:t>
            </a:r>
            <a:r>
              <a:rPr lang="en-US" b="1" dirty="0" err="1">
                <a:solidFill>
                  <a:srgbClr val="FF0000"/>
                </a:solidFill>
                <a:effectLst>
                  <a:glow rad="101600">
                    <a:schemeClr val="accent3">
                      <a:satMod val="175000"/>
                      <a:alpha val="40000"/>
                    </a:schemeClr>
                  </a:glow>
                </a:effectLst>
              </a:rPr>
              <a:t>c</a:t>
            </a:r>
            <a:r>
              <a:rPr lang="en-US" baseline="-25000" dirty="0" err="1">
                <a:solidFill>
                  <a:srgbClr val="FF0000"/>
                </a:solidFill>
                <a:effectLst>
                  <a:glow rad="101600">
                    <a:schemeClr val="accent3">
                      <a:satMod val="175000"/>
                      <a:alpha val="40000"/>
                    </a:schemeClr>
                  </a:glow>
                </a:effectLst>
              </a:rPr>
              <a:t>Q</a:t>
            </a:r>
            <a:r>
              <a:rPr lang="en-US" dirty="0">
                <a:solidFill>
                  <a:srgbClr val="FF0000"/>
                </a:solidFill>
                <a:effectLst>
                  <a:glow rad="101600">
                    <a:schemeClr val="accent3">
                      <a:satMod val="175000"/>
                      <a:alpha val="40000"/>
                    </a:schemeClr>
                  </a:glow>
                </a:effectLst>
              </a:rPr>
              <a:t> </a:t>
            </a:r>
            <a:r>
              <a:rPr lang="en-US" sz="2800" b="1" dirty="0">
                <a:solidFill>
                  <a:srgbClr val="FF0000"/>
                </a:solidFill>
                <a:effectLst>
                  <a:glow rad="101600">
                    <a:schemeClr val="accent3">
                      <a:satMod val="175000"/>
                      <a:alpha val="40000"/>
                    </a:schemeClr>
                  </a:glow>
                </a:effectLst>
              </a:rPr>
              <a:t>-</a:t>
            </a:r>
            <a:r>
              <a:rPr lang="en-US" dirty="0">
                <a:solidFill>
                  <a:srgbClr val="FF0000"/>
                </a:solidFill>
                <a:effectLst>
                  <a:glow rad="101600">
                    <a:schemeClr val="accent3">
                      <a:satMod val="175000"/>
                      <a:alpha val="40000"/>
                    </a:schemeClr>
                  </a:glow>
                </a:effectLst>
              </a:rPr>
              <a:t> ∑ </a:t>
            </a:r>
            <a:r>
              <a:rPr lang="en-US" b="1" dirty="0" err="1">
                <a:solidFill>
                  <a:srgbClr val="FF0000"/>
                </a:solidFill>
                <a:effectLst>
                  <a:glow rad="101600">
                    <a:schemeClr val="accent3">
                      <a:satMod val="175000"/>
                      <a:alpha val="40000"/>
                    </a:schemeClr>
                  </a:glow>
                </a:effectLst>
              </a:rPr>
              <a:t>z</a:t>
            </a:r>
            <a:r>
              <a:rPr lang="en-US" baseline="-25000" dirty="0" err="1">
                <a:solidFill>
                  <a:srgbClr val="FF0000"/>
                </a:solidFill>
                <a:effectLst>
                  <a:glow rad="101600">
                    <a:schemeClr val="accent3">
                      <a:satMod val="175000"/>
                      <a:alpha val="40000"/>
                    </a:schemeClr>
                  </a:glow>
                </a:effectLst>
              </a:rPr>
              <a:t>i</a:t>
            </a:r>
            <a:r>
              <a:rPr lang="en-US" dirty="0">
                <a:solidFill>
                  <a:srgbClr val="FF0000"/>
                </a:solidFill>
                <a:effectLst>
                  <a:glow rad="101600">
                    <a:schemeClr val="accent3">
                      <a:satMod val="175000"/>
                      <a:alpha val="40000"/>
                    </a:schemeClr>
                  </a:glow>
                </a:effectLst>
              </a:rPr>
              <a:t> </a:t>
            </a:r>
            <a:r>
              <a:rPr lang="en-US" b="1" dirty="0" err="1">
                <a:solidFill>
                  <a:srgbClr val="FF0000"/>
                </a:solidFill>
                <a:effectLst>
                  <a:glow rad="101600">
                    <a:schemeClr val="accent3">
                      <a:satMod val="175000"/>
                      <a:alpha val="40000"/>
                    </a:schemeClr>
                  </a:glow>
                </a:effectLst>
              </a:rPr>
              <a:t>c</a:t>
            </a:r>
            <a:r>
              <a:rPr lang="en-US" baseline="-25000" dirty="0" err="1">
                <a:solidFill>
                  <a:srgbClr val="FF0000"/>
                </a:solidFill>
                <a:effectLst>
                  <a:glow rad="101600">
                    <a:schemeClr val="accent3">
                      <a:satMod val="175000"/>
                      <a:alpha val="40000"/>
                    </a:schemeClr>
                  </a:glow>
                </a:effectLst>
              </a:rPr>
              <a:t>Pi</a:t>
            </a:r>
            <a:r>
              <a:rPr lang="en-US" baseline="-25000" dirty="0">
                <a:solidFill>
                  <a:srgbClr val="FF0000"/>
                </a:solidFill>
                <a:effectLst>
                  <a:glow rad="101600">
                    <a:schemeClr val="accent3">
                      <a:satMod val="175000"/>
                      <a:alpha val="40000"/>
                    </a:schemeClr>
                  </a:glow>
                </a:effectLst>
              </a:rPr>
              <a:t>  </a:t>
            </a:r>
            <a:r>
              <a:rPr lang="en-US" dirty="0">
                <a:effectLst>
                  <a:glow rad="101600">
                    <a:schemeClr val="accent3">
                      <a:satMod val="175000"/>
                      <a:alpha val="40000"/>
                    </a:schemeClr>
                  </a:glow>
                </a:effectLst>
              </a:rPr>
              <a:t>and </a:t>
            </a:r>
            <a:r>
              <a:rPr lang="en-US" dirty="0">
                <a:solidFill>
                  <a:srgbClr val="FF0000"/>
                </a:solidFill>
                <a:effectLst>
                  <a:glow rad="101600">
                    <a:schemeClr val="accent3">
                      <a:satMod val="175000"/>
                      <a:alpha val="40000"/>
                    </a:schemeClr>
                  </a:glow>
                </a:effectLst>
              </a:rPr>
              <a:t>(2</a:t>
            </a:r>
            <a:r>
              <a:rPr lang="en-US" b="1" dirty="0">
                <a:solidFill>
                  <a:srgbClr val="FF0000"/>
                </a:solidFill>
                <a:effectLst>
                  <a:glow rad="101600">
                    <a:schemeClr val="accent3">
                      <a:satMod val="175000"/>
                      <a:alpha val="40000"/>
                    </a:schemeClr>
                  </a:glow>
                </a:effectLst>
              </a:rPr>
              <a:t>x</a:t>
            </a:r>
            <a:r>
              <a:rPr lang="en-US" baseline="30000" dirty="0">
                <a:solidFill>
                  <a:srgbClr val="FF0000"/>
                </a:solidFill>
                <a:effectLst>
                  <a:glow rad="101600">
                    <a:schemeClr val="accent3">
                      <a:satMod val="175000"/>
                      <a:alpha val="40000"/>
                    </a:schemeClr>
                  </a:glow>
                </a:effectLst>
              </a:rPr>
              <a:t>*</a:t>
            </a:r>
            <a:r>
              <a:rPr lang="en-US" baseline="-25000" dirty="0" err="1">
                <a:solidFill>
                  <a:srgbClr val="FF0000"/>
                </a:solidFill>
                <a:effectLst>
                  <a:glow rad="101600">
                    <a:schemeClr val="accent3">
                      <a:satMod val="175000"/>
                      <a:alpha val="40000"/>
                    </a:schemeClr>
                  </a:glow>
                </a:effectLst>
              </a:rPr>
              <a:t>P,i</a:t>
            </a:r>
            <a:r>
              <a:rPr lang="en-US" dirty="0">
                <a:solidFill>
                  <a:srgbClr val="FF0000"/>
                </a:solidFill>
                <a:effectLst>
                  <a:glow rad="101600">
                    <a:schemeClr val="accent3">
                      <a:satMod val="175000"/>
                      <a:alpha val="40000"/>
                    </a:schemeClr>
                  </a:glow>
                </a:effectLst>
              </a:rPr>
              <a:t> – 1) </a:t>
            </a:r>
            <a:r>
              <a:rPr lang="el-GR" dirty="0">
                <a:solidFill>
                  <a:srgbClr val="FF0000"/>
                </a:solidFill>
                <a:effectLst>
                  <a:glow rad="101600">
                    <a:schemeClr val="accent3">
                      <a:satMod val="175000"/>
                      <a:alpha val="40000"/>
                    </a:schemeClr>
                  </a:glow>
                </a:effectLst>
              </a:rPr>
              <a:t>δ</a:t>
            </a:r>
            <a:r>
              <a:rPr lang="en-US" b="1" dirty="0">
                <a:solidFill>
                  <a:srgbClr val="FF0000"/>
                </a:solidFill>
                <a:effectLst>
                  <a:glow rad="101600">
                    <a:schemeClr val="accent3">
                      <a:satMod val="175000"/>
                      <a:alpha val="40000"/>
                    </a:schemeClr>
                  </a:glow>
                </a:effectLst>
              </a:rPr>
              <a:t>c</a:t>
            </a:r>
            <a:r>
              <a:rPr lang="en-US" baseline="-25000" dirty="0">
                <a:solidFill>
                  <a:srgbClr val="FF0000"/>
                </a:solidFill>
                <a:effectLst>
                  <a:glow rad="101600">
                    <a:schemeClr val="accent3">
                      <a:satMod val="175000"/>
                      <a:alpha val="40000"/>
                    </a:schemeClr>
                  </a:glow>
                </a:effectLst>
              </a:rPr>
              <a:t>i</a:t>
            </a:r>
            <a:r>
              <a:rPr lang="en-US" dirty="0">
                <a:solidFill>
                  <a:srgbClr val="FF0000"/>
                </a:solidFill>
                <a:effectLst>
                  <a:glow rad="101600">
                    <a:schemeClr val="accent3">
                      <a:satMod val="175000"/>
                      <a:alpha val="40000"/>
                    </a:schemeClr>
                  </a:glow>
                </a:effectLst>
              </a:rPr>
              <a:t> ≥ 0</a:t>
            </a:r>
            <a:r>
              <a:rPr lang="en-US" dirty="0">
                <a:effectLst>
                  <a:glow rad="101600">
                    <a:schemeClr val="accent3">
                      <a:satMod val="175000"/>
                      <a:alpha val="40000"/>
                    </a:schemeClr>
                  </a:glow>
                </a:effectLst>
              </a:rPr>
              <a:t> </a:t>
            </a:r>
            <a:endParaRPr lang="en-US" baseline="-25000" dirty="0">
              <a:solidFill>
                <a:srgbClr val="FF0000"/>
              </a:solidFill>
              <a:effectLst>
                <a:glow rad="101600">
                  <a:schemeClr val="accent3">
                    <a:satMod val="175000"/>
                    <a:alpha val="40000"/>
                  </a:schemeClr>
                </a:glow>
              </a:effectLst>
            </a:endParaRPr>
          </a:p>
          <a:p>
            <a:r>
              <a:rPr lang="en-US" dirty="0" smtClean="0"/>
              <a:t>Then</a:t>
            </a:r>
            <a:r>
              <a:rPr lang="en-US" dirty="0"/>
              <a:t>, without solving </a:t>
            </a:r>
            <a:r>
              <a:rPr lang="en-US" dirty="0">
                <a:solidFill>
                  <a:srgbClr val="FF0000"/>
                </a:solidFill>
              </a:rPr>
              <a:t>Q,</a:t>
            </a:r>
            <a:r>
              <a:rPr lang="en-US" dirty="0"/>
              <a:t> we can guarantee that the optimal solution of </a:t>
            </a:r>
            <a:r>
              <a:rPr lang="en-US" dirty="0">
                <a:solidFill>
                  <a:srgbClr val="FF0000"/>
                </a:solidFill>
              </a:rPr>
              <a:t>Q</a:t>
            </a:r>
            <a:r>
              <a:rPr lang="en-US" dirty="0"/>
              <a:t> is </a:t>
            </a:r>
            <a:r>
              <a:rPr lang="en-US" b="1" dirty="0">
                <a:solidFill>
                  <a:srgbClr val="FF0000"/>
                </a:solidFill>
              </a:rPr>
              <a:t>x</a:t>
            </a:r>
            <a:r>
              <a:rPr lang="en-US" baseline="30000" dirty="0">
                <a:solidFill>
                  <a:srgbClr val="FF0000"/>
                </a:solidFill>
              </a:rPr>
              <a:t>*</a:t>
            </a:r>
            <a:r>
              <a:rPr lang="en-US" baseline="-25000" dirty="0">
                <a:solidFill>
                  <a:srgbClr val="FF0000"/>
                </a:solidFill>
              </a:rPr>
              <a:t>Q</a:t>
            </a:r>
            <a:r>
              <a:rPr lang="en-US" dirty="0">
                <a:solidFill>
                  <a:srgbClr val="FF0000"/>
                </a:solidFill>
              </a:rPr>
              <a:t>= </a:t>
            </a:r>
            <a:r>
              <a:rPr lang="en-US" b="1" dirty="0">
                <a:solidFill>
                  <a:srgbClr val="FF0000"/>
                </a:solidFill>
              </a:rPr>
              <a:t>x</a:t>
            </a:r>
            <a:r>
              <a:rPr lang="en-US" baseline="30000" dirty="0">
                <a:solidFill>
                  <a:srgbClr val="FF0000"/>
                </a:solidFill>
              </a:rPr>
              <a:t>*</a:t>
            </a:r>
            <a:r>
              <a:rPr lang="en-US" baseline="-25000" dirty="0">
                <a:solidFill>
                  <a:srgbClr val="FF0000"/>
                </a:solidFill>
              </a:rPr>
              <a:t>Pi</a:t>
            </a:r>
            <a:r>
              <a:rPr lang="en-US" dirty="0">
                <a:solidFill>
                  <a:srgbClr val="FF0000"/>
                </a:solidFill>
              </a:rPr>
              <a:t> </a:t>
            </a:r>
          </a:p>
          <a:p>
            <a:pPr marL="0" indent="0">
              <a:buNone/>
            </a:pPr>
            <a:endParaRPr lang="en-US" dirty="0"/>
          </a:p>
        </p:txBody>
      </p:sp>
      <p:sp>
        <p:nvSpPr>
          <p:cNvPr id="5" name="Right Arrow 4"/>
          <p:cNvSpPr/>
          <p:nvPr/>
        </p:nvSpPr>
        <p:spPr>
          <a:xfrm>
            <a:off x="304800" y="3810000"/>
            <a:ext cx="457200" cy="228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6597868" y="4146332"/>
            <a:ext cx="1600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419600" y="4143702"/>
            <a:ext cx="1600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69</a:t>
            </a:fld>
            <a:endParaRPr lang="en-US" altLang="zh-TW"/>
          </a:p>
        </p:txBody>
      </p:sp>
    </p:spTree>
    <p:extLst>
      <p:ext uri="{BB962C8B-B14F-4D97-AF65-F5344CB8AC3E}">
        <p14:creationId xmlns:p14="http://schemas.microsoft.com/office/powerpoint/2010/main" val="53027739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22" presetClass="entr" presetSubtype="2"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wipe(right)">
                                      <p:cBhvr>
                                        <p:cTn id="9" dur="500"/>
                                        <p:tgtEl>
                                          <p:spTgt spid="11"/>
                                        </p:tgtEl>
                                      </p:cBhvr>
                                    </p:animEffect>
                                  </p:childTnLst>
                                </p:cTn>
                              </p:par>
                              <p:par>
                                <p:cTn id="10" presetID="22" presetClass="entr" presetSubtype="2"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righ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type="title"/>
          </p:nvPr>
        </p:nvSpPr>
        <p:spPr>
          <a:xfrm>
            <a:off x="152400" y="457200"/>
            <a:ext cx="8686800" cy="533400"/>
          </a:xfrm>
        </p:spPr>
        <p:txBody>
          <a:bodyPr/>
          <a:lstStyle/>
          <a:p>
            <a:pPr eaLnBrk="1" hangingPunct="1"/>
            <a:r>
              <a:rPr lang="en-US" dirty="0" smtClean="0"/>
              <a:t>Three Ideas </a:t>
            </a:r>
            <a:r>
              <a:rPr lang="en-US" dirty="0" smtClean="0">
                <a:solidFill>
                  <a:schemeClr val="tx1"/>
                </a:solidFill>
              </a:rPr>
              <a:t>Underlying Constrained Conditional Models</a:t>
            </a:r>
          </a:p>
        </p:txBody>
      </p:sp>
      <p:sp>
        <p:nvSpPr>
          <p:cNvPr id="1141764" name="Rectangle 4"/>
          <p:cNvSpPr>
            <a:spLocks noGrp="1" noChangeArrowheads="1"/>
          </p:cNvSpPr>
          <p:nvPr>
            <p:ph type="body" idx="1"/>
          </p:nvPr>
        </p:nvSpPr>
        <p:spPr>
          <a:xfrm>
            <a:off x="457200" y="1066800"/>
            <a:ext cx="8458200" cy="4953000"/>
          </a:xfrm>
        </p:spPr>
        <p:txBody>
          <a:bodyPr/>
          <a:lstStyle/>
          <a:p>
            <a:pPr>
              <a:defRPr/>
            </a:pPr>
            <a:r>
              <a:rPr lang="en-US" b="1" dirty="0" smtClean="0"/>
              <a:t>Idea 1:</a:t>
            </a:r>
            <a:r>
              <a:rPr lang="en-US" dirty="0" smtClean="0"/>
              <a:t> </a:t>
            </a:r>
          </a:p>
          <a:p>
            <a:pPr marL="0" indent="0">
              <a:buFont typeface="Wingdings" pitchFamily="2" charset="2"/>
              <a:buNone/>
              <a:defRPr/>
            </a:pPr>
            <a:r>
              <a:rPr lang="en-US" dirty="0"/>
              <a:t> </a:t>
            </a:r>
            <a:r>
              <a:rPr lang="en-US" dirty="0" smtClean="0"/>
              <a:t>    Separate </a:t>
            </a:r>
            <a:r>
              <a:rPr lang="en-US" dirty="0"/>
              <a:t>modeling </a:t>
            </a:r>
            <a:r>
              <a:rPr lang="en-US" dirty="0" smtClean="0"/>
              <a:t>and problem formulation from algorithms</a:t>
            </a:r>
          </a:p>
          <a:p>
            <a:pPr lvl="1">
              <a:defRPr/>
            </a:pPr>
            <a:r>
              <a:rPr lang="en-US" dirty="0" smtClean="0"/>
              <a:t>Similar </a:t>
            </a:r>
            <a:r>
              <a:rPr lang="en-US" dirty="0"/>
              <a:t>to the philosophy of probabilistic </a:t>
            </a:r>
            <a:r>
              <a:rPr lang="en-US" dirty="0" smtClean="0"/>
              <a:t>modeling</a:t>
            </a:r>
          </a:p>
          <a:p>
            <a:pPr lvl="1">
              <a:defRPr/>
            </a:pPr>
            <a:endParaRPr lang="en-US" dirty="0"/>
          </a:p>
          <a:p>
            <a:pPr>
              <a:defRPr/>
            </a:pPr>
            <a:r>
              <a:rPr lang="en-US" b="1" dirty="0" smtClean="0"/>
              <a:t>Idea 2: </a:t>
            </a:r>
          </a:p>
          <a:p>
            <a:pPr marL="0" indent="0">
              <a:buFont typeface="Wingdings" pitchFamily="2" charset="2"/>
              <a:buNone/>
              <a:defRPr/>
            </a:pPr>
            <a:r>
              <a:rPr lang="en-US" b="1" dirty="0">
                <a:solidFill>
                  <a:srgbClr val="FF9933"/>
                </a:solidFill>
              </a:rPr>
              <a:t> </a:t>
            </a:r>
            <a:r>
              <a:rPr lang="en-US" b="1" dirty="0" smtClean="0">
                <a:solidFill>
                  <a:srgbClr val="FF9933"/>
                </a:solidFill>
              </a:rPr>
              <a:t>    </a:t>
            </a:r>
            <a:r>
              <a:rPr lang="en-US" dirty="0" smtClean="0"/>
              <a:t>Keep models </a:t>
            </a:r>
            <a:r>
              <a:rPr lang="en-US" dirty="0"/>
              <a:t>simple, make expressive </a:t>
            </a:r>
            <a:r>
              <a:rPr lang="en-US" dirty="0" smtClean="0"/>
              <a:t>decisions (via constraints)</a:t>
            </a:r>
            <a:endParaRPr lang="en-US" dirty="0"/>
          </a:p>
          <a:p>
            <a:pPr lvl="1">
              <a:defRPr/>
            </a:pPr>
            <a:r>
              <a:rPr lang="en-US" dirty="0" smtClean="0"/>
              <a:t>Unlike probabilistic modeling, where models become more </a:t>
            </a:r>
            <a:r>
              <a:rPr lang="en-US" dirty="0"/>
              <a:t>expressive </a:t>
            </a:r>
            <a:endParaRPr lang="en-US" dirty="0" smtClean="0"/>
          </a:p>
          <a:p>
            <a:pPr lvl="1">
              <a:defRPr/>
            </a:pPr>
            <a:endParaRPr lang="en-US" b="1" dirty="0">
              <a:solidFill>
                <a:srgbClr val="FF0000"/>
              </a:solidFill>
            </a:endParaRPr>
          </a:p>
          <a:p>
            <a:pPr>
              <a:defRPr/>
            </a:pPr>
            <a:r>
              <a:rPr lang="en-US" b="1" dirty="0" smtClean="0"/>
              <a:t>Idea 3: </a:t>
            </a:r>
          </a:p>
          <a:p>
            <a:pPr marL="0" indent="0">
              <a:buFont typeface="Wingdings" pitchFamily="2" charset="2"/>
              <a:buNone/>
              <a:defRPr/>
            </a:pPr>
            <a:r>
              <a:rPr lang="en-US" b="1" dirty="0">
                <a:solidFill>
                  <a:srgbClr val="FF0000"/>
                </a:solidFill>
              </a:rPr>
              <a:t> </a:t>
            </a:r>
            <a:r>
              <a:rPr lang="en-US" b="1" dirty="0" smtClean="0">
                <a:solidFill>
                  <a:srgbClr val="FF0000"/>
                </a:solidFill>
              </a:rPr>
              <a:t>    </a:t>
            </a:r>
            <a:r>
              <a:rPr lang="en-US" dirty="0" smtClean="0"/>
              <a:t>Expressive structured decisions can be supported by simply </a:t>
            </a:r>
          </a:p>
          <a:p>
            <a:pPr marL="0" indent="0">
              <a:buFont typeface="Wingdings" pitchFamily="2" charset="2"/>
              <a:buNone/>
              <a:defRPr/>
            </a:pPr>
            <a:r>
              <a:rPr lang="en-US" dirty="0"/>
              <a:t> </a:t>
            </a:r>
            <a:r>
              <a:rPr lang="en-US" dirty="0" smtClean="0"/>
              <a:t>    learned models </a:t>
            </a:r>
          </a:p>
          <a:p>
            <a:pPr lvl="1" eaLnBrk="1" hangingPunct="1">
              <a:defRPr/>
            </a:pPr>
            <a:r>
              <a:rPr lang="en-US" dirty="0"/>
              <a:t>Global Inference can be used to amplify simple models (and even allow training with minimal supervision).</a:t>
            </a:r>
          </a:p>
        </p:txBody>
      </p:sp>
      <p:sp>
        <p:nvSpPr>
          <p:cNvPr id="5" name="Rectangle 17"/>
          <p:cNvSpPr>
            <a:spLocks noChangeArrowheads="1"/>
          </p:cNvSpPr>
          <p:nvPr/>
        </p:nvSpPr>
        <p:spPr bwMode="auto">
          <a:xfrm>
            <a:off x="6096000" y="1001713"/>
            <a:ext cx="1295400" cy="400050"/>
          </a:xfrm>
          <a:prstGeom prst="rect">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000" dirty="0">
                <a:solidFill>
                  <a:srgbClr val="000000"/>
                </a:solidFill>
                <a:latin typeface="Arial" charset="0"/>
                <a:cs typeface="Arial" charset="0"/>
              </a:rPr>
              <a:t>Modeling</a:t>
            </a:r>
          </a:p>
        </p:txBody>
      </p:sp>
      <p:sp>
        <p:nvSpPr>
          <p:cNvPr id="6" name="Rectangle 17"/>
          <p:cNvSpPr>
            <a:spLocks noChangeArrowheads="1"/>
          </p:cNvSpPr>
          <p:nvPr/>
        </p:nvSpPr>
        <p:spPr bwMode="auto">
          <a:xfrm>
            <a:off x="6096000" y="2601913"/>
            <a:ext cx="1295400" cy="400050"/>
          </a:xfrm>
          <a:prstGeom prst="rect">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000">
                <a:solidFill>
                  <a:srgbClr val="000000"/>
                </a:solidFill>
                <a:latin typeface="Arial" charset="0"/>
                <a:cs typeface="Arial" charset="0"/>
              </a:rPr>
              <a:t>Inference</a:t>
            </a:r>
          </a:p>
        </p:txBody>
      </p:sp>
      <p:sp>
        <p:nvSpPr>
          <p:cNvPr id="7" name="Rectangle 17"/>
          <p:cNvSpPr>
            <a:spLocks noChangeArrowheads="1"/>
          </p:cNvSpPr>
          <p:nvPr/>
        </p:nvSpPr>
        <p:spPr bwMode="auto">
          <a:xfrm>
            <a:off x="6096000" y="4278313"/>
            <a:ext cx="1295400" cy="400050"/>
          </a:xfrm>
          <a:prstGeom prst="rect">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000">
                <a:solidFill>
                  <a:srgbClr val="000000"/>
                </a:solidFill>
                <a:latin typeface="Arial" charset="0"/>
                <a:cs typeface="Arial" charset="0"/>
              </a:rPr>
              <a:t>Learning</a:t>
            </a:r>
          </a:p>
        </p:txBody>
      </p:sp>
      <p:sp>
        <p:nvSpPr>
          <p:cNvPr id="8" name="Slide Number Placeholder 7"/>
          <p:cNvSpPr>
            <a:spLocks noGrp="1"/>
          </p:cNvSpPr>
          <p:nvPr>
            <p:ph type="sldNum" sz="quarter" idx="11"/>
          </p:nvPr>
        </p:nvSpPr>
        <p:spPr/>
        <p:txBody>
          <a:bodyPr/>
          <a:lstStyle/>
          <a:p>
            <a:r>
              <a:rPr lang="en-US" altLang="zh-TW" smtClean="0">
                <a:solidFill>
                  <a:srgbClr val="000000"/>
                </a:solidFill>
              </a:rPr>
              <a:t>Page </a:t>
            </a:r>
            <a:fld id="{E8007264-EAB3-4E53-8D88-C175708AA4AD}" type="slidenum">
              <a:rPr lang="en-US" altLang="zh-TW" smtClean="0">
                <a:solidFill>
                  <a:srgbClr val="000000"/>
                </a:solidFill>
              </a:rPr>
              <a:pPr/>
              <a:t>7</a:t>
            </a:fld>
            <a:endParaRPr lang="en-US" altLang="zh-TW" dirty="0">
              <a:solidFill>
                <a:srgbClr val="000000"/>
              </a:solidFill>
            </a:endParaRPr>
          </a:p>
        </p:txBody>
      </p:sp>
    </p:spTree>
    <p:extLst>
      <p:ext uri="{BB962C8B-B14F-4D97-AF65-F5344CB8AC3E}">
        <p14:creationId xmlns:p14="http://schemas.microsoft.com/office/powerpoint/2010/main" val="8815347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1+#ppt_w/2"/>
                                          </p:val>
                                        </p:tav>
                                        <p:tav tm="100000">
                                          <p:val>
                                            <p:strVal val="#ppt_x"/>
                                          </p:val>
                                        </p:tav>
                                      </p:tavLst>
                                    </p:anim>
                                    <p:anim calcmode="lin" valueType="num">
                                      <p:cBhvr additive="base">
                                        <p:cTn id="14"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1+#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120670" y="3128265"/>
            <a:ext cx="1100291" cy="657316"/>
          </a:xfrm>
          <a:prstGeom prst="rect">
            <a:avLst/>
          </a:prstGeom>
        </p:spPr>
      </p:pic>
      <p:sp>
        <p:nvSpPr>
          <p:cNvPr id="2" name="Title 1"/>
          <p:cNvSpPr>
            <a:spLocks noGrp="1"/>
          </p:cNvSpPr>
          <p:nvPr>
            <p:ph type="title"/>
          </p:nvPr>
        </p:nvSpPr>
        <p:spPr/>
        <p:txBody>
          <a:bodyPr/>
          <a:lstStyle/>
          <a:p>
            <a:r>
              <a:rPr lang="en-US" dirty="0" smtClean="0"/>
              <a:t>Approximation Methods</a:t>
            </a:r>
            <a:endParaRPr lang="en-US" dirty="0"/>
          </a:p>
        </p:txBody>
      </p:sp>
      <p:sp>
        <p:nvSpPr>
          <p:cNvPr id="3" name="Content Placeholder 2"/>
          <p:cNvSpPr>
            <a:spLocks noGrp="1"/>
          </p:cNvSpPr>
          <p:nvPr>
            <p:ph idx="1"/>
          </p:nvPr>
        </p:nvSpPr>
        <p:spPr/>
        <p:txBody>
          <a:bodyPr/>
          <a:lstStyle/>
          <a:p>
            <a:r>
              <a:rPr lang="en-US" dirty="0" smtClean="0"/>
              <a:t>Will the conditions of the exact theorems hold in practice?</a:t>
            </a:r>
          </a:p>
          <a:p>
            <a:endParaRPr lang="en-US" dirty="0"/>
          </a:p>
          <a:p>
            <a:r>
              <a:rPr lang="en-US" sz="2000" dirty="0" smtClean="0"/>
              <a:t>The statistics we showed </a:t>
            </a:r>
          </a:p>
          <a:p>
            <a:pPr marL="0" indent="0">
              <a:buNone/>
            </a:pPr>
            <a:r>
              <a:rPr lang="en-US" sz="2000" dirty="0" smtClean="0"/>
              <a:t>      almost guarantees </a:t>
            </a:r>
          </a:p>
          <a:p>
            <a:pPr marL="0" indent="0">
              <a:buNone/>
            </a:pPr>
            <a:r>
              <a:rPr lang="en-US" sz="2000" dirty="0"/>
              <a:t> </a:t>
            </a:r>
            <a:r>
              <a:rPr lang="en-US" sz="2000" dirty="0" smtClean="0"/>
              <a:t>     they will. </a:t>
            </a:r>
            <a:r>
              <a:rPr lang="en-US" sz="2000" dirty="0" smtClean="0">
                <a:solidFill>
                  <a:srgbClr val="0033CC"/>
                </a:solidFill>
              </a:rPr>
              <a:t>There are very </a:t>
            </a:r>
          </a:p>
          <a:p>
            <a:pPr marL="0" indent="0">
              <a:buNone/>
            </a:pPr>
            <a:r>
              <a:rPr lang="en-US" sz="2000" dirty="0">
                <a:solidFill>
                  <a:srgbClr val="0033CC"/>
                </a:solidFill>
              </a:rPr>
              <a:t> </a:t>
            </a:r>
            <a:r>
              <a:rPr lang="en-US" sz="2000" dirty="0" smtClean="0">
                <a:solidFill>
                  <a:srgbClr val="0033CC"/>
                </a:solidFill>
              </a:rPr>
              <a:t>     few structures relative to </a:t>
            </a:r>
          </a:p>
          <a:p>
            <a:pPr marL="0" indent="0">
              <a:buNone/>
            </a:pPr>
            <a:r>
              <a:rPr lang="en-US" sz="2000" dirty="0">
                <a:solidFill>
                  <a:srgbClr val="0033CC"/>
                </a:solidFill>
              </a:rPr>
              <a:t> </a:t>
            </a:r>
            <a:r>
              <a:rPr lang="en-US" sz="2000" dirty="0" smtClean="0">
                <a:solidFill>
                  <a:srgbClr val="0033CC"/>
                </a:solidFill>
              </a:rPr>
              <a:t>     the number of instances.</a:t>
            </a:r>
          </a:p>
          <a:p>
            <a:endParaRPr lang="en-US" sz="2000" dirty="0" smtClean="0"/>
          </a:p>
          <a:p>
            <a:r>
              <a:rPr lang="en-US" sz="2000" dirty="0" smtClean="0"/>
              <a:t>To guarantee that the conditions on the objective coefficients be satisfied we can relax them, and move to approximation methods. </a:t>
            </a:r>
          </a:p>
          <a:p>
            <a:r>
              <a:rPr lang="en-US" sz="2000" dirty="0" smtClean="0"/>
              <a:t>Approximate methods have potential for more speedup than exact theorems. It turns out that indeed:</a:t>
            </a:r>
            <a:endParaRPr lang="en-US" sz="2000" dirty="0"/>
          </a:p>
          <a:p>
            <a:pPr lvl="1"/>
            <a:r>
              <a:rPr lang="en-US" sz="1800" dirty="0" smtClean="0">
                <a:solidFill>
                  <a:srgbClr val="FF0000"/>
                </a:solidFill>
              </a:rPr>
              <a:t>Speedup is higher without a drop in accuracy.</a:t>
            </a:r>
          </a:p>
        </p:txBody>
      </p:sp>
      <p:graphicFrame>
        <p:nvGraphicFramePr>
          <p:cNvPr id="5" name="Chart 4"/>
          <p:cNvGraphicFramePr/>
          <p:nvPr>
            <p:extLst>
              <p:ext uri="{D42A27DB-BD31-4B8C-83A1-F6EECF244321}">
                <p14:modId xmlns:p14="http://schemas.microsoft.com/office/powerpoint/2010/main" val="1260408101"/>
              </p:ext>
            </p:extLst>
          </p:nvPr>
        </p:nvGraphicFramePr>
        <p:xfrm>
          <a:off x="4495800" y="1676400"/>
          <a:ext cx="4457700" cy="2641600"/>
        </p:xfrm>
        <a:graphic>
          <a:graphicData uri="http://schemas.openxmlformats.org/drawingml/2006/chart">
            <c:chart xmlns:c="http://schemas.openxmlformats.org/drawingml/2006/chart" xmlns:r="http://schemas.openxmlformats.org/officeDocument/2006/relationships" r:id="rId3"/>
          </a:graphicData>
        </a:graphic>
      </p:graphicFrame>
      <p:sp>
        <p:nvSpPr>
          <p:cNvPr id="8" name="Slide Number Placeholder 7"/>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70</a:t>
            </a:fld>
            <a:endParaRPr lang="en-US" altLang="zh-TW"/>
          </a:p>
        </p:txBody>
      </p:sp>
    </p:spTree>
    <p:extLst>
      <p:ext uri="{BB962C8B-B14F-4D97-AF65-F5344CB8AC3E}">
        <p14:creationId xmlns:p14="http://schemas.microsoft.com/office/powerpoint/2010/main" val="62821112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Approximation Method (I, II)</a:t>
            </a:r>
            <a:endParaRPr lang="en-US" dirty="0"/>
          </a:p>
        </p:txBody>
      </p:sp>
      <p:sp>
        <p:nvSpPr>
          <p:cNvPr id="3" name="Content Placeholder 2"/>
          <p:cNvSpPr>
            <a:spLocks noGrp="1"/>
          </p:cNvSpPr>
          <p:nvPr>
            <p:ph idx="1"/>
          </p:nvPr>
        </p:nvSpPr>
        <p:spPr/>
        <p:txBody>
          <a:bodyPr/>
          <a:lstStyle/>
          <a:p>
            <a:r>
              <a:rPr lang="en-US" dirty="0"/>
              <a:t>Most Frequent Solution</a:t>
            </a:r>
            <a:r>
              <a:rPr lang="en-US" dirty="0" smtClean="0"/>
              <a:t>: </a:t>
            </a:r>
          </a:p>
          <a:p>
            <a:pPr lvl="1"/>
            <a:r>
              <a:rPr lang="en-US" dirty="0" smtClean="0"/>
              <a:t>Find </a:t>
            </a:r>
            <a:r>
              <a:rPr lang="en-US" dirty="0"/>
              <a:t>the set </a:t>
            </a:r>
            <a:r>
              <a:rPr lang="en-US" dirty="0">
                <a:solidFill>
                  <a:srgbClr val="FF0000"/>
                </a:solidFill>
              </a:rPr>
              <a:t>C </a:t>
            </a:r>
            <a:r>
              <a:rPr lang="en-US" dirty="0" smtClean="0">
                <a:solidFill>
                  <a:srgbClr val="FF0000"/>
                </a:solidFill>
              </a:rPr>
              <a:t> </a:t>
            </a:r>
            <a:r>
              <a:rPr lang="en-US" dirty="0" smtClean="0"/>
              <a:t>of previously solves ILPs in </a:t>
            </a:r>
            <a:r>
              <a:rPr lang="en-US" dirty="0" smtClean="0">
                <a:solidFill>
                  <a:srgbClr val="FF0000"/>
                </a:solidFill>
              </a:rPr>
              <a:t>Q‘s </a:t>
            </a:r>
            <a:r>
              <a:rPr lang="en-US" dirty="0" smtClean="0"/>
              <a:t>equivalence class</a:t>
            </a:r>
            <a:endParaRPr lang="en-US" dirty="0" smtClean="0">
              <a:solidFill>
                <a:srgbClr val="FF0000"/>
              </a:solidFill>
            </a:endParaRPr>
          </a:p>
          <a:p>
            <a:pPr lvl="1"/>
            <a:r>
              <a:rPr lang="en-US" dirty="0" smtClean="0"/>
              <a:t>Let </a:t>
            </a:r>
            <a:r>
              <a:rPr lang="en-US" dirty="0" smtClean="0">
                <a:solidFill>
                  <a:srgbClr val="FF0000"/>
                </a:solidFill>
              </a:rPr>
              <a:t>S</a:t>
            </a:r>
            <a:r>
              <a:rPr lang="en-US" dirty="0" smtClean="0"/>
              <a:t> be the most frequent solution </a:t>
            </a:r>
            <a:r>
              <a:rPr lang="en-US" dirty="0"/>
              <a:t>in </a:t>
            </a:r>
            <a:r>
              <a:rPr lang="en-US" dirty="0" smtClean="0">
                <a:solidFill>
                  <a:srgbClr val="FF0000"/>
                </a:solidFill>
              </a:rPr>
              <a:t>C </a:t>
            </a:r>
          </a:p>
          <a:p>
            <a:pPr lvl="1"/>
            <a:r>
              <a:rPr lang="en-US" dirty="0" smtClean="0"/>
              <a:t>If </a:t>
            </a:r>
            <a:r>
              <a:rPr lang="en-US" dirty="0"/>
              <a:t>the frequency of </a:t>
            </a:r>
            <a:r>
              <a:rPr lang="en-US" dirty="0">
                <a:solidFill>
                  <a:srgbClr val="FF0000"/>
                </a:solidFill>
              </a:rPr>
              <a:t>S</a:t>
            </a:r>
            <a:r>
              <a:rPr lang="en-US" dirty="0"/>
              <a:t> is above a threshold (</a:t>
            </a:r>
            <a:r>
              <a:rPr lang="en-US" dirty="0">
                <a:solidFill>
                  <a:srgbClr val="FF0000"/>
                </a:solidFill>
              </a:rPr>
              <a:t>support</a:t>
            </a:r>
            <a:r>
              <a:rPr lang="en-US" dirty="0"/>
              <a:t>) in </a:t>
            </a:r>
            <a:r>
              <a:rPr lang="en-US" dirty="0">
                <a:solidFill>
                  <a:srgbClr val="FF0000"/>
                </a:solidFill>
              </a:rPr>
              <a:t>C</a:t>
            </a:r>
            <a:r>
              <a:rPr lang="en-US" dirty="0"/>
              <a:t>, return </a:t>
            </a:r>
            <a:r>
              <a:rPr lang="en-US" dirty="0" smtClean="0">
                <a:solidFill>
                  <a:srgbClr val="FF0000"/>
                </a:solidFill>
              </a:rPr>
              <a:t>S,</a:t>
            </a:r>
            <a:r>
              <a:rPr lang="en-US" dirty="0" smtClean="0"/>
              <a:t> </a:t>
            </a:r>
            <a:r>
              <a:rPr lang="en-US" dirty="0"/>
              <a:t>otherwise call the ILP </a:t>
            </a:r>
            <a:r>
              <a:rPr lang="en-US" dirty="0" smtClean="0"/>
              <a:t>solver</a:t>
            </a:r>
          </a:p>
          <a:p>
            <a:r>
              <a:rPr lang="en-US" dirty="0"/>
              <a:t>Top K Approximation</a:t>
            </a:r>
            <a:r>
              <a:rPr lang="en-US" dirty="0" smtClean="0"/>
              <a:t>: </a:t>
            </a:r>
          </a:p>
          <a:p>
            <a:pPr lvl="1"/>
            <a:r>
              <a:rPr lang="en-US" dirty="0"/>
              <a:t>Find the set </a:t>
            </a:r>
            <a:r>
              <a:rPr lang="en-US" dirty="0">
                <a:solidFill>
                  <a:srgbClr val="FF0000"/>
                </a:solidFill>
              </a:rPr>
              <a:t>C  </a:t>
            </a:r>
            <a:r>
              <a:rPr lang="en-US" dirty="0"/>
              <a:t>of previously solves ILPs in </a:t>
            </a:r>
            <a:r>
              <a:rPr lang="en-US" dirty="0">
                <a:solidFill>
                  <a:srgbClr val="FF0000"/>
                </a:solidFill>
              </a:rPr>
              <a:t>Q‘s </a:t>
            </a:r>
            <a:r>
              <a:rPr lang="en-US" dirty="0"/>
              <a:t>equivalence class</a:t>
            </a:r>
            <a:endParaRPr lang="en-US" dirty="0">
              <a:solidFill>
                <a:srgbClr val="FF0000"/>
              </a:solidFill>
            </a:endParaRPr>
          </a:p>
          <a:p>
            <a:pPr lvl="1"/>
            <a:r>
              <a:rPr lang="en-US" dirty="0"/>
              <a:t>Let </a:t>
            </a:r>
            <a:r>
              <a:rPr lang="en-US" dirty="0" smtClean="0">
                <a:solidFill>
                  <a:srgbClr val="FF0000"/>
                </a:solidFill>
              </a:rPr>
              <a:t>K</a:t>
            </a:r>
            <a:r>
              <a:rPr lang="en-US" dirty="0" smtClean="0"/>
              <a:t> </a:t>
            </a:r>
            <a:r>
              <a:rPr lang="en-US" dirty="0"/>
              <a:t>be the </a:t>
            </a:r>
            <a:r>
              <a:rPr lang="en-US" dirty="0" smtClean="0"/>
              <a:t>set of most </a:t>
            </a:r>
            <a:r>
              <a:rPr lang="en-US" dirty="0"/>
              <a:t>frequent </a:t>
            </a:r>
            <a:r>
              <a:rPr lang="en-US" dirty="0" smtClean="0"/>
              <a:t>solutions </a:t>
            </a:r>
            <a:r>
              <a:rPr lang="en-US" dirty="0"/>
              <a:t>in </a:t>
            </a:r>
            <a:r>
              <a:rPr lang="en-US" dirty="0">
                <a:solidFill>
                  <a:srgbClr val="FF0000"/>
                </a:solidFill>
              </a:rPr>
              <a:t>C </a:t>
            </a:r>
          </a:p>
          <a:p>
            <a:pPr lvl="1"/>
            <a:r>
              <a:rPr lang="en-US" dirty="0" smtClean="0"/>
              <a:t>Evaluate </a:t>
            </a:r>
            <a:r>
              <a:rPr lang="en-US" dirty="0"/>
              <a:t>each of the </a:t>
            </a:r>
            <a:r>
              <a:rPr lang="en-US" dirty="0">
                <a:solidFill>
                  <a:srgbClr val="FF0000"/>
                </a:solidFill>
              </a:rPr>
              <a:t>K</a:t>
            </a:r>
            <a:r>
              <a:rPr lang="en-US" dirty="0"/>
              <a:t> solutions on the objective function of </a:t>
            </a:r>
            <a:r>
              <a:rPr lang="en-US" dirty="0">
                <a:solidFill>
                  <a:srgbClr val="FF0000"/>
                </a:solidFill>
              </a:rPr>
              <a:t>Q</a:t>
            </a:r>
            <a:r>
              <a:rPr lang="en-US" dirty="0"/>
              <a:t> and select the one with the highest objective value</a:t>
            </a:r>
          </a:p>
          <a:p>
            <a:pPr lvl="1"/>
            <a:endParaRPr lang="en-US" dirty="0"/>
          </a:p>
          <a:p>
            <a:endParaRPr lang="en-US" dirty="0"/>
          </a:p>
        </p:txBody>
      </p:sp>
      <p:sp>
        <p:nvSpPr>
          <p:cNvPr id="6" name="Slide Number Placeholder 5"/>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71</a:t>
            </a:fld>
            <a:endParaRPr lang="en-US" altLang="zh-TW"/>
          </a:p>
        </p:txBody>
      </p:sp>
    </p:spTree>
    <p:extLst>
      <p:ext uri="{BB962C8B-B14F-4D97-AF65-F5344CB8AC3E}">
        <p14:creationId xmlns:p14="http://schemas.microsoft.com/office/powerpoint/2010/main" val="3931731280"/>
      </p:ext>
    </p:extLst>
  </p:cSld>
  <p:clrMapOvr>
    <a:masterClrMapping/>
  </p:clrMapOvr>
  <p:transition spd="med"/>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based Approximation Methods (III, IV)</a:t>
            </a:r>
            <a:endParaRPr lang="en-US" dirty="0"/>
          </a:p>
        </p:txBody>
      </p:sp>
      <p:sp>
        <p:nvSpPr>
          <p:cNvPr id="3" name="Content Placeholder 2"/>
          <p:cNvSpPr>
            <a:spLocks noGrp="1"/>
          </p:cNvSpPr>
          <p:nvPr>
            <p:ph idx="1"/>
          </p:nvPr>
        </p:nvSpPr>
        <p:spPr/>
        <p:txBody>
          <a:bodyPr/>
          <a:lstStyle/>
          <a:p>
            <a:r>
              <a:rPr lang="en-US" dirty="0" smtClean="0"/>
              <a:t>Approximation of </a:t>
            </a:r>
            <a:r>
              <a:rPr lang="en-US" dirty="0"/>
              <a:t>Theorem I</a:t>
            </a:r>
            <a:r>
              <a:rPr lang="en-US" dirty="0" smtClean="0"/>
              <a:t>: </a:t>
            </a:r>
          </a:p>
          <a:p>
            <a:pPr lvl="1"/>
            <a:r>
              <a:rPr lang="en-US" dirty="0"/>
              <a:t>Find the set </a:t>
            </a:r>
            <a:r>
              <a:rPr lang="en-US" dirty="0">
                <a:solidFill>
                  <a:srgbClr val="FF0000"/>
                </a:solidFill>
              </a:rPr>
              <a:t>C  </a:t>
            </a:r>
            <a:r>
              <a:rPr lang="en-US" dirty="0"/>
              <a:t>of previously solves ILPs in </a:t>
            </a:r>
            <a:r>
              <a:rPr lang="en-US" dirty="0">
                <a:solidFill>
                  <a:srgbClr val="FF0000"/>
                </a:solidFill>
              </a:rPr>
              <a:t>Q‘s </a:t>
            </a:r>
            <a:r>
              <a:rPr lang="en-US" dirty="0"/>
              <a:t>equivalence class</a:t>
            </a:r>
            <a:endParaRPr lang="en-US" dirty="0">
              <a:solidFill>
                <a:srgbClr val="FF0000"/>
              </a:solidFill>
            </a:endParaRPr>
          </a:p>
          <a:p>
            <a:pPr lvl="1"/>
            <a:r>
              <a:rPr lang="en-US" dirty="0" smtClean="0"/>
              <a:t>If there is an ILP </a:t>
            </a:r>
            <a:r>
              <a:rPr lang="en-US" dirty="0" smtClean="0">
                <a:solidFill>
                  <a:srgbClr val="FF0000"/>
                </a:solidFill>
              </a:rPr>
              <a:t>P</a:t>
            </a:r>
            <a:r>
              <a:rPr lang="en-US" dirty="0" smtClean="0"/>
              <a:t> in </a:t>
            </a:r>
            <a:r>
              <a:rPr lang="en-US" dirty="0" smtClean="0">
                <a:solidFill>
                  <a:srgbClr val="FF0000"/>
                </a:solidFill>
              </a:rPr>
              <a:t>C</a:t>
            </a:r>
            <a:r>
              <a:rPr lang="en-US" dirty="0" smtClean="0"/>
              <a:t> that satisfies Theorem I within an </a:t>
            </a:r>
            <a:r>
              <a:rPr lang="en-US" dirty="0" smtClean="0">
                <a:solidFill>
                  <a:srgbClr val="FF0000"/>
                </a:solidFill>
              </a:rPr>
              <a:t>error margin </a:t>
            </a:r>
            <a:r>
              <a:rPr lang="en-US" dirty="0" smtClean="0"/>
              <a:t>of </a:t>
            </a:r>
            <a:r>
              <a:rPr lang="el-GR" dirty="0" smtClean="0">
                <a:solidFill>
                  <a:srgbClr val="FF0000"/>
                </a:solidFill>
              </a:rPr>
              <a:t>ϵ</a:t>
            </a:r>
            <a:r>
              <a:rPr lang="en-US" dirty="0" smtClean="0"/>
              <a:t>, (</a:t>
            </a:r>
            <a:r>
              <a:rPr lang="en-US" dirty="0">
                <a:solidFill>
                  <a:srgbClr val="000000"/>
                </a:solidFill>
                <a:effectLst>
                  <a:glow rad="101600">
                    <a:srgbClr val="FFFFFF">
                      <a:satMod val="175000"/>
                      <a:alpha val="40000"/>
                    </a:srgbClr>
                  </a:glow>
                </a:effectLst>
              </a:rPr>
              <a:t>f</a:t>
            </a:r>
            <a:r>
              <a:rPr lang="en-US" dirty="0" smtClean="0">
                <a:solidFill>
                  <a:srgbClr val="000000"/>
                </a:solidFill>
                <a:effectLst>
                  <a:glow rad="101600">
                    <a:srgbClr val="FFFFFF">
                      <a:satMod val="175000"/>
                      <a:alpha val="40000"/>
                    </a:srgbClr>
                  </a:glow>
                </a:effectLst>
              </a:rPr>
              <a:t>or </a:t>
            </a:r>
            <a:r>
              <a:rPr lang="en-US" dirty="0">
                <a:solidFill>
                  <a:srgbClr val="000000"/>
                </a:solidFill>
                <a:effectLst>
                  <a:glow rad="101600">
                    <a:srgbClr val="FFFFFF">
                      <a:satMod val="175000"/>
                      <a:alpha val="40000"/>
                    </a:srgbClr>
                  </a:glow>
                </a:effectLst>
              </a:rPr>
              <a:t>each </a:t>
            </a:r>
            <a:r>
              <a:rPr lang="en-US" dirty="0" err="1">
                <a:solidFill>
                  <a:srgbClr val="FF0000"/>
                </a:solidFill>
                <a:effectLst>
                  <a:glow rad="101600">
                    <a:srgbClr val="FFFFFF">
                      <a:satMod val="175000"/>
                      <a:alpha val="40000"/>
                    </a:srgbClr>
                  </a:glow>
                </a:effectLst>
              </a:rPr>
              <a:t>i</a:t>
            </a:r>
            <a:r>
              <a:rPr lang="en-US" dirty="0">
                <a:solidFill>
                  <a:srgbClr val="FF0000"/>
                </a:solidFill>
                <a:effectLst>
                  <a:glow rad="101600">
                    <a:srgbClr val="FFFFFF">
                      <a:satMod val="175000"/>
                      <a:alpha val="40000"/>
                    </a:srgbClr>
                  </a:glow>
                </a:effectLst>
              </a:rPr>
              <a:t> </a:t>
            </a:r>
            <a:r>
              <a:rPr lang="el-GR" dirty="0">
                <a:solidFill>
                  <a:srgbClr val="FF0000"/>
                </a:solidFill>
                <a:effectLst>
                  <a:glow rad="101600">
                    <a:srgbClr val="FFFFFF">
                      <a:satMod val="175000"/>
                      <a:alpha val="40000"/>
                    </a:srgbClr>
                  </a:glow>
                </a:effectLst>
              </a:rPr>
              <a:t>ϵ</a:t>
            </a:r>
            <a:r>
              <a:rPr lang="en-US" dirty="0">
                <a:solidFill>
                  <a:srgbClr val="FF0000"/>
                </a:solidFill>
                <a:effectLst>
                  <a:glow rad="101600">
                    <a:srgbClr val="FFFFFF">
                      <a:satMod val="175000"/>
                      <a:alpha val="40000"/>
                    </a:srgbClr>
                  </a:glow>
                </a:effectLst>
              </a:rPr>
              <a:t> {1, …, </a:t>
            </a:r>
            <a:r>
              <a:rPr lang="en-US" dirty="0" err="1">
                <a:solidFill>
                  <a:srgbClr val="FF0000"/>
                </a:solidFill>
                <a:effectLst>
                  <a:glow rad="101600">
                    <a:srgbClr val="FFFFFF">
                      <a:satMod val="175000"/>
                      <a:alpha val="40000"/>
                    </a:srgbClr>
                  </a:glow>
                </a:effectLst>
              </a:rPr>
              <a:t>n</a:t>
            </a:r>
            <a:r>
              <a:rPr lang="en-US" baseline="-25000" dirty="0" err="1">
                <a:solidFill>
                  <a:srgbClr val="FF0000"/>
                </a:solidFill>
                <a:effectLst>
                  <a:glow rad="101600">
                    <a:srgbClr val="FFFFFF">
                      <a:satMod val="175000"/>
                      <a:alpha val="40000"/>
                    </a:srgbClr>
                  </a:glow>
                </a:effectLst>
              </a:rPr>
              <a:t>p</a:t>
            </a:r>
            <a:r>
              <a:rPr lang="en-US" dirty="0">
                <a:solidFill>
                  <a:srgbClr val="FF0000"/>
                </a:solidFill>
                <a:effectLst>
                  <a:glow rad="101600">
                    <a:srgbClr val="FFFFFF">
                      <a:satMod val="175000"/>
                      <a:alpha val="40000"/>
                    </a:srgbClr>
                  </a:glow>
                </a:effectLst>
              </a:rPr>
              <a:t> } (2</a:t>
            </a:r>
            <a:r>
              <a:rPr lang="en-US" b="1" dirty="0">
                <a:solidFill>
                  <a:srgbClr val="FF0000"/>
                </a:solidFill>
                <a:effectLst>
                  <a:glow rad="101600">
                    <a:srgbClr val="FFFFFF">
                      <a:satMod val="175000"/>
                      <a:alpha val="40000"/>
                    </a:srgbClr>
                  </a:glow>
                </a:effectLst>
              </a:rPr>
              <a:t>x</a:t>
            </a:r>
            <a:r>
              <a:rPr lang="en-US" baseline="30000" dirty="0">
                <a:solidFill>
                  <a:srgbClr val="FF0000"/>
                </a:solidFill>
                <a:effectLst>
                  <a:glow rad="101600">
                    <a:srgbClr val="FFFFFF">
                      <a:satMod val="175000"/>
                      <a:alpha val="40000"/>
                    </a:srgbClr>
                  </a:glow>
                </a:effectLst>
              </a:rPr>
              <a:t>*</a:t>
            </a:r>
            <a:r>
              <a:rPr lang="en-US" baseline="-25000" dirty="0" err="1">
                <a:solidFill>
                  <a:srgbClr val="FF0000"/>
                </a:solidFill>
                <a:effectLst>
                  <a:glow rad="101600">
                    <a:srgbClr val="FFFFFF">
                      <a:satMod val="175000"/>
                      <a:alpha val="40000"/>
                    </a:srgbClr>
                  </a:glow>
                </a:effectLst>
              </a:rPr>
              <a:t>P,i</a:t>
            </a:r>
            <a:r>
              <a:rPr lang="en-US" dirty="0">
                <a:solidFill>
                  <a:srgbClr val="FF0000"/>
                </a:solidFill>
                <a:effectLst>
                  <a:glow rad="101600">
                    <a:srgbClr val="FFFFFF">
                      <a:satMod val="175000"/>
                      <a:alpha val="40000"/>
                    </a:srgbClr>
                  </a:glow>
                </a:effectLst>
              </a:rPr>
              <a:t> – 1)</a:t>
            </a:r>
            <a:r>
              <a:rPr lang="el-GR" dirty="0">
                <a:solidFill>
                  <a:srgbClr val="FF0000"/>
                </a:solidFill>
                <a:effectLst>
                  <a:glow rad="101600">
                    <a:srgbClr val="FFFFFF">
                      <a:satMod val="175000"/>
                      <a:alpha val="40000"/>
                    </a:srgbClr>
                  </a:glow>
                </a:effectLst>
              </a:rPr>
              <a:t>δ</a:t>
            </a:r>
            <a:r>
              <a:rPr lang="en-US" b="1" dirty="0">
                <a:solidFill>
                  <a:srgbClr val="FF0000"/>
                </a:solidFill>
                <a:effectLst>
                  <a:glow rad="101600">
                    <a:srgbClr val="FFFFFF">
                      <a:satMod val="175000"/>
                      <a:alpha val="40000"/>
                    </a:srgbClr>
                  </a:glow>
                </a:effectLst>
              </a:rPr>
              <a:t>c</a:t>
            </a:r>
            <a:r>
              <a:rPr lang="en-US" baseline="-25000" dirty="0">
                <a:solidFill>
                  <a:srgbClr val="FF0000"/>
                </a:solidFill>
                <a:effectLst>
                  <a:glow rad="101600">
                    <a:srgbClr val="FFFFFF">
                      <a:satMod val="175000"/>
                      <a:alpha val="40000"/>
                    </a:srgbClr>
                  </a:glow>
                </a:effectLst>
              </a:rPr>
              <a:t>i</a:t>
            </a:r>
            <a:r>
              <a:rPr lang="en-US" dirty="0">
                <a:solidFill>
                  <a:srgbClr val="FF0000"/>
                </a:solidFill>
                <a:effectLst>
                  <a:glow rad="101600">
                    <a:srgbClr val="FFFFFF">
                      <a:satMod val="175000"/>
                      <a:alpha val="40000"/>
                    </a:srgbClr>
                  </a:glow>
                </a:effectLst>
              </a:rPr>
              <a:t> </a:t>
            </a:r>
            <a:r>
              <a:rPr lang="en-US" dirty="0" smtClean="0">
                <a:solidFill>
                  <a:srgbClr val="FF0000"/>
                </a:solidFill>
                <a:effectLst>
                  <a:glow rad="101600">
                    <a:srgbClr val="FFFFFF">
                      <a:satMod val="175000"/>
                      <a:alpha val="40000"/>
                    </a:srgbClr>
                  </a:glow>
                </a:effectLst>
              </a:rPr>
              <a:t> </a:t>
            </a:r>
            <a:r>
              <a:rPr lang="en-US" u="sng" dirty="0" smtClean="0">
                <a:solidFill>
                  <a:srgbClr val="FF0000"/>
                </a:solidFill>
                <a:effectLst>
                  <a:glow rad="101600">
                    <a:srgbClr val="FFFFFF">
                      <a:satMod val="175000"/>
                      <a:alpha val="40000"/>
                    </a:srgbClr>
                  </a:glow>
                </a:effectLst>
              </a:rPr>
              <a:t>+ </a:t>
            </a:r>
            <a:r>
              <a:rPr lang="el-GR" u="sng" dirty="0" smtClean="0">
                <a:solidFill>
                  <a:srgbClr val="FF0000"/>
                </a:solidFill>
                <a:effectLst>
                  <a:glow rad="101600">
                    <a:srgbClr val="FFFFFF">
                      <a:satMod val="175000"/>
                      <a:alpha val="40000"/>
                    </a:srgbClr>
                  </a:glow>
                </a:effectLst>
              </a:rPr>
              <a:t>ϵ</a:t>
            </a:r>
            <a:r>
              <a:rPr lang="en-US" dirty="0" smtClean="0">
                <a:solidFill>
                  <a:srgbClr val="FF0000"/>
                </a:solidFill>
                <a:effectLst>
                  <a:glow rad="101600">
                    <a:srgbClr val="FFFFFF">
                      <a:satMod val="175000"/>
                      <a:alpha val="40000"/>
                    </a:srgbClr>
                  </a:glow>
                </a:effectLst>
              </a:rPr>
              <a:t> ≥ </a:t>
            </a:r>
            <a:r>
              <a:rPr lang="en-US" dirty="0">
                <a:solidFill>
                  <a:srgbClr val="FF0000"/>
                </a:solidFill>
                <a:effectLst>
                  <a:glow rad="101600">
                    <a:srgbClr val="FFFFFF">
                      <a:satMod val="175000"/>
                      <a:alpha val="40000"/>
                    </a:srgbClr>
                  </a:glow>
                </a:effectLst>
              </a:rPr>
              <a:t>0, </a:t>
            </a:r>
            <a:r>
              <a:rPr lang="en-US" dirty="0">
                <a:solidFill>
                  <a:srgbClr val="000000"/>
                </a:solidFill>
                <a:effectLst>
                  <a:glow rad="101600">
                    <a:srgbClr val="FFFFFF">
                      <a:satMod val="175000"/>
                      <a:alpha val="40000"/>
                    </a:srgbClr>
                  </a:glow>
                </a:effectLst>
              </a:rPr>
              <a:t>where</a:t>
            </a:r>
            <a:r>
              <a:rPr lang="en-US" dirty="0">
                <a:solidFill>
                  <a:srgbClr val="FF0000"/>
                </a:solidFill>
                <a:effectLst>
                  <a:glow rad="101600">
                    <a:srgbClr val="FFFFFF">
                      <a:satMod val="175000"/>
                      <a:alpha val="40000"/>
                    </a:srgbClr>
                  </a:glow>
                </a:effectLst>
              </a:rPr>
              <a:t> </a:t>
            </a:r>
            <a:r>
              <a:rPr lang="el-GR" dirty="0">
                <a:solidFill>
                  <a:srgbClr val="FF0000"/>
                </a:solidFill>
                <a:effectLst>
                  <a:glow rad="101600">
                    <a:srgbClr val="FFFFFF">
                      <a:satMod val="175000"/>
                      <a:alpha val="40000"/>
                    </a:srgbClr>
                  </a:glow>
                </a:effectLst>
              </a:rPr>
              <a:t>δ</a:t>
            </a:r>
            <a:r>
              <a:rPr lang="en-US" b="1" dirty="0">
                <a:solidFill>
                  <a:srgbClr val="FF0000"/>
                </a:solidFill>
                <a:effectLst>
                  <a:glow rad="101600">
                    <a:srgbClr val="FFFFFF">
                      <a:satMod val="175000"/>
                      <a:alpha val="40000"/>
                    </a:srgbClr>
                  </a:glow>
                </a:effectLst>
              </a:rPr>
              <a:t>c</a:t>
            </a:r>
            <a:r>
              <a:rPr lang="en-US" dirty="0">
                <a:solidFill>
                  <a:srgbClr val="FF0000"/>
                </a:solidFill>
                <a:effectLst>
                  <a:glow rad="101600">
                    <a:srgbClr val="FFFFFF">
                      <a:satMod val="175000"/>
                      <a:alpha val="40000"/>
                    </a:srgbClr>
                  </a:glow>
                </a:effectLst>
              </a:rPr>
              <a:t> = </a:t>
            </a:r>
            <a:r>
              <a:rPr lang="en-US" b="1" dirty="0" err="1">
                <a:solidFill>
                  <a:srgbClr val="FF0000"/>
                </a:solidFill>
                <a:effectLst>
                  <a:glow rad="101600">
                    <a:srgbClr val="FFFFFF">
                      <a:satMod val="175000"/>
                      <a:alpha val="40000"/>
                    </a:srgbClr>
                  </a:glow>
                </a:effectLst>
              </a:rPr>
              <a:t>c</a:t>
            </a:r>
            <a:r>
              <a:rPr lang="en-US" baseline="-25000" dirty="0" err="1">
                <a:solidFill>
                  <a:srgbClr val="FF0000"/>
                </a:solidFill>
                <a:effectLst>
                  <a:glow rad="101600">
                    <a:srgbClr val="FFFFFF">
                      <a:satMod val="175000"/>
                      <a:alpha val="40000"/>
                    </a:srgbClr>
                  </a:glow>
                </a:effectLst>
              </a:rPr>
              <a:t>Q</a:t>
            </a:r>
            <a:r>
              <a:rPr lang="en-US" dirty="0">
                <a:solidFill>
                  <a:srgbClr val="FF0000"/>
                </a:solidFill>
                <a:effectLst>
                  <a:glow rad="101600">
                    <a:srgbClr val="FFFFFF">
                      <a:satMod val="175000"/>
                      <a:alpha val="40000"/>
                    </a:srgbClr>
                  </a:glow>
                </a:effectLst>
              </a:rPr>
              <a:t> </a:t>
            </a:r>
            <a:r>
              <a:rPr lang="en-US" dirty="0" smtClean="0">
                <a:solidFill>
                  <a:srgbClr val="FF0000"/>
                </a:solidFill>
                <a:effectLst>
                  <a:glow rad="101600">
                    <a:srgbClr val="FFFFFF">
                      <a:satMod val="175000"/>
                      <a:alpha val="40000"/>
                    </a:srgbClr>
                  </a:glow>
                </a:effectLst>
              </a:rPr>
              <a:t>- </a:t>
            </a:r>
            <a:r>
              <a:rPr lang="en-US" b="1" dirty="0" err="1" smtClean="0">
                <a:solidFill>
                  <a:srgbClr val="FF0000"/>
                </a:solidFill>
                <a:effectLst>
                  <a:glow rad="101600">
                    <a:srgbClr val="FFFFFF">
                      <a:satMod val="175000"/>
                      <a:alpha val="40000"/>
                    </a:srgbClr>
                  </a:glow>
                </a:effectLst>
              </a:rPr>
              <a:t>c</a:t>
            </a:r>
            <a:r>
              <a:rPr lang="en-US" baseline="-25000" dirty="0" err="1" smtClean="0">
                <a:solidFill>
                  <a:srgbClr val="FF0000"/>
                </a:solidFill>
                <a:effectLst>
                  <a:glow rad="101600">
                    <a:srgbClr val="FFFFFF">
                      <a:satMod val="175000"/>
                      <a:alpha val="40000"/>
                    </a:srgbClr>
                  </a:glow>
                </a:effectLst>
              </a:rPr>
              <a:t>P</a:t>
            </a:r>
            <a:r>
              <a:rPr lang="en-US" baseline="-25000" dirty="0" smtClean="0">
                <a:solidFill>
                  <a:srgbClr val="FF0000"/>
                </a:solidFill>
                <a:effectLst>
                  <a:glow rad="101600">
                    <a:srgbClr val="FFFFFF">
                      <a:satMod val="175000"/>
                      <a:alpha val="40000"/>
                    </a:srgbClr>
                  </a:glow>
                </a:effectLst>
              </a:rPr>
              <a:t> </a:t>
            </a:r>
            <a:r>
              <a:rPr lang="en-US" dirty="0" smtClean="0">
                <a:effectLst>
                  <a:glow rad="101600">
                    <a:srgbClr val="FFFFFF">
                      <a:satMod val="175000"/>
                      <a:alpha val="40000"/>
                    </a:srgbClr>
                  </a:glow>
                </a:effectLst>
              </a:rPr>
              <a:t>), return </a:t>
            </a:r>
            <a:r>
              <a:rPr lang="en-US" b="1" dirty="0" smtClean="0">
                <a:solidFill>
                  <a:srgbClr val="FF0000"/>
                </a:solidFill>
                <a:effectLst>
                  <a:glow rad="101600">
                    <a:srgbClr val="FFFFFF">
                      <a:satMod val="175000"/>
                      <a:alpha val="40000"/>
                    </a:srgbClr>
                  </a:glow>
                </a:effectLst>
              </a:rPr>
              <a:t>x</a:t>
            </a:r>
            <a:r>
              <a:rPr lang="en-US" baseline="30000" dirty="0" smtClean="0">
                <a:solidFill>
                  <a:srgbClr val="FF0000"/>
                </a:solidFill>
                <a:effectLst>
                  <a:glow rad="101600">
                    <a:srgbClr val="FFFFFF">
                      <a:satMod val="175000"/>
                      <a:alpha val="40000"/>
                    </a:srgbClr>
                  </a:glow>
                </a:effectLst>
              </a:rPr>
              <a:t>*</a:t>
            </a:r>
            <a:r>
              <a:rPr lang="en-US" baseline="-25000" dirty="0" smtClean="0">
                <a:solidFill>
                  <a:srgbClr val="FF0000"/>
                </a:solidFill>
                <a:effectLst>
                  <a:glow rad="101600">
                    <a:srgbClr val="FFFFFF">
                      <a:satMod val="175000"/>
                      <a:alpha val="40000"/>
                    </a:srgbClr>
                  </a:glow>
                </a:effectLst>
              </a:rPr>
              <a:t>P</a:t>
            </a:r>
          </a:p>
          <a:p>
            <a:pPr lvl="1"/>
            <a:endParaRPr lang="en-US" baseline="-25000" dirty="0">
              <a:solidFill>
                <a:srgbClr val="FF0000"/>
              </a:solidFill>
              <a:effectLst>
                <a:glow rad="101600">
                  <a:srgbClr val="FFFFFF">
                    <a:satMod val="175000"/>
                    <a:alpha val="40000"/>
                  </a:srgbClr>
                </a:glow>
              </a:effectLst>
            </a:endParaRPr>
          </a:p>
          <a:p>
            <a:r>
              <a:rPr lang="en-US" dirty="0"/>
              <a:t>Approximation of Theorem III</a:t>
            </a:r>
            <a:r>
              <a:rPr lang="en-US" dirty="0" smtClean="0"/>
              <a:t>: </a:t>
            </a:r>
          </a:p>
          <a:p>
            <a:pPr lvl="1"/>
            <a:r>
              <a:rPr lang="en-US" dirty="0"/>
              <a:t>Find the set </a:t>
            </a:r>
            <a:r>
              <a:rPr lang="en-US" dirty="0">
                <a:solidFill>
                  <a:srgbClr val="FF0000"/>
                </a:solidFill>
              </a:rPr>
              <a:t>C  </a:t>
            </a:r>
            <a:r>
              <a:rPr lang="en-US" dirty="0"/>
              <a:t>of previously solves ILPs in </a:t>
            </a:r>
            <a:r>
              <a:rPr lang="en-US" dirty="0">
                <a:solidFill>
                  <a:srgbClr val="FF0000"/>
                </a:solidFill>
              </a:rPr>
              <a:t>Q‘s </a:t>
            </a:r>
            <a:r>
              <a:rPr lang="en-US" dirty="0"/>
              <a:t>equivalence class</a:t>
            </a:r>
            <a:endParaRPr lang="en-US" dirty="0">
              <a:solidFill>
                <a:srgbClr val="FF0000"/>
              </a:solidFill>
            </a:endParaRPr>
          </a:p>
          <a:p>
            <a:pPr lvl="1"/>
            <a:r>
              <a:rPr lang="en-US" dirty="0" smtClean="0"/>
              <a:t>If </a:t>
            </a:r>
            <a:r>
              <a:rPr lang="en-US" dirty="0"/>
              <a:t>there is an ILP </a:t>
            </a:r>
            <a:r>
              <a:rPr lang="en-US" dirty="0">
                <a:solidFill>
                  <a:srgbClr val="FF0000"/>
                </a:solidFill>
              </a:rPr>
              <a:t>P</a:t>
            </a:r>
            <a:r>
              <a:rPr lang="en-US" dirty="0"/>
              <a:t> in </a:t>
            </a:r>
            <a:r>
              <a:rPr lang="en-US" dirty="0">
                <a:solidFill>
                  <a:srgbClr val="FF0000"/>
                </a:solidFill>
              </a:rPr>
              <a:t>C</a:t>
            </a:r>
            <a:r>
              <a:rPr lang="en-US" dirty="0"/>
              <a:t> that satisfies Theorem III within an </a:t>
            </a:r>
            <a:r>
              <a:rPr lang="en-US" dirty="0">
                <a:solidFill>
                  <a:srgbClr val="FF0000"/>
                </a:solidFill>
              </a:rPr>
              <a:t>error margin </a:t>
            </a:r>
            <a:r>
              <a:rPr lang="en-US" dirty="0"/>
              <a:t>of </a:t>
            </a:r>
            <a:r>
              <a:rPr lang="el-GR" dirty="0">
                <a:solidFill>
                  <a:srgbClr val="FF0000"/>
                </a:solidFill>
              </a:rPr>
              <a:t>ϵ</a:t>
            </a:r>
            <a:r>
              <a:rPr lang="en-US" dirty="0"/>
              <a:t>, (</a:t>
            </a:r>
            <a:r>
              <a:rPr lang="en-US" dirty="0">
                <a:effectLst>
                  <a:glow rad="101600">
                    <a:schemeClr val="accent3">
                      <a:satMod val="175000"/>
                      <a:alpha val="40000"/>
                    </a:schemeClr>
                  </a:glow>
                </a:effectLst>
              </a:rPr>
              <a:t>There exists an </a:t>
            </a:r>
            <a:r>
              <a:rPr lang="en-US" b="1" dirty="0">
                <a:solidFill>
                  <a:srgbClr val="FF0000"/>
                </a:solidFill>
                <a:effectLst>
                  <a:glow rad="101600">
                    <a:schemeClr val="accent3">
                      <a:satMod val="175000"/>
                      <a:alpha val="40000"/>
                    </a:schemeClr>
                  </a:glow>
                </a:effectLst>
              </a:rPr>
              <a:t>z</a:t>
            </a:r>
            <a:r>
              <a:rPr lang="en-US" dirty="0">
                <a:solidFill>
                  <a:srgbClr val="FF0000"/>
                </a:solidFill>
                <a:effectLst>
                  <a:glow rad="101600">
                    <a:schemeClr val="accent3">
                      <a:satMod val="175000"/>
                      <a:alpha val="40000"/>
                    </a:schemeClr>
                  </a:glow>
                </a:effectLst>
              </a:rPr>
              <a:t> ≥ </a:t>
            </a:r>
            <a:r>
              <a:rPr lang="en-US" b="1" dirty="0">
                <a:solidFill>
                  <a:srgbClr val="FF0000"/>
                </a:solidFill>
                <a:effectLst>
                  <a:glow rad="101600">
                    <a:schemeClr val="accent3">
                      <a:satMod val="175000"/>
                      <a:alpha val="40000"/>
                    </a:schemeClr>
                  </a:glow>
                </a:effectLst>
              </a:rPr>
              <a:t>0</a:t>
            </a:r>
            <a:r>
              <a:rPr lang="en-US" dirty="0">
                <a:solidFill>
                  <a:srgbClr val="FF0000"/>
                </a:solidFill>
                <a:effectLst>
                  <a:glow rad="101600">
                    <a:schemeClr val="accent3">
                      <a:satMod val="175000"/>
                      <a:alpha val="40000"/>
                    </a:schemeClr>
                  </a:glow>
                </a:effectLst>
              </a:rPr>
              <a:t> </a:t>
            </a:r>
            <a:r>
              <a:rPr lang="en-US" dirty="0">
                <a:effectLst>
                  <a:glow rad="101600">
                    <a:schemeClr val="accent3">
                      <a:satMod val="175000"/>
                      <a:alpha val="40000"/>
                    </a:schemeClr>
                  </a:glow>
                </a:effectLst>
              </a:rPr>
              <a:t>such </a:t>
            </a:r>
            <a:r>
              <a:rPr lang="en-US" dirty="0" smtClean="0">
                <a:effectLst>
                  <a:glow rad="101600">
                    <a:schemeClr val="accent3">
                      <a:satMod val="175000"/>
                      <a:alpha val="40000"/>
                    </a:schemeClr>
                  </a:glow>
                </a:effectLst>
              </a:rPr>
              <a:t>that: </a:t>
            </a:r>
          </a:p>
          <a:p>
            <a:pPr lvl="2"/>
            <a:r>
              <a:rPr lang="en-US" sz="2000" dirty="0" smtClean="0">
                <a:effectLst>
                  <a:glow rad="101600">
                    <a:schemeClr val="accent3">
                      <a:satMod val="175000"/>
                      <a:alpha val="40000"/>
                    </a:schemeClr>
                  </a:glow>
                </a:effectLst>
              </a:rPr>
              <a:t> </a:t>
            </a:r>
            <a:r>
              <a:rPr lang="el-GR" sz="2000" dirty="0">
                <a:solidFill>
                  <a:srgbClr val="FF0000"/>
                </a:solidFill>
                <a:effectLst>
                  <a:glow rad="101600">
                    <a:schemeClr val="accent3">
                      <a:satMod val="175000"/>
                      <a:alpha val="40000"/>
                    </a:schemeClr>
                  </a:glow>
                </a:effectLst>
              </a:rPr>
              <a:t>δ</a:t>
            </a:r>
            <a:r>
              <a:rPr lang="en-US" sz="2000" b="1" dirty="0">
                <a:solidFill>
                  <a:srgbClr val="FF0000"/>
                </a:solidFill>
                <a:effectLst>
                  <a:glow rad="101600">
                    <a:schemeClr val="accent3">
                      <a:satMod val="175000"/>
                      <a:alpha val="40000"/>
                    </a:schemeClr>
                  </a:glow>
                </a:effectLst>
              </a:rPr>
              <a:t>c = </a:t>
            </a:r>
            <a:r>
              <a:rPr lang="en-US" sz="2000" b="1" dirty="0" err="1">
                <a:solidFill>
                  <a:srgbClr val="FF0000"/>
                </a:solidFill>
                <a:effectLst>
                  <a:glow rad="101600">
                    <a:schemeClr val="accent3">
                      <a:satMod val="175000"/>
                      <a:alpha val="40000"/>
                    </a:schemeClr>
                  </a:glow>
                </a:effectLst>
              </a:rPr>
              <a:t>c</a:t>
            </a:r>
            <a:r>
              <a:rPr lang="en-US" sz="2000" baseline="-25000" dirty="0" err="1">
                <a:solidFill>
                  <a:srgbClr val="FF0000"/>
                </a:solidFill>
                <a:effectLst>
                  <a:glow rad="101600">
                    <a:schemeClr val="accent3">
                      <a:satMod val="175000"/>
                      <a:alpha val="40000"/>
                    </a:schemeClr>
                  </a:glow>
                </a:effectLst>
              </a:rPr>
              <a:t>Q</a:t>
            </a:r>
            <a:r>
              <a:rPr lang="en-US" sz="2000" dirty="0">
                <a:solidFill>
                  <a:srgbClr val="FF0000"/>
                </a:solidFill>
                <a:effectLst>
                  <a:glow rad="101600">
                    <a:schemeClr val="accent3">
                      <a:satMod val="175000"/>
                      <a:alpha val="40000"/>
                    </a:schemeClr>
                  </a:glow>
                </a:effectLst>
              </a:rPr>
              <a:t> </a:t>
            </a:r>
            <a:r>
              <a:rPr lang="en-US" sz="2000" b="1" dirty="0">
                <a:solidFill>
                  <a:srgbClr val="FF0000"/>
                </a:solidFill>
                <a:effectLst>
                  <a:glow rad="101600">
                    <a:schemeClr val="accent3">
                      <a:satMod val="175000"/>
                      <a:alpha val="40000"/>
                    </a:schemeClr>
                  </a:glow>
                </a:effectLst>
              </a:rPr>
              <a:t>-</a:t>
            </a:r>
            <a:r>
              <a:rPr lang="en-US" sz="2000" dirty="0">
                <a:solidFill>
                  <a:srgbClr val="FF0000"/>
                </a:solidFill>
                <a:effectLst>
                  <a:glow rad="101600">
                    <a:schemeClr val="accent3">
                      <a:satMod val="175000"/>
                      <a:alpha val="40000"/>
                    </a:schemeClr>
                  </a:glow>
                </a:effectLst>
              </a:rPr>
              <a:t> ∑ </a:t>
            </a:r>
            <a:r>
              <a:rPr lang="en-US" sz="2000" b="1" dirty="0" err="1">
                <a:solidFill>
                  <a:srgbClr val="FF0000"/>
                </a:solidFill>
                <a:effectLst>
                  <a:glow rad="101600">
                    <a:schemeClr val="accent3">
                      <a:satMod val="175000"/>
                      <a:alpha val="40000"/>
                    </a:schemeClr>
                  </a:glow>
                </a:effectLst>
              </a:rPr>
              <a:t>z</a:t>
            </a:r>
            <a:r>
              <a:rPr lang="en-US" sz="2000" baseline="-25000" dirty="0" err="1">
                <a:solidFill>
                  <a:srgbClr val="FF0000"/>
                </a:solidFill>
                <a:effectLst>
                  <a:glow rad="101600">
                    <a:schemeClr val="accent3">
                      <a:satMod val="175000"/>
                      <a:alpha val="40000"/>
                    </a:schemeClr>
                  </a:glow>
                </a:effectLst>
              </a:rPr>
              <a:t>i</a:t>
            </a:r>
            <a:r>
              <a:rPr lang="en-US" sz="2000" dirty="0">
                <a:solidFill>
                  <a:srgbClr val="FF0000"/>
                </a:solidFill>
                <a:effectLst>
                  <a:glow rad="101600">
                    <a:schemeClr val="accent3">
                      <a:satMod val="175000"/>
                      <a:alpha val="40000"/>
                    </a:schemeClr>
                  </a:glow>
                </a:effectLst>
              </a:rPr>
              <a:t> </a:t>
            </a:r>
            <a:r>
              <a:rPr lang="en-US" sz="2000" b="1" dirty="0" err="1">
                <a:solidFill>
                  <a:srgbClr val="FF0000"/>
                </a:solidFill>
                <a:effectLst>
                  <a:glow rad="101600">
                    <a:schemeClr val="accent3">
                      <a:satMod val="175000"/>
                      <a:alpha val="40000"/>
                    </a:schemeClr>
                  </a:glow>
                </a:effectLst>
              </a:rPr>
              <a:t>c</a:t>
            </a:r>
            <a:r>
              <a:rPr lang="en-US" sz="2000" baseline="-25000" dirty="0" err="1">
                <a:solidFill>
                  <a:srgbClr val="FF0000"/>
                </a:solidFill>
                <a:effectLst>
                  <a:glow rad="101600">
                    <a:schemeClr val="accent3">
                      <a:satMod val="175000"/>
                      <a:alpha val="40000"/>
                    </a:schemeClr>
                  </a:glow>
                </a:effectLst>
              </a:rPr>
              <a:t>Pi</a:t>
            </a:r>
            <a:r>
              <a:rPr lang="en-US" sz="2000" baseline="-25000" dirty="0">
                <a:solidFill>
                  <a:srgbClr val="FF0000"/>
                </a:solidFill>
                <a:effectLst>
                  <a:glow rad="101600">
                    <a:schemeClr val="accent3">
                      <a:satMod val="175000"/>
                      <a:alpha val="40000"/>
                    </a:schemeClr>
                  </a:glow>
                </a:effectLst>
              </a:rPr>
              <a:t>  </a:t>
            </a:r>
            <a:r>
              <a:rPr lang="en-US" sz="2000" dirty="0">
                <a:effectLst>
                  <a:glow rad="101600">
                    <a:schemeClr val="accent3">
                      <a:satMod val="175000"/>
                      <a:alpha val="40000"/>
                    </a:schemeClr>
                  </a:glow>
                </a:effectLst>
              </a:rPr>
              <a:t>and </a:t>
            </a:r>
            <a:endParaRPr lang="en-US" sz="2000" dirty="0" smtClean="0">
              <a:effectLst>
                <a:glow rad="101600">
                  <a:schemeClr val="accent3">
                    <a:satMod val="175000"/>
                    <a:alpha val="40000"/>
                  </a:schemeClr>
                </a:glow>
              </a:effectLst>
            </a:endParaRPr>
          </a:p>
          <a:p>
            <a:pPr lvl="2"/>
            <a:r>
              <a:rPr lang="en-US" sz="2000" dirty="0" smtClean="0">
                <a:solidFill>
                  <a:srgbClr val="FF0000"/>
                </a:solidFill>
                <a:effectLst>
                  <a:glow rad="101600">
                    <a:schemeClr val="accent3">
                      <a:satMod val="175000"/>
                      <a:alpha val="40000"/>
                    </a:schemeClr>
                  </a:glow>
                </a:effectLst>
              </a:rPr>
              <a:t>(</a:t>
            </a:r>
            <a:r>
              <a:rPr lang="en-US" sz="2000" dirty="0">
                <a:solidFill>
                  <a:srgbClr val="FF0000"/>
                </a:solidFill>
                <a:effectLst>
                  <a:glow rad="101600">
                    <a:schemeClr val="accent3">
                      <a:satMod val="175000"/>
                      <a:alpha val="40000"/>
                    </a:schemeClr>
                  </a:glow>
                </a:effectLst>
              </a:rPr>
              <a:t>2</a:t>
            </a:r>
            <a:r>
              <a:rPr lang="en-US" sz="2000" b="1" dirty="0">
                <a:solidFill>
                  <a:srgbClr val="FF0000"/>
                </a:solidFill>
                <a:effectLst>
                  <a:glow rad="101600">
                    <a:schemeClr val="accent3">
                      <a:satMod val="175000"/>
                      <a:alpha val="40000"/>
                    </a:schemeClr>
                  </a:glow>
                </a:effectLst>
              </a:rPr>
              <a:t>x</a:t>
            </a:r>
            <a:r>
              <a:rPr lang="en-US" sz="2000" baseline="30000" dirty="0">
                <a:solidFill>
                  <a:srgbClr val="FF0000"/>
                </a:solidFill>
                <a:effectLst>
                  <a:glow rad="101600">
                    <a:schemeClr val="accent3">
                      <a:satMod val="175000"/>
                      <a:alpha val="40000"/>
                    </a:schemeClr>
                  </a:glow>
                </a:effectLst>
              </a:rPr>
              <a:t>*</a:t>
            </a:r>
            <a:r>
              <a:rPr lang="en-US" sz="2000" baseline="-25000" dirty="0" err="1">
                <a:solidFill>
                  <a:srgbClr val="FF0000"/>
                </a:solidFill>
                <a:effectLst>
                  <a:glow rad="101600">
                    <a:schemeClr val="accent3">
                      <a:satMod val="175000"/>
                      <a:alpha val="40000"/>
                    </a:schemeClr>
                  </a:glow>
                </a:effectLst>
              </a:rPr>
              <a:t>P,i</a:t>
            </a:r>
            <a:r>
              <a:rPr lang="en-US" sz="2000" dirty="0">
                <a:solidFill>
                  <a:srgbClr val="FF0000"/>
                </a:solidFill>
                <a:effectLst>
                  <a:glow rad="101600">
                    <a:schemeClr val="accent3">
                      <a:satMod val="175000"/>
                      <a:alpha val="40000"/>
                    </a:schemeClr>
                  </a:glow>
                </a:effectLst>
              </a:rPr>
              <a:t> – 1) </a:t>
            </a:r>
            <a:r>
              <a:rPr lang="el-GR" sz="2000" dirty="0">
                <a:solidFill>
                  <a:srgbClr val="FF0000"/>
                </a:solidFill>
                <a:effectLst>
                  <a:glow rad="101600">
                    <a:schemeClr val="accent3">
                      <a:satMod val="175000"/>
                      <a:alpha val="40000"/>
                    </a:schemeClr>
                  </a:glow>
                </a:effectLst>
              </a:rPr>
              <a:t>δ</a:t>
            </a:r>
            <a:r>
              <a:rPr lang="en-US" sz="2000" b="1" dirty="0">
                <a:solidFill>
                  <a:srgbClr val="FF0000"/>
                </a:solidFill>
                <a:effectLst>
                  <a:glow rad="101600">
                    <a:schemeClr val="accent3">
                      <a:satMod val="175000"/>
                      <a:alpha val="40000"/>
                    </a:schemeClr>
                  </a:glow>
                </a:effectLst>
              </a:rPr>
              <a:t>c</a:t>
            </a:r>
            <a:r>
              <a:rPr lang="en-US" sz="2000" baseline="-25000" dirty="0">
                <a:solidFill>
                  <a:srgbClr val="FF0000"/>
                </a:solidFill>
                <a:effectLst>
                  <a:glow rad="101600">
                    <a:schemeClr val="accent3">
                      <a:satMod val="175000"/>
                      <a:alpha val="40000"/>
                    </a:schemeClr>
                  </a:glow>
                </a:effectLst>
              </a:rPr>
              <a:t>i</a:t>
            </a:r>
            <a:r>
              <a:rPr lang="en-US" sz="2000" dirty="0">
                <a:solidFill>
                  <a:srgbClr val="FF0000"/>
                </a:solidFill>
                <a:effectLst>
                  <a:glow rad="101600">
                    <a:schemeClr val="accent3">
                      <a:satMod val="175000"/>
                      <a:alpha val="40000"/>
                    </a:schemeClr>
                  </a:glow>
                </a:effectLst>
              </a:rPr>
              <a:t> </a:t>
            </a:r>
            <a:r>
              <a:rPr lang="en-US" sz="2000" u="sng" dirty="0">
                <a:solidFill>
                  <a:srgbClr val="FF0000"/>
                </a:solidFill>
                <a:effectLst>
                  <a:glow rad="101600">
                    <a:srgbClr val="FFFFFF">
                      <a:satMod val="175000"/>
                      <a:alpha val="40000"/>
                    </a:srgbClr>
                  </a:glow>
                </a:effectLst>
              </a:rPr>
              <a:t>+ </a:t>
            </a:r>
            <a:r>
              <a:rPr lang="el-GR" sz="2000" u="sng" dirty="0">
                <a:solidFill>
                  <a:srgbClr val="FF0000"/>
                </a:solidFill>
                <a:effectLst>
                  <a:glow rad="101600">
                    <a:srgbClr val="FFFFFF">
                      <a:satMod val="175000"/>
                      <a:alpha val="40000"/>
                    </a:srgbClr>
                  </a:glow>
                </a:effectLst>
              </a:rPr>
              <a:t>ϵ </a:t>
            </a:r>
            <a:r>
              <a:rPr lang="en-US" sz="2000" dirty="0">
                <a:solidFill>
                  <a:srgbClr val="FF0000"/>
                </a:solidFill>
                <a:effectLst>
                  <a:glow rad="101600">
                    <a:schemeClr val="accent3">
                      <a:satMod val="175000"/>
                      <a:alpha val="40000"/>
                    </a:schemeClr>
                  </a:glow>
                </a:effectLst>
              </a:rPr>
              <a:t>≥ </a:t>
            </a:r>
            <a:r>
              <a:rPr lang="en-US" sz="2000" dirty="0" smtClean="0">
                <a:solidFill>
                  <a:srgbClr val="FF0000"/>
                </a:solidFill>
                <a:effectLst>
                  <a:glow rad="101600">
                    <a:schemeClr val="accent3">
                      <a:satMod val="175000"/>
                      <a:alpha val="40000"/>
                    </a:schemeClr>
                  </a:glow>
                </a:effectLst>
              </a:rPr>
              <a:t>0</a:t>
            </a:r>
            <a:r>
              <a:rPr lang="en-US" sz="2000" dirty="0" smtClean="0">
                <a:effectLst>
                  <a:glow rad="101600">
                    <a:srgbClr val="FFFFFF">
                      <a:satMod val="175000"/>
                      <a:alpha val="40000"/>
                    </a:srgbClr>
                  </a:glow>
                </a:effectLst>
              </a:rPr>
              <a:t>, </a:t>
            </a:r>
          </a:p>
          <a:p>
            <a:pPr lvl="1"/>
            <a:r>
              <a:rPr lang="en-US" dirty="0" smtClean="0">
                <a:effectLst>
                  <a:glow rad="101600">
                    <a:srgbClr val="FFFFFF">
                      <a:satMod val="175000"/>
                      <a:alpha val="40000"/>
                    </a:srgbClr>
                  </a:glow>
                </a:effectLst>
              </a:rPr>
              <a:t>return </a:t>
            </a:r>
            <a:r>
              <a:rPr lang="en-US" b="1" dirty="0">
                <a:solidFill>
                  <a:srgbClr val="FF0000"/>
                </a:solidFill>
                <a:effectLst>
                  <a:glow rad="101600">
                    <a:srgbClr val="FFFFFF">
                      <a:satMod val="175000"/>
                      <a:alpha val="40000"/>
                    </a:srgbClr>
                  </a:glow>
                </a:effectLst>
              </a:rPr>
              <a:t>x</a:t>
            </a:r>
            <a:r>
              <a:rPr lang="en-US" baseline="30000" dirty="0">
                <a:solidFill>
                  <a:srgbClr val="FF0000"/>
                </a:solidFill>
                <a:effectLst>
                  <a:glow rad="101600">
                    <a:srgbClr val="FFFFFF">
                      <a:satMod val="175000"/>
                      <a:alpha val="40000"/>
                    </a:srgbClr>
                  </a:glow>
                </a:effectLst>
              </a:rPr>
              <a:t>*</a:t>
            </a:r>
            <a:r>
              <a:rPr lang="en-US" baseline="-25000" dirty="0">
                <a:solidFill>
                  <a:srgbClr val="FF0000"/>
                </a:solidFill>
                <a:effectLst>
                  <a:glow rad="101600">
                    <a:srgbClr val="FFFFFF">
                      <a:satMod val="175000"/>
                      <a:alpha val="40000"/>
                    </a:srgbClr>
                  </a:glow>
                </a:effectLst>
              </a:rPr>
              <a:t>P</a:t>
            </a:r>
          </a:p>
          <a:p>
            <a:pPr lvl="1"/>
            <a:endParaRPr lang="en-US" baseline="-25000" dirty="0">
              <a:solidFill>
                <a:srgbClr val="FF0000"/>
              </a:solidFill>
              <a:effectLst>
                <a:glow rad="101600">
                  <a:srgbClr val="FFFFFF">
                    <a:satMod val="175000"/>
                    <a:alpha val="40000"/>
                  </a:srgbClr>
                </a:glow>
              </a:effectLst>
            </a:endParaRPr>
          </a:p>
          <a:p>
            <a:endParaRPr lang="en-US" dirty="0"/>
          </a:p>
        </p:txBody>
      </p:sp>
      <p:sp>
        <p:nvSpPr>
          <p:cNvPr id="5" name="Down Arrow 4"/>
          <p:cNvSpPr/>
          <p:nvPr/>
        </p:nvSpPr>
        <p:spPr>
          <a:xfrm rot="9674264">
            <a:off x="5733516" y="2741320"/>
            <a:ext cx="355600" cy="647700"/>
          </a:xfrm>
          <a:prstGeom prst="downArrow">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Down Arrow 5"/>
          <p:cNvSpPr/>
          <p:nvPr/>
        </p:nvSpPr>
        <p:spPr>
          <a:xfrm rot="9674264">
            <a:off x="3322892" y="5481890"/>
            <a:ext cx="355600" cy="647700"/>
          </a:xfrm>
          <a:prstGeom prst="downArrow">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8" name="Straight Connector 7"/>
          <p:cNvCxnSpPr/>
          <p:nvPr/>
        </p:nvCxnSpPr>
        <p:spPr>
          <a:xfrm>
            <a:off x="1736834" y="5089634"/>
            <a:ext cx="1600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188370" y="2711668"/>
            <a:ext cx="191663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797268" y="5410200"/>
            <a:ext cx="208893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72</a:t>
            </a:fld>
            <a:endParaRPr lang="en-US" altLang="zh-TW"/>
          </a:p>
        </p:txBody>
      </p:sp>
    </p:spTree>
    <p:extLst>
      <p:ext uri="{BB962C8B-B14F-4D97-AF65-F5344CB8AC3E}">
        <p14:creationId xmlns:p14="http://schemas.microsoft.com/office/powerpoint/2010/main" val="246102060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2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par>
                                <p:cTn id="12" presetID="22" presetClass="entr" presetSubtype="2"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500"/>
                                        <p:tgtEl>
                                          <p:spTgt spid="9"/>
                                        </p:tgtEl>
                                      </p:cBhvr>
                                    </p:animEffect>
                                  </p:childTnLst>
                                </p:cTn>
                              </p:par>
                              <p:par>
                                <p:cTn id="15" presetID="22" presetClass="entr" presetSubtype="2"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right)">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1394" name="Rectangle 2"/>
          <p:cNvSpPr>
            <a:spLocks noGrp="1" noChangeArrowheads="1"/>
          </p:cNvSpPr>
          <p:nvPr>
            <p:ph type="title"/>
          </p:nvPr>
        </p:nvSpPr>
        <p:spPr/>
        <p:txBody>
          <a:bodyPr/>
          <a:lstStyle/>
          <a:p>
            <a:r>
              <a:rPr lang="en-US" dirty="0" smtClean="0"/>
              <a:t>Semantic </a:t>
            </a:r>
            <a:r>
              <a:rPr lang="en-US" dirty="0"/>
              <a:t>Role </a:t>
            </a:r>
            <a:r>
              <a:rPr lang="en-US" dirty="0" smtClean="0"/>
              <a:t>Labeling Task </a:t>
            </a:r>
            <a:endParaRPr lang="en-US" dirty="0"/>
          </a:p>
        </p:txBody>
      </p:sp>
      <p:sp>
        <p:nvSpPr>
          <p:cNvPr id="1211395" name="Rectangle 3"/>
          <p:cNvSpPr>
            <a:spLocks noGrp="1" noChangeArrowheads="1"/>
          </p:cNvSpPr>
          <p:nvPr>
            <p:ph type="body" idx="1"/>
          </p:nvPr>
        </p:nvSpPr>
        <p:spPr/>
        <p:txBody>
          <a:bodyPr/>
          <a:lstStyle/>
          <a:p>
            <a:pPr>
              <a:buFont typeface="Wingdings" pitchFamily="2" charset="2"/>
              <a:buNone/>
              <a:tabLst>
                <a:tab pos="1770063" algn="l"/>
              </a:tabLst>
            </a:pPr>
            <a:endParaRPr lang="en-US" sz="1800" b="1" dirty="0" smtClean="0">
              <a:latin typeface="Courier New" pitchFamily="49" charset="0"/>
            </a:endParaRPr>
          </a:p>
          <a:p>
            <a:pPr>
              <a:buFont typeface="Wingdings" pitchFamily="2" charset="2"/>
              <a:buNone/>
              <a:tabLst>
                <a:tab pos="1770063" algn="l"/>
              </a:tabLst>
            </a:pPr>
            <a:r>
              <a:rPr lang="en-US" sz="1800" b="1" dirty="0" smtClean="0">
                <a:latin typeface="Courier New" pitchFamily="49" charset="0"/>
              </a:rPr>
              <a:t>I </a:t>
            </a:r>
            <a:r>
              <a:rPr lang="en-US" sz="1800" b="1" i="1" dirty="0">
                <a:latin typeface="Courier New" pitchFamily="49" charset="0"/>
              </a:rPr>
              <a:t>left</a:t>
            </a:r>
            <a:r>
              <a:rPr lang="en-US" sz="1800" b="1" dirty="0">
                <a:latin typeface="Courier New" pitchFamily="49" charset="0"/>
              </a:rPr>
              <a:t> my pearls to my daughter in my will .</a:t>
            </a:r>
          </a:p>
          <a:p>
            <a:pPr>
              <a:buFont typeface="Wingdings" pitchFamily="2" charset="2"/>
              <a:buNone/>
              <a:tabLst>
                <a:tab pos="1770063" algn="l"/>
              </a:tabLst>
            </a:pPr>
            <a:r>
              <a:rPr lang="en-US" sz="1800" b="1" dirty="0">
                <a:solidFill>
                  <a:schemeClr val="bg2"/>
                </a:solidFill>
              </a:rPr>
              <a:t>[</a:t>
            </a:r>
            <a:r>
              <a:rPr lang="en-US" sz="1800" b="1" dirty="0">
                <a:latin typeface="Courier New" pitchFamily="49" charset="0"/>
              </a:rPr>
              <a:t>I</a:t>
            </a:r>
            <a:r>
              <a:rPr lang="en-US" sz="1800" b="1" dirty="0">
                <a:solidFill>
                  <a:schemeClr val="bg2"/>
                </a:solidFill>
              </a:rPr>
              <a:t>]</a:t>
            </a:r>
            <a:r>
              <a:rPr lang="en-US" sz="1800" b="1" i="1" baseline="-25000" dirty="0">
                <a:solidFill>
                  <a:schemeClr val="bg2"/>
                </a:solidFill>
                <a:latin typeface="Courier New" pitchFamily="49" charset="0"/>
              </a:rPr>
              <a:t>A0</a:t>
            </a:r>
            <a:r>
              <a:rPr lang="en-US" sz="1800" b="1" dirty="0">
                <a:latin typeface="Courier New" pitchFamily="49" charset="0"/>
              </a:rPr>
              <a:t> </a:t>
            </a:r>
            <a:r>
              <a:rPr lang="en-US" sz="1800" b="1" i="1" dirty="0">
                <a:latin typeface="Courier New" pitchFamily="49" charset="0"/>
              </a:rPr>
              <a:t>left</a:t>
            </a:r>
            <a:r>
              <a:rPr lang="en-US" sz="1800" b="1" dirty="0">
                <a:latin typeface="Courier New" pitchFamily="49" charset="0"/>
              </a:rPr>
              <a:t> </a:t>
            </a:r>
            <a:r>
              <a:rPr lang="en-US" sz="1800" b="1" dirty="0">
                <a:solidFill>
                  <a:srgbClr val="008000"/>
                </a:solidFill>
              </a:rPr>
              <a:t>[</a:t>
            </a:r>
            <a:r>
              <a:rPr lang="en-US" sz="1800" b="1" dirty="0">
                <a:latin typeface="Courier New" pitchFamily="49" charset="0"/>
              </a:rPr>
              <a:t>my pearls</a:t>
            </a:r>
            <a:r>
              <a:rPr lang="en-US" sz="1800" b="1" dirty="0">
                <a:solidFill>
                  <a:srgbClr val="008000"/>
                </a:solidFill>
              </a:rPr>
              <a:t>]</a:t>
            </a:r>
            <a:r>
              <a:rPr lang="en-US" sz="1800" b="1" i="1" baseline="-25000" dirty="0">
                <a:solidFill>
                  <a:srgbClr val="008000"/>
                </a:solidFill>
                <a:latin typeface="Courier New" pitchFamily="49" charset="0"/>
              </a:rPr>
              <a:t>A1</a:t>
            </a:r>
            <a:r>
              <a:rPr lang="en-US" sz="1800" b="1" dirty="0">
                <a:latin typeface="Courier New" pitchFamily="49" charset="0"/>
              </a:rPr>
              <a:t> </a:t>
            </a:r>
            <a:r>
              <a:rPr lang="en-US" sz="1800" b="1" dirty="0">
                <a:solidFill>
                  <a:schemeClr val="folHlink"/>
                </a:solidFill>
              </a:rPr>
              <a:t>[</a:t>
            </a:r>
            <a:r>
              <a:rPr lang="en-US" sz="1800" b="1" dirty="0">
                <a:latin typeface="Courier New" pitchFamily="49" charset="0"/>
              </a:rPr>
              <a:t>to my daughter</a:t>
            </a:r>
            <a:r>
              <a:rPr lang="en-US" sz="1800" b="1" dirty="0">
                <a:solidFill>
                  <a:schemeClr val="folHlink"/>
                </a:solidFill>
              </a:rPr>
              <a:t>]</a:t>
            </a:r>
            <a:r>
              <a:rPr lang="en-US" sz="1800" b="1" i="1" baseline="-25000" dirty="0">
                <a:solidFill>
                  <a:schemeClr val="folHlink"/>
                </a:solidFill>
                <a:latin typeface="Courier New" pitchFamily="49" charset="0"/>
              </a:rPr>
              <a:t>A2</a:t>
            </a:r>
            <a:r>
              <a:rPr lang="en-US" sz="1800" b="1" dirty="0">
                <a:latin typeface="Courier New" pitchFamily="49" charset="0"/>
              </a:rPr>
              <a:t> </a:t>
            </a:r>
            <a:r>
              <a:rPr lang="en-US" sz="1800" b="1" dirty="0">
                <a:solidFill>
                  <a:srgbClr val="CC0000"/>
                </a:solidFill>
              </a:rPr>
              <a:t>[</a:t>
            </a:r>
            <a:r>
              <a:rPr lang="en-US" sz="1800" b="1" dirty="0">
                <a:latin typeface="Courier New" pitchFamily="49" charset="0"/>
              </a:rPr>
              <a:t>in my will</a:t>
            </a:r>
            <a:r>
              <a:rPr lang="en-US" sz="1800" b="1" dirty="0">
                <a:solidFill>
                  <a:srgbClr val="CC0000"/>
                </a:solidFill>
              </a:rPr>
              <a:t>]</a:t>
            </a:r>
            <a:r>
              <a:rPr lang="en-US" sz="1800" b="1" i="1" baseline="-25000" dirty="0">
                <a:solidFill>
                  <a:srgbClr val="CC0000"/>
                </a:solidFill>
                <a:latin typeface="Courier New" pitchFamily="49" charset="0"/>
              </a:rPr>
              <a:t>AM-LOC</a:t>
            </a:r>
            <a:r>
              <a:rPr lang="en-US" sz="1800" b="1" dirty="0">
                <a:latin typeface="Courier New" pitchFamily="49" charset="0"/>
              </a:rPr>
              <a:t> .</a:t>
            </a:r>
          </a:p>
          <a:p>
            <a:pPr>
              <a:buFont typeface="Wingdings" pitchFamily="2" charset="2"/>
              <a:buNone/>
              <a:tabLst>
                <a:tab pos="1770063" algn="l"/>
              </a:tabLst>
            </a:pPr>
            <a:endParaRPr lang="en-US" sz="1800" dirty="0"/>
          </a:p>
          <a:p>
            <a:pPr>
              <a:tabLst>
                <a:tab pos="1770063" algn="l"/>
              </a:tabLst>
            </a:pPr>
            <a:r>
              <a:rPr lang="en-US" sz="2000" b="1" i="1" dirty="0">
                <a:solidFill>
                  <a:schemeClr val="bg2"/>
                </a:solidFill>
                <a:latin typeface="Arial" pitchFamily="34" charset="0"/>
              </a:rPr>
              <a:t>A0</a:t>
            </a:r>
            <a:r>
              <a:rPr lang="en-US" sz="2000" dirty="0">
                <a:latin typeface="Arial" pitchFamily="34" charset="0"/>
              </a:rPr>
              <a:t>	Leaver</a:t>
            </a:r>
          </a:p>
          <a:p>
            <a:pPr>
              <a:tabLst>
                <a:tab pos="1770063" algn="l"/>
              </a:tabLst>
            </a:pPr>
            <a:r>
              <a:rPr lang="en-US" sz="2000" b="1" i="1" dirty="0">
                <a:solidFill>
                  <a:srgbClr val="008000"/>
                </a:solidFill>
                <a:latin typeface="Arial" pitchFamily="34" charset="0"/>
              </a:rPr>
              <a:t>A1</a:t>
            </a:r>
            <a:r>
              <a:rPr lang="en-US" sz="2000" dirty="0">
                <a:latin typeface="Arial" pitchFamily="34" charset="0"/>
              </a:rPr>
              <a:t>	Things left</a:t>
            </a:r>
          </a:p>
          <a:p>
            <a:pPr>
              <a:tabLst>
                <a:tab pos="1770063" algn="l"/>
              </a:tabLst>
            </a:pPr>
            <a:r>
              <a:rPr lang="en-US" sz="2000" b="1" i="1" dirty="0">
                <a:solidFill>
                  <a:schemeClr val="folHlink"/>
                </a:solidFill>
                <a:latin typeface="Arial" pitchFamily="34" charset="0"/>
              </a:rPr>
              <a:t>A2</a:t>
            </a:r>
            <a:r>
              <a:rPr lang="en-US" sz="2000" dirty="0">
                <a:latin typeface="Arial" pitchFamily="34" charset="0"/>
              </a:rPr>
              <a:t>	Benefactor</a:t>
            </a:r>
          </a:p>
          <a:p>
            <a:pPr>
              <a:tabLst>
                <a:tab pos="1770063" algn="l"/>
              </a:tabLst>
            </a:pPr>
            <a:r>
              <a:rPr lang="en-US" sz="2000" b="1" i="1" dirty="0">
                <a:solidFill>
                  <a:srgbClr val="CC0000"/>
                </a:solidFill>
                <a:latin typeface="Arial" pitchFamily="34" charset="0"/>
              </a:rPr>
              <a:t>AM-LOC</a:t>
            </a:r>
            <a:r>
              <a:rPr lang="en-US" sz="2000" dirty="0">
                <a:latin typeface="Arial" pitchFamily="34" charset="0"/>
              </a:rPr>
              <a:t>	</a:t>
            </a:r>
            <a:r>
              <a:rPr lang="en-US" sz="2000" dirty="0" smtClean="0">
                <a:latin typeface="Arial" pitchFamily="34" charset="0"/>
              </a:rPr>
              <a:t>Location</a:t>
            </a:r>
            <a:endParaRPr lang="en-US" sz="2000" dirty="0">
              <a:latin typeface="Arial" pitchFamily="34" charset="0"/>
            </a:endParaRPr>
          </a:p>
        </p:txBody>
      </p:sp>
      <p:sp>
        <p:nvSpPr>
          <p:cNvPr id="1211419" name="Rectangle 27"/>
          <p:cNvSpPr>
            <a:spLocks noChangeArrowheads="1"/>
          </p:cNvSpPr>
          <p:nvPr/>
        </p:nvSpPr>
        <p:spPr bwMode="auto">
          <a:xfrm>
            <a:off x="1676400" y="1043594"/>
            <a:ext cx="6172200" cy="393700"/>
          </a:xfrm>
          <a:prstGeom prst="rect">
            <a:avLst/>
          </a:prstGeom>
          <a:solidFill>
            <a:srgbClr val="FFFFCC"/>
          </a:solidFill>
          <a:ln w="9525">
            <a:solidFill>
              <a:srgbClr val="FFC000"/>
            </a:solidFill>
            <a:miter lim="800000"/>
            <a:headEnd/>
            <a:tailEnd/>
          </a:ln>
          <a:effectLst/>
        </p:spPr>
        <p:txBody>
          <a:bodyPr/>
          <a:lstStyle/>
          <a:p>
            <a:pPr marL="609600" indent="-609600">
              <a:spcBef>
                <a:spcPct val="20000"/>
              </a:spcBef>
              <a:buClr>
                <a:schemeClr val="bg2"/>
              </a:buClr>
              <a:buSzPct val="75000"/>
              <a:buFont typeface="Wingdings" pitchFamily="2" charset="2"/>
              <a:buNone/>
            </a:pPr>
            <a:r>
              <a:rPr lang="en-US" sz="2000" dirty="0">
                <a:solidFill>
                  <a:srgbClr val="0033CC"/>
                </a:solidFill>
                <a:latin typeface="Calibri" pitchFamily="34" charset="0"/>
                <a:cs typeface="Calibri" pitchFamily="34" charset="0"/>
              </a:rPr>
              <a:t>Who did what to whom, when, where, why,…</a:t>
            </a:r>
          </a:p>
        </p:txBody>
      </p:sp>
      <p:sp>
        <p:nvSpPr>
          <p:cNvPr id="4" name="Slide Number Placeholder 3"/>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73</a:t>
            </a:fld>
            <a:endParaRPr lang="en-US" altLang="zh-TW"/>
          </a:p>
        </p:txBody>
      </p:sp>
    </p:spTree>
    <p:extLst>
      <p:ext uri="{BB962C8B-B14F-4D97-AF65-F5344CB8AC3E}">
        <p14:creationId xmlns:p14="http://schemas.microsoft.com/office/powerpoint/2010/main" val="363949783"/>
      </p:ext>
    </p:extLst>
  </p:cSld>
  <p:clrMapOvr>
    <a:masterClrMapping/>
  </p:clrMapOvr>
  <p:transition spd="med"/>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 Semantic Role Labeling </a:t>
            </a:r>
            <a:endParaRPr lang="en-US" dirty="0"/>
          </a:p>
        </p:txBody>
      </p:sp>
      <p:sp>
        <p:nvSpPr>
          <p:cNvPr id="3" name="Content Placeholder 2"/>
          <p:cNvSpPr>
            <a:spLocks noGrp="1"/>
          </p:cNvSpPr>
          <p:nvPr>
            <p:ph idx="1"/>
          </p:nvPr>
        </p:nvSpPr>
        <p:spPr/>
        <p:txBody>
          <a:bodyPr/>
          <a:lstStyle/>
          <a:p>
            <a:r>
              <a:rPr lang="en-US" sz="2000" dirty="0" smtClean="0">
                <a:solidFill>
                  <a:srgbClr val="FF0000"/>
                </a:solidFill>
                <a:cs typeface="Calibri" pitchFamily="34" charset="0"/>
              </a:rPr>
              <a:t>SRL:</a:t>
            </a:r>
            <a:r>
              <a:rPr lang="en-US" sz="2000" dirty="0" smtClean="0">
                <a:cs typeface="Calibri" pitchFamily="34" charset="0"/>
              </a:rPr>
              <a:t> Based on the state-of-the-art Illinois SRL</a:t>
            </a:r>
          </a:p>
          <a:p>
            <a:pPr lvl="1"/>
            <a:r>
              <a:rPr lang="en-US" sz="1800" dirty="0" smtClean="0">
                <a:cs typeface="Calibri" pitchFamily="34" charset="0"/>
              </a:rPr>
              <a:t>[V</a:t>
            </a:r>
            <a:r>
              <a:rPr lang="en-US" sz="1800" dirty="0">
                <a:cs typeface="Calibri" pitchFamily="34" charset="0"/>
              </a:rPr>
              <a:t>. </a:t>
            </a:r>
            <a:r>
              <a:rPr lang="en-US" sz="1800" dirty="0" err="1">
                <a:cs typeface="Calibri" pitchFamily="34" charset="0"/>
              </a:rPr>
              <a:t>Punyakanok</a:t>
            </a:r>
            <a:r>
              <a:rPr lang="en-US" sz="1800" dirty="0">
                <a:cs typeface="Calibri" pitchFamily="34" charset="0"/>
              </a:rPr>
              <a:t> and D. Roth and W. </a:t>
            </a:r>
            <a:r>
              <a:rPr lang="en-US" sz="1800" dirty="0" err="1">
                <a:cs typeface="Calibri" pitchFamily="34" charset="0"/>
              </a:rPr>
              <a:t>Yih</a:t>
            </a:r>
            <a:r>
              <a:rPr lang="en-US" sz="1800" dirty="0">
                <a:cs typeface="Calibri" pitchFamily="34" charset="0"/>
              </a:rPr>
              <a:t>, </a:t>
            </a:r>
            <a:r>
              <a:rPr lang="en-US" sz="1800" b="1" i="1" dirty="0">
                <a:cs typeface="Calibri" pitchFamily="34" charset="0"/>
              </a:rPr>
              <a:t>The Importance of Syntactic Parsing and Inference in Semantic Role Labeling</a:t>
            </a:r>
            <a:r>
              <a:rPr lang="en-US" sz="1800" b="1" dirty="0">
                <a:cs typeface="Calibri" pitchFamily="34" charset="0"/>
              </a:rPr>
              <a:t>,  </a:t>
            </a:r>
            <a:r>
              <a:rPr lang="en-US" sz="1800" dirty="0">
                <a:cs typeface="Calibri" pitchFamily="34" charset="0"/>
              </a:rPr>
              <a:t>Computational Linguistics </a:t>
            </a:r>
            <a:r>
              <a:rPr lang="en-US" sz="1800" dirty="0" smtClean="0">
                <a:cs typeface="Calibri" pitchFamily="34" charset="0"/>
              </a:rPr>
              <a:t>– 2008] </a:t>
            </a:r>
            <a:endParaRPr lang="en-US" sz="1800" dirty="0">
              <a:cs typeface="Calibri" pitchFamily="34" charset="0"/>
            </a:endParaRPr>
          </a:p>
          <a:p>
            <a:pPr lvl="1"/>
            <a:r>
              <a:rPr lang="en-US" sz="1800" dirty="0" smtClean="0">
                <a:cs typeface="Calibri" pitchFamily="34" charset="0"/>
              </a:rPr>
              <a:t>In SRL, we solve an ILP problem for each verb predicate in each sentence</a:t>
            </a:r>
          </a:p>
          <a:p>
            <a:endParaRPr lang="en-US" sz="2000" dirty="0" smtClean="0">
              <a:solidFill>
                <a:srgbClr val="FF0000"/>
              </a:solidFill>
            </a:endParaRPr>
          </a:p>
          <a:p>
            <a:r>
              <a:rPr lang="en-US" sz="2000" dirty="0" smtClean="0">
                <a:solidFill>
                  <a:srgbClr val="FF0000"/>
                </a:solidFill>
              </a:rPr>
              <a:t>Amortization Experiments:</a:t>
            </a:r>
          </a:p>
          <a:p>
            <a:pPr lvl="1"/>
            <a:r>
              <a:rPr lang="en-US" sz="1800" dirty="0" smtClean="0"/>
              <a:t>Speedup </a:t>
            </a:r>
            <a:r>
              <a:rPr lang="en-US" sz="1800" dirty="0"/>
              <a:t>&amp; Accuracy are measured over WSJ test set (Section </a:t>
            </a:r>
            <a:r>
              <a:rPr lang="en-US" sz="1800" dirty="0" smtClean="0"/>
              <a:t>23)</a:t>
            </a:r>
          </a:p>
          <a:p>
            <a:pPr lvl="1"/>
            <a:r>
              <a:rPr lang="en-US" sz="2000" dirty="0" smtClean="0"/>
              <a:t>Baseline </a:t>
            </a:r>
            <a:r>
              <a:rPr lang="en-US" sz="2000" dirty="0"/>
              <a:t>is solving ILP using Gurobi </a:t>
            </a:r>
            <a:r>
              <a:rPr lang="en-US" sz="2000" dirty="0" smtClean="0"/>
              <a:t>4.6 </a:t>
            </a:r>
            <a:endParaRPr lang="en-US" sz="2000" dirty="0"/>
          </a:p>
          <a:p>
            <a:r>
              <a:rPr lang="en-US" sz="2000" dirty="0" smtClean="0"/>
              <a:t>For </a:t>
            </a:r>
            <a:r>
              <a:rPr lang="en-US" sz="2000" dirty="0"/>
              <a:t>amortization:</a:t>
            </a:r>
          </a:p>
          <a:p>
            <a:pPr lvl="1"/>
            <a:r>
              <a:rPr lang="en-US" sz="1800" dirty="0">
                <a:solidFill>
                  <a:srgbClr val="0033CC"/>
                </a:solidFill>
              </a:rPr>
              <a:t>We collect </a:t>
            </a:r>
            <a:r>
              <a:rPr lang="en-US" sz="1800" dirty="0" smtClean="0">
                <a:solidFill>
                  <a:srgbClr val="0033CC"/>
                </a:solidFill>
              </a:rPr>
              <a:t>250,000 </a:t>
            </a:r>
            <a:r>
              <a:rPr lang="en-US" sz="1800" dirty="0">
                <a:solidFill>
                  <a:srgbClr val="0033CC"/>
                </a:solidFill>
              </a:rPr>
              <a:t>SRL inference problems </a:t>
            </a:r>
            <a:r>
              <a:rPr lang="en-US" sz="1800" dirty="0"/>
              <a:t>from </a:t>
            </a:r>
            <a:r>
              <a:rPr lang="en-US" sz="1800" dirty="0" err="1"/>
              <a:t>Gigaword</a:t>
            </a:r>
            <a:r>
              <a:rPr lang="en-US" sz="1800" dirty="0"/>
              <a:t> and store in a database</a:t>
            </a:r>
          </a:p>
          <a:p>
            <a:pPr lvl="1"/>
            <a:r>
              <a:rPr lang="en-US" sz="1800" dirty="0"/>
              <a:t>For each ILP in test set, we invoke  one of the theorems (exact / approx.)</a:t>
            </a:r>
          </a:p>
          <a:p>
            <a:pPr lvl="1"/>
            <a:r>
              <a:rPr lang="en-US" sz="1800" dirty="0"/>
              <a:t>If found, we return it, otherwise we call the baseline ILP solver</a:t>
            </a:r>
          </a:p>
          <a:p>
            <a:endParaRPr lang="en-US" sz="2000" dirty="0">
              <a:cs typeface="Calibri" pitchFamily="34" charset="0"/>
            </a:endParaRPr>
          </a:p>
          <a:p>
            <a:endParaRPr lang="en-US" sz="2000" dirty="0" smtClean="0"/>
          </a:p>
          <a:p>
            <a:endParaRPr lang="en-US" sz="2000" dirty="0"/>
          </a:p>
        </p:txBody>
      </p:sp>
      <p:sp>
        <p:nvSpPr>
          <p:cNvPr id="6" name="Slide Number Placeholder 5"/>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74</a:t>
            </a:fld>
            <a:endParaRPr lang="en-US" altLang="zh-TW"/>
          </a:p>
        </p:txBody>
      </p:sp>
    </p:spTree>
    <p:extLst>
      <p:ext uri="{BB962C8B-B14F-4D97-AF65-F5344CB8AC3E}">
        <p14:creationId xmlns:p14="http://schemas.microsoft.com/office/powerpoint/2010/main" val="12026476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ular Callout 3"/>
          <p:cNvSpPr/>
          <p:nvPr/>
        </p:nvSpPr>
        <p:spPr>
          <a:xfrm>
            <a:off x="7273974" y="152400"/>
            <a:ext cx="1793826" cy="762000"/>
          </a:xfrm>
          <a:prstGeom prst="wedgeRectCallout">
            <a:avLst>
              <a:gd name="adj1" fmla="val -22963"/>
              <a:gd name="adj2" fmla="val 221810"/>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Solve only one in three problems</a:t>
            </a:r>
          </a:p>
        </p:txBody>
      </p:sp>
      <p:sp>
        <p:nvSpPr>
          <p:cNvPr id="2" name="Title 1"/>
          <p:cNvSpPr>
            <a:spLocks noGrp="1"/>
          </p:cNvSpPr>
          <p:nvPr>
            <p:ph type="title"/>
          </p:nvPr>
        </p:nvSpPr>
        <p:spPr/>
        <p:txBody>
          <a:bodyPr/>
          <a:lstStyle/>
          <a:p>
            <a:r>
              <a:rPr lang="en-US" dirty="0" smtClean="0"/>
              <a:t>Speedup &amp; Accuracy</a:t>
            </a:r>
            <a:endParaRPr lang="en-US" dirty="0"/>
          </a:p>
        </p:txBody>
      </p:sp>
      <p:graphicFrame>
        <p:nvGraphicFramePr>
          <p:cNvPr id="6" name="Chart 5"/>
          <p:cNvGraphicFramePr/>
          <p:nvPr>
            <p:extLst>
              <p:ext uri="{D42A27DB-BD31-4B8C-83A1-F6EECF244321}">
                <p14:modId xmlns:p14="http://schemas.microsoft.com/office/powerpoint/2010/main" val="668286353"/>
              </p:ext>
            </p:extLst>
          </p:nvPr>
        </p:nvGraphicFramePr>
        <p:xfrm>
          <a:off x="685800" y="1066800"/>
          <a:ext cx="7785100" cy="532576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955800" y="6057900"/>
            <a:ext cx="1219200" cy="461665"/>
          </a:xfrm>
          <a:prstGeom prst="rect">
            <a:avLst/>
          </a:prstGeom>
          <a:noFill/>
        </p:spPr>
        <p:txBody>
          <a:bodyPr wrap="square" rtlCol="0">
            <a:spAutoFit/>
          </a:bodyPr>
          <a:lstStyle/>
          <a:p>
            <a:r>
              <a:rPr lang="en-US" sz="2400" dirty="0" smtClean="0">
                <a:solidFill>
                  <a:srgbClr val="00B050"/>
                </a:solidFill>
                <a:latin typeface="Calibri" pitchFamily="34" charset="0"/>
                <a:cs typeface="Andalus" pitchFamily="2" charset="-78"/>
              </a:rPr>
              <a:t>Exact</a:t>
            </a:r>
            <a:endParaRPr lang="en-US" sz="2400" dirty="0">
              <a:solidFill>
                <a:srgbClr val="00B050"/>
              </a:solidFill>
              <a:latin typeface="Calibri" pitchFamily="34" charset="0"/>
              <a:cs typeface="Andalus" pitchFamily="2" charset="-78"/>
            </a:endParaRPr>
          </a:p>
        </p:txBody>
      </p:sp>
      <p:sp>
        <p:nvSpPr>
          <p:cNvPr id="8" name="TextBox 7"/>
          <p:cNvSpPr txBox="1"/>
          <p:nvPr/>
        </p:nvSpPr>
        <p:spPr>
          <a:xfrm>
            <a:off x="5676900" y="6057900"/>
            <a:ext cx="2019300" cy="461665"/>
          </a:xfrm>
          <a:prstGeom prst="rect">
            <a:avLst/>
          </a:prstGeom>
          <a:noFill/>
        </p:spPr>
        <p:txBody>
          <a:bodyPr wrap="square" rtlCol="0">
            <a:spAutoFit/>
          </a:bodyPr>
          <a:lstStyle/>
          <a:p>
            <a:r>
              <a:rPr lang="en-US" sz="2400" dirty="0" smtClean="0">
                <a:solidFill>
                  <a:srgbClr val="0070C0"/>
                </a:solidFill>
                <a:latin typeface="Calibri" pitchFamily="34" charset="0"/>
                <a:cs typeface="Andalus" pitchFamily="2" charset="-78"/>
              </a:rPr>
              <a:t>Approximate</a:t>
            </a:r>
            <a:endParaRPr lang="en-US" sz="2400" dirty="0">
              <a:solidFill>
                <a:srgbClr val="0070C0"/>
              </a:solidFill>
              <a:latin typeface="Calibri" pitchFamily="34" charset="0"/>
              <a:cs typeface="Andalus" pitchFamily="2" charset="-78"/>
            </a:endParaRPr>
          </a:p>
        </p:txBody>
      </p:sp>
      <p:pic>
        <p:nvPicPr>
          <p:cNvPr id="13" name="Picture 12"/>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bwMode="auto">
          <a:xfrm>
            <a:off x="1472653" y="1104900"/>
            <a:ext cx="6502996" cy="431297"/>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3" name="TextBox 2"/>
          <p:cNvSpPr txBox="1"/>
          <p:nvPr/>
        </p:nvSpPr>
        <p:spPr>
          <a:xfrm>
            <a:off x="67441" y="2288032"/>
            <a:ext cx="355600" cy="2246769"/>
          </a:xfrm>
          <a:prstGeom prst="rect">
            <a:avLst/>
          </a:prstGeom>
          <a:noFill/>
        </p:spPr>
        <p:txBody>
          <a:bodyPr wrap="square" rtlCol="0">
            <a:spAutoFit/>
          </a:bodyPr>
          <a:lstStyle/>
          <a:p>
            <a:r>
              <a:rPr lang="en-US" sz="2000" b="1" dirty="0" smtClean="0">
                <a:solidFill>
                  <a:srgbClr val="0033CC"/>
                </a:solidFill>
                <a:latin typeface="Calibri" pitchFamily="34" charset="0"/>
                <a:cs typeface="Andalus" pitchFamily="2" charset="-78"/>
              </a:rPr>
              <a:t>Speedup</a:t>
            </a:r>
            <a:endParaRPr lang="en-US" sz="2000" b="1" dirty="0">
              <a:solidFill>
                <a:srgbClr val="0033CC"/>
              </a:solidFill>
              <a:latin typeface="Calibri" pitchFamily="34" charset="0"/>
              <a:cs typeface="Andalus" pitchFamily="2" charset="-78"/>
            </a:endParaRPr>
          </a:p>
        </p:txBody>
      </p:sp>
      <p:sp>
        <p:nvSpPr>
          <p:cNvPr id="5" name="TextBox 4"/>
          <p:cNvSpPr txBox="1"/>
          <p:nvPr/>
        </p:nvSpPr>
        <p:spPr>
          <a:xfrm>
            <a:off x="8534400" y="3105090"/>
            <a:ext cx="533400" cy="400110"/>
          </a:xfrm>
          <a:prstGeom prst="rect">
            <a:avLst/>
          </a:prstGeom>
          <a:noFill/>
        </p:spPr>
        <p:txBody>
          <a:bodyPr wrap="square" rtlCol="0">
            <a:spAutoFit/>
          </a:bodyPr>
          <a:lstStyle/>
          <a:p>
            <a:r>
              <a:rPr lang="en-US" sz="2000" dirty="0" smtClean="0">
                <a:solidFill>
                  <a:schemeClr val="bg2"/>
                </a:solidFill>
                <a:latin typeface="Calibri" pitchFamily="34" charset="0"/>
                <a:cs typeface="Andalus" pitchFamily="2" charset="-78"/>
              </a:rPr>
              <a:t>F1</a:t>
            </a:r>
            <a:endParaRPr lang="en-US" sz="2000" dirty="0">
              <a:solidFill>
                <a:schemeClr val="bg2"/>
              </a:solidFill>
              <a:latin typeface="Calibri" pitchFamily="34" charset="0"/>
              <a:cs typeface="Andalus" pitchFamily="2" charset="-78"/>
            </a:endParaRPr>
          </a:p>
        </p:txBody>
      </p:sp>
      <p:cxnSp>
        <p:nvCxnSpPr>
          <p:cNvPr id="23" name="Straight Connector 22"/>
          <p:cNvCxnSpPr/>
          <p:nvPr/>
        </p:nvCxnSpPr>
        <p:spPr>
          <a:xfrm>
            <a:off x="1472653" y="1752600"/>
            <a:ext cx="19563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232127" y="1784132"/>
            <a:ext cx="635273"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5851634" y="1781502"/>
            <a:ext cx="1219200" cy="5649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121361" y="1794638"/>
            <a:ext cx="559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75</a:t>
            </a:fld>
            <a:endParaRPr lang="en-US" altLang="zh-TW"/>
          </a:p>
        </p:txBody>
      </p:sp>
      <p:sp>
        <p:nvSpPr>
          <p:cNvPr id="16" name="TextBox 15"/>
          <p:cNvSpPr txBox="1"/>
          <p:nvPr/>
        </p:nvSpPr>
        <p:spPr>
          <a:xfrm>
            <a:off x="485884" y="4583668"/>
            <a:ext cx="717550" cy="369332"/>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dirty="0" smtClean="0">
                <a:solidFill>
                  <a:schemeClr val="tx1"/>
                </a:solidFill>
                <a:latin typeface="Calibri" pitchFamily="34" charset="0"/>
                <a:cs typeface="Andalus" pitchFamily="2" charset="-78"/>
              </a:rPr>
              <a:t>1.0</a:t>
            </a:r>
            <a:endParaRPr lang="en-US" dirty="0">
              <a:solidFill>
                <a:schemeClr val="tx1"/>
              </a:solidFill>
              <a:latin typeface="Calibri" pitchFamily="34" charset="0"/>
              <a:cs typeface="Andalus" pitchFamily="2" charset="-78"/>
            </a:endParaRPr>
          </a:p>
        </p:txBody>
      </p:sp>
      <p:cxnSp>
        <p:nvCxnSpPr>
          <p:cNvPr id="12" name="Straight Connector 11"/>
          <p:cNvCxnSpPr/>
          <p:nvPr/>
        </p:nvCxnSpPr>
        <p:spPr>
          <a:xfrm>
            <a:off x="1077306" y="4799866"/>
            <a:ext cx="75236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03829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chart seriesIdx="0"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chart seriesIdx="1" categoryIdx="-4" bldStep="series"/>
                                            </p:graphic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Graphic spid="6" grpId="0" uiExpand="1">
        <p:bldSub>
          <a:bldChart bld="series"/>
        </p:bldSub>
      </p:bldGraphic>
      <p:bldP spid="16"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Amortized ILP Inference</a:t>
            </a:r>
            <a:endParaRPr lang="en-US" dirty="0"/>
          </a:p>
        </p:txBody>
      </p:sp>
      <p:sp>
        <p:nvSpPr>
          <p:cNvPr id="3" name="Content Placeholder 2"/>
          <p:cNvSpPr>
            <a:spLocks noGrp="1"/>
          </p:cNvSpPr>
          <p:nvPr>
            <p:ph idx="1"/>
          </p:nvPr>
        </p:nvSpPr>
        <p:spPr/>
        <p:txBody>
          <a:bodyPr/>
          <a:lstStyle/>
          <a:p>
            <a:r>
              <a:rPr lang="en-US" dirty="0" smtClean="0"/>
              <a:t>Inference can be amortized over the lifetime of an NLP tool</a:t>
            </a:r>
          </a:p>
          <a:p>
            <a:r>
              <a:rPr lang="en-US" dirty="0" smtClean="0"/>
              <a:t>Yields significant speed up, due to reducing the number of calls to the inference engine, independently of the solver. </a:t>
            </a:r>
            <a:endParaRPr lang="en-US" dirty="0"/>
          </a:p>
          <a:p>
            <a:endParaRPr lang="en-US" dirty="0" smtClean="0"/>
          </a:p>
          <a:p>
            <a:r>
              <a:rPr lang="en-US" dirty="0" smtClean="0"/>
              <a:t>Current/Future work:</a:t>
            </a:r>
          </a:p>
          <a:p>
            <a:pPr lvl="1"/>
            <a:r>
              <a:rPr lang="en-US" dirty="0" smtClean="0"/>
              <a:t>Decomposed </a:t>
            </a:r>
            <a:r>
              <a:rPr lang="en-US" dirty="0"/>
              <a:t>Amortized </a:t>
            </a:r>
            <a:r>
              <a:rPr lang="en-US" dirty="0" smtClean="0"/>
              <a:t>Inference</a:t>
            </a:r>
          </a:p>
          <a:p>
            <a:pPr lvl="2"/>
            <a:r>
              <a:rPr lang="en-US" dirty="0" smtClean="0"/>
              <a:t>Possibly combined with </a:t>
            </a:r>
            <a:r>
              <a:rPr lang="en-US" dirty="0" err="1" smtClean="0"/>
              <a:t>Lagrangian</a:t>
            </a:r>
            <a:r>
              <a:rPr lang="en-US" dirty="0" smtClean="0"/>
              <a:t> Relaxation</a:t>
            </a:r>
            <a:endParaRPr lang="en-US" dirty="0"/>
          </a:p>
          <a:p>
            <a:pPr lvl="1"/>
            <a:r>
              <a:rPr lang="en-US" dirty="0" smtClean="0"/>
              <a:t>Approximation augmented with warm start </a:t>
            </a:r>
          </a:p>
          <a:p>
            <a:pPr lvl="1"/>
            <a:r>
              <a:rPr lang="en-US" dirty="0" smtClean="0"/>
              <a:t>Relations to lifted inference</a:t>
            </a:r>
          </a:p>
          <a:p>
            <a:pPr marL="0" indent="0">
              <a:buNone/>
            </a:pPr>
            <a:endParaRPr lang="en-US" dirty="0"/>
          </a:p>
        </p:txBody>
      </p:sp>
      <p:sp>
        <p:nvSpPr>
          <p:cNvPr id="5" name="Slide Number Placeholder 4"/>
          <p:cNvSpPr>
            <a:spLocks noGrp="1"/>
          </p:cNvSpPr>
          <p:nvPr>
            <p:ph type="sldNum" sz="quarter" idx="11"/>
          </p:nvPr>
        </p:nvSpPr>
        <p:spPr/>
        <p:txBody>
          <a:bodyPr/>
          <a:lstStyle/>
          <a:p>
            <a:pPr>
              <a:defRPr/>
            </a:pPr>
            <a:r>
              <a:rPr lang="en-US" altLang="zh-TW" smtClean="0"/>
              <a:t>Page </a:t>
            </a:r>
            <a:fld id="{C83F18D4-0D70-44DE-A8FF-A8D5002D1168}" type="slidenum">
              <a:rPr lang="en-US" altLang="zh-TW" smtClean="0"/>
              <a:pPr>
                <a:defRPr/>
              </a:pPr>
              <a:t>76</a:t>
            </a:fld>
            <a:endParaRPr lang="en-US" altLang="zh-TW"/>
          </a:p>
        </p:txBody>
      </p:sp>
    </p:spTree>
    <p:extLst>
      <p:ext uri="{BB962C8B-B14F-4D97-AF65-F5344CB8AC3E}">
        <p14:creationId xmlns:p14="http://schemas.microsoft.com/office/powerpoint/2010/main" val="2956134523"/>
      </p:ext>
    </p:extLst>
  </p:cSld>
  <p:clrMapOvr>
    <a:masterClrMapping/>
  </p:clrMapOvr>
  <p:transition spd="med"/>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Title 1"/>
          <p:cNvSpPr>
            <a:spLocks noGrp="1"/>
          </p:cNvSpPr>
          <p:nvPr>
            <p:ph type="title" idx="4294967295"/>
          </p:nvPr>
        </p:nvSpPr>
        <p:spPr/>
        <p:txBody>
          <a:bodyPr/>
          <a:lstStyle/>
          <a:p>
            <a:pPr eaLnBrk="1" hangingPunct="1"/>
            <a:r>
              <a:rPr lang="en-US" smtClean="0"/>
              <a:t>Conclusion</a:t>
            </a:r>
          </a:p>
        </p:txBody>
      </p:sp>
      <p:sp>
        <p:nvSpPr>
          <p:cNvPr id="3" name="Content Placeholder 2"/>
          <p:cNvSpPr>
            <a:spLocks noGrp="1"/>
          </p:cNvSpPr>
          <p:nvPr>
            <p:ph idx="4294967295"/>
          </p:nvPr>
        </p:nvSpPr>
        <p:spPr>
          <a:xfrm>
            <a:off x="457200" y="990600"/>
            <a:ext cx="8382000" cy="5181600"/>
          </a:xfrm>
        </p:spPr>
        <p:txBody>
          <a:bodyPr/>
          <a:lstStyle/>
          <a:p>
            <a:pPr>
              <a:defRPr/>
            </a:pPr>
            <a:r>
              <a:rPr lang="en-US" sz="2000" dirty="0" smtClean="0"/>
              <a:t>Presented </a:t>
            </a:r>
            <a:r>
              <a:rPr lang="en-US" sz="2000" dirty="0" smtClean="0">
                <a:solidFill>
                  <a:srgbClr val="0033CC"/>
                </a:solidFill>
              </a:rPr>
              <a:t>Constrained </a:t>
            </a:r>
            <a:r>
              <a:rPr lang="en-US" sz="2000" dirty="0">
                <a:solidFill>
                  <a:srgbClr val="0033CC"/>
                </a:solidFill>
              </a:rPr>
              <a:t>Conditional Models:</a:t>
            </a:r>
            <a:r>
              <a:rPr lang="en-US" sz="2000" dirty="0"/>
              <a:t>  </a:t>
            </a:r>
            <a:endParaRPr lang="en-US" sz="2000" dirty="0" smtClean="0"/>
          </a:p>
          <a:p>
            <a:pPr lvl="1">
              <a:defRPr/>
            </a:pPr>
            <a:r>
              <a:rPr lang="en-US" sz="1800" dirty="0" smtClean="0"/>
              <a:t>An ILP based computational framework </a:t>
            </a:r>
            <a:r>
              <a:rPr lang="en-US" sz="1800" dirty="0"/>
              <a:t>that </a:t>
            </a:r>
            <a:r>
              <a:rPr lang="en-US" sz="1800" dirty="0" smtClean="0"/>
              <a:t>augments </a:t>
            </a:r>
            <a:r>
              <a:rPr lang="en-US" sz="1800" dirty="0" smtClean="0">
                <a:solidFill>
                  <a:srgbClr val="0033CC"/>
                </a:solidFill>
              </a:rPr>
              <a:t>statistically learned linear </a:t>
            </a:r>
            <a:r>
              <a:rPr lang="en-US" sz="1800" dirty="0">
                <a:solidFill>
                  <a:srgbClr val="0033CC"/>
                </a:solidFill>
              </a:rPr>
              <a:t>models</a:t>
            </a:r>
            <a:r>
              <a:rPr lang="en-US" sz="1800" dirty="0"/>
              <a:t> with </a:t>
            </a:r>
            <a:r>
              <a:rPr lang="en-US" sz="1800" dirty="0">
                <a:solidFill>
                  <a:srgbClr val="0033CC"/>
                </a:solidFill>
              </a:rPr>
              <a:t>declarative constraints </a:t>
            </a:r>
            <a:r>
              <a:rPr lang="en-US" sz="1800" dirty="0" smtClean="0">
                <a:solidFill>
                  <a:srgbClr val="0033CC"/>
                </a:solidFill>
              </a:rPr>
              <a:t> </a:t>
            </a:r>
            <a:r>
              <a:rPr lang="en-US" sz="1800" dirty="0" smtClean="0"/>
              <a:t>as </a:t>
            </a:r>
            <a:r>
              <a:rPr lang="en-US" sz="1800" dirty="0"/>
              <a:t>a way to </a:t>
            </a:r>
            <a:r>
              <a:rPr lang="en-US" sz="1800" dirty="0" smtClean="0"/>
              <a:t>incorporate knowledge and support </a:t>
            </a:r>
            <a:r>
              <a:rPr lang="en-US" sz="1800" dirty="0"/>
              <a:t>decisions in an expressive output </a:t>
            </a:r>
            <a:r>
              <a:rPr lang="en-US" sz="1800" dirty="0" smtClean="0"/>
              <a:t>spaces </a:t>
            </a:r>
          </a:p>
          <a:p>
            <a:pPr lvl="1">
              <a:defRPr/>
            </a:pPr>
            <a:r>
              <a:rPr lang="en-US" sz="1800" dirty="0" smtClean="0"/>
              <a:t>Maintains </a:t>
            </a:r>
            <a:r>
              <a:rPr lang="en-US" sz="1800" dirty="0"/>
              <a:t>modularity and tractability of </a:t>
            </a:r>
            <a:r>
              <a:rPr lang="en-US" sz="1800" dirty="0" smtClean="0"/>
              <a:t>training</a:t>
            </a:r>
          </a:p>
          <a:p>
            <a:pPr>
              <a:defRPr/>
            </a:pPr>
            <a:r>
              <a:rPr lang="en-US" sz="2000" dirty="0" smtClean="0"/>
              <a:t>A powerful &amp; modular learning and inference paradigm for high level tasks.</a:t>
            </a:r>
          </a:p>
          <a:p>
            <a:pPr lvl="1">
              <a:defRPr/>
            </a:pPr>
            <a:r>
              <a:rPr lang="en-US" dirty="0" smtClean="0"/>
              <a:t>Multiple interdependent components are learned and, via inference, support coherent decisions, modulo declarative constraints.</a:t>
            </a:r>
          </a:p>
          <a:p>
            <a:pPr>
              <a:defRPr/>
            </a:pPr>
            <a:r>
              <a:rPr lang="en-US" sz="2000" dirty="0" smtClean="0">
                <a:solidFill>
                  <a:srgbClr val="0033CC"/>
                </a:solidFill>
              </a:rPr>
              <a:t>Learning issues: </a:t>
            </a:r>
          </a:p>
          <a:p>
            <a:pPr lvl="1">
              <a:defRPr/>
            </a:pPr>
            <a:r>
              <a:rPr lang="en-US" sz="1800" dirty="0" smtClean="0"/>
              <a:t>Exemplified some of the issues in the context of extended SRL </a:t>
            </a:r>
          </a:p>
          <a:p>
            <a:pPr lvl="1">
              <a:defRPr/>
            </a:pPr>
            <a:r>
              <a:rPr lang="en-US" sz="1800" dirty="0" smtClean="0"/>
              <a:t>Learning simple models; modularity; latent and indirect supervision </a:t>
            </a:r>
          </a:p>
          <a:p>
            <a:pPr>
              <a:defRPr/>
            </a:pPr>
            <a:r>
              <a:rPr lang="en-US" sz="2000" dirty="0" smtClean="0">
                <a:solidFill>
                  <a:srgbClr val="0033CC"/>
                </a:solidFill>
              </a:rPr>
              <a:t>Inference:</a:t>
            </a:r>
          </a:p>
          <a:p>
            <a:pPr lvl="1">
              <a:defRPr/>
            </a:pPr>
            <a:r>
              <a:rPr lang="en-US" sz="1800" dirty="0" smtClean="0"/>
              <a:t>Presented a first step in </a:t>
            </a:r>
            <a:r>
              <a:rPr lang="en-US" sz="1800" dirty="0" smtClean="0">
                <a:solidFill>
                  <a:srgbClr val="0033CC"/>
                </a:solidFill>
              </a:rPr>
              <a:t>amortized inference</a:t>
            </a:r>
            <a:r>
              <a:rPr lang="en-US" sz="1800" dirty="0" smtClean="0"/>
              <a:t>: How to use previous  inference outcomes to reduce inference cost </a:t>
            </a:r>
          </a:p>
        </p:txBody>
      </p:sp>
      <p:sp>
        <p:nvSpPr>
          <p:cNvPr id="87" name="TextBox 86"/>
          <p:cNvSpPr txBox="1">
            <a:spLocks noChangeArrowheads="1"/>
          </p:cNvSpPr>
          <p:nvPr/>
        </p:nvSpPr>
        <p:spPr bwMode="auto">
          <a:xfrm>
            <a:off x="5334000" y="304800"/>
            <a:ext cx="3352800" cy="466725"/>
          </a:xfrm>
          <a:prstGeom prst="rect">
            <a:avLst/>
          </a:prstGeom>
          <a:solidFill>
            <a:srgbClr val="FFFF99"/>
          </a:solidFill>
          <a:ln w="9525">
            <a:solidFill>
              <a:srgbClr val="FF9933"/>
            </a:solidFill>
            <a:miter lim="800000"/>
            <a:headEnd/>
            <a:tailEnd/>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a:latin typeface="Calibri" pitchFamily="34" charset="0"/>
              </a:rPr>
              <a:t>Thank You!</a:t>
            </a:r>
          </a:p>
        </p:txBody>
      </p:sp>
      <p:sp>
        <p:nvSpPr>
          <p:cNvPr id="6" name="TextBox 5"/>
          <p:cNvSpPr txBox="1">
            <a:spLocks noChangeArrowheads="1"/>
          </p:cNvSpPr>
          <p:nvPr/>
        </p:nvSpPr>
        <p:spPr bwMode="auto">
          <a:xfrm>
            <a:off x="2133600" y="5791200"/>
            <a:ext cx="5029200" cy="461665"/>
          </a:xfrm>
          <a:prstGeom prst="rect">
            <a:avLst/>
          </a:prstGeom>
          <a:solidFill>
            <a:srgbClr val="FFFF99"/>
          </a:solidFill>
          <a:ln w="9525">
            <a:solidFill>
              <a:srgbClr val="FF9933"/>
            </a:solidFill>
            <a:miter lim="800000"/>
            <a:headEnd/>
            <a:tailEnd/>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dirty="0">
                <a:latin typeface="Calibri" pitchFamily="34" charset="0"/>
              </a:rPr>
              <a:t>Check out our </a:t>
            </a:r>
            <a:r>
              <a:rPr lang="en-US" sz="2400" dirty="0" smtClean="0">
                <a:latin typeface="Calibri" pitchFamily="34" charset="0"/>
              </a:rPr>
              <a:t>tools, demos, tutorial</a:t>
            </a:r>
            <a:endParaRPr lang="en-US" sz="2400" dirty="0">
              <a:latin typeface="Calibri" pitchFamily="34" charset="0"/>
            </a:endParaRPr>
          </a:p>
        </p:txBody>
      </p:sp>
      <p:sp>
        <p:nvSpPr>
          <p:cNvPr id="5" name="Slide Number Placeholder 4"/>
          <p:cNvSpPr>
            <a:spLocks noGrp="1"/>
          </p:cNvSpPr>
          <p:nvPr>
            <p:ph type="sldNum" sz="quarter" idx="11"/>
          </p:nvPr>
        </p:nvSpPr>
        <p:spPr/>
        <p:txBody>
          <a:bodyPr/>
          <a:lstStyle/>
          <a:p>
            <a:pPr>
              <a:defRPr/>
            </a:pPr>
            <a:r>
              <a:rPr lang="en-US" altLang="zh-TW" smtClean="0"/>
              <a:t>Page </a:t>
            </a:r>
            <a:fld id="{34956E49-9B35-407E-B5F2-C84A7F7C3F93}" type="slidenum">
              <a:rPr lang="en-US" altLang="zh-TW" smtClean="0"/>
              <a:pPr>
                <a:defRPr/>
              </a:pPr>
              <a:t>77</a:t>
            </a:fld>
            <a:endParaRPr lang="en-US" altLang="zh-TW"/>
          </a:p>
        </p:txBody>
      </p:sp>
    </p:spTree>
    <p:extLst>
      <p:ext uri="{BB962C8B-B14F-4D97-AF65-F5344CB8AC3E}">
        <p14:creationId xmlns:p14="http://schemas.microsoft.com/office/powerpoint/2010/main" val="186590281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heckerboard(across)">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checkerboard(across)">
                                      <p:cBhvr>
                                        <p:cTn id="24"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63" name="Rectangle 2"/>
          <p:cNvSpPr>
            <a:spLocks noGrp="1" noChangeArrowheads="1"/>
          </p:cNvSpPr>
          <p:nvPr>
            <p:ph type="title" idx="4294967295"/>
          </p:nvPr>
        </p:nvSpPr>
        <p:spPr/>
        <p:txBody>
          <a:bodyPr/>
          <a:lstStyle/>
          <a:p>
            <a:r>
              <a:rPr lang="en-US" altLang="zh-TW" sz="2400" dirty="0">
                <a:ea typeface="Arial Unicode MS" pitchFamily="34" charset="-128"/>
                <a:cs typeface="Arial Unicode MS" pitchFamily="34" charset="-128"/>
              </a:rPr>
              <a:t>Inference with General Constraint Structure </a:t>
            </a:r>
            <a:r>
              <a:rPr lang="en-US" altLang="zh-TW" sz="1600" dirty="0">
                <a:ea typeface="Arial Unicode MS" pitchFamily="34" charset="-128"/>
                <a:cs typeface="Arial Unicode MS" pitchFamily="34" charset="-128"/>
              </a:rPr>
              <a:t>[Roth&amp;Yih’04,07]</a:t>
            </a:r>
            <a:br>
              <a:rPr lang="en-US" altLang="zh-TW" sz="1600" dirty="0">
                <a:ea typeface="Arial Unicode MS" pitchFamily="34" charset="-128"/>
                <a:cs typeface="Arial Unicode MS" pitchFamily="34" charset="-128"/>
              </a:rPr>
            </a:br>
            <a:r>
              <a:rPr lang="en-US" altLang="zh-TW" sz="2000" dirty="0">
                <a:solidFill>
                  <a:schemeClr val="tx1"/>
                </a:solidFill>
                <a:ea typeface="Arial Unicode MS" pitchFamily="34" charset="-128"/>
                <a:cs typeface="Arial Unicode MS" pitchFamily="34" charset="-128"/>
              </a:rPr>
              <a:t>Recognizing Entities and Relations</a:t>
            </a:r>
            <a:r>
              <a:rPr lang="en-US" altLang="zh-TW" sz="1600" dirty="0">
                <a:solidFill>
                  <a:schemeClr val="tx1"/>
                </a:solidFill>
                <a:ea typeface="Arial Unicode MS" pitchFamily="34" charset="-128"/>
                <a:cs typeface="Arial Unicode MS" pitchFamily="34" charset="-128"/>
              </a:rPr>
              <a:t> </a:t>
            </a:r>
          </a:p>
        </p:txBody>
      </p:sp>
      <p:grpSp>
        <p:nvGrpSpPr>
          <p:cNvPr id="1269764" name="Group 3"/>
          <p:cNvGrpSpPr>
            <a:grpSpLocks/>
          </p:cNvGrpSpPr>
          <p:nvPr/>
        </p:nvGrpSpPr>
        <p:grpSpPr bwMode="auto">
          <a:xfrm>
            <a:off x="1524000" y="3276600"/>
            <a:ext cx="7008813" cy="1212850"/>
            <a:chOff x="816" y="1248"/>
            <a:chExt cx="4415" cy="764"/>
          </a:xfrm>
        </p:grpSpPr>
        <p:sp>
          <p:nvSpPr>
            <p:cNvPr id="1269765" name="Text Box 4"/>
            <p:cNvSpPr txBox="1">
              <a:spLocks noChangeArrowheads="1"/>
            </p:cNvSpPr>
            <p:nvPr/>
          </p:nvSpPr>
          <p:spPr bwMode="auto">
            <a:xfrm>
              <a:off x="816" y="1248"/>
              <a:ext cx="4415" cy="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19" tIns="46693" rIns="90119" bIns="46693">
              <a:spAutoFit/>
            </a:bodyPr>
            <a:lstStyle>
              <a:lvl1pPr marL="342900" indent="-342900" defTabSz="828675">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1pPr>
              <a:lvl2pPr marL="454025" defTabSz="828675">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2pPr>
              <a:lvl3pPr marL="1143000" indent="-228600" defTabSz="828675">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3pPr>
              <a:lvl4pPr marL="1600200" indent="-228600" defTabSz="828675">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4pPr>
              <a:lvl5pPr marL="2057400" indent="-228600" defTabSz="828675">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5pPr>
              <a:lvl6pPr marL="2514600" indent="-228600" defTabSz="828675" fontAlgn="base">
                <a:spcBef>
                  <a:spcPct val="0"/>
                </a:spcBef>
                <a:spcAft>
                  <a:spcPct val="0"/>
                </a:spcAft>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6pPr>
              <a:lvl7pPr marL="2971800" indent="-228600" defTabSz="828675" fontAlgn="base">
                <a:spcBef>
                  <a:spcPct val="0"/>
                </a:spcBef>
                <a:spcAft>
                  <a:spcPct val="0"/>
                </a:spcAft>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7pPr>
              <a:lvl8pPr marL="3429000" indent="-228600" defTabSz="828675" fontAlgn="base">
                <a:spcBef>
                  <a:spcPct val="0"/>
                </a:spcBef>
                <a:spcAft>
                  <a:spcPct val="0"/>
                </a:spcAft>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8pPr>
              <a:lvl9pPr marL="3886200" indent="-228600" defTabSz="828675" fontAlgn="base">
                <a:spcBef>
                  <a:spcPct val="0"/>
                </a:spcBef>
                <a:spcAft>
                  <a:spcPct val="0"/>
                </a:spcAft>
                <a:tabLst>
                  <a:tab pos="454025" algn="l"/>
                  <a:tab pos="860425" algn="l"/>
                  <a:tab pos="1266825" algn="l"/>
                  <a:tab pos="1674813" algn="l"/>
                  <a:tab pos="2082800" algn="l"/>
                  <a:tab pos="2487613" algn="l"/>
                  <a:tab pos="2897188" algn="l"/>
                  <a:tab pos="3305175" algn="l"/>
                  <a:tab pos="3713163" algn="l"/>
                  <a:tab pos="4117975" algn="l"/>
                  <a:tab pos="4527550" algn="l"/>
                  <a:tab pos="4935538" algn="l"/>
                  <a:tab pos="5340350" algn="l"/>
                  <a:tab pos="5749925" algn="l"/>
                  <a:tab pos="6157913" algn="l"/>
                  <a:tab pos="6564313" algn="l"/>
                  <a:tab pos="6970713" algn="l"/>
                  <a:tab pos="7380288" algn="l"/>
                  <a:tab pos="7788275" algn="l"/>
                  <a:tab pos="8193088" algn="l"/>
                  <a:tab pos="8601075" algn="l"/>
                </a:tabLst>
                <a:defRPr sz="2400">
                  <a:solidFill>
                    <a:schemeClr val="tx1"/>
                  </a:solidFill>
                  <a:latin typeface="Times New Roman" pitchFamily="18" charset="0"/>
                </a:defRPr>
              </a:lvl9pPr>
            </a:lstStyle>
            <a:p>
              <a:pPr lvl="1">
                <a:lnSpc>
                  <a:spcPct val="90000"/>
                </a:lnSpc>
                <a:spcBef>
                  <a:spcPts val="463"/>
                </a:spcBef>
                <a:buClr>
                  <a:srgbClr val="FFFFFF"/>
                </a:buClr>
                <a:buSzPct val="41000"/>
                <a:buFont typeface="Wingdings" pitchFamily="2" charset="2"/>
                <a:buNone/>
              </a:pPr>
              <a:r>
                <a:rPr lang="en-GB" sz="2000">
                  <a:solidFill>
                    <a:srgbClr val="000000"/>
                  </a:solidFill>
                  <a:latin typeface="Tahoma" pitchFamily="34" charset="0"/>
                  <a:ea typeface="Arial Unicode MS" pitchFamily="34" charset="-128"/>
                  <a:cs typeface="Arial Unicode MS" pitchFamily="34" charset="-128"/>
                </a:rPr>
                <a:t>Dole ’s wife, Elizabeth , is a native of N.C.</a:t>
              </a:r>
            </a:p>
            <a:p>
              <a:pPr lvl="1">
                <a:lnSpc>
                  <a:spcPct val="93000"/>
                </a:lnSpc>
                <a:spcBef>
                  <a:spcPts val="563"/>
                </a:spcBef>
                <a:buClr>
                  <a:srgbClr val="FFFFFF"/>
                </a:buClr>
                <a:buSzPct val="70000"/>
                <a:buFont typeface="Wingdings" pitchFamily="2" charset="2"/>
                <a:buNone/>
              </a:pPr>
              <a:r>
                <a:rPr lang="en-GB">
                  <a:solidFill>
                    <a:srgbClr val="FFFFFF"/>
                  </a:solidFill>
                  <a:latin typeface="Georgia" pitchFamily="18" charset="0"/>
                  <a:ea typeface="Arial Unicode MS" pitchFamily="34" charset="-128"/>
                  <a:cs typeface="Arial Unicode MS" pitchFamily="34" charset="-128"/>
                </a:rPr>
                <a:t> </a:t>
              </a:r>
              <a:r>
                <a:rPr lang="en-GB">
                  <a:solidFill>
                    <a:srgbClr val="CC3300"/>
                  </a:solidFill>
                  <a:latin typeface="Georgia" pitchFamily="18" charset="0"/>
                  <a:ea typeface="Arial Unicode MS" pitchFamily="34" charset="-128"/>
                  <a:cs typeface="Arial Unicode MS" pitchFamily="34" charset="-128"/>
                </a:rPr>
                <a:t>E</a:t>
              </a:r>
              <a:r>
                <a:rPr lang="en-GB" sz="2000">
                  <a:solidFill>
                    <a:srgbClr val="CC3300"/>
                  </a:solidFill>
                  <a:latin typeface="Georgia" pitchFamily="18" charset="0"/>
                  <a:ea typeface="Arial Unicode MS" pitchFamily="34" charset="-128"/>
                  <a:cs typeface="Arial Unicode MS" pitchFamily="34" charset="-128"/>
                </a:rPr>
                <a:t>1</a:t>
              </a:r>
              <a:r>
                <a:rPr lang="en-GB">
                  <a:solidFill>
                    <a:srgbClr val="FFFF00"/>
                  </a:solidFill>
                  <a:latin typeface="Georgia" pitchFamily="18" charset="0"/>
                  <a:ea typeface="Arial Unicode MS" pitchFamily="34" charset="-128"/>
                  <a:cs typeface="Arial Unicode MS" pitchFamily="34" charset="-128"/>
                </a:rPr>
                <a:t>                   </a:t>
              </a:r>
              <a:r>
                <a:rPr lang="en-GB">
                  <a:solidFill>
                    <a:srgbClr val="CC3300"/>
                  </a:solidFill>
                  <a:latin typeface="Georgia" pitchFamily="18" charset="0"/>
                  <a:ea typeface="Arial Unicode MS" pitchFamily="34" charset="-128"/>
                  <a:cs typeface="Arial Unicode MS" pitchFamily="34" charset="-128"/>
                </a:rPr>
                <a:t>E</a:t>
              </a:r>
              <a:r>
                <a:rPr lang="en-GB" sz="2000">
                  <a:solidFill>
                    <a:srgbClr val="CC3300"/>
                  </a:solidFill>
                  <a:latin typeface="Georgia" pitchFamily="18" charset="0"/>
                  <a:ea typeface="Arial Unicode MS" pitchFamily="34" charset="-128"/>
                  <a:cs typeface="Arial Unicode MS" pitchFamily="34" charset="-128"/>
                </a:rPr>
                <a:t>2</a:t>
              </a:r>
              <a:r>
                <a:rPr lang="en-GB">
                  <a:solidFill>
                    <a:srgbClr val="FFFF00"/>
                  </a:solidFill>
                  <a:latin typeface="Georgia" pitchFamily="18" charset="0"/>
                  <a:ea typeface="Arial Unicode MS" pitchFamily="34" charset="-128"/>
                  <a:cs typeface="Arial Unicode MS" pitchFamily="34" charset="-128"/>
                </a:rPr>
                <a:t>                              </a:t>
              </a:r>
              <a:r>
                <a:rPr lang="en-GB">
                  <a:solidFill>
                    <a:srgbClr val="CC3300"/>
                  </a:solidFill>
                  <a:latin typeface="Georgia" pitchFamily="18" charset="0"/>
                  <a:ea typeface="Arial Unicode MS" pitchFamily="34" charset="-128"/>
                  <a:cs typeface="Arial Unicode MS" pitchFamily="34" charset="-128"/>
                </a:rPr>
                <a:t>E</a:t>
              </a:r>
              <a:r>
                <a:rPr lang="en-GB" sz="2000">
                  <a:solidFill>
                    <a:srgbClr val="CC3300"/>
                  </a:solidFill>
                  <a:latin typeface="Georgia" pitchFamily="18" charset="0"/>
                  <a:ea typeface="Arial Unicode MS" pitchFamily="34" charset="-128"/>
                  <a:cs typeface="Arial Unicode MS" pitchFamily="34" charset="-128"/>
                </a:rPr>
                <a:t>3</a:t>
              </a:r>
              <a:r>
                <a:rPr lang="en-GB">
                  <a:solidFill>
                    <a:srgbClr val="CC3300"/>
                  </a:solidFill>
                  <a:latin typeface="Georgia" pitchFamily="18" charset="0"/>
                  <a:ea typeface="Arial Unicode MS" pitchFamily="34" charset="-128"/>
                  <a:cs typeface="Arial Unicode MS" pitchFamily="34" charset="-128"/>
                </a:rPr>
                <a:t> </a:t>
              </a:r>
              <a:r>
                <a:rPr lang="en-GB">
                  <a:solidFill>
                    <a:srgbClr val="FFFFFF"/>
                  </a:solidFill>
                  <a:latin typeface="Georgia" pitchFamily="18" charset="0"/>
                  <a:ea typeface="Arial Unicode MS" pitchFamily="34" charset="-128"/>
                  <a:cs typeface="Arial Unicode MS" pitchFamily="34" charset="-128"/>
                </a:rPr>
                <a:t> </a:t>
              </a:r>
            </a:p>
          </p:txBody>
        </p:sp>
        <p:grpSp>
          <p:nvGrpSpPr>
            <p:cNvPr id="1269766" name="Group 5"/>
            <p:cNvGrpSpPr>
              <a:grpSpLocks/>
            </p:cNvGrpSpPr>
            <p:nvPr/>
          </p:nvGrpSpPr>
          <p:grpSpPr bwMode="auto">
            <a:xfrm>
              <a:off x="1104" y="1248"/>
              <a:ext cx="2999" cy="764"/>
              <a:chOff x="1104" y="1248"/>
              <a:chExt cx="2999" cy="764"/>
            </a:xfrm>
          </p:grpSpPr>
          <p:sp>
            <p:nvSpPr>
              <p:cNvPr id="1269767" name="AutoShape 6"/>
              <p:cNvSpPr>
                <a:spLocks noChangeArrowheads="1"/>
              </p:cNvSpPr>
              <p:nvPr/>
            </p:nvSpPr>
            <p:spPr bwMode="auto">
              <a:xfrm>
                <a:off x="1104" y="1248"/>
                <a:ext cx="384" cy="191"/>
              </a:xfrm>
              <a:prstGeom prst="roundRect">
                <a:avLst>
                  <a:gd name="adj" fmla="val 403"/>
                </a:avLst>
              </a:prstGeom>
              <a:noFill/>
              <a:ln w="936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Arial" charset="0"/>
                  <a:cs typeface="Arial" charset="0"/>
                </a:endParaRPr>
              </a:p>
            </p:txBody>
          </p:sp>
          <p:sp>
            <p:nvSpPr>
              <p:cNvPr id="1269768" name="AutoShape 7"/>
              <p:cNvSpPr>
                <a:spLocks noChangeArrowheads="1"/>
              </p:cNvSpPr>
              <p:nvPr/>
            </p:nvSpPr>
            <p:spPr bwMode="auto">
              <a:xfrm>
                <a:off x="2016" y="1248"/>
                <a:ext cx="720" cy="191"/>
              </a:xfrm>
              <a:prstGeom prst="roundRect">
                <a:avLst>
                  <a:gd name="adj" fmla="val 403"/>
                </a:avLst>
              </a:prstGeom>
              <a:noFill/>
              <a:ln w="936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Arial" charset="0"/>
                  <a:cs typeface="Arial" charset="0"/>
                </a:endParaRPr>
              </a:p>
            </p:txBody>
          </p:sp>
          <p:sp>
            <p:nvSpPr>
              <p:cNvPr id="1269769" name="AutoShape 8"/>
              <p:cNvSpPr>
                <a:spLocks noChangeArrowheads="1"/>
              </p:cNvSpPr>
              <p:nvPr/>
            </p:nvSpPr>
            <p:spPr bwMode="auto">
              <a:xfrm>
                <a:off x="3791" y="1248"/>
                <a:ext cx="312" cy="191"/>
              </a:xfrm>
              <a:prstGeom prst="roundRect">
                <a:avLst>
                  <a:gd name="adj" fmla="val 403"/>
                </a:avLst>
              </a:prstGeom>
              <a:noFill/>
              <a:ln w="936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Arial" charset="0"/>
                  <a:cs typeface="Arial" charset="0"/>
                </a:endParaRPr>
              </a:p>
            </p:txBody>
          </p:sp>
          <p:sp>
            <p:nvSpPr>
              <p:cNvPr id="1269770" name="Freeform 9"/>
              <p:cNvSpPr>
                <a:spLocks/>
              </p:cNvSpPr>
              <p:nvPr/>
            </p:nvSpPr>
            <p:spPr bwMode="auto">
              <a:xfrm>
                <a:off x="1440" y="1680"/>
                <a:ext cx="768" cy="48"/>
              </a:xfrm>
              <a:custGeom>
                <a:avLst/>
                <a:gdLst>
                  <a:gd name="T0" fmla="*/ 0 w 4653"/>
                  <a:gd name="T1" fmla="*/ 0 h 424"/>
                  <a:gd name="T2" fmla="*/ 10 w 4653"/>
                  <a:gd name="T3" fmla="*/ 1 h 424"/>
                  <a:gd name="T4" fmla="*/ 21 w 4653"/>
                  <a:gd name="T5" fmla="*/ 0 h 424"/>
                  <a:gd name="T6" fmla="*/ 0 60000 65536"/>
                  <a:gd name="T7" fmla="*/ 0 60000 65536"/>
                  <a:gd name="T8" fmla="*/ 0 60000 65536"/>
                  <a:gd name="T9" fmla="*/ 0 w 4653"/>
                  <a:gd name="T10" fmla="*/ 0 h 424"/>
                  <a:gd name="T11" fmla="*/ 4653 w 4653"/>
                  <a:gd name="T12" fmla="*/ 424 h 424"/>
                </a:gdLst>
                <a:ahLst/>
                <a:cxnLst>
                  <a:cxn ang="T6">
                    <a:pos x="T0" y="T1"/>
                  </a:cxn>
                  <a:cxn ang="T7">
                    <a:pos x="T2" y="T3"/>
                  </a:cxn>
                  <a:cxn ang="T8">
                    <a:pos x="T4" y="T5"/>
                  </a:cxn>
                </a:cxnLst>
                <a:rect l="T9" t="T10" r="T11" b="T12"/>
                <a:pathLst>
                  <a:path w="4653" h="424">
                    <a:moveTo>
                      <a:pt x="0" y="0"/>
                    </a:moveTo>
                    <a:cubicBezTo>
                      <a:pt x="724" y="212"/>
                      <a:pt x="1449" y="423"/>
                      <a:pt x="2224" y="423"/>
                    </a:cubicBezTo>
                    <a:cubicBezTo>
                      <a:pt x="3000" y="423"/>
                      <a:pt x="4180" y="57"/>
                      <a:pt x="4652" y="0"/>
                    </a:cubicBezTo>
                  </a:path>
                </a:pathLst>
              </a:custGeom>
              <a:noFill/>
              <a:ln w="9398">
                <a:solidFill>
                  <a:srgbClr val="009900"/>
                </a:solidFill>
                <a:round/>
                <a:headEnd/>
                <a:tailEnd type="triangle" w="lg" len="lg"/>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latin typeface="Arial" charset="0"/>
                  <a:cs typeface="Arial" charset="0"/>
                </a:endParaRPr>
              </a:p>
            </p:txBody>
          </p:sp>
          <p:sp>
            <p:nvSpPr>
              <p:cNvPr id="1269771" name="Text Box 10"/>
              <p:cNvSpPr txBox="1">
                <a:spLocks noChangeArrowheads="1"/>
              </p:cNvSpPr>
              <p:nvPr/>
            </p:nvSpPr>
            <p:spPr bwMode="auto">
              <a:xfrm>
                <a:off x="1730" y="1730"/>
                <a:ext cx="344"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631" tIns="42448" rIns="81631" bIns="42448">
                <a:spAutoFit/>
              </a:bodyPr>
              <a:lstStyle>
                <a:lvl1pPr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1pPr>
                <a:lvl2pPr marL="742950" indent="-28575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2pPr>
                <a:lvl3pPr marL="1143000" indent="-22860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3pPr>
                <a:lvl4pPr marL="1600200" indent="-22860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4pPr>
                <a:lvl5pPr marL="2057400" indent="-22860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5pPr>
                <a:lvl6pPr marL="25146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6pPr>
                <a:lvl7pPr marL="29718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7pPr>
                <a:lvl8pPr marL="34290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8pPr>
                <a:lvl9pPr marL="38862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9pPr>
              </a:lstStyle>
              <a:p>
                <a:pPr>
                  <a:lnSpc>
                    <a:spcPct val="108000"/>
                  </a:lnSpc>
                  <a:buClr>
                    <a:srgbClr val="FFFF00"/>
                  </a:buClr>
                  <a:buSzPct val="100000"/>
                  <a:buFont typeface="Arial" charset="0"/>
                  <a:buNone/>
                </a:pPr>
                <a:r>
                  <a:rPr lang="en-GB" sz="2200">
                    <a:solidFill>
                      <a:srgbClr val="009900"/>
                    </a:solidFill>
                    <a:latin typeface="Georgia" pitchFamily="18" charset="0"/>
                    <a:ea typeface="Arial Unicode MS" pitchFamily="34" charset="-128"/>
                    <a:cs typeface="Arial Unicode MS" pitchFamily="34" charset="-128"/>
                  </a:rPr>
                  <a:t>R</a:t>
                </a:r>
                <a:r>
                  <a:rPr lang="en-GB" sz="2200" baseline="-25000">
                    <a:solidFill>
                      <a:srgbClr val="009900"/>
                    </a:solidFill>
                    <a:latin typeface="Georgia" pitchFamily="18" charset="0"/>
                    <a:ea typeface="Arial Unicode MS" pitchFamily="34" charset="-128"/>
                    <a:cs typeface="Arial Unicode MS" pitchFamily="34" charset="-128"/>
                  </a:rPr>
                  <a:t>12</a:t>
                </a:r>
              </a:p>
            </p:txBody>
          </p:sp>
          <p:sp>
            <p:nvSpPr>
              <p:cNvPr id="1269772" name="Freeform 11"/>
              <p:cNvSpPr>
                <a:spLocks/>
              </p:cNvSpPr>
              <p:nvPr/>
            </p:nvSpPr>
            <p:spPr bwMode="auto">
              <a:xfrm>
                <a:off x="2544" y="1632"/>
                <a:ext cx="1248" cy="111"/>
              </a:xfrm>
              <a:custGeom>
                <a:avLst/>
                <a:gdLst>
                  <a:gd name="T0" fmla="*/ 0 w 4653"/>
                  <a:gd name="T1" fmla="*/ 0 h 424"/>
                  <a:gd name="T2" fmla="*/ 43 w 4653"/>
                  <a:gd name="T3" fmla="*/ 8 h 424"/>
                  <a:gd name="T4" fmla="*/ 90 w 4653"/>
                  <a:gd name="T5" fmla="*/ 0 h 424"/>
                  <a:gd name="T6" fmla="*/ 0 60000 65536"/>
                  <a:gd name="T7" fmla="*/ 0 60000 65536"/>
                  <a:gd name="T8" fmla="*/ 0 60000 65536"/>
                  <a:gd name="T9" fmla="*/ 0 w 4653"/>
                  <a:gd name="T10" fmla="*/ 0 h 424"/>
                  <a:gd name="T11" fmla="*/ 4653 w 4653"/>
                  <a:gd name="T12" fmla="*/ 424 h 424"/>
                </a:gdLst>
                <a:ahLst/>
                <a:cxnLst>
                  <a:cxn ang="T6">
                    <a:pos x="T0" y="T1"/>
                  </a:cxn>
                  <a:cxn ang="T7">
                    <a:pos x="T2" y="T3"/>
                  </a:cxn>
                  <a:cxn ang="T8">
                    <a:pos x="T4" y="T5"/>
                  </a:cxn>
                </a:cxnLst>
                <a:rect l="T9" t="T10" r="T11" b="T12"/>
                <a:pathLst>
                  <a:path w="4653" h="424">
                    <a:moveTo>
                      <a:pt x="0" y="0"/>
                    </a:moveTo>
                    <a:cubicBezTo>
                      <a:pt x="724" y="212"/>
                      <a:pt x="1449" y="423"/>
                      <a:pt x="2224" y="423"/>
                    </a:cubicBezTo>
                    <a:cubicBezTo>
                      <a:pt x="3000" y="423"/>
                      <a:pt x="4180" y="57"/>
                      <a:pt x="4652" y="0"/>
                    </a:cubicBezTo>
                  </a:path>
                </a:pathLst>
              </a:custGeom>
              <a:noFill/>
              <a:ln w="9398">
                <a:solidFill>
                  <a:srgbClr val="009900"/>
                </a:solidFill>
                <a:round/>
                <a:headEnd/>
                <a:tailEnd type="triangle" w="lg" len="lg"/>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latin typeface="Arial" charset="0"/>
                  <a:cs typeface="Arial" charset="0"/>
                </a:endParaRPr>
              </a:p>
            </p:txBody>
          </p:sp>
          <p:sp>
            <p:nvSpPr>
              <p:cNvPr id="1269773" name="Text Box 12"/>
              <p:cNvSpPr txBox="1">
                <a:spLocks noChangeArrowheads="1"/>
              </p:cNvSpPr>
              <p:nvPr/>
            </p:nvSpPr>
            <p:spPr bwMode="auto">
              <a:xfrm>
                <a:off x="2906" y="1720"/>
                <a:ext cx="358"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31" tIns="42448" rIns="81631" bIns="42448">
                <a:spAutoFit/>
              </a:bodyPr>
              <a:lstStyle>
                <a:lvl1pPr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1pPr>
                <a:lvl2pPr marL="742950" indent="-28575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2pPr>
                <a:lvl3pPr marL="1143000" indent="-22860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3pPr>
                <a:lvl4pPr marL="1600200" indent="-22860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4pPr>
                <a:lvl5pPr marL="2057400" indent="-228600" defTabSz="828675">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5pPr>
                <a:lvl6pPr marL="25146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6pPr>
                <a:lvl7pPr marL="29718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7pPr>
                <a:lvl8pPr marL="34290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8pPr>
                <a:lvl9pPr marL="3886200" indent="-228600" defTabSz="828675" fontAlgn="base">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sz="2400">
                    <a:solidFill>
                      <a:schemeClr val="tx1"/>
                    </a:solidFill>
                    <a:latin typeface="Times New Roman" pitchFamily="18" charset="0"/>
                  </a:defRPr>
                </a:lvl9pPr>
              </a:lstStyle>
              <a:p>
                <a:pPr>
                  <a:lnSpc>
                    <a:spcPct val="108000"/>
                  </a:lnSpc>
                  <a:buClr>
                    <a:srgbClr val="FFFF00"/>
                  </a:buClr>
                  <a:buSzPct val="100000"/>
                  <a:buFont typeface="Arial" charset="0"/>
                  <a:buNone/>
                </a:pPr>
                <a:r>
                  <a:rPr lang="en-GB" sz="2200">
                    <a:solidFill>
                      <a:srgbClr val="009900"/>
                    </a:solidFill>
                    <a:latin typeface="Georgia" pitchFamily="18" charset="0"/>
                    <a:ea typeface="Arial Unicode MS" pitchFamily="34" charset="-128"/>
                    <a:cs typeface="Arial Unicode MS" pitchFamily="34" charset="-128"/>
                  </a:rPr>
                  <a:t>R</a:t>
                </a:r>
                <a:r>
                  <a:rPr lang="en-GB" sz="2200" baseline="-25000">
                    <a:solidFill>
                      <a:srgbClr val="009900"/>
                    </a:solidFill>
                    <a:latin typeface="Georgia" pitchFamily="18" charset="0"/>
                    <a:ea typeface="Arial Unicode MS" pitchFamily="34" charset="-128"/>
                    <a:cs typeface="Arial Unicode MS" pitchFamily="34" charset="-128"/>
                  </a:rPr>
                  <a:t>23</a:t>
                </a:r>
                <a:endParaRPr lang="en-GB" sz="2200">
                  <a:solidFill>
                    <a:srgbClr val="009900"/>
                  </a:solidFill>
                  <a:latin typeface="Georgia" pitchFamily="18" charset="0"/>
                  <a:ea typeface="Arial Unicode MS" pitchFamily="34" charset="-128"/>
                  <a:cs typeface="Arial Unicode MS" pitchFamily="34" charset="-128"/>
                </a:endParaRPr>
              </a:p>
            </p:txBody>
          </p:sp>
        </p:grpSp>
      </p:grpSp>
      <p:graphicFrame>
        <p:nvGraphicFramePr>
          <p:cNvPr id="801805" name="Group 13"/>
          <p:cNvGraphicFramePr>
            <a:graphicFrameLocks noGrp="1"/>
          </p:cNvGraphicFramePr>
          <p:nvPr/>
        </p:nvGraphicFramePr>
        <p:xfrm>
          <a:off x="1371600" y="1752600"/>
          <a:ext cx="1524000" cy="1295400"/>
        </p:xfrm>
        <a:graphic>
          <a:graphicData uri="http://schemas.openxmlformats.org/drawingml/2006/table">
            <a:tbl>
              <a:tblPr/>
              <a:tblGrid>
                <a:gridCol w="7620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01819" name="Group 27"/>
          <p:cNvGraphicFramePr>
            <a:graphicFrameLocks noGrp="1"/>
          </p:cNvGraphicFramePr>
          <p:nvPr/>
        </p:nvGraphicFramePr>
        <p:xfrm>
          <a:off x="5715000" y="1752600"/>
          <a:ext cx="1524000" cy="1295400"/>
        </p:xfrm>
        <a:graphic>
          <a:graphicData uri="http://schemas.openxmlformats.org/drawingml/2006/table">
            <a:tbl>
              <a:tblPr/>
              <a:tblGrid>
                <a:gridCol w="7620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01833" name="Group 41"/>
          <p:cNvGraphicFramePr>
            <a:graphicFrameLocks noGrp="1"/>
          </p:cNvGraphicFramePr>
          <p:nvPr/>
        </p:nvGraphicFramePr>
        <p:xfrm>
          <a:off x="3276600" y="1752600"/>
          <a:ext cx="1524000" cy="1295400"/>
        </p:xfrm>
        <a:graphic>
          <a:graphicData uri="http://schemas.openxmlformats.org/drawingml/2006/table">
            <a:tbl>
              <a:tblPr/>
              <a:tblGrid>
                <a:gridCol w="7620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01847" name="Group 55"/>
          <p:cNvGraphicFramePr>
            <a:graphicFrameLocks noGrp="1"/>
          </p:cNvGraphicFramePr>
          <p:nvPr/>
        </p:nvGraphicFramePr>
        <p:xfrm>
          <a:off x="4419600" y="4648200"/>
          <a:ext cx="2133600" cy="1295400"/>
        </p:xfrm>
        <a:graphic>
          <a:graphicData uri="http://schemas.openxmlformats.org/drawingml/2006/table">
            <a:tbl>
              <a:tblPr/>
              <a:tblGrid>
                <a:gridCol w="13716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irrelevant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spouse_of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born_in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01861" name="Group 69"/>
          <p:cNvGraphicFramePr>
            <a:graphicFrameLocks noGrp="1"/>
          </p:cNvGraphicFramePr>
          <p:nvPr/>
        </p:nvGraphicFramePr>
        <p:xfrm>
          <a:off x="1828800" y="4648200"/>
          <a:ext cx="2133600" cy="1295400"/>
        </p:xfrm>
        <a:graphic>
          <a:graphicData uri="http://schemas.openxmlformats.org/drawingml/2006/table">
            <a:tbl>
              <a:tblPr/>
              <a:tblGrid>
                <a:gridCol w="13716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irrelevant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spouse_of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born_in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01875" name="Group 83"/>
          <p:cNvGraphicFramePr>
            <a:graphicFrameLocks noGrp="1"/>
          </p:cNvGraphicFramePr>
          <p:nvPr/>
        </p:nvGraphicFramePr>
        <p:xfrm>
          <a:off x="1828800" y="4648200"/>
          <a:ext cx="2133600" cy="1295400"/>
        </p:xfrm>
        <a:graphic>
          <a:graphicData uri="http://schemas.openxmlformats.org/drawingml/2006/table">
            <a:tbl>
              <a:tblPr/>
              <a:tblGrid>
                <a:gridCol w="13716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irrelevant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spouse_of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born_in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801889" name="Group 97"/>
          <p:cNvGraphicFramePr>
            <a:graphicFrameLocks noGrp="1"/>
          </p:cNvGraphicFramePr>
          <p:nvPr/>
        </p:nvGraphicFramePr>
        <p:xfrm>
          <a:off x="1371600" y="1752600"/>
          <a:ext cx="1524000" cy="1295400"/>
        </p:xfrm>
        <a:graphic>
          <a:graphicData uri="http://schemas.openxmlformats.org/drawingml/2006/table">
            <a:tbl>
              <a:tblPr/>
              <a:tblGrid>
                <a:gridCol w="7620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0.85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801903" name="Group 111"/>
          <p:cNvGraphicFramePr>
            <a:graphicFrameLocks noGrp="1"/>
          </p:cNvGraphicFramePr>
          <p:nvPr/>
        </p:nvGraphicFramePr>
        <p:xfrm>
          <a:off x="3276600" y="1752600"/>
          <a:ext cx="1524000" cy="1295400"/>
        </p:xfrm>
        <a:graphic>
          <a:graphicData uri="http://schemas.openxmlformats.org/drawingml/2006/table">
            <a:tbl>
              <a:tblPr/>
              <a:tblGrid>
                <a:gridCol w="7620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0.60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801917" name="Group 125"/>
          <p:cNvGraphicFramePr>
            <a:graphicFrameLocks noGrp="1"/>
          </p:cNvGraphicFramePr>
          <p:nvPr/>
        </p:nvGraphicFramePr>
        <p:xfrm>
          <a:off x="5715000" y="1752600"/>
          <a:ext cx="1524000" cy="1295400"/>
        </p:xfrm>
        <a:graphic>
          <a:graphicData uri="http://schemas.openxmlformats.org/drawingml/2006/table">
            <a:tbl>
              <a:tblPr/>
              <a:tblGrid>
                <a:gridCol w="7620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801931" name="Group 139"/>
          <p:cNvGraphicFramePr>
            <a:graphicFrameLocks noGrp="1"/>
          </p:cNvGraphicFramePr>
          <p:nvPr/>
        </p:nvGraphicFramePr>
        <p:xfrm>
          <a:off x="1752600" y="4648200"/>
          <a:ext cx="2209800" cy="1295400"/>
        </p:xfrm>
        <a:graphic>
          <a:graphicData uri="http://schemas.openxmlformats.org/drawingml/2006/table">
            <a:tbl>
              <a:tblPr/>
              <a:tblGrid>
                <a:gridCol w="1470025"/>
                <a:gridCol w="739775"/>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irrelevant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spouse_of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0.45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born_in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801945" name="Group 153"/>
          <p:cNvGraphicFramePr>
            <a:graphicFrameLocks noGrp="1"/>
          </p:cNvGraphicFramePr>
          <p:nvPr/>
        </p:nvGraphicFramePr>
        <p:xfrm>
          <a:off x="4419600" y="4648200"/>
          <a:ext cx="2133600" cy="1295400"/>
        </p:xfrm>
        <a:graphic>
          <a:graphicData uri="http://schemas.openxmlformats.org/drawingml/2006/table">
            <a:tbl>
              <a:tblPr/>
              <a:tblGrid>
                <a:gridCol w="13716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irrelevant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spouse_of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born_in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0.85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pSp>
        <p:nvGrpSpPr>
          <p:cNvPr id="4" name="Group 167"/>
          <p:cNvGrpSpPr>
            <a:grpSpLocks/>
          </p:cNvGrpSpPr>
          <p:nvPr/>
        </p:nvGrpSpPr>
        <p:grpSpPr bwMode="auto">
          <a:xfrm>
            <a:off x="4876800" y="914400"/>
            <a:ext cx="2971800" cy="3733800"/>
            <a:chOff x="3072" y="576"/>
            <a:chExt cx="1872" cy="2352"/>
          </a:xfrm>
        </p:grpSpPr>
        <p:sp>
          <p:nvSpPr>
            <p:cNvPr id="1269929" name="AutoShape 168"/>
            <p:cNvSpPr>
              <a:spLocks noChangeArrowheads="1"/>
            </p:cNvSpPr>
            <p:nvPr/>
          </p:nvSpPr>
          <p:spPr bwMode="auto">
            <a:xfrm rot="2590984">
              <a:off x="4656" y="576"/>
              <a:ext cx="288" cy="432"/>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1269930" name="AutoShape 169"/>
            <p:cNvSpPr>
              <a:spLocks noChangeArrowheads="1"/>
            </p:cNvSpPr>
            <p:nvPr/>
          </p:nvSpPr>
          <p:spPr bwMode="auto">
            <a:xfrm rot="2590984">
              <a:off x="3072" y="576"/>
              <a:ext cx="288" cy="432"/>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1269931" name="AutoShape 170"/>
            <p:cNvSpPr>
              <a:spLocks noChangeArrowheads="1"/>
            </p:cNvSpPr>
            <p:nvPr/>
          </p:nvSpPr>
          <p:spPr bwMode="auto">
            <a:xfrm rot="2590984">
              <a:off x="4224" y="2496"/>
              <a:ext cx="288" cy="432"/>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grpSp>
      <p:graphicFrame>
        <p:nvGraphicFramePr>
          <p:cNvPr id="801963" name="Group 171"/>
          <p:cNvGraphicFramePr>
            <a:graphicFrameLocks noGrp="1"/>
          </p:cNvGraphicFramePr>
          <p:nvPr/>
        </p:nvGraphicFramePr>
        <p:xfrm>
          <a:off x="5715000" y="1752600"/>
          <a:ext cx="1524000" cy="1295400"/>
        </p:xfrm>
        <a:graphic>
          <a:graphicData uri="http://schemas.openxmlformats.org/drawingml/2006/table">
            <a:tbl>
              <a:tblPr/>
              <a:tblGrid>
                <a:gridCol w="762000"/>
                <a:gridCol w="762000"/>
              </a:tblGrid>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dirty="0" smtClean="0">
                          <a:ln>
                            <a:noFill/>
                          </a:ln>
                          <a:solidFill>
                            <a:schemeClr val="tx1"/>
                          </a:solidFill>
                          <a:effectLst/>
                          <a:latin typeface="Calibri" pitchFamily="34" charset="0"/>
                          <a:ea typeface="Arial Unicode MS" pitchFamily="34" charset="-128"/>
                          <a:cs typeface="Arial Unicode MS" pitchFamily="34" charset="-128"/>
                        </a:rPr>
                        <a:t>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per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0" i="0" u="none" strike="noStrike" cap="none" normalizeH="0" baseline="0" smtClean="0">
                          <a:ln>
                            <a:noFill/>
                          </a:ln>
                          <a:solidFill>
                            <a:schemeClr val="tx1"/>
                          </a:solidFill>
                          <a:effectLst/>
                          <a:latin typeface="Calibri" pitchFamily="34" charset="0"/>
                          <a:ea typeface="Arial Unicode MS" pitchFamily="34" charset="-128"/>
                          <a:cs typeface="Arial Unicode MS" pitchFamily="34" charset="-128"/>
                        </a:rPr>
                        <a:t>0.50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zh-TW" sz="16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loc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zh-TW" altLang="en-US" sz="1800" b="1" i="0" u="none" strike="noStrike" cap="none" normalizeH="0" baseline="0" smtClean="0">
                          <a:ln>
                            <a:noFill/>
                          </a:ln>
                          <a:solidFill>
                            <a:srgbClr val="0000FF"/>
                          </a:solidFill>
                          <a:effectLst/>
                          <a:latin typeface="Calibri" pitchFamily="34" charset="0"/>
                          <a:ea typeface="Arial Unicode MS" pitchFamily="34" charset="-128"/>
                          <a:cs typeface="Arial Unicode MS" pitchFamily="34" charset="-128"/>
                        </a:rPr>
                        <a:t>0.45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pSp>
        <p:nvGrpSpPr>
          <p:cNvPr id="5" name="Group 185"/>
          <p:cNvGrpSpPr>
            <a:grpSpLocks/>
          </p:cNvGrpSpPr>
          <p:nvPr/>
        </p:nvGrpSpPr>
        <p:grpSpPr bwMode="auto">
          <a:xfrm>
            <a:off x="609600" y="914400"/>
            <a:ext cx="4724400" cy="3733800"/>
            <a:chOff x="384" y="576"/>
            <a:chExt cx="2976" cy="2352"/>
          </a:xfrm>
        </p:grpSpPr>
        <p:sp>
          <p:nvSpPr>
            <p:cNvPr id="1269947" name="AutoShape 186"/>
            <p:cNvSpPr>
              <a:spLocks noChangeArrowheads="1"/>
            </p:cNvSpPr>
            <p:nvPr/>
          </p:nvSpPr>
          <p:spPr bwMode="auto">
            <a:xfrm rot="-3640164">
              <a:off x="648" y="2568"/>
              <a:ext cx="288" cy="432"/>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1269948" name="AutoShape 187"/>
            <p:cNvSpPr>
              <a:spLocks noChangeArrowheads="1"/>
            </p:cNvSpPr>
            <p:nvPr/>
          </p:nvSpPr>
          <p:spPr bwMode="auto">
            <a:xfrm rot="2590984">
              <a:off x="3072" y="576"/>
              <a:ext cx="288" cy="432"/>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1269949" name="AutoShape 188"/>
            <p:cNvSpPr>
              <a:spLocks noChangeArrowheads="1"/>
            </p:cNvSpPr>
            <p:nvPr/>
          </p:nvSpPr>
          <p:spPr bwMode="auto">
            <a:xfrm rot="-3640164">
              <a:off x="456" y="888"/>
              <a:ext cx="288" cy="432"/>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grpSp>
      <p:sp>
        <p:nvSpPr>
          <p:cNvPr id="801981" name="AutoShape 189"/>
          <p:cNvSpPr>
            <a:spLocks noChangeArrowheads="1"/>
          </p:cNvSpPr>
          <p:nvPr/>
        </p:nvSpPr>
        <p:spPr bwMode="auto">
          <a:xfrm rot="-3640164">
            <a:off x="1028700" y="4076700"/>
            <a:ext cx="457200" cy="685800"/>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801982" name="AutoShape 190"/>
          <p:cNvSpPr>
            <a:spLocks noChangeArrowheads="1"/>
          </p:cNvSpPr>
          <p:nvPr/>
        </p:nvSpPr>
        <p:spPr bwMode="auto">
          <a:xfrm rot="2590984">
            <a:off x="7391400" y="914400"/>
            <a:ext cx="457200" cy="685800"/>
          </a:xfrm>
          <a:prstGeom prst="downArrow">
            <a:avLst>
              <a:gd name="adj1" fmla="val 50000"/>
              <a:gd name="adj2" fmla="val 37500"/>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801983" name="AutoShape 191"/>
          <p:cNvSpPr>
            <a:spLocks noChangeArrowheads="1"/>
          </p:cNvSpPr>
          <p:nvPr/>
        </p:nvSpPr>
        <p:spPr bwMode="auto">
          <a:xfrm>
            <a:off x="6553200" y="152400"/>
            <a:ext cx="2438400" cy="685800"/>
          </a:xfrm>
          <a:prstGeom prst="wedgeRectCallout">
            <a:avLst>
              <a:gd name="adj1" fmla="val -101495"/>
              <a:gd name="adj2" fmla="val 379398"/>
            </a:avLst>
          </a:prstGeom>
          <a:solidFill>
            <a:srgbClr val="FFFF66"/>
          </a:solidFill>
          <a:ln w="9525">
            <a:solidFill>
              <a:schemeClr val="tx1"/>
            </a:solidFill>
            <a:miter lim="800000"/>
            <a:headEnd/>
            <a:tailEnd/>
          </a:ln>
        </p:spPr>
        <p:txBody>
          <a:bodyPr/>
          <a:lstStyle/>
          <a:p>
            <a:pPr algn="ctr"/>
            <a:r>
              <a:rPr lang="en-US" b="1" dirty="0">
                <a:solidFill>
                  <a:srgbClr val="000000"/>
                </a:solidFill>
                <a:latin typeface="Calibri"/>
                <a:cs typeface="Arial" charset="0"/>
              </a:rPr>
              <a:t>Improvement over no inference: 2-5%</a:t>
            </a:r>
          </a:p>
        </p:txBody>
      </p:sp>
      <p:sp>
        <p:nvSpPr>
          <p:cNvPr id="801985" name="Text Box 193"/>
          <p:cNvSpPr txBox="1">
            <a:spLocks noChangeArrowheads="1"/>
          </p:cNvSpPr>
          <p:nvPr/>
        </p:nvSpPr>
        <p:spPr bwMode="auto">
          <a:xfrm>
            <a:off x="228600" y="6019800"/>
            <a:ext cx="8686800" cy="379413"/>
          </a:xfrm>
          <a:prstGeom prst="rect">
            <a:avLst/>
          </a:prstGeom>
          <a:solidFill>
            <a:srgbClr val="FFFFCC"/>
          </a:solidFill>
          <a:ln w="12700">
            <a:solidFill>
              <a:schemeClr val="bg2"/>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r>
              <a:rPr lang="en-US" altLang="zh-TW" sz="1800" dirty="0">
                <a:solidFill>
                  <a:srgbClr val="000000"/>
                </a:solidFill>
                <a:latin typeface="Calibri"/>
                <a:ea typeface="Arial Unicode MS" pitchFamily="34" charset="-128"/>
                <a:cs typeface="Arial Unicode MS" pitchFamily="34" charset="-128"/>
              </a:rPr>
              <a:t>Models could be learned separately; constraints may come up only at decision time.</a:t>
            </a:r>
            <a:r>
              <a:rPr lang="en-US" altLang="zh-TW" sz="1800" dirty="0">
                <a:solidFill>
                  <a:srgbClr val="0000FF"/>
                </a:solidFill>
                <a:latin typeface="Calibri"/>
                <a:ea typeface="Arial Unicode MS" pitchFamily="34" charset="-128"/>
                <a:cs typeface="Arial Unicode MS" pitchFamily="34" charset="-128"/>
              </a:rPr>
              <a:t> </a:t>
            </a:r>
            <a:endParaRPr lang="en-US" altLang="zh-TW" sz="1800" b="1" dirty="0">
              <a:solidFill>
                <a:srgbClr val="000000"/>
              </a:solidFill>
              <a:latin typeface="Calibri"/>
              <a:ea typeface="Arial Unicode MS" pitchFamily="34" charset="-128"/>
              <a:cs typeface="Arial Unicode MS" pitchFamily="34" charset="-128"/>
            </a:endParaRPr>
          </a:p>
        </p:txBody>
      </p:sp>
      <p:sp>
        <p:nvSpPr>
          <p:cNvPr id="9" name="Slide Number Placeholder 8"/>
          <p:cNvSpPr>
            <a:spLocks noGrp="1"/>
          </p:cNvSpPr>
          <p:nvPr>
            <p:ph type="sldNum" sz="quarter" idx="11"/>
          </p:nvPr>
        </p:nvSpPr>
        <p:spPr/>
        <p:txBody>
          <a:bodyPr/>
          <a:lstStyle/>
          <a:p>
            <a:r>
              <a:rPr lang="en-US" altLang="zh-TW" smtClean="0">
                <a:solidFill>
                  <a:srgbClr val="000000"/>
                </a:solidFill>
              </a:rPr>
              <a:t>Page </a:t>
            </a:r>
            <a:fld id="{545167FD-0F14-454E-8F2B-B01C3600A385}" type="slidenum">
              <a:rPr lang="en-US" altLang="zh-TW" smtClean="0">
                <a:solidFill>
                  <a:srgbClr val="000000"/>
                </a:solidFill>
              </a:rPr>
              <a:pPr/>
              <a:t>8</a:t>
            </a:fld>
            <a:endParaRPr lang="en-US" altLang="zh-TW" dirty="0">
              <a:solidFill>
                <a:srgbClr val="000000"/>
              </a:solidFill>
            </a:endParaRPr>
          </a:p>
        </p:txBody>
      </p:sp>
      <p:sp>
        <p:nvSpPr>
          <p:cNvPr id="2" name="Text Box 192"/>
          <p:cNvSpPr txBox="1">
            <a:spLocks noChangeArrowheads="1"/>
          </p:cNvSpPr>
          <p:nvPr/>
        </p:nvSpPr>
        <p:spPr bwMode="auto">
          <a:xfrm>
            <a:off x="7048500" y="2347913"/>
            <a:ext cx="2019300" cy="646331"/>
          </a:xfrm>
          <a:prstGeom prst="rect">
            <a:avLst/>
          </a:prstGeom>
          <a:solidFill>
            <a:srgbClr val="FFFFCC"/>
          </a:solidFill>
          <a:ln w="12700">
            <a:solidFill>
              <a:schemeClr val="bg2"/>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r>
              <a:rPr lang="en-US" altLang="zh-TW" sz="1800" dirty="0">
                <a:solidFill>
                  <a:srgbClr val="0000FF"/>
                </a:solidFill>
                <a:latin typeface="Calibri"/>
                <a:ea typeface="Arial Unicode MS" pitchFamily="34" charset="-128"/>
                <a:cs typeface="Arial Unicode MS" pitchFamily="34" charset="-128"/>
              </a:rPr>
              <a:t>Note:</a:t>
            </a:r>
            <a:r>
              <a:rPr lang="en-US" altLang="zh-TW" sz="1800" dirty="0">
                <a:solidFill>
                  <a:srgbClr val="000000"/>
                </a:solidFill>
                <a:latin typeface="Calibri"/>
                <a:ea typeface="Arial Unicode MS" pitchFamily="34" charset="-128"/>
                <a:cs typeface="Arial Unicode MS" pitchFamily="34" charset="-128"/>
              </a:rPr>
              <a:t> </a:t>
            </a:r>
            <a:r>
              <a:rPr lang="en-US" altLang="zh-TW" sz="1800" b="1" dirty="0" smtClean="0">
                <a:solidFill>
                  <a:srgbClr val="000000"/>
                </a:solidFill>
                <a:latin typeface="Calibri"/>
                <a:ea typeface="Arial Unicode MS" pitchFamily="34" charset="-128"/>
                <a:cs typeface="Arial Unicode MS" pitchFamily="34" charset="-128"/>
              </a:rPr>
              <a:t>Non </a:t>
            </a:r>
            <a:r>
              <a:rPr lang="en-US" altLang="zh-TW" sz="1800" b="1" dirty="0">
                <a:solidFill>
                  <a:srgbClr val="000000"/>
                </a:solidFill>
                <a:latin typeface="Calibri"/>
                <a:ea typeface="Arial Unicode MS" pitchFamily="34" charset="-128"/>
                <a:cs typeface="Arial Unicode MS" pitchFamily="34" charset="-128"/>
              </a:rPr>
              <a:t>Sequential Model</a:t>
            </a:r>
          </a:p>
        </p:txBody>
      </p:sp>
      <p:sp>
        <p:nvSpPr>
          <p:cNvPr id="801984" name="Text Box 192"/>
          <p:cNvSpPr txBox="1">
            <a:spLocks noChangeArrowheads="1"/>
          </p:cNvSpPr>
          <p:nvPr/>
        </p:nvSpPr>
        <p:spPr bwMode="auto">
          <a:xfrm>
            <a:off x="5410200" y="3389592"/>
            <a:ext cx="3657600" cy="923330"/>
          </a:xfrm>
          <a:prstGeom prst="rect">
            <a:avLst/>
          </a:prstGeom>
          <a:solidFill>
            <a:srgbClr val="FFFFCC"/>
          </a:solidFill>
          <a:ln w="12700">
            <a:solidFill>
              <a:schemeClr val="bg2"/>
            </a:solidFill>
            <a:miter lim="800000"/>
            <a:headEnd/>
            <a:tailEnd/>
          </a:ln>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r>
              <a:rPr lang="en-US" altLang="zh-TW" sz="1800" dirty="0">
                <a:solidFill>
                  <a:srgbClr val="0000FF"/>
                </a:solidFill>
                <a:latin typeface="Calibri"/>
                <a:ea typeface="Arial Unicode MS" pitchFamily="34" charset="-128"/>
                <a:cs typeface="Arial Unicode MS" pitchFamily="34" charset="-128"/>
              </a:rPr>
              <a:t>Key </a:t>
            </a:r>
            <a:r>
              <a:rPr lang="en-US" altLang="zh-TW" sz="1800" dirty="0" smtClean="0">
                <a:solidFill>
                  <a:srgbClr val="0000FF"/>
                </a:solidFill>
                <a:latin typeface="Calibri"/>
                <a:ea typeface="Arial Unicode MS" pitchFamily="34" charset="-128"/>
                <a:cs typeface="Arial Unicode MS" pitchFamily="34" charset="-128"/>
              </a:rPr>
              <a:t>Questions:</a:t>
            </a:r>
            <a:r>
              <a:rPr lang="en-US" altLang="zh-TW" sz="1800" dirty="0" smtClean="0">
                <a:solidFill>
                  <a:srgbClr val="000000"/>
                </a:solidFill>
                <a:latin typeface="Calibri"/>
                <a:ea typeface="Arial Unicode MS" pitchFamily="34" charset="-128"/>
                <a:cs typeface="Arial Unicode MS" pitchFamily="34" charset="-128"/>
              </a:rPr>
              <a:t> </a:t>
            </a:r>
            <a:endParaRPr lang="en-US" altLang="zh-TW" sz="1800" dirty="0">
              <a:solidFill>
                <a:srgbClr val="000000"/>
              </a:solidFill>
              <a:latin typeface="Calibri"/>
              <a:ea typeface="Arial Unicode MS" pitchFamily="34" charset="-128"/>
              <a:cs typeface="Arial Unicode MS" pitchFamily="34" charset="-128"/>
            </a:endParaRPr>
          </a:p>
          <a:p>
            <a:pPr>
              <a:buSzPct val="75000"/>
            </a:pPr>
            <a:r>
              <a:rPr lang="en-US" altLang="zh-TW" sz="1800" b="1" dirty="0" smtClean="0">
                <a:solidFill>
                  <a:srgbClr val="000000"/>
                </a:solidFill>
                <a:latin typeface="Calibri"/>
                <a:ea typeface="Arial Unicode MS" pitchFamily="34" charset="-128"/>
                <a:cs typeface="Arial Unicode MS" pitchFamily="34" charset="-128"/>
              </a:rPr>
              <a:t>How </a:t>
            </a:r>
            <a:r>
              <a:rPr lang="en-US" altLang="zh-TW" sz="1800" b="1" dirty="0">
                <a:solidFill>
                  <a:srgbClr val="000000"/>
                </a:solidFill>
                <a:latin typeface="Calibri"/>
                <a:ea typeface="Arial Unicode MS" pitchFamily="34" charset="-128"/>
                <a:cs typeface="Arial Unicode MS" pitchFamily="34" charset="-128"/>
              </a:rPr>
              <a:t>to guide the global </a:t>
            </a:r>
            <a:r>
              <a:rPr lang="en-US" altLang="zh-TW" sz="1800" b="1" dirty="0" smtClean="0">
                <a:solidFill>
                  <a:srgbClr val="000000"/>
                </a:solidFill>
                <a:latin typeface="Calibri"/>
                <a:ea typeface="Arial Unicode MS" pitchFamily="34" charset="-128"/>
                <a:cs typeface="Arial Unicode MS" pitchFamily="34" charset="-128"/>
              </a:rPr>
              <a:t>inference</a:t>
            </a:r>
            <a:r>
              <a:rPr lang="en-US" altLang="zh-TW" sz="1800" b="1" dirty="0">
                <a:solidFill>
                  <a:srgbClr val="000000"/>
                </a:solidFill>
                <a:latin typeface="Calibri"/>
                <a:ea typeface="Arial Unicode MS" pitchFamily="34" charset="-128"/>
                <a:cs typeface="Arial Unicode MS" pitchFamily="34" charset="-128"/>
              </a:rPr>
              <a:t>?</a:t>
            </a:r>
            <a:r>
              <a:rPr lang="en-US" altLang="zh-TW" sz="1800" dirty="0">
                <a:solidFill>
                  <a:srgbClr val="000000"/>
                </a:solidFill>
                <a:latin typeface="Calibri"/>
                <a:ea typeface="Arial Unicode MS" pitchFamily="34" charset="-128"/>
                <a:cs typeface="Arial Unicode MS" pitchFamily="34" charset="-128"/>
              </a:rPr>
              <a:t> </a:t>
            </a:r>
            <a:endParaRPr lang="en-US" altLang="zh-TW" sz="1800" dirty="0" smtClean="0">
              <a:solidFill>
                <a:srgbClr val="000000"/>
              </a:solidFill>
              <a:latin typeface="Calibri"/>
              <a:ea typeface="Arial Unicode MS" pitchFamily="34" charset="-128"/>
              <a:cs typeface="Arial Unicode MS" pitchFamily="34" charset="-128"/>
            </a:endParaRPr>
          </a:p>
          <a:p>
            <a:pPr>
              <a:buSzPct val="75000"/>
            </a:pPr>
            <a:r>
              <a:rPr lang="en-US" altLang="zh-TW" sz="1800" b="1" dirty="0" smtClean="0">
                <a:solidFill>
                  <a:srgbClr val="000000"/>
                </a:solidFill>
                <a:latin typeface="Calibri"/>
                <a:ea typeface="Arial Unicode MS" pitchFamily="34" charset="-128"/>
                <a:cs typeface="Arial Unicode MS" pitchFamily="34" charset="-128"/>
              </a:rPr>
              <a:t>How to learn? Why not </a:t>
            </a:r>
            <a:r>
              <a:rPr lang="en-US" altLang="zh-TW" sz="1800" b="1" dirty="0">
                <a:solidFill>
                  <a:srgbClr val="000000"/>
                </a:solidFill>
                <a:latin typeface="Calibri"/>
                <a:ea typeface="Arial Unicode MS" pitchFamily="34" charset="-128"/>
                <a:cs typeface="Arial Unicode MS" pitchFamily="34" charset="-128"/>
              </a:rPr>
              <a:t>Jointly?</a:t>
            </a:r>
          </a:p>
        </p:txBody>
      </p:sp>
      <p:sp>
        <p:nvSpPr>
          <p:cNvPr id="1269956" name="Rectangle 57"/>
          <p:cNvSpPr>
            <a:spLocks noChangeArrowheads="1"/>
          </p:cNvSpPr>
          <p:nvPr/>
        </p:nvSpPr>
        <p:spPr bwMode="auto">
          <a:xfrm>
            <a:off x="304800" y="2122487"/>
            <a:ext cx="8534400" cy="2678113"/>
          </a:xfrm>
          <a:prstGeom prst="rect">
            <a:avLst/>
          </a:prstGeom>
          <a:solidFill>
            <a:srgbClr val="FFFFCC"/>
          </a:solidFill>
          <a:ln w="9525">
            <a:solidFill>
              <a:schemeClr val="accent2"/>
            </a:solidFill>
            <a:miter lim="800000"/>
            <a:headEnd/>
            <a:tailEnd/>
          </a:ln>
        </p:spPr>
        <p:txBody>
          <a:bodyPr>
            <a:spAutoFit/>
          </a:bodyPr>
          <a:lstStyle/>
          <a:p>
            <a:pPr>
              <a:lnSpc>
                <a:spcPct val="90000"/>
              </a:lnSpc>
              <a:buFont typeface="Wingdings" pitchFamily="2" charset="2"/>
              <a:buNone/>
            </a:pPr>
            <a:endParaRPr lang="en-US" altLang="zh-TW" sz="2800" i="1" dirty="0">
              <a:solidFill>
                <a:srgbClr val="996600"/>
              </a:solidFill>
              <a:latin typeface="Times New Roman" pitchFamily="18" charset="0"/>
              <a:ea typeface="Arial Unicode MS" pitchFamily="34" charset="-128"/>
              <a:cs typeface="Arial Unicode MS" pitchFamily="34" charset="-128"/>
            </a:endParaRPr>
          </a:p>
          <a:p>
            <a:pPr>
              <a:lnSpc>
                <a:spcPct val="90000"/>
              </a:lnSpc>
              <a:buFont typeface="Wingdings" pitchFamily="2" charset="2"/>
              <a:buNone/>
            </a:pPr>
            <a:r>
              <a:rPr lang="en-US" altLang="zh-TW" sz="2400" dirty="0">
                <a:solidFill>
                  <a:srgbClr val="000000"/>
                </a:solidFill>
                <a:latin typeface="Tahoma" pitchFamily="34" charset="0"/>
                <a:ea typeface="Arial Unicode MS" pitchFamily="34" charset="-128"/>
                <a:cs typeface="Arial Unicode MS" pitchFamily="34" charset="-128"/>
              </a:rPr>
              <a:t>Y = </a:t>
            </a:r>
            <a:r>
              <a:rPr lang="en-US" altLang="zh-TW" sz="2400" dirty="0" err="1">
                <a:solidFill>
                  <a:srgbClr val="000000"/>
                </a:solidFill>
                <a:latin typeface="Tahoma" pitchFamily="34" charset="0"/>
                <a:ea typeface="Arial Unicode MS" pitchFamily="34" charset="-128"/>
                <a:cs typeface="Arial Unicode MS" pitchFamily="34" charset="-128"/>
              </a:rPr>
              <a:t>argmax</a:t>
            </a:r>
            <a:r>
              <a:rPr lang="en-US" altLang="zh-TW" sz="2400" dirty="0">
                <a:solidFill>
                  <a:srgbClr val="000000"/>
                </a:solidFill>
                <a:latin typeface="Tahoma" pitchFamily="34" charset="0"/>
                <a:ea typeface="Arial Unicode MS" pitchFamily="34" charset="-128"/>
                <a:cs typeface="Arial Unicode MS" pitchFamily="34" charset="-128"/>
              </a:rPr>
              <a:t> </a:t>
            </a:r>
            <a:r>
              <a:rPr lang="en-US" altLang="zh-TW" sz="2400" dirty="0">
                <a:solidFill>
                  <a:srgbClr val="000000"/>
                </a:solidFill>
                <a:latin typeface="Symbol" pitchFamily="18" charset="2"/>
                <a:ea typeface="Arial Unicode MS" pitchFamily="34" charset="-128"/>
                <a:cs typeface="Arial Unicode MS" pitchFamily="34" charset="-128"/>
                <a:sym typeface="Symbol" pitchFamily="18" charset="2"/>
              </a:rPr>
              <a:t></a:t>
            </a:r>
            <a:r>
              <a:rPr lang="en-US" altLang="zh-TW" sz="2400" baseline="-25000" dirty="0">
                <a:solidFill>
                  <a:srgbClr val="000000"/>
                </a:solidFill>
                <a:latin typeface="Tahoma" pitchFamily="34" charset="0"/>
                <a:ea typeface="Arial Unicode MS" pitchFamily="34" charset="-128"/>
                <a:cs typeface="Arial Unicode MS" pitchFamily="34" charset="-128"/>
                <a:sym typeface="Symbol" pitchFamily="18" charset="2"/>
              </a:rPr>
              <a:t>y</a:t>
            </a:r>
            <a:r>
              <a:rPr lang="en-US" altLang="zh-TW" sz="2400" dirty="0">
                <a:solidFill>
                  <a:srgbClr val="000000"/>
                </a:solidFill>
                <a:latin typeface="Tahoma" pitchFamily="34" charset="0"/>
                <a:ea typeface="Arial Unicode MS" pitchFamily="34" charset="-128"/>
                <a:cs typeface="Arial Unicode MS" pitchFamily="34" charset="-128"/>
              </a:rPr>
              <a:t> score(y=v) [[y=v]] = </a:t>
            </a:r>
          </a:p>
          <a:p>
            <a:pPr>
              <a:lnSpc>
                <a:spcPct val="90000"/>
              </a:lnSpc>
              <a:buFont typeface="Wingdings" pitchFamily="2" charset="2"/>
              <a:buNone/>
            </a:pPr>
            <a:endParaRPr lang="en-US" altLang="zh-TW" sz="2400" dirty="0">
              <a:solidFill>
                <a:srgbClr val="000000"/>
              </a:solidFill>
              <a:latin typeface="Tahoma" pitchFamily="34" charset="0"/>
              <a:ea typeface="Arial Unicode MS" pitchFamily="34" charset="-128"/>
              <a:cs typeface="Arial Unicode MS" pitchFamily="34" charset="-128"/>
            </a:endParaRPr>
          </a:p>
          <a:p>
            <a:pPr>
              <a:lnSpc>
                <a:spcPct val="90000"/>
              </a:lnSpc>
              <a:buFont typeface="Wingdings" pitchFamily="2" charset="2"/>
              <a:buNone/>
            </a:pPr>
            <a:r>
              <a:rPr lang="en-US" altLang="zh-TW" sz="2400" dirty="0">
                <a:solidFill>
                  <a:srgbClr val="000000"/>
                </a:solidFill>
                <a:latin typeface="Tahoma" pitchFamily="34" charset="0"/>
                <a:ea typeface="Arial Unicode MS" pitchFamily="34" charset="-128"/>
                <a:cs typeface="Arial Unicode MS" pitchFamily="34" charset="-128"/>
              </a:rPr>
              <a:t>   = </a:t>
            </a:r>
            <a:r>
              <a:rPr lang="en-US" altLang="zh-TW" sz="2000" dirty="0" err="1">
                <a:solidFill>
                  <a:srgbClr val="000000"/>
                </a:solidFill>
                <a:latin typeface="Tahoma" pitchFamily="34" charset="0"/>
                <a:ea typeface="Arial Unicode MS" pitchFamily="34" charset="-128"/>
                <a:cs typeface="Arial Unicode MS" pitchFamily="34" charset="-128"/>
              </a:rPr>
              <a:t>argmax</a:t>
            </a:r>
            <a:r>
              <a:rPr lang="en-US" altLang="zh-TW" sz="2000" dirty="0">
                <a:solidFill>
                  <a:srgbClr val="000000"/>
                </a:solidFill>
                <a:latin typeface="Tahoma" pitchFamily="34" charset="0"/>
                <a:ea typeface="Arial Unicode MS" pitchFamily="34" charset="-128"/>
                <a:cs typeface="Arial Unicode MS" pitchFamily="34" charset="-128"/>
              </a:rPr>
              <a:t> </a:t>
            </a:r>
            <a:r>
              <a:rPr lang="en-US" altLang="zh-TW" dirty="0">
                <a:solidFill>
                  <a:srgbClr val="0033CC"/>
                </a:solidFill>
                <a:latin typeface="Tahoma" pitchFamily="34" charset="0"/>
                <a:ea typeface="Arial Unicode MS" pitchFamily="34" charset="-128"/>
                <a:cs typeface="Arial Unicode MS" pitchFamily="34" charset="-128"/>
              </a:rPr>
              <a:t>score</a:t>
            </a:r>
            <a:r>
              <a:rPr lang="en-US" altLang="zh-TW" dirty="0">
                <a:solidFill>
                  <a:srgbClr val="000000"/>
                </a:solidFill>
                <a:latin typeface="Tahoma" pitchFamily="34" charset="0"/>
                <a:ea typeface="Arial Unicode MS" pitchFamily="34" charset="-128"/>
                <a:cs typeface="Arial Unicode MS" pitchFamily="34" charset="-128"/>
              </a:rPr>
              <a:t>(E</a:t>
            </a:r>
            <a:r>
              <a:rPr lang="en-US" altLang="zh-TW" baseline="-25000" dirty="0">
                <a:solidFill>
                  <a:srgbClr val="000000"/>
                </a:solidFill>
                <a:latin typeface="Tahoma" pitchFamily="34" charset="0"/>
                <a:ea typeface="Arial Unicode MS" pitchFamily="34" charset="-128"/>
                <a:cs typeface="Arial Unicode MS" pitchFamily="34" charset="-128"/>
              </a:rPr>
              <a:t>1</a:t>
            </a:r>
            <a:r>
              <a:rPr lang="en-US" altLang="zh-TW" dirty="0">
                <a:solidFill>
                  <a:srgbClr val="000000"/>
                </a:solidFill>
                <a:latin typeface="Tahoma" pitchFamily="34" charset="0"/>
                <a:ea typeface="Arial Unicode MS" pitchFamily="34" charset="-128"/>
                <a:cs typeface="Arial Unicode MS" pitchFamily="34" charset="-128"/>
              </a:rPr>
              <a:t> = PER)</a:t>
            </a:r>
            <a:r>
              <a:rPr lang="en-US" altLang="zh-TW" dirty="0">
                <a:solidFill>
                  <a:srgbClr val="000000"/>
                </a:solidFill>
                <a:latin typeface="cmsy10" pitchFamily="34" charset="0"/>
                <a:ea typeface="Arial Unicode MS" pitchFamily="34" charset="-128"/>
                <a:cs typeface="Arial Unicode MS" pitchFamily="34" charset="-128"/>
              </a:rPr>
              <a:t>¢</a:t>
            </a:r>
            <a:r>
              <a:rPr lang="en-US" altLang="zh-TW" dirty="0">
                <a:solidFill>
                  <a:srgbClr val="000000"/>
                </a:solidFill>
                <a:latin typeface="Tahoma" pitchFamily="34" charset="0"/>
                <a:ea typeface="Arial Unicode MS" pitchFamily="34" charset="-128"/>
                <a:cs typeface="Arial Unicode MS" pitchFamily="34" charset="-128"/>
              </a:rPr>
              <a:t> </a:t>
            </a:r>
            <a:r>
              <a:rPr lang="en-US" altLang="zh-TW" dirty="0">
                <a:solidFill>
                  <a:srgbClr val="FF0000"/>
                </a:solidFill>
                <a:latin typeface="Tahoma" pitchFamily="34" charset="0"/>
                <a:ea typeface="Arial Unicode MS" pitchFamily="34" charset="-128"/>
                <a:cs typeface="Arial Unicode MS" pitchFamily="34" charset="-128"/>
              </a:rPr>
              <a:t>[[E</a:t>
            </a:r>
            <a:r>
              <a:rPr lang="en-US" altLang="zh-TW" baseline="-25000" dirty="0">
                <a:solidFill>
                  <a:srgbClr val="FF0000"/>
                </a:solidFill>
                <a:latin typeface="Arial" charset="0"/>
                <a:ea typeface="Arial Unicode MS" pitchFamily="34" charset="-128"/>
                <a:cs typeface="Arial Unicode MS" pitchFamily="34" charset="-128"/>
              </a:rPr>
              <a:t>1</a:t>
            </a:r>
            <a:r>
              <a:rPr lang="en-US" altLang="zh-TW" dirty="0">
                <a:solidFill>
                  <a:srgbClr val="FF0000"/>
                </a:solidFill>
                <a:latin typeface="Tahoma" pitchFamily="34" charset="0"/>
                <a:ea typeface="Arial Unicode MS" pitchFamily="34" charset="-128"/>
                <a:cs typeface="Arial Unicode MS" pitchFamily="34" charset="-128"/>
              </a:rPr>
              <a:t> = PER]]</a:t>
            </a:r>
            <a:r>
              <a:rPr lang="en-US" altLang="zh-TW" dirty="0">
                <a:solidFill>
                  <a:srgbClr val="000000"/>
                </a:solidFill>
                <a:latin typeface="Tahoma" pitchFamily="34" charset="0"/>
                <a:ea typeface="Arial Unicode MS" pitchFamily="34" charset="-128"/>
                <a:cs typeface="Arial Unicode MS" pitchFamily="34" charset="-128"/>
              </a:rPr>
              <a:t> +</a:t>
            </a:r>
            <a:r>
              <a:rPr lang="en-US" altLang="zh-TW" sz="2400" dirty="0">
                <a:solidFill>
                  <a:srgbClr val="000000"/>
                </a:solidFill>
                <a:latin typeface="Tahoma" pitchFamily="34" charset="0"/>
                <a:ea typeface="Arial Unicode MS" pitchFamily="34" charset="-128"/>
                <a:cs typeface="Arial Unicode MS" pitchFamily="34" charset="-128"/>
              </a:rPr>
              <a:t> </a:t>
            </a:r>
            <a:r>
              <a:rPr lang="en-US" altLang="zh-TW" dirty="0">
                <a:solidFill>
                  <a:srgbClr val="0033CC"/>
                </a:solidFill>
                <a:latin typeface="Arial" charset="0"/>
                <a:ea typeface="Arial Unicode MS" pitchFamily="34" charset="-128"/>
                <a:cs typeface="Arial" charset="0"/>
              </a:rPr>
              <a:t>score</a:t>
            </a:r>
            <a:r>
              <a:rPr lang="en-US" altLang="zh-TW" dirty="0">
                <a:solidFill>
                  <a:srgbClr val="000000"/>
                </a:solidFill>
                <a:latin typeface="Arial" charset="0"/>
                <a:ea typeface="Arial Unicode MS" pitchFamily="34" charset="-128"/>
                <a:cs typeface="Arial" charset="0"/>
              </a:rPr>
              <a:t>(E</a:t>
            </a:r>
            <a:r>
              <a:rPr lang="en-US" altLang="zh-TW" baseline="-25000" dirty="0">
                <a:solidFill>
                  <a:srgbClr val="000000"/>
                </a:solidFill>
                <a:latin typeface="Tahoma" pitchFamily="34" charset="0"/>
                <a:ea typeface="Arial Unicode MS" pitchFamily="34" charset="-128"/>
                <a:cs typeface="Arial Unicode MS" pitchFamily="34" charset="-128"/>
              </a:rPr>
              <a:t>1</a:t>
            </a:r>
            <a:r>
              <a:rPr lang="en-US" altLang="zh-TW" dirty="0">
                <a:solidFill>
                  <a:srgbClr val="000000"/>
                </a:solidFill>
                <a:latin typeface="Arial" charset="0"/>
                <a:ea typeface="Arial Unicode MS" pitchFamily="34" charset="-128"/>
                <a:cs typeface="Arial Unicode MS" pitchFamily="34" charset="-128"/>
              </a:rPr>
              <a:t> = LOC)</a:t>
            </a:r>
            <a:r>
              <a:rPr lang="en-US" altLang="zh-TW" dirty="0">
                <a:solidFill>
                  <a:srgbClr val="000000"/>
                </a:solidFill>
                <a:latin typeface="cmsy10" pitchFamily="34" charset="0"/>
                <a:ea typeface="Arial Unicode MS" pitchFamily="34" charset="-128"/>
                <a:cs typeface="Arial Unicode MS" pitchFamily="34" charset="-128"/>
              </a:rPr>
              <a:t>¢</a:t>
            </a:r>
            <a:r>
              <a:rPr lang="en-US" altLang="zh-TW" dirty="0">
                <a:solidFill>
                  <a:srgbClr val="000000"/>
                </a:solidFill>
                <a:latin typeface="Arial" charset="0"/>
                <a:ea typeface="Arial Unicode MS" pitchFamily="34" charset="-128"/>
                <a:cs typeface="Arial Unicode MS" pitchFamily="34" charset="-128"/>
              </a:rPr>
              <a:t> </a:t>
            </a:r>
            <a:r>
              <a:rPr lang="en-US" altLang="zh-TW" dirty="0">
                <a:solidFill>
                  <a:srgbClr val="FF0000"/>
                </a:solidFill>
                <a:latin typeface="Arial" charset="0"/>
                <a:ea typeface="Arial Unicode MS" pitchFamily="34" charset="-128"/>
                <a:cs typeface="Arial Unicode MS" pitchFamily="34" charset="-128"/>
              </a:rPr>
              <a:t>[[E</a:t>
            </a:r>
            <a:r>
              <a:rPr lang="en-US" altLang="zh-TW" baseline="-50000" dirty="0">
                <a:solidFill>
                  <a:srgbClr val="FF0000"/>
                </a:solidFill>
                <a:latin typeface="Tahoma" pitchFamily="34" charset="0"/>
                <a:ea typeface="Arial Unicode MS" pitchFamily="34" charset="-128"/>
                <a:cs typeface="Arial Unicode MS" pitchFamily="34" charset="-128"/>
              </a:rPr>
              <a:t>1</a:t>
            </a:r>
            <a:r>
              <a:rPr lang="en-US" altLang="zh-TW" dirty="0">
                <a:solidFill>
                  <a:srgbClr val="FF0000"/>
                </a:solidFill>
                <a:latin typeface="Arial" charset="0"/>
                <a:ea typeface="Arial Unicode MS" pitchFamily="34" charset="-128"/>
                <a:cs typeface="Arial Unicode MS" pitchFamily="34" charset="-128"/>
              </a:rPr>
              <a:t> = LOC]]</a:t>
            </a:r>
            <a:r>
              <a:rPr lang="en-US" altLang="zh-TW" dirty="0">
                <a:solidFill>
                  <a:srgbClr val="000000"/>
                </a:solidFill>
                <a:latin typeface="Arial" charset="0"/>
                <a:ea typeface="Arial Unicode MS" pitchFamily="34" charset="-128"/>
                <a:cs typeface="Arial Unicode MS" pitchFamily="34" charset="-128"/>
              </a:rPr>
              <a:t> +…</a:t>
            </a:r>
            <a:r>
              <a:rPr lang="en-US" altLang="zh-TW" sz="2400" dirty="0">
                <a:solidFill>
                  <a:srgbClr val="000000"/>
                </a:solidFill>
                <a:latin typeface="Tahoma" pitchFamily="34" charset="0"/>
                <a:ea typeface="Arial Unicode MS" pitchFamily="34" charset="-128"/>
                <a:cs typeface="Arial Unicode MS" pitchFamily="34" charset="-128"/>
              </a:rPr>
              <a:t>   </a:t>
            </a:r>
          </a:p>
          <a:p>
            <a:pPr>
              <a:lnSpc>
                <a:spcPct val="90000"/>
              </a:lnSpc>
              <a:buFont typeface="Wingdings" pitchFamily="2" charset="2"/>
              <a:buNone/>
            </a:pPr>
            <a:r>
              <a:rPr lang="en-US" altLang="zh-TW" sz="2400" dirty="0">
                <a:solidFill>
                  <a:srgbClr val="000000"/>
                </a:solidFill>
                <a:latin typeface="Tahoma" pitchFamily="34" charset="0"/>
                <a:ea typeface="Arial Unicode MS" pitchFamily="34" charset="-128"/>
                <a:cs typeface="Arial Unicode MS" pitchFamily="34" charset="-128"/>
              </a:rPr>
              <a:t>                </a:t>
            </a:r>
            <a:r>
              <a:rPr lang="en-US" altLang="zh-TW" dirty="0">
                <a:solidFill>
                  <a:srgbClr val="0033CC"/>
                </a:solidFill>
                <a:latin typeface="Arial" charset="0"/>
                <a:ea typeface="Arial Unicode MS" pitchFamily="34" charset="-128"/>
                <a:cs typeface="Arial Unicode MS" pitchFamily="34" charset="-128"/>
              </a:rPr>
              <a:t>score</a:t>
            </a:r>
            <a:r>
              <a:rPr lang="en-US" altLang="zh-TW" dirty="0">
                <a:solidFill>
                  <a:srgbClr val="000000"/>
                </a:solidFill>
                <a:latin typeface="Arial" charset="0"/>
                <a:ea typeface="Arial Unicode MS" pitchFamily="34" charset="-128"/>
                <a:cs typeface="Arial Unicode MS" pitchFamily="34" charset="-128"/>
              </a:rPr>
              <a:t>(R</a:t>
            </a:r>
            <a:r>
              <a:rPr lang="en-US" altLang="zh-TW" baseline="-50000" dirty="0">
                <a:solidFill>
                  <a:srgbClr val="000000"/>
                </a:solidFill>
                <a:latin typeface="Tahoma" pitchFamily="34" charset="0"/>
                <a:ea typeface="Arial Unicode MS" pitchFamily="34" charset="-128"/>
                <a:cs typeface="Arial Unicode MS" pitchFamily="34" charset="-128"/>
              </a:rPr>
              <a:t>1</a:t>
            </a:r>
            <a:r>
              <a:rPr lang="en-US" altLang="zh-TW" dirty="0">
                <a:solidFill>
                  <a:srgbClr val="000000"/>
                </a:solidFill>
                <a:latin typeface="Arial" charset="0"/>
                <a:ea typeface="Arial Unicode MS" pitchFamily="34" charset="-128"/>
                <a:cs typeface="Arial Unicode MS" pitchFamily="34" charset="-128"/>
              </a:rPr>
              <a:t> = S-of)</a:t>
            </a:r>
            <a:r>
              <a:rPr lang="en-US" altLang="zh-TW" dirty="0">
                <a:solidFill>
                  <a:srgbClr val="000000"/>
                </a:solidFill>
                <a:latin typeface="cmsy10" pitchFamily="34" charset="0"/>
                <a:ea typeface="Arial Unicode MS" pitchFamily="34" charset="-128"/>
                <a:cs typeface="Arial Unicode MS" pitchFamily="34" charset="-128"/>
              </a:rPr>
              <a:t>¢</a:t>
            </a:r>
            <a:r>
              <a:rPr lang="en-US" altLang="zh-TW" dirty="0">
                <a:solidFill>
                  <a:srgbClr val="000000"/>
                </a:solidFill>
                <a:latin typeface="Arial" charset="0"/>
                <a:ea typeface="Arial Unicode MS" pitchFamily="34" charset="-128"/>
                <a:cs typeface="Arial Unicode MS" pitchFamily="34" charset="-128"/>
              </a:rPr>
              <a:t> </a:t>
            </a:r>
            <a:r>
              <a:rPr lang="en-US" altLang="zh-TW" dirty="0">
                <a:solidFill>
                  <a:srgbClr val="FF0000"/>
                </a:solidFill>
                <a:latin typeface="Arial" charset="0"/>
                <a:ea typeface="Arial Unicode MS" pitchFamily="34" charset="-128"/>
                <a:cs typeface="Arial Unicode MS" pitchFamily="34" charset="-128"/>
              </a:rPr>
              <a:t>[[R</a:t>
            </a:r>
            <a:r>
              <a:rPr lang="en-US" altLang="zh-TW" baseline="-50000" dirty="0">
                <a:solidFill>
                  <a:srgbClr val="FF0000"/>
                </a:solidFill>
                <a:latin typeface="Tahoma" pitchFamily="34" charset="0"/>
                <a:ea typeface="Arial Unicode MS" pitchFamily="34" charset="-128"/>
                <a:cs typeface="Arial Unicode MS" pitchFamily="34" charset="-128"/>
              </a:rPr>
              <a:t>1</a:t>
            </a:r>
            <a:r>
              <a:rPr lang="en-US" altLang="zh-TW" dirty="0">
                <a:solidFill>
                  <a:srgbClr val="FF0000"/>
                </a:solidFill>
                <a:latin typeface="Arial" charset="0"/>
                <a:ea typeface="Arial Unicode MS" pitchFamily="34" charset="-128"/>
                <a:cs typeface="Arial Unicode MS" pitchFamily="34" charset="-128"/>
              </a:rPr>
              <a:t> = S-of]]</a:t>
            </a:r>
            <a:r>
              <a:rPr lang="en-US" altLang="zh-TW" dirty="0">
                <a:solidFill>
                  <a:srgbClr val="000000"/>
                </a:solidFill>
                <a:latin typeface="Arial" charset="0"/>
                <a:ea typeface="Arial Unicode MS" pitchFamily="34" charset="-128"/>
                <a:cs typeface="Arial Unicode MS" pitchFamily="34" charset="-128"/>
              </a:rPr>
              <a:t> +….. </a:t>
            </a:r>
            <a:endParaRPr lang="en-US" altLang="zh-TW" sz="2400" dirty="0">
              <a:solidFill>
                <a:srgbClr val="000000"/>
              </a:solidFill>
              <a:latin typeface="Tahoma" pitchFamily="34" charset="0"/>
              <a:ea typeface="Arial Unicode MS" pitchFamily="34" charset="-128"/>
              <a:cs typeface="Arial Unicode MS" pitchFamily="34" charset="-128"/>
            </a:endParaRPr>
          </a:p>
          <a:p>
            <a:pPr>
              <a:lnSpc>
                <a:spcPct val="90000"/>
              </a:lnSpc>
              <a:buFont typeface="Wingdings" pitchFamily="2" charset="2"/>
              <a:buNone/>
            </a:pPr>
            <a:endParaRPr lang="en-US" altLang="zh-TW" sz="2400" baseline="-25000" dirty="0">
              <a:solidFill>
                <a:srgbClr val="000000"/>
              </a:solidFill>
              <a:latin typeface="Tahoma" pitchFamily="34" charset="0"/>
              <a:ea typeface="Arial Unicode MS" pitchFamily="34" charset="-128"/>
              <a:cs typeface="Arial Unicode MS" pitchFamily="34" charset="-128"/>
              <a:sym typeface="Symbol" pitchFamily="18" charset="2"/>
            </a:endParaRPr>
          </a:p>
          <a:p>
            <a:pPr>
              <a:lnSpc>
                <a:spcPct val="90000"/>
              </a:lnSpc>
              <a:buFont typeface="Wingdings" pitchFamily="2" charset="2"/>
              <a:buNone/>
            </a:pPr>
            <a:r>
              <a:rPr lang="en-US" sz="2400" dirty="0">
                <a:solidFill>
                  <a:srgbClr val="000000"/>
                </a:solidFill>
                <a:latin typeface="Tahoma" pitchFamily="34" charset="0"/>
                <a:cs typeface="Tahoma" pitchFamily="34" charset="0"/>
              </a:rPr>
              <a:t>Subject to Constraints</a:t>
            </a:r>
          </a:p>
          <a:p>
            <a:pPr>
              <a:lnSpc>
                <a:spcPct val="90000"/>
              </a:lnSpc>
              <a:buFont typeface="Wingdings" pitchFamily="2" charset="2"/>
              <a:buNone/>
            </a:pPr>
            <a:endParaRPr lang="en-US" sz="2400" dirty="0">
              <a:solidFill>
                <a:srgbClr val="000000"/>
              </a:solidFill>
              <a:latin typeface="Arial" charset="0"/>
              <a:cs typeface="Arial" charset="0"/>
            </a:endParaRPr>
          </a:p>
        </p:txBody>
      </p:sp>
      <p:sp>
        <p:nvSpPr>
          <p:cNvPr id="41" name="Text Box 9"/>
          <p:cNvSpPr txBox="1">
            <a:spLocks noChangeArrowheads="1"/>
          </p:cNvSpPr>
          <p:nvPr/>
        </p:nvSpPr>
        <p:spPr bwMode="auto">
          <a:xfrm rot="590322">
            <a:off x="1566334" y="2632851"/>
            <a:ext cx="7019107" cy="1600438"/>
          </a:xfrm>
          <a:prstGeom prst="rect">
            <a:avLst/>
          </a:prstGeom>
          <a:solidFill>
            <a:srgbClr val="FFFF66"/>
          </a:solidFill>
          <a:ln w="9525">
            <a:solidFill>
              <a:schemeClr val="accent2"/>
            </a:solidFill>
            <a:miter lim="800000"/>
            <a:headEnd/>
            <a:tailEnd/>
          </a:ln>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50000"/>
              </a:spcBef>
            </a:pPr>
            <a:r>
              <a:rPr lang="en-US" sz="2800" dirty="0" smtClean="0">
                <a:solidFill>
                  <a:srgbClr val="000000"/>
                </a:solidFill>
                <a:latin typeface="Calibri"/>
                <a:cs typeface="Arial" charset="0"/>
              </a:rPr>
              <a:t>An Objective function that  incorporates </a:t>
            </a:r>
            <a:r>
              <a:rPr lang="en-US" sz="2800" dirty="0" smtClean="0">
                <a:solidFill>
                  <a:srgbClr val="FF0000"/>
                </a:solidFill>
                <a:latin typeface="Calibri"/>
                <a:cs typeface="Arial" charset="0"/>
              </a:rPr>
              <a:t>learned models </a:t>
            </a:r>
            <a:r>
              <a:rPr lang="en-US" sz="2800" dirty="0" smtClean="0">
                <a:solidFill>
                  <a:srgbClr val="000000"/>
                </a:solidFill>
                <a:latin typeface="Calibri"/>
                <a:cs typeface="Arial" charset="0"/>
              </a:rPr>
              <a:t>with </a:t>
            </a:r>
            <a:r>
              <a:rPr lang="en-US" sz="2800" dirty="0" smtClean="0">
                <a:solidFill>
                  <a:srgbClr val="FF0000"/>
                </a:solidFill>
                <a:latin typeface="Calibri"/>
                <a:cs typeface="Arial" charset="0"/>
              </a:rPr>
              <a:t>knowledge (constraints) </a:t>
            </a:r>
          </a:p>
          <a:p>
            <a:pPr>
              <a:spcBef>
                <a:spcPct val="50000"/>
              </a:spcBef>
            </a:pPr>
            <a:r>
              <a:rPr lang="en-US" sz="2800" dirty="0">
                <a:solidFill>
                  <a:srgbClr val="FF0000"/>
                </a:solidFill>
                <a:latin typeface="Calibri"/>
                <a:cs typeface="Arial" charset="0"/>
              </a:rPr>
              <a:t> </a:t>
            </a:r>
            <a:r>
              <a:rPr lang="en-US" sz="2800" dirty="0" smtClean="0">
                <a:solidFill>
                  <a:srgbClr val="FF0000"/>
                </a:solidFill>
                <a:latin typeface="Calibri"/>
                <a:cs typeface="Arial" charset="0"/>
              </a:rPr>
              <a:t>             </a:t>
            </a:r>
            <a:r>
              <a:rPr lang="en-US" sz="2800" dirty="0" smtClean="0">
                <a:solidFill>
                  <a:srgbClr val="000000"/>
                </a:solidFill>
                <a:latin typeface="Calibri"/>
                <a:cs typeface="Arial" charset="0"/>
              </a:rPr>
              <a:t>A constrained Conditional Model</a:t>
            </a:r>
            <a:endParaRPr lang="en-US" sz="2800" dirty="0">
              <a:solidFill>
                <a:srgbClr val="000000"/>
              </a:solidFill>
              <a:latin typeface="Calibri"/>
              <a:cs typeface="Arial" charset="0"/>
            </a:endParaRPr>
          </a:p>
        </p:txBody>
      </p:sp>
    </p:spTree>
    <p:extLst>
      <p:ext uri="{BB962C8B-B14F-4D97-AF65-F5344CB8AC3E}">
        <p14:creationId xmlns:p14="http://schemas.microsoft.com/office/powerpoint/2010/main" val="202828798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801805"/>
                                        </p:tgtEl>
                                        <p:attrNameLst>
                                          <p:attrName>style.visibility</p:attrName>
                                        </p:attrNameLst>
                                      </p:cBhvr>
                                      <p:to>
                                        <p:strVal val="visible"/>
                                      </p:to>
                                    </p:set>
                                    <p:anim calcmode="lin" valueType="num">
                                      <p:cBhvr additive="base">
                                        <p:cTn id="7" dur="500" fill="hold"/>
                                        <p:tgtEl>
                                          <p:spTgt spid="801805"/>
                                        </p:tgtEl>
                                        <p:attrNameLst>
                                          <p:attrName>ppt_x</p:attrName>
                                        </p:attrNameLst>
                                      </p:cBhvr>
                                      <p:tavLst>
                                        <p:tav tm="0">
                                          <p:val>
                                            <p:strVal val="#ppt_x"/>
                                          </p:val>
                                        </p:tav>
                                        <p:tav tm="100000">
                                          <p:val>
                                            <p:strVal val="#ppt_x"/>
                                          </p:val>
                                        </p:tav>
                                      </p:tavLst>
                                    </p:anim>
                                    <p:anim calcmode="lin" valueType="num">
                                      <p:cBhvr additive="base">
                                        <p:cTn id="8" dur="500" fill="hold"/>
                                        <p:tgtEl>
                                          <p:spTgt spid="801805"/>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1" fill="hold" nodeType="afterEffect">
                                  <p:stCondLst>
                                    <p:cond delay="1000"/>
                                  </p:stCondLst>
                                  <p:childTnLst>
                                    <p:set>
                                      <p:cBhvr>
                                        <p:cTn id="11" dur="1" fill="hold">
                                          <p:stCondLst>
                                            <p:cond delay="0"/>
                                          </p:stCondLst>
                                        </p:cTn>
                                        <p:tgtEl>
                                          <p:spTgt spid="801833"/>
                                        </p:tgtEl>
                                        <p:attrNameLst>
                                          <p:attrName>style.visibility</p:attrName>
                                        </p:attrNameLst>
                                      </p:cBhvr>
                                      <p:to>
                                        <p:strVal val="visible"/>
                                      </p:to>
                                    </p:set>
                                    <p:anim calcmode="lin" valueType="num">
                                      <p:cBhvr additive="base">
                                        <p:cTn id="12" dur="500" fill="hold"/>
                                        <p:tgtEl>
                                          <p:spTgt spid="801833"/>
                                        </p:tgtEl>
                                        <p:attrNameLst>
                                          <p:attrName>ppt_x</p:attrName>
                                        </p:attrNameLst>
                                      </p:cBhvr>
                                      <p:tavLst>
                                        <p:tav tm="0">
                                          <p:val>
                                            <p:strVal val="#ppt_x"/>
                                          </p:val>
                                        </p:tav>
                                        <p:tav tm="100000">
                                          <p:val>
                                            <p:strVal val="#ppt_x"/>
                                          </p:val>
                                        </p:tav>
                                      </p:tavLst>
                                    </p:anim>
                                    <p:anim calcmode="lin" valueType="num">
                                      <p:cBhvr additive="base">
                                        <p:cTn id="13" dur="500" fill="hold"/>
                                        <p:tgtEl>
                                          <p:spTgt spid="801833"/>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2000"/>
                            </p:stCondLst>
                            <p:childTnLst>
                              <p:par>
                                <p:cTn id="15" presetID="2" presetClass="entr" presetSubtype="1" fill="hold" nodeType="afterEffect">
                                  <p:stCondLst>
                                    <p:cond delay="1000"/>
                                  </p:stCondLst>
                                  <p:childTnLst>
                                    <p:set>
                                      <p:cBhvr>
                                        <p:cTn id="16" dur="1" fill="hold">
                                          <p:stCondLst>
                                            <p:cond delay="0"/>
                                          </p:stCondLst>
                                        </p:cTn>
                                        <p:tgtEl>
                                          <p:spTgt spid="801819"/>
                                        </p:tgtEl>
                                        <p:attrNameLst>
                                          <p:attrName>style.visibility</p:attrName>
                                        </p:attrNameLst>
                                      </p:cBhvr>
                                      <p:to>
                                        <p:strVal val="visible"/>
                                      </p:to>
                                    </p:set>
                                    <p:anim calcmode="lin" valueType="num">
                                      <p:cBhvr additive="base">
                                        <p:cTn id="17" dur="500" fill="hold"/>
                                        <p:tgtEl>
                                          <p:spTgt spid="801819"/>
                                        </p:tgtEl>
                                        <p:attrNameLst>
                                          <p:attrName>ppt_x</p:attrName>
                                        </p:attrNameLst>
                                      </p:cBhvr>
                                      <p:tavLst>
                                        <p:tav tm="0">
                                          <p:val>
                                            <p:strVal val="#ppt_x"/>
                                          </p:val>
                                        </p:tav>
                                        <p:tav tm="100000">
                                          <p:val>
                                            <p:strVal val="#ppt_x"/>
                                          </p:val>
                                        </p:tav>
                                      </p:tavLst>
                                    </p:anim>
                                    <p:anim calcmode="lin" valueType="num">
                                      <p:cBhvr additive="base">
                                        <p:cTn id="18" dur="500" fill="hold"/>
                                        <p:tgtEl>
                                          <p:spTgt spid="801819"/>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3500"/>
                            </p:stCondLst>
                            <p:childTnLst>
                              <p:par>
                                <p:cTn id="20" presetID="2" presetClass="entr" presetSubtype="4" fill="hold" nodeType="afterEffect">
                                  <p:stCondLst>
                                    <p:cond delay="1000"/>
                                  </p:stCondLst>
                                  <p:childTnLst>
                                    <p:set>
                                      <p:cBhvr>
                                        <p:cTn id="21" dur="1" fill="hold">
                                          <p:stCondLst>
                                            <p:cond delay="0"/>
                                          </p:stCondLst>
                                        </p:cTn>
                                        <p:tgtEl>
                                          <p:spTgt spid="801861"/>
                                        </p:tgtEl>
                                        <p:attrNameLst>
                                          <p:attrName>style.visibility</p:attrName>
                                        </p:attrNameLst>
                                      </p:cBhvr>
                                      <p:to>
                                        <p:strVal val="visible"/>
                                      </p:to>
                                    </p:set>
                                    <p:anim calcmode="lin" valueType="num">
                                      <p:cBhvr additive="base">
                                        <p:cTn id="22" dur="500" fill="hold"/>
                                        <p:tgtEl>
                                          <p:spTgt spid="801861"/>
                                        </p:tgtEl>
                                        <p:attrNameLst>
                                          <p:attrName>ppt_x</p:attrName>
                                        </p:attrNameLst>
                                      </p:cBhvr>
                                      <p:tavLst>
                                        <p:tav tm="0">
                                          <p:val>
                                            <p:strVal val="#ppt_x"/>
                                          </p:val>
                                        </p:tav>
                                        <p:tav tm="100000">
                                          <p:val>
                                            <p:strVal val="#ppt_x"/>
                                          </p:val>
                                        </p:tav>
                                      </p:tavLst>
                                    </p:anim>
                                    <p:anim calcmode="lin" valueType="num">
                                      <p:cBhvr additive="base">
                                        <p:cTn id="23" dur="500" fill="hold"/>
                                        <p:tgtEl>
                                          <p:spTgt spid="801861"/>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5000"/>
                            </p:stCondLst>
                            <p:childTnLst>
                              <p:par>
                                <p:cTn id="25" presetID="2" presetClass="entr" presetSubtype="4" fill="hold" nodeType="afterEffect">
                                  <p:stCondLst>
                                    <p:cond delay="1000"/>
                                  </p:stCondLst>
                                  <p:childTnLst>
                                    <p:set>
                                      <p:cBhvr>
                                        <p:cTn id="26" dur="1" fill="hold">
                                          <p:stCondLst>
                                            <p:cond delay="0"/>
                                          </p:stCondLst>
                                        </p:cTn>
                                        <p:tgtEl>
                                          <p:spTgt spid="801847"/>
                                        </p:tgtEl>
                                        <p:attrNameLst>
                                          <p:attrName>style.visibility</p:attrName>
                                        </p:attrNameLst>
                                      </p:cBhvr>
                                      <p:to>
                                        <p:strVal val="visible"/>
                                      </p:to>
                                    </p:set>
                                    <p:anim calcmode="lin" valueType="num">
                                      <p:cBhvr additive="base">
                                        <p:cTn id="27" dur="500" fill="hold"/>
                                        <p:tgtEl>
                                          <p:spTgt spid="801847"/>
                                        </p:tgtEl>
                                        <p:attrNameLst>
                                          <p:attrName>ppt_x</p:attrName>
                                        </p:attrNameLst>
                                      </p:cBhvr>
                                      <p:tavLst>
                                        <p:tav tm="0">
                                          <p:val>
                                            <p:strVal val="#ppt_x"/>
                                          </p:val>
                                        </p:tav>
                                        <p:tav tm="100000">
                                          <p:val>
                                            <p:strVal val="#ppt_x"/>
                                          </p:val>
                                        </p:tav>
                                      </p:tavLst>
                                    </p:anim>
                                    <p:anim calcmode="lin" valueType="num">
                                      <p:cBhvr additive="base">
                                        <p:cTn id="28" dur="500" fill="hold"/>
                                        <p:tgtEl>
                                          <p:spTgt spid="801847"/>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5" presetClass="entr" presetSubtype="10" fill="hold" nodeType="clickEffect">
                                  <p:stCondLst>
                                    <p:cond delay="0"/>
                                  </p:stCondLst>
                                  <p:childTnLst>
                                    <p:set>
                                      <p:cBhvr>
                                        <p:cTn id="32" dur="1" fill="hold">
                                          <p:stCondLst>
                                            <p:cond delay="0"/>
                                          </p:stCondLst>
                                        </p:cTn>
                                        <p:tgtEl>
                                          <p:spTgt spid="801889"/>
                                        </p:tgtEl>
                                        <p:attrNameLst>
                                          <p:attrName>style.visibility</p:attrName>
                                        </p:attrNameLst>
                                      </p:cBhvr>
                                      <p:to>
                                        <p:strVal val="visible"/>
                                      </p:to>
                                    </p:set>
                                    <p:animEffect transition="in" filter="checkerboard(across)">
                                      <p:cBhvr>
                                        <p:cTn id="33" dur="500"/>
                                        <p:tgtEl>
                                          <p:spTgt spid="801889"/>
                                        </p:tgtEl>
                                      </p:cBhvr>
                                    </p:animEffect>
                                  </p:childTnLst>
                                </p:cTn>
                              </p:par>
                            </p:childTnLst>
                          </p:cTn>
                        </p:par>
                        <p:par>
                          <p:cTn id="34" fill="hold" nodeType="afterGroup">
                            <p:stCondLst>
                              <p:cond delay="500"/>
                            </p:stCondLst>
                            <p:childTnLst>
                              <p:par>
                                <p:cTn id="35" presetID="5" presetClass="entr" presetSubtype="10" fill="hold" nodeType="afterEffect">
                                  <p:stCondLst>
                                    <p:cond delay="0"/>
                                  </p:stCondLst>
                                  <p:childTnLst>
                                    <p:set>
                                      <p:cBhvr>
                                        <p:cTn id="36" dur="1" fill="hold">
                                          <p:stCondLst>
                                            <p:cond delay="0"/>
                                          </p:stCondLst>
                                        </p:cTn>
                                        <p:tgtEl>
                                          <p:spTgt spid="801903"/>
                                        </p:tgtEl>
                                        <p:attrNameLst>
                                          <p:attrName>style.visibility</p:attrName>
                                        </p:attrNameLst>
                                      </p:cBhvr>
                                      <p:to>
                                        <p:strVal val="visible"/>
                                      </p:to>
                                    </p:set>
                                    <p:animEffect transition="in" filter="checkerboard(across)">
                                      <p:cBhvr>
                                        <p:cTn id="37" dur="500"/>
                                        <p:tgtEl>
                                          <p:spTgt spid="801903"/>
                                        </p:tgtEl>
                                      </p:cBhvr>
                                    </p:animEffect>
                                  </p:childTnLst>
                                </p:cTn>
                              </p:par>
                            </p:childTnLst>
                          </p:cTn>
                        </p:par>
                        <p:par>
                          <p:cTn id="38" fill="hold" nodeType="afterGroup">
                            <p:stCondLst>
                              <p:cond delay="1000"/>
                            </p:stCondLst>
                            <p:childTnLst>
                              <p:par>
                                <p:cTn id="39" presetID="5" presetClass="entr" presetSubtype="10" fill="hold" nodeType="afterEffect">
                                  <p:stCondLst>
                                    <p:cond delay="0"/>
                                  </p:stCondLst>
                                  <p:childTnLst>
                                    <p:set>
                                      <p:cBhvr>
                                        <p:cTn id="40" dur="1" fill="hold">
                                          <p:stCondLst>
                                            <p:cond delay="0"/>
                                          </p:stCondLst>
                                        </p:cTn>
                                        <p:tgtEl>
                                          <p:spTgt spid="801917"/>
                                        </p:tgtEl>
                                        <p:attrNameLst>
                                          <p:attrName>style.visibility</p:attrName>
                                        </p:attrNameLst>
                                      </p:cBhvr>
                                      <p:to>
                                        <p:strVal val="visible"/>
                                      </p:to>
                                    </p:set>
                                    <p:animEffect transition="in" filter="checkerboard(across)">
                                      <p:cBhvr>
                                        <p:cTn id="41" dur="500"/>
                                        <p:tgtEl>
                                          <p:spTgt spid="801917"/>
                                        </p:tgtEl>
                                      </p:cBhvr>
                                    </p:animEffect>
                                  </p:childTnLst>
                                </p:cTn>
                              </p:par>
                            </p:childTnLst>
                          </p:cTn>
                        </p:par>
                        <p:par>
                          <p:cTn id="42" fill="hold" nodeType="afterGroup">
                            <p:stCondLst>
                              <p:cond delay="1500"/>
                            </p:stCondLst>
                            <p:childTnLst>
                              <p:par>
                                <p:cTn id="43" presetID="5" presetClass="entr" presetSubtype="10" fill="hold" nodeType="afterEffect">
                                  <p:stCondLst>
                                    <p:cond delay="0"/>
                                  </p:stCondLst>
                                  <p:childTnLst>
                                    <p:set>
                                      <p:cBhvr>
                                        <p:cTn id="44" dur="1" fill="hold">
                                          <p:stCondLst>
                                            <p:cond delay="0"/>
                                          </p:stCondLst>
                                        </p:cTn>
                                        <p:tgtEl>
                                          <p:spTgt spid="801875"/>
                                        </p:tgtEl>
                                        <p:attrNameLst>
                                          <p:attrName>style.visibility</p:attrName>
                                        </p:attrNameLst>
                                      </p:cBhvr>
                                      <p:to>
                                        <p:strVal val="visible"/>
                                      </p:to>
                                    </p:set>
                                    <p:animEffect transition="in" filter="checkerboard(across)">
                                      <p:cBhvr>
                                        <p:cTn id="45" dur="500"/>
                                        <p:tgtEl>
                                          <p:spTgt spid="801875"/>
                                        </p:tgtEl>
                                      </p:cBhvr>
                                    </p:animEffect>
                                  </p:childTnLst>
                                </p:cTn>
                              </p:par>
                            </p:childTnLst>
                          </p:cTn>
                        </p:par>
                        <p:par>
                          <p:cTn id="46" fill="hold" nodeType="afterGroup">
                            <p:stCondLst>
                              <p:cond delay="2000"/>
                            </p:stCondLst>
                            <p:childTnLst>
                              <p:par>
                                <p:cTn id="47" presetID="5" presetClass="entr" presetSubtype="10" fill="hold" nodeType="afterEffect">
                                  <p:stCondLst>
                                    <p:cond delay="0"/>
                                  </p:stCondLst>
                                  <p:childTnLst>
                                    <p:set>
                                      <p:cBhvr>
                                        <p:cTn id="48" dur="1" fill="hold">
                                          <p:stCondLst>
                                            <p:cond delay="0"/>
                                          </p:stCondLst>
                                        </p:cTn>
                                        <p:tgtEl>
                                          <p:spTgt spid="801945"/>
                                        </p:tgtEl>
                                        <p:attrNameLst>
                                          <p:attrName>style.visibility</p:attrName>
                                        </p:attrNameLst>
                                      </p:cBhvr>
                                      <p:to>
                                        <p:strVal val="visible"/>
                                      </p:to>
                                    </p:set>
                                    <p:animEffect transition="in" filter="checkerboard(across)">
                                      <p:cBhvr>
                                        <p:cTn id="49" dur="500"/>
                                        <p:tgtEl>
                                          <p:spTgt spid="801945"/>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3" fill="hold" nodeType="clickEffect">
                                  <p:stCondLst>
                                    <p:cond delay="0"/>
                                  </p:stCondLst>
                                  <p:childTnLst>
                                    <p:set>
                                      <p:cBhvr>
                                        <p:cTn id="53" dur="1" fill="hold">
                                          <p:stCondLst>
                                            <p:cond delay="0"/>
                                          </p:stCondLst>
                                        </p:cTn>
                                        <p:tgtEl>
                                          <p:spTgt spid="4"/>
                                        </p:tgtEl>
                                        <p:attrNameLst>
                                          <p:attrName>style.visibility</p:attrName>
                                        </p:attrNameLst>
                                      </p:cBhvr>
                                      <p:to>
                                        <p:strVal val="visible"/>
                                      </p:to>
                                    </p:set>
                                    <p:anim calcmode="lin" valueType="num">
                                      <p:cBhvr additive="base">
                                        <p:cTn id="54" dur="500" fill="hold"/>
                                        <p:tgtEl>
                                          <p:spTgt spid="4"/>
                                        </p:tgtEl>
                                        <p:attrNameLst>
                                          <p:attrName>ppt_x</p:attrName>
                                        </p:attrNameLst>
                                      </p:cBhvr>
                                      <p:tavLst>
                                        <p:tav tm="0">
                                          <p:val>
                                            <p:strVal val="1+#ppt_w/2"/>
                                          </p:val>
                                        </p:tav>
                                        <p:tav tm="100000">
                                          <p:val>
                                            <p:strVal val="#ppt_x"/>
                                          </p:val>
                                        </p:tav>
                                      </p:tavLst>
                                    </p:anim>
                                    <p:anim calcmode="lin" valueType="num">
                                      <p:cBhvr additive="base">
                                        <p:cTn id="55" dur="500" fill="hold"/>
                                        <p:tgtEl>
                                          <p:spTgt spid="4"/>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grpId="0" nodeType="clickEffect">
                                  <p:stCondLst>
                                    <p:cond delay="0"/>
                                  </p:stCondLst>
                                  <p:childTnLst>
                                    <p:set>
                                      <p:cBhvr>
                                        <p:cTn id="59" dur="1" fill="hold">
                                          <p:stCondLst>
                                            <p:cond delay="499"/>
                                          </p:stCondLst>
                                        </p:cTn>
                                        <p:tgtEl>
                                          <p:spTgt spid="801982"/>
                                        </p:tgtEl>
                                        <p:attrNameLst>
                                          <p:attrName>style.visibility</p:attrName>
                                        </p:attrNameLst>
                                      </p:cBhvr>
                                      <p:to>
                                        <p:strVal val="visible"/>
                                      </p:to>
                                    </p:set>
                                  </p:childTnLst>
                                </p:cTn>
                              </p:par>
                            </p:childTnLst>
                          </p:cTn>
                        </p:par>
                        <p:par>
                          <p:cTn id="60" fill="hold" nodeType="afterGroup">
                            <p:stCondLst>
                              <p:cond delay="500"/>
                            </p:stCondLst>
                            <p:childTnLst>
                              <p:par>
                                <p:cTn id="61" presetID="5" presetClass="entr" presetSubtype="10" fill="hold" nodeType="afterEffect">
                                  <p:stCondLst>
                                    <p:cond delay="0"/>
                                  </p:stCondLst>
                                  <p:childTnLst>
                                    <p:set>
                                      <p:cBhvr>
                                        <p:cTn id="62" dur="1" fill="hold">
                                          <p:stCondLst>
                                            <p:cond delay="0"/>
                                          </p:stCondLst>
                                        </p:cTn>
                                        <p:tgtEl>
                                          <p:spTgt spid="801963"/>
                                        </p:tgtEl>
                                        <p:attrNameLst>
                                          <p:attrName>style.visibility</p:attrName>
                                        </p:attrNameLst>
                                      </p:cBhvr>
                                      <p:to>
                                        <p:strVal val="visible"/>
                                      </p:to>
                                    </p:set>
                                    <p:animEffect transition="in" filter="checkerboard(across)">
                                      <p:cBhvr>
                                        <p:cTn id="63" dur="500"/>
                                        <p:tgtEl>
                                          <p:spTgt spid="801963"/>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3" fill="hold" nodeType="click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additive="base">
                                        <p:cTn id="68" dur="500" fill="hold"/>
                                        <p:tgtEl>
                                          <p:spTgt spid="5"/>
                                        </p:tgtEl>
                                        <p:attrNameLst>
                                          <p:attrName>ppt_x</p:attrName>
                                        </p:attrNameLst>
                                      </p:cBhvr>
                                      <p:tavLst>
                                        <p:tav tm="0">
                                          <p:val>
                                            <p:strVal val="1+#ppt_w/2"/>
                                          </p:val>
                                        </p:tav>
                                        <p:tav tm="100000">
                                          <p:val>
                                            <p:strVal val="#ppt_x"/>
                                          </p:val>
                                        </p:tav>
                                      </p:tavLst>
                                    </p:anim>
                                    <p:anim calcmode="lin" valueType="num">
                                      <p:cBhvr additive="base">
                                        <p:cTn id="69" dur="500" fill="hold"/>
                                        <p:tgtEl>
                                          <p:spTgt spid="5"/>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0" fill="hold" nodeType="clickPar">
                      <p:stCondLst>
                        <p:cond delay="indefinite"/>
                      </p:stCondLst>
                      <p:childTnLst>
                        <p:par>
                          <p:cTn id="71" fill="hold" nodeType="withGroup">
                            <p:stCondLst>
                              <p:cond delay="0"/>
                            </p:stCondLst>
                            <p:childTnLst>
                              <p:par>
                                <p:cTn id="72" presetID="1" presetClass="entr" presetSubtype="0" fill="hold" grpId="0" nodeType="clickEffect">
                                  <p:stCondLst>
                                    <p:cond delay="0"/>
                                  </p:stCondLst>
                                  <p:childTnLst>
                                    <p:set>
                                      <p:cBhvr>
                                        <p:cTn id="73" dur="1" fill="hold">
                                          <p:stCondLst>
                                            <p:cond delay="499"/>
                                          </p:stCondLst>
                                        </p:cTn>
                                        <p:tgtEl>
                                          <p:spTgt spid="801981"/>
                                        </p:tgtEl>
                                        <p:attrNameLst>
                                          <p:attrName>style.visibility</p:attrName>
                                        </p:attrNameLst>
                                      </p:cBhvr>
                                      <p:to>
                                        <p:strVal val="visible"/>
                                      </p:to>
                                    </p:set>
                                  </p:childTnLst>
                                </p:cTn>
                              </p:par>
                            </p:childTnLst>
                          </p:cTn>
                        </p:par>
                        <p:par>
                          <p:cTn id="74" fill="hold" nodeType="afterGroup">
                            <p:stCondLst>
                              <p:cond delay="500"/>
                            </p:stCondLst>
                            <p:childTnLst>
                              <p:par>
                                <p:cTn id="75" presetID="16" presetClass="entr" presetSubtype="42" fill="hold" nodeType="afterEffect">
                                  <p:stCondLst>
                                    <p:cond delay="0"/>
                                  </p:stCondLst>
                                  <p:childTnLst>
                                    <p:set>
                                      <p:cBhvr>
                                        <p:cTn id="76" dur="1" fill="hold">
                                          <p:stCondLst>
                                            <p:cond delay="0"/>
                                          </p:stCondLst>
                                        </p:cTn>
                                        <p:tgtEl>
                                          <p:spTgt spid="801931"/>
                                        </p:tgtEl>
                                        <p:attrNameLst>
                                          <p:attrName>style.visibility</p:attrName>
                                        </p:attrNameLst>
                                      </p:cBhvr>
                                      <p:to>
                                        <p:strVal val="visible"/>
                                      </p:to>
                                    </p:set>
                                    <p:animEffect transition="in" filter="barn(outHorizontal)">
                                      <p:cBhvr>
                                        <p:cTn id="77" dur="500"/>
                                        <p:tgtEl>
                                          <p:spTgt spid="801931"/>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801983"/>
                                        </p:tgtEl>
                                        <p:attrNameLst>
                                          <p:attrName>style.visibility</p:attrName>
                                        </p:attrNameLst>
                                      </p:cBhvr>
                                      <p:to>
                                        <p:strVal val="visible"/>
                                      </p:to>
                                    </p:set>
                                  </p:childTnLst>
                                </p:cTn>
                              </p:par>
                            </p:childTnLst>
                          </p:cTn>
                        </p:par>
                      </p:childTnLst>
                    </p:cTn>
                  </p:par>
                  <p:par>
                    <p:cTn id="82" fill="hold" nodeType="clickPar">
                      <p:stCondLst>
                        <p:cond delay="indefinite"/>
                      </p:stCondLst>
                      <p:childTnLst>
                        <p:par>
                          <p:cTn id="83" fill="hold" nodeType="withGroup">
                            <p:stCondLst>
                              <p:cond delay="0"/>
                            </p:stCondLst>
                            <p:childTnLst>
                              <p:par>
                                <p:cTn id="84" presetID="17" presetClass="entr" presetSubtype="1" fill="hold" grpId="0" nodeType="clickEffect">
                                  <p:stCondLst>
                                    <p:cond delay="0"/>
                                  </p:stCondLst>
                                  <p:childTnLst>
                                    <p:set>
                                      <p:cBhvr>
                                        <p:cTn id="85" dur="1" fill="hold">
                                          <p:stCondLst>
                                            <p:cond delay="0"/>
                                          </p:stCondLst>
                                        </p:cTn>
                                        <p:tgtEl>
                                          <p:spTgt spid="2"/>
                                        </p:tgtEl>
                                        <p:attrNameLst>
                                          <p:attrName>style.visibility</p:attrName>
                                        </p:attrNameLst>
                                      </p:cBhvr>
                                      <p:to>
                                        <p:strVal val="visible"/>
                                      </p:to>
                                    </p:set>
                                    <p:anim calcmode="lin" valueType="num">
                                      <p:cBhvr>
                                        <p:cTn id="86" dur="1000" fill="hold"/>
                                        <p:tgtEl>
                                          <p:spTgt spid="2"/>
                                        </p:tgtEl>
                                        <p:attrNameLst>
                                          <p:attrName>ppt_x</p:attrName>
                                        </p:attrNameLst>
                                      </p:cBhvr>
                                      <p:tavLst>
                                        <p:tav tm="0">
                                          <p:val>
                                            <p:strVal val="#ppt_x"/>
                                          </p:val>
                                        </p:tav>
                                        <p:tav tm="100000">
                                          <p:val>
                                            <p:strVal val="#ppt_x"/>
                                          </p:val>
                                        </p:tav>
                                      </p:tavLst>
                                    </p:anim>
                                    <p:anim calcmode="lin" valueType="num">
                                      <p:cBhvr>
                                        <p:cTn id="87" dur="1000" fill="hold"/>
                                        <p:tgtEl>
                                          <p:spTgt spid="2"/>
                                        </p:tgtEl>
                                        <p:attrNameLst>
                                          <p:attrName>ppt_y</p:attrName>
                                        </p:attrNameLst>
                                      </p:cBhvr>
                                      <p:tavLst>
                                        <p:tav tm="0">
                                          <p:val>
                                            <p:strVal val="#ppt_y-#ppt_h/2"/>
                                          </p:val>
                                        </p:tav>
                                        <p:tav tm="100000">
                                          <p:val>
                                            <p:strVal val="#ppt_y"/>
                                          </p:val>
                                        </p:tav>
                                      </p:tavLst>
                                    </p:anim>
                                    <p:anim calcmode="lin" valueType="num">
                                      <p:cBhvr>
                                        <p:cTn id="88" dur="1000" fill="hold"/>
                                        <p:tgtEl>
                                          <p:spTgt spid="2"/>
                                        </p:tgtEl>
                                        <p:attrNameLst>
                                          <p:attrName>ppt_w</p:attrName>
                                        </p:attrNameLst>
                                      </p:cBhvr>
                                      <p:tavLst>
                                        <p:tav tm="0">
                                          <p:val>
                                            <p:strVal val="#ppt_w"/>
                                          </p:val>
                                        </p:tav>
                                        <p:tav tm="100000">
                                          <p:val>
                                            <p:strVal val="#ppt_w"/>
                                          </p:val>
                                        </p:tav>
                                      </p:tavLst>
                                    </p:anim>
                                    <p:anim calcmode="lin" valueType="num">
                                      <p:cBhvr>
                                        <p:cTn id="89" dur="10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0" fill="hold" nodeType="clickPar">
                      <p:stCondLst>
                        <p:cond delay="indefinite"/>
                      </p:stCondLst>
                      <p:childTnLst>
                        <p:par>
                          <p:cTn id="91" fill="hold" nodeType="withGroup">
                            <p:stCondLst>
                              <p:cond delay="0"/>
                            </p:stCondLst>
                            <p:childTnLst>
                              <p:par>
                                <p:cTn id="92" presetID="17" presetClass="entr" presetSubtype="1" fill="hold" grpId="0" nodeType="clickEffect">
                                  <p:stCondLst>
                                    <p:cond delay="0"/>
                                  </p:stCondLst>
                                  <p:childTnLst>
                                    <p:set>
                                      <p:cBhvr>
                                        <p:cTn id="93" dur="1" fill="hold">
                                          <p:stCondLst>
                                            <p:cond delay="0"/>
                                          </p:stCondLst>
                                        </p:cTn>
                                        <p:tgtEl>
                                          <p:spTgt spid="801984"/>
                                        </p:tgtEl>
                                        <p:attrNameLst>
                                          <p:attrName>style.visibility</p:attrName>
                                        </p:attrNameLst>
                                      </p:cBhvr>
                                      <p:to>
                                        <p:strVal val="visible"/>
                                      </p:to>
                                    </p:set>
                                    <p:anim calcmode="lin" valueType="num">
                                      <p:cBhvr>
                                        <p:cTn id="94" dur="1000" fill="hold"/>
                                        <p:tgtEl>
                                          <p:spTgt spid="801984"/>
                                        </p:tgtEl>
                                        <p:attrNameLst>
                                          <p:attrName>ppt_x</p:attrName>
                                        </p:attrNameLst>
                                      </p:cBhvr>
                                      <p:tavLst>
                                        <p:tav tm="0">
                                          <p:val>
                                            <p:strVal val="#ppt_x"/>
                                          </p:val>
                                        </p:tav>
                                        <p:tav tm="100000">
                                          <p:val>
                                            <p:strVal val="#ppt_x"/>
                                          </p:val>
                                        </p:tav>
                                      </p:tavLst>
                                    </p:anim>
                                    <p:anim calcmode="lin" valueType="num">
                                      <p:cBhvr>
                                        <p:cTn id="95" dur="1000" fill="hold"/>
                                        <p:tgtEl>
                                          <p:spTgt spid="801984"/>
                                        </p:tgtEl>
                                        <p:attrNameLst>
                                          <p:attrName>ppt_y</p:attrName>
                                        </p:attrNameLst>
                                      </p:cBhvr>
                                      <p:tavLst>
                                        <p:tav tm="0">
                                          <p:val>
                                            <p:strVal val="#ppt_y-#ppt_h/2"/>
                                          </p:val>
                                        </p:tav>
                                        <p:tav tm="100000">
                                          <p:val>
                                            <p:strVal val="#ppt_y"/>
                                          </p:val>
                                        </p:tav>
                                      </p:tavLst>
                                    </p:anim>
                                    <p:anim calcmode="lin" valueType="num">
                                      <p:cBhvr>
                                        <p:cTn id="96" dur="1000" fill="hold"/>
                                        <p:tgtEl>
                                          <p:spTgt spid="801984"/>
                                        </p:tgtEl>
                                        <p:attrNameLst>
                                          <p:attrName>ppt_w</p:attrName>
                                        </p:attrNameLst>
                                      </p:cBhvr>
                                      <p:tavLst>
                                        <p:tav tm="0">
                                          <p:val>
                                            <p:strVal val="#ppt_w"/>
                                          </p:val>
                                        </p:tav>
                                        <p:tav tm="100000">
                                          <p:val>
                                            <p:strVal val="#ppt_w"/>
                                          </p:val>
                                        </p:tav>
                                      </p:tavLst>
                                    </p:anim>
                                    <p:anim calcmode="lin" valueType="num">
                                      <p:cBhvr>
                                        <p:cTn id="97" dur="1000" fill="hold"/>
                                        <p:tgtEl>
                                          <p:spTgt spid="801984"/>
                                        </p:tgtEl>
                                        <p:attrNameLst>
                                          <p:attrName>ppt_h</p:attrName>
                                        </p:attrNameLst>
                                      </p:cBhvr>
                                      <p:tavLst>
                                        <p:tav tm="0">
                                          <p:val>
                                            <p:fltVal val="0"/>
                                          </p:val>
                                        </p:tav>
                                        <p:tav tm="100000">
                                          <p:val>
                                            <p:strVal val="#ppt_h"/>
                                          </p:val>
                                        </p:tav>
                                      </p:tavLst>
                                    </p:anim>
                                  </p:childTnLst>
                                </p:cTn>
                              </p:par>
                            </p:childTnLst>
                          </p:cTn>
                        </p:par>
                      </p:childTnLst>
                    </p:cTn>
                  </p:par>
                  <p:par>
                    <p:cTn id="98" fill="hold" nodeType="clickPar">
                      <p:stCondLst>
                        <p:cond delay="indefinite"/>
                      </p:stCondLst>
                      <p:childTnLst>
                        <p:par>
                          <p:cTn id="99" fill="hold" nodeType="withGroup">
                            <p:stCondLst>
                              <p:cond delay="0"/>
                            </p:stCondLst>
                            <p:childTnLst>
                              <p:par>
                                <p:cTn id="100" presetID="17" presetClass="entr" presetSubtype="1" fill="hold" grpId="0" nodeType="clickEffect">
                                  <p:stCondLst>
                                    <p:cond delay="0"/>
                                  </p:stCondLst>
                                  <p:childTnLst>
                                    <p:set>
                                      <p:cBhvr>
                                        <p:cTn id="101" dur="1" fill="hold">
                                          <p:stCondLst>
                                            <p:cond delay="0"/>
                                          </p:stCondLst>
                                        </p:cTn>
                                        <p:tgtEl>
                                          <p:spTgt spid="801985"/>
                                        </p:tgtEl>
                                        <p:attrNameLst>
                                          <p:attrName>style.visibility</p:attrName>
                                        </p:attrNameLst>
                                      </p:cBhvr>
                                      <p:to>
                                        <p:strVal val="visible"/>
                                      </p:to>
                                    </p:set>
                                    <p:anim calcmode="lin" valueType="num">
                                      <p:cBhvr>
                                        <p:cTn id="102" dur="1000" fill="hold"/>
                                        <p:tgtEl>
                                          <p:spTgt spid="801985"/>
                                        </p:tgtEl>
                                        <p:attrNameLst>
                                          <p:attrName>ppt_x</p:attrName>
                                        </p:attrNameLst>
                                      </p:cBhvr>
                                      <p:tavLst>
                                        <p:tav tm="0">
                                          <p:val>
                                            <p:strVal val="#ppt_x"/>
                                          </p:val>
                                        </p:tav>
                                        <p:tav tm="100000">
                                          <p:val>
                                            <p:strVal val="#ppt_x"/>
                                          </p:val>
                                        </p:tav>
                                      </p:tavLst>
                                    </p:anim>
                                    <p:anim calcmode="lin" valueType="num">
                                      <p:cBhvr>
                                        <p:cTn id="103" dur="1000" fill="hold"/>
                                        <p:tgtEl>
                                          <p:spTgt spid="801985"/>
                                        </p:tgtEl>
                                        <p:attrNameLst>
                                          <p:attrName>ppt_y</p:attrName>
                                        </p:attrNameLst>
                                      </p:cBhvr>
                                      <p:tavLst>
                                        <p:tav tm="0">
                                          <p:val>
                                            <p:strVal val="#ppt_y-#ppt_h/2"/>
                                          </p:val>
                                        </p:tav>
                                        <p:tav tm="100000">
                                          <p:val>
                                            <p:strVal val="#ppt_y"/>
                                          </p:val>
                                        </p:tav>
                                      </p:tavLst>
                                    </p:anim>
                                    <p:anim calcmode="lin" valueType="num">
                                      <p:cBhvr>
                                        <p:cTn id="104" dur="1000" fill="hold"/>
                                        <p:tgtEl>
                                          <p:spTgt spid="801985"/>
                                        </p:tgtEl>
                                        <p:attrNameLst>
                                          <p:attrName>ppt_w</p:attrName>
                                        </p:attrNameLst>
                                      </p:cBhvr>
                                      <p:tavLst>
                                        <p:tav tm="0">
                                          <p:val>
                                            <p:strVal val="#ppt_w"/>
                                          </p:val>
                                        </p:tav>
                                        <p:tav tm="100000">
                                          <p:val>
                                            <p:strVal val="#ppt_w"/>
                                          </p:val>
                                        </p:tav>
                                      </p:tavLst>
                                    </p:anim>
                                    <p:anim calcmode="lin" valueType="num">
                                      <p:cBhvr>
                                        <p:cTn id="105" dur="1000" fill="hold"/>
                                        <p:tgtEl>
                                          <p:spTgt spid="801985"/>
                                        </p:tgtEl>
                                        <p:attrNameLst>
                                          <p:attrName>ppt_h</p:attrName>
                                        </p:attrNameLst>
                                      </p:cBhvr>
                                      <p:tavLst>
                                        <p:tav tm="0">
                                          <p:val>
                                            <p:fltVal val="0"/>
                                          </p:val>
                                        </p:tav>
                                        <p:tav tm="100000">
                                          <p:val>
                                            <p:strVal val="#ppt_h"/>
                                          </p:val>
                                        </p:tav>
                                      </p:tavLst>
                                    </p:anim>
                                  </p:childTnLst>
                                </p:cTn>
                              </p:par>
                            </p:childTnLst>
                          </p:cTn>
                        </p:par>
                      </p:childTnLst>
                    </p:cTn>
                  </p:par>
                  <p:par>
                    <p:cTn id="106" fill="hold" nodeType="clickPar">
                      <p:stCondLst>
                        <p:cond delay="indefinite"/>
                      </p:stCondLst>
                      <p:childTnLst>
                        <p:par>
                          <p:cTn id="107" fill="hold" nodeType="withGroup">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1269956"/>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grpId="0" nodeType="clickEffect">
                                  <p:stCondLst>
                                    <p:cond delay="0"/>
                                  </p:stCondLst>
                                  <p:childTnLst>
                                    <p:set>
                                      <p:cBhvr>
                                        <p:cTn id="113"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1981" grpId="0" animBg="1"/>
      <p:bldP spid="801982" grpId="0" animBg="1"/>
      <p:bldP spid="801983" grpId="0" animBg="1"/>
      <p:bldP spid="801985" grpId="0" animBg="1"/>
      <p:bldP spid="2" grpId="0" animBg="1"/>
      <p:bldP spid="801984" grpId="0" animBg="1"/>
      <p:bldP spid="1269956" grpId="0" animBg="1"/>
      <p:bldP spid="4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228600" y="304800"/>
            <a:ext cx="7916863" cy="677863"/>
          </a:xfrm>
        </p:spPr>
        <p:txBody>
          <a:bodyPr/>
          <a:lstStyle/>
          <a:p>
            <a:pPr eaLnBrk="1" hangingPunct="1"/>
            <a:r>
              <a:rPr lang="en-US" altLang="zh-TW" dirty="0" smtClean="0">
                <a:ea typeface="Arial Unicode MS" pitchFamily="34" charset="-128"/>
                <a:cs typeface="Arial Unicode MS" pitchFamily="34" charset="-128"/>
              </a:rPr>
              <a:t>Constrained Conditional Models</a:t>
            </a:r>
          </a:p>
        </p:txBody>
      </p:sp>
      <p:sp>
        <p:nvSpPr>
          <p:cNvPr id="754691" name="Rectangle 3"/>
          <p:cNvSpPr>
            <a:spLocks noChangeArrowheads="1"/>
          </p:cNvSpPr>
          <p:nvPr/>
        </p:nvSpPr>
        <p:spPr bwMode="auto">
          <a:xfrm>
            <a:off x="533400" y="1143000"/>
            <a:ext cx="77724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rgbClr val="FF9900"/>
              </a:buClr>
              <a:buSzPct val="75000"/>
              <a:buFont typeface="Wingdings" pitchFamily="2" charset="2"/>
              <a:buChar char="n"/>
            </a:pPr>
            <a:endParaRPr lang="en-US" altLang="zh-TW" sz="2400" b="1">
              <a:solidFill>
                <a:srgbClr val="CC3300"/>
              </a:solidFill>
              <a:latin typeface="Calibri" pitchFamily="34" charset="0"/>
              <a:ea typeface="Arial Unicode MS" pitchFamily="34" charset="-128"/>
              <a:cs typeface="Arial Unicode MS" pitchFamily="34" charset="-128"/>
            </a:endParaRPr>
          </a:p>
        </p:txBody>
      </p:sp>
      <p:pic>
        <p:nvPicPr>
          <p:cNvPr id="614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295400"/>
            <a:ext cx="5305425"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4702" name="Text Box 14"/>
          <p:cNvSpPr txBox="1">
            <a:spLocks noChangeArrowheads="1"/>
          </p:cNvSpPr>
          <p:nvPr/>
        </p:nvSpPr>
        <p:spPr bwMode="auto">
          <a:xfrm>
            <a:off x="609600" y="4003675"/>
            <a:ext cx="4038600"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dirty="0">
                <a:solidFill>
                  <a:srgbClr val="FF0000"/>
                </a:solidFill>
                <a:latin typeface="Calibri" pitchFamily="34" charset="0"/>
              </a:rPr>
              <a:t>How to solve?</a:t>
            </a:r>
          </a:p>
          <a:p>
            <a:pPr eaLnBrk="1" hangingPunct="1">
              <a:spcBef>
                <a:spcPct val="50000"/>
              </a:spcBef>
            </a:pPr>
            <a:r>
              <a:rPr lang="en-US" sz="2000" dirty="0">
                <a:solidFill>
                  <a:srgbClr val="000000"/>
                </a:solidFill>
                <a:latin typeface="Calibri" pitchFamily="34" charset="0"/>
              </a:rPr>
              <a:t>This is an Integer Linear Program</a:t>
            </a:r>
          </a:p>
          <a:p>
            <a:pPr eaLnBrk="1" hangingPunct="1">
              <a:spcBef>
                <a:spcPct val="50000"/>
              </a:spcBef>
            </a:pPr>
            <a:r>
              <a:rPr lang="en-US" sz="2000" dirty="0">
                <a:solidFill>
                  <a:srgbClr val="000000"/>
                </a:solidFill>
                <a:latin typeface="Calibri" pitchFamily="34" charset="0"/>
              </a:rPr>
              <a:t>Solving using ILP packages gives an  exact solution. </a:t>
            </a:r>
          </a:p>
          <a:p>
            <a:pPr eaLnBrk="1" hangingPunct="1">
              <a:spcBef>
                <a:spcPct val="50000"/>
              </a:spcBef>
            </a:pPr>
            <a:r>
              <a:rPr lang="en-US" dirty="0">
                <a:solidFill>
                  <a:srgbClr val="000000"/>
                </a:solidFill>
                <a:latin typeface="Calibri" pitchFamily="34" charset="0"/>
              </a:rPr>
              <a:t>Cutting Planes, Dual Decomposition &amp; other search techniques are possible </a:t>
            </a:r>
          </a:p>
        </p:txBody>
      </p:sp>
      <p:sp>
        <p:nvSpPr>
          <p:cNvPr id="754705" name="Rectangle 17"/>
          <p:cNvSpPr>
            <a:spLocks noChangeArrowheads="1"/>
          </p:cNvSpPr>
          <p:nvPr/>
        </p:nvSpPr>
        <p:spPr bwMode="auto">
          <a:xfrm>
            <a:off x="7010400" y="1635125"/>
            <a:ext cx="2133600" cy="650875"/>
          </a:xfrm>
          <a:prstGeom prst="rect">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solidFill>
                  <a:srgbClr val="000000"/>
                </a:solidFill>
                <a:latin typeface="Arial" charset="0"/>
                <a:cs typeface="Arial" charset="0"/>
              </a:rPr>
              <a:t>(Soft) constraints component</a:t>
            </a:r>
          </a:p>
        </p:txBody>
      </p:sp>
      <p:grpSp>
        <p:nvGrpSpPr>
          <p:cNvPr id="754714" name="Group 26"/>
          <p:cNvGrpSpPr>
            <a:grpSpLocks/>
          </p:cNvGrpSpPr>
          <p:nvPr/>
        </p:nvGrpSpPr>
        <p:grpSpPr bwMode="auto">
          <a:xfrm>
            <a:off x="152400" y="1981200"/>
            <a:ext cx="2590800" cy="914400"/>
            <a:chOff x="96" y="1248"/>
            <a:chExt cx="1632" cy="576"/>
          </a:xfrm>
        </p:grpSpPr>
        <p:sp>
          <p:nvSpPr>
            <p:cNvPr id="61460" name="Rectangle 16"/>
            <p:cNvSpPr>
              <a:spLocks noChangeArrowheads="1"/>
            </p:cNvSpPr>
            <p:nvPr/>
          </p:nvSpPr>
          <p:spPr bwMode="auto">
            <a:xfrm>
              <a:off x="96" y="1414"/>
              <a:ext cx="1344" cy="410"/>
            </a:xfrm>
            <a:prstGeom prst="rect">
              <a:avLst/>
            </a:prstGeom>
            <a:solidFill>
              <a:srgbClr val="FFFF66"/>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solidFill>
                    <a:srgbClr val="000000"/>
                  </a:solidFill>
                  <a:latin typeface="Arial" charset="0"/>
                  <a:cs typeface="Arial" charset="0"/>
                </a:rPr>
                <a:t>Weight Vector for “local” models</a:t>
              </a:r>
            </a:p>
          </p:txBody>
        </p:sp>
        <p:sp>
          <p:nvSpPr>
            <p:cNvPr id="61461" name="Line 22"/>
            <p:cNvSpPr>
              <a:spLocks noChangeShapeType="1"/>
            </p:cNvSpPr>
            <p:nvPr/>
          </p:nvSpPr>
          <p:spPr bwMode="auto">
            <a:xfrm flipV="1">
              <a:off x="1488" y="1248"/>
              <a:ext cx="240" cy="384"/>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grpSp>
      <p:grpSp>
        <p:nvGrpSpPr>
          <p:cNvPr id="754716" name="Group 28"/>
          <p:cNvGrpSpPr>
            <a:grpSpLocks/>
          </p:cNvGrpSpPr>
          <p:nvPr/>
        </p:nvGrpSpPr>
        <p:grpSpPr bwMode="auto">
          <a:xfrm>
            <a:off x="4879975" y="788988"/>
            <a:ext cx="3444875" cy="812800"/>
            <a:chOff x="3014" y="454"/>
            <a:chExt cx="2170" cy="512"/>
          </a:xfrm>
        </p:grpSpPr>
        <p:sp>
          <p:nvSpPr>
            <p:cNvPr id="61458" name="Rectangle 18"/>
            <p:cNvSpPr>
              <a:spLocks noChangeArrowheads="1"/>
            </p:cNvSpPr>
            <p:nvPr/>
          </p:nvSpPr>
          <p:spPr bwMode="auto">
            <a:xfrm>
              <a:off x="3360" y="454"/>
              <a:ext cx="1824" cy="410"/>
            </a:xfrm>
            <a:prstGeom prst="rect">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solidFill>
                    <a:srgbClr val="000000"/>
                  </a:solidFill>
                  <a:latin typeface="Arial" charset="0"/>
                  <a:cs typeface="Arial" charset="0"/>
                </a:rPr>
                <a:t>Penalty for violating</a:t>
              </a:r>
            </a:p>
            <a:p>
              <a:r>
                <a:rPr lang="en-US" dirty="0">
                  <a:solidFill>
                    <a:srgbClr val="000000"/>
                  </a:solidFill>
                  <a:latin typeface="Arial" charset="0"/>
                  <a:cs typeface="Arial" charset="0"/>
                </a:rPr>
                <a:t>the constraint.</a:t>
              </a:r>
            </a:p>
          </p:txBody>
        </p:sp>
        <p:sp>
          <p:nvSpPr>
            <p:cNvPr id="61459" name="Line 23"/>
            <p:cNvSpPr>
              <a:spLocks noChangeShapeType="1"/>
            </p:cNvSpPr>
            <p:nvPr/>
          </p:nvSpPr>
          <p:spPr bwMode="auto">
            <a:xfrm rot="8742848" flipV="1">
              <a:off x="3014" y="692"/>
              <a:ext cx="348" cy="274"/>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grpSp>
      <p:grpSp>
        <p:nvGrpSpPr>
          <p:cNvPr id="754717" name="Group 29"/>
          <p:cNvGrpSpPr>
            <a:grpSpLocks/>
          </p:cNvGrpSpPr>
          <p:nvPr/>
        </p:nvGrpSpPr>
        <p:grpSpPr bwMode="auto">
          <a:xfrm>
            <a:off x="5257800" y="1981200"/>
            <a:ext cx="3124200" cy="1295400"/>
            <a:chOff x="3312" y="1248"/>
            <a:chExt cx="1968" cy="816"/>
          </a:xfrm>
        </p:grpSpPr>
        <p:sp>
          <p:nvSpPr>
            <p:cNvPr id="61456" name="Rectangle 19"/>
            <p:cNvSpPr>
              <a:spLocks noChangeArrowheads="1"/>
            </p:cNvSpPr>
            <p:nvPr/>
          </p:nvSpPr>
          <p:spPr bwMode="auto">
            <a:xfrm>
              <a:off x="3456" y="1654"/>
              <a:ext cx="1824" cy="410"/>
            </a:xfrm>
            <a:prstGeom prst="rect">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solidFill>
                    <a:srgbClr val="000000"/>
                  </a:solidFill>
                  <a:latin typeface="Arial" charset="0"/>
                  <a:cs typeface="Arial" charset="0"/>
                </a:rPr>
                <a:t>How far y is from </a:t>
              </a:r>
            </a:p>
            <a:p>
              <a:r>
                <a:rPr lang="en-US" dirty="0">
                  <a:solidFill>
                    <a:srgbClr val="000000"/>
                  </a:solidFill>
                  <a:latin typeface="Arial" charset="0"/>
                  <a:cs typeface="Arial" charset="0"/>
                </a:rPr>
                <a:t>a “legal” assignment</a:t>
              </a:r>
            </a:p>
          </p:txBody>
        </p:sp>
        <p:sp>
          <p:nvSpPr>
            <p:cNvPr id="61457" name="Line 24"/>
            <p:cNvSpPr>
              <a:spLocks noChangeShapeType="1"/>
            </p:cNvSpPr>
            <p:nvPr/>
          </p:nvSpPr>
          <p:spPr bwMode="auto">
            <a:xfrm flipH="1" flipV="1">
              <a:off x="3312" y="1248"/>
              <a:ext cx="576" cy="384"/>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grpSp>
      <p:grpSp>
        <p:nvGrpSpPr>
          <p:cNvPr id="754715" name="Group 27"/>
          <p:cNvGrpSpPr>
            <a:grpSpLocks/>
          </p:cNvGrpSpPr>
          <p:nvPr/>
        </p:nvGrpSpPr>
        <p:grpSpPr bwMode="auto">
          <a:xfrm>
            <a:off x="1905000" y="1981200"/>
            <a:ext cx="2895600" cy="1600200"/>
            <a:chOff x="1200" y="1296"/>
            <a:chExt cx="1824" cy="1008"/>
          </a:xfrm>
        </p:grpSpPr>
        <p:sp>
          <p:nvSpPr>
            <p:cNvPr id="61454" name="Rectangle 15"/>
            <p:cNvSpPr>
              <a:spLocks noChangeArrowheads="1"/>
            </p:cNvSpPr>
            <p:nvPr/>
          </p:nvSpPr>
          <p:spPr bwMode="auto">
            <a:xfrm>
              <a:off x="1200" y="1721"/>
              <a:ext cx="1824" cy="583"/>
            </a:xfrm>
            <a:prstGeom prst="rect">
              <a:avLst/>
            </a:prstGeom>
            <a:solidFill>
              <a:srgbClr val="FFFF66"/>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solidFill>
                    <a:srgbClr val="000000"/>
                  </a:solidFill>
                  <a:latin typeface="Arial" charset="0"/>
                  <a:cs typeface="Arial" charset="0"/>
                </a:rPr>
                <a:t>Features, classifiers; log-linear models  (HMM, CRF) or a combination</a:t>
              </a:r>
            </a:p>
          </p:txBody>
        </p:sp>
        <p:sp>
          <p:nvSpPr>
            <p:cNvPr id="61455" name="Line 21"/>
            <p:cNvSpPr>
              <a:spLocks noChangeShapeType="1"/>
            </p:cNvSpPr>
            <p:nvPr/>
          </p:nvSpPr>
          <p:spPr bwMode="auto">
            <a:xfrm flipV="1">
              <a:off x="2304" y="1296"/>
              <a:ext cx="0" cy="432"/>
            </a:xfrm>
            <a:prstGeom prst="line">
              <a:avLst/>
            </a:prstGeom>
            <a:noFill/>
            <a:ln w="38100">
              <a:solidFill>
                <a:srgbClr val="0033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charset="0"/>
                <a:cs typeface="Arial" charset="0"/>
              </a:endParaRPr>
            </a:p>
          </p:txBody>
        </p:sp>
      </p:grpSp>
      <p:sp>
        <p:nvSpPr>
          <p:cNvPr id="754718" name="Text Box 30"/>
          <p:cNvSpPr txBox="1">
            <a:spLocks noChangeArrowheads="1"/>
          </p:cNvSpPr>
          <p:nvPr/>
        </p:nvSpPr>
        <p:spPr bwMode="auto">
          <a:xfrm>
            <a:off x="4800600" y="4006850"/>
            <a:ext cx="4038600"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dirty="0">
                <a:solidFill>
                  <a:srgbClr val="FF0000"/>
                </a:solidFill>
                <a:latin typeface="Calibri" pitchFamily="34" charset="0"/>
              </a:rPr>
              <a:t>How to train?</a:t>
            </a:r>
          </a:p>
          <a:p>
            <a:pPr eaLnBrk="1" hangingPunct="1">
              <a:spcBef>
                <a:spcPct val="50000"/>
              </a:spcBef>
            </a:pPr>
            <a:r>
              <a:rPr lang="en-US" sz="2000" b="1" dirty="0">
                <a:solidFill>
                  <a:srgbClr val="000000"/>
                </a:solidFill>
                <a:latin typeface="Calibri" pitchFamily="34" charset="0"/>
              </a:rPr>
              <a:t>Training</a:t>
            </a:r>
            <a:r>
              <a:rPr lang="en-US" sz="2000" dirty="0">
                <a:solidFill>
                  <a:srgbClr val="000000"/>
                </a:solidFill>
                <a:latin typeface="Calibri" pitchFamily="34" charset="0"/>
              </a:rPr>
              <a:t> is learning the objective function</a:t>
            </a:r>
          </a:p>
          <a:p>
            <a:pPr eaLnBrk="1" hangingPunct="1">
              <a:spcBef>
                <a:spcPct val="50000"/>
              </a:spcBef>
            </a:pPr>
            <a:r>
              <a:rPr lang="en-US" sz="2000" dirty="0">
                <a:solidFill>
                  <a:srgbClr val="000000"/>
                </a:solidFill>
                <a:latin typeface="Calibri" pitchFamily="34" charset="0"/>
              </a:rPr>
              <a:t>Decouple? </a:t>
            </a:r>
            <a:r>
              <a:rPr lang="en-US" sz="2000" dirty="0" smtClean="0">
                <a:solidFill>
                  <a:srgbClr val="000000"/>
                </a:solidFill>
                <a:latin typeface="Calibri" pitchFamily="34" charset="0"/>
              </a:rPr>
              <a:t>Decompose? </a:t>
            </a:r>
            <a:endParaRPr lang="en-US" sz="2000" dirty="0">
              <a:solidFill>
                <a:srgbClr val="000000"/>
              </a:solidFill>
              <a:latin typeface="Calibri" pitchFamily="34" charset="0"/>
            </a:endParaRPr>
          </a:p>
          <a:p>
            <a:pPr eaLnBrk="1" hangingPunct="1">
              <a:spcBef>
                <a:spcPct val="50000"/>
              </a:spcBef>
            </a:pPr>
            <a:r>
              <a:rPr lang="en-US" sz="2000" dirty="0">
                <a:solidFill>
                  <a:srgbClr val="000000"/>
                </a:solidFill>
                <a:latin typeface="Calibri" pitchFamily="34" charset="0"/>
              </a:rPr>
              <a:t>How to exploit the structure to        </a:t>
            </a:r>
            <a:r>
              <a:rPr lang="en-US" sz="2000" dirty="0" smtClean="0">
                <a:solidFill>
                  <a:srgbClr val="000000"/>
                </a:solidFill>
                <a:latin typeface="Calibri" pitchFamily="34" charset="0"/>
              </a:rPr>
              <a:t>minimize </a:t>
            </a:r>
            <a:r>
              <a:rPr lang="en-US" sz="2000" dirty="0">
                <a:solidFill>
                  <a:srgbClr val="000000"/>
                </a:solidFill>
                <a:latin typeface="Calibri" pitchFamily="34" charset="0"/>
              </a:rPr>
              <a:t>supervision?</a:t>
            </a:r>
          </a:p>
        </p:txBody>
      </p:sp>
      <p:sp>
        <p:nvSpPr>
          <p:cNvPr id="23" name="Rectangle 22"/>
          <p:cNvSpPr/>
          <p:nvPr/>
        </p:nvSpPr>
        <p:spPr>
          <a:xfrm>
            <a:off x="4724400" y="4030663"/>
            <a:ext cx="4114800" cy="2362200"/>
          </a:xfrm>
          <a:prstGeom prst="rect">
            <a:avLst/>
          </a:prstGeom>
          <a:noFill/>
          <a:ln w="508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Tempus Sans ITC" pitchFamily="82" charset="0"/>
            </a:endParaRPr>
          </a:p>
        </p:txBody>
      </p:sp>
      <p:sp>
        <p:nvSpPr>
          <p:cNvPr id="2" name="Rectangle 22"/>
          <p:cNvSpPr/>
          <p:nvPr/>
        </p:nvSpPr>
        <p:spPr>
          <a:xfrm>
            <a:off x="428625" y="4030663"/>
            <a:ext cx="4114800" cy="2362200"/>
          </a:xfrm>
          <a:prstGeom prst="rect">
            <a:avLst/>
          </a:prstGeom>
          <a:noFill/>
          <a:ln w="508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Tempus Sans ITC" pitchFamily="82" charset="0"/>
            </a:endParaRPr>
          </a:p>
        </p:txBody>
      </p:sp>
      <p:sp>
        <p:nvSpPr>
          <p:cNvPr id="6" name="Slide Number Placeholder 5"/>
          <p:cNvSpPr>
            <a:spLocks noGrp="1"/>
          </p:cNvSpPr>
          <p:nvPr>
            <p:ph type="sldNum" sz="quarter" idx="11"/>
          </p:nvPr>
        </p:nvSpPr>
        <p:spPr/>
        <p:txBody>
          <a:bodyPr/>
          <a:lstStyle/>
          <a:p>
            <a:r>
              <a:rPr lang="en-US" altLang="zh-TW" smtClean="0">
                <a:solidFill>
                  <a:srgbClr val="000000"/>
                </a:solidFill>
              </a:rPr>
              <a:t>Page </a:t>
            </a:r>
            <a:fld id="{E8007264-EAB3-4E53-8D88-C175708AA4AD}" type="slidenum">
              <a:rPr lang="en-US" altLang="zh-TW" smtClean="0">
                <a:solidFill>
                  <a:srgbClr val="000000"/>
                </a:solidFill>
              </a:rPr>
              <a:pPr/>
              <a:t>9</a:t>
            </a:fld>
            <a:endParaRPr lang="en-US" altLang="zh-TW" dirty="0">
              <a:solidFill>
                <a:srgbClr val="000000"/>
              </a:solidFill>
            </a:endParaRPr>
          </a:p>
        </p:txBody>
      </p:sp>
    </p:spTree>
    <p:extLst>
      <p:ext uri="{BB962C8B-B14F-4D97-AF65-F5344CB8AC3E}">
        <p14:creationId xmlns:p14="http://schemas.microsoft.com/office/powerpoint/2010/main" val="301309164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7546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nodeType="clickEffect">
                                  <p:stCondLst>
                                    <p:cond delay="0"/>
                                  </p:stCondLst>
                                  <p:childTnLst>
                                    <p:set>
                                      <p:cBhvr>
                                        <p:cTn id="10" dur="1" fill="hold">
                                          <p:stCondLst>
                                            <p:cond delay="0"/>
                                          </p:stCondLst>
                                        </p:cTn>
                                        <p:tgtEl>
                                          <p:spTgt spid="754714"/>
                                        </p:tgtEl>
                                        <p:attrNameLst>
                                          <p:attrName>style.visibility</p:attrName>
                                        </p:attrNameLst>
                                      </p:cBhvr>
                                      <p:to>
                                        <p:strVal val="visible"/>
                                      </p:to>
                                    </p:set>
                                    <p:anim calcmode="lin" valueType="num">
                                      <p:cBhvr additive="base">
                                        <p:cTn id="11" dur="1000" fill="hold"/>
                                        <p:tgtEl>
                                          <p:spTgt spid="754714"/>
                                        </p:tgtEl>
                                        <p:attrNameLst>
                                          <p:attrName>ppt_x</p:attrName>
                                        </p:attrNameLst>
                                      </p:cBhvr>
                                      <p:tavLst>
                                        <p:tav tm="0">
                                          <p:val>
                                            <p:strVal val="0-#ppt_w/2"/>
                                          </p:val>
                                        </p:tav>
                                        <p:tav tm="100000">
                                          <p:val>
                                            <p:strVal val="#ppt_x"/>
                                          </p:val>
                                        </p:tav>
                                      </p:tavLst>
                                    </p:anim>
                                    <p:anim calcmode="lin" valueType="num">
                                      <p:cBhvr additive="base">
                                        <p:cTn id="12" dur="1000" fill="hold"/>
                                        <p:tgtEl>
                                          <p:spTgt spid="754714"/>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754715"/>
                                        </p:tgtEl>
                                        <p:attrNameLst>
                                          <p:attrName>style.visibility</p:attrName>
                                        </p:attrNameLst>
                                      </p:cBhvr>
                                      <p:to>
                                        <p:strVal val="visible"/>
                                      </p:to>
                                    </p:set>
                                    <p:anim calcmode="lin" valueType="num">
                                      <p:cBhvr additive="base">
                                        <p:cTn id="17" dur="1000" fill="hold"/>
                                        <p:tgtEl>
                                          <p:spTgt spid="754715"/>
                                        </p:tgtEl>
                                        <p:attrNameLst>
                                          <p:attrName>ppt_x</p:attrName>
                                        </p:attrNameLst>
                                      </p:cBhvr>
                                      <p:tavLst>
                                        <p:tav tm="0">
                                          <p:val>
                                            <p:strVal val="0-#ppt_w/2"/>
                                          </p:val>
                                        </p:tav>
                                        <p:tav tm="100000">
                                          <p:val>
                                            <p:strVal val="#ppt_x"/>
                                          </p:val>
                                        </p:tav>
                                      </p:tavLst>
                                    </p:anim>
                                    <p:anim calcmode="lin" valueType="num">
                                      <p:cBhvr additive="base">
                                        <p:cTn id="18" dur="1000" fill="hold"/>
                                        <p:tgtEl>
                                          <p:spTgt spid="754715"/>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754705"/>
                                        </p:tgtEl>
                                        <p:attrNameLst>
                                          <p:attrName>style.visibility</p:attrName>
                                        </p:attrNameLst>
                                      </p:cBhvr>
                                      <p:to>
                                        <p:strVal val="visible"/>
                                      </p:to>
                                    </p:set>
                                    <p:anim calcmode="lin" valueType="num">
                                      <p:cBhvr additive="base">
                                        <p:cTn id="23" dur="1000" fill="hold"/>
                                        <p:tgtEl>
                                          <p:spTgt spid="754705"/>
                                        </p:tgtEl>
                                        <p:attrNameLst>
                                          <p:attrName>ppt_x</p:attrName>
                                        </p:attrNameLst>
                                      </p:cBhvr>
                                      <p:tavLst>
                                        <p:tav tm="0">
                                          <p:val>
                                            <p:strVal val="1+#ppt_w/2"/>
                                          </p:val>
                                        </p:tav>
                                        <p:tav tm="100000">
                                          <p:val>
                                            <p:strVal val="#ppt_x"/>
                                          </p:val>
                                        </p:tav>
                                      </p:tavLst>
                                    </p:anim>
                                    <p:anim calcmode="lin" valueType="num">
                                      <p:cBhvr additive="base">
                                        <p:cTn id="24" dur="1000" fill="hold"/>
                                        <p:tgtEl>
                                          <p:spTgt spid="754705"/>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3" fill="hold" nodeType="clickEffect">
                                  <p:stCondLst>
                                    <p:cond delay="0"/>
                                  </p:stCondLst>
                                  <p:childTnLst>
                                    <p:set>
                                      <p:cBhvr>
                                        <p:cTn id="28" dur="1" fill="hold">
                                          <p:stCondLst>
                                            <p:cond delay="0"/>
                                          </p:stCondLst>
                                        </p:cTn>
                                        <p:tgtEl>
                                          <p:spTgt spid="754716"/>
                                        </p:tgtEl>
                                        <p:attrNameLst>
                                          <p:attrName>style.visibility</p:attrName>
                                        </p:attrNameLst>
                                      </p:cBhvr>
                                      <p:to>
                                        <p:strVal val="visible"/>
                                      </p:to>
                                    </p:set>
                                    <p:anim calcmode="lin" valueType="num">
                                      <p:cBhvr additive="base">
                                        <p:cTn id="29" dur="1000" fill="hold"/>
                                        <p:tgtEl>
                                          <p:spTgt spid="754716"/>
                                        </p:tgtEl>
                                        <p:attrNameLst>
                                          <p:attrName>ppt_x</p:attrName>
                                        </p:attrNameLst>
                                      </p:cBhvr>
                                      <p:tavLst>
                                        <p:tav tm="0">
                                          <p:val>
                                            <p:strVal val="1+#ppt_w/2"/>
                                          </p:val>
                                        </p:tav>
                                        <p:tav tm="100000">
                                          <p:val>
                                            <p:strVal val="#ppt_x"/>
                                          </p:val>
                                        </p:tav>
                                      </p:tavLst>
                                    </p:anim>
                                    <p:anim calcmode="lin" valueType="num">
                                      <p:cBhvr additive="base">
                                        <p:cTn id="30" dur="1000" fill="hold"/>
                                        <p:tgtEl>
                                          <p:spTgt spid="754716"/>
                                        </p:tgtEl>
                                        <p:attrNameLst>
                                          <p:attrName>ppt_y</p:attrName>
                                        </p:attrNameLst>
                                      </p:cBhvr>
                                      <p:tavLst>
                                        <p:tav tm="0">
                                          <p:val>
                                            <p:strVal val="0-#ppt_h/2"/>
                                          </p:val>
                                        </p:tav>
                                        <p:tav tm="100000">
                                          <p:val>
                                            <p:strVal val="#ppt_y"/>
                                          </p:val>
                                        </p:tav>
                                      </p:tavLst>
                                    </p:anim>
                                  </p:childTnLst>
                                </p:cTn>
                              </p:par>
                            </p:childTnLst>
                          </p:cTn>
                        </p:par>
                        <p:par>
                          <p:cTn id="31" fill="hold" nodeType="afterGroup">
                            <p:stCondLst>
                              <p:cond delay="1000"/>
                            </p:stCondLst>
                            <p:childTnLst>
                              <p:par>
                                <p:cTn id="32" presetID="2" presetClass="entr" presetSubtype="6" fill="hold" nodeType="afterEffect">
                                  <p:stCondLst>
                                    <p:cond delay="0"/>
                                  </p:stCondLst>
                                  <p:childTnLst>
                                    <p:set>
                                      <p:cBhvr>
                                        <p:cTn id="33" dur="1" fill="hold">
                                          <p:stCondLst>
                                            <p:cond delay="0"/>
                                          </p:stCondLst>
                                        </p:cTn>
                                        <p:tgtEl>
                                          <p:spTgt spid="754717"/>
                                        </p:tgtEl>
                                        <p:attrNameLst>
                                          <p:attrName>style.visibility</p:attrName>
                                        </p:attrNameLst>
                                      </p:cBhvr>
                                      <p:to>
                                        <p:strVal val="visible"/>
                                      </p:to>
                                    </p:set>
                                    <p:anim calcmode="lin" valueType="num">
                                      <p:cBhvr additive="base">
                                        <p:cTn id="34" dur="1000" fill="hold"/>
                                        <p:tgtEl>
                                          <p:spTgt spid="754717"/>
                                        </p:tgtEl>
                                        <p:attrNameLst>
                                          <p:attrName>ppt_x</p:attrName>
                                        </p:attrNameLst>
                                      </p:cBhvr>
                                      <p:tavLst>
                                        <p:tav tm="0">
                                          <p:val>
                                            <p:strVal val="1+#ppt_w/2"/>
                                          </p:val>
                                        </p:tav>
                                        <p:tav tm="100000">
                                          <p:val>
                                            <p:strVal val="#ppt_x"/>
                                          </p:val>
                                        </p:tav>
                                      </p:tavLst>
                                    </p:anim>
                                    <p:anim calcmode="lin" valueType="num">
                                      <p:cBhvr additive="base">
                                        <p:cTn id="35" dur="1000" fill="hold"/>
                                        <p:tgtEl>
                                          <p:spTgt spid="754717"/>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754702"/>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754718"/>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4691" grpId="0" autoUpdateAnimBg="0"/>
      <p:bldP spid="754702" grpId="0"/>
      <p:bldP spid="754705" grpId="0" animBg="1"/>
      <p:bldP spid="754718" grpId="0"/>
      <p:bldP spid="23" grpId="0" animBg="1"/>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DEFAULTFONTSIZE" val="10"/>
  <p:tag name="DEFAULTWIDTH" val="348"/>
  <p:tag name="DEFAULTHEIGHT" val="200"/>
  <p:tag name="FIRSTDANR@YOZKPGTFUVWXY5MI" val="2971"/>
  <p:tag name="ACCESSLIST" val=""/>
  <p:tag name="FIRSTDANR@EKFAUQOFUVWYY57I" val="3619"/>
  <p:tag name="FIRSTDANR@ELHXENZFUVWZY5H8" val="4613"/>
</p:tagLst>
</file>

<file path=ppt/tags/tag1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 \forall j,y \in \mathcal{Y}_C, \; 1_{\{y_j=y=\mbox{\footnotesize{``C-Ax''}}\}} \leq \sum_{i=0}^j 1_{\{y_i=\mbox{\footnotesize{``Ax''}}\}} \]&#10;\end{document}&#10;"/>
  <p:tag name="FILENAME" val="TP_tmp"/>
  <p:tag name="FORMAT" val="png16m"/>
  <p:tag name="RES" val="4800"/>
  <p:tag name="BLEND" val="0"/>
  <p:tag name="TRANSPARENT" val="1"/>
  <p:tag name="TBUG" val="0"/>
  <p:tag name="ALLOWFS" val="0"/>
  <p:tag name="ORIGWIDTH" val="194"/>
  <p:tag name="PICTUREFILESIZE" val="138661"/>
</p:tagLst>
</file>

<file path=ppt/tags/tag1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begin{document}&#10;\begin{align*}&#10;\mathop{\mathrm{maximize}} \;\; &amp; \sum_{i=0}^{n-1} \sum_{y \in \mathcal{Y}} \lambda_{\mathbf{x}_i,y} 1_{\{y_i=y\}} \\&#10;\mathrm{where} \;\;\;\;\;\;\;\: &amp; \lambda_{\mathbf{x},y} = \lambda \cdot F(\mathbf{x},y) = \lambda_y \cdot F(\mathbf{x}) \\&#10;\mathrm{subject}\; \mathrm{to} \;\: &amp; \\&#10;\end{align*}&#10;\end{document}&#10;"/>
  <p:tag name="FILENAME" val="TP_tmp"/>
  <p:tag name="FORMAT" val="png16m"/>
  <p:tag name="RES" val="4800"/>
  <p:tag name="BLEND" val="0"/>
  <p:tag name="TRANSPARENT" val="1"/>
  <p:tag name="TBUG" val="0"/>
  <p:tag name="ALLOWFS" val="0"/>
  <p:tag name="ORIGWIDTH" val="176"/>
  <p:tag name="PICTUREFILESIZE" val="251399"/>
</p:tagLst>
</file>

<file path=ppt/tags/tag1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begin{document}&#10;\begin{align*}&#10;\forall i, \; \sum_{y \in \mathcal{Y}} 1_{\{y_i=y\}} &amp;= 1 \\&#10;\forall y \in \mathcal{Y}, \; \sum_{i=0}^{n-1} 1_{\{y_i=y\}} &amp;\leq 1 \\&#10;\forall y \in \mathcal{Y}_R, \; \sum_{i=0}^{n-1} 1_{\{y_i=y=\mbox{\footnotesize{``R-Ax''}}\}} &amp;\leq \sum_{i=0}^{n-1} 1_{\{y_i=\mbox{\footnotesize{``Ax''}}\}} \\&#10;\forall j,y \in \mathcal{Y}_C, \; 1_{\{y_j=y=\mbox{\footnotesize{``C-Ax''}}\}} &amp;\leq \sum_{i=0}^j 1_{\{y_i=\mbox{\footnotesize{``Ax''}}\}} \\&#10;\end{align*}&#10;\end{document}&#10;"/>
  <p:tag name="FILENAME" val="TP_tmp"/>
  <p:tag name="FORMAT" val="png16m"/>
  <p:tag name="RES" val="4800"/>
  <p:tag name="BLEND" val="0"/>
  <p:tag name="TRANSPARENT" val="1"/>
  <p:tag name="TBUG" val="0"/>
  <p:tag name="ALLOWFS" val="0"/>
  <p:tag name="ORIGWIDTH" val="202"/>
  <p:tag name="PICTUREFILESIZE" val="536681"/>
</p:tagLst>
</file>

<file path=ppt/tags/tag13.xml><?xml version="1.0" encoding="utf-8"?>
<p:tagLst xmlns:a="http://schemas.openxmlformats.org/drawingml/2006/main" xmlns:r="http://schemas.openxmlformats.org/officeDocument/2006/relationships" xmlns:p="http://schemas.openxmlformats.org/presentationml/2006/main">
  <p:tag name="TIMING" val="|34.3|16.4|16.4"/>
</p:tagLst>
</file>

<file path=ppt/tags/tag14.xml><?xml version="1.0" encoding="utf-8"?>
<p:tagLst xmlns:a="http://schemas.openxmlformats.org/drawingml/2006/main" xmlns:r="http://schemas.openxmlformats.org/officeDocument/2006/relationships" xmlns:p="http://schemas.openxmlformats.org/presentationml/2006/main">
  <p:tag name="TIMING" val="|50.6|8.9|1.7|3.9|18.7|15.3|4.5"/>
</p:tagLst>
</file>

<file path=ppt/tags/tag1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Speedup $= \frac{\textnormal{number of inference calls without amortization}}{\textnormal{number of inference calls with amortization}}$&#10;\end{document}&#10;"/>
  <p:tag name="FILENAME" val="TP_tmp"/>
  <p:tag name="FORMAT" val="png256"/>
  <p:tag name="RES" val="1200"/>
  <p:tag name="BLEND" val="0"/>
  <p:tag name="TRANSPARENT" val="0"/>
  <p:tag name="TBUG" val="0"/>
  <p:tag name="ALLOWFS" val="0"/>
  <p:tag name="ORIGWIDTH" val="256"/>
  <p:tag name="PICTUREFILESIZE" val="27937"/>
</p:tagLst>
</file>

<file path=ppt/tags/tag2.xml><?xml version="1.0" encoding="utf-8"?>
<p:tagLst xmlns:a="http://schemas.openxmlformats.org/drawingml/2006/main" xmlns:r="http://schemas.openxmlformats.org/officeDocument/2006/relationships" xmlns:p="http://schemas.openxmlformats.org/presentationml/2006/main">
  <p:tag name="TIMING" val="|50.6|8.9|1.7|3.9|18.7|15.3|4.5"/>
</p:tagLst>
</file>

<file path=ppt/tags/tag3.xml><?xml version="1.0" encoding="utf-8"?>
<p:tagLst xmlns:a="http://schemas.openxmlformats.org/drawingml/2006/main" xmlns:r="http://schemas.openxmlformats.org/officeDocument/2006/relationships" xmlns:p="http://schemas.openxmlformats.org/presentationml/2006/main">
  <p:tag name="TIMING" val="|50.6|8.9|1.7|3.9|18.7|15.3|4.5"/>
</p:tagLst>
</file>

<file path=ppt/tags/tag4.xml><?xml version="1.0" encoding="utf-8"?>
<p:tagLst xmlns:a="http://schemas.openxmlformats.org/drawingml/2006/main" xmlns:r="http://schemas.openxmlformats.org/officeDocument/2006/relationships" xmlns:p="http://schemas.openxmlformats.org/presentationml/2006/main">
  <p:tag name="TIMING" val="|50.6|8.9|1.7|3.9|18.7|15.3|4.5"/>
</p:tagLst>
</file>

<file path=ppt/tags/tag5.xml><?xml version="1.0" encoding="utf-8"?>
<p:tagLst xmlns:a="http://schemas.openxmlformats.org/drawingml/2006/main" xmlns:r="http://schemas.openxmlformats.org/officeDocument/2006/relationships" xmlns:p="http://schemas.openxmlformats.org/presentationml/2006/main">
  <p:tag name="TIMING" val="|50.6|8.9|1.7|3.9|18.7|15.3|4.5"/>
</p:tagLst>
</file>

<file path=ppt/tags/tag6.xml><?xml version="1.0" encoding="utf-8"?>
<p:tagLst xmlns:a="http://schemas.openxmlformats.org/drawingml/2006/main" xmlns:r="http://schemas.openxmlformats.org/officeDocument/2006/relationships" xmlns:p="http://schemas.openxmlformats.org/presentationml/2006/main">
  <p:tag name="TIMING" val="|50.6|8.9|1.7|3.9|18.7|15.3|4.5"/>
</p:tagLst>
</file>

<file path=ppt/tags/tag7.xml><?xml version="1.0" encoding="utf-8"?>
<p:tagLst xmlns:a="http://schemas.openxmlformats.org/drawingml/2006/main" xmlns:r="http://schemas.openxmlformats.org/officeDocument/2006/relationships" xmlns:p="http://schemas.openxmlformats.org/presentationml/2006/main">
  <p:tag name="TIMING" val="|50.6|8.9|1.7|3.9|18.7|15.3|4.5"/>
</p:tagLst>
</file>

<file path=ppt/tags/tag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 \forall y \in \mathcal{Y}, \; \sum_{i=0}^{n-1} 1_{\{y_i=y\}} \leq 1 \]&#10;\end{document}&#10;"/>
  <p:tag name="FILENAME" val="TP_tmp"/>
  <p:tag name="FORMAT" val="png16m"/>
  <p:tag name="RES" val="4800"/>
  <p:tag name="BLEND" val="0"/>
  <p:tag name="TRANSPARENT" val="1"/>
  <p:tag name="TBUG" val="0"/>
  <p:tag name="ALLOWFS" val="0"/>
  <p:tag name="ORIGWIDTH" val="104"/>
  <p:tag name="PICTUREFILESIZE" val="76843"/>
</p:tagLst>
</file>

<file path=ppt/tags/tag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 \forall y \in \mathcal{Y}_R, \; \sum_{i=0}^{n-1} 1_{\{y_i=y=\mbox{\footnotesize{``R-Ax''}}\}} \leq \sum_{i=0}^{n-1} 1_{\{y_i=\mbox{\footnotesize{``Ax''}}\}} \]&#10;\end{document}&#10;"/>
  <p:tag name="FILENAME" val="TP_tmp"/>
  <p:tag name="FORMAT" val="png16m"/>
  <p:tag name="RES" val="4800"/>
  <p:tag name="BLEND" val="0"/>
  <p:tag name="TRANSPARENT" val="1"/>
  <p:tag name="TBUG" val="0"/>
  <p:tag name="ALLOWFS" val="0"/>
  <p:tag name="ORIGWIDTH" val="202"/>
  <p:tag name="PICTUREFILESIZE" val="143017"/>
</p:tagLst>
</file>

<file path=ppt/theme/theme1.xml><?xml version="1.0" encoding="utf-8"?>
<a:theme xmlns:a="http://schemas.openxmlformats.org/drawingml/2006/main" name="vasin_CCG">
  <a:themeElements>
    <a:clrScheme name="vasin_CCG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fontScheme name="vasin_CCG">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sin_CCG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vasin_CCG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vasin_CCG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vasin_CCG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vasin_CCG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vasin_CCG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vasin_CCG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vasin_CCG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vasin_CCG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vasin_CCG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vasin_CCG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vasin_CCG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vasin_CCG">
  <a:themeElements>
    <a:clrScheme name="vasin_CCG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fontScheme name="vasin_CCG">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sin_CCG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vasin_CCG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vasin_CCG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vasin_CCG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vasin_CCG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vasin_CCG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vasin_CCG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vasin_CCG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vasin_CCG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vasin_CCG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vasin_CCG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vasin_CCG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vasin_CCG">
  <a:themeElements>
    <a:clrScheme name="vasin_CCG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fontScheme name="vasin_CCG">
      <a:majorFont>
        <a:latin typeface="Arial"/>
        <a:ea typeface=""/>
        <a:cs typeface="Arial"/>
      </a:majorFont>
      <a:minorFont>
        <a:latin typeface="Tempus Sans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sin_CCG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vasin_CCG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vasin_CCG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vasin_CCG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vasin_CCG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vasin_CCG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vasin_CCG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vasin_CCG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vasin_CCG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vasin_CCG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vasin_CCG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vasin_CCG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Settings\davzimak\Application Data\Microsoft\Templates\vasin_CCG.pot</Template>
  <TotalTime>55786</TotalTime>
  <Words>7725</Words>
  <Application>Microsoft Office PowerPoint</Application>
  <PresentationFormat>On-screen Show (4:3)</PresentationFormat>
  <Paragraphs>1263</Paragraphs>
  <Slides>77</Slides>
  <Notes>23</Notes>
  <HiddenSlides>2</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77</vt:i4>
      </vt:variant>
    </vt:vector>
  </HeadingPairs>
  <TitlesOfParts>
    <vt:vector size="95" baseType="lpstr">
      <vt:lpstr>Arial</vt:lpstr>
      <vt:lpstr>Courier New</vt:lpstr>
      <vt:lpstr>Times New Roman</vt:lpstr>
      <vt:lpstr>Andalus</vt:lpstr>
      <vt:lpstr>Calibri</vt:lpstr>
      <vt:lpstr>Tahoma</vt:lpstr>
      <vt:lpstr>Symbol</vt:lpstr>
      <vt:lpstr>Courier</vt:lpstr>
      <vt:lpstr>Georgia</vt:lpstr>
      <vt:lpstr>Arial Unicode MS</vt:lpstr>
      <vt:lpstr>Tempus Sans ITC</vt:lpstr>
      <vt:lpstr>cmsy10</vt:lpstr>
      <vt:lpstr>Century Gothic</vt:lpstr>
      <vt:lpstr>Wingdings</vt:lpstr>
      <vt:lpstr>cmmi10</vt:lpstr>
      <vt:lpstr>vasin_CCG</vt:lpstr>
      <vt:lpstr>3_vasin_CCG</vt:lpstr>
      <vt:lpstr>2_vasin_CCG</vt:lpstr>
      <vt:lpstr>Constrained Conditional Models  Towards Better Semantic Analysis of Text </vt:lpstr>
      <vt:lpstr>Nice to Meet You</vt:lpstr>
      <vt:lpstr>Learning and Inference in NLP</vt:lpstr>
      <vt:lpstr>Comprehension</vt:lpstr>
      <vt:lpstr>Learning and Inference </vt:lpstr>
      <vt:lpstr>Outline</vt:lpstr>
      <vt:lpstr>Three Ideas Underlying Constrained Conditional Models</vt:lpstr>
      <vt:lpstr>Inference with General Constraint Structure [Roth&amp;Yih’04,07] Recognizing Entities and Relations </vt:lpstr>
      <vt:lpstr>Constrained Conditional Models</vt:lpstr>
      <vt:lpstr>Structured Prediction: Inference</vt:lpstr>
      <vt:lpstr>Structured Prediction: Learning</vt:lpstr>
      <vt:lpstr>Structured Prediction: Learning</vt:lpstr>
      <vt:lpstr>Structured Prediction: Learning Algorithm</vt:lpstr>
      <vt:lpstr>Structured Prediction: Learning Algorithm</vt:lpstr>
      <vt:lpstr>Structured Prediction: Learning Algorithm</vt:lpstr>
      <vt:lpstr>Structured Prediction: Learning Algorithm</vt:lpstr>
      <vt:lpstr>Examples: CCM Formulations</vt:lpstr>
      <vt:lpstr>Semantic Role Labeling </vt:lpstr>
      <vt:lpstr>Algorithmic Approach</vt:lpstr>
      <vt:lpstr>Semantic Role Labeling (SRL)</vt:lpstr>
      <vt:lpstr>Semantic Role Labeling (SRL)</vt:lpstr>
      <vt:lpstr>Semantic Role Labeling (SRL)</vt:lpstr>
      <vt:lpstr>PowerPoint Presentation</vt:lpstr>
      <vt:lpstr>SRL: Posing the Problem</vt:lpstr>
      <vt:lpstr>Context: Constrained Conditional Models</vt:lpstr>
      <vt:lpstr>Constrained Conditional Models—Before a Summary</vt:lpstr>
      <vt:lpstr>Outline</vt:lpstr>
      <vt:lpstr>Verb SRL is not sufficient</vt:lpstr>
      <vt:lpstr>Examples of preposition relations</vt:lpstr>
      <vt:lpstr>Predicates expressed by prepositions</vt:lpstr>
      <vt:lpstr>Preposition relations [Transactions of ACL, ‘13]</vt:lpstr>
      <vt:lpstr>Computational Questions</vt:lpstr>
      <vt:lpstr>Predicting preposition relations</vt:lpstr>
      <vt:lpstr>Coherence of predictions</vt:lpstr>
      <vt:lpstr>Joint Constraints</vt:lpstr>
      <vt:lpstr>Joint inference</vt:lpstr>
      <vt:lpstr>Desiderata for joint prediction</vt:lpstr>
      <vt:lpstr>Joint prediction helps</vt:lpstr>
      <vt:lpstr>Example</vt:lpstr>
      <vt:lpstr>Preposition relations and arguments</vt:lpstr>
      <vt:lpstr>Indirect Supervision</vt:lpstr>
      <vt:lpstr>Preposition arguments</vt:lpstr>
      <vt:lpstr>Relations depend on argument types</vt:lpstr>
      <vt:lpstr>WordNet IS-A hierarchy as types</vt:lpstr>
      <vt:lpstr>Why are types important?</vt:lpstr>
      <vt:lpstr>Predicate-argument structure of prepositions  </vt:lpstr>
      <vt:lpstr>Latent inference</vt:lpstr>
      <vt:lpstr>Learning algorithm</vt:lpstr>
      <vt:lpstr>Supervised Learning</vt:lpstr>
      <vt:lpstr>Performance on relation labeling</vt:lpstr>
      <vt:lpstr>Preposition relations and arguments</vt:lpstr>
      <vt:lpstr>Outline</vt:lpstr>
      <vt:lpstr>Constrained Conditional Models (aka ILP Inference)</vt:lpstr>
      <vt:lpstr>Inference in NLP</vt:lpstr>
      <vt:lpstr>Amortized ILP Inference  [Kundu, Srikumar &amp; Roth, EMNLP-12,ACL-13]</vt:lpstr>
      <vt:lpstr>The Hope: POS Tagging on Gigaword</vt:lpstr>
      <vt:lpstr>The Hope: POS Tagging on Gigaword</vt:lpstr>
      <vt:lpstr>The Hope: Dependency Parsing on Gigaword</vt:lpstr>
      <vt:lpstr>The Hope: Semantic Role Labeling on Gigaword</vt:lpstr>
      <vt:lpstr>POS Tagging on Gigaword</vt:lpstr>
      <vt:lpstr>Amortized ILP Inference</vt:lpstr>
      <vt:lpstr>Example I</vt:lpstr>
      <vt:lpstr>Example I</vt:lpstr>
      <vt:lpstr>Example I</vt:lpstr>
      <vt:lpstr>Exact Theorem I</vt:lpstr>
      <vt:lpstr>Example II</vt:lpstr>
      <vt:lpstr>Exact Theorem II</vt:lpstr>
      <vt:lpstr>PowerPoint Presentation</vt:lpstr>
      <vt:lpstr>Exact Theorem III (Combining I and II)</vt:lpstr>
      <vt:lpstr>Approximation Methods</vt:lpstr>
      <vt:lpstr>Simple Approximation Method (I, II)</vt:lpstr>
      <vt:lpstr>Theory based Approximation Methods (III, IV)</vt:lpstr>
      <vt:lpstr>Semantic Role Labeling Task </vt:lpstr>
      <vt:lpstr>Experiments: Semantic Role Labeling </vt:lpstr>
      <vt:lpstr>Speedup &amp; Accuracy</vt:lpstr>
      <vt:lpstr>Summary: Amortized ILP Inference</vt:lpstr>
      <vt:lpstr>Conclusion</vt:lpstr>
    </vt:vector>
  </TitlesOfParts>
  <Company>UIUC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CCMs</dc:title>
  <dc:subject>Talk at Maryland, April 2009</dc:subject>
  <dc:creator>Dan Roth</dc:creator>
  <cp:lastModifiedBy>Roth, Dan</cp:lastModifiedBy>
  <cp:revision>758</cp:revision>
  <dcterms:created xsi:type="dcterms:W3CDTF">2004-04-28T22:21:11Z</dcterms:created>
  <dcterms:modified xsi:type="dcterms:W3CDTF">2013-06-05T22:24:22Z</dcterms:modified>
</cp:coreProperties>
</file>