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notesSlides/notesSlide2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4.xml" ContentType="application/vnd.openxmlformats-officedocument.themeOverride+xml"/>
  <Override PartName="/ppt/notesSlides/notesSlide2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sldIdLst>
    <p:sldId id="385" r:id="rId2"/>
    <p:sldId id="1410" r:id="rId3"/>
    <p:sldId id="1411" r:id="rId4"/>
    <p:sldId id="1412" r:id="rId5"/>
    <p:sldId id="285" r:id="rId6"/>
    <p:sldId id="287" r:id="rId7"/>
    <p:sldId id="288" r:id="rId8"/>
    <p:sldId id="517" r:id="rId9"/>
    <p:sldId id="755" r:id="rId10"/>
    <p:sldId id="756" r:id="rId11"/>
    <p:sldId id="757" r:id="rId12"/>
    <p:sldId id="1405" r:id="rId13"/>
    <p:sldId id="1270" r:id="rId14"/>
    <p:sldId id="758" r:id="rId15"/>
    <p:sldId id="759" r:id="rId16"/>
    <p:sldId id="760" r:id="rId17"/>
    <p:sldId id="761" r:id="rId18"/>
    <p:sldId id="1406" r:id="rId19"/>
    <p:sldId id="762" r:id="rId20"/>
    <p:sldId id="763" r:id="rId21"/>
    <p:sldId id="764" r:id="rId22"/>
    <p:sldId id="765" r:id="rId23"/>
    <p:sldId id="766" r:id="rId24"/>
    <p:sldId id="767" r:id="rId25"/>
    <p:sldId id="768" r:id="rId26"/>
    <p:sldId id="769" r:id="rId27"/>
    <p:sldId id="770" r:id="rId28"/>
    <p:sldId id="771" r:id="rId29"/>
    <p:sldId id="772" r:id="rId30"/>
    <p:sldId id="1409" r:id="rId31"/>
    <p:sldId id="1407" r:id="rId32"/>
    <p:sldId id="415" r:id="rId33"/>
    <p:sldId id="582" r:id="rId34"/>
    <p:sldId id="347" r:id="rId35"/>
    <p:sldId id="410" r:id="rId36"/>
    <p:sldId id="1414" r:id="rId37"/>
    <p:sldId id="1413" r:id="rId38"/>
    <p:sldId id="834" r:id="rId39"/>
    <p:sldId id="281" r:id="rId40"/>
    <p:sldId id="456" r:id="rId41"/>
    <p:sldId id="282" r:id="rId42"/>
    <p:sldId id="283" r:id="rId43"/>
    <p:sldId id="284" r:id="rId44"/>
    <p:sldId id="1283" r:id="rId45"/>
    <p:sldId id="773" r:id="rId46"/>
    <p:sldId id="1281" r:id="rId47"/>
    <p:sldId id="141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C492F7-F71A-3949-97E4-B216BC5F665C}">
          <p14:sldIdLst>
            <p14:sldId id="385"/>
            <p14:sldId id="1410"/>
            <p14:sldId id="1411"/>
            <p14:sldId id="1412"/>
            <p14:sldId id="285"/>
            <p14:sldId id="287"/>
            <p14:sldId id="288"/>
          </p14:sldIdLst>
        </p14:section>
        <p14:section name="Beginning of Talk" id="{3257D02B-9887-4FAF-BF81-1A748A66F49C}">
          <p14:sldIdLst>
            <p14:sldId id="517"/>
            <p14:sldId id="755"/>
            <p14:sldId id="756"/>
            <p14:sldId id="757"/>
            <p14:sldId id="1405"/>
            <p14:sldId id="1270"/>
            <p14:sldId id="758"/>
            <p14:sldId id="759"/>
            <p14:sldId id="760"/>
            <p14:sldId id="761"/>
            <p14:sldId id="1406"/>
            <p14:sldId id="762"/>
            <p14:sldId id="763"/>
            <p14:sldId id="764"/>
            <p14:sldId id="765"/>
            <p14:sldId id="766"/>
            <p14:sldId id="767"/>
            <p14:sldId id="768"/>
            <p14:sldId id="769"/>
            <p14:sldId id="770"/>
            <p14:sldId id="771"/>
            <p14:sldId id="772"/>
            <p14:sldId id="1409"/>
            <p14:sldId id="1407"/>
            <p14:sldId id="415"/>
            <p14:sldId id="582"/>
            <p14:sldId id="347"/>
            <p14:sldId id="410"/>
            <p14:sldId id="1414"/>
            <p14:sldId id="1413"/>
            <p14:sldId id="834"/>
            <p14:sldId id="281"/>
            <p14:sldId id="456"/>
            <p14:sldId id="282"/>
            <p14:sldId id="283"/>
            <p14:sldId id="284"/>
            <p14:sldId id="1283"/>
            <p14:sldId id="773"/>
            <p14:sldId id="1281"/>
          </p14:sldIdLst>
        </p14:section>
        <p14:section name="backup" id="{40376200-D3E4-4695-879B-925EDFDC876F}">
          <p14:sldIdLst>
            <p14:sldId id="141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FFFFCC"/>
    <a:srgbClr val="0000FF"/>
    <a:srgbClr val="C0C0C0"/>
    <a:srgbClr val="F883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9"/>
    <p:restoredTop sz="90741"/>
  </p:normalViewPr>
  <p:slideViewPr>
    <p:cSldViewPr snapToGrid="0" snapToObjects="1">
      <p:cViewPr varScale="1">
        <p:scale>
          <a:sx n="94" d="100"/>
          <a:sy n="94" d="100"/>
        </p:scale>
        <p:origin x="72" y="240"/>
      </p:cViewPr>
      <p:guideLst/>
    </p:cSldViewPr>
  </p:slideViewPr>
  <p:notesTextViewPr>
    <p:cViewPr>
      <p:scale>
        <a:sx n="20" d="100"/>
        <a:sy n="2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th, Dan" userId="18da4c67-dd89-43a7-9856-8592f867a23c" providerId="ADAL" clId="{C8EEFF24-5C25-4DA2-8CEA-1EC9997C94BA}"/>
  </pc:docChgLst>
  <pc:docChgLst>
    <pc:chgData name="Dan Roth" userId="18da4c67-dd89-43a7-9856-8592f867a23c" providerId="ADAL" clId="{DA54DE6B-B839-4C27-8E91-795D6001E66B}"/>
    <pc:docChg chg="undo custSel addSld delSld modSld sldOrd modSection">
      <pc:chgData name="Dan Roth" userId="18da4c67-dd89-43a7-9856-8592f867a23c" providerId="ADAL" clId="{DA54DE6B-B839-4C27-8E91-795D6001E66B}" dt="2019-05-15T16:58:46.991" v="473" actId="478"/>
      <pc:docMkLst>
        <pc:docMk/>
      </pc:docMkLst>
      <pc:sldChg chg="add">
        <pc:chgData name="Dan Roth" userId="18da4c67-dd89-43a7-9856-8592f867a23c" providerId="ADAL" clId="{DA54DE6B-B839-4C27-8E91-795D6001E66B}" dt="2019-05-15T16:29:59.321" v="440"/>
        <pc:sldMkLst>
          <pc:docMk/>
          <pc:sldMk cId="0" sldId="260"/>
        </pc:sldMkLst>
      </pc:sldChg>
      <pc:sldChg chg="add">
        <pc:chgData name="Dan Roth" userId="18da4c67-dd89-43a7-9856-8592f867a23c" providerId="ADAL" clId="{DA54DE6B-B839-4C27-8E91-795D6001E66B}" dt="2019-05-15T16:29:59.321" v="440"/>
        <pc:sldMkLst>
          <pc:docMk/>
          <pc:sldMk cId="0" sldId="264"/>
        </pc:sldMkLst>
      </pc:sldChg>
      <pc:sldChg chg="add">
        <pc:chgData name="Dan Roth" userId="18da4c67-dd89-43a7-9856-8592f867a23c" providerId="ADAL" clId="{DA54DE6B-B839-4C27-8E91-795D6001E66B}" dt="2019-05-15T16:14:33.299" v="256"/>
        <pc:sldMkLst>
          <pc:docMk/>
          <pc:sldMk cId="1742764243" sldId="268"/>
        </pc:sldMkLst>
      </pc:sldChg>
      <pc:sldChg chg="delSp delAnim">
        <pc:chgData name="Dan Roth" userId="18da4c67-dd89-43a7-9856-8592f867a23c" providerId="ADAL" clId="{DA54DE6B-B839-4C27-8E91-795D6001E66B}" dt="2019-05-15T16:54:13.023" v="466" actId="478"/>
        <pc:sldMkLst>
          <pc:docMk/>
          <pc:sldMk cId="144345531" sldId="385"/>
        </pc:sldMkLst>
        <pc:grpChg chg="del">
          <ac:chgData name="Dan Roth" userId="18da4c67-dd89-43a7-9856-8592f867a23c" providerId="ADAL" clId="{DA54DE6B-B839-4C27-8E91-795D6001E66B}" dt="2019-05-15T16:54:07.381" v="465" actId="478"/>
          <ac:grpSpMkLst>
            <pc:docMk/>
            <pc:sldMk cId="144345531" sldId="385"/>
            <ac:grpSpMk id="6" creationId="{CA349AEC-7124-4A26-8506-A8949EFFEB2E}"/>
          </ac:grpSpMkLst>
        </pc:grpChg>
        <pc:grpChg chg="del">
          <ac:chgData name="Dan Roth" userId="18da4c67-dd89-43a7-9856-8592f867a23c" providerId="ADAL" clId="{DA54DE6B-B839-4C27-8E91-795D6001E66B}" dt="2019-05-15T16:54:13.023" v="466" actId="478"/>
          <ac:grpSpMkLst>
            <pc:docMk/>
            <pc:sldMk cId="144345531" sldId="385"/>
            <ac:grpSpMk id="17" creationId="{8A4A83C4-ADA5-46C4-96C5-A438F9FA5419}"/>
          </ac:grpSpMkLst>
        </pc:grpChg>
        <pc:picChg chg="del">
          <ac:chgData name="Dan Roth" userId="18da4c67-dd89-43a7-9856-8592f867a23c" providerId="ADAL" clId="{DA54DE6B-B839-4C27-8E91-795D6001E66B}" dt="2019-05-15T16:54:07.381" v="465" actId="478"/>
          <ac:picMkLst>
            <pc:docMk/>
            <pc:sldMk cId="144345531" sldId="385"/>
            <ac:picMk id="15" creationId="{081F00E7-4898-44CD-95D7-9F571775B65C}"/>
          </ac:picMkLst>
        </pc:picChg>
        <pc:picChg chg="del">
          <ac:chgData name="Dan Roth" userId="18da4c67-dd89-43a7-9856-8592f867a23c" providerId="ADAL" clId="{DA54DE6B-B839-4C27-8E91-795D6001E66B}" dt="2019-05-15T16:54:07.381" v="465" actId="478"/>
          <ac:picMkLst>
            <pc:docMk/>
            <pc:sldMk cId="144345531" sldId="385"/>
            <ac:picMk id="16" creationId="{83A58B81-D888-4B3D-AD9B-4DE5FFB4CF05}"/>
          </ac:picMkLst>
        </pc:picChg>
      </pc:sldChg>
      <pc:sldChg chg="add">
        <pc:chgData name="Dan Roth" userId="18da4c67-dd89-43a7-9856-8592f867a23c" providerId="ADAL" clId="{DA54DE6B-B839-4C27-8E91-795D6001E66B}" dt="2019-05-15T16:29:59.321" v="440"/>
        <pc:sldMkLst>
          <pc:docMk/>
          <pc:sldMk cId="1977825613" sldId="402"/>
        </pc:sldMkLst>
      </pc:sldChg>
      <pc:sldChg chg="add">
        <pc:chgData name="Dan Roth" userId="18da4c67-dd89-43a7-9856-8592f867a23c" providerId="ADAL" clId="{DA54DE6B-B839-4C27-8E91-795D6001E66B}" dt="2019-05-15T16:29:59.321" v="440"/>
        <pc:sldMkLst>
          <pc:docMk/>
          <pc:sldMk cId="3513600899" sldId="427"/>
        </pc:sldMkLst>
      </pc:sldChg>
      <pc:sldChg chg="add">
        <pc:chgData name="Dan Roth" userId="18da4c67-dd89-43a7-9856-8592f867a23c" providerId="ADAL" clId="{DA54DE6B-B839-4C27-8E91-795D6001E66B}" dt="2019-05-15T16:29:59.321" v="440"/>
        <pc:sldMkLst>
          <pc:docMk/>
          <pc:sldMk cId="3953005962" sldId="431"/>
        </pc:sldMkLst>
      </pc:sldChg>
      <pc:sldChg chg="modTransition">
        <pc:chgData name="Dan Roth" userId="18da4c67-dd89-43a7-9856-8592f867a23c" providerId="ADAL" clId="{DA54DE6B-B839-4C27-8E91-795D6001E66B}" dt="2019-05-15T16:52:27.755" v="454"/>
        <pc:sldMkLst>
          <pc:docMk/>
          <pc:sldMk cId="4220551772" sldId="577"/>
        </pc:sldMkLst>
      </pc:sldChg>
      <pc:sldChg chg="modTransition">
        <pc:chgData name="Dan Roth" userId="18da4c67-dd89-43a7-9856-8592f867a23c" providerId="ADAL" clId="{DA54DE6B-B839-4C27-8E91-795D6001E66B}" dt="2019-05-15T16:52:31.934" v="455"/>
        <pc:sldMkLst>
          <pc:docMk/>
          <pc:sldMk cId="1407935617" sldId="578"/>
        </pc:sldMkLst>
      </pc:sldChg>
      <pc:sldChg chg="modTransition">
        <pc:chgData name="Dan Roth" userId="18da4c67-dd89-43a7-9856-8592f867a23c" providerId="ADAL" clId="{DA54DE6B-B839-4C27-8E91-795D6001E66B}" dt="2019-05-15T16:52:36.352" v="456"/>
        <pc:sldMkLst>
          <pc:docMk/>
          <pc:sldMk cId="2771402860" sldId="579"/>
        </pc:sldMkLst>
      </pc:sldChg>
      <pc:sldChg chg="add">
        <pc:chgData name="Dan Roth" userId="18da4c67-dd89-43a7-9856-8592f867a23c" providerId="ADAL" clId="{DA54DE6B-B839-4C27-8E91-795D6001E66B}" dt="2019-05-15T16:29:59.321" v="440"/>
        <pc:sldMkLst>
          <pc:docMk/>
          <pc:sldMk cId="473047621" sldId="650"/>
        </pc:sldMkLst>
      </pc:sldChg>
      <pc:sldChg chg="add">
        <pc:chgData name="Dan Roth" userId="18da4c67-dd89-43a7-9856-8592f867a23c" providerId="ADAL" clId="{DA54DE6B-B839-4C27-8E91-795D6001E66B}" dt="2019-05-15T16:29:59.321" v="440"/>
        <pc:sldMkLst>
          <pc:docMk/>
          <pc:sldMk cId="4261724060" sldId="716"/>
        </pc:sldMkLst>
      </pc:sldChg>
      <pc:sldChg chg="delSp add delAnim">
        <pc:chgData name="Dan Roth" userId="18da4c67-dd89-43a7-9856-8592f867a23c" providerId="ADAL" clId="{DA54DE6B-B839-4C27-8E91-795D6001E66B}" dt="2019-05-15T16:16:18.482" v="263" actId="478"/>
        <pc:sldMkLst>
          <pc:docMk/>
          <pc:sldMk cId="3536804612" sldId="754"/>
        </pc:sldMkLst>
        <pc:spChg chg="del">
          <ac:chgData name="Dan Roth" userId="18da4c67-dd89-43a7-9856-8592f867a23c" providerId="ADAL" clId="{DA54DE6B-B839-4C27-8E91-795D6001E66B}" dt="2019-05-15T16:16:18.482" v="263" actId="478"/>
          <ac:spMkLst>
            <pc:docMk/>
            <pc:sldMk cId="3536804612" sldId="754"/>
            <ac:spMk id="8" creationId="{FA816962-4318-46D0-8AAC-C97A57E6B12F}"/>
          </ac:spMkLst>
        </pc:spChg>
      </pc:sldChg>
      <pc:sldChg chg="add">
        <pc:chgData name="Dan Roth" userId="18da4c67-dd89-43a7-9856-8592f867a23c" providerId="ADAL" clId="{DA54DE6B-B839-4C27-8E91-795D6001E66B}" dt="2019-05-15T15:37:43.512" v="0"/>
        <pc:sldMkLst>
          <pc:docMk/>
          <pc:sldMk cId="128023957" sldId="755"/>
        </pc:sldMkLst>
      </pc:sldChg>
      <pc:sldChg chg="add">
        <pc:chgData name="Dan Roth" userId="18da4c67-dd89-43a7-9856-8592f867a23c" providerId="ADAL" clId="{DA54DE6B-B839-4C27-8E91-795D6001E66B}" dt="2019-05-15T15:37:43.512" v="0"/>
        <pc:sldMkLst>
          <pc:docMk/>
          <pc:sldMk cId="959323273" sldId="756"/>
        </pc:sldMkLst>
      </pc:sldChg>
      <pc:sldChg chg="add">
        <pc:chgData name="Dan Roth" userId="18da4c67-dd89-43a7-9856-8592f867a23c" providerId="ADAL" clId="{DA54DE6B-B839-4C27-8E91-795D6001E66B}" dt="2019-05-15T15:37:43.512" v="0"/>
        <pc:sldMkLst>
          <pc:docMk/>
          <pc:sldMk cId="2580669655" sldId="757"/>
        </pc:sldMkLst>
      </pc:sldChg>
      <pc:sldChg chg="add">
        <pc:chgData name="Dan Roth" userId="18da4c67-dd89-43a7-9856-8592f867a23c" providerId="ADAL" clId="{DA54DE6B-B839-4C27-8E91-795D6001E66B}" dt="2019-05-15T15:37:43.512" v="0"/>
        <pc:sldMkLst>
          <pc:docMk/>
          <pc:sldMk cId="953320958" sldId="758"/>
        </pc:sldMkLst>
      </pc:sldChg>
      <pc:sldChg chg="delSp add">
        <pc:chgData name="Dan Roth" userId="18da4c67-dd89-43a7-9856-8592f867a23c" providerId="ADAL" clId="{DA54DE6B-B839-4C27-8E91-795D6001E66B}" dt="2019-05-15T16:57:30.753" v="468" actId="478"/>
        <pc:sldMkLst>
          <pc:docMk/>
          <pc:sldMk cId="1521739166" sldId="759"/>
        </pc:sldMkLst>
        <pc:spChg chg="del">
          <ac:chgData name="Dan Roth" userId="18da4c67-dd89-43a7-9856-8592f867a23c" providerId="ADAL" clId="{DA54DE6B-B839-4C27-8E91-795D6001E66B}" dt="2019-05-15T16:01:16.912" v="176" actId="478"/>
          <ac:spMkLst>
            <pc:docMk/>
            <pc:sldMk cId="1521739166" sldId="759"/>
            <ac:spMk id="4" creationId="{0080F468-2F9C-4821-AFF2-440A3F4DA21A}"/>
          </ac:spMkLst>
        </pc:spChg>
        <pc:spChg chg="del">
          <ac:chgData name="Dan Roth" userId="18da4c67-dd89-43a7-9856-8592f867a23c" providerId="ADAL" clId="{DA54DE6B-B839-4C27-8E91-795D6001E66B}" dt="2019-05-15T16:57:30.753" v="468" actId="478"/>
          <ac:spMkLst>
            <pc:docMk/>
            <pc:sldMk cId="1521739166" sldId="759"/>
            <ac:spMk id="6" creationId="{14202866-1572-47B5-9DCF-34C0A544CA3D}"/>
          </ac:spMkLst>
        </pc:spChg>
      </pc:sldChg>
      <pc:sldChg chg="add">
        <pc:chgData name="Dan Roth" userId="18da4c67-dd89-43a7-9856-8592f867a23c" providerId="ADAL" clId="{DA54DE6B-B839-4C27-8E91-795D6001E66B}" dt="2019-05-15T15:37:43.512" v="0"/>
        <pc:sldMkLst>
          <pc:docMk/>
          <pc:sldMk cId="1017292689" sldId="760"/>
        </pc:sldMkLst>
      </pc:sldChg>
      <pc:sldChg chg="delSp add">
        <pc:chgData name="Dan Roth" userId="18da4c67-dd89-43a7-9856-8592f867a23c" providerId="ADAL" clId="{DA54DE6B-B839-4C27-8E91-795D6001E66B}" dt="2019-05-15T16:57:47.802" v="469" actId="478"/>
        <pc:sldMkLst>
          <pc:docMk/>
          <pc:sldMk cId="2707432290" sldId="761"/>
        </pc:sldMkLst>
        <pc:spChg chg="del">
          <ac:chgData name="Dan Roth" userId="18da4c67-dd89-43a7-9856-8592f867a23c" providerId="ADAL" clId="{DA54DE6B-B839-4C27-8E91-795D6001E66B}" dt="2019-05-15T16:01:29.411" v="177" actId="478"/>
          <ac:spMkLst>
            <pc:docMk/>
            <pc:sldMk cId="2707432290" sldId="761"/>
            <ac:spMk id="3" creationId="{AF5EDCC4-915C-4E9C-BFA7-4CCD952C7D2E}"/>
          </ac:spMkLst>
        </pc:spChg>
        <pc:spChg chg="del">
          <ac:chgData name="Dan Roth" userId="18da4c67-dd89-43a7-9856-8592f867a23c" providerId="ADAL" clId="{DA54DE6B-B839-4C27-8E91-795D6001E66B}" dt="2019-05-15T16:57:47.802" v="469" actId="478"/>
          <ac:spMkLst>
            <pc:docMk/>
            <pc:sldMk cId="2707432290" sldId="761"/>
            <ac:spMk id="4" creationId="{01AB1AA6-ADCF-4678-AEA3-D52AA668FEF3}"/>
          </ac:spMkLst>
        </pc:spChg>
      </pc:sldChg>
      <pc:sldChg chg="modSp add">
        <pc:chgData name="Dan Roth" userId="18da4c67-dd89-43a7-9856-8592f867a23c" providerId="ADAL" clId="{DA54DE6B-B839-4C27-8E91-795D6001E66B}" dt="2019-05-15T16:02:28.408" v="178" actId="207"/>
        <pc:sldMkLst>
          <pc:docMk/>
          <pc:sldMk cId="3875791836" sldId="762"/>
        </pc:sldMkLst>
        <pc:spChg chg="mod">
          <ac:chgData name="Dan Roth" userId="18da4c67-dd89-43a7-9856-8592f867a23c" providerId="ADAL" clId="{DA54DE6B-B839-4C27-8E91-795D6001E66B}" dt="2019-05-15T16:02:28.408" v="178" actId="207"/>
          <ac:spMkLst>
            <pc:docMk/>
            <pc:sldMk cId="3875791836" sldId="762"/>
            <ac:spMk id="3" creationId="{00000000-0000-0000-0000-000000000000}"/>
          </ac:spMkLst>
        </pc:spChg>
      </pc:sldChg>
      <pc:sldChg chg="add">
        <pc:chgData name="Dan Roth" userId="18da4c67-dd89-43a7-9856-8592f867a23c" providerId="ADAL" clId="{DA54DE6B-B839-4C27-8E91-795D6001E66B}" dt="2019-05-15T15:37:43.512" v="0"/>
        <pc:sldMkLst>
          <pc:docMk/>
          <pc:sldMk cId="1289841968" sldId="763"/>
        </pc:sldMkLst>
      </pc:sldChg>
      <pc:sldChg chg="add">
        <pc:chgData name="Dan Roth" userId="18da4c67-dd89-43a7-9856-8592f867a23c" providerId="ADAL" clId="{DA54DE6B-B839-4C27-8E91-795D6001E66B}" dt="2019-05-15T15:37:43.512" v="0"/>
        <pc:sldMkLst>
          <pc:docMk/>
          <pc:sldMk cId="1653546672" sldId="764"/>
        </pc:sldMkLst>
      </pc:sldChg>
      <pc:sldChg chg="add">
        <pc:chgData name="Dan Roth" userId="18da4c67-dd89-43a7-9856-8592f867a23c" providerId="ADAL" clId="{DA54DE6B-B839-4C27-8E91-795D6001E66B}" dt="2019-05-15T15:37:43.512" v="0"/>
        <pc:sldMkLst>
          <pc:docMk/>
          <pc:sldMk cId="770063483" sldId="765"/>
        </pc:sldMkLst>
      </pc:sldChg>
      <pc:sldChg chg="add">
        <pc:chgData name="Dan Roth" userId="18da4c67-dd89-43a7-9856-8592f867a23c" providerId="ADAL" clId="{DA54DE6B-B839-4C27-8E91-795D6001E66B}" dt="2019-05-15T15:37:43.512" v="0"/>
        <pc:sldMkLst>
          <pc:docMk/>
          <pc:sldMk cId="668269135" sldId="766"/>
        </pc:sldMkLst>
      </pc:sldChg>
      <pc:sldChg chg="add">
        <pc:chgData name="Dan Roth" userId="18da4c67-dd89-43a7-9856-8592f867a23c" providerId="ADAL" clId="{DA54DE6B-B839-4C27-8E91-795D6001E66B}" dt="2019-05-15T15:37:43.512" v="0"/>
        <pc:sldMkLst>
          <pc:docMk/>
          <pc:sldMk cId="3008169051" sldId="767"/>
        </pc:sldMkLst>
      </pc:sldChg>
      <pc:sldChg chg="modSp add">
        <pc:chgData name="Dan Roth" userId="18da4c67-dd89-43a7-9856-8592f867a23c" providerId="ADAL" clId="{DA54DE6B-B839-4C27-8E91-795D6001E66B}" dt="2019-05-15T16:04:42.468" v="180" actId="20577"/>
        <pc:sldMkLst>
          <pc:docMk/>
          <pc:sldMk cId="245001982" sldId="768"/>
        </pc:sldMkLst>
        <pc:spChg chg="mod">
          <ac:chgData name="Dan Roth" userId="18da4c67-dd89-43a7-9856-8592f867a23c" providerId="ADAL" clId="{DA54DE6B-B839-4C27-8E91-795D6001E66B}" dt="2019-05-15T16:04:42.468" v="180" actId="20577"/>
          <ac:spMkLst>
            <pc:docMk/>
            <pc:sldMk cId="245001982" sldId="768"/>
            <ac:spMk id="2" creationId="{B4CF8C35-3AB8-5540-B2D0-66F59241D981}"/>
          </ac:spMkLst>
        </pc:spChg>
      </pc:sldChg>
      <pc:sldChg chg="delSp add modAnim">
        <pc:chgData name="Dan Roth" userId="18da4c67-dd89-43a7-9856-8592f867a23c" providerId="ADAL" clId="{DA54DE6B-B839-4C27-8E91-795D6001E66B}" dt="2019-05-15T16:58:13.672" v="470" actId="478"/>
        <pc:sldMkLst>
          <pc:docMk/>
          <pc:sldMk cId="1560330180" sldId="769"/>
        </pc:sldMkLst>
        <pc:spChg chg="del">
          <ac:chgData name="Dan Roth" userId="18da4c67-dd89-43a7-9856-8592f867a23c" providerId="ADAL" clId="{DA54DE6B-B839-4C27-8E91-795D6001E66B}" dt="2019-05-15T16:06:23.025" v="182" actId="478"/>
          <ac:spMkLst>
            <pc:docMk/>
            <pc:sldMk cId="1560330180" sldId="769"/>
            <ac:spMk id="3" creationId="{369E4D72-46B8-4BFB-A63E-AEB5C831A0E0}"/>
          </ac:spMkLst>
        </pc:spChg>
        <pc:spChg chg="del">
          <ac:chgData name="Dan Roth" userId="18da4c67-dd89-43a7-9856-8592f867a23c" providerId="ADAL" clId="{DA54DE6B-B839-4C27-8E91-795D6001E66B}" dt="2019-05-15T16:58:13.672" v="470" actId="478"/>
          <ac:spMkLst>
            <pc:docMk/>
            <pc:sldMk cId="1560330180" sldId="769"/>
            <ac:spMk id="9" creationId="{7DC4F7E5-D4E7-4624-9C0F-978D52AAA405}"/>
          </ac:spMkLst>
        </pc:spChg>
      </pc:sldChg>
      <pc:sldChg chg="delSp add modAnim">
        <pc:chgData name="Dan Roth" userId="18da4c67-dd89-43a7-9856-8592f867a23c" providerId="ADAL" clId="{DA54DE6B-B839-4C27-8E91-795D6001E66B}" dt="2019-05-15T16:58:21.821" v="471" actId="478"/>
        <pc:sldMkLst>
          <pc:docMk/>
          <pc:sldMk cId="1409581109" sldId="770"/>
        </pc:sldMkLst>
        <pc:spChg chg="del">
          <ac:chgData name="Dan Roth" userId="18da4c67-dd89-43a7-9856-8592f867a23c" providerId="ADAL" clId="{DA54DE6B-B839-4C27-8E91-795D6001E66B}" dt="2019-05-15T16:58:21.821" v="471" actId="478"/>
          <ac:spMkLst>
            <pc:docMk/>
            <pc:sldMk cId="1409581109" sldId="770"/>
            <ac:spMk id="3" creationId="{B355F1C9-0C25-4353-88FE-CF5FCA75ED67}"/>
          </ac:spMkLst>
        </pc:spChg>
      </pc:sldChg>
      <pc:sldChg chg="delSp modSp add">
        <pc:chgData name="Dan Roth" userId="18da4c67-dd89-43a7-9856-8592f867a23c" providerId="ADAL" clId="{DA54DE6B-B839-4C27-8E91-795D6001E66B}" dt="2019-05-15T16:58:29.102" v="472" actId="478"/>
        <pc:sldMkLst>
          <pc:docMk/>
          <pc:sldMk cId="3978317137" sldId="771"/>
        </pc:sldMkLst>
        <pc:spChg chg="del">
          <ac:chgData name="Dan Roth" userId="18da4c67-dd89-43a7-9856-8592f867a23c" providerId="ADAL" clId="{DA54DE6B-B839-4C27-8E91-795D6001E66B}" dt="2019-05-15T16:58:29.102" v="472" actId="478"/>
          <ac:spMkLst>
            <pc:docMk/>
            <pc:sldMk cId="3978317137" sldId="771"/>
            <ac:spMk id="3" creationId="{F10B1B25-6350-450A-B6BF-BCAE1283B0E1}"/>
          </ac:spMkLst>
        </pc:spChg>
        <pc:spChg chg="mod">
          <ac:chgData name="Dan Roth" userId="18da4c67-dd89-43a7-9856-8592f867a23c" providerId="ADAL" clId="{DA54DE6B-B839-4C27-8E91-795D6001E66B}" dt="2019-05-15T16:08:54.195" v="253" actId="1076"/>
          <ac:spMkLst>
            <pc:docMk/>
            <pc:sldMk cId="3978317137" sldId="771"/>
            <ac:spMk id="16" creationId="{80D66A4F-7344-7046-BA20-40FA0A45B51F}"/>
          </ac:spMkLst>
        </pc:spChg>
        <pc:spChg chg="mod">
          <ac:chgData name="Dan Roth" userId="18da4c67-dd89-43a7-9856-8592f867a23c" providerId="ADAL" clId="{DA54DE6B-B839-4C27-8E91-795D6001E66B}" dt="2019-05-15T16:08:47.570" v="252" actId="1076"/>
          <ac:spMkLst>
            <pc:docMk/>
            <pc:sldMk cId="3978317137" sldId="771"/>
            <ac:spMk id="17" creationId="{49030A30-D5E6-FE41-B0BB-A7409E64C810}"/>
          </ac:spMkLst>
        </pc:spChg>
        <pc:spChg chg="mod">
          <ac:chgData name="Dan Roth" userId="18da4c67-dd89-43a7-9856-8592f867a23c" providerId="ADAL" clId="{DA54DE6B-B839-4C27-8E91-795D6001E66B}" dt="2019-05-15T16:09:01.599" v="254" actId="1076"/>
          <ac:spMkLst>
            <pc:docMk/>
            <pc:sldMk cId="3978317137" sldId="771"/>
            <ac:spMk id="33" creationId="{A53FA8D3-3295-4A4D-A683-C471B89D3CC2}"/>
          </ac:spMkLst>
        </pc:spChg>
      </pc:sldChg>
      <pc:sldChg chg="add modTransition">
        <pc:chgData name="Dan Roth" userId="18da4c67-dd89-43a7-9856-8592f867a23c" providerId="ADAL" clId="{DA54DE6B-B839-4C27-8E91-795D6001E66B}" dt="2019-05-15T16:09:31.672" v="255"/>
        <pc:sldMkLst>
          <pc:docMk/>
          <pc:sldMk cId="1559572792" sldId="772"/>
        </pc:sldMkLst>
      </pc:sldChg>
      <pc:sldChg chg="add">
        <pc:chgData name="Dan Roth" userId="18da4c67-dd89-43a7-9856-8592f867a23c" providerId="ADAL" clId="{DA54DE6B-B839-4C27-8E91-795D6001E66B}" dt="2019-05-15T15:37:43.512" v="0"/>
        <pc:sldMkLst>
          <pc:docMk/>
          <pc:sldMk cId="3078803357" sldId="773"/>
        </pc:sldMkLst>
      </pc:sldChg>
      <pc:sldChg chg="add">
        <pc:chgData name="Dan Roth" userId="18da4c67-dd89-43a7-9856-8592f867a23c" providerId="ADAL" clId="{DA54DE6B-B839-4C27-8E91-795D6001E66B}" dt="2019-05-15T15:37:43.512" v="0"/>
        <pc:sldMkLst>
          <pc:docMk/>
          <pc:sldMk cId="3861958694" sldId="774"/>
        </pc:sldMkLst>
      </pc:sldChg>
      <pc:sldChg chg="add">
        <pc:chgData name="Dan Roth" userId="18da4c67-dd89-43a7-9856-8592f867a23c" providerId="ADAL" clId="{DA54DE6B-B839-4C27-8E91-795D6001E66B}" dt="2019-05-15T16:14:33.299" v="256"/>
        <pc:sldMkLst>
          <pc:docMk/>
          <pc:sldMk cId="1511776667" sldId="1262"/>
        </pc:sldMkLst>
      </pc:sldChg>
      <pc:sldChg chg="modSp add modAnim">
        <pc:chgData name="Dan Roth" userId="18da4c67-dd89-43a7-9856-8592f867a23c" providerId="ADAL" clId="{DA54DE6B-B839-4C27-8E91-795D6001E66B}" dt="2019-05-15T16:34:10.279" v="443" actId="20577"/>
        <pc:sldMkLst>
          <pc:docMk/>
          <pc:sldMk cId="2144188295" sldId="1263"/>
        </pc:sldMkLst>
        <pc:spChg chg="mod">
          <ac:chgData name="Dan Roth" userId="18da4c67-dd89-43a7-9856-8592f867a23c" providerId="ADAL" clId="{DA54DE6B-B839-4C27-8E91-795D6001E66B}" dt="2019-05-15T16:34:10.279" v="443" actId="20577"/>
          <ac:spMkLst>
            <pc:docMk/>
            <pc:sldMk cId="2144188295" sldId="1263"/>
            <ac:spMk id="9" creationId="{9421FAAC-903C-482F-BCF9-A8E83A62A525}"/>
          </ac:spMkLst>
        </pc:spChg>
      </pc:sldChg>
      <pc:sldChg chg="addSp modSp add modAnim">
        <pc:chgData name="Dan Roth" userId="18da4c67-dd89-43a7-9856-8592f867a23c" providerId="ADAL" clId="{DA54DE6B-B839-4C27-8E91-795D6001E66B}" dt="2019-05-15T16:19:04.247" v="341"/>
        <pc:sldMkLst>
          <pc:docMk/>
          <pc:sldMk cId="235485232" sldId="1270"/>
        </pc:sldMkLst>
        <pc:spChg chg="mod">
          <ac:chgData name="Dan Roth" userId="18da4c67-dd89-43a7-9856-8592f867a23c" providerId="ADAL" clId="{DA54DE6B-B839-4C27-8E91-795D6001E66B}" dt="2019-05-15T16:00:38.076" v="175" actId="20577"/>
          <ac:spMkLst>
            <pc:docMk/>
            <pc:sldMk cId="235485232" sldId="1270"/>
            <ac:spMk id="3" creationId="{00000000-0000-0000-0000-000000000000}"/>
          </ac:spMkLst>
        </pc:spChg>
        <pc:spChg chg="add mod">
          <ac:chgData name="Dan Roth" userId="18da4c67-dd89-43a7-9856-8592f867a23c" providerId="ADAL" clId="{DA54DE6B-B839-4C27-8E91-795D6001E66B}" dt="2019-05-15T16:18:08.217" v="327" actId="122"/>
          <ac:spMkLst>
            <pc:docMk/>
            <pc:sldMk cId="235485232" sldId="1270"/>
            <ac:spMk id="7" creationId="{2F8A77BC-B3BF-4EF7-A942-5CBA7D2265CE}"/>
          </ac:spMkLst>
        </pc:spChg>
      </pc:sldChg>
      <pc:sldChg chg="add">
        <pc:chgData name="Dan Roth" userId="18da4c67-dd89-43a7-9856-8592f867a23c" providerId="ADAL" clId="{DA54DE6B-B839-4C27-8E91-795D6001E66B}" dt="2019-05-15T16:14:33.299" v="256"/>
        <pc:sldMkLst>
          <pc:docMk/>
          <pc:sldMk cId="3721252383" sldId="1271"/>
        </pc:sldMkLst>
      </pc:sldChg>
      <pc:sldChg chg="add">
        <pc:chgData name="Dan Roth" userId="18da4c67-dd89-43a7-9856-8592f867a23c" providerId="ADAL" clId="{DA54DE6B-B839-4C27-8E91-795D6001E66B}" dt="2019-05-15T16:14:33.299" v="256"/>
        <pc:sldMkLst>
          <pc:docMk/>
          <pc:sldMk cId="285575745" sldId="1272"/>
        </pc:sldMkLst>
      </pc:sldChg>
      <pc:sldChg chg="add">
        <pc:chgData name="Dan Roth" userId="18da4c67-dd89-43a7-9856-8592f867a23c" providerId="ADAL" clId="{DA54DE6B-B839-4C27-8E91-795D6001E66B}" dt="2019-05-15T16:21:33.149" v="342"/>
        <pc:sldMkLst>
          <pc:docMk/>
          <pc:sldMk cId="2450023312" sldId="1273"/>
        </pc:sldMkLst>
      </pc:sldChg>
      <pc:sldChg chg="add">
        <pc:chgData name="Dan Roth" userId="18da4c67-dd89-43a7-9856-8592f867a23c" providerId="ADAL" clId="{DA54DE6B-B839-4C27-8E91-795D6001E66B}" dt="2019-05-15T16:21:33.149" v="342"/>
        <pc:sldMkLst>
          <pc:docMk/>
          <pc:sldMk cId="71500761" sldId="1274"/>
        </pc:sldMkLst>
      </pc:sldChg>
      <pc:sldChg chg="add">
        <pc:chgData name="Dan Roth" userId="18da4c67-dd89-43a7-9856-8592f867a23c" providerId="ADAL" clId="{DA54DE6B-B839-4C27-8E91-795D6001E66B}" dt="2019-05-15T16:21:33.149" v="342"/>
        <pc:sldMkLst>
          <pc:docMk/>
          <pc:sldMk cId="1466876474" sldId="1275"/>
        </pc:sldMkLst>
      </pc:sldChg>
      <pc:sldChg chg="delSp add">
        <pc:chgData name="Dan Roth" userId="18da4c67-dd89-43a7-9856-8592f867a23c" providerId="ADAL" clId="{DA54DE6B-B839-4C27-8E91-795D6001E66B}" dt="2019-05-15T16:58:46.991" v="473" actId="478"/>
        <pc:sldMkLst>
          <pc:docMk/>
          <pc:sldMk cId="514521299" sldId="1276"/>
        </pc:sldMkLst>
        <pc:spChg chg="del">
          <ac:chgData name="Dan Roth" userId="18da4c67-dd89-43a7-9856-8592f867a23c" providerId="ADAL" clId="{DA54DE6B-B839-4C27-8E91-795D6001E66B}" dt="2019-05-15T16:58:46.991" v="473" actId="478"/>
          <ac:spMkLst>
            <pc:docMk/>
            <pc:sldMk cId="514521299" sldId="1276"/>
            <ac:spMk id="3" creationId="{0E750666-C426-46A8-BBCE-E9D2E45F8A9B}"/>
          </ac:spMkLst>
        </pc:spChg>
      </pc:sldChg>
      <pc:sldChg chg="add">
        <pc:chgData name="Dan Roth" userId="18da4c67-dd89-43a7-9856-8592f867a23c" providerId="ADAL" clId="{DA54DE6B-B839-4C27-8E91-795D6001E66B}" dt="2019-05-15T16:21:33.149" v="342"/>
        <pc:sldMkLst>
          <pc:docMk/>
          <pc:sldMk cId="2527546393" sldId="1277"/>
        </pc:sldMkLst>
      </pc:sldChg>
      <pc:sldChg chg="add">
        <pc:chgData name="Dan Roth" userId="18da4c67-dd89-43a7-9856-8592f867a23c" providerId="ADAL" clId="{DA54DE6B-B839-4C27-8E91-795D6001E66B}" dt="2019-05-15T16:21:33.149" v="342"/>
        <pc:sldMkLst>
          <pc:docMk/>
          <pc:sldMk cId="3543328734" sldId="1278"/>
        </pc:sldMkLst>
      </pc:sldChg>
      <pc:sldChg chg="add">
        <pc:chgData name="Dan Roth" userId="18da4c67-dd89-43a7-9856-8592f867a23c" providerId="ADAL" clId="{DA54DE6B-B839-4C27-8E91-795D6001E66B}" dt="2019-05-15T16:21:33.149" v="342"/>
        <pc:sldMkLst>
          <pc:docMk/>
          <pc:sldMk cId="1717805384" sldId="1279"/>
        </pc:sldMkLst>
      </pc:sldChg>
      <pc:sldChg chg="modSp add">
        <pc:chgData name="Dan Roth" userId="18da4c67-dd89-43a7-9856-8592f867a23c" providerId="ADAL" clId="{DA54DE6B-B839-4C27-8E91-795D6001E66B}" dt="2019-05-15T16:24:43.184" v="438" actId="313"/>
        <pc:sldMkLst>
          <pc:docMk/>
          <pc:sldMk cId="2011669670" sldId="1280"/>
        </pc:sldMkLst>
        <pc:spChg chg="mod">
          <ac:chgData name="Dan Roth" userId="18da4c67-dd89-43a7-9856-8592f867a23c" providerId="ADAL" clId="{DA54DE6B-B839-4C27-8E91-795D6001E66B}" dt="2019-05-15T16:24:30.410" v="417" actId="20577"/>
          <ac:spMkLst>
            <pc:docMk/>
            <pc:sldMk cId="2011669670" sldId="1280"/>
            <ac:spMk id="2" creationId="{AA12DEB3-6C98-4273-93D0-AA7174B7DF0C}"/>
          </ac:spMkLst>
        </pc:spChg>
        <pc:spChg chg="mod">
          <ac:chgData name="Dan Roth" userId="18da4c67-dd89-43a7-9856-8592f867a23c" providerId="ADAL" clId="{DA54DE6B-B839-4C27-8E91-795D6001E66B}" dt="2019-05-15T16:24:43.184" v="438" actId="313"/>
          <ac:spMkLst>
            <pc:docMk/>
            <pc:sldMk cId="2011669670" sldId="1280"/>
            <ac:spMk id="3" creationId="{7CB165B6-E974-4136-8D96-AAF455A6A862}"/>
          </ac:spMkLst>
        </pc:spChg>
      </pc:sldChg>
      <pc:sldChg chg="add ord">
        <pc:chgData name="Dan Roth" userId="18da4c67-dd89-43a7-9856-8592f867a23c" providerId="ADAL" clId="{DA54DE6B-B839-4C27-8E91-795D6001E66B}" dt="2019-05-15T16:30:13.206" v="441"/>
        <pc:sldMkLst>
          <pc:docMk/>
          <pc:sldMk cId="333127763" sldId="1281"/>
        </pc:sldMkLst>
      </pc:sldChg>
      <pc:sldChg chg="add">
        <pc:chgData name="Dan Roth" userId="18da4c67-dd89-43a7-9856-8592f867a23c" providerId="ADAL" clId="{DA54DE6B-B839-4C27-8E91-795D6001E66B}" dt="2019-05-15T16:29:59.321" v="440"/>
        <pc:sldMkLst>
          <pc:docMk/>
          <pc:sldMk cId="2818696265" sldId="1395"/>
        </pc:sldMkLst>
      </pc:sldChg>
      <pc:sldChg chg="add">
        <pc:chgData name="Dan Roth" userId="18da4c67-dd89-43a7-9856-8592f867a23c" providerId="ADAL" clId="{DA54DE6B-B839-4C27-8E91-795D6001E66B}" dt="2019-05-15T16:29:59.321" v="440"/>
        <pc:sldMkLst>
          <pc:docMk/>
          <pc:sldMk cId="1003870591" sldId="1396"/>
        </pc:sldMkLst>
      </pc:sldChg>
      <pc:sldChg chg="add">
        <pc:chgData name="Dan Roth" userId="18da4c67-dd89-43a7-9856-8592f867a23c" providerId="ADAL" clId="{DA54DE6B-B839-4C27-8E91-795D6001E66B}" dt="2019-05-15T16:29:59.321" v="440"/>
        <pc:sldMkLst>
          <pc:docMk/>
          <pc:sldMk cId="2058776668" sldId="1397"/>
        </pc:sldMkLst>
      </pc:sldChg>
      <pc:sldChg chg="add">
        <pc:chgData name="Dan Roth" userId="18da4c67-dd89-43a7-9856-8592f867a23c" providerId="ADAL" clId="{DA54DE6B-B839-4C27-8E91-795D6001E66B}" dt="2019-05-15T16:29:59.321" v="440"/>
        <pc:sldMkLst>
          <pc:docMk/>
          <pc:sldMk cId="0" sldId="1398"/>
        </pc:sldMkLst>
      </pc:sldChg>
      <pc:sldChg chg="add">
        <pc:chgData name="Dan Roth" userId="18da4c67-dd89-43a7-9856-8592f867a23c" providerId="ADAL" clId="{DA54DE6B-B839-4C27-8E91-795D6001E66B}" dt="2019-05-15T16:29:59.321" v="440"/>
        <pc:sldMkLst>
          <pc:docMk/>
          <pc:sldMk cId="3009988848" sldId="1399"/>
        </pc:sldMkLst>
      </pc:sldChg>
      <pc:sldChg chg="add">
        <pc:chgData name="Dan Roth" userId="18da4c67-dd89-43a7-9856-8592f867a23c" providerId="ADAL" clId="{DA54DE6B-B839-4C27-8E91-795D6001E66B}" dt="2019-05-15T16:29:59.321" v="440"/>
        <pc:sldMkLst>
          <pc:docMk/>
          <pc:sldMk cId="3134339172" sldId="1400"/>
        </pc:sldMkLst>
      </pc:sldChg>
      <pc:sldChg chg="add">
        <pc:chgData name="Dan Roth" userId="18da4c67-dd89-43a7-9856-8592f867a23c" providerId="ADAL" clId="{DA54DE6B-B839-4C27-8E91-795D6001E66B}" dt="2019-05-15T16:44:26.417" v="444"/>
        <pc:sldMkLst>
          <pc:docMk/>
          <pc:sldMk cId="4188490006" sldId="1401"/>
        </pc:sldMkLst>
      </pc:sldChg>
      <pc:sldChg chg="add">
        <pc:chgData name="Dan Roth" userId="18da4c67-dd89-43a7-9856-8592f867a23c" providerId="ADAL" clId="{DA54DE6B-B839-4C27-8E91-795D6001E66B}" dt="2019-05-15T16:44:26.417" v="444"/>
        <pc:sldMkLst>
          <pc:docMk/>
          <pc:sldMk cId="1434781963" sldId="1402"/>
        </pc:sldMkLst>
      </pc:sldChg>
      <pc:sldChg chg="modSp add modAnim">
        <pc:chgData name="Dan Roth" userId="18da4c67-dd89-43a7-9856-8592f867a23c" providerId="ADAL" clId="{DA54DE6B-B839-4C27-8E91-795D6001E66B}" dt="2019-05-15T16:52:21.242" v="453" actId="113"/>
        <pc:sldMkLst>
          <pc:docMk/>
          <pc:sldMk cId="1685955748" sldId="1403"/>
        </pc:sldMkLst>
        <pc:spChg chg="mod">
          <ac:chgData name="Dan Roth" userId="18da4c67-dd89-43a7-9856-8592f867a23c" providerId="ADAL" clId="{DA54DE6B-B839-4C27-8E91-795D6001E66B}" dt="2019-05-15T16:52:21.242" v="453" actId="113"/>
          <ac:spMkLst>
            <pc:docMk/>
            <pc:sldMk cId="1685955748" sldId="1403"/>
            <ac:spMk id="3" creationId="{77A72FCE-525F-4150-80D3-EFA8F449A2A6}"/>
          </ac:spMkLst>
        </pc:spChg>
      </pc:sldChg>
      <pc:sldChg chg="delSp modSp add modTransition">
        <pc:chgData name="Dan Roth" userId="18da4c67-dd89-43a7-9856-8592f867a23c" providerId="ADAL" clId="{DA54DE6B-B839-4C27-8E91-795D6001E66B}" dt="2019-05-15T16:56:40.435" v="467" actId="478"/>
        <pc:sldMkLst>
          <pc:docMk/>
          <pc:sldMk cId="378534367" sldId="1404"/>
        </pc:sldMkLst>
        <pc:spChg chg="mod">
          <ac:chgData name="Dan Roth" userId="18da4c67-dd89-43a7-9856-8592f867a23c" providerId="ADAL" clId="{DA54DE6B-B839-4C27-8E91-795D6001E66B}" dt="2019-05-15T16:53:16.881" v="463" actId="1036"/>
          <ac:spMkLst>
            <pc:docMk/>
            <pc:sldMk cId="378534367" sldId="1404"/>
            <ac:spMk id="4" creationId="{00000000-0000-0000-0000-000000000000}"/>
          </ac:spMkLst>
        </pc:spChg>
        <pc:spChg chg="del">
          <ac:chgData name="Dan Roth" userId="18da4c67-dd89-43a7-9856-8592f867a23c" providerId="ADAL" clId="{DA54DE6B-B839-4C27-8E91-795D6001E66B}" dt="2019-05-15T16:56:40.435" v="467" actId="478"/>
          <ac:spMkLst>
            <pc:docMk/>
            <pc:sldMk cId="378534367" sldId="1404"/>
            <ac:spMk id="5" creationId="{2DA9F53E-D61B-474F-8401-76437E83811B}"/>
          </ac:spMkLst>
        </pc:spChg>
        <pc:spChg chg="mod">
          <ac:chgData name="Dan Roth" userId="18da4c67-dd89-43a7-9856-8592f867a23c" providerId="ADAL" clId="{DA54DE6B-B839-4C27-8E91-795D6001E66B}" dt="2019-05-15T16:53:16.881" v="463" actId="1036"/>
          <ac:spMkLst>
            <pc:docMk/>
            <pc:sldMk cId="378534367" sldId="1404"/>
            <ac:spMk id="17" creationId="{00000000-0000-0000-0000-000000000000}"/>
          </ac:spMkLst>
        </pc:spChg>
        <pc:spChg chg="mod">
          <ac:chgData name="Dan Roth" userId="18da4c67-dd89-43a7-9856-8592f867a23c" providerId="ADAL" clId="{DA54DE6B-B839-4C27-8E91-795D6001E66B}" dt="2019-05-15T16:53:16.881" v="463" actId="1036"/>
          <ac:spMkLst>
            <pc:docMk/>
            <pc:sldMk cId="378534367" sldId="1404"/>
            <ac:spMk id="29701" creationId="{00000000-0000-0000-0000-000000000000}"/>
          </ac:spMkLst>
        </pc:spChg>
        <pc:picChg chg="mod">
          <ac:chgData name="Dan Roth" userId="18da4c67-dd89-43a7-9856-8592f867a23c" providerId="ADAL" clId="{DA54DE6B-B839-4C27-8E91-795D6001E66B}" dt="2019-05-15T16:53:16.881" v="463" actId="1036"/>
          <ac:picMkLst>
            <pc:docMk/>
            <pc:sldMk cId="378534367" sldId="1404"/>
            <ac:picMk id="15" creationId="{00000000-0000-0000-0000-000000000000}"/>
          </ac:picMkLst>
        </pc:picChg>
      </pc:sldChg>
    </pc:docChg>
  </pc:docChgLst>
  <pc:docChgLst>
    <pc:chgData name="Roth, Dan" userId="18da4c67-dd89-43a7-9856-8592f867a23c" providerId="ADAL" clId="{766DF045-89D9-4527-87D4-68BA674CACAB}"/>
  </pc:docChgLst>
  <pc:docChgLst>
    <pc:chgData name="Roth, Dan" userId="18da4c67-dd89-43a7-9856-8592f867a23c" providerId="ADAL" clId="{11D96CBB-0115-4F82-B189-4FECC66D53EB}"/>
    <pc:docChg chg="mod addSection modSection">
      <pc:chgData name="Roth, Dan" userId="18da4c67-dd89-43a7-9856-8592f867a23c" providerId="ADAL" clId="{11D96CBB-0115-4F82-B189-4FECC66D53EB}" dt="2020-03-28T15:04:11.843" v="2"/>
      <pc:docMkLst>
        <pc:docMk/>
      </pc:docMkLst>
    </pc:docChg>
  </pc:docChgLst>
  <pc:docChgLst>
    <pc:chgData name="Roth, Dan" userId="18da4c67-dd89-43a7-9856-8592f867a23c" providerId="ADAL" clId="{8765A212-C2F0-4456-BADE-08211685D3D7}"/>
    <pc:docChg chg="undo modSld">
      <pc:chgData name="Roth, Dan" userId="18da4c67-dd89-43a7-9856-8592f867a23c" providerId="ADAL" clId="{8765A212-C2F0-4456-BADE-08211685D3D7}" dt="2019-06-29T21:44:35.740" v="3"/>
      <pc:docMkLst>
        <pc:docMk/>
      </pc:docMkLst>
      <pc:sldChg chg="addSp delSp modSp modAnim">
        <pc:chgData name="Roth, Dan" userId="18da4c67-dd89-43a7-9856-8592f867a23c" providerId="ADAL" clId="{8765A212-C2F0-4456-BADE-08211685D3D7}" dt="2019-06-29T21:44:35.740" v="3"/>
        <pc:sldMkLst>
          <pc:docMk/>
          <pc:sldMk cId="473047621" sldId="650"/>
        </pc:sldMkLst>
        <pc:picChg chg="add del mod">
          <ac:chgData name="Roth, Dan" userId="18da4c67-dd89-43a7-9856-8592f867a23c" providerId="ADAL" clId="{8765A212-C2F0-4456-BADE-08211685D3D7}" dt="2019-06-29T21:44:35.740" v="3"/>
          <ac:picMkLst>
            <pc:docMk/>
            <pc:sldMk cId="473047621" sldId="650"/>
            <ac:picMk id="12" creationId="{AD1765F0-496E-4940-B66E-2B71C25E4BB8}"/>
          </ac:picMkLst>
        </pc:picChg>
      </pc:sldChg>
    </pc:docChg>
  </pc:docChgLst>
  <pc:docChgLst>
    <pc:chgData name="Roth, Dan" userId="18da4c67-dd89-43a7-9856-8592f867a23c" providerId="ADAL" clId="{524C8EC4-F999-4AD3-881A-71EAA11B2E47}"/>
  </pc:docChgLst>
  <pc:docChgLst>
    <pc:chgData name="Dan Roth" userId="18da4c67-dd89-43a7-9856-8592f867a23c" providerId="ADAL" clId="{4CABD8B7-1A5A-42A5-BF00-9DF92CC8F820}"/>
    <pc:docChg chg="custSel modSld">
      <pc:chgData name="Dan Roth" userId="18da4c67-dd89-43a7-9856-8592f867a23c" providerId="ADAL" clId="{4CABD8B7-1A5A-42A5-BF00-9DF92CC8F820}" dt="2019-05-15T14:41:32.939" v="51" actId="20577"/>
      <pc:docMkLst>
        <pc:docMk/>
      </pc:docMkLst>
      <pc:sldChg chg="modSp">
        <pc:chgData name="Dan Roth" userId="18da4c67-dd89-43a7-9856-8592f867a23c" providerId="ADAL" clId="{4CABD8B7-1A5A-42A5-BF00-9DF92CC8F820}" dt="2019-05-15T14:41:32.939" v="51" actId="20577"/>
        <pc:sldMkLst>
          <pc:docMk/>
          <pc:sldMk cId="144345531" sldId="385"/>
        </pc:sldMkLst>
        <pc:spChg chg="mod">
          <ac:chgData name="Dan Roth" userId="18da4c67-dd89-43a7-9856-8592f867a23c" providerId="ADAL" clId="{4CABD8B7-1A5A-42A5-BF00-9DF92CC8F820}" dt="2019-05-15T14:41:32.939" v="51" actId="20577"/>
          <ac:spMkLst>
            <pc:docMk/>
            <pc:sldMk cId="144345531" sldId="385"/>
            <ac:spMk id="50178" creationId="{00000000-0000-0000-0000-000000000000}"/>
          </ac:spMkLst>
        </pc:spChg>
      </pc:sldChg>
    </pc:docChg>
  </pc:docChgLst>
  <pc:docChgLst>
    <pc:chgData name="Roth, Dan" userId="18da4c67-dd89-43a7-9856-8592f867a23c" providerId="ADAL" clId="{F2E3E1D6-CF98-4F45-BCFC-24C2B3289468}"/>
    <pc:docChg chg="undo custSel addSld delSld modSld sldOrd modMainMaster modSection">
      <pc:chgData name="Roth, Dan" userId="18da4c67-dd89-43a7-9856-8592f867a23c" providerId="ADAL" clId="{F2E3E1D6-CF98-4F45-BCFC-24C2B3289468}" dt="2019-04-18T05:58:18.694" v="4859" actId="2696"/>
      <pc:docMkLst>
        <pc:docMk/>
      </pc:docMkLst>
      <pc:sldChg chg="addSp delSp modSp add modTransition">
        <pc:chgData name="Roth, Dan" userId="18da4c67-dd89-43a7-9856-8592f867a23c" providerId="ADAL" clId="{F2E3E1D6-CF98-4F45-BCFC-24C2B3289468}" dt="2019-04-18T05:46:02.077" v="4775" actId="478"/>
        <pc:sldMkLst>
          <pc:docMk/>
          <pc:sldMk cId="122013090" sldId="304"/>
        </pc:sldMkLst>
        <pc:spChg chg="mod">
          <ac:chgData name="Roth, Dan" userId="18da4c67-dd89-43a7-9856-8592f867a23c" providerId="ADAL" clId="{F2E3E1D6-CF98-4F45-BCFC-24C2B3289468}" dt="2019-04-18T05:44:01.261" v="4685"/>
          <ac:spMkLst>
            <pc:docMk/>
            <pc:sldMk cId="122013090" sldId="304"/>
            <ac:spMk id="2" creationId="{00000000-0000-0000-0000-000000000000}"/>
          </ac:spMkLst>
        </pc:spChg>
        <pc:spChg chg="mod">
          <ac:chgData name="Roth, Dan" userId="18da4c67-dd89-43a7-9856-8592f867a23c" providerId="ADAL" clId="{F2E3E1D6-CF98-4F45-BCFC-24C2B3289468}" dt="2019-04-18T05:44:51.862" v="4747" actId="14100"/>
          <ac:spMkLst>
            <pc:docMk/>
            <pc:sldMk cId="122013090" sldId="304"/>
            <ac:spMk id="3" creationId="{00000000-0000-0000-0000-000000000000}"/>
          </ac:spMkLst>
        </pc:spChg>
        <pc:spChg chg="del">
          <ac:chgData name="Roth, Dan" userId="18da4c67-dd89-43a7-9856-8592f867a23c" providerId="ADAL" clId="{F2E3E1D6-CF98-4F45-BCFC-24C2B3289468}" dt="2019-04-18T05:46:02.077" v="4775" actId="478"/>
          <ac:spMkLst>
            <pc:docMk/>
            <pc:sldMk cId="122013090" sldId="304"/>
            <ac:spMk id="4" creationId="{00000000-0000-0000-0000-000000000000}"/>
          </ac:spMkLst>
        </pc:spChg>
        <pc:spChg chg="mod">
          <ac:chgData name="Roth, Dan" userId="18da4c67-dd89-43a7-9856-8592f867a23c" providerId="ADAL" clId="{F2E3E1D6-CF98-4F45-BCFC-24C2B3289468}" dt="2019-04-18T05:45:25.442" v="4774" actId="1036"/>
          <ac:spMkLst>
            <pc:docMk/>
            <pc:sldMk cId="122013090" sldId="304"/>
            <ac:spMk id="5" creationId="{00000000-0000-0000-0000-000000000000}"/>
          </ac:spMkLst>
        </pc:spChg>
        <pc:spChg chg="add del mod">
          <ac:chgData name="Roth, Dan" userId="18da4c67-dd89-43a7-9856-8592f867a23c" providerId="ADAL" clId="{F2E3E1D6-CF98-4F45-BCFC-24C2B3289468}" dt="2019-04-18T05:44:01.261" v="4685"/>
          <ac:spMkLst>
            <pc:docMk/>
            <pc:sldMk cId="122013090" sldId="304"/>
            <ac:spMk id="8" creationId="{9B066093-D7EC-4A08-964F-164F57F82108}"/>
          </ac:spMkLst>
        </pc:spChg>
        <pc:spChg chg="mod">
          <ac:chgData name="Roth, Dan" userId="18da4c67-dd89-43a7-9856-8592f867a23c" providerId="ADAL" clId="{F2E3E1D6-CF98-4F45-BCFC-24C2B3289468}" dt="2019-04-18T05:45:25.442" v="4774" actId="1036"/>
          <ac:spMkLst>
            <pc:docMk/>
            <pc:sldMk cId="122013090" sldId="304"/>
            <ac:spMk id="9" creationId="{00000000-0000-0000-0000-000000000000}"/>
          </ac:spMkLst>
        </pc:spChg>
        <pc:spChg chg="mod">
          <ac:chgData name="Roth, Dan" userId="18da4c67-dd89-43a7-9856-8592f867a23c" providerId="ADAL" clId="{F2E3E1D6-CF98-4F45-BCFC-24C2B3289468}" dt="2019-04-18T05:45:25.442" v="4774" actId="1036"/>
          <ac:spMkLst>
            <pc:docMk/>
            <pc:sldMk cId="122013090" sldId="304"/>
            <ac:spMk id="16" creationId="{00000000-0000-0000-0000-000000000000}"/>
          </ac:spMkLst>
        </pc:spChg>
        <pc:spChg chg="mod">
          <ac:chgData name="Roth, Dan" userId="18da4c67-dd89-43a7-9856-8592f867a23c" providerId="ADAL" clId="{F2E3E1D6-CF98-4F45-BCFC-24C2B3289468}" dt="2019-04-18T05:45:25.442" v="4774" actId="1036"/>
          <ac:spMkLst>
            <pc:docMk/>
            <pc:sldMk cId="122013090" sldId="304"/>
            <ac:spMk id="17" creationId="{00000000-0000-0000-0000-000000000000}"/>
          </ac:spMkLst>
        </pc:spChg>
        <pc:spChg chg="add del mod">
          <ac:chgData name="Roth, Dan" userId="18da4c67-dd89-43a7-9856-8592f867a23c" providerId="ADAL" clId="{F2E3E1D6-CF98-4F45-BCFC-24C2B3289468}" dt="2019-04-18T05:44:01.261" v="4685"/>
          <ac:spMkLst>
            <pc:docMk/>
            <pc:sldMk cId="122013090" sldId="304"/>
            <ac:spMk id="18" creationId="{0E8580A7-3BCA-432D-8F82-D07F2E3E54A5}"/>
          </ac:spMkLst>
        </pc:spChg>
        <pc:spChg chg="mod">
          <ac:chgData name="Roth, Dan" userId="18da4c67-dd89-43a7-9856-8592f867a23c" providerId="ADAL" clId="{F2E3E1D6-CF98-4F45-BCFC-24C2B3289468}" dt="2019-04-18T05:45:25.442" v="4774" actId="1036"/>
          <ac:spMkLst>
            <pc:docMk/>
            <pc:sldMk cId="122013090" sldId="304"/>
            <ac:spMk id="19" creationId="{00000000-0000-0000-0000-000000000000}"/>
          </ac:spMkLst>
        </pc:spChg>
        <pc:spChg chg="mod">
          <ac:chgData name="Roth, Dan" userId="18da4c67-dd89-43a7-9856-8592f867a23c" providerId="ADAL" clId="{F2E3E1D6-CF98-4F45-BCFC-24C2B3289468}" dt="2019-04-18T05:45:25.442" v="4774" actId="1036"/>
          <ac:spMkLst>
            <pc:docMk/>
            <pc:sldMk cId="122013090" sldId="304"/>
            <ac:spMk id="20" creationId="{00000000-0000-0000-0000-000000000000}"/>
          </ac:spMkLst>
        </pc:spChg>
        <pc:spChg chg="mod">
          <ac:chgData name="Roth, Dan" userId="18da4c67-dd89-43a7-9856-8592f867a23c" providerId="ADAL" clId="{F2E3E1D6-CF98-4F45-BCFC-24C2B3289468}" dt="2019-04-18T05:45:25.442" v="4774" actId="1036"/>
          <ac:spMkLst>
            <pc:docMk/>
            <pc:sldMk cId="122013090" sldId="304"/>
            <ac:spMk id="21" creationId="{00000000-0000-0000-0000-000000000000}"/>
          </ac:spMkLst>
        </pc:spChg>
        <pc:picChg chg="mod">
          <ac:chgData name="Roth, Dan" userId="18da4c67-dd89-43a7-9856-8592f867a23c" providerId="ADAL" clId="{F2E3E1D6-CF98-4F45-BCFC-24C2B3289468}" dt="2019-04-18T05:45:25.442" v="4774" actId="1036"/>
          <ac:picMkLst>
            <pc:docMk/>
            <pc:sldMk cId="122013090" sldId="304"/>
            <ac:picMk id="6" creationId="{00000000-0000-0000-0000-000000000000}"/>
          </ac:picMkLst>
        </pc:picChg>
        <pc:picChg chg="mod">
          <ac:chgData name="Roth, Dan" userId="18da4c67-dd89-43a7-9856-8592f867a23c" providerId="ADAL" clId="{F2E3E1D6-CF98-4F45-BCFC-24C2B3289468}" dt="2019-04-18T05:45:25.442" v="4774" actId="1036"/>
          <ac:picMkLst>
            <pc:docMk/>
            <pc:sldMk cId="122013090" sldId="304"/>
            <ac:picMk id="7" creationId="{00000000-0000-0000-0000-000000000000}"/>
          </ac:picMkLst>
        </pc:picChg>
        <pc:picChg chg="mod">
          <ac:chgData name="Roth, Dan" userId="18da4c67-dd89-43a7-9856-8592f867a23c" providerId="ADAL" clId="{F2E3E1D6-CF98-4F45-BCFC-24C2B3289468}" dt="2019-04-18T05:45:25.442" v="4774" actId="1036"/>
          <ac:picMkLst>
            <pc:docMk/>
            <pc:sldMk cId="122013090" sldId="304"/>
            <ac:picMk id="12" creationId="{00000000-0000-0000-0000-000000000000}"/>
          </ac:picMkLst>
        </pc:picChg>
        <pc:picChg chg="mod">
          <ac:chgData name="Roth, Dan" userId="18da4c67-dd89-43a7-9856-8592f867a23c" providerId="ADAL" clId="{F2E3E1D6-CF98-4F45-BCFC-24C2B3289468}" dt="2019-04-18T05:45:25.442" v="4774" actId="1036"/>
          <ac:picMkLst>
            <pc:docMk/>
            <pc:sldMk cId="122013090" sldId="304"/>
            <ac:picMk id="13" creationId="{00000000-0000-0000-0000-000000000000}"/>
          </ac:picMkLst>
        </pc:picChg>
        <pc:cxnChg chg="mod">
          <ac:chgData name="Roth, Dan" userId="18da4c67-dd89-43a7-9856-8592f867a23c" providerId="ADAL" clId="{F2E3E1D6-CF98-4F45-BCFC-24C2B3289468}" dt="2019-04-18T05:45:25.442" v="4774" actId="1036"/>
          <ac:cxnSpMkLst>
            <pc:docMk/>
            <pc:sldMk cId="122013090" sldId="304"/>
            <ac:cxnSpMk id="10" creationId="{00000000-0000-0000-0000-000000000000}"/>
          </ac:cxnSpMkLst>
        </pc:cxnChg>
        <pc:cxnChg chg="mod">
          <ac:chgData name="Roth, Dan" userId="18da4c67-dd89-43a7-9856-8592f867a23c" providerId="ADAL" clId="{F2E3E1D6-CF98-4F45-BCFC-24C2B3289468}" dt="2019-04-18T05:45:25.442" v="4774" actId="1036"/>
          <ac:cxnSpMkLst>
            <pc:docMk/>
            <pc:sldMk cId="122013090" sldId="304"/>
            <ac:cxnSpMk id="11" creationId="{00000000-0000-0000-0000-000000000000}"/>
          </ac:cxnSpMkLst>
        </pc:cxnChg>
        <pc:cxnChg chg="mod">
          <ac:chgData name="Roth, Dan" userId="18da4c67-dd89-43a7-9856-8592f867a23c" providerId="ADAL" clId="{F2E3E1D6-CF98-4F45-BCFC-24C2B3289468}" dt="2019-04-18T05:45:25.442" v="4774" actId="1036"/>
          <ac:cxnSpMkLst>
            <pc:docMk/>
            <pc:sldMk cId="122013090" sldId="304"/>
            <ac:cxnSpMk id="14" creationId="{00000000-0000-0000-0000-000000000000}"/>
          </ac:cxnSpMkLst>
        </pc:cxnChg>
        <pc:cxnChg chg="mod">
          <ac:chgData name="Roth, Dan" userId="18da4c67-dd89-43a7-9856-8592f867a23c" providerId="ADAL" clId="{F2E3E1D6-CF98-4F45-BCFC-24C2B3289468}" dt="2019-04-18T05:45:25.442" v="4774" actId="1036"/>
          <ac:cxnSpMkLst>
            <pc:docMk/>
            <pc:sldMk cId="122013090" sldId="304"/>
            <ac:cxnSpMk id="15" creationId="{00000000-0000-0000-0000-000000000000}"/>
          </ac:cxnSpMkLst>
        </pc:cxnChg>
      </pc:sldChg>
      <pc:sldChg chg="addSp delSp modSp modAnim">
        <pc:chgData name="Roth, Dan" userId="18da4c67-dd89-43a7-9856-8592f867a23c" providerId="ADAL" clId="{F2E3E1D6-CF98-4F45-BCFC-24C2B3289468}" dt="2019-04-18T01:43:13.446" v="271"/>
        <pc:sldMkLst>
          <pc:docMk/>
          <pc:sldMk cId="144345531" sldId="385"/>
        </pc:sldMkLst>
        <pc:spChg chg="mod">
          <ac:chgData name="Roth, Dan" userId="18da4c67-dd89-43a7-9856-8592f867a23c" providerId="ADAL" clId="{F2E3E1D6-CF98-4F45-BCFC-24C2B3289468}" dt="2019-04-18T01:40:44.821" v="73" actId="12788"/>
          <ac:spMkLst>
            <pc:docMk/>
            <pc:sldMk cId="144345531" sldId="385"/>
            <ac:spMk id="50178" creationId="{00000000-0000-0000-0000-000000000000}"/>
          </ac:spMkLst>
        </pc:spChg>
        <pc:spChg chg="mod">
          <ac:chgData name="Roth, Dan" userId="18da4c67-dd89-43a7-9856-8592f867a23c" providerId="ADAL" clId="{F2E3E1D6-CF98-4F45-BCFC-24C2B3289468}" dt="2019-04-18T01:37:15.043" v="8" actId="403"/>
          <ac:spMkLst>
            <pc:docMk/>
            <pc:sldMk cId="144345531" sldId="385"/>
            <ac:spMk id="50180" creationId="{00000000-0000-0000-0000-000000000000}"/>
          </ac:spMkLst>
        </pc:spChg>
        <pc:spChg chg="mod">
          <ac:chgData name="Roth, Dan" userId="18da4c67-dd89-43a7-9856-8592f867a23c" providerId="ADAL" clId="{F2E3E1D6-CF98-4F45-BCFC-24C2B3289468}" dt="2019-04-18T01:40:59.046" v="108" actId="1036"/>
          <ac:spMkLst>
            <pc:docMk/>
            <pc:sldMk cId="144345531" sldId="385"/>
            <ac:spMk id="50181" creationId="{00000000-0000-0000-0000-000000000000}"/>
          </ac:spMkLst>
        </pc:spChg>
        <pc:grpChg chg="add del">
          <ac:chgData name="Roth, Dan" userId="18da4c67-dd89-43a7-9856-8592f867a23c" providerId="ADAL" clId="{F2E3E1D6-CF98-4F45-BCFC-24C2B3289468}" dt="2019-04-18T01:41:41.665" v="115"/>
          <ac:grpSpMkLst>
            <pc:docMk/>
            <pc:sldMk cId="144345531" sldId="385"/>
            <ac:grpSpMk id="6" creationId="{CA349AEC-7124-4A26-8506-A8949EFFEB2E}"/>
          </ac:grpSpMkLst>
        </pc:grpChg>
        <pc:grpChg chg="add del mod">
          <ac:chgData name="Roth, Dan" userId="18da4c67-dd89-43a7-9856-8592f867a23c" providerId="ADAL" clId="{F2E3E1D6-CF98-4F45-BCFC-24C2B3289468}" dt="2019-04-18T01:42:36.274" v="267" actId="1038"/>
          <ac:grpSpMkLst>
            <pc:docMk/>
            <pc:sldMk cId="144345531" sldId="385"/>
            <ac:grpSpMk id="17" creationId="{8A4A83C4-ADA5-46C4-96C5-A438F9FA5419}"/>
          </ac:grpSpMkLst>
        </pc:grpChg>
        <pc:picChg chg="del">
          <ac:chgData name="Roth, Dan" userId="18da4c67-dd89-43a7-9856-8592f867a23c" providerId="ADAL" clId="{F2E3E1D6-CF98-4F45-BCFC-24C2B3289468}" dt="2019-04-18T01:36:13.004" v="2" actId="478"/>
          <ac:picMkLst>
            <pc:docMk/>
            <pc:sldMk cId="144345531" sldId="385"/>
            <ac:picMk id="2" creationId="{00000000-0000-0000-0000-000000000000}"/>
          </ac:picMkLst>
        </pc:picChg>
        <pc:picChg chg="add del">
          <ac:chgData name="Roth, Dan" userId="18da4c67-dd89-43a7-9856-8592f867a23c" providerId="ADAL" clId="{F2E3E1D6-CF98-4F45-BCFC-24C2B3289468}" dt="2019-04-18T01:41:41.665" v="115"/>
          <ac:picMkLst>
            <pc:docMk/>
            <pc:sldMk cId="144345531" sldId="385"/>
            <ac:picMk id="15" creationId="{081F00E7-4898-44CD-95D7-9F571775B65C}"/>
          </ac:picMkLst>
        </pc:picChg>
        <pc:picChg chg="add del">
          <ac:chgData name="Roth, Dan" userId="18da4c67-dd89-43a7-9856-8592f867a23c" providerId="ADAL" clId="{F2E3E1D6-CF98-4F45-BCFC-24C2B3289468}" dt="2019-04-18T01:41:41.665" v="115"/>
          <ac:picMkLst>
            <pc:docMk/>
            <pc:sldMk cId="144345531" sldId="385"/>
            <ac:picMk id="16" creationId="{83A58B81-D888-4B3D-AD9B-4DE5FFB4CF05}"/>
          </ac:picMkLst>
        </pc:picChg>
      </pc:sldChg>
      <pc:sldChg chg="delSp modSp add modTransition">
        <pc:chgData name="Roth, Dan" userId="18da4c67-dd89-43a7-9856-8592f867a23c" providerId="ADAL" clId="{F2E3E1D6-CF98-4F45-BCFC-24C2B3289468}" dt="2019-04-18T05:48:50.620" v="4790" actId="478"/>
        <pc:sldMkLst>
          <pc:docMk/>
          <pc:sldMk cId="3857214851" sldId="443"/>
        </pc:sldMkLst>
        <pc:spChg chg="del">
          <ac:chgData name="Roth, Dan" userId="18da4c67-dd89-43a7-9856-8592f867a23c" providerId="ADAL" clId="{F2E3E1D6-CF98-4F45-BCFC-24C2B3289468}" dt="2019-04-18T05:48:50.620" v="4790" actId="478"/>
          <ac:spMkLst>
            <pc:docMk/>
            <pc:sldMk cId="3857214851" sldId="443"/>
            <ac:spMk id="7" creationId="{00000000-0000-0000-0000-000000000000}"/>
          </ac:spMkLst>
        </pc:spChg>
        <pc:spChg chg="mod">
          <ac:chgData name="Roth, Dan" userId="18da4c67-dd89-43a7-9856-8592f867a23c" providerId="ADAL" clId="{F2E3E1D6-CF98-4F45-BCFC-24C2B3289468}" dt="2019-04-18T05:48:07.732" v="4787" actId="1076"/>
          <ac:spMkLst>
            <pc:docMk/>
            <pc:sldMk cId="3857214851" sldId="443"/>
            <ac:spMk id="12" creationId="{00000000-0000-0000-0000-000000000000}"/>
          </ac:spMkLst>
        </pc:spChg>
        <pc:spChg chg="mod">
          <ac:chgData name="Roth, Dan" userId="18da4c67-dd89-43a7-9856-8592f867a23c" providerId="ADAL" clId="{F2E3E1D6-CF98-4F45-BCFC-24C2B3289468}" dt="2019-04-18T05:48:26.298" v="4789" actId="208"/>
          <ac:spMkLst>
            <pc:docMk/>
            <pc:sldMk cId="3857214851" sldId="443"/>
            <ac:spMk id="14" creationId="{00000000-0000-0000-0000-000000000000}"/>
          </ac:spMkLst>
        </pc:spChg>
        <pc:cxnChg chg="mod">
          <ac:chgData name="Roth, Dan" userId="18da4c67-dd89-43a7-9856-8592f867a23c" providerId="ADAL" clId="{F2E3E1D6-CF98-4F45-BCFC-24C2B3289468}" dt="2019-04-18T05:47:16.437" v="4777" actId="1076"/>
          <ac:cxnSpMkLst>
            <pc:docMk/>
            <pc:sldMk cId="3857214851" sldId="443"/>
            <ac:cxnSpMk id="5" creationId="{00000000-0000-0000-0000-000000000000}"/>
          </ac:cxnSpMkLst>
        </pc:cxnChg>
        <pc:cxnChg chg="mod">
          <ac:chgData name="Roth, Dan" userId="18da4c67-dd89-43a7-9856-8592f867a23c" providerId="ADAL" clId="{F2E3E1D6-CF98-4F45-BCFC-24C2B3289468}" dt="2019-04-18T05:48:17.048" v="4788" actId="208"/>
          <ac:cxnSpMkLst>
            <pc:docMk/>
            <pc:sldMk cId="3857214851" sldId="443"/>
            <ac:cxnSpMk id="13" creationId="{00000000-0000-0000-0000-000000000000}"/>
          </ac:cxnSpMkLst>
        </pc:cxnChg>
      </pc:sldChg>
      <pc:sldChg chg="add modTransition">
        <pc:chgData name="Roth, Dan" userId="18da4c67-dd89-43a7-9856-8592f867a23c" providerId="ADAL" clId="{F2E3E1D6-CF98-4F45-BCFC-24C2B3289468}" dt="2019-04-18T05:46:30.409" v="4776"/>
        <pc:sldMkLst>
          <pc:docMk/>
          <pc:sldMk cId="3519590558" sldId="498"/>
        </pc:sldMkLst>
      </pc:sldChg>
      <pc:sldChg chg="modSp add modTransition">
        <pc:chgData name="Roth, Dan" userId="18da4c67-dd89-43a7-9856-8592f867a23c" providerId="ADAL" clId="{F2E3E1D6-CF98-4F45-BCFC-24C2B3289468}" dt="2019-04-18T02:07:15.796" v="642" actId="207"/>
        <pc:sldMkLst>
          <pc:docMk/>
          <pc:sldMk cId="4220551772" sldId="577"/>
        </pc:sldMkLst>
        <pc:spChg chg="mod">
          <ac:chgData name="Roth, Dan" userId="18da4c67-dd89-43a7-9856-8592f867a23c" providerId="ADAL" clId="{F2E3E1D6-CF98-4F45-BCFC-24C2B3289468}" dt="2019-04-18T02:07:15.796" v="642" actId="207"/>
          <ac:spMkLst>
            <pc:docMk/>
            <pc:sldMk cId="4220551772" sldId="577"/>
            <ac:spMk id="6" creationId="{00000000-0000-0000-0000-000000000000}"/>
          </ac:spMkLst>
        </pc:spChg>
      </pc:sldChg>
      <pc:sldChg chg="delSp modSp add modTransition modAnim">
        <pc:chgData name="Roth, Dan" userId="18da4c67-dd89-43a7-9856-8592f867a23c" providerId="ADAL" clId="{F2E3E1D6-CF98-4F45-BCFC-24C2B3289468}" dt="2019-04-18T02:10:22.971" v="708" actId="1036"/>
        <pc:sldMkLst>
          <pc:docMk/>
          <pc:sldMk cId="1407935617" sldId="578"/>
        </pc:sldMkLst>
        <pc:spChg chg="mod">
          <ac:chgData name="Roth, Dan" userId="18da4c67-dd89-43a7-9856-8592f867a23c" providerId="ADAL" clId="{F2E3E1D6-CF98-4F45-BCFC-24C2B3289468}" dt="2019-04-18T02:10:22.971" v="708" actId="1036"/>
          <ac:spMkLst>
            <pc:docMk/>
            <pc:sldMk cId="1407935617" sldId="578"/>
            <ac:spMk id="10" creationId="{00000000-0000-0000-0000-000000000000}"/>
          </ac:spMkLst>
        </pc:spChg>
        <pc:spChg chg="mod">
          <ac:chgData name="Roth, Dan" userId="18da4c67-dd89-43a7-9856-8592f867a23c" providerId="ADAL" clId="{F2E3E1D6-CF98-4F45-BCFC-24C2B3289468}" dt="2019-04-18T02:10:22.971" v="708" actId="1036"/>
          <ac:spMkLst>
            <pc:docMk/>
            <pc:sldMk cId="1407935617" sldId="578"/>
            <ac:spMk id="12" creationId="{00000000-0000-0000-0000-000000000000}"/>
          </ac:spMkLst>
        </pc:spChg>
        <pc:spChg chg="mod">
          <ac:chgData name="Roth, Dan" userId="18da4c67-dd89-43a7-9856-8592f867a23c" providerId="ADAL" clId="{F2E3E1D6-CF98-4F45-BCFC-24C2B3289468}" dt="2019-04-18T02:10:22.971" v="708" actId="1036"/>
          <ac:spMkLst>
            <pc:docMk/>
            <pc:sldMk cId="1407935617" sldId="578"/>
            <ac:spMk id="13" creationId="{00000000-0000-0000-0000-000000000000}"/>
          </ac:spMkLst>
        </pc:spChg>
        <pc:spChg chg="del">
          <ac:chgData name="Roth, Dan" userId="18da4c67-dd89-43a7-9856-8592f867a23c" providerId="ADAL" clId="{F2E3E1D6-CF98-4F45-BCFC-24C2B3289468}" dt="2019-04-18T02:10:01.016" v="644" actId="478"/>
          <ac:spMkLst>
            <pc:docMk/>
            <pc:sldMk cId="1407935617" sldId="578"/>
            <ac:spMk id="44035" creationId="{00000000-0000-0000-0000-000000000000}"/>
          </ac:spMkLst>
        </pc:spChg>
        <pc:picChg chg="mod">
          <ac:chgData name="Roth, Dan" userId="18da4c67-dd89-43a7-9856-8592f867a23c" providerId="ADAL" clId="{F2E3E1D6-CF98-4F45-BCFC-24C2B3289468}" dt="2019-04-18T02:10:22.971" v="708" actId="1036"/>
          <ac:picMkLst>
            <pc:docMk/>
            <pc:sldMk cId="1407935617" sldId="578"/>
            <ac:picMk id="2" creationId="{00000000-0000-0000-0000-000000000000}"/>
          </ac:picMkLst>
        </pc:picChg>
        <pc:picChg chg="mod">
          <ac:chgData name="Roth, Dan" userId="18da4c67-dd89-43a7-9856-8592f867a23c" providerId="ADAL" clId="{F2E3E1D6-CF98-4F45-BCFC-24C2B3289468}" dt="2019-04-18T02:10:22.971" v="708" actId="1036"/>
          <ac:picMkLst>
            <pc:docMk/>
            <pc:sldMk cId="1407935617" sldId="578"/>
            <ac:picMk id="3" creationId="{00000000-0000-0000-0000-000000000000}"/>
          </ac:picMkLst>
        </pc:picChg>
        <pc:picChg chg="mod">
          <ac:chgData name="Roth, Dan" userId="18da4c67-dd89-43a7-9856-8592f867a23c" providerId="ADAL" clId="{F2E3E1D6-CF98-4F45-BCFC-24C2B3289468}" dt="2019-04-18T02:10:22.971" v="708" actId="1036"/>
          <ac:picMkLst>
            <pc:docMk/>
            <pc:sldMk cId="1407935617" sldId="578"/>
            <ac:picMk id="44045" creationId="{00000000-0000-0000-0000-000000000000}"/>
          </ac:picMkLst>
        </pc:picChg>
        <pc:picChg chg="mod">
          <ac:chgData name="Roth, Dan" userId="18da4c67-dd89-43a7-9856-8592f867a23c" providerId="ADAL" clId="{F2E3E1D6-CF98-4F45-BCFC-24C2B3289468}" dt="2019-04-18T02:10:22.971" v="708" actId="1036"/>
          <ac:picMkLst>
            <pc:docMk/>
            <pc:sldMk cId="1407935617" sldId="578"/>
            <ac:picMk id="44047" creationId="{00000000-0000-0000-0000-000000000000}"/>
          </ac:picMkLst>
        </pc:picChg>
        <pc:picChg chg="mod">
          <ac:chgData name="Roth, Dan" userId="18da4c67-dd89-43a7-9856-8592f867a23c" providerId="ADAL" clId="{F2E3E1D6-CF98-4F45-BCFC-24C2B3289468}" dt="2019-04-18T02:10:22.971" v="708" actId="1036"/>
          <ac:picMkLst>
            <pc:docMk/>
            <pc:sldMk cId="1407935617" sldId="578"/>
            <ac:picMk id="44048" creationId="{00000000-0000-0000-0000-000000000000}"/>
          </ac:picMkLst>
        </pc:picChg>
        <pc:picChg chg="mod">
          <ac:chgData name="Roth, Dan" userId="18da4c67-dd89-43a7-9856-8592f867a23c" providerId="ADAL" clId="{F2E3E1D6-CF98-4F45-BCFC-24C2B3289468}" dt="2019-04-18T02:10:22.971" v="708" actId="1036"/>
          <ac:picMkLst>
            <pc:docMk/>
            <pc:sldMk cId="1407935617" sldId="578"/>
            <ac:picMk id="44049" creationId="{00000000-0000-0000-0000-000000000000}"/>
          </ac:picMkLst>
        </pc:picChg>
        <pc:picChg chg="mod">
          <ac:chgData name="Roth, Dan" userId="18da4c67-dd89-43a7-9856-8592f867a23c" providerId="ADAL" clId="{F2E3E1D6-CF98-4F45-BCFC-24C2B3289468}" dt="2019-04-18T02:10:22.971" v="708" actId="1036"/>
          <ac:picMkLst>
            <pc:docMk/>
            <pc:sldMk cId="1407935617" sldId="578"/>
            <ac:picMk id="44050" creationId="{00000000-0000-0000-0000-000000000000}"/>
          </ac:picMkLst>
        </pc:picChg>
        <pc:picChg chg="mod">
          <ac:chgData name="Roth, Dan" userId="18da4c67-dd89-43a7-9856-8592f867a23c" providerId="ADAL" clId="{F2E3E1D6-CF98-4F45-BCFC-24C2B3289468}" dt="2019-04-18T02:10:22.971" v="708" actId="1036"/>
          <ac:picMkLst>
            <pc:docMk/>
            <pc:sldMk cId="1407935617" sldId="578"/>
            <ac:picMk id="44051" creationId="{00000000-0000-0000-0000-000000000000}"/>
          </ac:picMkLst>
        </pc:picChg>
        <pc:picChg chg="mod">
          <ac:chgData name="Roth, Dan" userId="18da4c67-dd89-43a7-9856-8592f867a23c" providerId="ADAL" clId="{F2E3E1D6-CF98-4F45-BCFC-24C2B3289468}" dt="2019-04-18T02:10:22.971" v="708" actId="1036"/>
          <ac:picMkLst>
            <pc:docMk/>
            <pc:sldMk cId="1407935617" sldId="578"/>
            <ac:picMk id="44052" creationId="{00000000-0000-0000-0000-000000000000}"/>
          </ac:picMkLst>
        </pc:picChg>
        <pc:cxnChg chg="mod">
          <ac:chgData name="Roth, Dan" userId="18da4c67-dd89-43a7-9856-8592f867a23c" providerId="ADAL" clId="{F2E3E1D6-CF98-4F45-BCFC-24C2B3289468}" dt="2019-04-18T02:10:22.971" v="708" actId="1036"/>
          <ac:cxnSpMkLst>
            <pc:docMk/>
            <pc:sldMk cId="1407935617" sldId="578"/>
            <ac:cxnSpMk id="21" creationId="{00000000-0000-0000-0000-000000000000}"/>
          </ac:cxnSpMkLst>
        </pc:cxnChg>
        <pc:cxnChg chg="mod">
          <ac:chgData name="Roth, Dan" userId="18da4c67-dd89-43a7-9856-8592f867a23c" providerId="ADAL" clId="{F2E3E1D6-CF98-4F45-BCFC-24C2B3289468}" dt="2019-04-18T02:10:22.971" v="708" actId="1036"/>
          <ac:cxnSpMkLst>
            <pc:docMk/>
            <pc:sldMk cId="1407935617" sldId="578"/>
            <ac:cxnSpMk id="22" creationId="{00000000-0000-0000-0000-000000000000}"/>
          </ac:cxnSpMkLst>
        </pc:cxnChg>
        <pc:cxnChg chg="mod">
          <ac:chgData name="Roth, Dan" userId="18da4c67-dd89-43a7-9856-8592f867a23c" providerId="ADAL" clId="{F2E3E1D6-CF98-4F45-BCFC-24C2B3289468}" dt="2019-04-18T02:10:22.971" v="708" actId="1036"/>
          <ac:cxnSpMkLst>
            <pc:docMk/>
            <pc:sldMk cId="1407935617" sldId="578"/>
            <ac:cxnSpMk id="24" creationId="{00000000-0000-0000-0000-000000000000}"/>
          </ac:cxnSpMkLst>
        </pc:cxnChg>
        <pc:cxnChg chg="mod">
          <ac:chgData name="Roth, Dan" userId="18da4c67-dd89-43a7-9856-8592f867a23c" providerId="ADAL" clId="{F2E3E1D6-CF98-4F45-BCFC-24C2B3289468}" dt="2019-04-18T02:10:22.971" v="708" actId="1036"/>
          <ac:cxnSpMkLst>
            <pc:docMk/>
            <pc:sldMk cId="1407935617" sldId="578"/>
            <ac:cxnSpMk id="29" creationId="{00000000-0000-0000-0000-000000000000}"/>
          </ac:cxnSpMkLst>
        </pc:cxnChg>
        <pc:cxnChg chg="mod">
          <ac:chgData name="Roth, Dan" userId="18da4c67-dd89-43a7-9856-8592f867a23c" providerId="ADAL" clId="{F2E3E1D6-CF98-4F45-BCFC-24C2B3289468}" dt="2019-04-18T02:10:22.971" v="708" actId="1036"/>
          <ac:cxnSpMkLst>
            <pc:docMk/>
            <pc:sldMk cId="1407935617" sldId="578"/>
            <ac:cxnSpMk id="30" creationId="{00000000-0000-0000-0000-000000000000}"/>
          </ac:cxnSpMkLst>
        </pc:cxnChg>
        <pc:cxnChg chg="mod">
          <ac:chgData name="Roth, Dan" userId="18da4c67-dd89-43a7-9856-8592f867a23c" providerId="ADAL" clId="{F2E3E1D6-CF98-4F45-BCFC-24C2B3289468}" dt="2019-04-18T02:10:22.971" v="708" actId="1036"/>
          <ac:cxnSpMkLst>
            <pc:docMk/>
            <pc:sldMk cId="1407935617" sldId="578"/>
            <ac:cxnSpMk id="32" creationId="{00000000-0000-0000-0000-000000000000}"/>
          </ac:cxnSpMkLst>
        </pc:cxnChg>
        <pc:cxnChg chg="mod">
          <ac:chgData name="Roth, Dan" userId="18da4c67-dd89-43a7-9856-8592f867a23c" providerId="ADAL" clId="{F2E3E1D6-CF98-4F45-BCFC-24C2B3289468}" dt="2019-04-18T02:10:22.971" v="708" actId="1036"/>
          <ac:cxnSpMkLst>
            <pc:docMk/>
            <pc:sldMk cId="1407935617" sldId="578"/>
            <ac:cxnSpMk id="42" creationId="{00000000-0000-0000-0000-000000000000}"/>
          </ac:cxnSpMkLst>
        </pc:cxnChg>
        <pc:cxnChg chg="mod">
          <ac:chgData name="Roth, Dan" userId="18da4c67-dd89-43a7-9856-8592f867a23c" providerId="ADAL" clId="{F2E3E1D6-CF98-4F45-BCFC-24C2B3289468}" dt="2019-04-18T02:10:22.971" v="708" actId="1036"/>
          <ac:cxnSpMkLst>
            <pc:docMk/>
            <pc:sldMk cId="1407935617" sldId="578"/>
            <ac:cxnSpMk id="44" creationId="{00000000-0000-0000-0000-000000000000}"/>
          </ac:cxnSpMkLst>
        </pc:cxnChg>
        <pc:cxnChg chg="mod">
          <ac:chgData name="Roth, Dan" userId="18da4c67-dd89-43a7-9856-8592f867a23c" providerId="ADAL" clId="{F2E3E1D6-CF98-4F45-BCFC-24C2B3289468}" dt="2019-04-18T02:10:22.971" v="708" actId="1036"/>
          <ac:cxnSpMkLst>
            <pc:docMk/>
            <pc:sldMk cId="1407935617" sldId="578"/>
            <ac:cxnSpMk id="57" creationId="{00000000-0000-0000-0000-000000000000}"/>
          </ac:cxnSpMkLst>
        </pc:cxnChg>
      </pc:sldChg>
      <pc:sldChg chg="addSp delSp modSp add modTransition">
        <pc:chgData name="Roth, Dan" userId="18da4c67-dd89-43a7-9856-8592f867a23c" providerId="ADAL" clId="{F2E3E1D6-CF98-4F45-BCFC-24C2B3289468}" dt="2019-04-18T02:16:07.295" v="722" actId="478"/>
        <pc:sldMkLst>
          <pc:docMk/>
          <pc:sldMk cId="2771402860" sldId="579"/>
        </pc:sldMkLst>
        <pc:spChg chg="mod">
          <ac:chgData name="Roth, Dan" userId="18da4c67-dd89-43a7-9856-8592f867a23c" providerId="ADAL" clId="{F2E3E1D6-CF98-4F45-BCFC-24C2B3289468}" dt="2019-04-18T02:15:52.246" v="720" actId="1582"/>
          <ac:spMkLst>
            <pc:docMk/>
            <pc:sldMk cId="2771402860" sldId="579"/>
            <ac:spMk id="2" creationId="{00000000-0000-0000-0000-000000000000}"/>
          </ac:spMkLst>
        </pc:spChg>
        <pc:spChg chg="add del mod">
          <ac:chgData name="Roth, Dan" userId="18da4c67-dd89-43a7-9856-8592f867a23c" providerId="ADAL" clId="{F2E3E1D6-CF98-4F45-BCFC-24C2B3289468}" dt="2019-04-18T02:12:56.697" v="709"/>
          <ac:spMkLst>
            <pc:docMk/>
            <pc:sldMk cId="2771402860" sldId="579"/>
            <ac:spMk id="3" creationId="{FD6EA4DD-D475-41B9-BA4D-1AEAE985BAE2}"/>
          </ac:spMkLst>
        </pc:spChg>
        <pc:spChg chg="del">
          <ac:chgData name="Roth, Dan" userId="18da4c67-dd89-43a7-9856-8592f867a23c" providerId="ADAL" clId="{F2E3E1D6-CF98-4F45-BCFC-24C2B3289468}" dt="2019-04-18T02:16:07.295" v="722" actId="478"/>
          <ac:spMkLst>
            <pc:docMk/>
            <pc:sldMk cId="2771402860" sldId="579"/>
            <ac:spMk id="4" creationId="{00000000-0000-0000-0000-000000000000}"/>
          </ac:spMkLst>
        </pc:spChg>
        <pc:spChg chg="add del mod">
          <ac:chgData name="Roth, Dan" userId="18da4c67-dd89-43a7-9856-8592f867a23c" providerId="ADAL" clId="{F2E3E1D6-CF98-4F45-BCFC-24C2B3289468}" dt="2019-04-18T02:12:56.697" v="709"/>
          <ac:spMkLst>
            <pc:docMk/>
            <pc:sldMk cId="2771402860" sldId="579"/>
            <ac:spMk id="5" creationId="{20DF9E62-12D5-4DBE-8C43-91DD706E4546}"/>
          </ac:spMkLst>
        </pc:spChg>
        <pc:spChg chg="mod">
          <ac:chgData name="Roth, Dan" userId="18da4c67-dd89-43a7-9856-8592f867a23c" providerId="ADAL" clId="{F2E3E1D6-CF98-4F45-BCFC-24C2B3289468}" dt="2019-04-18T02:16:00.991" v="721" actId="1582"/>
          <ac:spMkLst>
            <pc:docMk/>
            <pc:sldMk cId="2771402860" sldId="579"/>
            <ac:spMk id="16" creationId="{00000000-0000-0000-0000-000000000000}"/>
          </ac:spMkLst>
        </pc:spChg>
        <pc:spChg chg="mod">
          <ac:chgData name="Roth, Dan" userId="18da4c67-dd89-43a7-9856-8592f867a23c" providerId="ADAL" clId="{F2E3E1D6-CF98-4F45-BCFC-24C2B3289468}" dt="2019-04-18T02:15:25.986" v="716" actId="208"/>
          <ac:spMkLst>
            <pc:docMk/>
            <pc:sldMk cId="2771402860" sldId="579"/>
            <ac:spMk id="28698" creationId="{00000000-0000-0000-0000-000000000000}"/>
          </ac:spMkLst>
        </pc:spChg>
        <pc:spChg chg="mod">
          <ac:chgData name="Roth, Dan" userId="18da4c67-dd89-43a7-9856-8592f867a23c" providerId="ADAL" clId="{F2E3E1D6-CF98-4F45-BCFC-24C2B3289468}" dt="2019-04-18T02:15:05.369" v="714" actId="14100"/>
          <ac:spMkLst>
            <pc:docMk/>
            <pc:sldMk cId="2771402860" sldId="579"/>
            <ac:spMk id="915459" creationId="{00000000-0000-0000-0000-000000000000}"/>
          </ac:spMkLst>
        </pc:spChg>
        <pc:spChg chg="mod">
          <ac:chgData name="Roth, Dan" userId="18da4c67-dd89-43a7-9856-8592f867a23c" providerId="ADAL" clId="{F2E3E1D6-CF98-4F45-BCFC-24C2B3289468}" dt="2019-04-18T02:15:29.922" v="717" actId="208"/>
          <ac:spMkLst>
            <pc:docMk/>
            <pc:sldMk cId="2771402860" sldId="579"/>
            <ac:spMk id="1251339" creationId="{00000000-0000-0000-0000-000000000000}"/>
          </ac:spMkLst>
        </pc:spChg>
      </pc:sldChg>
      <pc:sldMasterChg chg="modSp modSldLayout">
        <pc:chgData name="Roth, Dan" userId="18da4c67-dd89-43a7-9856-8592f867a23c" providerId="ADAL" clId="{F2E3E1D6-CF98-4F45-BCFC-24C2B3289468}" dt="2019-04-18T02:24:38.971" v="982" actId="478"/>
        <pc:sldMasterMkLst>
          <pc:docMk/>
          <pc:sldMasterMk cId="139450675" sldId="2147483660"/>
        </pc:sldMasterMkLst>
        <pc:spChg chg="mod">
          <ac:chgData name="Roth, Dan" userId="18da4c67-dd89-43a7-9856-8592f867a23c" providerId="ADAL" clId="{F2E3E1D6-CF98-4F45-BCFC-24C2B3289468}" dt="2019-04-18T01:35:04.020" v="1" actId="2711"/>
          <ac:spMkLst>
            <pc:docMk/>
            <pc:sldMasterMk cId="139450675" sldId="2147483660"/>
            <ac:spMk id="1029" creationId="{00000000-0000-0000-0000-000000000000}"/>
          </ac:spMkLst>
        </pc:spChg>
        <pc:sldLayoutChg chg="delSp">
          <pc:chgData name="Roth, Dan" userId="18da4c67-dd89-43a7-9856-8592f867a23c" providerId="ADAL" clId="{F2E3E1D6-CF98-4F45-BCFC-24C2B3289468}" dt="2019-04-18T02:24:38.971" v="982" actId="478"/>
          <pc:sldLayoutMkLst>
            <pc:docMk/>
            <pc:sldMasterMk cId="139450675" sldId="2147483660"/>
            <pc:sldLayoutMk cId="3172163490" sldId="2147483668"/>
          </pc:sldLayoutMkLst>
          <pc:grpChg chg="del">
            <ac:chgData name="Roth, Dan" userId="18da4c67-dd89-43a7-9856-8592f867a23c" providerId="ADAL" clId="{F2E3E1D6-CF98-4F45-BCFC-24C2B3289468}" dt="2019-04-18T02:24:38.971" v="982" actId="478"/>
            <ac:grpSpMkLst>
              <pc:docMk/>
              <pc:sldMasterMk cId="139450675" sldId="2147483660"/>
              <pc:sldLayoutMk cId="3172163490" sldId="2147483668"/>
              <ac:grpSpMk id="9" creationId="{00000000-0000-0000-0000-000000000000}"/>
            </ac:grpSpMkLst>
          </pc:grpChg>
        </pc:sldLayoutChg>
      </pc:sldMasterChg>
    </pc:docChg>
  </pc:docChgLst>
  <pc:docChgLst>
    <pc:chgData name="Roth, Dan" userId="18da4c67-dd89-43a7-9856-8592f867a23c" providerId="ADAL" clId="{6948AA12-6A06-46A6-BF40-7036EC15C2CA}"/>
    <pc:docChg chg="undo custSel addSld delSld modSld sldOrd delSection modSection">
      <pc:chgData name="Roth, Dan" userId="18da4c67-dd89-43a7-9856-8592f867a23c" providerId="ADAL" clId="{6948AA12-6A06-46A6-BF40-7036EC15C2CA}" dt="2020-02-08T01:32:51.392" v="6670" actId="20577"/>
      <pc:docMkLst>
        <pc:docMk/>
      </pc:docMkLst>
      <pc:sldChg chg="del">
        <pc:chgData name="Roth, Dan" userId="18da4c67-dd89-43a7-9856-8592f867a23c" providerId="ADAL" clId="{6948AA12-6A06-46A6-BF40-7036EC15C2CA}" dt="2020-02-07T05:48:48.653" v="5270" actId="47"/>
        <pc:sldMkLst>
          <pc:docMk/>
          <pc:sldMk cId="0" sldId="260"/>
        </pc:sldMkLst>
      </pc:sldChg>
      <pc:sldChg chg="del">
        <pc:chgData name="Roth, Dan" userId="18da4c67-dd89-43a7-9856-8592f867a23c" providerId="ADAL" clId="{6948AA12-6A06-46A6-BF40-7036EC15C2CA}" dt="2020-02-07T05:48:48.653" v="5270" actId="47"/>
        <pc:sldMkLst>
          <pc:docMk/>
          <pc:sldMk cId="0" sldId="264"/>
        </pc:sldMkLst>
      </pc:sldChg>
      <pc:sldChg chg="del">
        <pc:chgData name="Roth, Dan" userId="18da4c67-dd89-43a7-9856-8592f867a23c" providerId="ADAL" clId="{6948AA12-6A06-46A6-BF40-7036EC15C2CA}" dt="2020-02-07T05:19:19.480" v="5034" actId="47"/>
        <pc:sldMkLst>
          <pc:docMk/>
          <pc:sldMk cId="1742764243" sldId="268"/>
        </pc:sldMkLst>
      </pc:sldChg>
      <pc:sldChg chg="addSp delSp modSp add ord delAnim modAnim">
        <pc:chgData name="Roth, Dan" userId="18da4c67-dd89-43a7-9856-8592f867a23c" providerId="ADAL" clId="{6948AA12-6A06-46A6-BF40-7036EC15C2CA}" dt="2020-02-07T06:01:55.645" v="5645"/>
        <pc:sldMkLst>
          <pc:docMk/>
          <pc:sldMk cId="1565855242" sldId="281"/>
        </pc:sldMkLst>
        <pc:spChg chg="mod">
          <ac:chgData name="Roth, Dan" userId="18da4c67-dd89-43a7-9856-8592f867a23c" providerId="ADAL" clId="{6948AA12-6A06-46A6-BF40-7036EC15C2CA}" dt="2020-02-07T06:01:44.865" v="5643" actId="6549"/>
          <ac:spMkLst>
            <pc:docMk/>
            <pc:sldMk cId="1565855242" sldId="281"/>
            <ac:spMk id="2" creationId="{00000000-0000-0000-0000-000000000000}"/>
          </ac:spMkLst>
        </pc:spChg>
        <pc:spChg chg="add del mod">
          <ac:chgData name="Roth, Dan" userId="18da4c67-dd89-43a7-9856-8592f867a23c" providerId="ADAL" clId="{6948AA12-6A06-46A6-BF40-7036EC15C2CA}" dt="2020-02-07T05:53:35.591" v="5312" actId="478"/>
          <ac:spMkLst>
            <pc:docMk/>
            <pc:sldMk cId="1565855242" sldId="281"/>
            <ac:spMk id="17" creationId="{46EF89BE-0485-4B6E-B219-7A6B8211FF00}"/>
          </ac:spMkLst>
        </pc:spChg>
        <pc:spChg chg="add del mod">
          <ac:chgData name="Roth, Dan" userId="18da4c67-dd89-43a7-9856-8592f867a23c" providerId="ADAL" clId="{6948AA12-6A06-46A6-BF40-7036EC15C2CA}" dt="2020-02-07T05:53:35.591" v="5312" actId="478"/>
          <ac:spMkLst>
            <pc:docMk/>
            <pc:sldMk cId="1565855242" sldId="281"/>
            <ac:spMk id="18" creationId="{0FD645F5-4FC1-46D1-90AD-45F4FE5FCB68}"/>
          </ac:spMkLst>
        </pc:spChg>
        <pc:grpChg chg="mod">
          <ac:chgData name="Roth, Dan" userId="18da4c67-dd89-43a7-9856-8592f867a23c" providerId="ADAL" clId="{6948AA12-6A06-46A6-BF40-7036EC15C2CA}" dt="2020-02-07T05:52:02.862" v="5308" actId="1035"/>
          <ac:grpSpMkLst>
            <pc:docMk/>
            <pc:sldMk cId="1565855242" sldId="281"/>
            <ac:grpSpMk id="34" creationId="{256372E4-154A-426F-984B-E68843429810}"/>
          </ac:grpSpMkLst>
        </pc:grpChg>
        <pc:grpChg chg="mod">
          <ac:chgData name="Roth, Dan" userId="18da4c67-dd89-43a7-9856-8592f867a23c" providerId="ADAL" clId="{6948AA12-6A06-46A6-BF40-7036EC15C2CA}" dt="2020-02-07T05:52:02.862" v="5308" actId="1035"/>
          <ac:grpSpMkLst>
            <pc:docMk/>
            <pc:sldMk cId="1565855242" sldId="281"/>
            <ac:grpSpMk id="37" creationId="{60DBE023-6F6D-4A6A-AD2E-1F4DD648E333}"/>
          </ac:grpSpMkLst>
        </pc:grpChg>
        <pc:grpChg chg="mod">
          <ac:chgData name="Roth, Dan" userId="18da4c67-dd89-43a7-9856-8592f867a23c" providerId="ADAL" clId="{6948AA12-6A06-46A6-BF40-7036EC15C2CA}" dt="2020-02-07T05:52:02.862" v="5308" actId="1035"/>
          <ac:grpSpMkLst>
            <pc:docMk/>
            <pc:sldMk cId="1565855242" sldId="281"/>
            <ac:grpSpMk id="40" creationId="{256372E4-154A-426F-984B-E68843429810}"/>
          </ac:grpSpMkLst>
        </pc:grpChg>
        <pc:grpChg chg="mod">
          <ac:chgData name="Roth, Dan" userId="18da4c67-dd89-43a7-9856-8592f867a23c" providerId="ADAL" clId="{6948AA12-6A06-46A6-BF40-7036EC15C2CA}" dt="2020-02-07T05:52:02.862" v="5308" actId="1035"/>
          <ac:grpSpMkLst>
            <pc:docMk/>
            <pc:sldMk cId="1565855242" sldId="281"/>
            <ac:grpSpMk id="43" creationId="{256372E4-154A-426F-984B-E68843429810}"/>
          </ac:grpSpMkLst>
        </pc:grpChg>
        <pc:graphicFrameChg chg="add del mod modGraphic">
          <ac:chgData name="Roth, Dan" userId="18da4c67-dd89-43a7-9856-8592f867a23c" providerId="ADAL" clId="{6948AA12-6A06-46A6-BF40-7036EC15C2CA}" dt="2020-02-07T05:53:35.591" v="5312" actId="478"/>
          <ac:graphicFrameMkLst>
            <pc:docMk/>
            <pc:sldMk cId="1565855242" sldId="281"/>
            <ac:graphicFrameMk id="16" creationId="{705EEF0D-F178-4365-B48E-66078BD573EB}"/>
          </ac:graphicFrameMkLst>
        </pc:graphicFrameChg>
        <pc:picChg chg="add mod">
          <ac:chgData name="Roth, Dan" userId="18da4c67-dd89-43a7-9856-8592f867a23c" providerId="ADAL" clId="{6948AA12-6A06-46A6-BF40-7036EC15C2CA}" dt="2020-02-07T05:54:52.561" v="5396" actId="1076"/>
          <ac:picMkLst>
            <pc:docMk/>
            <pc:sldMk cId="1565855242" sldId="281"/>
            <ac:picMk id="4" creationId="{FADFD77C-86BE-4B39-9115-481446C95546}"/>
          </ac:picMkLst>
        </pc:picChg>
      </pc:sldChg>
      <pc:sldChg chg="add">
        <pc:chgData name="Roth, Dan" userId="18da4c67-dd89-43a7-9856-8592f867a23c" providerId="ADAL" clId="{6948AA12-6A06-46A6-BF40-7036EC15C2CA}" dt="2020-02-07T05:49:28.845" v="5271"/>
        <pc:sldMkLst>
          <pc:docMk/>
          <pc:sldMk cId="1844681746" sldId="282"/>
        </pc:sldMkLst>
      </pc:sldChg>
      <pc:sldChg chg="add modTransition">
        <pc:chgData name="Roth, Dan" userId="18da4c67-dd89-43a7-9856-8592f867a23c" providerId="ADAL" clId="{6948AA12-6A06-46A6-BF40-7036EC15C2CA}" dt="2020-02-07T05:55:24.568" v="5398"/>
        <pc:sldMkLst>
          <pc:docMk/>
          <pc:sldMk cId="2734713411" sldId="283"/>
        </pc:sldMkLst>
      </pc:sldChg>
      <pc:sldChg chg="add">
        <pc:chgData name="Roth, Dan" userId="18da4c67-dd89-43a7-9856-8592f867a23c" providerId="ADAL" clId="{6948AA12-6A06-46A6-BF40-7036EC15C2CA}" dt="2020-02-07T05:49:28.845" v="5271"/>
        <pc:sldMkLst>
          <pc:docMk/>
          <pc:sldMk cId="575945058" sldId="284"/>
        </pc:sldMkLst>
      </pc:sldChg>
      <pc:sldChg chg="add">
        <pc:chgData name="Roth, Dan" userId="18da4c67-dd89-43a7-9856-8592f867a23c" providerId="ADAL" clId="{6948AA12-6A06-46A6-BF40-7036EC15C2CA}" dt="2020-02-07T05:17:33.240" v="5032"/>
        <pc:sldMkLst>
          <pc:docMk/>
          <pc:sldMk cId="3256914167" sldId="285"/>
        </pc:sldMkLst>
      </pc:sldChg>
      <pc:sldChg chg="add">
        <pc:chgData name="Roth, Dan" userId="18da4c67-dd89-43a7-9856-8592f867a23c" providerId="ADAL" clId="{6948AA12-6A06-46A6-BF40-7036EC15C2CA}" dt="2020-02-07T05:17:33.240" v="5032"/>
        <pc:sldMkLst>
          <pc:docMk/>
          <pc:sldMk cId="328064810" sldId="287"/>
        </pc:sldMkLst>
      </pc:sldChg>
      <pc:sldChg chg="add modTransition">
        <pc:chgData name="Roth, Dan" userId="18da4c67-dd89-43a7-9856-8592f867a23c" providerId="ADAL" clId="{6948AA12-6A06-46A6-BF40-7036EC15C2CA}" dt="2020-02-07T05:18:43.761" v="5033"/>
        <pc:sldMkLst>
          <pc:docMk/>
          <pc:sldMk cId="694188053" sldId="288"/>
        </pc:sldMkLst>
      </pc:sldChg>
      <pc:sldChg chg="del">
        <pc:chgData name="Roth, Dan" userId="18da4c67-dd89-43a7-9856-8592f867a23c" providerId="ADAL" clId="{6948AA12-6A06-46A6-BF40-7036EC15C2CA}" dt="2020-02-07T05:48:48.653" v="5270" actId="47"/>
        <pc:sldMkLst>
          <pc:docMk/>
          <pc:sldMk cId="122013090" sldId="304"/>
        </pc:sldMkLst>
      </pc:sldChg>
      <pc:sldChg chg="add del setBg">
        <pc:chgData name="Roth, Dan" userId="18da4c67-dd89-43a7-9856-8592f867a23c" providerId="ADAL" clId="{6948AA12-6A06-46A6-BF40-7036EC15C2CA}" dt="2020-02-07T05:06:38.376" v="4973"/>
        <pc:sldMkLst>
          <pc:docMk/>
          <pc:sldMk cId="2357560343" sldId="306"/>
        </pc:sldMkLst>
      </pc:sldChg>
      <pc:sldChg chg="add del setBg">
        <pc:chgData name="Roth, Dan" userId="18da4c67-dd89-43a7-9856-8592f867a23c" providerId="ADAL" clId="{6948AA12-6A06-46A6-BF40-7036EC15C2CA}" dt="2020-02-07T05:02:07.471" v="4773"/>
        <pc:sldMkLst>
          <pc:docMk/>
          <pc:sldMk cId="948613867" sldId="311"/>
        </pc:sldMkLst>
      </pc:sldChg>
      <pc:sldChg chg="add del">
        <pc:chgData name="Roth, Dan" userId="18da4c67-dd89-43a7-9856-8592f867a23c" providerId="ADAL" clId="{6948AA12-6A06-46A6-BF40-7036EC15C2CA}" dt="2020-02-07T02:51:18.327" v="2645" actId="47"/>
        <pc:sldMkLst>
          <pc:docMk/>
          <pc:sldMk cId="1325399000" sldId="346"/>
        </pc:sldMkLst>
      </pc:sldChg>
      <pc:sldChg chg="modSp add">
        <pc:chgData name="Roth, Dan" userId="18da4c67-dd89-43a7-9856-8592f867a23c" providerId="ADAL" clId="{6948AA12-6A06-46A6-BF40-7036EC15C2CA}" dt="2020-02-07T03:24:59.628" v="3050" actId="113"/>
        <pc:sldMkLst>
          <pc:docMk/>
          <pc:sldMk cId="2368619073" sldId="347"/>
        </pc:sldMkLst>
        <pc:spChg chg="mod">
          <ac:chgData name="Roth, Dan" userId="18da4c67-dd89-43a7-9856-8592f867a23c" providerId="ADAL" clId="{6948AA12-6A06-46A6-BF40-7036EC15C2CA}" dt="2020-02-07T02:51:46.906" v="2659" actId="6549"/>
          <ac:spMkLst>
            <pc:docMk/>
            <pc:sldMk cId="2368619073" sldId="347"/>
            <ac:spMk id="2" creationId="{8CEE3B1D-99B5-4AA4-BB16-EA6FF06F1697}"/>
          </ac:spMkLst>
        </pc:spChg>
        <pc:spChg chg="mod">
          <ac:chgData name="Roth, Dan" userId="18da4c67-dd89-43a7-9856-8592f867a23c" providerId="ADAL" clId="{6948AA12-6A06-46A6-BF40-7036EC15C2CA}" dt="2020-02-07T02:52:18.732" v="2660" actId="113"/>
          <ac:spMkLst>
            <pc:docMk/>
            <pc:sldMk cId="2368619073" sldId="347"/>
            <ac:spMk id="3" creationId="{41EB7324-46F6-4184-BD34-2EEEB8298F6A}"/>
          </ac:spMkLst>
        </pc:spChg>
        <pc:spChg chg="mod">
          <ac:chgData name="Roth, Dan" userId="18da4c67-dd89-43a7-9856-8592f867a23c" providerId="ADAL" clId="{6948AA12-6A06-46A6-BF40-7036EC15C2CA}" dt="2020-02-07T03:24:55.332" v="3049" actId="113"/>
          <ac:spMkLst>
            <pc:docMk/>
            <pc:sldMk cId="2368619073" sldId="347"/>
            <ac:spMk id="13" creationId="{D2A82B25-21FE-4CC2-90CE-3099436A7C9F}"/>
          </ac:spMkLst>
        </pc:spChg>
        <pc:spChg chg="mod">
          <ac:chgData name="Roth, Dan" userId="18da4c67-dd89-43a7-9856-8592f867a23c" providerId="ADAL" clId="{6948AA12-6A06-46A6-BF40-7036EC15C2CA}" dt="2020-02-07T03:24:59.628" v="3050" actId="113"/>
          <ac:spMkLst>
            <pc:docMk/>
            <pc:sldMk cId="2368619073" sldId="347"/>
            <ac:spMk id="14" creationId="{0FED20B7-278B-4517-B00B-EAEC227A32B3}"/>
          </ac:spMkLst>
        </pc:spChg>
      </pc:sldChg>
      <pc:sldChg chg="modSp">
        <pc:chgData name="Roth, Dan" userId="18da4c67-dd89-43a7-9856-8592f867a23c" providerId="ADAL" clId="{6948AA12-6A06-46A6-BF40-7036EC15C2CA}" dt="2020-02-08T01:32:51.392" v="6670" actId="20577"/>
        <pc:sldMkLst>
          <pc:docMk/>
          <pc:sldMk cId="144345531" sldId="385"/>
        </pc:sldMkLst>
        <pc:spChg chg="mod">
          <ac:chgData name="Roth, Dan" userId="18da4c67-dd89-43a7-9856-8592f867a23c" providerId="ADAL" clId="{6948AA12-6A06-46A6-BF40-7036EC15C2CA}" dt="2020-02-08T01:32:51.392" v="6670" actId="20577"/>
          <ac:spMkLst>
            <pc:docMk/>
            <pc:sldMk cId="144345531" sldId="385"/>
            <ac:spMk id="50178" creationId="{00000000-0000-0000-0000-000000000000}"/>
          </ac:spMkLst>
        </pc:spChg>
        <pc:spChg chg="mod">
          <ac:chgData name="Roth, Dan" userId="18da4c67-dd89-43a7-9856-8592f867a23c" providerId="ADAL" clId="{6948AA12-6A06-46A6-BF40-7036EC15C2CA}" dt="2020-02-06T23:57:33.708" v="75" actId="12788"/>
          <ac:spMkLst>
            <pc:docMk/>
            <pc:sldMk cId="144345531" sldId="385"/>
            <ac:spMk id="50180" creationId="{00000000-0000-0000-0000-000000000000}"/>
          </ac:spMkLst>
        </pc:spChg>
        <pc:spChg chg="mod">
          <ac:chgData name="Roth, Dan" userId="18da4c67-dd89-43a7-9856-8592f867a23c" providerId="ADAL" clId="{6948AA12-6A06-46A6-BF40-7036EC15C2CA}" dt="2020-02-06T23:57:17.844" v="74" actId="12788"/>
          <ac:spMkLst>
            <pc:docMk/>
            <pc:sldMk cId="144345531" sldId="385"/>
            <ac:spMk id="50181" creationId="{00000000-0000-0000-0000-000000000000}"/>
          </ac:spMkLst>
        </pc:spChg>
      </pc:sldChg>
      <pc:sldChg chg="add del">
        <pc:chgData name="Roth, Dan" userId="18da4c67-dd89-43a7-9856-8592f867a23c" providerId="ADAL" clId="{6948AA12-6A06-46A6-BF40-7036EC15C2CA}" dt="2020-02-07T02:51:13.571" v="2643" actId="47"/>
        <pc:sldMkLst>
          <pc:docMk/>
          <pc:sldMk cId="1104078641" sldId="398"/>
        </pc:sldMkLst>
      </pc:sldChg>
      <pc:sldChg chg="del">
        <pc:chgData name="Roth, Dan" userId="18da4c67-dd89-43a7-9856-8592f867a23c" providerId="ADAL" clId="{6948AA12-6A06-46A6-BF40-7036EC15C2CA}" dt="2020-02-07T05:48:48.653" v="5270" actId="47"/>
        <pc:sldMkLst>
          <pc:docMk/>
          <pc:sldMk cId="1977825613" sldId="402"/>
        </pc:sldMkLst>
      </pc:sldChg>
      <pc:sldChg chg="add del">
        <pc:chgData name="Roth, Dan" userId="18da4c67-dd89-43a7-9856-8592f867a23c" providerId="ADAL" clId="{6948AA12-6A06-46A6-BF40-7036EC15C2CA}" dt="2020-02-07T02:51:23.060" v="2648" actId="47"/>
        <pc:sldMkLst>
          <pc:docMk/>
          <pc:sldMk cId="3083166815" sldId="403"/>
        </pc:sldMkLst>
      </pc:sldChg>
      <pc:sldChg chg="add del">
        <pc:chgData name="Roth, Dan" userId="18da4c67-dd89-43a7-9856-8592f867a23c" providerId="ADAL" clId="{6948AA12-6A06-46A6-BF40-7036EC15C2CA}" dt="2020-02-07T02:51:19.524" v="2646" actId="47"/>
        <pc:sldMkLst>
          <pc:docMk/>
          <pc:sldMk cId="2223965947" sldId="404"/>
        </pc:sldMkLst>
      </pc:sldChg>
      <pc:sldChg chg="add del">
        <pc:chgData name="Roth, Dan" userId="18da4c67-dd89-43a7-9856-8592f867a23c" providerId="ADAL" clId="{6948AA12-6A06-46A6-BF40-7036EC15C2CA}" dt="2020-02-07T02:51:21.628" v="2647" actId="47"/>
        <pc:sldMkLst>
          <pc:docMk/>
          <pc:sldMk cId="17129045" sldId="405"/>
        </pc:sldMkLst>
      </pc:sldChg>
      <pc:sldChg chg="add del">
        <pc:chgData name="Roth, Dan" userId="18da4c67-dd89-43a7-9856-8592f867a23c" providerId="ADAL" clId="{6948AA12-6A06-46A6-BF40-7036EC15C2CA}" dt="2020-02-07T02:51:24.913" v="2649" actId="47"/>
        <pc:sldMkLst>
          <pc:docMk/>
          <pc:sldMk cId="2334960414" sldId="406"/>
        </pc:sldMkLst>
      </pc:sldChg>
      <pc:sldChg chg="add del">
        <pc:chgData name="Roth, Dan" userId="18da4c67-dd89-43a7-9856-8592f867a23c" providerId="ADAL" clId="{6948AA12-6A06-46A6-BF40-7036EC15C2CA}" dt="2020-02-07T02:51:26.898" v="2650" actId="47"/>
        <pc:sldMkLst>
          <pc:docMk/>
          <pc:sldMk cId="3536231818" sldId="407"/>
        </pc:sldMkLst>
      </pc:sldChg>
      <pc:sldChg chg="add del">
        <pc:chgData name="Roth, Dan" userId="18da4c67-dd89-43a7-9856-8592f867a23c" providerId="ADAL" clId="{6948AA12-6A06-46A6-BF40-7036EC15C2CA}" dt="2020-02-07T02:51:29.666" v="2651" actId="47"/>
        <pc:sldMkLst>
          <pc:docMk/>
          <pc:sldMk cId="2856214825" sldId="408"/>
        </pc:sldMkLst>
      </pc:sldChg>
      <pc:sldChg chg="add del">
        <pc:chgData name="Roth, Dan" userId="18da4c67-dd89-43a7-9856-8592f867a23c" providerId="ADAL" clId="{6948AA12-6A06-46A6-BF40-7036EC15C2CA}" dt="2020-02-07T05:41:12.265" v="5065" actId="47"/>
        <pc:sldMkLst>
          <pc:docMk/>
          <pc:sldMk cId="1585971059" sldId="409"/>
        </pc:sldMkLst>
      </pc:sldChg>
      <pc:sldChg chg="addSp modSp add modAnim">
        <pc:chgData name="Roth, Dan" userId="18da4c67-dd89-43a7-9856-8592f867a23c" providerId="ADAL" clId="{6948AA12-6A06-46A6-BF40-7036EC15C2CA}" dt="2020-02-07T03:40:43.562" v="3387" actId="1038"/>
        <pc:sldMkLst>
          <pc:docMk/>
          <pc:sldMk cId="3745237762" sldId="410"/>
        </pc:sldMkLst>
        <pc:spChg chg="mod">
          <ac:chgData name="Roth, Dan" userId="18da4c67-dd89-43a7-9856-8592f867a23c" providerId="ADAL" clId="{6948AA12-6A06-46A6-BF40-7036EC15C2CA}" dt="2020-02-07T03:00:59.925" v="2921" actId="20577"/>
          <ac:spMkLst>
            <pc:docMk/>
            <pc:sldMk cId="3745237762" sldId="410"/>
            <ac:spMk id="2" creationId="{EA78C672-2E07-8C47-BAFE-045A5579ACC2}"/>
          </ac:spMkLst>
        </pc:spChg>
        <pc:spChg chg="mod">
          <ac:chgData name="Roth, Dan" userId="18da4c67-dd89-43a7-9856-8592f867a23c" providerId="ADAL" clId="{6948AA12-6A06-46A6-BF40-7036EC15C2CA}" dt="2020-02-07T03:39:25.768" v="3308" actId="207"/>
          <ac:spMkLst>
            <pc:docMk/>
            <pc:sldMk cId="3745237762" sldId="410"/>
            <ac:spMk id="3" creationId="{8875A6FD-4A96-EB4E-97F0-D054092D8640}"/>
          </ac:spMkLst>
        </pc:spChg>
        <pc:spChg chg="add mod">
          <ac:chgData name="Roth, Dan" userId="18da4c67-dd89-43a7-9856-8592f867a23c" providerId="ADAL" clId="{6948AA12-6A06-46A6-BF40-7036EC15C2CA}" dt="2020-02-07T03:40:38.343" v="3369" actId="1038"/>
          <ac:spMkLst>
            <pc:docMk/>
            <pc:sldMk cId="3745237762" sldId="410"/>
            <ac:spMk id="6" creationId="{B497173D-0E25-427C-AB4D-490BDB90CEFF}"/>
          </ac:spMkLst>
        </pc:spChg>
        <pc:picChg chg="add mod">
          <ac:chgData name="Roth, Dan" userId="18da4c67-dd89-43a7-9856-8592f867a23c" providerId="ADAL" clId="{6948AA12-6A06-46A6-BF40-7036EC15C2CA}" dt="2020-02-07T03:40:43.562" v="3387" actId="1038"/>
          <ac:picMkLst>
            <pc:docMk/>
            <pc:sldMk cId="3745237762" sldId="410"/>
            <ac:picMk id="5" creationId="{644BA744-9672-4C42-845C-D59220BAB1C0}"/>
          </ac:picMkLst>
        </pc:picChg>
      </pc:sldChg>
      <pc:sldChg chg="modSp add">
        <pc:chgData name="Roth, Dan" userId="18da4c67-dd89-43a7-9856-8592f867a23c" providerId="ADAL" clId="{6948AA12-6A06-46A6-BF40-7036EC15C2CA}" dt="2020-02-07T03:14:22.444" v="2933" actId="207"/>
        <pc:sldMkLst>
          <pc:docMk/>
          <pc:sldMk cId="547497212" sldId="415"/>
        </pc:sldMkLst>
        <pc:spChg chg="mod">
          <ac:chgData name="Roth, Dan" userId="18da4c67-dd89-43a7-9856-8592f867a23c" providerId="ADAL" clId="{6948AA12-6A06-46A6-BF40-7036EC15C2CA}" dt="2020-02-07T03:14:22.444" v="2933" actId="207"/>
          <ac:spMkLst>
            <pc:docMk/>
            <pc:sldMk cId="547497212" sldId="415"/>
            <ac:spMk id="12" creationId="{88E89693-4F79-9545-AE03-7C3B3B9AE764}"/>
          </ac:spMkLst>
        </pc:spChg>
      </pc:sldChg>
      <pc:sldChg chg="del">
        <pc:chgData name="Roth, Dan" userId="18da4c67-dd89-43a7-9856-8592f867a23c" providerId="ADAL" clId="{6948AA12-6A06-46A6-BF40-7036EC15C2CA}" dt="2020-02-07T05:48:34.561" v="5269" actId="47"/>
        <pc:sldMkLst>
          <pc:docMk/>
          <pc:sldMk cId="3513600899" sldId="427"/>
        </pc:sldMkLst>
      </pc:sldChg>
      <pc:sldChg chg="del">
        <pc:chgData name="Roth, Dan" userId="18da4c67-dd89-43a7-9856-8592f867a23c" providerId="ADAL" clId="{6948AA12-6A06-46A6-BF40-7036EC15C2CA}" dt="2020-02-07T05:48:48.653" v="5270" actId="47"/>
        <pc:sldMkLst>
          <pc:docMk/>
          <pc:sldMk cId="3953005962" sldId="431"/>
        </pc:sldMkLst>
      </pc:sldChg>
      <pc:sldChg chg="del">
        <pc:chgData name="Roth, Dan" userId="18da4c67-dd89-43a7-9856-8592f867a23c" providerId="ADAL" clId="{6948AA12-6A06-46A6-BF40-7036EC15C2CA}" dt="2020-02-07T05:48:48.653" v="5270" actId="47"/>
        <pc:sldMkLst>
          <pc:docMk/>
          <pc:sldMk cId="3857214851" sldId="443"/>
        </pc:sldMkLst>
      </pc:sldChg>
      <pc:sldChg chg="add modTransition">
        <pc:chgData name="Roth, Dan" userId="18da4c67-dd89-43a7-9856-8592f867a23c" providerId="ADAL" clId="{6948AA12-6A06-46A6-BF40-7036EC15C2CA}" dt="2020-02-07T05:55:17.296" v="5397"/>
        <pc:sldMkLst>
          <pc:docMk/>
          <pc:sldMk cId="3672234010" sldId="456"/>
        </pc:sldMkLst>
      </pc:sldChg>
      <pc:sldChg chg="del">
        <pc:chgData name="Roth, Dan" userId="18da4c67-dd89-43a7-9856-8592f867a23c" providerId="ADAL" clId="{6948AA12-6A06-46A6-BF40-7036EC15C2CA}" dt="2020-02-07T06:13:13.430" v="6446" actId="47"/>
        <pc:sldMkLst>
          <pc:docMk/>
          <pc:sldMk cId="3519590558" sldId="498"/>
        </pc:sldMkLst>
      </pc:sldChg>
      <pc:sldChg chg="delSp add delAnim">
        <pc:chgData name="Roth, Dan" userId="18da4c67-dd89-43a7-9856-8592f867a23c" providerId="ADAL" clId="{6948AA12-6A06-46A6-BF40-7036EC15C2CA}" dt="2020-02-07T00:12:14.718" v="77" actId="478"/>
        <pc:sldMkLst>
          <pc:docMk/>
          <pc:sldMk cId="3010260867" sldId="517"/>
        </pc:sldMkLst>
        <pc:spChg chg="del">
          <ac:chgData name="Roth, Dan" userId="18da4c67-dd89-43a7-9856-8592f867a23c" providerId="ADAL" clId="{6948AA12-6A06-46A6-BF40-7036EC15C2CA}" dt="2020-02-07T00:12:14.718" v="77" actId="478"/>
          <ac:spMkLst>
            <pc:docMk/>
            <pc:sldMk cId="3010260867" sldId="517"/>
            <ac:spMk id="9" creationId="{C329B03F-F15B-4DDF-A0BD-A087B6870306}"/>
          </ac:spMkLst>
        </pc:spChg>
      </pc:sldChg>
      <pc:sldChg chg="del">
        <pc:chgData name="Roth, Dan" userId="18da4c67-dd89-43a7-9856-8592f867a23c" providerId="ADAL" clId="{6948AA12-6A06-46A6-BF40-7036EC15C2CA}" dt="2020-02-07T05:19:35.552" v="5041" actId="47"/>
        <pc:sldMkLst>
          <pc:docMk/>
          <pc:sldMk cId="4220551772" sldId="577"/>
        </pc:sldMkLst>
      </pc:sldChg>
      <pc:sldChg chg="del">
        <pc:chgData name="Roth, Dan" userId="18da4c67-dd89-43a7-9856-8592f867a23c" providerId="ADAL" clId="{6948AA12-6A06-46A6-BF40-7036EC15C2CA}" dt="2020-02-07T05:19:36.242" v="5042" actId="47"/>
        <pc:sldMkLst>
          <pc:docMk/>
          <pc:sldMk cId="1407935617" sldId="578"/>
        </pc:sldMkLst>
      </pc:sldChg>
      <pc:sldChg chg="del">
        <pc:chgData name="Roth, Dan" userId="18da4c67-dd89-43a7-9856-8592f867a23c" providerId="ADAL" clId="{6948AA12-6A06-46A6-BF40-7036EC15C2CA}" dt="2020-02-07T05:19:38.146" v="5043" actId="47"/>
        <pc:sldMkLst>
          <pc:docMk/>
          <pc:sldMk cId="2771402860" sldId="579"/>
        </pc:sldMkLst>
      </pc:sldChg>
      <pc:sldChg chg="addSp delSp modSp add modAnim">
        <pc:chgData name="Roth, Dan" userId="18da4c67-dd89-43a7-9856-8592f867a23c" providerId="ADAL" clId="{6948AA12-6A06-46A6-BF40-7036EC15C2CA}" dt="2020-02-07T05:39:47.594" v="5064" actId="20577"/>
        <pc:sldMkLst>
          <pc:docMk/>
          <pc:sldMk cId="857491934" sldId="582"/>
        </pc:sldMkLst>
        <pc:spChg chg="mod">
          <ac:chgData name="Roth, Dan" userId="18da4c67-dd89-43a7-9856-8592f867a23c" providerId="ADAL" clId="{6948AA12-6A06-46A6-BF40-7036EC15C2CA}" dt="2020-02-07T03:17:21.257" v="2962" actId="6549"/>
          <ac:spMkLst>
            <pc:docMk/>
            <pc:sldMk cId="857491934" sldId="582"/>
            <ac:spMk id="2" creationId="{99A8FDF4-F44D-5D4C-A8EB-79DAFE2B4B6E}"/>
          </ac:spMkLst>
        </pc:spChg>
        <pc:spChg chg="add mod">
          <ac:chgData name="Roth, Dan" userId="18da4c67-dd89-43a7-9856-8592f867a23c" providerId="ADAL" clId="{6948AA12-6A06-46A6-BF40-7036EC15C2CA}" dt="2020-02-07T02:44:40.949" v="2501" actId="14861"/>
          <ac:spMkLst>
            <pc:docMk/>
            <pc:sldMk cId="857491934" sldId="582"/>
            <ac:spMk id="5" creationId="{1E2C21A8-02FC-4907-82F5-882E9C98E1DD}"/>
          </ac:spMkLst>
        </pc:spChg>
        <pc:spChg chg="del">
          <ac:chgData name="Roth, Dan" userId="18da4c67-dd89-43a7-9856-8592f867a23c" providerId="ADAL" clId="{6948AA12-6A06-46A6-BF40-7036EC15C2CA}" dt="2020-02-07T02:23:12.823" v="1516" actId="478"/>
          <ac:spMkLst>
            <pc:docMk/>
            <pc:sldMk cId="857491934" sldId="582"/>
            <ac:spMk id="7" creationId="{693B0462-8804-4A92-A743-4948CFFC2056}"/>
          </ac:spMkLst>
        </pc:spChg>
        <pc:spChg chg="add mod">
          <ac:chgData name="Roth, Dan" userId="18da4c67-dd89-43a7-9856-8592f867a23c" providerId="ADAL" clId="{6948AA12-6A06-46A6-BF40-7036EC15C2CA}" dt="2020-02-07T05:39:47.594" v="5064" actId="20577"/>
          <ac:spMkLst>
            <pc:docMk/>
            <pc:sldMk cId="857491934" sldId="582"/>
            <ac:spMk id="9" creationId="{977F1190-682E-47F4-A33A-B8C46A4DC09C}"/>
          </ac:spMkLst>
        </pc:spChg>
        <pc:spChg chg="add mod">
          <ac:chgData name="Roth, Dan" userId="18da4c67-dd89-43a7-9856-8592f867a23c" providerId="ADAL" clId="{6948AA12-6A06-46A6-BF40-7036EC15C2CA}" dt="2020-02-07T02:56:54.574" v="2709" actId="14100"/>
          <ac:spMkLst>
            <pc:docMk/>
            <pc:sldMk cId="857491934" sldId="582"/>
            <ac:spMk id="10" creationId="{C16077FB-B272-47F6-9725-801BBDD41AF2}"/>
          </ac:spMkLst>
        </pc:spChg>
        <pc:spChg chg="add del">
          <ac:chgData name="Roth, Dan" userId="18da4c67-dd89-43a7-9856-8592f867a23c" providerId="ADAL" clId="{6948AA12-6A06-46A6-BF40-7036EC15C2CA}" dt="2020-02-07T02:36:09.793" v="1915"/>
          <ac:spMkLst>
            <pc:docMk/>
            <pc:sldMk cId="857491934" sldId="582"/>
            <ac:spMk id="11" creationId="{0984E3E2-32CF-44A1-8A57-478EEC7E68B3}"/>
          </ac:spMkLst>
        </pc:spChg>
        <pc:spChg chg="mod">
          <ac:chgData name="Roth, Dan" userId="18da4c67-dd89-43a7-9856-8592f867a23c" providerId="ADAL" clId="{6948AA12-6A06-46A6-BF40-7036EC15C2CA}" dt="2020-02-07T02:23:27.369" v="1521" actId="6549"/>
          <ac:spMkLst>
            <pc:docMk/>
            <pc:sldMk cId="857491934" sldId="582"/>
            <ac:spMk id="12" creationId="{88E89693-4F79-9545-AE03-7C3B3B9AE764}"/>
          </ac:spMkLst>
        </pc:spChg>
        <pc:spChg chg="add del">
          <ac:chgData name="Roth, Dan" userId="18da4c67-dd89-43a7-9856-8592f867a23c" providerId="ADAL" clId="{6948AA12-6A06-46A6-BF40-7036EC15C2CA}" dt="2020-02-07T02:36:09.793" v="1915"/>
          <ac:spMkLst>
            <pc:docMk/>
            <pc:sldMk cId="857491934" sldId="582"/>
            <ac:spMk id="13" creationId="{B2FA884E-6537-4613-BE6A-C6AB2E247FA4}"/>
          </ac:spMkLst>
        </pc:spChg>
        <pc:spChg chg="add del">
          <ac:chgData name="Roth, Dan" userId="18da4c67-dd89-43a7-9856-8592f867a23c" providerId="ADAL" clId="{6948AA12-6A06-46A6-BF40-7036EC15C2CA}" dt="2020-02-07T02:36:09.793" v="1915"/>
          <ac:spMkLst>
            <pc:docMk/>
            <pc:sldMk cId="857491934" sldId="582"/>
            <ac:spMk id="14" creationId="{29D8653B-9131-474C-BEE6-E6B7CFB82602}"/>
          </ac:spMkLst>
        </pc:spChg>
        <pc:spChg chg="add mod">
          <ac:chgData name="Roth, Dan" userId="18da4c67-dd89-43a7-9856-8592f867a23c" providerId="ADAL" clId="{6948AA12-6A06-46A6-BF40-7036EC15C2CA}" dt="2020-02-07T02:38:56.047" v="2034" actId="164"/>
          <ac:spMkLst>
            <pc:docMk/>
            <pc:sldMk cId="857491934" sldId="582"/>
            <ac:spMk id="15" creationId="{F007FFBB-AF18-4244-9B13-F7AB32C43A39}"/>
          </ac:spMkLst>
        </pc:spChg>
        <pc:spChg chg="add mod">
          <ac:chgData name="Roth, Dan" userId="18da4c67-dd89-43a7-9856-8592f867a23c" providerId="ADAL" clId="{6948AA12-6A06-46A6-BF40-7036EC15C2CA}" dt="2020-02-07T02:38:56.047" v="2034" actId="164"/>
          <ac:spMkLst>
            <pc:docMk/>
            <pc:sldMk cId="857491934" sldId="582"/>
            <ac:spMk id="16" creationId="{6901530B-6A46-45C2-B6F9-2AD85A243F5E}"/>
          </ac:spMkLst>
        </pc:spChg>
        <pc:spChg chg="add mod">
          <ac:chgData name="Roth, Dan" userId="18da4c67-dd89-43a7-9856-8592f867a23c" providerId="ADAL" clId="{6948AA12-6A06-46A6-BF40-7036EC15C2CA}" dt="2020-02-07T02:43:14.330" v="2495" actId="208"/>
          <ac:spMkLst>
            <pc:docMk/>
            <pc:sldMk cId="857491934" sldId="582"/>
            <ac:spMk id="17" creationId="{8F6D8B46-434C-4A05-8D55-76FD1E9AFAFC}"/>
          </ac:spMkLst>
        </pc:spChg>
        <pc:spChg chg="add mod">
          <ac:chgData name="Roth, Dan" userId="18da4c67-dd89-43a7-9856-8592f867a23c" providerId="ADAL" clId="{6948AA12-6A06-46A6-BF40-7036EC15C2CA}" dt="2020-02-07T02:42:38.842" v="2488" actId="1038"/>
          <ac:spMkLst>
            <pc:docMk/>
            <pc:sldMk cId="857491934" sldId="582"/>
            <ac:spMk id="18" creationId="{972EE653-78C6-4797-AFCA-C90728DFB38A}"/>
          </ac:spMkLst>
        </pc:spChg>
        <pc:grpChg chg="add mod">
          <ac:chgData name="Roth, Dan" userId="18da4c67-dd89-43a7-9856-8592f867a23c" providerId="ADAL" clId="{6948AA12-6A06-46A6-BF40-7036EC15C2CA}" dt="2020-02-07T02:43:26.797" v="2496" actId="208"/>
          <ac:grpSpMkLst>
            <pc:docMk/>
            <pc:sldMk cId="857491934" sldId="582"/>
            <ac:grpSpMk id="3" creationId="{19AEA327-76F1-46C4-A890-6B2D769F8C5F}"/>
          </ac:grpSpMkLst>
        </pc:grpChg>
      </pc:sldChg>
      <pc:sldChg chg="del">
        <pc:chgData name="Roth, Dan" userId="18da4c67-dd89-43a7-9856-8592f867a23c" providerId="ADAL" clId="{6948AA12-6A06-46A6-BF40-7036EC15C2CA}" dt="2020-02-07T05:48:34.561" v="5269" actId="47"/>
        <pc:sldMkLst>
          <pc:docMk/>
          <pc:sldMk cId="473047621" sldId="650"/>
        </pc:sldMkLst>
      </pc:sldChg>
      <pc:sldChg chg="del">
        <pc:chgData name="Roth, Dan" userId="18da4c67-dd89-43a7-9856-8592f867a23c" providerId="ADAL" clId="{6948AA12-6A06-46A6-BF40-7036EC15C2CA}" dt="2020-02-07T05:48:34.561" v="5269" actId="47"/>
        <pc:sldMkLst>
          <pc:docMk/>
          <pc:sldMk cId="4261724060" sldId="716"/>
        </pc:sldMkLst>
      </pc:sldChg>
      <pc:sldChg chg="del">
        <pc:chgData name="Roth, Dan" userId="18da4c67-dd89-43a7-9856-8592f867a23c" providerId="ADAL" clId="{6948AA12-6A06-46A6-BF40-7036EC15C2CA}" dt="2020-02-07T00:12:28.114" v="78" actId="47"/>
        <pc:sldMkLst>
          <pc:docMk/>
          <pc:sldMk cId="3536804612" sldId="754"/>
        </pc:sldMkLst>
      </pc:sldChg>
      <pc:sldChg chg="modSp modAnim">
        <pc:chgData name="Roth, Dan" userId="18da4c67-dd89-43a7-9856-8592f867a23c" providerId="ADAL" clId="{6948AA12-6A06-46A6-BF40-7036EC15C2CA}" dt="2020-02-07T00:18:19.436" v="81" actId="20577"/>
        <pc:sldMkLst>
          <pc:docMk/>
          <pc:sldMk cId="128023957" sldId="755"/>
        </pc:sldMkLst>
        <pc:spChg chg="mod">
          <ac:chgData name="Roth, Dan" userId="18da4c67-dd89-43a7-9856-8592f867a23c" providerId="ADAL" clId="{6948AA12-6A06-46A6-BF40-7036EC15C2CA}" dt="2020-02-07T00:18:19.436" v="81" actId="20577"/>
          <ac:spMkLst>
            <pc:docMk/>
            <pc:sldMk cId="128023957" sldId="755"/>
            <ac:spMk id="3" creationId="{00000000-0000-0000-0000-000000000000}"/>
          </ac:spMkLst>
        </pc:spChg>
      </pc:sldChg>
      <pc:sldChg chg="modSp modAnim">
        <pc:chgData name="Roth, Dan" userId="18da4c67-dd89-43a7-9856-8592f867a23c" providerId="ADAL" clId="{6948AA12-6A06-46A6-BF40-7036EC15C2CA}" dt="2020-02-07T05:24:43.422" v="5059"/>
        <pc:sldMkLst>
          <pc:docMk/>
          <pc:sldMk cId="959323273" sldId="756"/>
        </pc:sldMkLst>
        <pc:cxnChg chg="mod">
          <ac:chgData name="Roth, Dan" userId="18da4c67-dd89-43a7-9856-8592f867a23c" providerId="ADAL" clId="{6948AA12-6A06-46A6-BF40-7036EC15C2CA}" dt="2020-02-07T05:23:59.224" v="5050" actId="1037"/>
          <ac:cxnSpMkLst>
            <pc:docMk/>
            <pc:sldMk cId="959323273" sldId="756"/>
            <ac:cxnSpMk id="11" creationId="{00000000-0000-0000-0000-000000000000}"/>
          </ac:cxnSpMkLst>
        </pc:cxnChg>
      </pc:sldChg>
      <pc:sldChg chg="modSp">
        <pc:chgData name="Roth, Dan" userId="18da4c67-dd89-43a7-9856-8592f867a23c" providerId="ADAL" clId="{6948AA12-6A06-46A6-BF40-7036EC15C2CA}" dt="2020-02-07T01:13:27.025" v="582" actId="207"/>
        <pc:sldMkLst>
          <pc:docMk/>
          <pc:sldMk cId="953320958" sldId="758"/>
        </pc:sldMkLst>
        <pc:spChg chg="mod">
          <ac:chgData name="Roth, Dan" userId="18da4c67-dd89-43a7-9856-8592f867a23c" providerId="ADAL" clId="{6948AA12-6A06-46A6-BF40-7036EC15C2CA}" dt="2020-02-07T01:13:27.025" v="582" actId="207"/>
          <ac:spMkLst>
            <pc:docMk/>
            <pc:sldMk cId="953320958" sldId="758"/>
            <ac:spMk id="3" creationId="{00000000-0000-0000-0000-000000000000}"/>
          </ac:spMkLst>
        </pc:spChg>
      </pc:sldChg>
      <pc:sldChg chg="modSp">
        <pc:chgData name="Roth, Dan" userId="18da4c67-dd89-43a7-9856-8592f867a23c" providerId="ADAL" clId="{6948AA12-6A06-46A6-BF40-7036EC15C2CA}" dt="2020-02-07T01:14:46.441" v="583" actId="113"/>
        <pc:sldMkLst>
          <pc:docMk/>
          <pc:sldMk cId="1521739166" sldId="759"/>
        </pc:sldMkLst>
        <pc:spChg chg="mod">
          <ac:chgData name="Roth, Dan" userId="18da4c67-dd89-43a7-9856-8592f867a23c" providerId="ADAL" clId="{6948AA12-6A06-46A6-BF40-7036EC15C2CA}" dt="2020-02-07T01:14:46.441" v="583" actId="113"/>
          <ac:spMkLst>
            <pc:docMk/>
            <pc:sldMk cId="1521739166" sldId="759"/>
            <ac:spMk id="11" creationId="{00000000-0000-0000-0000-000000000000}"/>
          </ac:spMkLst>
        </pc:spChg>
      </pc:sldChg>
      <pc:sldChg chg="modSp modAnim">
        <pc:chgData name="Roth, Dan" userId="18da4c67-dd89-43a7-9856-8592f867a23c" providerId="ADAL" clId="{6948AA12-6A06-46A6-BF40-7036EC15C2CA}" dt="2020-02-07T01:23:28.690" v="751"/>
        <pc:sldMkLst>
          <pc:docMk/>
          <pc:sldMk cId="1017292689" sldId="760"/>
        </pc:sldMkLst>
        <pc:spChg chg="mod">
          <ac:chgData name="Roth, Dan" userId="18da4c67-dd89-43a7-9856-8592f867a23c" providerId="ADAL" clId="{6948AA12-6A06-46A6-BF40-7036EC15C2CA}" dt="2020-02-07T01:22:17.092" v="748" actId="20577"/>
          <ac:spMkLst>
            <pc:docMk/>
            <pc:sldMk cId="1017292689" sldId="760"/>
            <ac:spMk id="3" creationId="{00000000-0000-0000-0000-000000000000}"/>
          </ac:spMkLst>
        </pc:spChg>
        <pc:cxnChg chg="mod">
          <ac:chgData name="Roth, Dan" userId="18da4c67-dd89-43a7-9856-8592f867a23c" providerId="ADAL" clId="{6948AA12-6A06-46A6-BF40-7036EC15C2CA}" dt="2020-02-07T01:21:19.822" v="695" actId="1037"/>
          <ac:cxnSpMkLst>
            <pc:docMk/>
            <pc:sldMk cId="1017292689" sldId="760"/>
            <ac:cxnSpMk id="9" creationId="{00000000-0000-0000-0000-000000000000}"/>
          </ac:cxnSpMkLst>
        </pc:cxnChg>
      </pc:sldChg>
      <pc:sldChg chg="modTransition">
        <pc:chgData name="Roth, Dan" userId="18da4c67-dd89-43a7-9856-8592f867a23c" providerId="ADAL" clId="{6948AA12-6A06-46A6-BF40-7036EC15C2CA}" dt="2020-02-07T01:42:15.015" v="865"/>
        <pc:sldMkLst>
          <pc:docMk/>
          <pc:sldMk cId="3875791836" sldId="762"/>
        </pc:sldMkLst>
      </pc:sldChg>
      <pc:sldChg chg="addSp modSp modAnim">
        <pc:chgData name="Roth, Dan" userId="18da4c67-dd89-43a7-9856-8592f867a23c" providerId="ADAL" clId="{6948AA12-6A06-46A6-BF40-7036EC15C2CA}" dt="2020-02-07T05:32:46.670" v="5063"/>
        <pc:sldMkLst>
          <pc:docMk/>
          <pc:sldMk cId="1653546672" sldId="764"/>
        </pc:sldMkLst>
        <pc:spChg chg="mod">
          <ac:chgData name="Roth, Dan" userId="18da4c67-dd89-43a7-9856-8592f867a23c" providerId="ADAL" clId="{6948AA12-6A06-46A6-BF40-7036EC15C2CA}" dt="2020-02-07T01:44:54.137" v="884" actId="6549"/>
          <ac:spMkLst>
            <pc:docMk/>
            <pc:sldMk cId="1653546672" sldId="764"/>
            <ac:spMk id="17" creationId="{84B9DF06-3CE2-AB4D-BED7-9BA0ADA6A947}"/>
          </ac:spMkLst>
        </pc:spChg>
        <pc:spChg chg="mod">
          <ac:chgData name="Roth, Dan" userId="18da4c67-dd89-43a7-9856-8592f867a23c" providerId="ADAL" clId="{6948AA12-6A06-46A6-BF40-7036EC15C2CA}" dt="2020-02-07T01:52:34.828" v="1153" actId="5793"/>
          <ac:spMkLst>
            <pc:docMk/>
            <pc:sldMk cId="1653546672" sldId="764"/>
            <ac:spMk id="24" creationId="{B85A3C72-6B50-3F4C-87CA-0EF06B1B4773}"/>
          </ac:spMkLst>
        </pc:spChg>
        <pc:spChg chg="mod">
          <ac:chgData name="Roth, Dan" userId="18da4c67-dd89-43a7-9856-8592f867a23c" providerId="ADAL" clId="{6948AA12-6A06-46A6-BF40-7036EC15C2CA}" dt="2020-02-07T01:53:27.130" v="1179" actId="14100"/>
          <ac:spMkLst>
            <pc:docMk/>
            <pc:sldMk cId="1653546672" sldId="764"/>
            <ac:spMk id="35" creationId="{7A8968B6-D74A-4F86-A68D-28E415D536E8}"/>
          </ac:spMkLst>
        </pc:spChg>
        <pc:spChg chg="add mod">
          <ac:chgData name="Roth, Dan" userId="18da4c67-dd89-43a7-9856-8592f867a23c" providerId="ADAL" clId="{6948AA12-6A06-46A6-BF40-7036EC15C2CA}" dt="2020-02-07T01:53:13.594" v="1177" actId="1037"/>
          <ac:spMkLst>
            <pc:docMk/>
            <pc:sldMk cId="1653546672" sldId="764"/>
            <ac:spMk id="38" creationId="{10787033-156D-4CCE-9FFC-F50B36867062}"/>
          </ac:spMkLst>
        </pc:spChg>
      </pc:sldChg>
      <pc:sldChg chg="modSp">
        <pc:chgData name="Roth, Dan" userId="18da4c67-dd89-43a7-9856-8592f867a23c" providerId="ADAL" clId="{6948AA12-6A06-46A6-BF40-7036EC15C2CA}" dt="2020-02-07T01:54:41.248" v="1195" actId="207"/>
        <pc:sldMkLst>
          <pc:docMk/>
          <pc:sldMk cId="770063483" sldId="765"/>
        </pc:sldMkLst>
        <pc:spChg chg="mod">
          <ac:chgData name="Roth, Dan" userId="18da4c67-dd89-43a7-9856-8592f867a23c" providerId="ADAL" clId="{6948AA12-6A06-46A6-BF40-7036EC15C2CA}" dt="2020-02-07T01:54:41.248" v="1195" actId="207"/>
          <ac:spMkLst>
            <pc:docMk/>
            <pc:sldMk cId="770063483" sldId="765"/>
            <ac:spMk id="6" creationId="{12E7BA2C-00D5-734E-9BF8-98FEB9E50D96}"/>
          </ac:spMkLst>
        </pc:spChg>
      </pc:sldChg>
      <pc:sldChg chg="modSp">
        <pc:chgData name="Roth, Dan" userId="18da4c67-dd89-43a7-9856-8592f867a23c" providerId="ADAL" clId="{6948AA12-6A06-46A6-BF40-7036EC15C2CA}" dt="2020-02-07T01:56:38.466" v="1199" actId="207"/>
        <pc:sldMkLst>
          <pc:docMk/>
          <pc:sldMk cId="3008169051" sldId="767"/>
        </pc:sldMkLst>
        <pc:spChg chg="mod">
          <ac:chgData name="Roth, Dan" userId="18da4c67-dd89-43a7-9856-8592f867a23c" providerId="ADAL" clId="{6948AA12-6A06-46A6-BF40-7036EC15C2CA}" dt="2020-02-07T01:56:33.743" v="1198" actId="207"/>
          <ac:spMkLst>
            <pc:docMk/>
            <pc:sldMk cId="3008169051" sldId="767"/>
            <ac:spMk id="54" creationId="{AA74BE59-DE68-8246-9167-E76F18F3315F}"/>
          </ac:spMkLst>
        </pc:spChg>
        <pc:spChg chg="mod">
          <ac:chgData name="Roth, Dan" userId="18da4c67-dd89-43a7-9856-8592f867a23c" providerId="ADAL" clId="{6948AA12-6A06-46A6-BF40-7036EC15C2CA}" dt="2020-02-07T01:56:38.466" v="1199" actId="207"/>
          <ac:spMkLst>
            <pc:docMk/>
            <pc:sldMk cId="3008169051" sldId="767"/>
            <ac:spMk id="55" creationId="{1B4C2034-7EF1-7044-B421-C9F4CD3E5223}"/>
          </ac:spMkLst>
        </pc:spChg>
      </pc:sldChg>
      <pc:sldChg chg="modSp modAnim">
        <pc:chgData name="Roth, Dan" userId="18da4c67-dd89-43a7-9856-8592f867a23c" providerId="ADAL" clId="{6948AA12-6A06-46A6-BF40-7036EC15C2CA}" dt="2020-02-07T02:00:30.918" v="1296" actId="20577"/>
        <pc:sldMkLst>
          <pc:docMk/>
          <pc:sldMk cId="245001982" sldId="768"/>
        </pc:sldMkLst>
        <pc:spChg chg="mod">
          <ac:chgData name="Roth, Dan" userId="18da4c67-dd89-43a7-9856-8592f867a23c" providerId="ADAL" clId="{6948AA12-6A06-46A6-BF40-7036EC15C2CA}" dt="2020-02-07T02:00:11.919" v="1291" actId="113"/>
          <ac:spMkLst>
            <pc:docMk/>
            <pc:sldMk cId="245001982" sldId="768"/>
            <ac:spMk id="2" creationId="{B4CF8C35-3AB8-5540-B2D0-66F59241D981}"/>
          </ac:spMkLst>
        </pc:spChg>
        <pc:spChg chg="mod">
          <ac:chgData name="Roth, Dan" userId="18da4c67-dd89-43a7-9856-8592f867a23c" providerId="ADAL" clId="{6948AA12-6A06-46A6-BF40-7036EC15C2CA}" dt="2020-02-07T02:00:30.918" v="1296" actId="20577"/>
          <ac:spMkLst>
            <pc:docMk/>
            <pc:sldMk cId="245001982" sldId="768"/>
            <ac:spMk id="19" creationId="{BA3BF252-4938-4788-92D8-006C57D75A31}"/>
          </ac:spMkLst>
        </pc:spChg>
        <pc:spChg chg="mod">
          <ac:chgData name="Roth, Dan" userId="18da4c67-dd89-43a7-9856-8592f867a23c" providerId="ADAL" clId="{6948AA12-6A06-46A6-BF40-7036EC15C2CA}" dt="2020-02-07T02:00:00.224" v="1290" actId="1038"/>
          <ac:spMkLst>
            <pc:docMk/>
            <pc:sldMk cId="245001982" sldId="768"/>
            <ac:spMk id="38" creationId="{2F8E41C8-44E1-E544-83A1-25B4E0725C4E}"/>
          </ac:spMkLst>
        </pc:spChg>
        <pc:spChg chg="mod">
          <ac:chgData name="Roth, Dan" userId="18da4c67-dd89-43a7-9856-8592f867a23c" providerId="ADAL" clId="{6948AA12-6A06-46A6-BF40-7036EC15C2CA}" dt="2020-02-07T02:00:00.224" v="1290" actId="1038"/>
          <ac:spMkLst>
            <pc:docMk/>
            <pc:sldMk cId="245001982" sldId="768"/>
            <ac:spMk id="39" creationId="{11DE0DFA-30BB-F14F-B5DE-ECFFB87A14AB}"/>
          </ac:spMkLst>
        </pc:spChg>
        <pc:spChg chg="mod">
          <ac:chgData name="Roth, Dan" userId="18da4c67-dd89-43a7-9856-8592f867a23c" providerId="ADAL" clId="{6948AA12-6A06-46A6-BF40-7036EC15C2CA}" dt="2020-02-07T02:00:00.224" v="1290" actId="1038"/>
          <ac:spMkLst>
            <pc:docMk/>
            <pc:sldMk cId="245001982" sldId="768"/>
            <ac:spMk id="40" creationId="{AD8C6D6D-050D-7F43-A172-6D3CD0DACE8D}"/>
          </ac:spMkLst>
        </pc:spChg>
        <pc:spChg chg="mod">
          <ac:chgData name="Roth, Dan" userId="18da4c67-dd89-43a7-9856-8592f867a23c" providerId="ADAL" clId="{6948AA12-6A06-46A6-BF40-7036EC15C2CA}" dt="2020-02-07T02:00:00.224" v="1290" actId="1038"/>
          <ac:spMkLst>
            <pc:docMk/>
            <pc:sldMk cId="245001982" sldId="768"/>
            <ac:spMk id="41" creationId="{51FCB696-3662-9841-B307-55B8FF3091B1}"/>
          </ac:spMkLst>
        </pc:spChg>
        <pc:spChg chg="mod">
          <ac:chgData name="Roth, Dan" userId="18da4c67-dd89-43a7-9856-8592f867a23c" providerId="ADAL" clId="{6948AA12-6A06-46A6-BF40-7036EC15C2CA}" dt="2020-02-07T02:00:00.224" v="1290" actId="1038"/>
          <ac:spMkLst>
            <pc:docMk/>
            <pc:sldMk cId="245001982" sldId="768"/>
            <ac:spMk id="42" creationId="{6203FCB5-F4D7-9446-9E71-04EF56C7B5FE}"/>
          </ac:spMkLst>
        </pc:spChg>
        <pc:spChg chg="mod">
          <ac:chgData name="Roth, Dan" userId="18da4c67-dd89-43a7-9856-8592f867a23c" providerId="ADAL" clId="{6948AA12-6A06-46A6-BF40-7036EC15C2CA}" dt="2020-02-07T02:00:00.224" v="1290" actId="1038"/>
          <ac:spMkLst>
            <pc:docMk/>
            <pc:sldMk cId="245001982" sldId="768"/>
            <ac:spMk id="43" creationId="{66881DBB-15B7-AA41-B56C-99AEC81DE44F}"/>
          </ac:spMkLst>
        </pc:spChg>
        <pc:spChg chg="mod">
          <ac:chgData name="Roth, Dan" userId="18da4c67-dd89-43a7-9856-8592f867a23c" providerId="ADAL" clId="{6948AA12-6A06-46A6-BF40-7036EC15C2CA}" dt="2020-02-07T02:00:00.224" v="1290" actId="1038"/>
          <ac:spMkLst>
            <pc:docMk/>
            <pc:sldMk cId="245001982" sldId="768"/>
            <ac:spMk id="44" creationId="{C741E895-EC08-614E-A429-DEAC8F11BCE8}"/>
          </ac:spMkLst>
        </pc:spChg>
        <pc:spChg chg="mod">
          <ac:chgData name="Roth, Dan" userId="18da4c67-dd89-43a7-9856-8592f867a23c" providerId="ADAL" clId="{6948AA12-6A06-46A6-BF40-7036EC15C2CA}" dt="2020-02-07T02:00:00.224" v="1290" actId="1038"/>
          <ac:spMkLst>
            <pc:docMk/>
            <pc:sldMk cId="245001982" sldId="768"/>
            <ac:spMk id="45" creationId="{EDFB92A9-2AA2-EE4D-8B7F-CC4F36BCCEC0}"/>
          </ac:spMkLst>
        </pc:spChg>
        <pc:spChg chg="mod">
          <ac:chgData name="Roth, Dan" userId="18da4c67-dd89-43a7-9856-8592f867a23c" providerId="ADAL" clId="{6948AA12-6A06-46A6-BF40-7036EC15C2CA}" dt="2020-02-07T02:00:00.224" v="1290" actId="1038"/>
          <ac:spMkLst>
            <pc:docMk/>
            <pc:sldMk cId="245001982" sldId="768"/>
            <ac:spMk id="46" creationId="{59A11333-55DB-DD43-828E-85C5161E2E6F}"/>
          </ac:spMkLst>
        </pc:spChg>
        <pc:spChg chg="mod">
          <ac:chgData name="Roth, Dan" userId="18da4c67-dd89-43a7-9856-8592f867a23c" providerId="ADAL" clId="{6948AA12-6A06-46A6-BF40-7036EC15C2CA}" dt="2020-02-07T02:00:00.224" v="1290" actId="1038"/>
          <ac:spMkLst>
            <pc:docMk/>
            <pc:sldMk cId="245001982" sldId="768"/>
            <ac:spMk id="47" creationId="{47012AAD-4113-A44B-958A-6582AE078D27}"/>
          </ac:spMkLst>
        </pc:spChg>
      </pc:sldChg>
      <pc:sldChg chg="modSp">
        <pc:chgData name="Roth, Dan" userId="18da4c67-dd89-43a7-9856-8592f867a23c" providerId="ADAL" clId="{6948AA12-6A06-46A6-BF40-7036EC15C2CA}" dt="2020-02-07T02:01:47.022" v="1298" actId="207"/>
        <pc:sldMkLst>
          <pc:docMk/>
          <pc:sldMk cId="1409581109" sldId="770"/>
        </pc:sldMkLst>
        <pc:spChg chg="mod">
          <ac:chgData name="Roth, Dan" userId="18da4c67-dd89-43a7-9856-8592f867a23c" providerId="ADAL" clId="{6948AA12-6A06-46A6-BF40-7036EC15C2CA}" dt="2020-02-07T02:01:47.022" v="1298" actId="207"/>
          <ac:spMkLst>
            <pc:docMk/>
            <pc:sldMk cId="1409581109" sldId="770"/>
            <ac:spMk id="33" creationId="{E992EA05-49DA-0B43-898E-2E4B7E8A41E9}"/>
          </ac:spMkLst>
        </pc:spChg>
      </pc:sldChg>
      <pc:sldChg chg="modSp">
        <pc:chgData name="Roth, Dan" userId="18da4c67-dd89-43a7-9856-8592f867a23c" providerId="ADAL" clId="{6948AA12-6A06-46A6-BF40-7036EC15C2CA}" dt="2020-02-07T02:03:45.284" v="1339" actId="14100"/>
        <pc:sldMkLst>
          <pc:docMk/>
          <pc:sldMk cId="3978317137" sldId="771"/>
        </pc:sldMkLst>
        <pc:spChg chg="mod">
          <ac:chgData name="Roth, Dan" userId="18da4c67-dd89-43a7-9856-8592f867a23c" providerId="ADAL" clId="{6948AA12-6A06-46A6-BF40-7036EC15C2CA}" dt="2020-02-07T02:03:45.284" v="1339" actId="14100"/>
          <ac:spMkLst>
            <pc:docMk/>
            <pc:sldMk cId="3978317137" sldId="771"/>
            <ac:spMk id="33" creationId="{A53FA8D3-3295-4A4D-A683-C471B89D3CC2}"/>
          </ac:spMkLst>
        </pc:spChg>
        <pc:spChg chg="mod">
          <ac:chgData name="Roth, Dan" userId="18da4c67-dd89-43a7-9856-8592f867a23c" providerId="ADAL" clId="{6948AA12-6A06-46A6-BF40-7036EC15C2CA}" dt="2020-02-07T02:02:40.923" v="1299" actId="113"/>
          <ac:spMkLst>
            <pc:docMk/>
            <pc:sldMk cId="3978317137" sldId="771"/>
            <ac:spMk id="67" creationId="{D62EA752-FFD3-B44D-A4AB-0460F532BFE6}"/>
          </ac:spMkLst>
        </pc:spChg>
      </pc:sldChg>
      <pc:sldChg chg="modTransition">
        <pc:chgData name="Roth, Dan" userId="18da4c67-dd89-43a7-9856-8592f867a23c" providerId="ADAL" clId="{6948AA12-6A06-46A6-BF40-7036EC15C2CA}" dt="2020-02-07T02:03:56.263" v="1340"/>
        <pc:sldMkLst>
          <pc:docMk/>
          <pc:sldMk cId="1559572792" sldId="772"/>
        </pc:sldMkLst>
      </pc:sldChg>
      <pc:sldChg chg="modSp modAnim">
        <pc:chgData name="Roth, Dan" userId="18da4c67-dd89-43a7-9856-8592f867a23c" providerId="ADAL" clId="{6948AA12-6A06-46A6-BF40-7036EC15C2CA}" dt="2020-02-07T06:04:41.651" v="5774" actId="20577"/>
        <pc:sldMkLst>
          <pc:docMk/>
          <pc:sldMk cId="3078803357" sldId="773"/>
        </pc:sldMkLst>
        <pc:spChg chg="mod">
          <ac:chgData name="Roth, Dan" userId="18da4c67-dd89-43a7-9856-8592f867a23c" providerId="ADAL" clId="{6948AA12-6A06-46A6-BF40-7036EC15C2CA}" dt="2020-02-07T06:04:41.651" v="5774" actId="20577"/>
          <ac:spMkLst>
            <pc:docMk/>
            <pc:sldMk cId="3078803357" sldId="773"/>
            <ac:spMk id="3" creationId="{00000000-0000-0000-0000-000000000000}"/>
          </ac:spMkLst>
        </pc:spChg>
      </pc:sldChg>
      <pc:sldChg chg="del">
        <pc:chgData name="Roth, Dan" userId="18da4c67-dd89-43a7-9856-8592f867a23c" providerId="ADAL" clId="{6948AA12-6A06-46A6-BF40-7036EC15C2CA}" dt="2020-02-07T05:47:07.583" v="5261" actId="47"/>
        <pc:sldMkLst>
          <pc:docMk/>
          <pc:sldMk cId="3861958694" sldId="774"/>
        </pc:sldMkLst>
      </pc:sldChg>
      <pc:sldChg chg="add">
        <pc:chgData name="Roth, Dan" userId="18da4c67-dd89-43a7-9856-8592f867a23c" providerId="ADAL" clId="{6948AA12-6A06-46A6-BF40-7036EC15C2CA}" dt="2020-02-07T05:56:46.348" v="5399"/>
        <pc:sldMkLst>
          <pc:docMk/>
          <pc:sldMk cId="50620730" sldId="834"/>
        </pc:sldMkLst>
      </pc:sldChg>
      <pc:sldChg chg="del">
        <pc:chgData name="Roth, Dan" userId="18da4c67-dd89-43a7-9856-8592f867a23c" providerId="ADAL" clId="{6948AA12-6A06-46A6-BF40-7036EC15C2CA}" dt="2020-02-07T05:15:16.715" v="5031" actId="47"/>
        <pc:sldMkLst>
          <pc:docMk/>
          <pc:sldMk cId="1511776667" sldId="1262"/>
        </pc:sldMkLst>
      </pc:sldChg>
      <pc:sldChg chg="del">
        <pc:chgData name="Roth, Dan" userId="18da4c67-dd89-43a7-9856-8592f867a23c" providerId="ADAL" clId="{6948AA12-6A06-46A6-BF40-7036EC15C2CA}" dt="2020-02-07T05:19:20.712" v="5035" actId="47"/>
        <pc:sldMkLst>
          <pc:docMk/>
          <pc:sldMk cId="2144188295" sldId="1263"/>
        </pc:sldMkLst>
      </pc:sldChg>
      <pc:sldChg chg="addSp delSp modSp delAnim modAnim">
        <pc:chgData name="Roth, Dan" userId="18da4c67-dd89-43a7-9856-8592f867a23c" providerId="ADAL" clId="{6948AA12-6A06-46A6-BF40-7036EC15C2CA}" dt="2020-02-07T01:11:31.167" v="558" actId="1035"/>
        <pc:sldMkLst>
          <pc:docMk/>
          <pc:sldMk cId="235485232" sldId="1270"/>
        </pc:sldMkLst>
        <pc:spChg chg="mod">
          <ac:chgData name="Roth, Dan" userId="18da4c67-dd89-43a7-9856-8592f867a23c" providerId="ADAL" clId="{6948AA12-6A06-46A6-BF40-7036EC15C2CA}" dt="2020-02-07T01:11:01.536" v="522" actId="113"/>
          <ac:spMkLst>
            <pc:docMk/>
            <pc:sldMk cId="235485232" sldId="1270"/>
            <ac:spMk id="3" creationId="{00000000-0000-0000-0000-000000000000}"/>
          </ac:spMkLst>
        </pc:spChg>
        <pc:spChg chg="add mod">
          <ac:chgData name="Roth, Dan" userId="18da4c67-dd89-43a7-9856-8592f867a23c" providerId="ADAL" clId="{6948AA12-6A06-46A6-BF40-7036EC15C2CA}" dt="2020-02-07T01:09:19.379" v="510" actId="1582"/>
          <ac:spMkLst>
            <pc:docMk/>
            <pc:sldMk cId="235485232" sldId="1270"/>
            <ac:spMk id="4" creationId="{8A089568-7184-4D1D-835D-E66FE0A232BA}"/>
          </ac:spMkLst>
        </pc:spChg>
        <pc:spChg chg="del">
          <ac:chgData name="Roth, Dan" userId="18da4c67-dd89-43a7-9856-8592f867a23c" providerId="ADAL" clId="{6948AA12-6A06-46A6-BF40-7036EC15C2CA}" dt="2020-02-07T01:07:37.213" v="465" actId="478"/>
          <ac:spMkLst>
            <pc:docMk/>
            <pc:sldMk cId="235485232" sldId="1270"/>
            <ac:spMk id="6" creationId="{00000000-0000-0000-0000-000000000000}"/>
          </ac:spMkLst>
        </pc:spChg>
        <pc:spChg chg="del">
          <ac:chgData name="Roth, Dan" userId="18da4c67-dd89-43a7-9856-8592f867a23c" providerId="ADAL" clId="{6948AA12-6A06-46A6-BF40-7036EC15C2CA}" dt="2020-02-07T00:22:24.131" v="189" actId="478"/>
          <ac:spMkLst>
            <pc:docMk/>
            <pc:sldMk cId="235485232" sldId="1270"/>
            <ac:spMk id="7" creationId="{2F8A77BC-B3BF-4EF7-A942-5CBA7D2265CE}"/>
          </ac:spMkLst>
        </pc:spChg>
        <pc:spChg chg="add mod">
          <ac:chgData name="Roth, Dan" userId="18da4c67-dd89-43a7-9856-8592f867a23c" providerId="ADAL" clId="{6948AA12-6A06-46A6-BF40-7036EC15C2CA}" dt="2020-02-07T01:11:07.206" v="523" actId="113"/>
          <ac:spMkLst>
            <pc:docMk/>
            <pc:sldMk cId="235485232" sldId="1270"/>
            <ac:spMk id="8" creationId="{099745EB-6A6A-473E-9D62-AD983708AE35}"/>
          </ac:spMkLst>
        </pc:spChg>
        <pc:spChg chg="add mod">
          <ac:chgData name="Roth, Dan" userId="18da4c67-dd89-43a7-9856-8592f867a23c" providerId="ADAL" clId="{6948AA12-6A06-46A6-BF40-7036EC15C2CA}" dt="2020-02-07T01:11:31.167" v="558" actId="1035"/>
          <ac:spMkLst>
            <pc:docMk/>
            <pc:sldMk cId="235485232" sldId="1270"/>
            <ac:spMk id="10" creationId="{B6184B44-1F70-424D-9B3C-A3230B1A17C5}"/>
          </ac:spMkLst>
        </pc:spChg>
      </pc:sldChg>
      <pc:sldChg chg="del">
        <pc:chgData name="Roth, Dan" userId="18da4c67-dd89-43a7-9856-8592f867a23c" providerId="ADAL" clId="{6948AA12-6A06-46A6-BF40-7036EC15C2CA}" dt="2020-02-07T05:19:21.604" v="5036" actId="47"/>
        <pc:sldMkLst>
          <pc:docMk/>
          <pc:sldMk cId="3721252383" sldId="1271"/>
        </pc:sldMkLst>
      </pc:sldChg>
      <pc:sldChg chg="del">
        <pc:chgData name="Roth, Dan" userId="18da4c67-dd89-43a7-9856-8592f867a23c" providerId="ADAL" clId="{6948AA12-6A06-46A6-BF40-7036EC15C2CA}" dt="2020-02-07T05:19:24.595" v="5037" actId="47"/>
        <pc:sldMkLst>
          <pc:docMk/>
          <pc:sldMk cId="285575745" sldId="1272"/>
        </pc:sldMkLst>
      </pc:sldChg>
      <pc:sldChg chg="del">
        <pc:chgData name="Roth, Dan" userId="18da4c67-dd89-43a7-9856-8592f867a23c" providerId="ADAL" clId="{6948AA12-6A06-46A6-BF40-7036EC15C2CA}" dt="2020-02-07T05:47:51.790" v="5262" actId="47"/>
        <pc:sldMkLst>
          <pc:docMk/>
          <pc:sldMk cId="2450023312" sldId="1273"/>
        </pc:sldMkLst>
      </pc:sldChg>
      <pc:sldChg chg="del">
        <pc:chgData name="Roth, Dan" userId="18da4c67-dd89-43a7-9856-8592f867a23c" providerId="ADAL" clId="{6948AA12-6A06-46A6-BF40-7036EC15C2CA}" dt="2020-02-07T05:47:54.740" v="5263" actId="47"/>
        <pc:sldMkLst>
          <pc:docMk/>
          <pc:sldMk cId="71500761" sldId="1274"/>
        </pc:sldMkLst>
      </pc:sldChg>
      <pc:sldChg chg="del">
        <pc:chgData name="Roth, Dan" userId="18da4c67-dd89-43a7-9856-8592f867a23c" providerId="ADAL" clId="{6948AA12-6A06-46A6-BF40-7036EC15C2CA}" dt="2020-02-07T05:47:56.252" v="5264" actId="47"/>
        <pc:sldMkLst>
          <pc:docMk/>
          <pc:sldMk cId="1466876474" sldId="1275"/>
        </pc:sldMkLst>
      </pc:sldChg>
      <pc:sldChg chg="del">
        <pc:chgData name="Roth, Dan" userId="18da4c67-dd89-43a7-9856-8592f867a23c" providerId="ADAL" clId="{6948AA12-6A06-46A6-BF40-7036EC15C2CA}" dt="2020-02-07T05:47:57.662" v="5265" actId="47"/>
        <pc:sldMkLst>
          <pc:docMk/>
          <pc:sldMk cId="514521299" sldId="1276"/>
        </pc:sldMkLst>
      </pc:sldChg>
      <pc:sldChg chg="del">
        <pc:chgData name="Roth, Dan" userId="18da4c67-dd89-43a7-9856-8592f867a23c" providerId="ADAL" clId="{6948AA12-6A06-46A6-BF40-7036EC15C2CA}" dt="2020-02-07T05:47:58.858" v="5266" actId="47"/>
        <pc:sldMkLst>
          <pc:docMk/>
          <pc:sldMk cId="2527546393" sldId="1277"/>
        </pc:sldMkLst>
      </pc:sldChg>
      <pc:sldChg chg="del">
        <pc:chgData name="Roth, Dan" userId="18da4c67-dd89-43a7-9856-8592f867a23c" providerId="ADAL" clId="{6948AA12-6A06-46A6-BF40-7036EC15C2CA}" dt="2020-02-07T05:48:00.587" v="5267" actId="47"/>
        <pc:sldMkLst>
          <pc:docMk/>
          <pc:sldMk cId="3543328734" sldId="1278"/>
        </pc:sldMkLst>
      </pc:sldChg>
      <pc:sldChg chg="del">
        <pc:chgData name="Roth, Dan" userId="18da4c67-dd89-43a7-9856-8592f867a23c" providerId="ADAL" clId="{6948AA12-6A06-46A6-BF40-7036EC15C2CA}" dt="2020-02-07T05:48:02.649" v="5268" actId="47"/>
        <pc:sldMkLst>
          <pc:docMk/>
          <pc:sldMk cId="1717805384" sldId="1279"/>
        </pc:sldMkLst>
      </pc:sldChg>
      <pc:sldChg chg="del">
        <pc:chgData name="Roth, Dan" userId="18da4c67-dd89-43a7-9856-8592f867a23c" providerId="ADAL" clId="{6948AA12-6A06-46A6-BF40-7036EC15C2CA}" dt="2020-02-07T05:48:34.561" v="5269" actId="47"/>
        <pc:sldMkLst>
          <pc:docMk/>
          <pc:sldMk cId="2011669670" sldId="1280"/>
        </pc:sldMkLst>
      </pc:sldChg>
      <pc:sldChg chg="modSp modAnim">
        <pc:chgData name="Roth, Dan" userId="18da4c67-dd89-43a7-9856-8592f867a23c" providerId="ADAL" clId="{6948AA12-6A06-46A6-BF40-7036EC15C2CA}" dt="2020-02-07T14:42:00.733" v="6669"/>
        <pc:sldMkLst>
          <pc:docMk/>
          <pc:sldMk cId="333127763" sldId="1281"/>
        </pc:sldMkLst>
        <pc:spChg chg="mod">
          <ac:chgData name="Roth, Dan" userId="18da4c67-dd89-43a7-9856-8592f867a23c" providerId="ADAL" clId="{6948AA12-6A06-46A6-BF40-7036EC15C2CA}" dt="2020-02-07T06:12:47.647" v="6330" actId="1035"/>
          <ac:spMkLst>
            <pc:docMk/>
            <pc:sldMk cId="333127763" sldId="1281"/>
            <ac:spMk id="3" creationId="{00000000-0000-0000-0000-000000000000}"/>
          </ac:spMkLst>
        </pc:spChg>
        <pc:spChg chg="mod">
          <ac:chgData name="Roth, Dan" userId="18da4c67-dd89-43a7-9856-8592f867a23c" providerId="ADAL" clId="{6948AA12-6A06-46A6-BF40-7036EC15C2CA}" dt="2020-02-07T06:13:03.666" v="6445" actId="1038"/>
          <ac:spMkLst>
            <pc:docMk/>
            <pc:sldMk cId="333127763" sldId="1281"/>
            <ac:spMk id="5" creationId="{00000000-0000-0000-0000-000000000000}"/>
          </ac:spMkLst>
        </pc:spChg>
      </pc:sldChg>
      <pc:sldChg chg="modSp add modAnim">
        <pc:chgData name="Roth, Dan" userId="18da4c67-dd89-43a7-9856-8592f867a23c" providerId="ADAL" clId="{6948AA12-6A06-46A6-BF40-7036EC15C2CA}" dt="2020-02-07T06:02:47.046" v="5647"/>
        <pc:sldMkLst>
          <pc:docMk/>
          <pc:sldMk cId="1285764961" sldId="1283"/>
        </pc:sldMkLst>
        <pc:spChg chg="mod">
          <ac:chgData name="Roth, Dan" userId="18da4c67-dd89-43a7-9856-8592f867a23c" providerId="ADAL" clId="{6948AA12-6A06-46A6-BF40-7036EC15C2CA}" dt="2020-02-07T06:00:31.337" v="5602" actId="20577"/>
          <ac:spMkLst>
            <pc:docMk/>
            <pc:sldMk cId="1285764961" sldId="1283"/>
            <ac:spMk id="3" creationId="{54A3A4E4-E0BC-49C1-8DD3-28049194875F}"/>
          </ac:spMkLst>
        </pc:spChg>
      </pc:sldChg>
      <pc:sldChg chg="del">
        <pc:chgData name="Roth, Dan" userId="18da4c67-dd89-43a7-9856-8592f867a23c" providerId="ADAL" clId="{6948AA12-6A06-46A6-BF40-7036EC15C2CA}" dt="2020-02-07T05:48:34.561" v="5269" actId="47"/>
        <pc:sldMkLst>
          <pc:docMk/>
          <pc:sldMk cId="2818696265" sldId="1395"/>
        </pc:sldMkLst>
      </pc:sldChg>
      <pc:sldChg chg="del">
        <pc:chgData name="Roth, Dan" userId="18da4c67-dd89-43a7-9856-8592f867a23c" providerId="ADAL" clId="{6948AA12-6A06-46A6-BF40-7036EC15C2CA}" dt="2020-02-07T05:48:34.561" v="5269" actId="47"/>
        <pc:sldMkLst>
          <pc:docMk/>
          <pc:sldMk cId="1003870591" sldId="1396"/>
        </pc:sldMkLst>
      </pc:sldChg>
      <pc:sldChg chg="del">
        <pc:chgData name="Roth, Dan" userId="18da4c67-dd89-43a7-9856-8592f867a23c" providerId="ADAL" clId="{6948AA12-6A06-46A6-BF40-7036EC15C2CA}" dt="2020-02-07T05:48:34.561" v="5269" actId="47"/>
        <pc:sldMkLst>
          <pc:docMk/>
          <pc:sldMk cId="2058776668" sldId="1397"/>
        </pc:sldMkLst>
      </pc:sldChg>
      <pc:sldChg chg="del">
        <pc:chgData name="Roth, Dan" userId="18da4c67-dd89-43a7-9856-8592f867a23c" providerId="ADAL" clId="{6948AA12-6A06-46A6-BF40-7036EC15C2CA}" dt="2020-02-07T05:48:48.653" v="5270" actId="47"/>
        <pc:sldMkLst>
          <pc:docMk/>
          <pc:sldMk cId="0" sldId="1398"/>
        </pc:sldMkLst>
      </pc:sldChg>
      <pc:sldChg chg="del">
        <pc:chgData name="Roth, Dan" userId="18da4c67-dd89-43a7-9856-8592f867a23c" providerId="ADAL" clId="{6948AA12-6A06-46A6-BF40-7036EC15C2CA}" dt="2020-02-07T05:48:48.653" v="5270" actId="47"/>
        <pc:sldMkLst>
          <pc:docMk/>
          <pc:sldMk cId="3009988848" sldId="1399"/>
        </pc:sldMkLst>
      </pc:sldChg>
      <pc:sldChg chg="del">
        <pc:chgData name="Roth, Dan" userId="18da4c67-dd89-43a7-9856-8592f867a23c" providerId="ADAL" clId="{6948AA12-6A06-46A6-BF40-7036EC15C2CA}" dt="2020-02-07T05:48:34.561" v="5269" actId="47"/>
        <pc:sldMkLst>
          <pc:docMk/>
          <pc:sldMk cId="3134339172" sldId="1400"/>
        </pc:sldMkLst>
      </pc:sldChg>
      <pc:sldChg chg="del">
        <pc:chgData name="Roth, Dan" userId="18da4c67-dd89-43a7-9856-8592f867a23c" providerId="ADAL" clId="{6948AA12-6A06-46A6-BF40-7036EC15C2CA}" dt="2020-02-07T05:19:26.446" v="5038" actId="47"/>
        <pc:sldMkLst>
          <pc:docMk/>
          <pc:sldMk cId="4188490006" sldId="1401"/>
        </pc:sldMkLst>
      </pc:sldChg>
      <pc:sldChg chg="del">
        <pc:chgData name="Roth, Dan" userId="18da4c67-dd89-43a7-9856-8592f867a23c" providerId="ADAL" clId="{6948AA12-6A06-46A6-BF40-7036EC15C2CA}" dt="2020-02-07T05:19:27.254" v="5039" actId="47"/>
        <pc:sldMkLst>
          <pc:docMk/>
          <pc:sldMk cId="1434781963" sldId="1402"/>
        </pc:sldMkLst>
      </pc:sldChg>
      <pc:sldChg chg="del">
        <pc:chgData name="Roth, Dan" userId="18da4c67-dd89-43a7-9856-8592f867a23c" providerId="ADAL" clId="{6948AA12-6A06-46A6-BF40-7036EC15C2CA}" dt="2020-02-07T05:19:33.289" v="5040" actId="47"/>
        <pc:sldMkLst>
          <pc:docMk/>
          <pc:sldMk cId="1685955748" sldId="1403"/>
        </pc:sldMkLst>
      </pc:sldChg>
      <pc:sldChg chg="del">
        <pc:chgData name="Roth, Dan" userId="18da4c67-dd89-43a7-9856-8592f867a23c" providerId="ADAL" clId="{6948AA12-6A06-46A6-BF40-7036EC15C2CA}" dt="2020-02-07T05:19:39.312" v="5044" actId="47"/>
        <pc:sldMkLst>
          <pc:docMk/>
          <pc:sldMk cId="378534367" sldId="1404"/>
        </pc:sldMkLst>
      </pc:sldChg>
      <pc:sldChg chg="add del">
        <pc:chgData name="Roth, Dan" userId="18da4c67-dd89-43a7-9856-8592f867a23c" providerId="ADAL" clId="{6948AA12-6A06-46A6-BF40-7036EC15C2CA}" dt="2020-02-07T00:18:28.319" v="82" actId="2696"/>
        <pc:sldMkLst>
          <pc:docMk/>
          <pc:sldMk cId="1039686886" sldId="1405"/>
        </pc:sldMkLst>
      </pc:sldChg>
      <pc:sldChg chg="modSp add modAnim">
        <pc:chgData name="Roth, Dan" userId="18da4c67-dd89-43a7-9856-8592f867a23c" providerId="ADAL" clId="{6948AA12-6A06-46A6-BF40-7036EC15C2CA}" dt="2020-02-07T05:28:30.545" v="5060" actId="113"/>
        <pc:sldMkLst>
          <pc:docMk/>
          <pc:sldMk cId="1641011551" sldId="1405"/>
        </pc:sldMkLst>
        <pc:spChg chg="mod">
          <ac:chgData name="Roth, Dan" userId="18da4c67-dd89-43a7-9856-8592f867a23c" providerId="ADAL" clId="{6948AA12-6A06-46A6-BF40-7036EC15C2CA}" dt="2020-02-07T05:28:30.545" v="5060" actId="113"/>
          <ac:spMkLst>
            <pc:docMk/>
            <pc:sldMk cId="1641011551" sldId="1405"/>
            <ac:spMk id="3" creationId="{00000000-0000-0000-0000-000000000000}"/>
          </ac:spMkLst>
        </pc:spChg>
      </pc:sldChg>
      <pc:sldChg chg="addSp modSp add modAnim">
        <pc:chgData name="Roth, Dan" userId="18da4c67-dd89-43a7-9856-8592f867a23c" providerId="ADAL" clId="{6948AA12-6A06-46A6-BF40-7036EC15C2CA}" dt="2020-02-07T01:29:57.156" v="864"/>
        <pc:sldMkLst>
          <pc:docMk/>
          <pc:sldMk cId="2054717065" sldId="1406"/>
        </pc:sldMkLst>
        <pc:spChg chg="mod">
          <ac:chgData name="Roth, Dan" userId="18da4c67-dd89-43a7-9856-8592f867a23c" providerId="ADAL" clId="{6948AA12-6A06-46A6-BF40-7036EC15C2CA}" dt="2020-02-07T01:29:41.811" v="863" actId="1036"/>
          <ac:spMkLst>
            <pc:docMk/>
            <pc:sldMk cId="2054717065" sldId="1406"/>
            <ac:spMk id="10" creationId="{B6184B44-1F70-424D-9B3C-A3230B1A17C5}"/>
          </ac:spMkLst>
        </pc:spChg>
        <pc:cxnChg chg="add mod">
          <ac:chgData name="Roth, Dan" userId="18da4c67-dd89-43a7-9856-8592f867a23c" providerId="ADAL" clId="{6948AA12-6A06-46A6-BF40-7036EC15C2CA}" dt="2020-02-07T01:28:39.069" v="832" actId="1582"/>
          <ac:cxnSpMkLst>
            <pc:docMk/>
            <pc:sldMk cId="2054717065" sldId="1406"/>
            <ac:cxnSpMk id="11" creationId="{D8EB2FA6-A913-464A-B9A2-28F9DC1A59ED}"/>
          </ac:cxnSpMkLst>
        </pc:cxnChg>
      </pc:sldChg>
      <pc:sldChg chg="add del">
        <pc:chgData name="Roth, Dan" userId="18da4c67-dd89-43a7-9856-8592f867a23c" providerId="ADAL" clId="{6948AA12-6A06-46A6-BF40-7036EC15C2CA}" dt="2020-02-07T01:11:50.977" v="559" actId="47"/>
        <pc:sldMkLst>
          <pc:docMk/>
          <pc:sldMk cId="3963532927" sldId="1406"/>
        </pc:sldMkLst>
      </pc:sldChg>
      <pc:sldChg chg="addSp modSp add modAnim">
        <pc:chgData name="Roth, Dan" userId="18da4c67-dd89-43a7-9856-8592f867a23c" providerId="ADAL" clId="{6948AA12-6A06-46A6-BF40-7036EC15C2CA}" dt="2020-02-07T02:19:55.876" v="1515"/>
        <pc:sldMkLst>
          <pc:docMk/>
          <pc:sldMk cId="3432157042" sldId="1407"/>
        </pc:sldMkLst>
        <pc:spChg chg="mod">
          <ac:chgData name="Roth, Dan" userId="18da4c67-dd89-43a7-9856-8592f867a23c" providerId="ADAL" clId="{6948AA12-6A06-46A6-BF40-7036EC15C2CA}" dt="2020-02-07T02:17:21.938" v="1490" actId="27636"/>
          <ac:spMkLst>
            <pc:docMk/>
            <pc:sldMk cId="3432157042" sldId="1407"/>
            <ac:spMk id="3" creationId="{00000000-0000-0000-0000-000000000000}"/>
          </ac:spMkLst>
        </pc:spChg>
        <pc:spChg chg="add mod">
          <ac:chgData name="Roth, Dan" userId="18da4c67-dd89-43a7-9856-8592f867a23c" providerId="ADAL" clId="{6948AA12-6A06-46A6-BF40-7036EC15C2CA}" dt="2020-02-07T02:18:26.078" v="1496" actId="14861"/>
          <ac:spMkLst>
            <pc:docMk/>
            <pc:sldMk cId="3432157042" sldId="1407"/>
            <ac:spMk id="6" creationId="{0FE33253-FC41-4FAB-8CC1-CB2A17F588C1}"/>
          </ac:spMkLst>
        </pc:spChg>
        <pc:picChg chg="add mod">
          <ac:chgData name="Roth, Dan" userId="18da4c67-dd89-43a7-9856-8592f867a23c" providerId="ADAL" clId="{6948AA12-6A06-46A6-BF40-7036EC15C2CA}" dt="2020-02-07T02:18:45.362" v="1508" actId="1035"/>
          <ac:picMkLst>
            <pc:docMk/>
            <pc:sldMk cId="3432157042" sldId="1407"/>
            <ac:picMk id="4" creationId="{525EDAE3-8A26-4BD3-81C6-551C6012F90B}"/>
          </ac:picMkLst>
        </pc:picChg>
      </pc:sldChg>
      <pc:sldChg chg="add del">
        <pc:chgData name="Roth, Dan" userId="18da4c67-dd89-43a7-9856-8592f867a23c" providerId="ADAL" clId="{6948AA12-6A06-46A6-BF40-7036EC15C2CA}" dt="2020-02-07T02:51:15.434" v="2644" actId="47"/>
        <pc:sldMkLst>
          <pc:docMk/>
          <pc:sldMk cId="4277614531" sldId="1408"/>
        </pc:sldMkLst>
      </pc:sldChg>
      <pc:sldChg chg="modSp add modAnim">
        <pc:chgData name="Roth, Dan" userId="18da4c67-dd89-43a7-9856-8592f867a23c" providerId="ADAL" clId="{6948AA12-6A06-46A6-BF40-7036EC15C2CA}" dt="2020-02-07T03:11:25.664" v="2931"/>
        <pc:sldMkLst>
          <pc:docMk/>
          <pc:sldMk cId="2669960302" sldId="1409"/>
        </pc:sldMkLst>
        <pc:spChg chg="mod">
          <ac:chgData name="Roth, Dan" userId="18da4c67-dd89-43a7-9856-8592f867a23c" providerId="ADAL" clId="{6948AA12-6A06-46A6-BF40-7036EC15C2CA}" dt="2020-02-07T02:15:30.493" v="1412" actId="1035"/>
          <ac:spMkLst>
            <pc:docMk/>
            <pc:sldMk cId="2669960302" sldId="1409"/>
            <ac:spMk id="10" creationId="{B6184B44-1F70-424D-9B3C-A3230B1A17C5}"/>
          </ac:spMkLst>
        </pc:spChg>
        <pc:cxnChg chg="mod">
          <ac:chgData name="Roth, Dan" userId="18da4c67-dd89-43a7-9856-8592f867a23c" providerId="ADAL" clId="{6948AA12-6A06-46A6-BF40-7036EC15C2CA}" dt="2020-02-07T03:11:05.456" v="2930" actId="1036"/>
          <ac:cxnSpMkLst>
            <pc:docMk/>
            <pc:sldMk cId="2669960302" sldId="1409"/>
            <ac:cxnSpMk id="11" creationId="{D8EB2FA6-A913-464A-B9A2-28F9DC1A59ED}"/>
          </ac:cxnSpMkLst>
        </pc:cxnChg>
      </pc:sldChg>
      <pc:sldChg chg="addSp modSp add modAnim">
        <pc:chgData name="Roth, Dan" userId="18da4c67-dd89-43a7-9856-8592f867a23c" providerId="ADAL" clId="{6948AA12-6A06-46A6-BF40-7036EC15C2CA}" dt="2020-02-07T13:54:24.789" v="6459" actId="6549"/>
        <pc:sldMkLst>
          <pc:docMk/>
          <pc:sldMk cId="1245941064" sldId="1410"/>
        </pc:sldMkLst>
        <pc:spChg chg="mod">
          <ac:chgData name="Roth, Dan" userId="18da4c67-dd89-43a7-9856-8592f867a23c" providerId="ADAL" clId="{6948AA12-6A06-46A6-BF40-7036EC15C2CA}" dt="2020-02-07T13:49:36.571" v="6453" actId="20577"/>
          <ac:spMkLst>
            <pc:docMk/>
            <pc:sldMk cId="1245941064" sldId="1410"/>
            <ac:spMk id="2" creationId="{26B5569C-8591-4E11-874C-10E89F7133E9}"/>
          </ac:spMkLst>
        </pc:spChg>
        <pc:spChg chg="mod">
          <ac:chgData name="Roth, Dan" userId="18da4c67-dd89-43a7-9856-8592f867a23c" providerId="ADAL" clId="{6948AA12-6A06-46A6-BF40-7036EC15C2CA}" dt="2020-02-07T13:54:24.789" v="6459" actId="6549"/>
          <ac:spMkLst>
            <pc:docMk/>
            <pc:sldMk cId="1245941064" sldId="1410"/>
            <ac:spMk id="3" creationId="{EAC87610-5AFF-49E5-9F39-7C33AE31AF40}"/>
          </ac:spMkLst>
        </pc:spChg>
        <pc:spChg chg="add mod ord">
          <ac:chgData name="Roth, Dan" userId="18da4c67-dd89-43a7-9856-8592f867a23c" providerId="ADAL" clId="{6948AA12-6A06-46A6-BF40-7036EC15C2CA}" dt="2020-02-07T04:03:00.087" v="3834" actId="167"/>
          <ac:spMkLst>
            <pc:docMk/>
            <pc:sldMk cId="1245941064" sldId="1410"/>
            <ac:spMk id="5" creationId="{665C4DB9-93BC-4D2C-AC74-B44EC7E589DA}"/>
          </ac:spMkLst>
        </pc:spChg>
      </pc:sldChg>
      <pc:sldChg chg="add del">
        <pc:chgData name="Roth, Dan" userId="18da4c67-dd89-43a7-9856-8592f867a23c" providerId="ADAL" clId="{6948AA12-6A06-46A6-BF40-7036EC15C2CA}" dt="2020-02-07T02:16:17.959" v="1414"/>
        <pc:sldMkLst>
          <pc:docMk/>
          <pc:sldMk cId="2821028098" sldId="1410"/>
        </pc:sldMkLst>
      </pc:sldChg>
      <pc:sldChg chg="addSp modSp add modAnim">
        <pc:chgData name="Roth, Dan" userId="18da4c67-dd89-43a7-9856-8592f867a23c" providerId="ADAL" clId="{6948AA12-6A06-46A6-BF40-7036EC15C2CA}" dt="2020-02-07T04:15:58.683" v="4312" actId="15"/>
        <pc:sldMkLst>
          <pc:docMk/>
          <pc:sldMk cId="2672728247" sldId="1411"/>
        </pc:sldMkLst>
        <pc:spChg chg="mod">
          <ac:chgData name="Roth, Dan" userId="18da4c67-dd89-43a7-9856-8592f867a23c" providerId="ADAL" clId="{6948AA12-6A06-46A6-BF40-7036EC15C2CA}" dt="2020-02-07T04:07:04.768" v="3990" actId="20577"/>
          <ac:spMkLst>
            <pc:docMk/>
            <pc:sldMk cId="2672728247" sldId="1411"/>
            <ac:spMk id="2" creationId="{26B5569C-8591-4E11-874C-10E89F7133E9}"/>
          </ac:spMkLst>
        </pc:spChg>
        <pc:spChg chg="mod">
          <ac:chgData name="Roth, Dan" userId="18da4c67-dd89-43a7-9856-8592f867a23c" providerId="ADAL" clId="{6948AA12-6A06-46A6-BF40-7036EC15C2CA}" dt="2020-02-07T04:15:58.683" v="4312" actId="15"/>
          <ac:spMkLst>
            <pc:docMk/>
            <pc:sldMk cId="2672728247" sldId="1411"/>
            <ac:spMk id="3" creationId="{EAC87610-5AFF-49E5-9F39-7C33AE31AF40}"/>
          </ac:spMkLst>
        </pc:spChg>
        <pc:spChg chg="add mod ord">
          <ac:chgData name="Roth, Dan" userId="18da4c67-dd89-43a7-9856-8592f867a23c" providerId="ADAL" clId="{6948AA12-6A06-46A6-BF40-7036EC15C2CA}" dt="2020-02-07T04:13:05.198" v="4293" actId="1035"/>
          <ac:spMkLst>
            <pc:docMk/>
            <pc:sldMk cId="2672728247" sldId="1411"/>
            <ac:spMk id="5" creationId="{06DCE876-41E5-4996-A28F-6E1D94C7E026}"/>
          </ac:spMkLst>
        </pc:spChg>
      </pc:sldChg>
      <pc:sldChg chg="addSp modSp add modAnim">
        <pc:chgData name="Roth, Dan" userId="18da4c67-dd89-43a7-9856-8592f867a23c" providerId="ADAL" clId="{6948AA12-6A06-46A6-BF40-7036EC15C2CA}" dt="2020-02-07T14:00:43.473" v="6665" actId="1038"/>
        <pc:sldMkLst>
          <pc:docMk/>
          <pc:sldMk cId="3014964684" sldId="1412"/>
        </pc:sldMkLst>
        <pc:spChg chg="mod">
          <ac:chgData name="Roth, Dan" userId="18da4c67-dd89-43a7-9856-8592f867a23c" providerId="ADAL" clId="{6948AA12-6A06-46A6-BF40-7036EC15C2CA}" dt="2020-02-07T04:20:49.588" v="4314" actId="6549"/>
          <ac:spMkLst>
            <pc:docMk/>
            <pc:sldMk cId="3014964684" sldId="1412"/>
            <ac:spMk id="2" creationId="{26B5569C-8591-4E11-874C-10E89F7133E9}"/>
          </ac:spMkLst>
        </pc:spChg>
        <pc:spChg chg="mod">
          <ac:chgData name="Roth, Dan" userId="18da4c67-dd89-43a7-9856-8592f867a23c" providerId="ADAL" clId="{6948AA12-6A06-46A6-BF40-7036EC15C2CA}" dt="2020-02-07T13:56:53.001" v="6545" actId="20577"/>
          <ac:spMkLst>
            <pc:docMk/>
            <pc:sldMk cId="3014964684" sldId="1412"/>
            <ac:spMk id="3" creationId="{EAC87610-5AFF-49E5-9F39-7C33AE31AF40}"/>
          </ac:spMkLst>
        </pc:spChg>
        <pc:picChg chg="add mod">
          <ac:chgData name="Roth, Dan" userId="18da4c67-dd89-43a7-9856-8592f867a23c" providerId="ADAL" clId="{6948AA12-6A06-46A6-BF40-7036EC15C2CA}" dt="2020-02-07T05:08:07.539" v="4991" actId="12788"/>
          <ac:picMkLst>
            <pc:docMk/>
            <pc:sldMk cId="3014964684" sldId="1412"/>
            <ac:picMk id="5" creationId="{5F1C6688-C23D-4F47-A25E-7E875653E6DA}"/>
          </ac:picMkLst>
        </pc:picChg>
        <pc:picChg chg="add mod">
          <ac:chgData name="Roth, Dan" userId="18da4c67-dd89-43a7-9856-8592f867a23c" providerId="ADAL" clId="{6948AA12-6A06-46A6-BF40-7036EC15C2CA}" dt="2020-02-07T05:08:07.539" v="4991" actId="12788"/>
          <ac:picMkLst>
            <pc:docMk/>
            <pc:sldMk cId="3014964684" sldId="1412"/>
            <ac:picMk id="6" creationId="{26ED2471-6D43-4999-9C3E-CCB66AAC943F}"/>
          </ac:picMkLst>
        </pc:picChg>
        <pc:picChg chg="add mod">
          <ac:chgData name="Roth, Dan" userId="18da4c67-dd89-43a7-9856-8592f867a23c" providerId="ADAL" clId="{6948AA12-6A06-46A6-BF40-7036EC15C2CA}" dt="2020-02-07T14:00:43.473" v="6665" actId="1038"/>
          <ac:picMkLst>
            <pc:docMk/>
            <pc:sldMk cId="3014964684" sldId="1412"/>
            <ac:picMk id="7" creationId="{91F0B768-5248-456E-A9B5-94949DBC2223}"/>
          </ac:picMkLst>
        </pc:picChg>
      </pc:sldChg>
      <pc:sldChg chg="delSp modSp add delAnim modAnim">
        <pc:chgData name="Roth, Dan" userId="18da4c67-dd89-43a7-9856-8592f867a23c" providerId="ADAL" clId="{6948AA12-6A06-46A6-BF40-7036EC15C2CA}" dt="2020-02-07T06:00:47.068" v="5603" actId="20577"/>
        <pc:sldMkLst>
          <pc:docMk/>
          <pc:sldMk cId="966167693" sldId="1413"/>
        </pc:sldMkLst>
        <pc:spChg chg="mod">
          <ac:chgData name="Roth, Dan" userId="18da4c67-dd89-43a7-9856-8592f867a23c" providerId="ADAL" clId="{6948AA12-6A06-46A6-BF40-7036EC15C2CA}" dt="2020-02-07T05:43:58.495" v="5254" actId="20577"/>
          <ac:spMkLst>
            <pc:docMk/>
            <pc:sldMk cId="966167693" sldId="1413"/>
            <ac:spMk id="2" creationId="{00000000-0000-0000-0000-000000000000}"/>
          </ac:spMkLst>
        </pc:spChg>
        <pc:spChg chg="mod">
          <ac:chgData name="Roth, Dan" userId="18da4c67-dd89-43a7-9856-8592f867a23c" providerId="ADAL" clId="{6948AA12-6A06-46A6-BF40-7036EC15C2CA}" dt="2020-02-07T06:00:47.068" v="5603" actId="20577"/>
          <ac:spMkLst>
            <pc:docMk/>
            <pc:sldMk cId="966167693" sldId="1413"/>
            <ac:spMk id="3" creationId="{00000000-0000-0000-0000-000000000000}"/>
          </ac:spMkLst>
        </pc:spChg>
        <pc:spChg chg="del">
          <ac:chgData name="Roth, Dan" userId="18da4c67-dd89-43a7-9856-8592f867a23c" providerId="ADAL" clId="{6948AA12-6A06-46A6-BF40-7036EC15C2CA}" dt="2020-02-07T05:44:05.004" v="5255" actId="478"/>
          <ac:spMkLst>
            <pc:docMk/>
            <pc:sldMk cId="966167693" sldId="1413"/>
            <ac:spMk id="7" creationId="{00000000-0000-0000-0000-000000000000}"/>
          </ac:spMkLst>
        </pc:spChg>
      </pc:sldChg>
      <pc:sldChg chg="addSp modSp add modAnim">
        <pc:chgData name="Roth, Dan" userId="18da4c67-dd89-43a7-9856-8592f867a23c" providerId="ADAL" clId="{6948AA12-6A06-46A6-BF40-7036EC15C2CA}" dt="2020-02-07T05:43:13.065" v="5202"/>
        <pc:sldMkLst>
          <pc:docMk/>
          <pc:sldMk cId="3455494926" sldId="1414"/>
        </pc:sldMkLst>
        <pc:spChg chg="mod">
          <ac:chgData name="Roth, Dan" userId="18da4c67-dd89-43a7-9856-8592f867a23c" providerId="ADAL" clId="{6948AA12-6A06-46A6-BF40-7036EC15C2CA}" dt="2020-02-07T05:42:11.800" v="5111" actId="1036"/>
          <ac:spMkLst>
            <pc:docMk/>
            <pc:sldMk cId="3455494926" sldId="1414"/>
            <ac:spMk id="10" creationId="{B6184B44-1F70-424D-9B3C-A3230B1A17C5}"/>
          </ac:spMkLst>
        </pc:spChg>
        <pc:cxnChg chg="mod">
          <ac:chgData name="Roth, Dan" userId="18da4c67-dd89-43a7-9856-8592f867a23c" providerId="ADAL" clId="{6948AA12-6A06-46A6-BF40-7036EC15C2CA}" dt="2020-02-07T05:42:56.515" v="5199" actId="14100"/>
          <ac:cxnSpMkLst>
            <pc:docMk/>
            <pc:sldMk cId="3455494926" sldId="1414"/>
            <ac:cxnSpMk id="11" creationId="{D8EB2FA6-A913-464A-B9A2-28F9DC1A59ED}"/>
          </ac:cxnSpMkLst>
        </pc:cxnChg>
        <pc:cxnChg chg="add mod">
          <ac:chgData name="Roth, Dan" userId="18da4c67-dd89-43a7-9856-8592f867a23c" providerId="ADAL" clId="{6948AA12-6A06-46A6-BF40-7036EC15C2CA}" dt="2020-02-07T05:42:49.129" v="5189" actId="14100"/>
          <ac:cxnSpMkLst>
            <pc:docMk/>
            <pc:sldMk cId="3455494926" sldId="1414"/>
            <ac:cxnSpMk id="12" creationId="{801F32CE-DD4A-400C-82C2-A01355B5EF5F}"/>
          </ac:cxnSpMkLst>
        </pc:cxnChg>
      </pc:sldChg>
      <pc:sldChg chg="add">
        <pc:chgData name="Roth, Dan" userId="18da4c67-dd89-43a7-9856-8592f867a23c" providerId="ADAL" clId="{6948AA12-6A06-46A6-BF40-7036EC15C2CA}" dt="2020-02-07T14:20:26.636" v="6666"/>
        <pc:sldMkLst>
          <pc:docMk/>
          <pc:sldMk cId="941726210" sldId="1415"/>
        </pc:sldMkLst>
      </pc:sldChg>
      <pc:sldMasterChg chg="delSldLayout">
        <pc:chgData name="Roth, Dan" userId="18da4c67-dd89-43a7-9856-8592f867a23c" providerId="ADAL" clId="{6948AA12-6A06-46A6-BF40-7036EC15C2CA}" dt="2020-02-07T05:48:48.653" v="5270" actId="47"/>
        <pc:sldMasterMkLst>
          <pc:docMk/>
          <pc:sldMasterMk cId="139450675" sldId="2147483660"/>
        </pc:sldMasterMkLst>
        <pc:sldLayoutChg chg="del">
          <pc:chgData name="Roth, Dan" userId="18da4c67-dd89-43a7-9856-8592f867a23c" providerId="ADAL" clId="{6948AA12-6A06-46A6-BF40-7036EC15C2CA}" dt="2020-02-07T05:48:48.653" v="5270" actId="47"/>
          <pc:sldLayoutMkLst>
            <pc:docMk/>
            <pc:sldMasterMk cId="139450675" sldId="2147483660"/>
            <pc:sldLayoutMk cId="3406444661" sldId="214748366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CAEVO</c:v>
                </c:pt>
              </c:strCache>
            </c:strRef>
          </c:tx>
          <c:spPr>
            <a:solidFill>
              <a:schemeClr val="accent1"/>
            </a:solidFill>
            <a:ln>
              <a:noFill/>
            </a:ln>
            <a:effectLst/>
          </c:spPr>
          <c:invertIfNegative val="0"/>
          <c:cat>
            <c:strRef>
              <c:f>Sheet1!$A$2</c:f>
              <c:strCache>
                <c:ptCount val="1"/>
                <c:pt idx="0">
                  <c:v>F1</c:v>
                </c:pt>
              </c:strCache>
            </c:strRef>
          </c:cat>
          <c:val>
            <c:numRef>
              <c:f>Sheet1!$B$2</c:f>
              <c:numCache>
                <c:formatCode>General</c:formatCode>
                <c:ptCount val="1"/>
                <c:pt idx="0">
                  <c:v>50</c:v>
                </c:pt>
              </c:numCache>
            </c:numRef>
          </c:val>
          <c:extLst>
            <c:ext xmlns:c16="http://schemas.microsoft.com/office/drawing/2014/chart" uri="{C3380CC4-5D6E-409C-BE32-E72D297353CC}">
              <c16:uniqueId val="{00000000-CC3B-6646-80D4-BE3961523A95}"/>
            </c:ext>
          </c:extLst>
        </c:ser>
        <c:ser>
          <c:idx val="1"/>
          <c:order val="1"/>
          <c:tx>
            <c:strRef>
              <c:f>Sheet1!$C$1</c:f>
              <c:strCache>
                <c:ptCount val="1"/>
                <c:pt idx="0">
                  <c:v>EMNLP'17</c:v>
                </c:pt>
              </c:strCache>
            </c:strRef>
          </c:tx>
          <c:spPr>
            <a:solidFill>
              <a:schemeClr val="accent2"/>
            </a:solidFill>
            <a:ln>
              <a:noFill/>
            </a:ln>
            <a:effectLst/>
          </c:spPr>
          <c:invertIfNegative val="0"/>
          <c:cat>
            <c:strRef>
              <c:f>Sheet1!$A$2</c:f>
              <c:strCache>
                <c:ptCount val="1"/>
                <c:pt idx="0">
                  <c:v>F1</c:v>
                </c:pt>
              </c:strCache>
            </c:strRef>
          </c:cat>
          <c:val>
            <c:numRef>
              <c:f>Sheet1!$C$2</c:f>
              <c:numCache>
                <c:formatCode>General</c:formatCode>
                <c:ptCount val="1"/>
                <c:pt idx="0">
                  <c:v>51.5</c:v>
                </c:pt>
              </c:numCache>
            </c:numRef>
          </c:val>
          <c:extLst>
            <c:ext xmlns:c16="http://schemas.microsoft.com/office/drawing/2014/chart" uri="{C3380CC4-5D6E-409C-BE32-E72D297353CC}">
              <c16:uniqueId val="{00000001-CC3B-6646-80D4-BE3961523A95}"/>
            </c:ext>
          </c:extLst>
        </c:ser>
        <c:ser>
          <c:idx val="2"/>
          <c:order val="2"/>
          <c:tx>
            <c:strRef>
              <c:f>Sheet1!$D$1</c:f>
              <c:strCache>
                <c:ptCount val="1"/>
                <c:pt idx="0">
                  <c:v>TemProb</c:v>
                </c:pt>
              </c:strCache>
            </c:strRef>
          </c:tx>
          <c:spPr>
            <a:solidFill>
              <a:schemeClr val="accent3"/>
            </a:solidFill>
            <a:ln>
              <a:noFill/>
            </a:ln>
            <a:effectLst/>
          </c:spPr>
          <c:invertIfNegative val="0"/>
          <c:cat>
            <c:strRef>
              <c:f>Sheet1!$A$2</c:f>
              <c:strCache>
                <c:ptCount val="1"/>
                <c:pt idx="0">
                  <c:v>F1</c:v>
                </c:pt>
              </c:strCache>
            </c:strRef>
          </c:cat>
          <c:val>
            <c:numRef>
              <c:f>Sheet1!$D$2</c:f>
              <c:numCache>
                <c:formatCode>General</c:formatCode>
                <c:ptCount val="1"/>
                <c:pt idx="0">
                  <c:v>55.5</c:v>
                </c:pt>
              </c:numCache>
            </c:numRef>
          </c:val>
          <c:extLst>
            <c:ext xmlns:c16="http://schemas.microsoft.com/office/drawing/2014/chart" uri="{C3380CC4-5D6E-409C-BE32-E72D297353CC}">
              <c16:uniqueId val="{00000002-CC3B-6646-80D4-BE3961523A95}"/>
            </c:ext>
          </c:extLst>
        </c:ser>
        <c:ser>
          <c:idx val="3"/>
          <c:order val="3"/>
          <c:tx>
            <c:strRef>
              <c:f>Sheet1!$E$1</c:f>
              <c:strCache>
                <c:ptCount val="1"/>
                <c:pt idx="0">
                  <c:v>CogCompTime</c:v>
                </c:pt>
              </c:strCache>
            </c:strRef>
          </c:tx>
          <c:spPr>
            <a:solidFill>
              <a:schemeClr val="accent4"/>
            </a:solidFill>
            <a:ln>
              <a:noFill/>
            </a:ln>
            <a:effectLst/>
          </c:spPr>
          <c:invertIfNegative val="0"/>
          <c:cat>
            <c:strRef>
              <c:f>Sheet1!$A$2</c:f>
              <c:strCache>
                <c:ptCount val="1"/>
                <c:pt idx="0">
                  <c:v>F1</c:v>
                </c:pt>
              </c:strCache>
            </c:strRef>
          </c:cat>
          <c:val>
            <c:numRef>
              <c:f>Sheet1!$E$2</c:f>
              <c:numCache>
                <c:formatCode>General</c:formatCode>
                <c:ptCount val="1"/>
                <c:pt idx="0">
                  <c:v>66.599999999999994</c:v>
                </c:pt>
              </c:numCache>
            </c:numRef>
          </c:val>
          <c:extLst>
            <c:ext xmlns:c16="http://schemas.microsoft.com/office/drawing/2014/chart" uri="{C3380CC4-5D6E-409C-BE32-E72D297353CC}">
              <c16:uniqueId val="{00000003-CC3B-6646-80D4-BE3961523A95}"/>
            </c:ext>
          </c:extLst>
        </c:ser>
        <c:ser>
          <c:idx val="4"/>
          <c:order val="4"/>
          <c:tx>
            <c:strRef>
              <c:f>Sheet1!$F$1</c:f>
              <c:strCache>
                <c:ptCount val="1"/>
                <c:pt idx="0">
                  <c:v>LSTM</c:v>
                </c:pt>
              </c:strCache>
            </c:strRef>
          </c:tx>
          <c:spPr>
            <a:solidFill>
              <a:schemeClr val="accent5"/>
            </a:solidFill>
            <a:ln>
              <a:noFill/>
            </a:ln>
            <a:effectLst/>
          </c:spPr>
          <c:invertIfNegative val="0"/>
          <c:cat>
            <c:strRef>
              <c:f>Sheet1!$A$2</c:f>
              <c:strCache>
                <c:ptCount val="1"/>
                <c:pt idx="0">
                  <c:v>F1</c:v>
                </c:pt>
              </c:strCache>
            </c:strRef>
          </c:cat>
          <c:val>
            <c:numRef>
              <c:f>Sheet1!$F$2</c:f>
              <c:numCache>
                <c:formatCode>General</c:formatCode>
                <c:ptCount val="1"/>
                <c:pt idx="0">
                  <c:v>69</c:v>
                </c:pt>
              </c:numCache>
            </c:numRef>
          </c:val>
          <c:extLst>
            <c:ext xmlns:c16="http://schemas.microsoft.com/office/drawing/2014/chart" uri="{C3380CC4-5D6E-409C-BE32-E72D297353CC}">
              <c16:uniqueId val="{00000004-CC3B-6646-80D4-BE3961523A95}"/>
            </c:ext>
          </c:extLst>
        </c:ser>
        <c:ser>
          <c:idx val="5"/>
          <c:order val="5"/>
          <c:tx>
            <c:strRef>
              <c:f>Sheet1!$G$1</c:f>
              <c:strCache>
                <c:ptCount val="1"/>
                <c:pt idx="0">
                  <c:v>LSTM (BERT)</c:v>
                </c:pt>
              </c:strCache>
            </c:strRef>
          </c:tx>
          <c:spPr>
            <a:solidFill>
              <a:schemeClr val="accent6"/>
            </a:solidFill>
            <a:ln>
              <a:noFill/>
            </a:ln>
            <a:effectLst/>
          </c:spPr>
          <c:invertIfNegative val="0"/>
          <c:cat>
            <c:strRef>
              <c:f>Sheet1!$A$2</c:f>
              <c:strCache>
                <c:ptCount val="1"/>
                <c:pt idx="0">
                  <c:v>F1</c:v>
                </c:pt>
              </c:strCache>
            </c:strRef>
          </c:cat>
          <c:val>
            <c:numRef>
              <c:f>Sheet1!$G$2</c:f>
              <c:numCache>
                <c:formatCode>General</c:formatCode>
                <c:ptCount val="1"/>
                <c:pt idx="0">
                  <c:v>73.8</c:v>
                </c:pt>
              </c:numCache>
            </c:numRef>
          </c:val>
          <c:extLst>
            <c:ext xmlns:c16="http://schemas.microsoft.com/office/drawing/2014/chart" uri="{C3380CC4-5D6E-409C-BE32-E72D297353CC}">
              <c16:uniqueId val="{00000005-CC3B-6646-80D4-BE3961523A95}"/>
            </c:ext>
          </c:extLst>
        </c:ser>
        <c:ser>
          <c:idx val="6"/>
          <c:order val="6"/>
          <c:tx>
            <c:strRef>
              <c:f>Sheet1!$H$1</c:f>
              <c:strCache>
                <c:ptCount val="1"/>
                <c:pt idx="0">
                  <c:v>LSTM+Siamese</c:v>
                </c:pt>
              </c:strCache>
            </c:strRef>
          </c:tx>
          <c:spPr>
            <a:solidFill>
              <a:schemeClr val="accent1">
                <a:lumMod val="60000"/>
              </a:schemeClr>
            </a:solidFill>
            <a:ln>
              <a:noFill/>
            </a:ln>
            <a:effectLst/>
          </c:spPr>
          <c:invertIfNegative val="0"/>
          <c:cat>
            <c:strRef>
              <c:f>Sheet1!$A$2</c:f>
              <c:strCache>
                <c:ptCount val="1"/>
                <c:pt idx="0">
                  <c:v>F1</c:v>
                </c:pt>
              </c:strCache>
            </c:strRef>
          </c:cat>
          <c:val>
            <c:numRef>
              <c:f>Sheet1!$H$2</c:f>
              <c:numCache>
                <c:formatCode>General</c:formatCode>
                <c:ptCount val="1"/>
                <c:pt idx="0">
                  <c:v>76.5</c:v>
                </c:pt>
              </c:numCache>
            </c:numRef>
          </c:val>
          <c:extLst>
            <c:ext xmlns:c16="http://schemas.microsoft.com/office/drawing/2014/chart" uri="{C3380CC4-5D6E-409C-BE32-E72D297353CC}">
              <c16:uniqueId val="{00000006-CC3B-6646-80D4-BE3961523A95}"/>
            </c:ext>
          </c:extLst>
        </c:ser>
        <c:dLbls>
          <c:showLegendKey val="0"/>
          <c:showVal val="0"/>
          <c:showCatName val="0"/>
          <c:showSerName val="0"/>
          <c:showPercent val="0"/>
          <c:showBubbleSize val="0"/>
        </c:dLbls>
        <c:gapWidth val="267"/>
        <c:overlap val="-43"/>
        <c:axId val="-1321335344"/>
        <c:axId val="-1321355616"/>
      </c:barChart>
      <c:catAx>
        <c:axId val="-13213353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400" b="0" i="0" u="none" strike="noStrike" kern="1200" cap="none" spc="0" normalizeH="0" baseline="0">
                <a:solidFill>
                  <a:schemeClr val="dk1">
                    <a:lumMod val="65000"/>
                    <a:lumOff val="35000"/>
                  </a:schemeClr>
                </a:solidFill>
                <a:latin typeface="Century Gothic" panose="020B0502020202020204" pitchFamily="34" charset="0"/>
                <a:ea typeface="+mn-ea"/>
                <a:cs typeface="+mn-cs"/>
              </a:defRPr>
            </a:pPr>
            <a:endParaRPr lang="en-US"/>
          </a:p>
        </c:txPr>
        <c:crossAx val="-1321355616"/>
        <c:crosses val="autoZero"/>
        <c:auto val="1"/>
        <c:lblAlgn val="ctr"/>
        <c:lblOffset val="100"/>
        <c:noMultiLvlLbl val="0"/>
      </c:catAx>
      <c:valAx>
        <c:axId val="-1321355616"/>
        <c:scaling>
          <c:orientation val="minMax"/>
          <c:max val="80"/>
          <c:min val="40"/>
        </c:scaling>
        <c:delete val="0"/>
        <c:axPos val="l"/>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dk1">
                    <a:lumMod val="65000"/>
                    <a:lumOff val="35000"/>
                  </a:schemeClr>
                </a:solidFill>
                <a:latin typeface="+mn-lt"/>
                <a:ea typeface="+mn-ea"/>
                <a:cs typeface="+mn-cs"/>
              </a:defRPr>
            </a:pPr>
            <a:endParaRPr lang="en-US"/>
          </a:p>
        </c:txPr>
        <c:crossAx val="-132133534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2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bg2"/>
                </a:solidFill>
                <a:latin typeface="Century Gothic" panose="020B0502020202020204" pitchFamily="34" charset="0"/>
                <a:ea typeface="+mn-ea"/>
                <a:cs typeface="Times New Roman" panose="02020603050405020304" pitchFamily="18" charset="0"/>
              </a:defRPr>
            </a:pPr>
            <a:r>
              <a:rPr lang="en-US"/>
              <a:t>After “bomb”</a:t>
            </a:r>
          </a:p>
        </c:rich>
      </c:tx>
      <c:layout>
        <c:manualLayout>
          <c:xMode val="edge"/>
          <c:yMode val="edge"/>
          <c:x val="0.33658256768858902"/>
          <c:y val="2.7777777777777801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bg2"/>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After "bomb"</c:v>
                </c:pt>
              </c:strCache>
            </c:strRef>
          </c:tx>
          <c:spPr>
            <a:solidFill>
              <a:srgbClr val="C27990"/>
            </a:solidFill>
            <a:ln>
              <a:noFill/>
            </a:ln>
            <a:effectLst/>
          </c:spPr>
          <c:invertIfNegative val="0"/>
          <c:cat>
            <c:strRef>
              <c:f>Sheet1!$A$2:$A$8</c:f>
              <c:strCache>
                <c:ptCount val="7"/>
                <c:pt idx="0">
                  <c:v>kill</c:v>
                </c:pt>
                <c:pt idx="1">
                  <c:v>destroy</c:v>
                </c:pt>
                <c:pt idx="2">
                  <c:v>suspect</c:v>
                </c:pt>
                <c:pt idx="3">
                  <c:v>strafe</c:v>
                </c:pt>
                <c:pt idx="4">
                  <c:v>include</c:v>
                </c:pt>
                <c:pt idx="5">
                  <c:v>shell</c:v>
                </c:pt>
                <c:pt idx="6">
                  <c:v>wound</c:v>
                </c:pt>
              </c:strCache>
            </c:strRef>
          </c:cat>
          <c:val>
            <c:numRef>
              <c:f>Sheet1!$B$2:$B$8</c:f>
              <c:numCache>
                <c:formatCode>General</c:formatCode>
                <c:ptCount val="7"/>
                <c:pt idx="0">
                  <c:v>27.05184686635042</c:v>
                </c:pt>
                <c:pt idx="1">
                  <c:v>8.8264710397267248</c:v>
                </c:pt>
                <c:pt idx="2">
                  <c:v>6.4737483182894051</c:v>
                </c:pt>
                <c:pt idx="3">
                  <c:v>6.4737483182894051</c:v>
                </c:pt>
                <c:pt idx="4">
                  <c:v>5.5720068149199866</c:v>
                </c:pt>
                <c:pt idx="5">
                  <c:v>4.9915939069102171</c:v>
                </c:pt>
                <c:pt idx="6">
                  <c:v>4.7009061075832763</c:v>
                </c:pt>
              </c:numCache>
            </c:numRef>
          </c:val>
          <c:extLst>
            <c:ext xmlns:c16="http://schemas.microsoft.com/office/drawing/2014/chart" uri="{C3380CC4-5D6E-409C-BE32-E72D297353CC}">
              <c16:uniqueId val="{00000000-53D8-7146-8ADB-C84287F4DA6A}"/>
            </c:ext>
          </c:extLst>
        </c:ser>
        <c:dLbls>
          <c:showLegendKey val="0"/>
          <c:showVal val="0"/>
          <c:showCatName val="0"/>
          <c:showSerName val="0"/>
          <c:showPercent val="0"/>
          <c:showBubbleSize val="0"/>
        </c:dLbls>
        <c:gapWidth val="15"/>
        <c:overlap val="-19"/>
        <c:axId val="-1455828752"/>
        <c:axId val="-1456284896"/>
      </c:barChart>
      <c:catAx>
        <c:axId val="-145582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56284896"/>
        <c:crosses val="autoZero"/>
        <c:auto val="1"/>
        <c:lblAlgn val="ctr"/>
        <c:lblOffset val="100"/>
        <c:noMultiLvlLbl val="0"/>
      </c:catAx>
      <c:valAx>
        <c:axId val="-145628489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55828752"/>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2"/>
          </a:solidFill>
          <a:latin typeface="Century Gothic" panose="020B0502020202020204" pitchFamily="34" charset="0"/>
          <a:cs typeface="Times New Roman" panose="02020603050405020304" pitchFamily="18"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bg2"/>
                </a:solidFill>
                <a:latin typeface="Century Gothic" panose="020B0502020202020204" pitchFamily="34" charset="0"/>
                <a:ea typeface="+mn-ea"/>
                <a:cs typeface="Times New Roman" panose="02020603050405020304" pitchFamily="18" charset="0"/>
              </a:defRPr>
            </a:pPr>
            <a:r>
              <a:rPr lang="en-US"/>
              <a:t>Before “bomb”</a:t>
            </a:r>
          </a:p>
        </c:rich>
      </c:tx>
      <c:layout>
        <c:manualLayout>
          <c:xMode val="edge"/>
          <c:yMode val="edge"/>
          <c:x val="0.294747374630347"/>
          <c:y val="2.7252059014655699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bg2"/>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bomb</c:v>
                </c:pt>
              </c:strCache>
            </c:strRef>
          </c:tx>
          <c:spPr>
            <a:solidFill>
              <a:srgbClr val="C27990"/>
            </a:solidFill>
            <a:ln>
              <a:noFill/>
            </a:ln>
            <a:effectLst/>
          </c:spPr>
          <c:invertIfNegative val="0"/>
          <c:cat>
            <c:strRef>
              <c:f>Sheet1!$A$2:$A$8</c:f>
              <c:strCache>
                <c:ptCount val="7"/>
                <c:pt idx="0">
                  <c:v>report</c:v>
                </c:pt>
                <c:pt idx="1">
                  <c:v>fire</c:v>
                </c:pt>
                <c:pt idx="2">
                  <c:v>come</c:v>
                </c:pt>
                <c:pt idx="3">
                  <c:v>continue</c:v>
                </c:pt>
                <c:pt idx="4">
                  <c:v>lead</c:v>
                </c:pt>
                <c:pt idx="5">
                  <c:v>describe</c:v>
                </c:pt>
                <c:pt idx="6">
                  <c:v>refuse</c:v>
                </c:pt>
              </c:strCache>
            </c:strRef>
          </c:cat>
          <c:val>
            <c:numRef>
              <c:f>Sheet1!$B$2:$B$8</c:f>
              <c:numCache>
                <c:formatCode>General</c:formatCode>
                <c:ptCount val="7"/>
                <c:pt idx="0">
                  <c:v>6.1580198871688836</c:v>
                </c:pt>
                <c:pt idx="1">
                  <c:v>6.1580198871688836</c:v>
                </c:pt>
                <c:pt idx="2">
                  <c:v>4.2112321579970349</c:v>
                </c:pt>
                <c:pt idx="3">
                  <c:v>3.447865276103125</c:v>
                </c:pt>
                <c:pt idx="4">
                  <c:v>2.3111732106021292</c:v>
                </c:pt>
                <c:pt idx="5">
                  <c:v>2.3111732106021292</c:v>
                </c:pt>
                <c:pt idx="6">
                  <c:v>1.9112457966326371</c:v>
                </c:pt>
              </c:numCache>
            </c:numRef>
          </c:val>
          <c:extLst>
            <c:ext xmlns:c16="http://schemas.microsoft.com/office/drawing/2014/chart" uri="{C3380CC4-5D6E-409C-BE32-E72D297353CC}">
              <c16:uniqueId val="{00000000-6F65-694F-B682-8A82E6314B8C}"/>
            </c:ext>
          </c:extLst>
        </c:ser>
        <c:dLbls>
          <c:showLegendKey val="0"/>
          <c:showVal val="0"/>
          <c:showCatName val="0"/>
          <c:showSerName val="0"/>
          <c:showPercent val="0"/>
          <c:showBubbleSize val="0"/>
        </c:dLbls>
        <c:gapWidth val="15"/>
        <c:overlap val="-19"/>
        <c:axId val="-1443069888"/>
        <c:axId val="-1443072656"/>
      </c:barChart>
      <c:catAx>
        <c:axId val="-144306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3072656"/>
        <c:crosses val="autoZero"/>
        <c:auto val="1"/>
        <c:lblAlgn val="ctr"/>
        <c:lblOffset val="100"/>
        <c:noMultiLvlLbl val="0"/>
      </c:catAx>
      <c:valAx>
        <c:axId val="-144307265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3069888"/>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2"/>
          </a:solidFill>
          <a:latin typeface="Century Gothic" panose="020B0502020202020204" pitchFamily="34" charset="0"/>
          <a:cs typeface="Times New Roman" panose="02020603050405020304" pitchFamily="18"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bg2"/>
                </a:solidFill>
                <a:latin typeface="Century Gothic" panose="020B0502020202020204" pitchFamily="34" charset="0"/>
                <a:ea typeface="+mn-ea"/>
                <a:cs typeface="Times New Roman" panose="02020603050405020304" pitchFamily="18" charset="0"/>
              </a:defRPr>
            </a:pPr>
            <a:r>
              <a:rPr lang="en-US"/>
              <a:t>After “investigate”</a:t>
            </a:r>
          </a:p>
        </c:rich>
      </c:tx>
      <c:layout>
        <c:manualLayout>
          <c:xMode val="edge"/>
          <c:yMode val="edge"/>
          <c:x val="0.27770157642497101"/>
          <c:y val="2.69156184764065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bg2"/>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Investigate</c:v>
                </c:pt>
              </c:strCache>
            </c:strRef>
          </c:tx>
          <c:spPr>
            <a:solidFill>
              <a:srgbClr val="95A28E"/>
            </a:solidFill>
            <a:ln>
              <a:noFill/>
            </a:ln>
            <a:effectLst/>
          </c:spPr>
          <c:invertIfNegative val="0"/>
          <c:cat>
            <c:strRef>
              <c:f>Sheet1!$A$2:$A$8</c:f>
              <c:strCache>
                <c:ptCount val="7"/>
                <c:pt idx="0">
                  <c:v>report</c:v>
                </c:pt>
                <c:pt idx="1">
                  <c:v>prosecute</c:v>
                </c:pt>
                <c:pt idx="2">
                  <c:v>violate</c:v>
                </c:pt>
                <c:pt idx="3">
                  <c:v>occur</c:v>
                </c:pt>
                <c:pt idx="4">
                  <c:v>pay</c:v>
                </c:pt>
                <c:pt idx="5">
                  <c:v>tell</c:v>
                </c:pt>
                <c:pt idx="6">
                  <c:v>punish</c:v>
                </c:pt>
              </c:strCache>
            </c:strRef>
          </c:cat>
          <c:val>
            <c:numRef>
              <c:f>Sheet1!$B$2:$B$8</c:f>
              <c:numCache>
                <c:formatCode>General</c:formatCode>
                <c:ptCount val="7"/>
                <c:pt idx="0">
                  <c:v>7.6733652878954857</c:v>
                </c:pt>
                <c:pt idx="1">
                  <c:v>7.0834089290521183</c:v>
                </c:pt>
                <c:pt idx="2">
                  <c:v>4.8927537252394764</c:v>
                </c:pt>
                <c:pt idx="3">
                  <c:v>4.4716402113483404</c:v>
                </c:pt>
                <c:pt idx="4">
                  <c:v>3.8487763976105431</c:v>
                </c:pt>
                <c:pt idx="5">
                  <c:v>2.9974300723258311</c:v>
                </c:pt>
                <c:pt idx="6">
                  <c:v>2.9974300723258311</c:v>
                </c:pt>
              </c:numCache>
            </c:numRef>
          </c:val>
          <c:extLst>
            <c:ext xmlns:c16="http://schemas.microsoft.com/office/drawing/2014/chart" uri="{C3380CC4-5D6E-409C-BE32-E72D297353CC}">
              <c16:uniqueId val="{00000000-4F32-6F40-A1F5-5B09EFC4A681}"/>
            </c:ext>
          </c:extLst>
        </c:ser>
        <c:dLbls>
          <c:showLegendKey val="0"/>
          <c:showVal val="0"/>
          <c:showCatName val="0"/>
          <c:showSerName val="0"/>
          <c:showPercent val="0"/>
          <c:showBubbleSize val="0"/>
        </c:dLbls>
        <c:gapWidth val="15"/>
        <c:overlap val="-19"/>
        <c:axId val="-1744089344"/>
        <c:axId val="-1744706288"/>
      </c:barChart>
      <c:catAx>
        <c:axId val="-174408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744706288"/>
        <c:crosses val="autoZero"/>
        <c:auto val="1"/>
        <c:lblAlgn val="ctr"/>
        <c:lblOffset val="100"/>
        <c:noMultiLvlLbl val="0"/>
      </c:catAx>
      <c:valAx>
        <c:axId val="-1744706288"/>
        <c:scaling>
          <c:orientation val="minMax"/>
          <c:max val="8"/>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74408934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2"/>
          </a:solidFill>
          <a:latin typeface="Century Gothic" panose="020B0502020202020204" pitchFamily="34" charset="0"/>
          <a:cs typeface="Times New Roman" panose="02020603050405020304" pitchFamily="18"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bg2"/>
                </a:solidFill>
                <a:latin typeface="Century Gothic" panose="020B0502020202020204" pitchFamily="34" charset="0"/>
                <a:ea typeface="+mn-ea"/>
                <a:cs typeface="Times New Roman" panose="02020603050405020304" pitchFamily="18" charset="0"/>
              </a:defRPr>
            </a:pPr>
            <a:r>
              <a:rPr lang="en-US"/>
              <a:t>Before “investigate”</a:t>
            </a:r>
          </a:p>
        </c:rich>
      </c:tx>
      <c:layout>
        <c:manualLayout>
          <c:xMode val="edge"/>
          <c:yMode val="edge"/>
          <c:x val="0.24412604635947199"/>
          <c:y val="2.7252059014655699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bg2"/>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Investigate</c:v>
                </c:pt>
              </c:strCache>
            </c:strRef>
          </c:tx>
          <c:spPr>
            <a:solidFill>
              <a:srgbClr val="95A28E"/>
            </a:solidFill>
            <a:ln>
              <a:noFill/>
            </a:ln>
            <a:effectLst/>
          </c:spPr>
          <c:invertIfNegative val="0"/>
          <c:cat>
            <c:strRef>
              <c:f>Sheet1!$A$2:$A$8</c:f>
              <c:strCache>
                <c:ptCount val="7"/>
                <c:pt idx="0">
                  <c:v>involve</c:v>
                </c:pt>
                <c:pt idx="1">
                  <c:v>kill</c:v>
                </c:pt>
                <c:pt idx="2">
                  <c:v>suspect</c:v>
                </c:pt>
                <c:pt idx="3">
                  <c:v>know</c:v>
                </c:pt>
                <c:pt idx="4">
                  <c:v>link</c:v>
                </c:pt>
                <c:pt idx="5">
                  <c:v>raise</c:v>
                </c:pt>
                <c:pt idx="6">
                  <c:v>steal</c:v>
                </c:pt>
              </c:strCache>
            </c:strRef>
          </c:cat>
          <c:val>
            <c:numRef>
              <c:f>Sheet1!$B$2:$B$8</c:f>
              <c:numCache>
                <c:formatCode>General</c:formatCode>
                <c:ptCount val="7"/>
                <c:pt idx="0">
                  <c:v>7.5214224749932699</c:v>
                </c:pt>
                <c:pt idx="1">
                  <c:v>5.684568819219578</c:v>
                </c:pt>
                <c:pt idx="2">
                  <c:v>5.4616736876407801</c:v>
                </c:pt>
                <c:pt idx="3">
                  <c:v>3.0275547453758151</c:v>
                </c:pt>
                <c:pt idx="4">
                  <c:v>1.8922285832099399</c:v>
                </c:pt>
                <c:pt idx="5">
                  <c:v>1.5647957103941661</c:v>
                </c:pt>
                <c:pt idx="6">
                  <c:v>1.3878492948359289</c:v>
                </c:pt>
              </c:numCache>
            </c:numRef>
          </c:val>
          <c:extLst>
            <c:ext xmlns:c16="http://schemas.microsoft.com/office/drawing/2014/chart" uri="{C3380CC4-5D6E-409C-BE32-E72D297353CC}">
              <c16:uniqueId val="{00000000-C832-FC4A-BAA8-2E48657F1D88}"/>
            </c:ext>
          </c:extLst>
        </c:ser>
        <c:dLbls>
          <c:showLegendKey val="0"/>
          <c:showVal val="0"/>
          <c:showCatName val="0"/>
          <c:showSerName val="0"/>
          <c:showPercent val="0"/>
          <c:showBubbleSize val="0"/>
        </c:dLbls>
        <c:gapWidth val="15"/>
        <c:overlap val="-19"/>
        <c:axId val="-1456271344"/>
        <c:axId val="-1456269296"/>
      </c:barChart>
      <c:catAx>
        <c:axId val="-145627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56269296"/>
        <c:crosses val="autoZero"/>
        <c:auto val="1"/>
        <c:lblAlgn val="ctr"/>
        <c:lblOffset val="100"/>
        <c:noMultiLvlLbl val="0"/>
      </c:catAx>
      <c:valAx>
        <c:axId val="-145626929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5627134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2"/>
          </a:solidFill>
          <a:latin typeface="Century Gothic" panose="020B0502020202020204" pitchFamily="34" charset="0"/>
          <a:cs typeface="Times New Roman" panose="02020603050405020304" pitchFamily="18"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a:solidFill>
                  <a:schemeClr val="tx1"/>
                </a:solidFill>
              </a:rPr>
              <a:t>After “grant”</a:t>
            </a:r>
          </a:p>
        </c:rich>
      </c:tx>
      <c:layout>
        <c:manualLayout>
          <c:xMode val="edge"/>
          <c:yMode val="edge"/>
          <c:x val="0.33328910836612802"/>
          <c:y val="2.5855803338452499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After "bomb"</c:v>
                </c:pt>
              </c:strCache>
            </c:strRef>
          </c:tx>
          <c:spPr>
            <a:solidFill>
              <a:srgbClr val="665E8A"/>
            </a:solidFill>
            <a:ln>
              <a:noFill/>
            </a:ln>
            <a:effectLst/>
          </c:spPr>
          <c:invertIfNegative val="0"/>
          <c:cat>
            <c:strRef>
              <c:f>Sheet1!$A$2:$A$8</c:f>
              <c:strCache>
                <c:ptCount val="7"/>
                <c:pt idx="0">
                  <c:v>use</c:v>
                </c:pt>
                <c:pt idx="1">
                  <c:v>pay</c:v>
                </c:pt>
                <c:pt idx="2">
                  <c:v>include</c:v>
                </c:pt>
                <c:pt idx="3">
                  <c:v>leave</c:v>
                </c:pt>
                <c:pt idx="4">
                  <c:v>speak</c:v>
                </c:pt>
                <c:pt idx="5">
                  <c:v>help</c:v>
                </c:pt>
                <c:pt idx="6">
                  <c:v>work</c:v>
                </c:pt>
              </c:strCache>
            </c:strRef>
          </c:cat>
          <c:val>
            <c:numRef>
              <c:f>Sheet1!$B$2:$B$8</c:f>
              <c:numCache>
                <c:formatCode>General</c:formatCode>
                <c:ptCount val="7"/>
                <c:pt idx="0">
                  <c:v>5.1436105730303776</c:v>
                </c:pt>
                <c:pt idx="1">
                  <c:v>4.0867714384640701</c:v>
                </c:pt>
                <c:pt idx="2">
                  <c:v>3.5175167749121301</c:v>
                </c:pt>
                <c:pt idx="3">
                  <c:v>3.3459654574712721</c:v>
                </c:pt>
                <c:pt idx="4">
                  <c:v>3.2470772336105869</c:v>
                </c:pt>
                <c:pt idx="5">
                  <c:v>2.9676051447809439</c:v>
                </c:pt>
                <c:pt idx="6">
                  <c:v>2.879899158088242</c:v>
                </c:pt>
              </c:numCache>
            </c:numRef>
          </c:val>
          <c:extLst>
            <c:ext xmlns:c16="http://schemas.microsoft.com/office/drawing/2014/chart" uri="{C3380CC4-5D6E-409C-BE32-E72D297353CC}">
              <c16:uniqueId val="{00000000-8F92-DE48-B680-0BDF824AA171}"/>
            </c:ext>
          </c:extLst>
        </c:ser>
        <c:dLbls>
          <c:showLegendKey val="0"/>
          <c:showVal val="0"/>
          <c:showCatName val="0"/>
          <c:showSerName val="0"/>
          <c:showPercent val="0"/>
          <c:showBubbleSize val="0"/>
        </c:dLbls>
        <c:gapWidth val="15"/>
        <c:overlap val="-19"/>
        <c:axId val="-1425862832"/>
        <c:axId val="-1449047904"/>
      </c:barChart>
      <c:catAx>
        <c:axId val="-142586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9047904"/>
        <c:crosses val="autoZero"/>
        <c:auto val="1"/>
        <c:lblAlgn val="ctr"/>
        <c:lblOffset val="100"/>
        <c:noMultiLvlLbl val="0"/>
      </c:catAx>
      <c:valAx>
        <c:axId val="-1449047904"/>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25862832"/>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a:solidFill>
                  <a:schemeClr val="tx1"/>
                </a:solidFill>
              </a:rPr>
              <a:t>Before “grant”</a:t>
            </a:r>
          </a:p>
        </c:rich>
      </c:tx>
      <c:layout>
        <c:manualLayout>
          <c:xMode val="edge"/>
          <c:yMode val="edge"/>
          <c:x val="0.307973241293372"/>
          <c:y val="2.7252059014655699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"mourn"</c:v>
                </c:pt>
              </c:strCache>
            </c:strRef>
          </c:tx>
          <c:spPr>
            <a:solidFill>
              <a:srgbClr val="665E8A"/>
            </a:solidFill>
            <a:ln>
              <a:noFill/>
            </a:ln>
            <a:effectLst/>
          </c:spPr>
          <c:invertIfNegative val="0"/>
          <c:cat>
            <c:strRef>
              <c:f>Sheet1!$A$2:$A$8</c:f>
              <c:strCache>
                <c:ptCount val="7"/>
                <c:pt idx="0">
                  <c:v>seek</c:v>
                </c:pt>
                <c:pt idx="1">
                  <c:v>know</c:v>
                </c:pt>
                <c:pt idx="2">
                  <c:v>need</c:v>
                </c:pt>
                <c:pt idx="3">
                  <c:v>zone</c:v>
                </c:pt>
                <c:pt idx="4">
                  <c:v>request</c:v>
                </c:pt>
                <c:pt idx="5">
                  <c:v>involve</c:v>
                </c:pt>
                <c:pt idx="6">
                  <c:v>write</c:v>
                </c:pt>
              </c:strCache>
            </c:strRef>
          </c:cat>
          <c:val>
            <c:numRef>
              <c:f>Sheet1!$B$2:$B$8</c:f>
              <c:numCache>
                <c:formatCode>General</c:formatCode>
                <c:ptCount val="7"/>
                <c:pt idx="0">
                  <c:v>4.7958707102964206</c:v>
                </c:pt>
                <c:pt idx="1">
                  <c:v>2.9974300723258311</c:v>
                </c:pt>
                <c:pt idx="2">
                  <c:v>2.3578620064902331</c:v>
                </c:pt>
                <c:pt idx="3">
                  <c:v>1.989245217265162</c:v>
                </c:pt>
                <c:pt idx="4">
                  <c:v>1.989245217265162</c:v>
                </c:pt>
                <c:pt idx="5">
                  <c:v>1.989245217265162</c:v>
                </c:pt>
                <c:pt idx="6">
                  <c:v>1.9112457966326371</c:v>
                </c:pt>
              </c:numCache>
            </c:numRef>
          </c:val>
          <c:extLst>
            <c:ext xmlns:c16="http://schemas.microsoft.com/office/drawing/2014/chart" uri="{C3380CC4-5D6E-409C-BE32-E72D297353CC}">
              <c16:uniqueId val="{00000000-47FC-A644-A2C3-A2C749E02654}"/>
            </c:ext>
          </c:extLst>
        </c:ser>
        <c:dLbls>
          <c:showLegendKey val="0"/>
          <c:showVal val="0"/>
          <c:showCatName val="0"/>
          <c:showSerName val="0"/>
          <c:showPercent val="0"/>
          <c:showBubbleSize val="0"/>
        </c:dLbls>
        <c:gapWidth val="15"/>
        <c:overlap val="-19"/>
        <c:axId val="-1443134688"/>
        <c:axId val="-1443142752"/>
      </c:barChart>
      <c:catAx>
        <c:axId val="-144313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3142752"/>
        <c:crosses val="autoZero"/>
        <c:auto val="1"/>
        <c:lblAlgn val="ctr"/>
        <c:lblOffset val="100"/>
        <c:noMultiLvlLbl val="0"/>
      </c:catAx>
      <c:valAx>
        <c:axId val="-1443142752"/>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3134688"/>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dirty="0">
                <a:solidFill>
                  <a:schemeClr val="tx1"/>
                </a:solidFill>
              </a:rPr>
              <a:t>After “bomb”</a:t>
            </a:r>
          </a:p>
        </c:rich>
      </c:tx>
      <c:layout>
        <c:manualLayout>
          <c:xMode val="edge"/>
          <c:yMode val="edge"/>
          <c:x val="0.33658256768858902"/>
          <c:y val="2.777777777777780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After "bomb"</c:v>
                </c:pt>
              </c:strCache>
            </c:strRef>
          </c:tx>
          <c:spPr>
            <a:solidFill>
              <a:srgbClr val="C27990"/>
            </a:solidFill>
            <a:ln>
              <a:noFill/>
            </a:ln>
            <a:effectLst/>
          </c:spPr>
          <c:invertIfNegative val="0"/>
          <c:cat>
            <c:strRef>
              <c:f>Sheet1!$A$2:$A$8</c:f>
              <c:strCache>
                <c:ptCount val="7"/>
                <c:pt idx="0">
                  <c:v>kill</c:v>
                </c:pt>
                <c:pt idx="1">
                  <c:v>destroy</c:v>
                </c:pt>
                <c:pt idx="2">
                  <c:v>suspect</c:v>
                </c:pt>
                <c:pt idx="3">
                  <c:v>strafe</c:v>
                </c:pt>
                <c:pt idx="4">
                  <c:v>include</c:v>
                </c:pt>
                <c:pt idx="5">
                  <c:v>shell</c:v>
                </c:pt>
                <c:pt idx="6">
                  <c:v>wound</c:v>
                </c:pt>
              </c:strCache>
            </c:strRef>
          </c:cat>
          <c:val>
            <c:numRef>
              <c:f>Sheet1!$B$2:$B$8</c:f>
              <c:numCache>
                <c:formatCode>General</c:formatCode>
                <c:ptCount val="7"/>
                <c:pt idx="0">
                  <c:v>27.05184686635042</c:v>
                </c:pt>
                <c:pt idx="1">
                  <c:v>8.8264710397267248</c:v>
                </c:pt>
                <c:pt idx="2">
                  <c:v>6.4737483182894051</c:v>
                </c:pt>
                <c:pt idx="3">
                  <c:v>6.4737483182894051</c:v>
                </c:pt>
                <c:pt idx="4">
                  <c:v>5.5720068149199866</c:v>
                </c:pt>
                <c:pt idx="5">
                  <c:v>4.9915939069102171</c:v>
                </c:pt>
                <c:pt idx="6">
                  <c:v>4.7009061075832763</c:v>
                </c:pt>
              </c:numCache>
            </c:numRef>
          </c:val>
          <c:extLst>
            <c:ext xmlns:c16="http://schemas.microsoft.com/office/drawing/2014/chart" uri="{C3380CC4-5D6E-409C-BE32-E72D297353CC}">
              <c16:uniqueId val="{00000000-9E49-4D1F-8FD4-3F88F59617CF}"/>
            </c:ext>
          </c:extLst>
        </c:ser>
        <c:dLbls>
          <c:showLegendKey val="0"/>
          <c:showVal val="0"/>
          <c:showCatName val="0"/>
          <c:showSerName val="0"/>
          <c:showPercent val="0"/>
          <c:showBubbleSize val="0"/>
        </c:dLbls>
        <c:gapWidth val="15"/>
        <c:overlap val="-19"/>
        <c:axId val="-1425774608"/>
        <c:axId val="-1449032256"/>
      </c:barChart>
      <c:catAx>
        <c:axId val="-142577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9032256"/>
        <c:crosses val="autoZero"/>
        <c:auto val="1"/>
        <c:lblAlgn val="ctr"/>
        <c:lblOffset val="100"/>
        <c:noMultiLvlLbl val="0"/>
      </c:catAx>
      <c:valAx>
        <c:axId val="-144903225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25774608"/>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a:solidFill>
                  <a:schemeClr val="tx1"/>
                </a:solidFill>
              </a:rPr>
              <a:t>Before “bomb”</a:t>
            </a:r>
          </a:p>
        </c:rich>
      </c:tx>
      <c:layout>
        <c:manualLayout>
          <c:xMode val="edge"/>
          <c:yMode val="edge"/>
          <c:x val="0.294747374630347"/>
          <c:y val="2.725205901465569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bomb</c:v>
                </c:pt>
              </c:strCache>
            </c:strRef>
          </c:tx>
          <c:spPr>
            <a:solidFill>
              <a:srgbClr val="C27990"/>
            </a:solidFill>
            <a:ln>
              <a:noFill/>
            </a:ln>
            <a:effectLst/>
          </c:spPr>
          <c:invertIfNegative val="0"/>
          <c:cat>
            <c:strRef>
              <c:f>Sheet1!$A$2:$A$8</c:f>
              <c:strCache>
                <c:ptCount val="7"/>
                <c:pt idx="0">
                  <c:v>report</c:v>
                </c:pt>
                <c:pt idx="1">
                  <c:v>fire</c:v>
                </c:pt>
                <c:pt idx="2">
                  <c:v>come</c:v>
                </c:pt>
                <c:pt idx="3">
                  <c:v>continue</c:v>
                </c:pt>
                <c:pt idx="4">
                  <c:v>lead</c:v>
                </c:pt>
                <c:pt idx="5">
                  <c:v>describe</c:v>
                </c:pt>
                <c:pt idx="6">
                  <c:v>refuse</c:v>
                </c:pt>
              </c:strCache>
            </c:strRef>
          </c:cat>
          <c:val>
            <c:numRef>
              <c:f>Sheet1!$B$2:$B$8</c:f>
              <c:numCache>
                <c:formatCode>General</c:formatCode>
                <c:ptCount val="7"/>
                <c:pt idx="0">
                  <c:v>6.1580198871688836</c:v>
                </c:pt>
                <c:pt idx="1">
                  <c:v>6.1580198871688836</c:v>
                </c:pt>
                <c:pt idx="2">
                  <c:v>4.2112321579970349</c:v>
                </c:pt>
                <c:pt idx="3">
                  <c:v>3.447865276103125</c:v>
                </c:pt>
                <c:pt idx="4">
                  <c:v>2.3111732106021292</c:v>
                </c:pt>
                <c:pt idx="5">
                  <c:v>2.3111732106021292</c:v>
                </c:pt>
                <c:pt idx="6">
                  <c:v>1.9112457966326371</c:v>
                </c:pt>
              </c:numCache>
            </c:numRef>
          </c:val>
          <c:extLst>
            <c:ext xmlns:c16="http://schemas.microsoft.com/office/drawing/2014/chart" uri="{C3380CC4-5D6E-409C-BE32-E72D297353CC}">
              <c16:uniqueId val="{00000000-19E8-4631-B497-C09F863AC72B}"/>
            </c:ext>
          </c:extLst>
        </c:ser>
        <c:dLbls>
          <c:showLegendKey val="0"/>
          <c:showVal val="0"/>
          <c:showCatName val="0"/>
          <c:showSerName val="0"/>
          <c:showPercent val="0"/>
          <c:showBubbleSize val="0"/>
        </c:dLbls>
        <c:gapWidth val="15"/>
        <c:overlap val="-19"/>
        <c:axId val="-1320382416"/>
        <c:axId val="-1320380096"/>
      </c:barChart>
      <c:catAx>
        <c:axId val="-132038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320380096"/>
        <c:crosses val="autoZero"/>
        <c:auto val="1"/>
        <c:lblAlgn val="ctr"/>
        <c:lblOffset val="100"/>
        <c:noMultiLvlLbl val="0"/>
      </c:catAx>
      <c:valAx>
        <c:axId val="-132038009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320382416"/>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a:solidFill>
                  <a:schemeClr val="tx1"/>
                </a:solidFill>
              </a:rPr>
              <a:t>After “investigate”</a:t>
            </a:r>
          </a:p>
        </c:rich>
      </c:tx>
      <c:layout>
        <c:manualLayout>
          <c:xMode val="edge"/>
          <c:yMode val="edge"/>
          <c:x val="0.27770157642497101"/>
          <c:y val="2.6915618476406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Investigate</c:v>
                </c:pt>
              </c:strCache>
            </c:strRef>
          </c:tx>
          <c:spPr>
            <a:solidFill>
              <a:srgbClr val="95A28E"/>
            </a:solidFill>
            <a:ln>
              <a:noFill/>
            </a:ln>
            <a:effectLst/>
          </c:spPr>
          <c:invertIfNegative val="0"/>
          <c:cat>
            <c:strRef>
              <c:f>Sheet1!$A$2:$A$8</c:f>
              <c:strCache>
                <c:ptCount val="7"/>
                <c:pt idx="0">
                  <c:v>report</c:v>
                </c:pt>
                <c:pt idx="1">
                  <c:v>prosecute</c:v>
                </c:pt>
                <c:pt idx="2">
                  <c:v>violate</c:v>
                </c:pt>
                <c:pt idx="3">
                  <c:v>occur</c:v>
                </c:pt>
                <c:pt idx="4">
                  <c:v>pay</c:v>
                </c:pt>
                <c:pt idx="5">
                  <c:v>tell</c:v>
                </c:pt>
                <c:pt idx="6">
                  <c:v>punish</c:v>
                </c:pt>
              </c:strCache>
            </c:strRef>
          </c:cat>
          <c:val>
            <c:numRef>
              <c:f>Sheet1!$B$2:$B$8</c:f>
              <c:numCache>
                <c:formatCode>General</c:formatCode>
                <c:ptCount val="7"/>
                <c:pt idx="0">
                  <c:v>7.6733652878954857</c:v>
                </c:pt>
                <c:pt idx="1">
                  <c:v>7.0834089290521183</c:v>
                </c:pt>
                <c:pt idx="2">
                  <c:v>4.8927537252394764</c:v>
                </c:pt>
                <c:pt idx="3">
                  <c:v>4.4716402113483404</c:v>
                </c:pt>
                <c:pt idx="4">
                  <c:v>3.8487763976105431</c:v>
                </c:pt>
                <c:pt idx="5">
                  <c:v>2.9974300723258311</c:v>
                </c:pt>
                <c:pt idx="6">
                  <c:v>2.9974300723258311</c:v>
                </c:pt>
              </c:numCache>
            </c:numRef>
          </c:val>
          <c:extLst>
            <c:ext xmlns:c16="http://schemas.microsoft.com/office/drawing/2014/chart" uri="{C3380CC4-5D6E-409C-BE32-E72D297353CC}">
              <c16:uniqueId val="{00000000-BA6E-48EE-8EC5-3953232382E0}"/>
            </c:ext>
          </c:extLst>
        </c:ser>
        <c:dLbls>
          <c:showLegendKey val="0"/>
          <c:showVal val="0"/>
          <c:showCatName val="0"/>
          <c:showSerName val="0"/>
          <c:showPercent val="0"/>
          <c:showBubbleSize val="0"/>
        </c:dLbls>
        <c:gapWidth val="15"/>
        <c:overlap val="-19"/>
        <c:axId val="-1442873024"/>
        <c:axId val="-1442932240"/>
      </c:barChart>
      <c:catAx>
        <c:axId val="-144287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2932240"/>
        <c:crosses val="autoZero"/>
        <c:auto val="1"/>
        <c:lblAlgn val="ctr"/>
        <c:lblOffset val="100"/>
        <c:noMultiLvlLbl val="0"/>
      </c:catAx>
      <c:valAx>
        <c:axId val="-1442932240"/>
        <c:scaling>
          <c:orientation val="minMax"/>
          <c:max val="8"/>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28730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dirty="0">
                <a:solidFill>
                  <a:schemeClr val="tx1"/>
                </a:solidFill>
              </a:rPr>
              <a:t>Before “investigate”</a:t>
            </a:r>
          </a:p>
        </c:rich>
      </c:tx>
      <c:layout>
        <c:manualLayout>
          <c:xMode val="edge"/>
          <c:yMode val="edge"/>
          <c:x val="0.24412604635947199"/>
          <c:y val="2.725205901465569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Investigate</c:v>
                </c:pt>
              </c:strCache>
            </c:strRef>
          </c:tx>
          <c:spPr>
            <a:solidFill>
              <a:srgbClr val="95A28E"/>
            </a:solidFill>
            <a:ln>
              <a:noFill/>
            </a:ln>
            <a:effectLst/>
          </c:spPr>
          <c:invertIfNegative val="0"/>
          <c:cat>
            <c:strRef>
              <c:f>Sheet1!$A$2:$A$8</c:f>
              <c:strCache>
                <c:ptCount val="7"/>
                <c:pt idx="0">
                  <c:v>involve</c:v>
                </c:pt>
                <c:pt idx="1">
                  <c:v>kill</c:v>
                </c:pt>
                <c:pt idx="2">
                  <c:v>suspect</c:v>
                </c:pt>
                <c:pt idx="3">
                  <c:v>know</c:v>
                </c:pt>
                <c:pt idx="4">
                  <c:v>link</c:v>
                </c:pt>
                <c:pt idx="5">
                  <c:v>raise</c:v>
                </c:pt>
                <c:pt idx="6">
                  <c:v>steal</c:v>
                </c:pt>
              </c:strCache>
            </c:strRef>
          </c:cat>
          <c:val>
            <c:numRef>
              <c:f>Sheet1!$B$2:$B$8</c:f>
              <c:numCache>
                <c:formatCode>General</c:formatCode>
                <c:ptCount val="7"/>
                <c:pt idx="0">
                  <c:v>7.5214224749932699</c:v>
                </c:pt>
                <c:pt idx="1">
                  <c:v>5.684568819219578</c:v>
                </c:pt>
                <c:pt idx="2">
                  <c:v>5.4616736876407801</c:v>
                </c:pt>
                <c:pt idx="3">
                  <c:v>3.0275547453758151</c:v>
                </c:pt>
                <c:pt idx="4">
                  <c:v>1.8922285832099399</c:v>
                </c:pt>
                <c:pt idx="5">
                  <c:v>1.5647957103941661</c:v>
                </c:pt>
                <c:pt idx="6">
                  <c:v>1.3878492948359289</c:v>
                </c:pt>
              </c:numCache>
            </c:numRef>
          </c:val>
          <c:extLst>
            <c:ext xmlns:c16="http://schemas.microsoft.com/office/drawing/2014/chart" uri="{C3380CC4-5D6E-409C-BE32-E72D297353CC}">
              <c16:uniqueId val="{00000000-BF8E-4B3C-A255-8AB206E08EB4}"/>
            </c:ext>
          </c:extLst>
        </c:ser>
        <c:dLbls>
          <c:showLegendKey val="0"/>
          <c:showVal val="0"/>
          <c:showCatName val="0"/>
          <c:showSerName val="0"/>
          <c:showPercent val="0"/>
          <c:showBubbleSize val="0"/>
        </c:dLbls>
        <c:gapWidth val="15"/>
        <c:overlap val="-19"/>
        <c:axId val="-1443791312"/>
        <c:axId val="-1443146992"/>
      </c:barChart>
      <c:catAx>
        <c:axId val="-144379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3146992"/>
        <c:crosses val="autoZero"/>
        <c:auto val="1"/>
        <c:lblAlgn val="ctr"/>
        <c:lblOffset val="100"/>
        <c:noMultiLvlLbl val="0"/>
      </c:catAx>
      <c:valAx>
        <c:axId val="-1443146992"/>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3791312"/>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a:solidFill>
                  <a:schemeClr val="tx1"/>
                </a:solidFill>
              </a:rPr>
              <a:t>After “grant”</a:t>
            </a:r>
          </a:p>
        </c:rich>
      </c:tx>
      <c:layout>
        <c:manualLayout>
          <c:xMode val="edge"/>
          <c:yMode val="edge"/>
          <c:x val="0.33328910836612802"/>
          <c:y val="2.585580333845249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After "bomb"</c:v>
                </c:pt>
              </c:strCache>
            </c:strRef>
          </c:tx>
          <c:spPr>
            <a:solidFill>
              <a:srgbClr val="665E8A"/>
            </a:solidFill>
            <a:ln>
              <a:noFill/>
            </a:ln>
            <a:effectLst/>
          </c:spPr>
          <c:invertIfNegative val="0"/>
          <c:cat>
            <c:strRef>
              <c:f>Sheet1!$A$2:$A$8</c:f>
              <c:strCache>
                <c:ptCount val="7"/>
                <c:pt idx="0">
                  <c:v>use</c:v>
                </c:pt>
                <c:pt idx="1">
                  <c:v>pay</c:v>
                </c:pt>
                <c:pt idx="2">
                  <c:v>include</c:v>
                </c:pt>
                <c:pt idx="3">
                  <c:v>leave</c:v>
                </c:pt>
                <c:pt idx="4">
                  <c:v>speak</c:v>
                </c:pt>
                <c:pt idx="5">
                  <c:v>help</c:v>
                </c:pt>
                <c:pt idx="6">
                  <c:v>work</c:v>
                </c:pt>
              </c:strCache>
            </c:strRef>
          </c:cat>
          <c:val>
            <c:numRef>
              <c:f>Sheet1!$B$2:$B$8</c:f>
              <c:numCache>
                <c:formatCode>General</c:formatCode>
                <c:ptCount val="7"/>
                <c:pt idx="0">
                  <c:v>5.1436105730303776</c:v>
                </c:pt>
                <c:pt idx="1">
                  <c:v>4.0867714384640701</c:v>
                </c:pt>
                <c:pt idx="2">
                  <c:v>3.5175167749121301</c:v>
                </c:pt>
                <c:pt idx="3">
                  <c:v>3.3459654574712721</c:v>
                </c:pt>
                <c:pt idx="4">
                  <c:v>3.2470772336105869</c:v>
                </c:pt>
                <c:pt idx="5">
                  <c:v>2.9676051447809439</c:v>
                </c:pt>
                <c:pt idx="6">
                  <c:v>2.879899158088242</c:v>
                </c:pt>
              </c:numCache>
            </c:numRef>
          </c:val>
          <c:extLst>
            <c:ext xmlns:c16="http://schemas.microsoft.com/office/drawing/2014/chart" uri="{C3380CC4-5D6E-409C-BE32-E72D297353CC}">
              <c16:uniqueId val="{00000000-9E49-4D1F-8FD4-3F88F59617CF}"/>
            </c:ext>
          </c:extLst>
        </c:ser>
        <c:dLbls>
          <c:showLegendKey val="0"/>
          <c:showVal val="0"/>
          <c:showCatName val="0"/>
          <c:showSerName val="0"/>
          <c:showPercent val="0"/>
          <c:showBubbleSize val="0"/>
        </c:dLbls>
        <c:gapWidth val="15"/>
        <c:overlap val="-19"/>
        <c:axId val="-1443690480"/>
        <c:axId val="-1443078192"/>
      </c:barChart>
      <c:catAx>
        <c:axId val="-144369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3078192"/>
        <c:crosses val="autoZero"/>
        <c:auto val="1"/>
        <c:lblAlgn val="ctr"/>
        <c:lblOffset val="100"/>
        <c:noMultiLvlLbl val="0"/>
      </c:catAx>
      <c:valAx>
        <c:axId val="-1443078192"/>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3690480"/>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dirty="0">
                <a:solidFill>
                  <a:schemeClr val="tx1"/>
                </a:solidFill>
              </a:rPr>
              <a:t>Before “grant”</a:t>
            </a:r>
          </a:p>
        </c:rich>
      </c:tx>
      <c:layout>
        <c:manualLayout>
          <c:xMode val="edge"/>
          <c:yMode val="edge"/>
          <c:x val="0.307973241293372"/>
          <c:y val="2.7252059014655699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"mourn"</c:v>
                </c:pt>
              </c:strCache>
            </c:strRef>
          </c:tx>
          <c:spPr>
            <a:solidFill>
              <a:srgbClr val="665E8A"/>
            </a:solidFill>
            <a:ln>
              <a:noFill/>
            </a:ln>
            <a:effectLst/>
          </c:spPr>
          <c:invertIfNegative val="0"/>
          <c:cat>
            <c:strRef>
              <c:f>Sheet1!$A$2:$A$8</c:f>
              <c:strCache>
                <c:ptCount val="7"/>
                <c:pt idx="0">
                  <c:v>seek</c:v>
                </c:pt>
                <c:pt idx="1">
                  <c:v>know</c:v>
                </c:pt>
                <c:pt idx="2">
                  <c:v>need</c:v>
                </c:pt>
                <c:pt idx="3">
                  <c:v>zone</c:v>
                </c:pt>
                <c:pt idx="4">
                  <c:v>request</c:v>
                </c:pt>
                <c:pt idx="5">
                  <c:v>involve</c:v>
                </c:pt>
                <c:pt idx="6">
                  <c:v>write</c:v>
                </c:pt>
              </c:strCache>
            </c:strRef>
          </c:cat>
          <c:val>
            <c:numRef>
              <c:f>Sheet1!$B$2:$B$8</c:f>
              <c:numCache>
                <c:formatCode>General</c:formatCode>
                <c:ptCount val="7"/>
                <c:pt idx="0">
                  <c:v>4.7958707102964206</c:v>
                </c:pt>
                <c:pt idx="1">
                  <c:v>2.9974300723258311</c:v>
                </c:pt>
                <c:pt idx="2">
                  <c:v>2.3578620064902331</c:v>
                </c:pt>
                <c:pt idx="3">
                  <c:v>1.989245217265162</c:v>
                </c:pt>
                <c:pt idx="4">
                  <c:v>1.989245217265162</c:v>
                </c:pt>
                <c:pt idx="5">
                  <c:v>1.989245217265162</c:v>
                </c:pt>
                <c:pt idx="6">
                  <c:v>1.9112457966326371</c:v>
                </c:pt>
              </c:numCache>
            </c:numRef>
          </c:val>
          <c:extLst>
            <c:ext xmlns:c16="http://schemas.microsoft.com/office/drawing/2014/chart" uri="{C3380CC4-5D6E-409C-BE32-E72D297353CC}">
              <c16:uniqueId val="{00000000-19E8-4631-B497-C09F863AC72B}"/>
            </c:ext>
          </c:extLst>
        </c:ser>
        <c:dLbls>
          <c:showLegendKey val="0"/>
          <c:showVal val="0"/>
          <c:showCatName val="0"/>
          <c:showSerName val="0"/>
          <c:showPercent val="0"/>
          <c:showBubbleSize val="0"/>
        </c:dLbls>
        <c:gapWidth val="15"/>
        <c:overlap val="-19"/>
        <c:axId val="-1442910352"/>
        <c:axId val="-1442908576"/>
      </c:barChart>
      <c:catAx>
        <c:axId val="-144291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2908576"/>
        <c:crosses val="autoZero"/>
        <c:auto val="1"/>
        <c:lblAlgn val="ctr"/>
        <c:lblOffset val="100"/>
        <c:noMultiLvlLbl val="0"/>
      </c:catAx>
      <c:valAx>
        <c:axId val="-144290857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2910352"/>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a:solidFill>
                  <a:schemeClr val="tx1"/>
                </a:solidFill>
              </a:rPr>
              <a:t>After “mourn”</a:t>
            </a:r>
          </a:p>
        </c:rich>
      </c:tx>
      <c:layout>
        <c:manualLayout>
          <c:xMode val="edge"/>
          <c:yMode val="edge"/>
          <c:x val="0.33328910836612802"/>
          <c:y val="2.585580333845249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After "bomb"</c:v>
                </c:pt>
              </c:strCache>
            </c:strRef>
          </c:tx>
          <c:spPr>
            <a:solidFill>
              <a:srgbClr val="544F65"/>
            </a:solidFill>
            <a:ln>
              <a:noFill/>
            </a:ln>
            <a:effectLst/>
          </c:spPr>
          <c:invertIfNegative val="0"/>
          <c:cat>
            <c:strRef>
              <c:f>Sheet1!$A$2:$A$8</c:f>
              <c:strCache>
                <c:ptCount val="7"/>
                <c:pt idx="0">
                  <c:v>send</c:v>
                </c:pt>
                <c:pt idx="1">
                  <c:v>offer</c:v>
                </c:pt>
                <c:pt idx="2">
                  <c:v>play</c:v>
                </c:pt>
                <c:pt idx="3">
                  <c:v>remember</c:v>
                </c:pt>
                <c:pt idx="4">
                  <c:v>return</c:v>
                </c:pt>
                <c:pt idx="5">
                  <c:v>sign</c:v>
                </c:pt>
                <c:pt idx="6">
                  <c:v>share</c:v>
                </c:pt>
              </c:strCache>
            </c:strRef>
          </c:cat>
          <c:val>
            <c:numRef>
              <c:f>Sheet1!$B$2:$B$8</c:f>
              <c:numCache>
                <c:formatCode>General</c:formatCode>
                <c:ptCount val="7"/>
                <c:pt idx="0">
                  <c:v>16.08287882258843</c:v>
                </c:pt>
                <c:pt idx="1">
                  <c:v>9.3722695270060594</c:v>
                </c:pt>
                <c:pt idx="2">
                  <c:v>7.9070540515934384</c:v>
                </c:pt>
                <c:pt idx="3">
                  <c:v>7.6733652878954857</c:v>
                </c:pt>
                <c:pt idx="4">
                  <c:v>3.3126725448998768</c:v>
                </c:pt>
                <c:pt idx="5">
                  <c:v>3.1197575141649949</c:v>
                </c:pt>
                <c:pt idx="6">
                  <c:v>2.739444818768368</c:v>
                </c:pt>
              </c:numCache>
            </c:numRef>
          </c:val>
          <c:extLst>
            <c:ext xmlns:c16="http://schemas.microsoft.com/office/drawing/2014/chart" uri="{C3380CC4-5D6E-409C-BE32-E72D297353CC}">
              <c16:uniqueId val="{00000000-9E49-4D1F-8FD4-3F88F59617CF}"/>
            </c:ext>
          </c:extLst>
        </c:ser>
        <c:dLbls>
          <c:showLegendKey val="0"/>
          <c:showVal val="0"/>
          <c:showCatName val="0"/>
          <c:showSerName val="0"/>
          <c:showPercent val="0"/>
          <c:showBubbleSize val="0"/>
        </c:dLbls>
        <c:gapWidth val="15"/>
        <c:overlap val="-19"/>
        <c:axId val="-1442936496"/>
        <c:axId val="-1442934176"/>
      </c:barChart>
      <c:catAx>
        <c:axId val="-144293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2934176"/>
        <c:crosses val="autoZero"/>
        <c:auto val="1"/>
        <c:lblAlgn val="ctr"/>
        <c:lblOffset val="100"/>
        <c:noMultiLvlLbl val="0"/>
      </c:catAx>
      <c:valAx>
        <c:axId val="-144293417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2936496"/>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a:solidFill>
                  <a:schemeClr val="tx1"/>
                </a:solidFill>
              </a:rPr>
              <a:t>Before “mourn”</a:t>
            </a:r>
          </a:p>
        </c:rich>
      </c:tx>
      <c:layout>
        <c:manualLayout>
          <c:xMode val="edge"/>
          <c:yMode val="edge"/>
          <c:x val="0.307973241293372"/>
          <c:y val="2.725205901465569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"mourn"</c:v>
                </c:pt>
              </c:strCache>
            </c:strRef>
          </c:tx>
          <c:spPr>
            <a:solidFill>
              <a:srgbClr val="544F65"/>
            </a:solidFill>
            <a:ln>
              <a:noFill/>
            </a:ln>
            <a:effectLst/>
          </c:spPr>
          <c:invertIfNegative val="0"/>
          <c:cat>
            <c:strRef>
              <c:f>Sheet1!$A$2:$A$8</c:f>
              <c:strCache>
                <c:ptCount val="7"/>
                <c:pt idx="0">
                  <c:v>pass</c:v>
                </c:pt>
                <c:pt idx="1">
                  <c:v>serve</c:v>
                </c:pt>
                <c:pt idx="2">
                  <c:v>respect</c:v>
                </c:pt>
                <c:pt idx="3">
                  <c:v>value</c:v>
                </c:pt>
                <c:pt idx="4">
                  <c:v>score</c:v>
                </c:pt>
                <c:pt idx="5">
                  <c:v>trust</c:v>
                </c:pt>
                <c:pt idx="6">
                  <c:v>retire</c:v>
                </c:pt>
              </c:strCache>
            </c:strRef>
          </c:cat>
          <c:val>
            <c:numRef>
              <c:f>Sheet1!$B$2:$B$8</c:f>
              <c:numCache>
                <c:formatCode>General</c:formatCode>
                <c:ptCount val="7"/>
                <c:pt idx="0">
                  <c:v>52.339705948432382</c:v>
                </c:pt>
                <c:pt idx="1">
                  <c:v>15.9228515045117</c:v>
                </c:pt>
                <c:pt idx="2">
                  <c:v>9.5616019305435049</c:v>
                </c:pt>
                <c:pt idx="3">
                  <c:v>7.9865212659555027</c:v>
                </c:pt>
                <c:pt idx="4">
                  <c:v>7.5970140275775391</c:v>
                </c:pt>
                <c:pt idx="5">
                  <c:v>4.0461073832221999</c:v>
                </c:pt>
                <c:pt idx="6">
                  <c:v>3.1827807965096668</c:v>
                </c:pt>
              </c:numCache>
            </c:numRef>
          </c:val>
          <c:extLst>
            <c:ext xmlns:c16="http://schemas.microsoft.com/office/drawing/2014/chart" uri="{C3380CC4-5D6E-409C-BE32-E72D297353CC}">
              <c16:uniqueId val="{00000000-19E8-4631-B497-C09F863AC72B}"/>
            </c:ext>
          </c:extLst>
        </c:ser>
        <c:dLbls>
          <c:showLegendKey val="0"/>
          <c:showVal val="0"/>
          <c:showCatName val="0"/>
          <c:showSerName val="0"/>
          <c:showPercent val="0"/>
          <c:showBubbleSize val="0"/>
        </c:dLbls>
        <c:gapWidth val="15"/>
        <c:overlap val="-19"/>
        <c:axId val="-1442989280"/>
        <c:axId val="-1442992848"/>
      </c:barChart>
      <c:catAx>
        <c:axId val="-144298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2992848"/>
        <c:crosses val="autoZero"/>
        <c:auto val="1"/>
        <c:lblAlgn val="ctr"/>
        <c:lblOffset val="100"/>
        <c:noMultiLvlLbl val="0"/>
      </c:catAx>
      <c:valAx>
        <c:axId val="-1442992848"/>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2989280"/>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9T23:07:55.128"/>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9T23:07:55.272"/>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61AF7-11D0-DF4A-ADFD-9C4B417023E5}" type="datetimeFigureOut">
              <a:rPr lang="en-US" smtClean="0"/>
              <a:t>3/28/2020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DFA38-32CD-004A-B2D7-6BDBF10281FC}" type="slidenum">
              <a:rPr lang="en-US" smtClean="0"/>
              <a:t>‹#›</a:t>
            </a:fld>
            <a:endParaRPr lang="en-US"/>
          </a:p>
        </p:txBody>
      </p:sp>
    </p:spTree>
    <p:extLst>
      <p:ext uri="{BB962C8B-B14F-4D97-AF65-F5344CB8AC3E}">
        <p14:creationId xmlns:p14="http://schemas.microsoft.com/office/powerpoint/2010/main" val="98393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8A0B70F-415A-4074-B7C2-C623724F8537}" type="slidenum">
              <a:rPr lang="en-US" smtClean="0">
                <a:latin typeface="Times New Roman" pitchFamily="18" charset="0"/>
              </a:rPr>
              <a:pPr eaLnBrk="1" hangingPunct="1"/>
              <a:t>1</a:t>
            </a:fld>
            <a:endParaRPr lang="en-US">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4469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the gender example;</a:t>
            </a:r>
          </a:p>
          <a:p>
            <a:endParaRPr lang="en-US" dirty="0"/>
          </a:p>
          <a:p>
            <a:r>
              <a:rPr lang="en-US" dirty="0"/>
              <a:t>Give a vision</a:t>
            </a:r>
            <a:r>
              <a:rPr lang="en-US" baseline="0" dirty="0"/>
              <a:t> example?</a:t>
            </a:r>
          </a:p>
          <a:p>
            <a:endParaRPr lang="en-US" baseline="0" dirty="0"/>
          </a:p>
          <a:p>
            <a:r>
              <a:rPr lang="en-US" dirty="0"/>
              <a:t>Key challenge, to facilitate reasoning, is to induce semantics</a:t>
            </a:r>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18</a:t>
            </a:fld>
            <a:endParaRPr lang="en-US" altLang="en-US"/>
          </a:p>
        </p:txBody>
      </p:sp>
    </p:spTree>
    <p:extLst>
      <p:ext uri="{BB962C8B-B14F-4D97-AF65-F5344CB8AC3E}">
        <p14:creationId xmlns:p14="http://schemas.microsoft.com/office/powerpoint/2010/main" val="1789491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you need "semantic entity typing"? </a:t>
            </a:r>
          </a:p>
          <a:p>
            <a:endParaRPr lang="en-US" dirty="0"/>
          </a:p>
        </p:txBody>
      </p:sp>
      <p:sp>
        <p:nvSpPr>
          <p:cNvPr id="4" name="Slide Number Placeholder 3"/>
          <p:cNvSpPr>
            <a:spLocks noGrp="1"/>
          </p:cNvSpPr>
          <p:nvPr>
            <p:ph type="sldNum" sz="quarter" idx="5"/>
          </p:nvPr>
        </p:nvSpPr>
        <p:spPr/>
        <p:txBody>
          <a:bodyPr/>
          <a:lstStyle/>
          <a:p>
            <a:fld id="{15E438F2-796D-4542-A64A-55FC71FAA1A2}" type="slidenum">
              <a:rPr lang="en-US" smtClean="0"/>
              <a:t>20</a:t>
            </a:fld>
            <a:endParaRPr lang="en-US"/>
          </a:p>
        </p:txBody>
      </p:sp>
    </p:spTree>
    <p:extLst>
      <p:ext uri="{BB962C8B-B14F-4D97-AF65-F5344CB8AC3E}">
        <p14:creationId xmlns:p14="http://schemas.microsoft.com/office/powerpoint/2010/main" val="1579723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Over the years, the field has adopted various definitions for entity-typing. </a:t>
            </a:r>
          </a:p>
          <a:p>
            <a:endParaRPr lang="en-US" dirty="0"/>
          </a:p>
          <a:p>
            <a:endParaRPr lang="en-US" dirty="0"/>
          </a:p>
        </p:txBody>
      </p:sp>
      <p:sp>
        <p:nvSpPr>
          <p:cNvPr id="4" name="Slide Number Placeholder 3"/>
          <p:cNvSpPr>
            <a:spLocks noGrp="1"/>
          </p:cNvSpPr>
          <p:nvPr>
            <p:ph type="sldNum" sz="quarter" idx="5"/>
          </p:nvPr>
        </p:nvSpPr>
        <p:spPr/>
        <p:txBody>
          <a:bodyPr/>
          <a:lstStyle/>
          <a:p>
            <a:fld id="{15E438F2-796D-4542-A64A-55FC71FAA1A2}" type="slidenum">
              <a:rPr lang="en-US" smtClean="0"/>
              <a:t>21</a:t>
            </a:fld>
            <a:endParaRPr lang="en-US"/>
          </a:p>
        </p:txBody>
      </p:sp>
    </p:spTree>
    <p:extLst>
      <p:ext uri="{BB962C8B-B14F-4D97-AF65-F5344CB8AC3E}">
        <p14:creationId xmlns:p14="http://schemas.microsoft.com/office/powerpoint/2010/main" val="2892209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Such as taxonomies defined this way are not easily changeable. </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5E438F2-796D-4542-A64A-55FC71FAA1A2}" type="slidenum">
              <a:rPr lang="en-US" smtClean="0"/>
              <a:t>22</a:t>
            </a:fld>
            <a:endParaRPr lang="en-US"/>
          </a:p>
        </p:txBody>
      </p:sp>
    </p:spTree>
    <p:extLst>
      <p:ext uri="{BB962C8B-B14F-4D97-AF65-F5344CB8AC3E}">
        <p14:creationId xmlns:p14="http://schemas.microsoft.com/office/powerpoint/2010/main" val="96899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Types</a:t>
            </a:r>
            <a:r>
              <a:rPr lang="en-US" dirty="0"/>
              <a:t> are conceptual containers that bind entities together to form a coherent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know what a politician is since I know many politicians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15E438F2-796D-4542-A64A-55FC71FAA1A2}" type="slidenum">
              <a:rPr lang="en-US" smtClean="0"/>
              <a:t>25</a:t>
            </a:fld>
            <a:endParaRPr lang="en-US"/>
          </a:p>
        </p:txBody>
      </p:sp>
    </p:spTree>
    <p:extLst>
      <p:ext uri="{BB962C8B-B14F-4D97-AF65-F5344CB8AC3E}">
        <p14:creationId xmlns:p14="http://schemas.microsoft.com/office/powerpoint/2010/main" val="2327913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Types</a:t>
            </a:r>
            <a:r>
              <a:rPr lang="en-US" dirty="0"/>
              <a:t> are conceptual containers that bind entities together to form a coherent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know what a politician is since I know many politicians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15E438F2-796D-4542-A64A-55FC71FAA1A2}" type="slidenum">
              <a:rPr lang="en-US" smtClean="0"/>
              <a:t>26</a:t>
            </a:fld>
            <a:endParaRPr lang="en-US"/>
          </a:p>
        </p:txBody>
      </p:sp>
    </p:spTree>
    <p:extLst>
      <p:ext uri="{BB962C8B-B14F-4D97-AF65-F5344CB8AC3E}">
        <p14:creationId xmlns:p14="http://schemas.microsoft.com/office/powerpoint/2010/main" val="2946690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Types</a:t>
            </a:r>
            <a:r>
              <a:rPr lang="en-US" dirty="0"/>
              <a:t> are conceptual containers that bind entities together to form a coherent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know what a politician is since I know many politicians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15E438F2-796D-4542-A64A-55FC71FAA1A2}" type="slidenum">
              <a:rPr lang="en-US" smtClean="0"/>
              <a:t>27</a:t>
            </a:fld>
            <a:endParaRPr lang="en-US"/>
          </a:p>
        </p:txBody>
      </p:sp>
    </p:spTree>
    <p:extLst>
      <p:ext uri="{BB962C8B-B14F-4D97-AF65-F5344CB8AC3E}">
        <p14:creationId xmlns:p14="http://schemas.microsoft.com/office/powerpoint/2010/main" val="2025828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E438F2-796D-4542-A64A-55FC71FAA1A2}" type="slidenum">
              <a:rPr lang="en-US" smtClean="0"/>
              <a:t>28</a:t>
            </a:fld>
            <a:endParaRPr lang="en-US"/>
          </a:p>
        </p:txBody>
      </p:sp>
    </p:spTree>
    <p:extLst>
      <p:ext uri="{BB962C8B-B14F-4D97-AF65-F5344CB8AC3E}">
        <p14:creationId xmlns:p14="http://schemas.microsoft.com/office/powerpoint/2010/main" val="2727842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E438F2-796D-4542-A64A-55FC71FAA1A2}" type="slidenum">
              <a:rPr lang="en-US" smtClean="0"/>
              <a:t>29</a:t>
            </a:fld>
            <a:endParaRPr lang="en-US"/>
          </a:p>
        </p:txBody>
      </p:sp>
    </p:spTree>
    <p:extLst>
      <p:ext uri="{BB962C8B-B14F-4D97-AF65-F5344CB8AC3E}">
        <p14:creationId xmlns:p14="http://schemas.microsoft.com/office/powerpoint/2010/main" val="1554634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the gender example;</a:t>
            </a:r>
          </a:p>
          <a:p>
            <a:endParaRPr lang="en-US" dirty="0"/>
          </a:p>
          <a:p>
            <a:r>
              <a:rPr lang="en-US" dirty="0"/>
              <a:t>Give a vision</a:t>
            </a:r>
            <a:r>
              <a:rPr lang="en-US" baseline="0" dirty="0"/>
              <a:t> example?</a:t>
            </a:r>
          </a:p>
          <a:p>
            <a:endParaRPr lang="en-US" baseline="0" dirty="0"/>
          </a:p>
          <a:p>
            <a:r>
              <a:rPr lang="en-US" dirty="0"/>
              <a:t>Key challenge, to facilitate reasoning, is to induce semantics</a:t>
            </a:r>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30</a:t>
            </a:fld>
            <a:endParaRPr lang="en-US" altLang="en-US"/>
          </a:p>
        </p:txBody>
      </p:sp>
    </p:spTree>
    <p:extLst>
      <p:ext uri="{BB962C8B-B14F-4D97-AF65-F5344CB8AC3E}">
        <p14:creationId xmlns:p14="http://schemas.microsoft.com/office/powerpoint/2010/main" val="202194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BUILD UP DATA EXTRACTED** make it more complex in the level of things we “learn” and model optimization based on what’s the best thing…</a:t>
            </a:r>
          </a:p>
        </p:txBody>
      </p:sp>
      <p:sp>
        <p:nvSpPr>
          <p:cNvPr id="4" name="Slide Number Placeholder 3"/>
          <p:cNvSpPr>
            <a:spLocks noGrp="1"/>
          </p:cNvSpPr>
          <p:nvPr>
            <p:ph type="sldNum" sz="quarter" idx="10"/>
          </p:nvPr>
        </p:nvSpPr>
        <p:spPr/>
        <p:txBody>
          <a:bodyPr/>
          <a:lstStyle/>
          <a:p>
            <a:fld id="{DA9DC453-919B-4A4D-A2D9-03E263BDA6FA}" type="slidenum">
              <a:rPr lang="en-US" smtClean="0"/>
              <a:t>6</a:t>
            </a:fld>
            <a:endParaRPr lang="en-US"/>
          </a:p>
        </p:txBody>
      </p:sp>
    </p:spTree>
    <p:extLst>
      <p:ext uri="{BB962C8B-B14F-4D97-AF65-F5344CB8AC3E}">
        <p14:creationId xmlns:p14="http://schemas.microsoft.com/office/powerpoint/2010/main" val="778461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57F507-01D1-4510-A526-913965E94603}" type="slidenum">
              <a:rPr lang="en-US" smtClean="0"/>
              <a:pPr/>
              <a:t>31</a:t>
            </a:fld>
            <a:endParaRPr lang="en-US"/>
          </a:p>
        </p:txBody>
      </p:sp>
    </p:spTree>
    <p:extLst>
      <p:ext uri="{BB962C8B-B14F-4D97-AF65-F5344CB8AC3E}">
        <p14:creationId xmlns:p14="http://schemas.microsoft.com/office/powerpoint/2010/main" val="780158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the gender example;</a:t>
            </a:r>
          </a:p>
          <a:p>
            <a:endParaRPr lang="en-US" dirty="0"/>
          </a:p>
          <a:p>
            <a:r>
              <a:rPr lang="en-US" dirty="0"/>
              <a:t>Give a vision</a:t>
            </a:r>
            <a:r>
              <a:rPr lang="en-US" baseline="0" dirty="0"/>
              <a:t> example?</a:t>
            </a:r>
          </a:p>
          <a:p>
            <a:endParaRPr lang="en-US" baseline="0" dirty="0"/>
          </a:p>
          <a:p>
            <a:r>
              <a:rPr lang="en-US" dirty="0"/>
              <a:t>Key challenge, to facilitate reasoning, is to induce semantics</a:t>
            </a:r>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36</a:t>
            </a:fld>
            <a:endParaRPr lang="en-US" altLang="en-US"/>
          </a:p>
        </p:txBody>
      </p:sp>
    </p:spTree>
    <p:extLst>
      <p:ext uri="{BB962C8B-B14F-4D97-AF65-F5344CB8AC3E}">
        <p14:creationId xmlns:p14="http://schemas.microsoft.com/office/powerpoint/2010/main" val="2390411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final summary for our progress on this task. CAEVO is the previous SOTA, structured learning 2%, common sense 4%, new dataset 11%, LSTM with standard word embeddings 3%, LSTM with BERT embeddings 4% (BERT is the most recent word embedding), and Siamese another 3%. </a:t>
            </a:r>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38</a:t>
            </a:fld>
            <a:endParaRPr lang="en-US" altLang="en-US"/>
          </a:p>
        </p:txBody>
      </p:sp>
    </p:spTree>
    <p:extLst>
      <p:ext uri="{BB962C8B-B14F-4D97-AF65-F5344CB8AC3E}">
        <p14:creationId xmlns:p14="http://schemas.microsoft.com/office/powerpoint/2010/main" val="1515778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plotted the distribution of events that usually precede or follow specific events, of course, in terms of time. Although we only have the verbs here, we can still get some intuitive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D9C7A-1E92-449D-A064-B8AFA531E95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093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NAACL'18, we proposed </a:t>
            </a:r>
            <a:r>
              <a:rPr lang="en-US" dirty="0" err="1"/>
              <a:t>TemProb</a:t>
            </a:r>
            <a:r>
              <a:rPr lang="en-US" dirty="0"/>
              <a:t>, short for ... The intuition is that humans get common sense through lots of life experience. We want to mimic this, so we collected over 1 million articles from new </a:t>
            </a:r>
            <a:r>
              <a:rPr lang="en-US" dirty="0" err="1"/>
              <a:t>york</a:t>
            </a:r>
            <a:r>
              <a:rPr lang="en-US" dirty="0"/>
              <a:t> times. We ran our system on top of it to imitate human's reading experience. To accelerate it, we used 100 AWS instances in parallel and finished it within one day. We find that simply by counting, we could get many interesting statistics. For example, we find ask before help, attend after schedule, accept after propose, and die after explode.</a:t>
            </a:r>
          </a:p>
          <a:p>
            <a:r>
              <a:rPr lang="en-US" dirty="0"/>
              <a:t>(1min)</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40</a:t>
            </a:fld>
            <a:endParaRPr lang="en-US" altLang="en-US"/>
          </a:p>
        </p:txBody>
      </p:sp>
    </p:spTree>
    <p:extLst>
      <p:ext uri="{BB962C8B-B14F-4D97-AF65-F5344CB8AC3E}">
        <p14:creationId xmlns:p14="http://schemas.microsoft.com/office/powerpoint/2010/main" val="2094591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before bomb, there is fire; after bomb, there are kill, destroy, and people get wound.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D9C7A-1E92-449D-A064-B8AFA531E95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301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D9C7A-1E92-449D-A064-B8AFA531E95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800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I like the most. I have a long list of such examples, and of course, there can be errors in it. But the good thing is, we mined these automatically and no more human annotations were used, so it's pretty nice. Imagine that if we could incorporate the common sense knowledge in </a:t>
            </a:r>
            <a:r>
              <a:rPr lang="en-US" dirty="0" err="1"/>
              <a:t>TemProb</a:t>
            </a:r>
            <a:r>
              <a:rPr lang="en-US" dirty="0"/>
              <a:t> into the temporal relation extraction task, then we can further improve the performance. The only question is how to apply </a:t>
            </a:r>
            <a:r>
              <a:rPr lang="en-US" dirty="0" err="1"/>
              <a:t>TemProb</a:t>
            </a:r>
            <a:r>
              <a:rPr lang="en-US" dirty="0"/>
              <a:t> in our task.</a:t>
            </a:r>
          </a:p>
          <a:p>
            <a:r>
              <a:rPr lang="en-US" dirty="0"/>
              <a:t>(1 min 20 sec)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D9C7A-1E92-449D-A064-B8AFA531E95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8408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5400" dirty="0"/>
              <a:t>Key challenge, to facilitate reasoning, is to induce semantics</a:t>
            </a:r>
          </a:p>
          <a:p>
            <a:endParaRPr lang="en-US" sz="5400" dirty="0"/>
          </a:p>
          <a:p>
            <a:endParaRPr lang="en-US" sz="5400" dirty="0"/>
          </a:p>
          <a:p>
            <a:r>
              <a:rPr lang="en-US" sz="5400" dirty="0"/>
              <a:t>Move to the importance of supervision</a:t>
            </a:r>
          </a:p>
          <a:p>
            <a:endParaRPr lang="en-US" sz="5400" dirty="0"/>
          </a:p>
          <a:p>
            <a:endParaRPr lang="en-US" sz="5400"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8</a:t>
            </a:fld>
            <a:endParaRPr lang="en-US" altLang="en-US"/>
          </a:p>
        </p:txBody>
      </p:sp>
    </p:spTree>
    <p:extLst>
      <p:ext uri="{BB962C8B-B14F-4D97-AF65-F5344CB8AC3E}">
        <p14:creationId xmlns:p14="http://schemas.microsoft.com/office/powerpoint/2010/main" val="3972717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challenge, to facilitate reasoning, is to induce semantics</a:t>
            </a:r>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9</a:t>
            </a:fld>
            <a:endParaRPr lang="en-US" altLang="en-US"/>
          </a:p>
        </p:txBody>
      </p:sp>
    </p:spTree>
    <p:extLst>
      <p:ext uri="{BB962C8B-B14F-4D97-AF65-F5344CB8AC3E}">
        <p14:creationId xmlns:p14="http://schemas.microsoft.com/office/powerpoint/2010/main" val="168118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the gender example;</a:t>
            </a:r>
          </a:p>
          <a:p>
            <a:endParaRPr lang="en-US" dirty="0"/>
          </a:p>
          <a:p>
            <a:r>
              <a:rPr lang="en-US" dirty="0"/>
              <a:t>Give a vision</a:t>
            </a:r>
            <a:r>
              <a:rPr lang="en-US" baseline="0" dirty="0"/>
              <a:t> example?</a:t>
            </a:r>
          </a:p>
          <a:p>
            <a:endParaRPr lang="en-US" baseline="0" dirty="0"/>
          </a:p>
          <a:p>
            <a:r>
              <a:rPr lang="en-US" dirty="0"/>
              <a:t>Key challenge, to facilitate reasoning, is to induce semantics</a:t>
            </a:r>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11</a:t>
            </a:fld>
            <a:endParaRPr lang="en-US" altLang="en-US"/>
          </a:p>
        </p:txBody>
      </p:sp>
    </p:spTree>
    <p:extLst>
      <p:ext uri="{BB962C8B-B14F-4D97-AF65-F5344CB8AC3E}">
        <p14:creationId xmlns:p14="http://schemas.microsoft.com/office/powerpoint/2010/main" val="314182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challenge, to facilitate reasoning, is to induce semantics</a:t>
            </a:r>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12</a:t>
            </a:fld>
            <a:endParaRPr lang="en-US" altLang="en-US"/>
          </a:p>
        </p:txBody>
      </p:sp>
    </p:spTree>
    <p:extLst>
      <p:ext uri="{BB962C8B-B14F-4D97-AF65-F5344CB8AC3E}">
        <p14:creationId xmlns:p14="http://schemas.microsoft.com/office/powerpoint/2010/main" val="2535219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the gender example;</a:t>
            </a:r>
          </a:p>
          <a:p>
            <a:endParaRPr lang="en-US" dirty="0"/>
          </a:p>
          <a:p>
            <a:r>
              <a:rPr lang="en-US" dirty="0"/>
              <a:t>Give a vision</a:t>
            </a:r>
            <a:r>
              <a:rPr lang="en-US" baseline="0" dirty="0"/>
              <a:t> example?</a:t>
            </a:r>
          </a:p>
          <a:p>
            <a:endParaRPr lang="en-US" baseline="0" dirty="0"/>
          </a:p>
          <a:p>
            <a:r>
              <a:rPr lang="en-US" dirty="0"/>
              <a:t>Key challenge, to facilitate reasoning, is to induce semantics</a:t>
            </a:r>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13</a:t>
            </a:fld>
            <a:endParaRPr lang="en-US" altLang="en-US"/>
          </a:p>
        </p:txBody>
      </p:sp>
    </p:spTree>
    <p:extLst>
      <p:ext uri="{BB962C8B-B14F-4D97-AF65-F5344CB8AC3E}">
        <p14:creationId xmlns:p14="http://schemas.microsoft.com/office/powerpoint/2010/main" val="1087522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15</a:t>
            </a:fld>
            <a:endParaRPr lang="en-US" dirty="0"/>
          </a:p>
        </p:txBody>
      </p:sp>
    </p:spTree>
    <p:extLst>
      <p:ext uri="{BB962C8B-B14F-4D97-AF65-F5344CB8AC3E}">
        <p14:creationId xmlns:p14="http://schemas.microsoft.com/office/powerpoint/2010/main" val="362155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57F507-01D1-4510-A526-913965E94603}" type="slidenum">
              <a:rPr lang="en-US" smtClean="0"/>
              <a:pPr/>
              <a:t>16</a:t>
            </a:fld>
            <a:endParaRPr lang="en-US"/>
          </a:p>
        </p:txBody>
      </p:sp>
    </p:spTree>
    <p:extLst>
      <p:ext uri="{BB962C8B-B14F-4D97-AF65-F5344CB8AC3E}">
        <p14:creationId xmlns:p14="http://schemas.microsoft.com/office/powerpoint/2010/main" val="780158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3" y="2282884"/>
            <a:ext cx="10363200" cy="1362075"/>
          </a:xfrm>
        </p:spPr>
        <p:txBody>
          <a:bodyPr anchor="t"/>
          <a:lstStyle>
            <a:lvl1pPr algn="l">
              <a:defRPr sz="4000" b="0" i="0" cap="none" baseline="0">
                <a:latin typeface="Helvetica Light" charset="0"/>
                <a:ea typeface="Helvetica Light" charset="0"/>
                <a:cs typeface="Helvetica Light" charset="0"/>
              </a:defRPr>
            </a:lvl1pPr>
          </a:lstStyle>
          <a:p>
            <a:r>
              <a:rPr lang="en-US" dirty="0"/>
              <a:t>Click to edit master style</a:t>
            </a:r>
          </a:p>
        </p:txBody>
      </p:sp>
      <p:sp>
        <p:nvSpPr>
          <p:cNvPr id="3" name="Text Placeholder 2"/>
          <p:cNvSpPr>
            <a:spLocks noGrp="1"/>
          </p:cNvSpPr>
          <p:nvPr>
            <p:ph type="body" idx="1"/>
          </p:nvPr>
        </p:nvSpPr>
        <p:spPr>
          <a:xfrm>
            <a:off x="941313" y="3875910"/>
            <a:ext cx="10363200" cy="580231"/>
          </a:xfrm>
        </p:spPr>
        <p:txBody>
          <a:bodyPr anchor="b"/>
          <a:lstStyle>
            <a:lvl1pPr marL="0" indent="0">
              <a:buNone/>
              <a:defRPr sz="2800" b="0" i="0">
                <a:solidFill>
                  <a:schemeClr val="tx1">
                    <a:lumMod val="65000"/>
                    <a:lumOff val="35000"/>
                  </a:schemeClr>
                </a:solidFill>
                <a:latin typeface="Helvetica Light" charset="0"/>
                <a:ea typeface="Helvetica Light" charset="0"/>
                <a:cs typeface="Helvetica Light"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cxnSp>
        <p:nvCxnSpPr>
          <p:cNvPr id="7" name="Straight Connector 6"/>
          <p:cNvCxnSpPr/>
          <p:nvPr/>
        </p:nvCxnSpPr>
        <p:spPr>
          <a:xfrm>
            <a:off x="326572" y="1840197"/>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172" y="921799"/>
            <a:ext cx="2452914" cy="84168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172" y="1045030"/>
            <a:ext cx="2223552" cy="616856"/>
          </a:xfrm>
          <a:prstGeom prst="rect">
            <a:avLst/>
          </a:prstGeom>
        </p:spPr>
      </p:pic>
    </p:spTree>
    <p:extLst>
      <p:ext uri="{BB962C8B-B14F-4D97-AF65-F5344CB8AC3E}">
        <p14:creationId xmlns:p14="http://schemas.microsoft.com/office/powerpoint/2010/main" val="84283584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bg2">
                  <a:lumMod val="25000"/>
                </a:schemeClr>
              </a:buClr>
              <a:defRPr>
                <a:latin typeface="+mn-lt"/>
              </a:defRPr>
            </a:lvl1pPr>
            <a:lvl2pPr>
              <a:buClr>
                <a:schemeClr val="bg2">
                  <a:lumMod val="25000"/>
                </a:schemeClr>
              </a:buClr>
              <a:defRPr>
                <a:latin typeface="+mn-lt"/>
              </a:defRPr>
            </a:lvl2pPr>
            <a:lvl3pPr>
              <a:buClr>
                <a:schemeClr val="bg2">
                  <a:lumMod val="25000"/>
                </a:schemeClr>
              </a:buClr>
              <a:defRPr>
                <a:latin typeface="+mn-lt"/>
              </a:defRPr>
            </a:lvl3pPr>
            <a:lvl4pPr>
              <a:buClr>
                <a:schemeClr val="bg2">
                  <a:lumMod val="25000"/>
                </a:schemeClr>
              </a:buClr>
              <a:defRPr>
                <a:latin typeface="+mn-lt"/>
              </a:defRPr>
            </a:lvl4pPr>
            <a:lvl5pPr>
              <a:buClr>
                <a:schemeClr val="bg2">
                  <a:lumMod val="25000"/>
                </a:schemeClr>
              </a:buCl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ftr" sz="quarter" idx="10"/>
          </p:nvPr>
        </p:nvSpPr>
        <p:spPr/>
        <p:txBody>
          <a:bodyPr/>
          <a:lstStyle>
            <a:lvl1pPr>
              <a:defRPr/>
            </a:lvl1pPr>
          </a:lstStyle>
          <a:p>
            <a:endParaRPr lang="en-US"/>
          </a:p>
        </p:txBody>
      </p:sp>
      <p:sp>
        <p:nvSpPr>
          <p:cNvPr id="5"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Tree>
    <p:extLst>
      <p:ext uri="{BB962C8B-B14F-4D97-AF65-F5344CB8AC3E}">
        <p14:creationId xmlns:p14="http://schemas.microsoft.com/office/powerpoint/2010/main" val="73996172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2743"/>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73624"/>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ftr" sz="quarter" idx="10"/>
          </p:nvPr>
        </p:nvSpPr>
        <p:spPr/>
        <p:txBody>
          <a:bodyPr/>
          <a:lstStyle>
            <a:lvl1pPr>
              <a:defRPr/>
            </a:lvl1pPr>
          </a:lstStyle>
          <a:p>
            <a:endParaRPr lang="en-US"/>
          </a:p>
        </p:txBody>
      </p:sp>
      <p:sp>
        <p:nvSpPr>
          <p:cNvPr id="6"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
        <p:nvSpPr>
          <p:cNvPr id="7" name="Title 1"/>
          <p:cNvSpPr>
            <a:spLocks noGrp="1"/>
          </p:cNvSpPr>
          <p:nvPr>
            <p:ph type="title"/>
          </p:nvPr>
        </p:nvSpPr>
        <p:spPr>
          <a:xfrm>
            <a:off x="457200" y="206829"/>
            <a:ext cx="10617200" cy="533400"/>
          </a:xfrm>
        </p:spPr>
        <p:txBody>
          <a:bodyPr/>
          <a:lstStyle/>
          <a:p>
            <a:r>
              <a:rPr lang="en-US"/>
              <a:t>Click to edit Master title style</a:t>
            </a:r>
            <a:endParaRPr lang="en-US" dirty="0"/>
          </a:p>
        </p:txBody>
      </p:sp>
    </p:spTree>
    <p:extLst>
      <p:ext uri="{BB962C8B-B14F-4D97-AF65-F5344CB8AC3E}">
        <p14:creationId xmlns:p14="http://schemas.microsoft.com/office/powerpoint/2010/main" val="458895491"/>
      </p:ext>
    </p:extLst>
  </p:cSld>
  <p:clrMapOvr>
    <a:overrideClrMapping bg1="lt1" tx1="dk1" bg2="lt2" tx2="dk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89857" y="3091544"/>
            <a:ext cx="10617200" cy="533400"/>
          </a:xfrm>
        </p:spPr>
        <p:txBody>
          <a:bodyPr/>
          <a:lstStyle/>
          <a:p>
            <a:r>
              <a:rPr lang="en-US"/>
              <a:t>Click to edit Master title style</a:t>
            </a:r>
          </a:p>
        </p:txBody>
      </p:sp>
      <p:cxnSp>
        <p:nvCxnSpPr>
          <p:cNvPr id="5" name="Straight Connector 4"/>
          <p:cNvCxnSpPr/>
          <p:nvPr/>
        </p:nvCxnSpPr>
        <p:spPr>
          <a:xfrm>
            <a:off x="348345" y="3745203"/>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74086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endParaRPr lang="en-US"/>
          </a:p>
        </p:txBody>
      </p:sp>
      <p:sp>
        <p:nvSpPr>
          <p:cNvPr id="3"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Tree>
    <p:extLst>
      <p:ext uri="{BB962C8B-B14F-4D97-AF65-F5344CB8AC3E}">
        <p14:creationId xmlns:p14="http://schemas.microsoft.com/office/powerpoint/2010/main" val="187907450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DF588C3-71D6-5D45-B118-1C664482E1C2}" type="slidenum">
              <a:rPr lang="en-US" smtClean="0"/>
              <a:t>‹#›</a:t>
            </a:fld>
            <a:endParaRPr lang="en-US"/>
          </a:p>
        </p:txBody>
      </p:sp>
      <p:sp>
        <p:nvSpPr>
          <p:cNvPr id="5" name="Rectangle 4"/>
          <p:cNvSpPr/>
          <p:nvPr/>
        </p:nvSpPr>
        <p:spPr>
          <a:xfrm>
            <a:off x="1" y="0"/>
            <a:ext cx="12192000" cy="6858000"/>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60871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2" descr="mage result for upenn"/>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8950"/>
          <a:stretch/>
        </p:blipFill>
        <p:spPr bwMode="auto">
          <a:xfrm>
            <a:off x="294901" y="6017141"/>
            <a:ext cx="654448" cy="67841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0"/>
            <a:ext cx="12192000" cy="1244600"/>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2DF7BB-E49A-824D-AEEB-4B78B49ED750}"/>
              </a:ext>
            </a:extLst>
          </p:cNvPr>
          <p:cNvSpPr/>
          <p:nvPr userDrawn="1"/>
        </p:nvSpPr>
        <p:spPr>
          <a:xfrm>
            <a:off x="190500" y="5693664"/>
            <a:ext cx="838200" cy="1027811"/>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p:cNvSpPr>
            <a:spLocks noGrp="1"/>
          </p:cNvSpPr>
          <p:nvPr>
            <p:ph idx="1"/>
          </p:nvPr>
        </p:nvSpPr>
        <p:spPr/>
        <p:txBody>
          <a:bodyPr/>
          <a:lstStyle>
            <a:lvl1pPr>
              <a:lnSpc>
                <a:spcPct val="150000"/>
              </a:lnSpc>
              <a:defRPr sz="2600">
                <a:latin typeface="Merriweather Sans" charset="0"/>
                <a:ea typeface="Merriweather Sans" charset="0"/>
                <a:cs typeface="Merriweather Sans" charset="0"/>
              </a:defRPr>
            </a:lvl1pPr>
            <a:lvl2pPr>
              <a:lnSpc>
                <a:spcPct val="150000"/>
              </a:lnSpc>
              <a:defRPr sz="2200">
                <a:latin typeface="Merriweather Sans" charset="0"/>
                <a:ea typeface="Merriweather Sans" charset="0"/>
                <a:cs typeface="Merriweather Sans" charset="0"/>
              </a:defRPr>
            </a:lvl2pPr>
            <a:lvl3pPr>
              <a:lnSpc>
                <a:spcPct val="150000"/>
              </a:lnSpc>
              <a:defRPr sz="1800">
                <a:latin typeface="Merriweather Sans" charset="0"/>
                <a:ea typeface="Merriweather Sans" charset="0"/>
                <a:cs typeface="Merriweather Sans" charset="0"/>
              </a:defRPr>
            </a:lvl3pPr>
            <a:lvl4pPr>
              <a:lnSpc>
                <a:spcPct val="150000"/>
              </a:lnSpc>
              <a:defRPr sz="1600">
                <a:latin typeface="Merriweather Sans" charset="0"/>
                <a:ea typeface="Merriweather Sans" charset="0"/>
                <a:cs typeface="Merriweather Sans" charset="0"/>
              </a:defRPr>
            </a:lvl4pPr>
            <a:lvl5pPr>
              <a:lnSpc>
                <a:spcPct val="150000"/>
              </a:lnSpc>
              <a:defRPr sz="1600">
                <a:latin typeface="Merriweather Sans" charset="0"/>
                <a:ea typeface="Merriweather Sans" charset="0"/>
                <a:cs typeface="Merriweather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105454" y="6270288"/>
            <a:ext cx="2743200" cy="365125"/>
          </a:xfrm>
        </p:spPr>
        <p:txBody>
          <a:bodyPr/>
          <a:lstStyle>
            <a:lvl1pPr>
              <a:defRPr sz="1700" i="0">
                <a:latin typeface="Merriweather Sans" charset="0"/>
                <a:ea typeface="Merriweather Sans" charset="0"/>
                <a:cs typeface="Merriweather Sans" charset="0"/>
              </a:defRPr>
            </a:lvl1pPr>
          </a:lstStyle>
          <a:p>
            <a:fld id="{86B4B35C-345F-9846-8E6A-29269C850829}" type="slidenum">
              <a:rPr lang="en-US" smtClean="0"/>
              <a:pPr/>
              <a:t>‹#›</a:t>
            </a:fld>
            <a:endParaRPr lang="en-US"/>
          </a:p>
        </p:txBody>
      </p:sp>
      <p:sp>
        <p:nvSpPr>
          <p:cNvPr id="9" name="Title 8"/>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28096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265333"/>
            <a:ext cx="2844800" cy="365125"/>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8" name="Title 1"/>
          <p:cNvSpPr>
            <a:spLocks noGrp="1"/>
          </p:cNvSpPr>
          <p:nvPr>
            <p:ph type="title"/>
          </p:nvPr>
        </p:nvSpPr>
        <p:spPr>
          <a:xfrm>
            <a:off x="413536" y="20647"/>
            <a:ext cx="10972800" cy="924806"/>
          </a:xfrm>
          <a:prstGeom prst="rect">
            <a:avLst/>
          </a:prstGeom>
        </p:spPr>
        <p:txBody>
          <a:bodyPr>
            <a:normAutofit/>
          </a:bodyPr>
          <a:lstStyle>
            <a:lvl1pPr>
              <a:defRPr sz="4320"/>
            </a:lvl1pPr>
          </a:lstStyle>
          <a:p>
            <a:r>
              <a:rPr lang="en-US" dirty="0"/>
              <a:t>Click to edit Master title style</a:t>
            </a:r>
          </a:p>
        </p:txBody>
      </p:sp>
    </p:spTree>
    <p:extLst>
      <p:ext uri="{BB962C8B-B14F-4D97-AF65-F5344CB8AC3E}">
        <p14:creationId xmlns:p14="http://schemas.microsoft.com/office/powerpoint/2010/main" val="3172163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Titl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62901C7-1F99-5848-B087-DCFC7C2D79F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383C9C20-EC28-F742-A73B-47E11E2CC43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85731" y="6184076"/>
            <a:ext cx="1820539" cy="434502"/>
          </a:xfrm>
          <a:prstGeom prst="rect">
            <a:avLst/>
          </a:prstGeom>
        </p:spPr>
      </p:pic>
    </p:spTree>
    <p:extLst>
      <p:ext uri="{BB962C8B-B14F-4D97-AF65-F5344CB8AC3E}">
        <p14:creationId xmlns:p14="http://schemas.microsoft.com/office/powerpoint/2010/main" val="2614786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5892800" y="6248400"/>
            <a:ext cx="5384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endParaRPr lang="en-US"/>
          </a:p>
        </p:txBody>
      </p:sp>
      <p:sp>
        <p:nvSpPr>
          <p:cNvPr id="36867" name="Rectangle 3"/>
          <p:cNvSpPr>
            <a:spLocks noGrp="1" noChangeArrowheads="1"/>
          </p:cNvSpPr>
          <p:nvPr>
            <p:ph type="sldNum" sz="quarter" idx="4"/>
          </p:nvPr>
        </p:nvSpPr>
        <p:spPr bwMode="auto">
          <a:xfrm>
            <a:off x="11292116" y="6523921"/>
            <a:ext cx="50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itchFamily="34" charset="0"/>
                <a:ea typeface="Arial Unicode MS" pitchFamily="34" charset="-128"/>
                <a:cs typeface="Arial Unicode MS" pitchFamily="34" charset="-128"/>
              </a:defRPr>
            </a:lvl1pPr>
          </a:lstStyle>
          <a:p>
            <a:fld id="{BDF588C3-71D6-5D45-B118-1C664482E1C2}" type="slidenum">
              <a:rPr lang="en-US" smtClean="0"/>
              <a:t>‹#›</a:t>
            </a:fld>
            <a:endParaRPr lang="en-US" dirty="0"/>
          </a:p>
        </p:txBody>
      </p:sp>
      <p:sp>
        <p:nvSpPr>
          <p:cNvPr id="1028" name="Rectangle 4"/>
          <p:cNvSpPr>
            <a:spLocks noGrp="1" noChangeArrowheads="1"/>
          </p:cNvSpPr>
          <p:nvPr>
            <p:ph type="title"/>
          </p:nvPr>
        </p:nvSpPr>
        <p:spPr bwMode="auto">
          <a:xfrm>
            <a:off x="457200" y="206829"/>
            <a:ext cx="988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a:t>Click to edit Master title style</a:t>
            </a:r>
          </a:p>
        </p:txBody>
      </p:sp>
      <p:sp>
        <p:nvSpPr>
          <p:cNvPr id="1029" name="Rectangle 5"/>
          <p:cNvSpPr>
            <a:spLocks noGrp="1" noChangeArrowheads="1"/>
          </p:cNvSpPr>
          <p:nvPr>
            <p:ph type="body" idx="1"/>
          </p:nvPr>
        </p:nvSpPr>
        <p:spPr bwMode="auto">
          <a:xfrm>
            <a:off x="609600" y="1251856"/>
            <a:ext cx="10972800" cy="448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cxnSp>
        <p:nvCxnSpPr>
          <p:cNvPr id="19" name="Straight Connector 18"/>
          <p:cNvCxnSpPr/>
          <p:nvPr/>
        </p:nvCxnSpPr>
        <p:spPr>
          <a:xfrm>
            <a:off x="348345" y="806055"/>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11"/>
          <a:stretch>
            <a:fillRect/>
          </a:stretch>
        </p:blipFill>
        <p:spPr>
          <a:xfrm>
            <a:off x="11172792" y="130628"/>
            <a:ext cx="669578" cy="669578"/>
          </a:xfrm>
          <a:prstGeom prst="rect">
            <a:avLst/>
          </a:prstGeom>
        </p:spPr>
      </p:pic>
      <p:pic>
        <p:nvPicPr>
          <p:cNvPr id="9" name="Picture 8"/>
          <p:cNvPicPr>
            <a:picLocks noChangeAspect="1"/>
          </p:cNvPicPr>
          <p:nvPr userDrawn="1"/>
        </p:nvPicPr>
        <p:blipFill rotWithShape="1">
          <a:blip r:embed="rId12">
            <a:extLst>
              <a:ext uri="{28A0092B-C50C-407E-A947-70E740481C1C}">
                <a14:useLocalDpi xmlns:a14="http://schemas.microsoft.com/office/drawing/2010/main" val="0"/>
              </a:ext>
            </a:extLst>
          </a:blip>
          <a:srcRect r="74706" b="-294"/>
          <a:stretch/>
        </p:blipFill>
        <p:spPr>
          <a:xfrm>
            <a:off x="10613572" y="181430"/>
            <a:ext cx="562428" cy="618670"/>
          </a:xfrm>
          <a:prstGeom prst="rect">
            <a:avLst/>
          </a:prstGeom>
        </p:spPr>
      </p:pic>
    </p:spTree>
    <p:extLst>
      <p:ext uri="{BB962C8B-B14F-4D97-AF65-F5344CB8AC3E}">
        <p14:creationId xmlns:p14="http://schemas.microsoft.com/office/powerpoint/2010/main" val="139450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Lst>
  <p:transition spd="med"/>
  <p:hf hdr="0" ftr="0" dt="0"/>
  <p:txStyles>
    <p:titleStyle>
      <a:lvl1pPr algn="l" rtl="0" eaLnBrk="1" fontAlgn="base" hangingPunct="1">
        <a:spcBef>
          <a:spcPct val="0"/>
        </a:spcBef>
        <a:spcAft>
          <a:spcPct val="0"/>
        </a:spcAft>
        <a:defRPr sz="4000" b="0" i="0">
          <a:solidFill>
            <a:schemeClr val="tx1">
              <a:lumMod val="75000"/>
              <a:lumOff val="25000"/>
            </a:schemeClr>
          </a:solidFill>
          <a:latin typeface="+mj-lt"/>
          <a:ea typeface="Helvetica Light" charset="0"/>
          <a:cs typeface="Helvetica Light" charset="0"/>
        </a:defRPr>
      </a:lvl1pPr>
      <a:lvl2pPr algn="l" rtl="0" eaLnBrk="1" fontAlgn="base" hangingPunct="1">
        <a:spcBef>
          <a:spcPct val="0"/>
        </a:spcBef>
        <a:spcAft>
          <a:spcPct val="0"/>
        </a:spcAft>
        <a:defRPr sz="2800">
          <a:solidFill>
            <a:srgbClr val="FF0000"/>
          </a:solidFill>
          <a:latin typeface="Calibri" pitchFamily="34" charset="0"/>
          <a:cs typeface="Arial" pitchFamily="34" charset="0"/>
        </a:defRPr>
      </a:lvl2pPr>
      <a:lvl3pPr algn="l" rtl="0" eaLnBrk="1" fontAlgn="base" hangingPunct="1">
        <a:spcBef>
          <a:spcPct val="0"/>
        </a:spcBef>
        <a:spcAft>
          <a:spcPct val="0"/>
        </a:spcAft>
        <a:defRPr sz="2800">
          <a:solidFill>
            <a:srgbClr val="FF0000"/>
          </a:solidFill>
          <a:latin typeface="Calibri" pitchFamily="34" charset="0"/>
          <a:cs typeface="Arial" pitchFamily="34" charset="0"/>
        </a:defRPr>
      </a:lvl3pPr>
      <a:lvl4pPr algn="l" rtl="0" eaLnBrk="1" fontAlgn="base" hangingPunct="1">
        <a:spcBef>
          <a:spcPct val="0"/>
        </a:spcBef>
        <a:spcAft>
          <a:spcPct val="0"/>
        </a:spcAft>
        <a:defRPr sz="2800">
          <a:solidFill>
            <a:srgbClr val="FF0000"/>
          </a:solidFill>
          <a:latin typeface="Calibri" pitchFamily="34" charset="0"/>
          <a:cs typeface="Arial" pitchFamily="34" charset="0"/>
        </a:defRPr>
      </a:lvl4pPr>
      <a:lvl5pPr algn="l" rtl="0" eaLnBrk="1" fontAlgn="base" hangingPunct="1">
        <a:spcBef>
          <a:spcPct val="0"/>
        </a:spcBef>
        <a:spcAft>
          <a:spcPct val="0"/>
        </a:spcAft>
        <a:defRPr sz="2800">
          <a:solidFill>
            <a:srgbClr val="FF0000"/>
          </a:solidFill>
          <a:latin typeface="Calibri" pitchFamily="34" charset="0"/>
          <a:cs typeface="Arial" pitchFamily="34" charset="0"/>
        </a:defRPr>
      </a:lvl5pPr>
      <a:lvl6pPr marL="457200" algn="l" rtl="0" eaLnBrk="1" fontAlgn="base" hangingPunct="1">
        <a:spcBef>
          <a:spcPct val="0"/>
        </a:spcBef>
        <a:spcAft>
          <a:spcPct val="0"/>
        </a:spcAft>
        <a:defRPr sz="2800">
          <a:solidFill>
            <a:srgbClr val="FF0000"/>
          </a:solidFill>
          <a:latin typeface="Calibri" pitchFamily="34" charset="0"/>
          <a:cs typeface="Arial" pitchFamily="34" charset="0"/>
        </a:defRPr>
      </a:lvl6pPr>
      <a:lvl7pPr marL="914400" algn="l" rtl="0" eaLnBrk="1" fontAlgn="base" hangingPunct="1">
        <a:spcBef>
          <a:spcPct val="0"/>
        </a:spcBef>
        <a:spcAft>
          <a:spcPct val="0"/>
        </a:spcAft>
        <a:defRPr sz="2800">
          <a:solidFill>
            <a:srgbClr val="FF0000"/>
          </a:solidFill>
          <a:latin typeface="Calibri" pitchFamily="34" charset="0"/>
          <a:cs typeface="Arial" pitchFamily="34" charset="0"/>
        </a:defRPr>
      </a:lvl7pPr>
      <a:lvl8pPr marL="1371600" algn="l" rtl="0" eaLnBrk="1" fontAlgn="base" hangingPunct="1">
        <a:spcBef>
          <a:spcPct val="0"/>
        </a:spcBef>
        <a:spcAft>
          <a:spcPct val="0"/>
        </a:spcAft>
        <a:defRPr sz="2800">
          <a:solidFill>
            <a:srgbClr val="FF0000"/>
          </a:solidFill>
          <a:latin typeface="Calibri" pitchFamily="34" charset="0"/>
          <a:cs typeface="Arial" pitchFamily="34" charset="0"/>
        </a:defRPr>
      </a:lvl8pPr>
      <a:lvl9pPr marL="1828800" algn="l" rtl="0" eaLnBrk="1" fontAlgn="base" hangingPunct="1">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accent2"/>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accent2"/>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ustomXml" Target="../ink/ink2.xml"/><Relationship Id="rId4" Type="http://schemas.openxmlformats.org/officeDocument/2006/relationships/image" Target="../media/image8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chart" Target="../charts/chart5.xml"/><Relationship Id="rId11" Type="http://schemas.openxmlformats.org/officeDocument/2006/relationships/image" Target="../media/image19.png"/><Relationship Id="rId5" Type="http://schemas.openxmlformats.org/officeDocument/2006/relationships/chart" Target="../charts/chart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chart" Target="../charts/chart11.xml"/></Relationships>
</file>

<file path=ppt/slides/_rels/slide4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chart" Target="../charts/chart13.xml"/></Relationships>
</file>

<file path=ppt/slides/_rels/slide4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chart" Target="../charts/chart15.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2321859" y="5455993"/>
            <a:ext cx="7548282" cy="1169551"/>
          </a:xfrm>
          <a:prstGeom prst="rect">
            <a:avLst/>
          </a:prstGeom>
          <a:solidFill>
            <a:srgbClr val="FAE1AF"/>
          </a:solidFill>
          <a:ln w="19050">
            <a:solidFill>
              <a:srgbClr val="A7001B"/>
            </a:solidFill>
            <a:miter lim="800000"/>
            <a:headEnd/>
            <a:tailEnd/>
          </a:ln>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b="1" dirty="0"/>
              <a:t>Knowledge Discovery from Unstructured Data in Financial Services</a:t>
            </a:r>
          </a:p>
          <a:p>
            <a:pPr algn="ctr"/>
            <a:endParaRPr lang="en-US" b="1" dirty="0"/>
          </a:p>
          <a:p>
            <a:pPr algn="ctr"/>
            <a:r>
              <a:rPr lang="en-US" b="1" dirty="0"/>
              <a:t>AAAI-20 Workshop</a:t>
            </a:r>
          </a:p>
          <a:p>
            <a:pPr algn="ctr" eaLnBrk="1" hangingPunct="1"/>
            <a:r>
              <a:rPr lang="en-US" sz="1600" b="1" dirty="0">
                <a:latin typeface="+mj-lt"/>
              </a:rPr>
              <a:t>February 2020</a:t>
            </a:r>
          </a:p>
        </p:txBody>
      </p:sp>
      <p:sp>
        <p:nvSpPr>
          <p:cNvPr id="50180" name="Rectangle 2"/>
          <p:cNvSpPr>
            <a:spLocks noGrp="1" noChangeArrowheads="1"/>
          </p:cNvSpPr>
          <p:nvPr>
            <p:ph type="title"/>
          </p:nvPr>
        </p:nvSpPr>
        <p:spPr>
          <a:xfrm>
            <a:off x="914400" y="1956731"/>
            <a:ext cx="10363200" cy="1362075"/>
          </a:xfrm>
        </p:spPr>
        <p:txBody>
          <a:bodyPr/>
          <a:lstStyle/>
          <a:p>
            <a:pPr algn="ctr"/>
            <a:r>
              <a:rPr lang="en-US" sz="3600" dirty="0">
                <a:solidFill>
                  <a:srgbClr val="000080"/>
                </a:solidFill>
                <a:latin typeface="+mj-lt"/>
              </a:rPr>
              <a:t>Learning from Incidental Supervision Signals</a:t>
            </a:r>
            <a:br>
              <a:rPr lang="en-US" sz="3600" dirty="0">
                <a:solidFill>
                  <a:srgbClr val="000080"/>
                </a:solidFill>
                <a:latin typeface="+mj-lt"/>
              </a:rPr>
            </a:br>
            <a:r>
              <a:rPr lang="en-US" sz="3600" dirty="0">
                <a:solidFill>
                  <a:srgbClr val="000080"/>
                </a:solidFill>
                <a:latin typeface="+mj-lt"/>
              </a:rPr>
              <a:t>for </a:t>
            </a:r>
            <a:br>
              <a:rPr lang="en-US" sz="3600" dirty="0">
                <a:solidFill>
                  <a:srgbClr val="000080"/>
                </a:solidFill>
                <a:latin typeface="+mj-lt"/>
              </a:rPr>
            </a:br>
            <a:r>
              <a:rPr lang="en-US" sz="3600" dirty="0">
                <a:solidFill>
                  <a:srgbClr val="000080"/>
                </a:solidFill>
                <a:latin typeface="+mj-lt"/>
              </a:rPr>
              <a:t>Natural Language Understanding </a:t>
            </a:r>
            <a:endParaRPr lang="en-US" sz="4400" b="1" dirty="0">
              <a:solidFill>
                <a:srgbClr val="0033CC"/>
              </a:solidFill>
              <a:latin typeface="+mj-lt"/>
            </a:endParaRPr>
          </a:p>
        </p:txBody>
      </p:sp>
      <p:sp>
        <p:nvSpPr>
          <p:cNvPr id="50181" name="Rectangle 3"/>
          <p:cNvSpPr>
            <a:spLocks noGrp="1" noChangeArrowheads="1"/>
          </p:cNvSpPr>
          <p:nvPr>
            <p:ph type="body" idx="1"/>
          </p:nvPr>
        </p:nvSpPr>
        <p:spPr>
          <a:xfrm>
            <a:off x="2202988" y="4296334"/>
            <a:ext cx="7786025" cy="893651"/>
          </a:xfrm>
          <a:extLst>
            <a:ext uri="{91240B29-F687-4F45-9708-019B960494DF}">
              <a14:hiddenLine xmlns:a14="http://schemas.microsoft.com/office/drawing/2010/main" w="9525">
                <a:solidFill>
                  <a:srgbClr val="008000"/>
                </a:solidFill>
                <a:miter lim="800000"/>
                <a:headEnd/>
                <a:tailEnd/>
              </a14:hiddenLine>
            </a:ext>
          </a:extLst>
        </p:spPr>
        <p:txBody>
          <a:bodyPr/>
          <a:lstStyle/>
          <a:p>
            <a:pPr algn="ctr"/>
            <a:r>
              <a:rPr lang="en-US" sz="2000" dirty="0">
                <a:solidFill>
                  <a:srgbClr val="0000FF"/>
                </a:solidFill>
                <a:latin typeface="+mj-lt"/>
              </a:rPr>
              <a:t>Dan Roth </a:t>
            </a:r>
          </a:p>
          <a:p>
            <a:pPr algn="ctr"/>
            <a:r>
              <a:rPr lang="en-US" altLang="zh-TW" sz="2000" dirty="0">
                <a:solidFill>
                  <a:srgbClr val="0000FF"/>
                </a:solidFill>
                <a:latin typeface="+mj-lt"/>
                <a:ea typeface="Arial Unicode MS" pitchFamily="34" charset="-128"/>
                <a:cs typeface="Arial Unicode MS" pitchFamily="34" charset="-128"/>
              </a:rPr>
              <a:t>University of Pennsylvania &amp; </a:t>
            </a:r>
            <a:r>
              <a:rPr lang="en-US" altLang="zh-TW" sz="2000" dirty="0" err="1">
                <a:solidFill>
                  <a:srgbClr val="0000FF"/>
                </a:solidFill>
                <a:latin typeface="+mj-lt"/>
                <a:ea typeface="Arial Unicode MS" pitchFamily="34" charset="-128"/>
                <a:cs typeface="Arial Unicode MS" pitchFamily="34" charset="-128"/>
              </a:rPr>
              <a:t>NexLP</a:t>
            </a:r>
            <a:r>
              <a:rPr lang="en-US" altLang="zh-TW" sz="2000" dirty="0">
                <a:solidFill>
                  <a:srgbClr val="0000FF"/>
                </a:solidFill>
                <a:latin typeface="+mj-lt"/>
                <a:ea typeface="Arial Unicode MS" pitchFamily="34" charset="-128"/>
                <a:cs typeface="Arial Unicode MS" pitchFamily="34" charset="-128"/>
              </a:rPr>
              <a:t>, Inc.</a:t>
            </a:r>
          </a:p>
        </p:txBody>
      </p:sp>
    </p:spTree>
    <p:extLst>
      <p:ext uri="{BB962C8B-B14F-4D97-AF65-F5344CB8AC3E}">
        <p14:creationId xmlns:p14="http://schemas.microsoft.com/office/powerpoint/2010/main" val="14434553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191"/>
          <p:cNvSpPr>
            <a:spLocks noChangeArrowheads="1"/>
          </p:cNvSpPr>
          <p:nvPr/>
        </p:nvSpPr>
        <p:spPr bwMode="auto">
          <a:xfrm>
            <a:off x="7850476" y="986089"/>
            <a:ext cx="2971800" cy="381000"/>
          </a:xfrm>
          <a:prstGeom prst="wedgeRectCallout">
            <a:avLst>
              <a:gd name="adj1" fmla="val -106932"/>
              <a:gd name="adj2" fmla="val 637077"/>
            </a:avLst>
          </a:prstGeom>
          <a:solidFill>
            <a:srgbClr val="FAE1AF"/>
          </a:solidFill>
          <a:ln w="9525">
            <a:solidFill>
              <a:srgbClr val="A7001B"/>
            </a:solidFill>
            <a:miter lim="800000"/>
            <a:headEnd/>
            <a:tailEnd/>
          </a:ln>
        </p:spPr>
        <p:txBody>
          <a:bodyPr/>
          <a:lstStyle/>
          <a:p>
            <a:pPr algn="ctr"/>
            <a:r>
              <a:rPr lang="en-US" dirty="0">
                <a:solidFill>
                  <a:srgbClr val="003366"/>
                </a:solidFill>
                <a:latin typeface="Calibri"/>
                <a:cs typeface="Arial" charset="0"/>
              </a:rPr>
              <a:t>O’Hare must be in Chicago</a:t>
            </a:r>
            <a:endParaRPr lang="en-US" b="1" dirty="0">
              <a:solidFill>
                <a:srgbClr val="003366"/>
              </a:solidFill>
              <a:latin typeface="Calibri"/>
              <a:cs typeface="Arial" charset="0"/>
            </a:endParaRPr>
          </a:p>
        </p:txBody>
      </p:sp>
      <p:sp>
        <p:nvSpPr>
          <p:cNvPr id="3" name="Content Placeholder 2"/>
          <p:cNvSpPr>
            <a:spLocks noGrp="1"/>
          </p:cNvSpPr>
          <p:nvPr>
            <p:ph idx="1"/>
          </p:nvPr>
        </p:nvSpPr>
        <p:spPr/>
        <p:txBody>
          <a:bodyPr/>
          <a:lstStyle/>
          <a:p>
            <a:endParaRPr lang="en-US" dirty="0"/>
          </a:p>
          <a:p>
            <a:r>
              <a:rPr lang="en-US" dirty="0"/>
              <a:t>Feb 5 2017 Dozens of passengers heading to Chicago had to undergo additional screenings… It took </a:t>
            </a:r>
            <a:r>
              <a:rPr lang="en-US" dirty="0" err="1"/>
              <a:t>Hesam</a:t>
            </a:r>
            <a:r>
              <a:rPr lang="en-US" dirty="0"/>
              <a:t> </a:t>
            </a:r>
            <a:r>
              <a:rPr lang="en-US" dirty="0" err="1"/>
              <a:t>Aamyab</a:t>
            </a:r>
            <a:r>
              <a:rPr lang="en-US" dirty="0"/>
              <a:t> two tries to make it back to the United States from Iran. He is an Iranian citizen with a US visa who is doing post-doctoral research at UIC. …"Right now, I am in the USA and I'm very happy," </a:t>
            </a:r>
            <a:r>
              <a:rPr lang="en-US" dirty="0" err="1"/>
              <a:t>Aamyab</a:t>
            </a:r>
            <a:r>
              <a:rPr lang="en-US" dirty="0"/>
              <a:t> said. But now, he can't go back to Iran or anywhere else without risk.  Other travelers shared the same worry. </a:t>
            </a:r>
            <a:r>
              <a:rPr lang="en-US" dirty="0" err="1"/>
              <a:t>Asem</a:t>
            </a:r>
            <a:r>
              <a:rPr lang="en-US" dirty="0"/>
              <a:t> </a:t>
            </a:r>
            <a:r>
              <a:rPr lang="en-US" dirty="0" err="1"/>
              <a:t>Aleisawi</a:t>
            </a:r>
            <a:r>
              <a:rPr lang="en-US" dirty="0"/>
              <a:t> was at O'Hare on Sunday to meet his wife who was coming in from Jordan. </a:t>
            </a:r>
          </a:p>
          <a:p>
            <a:pPr lvl="1"/>
            <a:endParaRPr lang="en-US" dirty="0"/>
          </a:p>
          <a:p>
            <a:pPr lvl="1"/>
            <a:r>
              <a:rPr lang="en-US" dirty="0"/>
              <a:t>Learning/Supervision requires some level of reasoning to infer these weak signals</a:t>
            </a:r>
          </a:p>
          <a:p>
            <a:pPr marL="914400" lvl="2" indent="0">
              <a:buNone/>
            </a:pPr>
            <a:endParaRPr lang="en-US" dirty="0"/>
          </a:p>
          <a:p>
            <a:endParaRPr lang="en-US" dirty="0"/>
          </a:p>
          <a:p>
            <a:pPr lvl="1"/>
            <a:endParaRPr lang="en-US" dirty="0"/>
          </a:p>
          <a:p>
            <a:pPr lvl="1"/>
            <a:endParaRPr lang="en-US" dirty="0"/>
          </a:p>
        </p:txBody>
      </p:sp>
      <p:sp>
        <p:nvSpPr>
          <p:cNvPr id="2" name="Title 1"/>
          <p:cNvSpPr>
            <a:spLocks noGrp="1"/>
          </p:cNvSpPr>
          <p:nvPr>
            <p:ph type="title"/>
          </p:nvPr>
        </p:nvSpPr>
        <p:spPr/>
        <p:txBody>
          <a:bodyPr/>
          <a:lstStyle/>
          <a:p>
            <a:r>
              <a:rPr lang="en-US" dirty="0"/>
              <a:t>Incidental Supervision &amp; Reasoning</a:t>
            </a:r>
          </a:p>
        </p:txBody>
      </p:sp>
      <p:sp>
        <p:nvSpPr>
          <p:cNvPr id="17" name="AutoShape 191"/>
          <p:cNvSpPr>
            <a:spLocks noChangeArrowheads="1"/>
          </p:cNvSpPr>
          <p:nvPr/>
        </p:nvSpPr>
        <p:spPr bwMode="auto">
          <a:xfrm>
            <a:off x="7850476" y="986089"/>
            <a:ext cx="2971800" cy="381000"/>
          </a:xfrm>
          <a:prstGeom prst="wedgeRectCallout">
            <a:avLst>
              <a:gd name="adj1" fmla="val -74376"/>
              <a:gd name="adj2" fmla="val 161782"/>
            </a:avLst>
          </a:prstGeom>
          <a:solidFill>
            <a:srgbClr val="FAE1AF"/>
          </a:solidFill>
          <a:ln w="9525">
            <a:solidFill>
              <a:srgbClr val="A7001B"/>
            </a:solidFill>
            <a:miter lim="800000"/>
            <a:headEnd/>
            <a:tailEnd/>
          </a:ln>
        </p:spPr>
        <p:txBody>
          <a:bodyPr/>
          <a:lstStyle/>
          <a:p>
            <a:pPr algn="ctr"/>
            <a:r>
              <a:rPr lang="en-US" dirty="0">
                <a:solidFill>
                  <a:srgbClr val="000080"/>
                </a:solidFill>
                <a:latin typeface="Calibri"/>
                <a:cs typeface="Arial" charset="0"/>
              </a:rPr>
              <a:t>O’Hare must be in Chicago</a:t>
            </a:r>
            <a:endParaRPr lang="en-US" b="1" dirty="0">
              <a:solidFill>
                <a:srgbClr val="000080"/>
              </a:solidFill>
              <a:latin typeface="Calibri"/>
              <a:cs typeface="Arial" charset="0"/>
            </a:endParaRPr>
          </a:p>
        </p:txBody>
      </p:sp>
      <p:cxnSp>
        <p:nvCxnSpPr>
          <p:cNvPr id="11" name="Straight Connector 10"/>
          <p:cNvCxnSpPr/>
          <p:nvPr/>
        </p:nvCxnSpPr>
        <p:spPr>
          <a:xfrm>
            <a:off x="6612311" y="2094991"/>
            <a:ext cx="914400"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45637" y="3901715"/>
            <a:ext cx="859379"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FCBB44CF-E33F-4F6F-8B1E-B64540C3A3DE}"/>
              </a:ext>
            </a:extLst>
          </p:cNvPr>
          <p:cNvSpPr>
            <a:spLocks noGrp="1"/>
          </p:cNvSpPr>
          <p:nvPr>
            <p:ph type="sldNum" sz="quarter" idx="11"/>
          </p:nvPr>
        </p:nvSpPr>
        <p:spPr/>
        <p:txBody>
          <a:bodyPr/>
          <a:lstStyle/>
          <a:p>
            <a:fld id="{BDF588C3-71D6-5D45-B118-1C664482E1C2}" type="slidenum">
              <a:rPr lang="en-US" smtClean="0"/>
              <a:t>10</a:t>
            </a:fld>
            <a:endParaRPr lang="en-US"/>
          </a:p>
        </p:txBody>
      </p:sp>
    </p:spTree>
    <p:extLst>
      <p:ext uri="{BB962C8B-B14F-4D97-AF65-F5344CB8AC3E}">
        <p14:creationId xmlns:p14="http://schemas.microsoft.com/office/powerpoint/2010/main" val="9593232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righ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Simple Ideas	</a:t>
            </a:r>
          </a:p>
        </p:txBody>
      </p:sp>
      <p:sp>
        <p:nvSpPr>
          <p:cNvPr id="3" name="Content Placeholder 2"/>
          <p:cNvSpPr>
            <a:spLocks noGrp="1"/>
          </p:cNvSpPr>
          <p:nvPr>
            <p:ph idx="1"/>
          </p:nvPr>
        </p:nvSpPr>
        <p:spPr/>
        <p:txBody>
          <a:bodyPr/>
          <a:lstStyle/>
          <a:p>
            <a:r>
              <a:rPr lang="en-US" dirty="0"/>
              <a:t>A gender classifier</a:t>
            </a:r>
          </a:p>
          <a:p>
            <a:pPr lvl="1"/>
            <a:r>
              <a:rPr lang="en-US" dirty="0"/>
              <a:t>Or maybe just a list of names classified by gender</a:t>
            </a:r>
          </a:p>
          <a:p>
            <a:pPr lvl="2"/>
            <a:r>
              <a:rPr lang="en-US" dirty="0"/>
              <a:t>Name </a:t>
            </a:r>
            <a:r>
              <a:rPr lang="en-US" dirty="0">
                <a:sym typeface="Wingdings" panose="05000000000000000000" pitchFamily="2" charset="2"/>
              </a:rPr>
              <a:t> Male/Female</a:t>
            </a:r>
          </a:p>
          <a:p>
            <a:pPr lvl="1"/>
            <a:r>
              <a:rPr lang="en-US" dirty="0"/>
              <a:t>Option one: annotate</a:t>
            </a:r>
          </a:p>
          <a:p>
            <a:pPr lvl="1"/>
            <a:r>
              <a:rPr lang="en-US" dirty="0"/>
              <a:t>Option two:  Use all People’s Wikipedia page</a:t>
            </a:r>
          </a:p>
          <a:p>
            <a:pPr lvl="2"/>
            <a:r>
              <a:rPr lang="en-US" dirty="0"/>
              <a:t>Count gender pronouns in the first paragraph; decide gender by majority</a:t>
            </a:r>
          </a:p>
          <a:p>
            <a:pPr lvl="2"/>
            <a:endParaRPr lang="en-US" dirty="0"/>
          </a:p>
          <a:p>
            <a:r>
              <a:rPr lang="en-US" dirty="0"/>
              <a:t>Images</a:t>
            </a:r>
          </a:p>
          <a:p>
            <a:pPr lvl="1"/>
            <a:r>
              <a:rPr lang="en-US" dirty="0"/>
              <a:t>Difficult to label objects</a:t>
            </a:r>
          </a:p>
          <a:p>
            <a:pPr lvl="1"/>
            <a:r>
              <a:rPr lang="en-US" dirty="0"/>
              <a:t>Easy to learn same/different</a:t>
            </a:r>
          </a:p>
          <a:p>
            <a:pPr lvl="2"/>
            <a:r>
              <a:rPr lang="en-US" dirty="0"/>
              <a:t>Two objects in the same image are different</a:t>
            </a:r>
          </a:p>
          <a:p>
            <a:pPr lvl="2"/>
            <a:r>
              <a:rPr lang="en-US" dirty="0"/>
              <a:t>Two consecutive video frames are likely to contain the same object.  </a:t>
            </a:r>
          </a:p>
          <a:p>
            <a:r>
              <a:rPr lang="en-US" dirty="0"/>
              <a:t>Recent work showing the importance of pre-training [</a:t>
            </a:r>
            <a:r>
              <a:rPr lang="en-US" dirty="0" err="1"/>
              <a:t>ELMo</a:t>
            </a:r>
            <a:r>
              <a:rPr lang="en-US" dirty="0"/>
              <a:t>, BERT] </a:t>
            </a:r>
          </a:p>
          <a:p>
            <a:pPr lvl="1"/>
            <a:r>
              <a:rPr lang="en-US" dirty="0"/>
              <a:t>Good, related, but more is needed. </a:t>
            </a:r>
          </a:p>
        </p:txBody>
      </p:sp>
      <p:pic>
        <p:nvPicPr>
          <p:cNvPr id="5"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788164" y="3675618"/>
            <a:ext cx="3310325" cy="138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12">
            <a:extLst>
              <a:ext uri="{FF2B5EF4-FFF2-40B4-BE49-F238E27FC236}">
                <a16:creationId xmlns:a16="http://schemas.microsoft.com/office/drawing/2014/main" id="{B214CA1A-D0BD-40C4-9727-DE5BF661C5C5}"/>
              </a:ext>
            </a:extLst>
          </p:cNvPr>
          <p:cNvSpPr>
            <a:spLocks noGrp="1"/>
          </p:cNvSpPr>
          <p:nvPr>
            <p:ph type="sldNum" sz="quarter" idx="11"/>
          </p:nvPr>
        </p:nvSpPr>
        <p:spPr/>
        <p:txBody>
          <a:bodyPr/>
          <a:lstStyle/>
          <a:p>
            <a:fld id="{BDF588C3-71D6-5D45-B118-1C664482E1C2}" type="slidenum">
              <a:rPr lang="en-US" smtClean="0"/>
              <a:t>11</a:t>
            </a:fld>
            <a:endParaRPr lang="en-US"/>
          </a:p>
        </p:txBody>
      </p:sp>
    </p:spTree>
    <p:extLst>
      <p:ext uri="{BB962C8B-B14F-4D97-AF65-F5344CB8AC3E}">
        <p14:creationId xmlns:p14="http://schemas.microsoft.com/office/powerpoint/2010/main" val="25806696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Incidental Supervision</a:t>
            </a:r>
          </a:p>
        </p:txBody>
      </p:sp>
      <p:sp>
        <p:nvSpPr>
          <p:cNvPr id="3" name="Content Placeholder 2"/>
          <p:cNvSpPr>
            <a:spLocks noGrp="1"/>
          </p:cNvSpPr>
          <p:nvPr>
            <p:ph idx="1"/>
          </p:nvPr>
        </p:nvSpPr>
        <p:spPr/>
        <p:txBody>
          <a:bodyPr/>
          <a:lstStyle/>
          <a:p>
            <a:r>
              <a:rPr lang="en-US" dirty="0"/>
              <a:t>Data exists independent of the task(s) at hand. </a:t>
            </a:r>
          </a:p>
          <a:p>
            <a:pPr lvl="1"/>
            <a:r>
              <a:rPr lang="en-US" dirty="0"/>
              <a:t>Data provides hints</a:t>
            </a:r>
          </a:p>
          <a:p>
            <a:pPr lvl="1"/>
            <a:r>
              <a:rPr lang="en-US" dirty="0"/>
              <a:t>These are often sufficient to infer supervision signals (even for tasks we haven’t defined)</a:t>
            </a:r>
          </a:p>
          <a:p>
            <a:pPr lvl="1"/>
            <a:endParaRPr lang="en-US" dirty="0"/>
          </a:p>
          <a:p>
            <a:r>
              <a:rPr lang="en-US" dirty="0"/>
              <a:t>Utilizing these hints </a:t>
            </a:r>
          </a:p>
          <a:p>
            <a:pPr lvl="1"/>
            <a:r>
              <a:rPr lang="en-US" dirty="0"/>
              <a:t>Can be substantially less costly than producing explicit annotation</a:t>
            </a:r>
          </a:p>
          <a:p>
            <a:pPr lvl="1"/>
            <a:r>
              <a:rPr lang="en-US" b="1" dirty="0"/>
              <a:t>More realistic </a:t>
            </a:r>
            <a:r>
              <a:rPr lang="en-US" dirty="0"/>
              <a:t>– provides signals for tasks we haven’t defined</a:t>
            </a:r>
          </a:p>
          <a:p>
            <a:pPr lvl="2"/>
            <a:r>
              <a:rPr lang="en-US" dirty="0"/>
              <a:t>Is often used only at decision time</a:t>
            </a:r>
          </a:p>
          <a:p>
            <a:pPr lvl="1"/>
            <a:r>
              <a:rPr lang="en-US" dirty="0"/>
              <a:t>Can be used for transfer across languages and domains</a:t>
            </a:r>
          </a:p>
          <a:p>
            <a:pPr lvl="1"/>
            <a:r>
              <a:rPr lang="en-US" dirty="0"/>
              <a:t>Expectations from the output can be used to amplify week signals to high quality signals</a:t>
            </a:r>
          </a:p>
          <a:p>
            <a:pPr lvl="1"/>
            <a:endParaRPr lang="en-US" dirty="0"/>
          </a:p>
          <a:p>
            <a:pPr marL="457200" lvl="1" indent="0">
              <a:buNone/>
            </a:pPr>
            <a:endParaRPr lang="en-US" dirty="0"/>
          </a:p>
        </p:txBody>
      </p:sp>
      <p:sp>
        <p:nvSpPr>
          <p:cNvPr id="5" name="Slide Number Placeholder 4">
            <a:extLst>
              <a:ext uri="{FF2B5EF4-FFF2-40B4-BE49-F238E27FC236}">
                <a16:creationId xmlns:a16="http://schemas.microsoft.com/office/drawing/2014/main" id="{5D8ABCE4-C9F9-4E27-B604-4421E597C878}"/>
              </a:ext>
            </a:extLst>
          </p:cNvPr>
          <p:cNvSpPr>
            <a:spLocks noGrp="1"/>
          </p:cNvSpPr>
          <p:nvPr>
            <p:ph type="sldNum" sz="quarter" idx="11"/>
          </p:nvPr>
        </p:nvSpPr>
        <p:spPr/>
        <p:txBody>
          <a:bodyPr/>
          <a:lstStyle/>
          <a:p>
            <a:fld id="{BDF588C3-71D6-5D45-B118-1C664482E1C2}" type="slidenum">
              <a:rPr lang="en-US" smtClean="0"/>
              <a:t>12</a:t>
            </a:fld>
            <a:endParaRPr lang="en-US"/>
          </a:p>
        </p:txBody>
      </p:sp>
    </p:spTree>
    <p:extLst>
      <p:ext uri="{BB962C8B-B14F-4D97-AF65-F5344CB8AC3E}">
        <p14:creationId xmlns:p14="http://schemas.microsoft.com/office/powerpoint/2010/main" val="164101155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Incidental Supervision: Outline</a:t>
            </a:r>
          </a:p>
        </p:txBody>
      </p:sp>
      <p:sp>
        <p:nvSpPr>
          <p:cNvPr id="3" name="Content Placeholder 2"/>
          <p:cNvSpPr>
            <a:spLocks noGrp="1"/>
          </p:cNvSpPr>
          <p:nvPr>
            <p:ph idx="1"/>
          </p:nvPr>
        </p:nvSpPr>
        <p:spPr/>
        <p:txBody>
          <a:bodyPr/>
          <a:lstStyle/>
          <a:p>
            <a:r>
              <a:rPr lang="en-US" dirty="0"/>
              <a:t>Data provides hints</a:t>
            </a:r>
          </a:p>
          <a:p>
            <a:pPr lvl="1"/>
            <a:r>
              <a:rPr lang="en-US" dirty="0"/>
              <a:t>These are often sufficient to infer supervision signals for a range of tasks. </a:t>
            </a:r>
          </a:p>
          <a:p>
            <a:pPr lvl="1"/>
            <a:r>
              <a:rPr lang="en-US" dirty="0"/>
              <a:t>Data exists independent of the task(s) at hand. </a:t>
            </a:r>
          </a:p>
          <a:p>
            <a:endParaRPr lang="en-US" dirty="0"/>
          </a:p>
          <a:p>
            <a:pPr marL="0" indent="0">
              <a:buNone/>
            </a:pPr>
            <a:r>
              <a:rPr lang="en-US" b="1" dirty="0"/>
              <a:t>Tasks:</a:t>
            </a:r>
          </a:p>
          <a:p>
            <a:r>
              <a:rPr lang="en-US" dirty="0"/>
              <a:t>Text Classification</a:t>
            </a:r>
          </a:p>
          <a:p>
            <a:endParaRPr lang="en-US" dirty="0"/>
          </a:p>
          <a:p>
            <a:r>
              <a:rPr lang="en-US" dirty="0"/>
              <a:t>(Fine) Semantic Typing</a:t>
            </a:r>
          </a:p>
          <a:p>
            <a:pPr marL="457200" lvl="1" indent="0">
              <a:buNone/>
            </a:pPr>
            <a:r>
              <a:rPr lang="en-US" i="1" dirty="0">
                <a:latin typeface="Merriweather Sans" panose="02000503060000020004" pitchFamily="2" charset="77"/>
              </a:rPr>
              <a:t>A former Democrat, </a:t>
            </a:r>
            <a:r>
              <a:rPr lang="en-US" b="1" i="1" dirty="0">
                <a:solidFill>
                  <a:srgbClr val="C00000"/>
                </a:solidFill>
                <a:latin typeface="Merriweather Sans" panose="02000503060000020004" pitchFamily="2" charset="77"/>
              </a:rPr>
              <a:t>Bloomberg</a:t>
            </a:r>
            <a:r>
              <a:rPr lang="en-US" i="1" dirty="0">
                <a:latin typeface="Merriweather Sans" panose="02000503060000020004" pitchFamily="2" charset="77"/>
              </a:rPr>
              <a:t>, switched </a:t>
            </a:r>
          </a:p>
          <a:p>
            <a:pPr marL="457200" lvl="1" indent="0">
              <a:buNone/>
            </a:pPr>
            <a:r>
              <a:rPr lang="en-US" i="1" dirty="0">
                <a:latin typeface="Merriweather Sans" panose="02000503060000020004" pitchFamily="2" charset="77"/>
              </a:rPr>
              <a:t>his party registration in 2001. </a:t>
            </a:r>
          </a:p>
          <a:p>
            <a:r>
              <a:rPr lang="en-US" dirty="0"/>
              <a:t>Temporal Relations (Timelines)</a:t>
            </a:r>
          </a:p>
          <a:p>
            <a:r>
              <a:rPr lang="en-US" dirty="0"/>
              <a:t>Shallow Semantic Parsing </a:t>
            </a:r>
          </a:p>
          <a:p>
            <a:endParaRPr lang="en-US" dirty="0"/>
          </a:p>
          <a:p>
            <a:pPr marL="457200" lvl="1" indent="0">
              <a:buNone/>
            </a:pPr>
            <a:endParaRPr lang="en-US" dirty="0"/>
          </a:p>
        </p:txBody>
      </p:sp>
      <p:sp>
        <p:nvSpPr>
          <p:cNvPr id="9" name="Slide Number Placeholder 8">
            <a:extLst>
              <a:ext uri="{FF2B5EF4-FFF2-40B4-BE49-F238E27FC236}">
                <a16:creationId xmlns:a16="http://schemas.microsoft.com/office/drawing/2014/main" id="{F0BF8D82-6008-41FB-BC88-52E28680B43D}"/>
              </a:ext>
            </a:extLst>
          </p:cNvPr>
          <p:cNvSpPr>
            <a:spLocks noGrp="1"/>
          </p:cNvSpPr>
          <p:nvPr>
            <p:ph type="sldNum" sz="quarter" idx="11"/>
          </p:nvPr>
        </p:nvSpPr>
        <p:spPr/>
        <p:txBody>
          <a:bodyPr/>
          <a:lstStyle/>
          <a:p>
            <a:fld id="{BDF588C3-71D6-5D45-B118-1C664482E1C2}" type="slidenum">
              <a:rPr lang="en-US" smtClean="0"/>
              <a:t>13</a:t>
            </a:fld>
            <a:endParaRPr lang="en-US"/>
          </a:p>
        </p:txBody>
      </p:sp>
      <p:sp>
        <p:nvSpPr>
          <p:cNvPr id="8" name="Content Placeholder 2">
            <a:extLst>
              <a:ext uri="{FF2B5EF4-FFF2-40B4-BE49-F238E27FC236}">
                <a16:creationId xmlns:a16="http://schemas.microsoft.com/office/drawing/2014/main" id="{099745EB-6A6A-473E-9D62-AD983708AE35}"/>
              </a:ext>
            </a:extLst>
          </p:cNvPr>
          <p:cNvSpPr txBox="1">
            <a:spLocks/>
          </p:cNvSpPr>
          <p:nvPr/>
        </p:nvSpPr>
        <p:spPr bwMode="auto">
          <a:xfrm>
            <a:off x="6320445" y="2877670"/>
            <a:ext cx="5303520" cy="3657600"/>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a:buNone/>
            </a:pPr>
            <a:r>
              <a:rPr lang="en-US" b="1" kern="0" dirty="0"/>
              <a:t>Methods:</a:t>
            </a:r>
          </a:p>
          <a:p>
            <a:r>
              <a:rPr lang="en-US" kern="0" dirty="0"/>
              <a:t>Using data that is out there</a:t>
            </a:r>
          </a:p>
          <a:p>
            <a:pPr lvl="1"/>
            <a:r>
              <a:rPr lang="en-US" kern="0" dirty="0"/>
              <a:t>Wikipedia</a:t>
            </a:r>
          </a:p>
          <a:p>
            <a:r>
              <a:rPr lang="en-US" kern="0" dirty="0"/>
              <a:t>Label Aware Classification</a:t>
            </a:r>
          </a:p>
          <a:p>
            <a:pPr lvl="1"/>
            <a:r>
              <a:rPr lang="en-US" kern="0" dirty="0"/>
              <a:t>“Understanding” the task &amp; label </a:t>
            </a:r>
          </a:p>
          <a:p>
            <a:r>
              <a:rPr lang="en-US" kern="0" dirty="0"/>
              <a:t>Transfer from other tasks</a:t>
            </a:r>
          </a:p>
          <a:p>
            <a:r>
              <a:rPr lang="en-US" kern="0" dirty="0"/>
              <a:t>Exploiting declarative &amp; statistical knowledge</a:t>
            </a:r>
          </a:p>
          <a:p>
            <a:pPr marL="457200" lvl="1" indent="0">
              <a:buFont typeface="Wingdings" charset="2"/>
              <a:buNone/>
            </a:pPr>
            <a:endParaRPr lang="en-US" kern="0" dirty="0"/>
          </a:p>
        </p:txBody>
      </p:sp>
      <p:sp>
        <p:nvSpPr>
          <p:cNvPr id="4" name="Rectangle 3">
            <a:extLst>
              <a:ext uri="{FF2B5EF4-FFF2-40B4-BE49-F238E27FC236}">
                <a16:creationId xmlns:a16="http://schemas.microsoft.com/office/drawing/2014/main" id="{8A089568-7184-4D1D-835D-E66FE0A232BA}"/>
              </a:ext>
            </a:extLst>
          </p:cNvPr>
          <p:cNvSpPr/>
          <p:nvPr/>
        </p:nvSpPr>
        <p:spPr>
          <a:xfrm>
            <a:off x="558144" y="2866321"/>
            <a:ext cx="5303520" cy="3657600"/>
          </a:xfrm>
          <a:prstGeom prst="rect">
            <a:avLst/>
          </a:prstGeom>
          <a:no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0" name="Right Arrow 5">
            <a:extLst>
              <a:ext uri="{FF2B5EF4-FFF2-40B4-BE49-F238E27FC236}">
                <a16:creationId xmlns:a16="http://schemas.microsoft.com/office/drawing/2014/main" id="{B6184B44-1F70-424D-9B3C-A3230B1A17C5}"/>
              </a:ext>
            </a:extLst>
          </p:cNvPr>
          <p:cNvSpPr/>
          <p:nvPr/>
        </p:nvSpPr>
        <p:spPr>
          <a:xfrm>
            <a:off x="76200" y="3445514"/>
            <a:ext cx="533400" cy="180250"/>
          </a:xfrm>
          <a:prstGeom prst="rightArrow">
            <a:avLst/>
          </a:prstGeom>
          <a:solidFill>
            <a:srgbClr val="A7001B"/>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852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Classification</a:t>
            </a:r>
          </a:p>
        </p:txBody>
      </p:sp>
      <p:sp>
        <p:nvSpPr>
          <p:cNvPr id="3" name="Content Placeholder 2"/>
          <p:cNvSpPr>
            <a:spLocks noGrp="1"/>
          </p:cNvSpPr>
          <p:nvPr>
            <p:ph idx="1"/>
          </p:nvPr>
        </p:nvSpPr>
        <p:spPr/>
        <p:txBody>
          <a:bodyPr/>
          <a:lstStyle/>
          <a:p>
            <a:r>
              <a:rPr lang="en-US" dirty="0"/>
              <a:t>A lot of the work in NLP can still be viewed as </a:t>
            </a:r>
            <a:r>
              <a:rPr lang="en-US" b="1" dirty="0"/>
              <a:t>text classification</a:t>
            </a:r>
          </a:p>
          <a:p>
            <a:endParaRPr lang="en-US" dirty="0"/>
          </a:p>
          <a:p>
            <a:pPr lvl="1"/>
            <a:r>
              <a:rPr lang="en-US" dirty="0"/>
              <a:t>Categorization into topics</a:t>
            </a:r>
          </a:p>
          <a:p>
            <a:pPr lvl="1"/>
            <a:r>
              <a:rPr lang="en-US" dirty="0"/>
              <a:t>Identify intention of text</a:t>
            </a:r>
          </a:p>
          <a:p>
            <a:pPr lvl="1"/>
            <a:r>
              <a:rPr lang="en-US" dirty="0"/>
              <a:t>Identify abusing text</a:t>
            </a:r>
          </a:p>
          <a:p>
            <a:pPr lvl="1"/>
            <a:r>
              <a:rPr lang="en-US" dirty="0"/>
              <a:t>Identifying collusion</a:t>
            </a:r>
          </a:p>
          <a:p>
            <a:pPr lvl="1"/>
            <a:r>
              <a:rPr lang="en-US" dirty="0"/>
              <a:t>Classify fact/opinion </a:t>
            </a:r>
          </a:p>
          <a:p>
            <a:pPr lvl="1"/>
            <a:r>
              <a:rPr lang="en-US" dirty="0"/>
              <a:t>……</a:t>
            </a:r>
          </a:p>
          <a:p>
            <a:pPr lvl="1"/>
            <a:endParaRPr lang="en-US" dirty="0"/>
          </a:p>
          <a:p>
            <a:r>
              <a:rPr lang="en-US" dirty="0"/>
              <a:t>While </a:t>
            </a:r>
            <a:r>
              <a:rPr lang="en-US" dirty="0">
                <a:solidFill>
                  <a:srgbClr val="3333FF"/>
                </a:solidFill>
              </a:rPr>
              <a:t>you</a:t>
            </a:r>
            <a:r>
              <a:rPr lang="en-US" dirty="0"/>
              <a:t> understand the </a:t>
            </a:r>
            <a:r>
              <a:rPr lang="en-US" dirty="0">
                <a:solidFill>
                  <a:srgbClr val="FF0000"/>
                </a:solidFill>
              </a:rPr>
              <a:t>labels</a:t>
            </a:r>
            <a:r>
              <a:rPr lang="en-US" dirty="0"/>
              <a:t>,  models are </a:t>
            </a:r>
            <a:r>
              <a:rPr lang="en-US" dirty="0">
                <a:solidFill>
                  <a:srgbClr val="3333FF"/>
                </a:solidFill>
              </a:rPr>
              <a:t>not given information</a:t>
            </a:r>
            <a:r>
              <a:rPr lang="en-US" dirty="0"/>
              <a:t> about the labels</a:t>
            </a:r>
          </a:p>
          <a:p>
            <a:r>
              <a:rPr lang="en-US" dirty="0"/>
              <a:t>We simply view these tasks as multi-class classification</a:t>
            </a:r>
          </a:p>
          <a:p>
            <a:r>
              <a:rPr lang="en-US" dirty="0"/>
              <a:t>The only thing that has changed since the 70-ies is slightly better learning algorithms, and slightly better word representations</a:t>
            </a:r>
          </a:p>
        </p:txBody>
      </p:sp>
      <p:sp>
        <p:nvSpPr>
          <p:cNvPr id="4" name="Rectangular Callout 3"/>
          <p:cNvSpPr/>
          <p:nvPr/>
        </p:nvSpPr>
        <p:spPr>
          <a:xfrm>
            <a:off x="5567481" y="2133600"/>
            <a:ext cx="6427826" cy="1470216"/>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80"/>
                </a:solidFill>
              </a:rPr>
              <a:t>The research community uses </a:t>
            </a:r>
            <a:r>
              <a:rPr lang="en-US" b="1" dirty="0">
                <a:solidFill>
                  <a:srgbClr val="000080"/>
                </a:solidFill>
              </a:rPr>
              <a:t>data</a:t>
            </a:r>
            <a:r>
              <a:rPr lang="en-US" dirty="0">
                <a:solidFill>
                  <a:srgbClr val="000080"/>
                </a:solidFill>
              </a:rPr>
              <a:t> embeddings broadly! </a:t>
            </a:r>
          </a:p>
          <a:p>
            <a:pPr algn="ctr"/>
            <a:r>
              <a:rPr lang="en-US" dirty="0">
                <a:solidFill>
                  <a:srgbClr val="000080"/>
                </a:solidFill>
              </a:rPr>
              <a:t>And, heavy reliance on task specific supervision </a:t>
            </a:r>
          </a:p>
          <a:p>
            <a:pPr algn="ctr"/>
            <a:r>
              <a:rPr lang="en-US" b="1" dirty="0">
                <a:solidFill>
                  <a:srgbClr val="000080"/>
                </a:solidFill>
              </a:rPr>
              <a:t>But there is almost no use of task/label understanding. </a:t>
            </a:r>
          </a:p>
          <a:p>
            <a:pPr algn="ctr"/>
            <a:r>
              <a:rPr lang="en-US" dirty="0">
                <a:solidFill>
                  <a:srgbClr val="3333FF"/>
                </a:solidFill>
              </a:rPr>
              <a:t>Promote</a:t>
            </a:r>
            <a:r>
              <a:rPr lang="en-US" b="1" dirty="0">
                <a:solidFill>
                  <a:srgbClr val="3333FF"/>
                </a:solidFill>
              </a:rPr>
              <a:t> Label-Aware Models </a:t>
            </a:r>
            <a:r>
              <a:rPr lang="en-US" dirty="0">
                <a:solidFill>
                  <a:srgbClr val="3333FF"/>
                </a:solidFill>
              </a:rPr>
              <a:t>as a form of</a:t>
            </a:r>
            <a:r>
              <a:rPr lang="en-US" b="1" dirty="0">
                <a:solidFill>
                  <a:srgbClr val="3333FF"/>
                </a:solidFill>
              </a:rPr>
              <a:t> Incidental Supervision</a:t>
            </a:r>
          </a:p>
        </p:txBody>
      </p:sp>
      <p:sp>
        <p:nvSpPr>
          <p:cNvPr id="9" name="Slide Number Placeholder 8">
            <a:extLst>
              <a:ext uri="{FF2B5EF4-FFF2-40B4-BE49-F238E27FC236}">
                <a16:creationId xmlns:a16="http://schemas.microsoft.com/office/drawing/2014/main" id="{30366F40-41A8-4E3E-9337-D02BB9B3E9D8}"/>
              </a:ext>
            </a:extLst>
          </p:cNvPr>
          <p:cNvSpPr>
            <a:spLocks noGrp="1"/>
          </p:cNvSpPr>
          <p:nvPr>
            <p:ph type="sldNum" sz="quarter" idx="11"/>
          </p:nvPr>
        </p:nvSpPr>
        <p:spPr/>
        <p:txBody>
          <a:bodyPr/>
          <a:lstStyle/>
          <a:p>
            <a:fld id="{BDF588C3-71D6-5D45-B118-1C664482E1C2}" type="slidenum">
              <a:rPr lang="en-US" smtClean="0"/>
              <a:t>14</a:t>
            </a:fld>
            <a:endParaRPr lang="en-US"/>
          </a:p>
        </p:txBody>
      </p:sp>
    </p:spTree>
    <p:extLst>
      <p:ext uri="{BB962C8B-B14F-4D97-AF65-F5344CB8AC3E}">
        <p14:creationId xmlns:p14="http://schemas.microsoft.com/office/powerpoint/2010/main" val="9533209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1249" y="3959019"/>
            <a:ext cx="6553951" cy="1754326"/>
          </a:xfrm>
          <a:prstGeom prst="rect">
            <a:avLst/>
          </a:prstGeom>
          <a:solidFill>
            <a:srgbClr val="FAC896"/>
          </a:solidFill>
          <a:ln w="19050">
            <a:solidFill>
              <a:srgbClr val="A7001B"/>
            </a:solidFill>
          </a:ln>
        </p:spPr>
        <p:txBody>
          <a:bodyPr wrap="square" rtlCol="0">
            <a:spAutoFit/>
          </a:bodyPr>
          <a:lstStyle/>
          <a:p>
            <a:r>
              <a:rPr lang="en-US" dirty="0">
                <a:solidFill>
                  <a:srgbClr val="000080"/>
                </a:solidFill>
              </a:rPr>
              <a:t>Total costs for on-the-job health care benefits are expected to rise an average of 5% in 2018, surpassing $14,000 a year per employee, according to a National Business Group on Health survey of large employers. Specialty drugs continue to be the top driver of increasing costs. Companies will pick up nearly 70% of the tab, but employees must still bear about 30%, or roughly $4,400, on average.</a:t>
            </a:r>
          </a:p>
        </p:txBody>
      </p:sp>
      <p:sp>
        <p:nvSpPr>
          <p:cNvPr id="2" name="Title 1"/>
          <p:cNvSpPr>
            <a:spLocks noGrp="1"/>
          </p:cNvSpPr>
          <p:nvPr>
            <p:ph type="title"/>
          </p:nvPr>
        </p:nvSpPr>
        <p:spPr/>
        <p:txBody>
          <a:bodyPr/>
          <a:lstStyle/>
          <a:p>
            <a:r>
              <a:rPr lang="en-US" dirty="0"/>
              <a:t>Text Categorization</a:t>
            </a:r>
          </a:p>
        </p:txBody>
      </p:sp>
      <p:sp>
        <p:nvSpPr>
          <p:cNvPr id="7" name="Rectangular Callout 6"/>
          <p:cNvSpPr/>
          <p:nvPr/>
        </p:nvSpPr>
        <p:spPr>
          <a:xfrm>
            <a:off x="8335829" y="1977819"/>
            <a:ext cx="2895600" cy="609600"/>
          </a:xfrm>
          <a:prstGeom prst="wedgeRectCallout">
            <a:avLst>
              <a:gd name="adj1" fmla="val -80613"/>
              <a:gd name="adj2" fmla="val 78664"/>
            </a:avLst>
          </a:prstGeom>
          <a:solidFill>
            <a:srgbClr val="FAC896"/>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80"/>
                </a:solidFill>
              </a:rPr>
              <a:t>It’s about </a:t>
            </a:r>
            <a:r>
              <a:rPr lang="en-US" dirty="0">
                <a:solidFill>
                  <a:srgbClr val="400080"/>
                </a:solidFill>
              </a:rPr>
              <a:t>Sport</a:t>
            </a:r>
          </a:p>
          <a:p>
            <a:pPr algn="ctr"/>
            <a:r>
              <a:rPr lang="en-US" dirty="0">
                <a:solidFill>
                  <a:srgbClr val="000080"/>
                </a:solidFill>
              </a:rPr>
              <a:t>It’s about </a:t>
            </a:r>
            <a:r>
              <a:rPr lang="en-US" dirty="0">
                <a:solidFill>
                  <a:srgbClr val="400080"/>
                </a:solidFill>
              </a:rPr>
              <a:t>Tennis</a:t>
            </a:r>
          </a:p>
        </p:txBody>
      </p:sp>
      <p:sp>
        <p:nvSpPr>
          <p:cNvPr id="9" name="TextBox 8"/>
          <p:cNvSpPr txBox="1"/>
          <p:nvPr/>
        </p:nvSpPr>
        <p:spPr>
          <a:xfrm>
            <a:off x="761249" y="1703499"/>
            <a:ext cx="6553951" cy="1754326"/>
          </a:xfrm>
          <a:prstGeom prst="rect">
            <a:avLst/>
          </a:prstGeom>
          <a:solidFill>
            <a:srgbClr val="FAE1AF"/>
          </a:solidFill>
          <a:ln w="19050">
            <a:solidFill>
              <a:srgbClr val="A7001B"/>
            </a:solidFill>
          </a:ln>
        </p:spPr>
        <p:txBody>
          <a:bodyPr wrap="square" rtlCol="0">
            <a:spAutoFit/>
          </a:bodyPr>
          <a:lstStyle/>
          <a:p>
            <a:r>
              <a:rPr lang="en-US" dirty="0"/>
              <a:t>Second seed Rafael Nadal continues his quest for an unprecedented 12th title at this event against </a:t>
            </a:r>
            <a:r>
              <a:rPr lang="en-US" dirty="0" err="1"/>
              <a:t>Grigor</a:t>
            </a:r>
            <a:r>
              <a:rPr lang="en-US" dirty="0"/>
              <a:t> Dimitrov of Bulgaria. The Spaniard leads their FedEx ATP Head2Head 11-1 and has won their past four matches, in addition to all four of their previous battles on clay. Their most recent meeting took place in the 2018 Monte-Carlo semi-finals, which saw Nadal drop just five games in his victory. </a:t>
            </a:r>
          </a:p>
        </p:txBody>
      </p:sp>
      <p:sp>
        <p:nvSpPr>
          <p:cNvPr id="10" name="Rectangular Callout 9"/>
          <p:cNvSpPr/>
          <p:nvPr/>
        </p:nvSpPr>
        <p:spPr>
          <a:xfrm>
            <a:off x="8335829" y="4340019"/>
            <a:ext cx="2895600" cy="609600"/>
          </a:xfrm>
          <a:prstGeom prst="wedgeRectCallout">
            <a:avLst>
              <a:gd name="adj1" fmla="val -80821"/>
              <a:gd name="adj2" fmla="val 122691"/>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80"/>
                </a:solidFill>
              </a:rPr>
              <a:t>It’s about </a:t>
            </a:r>
            <a:r>
              <a:rPr lang="en-US" dirty="0">
                <a:solidFill>
                  <a:srgbClr val="400080"/>
                </a:solidFill>
              </a:rPr>
              <a:t>Money</a:t>
            </a:r>
          </a:p>
          <a:p>
            <a:pPr algn="ctr"/>
            <a:r>
              <a:rPr lang="en-US" dirty="0">
                <a:solidFill>
                  <a:srgbClr val="000080"/>
                </a:solidFill>
              </a:rPr>
              <a:t>It’s about </a:t>
            </a:r>
            <a:r>
              <a:rPr lang="en-US" dirty="0">
                <a:solidFill>
                  <a:srgbClr val="400080"/>
                </a:solidFill>
              </a:rPr>
              <a:t>Health Care</a:t>
            </a:r>
          </a:p>
        </p:txBody>
      </p:sp>
      <p:sp>
        <p:nvSpPr>
          <p:cNvPr id="26" name="Rectangle 25"/>
          <p:cNvSpPr/>
          <p:nvPr/>
        </p:nvSpPr>
        <p:spPr>
          <a:xfrm>
            <a:off x="2971800" y="2968420"/>
            <a:ext cx="6629401" cy="1323439"/>
          </a:xfrm>
          <a:prstGeom prst="rect">
            <a:avLst/>
          </a:prstGeom>
          <a:solidFill>
            <a:srgbClr val="FFFFCC"/>
          </a:solidFill>
          <a:ln w="28575">
            <a:solidFill>
              <a:schemeClr val="bg2"/>
            </a:solidFill>
          </a:ln>
        </p:spPr>
        <p:txBody>
          <a:bodyPr wrap="square">
            <a:spAutoFit/>
          </a:bodyPr>
          <a:lstStyle/>
          <a:p>
            <a:pPr marL="285750" indent="-285750">
              <a:buFont typeface="Arial" panose="020B0604020202020204" pitchFamily="34" charset="0"/>
              <a:buChar char="•"/>
            </a:pPr>
            <a:r>
              <a:rPr lang="en-US" sz="2000" dirty="0">
                <a:solidFill>
                  <a:srgbClr val="000080"/>
                </a:solidFill>
                <a:latin typeface="Calibri" panose="020F0502020204030204" pitchFamily="34" charset="0"/>
              </a:rPr>
              <a:t>Traditional text categorization requires training a classifier over a set of labeled documents (1,2,….k)</a:t>
            </a:r>
          </a:p>
          <a:p>
            <a:pPr marL="285750" indent="-285750">
              <a:buFont typeface="Arial" panose="020B0604020202020204" pitchFamily="34" charset="0"/>
              <a:buChar char="•"/>
            </a:pPr>
            <a:r>
              <a:rPr lang="en-US" sz="2000" dirty="0">
                <a:solidFill>
                  <a:srgbClr val="400080"/>
                </a:solidFill>
                <a:latin typeface="Calibri" panose="020F0502020204030204" pitchFamily="34" charset="0"/>
              </a:rPr>
              <a:t>Someone needs to label the data (costly) </a:t>
            </a:r>
          </a:p>
          <a:p>
            <a:pPr marL="285750" indent="-285750">
              <a:buFont typeface="Arial" panose="020B0604020202020204" pitchFamily="34" charset="0"/>
              <a:buChar char="•"/>
            </a:pPr>
            <a:r>
              <a:rPr lang="en-US" sz="2000" dirty="0">
                <a:solidFill>
                  <a:srgbClr val="000080"/>
                </a:solidFill>
                <a:latin typeface="Calibri" panose="020F0502020204030204" pitchFamily="34" charset="0"/>
              </a:rPr>
              <a:t>All your model knows is to classify into these given labels</a:t>
            </a:r>
          </a:p>
        </p:txBody>
      </p:sp>
      <p:sp>
        <p:nvSpPr>
          <p:cNvPr id="3" name="Rectangle 2"/>
          <p:cNvSpPr/>
          <p:nvPr/>
        </p:nvSpPr>
        <p:spPr>
          <a:xfrm>
            <a:off x="2057400" y="948802"/>
            <a:ext cx="8077200" cy="707886"/>
          </a:xfrm>
          <a:prstGeom prst="rect">
            <a:avLst/>
          </a:prstGeom>
          <a:solidFill>
            <a:srgbClr val="FFFFCC"/>
          </a:solidFill>
          <a:ln w="28575">
            <a:solidFill>
              <a:schemeClr val="bg2"/>
            </a:solidFill>
          </a:ln>
        </p:spPr>
        <p:txBody>
          <a:bodyPr wrap="square">
            <a:spAutoFit/>
          </a:bodyPr>
          <a:lstStyle/>
          <a:p>
            <a:pPr algn="ctr"/>
            <a:r>
              <a:rPr lang="en-US" sz="2000" dirty="0">
                <a:solidFill>
                  <a:srgbClr val="000080"/>
                </a:solidFill>
              </a:rPr>
              <a:t>Is it possible to map a document to an entry in a taxonomy of semantic categories</a:t>
            </a:r>
            <a:r>
              <a:rPr lang="en-US" sz="2000" dirty="0">
                <a:solidFill>
                  <a:srgbClr val="003366"/>
                </a:solidFill>
              </a:rPr>
              <a:t>, </a:t>
            </a:r>
            <a:r>
              <a:rPr lang="en-US" sz="2000" dirty="0">
                <a:solidFill>
                  <a:srgbClr val="400080"/>
                </a:solidFill>
              </a:rPr>
              <a:t>without training with labeled data?</a:t>
            </a:r>
          </a:p>
        </p:txBody>
      </p:sp>
      <p:sp>
        <p:nvSpPr>
          <p:cNvPr id="11" name="Rectangle 10"/>
          <p:cNvSpPr/>
          <p:nvPr/>
        </p:nvSpPr>
        <p:spPr>
          <a:xfrm>
            <a:off x="2897477" y="5824980"/>
            <a:ext cx="6397046" cy="707886"/>
          </a:xfrm>
          <a:prstGeom prst="rect">
            <a:avLst/>
          </a:prstGeom>
          <a:solidFill>
            <a:srgbClr val="FFFFCC"/>
          </a:solidFill>
          <a:ln w="28575">
            <a:solidFill>
              <a:schemeClr val="bg2"/>
            </a:solidFill>
          </a:ln>
        </p:spPr>
        <p:txBody>
          <a:bodyPr wrap="square">
            <a:spAutoFit/>
          </a:bodyPr>
          <a:lstStyle/>
          <a:p>
            <a:pPr algn="ctr"/>
            <a:r>
              <a:rPr lang="en-US" sz="2000" b="1" dirty="0">
                <a:solidFill>
                  <a:srgbClr val="400080"/>
                </a:solidFill>
              </a:rPr>
              <a:t>You</a:t>
            </a:r>
            <a:r>
              <a:rPr lang="en-US" sz="2000" dirty="0">
                <a:solidFill>
                  <a:srgbClr val="400080"/>
                </a:solidFill>
              </a:rPr>
              <a:t> </a:t>
            </a:r>
            <a:r>
              <a:rPr lang="en-US" sz="2000" dirty="0">
                <a:solidFill>
                  <a:srgbClr val="000080"/>
                </a:solidFill>
              </a:rPr>
              <a:t>can classify these documents without task specific annotation, since you have an “understanding” of the labels</a:t>
            </a:r>
          </a:p>
        </p:txBody>
      </p:sp>
    </p:spTree>
    <p:extLst>
      <p:ext uri="{BB962C8B-B14F-4D97-AF65-F5344CB8AC3E}">
        <p14:creationId xmlns:p14="http://schemas.microsoft.com/office/powerpoint/2010/main" val="152173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26" grpId="0" animBg="1"/>
      <p:bldP spid="3"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Categorization without Labeled Data </a:t>
            </a:r>
            <a:r>
              <a:rPr lang="en-US" altLang="zh-CN" sz="1400" dirty="0"/>
              <a:t>[AAAI’08, AAAI’14, IJCAI’16]</a:t>
            </a:r>
            <a:endParaRPr lang="en-US" dirty="0"/>
          </a:p>
        </p:txBody>
      </p:sp>
      <p:sp>
        <p:nvSpPr>
          <p:cNvPr id="3" name="Content Placeholder 2"/>
          <p:cNvSpPr>
            <a:spLocks noGrp="1"/>
          </p:cNvSpPr>
          <p:nvPr>
            <p:ph idx="1"/>
          </p:nvPr>
        </p:nvSpPr>
        <p:spPr>
          <a:xfrm>
            <a:off x="609600" y="1251856"/>
            <a:ext cx="10972800" cy="4705568"/>
          </a:xfrm>
        </p:spPr>
        <p:txBody>
          <a:bodyPr>
            <a:normAutofit fontScale="85000" lnSpcReduction="10000"/>
          </a:bodyPr>
          <a:lstStyle/>
          <a:p>
            <a:r>
              <a:rPr lang="en-US" sz="2200" dirty="0"/>
              <a:t>Given: </a:t>
            </a:r>
          </a:p>
          <a:p>
            <a:pPr lvl="1"/>
            <a:r>
              <a:rPr lang="en-US" sz="1900" dirty="0"/>
              <a:t>A single document (or: a collection of documents)</a:t>
            </a:r>
          </a:p>
          <a:p>
            <a:pPr lvl="1"/>
            <a:r>
              <a:rPr lang="en-US" sz="1900" dirty="0"/>
              <a:t>A taxonomy of categories into which we want to classify the documents</a:t>
            </a:r>
          </a:p>
          <a:p>
            <a:pPr lvl="1"/>
            <a:endParaRPr lang="en-US" sz="1900" dirty="0"/>
          </a:p>
          <a:p>
            <a:r>
              <a:rPr lang="en-US" sz="2200" dirty="0" err="1"/>
              <a:t>Dataless</a:t>
            </a:r>
            <a:r>
              <a:rPr lang="en-US" sz="2200" dirty="0"/>
              <a:t>/Zero-Shot procedure:</a:t>
            </a:r>
          </a:p>
          <a:p>
            <a:pPr lvl="1"/>
            <a:r>
              <a:rPr lang="en-US" sz="1900" dirty="0"/>
              <a:t>Let</a:t>
            </a:r>
            <a:r>
              <a:rPr lang="en-US" sz="1900" dirty="0">
                <a:latin typeface="cmmi10"/>
              </a:rPr>
              <a:t> f</a:t>
            </a:r>
            <a:r>
              <a:rPr lang="en-US" sz="1900" dirty="0">
                <a:latin typeface="Calibri"/>
              </a:rPr>
              <a:t>(l</a:t>
            </a:r>
            <a:r>
              <a:rPr lang="en-US" sz="1900" baseline="-25000" dirty="0">
                <a:latin typeface="Calibri"/>
              </a:rPr>
              <a:t>i</a:t>
            </a:r>
            <a:r>
              <a:rPr lang="en-US" sz="1900" dirty="0"/>
              <a:t>) be the </a:t>
            </a:r>
            <a:r>
              <a:rPr lang="en-US" sz="1900" dirty="0">
                <a:solidFill>
                  <a:srgbClr val="000080"/>
                </a:solidFill>
              </a:rPr>
              <a:t>semantic representation of the labels (label descriptions)</a:t>
            </a:r>
          </a:p>
          <a:p>
            <a:pPr lvl="1"/>
            <a:r>
              <a:rPr lang="en-US" sz="1900" dirty="0"/>
              <a:t>Let </a:t>
            </a:r>
            <a:r>
              <a:rPr lang="en-US" sz="1900" dirty="0">
                <a:latin typeface="cmmi10"/>
              </a:rPr>
              <a:t>f</a:t>
            </a:r>
            <a:r>
              <a:rPr lang="en-US" sz="1900" dirty="0"/>
              <a:t>(</a:t>
            </a:r>
            <a:r>
              <a:rPr lang="en-US" sz="1900" b="1" dirty="0"/>
              <a:t>d</a:t>
            </a:r>
            <a:r>
              <a:rPr lang="en-US" sz="1900" dirty="0"/>
              <a:t>) be the </a:t>
            </a:r>
            <a:r>
              <a:rPr lang="en-US" sz="1900" dirty="0">
                <a:solidFill>
                  <a:srgbClr val="000080"/>
                </a:solidFill>
              </a:rPr>
              <a:t>semantic representation of a document</a:t>
            </a:r>
          </a:p>
          <a:p>
            <a:pPr lvl="1"/>
            <a:r>
              <a:rPr lang="en-US" sz="1900" dirty="0"/>
              <a:t>Select the most appropriate category: </a:t>
            </a:r>
          </a:p>
          <a:p>
            <a:pPr marL="400050" lvl="1" indent="0">
              <a:buNone/>
            </a:pPr>
            <a:r>
              <a:rPr lang="en-US" sz="1900" dirty="0">
                <a:latin typeface="Calibri"/>
              </a:rPr>
              <a:t>                                       l</a:t>
            </a:r>
            <a:r>
              <a:rPr lang="en-US" sz="1900" baseline="-25000" dirty="0">
                <a:latin typeface="Calibri"/>
              </a:rPr>
              <a:t>i</a:t>
            </a:r>
            <a:r>
              <a:rPr lang="en-US" sz="1900" baseline="15000" dirty="0">
                <a:latin typeface="Calibri"/>
              </a:rPr>
              <a:t>*</a:t>
            </a:r>
            <a:r>
              <a:rPr lang="en-US" sz="1900" dirty="0"/>
              <a:t> = </a:t>
            </a:r>
            <a:r>
              <a:rPr lang="en-US" sz="1900" dirty="0" err="1">
                <a:latin typeface="Calibri"/>
              </a:rPr>
              <a:t>argmin</a:t>
            </a:r>
            <a:r>
              <a:rPr lang="en-US" sz="1900" baseline="-25000" dirty="0" err="1">
                <a:latin typeface="Calibri"/>
              </a:rPr>
              <a:t>i</a:t>
            </a:r>
            <a:r>
              <a:rPr lang="en-US" sz="1900" dirty="0"/>
              <a:t> </a:t>
            </a:r>
            <a:r>
              <a:rPr lang="en-US" sz="1900" dirty="0" err="1"/>
              <a:t>dist</a:t>
            </a:r>
            <a:r>
              <a:rPr lang="en-US" sz="1900" dirty="0"/>
              <a:t> (</a:t>
            </a:r>
            <a:r>
              <a:rPr lang="en-US" sz="1900" dirty="0">
                <a:latin typeface="cmmi10"/>
              </a:rPr>
              <a:t>f</a:t>
            </a:r>
            <a:r>
              <a:rPr lang="en-US" sz="1900" dirty="0">
                <a:latin typeface="Calibri"/>
              </a:rPr>
              <a:t>(l</a:t>
            </a:r>
            <a:r>
              <a:rPr lang="en-US" sz="1900" baseline="-25000" dirty="0">
                <a:latin typeface="Calibri"/>
              </a:rPr>
              <a:t>i</a:t>
            </a:r>
            <a:r>
              <a:rPr lang="en-US" sz="1900" dirty="0"/>
              <a:t>) - </a:t>
            </a:r>
            <a:r>
              <a:rPr lang="en-US" sz="1900" dirty="0">
                <a:latin typeface="cmmi10"/>
              </a:rPr>
              <a:t>f</a:t>
            </a:r>
            <a:r>
              <a:rPr lang="en-US" sz="1900" dirty="0"/>
              <a:t>(</a:t>
            </a:r>
            <a:r>
              <a:rPr lang="en-US" sz="1900" b="1" dirty="0"/>
              <a:t>d</a:t>
            </a:r>
            <a:r>
              <a:rPr lang="en-US" sz="1900" dirty="0"/>
              <a:t>)) </a:t>
            </a:r>
          </a:p>
          <a:p>
            <a:pPr lvl="1" indent="-342900"/>
            <a:r>
              <a:rPr lang="en-US" sz="1900" dirty="0"/>
              <a:t>Bootstrap </a:t>
            </a:r>
          </a:p>
          <a:p>
            <a:pPr lvl="2" indent="-342900"/>
            <a:r>
              <a:rPr lang="en-US" sz="1700" dirty="0"/>
              <a:t>Label the most confident documents; use this to train a model. </a:t>
            </a:r>
          </a:p>
          <a:p>
            <a:r>
              <a:rPr lang="en-US" sz="2200" dirty="0"/>
              <a:t>Key Question: </a:t>
            </a:r>
          </a:p>
          <a:p>
            <a:pPr lvl="1"/>
            <a:r>
              <a:rPr lang="en-US" sz="1900" dirty="0"/>
              <a:t>How to generate </a:t>
            </a:r>
            <a:r>
              <a:rPr lang="en-US" sz="1900" dirty="0">
                <a:solidFill>
                  <a:srgbClr val="000080"/>
                </a:solidFill>
              </a:rPr>
              <a:t>good Semantic Representations?</a:t>
            </a:r>
            <a:endParaRPr lang="en-US" sz="1800" dirty="0">
              <a:solidFill>
                <a:srgbClr val="000080"/>
              </a:solidFill>
            </a:endParaRPr>
          </a:p>
          <a:p>
            <a:r>
              <a:rPr lang="en-US" sz="2200" dirty="0"/>
              <a:t>Originally: </a:t>
            </a:r>
          </a:p>
          <a:p>
            <a:pPr lvl="1"/>
            <a:r>
              <a:rPr lang="en-US" sz="1900" dirty="0"/>
              <a:t>Task Independent Representations: best results with Wikipedia-based (ESA) [Gabrilovich &amp; Markovitch AAAI’06]</a:t>
            </a:r>
          </a:p>
          <a:p>
            <a:pPr lvl="1"/>
            <a:r>
              <a:rPr lang="en-US" sz="1900" dirty="0"/>
              <a:t>Sparse representation: a TF/IDF weighted list of URL a concept appears in</a:t>
            </a:r>
          </a:p>
          <a:p>
            <a:pPr lvl="1"/>
            <a:endParaRPr lang="en-US" dirty="0">
              <a:solidFill>
                <a:srgbClr val="000080"/>
              </a:solidFill>
            </a:endParaRPr>
          </a:p>
        </p:txBody>
      </p:sp>
      <p:sp>
        <p:nvSpPr>
          <p:cNvPr id="7" name="Rectangular Callout 6"/>
          <p:cNvSpPr/>
          <p:nvPr/>
        </p:nvSpPr>
        <p:spPr>
          <a:xfrm>
            <a:off x="8398580" y="900576"/>
            <a:ext cx="3693196" cy="1797575"/>
          </a:xfrm>
          <a:prstGeom prst="wedgeRectCallout">
            <a:avLst>
              <a:gd name="adj1" fmla="val -20620"/>
              <a:gd name="adj2" fmla="val 49597"/>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0080"/>
                </a:solidFill>
              </a:rPr>
              <a:t>This is </a:t>
            </a:r>
            <a:r>
              <a:rPr lang="en-US" b="1" dirty="0">
                <a:solidFill>
                  <a:srgbClr val="000080"/>
                </a:solidFill>
              </a:rPr>
              <a:t>not an unsupervised learning </a:t>
            </a:r>
            <a:r>
              <a:rPr lang="en-US" dirty="0">
                <a:solidFill>
                  <a:srgbClr val="000080"/>
                </a:solidFill>
              </a:rPr>
              <a:t>scenario</a:t>
            </a:r>
            <a:r>
              <a:rPr lang="en-US" sz="1600" dirty="0">
                <a:solidFill>
                  <a:srgbClr val="000080"/>
                </a:solidFill>
              </a:rPr>
              <a:t>. Unsupervised learning assumes a coherent collection of data points, where similar data points are assigned similar labels. It does not work on a single document. Related (but not identical) to </a:t>
            </a:r>
            <a:r>
              <a:rPr lang="en-US" sz="1600" b="1" dirty="0">
                <a:solidFill>
                  <a:srgbClr val="000080"/>
                </a:solidFill>
              </a:rPr>
              <a:t>0-shot learning</a:t>
            </a:r>
            <a:r>
              <a:rPr lang="en-US" sz="1600" dirty="0">
                <a:solidFill>
                  <a:srgbClr val="000080"/>
                </a:solidFill>
              </a:rPr>
              <a:t>.  </a:t>
            </a:r>
          </a:p>
        </p:txBody>
      </p:sp>
      <p:sp>
        <p:nvSpPr>
          <p:cNvPr id="8" name="Rectangular Callout 7"/>
          <p:cNvSpPr/>
          <p:nvPr/>
        </p:nvSpPr>
        <p:spPr>
          <a:xfrm>
            <a:off x="8858202" y="4258941"/>
            <a:ext cx="1441824" cy="609600"/>
          </a:xfrm>
          <a:prstGeom prst="wedgeRectCallout">
            <a:avLst>
              <a:gd name="adj1" fmla="val -125181"/>
              <a:gd name="adj2" fmla="val 90727"/>
            </a:avLst>
          </a:prstGeom>
          <a:solidFill>
            <a:srgbClr val="FAC896"/>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80"/>
                </a:solidFill>
              </a:rPr>
              <a:t>Hard to beat</a:t>
            </a:r>
            <a:endParaRPr lang="en-US" dirty="0">
              <a:solidFill>
                <a:srgbClr val="400080"/>
              </a:solidFill>
            </a:endParaRPr>
          </a:p>
        </p:txBody>
      </p:sp>
      <p:cxnSp>
        <p:nvCxnSpPr>
          <p:cNvPr id="9" name="Straight Connector 8"/>
          <p:cNvCxnSpPr/>
          <p:nvPr/>
        </p:nvCxnSpPr>
        <p:spPr>
          <a:xfrm>
            <a:off x="5784102" y="5472677"/>
            <a:ext cx="202228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B1E5F2D4-FCCE-4A28-B1D9-BBD4922FA7DA}"/>
              </a:ext>
            </a:extLst>
          </p:cNvPr>
          <p:cNvSpPr>
            <a:spLocks noGrp="1"/>
          </p:cNvSpPr>
          <p:nvPr>
            <p:ph type="sldNum" sz="quarter" idx="11"/>
          </p:nvPr>
        </p:nvSpPr>
        <p:spPr/>
        <p:txBody>
          <a:bodyPr/>
          <a:lstStyle/>
          <a:p>
            <a:fld id="{BDF588C3-71D6-5D45-B118-1C664482E1C2}" type="slidenum">
              <a:rPr lang="en-US" smtClean="0"/>
              <a:t>16</a:t>
            </a:fld>
            <a:endParaRPr lang="en-US"/>
          </a:p>
        </p:txBody>
      </p:sp>
    </p:spTree>
    <p:extLst>
      <p:ext uri="{BB962C8B-B14F-4D97-AF65-F5344CB8AC3E}">
        <p14:creationId xmlns:p14="http://schemas.microsoft.com/office/powerpoint/2010/main" val="10172926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childTnLst>
                                </p:cTn>
                              </p:par>
                              <p:par>
                                <p:cTn id="27" presetID="2" presetClass="entr" presetSubtype="2"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Single Document Classification (88 Languages)</a:t>
            </a:r>
          </a:p>
        </p:txBody>
      </p:sp>
      <p:pic>
        <p:nvPicPr>
          <p:cNvPr id="2051" name="Picture 3"/>
          <p:cNvPicPr>
            <a:picLocks noChangeAspect="1" noChangeArrowheads="1"/>
          </p:cNvPicPr>
          <p:nvPr/>
        </p:nvPicPr>
        <p:blipFill>
          <a:blip r:embed="rId2" cstate="print"/>
          <a:srcRect/>
          <a:stretch>
            <a:fillRect/>
          </a:stretch>
        </p:blipFill>
        <p:spPr bwMode="auto">
          <a:xfrm>
            <a:off x="3200401" y="2590422"/>
            <a:ext cx="5352229" cy="4076699"/>
          </a:xfrm>
          <a:prstGeom prst="rect">
            <a:avLst/>
          </a:prstGeom>
          <a:noFill/>
          <a:ln w="9525">
            <a:noFill/>
            <a:miter lim="800000"/>
            <a:headEnd/>
            <a:tailEnd/>
          </a:ln>
        </p:spPr>
      </p:pic>
      <p:sp>
        <p:nvSpPr>
          <p:cNvPr id="5" name="TextBox 4"/>
          <p:cNvSpPr txBox="1"/>
          <p:nvPr/>
        </p:nvSpPr>
        <p:spPr>
          <a:xfrm>
            <a:off x="3523430" y="6324221"/>
            <a:ext cx="5029200" cy="400110"/>
          </a:xfrm>
          <a:prstGeom prst="rect">
            <a:avLst/>
          </a:prstGeom>
          <a:solidFill>
            <a:srgbClr val="FAC896"/>
          </a:solidFill>
          <a:ln>
            <a:solidFill>
              <a:srgbClr val="A7001B"/>
            </a:solidFill>
          </a:ln>
        </p:spPr>
        <p:txBody>
          <a:bodyPr wrap="square" rtlCol="0">
            <a:spAutoFit/>
          </a:bodyPr>
          <a:lstStyle/>
          <a:p>
            <a:pPr algn="ctr"/>
            <a:r>
              <a:rPr lang="en-US" sz="2000" b="1" dirty="0">
                <a:solidFill>
                  <a:srgbClr val="000080"/>
                </a:solidFill>
                <a:latin typeface="+mj-lt"/>
              </a:rPr>
              <a:t>Size of shared English-Language L title space</a:t>
            </a:r>
          </a:p>
        </p:txBody>
      </p:sp>
      <p:sp>
        <p:nvSpPr>
          <p:cNvPr id="17" name="Rectangular Callout 16"/>
          <p:cNvSpPr/>
          <p:nvPr/>
        </p:nvSpPr>
        <p:spPr>
          <a:xfrm>
            <a:off x="8781230" y="5459749"/>
            <a:ext cx="1250731" cy="457200"/>
          </a:xfrm>
          <a:prstGeom prst="wedgeRectCallout">
            <a:avLst>
              <a:gd name="adj1" fmla="val -171874"/>
              <a:gd name="adj2" fmla="val -561277"/>
            </a:avLst>
          </a:prstGeom>
          <a:ln w="19050">
            <a:solidFill>
              <a:srgbClr val="A7001B"/>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000080"/>
                </a:solidFill>
              </a:rPr>
              <a:t>Hindi</a:t>
            </a:r>
          </a:p>
        </p:txBody>
      </p:sp>
      <p:sp>
        <p:nvSpPr>
          <p:cNvPr id="18" name="Rectangular Callout 17"/>
          <p:cNvSpPr/>
          <p:nvPr/>
        </p:nvSpPr>
        <p:spPr>
          <a:xfrm>
            <a:off x="1968063" y="5459749"/>
            <a:ext cx="1250731" cy="457200"/>
          </a:xfrm>
          <a:prstGeom prst="wedgeRectCallout">
            <a:avLst>
              <a:gd name="adj1" fmla="val 269303"/>
              <a:gd name="adj2" fmla="val -33691"/>
            </a:avLst>
          </a:prstGeom>
          <a:ln w="19050">
            <a:solidFill>
              <a:srgbClr val="A7001B"/>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000080"/>
                </a:solidFill>
              </a:rPr>
              <a:t>Hausa</a:t>
            </a:r>
          </a:p>
        </p:txBody>
      </p:sp>
      <p:sp>
        <p:nvSpPr>
          <p:cNvPr id="19" name="Rectangular Callout 18"/>
          <p:cNvSpPr/>
          <p:nvPr/>
        </p:nvSpPr>
        <p:spPr>
          <a:xfrm>
            <a:off x="8796995" y="2285621"/>
            <a:ext cx="1508234" cy="1066800"/>
          </a:xfrm>
          <a:prstGeom prst="wedgeRectCallout">
            <a:avLst>
              <a:gd name="adj1" fmla="val -376413"/>
              <a:gd name="adj2" fmla="val -10046"/>
            </a:avLst>
          </a:prstGeom>
          <a:ln w="19050">
            <a:solidFill>
              <a:srgbClr val="A7001B"/>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err="1">
                <a:solidFill>
                  <a:srgbClr val="000080"/>
                </a:solidFill>
              </a:rPr>
              <a:t>Dataless</a:t>
            </a:r>
            <a:r>
              <a:rPr lang="en-US" dirty="0">
                <a:solidFill>
                  <a:srgbClr val="000080"/>
                </a:solidFill>
              </a:rPr>
              <a:t> classification for English</a:t>
            </a:r>
          </a:p>
        </p:txBody>
      </p:sp>
      <p:sp>
        <p:nvSpPr>
          <p:cNvPr id="20" name="TextBox 19"/>
          <p:cNvSpPr txBox="1"/>
          <p:nvPr/>
        </p:nvSpPr>
        <p:spPr>
          <a:xfrm rot="16200000">
            <a:off x="2427889" y="4221794"/>
            <a:ext cx="1828799" cy="400110"/>
          </a:xfrm>
          <a:prstGeom prst="rect">
            <a:avLst/>
          </a:prstGeom>
          <a:solidFill>
            <a:srgbClr val="FAC896"/>
          </a:solidFill>
          <a:ln>
            <a:solidFill>
              <a:srgbClr val="A7001B"/>
            </a:solidFill>
          </a:ln>
        </p:spPr>
        <p:txBody>
          <a:bodyPr wrap="square" rtlCol="0">
            <a:spAutoFit/>
          </a:bodyPr>
          <a:lstStyle/>
          <a:p>
            <a:pPr algn="ctr"/>
            <a:r>
              <a:rPr lang="en-US" sz="2000" b="1" dirty="0">
                <a:solidFill>
                  <a:srgbClr val="000080"/>
                </a:solidFill>
                <a:latin typeface="+mj-lt"/>
              </a:rPr>
              <a:t>Accuracy</a:t>
            </a:r>
          </a:p>
        </p:txBody>
      </p:sp>
      <p:sp>
        <p:nvSpPr>
          <p:cNvPr id="11" name="Rectangular Callout 10"/>
          <p:cNvSpPr/>
          <p:nvPr/>
        </p:nvSpPr>
        <p:spPr>
          <a:xfrm>
            <a:off x="1905000" y="1523621"/>
            <a:ext cx="4038600" cy="715580"/>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80"/>
                </a:solidFill>
              </a:rPr>
              <a:t>Can be done to all 293 languages represented in Wikipedia</a:t>
            </a:r>
            <a:endParaRPr lang="en-US" b="1" dirty="0">
              <a:solidFill>
                <a:srgbClr val="000080"/>
              </a:solidFill>
            </a:endParaRPr>
          </a:p>
        </p:txBody>
      </p:sp>
      <p:sp>
        <p:nvSpPr>
          <p:cNvPr id="13" name="Rectangular Callout 12"/>
          <p:cNvSpPr/>
          <p:nvPr/>
        </p:nvSpPr>
        <p:spPr>
          <a:xfrm>
            <a:off x="6400800" y="1523621"/>
            <a:ext cx="4038600" cy="715580"/>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80"/>
                </a:solidFill>
              </a:rPr>
              <a:t>Performance depends on the Wikipedia size  (Cross-language links)</a:t>
            </a:r>
            <a:endParaRPr lang="en-US" b="1" dirty="0">
              <a:solidFill>
                <a:srgbClr val="000080"/>
              </a:solidFill>
            </a:endParaRPr>
          </a:p>
        </p:txBody>
      </p:sp>
      <p:sp>
        <p:nvSpPr>
          <p:cNvPr id="7" name="Rectangle 6">
            <a:extLst>
              <a:ext uri="{FF2B5EF4-FFF2-40B4-BE49-F238E27FC236}">
                <a16:creationId xmlns:a16="http://schemas.microsoft.com/office/drawing/2014/main" id="{D0E45E66-701B-42E9-984F-0D1B9F112526}"/>
              </a:ext>
            </a:extLst>
          </p:cNvPr>
          <p:cNvSpPr/>
          <p:nvPr/>
        </p:nvSpPr>
        <p:spPr>
          <a:xfrm>
            <a:off x="5083896" y="837102"/>
            <a:ext cx="2525563" cy="338554"/>
          </a:xfrm>
          <a:prstGeom prst="rect">
            <a:avLst/>
          </a:prstGeom>
        </p:spPr>
        <p:txBody>
          <a:bodyPr wrap="none">
            <a:spAutoFit/>
          </a:bodyPr>
          <a:lstStyle/>
          <a:p>
            <a:r>
              <a:rPr lang="en-US" sz="1600" dirty="0"/>
              <a:t>[Song et. al. IJCAI’16; AIJ’19]</a:t>
            </a:r>
          </a:p>
        </p:txBody>
      </p:sp>
    </p:spTree>
    <p:extLst>
      <p:ext uri="{BB962C8B-B14F-4D97-AF65-F5344CB8AC3E}">
        <p14:creationId xmlns:p14="http://schemas.microsoft.com/office/powerpoint/2010/main" val="270743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Incidental Supervision: Outline</a:t>
            </a:r>
          </a:p>
        </p:txBody>
      </p:sp>
      <p:sp>
        <p:nvSpPr>
          <p:cNvPr id="3" name="Content Placeholder 2"/>
          <p:cNvSpPr>
            <a:spLocks noGrp="1"/>
          </p:cNvSpPr>
          <p:nvPr>
            <p:ph idx="1"/>
          </p:nvPr>
        </p:nvSpPr>
        <p:spPr/>
        <p:txBody>
          <a:bodyPr/>
          <a:lstStyle/>
          <a:p>
            <a:r>
              <a:rPr lang="en-US" dirty="0"/>
              <a:t>Data provides hints</a:t>
            </a:r>
          </a:p>
          <a:p>
            <a:pPr lvl="1"/>
            <a:r>
              <a:rPr lang="en-US" dirty="0"/>
              <a:t>These are often sufficient to infer supervision signals for a range of tasks. </a:t>
            </a:r>
          </a:p>
          <a:p>
            <a:pPr lvl="1"/>
            <a:r>
              <a:rPr lang="en-US" dirty="0"/>
              <a:t>Data exists independent of the task(s) at hand. </a:t>
            </a:r>
          </a:p>
          <a:p>
            <a:endParaRPr lang="en-US" dirty="0"/>
          </a:p>
          <a:p>
            <a:pPr marL="0" indent="0">
              <a:buNone/>
            </a:pPr>
            <a:r>
              <a:rPr lang="en-US" b="1" dirty="0"/>
              <a:t>Tasks:</a:t>
            </a:r>
          </a:p>
          <a:p>
            <a:r>
              <a:rPr lang="en-US" dirty="0"/>
              <a:t>Text Classification</a:t>
            </a:r>
          </a:p>
          <a:p>
            <a:endParaRPr lang="en-US" dirty="0"/>
          </a:p>
          <a:p>
            <a:r>
              <a:rPr lang="en-US" dirty="0"/>
              <a:t>(Fine) Semantic Typing</a:t>
            </a:r>
          </a:p>
          <a:p>
            <a:pPr marL="457200" lvl="1" indent="0">
              <a:buNone/>
            </a:pPr>
            <a:r>
              <a:rPr lang="en-US" i="1" dirty="0">
                <a:latin typeface="Merriweather Sans" panose="02000503060000020004" pitchFamily="2" charset="77"/>
              </a:rPr>
              <a:t>A former Democrat, </a:t>
            </a:r>
            <a:r>
              <a:rPr lang="en-US" b="1" i="1" dirty="0">
                <a:solidFill>
                  <a:srgbClr val="C00000"/>
                </a:solidFill>
                <a:latin typeface="Merriweather Sans" panose="02000503060000020004" pitchFamily="2" charset="77"/>
              </a:rPr>
              <a:t>Bloomberg</a:t>
            </a:r>
            <a:r>
              <a:rPr lang="en-US" i="1" dirty="0">
                <a:latin typeface="Merriweather Sans" panose="02000503060000020004" pitchFamily="2" charset="77"/>
              </a:rPr>
              <a:t>, switched </a:t>
            </a:r>
          </a:p>
          <a:p>
            <a:pPr marL="457200" lvl="1" indent="0">
              <a:buNone/>
            </a:pPr>
            <a:r>
              <a:rPr lang="en-US" i="1" dirty="0">
                <a:latin typeface="Merriweather Sans" panose="02000503060000020004" pitchFamily="2" charset="77"/>
              </a:rPr>
              <a:t>his party registration in 2001. </a:t>
            </a:r>
          </a:p>
          <a:p>
            <a:r>
              <a:rPr lang="en-US" dirty="0"/>
              <a:t>Temporal Relations (Timelines)</a:t>
            </a:r>
          </a:p>
          <a:p>
            <a:r>
              <a:rPr lang="en-US" dirty="0"/>
              <a:t>Shallow Semantic Parsing </a:t>
            </a:r>
          </a:p>
          <a:p>
            <a:endParaRPr lang="en-US" dirty="0"/>
          </a:p>
          <a:p>
            <a:pPr marL="457200" lvl="1" indent="0">
              <a:buNone/>
            </a:pPr>
            <a:endParaRPr lang="en-US" dirty="0"/>
          </a:p>
        </p:txBody>
      </p:sp>
      <p:sp>
        <p:nvSpPr>
          <p:cNvPr id="9" name="Slide Number Placeholder 8">
            <a:extLst>
              <a:ext uri="{FF2B5EF4-FFF2-40B4-BE49-F238E27FC236}">
                <a16:creationId xmlns:a16="http://schemas.microsoft.com/office/drawing/2014/main" id="{F0BF8D82-6008-41FB-BC88-52E28680B43D}"/>
              </a:ext>
            </a:extLst>
          </p:cNvPr>
          <p:cNvSpPr>
            <a:spLocks noGrp="1"/>
          </p:cNvSpPr>
          <p:nvPr>
            <p:ph type="sldNum" sz="quarter" idx="11"/>
          </p:nvPr>
        </p:nvSpPr>
        <p:spPr/>
        <p:txBody>
          <a:bodyPr/>
          <a:lstStyle/>
          <a:p>
            <a:fld id="{BDF588C3-71D6-5D45-B118-1C664482E1C2}" type="slidenum">
              <a:rPr lang="en-US" smtClean="0"/>
              <a:t>18</a:t>
            </a:fld>
            <a:endParaRPr lang="en-US"/>
          </a:p>
        </p:txBody>
      </p:sp>
      <p:sp>
        <p:nvSpPr>
          <p:cNvPr id="8" name="Content Placeholder 2">
            <a:extLst>
              <a:ext uri="{FF2B5EF4-FFF2-40B4-BE49-F238E27FC236}">
                <a16:creationId xmlns:a16="http://schemas.microsoft.com/office/drawing/2014/main" id="{099745EB-6A6A-473E-9D62-AD983708AE35}"/>
              </a:ext>
            </a:extLst>
          </p:cNvPr>
          <p:cNvSpPr txBox="1">
            <a:spLocks/>
          </p:cNvSpPr>
          <p:nvPr/>
        </p:nvSpPr>
        <p:spPr bwMode="auto">
          <a:xfrm>
            <a:off x="6320445" y="2877670"/>
            <a:ext cx="5303520" cy="3657600"/>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a:buNone/>
            </a:pPr>
            <a:r>
              <a:rPr lang="en-US" b="1" kern="0" dirty="0"/>
              <a:t>Methods:</a:t>
            </a:r>
          </a:p>
          <a:p>
            <a:r>
              <a:rPr lang="en-US" kern="0" dirty="0"/>
              <a:t>Using data that is out there</a:t>
            </a:r>
          </a:p>
          <a:p>
            <a:pPr lvl="1"/>
            <a:r>
              <a:rPr lang="en-US" kern="0" dirty="0"/>
              <a:t>Wikipedia</a:t>
            </a:r>
          </a:p>
          <a:p>
            <a:r>
              <a:rPr lang="en-US" kern="0" dirty="0"/>
              <a:t>Label Aware Classification</a:t>
            </a:r>
          </a:p>
          <a:p>
            <a:pPr lvl="1"/>
            <a:r>
              <a:rPr lang="en-US" kern="0" dirty="0"/>
              <a:t>“Understanding” the task &amp; label </a:t>
            </a:r>
          </a:p>
          <a:p>
            <a:r>
              <a:rPr lang="en-US" kern="0" dirty="0"/>
              <a:t>Transfer from other tasks</a:t>
            </a:r>
          </a:p>
          <a:p>
            <a:r>
              <a:rPr lang="en-US" kern="0" dirty="0"/>
              <a:t>Exploiting declarative &amp; statistical knowledge</a:t>
            </a:r>
          </a:p>
          <a:p>
            <a:pPr marL="457200" lvl="1" indent="0">
              <a:buFont typeface="Wingdings" charset="2"/>
              <a:buNone/>
            </a:pPr>
            <a:endParaRPr lang="en-US" kern="0" dirty="0"/>
          </a:p>
        </p:txBody>
      </p:sp>
      <p:sp>
        <p:nvSpPr>
          <p:cNvPr id="4" name="Rectangle 3">
            <a:extLst>
              <a:ext uri="{FF2B5EF4-FFF2-40B4-BE49-F238E27FC236}">
                <a16:creationId xmlns:a16="http://schemas.microsoft.com/office/drawing/2014/main" id="{8A089568-7184-4D1D-835D-E66FE0A232BA}"/>
              </a:ext>
            </a:extLst>
          </p:cNvPr>
          <p:cNvSpPr/>
          <p:nvPr/>
        </p:nvSpPr>
        <p:spPr>
          <a:xfrm>
            <a:off x="558144" y="2866321"/>
            <a:ext cx="5303520" cy="3657600"/>
          </a:xfrm>
          <a:prstGeom prst="rect">
            <a:avLst/>
          </a:prstGeom>
          <a:no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0" name="Right Arrow 5">
            <a:extLst>
              <a:ext uri="{FF2B5EF4-FFF2-40B4-BE49-F238E27FC236}">
                <a16:creationId xmlns:a16="http://schemas.microsoft.com/office/drawing/2014/main" id="{B6184B44-1F70-424D-9B3C-A3230B1A17C5}"/>
              </a:ext>
            </a:extLst>
          </p:cNvPr>
          <p:cNvSpPr/>
          <p:nvPr/>
        </p:nvSpPr>
        <p:spPr>
          <a:xfrm>
            <a:off x="76200" y="4316375"/>
            <a:ext cx="533400" cy="180250"/>
          </a:xfrm>
          <a:prstGeom prst="rightArrow">
            <a:avLst/>
          </a:prstGeom>
          <a:solidFill>
            <a:srgbClr val="A7001B"/>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8EB2FA6-A913-464A-B9A2-28F9DC1A59ED}"/>
              </a:ext>
            </a:extLst>
          </p:cNvPr>
          <p:cNvCxnSpPr/>
          <p:nvPr/>
        </p:nvCxnSpPr>
        <p:spPr>
          <a:xfrm>
            <a:off x="6759461" y="4575689"/>
            <a:ext cx="32004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7170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Representation: Learning from Task Independent Resources </a:t>
            </a:r>
          </a:p>
        </p:txBody>
      </p:sp>
      <p:sp>
        <p:nvSpPr>
          <p:cNvPr id="3" name="Content Placeholder 2"/>
          <p:cNvSpPr>
            <a:spLocks noGrp="1"/>
          </p:cNvSpPr>
          <p:nvPr>
            <p:ph idx="1"/>
          </p:nvPr>
        </p:nvSpPr>
        <p:spPr/>
        <p:txBody>
          <a:bodyPr/>
          <a:lstStyle/>
          <a:p>
            <a:r>
              <a:rPr lang="en-US" dirty="0"/>
              <a:t>This learning protocol relies on the ability to induce good semantic representations.</a:t>
            </a:r>
          </a:p>
          <a:p>
            <a:r>
              <a:rPr lang="en-US" dirty="0"/>
              <a:t>Semantic representations could be learned using existing signals, </a:t>
            </a:r>
            <a:r>
              <a:rPr lang="en-US" dirty="0">
                <a:solidFill>
                  <a:srgbClr val="0070C0"/>
                </a:solidFill>
              </a:rPr>
              <a:t>independently of the task at hand.</a:t>
            </a:r>
          </a:p>
          <a:p>
            <a:r>
              <a:rPr lang="en-US" dirty="0"/>
              <a:t>Many examples: </a:t>
            </a:r>
          </a:p>
          <a:p>
            <a:pPr lvl="1"/>
            <a:r>
              <a:rPr lang="en-US" dirty="0"/>
              <a:t>(Multilingual) Text Categorization</a:t>
            </a:r>
          </a:p>
          <a:p>
            <a:pPr lvl="1"/>
            <a:r>
              <a:rPr lang="en-US" dirty="0"/>
              <a:t>Event Detection and Co-reference </a:t>
            </a:r>
          </a:p>
          <a:p>
            <a:pPr lvl="2"/>
            <a:r>
              <a:rPr lang="en-US" dirty="0"/>
              <a:t>Requires more involved representations</a:t>
            </a:r>
          </a:p>
          <a:p>
            <a:pPr lvl="1"/>
            <a:r>
              <a:rPr lang="en-US" dirty="0"/>
              <a:t>Transliteration</a:t>
            </a:r>
          </a:p>
          <a:p>
            <a:pPr lvl="1"/>
            <a:r>
              <a:rPr lang="en-US" dirty="0"/>
              <a:t>Wikification/Entity Linking</a:t>
            </a:r>
          </a:p>
          <a:p>
            <a:pPr lvl="1"/>
            <a:r>
              <a:rPr lang="en-US" dirty="0"/>
              <a:t>Relation identification</a:t>
            </a:r>
          </a:p>
          <a:p>
            <a:pPr lvl="2"/>
            <a:r>
              <a:rPr lang="en-US" dirty="0"/>
              <a:t>Using definitions of concepts and relations between them [*SEM’18] </a:t>
            </a:r>
          </a:p>
          <a:p>
            <a:r>
              <a:rPr lang="en-US" dirty="0"/>
              <a:t>In all cases – key benefits are shown in adaptation/transfer learning </a:t>
            </a:r>
          </a:p>
          <a:p>
            <a:r>
              <a:rPr lang="en-US" dirty="0">
                <a:solidFill>
                  <a:srgbClr val="0000FF"/>
                </a:solidFill>
              </a:rPr>
              <a:t>Tasks can be defined otherwise </a:t>
            </a:r>
            <a:r>
              <a:rPr lang="en-US" dirty="0"/>
              <a:t>– Open Domain Zero-Shot (fine) </a:t>
            </a:r>
            <a:r>
              <a:rPr lang="en-US" dirty="0">
                <a:solidFill>
                  <a:srgbClr val="0070C0"/>
                </a:solidFill>
              </a:rPr>
              <a:t>Entity Typing </a:t>
            </a:r>
            <a:endParaRPr lang="en-US" dirty="0"/>
          </a:p>
          <a:p>
            <a:endParaRPr lang="en-US" dirty="0"/>
          </a:p>
        </p:txBody>
      </p:sp>
      <p:sp>
        <p:nvSpPr>
          <p:cNvPr id="9" name="Rectangular Callout 3">
            <a:extLst>
              <a:ext uri="{FF2B5EF4-FFF2-40B4-BE49-F238E27FC236}">
                <a16:creationId xmlns:a16="http://schemas.microsoft.com/office/drawing/2014/main" id="{3610E63E-9852-4A01-AB50-00C4015E4965}"/>
              </a:ext>
            </a:extLst>
          </p:cNvPr>
          <p:cNvSpPr/>
          <p:nvPr/>
        </p:nvSpPr>
        <p:spPr>
          <a:xfrm>
            <a:off x="5707118" y="2633592"/>
            <a:ext cx="6427826" cy="1470216"/>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80"/>
              </a:solidFill>
            </a:endParaRPr>
          </a:p>
          <a:p>
            <a:pPr algn="ctr"/>
            <a:r>
              <a:rPr lang="en-US" dirty="0">
                <a:solidFill>
                  <a:srgbClr val="000080"/>
                </a:solidFill>
              </a:rPr>
              <a:t>The research community uses </a:t>
            </a:r>
            <a:r>
              <a:rPr lang="en-US" b="1" dirty="0">
                <a:solidFill>
                  <a:srgbClr val="000080"/>
                </a:solidFill>
              </a:rPr>
              <a:t>data</a:t>
            </a:r>
            <a:r>
              <a:rPr lang="en-US" dirty="0">
                <a:solidFill>
                  <a:srgbClr val="000080"/>
                </a:solidFill>
              </a:rPr>
              <a:t> embeddings broadly! </a:t>
            </a:r>
          </a:p>
          <a:p>
            <a:pPr algn="ctr"/>
            <a:r>
              <a:rPr lang="en-US" dirty="0">
                <a:solidFill>
                  <a:srgbClr val="000080"/>
                </a:solidFill>
              </a:rPr>
              <a:t>And, heavy reliance on task specific supervision </a:t>
            </a:r>
          </a:p>
          <a:p>
            <a:pPr algn="ctr"/>
            <a:r>
              <a:rPr lang="en-US" b="1" dirty="0">
                <a:solidFill>
                  <a:srgbClr val="000080"/>
                </a:solidFill>
              </a:rPr>
              <a:t>But there is almost no use of task/label understanding. </a:t>
            </a:r>
          </a:p>
          <a:p>
            <a:pPr algn="ctr"/>
            <a:r>
              <a:rPr lang="en-US" dirty="0">
                <a:solidFill>
                  <a:srgbClr val="3333FF"/>
                </a:solidFill>
              </a:rPr>
              <a:t>Promote</a:t>
            </a:r>
            <a:r>
              <a:rPr lang="en-US" b="1" dirty="0">
                <a:solidFill>
                  <a:srgbClr val="3333FF"/>
                </a:solidFill>
              </a:rPr>
              <a:t> Label-Aware Models </a:t>
            </a:r>
            <a:r>
              <a:rPr lang="en-US" dirty="0">
                <a:solidFill>
                  <a:srgbClr val="3333FF"/>
                </a:solidFill>
              </a:rPr>
              <a:t>as a form of</a:t>
            </a:r>
            <a:r>
              <a:rPr lang="en-US" b="1" dirty="0">
                <a:solidFill>
                  <a:srgbClr val="3333FF"/>
                </a:solidFill>
              </a:rPr>
              <a:t> Incidental Supervision</a:t>
            </a:r>
          </a:p>
          <a:p>
            <a:pPr algn="ctr"/>
            <a:r>
              <a:rPr lang="en-US" dirty="0">
                <a:solidFill>
                  <a:srgbClr val="3333FF"/>
                </a:solidFill>
              </a:rPr>
              <a:t>[AAAI’08, AAAI’14, IJCAI’16, AAAI’17]</a:t>
            </a:r>
          </a:p>
          <a:p>
            <a:pPr algn="ctr"/>
            <a:endParaRPr lang="en-US" b="1" dirty="0">
              <a:solidFill>
                <a:srgbClr val="3333FF"/>
              </a:solidFill>
            </a:endParaRPr>
          </a:p>
        </p:txBody>
      </p:sp>
      <p:sp>
        <p:nvSpPr>
          <p:cNvPr id="10" name="Slide Number Placeholder 9">
            <a:extLst>
              <a:ext uri="{FF2B5EF4-FFF2-40B4-BE49-F238E27FC236}">
                <a16:creationId xmlns:a16="http://schemas.microsoft.com/office/drawing/2014/main" id="{1F96AA1E-C1DD-440B-A28D-D704E57A6B68}"/>
              </a:ext>
            </a:extLst>
          </p:cNvPr>
          <p:cNvSpPr>
            <a:spLocks noGrp="1"/>
          </p:cNvSpPr>
          <p:nvPr>
            <p:ph type="sldNum" sz="quarter" idx="11"/>
          </p:nvPr>
        </p:nvSpPr>
        <p:spPr/>
        <p:txBody>
          <a:bodyPr/>
          <a:lstStyle/>
          <a:p>
            <a:fld id="{BDF588C3-71D6-5D45-B118-1C664482E1C2}" type="slidenum">
              <a:rPr lang="en-US" smtClean="0"/>
              <a:t>19</a:t>
            </a:fld>
            <a:endParaRPr lang="en-US"/>
          </a:p>
        </p:txBody>
      </p:sp>
      <p:sp>
        <p:nvSpPr>
          <p:cNvPr id="7" name="Rectangular Callout 6">
            <a:extLst>
              <a:ext uri="{FF2B5EF4-FFF2-40B4-BE49-F238E27FC236}">
                <a16:creationId xmlns:a16="http://schemas.microsoft.com/office/drawing/2014/main" id="{B0328833-0750-4E03-A47C-1E33E1B00CC9}"/>
              </a:ext>
            </a:extLst>
          </p:cNvPr>
          <p:cNvSpPr/>
          <p:nvPr/>
        </p:nvSpPr>
        <p:spPr>
          <a:xfrm>
            <a:off x="5707118" y="6348281"/>
            <a:ext cx="596445" cy="351280"/>
          </a:xfrm>
          <a:prstGeom prst="wedgeRectCallout">
            <a:avLst>
              <a:gd name="adj1" fmla="val -20620"/>
              <a:gd name="adj2" fmla="val 49597"/>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80"/>
                </a:solidFill>
                <a:hlinkClick r:id="rId2" action="ppaction://hlinksldjump"/>
              </a:rPr>
              <a:t>skip</a:t>
            </a:r>
            <a:r>
              <a:rPr lang="en-US" sz="1600" dirty="0">
                <a:solidFill>
                  <a:srgbClr val="000080"/>
                </a:solidFill>
              </a:rPr>
              <a:t>  </a:t>
            </a:r>
          </a:p>
        </p:txBody>
      </p:sp>
    </p:spTree>
    <p:extLst>
      <p:ext uri="{BB962C8B-B14F-4D97-AF65-F5344CB8AC3E}">
        <p14:creationId xmlns:p14="http://schemas.microsoft.com/office/powerpoint/2010/main" val="38757918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5C4DB9-93BC-4D2C-AC74-B44EC7E589DA}"/>
              </a:ext>
            </a:extLst>
          </p:cNvPr>
          <p:cNvSpPr/>
          <p:nvPr/>
        </p:nvSpPr>
        <p:spPr>
          <a:xfrm>
            <a:off x="457200" y="2838994"/>
            <a:ext cx="11342916" cy="1907177"/>
          </a:xfrm>
          <a:prstGeom prst="rect">
            <a:avLst/>
          </a:prstGeom>
          <a:solidFill>
            <a:srgbClr val="FFFFCC"/>
          </a:solidFill>
          <a:ln w="12700">
            <a:solidFill>
              <a:srgbClr val="3366C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 name="Title 1">
            <a:extLst>
              <a:ext uri="{FF2B5EF4-FFF2-40B4-BE49-F238E27FC236}">
                <a16:creationId xmlns:a16="http://schemas.microsoft.com/office/drawing/2014/main" id="{26B5569C-8591-4E11-874C-10E89F7133E9}"/>
              </a:ext>
            </a:extLst>
          </p:cNvPr>
          <p:cNvSpPr>
            <a:spLocks noGrp="1"/>
          </p:cNvSpPr>
          <p:nvPr>
            <p:ph type="title"/>
          </p:nvPr>
        </p:nvSpPr>
        <p:spPr/>
        <p:txBody>
          <a:bodyPr/>
          <a:lstStyle/>
          <a:p>
            <a:r>
              <a:rPr lang="en-US" dirty="0"/>
              <a:t>Challenges (1)</a:t>
            </a:r>
          </a:p>
        </p:txBody>
      </p:sp>
      <p:sp>
        <p:nvSpPr>
          <p:cNvPr id="3" name="Content Placeholder 2">
            <a:extLst>
              <a:ext uri="{FF2B5EF4-FFF2-40B4-BE49-F238E27FC236}">
                <a16:creationId xmlns:a16="http://schemas.microsoft.com/office/drawing/2014/main" id="{EAC87610-5AFF-49E5-9F39-7C33AE31AF40}"/>
              </a:ext>
            </a:extLst>
          </p:cNvPr>
          <p:cNvSpPr>
            <a:spLocks noGrp="1"/>
          </p:cNvSpPr>
          <p:nvPr>
            <p:ph idx="1"/>
          </p:nvPr>
        </p:nvSpPr>
        <p:spPr/>
        <p:txBody>
          <a:bodyPr/>
          <a:lstStyle/>
          <a:p>
            <a:r>
              <a:rPr lang="en-US" dirty="0"/>
              <a:t>Analyze Suspicious  Transaction Reports (STRs) that banks submit to government agencies.  </a:t>
            </a:r>
          </a:p>
          <a:p>
            <a:pPr lvl="1"/>
            <a:r>
              <a:rPr lang="en-US" dirty="0"/>
              <a:t>Extract relationships and transaction details. </a:t>
            </a:r>
          </a:p>
          <a:p>
            <a:endParaRPr lang="en-US" dirty="0"/>
          </a:p>
          <a:p>
            <a:r>
              <a:rPr lang="en-US" sz="2000" dirty="0"/>
              <a:t>ALERTED ACTIVITY</a:t>
            </a:r>
          </a:p>
          <a:p>
            <a:pPr lvl="1"/>
            <a:r>
              <a:rPr lang="en-US" sz="1800" i="1" dirty="0"/>
              <a:t>On 01/01/2011 the 01/01/2011 wire was stopped by ABC DE’s filter: </a:t>
            </a:r>
          </a:p>
          <a:p>
            <a:pPr lvl="1"/>
            <a:r>
              <a:rPr lang="en-US" sz="1800" i="1" dirty="0"/>
              <a:t>JJ sent a $4,950.00 wire from account 123567 at GH Bank DE, through ABC DE, to account 123456 at Peoples’ Bank of Malibu head office, Malibu, to be remitted to People’s Bank of Malibu, XYZ Branch, for the benefit of BB for “Prayer Religious Items.” </a:t>
            </a:r>
          </a:p>
          <a:p>
            <a:endParaRPr lang="en-US" sz="2200" i="1" dirty="0"/>
          </a:p>
          <a:p>
            <a:r>
              <a:rPr lang="en-US" sz="2200" dirty="0"/>
              <a:t>Determine: who did what to whom, where and when?</a:t>
            </a:r>
          </a:p>
          <a:p>
            <a:pPr lvl="1"/>
            <a:r>
              <a:rPr lang="en-US" sz="1800" dirty="0"/>
              <a:t>What are the transactions; from whom, to whom? </a:t>
            </a:r>
          </a:p>
          <a:p>
            <a:pPr lvl="1"/>
            <a:r>
              <a:rPr lang="en-US" sz="1800" dirty="0"/>
              <a:t>People involved, roles and affiliations</a:t>
            </a:r>
          </a:p>
          <a:p>
            <a:pPr lvl="1"/>
            <a:r>
              <a:rPr lang="en-US" sz="1800" dirty="0"/>
              <a:t>Organizations and their roles</a:t>
            </a:r>
          </a:p>
          <a:p>
            <a:pPr lvl="1"/>
            <a:r>
              <a:rPr lang="en-US" sz="1800" dirty="0"/>
              <a:t>Timelines of events</a:t>
            </a:r>
          </a:p>
          <a:p>
            <a:endParaRPr lang="en-US" dirty="0"/>
          </a:p>
          <a:p>
            <a:endParaRPr lang="en-US" dirty="0"/>
          </a:p>
        </p:txBody>
      </p:sp>
      <p:sp>
        <p:nvSpPr>
          <p:cNvPr id="4" name="Slide Number Placeholder 3">
            <a:extLst>
              <a:ext uri="{FF2B5EF4-FFF2-40B4-BE49-F238E27FC236}">
                <a16:creationId xmlns:a16="http://schemas.microsoft.com/office/drawing/2014/main" id="{3E17E0D3-1142-4D41-A2A5-D3154F56A0F3}"/>
              </a:ext>
            </a:extLst>
          </p:cNvPr>
          <p:cNvSpPr>
            <a:spLocks noGrp="1"/>
          </p:cNvSpPr>
          <p:nvPr>
            <p:ph type="sldNum" sz="quarter" idx="11"/>
          </p:nvPr>
        </p:nvSpPr>
        <p:spPr/>
        <p:txBody>
          <a:bodyPr/>
          <a:lstStyle/>
          <a:p>
            <a:fld id="{BDF588C3-71D6-5D45-B118-1C664482E1C2}" type="slidenum">
              <a:rPr lang="en-US" smtClean="0"/>
              <a:t>2</a:t>
            </a:fld>
            <a:endParaRPr lang="en-US"/>
          </a:p>
        </p:txBody>
      </p:sp>
    </p:spTree>
    <p:extLst>
      <p:ext uri="{BB962C8B-B14F-4D97-AF65-F5344CB8AC3E}">
        <p14:creationId xmlns:p14="http://schemas.microsoft.com/office/powerpoint/2010/main" val="12459410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70B2AB-4BAD-9343-9D88-C1149F9B13FC}"/>
              </a:ext>
            </a:extLst>
          </p:cNvPr>
          <p:cNvSpPr>
            <a:spLocks noGrp="1"/>
          </p:cNvSpPr>
          <p:nvPr>
            <p:ph idx="1"/>
          </p:nvPr>
        </p:nvSpPr>
        <p:spPr>
          <a:xfrm>
            <a:off x="419100" y="1584325"/>
            <a:ext cx="11394948" cy="4458732"/>
          </a:xfrm>
        </p:spPr>
        <p:txBody>
          <a:bodyPr/>
          <a:lstStyle/>
          <a:p>
            <a:r>
              <a:rPr lang="en-US" sz="2400" dirty="0"/>
              <a:t>Label </a:t>
            </a:r>
            <a:r>
              <a:rPr lang="en-US" sz="2400" b="1" dirty="0"/>
              <a:t>mentions</a:t>
            </a:r>
            <a:r>
              <a:rPr lang="en-US" sz="2400" dirty="0"/>
              <a:t> with their semantic types</a:t>
            </a:r>
          </a:p>
          <a:p>
            <a:pPr marL="0" indent="0">
              <a:buNone/>
            </a:pPr>
            <a:endParaRPr lang="en-US" dirty="0"/>
          </a:p>
        </p:txBody>
      </p:sp>
      <p:sp>
        <p:nvSpPr>
          <p:cNvPr id="4" name="Title 3">
            <a:extLst>
              <a:ext uri="{FF2B5EF4-FFF2-40B4-BE49-F238E27FC236}">
                <a16:creationId xmlns:a16="http://schemas.microsoft.com/office/drawing/2014/main" id="{59204621-0CF4-424F-BC01-9B9DDE164108}"/>
              </a:ext>
            </a:extLst>
          </p:cNvPr>
          <p:cNvSpPr>
            <a:spLocks noGrp="1"/>
          </p:cNvSpPr>
          <p:nvPr>
            <p:ph type="title"/>
          </p:nvPr>
        </p:nvSpPr>
        <p:spPr/>
        <p:txBody>
          <a:bodyPr/>
          <a:lstStyle/>
          <a:p>
            <a:r>
              <a:rPr lang="en-US" dirty="0"/>
              <a:t>Semantic Entity Typing</a:t>
            </a:r>
          </a:p>
        </p:txBody>
      </p:sp>
      <p:sp>
        <p:nvSpPr>
          <p:cNvPr id="23" name="Rounded Rectangle 3">
            <a:extLst>
              <a:ext uri="{FF2B5EF4-FFF2-40B4-BE49-F238E27FC236}">
                <a16:creationId xmlns:a16="http://schemas.microsoft.com/office/drawing/2014/main" id="{A00EEFD5-1D6F-437B-A107-1B6A4BE7E219}"/>
              </a:ext>
            </a:extLst>
          </p:cNvPr>
          <p:cNvSpPr/>
          <p:nvPr/>
        </p:nvSpPr>
        <p:spPr>
          <a:xfrm>
            <a:off x="378090" y="3174175"/>
            <a:ext cx="5525904" cy="2298502"/>
          </a:xfrm>
          <a:prstGeom prst="roundRect">
            <a:avLst/>
          </a:prstGeom>
          <a:solidFill>
            <a:schemeClr val="bg2">
              <a:alpha val="57000"/>
            </a:schemeClr>
          </a:solidFill>
        </p:spPr>
        <p:txBody>
          <a:bodyPr wrap="square" lIns="0" tIns="0" rIns="0" bIns="0">
            <a:spAutoFit/>
          </a:bodyPr>
          <a:lstStyle/>
          <a:p>
            <a:r>
              <a:rPr lang="en-US" sz="2700" i="1" dirty="0">
                <a:latin typeface="Merriweather Sans" panose="02000503060000020004" pitchFamily="2" charset="77"/>
              </a:rPr>
              <a:t>A handful of professors in the </a:t>
            </a:r>
            <a:r>
              <a:rPr lang="en-US" sz="2700" b="1" i="1" dirty="0">
                <a:solidFill>
                  <a:srgbClr val="C00000"/>
                </a:solidFill>
                <a:latin typeface="Merriweather Sans" panose="02000503060000020004" pitchFamily="2" charset="77"/>
              </a:rPr>
              <a:t>Department of Chemistry</a:t>
            </a:r>
            <a:r>
              <a:rPr lang="en-US" sz="2700" i="1" dirty="0">
                <a:latin typeface="Merriweather Sans" panose="02000503060000020004" pitchFamily="2" charset="77"/>
              </a:rPr>
              <a:t> at </a:t>
            </a:r>
            <a:r>
              <a:rPr lang="en-US" sz="2700" b="1" i="1" dirty="0">
                <a:solidFill>
                  <a:srgbClr val="0B24FB"/>
                </a:solidFill>
                <a:latin typeface="Merriweather Sans" panose="02000503060000020004" pitchFamily="2" charset="77"/>
              </a:rPr>
              <a:t>Penn State </a:t>
            </a:r>
            <a:r>
              <a:rPr lang="en-US" sz="2700" i="1" dirty="0">
                <a:latin typeface="Merriweather Sans" panose="02000503060000020004" pitchFamily="2" charset="77"/>
              </a:rPr>
              <a:t>are being recognized for their efforts and contributions to the scientific community.</a:t>
            </a:r>
          </a:p>
        </p:txBody>
      </p:sp>
      <p:sp>
        <p:nvSpPr>
          <p:cNvPr id="24" name="Rectangle 23">
            <a:extLst>
              <a:ext uri="{FF2B5EF4-FFF2-40B4-BE49-F238E27FC236}">
                <a16:creationId xmlns:a16="http://schemas.microsoft.com/office/drawing/2014/main" id="{C8DA7D83-9A9F-47E4-AE70-02A9AEDD889F}"/>
              </a:ext>
            </a:extLst>
          </p:cNvPr>
          <p:cNvSpPr/>
          <p:nvPr/>
        </p:nvSpPr>
        <p:spPr>
          <a:xfrm>
            <a:off x="6827914" y="3030763"/>
            <a:ext cx="5193472" cy="2585323"/>
          </a:xfrm>
          <a:prstGeom prst="rect">
            <a:avLst/>
          </a:prstGeom>
          <a:noFill/>
        </p:spPr>
        <p:txBody>
          <a:bodyPr wrap="square">
            <a:spAutoFit/>
          </a:bodyPr>
          <a:lstStyle/>
          <a:p>
            <a:r>
              <a:rPr lang="en-US" b="1" i="1" dirty="0">
                <a:solidFill>
                  <a:srgbClr val="3333FF"/>
                </a:solidFill>
                <a:latin typeface="Merriweather Sans" panose="02000503060000020004" pitchFamily="2" charset="77"/>
              </a:rPr>
              <a:t>Penn State: </a:t>
            </a:r>
          </a:p>
          <a:p>
            <a:r>
              <a:rPr lang="en-US" dirty="0">
                <a:latin typeface="Merriweather Sans" panose="02000503060000020004" pitchFamily="2" charset="77"/>
                <a:cs typeface="Consolas" panose="020B0609020204030204" pitchFamily="49" charset="0"/>
              </a:rPr>
              <a:t>    </a:t>
            </a:r>
            <a:r>
              <a:rPr lang="en-US" dirty="0">
                <a:latin typeface="Consolas" panose="020B0609020204030204" pitchFamily="49" charset="0"/>
                <a:cs typeface="Consolas" panose="020B0609020204030204" pitchFamily="49" charset="0"/>
              </a:rPr>
              <a:t>/organization</a:t>
            </a:r>
          </a:p>
          <a:p>
            <a:r>
              <a:rPr lang="en-US" dirty="0">
                <a:latin typeface="Merriweather Sans" panose="02000503060000020004" pitchFamily="2" charset="77"/>
                <a:cs typeface="Consolas" panose="020B0609020204030204" pitchFamily="49" charset="0"/>
              </a:rPr>
              <a:t>    </a:t>
            </a:r>
            <a:r>
              <a:rPr lang="en-US" dirty="0">
                <a:latin typeface="Consolas" panose="020B0609020204030204" pitchFamily="49" charset="0"/>
                <a:cs typeface="Consolas" panose="020B0609020204030204" pitchFamily="49" charset="0"/>
              </a:rPr>
              <a:t>/organization/</a:t>
            </a:r>
            <a:r>
              <a:rPr lang="en-US" dirty="0" err="1">
                <a:latin typeface="Consolas" panose="020B0609020204030204" pitchFamily="49" charset="0"/>
                <a:cs typeface="Consolas" panose="020B0609020204030204" pitchFamily="49" charset="0"/>
              </a:rPr>
              <a:t>education_institution</a:t>
            </a:r>
            <a:endParaRPr lang="en-US" dirty="0">
              <a:latin typeface="Consolas" panose="020B0609020204030204" pitchFamily="49" charset="0"/>
              <a:cs typeface="Consolas" panose="020B0609020204030204" pitchFamily="49" charset="0"/>
            </a:endParaRPr>
          </a:p>
          <a:p>
            <a:endParaRPr lang="en-US" dirty="0">
              <a:solidFill>
                <a:srgbClr val="CC3300"/>
              </a:solidFill>
              <a:latin typeface="Merriweather Sans" panose="02000503060000020004" pitchFamily="2" charset="77"/>
            </a:endParaRPr>
          </a:p>
          <a:p>
            <a:r>
              <a:rPr lang="en-US" b="1" i="1" dirty="0">
                <a:solidFill>
                  <a:srgbClr val="CC3300"/>
                </a:solidFill>
                <a:latin typeface="Merriweather Sans" panose="02000503060000020004" pitchFamily="2" charset="77"/>
              </a:rPr>
              <a:t>Department of Chemistry: </a:t>
            </a:r>
          </a:p>
          <a:p>
            <a:r>
              <a:rPr lang="en-US" dirty="0">
                <a:latin typeface="Consolas" panose="020B0609020204030204" pitchFamily="49" charset="0"/>
                <a:cs typeface="Consolas" panose="020B0609020204030204" pitchFamily="49" charset="0"/>
              </a:rPr>
              <a:t>   /organization</a:t>
            </a:r>
          </a:p>
          <a:p>
            <a:r>
              <a:rPr lang="en-US" dirty="0">
                <a:latin typeface="Consolas" panose="020B0609020204030204" pitchFamily="49" charset="0"/>
                <a:cs typeface="Consolas" panose="020B0609020204030204" pitchFamily="49" charset="0"/>
              </a:rPr>
              <a:t>   /education</a:t>
            </a:r>
          </a:p>
          <a:p>
            <a:r>
              <a:rPr lang="en-US" dirty="0">
                <a:latin typeface="Consolas" panose="020B0609020204030204" pitchFamily="49" charset="0"/>
                <a:cs typeface="Consolas" panose="020B0609020204030204" pitchFamily="49" charset="0"/>
              </a:rPr>
              <a:t>   /education/department</a:t>
            </a:r>
          </a:p>
          <a:p>
            <a:endParaRPr lang="en-US" dirty="0">
              <a:solidFill>
                <a:srgbClr val="00B050"/>
              </a:solidFill>
              <a:latin typeface="Consolas" panose="020B0609020204030204" pitchFamily="49" charset="0"/>
              <a:cs typeface="Consolas" panose="020B0609020204030204" pitchFamily="49" charset="0"/>
            </a:endParaRPr>
          </a:p>
        </p:txBody>
      </p:sp>
      <p:sp>
        <p:nvSpPr>
          <p:cNvPr id="25" name="Right Arrow 5">
            <a:extLst>
              <a:ext uri="{FF2B5EF4-FFF2-40B4-BE49-F238E27FC236}">
                <a16:creationId xmlns:a16="http://schemas.microsoft.com/office/drawing/2014/main" id="{DABB0EA9-7C0E-48B4-8E02-787D34FBACCE}"/>
              </a:ext>
            </a:extLst>
          </p:cNvPr>
          <p:cNvSpPr/>
          <p:nvPr/>
        </p:nvSpPr>
        <p:spPr>
          <a:xfrm>
            <a:off x="6178708" y="4059991"/>
            <a:ext cx="573450"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AFEEAE7-C1B5-4112-A2D0-34F0C61828BC}"/>
              </a:ext>
            </a:extLst>
          </p:cNvPr>
          <p:cNvSpPr>
            <a:spLocks noGrp="1"/>
          </p:cNvSpPr>
          <p:nvPr>
            <p:ph type="sldNum" sz="quarter" idx="11"/>
          </p:nvPr>
        </p:nvSpPr>
        <p:spPr/>
        <p:txBody>
          <a:bodyPr/>
          <a:lstStyle/>
          <a:p>
            <a:fld id="{BDF588C3-71D6-5D45-B118-1C664482E1C2}" type="slidenum">
              <a:rPr lang="en-US" smtClean="0"/>
              <a:t>20</a:t>
            </a:fld>
            <a:endParaRPr lang="en-US"/>
          </a:p>
        </p:txBody>
      </p:sp>
    </p:spTree>
    <p:extLst>
      <p:ext uri="{BB962C8B-B14F-4D97-AF65-F5344CB8AC3E}">
        <p14:creationId xmlns:p14="http://schemas.microsoft.com/office/powerpoint/2010/main" val="128984196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011146-1FC5-F342-A20A-E4E4BBEDDF9F}"/>
              </a:ext>
            </a:extLst>
          </p:cNvPr>
          <p:cNvSpPr>
            <a:spLocks noGrp="1"/>
          </p:cNvSpPr>
          <p:nvPr>
            <p:ph type="title"/>
          </p:nvPr>
        </p:nvSpPr>
        <p:spPr/>
        <p:txBody>
          <a:bodyPr/>
          <a:lstStyle/>
          <a:p>
            <a:r>
              <a:rPr lang="en-US" dirty="0"/>
              <a:t>Entity Typing Today</a:t>
            </a:r>
          </a:p>
        </p:txBody>
      </p:sp>
      <p:sp>
        <p:nvSpPr>
          <p:cNvPr id="24" name="Content Placeholder 1">
            <a:extLst>
              <a:ext uri="{FF2B5EF4-FFF2-40B4-BE49-F238E27FC236}">
                <a16:creationId xmlns:a16="http://schemas.microsoft.com/office/drawing/2014/main" id="{B85A3C72-6B50-3F4C-87CA-0EF06B1B4773}"/>
              </a:ext>
            </a:extLst>
          </p:cNvPr>
          <p:cNvSpPr>
            <a:spLocks noGrp="1"/>
          </p:cNvSpPr>
          <p:nvPr>
            <p:ph idx="1"/>
          </p:nvPr>
        </p:nvSpPr>
        <p:spPr/>
        <p:txBody>
          <a:bodyPr/>
          <a:lstStyle/>
          <a:p>
            <a:r>
              <a:rPr lang="en-US" dirty="0"/>
              <a:t>Semantic Typing is essential for many tasks; and is hard. </a:t>
            </a:r>
          </a:p>
          <a:p>
            <a:pPr marL="0" indent="0">
              <a:buNone/>
            </a:pPr>
            <a:r>
              <a:rPr lang="en-US" dirty="0"/>
              <a:t> </a:t>
            </a:r>
          </a:p>
          <a:p>
            <a:endParaRPr lang="en-US" dirty="0"/>
          </a:p>
          <a:p>
            <a:endParaRPr lang="en-US" dirty="0"/>
          </a:p>
          <a:p>
            <a:endParaRPr lang="en-US" dirty="0"/>
          </a:p>
          <a:p>
            <a:endParaRPr lang="en-US" dirty="0"/>
          </a:p>
          <a:p>
            <a:endParaRPr lang="en-US" dirty="0"/>
          </a:p>
        </p:txBody>
      </p:sp>
      <p:grpSp>
        <p:nvGrpSpPr>
          <p:cNvPr id="5" name="Group 4">
            <a:extLst>
              <a:ext uri="{FF2B5EF4-FFF2-40B4-BE49-F238E27FC236}">
                <a16:creationId xmlns:a16="http://schemas.microsoft.com/office/drawing/2014/main" id="{ED59823F-FE0A-7B48-82D3-A34127B5843F}"/>
              </a:ext>
            </a:extLst>
          </p:cNvPr>
          <p:cNvGrpSpPr/>
          <p:nvPr/>
        </p:nvGrpSpPr>
        <p:grpSpPr>
          <a:xfrm>
            <a:off x="1299411" y="5748415"/>
            <a:ext cx="10230909" cy="307777"/>
            <a:chOff x="1299411" y="5748415"/>
            <a:chExt cx="10230909" cy="307777"/>
          </a:xfrm>
        </p:grpSpPr>
        <p:cxnSp>
          <p:nvCxnSpPr>
            <p:cNvPr id="6" name="Straight Arrow Connector 5">
              <a:extLst>
                <a:ext uri="{FF2B5EF4-FFF2-40B4-BE49-F238E27FC236}">
                  <a16:creationId xmlns:a16="http://schemas.microsoft.com/office/drawing/2014/main" id="{36A86ED6-3D9D-DC41-B3F3-10F62D589E03}"/>
                </a:ext>
              </a:extLst>
            </p:cNvPr>
            <p:cNvCxnSpPr>
              <a:cxnSpLocks/>
            </p:cNvCxnSpPr>
            <p:nvPr/>
          </p:nvCxnSpPr>
          <p:spPr>
            <a:xfrm flipV="1">
              <a:off x="1299411" y="5916820"/>
              <a:ext cx="9061413" cy="10902"/>
            </a:xfrm>
            <a:prstGeom prst="straightConnector1">
              <a:avLst/>
            </a:prstGeom>
            <a:ln w="34925">
              <a:tailEnd type="arrow"/>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C49B422-6CDC-9D4B-9311-626A4224057C}"/>
                </a:ext>
              </a:extLst>
            </p:cNvPr>
            <p:cNvSpPr txBox="1"/>
            <p:nvPr/>
          </p:nvSpPr>
          <p:spPr>
            <a:xfrm>
              <a:off x="10396676" y="5748415"/>
              <a:ext cx="1133644" cy="307777"/>
            </a:xfrm>
            <a:prstGeom prst="rect">
              <a:avLst/>
            </a:prstGeom>
            <a:noFill/>
          </p:spPr>
          <p:txBody>
            <a:bodyPr wrap="none" rtlCol="0">
              <a:spAutoFit/>
            </a:bodyPr>
            <a:lstStyle/>
            <a:p>
              <a:r>
                <a:rPr lang="en-US" sz="1400" dirty="0">
                  <a:latin typeface="Merriweather Sans Light" panose="02000503060000020004" pitchFamily="2" charset="77"/>
                </a:rPr>
                <a:t>granularity</a:t>
              </a:r>
            </a:p>
          </p:txBody>
        </p:sp>
      </p:grpSp>
      <p:sp>
        <p:nvSpPr>
          <p:cNvPr id="10" name="Rectangle 9">
            <a:extLst>
              <a:ext uri="{FF2B5EF4-FFF2-40B4-BE49-F238E27FC236}">
                <a16:creationId xmlns:a16="http://schemas.microsoft.com/office/drawing/2014/main" id="{BC3CBAAE-9C7C-A140-8170-3F811D565161}"/>
              </a:ext>
            </a:extLst>
          </p:cNvPr>
          <p:cNvSpPr/>
          <p:nvPr/>
        </p:nvSpPr>
        <p:spPr>
          <a:xfrm>
            <a:off x="2309742" y="5972838"/>
            <a:ext cx="1810112" cy="369332"/>
          </a:xfrm>
          <a:prstGeom prst="rect">
            <a:avLst/>
          </a:prstGeom>
        </p:spPr>
        <p:txBody>
          <a:bodyPr wrap="none">
            <a:spAutoFit/>
          </a:bodyPr>
          <a:lstStyle/>
          <a:p>
            <a:pPr algn="ctr"/>
            <a:r>
              <a:rPr lang="en-US" b="1" dirty="0">
                <a:latin typeface="Merriweather Sans" panose="02000503060000020004" pitchFamily="2" charset="77"/>
              </a:rPr>
              <a:t>Coarse</a:t>
            </a:r>
            <a:r>
              <a:rPr lang="en-US" dirty="0">
                <a:latin typeface="Merriweather Sans" panose="02000503060000020004" pitchFamily="2" charset="77"/>
              </a:rPr>
              <a:t> Typing</a:t>
            </a:r>
          </a:p>
        </p:txBody>
      </p:sp>
      <p:sp>
        <p:nvSpPr>
          <p:cNvPr id="11" name="Rectangle 10">
            <a:extLst>
              <a:ext uri="{FF2B5EF4-FFF2-40B4-BE49-F238E27FC236}">
                <a16:creationId xmlns:a16="http://schemas.microsoft.com/office/drawing/2014/main" id="{68BCDE93-8DA9-C64E-8CCD-AC4302865700}"/>
              </a:ext>
            </a:extLst>
          </p:cNvPr>
          <p:cNvSpPr/>
          <p:nvPr/>
        </p:nvSpPr>
        <p:spPr>
          <a:xfrm>
            <a:off x="6927245" y="5965562"/>
            <a:ext cx="1511952" cy="369332"/>
          </a:xfrm>
          <a:prstGeom prst="rect">
            <a:avLst/>
          </a:prstGeom>
        </p:spPr>
        <p:txBody>
          <a:bodyPr wrap="none">
            <a:spAutoFit/>
          </a:bodyPr>
          <a:lstStyle/>
          <a:p>
            <a:pPr algn="ctr"/>
            <a:r>
              <a:rPr lang="en-US" b="1" dirty="0">
                <a:latin typeface="Merriweather Sans" panose="02000503060000020004" pitchFamily="2" charset="77"/>
              </a:rPr>
              <a:t>Fine</a:t>
            </a:r>
            <a:r>
              <a:rPr lang="en-US" dirty="0">
                <a:latin typeface="Merriweather Sans" panose="02000503060000020004" pitchFamily="2" charset="77"/>
              </a:rPr>
              <a:t> Typing</a:t>
            </a:r>
          </a:p>
        </p:txBody>
      </p:sp>
      <p:grpSp>
        <p:nvGrpSpPr>
          <p:cNvPr id="8" name="Group 7">
            <a:extLst>
              <a:ext uri="{FF2B5EF4-FFF2-40B4-BE49-F238E27FC236}">
                <a16:creationId xmlns:a16="http://schemas.microsoft.com/office/drawing/2014/main" id="{7A10F1BF-82BA-F945-A0B8-7B4C28EB7614}"/>
              </a:ext>
            </a:extLst>
          </p:cNvPr>
          <p:cNvGrpSpPr/>
          <p:nvPr/>
        </p:nvGrpSpPr>
        <p:grpSpPr>
          <a:xfrm>
            <a:off x="1654910" y="4720949"/>
            <a:ext cx="1618072" cy="1064199"/>
            <a:chOff x="1654910" y="4720949"/>
            <a:chExt cx="1618072" cy="1064199"/>
          </a:xfrm>
        </p:grpSpPr>
        <p:sp>
          <p:nvSpPr>
            <p:cNvPr id="16" name="Rounded Rectangle 15">
              <a:extLst>
                <a:ext uri="{FF2B5EF4-FFF2-40B4-BE49-F238E27FC236}">
                  <a16:creationId xmlns:a16="http://schemas.microsoft.com/office/drawing/2014/main" id="{2B95D16F-5C66-044D-93AB-6016C3355C1B}"/>
                </a:ext>
              </a:extLst>
            </p:cNvPr>
            <p:cNvSpPr/>
            <p:nvPr/>
          </p:nvSpPr>
          <p:spPr>
            <a:xfrm>
              <a:off x="1965259" y="5075608"/>
              <a:ext cx="1128819" cy="7095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r>
                <a:rPr lang="en-US" b="1" dirty="0" err="1">
                  <a:solidFill>
                    <a:schemeClr val="tx1"/>
                  </a:solidFill>
                  <a:latin typeface="Merriweather Sans" panose="02000503060000020004" pitchFamily="2" charset="77"/>
                </a:rPr>
                <a:t>CoNLL</a:t>
              </a:r>
              <a:endParaRPr lang="en-US" b="1" dirty="0">
                <a:solidFill>
                  <a:schemeClr val="tx1"/>
                </a:solidFill>
                <a:latin typeface="Merriweather Sans" panose="02000503060000020004" pitchFamily="2" charset="77"/>
              </a:endParaRPr>
            </a:p>
            <a:p>
              <a:pPr algn="ctr"/>
              <a:r>
                <a:rPr lang="en-US" dirty="0">
                  <a:solidFill>
                    <a:schemeClr val="tx1"/>
                  </a:solidFill>
                  <a:latin typeface="Merriweather Sans" panose="02000503060000020004" pitchFamily="2" charset="77"/>
                </a:rPr>
                <a:t>4 types </a:t>
              </a:r>
            </a:p>
            <a:p>
              <a:pPr algn="ctr"/>
              <a:endParaRPr lang="en-US" b="1" dirty="0">
                <a:solidFill>
                  <a:schemeClr val="tx1"/>
                </a:solidFill>
                <a:latin typeface="Merriweather Sans" panose="02000503060000020004" pitchFamily="2" charset="77"/>
              </a:endParaRPr>
            </a:p>
          </p:txBody>
        </p:sp>
        <p:sp>
          <p:nvSpPr>
            <p:cNvPr id="17" name="Rectangle 16">
              <a:extLst>
                <a:ext uri="{FF2B5EF4-FFF2-40B4-BE49-F238E27FC236}">
                  <a16:creationId xmlns:a16="http://schemas.microsoft.com/office/drawing/2014/main" id="{84B9DF06-3CE2-AB4D-BED7-9BA0ADA6A947}"/>
                </a:ext>
              </a:extLst>
            </p:cNvPr>
            <p:cNvSpPr/>
            <p:nvPr/>
          </p:nvSpPr>
          <p:spPr>
            <a:xfrm>
              <a:off x="1654910" y="4720949"/>
              <a:ext cx="1618072" cy="307777"/>
            </a:xfrm>
            <a:prstGeom prst="rect">
              <a:avLst/>
            </a:prstGeom>
          </p:spPr>
          <p:txBody>
            <a:bodyPr wrap="none">
              <a:spAutoFit/>
            </a:bodyPr>
            <a:lstStyle/>
            <a:p>
              <a:r>
                <a:rPr lang="en-US" sz="1400" dirty="0">
                  <a:solidFill>
                    <a:schemeClr val="tx1">
                      <a:lumMod val="50000"/>
                      <a:lumOff val="50000"/>
                    </a:schemeClr>
                  </a:solidFill>
                  <a:latin typeface="Merriweather Sans" panose="02000503060000020004" pitchFamily="2" charset="77"/>
                </a:rPr>
                <a:t>[</a:t>
              </a:r>
              <a:r>
                <a:rPr lang="en-US" sz="1400" dirty="0" err="1">
                  <a:solidFill>
                    <a:schemeClr val="tx1">
                      <a:lumMod val="50000"/>
                      <a:lumOff val="50000"/>
                    </a:schemeClr>
                  </a:solidFill>
                  <a:latin typeface="Merriweather Sans" panose="02000503060000020004" pitchFamily="2" charset="77"/>
                </a:rPr>
                <a:t>Ratinov</a:t>
              </a:r>
              <a:r>
                <a:rPr lang="en-US" sz="1400" dirty="0">
                  <a:solidFill>
                    <a:schemeClr val="tx1">
                      <a:lumMod val="50000"/>
                      <a:lumOff val="50000"/>
                    </a:schemeClr>
                  </a:solidFill>
                  <a:latin typeface="Merriweather Sans" panose="02000503060000020004" pitchFamily="2" charset="77"/>
                </a:rPr>
                <a:t> &amp; Roth 09]</a:t>
              </a:r>
              <a:endParaRPr lang="en-US" sz="1400" dirty="0">
                <a:solidFill>
                  <a:schemeClr val="tx1">
                    <a:lumMod val="50000"/>
                    <a:lumOff val="50000"/>
                  </a:schemeClr>
                </a:solidFill>
              </a:endParaRPr>
            </a:p>
          </p:txBody>
        </p:sp>
      </p:grpSp>
      <p:grpSp>
        <p:nvGrpSpPr>
          <p:cNvPr id="12" name="Group 11">
            <a:extLst>
              <a:ext uri="{FF2B5EF4-FFF2-40B4-BE49-F238E27FC236}">
                <a16:creationId xmlns:a16="http://schemas.microsoft.com/office/drawing/2014/main" id="{A71879C8-A308-E147-95B7-A8E1B52C8582}"/>
              </a:ext>
            </a:extLst>
          </p:cNvPr>
          <p:cNvGrpSpPr/>
          <p:nvPr/>
        </p:nvGrpSpPr>
        <p:grpSpPr>
          <a:xfrm>
            <a:off x="3368945" y="4717958"/>
            <a:ext cx="1531725" cy="1067190"/>
            <a:chOff x="3368945" y="4717958"/>
            <a:chExt cx="1531725" cy="1067190"/>
          </a:xfrm>
        </p:grpSpPr>
        <p:sp>
          <p:nvSpPr>
            <p:cNvPr id="18" name="Rounded Rectangle 17">
              <a:extLst>
                <a:ext uri="{FF2B5EF4-FFF2-40B4-BE49-F238E27FC236}">
                  <a16:creationId xmlns:a16="http://schemas.microsoft.com/office/drawing/2014/main" id="{D4EA3CD1-3D44-C844-864A-AB172E78E93A}"/>
                </a:ext>
              </a:extLst>
            </p:cNvPr>
            <p:cNvSpPr/>
            <p:nvPr/>
          </p:nvSpPr>
          <p:spPr>
            <a:xfrm>
              <a:off x="3368945" y="5075608"/>
              <a:ext cx="1531725" cy="7095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r>
                <a:rPr lang="en-US" b="1" dirty="0" err="1">
                  <a:solidFill>
                    <a:schemeClr val="tx1"/>
                  </a:solidFill>
                  <a:latin typeface="Merriweather Sans" panose="02000503060000020004" pitchFamily="2" charset="77"/>
                </a:rPr>
                <a:t>OntoNotes</a:t>
              </a:r>
              <a:endParaRPr lang="en-US" b="1" dirty="0">
                <a:solidFill>
                  <a:schemeClr val="tx1"/>
                </a:solidFill>
                <a:latin typeface="Merriweather Sans" panose="02000503060000020004" pitchFamily="2" charset="77"/>
              </a:endParaRPr>
            </a:p>
            <a:p>
              <a:pPr algn="ctr"/>
              <a:r>
                <a:rPr lang="en-US" dirty="0">
                  <a:solidFill>
                    <a:schemeClr val="tx1"/>
                  </a:solidFill>
                  <a:latin typeface="Merriweather Sans" panose="02000503060000020004" pitchFamily="2" charset="77"/>
                </a:rPr>
                <a:t>18 types</a:t>
              </a:r>
              <a:endParaRPr lang="en-US" b="1" dirty="0">
                <a:solidFill>
                  <a:schemeClr val="tx1"/>
                </a:solidFill>
                <a:latin typeface="Merriweather Sans" panose="02000503060000020004" pitchFamily="2" charset="77"/>
              </a:endParaRPr>
            </a:p>
          </p:txBody>
        </p:sp>
        <p:sp>
          <p:nvSpPr>
            <p:cNvPr id="19" name="Rectangle 18">
              <a:extLst>
                <a:ext uri="{FF2B5EF4-FFF2-40B4-BE49-F238E27FC236}">
                  <a16:creationId xmlns:a16="http://schemas.microsoft.com/office/drawing/2014/main" id="{13A0A257-6B95-F145-92BF-17207BD0A21F}"/>
                </a:ext>
              </a:extLst>
            </p:cNvPr>
            <p:cNvSpPr/>
            <p:nvPr/>
          </p:nvSpPr>
          <p:spPr>
            <a:xfrm>
              <a:off x="3594425" y="4717958"/>
              <a:ext cx="1064715" cy="307777"/>
            </a:xfrm>
            <a:prstGeom prst="rect">
              <a:avLst/>
            </a:prstGeom>
          </p:spPr>
          <p:txBody>
            <a:bodyPr wrap="none">
              <a:spAutoFit/>
            </a:bodyPr>
            <a:lstStyle/>
            <a:p>
              <a:r>
                <a:rPr lang="en-US" sz="1400" dirty="0">
                  <a:solidFill>
                    <a:schemeClr val="tx1">
                      <a:lumMod val="50000"/>
                      <a:lumOff val="50000"/>
                    </a:schemeClr>
                  </a:solidFill>
                  <a:latin typeface="Merriweather Sans" panose="02000503060000020004" pitchFamily="2" charset="77"/>
                </a:rPr>
                <a:t>[Hovy,06]</a:t>
              </a:r>
              <a:endParaRPr lang="en-US" sz="1400" dirty="0">
                <a:solidFill>
                  <a:schemeClr val="tx1">
                    <a:lumMod val="50000"/>
                    <a:lumOff val="50000"/>
                  </a:schemeClr>
                </a:solidFill>
              </a:endParaRPr>
            </a:p>
          </p:txBody>
        </p:sp>
      </p:grpSp>
      <p:grpSp>
        <p:nvGrpSpPr>
          <p:cNvPr id="14" name="Group 13">
            <a:extLst>
              <a:ext uri="{FF2B5EF4-FFF2-40B4-BE49-F238E27FC236}">
                <a16:creationId xmlns:a16="http://schemas.microsoft.com/office/drawing/2014/main" id="{D1963238-7735-864A-A1BD-7CD6AA5E2E5A}"/>
              </a:ext>
            </a:extLst>
          </p:cNvPr>
          <p:cNvGrpSpPr/>
          <p:nvPr/>
        </p:nvGrpSpPr>
        <p:grpSpPr>
          <a:xfrm>
            <a:off x="8027645" y="4717957"/>
            <a:ext cx="1499128" cy="1018955"/>
            <a:chOff x="8027645" y="4717957"/>
            <a:chExt cx="1499128" cy="1018955"/>
          </a:xfrm>
        </p:grpSpPr>
        <p:sp>
          <p:nvSpPr>
            <p:cNvPr id="21" name="Rounded Rectangle 20">
              <a:extLst>
                <a:ext uri="{FF2B5EF4-FFF2-40B4-BE49-F238E27FC236}">
                  <a16:creationId xmlns:a16="http://schemas.microsoft.com/office/drawing/2014/main" id="{A165EC9B-6DB6-814D-ABDD-E5E848A6FC80}"/>
                </a:ext>
              </a:extLst>
            </p:cNvPr>
            <p:cNvSpPr/>
            <p:nvPr/>
          </p:nvSpPr>
          <p:spPr>
            <a:xfrm>
              <a:off x="8047308" y="5027372"/>
              <a:ext cx="1459803" cy="70954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r>
                <a:rPr lang="en-US" b="1" dirty="0">
                  <a:solidFill>
                    <a:schemeClr val="tx1"/>
                  </a:solidFill>
                  <a:latin typeface="Merriweather Sans" panose="02000503060000020004" pitchFamily="2" charset="77"/>
                </a:rPr>
                <a:t>FIGER</a:t>
              </a:r>
            </a:p>
            <a:p>
              <a:pPr algn="ctr"/>
              <a:r>
                <a:rPr lang="en-US" dirty="0">
                  <a:solidFill>
                    <a:schemeClr val="tx1"/>
                  </a:solidFill>
                  <a:latin typeface="Merriweather Sans" panose="02000503060000020004" pitchFamily="2" charset="77"/>
                </a:rPr>
                <a:t>112 types</a:t>
              </a:r>
              <a:endParaRPr lang="en-US" b="1" dirty="0">
                <a:solidFill>
                  <a:schemeClr val="tx1"/>
                </a:solidFill>
                <a:latin typeface="Merriweather Sans" panose="02000503060000020004" pitchFamily="2" charset="77"/>
              </a:endParaRPr>
            </a:p>
          </p:txBody>
        </p:sp>
        <p:sp>
          <p:nvSpPr>
            <p:cNvPr id="22" name="Rectangle 21">
              <a:extLst>
                <a:ext uri="{FF2B5EF4-FFF2-40B4-BE49-F238E27FC236}">
                  <a16:creationId xmlns:a16="http://schemas.microsoft.com/office/drawing/2014/main" id="{A2BBA4DE-3089-0C40-9588-D9E7DA68A26E}"/>
                </a:ext>
              </a:extLst>
            </p:cNvPr>
            <p:cNvSpPr/>
            <p:nvPr/>
          </p:nvSpPr>
          <p:spPr>
            <a:xfrm>
              <a:off x="8027645" y="4717957"/>
              <a:ext cx="1499128" cy="307777"/>
            </a:xfrm>
            <a:prstGeom prst="rect">
              <a:avLst/>
            </a:prstGeom>
          </p:spPr>
          <p:txBody>
            <a:bodyPr wrap="none">
              <a:spAutoFit/>
            </a:bodyPr>
            <a:lstStyle/>
            <a:p>
              <a:r>
                <a:rPr lang="en-US" sz="1400" dirty="0">
                  <a:solidFill>
                    <a:schemeClr val="tx1">
                      <a:lumMod val="50000"/>
                      <a:lumOff val="50000"/>
                    </a:schemeClr>
                  </a:solidFill>
                  <a:latin typeface="Merriweather Sans" panose="02000503060000020004" pitchFamily="2" charset="77"/>
                </a:rPr>
                <a:t>[Ling&amp;Weld,12]</a:t>
              </a:r>
            </a:p>
          </p:txBody>
        </p:sp>
      </p:grpSp>
      <p:grpSp>
        <p:nvGrpSpPr>
          <p:cNvPr id="13" name="Group 12">
            <a:extLst>
              <a:ext uri="{FF2B5EF4-FFF2-40B4-BE49-F238E27FC236}">
                <a16:creationId xmlns:a16="http://schemas.microsoft.com/office/drawing/2014/main" id="{27DEDBBC-C752-E644-845E-8D3BEAFA36B1}"/>
              </a:ext>
            </a:extLst>
          </p:cNvPr>
          <p:cNvGrpSpPr/>
          <p:nvPr/>
        </p:nvGrpSpPr>
        <p:grpSpPr>
          <a:xfrm>
            <a:off x="5291548" y="4717958"/>
            <a:ext cx="2536272" cy="1046880"/>
            <a:chOff x="5291548" y="4717958"/>
            <a:chExt cx="2536272" cy="1046880"/>
          </a:xfrm>
        </p:grpSpPr>
        <p:sp>
          <p:nvSpPr>
            <p:cNvPr id="20" name="Rounded Rectangle 19">
              <a:extLst>
                <a:ext uri="{FF2B5EF4-FFF2-40B4-BE49-F238E27FC236}">
                  <a16:creationId xmlns:a16="http://schemas.microsoft.com/office/drawing/2014/main" id="{22B585E4-FFFA-774C-AA88-93546E540151}"/>
                </a:ext>
              </a:extLst>
            </p:cNvPr>
            <p:cNvSpPr/>
            <p:nvPr/>
          </p:nvSpPr>
          <p:spPr>
            <a:xfrm>
              <a:off x="5831529" y="5055298"/>
              <a:ext cx="1459803" cy="7095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r>
                <a:rPr lang="en-US" b="1" dirty="0">
                  <a:solidFill>
                    <a:schemeClr val="tx1"/>
                  </a:solidFill>
                  <a:latin typeface="Merriweather Sans" panose="02000503060000020004" pitchFamily="2" charset="77"/>
                </a:rPr>
                <a:t>BBN</a:t>
              </a:r>
            </a:p>
            <a:p>
              <a:pPr algn="ctr"/>
              <a:r>
                <a:rPr lang="en-US" dirty="0">
                  <a:solidFill>
                    <a:schemeClr val="tx1"/>
                  </a:solidFill>
                  <a:latin typeface="Merriweather Sans" panose="02000503060000020004" pitchFamily="2" charset="77"/>
                </a:rPr>
                <a:t>57 types</a:t>
              </a:r>
              <a:endParaRPr lang="en-US" b="1" dirty="0">
                <a:solidFill>
                  <a:schemeClr val="tx1"/>
                </a:solidFill>
                <a:latin typeface="Merriweather Sans" panose="02000503060000020004" pitchFamily="2" charset="77"/>
              </a:endParaRPr>
            </a:p>
          </p:txBody>
        </p:sp>
        <p:sp>
          <p:nvSpPr>
            <p:cNvPr id="23" name="Rectangle 22">
              <a:extLst>
                <a:ext uri="{FF2B5EF4-FFF2-40B4-BE49-F238E27FC236}">
                  <a16:creationId xmlns:a16="http://schemas.microsoft.com/office/drawing/2014/main" id="{13CCCD9F-EB33-2C42-9F6F-FFD800660E10}"/>
                </a:ext>
              </a:extLst>
            </p:cNvPr>
            <p:cNvSpPr/>
            <p:nvPr/>
          </p:nvSpPr>
          <p:spPr>
            <a:xfrm>
              <a:off x="5291548" y="4717958"/>
              <a:ext cx="2536272" cy="307777"/>
            </a:xfrm>
            <a:prstGeom prst="rect">
              <a:avLst/>
            </a:prstGeom>
          </p:spPr>
          <p:txBody>
            <a:bodyPr wrap="none">
              <a:spAutoFit/>
            </a:bodyPr>
            <a:lstStyle/>
            <a:p>
              <a:r>
                <a:rPr lang="en-US" sz="1400" dirty="0">
                  <a:solidFill>
                    <a:schemeClr val="tx1">
                      <a:lumMod val="50000"/>
                      <a:lumOff val="50000"/>
                    </a:schemeClr>
                  </a:solidFill>
                  <a:latin typeface="Merriweather Sans" panose="02000503060000020004" pitchFamily="2" charset="77"/>
                </a:rPr>
                <a:t>[Weischedel&amp;Brunstein,05]</a:t>
              </a:r>
            </a:p>
          </p:txBody>
        </p:sp>
      </p:grpSp>
      <p:grpSp>
        <p:nvGrpSpPr>
          <p:cNvPr id="7" name="Group 6">
            <a:extLst>
              <a:ext uri="{FF2B5EF4-FFF2-40B4-BE49-F238E27FC236}">
                <a16:creationId xmlns:a16="http://schemas.microsoft.com/office/drawing/2014/main" id="{6558377B-9A0E-644C-B851-588A44DC5F4A}"/>
              </a:ext>
            </a:extLst>
          </p:cNvPr>
          <p:cNvGrpSpPr/>
          <p:nvPr/>
        </p:nvGrpSpPr>
        <p:grpSpPr>
          <a:xfrm>
            <a:off x="888570" y="2359873"/>
            <a:ext cx="838691" cy="3579880"/>
            <a:chOff x="888570" y="2359873"/>
            <a:chExt cx="838691" cy="3579880"/>
          </a:xfrm>
        </p:grpSpPr>
        <p:cxnSp>
          <p:nvCxnSpPr>
            <p:cNvPr id="26" name="Straight Arrow Connector 25">
              <a:extLst>
                <a:ext uri="{FF2B5EF4-FFF2-40B4-BE49-F238E27FC236}">
                  <a16:creationId xmlns:a16="http://schemas.microsoft.com/office/drawing/2014/main" id="{718FE3D0-FCFF-624A-A930-35A98BEB846C}"/>
                </a:ext>
              </a:extLst>
            </p:cNvPr>
            <p:cNvCxnSpPr>
              <a:cxnSpLocks/>
            </p:cNvCxnSpPr>
            <p:nvPr/>
          </p:nvCxnSpPr>
          <p:spPr>
            <a:xfrm flipV="1">
              <a:off x="1299411" y="2632824"/>
              <a:ext cx="0" cy="3306929"/>
            </a:xfrm>
            <a:prstGeom prst="straightConnector1">
              <a:avLst/>
            </a:prstGeom>
            <a:ln w="34925">
              <a:tailEnd type="arrow"/>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26D429C0-0C38-3742-A247-8B81F9088210}"/>
                </a:ext>
              </a:extLst>
            </p:cNvPr>
            <p:cNvSpPr txBox="1"/>
            <p:nvPr/>
          </p:nvSpPr>
          <p:spPr>
            <a:xfrm>
              <a:off x="888570" y="2359873"/>
              <a:ext cx="838691" cy="307777"/>
            </a:xfrm>
            <a:prstGeom prst="rect">
              <a:avLst/>
            </a:prstGeom>
            <a:noFill/>
          </p:spPr>
          <p:txBody>
            <a:bodyPr wrap="none" rtlCol="0">
              <a:spAutoFit/>
            </a:bodyPr>
            <a:lstStyle/>
            <a:p>
              <a:r>
                <a:rPr lang="en-US" sz="1400" dirty="0">
                  <a:latin typeface="Merriweather Sans Light" panose="02000503060000020004" pitchFamily="2" charset="77"/>
                </a:rPr>
                <a:t>domain</a:t>
              </a:r>
            </a:p>
          </p:txBody>
        </p:sp>
      </p:grpSp>
      <p:sp>
        <p:nvSpPr>
          <p:cNvPr id="29" name="Rounded Rectangle 28">
            <a:extLst>
              <a:ext uri="{FF2B5EF4-FFF2-40B4-BE49-F238E27FC236}">
                <a16:creationId xmlns:a16="http://schemas.microsoft.com/office/drawing/2014/main" id="{F32D954D-8448-5642-8130-D9948A03102F}"/>
              </a:ext>
            </a:extLst>
          </p:cNvPr>
          <p:cNvSpPr/>
          <p:nvPr/>
        </p:nvSpPr>
        <p:spPr>
          <a:xfrm>
            <a:off x="1917853" y="2920558"/>
            <a:ext cx="7748662" cy="155074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erriweather Sans" panose="02000503060000020004" pitchFamily="2" charset="77"/>
              </a:rPr>
              <a:t>Many datasets for other domains. </a:t>
            </a:r>
            <a:endParaRPr lang="en-US" i="1" dirty="0">
              <a:solidFill>
                <a:schemeClr val="tx1"/>
              </a:solidFill>
              <a:latin typeface="Merriweather Sans" panose="02000503060000020004" pitchFamily="2" charset="77"/>
            </a:endParaRPr>
          </a:p>
        </p:txBody>
      </p:sp>
      <p:sp>
        <p:nvSpPr>
          <p:cNvPr id="31" name="Rectangle 30">
            <a:extLst>
              <a:ext uri="{FF2B5EF4-FFF2-40B4-BE49-F238E27FC236}">
                <a16:creationId xmlns:a16="http://schemas.microsoft.com/office/drawing/2014/main" id="{740E0031-BD61-AA48-9186-3B49D40686B3}"/>
              </a:ext>
            </a:extLst>
          </p:cNvPr>
          <p:cNvSpPr/>
          <p:nvPr/>
        </p:nvSpPr>
        <p:spPr>
          <a:xfrm rot="20067556">
            <a:off x="225266" y="5068523"/>
            <a:ext cx="1071126" cy="538609"/>
          </a:xfrm>
          <a:prstGeom prst="rect">
            <a:avLst/>
          </a:prstGeom>
        </p:spPr>
        <p:txBody>
          <a:bodyPr wrap="none">
            <a:spAutoFit/>
          </a:bodyPr>
          <a:lstStyle/>
          <a:p>
            <a:pPr algn="ctr"/>
            <a:r>
              <a:rPr lang="en-US" b="1" dirty="0">
                <a:latin typeface="Merriweather Sans" panose="02000503060000020004" pitchFamily="2" charset="77"/>
              </a:rPr>
              <a:t>News</a:t>
            </a:r>
          </a:p>
          <a:p>
            <a:pPr algn="ctr"/>
            <a:r>
              <a:rPr lang="en-US" sz="1100" dirty="0">
                <a:latin typeface="Merriweather Sans" panose="02000503060000020004" pitchFamily="2" charset="77"/>
              </a:rPr>
              <a:t>(typical text)</a:t>
            </a:r>
          </a:p>
        </p:txBody>
      </p:sp>
      <p:sp>
        <p:nvSpPr>
          <p:cNvPr id="32" name="Rectangle 31">
            <a:extLst>
              <a:ext uri="{FF2B5EF4-FFF2-40B4-BE49-F238E27FC236}">
                <a16:creationId xmlns:a16="http://schemas.microsoft.com/office/drawing/2014/main" id="{0144193E-5FAB-C948-9F67-E66C595A69DC}"/>
              </a:ext>
            </a:extLst>
          </p:cNvPr>
          <p:cNvSpPr/>
          <p:nvPr/>
        </p:nvSpPr>
        <p:spPr>
          <a:xfrm rot="20067556">
            <a:off x="201764" y="4102247"/>
            <a:ext cx="1071127" cy="369332"/>
          </a:xfrm>
          <a:prstGeom prst="rect">
            <a:avLst/>
          </a:prstGeom>
        </p:spPr>
        <p:txBody>
          <a:bodyPr wrap="none">
            <a:spAutoFit/>
          </a:bodyPr>
          <a:lstStyle/>
          <a:p>
            <a:pPr algn="ctr"/>
            <a:r>
              <a:rPr lang="en-US" b="1" dirty="0">
                <a:latin typeface="Merriweather Sans" panose="02000503060000020004" pitchFamily="2" charset="77"/>
              </a:rPr>
              <a:t>Biology</a:t>
            </a:r>
          </a:p>
        </p:txBody>
      </p:sp>
      <p:sp>
        <p:nvSpPr>
          <p:cNvPr id="33" name="Rectangle 32">
            <a:extLst>
              <a:ext uri="{FF2B5EF4-FFF2-40B4-BE49-F238E27FC236}">
                <a16:creationId xmlns:a16="http://schemas.microsoft.com/office/drawing/2014/main" id="{73E592CD-D9FE-9945-8D19-84B180CD7536}"/>
              </a:ext>
            </a:extLst>
          </p:cNvPr>
          <p:cNvSpPr/>
          <p:nvPr/>
        </p:nvSpPr>
        <p:spPr>
          <a:xfrm rot="20067556">
            <a:off x="396473" y="3139195"/>
            <a:ext cx="647934" cy="369332"/>
          </a:xfrm>
          <a:prstGeom prst="rect">
            <a:avLst/>
          </a:prstGeom>
        </p:spPr>
        <p:txBody>
          <a:bodyPr wrap="none">
            <a:spAutoFit/>
          </a:bodyPr>
          <a:lstStyle/>
          <a:p>
            <a:pPr algn="ctr"/>
            <a:r>
              <a:rPr lang="en-US" b="1" dirty="0">
                <a:latin typeface="Merriweather Sans" panose="02000503060000020004" pitchFamily="2" charset="77"/>
              </a:rPr>
              <a:t>Law</a:t>
            </a:r>
          </a:p>
        </p:txBody>
      </p:sp>
      <p:sp>
        <p:nvSpPr>
          <p:cNvPr id="34" name="Rectangle 33">
            <a:extLst>
              <a:ext uri="{FF2B5EF4-FFF2-40B4-BE49-F238E27FC236}">
                <a16:creationId xmlns:a16="http://schemas.microsoft.com/office/drawing/2014/main" id="{39E151EE-DE67-4116-9B21-10AA287A6F33}"/>
              </a:ext>
            </a:extLst>
          </p:cNvPr>
          <p:cNvSpPr/>
          <p:nvPr/>
        </p:nvSpPr>
        <p:spPr>
          <a:xfrm rot="20067556">
            <a:off x="273128" y="3621147"/>
            <a:ext cx="946349" cy="369332"/>
          </a:xfrm>
          <a:prstGeom prst="rect">
            <a:avLst/>
          </a:prstGeom>
        </p:spPr>
        <p:txBody>
          <a:bodyPr wrap="none">
            <a:spAutoFit/>
          </a:bodyPr>
          <a:lstStyle/>
          <a:p>
            <a:pPr algn="ctr"/>
            <a:r>
              <a:rPr lang="en-US" b="1" dirty="0">
                <a:latin typeface="Merriweather Sans" panose="02000503060000020004" pitchFamily="2" charset="77"/>
              </a:rPr>
              <a:t>Medical</a:t>
            </a:r>
          </a:p>
        </p:txBody>
      </p:sp>
      <p:sp>
        <p:nvSpPr>
          <p:cNvPr id="35" name="Rectangular Callout 18">
            <a:extLst>
              <a:ext uri="{FF2B5EF4-FFF2-40B4-BE49-F238E27FC236}">
                <a16:creationId xmlns:a16="http://schemas.microsoft.com/office/drawing/2014/main" id="{7A8968B6-D74A-4F86-A68D-28E415D536E8}"/>
              </a:ext>
            </a:extLst>
          </p:cNvPr>
          <p:cNvSpPr/>
          <p:nvPr/>
        </p:nvSpPr>
        <p:spPr>
          <a:xfrm>
            <a:off x="9914400" y="1752221"/>
            <a:ext cx="2103120" cy="1066800"/>
          </a:xfrm>
          <a:prstGeom prst="wedgeRectCallout">
            <a:avLst>
              <a:gd name="adj1" fmla="val -56614"/>
              <a:gd name="adj2" fmla="val 93901"/>
            </a:avLst>
          </a:prstGeom>
          <a:ln w="19050">
            <a:solidFill>
              <a:srgbClr val="A7001B"/>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solidFill>
                  <a:schemeClr val="tx1"/>
                </a:solidFill>
              </a:rPr>
              <a:t>Many datasets, each with distinct semantic types. </a:t>
            </a:r>
          </a:p>
        </p:txBody>
      </p:sp>
      <p:sp>
        <p:nvSpPr>
          <p:cNvPr id="36" name="Rectangular Callout 10">
            <a:extLst>
              <a:ext uri="{FF2B5EF4-FFF2-40B4-BE49-F238E27FC236}">
                <a16:creationId xmlns:a16="http://schemas.microsoft.com/office/drawing/2014/main" id="{0E9DFCBE-A3F7-4DC2-B14E-89B72A71587C}"/>
              </a:ext>
            </a:extLst>
          </p:cNvPr>
          <p:cNvSpPr/>
          <p:nvPr/>
        </p:nvSpPr>
        <p:spPr>
          <a:xfrm>
            <a:off x="2255312" y="4537912"/>
            <a:ext cx="2308373" cy="226605"/>
          </a:xfrm>
          <a:prstGeom prst="wedgeRectCallout">
            <a:avLst>
              <a:gd name="adj1" fmla="val -17252"/>
              <a:gd name="adj2" fmla="val 31025"/>
            </a:avLst>
          </a:prstGeom>
          <a:no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80"/>
                </a:solidFill>
              </a:rPr>
              <a:t>PER, LOC, ORG, ….</a:t>
            </a:r>
            <a:endParaRPr lang="en-US" sz="1600" b="1" dirty="0">
              <a:solidFill>
                <a:srgbClr val="000080"/>
              </a:solidFill>
            </a:endParaRPr>
          </a:p>
        </p:txBody>
      </p:sp>
      <p:sp>
        <p:nvSpPr>
          <p:cNvPr id="37" name="Rectangular Callout 10">
            <a:extLst>
              <a:ext uri="{FF2B5EF4-FFF2-40B4-BE49-F238E27FC236}">
                <a16:creationId xmlns:a16="http://schemas.microsoft.com/office/drawing/2014/main" id="{20A370DB-3BDD-4CC6-91D9-BDAAD407E389}"/>
              </a:ext>
            </a:extLst>
          </p:cNvPr>
          <p:cNvSpPr/>
          <p:nvPr/>
        </p:nvSpPr>
        <p:spPr>
          <a:xfrm>
            <a:off x="6183995" y="4528496"/>
            <a:ext cx="2770821" cy="226605"/>
          </a:xfrm>
          <a:prstGeom prst="wedgeRectCallout">
            <a:avLst>
              <a:gd name="adj1" fmla="val -17252"/>
              <a:gd name="adj2" fmla="val 31025"/>
            </a:avLst>
          </a:prstGeom>
          <a:no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80"/>
                </a:solidFill>
              </a:rPr>
              <a:t>Various Professions, ORG, ….</a:t>
            </a:r>
            <a:endParaRPr lang="en-US" sz="1600" b="1" dirty="0">
              <a:solidFill>
                <a:srgbClr val="000080"/>
              </a:solidFill>
            </a:endParaRPr>
          </a:p>
        </p:txBody>
      </p:sp>
      <p:sp>
        <p:nvSpPr>
          <p:cNvPr id="2" name="Slide Number Placeholder 1">
            <a:extLst>
              <a:ext uri="{FF2B5EF4-FFF2-40B4-BE49-F238E27FC236}">
                <a16:creationId xmlns:a16="http://schemas.microsoft.com/office/drawing/2014/main" id="{C2A9CB82-A2F8-41C1-9D44-461519EEAA96}"/>
              </a:ext>
            </a:extLst>
          </p:cNvPr>
          <p:cNvSpPr>
            <a:spLocks noGrp="1"/>
          </p:cNvSpPr>
          <p:nvPr>
            <p:ph type="sldNum" sz="quarter" idx="11"/>
          </p:nvPr>
        </p:nvSpPr>
        <p:spPr/>
        <p:txBody>
          <a:bodyPr/>
          <a:lstStyle/>
          <a:p>
            <a:fld id="{BDF588C3-71D6-5D45-B118-1C664482E1C2}" type="slidenum">
              <a:rPr lang="en-US" smtClean="0"/>
              <a:t>21</a:t>
            </a:fld>
            <a:endParaRPr lang="en-US"/>
          </a:p>
        </p:txBody>
      </p:sp>
      <p:sp>
        <p:nvSpPr>
          <p:cNvPr id="38" name="Rectangular Callout 6">
            <a:extLst>
              <a:ext uri="{FF2B5EF4-FFF2-40B4-BE49-F238E27FC236}">
                <a16:creationId xmlns:a16="http://schemas.microsoft.com/office/drawing/2014/main" id="{10787033-156D-4CCE-9FFC-F50B36867062}"/>
              </a:ext>
            </a:extLst>
          </p:cNvPr>
          <p:cNvSpPr/>
          <p:nvPr/>
        </p:nvSpPr>
        <p:spPr>
          <a:xfrm>
            <a:off x="9856518" y="3584163"/>
            <a:ext cx="2103120" cy="1819110"/>
          </a:xfrm>
          <a:prstGeom prst="wedgeRectCallout">
            <a:avLst>
              <a:gd name="adj1" fmla="val -20620"/>
              <a:gd name="adj2" fmla="val 49597"/>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0080"/>
                </a:solidFill>
              </a:rPr>
              <a:t>No transfer, nor ability to add Types flexibly.</a:t>
            </a:r>
          </a:p>
          <a:p>
            <a:r>
              <a:rPr lang="en-US" b="1" dirty="0">
                <a:solidFill>
                  <a:srgbClr val="000080"/>
                </a:solidFill>
              </a:rPr>
              <a:t>Annotate and train.</a:t>
            </a:r>
          </a:p>
          <a:p>
            <a:r>
              <a:rPr lang="en-US" b="1" dirty="0">
                <a:solidFill>
                  <a:srgbClr val="000080"/>
                </a:solidFill>
              </a:rPr>
              <a:t>Re-annotate and re-train…</a:t>
            </a:r>
          </a:p>
        </p:txBody>
      </p:sp>
    </p:spTree>
    <p:extLst>
      <p:ext uri="{BB962C8B-B14F-4D97-AF65-F5344CB8AC3E}">
        <p14:creationId xmlns:p14="http://schemas.microsoft.com/office/powerpoint/2010/main" val="16535466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500"/>
                                  </p:stCondLst>
                                  <p:childTnLst>
                                    <p:set>
                                      <p:cBhvr>
                                        <p:cTn id="53" dur="1" fill="hold">
                                          <p:stCondLst>
                                            <p:cond delay="0"/>
                                          </p:stCondLst>
                                        </p:cTn>
                                        <p:tgtEl>
                                          <p:spTgt spid="3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9" grpId="0" animBg="1"/>
      <p:bldP spid="31" grpId="0"/>
      <p:bldP spid="32" grpId="0"/>
      <p:bldP spid="33" grpId="0"/>
      <p:bldP spid="34" grpId="0"/>
      <p:bldP spid="35" grpId="0" animBg="1"/>
      <p:bldP spid="36" grpId="0" animBg="1"/>
      <p:bldP spid="3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B574087F-E8E6-B249-8A1D-E74D6D26759A}"/>
              </a:ext>
            </a:extLst>
          </p:cNvPr>
          <p:cNvSpPr/>
          <p:nvPr/>
        </p:nvSpPr>
        <p:spPr>
          <a:xfrm>
            <a:off x="4546831" y="2998535"/>
            <a:ext cx="3582367" cy="2071501"/>
          </a:xfrm>
          <a:prstGeom prst="roundRect">
            <a:avLst/>
          </a:prstGeom>
          <a:solidFill>
            <a:schemeClr val="accent4">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endParaRPr lang="en-US" i="1" dirty="0">
              <a:latin typeface="Merriweather Sans" panose="02000503060000020004" pitchFamily="2" charset="77"/>
            </a:endParaRPr>
          </a:p>
          <a:p>
            <a:pPr algn="ctr"/>
            <a:endParaRPr lang="en-US" i="1" dirty="0">
              <a:latin typeface="Merriweather Sans" panose="02000503060000020004" pitchFamily="2" charset="77"/>
            </a:endParaRPr>
          </a:p>
          <a:p>
            <a:pPr algn="ctr"/>
            <a:endParaRPr lang="en-US" i="1" dirty="0">
              <a:latin typeface="Merriweather Sans" panose="02000503060000020004" pitchFamily="2" charset="77"/>
            </a:endParaRPr>
          </a:p>
          <a:p>
            <a:pPr algn="ctr"/>
            <a:endParaRPr lang="en-US" i="1" dirty="0">
              <a:latin typeface="Merriweather Sans" panose="02000503060000020004" pitchFamily="2" charset="77"/>
            </a:endParaRPr>
          </a:p>
        </p:txBody>
      </p:sp>
      <p:sp>
        <p:nvSpPr>
          <p:cNvPr id="2" name="Content Placeholder 1">
            <a:extLst>
              <a:ext uri="{FF2B5EF4-FFF2-40B4-BE49-F238E27FC236}">
                <a16:creationId xmlns:a16="http://schemas.microsoft.com/office/drawing/2014/main" id="{2212C599-99C6-DC44-AF5B-FD30F739313F}"/>
              </a:ext>
            </a:extLst>
          </p:cNvPr>
          <p:cNvSpPr>
            <a:spLocks noGrp="1"/>
          </p:cNvSpPr>
          <p:nvPr>
            <p:ph idx="1"/>
          </p:nvPr>
        </p:nvSpPr>
        <p:spPr>
          <a:xfrm>
            <a:off x="419100" y="1584325"/>
            <a:ext cx="11394948" cy="4458732"/>
          </a:xfrm>
        </p:spPr>
        <p:txBody>
          <a:bodyPr/>
          <a:lstStyle/>
          <a:p>
            <a:r>
              <a:rPr lang="en-US" sz="2000" b="1" dirty="0"/>
              <a:t>Input:</a:t>
            </a:r>
            <a:r>
              <a:rPr lang="en-US" sz="2000" dirty="0"/>
              <a:t> sentence, mention. </a:t>
            </a:r>
          </a:p>
          <a:p>
            <a:r>
              <a:rPr lang="en-US" sz="2000" b="1" dirty="0"/>
              <a:t>Output:</a:t>
            </a:r>
            <a:r>
              <a:rPr lang="en-US" sz="2000" dirty="0"/>
              <a:t> a set of types</a:t>
            </a:r>
            <a:r>
              <a:rPr lang="en-US" sz="2000" b="1" dirty="0"/>
              <a:t>. </a:t>
            </a:r>
            <a:endParaRPr lang="en-US" sz="2000" dirty="0"/>
          </a:p>
        </p:txBody>
      </p:sp>
      <p:sp>
        <p:nvSpPr>
          <p:cNvPr id="4" name="Title 3">
            <a:extLst>
              <a:ext uri="{FF2B5EF4-FFF2-40B4-BE49-F238E27FC236}">
                <a16:creationId xmlns:a16="http://schemas.microsoft.com/office/drawing/2014/main" id="{0C429AA6-B56C-204C-8C26-DE553ED81674}"/>
              </a:ext>
            </a:extLst>
          </p:cNvPr>
          <p:cNvSpPr>
            <a:spLocks noGrp="1"/>
          </p:cNvSpPr>
          <p:nvPr>
            <p:ph type="title"/>
          </p:nvPr>
        </p:nvSpPr>
        <p:spPr/>
        <p:txBody>
          <a:bodyPr>
            <a:normAutofit fontScale="90000"/>
          </a:bodyPr>
          <a:lstStyle/>
          <a:p>
            <a:r>
              <a:rPr lang="en-US" dirty="0"/>
              <a:t>A Common Approach: Supervised Learning</a:t>
            </a:r>
          </a:p>
        </p:txBody>
      </p:sp>
      <p:sp>
        <p:nvSpPr>
          <p:cNvPr id="9" name="Rounded Rectangle 8">
            <a:extLst>
              <a:ext uri="{FF2B5EF4-FFF2-40B4-BE49-F238E27FC236}">
                <a16:creationId xmlns:a16="http://schemas.microsoft.com/office/drawing/2014/main" id="{74395DD1-B39A-7146-A09F-E91870C52D4C}"/>
              </a:ext>
            </a:extLst>
          </p:cNvPr>
          <p:cNvSpPr/>
          <p:nvPr/>
        </p:nvSpPr>
        <p:spPr>
          <a:xfrm>
            <a:off x="240847" y="3277606"/>
            <a:ext cx="3505783" cy="1356244"/>
          </a:xfrm>
          <a:prstGeom prst="roundRect">
            <a:avLst/>
          </a:prstGeom>
          <a:solidFill>
            <a:schemeClr val="bg1">
              <a:lumMod val="85000"/>
              <a:alpha val="57000"/>
            </a:schemeClr>
          </a:solidFill>
          <a:ln>
            <a:noFill/>
          </a:ln>
        </p:spPr>
        <p:txBody>
          <a:bodyPr wrap="square" lIns="91440" tIns="0" rIns="0" bIns="0" anchor="ctr" anchorCtr="0">
            <a:noAutofit/>
          </a:bodyPr>
          <a:lstStyle/>
          <a:p>
            <a:r>
              <a:rPr lang="en-US" sz="2100" i="1" dirty="0">
                <a:latin typeface="Merriweather Sans" panose="02000503060000020004" pitchFamily="2" charset="77"/>
              </a:rPr>
              <a:t>A former Democrat, </a:t>
            </a:r>
            <a:r>
              <a:rPr lang="en-US" sz="2100" b="1" i="1" dirty="0">
                <a:solidFill>
                  <a:srgbClr val="C00000"/>
                </a:solidFill>
                <a:latin typeface="Merriweather Sans" panose="02000503060000020004" pitchFamily="2" charset="77"/>
              </a:rPr>
              <a:t>Bloomberg</a:t>
            </a:r>
            <a:r>
              <a:rPr lang="en-US" sz="2100" i="1" dirty="0">
                <a:latin typeface="Merriweather Sans" panose="02000503060000020004" pitchFamily="2" charset="77"/>
              </a:rPr>
              <a:t>, switched his party registration in 2001. </a:t>
            </a:r>
          </a:p>
        </p:txBody>
      </p:sp>
      <p:sp>
        <p:nvSpPr>
          <p:cNvPr id="10" name="Right Arrow 9">
            <a:extLst>
              <a:ext uri="{FF2B5EF4-FFF2-40B4-BE49-F238E27FC236}">
                <a16:creationId xmlns:a16="http://schemas.microsoft.com/office/drawing/2014/main" id="{009C87F4-4AA4-1C41-A85C-656B71BFE5E5}"/>
              </a:ext>
            </a:extLst>
          </p:cNvPr>
          <p:cNvSpPr/>
          <p:nvPr/>
        </p:nvSpPr>
        <p:spPr>
          <a:xfrm>
            <a:off x="3873629" y="3687682"/>
            <a:ext cx="573450"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54E05D90-7ED2-7B4B-8EB0-E23356F64298}"/>
              </a:ext>
            </a:extLst>
          </p:cNvPr>
          <p:cNvSpPr/>
          <p:nvPr/>
        </p:nvSpPr>
        <p:spPr>
          <a:xfrm>
            <a:off x="8287194" y="3687682"/>
            <a:ext cx="573450"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1E3CDCD9-07CD-6B43-9394-6E619BCF0889}"/>
              </a:ext>
            </a:extLst>
          </p:cNvPr>
          <p:cNvSpPr/>
          <p:nvPr/>
        </p:nvSpPr>
        <p:spPr>
          <a:xfrm>
            <a:off x="9781677" y="3549312"/>
            <a:ext cx="1308327" cy="42786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1440" tIns="0" rIns="91440" bIns="0" anchor="ctr" anchorCtr="0">
            <a:noAutofit/>
          </a:bodyPr>
          <a:lstStyle/>
          <a:p>
            <a:pPr algn="ctr"/>
            <a:r>
              <a:rPr lang="en-US" sz="2400" dirty="0">
                <a:latin typeface="Consolas" panose="020B0609020204030204" pitchFamily="49" charset="0"/>
                <a:cs typeface="Consolas" panose="020B0609020204030204" pitchFamily="49" charset="0"/>
              </a:rPr>
              <a:t>person</a:t>
            </a:r>
          </a:p>
        </p:txBody>
      </p:sp>
      <p:sp>
        <p:nvSpPr>
          <p:cNvPr id="13" name="Rounded Rectangle 12">
            <a:extLst>
              <a:ext uri="{FF2B5EF4-FFF2-40B4-BE49-F238E27FC236}">
                <a16:creationId xmlns:a16="http://schemas.microsoft.com/office/drawing/2014/main" id="{53A1CEE6-0C56-9F4E-B104-8336622C94FC}"/>
              </a:ext>
            </a:extLst>
          </p:cNvPr>
          <p:cNvSpPr/>
          <p:nvPr/>
        </p:nvSpPr>
        <p:spPr>
          <a:xfrm>
            <a:off x="9297963" y="4121262"/>
            <a:ext cx="2342592" cy="42786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1440" tIns="0" rIns="91440" bIns="0" anchor="ctr" anchorCtr="0">
            <a:noAutofit/>
          </a:bodyPr>
          <a:lstStyle/>
          <a:p>
            <a:pPr algn="ctr"/>
            <a:r>
              <a:rPr lang="en-US" sz="2400" dirty="0">
                <a:latin typeface="Consolas" panose="020B0609020204030204" pitchFamily="49" charset="0"/>
                <a:cs typeface="Consolas" panose="020B0609020204030204" pitchFamily="49" charset="0"/>
              </a:rPr>
              <a:t>politician</a:t>
            </a:r>
          </a:p>
        </p:txBody>
      </p:sp>
      <p:sp>
        <p:nvSpPr>
          <p:cNvPr id="6" name="Rounded Rectangular Callout 5">
            <a:extLst>
              <a:ext uri="{FF2B5EF4-FFF2-40B4-BE49-F238E27FC236}">
                <a16:creationId xmlns:a16="http://schemas.microsoft.com/office/drawing/2014/main" id="{12E7BA2C-00D5-734E-9BF8-98FEB9E50D96}"/>
              </a:ext>
            </a:extLst>
          </p:cNvPr>
          <p:cNvSpPr/>
          <p:nvPr/>
        </p:nvSpPr>
        <p:spPr>
          <a:xfrm>
            <a:off x="2654300" y="5596017"/>
            <a:ext cx="4203700" cy="895013"/>
          </a:xfrm>
          <a:prstGeom prst="wedgeRoundRectCallout">
            <a:avLst>
              <a:gd name="adj1" fmla="val -8714"/>
              <a:gd name="adj2" fmla="val -100966"/>
              <a:gd name="adj3" fmla="val 16667"/>
            </a:avLst>
          </a:prstGeom>
          <a:solidFill>
            <a:srgbClr val="FFFFCC"/>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latin typeface="Merriweather Sans" panose="02000503060000020004" pitchFamily="2" charset="77"/>
              </a:rPr>
              <a:t>The Label Taxonomy is defined during </a:t>
            </a:r>
            <a:r>
              <a:rPr lang="en-US" b="1" dirty="0">
                <a:solidFill>
                  <a:schemeClr val="tx1"/>
                </a:solidFill>
                <a:latin typeface="Merriweather Sans" panose="02000503060000020004" pitchFamily="2" charset="77"/>
              </a:rPr>
              <a:t>training, </a:t>
            </a:r>
            <a:r>
              <a:rPr lang="en-US" dirty="0">
                <a:solidFill>
                  <a:schemeClr val="tx1"/>
                </a:solidFill>
                <a:latin typeface="Merriweather Sans" panose="02000503060000020004" pitchFamily="2" charset="77"/>
              </a:rPr>
              <a:t>via the annotation.  </a:t>
            </a:r>
          </a:p>
        </p:txBody>
      </p:sp>
      <p:grpSp>
        <p:nvGrpSpPr>
          <p:cNvPr id="106" name="Group 105">
            <a:extLst>
              <a:ext uri="{FF2B5EF4-FFF2-40B4-BE49-F238E27FC236}">
                <a16:creationId xmlns:a16="http://schemas.microsoft.com/office/drawing/2014/main" id="{69B4F9C3-3B40-4545-A713-677A48DD1CD1}"/>
              </a:ext>
            </a:extLst>
          </p:cNvPr>
          <p:cNvGrpSpPr/>
          <p:nvPr/>
        </p:nvGrpSpPr>
        <p:grpSpPr>
          <a:xfrm>
            <a:off x="5632848" y="3341233"/>
            <a:ext cx="1326830" cy="1393914"/>
            <a:chOff x="5626949" y="3485616"/>
            <a:chExt cx="1326830" cy="1393914"/>
          </a:xfrm>
        </p:grpSpPr>
        <p:cxnSp>
          <p:nvCxnSpPr>
            <p:cNvPr id="100" name="Straight Connector 99">
              <a:extLst>
                <a:ext uri="{FF2B5EF4-FFF2-40B4-BE49-F238E27FC236}">
                  <a16:creationId xmlns:a16="http://schemas.microsoft.com/office/drawing/2014/main" id="{3E46C335-5417-4244-A735-ADADFD054298}"/>
                </a:ext>
              </a:extLst>
            </p:cNvPr>
            <p:cNvCxnSpPr>
              <a:cxnSpLocks/>
              <a:stCxn id="34" idx="0"/>
              <a:endCxn id="39" idx="7"/>
            </p:cNvCxnSpPr>
            <p:nvPr/>
          </p:nvCxnSpPr>
          <p:spPr>
            <a:xfrm flipV="1">
              <a:off x="6281965" y="3570820"/>
              <a:ext cx="274712" cy="54821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4B425A6-5A75-9240-87EB-16C5D58CCC1E}"/>
                </a:ext>
              </a:extLst>
            </p:cNvPr>
            <p:cNvCxnSpPr>
              <a:cxnSpLocks/>
              <a:stCxn id="34" idx="0"/>
              <a:endCxn id="38" idx="1"/>
            </p:cNvCxnSpPr>
            <p:nvPr/>
          </p:nvCxnSpPr>
          <p:spPr>
            <a:xfrm flipH="1" flipV="1">
              <a:off x="5977160" y="3570202"/>
              <a:ext cx="304805" cy="5488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714DB17-1276-054B-91A1-96DB044F97FC}"/>
                </a:ext>
              </a:extLst>
            </p:cNvPr>
            <p:cNvCxnSpPr>
              <a:cxnSpLocks/>
              <a:stCxn id="34" idx="7"/>
              <a:endCxn id="27" idx="7"/>
            </p:cNvCxnSpPr>
            <p:nvPr/>
          </p:nvCxnSpPr>
          <p:spPr>
            <a:xfrm flipH="1">
              <a:off x="5904678" y="4141795"/>
              <a:ext cx="432246" cy="55128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5E9386F-0693-434E-92E0-C1ED7F928447}"/>
                </a:ext>
              </a:extLst>
            </p:cNvPr>
            <p:cNvCxnSpPr>
              <a:cxnSpLocks/>
              <a:stCxn id="35" idx="4"/>
              <a:endCxn id="29" idx="0"/>
            </p:cNvCxnSpPr>
            <p:nvPr/>
          </p:nvCxnSpPr>
          <p:spPr>
            <a:xfrm>
              <a:off x="6725110" y="4270289"/>
              <a:ext cx="7857" cy="39645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0451070-B84D-ED45-8FC9-BD9A97A65064}"/>
                </a:ext>
              </a:extLst>
            </p:cNvPr>
            <p:cNvCxnSpPr>
              <a:cxnSpLocks/>
              <a:stCxn id="33" idx="1"/>
              <a:endCxn id="28" idx="5"/>
            </p:cNvCxnSpPr>
            <p:nvPr/>
          </p:nvCxnSpPr>
          <p:spPr>
            <a:xfrm>
              <a:off x="5786903" y="4141177"/>
              <a:ext cx="550021" cy="66044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2DC832C-375E-9E4F-8781-6FE86EC55DC4}"/>
                </a:ext>
              </a:extLst>
            </p:cNvPr>
            <p:cNvCxnSpPr>
              <a:cxnSpLocks/>
              <a:endCxn id="28" idx="7"/>
            </p:cNvCxnSpPr>
            <p:nvPr/>
          </p:nvCxnSpPr>
          <p:spPr>
            <a:xfrm flipH="1">
              <a:off x="6336924" y="4118412"/>
              <a:ext cx="400394" cy="57328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BB76202-1851-6D48-9766-AE920ED47007}"/>
                </a:ext>
              </a:extLst>
            </p:cNvPr>
            <p:cNvCxnSpPr>
              <a:cxnSpLocks/>
              <a:stCxn id="34" idx="1"/>
              <a:endCxn id="29" idx="1"/>
            </p:cNvCxnSpPr>
            <p:nvPr/>
          </p:nvCxnSpPr>
          <p:spPr>
            <a:xfrm>
              <a:off x="6227006" y="4141795"/>
              <a:ext cx="451002" cy="547709"/>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717B9DE-52A1-A847-9762-43BB9D9FA488}"/>
                </a:ext>
              </a:extLst>
            </p:cNvPr>
            <p:cNvGrpSpPr/>
            <p:nvPr/>
          </p:nvGrpSpPr>
          <p:grpSpPr>
            <a:xfrm>
              <a:off x="5811307" y="3485616"/>
              <a:ext cx="953115" cy="271041"/>
              <a:chOff x="5628907" y="4877003"/>
              <a:chExt cx="953115" cy="271041"/>
            </a:xfrm>
          </p:grpSpPr>
          <p:sp>
            <p:nvSpPr>
              <p:cNvPr id="37" name="Rectangle 36">
                <a:extLst>
                  <a:ext uri="{FF2B5EF4-FFF2-40B4-BE49-F238E27FC236}">
                    <a16:creationId xmlns:a16="http://schemas.microsoft.com/office/drawing/2014/main" id="{FF6F6545-B47E-0346-BA64-E4726B557B80}"/>
                  </a:ext>
                </a:extLst>
              </p:cNvPr>
              <p:cNvSpPr/>
              <p:nvPr/>
            </p:nvSpPr>
            <p:spPr>
              <a:xfrm>
                <a:off x="5628907" y="4877003"/>
                <a:ext cx="953115" cy="271041"/>
              </a:xfrm>
              <a:prstGeom prst="rect">
                <a:avLst/>
              </a:prstGeom>
              <a:solidFill>
                <a:srgbClr val="A6AAA9"/>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981C9348-EDA1-FC40-9505-64D2AA445DEB}"/>
                  </a:ext>
                </a:extLst>
              </p:cNvPr>
              <p:cNvSpPr/>
              <p:nvPr/>
            </p:nvSpPr>
            <p:spPr>
              <a:xfrm>
                <a:off x="5771995" y="4938824"/>
                <a:ext cx="155448" cy="155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5A68E678-CF8F-E24D-B73A-CAA957AEF728}"/>
                  </a:ext>
                </a:extLst>
              </p:cNvPr>
              <p:cNvSpPr/>
              <p:nvPr/>
            </p:nvSpPr>
            <p:spPr>
              <a:xfrm>
                <a:off x="6241594" y="4939442"/>
                <a:ext cx="155448" cy="155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cxnSp>
          <p:nvCxnSpPr>
            <p:cNvPr id="42" name="Straight Connector 41">
              <a:extLst>
                <a:ext uri="{FF2B5EF4-FFF2-40B4-BE49-F238E27FC236}">
                  <a16:creationId xmlns:a16="http://schemas.microsoft.com/office/drawing/2014/main" id="{D518EA46-4929-3448-8125-B31BAA9DFED5}"/>
                </a:ext>
              </a:extLst>
            </p:cNvPr>
            <p:cNvCxnSpPr>
              <a:stCxn id="33" idx="4"/>
              <a:endCxn id="27" idx="0"/>
            </p:cNvCxnSpPr>
            <p:nvPr/>
          </p:nvCxnSpPr>
          <p:spPr>
            <a:xfrm>
              <a:off x="5841862" y="4273860"/>
              <a:ext cx="7857" cy="39645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9312FB7-8455-A64E-9E9E-7D6016B9F482}"/>
                </a:ext>
              </a:extLst>
            </p:cNvPr>
            <p:cNvSpPr/>
            <p:nvPr/>
          </p:nvSpPr>
          <p:spPr>
            <a:xfrm>
              <a:off x="5628907" y="4608489"/>
              <a:ext cx="1324872" cy="271041"/>
            </a:xfrm>
            <a:prstGeom prst="rect">
              <a:avLst/>
            </a:prstGeom>
            <a:solidFill>
              <a:srgbClr val="A6AAA9"/>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E3A52EB-A3E8-CD4E-9C03-30F4C5DBE753}"/>
                </a:ext>
              </a:extLst>
            </p:cNvPr>
            <p:cNvSpPr/>
            <p:nvPr/>
          </p:nvSpPr>
          <p:spPr>
            <a:xfrm>
              <a:off x="5626949" y="4056591"/>
              <a:ext cx="1324872" cy="271041"/>
            </a:xfrm>
            <a:prstGeom prst="rect">
              <a:avLst/>
            </a:prstGeom>
            <a:solidFill>
              <a:srgbClr val="A6AAA9"/>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46" name="Straight Connector 45">
              <a:extLst>
                <a:ext uri="{FF2B5EF4-FFF2-40B4-BE49-F238E27FC236}">
                  <a16:creationId xmlns:a16="http://schemas.microsoft.com/office/drawing/2014/main" id="{B3CD9FD5-191B-5848-874E-6334F3664978}"/>
                </a:ext>
              </a:extLst>
            </p:cNvPr>
            <p:cNvCxnSpPr>
              <a:cxnSpLocks/>
              <a:stCxn id="35" idx="7"/>
              <a:endCxn id="27" idx="3"/>
            </p:cNvCxnSpPr>
            <p:nvPr/>
          </p:nvCxnSpPr>
          <p:spPr>
            <a:xfrm flipH="1">
              <a:off x="5794760" y="4137606"/>
              <a:ext cx="985309" cy="6653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CE3693D-58FD-8847-B6C8-FF54AA10E1F3}"/>
                </a:ext>
              </a:extLst>
            </p:cNvPr>
            <p:cNvCxnSpPr>
              <a:cxnSpLocks/>
              <a:stCxn id="33" idx="1"/>
            </p:cNvCxnSpPr>
            <p:nvPr/>
          </p:nvCxnSpPr>
          <p:spPr>
            <a:xfrm>
              <a:off x="5786903" y="4141177"/>
              <a:ext cx="1010695" cy="6618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9BFAA4A4-5039-7E49-A96A-DF0D3B7509C3}"/>
                </a:ext>
              </a:extLst>
            </p:cNvPr>
            <p:cNvSpPr/>
            <p:nvPr/>
          </p:nvSpPr>
          <p:spPr>
            <a:xfrm>
              <a:off x="5771995" y="4670310"/>
              <a:ext cx="155448" cy="155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430C91E3-AB00-664B-A687-FC92ADE6F747}"/>
                </a:ext>
              </a:extLst>
            </p:cNvPr>
            <p:cNvSpPr/>
            <p:nvPr/>
          </p:nvSpPr>
          <p:spPr>
            <a:xfrm>
              <a:off x="6204241" y="4668934"/>
              <a:ext cx="155448" cy="155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85D570CE-7984-A14E-95CB-8B882F5D4762}"/>
                </a:ext>
              </a:extLst>
            </p:cNvPr>
            <p:cNvSpPr/>
            <p:nvPr/>
          </p:nvSpPr>
          <p:spPr>
            <a:xfrm>
              <a:off x="6655243" y="4666739"/>
              <a:ext cx="155448" cy="155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E824C209-280F-FB46-9B6C-05A38BE9E9A4}"/>
                </a:ext>
              </a:extLst>
            </p:cNvPr>
            <p:cNvSpPr/>
            <p:nvPr/>
          </p:nvSpPr>
          <p:spPr>
            <a:xfrm>
              <a:off x="5764138" y="4118412"/>
              <a:ext cx="155448" cy="155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0343637-283A-3743-970E-A393BA51E0CB}"/>
                </a:ext>
              </a:extLst>
            </p:cNvPr>
            <p:cNvSpPr/>
            <p:nvPr/>
          </p:nvSpPr>
          <p:spPr>
            <a:xfrm>
              <a:off x="6204241" y="4119030"/>
              <a:ext cx="155448" cy="155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1651C2C0-AD63-AF49-9BB4-1B92B6ED9352}"/>
                </a:ext>
              </a:extLst>
            </p:cNvPr>
            <p:cNvSpPr/>
            <p:nvPr/>
          </p:nvSpPr>
          <p:spPr>
            <a:xfrm>
              <a:off x="6647386" y="4114841"/>
              <a:ext cx="155448" cy="1554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74" name="Straight Connector 73">
              <a:extLst>
                <a:ext uri="{FF2B5EF4-FFF2-40B4-BE49-F238E27FC236}">
                  <a16:creationId xmlns:a16="http://schemas.microsoft.com/office/drawing/2014/main" id="{47B4CD34-5EF7-0743-BC92-472BE10129F8}"/>
                </a:ext>
              </a:extLst>
            </p:cNvPr>
            <p:cNvCxnSpPr>
              <a:cxnSpLocks/>
              <a:stCxn id="34" idx="4"/>
              <a:endCxn id="28" idx="0"/>
            </p:cNvCxnSpPr>
            <p:nvPr/>
          </p:nvCxnSpPr>
          <p:spPr>
            <a:xfrm>
              <a:off x="6281965" y="4274478"/>
              <a:ext cx="0" cy="3944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6445ECC-7A2D-5F45-9C29-ECF39FA669DC}"/>
                </a:ext>
              </a:extLst>
            </p:cNvPr>
            <p:cNvCxnSpPr>
              <a:cxnSpLocks/>
              <a:stCxn id="35" idx="5"/>
              <a:endCxn id="39" idx="1"/>
            </p:cNvCxnSpPr>
            <p:nvPr/>
          </p:nvCxnSpPr>
          <p:spPr>
            <a:xfrm flipH="1" flipV="1">
              <a:off x="6446759" y="3570820"/>
              <a:ext cx="333310" cy="6767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404CD7A-160A-B044-B750-550B91303CBD}"/>
                </a:ext>
              </a:extLst>
            </p:cNvPr>
            <p:cNvCxnSpPr>
              <a:cxnSpLocks/>
              <a:stCxn id="35" idx="1"/>
              <a:endCxn id="38" idx="5"/>
            </p:cNvCxnSpPr>
            <p:nvPr/>
          </p:nvCxnSpPr>
          <p:spPr>
            <a:xfrm flipH="1" flipV="1">
              <a:off x="6087078" y="3680120"/>
              <a:ext cx="583073" cy="4574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37B5678-BCCB-A04D-9AB5-543301206655}"/>
                </a:ext>
              </a:extLst>
            </p:cNvPr>
            <p:cNvCxnSpPr>
              <a:cxnSpLocks/>
              <a:stCxn id="33" idx="7"/>
              <a:endCxn id="39" idx="3"/>
            </p:cNvCxnSpPr>
            <p:nvPr/>
          </p:nvCxnSpPr>
          <p:spPr>
            <a:xfrm flipV="1">
              <a:off x="5896821" y="3680738"/>
              <a:ext cx="549938" cy="4604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04605F4-CCC0-8E4B-A353-BB661318A9F5}"/>
                </a:ext>
              </a:extLst>
            </p:cNvPr>
            <p:cNvCxnSpPr>
              <a:cxnSpLocks/>
              <a:stCxn id="33" idx="0"/>
              <a:endCxn id="38" idx="7"/>
            </p:cNvCxnSpPr>
            <p:nvPr/>
          </p:nvCxnSpPr>
          <p:spPr>
            <a:xfrm flipV="1">
              <a:off x="5841862" y="3570202"/>
              <a:ext cx="245216" cy="5482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Slide Number Placeholder 6">
            <a:extLst>
              <a:ext uri="{FF2B5EF4-FFF2-40B4-BE49-F238E27FC236}">
                <a16:creationId xmlns:a16="http://schemas.microsoft.com/office/drawing/2014/main" id="{4FF1D527-59B7-4C57-AC62-3D7F9C5E08CD}"/>
              </a:ext>
            </a:extLst>
          </p:cNvPr>
          <p:cNvSpPr>
            <a:spLocks noGrp="1"/>
          </p:cNvSpPr>
          <p:nvPr>
            <p:ph type="sldNum" sz="quarter" idx="11"/>
          </p:nvPr>
        </p:nvSpPr>
        <p:spPr/>
        <p:txBody>
          <a:bodyPr/>
          <a:lstStyle/>
          <a:p>
            <a:fld id="{BDF588C3-71D6-5D45-B118-1C664482E1C2}" type="slidenum">
              <a:rPr lang="en-US" smtClean="0"/>
              <a:t>22</a:t>
            </a:fld>
            <a:endParaRPr lang="en-US"/>
          </a:p>
        </p:txBody>
      </p:sp>
    </p:spTree>
    <p:extLst>
      <p:ext uri="{BB962C8B-B14F-4D97-AF65-F5344CB8AC3E}">
        <p14:creationId xmlns:p14="http://schemas.microsoft.com/office/powerpoint/2010/main" val="7700634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12C599-99C6-DC44-AF5B-FD30F739313F}"/>
              </a:ext>
            </a:extLst>
          </p:cNvPr>
          <p:cNvSpPr>
            <a:spLocks noGrp="1"/>
          </p:cNvSpPr>
          <p:nvPr>
            <p:ph idx="1"/>
          </p:nvPr>
        </p:nvSpPr>
        <p:spPr>
          <a:xfrm>
            <a:off x="419100" y="1584325"/>
            <a:ext cx="11394948" cy="4458732"/>
          </a:xfrm>
        </p:spPr>
        <p:txBody>
          <a:bodyPr/>
          <a:lstStyle/>
          <a:p>
            <a:r>
              <a:rPr lang="en-US" sz="2000" b="1" dirty="0"/>
              <a:t>Input:</a:t>
            </a:r>
            <a:r>
              <a:rPr lang="en-US" sz="2000" dirty="0"/>
              <a:t> sentence, mention</a:t>
            </a:r>
          </a:p>
          <a:p>
            <a:r>
              <a:rPr lang="en-US" sz="2000" b="1" dirty="0"/>
              <a:t>Output:</a:t>
            </a:r>
            <a:r>
              <a:rPr lang="en-US" sz="2000" dirty="0"/>
              <a:t> a set of types</a:t>
            </a:r>
          </a:p>
        </p:txBody>
      </p:sp>
      <p:sp>
        <p:nvSpPr>
          <p:cNvPr id="4" name="Title 3">
            <a:extLst>
              <a:ext uri="{FF2B5EF4-FFF2-40B4-BE49-F238E27FC236}">
                <a16:creationId xmlns:a16="http://schemas.microsoft.com/office/drawing/2014/main" id="{0C429AA6-B56C-204C-8C26-DE553ED81674}"/>
              </a:ext>
            </a:extLst>
          </p:cNvPr>
          <p:cNvSpPr>
            <a:spLocks noGrp="1"/>
          </p:cNvSpPr>
          <p:nvPr>
            <p:ph type="title"/>
          </p:nvPr>
        </p:nvSpPr>
        <p:spPr/>
        <p:txBody>
          <a:bodyPr/>
          <a:lstStyle/>
          <a:p>
            <a:r>
              <a:rPr lang="en-US" dirty="0"/>
              <a:t>Zero-Shot Open Entity Typing </a:t>
            </a:r>
          </a:p>
        </p:txBody>
      </p:sp>
      <p:sp>
        <p:nvSpPr>
          <p:cNvPr id="5" name="Rounded Rectangle 4">
            <a:extLst>
              <a:ext uri="{FF2B5EF4-FFF2-40B4-BE49-F238E27FC236}">
                <a16:creationId xmlns:a16="http://schemas.microsoft.com/office/drawing/2014/main" id="{B574087F-E8E6-B249-8A1D-E74D6D26759A}"/>
              </a:ext>
            </a:extLst>
          </p:cNvPr>
          <p:cNvSpPr/>
          <p:nvPr/>
        </p:nvSpPr>
        <p:spPr>
          <a:xfrm>
            <a:off x="4531371" y="3010626"/>
            <a:ext cx="3584448" cy="2059410"/>
          </a:xfrm>
          <a:prstGeom prst="roundRect">
            <a:avLst/>
          </a:prstGeom>
          <a:solidFill>
            <a:schemeClr val="accent4">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endParaRPr lang="en-US" i="1" dirty="0">
              <a:latin typeface="Merriweather Sans" panose="02000503060000020004" pitchFamily="2" charset="77"/>
            </a:endParaRPr>
          </a:p>
          <a:p>
            <a:pPr algn="ctr"/>
            <a:endParaRPr lang="en-US" i="1" dirty="0">
              <a:latin typeface="Merriweather Sans" panose="02000503060000020004" pitchFamily="2" charset="77"/>
            </a:endParaRPr>
          </a:p>
          <a:p>
            <a:pPr algn="ctr"/>
            <a:endParaRPr lang="en-US" i="1" dirty="0">
              <a:latin typeface="Merriweather Sans" panose="02000503060000020004" pitchFamily="2" charset="77"/>
            </a:endParaRPr>
          </a:p>
          <a:p>
            <a:pPr algn="ctr"/>
            <a:endParaRPr lang="en-US" i="1" dirty="0">
              <a:latin typeface="Merriweather Sans" panose="02000503060000020004" pitchFamily="2" charset="77"/>
            </a:endParaRPr>
          </a:p>
        </p:txBody>
      </p:sp>
      <p:sp>
        <p:nvSpPr>
          <p:cNvPr id="10" name="Right Arrow 9">
            <a:extLst>
              <a:ext uri="{FF2B5EF4-FFF2-40B4-BE49-F238E27FC236}">
                <a16:creationId xmlns:a16="http://schemas.microsoft.com/office/drawing/2014/main" id="{009C87F4-4AA4-1C41-A85C-656B71BFE5E5}"/>
              </a:ext>
            </a:extLst>
          </p:cNvPr>
          <p:cNvSpPr/>
          <p:nvPr/>
        </p:nvSpPr>
        <p:spPr>
          <a:xfrm>
            <a:off x="3861655" y="3694906"/>
            <a:ext cx="573450"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54E05D90-7ED2-7B4B-8EB0-E23356F64298}"/>
              </a:ext>
            </a:extLst>
          </p:cNvPr>
          <p:cNvSpPr/>
          <p:nvPr/>
        </p:nvSpPr>
        <p:spPr>
          <a:xfrm>
            <a:off x="8282051" y="3686066"/>
            <a:ext cx="573450"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7334C14C-DD27-094D-BCD3-627A70F39BC9}"/>
              </a:ext>
            </a:extLst>
          </p:cNvPr>
          <p:cNvGrpSpPr/>
          <p:nvPr/>
        </p:nvGrpSpPr>
        <p:grpSpPr>
          <a:xfrm>
            <a:off x="4778911" y="5109224"/>
            <a:ext cx="3165088" cy="1526191"/>
            <a:chOff x="4778911" y="5043909"/>
            <a:chExt cx="3165088" cy="1526191"/>
          </a:xfrm>
        </p:grpSpPr>
        <p:grpSp>
          <p:nvGrpSpPr>
            <p:cNvPr id="20" name="Group 19">
              <a:extLst>
                <a:ext uri="{FF2B5EF4-FFF2-40B4-BE49-F238E27FC236}">
                  <a16:creationId xmlns:a16="http://schemas.microsoft.com/office/drawing/2014/main" id="{5C48C6BC-D160-1545-AB98-64B65F5A3F83}"/>
                </a:ext>
              </a:extLst>
            </p:cNvPr>
            <p:cNvGrpSpPr/>
            <p:nvPr/>
          </p:nvGrpSpPr>
          <p:grpSpPr>
            <a:xfrm>
              <a:off x="4778911" y="5616477"/>
              <a:ext cx="3165088" cy="953623"/>
              <a:chOff x="474206" y="4500998"/>
              <a:chExt cx="3165088" cy="1000293"/>
            </a:xfrm>
          </p:grpSpPr>
          <p:sp>
            <p:nvSpPr>
              <p:cNvPr id="18" name="Rounded Rectangle 17">
                <a:extLst>
                  <a:ext uri="{FF2B5EF4-FFF2-40B4-BE49-F238E27FC236}">
                    <a16:creationId xmlns:a16="http://schemas.microsoft.com/office/drawing/2014/main" id="{9C90ECC2-7D98-1645-8BF4-D9C814724811}"/>
                  </a:ext>
                </a:extLst>
              </p:cNvPr>
              <p:cNvSpPr/>
              <p:nvPr/>
            </p:nvSpPr>
            <p:spPr>
              <a:xfrm>
                <a:off x="474206" y="4500998"/>
                <a:ext cx="3165088" cy="1000293"/>
              </a:xfrm>
              <a:prstGeom prst="roundRect">
                <a:avLst/>
              </a:prstGeom>
              <a:solidFill>
                <a:schemeClr val="accent6">
                  <a:lumMod val="20000"/>
                  <a:lumOff val="80000"/>
                </a:schemeClr>
              </a:solidFill>
              <a:ln w="190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erriweather Sans" panose="02000503060000020004" pitchFamily="2" charset="77"/>
                </a:endParaRPr>
              </a:p>
              <a:p>
                <a:pPr algn="ctr"/>
                <a:endParaRPr lang="en-US" dirty="0">
                  <a:solidFill>
                    <a:schemeClr val="tx1"/>
                  </a:solidFill>
                  <a:latin typeface="Merriweather Sans" panose="02000503060000020004" pitchFamily="2" charset="77"/>
                </a:endParaRPr>
              </a:p>
            </p:txBody>
          </p:sp>
          <p:sp>
            <p:nvSpPr>
              <p:cNvPr id="14" name="Rounded Rectangle 13">
                <a:extLst>
                  <a:ext uri="{FF2B5EF4-FFF2-40B4-BE49-F238E27FC236}">
                    <a16:creationId xmlns:a16="http://schemas.microsoft.com/office/drawing/2014/main" id="{C300897D-831C-124D-8549-6D7D78CE0E76}"/>
                  </a:ext>
                </a:extLst>
              </p:cNvPr>
              <p:cNvSpPr/>
              <p:nvPr/>
            </p:nvSpPr>
            <p:spPr>
              <a:xfrm>
                <a:off x="1051961" y="4690387"/>
                <a:ext cx="922386" cy="27566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noAutofit/>
              </a:bodyPr>
              <a:lstStyle/>
              <a:p>
                <a:pPr algn="ctr"/>
                <a:r>
                  <a:rPr lang="en-US" sz="1600" dirty="0">
                    <a:latin typeface="Consolas" panose="020B0609020204030204" pitchFamily="49" charset="0"/>
                    <a:cs typeface="Consolas" panose="020B0609020204030204" pitchFamily="49" charset="0"/>
                  </a:rPr>
                  <a:t>person</a:t>
                </a:r>
              </a:p>
            </p:txBody>
          </p:sp>
          <p:sp>
            <p:nvSpPr>
              <p:cNvPr id="16" name="Rounded Rectangle 15">
                <a:extLst>
                  <a:ext uri="{FF2B5EF4-FFF2-40B4-BE49-F238E27FC236}">
                    <a16:creationId xmlns:a16="http://schemas.microsoft.com/office/drawing/2014/main" id="{35F73851-11B4-0E4E-830C-EF2CEBB2D3E6}"/>
                  </a:ext>
                </a:extLst>
              </p:cNvPr>
              <p:cNvSpPr/>
              <p:nvPr/>
            </p:nvSpPr>
            <p:spPr>
              <a:xfrm>
                <a:off x="2069036" y="4688761"/>
                <a:ext cx="1066766" cy="27566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noAutofit/>
              </a:bodyPr>
              <a:lstStyle/>
              <a:p>
                <a:pPr algn="ctr"/>
                <a:r>
                  <a:rPr lang="en-US" sz="1600" dirty="0">
                    <a:latin typeface="Consolas" panose="020B0609020204030204" pitchFamily="49" charset="0"/>
                    <a:cs typeface="Consolas" panose="020B0609020204030204" pitchFamily="49" charset="0"/>
                  </a:rPr>
                  <a:t>location</a:t>
                </a:r>
              </a:p>
            </p:txBody>
          </p:sp>
          <p:sp>
            <p:nvSpPr>
              <p:cNvPr id="17" name="Rounded Rectangle 16">
                <a:extLst>
                  <a:ext uri="{FF2B5EF4-FFF2-40B4-BE49-F238E27FC236}">
                    <a16:creationId xmlns:a16="http://schemas.microsoft.com/office/drawing/2014/main" id="{41734D9B-2748-3641-9F61-FC91F34C577B}"/>
                  </a:ext>
                </a:extLst>
              </p:cNvPr>
              <p:cNvSpPr/>
              <p:nvPr/>
            </p:nvSpPr>
            <p:spPr>
              <a:xfrm>
                <a:off x="1179964" y="5039519"/>
                <a:ext cx="1701322" cy="27566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noAutofit/>
              </a:bodyPr>
              <a:lstStyle/>
              <a:p>
                <a:pPr algn="ctr"/>
                <a:r>
                  <a:rPr lang="en-US" sz="1600" dirty="0">
                    <a:latin typeface="Consolas" panose="020B0609020204030204" pitchFamily="49" charset="0"/>
                    <a:cs typeface="Consolas" panose="020B0609020204030204" pitchFamily="49" charset="0"/>
                  </a:rPr>
                  <a:t>organization</a:t>
                </a:r>
              </a:p>
            </p:txBody>
          </p:sp>
        </p:grpSp>
        <p:sp>
          <p:nvSpPr>
            <p:cNvPr id="21" name="Right Arrow 20">
              <a:extLst>
                <a:ext uri="{FF2B5EF4-FFF2-40B4-BE49-F238E27FC236}">
                  <a16:creationId xmlns:a16="http://schemas.microsoft.com/office/drawing/2014/main" id="{4EFF896C-7CB1-C64F-90A5-AF8185AE74EE}"/>
                </a:ext>
              </a:extLst>
            </p:cNvPr>
            <p:cNvSpPr/>
            <p:nvPr/>
          </p:nvSpPr>
          <p:spPr>
            <a:xfrm rot="16200000">
              <a:off x="6042757" y="5049179"/>
              <a:ext cx="537409"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ular Callout 23">
            <a:extLst>
              <a:ext uri="{FF2B5EF4-FFF2-40B4-BE49-F238E27FC236}">
                <a16:creationId xmlns:a16="http://schemas.microsoft.com/office/drawing/2014/main" id="{1281895D-8329-8E43-893F-89D58DC7FFBC}"/>
              </a:ext>
            </a:extLst>
          </p:cNvPr>
          <p:cNvSpPr/>
          <p:nvPr/>
        </p:nvSpPr>
        <p:spPr>
          <a:xfrm>
            <a:off x="8961075" y="5287245"/>
            <a:ext cx="2428623" cy="805478"/>
          </a:xfrm>
          <a:prstGeom prst="wedgeRectCallout">
            <a:avLst>
              <a:gd name="adj1" fmla="val -85633"/>
              <a:gd name="adj2" fmla="val 2855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Merriweather Sans" panose="02000503060000020004" pitchFamily="2" charset="77"/>
              </a:rPr>
              <a:t>Classifies into an input </a:t>
            </a:r>
            <a:r>
              <a:rPr lang="en-US" b="1" dirty="0">
                <a:latin typeface="Merriweather Sans" panose="02000503060000020004" pitchFamily="2" charset="77"/>
              </a:rPr>
              <a:t> taxonomy</a:t>
            </a:r>
          </a:p>
        </p:txBody>
      </p:sp>
      <p:sp>
        <p:nvSpPr>
          <p:cNvPr id="25" name="Rounded Rectangle 24">
            <a:extLst>
              <a:ext uri="{FF2B5EF4-FFF2-40B4-BE49-F238E27FC236}">
                <a16:creationId xmlns:a16="http://schemas.microsoft.com/office/drawing/2014/main" id="{80437207-1A0E-D840-BAAE-A6E8C8465E86}"/>
              </a:ext>
            </a:extLst>
          </p:cNvPr>
          <p:cNvSpPr/>
          <p:nvPr/>
        </p:nvSpPr>
        <p:spPr>
          <a:xfrm>
            <a:off x="240847" y="3278710"/>
            <a:ext cx="3505783" cy="1356244"/>
          </a:xfrm>
          <a:prstGeom prst="roundRect">
            <a:avLst/>
          </a:prstGeom>
          <a:solidFill>
            <a:schemeClr val="bg1">
              <a:lumMod val="85000"/>
              <a:alpha val="57000"/>
            </a:schemeClr>
          </a:solidFill>
          <a:ln>
            <a:noFill/>
          </a:ln>
        </p:spPr>
        <p:txBody>
          <a:bodyPr wrap="square" lIns="91440" tIns="0" rIns="0" bIns="0" anchor="ctr" anchorCtr="0">
            <a:noAutofit/>
          </a:bodyPr>
          <a:lstStyle/>
          <a:p>
            <a:r>
              <a:rPr lang="en-US" sz="2100" i="1" dirty="0">
                <a:latin typeface="Merriweather Sans" panose="02000503060000020004" pitchFamily="2" charset="77"/>
              </a:rPr>
              <a:t>A former Democrat, </a:t>
            </a:r>
            <a:r>
              <a:rPr lang="en-US" sz="2100" b="1" i="1" dirty="0">
                <a:solidFill>
                  <a:srgbClr val="C00000"/>
                </a:solidFill>
                <a:latin typeface="Merriweather Sans" panose="02000503060000020004" pitchFamily="2" charset="77"/>
              </a:rPr>
              <a:t>Bloomberg</a:t>
            </a:r>
            <a:r>
              <a:rPr lang="en-US" sz="2100" i="1" dirty="0">
                <a:latin typeface="Merriweather Sans" panose="02000503060000020004" pitchFamily="2" charset="77"/>
              </a:rPr>
              <a:t>, switched his party registration in 2001. </a:t>
            </a:r>
          </a:p>
        </p:txBody>
      </p:sp>
      <p:sp>
        <p:nvSpPr>
          <p:cNvPr id="9" name="Rectangle 8">
            <a:extLst>
              <a:ext uri="{FF2B5EF4-FFF2-40B4-BE49-F238E27FC236}">
                <a16:creationId xmlns:a16="http://schemas.microsoft.com/office/drawing/2014/main" id="{EF1AFAA6-E07A-C648-A7A4-3D2E56E5AA6A}"/>
              </a:ext>
            </a:extLst>
          </p:cNvPr>
          <p:cNvSpPr/>
          <p:nvPr/>
        </p:nvSpPr>
        <p:spPr>
          <a:xfrm>
            <a:off x="3393361" y="1586763"/>
            <a:ext cx="2714205" cy="400110"/>
          </a:xfrm>
          <a:prstGeom prst="rect">
            <a:avLst/>
          </a:prstGeom>
        </p:spPr>
        <p:txBody>
          <a:bodyPr wrap="none">
            <a:spAutoFit/>
          </a:bodyPr>
          <a:lstStyle/>
          <a:p>
            <a:r>
              <a:rPr lang="en-US" sz="2000" dirty="0">
                <a:latin typeface="Merriweather Sans" panose="02000503060000020004" pitchFamily="2" charset="77"/>
              </a:rPr>
              <a:t>, </a:t>
            </a:r>
            <a:r>
              <a:rPr lang="en-US" sz="2000" b="1" dirty="0">
                <a:solidFill>
                  <a:schemeClr val="accent6">
                    <a:lumMod val="75000"/>
                  </a:schemeClr>
                </a:solidFill>
                <a:latin typeface="Merriweather Sans" panose="02000503060000020004" pitchFamily="2" charset="77"/>
              </a:rPr>
              <a:t>target taxonomy</a:t>
            </a:r>
            <a:r>
              <a:rPr lang="en-US" sz="2000" dirty="0">
                <a:latin typeface="Merriweather Sans" panose="02000503060000020004" pitchFamily="2" charset="77"/>
              </a:rPr>
              <a:t>. </a:t>
            </a:r>
          </a:p>
        </p:txBody>
      </p:sp>
      <p:sp>
        <p:nvSpPr>
          <p:cNvPr id="22" name="Rounded Rectangle 21">
            <a:extLst>
              <a:ext uri="{FF2B5EF4-FFF2-40B4-BE49-F238E27FC236}">
                <a16:creationId xmlns:a16="http://schemas.microsoft.com/office/drawing/2014/main" id="{A717492C-C786-AD4E-B083-A7E93F05F26A}"/>
              </a:ext>
            </a:extLst>
          </p:cNvPr>
          <p:cNvSpPr/>
          <p:nvPr/>
        </p:nvSpPr>
        <p:spPr>
          <a:xfrm>
            <a:off x="9521222" y="3715884"/>
            <a:ext cx="1308327" cy="42786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1440" tIns="0" rIns="91440" bIns="0" anchor="ctr" anchorCtr="0">
            <a:noAutofit/>
          </a:bodyPr>
          <a:lstStyle/>
          <a:p>
            <a:pPr algn="ctr"/>
            <a:r>
              <a:rPr lang="en-US" sz="2400" dirty="0">
                <a:latin typeface="Consolas" panose="020B0609020204030204" pitchFamily="49" charset="0"/>
                <a:cs typeface="Consolas" panose="020B0609020204030204" pitchFamily="49" charset="0"/>
              </a:rPr>
              <a:t>person</a:t>
            </a:r>
          </a:p>
        </p:txBody>
      </p:sp>
      <p:grpSp>
        <p:nvGrpSpPr>
          <p:cNvPr id="13" name="Group 12">
            <a:extLst>
              <a:ext uri="{FF2B5EF4-FFF2-40B4-BE49-F238E27FC236}">
                <a16:creationId xmlns:a16="http://schemas.microsoft.com/office/drawing/2014/main" id="{C763210D-63AF-B241-AD39-E994CEBD097F}"/>
              </a:ext>
            </a:extLst>
          </p:cNvPr>
          <p:cNvGrpSpPr/>
          <p:nvPr/>
        </p:nvGrpSpPr>
        <p:grpSpPr>
          <a:xfrm>
            <a:off x="4545426" y="3010626"/>
            <a:ext cx="3532069" cy="2050389"/>
            <a:chOff x="4545426" y="3010626"/>
            <a:chExt cx="3532069" cy="2050389"/>
          </a:xfrm>
        </p:grpSpPr>
        <p:pic>
          <p:nvPicPr>
            <p:cNvPr id="7" name="Picture 6">
              <a:extLst>
                <a:ext uri="{FF2B5EF4-FFF2-40B4-BE49-F238E27FC236}">
                  <a16:creationId xmlns:a16="http://schemas.microsoft.com/office/drawing/2014/main" id="{AF5B8C37-220C-C541-AB56-D5CE1B883E90}"/>
                </a:ext>
              </a:extLst>
            </p:cNvPr>
            <p:cNvPicPr>
              <a:picLocks noChangeAspect="1"/>
            </p:cNvPicPr>
            <p:nvPr/>
          </p:nvPicPr>
          <p:blipFill rotWithShape="1">
            <a:blip r:embed="rId2"/>
            <a:srcRect b="46126"/>
            <a:stretch/>
          </p:blipFill>
          <p:spPr>
            <a:xfrm>
              <a:off x="5483848" y="3724299"/>
              <a:ext cx="1755215" cy="1336716"/>
            </a:xfrm>
            <a:prstGeom prst="rect">
              <a:avLst/>
            </a:prstGeom>
          </p:spPr>
        </p:pic>
        <p:sp>
          <p:nvSpPr>
            <p:cNvPr id="12" name="Rectangle 11">
              <a:extLst>
                <a:ext uri="{FF2B5EF4-FFF2-40B4-BE49-F238E27FC236}">
                  <a16:creationId xmlns:a16="http://schemas.microsoft.com/office/drawing/2014/main" id="{F543AAC6-CD41-E04A-BF8E-840AD0D64B17}"/>
                </a:ext>
              </a:extLst>
            </p:cNvPr>
            <p:cNvSpPr/>
            <p:nvPr/>
          </p:nvSpPr>
          <p:spPr>
            <a:xfrm>
              <a:off x="4545426" y="3010626"/>
              <a:ext cx="3532069" cy="615553"/>
            </a:xfrm>
            <a:prstGeom prst="rect">
              <a:avLst/>
            </a:prstGeom>
          </p:spPr>
          <p:txBody>
            <a:bodyPr wrap="square">
              <a:spAutoFit/>
            </a:bodyPr>
            <a:lstStyle/>
            <a:p>
              <a:pPr algn="ctr"/>
              <a:r>
                <a:rPr lang="en-US" b="1" i="1" dirty="0">
                  <a:latin typeface="Merriweather Sans" panose="02000503060000020004" pitchFamily="2" charset="77"/>
                </a:rPr>
                <a:t>ZOE</a:t>
              </a:r>
              <a:r>
                <a:rPr lang="en-US" i="1" dirty="0">
                  <a:latin typeface="Merriweather Sans" panose="02000503060000020004" pitchFamily="2" charset="77"/>
                </a:rPr>
                <a:t> </a:t>
              </a:r>
              <a:br>
                <a:rPr lang="en-US" i="1" dirty="0">
                  <a:latin typeface="Merriweather Sans" panose="02000503060000020004" pitchFamily="2" charset="77"/>
                </a:rPr>
              </a:br>
              <a:r>
                <a:rPr lang="en-US" sz="1600" dirty="0">
                  <a:latin typeface="Merriweather Sans" panose="02000503060000020004" pitchFamily="2" charset="77"/>
                </a:rPr>
                <a:t>(</a:t>
              </a:r>
              <a:r>
                <a:rPr lang="en-US" sz="1600" u="sng" dirty="0">
                  <a:latin typeface="Merriweather Sans" panose="02000503060000020004" pitchFamily="2" charset="77"/>
                </a:rPr>
                <a:t>Z</a:t>
              </a:r>
              <a:r>
                <a:rPr lang="en-US" sz="1600" dirty="0">
                  <a:latin typeface="Merriweather Sans" panose="02000503060000020004" pitchFamily="2" charset="77"/>
                </a:rPr>
                <a:t>ero-shot </a:t>
              </a:r>
              <a:r>
                <a:rPr lang="en-US" sz="1600" u="sng" dirty="0">
                  <a:latin typeface="Merriweather Sans" panose="02000503060000020004" pitchFamily="2" charset="77"/>
                </a:rPr>
                <a:t>O</a:t>
              </a:r>
              <a:r>
                <a:rPr lang="en-US" sz="1600" dirty="0">
                  <a:latin typeface="Merriweather Sans" panose="02000503060000020004" pitchFamily="2" charset="77"/>
                </a:rPr>
                <a:t>pen </a:t>
              </a:r>
              <a:r>
                <a:rPr lang="en-US" sz="1600" u="sng" dirty="0">
                  <a:latin typeface="Merriweather Sans" panose="02000503060000020004" pitchFamily="2" charset="77"/>
                </a:rPr>
                <a:t>E</a:t>
              </a:r>
              <a:r>
                <a:rPr lang="en-US" sz="1600" dirty="0">
                  <a:latin typeface="Merriweather Sans" panose="02000503060000020004" pitchFamily="2" charset="77"/>
                </a:rPr>
                <a:t>ntity Typing)</a:t>
              </a:r>
            </a:p>
          </p:txBody>
        </p:sp>
      </p:grpSp>
      <p:sp>
        <p:nvSpPr>
          <p:cNvPr id="33" name="Rectangle 32">
            <a:extLst>
              <a:ext uri="{FF2B5EF4-FFF2-40B4-BE49-F238E27FC236}">
                <a16:creationId xmlns:a16="http://schemas.microsoft.com/office/drawing/2014/main" id="{A3FB7C72-701F-C34C-AD36-308322A4FC5B}"/>
              </a:ext>
            </a:extLst>
          </p:cNvPr>
          <p:cNvSpPr/>
          <p:nvPr/>
        </p:nvSpPr>
        <p:spPr>
          <a:xfrm>
            <a:off x="3158264" y="5809943"/>
            <a:ext cx="1620647" cy="646331"/>
          </a:xfrm>
          <a:prstGeom prst="rect">
            <a:avLst/>
          </a:prstGeom>
        </p:spPr>
        <p:txBody>
          <a:bodyPr wrap="square">
            <a:spAutoFit/>
          </a:bodyPr>
          <a:lstStyle/>
          <a:p>
            <a:pPr algn="ctr"/>
            <a:r>
              <a:rPr lang="en-US" dirty="0">
                <a:latin typeface="Merriweather Sans" panose="02000503060000020004" pitchFamily="2" charset="77"/>
              </a:rPr>
              <a:t>Target Taxonomy</a:t>
            </a:r>
          </a:p>
        </p:txBody>
      </p:sp>
      <p:sp>
        <p:nvSpPr>
          <p:cNvPr id="15" name="Rectangle 14">
            <a:extLst>
              <a:ext uri="{FF2B5EF4-FFF2-40B4-BE49-F238E27FC236}">
                <a16:creationId xmlns:a16="http://schemas.microsoft.com/office/drawing/2014/main" id="{25FC3E41-DD09-294E-A330-4C2874B26FD8}"/>
              </a:ext>
            </a:extLst>
          </p:cNvPr>
          <p:cNvSpPr/>
          <p:nvPr/>
        </p:nvSpPr>
        <p:spPr>
          <a:xfrm>
            <a:off x="3077183" y="1954303"/>
            <a:ext cx="5355953" cy="400110"/>
          </a:xfrm>
          <a:prstGeom prst="rect">
            <a:avLst/>
          </a:prstGeom>
        </p:spPr>
        <p:txBody>
          <a:bodyPr wrap="none">
            <a:spAutoFit/>
          </a:bodyPr>
          <a:lstStyle/>
          <a:p>
            <a:r>
              <a:rPr lang="en-US" sz="2000" dirty="0">
                <a:solidFill>
                  <a:schemeClr val="accent6">
                    <a:lumMod val="50000"/>
                  </a:schemeClr>
                </a:solidFill>
                <a:latin typeface="Merriweather Sans" panose="02000503060000020004" pitchFamily="2" charset="77"/>
              </a:rPr>
              <a:t>(according to the target type taxonomy)</a:t>
            </a:r>
            <a:r>
              <a:rPr lang="en-US" sz="2000" b="1" dirty="0">
                <a:latin typeface="Merriweather Sans" panose="02000503060000020004" pitchFamily="2" charset="77"/>
              </a:rPr>
              <a:t>. </a:t>
            </a:r>
            <a:endParaRPr lang="en-US" sz="2000" dirty="0">
              <a:latin typeface="Merriweather Sans" panose="02000503060000020004" pitchFamily="2" charset="77"/>
            </a:endParaRPr>
          </a:p>
        </p:txBody>
      </p:sp>
      <p:sp>
        <p:nvSpPr>
          <p:cNvPr id="8" name="Slide Number Placeholder 7">
            <a:extLst>
              <a:ext uri="{FF2B5EF4-FFF2-40B4-BE49-F238E27FC236}">
                <a16:creationId xmlns:a16="http://schemas.microsoft.com/office/drawing/2014/main" id="{27E37CBF-A511-4822-9A2E-FB8805663FD0}"/>
              </a:ext>
            </a:extLst>
          </p:cNvPr>
          <p:cNvSpPr>
            <a:spLocks noGrp="1"/>
          </p:cNvSpPr>
          <p:nvPr>
            <p:ph type="sldNum" sz="quarter" idx="11"/>
          </p:nvPr>
        </p:nvSpPr>
        <p:spPr/>
        <p:txBody>
          <a:bodyPr/>
          <a:lstStyle/>
          <a:p>
            <a:fld id="{BDF588C3-71D6-5D45-B118-1C664482E1C2}" type="slidenum">
              <a:rPr lang="en-US" smtClean="0"/>
              <a:t>23</a:t>
            </a:fld>
            <a:endParaRPr lang="en-US"/>
          </a:p>
        </p:txBody>
      </p:sp>
    </p:spTree>
    <p:extLst>
      <p:ext uri="{BB962C8B-B14F-4D97-AF65-F5344CB8AC3E}">
        <p14:creationId xmlns:p14="http://schemas.microsoft.com/office/powerpoint/2010/main" val="6682691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p:bldP spid="22" grpId="0" animBg="1"/>
      <p:bldP spid="3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12C599-99C6-DC44-AF5B-FD30F739313F}"/>
              </a:ext>
            </a:extLst>
          </p:cNvPr>
          <p:cNvSpPr>
            <a:spLocks noGrp="1"/>
          </p:cNvSpPr>
          <p:nvPr>
            <p:ph idx="1"/>
          </p:nvPr>
        </p:nvSpPr>
        <p:spPr>
          <a:xfrm>
            <a:off x="419100" y="1584325"/>
            <a:ext cx="11394948" cy="4458732"/>
          </a:xfrm>
        </p:spPr>
        <p:txBody>
          <a:bodyPr/>
          <a:lstStyle/>
          <a:p>
            <a:r>
              <a:rPr lang="en-US" sz="2000" b="1" dirty="0"/>
              <a:t>Input:</a:t>
            </a:r>
            <a:r>
              <a:rPr lang="en-US" sz="2000" dirty="0"/>
              <a:t> sentence, mention, </a:t>
            </a:r>
            <a:r>
              <a:rPr lang="en-US" sz="2000" b="1" dirty="0">
                <a:solidFill>
                  <a:schemeClr val="accent6">
                    <a:lumMod val="75000"/>
                  </a:schemeClr>
                </a:solidFill>
              </a:rPr>
              <a:t>target taxonomy</a:t>
            </a:r>
            <a:r>
              <a:rPr lang="en-US" sz="2000" dirty="0"/>
              <a:t>. </a:t>
            </a:r>
          </a:p>
          <a:p>
            <a:r>
              <a:rPr lang="en-US" sz="2000" b="1" dirty="0"/>
              <a:t>Output:</a:t>
            </a:r>
            <a:r>
              <a:rPr lang="en-US" sz="2000" dirty="0"/>
              <a:t> a set of types </a:t>
            </a:r>
            <a:r>
              <a:rPr lang="en-US" sz="2000" dirty="0">
                <a:solidFill>
                  <a:schemeClr val="accent6">
                    <a:lumMod val="50000"/>
                  </a:schemeClr>
                </a:solidFill>
                <a:latin typeface="Merriweather Sans" panose="02000503060000020004" pitchFamily="2" charset="77"/>
              </a:rPr>
              <a:t>(according to the target type taxonomy)</a:t>
            </a:r>
            <a:r>
              <a:rPr lang="en-US" sz="2000" b="1" dirty="0">
                <a:latin typeface="Merriweather Sans" panose="02000503060000020004" pitchFamily="2" charset="77"/>
              </a:rPr>
              <a:t>. </a:t>
            </a:r>
            <a:endParaRPr lang="en-US" sz="2000" dirty="0">
              <a:latin typeface="Merriweather Sans" panose="02000503060000020004" pitchFamily="2" charset="77"/>
            </a:endParaRPr>
          </a:p>
          <a:p>
            <a:endParaRPr lang="en-US" sz="2000" dirty="0"/>
          </a:p>
        </p:txBody>
      </p:sp>
      <p:sp>
        <p:nvSpPr>
          <p:cNvPr id="4" name="Title 3">
            <a:extLst>
              <a:ext uri="{FF2B5EF4-FFF2-40B4-BE49-F238E27FC236}">
                <a16:creationId xmlns:a16="http://schemas.microsoft.com/office/drawing/2014/main" id="{0C429AA6-B56C-204C-8C26-DE553ED81674}"/>
              </a:ext>
            </a:extLst>
          </p:cNvPr>
          <p:cNvSpPr>
            <a:spLocks noGrp="1"/>
          </p:cNvSpPr>
          <p:nvPr>
            <p:ph type="title"/>
          </p:nvPr>
        </p:nvSpPr>
        <p:spPr/>
        <p:txBody>
          <a:bodyPr/>
          <a:lstStyle/>
          <a:p>
            <a:r>
              <a:rPr lang="en-US" dirty="0"/>
              <a:t>Zero-Shot Open Entity Typing </a:t>
            </a:r>
          </a:p>
        </p:txBody>
      </p:sp>
      <p:grpSp>
        <p:nvGrpSpPr>
          <p:cNvPr id="6" name="Group 5">
            <a:extLst>
              <a:ext uri="{FF2B5EF4-FFF2-40B4-BE49-F238E27FC236}">
                <a16:creationId xmlns:a16="http://schemas.microsoft.com/office/drawing/2014/main" id="{F1544921-037B-E142-9595-5F5D687D6307}"/>
              </a:ext>
            </a:extLst>
          </p:cNvPr>
          <p:cNvGrpSpPr/>
          <p:nvPr/>
        </p:nvGrpSpPr>
        <p:grpSpPr>
          <a:xfrm>
            <a:off x="2310843" y="5670007"/>
            <a:ext cx="6356638" cy="1118939"/>
            <a:chOff x="2310843" y="5670007"/>
            <a:chExt cx="6356638" cy="1118939"/>
          </a:xfrm>
        </p:grpSpPr>
        <p:sp>
          <p:nvSpPr>
            <p:cNvPr id="18" name="Rounded Rectangle 17">
              <a:extLst>
                <a:ext uri="{FF2B5EF4-FFF2-40B4-BE49-F238E27FC236}">
                  <a16:creationId xmlns:a16="http://schemas.microsoft.com/office/drawing/2014/main" id="{9C90ECC2-7D98-1645-8BF4-D9C814724811}"/>
                </a:ext>
              </a:extLst>
            </p:cNvPr>
            <p:cNvSpPr/>
            <p:nvPr/>
          </p:nvSpPr>
          <p:spPr>
            <a:xfrm>
              <a:off x="3863661" y="5670007"/>
              <a:ext cx="4803820" cy="1118939"/>
            </a:xfrm>
            <a:prstGeom prst="roundRect">
              <a:avLst/>
            </a:prstGeom>
            <a:solidFill>
              <a:schemeClr val="accent6">
                <a:lumMod val="20000"/>
                <a:lumOff val="80000"/>
              </a:schemeClr>
            </a:solidFill>
            <a:ln w="190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erriweather Sans" panose="02000503060000020004" pitchFamily="2" charset="77"/>
              </a:endParaRPr>
            </a:p>
            <a:p>
              <a:pPr algn="ctr"/>
              <a:endParaRPr lang="en-US" dirty="0">
                <a:solidFill>
                  <a:schemeClr val="tx1"/>
                </a:solidFill>
                <a:latin typeface="Merriweather Sans" panose="02000503060000020004" pitchFamily="2" charset="77"/>
              </a:endParaRPr>
            </a:p>
            <a:p>
              <a:pPr algn="ctr"/>
              <a:endParaRPr lang="en-US" dirty="0">
                <a:solidFill>
                  <a:schemeClr val="tx1"/>
                </a:solidFill>
                <a:latin typeface="Merriweather Sans" panose="02000503060000020004" pitchFamily="2" charset="77"/>
              </a:endParaRPr>
            </a:p>
          </p:txBody>
        </p:sp>
        <p:sp>
          <p:nvSpPr>
            <p:cNvPr id="14" name="Rounded Rectangle 13">
              <a:extLst>
                <a:ext uri="{FF2B5EF4-FFF2-40B4-BE49-F238E27FC236}">
                  <a16:creationId xmlns:a16="http://schemas.microsoft.com/office/drawing/2014/main" id="{C300897D-831C-124D-8549-6D7D78CE0E76}"/>
                </a:ext>
              </a:extLst>
            </p:cNvPr>
            <p:cNvSpPr/>
            <p:nvPr/>
          </p:nvSpPr>
          <p:spPr>
            <a:xfrm>
              <a:off x="4054840" y="6391385"/>
              <a:ext cx="1188650" cy="3017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noAutofit/>
            </a:bodyPr>
            <a:lstStyle/>
            <a:p>
              <a:pPr algn="ctr"/>
              <a:r>
                <a:rPr lang="en-US" sz="1600" dirty="0">
                  <a:latin typeface="Consolas" panose="020B0609020204030204" pitchFamily="49" charset="0"/>
                  <a:cs typeface="Consolas" panose="020B0609020204030204" pitchFamily="49" charset="0"/>
                </a:rPr>
                <a:t>politician</a:t>
              </a:r>
            </a:p>
          </p:txBody>
        </p:sp>
        <p:cxnSp>
          <p:nvCxnSpPr>
            <p:cNvPr id="15" name="Straight Arrow Connector 14">
              <a:extLst>
                <a:ext uri="{FF2B5EF4-FFF2-40B4-BE49-F238E27FC236}">
                  <a16:creationId xmlns:a16="http://schemas.microsoft.com/office/drawing/2014/main" id="{B5AD6790-F35C-314A-BA13-05051A79C5A1}"/>
                </a:ext>
              </a:extLst>
            </p:cNvPr>
            <p:cNvCxnSpPr>
              <a:cxnSpLocks/>
              <a:stCxn id="24" idx="0"/>
              <a:endCxn id="14" idx="0"/>
            </p:cNvCxnSpPr>
            <p:nvPr/>
          </p:nvCxnSpPr>
          <p:spPr>
            <a:xfrm flipH="1">
              <a:off x="4649165" y="5836060"/>
              <a:ext cx="645773" cy="555325"/>
            </a:xfrm>
            <a:prstGeom prst="straightConnector1">
              <a:avLst/>
            </a:prstGeom>
            <a:ln w="349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D3A9BEC-624C-6248-97EF-C0369AFC854A}"/>
                </a:ext>
              </a:extLst>
            </p:cNvPr>
            <p:cNvCxnSpPr>
              <a:cxnSpLocks/>
              <a:stCxn id="24" idx="0"/>
              <a:endCxn id="25" idx="0"/>
            </p:cNvCxnSpPr>
            <p:nvPr/>
          </p:nvCxnSpPr>
          <p:spPr>
            <a:xfrm>
              <a:off x="5294938" y="5836060"/>
              <a:ext cx="578612" cy="561627"/>
            </a:xfrm>
            <a:prstGeom prst="straightConnector1">
              <a:avLst/>
            </a:prstGeom>
            <a:ln w="349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a:extLst>
                <a:ext uri="{FF2B5EF4-FFF2-40B4-BE49-F238E27FC236}">
                  <a16:creationId xmlns:a16="http://schemas.microsoft.com/office/drawing/2014/main" id="{5D689DAA-D350-5840-BE00-04C0E5D02BC4}"/>
                </a:ext>
              </a:extLst>
            </p:cNvPr>
            <p:cNvSpPr/>
            <p:nvPr/>
          </p:nvSpPr>
          <p:spPr>
            <a:xfrm>
              <a:off x="4747572" y="5836060"/>
              <a:ext cx="1094732" cy="3017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noAutofit/>
            </a:bodyPr>
            <a:lstStyle/>
            <a:p>
              <a:pPr algn="ctr"/>
              <a:r>
                <a:rPr lang="en-US" sz="1600" dirty="0">
                  <a:latin typeface="Consolas" panose="020B0609020204030204" pitchFamily="49" charset="0"/>
                  <a:cs typeface="Consolas" panose="020B0609020204030204" pitchFamily="49" charset="0"/>
                </a:rPr>
                <a:t>person</a:t>
              </a:r>
            </a:p>
          </p:txBody>
        </p:sp>
        <p:cxnSp>
          <p:nvCxnSpPr>
            <p:cNvPr id="36" name="Straight Arrow Connector 35">
              <a:extLst>
                <a:ext uri="{FF2B5EF4-FFF2-40B4-BE49-F238E27FC236}">
                  <a16:creationId xmlns:a16="http://schemas.microsoft.com/office/drawing/2014/main" id="{9BC8EAAE-143B-8348-9407-0E69E0C902C0}"/>
                </a:ext>
              </a:extLst>
            </p:cNvPr>
            <p:cNvCxnSpPr>
              <a:cxnSpLocks/>
              <a:stCxn id="26" idx="0"/>
              <a:endCxn id="27" idx="0"/>
            </p:cNvCxnSpPr>
            <p:nvPr/>
          </p:nvCxnSpPr>
          <p:spPr>
            <a:xfrm flipH="1">
              <a:off x="6983526" y="5852727"/>
              <a:ext cx="584260" cy="539307"/>
            </a:xfrm>
            <a:prstGeom prst="straightConnector1">
              <a:avLst/>
            </a:prstGeom>
            <a:ln w="349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1C271E0-7A93-A44A-8D9B-293AF5B18F4C}"/>
                </a:ext>
              </a:extLst>
            </p:cNvPr>
            <p:cNvCxnSpPr>
              <a:cxnSpLocks/>
              <a:stCxn id="26" idx="0"/>
              <a:endCxn id="28" idx="0"/>
            </p:cNvCxnSpPr>
            <p:nvPr/>
          </p:nvCxnSpPr>
          <p:spPr>
            <a:xfrm>
              <a:off x="7567786" y="5852727"/>
              <a:ext cx="513481" cy="528983"/>
            </a:xfrm>
            <a:prstGeom prst="straightConnector1">
              <a:avLst/>
            </a:prstGeom>
            <a:ln w="349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D22CC9DD-73DD-EB43-B60F-BBD686CA1352}"/>
                </a:ext>
              </a:extLst>
            </p:cNvPr>
            <p:cNvSpPr/>
            <p:nvPr/>
          </p:nvSpPr>
          <p:spPr>
            <a:xfrm>
              <a:off x="5445926" y="6397687"/>
              <a:ext cx="855247" cy="3017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noAutofit/>
            </a:bodyPr>
            <a:lstStyle/>
            <a:p>
              <a:pPr algn="ctr"/>
              <a:r>
                <a:rPr lang="en-US" sz="1600" dirty="0">
                  <a:latin typeface="Consolas" panose="020B0609020204030204" pitchFamily="49" charset="0"/>
                  <a:cs typeface="Consolas" panose="020B0609020204030204" pitchFamily="49" charset="0"/>
                </a:rPr>
                <a:t>doctor</a:t>
              </a:r>
            </a:p>
          </p:txBody>
        </p:sp>
        <p:sp>
          <p:nvSpPr>
            <p:cNvPr id="26" name="Rounded Rectangle 25">
              <a:extLst>
                <a:ext uri="{FF2B5EF4-FFF2-40B4-BE49-F238E27FC236}">
                  <a16:creationId xmlns:a16="http://schemas.microsoft.com/office/drawing/2014/main" id="{C988CDB7-DD7A-0B45-88FC-6E28F0DF784D}"/>
                </a:ext>
              </a:extLst>
            </p:cNvPr>
            <p:cNvSpPr/>
            <p:nvPr/>
          </p:nvSpPr>
          <p:spPr>
            <a:xfrm>
              <a:off x="7140162" y="5852727"/>
              <a:ext cx="855247" cy="3017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noAutofit/>
            </a:bodyPr>
            <a:lstStyle/>
            <a:p>
              <a:pPr algn="ctr"/>
              <a:r>
                <a:rPr lang="en-US" sz="1600" dirty="0">
                  <a:latin typeface="Consolas" panose="020B0609020204030204" pitchFamily="49" charset="0"/>
                  <a:cs typeface="Consolas" panose="020B0609020204030204" pitchFamily="49" charset="0"/>
                </a:rPr>
                <a:t>org</a:t>
              </a:r>
            </a:p>
          </p:txBody>
        </p:sp>
        <p:sp>
          <p:nvSpPr>
            <p:cNvPr id="27" name="Rounded Rectangle 26">
              <a:extLst>
                <a:ext uri="{FF2B5EF4-FFF2-40B4-BE49-F238E27FC236}">
                  <a16:creationId xmlns:a16="http://schemas.microsoft.com/office/drawing/2014/main" id="{B96A64A7-E777-D044-9C07-039B4D3BC7FF}"/>
                </a:ext>
              </a:extLst>
            </p:cNvPr>
            <p:cNvSpPr/>
            <p:nvPr/>
          </p:nvSpPr>
          <p:spPr>
            <a:xfrm>
              <a:off x="6447393" y="6392034"/>
              <a:ext cx="1072265" cy="3017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noAutofit/>
            </a:bodyPr>
            <a:lstStyle/>
            <a:p>
              <a:pPr algn="ctr"/>
              <a:r>
                <a:rPr lang="en-US" sz="1600" dirty="0">
                  <a:latin typeface="Consolas" panose="020B0609020204030204" pitchFamily="49" charset="0"/>
                  <a:cs typeface="Consolas" panose="020B0609020204030204" pitchFamily="49" charset="0"/>
                </a:rPr>
                <a:t>hospital</a:t>
              </a:r>
            </a:p>
          </p:txBody>
        </p:sp>
        <p:sp>
          <p:nvSpPr>
            <p:cNvPr id="28" name="Rounded Rectangle 27">
              <a:extLst>
                <a:ext uri="{FF2B5EF4-FFF2-40B4-BE49-F238E27FC236}">
                  <a16:creationId xmlns:a16="http://schemas.microsoft.com/office/drawing/2014/main" id="{93F7C80E-CF8E-934D-852F-4A3F258F444E}"/>
                </a:ext>
              </a:extLst>
            </p:cNvPr>
            <p:cNvSpPr/>
            <p:nvPr/>
          </p:nvSpPr>
          <p:spPr>
            <a:xfrm>
              <a:off x="7653643" y="6381710"/>
              <a:ext cx="855247" cy="3017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noAutofit/>
            </a:bodyPr>
            <a:lstStyle/>
            <a:p>
              <a:pPr algn="ctr"/>
              <a:r>
                <a:rPr lang="en-US" sz="1600" dirty="0">
                  <a:latin typeface="Consolas" panose="020B0609020204030204" pitchFamily="49" charset="0"/>
                  <a:cs typeface="Consolas" panose="020B0609020204030204" pitchFamily="49" charset="0"/>
                </a:rPr>
                <a:t>hotel</a:t>
              </a:r>
            </a:p>
          </p:txBody>
        </p:sp>
        <p:sp>
          <p:nvSpPr>
            <p:cNvPr id="29" name="Rectangle 28">
              <a:extLst>
                <a:ext uri="{FF2B5EF4-FFF2-40B4-BE49-F238E27FC236}">
                  <a16:creationId xmlns:a16="http://schemas.microsoft.com/office/drawing/2014/main" id="{A1784F91-53F1-5F4B-909B-CBCC99D9B8FC}"/>
                </a:ext>
              </a:extLst>
            </p:cNvPr>
            <p:cNvSpPr/>
            <p:nvPr/>
          </p:nvSpPr>
          <p:spPr>
            <a:xfrm>
              <a:off x="2310843" y="5840291"/>
              <a:ext cx="1620647" cy="646331"/>
            </a:xfrm>
            <a:prstGeom prst="rect">
              <a:avLst/>
            </a:prstGeom>
          </p:spPr>
          <p:txBody>
            <a:bodyPr wrap="square">
              <a:spAutoFit/>
            </a:bodyPr>
            <a:lstStyle/>
            <a:p>
              <a:pPr algn="ctr"/>
              <a:r>
                <a:rPr lang="en-US" dirty="0">
                  <a:latin typeface="Merriweather Sans" panose="02000503060000020004" pitchFamily="2" charset="77"/>
                </a:rPr>
                <a:t>Target Taxonomy</a:t>
              </a:r>
            </a:p>
          </p:txBody>
        </p:sp>
      </p:grpSp>
      <p:sp>
        <p:nvSpPr>
          <p:cNvPr id="44" name="Rounded Rectangle 43">
            <a:extLst>
              <a:ext uri="{FF2B5EF4-FFF2-40B4-BE49-F238E27FC236}">
                <a16:creationId xmlns:a16="http://schemas.microsoft.com/office/drawing/2014/main" id="{9976A2CE-A0E4-0D4E-8DC6-87E3A4E02621}"/>
              </a:ext>
            </a:extLst>
          </p:cNvPr>
          <p:cNvSpPr/>
          <p:nvPr/>
        </p:nvSpPr>
        <p:spPr>
          <a:xfrm>
            <a:off x="240847" y="3278710"/>
            <a:ext cx="3505783" cy="1356244"/>
          </a:xfrm>
          <a:prstGeom prst="roundRect">
            <a:avLst/>
          </a:prstGeom>
          <a:solidFill>
            <a:schemeClr val="bg1">
              <a:lumMod val="85000"/>
              <a:alpha val="57000"/>
            </a:schemeClr>
          </a:solidFill>
          <a:ln>
            <a:noFill/>
          </a:ln>
        </p:spPr>
        <p:txBody>
          <a:bodyPr wrap="square" lIns="91440" tIns="0" rIns="0" bIns="0" anchor="ctr" anchorCtr="0">
            <a:noAutofit/>
          </a:bodyPr>
          <a:lstStyle/>
          <a:p>
            <a:r>
              <a:rPr lang="en-US" sz="2100" i="1" dirty="0">
                <a:latin typeface="Merriweather Sans" panose="02000503060000020004" pitchFamily="2" charset="77"/>
              </a:rPr>
              <a:t>A former Democrat, </a:t>
            </a:r>
            <a:r>
              <a:rPr lang="en-US" sz="2100" b="1" i="1" dirty="0">
                <a:solidFill>
                  <a:srgbClr val="C00000"/>
                </a:solidFill>
                <a:latin typeface="Merriweather Sans" panose="02000503060000020004" pitchFamily="2" charset="77"/>
              </a:rPr>
              <a:t>Bloomberg</a:t>
            </a:r>
            <a:r>
              <a:rPr lang="en-US" sz="2100" i="1" dirty="0">
                <a:latin typeface="Merriweather Sans" panose="02000503060000020004" pitchFamily="2" charset="77"/>
              </a:rPr>
              <a:t>, switched his party registration in 2001. </a:t>
            </a:r>
          </a:p>
        </p:txBody>
      </p:sp>
      <p:sp>
        <p:nvSpPr>
          <p:cNvPr id="45" name="Rounded Rectangle 44">
            <a:extLst>
              <a:ext uri="{FF2B5EF4-FFF2-40B4-BE49-F238E27FC236}">
                <a16:creationId xmlns:a16="http://schemas.microsoft.com/office/drawing/2014/main" id="{FA55C884-FDEB-9845-9B9C-A19F164785C2}"/>
              </a:ext>
            </a:extLst>
          </p:cNvPr>
          <p:cNvSpPr/>
          <p:nvPr/>
        </p:nvSpPr>
        <p:spPr>
          <a:xfrm>
            <a:off x="9781677" y="3510675"/>
            <a:ext cx="1308327" cy="42786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1440" tIns="0" rIns="91440" bIns="0" anchor="ctr" anchorCtr="0">
            <a:noAutofit/>
          </a:bodyPr>
          <a:lstStyle/>
          <a:p>
            <a:pPr algn="ctr"/>
            <a:r>
              <a:rPr lang="en-US" sz="2400" dirty="0">
                <a:latin typeface="Consolas" panose="020B0609020204030204" pitchFamily="49" charset="0"/>
                <a:cs typeface="Consolas" panose="020B0609020204030204" pitchFamily="49" charset="0"/>
              </a:rPr>
              <a:t>person</a:t>
            </a:r>
          </a:p>
        </p:txBody>
      </p:sp>
      <p:sp>
        <p:nvSpPr>
          <p:cNvPr id="46" name="Rounded Rectangle 45">
            <a:extLst>
              <a:ext uri="{FF2B5EF4-FFF2-40B4-BE49-F238E27FC236}">
                <a16:creationId xmlns:a16="http://schemas.microsoft.com/office/drawing/2014/main" id="{10F131F5-D39C-FD40-85A6-FB569E17F2DF}"/>
              </a:ext>
            </a:extLst>
          </p:cNvPr>
          <p:cNvSpPr/>
          <p:nvPr/>
        </p:nvSpPr>
        <p:spPr>
          <a:xfrm>
            <a:off x="9297963" y="4082625"/>
            <a:ext cx="2342592" cy="42786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1440" tIns="0" rIns="91440" bIns="0" anchor="ctr" anchorCtr="0">
            <a:noAutofit/>
          </a:bodyPr>
          <a:lstStyle/>
          <a:p>
            <a:pPr algn="ctr"/>
            <a:r>
              <a:rPr lang="en-US" sz="2400" dirty="0">
                <a:latin typeface="Consolas" panose="020B0609020204030204" pitchFamily="49" charset="0"/>
                <a:cs typeface="Consolas" panose="020B0609020204030204" pitchFamily="49" charset="0"/>
              </a:rPr>
              <a:t>politician</a:t>
            </a:r>
          </a:p>
        </p:txBody>
      </p:sp>
      <p:sp>
        <p:nvSpPr>
          <p:cNvPr id="54" name="Rectangular Callout 53">
            <a:extLst>
              <a:ext uri="{FF2B5EF4-FFF2-40B4-BE49-F238E27FC236}">
                <a16:creationId xmlns:a16="http://schemas.microsoft.com/office/drawing/2014/main" id="{AA74BE59-DE68-8246-9167-E76F18F3315F}"/>
              </a:ext>
            </a:extLst>
          </p:cNvPr>
          <p:cNvSpPr/>
          <p:nvPr/>
        </p:nvSpPr>
        <p:spPr>
          <a:xfrm>
            <a:off x="8810370" y="5263155"/>
            <a:ext cx="3165669" cy="751177"/>
          </a:xfrm>
          <a:prstGeom prst="wedgeRectCallout">
            <a:avLst>
              <a:gd name="adj1" fmla="val -56777"/>
              <a:gd name="adj2" fmla="val -86319"/>
            </a:avLst>
          </a:prstGeom>
          <a:solidFill>
            <a:srgbClr val="FFFFCC"/>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latin typeface="Merriweather Sans" panose="02000503060000020004" pitchFamily="2" charset="77"/>
              </a:rPr>
              <a:t>Zero-shot: </a:t>
            </a:r>
            <a:r>
              <a:rPr lang="en-US" dirty="0">
                <a:solidFill>
                  <a:schemeClr val="tx1"/>
                </a:solidFill>
                <a:latin typeface="Merriweather Sans" panose="02000503060000020004" pitchFamily="2" charset="77"/>
              </a:rPr>
              <a:t>no taxonomy-specific supervision</a:t>
            </a:r>
          </a:p>
        </p:txBody>
      </p:sp>
      <p:sp>
        <p:nvSpPr>
          <p:cNvPr id="55" name="Rectangular Callout 54">
            <a:extLst>
              <a:ext uri="{FF2B5EF4-FFF2-40B4-BE49-F238E27FC236}">
                <a16:creationId xmlns:a16="http://schemas.microsoft.com/office/drawing/2014/main" id="{1B4C2034-7EF1-7044-B421-C9F4CD3E5223}"/>
              </a:ext>
            </a:extLst>
          </p:cNvPr>
          <p:cNvSpPr/>
          <p:nvPr/>
        </p:nvSpPr>
        <p:spPr>
          <a:xfrm>
            <a:off x="308378" y="4885517"/>
            <a:ext cx="3040849" cy="751177"/>
          </a:xfrm>
          <a:prstGeom prst="wedgeRectCallout">
            <a:avLst>
              <a:gd name="adj1" fmla="val 67348"/>
              <a:gd name="adj2" fmla="val 38839"/>
            </a:avLst>
          </a:prstGeom>
          <a:solidFill>
            <a:srgbClr val="FFFFCC"/>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b="1" dirty="0">
                <a:solidFill>
                  <a:schemeClr val="tx1"/>
                </a:solidFill>
                <a:latin typeface="Merriweather Sans" panose="02000503060000020004" pitchFamily="2" charset="77"/>
              </a:rPr>
              <a:t>Open: </a:t>
            </a:r>
            <a:r>
              <a:rPr lang="en-US" dirty="0">
                <a:solidFill>
                  <a:schemeClr val="tx1"/>
                </a:solidFill>
                <a:latin typeface="Merriweather Sans" panose="02000503060000020004" pitchFamily="2" charset="77"/>
              </a:rPr>
              <a:t>Classifies into a taxonomy given with the input</a:t>
            </a:r>
          </a:p>
        </p:txBody>
      </p:sp>
      <p:sp>
        <p:nvSpPr>
          <p:cNvPr id="30" name="Rounded Rectangle 29">
            <a:extLst>
              <a:ext uri="{FF2B5EF4-FFF2-40B4-BE49-F238E27FC236}">
                <a16:creationId xmlns:a16="http://schemas.microsoft.com/office/drawing/2014/main" id="{E4746189-C280-B144-87F1-EAE8FC871D35}"/>
              </a:ext>
            </a:extLst>
          </p:cNvPr>
          <p:cNvSpPr/>
          <p:nvPr/>
        </p:nvSpPr>
        <p:spPr>
          <a:xfrm>
            <a:off x="4531371" y="3010626"/>
            <a:ext cx="3584448" cy="2059410"/>
          </a:xfrm>
          <a:prstGeom prst="roundRect">
            <a:avLst/>
          </a:prstGeom>
          <a:solidFill>
            <a:schemeClr val="accent4">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endParaRPr lang="en-US" i="1" dirty="0">
              <a:latin typeface="Merriweather Sans" panose="02000503060000020004" pitchFamily="2" charset="77"/>
            </a:endParaRPr>
          </a:p>
          <a:p>
            <a:pPr algn="ctr"/>
            <a:endParaRPr lang="en-US" i="1" dirty="0">
              <a:latin typeface="Merriweather Sans" panose="02000503060000020004" pitchFamily="2" charset="77"/>
            </a:endParaRPr>
          </a:p>
          <a:p>
            <a:pPr algn="ctr"/>
            <a:endParaRPr lang="en-US" i="1" dirty="0">
              <a:latin typeface="Merriweather Sans" panose="02000503060000020004" pitchFamily="2" charset="77"/>
            </a:endParaRPr>
          </a:p>
          <a:p>
            <a:pPr algn="ctr"/>
            <a:endParaRPr lang="en-US" i="1" dirty="0">
              <a:latin typeface="Merriweather Sans" panose="02000503060000020004" pitchFamily="2" charset="77"/>
            </a:endParaRPr>
          </a:p>
        </p:txBody>
      </p:sp>
      <p:sp>
        <p:nvSpPr>
          <p:cNvPr id="31" name="Right Arrow 30">
            <a:extLst>
              <a:ext uri="{FF2B5EF4-FFF2-40B4-BE49-F238E27FC236}">
                <a16:creationId xmlns:a16="http://schemas.microsoft.com/office/drawing/2014/main" id="{2152CADF-10B2-644D-AC85-A71386AECF55}"/>
              </a:ext>
            </a:extLst>
          </p:cNvPr>
          <p:cNvSpPr/>
          <p:nvPr/>
        </p:nvSpPr>
        <p:spPr>
          <a:xfrm>
            <a:off x="3861655" y="3694906"/>
            <a:ext cx="573450"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a:extLst>
              <a:ext uri="{FF2B5EF4-FFF2-40B4-BE49-F238E27FC236}">
                <a16:creationId xmlns:a16="http://schemas.microsoft.com/office/drawing/2014/main" id="{1F6FAEBC-4499-1A46-A0D9-A92C23375E26}"/>
              </a:ext>
            </a:extLst>
          </p:cNvPr>
          <p:cNvSpPr/>
          <p:nvPr/>
        </p:nvSpPr>
        <p:spPr>
          <a:xfrm>
            <a:off x="8282051" y="3686066"/>
            <a:ext cx="573450"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A76C4837-F984-764A-BA64-D78D4361D144}"/>
              </a:ext>
            </a:extLst>
          </p:cNvPr>
          <p:cNvGrpSpPr/>
          <p:nvPr/>
        </p:nvGrpSpPr>
        <p:grpSpPr>
          <a:xfrm>
            <a:off x="4545426" y="3010626"/>
            <a:ext cx="3532069" cy="2050389"/>
            <a:chOff x="4545426" y="3010626"/>
            <a:chExt cx="3532069" cy="2050389"/>
          </a:xfrm>
        </p:grpSpPr>
        <p:pic>
          <p:nvPicPr>
            <p:cNvPr id="35" name="Picture 34">
              <a:extLst>
                <a:ext uri="{FF2B5EF4-FFF2-40B4-BE49-F238E27FC236}">
                  <a16:creationId xmlns:a16="http://schemas.microsoft.com/office/drawing/2014/main" id="{16F9EA18-3641-F040-8409-02ADC3322C9D}"/>
                </a:ext>
              </a:extLst>
            </p:cNvPr>
            <p:cNvPicPr>
              <a:picLocks noChangeAspect="1"/>
            </p:cNvPicPr>
            <p:nvPr/>
          </p:nvPicPr>
          <p:blipFill rotWithShape="1">
            <a:blip r:embed="rId2"/>
            <a:srcRect b="46126"/>
            <a:stretch/>
          </p:blipFill>
          <p:spPr>
            <a:xfrm>
              <a:off x="5483848" y="3724299"/>
              <a:ext cx="1755215" cy="1336716"/>
            </a:xfrm>
            <a:prstGeom prst="rect">
              <a:avLst/>
            </a:prstGeom>
          </p:spPr>
        </p:pic>
        <p:sp>
          <p:nvSpPr>
            <p:cNvPr id="37" name="Rectangle 36">
              <a:extLst>
                <a:ext uri="{FF2B5EF4-FFF2-40B4-BE49-F238E27FC236}">
                  <a16:creationId xmlns:a16="http://schemas.microsoft.com/office/drawing/2014/main" id="{3ACDEA7B-433F-1843-A397-EC6523495CD5}"/>
                </a:ext>
              </a:extLst>
            </p:cNvPr>
            <p:cNvSpPr/>
            <p:nvPr/>
          </p:nvSpPr>
          <p:spPr>
            <a:xfrm>
              <a:off x="4545426" y="3010626"/>
              <a:ext cx="3532069" cy="615553"/>
            </a:xfrm>
            <a:prstGeom prst="rect">
              <a:avLst/>
            </a:prstGeom>
          </p:spPr>
          <p:txBody>
            <a:bodyPr wrap="square">
              <a:spAutoFit/>
            </a:bodyPr>
            <a:lstStyle/>
            <a:p>
              <a:pPr algn="ctr"/>
              <a:r>
                <a:rPr lang="en-US" b="1" i="1" dirty="0">
                  <a:latin typeface="Merriweather Sans" panose="02000503060000020004" pitchFamily="2" charset="77"/>
                </a:rPr>
                <a:t>ZOE</a:t>
              </a:r>
              <a:r>
                <a:rPr lang="en-US" i="1" dirty="0">
                  <a:latin typeface="Merriweather Sans" panose="02000503060000020004" pitchFamily="2" charset="77"/>
                </a:rPr>
                <a:t> </a:t>
              </a:r>
              <a:br>
                <a:rPr lang="en-US" i="1" dirty="0">
                  <a:latin typeface="Merriweather Sans" panose="02000503060000020004" pitchFamily="2" charset="77"/>
                </a:rPr>
              </a:br>
              <a:r>
                <a:rPr lang="en-US" sz="1600" dirty="0">
                  <a:latin typeface="Merriweather Sans" panose="02000503060000020004" pitchFamily="2" charset="77"/>
                </a:rPr>
                <a:t>(</a:t>
              </a:r>
              <a:r>
                <a:rPr lang="en-US" sz="1600" u="sng" dirty="0">
                  <a:latin typeface="Merriweather Sans" panose="02000503060000020004" pitchFamily="2" charset="77"/>
                </a:rPr>
                <a:t>Z</a:t>
              </a:r>
              <a:r>
                <a:rPr lang="en-US" sz="1600" dirty="0">
                  <a:latin typeface="Merriweather Sans" panose="02000503060000020004" pitchFamily="2" charset="77"/>
                </a:rPr>
                <a:t>ero-shot </a:t>
              </a:r>
              <a:r>
                <a:rPr lang="en-US" sz="1600" u="sng" dirty="0">
                  <a:latin typeface="Merriweather Sans" panose="02000503060000020004" pitchFamily="2" charset="77"/>
                </a:rPr>
                <a:t>O</a:t>
              </a:r>
              <a:r>
                <a:rPr lang="en-US" sz="1600" dirty="0">
                  <a:latin typeface="Merriweather Sans" panose="02000503060000020004" pitchFamily="2" charset="77"/>
                </a:rPr>
                <a:t>pen </a:t>
              </a:r>
              <a:r>
                <a:rPr lang="en-US" sz="1600" u="sng" dirty="0">
                  <a:latin typeface="Merriweather Sans" panose="02000503060000020004" pitchFamily="2" charset="77"/>
                </a:rPr>
                <a:t>E</a:t>
              </a:r>
              <a:r>
                <a:rPr lang="en-US" sz="1600" dirty="0">
                  <a:latin typeface="Merriweather Sans" panose="02000503060000020004" pitchFamily="2" charset="77"/>
                </a:rPr>
                <a:t>ntity Typing)</a:t>
              </a:r>
            </a:p>
          </p:txBody>
        </p:sp>
      </p:grpSp>
      <p:sp>
        <p:nvSpPr>
          <p:cNvPr id="38" name="Right Arrow 37">
            <a:extLst>
              <a:ext uri="{FF2B5EF4-FFF2-40B4-BE49-F238E27FC236}">
                <a16:creationId xmlns:a16="http://schemas.microsoft.com/office/drawing/2014/main" id="{D8A8DB4F-8E66-B64E-AB78-346C14AC6507}"/>
              </a:ext>
            </a:extLst>
          </p:cNvPr>
          <p:cNvSpPr/>
          <p:nvPr/>
        </p:nvSpPr>
        <p:spPr>
          <a:xfrm rot="16200000">
            <a:off x="6042757" y="5104555"/>
            <a:ext cx="537409"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26F5126-F72A-4EE7-B8A7-C1E7964487DF}"/>
              </a:ext>
            </a:extLst>
          </p:cNvPr>
          <p:cNvSpPr>
            <a:spLocks noGrp="1"/>
          </p:cNvSpPr>
          <p:nvPr>
            <p:ph type="sldNum" sz="quarter" idx="11"/>
          </p:nvPr>
        </p:nvSpPr>
        <p:spPr/>
        <p:txBody>
          <a:bodyPr/>
          <a:lstStyle/>
          <a:p>
            <a:fld id="{BDF588C3-71D6-5D45-B118-1C664482E1C2}" type="slidenum">
              <a:rPr lang="en-US" smtClean="0"/>
              <a:t>24</a:t>
            </a:fld>
            <a:endParaRPr lang="en-US"/>
          </a:p>
        </p:txBody>
      </p:sp>
      <p:sp>
        <p:nvSpPr>
          <p:cNvPr id="40" name="Rectangular Callout 3">
            <a:extLst>
              <a:ext uri="{FF2B5EF4-FFF2-40B4-BE49-F238E27FC236}">
                <a16:creationId xmlns:a16="http://schemas.microsoft.com/office/drawing/2014/main" id="{57F328D9-C862-4300-8438-1D4551756ADB}"/>
              </a:ext>
            </a:extLst>
          </p:cNvPr>
          <p:cNvSpPr/>
          <p:nvPr/>
        </p:nvSpPr>
        <p:spPr>
          <a:xfrm>
            <a:off x="7239063" y="1027608"/>
            <a:ext cx="4736976" cy="518745"/>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80"/>
              </a:solidFill>
            </a:endParaRPr>
          </a:p>
          <a:p>
            <a:pPr algn="ctr"/>
            <a:r>
              <a:rPr lang="en-US" dirty="0">
                <a:solidFill>
                  <a:srgbClr val="000080"/>
                </a:solidFill>
              </a:rPr>
              <a:t>Instead, this can be done in a </a:t>
            </a:r>
            <a:r>
              <a:rPr lang="en-US" b="1" dirty="0">
                <a:solidFill>
                  <a:srgbClr val="000080"/>
                </a:solidFill>
              </a:rPr>
              <a:t>label aware </a:t>
            </a:r>
            <a:r>
              <a:rPr lang="en-US" dirty="0">
                <a:solidFill>
                  <a:srgbClr val="000080"/>
                </a:solidFill>
              </a:rPr>
              <a:t>way</a:t>
            </a:r>
          </a:p>
          <a:p>
            <a:pPr algn="ctr"/>
            <a:endParaRPr lang="en-US" b="1" dirty="0">
              <a:solidFill>
                <a:srgbClr val="3333FF"/>
              </a:solidFill>
            </a:endParaRPr>
          </a:p>
        </p:txBody>
      </p:sp>
    </p:spTree>
    <p:extLst>
      <p:ext uri="{BB962C8B-B14F-4D97-AF65-F5344CB8AC3E}">
        <p14:creationId xmlns:p14="http://schemas.microsoft.com/office/powerpoint/2010/main" val="30081690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5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CF8C35-3AB8-5540-B2D0-66F59241D981}"/>
              </a:ext>
            </a:extLst>
          </p:cNvPr>
          <p:cNvSpPr>
            <a:spLocks noGrp="1"/>
          </p:cNvSpPr>
          <p:nvPr>
            <p:ph idx="1"/>
          </p:nvPr>
        </p:nvSpPr>
        <p:spPr>
          <a:xfrm>
            <a:off x="419100" y="1584325"/>
            <a:ext cx="10231728" cy="1249027"/>
          </a:xfrm>
        </p:spPr>
        <p:txBody>
          <a:bodyPr/>
          <a:lstStyle/>
          <a:p>
            <a:r>
              <a:rPr lang="en-US" dirty="0"/>
              <a:t>Key question: how do we “understand” the taxonomy? </a:t>
            </a:r>
          </a:p>
          <a:p>
            <a:r>
              <a:rPr lang="en-US" dirty="0"/>
              <a:t>“Type” as a conceptual container binding entities together. </a:t>
            </a:r>
          </a:p>
          <a:p>
            <a:pPr lvl="1"/>
            <a:r>
              <a:rPr lang="en-US" dirty="0"/>
              <a:t>Defined extensionally as </a:t>
            </a:r>
            <a:r>
              <a:rPr lang="en-US" b="1" dirty="0"/>
              <a:t>a set of members </a:t>
            </a:r>
            <a:r>
              <a:rPr lang="en-US" dirty="0"/>
              <a:t>of the type</a:t>
            </a:r>
          </a:p>
          <a:p>
            <a:pPr lvl="1"/>
            <a:r>
              <a:rPr lang="en-US" dirty="0"/>
              <a:t>(</a:t>
            </a:r>
            <a:r>
              <a:rPr lang="en-US" b="1" dirty="0"/>
              <a:t>Not</a:t>
            </a:r>
            <a:r>
              <a:rPr lang="en-US" dirty="0"/>
              <a:t> examples annotated in context; Wikipedia pages, say)</a:t>
            </a:r>
          </a:p>
          <a:p>
            <a:endParaRPr lang="en-US" dirty="0"/>
          </a:p>
          <a:p>
            <a:endParaRPr lang="en-US" dirty="0"/>
          </a:p>
        </p:txBody>
      </p:sp>
      <p:sp>
        <p:nvSpPr>
          <p:cNvPr id="4" name="Title 3">
            <a:extLst>
              <a:ext uri="{FF2B5EF4-FFF2-40B4-BE49-F238E27FC236}">
                <a16:creationId xmlns:a16="http://schemas.microsoft.com/office/drawing/2014/main" id="{3635ED91-F7D5-AE4F-A9DE-D76A98ECA7E8}"/>
              </a:ext>
            </a:extLst>
          </p:cNvPr>
          <p:cNvSpPr>
            <a:spLocks noGrp="1"/>
          </p:cNvSpPr>
          <p:nvPr>
            <p:ph type="title"/>
          </p:nvPr>
        </p:nvSpPr>
        <p:spPr/>
        <p:txBody>
          <a:bodyPr/>
          <a:lstStyle/>
          <a:p>
            <a:r>
              <a:rPr lang="en-US" dirty="0"/>
              <a:t>ZOE: Type-Compatible Grounding</a:t>
            </a:r>
          </a:p>
        </p:txBody>
      </p:sp>
      <p:sp>
        <p:nvSpPr>
          <p:cNvPr id="38" name="Rounded Rectangle 37">
            <a:extLst>
              <a:ext uri="{FF2B5EF4-FFF2-40B4-BE49-F238E27FC236}">
                <a16:creationId xmlns:a16="http://schemas.microsoft.com/office/drawing/2014/main" id="{2F8E41C8-44E1-E544-83A1-25B4E0725C4E}"/>
              </a:ext>
            </a:extLst>
          </p:cNvPr>
          <p:cNvSpPr/>
          <p:nvPr/>
        </p:nvSpPr>
        <p:spPr>
          <a:xfrm>
            <a:off x="7745606" y="2632515"/>
            <a:ext cx="3889421" cy="1561173"/>
          </a:xfrm>
          <a:prstGeom prst="roundRect">
            <a:avLst/>
          </a:prstGeom>
          <a:noFill/>
          <a:ln w="50800">
            <a:solidFill>
              <a:srgbClr val="FFC000"/>
            </a:solidFill>
            <a:prstDash val="sysDot"/>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dirty="0">
                <a:latin typeface="Consolas" panose="020B0609020204030204" pitchFamily="49" charset="0"/>
                <a:cs typeface="Consolas" panose="020B0609020204030204" pitchFamily="49" charset="0"/>
              </a:rPr>
              <a:t>politician</a:t>
            </a: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p:txBody>
      </p:sp>
      <p:sp>
        <p:nvSpPr>
          <p:cNvPr id="39" name="Rounded Rectangle 38">
            <a:extLst>
              <a:ext uri="{FF2B5EF4-FFF2-40B4-BE49-F238E27FC236}">
                <a16:creationId xmlns:a16="http://schemas.microsoft.com/office/drawing/2014/main" id="{11DE0DFA-30BB-F14F-B5DE-ECFFB87A14AB}"/>
              </a:ext>
            </a:extLst>
          </p:cNvPr>
          <p:cNvSpPr/>
          <p:nvPr/>
        </p:nvSpPr>
        <p:spPr>
          <a:xfrm>
            <a:off x="7745606" y="4516343"/>
            <a:ext cx="3889421" cy="1561174"/>
          </a:xfrm>
          <a:prstGeom prst="roundRect">
            <a:avLst/>
          </a:prstGeom>
          <a:noFill/>
          <a:ln w="50800">
            <a:solidFill>
              <a:srgbClr val="FFC000"/>
            </a:solidFill>
            <a:prstDash val="sysDot"/>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dirty="0">
                <a:latin typeface="Consolas" panose="020B0609020204030204" pitchFamily="49" charset="0"/>
                <a:cs typeface="Consolas" panose="020B0609020204030204" pitchFamily="49" charset="0"/>
              </a:rPr>
              <a:t>company</a:t>
            </a: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p:txBody>
      </p:sp>
      <p:sp>
        <p:nvSpPr>
          <p:cNvPr id="40" name="Rounded Rectangle 39">
            <a:extLst>
              <a:ext uri="{FF2B5EF4-FFF2-40B4-BE49-F238E27FC236}">
                <a16:creationId xmlns:a16="http://schemas.microsoft.com/office/drawing/2014/main" id="{AD8C6D6D-050D-7F43-A172-6D3CD0DACE8D}"/>
              </a:ext>
            </a:extLst>
          </p:cNvPr>
          <p:cNvSpPr/>
          <p:nvPr/>
        </p:nvSpPr>
        <p:spPr>
          <a:xfrm>
            <a:off x="7955961" y="3284112"/>
            <a:ext cx="1804701" cy="374571"/>
          </a:xfrm>
          <a:prstGeom prst="roundRect">
            <a:avLst/>
          </a:prstGeom>
          <a:solidFill>
            <a:srgbClr val="FFEA00">
              <a:alpha val="33725"/>
            </a:srgbClr>
          </a:solidFill>
        </p:spPr>
        <p:txBody>
          <a:bodyPr wrap="square">
            <a:spAutoFit/>
          </a:bodyPr>
          <a:lstStyle/>
          <a:p>
            <a:pPr algn="ctr"/>
            <a:r>
              <a:rPr lang="en-US" sz="1600" b="1" i="1" dirty="0">
                <a:solidFill>
                  <a:srgbClr val="C00000"/>
                </a:solidFill>
                <a:latin typeface="Merriweather Sans" panose="02000503060000020004" pitchFamily="2" charset="77"/>
              </a:rPr>
              <a:t>Richard Nixon</a:t>
            </a:r>
            <a:endParaRPr lang="en-US" sz="1600" i="1" dirty="0">
              <a:latin typeface="Merriweather Sans" panose="02000503060000020004" pitchFamily="2" charset="77"/>
            </a:endParaRPr>
          </a:p>
        </p:txBody>
      </p:sp>
      <p:sp>
        <p:nvSpPr>
          <p:cNvPr id="41" name="Rounded Rectangle 40">
            <a:extLst>
              <a:ext uri="{FF2B5EF4-FFF2-40B4-BE49-F238E27FC236}">
                <a16:creationId xmlns:a16="http://schemas.microsoft.com/office/drawing/2014/main" id="{51FCB696-3662-9841-B307-55B8FF3091B1}"/>
              </a:ext>
            </a:extLst>
          </p:cNvPr>
          <p:cNvSpPr/>
          <p:nvPr/>
        </p:nvSpPr>
        <p:spPr>
          <a:xfrm>
            <a:off x="9889451" y="3742925"/>
            <a:ext cx="1616787" cy="374571"/>
          </a:xfrm>
          <a:prstGeom prst="roundRect">
            <a:avLst/>
          </a:prstGeom>
          <a:solidFill>
            <a:srgbClr val="FFEA00">
              <a:alpha val="33725"/>
            </a:srgbClr>
          </a:solidFill>
        </p:spPr>
        <p:txBody>
          <a:bodyPr wrap="square">
            <a:spAutoFit/>
          </a:bodyPr>
          <a:lstStyle/>
          <a:p>
            <a:pPr algn="ctr"/>
            <a:r>
              <a:rPr lang="en-US" sz="1600" b="1" i="1" dirty="0">
                <a:solidFill>
                  <a:srgbClr val="C00000"/>
                </a:solidFill>
                <a:latin typeface="Merriweather Sans" panose="02000503060000020004" pitchFamily="2" charset="77"/>
              </a:rPr>
              <a:t>Boris Johnson</a:t>
            </a:r>
            <a:endParaRPr lang="en-US" sz="1600" i="1" dirty="0">
              <a:latin typeface="Merriweather Sans" panose="02000503060000020004" pitchFamily="2" charset="77"/>
            </a:endParaRPr>
          </a:p>
        </p:txBody>
      </p:sp>
      <p:sp>
        <p:nvSpPr>
          <p:cNvPr id="42" name="Rounded Rectangle 41">
            <a:extLst>
              <a:ext uri="{FF2B5EF4-FFF2-40B4-BE49-F238E27FC236}">
                <a16:creationId xmlns:a16="http://schemas.microsoft.com/office/drawing/2014/main" id="{6203FCB5-F4D7-9446-9E71-04EF56C7B5FE}"/>
              </a:ext>
            </a:extLst>
          </p:cNvPr>
          <p:cNvSpPr/>
          <p:nvPr/>
        </p:nvSpPr>
        <p:spPr>
          <a:xfrm>
            <a:off x="9889451" y="3253751"/>
            <a:ext cx="1616787" cy="374571"/>
          </a:xfrm>
          <a:prstGeom prst="roundRect">
            <a:avLst/>
          </a:prstGeom>
          <a:solidFill>
            <a:srgbClr val="FFEA00">
              <a:alpha val="33725"/>
            </a:srgbClr>
          </a:solidFill>
        </p:spPr>
        <p:txBody>
          <a:bodyPr wrap="square">
            <a:spAutoFit/>
          </a:bodyPr>
          <a:lstStyle/>
          <a:p>
            <a:pPr algn="ctr"/>
            <a:r>
              <a:rPr lang="en-US" sz="1600" b="1" i="1" dirty="0">
                <a:solidFill>
                  <a:srgbClr val="C00000"/>
                </a:solidFill>
                <a:latin typeface="Merriweather Sans" panose="02000503060000020004" pitchFamily="2" charset="77"/>
              </a:rPr>
              <a:t>Bill Clinton</a:t>
            </a:r>
            <a:endParaRPr lang="en-US" sz="1600" i="1" dirty="0">
              <a:latin typeface="Merriweather Sans" panose="02000503060000020004" pitchFamily="2" charset="77"/>
            </a:endParaRPr>
          </a:p>
        </p:txBody>
      </p:sp>
      <p:sp>
        <p:nvSpPr>
          <p:cNvPr id="43" name="Rounded Rectangle 42">
            <a:extLst>
              <a:ext uri="{FF2B5EF4-FFF2-40B4-BE49-F238E27FC236}">
                <a16:creationId xmlns:a16="http://schemas.microsoft.com/office/drawing/2014/main" id="{66881DBB-15B7-AA41-B56C-99AEC81DE44F}"/>
              </a:ext>
            </a:extLst>
          </p:cNvPr>
          <p:cNvSpPr/>
          <p:nvPr/>
        </p:nvSpPr>
        <p:spPr>
          <a:xfrm>
            <a:off x="7955961" y="3742925"/>
            <a:ext cx="1828801" cy="374571"/>
          </a:xfrm>
          <a:prstGeom prst="roundRect">
            <a:avLst/>
          </a:prstGeom>
          <a:solidFill>
            <a:srgbClr val="FFEA00">
              <a:alpha val="33725"/>
            </a:srgbClr>
          </a:solidFill>
        </p:spPr>
        <p:txBody>
          <a:bodyPr wrap="square" lIns="0" rIns="0">
            <a:spAutoFit/>
          </a:bodyPr>
          <a:lstStyle/>
          <a:p>
            <a:pPr algn="ctr"/>
            <a:r>
              <a:rPr lang="en-US" sz="1600" b="1" i="1" dirty="0">
                <a:solidFill>
                  <a:srgbClr val="C00000"/>
                </a:solidFill>
                <a:latin typeface="Merriweather Sans" panose="02000503060000020004" pitchFamily="2" charset="77"/>
              </a:rPr>
              <a:t>Elizabeth Warren</a:t>
            </a:r>
            <a:endParaRPr lang="en-US" sz="1600" i="1" dirty="0">
              <a:latin typeface="Merriweather Sans" panose="02000503060000020004" pitchFamily="2" charset="77"/>
            </a:endParaRPr>
          </a:p>
        </p:txBody>
      </p:sp>
      <p:sp>
        <p:nvSpPr>
          <p:cNvPr id="44" name="Rounded Rectangle 43">
            <a:extLst>
              <a:ext uri="{FF2B5EF4-FFF2-40B4-BE49-F238E27FC236}">
                <a16:creationId xmlns:a16="http://schemas.microsoft.com/office/drawing/2014/main" id="{C741E895-EC08-614E-A429-DEAC8F11BCE8}"/>
              </a:ext>
            </a:extLst>
          </p:cNvPr>
          <p:cNvSpPr/>
          <p:nvPr/>
        </p:nvSpPr>
        <p:spPr>
          <a:xfrm>
            <a:off x="7841707" y="5161653"/>
            <a:ext cx="1814354" cy="366058"/>
          </a:xfrm>
          <a:prstGeom prst="roundRect">
            <a:avLst/>
          </a:prstGeom>
          <a:solidFill>
            <a:srgbClr val="FFEA00">
              <a:alpha val="33725"/>
            </a:srgbClr>
          </a:solidFill>
        </p:spPr>
        <p:txBody>
          <a:bodyPr wrap="square" lIns="0" rIns="0">
            <a:spAutoFit/>
          </a:bodyPr>
          <a:lstStyle/>
          <a:p>
            <a:pPr algn="ctr"/>
            <a:r>
              <a:rPr lang="en-US" sz="1550" b="1" i="1" dirty="0">
                <a:solidFill>
                  <a:srgbClr val="C00000"/>
                </a:solidFill>
                <a:latin typeface="Merriweather Sans" panose="02000503060000020004" pitchFamily="2" charset="77"/>
              </a:rPr>
              <a:t>Lehman Brothers</a:t>
            </a:r>
            <a:endParaRPr lang="en-US" sz="1550" i="1" dirty="0">
              <a:latin typeface="Merriweather Sans" panose="02000503060000020004" pitchFamily="2" charset="77"/>
            </a:endParaRPr>
          </a:p>
        </p:txBody>
      </p:sp>
      <p:sp>
        <p:nvSpPr>
          <p:cNvPr id="45" name="Rounded Rectangle 44">
            <a:extLst>
              <a:ext uri="{FF2B5EF4-FFF2-40B4-BE49-F238E27FC236}">
                <a16:creationId xmlns:a16="http://schemas.microsoft.com/office/drawing/2014/main" id="{EDFB92A9-2AA2-EE4D-8B7F-CC4F36BCCEC0}"/>
              </a:ext>
            </a:extLst>
          </p:cNvPr>
          <p:cNvSpPr/>
          <p:nvPr/>
        </p:nvSpPr>
        <p:spPr>
          <a:xfrm>
            <a:off x="9729112" y="5161653"/>
            <a:ext cx="1814354" cy="366058"/>
          </a:xfrm>
          <a:prstGeom prst="roundRect">
            <a:avLst/>
          </a:prstGeom>
          <a:solidFill>
            <a:srgbClr val="FFEA00">
              <a:alpha val="33725"/>
            </a:srgbClr>
          </a:solidFill>
        </p:spPr>
        <p:txBody>
          <a:bodyPr wrap="square" lIns="0" rIns="0">
            <a:spAutoFit/>
          </a:bodyPr>
          <a:lstStyle/>
          <a:p>
            <a:pPr algn="ctr"/>
            <a:r>
              <a:rPr lang="en-US" sz="1550" b="1" i="1" dirty="0">
                <a:solidFill>
                  <a:srgbClr val="C00000"/>
                </a:solidFill>
                <a:latin typeface="Merriweather Sans" panose="02000503060000020004" pitchFamily="2" charset="77"/>
              </a:rPr>
              <a:t>Reuters</a:t>
            </a:r>
            <a:endParaRPr lang="en-US" sz="1550" i="1" dirty="0">
              <a:latin typeface="Merriweather Sans" panose="02000503060000020004" pitchFamily="2" charset="77"/>
            </a:endParaRPr>
          </a:p>
        </p:txBody>
      </p:sp>
      <p:sp>
        <p:nvSpPr>
          <p:cNvPr id="46" name="Rounded Rectangle 45">
            <a:extLst>
              <a:ext uri="{FF2B5EF4-FFF2-40B4-BE49-F238E27FC236}">
                <a16:creationId xmlns:a16="http://schemas.microsoft.com/office/drawing/2014/main" id="{59A11333-55DB-DD43-828E-85C5161E2E6F}"/>
              </a:ext>
            </a:extLst>
          </p:cNvPr>
          <p:cNvSpPr/>
          <p:nvPr/>
        </p:nvSpPr>
        <p:spPr>
          <a:xfrm>
            <a:off x="7841707" y="5604123"/>
            <a:ext cx="1814354" cy="366058"/>
          </a:xfrm>
          <a:prstGeom prst="roundRect">
            <a:avLst/>
          </a:prstGeom>
          <a:solidFill>
            <a:srgbClr val="FFEA00">
              <a:alpha val="33725"/>
            </a:srgbClr>
          </a:solidFill>
        </p:spPr>
        <p:txBody>
          <a:bodyPr wrap="square" lIns="0" rIns="0">
            <a:spAutoFit/>
          </a:bodyPr>
          <a:lstStyle/>
          <a:p>
            <a:pPr algn="ctr"/>
            <a:r>
              <a:rPr lang="en-US" sz="1550" b="1" i="1" dirty="0">
                <a:solidFill>
                  <a:srgbClr val="C00000"/>
                </a:solidFill>
                <a:latin typeface="Merriweather Sans" panose="02000503060000020004" pitchFamily="2" charset="77"/>
              </a:rPr>
              <a:t>CNN</a:t>
            </a:r>
            <a:endParaRPr lang="en-US" sz="1550" i="1" dirty="0">
              <a:latin typeface="Merriweather Sans" panose="02000503060000020004" pitchFamily="2" charset="77"/>
            </a:endParaRPr>
          </a:p>
        </p:txBody>
      </p:sp>
      <p:sp>
        <p:nvSpPr>
          <p:cNvPr id="47" name="Rounded Rectangle 46">
            <a:extLst>
              <a:ext uri="{FF2B5EF4-FFF2-40B4-BE49-F238E27FC236}">
                <a16:creationId xmlns:a16="http://schemas.microsoft.com/office/drawing/2014/main" id="{47012AAD-4113-A44B-958A-6582AE078D27}"/>
              </a:ext>
            </a:extLst>
          </p:cNvPr>
          <p:cNvSpPr/>
          <p:nvPr/>
        </p:nvSpPr>
        <p:spPr>
          <a:xfrm>
            <a:off x="9729112" y="5604123"/>
            <a:ext cx="1814354" cy="366058"/>
          </a:xfrm>
          <a:prstGeom prst="roundRect">
            <a:avLst/>
          </a:prstGeom>
          <a:solidFill>
            <a:srgbClr val="FFEA00">
              <a:alpha val="33725"/>
            </a:srgbClr>
          </a:solidFill>
        </p:spPr>
        <p:txBody>
          <a:bodyPr wrap="square" lIns="0" rIns="0">
            <a:spAutoFit/>
          </a:bodyPr>
          <a:lstStyle/>
          <a:p>
            <a:pPr algn="ctr"/>
            <a:r>
              <a:rPr lang="en-US" sz="1550" b="1" i="1" dirty="0">
                <a:solidFill>
                  <a:srgbClr val="C00000"/>
                </a:solidFill>
                <a:latin typeface="Merriweather Sans" panose="02000503060000020004" pitchFamily="2" charset="77"/>
              </a:rPr>
              <a:t>Google</a:t>
            </a:r>
            <a:endParaRPr lang="en-US" sz="1550" i="1" dirty="0">
              <a:latin typeface="Merriweather Sans" panose="02000503060000020004" pitchFamily="2" charset="77"/>
            </a:endParaRPr>
          </a:p>
        </p:txBody>
      </p:sp>
      <p:sp>
        <p:nvSpPr>
          <p:cNvPr id="5" name="Slide Number Placeholder 4">
            <a:extLst>
              <a:ext uri="{FF2B5EF4-FFF2-40B4-BE49-F238E27FC236}">
                <a16:creationId xmlns:a16="http://schemas.microsoft.com/office/drawing/2014/main" id="{D3BC93A5-A40F-4F1A-86F6-CFFA290DFD65}"/>
              </a:ext>
            </a:extLst>
          </p:cNvPr>
          <p:cNvSpPr>
            <a:spLocks noGrp="1"/>
          </p:cNvSpPr>
          <p:nvPr>
            <p:ph type="sldNum" sz="quarter" idx="11"/>
          </p:nvPr>
        </p:nvSpPr>
        <p:spPr/>
        <p:txBody>
          <a:bodyPr/>
          <a:lstStyle/>
          <a:p>
            <a:fld id="{BDF588C3-71D6-5D45-B118-1C664482E1C2}" type="slidenum">
              <a:rPr lang="en-US" smtClean="0"/>
              <a:t>25</a:t>
            </a:fld>
            <a:endParaRPr lang="en-US"/>
          </a:p>
        </p:txBody>
      </p:sp>
      <p:sp>
        <p:nvSpPr>
          <p:cNvPr id="18" name="Rectangular Callout 3">
            <a:extLst>
              <a:ext uri="{FF2B5EF4-FFF2-40B4-BE49-F238E27FC236}">
                <a16:creationId xmlns:a16="http://schemas.microsoft.com/office/drawing/2014/main" id="{D6D571D4-8E9F-4C33-B462-9FFC6C046445}"/>
              </a:ext>
            </a:extLst>
          </p:cNvPr>
          <p:cNvSpPr/>
          <p:nvPr/>
        </p:nvSpPr>
        <p:spPr>
          <a:xfrm>
            <a:off x="9071109" y="1062884"/>
            <a:ext cx="2634950" cy="518745"/>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80"/>
              </a:solidFill>
            </a:endParaRPr>
          </a:p>
          <a:p>
            <a:pPr algn="ctr"/>
            <a:r>
              <a:rPr lang="en-US" b="1" dirty="0">
                <a:solidFill>
                  <a:srgbClr val="000080"/>
                </a:solidFill>
              </a:rPr>
              <a:t>label aware </a:t>
            </a:r>
            <a:r>
              <a:rPr lang="en-US" dirty="0">
                <a:solidFill>
                  <a:srgbClr val="000080"/>
                </a:solidFill>
              </a:rPr>
              <a:t>models</a:t>
            </a:r>
          </a:p>
          <a:p>
            <a:pPr algn="ctr"/>
            <a:endParaRPr lang="en-US" b="1" dirty="0">
              <a:solidFill>
                <a:srgbClr val="3333FF"/>
              </a:solidFill>
            </a:endParaRPr>
          </a:p>
        </p:txBody>
      </p:sp>
      <p:sp>
        <p:nvSpPr>
          <p:cNvPr id="19" name="Rectangular Callout 3">
            <a:extLst>
              <a:ext uri="{FF2B5EF4-FFF2-40B4-BE49-F238E27FC236}">
                <a16:creationId xmlns:a16="http://schemas.microsoft.com/office/drawing/2014/main" id="{BA3BF252-4938-4788-92D8-006C57D75A31}"/>
              </a:ext>
            </a:extLst>
          </p:cNvPr>
          <p:cNvSpPr/>
          <p:nvPr/>
        </p:nvSpPr>
        <p:spPr>
          <a:xfrm>
            <a:off x="887006" y="4689304"/>
            <a:ext cx="5621370" cy="1215251"/>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80"/>
                </a:solidFill>
              </a:rPr>
              <a:t>Computational Approach</a:t>
            </a:r>
            <a:r>
              <a:rPr lang="en-US" dirty="0">
                <a:solidFill>
                  <a:srgbClr val="000080"/>
                </a:solidFill>
              </a:rPr>
              <a:t>: Determine the </a:t>
            </a:r>
            <a:r>
              <a:rPr lang="en-US" b="1" dirty="0">
                <a:solidFill>
                  <a:srgbClr val="000080"/>
                </a:solidFill>
              </a:rPr>
              <a:t>type</a:t>
            </a:r>
            <a:r>
              <a:rPr lang="en-US" dirty="0">
                <a:solidFill>
                  <a:srgbClr val="000080"/>
                </a:solidFill>
              </a:rPr>
              <a:t> of an input mention by </a:t>
            </a:r>
            <a:r>
              <a:rPr lang="en-US" b="1" dirty="0">
                <a:solidFill>
                  <a:srgbClr val="000080"/>
                </a:solidFill>
              </a:rPr>
              <a:t>finding entities in the type-defining-set</a:t>
            </a:r>
            <a:r>
              <a:rPr lang="en-US" dirty="0">
                <a:solidFill>
                  <a:srgbClr val="000080"/>
                </a:solidFill>
              </a:rPr>
              <a:t> that share a similar context</a:t>
            </a:r>
          </a:p>
          <a:p>
            <a:pPr algn="ctr"/>
            <a:r>
              <a:rPr lang="en-US" dirty="0">
                <a:solidFill>
                  <a:srgbClr val="000080"/>
                </a:solidFill>
              </a:rPr>
              <a:t>Of course, each entity will be in multiple such buckets</a:t>
            </a:r>
          </a:p>
        </p:txBody>
      </p:sp>
    </p:spTree>
    <p:extLst>
      <p:ext uri="{BB962C8B-B14F-4D97-AF65-F5344CB8AC3E}">
        <p14:creationId xmlns:p14="http://schemas.microsoft.com/office/powerpoint/2010/main" val="2450019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CF8C35-3AB8-5540-B2D0-66F59241D981}"/>
              </a:ext>
            </a:extLst>
          </p:cNvPr>
          <p:cNvSpPr>
            <a:spLocks noGrp="1"/>
          </p:cNvSpPr>
          <p:nvPr>
            <p:ph idx="1"/>
          </p:nvPr>
        </p:nvSpPr>
        <p:spPr/>
        <p:txBody>
          <a:bodyPr/>
          <a:lstStyle/>
          <a:p>
            <a:r>
              <a:rPr lang="en-US" dirty="0"/>
              <a:t>“Type” as conceptual container binding entities together. </a:t>
            </a:r>
          </a:p>
          <a:p>
            <a:endParaRPr lang="en-US" dirty="0"/>
          </a:p>
          <a:p>
            <a:endParaRPr lang="en-US" dirty="0"/>
          </a:p>
        </p:txBody>
      </p:sp>
      <p:sp>
        <p:nvSpPr>
          <p:cNvPr id="4" name="Title 3">
            <a:extLst>
              <a:ext uri="{FF2B5EF4-FFF2-40B4-BE49-F238E27FC236}">
                <a16:creationId xmlns:a16="http://schemas.microsoft.com/office/drawing/2014/main" id="{3635ED91-F7D5-AE4F-A9DE-D76A98ECA7E8}"/>
              </a:ext>
            </a:extLst>
          </p:cNvPr>
          <p:cNvSpPr>
            <a:spLocks noGrp="1"/>
          </p:cNvSpPr>
          <p:nvPr>
            <p:ph type="title"/>
          </p:nvPr>
        </p:nvSpPr>
        <p:spPr/>
        <p:txBody>
          <a:bodyPr/>
          <a:lstStyle/>
          <a:p>
            <a:r>
              <a:rPr lang="en-US" dirty="0"/>
              <a:t>ZOE: Type-Compatible Grounding</a:t>
            </a:r>
          </a:p>
        </p:txBody>
      </p:sp>
      <p:sp>
        <p:nvSpPr>
          <p:cNvPr id="20" name="Rounded Rectangle 19">
            <a:extLst>
              <a:ext uri="{FF2B5EF4-FFF2-40B4-BE49-F238E27FC236}">
                <a16:creationId xmlns:a16="http://schemas.microsoft.com/office/drawing/2014/main" id="{C35821CB-0382-5A49-912F-468DF9561DF4}"/>
              </a:ext>
            </a:extLst>
          </p:cNvPr>
          <p:cNvSpPr/>
          <p:nvPr/>
        </p:nvSpPr>
        <p:spPr>
          <a:xfrm>
            <a:off x="7160654" y="2632515"/>
            <a:ext cx="3889421" cy="1561173"/>
          </a:xfrm>
          <a:prstGeom prst="roundRect">
            <a:avLst/>
          </a:prstGeom>
          <a:noFill/>
          <a:ln w="50800">
            <a:solidFill>
              <a:srgbClr val="FFC000"/>
            </a:solidFill>
            <a:prstDash val="sysDot"/>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dirty="0">
                <a:latin typeface="Consolas" panose="020B0609020204030204" pitchFamily="49" charset="0"/>
                <a:cs typeface="Consolas" panose="020B0609020204030204" pitchFamily="49" charset="0"/>
              </a:rPr>
              <a:t>politician</a:t>
            </a: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p:txBody>
      </p:sp>
      <p:sp>
        <p:nvSpPr>
          <p:cNvPr id="21" name="Rounded Rectangle 20">
            <a:extLst>
              <a:ext uri="{FF2B5EF4-FFF2-40B4-BE49-F238E27FC236}">
                <a16:creationId xmlns:a16="http://schemas.microsoft.com/office/drawing/2014/main" id="{53A0058E-C5BC-3945-8961-F302A72FF1F5}"/>
              </a:ext>
            </a:extLst>
          </p:cNvPr>
          <p:cNvSpPr/>
          <p:nvPr/>
        </p:nvSpPr>
        <p:spPr>
          <a:xfrm>
            <a:off x="7160654" y="4516343"/>
            <a:ext cx="3889421" cy="1561174"/>
          </a:xfrm>
          <a:prstGeom prst="roundRect">
            <a:avLst/>
          </a:prstGeom>
          <a:noFill/>
          <a:ln w="50800">
            <a:solidFill>
              <a:srgbClr val="FFC000"/>
            </a:solidFill>
            <a:prstDash val="sysDot"/>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dirty="0">
                <a:latin typeface="Consolas" panose="020B0609020204030204" pitchFamily="49" charset="0"/>
                <a:cs typeface="Consolas" panose="020B0609020204030204" pitchFamily="49" charset="0"/>
              </a:rPr>
              <a:t>company</a:t>
            </a: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p:txBody>
      </p:sp>
      <p:sp>
        <p:nvSpPr>
          <p:cNvPr id="22" name="Rounded Rectangle 21">
            <a:extLst>
              <a:ext uri="{FF2B5EF4-FFF2-40B4-BE49-F238E27FC236}">
                <a16:creationId xmlns:a16="http://schemas.microsoft.com/office/drawing/2014/main" id="{8846F9FE-E9FE-FE4C-8510-29CFA4772DA4}"/>
              </a:ext>
            </a:extLst>
          </p:cNvPr>
          <p:cNvSpPr/>
          <p:nvPr/>
        </p:nvSpPr>
        <p:spPr>
          <a:xfrm>
            <a:off x="7371009" y="3284112"/>
            <a:ext cx="1804701" cy="374571"/>
          </a:xfrm>
          <a:prstGeom prst="roundRect">
            <a:avLst/>
          </a:prstGeom>
          <a:solidFill>
            <a:srgbClr val="FFEA00">
              <a:alpha val="33725"/>
            </a:srgbClr>
          </a:solidFill>
        </p:spPr>
        <p:txBody>
          <a:bodyPr wrap="square">
            <a:spAutoFit/>
          </a:bodyPr>
          <a:lstStyle/>
          <a:p>
            <a:pPr algn="ctr"/>
            <a:r>
              <a:rPr lang="en-US" sz="1600" b="1" i="1" dirty="0">
                <a:solidFill>
                  <a:srgbClr val="C00000"/>
                </a:solidFill>
                <a:latin typeface="Merriweather Sans" panose="02000503060000020004" pitchFamily="2" charset="77"/>
              </a:rPr>
              <a:t>Richard Nixon</a:t>
            </a:r>
            <a:endParaRPr lang="en-US" sz="1600" i="1" dirty="0">
              <a:latin typeface="Merriweather Sans" panose="02000503060000020004" pitchFamily="2" charset="77"/>
            </a:endParaRPr>
          </a:p>
        </p:txBody>
      </p:sp>
      <p:sp>
        <p:nvSpPr>
          <p:cNvPr id="23" name="Rounded Rectangle 22">
            <a:extLst>
              <a:ext uri="{FF2B5EF4-FFF2-40B4-BE49-F238E27FC236}">
                <a16:creationId xmlns:a16="http://schemas.microsoft.com/office/drawing/2014/main" id="{022B6C94-378A-884D-8CA0-1870717DDE6B}"/>
              </a:ext>
            </a:extLst>
          </p:cNvPr>
          <p:cNvSpPr/>
          <p:nvPr/>
        </p:nvSpPr>
        <p:spPr>
          <a:xfrm>
            <a:off x="9304499" y="3742925"/>
            <a:ext cx="1616787" cy="374571"/>
          </a:xfrm>
          <a:prstGeom prst="roundRect">
            <a:avLst/>
          </a:prstGeom>
          <a:solidFill>
            <a:srgbClr val="FFEA00">
              <a:alpha val="33725"/>
            </a:srgbClr>
          </a:solidFill>
        </p:spPr>
        <p:txBody>
          <a:bodyPr wrap="square">
            <a:spAutoFit/>
          </a:bodyPr>
          <a:lstStyle/>
          <a:p>
            <a:pPr algn="ctr"/>
            <a:r>
              <a:rPr lang="en-US" sz="1600" b="1" i="1" dirty="0">
                <a:solidFill>
                  <a:srgbClr val="C00000"/>
                </a:solidFill>
                <a:latin typeface="Merriweather Sans" panose="02000503060000020004" pitchFamily="2" charset="77"/>
              </a:rPr>
              <a:t>Boris Johnson</a:t>
            </a:r>
            <a:endParaRPr lang="en-US" sz="1600" i="1" dirty="0">
              <a:latin typeface="Merriweather Sans" panose="02000503060000020004" pitchFamily="2" charset="77"/>
            </a:endParaRPr>
          </a:p>
        </p:txBody>
      </p:sp>
      <p:sp>
        <p:nvSpPr>
          <p:cNvPr id="24" name="Rounded Rectangle 23">
            <a:extLst>
              <a:ext uri="{FF2B5EF4-FFF2-40B4-BE49-F238E27FC236}">
                <a16:creationId xmlns:a16="http://schemas.microsoft.com/office/drawing/2014/main" id="{B36E437C-14C5-4B4B-9EF1-B3636942F765}"/>
              </a:ext>
            </a:extLst>
          </p:cNvPr>
          <p:cNvSpPr/>
          <p:nvPr/>
        </p:nvSpPr>
        <p:spPr>
          <a:xfrm>
            <a:off x="9304499" y="3253751"/>
            <a:ext cx="1616787" cy="374571"/>
          </a:xfrm>
          <a:prstGeom prst="roundRect">
            <a:avLst/>
          </a:prstGeom>
          <a:solidFill>
            <a:srgbClr val="FFEA00">
              <a:alpha val="33725"/>
            </a:srgbClr>
          </a:solidFill>
        </p:spPr>
        <p:txBody>
          <a:bodyPr wrap="square">
            <a:spAutoFit/>
          </a:bodyPr>
          <a:lstStyle/>
          <a:p>
            <a:pPr algn="ctr"/>
            <a:r>
              <a:rPr lang="en-US" sz="1600" b="1" i="1" dirty="0">
                <a:solidFill>
                  <a:srgbClr val="C00000"/>
                </a:solidFill>
                <a:latin typeface="Merriweather Sans" panose="02000503060000020004" pitchFamily="2" charset="77"/>
              </a:rPr>
              <a:t>Bill Clinton</a:t>
            </a:r>
            <a:endParaRPr lang="en-US" sz="1600" i="1" dirty="0">
              <a:latin typeface="Merriweather Sans" panose="02000503060000020004" pitchFamily="2" charset="77"/>
            </a:endParaRPr>
          </a:p>
        </p:txBody>
      </p:sp>
      <p:sp>
        <p:nvSpPr>
          <p:cNvPr id="25" name="Rounded Rectangle 24">
            <a:extLst>
              <a:ext uri="{FF2B5EF4-FFF2-40B4-BE49-F238E27FC236}">
                <a16:creationId xmlns:a16="http://schemas.microsoft.com/office/drawing/2014/main" id="{E06A2C11-BC1C-8F42-98F4-90BCFDAA60AC}"/>
              </a:ext>
            </a:extLst>
          </p:cNvPr>
          <p:cNvSpPr/>
          <p:nvPr/>
        </p:nvSpPr>
        <p:spPr>
          <a:xfrm>
            <a:off x="7371009" y="3742925"/>
            <a:ext cx="1828801" cy="374571"/>
          </a:xfrm>
          <a:prstGeom prst="roundRect">
            <a:avLst/>
          </a:prstGeom>
          <a:solidFill>
            <a:srgbClr val="FFEA00">
              <a:alpha val="33725"/>
            </a:srgbClr>
          </a:solidFill>
        </p:spPr>
        <p:txBody>
          <a:bodyPr wrap="square" lIns="0" rIns="0">
            <a:spAutoFit/>
          </a:bodyPr>
          <a:lstStyle/>
          <a:p>
            <a:pPr algn="ctr"/>
            <a:r>
              <a:rPr lang="en-US" sz="1600" b="1" i="1" dirty="0">
                <a:solidFill>
                  <a:srgbClr val="C00000"/>
                </a:solidFill>
                <a:latin typeface="Merriweather Sans" panose="02000503060000020004" pitchFamily="2" charset="77"/>
              </a:rPr>
              <a:t>Elizabeth Warren</a:t>
            </a:r>
            <a:endParaRPr lang="en-US" sz="1600" i="1" dirty="0">
              <a:latin typeface="Merriweather Sans" panose="02000503060000020004" pitchFamily="2" charset="77"/>
            </a:endParaRPr>
          </a:p>
        </p:txBody>
      </p:sp>
      <p:sp>
        <p:nvSpPr>
          <p:cNvPr id="26" name="Rounded Rectangle 25">
            <a:extLst>
              <a:ext uri="{FF2B5EF4-FFF2-40B4-BE49-F238E27FC236}">
                <a16:creationId xmlns:a16="http://schemas.microsoft.com/office/drawing/2014/main" id="{31EA28E7-FB3B-7145-B9F1-200FA79C94DF}"/>
              </a:ext>
            </a:extLst>
          </p:cNvPr>
          <p:cNvSpPr/>
          <p:nvPr/>
        </p:nvSpPr>
        <p:spPr>
          <a:xfrm>
            <a:off x="7256755" y="5161653"/>
            <a:ext cx="1814354" cy="366058"/>
          </a:xfrm>
          <a:prstGeom prst="roundRect">
            <a:avLst/>
          </a:prstGeom>
          <a:solidFill>
            <a:srgbClr val="FFEA00">
              <a:alpha val="33725"/>
            </a:srgbClr>
          </a:solidFill>
        </p:spPr>
        <p:txBody>
          <a:bodyPr wrap="square" lIns="0" rIns="0">
            <a:spAutoFit/>
          </a:bodyPr>
          <a:lstStyle/>
          <a:p>
            <a:pPr algn="ctr"/>
            <a:r>
              <a:rPr lang="en-US" sz="1550" b="1" i="1" dirty="0">
                <a:solidFill>
                  <a:srgbClr val="C00000"/>
                </a:solidFill>
                <a:latin typeface="Merriweather Sans" panose="02000503060000020004" pitchFamily="2" charset="77"/>
              </a:rPr>
              <a:t>Lehman Brothers</a:t>
            </a:r>
            <a:endParaRPr lang="en-US" sz="1550" i="1" dirty="0">
              <a:latin typeface="Merriweather Sans" panose="02000503060000020004" pitchFamily="2" charset="77"/>
            </a:endParaRPr>
          </a:p>
        </p:txBody>
      </p:sp>
      <p:sp>
        <p:nvSpPr>
          <p:cNvPr id="27" name="Rounded Rectangle 26">
            <a:extLst>
              <a:ext uri="{FF2B5EF4-FFF2-40B4-BE49-F238E27FC236}">
                <a16:creationId xmlns:a16="http://schemas.microsoft.com/office/drawing/2014/main" id="{ADA3E3E2-4C80-EE4D-84EF-EC200B7CA06E}"/>
              </a:ext>
            </a:extLst>
          </p:cNvPr>
          <p:cNvSpPr/>
          <p:nvPr/>
        </p:nvSpPr>
        <p:spPr>
          <a:xfrm>
            <a:off x="9144160" y="5161653"/>
            <a:ext cx="1814354" cy="366058"/>
          </a:xfrm>
          <a:prstGeom prst="roundRect">
            <a:avLst/>
          </a:prstGeom>
          <a:solidFill>
            <a:srgbClr val="FFEA00">
              <a:alpha val="33725"/>
            </a:srgbClr>
          </a:solidFill>
        </p:spPr>
        <p:txBody>
          <a:bodyPr wrap="square" lIns="0" rIns="0">
            <a:spAutoFit/>
          </a:bodyPr>
          <a:lstStyle/>
          <a:p>
            <a:pPr algn="ctr"/>
            <a:r>
              <a:rPr lang="en-US" sz="1550" b="1" i="1" dirty="0">
                <a:solidFill>
                  <a:srgbClr val="C00000"/>
                </a:solidFill>
                <a:latin typeface="Merriweather Sans" panose="02000503060000020004" pitchFamily="2" charset="77"/>
              </a:rPr>
              <a:t>Reuters</a:t>
            </a:r>
            <a:endParaRPr lang="en-US" sz="1550" i="1" dirty="0">
              <a:latin typeface="Merriweather Sans" panose="02000503060000020004" pitchFamily="2" charset="77"/>
            </a:endParaRPr>
          </a:p>
        </p:txBody>
      </p:sp>
      <p:sp>
        <p:nvSpPr>
          <p:cNvPr id="28" name="Rounded Rectangle 27">
            <a:extLst>
              <a:ext uri="{FF2B5EF4-FFF2-40B4-BE49-F238E27FC236}">
                <a16:creationId xmlns:a16="http://schemas.microsoft.com/office/drawing/2014/main" id="{BAC4665D-32F3-DA41-8B2E-A766D424D21E}"/>
              </a:ext>
            </a:extLst>
          </p:cNvPr>
          <p:cNvSpPr/>
          <p:nvPr/>
        </p:nvSpPr>
        <p:spPr>
          <a:xfrm>
            <a:off x="7256755" y="5604123"/>
            <a:ext cx="1814354" cy="366058"/>
          </a:xfrm>
          <a:prstGeom prst="roundRect">
            <a:avLst/>
          </a:prstGeom>
          <a:solidFill>
            <a:srgbClr val="FFEA00">
              <a:alpha val="33725"/>
            </a:srgbClr>
          </a:solidFill>
        </p:spPr>
        <p:txBody>
          <a:bodyPr wrap="square" lIns="0" rIns="0">
            <a:spAutoFit/>
          </a:bodyPr>
          <a:lstStyle/>
          <a:p>
            <a:pPr algn="ctr"/>
            <a:r>
              <a:rPr lang="en-US" sz="1550" b="1" i="1" dirty="0">
                <a:solidFill>
                  <a:srgbClr val="C00000"/>
                </a:solidFill>
                <a:latin typeface="Merriweather Sans" panose="02000503060000020004" pitchFamily="2" charset="77"/>
              </a:rPr>
              <a:t>CNN</a:t>
            </a:r>
            <a:endParaRPr lang="en-US" sz="1550" i="1" dirty="0">
              <a:latin typeface="Merriweather Sans" panose="02000503060000020004" pitchFamily="2" charset="77"/>
            </a:endParaRPr>
          </a:p>
        </p:txBody>
      </p:sp>
      <p:sp>
        <p:nvSpPr>
          <p:cNvPr id="29" name="Rounded Rectangle 28">
            <a:extLst>
              <a:ext uri="{FF2B5EF4-FFF2-40B4-BE49-F238E27FC236}">
                <a16:creationId xmlns:a16="http://schemas.microsoft.com/office/drawing/2014/main" id="{DD1AE67E-13D6-0447-89C2-B14F1186A3E2}"/>
              </a:ext>
            </a:extLst>
          </p:cNvPr>
          <p:cNvSpPr/>
          <p:nvPr/>
        </p:nvSpPr>
        <p:spPr>
          <a:xfrm>
            <a:off x="9144160" y="5604123"/>
            <a:ext cx="1814354" cy="366058"/>
          </a:xfrm>
          <a:prstGeom prst="roundRect">
            <a:avLst/>
          </a:prstGeom>
          <a:solidFill>
            <a:srgbClr val="FFEA00">
              <a:alpha val="33725"/>
            </a:srgbClr>
          </a:solidFill>
        </p:spPr>
        <p:txBody>
          <a:bodyPr wrap="square" lIns="0" rIns="0">
            <a:spAutoFit/>
          </a:bodyPr>
          <a:lstStyle/>
          <a:p>
            <a:pPr algn="ctr"/>
            <a:r>
              <a:rPr lang="en-US" sz="1550" b="1" i="1" dirty="0">
                <a:solidFill>
                  <a:srgbClr val="C00000"/>
                </a:solidFill>
                <a:latin typeface="Merriweather Sans" panose="02000503060000020004" pitchFamily="2" charset="77"/>
              </a:rPr>
              <a:t>Google</a:t>
            </a:r>
            <a:endParaRPr lang="en-US" sz="1550" i="1" dirty="0">
              <a:latin typeface="Merriweather Sans" panose="02000503060000020004" pitchFamily="2" charset="77"/>
            </a:endParaRPr>
          </a:p>
        </p:txBody>
      </p:sp>
      <p:sp>
        <p:nvSpPr>
          <p:cNvPr id="15" name="Rounded Rectangle 14">
            <a:extLst>
              <a:ext uri="{FF2B5EF4-FFF2-40B4-BE49-F238E27FC236}">
                <a16:creationId xmlns:a16="http://schemas.microsoft.com/office/drawing/2014/main" id="{EE8BE752-892F-3C46-ABB7-CF9E5B6FFD1D}"/>
              </a:ext>
            </a:extLst>
          </p:cNvPr>
          <p:cNvSpPr/>
          <p:nvPr/>
        </p:nvSpPr>
        <p:spPr>
          <a:xfrm>
            <a:off x="1044580" y="2597691"/>
            <a:ext cx="4889631" cy="745939"/>
          </a:xfrm>
          <a:prstGeom prst="roundRect">
            <a:avLst/>
          </a:prstGeom>
          <a:solidFill>
            <a:schemeClr val="bg1">
              <a:lumMod val="85000"/>
              <a:alpha val="57000"/>
            </a:schemeClr>
          </a:solidFill>
          <a:ln>
            <a:noFill/>
          </a:ln>
        </p:spPr>
        <p:txBody>
          <a:bodyPr wrap="square" lIns="91440" tIns="0" rIns="0" bIns="0" anchor="ctr" anchorCtr="0">
            <a:noAutofit/>
          </a:bodyPr>
          <a:lstStyle/>
          <a:p>
            <a:r>
              <a:rPr lang="en-US" sz="2100" i="1" dirty="0">
                <a:latin typeface="Merriweather Sans" panose="02000503060000020004" pitchFamily="2" charset="77"/>
              </a:rPr>
              <a:t>A former Democrat, </a:t>
            </a:r>
            <a:r>
              <a:rPr lang="en-US" sz="2100" b="1" i="1" dirty="0">
                <a:solidFill>
                  <a:srgbClr val="C00000"/>
                </a:solidFill>
                <a:latin typeface="Merriweather Sans" panose="02000503060000020004" pitchFamily="2" charset="77"/>
              </a:rPr>
              <a:t>Bloomberg</a:t>
            </a:r>
            <a:r>
              <a:rPr lang="en-US" sz="2100" i="1" dirty="0">
                <a:latin typeface="Merriweather Sans" panose="02000503060000020004" pitchFamily="2" charset="77"/>
              </a:rPr>
              <a:t>, switched his party registration in 2001. </a:t>
            </a:r>
          </a:p>
        </p:txBody>
      </p:sp>
      <p:sp>
        <p:nvSpPr>
          <p:cNvPr id="5" name="Rectangular Callout 4">
            <a:extLst>
              <a:ext uri="{FF2B5EF4-FFF2-40B4-BE49-F238E27FC236}">
                <a16:creationId xmlns:a16="http://schemas.microsoft.com/office/drawing/2014/main" id="{5EC1624F-5C25-6244-A8A0-15591D7AE259}"/>
              </a:ext>
            </a:extLst>
          </p:cNvPr>
          <p:cNvSpPr/>
          <p:nvPr/>
        </p:nvSpPr>
        <p:spPr>
          <a:xfrm>
            <a:off x="590650" y="3986515"/>
            <a:ext cx="6145000" cy="1936454"/>
          </a:xfrm>
          <a:prstGeom prst="wedgeRectCallout">
            <a:avLst>
              <a:gd name="adj1" fmla="val 60781"/>
              <a:gd name="adj2" fmla="val -45397"/>
            </a:avLst>
          </a:prstGeom>
          <a:solidFill>
            <a:srgbClr val="FFEA00">
              <a:alpha val="27000"/>
            </a:srgbClr>
          </a:solidFill>
          <a:ln>
            <a:solidFill>
              <a:schemeClr val="bg1">
                <a:alpha val="8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600" dirty="0">
                <a:solidFill>
                  <a:schemeClr val="tx1"/>
                </a:solidFill>
                <a:latin typeface="Merriweather Sans" panose="02000503060000020004" pitchFamily="2" charset="77"/>
              </a:rPr>
              <a:t>Different contexts where </a:t>
            </a:r>
            <a:r>
              <a:rPr lang="en-US" sz="1600" b="1" i="1" dirty="0">
                <a:solidFill>
                  <a:srgbClr val="C00000"/>
                </a:solidFill>
                <a:latin typeface="Merriweather Sans" panose="02000503060000020004" pitchFamily="2" charset="77"/>
              </a:rPr>
              <a:t>“Elizabeth Warren” </a:t>
            </a:r>
            <a:r>
              <a:rPr lang="en-US" sz="1600" dirty="0">
                <a:solidFill>
                  <a:schemeClr val="tx1"/>
                </a:solidFill>
                <a:latin typeface="Merriweather Sans" panose="02000503060000020004" pitchFamily="2" charset="77"/>
              </a:rPr>
              <a:t>is mentioned</a:t>
            </a:r>
          </a:p>
        </p:txBody>
      </p:sp>
      <p:sp>
        <p:nvSpPr>
          <p:cNvPr id="16" name="Rounded Rectangle 15">
            <a:extLst>
              <a:ext uri="{FF2B5EF4-FFF2-40B4-BE49-F238E27FC236}">
                <a16:creationId xmlns:a16="http://schemas.microsoft.com/office/drawing/2014/main" id="{89A9635B-1018-1543-A51C-66690EDE543C}"/>
              </a:ext>
            </a:extLst>
          </p:cNvPr>
          <p:cNvSpPr/>
          <p:nvPr/>
        </p:nvSpPr>
        <p:spPr>
          <a:xfrm>
            <a:off x="1036017" y="4223205"/>
            <a:ext cx="5072862" cy="1249027"/>
          </a:xfrm>
          <a:prstGeom prst="roundRect">
            <a:avLst/>
          </a:prstGeom>
          <a:solidFill>
            <a:schemeClr val="bg1">
              <a:lumMod val="85000"/>
              <a:alpha val="57000"/>
            </a:schemeClr>
          </a:solidFill>
          <a:ln>
            <a:noFill/>
          </a:ln>
        </p:spPr>
        <p:txBody>
          <a:bodyPr wrap="square" lIns="91440" tIns="0" rIns="0" bIns="0" anchor="ctr" anchorCtr="0">
            <a:noAutofit/>
          </a:bodyPr>
          <a:lstStyle/>
          <a:p>
            <a:r>
              <a:rPr lang="en-US" sz="2000" b="1" i="1" dirty="0">
                <a:solidFill>
                  <a:srgbClr val="C00000"/>
                </a:solidFill>
                <a:latin typeface="Merriweather Sans" panose="02000503060000020004" pitchFamily="2" charset="77"/>
              </a:rPr>
              <a:t>Warren</a:t>
            </a:r>
            <a:r>
              <a:rPr lang="en-US" sz="2000" i="1" dirty="0">
                <a:latin typeface="Merriweather Sans" panose="02000503060000020004" pitchFamily="2" charset="77"/>
              </a:rPr>
              <a:t> is a member of the Democratic Party, after switching party affiliation from the Republican Party in 1996.</a:t>
            </a:r>
          </a:p>
        </p:txBody>
      </p:sp>
      <p:sp>
        <p:nvSpPr>
          <p:cNvPr id="6" name="Up-Down Arrow 5">
            <a:extLst>
              <a:ext uri="{FF2B5EF4-FFF2-40B4-BE49-F238E27FC236}">
                <a16:creationId xmlns:a16="http://schemas.microsoft.com/office/drawing/2014/main" id="{83F835E1-AD4F-734F-9731-36F598F5974B}"/>
              </a:ext>
            </a:extLst>
          </p:cNvPr>
          <p:cNvSpPr/>
          <p:nvPr/>
        </p:nvSpPr>
        <p:spPr>
          <a:xfrm>
            <a:off x="3405022" y="3458518"/>
            <a:ext cx="334851" cy="688496"/>
          </a:xfrm>
          <a:prstGeom prst="up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02F54DF-D5D3-3D48-8692-4709E51FB338}"/>
              </a:ext>
            </a:extLst>
          </p:cNvPr>
          <p:cNvSpPr/>
          <p:nvPr/>
        </p:nvSpPr>
        <p:spPr>
          <a:xfrm>
            <a:off x="3193872" y="3636176"/>
            <a:ext cx="3417254" cy="338554"/>
          </a:xfrm>
          <a:prstGeom prst="rect">
            <a:avLst/>
          </a:prstGeom>
        </p:spPr>
        <p:txBody>
          <a:bodyPr wrap="square">
            <a:spAutoFit/>
          </a:bodyPr>
          <a:lstStyle/>
          <a:p>
            <a:pPr algn="ctr"/>
            <a:r>
              <a:rPr lang="en-US" sz="1600" dirty="0">
                <a:latin typeface="Merriweather Sans" panose="02000503060000020004" pitchFamily="2" charset="77"/>
              </a:rPr>
              <a:t>Context-consistent</a:t>
            </a:r>
          </a:p>
        </p:txBody>
      </p:sp>
      <p:sp>
        <p:nvSpPr>
          <p:cNvPr id="7" name="Arc 6">
            <a:extLst>
              <a:ext uri="{FF2B5EF4-FFF2-40B4-BE49-F238E27FC236}">
                <a16:creationId xmlns:a16="http://schemas.microsoft.com/office/drawing/2014/main" id="{EB3FDBC0-5550-1D4A-A57A-00F103E01310}"/>
              </a:ext>
            </a:extLst>
          </p:cNvPr>
          <p:cNvSpPr/>
          <p:nvPr/>
        </p:nvSpPr>
        <p:spPr>
          <a:xfrm>
            <a:off x="4731354" y="2407911"/>
            <a:ext cx="2826423" cy="1249027"/>
          </a:xfrm>
          <a:prstGeom prst="arc">
            <a:avLst>
              <a:gd name="adj1" fmla="val 12246721"/>
              <a:gd name="adj2" fmla="val 20173681"/>
            </a:avLst>
          </a:prstGeom>
          <a:ln w="53975">
            <a:solidFill>
              <a:srgbClr val="C02B2D"/>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F028B0A0-F2F9-804D-B575-F167CC0AA961}"/>
              </a:ext>
            </a:extLst>
          </p:cNvPr>
          <p:cNvSpPr/>
          <p:nvPr/>
        </p:nvSpPr>
        <p:spPr>
          <a:xfrm>
            <a:off x="2227367" y="6020053"/>
            <a:ext cx="2763898" cy="338554"/>
          </a:xfrm>
          <a:prstGeom prst="rect">
            <a:avLst/>
          </a:prstGeom>
        </p:spPr>
        <p:txBody>
          <a:bodyPr wrap="none">
            <a:spAutoFit/>
          </a:bodyPr>
          <a:lstStyle/>
          <a:p>
            <a:r>
              <a:rPr lang="en-US" sz="1600" dirty="0" err="1">
                <a:latin typeface="Merriweather Sans" panose="02000503060000020004" pitchFamily="2" charset="77"/>
              </a:rPr>
              <a:t>WikiLinks</a:t>
            </a:r>
            <a:r>
              <a:rPr lang="en-US" sz="1600" dirty="0">
                <a:latin typeface="Merriweather Sans" panose="02000503060000020004" pitchFamily="2" charset="77"/>
              </a:rPr>
              <a:t> </a:t>
            </a:r>
            <a:r>
              <a:rPr lang="en-US" sz="1600" dirty="0">
                <a:solidFill>
                  <a:schemeClr val="tx1">
                    <a:lumMod val="50000"/>
                    <a:lumOff val="50000"/>
                  </a:schemeClr>
                </a:solidFill>
                <a:latin typeface="Merriweather Sans" panose="02000503060000020004" pitchFamily="2" charset="77"/>
              </a:rPr>
              <a:t>[Singh et al. 12]</a:t>
            </a:r>
          </a:p>
        </p:txBody>
      </p:sp>
      <p:sp>
        <p:nvSpPr>
          <p:cNvPr id="32" name="Rectangle 31">
            <a:extLst>
              <a:ext uri="{FF2B5EF4-FFF2-40B4-BE49-F238E27FC236}">
                <a16:creationId xmlns:a16="http://schemas.microsoft.com/office/drawing/2014/main" id="{D8B991EC-DBBB-8742-8D77-36AE2B6AE8D8}"/>
              </a:ext>
            </a:extLst>
          </p:cNvPr>
          <p:cNvSpPr/>
          <p:nvPr/>
        </p:nvSpPr>
        <p:spPr>
          <a:xfrm>
            <a:off x="1214880" y="3647000"/>
            <a:ext cx="2225289" cy="338554"/>
          </a:xfrm>
          <a:prstGeom prst="rect">
            <a:avLst/>
          </a:prstGeom>
        </p:spPr>
        <p:txBody>
          <a:bodyPr wrap="none">
            <a:spAutoFit/>
          </a:bodyPr>
          <a:lstStyle/>
          <a:p>
            <a:r>
              <a:rPr lang="en-US" sz="1600" dirty="0" err="1">
                <a:latin typeface="Merriweather Sans" panose="02000503060000020004" pitchFamily="2" charset="77"/>
              </a:rPr>
              <a:t>ELMo</a:t>
            </a:r>
            <a:r>
              <a:rPr lang="en-US" sz="1600" dirty="0">
                <a:latin typeface="Merriweather Sans" panose="02000503060000020004" pitchFamily="2" charset="77"/>
              </a:rPr>
              <a:t> </a:t>
            </a:r>
            <a:r>
              <a:rPr lang="en-US" sz="1400" dirty="0">
                <a:solidFill>
                  <a:schemeClr val="tx1">
                    <a:lumMod val="50000"/>
                    <a:lumOff val="50000"/>
                  </a:schemeClr>
                </a:solidFill>
                <a:latin typeface="Merriweather Sans" panose="02000503060000020004" pitchFamily="2" charset="77"/>
              </a:rPr>
              <a:t>[Peters et al. 18]</a:t>
            </a:r>
          </a:p>
        </p:txBody>
      </p:sp>
    </p:spTree>
    <p:extLst>
      <p:ext uri="{BB962C8B-B14F-4D97-AF65-F5344CB8AC3E}">
        <p14:creationId xmlns:p14="http://schemas.microsoft.com/office/powerpoint/2010/main" val="156033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6" grpId="0" animBg="1"/>
      <p:bldP spid="19" grpId="0"/>
      <p:bldP spid="7" grpId="0" animBg="1"/>
      <p:bldP spid="8"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CF8C35-3AB8-5540-B2D0-66F59241D981}"/>
              </a:ext>
            </a:extLst>
          </p:cNvPr>
          <p:cNvSpPr>
            <a:spLocks noGrp="1"/>
          </p:cNvSpPr>
          <p:nvPr>
            <p:ph idx="1"/>
          </p:nvPr>
        </p:nvSpPr>
        <p:spPr/>
        <p:txBody>
          <a:bodyPr/>
          <a:lstStyle/>
          <a:p>
            <a:r>
              <a:rPr lang="en-US" dirty="0"/>
              <a:t>“Type” as conceptual container binding entities together. </a:t>
            </a:r>
          </a:p>
          <a:p>
            <a:endParaRPr lang="en-US" dirty="0"/>
          </a:p>
          <a:p>
            <a:endParaRPr lang="en-US" dirty="0"/>
          </a:p>
        </p:txBody>
      </p:sp>
      <p:sp>
        <p:nvSpPr>
          <p:cNvPr id="4" name="Title 3">
            <a:extLst>
              <a:ext uri="{FF2B5EF4-FFF2-40B4-BE49-F238E27FC236}">
                <a16:creationId xmlns:a16="http://schemas.microsoft.com/office/drawing/2014/main" id="{3635ED91-F7D5-AE4F-A9DE-D76A98ECA7E8}"/>
              </a:ext>
            </a:extLst>
          </p:cNvPr>
          <p:cNvSpPr>
            <a:spLocks noGrp="1"/>
          </p:cNvSpPr>
          <p:nvPr>
            <p:ph type="title"/>
          </p:nvPr>
        </p:nvSpPr>
        <p:spPr/>
        <p:txBody>
          <a:bodyPr/>
          <a:lstStyle/>
          <a:p>
            <a:r>
              <a:rPr lang="en-US" dirty="0"/>
              <a:t>ZOE: Type-Compatible Grounding</a:t>
            </a:r>
          </a:p>
        </p:txBody>
      </p:sp>
      <p:sp>
        <p:nvSpPr>
          <p:cNvPr id="20" name="Rounded Rectangle 19">
            <a:extLst>
              <a:ext uri="{FF2B5EF4-FFF2-40B4-BE49-F238E27FC236}">
                <a16:creationId xmlns:a16="http://schemas.microsoft.com/office/drawing/2014/main" id="{C35821CB-0382-5A49-912F-468DF9561DF4}"/>
              </a:ext>
            </a:extLst>
          </p:cNvPr>
          <p:cNvSpPr/>
          <p:nvPr/>
        </p:nvSpPr>
        <p:spPr>
          <a:xfrm>
            <a:off x="7160654" y="2632515"/>
            <a:ext cx="3889421" cy="1561173"/>
          </a:xfrm>
          <a:prstGeom prst="roundRect">
            <a:avLst/>
          </a:prstGeom>
          <a:noFill/>
          <a:ln w="50800">
            <a:solidFill>
              <a:srgbClr val="FFC000"/>
            </a:solidFill>
            <a:prstDash val="sysDot"/>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dirty="0">
                <a:latin typeface="Consolas" panose="020B0609020204030204" pitchFamily="49" charset="0"/>
                <a:cs typeface="Consolas" panose="020B0609020204030204" pitchFamily="49" charset="0"/>
              </a:rPr>
              <a:t>politician</a:t>
            </a: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p:txBody>
      </p:sp>
      <p:sp>
        <p:nvSpPr>
          <p:cNvPr id="21" name="Rounded Rectangle 20">
            <a:extLst>
              <a:ext uri="{FF2B5EF4-FFF2-40B4-BE49-F238E27FC236}">
                <a16:creationId xmlns:a16="http://schemas.microsoft.com/office/drawing/2014/main" id="{53A0058E-C5BC-3945-8961-F302A72FF1F5}"/>
              </a:ext>
            </a:extLst>
          </p:cNvPr>
          <p:cNvSpPr/>
          <p:nvPr/>
        </p:nvSpPr>
        <p:spPr>
          <a:xfrm>
            <a:off x="7160654" y="4516343"/>
            <a:ext cx="3889421" cy="1561174"/>
          </a:xfrm>
          <a:prstGeom prst="roundRect">
            <a:avLst/>
          </a:prstGeom>
          <a:noFill/>
          <a:ln w="50800">
            <a:solidFill>
              <a:srgbClr val="FFC000"/>
            </a:solidFill>
            <a:prstDash val="sysDot"/>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dirty="0">
                <a:latin typeface="Consolas" panose="020B0609020204030204" pitchFamily="49" charset="0"/>
                <a:cs typeface="Consolas" panose="020B0609020204030204" pitchFamily="49" charset="0"/>
              </a:rPr>
              <a:t>company</a:t>
            </a: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p:txBody>
      </p:sp>
      <p:sp>
        <p:nvSpPr>
          <p:cNvPr id="22" name="Rounded Rectangle 21">
            <a:extLst>
              <a:ext uri="{FF2B5EF4-FFF2-40B4-BE49-F238E27FC236}">
                <a16:creationId xmlns:a16="http://schemas.microsoft.com/office/drawing/2014/main" id="{8846F9FE-E9FE-FE4C-8510-29CFA4772DA4}"/>
              </a:ext>
            </a:extLst>
          </p:cNvPr>
          <p:cNvSpPr/>
          <p:nvPr/>
        </p:nvSpPr>
        <p:spPr>
          <a:xfrm>
            <a:off x="7371009" y="3284112"/>
            <a:ext cx="1804701" cy="374571"/>
          </a:xfrm>
          <a:prstGeom prst="roundRect">
            <a:avLst/>
          </a:prstGeom>
          <a:solidFill>
            <a:srgbClr val="FFEA00">
              <a:alpha val="33725"/>
            </a:srgbClr>
          </a:solidFill>
        </p:spPr>
        <p:txBody>
          <a:bodyPr wrap="square">
            <a:spAutoFit/>
          </a:bodyPr>
          <a:lstStyle/>
          <a:p>
            <a:pPr algn="ctr"/>
            <a:r>
              <a:rPr lang="en-US" sz="1600" b="1" i="1" dirty="0">
                <a:solidFill>
                  <a:srgbClr val="C00000"/>
                </a:solidFill>
                <a:latin typeface="Merriweather Sans" panose="02000503060000020004" pitchFamily="2" charset="77"/>
              </a:rPr>
              <a:t>Richard Nixon</a:t>
            </a:r>
            <a:endParaRPr lang="en-US" sz="1600" i="1" dirty="0">
              <a:latin typeface="Merriweather Sans" panose="02000503060000020004" pitchFamily="2" charset="77"/>
            </a:endParaRPr>
          </a:p>
        </p:txBody>
      </p:sp>
      <p:sp>
        <p:nvSpPr>
          <p:cNvPr id="23" name="Rounded Rectangle 22">
            <a:extLst>
              <a:ext uri="{FF2B5EF4-FFF2-40B4-BE49-F238E27FC236}">
                <a16:creationId xmlns:a16="http://schemas.microsoft.com/office/drawing/2014/main" id="{022B6C94-378A-884D-8CA0-1870717DDE6B}"/>
              </a:ext>
            </a:extLst>
          </p:cNvPr>
          <p:cNvSpPr/>
          <p:nvPr/>
        </p:nvSpPr>
        <p:spPr>
          <a:xfrm>
            <a:off x="9304499" y="3742925"/>
            <a:ext cx="1616787" cy="374571"/>
          </a:xfrm>
          <a:prstGeom prst="roundRect">
            <a:avLst/>
          </a:prstGeom>
          <a:solidFill>
            <a:srgbClr val="FFEA00">
              <a:alpha val="33725"/>
            </a:srgbClr>
          </a:solidFill>
        </p:spPr>
        <p:txBody>
          <a:bodyPr wrap="square">
            <a:spAutoFit/>
          </a:bodyPr>
          <a:lstStyle/>
          <a:p>
            <a:pPr algn="ctr"/>
            <a:r>
              <a:rPr lang="en-US" sz="1600" b="1" i="1" dirty="0">
                <a:solidFill>
                  <a:srgbClr val="C00000"/>
                </a:solidFill>
                <a:latin typeface="Merriweather Sans" panose="02000503060000020004" pitchFamily="2" charset="77"/>
              </a:rPr>
              <a:t>Boris Johnson</a:t>
            </a:r>
            <a:endParaRPr lang="en-US" sz="1600" i="1" dirty="0">
              <a:latin typeface="Merriweather Sans" panose="02000503060000020004" pitchFamily="2" charset="77"/>
            </a:endParaRPr>
          </a:p>
        </p:txBody>
      </p:sp>
      <p:sp>
        <p:nvSpPr>
          <p:cNvPr id="24" name="Rounded Rectangle 23">
            <a:extLst>
              <a:ext uri="{FF2B5EF4-FFF2-40B4-BE49-F238E27FC236}">
                <a16:creationId xmlns:a16="http://schemas.microsoft.com/office/drawing/2014/main" id="{B36E437C-14C5-4B4B-9EF1-B3636942F765}"/>
              </a:ext>
            </a:extLst>
          </p:cNvPr>
          <p:cNvSpPr/>
          <p:nvPr/>
        </p:nvSpPr>
        <p:spPr>
          <a:xfrm>
            <a:off x="9304499" y="3253751"/>
            <a:ext cx="1616787" cy="374571"/>
          </a:xfrm>
          <a:prstGeom prst="roundRect">
            <a:avLst/>
          </a:prstGeom>
          <a:solidFill>
            <a:srgbClr val="FFEA00">
              <a:alpha val="33725"/>
            </a:srgbClr>
          </a:solidFill>
        </p:spPr>
        <p:txBody>
          <a:bodyPr wrap="square">
            <a:spAutoFit/>
          </a:bodyPr>
          <a:lstStyle/>
          <a:p>
            <a:pPr algn="ctr"/>
            <a:r>
              <a:rPr lang="en-US" sz="1600" b="1" i="1" dirty="0">
                <a:solidFill>
                  <a:srgbClr val="C00000"/>
                </a:solidFill>
                <a:latin typeface="Merriweather Sans" panose="02000503060000020004" pitchFamily="2" charset="77"/>
              </a:rPr>
              <a:t>Bill Clinton</a:t>
            </a:r>
            <a:endParaRPr lang="en-US" sz="1600" i="1" dirty="0">
              <a:latin typeface="Merriweather Sans" panose="02000503060000020004" pitchFamily="2" charset="77"/>
            </a:endParaRPr>
          </a:p>
        </p:txBody>
      </p:sp>
      <p:sp>
        <p:nvSpPr>
          <p:cNvPr id="25" name="Rounded Rectangle 24">
            <a:extLst>
              <a:ext uri="{FF2B5EF4-FFF2-40B4-BE49-F238E27FC236}">
                <a16:creationId xmlns:a16="http://schemas.microsoft.com/office/drawing/2014/main" id="{E06A2C11-BC1C-8F42-98F4-90BCFDAA60AC}"/>
              </a:ext>
            </a:extLst>
          </p:cNvPr>
          <p:cNvSpPr/>
          <p:nvPr/>
        </p:nvSpPr>
        <p:spPr>
          <a:xfrm>
            <a:off x="7371009" y="3742925"/>
            <a:ext cx="1828801" cy="374571"/>
          </a:xfrm>
          <a:prstGeom prst="roundRect">
            <a:avLst/>
          </a:prstGeom>
          <a:solidFill>
            <a:srgbClr val="FFEA00">
              <a:alpha val="33725"/>
            </a:srgbClr>
          </a:solidFill>
        </p:spPr>
        <p:txBody>
          <a:bodyPr wrap="square" lIns="0" rIns="0">
            <a:spAutoFit/>
          </a:bodyPr>
          <a:lstStyle/>
          <a:p>
            <a:pPr algn="ctr"/>
            <a:r>
              <a:rPr lang="en-US" sz="1600" b="1" i="1" dirty="0">
                <a:solidFill>
                  <a:srgbClr val="C00000"/>
                </a:solidFill>
                <a:latin typeface="Merriweather Sans" panose="02000503060000020004" pitchFamily="2" charset="77"/>
              </a:rPr>
              <a:t>Elizabeth Warren</a:t>
            </a:r>
            <a:endParaRPr lang="en-US" sz="1600" i="1" dirty="0">
              <a:latin typeface="Merriweather Sans" panose="02000503060000020004" pitchFamily="2" charset="77"/>
            </a:endParaRPr>
          </a:p>
        </p:txBody>
      </p:sp>
      <p:sp>
        <p:nvSpPr>
          <p:cNvPr id="26" name="Rounded Rectangle 25">
            <a:extLst>
              <a:ext uri="{FF2B5EF4-FFF2-40B4-BE49-F238E27FC236}">
                <a16:creationId xmlns:a16="http://schemas.microsoft.com/office/drawing/2014/main" id="{31EA28E7-FB3B-7145-B9F1-200FA79C94DF}"/>
              </a:ext>
            </a:extLst>
          </p:cNvPr>
          <p:cNvSpPr/>
          <p:nvPr/>
        </p:nvSpPr>
        <p:spPr>
          <a:xfrm>
            <a:off x="7256755" y="5161653"/>
            <a:ext cx="1814354" cy="366058"/>
          </a:xfrm>
          <a:prstGeom prst="roundRect">
            <a:avLst/>
          </a:prstGeom>
          <a:solidFill>
            <a:srgbClr val="FFEA00">
              <a:alpha val="33725"/>
            </a:srgbClr>
          </a:solidFill>
        </p:spPr>
        <p:txBody>
          <a:bodyPr wrap="square" lIns="0" rIns="0">
            <a:spAutoFit/>
          </a:bodyPr>
          <a:lstStyle/>
          <a:p>
            <a:pPr algn="ctr"/>
            <a:r>
              <a:rPr lang="en-US" sz="1550" b="1" i="1" dirty="0">
                <a:solidFill>
                  <a:srgbClr val="C00000"/>
                </a:solidFill>
                <a:latin typeface="Merriweather Sans" panose="02000503060000020004" pitchFamily="2" charset="77"/>
              </a:rPr>
              <a:t>Lehman Brothers</a:t>
            </a:r>
            <a:endParaRPr lang="en-US" sz="1550" i="1" dirty="0">
              <a:latin typeface="Merriweather Sans" panose="02000503060000020004" pitchFamily="2" charset="77"/>
            </a:endParaRPr>
          </a:p>
        </p:txBody>
      </p:sp>
      <p:sp>
        <p:nvSpPr>
          <p:cNvPr id="27" name="Rounded Rectangle 26">
            <a:extLst>
              <a:ext uri="{FF2B5EF4-FFF2-40B4-BE49-F238E27FC236}">
                <a16:creationId xmlns:a16="http://schemas.microsoft.com/office/drawing/2014/main" id="{ADA3E3E2-4C80-EE4D-84EF-EC200B7CA06E}"/>
              </a:ext>
            </a:extLst>
          </p:cNvPr>
          <p:cNvSpPr/>
          <p:nvPr/>
        </p:nvSpPr>
        <p:spPr>
          <a:xfrm>
            <a:off x="9144160" y="5161653"/>
            <a:ext cx="1814354" cy="366058"/>
          </a:xfrm>
          <a:prstGeom prst="roundRect">
            <a:avLst/>
          </a:prstGeom>
          <a:solidFill>
            <a:srgbClr val="FFEA00">
              <a:alpha val="33725"/>
            </a:srgbClr>
          </a:solidFill>
        </p:spPr>
        <p:txBody>
          <a:bodyPr wrap="square" lIns="0" rIns="0">
            <a:spAutoFit/>
          </a:bodyPr>
          <a:lstStyle/>
          <a:p>
            <a:pPr algn="ctr"/>
            <a:r>
              <a:rPr lang="en-US" sz="1550" b="1" i="1" dirty="0">
                <a:solidFill>
                  <a:srgbClr val="C00000"/>
                </a:solidFill>
                <a:latin typeface="Merriweather Sans" panose="02000503060000020004" pitchFamily="2" charset="77"/>
              </a:rPr>
              <a:t>Reuters</a:t>
            </a:r>
            <a:endParaRPr lang="en-US" sz="1550" i="1" dirty="0">
              <a:latin typeface="Merriweather Sans" panose="02000503060000020004" pitchFamily="2" charset="77"/>
            </a:endParaRPr>
          </a:p>
        </p:txBody>
      </p:sp>
      <p:sp>
        <p:nvSpPr>
          <p:cNvPr id="28" name="Rounded Rectangle 27">
            <a:extLst>
              <a:ext uri="{FF2B5EF4-FFF2-40B4-BE49-F238E27FC236}">
                <a16:creationId xmlns:a16="http://schemas.microsoft.com/office/drawing/2014/main" id="{BAC4665D-32F3-DA41-8B2E-A766D424D21E}"/>
              </a:ext>
            </a:extLst>
          </p:cNvPr>
          <p:cNvSpPr/>
          <p:nvPr/>
        </p:nvSpPr>
        <p:spPr>
          <a:xfrm>
            <a:off x="7256755" y="5604123"/>
            <a:ext cx="1814354" cy="340519"/>
          </a:xfrm>
          <a:prstGeom prst="roundRect">
            <a:avLst/>
          </a:prstGeom>
          <a:solidFill>
            <a:srgbClr val="FFEA00">
              <a:alpha val="33725"/>
            </a:srgbClr>
          </a:solidFill>
        </p:spPr>
        <p:txBody>
          <a:bodyPr wrap="square" lIns="0" rIns="0">
            <a:spAutoFit/>
          </a:bodyPr>
          <a:lstStyle/>
          <a:p>
            <a:pPr algn="ctr"/>
            <a:r>
              <a:rPr lang="en-US" sz="1400" b="1" i="1" dirty="0">
                <a:solidFill>
                  <a:srgbClr val="C00000"/>
                </a:solidFill>
                <a:latin typeface="Merriweather Sans" panose="02000503060000020004" pitchFamily="2" charset="77"/>
              </a:rPr>
              <a:t>Berkshire Hathaway</a:t>
            </a:r>
            <a:endParaRPr lang="en-US" sz="1400" i="1" dirty="0">
              <a:latin typeface="Merriweather Sans" panose="02000503060000020004" pitchFamily="2" charset="77"/>
            </a:endParaRPr>
          </a:p>
        </p:txBody>
      </p:sp>
      <p:sp>
        <p:nvSpPr>
          <p:cNvPr id="29" name="Rounded Rectangle 28">
            <a:extLst>
              <a:ext uri="{FF2B5EF4-FFF2-40B4-BE49-F238E27FC236}">
                <a16:creationId xmlns:a16="http://schemas.microsoft.com/office/drawing/2014/main" id="{DD1AE67E-13D6-0447-89C2-B14F1186A3E2}"/>
              </a:ext>
            </a:extLst>
          </p:cNvPr>
          <p:cNvSpPr/>
          <p:nvPr/>
        </p:nvSpPr>
        <p:spPr>
          <a:xfrm>
            <a:off x="9144160" y="5604123"/>
            <a:ext cx="1814354" cy="366058"/>
          </a:xfrm>
          <a:prstGeom prst="roundRect">
            <a:avLst/>
          </a:prstGeom>
          <a:solidFill>
            <a:srgbClr val="FFEA00">
              <a:alpha val="33725"/>
            </a:srgbClr>
          </a:solidFill>
        </p:spPr>
        <p:txBody>
          <a:bodyPr wrap="square" lIns="0" rIns="0">
            <a:spAutoFit/>
          </a:bodyPr>
          <a:lstStyle/>
          <a:p>
            <a:pPr algn="ctr"/>
            <a:r>
              <a:rPr lang="en-US" sz="1550" b="1" i="1" dirty="0">
                <a:solidFill>
                  <a:srgbClr val="C00000"/>
                </a:solidFill>
                <a:latin typeface="Merriweather Sans" panose="02000503060000020004" pitchFamily="2" charset="77"/>
              </a:rPr>
              <a:t>Enron</a:t>
            </a:r>
            <a:endParaRPr lang="en-US" sz="1550" i="1" dirty="0">
              <a:latin typeface="Merriweather Sans" panose="02000503060000020004" pitchFamily="2" charset="77"/>
            </a:endParaRPr>
          </a:p>
        </p:txBody>
      </p:sp>
      <p:sp>
        <p:nvSpPr>
          <p:cNvPr id="15" name="Rounded Rectangle 14">
            <a:extLst>
              <a:ext uri="{FF2B5EF4-FFF2-40B4-BE49-F238E27FC236}">
                <a16:creationId xmlns:a16="http://schemas.microsoft.com/office/drawing/2014/main" id="{EE8BE752-892F-3C46-ABB7-CF9E5B6FFD1D}"/>
              </a:ext>
            </a:extLst>
          </p:cNvPr>
          <p:cNvSpPr/>
          <p:nvPr/>
        </p:nvSpPr>
        <p:spPr>
          <a:xfrm>
            <a:off x="1044580" y="2597691"/>
            <a:ext cx="4889631" cy="745939"/>
          </a:xfrm>
          <a:prstGeom prst="roundRect">
            <a:avLst/>
          </a:prstGeom>
          <a:solidFill>
            <a:schemeClr val="bg1">
              <a:lumMod val="85000"/>
              <a:alpha val="57000"/>
            </a:schemeClr>
          </a:solidFill>
          <a:ln>
            <a:noFill/>
          </a:ln>
        </p:spPr>
        <p:txBody>
          <a:bodyPr wrap="square" lIns="91440" tIns="0" rIns="0" bIns="0" anchor="ctr" anchorCtr="0">
            <a:noAutofit/>
          </a:bodyPr>
          <a:lstStyle/>
          <a:p>
            <a:r>
              <a:rPr lang="en-US" sz="2100" i="1" dirty="0">
                <a:latin typeface="Merriweather Sans" panose="02000503060000020004" pitchFamily="2" charset="77"/>
              </a:rPr>
              <a:t>Since its founding, </a:t>
            </a:r>
            <a:r>
              <a:rPr lang="en-US" sz="2100" b="1" i="1" dirty="0">
                <a:solidFill>
                  <a:srgbClr val="C00000"/>
                </a:solidFill>
                <a:latin typeface="Merriweather Sans" panose="02000503060000020004" pitchFamily="2" charset="77"/>
              </a:rPr>
              <a:t>Bloomberg</a:t>
            </a:r>
            <a:r>
              <a:rPr lang="en-US" sz="2100" i="1" dirty="0">
                <a:latin typeface="Merriweather Sans" panose="02000503060000020004" pitchFamily="2" charset="77"/>
              </a:rPr>
              <a:t> has made several acquisitions.</a:t>
            </a:r>
          </a:p>
        </p:txBody>
      </p:sp>
      <p:sp>
        <p:nvSpPr>
          <p:cNvPr id="5" name="Rectangular Callout 4">
            <a:extLst>
              <a:ext uri="{FF2B5EF4-FFF2-40B4-BE49-F238E27FC236}">
                <a16:creationId xmlns:a16="http://schemas.microsoft.com/office/drawing/2014/main" id="{5EC1624F-5C25-6244-A8A0-15591D7AE259}"/>
              </a:ext>
            </a:extLst>
          </p:cNvPr>
          <p:cNvSpPr/>
          <p:nvPr/>
        </p:nvSpPr>
        <p:spPr>
          <a:xfrm>
            <a:off x="509253" y="3947878"/>
            <a:ext cx="6200639" cy="1936454"/>
          </a:xfrm>
          <a:prstGeom prst="wedgeRectCallout">
            <a:avLst>
              <a:gd name="adj1" fmla="val 57842"/>
              <a:gd name="adj2" fmla="val 39733"/>
            </a:avLst>
          </a:prstGeom>
          <a:solidFill>
            <a:srgbClr val="FFEA00">
              <a:alpha val="27000"/>
            </a:srgbClr>
          </a:solidFill>
          <a:ln>
            <a:solidFill>
              <a:schemeClr val="bg1">
                <a:alpha val="8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600" dirty="0">
                <a:solidFill>
                  <a:schemeClr val="tx1"/>
                </a:solidFill>
                <a:latin typeface="Merriweather Sans" panose="02000503060000020004" pitchFamily="2" charset="77"/>
              </a:rPr>
              <a:t>Different contexts where </a:t>
            </a:r>
            <a:r>
              <a:rPr lang="en-US" sz="1600" b="1" i="1" dirty="0">
                <a:solidFill>
                  <a:srgbClr val="C00000"/>
                </a:solidFill>
                <a:latin typeface="Merriweather Sans" panose="02000503060000020004" pitchFamily="2" charset="77"/>
              </a:rPr>
              <a:t>“Berkshire Hathaway” </a:t>
            </a:r>
            <a:r>
              <a:rPr lang="en-US" sz="1600" dirty="0">
                <a:solidFill>
                  <a:schemeClr val="tx1"/>
                </a:solidFill>
                <a:latin typeface="Merriweather Sans" panose="02000503060000020004" pitchFamily="2" charset="77"/>
              </a:rPr>
              <a:t>is mentioned</a:t>
            </a:r>
          </a:p>
        </p:txBody>
      </p:sp>
      <p:sp>
        <p:nvSpPr>
          <p:cNvPr id="16" name="Rounded Rectangle 15">
            <a:extLst>
              <a:ext uri="{FF2B5EF4-FFF2-40B4-BE49-F238E27FC236}">
                <a16:creationId xmlns:a16="http://schemas.microsoft.com/office/drawing/2014/main" id="{89A9635B-1018-1543-A51C-66690EDE543C}"/>
              </a:ext>
            </a:extLst>
          </p:cNvPr>
          <p:cNvSpPr/>
          <p:nvPr/>
        </p:nvSpPr>
        <p:spPr>
          <a:xfrm>
            <a:off x="855711" y="4184568"/>
            <a:ext cx="5377662" cy="1249027"/>
          </a:xfrm>
          <a:prstGeom prst="roundRect">
            <a:avLst/>
          </a:prstGeom>
          <a:solidFill>
            <a:schemeClr val="bg1">
              <a:lumMod val="85000"/>
              <a:alpha val="57000"/>
            </a:schemeClr>
          </a:solidFill>
          <a:ln>
            <a:noFill/>
          </a:ln>
        </p:spPr>
        <p:txBody>
          <a:bodyPr wrap="square" lIns="91440" tIns="0" rIns="0" bIns="0" anchor="ctr" anchorCtr="0">
            <a:noAutofit/>
          </a:bodyPr>
          <a:lstStyle/>
          <a:p>
            <a:r>
              <a:rPr lang="en-US" b="1" i="1" dirty="0">
                <a:solidFill>
                  <a:srgbClr val="C00000"/>
                </a:solidFill>
                <a:latin typeface="Merriweather Sans" panose="02000503060000020004" pitchFamily="2" charset="77"/>
              </a:rPr>
              <a:t>Berkshire Hathaway </a:t>
            </a:r>
            <a:r>
              <a:rPr lang="en-US" i="1" dirty="0">
                <a:latin typeface="Merriweather Sans" panose="02000503060000020004" pitchFamily="2" charset="77"/>
              </a:rPr>
              <a:t>Berkshire Hathaway Inc has acquired a 25 billion rupees ($356 million) stake in the parent of digital payments company Paytm. </a:t>
            </a:r>
          </a:p>
        </p:txBody>
      </p:sp>
      <p:sp>
        <p:nvSpPr>
          <p:cNvPr id="6" name="Up-Down Arrow 5">
            <a:extLst>
              <a:ext uri="{FF2B5EF4-FFF2-40B4-BE49-F238E27FC236}">
                <a16:creationId xmlns:a16="http://schemas.microsoft.com/office/drawing/2014/main" id="{83F835E1-AD4F-734F-9731-36F598F5974B}"/>
              </a:ext>
            </a:extLst>
          </p:cNvPr>
          <p:cNvSpPr/>
          <p:nvPr/>
        </p:nvSpPr>
        <p:spPr>
          <a:xfrm>
            <a:off x="3405022" y="3458518"/>
            <a:ext cx="334851" cy="688496"/>
          </a:xfrm>
          <a:prstGeom prst="up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02F54DF-D5D3-3D48-8692-4709E51FB338}"/>
              </a:ext>
            </a:extLst>
          </p:cNvPr>
          <p:cNvSpPr/>
          <p:nvPr/>
        </p:nvSpPr>
        <p:spPr>
          <a:xfrm>
            <a:off x="3104421" y="3630296"/>
            <a:ext cx="3417254" cy="338554"/>
          </a:xfrm>
          <a:prstGeom prst="rect">
            <a:avLst/>
          </a:prstGeom>
        </p:spPr>
        <p:txBody>
          <a:bodyPr wrap="square">
            <a:spAutoFit/>
          </a:bodyPr>
          <a:lstStyle/>
          <a:p>
            <a:pPr algn="ctr"/>
            <a:r>
              <a:rPr lang="en-US" sz="1600" dirty="0">
                <a:latin typeface="Merriweather Sans" panose="02000503060000020004" pitchFamily="2" charset="77"/>
              </a:rPr>
              <a:t>Context-consistent</a:t>
            </a:r>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1889B595-502F-9A4C-8858-2A1C149BC5CE}"/>
                  </a:ext>
                </a:extLst>
              </p14:cNvPr>
              <p14:cNvContentPartPr/>
              <p14:nvPr/>
            </p14:nvContentPartPr>
            <p14:xfrm>
              <a:off x="-1742537" y="3144002"/>
              <a:ext cx="360" cy="360"/>
            </p14:xfrm>
          </p:contentPart>
        </mc:Choice>
        <mc:Fallback xmlns="">
          <p:pic>
            <p:nvPicPr>
              <p:cNvPr id="12" name="Ink 11">
                <a:extLst>
                  <a:ext uri="{FF2B5EF4-FFF2-40B4-BE49-F238E27FC236}">
                    <a16:creationId xmlns:a16="http://schemas.microsoft.com/office/drawing/2014/main" id="{1889B595-502F-9A4C-8858-2A1C149BC5CE}"/>
                  </a:ext>
                </a:extLst>
              </p:cNvPr>
              <p:cNvPicPr/>
              <p:nvPr/>
            </p:nvPicPr>
            <p:blipFill>
              <a:blip r:embed="rId4"/>
              <a:stretch>
                <a:fillRect/>
              </a:stretch>
            </p:blipFill>
            <p:spPr>
              <a:xfrm>
                <a:off x="-1751177" y="31350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4F20A2D9-4226-6143-82A9-3710755EA7BC}"/>
                  </a:ext>
                </a:extLst>
              </p14:cNvPr>
              <p14:cNvContentPartPr/>
              <p14:nvPr/>
            </p14:nvContentPartPr>
            <p14:xfrm>
              <a:off x="-1742537" y="3144002"/>
              <a:ext cx="360" cy="360"/>
            </p14:xfrm>
          </p:contentPart>
        </mc:Choice>
        <mc:Fallback xmlns="">
          <p:pic>
            <p:nvPicPr>
              <p:cNvPr id="13" name="Ink 12">
                <a:extLst>
                  <a:ext uri="{FF2B5EF4-FFF2-40B4-BE49-F238E27FC236}">
                    <a16:creationId xmlns:a16="http://schemas.microsoft.com/office/drawing/2014/main" id="{4F20A2D9-4226-6143-82A9-3710755EA7BC}"/>
                  </a:ext>
                </a:extLst>
              </p:cNvPr>
              <p:cNvPicPr/>
              <p:nvPr/>
            </p:nvPicPr>
            <p:blipFill>
              <a:blip r:embed="rId4"/>
              <a:stretch>
                <a:fillRect/>
              </a:stretch>
            </p:blipFill>
            <p:spPr>
              <a:xfrm>
                <a:off x="-1751177" y="3135002"/>
                <a:ext cx="18000" cy="18000"/>
              </a:xfrm>
              <a:prstGeom prst="rect">
                <a:avLst/>
              </a:prstGeom>
            </p:spPr>
          </p:pic>
        </mc:Fallback>
      </mc:AlternateContent>
      <p:sp>
        <p:nvSpPr>
          <p:cNvPr id="32" name="Arc 31">
            <a:extLst>
              <a:ext uri="{FF2B5EF4-FFF2-40B4-BE49-F238E27FC236}">
                <a16:creationId xmlns:a16="http://schemas.microsoft.com/office/drawing/2014/main" id="{0C4001C6-649D-A04B-AD2C-CBF1CBBEBC4C}"/>
              </a:ext>
            </a:extLst>
          </p:cNvPr>
          <p:cNvSpPr/>
          <p:nvPr/>
        </p:nvSpPr>
        <p:spPr>
          <a:xfrm rot="2457496">
            <a:off x="5145746" y="3805865"/>
            <a:ext cx="2625536" cy="749930"/>
          </a:xfrm>
          <a:prstGeom prst="arc">
            <a:avLst>
              <a:gd name="adj1" fmla="val 11878856"/>
              <a:gd name="adj2" fmla="val 20318225"/>
            </a:avLst>
          </a:prstGeom>
          <a:ln w="53975">
            <a:solidFill>
              <a:srgbClr val="C02B2D"/>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ectangular Callout 32">
            <a:extLst>
              <a:ext uri="{FF2B5EF4-FFF2-40B4-BE49-F238E27FC236}">
                <a16:creationId xmlns:a16="http://schemas.microsoft.com/office/drawing/2014/main" id="{E992EA05-49DA-0B43-898E-2E4B7E8A41E9}"/>
              </a:ext>
            </a:extLst>
          </p:cNvPr>
          <p:cNvSpPr/>
          <p:nvPr/>
        </p:nvSpPr>
        <p:spPr>
          <a:xfrm>
            <a:off x="1596071" y="6162029"/>
            <a:ext cx="8999858" cy="560798"/>
          </a:xfrm>
          <a:prstGeom prst="wedgeRectCallout">
            <a:avLst>
              <a:gd name="adj1" fmla="val 39309"/>
              <a:gd name="adj2" fmla="val -3388"/>
            </a:avLst>
          </a:prstGeom>
          <a:solidFill>
            <a:srgbClr val="FFFFCC"/>
          </a:solidFill>
          <a:ln w="571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182880" rIns="182880" rtlCol="0" anchor="ctr"/>
          <a:lstStyle/>
          <a:p>
            <a:pPr algn="ctr"/>
            <a:r>
              <a:rPr lang="en-US" sz="2000" b="1" dirty="0">
                <a:solidFill>
                  <a:schemeClr val="tx1"/>
                </a:solidFill>
                <a:latin typeface="Merriweather Sans" panose="02000503060000020004" pitchFamily="2" charset="77"/>
              </a:rPr>
              <a:t>Context consistency </a:t>
            </a:r>
            <a:r>
              <a:rPr lang="en-US" sz="2000" dirty="0">
                <a:solidFill>
                  <a:schemeClr val="tx1"/>
                </a:solidFill>
                <a:latin typeface="Merriweather Sans" panose="02000503060000020004" pitchFamily="2" charset="77"/>
              </a:rPr>
              <a:t>allows us to determine good candidates for </a:t>
            </a:r>
            <a:r>
              <a:rPr lang="en-US" sz="2000" b="1" dirty="0">
                <a:solidFill>
                  <a:schemeClr val="tx1"/>
                </a:solidFill>
                <a:latin typeface="Merriweather Sans" panose="02000503060000020004" pitchFamily="2" charset="77"/>
              </a:rPr>
              <a:t>type compatibility. </a:t>
            </a:r>
          </a:p>
        </p:txBody>
      </p:sp>
    </p:spTree>
    <p:extLst>
      <p:ext uri="{BB962C8B-B14F-4D97-AF65-F5344CB8AC3E}">
        <p14:creationId xmlns:p14="http://schemas.microsoft.com/office/powerpoint/2010/main" val="140958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6" grpId="0" animBg="1"/>
      <p:bldP spid="19" grpId="0"/>
      <p:bldP spid="32" grpId="0" animBg="1"/>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12C599-99C6-DC44-AF5B-FD30F739313F}"/>
              </a:ext>
            </a:extLst>
          </p:cNvPr>
          <p:cNvSpPr>
            <a:spLocks noGrp="1"/>
          </p:cNvSpPr>
          <p:nvPr>
            <p:ph idx="1"/>
          </p:nvPr>
        </p:nvSpPr>
        <p:spPr/>
        <p:txBody>
          <a:bodyPr/>
          <a:lstStyle/>
          <a:p>
            <a:pPr marL="0" indent="0">
              <a:buNone/>
            </a:pPr>
            <a:endParaRPr lang="en-US" sz="2000" b="1" dirty="0"/>
          </a:p>
          <a:p>
            <a:pPr marL="0" indent="0">
              <a:buNone/>
            </a:pPr>
            <a:endParaRPr lang="en-US" sz="2000" b="1" dirty="0"/>
          </a:p>
          <a:p>
            <a:pPr marL="0" indent="0">
              <a:buNone/>
            </a:pPr>
            <a:endParaRPr lang="en-US" sz="2000" dirty="0"/>
          </a:p>
        </p:txBody>
      </p:sp>
      <p:sp>
        <p:nvSpPr>
          <p:cNvPr id="4" name="Title 3">
            <a:extLst>
              <a:ext uri="{FF2B5EF4-FFF2-40B4-BE49-F238E27FC236}">
                <a16:creationId xmlns:a16="http://schemas.microsoft.com/office/drawing/2014/main" id="{0C429AA6-B56C-204C-8C26-DE553ED81674}"/>
              </a:ext>
            </a:extLst>
          </p:cNvPr>
          <p:cNvSpPr>
            <a:spLocks noGrp="1"/>
          </p:cNvSpPr>
          <p:nvPr>
            <p:ph type="title"/>
          </p:nvPr>
        </p:nvSpPr>
        <p:spPr/>
        <p:txBody>
          <a:bodyPr/>
          <a:lstStyle/>
          <a:p>
            <a:r>
              <a:rPr lang="en-US" dirty="0"/>
              <a:t>Zero-Shot Open Typing: Big Picture</a:t>
            </a:r>
          </a:p>
        </p:txBody>
      </p:sp>
      <p:sp>
        <p:nvSpPr>
          <p:cNvPr id="44" name="Rounded Rectangle 43">
            <a:extLst>
              <a:ext uri="{FF2B5EF4-FFF2-40B4-BE49-F238E27FC236}">
                <a16:creationId xmlns:a16="http://schemas.microsoft.com/office/drawing/2014/main" id="{9976A2CE-A0E4-0D4E-8DC6-87E3A4E02621}"/>
              </a:ext>
            </a:extLst>
          </p:cNvPr>
          <p:cNvSpPr/>
          <p:nvPr/>
        </p:nvSpPr>
        <p:spPr>
          <a:xfrm>
            <a:off x="1858732" y="1433879"/>
            <a:ext cx="2717456" cy="1021614"/>
          </a:xfrm>
          <a:prstGeom prst="roundRect">
            <a:avLst/>
          </a:prstGeom>
          <a:solidFill>
            <a:schemeClr val="bg1">
              <a:lumMod val="85000"/>
              <a:alpha val="57000"/>
            </a:schemeClr>
          </a:solidFill>
          <a:ln>
            <a:noFill/>
          </a:ln>
        </p:spPr>
        <p:txBody>
          <a:bodyPr wrap="square" lIns="91440" tIns="0" rIns="0" bIns="0" anchor="ctr" anchorCtr="0">
            <a:noAutofit/>
          </a:bodyPr>
          <a:lstStyle/>
          <a:p>
            <a:r>
              <a:rPr lang="en-US" sz="1600" i="1" dirty="0">
                <a:latin typeface="Merriweather Sans" panose="02000503060000020004" pitchFamily="2" charset="77"/>
              </a:rPr>
              <a:t>A former Democrat, </a:t>
            </a:r>
            <a:r>
              <a:rPr lang="en-US" sz="1600" b="1" i="1" dirty="0">
                <a:solidFill>
                  <a:srgbClr val="C00000"/>
                </a:solidFill>
                <a:latin typeface="Merriweather Sans" panose="02000503060000020004" pitchFamily="2" charset="77"/>
              </a:rPr>
              <a:t>Bloomberg</a:t>
            </a:r>
            <a:r>
              <a:rPr lang="en-US" sz="1600" i="1" dirty="0">
                <a:latin typeface="Merriweather Sans" panose="02000503060000020004" pitchFamily="2" charset="77"/>
              </a:rPr>
              <a:t> switched his party registration in 2001. </a:t>
            </a:r>
          </a:p>
        </p:txBody>
      </p:sp>
      <p:sp>
        <p:nvSpPr>
          <p:cNvPr id="46" name="Rounded Rectangle 45">
            <a:extLst>
              <a:ext uri="{FF2B5EF4-FFF2-40B4-BE49-F238E27FC236}">
                <a16:creationId xmlns:a16="http://schemas.microsoft.com/office/drawing/2014/main" id="{10F131F5-D39C-FD40-85A6-FB569E17F2DF}"/>
              </a:ext>
            </a:extLst>
          </p:cNvPr>
          <p:cNvSpPr/>
          <p:nvPr/>
        </p:nvSpPr>
        <p:spPr>
          <a:xfrm>
            <a:off x="878212" y="6322019"/>
            <a:ext cx="1488705" cy="3270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1440" tIns="0" rIns="91440" bIns="0" anchor="ctr" anchorCtr="0">
            <a:noAutofit/>
          </a:bodyPr>
          <a:lstStyle/>
          <a:p>
            <a:pPr algn="ctr"/>
            <a:r>
              <a:rPr lang="en-US" dirty="0">
                <a:latin typeface="Consolas" panose="020B0609020204030204" pitchFamily="49" charset="0"/>
                <a:cs typeface="Consolas" panose="020B0609020204030204" pitchFamily="49" charset="0"/>
              </a:rPr>
              <a:t>person</a:t>
            </a:r>
          </a:p>
        </p:txBody>
      </p:sp>
      <p:sp>
        <p:nvSpPr>
          <p:cNvPr id="30" name="Rectangle 29">
            <a:extLst>
              <a:ext uri="{FF2B5EF4-FFF2-40B4-BE49-F238E27FC236}">
                <a16:creationId xmlns:a16="http://schemas.microsoft.com/office/drawing/2014/main" id="{DDF44145-5B23-374C-ACF6-3EC32CF4FFB3}"/>
              </a:ext>
            </a:extLst>
          </p:cNvPr>
          <p:cNvSpPr/>
          <p:nvPr/>
        </p:nvSpPr>
        <p:spPr>
          <a:xfrm>
            <a:off x="304441" y="1727134"/>
            <a:ext cx="1703447" cy="523220"/>
          </a:xfrm>
          <a:prstGeom prst="rect">
            <a:avLst/>
          </a:prstGeom>
        </p:spPr>
        <p:txBody>
          <a:bodyPr wrap="square">
            <a:spAutoFit/>
          </a:bodyPr>
          <a:lstStyle/>
          <a:p>
            <a:pPr algn="ctr"/>
            <a:r>
              <a:rPr lang="en-US" sz="1400" dirty="0">
                <a:latin typeface="Merriweather Sans" panose="02000503060000020004" pitchFamily="2" charset="77"/>
              </a:rPr>
              <a:t>A mention &amp; </a:t>
            </a:r>
            <a:br>
              <a:rPr lang="en-US" sz="1400" dirty="0">
                <a:latin typeface="Merriweather Sans" panose="02000503060000020004" pitchFamily="2" charset="77"/>
              </a:rPr>
            </a:br>
            <a:r>
              <a:rPr lang="en-US" sz="1400" dirty="0">
                <a:latin typeface="Merriweather Sans" panose="02000503060000020004" pitchFamily="2" charset="77"/>
              </a:rPr>
              <a:t>its context</a:t>
            </a:r>
          </a:p>
        </p:txBody>
      </p:sp>
      <p:sp>
        <p:nvSpPr>
          <p:cNvPr id="31" name="Rounded Rectangle 30">
            <a:extLst>
              <a:ext uri="{FF2B5EF4-FFF2-40B4-BE49-F238E27FC236}">
                <a16:creationId xmlns:a16="http://schemas.microsoft.com/office/drawing/2014/main" id="{EAA687A7-01DC-C848-A4C8-E19AB8095FB1}"/>
              </a:ext>
            </a:extLst>
          </p:cNvPr>
          <p:cNvSpPr/>
          <p:nvPr/>
        </p:nvSpPr>
        <p:spPr>
          <a:xfrm>
            <a:off x="389382" y="3013995"/>
            <a:ext cx="5691378" cy="1775100"/>
          </a:xfrm>
          <a:prstGeom prst="roundRect">
            <a:avLst/>
          </a:prstGeom>
          <a:solidFill>
            <a:schemeClr val="accent4">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1400" dirty="0">
                <a:latin typeface="Merriweather Sans" panose="02000503060000020004" pitchFamily="2" charset="77"/>
              </a:rPr>
              <a:t>Mapping type-compatible Wikipedia entities </a:t>
            </a:r>
          </a:p>
          <a:p>
            <a:pPr algn="ctr"/>
            <a:endParaRPr lang="en-US" sz="1400" i="1" dirty="0">
              <a:latin typeface="Merriweather Sans" panose="02000503060000020004" pitchFamily="2" charset="77"/>
            </a:endParaRPr>
          </a:p>
          <a:p>
            <a:pPr algn="ctr"/>
            <a:endParaRPr lang="en-US" sz="1400" i="1" dirty="0">
              <a:latin typeface="Merriweather Sans" panose="02000503060000020004" pitchFamily="2" charset="77"/>
            </a:endParaRPr>
          </a:p>
          <a:p>
            <a:pPr algn="ctr"/>
            <a:endParaRPr lang="en-US" sz="1400" i="1" dirty="0">
              <a:latin typeface="Merriweather Sans" panose="02000503060000020004" pitchFamily="2" charset="77"/>
            </a:endParaRPr>
          </a:p>
          <a:p>
            <a:pPr algn="ctr"/>
            <a:endParaRPr lang="en-US" sz="1400" i="1" dirty="0">
              <a:latin typeface="Merriweather Sans" panose="02000503060000020004" pitchFamily="2" charset="77"/>
            </a:endParaRPr>
          </a:p>
          <a:p>
            <a:pPr algn="ctr"/>
            <a:endParaRPr lang="en-US" sz="1400" i="1" dirty="0">
              <a:latin typeface="Merriweather Sans" panose="02000503060000020004" pitchFamily="2" charset="77"/>
            </a:endParaRPr>
          </a:p>
          <a:p>
            <a:pPr algn="ctr"/>
            <a:endParaRPr lang="en-US" sz="1400" i="1" dirty="0">
              <a:latin typeface="Merriweather Sans" panose="02000503060000020004" pitchFamily="2" charset="77"/>
            </a:endParaRPr>
          </a:p>
          <a:p>
            <a:pPr algn="ctr"/>
            <a:endParaRPr lang="en-US" sz="1400" i="1" dirty="0">
              <a:latin typeface="Merriweather Sans" panose="02000503060000020004" pitchFamily="2" charset="77"/>
            </a:endParaRPr>
          </a:p>
        </p:txBody>
      </p:sp>
      <p:sp>
        <p:nvSpPr>
          <p:cNvPr id="40" name="Right Arrow 39">
            <a:extLst>
              <a:ext uri="{FF2B5EF4-FFF2-40B4-BE49-F238E27FC236}">
                <a16:creationId xmlns:a16="http://schemas.microsoft.com/office/drawing/2014/main" id="{61C5BEE2-297E-E04A-BF3C-E46FC7921F15}"/>
              </a:ext>
            </a:extLst>
          </p:cNvPr>
          <p:cNvSpPr/>
          <p:nvPr/>
        </p:nvSpPr>
        <p:spPr>
          <a:xfrm rot="5400000">
            <a:off x="3017404" y="2448874"/>
            <a:ext cx="400111"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4F91604-45CD-854C-906C-CF96B3933BBA}"/>
              </a:ext>
            </a:extLst>
          </p:cNvPr>
          <p:cNvGrpSpPr/>
          <p:nvPr/>
        </p:nvGrpSpPr>
        <p:grpSpPr>
          <a:xfrm>
            <a:off x="499372" y="3392719"/>
            <a:ext cx="1804701" cy="1354162"/>
            <a:chOff x="705112" y="3720758"/>
            <a:chExt cx="1804701" cy="1354162"/>
          </a:xfrm>
        </p:grpSpPr>
        <p:sp>
          <p:nvSpPr>
            <p:cNvPr id="42" name="Rounded Rectangle 41">
              <a:extLst>
                <a:ext uri="{FF2B5EF4-FFF2-40B4-BE49-F238E27FC236}">
                  <a16:creationId xmlns:a16="http://schemas.microsoft.com/office/drawing/2014/main" id="{B0F3F0B5-89B6-CF47-81E0-F8B698F62F24}"/>
                </a:ext>
              </a:extLst>
            </p:cNvPr>
            <p:cNvSpPr/>
            <p:nvPr/>
          </p:nvSpPr>
          <p:spPr>
            <a:xfrm>
              <a:off x="705112" y="3720758"/>
              <a:ext cx="1804701" cy="1354162"/>
            </a:xfrm>
            <a:prstGeom prst="roundRect">
              <a:avLst/>
            </a:prstGeom>
            <a:solidFill>
              <a:schemeClr val="bg1"/>
            </a:solidFill>
          </p:spPr>
          <p:txBody>
            <a:bodyPr wrap="square">
              <a:noAutofit/>
            </a:bodyPr>
            <a:lstStyle/>
            <a:p>
              <a:pPr algn="ctr"/>
              <a:r>
                <a:rPr lang="en-US" sz="1600" b="1" i="1" dirty="0">
                  <a:solidFill>
                    <a:srgbClr val="C00000"/>
                  </a:solidFill>
                  <a:latin typeface="Merriweather Sans" panose="02000503060000020004" pitchFamily="2" charset="77"/>
                </a:rPr>
                <a:t>Richard Nixon</a:t>
              </a:r>
            </a:p>
            <a:p>
              <a:pPr algn="ctr"/>
              <a:endParaRPr lang="en-US" sz="1600" b="1" i="1" dirty="0">
                <a:solidFill>
                  <a:srgbClr val="C00000"/>
                </a:solidFill>
                <a:latin typeface="Merriweather Sans" panose="02000503060000020004" pitchFamily="2" charset="77"/>
              </a:endParaRPr>
            </a:p>
          </p:txBody>
        </p:sp>
        <p:sp>
          <p:nvSpPr>
            <p:cNvPr id="43" name="Rounded Rectangle 42">
              <a:extLst>
                <a:ext uri="{FF2B5EF4-FFF2-40B4-BE49-F238E27FC236}">
                  <a16:creationId xmlns:a16="http://schemas.microsoft.com/office/drawing/2014/main" id="{CAD8A75A-80A7-EE4B-9F2B-95AF35C93F84}"/>
                </a:ext>
              </a:extLst>
            </p:cNvPr>
            <p:cNvSpPr/>
            <p:nvPr/>
          </p:nvSpPr>
          <p:spPr>
            <a:xfrm>
              <a:off x="788670" y="4104610"/>
              <a:ext cx="1629703" cy="2553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spAutoFit/>
            </a:bodyPr>
            <a:lstStyle/>
            <a:p>
              <a:pPr algn="ctr"/>
              <a:r>
                <a:rPr lang="en-US" sz="1500" dirty="0">
                  <a:latin typeface="Consolas" panose="020B0609020204030204" pitchFamily="49" charset="0"/>
                  <a:cs typeface="Consolas" panose="020B0609020204030204" pitchFamily="49" charset="0"/>
                </a:rPr>
                <a:t>person</a:t>
              </a:r>
            </a:p>
          </p:txBody>
        </p:sp>
        <p:sp>
          <p:nvSpPr>
            <p:cNvPr id="48" name="Rounded Rectangle 47">
              <a:extLst>
                <a:ext uri="{FF2B5EF4-FFF2-40B4-BE49-F238E27FC236}">
                  <a16:creationId xmlns:a16="http://schemas.microsoft.com/office/drawing/2014/main" id="{BEBA2222-2B92-F049-9C42-8548E94BCFC5}"/>
                </a:ext>
              </a:extLst>
            </p:cNvPr>
            <p:cNvSpPr/>
            <p:nvPr/>
          </p:nvSpPr>
          <p:spPr>
            <a:xfrm>
              <a:off x="792480" y="4405600"/>
              <a:ext cx="1629703" cy="2553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spAutoFit/>
            </a:bodyPr>
            <a:lstStyle/>
            <a:p>
              <a:pPr algn="ctr"/>
              <a:r>
                <a:rPr lang="en-US" sz="1500">
                  <a:latin typeface="Consolas" panose="020B0609020204030204" pitchFamily="49" charset="0"/>
                  <a:cs typeface="Consolas" panose="020B0609020204030204" pitchFamily="49" charset="0"/>
                </a:rPr>
                <a:t>politician</a:t>
              </a:r>
              <a:endParaRPr lang="en-US" sz="1500" dirty="0">
                <a:latin typeface="Consolas" panose="020B0609020204030204" pitchFamily="49" charset="0"/>
                <a:cs typeface="Consolas" panose="020B0609020204030204" pitchFamily="49" charset="0"/>
              </a:endParaRPr>
            </a:p>
          </p:txBody>
        </p:sp>
        <p:sp>
          <p:nvSpPr>
            <p:cNvPr id="49" name="Rounded Rectangle 48">
              <a:extLst>
                <a:ext uri="{FF2B5EF4-FFF2-40B4-BE49-F238E27FC236}">
                  <a16:creationId xmlns:a16="http://schemas.microsoft.com/office/drawing/2014/main" id="{E9DAA4A1-203A-AB4D-88B5-65630453EFC5}"/>
                </a:ext>
              </a:extLst>
            </p:cNvPr>
            <p:cNvSpPr/>
            <p:nvPr/>
          </p:nvSpPr>
          <p:spPr>
            <a:xfrm>
              <a:off x="781180" y="4706590"/>
              <a:ext cx="1629703" cy="2553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spAutoFit/>
            </a:bodyPr>
            <a:lstStyle/>
            <a:p>
              <a:pPr algn="ctr"/>
              <a:r>
                <a:rPr lang="en-US" sz="1500" dirty="0">
                  <a:latin typeface="Consolas" panose="020B0609020204030204" pitchFamily="49" charset="0"/>
                  <a:cs typeface="Consolas" panose="020B0609020204030204" pitchFamily="49" charset="0"/>
                </a:rPr>
                <a:t>president</a:t>
              </a:r>
            </a:p>
          </p:txBody>
        </p:sp>
      </p:grpSp>
      <p:grpSp>
        <p:nvGrpSpPr>
          <p:cNvPr id="13" name="Group 12">
            <a:extLst>
              <a:ext uri="{FF2B5EF4-FFF2-40B4-BE49-F238E27FC236}">
                <a16:creationId xmlns:a16="http://schemas.microsoft.com/office/drawing/2014/main" id="{7F210719-F494-FE46-80AB-ED4C5FE0F75A}"/>
              </a:ext>
            </a:extLst>
          </p:cNvPr>
          <p:cNvGrpSpPr/>
          <p:nvPr/>
        </p:nvGrpSpPr>
        <p:grpSpPr>
          <a:xfrm>
            <a:off x="2353341" y="3392719"/>
            <a:ext cx="1804701" cy="1354162"/>
            <a:chOff x="2593371" y="3720758"/>
            <a:chExt cx="1804701" cy="1354162"/>
          </a:xfrm>
        </p:grpSpPr>
        <p:sp>
          <p:nvSpPr>
            <p:cNvPr id="50" name="Rounded Rectangle 49">
              <a:extLst>
                <a:ext uri="{FF2B5EF4-FFF2-40B4-BE49-F238E27FC236}">
                  <a16:creationId xmlns:a16="http://schemas.microsoft.com/office/drawing/2014/main" id="{8D37EB9C-B51B-DE49-B519-5C040BD22FED}"/>
                </a:ext>
              </a:extLst>
            </p:cNvPr>
            <p:cNvSpPr/>
            <p:nvPr/>
          </p:nvSpPr>
          <p:spPr>
            <a:xfrm>
              <a:off x="2593371" y="3720758"/>
              <a:ext cx="1804701" cy="1354162"/>
            </a:xfrm>
            <a:prstGeom prst="roundRect">
              <a:avLst/>
            </a:prstGeom>
            <a:solidFill>
              <a:schemeClr val="bg1"/>
            </a:solidFill>
          </p:spPr>
          <p:txBody>
            <a:bodyPr wrap="square">
              <a:noAutofit/>
            </a:bodyPr>
            <a:lstStyle/>
            <a:p>
              <a:pPr algn="ctr"/>
              <a:r>
                <a:rPr lang="en-US" sz="1600" b="1" i="1" dirty="0">
                  <a:solidFill>
                    <a:srgbClr val="C00000"/>
                  </a:solidFill>
                  <a:latin typeface="Merriweather Sans" panose="02000503060000020004" pitchFamily="2" charset="77"/>
                </a:rPr>
                <a:t>Bill de Blasio</a:t>
              </a:r>
            </a:p>
            <a:p>
              <a:pPr algn="ctr"/>
              <a:endParaRPr lang="en-US" sz="1600" b="1" i="1" dirty="0">
                <a:solidFill>
                  <a:srgbClr val="C00000"/>
                </a:solidFill>
                <a:latin typeface="Merriweather Sans" panose="02000503060000020004" pitchFamily="2" charset="77"/>
              </a:endParaRPr>
            </a:p>
          </p:txBody>
        </p:sp>
        <p:sp>
          <p:nvSpPr>
            <p:cNvPr id="51" name="Rounded Rectangle 50">
              <a:extLst>
                <a:ext uri="{FF2B5EF4-FFF2-40B4-BE49-F238E27FC236}">
                  <a16:creationId xmlns:a16="http://schemas.microsoft.com/office/drawing/2014/main" id="{B915B760-04B6-5B43-84EB-9A4EC7B00FA7}"/>
                </a:ext>
              </a:extLst>
            </p:cNvPr>
            <p:cNvSpPr/>
            <p:nvPr/>
          </p:nvSpPr>
          <p:spPr>
            <a:xfrm>
              <a:off x="2676929" y="4104610"/>
              <a:ext cx="1629703" cy="2553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spAutoFit/>
            </a:bodyPr>
            <a:lstStyle/>
            <a:p>
              <a:pPr algn="ctr"/>
              <a:r>
                <a:rPr lang="en-US" sz="1500" dirty="0">
                  <a:latin typeface="Consolas" panose="020B0609020204030204" pitchFamily="49" charset="0"/>
                  <a:cs typeface="Consolas" panose="020B0609020204030204" pitchFamily="49" charset="0"/>
                </a:rPr>
                <a:t>mayor</a:t>
              </a:r>
            </a:p>
          </p:txBody>
        </p:sp>
        <p:sp>
          <p:nvSpPr>
            <p:cNvPr id="52" name="Rounded Rectangle 51">
              <a:extLst>
                <a:ext uri="{FF2B5EF4-FFF2-40B4-BE49-F238E27FC236}">
                  <a16:creationId xmlns:a16="http://schemas.microsoft.com/office/drawing/2014/main" id="{12E7B2AC-6C88-7349-A703-6ADAF9B78ECA}"/>
                </a:ext>
              </a:extLst>
            </p:cNvPr>
            <p:cNvSpPr/>
            <p:nvPr/>
          </p:nvSpPr>
          <p:spPr>
            <a:xfrm>
              <a:off x="2680739" y="4405600"/>
              <a:ext cx="1629703" cy="2553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spAutoFit/>
            </a:bodyPr>
            <a:lstStyle/>
            <a:p>
              <a:pPr algn="ctr"/>
              <a:r>
                <a:rPr lang="en-US" sz="1500" dirty="0">
                  <a:latin typeface="Consolas" panose="020B0609020204030204" pitchFamily="49" charset="0"/>
                  <a:cs typeface="Consolas" panose="020B0609020204030204" pitchFamily="49" charset="0"/>
                </a:rPr>
                <a:t>politician</a:t>
              </a:r>
            </a:p>
          </p:txBody>
        </p:sp>
        <p:sp>
          <p:nvSpPr>
            <p:cNvPr id="53" name="Rounded Rectangle 52">
              <a:extLst>
                <a:ext uri="{FF2B5EF4-FFF2-40B4-BE49-F238E27FC236}">
                  <a16:creationId xmlns:a16="http://schemas.microsoft.com/office/drawing/2014/main" id="{BA9C927A-9046-A349-B2B3-A10B916DB292}"/>
                </a:ext>
              </a:extLst>
            </p:cNvPr>
            <p:cNvSpPr/>
            <p:nvPr/>
          </p:nvSpPr>
          <p:spPr>
            <a:xfrm>
              <a:off x="2669439" y="4706590"/>
              <a:ext cx="1629703" cy="2553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spAutoFit/>
            </a:bodyPr>
            <a:lstStyle/>
            <a:p>
              <a:pPr algn="ctr"/>
              <a:r>
                <a:rPr lang="en-US" sz="1500" dirty="0">
                  <a:latin typeface="Consolas" panose="020B0609020204030204" pitchFamily="49" charset="0"/>
                  <a:cs typeface="Consolas" panose="020B0609020204030204" pitchFamily="49" charset="0"/>
                </a:rPr>
                <a:t>person</a:t>
              </a:r>
            </a:p>
          </p:txBody>
        </p:sp>
      </p:grpSp>
      <p:grpSp>
        <p:nvGrpSpPr>
          <p:cNvPr id="12" name="Group 11">
            <a:extLst>
              <a:ext uri="{FF2B5EF4-FFF2-40B4-BE49-F238E27FC236}">
                <a16:creationId xmlns:a16="http://schemas.microsoft.com/office/drawing/2014/main" id="{CE15418B-8986-684C-9E41-D1FA2D54D82A}"/>
              </a:ext>
            </a:extLst>
          </p:cNvPr>
          <p:cNvGrpSpPr/>
          <p:nvPr/>
        </p:nvGrpSpPr>
        <p:grpSpPr>
          <a:xfrm>
            <a:off x="4207829" y="3377739"/>
            <a:ext cx="1804701" cy="1354162"/>
            <a:chOff x="4470719" y="3682918"/>
            <a:chExt cx="1804701" cy="1354162"/>
          </a:xfrm>
        </p:grpSpPr>
        <p:sp>
          <p:nvSpPr>
            <p:cNvPr id="58" name="Rounded Rectangle 57">
              <a:extLst>
                <a:ext uri="{FF2B5EF4-FFF2-40B4-BE49-F238E27FC236}">
                  <a16:creationId xmlns:a16="http://schemas.microsoft.com/office/drawing/2014/main" id="{C444B51E-96F6-E34D-A3AD-C4096A52E684}"/>
                </a:ext>
              </a:extLst>
            </p:cNvPr>
            <p:cNvSpPr/>
            <p:nvPr/>
          </p:nvSpPr>
          <p:spPr>
            <a:xfrm>
              <a:off x="4470719" y="3682918"/>
              <a:ext cx="1804701" cy="1354162"/>
            </a:xfrm>
            <a:prstGeom prst="roundRect">
              <a:avLst/>
            </a:prstGeom>
            <a:solidFill>
              <a:schemeClr val="bg1"/>
            </a:solidFill>
          </p:spPr>
          <p:txBody>
            <a:bodyPr wrap="square" lIns="0" rIns="0">
              <a:noAutofit/>
            </a:bodyPr>
            <a:lstStyle/>
            <a:p>
              <a:pPr algn="ctr"/>
              <a:r>
                <a:rPr lang="en-US" sz="1600" b="1" i="1" dirty="0">
                  <a:solidFill>
                    <a:srgbClr val="C00000"/>
                  </a:solidFill>
                  <a:latin typeface="Merriweather Sans" panose="02000503060000020004" pitchFamily="2" charset="77"/>
                </a:rPr>
                <a:t>Elizabeth Warren</a:t>
              </a:r>
            </a:p>
          </p:txBody>
        </p:sp>
        <p:sp>
          <p:nvSpPr>
            <p:cNvPr id="59" name="Rounded Rectangle 58">
              <a:extLst>
                <a:ext uri="{FF2B5EF4-FFF2-40B4-BE49-F238E27FC236}">
                  <a16:creationId xmlns:a16="http://schemas.microsoft.com/office/drawing/2014/main" id="{7AF2B5B7-B1B5-A246-AF04-8002E8B65742}"/>
                </a:ext>
              </a:extLst>
            </p:cNvPr>
            <p:cNvSpPr/>
            <p:nvPr/>
          </p:nvSpPr>
          <p:spPr>
            <a:xfrm>
              <a:off x="4554277" y="4066770"/>
              <a:ext cx="1629703" cy="2553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spAutoFit/>
            </a:bodyPr>
            <a:lstStyle/>
            <a:p>
              <a:pPr algn="ctr"/>
              <a:r>
                <a:rPr lang="en-US" sz="1500" dirty="0">
                  <a:latin typeface="Consolas" panose="020B0609020204030204" pitchFamily="49" charset="0"/>
                  <a:cs typeface="Consolas" panose="020B0609020204030204" pitchFamily="49" charset="0"/>
                </a:rPr>
                <a:t>person</a:t>
              </a:r>
            </a:p>
          </p:txBody>
        </p:sp>
        <p:sp>
          <p:nvSpPr>
            <p:cNvPr id="60" name="Rounded Rectangle 59">
              <a:extLst>
                <a:ext uri="{FF2B5EF4-FFF2-40B4-BE49-F238E27FC236}">
                  <a16:creationId xmlns:a16="http://schemas.microsoft.com/office/drawing/2014/main" id="{1C8CF5C6-CD07-7744-8CAD-D153E6DCCDA5}"/>
                </a:ext>
              </a:extLst>
            </p:cNvPr>
            <p:cNvSpPr/>
            <p:nvPr/>
          </p:nvSpPr>
          <p:spPr>
            <a:xfrm>
              <a:off x="4558087" y="4367760"/>
              <a:ext cx="1629703" cy="2553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spAutoFit/>
            </a:bodyPr>
            <a:lstStyle/>
            <a:p>
              <a:pPr algn="ctr"/>
              <a:r>
                <a:rPr lang="en-US" sz="1500">
                  <a:latin typeface="Consolas" panose="020B0609020204030204" pitchFamily="49" charset="0"/>
                  <a:cs typeface="Consolas" panose="020B0609020204030204" pitchFamily="49" charset="0"/>
                </a:rPr>
                <a:t>politician</a:t>
              </a:r>
              <a:endParaRPr lang="en-US" sz="1500" dirty="0">
                <a:latin typeface="Consolas" panose="020B0609020204030204" pitchFamily="49" charset="0"/>
                <a:cs typeface="Consolas" panose="020B0609020204030204" pitchFamily="49" charset="0"/>
              </a:endParaRPr>
            </a:p>
          </p:txBody>
        </p:sp>
        <p:sp>
          <p:nvSpPr>
            <p:cNvPr id="61" name="Rounded Rectangle 60">
              <a:extLst>
                <a:ext uri="{FF2B5EF4-FFF2-40B4-BE49-F238E27FC236}">
                  <a16:creationId xmlns:a16="http://schemas.microsoft.com/office/drawing/2014/main" id="{06239BB7-0EB6-6949-B738-A1FF71A1846F}"/>
                </a:ext>
              </a:extLst>
            </p:cNvPr>
            <p:cNvSpPr/>
            <p:nvPr/>
          </p:nvSpPr>
          <p:spPr>
            <a:xfrm>
              <a:off x="4546787" y="4668750"/>
              <a:ext cx="1629703" cy="2553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0">
              <a:spAutoFit/>
            </a:bodyPr>
            <a:lstStyle/>
            <a:p>
              <a:pPr algn="ctr"/>
              <a:r>
                <a:rPr lang="en-US" sz="1500" dirty="0">
                  <a:latin typeface="Consolas" panose="020B0609020204030204" pitchFamily="49" charset="0"/>
                  <a:cs typeface="Consolas" panose="020B0609020204030204" pitchFamily="49" charset="0"/>
                </a:rPr>
                <a:t>scholar</a:t>
              </a:r>
            </a:p>
          </p:txBody>
        </p:sp>
      </p:grpSp>
      <p:sp>
        <p:nvSpPr>
          <p:cNvPr id="62" name="Right Arrow 61">
            <a:extLst>
              <a:ext uri="{FF2B5EF4-FFF2-40B4-BE49-F238E27FC236}">
                <a16:creationId xmlns:a16="http://schemas.microsoft.com/office/drawing/2014/main" id="{297746C2-0371-4A42-A9F7-DEA43D512FBC}"/>
              </a:ext>
            </a:extLst>
          </p:cNvPr>
          <p:cNvSpPr/>
          <p:nvPr/>
        </p:nvSpPr>
        <p:spPr>
          <a:xfrm rot="5400000">
            <a:off x="3020980" y="5814947"/>
            <a:ext cx="392959"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a:extLst>
              <a:ext uri="{FF2B5EF4-FFF2-40B4-BE49-F238E27FC236}">
                <a16:creationId xmlns:a16="http://schemas.microsoft.com/office/drawing/2014/main" id="{D4C056E6-A917-B34D-8179-FD2AA8451EF7}"/>
              </a:ext>
            </a:extLst>
          </p:cNvPr>
          <p:cNvSpPr/>
          <p:nvPr/>
        </p:nvSpPr>
        <p:spPr>
          <a:xfrm>
            <a:off x="2480956" y="6328032"/>
            <a:ext cx="1488705" cy="3270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1440" tIns="0" rIns="91440" bIns="0" anchor="ctr" anchorCtr="0">
            <a:noAutofit/>
          </a:bodyPr>
          <a:lstStyle/>
          <a:p>
            <a:pPr algn="ctr"/>
            <a:r>
              <a:rPr lang="en-US" dirty="0">
                <a:latin typeface="Consolas" panose="020B0609020204030204" pitchFamily="49" charset="0"/>
                <a:cs typeface="Consolas" panose="020B0609020204030204" pitchFamily="49" charset="0"/>
              </a:rPr>
              <a:t>politician</a:t>
            </a:r>
          </a:p>
        </p:txBody>
      </p:sp>
      <p:sp>
        <p:nvSpPr>
          <p:cNvPr id="64" name="Rounded Rectangle 63">
            <a:extLst>
              <a:ext uri="{FF2B5EF4-FFF2-40B4-BE49-F238E27FC236}">
                <a16:creationId xmlns:a16="http://schemas.microsoft.com/office/drawing/2014/main" id="{7F7E13D1-B22C-1541-AFF4-DA67358045D0}"/>
              </a:ext>
            </a:extLst>
          </p:cNvPr>
          <p:cNvSpPr/>
          <p:nvPr/>
        </p:nvSpPr>
        <p:spPr>
          <a:xfrm>
            <a:off x="4123718" y="6328032"/>
            <a:ext cx="1488705" cy="3270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1440" tIns="0" rIns="91440" bIns="0" anchor="ctr" anchorCtr="0">
            <a:noAutofit/>
          </a:bodyPr>
          <a:lstStyle/>
          <a:p>
            <a:pPr algn="ctr"/>
            <a:r>
              <a:rPr lang="en-US" dirty="0">
                <a:latin typeface="Consolas" panose="020B0609020204030204" pitchFamily="49" charset="0"/>
                <a:cs typeface="Consolas" panose="020B0609020204030204" pitchFamily="49" charset="0"/>
              </a:rPr>
              <a:t>official</a:t>
            </a:r>
          </a:p>
        </p:txBody>
      </p:sp>
      <p:sp>
        <p:nvSpPr>
          <p:cNvPr id="16" name="Rectangle 15">
            <a:extLst>
              <a:ext uri="{FF2B5EF4-FFF2-40B4-BE49-F238E27FC236}">
                <a16:creationId xmlns:a16="http://schemas.microsoft.com/office/drawing/2014/main" id="{80D66A4F-7344-7046-BA20-40FA0A45B51F}"/>
              </a:ext>
            </a:extLst>
          </p:cNvPr>
          <p:cNvSpPr/>
          <p:nvPr/>
        </p:nvSpPr>
        <p:spPr>
          <a:xfrm>
            <a:off x="6952236" y="2455493"/>
            <a:ext cx="4467029" cy="3108543"/>
          </a:xfrm>
          <a:prstGeom prst="rect">
            <a:avLst/>
          </a:prstGeom>
        </p:spPr>
        <p:txBody>
          <a:bodyPr wrap="square">
            <a:spAutoFit/>
          </a:bodyPr>
          <a:lstStyle/>
          <a:p>
            <a:pPr marL="342900" indent="-342900">
              <a:buFont typeface="+mj-lt"/>
              <a:buAutoNum type="arabicPeriod"/>
            </a:pPr>
            <a:r>
              <a:rPr lang="en-US" sz="2000" dirty="0">
                <a:latin typeface="Merriweather Sans" panose="02000503060000020004" pitchFamily="2" charset="77"/>
              </a:rPr>
              <a:t>Map the mention to </a:t>
            </a:r>
            <a:r>
              <a:rPr lang="en-US" sz="2000" b="1" dirty="0">
                <a:latin typeface="Merriweather Sans" panose="02000503060000020004" pitchFamily="2" charset="77"/>
              </a:rPr>
              <a:t>context-consistent </a:t>
            </a:r>
            <a:r>
              <a:rPr lang="en-US" sz="2000" dirty="0">
                <a:latin typeface="Merriweather Sans" panose="02000503060000020004" pitchFamily="2" charset="77"/>
              </a:rPr>
              <a:t>Wikipedia concepts (noting the each belong to multiple types)</a:t>
            </a:r>
          </a:p>
          <a:p>
            <a:pPr marL="800100" lvl="1" indent="-342900">
              <a:buFont typeface="Arial" panose="020B0604020202020204" pitchFamily="34" charset="0"/>
              <a:buChar char="•"/>
            </a:pPr>
            <a:r>
              <a:rPr lang="en-US" sz="1600" dirty="0">
                <a:latin typeface="Merriweather Sans" panose="02000503060000020004" pitchFamily="2" charset="77"/>
              </a:rPr>
              <a:t>Simple Entity Linking</a:t>
            </a:r>
          </a:p>
          <a:p>
            <a:pPr marL="342900" indent="-342900">
              <a:buFont typeface="+mj-lt"/>
              <a:buAutoNum type="arabicPeriod"/>
            </a:pPr>
            <a:endParaRPr lang="en-US" sz="2000" dirty="0">
              <a:latin typeface="Merriweather Sans" panose="02000503060000020004" pitchFamily="2" charset="77"/>
            </a:endParaRPr>
          </a:p>
          <a:p>
            <a:pPr marL="342900" indent="-342900">
              <a:buFont typeface="+mj-lt"/>
              <a:buAutoNum type="arabicPeriod"/>
            </a:pPr>
            <a:r>
              <a:rPr lang="en-US" sz="2000" dirty="0">
                <a:latin typeface="Merriweather Sans" panose="02000503060000020004" pitchFamily="2" charset="77"/>
              </a:rPr>
              <a:t>Rank candidate titles by </a:t>
            </a:r>
            <a:r>
              <a:rPr lang="en-US" sz="2000" b="1" dirty="0">
                <a:latin typeface="Merriweather Sans" panose="02000503060000020004" pitchFamily="2" charset="77"/>
              </a:rPr>
              <a:t>context-consistency</a:t>
            </a:r>
            <a:r>
              <a:rPr lang="en-US" sz="2000" dirty="0">
                <a:latin typeface="Merriweather Sans" panose="02000503060000020004" pitchFamily="2" charset="77"/>
              </a:rPr>
              <a:t> and infer the types according to the type taxonomy. </a:t>
            </a:r>
          </a:p>
          <a:p>
            <a:pPr marL="342900" indent="-342900">
              <a:buFont typeface="+mj-lt"/>
              <a:buAutoNum type="arabicPeriod"/>
            </a:pPr>
            <a:endParaRPr lang="en-US" sz="2000" dirty="0">
              <a:latin typeface="Merriweather Sans" panose="02000503060000020004" pitchFamily="2" charset="77"/>
            </a:endParaRPr>
          </a:p>
        </p:txBody>
      </p:sp>
      <p:sp>
        <p:nvSpPr>
          <p:cNvPr id="17" name="Rectangle 16">
            <a:extLst>
              <a:ext uri="{FF2B5EF4-FFF2-40B4-BE49-F238E27FC236}">
                <a16:creationId xmlns:a16="http://schemas.microsoft.com/office/drawing/2014/main" id="{49030A30-D5E6-FE41-B0BB-A7409E64C810}"/>
              </a:ext>
            </a:extLst>
          </p:cNvPr>
          <p:cNvSpPr/>
          <p:nvPr/>
        </p:nvSpPr>
        <p:spPr>
          <a:xfrm>
            <a:off x="6974401" y="1946707"/>
            <a:ext cx="3164649" cy="400110"/>
          </a:xfrm>
          <a:prstGeom prst="rect">
            <a:avLst/>
          </a:prstGeom>
        </p:spPr>
        <p:txBody>
          <a:bodyPr wrap="none">
            <a:spAutoFit/>
          </a:bodyPr>
          <a:lstStyle/>
          <a:p>
            <a:r>
              <a:rPr lang="en-US" sz="2000" b="1" dirty="0">
                <a:latin typeface="Merriweather Sans" panose="02000503060000020004" pitchFamily="2" charset="77"/>
              </a:rPr>
              <a:t>High-level Algorithm: </a:t>
            </a:r>
          </a:p>
        </p:txBody>
      </p:sp>
      <p:sp>
        <p:nvSpPr>
          <p:cNvPr id="66" name="Right Arrow 65">
            <a:extLst>
              <a:ext uri="{FF2B5EF4-FFF2-40B4-BE49-F238E27FC236}">
                <a16:creationId xmlns:a16="http://schemas.microsoft.com/office/drawing/2014/main" id="{C53C0C91-3BEA-7140-AD38-1CB07D73A1A8}"/>
              </a:ext>
            </a:extLst>
          </p:cNvPr>
          <p:cNvSpPr/>
          <p:nvPr/>
        </p:nvSpPr>
        <p:spPr>
          <a:xfrm rot="5400000">
            <a:off x="3020979" y="4782792"/>
            <a:ext cx="392959"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a:extLst>
              <a:ext uri="{FF2B5EF4-FFF2-40B4-BE49-F238E27FC236}">
                <a16:creationId xmlns:a16="http://schemas.microsoft.com/office/drawing/2014/main" id="{D62EA752-FFD3-B44D-A4AB-0460F532BFE6}"/>
              </a:ext>
            </a:extLst>
          </p:cNvPr>
          <p:cNvSpPr/>
          <p:nvPr/>
        </p:nvSpPr>
        <p:spPr>
          <a:xfrm>
            <a:off x="1689654" y="5298903"/>
            <a:ext cx="3042550" cy="537731"/>
          </a:xfrm>
          <a:prstGeom prst="roundRect">
            <a:avLst/>
          </a:prstGeom>
          <a:solidFill>
            <a:schemeClr val="accent4">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endParaRPr lang="en-US" sz="1400" i="1" dirty="0">
              <a:latin typeface="Merriweather Sans" panose="02000503060000020004" pitchFamily="2" charset="77"/>
            </a:endParaRPr>
          </a:p>
          <a:p>
            <a:pPr algn="ctr"/>
            <a:r>
              <a:rPr lang="en-US" sz="1400" b="1" dirty="0">
                <a:latin typeface="Merriweather Sans" panose="02000503060000020004" pitchFamily="2" charset="77"/>
              </a:rPr>
              <a:t>Inference: </a:t>
            </a:r>
            <a:r>
              <a:rPr lang="en-US" sz="1400" dirty="0">
                <a:latin typeface="Merriweather Sans" panose="02000503060000020004" pitchFamily="2" charset="77"/>
              </a:rPr>
              <a:t>aggregate and rank the consistency scores. </a:t>
            </a:r>
            <a:endParaRPr lang="en-US" sz="1400" i="1" dirty="0">
              <a:latin typeface="Merriweather Sans" panose="02000503060000020004" pitchFamily="2" charset="77"/>
            </a:endParaRPr>
          </a:p>
          <a:p>
            <a:pPr algn="ctr"/>
            <a:endParaRPr lang="en-US" sz="1400" i="1" dirty="0">
              <a:latin typeface="Merriweather Sans" panose="02000503060000020004" pitchFamily="2" charset="77"/>
            </a:endParaRPr>
          </a:p>
        </p:txBody>
      </p:sp>
      <p:sp>
        <p:nvSpPr>
          <p:cNvPr id="5" name="Explosion: 8 Points 4">
            <a:extLst>
              <a:ext uri="{FF2B5EF4-FFF2-40B4-BE49-F238E27FC236}">
                <a16:creationId xmlns:a16="http://schemas.microsoft.com/office/drawing/2014/main" id="{4A540B1D-2CAA-4BC0-854F-6074B390BD21}"/>
              </a:ext>
            </a:extLst>
          </p:cNvPr>
          <p:cNvSpPr/>
          <p:nvPr/>
        </p:nvSpPr>
        <p:spPr>
          <a:xfrm>
            <a:off x="3815256" y="6344340"/>
            <a:ext cx="127379" cy="131143"/>
          </a:xfrm>
          <a:prstGeom prst="irregularSeal1">
            <a:avLst/>
          </a:prstGeom>
          <a:solidFill>
            <a:srgbClr val="FF0000"/>
          </a:solidFill>
          <a:ln w="127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33" name="Rectangular Callout 3">
            <a:extLst>
              <a:ext uri="{FF2B5EF4-FFF2-40B4-BE49-F238E27FC236}">
                <a16:creationId xmlns:a16="http://schemas.microsoft.com/office/drawing/2014/main" id="{A53FA8D3-3295-4A4D-A683-C471B89D3CC2}"/>
              </a:ext>
            </a:extLst>
          </p:cNvPr>
          <p:cNvSpPr/>
          <p:nvPr/>
        </p:nvSpPr>
        <p:spPr>
          <a:xfrm>
            <a:off x="6817261" y="5757182"/>
            <a:ext cx="4995979" cy="730582"/>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80"/>
                </a:solidFill>
              </a:rPr>
              <a:t>Experimental results are very good: both flexible taxonomy and transfer across domains [EMNLP’18]</a:t>
            </a:r>
            <a:endParaRPr lang="en-US" b="1" dirty="0">
              <a:solidFill>
                <a:srgbClr val="3333FF"/>
              </a:solidFill>
            </a:endParaRPr>
          </a:p>
        </p:txBody>
      </p:sp>
    </p:spTree>
    <p:extLst>
      <p:ext uri="{BB962C8B-B14F-4D97-AF65-F5344CB8AC3E}">
        <p14:creationId xmlns:p14="http://schemas.microsoft.com/office/powerpoint/2010/main" val="397831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1" grpId="0" animBg="1"/>
      <p:bldP spid="40" grpId="0" animBg="1"/>
      <p:bldP spid="62" grpId="0" animBg="1"/>
      <p:bldP spid="63" grpId="0" animBg="1"/>
      <p:bldP spid="64" grpId="0" animBg="1"/>
      <p:bldP spid="66" grpId="0" animBg="1"/>
      <p:bldP spid="67" grpId="0" animBg="1"/>
      <p:bldP spid="5" grpId="0" animBg="1"/>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E55665-B6C9-0A40-B0B0-87D6DACB30B9}"/>
              </a:ext>
            </a:extLst>
          </p:cNvPr>
          <p:cNvSpPr>
            <a:spLocks noGrp="1"/>
          </p:cNvSpPr>
          <p:nvPr>
            <p:ph idx="1"/>
          </p:nvPr>
        </p:nvSpPr>
        <p:spPr>
          <a:xfrm>
            <a:off x="419101" y="1584325"/>
            <a:ext cx="4248150" cy="4458732"/>
          </a:xfrm>
        </p:spPr>
        <p:txBody>
          <a:bodyPr>
            <a:normAutofit/>
          </a:bodyPr>
          <a:lstStyle/>
          <a:p>
            <a:r>
              <a:rPr lang="en-US" sz="2000" dirty="0">
                <a:latin typeface="Merriweather Sans Light" panose="02000503060000020004" pitchFamily="2" charset="77"/>
              </a:rPr>
              <a:t>Outperforms supervised system in cross-domain. </a:t>
            </a:r>
          </a:p>
          <a:p>
            <a:endParaRPr lang="en-US" sz="2000" dirty="0">
              <a:latin typeface="Merriweather Sans Light" panose="02000503060000020004" pitchFamily="2" charset="77"/>
            </a:endParaRPr>
          </a:p>
          <a:p>
            <a:r>
              <a:rPr lang="en-US" sz="2000" dirty="0">
                <a:latin typeface="Merriweather Sans Light" panose="02000503060000020004" pitchFamily="2" charset="77"/>
              </a:rPr>
              <a:t>Comparable results with supervised systems.</a:t>
            </a:r>
          </a:p>
          <a:p>
            <a:endParaRPr lang="en-US" sz="2000" dirty="0">
              <a:latin typeface="Merriweather Sans Light" panose="02000503060000020004" pitchFamily="2" charset="77"/>
            </a:endParaRPr>
          </a:p>
          <a:p>
            <a:r>
              <a:rPr lang="en-US" sz="2000" dirty="0">
                <a:latin typeface="Merriweather Sans Light" panose="02000503060000020004" pitchFamily="2" charset="77"/>
              </a:rPr>
              <a:t>Summary: A </a:t>
            </a:r>
            <a:r>
              <a:rPr lang="en-US" sz="2000" b="1" dirty="0">
                <a:latin typeface="Merriweather Sans Light" panose="02000503060000020004" pitchFamily="2" charset="77"/>
              </a:rPr>
              <a:t>label-aware</a:t>
            </a:r>
            <a:r>
              <a:rPr lang="en-US" sz="2000" dirty="0">
                <a:latin typeface="Merriweather Sans Light" panose="02000503060000020004" pitchFamily="2" charset="77"/>
              </a:rPr>
              <a:t> approach leads to the ability to transfer across </a:t>
            </a:r>
            <a:r>
              <a:rPr lang="en-US" sz="2000" b="1" dirty="0">
                <a:latin typeface="Merriweather Sans Light" panose="02000503060000020004" pitchFamily="2" charset="77"/>
              </a:rPr>
              <a:t>domains &amp; taxonomies. </a:t>
            </a:r>
          </a:p>
          <a:p>
            <a:endParaRPr lang="en-US" sz="2000" dirty="0">
              <a:latin typeface="Merriweather Sans Light" panose="02000503060000020004" pitchFamily="2" charset="77"/>
            </a:endParaRPr>
          </a:p>
        </p:txBody>
      </p:sp>
      <p:sp>
        <p:nvSpPr>
          <p:cNvPr id="4" name="Title 3">
            <a:extLst>
              <a:ext uri="{FF2B5EF4-FFF2-40B4-BE49-F238E27FC236}">
                <a16:creationId xmlns:a16="http://schemas.microsoft.com/office/drawing/2014/main" id="{E5B32B25-69AB-5F40-A4EE-11409F06756B}"/>
              </a:ext>
            </a:extLst>
          </p:cNvPr>
          <p:cNvSpPr>
            <a:spLocks noGrp="1"/>
          </p:cNvSpPr>
          <p:nvPr>
            <p:ph type="title"/>
          </p:nvPr>
        </p:nvSpPr>
        <p:spPr/>
        <p:txBody>
          <a:bodyPr/>
          <a:lstStyle/>
          <a:p>
            <a:r>
              <a:rPr lang="en-US" dirty="0"/>
              <a:t>Empirical Results: Fine-Typing </a:t>
            </a:r>
            <a:r>
              <a:rPr lang="en-US" sz="2800" dirty="0">
                <a:latin typeface="Futura Medium" charset="0"/>
                <a:ea typeface="Futura Medium" charset="0"/>
                <a:cs typeface="Futura Medium" charset="0"/>
              </a:rPr>
              <a:t>[EMNLP’18]</a:t>
            </a:r>
            <a:endParaRPr lang="en-US" sz="2800" dirty="0"/>
          </a:p>
        </p:txBody>
      </p:sp>
      <p:graphicFrame>
        <p:nvGraphicFramePr>
          <p:cNvPr id="5" name="Table 4">
            <a:extLst>
              <a:ext uri="{FF2B5EF4-FFF2-40B4-BE49-F238E27FC236}">
                <a16:creationId xmlns:a16="http://schemas.microsoft.com/office/drawing/2014/main" id="{963A75AA-8051-BE41-A6DC-DD7991B8CE33}"/>
              </a:ext>
            </a:extLst>
          </p:cNvPr>
          <p:cNvGraphicFramePr>
            <a:graphicFrameLocks noGrp="1"/>
          </p:cNvGraphicFramePr>
          <p:nvPr/>
        </p:nvGraphicFramePr>
        <p:xfrm>
          <a:off x="4744434" y="1545672"/>
          <a:ext cx="6285516" cy="4907178"/>
        </p:xfrm>
        <a:graphic>
          <a:graphicData uri="http://schemas.openxmlformats.org/drawingml/2006/table">
            <a:tbl>
              <a:tblPr firstRow="1" bandRow="1">
                <a:tableStyleId>{073A0DAA-6AF3-43AB-8588-CEC1D06C72B9}</a:tableStyleId>
              </a:tblPr>
              <a:tblGrid>
                <a:gridCol w="1589691">
                  <a:extLst>
                    <a:ext uri="{9D8B030D-6E8A-4147-A177-3AD203B41FA5}">
                      <a16:colId xmlns:a16="http://schemas.microsoft.com/office/drawing/2014/main" val="123417086"/>
                    </a:ext>
                  </a:extLst>
                </a:gridCol>
                <a:gridCol w="1522752">
                  <a:extLst>
                    <a:ext uri="{9D8B030D-6E8A-4147-A177-3AD203B41FA5}">
                      <a16:colId xmlns:a16="http://schemas.microsoft.com/office/drawing/2014/main" val="2206628191"/>
                    </a:ext>
                  </a:extLst>
                </a:gridCol>
                <a:gridCol w="1048998">
                  <a:extLst>
                    <a:ext uri="{9D8B030D-6E8A-4147-A177-3AD203B41FA5}">
                      <a16:colId xmlns:a16="http://schemas.microsoft.com/office/drawing/2014/main" val="3463185511"/>
                    </a:ext>
                  </a:extLst>
                </a:gridCol>
                <a:gridCol w="962025">
                  <a:extLst>
                    <a:ext uri="{9D8B030D-6E8A-4147-A177-3AD203B41FA5}">
                      <a16:colId xmlns:a16="http://schemas.microsoft.com/office/drawing/2014/main" val="3160459473"/>
                    </a:ext>
                  </a:extLst>
                </a:gridCol>
                <a:gridCol w="1162050">
                  <a:extLst>
                    <a:ext uri="{9D8B030D-6E8A-4147-A177-3AD203B41FA5}">
                      <a16:colId xmlns:a16="http://schemas.microsoft.com/office/drawing/2014/main" val="1263594047"/>
                    </a:ext>
                  </a:extLst>
                </a:gridCol>
              </a:tblGrid>
              <a:tr h="545242">
                <a:tc rowSpan="2">
                  <a:txBody>
                    <a:bodyPr/>
                    <a:lstStyle/>
                    <a:p>
                      <a:pPr algn="ctr"/>
                      <a:r>
                        <a:rPr lang="en-US" sz="1400" b="1" dirty="0">
                          <a:solidFill>
                            <a:schemeClr val="bg1"/>
                          </a:solidFill>
                          <a:latin typeface="Merriweather Sans" panose="02000503060000020004" pitchFamily="2" charset="77"/>
                        </a:rPr>
                        <a:t>System</a:t>
                      </a:r>
                      <a:endParaRPr lang="en-US" sz="1400" dirty="0">
                        <a:latin typeface="Merriweather Sans" panose="02000503060000020004" pitchFamily="2" charset="77"/>
                      </a:endParaRPr>
                    </a:p>
                  </a:txBody>
                  <a:tcPr anchor="ctr">
                    <a:solidFill>
                      <a:schemeClr val="tx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erriweather Sans" panose="02000503060000020004" pitchFamily="2" charset="77"/>
                        </a:rPr>
                        <a:t>Trained on </a:t>
                      </a:r>
                    </a:p>
                  </a:txBody>
                  <a:tcPr anchor="ctr">
                    <a:solidFill>
                      <a:schemeClr val="tx1"/>
                    </a:solidFill>
                  </a:tcPr>
                </a:tc>
                <a:tc gridSpan="3">
                  <a:txBody>
                    <a:bodyPr/>
                    <a:lstStyle/>
                    <a:p>
                      <a:pPr algn="ctr"/>
                      <a:r>
                        <a:rPr lang="en-US" sz="1400" dirty="0">
                          <a:solidFill>
                            <a:schemeClr val="bg1"/>
                          </a:solidFill>
                          <a:latin typeface="Merriweather Sans" panose="02000503060000020004" pitchFamily="2" charset="77"/>
                        </a:rPr>
                        <a:t>Evaluated on </a:t>
                      </a:r>
                    </a:p>
                  </a:txBody>
                  <a:tcPr anchor="ctr">
                    <a:solidFill>
                      <a:schemeClr val="tx1"/>
                    </a:solidFill>
                  </a:tcPr>
                </a:tc>
                <a:tc hMerge="1">
                  <a:txBody>
                    <a:bodyPr/>
                    <a:lstStyle/>
                    <a:p>
                      <a:pPr algn="ctr"/>
                      <a:endParaRPr lang="en-US" sz="1400" dirty="0">
                        <a:latin typeface="Merriweather Sans" panose="02000503060000020004" pitchFamily="2" charset="77"/>
                      </a:endParaRPr>
                    </a:p>
                  </a:txBody>
                  <a:tcPr anchor="ctr">
                    <a:solidFill>
                      <a:srgbClr val="BE0712"/>
                    </a:solidFill>
                  </a:tcPr>
                </a:tc>
                <a:tc hMerge="1">
                  <a:txBody>
                    <a:bodyPr/>
                    <a:lstStyle/>
                    <a:p>
                      <a:pPr algn="ctr"/>
                      <a:endParaRPr lang="en-US" sz="1400" dirty="0">
                        <a:latin typeface="Merriweather Sans" panose="02000503060000020004" pitchFamily="2" charset="77"/>
                      </a:endParaRPr>
                    </a:p>
                  </a:txBody>
                  <a:tcPr anchor="ctr">
                    <a:solidFill>
                      <a:schemeClr val="accent6">
                        <a:lumMod val="75000"/>
                      </a:schemeClr>
                    </a:solidFill>
                  </a:tcPr>
                </a:tc>
                <a:extLst>
                  <a:ext uri="{0D108BD9-81ED-4DB2-BD59-A6C34878D82A}">
                    <a16:rowId xmlns:a16="http://schemas.microsoft.com/office/drawing/2014/main" val="4161848823"/>
                  </a:ext>
                </a:extLst>
              </a:tr>
              <a:tr h="545242">
                <a:tc vMerge="1">
                  <a:txBody>
                    <a:bodyPr/>
                    <a:lstStyle/>
                    <a:p>
                      <a:pPr algn="ctr"/>
                      <a:endParaRPr lang="en-US" sz="1400" b="1" dirty="0">
                        <a:solidFill>
                          <a:schemeClr val="bg1"/>
                        </a:solidFill>
                        <a:latin typeface="Merriweather Sans" panose="02000503060000020004" pitchFamily="2" charset="77"/>
                      </a:endParaRPr>
                    </a:p>
                  </a:txBody>
                  <a:tcPr anchor="ctr">
                    <a:solidFill>
                      <a:schemeClr val="tx1"/>
                    </a:solidFill>
                  </a:tcPr>
                </a:tc>
                <a:tc vMerge="1">
                  <a:txBody>
                    <a:bodyPr/>
                    <a:lstStyle/>
                    <a:p>
                      <a:pPr algn="ctr"/>
                      <a:endParaRPr lang="en-US" sz="1400" b="1" dirty="0">
                        <a:solidFill>
                          <a:schemeClr val="bg1"/>
                        </a:solidFill>
                        <a:latin typeface="Merriweather Sans" panose="02000503060000020004" pitchFamily="2" charset="77"/>
                      </a:endParaRPr>
                    </a:p>
                  </a:txBody>
                  <a:tcPr anchor="ctr">
                    <a:solidFill>
                      <a:schemeClr val="tx1"/>
                    </a:solidFill>
                  </a:tcPr>
                </a:tc>
                <a:tc>
                  <a:txBody>
                    <a:bodyPr/>
                    <a:lstStyle/>
                    <a:p>
                      <a:pPr algn="ctr"/>
                      <a:r>
                        <a:rPr lang="en-US" sz="1400" b="1" dirty="0">
                          <a:solidFill>
                            <a:schemeClr val="bg1"/>
                          </a:solidFill>
                          <a:latin typeface="Merriweather Sans" panose="02000503060000020004" pitchFamily="2" charset="77"/>
                        </a:rPr>
                        <a:t>FIGER</a:t>
                      </a:r>
                    </a:p>
                  </a:txBody>
                  <a:tcPr anchor="ctr">
                    <a:solidFill>
                      <a:srgbClr val="1E63AB"/>
                    </a:solidFill>
                  </a:tcPr>
                </a:tc>
                <a:tc>
                  <a:txBody>
                    <a:bodyPr/>
                    <a:lstStyle/>
                    <a:p>
                      <a:pPr algn="ctr"/>
                      <a:r>
                        <a:rPr lang="en-US" sz="1400" b="1" dirty="0">
                          <a:solidFill>
                            <a:schemeClr val="bg1"/>
                          </a:solidFill>
                          <a:latin typeface="Merriweather Sans" panose="02000503060000020004" pitchFamily="2" charset="77"/>
                        </a:rPr>
                        <a:t>BBN</a:t>
                      </a:r>
                    </a:p>
                  </a:txBody>
                  <a:tcPr anchor="ctr">
                    <a:solidFill>
                      <a:srgbClr val="BE0712"/>
                    </a:solidFill>
                  </a:tcPr>
                </a:tc>
                <a:tc>
                  <a:txBody>
                    <a:bodyPr/>
                    <a:lstStyle/>
                    <a:p>
                      <a:pPr algn="ctr"/>
                      <a:r>
                        <a:rPr lang="en-US" sz="1400" b="1" dirty="0" err="1">
                          <a:solidFill>
                            <a:schemeClr val="bg1"/>
                          </a:solidFill>
                          <a:latin typeface="Merriweather Sans" panose="02000503060000020004" pitchFamily="2" charset="77"/>
                        </a:rPr>
                        <a:t>Ontonotes</a:t>
                      </a:r>
                      <a:endParaRPr lang="en-US" sz="1400" b="1" dirty="0">
                        <a:solidFill>
                          <a:schemeClr val="bg1"/>
                        </a:solidFill>
                        <a:latin typeface="Merriweather Sans" panose="02000503060000020004" pitchFamily="2" charset="77"/>
                      </a:endParaRPr>
                    </a:p>
                  </a:txBody>
                  <a:tcPr anchor="ctr">
                    <a:solidFill>
                      <a:schemeClr val="accent6">
                        <a:lumMod val="75000"/>
                      </a:schemeClr>
                    </a:solidFill>
                  </a:tcPr>
                </a:tc>
                <a:extLst>
                  <a:ext uri="{0D108BD9-81ED-4DB2-BD59-A6C34878D82A}">
                    <a16:rowId xmlns:a16="http://schemas.microsoft.com/office/drawing/2014/main" val="2486100028"/>
                  </a:ext>
                </a:extLst>
              </a:tr>
              <a:tr h="545242">
                <a:tc>
                  <a:txBody>
                    <a:bodyPr/>
                    <a:lstStyle/>
                    <a:p>
                      <a:pPr algn="ctr"/>
                      <a:r>
                        <a:rPr lang="en-US" sz="1400" dirty="0">
                          <a:latin typeface="Merriweather Sans" panose="02000503060000020004" pitchFamily="2" charset="77"/>
                        </a:rPr>
                        <a:t>AFET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50000"/>
                              <a:lumOff val="50000"/>
                            </a:schemeClr>
                          </a:solidFill>
                          <a:latin typeface="Merriweather Sans Light" panose="02000503060000020004" pitchFamily="2" charset="77"/>
                        </a:rPr>
                        <a:t>[Ren et al. 16]</a:t>
                      </a:r>
                      <a:endParaRPr lang="en-US" sz="1200" b="1" dirty="0">
                        <a:solidFill>
                          <a:schemeClr val="tx1">
                            <a:lumMod val="50000"/>
                            <a:lumOff val="50000"/>
                          </a:schemeClr>
                        </a:solidFill>
                      </a:endParaRPr>
                    </a:p>
                  </a:txBody>
                  <a:tcPr anchor="ctr">
                    <a:solidFill>
                      <a:srgbClr val="2365A9">
                        <a:alpha val="34902"/>
                      </a:srgbClr>
                    </a:solidFill>
                  </a:tcPr>
                </a:tc>
                <a:tc>
                  <a:txBody>
                    <a:bodyPr/>
                    <a:lstStyle/>
                    <a:p>
                      <a:pPr algn="ctr"/>
                      <a:r>
                        <a:rPr lang="en-US" sz="1400" b="1" dirty="0">
                          <a:latin typeface="Merriweather Sans" panose="02000503060000020004" pitchFamily="2" charset="77"/>
                        </a:rPr>
                        <a:t>FIGER</a:t>
                      </a:r>
                    </a:p>
                  </a:txBody>
                  <a:tcPr anchor="ctr">
                    <a:solidFill>
                      <a:srgbClr val="2365A9">
                        <a:alpha val="34902"/>
                      </a:srgbClr>
                    </a:solidFill>
                  </a:tcPr>
                </a:tc>
                <a:tc>
                  <a:txBody>
                    <a:bodyPr/>
                    <a:lstStyle/>
                    <a:p>
                      <a:pPr algn="ctr"/>
                      <a:r>
                        <a:rPr lang="en-US" sz="1400" dirty="0">
                          <a:latin typeface="Merriweather Sans" panose="02000503060000020004" pitchFamily="2" charset="77"/>
                        </a:rPr>
                        <a:t>66</a:t>
                      </a:r>
                    </a:p>
                  </a:txBody>
                  <a:tcPr anchor="ctr">
                    <a:solidFill>
                      <a:srgbClr val="2365A9">
                        <a:alpha val="50196"/>
                      </a:srgbClr>
                    </a:solidFill>
                  </a:tcPr>
                </a:tc>
                <a:tc>
                  <a:txBody>
                    <a:bodyPr/>
                    <a:lstStyle/>
                    <a:p>
                      <a:pPr algn="ctr"/>
                      <a:r>
                        <a:rPr lang="en-US" sz="1400" dirty="0">
                          <a:latin typeface="Merriweather Sans" panose="02000503060000020004" pitchFamily="2" charset="77"/>
                        </a:rPr>
                        <a:t>?</a:t>
                      </a:r>
                    </a:p>
                  </a:txBody>
                  <a:tcPr anchor="ctr">
                    <a:solidFill>
                      <a:srgbClr val="2365A9">
                        <a:alpha val="34902"/>
                      </a:srgbClr>
                    </a:solidFill>
                  </a:tcPr>
                </a:tc>
                <a:tc>
                  <a:txBody>
                    <a:bodyPr/>
                    <a:lstStyle/>
                    <a:p>
                      <a:pPr algn="ctr"/>
                      <a:r>
                        <a:rPr lang="en-US" sz="1400" dirty="0">
                          <a:latin typeface="Merriweather Sans" panose="02000503060000020004" pitchFamily="2" charset="77"/>
                        </a:rPr>
                        <a:t>?</a:t>
                      </a:r>
                    </a:p>
                  </a:txBody>
                  <a:tcPr anchor="ctr">
                    <a:solidFill>
                      <a:srgbClr val="2365A9">
                        <a:alpha val="34902"/>
                      </a:srgbClr>
                    </a:solidFill>
                  </a:tcPr>
                </a:tc>
                <a:extLst>
                  <a:ext uri="{0D108BD9-81ED-4DB2-BD59-A6C34878D82A}">
                    <a16:rowId xmlns:a16="http://schemas.microsoft.com/office/drawing/2014/main" val="3614274507"/>
                  </a:ext>
                </a:extLst>
              </a:tr>
              <a:tr h="545242">
                <a:tc>
                  <a:txBody>
                    <a:bodyPr/>
                    <a:lstStyle/>
                    <a:p>
                      <a:pPr algn="ctr"/>
                      <a:r>
                        <a:rPr lang="en-US" sz="1400" dirty="0">
                          <a:latin typeface="Merriweather Sans" panose="02000503060000020004" pitchFamily="2" charset="77"/>
                        </a:rPr>
                        <a:t>NFETC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50000"/>
                              <a:lumOff val="50000"/>
                            </a:schemeClr>
                          </a:solidFill>
                          <a:latin typeface="Merriweather Sans Light" panose="02000503060000020004" pitchFamily="2" charset="77"/>
                        </a:rPr>
                        <a:t>[</a:t>
                      </a:r>
                      <a:r>
                        <a:rPr lang="en-US" sz="1200" b="1" dirty="0" err="1">
                          <a:solidFill>
                            <a:schemeClr val="tx1">
                              <a:lumMod val="50000"/>
                              <a:lumOff val="50000"/>
                            </a:schemeClr>
                          </a:solidFill>
                          <a:latin typeface="Merriweather Sans Light" panose="02000503060000020004" pitchFamily="2" charset="77"/>
                        </a:rPr>
                        <a:t>Xu&amp;Barbosa</a:t>
                      </a:r>
                      <a:r>
                        <a:rPr lang="en-US" sz="1200" b="1" dirty="0">
                          <a:solidFill>
                            <a:schemeClr val="tx1">
                              <a:lumMod val="50000"/>
                              <a:lumOff val="50000"/>
                            </a:schemeClr>
                          </a:solidFill>
                          <a:latin typeface="Merriweather Sans Light" panose="02000503060000020004" pitchFamily="2" charset="77"/>
                        </a:rPr>
                        <a:t> 18]</a:t>
                      </a:r>
                      <a:endParaRPr lang="en-US" sz="1200" b="1" dirty="0">
                        <a:solidFill>
                          <a:schemeClr val="tx1">
                            <a:lumMod val="50000"/>
                            <a:lumOff val="50000"/>
                          </a:schemeClr>
                        </a:solidFill>
                      </a:endParaRPr>
                    </a:p>
                  </a:txBody>
                  <a:tcPr anchor="ctr">
                    <a:solidFill>
                      <a:srgbClr val="2365A9">
                        <a:alpha val="3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erriweather Sans" panose="02000503060000020004" pitchFamily="2" charset="77"/>
                        </a:rPr>
                        <a:t>FIGER</a:t>
                      </a:r>
                    </a:p>
                  </a:txBody>
                  <a:tcPr anchor="ctr">
                    <a:solidFill>
                      <a:srgbClr val="2365A9">
                        <a:alpha val="34902"/>
                      </a:srgbClr>
                    </a:solidFill>
                  </a:tcPr>
                </a:tc>
                <a:tc>
                  <a:txBody>
                    <a:bodyPr/>
                    <a:lstStyle/>
                    <a:p>
                      <a:pPr algn="ctr"/>
                      <a:r>
                        <a:rPr lang="en-US" sz="1400" dirty="0">
                          <a:latin typeface="Merriweather Sans" panose="02000503060000020004" pitchFamily="2" charset="77"/>
                        </a:rPr>
                        <a:t>79</a:t>
                      </a:r>
                    </a:p>
                  </a:txBody>
                  <a:tcPr anchor="ctr">
                    <a:solidFill>
                      <a:srgbClr val="2365A9">
                        <a:alpha val="50196"/>
                      </a:srgbClr>
                    </a:solidFill>
                  </a:tcPr>
                </a:tc>
                <a:tc>
                  <a:txBody>
                    <a:bodyPr/>
                    <a:lstStyle/>
                    <a:p>
                      <a:pPr algn="ctr"/>
                      <a:r>
                        <a:rPr lang="en-US" sz="1400" dirty="0">
                          <a:latin typeface="Merriweather Sans" panose="02000503060000020004" pitchFamily="2" charset="77"/>
                        </a:rPr>
                        <a:t>?</a:t>
                      </a:r>
                    </a:p>
                  </a:txBody>
                  <a:tcPr anchor="ctr">
                    <a:solidFill>
                      <a:srgbClr val="2365A9">
                        <a:alpha val="34902"/>
                      </a:srgbClr>
                    </a:solidFill>
                  </a:tcPr>
                </a:tc>
                <a:tc>
                  <a:txBody>
                    <a:bodyPr/>
                    <a:lstStyle/>
                    <a:p>
                      <a:pPr algn="ctr"/>
                      <a:r>
                        <a:rPr lang="en-US" sz="1400" dirty="0">
                          <a:latin typeface="Merriweather Sans" panose="02000503060000020004" pitchFamily="2" charset="77"/>
                        </a:rPr>
                        <a:t>?</a:t>
                      </a:r>
                    </a:p>
                  </a:txBody>
                  <a:tcPr anchor="ctr">
                    <a:solidFill>
                      <a:srgbClr val="2365A9">
                        <a:alpha val="34902"/>
                      </a:srgbClr>
                    </a:solidFill>
                  </a:tcPr>
                </a:tc>
                <a:extLst>
                  <a:ext uri="{0D108BD9-81ED-4DB2-BD59-A6C34878D82A}">
                    <a16:rowId xmlns:a16="http://schemas.microsoft.com/office/drawing/2014/main" val="523504055"/>
                  </a:ext>
                </a:extLst>
              </a:tr>
              <a:tr h="545242">
                <a:tc>
                  <a:txBody>
                    <a:bodyPr/>
                    <a:lstStyle/>
                    <a:p>
                      <a:pPr algn="ctr"/>
                      <a:r>
                        <a:rPr lang="en-US" sz="1400" dirty="0">
                          <a:latin typeface="Merriweather Sans" panose="02000503060000020004" pitchFamily="2" charset="77"/>
                        </a:rPr>
                        <a:t>AFET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50000"/>
                              <a:lumOff val="50000"/>
                            </a:schemeClr>
                          </a:solidFill>
                          <a:latin typeface="Merriweather Sans Light" panose="02000503060000020004" pitchFamily="2" charset="77"/>
                        </a:rPr>
                        <a:t>[Ren et al. 16]</a:t>
                      </a:r>
                      <a:endParaRPr lang="en-US" sz="1200" b="1" dirty="0">
                        <a:solidFill>
                          <a:schemeClr val="tx1">
                            <a:lumMod val="50000"/>
                            <a:lumOff val="50000"/>
                          </a:schemeClr>
                        </a:solidFill>
                      </a:endParaRPr>
                    </a:p>
                  </a:txBody>
                  <a:tcPr anchor="ctr">
                    <a:solidFill>
                      <a:srgbClr val="BC0E1C">
                        <a:alpha val="25000"/>
                      </a:srgbClr>
                    </a:solidFill>
                  </a:tcPr>
                </a:tc>
                <a:tc>
                  <a:txBody>
                    <a:bodyPr/>
                    <a:lstStyle/>
                    <a:p>
                      <a:pPr algn="ctr"/>
                      <a:r>
                        <a:rPr lang="en-US" sz="1400" b="1" dirty="0">
                          <a:latin typeface="Merriweather Sans" panose="02000503060000020004" pitchFamily="2" charset="77"/>
                        </a:rPr>
                        <a:t>BBN</a:t>
                      </a:r>
                    </a:p>
                  </a:txBody>
                  <a:tcPr anchor="ctr">
                    <a:solidFill>
                      <a:srgbClr val="BC0E1C">
                        <a:alpha val="25000"/>
                      </a:srgbClr>
                    </a:solidFill>
                  </a:tcPr>
                </a:tc>
                <a:tc>
                  <a:txBody>
                    <a:bodyPr/>
                    <a:lstStyle/>
                    <a:p>
                      <a:pPr algn="ctr"/>
                      <a:r>
                        <a:rPr lang="en-US" sz="1400" dirty="0">
                          <a:latin typeface="Merriweather Sans" panose="02000503060000020004" pitchFamily="2" charset="77"/>
                        </a:rPr>
                        <a:t>?</a:t>
                      </a:r>
                    </a:p>
                  </a:txBody>
                  <a:tcPr anchor="ctr">
                    <a:solidFill>
                      <a:srgbClr val="BC0E1C">
                        <a:alpha val="25000"/>
                      </a:srgbClr>
                    </a:solidFill>
                  </a:tcPr>
                </a:tc>
                <a:tc>
                  <a:txBody>
                    <a:bodyPr/>
                    <a:lstStyle/>
                    <a:p>
                      <a:pPr algn="ctr"/>
                      <a:r>
                        <a:rPr lang="en-US" sz="1400" dirty="0">
                          <a:latin typeface="Merriweather Sans" panose="02000503060000020004" pitchFamily="2" charset="77"/>
                        </a:rPr>
                        <a:t>75</a:t>
                      </a:r>
                    </a:p>
                  </a:txBody>
                  <a:tcPr anchor="ctr">
                    <a:solidFill>
                      <a:srgbClr val="BC0E1C">
                        <a:alpha val="40000"/>
                      </a:srgbClr>
                    </a:solidFill>
                  </a:tcPr>
                </a:tc>
                <a:tc>
                  <a:txBody>
                    <a:bodyPr/>
                    <a:lstStyle/>
                    <a:p>
                      <a:pPr algn="ctr"/>
                      <a:r>
                        <a:rPr lang="en-US" sz="1400" dirty="0">
                          <a:latin typeface="Merriweather Sans" panose="02000503060000020004" pitchFamily="2" charset="77"/>
                        </a:rPr>
                        <a:t>?</a:t>
                      </a:r>
                    </a:p>
                  </a:txBody>
                  <a:tcPr anchor="ctr">
                    <a:solidFill>
                      <a:srgbClr val="BC0E1C">
                        <a:alpha val="25000"/>
                      </a:srgbClr>
                    </a:solidFill>
                  </a:tcPr>
                </a:tc>
                <a:extLst>
                  <a:ext uri="{0D108BD9-81ED-4DB2-BD59-A6C34878D82A}">
                    <a16:rowId xmlns:a16="http://schemas.microsoft.com/office/drawing/2014/main" val="2826303253"/>
                  </a:ext>
                </a:extLst>
              </a:tr>
              <a:tr h="545242">
                <a:tc>
                  <a:txBody>
                    <a:bodyPr/>
                    <a:lstStyle/>
                    <a:p>
                      <a:pPr algn="ctr"/>
                      <a:r>
                        <a:rPr lang="en-US" sz="1400" dirty="0">
                          <a:latin typeface="Merriweather Sans" panose="02000503060000020004" pitchFamily="2" charset="77"/>
                        </a:rPr>
                        <a:t>AAA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lumMod val="50000"/>
                            </a:schemeClr>
                          </a:solidFill>
                          <a:latin typeface="Merriweather Sans Light" panose="02000503060000020004" pitchFamily="2" charset="77"/>
                        </a:rPr>
                        <a:t>[</a:t>
                      </a:r>
                      <a:r>
                        <a:rPr lang="en-US" sz="1200" b="1" dirty="0" err="1">
                          <a:solidFill>
                            <a:schemeClr val="bg1">
                              <a:lumMod val="50000"/>
                            </a:schemeClr>
                          </a:solidFill>
                          <a:latin typeface="Merriweather Sans Light" panose="02000503060000020004" pitchFamily="2" charset="77"/>
                        </a:rPr>
                        <a:t>Abishek</a:t>
                      </a:r>
                      <a:r>
                        <a:rPr lang="en-US" sz="1200" b="1" dirty="0">
                          <a:solidFill>
                            <a:schemeClr val="bg1">
                              <a:lumMod val="50000"/>
                            </a:schemeClr>
                          </a:solidFill>
                          <a:latin typeface="Merriweather Sans Light" panose="02000503060000020004" pitchFamily="2" charset="77"/>
                        </a:rPr>
                        <a:t> et al. 17]</a:t>
                      </a:r>
                      <a:endParaRPr lang="en-US" sz="1200" b="1" dirty="0">
                        <a:solidFill>
                          <a:schemeClr val="bg1">
                            <a:lumMod val="50000"/>
                          </a:schemeClr>
                        </a:solidFill>
                      </a:endParaRPr>
                    </a:p>
                  </a:txBody>
                  <a:tcPr anchor="ctr">
                    <a:solidFill>
                      <a:srgbClr val="BC0E1C">
                        <a:alpha val="25000"/>
                      </a:srgbClr>
                    </a:solidFill>
                  </a:tcPr>
                </a:tc>
                <a:tc>
                  <a:txBody>
                    <a:bodyPr/>
                    <a:lstStyle/>
                    <a:p>
                      <a:pPr algn="ctr"/>
                      <a:r>
                        <a:rPr lang="en-US" sz="1400" b="1" dirty="0">
                          <a:latin typeface="Merriweather Sans" panose="02000503060000020004" pitchFamily="2" charset="77"/>
                        </a:rPr>
                        <a:t>BBN</a:t>
                      </a:r>
                    </a:p>
                  </a:txBody>
                  <a:tcPr anchor="ctr">
                    <a:solidFill>
                      <a:srgbClr val="BC0E1C">
                        <a:alpha val="25000"/>
                      </a:srgbClr>
                    </a:solidFill>
                  </a:tcPr>
                </a:tc>
                <a:tc>
                  <a:txBody>
                    <a:bodyPr/>
                    <a:lstStyle/>
                    <a:p>
                      <a:pPr algn="ctr"/>
                      <a:r>
                        <a:rPr lang="en-US" sz="1400" dirty="0">
                          <a:latin typeface="Merriweather Sans" panose="02000503060000020004" pitchFamily="2" charset="77"/>
                        </a:rPr>
                        <a:t>?</a:t>
                      </a:r>
                    </a:p>
                  </a:txBody>
                  <a:tcPr anchor="ctr">
                    <a:solidFill>
                      <a:srgbClr val="BC0E1C">
                        <a:alpha val="25000"/>
                      </a:srgbClr>
                    </a:solidFill>
                  </a:tcPr>
                </a:tc>
                <a:tc>
                  <a:txBody>
                    <a:bodyPr/>
                    <a:lstStyle/>
                    <a:p>
                      <a:pPr algn="ctr"/>
                      <a:r>
                        <a:rPr lang="en-US" sz="1400" dirty="0">
                          <a:latin typeface="Merriweather Sans" panose="02000503060000020004" pitchFamily="2" charset="77"/>
                        </a:rPr>
                        <a:t>79</a:t>
                      </a:r>
                    </a:p>
                  </a:txBody>
                  <a:tcPr anchor="ctr">
                    <a:solidFill>
                      <a:srgbClr val="BC0E1C">
                        <a:alpha val="40000"/>
                      </a:srgbClr>
                    </a:solidFill>
                  </a:tcPr>
                </a:tc>
                <a:tc>
                  <a:txBody>
                    <a:bodyPr/>
                    <a:lstStyle/>
                    <a:p>
                      <a:pPr algn="ctr"/>
                      <a:r>
                        <a:rPr lang="en-US" sz="1400" dirty="0">
                          <a:latin typeface="Merriweather Sans" panose="02000503060000020004" pitchFamily="2" charset="77"/>
                        </a:rPr>
                        <a:t>?</a:t>
                      </a:r>
                    </a:p>
                  </a:txBody>
                  <a:tcPr anchor="ctr">
                    <a:solidFill>
                      <a:srgbClr val="BC0E1C">
                        <a:alpha val="25000"/>
                      </a:srgbClr>
                    </a:solidFill>
                  </a:tcPr>
                </a:tc>
                <a:extLst>
                  <a:ext uri="{0D108BD9-81ED-4DB2-BD59-A6C34878D82A}">
                    <a16:rowId xmlns:a16="http://schemas.microsoft.com/office/drawing/2014/main" val="839836896"/>
                  </a:ext>
                </a:extLst>
              </a:tr>
              <a:tr h="545242">
                <a:tc>
                  <a:txBody>
                    <a:bodyPr/>
                    <a:lstStyle/>
                    <a:p>
                      <a:pPr algn="ctr"/>
                      <a:r>
                        <a:rPr lang="en-US" sz="1400" dirty="0">
                          <a:latin typeface="Merriweather Sans" panose="02000503060000020004" pitchFamily="2" charset="77"/>
                        </a:rPr>
                        <a:t>AFET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50000"/>
                              <a:lumOff val="50000"/>
                            </a:schemeClr>
                          </a:solidFill>
                          <a:latin typeface="Merriweather Sans Light" panose="02000503060000020004" pitchFamily="2" charset="77"/>
                        </a:rPr>
                        <a:t>[Ren et al. 16]</a:t>
                      </a:r>
                      <a:endParaRPr lang="en-US" sz="1200" b="1" dirty="0">
                        <a:solidFill>
                          <a:schemeClr val="tx1">
                            <a:lumMod val="50000"/>
                            <a:lumOff val="50000"/>
                          </a:schemeClr>
                        </a:solidFill>
                      </a:endParaRPr>
                    </a:p>
                  </a:txBody>
                  <a:tcPr anchor="ctr">
                    <a:solidFill>
                      <a:srgbClr val="558139">
                        <a:alpha val="35294"/>
                      </a:srgbClr>
                    </a:solidFill>
                  </a:tcPr>
                </a:tc>
                <a:tc>
                  <a:txBody>
                    <a:bodyPr/>
                    <a:lstStyle/>
                    <a:p>
                      <a:pPr algn="ctr"/>
                      <a:r>
                        <a:rPr lang="en-US" sz="1400" b="1" dirty="0" err="1">
                          <a:latin typeface="Merriweather Sans" panose="02000503060000020004" pitchFamily="2" charset="77"/>
                        </a:rPr>
                        <a:t>Ontonotes</a:t>
                      </a:r>
                      <a:endParaRPr lang="en-US" sz="1400" b="1" dirty="0">
                        <a:latin typeface="Merriweather Sans" panose="02000503060000020004" pitchFamily="2" charset="77"/>
                      </a:endParaRPr>
                    </a:p>
                  </a:txBody>
                  <a:tcPr anchor="ctr">
                    <a:solidFill>
                      <a:srgbClr val="558139">
                        <a:alpha val="35294"/>
                      </a:srgbClr>
                    </a:solidFill>
                  </a:tcPr>
                </a:tc>
                <a:tc>
                  <a:txBody>
                    <a:bodyPr/>
                    <a:lstStyle/>
                    <a:p>
                      <a:pPr algn="ctr"/>
                      <a:r>
                        <a:rPr lang="en-US" sz="1400" dirty="0">
                          <a:latin typeface="Merriweather Sans" panose="02000503060000020004" pitchFamily="2" charset="77"/>
                        </a:rPr>
                        <a:t>?</a:t>
                      </a:r>
                    </a:p>
                  </a:txBody>
                  <a:tcPr anchor="ctr">
                    <a:solidFill>
                      <a:srgbClr val="558139">
                        <a:alpha val="35294"/>
                      </a:srgbClr>
                    </a:solidFill>
                  </a:tcPr>
                </a:tc>
                <a:tc>
                  <a:txBody>
                    <a:bodyPr/>
                    <a:lstStyle/>
                    <a:p>
                      <a:pPr algn="ctr"/>
                      <a:r>
                        <a:rPr lang="en-US" sz="1400" dirty="0">
                          <a:latin typeface="Merriweather Sans" panose="02000503060000020004" pitchFamily="2" charset="77"/>
                        </a:rPr>
                        <a:t>?</a:t>
                      </a:r>
                    </a:p>
                  </a:txBody>
                  <a:tcPr anchor="ctr">
                    <a:solidFill>
                      <a:srgbClr val="558139">
                        <a:alpha val="35294"/>
                      </a:srgbClr>
                    </a:solidFill>
                  </a:tcPr>
                </a:tc>
                <a:tc>
                  <a:txBody>
                    <a:bodyPr/>
                    <a:lstStyle/>
                    <a:p>
                      <a:pPr algn="ctr"/>
                      <a:r>
                        <a:rPr lang="en-US" sz="1400" dirty="0">
                          <a:latin typeface="Merriweather Sans" panose="02000503060000020004" pitchFamily="2" charset="77"/>
                        </a:rPr>
                        <a:t>65</a:t>
                      </a:r>
                    </a:p>
                  </a:txBody>
                  <a:tcPr anchor="ctr">
                    <a:solidFill>
                      <a:srgbClr val="558139">
                        <a:alpha val="48000"/>
                      </a:srgbClr>
                    </a:solidFill>
                  </a:tcPr>
                </a:tc>
                <a:extLst>
                  <a:ext uri="{0D108BD9-81ED-4DB2-BD59-A6C34878D82A}">
                    <a16:rowId xmlns:a16="http://schemas.microsoft.com/office/drawing/2014/main" val="4024202800"/>
                  </a:ext>
                </a:extLst>
              </a:tr>
              <a:tr h="545242">
                <a:tc>
                  <a:txBody>
                    <a:bodyPr/>
                    <a:lstStyle/>
                    <a:p>
                      <a:pPr algn="ctr"/>
                      <a:r>
                        <a:rPr lang="en-US" sz="1400" dirty="0">
                          <a:latin typeface="Merriweather Sans" panose="02000503060000020004" pitchFamily="2" charset="77"/>
                        </a:rPr>
                        <a:t>NFETC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50000"/>
                              <a:lumOff val="50000"/>
                            </a:schemeClr>
                          </a:solidFill>
                          <a:latin typeface="Merriweather Sans Light" panose="02000503060000020004" pitchFamily="2" charset="77"/>
                        </a:rPr>
                        <a:t>[</a:t>
                      </a:r>
                      <a:r>
                        <a:rPr lang="en-US" sz="1200" b="1" dirty="0" err="1">
                          <a:solidFill>
                            <a:schemeClr val="tx1">
                              <a:lumMod val="50000"/>
                              <a:lumOff val="50000"/>
                            </a:schemeClr>
                          </a:solidFill>
                          <a:latin typeface="Merriweather Sans Light" panose="02000503060000020004" pitchFamily="2" charset="77"/>
                        </a:rPr>
                        <a:t>Xu&amp;Barbosa</a:t>
                      </a:r>
                      <a:r>
                        <a:rPr lang="en-US" sz="1200" b="1" dirty="0">
                          <a:solidFill>
                            <a:schemeClr val="tx1">
                              <a:lumMod val="50000"/>
                              <a:lumOff val="50000"/>
                            </a:schemeClr>
                          </a:solidFill>
                          <a:latin typeface="Merriweather Sans Light" panose="02000503060000020004" pitchFamily="2" charset="77"/>
                        </a:rPr>
                        <a:t> 18]</a:t>
                      </a:r>
                      <a:endParaRPr lang="en-US" sz="1200" b="1" dirty="0">
                        <a:solidFill>
                          <a:schemeClr val="tx1">
                            <a:lumMod val="50000"/>
                            <a:lumOff val="50000"/>
                          </a:schemeClr>
                        </a:solidFill>
                      </a:endParaRPr>
                    </a:p>
                  </a:txBody>
                  <a:tcPr anchor="ctr">
                    <a:solidFill>
                      <a:srgbClr val="558139">
                        <a:alpha val="35294"/>
                      </a:srgbClr>
                    </a:solidFill>
                  </a:tcPr>
                </a:tc>
                <a:tc>
                  <a:txBody>
                    <a:bodyPr/>
                    <a:lstStyle/>
                    <a:p>
                      <a:pPr algn="ctr"/>
                      <a:r>
                        <a:rPr lang="en-US" sz="1400" b="1">
                          <a:latin typeface="Merriweather Sans" panose="02000503060000020004" pitchFamily="2" charset="77"/>
                        </a:rPr>
                        <a:t>Ontonotes</a:t>
                      </a:r>
                      <a:endParaRPr lang="en-US" sz="1400" b="1" dirty="0">
                        <a:latin typeface="Merriweather Sans" panose="02000503060000020004" pitchFamily="2" charset="77"/>
                      </a:endParaRPr>
                    </a:p>
                  </a:txBody>
                  <a:tcPr anchor="ctr">
                    <a:solidFill>
                      <a:srgbClr val="558139">
                        <a:alpha val="35294"/>
                      </a:srgbClr>
                    </a:solidFill>
                  </a:tcPr>
                </a:tc>
                <a:tc>
                  <a:txBody>
                    <a:bodyPr/>
                    <a:lstStyle/>
                    <a:p>
                      <a:pPr algn="ctr"/>
                      <a:r>
                        <a:rPr lang="en-US" sz="1400">
                          <a:latin typeface="Merriweather Sans" panose="02000503060000020004" pitchFamily="2" charset="77"/>
                        </a:rPr>
                        <a:t>?</a:t>
                      </a:r>
                      <a:endParaRPr lang="en-US" sz="1400" dirty="0">
                        <a:latin typeface="Merriweather Sans" panose="02000503060000020004" pitchFamily="2" charset="77"/>
                      </a:endParaRPr>
                    </a:p>
                  </a:txBody>
                  <a:tcPr anchor="ctr">
                    <a:solidFill>
                      <a:srgbClr val="558139">
                        <a:alpha val="35294"/>
                      </a:srgbClr>
                    </a:solidFill>
                  </a:tcPr>
                </a:tc>
                <a:tc>
                  <a:txBody>
                    <a:bodyPr/>
                    <a:lstStyle/>
                    <a:p>
                      <a:pPr algn="ctr"/>
                      <a:r>
                        <a:rPr lang="en-US" sz="1400">
                          <a:latin typeface="Merriweather Sans" panose="02000503060000020004" pitchFamily="2" charset="77"/>
                        </a:rPr>
                        <a:t>?</a:t>
                      </a:r>
                      <a:endParaRPr lang="en-US" sz="1400" dirty="0">
                        <a:latin typeface="Merriweather Sans" panose="02000503060000020004" pitchFamily="2" charset="77"/>
                      </a:endParaRPr>
                    </a:p>
                  </a:txBody>
                  <a:tcPr anchor="ctr">
                    <a:solidFill>
                      <a:srgbClr val="558139">
                        <a:alpha val="35294"/>
                      </a:srgbClr>
                    </a:solidFill>
                  </a:tcPr>
                </a:tc>
                <a:tc>
                  <a:txBody>
                    <a:bodyPr/>
                    <a:lstStyle/>
                    <a:p>
                      <a:pPr algn="ctr"/>
                      <a:r>
                        <a:rPr lang="en-US" sz="1400" dirty="0">
                          <a:latin typeface="Merriweather Sans" panose="02000503060000020004" pitchFamily="2" charset="77"/>
                        </a:rPr>
                        <a:t>70</a:t>
                      </a:r>
                    </a:p>
                  </a:txBody>
                  <a:tcPr anchor="ctr">
                    <a:solidFill>
                      <a:srgbClr val="558139">
                        <a:alpha val="48000"/>
                      </a:srgbClr>
                    </a:solidFill>
                  </a:tcPr>
                </a:tc>
                <a:extLst>
                  <a:ext uri="{0D108BD9-81ED-4DB2-BD59-A6C34878D82A}">
                    <a16:rowId xmlns:a16="http://schemas.microsoft.com/office/drawing/2014/main" val="2682658947"/>
                  </a:ext>
                </a:extLst>
              </a:tr>
              <a:tr h="545242">
                <a:tc>
                  <a:txBody>
                    <a:bodyPr/>
                    <a:lstStyle/>
                    <a:p>
                      <a:pPr algn="ctr"/>
                      <a:r>
                        <a:rPr lang="en-US" sz="1400" dirty="0">
                          <a:latin typeface="Merriweather Sans" panose="02000503060000020004" pitchFamily="2" charset="77"/>
                        </a:rPr>
                        <a:t>ZOE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50000"/>
                              <a:lumOff val="50000"/>
                            </a:schemeClr>
                          </a:solidFill>
                          <a:latin typeface="Merriweather Sans Light" panose="02000503060000020004" pitchFamily="2" charset="77"/>
                        </a:rPr>
                        <a:t>(this work)</a:t>
                      </a:r>
                      <a:endParaRPr lang="en-US" sz="1200" b="1" dirty="0">
                        <a:solidFill>
                          <a:schemeClr val="tx1">
                            <a:lumMod val="50000"/>
                            <a:lumOff val="50000"/>
                          </a:schemeClr>
                        </a:solidFill>
                      </a:endParaRPr>
                    </a:p>
                  </a:txBody>
                  <a:tcPr anchor="ctr"/>
                </a:tc>
                <a:tc>
                  <a:txBody>
                    <a:bodyPr/>
                    <a:lstStyle/>
                    <a:p>
                      <a:pPr algn="ctr"/>
                      <a:r>
                        <a:rPr lang="en-US" sz="1400" b="1" dirty="0">
                          <a:latin typeface="Merriweather Sans" panose="02000503060000020004" pitchFamily="2" charset="77"/>
                        </a:rPr>
                        <a:t>-</a:t>
                      </a:r>
                    </a:p>
                  </a:txBody>
                  <a:tcPr anchor="ctr"/>
                </a:tc>
                <a:tc>
                  <a:txBody>
                    <a:bodyPr/>
                    <a:lstStyle/>
                    <a:p>
                      <a:pPr algn="ctr"/>
                      <a:r>
                        <a:rPr lang="en-US" sz="1400" b="1" dirty="0">
                          <a:latin typeface="Merriweather Sans" panose="02000503060000020004" pitchFamily="2" charset="77"/>
                        </a:rPr>
                        <a:t>71</a:t>
                      </a:r>
                    </a:p>
                  </a:txBody>
                  <a:tcPr anchor="ctr"/>
                </a:tc>
                <a:tc>
                  <a:txBody>
                    <a:bodyPr/>
                    <a:lstStyle/>
                    <a:p>
                      <a:pPr algn="ctr"/>
                      <a:r>
                        <a:rPr lang="en-US" sz="1400" b="1" dirty="0">
                          <a:latin typeface="Merriweather Sans" panose="02000503060000020004" pitchFamily="2" charset="77"/>
                        </a:rPr>
                        <a:t>75</a:t>
                      </a:r>
                    </a:p>
                  </a:txBody>
                  <a:tcPr anchor="ctr"/>
                </a:tc>
                <a:tc>
                  <a:txBody>
                    <a:bodyPr/>
                    <a:lstStyle/>
                    <a:p>
                      <a:pPr algn="ctr"/>
                      <a:r>
                        <a:rPr lang="en-US" sz="1400" b="1" dirty="0">
                          <a:latin typeface="Merriweather Sans" panose="02000503060000020004" pitchFamily="2" charset="77"/>
                        </a:rPr>
                        <a:t>61</a:t>
                      </a:r>
                    </a:p>
                  </a:txBody>
                  <a:tcPr anchor="ctr"/>
                </a:tc>
                <a:extLst>
                  <a:ext uri="{0D108BD9-81ED-4DB2-BD59-A6C34878D82A}">
                    <a16:rowId xmlns:a16="http://schemas.microsoft.com/office/drawing/2014/main" val="319194497"/>
                  </a:ext>
                </a:extLst>
              </a:tr>
            </a:tbl>
          </a:graphicData>
        </a:graphic>
      </p:graphicFrame>
      <p:sp>
        <p:nvSpPr>
          <p:cNvPr id="46" name="Rectangle 45">
            <a:extLst>
              <a:ext uri="{FF2B5EF4-FFF2-40B4-BE49-F238E27FC236}">
                <a16:creationId xmlns:a16="http://schemas.microsoft.com/office/drawing/2014/main" id="{AF04277E-7B28-554A-A938-E873714BF1C2}"/>
              </a:ext>
            </a:extLst>
          </p:cNvPr>
          <p:cNvSpPr/>
          <p:nvPr/>
        </p:nvSpPr>
        <p:spPr>
          <a:xfrm>
            <a:off x="8882548" y="2645500"/>
            <a:ext cx="2196009" cy="1095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7CB1E97-ED40-CB40-A62C-BC6A7BD79C5C}"/>
              </a:ext>
            </a:extLst>
          </p:cNvPr>
          <p:cNvSpPr/>
          <p:nvPr/>
        </p:nvSpPr>
        <p:spPr>
          <a:xfrm>
            <a:off x="4584144" y="2634864"/>
            <a:ext cx="3226356" cy="1105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4FE396E-1B27-B641-94D2-C8E4FD9285DC}"/>
              </a:ext>
            </a:extLst>
          </p:cNvPr>
          <p:cNvSpPr/>
          <p:nvPr/>
        </p:nvSpPr>
        <p:spPr>
          <a:xfrm>
            <a:off x="7792314" y="2634864"/>
            <a:ext cx="1090234" cy="1095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DA01E96-6781-F14F-9881-C6B206AECB0B}"/>
              </a:ext>
            </a:extLst>
          </p:cNvPr>
          <p:cNvSpPr/>
          <p:nvPr/>
        </p:nvSpPr>
        <p:spPr>
          <a:xfrm>
            <a:off x="4658314" y="3716981"/>
            <a:ext cx="6562136" cy="1124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B71859F-0B6B-7E4D-83BE-FC6B0AC01497}"/>
              </a:ext>
            </a:extLst>
          </p:cNvPr>
          <p:cNvSpPr/>
          <p:nvPr/>
        </p:nvSpPr>
        <p:spPr>
          <a:xfrm>
            <a:off x="4715859" y="4831281"/>
            <a:ext cx="6562136" cy="1218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EEA1E98-DFEC-4B4B-8BEC-A4E65E08C791}"/>
              </a:ext>
            </a:extLst>
          </p:cNvPr>
          <p:cNvPicPr>
            <a:picLocks noChangeAspect="1"/>
          </p:cNvPicPr>
          <p:nvPr/>
        </p:nvPicPr>
        <p:blipFill rotWithShape="1">
          <a:blip r:embed="rId3"/>
          <a:srcRect b="46126"/>
          <a:stretch/>
        </p:blipFill>
        <p:spPr>
          <a:xfrm>
            <a:off x="4764467" y="6042152"/>
            <a:ext cx="529737" cy="403431"/>
          </a:xfrm>
          <a:prstGeom prst="rect">
            <a:avLst/>
          </a:prstGeom>
        </p:spPr>
      </p:pic>
      <p:sp>
        <p:nvSpPr>
          <p:cNvPr id="51" name="Rectangle 50">
            <a:extLst>
              <a:ext uri="{FF2B5EF4-FFF2-40B4-BE49-F238E27FC236}">
                <a16:creationId xmlns:a16="http://schemas.microsoft.com/office/drawing/2014/main" id="{6EA263C4-E696-804F-BBCC-EBF66DA53596}"/>
              </a:ext>
            </a:extLst>
          </p:cNvPr>
          <p:cNvSpPr/>
          <p:nvPr/>
        </p:nvSpPr>
        <p:spPr>
          <a:xfrm>
            <a:off x="4764467" y="5849059"/>
            <a:ext cx="6562136" cy="602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4">
            <a:extLst>
              <a:ext uri="{FF2B5EF4-FFF2-40B4-BE49-F238E27FC236}">
                <a16:creationId xmlns:a16="http://schemas.microsoft.com/office/drawing/2014/main" id="{3997FAFB-7011-491C-8A66-5E1B25C3BB1F}"/>
              </a:ext>
            </a:extLst>
          </p:cNvPr>
          <p:cNvSpPr/>
          <p:nvPr/>
        </p:nvSpPr>
        <p:spPr>
          <a:xfrm>
            <a:off x="1207088" y="4807503"/>
            <a:ext cx="2257666" cy="1561173"/>
          </a:xfrm>
          <a:prstGeom prst="roundRect">
            <a:avLst/>
          </a:prstGeom>
          <a:noFill/>
          <a:ln w="50800">
            <a:solidFill>
              <a:srgbClr val="FFC000"/>
            </a:solidFill>
            <a:prstDash val="sysDot"/>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dirty="0">
                <a:latin typeface="Consolas" panose="020B0609020204030204" pitchFamily="49" charset="0"/>
                <a:cs typeface="Consolas" panose="020B0609020204030204" pitchFamily="49" charset="0"/>
              </a:rPr>
              <a:t>politician</a:t>
            </a: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a:p>
            <a:pPr algn="ctr"/>
            <a:endParaRPr lang="en-US" dirty="0">
              <a:latin typeface="Consolas" panose="020B0609020204030204" pitchFamily="49" charset="0"/>
              <a:cs typeface="Consolas" panose="020B0609020204030204" pitchFamily="49" charset="0"/>
            </a:endParaRPr>
          </a:p>
        </p:txBody>
      </p:sp>
      <p:sp>
        <p:nvSpPr>
          <p:cNvPr id="14" name="Rounded Rectangle 5">
            <a:extLst>
              <a:ext uri="{FF2B5EF4-FFF2-40B4-BE49-F238E27FC236}">
                <a16:creationId xmlns:a16="http://schemas.microsoft.com/office/drawing/2014/main" id="{04B8E180-E2ED-4EDE-8F2F-3820FE184CD4}"/>
              </a:ext>
            </a:extLst>
          </p:cNvPr>
          <p:cNvSpPr/>
          <p:nvPr/>
        </p:nvSpPr>
        <p:spPr>
          <a:xfrm>
            <a:off x="1417442" y="5459100"/>
            <a:ext cx="1804701" cy="374571"/>
          </a:xfrm>
          <a:prstGeom prst="roundRect">
            <a:avLst/>
          </a:prstGeom>
          <a:solidFill>
            <a:srgbClr val="FFEA00">
              <a:alpha val="33725"/>
            </a:srgbClr>
          </a:solidFill>
        </p:spPr>
        <p:txBody>
          <a:bodyPr wrap="square">
            <a:spAutoFit/>
          </a:bodyPr>
          <a:lstStyle/>
          <a:p>
            <a:pPr algn="ctr"/>
            <a:r>
              <a:rPr lang="en-US" sz="1600" b="1" i="1" dirty="0">
                <a:solidFill>
                  <a:srgbClr val="C00000"/>
                </a:solidFill>
                <a:latin typeface="Merriweather Sans" panose="02000503060000020004" pitchFamily="2" charset="77"/>
              </a:rPr>
              <a:t>Richard Nixon</a:t>
            </a:r>
            <a:endParaRPr lang="en-US" sz="1600" i="1" dirty="0">
              <a:latin typeface="Merriweather Sans" panose="02000503060000020004" pitchFamily="2" charset="77"/>
            </a:endParaRPr>
          </a:p>
        </p:txBody>
      </p:sp>
      <p:sp>
        <p:nvSpPr>
          <p:cNvPr id="15" name="Rounded Rectangle 8">
            <a:extLst>
              <a:ext uri="{FF2B5EF4-FFF2-40B4-BE49-F238E27FC236}">
                <a16:creationId xmlns:a16="http://schemas.microsoft.com/office/drawing/2014/main" id="{C686993C-C9DC-4FE0-BF76-651108E13C1F}"/>
              </a:ext>
            </a:extLst>
          </p:cNvPr>
          <p:cNvSpPr/>
          <p:nvPr/>
        </p:nvSpPr>
        <p:spPr>
          <a:xfrm>
            <a:off x="1393342" y="5906069"/>
            <a:ext cx="1828801" cy="374571"/>
          </a:xfrm>
          <a:prstGeom prst="roundRect">
            <a:avLst/>
          </a:prstGeom>
          <a:solidFill>
            <a:srgbClr val="FFEA00">
              <a:alpha val="33725"/>
            </a:srgbClr>
          </a:solidFill>
        </p:spPr>
        <p:txBody>
          <a:bodyPr wrap="square" lIns="0" rIns="0">
            <a:spAutoFit/>
          </a:bodyPr>
          <a:lstStyle/>
          <a:p>
            <a:pPr algn="ctr"/>
            <a:r>
              <a:rPr lang="en-US" sz="1600" b="1" i="1" dirty="0">
                <a:solidFill>
                  <a:srgbClr val="C00000"/>
                </a:solidFill>
                <a:latin typeface="Merriweather Sans" panose="02000503060000020004" pitchFamily="2" charset="77"/>
              </a:rPr>
              <a:t>Elizabeth Warren</a:t>
            </a:r>
            <a:endParaRPr lang="en-US" sz="1600" i="1" dirty="0">
              <a:latin typeface="Merriweather Sans" panose="02000503060000020004" pitchFamily="2" charset="77"/>
            </a:endParaRPr>
          </a:p>
        </p:txBody>
      </p:sp>
      <p:sp>
        <p:nvSpPr>
          <p:cNvPr id="7" name="Slide Number Placeholder 6">
            <a:extLst>
              <a:ext uri="{FF2B5EF4-FFF2-40B4-BE49-F238E27FC236}">
                <a16:creationId xmlns:a16="http://schemas.microsoft.com/office/drawing/2014/main" id="{F0B2E527-B88F-489C-91CE-65EAD956F41C}"/>
              </a:ext>
            </a:extLst>
          </p:cNvPr>
          <p:cNvSpPr>
            <a:spLocks noGrp="1"/>
          </p:cNvSpPr>
          <p:nvPr>
            <p:ph type="sldNum" sz="quarter" idx="11"/>
          </p:nvPr>
        </p:nvSpPr>
        <p:spPr/>
        <p:txBody>
          <a:bodyPr/>
          <a:lstStyle/>
          <a:p>
            <a:fld id="{BDF588C3-71D6-5D45-B118-1C664482E1C2}" type="slidenum">
              <a:rPr lang="en-US" smtClean="0"/>
              <a:t>29</a:t>
            </a:fld>
            <a:endParaRPr lang="en-US"/>
          </a:p>
        </p:txBody>
      </p:sp>
    </p:spTree>
    <p:extLst>
      <p:ext uri="{BB962C8B-B14F-4D97-AF65-F5344CB8AC3E}">
        <p14:creationId xmlns:p14="http://schemas.microsoft.com/office/powerpoint/2010/main" val="15595727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48"/>
                                        </p:tgtEl>
                                      </p:cBhvr>
                                    </p:animEffect>
                                    <p:set>
                                      <p:cBhvr>
                                        <p:cTn id="12" dur="1" fill="hold">
                                          <p:stCondLst>
                                            <p:cond delay="499"/>
                                          </p:stCondLst>
                                        </p:cTn>
                                        <p:tgtEl>
                                          <p:spTgt spid="4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46"/>
                                        </p:tgtEl>
                                      </p:cBhvr>
                                    </p:animEffect>
                                    <p:set>
                                      <p:cBhvr>
                                        <p:cTn id="17" dur="1" fill="hold">
                                          <p:stCondLst>
                                            <p:cond delay="499"/>
                                          </p:stCondLst>
                                        </p:cTn>
                                        <p:tgtEl>
                                          <p:spTgt spid="4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49"/>
                                        </p:tgtEl>
                                      </p:cBhvr>
                                    </p:animEffect>
                                    <p:set>
                                      <p:cBhvr>
                                        <p:cTn id="22" dur="1" fill="hold">
                                          <p:stCondLst>
                                            <p:cond delay="499"/>
                                          </p:stCondLst>
                                        </p:cTn>
                                        <p:tgtEl>
                                          <p:spTgt spid="4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50"/>
                                        </p:tgtEl>
                                      </p:cBhvr>
                                    </p:animEffect>
                                    <p:set>
                                      <p:cBhvr>
                                        <p:cTn id="27" dur="1" fill="hold">
                                          <p:stCondLst>
                                            <p:cond delay="499"/>
                                          </p:stCondLst>
                                        </p:cTn>
                                        <p:tgtEl>
                                          <p:spTgt spid="5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51"/>
                                        </p:tgtEl>
                                      </p:cBhvr>
                                    </p:animEffect>
                                    <p:set>
                                      <p:cBhvr>
                                        <p:cTn id="32" dur="1" fill="hold">
                                          <p:stCondLst>
                                            <p:cond delay="499"/>
                                          </p:stCondLst>
                                        </p:cTn>
                                        <p:tgtEl>
                                          <p:spTgt spid="5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DCE876-41E5-4996-A28F-6E1D94C7E026}"/>
              </a:ext>
            </a:extLst>
          </p:cNvPr>
          <p:cNvSpPr/>
          <p:nvPr/>
        </p:nvSpPr>
        <p:spPr>
          <a:xfrm>
            <a:off x="457200" y="2363983"/>
            <a:ext cx="11342916" cy="548640"/>
          </a:xfrm>
          <a:prstGeom prst="rect">
            <a:avLst/>
          </a:prstGeom>
          <a:solidFill>
            <a:srgbClr val="FFFFCC"/>
          </a:solidFill>
          <a:ln w="12700">
            <a:solidFill>
              <a:srgbClr val="3366C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 name="Title 1">
            <a:extLst>
              <a:ext uri="{FF2B5EF4-FFF2-40B4-BE49-F238E27FC236}">
                <a16:creationId xmlns:a16="http://schemas.microsoft.com/office/drawing/2014/main" id="{26B5569C-8591-4E11-874C-10E89F7133E9}"/>
              </a:ext>
            </a:extLst>
          </p:cNvPr>
          <p:cNvSpPr>
            <a:spLocks noGrp="1"/>
          </p:cNvSpPr>
          <p:nvPr>
            <p:ph type="title"/>
          </p:nvPr>
        </p:nvSpPr>
        <p:spPr/>
        <p:txBody>
          <a:bodyPr/>
          <a:lstStyle/>
          <a:p>
            <a:r>
              <a:rPr lang="en-US" dirty="0"/>
              <a:t>Challenges (2) </a:t>
            </a:r>
          </a:p>
        </p:txBody>
      </p:sp>
      <p:sp>
        <p:nvSpPr>
          <p:cNvPr id="3" name="Content Placeholder 2">
            <a:extLst>
              <a:ext uri="{FF2B5EF4-FFF2-40B4-BE49-F238E27FC236}">
                <a16:creationId xmlns:a16="http://schemas.microsoft.com/office/drawing/2014/main" id="{EAC87610-5AFF-49E5-9F39-7C33AE31AF40}"/>
              </a:ext>
            </a:extLst>
          </p:cNvPr>
          <p:cNvSpPr>
            <a:spLocks noGrp="1"/>
          </p:cNvSpPr>
          <p:nvPr>
            <p:ph idx="1"/>
          </p:nvPr>
        </p:nvSpPr>
        <p:spPr/>
        <p:txBody>
          <a:bodyPr/>
          <a:lstStyle/>
          <a:p>
            <a:r>
              <a:rPr lang="en-US" dirty="0"/>
              <a:t>Inter-banking rate issues </a:t>
            </a:r>
          </a:p>
          <a:p>
            <a:pPr lvl="1"/>
            <a:r>
              <a:rPr lang="en-US" dirty="0"/>
              <a:t>A client investigates if bankers were fixing the inter-banking  rate. </a:t>
            </a:r>
          </a:p>
          <a:p>
            <a:pPr lvl="1"/>
            <a:endParaRPr lang="en-US" dirty="0"/>
          </a:p>
          <a:p>
            <a:pPr lvl="1"/>
            <a:r>
              <a:rPr lang="en-US" i="1" dirty="0"/>
              <a:t>"Mate, can you raise the main one by 0.2 till Wednesday? I owe you a drink.“</a:t>
            </a:r>
          </a:p>
          <a:p>
            <a:pPr lvl="1"/>
            <a:endParaRPr lang="en-US" i="1" dirty="0"/>
          </a:p>
          <a:p>
            <a:r>
              <a:rPr lang="en-US" dirty="0"/>
              <a:t>Messages here are typically very short; the language is colloquial and ungrammatical. Messages include many quantities (rates), how much to adjust, etc. </a:t>
            </a:r>
          </a:p>
          <a:p>
            <a:endParaRPr lang="en-US" dirty="0"/>
          </a:p>
          <a:p>
            <a:r>
              <a:rPr lang="en-US" dirty="0"/>
              <a:t>A “simple” classification problem – but what is the label? </a:t>
            </a:r>
          </a:p>
          <a:p>
            <a:pPr lvl="1"/>
            <a:r>
              <a:rPr lang="en-US" dirty="0"/>
              <a:t>And, where is the training data?</a:t>
            </a:r>
          </a:p>
          <a:p>
            <a:endParaRPr lang="en-US" dirty="0"/>
          </a:p>
        </p:txBody>
      </p:sp>
      <p:sp>
        <p:nvSpPr>
          <p:cNvPr id="4" name="Slide Number Placeholder 3">
            <a:extLst>
              <a:ext uri="{FF2B5EF4-FFF2-40B4-BE49-F238E27FC236}">
                <a16:creationId xmlns:a16="http://schemas.microsoft.com/office/drawing/2014/main" id="{3E17E0D3-1142-4D41-A2A5-D3154F56A0F3}"/>
              </a:ext>
            </a:extLst>
          </p:cNvPr>
          <p:cNvSpPr>
            <a:spLocks noGrp="1"/>
          </p:cNvSpPr>
          <p:nvPr>
            <p:ph type="sldNum" sz="quarter" idx="11"/>
          </p:nvPr>
        </p:nvSpPr>
        <p:spPr/>
        <p:txBody>
          <a:bodyPr/>
          <a:lstStyle/>
          <a:p>
            <a:fld id="{BDF588C3-71D6-5D45-B118-1C664482E1C2}" type="slidenum">
              <a:rPr lang="en-US" smtClean="0"/>
              <a:t>3</a:t>
            </a:fld>
            <a:endParaRPr lang="en-US"/>
          </a:p>
        </p:txBody>
      </p:sp>
    </p:spTree>
    <p:extLst>
      <p:ext uri="{BB962C8B-B14F-4D97-AF65-F5344CB8AC3E}">
        <p14:creationId xmlns:p14="http://schemas.microsoft.com/office/powerpoint/2010/main" val="26727282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Incidental Supervision: Outline</a:t>
            </a:r>
          </a:p>
        </p:txBody>
      </p:sp>
      <p:sp>
        <p:nvSpPr>
          <p:cNvPr id="3" name="Content Placeholder 2"/>
          <p:cNvSpPr>
            <a:spLocks noGrp="1"/>
          </p:cNvSpPr>
          <p:nvPr>
            <p:ph idx="1"/>
          </p:nvPr>
        </p:nvSpPr>
        <p:spPr/>
        <p:txBody>
          <a:bodyPr/>
          <a:lstStyle/>
          <a:p>
            <a:r>
              <a:rPr lang="en-US" dirty="0"/>
              <a:t>Data provides hints</a:t>
            </a:r>
          </a:p>
          <a:p>
            <a:pPr lvl="1"/>
            <a:r>
              <a:rPr lang="en-US" dirty="0"/>
              <a:t>These are often sufficient to infer supervision signals for a range of tasks. </a:t>
            </a:r>
          </a:p>
          <a:p>
            <a:pPr lvl="1"/>
            <a:r>
              <a:rPr lang="en-US" dirty="0"/>
              <a:t>Data exists independent of the task(s) at hand. </a:t>
            </a:r>
          </a:p>
          <a:p>
            <a:endParaRPr lang="en-US" dirty="0"/>
          </a:p>
          <a:p>
            <a:pPr marL="0" indent="0">
              <a:buNone/>
            </a:pPr>
            <a:r>
              <a:rPr lang="en-US" b="1" dirty="0"/>
              <a:t>Tasks:</a:t>
            </a:r>
          </a:p>
          <a:p>
            <a:r>
              <a:rPr lang="en-US" dirty="0"/>
              <a:t>Text Classification</a:t>
            </a:r>
          </a:p>
          <a:p>
            <a:endParaRPr lang="en-US" dirty="0"/>
          </a:p>
          <a:p>
            <a:r>
              <a:rPr lang="en-US" dirty="0"/>
              <a:t>(Fine) Semantic Typing</a:t>
            </a:r>
          </a:p>
          <a:p>
            <a:pPr marL="457200" lvl="1" indent="0">
              <a:buNone/>
            </a:pPr>
            <a:r>
              <a:rPr lang="en-US" i="1" dirty="0">
                <a:latin typeface="Merriweather Sans" panose="02000503060000020004" pitchFamily="2" charset="77"/>
              </a:rPr>
              <a:t>A former Democrat, </a:t>
            </a:r>
            <a:r>
              <a:rPr lang="en-US" b="1" i="1" dirty="0">
                <a:solidFill>
                  <a:srgbClr val="C00000"/>
                </a:solidFill>
                <a:latin typeface="Merriweather Sans" panose="02000503060000020004" pitchFamily="2" charset="77"/>
              </a:rPr>
              <a:t>Bloomberg</a:t>
            </a:r>
            <a:r>
              <a:rPr lang="en-US" i="1" dirty="0">
                <a:latin typeface="Merriweather Sans" panose="02000503060000020004" pitchFamily="2" charset="77"/>
              </a:rPr>
              <a:t>, switched </a:t>
            </a:r>
          </a:p>
          <a:p>
            <a:pPr marL="457200" lvl="1" indent="0">
              <a:buNone/>
            </a:pPr>
            <a:r>
              <a:rPr lang="en-US" i="1" dirty="0">
                <a:latin typeface="Merriweather Sans" panose="02000503060000020004" pitchFamily="2" charset="77"/>
              </a:rPr>
              <a:t>his party registration in 2001. </a:t>
            </a:r>
          </a:p>
          <a:p>
            <a:r>
              <a:rPr lang="en-US" dirty="0"/>
              <a:t>Temporal Relations (Timelines)</a:t>
            </a:r>
          </a:p>
          <a:p>
            <a:r>
              <a:rPr lang="en-US" dirty="0"/>
              <a:t>Shallow Semantic Parsing </a:t>
            </a:r>
          </a:p>
          <a:p>
            <a:endParaRPr lang="en-US" dirty="0"/>
          </a:p>
          <a:p>
            <a:pPr marL="457200" lvl="1" indent="0">
              <a:buNone/>
            </a:pPr>
            <a:endParaRPr lang="en-US" dirty="0"/>
          </a:p>
        </p:txBody>
      </p:sp>
      <p:sp>
        <p:nvSpPr>
          <p:cNvPr id="9" name="Slide Number Placeholder 8">
            <a:extLst>
              <a:ext uri="{FF2B5EF4-FFF2-40B4-BE49-F238E27FC236}">
                <a16:creationId xmlns:a16="http://schemas.microsoft.com/office/drawing/2014/main" id="{F0BF8D82-6008-41FB-BC88-52E28680B43D}"/>
              </a:ext>
            </a:extLst>
          </p:cNvPr>
          <p:cNvSpPr>
            <a:spLocks noGrp="1"/>
          </p:cNvSpPr>
          <p:nvPr>
            <p:ph type="sldNum" sz="quarter" idx="11"/>
          </p:nvPr>
        </p:nvSpPr>
        <p:spPr/>
        <p:txBody>
          <a:bodyPr/>
          <a:lstStyle/>
          <a:p>
            <a:fld id="{BDF588C3-71D6-5D45-B118-1C664482E1C2}" type="slidenum">
              <a:rPr lang="en-US" smtClean="0"/>
              <a:t>30</a:t>
            </a:fld>
            <a:endParaRPr lang="en-US"/>
          </a:p>
        </p:txBody>
      </p:sp>
      <p:sp>
        <p:nvSpPr>
          <p:cNvPr id="8" name="Content Placeholder 2">
            <a:extLst>
              <a:ext uri="{FF2B5EF4-FFF2-40B4-BE49-F238E27FC236}">
                <a16:creationId xmlns:a16="http://schemas.microsoft.com/office/drawing/2014/main" id="{099745EB-6A6A-473E-9D62-AD983708AE35}"/>
              </a:ext>
            </a:extLst>
          </p:cNvPr>
          <p:cNvSpPr txBox="1">
            <a:spLocks/>
          </p:cNvSpPr>
          <p:nvPr/>
        </p:nvSpPr>
        <p:spPr bwMode="auto">
          <a:xfrm>
            <a:off x="6320445" y="2877670"/>
            <a:ext cx="5303520" cy="3657600"/>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a:buNone/>
            </a:pPr>
            <a:r>
              <a:rPr lang="en-US" b="1" kern="0" dirty="0"/>
              <a:t>Methods:</a:t>
            </a:r>
          </a:p>
          <a:p>
            <a:r>
              <a:rPr lang="en-US" kern="0" dirty="0"/>
              <a:t>Using data that is out there</a:t>
            </a:r>
          </a:p>
          <a:p>
            <a:pPr lvl="1"/>
            <a:r>
              <a:rPr lang="en-US" kern="0" dirty="0"/>
              <a:t>Wikipedia</a:t>
            </a:r>
          </a:p>
          <a:p>
            <a:r>
              <a:rPr lang="en-US" kern="0" dirty="0"/>
              <a:t>Label Aware Classification</a:t>
            </a:r>
          </a:p>
          <a:p>
            <a:pPr lvl="1"/>
            <a:r>
              <a:rPr lang="en-US" kern="0" dirty="0"/>
              <a:t>“Understanding” the task &amp; label </a:t>
            </a:r>
          </a:p>
          <a:p>
            <a:r>
              <a:rPr lang="en-US" kern="0" dirty="0"/>
              <a:t>Transfer from other tasks</a:t>
            </a:r>
          </a:p>
          <a:p>
            <a:r>
              <a:rPr lang="en-US" kern="0" dirty="0"/>
              <a:t>Exploiting declarative &amp; statistical knowledge</a:t>
            </a:r>
          </a:p>
          <a:p>
            <a:pPr marL="457200" lvl="1" indent="0">
              <a:buFont typeface="Wingdings" charset="2"/>
              <a:buNone/>
            </a:pPr>
            <a:endParaRPr lang="en-US" kern="0" dirty="0"/>
          </a:p>
        </p:txBody>
      </p:sp>
      <p:sp>
        <p:nvSpPr>
          <p:cNvPr id="4" name="Rectangle 3">
            <a:extLst>
              <a:ext uri="{FF2B5EF4-FFF2-40B4-BE49-F238E27FC236}">
                <a16:creationId xmlns:a16="http://schemas.microsoft.com/office/drawing/2014/main" id="{8A089568-7184-4D1D-835D-E66FE0A232BA}"/>
              </a:ext>
            </a:extLst>
          </p:cNvPr>
          <p:cNvSpPr/>
          <p:nvPr/>
        </p:nvSpPr>
        <p:spPr>
          <a:xfrm>
            <a:off x="558144" y="2866321"/>
            <a:ext cx="5303520" cy="3657600"/>
          </a:xfrm>
          <a:prstGeom prst="rect">
            <a:avLst/>
          </a:prstGeom>
          <a:no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0" name="Right Arrow 5">
            <a:extLst>
              <a:ext uri="{FF2B5EF4-FFF2-40B4-BE49-F238E27FC236}">
                <a16:creationId xmlns:a16="http://schemas.microsoft.com/office/drawing/2014/main" id="{B6184B44-1F70-424D-9B3C-A3230B1A17C5}"/>
              </a:ext>
            </a:extLst>
          </p:cNvPr>
          <p:cNvSpPr/>
          <p:nvPr/>
        </p:nvSpPr>
        <p:spPr>
          <a:xfrm>
            <a:off x="76200" y="3449031"/>
            <a:ext cx="533400" cy="180250"/>
          </a:xfrm>
          <a:prstGeom prst="rightArrow">
            <a:avLst/>
          </a:prstGeom>
          <a:solidFill>
            <a:srgbClr val="A7001B"/>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8EB2FA6-A913-464A-B9A2-28F9DC1A59ED}"/>
              </a:ext>
            </a:extLst>
          </p:cNvPr>
          <p:cNvCxnSpPr/>
          <p:nvPr/>
        </p:nvCxnSpPr>
        <p:spPr>
          <a:xfrm>
            <a:off x="6732565" y="5335457"/>
            <a:ext cx="32004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9603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Categorization without Labeled Data </a:t>
            </a:r>
            <a:r>
              <a:rPr lang="en-US" altLang="zh-CN" sz="1400" dirty="0"/>
              <a:t>[AAAI’08, AAAI’14, IJCAI’16]</a:t>
            </a:r>
            <a:endParaRPr lang="en-US" dirty="0"/>
          </a:p>
        </p:txBody>
      </p:sp>
      <p:sp>
        <p:nvSpPr>
          <p:cNvPr id="3" name="Content Placeholder 2"/>
          <p:cNvSpPr>
            <a:spLocks noGrp="1"/>
          </p:cNvSpPr>
          <p:nvPr>
            <p:ph idx="1"/>
          </p:nvPr>
        </p:nvSpPr>
        <p:spPr>
          <a:xfrm>
            <a:off x="609600" y="1251856"/>
            <a:ext cx="10972800" cy="5399315"/>
          </a:xfrm>
        </p:spPr>
        <p:txBody>
          <a:bodyPr>
            <a:normAutofit fontScale="92500" lnSpcReduction="10000"/>
          </a:bodyPr>
          <a:lstStyle/>
          <a:p>
            <a:r>
              <a:rPr lang="en-US" sz="2200" dirty="0"/>
              <a:t>Given: </a:t>
            </a:r>
          </a:p>
          <a:p>
            <a:pPr lvl="1"/>
            <a:r>
              <a:rPr lang="en-US" sz="1900" dirty="0"/>
              <a:t>A single document (or: a collection of documents)</a:t>
            </a:r>
          </a:p>
          <a:p>
            <a:pPr lvl="1"/>
            <a:r>
              <a:rPr lang="en-US" sz="1900" dirty="0"/>
              <a:t>A taxonomy of categories into which we want to classify the documents</a:t>
            </a:r>
          </a:p>
          <a:p>
            <a:pPr lvl="1"/>
            <a:endParaRPr lang="en-US" sz="1900" dirty="0"/>
          </a:p>
          <a:p>
            <a:r>
              <a:rPr lang="en-US" sz="2200" dirty="0" err="1"/>
              <a:t>Dataless</a:t>
            </a:r>
            <a:r>
              <a:rPr lang="en-US" sz="2200" dirty="0"/>
              <a:t>/Zero-Shot procedure:</a:t>
            </a:r>
          </a:p>
          <a:p>
            <a:pPr lvl="1"/>
            <a:r>
              <a:rPr lang="en-US" sz="1900" dirty="0"/>
              <a:t>Let</a:t>
            </a:r>
            <a:r>
              <a:rPr lang="en-US" sz="1900" dirty="0">
                <a:latin typeface="cmmi10"/>
              </a:rPr>
              <a:t> f</a:t>
            </a:r>
            <a:r>
              <a:rPr lang="en-US" sz="1900" dirty="0">
                <a:latin typeface="Calibri"/>
              </a:rPr>
              <a:t>(l</a:t>
            </a:r>
            <a:r>
              <a:rPr lang="en-US" sz="1900" baseline="-25000" dirty="0">
                <a:latin typeface="Calibri"/>
              </a:rPr>
              <a:t>i</a:t>
            </a:r>
            <a:r>
              <a:rPr lang="en-US" sz="1900" dirty="0"/>
              <a:t>) be the </a:t>
            </a:r>
            <a:r>
              <a:rPr lang="en-US" sz="1900" dirty="0">
                <a:solidFill>
                  <a:srgbClr val="000080"/>
                </a:solidFill>
              </a:rPr>
              <a:t>semantic representation of the labels (label descriptions)</a:t>
            </a:r>
          </a:p>
          <a:p>
            <a:pPr lvl="1"/>
            <a:r>
              <a:rPr lang="en-US" sz="1900" dirty="0"/>
              <a:t>Let </a:t>
            </a:r>
            <a:r>
              <a:rPr lang="en-US" sz="1900" dirty="0">
                <a:latin typeface="cmmi10"/>
              </a:rPr>
              <a:t>f</a:t>
            </a:r>
            <a:r>
              <a:rPr lang="en-US" sz="1900" dirty="0"/>
              <a:t>(</a:t>
            </a:r>
            <a:r>
              <a:rPr lang="en-US" sz="1900" b="1" dirty="0"/>
              <a:t>d</a:t>
            </a:r>
            <a:r>
              <a:rPr lang="en-US" sz="1900" dirty="0"/>
              <a:t>) be the </a:t>
            </a:r>
            <a:r>
              <a:rPr lang="en-US" sz="1900" dirty="0">
                <a:solidFill>
                  <a:srgbClr val="000080"/>
                </a:solidFill>
              </a:rPr>
              <a:t>semantic representation of a document</a:t>
            </a:r>
          </a:p>
          <a:p>
            <a:pPr lvl="1"/>
            <a:r>
              <a:rPr lang="en-US" sz="1900" dirty="0"/>
              <a:t>Select the most appropriate category: </a:t>
            </a:r>
          </a:p>
          <a:p>
            <a:pPr marL="400050" lvl="1" indent="0">
              <a:buNone/>
            </a:pPr>
            <a:r>
              <a:rPr lang="en-US" sz="1900" dirty="0">
                <a:latin typeface="Calibri"/>
              </a:rPr>
              <a:t>                                       l</a:t>
            </a:r>
            <a:r>
              <a:rPr lang="en-US" sz="1900" baseline="-25000" dirty="0">
                <a:latin typeface="Calibri"/>
              </a:rPr>
              <a:t>i</a:t>
            </a:r>
            <a:r>
              <a:rPr lang="en-US" sz="1900" baseline="15000" dirty="0">
                <a:latin typeface="Calibri"/>
              </a:rPr>
              <a:t>*</a:t>
            </a:r>
            <a:r>
              <a:rPr lang="en-US" sz="1900" dirty="0"/>
              <a:t> = </a:t>
            </a:r>
            <a:r>
              <a:rPr lang="en-US" sz="1900" dirty="0" err="1">
                <a:latin typeface="Calibri"/>
              </a:rPr>
              <a:t>argmin</a:t>
            </a:r>
            <a:r>
              <a:rPr lang="en-US" sz="1900" baseline="-25000" dirty="0" err="1">
                <a:latin typeface="Calibri"/>
              </a:rPr>
              <a:t>i</a:t>
            </a:r>
            <a:r>
              <a:rPr lang="en-US" sz="1900" dirty="0"/>
              <a:t> </a:t>
            </a:r>
            <a:r>
              <a:rPr lang="en-US" sz="1900" dirty="0" err="1"/>
              <a:t>dist</a:t>
            </a:r>
            <a:r>
              <a:rPr lang="en-US" sz="1900" dirty="0"/>
              <a:t> (</a:t>
            </a:r>
            <a:r>
              <a:rPr lang="en-US" sz="1900" dirty="0">
                <a:latin typeface="cmmi10"/>
              </a:rPr>
              <a:t>f</a:t>
            </a:r>
            <a:r>
              <a:rPr lang="en-US" sz="1900" dirty="0">
                <a:latin typeface="Calibri"/>
              </a:rPr>
              <a:t>(l</a:t>
            </a:r>
            <a:r>
              <a:rPr lang="en-US" sz="1900" baseline="-25000" dirty="0">
                <a:latin typeface="Calibri"/>
              </a:rPr>
              <a:t>i</a:t>
            </a:r>
            <a:r>
              <a:rPr lang="en-US" sz="1900" dirty="0"/>
              <a:t>) - </a:t>
            </a:r>
            <a:r>
              <a:rPr lang="en-US" sz="1900" dirty="0">
                <a:latin typeface="cmmi10"/>
              </a:rPr>
              <a:t>f</a:t>
            </a:r>
            <a:r>
              <a:rPr lang="en-US" sz="1900" dirty="0"/>
              <a:t>(</a:t>
            </a:r>
            <a:r>
              <a:rPr lang="en-US" sz="1900" b="1" dirty="0"/>
              <a:t>d</a:t>
            </a:r>
            <a:r>
              <a:rPr lang="en-US" sz="1900" dirty="0"/>
              <a:t>)) </a:t>
            </a:r>
          </a:p>
          <a:p>
            <a:r>
              <a:rPr lang="en-US" sz="2200" dirty="0"/>
              <a:t>Key Question: </a:t>
            </a:r>
          </a:p>
          <a:p>
            <a:pPr lvl="1"/>
            <a:r>
              <a:rPr lang="en-US" sz="1900" dirty="0"/>
              <a:t>How to generate </a:t>
            </a:r>
            <a:r>
              <a:rPr lang="en-US" sz="1900" dirty="0">
                <a:solidFill>
                  <a:srgbClr val="000080"/>
                </a:solidFill>
              </a:rPr>
              <a:t>good Semantic Representations?</a:t>
            </a:r>
            <a:endParaRPr lang="en-US" sz="1800" dirty="0">
              <a:solidFill>
                <a:srgbClr val="000080"/>
              </a:solidFill>
            </a:endParaRPr>
          </a:p>
          <a:p>
            <a:r>
              <a:rPr lang="en-US" sz="2200" dirty="0"/>
              <a:t>Originally: </a:t>
            </a:r>
          </a:p>
          <a:p>
            <a:pPr lvl="1"/>
            <a:r>
              <a:rPr lang="en-US" sz="1900" dirty="0"/>
              <a:t>Wikipedia-based (ESA) sparse representations</a:t>
            </a:r>
          </a:p>
          <a:p>
            <a:pPr lvl="2"/>
            <a:r>
              <a:rPr lang="en-US" sz="1700" dirty="0"/>
              <a:t>Other representations possible.</a:t>
            </a:r>
          </a:p>
          <a:p>
            <a:pPr lvl="1"/>
            <a:endParaRPr lang="en-US" sz="1900" dirty="0"/>
          </a:p>
          <a:p>
            <a:r>
              <a:rPr lang="en-US" sz="2300" dirty="0"/>
              <a:t>Works great for </a:t>
            </a:r>
            <a:r>
              <a:rPr lang="en-US" sz="2300" dirty="0">
                <a:solidFill>
                  <a:srgbClr val="0000FF"/>
                </a:solidFill>
              </a:rPr>
              <a:t>Topic</a:t>
            </a:r>
            <a:r>
              <a:rPr lang="en-US" sz="2300" dirty="0"/>
              <a:t> categorization. </a:t>
            </a:r>
          </a:p>
          <a:p>
            <a:pPr lvl="1"/>
            <a:r>
              <a:rPr lang="en-US" sz="1900" dirty="0"/>
              <a:t>Competitive with supervised approaches (w/o too much data)</a:t>
            </a:r>
          </a:p>
          <a:p>
            <a:pPr lvl="1"/>
            <a:endParaRPr lang="en-US" sz="2100" dirty="0"/>
          </a:p>
          <a:p>
            <a:pPr lvl="1"/>
            <a:endParaRPr lang="en-US" sz="1900" dirty="0"/>
          </a:p>
          <a:p>
            <a:pPr lvl="1"/>
            <a:endParaRPr lang="en-US" sz="1900" dirty="0"/>
          </a:p>
          <a:p>
            <a:pPr lvl="1"/>
            <a:endParaRPr lang="en-US" dirty="0">
              <a:solidFill>
                <a:srgbClr val="000080"/>
              </a:solidFill>
            </a:endParaRPr>
          </a:p>
        </p:txBody>
      </p:sp>
      <p:sp>
        <p:nvSpPr>
          <p:cNvPr id="5" name="Slide Number Placeholder 4">
            <a:extLst>
              <a:ext uri="{FF2B5EF4-FFF2-40B4-BE49-F238E27FC236}">
                <a16:creationId xmlns:a16="http://schemas.microsoft.com/office/drawing/2014/main" id="{B1E5F2D4-FCCE-4A28-B1D9-BBD4922FA7DA}"/>
              </a:ext>
            </a:extLst>
          </p:cNvPr>
          <p:cNvSpPr>
            <a:spLocks noGrp="1"/>
          </p:cNvSpPr>
          <p:nvPr>
            <p:ph type="sldNum" sz="quarter" idx="11"/>
          </p:nvPr>
        </p:nvSpPr>
        <p:spPr/>
        <p:txBody>
          <a:bodyPr/>
          <a:lstStyle/>
          <a:p>
            <a:fld id="{BDF588C3-71D6-5D45-B118-1C664482E1C2}" type="slidenum">
              <a:rPr lang="en-US" smtClean="0"/>
              <a:t>31</a:t>
            </a:fld>
            <a:endParaRPr lang="en-US"/>
          </a:p>
        </p:txBody>
      </p:sp>
      <p:pic>
        <p:nvPicPr>
          <p:cNvPr id="4" name="Picture 3">
            <a:extLst>
              <a:ext uri="{FF2B5EF4-FFF2-40B4-BE49-F238E27FC236}">
                <a16:creationId xmlns:a16="http://schemas.microsoft.com/office/drawing/2014/main" id="{525EDAE3-8A26-4BD3-81C6-551C6012F90B}"/>
              </a:ext>
            </a:extLst>
          </p:cNvPr>
          <p:cNvPicPr>
            <a:picLocks noChangeAspect="1"/>
          </p:cNvPicPr>
          <p:nvPr/>
        </p:nvPicPr>
        <p:blipFill>
          <a:blip r:embed="rId3"/>
          <a:stretch>
            <a:fillRect/>
          </a:stretch>
        </p:blipFill>
        <p:spPr>
          <a:xfrm>
            <a:off x="6658604" y="3119712"/>
            <a:ext cx="4736816" cy="2664459"/>
          </a:xfrm>
          <a:prstGeom prst="rect">
            <a:avLst/>
          </a:prstGeom>
          <a:ln>
            <a:solidFill>
              <a:schemeClr val="accent1"/>
            </a:solidFill>
          </a:ln>
        </p:spPr>
      </p:pic>
      <p:sp>
        <p:nvSpPr>
          <p:cNvPr id="6" name="Rectangle 5">
            <a:extLst>
              <a:ext uri="{FF2B5EF4-FFF2-40B4-BE49-F238E27FC236}">
                <a16:creationId xmlns:a16="http://schemas.microsoft.com/office/drawing/2014/main" id="{0FE33253-FC41-4FAB-8CC1-CB2A17F588C1}"/>
              </a:ext>
            </a:extLst>
          </p:cNvPr>
          <p:cNvSpPr/>
          <p:nvPr/>
        </p:nvSpPr>
        <p:spPr>
          <a:xfrm>
            <a:off x="517712" y="5851412"/>
            <a:ext cx="6952129" cy="901109"/>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34321570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5" end="1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6" end="16"/>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FDF4-F44D-5D4C-A8EB-79DAFE2B4B6E}"/>
              </a:ext>
            </a:extLst>
          </p:cNvPr>
          <p:cNvSpPr>
            <a:spLocks noGrp="1"/>
          </p:cNvSpPr>
          <p:nvPr>
            <p:ph type="title"/>
          </p:nvPr>
        </p:nvSpPr>
        <p:spPr/>
        <p:txBody>
          <a:bodyPr/>
          <a:lstStyle/>
          <a:p>
            <a:r>
              <a:rPr lang="en-US" sz="3200" dirty="0"/>
              <a:t>Types of Text Classification </a:t>
            </a:r>
          </a:p>
        </p:txBody>
      </p:sp>
      <p:sp>
        <p:nvSpPr>
          <p:cNvPr id="12" name="Content Placeholder 2">
            <a:extLst>
              <a:ext uri="{FF2B5EF4-FFF2-40B4-BE49-F238E27FC236}">
                <a16:creationId xmlns:a16="http://schemas.microsoft.com/office/drawing/2014/main" id="{88E89693-4F79-9545-AE03-7C3B3B9AE764}"/>
              </a:ext>
            </a:extLst>
          </p:cNvPr>
          <p:cNvSpPr>
            <a:spLocks noGrp="1"/>
          </p:cNvSpPr>
          <p:nvPr>
            <p:ph idx="1"/>
          </p:nvPr>
        </p:nvSpPr>
        <p:spPr>
          <a:xfrm>
            <a:off x="609600" y="1251856"/>
            <a:ext cx="10972800" cy="5272065"/>
          </a:xfrm>
        </p:spPr>
        <p:txBody>
          <a:bodyPr/>
          <a:lstStyle/>
          <a:p>
            <a:r>
              <a:rPr lang="en-US" dirty="0"/>
              <a:t>But there is more to Text classification than topic categorization</a:t>
            </a:r>
          </a:p>
          <a:p>
            <a:endParaRPr lang="en-US" dirty="0">
              <a:solidFill>
                <a:srgbClr val="0000FF"/>
              </a:solidFill>
            </a:endParaRPr>
          </a:p>
          <a:p>
            <a:r>
              <a:rPr lang="en-US" dirty="0"/>
              <a:t>Type (1): The document is</a:t>
            </a:r>
            <a:r>
              <a:rPr lang="en-US" b="1" dirty="0">
                <a:solidFill>
                  <a:srgbClr val="0000FF"/>
                </a:solidFill>
              </a:rPr>
              <a:t> about </a:t>
            </a:r>
            <a:r>
              <a:rPr lang="en-US" dirty="0"/>
              <a:t>[Tennis; Religion; Banking….] </a:t>
            </a:r>
          </a:p>
          <a:p>
            <a:pPr lvl="1"/>
            <a:r>
              <a:rPr lang="en-US" dirty="0"/>
              <a:t>Vocabulary will be related to Tennis,….</a:t>
            </a:r>
          </a:p>
          <a:p>
            <a:endParaRPr lang="en-US" dirty="0">
              <a:solidFill>
                <a:srgbClr val="0000FF"/>
              </a:solidFill>
            </a:endParaRPr>
          </a:p>
          <a:p>
            <a:r>
              <a:rPr lang="en-US" dirty="0"/>
              <a:t>Type (2): The document </a:t>
            </a:r>
            <a:r>
              <a:rPr lang="en-US" b="1" dirty="0">
                <a:solidFill>
                  <a:srgbClr val="0000FF"/>
                </a:solidFill>
              </a:rPr>
              <a:t>is</a:t>
            </a:r>
            <a:r>
              <a:rPr lang="en-US" dirty="0">
                <a:solidFill>
                  <a:srgbClr val="0000FF"/>
                </a:solidFill>
              </a:rPr>
              <a:t> </a:t>
            </a:r>
            <a:r>
              <a:rPr lang="en-US" dirty="0"/>
              <a:t>[happy; harassing; abusive] </a:t>
            </a:r>
          </a:p>
          <a:p>
            <a:pPr lvl="1"/>
            <a:r>
              <a:rPr lang="en-US" dirty="0"/>
              <a:t>Vocabulary </a:t>
            </a:r>
            <a:r>
              <a:rPr lang="en-US" b="1" dirty="0">
                <a:solidFill>
                  <a:srgbClr val="0000FF"/>
                </a:solidFill>
              </a:rPr>
              <a:t>will not mention </a:t>
            </a:r>
            <a:r>
              <a:rPr lang="en-US" dirty="0"/>
              <a:t>harassment….</a:t>
            </a:r>
          </a:p>
          <a:p>
            <a:endParaRPr lang="en-US" dirty="0"/>
          </a:p>
          <a:p>
            <a:r>
              <a:rPr lang="en-US" dirty="0"/>
              <a:t>This distinction goes unnoticed when we simply train a multiclass classifier </a:t>
            </a:r>
          </a:p>
          <a:p>
            <a:pPr lvl="1"/>
            <a:r>
              <a:rPr lang="en-US" dirty="0"/>
              <a:t>If you give it enough examples, it will get it.</a:t>
            </a:r>
          </a:p>
          <a:p>
            <a:pPr lvl="1"/>
            <a:endParaRPr lang="en-US" dirty="0"/>
          </a:p>
          <a:p>
            <a:pPr lvl="1"/>
            <a:r>
              <a:rPr lang="en-US" dirty="0"/>
              <a:t>But that means, that you need to give it a lot of examples….</a:t>
            </a:r>
          </a:p>
        </p:txBody>
      </p:sp>
      <p:sp>
        <p:nvSpPr>
          <p:cNvPr id="4" name="Slide Number Placeholder 3">
            <a:extLst>
              <a:ext uri="{FF2B5EF4-FFF2-40B4-BE49-F238E27FC236}">
                <a16:creationId xmlns:a16="http://schemas.microsoft.com/office/drawing/2014/main" id="{274CD88A-0A4B-1543-A134-B6D49B20692A}"/>
              </a:ext>
            </a:extLst>
          </p:cNvPr>
          <p:cNvSpPr>
            <a:spLocks noGrp="1"/>
          </p:cNvSpPr>
          <p:nvPr>
            <p:ph type="sldNum" sz="quarter" idx="11"/>
          </p:nvPr>
        </p:nvSpPr>
        <p:spPr/>
        <p:txBody>
          <a:bodyPr/>
          <a:lstStyle/>
          <a:p>
            <a:fld id="{BDF588C3-71D6-5D45-B118-1C664482E1C2}" type="slidenum">
              <a:rPr lang="en-US" smtClean="0"/>
              <a:t>32</a:t>
            </a:fld>
            <a:endParaRPr lang="en-US"/>
          </a:p>
        </p:txBody>
      </p:sp>
      <p:sp>
        <p:nvSpPr>
          <p:cNvPr id="5" name="Rectangle 4">
            <a:extLst>
              <a:ext uri="{FF2B5EF4-FFF2-40B4-BE49-F238E27FC236}">
                <a16:creationId xmlns:a16="http://schemas.microsoft.com/office/drawing/2014/main" id="{7D3F9CC8-2967-43F8-AD0B-F8AA233C79E7}"/>
              </a:ext>
            </a:extLst>
          </p:cNvPr>
          <p:cNvSpPr/>
          <p:nvPr/>
        </p:nvSpPr>
        <p:spPr>
          <a:xfrm>
            <a:off x="8367913" y="5824980"/>
            <a:ext cx="2240580" cy="400110"/>
          </a:xfrm>
          <a:prstGeom prst="rect">
            <a:avLst/>
          </a:prstGeom>
          <a:solidFill>
            <a:srgbClr val="FFFFCC"/>
          </a:solidFill>
          <a:ln w="28575">
            <a:solidFill>
              <a:schemeClr val="bg2"/>
            </a:solidFill>
          </a:ln>
        </p:spPr>
        <p:txBody>
          <a:bodyPr wrap="square">
            <a:spAutoFit/>
          </a:bodyPr>
          <a:lstStyle/>
          <a:p>
            <a:pPr algn="ctr"/>
            <a:r>
              <a:rPr lang="en-US" sz="2000" b="1" dirty="0">
                <a:solidFill>
                  <a:srgbClr val="400080"/>
                </a:solidFill>
              </a:rPr>
              <a:t>Can we do better? </a:t>
            </a:r>
            <a:endParaRPr lang="en-US" sz="2000" dirty="0">
              <a:solidFill>
                <a:srgbClr val="000080"/>
              </a:solidFill>
            </a:endParaRPr>
          </a:p>
        </p:txBody>
      </p:sp>
    </p:spTree>
    <p:extLst>
      <p:ext uri="{BB962C8B-B14F-4D97-AF65-F5344CB8AC3E}">
        <p14:creationId xmlns:p14="http://schemas.microsoft.com/office/powerpoint/2010/main" val="5474972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FDF4-F44D-5D4C-A8EB-79DAFE2B4B6E}"/>
              </a:ext>
            </a:extLst>
          </p:cNvPr>
          <p:cNvSpPr>
            <a:spLocks noGrp="1"/>
          </p:cNvSpPr>
          <p:nvPr>
            <p:ph type="title"/>
          </p:nvPr>
        </p:nvSpPr>
        <p:spPr/>
        <p:txBody>
          <a:bodyPr/>
          <a:lstStyle/>
          <a:p>
            <a:r>
              <a:rPr lang="en-US" sz="3600" dirty="0"/>
              <a:t>Toward General Zero-Shot Text Classification </a:t>
            </a:r>
          </a:p>
        </p:txBody>
      </p:sp>
      <p:sp>
        <p:nvSpPr>
          <p:cNvPr id="12" name="Content Placeholder 2">
            <a:extLst>
              <a:ext uri="{FF2B5EF4-FFF2-40B4-BE49-F238E27FC236}">
                <a16:creationId xmlns:a16="http://schemas.microsoft.com/office/drawing/2014/main" id="{88E89693-4F79-9545-AE03-7C3B3B9AE764}"/>
              </a:ext>
            </a:extLst>
          </p:cNvPr>
          <p:cNvSpPr>
            <a:spLocks noGrp="1"/>
          </p:cNvSpPr>
          <p:nvPr>
            <p:ph idx="1"/>
          </p:nvPr>
        </p:nvSpPr>
        <p:spPr>
          <a:xfrm>
            <a:off x="609600" y="1251857"/>
            <a:ext cx="5690616" cy="2858590"/>
          </a:xfrm>
        </p:spPr>
        <p:txBody>
          <a:bodyPr/>
          <a:lstStyle/>
          <a:p>
            <a:r>
              <a:rPr lang="en-US" dirty="0">
                <a:solidFill>
                  <a:srgbClr val="0000FF"/>
                </a:solidFill>
              </a:rPr>
              <a:t>Label-Aware classification</a:t>
            </a:r>
          </a:p>
          <a:p>
            <a:pPr lvl="1"/>
            <a:r>
              <a:rPr lang="en-US" dirty="0"/>
              <a:t>Our models need to “understand” the labels. </a:t>
            </a:r>
          </a:p>
          <a:p>
            <a:pPr lvl="1"/>
            <a:r>
              <a:rPr lang="en-US" dirty="0"/>
              <a:t>While the community spends a lot of time representing input data, so far, we have not spent time </a:t>
            </a:r>
            <a:r>
              <a:rPr lang="en-US" dirty="0">
                <a:solidFill>
                  <a:srgbClr val="0000FF"/>
                </a:solidFill>
              </a:rPr>
              <a:t>representing the task</a:t>
            </a:r>
            <a:r>
              <a:rPr lang="en-US" dirty="0"/>
              <a:t>.</a:t>
            </a:r>
          </a:p>
          <a:p>
            <a:pPr lvl="1"/>
            <a:r>
              <a:rPr lang="en-US" dirty="0"/>
              <a:t>As shown earlier, easy for Topics; challenging for other types of text classifications. </a:t>
            </a:r>
          </a:p>
          <a:p>
            <a:pPr lvl="1"/>
            <a:endParaRPr lang="en-US" dirty="0">
              <a:solidFill>
                <a:srgbClr val="0000FF"/>
              </a:solidFill>
            </a:endParaRPr>
          </a:p>
        </p:txBody>
      </p:sp>
      <p:sp>
        <p:nvSpPr>
          <p:cNvPr id="4" name="Slide Number Placeholder 3">
            <a:extLst>
              <a:ext uri="{FF2B5EF4-FFF2-40B4-BE49-F238E27FC236}">
                <a16:creationId xmlns:a16="http://schemas.microsoft.com/office/drawing/2014/main" id="{274CD88A-0A4B-1543-A134-B6D49B20692A}"/>
              </a:ext>
            </a:extLst>
          </p:cNvPr>
          <p:cNvSpPr>
            <a:spLocks noGrp="1"/>
          </p:cNvSpPr>
          <p:nvPr>
            <p:ph type="sldNum" sz="quarter" idx="11"/>
          </p:nvPr>
        </p:nvSpPr>
        <p:spPr/>
        <p:txBody>
          <a:bodyPr/>
          <a:lstStyle/>
          <a:p>
            <a:fld id="{BDF588C3-71D6-5D45-B118-1C664482E1C2}" type="slidenum">
              <a:rPr lang="en-US" smtClean="0"/>
              <a:pPr/>
              <a:t>33</a:t>
            </a:fld>
            <a:endParaRPr lang="en-US"/>
          </a:p>
        </p:txBody>
      </p:sp>
      <p:pic>
        <p:nvPicPr>
          <p:cNvPr id="8" name="Picture 7">
            <a:extLst>
              <a:ext uri="{FF2B5EF4-FFF2-40B4-BE49-F238E27FC236}">
                <a16:creationId xmlns:a16="http://schemas.microsoft.com/office/drawing/2014/main" id="{54DBAEB2-CBC2-4C9C-88FA-E29F43DE27E6}"/>
              </a:ext>
            </a:extLst>
          </p:cNvPr>
          <p:cNvPicPr>
            <a:picLocks noChangeAspect="1"/>
          </p:cNvPicPr>
          <p:nvPr/>
        </p:nvPicPr>
        <p:blipFill>
          <a:blip r:embed="rId2"/>
          <a:stretch>
            <a:fillRect/>
          </a:stretch>
        </p:blipFill>
        <p:spPr>
          <a:xfrm>
            <a:off x="6669024" y="1144760"/>
            <a:ext cx="4913376" cy="2703103"/>
          </a:xfrm>
          <a:prstGeom prst="rect">
            <a:avLst/>
          </a:prstGeom>
          <a:solidFill>
            <a:schemeClr val="accent2"/>
          </a:solidFill>
          <a:ln>
            <a:solidFill>
              <a:schemeClr val="accent2"/>
            </a:solidFill>
          </a:ln>
        </p:spPr>
      </p:pic>
      <p:sp>
        <p:nvSpPr>
          <p:cNvPr id="9" name="Rectangle 8">
            <a:extLst>
              <a:ext uri="{FF2B5EF4-FFF2-40B4-BE49-F238E27FC236}">
                <a16:creationId xmlns:a16="http://schemas.microsoft.com/office/drawing/2014/main" id="{977F1190-682E-47F4-A33A-B8C46A4DC09C}"/>
              </a:ext>
            </a:extLst>
          </p:cNvPr>
          <p:cNvSpPr/>
          <p:nvPr/>
        </p:nvSpPr>
        <p:spPr>
          <a:xfrm>
            <a:off x="609600" y="3923210"/>
            <a:ext cx="5669280" cy="2259080"/>
          </a:xfrm>
          <a:prstGeom prst="rect">
            <a:avLst/>
          </a:prstGeom>
          <a:ln>
            <a:solidFill>
              <a:schemeClr val="accent2"/>
            </a:solidFill>
          </a:ln>
        </p:spPr>
        <p:txBody>
          <a:bodyPr wrap="square">
            <a:spAutoFit/>
          </a:bodyPr>
          <a:lstStyle/>
          <a:p>
            <a:pPr marL="342900" lvl="0" indent="-342900" fontAlgn="base">
              <a:spcBef>
                <a:spcPct val="20000"/>
              </a:spcBef>
              <a:spcAft>
                <a:spcPct val="0"/>
              </a:spcAft>
              <a:buClr>
                <a:srgbClr val="E7E6E6">
                  <a:lumMod val="25000"/>
                </a:srgbClr>
              </a:buClr>
              <a:buSzPct val="75000"/>
              <a:buFont typeface="Wingdings" charset="2"/>
              <a:buChar char="n"/>
            </a:pPr>
            <a:r>
              <a:rPr lang="en-US" sz="2000" kern="0" dirty="0">
                <a:solidFill>
                  <a:srgbClr val="000000"/>
                </a:solidFill>
              </a:rPr>
              <a:t>We propose to study text classification as a </a:t>
            </a:r>
            <a:r>
              <a:rPr lang="en-US" sz="2000" kern="0" dirty="0">
                <a:solidFill>
                  <a:srgbClr val="0000FF"/>
                </a:solidFill>
              </a:rPr>
              <a:t> textual entailment task</a:t>
            </a:r>
            <a:endParaRPr lang="en-US" sz="2000" kern="0" dirty="0">
              <a:solidFill>
                <a:srgbClr val="000000"/>
              </a:solidFill>
            </a:endParaRPr>
          </a:p>
          <a:p>
            <a:pPr marL="914400" lvl="1" indent="-457200" fontAlgn="base">
              <a:spcBef>
                <a:spcPct val="20000"/>
              </a:spcBef>
              <a:spcAft>
                <a:spcPct val="0"/>
              </a:spcAft>
              <a:buClr>
                <a:srgbClr val="E7E6E6">
                  <a:lumMod val="25000"/>
                </a:srgbClr>
              </a:buClr>
              <a:buSzPct val="80000"/>
              <a:buFont typeface="+mj-lt"/>
              <a:buAutoNum type="arabicParenR"/>
            </a:pPr>
            <a:r>
              <a:rPr lang="en-US" kern="0" dirty="0">
                <a:solidFill>
                  <a:srgbClr val="000000"/>
                </a:solidFill>
              </a:rPr>
              <a:t>Generic capability; no task/label-specific training </a:t>
            </a:r>
          </a:p>
          <a:p>
            <a:pPr marL="914400" lvl="1" indent="-457200" fontAlgn="base">
              <a:spcBef>
                <a:spcPct val="20000"/>
              </a:spcBef>
              <a:spcAft>
                <a:spcPct val="0"/>
              </a:spcAft>
              <a:buClr>
                <a:srgbClr val="E7E6E6">
                  <a:lumMod val="25000"/>
                </a:srgbClr>
              </a:buClr>
              <a:buSzPct val="80000"/>
              <a:buFont typeface="+mj-lt"/>
              <a:buAutoNum type="arabicParenR"/>
            </a:pPr>
            <a:r>
              <a:rPr lang="en-US" kern="0" dirty="0">
                <a:solidFill>
                  <a:srgbClr val="000000"/>
                </a:solidFill>
              </a:rPr>
              <a:t>Allows transfer from already existing textual entailment datasets</a:t>
            </a:r>
          </a:p>
          <a:p>
            <a:pPr marL="914400" lvl="1" indent="-457200" fontAlgn="base">
              <a:spcBef>
                <a:spcPct val="20000"/>
              </a:spcBef>
              <a:spcAft>
                <a:spcPct val="0"/>
              </a:spcAft>
              <a:buClr>
                <a:srgbClr val="E7E6E6">
                  <a:lumMod val="25000"/>
                </a:srgbClr>
              </a:buClr>
              <a:buSzPct val="80000"/>
              <a:buFont typeface="+mj-lt"/>
              <a:buAutoNum type="arabicParenR"/>
            </a:pPr>
            <a:r>
              <a:rPr lang="en-US" b="1" kern="0" dirty="0">
                <a:solidFill>
                  <a:srgbClr val="000000"/>
                </a:solidFill>
              </a:rPr>
              <a:t>Deals with multiple Text Classification tasks uniformly. </a:t>
            </a:r>
          </a:p>
        </p:txBody>
      </p:sp>
      <p:sp>
        <p:nvSpPr>
          <p:cNvPr id="10" name="Rectangle 9">
            <a:extLst>
              <a:ext uri="{FF2B5EF4-FFF2-40B4-BE49-F238E27FC236}">
                <a16:creationId xmlns:a16="http://schemas.microsoft.com/office/drawing/2014/main" id="{C16077FB-B272-47F6-9725-801BBDD41AF2}"/>
              </a:ext>
            </a:extLst>
          </p:cNvPr>
          <p:cNvSpPr/>
          <p:nvPr/>
        </p:nvSpPr>
        <p:spPr>
          <a:xfrm>
            <a:off x="6669040" y="4386941"/>
            <a:ext cx="5486400" cy="769441"/>
          </a:xfrm>
          <a:prstGeom prst="rect">
            <a:avLst/>
          </a:prstGeom>
          <a:ln>
            <a:noFill/>
          </a:ln>
        </p:spPr>
        <p:txBody>
          <a:bodyPr wrap="square">
            <a:spAutoFit/>
          </a:bodyPr>
          <a:lstStyle/>
          <a:p>
            <a:pPr marL="342900" lvl="0" indent="-342900" fontAlgn="base">
              <a:spcBef>
                <a:spcPct val="20000"/>
              </a:spcBef>
              <a:spcAft>
                <a:spcPct val="0"/>
              </a:spcAft>
              <a:buClr>
                <a:srgbClr val="E7E6E6">
                  <a:lumMod val="25000"/>
                </a:srgbClr>
              </a:buClr>
              <a:buSzPct val="75000"/>
              <a:buFont typeface="Wingdings" charset="2"/>
              <a:buChar char="n"/>
            </a:pPr>
            <a:r>
              <a:rPr lang="en-US" sz="2000" kern="0" dirty="0">
                <a:solidFill>
                  <a:srgbClr val="000000"/>
                </a:solidFill>
              </a:rPr>
              <a:t>Textual Entailment:  </a:t>
            </a:r>
            <a:r>
              <a:rPr lang="en-US" sz="1400" b="1" kern="0" dirty="0">
                <a:solidFill>
                  <a:srgbClr val="000000"/>
                </a:solidFill>
              </a:rPr>
              <a:t>[Dagan, Roth, Sammons, Zanzoto’13]</a:t>
            </a:r>
            <a:endParaRPr lang="en-US" sz="2000" b="1" kern="0" dirty="0">
              <a:solidFill>
                <a:srgbClr val="000000"/>
              </a:solidFill>
            </a:endParaRPr>
          </a:p>
          <a:p>
            <a:pPr lvl="0" fontAlgn="base">
              <a:spcBef>
                <a:spcPct val="20000"/>
              </a:spcBef>
              <a:spcAft>
                <a:spcPct val="0"/>
              </a:spcAft>
              <a:buClr>
                <a:srgbClr val="E7E6E6">
                  <a:lumMod val="25000"/>
                </a:srgbClr>
              </a:buClr>
              <a:buSzPct val="75000"/>
            </a:pPr>
            <a:r>
              <a:rPr lang="en-US" sz="2000" kern="0" dirty="0">
                <a:solidFill>
                  <a:srgbClr val="000000"/>
                </a:solidFill>
              </a:rPr>
              <a:t>                                      Text          Hypothesis  </a:t>
            </a:r>
          </a:p>
        </p:txBody>
      </p:sp>
      <p:grpSp>
        <p:nvGrpSpPr>
          <p:cNvPr id="3" name="Group 2">
            <a:extLst>
              <a:ext uri="{FF2B5EF4-FFF2-40B4-BE49-F238E27FC236}">
                <a16:creationId xmlns:a16="http://schemas.microsoft.com/office/drawing/2014/main" id="{19AEA327-76F1-46C4-A890-6B2D769F8C5F}"/>
              </a:ext>
            </a:extLst>
          </p:cNvPr>
          <p:cNvGrpSpPr/>
          <p:nvPr/>
        </p:nvGrpSpPr>
        <p:grpSpPr>
          <a:xfrm>
            <a:off x="6766338" y="5157570"/>
            <a:ext cx="4859383" cy="1477328"/>
            <a:chOff x="1610855" y="4347669"/>
            <a:chExt cx="4859383" cy="1477328"/>
          </a:xfrm>
        </p:grpSpPr>
        <p:sp>
          <p:nvSpPr>
            <p:cNvPr id="15" name="Rectangle 4">
              <a:extLst>
                <a:ext uri="{FF2B5EF4-FFF2-40B4-BE49-F238E27FC236}">
                  <a16:creationId xmlns:a16="http://schemas.microsoft.com/office/drawing/2014/main" id="{F007FFBB-AF18-4244-9B13-F7AB32C43A39}"/>
                </a:ext>
              </a:extLst>
            </p:cNvPr>
            <p:cNvSpPr>
              <a:spLocks noChangeArrowheads="1"/>
            </p:cNvSpPr>
            <p:nvPr/>
          </p:nvSpPr>
          <p:spPr bwMode="auto">
            <a:xfrm>
              <a:off x="1610855" y="4347669"/>
              <a:ext cx="273472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t>Eyeing the huge market potential, currently led by Google, Yahoo took over search company Overture Services Inc last year</a:t>
              </a:r>
            </a:p>
          </p:txBody>
        </p:sp>
        <p:sp>
          <p:nvSpPr>
            <p:cNvPr id="16" name="Rectangle 5">
              <a:extLst>
                <a:ext uri="{FF2B5EF4-FFF2-40B4-BE49-F238E27FC236}">
                  <a16:creationId xmlns:a16="http://schemas.microsoft.com/office/drawing/2014/main" id="{6901530B-6A46-45C2-B6F9-2AD85A243F5E}"/>
                </a:ext>
              </a:extLst>
            </p:cNvPr>
            <p:cNvSpPr>
              <a:spLocks noChangeArrowheads="1"/>
            </p:cNvSpPr>
            <p:nvPr/>
          </p:nvSpPr>
          <p:spPr bwMode="auto">
            <a:xfrm>
              <a:off x="4822776" y="4800600"/>
              <a:ext cx="16474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t>Yahoo acquired </a:t>
              </a:r>
            </a:p>
            <a:p>
              <a:r>
                <a:rPr lang="en-US" altLang="en-US" b="1" dirty="0"/>
                <a:t>Overture</a:t>
              </a:r>
              <a:endParaRPr lang="en-US" altLang="en-US" b="1" dirty="0">
                <a:solidFill>
                  <a:schemeClr val="hlink"/>
                </a:solidFill>
              </a:endParaRPr>
            </a:p>
          </p:txBody>
        </p:sp>
        <p:sp>
          <p:nvSpPr>
            <p:cNvPr id="17" name="Text Box 7">
              <a:extLst>
                <a:ext uri="{FF2B5EF4-FFF2-40B4-BE49-F238E27FC236}">
                  <a16:creationId xmlns:a16="http://schemas.microsoft.com/office/drawing/2014/main" id="{8F6D8B46-434C-4A05-8D55-76FD1E9AFAFC}"/>
                </a:ext>
              </a:extLst>
            </p:cNvPr>
            <p:cNvSpPr txBox="1">
              <a:spLocks noChangeArrowheads="1"/>
            </p:cNvSpPr>
            <p:nvPr/>
          </p:nvSpPr>
          <p:spPr bwMode="auto">
            <a:xfrm>
              <a:off x="4161549" y="4495800"/>
              <a:ext cx="55015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4000" dirty="0">
                  <a:solidFill>
                    <a:schemeClr val="hlink"/>
                  </a:solidFill>
                  <a:latin typeface="Tahoma" panose="020B0604030504040204" pitchFamily="34" charset="0"/>
                  <a:sym typeface="Symbol" panose="05050102010706020507" pitchFamily="18" charset="2"/>
                </a:rPr>
                <a:t></a:t>
              </a:r>
            </a:p>
          </p:txBody>
        </p:sp>
      </p:grpSp>
      <p:sp>
        <p:nvSpPr>
          <p:cNvPr id="18" name="Text Box 7">
            <a:extLst>
              <a:ext uri="{FF2B5EF4-FFF2-40B4-BE49-F238E27FC236}">
                <a16:creationId xmlns:a16="http://schemas.microsoft.com/office/drawing/2014/main" id="{972EE653-78C6-4797-AFCA-C90728DFB38A}"/>
              </a:ext>
            </a:extLst>
          </p:cNvPr>
          <p:cNvSpPr txBox="1">
            <a:spLocks noChangeArrowheads="1"/>
          </p:cNvSpPr>
          <p:nvPr/>
        </p:nvSpPr>
        <p:spPr bwMode="auto">
          <a:xfrm>
            <a:off x="9406304" y="4656912"/>
            <a:ext cx="4042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2400" dirty="0">
                <a:solidFill>
                  <a:schemeClr val="hlink"/>
                </a:solidFill>
                <a:latin typeface="Tahoma" panose="020B0604030504040204" pitchFamily="34" charset="0"/>
                <a:sym typeface="Symbol" panose="05050102010706020507" pitchFamily="18" charset="2"/>
              </a:rPr>
              <a:t></a:t>
            </a:r>
          </a:p>
        </p:txBody>
      </p:sp>
      <p:sp>
        <p:nvSpPr>
          <p:cNvPr id="5" name="Rectangle 4">
            <a:extLst>
              <a:ext uri="{FF2B5EF4-FFF2-40B4-BE49-F238E27FC236}">
                <a16:creationId xmlns:a16="http://schemas.microsoft.com/office/drawing/2014/main" id="{1E2C21A8-02FC-4907-82F5-882E9C98E1DD}"/>
              </a:ext>
            </a:extLst>
          </p:cNvPr>
          <p:cNvSpPr/>
          <p:nvPr/>
        </p:nvSpPr>
        <p:spPr>
          <a:xfrm>
            <a:off x="6766338" y="5156382"/>
            <a:ext cx="4859383" cy="1477328"/>
          </a:xfrm>
          <a:prstGeom prst="rect">
            <a:avLst/>
          </a:prstGeom>
          <a:noFill/>
          <a:ln w="12700">
            <a:solidFill>
              <a:srgbClr val="3366C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8574919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8"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E3B1D-99B5-4AA4-BB16-EA6FF06F1697}"/>
              </a:ext>
            </a:extLst>
          </p:cNvPr>
          <p:cNvSpPr>
            <a:spLocks noGrp="1"/>
          </p:cNvSpPr>
          <p:nvPr>
            <p:ph type="title"/>
          </p:nvPr>
        </p:nvSpPr>
        <p:spPr/>
        <p:txBody>
          <a:bodyPr/>
          <a:lstStyle/>
          <a:p>
            <a:r>
              <a:rPr lang="en-US" dirty="0"/>
              <a:t>Textual Entailment for Zero-Shot-TC</a:t>
            </a:r>
          </a:p>
        </p:txBody>
      </p:sp>
      <p:sp>
        <p:nvSpPr>
          <p:cNvPr id="3" name="Content Placeholder 2">
            <a:extLst>
              <a:ext uri="{FF2B5EF4-FFF2-40B4-BE49-F238E27FC236}">
                <a16:creationId xmlns:a16="http://schemas.microsoft.com/office/drawing/2014/main" id="{41EB7324-46F6-4184-BD34-2EEEB8298F6A}"/>
              </a:ext>
            </a:extLst>
          </p:cNvPr>
          <p:cNvSpPr>
            <a:spLocks noGrp="1"/>
          </p:cNvSpPr>
          <p:nvPr>
            <p:ph idx="1"/>
          </p:nvPr>
        </p:nvSpPr>
        <p:spPr>
          <a:xfrm>
            <a:off x="332232" y="1251857"/>
            <a:ext cx="6096000" cy="4012178"/>
          </a:xfrm>
        </p:spPr>
        <p:txBody>
          <a:bodyPr/>
          <a:lstStyle/>
          <a:p>
            <a:r>
              <a:rPr lang="en-US" dirty="0"/>
              <a:t>Text Classification is inherently a Textual Entailment problem.</a:t>
            </a:r>
          </a:p>
          <a:p>
            <a:endParaRPr lang="en-US" dirty="0"/>
          </a:p>
          <a:p>
            <a:r>
              <a:rPr lang="en-US" dirty="0"/>
              <a:t>Given a document or a text snippet: </a:t>
            </a:r>
          </a:p>
          <a:p>
            <a:pPr lvl="1"/>
            <a:r>
              <a:rPr lang="en-US" dirty="0"/>
              <a:t>Classifying it is equivalent to determining the truth value of a hypothesis </a:t>
            </a:r>
          </a:p>
          <a:p>
            <a:endParaRPr lang="en-US" dirty="0"/>
          </a:p>
          <a:p>
            <a:r>
              <a:rPr lang="en-US" dirty="0"/>
              <a:t>A program that </a:t>
            </a:r>
            <a:r>
              <a:rPr lang="en-US" dirty="0">
                <a:solidFill>
                  <a:srgbClr val="0000FF"/>
                </a:solidFill>
              </a:rPr>
              <a:t>“knows” how to determine textual entailment </a:t>
            </a:r>
            <a:r>
              <a:rPr lang="en-US" dirty="0"/>
              <a:t>can thus classify with respect to </a:t>
            </a:r>
            <a:r>
              <a:rPr lang="en-US" b="1" dirty="0"/>
              <a:t>any label </a:t>
            </a:r>
            <a:r>
              <a:rPr lang="en-US" dirty="0"/>
              <a:t>(hypothesis). </a:t>
            </a:r>
          </a:p>
          <a:p>
            <a:endParaRPr lang="en-US" dirty="0"/>
          </a:p>
        </p:txBody>
      </p:sp>
      <p:sp>
        <p:nvSpPr>
          <p:cNvPr id="4" name="Slide Number Placeholder 3">
            <a:extLst>
              <a:ext uri="{FF2B5EF4-FFF2-40B4-BE49-F238E27FC236}">
                <a16:creationId xmlns:a16="http://schemas.microsoft.com/office/drawing/2014/main" id="{D9C5D25C-DDDC-4E20-8A3A-0AE8D87D7BCA}"/>
              </a:ext>
            </a:extLst>
          </p:cNvPr>
          <p:cNvSpPr>
            <a:spLocks noGrp="1"/>
          </p:cNvSpPr>
          <p:nvPr>
            <p:ph type="sldNum" sz="quarter" idx="11"/>
          </p:nvPr>
        </p:nvSpPr>
        <p:spPr/>
        <p:txBody>
          <a:bodyPr/>
          <a:lstStyle/>
          <a:p>
            <a:fld id="{BDF588C3-71D6-5D45-B118-1C664482E1C2}" type="slidenum">
              <a:rPr lang="en-US" smtClean="0"/>
              <a:t>34</a:t>
            </a:fld>
            <a:endParaRPr lang="en-US"/>
          </a:p>
        </p:txBody>
      </p:sp>
      <p:pic>
        <p:nvPicPr>
          <p:cNvPr id="2050" name="Picture 2" descr="Image result for document">
            <a:extLst>
              <a:ext uri="{FF2B5EF4-FFF2-40B4-BE49-F238E27FC236}">
                <a16:creationId xmlns:a16="http://schemas.microsoft.com/office/drawing/2014/main" id="{36F7ACD6-A86E-4D19-BE11-B06435D75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125" y="1593965"/>
            <a:ext cx="1865572" cy="1865572"/>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5">
            <a:extLst>
              <a:ext uri="{FF2B5EF4-FFF2-40B4-BE49-F238E27FC236}">
                <a16:creationId xmlns:a16="http://schemas.microsoft.com/office/drawing/2014/main" id="{A6C9E7C5-B179-4018-933D-3EDC46F75D77}"/>
              </a:ext>
            </a:extLst>
          </p:cNvPr>
          <p:cNvSpPr/>
          <p:nvPr/>
        </p:nvSpPr>
        <p:spPr>
          <a:xfrm>
            <a:off x="9397276" y="923544"/>
            <a:ext cx="2148840" cy="621312"/>
          </a:xfrm>
          <a:prstGeom prst="wedgeRectCallout">
            <a:avLst>
              <a:gd name="adj1" fmla="val -109769"/>
              <a:gd name="adj2" fmla="val 153496"/>
            </a:avLst>
          </a:prstGeom>
          <a:solidFill>
            <a:srgbClr val="FFFFCC"/>
          </a:solidFill>
          <a:ln w="127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ea typeface="Helvetica Neue" charset="0"/>
                <a:cs typeface="Helvetica Neue" charset="0"/>
              </a:rPr>
              <a:t>This document is about Tennis</a:t>
            </a:r>
          </a:p>
        </p:txBody>
      </p:sp>
      <p:sp>
        <p:nvSpPr>
          <p:cNvPr id="9" name="Speech Bubble: Rectangle 8">
            <a:extLst>
              <a:ext uri="{FF2B5EF4-FFF2-40B4-BE49-F238E27FC236}">
                <a16:creationId xmlns:a16="http://schemas.microsoft.com/office/drawing/2014/main" id="{FD969C73-33DF-475E-BB5A-D79540AD6C90}"/>
              </a:ext>
            </a:extLst>
          </p:cNvPr>
          <p:cNvSpPr/>
          <p:nvPr/>
        </p:nvSpPr>
        <p:spPr>
          <a:xfrm>
            <a:off x="9397276" y="1833138"/>
            <a:ext cx="2148840" cy="621312"/>
          </a:xfrm>
          <a:prstGeom prst="wedgeRectCallout">
            <a:avLst>
              <a:gd name="adj1" fmla="val -114025"/>
              <a:gd name="adj2" fmla="val 47532"/>
            </a:avLst>
          </a:prstGeom>
          <a:solidFill>
            <a:srgbClr val="FFFFCC"/>
          </a:solidFill>
          <a:ln w="127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ea typeface="Helvetica Neue" charset="0"/>
                <a:cs typeface="Helvetica Neue" charset="0"/>
              </a:rPr>
              <a:t>It expresses joy</a:t>
            </a:r>
          </a:p>
        </p:txBody>
      </p:sp>
      <p:sp>
        <p:nvSpPr>
          <p:cNvPr id="10" name="Speech Bubble: Rectangle 9">
            <a:extLst>
              <a:ext uri="{FF2B5EF4-FFF2-40B4-BE49-F238E27FC236}">
                <a16:creationId xmlns:a16="http://schemas.microsoft.com/office/drawing/2014/main" id="{C9AE1776-F0F9-4483-8DC9-1AB3994A5200}"/>
              </a:ext>
            </a:extLst>
          </p:cNvPr>
          <p:cNvSpPr/>
          <p:nvPr/>
        </p:nvSpPr>
        <p:spPr>
          <a:xfrm>
            <a:off x="9397276" y="2742732"/>
            <a:ext cx="2148840" cy="621312"/>
          </a:xfrm>
          <a:prstGeom prst="wedgeRectCallout">
            <a:avLst>
              <a:gd name="adj1" fmla="val -115727"/>
              <a:gd name="adj2" fmla="val -21640"/>
            </a:avLst>
          </a:prstGeom>
          <a:solidFill>
            <a:srgbClr val="FFFFCC"/>
          </a:solidFill>
          <a:ln w="127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ea typeface="Helvetica Neue" charset="0"/>
                <a:cs typeface="Helvetica Neue" charset="0"/>
              </a:rPr>
              <a:t>It constitutes harassment</a:t>
            </a:r>
          </a:p>
        </p:txBody>
      </p:sp>
      <p:sp>
        <p:nvSpPr>
          <p:cNvPr id="11" name="Rectangle 10">
            <a:extLst>
              <a:ext uri="{FF2B5EF4-FFF2-40B4-BE49-F238E27FC236}">
                <a16:creationId xmlns:a16="http://schemas.microsoft.com/office/drawing/2014/main" id="{9972C5E3-0C05-418A-B6EF-DB3633780128}"/>
              </a:ext>
            </a:extLst>
          </p:cNvPr>
          <p:cNvSpPr/>
          <p:nvPr/>
        </p:nvSpPr>
        <p:spPr>
          <a:xfrm>
            <a:off x="6544056" y="4055547"/>
            <a:ext cx="5553456" cy="1106058"/>
          </a:xfrm>
          <a:prstGeom prst="rect">
            <a:avLst/>
          </a:prstGeom>
        </p:spPr>
        <p:txBody>
          <a:bodyPr>
            <a:noAutofit/>
          </a:bodyPr>
          <a:lstStyle/>
          <a:p>
            <a:pPr marL="342900" lvl="0" indent="-342900" fontAlgn="base">
              <a:spcBef>
                <a:spcPct val="20000"/>
              </a:spcBef>
              <a:spcAft>
                <a:spcPct val="0"/>
              </a:spcAft>
              <a:buClr>
                <a:srgbClr val="E7E6E6">
                  <a:lumMod val="25000"/>
                </a:srgbClr>
              </a:buClr>
              <a:buSzPct val="75000"/>
              <a:buFont typeface="Wingdings" charset="2"/>
              <a:buChar char="n"/>
            </a:pPr>
            <a:r>
              <a:rPr lang="en-US" sz="2400" kern="0" dirty="0">
                <a:solidFill>
                  <a:srgbClr val="000000"/>
                </a:solidFill>
              </a:rPr>
              <a:t>Assuming, of course, that it </a:t>
            </a:r>
            <a:r>
              <a:rPr lang="en-US" sz="2400" kern="0" dirty="0">
                <a:solidFill>
                  <a:srgbClr val="0000FF"/>
                </a:solidFill>
              </a:rPr>
              <a:t>“understands” the meaning of the hypothesis</a:t>
            </a:r>
            <a:r>
              <a:rPr lang="en-US" sz="2400" kern="0" dirty="0">
                <a:solidFill>
                  <a:srgbClr val="000000"/>
                </a:solidFill>
              </a:rPr>
              <a:t>. </a:t>
            </a:r>
          </a:p>
        </p:txBody>
      </p:sp>
      <p:sp>
        <p:nvSpPr>
          <p:cNvPr id="13" name="Rectangle 12">
            <a:extLst>
              <a:ext uri="{FF2B5EF4-FFF2-40B4-BE49-F238E27FC236}">
                <a16:creationId xmlns:a16="http://schemas.microsoft.com/office/drawing/2014/main" id="{D2A82B25-21FE-4CC2-90CE-3099436A7C9F}"/>
              </a:ext>
            </a:extLst>
          </p:cNvPr>
          <p:cNvSpPr/>
          <p:nvPr/>
        </p:nvSpPr>
        <p:spPr>
          <a:xfrm>
            <a:off x="332232" y="5375331"/>
            <a:ext cx="5349240" cy="1188720"/>
          </a:xfrm>
          <a:prstGeom prst="rect">
            <a:avLst/>
          </a:prstGeom>
          <a:solidFill>
            <a:srgbClr val="FFFFCC"/>
          </a:solidFill>
          <a:ln w="28575">
            <a:solidFill>
              <a:schemeClr val="accent2"/>
            </a:solidFill>
          </a:ln>
        </p:spPr>
        <p:txBody>
          <a:bodyPr>
            <a:noAutofit/>
          </a:bodyPr>
          <a:lstStyle/>
          <a:p>
            <a:pPr marL="457200" lvl="0" indent="-457200" fontAlgn="base">
              <a:spcBef>
                <a:spcPct val="20000"/>
              </a:spcBef>
              <a:spcAft>
                <a:spcPct val="0"/>
              </a:spcAft>
              <a:buClr>
                <a:srgbClr val="E7E6E6">
                  <a:lumMod val="25000"/>
                </a:srgbClr>
              </a:buClr>
              <a:buSzPct val="75000"/>
              <a:buFont typeface="+mj-lt"/>
              <a:buAutoNum type="arabicPeriod"/>
            </a:pPr>
            <a:r>
              <a:rPr lang="en-US" sz="2400" kern="0" dirty="0">
                <a:solidFill>
                  <a:srgbClr val="000000"/>
                </a:solidFill>
              </a:rPr>
              <a:t>A model that “knows” the trick of determining textual entailment – independent of the task at hand </a:t>
            </a:r>
          </a:p>
        </p:txBody>
      </p:sp>
      <p:sp>
        <p:nvSpPr>
          <p:cNvPr id="14" name="Rectangle 13">
            <a:extLst>
              <a:ext uri="{FF2B5EF4-FFF2-40B4-BE49-F238E27FC236}">
                <a16:creationId xmlns:a16="http://schemas.microsoft.com/office/drawing/2014/main" id="{0FED20B7-278B-4517-B00B-EAEC227A32B3}"/>
              </a:ext>
            </a:extLst>
          </p:cNvPr>
          <p:cNvSpPr/>
          <p:nvPr/>
        </p:nvSpPr>
        <p:spPr>
          <a:xfrm>
            <a:off x="6544056" y="5375331"/>
            <a:ext cx="5349240" cy="1188720"/>
          </a:xfrm>
          <a:prstGeom prst="rect">
            <a:avLst/>
          </a:prstGeom>
          <a:solidFill>
            <a:srgbClr val="FFFFCC"/>
          </a:solidFill>
          <a:ln w="28575">
            <a:solidFill>
              <a:schemeClr val="accent2"/>
            </a:solidFill>
          </a:ln>
        </p:spPr>
        <p:txBody>
          <a:bodyPr>
            <a:noAutofit/>
          </a:bodyPr>
          <a:lstStyle/>
          <a:p>
            <a:pPr marL="457200" lvl="0" indent="-457200" fontAlgn="base">
              <a:spcBef>
                <a:spcPct val="20000"/>
              </a:spcBef>
              <a:spcAft>
                <a:spcPct val="0"/>
              </a:spcAft>
              <a:buClr>
                <a:srgbClr val="E7E6E6">
                  <a:lumMod val="25000"/>
                </a:srgbClr>
              </a:buClr>
              <a:buSzPct val="75000"/>
              <a:buFont typeface="+mj-lt"/>
              <a:buAutoNum type="arabicPeriod" startAt="2"/>
            </a:pPr>
            <a:r>
              <a:rPr lang="en-US" sz="2400" kern="0" dirty="0">
                <a:solidFill>
                  <a:srgbClr val="000000"/>
                </a:solidFill>
              </a:rPr>
              <a:t>A model that “understands” the label – part of the input. </a:t>
            </a:r>
          </a:p>
        </p:txBody>
      </p:sp>
    </p:spTree>
    <p:extLst>
      <p:ext uri="{BB962C8B-B14F-4D97-AF65-F5344CB8AC3E}">
        <p14:creationId xmlns:p14="http://schemas.microsoft.com/office/powerpoint/2010/main" val="23686190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C672-2E07-8C47-BAFE-045A5579ACC2}"/>
              </a:ext>
            </a:extLst>
          </p:cNvPr>
          <p:cNvSpPr>
            <a:spLocks noGrp="1"/>
          </p:cNvSpPr>
          <p:nvPr>
            <p:ph type="title"/>
          </p:nvPr>
        </p:nvSpPr>
        <p:spPr/>
        <p:txBody>
          <a:bodyPr/>
          <a:lstStyle/>
          <a:p>
            <a:r>
              <a:rPr lang="en-US" dirty="0"/>
              <a:t>How?</a:t>
            </a:r>
          </a:p>
        </p:txBody>
      </p:sp>
      <p:sp>
        <p:nvSpPr>
          <p:cNvPr id="3" name="Content Placeholder 2">
            <a:extLst>
              <a:ext uri="{FF2B5EF4-FFF2-40B4-BE49-F238E27FC236}">
                <a16:creationId xmlns:a16="http://schemas.microsoft.com/office/drawing/2014/main" id="{8875A6FD-4A96-EB4E-97F0-D054092D8640}"/>
              </a:ext>
            </a:extLst>
          </p:cNvPr>
          <p:cNvSpPr>
            <a:spLocks noGrp="1"/>
          </p:cNvSpPr>
          <p:nvPr>
            <p:ph idx="1"/>
          </p:nvPr>
        </p:nvSpPr>
        <p:spPr/>
        <p:txBody>
          <a:bodyPr/>
          <a:lstStyle/>
          <a:p>
            <a:pPr marL="0" indent="0">
              <a:buNone/>
            </a:pPr>
            <a:r>
              <a:rPr lang="en-US" dirty="0">
                <a:solidFill>
                  <a:srgbClr val="0000FF"/>
                </a:solidFill>
              </a:rPr>
              <a:t>(1) Teach it Textual Entailment</a:t>
            </a:r>
          </a:p>
          <a:p>
            <a:r>
              <a:rPr lang="en-US" dirty="0"/>
              <a:t>Entailment model learning</a:t>
            </a:r>
          </a:p>
          <a:p>
            <a:pPr lvl="1"/>
            <a:r>
              <a:rPr lang="en-US" dirty="0"/>
              <a:t>Tune BERT</a:t>
            </a:r>
          </a:p>
          <a:p>
            <a:pPr lvl="1"/>
            <a:r>
              <a:rPr lang="en-US" dirty="0"/>
              <a:t>Data: </a:t>
            </a:r>
          </a:p>
          <a:p>
            <a:pPr lvl="2"/>
            <a:r>
              <a:rPr lang="en-US" dirty="0"/>
              <a:t>MNLI (Williams et al., 2018)</a:t>
            </a:r>
          </a:p>
          <a:p>
            <a:pPr lvl="2"/>
            <a:r>
              <a:rPr lang="en-US" dirty="0"/>
              <a:t>RTE (GLUE version, Wang et al., 2019)</a:t>
            </a:r>
          </a:p>
          <a:p>
            <a:pPr lvl="2"/>
            <a:r>
              <a:rPr lang="en-US" dirty="0"/>
              <a:t>FEVER (Thorne et al., 2018)</a:t>
            </a:r>
          </a:p>
          <a:p>
            <a:pPr lvl="1"/>
            <a:r>
              <a:rPr lang="en-US" dirty="0"/>
              <a:t>Many details omitted</a:t>
            </a:r>
          </a:p>
          <a:p>
            <a:pPr marL="0" indent="0">
              <a:buNone/>
            </a:pPr>
            <a:r>
              <a:rPr lang="en-US" dirty="0">
                <a:solidFill>
                  <a:srgbClr val="0000FF"/>
                </a:solidFill>
              </a:rPr>
              <a:t>(2) Map Labels to Hypotheses</a:t>
            </a:r>
          </a:p>
          <a:p>
            <a:r>
              <a:rPr lang="en-US" dirty="0"/>
              <a:t>Manually write hypotheses that represent the labels</a:t>
            </a:r>
          </a:p>
          <a:p>
            <a:pPr marL="0" indent="0">
              <a:buNone/>
            </a:pPr>
            <a:r>
              <a:rPr lang="en-US" dirty="0">
                <a:solidFill>
                  <a:srgbClr val="0000FF"/>
                </a:solidFill>
              </a:rPr>
              <a:t>(3) Hope that Textual Entailment Models Transfer….</a:t>
            </a:r>
          </a:p>
        </p:txBody>
      </p:sp>
      <p:sp>
        <p:nvSpPr>
          <p:cNvPr id="4" name="Slide Number Placeholder 3">
            <a:extLst>
              <a:ext uri="{FF2B5EF4-FFF2-40B4-BE49-F238E27FC236}">
                <a16:creationId xmlns:a16="http://schemas.microsoft.com/office/drawing/2014/main" id="{5035B969-92DD-224A-95DB-B55FFEEB1499}"/>
              </a:ext>
            </a:extLst>
          </p:cNvPr>
          <p:cNvSpPr>
            <a:spLocks noGrp="1"/>
          </p:cNvSpPr>
          <p:nvPr>
            <p:ph type="sldNum" sz="quarter" idx="11"/>
          </p:nvPr>
        </p:nvSpPr>
        <p:spPr/>
        <p:txBody>
          <a:bodyPr/>
          <a:lstStyle/>
          <a:p>
            <a:fld id="{BDF588C3-71D6-5D45-B118-1C664482E1C2}" type="slidenum">
              <a:rPr lang="en-US" smtClean="0"/>
              <a:t>35</a:t>
            </a:fld>
            <a:endParaRPr lang="en-US"/>
          </a:p>
        </p:txBody>
      </p:sp>
      <p:pic>
        <p:nvPicPr>
          <p:cNvPr id="5" name="Picture 2" descr="Image result for bert">
            <a:extLst>
              <a:ext uri="{FF2B5EF4-FFF2-40B4-BE49-F238E27FC236}">
                <a16:creationId xmlns:a16="http://schemas.microsoft.com/office/drawing/2014/main" id="{644BA744-9672-4C42-845C-D59220BAB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7976" y="1785257"/>
            <a:ext cx="1232229" cy="12322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ular Callout 3">
            <a:extLst>
              <a:ext uri="{FF2B5EF4-FFF2-40B4-BE49-F238E27FC236}">
                <a16:creationId xmlns:a16="http://schemas.microsoft.com/office/drawing/2014/main" id="{B497173D-0E25-427C-AB4D-490BDB90CEFF}"/>
              </a:ext>
            </a:extLst>
          </p:cNvPr>
          <p:cNvSpPr/>
          <p:nvPr/>
        </p:nvSpPr>
        <p:spPr>
          <a:xfrm>
            <a:off x="6237889" y="1330239"/>
            <a:ext cx="5697274" cy="3093720"/>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sz="2000" dirty="0">
                <a:solidFill>
                  <a:srgbClr val="000080"/>
                </a:solidFill>
              </a:rPr>
              <a:t>Very promising experimental results [EMNLP’19]</a:t>
            </a:r>
          </a:p>
          <a:p>
            <a:pPr marL="285750" indent="-285750">
              <a:buFont typeface="Wingdings" panose="05000000000000000000" pitchFamily="2" charset="2"/>
              <a:buChar char="§"/>
            </a:pPr>
            <a:endParaRPr lang="en-US" sz="2000" dirty="0">
              <a:solidFill>
                <a:srgbClr val="000080"/>
              </a:solidFill>
            </a:endParaRPr>
          </a:p>
          <a:p>
            <a:pPr marL="285750" indent="-285750">
              <a:buFont typeface="Wingdings" panose="05000000000000000000" pitchFamily="2" charset="2"/>
              <a:buChar char="§"/>
            </a:pPr>
            <a:r>
              <a:rPr lang="en-US" sz="2000" dirty="0">
                <a:solidFill>
                  <a:srgbClr val="000080"/>
                </a:solidFill>
              </a:rPr>
              <a:t>Still: </a:t>
            </a:r>
            <a:r>
              <a:rPr lang="en-US" sz="2000" b="1" dirty="0">
                <a:solidFill>
                  <a:srgbClr val="000080"/>
                </a:solidFill>
              </a:rPr>
              <a:t>Topics</a:t>
            </a:r>
            <a:r>
              <a:rPr lang="en-US" sz="2000" dirty="0">
                <a:solidFill>
                  <a:srgbClr val="000080"/>
                </a:solidFill>
              </a:rPr>
              <a:t> categories are easier than </a:t>
            </a:r>
            <a:r>
              <a:rPr lang="en-US" sz="2000" b="1" dirty="0">
                <a:solidFill>
                  <a:srgbClr val="000080"/>
                </a:solidFill>
              </a:rPr>
              <a:t>Situations</a:t>
            </a:r>
            <a:r>
              <a:rPr lang="en-US" sz="2000" dirty="0">
                <a:solidFill>
                  <a:srgbClr val="000080"/>
                </a:solidFill>
              </a:rPr>
              <a:t> and </a:t>
            </a:r>
            <a:r>
              <a:rPr lang="en-US" sz="2000" b="1" dirty="0">
                <a:solidFill>
                  <a:srgbClr val="000080"/>
                </a:solidFill>
              </a:rPr>
              <a:t>Emotions</a:t>
            </a:r>
            <a:r>
              <a:rPr lang="en-US" sz="2000" dirty="0">
                <a:solidFill>
                  <a:srgbClr val="000080"/>
                </a:solidFill>
              </a:rPr>
              <a:t>.</a:t>
            </a:r>
          </a:p>
          <a:p>
            <a:pPr marL="285750" indent="-285750">
              <a:buFont typeface="Wingdings" panose="05000000000000000000" pitchFamily="2" charset="2"/>
              <a:buChar char="§"/>
            </a:pPr>
            <a:endParaRPr lang="en-US" sz="2000" dirty="0">
              <a:solidFill>
                <a:srgbClr val="000080"/>
              </a:solidFill>
            </a:endParaRPr>
          </a:p>
          <a:p>
            <a:pPr marL="285750" indent="-285750">
              <a:buFont typeface="Wingdings" panose="05000000000000000000" pitchFamily="2" charset="2"/>
              <a:buChar char="§"/>
            </a:pPr>
            <a:r>
              <a:rPr lang="en-US" sz="2000" dirty="0">
                <a:solidFill>
                  <a:srgbClr val="000080"/>
                </a:solidFill>
              </a:rPr>
              <a:t>Improvements in Textual Entailment will seamlessly support classification into new categories, without any label-specific  annotation!</a:t>
            </a:r>
          </a:p>
        </p:txBody>
      </p:sp>
    </p:spTree>
    <p:extLst>
      <p:ext uri="{BB962C8B-B14F-4D97-AF65-F5344CB8AC3E}">
        <p14:creationId xmlns:p14="http://schemas.microsoft.com/office/powerpoint/2010/main" val="37452377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Incidental Supervision: Outline</a:t>
            </a:r>
          </a:p>
        </p:txBody>
      </p:sp>
      <p:sp>
        <p:nvSpPr>
          <p:cNvPr id="3" name="Content Placeholder 2"/>
          <p:cNvSpPr>
            <a:spLocks noGrp="1"/>
          </p:cNvSpPr>
          <p:nvPr>
            <p:ph idx="1"/>
          </p:nvPr>
        </p:nvSpPr>
        <p:spPr/>
        <p:txBody>
          <a:bodyPr/>
          <a:lstStyle/>
          <a:p>
            <a:r>
              <a:rPr lang="en-US" dirty="0"/>
              <a:t>Data provides hints</a:t>
            </a:r>
          </a:p>
          <a:p>
            <a:pPr lvl="1"/>
            <a:r>
              <a:rPr lang="en-US" dirty="0"/>
              <a:t>These are often sufficient to infer supervision signals for a range of tasks. </a:t>
            </a:r>
          </a:p>
          <a:p>
            <a:pPr lvl="1"/>
            <a:r>
              <a:rPr lang="en-US" dirty="0"/>
              <a:t>Data exists independent of the task(s) at hand. </a:t>
            </a:r>
          </a:p>
          <a:p>
            <a:endParaRPr lang="en-US" dirty="0"/>
          </a:p>
          <a:p>
            <a:pPr marL="0" indent="0">
              <a:buNone/>
            </a:pPr>
            <a:r>
              <a:rPr lang="en-US" b="1" dirty="0"/>
              <a:t>Tasks:</a:t>
            </a:r>
          </a:p>
          <a:p>
            <a:r>
              <a:rPr lang="en-US" dirty="0"/>
              <a:t>Text Classification</a:t>
            </a:r>
          </a:p>
          <a:p>
            <a:endParaRPr lang="en-US" dirty="0"/>
          </a:p>
          <a:p>
            <a:r>
              <a:rPr lang="en-US" dirty="0"/>
              <a:t>(Fine) Semantic Typing</a:t>
            </a:r>
          </a:p>
          <a:p>
            <a:pPr marL="457200" lvl="1" indent="0">
              <a:buNone/>
            </a:pPr>
            <a:r>
              <a:rPr lang="en-US" i="1" dirty="0">
                <a:latin typeface="Merriweather Sans" panose="02000503060000020004" pitchFamily="2" charset="77"/>
              </a:rPr>
              <a:t>A former Democrat, </a:t>
            </a:r>
            <a:r>
              <a:rPr lang="en-US" b="1" i="1" dirty="0">
                <a:solidFill>
                  <a:srgbClr val="C00000"/>
                </a:solidFill>
                <a:latin typeface="Merriweather Sans" panose="02000503060000020004" pitchFamily="2" charset="77"/>
              </a:rPr>
              <a:t>Bloomberg</a:t>
            </a:r>
            <a:r>
              <a:rPr lang="en-US" i="1" dirty="0">
                <a:latin typeface="Merriweather Sans" panose="02000503060000020004" pitchFamily="2" charset="77"/>
              </a:rPr>
              <a:t>, switched </a:t>
            </a:r>
          </a:p>
          <a:p>
            <a:pPr marL="457200" lvl="1" indent="0">
              <a:buNone/>
            </a:pPr>
            <a:r>
              <a:rPr lang="en-US" i="1" dirty="0">
                <a:latin typeface="Merriweather Sans" panose="02000503060000020004" pitchFamily="2" charset="77"/>
              </a:rPr>
              <a:t>his party registration in 2001. </a:t>
            </a:r>
          </a:p>
          <a:p>
            <a:r>
              <a:rPr lang="en-US" dirty="0"/>
              <a:t>Temporal Relations (Timelines)</a:t>
            </a:r>
          </a:p>
          <a:p>
            <a:r>
              <a:rPr lang="en-US" dirty="0"/>
              <a:t>Shallow Semantic Parsing </a:t>
            </a:r>
          </a:p>
          <a:p>
            <a:endParaRPr lang="en-US" dirty="0"/>
          </a:p>
          <a:p>
            <a:pPr marL="457200" lvl="1" indent="0">
              <a:buNone/>
            </a:pPr>
            <a:endParaRPr lang="en-US" dirty="0"/>
          </a:p>
        </p:txBody>
      </p:sp>
      <p:sp>
        <p:nvSpPr>
          <p:cNvPr id="9" name="Slide Number Placeholder 8">
            <a:extLst>
              <a:ext uri="{FF2B5EF4-FFF2-40B4-BE49-F238E27FC236}">
                <a16:creationId xmlns:a16="http://schemas.microsoft.com/office/drawing/2014/main" id="{F0BF8D82-6008-41FB-BC88-52E28680B43D}"/>
              </a:ext>
            </a:extLst>
          </p:cNvPr>
          <p:cNvSpPr>
            <a:spLocks noGrp="1"/>
          </p:cNvSpPr>
          <p:nvPr>
            <p:ph type="sldNum" sz="quarter" idx="11"/>
          </p:nvPr>
        </p:nvSpPr>
        <p:spPr/>
        <p:txBody>
          <a:bodyPr/>
          <a:lstStyle/>
          <a:p>
            <a:fld id="{BDF588C3-71D6-5D45-B118-1C664482E1C2}" type="slidenum">
              <a:rPr lang="en-US" smtClean="0"/>
              <a:t>36</a:t>
            </a:fld>
            <a:endParaRPr lang="en-US"/>
          </a:p>
        </p:txBody>
      </p:sp>
      <p:sp>
        <p:nvSpPr>
          <p:cNvPr id="8" name="Content Placeholder 2">
            <a:extLst>
              <a:ext uri="{FF2B5EF4-FFF2-40B4-BE49-F238E27FC236}">
                <a16:creationId xmlns:a16="http://schemas.microsoft.com/office/drawing/2014/main" id="{099745EB-6A6A-473E-9D62-AD983708AE35}"/>
              </a:ext>
            </a:extLst>
          </p:cNvPr>
          <p:cNvSpPr txBox="1">
            <a:spLocks/>
          </p:cNvSpPr>
          <p:nvPr/>
        </p:nvSpPr>
        <p:spPr bwMode="auto">
          <a:xfrm>
            <a:off x="6320445" y="2877670"/>
            <a:ext cx="5303520" cy="3657600"/>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a:buNone/>
            </a:pPr>
            <a:r>
              <a:rPr lang="en-US" b="1" kern="0" dirty="0"/>
              <a:t>Methods:</a:t>
            </a:r>
          </a:p>
          <a:p>
            <a:r>
              <a:rPr lang="en-US" kern="0" dirty="0"/>
              <a:t>Using data that is out there</a:t>
            </a:r>
          </a:p>
          <a:p>
            <a:pPr lvl="1"/>
            <a:r>
              <a:rPr lang="en-US" kern="0" dirty="0"/>
              <a:t>Wikipedia</a:t>
            </a:r>
          </a:p>
          <a:p>
            <a:r>
              <a:rPr lang="en-US" kern="0" dirty="0"/>
              <a:t>Label Aware Classification</a:t>
            </a:r>
          </a:p>
          <a:p>
            <a:pPr lvl="1"/>
            <a:r>
              <a:rPr lang="en-US" kern="0" dirty="0"/>
              <a:t>“Understanding” the task &amp; label </a:t>
            </a:r>
          </a:p>
          <a:p>
            <a:r>
              <a:rPr lang="en-US" kern="0" dirty="0"/>
              <a:t>Transfer from other tasks</a:t>
            </a:r>
          </a:p>
          <a:p>
            <a:r>
              <a:rPr lang="en-US" kern="0" dirty="0"/>
              <a:t>Exploiting declarative &amp; statistical knowledge</a:t>
            </a:r>
          </a:p>
          <a:p>
            <a:pPr marL="457200" lvl="1" indent="0">
              <a:buFont typeface="Wingdings" charset="2"/>
              <a:buNone/>
            </a:pPr>
            <a:endParaRPr lang="en-US" kern="0" dirty="0"/>
          </a:p>
        </p:txBody>
      </p:sp>
      <p:sp>
        <p:nvSpPr>
          <p:cNvPr id="4" name="Rectangle 3">
            <a:extLst>
              <a:ext uri="{FF2B5EF4-FFF2-40B4-BE49-F238E27FC236}">
                <a16:creationId xmlns:a16="http://schemas.microsoft.com/office/drawing/2014/main" id="{8A089568-7184-4D1D-835D-E66FE0A232BA}"/>
              </a:ext>
            </a:extLst>
          </p:cNvPr>
          <p:cNvSpPr/>
          <p:nvPr/>
        </p:nvSpPr>
        <p:spPr>
          <a:xfrm>
            <a:off x="558144" y="2866321"/>
            <a:ext cx="5303520" cy="3657600"/>
          </a:xfrm>
          <a:prstGeom prst="rect">
            <a:avLst/>
          </a:prstGeom>
          <a:no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0" name="Right Arrow 5">
            <a:extLst>
              <a:ext uri="{FF2B5EF4-FFF2-40B4-BE49-F238E27FC236}">
                <a16:creationId xmlns:a16="http://schemas.microsoft.com/office/drawing/2014/main" id="{B6184B44-1F70-424D-9B3C-A3230B1A17C5}"/>
              </a:ext>
            </a:extLst>
          </p:cNvPr>
          <p:cNvSpPr/>
          <p:nvPr/>
        </p:nvSpPr>
        <p:spPr>
          <a:xfrm>
            <a:off x="76200" y="5500750"/>
            <a:ext cx="533400" cy="180250"/>
          </a:xfrm>
          <a:prstGeom prst="rightArrow">
            <a:avLst/>
          </a:prstGeom>
          <a:solidFill>
            <a:srgbClr val="A7001B"/>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8EB2FA6-A913-464A-B9A2-28F9DC1A59ED}"/>
              </a:ext>
            </a:extLst>
          </p:cNvPr>
          <p:cNvCxnSpPr/>
          <p:nvPr/>
        </p:nvCxnSpPr>
        <p:spPr>
          <a:xfrm>
            <a:off x="6759461" y="5777474"/>
            <a:ext cx="4114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01F32CE-DD4A-400C-82C2-A01355B5EF5F}"/>
              </a:ext>
            </a:extLst>
          </p:cNvPr>
          <p:cNvCxnSpPr/>
          <p:nvPr/>
        </p:nvCxnSpPr>
        <p:spPr>
          <a:xfrm>
            <a:off x="6789939" y="6147592"/>
            <a:ext cx="12801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4949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Events and Time </a:t>
            </a:r>
            <a:r>
              <a:rPr lang="en-US" sz="1600" dirty="0"/>
              <a:t>[Ning et al. *SEM’2018; ACL’18, EMNLP’18, EMNLP’19]</a:t>
            </a:r>
            <a:endParaRPr lang="en-US" dirty="0"/>
          </a:p>
        </p:txBody>
      </p:sp>
      <p:sp>
        <p:nvSpPr>
          <p:cNvPr id="3" name="Content Placeholder 2"/>
          <p:cNvSpPr>
            <a:spLocks noGrp="1"/>
          </p:cNvSpPr>
          <p:nvPr>
            <p:ph idx="1"/>
          </p:nvPr>
        </p:nvSpPr>
        <p:spPr>
          <a:xfrm>
            <a:off x="609600" y="1643736"/>
            <a:ext cx="10972800" cy="4484915"/>
          </a:xfrm>
        </p:spPr>
        <p:txBody>
          <a:bodyPr/>
          <a:lstStyle/>
          <a:p>
            <a:r>
              <a:rPr lang="en-US" sz="2000" dirty="0"/>
              <a:t>In Los Angeles that lesson was brought home today when tons of earth </a:t>
            </a:r>
            <a:r>
              <a:rPr lang="en-US" sz="2000" b="1" dirty="0">
                <a:solidFill>
                  <a:srgbClr val="FF0000"/>
                </a:solidFill>
              </a:rPr>
              <a:t>cascaded</a:t>
            </a:r>
            <a:r>
              <a:rPr lang="en-US" sz="2000" dirty="0">
                <a:solidFill>
                  <a:srgbClr val="FF0000"/>
                </a:solidFill>
              </a:rPr>
              <a:t> </a:t>
            </a:r>
            <a:r>
              <a:rPr lang="en-US" sz="2000" dirty="0"/>
              <a:t>down a hillside, </a:t>
            </a:r>
            <a:r>
              <a:rPr lang="en-US" sz="2000" b="1" dirty="0">
                <a:solidFill>
                  <a:srgbClr val="FF0000"/>
                </a:solidFill>
              </a:rPr>
              <a:t>ripping</a:t>
            </a:r>
            <a:r>
              <a:rPr lang="en-US" sz="2000" dirty="0">
                <a:solidFill>
                  <a:srgbClr val="FF0000"/>
                </a:solidFill>
              </a:rPr>
              <a:t> </a:t>
            </a:r>
            <a:r>
              <a:rPr lang="en-US" sz="2000" dirty="0"/>
              <a:t>two houses from their foundations. No one was </a:t>
            </a:r>
            <a:r>
              <a:rPr lang="en-US" sz="2000" b="1" dirty="0">
                <a:solidFill>
                  <a:srgbClr val="FF0000"/>
                </a:solidFill>
              </a:rPr>
              <a:t>hurt</a:t>
            </a:r>
            <a:r>
              <a:rPr lang="en-US" sz="2000" dirty="0"/>
              <a:t>, but firefighters </a:t>
            </a:r>
            <a:r>
              <a:rPr lang="en-US" sz="2000" b="1" dirty="0">
                <a:solidFill>
                  <a:srgbClr val="FF0000"/>
                </a:solidFill>
              </a:rPr>
              <a:t>ordered</a:t>
            </a:r>
            <a:r>
              <a:rPr lang="en-US" sz="2000" dirty="0">
                <a:solidFill>
                  <a:srgbClr val="FF0000"/>
                </a:solidFill>
              </a:rPr>
              <a:t> </a:t>
            </a:r>
            <a:r>
              <a:rPr lang="en-US" sz="2000" dirty="0"/>
              <a:t>the evacuation of nearby homes and said they'll </a:t>
            </a:r>
            <a:r>
              <a:rPr lang="en-US" sz="2000" b="1" dirty="0">
                <a:solidFill>
                  <a:srgbClr val="FF0000"/>
                </a:solidFill>
              </a:rPr>
              <a:t>monitor</a:t>
            </a:r>
            <a:r>
              <a:rPr lang="en-US" sz="2000" dirty="0">
                <a:solidFill>
                  <a:srgbClr val="FF0000"/>
                </a:solidFill>
              </a:rPr>
              <a:t> </a:t>
            </a:r>
            <a:r>
              <a:rPr lang="en-US" sz="2000" dirty="0"/>
              <a:t>the shifting ground until March 23</a:t>
            </a:r>
            <a:r>
              <a:rPr lang="en-US" sz="2000" baseline="30000" dirty="0"/>
              <a:t>rd</a:t>
            </a:r>
            <a:r>
              <a:rPr lang="en-US" sz="2000" dirty="0"/>
              <a:t>.</a:t>
            </a:r>
          </a:p>
          <a:p>
            <a:endParaRPr lang="en-US" dirty="0"/>
          </a:p>
          <a:p>
            <a:endParaRPr lang="en-US" dirty="0"/>
          </a:p>
          <a:p>
            <a:endParaRPr lang="en-US" dirty="0"/>
          </a:p>
          <a:p>
            <a:endParaRPr lang="en-US" dirty="0"/>
          </a:p>
          <a:p>
            <a:endParaRPr lang="en-US" sz="2000" dirty="0"/>
          </a:p>
          <a:p>
            <a:r>
              <a:rPr lang="en-US" sz="2000" dirty="0"/>
              <a:t>Very difficult task— hinders exhaustive annotation (O(N</a:t>
            </a:r>
            <a:r>
              <a:rPr lang="en-US" sz="2000" baseline="30000" dirty="0"/>
              <a:t>2</a:t>
            </a:r>
            <a:r>
              <a:rPr lang="en-US" sz="2000" dirty="0"/>
              <a:t>) edges)</a:t>
            </a:r>
          </a:p>
          <a:p>
            <a:r>
              <a:rPr lang="en-US" sz="2000" dirty="0"/>
              <a:t>But, it’s rather easy to get partial annotation – some relations. </a:t>
            </a:r>
          </a:p>
          <a:p>
            <a:r>
              <a:rPr lang="en-US" sz="2000" dirty="0"/>
              <a:t>And, we have </a:t>
            </a:r>
            <a:r>
              <a:rPr lang="en-US" sz="2000" b="1" dirty="0"/>
              <a:t>strong expectations </a:t>
            </a:r>
            <a:r>
              <a:rPr lang="en-US" sz="2000" dirty="0"/>
              <a:t>from the output</a:t>
            </a:r>
          </a:p>
          <a:p>
            <a:pPr lvl="1"/>
            <a:r>
              <a:rPr lang="en-US" sz="1800" dirty="0"/>
              <a:t>Transitivity</a:t>
            </a:r>
          </a:p>
          <a:p>
            <a:pPr lvl="1"/>
            <a:r>
              <a:rPr lang="en-US" sz="1800" dirty="0"/>
              <a:t>Some events tend to precede others or follow others [Ning et. al., NAACL’18]</a:t>
            </a:r>
          </a:p>
          <a:p>
            <a:endParaRPr lang="en-US" dirty="0"/>
          </a:p>
          <a:p>
            <a:endParaRPr lang="en-US" dirty="0"/>
          </a:p>
        </p:txBody>
      </p:sp>
      <p:pic>
        <p:nvPicPr>
          <p:cNvPr id="5" name="Picture 4"/>
          <p:cNvPicPr>
            <a:picLocks noChangeAspect="1"/>
          </p:cNvPicPr>
          <p:nvPr/>
        </p:nvPicPr>
        <p:blipFill>
          <a:blip r:embed="rId2"/>
          <a:stretch>
            <a:fillRect/>
          </a:stretch>
        </p:blipFill>
        <p:spPr>
          <a:xfrm>
            <a:off x="2424583" y="3089360"/>
            <a:ext cx="3146367" cy="1645920"/>
          </a:xfrm>
          <a:prstGeom prst="rect">
            <a:avLst/>
          </a:prstGeom>
        </p:spPr>
      </p:pic>
      <p:pic>
        <p:nvPicPr>
          <p:cNvPr id="6" name="Picture 5"/>
          <p:cNvPicPr>
            <a:picLocks noChangeAspect="1"/>
          </p:cNvPicPr>
          <p:nvPr/>
        </p:nvPicPr>
        <p:blipFill>
          <a:blip r:embed="rId3"/>
          <a:stretch>
            <a:fillRect/>
          </a:stretch>
        </p:blipFill>
        <p:spPr>
          <a:xfrm>
            <a:off x="6531032" y="3089360"/>
            <a:ext cx="3146369" cy="1645920"/>
          </a:xfrm>
          <a:prstGeom prst="rect">
            <a:avLst/>
          </a:prstGeom>
        </p:spPr>
      </p:pic>
      <p:sp>
        <p:nvSpPr>
          <p:cNvPr id="4" name="Right Arrow 3"/>
          <p:cNvSpPr/>
          <p:nvPr/>
        </p:nvSpPr>
        <p:spPr>
          <a:xfrm rot="8761159">
            <a:off x="9310008" y="3421717"/>
            <a:ext cx="838200" cy="304800"/>
          </a:xfrm>
          <a:prstGeom prst="rightArrow">
            <a:avLst>
              <a:gd name="adj1" fmla="val 46078"/>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EEA1D2A2-2371-4BF0-8E30-302EC998710E}"/>
              </a:ext>
            </a:extLst>
          </p:cNvPr>
          <p:cNvSpPr>
            <a:spLocks noGrp="1"/>
          </p:cNvSpPr>
          <p:nvPr>
            <p:ph type="sldNum" sz="quarter" idx="11"/>
          </p:nvPr>
        </p:nvSpPr>
        <p:spPr/>
        <p:txBody>
          <a:bodyPr/>
          <a:lstStyle/>
          <a:p>
            <a:fld id="{BDF588C3-71D6-5D45-B118-1C664482E1C2}" type="slidenum">
              <a:rPr lang="en-US" smtClean="0"/>
              <a:t>37</a:t>
            </a:fld>
            <a:endParaRPr lang="en-US"/>
          </a:p>
        </p:txBody>
      </p:sp>
      <p:sp>
        <p:nvSpPr>
          <p:cNvPr id="10" name="Rectangular Callout 6">
            <a:extLst>
              <a:ext uri="{FF2B5EF4-FFF2-40B4-BE49-F238E27FC236}">
                <a16:creationId xmlns:a16="http://schemas.microsoft.com/office/drawing/2014/main" id="{2AB1F6A2-54CA-4864-9459-2FA95B2F7B75}"/>
              </a:ext>
            </a:extLst>
          </p:cNvPr>
          <p:cNvSpPr/>
          <p:nvPr/>
        </p:nvSpPr>
        <p:spPr>
          <a:xfrm>
            <a:off x="8949803" y="4954927"/>
            <a:ext cx="3102879" cy="1748436"/>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80"/>
                </a:solidFill>
              </a:rPr>
              <a:t>Intuition:</a:t>
            </a:r>
          </a:p>
          <a:p>
            <a:pPr marL="285750" indent="-285750">
              <a:buFont typeface="Arial" panose="020B0604020202020204" pitchFamily="34" charset="0"/>
              <a:buChar char="•"/>
            </a:pPr>
            <a:r>
              <a:rPr lang="en-US" dirty="0">
                <a:solidFill>
                  <a:srgbClr val="000080"/>
                </a:solidFill>
              </a:rPr>
              <a:t>If the structure is tight, there is no need to annotate all the variables. </a:t>
            </a:r>
          </a:p>
          <a:p>
            <a:pPr marL="285750" indent="-285750">
              <a:buFont typeface="Arial" panose="020B0604020202020204" pitchFamily="34" charset="0"/>
              <a:buChar char="•"/>
            </a:pPr>
            <a:r>
              <a:rPr lang="en-US" dirty="0">
                <a:solidFill>
                  <a:srgbClr val="000080"/>
                </a:solidFill>
              </a:rPr>
              <a:t>A partial set of signals can supervise all. </a:t>
            </a:r>
            <a:endParaRPr lang="en-US" b="1" dirty="0">
              <a:solidFill>
                <a:srgbClr val="000080"/>
              </a:solidFill>
            </a:endParaRPr>
          </a:p>
        </p:txBody>
      </p:sp>
    </p:spTree>
    <p:extLst>
      <p:ext uri="{BB962C8B-B14F-4D97-AF65-F5344CB8AC3E}">
        <p14:creationId xmlns:p14="http://schemas.microsoft.com/office/powerpoint/2010/main" val="9661676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2" presetClass="entr" presetSubtype="3"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0">
                                            <p:txEl>
                                              <p:pRg st="1" end="1"/>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278FC97D-E638-7E41-AB57-FB6A9CE22C67}"/>
              </a:ext>
            </a:extLst>
          </p:cNvPr>
          <p:cNvGraphicFramePr/>
          <p:nvPr/>
        </p:nvGraphicFramePr>
        <p:xfrm>
          <a:off x="2085974" y="914400"/>
          <a:ext cx="80010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Freeform 7">
            <a:extLst>
              <a:ext uri="{FF2B5EF4-FFF2-40B4-BE49-F238E27FC236}">
                <a16:creationId xmlns:a16="http://schemas.microsoft.com/office/drawing/2014/main" id="{0DE2B601-8943-F34E-A685-651E19560A19}"/>
              </a:ext>
            </a:extLst>
          </p:cNvPr>
          <p:cNvSpPr/>
          <p:nvPr/>
        </p:nvSpPr>
        <p:spPr>
          <a:xfrm>
            <a:off x="3407225" y="1143000"/>
            <a:ext cx="5521111" cy="2667000"/>
          </a:xfrm>
          <a:custGeom>
            <a:avLst/>
            <a:gdLst>
              <a:gd name="connsiteX0" fmla="*/ 0 w 1482436"/>
              <a:gd name="connsiteY0" fmla="*/ 1108363 h 1108363"/>
              <a:gd name="connsiteX1" fmla="*/ 692727 w 1482436"/>
              <a:gd name="connsiteY1" fmla="*/ 720436 h 1108363"/>
              <a:gd name="connsiteX2" fmla="*/ 1482436 w 1482436"/>
              <a:gd name="connsiteY2" fmla="*/ 0 h 1108363"/>
            </a:gdLst>
            <a:ahLst/>
            <a:cxnLst>
              <a:cxn ang="0">
                <a:pos x="connsiteX0" y="connsiteY0"/>
              </a:cxn>
              <a:cxn ang="0">
                <a:pos x="connsiteX1" y="connsiteY1"/>
              </a:cxn>
              <a:cxn ang="0">
                <a:pos x="connsiteX2" y="connsiteY2"/>
              </a:cxn>
            </a:cxnLst>
            <a:rect l="l" t="t" r="r" b="b"/>
            <a:pathLst>
              <a:path w="1482436" h="1108363">
                <a:moveTo>
                  <a:pt x="0" y="1108363"/>
                </a:moveTo>
                <a:cubicBezTo>
                  <a:pt x="222827" y="1006763"/>
                  <a:pt x="445654" y="905163"/>
                  <a:pt x="692727" y="720436"/>
                </a:cubicBezTo>
                <a:cubicBezTo>
                  <a:pt x="939800" y="535709"/>
                  <a:pt x="1482436" y="0"/>
                  <a:pt x="1482436" y="0"/>
                </a:cubicBezTo>
              </a:path>
            </a:pathLst>
          </a:custGeom>
          <a:noFill/>
          <a:ln w="38100">
            <a:solidFill>
              <a:srgbClr val="A7001B"/>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TextBox 17">
            <a:extLst>
              <a:ext uri="{FF2B5EF4-FFF2-40B4-BE49-F238E27FC236}">
                <a16:creationId xmlns:a16="http://schemas.microsoft.com/office/drawing/2014/main" id="{1FAD4134-EE94-5746-AF3F-8ECE5D8B674F}"/>
              </a:ext>
            </a:extLst>
          </p:cNvPr>
          <p:cNvSpPr txBox="1"/>
          <p:nvPr/>
        </p:nvSpPr>
        <p:spPr>
          <a:xfrm>
            <a:off x="3263664" y="3167390"/>
            <a:ext cx="1143000" cy="523220"/>
          </a:xfrm>
          <a:prstGeom prst="rect">
            <a:avLst/>
          </a:prstGeom>
          <a:noFill/>
        </p:spPr>
        <p:txBody>
          <a:bodyPr wrap="square" rtlCol="0">
            <a:spAutoFit/>
          </a:bodyPr>
          <a:lstStyle/>
          <a:p>
            <a:pPr algn="ctr"/>
            <a:r>
              <a:rPr lang="en-US" sz="1400" b="1" i="1" dirty="0">
                <a:latin typeface="Century Gothic" panose="020B0502020202020204" pitchFamily="34" charset="0"/>
              </a:rPr>
              <a:t>Previous SOTA</a:t>
            </a:r>
          </a:p>
        </p:txBody>
      </p:sp>
      <p:grpSp>
        <p:nvGrpSpPr>
          <p:cNvPr id="2" name="Group 1">
            <a:extLst>
              <a:ext uri="{FF2B5EF4-FFF2-40B4-BE49-F238E27FC236}">
                <a16:creationId xmlns:a16="http://schemas.microsoft.com/office/drawing/2014/main" id="{E529B9F9-73CC-D646-AA6D-E9AB877092D9}"/>
              </a:ext>
            </a:extLst>
          </p:cNvPr>
          <p:cNvGrpSpPr/>
          <p:nvPr/>
        </p:nvGrpSpPr>
        <p:grpSpPr>
          <a:xfrm>
            <a:off x="4114800" y="2817552"/>
            <a:ext cx="1143000" cy="1311904"/>
            <a:chOff x="2590800" y="2817552"/>
            <a:chExt cx="1143000" cy="1311904"/>
          </a:xfrm>
        </p:grpSpPr>
        <p:sp>
          <p:nvSpPr>
            <p:cNvPr id="17" name="TextBox 16">
              <a:extLst>
                <a:ext uri="{FF2B5EF4-FFF2-40B4-BE49-F238E27FC236}">
                  <a16:creationId xmlns:a16="http://schemas.microsoft.com/office/drawing/2014/main" id="{32F66C12-074B-9F47-A822-300AD9B70BB4}"/>
                </a:ext>
              </a:extLst>
            </p:cNvPr>
            <p:cNvSpPr txBox="1"/>
            <p:nvPr/>
          </p:nvSpPr>
          <p:spPr>
            <a:xfrm>
              <a:off x="2590800" y="2817552"/>
              <a:ext cx="1143000" cy="523220"/>
            </a:xfrm>
            <a:prstGeom prst="rect">
              <a:avLst/>
            </a:prstGeom>
            <a:noFill/>
          </p:spPr>
          <p:txBody>
            <a:bodyPr wrap="square" rtlCol="0">
              <a:spAutoFit/>
            </a:bodyPr>
            <a:lstStyle/>
            <a:p>
              <a:pPr algn="ctr"/>
              <a:r>
                <a:rPr lang="en-US" sz="1400" b="1" i="1" dirty="0">
                  <a:latin typeface="Century Gothic" panose="020B0502020202020204" pitchFamily="34" charset="0"/>
                </a:rPr>
                <a:t>Structured learning</a:t>
              </a:r>
            </a:p>
          </p:txBody>
        </p:sp>
        <p:sp>
          <p:nvSpPr>
            <p:cNvPr id="24" name="TextBox 23">
              <a:extLst>
                <a:ext uri="{FF2B5EF4-FFF2-40B4-BE49-F238E27FC236}">
                  <a16:creationId xmlns:a16="http://schemas.microsoft.com/office/drawing/2014/main" id="{1E333C95-5200-C940-B0FE-1AE301728476}"/>
                </a:ext>
              </a:extLst>
            </p:cNvPr>
            <p:cNvSpPr txBox="1"/>
            <p:nvPr/>
          </p:nvSpPr>
          <p:spPr>
            <a:xfrm>
              <a:off x="2590800" y="3821679"/>
              <a:ext cx="1143000" cy="307777"/>
            </a:xfrm>
            <a:prstGeom prst="rect">
              <a:avLst/>
            </a:prstGeom>
            <a:noFill/>
          </p:spPr>
          <p:txBody>
            <a:bodyPr wrap="square" rtlCol="0">
              <a:spAutoFit/>
            </a:bodyPr>
            <a:lstStyle/>
            <a:p>
              <a:pPr algn="ctr"/>
              <a:r>
                <a:rPr lang="en-US" sz="1400" b="1" i="1" dirty="0">
                  <a:latin typeface="Century Gothic" panose="020B0502020202020204" pitchFamily="34" charset="0"/>
                </a:rPr>
                <a:t>+2%</a:t>
              </a:r>
            </a:p>
          </p:txBody>
        </p:sp>
      </p:grpSp>
      <p:grpSp>
        <p:nvGrpSpPr>
          <p:cNvPr id="4" name="Group 3">
            <a:extLst>
              <a:ext uri="{FF2B5EF4-FFF2-40B4-BE49-F238E27FC236}">
                <a16:creationId xmlns:a16="http://schemas.microsoft.com/office/drawing/2014/main" id="{E63FF029-45F1-2644-87FA-75FEF3FE0BCB}"/>
              </a:ext>
            </a:extLst>
          </p:cNvPr>
          <p:cNvGrpSpPr/>
          <p:nvPr/>
        </p:nvGrpSpPr>
        <p:grpSpPr>
          <a:xfrm>
            <a:off x="4901974" y="2327343"/>
            <a:ext cx="1166054" cy="1408575"/>
            <a:chOff x="3377974" y="2327342"/>
            <a:chExt cx="1166054" cy="1408575"/>
          </a:xfrm>
        </p:grpSpPr>
        <p:sp>
          <p:nvSpPr>
            <p:cNvPr id="19" name="TextBox 18">
              <a:extLst>
                <a:ext uri="{FF2B5EF4-FFF2-40B4-BE49-F238E27FC236}">
                  <a16:creationId xmlns:a16="http://schemas.microsoft.com/office/drawing/2014/main" id="{EDFB77F9-647F-DE49-87AF-C6BBB0CFA713}"/>
                </a:ext>
              </a:extLst>
            </p:cNvPr>
            <p:cNvSpPr txBox="1"/>
            <p:nvPr/>
          </p:nvSpPr>
          <p:spPr>
            <a:xfrm>
              <a:off x="3377974" y="2327342"/>
              <a:ext cx="1143000" cy="523220"/>
            </a:xfrm>
            <a:prstGeom prst="rect">
              <a:avLst/>
            </a:prstGeom>
            <a:noFill/>
          </p:spPr>
          <p:txBody>
            <a:bodyPr wrap="square" rtlCol="0">
              <a:spAutoFit/>
            </a:bodyPr>
            <a:lstStyle/>
            <a:p>
              <a:pPr algn="ctr"/>
              <a:r>
                <a:rPr lang="en-US" sz="1400" b="1" i="1" dirty="0">
                  <a:latin typeface="Century Gothic" panose="020B0502020202020204" pitchFamily="34" charset="0"/>
                </a:rPr>
                <a:t>Common sense</a:t>
              </a:r>
            </a:p>
          </p:txBody>
        </p:sp>
        <p:sp>
          <p:nvSpPr>
            <p:cNvPr id="25" name="TextBox 24">
              <a:extLst>
                <a:ext uri="{FF2B5EF4-FFF2-40B4-BE49-F238E27FC236}">
                  <a16:creationId xmlns:a16="http://schemas.microsoft.com/office/drawing/2014/main" id="{213E4235-4EA4-6C41-B3C5-46BD6BC0D866}"/>
                </a:ext>
              </a:extLst>
            </p:cNvPr>
            <p:cNvSpPr txBox="1"/>
            <p:nvPr/>
          </p:nvSpPr>
          <p:spPr>
            <a:xfrm>
              <a:off x="3401028" y="3428140"/>
              <a:ext cx="1143000" cy="307777"/>
            </a:xfrm>
            <a:prstGeom prst="rect">
              <a:avLst/>
            </a:prstGeom>
            <a:noFill/>
          </p:spPr>
          <p:txBody>
            <a:bodyPr wrap="square" rtlCol="0">
              <a:spAutoFit/>
            </a:bodyPr>
            <a:lstStyle/>
            <a:p>
              <a:pPr algn="ctr"/>
              <a:r>
                <a:rPr lang="en-US" sz="1400" b="1" i="1" dirty="0">
                  <a:latin typeface="Century Gothic" panose="020B0502020202020204" pitchFamily="34" charset="0"/>
                </a:rPr>
                <a:t>+4%</a:t>
              </a:r>
            </a:p>
          </p:txBody>
        </p:sp>
      </p:grpSp>
      <p:grpSp>
        <p:nvGrpSpPr>
          <p:cNvPr id="6" name="Group 5">
            <a:extLst>
              <a:ext uri="{FF2B5EF4-FFF2-40B4-BE49-F238E27FC236}">
                <a16:creationId xmlns:a16="http://schemas.microsoft.com/office/drawing/2014/main" id="{C9515CC4-7B13-BC44-BFD5-F665D33C05BC}"/>
              </a:ext>
            </a:extLst>
          </p:cNvPr>
          <p:cNvGrpSpPr/>
          <p:nvPr/>
        </p:nvGrpSpPr>
        <p:grpSpPr>
          <a:xfrm>
            <a:off x="5781556" y="1871507"/>
            <a:ext cx="1152645" cy="1204654"/>
            <a:chOff x="4257555" y="1871507"/>
            <a:chExt cx="1152645" cy="1204654"/>
          </a:xfrm>
        </p:grpSpPr>
        <p:sp>
          <p:nvSpPr>
            <p:cNvPr id="20" name="TextBox 19">
              <a:extLst>
                <a:ext uri="{FF2B5EF4-FFF2-40B4-BE49-F238E27FC236}">
                  <a16:creationId xmlns:a16="http://schemas.microsoft.com/office/drawing/2014/main" id="{7837CF35-9881-7E44-8272-BED47F44BBC2}"/>
                </a:ext>
              </a:extLst>
            </p:cNvPr>
            <p:cNvSpPr txBox="1"/>
            <p:nvPr/>
          </p:nvSpPr>
          <p:spPr>
            <a:xfrm>
              <a:off x="4267200" y="1871507"/>
              <a:ext cx="1143000" cy="523220"/>
            </a:xfrm>
            <a:prstGeom prst="rect">
              <a:avLst/>
            </a:prstGeom>
            <a:noFill/>
          </p:spPr>
          <p:txBody>
            <a:bodyPr wrap="square" rtlCol="0">
              <a:spAutoFit/>
            </a:bodyPr>
            <a:lstStyle/>
            <a:p>
              <a:pPr algn="ctr"/>
              <a:r>
                <a:rPr lang="en-US" sz="1400" b="1" i="1" dirty="0">
                  <a:latin typeface="Century Gothic" panose="020B0502020202020204" pitchFamily="34" charset="0"/>
                </a:rPr>
                <a:t>Axes dataset</a:t>
              </a:r>
            </a:p>
          </p:txBody>
        </p:sp>
        <p:sp>
          <p:nvSpPr>
            <p:cNvPr id="26" name="TextBox 25">
              <a:extLst>
                <a:ext uri="{FF2B5EF4-FFF2-40B4-BE49-F238E27FC236}">
                  <a16:creationId xmlns:a16="http://schemas.microsoft.com/office/drawing/2014/main" id="{7FB541D6-BF19-DB42-B2CC-23B7544C8B9B}"/>
                </a:ext>
              </a:extLst>
            </p:cNvPr>
            <p:cNvSpPr txBox="1"/>
            <p:nvPr/>
          </p:nvSpPr>
          <p:spPr>
            <a:xfrm>
              <a:off x="4257555" y="2768384"/>
              <a:ext cx="1143000" cy="307777"/>
            </a:xfrm>
            <a:prstGeom prst="rect">
              <a:avLst/>
            </a:prstGeom>
            <a:noFill/>
          </p:spPr>
          <p:txBody>
            <a:bodyPr wrap="square" rtlCol="0">
              <a:spAutoFit/>
            </a:bodyPr>
            <a:lstStyle/>
            <a:p>
              <a:pPr algn="ctr"/>
              <a:r>
                <a:rPr lang="en-US" sz="1400" b="1" i="1" dirty="0">
                  <a:latin typeface="Century Gothic" panose="020B0502020202020204" pitchFamily="34" charset="0"/>
                </a:rPr>
                <a:t>+11%*</a:t>
              </a:r>
            </a:p>
          </p:txBody>
        </p:sp>
      </p:grpSp>
      <p:grpSp>
        <p:nvGrpSpPr>
          <p:cNvPr id="5" name="Group 4">
            <a:extLst>
              <a:ext uri="{FF2B5EF4-FFF2-40B4-BE49-F238E27FC236}">
                <a16:creationId xmlns:a16="http://schemas.microsoft.com/office/drawing/2014/main" id="{F62E5451-C6C2-B44C-9019-B8A771319685}"/>
              </a:ext>
            </a:extLst>
          </p:cNvPr>
          <p:cNvGrpSpPr/>
          <p:nvPr/>
        </p:nvGrpSpPr>
        <p:grpSpPr>
          <a:xfrm>
            <a:off x="6591783" y="1633648"/>
            <a:ext cx="1154278" cy="1095273"/>
            <a:chOff x="5067783" y="1633647"/>
            <a:chExt cx="1154278" cy="1095273"/>
          </a:xfrm>
        </p:grpSpPr>
        <p:sp>
          <p:nvSpPr>
            <p:cNvPr id="21" name="TextBox 20">
              <a:extLst>
                <a:ext uri="{FF2B5EF4-FFF2-40B4-BE49-F238E27FC236}">
                  <a16:creationId xmlns:a16="http://schemas.microsoft.com/office/drawing/2014/main" id="{96011672-7A74-B54A-B263-2383A0352054}"/>
                </a:ext>
              </a:extLst>
            </p:cNvPr>
            <p:cNvSpPr txBox="1"/>
            <p:nvPr/>
          </p:nvSpPr>
          <p:spPr>
            <a:xfrm>
              <a:off x="5079061" y="1633647"/>
              <a:ext cx="1143000" cy="523220"/>
            </a:xfrm>
            <a:prstGeom prst="rect">
              <a:avLst/>
            </a:prstGeom>
            <a:noFill/>
          </p:spPr>
          <p:txBody>
            <a:bodyPr wrap="square" rtlCol="0">
              <a:spAutoFit/>
            </a:bodyPr>
            <a:lstStyle/>
            <a:p>
              <a:pPr algn="ctr"/>
              <a:r>
                <a:rPr lang="en-US" sz="1400" b="1" i="1" dirty="0">
                  <a:latin typeface="Century Gothic" panose="020B0502020202020204" pitchFamily="34" charset="0"/>
                </a:rPr>
                <a:t>Neural + ILP</a:t>
              </a:r>
            </a:p>
          </p:txBody>
        </p:sp>
        <p:sp>
          <p:nvSpPr>
            <p:cNvPr id="27" name="TextBox 26">
              <a:extLst>
                <a:ext uri="{FF2B5EF4-FFF2-40B4-BE49-F238E27FC236}">
                  <a16:creationId xmlns:a16="http://schemas.microsoft.com/office/drawing/2014/main" id="{A1078CDE-E1CF-5B40-9522-0375E83425B8}"/>
                </a:ext>
              </a:extLst>
            </p:cNvPr>
            <p:cNvSpPr txBox="1"/>
            <p:nvPr/>
          </p:nvSpPr>
          <p:spPr>
            <a:xfrm>
              <a:off x="5067783" y="2421143"/>
              <a:ext cx="1143000" cy="307777"/>
            </a:xfrm>
            <a:prstGeom prst="rect">
              <a:avLst/>
            </a:prstGeom>
            <a:noFill/>
          </p:spPr>
          <p:txBody>
            <a:bodyPr wrap="square" rtlCol="0">
              <a:spAutoFit/>
            </a:bodyPr>
            <a:lstStyle/>
            <a:p>
              <a:pPr algn="ctr"/>
              <a:r>
                <a:rPr lang="en-US" sz="1400" b="1" i="1" dirty="0">
                  <a:latin typeface="Century Gothic" panose="020B0502020202020204" pitchFamily="34" charset="0"/>
                </a:rPr>
                <a:t>+3%</a:t>
              </a:r>
            </a:p>
          </p:txBody>
        </p:sp>
      </p:grpSp>
      <p:grpSp>
        <p:nvGrpSpPr>
          <p:cNvPr id="7" name="Group 6">
            <a:extLst>
              <a:ext uri="{FF2B5EF4-FFF2-40B4-BE49-F238E27FC236}">
                <a16:creationId xmlns:a16="http://schemas.microsoft.com/office/drawing/2014/main" id="{B9F2C1D6-882C-6B4F-B3C0-D444939A70D7}"/>
              </a:ext>
            </a:extLst>
          </p:cNvPr>
          <p:cNvGrpSpPr/>
          <p:nvPr/>
        </p:nvGrpSpPr>
        <p:grpSpPr>
          <a:xfrm>
            <a:off x="7410592" y="1301979"/>
            <a:ext cx="1180719" cy="836633"/>
            <a:chOff x="5886591" y="1301978"/>
            <a:chExt cx="1180719" cy="836633"/>
          </a:xfrm>
        </p:grpSpPr>
        <p:sp>
          <p:nvSpPr>
            <p:cNvPr id="22" name="TextBox 21">
              <a:extLst>
                <a:ext uri="{FF2B5EF4-FFF2-40B4-BE49-F238E27FC236}">
                  <a16:creationId xmlns:a16="http://schemas.microsoft.com/office/drawing/2014/main" id="{DE2F08E5-4801-3542-964A-0F79D7872602}"/>
                </a:ext>
              </a:extLst>
            </p:cNvPr>
            <p:cNvSpPr txBox="1"/>
            <p:nvPr/>
          </p:nvSpPr>
          <p:spPr>
            <a:xfrm>
              <a:off x="5886591" y="1301978"/>
              <a:ext cx="1143000" cy="307777"/>
            </a:xfrm>
            <a:prstGeom prst="rect">
              <a:avLst/>
            </a:prstGeom>
            <a:noFill/>
          </p:spPr>
          <p:txBody>
            <a:bodyPr wrap="square" rtlCol="0">
              <a:spAutoFit/>
            </a:bodyPr>
            <a:lstStyle/>
            <a:p>
              <a:pPr algn="ctr"/>
              <a:r>
                <a:rPr lang="en-US" sz="1400" b="1" i="1" dirty="0">
                  <a:latin typeface="Century Gothic" panose="020B0502020202020204" pitchFamily="34" charset="0"/>
                </a:rPr>
                <a:t>BERT</a:t>
              </a:r>
            </a:p>
          </p:txBody>
        </p:sp>
        <p:sp>
          <p:nvSpPr>
            <p:cNvPr id="28" name="TextBox 27">
              <a:extLst>
                <a:ext uri="{FF2B5EF4-FFF2-40B4-BE49-F238E27FC236}">
                  <a16:creationId xmlns:a16="http://schemas.microsoft.com/office/drawing/2014/main" id="{1ECE3DC5-4644-A74B-9303-6333C2511D32}"/>
                </a:ext>
              </a:extLst>
            </p:cNvPr>
            <p:cNvSpPr txBox="1"/>
            <p:nvPr/>
          </p:nvSpPr>
          <p:spPr>
            <a:xfrm>
              <a:off x="5924310" y="1830834"/>
              <a:ext cx="1143000" cy="307777"/>
            </a:xfrm>
            <a:prstGeom prst="rect">
              <a:avLst/>
            </a:prstGeom>
            <a:noFill/>
          </p:spPr>
          <p:txBody>
            <a:bodyPr wrap="square" rtlCol="0">
              <a:spAutoFit/>
            </a:bodyPr>
            <a:lstStyle/>
            <a:p>
              <a:pPr algn="ctr"/>
              <a:r>
                <a:rPr lang="en-US" sz="1400" b="1" i="1" dirty="0">
                  <a:latin typeface="Century Gothic" panose="020B0502020202020204" pitchFamily="34" charset="0"/>
                </a:rPr>
                <a:t>+4%</a:t>
              </a:r>
            </a:p>
          </p:txBody>
        </p:sp>
      </p:grpSp>
      <p:grpSp>
        <p:nvGrpSpPr>
          <p:cNvPr id="31" name="Group 30">
            <a:extLst>
              <a:ext uri="{FF2B5EF4-FFF2-40B4-BE49-F238E27FC236}">
                <a16:creationId xmlns:a16="http://schemas.microsoft.com/office/drawing/2014/main" id="{A5DEDB0D-B526-DA4A-955D-809BEDE43482}"/>
              </a:ext>
            </a:extLst>
          </p:cNvPr>
          <p:cNvGrpSpPr/>
          <p:nvPr/>
        </p:nvGrpSpPr>
        <p:grpSpPr>
          <a:xfrm>
            <a:off x="8281687" y="807184"/>
            <a:ext cx="1517744" cy="1007336"/>
            <a:chOff x="6757687" y="807184"/>
            <a:chExt cx="1517744" cy="1007336"/>
          </a:xfrm>
        </p:grpSpPr>
        <p:sp>
          <p:nvSpPr>
            <p:cNvPr id="23" name="TextBox 22">
              <a:extLst>
                <a:ext uri="{FF2B5EF4-FFF2-40B4-BE49-F238E27FC236}">
                  <a16:creationId xmlns:a16="http://schemas.microsoft.com/office/drawing/2014/main" id="{7E3CA28F-D866-104B-B7AF-33839E47CF8F}"/>
                </a:ext>
              </a:extLst>
            </p:cNvPr>
            <p:cNvSpPr txBox="1"/>
            <p:nvPr/>
          </p:nvSpPr>
          <p:spPr>
            <a:xfrm>
              <a:off x="6802058" y="807184"/>
              <a:ext cx="1473373" cy="738664"/>
            </a:xfrm>
            <a:prstGeom prst="rect">
              <a:avLst/>
            </a:prstGeom>
            <a:noFill/>
          </p:spPr>
          <p:txBody>
            <a:bodyPr wrap="square" rtlCol="0">
              <a:spAutoFit/>
            </a:bodyPr>
            <a:lstStyle/>
            <a:p>
              <a:pPr algn="ctr"/>
              <a:r>
                <a:rPr lang="en-US" sz="1400" b="1" i="1" dirty="0">
                  <a:latin typeface="Century Gothic" panose="020B0502020202020204" pitchFamily="34" charset="0"/>
                </a:rPr>
                <a:t>Generalized common sense</a:t>
              </a:r>
            </a:p>
          </p:txBody>
        </p:sp>
        <p:sp>
          <p:nvSpPr>
            <p:cNvPr id="29" name="TextBox 28">
              <a:extLst>
                <a:ext uri="{FF2B5EF4-FFF2-40B4-BE49-F238E27FC236}">
                  <a16:creationId xmlns:a16="http://schemas.microsoft.com/office/drawing/2014/main" id="{3D571F23-DB2E-8243-B051-CAEC8F8E88DC}"/>
                </a:ext>
              </a:extLst>
            </p:cNvPr>
            <p:cNvSpPr txBox="1"/>
            <p:nvPr/>
          </p:nvSpPr>
          <p:spPr>
            <a:xfrm>
              <a:off x="6757687" y="1506743"/>
              <a:ext cx="1143000" cy="307777"/>
            </a:xfrm>
            <a:prstGeom prst="rect">
              <a:avLst/>
            </a:prstGeom>
            <a:noFill/>
          </p:spPr>
          <p:txBody>
            <a:bodyPr wrap="square" rtlCol="0">
              <a:spAutoFit/>
            </a:bodyPr>
            <a:lstStyle/>
            <a:p>
              <a:pPr algn="ctr"/>
              <a:r>
                <a:rPr lang="en-US" sz="1400" b="1" i="1" dirty="0">
                  <a:latin typeface="Century Gothic" panose="020B0502020202020204" pitchFamily="34" charset="0"/>
                </a:rPr>
                <a:t>+3%</a:t>
              </a:r>
            </a:p>
          </p:txBody>
        </p:sp>
      </p:grpSp>
      <p:sp>
        <p:nvSpPr>
          <p:cNvPr id="10" name="Title 9">
            <a:extLst>
              <a:ext uri="{FF2B5EF4-FFF2-40B4-BE49-F238E27FC236}">
                <a16:creationId xmlns:a16="http://schemas.microsoft.com/office/drawing/2014/main" id="{326F3CDD-832A-4A91-B2EF-22FE2408E5FD}"/>
              </a:ext>
            </a:extLst>
          </p:cNvPr>
          <p:cNvSpPr>
            <a:spLocks noGrp="1"/>
          </p:cNvSpPr>
          <p:nvPr>
            <p:ph type="title"/>
          </p:nvPr>
        </p:nvSpPr>
        <p:spPr/>
        <p:txBody>
          <a:bodyPr/>
          <a:lstStyle/>
          <a:p>
            <a:r>
              <a:rPr lang="en-US"/>
              <a:t>A Revolution in Temporal Reasoning</a:t>
            </a:r>
            <a:endParaRPr lang="en-US" dirty="0"/>
          </a:p>
        </p:txBody>
      </p:sp>
      <p:sp>
        <p:nvSpPr>
          <p:cNvPr id="32" name="Rectangle 18">
            <a:extLst>
              <a:ext uri="{FF2B5EF4-FFF2-40B4-BE49-F238E27FC236}">
                <a16:creationId xmlns:a16="http://schemas.microsoft.com/office/drawing/2014/main" id="{7C255854-6D2D-4B5E-ADC5-B95791AC2902}"/>
              </a:ext>
            </a:extLst>
          </p:cNvPr>
          <p:cNvSpPr>
            <a:spLocks noChangeArrowheads="1"/>
          </p:cNvSpPr>
          <p:nvPr/>
        </p:nvSpPr>
        <p:spPr bwMode="auto">
          <a:xfrm>
            <a:off x="3506690" y="5071339"/>
            <a:ext cx="656948" cy="369332"/>
          </a:xfrm>
          <a:prstGeom prst="rect">
            <a:avLst/>
          </a:prstGeom>
          <a:solidFill>
            <a:srgbClr val="FAE1AF"/>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00"/>
                </a:solidFill>
                <a:cs typeface="Arial" charset="0"/>
              </a:rPr>
              <a:t>2015</a:t>
            </a:r>
          </a:p>
        </p:txBody>
      </p:sp>
      <p:sp>
        <p:nvSpPr>
          <p:cNvPr id="33" name="Rectangle 18">
            <a:extLst>
              <a:ext uri="{FF2B5EF4-FFF2-40B4-BE49-F238E27FC236}">
                <a16:creationId xmlns:a16="http://schemas.microsoft.com/office/drawing/2014/main" id="{D7D7611C-B794-477A-97D6-7DA96DBDEA96}"/>
              </a:ext>
            </a:extLst>
          </p:cNvPr>
          <p:cNvSpPr>
            <a:spLocks noChangeArrowheads="1"/>
          </p:cNvSpPr>
          <p:nvPr/>
        </p:nvSpPr>
        <p:spPr bwMode="auto">
          <a:xfrm>
            <a:off x="4317773" y="5071339"/>
            <a:ext cx="656948" cy="369332"/>
          </a:xfrm>
          <a:prstGeom prst="rect">
            <a:avLst/>
          </a:prstGeom>
          <a:solidFill>
            <a:srgbClr val="FAE1AF"/>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00"/>
                </a:solidFill>
                <a:cs typeface="Arial" charset="0"/>
              </a:rPr>
              <a:t>2017</a:t>
            </a:r>
          </a:p>
        </p:txBody>
      </p:sp>
      <p:sp>
        <p:nvSpPr>
          <p:cNvPr id="34" name="Rectangle 18">
            <a:extLst>
              <a:ext uri="{FF2B5EF4-FFF2-40B4-BE49-F238E27FC236}">
                <a16:creationId xmlns:a16="http://schemas.microsoft.com/office/drawing/2014/main" id="{9169D4A2-E6A9-4691-9EFB-8A939FCBCEDD}"/>
              </a:ext>
            </a:extLst>
          </p:cNvPr>
          <p:cNvSpPr>
            <a:spLocks noChangeArrowheads="1"/>
          </p:cNvSpPr>
          <p:nvPr/>
        </p:nvSpPr>
        <p:spPr bwMode="auto">
          <a:xfrm>
            <a:off x="8520415" y="5079091"/>
            <a:ext cx="656948" cy="369332"/>
          </a:xfrm>
          <a:prstGeom prst="rect">
            <a:avLst/>
          </a:prstGeom>
          <a:solidFill>
            <a:srgbClr val="FAE1AF"/>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00"/>
                </a:solidFill>
                <a:cs typeface="Arial" charset="0"/>
              </a:rPr>
              <a:t>2019</a:t>
            </a:r>
          </a:p>
        </p:txBody>
      </p:sp>
      <p:sp>
        <p:nvSpPr>
          <p:cNvPr id="30" name="TextBox 29">
            <a:extLst>
              <a:ext uri="{FF2B5EF4-FFF2-40B4-BE49-F238E27FC236}">
                <a16:creationId xmlns:a16="http://schemas.microsoft.com/office/drawing/2014/main" id="{BDAE5F94-C934-49A2-9889-E14BE836D6F0}"/>
              </a:ext>
            </a:extLst>
          </p:cNvPr>
          <p:cNvSpPr txBox="1"/>
          <p:nvPr/>
        </p:nvSpPr>
        <p:spPr>
          <a:xfrm>
            <a:off x="10281726" y="5783687"/>
            <a:ext cx="1713227" cy="461665"/>
          </a:xfrm>
          <a:prstGeom prst="rect">
            <a:avLst/>
          </a:prstGeom>
          <a:noFill/>
          <a:ln>
            <a:solidFill>
              <a:srgbClr val="3366CC"/>
            </a:solidFill>
          </a:ln>
        </p:spPr>
        <p:txBody>
          <a:bodyPr wrap="square" rtlCol="0">
            <a:spAutoFit/>
          </a:bodyPr>
          <a:lstStyle/>
          <a:p>
            <a:pPr algn="ctr"/>
            <a:r>
              <a:rPr lang="en-US" sz="1200" dirty="0">
                <a:latin typeface="+mj-lt"/>
              </a:rPr>
              <a:t>Thesis work of  Qiang Ning (2019)</a:t>
            </a:r>
          </a:p>
        </p:txBody>
      </p:sp>
    </p:spTree>
    <p:extLst>
      <p:ext uri="{BB962C8B-B14F-4D97-AF65-F5344CB8AC3E}">
        <p14:creationId xmlns:p14="http://schemas.microsoft.com/office/powerpoint/2010/main" val="5062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256372E4-154A-426F-984B-E68843429810}"/>
              </a:ext>
            </a:extLst>
          </p:cNvPr>
          <p:cNvGrpSpPr/>
          <p:nvPr/>
        </p:nvGrpSpPr>
        <p:grpSpPr>
          <a:xfrm>
            <a:off x="1455420" y="953189"/>
            <a:ext cx="4648154" cy="2097089"/>
            <a:chOff x="2990850" y="567266"/>
            <a:chExt cx="6257926" cy="5418667"/>
          </a:xfrm>
        </p:grpSpPr>
        <p:graphicFrame>
          <p:nvGraphicFramePr>
            <p:cNvPr id="35" name="Chart 34">
              <a:extLst>
                <a:ext uri="{FF2B5EF4-FFF2-40B4-BE49-F238E27FC236}">
                  <a16:creationId xmlns:a16="http://schemas.microsoft.com/office/drawing/2014/main" id="{A0AEE44E-D9FC-45DF-A88D-ACDA6468085F}"/>
                </a:ext>
              </a:extLst>
            </p:cNvPr>
            <p:cNvGraphicFramePr/>
            <p:nvPr/>
          </p:nvGraphicFramePr>
          <p:xfrm>
            <a:off x="6143626" y="567266"/>
            <a:ext cx="3105150" cy="53161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hart 35" title="‰">
              <a:extLst>
                <a:ext uri="{FF2B5EF4-FFF2-40B4-BE49-F238E27FC236}">
                  <a16:creationId xmlns:a16="http://schemas.microsoft.com/office/drawing/2014/main" id="{401D81E2-6BFB-4D12-86A1-BECC96D72668}"/>
                </a:ext>
              </a:extLst>
            </p:cNvPr>
            <p:cNvGraphicFramePr/>
            <p:nvPr/>
          </p:nvGraphicFramePr>
          <p:xfrm>
            <a:off x="2990850" y="567266"/>
            <a:ext cx="3105150" cy="5418667"/>
          </p:xfrm>
          <a:graphic>
            <a:graphicData uri="http://schemas.openxmlformats.org/drawingml/2006/chart">
              <c:chart xmlns:c="http://schemas.openxmlformats.org/drawingml/2006/chart" xmlns:r="http://schemas.openxmlformats.org/officeDocument/2006/relationships" r:id="rId4"/>
            </a:graphicData>
          </a:graphic>
        </p:graphicFrame>
      </p:grpSp>
      <p:sp>
        <p:nvSpPr>
          <p:cNvPr id="2" name="Title 1"/>
          <p:cNvSpPr>
            <a:spLocks noGrp="1"/>
          </p:cNvSpPr>
          <p:nvPr>
            <p:ph type="title"/>
          </p:nvPr>
        </p:nvSpPr>
        <p:spPr/>
        <p:txBody>
          <a:bodyPr>
            <a:normAutofit/>
          </a:bodyPr>
          <a:lstStyle/>
          <a:p>
            <a:r>
              <a:rPr lang="en-US" dirty="0"/>
              <a:t>Inducing Event distributions (no supervision) </a:t>
            </a:r>
          </a:p>
        </p:txBody>
      </p:sp>
      <p:grpSp>
        <p:nvGrpSpPr>
          <p:cNvPr id="37" name="Group 36">
            <a:extLst>
              <a:ext uri="{FF2B5EF4-FFF2-40B4-BE49-F238E27FC236}">
                <a16:creationId xmlns:a16="http://schemas.microsoft.com/office/drawing/2014/main" id="{60DBE023-6F6D-4A6A-AD2E-1F4DD648E333}"/>
              </a:ext>
            </a:extLst>
          </p:cNvPr>
          <p:cNvGrpSpPr/>
          <p:nvPr/>
        </p:nvGrpSpPr>
        <p:grpSpPr>
          <a:xfrm>
            <a:off x="5963125" y="940082"/>
            <a:ext cx="4648154" cy="2123303"/>
            <a:chOff x="2990850" y="567264"/>
            <a:chExt cx="6257926" cy="5486400"/>
          </a:xfrm>
        </p:grpSpPr>
        <p:graphicFrame>
          <p:nvGraphicFramePr>
            <p:cNvPr id="38" name="Chart 37">
              <a:extLst>
                <a:ext uri="{FF2B5EF4-FFF2-40B4-BE49-F238E27FC236}">
                  <a16:creationId xmlns:a16="http://schemas.microsoft.com/office/drawing/2014/main" id="{8E55CE37-515A-4AF3-908E-A9A686DCC65B}"/>
                </a:ext>
              </a:extLst>
            </p:cNvPr>
            <p:cNvGraphicFramePr/>
            <p:nvPr/>
          </p:nvGraphicFramePr>
          <p:xfrm>
            <a:off x="6143626" y="567264"/>
            <a:ext cx="3105150" cy="5486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Chart 38" title="‰">
              <a:extLst>
                <a:ext uri="{FF2B5EF4-FFF2-40B4-BE49-F238E27FC236}">
                  <a16:creationId xmlns:a16="http://schemas.microsoft.com/office/drawing/2014/main" id="{F3F024C7-EFC7-45B1-A25B-4B19640666AF}"/>
                </a:ext>
              </a:extLst>
            </p:cNvPr>
            <p:cNvGraphicFramePr/>
            <p:nvPr/>
          </p:nvGraphicFramePr>
          <p:xfrm>
            <a:off x="2990850" y="567266"/>
            <a:ext cx="3105150" cy="5418668"/>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40" name="Group 39">
            <a:extLst>
              <a:ext uri="{FF2B5EF4-FFF2-40B4-BE49-F238E27FC236}">
                <a16:creationId xmlns:a16="http://schemas.microsoft.com/office/drawing/2014/main" id="{256372E4-154A-426F-984B-E68843429810}"/>
              </a:ext>
            </a:extLst>
          </p:cNvPr>
          <p:cNvGrpSpPr/>
          <p:nvPr/>
        </p:nvGrpSpPr>
        <p:grpSpPr>
          <a:xfrm>
            <a:off x="1440702" y="3007650"/>
            <a:ext cx="4648154" cy="2210336"/>
            <a:chOff x="2990850" y="567266"/>
            <a:chExt cx="6257926" cy="5711284"/>
          </a:xfrm>
        </p:grpSpPr>
        <p:graphicFrame>
          <p:nvGraphicFramePr>
            <p:cNvPr id="41" name="Chart 40">
              <a:extLst>
                <a:ext uri="{FF2B5EF4-FFF2-40B4-BE49-F238E27FC236}">
                  <a16:creationId xmlns:a16="http://schemas.microsoft.com/office/drawing/2014/main" id="{A0AEE44E-D9FC-45DF-A88D-ACDA6468085F}"/>
                </a:ext>
              </a:extLst>
            </p:cNvPr>
            <p:cNvGraphicFramePr/>
            <p:nvPr/>
          </p:nvGraphicFramePr>
          <p:xfrm>
            <a:off x="6143626" y="567266"/>
            <a:ext cx="3105150" cy="571128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2" name="Chart 41" title="‰">
              <a:extLst>
                <a:ext uri="{FF2B5EF4-FFF2-40B4-BE49-F238E27FC236}">
                  <a16:creationId xmlns:a16="http://schemas.microsoft.com/office/drawing/2014/main" id="{401D81E2-6BFB-4D12-86A1-BECC96D72668}"/>
                </a:ext>
              </a:extLst>
            </p:cNvPr>
            <p:cNvGraphicFramePr/>
            <p:nvPr/>
          </p:nvGraphicFramePr>
          <p:xfrm>
            <a:off x="2990850" y="567266"/>
            <a:ext cx="3105150" cy="5418667"/>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43" name="Group 42">
            <a:extLst>
              <a:ext uri="{FF2B5EF4-FFF2-40B4-BE49-F238E27FC236}">
                <a16:creationId xmlns:a16="http://schemas.microsoft.com/office/drawing/2014/main" id="{256372E4-154A-426F-984B-E68843429810}"/>
              </a:ext>
            </a:extLst>
          </p:cNvPr>
          <p:cNvGrpSpPr/>
          <p:nvPr/>
        </p:nvGrpSpPr>
        <p:grpSpPr>
          <a:xfrm>
            <a:off x="5791200" y="3033863"/>
            <a:ext cx="4876800" cy="2210336"/>
            <a:chOff x="2990850" y="567266"/>
            <a:chExt cx="6257926" cy="5711284"/>
          </a:xfrm>
        </p:grpSpPr>
        <p:graphicFrame>
          <p:nvGraphicFramePr>
            <p:cNvPr id="44" name="Chart 43">
              <a:extLst>
                <a:ext uri="{FF2B5EF4-FFF2-40B4-BE49-F238E27FC236}">
                  <a16:creationId xmlns:a16="http://schemas.microsoft.com/office/drawing/2014/main" id="{A0AEE44E-D9FC-45DF-A88D-ACDA6468085F}"/>
                </a:ext>
              </a:extLst>
            </p:cNvPr>
            <p:cNvGraphicFramePr/>
            <p:nvPr/>
          </p:nvGraphicFramePr>
          <p:xfrm>
            <a:off x="6143626" y="567266"/>
            <a:ext cx="3105150" cy="571128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5" name="Chart 44" title="‰">
              <a:extLst>
                <a:ext uri="{FF2B5EF4-FFF2-40B4-BE49-F238E27FC236}">
                  <a16:creationId xmlns:a16="http://schemas.microsoft.com/office/drawing/2014/main" id="{401D81E2-6BFB-4D12-86A1-BECC96D72668}"/>
                </a:ext>
              </a:extLst>
            </p:cNvPr>
            <p:cNvGraphicFramePr/>
            <p:nvPr/>
          </p:nvGraphicFramePr>
          <p:xfrm>
            <a:off x="2990850" y="567266"/>
            <a:ext cx="3105150" cy="5418667"/>
          </p:xfrm>
          <a:graphic>
            <a:graphicData uri="http://schemas.openxmlformats.org/drawingml/2006/chart">
              <c:chart xmlns:c="http://schemas.openxmlformats.org/drawingml/2006/chart" xmlns:r="http://schemas.openxmlformats.org/officeDocument/2006/relationships" r:id="rId10"/>
            </a:graphicData>
          </a:graphic>
        </p:graphicFrame>
      </p:grpSp>
      <p:sp>
        <p:nvSpPr>
          <p:cNvPr id="3" name="Slide Number Placeholder 2">
            <a:extLst>
              <a:ext uri="{FF2B5EF4-FFF2-40B4-BE49-F238E27FC236}">
                <a16:creationId xmlns:a16="http://schemas.microsoft.com/office/drawing/2014/main" id="{E3712526-B355-43EA-BF6D-0C79570FCE1B}"/>
              </a:ext>
            </a:extLst>
          </p:cNvPr>
          <p:cNvSpPr>
            <a:spLocks noGrp="1"/>
          </p:cNvSpPr>
          <p:nvPr>
            <p:ph type="sldNum" sz="quarter" idx="4294967295"/>
          </p:nvPr>
        </p:nvSpPr>
        <p:spPr>
          <a:xfrm>
            <a:off x="8737600" y="6265333"/>
            <a:ext cx="2844800" cy="365125"/>
          </a:xfrm>
        </p:spPr>
        <p:txBody>
          <a:bodyPr/>
          <a:lstStyle/>
          <a:p>
            <a:fld id="{8A758EFE-665F-4341-B5B8-2DAEADA52F6C}" type="slidenum">
              <a:rPr lang="en-US" smtClean="0"/>
              <a:pPr/>
              <a:t>39</a:t>
            </a:fld>
            <a:endParaRPr lang="en-US" dirty="0"/>
          </a:p>
        </p:txBody>
      </p:sp>
      <p:pic>
        <p:nvPicPr>
          <p:cNvPr id="4" name="Picture 3">
            <a:extLst>
              <a:ext uri="{FF2B5EF4-FFF2-40B4-BE49-F238E27FC236}">
                <a16:creationId xmlns:a16="http://schemas.microsoft.com/office/drawing/2014/main" id="{FADFD77C-86BE-4B39-9115-481446C95546}"/>
              </a:ext>
            </a:extLst>
          </p:cNvPr>
          <p:cNvPicPr>
            <a:picLocks noChangeAspect="1"/>
          </p:cNvPicPr>
          <p:nvPr/>
        </p:nvPicPr>
        <p:blipFill>
          <a:blip r:embed="rId11"/>
          <a:stretch>
            <a:fillRect/>
          </a:stretch>
        </p:blipFill>
        <p:spPr>
          <a:xfrm>
            <a:off x="3913363" y="5207272"/>
            <a:ext cx="4297680" cy="1616871"/>
          </a:xfrm>
          <a:prstGeom prst="rect">
            <a:avLst/>
          </a:prstGeom>
        </p:spPr>
      </p:pic>
    </p:spTree>
    <p:extLst>
      <p:ext uri="{BB962C8B-B14F-4D97-AF65-F5344CB8AC3E}">
        <p14:creationId xmlns:p14="http://schemas.microsoft.com/office/powerpoint/2010/main" val="156585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5569C-8591-4E11-874C-10E89F7133E9}"/>
              </a:ext>
            </a:extLst>
          </p:cNvPr>
          <p:cNvSpPr>
            <a:spLocks noGrp="1"/>
          </p:cNvSpPr>
          <p:nvPr>
            <p:ph type="title"/>
          </p:nvPr>
        </p:nvSpPr>
        <p:spPr/>
        <p:txBody>
          <a:bodyPr/>
          <a:lstStyle/>
          <a:p>
            <a:r>
              <a:rPr lang="en-US" dirty="0"/>
              <a:t>Challenges (3) </a:t>
            </a:r>
          </a:p>
        </p:txBody>
      </p:sp>
      <p:sp>
        <p:nvSpPr>
          <p:cNvPr id="3" name="Content Placeholder 2">
            <a:extLst>
              <a:ext uri="{FF2B5EF4-FFF2-40B4-BE49-F238E27FC236}">
                <a16:creationId xmlns:a16="http://schemas.microsoft.com/office/drawing/2014/main" id="{EAC87610-5AFF-49E5-9F39-7C33AE31AF40}"/>
              </a:ext>
            </a:extLst>
          </p:cNvPr>
          <p:cNvSpPr>
            <a:spLocks noGrp="1"/>
          </p:cNvSpPr>
          <p:nvPr>
            <p:ph idx="1"/>
          </p:nvPr>
        </p:nvSpPr>
        <p:spPr>
          <a:xfrm>
            <a:off x="609600" y="1251856"/>
            <a:ext cx="5118847" cy="4484915"/>
          </a:xfrm>
        </p:spPr>
        <p:txBody>
          <a:bodyPr/>
          <a:lstStyle/>
          <a:p>
            <a:r>
              <a:rPr lang="en-US" sz="2000" dirty="0"/>
              <a:t>Hedge fund investigated  a former employee.</a:t>
            </a:r>
          </a:p>
          <a:p>
            <a:r>
              <a:rPr lang="en-US" sz="2000" dirty="0"/>
              <a:t>A sales manager that was fired and was suspected to have taken with him clients.</a:t>
            </a:r>
          </a:p>
          <a:p>
            <a:r>
              <a:rPr lang="en-US" sz="2000" dirty="0"/>
              <a:t>A team of lawyers took 3 weeks to go over a few hundred thousands emails and found nothing.</a:t>
            </a:r>
          </a:p>
          <a:p>
            <a:r>
              <a:rPr lang="en-US" sz="2000" dirty="0"/>
              <a:t>The </a:t>
            </a:r>
            <a:r>
              <a:rPr lang="en-US" sz="2000" dirty="0" err="1"/>
              <a:t>NexLP</a:t>
            </a:r>
            <a:r>
              <a:rPr lang="en-US" sz="2000" dirty="0"/>
              <a:t> engine processed the data – </a:t>
            </a:r>
          </a:p>
          <a:p>
            <a:pPr lvl="1"/>
            <a:r>
              <a:rPr lang="en-US" sz="1800" dirty="0"/>
              <a:t>Communications among entities: who communicates to whom, when, about what?</a:t>
            </a:r>
          </a:p>
          <a:p>
            <a:pPr lvl="1"/>
            <a:r>
              <a:rPr lang="en-US" sz="1800" dirty="0"/>
              <a:t>Identified anomalies in communication (temporal and other irregular communications)</a:t>
            </a:r>
          </a:p>
          <a:p>
            <a:r>
              <a:rPr lang="en-US" sz="2000" dirty="0"/>
              <a:t>Guided an investigator to the suspect email to him mom about clients shortly before leaving. </a:t>
            </a:r>
          </a:p>
        </p:txBody>
      </p:sp>
      <p:sp>
        <p:nvSpPr>
          <p:cNvPr id="4" name="Slide Number Placeholder 3">
            <a:extLst>
              <a:ext uri="{FF2B5EF4-FFF2-40B4-BE49-F238E27FC236}">
                <a16:creationId xmlns:a16="http://schemas.microsoft.com/office/drawing/2014/main" id="{3E17E0D3-1142-4D41-A2A5-D3154F56A0F3}"/>
              </a:ext>
            </a:extLst>
          </p:cNvPr>
          <p:cNvSpPr>
            <a:spLocks noGrp="1"/>
          </p:cNvSpPr>
          <p:nvPr>
            <p:ph type="sldNum" sz="quarter" idx="11"/>
          </p:nvPr>
        </p:nvSpPr>
        <p:spPr/>
        <p:txBody>
          <a:bodyPr/>
          <a:lstStyle/>
          <a:p>
            <a:fld id="{BDF588C3-71D6-5D45-B118-1C664482E1C2}" type="slidenum">
              <a:rPr lang="en-US" smtClean="0"/>
              <a:t>4</a:t>
            </a:fld>
            <a:endParaRPr lang="en-US"/>
          </a:p>
        </p:txBody>
      </p:sp>
      <p:pic>
        <p:nvPicPr>
          <p:cNvPr id="5" name="Picture 4">
            <a:extLst>
              <a:ext uri="{FF2B5EF4-FFF2-40B4-BE49-F238E27FC236}">
                <a16:creationId xmlns:a16="http://schemas.microsoft.com/office/drawing/2014/main" id="{5F1C6688-C23D-4F47-A25E-7E875653E6DA}"/>
              </a:ext>
            </a:extLst>
          </p:cNvPr>
          <p:cNvPicPr>
            <a:picLocks noChangeAspect="1"/>
          </p:cNvPicPr>
          <p:nvPr/>
        </p:nvPicPr>
        <p:blipFill>
          <a:blip r:embed="rId2"/>
          <a:stretch>
            <a:fillRect/>
          </a:stretch>
        </p:blipFill>
        <p:spPr>
          <a:xfrm>
            <a:off x="5858172" y="3363568"/>
            <a:ext cx="6096528" cy="3429297"/>
          </a:xfrm>
          <a:prstGeom prst="rect">
            <a:avLst/>
          </a:prstGeom>
          <a:ln>
            <a:solidFill>
              <a:srgbClr val="3366CC"/>
            </a:solidFill>
          </a:ln>
        </p:spPr>
      </p:pic>
      <p:pic>
        <p:nvPicPr>
          <p:cNvPr id="6" name="Picture 5">
            <a:extLst>
              <a:ext uri="{FF2B5EF4-FFF2-40B4-BE49-F238E27FC236}">
                <a16:creationId xmlns:a16="http://schemas.microsoft.com/office/drawing/2014/main" id="{26ED2471-6D43-4999-9C3E-CCB66AAC943F}"/>
              </a:ext>
            </a:extLst>
          </p:cNvPr>
          <p:cNvPicPr>
            <a:picLocks noChangeAspect="1"/>
          </p:cNvPicPr>
          <p:nvPr/>
        </p:nvPicPr>
        <p:blipFill>
          <a:blip r:embed="rId3"/>
          <a:stretch>
            <a:fillRect/>
          </a:stretch>
        </p:blipFill>
        <p:spPr>
          <a:xfrm>
            <a:off x="6757364" y="853888"/>
            <a:ext cx="4298145" cy="2417707"/>
          </a:xfrm>
          <a:prstGeom prst="rect">
            <a:avLst/>
          </a:prstGeom>
          <a:ln>
            <a:solidFill>
              <a:srgbClr val="3366CC"/>
            </a:solidFill>
          </a:ln>
        </p:spPr>
      </p:pic>
      <p:pic>
        <p:nvPicPr>
          <p:cNvPr id="7" name="Picture 6">
            <a:extLst>
              <a:ext uri="{FF2B5EF4-FFF2-40B4-BE49-F238E27FC236}">
                <a16:creationId xmlns:a16="http://schemas.microsoft.com/office/drawing/2014/main" id="{91F0B768-5248-456E-A9B5-94949DBC2223}"/>
              </a:ext>
            </a:extLst>
          </p:cNvPr>
          <p:cNvPicPr>
            <a:picLocks noChangeAspect="1"/>
          </p:cNvPicPr>
          <p:nvPr/>
        </p:nvPicPr>
        <p:blipFill>
          <a:blip r:embed="rId2"/>
          <a:stretch>
            <a:fillRect/>
          </a:stretch>
        </p:blipFill>
        <p:spPr>
          <a:xfrm>
            <a:off x="13448" y="9012"/>
            <a:ext cx="12143769" cy="6936377"/>
          </a:xfrm>
          <a:prstGeom prst="rect">
            <a:avLst/>
          </a:prstGeom>
          <a:ln>
            <a:solidFill>
              <a:srgbClr val="3366CC"/>
            </a:solidFill>
          </a:ln>
        </p:spPr>
      </p:pic>
    </p:spTree>
    <p:extLst>
      <p:ext uri="{BB962C8B-B14F-4D97-AF65-F5344CB8AC3E}">
        <p14:creationId xmlns:p14="http://schemas.microsoft.com/office/powerpoint/2010/main" val="30149646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TemProb</a:t>
            </a:r>
            <a:r>
              <a:rPr lang="en-US" sz="3200" dirty="0"/>
              <a:t>: Temporal Relation Probabilistic Knowledge Base</a:t>
            </a:r>
          </a:p>
        </p:txBody>
      </p:sp>
      <p:sp>
        <p:nvSpPr>
          <p:cNvPr id="3" name="Content Placeholder 2"/>
          <p:cNvSpPr>
            <a:spLocks noGrp="1"/>
          </p:cNvSpPr>
          <p:nvPr>
            <p:ph idx="1"/>
          </p:nvPr>
        </p:nvSpPr>
        <p:spPr/>
        <p:txBody>
          <a:bodyPr/>
          <a:lstStyle/>
          <a:p>
            <a:r>
              <a:rPr lang="en-US" dirty="0"/>
              <a:t>Run initial system on New York Times 1987-2007, #Articles~1M</a:t>
            </a:r>
          </a:p>
          <a:p>
            <a:r>
              <a:rPr lang="en-US" dirty="0">
                <a:sym typeface="Wingdings" pitchFamily="2" charset="2"/>
              </a:rPr>
              <a:t>Identify events; identify temporal order</a:t>
            </a:r>
          </a:p>
          <a:p>
            <a:r>
              <a:rPr lang="en-US" dirty="0">
                <a:sym typeface="Wingdings" pitchFamily="2" charset="2"/>
              </a:rPr>
              <a:t>80M temporal relations</a:t>
            </a:r>
          </a:p>
          <a:p>
            <a:r>
              <a:rPr lang="en-US" dirty="0"/>
              <a:t>Noisy statistics is sufficient to give good priors. </a:t>
            </a:r>
          </a:p>
          <a:p>
            <a:pPr lvl="2"/>
            <a:endParaRPr lang="en-US" dirty="0"/>
          </a:p>
          <a:p>
            <a:endParaRPr lang="en-US" dirty="0"/>
          </a:p>
        </p:txBody>
      </p:sp>
      <p:sp>
        <p:nvSpPr>
          <p:cNvPr id="5" name="Slide Number Placeholder 4">
            <a:extLst>
              <a:ext uri="{FF2B5EF4-FFF2-40B4-BE49-F238E27FC236}">
                <a16:creationId xmlns:a16="http://schemas.microsoft.com/office/drawing/2014/main" id="{4794FFDB-DB51-4EA3-B6E3-9711768D3638}"/>
              </a:ext>
            </a:extLst>
          </p:cNvPr>
          <p:cNvSpPr>
            <a:spLocks noGrp="1"/>
          </p:cNvSpPr>
          <p:nvPr>
            <p:ph type="sldNum" sz="quarter" idx="11"/>
          </p:nvPr>
        </p:nvSpPr>
        <p:spPr/>
        <p:txBody>
          <a:bodyPr/>
          <a:lstStyle/>
          <a:p>
            <a:fld id="{BDF588C3-71D6-5D45-B118-1C664482E1C2}" type="slidenum">
              <a:rPr lang="en-US" smtClean="0"/>
              <a:pPr/>
              <a:t>40</a:t>
            </a:fld>
            <a:endParaRPr lang="en-US"/>
          </a:p>
        </p:txBody>
      </p:sp>
      <p:graphicFrame>
        <p:nvGraphicFramePr>
          <p:cNvPr id="4" name="Table 3">
            <a:extLst>
              <a:ext uri="{FF2B5EF4-FFF2-40B4-BE49-F238E27FC236}">
                <a16:creationId xmlns:a16="http://schemas.microsoft.com/office/drawing/2014/main" id="{3C78FF00-D755-4A8F-936C-5605ADF618FE}"/>
              </a:ext>
            </a:extLst>
          </p:cNvPr>
          <p:cNvGraphicFramePr>
            <a:graphicFrameLocks noGrp="1"/>
          </p:cNvGraphicFramePr>
          <p:nvPr/>
        </p:nvGraphicFramePr>
        <p:xfrm>
          <a:off x="2700336" y="3835400"/>
          <a:ext cx="6791328" cy="2225040"/>
        </p:xfrm>
        <a:graphic>
          <a:graphicData uri="http://schemas.openxmlformats.org/drawingml/2006/table">
            <a:tbl>
              <a:tblPr firstRow="1" bandRow="1">
                <a:tableStyleId>{5940675A-B579-460E-94D1-54222C63F5DA}</a:tableStyleId>
              </a:tblPr>
              <a:tblGrid>
                <a:gridCol w="1697832">
                  <a:extLst>
                    <a:ext uri="{9D8B030D-6E8A-4147-A177-3AD203B41FA5}">
                      <a16:colId xmlns:a16="http://schemas.microsoft.com/office/drawing/2014/main" val="2761333320"/>
                    </a:ext>
                  </a:extLst>
                </a:gridCol>
                <a:gridCol w="1697832">
                  <a:extLst>
                    <a:ext uri="{9D8B030D-6E8A-4147-A177-3AD203B41FA5}">
                      <a16:colId xmlns:a16="http://schemas.microsoft.com/office/drawing/2014/main" val="4032749486"/>
                    </a:ext>
                  </a:extLst>
                </a:gridCol>
                <a:gridCol w="1697832">
                  <a:extLst>
                    <a:ext uri="{9D8B030D-6E8A-4147-A177-3AD203B41FA5}">
                      <a16:colId xmlns:a16="http://schemas.microsoft.com/office/drawing/2014/main" val="1662114478"/>
                    </a:ext>
                  </a:extLst>
                </a:gridCol>
                <a:gridCol w="1697832">
                  <a:extLst>
                    <a:ext uri="{9D8B030D-6E8A-4147-A177-3AD203B41FA5}">
                      <a16:colId xmlns:a16="http://schemas.microsoft.com/office/drawing/2014/main" val="118045171"/>
                    </a:ext>
                  </a:extLst>
                </a:gridCol>
              </a:tblGrid>
              <a:tr h="370840">
                <a:tc gridSpan="2">
                  <a:txBody>
                    <a:bodyPr/>
                    <a:lstStyle/>
                    <a:p>
                      <a:pPr algn="ctr"/>
                      <a:r>
                        <a:rPr lang="en-US" dirty="0">
                          <a:solidFill>
                            <a:schemeClr val="tx1"/>
                          </a:solidFill>
                          <a:latin typeface="+mj-lt"/>
                        </a:rPr>
                        <a:t>Example pairs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CC">
                        <a:alpha val="74118"/>
                      </a:srgbClr>
                    </a:solidFill>
                  </a:tcPr>
                </a:tc>
                <a:tc hMerge="1">
                  <a:txBody>
                    <a:bodyPr/>
                    <a:lstStyle/>
                    <a:p>
                      <a:endParaRPr lang="en-US" dirty="0"/>
                    </a:p>
                  </a:txBody>
                  <a:tcPr/>
                </a:tc>
                <a:tc rowSpan="2">
                  <a:txBody>
                    <a:bodyPr/>
                    <a:lstStyle/>
                    <a:p>
                      <a:pPr algn="ctr"/>
                      <a:r>
                        <a:rPr lang="en-US" b="1" dirty="0">
                          <a:solidFill>
                            <a:schemeClr val="tx1"/>
                          </a:solidFill>
                          <a:latin typeface="+mj-lt"/>
                        </a:rPr>
                        <a:t>Temporal  Before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CC">
                        <a:alpha val="74118"/>
                      </a:srgbClr>
                    </a:solidFill>
                  </a:tcPr>
                </a:tc>
                <a:tc rowSpan="2">
                  <a:txBody>
                    <a:bodyPr/>
                    <a:lstStyle/>
                    <a:p>
                      <a:pPr algn="ctr"/>
                      <a:r>
                        <a:rPr lang="en-US" b="1" dirty="0">
                          <a:solidFill>
                            <a:schemeClr val="tx1"/>
                          </a:solidFill>
                          <a:latin typeface="+mj-lt"/>
                        </a:rPr>
                        <a:t>Temporal</a:t>
                      </a:r>
                    </a:p>
                    <a:p>
                      <a:pPr algn="ctr"/>
                      <a:r>
                        <a:rPr lang="en-US" b="1" dirty="0">
                          <a:solidFill>
                            <a:schemeClr val="tx1"/>
                          </a:solidFill>
                          <a:latin typeface="+mj-lt"/>
                        </a:rPr>
                        <a:t> After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CC">
                        <a:alpha val="74118"/>
                      </a:srgbClr>
                    </a:solidFill>
                  </a:tcPr>
                </a:tc>
                <a:extLst>
                  <a:ext uri="{0D108BD9-81ED-4DB2-BD59-A6C34878D82A}">
                    <a16:rowId xmlns:a16="http://schemas.microsoft.com/office/drawing/2014/main" val="3984453807"/>
                  </a:ext>
                </a:extLst>
              </a:tr>
              <a:tr h="370840">
                <a:tc>
                  <a:txBody>
                    <a:bodyPr/>
                    <a:lstStyle/>
                    <a:p>
                      <a:pPr algn="ctr"/>
                      <a:r>
                        <a:rPr lang="en-US" b="1" dirty="0">
                          <a:solidFill>
                            <a:schemeClr val="tx1"/>
                          </a:solidFill>
                          <a:latin typeface="+mj-lt"/>
                        </a:rPr>
                        <a:t>Text Before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CC">
                        <a:alpha val="74118"/>
                      </a:srgbClr>
                    </a:solidFill>
                  </a:tcPr>
                </a:tc>
                <a:tc>
                  <a:txBody>
                    <a:bodyPr/>
                    <a:lstStyle/>
                    <a:p>
                      <a:pPr algn="ctr"/>
                      <a:r>
                        <a:rPr lang="en-US" b="1" dirty="0">
                          <a:solidFill>
                            <a:schemeClr val="tx1"/>
                          </a:solidFill>
                          <a:latin typeface="+mj-lt"/>
                        </a:rPr>
                        <a:t>Text After</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CC">
                        <a:alpha val="74118"/>
                      </a:srgbClr>
                    </a:solidFill>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r>
                        <a:rPr lang="en-US" dirty="0">
                          <a:solidFill>
                            <a:schemeClr val="tx1"/>
                          </a:solidFill>
                          <a:latin typeface="+mj-lt"/>
                        </a:rPr>
                        <a:t>Ask</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Help</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86</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9</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49109764"/>
                  </a:ext>
                </a:extLst>
              </a:tr>
              <a:tr h="370840">
                <a:tc>
                  <a:txBody>
                    <a:bodyPr/>
                    <a:lstStyle/>
                    <a:p>
                      <a:pPr algn="ctr"/>
                      <a:r>
                        <a:rPr lang="en-US" dirty="0">
                          <a:solidFill>
                            <a:schemeClr val="tx1"/>
                          </a:solidFill>
                          <a:latin typeface="+mj-lt"/>
                        </a:rPr>
                        <a:t>Attend</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Schedule</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1</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82</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22957401"/>
                  </a:ext>
                </a:extLst>
              </a:tr>
              <a:tr h="370840">
                <a:tc>
                  <a:txBody>
                    <a:bodyPr/>
                    <a:lstStyle/>
                    <a:p>
                      <a:pPr algn="ctr"/>
                      <a:r>
                        <a:rPr lang="en-US" dirty="0">
                          <a:solidFill>
                            <a:schemeClr val="tx1"/>
                          </a:solidFill>
                          <a:latin typeface="+mj-lt"/>
                        </a:rPr>
                        <a:t>Accept</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Propose</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10</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77</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582377463"/>
                  </a:ext>
                </a:extLst>
              </a:tr>
              <a:tr h="370840">
                <a:tc>
                  <a:txBody>
                    <a:bodyPr/>
                    <a:lstStyle/>
                    <a:p>
                      <a:pPr algn="ctr"/>
                      <a:r>
                        <a:rPr lang="en-US" dirty="0">
                          <a:solidFill>
                            <a:schemeClr val="tx1"/>
                          </a:solidFill>
                          <a:latin typeface="+mj-lt"/>
                        </a:rPr>
                        <a:t>Die </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Explode</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14</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83</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228930219"/>
                  </a:ext>
                </a:extLst>
              </a:tr>
            </a:tbl>
          </a:graphicData>
        </a:graphic>
      </p:graphicFrame>
      <p:sp>
        <p:nvSpPr>
          <p:cNvPr id="6" name="Arrow: Right 5">
            <a:extLst>
              <a:ext uri="{FF2B5EF4-FFF2-40B4-BE49-F238E27FC236}">
                <a16:creationId xmlns:a16="http://schemas.microsoft.com/office/drawing/2014/main" id="{00A78284-F62A-4CA0-AE61-474E0FC87957}"/>
              </a:ext>
            </a:extLst>
          </p:cNvPr>
          <p:cNvSpPr/>
          <p:nvPr/>
        </p:nvSpPr>
        <p:spPr>
          <a:xfrm>
            <a:off x="2116183" y="5381896"/>
            <a:ext cx="461554" cy="206830"/>
          </a:xfrm>
          <a:prstGeom prst="rightArrow">
            <a:avLst/>
          </a:prstGeom>
          <a:solidFill>
            <a:srgbClr val="FF0000"/>
          </a:solidFill>
          <a:ln w="127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7" name="TextBox 6">
            <a:extLst>
              <a:ext uri="{FF2B5EF4-FFF2-40B4-BE49-F238E27FC236}">
                <a16:creationId xmlns:a16="http://schemas.microsoft.com/office/drawing/2014/main" id="{23915AD6-0031-423F-BDAC-CE829BBE24EF}"/>
              </a:ext>
            </a:extLst>
          </p:cNvPr>
          <p:cNvSpPr txBox="1"/>
          <p:nvPr/>
        </p:nvSpPr>
        <p:spPr>
          <a:xfrm>
            <a:off x="2700336" y="6154589"/>
            <a:ext cx="6791328" cy="369332"/>
          </a:xfrm>
          <a:prstGeom prst="rect">
            <a:avLst/>
          </a:prstGeom>
          <a:noFill/>
        </p:spPr>
        <p:txBody>
          <a:bodyPr wrap="square" rtlCol="0">
            <a:spAutoFit/>
          </a:bodyPr>
          <a:lstStyle/>
          <a:p>
            <a:pPr algn="ctr"/>
            <a:r>
              <a:rPr lang="en-US" dirty="0">
                <a:latin typeface="+mj-lt"/>
              </a:rPr>
              <a:t>Priors on order are often different than order of occurrence in text</a:t>
            </a:r>
          </a:p>
        </p:txBody>
      </p:sp>
    </p:spTree>
    <p:extLst>
      <p:ext uri="{BB962C8B-B14F-4D97-AF65-F5344CB8AC3E}">
        <p14:creationId xmlns:p14="http://schemas.microsoft.com/office/powerpoint/2010/main" val="367223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42613AB-8E01-2947-BD06-5CF76D1FCF19}"/>
              </a:ext>
            </a:extLst>
          </p:cNvPr>
          <p:cNvGrpSpPr/>
          <p:nvPr/>
        </p:nvGrpSpPr>
        <p:grpSpPr>
          <a:xfrm>
            <a:off x="1600200" y="1617609"/>
            <a:ext cx="8590218" cy="3875614"/>
            <a:chOff x="2990850" y="567266"/>
            <a:chExt cx="6257926" cy="5418667"/>
          </a:xfrm>
        </p:grpSpPr>
        <p:graphicFrame>
          <p:nvGraphicFramePr>
            <p:cNvPr id="17" name="Chart 16">
              <a:extLst>
                <a:ext uri="{FF2B5EF4-FFF2-40B4-BE49-F238E27FC236}">
                  <a16:creationId xmlns:a16="http://schemas.microsoft.com/office/drawing/2014/main" id="{8EB65856-515B-2549-9D3A-9DBFFEBF3605}"/>
                </a:ext>
              </a:extLst>
            </p:cNvPr>
            <p:cNvGraphicFramePr/>
            <p:nvPr/>
          </p:nvGraphicFramePr>
          <p:xfrm>
            <a:off x="6143626" y="567266"/>
            <a:ext cx="3105150" cy="53161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title="‰">
              <a:extLst>
                <a:ext uri="{FF2B5EF4-FFF2-40B4-BE49-F238E27FC236}">
                  <a16:creationId xmlns:a16="http://schemas.microsoft.com/office/drawing/2014/main" id="{1AFA9A9D-FF3E-CF4E-848C-21BDC537D590}"/>
                </a:ext>
              </a:extLst>
            </p:cNvPr>
            <p:cNvGraphicFramePr/>
            <p:nvPr/>
          </p:nvGraphicFramePr>
          <p:xfrm>
            <a:off x="2990850" y="567266"/>
            <a:ext cx="3105150" cy="5418667"/>
          </p:xfrm>
          <a:graphic>
            <a:graphicData uri="http://schemas.openxmlformats.org/drawingml/2006/chart">
              <c:chart xmlns:c="http://schemas.openxmlformats.org/drawingml/2006/chart" xmlns:r="http://schemas.openxmlformats.org/officeDocument/2006/relationships" r:id="rId4"/>
            </a:graphicData>
          </a:graphic>
        </p:graphicFrame>
      </p:grpSp>
      <p:sp>
        <p:nvSpPr>
          <p:cNvPr id="4" name="Rounded Rectangle 3"/>
          <p:cNvSpPr/>
          <p:nvPr/>
        </p:nvSpPr>
        <p:spPr>
          <a:xfrm rot="18692017">
            <a:off x="2609066" y="4598112"/>
            <a:ext cx="739238" cy="368546"/>
          </a:xfrm>
          <a:prstGeom prst="roundRect">
            <a:avLst/>
          </a:prstGeom>
          <a:noFill/>
          <a:ln w="38100">
            <a:solidFill>
              <a:srgbClr val="C3799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20" name="Rounded Rectangle 19"/>
          <p:cNvSpPr/>
          <p:nvPr/>
        </p:nvSpPr>
        <p:spPr>
          <a:xfrm rot="18692017">
            <a:off x="6866525" y="4715050"/>
            <a:ext cx="905866" cy="390357"/>
          </a:xfrm>
          <a:prstGeom prst="roundRect">
            <a:avLst/>
          </a:prstGeom>
          <a:noFill/>
          <a:ln w="38100">
            <a:solidFill>
              <a:srgbClr val="C3799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13" name="Title 1"/>
          <p:cNvSpPr>
            <a:spLocks noGrp="1"/>
          </p:cNvSpPr>
          <p:nvPr>
            <p:ph type="title"/>
          </p:nvPr>
        </p:nvSpPr>
        <p:spPr/>
        <p:txBody>
          <a:bodyPr/>
          <a:lstStyle/>
          <a:p>
            <a:r>
              <a:rPr lang="en-US"/>
              <a:t>Event distributions from TemProb</a:t>
            </a:r>
            <a:endParaRPr lang="en-US" dirty="0"/>
          </a:p>
        </p:txBody>
      </p:sp>
      <p:sp>
        <p:nvSpPr>
          <p:cNvPr id="23" name="Rounded Rectangle 22">
            <a:extLst>
              <a:ext uri="{FF2B5EF4-FFF2-40B4-BE49-F238E27FC236}">
                <a16:creationId xmlns:a16="http://schemas.microsoft.com/office/drawing/2014/main" id="{1E5E5077-DE00-5445-947B-F4893BED47EA}"/>
              </a:ext>
            </a:extLst>
          </p:cNvPr>
          <p:cNvSpPr/>
          <p:nvPr/>
        </p:nvSpPr>
        <p:spPr>
          <a:xfrm rot="18692017">
            <a:off x="9114426" y="4715050"/>
            <a:ext cx="905866" cy="390357"/>
          </a:xfrm>
          <a:prstGeom prst="roundRect">
            <a:avLst/>
          </a:prstGeom>
          <a:noFill/>
          <a:ln w="38100">
            <a:solidFill>
              <a:srgbClr val="C3799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24" name="Rounded Rectangle 23">
            <a:extLst>
              <a:ext uri="{FF2B5EF4-FFF2-40B4-BE49-F238E27FC236}">
                <a16:creationId xmlns:a16="http://schemas.microsoft.com/office/drawing/2014/main" id="{6B186DD4-DAA2-B848-8FFA-74B0634D1B5E}"/>
              </a:ext>
            </a:extLst>
          </p:cNvPr>
          <p:cNvSpPr/>
          <p:nvPr/>
        </p:nvSpPr>
        <p:spPr>
          <a:xfrm rot="18692017">
            <a:off x="6333125" y="4715050"/>
            <a:ext cx="905866" cy="390357"/>
          </a:xfrm>
          <a:prstGeom prst="roundRect">
            <a:avLst/>
          </a:prstGeom>
          <a:noFill/>
          <a:ln w="38100">
            <a:solidFill>
              <a:srgbClr val="C3799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2" name="Slide Number Placeholder 1">
            <a:extLst>
              <a:ext uri="{FF2B5EF4-FFF2-40B4-BE49-F238E27FC236}">
                <a16:creationId xmlns:a16="http://schemas.microsoft.com/office/drawing/2014/main" id="{0E9C9E20-C86A-4A26-A013-F3207748E5A0}"/>
              </a:ext>
            </a:extLst>
          </p:cNvPr>
          <p:cNvSpPr>
            <a:spLocks noGrp="1"/>
          </p:cNvSpPr>
          <p:nvPr>
            <p:ph type="sldNum" sz="quarter" idx="4294967295"/>
          </p:nvPr>
        </p:nvSpPr>
        <p:spPr>
          <a:xfrm>
            <a:off x="8737600" y="6265333"/>
            <a:ext cx="2844800" cy="365125"/>
          </a:xfrm>
        </p:spPr>
        <p:txBody>
          <a:bodyPr/>
          <a:lstStyle/>
          <a:p>
            <a:fld id="{8A758EFE-665F-4341-B5B8-2DAEADA52F6C}" type="slidenum">
              <a:rPr lang="en-US" smtClean="0"/>
              <a:pPr/>
              <a:t>41</a:t>
            </a:fld>
            <a:endParaRPr lang="en-US" dirty="0"/>
          </a:p>
        </p:txBody>
      </p:sp>
    </p:spTree>
    <p:extLst>
      <p:ext uri="{BB962C8B-B14F-4D97-AF65-F5344CB8AC3E}">
        <p14:creationId xmlns:p14="http://schemas.microsoft.com/office/powerpoint/2010/main" val="184468174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A3668F8-65DC-B84D-BDAA-8A06D4D33CDC}"/>
              </a:ext>
            </a:extLst>
          </p:cNvPr>
          <p:cNvGrpSpPr/>
          <p:nvPr/>
        </p:nvGrpSpPr>
        <p:grpSpPr>
          <a:xfrm>
            <a:off x="1810711" y="1686837"/>
            <a:ext cx="8551526" cy="3906385"/>
            <a:chOff x="2990850" y="567264"/>
            <a:chExt cx="6257926" cy="5486400"/>
          </a:xfrm>
        </p:grpSpPr>
        <p:graphicFrame>
          <p:nvGraphicFramePr>
            <p:cNvPr id="23" name="Chart 22">
              <a:extLst>
                <a:ext uri="{FF2B5EF4-FFF2-40B4-BE49-F238E27FC236}">
                  <a16:creationId xmlns:a16="http://schemas.microsoft.com/office/drawing/2014/main" id="{116145C5-F23D-9543-8862-C3F676EF9287}"/>
                </a:ext>
              </a:extLst>
            </p:cNvPr>
            <p:cNvGraphicFramePr/>
            <p:nvPr/>
          </p:nvGraphicFramePr>
          <p:xfrm>
            <a:off x="6143626" y="567264"/>
            <a:ext cx="3105150" cy="5486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title="‰">
              <a:extLst>
                <a:ext uri="{FF2B5EF4-FFF2-40B4-BE49-F238E27FC236}">
                  <a16:creationId xmlns:a16="http://schemas.microsoft.com/office/drawing/2014/main" id="{E781FF3B-4C8B-7445-96C7-9D4CF5E02448}"/>
                </a:ext>
              </a:extLst>
            </p:cNvPr>
            <p:cNvGraphicFramePr/>
            <p:nvPr/>
          </p:nvGraphicFramePr>
          <p:xfrm>
            <a:off x="2990850" y="567266"/>
            <a:ext cx="3105150" cy="5418668"/>
          </p:xfrm>
          <a:graphic>
            <a:graphicData uri="http://schemas.openxmlformats.org/drawingml/2006/chart">
              <c:chart xmlns:c="http://schemas.openxmlformats.org/drawingml/2006/chart" xmlns:r="http://schemas.openxmlformats.org/officeDocument/2006/relationships" r:id="rId4"/>
            </a:graphicData>
          </a:graphic>
        </p:graphicFrame>
      </p:grpSp>
      <p:sp>
        <p:nvSpPr>
          <p:cNvPr id="4" name="Rounded Rectangle 3"/>
          <p:cNvSpPr/>
          <p:nvPr/>
        </p:nvSpPr>
        <p:spPr>
          <a:xfrm rot="18692017">
            <a:off x="2556788" y="4831191"/>
            <a:ext cx="1061513" cy="334776"/>
          </a:xfrm>
          <a:prstGeom prst="roundRect">
            <a:avLst/>
          </a:prstGeom>
          <a:noFill/>
          <a:ln w="38100">
            <a:solidFill>
              <a:srgbClr val="95A28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14" name="Title 1"/>
          <p:cNvSpPr>
            <a:spLocks noGrp="1"/>
          </p:cNvSpPr>
          <p:nvPr>
            <p:ph type="title"/>
          </p:nvPr>
        </p:nvSpPr>
        <p:spPr/>
        <p:txBody>
          <a:bodyPr/>
          <a:lstStyle/>
          <a:p>
            <a:r>
              <a:rPr lang="en-US"/>
              <a:t>Event distributions from TemProb</a:t>
            </a:r>
            <a:endParaRPr lang="en-US" dirty="0"/>
          </a:p>
        </p:txBody>
      </p:sp>
      <p:sp>
        <p:nvSpPr>
          <p:cNvPr id="2" name="Slide Number Placeholder 1">
            <a:extLst>
              <a:ext uri="{FF2B5EF4-FFF2-40B4-BE49-F238E27FC236}">
                <a16:creationId xmlns:a16="http://schemas.microsoft.com/office/drawing/2014/main" id="{052F601A-82C8-4DFF-A20D-6641EF4064A8}"/>
              </a:ext>
            </a:extLst>
          </p:cNvPr>
          <p:cNvSpPr>
            <a:spLocks noGrp="1"/>
          </p:cNvSpPr>
          <p:nvPr>
            <p:ph type="sldNum" sz="quarter" idx="4294967295"/>
          </p:nvPr>
        </p:nvSpPr>
        <p:spPr>
          <a:xfrm>
            <a:off x="9347200" y="6265863"/>
            <a:ext cx="2844800" cy="365125"/>
          </a:xfrm>
        </p:spPr>
        <p:txBody>
          <a:bodyPr/>
          <a:lstStyle/>
          <a:p>
            <a:fld id="{8A758EFE-665F-4341-B5B8-2DAEADA52F6C}" type="slidenum">
              <a:rPr lang="en-US" smtClean="0"/>
              <a:pPr/>
              <a:t>42</a:t>
            </a:fld>
            <a:endParaRPr lang="en-US" dirty="0"/>
          </a:p>
        </p:txBody>
      </p:sp>
      <p:sp>
        <p:nvSpPr>
          <p:cNvPr id="25" name="Rounded Rectangle 24">
            <a:extLst>
              <a:ext uri="{FF2B5EF4-FFF2-40B4-BE49-F238E27FC236}">
                <a16:creationId xmlns:a16="http://schemas.microsoft.com/office/drawing/2014/main" id="{63AE01F0-5307-3C40-AFEA-7AC5CA4659FC}"/>
              </a:ext>
            </a:extLst>
          </p:cNvPr>
          <p:cNvSpPr/>
          <p:nvPr/>
        </p:nvSpPr>
        <p:spPr>
          <a:xfrm rot="18692017">
            <a:off x="3013988" y="4831192"/>
            <a:ext cx="1061513" cy="334776"/>
          </a:xfrm>
          <a:prstGeom prst="roundRect">
            <a:avLst/>
          </a:prstGeom>
          <a:noFill/>
          <a:ln w="38100">
            <a:solidFill>
              <a:srgbClr val="95A28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26" name="Rounded Rectangle 25">
            <a:extLst>
              <a:ext uri="{FF2B5EF4-FFF2-40B4-BE49-F238E27FC236}">
                <a16:creationId xmlns:a16="http://schemas.microsoft.com/office/drawing/2014/main" id="{71C5771A-D82D-054D-951D-58BD61DC7D94}"/>
              </a:ext>
            </a:extLst>
          </p:cNvPr>
          <p:cNvSpPr/>
          <p:nvPr/>
        </p:nvSpPr>
        <p:spPr>
          <a:xfrm rot="18692017">
            <a:off x="6657002" y="4889445"/>
            <a:ext cx="1203578" cy="304614"/>
          </a:xfrm>
          <a:prstGeom prst="roundRect">
            <a:avLst/>
          </a:prstGeom>
          <a:noFill/>
          <a:ln w="38100">
            <a:solidFill>
              <a:srgbClr val="95A28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12" name="Rounded Rectangle 11">
            <a:extLst>
              <a:ext uri="{FF2B5EF4-FFF2-40B4-BE49-F238E27FC236}">
                <a16:creationId xmlns:a16="http://schemas.microsoft.com/office/drawing/2014/main" id="{C9E516F6-A600-464C-B5F0-02555FD2C3AF}"/>
              </a:ext>
            </a:extLst>
          </p:cNvPr>
          <p:cNvSpPr/>
          <p:nvPr/>
        </p:nvSpPr>
        <p:spPr>
          <a:xfrm rot="18692017">
            <a:off x="4914978" y="4831192"/>
            <a:ext cx="1061513" cy="334776"/>
          </a:xfrm>
          <a:prstGeom prst="roundRect">
            <a:avLst/>
          </a:prstGeom>
          <a:noFill/>
          <a:ln w="38100">
            <a:solidFill>
              <a:srgbClr val="95A28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13" name="Rounded Rectangle 12">
            <a:extLst>
              <a:ext uri="{FF2B5EF4-FFF2-40B4-BE49-F238E27FC236}">
                <a16:creationId xmlns:a16="http://schemas.microsoft.com/office/drawing/2014/main" id="{080BB011-DCF6-6F4A-8158-16AF63EEF632}"/>
              </a:ext>
            </a:extLst>
          </p:cNvPr>
          <p:cNvSpPr/>
          <p:nvPr/>
        </p:nvSpPr>
        <p:spPr>
          <a:xfrm rot="18692017">
            <a:off x="9035726" y="4889445"/>
            <a:ext cx="1203578" cy="304614"/>
          </a:xfrm>
          <a:prstGeom prst="roundRect">
            <a:avLst/>
          </a:prstGeom>
          <a:noFill/>
          <a:ln w="38100">
            <a:solidFill>
              <a:srgbClr val="95A28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27347134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F00F344-24FB-4241-B98A-EA66746672A6}"/>
              </a:ext>
            </a:extLst>
          </p:cNvPr>
          <p:cNvGrpSpPr/>
          <p:nvPr/>
        </p:nvGrpSpPr>
        <p:grpSpPr>
          <a:xfrm>
            <a:off x="1930812" y="1639182"/>
            <a:ext cx="8311325" cy="3952283"/>
            <a:chOff x="2990850" y="567266"/>
            <a:chExt cx="6257926" cy="5711284"/>
          </a:xfrm>
        </p:grpSpPr>
        <p:graphicFrame>
          <p:nvGraphicFramePr>
            <p:cNvPr id="22" name="Chart 21">
              <a:extLst>
                <a:ext uri="{FF2B5EF4-FFF2-40B4-BE49-F238E27FC236}">
                  <a16:creationId xmlns:a16="http://schemas.microsoft.com/office/drawing/2014/main" id="{A7ACD9A5-F34E-7D40-B87A-B72B9A7D1C89}"/>
                </a:ext>
              </a:extLst>
            </p:cNvPr>
            <p:cNvGraphicFramePr/>
            <p:nvPr/>
          </p:nvGraphicFramePr>
          <p:xfrm>
            <a:off x="6143626" y="567266"/>
            <a:ext cx="3105150" cy="57112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title="‰">
              <a:extLst>
                <a:ext uri="{FF2B5EF4-FFF2-40B4-BE49-F238E27FC236}">
                  <a16:creationId xmlns:a16="http://schemas.microsoft.com/office/drawing/2014/main" id="{88CE20C0-8B24-6A49-BDED-1B4E844C855D}"/>
                </a:ext>
              </a:extLst>
            </p:cNvPr>
            <p:cNvGraphicFramePr/>
            <p:nvPr/>
          </p:nvGraphicFramePr>
          <p:xfrm>
            <a:off x="2990850" y="567266"/>
            <a:ext cx="3105150" cy="5418667"/>
          </p:xfrm>
          <a:graphic>
            <a:graphicData uri="http://schemas.openxmlformats.org/drawingml/2006/chart">
              <c:chart xmlns:c="http://schemas.openxmlformats.org/drawingml/2006/chart" xmlns:r="http://schemas.openxmlformats.org/officeDocument/2006/relationships" r:id="rId4"/>
            </a:graphicData>
          </a:graphic>
        </p:graphicFrame>
      </p:grpSp>
      <p:sp>
        <p:nvSpPr>
          <p:cNvPr id="4" name="Rounded Rectangle 3"/>
          <p:cNvSpPr/>
          <p:nvPr/>
        </p:nvSpPr>
        <p:spPr>
          <a:xfrm rot="18692017">
            <a:off x="2421443" y="4652089"/>
            <a:ext cx="739238" cy="324641"/>
          </a:xfrm>
          <a:prstGeom prst="roundRect">
            <a:avLst/>
          </a:prstGeom>
          <a:noFill/>
          <a:ln w="38100">
            <a:solidFill>
              <a:srgbClr val="665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19" name="Rounded Rectangle 18"/>
          <p:cNvSpPr/>
          <p:nvPr/>
        </p:nvSpPr>
        <p:spPr>
          <a:xfrm rot="18692017">
            <a:off x="4061224" y="4739925"/>
            <a:ext cx="869597" cy="368546"/>
          </a:xfrm>
          <a:prstGeom prst="roundRect">
            <a:avLst/>
          </a:prstGeom>
          <a:noFill/>
          <a:ln w="38100">
            <a:solidFill>
              <a:srgbClr val="665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20" name="Rounded Rectangle 19"/>
          <p:cNvSpPr/>
          <p:nvPr/>
        </p:nvSpPr>
        <p:spPr>
          <a:xfrm rot="18692017">
            <a:off x="6562415" y="4793140"/>
            <a:ext cx="860005" cy="368546"/>
          </a:xfrm>
          <a:prstGeom prst="roundRect">
            <a:avLst/>
          </a:prstGeom>
          <a:noFill/>
          <a:ln w="38100">
            <a:solidFill>
              <a:srgbClr val="665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17" name="Rounded Rectangle 16"/>
          <p:cNvSpPr/>
          <p:nvPr/>
        </p:nvSpPr>
        <p:spPr>
          <a:xfrm rot="18692017">
            <a:off x="5118934" y="4691133"/>
            <a:ext cx="739238" cy="368546"/>
          </a:xfrm>
          <a:prstGeom prst="roundRect">
            <a:avLst/>
          </a:prstGeom>
          <a:noFill/>
          <a:ln w="38100">
            <a:solidFill>
              <a:srgbClr val="665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13" name="Title 1"/>
          <p:cNvSpPr>
            <a:spLocks noGrp="1"/>
          </p:cNvSpPr>
          <p:nvPr>
            <p:ph type="title"/>
          </p:nvPr>
        </p:nvSpPr>
        <p:spPr/>
        <p:txBody>
          <a:bodyPr/>
          <a:lstStyle/>
          <a:p>
            <a:r>
              <a:rPr lang="en-US"/>
              <a:t>Event distributions from TemProb</a:t>
            </a:r>
            <a:endParaRPr lang="en-US" dirty="0"/>
          </a:p>
        </p:txBody>
      </p:sp>
      <p:sp>
        <p:nvSpPr>
          <p:cNvPr id="24" name="Rounded Rectangle 23">
            <a:extLst>
              <a:ext uri="{FF2B5EF4-FFF2-40B4-BE49-F238E27FC236}">
                <a16:creationId xmlns:a16="http://schemas.microsoft.com/office/drawing/2014/main" id="{0364FDA4-BA70-BF43-BCAE-43EE56404990}"/>
              </a:ext>
            </a:extLst>
          </p:cNvPr>
          <p:cNvSpPr/>
          <p:nvPr/>
        </p:nvSpPr>
        <p:spPr>
          <a:xfrm rot="18692017">
            <a:off x="9347399" y="4743517"/>
            <a:ext cx="739238" cy="368546"/>
          </a:xfrm>
          <a:prstGeom prst="roundRect">
            <a:avLst/>
          </a:prstGeom>
          <a:noFill/>
          <a:ln w="38100">
            <a:solidFill>
              <a:srgbClr val="665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25" name="Rounded Rectangle 24">
            <a:extLst>
              <a:ext uri="{FF2B5EF4-FFF2-40B4-BE49-F238E27FC236}">
                <a16:creationId xmlns:a16="http://schemas.microsoft.com/office/drawing/2014/main" id="{A2F9E6C8-867A-AD49-A732-C447D45E119D}"/>
              </a:ext>
            </a:extLst>
          </p:cNvPr>
          <p:cNvSpPr/>
          <p:nvPr/>
        </p:nvSpPr>
        <p:spPr>
          <a:xfrm rot="18692017">
            <a:off x="7137599" y="4743517"/>
            <a:ext cx="739238" cy="368546"/>
          </a:xfrm>
          <a:prstGeom prst="roundRect">
            <a:avLst/>
          </a:prstGeom>
          <a:noFill/>
          <a:ln w="38100">
            <a:solidFill>
              <a:srgbClr val="665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2" name="Slide Number Placeholder 1">
            <a:extLst>
              <a:ext uri="{FF2B5EF4-FFF2-40B4-BE49-F238E27FC236}">
                <a16:creationId xmlns:a16="http://schemas.microsoft.com/office/drawing/2014/main" id="{347DEA8D-7CE2-493A-ACD0-79C02ADFC251}"/>
              </a:ext>
            </a:extLst>
          </p:cNvPr>
          <p:cNvSpPr>
            <a:spLocks noGrp="1"/>
          </p:cNvSpPr>
          <p:nvPr>
            <p:ph type="sldNum" sz="quarter" idx="4294967295"/>
          </p:nvPr>
        </p:nvSpPr>
        <p:spPr>
          <a:xfrm>
            <a:off x="8737600" y="6265333"/>
            <a:ext cx="2844800" cy="365125"/>
          </a:xfrm>
        </p:spPr>
        <p:txBody>
          <a:bodyPr/>
          <a:lstStyle/>
          <a:p>
            <a:fld id="{8A758EFE-665F-4341-B5B8-2DAEADA52F6C}" type="slidenum">
              <a:rPr lang="en-US" smtClean="0"/>
              <a:pPr/>
              <a:t>43</a:t>
            </a:fld>
            <a:endParaRPr lang="en-US" dirty="0"/>
          </a:p>
        </p:txBody>
      </p:sp>
    </p:spTree>
    <p:extLst>
      <p:ext uri="{BB962C8B-B14F-4D97-AF65-F5344CB8AC3E}">
        <p14:creationId xmlns:p14="http://schemas.microsoft.com/office/powerpoint/2010/main" val="5759450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CE47-ABBC-44E8-B79C-7A8CCCBE1184}"/>
              </a:ext>
            </a:extLst>
          </p:cNvPr>
          <p:cNvSpPr>
            <a:spLocks noGrp="1"/>
          </p:cNvSpPr>
          <p:nvPr>
            <p:ph type="title"/>
          </p:nvPr>
        </p:nvSpPr>
        <p:spPr/>
        <p:txBody>
          <a:bodyPr/>
          <a:lstStyle/>
          <a:p>
            <a:r>
              <a:rPr lang="en-US" dirty="0"/>
              <a:t>Many Forms of Temporal Common Sense</a:t>
            </a:r>
          </a:p>
        </p:txBody>
      </p:sp>
      <p:sp>
        <p:nvSpPr>
          <p:cNvPr id="3" name="Content Placeholder 2">
            <a:extLst>
              <a:ext uri="{FF2B5EF4-FFF2-40B4-BE49-F238E27FC236}">
                <a16:creationId xmlns:a16="http://schemas.microsoft.com/office/drawing/2014/main" id="{54A3A4E4-E0BC-49C1-8DD3-28049194875F}"/>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Understanding temporals constraints, if used right, can significantly help determining </a:t>
            </a:r>
            <a:r>
              <a:rPr lang="en-US" b="1" dirty="0"/>
              <a:t>temporal relations between events, </a:t>
            </a:r>
            <a:r>
              <a:rPr lang="en-US" dirty="0"/>
              <a:t>and timelines</a:t>
            </a:r>
          </a:p>
          <a:p>
            <a:r>
              <a:rPr lang="en-US" dirty="0"/>
              <a:t>All done with indirect supervision signals</a:t>
            </a:r>
          </a:p>
        </p:txBody>
      </p:sp>
      <p:sp>
        <p:nvSpPr>
          <p:cNvPr id="4" name="Slide Number Placeholder 3">
            <a:extLst>
              <a:ext uri="{FF2B5EF4-FFF2-40B4-BE49-F238E27FC236}">
                <a16:creationId xmlns:a16="http://schemas.microsoft.com/office/drawing/2014/main" id="{4F8B19FD-D4BC-42D3-B16A-468220BC1F3F}"/>
              </a:ext>
            </a:extLst>
          </p:cNvPr>
          <p:cNvSpPr>
            <a:spLocks noGrp="1"/>
          </p:cNvSpPr>
          <p:nvPr>
            <p:ph type="sldNum" sz="quarter" idx="11"/>
          </p:nvPr>
        </p:nvSpPr>
        <p:spPr/>
        <p:txBody>
          <a:bodyPr/>
          <a:lstStyle/>
          <a:p>
            <a:fld id="{BDF588C3-71D6-5D45-B118-1C664482E1C2}" type="slidenum">
              <a:rPr lang="en-US" smtClean="0"/>
              <a:t>44</a:t>
            </a:fld>
            <a:endParaRPr lang="en-US"/>
          </a:p>
        </p:txBody>
      </p:sp>
      <p:pic>
        <p:nvPicPr>
          <p:cNvPr id="5" name="Picture 4">
            <a:extLst>
              <a:ext uri="{FF2B5EF4-FFF2-40B4-BE49-F238E27FC236}">
                <a16:creationId xmlns:a16="http://schemas.microsoft.com/office/drawing/2014/main" id="{84A85705-15E1-4CBD-B10C-1F99F60257FF}"/>
              </a:ext>
            </a:extLst>
          </p:cNvPr>
          <p:cNvPicPr>
            <a:picLocks noChangeAspect="1"/>
          </p:cNvPicPr>
          <p:nvPr/>
        </p:nvPicPr>
        <p:blipFill>
          <a:blip r:embed="rId2"/>
          <a:stretch>
            <a:fillRect/>
          </a:stretch>
        </p:blipFill>
        <p:spPr>
          <a:xfrm>
            <a:off x="902647" y="1009495"/>
            <a:ext cx="4531914" cy="3291840"/>
          </a:xfrm>
          <a:prstGeom prst="rect">
            <a:avLst/>
          </a:prstGeom>
        </p:spPr>
      </p:pic>
      <p:pic>
        <p:nvPicPr>
          <p:cNvPr id="6" name="Picture 5">
            <a:extLst>
              <a:ext uri="{FF2B5EF4-FFF2-40B4-BE49-F238E27FC236}">
                <a16:creationId xmlns:a16="http://schemas.microsoft.com/office/drawing/2014/main" id="{A1D1B728-9452-4C61-BD55-30D541CF3DCC}"/>
              </a:ext>
            </a:extLst>
          </p:cNvPr>
          <p:cNvPicPr>
            <a:picLocks noChangeAspect="1"/>
          </p:cNvPicPr>
          <p:nvPr/>
        </p:nvPicPr>
        <p:blipFill>
          <a:blip r:embed="rId3"/>
          <a:stretch>
            <a:fillRect/>
          </a:stretch>
        </p:blipFill>
        <p:spPr>
          <a:xfrm>
            <a:off x="6475621" y="1009495"/>
            <a:ext cx="4891361" cy="3291840"/>
          </a:xfrm>
          <a:prstGeom prst="rect">
            <a:avLst/>
          </a:prstGeom>
        </p:spPr>
      </p:pic>
      <p:sp>
        <p:nvSpPr>
          <p:cNvPr id="7" name="Rectangle 18">
            <a:extLst>
              <a:ext uri="{FF2B5EF4-FFF2-40B4-BE49-F238E27FC236}">
                <a16:creationId xmlns:a16="http://schemas.microsoft.com/office/drawing/2014/main" id="{61D6D940-8F83-414C-A8D8-BD981413FFD9}"/>
              </a:ext>
            </a:extLst>
          </p:cNvPr>
          <p:cNvSpPr>
            <a:spLocks noChangeArrowheads="1"/>
          </p:cNvSpPr>
          <p:nvPr/>
        </p:nvSpPr>
        <p:spPr bwMode="auto">
          <a:xfrm>
            <a:off x="2473381" y="4331110"/>
            <a:ext cx="1390444" cy="369332"/>
          </a:xfrm>
          <a:prstGeom prst="rect">
            <a:avLst/>
          </a:prstGeom>
          <a:solidFill>
            <a:srgbClr val="FAE1AF"/>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00"/>
                </a:solidFill>
                <a:cs typeface="Arial" charset="0"/>
              </a:rPr>
              <a:t>Typical Time</a:t>
            </a:r>
          </a:p>
        </p:txBody>
      </p:sp>
      <p:sp>
        <p:nvSpPr>
          <p:cNvPr id="8" name="Rectangle 18">
            <a:extLst>
              <a:ext uri="{FF2B5EF4-FFF2-40B4-BE49-F238E27FC236}">
                <a16:creationId xmlns:a16="http://schemas.microsoft.com/office/drawing/2014/main" id="{8E0AD9FD-995D-4BCC-8171-E26F9E249AFB}"/>
              </a:ext>
            </a:extLst>
          </p:cNvPr>
          <p:cNvSpPr>
            <a:spLocks noChangeArrowheads="1"/>
          </p:cNvSpPr>
          <p:nvPr/>
        </p:nvSpPr>
        <p:spPr bwMode="auto">
          <a:xfrm>
            <a:off x="8328176" y="4331110"/>
            <a:ext cx="1060762" cy="369332"/>
          </a:xfrm>
          <a:prstGeom prst="rect">
            <a:avLst/>
          </a:prstGeom>
          <a:solidFill>
            <a:srgbClr val="FAE1AF"/>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00"/>
                </a:solidFill>
                <a:cs typeface="Arial" charset="0"/>
              </a:rPr>
              <a:t>Duration</a:t>
            </a:r>
          </a:p>
        </p:txBody>
      </p:sp>
    </p:spTree>
    <p:extLst>
      <p:ext uri="{BB962C8B-B14F-4D97-AF65-F5344CB8AC3E}">
        <p14:creationId xmlns:p14="http://schemas.microsoft.com/office/powerpoint/2010/main" val="12857649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Art?</a:t>
            </a:r>
          </a:p>
        </p:txBody>
      </p:sp>
      <p:sp>
        <p:nvSpPr>
          <p:cNvPr id="3" name="Content Placeholder 2"/>
          <p:cNvSpPr>
            <a:spLocks noGrp="1"/>
          </p:cNvSpPr>
          <p:nvPr>
            <p:ph idx="1"/>
          </p:nvPr>
        </p:nvSpPr>
        <p:spPr/>
        <p:txBody>
          <a:bodyPr/>
          <a:lstStyle/>
          <a:p>
            <a:r>
              <a:rPr lang="en-US" dirty="0"/>
              <a:t>So far, we provided a few examples where </a:t>
            </a:r>
            <a:r>
              <a:rPr lang="en-US" b="1" dirty="0"/>
              <a:t>signals that are co-related with the task at hand, </a:t>
            </a:r>
            <a:r>
              <a:rPr lang="en-US" dirty="0"/>
              <a:t>can be used to replace supervision. </a:t>
            </a:r>
          </a:p>
          <a:p>
            <a:endParaRPr lang="en-US" dirty="0"/>
          </a:p>
          <a:p>
            <a:r>
              <a:rPr lang="en-US" dirty="0"/>
              <a:t>Is this an art? Can we develop a theory that supports it? </a:t>
            </a:r>
          </a:p>
          <a:p>
            <a:endParaRPr lang="en-US" dirty="0"/>
          </a:p>
          <a:p>
            <a:r>
              <a:rPr lang="en-US" dirty="0"/>
              <a:t>There is a beginning of a theory [Ning et al. 2019]</a:t>
            </a:r>
          </a:p>
          <a:p>
            <a:pPr lvl="1"/>
            <a:r>
              <a:rPr lang="en-US" dirty="0"/>
              <a:t>And systematic algorithms that exploit the current understanding </a:t>
            </a:r>
          </a:p>
        </p:txBody>
      </p:sp>
      <p:sp>
        <p:nvSpPr>
          <p:cNvPr id="4" name="Slide Number Placeholder 3">
            <a:extLst>
              <a:ext uri="{FF2B5EF4-FFF2-40B4-BE49-F238E27FC236}">
                <a16:creationId xmlns:a16="http://schemas.microsoft.com/office/drawing/2014/main" id="{55F16ED5-109B-46B5-85D9-4A6D30C110B6}"/>
              </a:ext>
            </a:extLst>
          </p:cNvPr>
          <p:cNvSpPr>
            <a:spLocks noGrp="1"/>
          </p:cNvSpPr>
          <p:nvPr>
            <p:ph type="sldNum" sz="quarter" idx="11"/>
          </p:nvPr>
        </p:nvSpPr>
        <p:spPr/>
        <p:txBody>
          <a:bodyPr/>
          <a:lstStyle/>
          <a:p>
            <a:fld id="{BDF588C3-71D6-5D45-B118-1C664482E1C2}" type="slidenum">
              <a:rPr lang="en-US" smtClean="0"/>
              <a:t>45</a:t>
            </a:fld>
            <a:endParaRPr lang="en-US"/>
          </a:p>
        </p:txBody>
      </p:sp>
    </p:spTree>
    <p:extLst>
      <p:ext uri="{BB962C8B-B14F-4D97-AF65-F5344CB8AC3E}">
        <p14:creationId xmlns:p14="http://schemas.microsoft.com/office/powerpoint/2010/main" val="30788033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endParaRPr lang="en-US" dirty="0"/>
          </a:p>
        </p:txBody>
      </p:sp>
      <p:sp>
        <p:nvSpPr>
          <p:cNvPr id="3" name="Content Placeholder 2"/>
          <p:cNvSpPr>
            <a:spLocks noGrp="1"/>
          </p:cNvSpPr>
          <p:nvPr>
            <p:ph idx="1"/>
          </p:nvPr>
        </p:nvSpPr>
        <p:spPr>
          <a:xfrm>
            <a:off x="609600" y="1152100"/>
            <a:ext cx="10972800" cy="4484915"/>
          </a:xfrm>
        </p:spPr>
        <p:txBody>
          <a:bodyPr/>
          <a:lstStyle/>
          <a:p>
            <a:r>
              <a:rPr lang="en-US" dirty="0"/>
              <a:t>The standard, annotation heavy, machine learning we use today is not sufficient.</a:t>
            </a:r>
          </a:p>
          <a:p>
            <a:pPr lvl="1"/>
            <a:r>
              <a:rPr lang="en-US" dirty="0"/>
              <a:t>It’s unrealistic, cannot scale, and very limited.</a:t>
            </a:r>
          </a:p>
          <a:p>
            <a:endParaRPr lang="en-US" dirty="0"/>
          </a:p>
          <a:p>
            <a:r>
              <a:rPr lang="en-US" dirty="0"/>
              <a:t>Machine Learning efforts within corporations hit these barriers everyday</a:t>
            </a:r>
          </a:p>
          <a:p>
            <a:endParaRPr lang="en-US" dirty="0"/>
          </a:p>
          <a:p>
            <a:r>
              <a:rPr lang="en-US" dirty="0"/>
              <a:t>Some recent samples from a research program that attempts to address some of these challenges </a:t>
            </a:r>
            <a:r>
              <a:rPr lang="en-US" dirty="0" err="1"/>
              <a:t>ito</a:t>
            </a:r>
            <a:r>
              <a:rPr lang="en-US" dirty="0"/>
              <a:t> better extract information and understand natural language </a:t>
            </a:r>
          </a:p>
          <a:p>
            <a:endParaRPr lang="en-US" b="1" dirty="0">
              <a:solidFill>
                <a:srgbClr val="000080"/>
              </a:solidFill>
              <a:latin typeface="Calibri" panose="020F0502020204030204" pitchFamily="34" charset="0"/>
              <a:cs typeface="Calibri" panose="020F0502020204030204" pitchFamily="34" charset="0"/>
            </a:endParaRPr>
          </a:p>
          <a:p>
            <a:r>
              <a:rPr lang="en-US" b="1" dirty="0">
                <a:solidFill>
                  <a:srgbClr val="000080"/>
                </a:solidFill>
                <a:latin typeface="Calibri" panose="020F0502020204030204" pitchFamily="34" charset="0"/>
                <a:cs typeface="Calibri" panose="020F0502020204030204" pitchFamily="34" charset="0"/>
              </a:rPr>
              <a:t>Incidental supervision: </a:t>
            </a:r>
            <a:r>
              <a:rPr lang="en-US" dirty="0">
                <a:solidFill>
                  <a:srgbClr val="000080"/>
                </a:solidFill>
                <a:latin typeface="Calibri" panose="020F0502020204030204" pitchFamily="34" charset="0"/>
                <a:cs typeface="Calibri" panose="020F0502020204030204" pitchFamily="34" charset="0"/>
              </a:rPr>
              <a:t>How to understand, acquire and use signals that were not put there to help a specific target task. </a:t>
            </a:r>
            <a:endParaRPr lang="en-US" dirty="0">
              <a:solidFill>
                <a:srgbClr val="400080"/>
              </a:solidFill>
              <a:latin typeface="Calibri" panose="020F0502020204030204" pitchFamily="34" charset="0"/>
              <a:cs typeface="Calibri" panose="020F0502020204030204" pitchFamily="34" charset="0"/>
            </a:endParaRPr>
          </a:p>
          <a:p>
            <a:pPr lvl="1"/>
            <a:r>
              <a:rPr lang="en-US" dirty="0"/>
              <a:t>Multiple tasks; a range of methods. </a:t>
            </a:r>
          </a:p>
          <a:p>
            <a:r>
              <a:rPr lang="en-US" dirty="0"/>
              <a:t>A lot more is needed – but these ideas are already effective and being used</a:t>
            </a:r>
          </a:p>
        </p:txBody>
      </p:sp>
      <p:sp>
        <p:nvSpPr>
          <p:cNvPr id="5" name="TextBox 4"/>
          <p:cNvSpPr txBox="1">
            <a:spLocks noChangeArrowheads="1"/>
          </p:cNvSpPr>
          <p:nvPr/>
        </p:nvSpPr>
        <p:spPr bwMode="auto">
          <a:xfrm>
            <a:off x="6334300" y="166257"/>
            <a:ext cx="3352800" cy="466725"/>
          </a:xfrm>
          <a:prstGeom prst="rect">
            <a:avLst/>
          </a:prstGeom>
          <a:solidFill>
            <a:srgbClr val="FAE1AF"/>
          </a:solidFill>
          <a:ln w="9525">
            <a:solidFill>
              <a:srgbClr val="FF9933"/>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solidFill>
                  <a:srgbClr val="000000"/>
                </a:solidFill>
                <a:latin typeface="Calibri" pitchFamily="34" charset="0"/>
              </a:rPr>
              <a:t>Thank You!</a:t>
            </a:r>
          </a:p>
        </p:txBody>
      </p:sp>
      <p:sp>
        <p:nvSpPr>
          <p:cNvPr id="4" name="Slide Number Placeholder 3">
            <a:extLst>
              <a:ext uri="{FF2B5EF4-FFF2-40B4-BE49-F238E27FC236}">
                <a16:creationId xmlns:a16="http://schemas.microsoft.com/office/drawing/2014/main" id="{2F2D5C98-F0F2-4584-ACC9-C139268B14AE}"/>
              </a:ext>
            </a:extLst>
          </p:cNvPr>
          <p:cNvSpPr>
            <a:spLocks noGrp="1"/>
          </p:cNvSpPr>
          <p:nvPr>
            <p:ph type="sldNum" sz="quarter" idx="11"/>
          </p:nvPr>
        </p:nvSpPr>
        <p:spPr/>
        <p:txBody>
          <a:bodyPr/>
          <a:lstStyle/>
          <a:p>
            <a:fld id="{BDF588C3-71D6-5D45-B118-1C664482E1C2}" type="slidenum">
              <a:rPr lang="en-US" smtClean="0"/>
              <a:t>46</a:t>
            </a:fld>
            <a:endParaRPr lang="en-US"/>
          </a:p>
        </p:txBody>
      </p:sp>
    </p:spTree>
    <p:extLst>
      <p:ext uri="{BB962C8B-B14F-4D97-AF65-F5344CB8AC3E}">
        <p14:creationId xmlns:p14="http://schemas.microsoft.com/office/powerpoint/2010/main" val="3331277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528F0-DCF0-AE40-B786-0062A6D4D52C}"/>
              </a:ext>
            </a:extLst>
          </p:cNvPr>
          <p:cNvSpPr>
            <a:spLocks noGrp="1"/>
          </p:cNvSpPr>
          <p:nvPr>
            <p:ph type="title"/>
          </p:nvPr>
        </p:nvSpPr>
        <p:spPr/>
        <p:txBody>
          <a:bodyPr/>
          <a:lstStyle/>
          <a:p>
            <a:r>
              <a:rPr lang="en-US" dirty="0"/>
              <a:t>Motivation</a:t>
            </a:r>
          </a:p>
        </p:txBody>
      </p:sp>
      <p:pic>
        <p:nvPicPr>
          <p:cNvPr id="5" name="Content Placeholder 4">
            <a:extLst>
              <a:ext uri="{FF2B5EF4-FFF2-40B4-BE49-F238E27FC236}">
                <a16:creationId xmlns:a16="http://schemas.microsoft.com/office/drawing/2014/main" id="{112C5329-8816-DE47-A051-BB7510E2A278}"/>
              </a:ext>
            </a:extLst>
          </p:cNvPr>
          <p:cNvPicPr>
            <a:picLocks noGrp="1" noChangeAspect="1"/>
          </p:cNvPicPr>
          <p:nvPr>
            <p:ph idx="1"/>
          </p:nvPr>
        </p:nvPicPr>
        <p:blipFill>
          <a:blip r:embed="rId2"/>
          <a:stretch>
            <a:fillRect/>
          </a:stretch>
        </p:blipFill>
        <p:spPr>
          <a:xfrm>
            <a:off x="457200" y="1221581"/>
            <a:ext cx="4483100" cy="2683669"/>
          </a:xfrm>
          <a:prstGeom prst="rect">
            <a:avLst/>
          </a:prstGeom>
        </p:spPr>
      </p:pic>
      <p:sp>
        <p:nvSpPr>
          <p:cNvPr id="4" name="Slide Number Placeholder 3">
            <a:extLst>
              <a:ext uri="{FF2B5EF4-FFF2-40B4-BE49-F238E27FC236}">
                <a16:creationId xmlns:a16="http://schemas.microsoft.com/office/drawing/2014/main" id="{2484167C-19D5-7748-B40D-233F572DCA3C}"/>
              </a:ext>
            </a:extLst>
          </p:cNvPr>
          <p:cNvSpPr>
            <a:spLocks noGrp="1"/>
          </p:cNvSpPr>
          <p:nvPr>
            <p:ph type="sldNum" sz="quarter" idx="11"/>
          </p:nvPr>
        </p:nvSpPr>
        <p:spPr/>
        <p:txBody>
          <a:bodyPr/>
          <a:lstStyle/>
          <a:p>
            <a:fld id="{BDF588C3-71D6-5D45-B118-1C664482E1C2}" type="slidenum">
              <a:rPr lang="en-US" smtClean="0"/>
              <a:t>47</a:t>
            </a:fld>
            <a:endParaRPr lang="en-US"/>
          </a:p>
        </p:txBody>
      </p:sp>
      <p:pic>
        <p:nvPicPr>
          <p:cNvPr id="6" name="Picture 5">
            <a:extLst>
              <a:ext uri="{FF2B5EF4-FFF2-40B4-BE49-F238E27FC236}">
                <a16:creationId xmlns:a16="http://schemas.microsoft.com/office/drawing/2014/main" id="{3CBC684A-E8DC-7B4A-88E8-A5E8B5A06F3A}"/>
              </a:ext>
            </a:extLst>
          </p:cNvPr>
          <p:cNvPicPr>
            <a:picLocks noChangeAspect="1"/>
          </p:cNvPicPr>
          <p:nvPr/>
        </p:nvPicPr>
        <p:blipFill>
          <a:blip r:embed="rId3"/>
          <a:stretch>
            <a:fillRect/>
          </a:stretch>
        </p:blipFill>
        <p:spPr>
          <a:xfrm>
            <a:off x="6172200" y="1088231"/>
            <a:ext cx="5373916" cy="3350419"/>
          </a:xfrm>
          <a:prstGeom prst="rect">
            <a:avLst/>
          </a:prstGeom>
        </p:spPr>
      </p:pic>
      <p:sp>
        <p:nvSpPr>
          <p:cNvPr id="7" name="TextBox 6">
            <a:extLst>
              <a:ext uri="{FF2B5EF4-FFF2-40B4-BE49-F238E27FC236}">
                <a16:creationId xmlns:a16="http://schemas.microsoft.com/office/drawing/2014/main" id="{40B5FAC1-AB17-5C46-86A3-46E1F735E64F}"/>
              </a:ext>
            </a:extLst>
          </p:cNvPr>
          <p:cNvSpPr txBox="1"/>
          <p:nvPr/>
        </p:nvSpPr>
        <p:spPr>
          <a:xfrm>
            <a:off x="1071154" y="4127863"/>
            <a:ext cx="3108960" cy="369332"/>
          </a:xfrm>
          <a:prstGeom prst="rect">
            <a:avLst/>
          </a:prstGeom>
          <a:noFill/>
        </p:spPr>
        <p:txBody>
          <a:bodyPr wrap="square" rtlCol="0">
            <a:spAutoFit/>
          </a:bodyPr>
          <a:lstStyle/>
          <a:p>
            <a:r>
              <a:rPr lang="en-US" dirty="0"/>
              <a:t>An example in the AMR paper.</a:t>
            </a:r>
          </a:p>
        </p:txBody>
      </p:sp>
      <p:sp>
        <p:nvSpPr>
          <p:cNvPr id="8" name="TextBox 7">
            <a:extLst>
              <a:ext uri="{FF2B5EF4-FFF2-40B4-BE49-F238E27FC236}">
                <a16:creationId xmlns:a16="http://schemas.microsoft.com/office/drawing/2014/main" id="{E9DDA6E5-0AEA-E141-AB1B-F58AB8B3578A}"/>
              </a:ext>
            </a:extLst>
          </p:cNvPr>
          <p:cNvSpPr txBox="1"/>
          <p:nvPr/>
        </p:nvSpPr>
        <p:spPr>
          <a:xfrm>
            <a:off x="6918960" y="4589528"/>
            <a:ext cx="3510280" cy="369332"/>
          </a:xfrm>
          <a:prstGeom prst="rect">
            <a:avLst/>
          </a:prstGeom>
          <a:noFill/>
        </p:spPr>
        <p:txBody>
          <a:bodyPr wrap="square" rtlCol="0">
            <a:spAutoFit/>
          </a:bodyPr>
          <a:lstStyle/>
          <a:p>
            <a:r>
              <a:rPr lang="en-US" dirty="0"/>
              <a:t>An example in the QAMR paper.</a:t>
            </a:r>
          </a:p>
        </p:txBody>
      </p:sp>
      <p:sp>
        <p:nvSpPr>
          <p:cNvPr id="9" name="TextBox 8">
            <a:extLst>
              <a:ext uri="{FF2B5EF4-FFF2-40B4-BE49-F238E27FC236}">
                <a16:creationId xmlns:a16="http://schemas.microsoft.com/office/drawing/2014/main" id="{16AD8C77-18AC-8C45-8500-11498A2C403E}"/>
              </a:ext>
            </a:extLst>
          </p:cNvPr>
          <p:cNvSpPr txBox="1"/>
          <p:nvPr/>
        </p:nvSpPr>
        <p:spPr>
          <a:xfrm>
            <a:off x="1071154" y="5199017"/>
            <a:ext cx="9575075" cy="1200329"/>
          </a:xfrm>
          <a:prstGeom prst="rect">
            <a:avLst/>
          </a:prstGeom>
          <a:noFill/>
        </p:spPr>
        <p:txBody>
          <a:bodyPr wrap="square" rtlCol="0">
            <a:spAutoFit/>
          </a:bodyPr>
          <a:lstStyle/>
          <a:p>
            <a:r>
              <a:rPr lang="en-US" dirty="0"/>
              <a:t>Take-away: AMR annotations </a:t>
            </a:r>
            <a:r>
              <a:rPr lang="en-US" b="1" dirty="0"/>
              <a:t>are expensive and not scalable</a:t>
            </a:r>
            <a:r>
              <a:rPr lang="en-US" dirty="0"/>
              <a:t>, while QAMR annotations are </a:t>
            </a:r>
            <a:r>
              <a:rPr lang="en-US" b="1" dirty="0"/>
              <a:t>non-expert and flexible</a:t>
            </a:r>
            <a:r>
              <a:rPr lang="en-US" dirty="0"/>
              <a:t>.  </a:t>
            </a:r>
          </a:p>
          <a:p>
            <a:r>
              <a:rPr lang="en-US" dirty="0"/>
              <a:t>Question: Can we use </a:t>
            </a:r>
            <a:r>
              <a:rPr lang="en-US" b="1" dirty="0"/>
              <a:t>low-cost signals</a:t>
            </a:r>
            <a:r>
              <a:rPr lang="en-US" dirty="0"/>
              <a:t> such as QA data to help related tasks? For example, can we use QAMR to improve NER?</a:t>
            </a:r>
          </a:p>
        </p:txBody>
      </p:sp>
    </p:spTree>
    <p:extLst>
      <p:ext uri="{BB962C8B-B14F-4D97-AF65-F5344CB8AC3E}">
        <p14:creationId xmlns:p14="http://schemas.microsoft.com/office/powerpoint/2010/main" val="94172621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79A5071-6EEC-D646-ADEA-A6F5EBC06572}"/>
              </a:ext>
            </a:extLst>
          </p:cNvPr>
          <p:cNvPicPr>
            <a:picLocks noChangeAspect="1"/>
          </p:cNvPicPr>
          <p:nvPr/>
        </p:nvPicPr>
        <p:blipFill>
          <a:blip r:embed="rId2"/>
          <a:stretch>
            <a:fillRect/>
          </a:stretch>
        </p:blipFill>
        <p:spPr>
          <a:xfrm>
            <a:off x="3213100" y="293450"/>
            <a:ext cx="5765800" cy="2298700"/>
          </a:xfrm>
          <a:prstGeom prst="rect">
            <a:avLst/>
          </a:prstGeom>
        </p:spPr>
      </p:pic>
      <p:sp>
        <p:nvSpPr>
          <p:cNvPr id="23" name="TextBox 22">
            <a:extLst>
              <a:ext uri="{FF2B5EF4-FFF2-40B4-BE49-F238E27FC236}">
                <a16:creationId xmlns:a16="http://schemas.microsoft.com/office/drawing/2014/main" id="{7FE41169-9172-0B47-A6C5-1EFA31DFABA6}"/>
              </a:ext>
            </a:extLst>
          </p:cNvPr>
          <p:cNvSpPr txBox="1"/>
          <p:nvPr/>
        </p:nvSpPr>
        <p:spPr>
          <a:xfrm>
            <a:off x="1389786" y="2003926"/>
            <a:ext cx="9412429" cy="3838615"/>
          </a:xfrm>
          <a:prstGeom prst="rect">
            <a:avLst/>
          </a:prstGeom>
          <a:solidFill>
            <a:schemeClr val="bg1"/>
          </a:solidFill>
          <a:ln>
            <a:noFill/>
          </a:ln>
          <a:effectLst/>
        </p:spPr>
        <p:txBody>
          <a:bodyPr wrap="square" lIns="274320" tIns="274320" rIns="274320" bIns="274320" rtlCol="0">
            <a:spAutoFit/>
          </a:bodyPr>
          <a:lstStyle/>
          <a:p>
            <a:pPr>
              <a:lnSpc>
                <a:spcPts val="1800"/>
              </a:lnSpc>
            </a:pPr>
            <a:r>
              <a:rPr lang="en-US" sz="1200" b="1" dirty="0">
                <a:solidFill>
                  <a:srgbClr val="3C535B"/>
                </a:solidFill>
                <a:latin typeface="Open Sans SemiBold" panose="020B0606030504020204" pitchFamily="34" charset="0"/>
                <a:ea typeface="Open Sans SemiBold" panose="020B0606030504020204" pitchFamily="34" charset="0"/>
                <a:cs typeface="Open Sans SemiBold" panose="020B0606030504020204" pitchFamily="34" charset="0"/>
              </a:rPr>
              <a:t>Date: </a:t>
            </a:r>
            <a:r>
              <a:rPr lang="en-US" sz="12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Thu, 11 May 2000 07:32:00 -0700 (PDT)</a:t>
            </a:r>
          </a:p>
          <a:p>
            <a:pPr>
              <a:lnSpc>
                <a:spcPts val="1800"/>
              </a:lnSpc>
            </a:pPr>
            <a:r>
              <a:rPr lang="en-US" sz="1200" b="1" dirty="0">
                <a:solidFill>
                  <a:srgbClr val="3C535B"/>
                </a:solidFill>
                <a:latin typeface="Open Sans SemiBold" panose="020B0606030504020204" pitchFamily="34" charset="0"/>
                <a:ea typeface="Open Sans SemiBold" panose="020B0606030504020204" pitchFamily="34" charset="0"/>
                <a:cs typeface="Open Sans SemiBold" panose="020B0606030504020204" pitchFamily="34" charset="0"/>
              </a:rPr>
              <a:t>From: </a:t>
            </a:r>
            <a:r>
              <a:rPr lang="en-US" sz="12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david.delainey@enron.com</a:t>
            </a:r>
          </a:p>
          <a:p>
            <a:pPr>
              <a:lnSpc>
                <a:spcPts val="1800"/>
              </a:lnSpc>
            </a:pPr>
            <a:r>
              <a:rPr lang="en-US" sz="1200" b="1" dirty="0">
                <a:solidFill>
                  <a:srgbClr val="3C535B"/>
                </a:solidFill>
                <a:latin typeface="Open Sans SemiBold" panose="020B0606030504020204" pitchFamily="34" charset="0"/>
                <a:ea typeface="Open Sans SemiBold" panose="020B0606030504020204" pitchFamily="34" charset="0"/>
                <a:cs typeface="Open Sans SemiBold" panose="020B0606030504020204" pitchFamily="34" charset="0"/>
              </a:rPr>
              <a:t>To: </a:t>
            </a:r>
            <a:r>
              <a:rPr lang="en-US" sz="12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mike.jakubik@enron.com</a:t>
            </a:r>
          </a:p>
          <a:p>
            <a:pPr>
              <a:lnSpc>
                <a:spcPts val="1800"/>
              </a:lnSpc>
            </a:pPr>
            <a:r>
              <a:rPr lang="en-US" sz="1200" b="1" dirty="0">
                <a:solidFill>
                  <a:srgbClr val="3C535B"/>
                </a:solidFill>
                <a:latin typeface="Open Sans SemiBold" panose="020B0606030504020204" pitchFamily="34" charset="0"/>
                <a:ea typeface="Open Sans SemiBold" panose="020B0606030504020204" pitchFamily="34" charset="0"/>
                <a:cs typeface="Open Sans SemiBold" panose="020B0606030504020204" pitchFamily="34" charset="0"/>
              </a:rPr>
              <a:t>Subject: </a:t>
            </a:r>
            <a:r>
              <a:rPr lang="en-US" sz="12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Re: Raptor</a:t>
            </a:r>
          </a:p>
          <a:p>
            <a:pPr>
              <a:lnSpc>
                <a:spcPts val="1800"/>
              </a:lnSpc>
            </a:pPr>
            <a:endParaRPr lang="en-US" sz="14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ts val="2400"/>
              </a:lnSpc>
            </a:pPr>
            <a:r>
              <a:rPr lang="en-US" sz="16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That may work -  I don't want to end up with an equity position I just worked hard to eliminate. Further, raptor may be a good accounting hedge but if we took back JEDI's share at existing marks we would be destroying significant real value. Will the buy back price of the equity/debt we get back from JEDI incorporate the write downs we think should occur?</a:t>
            </a:r>
          </a:p>
          <a:p>
            <a:pPr>
              <a:lnSpc>
                <a:spcPts val="2400"/>
              </a:lnSpc>
            </a:pPr>
            <a:endParaRPr lang="en-US" sz="16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ts val="2400"/>
              </a:lnSpc>
            </a:pPr>
            <a:r>
              <a:rPr lang="en-US" sz="16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Regards,</a:t>
            </a:r>
          </a:p>
          <a:p>
            <a:pPr>
              <a:lnSpc>
                <a:spcPts val="2400"/>
              </a:lnSpc>
            </a:pPr>
            <a:r>
              <a:rPr lang="en-US" sz="1600" dirty="0" err="1">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Delainey</a:t>
            </a:r>
            <a:endParaRPr lang="en-US" sz="16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25691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500" fill="hold"/>
                                        <p:tgtEl>
                                          <p:spTgt spid="23"/>
                                        </p:tgtEl>
                                        <p:attrNameLst>
                                          <p:attrName>ppt_x</p:attrName>
                                        </p:attrNameLst>
                                      </p:cBhvr>
                                      <p:tavLst>
                                        <p:tav tm="0">
                                          <p:val>
                                            <p:strVal val="#ppt_x"/>
                                          </p:val>
                                        </p:tav>
                                        <p:tav tm="100000">
                                          <p:val>
                                            <p:strVal val="#ppt_x"/>
                                          </p:val>
                                        </p:tav>
                                      </p:tavLst>
                                    </p:anim>
                                    <p:anim calcmode="lin" valueType="num">
                                      <p:cBhvr additive="base">
                                        <p:cTn id="1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79A5071-6EEC-D646-ADEA-A6F5EBC0657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53926"/>
          <a:stretch/>
        </p:blipFill>
        <p:spPr>
          <a:xfrm>
            <a:off x="3213100" y="293450"/>
            <a:ext cx="5765800" cy="1059100"/>
          </a:xfrm>
          <a:prstGeom prst="rect">
            <a:avLst/>
          </a:prstGeom>
        </p:spPr>
      </p:pic>
      <p:grpSp>
        <p:nvGrpSpPr>
          <p:cNvPr id="6" name="Group 5">
            <a:extLst>
              <a:ext uri="{FF2B5EF4-FFF2-40B4-BE49-F238E27FC236}">
                <a16:creationId xmlns:a16="http://schemas.microsoft.com/office/drawing/2014/main" id="{45061F78-9027-9240-B329-A3C39A3634AD}"/>
              </a:ext>
            </a:extLst>
          </p:cNvPr>
          <p:cNvGrpSpPr/>
          <p:nvPr/>
        </p:nvGrpSpPr>
        <p:grpSpPr>
          <a:xfrm>
            <a:off x="329520" y="1729430"/>
            <a:ext cx="2382813" cy="2171301"/>
            <a:chOff x="329520" y="1729430"/>
            <a:chExt cx="2382813" cy="2171301"/>
          </a:xfrm>
        </p:grpSpPr>
        <p:sp>
          <p:nvSpPr>
            <p:cNvPr id="10" name="Rectangle 9">
              <a:extLst>
                <a:ext uri="{FF2B5EF4-FFF2-40B4-BE49-F238E27FC236}">
                  <a16:creationId xmlns:a16="http://schemas.microsoft.com/office/drawing/2014/main" id="{639F11CE-BD83-AB4A-A225-52AB5F018F5E}"/>
                </a:ext>
              </a:extLst>
            </p:cNvPr>
            <p:cNvSpPr/>
            <p:nvPr/>
          </p:nvSpPr>
          <p:spPr>
            <a:xfrm>
              <a:off x="330721" y="1729430"/>
              <a:ext cx="2381612" cy="42055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6E16CBC-FDBE-7849-ABF2-DAF49E4ADAC9}"/>
                </a:ext>
              </a:extLst>
            </p:cNvPr>
            <p:cNvSpPr/>
            <p:nvPr/>
          </p:nvSpPr>
          <p:spPr>
            <a:xfrm>
              <a:off x="329520" y="1729431"/>
              <a:ext cx="2382813" cy="21713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1400" b="1" cap="all" dirty="0">
                  <a:solidFill>
                    <a:schemeClr val="bg1"/>
                  </a:solidFill>
                  <a:latin typeface="Raleway ExtraBold" panose="020B0503030101060003" pitchFamily="34" charset="77"/>
                </a:rPr>
                <a:t>Communicators</a:t>
              </a:r>
            </a:p>
            <a:p>
              <a:pPr algn="ctr"/>
              <a:b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2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david</a:t>
              </a: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delainey</a:t>
              </a: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ct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david</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delainey</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ct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delainey</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david</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w</a:t>
              </a:r>
            </a:p>
            <a:p>
              <a:pPr algn="ct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dave</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delainey</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david</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delaney</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dave</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delaney</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david</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delaine</a:t>
              </a:r>
            </a:p>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Mike </a:t>
              </a:r>
              <a:r>
                <a:rPr lang="en-US" sz="12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Jakubik</a:t>
              </a:r>
              <a:endPar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5" name="Group 14">
            <a:extLst>
              <a:ext uri="{FF2B5EF4-FFF2-40B4-BE49-F238E27FC236}">
                <a16:creationId xmlns:a16="http://schemas.microsoft.com/office/drawing/2014/main" id="{CB873B1F-AEE2-B443-A295-117E7FDC0F90}"/>
              </a:ext>
            </a:extLst>
          </p:cNvPr>
          <p:cNvGrpSpPr/>
          <p:nvPr/>
        </p:nvGrpSpPr>
        <p:grpSpPr>
          <a:xfrm>
            <a:off x="329220" y="5705690"/>
            <a:ext cx="2382813" cy="863046"/>
            <a:chOff x="329220" y="5705690"/>
            <a:chExt cx="2382813" cy="863046"/>
          </a:xfrm>
        </p:grpSpPr>
        <p:sp>
          <p:nvSpPr>
            <p:cNvPr id="19" name="Rectangle 18">
              <a:extLst>
                <a:ext uri="{FF2B5EF4-FFF2-40B4-BE49-F238E27FC236}">
                  <a16:creationId xmlns:a16="http://schemas.microsoft.com/office/drawing/2014/main" id="{8C7B2A68-BB9A-2E42-9EB1-B49711B17131}"/>
                </a:ext>
              </a:extLst>
            </p:cNvPr>
            <p:cNvSpPr/>
            <p:nvPr/>
          </p:nvSpPr>
          <p:spPr>
            <a:xfrm>
              <a:off x="330240" y="5705690"/>
              <a:ext cx="2381612" cy="420559"/>
            </a:xfrm>
            <a:prstGeom prst="rect">
              <a:avLst/>
            </a:prstGeom>
            <a:solidFill>
              <a:srgbClr val="ED9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B928F8C-B7DF-A049-ACEB-9E68B87010B7}"/>
                </a:ext>
              </a:extLst>
            </p:cNvPr>
            <p:cNvSpPr/>
            <p:nvPr/>
          </p:nvSpPr>
          <p:spPr>
            <a:xfrm>
              <a:off x="329220" y="5705691"/>
              <a:ext cx="2382813" cy="863045"/>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1400" b="1" cap="all" dirty="0">
                  <a:solidFill>
                    <a:schemeClr val="bg1"/>
                  </a:solidFill>
                  <a:latin typeface="Raleway ExtraBold" panose="020B0503030101060003" pitchFamily="34" charset="77"/>
                </a:rPr>
                <a:t>Domains involved</a:t>
              </a:r>
            </a:p>
            <a:p>
              <a:pPr algn="ctr"/>
              <a:b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2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Enron.com</a:t>
              </a:r>
              <a:endPar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 name="Group 13">
            <a:extLst>
              <a:ext uri="{FF2B5EF4-FFF2-40B4-BE49-F238E27FC236}">
                <a16:creationId xmlns:a16="http://schemas.microsoft.com/office/drawing/2014/main" id="{16831B5F-7852-114A-9ED6-3CA6D0354729}"/>
              </a:ext>
            </a:extLst>
          </p:cNvPr>
          <p:cNvGrpSpPr/>
          <p:nvPr/>
        </p:nvGrpSpPr>
        <p:grpSpPr>
          <a:xfrm>
            <a:off x="329820" y="4038079"/>
            <a:ext cx="2382813" cy="1531465"/>
            <a:chOff x="329820" y="4038079"/>
            <a:chExt cx="2382813" cy="1531465"/>
          </a:xfrm>
        </p:grpSpPr>
        <p:sp>
          <p:nvSpPr>
            <p:cNvPr id="24" name="Rectangle 23">
              <a:extLst>
                <a:ext uri="{FF2B5EF4-FFF2-40B4-BE49-F238E27FC236}">
                  <a16:creationId xmlns:a16="http://schemas.microsoft.com/office/drawing/2014/main" id="{CFD09118-3D75-AB41-A07D-4714340C9882}"/>
                </a:ext>
              </a:extLst>
            </p:cNvPr>
            <p:cNvSpPr/>
            <p:nvPr/>
          </p:nvSpPr>
          <p:spPr>
            <a:xfrm>
              <a:off x="331021" y="4038079"/>
              <a:ext cx="2381612" cy="420559"/>
            </a:xfrm>
            <a:prstGeom prst="rect">
              <a:avLst/>
            </a:prstGeom>
            <a:solidFill>
              <a:srgbClr val="FF5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71A62D8-6FDE-EC46-B989-E273E32010B6}"/>
                </a:ext>
              </a:extLst>
            </p:cNvPr>
            <p:cNvSpPr/>
            <p:nvPr/>
          </p:nvSpPr>
          <p:spPr>
            <a:xfrm>
              <a:off x="329820" y="4038079"/>
              <a:ext cx="2382813" cy="1531465"/>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1400" b="1" cap="all" dirty="0">
                  <a:solidFill>
                    <a:schemeClr val="bg1"/>
                  </a:solidFill>
                  <a:latin typeface="Raleway ExtraBold" panose="020B0503030101060003" pitchFamily="34" charset="77"/>
                </a:rPr>
                <a:t>organizations</a:t>
              </a:r>
            </a:p>
            <a:p>
              <a:pPr algn="ctr"/>
              <a:br>
                <a:rPr lang="en-US" sz="1400" b="1" dirty="0">
                  <a:solidFill>
                    <a:prstClr val="black"/>
                  </a:solidFill>
                </a:rPr>
              </a:b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JEDI</a:t>
              </a:r>
            </a:p>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JEDI II</a:t>
              </a:r>
            </a:p>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Joint Energy Development Investments</a:t>
              </a:r>
            </a:p>
          </p:txBody>
        </p:sp>
      </p:grpSp>
      <p:grpSp>
        <p:nvGrpSpPr>
          <p:cNvPr id="3" name="Group 2">
            <a:extLst>
              <a:ext uri="{FF2B5EF4-FFF2-40B4-BE49-F238E27FC236}">
                <a16:creationId xmlns:a16="http://schemas.microsoft.com/office/drawing/2014/main" id="{67185F31-C73C-7A4A-9A17-96D89012BF77}"/>
              </a:ext>
            </a:extLst>
          </p:cNvPr>
          <p:cNvGrpSpPr/>
          <p:nvPr/>
        </p:nvGrpSpPr>
        <p:grpSpPr>
          <a:xfrm>
            <a:off x="329220" y="306870"/>
            <a:ext cx="2382813" cy="1422559"/>
            <a:chOff x="329220" y="306870"/>
            <a:chExt cx="2382813" cy="1247827"/>
          </a:xfrm>
        </p:grpSpPr>
        <p:sp>
          <p:nvSpPr>
            <p:cNvPr id="27" name="Rectangle 26">
              <a:extLst>
                <a:ext uri="{FF2B5EF4-FFF2-40B4-BE49-F238E27FC236}">
                  <a16:creationId xmlns:a16="http://schemas.microsoft.com/office/drawing/2014/main" id="{21F07B09-97C4-DC48-B2DF-F4756A7EBB77}"/>
                </a:ext>
              </a:extLst>
            </p:cNvPr>
            <p:cNvSpPr/>
            <p:nvPr/>
          </p:nvSpPr>
          <p:spPr>
            <a:xfrm>
              <a:off x="330421" y="306870"/>
              <a:ext cx="2381612" cy="420559"/>
            </a:xfrm>
            <a:prstGeom prst="rect">
              <a:avLst/>
            </a:prstGeom>
            <a:solidFill>
              <a:srgbClr val="33D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6C771989-A79D-5146-973F-AE1DF1D02497}"/>
                </a:ext>
              </a:extLst>
            </p:cNvPr>
            <p:cNvSpPr/>
            <p:nvPr/>
          </p:nvSpPr>
          <p:spPr>
            <a:xfrm>
              <a:off x="329220" y="306871"/>
              <a:ext cx="2382813" cy="1247826"/>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1400" b="1" cap="all" dirty="0">
                  <a:solidFill>
                    <a:schemeClr val="bg1"/>
                  </a:solidFill>
                  <a:latin typeface="Raleway ExtraBold" panose="020B0503030101060003" pitchFamily="34" charset="77"/>
                </a:rPr>
                <a:t>Sent</a:t>
              </a:r>
            </a:p>
            <a:p>
              <a:pPr algn="ctr"/>
              <a:endPar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Year/Month: May 2000</a:t>
              </a:r>
            </a:p>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Month: May</a:t>
              </a:r>
            </a:p>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Year: 2000</a:t>
              </a:r>
            </a:p>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Work Shift: Business Evening</a:t>
              </a:r>
            </a:p>
          </p:txBody>
        </p:sp>
      </p:grpSp>
      <p:grpSp>
        <p:nvGrpSpPr>
          <p:cNvPr id="17" name="Group 16">
            <a:extLst>
              <a:ext uri="{FF2B5EF4-FFF2-40B4-BE49-F238E27FC236}">
                <a16:creationId xmlns:a16="http://schemas.microsoft.com/office/drawing/2014/main" id="{566505BA-DF0C-4A41-9E4C-52D2E7D87B42}"/>
              </a:ext>
            </a:extLst>
          </p:cNvPr>
          <p:cNvGrpSpPr/>
          <p:nvPr/>
        </p:nvGrpSpPr>
        <p:grpSpPr>
          <a:xfrm>
            <a:off x="9479368" y="325869"/>
            <a:ext cx="2382813" cy="3968339"/>
            <a:chOff x="9479368" y="325869"/>
            <a:chExt cx="2382813" cy="3968339"/>
          </a:xfrm>
        </p:grpSpPr>
        <p:sp>
          <p:nvSpPr>
            <p:cNvPr id="30" name="Rectangle 29">
              <a:extLst>
                <a:ext uri="{FF2B5EF4-FFF2-40B4-BE49-F238E27FC236}">
                  <a16:creationId xmlns:a16="http://schemas.microsoft.com/office/drawing/2014/main" id="{5B618F4C-21E8-9E44-B779-D1D40B8C6342}"/>
                </a:ext>
              </a:extLst>
            </p:cNvPr>
            <p:cNvSpPr/>
            <p:nvPr/>
          </p:nvSpPr>
          <p:spPr>
            <a:xfrm>
              <a:off x="9480388" y="325869"/>
              <a:ext cx="2381612" cy="420559"/>
            </a:xfrm>
            <a:prstGeom prst="rect">
              <a:avLst/>
            </a:prstGeom>
            <a:solidFill>
              <a:srgbClr val="257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639CEFB-41E3-5845-8C28-3DCAFBF5ACF5}"/>
                </a:ext>
              </a:extLst>
            </p:cNvPr>
            <p:cNvSpPr/>
            <p:nvPr/>
          </p:nvSpPr>
          <p:spPr>
            <a:xfrm>
              <a:off x="9479368" y="325870"/>
              <a:ext cx="2382813" cy="3968338"/>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1400" b="1" cap="all" dirty="0">
                  <a:solidFill>
                    <a:schemeClr val="bg1"/>
                  </a:solidFill>
                  <a:latin typeface="Raleway ExtraBold" panose="020B0503030101060003" pitchFamily="34" charset="77"/>
                </a:rPr>
                <a:t>Concept </a:t>
              </a:r>
              <a:r>
                <a:rPr lang="en-US" sz="1400" b="1" cap="all" dirty="0" err="1">
                  <a:solidFill>
                    <a:schemeClr val="bg1"/>
                  </a:solidFill>
                  <a:latin typeface="Raleway ExtraBold" panose="020B0503030101060003" pitchFamily="34" charset="77"/>
                </a:rPr>
                <a:t>ai</a:t>
              </a:r>
              <a:endParaRPr lang="en-US" sz="1400" b="1" cap="all" dirty="0">
                <a:solidFill>
                  <a:schemeClr val="bg1"/>
                </a:solidFill>
                <a:latin typeface="Raleway ExtraBold" panose="020B0503030101060003" pitchFamily="34" charset="77"/>
              </a:endParaRPr>
            </a:p>
            <a:p>
              <a:pPr algn="ctr"/>
              <a:b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Equity</a:t>
              </a:r>
            </a:p>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equity interest</a:t>
              </a:r>
            </a:p>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equity markets</a:t>
              </a:r>
            </a:p>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equity stakes</a:t>
              </a:r>
            </a:p>
            <a:p>
              <a:pPr algn="ct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Hedge</a:t>
              </a:r>
            </a:p>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hedge fund</a:t>
              </a:r>
            </a:p>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hedging strategy</a:t>
              </a:r>
            </a:p>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statistical hedging</a:t>
              </a:r>
            </a:p>
            <a:p>
              <a:pPr algn="ct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Destroying</a:t>
              </a:r>
            </a:p>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destroying competition</a:t>
              </a:r>
            </a:p>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Destroying value</a:t>
              </a:r>
            </a:p>
            <a:p>
              <a:pPr algn="ct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Raptor</a:t>
              </a:r>
            </a:p>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Raptor structure</a:t>
              </a:r>
            </a:p>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Raptor vehicles</a:t>
              </a:r>
            </a:p>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Raptor transaction</a:t>
              </a:r>
            </a:p>
          </p:txBody>
        </p:sp>
      </p:grpSp>
      <p:grpSp>
        <p:nvGrpSpPr>
          <p:cNvPr id="18" name="Group 17">
            <a:extLst>
              <a:ext uri="{FF2B5EF4-FFF2-40B4-BE49-F238E27FC236}">
                <a16:creationId xmlns:a16="http://schemas.microsoft.com/office/drawing/2014/main" id="{4B3F75E2-2ADF-E04C-A9D9-83BA11740621}"/>
              </a:ext>
            </a:extLst>
          </p:cNvPr>
          <p:cNvGrpSpPr/>
          <p:nvPr/>
        </p:nvGrpSpPr>
        <p:grpSpPr>
          <a:xfrm>
            <a:off x="9479368" y="4543090"/>
            <a:ext cx="2382813" cy="1006473"/>
            <a:chOff x="9479368" y="4543090"/>
            <a:chExt cx="2382813" cy="1006473"/>
          </a:xfrm>
        </p:grpSpPr>
        <p:sp>
          <p:nvSpPr>
            <p:cNvPr id="33" name="Rectangle 32">
              <a:extLst>
                <a:ext uri="{FF2B5EF4-FFF2-40B4-BE49-F238E27FC236}">
                  <a16:creationId xmlns:a16="http://schemas.microsoft.com/office/drawing/2014/main" id="{CBD2BBB9-09DC-6146-9EEE-9C17BF7AF806}"/>
                </a:ext>
              </a:extLst>
            </p:cNvPr>
            <p:cNvSpPr/>
            <p:nvPr/>
          </p:nvSpPr>
          <p:spPr>
            <a:xfrm>
              <a:off x="9480388" y="4543090"/>
              <a:ext cx="2381612" cy="420559"/>
            </a:xfrm>
            <a:prstGeom prst="rect">
              <a:avLst/>
            </a:prstGeom>
            <a:solidFill>
              <a:srgbClr val="70D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CC16AFF-995B-8D48-B26D-AB0A25DE74C8}"/>
                </a:ext>
              </a:extLst>
            </p:cNvPr>
            <p:cNvSpPr/>
            <p:nvPr/>
          </p:nvSpPr>
          <p:spPr>
            <a:xfrm>
              <a:off x="9479368" y="4543091"/>
              <a:ext cx="2382813" cy="1006472"/>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1400" b="1" cap="all" dirty="0">
                  <a:solidFill>
                    <a:schemeClr val="bg1"/>
                  </a:solidFill>
                  <a:latin typeface="Raleway ExtraBold" panose="020B0503030101060003" pitchFamily="34" charset="77"/>
                </a:rPr>
                <a:t>CLUSTER</a:t>
              </a:r>
            </a:p>
            <a:p>
              <a:pPr algn="ctr"/>
              <a:b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056_electricity/issues/</a:t>
              </a:r>
              <a:b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capacity</a:t>
              </a:r>
            </a:p>
          </p:txBody>
        </p:sp>
      </p:grpSp>
      <p:grpSp>
        <p:nvGrpSpPr>
          <p:cNvPr id="8" name="Group 7">
            <a:extLst>
              <a:ext uri="{FF2B5EF4-FFF2-40B4-BE49-F238E27FC236}">
                <a16:creationId xmlns:a16="http://schemas.microsoft.com/office/drawing/2014/main" id="{D41BF422-832F-5446-9498-81EAE0E4A82B}"/>
              </a:ext>
            </a:extLst>
          </p:cNvPr>
          <p:cNvGrpSpPr/>
          <p:nvPr/>
        </p:nvGrpSpPr>
        <p:grpSpPr>
          <a:xfrm>
            <a:off x="4127854" y="5630408"/>
            <a:ext cx="3936292" cy="1005840"/>
            <a:chOff x="4093628" y="5630408"/>
            <a:chExt cx="3936292" cy="1005840"/>
          </a:xfrm>
        </p:grpSpPr>
        <p:sp>
          <p:nvSpPr>
            <p:cNvPr id="37" name="Rectangle 36">
              <a:extLst>
                <a:ext uri="{FF2B5EF4-FFF2-40B4-BE49-F238E27FC236}">
                  <a16:creationId xmlns:a16="http://schemas.microsoft.com/office/drawing/2014/main" id="{8E55BDFD-0466-BD4F-81E7-33824A2854C8}"/>
                </a:ext>
              </a:extLst>
            </p:cNvPr>
            <p:cNvSpPr/>
            <p:nvPr/>
          </p:nvSpPr>
          <p:spPr>
            <a:xfrm>
              <a:off x="4093628" y="5630408"/>
              <a:ext cx="1563624" cy="1005840"/>
            </a:xfrm>
            <a:prstGeom prst="rect">
              <a:avLst/>
            </a:prstGeom>
            <a:solidFill>
              <a:srgbClr val="F9B50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400" b="1" cap="all" dirty="0">
                  <a:solidFill>
                    <a:schemeClr val="bg1"/>
                  </a:solidFill>
                  <a:latin typeface="Raleway ExtraBold" panose="020B0503030101060003" pitchFamily="34" charset="77"/>
                </a:rPr>
                <a:t>Emotional intelligence</a:t>
              </a:r>
            </a:p>
          </p:txBody>
        </p:sp>
        <p:sp>
          <p:nvSpPr>
            <p:cNvPr id="4" name="Rectangle 3">
              <a:extLst>
                <a:ext uri="{FF2B5EF4-FFF2-40B4-BE49-F238E27FC236}">
                  <a16:creationId xmlns:a16="http://schemas.microsoft.com/office/drawing/2014/main" id="{4CF6B1B9-2556-034F-BE0C-B078D68221F1}"/>
                </a:ext>
              </a:extLst>
            </p:cNvPr>
            <p:cNvSpPr/>
            <p:nvPr/>
          </p:nvSpPr>
          <p:spPr>
            <a:xfrm>
              <a:off x="5652480" y="5630408"/>
              <a:ext cx="2377440" cy="1005840"/>
            </a:xfrm>
            <a:prstGeom prst="rect">
              <a:avLst/>
            </a:prstGeom>
            <a:solidFill>
              <a:schemeClr val="tx1"/>
            </a:solidFill>
          </p:spPr>
          <p:txBody>
            <a:bodyPr wrap="square" anchor="ctr">
              <a:spAutoFit/>
            </a:bodyPr>
            <a:lstStyle/>
            <a:p>
              <a:pPr algn="ct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Sentiment: </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-5.50</a:t>
              </a:r>
            </a:p>
            <a:p>
              <a:pPr algn="ct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Pressure:</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10.50</a:t>
              </a:r>
            </a:p>
            <a:p>
              <a:pPr algn="ct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Opportunity:</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7.50</a:t>
              </a:r>
            </a:p>
            <a:p>
              <a:pPr algn="ct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Intent: </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4.50</a:t>
              </a:r>
            </a:p>
            <a:p>
              <a:pPr algn="ct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Rationalization:</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4.50</a:t>
              </a:r>
            </a:p>
          </p:txBody>
        </p:sp>
      </p:grpSp>
      <p:sp>
        <p:nvSpPr>
          <p:cNvPr id="32" name="TextBox 31">
            <a:extLst>
              <a:ext uri="{FF2B5EF4-FFF2-40B4-BE49-F238E27FC236}">
                <a16:creationId xmlns:a16="http://schemas.microsoft.com/office/drawing/2014/main" id="{8D38D940-7993-4687-93F6-D41ABC204CAF}"/>
              </a:ext>
            </a:extLst>
          </p:cNvPr>
          <p:cNvSpPr txBox="1"/>
          <p:nvPr/>
        </p:nvSpPr>
        <p:spPr>
          <a:xfrm>
            <a:off x="3117272" y="1582110"/>
            <a:ext cx="5957456" cy="381873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274320" tIns="274320" rIns="274320" bIns="274320" rtlCol="0">
            <a:spAutoFit/>
          </a:bodyPr>
          <a:lstStyle/>
          <a:p>
            <a:pPr>
              <a:lnSpc>
                <a:spcPts val="1800"/>
              </a:lnSpc>
            </a:pPr>
            <a:r>
              <a:rPr lang="en-US" sz="1000" b="1" dirty="0">
                <a:solidFill>
                  <a:srgbClr val="3C535B"/>
                </a:solidFill>
                <a:latin typeface="Open Sans SemiBold" panose="020B0606030504020204" pitchFamily="34" charset="0"/>
                <a:ea typeface="Open Sans SemiBold" panose="020B0606030504020204" pitchFamily="34" charset="0"/>
                <a:cs typeface="Open Sans SemiBold" panose="020B0606030504020204" pitchFamily="34" charset="0"/>
              </a:rPr>
              <a:t>Date: </a:t>
            </a:r>
            <a:r>
              <a:rPr lang="en-US" sz="1000" dirty="0">
                <a:solidFill>
                  <a:srgbClr val="3C535B"/>
                </a:solidFill>
                <a:highlight>
                  <a:srgbClr val="FFFF00"/>
                </a:highlight>
                <a:latin typeface="Open Sans Light" panose="020B0306030504020204" pitchFamily="34" charset="0"/>
                <a:ea typeface="Open Sans Light" panose="020B0306030504020204" pitchFamily="34" charset="0"/>
                <a:cs typeface="Open Sans Light" panose="020B0306030504020204" pitchFamily="34" charset="0"/>
              </a:rPr>
              <a:t>Thu, 11</a:t>
            </a:r>
            <a:r>
              <a:rPr lang="en-US" sz="1000" dirty="0">
                <a:solidFill>
                  <a:srgbClr val="3C535B"/>
                </a:solidFill>
                <a:highlight>
                  <a:srgbClr val="F9B506"/>
                </a:highlight>
                <a:latin typeface="Open Sans Light" panose="020B0306030504020204" pitchFamily="34" charset="0"/>
                <a:ea typeface="Open Sans Light" panose="020B0306030504020204" pitchFamily="34" charset="0"/>
                <a:cs typeface="Open Sans Light" panose="020B0306030504020204" pitchFamily="34" charset="0"/>
              </a:rPr>
              <a:t> May </a:t>
            </a:r>
            <a:r>
              <a:rPr lang="en-US" sz="1000" dirty="0">
                <a:solidFill>
                  <a:srgbClr val="3C535B"/>
                </a:solidFill>
                <a:highlight>
                  <a:srgbClr val="F9B500"/>
                </a:highlight>
                <a:latin typeface="Open Sans Light" panose="020B0306030504020204" pitchFamily="34" charset="0"/>
                <a:ea typeface="Open Sans Light" panose="020B0306030504020204" pitchFamily="34" charset="0"/>
                <a:cs typeface="Open Sans Light" panose="020B0306030504020204" pitchFamily="34" charset="0"/>
              </a:rPr>
              <a:t>2000</a:t>
            </a:r>
            <a:r>
              <a:rPr lang="en-US" sz="1000" dirty="0">
                <a:solidFill>
                  <a:srgbClr val="3C535B"/>
                </a:solidFill>
                <a:highlight>
                  <a:srgbClr val="FFFF00"/>
                </a:highlight>
                <a:latin typeface="Open Sans Light" panose="020B0306030504020204" pitchFamily="34" charset="0"/>
                <a:ea typeface="Open Sans Light" panose="020B0306030504020204" pitchFamily="34" charset="0"/>
                <a:cs typeface="Open Sans Light" panose="020B0306030504020204" pitchFamily="34" charset="0"/>
              </a:rPr>
              <a:t> </a:t>
            </a:r>
            <a:r>
              <a:rPr lang="en-US" sz="1000" dirty="0">
                <a:solidFill>
                  <a:srgbClr val="3C535B"/>
                </a:solidFill>
                <a:highlight>
                  <a:srgbClr val="ED9931"/>
                </a:highlight>
                <a:latin typeface="Open Sans Light" panose="020B0306030504020204" pitchFamily="34" charset="0"/>
                <a:ea typeface="Open Sans Light" panose="020B0306030504020204" pitchFamily="34" charset="0"/>
                <a:cs typeface="Open Sans Light" panose="020B0306030504020204" pitchFamily="34" charset="0"/>
              </a:rPr>
              <a:t>07:32:00 -0700 </a:t>
            </a:r>
            <a:r>
              <a:rPr lang="en-US" sz="1000" dirty="0">
                <a:solidFill>
                  <a:srgbClr val="3C535B"/>
                </a:solidFill>
                <a:highlight>
                  <a:srgbClr val="FFFF00"/>
                </a:highlight>
                <a:latin typeface="Open Sans Light" panose="020B0306030504020204" pitchFamily="34" charset="0"/>
                <a:ea typeface="Open Sans Light" panose="020B0306030504020204" pitchFamily="34" charset="0"/>
                <a:cs typeface="Open Sans Light" panose="020B0306030504020204" pitchFamily="34" charset="0"/>
              </a:rPr>
              <a:t>(PDT)</a:t>
            </a:r>
          </a:p>
          <a:p>
            <a:pPr>
              <a:lnSpc>
                <a:spcPts val="1800"/>
              </a:lnSpc>
            </a:pPr>
            <a:r>
              <a:rPr lang="en-US" sz="1000" b="1" dirty="0">
                <a:solidFill>
                  <a:srgbClr val="3C535B"/>
                </a:solidFill>
                <a:latin typeface="Open Sans SemiBold" panose="020B0606030504020204" pitchFamily="34" charset="0"/>
                <a:ea typeface="Open Sans SemiBold" panose="020B0606030504020204" pitchFamily="34" charset="0"/>
                <a:cs typeface="Open Sans SemiBold" panose="020B0606030504020204" pitchFamily="34" charset="0"/>
              </a:rPr>
              <a:t>From: </a:t>
            </a:r>
            <a:r>
              <a:rPr lang="en-US" sz="1000" dirty="0">
                <a:solidFill>
                  <a:srgbClr val="3C535B"/>
                </a:solidFill>
                <a:highlight>
                  <a:srgbClr val="00FF00"/>
                </a:highlight>
                <a:latin typeface="Open Sans Light" panose="020B0306030504020204" pitchFamily="34" charset="0"/>
                <a:ea typeface="Open Sans Light" panose="020B0306030504020204" pitchFamily="34" charset="0"/>
                <a:cs typeface="Open Sans Light" panose="020B0306030504020204" pitchFamily="34" charset="0"/>
              </a:rPr>
              <a:t>david.delainey@</a:t>
            </a:r>
            <a:r>
              <a:rPr lang="en-US" sz="1000" dirty="0">
                <a:solidFill>
                  <a:srgbClr val="3C535B"/>
                </a:solidFill>
                <a:highlight>
                  <a:srgbClr val="70D647"/>
                </a:highlight>
                <a:latin typeface="Open Sans Light" panose="020B0306030504020204" pitchFamily="34" charset="0"/>
                <a:ea typeface="Open Sans Light" panose="020B0306030504020204" pitchFamily="34" charset="0"/>
                <a:cs typeface="Open Sans Light" panose="020B0306030504020204" pitchFamily="34" charset="0"/>
              </a:rPr>
              <a:t>enron.com</a:t>
            </a:r>
          </a:p>
          <a:p>
            <a:pPr>
              <a:lnSpc>
                <a:spcPts val="1800"/>
              </a:lnSpc>
            </a:pPr>
            <a:r>
              <a:rPr lang="en-US" sz="1000" b="1" dirty="0">
                <a:solidFill>
                  <a:srgbClr val="3C535B"/>
                </a:solidFill>
                <a:latin typeface="Open Sans SemiBold" panose="020B0606030504020204" pitchFamily="34" charset="0"/>
                <a:ea typeface="Open Sans SemiBold" panose="020B0606030504020204" pitchFamily="34" charset="0"/>
                <a:cs typeface="Open Sans SemiBold" panose="020B0606030504020204" pitchFamily="34" charset="0"/>
              </a:rPr>
              <a:t>To: </a:t>
            </a:r>
            <a:r>
              <a:rPr lang="en-US" sz="1000" dirty="0">
                <a:solidFill>
                  <a:srgbClr val="3C535B"/>
                </a:solidFill>
                <a:highlight>
                  <a:srgbClr val="00FFFF"/>
                </a:highlight>
                <a:latin typeface="Open Sans Light" panose="020B0306030504020204" pitchFamily="34" charset="0"/>
                <a:ea typeface="Open Sans Light" panose="020B0306030504020204" pitchFamily="34" charset="0"/>
                <a:cs typeface="Open Sans Light" panose="020B0306030504020204" pitchFamily="34" charset="0"/>
              </a:rPr>
              <a:t>mike.jakubik@</a:t>
            </a:r>
            <a:r>
              <a:rPr lang="en-US" sz="1000" dirty="0">
                <a:solidFill>
                  <a:srgbClr val="3C535B"/>
                </a:solidFill>
                <a:highlight>
                  <a:srgbClr val="70D647"/>
                </a:highlight>
                <a:latin typeface="Open Sans Light" panose="020B0306030504020204" pitchFamily="34" charset="0"/>
                <a:ea typeface="Open Sans Light" panose="020B0306030504020204" pitchFamily="34" charset="0"/>
                <a:cs typeface="Open Sans Light" panose="020B0306030504020204" pitchFamily="34" charset="0"/>
              </a:rPr>
              <a:t>enron.com</a:t>
            </a:r>
          </a:p>
          <a:p>
            <a:pPr>
              <a:lnSpc>
                <a:spcPts val="1800"/>
              </a:lnSpc>
            </a:pPr>
            <a:r>
              <a:rPr lang="en-US" sz="1000" b="1" dirty="0">
                <a:solidFill>
                  <a:srgbClr val="3C535B"/>
                </a:solidFill>
                <a:latin typeface="Open Sans SemiBold" panose="020B0606030504020204" pitchFamily="34" charset="0"/>
                <a:ea typeface="Open Sans SemiBold" panose="020B0606030504020204" pitchFamily="34" charset="0"/>
                <a:cs typeface="Open Sans SemiBold" panose="020B0606030504020204" pitchFamily="34" charset="0"/>
              </a:rPr>
              <a:t>Subject: </a:t>
            </a:r>
            <a:r>
              <a:rPr lang="en-US" sz="10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Re: Raptor</a:t>
            </a:r>
          </a:p>
          <a:p>
            <a:pPr>
              <a:lnSpc>
                <a:spcPts val="1800"/>
              </a:lnSpc>
            </a:pPr>
            <a:endParaRPr lang="en-US" sz="10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ts val="2400"/>
              </a:lnSpc>
            </a:pPr>
            <a:r>
              <a:rPr lang="en-US" sz="10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That may work -  I </a:t>
            </a:r>
            <a:r>
              <a:rPr lang="en-US" sz="1000" dirty="0">
                <a:solidFill>
                  <a:srgbClr val="3C535B"/>
                </a:solidFill>
                <a:highlight>
                  <a:srgbClr val="FF0000"/>
                </a:highlight>
                <a:latin typeface="Open Sans Light" panose="020B0306030504020204" pitchFamily="34" charset="0"/>
                <a:ea typeface="Open Sans Light" panose="020B0306030504020204" pitchFamily="34" charset="0"/>
                <a:cs typeface="Open Sans Light" panose="020B0306030504020204" pitchFamily="34" charset="0"/>
              </a:rPr>
              <a:t>don't want to end up </a:t>
            </a:r>
            <a:r>
              <a:rPr lang="en-US" sz="10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with an </a:t>
            </a:r>
            <a:r>
              <a:rPr lang="en-US" sz="1000" dirty="0">
                <a:solidFill>
                  <a:srgbClr val="3C535B"/>
                </a:solidFill>
                <a:highlight>
                  <a:srgbClr val="FF00FF"/>
                </a:highlight>
                <a:latin typeface="Open Sans Light" panose="020B0306030504020204" pitchFamily="34" charset="0"/>
                <a:ea typeface="Open Sans Light" panose="020B0306030504020204" pitchFamily="34" charset="0"/>
                <a:cs typeface="Open Sans Light" panose="020B0306030504020204" pitchFamily="34" charset="0"/>
              </a:rPr>
              <a:t>equity</a:t>
            </a:r>
            <a:r>
              <a:rPr lang="en-US" sz="10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 position I just </a:t>
            </a:r>
            <a:r>
              <a:rPr lang="en-US" sz="1000" dirty="0">
                <a:solidFill>
                  <a:srgbClr val="3C535B"/>
                </a:solidFill>
                <a:highlight>
                  <a:srgbClr val="FF0000"/>
                </a:highlight>
                <a:latin typeface="Open Sans Light" panose="020B0306030504020204" pitchFamily="34" charset="0"/>
                <a:ea typeface="Open Sans Light" panose="020B0306030504020204" pitchFamily="34" charset="0"/>
                <a:cs typeface="Open Sans Light" panose="020B0306030504020204" pitchFamily="34" charset="0"/>
              </a:rPr>
              <a:t>worked hard to eliminate</a:t>
            </a:r>
            <a:r>
              <a:rPr lang="en-US" sz="10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 Further, </a:t>
            </a:r>
            <a:r>
              <a:rPr lang="en-US" sz="1000" dirty="0">
                <a:solidFill>
                  <a:srgbClr val="3C535B"/>
                </a:solidFill>
                <a:highlight>
                  <a:srgbClr val="FF00FF"/>
                </a:highlight>
                <a:latin typeface="Open Sans Light" panose="020B0306030504020204" pitchFamily="34" charset="0"/>
                <a:ea typeface="Open Sans Light" panose="020B0306030504020204" pitchFamily="34" charset="0"/>
                <a:cs typeface="Open Sans Light" panose="020B0306030504020204" pitchFamily="34" charset="0"/>
              </a:rPr>
              <a:t>raptor</a:t>
            </a:r>
            <a:r>
              <a:rPr lang="en-US" sz="10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 may be a </a:t>
            </a:r>
            <a:r>
              <a:rPr lang="en-US" sz="1000" dirty="0">
                <a:solidFill>
                  <a:srgbClr val="3C535B"/>
                </a:solidFill>
                <a:highlight>
                  <a:srgbClr val="FF0000"/>
                </a:highlight>
                <a:latin typeface="Open Sans Light" panose="020B0306030504020204" pitchFamily="34" charset="0"/>
                <a:ea typeface="Open Sans Light" panose="020B0306030504020204" pitchFamily="34" charset="0"/>
                <a:cs typeface="Open Sans Light" panose="020B0306030504020204" pitchFamily="34" charset="0"/>
              </a:rPr>
              <a:t>good</a:t>
            </a:r>
            <a:r>
              <a:rPr lang="en-US" sz="10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00" dirty="0">
                <a:solidFill>
                  <a:srgbClr val="3C535B"/>
                </a:solidFill>
                <a:highlight>
                  <a:srgbClr val="C0C0C0"/>
                </a:highlight>
                <a:latin typeface="Open Sans Light" panose="020B0306030504020204" pitchFamily="34" charset="0"/>
                <a:ea typeface="Open Sans Light" panose="020B0306030504020204" pitchFamily="34" charset="0"/>
                <a:cs typeface="Open Sans Light" panose="020B0306030504020204" pitchFamily="34" charset="0"/>
              </a:rPr>
              <a:t>accounting hedge </a:t>
            </a:r>
            <a:r>
              <a:rPr lang="en-US" sz="10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but if we took back </a:t>
            </a:r>
            <a:r>
              <a:rPr lang="en-US" sz="1000" dirty="0">
                <a:solidFill>
                  <a:srgbClr val="3C535B"/>
                </a:solidFill>
                <a:highlight>
                  <a:srgbClr val="FF00FF"/>
                </a:highlight>
                <a:latin typeface="Open Sans Light" panose="020B0306030504020204" pitchFamily="34" charset="0"/>
                <a:ea typeface="Open Sans Light" panose="020B0306030504020204" pitchFamily="34" charset="0"/>
                <a:cs typeface="Open Sans Light" panose="020B0306030504020204" pitchFamily="34" charset="0"/>
              </a:rPr>
              <a:t>JEDI's</a:t>
            </a:r>
            <a:r>
              <a:rPr lang="en-US" sz="10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 share at existing </a:t>
            </a:r>
            <a:r>
              <a:rPr lang="en-US" sz="1000" dirty="0">
                <a:solidFill>
                  <a:srgbClr val="3C535B"/>
                </a:solidFill>
                <a:highlight>
                  <a:srgbClr val="FF00FF"/>
                </a:highlight>
                <a:latin typeface="Open Sans Light" panose="020B0306030504020204" pitchFamily="34" charset="0"/>
                <a:ea typeface="Open Sans Light" panose="020B0306030504020204" pitchFamily="34" charset="0"/>
                <a:cs typeface="Open Sans Light" panose="020B0306030504020204" pitchFamily="34" charset="0"/>
              </a:rPr>
              <a:t>marks </a:t>
            </a:r>
            <a:r>
              <a:rPr lang="en-US" sz="10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we would be </a:t>
            </a:r>
            <a:r>
              <a:rPr lang="en-US" sz="1000" dirty="0">
                <a:solidFill>
                  <a:srgbClr val="3C535B"/>
                </a:solidFill>
                <a:highlight>
                  <a:srgbClr val="FF0000"/>
                </a:highlight>
                <a:latin typeface="Open Sans Light" panose="020B0306030504020204" pitchFamily="34" charset="0"/>
                <a:ea typeface="Open Sans Light" panose="020B0306030504020204" pitchFamily="34" charset="0"/>
                <a:cs typeface="Open Sans Light" panose="020B0306030504020204" pitchFamily="34" charset="0"/>
              </a:rPr>
              <a:t>destroying significant real value</a:t>
            </a:r>
            <a:r>
              <a:rPr lang="en-US" sz="10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 Will the </a:t>
            </a:r>
            <a:r>
              <a:rPr lang="en-US" sz="1000" dirty="0">
                <a:solidFill>
                  <a:srgbClr val="3C535B"/>
                </a:solidFill>
                <a:highlight>
                  <a:srgbClr val="FF00FF"/>
                </a:highlight>
                <a:latin typeface="Open Sans Light" panose="020B0306030504020204" pitchFamily="34" charset="0"/>
                <a:ea typeface="Open Sans Light" panose="020B0306030504020204" pitchFamily="34" charset="0"/>
                <a:cs typeface="Open Sans Light" panose="020B0306030504020204" pitchFamily="34" charset="0"/>
              </a:rPr>
              <a:t>buy back </a:t>
            </a:r>
            <a:r>
              <a:rPr lang="en-US" sz="10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price of the </a:t>
            </a:r>
            <a:r>
              <a:rPr lang="en-US" sz="1000" dirty="0">
                <a:solidFill>
                  <a:srgbClr val="3C535B"/>
                </a:solidFill>
                <a:highlight>
                  <a:srgbClr val="FF00FF"/>
                </a:highlight>
                <a:latin typeface="Open Sans Light" panose="020B0306030504020204" pitchFamily="34" charset="0"/>
                <a:ea typeface="Open Sans Light" panose="020B0306030504020204" pitchFamily="34" charset="0"/>
                <a:cs typeface="Open Sans Light" panose="020B0306030504020204" pitchFamily="34" charset="0"/>
              </a:rPr>
              <a:t>equity/debt </a:t>
            </a:r>
            <a:r>
              <a:rPr lang="en-US" sz="10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we get back from</a:t>
            </a:r>
            <a:r>
              <a:rPr lang="en-US" sz="1000" dirty="0">
                <a:solidFill>
                  <a:srgbClr val="3C535B"/>
                </a:solidFill>
                <a:highlight>
                  <a:srgbClr val="FF00FF"/>
                </a:highlight>
                <a:latin typeface="Open Sans Light" panose="020B0306030504020204" pitchFamily="34" charset="0"/>
                <a:ea typeface="Open Sans Light" panose="020B0306030504020204" pitchFamily="34" charset="0"/>
                <a:cs typeface="Open Sans Light" panose="020B0306030504020204" pitchFamily="34" charset="0"/>
              </a:rPr>
              <a:t> JEDI </a:t>
            </a:r>
            <a:r>
              <a:rPr lang="en-US" sz="10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incorporate the </a:t>
            </a:r>
            <a:r>
              <a:rPr lang="en-US" sz="1000" dirty="0">
                <a:solidFill>
                  <a:srgbClr val="3C535B"/>
                </a:solidFill>
                <a:highlight>
                  <a:srgbClr val="FF00FF"/>
                </a:highlight>
                <a:latin typeface="Open Sans Light" panose="020B0306030504020204" pitchFamily="34" charset="0"/>
                <a:ea typeface="Open Sans Light" panose="020B0306030504020204" pitchFamily="34" charset="0"/>
                <a:cs typeface="Open Sans Light" panose="020B0306030504020204" pitchFamily="34" charset="0"/>
              </a:rPr>
              <a:t>write downs </a:t>
            </a:r>
            <a:r>
              <a:rPr lang="en-US" sz="10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we think should occur?</a:t>
            </a:r>
          </a:p>
          <a:p>
            <a:pPr>
              <a:lnSpc>
                <a:spcPts val="2400"/>
              </a:lnSpc>
            </a:pPr>
            <a:endParaRPr lang="en-US" sz="10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ts val="2400"/>
              </a:lnSpc>
            </a:pPr>
            <a:r>
              <a:rPr lang="en-US" sz="10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Regards,</a:t>
            </a:r>
          </a:p>
          <a:p>
            <a:pPr>
              <a:lnSpc>
                <a:spcPts val="2400"/>
              </a:lnSpc>
            </a:pPr>
            <a:r>
              <a:rPr lang="en-US" sz="1000" dirty="0" err="1">
                <a:solidFill>
                  <a:srgbClr val="3C535B"/>
                </a:solidFill>
                <a:highlight>
                  <a:srgbClr val="FF00FF"/>
                </a:highlight>
                <a:latin typeface="Open Sans Light" panose="020B0306030504020204" pitchFamily="34" charset="0"/>
                <a:ea typeface="Open Sans Light" panose="020B0306030504020204" pitchFamily="34" charset="0"/>
                <a:cs typeface="Open Sans Light" panose="020B0306030504020204" pitchFamily="34" charset="0"/>
              </a:rPr>
              <a:t>Delainey</a:t>
            </a:r>
            <a:endParaRPr lang="en-US" sz="1000" dirty="0">
              <a:solidFill>
                <a:srgbClr val="3C535B"/>
              </a:solidFill>
              <a:highlight>
                <a:srgbClr val="FF00FF"/>
              </a:highlight>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28064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79A5071-6EEC-D646-ADEA-A6F5EBC06572}"/>
              </a:ext>
            </a:extLst>
          </p:cNvPr>
          <p:cNvPicPr>
            <a:picLocks noChangeAspect="1"/>
          </p:cNvPicPr>
          <p:nvPr/>
        </p:nvPicPr>
        <p:blipFill>
          <a:blip r:embed="rId2"/>
          <a:stretch>
            <a:fillRect/>
          </a:stretch>
        </p:blipFill>
        <p:spPr>
          <a:xfrm>
            <a:off x="3213100" y="293450"/>
            <a:ext cx="5765800" cy="2298700"/>
          </a:xfrm>
          <a:prstGeom prst="rect">
            <a:avLst/>
          </a:prstGeom>
        </p:spPr>
      </p:pic>
      <p:sp>
        <p:nvSpPr>
          <p:cNvPr id="23" name="TextBox 22">
            <a:extLst>
              <a:ext uri="{FF2B5EF4-FFF2-40B4-BE49-F238E27FC236}">
                <a16:creationId xmlns:a16="http://schemas.microsoft.com/office/drawing/2014/main" id="{7FE41169-9172-0B47-A6C5-1EFA31DFABA6}"/>
              </a:ext>
            </a:extLst>
          </p:cNvPr>
          <p:cNvSpPr txBox="1"/>
          <p:nvPr/>
        </p:nvSpPr>
        <p:spPr>
          <a:xfrm>
            <a:off x="1389786" y="2003926"/>
            <a:ext cx="9412429" cy="3838615"/>
          </a:xfrm>
          <a:prstGeom prst="rect">
            <a:avLst/>
          </a:prstGeom>
          <a:solidFill>
            <a:schemeClr val="bg1"/>
          </a:solidFill>
          <a:ln>
            <a:noFill/>
          </a:ln>
          <a:effectLst/>
        </p:spPr>
        <p:txBody>
          <a:bodyPr wrap="square" lIns="274320" tIns="274320" rIns="274320" bIns="274320" rtlCol="0">
            <a:spAutoFit/>
          </a:bodyPr>
          <a:lstStyle/>
          <a:p>
            <a:pPr>
              <a:lnSpc>
                <a:spcPts val="1800"/>
              </a:lnSpc>
            </a:pPr>
            <a:r>
              <a:rPr lang="en-US" sz="1200" b="1" dirty="0">
                <a:solidFill>
                  <a:srgbClr val="3C535B"/>
                </a:solidFill>
                <a:latin typeface="Open Sans SemiBold" panose="020B0606030504020204" pitchFamily="34" charset="0"/>
                <a:ea typeface="Open Sans SemiBold" panose="020B0606030504020204" pitchFamily="34" charset="0"/>
                <a:cs typeface="Open Sans SemiBold" panose="020B0606030504020204" pitchFamily="34" charset="0"/>
              </a:rPr>
              <a:t>Date: </a:t>
            </a:r>
            <a:r>
              <a:rPr lang="en-US" sz="12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Thu, 11 May 2000 07:32:00 -0700 (PDT)</a:t>
            </a:r>
          </a:p>
          <a:p>
            <a:pPr>
              <a:lnSpc>
                <a:spcPts val="1800"/>
              </a:lnSpc>
            </a:pPr>
            <a:r>
              <a:rPr lang="en-US" sz="1200" b="1" dirty="0">
                <a:solidFill>
                  <a:srgbClr val="3C535B"/>
                </a:solidFill>
                <a:latin typeface="Open Sans SemiBold" panose="020B0606030504020204" pitchFamily="34" charset="0"/>
                <a:ea typeface="Open Sans SemiBold" panose="020B0606030504020204" pitchFamily="34" charset="0"/>
                <a:cs typeface="Open Sans SemiBold" panose="020B0606030504020204" pitchFamily="34" charset="0"/>
              </a:rPr>
              <a:t>From: </a:t>
            </a:r>
            <a:r>
              <a:rPr lang="en-US" sz="12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david.delainey@enron.com</a:t>
            </a:r>
          </a:p>
          <a:p>
            <a:pPr>
              <a:lnSpc>
                <a:spcPts val="1800"/>
              </a:lnSpc>
            </a:pPr>
            <a:r>
              <a:rPr lang="en-US" sz="1200" b="1" dirty="0">
                <a:solidFill>
                  <a:srgbClr val="3C535B"/>
                </a:solidFill>
                <a:latin typeface="Open Sans SemiBold" panose="020B0606030504020204" pitchFamily="34" charset="0"/>
                <a:ea typeface="Open Sans SemiBold" panose="020B0606030504020204" pitchFamily="34" charset="0"/>
                <a:cs typeface="Open Sans SemiBold" panose="020B0606030504020204" pitchFamily="34" charset="0"/>
              </a:rPr>
              <a:t>To: </a:t>
            </a:r>
            <a:r>
              <a:rPr lang="en-US" sz="12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mike.jakubik@enron.com</a:t>
            </a:r>
          </a:p>
          <a:p>
            <a:pPr>
              <a:lnSpc>
                <a:spcPts val="1800"/>
              </a:lnSpc>
            </a:pPr>
            <a:r>
              <a:rPr lang="en-US" sz="1200" b="1" dirty="0">
                <a:solidFill>
                  <a:srgbClr val="3C535B"/>
                </a:solidFill>
                <a:latin typeface="Open Sans SemiBold" panose="020B0606030504020204" pitchFamily="34" charset="0"/>
                <a:ea typeface="Open Sans SemiBold" panose="020B0606030504020204" pitchFamily="34" charset="0"/>
                <a:cs typeface="Open Sans SemiBold" panose="020B0606030504020204" pitchFamily="34" charset="0"/>
              </a:rPr>
              <a:t>Subject: </a:t>
            </a:r>
            <a:r>
              <a:rPr lang="en-US" sz="12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Re: Raptor</a:t>
            </a:r>
          </a:p>
          <a:p>
            <a:pPr>
              <a:lnSpc>
                <a:spcPts val="1800"/>
              </a:lnSpc>
            </a:pPr>
            <a:endParaRPr lang="en-US" sz="14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ts val="2400"/>
              </a:lnSpc>
            </a:pPr>
            <a:r>
              <a:rPr lang="en-US" sz="16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That may work -  I don't want to end up with an equity position I just worked hard to eliminate. Further, raptor may be a good accounting hedge but if we took back JEDI's share at existing marks we would be destroying significant real value. Will the buy back price of the equity/debt we get back from JEDI incorporate the write downs we think should occur?</a:t>
            </a:r>
          </a:p>
          <a:p>
            <a:pPr>
              <a:lnSpc>
                <a:spcPts val="2400"/>
              </a:lnSpc>
            </a:pPr>
            <a:endParaRPr lang="en-US" sz="16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ts val="2400"/>
              </a:lnSpc>
            </a:pPr>
            <a:r>
              <a:rPr lang="en-US" sz="16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Regards,</a:t>
            </a:r>
          </a:p>
          <a:p>
            <a:pPr>
              <a:lnSpc>
                <a:spcPts val="2400"/>
              </a:lnSpc>
            </a:pPr>
            <a:r>
              <a:rPr lang="en-US" sz="1600" dirty="0" err="1">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rPr>
              <a:t>Delainey</a:t>
            </a:r>
            <a:endParaRPr lang="en-US" sz="1600" dirty="0">
              <a:solidFill>
                <a:srgbClr val="3C53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694188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Inducing Semantics </a:t>
            </a:r>
          </a:p>
        </p:txBody>
      </p:sp>
      <p:sp>
        <p:nvSpPr>
          <p:cNvPr id="3" name="Content Placeholder 2"/>
          <p:cNvSpPr>
            <a:spLocks noGrp="1"/>
          </p:cNvSpPr>
          <p:nvPr>
            <p:ph idx="1"/>
          </p:nvPr>
        </p:nvSpPr>
        <p:spPr/>
        <p:txBody>
          <a:bodyPr/>
          <a:lstStyle/>
          <a:p>
            <a:r>
              <a:rPr lang="en-US" dirty="0"/>
              <a:t>Inducing semantic representations and making decisions that depend on it require </a:t>
            </a:r>
            <a:r>
              <a:rPr lang="en-US" dirty="0">
                <a:solidFill>
                  <a:srgbClr val="3366CC"/>
                </a:solidFill>
              </a:rPr>
              <a:t>learning</a:t>
            </a:r>
            <a:r>
              <a:rPr lang="en-US" dirty="0"/>
              <a:t> and, in turn, </a:t>
            </a:r>
            <a:r>
              <a:rPr lang="en-US" dirty="0">
                <a:solidFill>
                  <a:srgbClr val="3366CC"/>
                </a:solidFill>
              </a:rPr>
              <a:t>supervision.</a:t>
            </a:r>
          </a:p>
          <a:p>
            <a:r>
              <a:rPr lang="en-US" dirty="0"/>
              <a:t>Standard machine learning methodology:</a:t>
            </a:r>
          </a:p>
          <a:p>
            <a:pPr lvl="1"/>
            <a:r>
              <a:rPr lang="en-US" dirty="0"/>
              <a:t>Given a task</a:t>
            </a:r>
          </a:p>
          <a:p>
            <a:pPr lvl="1"/>
            <a:r>
              <a:rPr lang="en-US" dirty="0"/>
              <a:t>Collect data </a:t>
            </a:r>
            <a:r>
              <a:rPr lang="en-US" dirty="0">
                <a:solidFill>
                  <a:srgbClr val="003366"/>
                </a:solidFill>
              </a:rPr>
              <a:t>for the task </a:t>
            </a:r>
            <a:r>
              <a:rPr lang="en-US" dirty="0"/>
              <a:t>and annotate it</a:t>
            </a:r>
          </a:p>
          <a:p>
            <a:pPr lvl="1"/>
            <a:r>
              <a:rPr lang="en-US" dirty="0"/>
              <a:t>Learn a model </a:t>
            </a:r>
            <a:r>
              <a:rPr lang="en-US" b="1" dirty="0"/>
              <a:t>[doesn’t matter how]</a:t>
            </a:r>
          </a:p>
          <a:p>
            <a:r>
              <a:rPr lang="en-US" dirty="0"/>
              <a:t>We will never have </a:t>
            </a:r>
            <a:r>
              <a:rPr lang="en-US" dirty="0">
                <a:solidFill>
                  <a:srgbClr val="3366CC"/>
                </a:solidFill>
              </a:rPr>
              <a:t>enough annotated data </a:t>
            </a:r>
            <a:r>
              <a:rPr lang="en-US" dirty="0"/>
              <a:t>to train </a:t>
            </a:r>
            <a:r>
              <a:rPr lang="en-US" dirty="0">
                <a:solidFill>
                  <a:srgbClr val="3366CC"/>
                </a:solidFill>
              </a:rPr>
              <a:t>all the models, for all the tasks we need,</a:t>
            </a:r>
            <a:r>
              <a:rPr lang="en-US" dirty="0"/>
              <a:t> this way.</a:t>
            </a:r>
          </a:p>
          <a:p>
            <a:pPr lvl="1"/>
            <a:r>
              <a:rPr lang="en-US" dirty="0"/>
              <a:t>We don’t even know what are “all the tasks”</a:t>
            </a:r>
          </a:p>
          <a:p>
            <a:pPr lvl="1"/>
            <a:r>
              <a:rPr lang="en-US" dirty="0"/>
              <a:t>Most of what </a:t>
            </a:r>
            <a:r>
              <a:rPr lang="en-US" b="1" dirty="0"/>
              <a:t>we</a:t>
            </a:r>
            <a:r>
              <a:rPr lang="en-US" dirty="0"/>
              <a:t> learn we don’t learn by “training” on many examples</a:t>
            </a:r>
          </a:p>
          <a:p>
            <a:r>
              <a:rPr lang="en-US" dirty="0"/>
              <a:t>Current methodology is not scalable and, often, makes no sense</a:t>
            </a:r>
          </a:p>
          <a:p>
            <a:pPr lvl="1"/>
            <a:r>
              <a:rPr lang="en-US" dirty="0"/>
              <a:t>Annotating for complex tasks is </a:t>
            </a:r>
            <a:r>
              <a:rPr lang="en-US" dirty="0">
                <a:solidFill>
                  <a:srgbClr val="003366"/>
                </a:solidFill>
              </a:rPr>
              <a:t>difficult</a:t>
            </a:r>
            <a:r>
              <a:rPr lang="en-US" dirty="0"/>
              <a:t>, </a:t>
            </a:r>
            <a:r>
              <a:rPr lang="en-US" dirty="0">
                <a:solidFill>
                  <a:srgbClr val="003366"/>
                </a:solidFill>
              </a:rPr>
              <a:t>costly</a:t>
            </a:r>
            <a:r>
              <a:rPr lang="en-US" dirty="0"/>
              <a:t>, and sometimes </a:t>
            </a:r>
            <a:r>
              <a:rPr lang="en-US" dirty="0">
                <a:solidFill>
                  <a:srgbClr val="003366"/>
                </a:solidFill>
              </a:rPr>
              <a:t>impossible</a:t>
            </a:r>
            <a:r>
              <a:rPr lang="en-US" dirty="0"/>
              <a:t>. </a:t>
            </a:r>
          </a:p>
          <a:p>
            <a:pPr lvl="2"/>
            <a:r>
              <a:rPr lang="en-US" dirty="0"/>
              <a:t>Most decisions we care about are too sparse to be trained for directly </a:t>
            </a:r>
          </a:p>
        </p:txBody>
      </p:sp>
      <p:sp>
        <p:nvSpPr>
          <p:cNvPr id="5" name="Right Arrow 4"/>
          <p:cNvSpPr/>
          <p:nvPr/>
        </p:nvSpPr>
        <p:spPr>
          <a:xfrm>
            <a:off x="407777" y="2962747"/>
            <a:ext cx="533400" cy="180250"/>
          </a:xfrm>
          <a:prstGeom prst="rightArrow">
            <a:avLst/>
          </a:prstGeom>
          <a:solidFill>
            <a:srgbClr val="A7001B"/>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308330" y="1705518"/>
            <a:ext cx="5832108" cy="1477328"/>
          </a:xfrm>
          <a:prstGeom prst="rect">
            <a:avLst/>
          </a:prstGeom>
          <a:solidFill>
            <a:srgbClr val="FFFFCC"/>
          </a:solidFill>
          <a:ln w="19050">
            <a:solidFill>
              <a:srgbClr val="A7001B"/>
            </a:solidFill>
          </a:ln>
        </p:spPr>
        <p:txBody>
          <a:bodyPr wrap="square">
            <a:spAutoFit/>
          </a:bodyPr>
          <a:lstStyle/>
          <a:p>
            <a:r>
              <a:rPr lang="en-US" dirty="0">
                <a:solidFill>
                  <a:srgbClr val="000080"/>
                </a:solidFill>
                <a:latin typeface="Calibri" panose="020F0502020204030204" pitchFamily="34" charset="0"/>
                <a:cs typeface="Calibri" panose="020F0502020204030204" pitchFamily="34" charset="0"/>
              </a:rPr>
              <a:t>It’s ok to do supervised learning.</a:t>
            </a:r>
          </a:p>
          <a:p>
            <a:r>
              <a:rPr lang="en-US" dirty="0">
                <a:solidFill>
                  <a:srgbClr val="000080"/>
                </a:solidFill>
                <a:latin typeface="Calibri" panose="020F0502020204030204" pitchFamily="34" charset="0"/>
                <a:cs typeface="Calibri" panose="020F0502020204030204" pitchFamily="34" charset="0"/>
              </a:rPr>
              <a:t>But what about tasks that cannot be supervised directly?</a:t>
            </a:r>
          </a:p>
          <a:p>
            <a:endParaRPr lang="en-US" dirty="0">
              <a:solidFill>
                <a:srgbClr val="000080"/>
              </a:solidFill>
              <a:latin typeface="Calibri" panose="020F0502020204030204" pitchFamily="34" charset="0"/>
              <a:cs typeface="Calibri" panose="020F0502020204030204" pitchFamily="34" charset="0"/>
            </a:endParaRPr>
          </a:p>
          <a:p>
            <a:r>
              <a:rPr lang="en-US" dirty="0">
                <a:solidFill>
                  <a:srgbClr val="000080"/>
                </a:solidFill>
                <a:latin typeface="Calibri" panose="020F0502020204030204" pitchFamily="34" charset="0"/>
                <a:cs typeface="Calibri" panose="020F0502020204030204" pitchFamily="34" charset="0"/>
              </a:rPr>
              <a:t>In most interesting cases, learning should be (and is) driven by </a:t>
            </a:r>
            <a:r>
              <a:rPr lang="en-US" b="1" dirty="0">
                <a:solidFill>
                  <a:srgbClr val="000080"/>
                </a:solidFill>
                <a:latin typeface="Calibri" panose="020F0502020204030204" pitchFamily="34" charset="0"/>
                <a:cs typeface="Calibri" panose="020F0502020204030204" pitchFamily="34" charset="0"/>
              </a:rPr>
              <a:t>incidental supervision </a:t>
            </a:r>
            <a:r>
              <a:rPr lang="en-US" dirty="0">
                <a:solidFill>
                  <a:srgbClr val="000080"/>
                </a:solidFill>
                <a:latin typeface="Calibri" panose="020F0502020204030204" pitchFamily="34" charset="0"/>
                <a:cs typeface="Calibri" panose="020F0502020204030204" pitchFamily="34" charset="0"/>
              </a:rPr>
              <a:t>signals</a:t>
            </a:r>
            <a:r>
              <a:rPr lang="en-US" b="1" dirty="0">
                <a:solidFill>
                  <a:srgbClr val="000080"/>
                </a:solidFill>
                <a:latin typeface="Calibri" panose="020F0502020204030204" pitchFamily="34" charset="0"/>
                <a:cs typeface="Calibri" panose="020F0502020204030204" pitchFamily="34" charset="0"/>
              </a:rPr>
              <a:t> </a:t>
            </a:r>
            <a:r>
              <a:rPr lang="en-US" dirty="0">
                <a:solidFill>
                  <a:srgbClr val="400080"/>
                </a:solidFill>
                <a:latin typeface="Calibri" panose="020F0502020204030204" pitchFamily="34" charset="0"/>
                <a:cs typeface="Calibri" panose="020F0502020204030204" pitchFamily="34" charset="0"/>
              </a:rPr>
              <a:t>[Roth AAAI’17]</a:t>
            </a:r>
          </a:p>
        </p:txBody>
      </p:sp>
      <p:sp>
        <p:nvSpPr>
          <p:cNvPr id="7" name="Slide Number Placeholder 6">
            <a:extLst>
              <a:ext uri="{FF2B5EF4-FFF2-40B4-BE49-F238E27FC236}">
                <a16:creationId xmlns:a16="http://schemas.microsoft.com/office/drawing/2014/main" id="{CC6A447A-88AE-41C8-AF5C-42CFED79E4AD}"/>
              </a:ext>
            </a:extLst>
          </p:cNvPr>
          <p:cNvSpPr>
            <a:spLocks noGrp="1"/>
          </p:cNvSpPr>
          <p:nvPr>
            <p:ph type="sldNum" sz="quarter" idx="11"/>
          </p:nvPr>
        </p:nvSpPr>
        <p:spPr/>
        <p:txBody>
          <a:bodyPr/>
          <a:lstStyle/>
          <a:p>
            <a:fld id="{BDF588C3-71D6-5D45-B118-1C664482E1C2}" type="slidenum">
              <a:rPr lang="en-US" smtClean="0"/>
              <a:t>8</a:t>
            </a:fld>
            <a:endParaRPr lang="en-US"/>
          </a:p>
        </p:txBody>
      </p:sp>
      <p:sp>
        <p:nvSpPr>
          <p:cNvPr id="8" name="Rectangle 7">
            <a:extLst>
              <a:ext uri="{FF2B5EF4-FFF2-40B4-BE49-F238E27FC236}">
                <a16:creationId xmlns:a16="http://schemas.microsoft.com/office/drawing/2014/main" id="{BA07EA9B-F72C-4AC8-A291-302A8299D9E7}"/>
              </a:ext>
            </a:extLst>
          </p:cNvPr>
          <p:cNvSpPr/>
          <p:nvPr/>
        </p:nvSpPr>
        <p:spPr>
          <a:xfrm>
            <a:off x="6308330" y="4057956"/>
            <a:ext cx="5832108" cy="646331"/>
          </a:xfrm>
          <a:prstGeom prst="rect">
            <a:avLst/>
          </a:prstGeom>
          <a:solidFill>
            <a:srgbClr val="FAC896"/>
          </a:solidFill>
          <a:ln w="19050">
            <a:solidFill>
              <a:srgbClr val="A7001B"/>
            </a:solidFill>
          </a:ln>
        </p:spPr>
        <p:txBody>
          <a:bodyPr wrap="square">
            <a:spAutoFit/>
          </a:bodyPr>
          <a:lstStyle/>
          <a:p>
            <a:r>
              <a:rPr lang="en-US" b="1" dirty="0">
                <a:solidFill>
                  <a:srgbClr val="000080"/>
                </a:solidFill>
                <a:latin typeface="Calibri" panose="020F0502020204030204" pitchFamily="34" charset="0"/>
                <a:cs typeface="Calibri" panose="020F0502020204030204" pitchFamily="34" charset="0"/>
              </a:rPr>
              <a:t>Incidental supervision: </a:t>
            </a:r>
            <a:r>
              <a:rPr lang="en-US" dirty="0">
                <a:solidFill>
                  <a:srgbClr val="000080"/>
                </a:solidFill>
                <a:latin typeface="Calibri" panose="020F0502020204030204" pitchFamily="34" charset="0"/>
                <a:cs typeface="Calibri" panose="020F0502020204030204" pitchFamily="34" charset="0"/>
              </a:rPr>
              <a:t>How to understand, acquire and use signals that were not put there to help a specific target task. </a:t>
            </a:r>
            <a:endParaRPr lang="en-US" dirty="0">
              <a:solidFill>
                <a:srgbClr val="40008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02608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Incidental Supervision</a:t>
            </a:r>
          </a:p>
        </p:txBody>
      </p:sp>
      <p:sp>
        <p:nvSpPr>
          <p:cNvPr id="3" name="Content Placeholder 2"/>
          <p:cNvSpPr>
            <a:spLocks noGrp="1"/>
          </p:cNvSpPr>
          <p:nvPr>
            <p:ph idx="1"/>
          </p:nvPr>
        </p:nvSpPr>
        <p:spPr/>
        <p:txBody>
          <a:bodyPr/>
          <a:lstStyle/>
          <a:p>
            <a:r>
              <a:rPr lang="en-US" dirty="0"/>
              <a:t>Data exists independent of the task(s) at hand. </a:t>
            </a:r>
          </a:p>
          <a:p>
            <a:pPr lvl="1"/>
            <a:r>
              <a:rPr lang="en-US" dirty="0"/>
              <a:t>Data provides hints</a:t>
            </a:r>
          </a:p>
          <a:p>
            <a:pPr lvl="1"/>
            <a:r>
              <a:rPr lang="en-US" dirty="0"/>
              <a:t>These are often sufficient to infer supervision signals (even for tasks we haven’t defined)</a:t>
            </a:r>
          </a:p>
          <a:p>
            <a:pPr lvl="1"/>
            <a:endParaRPr lang="en-US" dirty="0"/>
          </a:p>
          <a:p>
            <a:pPr marL="457200" lvl="1" indent="0">
              <a:buNone/>
            </a:pPr>
            <a:endParaRPr lang="en-US" dirty="0"/>
          </a:p>
        </p:txBody>
      </p:sp>
      <p:sp>
        <p:nvSpPr>
          <p:cNvPr id="5" name="Slide Number Placeholder 4">
            <a:extLst>
              <a:ext uri="{FF2B5EF4-FFF2-40B4-BE49-F238E27FC236}">
                <a16:creationId xmlns:a16="http://schemas.microsoft.com/office/drawing/2014/main" id="{5D8ABCE4-C9F9-4E27-B604-4421E597C878}"/>
              </a:ext>
            </a:extLst>
          </p:cNvPr>
          <p:cNvSpPr>
            <a:spLocks noGrp="1"/>
          </p:cNvSpPr>
          <p:nvPr>
            <p:ph type="sldNum" sz="quarter" idx="11"/>
          </p:nvPr>
        </p:nvSpPr>
        <p:spPr/>
        <p:txBody>
          <a:bodyPr/>
          <a:lstStyle/>
          <a:p>
            <a:fld id="{BDF588C3-71D6-5D45-B118-1C664482E1C2}" type="slidenum">
              <a:rPr lang="en-US" smtClean="0"/>
              <a:t>9</a:t>
            </a:fld>
            <a:endParaRPr lang="en-US"/>
          </a:p>
        </p:txBody>
      </p:sp>
    </p:spTree>
    <p:extLst>
      <p:ext uri="{BB962C8B-B14F-4D97-AF65-F5344CB8AC3E}">
        <p14:creationId xmlns:p14="http://schemas.microsoft.com/office/powerpoint/2010/main" val="128023957"/>
      </p:ext>
    </p:extLst>
  </p:cSld>
  <p:clrMapOvr>
    <a:masterClrMapping/>
  </p:clrMapOvr>
  <p:transition spd="med"/>
</p:sld>
</file>

<file path=ppt/theme/theme1.xml><?xml version="1.0" encoding="utf-8"?>
<a:theme xmlns:a="http://schemas.openxmlformats.org/drawingml/2006/main" name="vasin_CCG">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outerShdw blurRad="50800" dist="38100" dir="2700000" algn="tl" rotWithShape="0">
            <a:prstClr val="black">
              <a:alpha val="40000"/>
            </a:prstClr>
          </a:outerShdw>
        </a:effectLst>
      </a:spPr>
      <a:bodyPr rtlCol="0" anchor="ctr"/>
      <a:lstStyle>
        <a:defPPr algn="ctr">
          <a:defRPr dirty="0" smtClean="0">
            <a:solidFill>
              <a:schemeClr val="tx1">
                <a:lumMod val="75000"/>
                <a:lumOff val="25000"/>
              </a:schemeClr>
            </a:solidFill>
            <a:latin typeface="Helvetica Neue" charset="0"/>
            <a:ea typeface="Helvetica Neue" charset="0"/>
            <a:cs typeface="Helvetica Neue"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nn-ccg" id="{8414DCC5-42C5-EF4E-82E6-3DB3E6AEABD0}" vid="{8FCD17D1-743A-7141-922B-EB412980A6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5">
    <a:dk1>
      <a:srgbClr val="000000"/>
    </a:dk1>
    <a:lt1>
      <a:srgbClr val="FFFFFF"/>
    </a:lt1>
    <a:dk2>
      <a:srgbClr val="FAE1AF"/>
    </a:dk2>
    <a:lt2>
      <a:srgbClr val="FAC8AF"/>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5">
    <a:dk1>
      <a:srgbClr val="000000"/>
    </a:dk1>
    <a:lt1>
      <a:srgbClr val="FFFFFF"/>
    </a:lt1>
    <a:dk2>
      <a:srgbClr val="FAE1AF"/>
    </a:dk2>
    <a:lt2>
      <a:srgbClr val="FAC8AF"/>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5">
    <a:dk1>
      <a:srgbClr val="000000"/>
    </a:dk1>
    <a:lt1>
      <a:srgbClr val="FFFFFF"/>
    </a:lt1>
    <a:dk2>
      <a:srgbClr val="FAE1AF"/>
    </a:dk2>
    <a:lt2>
      <a:srgbClr val="FAC8AF"/>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5">
    <a:dk1>
      <a:srgbClr val="000000"/>
    </a:dk1>
    <a:lt1>
      <a:srgbClr val="FFFFFF"/>
    </a:lt1>
    <a:dk2>
      <a:srgbClr val="FAE1AF"/>
    </a:dk2>
    <a:lt2>
      <a:srgbClr val="FAC8AF"/>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penn-ccg</Template>
  <TotalTime>63038</TotalTime>
  <Words>5208</Words>
  <Application>Microsoft Office PowerPoint</Application>
  <PresentationFormat>Widescreen</PresentationFormat>
  <Paragraphs>909</Paragraphs>
  <Slides>47</Slides>
  <Notes>27</Notes>
  <HiddenSlides>7</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47</vt:i4>
      </vt:variant>
    </vt:vector>
  </HeadingPairs>
  <TitlesOfParts>
    <vt:vector size="65" baseType="lpstr">
      <vt:lpstr>Arial</vt:lpstr>
      <vt:lpstr>Calibri</vt:lpstr>
      <vt:lpstr>Century Gothic</vt:lpstr>
      <vt:lpstr>cmmi10</vt:lpstr>
      <vt:lpstr>Consolas</vt:lpstr>
      <vt:lpstr>Futura Medium</vt:lpstr>
      <vt:lpstr>Helvetica Light</vt:lpstr>
      <vt:lpstr>Helvetica Neue</vt:lpstr>
      <vt:lpstr>Merriweather Sans</vt:lpstr>
      <vt:lpstr>Merriweather Sans Light</vt:lpstr>
      <vt:lpstr>Open Sans</vt:lpstr>
      <vt:lpstr>Open Sans Light</vt:lpstr>
      <vt:lpstr>Open Sans SemiBold</vt:lpstr>
      <vt:lpstr>Raleway ExtraBold</vt:lpstr>
      <vt:lpstr>Tahoma</vt:lpstr>
      <vt:lpstr>Times New Roman</vt:lpstr>
      <vt:lpstr>Wingdings</vt:lpstr>
      <vt:lpstr>vasin_CCG</vt:lpstr>
      <vt:lpstr>Learning from Incidental Supervision Signals for  Natural Language Understanding </vt:lpstr>
      <vt:lpstr>Challenges (1)</vt:lpstr>
      <vt:lpstr>Challenges (2) </vt:lpstr>
      <vt:lpstr>Challenges (3) </vt:lpstr>
      <vt:lpstr>PowerPoint Presentation</vt:lpstr>
      <vt:lpstr>PowerPoint Presentation</vt:lpstr>
      <vt:lpstr>PowerPoint Presentation</vt:lpstr>
      <vt:lpstr>Inducing Semantics </vt:lpstr>
      <vt:lpstr>Incidental Supervision</vt:lpstr>
      <vt:lpstr>Incidental Supervision &amp; Reasoning</vt:lpstr>
      <vt:lpstr>Many Simple Ideas </vt:lpstr>
      <vt:lpstr>Incidental Supervision</vt:lpstr>
      <vt:lpstr>Incidental Supervision: Outline</vt:lpstr>
      <vt:lpstr>Text Classification</vt:lpstr>
      <vt:lpstr>Text Categorization</vt:lpstr>
      <vt:lpstr>Categorization without Labeled Data [AAAI’08, AAAI’14, IJCAI’16]</vt:lpstr>
      <vt:lpstr>Single Document Classification (88 Languages)</vt:lpstr>
      <vt:lpstr>Incidental Supervision: Outline</vt:lpstr>
      <vt:lpstr>Representation: Learning from Task Independent Resources </vt:lpstr>
      <vt:lpstr>Semantic Entity Typing</vt:lpstr>
      <vt:lpstr>Entity Typing Today</vt:lpstr>
      <vt:lpstr>A Common Approach: Supervised Learning</vt:lpstr>
      <vt:lpstr>Zero-Shot Open Entity Typing </vt:lpstr>
      <vt:lpstr>Zero-Shot Open Entity Typing </vt:lpstr>
      <vt:lpstr>ZOE: Type-Compatible Grounding</vt:lpstr>
      <vt:lpstr>ZOE: Type-Compatible Grounding</vt:lpstr>
      <vt:lpstr>ZOE: Type-Compatible Grounding</vt:lpstr>
      <vt:lpstr>Zero-Shot Open Typing: Big Picture</vt:lpstr>
      <vt:lpstr>Empirical Results: Fine-Typing [EMNLP’18]</vt:lpstr>
      <vt:lpstr>Incidental Supervision: Outline</vt:lpstr>
      <vt:lpstr>Categorization without Labeled Data [AAAI’08, AAAI’14, IJCAI’16]</vt:lpstr>
      <vt:lpstr>Types of Text Classification </vt:lpstr>
      <vt:lpstr>Toward General Zero-Shot Text Classification </vt:lpstr>
      <vt:lpstr>Textual Entailment for Zero-Shot-TC</vt:lpstr>
      <vt:lpstr>How?</vt:lpstr>
      <vt:lpstr>Incidental Supervision: Outline</vt:lpstr>
      <vt:lpstr>Events and Time [Ning et al. *SEM’2018; ACL’18, EMNLP’18, EMNLP’19]</vt:lpstr>
      <vt:lpstr>A Revolution in Temporal Reasoning</vt:lpstr>
      <vt:lpstr>Inducing Event distributions (no supervision) </vt:lpstr>
      <vt:lpstr>TemProb: Temporal Relation Probabilistic Knowledge Base</vt:lpstr>
      <vt:lpstr>Event distributions from TemProb</vt:lpstr>
      <vt:lpstr>Event distributions from TemProb</vt:lpstr>
      <vt:lpstr>Event distributions from TemProb</vt:lpstr>
      <vt:lpstr>Many Forms of Temporal Common Sense</vt:lpstr>
      <vt:lpstr>Is This Art?</vt:lpstr>
      <vt:lpstr>Conclusion</vt:lpstr>
      <vt:lpstr>Motivation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Slides</dc:title>
  <dc:creator>danroth@seas.upenn.edu</dc:creator>
  <cp:lastModifiedBy>Roth, Dan</cp:lastModifiedBy>
  <cp:revision>815</cp:revision>
  <dcterms:created xsi:type="dcterms:W3CDTF">2017-10-04T15:10:59Z</dcterms:created>
  <dcterms:modified xsi:type="dcterms:W3CDTF">2020-03-28T15:04:53Z</dcterms:modified>
</cp:coreProperties>
</file>