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61"/>
  </p:notesMasterIdLst>
  <p:handoutMasterIdLst>
    <p:handoutMasterId r:id="rId62"/>
  </p:handoutMasterIdLst>
  <p:sldIdLst>
    <p:sldId id="256" r:id="rId2"/>
    <p:sldId id="1398" r:id="rId3"/>
    <p:sldId id="1245" r:id="rId4"/>
    <p:sldId id="1247" r:id="rId5"/>
    <p:sldId id="1251" r:id="rId6"/>
    <p:sldId id="1574" r:id="rId7"/>
    <p:sldId id="1575" r:id="rId8"/>
    <p:sldId id="1576" r:id="rId9"/>
    <p:sldId id="1577" r:id="rId10"/>
    <p:sldId id="1579" r:id="rId11"/>
    <p:sldId id="1580" r:id="rId12"/>
    <p:sldId id="1578" r:id="rId13"/>
    <p:sldId id="1525" r:id="rId14"/>
    <p:sldId id="1500" r:id="rId15"/>
    <p:sldId id="1527" r:id="rId16"/>
    <p:sldId id="1528" r:id="rId17"/>
    <p:sldId id="1451" r:id="rId18"/>
    <p:sldId id="1533" r:id="rId19"/>
    <p:sldId id="1539" r:id="rId20"/>
    <p:sldId id="1540" r:id="rId21"/>
    <p:sldId id="1534" r:id="rId22"/>
    <p:sldId id="1541" r:id="rId23"/>
    <p:sldId id="1535" r:id="rId24"/>
    <p:sldId id="1536" r:id="rId25"/>
    <p:sldId id="1537" r:id="rId26"/>
    <p:sldId id="1431" r:id="rId27"/>
    <p:sldId id="1538" r:id="rId28"/>
    <p:sldId id="1581" r:id="rId29"/>
    <p:sldId id="1440" r:id="rId30"/>
    <p:sldId id="1553" r:id="rId31"/>
    <p:sldId id="1554" r:id="rId32"/>
    <p:sldId id="1559" r:id="rId33"/>
    <p:sldId id="1555" r:id="rId34"/>
    <p:sldId id="1556" r:id="rId35"/>
    <p:sldId id="1557" r:id="rId36"/>
    <p:sldId id="1558" r:id="rId37"/>
    <p:sldId id="1521" r:id="rId38"/>
    <p:sldId id="1522" r:id="rId39"/>
    <p:sldId id="1523" r:id="rId40"/>
    <p:sldId id="1524" r:id="rId41"/>
    <p:sldId id="1488" r:id="rId42"/>
    <p:sldId id="1582" r:id="rId43"/>
    <p:sldId id="1560" r:id="rId44"/>
    <p:sldId id="1561" r:id="rId45"/>
    <p:sldId id="1562" r:id="rId46"/>
    <p:sldId id="1563" r:id="rId47"/>
    <p:sldId id="1564" r:id="rId48"/>
    <p:sldId id="1565" r:id="rId49"/>
    <p:sldId id="1566" r:id="rId50"/>
    <p:sldId id="1567" r:id="rId51"/>
    <p:sldId id="1583" r:id="rId52"/>
    <p:sldId id="1568" r:id="rId53"/>
    <p:sldId id="1569" r:id="rId54"/>
    <p:sldId id="1570" r:id="rId55"/>
    <p:sldId id="1571" r:id="rId56"/>
    <p:sldId id="1572" r:id="rId57"/>
    <p:sldId id="1573" r:id="rId58"/>
    <p:sldId id="1495" r:id="rId59"/>
    <p:sldId id="1394" r:id="rId60"/>
  </p:sldIdLst>
  <p:sldSz cx="9144000" cy="6858000" type="screen4x3"/>
  <p:notesSz cx="6858000" cy="9144000"/>
  <p:embeddedFontLst>
    <p:embeddedFont>
      <p:font typeface="SimSun" panose="02010600030101010101" pitchFamily="2" charset="-122"/>
      <p:regular r:id="rId63"/>
    </p:embeddedFont>
    <p:embeddedFont>
      <p:font typeface="MS PGothic" panose="020B0600070205080204" pitchFamily="34" charset="-128"/>
      <p:regular r:id="rId64"/>
    </p:embeddedFont>
    <p:embeddedFont>
      <p:font typeface="cmmi10" panose="020B0500000000000000" pitchFamily="34" charset="0"/>
      <p:regular r:id="rId65"/>
    </p:embeddedFont>
    <p:embeddedFont>
      <p:font typeface="新細明體" panose="020B0604020202020204" charset="-120"/>
      <p:regular r:id="rId66"/>
    </p:embeddedFont>
    <p:embeddedFont>
      <p:font typeface="Cambria Math" panose="02040503050406030204" pitchFamily="18" charset="0"/>
      <p:regular r:id="rId67"/>
    </p:embeddedFont>
    <p:embeddedFont>
      <p:font typeface="Century Gothic" panose="020B0502020202020204" pitchFamily="34" charset="0"/>
      <p:regular r:id="rId68"/>
      <p:bold r:id="rId69"/>
      <p:italic r:id="rId70"/>
      <p:boldItalic r:id="rId71"/>
    </p:embeddedFont>
    <p:embeddedFont>
      <p:font typeface="Georgia" panose="02040502050405020303" pitchFamily="18" charset="0"/>
      <p:regular r:id="rId72"/>
      <p:bold r:id="rId73"/>
      <p:italic r:id="rId74"/>
      <p:boldItalic r:id="rId75"/>
    </p:embeddedFont>
    <p:embeddedFont>
      <p:font typeface="Tahoma" panose="020B0604030504040204" pitchFamily="34" charset="0"/>
      <p:regular r:id="rId76"/>
      <p:bold r:id="rId77"/>
    </p:embeddedFont>
    <p:embeddedFont>
      <p:font typeface="Tempus Sans ITC" panose="04020404030D07020202" pitchFamily="82" charset="0"/>
      <p:regular r:id="rId78"/>
    </p:embeddedFont>
    <p:embeddedFont>
      <p:font typeface="Calibri" panose="020F0502020204030204" pitchFamily="34" charset="0"/>
      <p:regular r:id="rId79"/>
      <p:bold r:id="rId80"/>
      <p:italic r:id="rId81"/>
      <p:boldItalic r:id="rId82"/>
    </p:embeddedFont>
    <p:embeddedFont>
      <p:font typeface="Arial Unicode MS" panose="020B0604020202020204" charset="-128"/>
      <p:regular r:id="rId83"/>
    </p:embeddedFont>
    <p:embeddedFont>
      <p:font typeface="cmsy10" panose="020B0500000000000000" pitchFamily="34" charset="0"/>
      <p:regular r:id="rId84"/>
    </p:embeddedFont>
    <p:embeddedFont>
      <p:font typeface="Aharoni" panose="02010803020104030203" pitchFamily="2" charset="-79"/>
      <p:bold r:id="rId85"/>
    </p:embeddedFont>
    <p:embeddedFont>
      <p:font typeface="SimSun" panose="02010600030101010101" pitchFamily="2" charset="-122"/>
      <p:regular r:id="rId63"/>
    </p:embeddedFont>
    <p:embeddedFont>
      <p:font typeface="Candara" panose="020E0502030303020204" pitchFamily="34" charset="0"/>
      <p:regular r:id="rId86"/>
      <p:bold r:id="rId87"/>
      <p:italic r:id="rId88"/>
      <p:boldItalic r:id="rId89"/>
    </p:embeddedFont>
  </p:embeddedFontLst>
  <p:custDataLst>
    <p:tags r:id="rId9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12D8F34F-992F-485E-8ED1-31BE1F766B13}">
          <p14:sldIdLst>
            <p14:sldId id="256"/>
          </p14:sldIdLst>
        </p14:section>
        <p14:section name="Intorduction" id="{E1AB1257-A1A2-4376-9A3A-A7A46C288B62}">
          <p14:sldIdLst>
            <p14:sldId id="1398"/>
            <p14:sldId id="1245"/>
            <p14:sldId id="1247"/>
            <p14:sldId id="1251"/>
            <p14:sldId id="1574"/>
            <p14:sldId id="1575"/>
            <p14:sldId id="1576"/>
            <p14:sldId id="1577"/>
            <p14:sldId id="1579"/>
            <p14:sldId id="1580"/>
            <p14:sldId id="1578"/>
            <p14:sldId id="1525"/>
            <p14:sldId id="1500"/>
            <p14:sldId id="1527"/>
            <p14:sldId id="1528"/>
            <p14:sldId id="1451"/>
          </p14:sldIdLst>
        </p14:section>
        <p14:section name="Indirect Supervision - Topics" id="{114F404D-FD61-4D1D-85C6-35B0127E5123}">
          <p14:sldIdLst>
            <p14:sldId id="1533"/>
            <p14:sldId id="1539"/>
            <p14:sldId id="1540"/>
            <p14:sldId id="1534"/>
            <p14:sldId id="1541"/>
            <p14:sldId id="1535"/>
            <p14:sldId id="1536"/>
            <p14:sldId id="1537"/>
            <p14:sldId id="1431"/>
            <p14:sldId id="1538"/>
          </p14:sldIdLst>
        </p14:section>
        <p14:section name="Indirect Supervision -- Wikification" id="{232F1C4D-03CC-4CEB-BB52-535C3DCE404A}">
          <p14:sldIdLst>
            <p14:sldId id="1581"/>
            <p14:sldId id="1440"/>
            <p14:sldId id="1553"/>
            <p14:sldId id="1554"/>
            <p14:sldId id="1559"/>
            <p14:sldId id="1555"/>
            <p14:sldId id="1556"/>
            <p14:sldId id="1557"/>
            <p14:sldId id="1558"/>
            <p14:sldId id="1521"/>
            <p14:sldId id="1522"/>
            <p14:sldId id="1523"/>
            <p14:sldId id="1524"/>
            <p14:sldId id="1488"/>
          </p14:sldIdLst>
        </p14:section>
        <p14:section name="Learning Simple Models" id="{35C70951-0E80-4234-AC2C-15392BB00BD9}">
          <p14:sldIdLst>
            <p14:sldId id="1582"/>
            <p14:sldId id="1560"/>
            <p14:sldId id="1561"/>
            <p14:sldId id="1562"/>
            <p14:sldId id="1563"/>
            <p14:sldId id="1564"/>
            <p14:sldId id="1565"/>
            <p14:sldId id="1566"/>
            <p14:sldId id="1567"/>
          </p14:sldIdLst>
        </p14:section>
        <p14:section name="Response Driven" id="{C663E4CB-7677-47D0-B63D-11E2E229DF3B}">
          <p14:sldIdLst>
            <p14:sldId id="1583"/>
            <p14:sldId id="1568"/>
            <p14:sldId id="1569"/>
            <p14:sldId id="1570"/>
            <p14:sldId id="1571"/>
            <p14:sldId id="1572"/>
            <p14:sldId id="1573"/>
          </p14:sldIdLst>
        </p14:section>
        <p14:section name="Summary" id="{E36919F2-CC2B-4DFB-98AC-76CBF4B98136}">
          <p14:sldIdLst>
            <p14:sldId id="1495"/>
            <p14:sldId id="1394"/>
          </p14:sldIdLst>
        </p14:section>
        <p14:section name="backup" id="{4BF8B879-03E8-431B-B230-192E70E4E1A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3366"/>
    <a:srgbClr val="FF0000"/>
    <a:srgbClr val="FFFFCC"/>
    <a:srgbClr val="FFFF99"/>
    <a:srgbClr val="0033CC"/>
    <a:srgbClr val="FF9933"/>
    <a:srgbClr val="FFFFFF"/>
    <a:srgbClr val="66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88455" autoAdjust="0"/>
  </p:normalViewPr>
  <p:slideViewPr>
    <p:cSldViewPr>
      <p:cViewPr>
        <p:scale>
          <a:sx n="90" d="100"/>
          <a:sy n="90" d="100"/>
        </p:scale>
        <p:origin x="510" y="3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font" Target="fonts/font22.fntdata"/><Relationship Id="rId89" Type="http://schemas.openxmlformats.org/officeDocument/2006/relationships/font" Target="fonts/font2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font" Target="fonts/font23.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font" Target="fonts/font26.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font" Target="fonts/font24.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 Id="rId87" Type="http://schemas.openxmlformats.org/officeDocument/2006/relationships/font" Target="fonts/font25.fntdata"/><Relationship Id="rId61" Type="http://schemas.openxmlformats.org/officeDocument/2006/relationships/notesMaster" Target="notesMasters/notesMaster1.xml"/><Relationship Id="rId82"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12</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12</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extLst>
      <p:ext uri="{BB962C8B-B14F-4D97-AF65-F5344CB8AC3E}">
        <p14:creationId xmlns:p14="http://schemas.microsoft.com/office/powerpoint/2010/main" val="383600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15</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extLst>
      <p:ext uri="{BB962C8B-B14F-4D97-AF65-F5344CB8AC3E}">
        <p14:creationId xmlns:p14="http://schemas.microsoft.com/office/powerpoint/2010/main" val="171766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16</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dirty="0" smtClean="0"/>
          </a:p>
        </p:txBody>
      </p:sp>
    </p:spTree>
    <p:extLst>
      <p:ext uri="{BB962C8B-B14F-4D97-AF65-F5344CB8AC3E}">
        <p14:creationId xmlns:p14="http://schemas.microsoft.com/office/powerpoint/2010/main" val="310696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18</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extLst>
      <p:ext uri="{BB962C8B-B14F-4D97-AF65-F5344CB8AC3E}">
        <p14:creationId xmlns:p14="http://schemas.microsoft.com/office/powerpoint/2010/main" val="267029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19</a:t>
            </a:fld>
            <a:endParaRPr lang="en-US" dirty="0"/>
          </a:p>
        </p:txBody>
      </p:sp>
    </p:spTree>
    <p:extLst>
      <p:ext uri="{BB962C8B-B14F-4D97-AF65-F5344CB8AC3E}">
        <p14:creationId xmlns:p14="http://schemas.microsoft.com/office/powerpoint/2010/main" val="38704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20</a:t>
            </a:fld>
            <a:endParaRPr lang="en-US" dirty="0"/>
          </a:p>
        </p:txBody>
      </p:sp>
    </p:spTree>
    <p:extLst>
      <p:ext uri="{BB962C8B-B14F-4D97-AF65-F5344CB8AC3E}">
        <p14:creationId xmlns:p14="http://schemas.microsoft.com/office/powerpoint/2010/main" val="324318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21</a:t>
            </a:fld>
            <a:endParaRPr lang="en-US"/>
          </a:p>
        </p:txBody>
      </p:sp>
    </p:spTree>
    <p:extLst>
      <p:ext uri="{BB962C8B-B14F-4D97-AF65-F5344CB8AC3E}">
        <p14:creationId xmlns:p14="http://schemas.microsoft.com/office/powerpoint/2010/main" val="123473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22</a:t>
            </a:fld>
            <a:endParaRPr lang="en-US" dirty="0"/>
          </a:p>
        </p:txBody>
      </p:sp>
    </p:spTree>
    <p:extLst>
      <p:ext uri="{BB962C8B-B14F-4D97-AF65-F5344CB8AC3E}">
        <p14:creationId xmlns:p14="http://schemas.microsoft.com/office/powerpoint/2010/main" val="122511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more formal. A five</a:t>
            </a:r>
            <a:r>
              <a:rPr lang="en-US" baseline="0" dirty="0" smtClean="0"/>
              <a:t> step algorithm.</a:t>
            </a:r>
            <a:endParaRPr lang="en-US" dirty="0"/>
          </a:p>
        </p:txBody>
      </p:sp>
      <p:sp>
        <p:nvSpPr>
          <p:cNvPr id="4" name="Slide Number Placeholder 3"/>
          <p:cNvSpPr>
            <a:spLocks noGrp="1"/>
          </p:cNvSpPr>
          <p:nvPr>
            <p:ph type="sldNum" sz="quarter" idx="10"/>
          </p:nvPr>
        </p:nvSpPr>
        <p:spPr/>
        <p:txBody>
          <a:bodyPr/>
          <a:lstStyle/>
          <a:p>
            <a:fld id="{92BCD5C7-AD7F-4FAA-B7B9-A09C6EEE6F73}" type="slidenum">
              <a:rPr lang="en-US" smtClean="0"/>
              <a:pPr/>
              <a:t>25</a:t>
            </a:fld>
            <a:endParaRPr lang="en-US"/>
          </a:p>
        </p:txBody>
      </p:sp>
    </p:spTree>
    <p:extLst>
      <p:ext uri="{BB962C8B-B14F-4D97-AF65-F5344CB8AC3E}">
        <p14:creationId xmlns:p14="http://schemas.microsoft.com/office/powerpoint/2010/main" val="824918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29</a:t>
            </a:fld>
            <a:endParaRPr lang="en-US"/>
          </a:p>
        </p:txBody>
      </p:sp>
    </p:spTree>
    <p:extLst>
      <p:ext uri="{BB962C8B-B14F-4D97-AF65-F5344CB8AC3E}">
        <p14:creationId xmlns:p14="http://schemas.microsoft.com/office/powerpoint/2010/main" val="211816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F2EE72-1EEA-4295-96ED-E4E099E6FAC1}" type="slidenum">
              <a:rPr lang="en-US" smtClean="0">
                <a:latin typeface="Times New Roman" pitchFamily="18" charset="0"/>
              </a:rPr>
              <a:pPr eaLnBrk="1" hangingPunct="1"/>
              <a:t>2</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xfrm>
            <a:off x="1143000" y="684213"/>
            <a:ext cx="4573588" cy="3430587"/>
          </a:xfrm>
          <a:ln/>
        </p:spPr>
      </p:sp>
      <p:sp>
        <p:nvSpPr>
          <p:cNvPr id="48132" name="Rectangle 3"/>
          <p:cNvSpPr>
            <a:spLocks noGrp="1" noChangeArrowheads="1"/>
          </p:cNvSpPr>
          <p:nvPr>
            <p:ph type="body" idx="1"/>
          </p:nvPr>
        </p:nvSpPr>
        <p:spPr>
          <a:xfrm>
            <a:off x="914400" y="4343400"/>
            <a:ext cx="5029200" cy="4116388"/>
          </a:xfrm>
          <a:noFill/>
        </p:spPr>
        <p:txBody>
          <a:bodyPr lIns="90862" tIns="45431" rIns="90862" bIns="45431"/>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883" indent="-285724">
              <a:defRPr>
                <a:solidFill>
                  <a:schemeClr val="tx1"/>
                </a:solidFill>
                <a:latin typeface="Arial" panose="020B0604020202020204" pitchFamily="34" charset="0"/>
                <a:ea typeface="MS PGothic" panose="020B0600070205080204" pitchFamily="34" charset="-128"/>
              </a:defRPr>
            </a:lvl2pPr>
            <a:lvl3pPr marL="1142898" indent="-228580">
              <a:defRPr>
                <a:solidFill>
                  <a:schemeClr val="tx1"/>
                </a:solidFill>
                <a:latin typeface="Arial" panose="020B0604020202020204" pitchFamily="34" charset="0"/>
                <a:ea typeface="MS PGothic" panose="020B0600070205080204" pitchFamily="34" charset="-128"/>
              </a:defRPr>
            </a:lvl3pPr>
            <a:lvl4pPr marL="1600057" indent="-228580">
              <a:defRPr>
                <a:solidFill>
                  <a:schemeClr val="tx1"/>
                </a:solidFill>
                <a:latin typeface="Arial" panose="020B0604020202020204" pitchFamily="34" charset="0"/>
                <a:ea typeface="MS PGothic" panose="020B0600070205080204" pitchFamily="34" charset="-128"/>
              </a:defRPr>
            </a:lvl4pPr>
            <a:lvl5pPr marL="2057217" indent="-228580">
              <a:defRPr>
                <a:solidFill>
                  <a:schemeClr val="tx1"/>
                </a:solidFill>
                <a:latin typeface="Arial" panose="020B0604020202020204" pitchFamily="34" charset="0"/>
                <a:ea typeface="MS PGothic" panose="020B0600070205080204" pitchFamily="34" charset="-128"/>
              </a:defRPr>
            </a:lvl5pPr>
            <a:lvl6pPr marL="2514376"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53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869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5854"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573834-D8E1-4005-A7CE-BBE2BE6A5258}" type="slidenum">
              <a:rPr lang="en-US" altLang="en-US">
                <a:solidFill>
                  <a:srgbClr val="000000"/>
                </a:solidFill>
              </a:rPr>
              <a:pPr/>
              <a:t>30</a:t>
            </a:fld>
            <a:endParaRPr lang="en-US" altLang="en-US">
              <a:solidFill>
                <a:srgbClr val="000000"/>
              </a:solidFill>
            </a:endParaRPr>
          </a:p>
        </p:txBody>
      </p:sp>
      <p:sp>
        <p:nvSpPr>
          <p:cNvPr id="174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54680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883" indent="-285724">
              <a:defRPr>
                <a:solidFill>
                  <a:schemeClr val="tx1"/>
                </a:solidFill>
                <a:latin typeface="Arial" panose="020B0604020202020204" pitchFamily="34" charset="0"/>
                <a:ea typeface="MS PGothic" panose="020B0600070205080204" pitchFamily="34" charset="-128"/>
              </a:defRPr>
            </a:lvl2pPr>
            <a:lvl3pPr marL="1142898" indent="-228580">
              <a:defRPr>
                <a:solidFill>
                  <a:schemeClr val="tx1"/>
                </a:solidFill>
                <a:latin typeface="Arial" panose="020B0604020202020204" pitchFamily="34" charset="0"/>
                <a:ea typeface="MS PGothic" panose="020B0600070205080204" pitchFamily="34" charset="-128"/>
              </a:defRPr>
            </a:lvl3pPr>
            <a:lvl4pPr marL="1600057" indent="-228580">
              <a:defRPr>
                <a:solidFill>
                  <a:schemeClr val="tx1"/>
                </a:solidFill>
                <a:latin typeface="Arial" panose="020B0604020202020204" pitchFamily="34" charset="0"/>
                <a:ea typeface="MS PGothic" panose="020B0600070205080204" pitchFamily="34" charset="-128"/>
              </a:defRPr>
            </a:lvl4pPr>
            <a:lvl5pPr marL="2057217" indent="-228580">
              <a:defRPr>
                <a:solidFill>
                  <a:schemeClr val="tx1"/>
                </a:solidFill>
                <a:latin typeface="Arial" panose="020B0604020202020204" pitchFamily="34" charset="0"/>
                <a:ea typeface="MS PGothic" panose="020B0600070205080204" pitchFamily="34" charset="-128"/>
              </a:defRPr>
            </a:lvl5pPr>
            <a:lvl6pPr marL="2514376"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53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8695"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5854" indent="-22858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573834-D8E1-4005-A7CE-BBE2BE6A5258}" type="slidenum">
              <a:rPr lang="en-US" altLang="en-US">
                <a:solidFill>
                  <a:srgbClr val="000000"/>
                </a:solidFill>
              </a:rPr>
              <a:pPr/>
              <a:t>31</a:t>
            </a:fld>
            <a:endParaRPr lang="en-US" altLang="en-US">
              <a:solidFill>
                <a:srgbClr val="000000"/>
              </a:solidFill>
            </a:endParaRPr>
          </a:p>
        </p:txBody>
      </p:sp>
      <p:sp>
        <p:nvSpPr>
          <p:cNvPr id="1741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09245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impressive, bottleneck: adding more sophisticated contextual features does not</a:t>
            </a:r>
            <a:r>
              <a:rPr lang="en-US" baseline="0" dirty="0" smtClean="0"/>
              <a:t> help much</a:t>
            </a:r>
          </a:p>
          <a:p>
            <a:r>
              <a:rPr lang="en-US" baseline="0" dirty="0" smtClean="0"/>
              <a:t>We do not want to level off here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32</a:t>
            </a:fld>
            <a:endParaRPr lang="en-US"/>
          </a:p>
        </p:txBody>
      </p:sp>
    </p:spTree>
    <p:extLst>
      <p:ext uri="{BB962C8B-B14F-4D97-AF65-F5344CB8AC3E}">
        <p14:creationId xmlns:p14="http://schemas.microsoft.com/office/powerpoint/2010/main" val="2463319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contribution</a:t>
            </a:r>
            <a:r>
              <a:rPr lang="en-US" baseline="0" dirty="0" smtClean="0"/>
              <a:t> here</a:t>
            </a:r>
          </a:p>
          <a:p>
            <a:r>
              <a:rPr lang="en-US" baseline="0" dirty="0" smtClean="0"/>
              <a:t>We will show that by identifying </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34</a:t>
            </a:fld>
            <a:endParaRPr lang="en-US"/>
          </a:p>
        </p:txBody>
      </p:sp>
    </p:spTree>
    <p:extLst>
      <p:ext uri="{BB962C8B-B14F-4D97-AF65-F5344CB8AC3E}">
        <p14:creationId xmlns:p14="http://schemas.microsoft.com/office/powerpoint/2010/main" val="1335255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Formalize intuition, weights induced from data, small</a:t>
            </a:r>
            <a:r>
              <a:rPr lang="en-US" baseline="0" dirty="0" smtClean="0"/>
              <a:t> constraints</a:t>
            </a:r>
          </a:p>
          <a:p>
            <a:r>
              <a:rPr lang="en-US" baseline="0" dirty="0" smtClean="0"/>
              <a:t>Objective function collapse to the original output when there is no relation, so our model is negatives-proof</a:t>
            </a:r>
          </a:p>
          <a:p>
            <a:r>
              <a:rPr lang="en-US" baseline="0" dirty="0" smtClean="0"/>
              <a:t>True-negatives and false-negatives will not negatively impact performance of baseline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35</a:t>
            </a:fld>
            <a:endParaRPr lang="en-US"/>
          </a:p>
        </p:txBody>
      </p:sp>
    </p:spTree>
    <p:extLst>
      <p:ext uri="{BB962C8B-B14F-4D97-AF65-F5344CB8AC3E}">
        <p14:creationId xmlns:p14="http://schemas.microsoft.com/office/powerpoint/2010/main" val="441430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36</a:t>
            </a:fld>
            <a:endParaRPr lang="en-US"/>
          </a:p>
        </p:txBody>
      </p:sp>
    </p:spTree>
    <p:extLst>
      <p:ext uri="{BB962C8B-B14F-4D97-AF65-F5344CB8AC3E}">
        <p14:creationId xmlns:p14="http://schemas.microsoft.com/office/powerpoint/2010/main" val="3023603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describe the task by an example. Given a piece of text, it can be a sentence, a paragraph, or a document. Here it is a title of a journal paper. </a:t>
            </a:r>
          </a:p>
          <a:p>
            <a:r>
              <a:rPr lang="en-US" baseline="0" dirty="0" smtClean="0"/>
              <a:t>There are actually two sub tasks. The first one is mention detection. We want to extract substrings which are concepts. In this example, mentions are the two underlined words.</a:t>
            </a:r>
          </a:p>
          <a:p>
            <a:r>
              <a:rPr lang="en-US" baseline="0" dirty="0" smtClean="0"/>
              <a:t>This task is already very challenging and I’m currently working on it. </a:t>
            </a:r>
          </a:p>
          <a:p>
            <a:endParaRPr lang="en-US" baseline="0" dirty="0" smtClean="0"/>
          </a:p>
          <a:p>
            <a:r>
              <a:rPr lang="en-US" baseline="0" dirty="0" smtClean="0"/>
              <a:t>In this work, we take the mentions as given and focus on the second step, grounding the mentions to multiple KBs.</a:t>
            </a:r>
          </a:p>
          <a:p>
            <a:r>
              <a:rPr lang="en-US" baseline="0" dirty="0" smtClean="0"/>
              <a:t>Here, BRCA2 is grounded to two concepts in two different ontologies. We can see that the concepts in KBs can overlap and we want to find all concepts the mention refers to.</a:t>
            </a:r>
          </a:p>
          <a:p>
            <a:endParaRPr lang="en-US" baseline="0" dirty="0" smtClean="0"/>
          </a:p>
          <a:p>
            <a:r>
              <a:rPr lang="en-US" baseline="0" dirty="0" smtClean="0"/>
              <a:t>And here are examples of an entry in the ontology. A concept usually contains an id, name, a short definition, some synonyms, and few relations with other concepts.</a:t>
            </a:r>
          </a:p>
          <a:p>
            <a:r>
              <a:rPr lang="en-US" baseline="0" dirty="0" smtClean="0"/>
              <a:t>This succinct information is quite different from what </a:t>
            </a:r>
            <a:r>
              <a:rPr lang="en-US" baseline="0" dirty="0" err="1" smtClean="0"/>
              <a:t>wikipedia</a:t>
            </a:r>
            <a:r>
              <a:rPr lang="en-US" baseline="0" dirty="0" smtClean="0"/>
              <a:t> has, which makes this task harder.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38</a:t>
            </a:fld>
            <a:endParaRPr lang="en-US" dirty="0"/>
          </a:p>
        </p:txBody>
      </p:sp>
    </p:spTree>
    <p:extLst>
      <p:ext uri="{BB962C8B-B14F-4D97-AF65-F5344CB8AC3E}">
        <p14:creationId xmlns:p14="http://schemas.microsoft.com/office/powerpoint/2010/main" val="229720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task is very challenging, the main challenges are coming from the general WSD problem, the ambiguity and variability. </a:t>
            </a:r>
          </a:p>
          <a:p>
            <a:r>
              <a:rPr lang="en-US" baseline="0" dirty="0" smtClean="0"/>
              <a:t>Ambiguity means a term can be ….</a:t>
            </a:r>
          </a:p>
          <a:p>
            <a:r>
              <a:rPr lang="en-US" baseline="0" dirty="0" smtClean="0"/>
              <a:t>Variability means. …</a:t>
            </a:r>
          </a:p>
          <a:p>
            <a:endParaRPr lang="en-US" baseline="0" dirty="0" smtClean="0"/>
          </a:p>
          <a:p>
            <a:r>
              <a:rPr lang="en-US" baseline="0" dirty="0" smtClean="0"/>
              <a:t>Another challenge of not using </a:t>
            </a:r>
            <a:r>
              <a:rPr lang="en-US" baseline="0" dirty="0" err="1" smtClean="0"/>
              <a:t>wikipedia</a:t>
            </a:r>
            <a:r>
              <a:rPr lang="en-US" baseline="0" dirty="0" smtClean="0"/>
              <a:t> is the supervision.</a:t>
            </a:r>
          </a:p>
          <a:p>
            <a:r>
              <a:rPr lang="en-US" baseline="0" dirty="0" smtClean="0"/>
              <a:t>A good </a:t>
            </a:r>
            <a:r>
              <a:rPr lang="en-US" baseline="0" dirty="0" err="1" smtClean="0"/>
              <a:t>wikification</a:t>
            </a:r>
            <a:r>
              <a:rPr lang="en-US" baseline="0" dirty="0" smtClean="0"/>
              <a:t> system usually trains a ranking model to score concepts using supervised learning. And </a:t>
            </a:r>
            <a:r>
              <a:rPr lang="en-US" baseline="0" dirty="0" err="1" smtClean="0"/>
              <a:t>wikipedia’s</a:t>
            </a:r>
            <a:r>
              <a:rPr lang="en-US" baseline="0" dirty="0" smtClean="0"/>
              <a:t> hyperlink structure kind of provides free supervision</a:t>
            </a:r>
          </a:p>
          <a:p>
            <a:r>
              <a:rPr lang="en-US" baseline="0" dirty="0" smtClean="0"/>
              <a:t>Which the ontologies we use don’t have. Also, it is </a:t>
            </a:r>
            <a:r>
              <a:rPr lang="en-US" baseline="0" dirty="0" err="1" smtClean="0"/>
              <a:t>reletively</a:t>
            </a:r>
            <a:r>
              <a:rPr lang="en-US" baseline="0" dirty="0" smtClean="0"/>
              <a:t> difficult to </a:t>
            </a:r>
          </a:p>
          <a:p>
            <a:endParaRPr lang="en-US" baseline="0" dirty="0" smtClean="0"/>
          </a:p>
          <a:p>
            <a:r>
              <a:rPr lang="en-US" baseline="0" dirty="0" smtClean="0"/>
              <a:t>One of the key contributions in this work is we </a:t>
            </a:r>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39</a:t>
            </a:fld>
            <a:endParaRPr lang="en-US" dirty="0"/>
          </a:p>
        </p:txBody>
      </p:sp>
    </p:spTree>
    <p:extLst>
      <p:ext uri="{BB962C8B-B14F-4D97-AF65-F5344CB8AC3E}">
        <p14:creationId xmlns:p14="http://schemas.microsoft.com/office/powerpoint/2010/main" val="2412260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2FF25CE-B026-F54F-B14B-3E117605657B}" type="slidenum">
              <a:rPr lang="en-US" smtClean="0"/>
              <a:t>40</a:t>
            </a:fld>
            <a:endParaRPr lang="en-US"/>
          </a:p>
        </p:txBody>
      </p:sp>
    </p:spTree>
    <p:extLst>
      <p:ext uri="{BB962C8B-B14F-4D97-AF65-F5344CB8AC3E}">
        <p14:creationId xmlns:p14="http://schemas.microsoft.com/office/powerpoint/2010/main" val="960873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43</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extLst>
      <p:ext uri="{BB962C8B-B14F-4D97-AF65-F5344CB8AC3E}">
        <p14:creationId xmlns:p14="http://schemas.microsoft.com/office/powerpoint/2010/main" val="152842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extLst>
      <p:ext uri="{BB962C8B-B14F-4D97-AF65-F5344CB8AC3E}">
        <p14:creationId xmlns:p14="http://schemas.microsoft.com/office/powerpoint/2010/main" val="3940016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EA3DD-D4A5-48FE-A001-6ABC8B12BF25}" type="slidenum">
              <a:rPr lang="en-US" altLang="en-US">
                <a:latin typeface="Times New Roman" pitchFamily="18" charset="0"/>
              </a:rPr>
              <a:pPr eaLnBrk="1" hangingPunct="1"/>
              <a:t>48</a:t>
            </a:fld>
            <a:endParaRPr lang="en-US" altLang="en-US">
              <a:latin typeface="Times New Roman" pitchFamily="18" charset="0"/>
            </a:endParaRPr>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29ADCBC6-9E6B-4DB3-AC56-570F6CD71744}" type="slidenum">
              <a:rPr lang="en-US" altLang="en-US" sz="1200">
                <a:ea typeface="Arial Unicode MS" pitchFamily="34" charset="-128"/>
                <a:cs typeface="Arial Unicode MS" pitchFamily="34" charset="-128"/>
              </a:rPr>
              <a:pPr algn="r"/>
              <a:t>48</a:t>
            </a:fld>
            <a:endParaRPr lang="en-US" altLang="en-US" sz="1200">
              <a:ea typeface="Arial Unicode MS" pitchFamily="34" charset="-128"/>
              <a:cs typeface="Arial Unicode MS" pitchFamily="34" charset="-128"/>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0480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3140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52</a:t>
            </a:fld>
            <a:endParaRPr lang="en-US" dirty="0"/>
          </a:p>
        </p:txBody>
      </p:sp>
    </p:spTree>
    <p:extLst>
      <p:ext uri="{BB962C8B-B14F-4D97-AF65-F5344CB8AC3E}">
        <p14:creationId xmlns:p14="http://schemas.microsoft.com/office/powerpoint/2010/main" val="767097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53</a:t>
            </a:fld>
            <a:endParaRPr lang="en-US"/>
          </a:p>
        </p:txBody>
      </p:sp>
    </p:spTree>
    <p:extLst>
      <p:ext uri="{BB962C8B-B14F-4D97-AF65-F5344CB8AC3E}">
        <p14:creationId xmlns:p14="http://schemas.microsoft.com/office/powerpoint/2010/main" val="3823947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54</a:t>
            </a:fld>
            <a:endParaRPr lang="en-US"/>
          </a:p>
        </p:txBody>
      </p:sp>
    </p:spTree>
    <p:extLst>
      <p:ext uri="{BB962C8B-B14F-4D97-AF65-F5344CB8AC3E}">
        <p14:creationId xmlns:p14="http://schemas.microsoft.com/office/powerpoint/2010/main" val="3408615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55</a:t>
            </a:fld>
            <a:endParaRPr lang="en-US"/>
          </a:p>
        </p:txBody>
      </p:sp>
    </p:spTree>
    <p:extLst>
      <p:ext uri="{BB962C8B-B14F-4D97-AF65-F5344CB8AC3E}">
        <p14:creationId xmlns:p14="http://schemas.microsoft.com/office/powerpoint/2010/main" val="3968623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15703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Still</a:t>
            </a:r>
            <a:r>
              <a:rPr lang="en-US" baseline="0" dirty="0" smtClean="0"/>
              <a:t> a lot of problems. Still, if you think that we can do supervision, let’s think about these problems…</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a:lstStyle/>
          <a:p>
            <a:fld id="{3BAA841C-3B14-D946-9A79-A7BE6A98FA64}" type="slidenum">
              <a:rPr lang="en-US"/>
              <a:pPr/>
              <a:t>57</a:t>
            </a:fld>
            <a:endParaRPr lang="en-US"/>
          </a:p>
        </p:txBody>
      </p:sp>
    </p:spTree>
    <p:extLst>
      <p:ext uri="{BB962C8B-B14F-4D97-AF65-F5344CB8AC3E}">
        <p14:creationId xmlns:p14="http://schemas.microsoft.com/office/powerpoint/2010/main" val="2889764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59</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59</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5</a:t>
            </a:fld>
            <a:endParaRPr lang="en-US" smtClean="0">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5</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8E0D60-0D1E-424A-BD46-570C65B11730}" type="slidenum">
              <a:rPr lang="en-US" smtClean="0">
                <a:latin typeface="Times New Roman" pitchFamily="18" charset="0"/>
              </a:rPr>
              <a:pPr eaLnBrk="1" hangingPunct="1"/>
              <a:t>6</a:t>
            </a:fld>
            <a:endParaRPr lang="en-US" smtClean="0">
              <a:latin typeface="Times New Roman" pitchFamily="18" charset="0"/>
            </a:endParaRP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dirty="0" smtClean="0"/>
              <a:t>In a more abstract</a:t>
            </a:r>
            <a:r>
              <a:rPr lang="en-US" baseline="0" dirty="0" smtClean="0"/>
              <a:t> way : </a:t>
            </a:r>
            <a:r>
              <a:rPr lang="en-US" dirty="0" smtClean="0"/>
              <a:t>My research</a:t>
            </a:r>
            <a:r>
              <a:rPr lang="en-US" baseline="0" dirty="0" smtClean="0"/>
              <a:t> span all these aspects &amp; more; but I’ll focus on providing a framework, present some examples, and some recent, exciting results towards the end.</a:t>
            </a:r>
            <a:endParaRPr lang="en-US" dirty="0" smtClean="0"/>
          </a:p>
          <a:p>
            <a:pPr eaLnBrk="1" hangingPunct="1">
              <a:spcBef>
                <a:spcPct val="0"/>
              </a:spcBef>
            </a:pPr>
            <a:endParaRPr lang="en-US" dirty="0" smtClean="0"/>
          </a:p>
        </p:txBody>
      </p:sp>
      <p:sp>
        <p:nvSpPr>
          <p:cNvPr id="972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F6195-0823-49BA-B65D-2602F52199CF}" type="slidenum">
              <a:rPr lang="en-US" sz="1200">
                <a:latin typeface="Calibri" pitchFamily="34" charset="0"/>
              </a:rPr>
              <a:pPr algn="r" eaLnBrk="1" hangingPunct="1"/>
              <a:t>6</a:t>
            </a:fld>
            <a:endParaRPr lang="en-US" sz="1200">
              <a:latin typeface="Calibri" pitchFamily="34" charset="0"/>
            </a:endParaRPr>
          </a:p>
        </p:txBody>
      </p:sp>
    </p:spTree>
    <p:extLst>
      <p:ext uri="{BB962C8B-B14F-4D97-AF65-F5344CB8AC3E}">
        <p14:creationId xmlns:p14="http://schemas.microsoft.com/office/powerpoint/2010/main" val="189523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7</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7</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extLst>
      <p:ext uri="{BB962C8B-B14F-4D97-AF65-F5344CB8AC3E}">
        <p14:creationId xmlns:p14="http://schemas.microsoft.com/office/powerpoint/2010/main" val="63218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8</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8</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3081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9</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9</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extLst>
      <p:ext uri="{BB962C8B-B14F-4D97-AF65-F5344CB8AC3E}">
        <p14:creationId xmlns:p14="http://schemas.microsoft.com/office/powerpoint/2010/main" val="12309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11</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dirty="0" smtClean="0"/>
          </a:p>
        </p:txBody>
      </p:sp>
    </p:spTree>
    <p:extLst>
      <p:ext uri="{BB962C8B-B14F-4D97-AF65-F5344CB8AC3E}">
        <p14:creationId xmlns:p14="http://schemas.microsoft.com/office/powerpoint/2010/main" val="1823749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840" y="76200"/>
            <a:ext cx="74409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5566"/>
            <a:ext cx="52377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24721CE0-63AF-4C02-95A8-871705C5378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AD56B315-336F-4E70-AE53-D2121C3C0DA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solidFill>
                  <a:srgbClr val="0033CC"/>
                </a:solidFill>
              </a:defRPr>
            </a:lvl1pPr>
          </a:lstStyle>
          <a:p>
            <a:pPr>
              <a:defRPr/>
            </a:pPr>
            <a:r>
              <a:rPr lang="en-US" altLang="zh-TW" dirty="0" smtClean="0"/>
              <a:t>Page </a:t>
            </a:r>
            <a:fld id="{D09CE63E-8DC8-459D-9F1E-51B2C39CB6A5}" type="slidenum">
              <a:rPr lang="en-US" altLang="zh-TW" smtClean="0"/>
              <a:pPr>
                <a:defRPr/>
              </a:pPr>
              <a:t>‹#›</a:t>
            </a:fld>
            <a:endParaRPr lang="en-US" altLang="zh-TW" dirty="0"/>
          </a:p>
        </p:txBody>
      </p:sp>
      <p:sp>
        <p:nvSpPr>
          <p:cNvPr id="6"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1683999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lvl1pPr>
              <a:defRPr>
                <a:solidFill>
                  <a:srgbClr val="0033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C83F18D4-0D70-44DE-A8FF-A8D5002D1168}"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904D9E78-2E4E-4360-A24D-3ECC739393C9}"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BC3EEDB6-3FB3-436A-B1A9-6088B5E4AF06}"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EEF7C7A5-273A-4652-B55A-2B23586427B3}" type="slidenum">
              <a:rPr lang="en-US" altLang="zh-TW" smtClean="0"/>
              <a:pPr>
                <a:defRPr/>
              </a:pPr>
              <a:t>‹#›</a:t>
            </a:fld>
            <a:endParaRPr lang="en-US" altLang="zh-TW" dirty="0"/>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
        <p:nvSpPr>
          <p:cNvPr id="10" name="Rectangle 4"/>
          <p:cNvSpPr txBox="1">
            <a:spLocks noChangeArrowheads="1"/>
          </p:cNvSpPr>
          <p:nvPr userDrawn="1"/>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a:lstStyle>
          <a:p>
            <a:r>
              <a:rPr lang="en-US" altLang="zh-TW" kern="0" smtClean="0"/>
              <a:t>Click to edit Master title style</a:t>
            </a:r>
            <a:endParaRPr lang="en-US" altLang="zh-TW" kern="0" dirty="0" smtClean="0"/>
          </a:p>
        </p:txBody>
      </p:sp>
    </p:spTree>
    <p:extLst>
      <p:ext uri="{BB962C8B-B14F-4D97-AF65-F5344CB8AC3E}">
        <p14:creationId xmlns:p14="http://schemas.microsoft.com/office/powerpoint/2010/main" val="186969668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ED7074CE-C30A-4906-A13E-F3E63223B4E1}" type="slidenum">
              <a:rPr lang="en-US" altLang="zh-TW" smtClean="0"/>
              <a:pPr>
                <a:defRPr/>
              </a:pPr>
              <a:t>‹#›</a:t>
            </a:fld>
            <a:endParaRPr lang="en-US" altLang="zh-TW" dirty="0"/>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
        <p:nvSpPr>
          <p:cNvPr id="7"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3025993167"/>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dirty="0" smtClean="0">
                <a:solidFill>
                  <a:srgbClr val="3366CC"/>
                </a:solidFill>
              </a:rPr>
              <a:t>Page</a:t>
            </a:r>
            <a:r>
              <a:rPr lang="en-US" altLang="zh-TW" dirty="0" smtClean="0"/>
              <a:t> </a:t>
            </a:r>
            <a:fld id="{34956E49-9B35-407E-B5F2-C84A7F7C3F93}" type="slidenum">
              <a:rPr lang="en-US" altLang="zh-TW" smtClean="0">
                <a:solidFill>
                  <a:srgbClr val="3366CC"/>
                </a:solidFill>
              </a:rPr>
              <a:pPr>
                <a:defRPr/>
              </a:pPr>
              <a:t>‹#›</a:t>
            </a:fld>
            <a:endParaRPr lang="en-US" altLang="zh-TW" dirty="0">
              <a:solidFill>
                <a:srgbClr val="3366CC"/>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8FD62D02-0666-40DA-9CF6-C4933C18B9A9}"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88825FA4-98C3-401D-9345-FB40A3C16C3D}"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309360"/>
            <a:ext cx="9144000" cy="73152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userDrawn="1"/>
        </p:nvSpPr>
        <p:spPr bwMode="auto">
          <a:xfrm>
            <a:off x="0" y="0"/>
            <a:ext cx="9144000" cy="54864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9" name="Rectangle 5"/>
          <p:cNvSpPr>
            <a:spLocks noGrp="1" noChangeArrowheads="1"/>
          </p:cNvSpPr>
          <p:nvPr>
            <p:ph type="body" idx="1"/>
          </p:nvPr>
        </p:nvSpPr>
        <p:spPr bwMode="auto">
          <a:xfrm>
            <a:off x="457200" y="914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5688"/>
            <a:ext cx="9144000" cy="45720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28"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2" name="Rectangle 9"/>
          <p:cNvSpPr>
            <a:spLocks noChangeArrowheads="1"/>
          </p:cNvSpPr>
          <p:nvPr userDrawn="1"/>
        </p:nvSpPr>
        <p:spPr bwMode="auto">
          <a:xfrm>
            <a:off x="0" y="6383968"/>
            <a:ext cx="9144000" cy="64008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1030" name="Picture 6" descr="ccg_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72200"/>
            <a:ext cx="418711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4400" y="6412176"/>
            <a:ext cx="372292"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7.png"/><Relationship Id="rId7" Type="http://schemas.openxmlformats.org/officeDocument/2006/relationships/image" Target="../media/image47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370493"/>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solidFill>
                  <a:srgbClr val="003366"/>
                </a:solidFill>
                <a:latin typeface="+mj-lt"/>
              </a:rPr>
              <a:t>December 2016</a:t>
            </a:r>
            <a:endParaRPr lang="en-US" sz="1600" b="1" dirty="0">
              <a:solidFill>
                <a:srgbClr val="003366"/>
              </a:solidFill>
              <a:latin typeface="+mj-lt"/>
            </a:endParaRPr>
          </a:p>
          <a:p>
            <a:pPr algn="ctr" eaLnBrk="1" hangingPunct="1">
              <a:spcBef>
                <a:spcPct val="50000"/>
              </a:spcBef>
            </a:pPr>
            <a:r>
              <a:rPr lang="en-US" sz="1600" b="1" dirty="0">
                <a:solidFill>
                  <a:srgbClr val="0033CC"/>
                </a:solidFill>
                <a:latin typeface="+mj-lt"/>
              </a:rPr>
              <a:t>AI*IA </a:t>
            </a:r>
            <a:r>
              <a:rPr lang="en-US" sz="1600" b="1" dirty="0" smtClean="0">
                <a:solidFill>
                  <a:srgbClr val="0033CC"/>
                </a:solidFill>
                <a:latin typeface="+mj-lt"/>
              </a:rPr>
              <a:t>2016, Genoa, Italy</a:t>
            </a:r>
          </a:p>
        </p:txBody>
      </p:sp>
      <p:sp>
        <p:nvSpPr>
          <p:cNvPr id="50180" name="Rectangle 2"/>
          <p:cNvSpPr>
            <a:spLocks noGrp="1" noChangeArrowheads="1"/>
          </p:cNvSpPr>
          <p:nvPr>
            <p:ph type="ctrTitle"/>
          </p:nvPr>
        </p:nvSpPr>
        <p:spPr>
          <a:xfrm>
            <a:off x="342900" y="1600200"/>
            <a:ext cx="8458200" cy="2209800"/>
          </a:xfrm>
        </p:spPr>
        <p:txBody>
          <a:bodyPr/>
          <a:lstStyle/>
          <a:p>
            <a:r>
              <a:rPr lang="en-US" dirty="0"/>
              <a:t>Inducing Semantics </a:t>
            </a:r>
            <a:r>
              <a:rPr lang="en-US" dirty="0" smtClean="0"/>
              <a:t/>
            </a:r>
            <a:br>
              <a:rPr lang="en-US" dirty="0" smtClean="0"/>
            </a:br>
            <a:r>
              <a:rPr lang="en-US" dirty="0" smtClean="0"/>
              <a:t>	with </a:t>
            </a:r>
            <a:r>
              <a:rPr lang="en-US" dirty="0"/>
              <a:t>Minimal </a:t>
            </a:r>
            <a:r>
              <a:rPr lang="en-US" dirty="0" smtClean="0"/>
              <a:t>(or No) </a:t>
            </a:r>
            <a:r>
              <a:rPr lang="en-US" dirty="0"/>
              <a:t>Supervision </a:t>
            </a:r>
            <a:r>
              <a:rPr lang="en-US" dirty="0" smtClean="0"/>
              <a:t/>
            </a:r>
            <a:br>
              <a:rPr lang="en-US" dirty="0" smtClean="0"/>
            </a:br>
            <a:endParaRPr lang="en-US" dirty="0"/>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400" dirty="0" smtClean="0">
                <a:solidFill>
                  <a:srgbClr val="0033CC"/>
                </a:solidFill>
              </a:rPr>
              <a:t>Dan Roth</a:t>
            </a:r>
          </a:p>
          <a:p>
            <a:pPr algn="l" eaLnBrk="1" hangingPunct="1"/>
            <a:r>
              <a:rPr lang="en-US" altLang="zh-TW" sz="2000" dirty="0" smtClean="0">
                <a:ea typeface="Arial Unicode MS" pitchFamily="34" charset="-128"/>
                <a:cs typeface="Arial Unicode MS" pitchFamily="34" charset="-128"/>
              </a:rPr>
              <a:t>Department of Computer Science</a:t>
            </a:r>
          </a:p>
          <a:p>
            <a:pPr algn="l" eaLnBrk="1" hangingPunct="1"/>
            <a:r>
              <a:rPr lang="en-US" altLang="zh-TW" sz="2000" dirty="0" smtClean="0">
                <a:ea typeface="Arial Unicode MS" pitchFamily="34" charset="-128"/>
                <a:cs typeface="Arial Unicode MS" pitchFamily="34" charset="-128"/>
              </a:rPr>
              <a:t>University of Illinois at Urbana-Champaign</a:t>
            </a:r>
            <a:endParaRPr lang="en-US" sz="1800" dirty="0" smtClean="0"/>
          </a:p>
        </p:txBody>
      </p:sp>
      <p:sp>
        <p:nvSpPr>
          <p:cNvPr id="6" name="Rectangle 3"/>
          <p:cNvSpPr txBox="1">
            <a:spLocks noChangeArrowheads="1"/>
          </p:cNvSpPr>
          <p:nvPr/>
        </p:nvSpPr>
        <p:spPr bwMode="auto">
          <a:xfrm>
            <a:off x="5867400" y="1143000"/>
            <a:ext cx="365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chemeClr val="bg2"/>
              </a:buClr>
              <a:buSzPct val="75000"/>
              <a:buFont typeface="Wingdings" pitchFamily="2" charset="2"/>
              <a:buNone/>
              <a:defRPr sz="26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lgn="l" eaLnBrk="1" hangingPunct="1"/>
            <a:r>
              <a:rPr lang="en-US" sz="1800" kern="0" dirty="0" smtClean="0"/>
              <a:t>Learning and Inference</a:t>
            </a:r>
          </a:p>
          <a:p>
            <a:pPr algn="l" eaLnBrk="1" hangingPunct="1"/>
            <a:r>
              <a:rPr lang="en-US" sz="1800" kern="0" dirty="0" smtClean="0"/>
              <a:t>For </a:t>
            </a:r>
          </a:p>
          <a:p>
            <a:pPr algn="l" eaLnBrk="1" hangingPunct="1"/>
            <a:r>
              <a:rPr lang="en-US" sz="1800" kern="0" dirty="0" smtClean="0"/>
              <a:t>Natural Language Understanding</a:t>
            </a:r>
            <a:endParaRPr lang="en-US" sz="1400" kern="0" dirty="0" smtClean="0"/>
          </a:p>
        </p:txBody>
      </p:sp>
      <p:sp>
        <p:nvSpPr>
          <p:cNvPr id="7" name="Text Box 6"/>
          <p:cNvSpPr txBox="1">
            <a:spLocks noChangeArrowheads="1"/>
          </p:cNvSpPr>
          <p:nvPr/>
        </p:nvSpPr>
        <p:spPr bwMode="auto">
          <a:xfrm>
            <a:off x="457200" y="5105400"/>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Kai-Wei Chang</a:t>
            </a:r>
            <a:r>
              <a:rPr lang="en-US" altLang="zh-TW" sz="1600" dirty="0" smtClean="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Ming-Wei </a:t>
            </a:r>
            <a:r>
              <a:rPr lang="en-US" altLang="zh-TW" sz="1600" b="1" dirty="0">
                <a:solidFill>
                  <a:srgbClr val="0000FF"/>
                </a:solidFill>
                <a:ea typeface="Arial Unicode MS" pitchFamily="34" charset="-128"/>
                <a:cs typeface="Arial Unicode MS" pitchFamily="34" charset="-128"/>
              </a:rPr>
              <a:t>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Xiao Chen, Dan Goldwasser, </a:t>
            </a:r>
          </a:p>
          <a:p>
            <a:pPr eaLnBrk="1" hangingPunct="1">
              <a:lnSpc>
                <a:spcPct val="60000"/>
              </a:lnSpc>
              <a:spcBef>
                <a:spcPct val="50000"/>
              </a:spcBef>
            </a:pPr>
            <a:r>
              <a:rPr lang="en-US" sz="1600" b="1" dirty="0">
                <a:solidFill>
                  <a:srgbClr val="0000FF"/>
                </a:solidFill>
              </a:rPr>
              <a:t> </a:t>
            </a:r>
            <a:r>
              <a:rPr lang="en-US" sz="1600" b="1" dirty="0" smtClean="0">
                <a:solidFill>
                  <a:srgbClr val="0000FF"/>
                </a:solidFill>
              </a:rPr>
              <a:t>                      Gourab Kundu, Lev Ratinov, Vivek  Srikumar; Chen-Tse Tsai,… </a:t>
            </a:r>
            <a:endParaRPr lang="en-US" sz="1600" b="1" dirty="0">
              <a:solidFill>
                <a:srgbClr val="0000FF"/>
              </a:solidFill>
            </a:endParaRP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IARPA, ARL, ONR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a:t>
            </a:r>
            <a:r>
              <a:rPr lang="en-US" sz="1400" dirty="0" smtClean="0">
                <a:solidFill>
                  <a:srgbClr val="0000FF"/>
                </a:solidFill>
              </a:rPr>
              <a:t>); Gurobi. </a:t>
            </a:r>
            <a:endParaRPr lang="en-US" sz="1400" dirty="0">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ppt_h/2"/>
                                          </p:val>
                                        </p:tav>
                                        <p:tav tm="100000">
                                          <p:val>
                                            <p:strVal val="#ppt_y"/>
                                          </p:val>
                                        </p:tav>
                                      </p:tavLst>
                                    </p:anim>
                                    <p:anim calcmode="lin" valueType="num">
                                      <p:cBhvr>
                                        <p:cTn id="13" dur="1000" fill="hold"/>
                                        <p:tgtEl>
                                          <p:spTgt spid="7"/>
                                        </p:tgtEl>
                                        <p:attrNameLst>
                                          <p:attrName>ppt_w</p:attrName>
                                        </p:attrNameLst>
                                      </p:cBhvr>
                                      <p:tavLst>
                                        <p:tav tm="0">
                                          <p:val>
                                            <p:strVal val="#ppt_w"/>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084951"/>
            <a:ext cx="8646160" cy="5412426"/>
          </a:xfrm>
        </p:spPr>
        <p:txBody>
          <a:bodyPr>
            <a:normAutofit/>
          </a:bodyPr>
          <a:lstStyle/>
          <a:p>
            <a:r>
              <a:rPr lang="en-US" sz="2000" smtClean="0"/>
              <a:t>Inference: </a:t>
            </a:r>
            <a:r>
              <a:rPr lang="en-US" sz="2000" smtClean="0">
                <a:solidFill>
                  <a:srgbClr val="0033CC"/>
                </a:solidFill>
              </a:rPr>
              <a:t>given</a:t>
            </a:r>
            <a:r>
              <a:rPr lang="en-US" sz="2000" smtClean="0">
                <a:solidFill>
                  <a:srgbClr val="000000"/>
                </a:solidFill>
              </a:rPr>
              <a:t> input </a:t>
            </a:r>
            <a:r>
              <a:rPr lang="en-US" b="1" smtClean="0">
                <a:solidFill>
                  <a:srgbClr val="0033CC"/>
                </a:solidFill>
              </a:rPr>
              <a:t>x</a:t>
            </a:r>
            <a:r>
              <a:rPr lang="en-US" sz="2000" smtClean="0">
                <a:solidFill>
                  <a:srgbClr val="000000"/>
                </a:solidFill>
                <a:latin typeface="cmmi10"/>
              </a:rPr>
              <a:t> </a:t>
            </a:r>
            <a:r>
              <a:rPr lang="en-US" sz="2000" smtClean="0">
                <a:solidFill>
                  <a:srgbClr val="000000"/>
                </a:solidFill>
              </a:rPr>
              <a:t>(a document, a sentence), </a:t>
            </a:r>
          </a:p>
          <a:p>
            <a:pPr marL="0" indent="0">
              <a:buNone/>
            </a:pPr>
            <a:r>
              <a:rPr lang="en-US" sz="2000" smtClean="0">
                <a:solidFill>
                  <a:srgbClr val="000000"/>
                </a:solidFill>
              </a:rPr>
              <a:t>                         </a:t>
            </a:r>
            <a:r>
              <a:rPr lang="en-US" sz="2000" smtClean="0">
                <a:solidFill>
                  <a:srgbClr val="0033CC"/>
                </a:solidFill>
              </a:rPr>
              <a:t>predict</a:t>
            </a:r>
            <a:r>
              <a:rPr lang="en-US" sz="2000" smtClean="0">
                <a:solidFill>
                  <a:srgbClr val="000000"/>
                </a:solidFill>
              </a:rPr>
              <a:t> </a:t>
            </a:r>
            <a:r>
              <a:rPr lang="en-US" sz="2000" b="1" smtClean="0">
                <a:solidFill>
                  <a:srgbClr val="000000"/>
                </a:solidFill>
              </a:rPr>
              <a:t>the best structure </a:t>
            </a:r>
            <a:r>
              <a:rPr lang="en-US" smtClean="0">
                <a:solidFill>
                  <a:srgbClr val="0033CC"/>
                </a:solidFill>
              </a:rPr>
              <a:t>y</a:t>
            </a:r>
            <a:r>
              <a:rPr lang="en-US" sz="2800" smtClean="0">
                <a:solidFill>
                  <a:srgbClr val="0033CC"/>
                </a:solidFill>
              </a:rPr>
              <a:t> </a:t>
            </a:r>
            <a:r>
              <a:rPr lang="en-US" sz="2000" smtClean="0">
                <a:solidFill>
                  <a:srgbClr val="0033CC"/>
                </a:solidFill>
              </a:rPr>
              <a:t>= {y</a:t>
            </a:r>
            <a:r>
              <a:rPr lang="en-US" sz="2000" baseline="-25000" smtClean="0">
                <a:solidFill>
                  <a:srgbClr val="0033CC"/>
                </a:solidFill>
              </a:rPr>
              <a:t>1</a:t>
            </a:r>
            <a:r>
              <a:rPr lang="en-US" sz="2000" smtClean="0">
                <a:solidFill>
                  <a:srgbClr val="0033CC"/>
                </a:solidFill>
              </a:rPr>
              <a:t>,y</a:t>
            </a:r>
            <a:r>
              <a:rPr lang="en-US" sz="2000" baseline="-25000" smtClean="0">
                <a:solidFill>
                  <a:srgbClr val="0033CC"/>
                </a:solidFill>
              </a:rPr>
              <a:t>2</a:t>
            </a:r>
            <a:r>
              <a:rPr lang="en-US" sz="2000" smtClean="0">
                <a:solidFill>
                  <a:srgbClr val="0033CC"/>
                </a:solidFill>
              </a:rPr>
              <a:t>,…,y</a:t>
            </a:r>
            <a:r>
              <a:rPr lang="en-US" sz="2000" baseline="-25000" smtClean="0">
                <a:solidFill>
                  <a:srgbClr val="0033CC"/>
                </a:solidFill>
              </a:rPr>
              <a:t>n</a:t>
            </a:r>
            <a:r>
              <a:rPr lang="en-US" sz="2000" smtClean="0">
                <a:solidFill>
                  <a:srgbClr val="0033CC"/>
                </a:solidFill>
              </a:rPr>
              <a:t>} </a:t>
            </a:r>
            <a:r>
              <a:rPr lang="en-US" sz="2000" smtClean="0">
                <a:solidFill>
                  <a:srgbClr val="0033CC"/>
                </a:solidFill>
                <a:latin typeface="cmsy10"/>
              </a:rPr>
              <a:t>2</a:t>
            </a:r>
            <a:r>
              <a:rPr lang="en-US" sz="2000" smtClean="0">
                <a:solidFill>
                  <a:srgbClr val="0033CC"/>
                </a:solidFill>
                <a:ea typeface="cmsy10"/>
                <a:cs typeface="cmsy10"/>
              </a:rPr>
              <a:t> </a:t>
            </a:r>
            <a:r>
              <a:rPr lang="en-US" sz="2000" smtClean="0">
                <a:solidFill>
                  <a:srgbClr val="0033CC"/>
                </a:solidFill>
                <a:cs typeface="cmsy10"/>
              </a:rPr>
              <a:t>Y</a:t>
            </a:r>
            <a:r>
              <a:rPr lang="en-US" sz="2000" smtClean="0">
                <a:solidFill>
                  <a:srgbClr val="0033CC"/>
                </a:solidFill>
              </a:rPr>
              <a:t>  </a:t>
            </a:r>
            <a:r>
              <a:rPr lang="en-US" sz="2000" smtClean="0"/>
              <a:t>(entities &amp; relations)</a:t>
            </a:r>
          </a:p>
          <a:p>
            <a:pPr lvl="1"/>
            <a:r>
              <a:rPr lang="en-US" sz="1800" smtClean="0"/>
              <a:t>Assign values to the </a:t>
            </a:r>
            <a:r>
              <a:rPr lang="en-US" sz="1800" smtClean="0">
                <a:solidFill>
                  <a:srgbClr val="0033CC"/>
                </a:solidFill>
              </a:rPr>
              <a:t>y</a:t>
            </a:r>
            <a:r>
              <a:rPr lang="en-US" sz="1800" baseline="-25000" smtClean="0">
                <a:solidFill>
                  <a:srgbClr val="0033CC"/>
                </a:solidFill>
              </a:rPr>
              <a:t>1</a:t>
            </a:r>
            <a:r>
              <a:rPr lang="en-US" sz="1800" smtClean="0">
                <a:solidFill>
                  <a:srgbClr val="0033CC"/>
                </a:solidFill>
              </a:rPr>
              <a:t>,y</a:t>
            </a:r>
            <a:r>
              <a:rPr lang="en-US" sz="1800" baseline="-25000" smtClean="0">
                <a:solidFill>
                  <a:srgbClr val="0033CC"/>
                </a:solidFill>
              </a:rPr>
              <a:t>2</a:t>
            </a:r>
            <a:r>
              <a:rPr lang="en-US" sz="1800" smtClean="0">
                <a:solidFill>
                  <a:srgbClr val="0033CC"/>
                </a:solidFill>
              </a:rPr>
              <a:t>,…,y</a:t>
            </a:r>
            <a:r>
              <a:rPr lang="en-US" sz="1800" baseline="-25000" smtClean="0">
                <a:solidFill>
                  <a:srgbClr val="0033CC"/>
                </a:solidFill>
              </a:rPr>
              <a:t>n</a:t>
            </a:r>
            <a:r>
              <a:rPr lang="en-US" sz="1800" smtClean="0"/>
              <a:t>, accounting for </a:t>
            </a:r>
            <a:r>
              <a:rPr lang="en-US" sz="1800" b="1" smtClean="0"/>
              <a:t>dependencies among </a:t>
            </a:r>
            <a:r>
              <a:rPr lang="en-US" sz="1800" smtClean="0">
                <a:solidFill>
                  <a:srgbClr val="0033CC"/>
                </a:solidFill>
              </a:rPr>
              <a:t>y</a:t>
            </a:r>
            <a:r>
              <a:rPr lang="en-US" sz="1800" baseline="-25000" smtClean="0">
                <a:solidFill>
                  <a:srgbClr val="0033CC"/>
                </a:solidFill>
              </a:rPr>
              <a:t>i</a:t>
            </a:r>
            <a:r>
              <a:rPr lang="en-US" sz="2000" smtClean="0">
                <a:solidFill>
                  <a:srgbClr val="000000"/>
                </a:solidFill>
              </a:rPr>
              <a:t>s</a:t>
            </a:r>
            <a:endParaRPr lang="en-US" smtClean="0">
              <a:solidFill>
                <a:srgbClr val="000000"/>
              </a:solidFill>
            </a:endParaRPr>
          </a:p>
          <a:p>
            <a:r>
              <a:rPr lang="en-US" sz="2000" smtClean="0">
                <a:solidFill>
                  <a:srgbClr val="000000"/>
                </a:solidFill>
              </a:rPr>
              <a:t>Inference is expressed as a maximization of a </a:t>
            </a:r>
            <a:r>
              <a:rPr lang="en-US" sz="2000" b="1" i="1" smtClean="0">
                <a:solidFill>
                  <a:srgbClr val="000000"/>
                </a:solidFill>
              </a:rPr>
              <a:t>scoring function</a:t>
            </a:r>
          </a:p>
          <a:p>
            <a:pPr marL="0" indent="0">
              <a:buNone/>
            </a:pPr>
            <a:r>
              <a:rPr lang="en-US" smtClean="0"/>
              <a:t>                                    y’ = argmax</a:t>
            </a:r>
            <a:r>
              <a:rPr lang="en-US" baseline="-25000" smtClean="0"/>
              <a:t>y </a:t>
            </a:r>
            <a:r>
              <a:rPr lang="en-US" baseline="-25000" smtClean="0">
                <a:latin typeface="cmsy10"/>
              </a:rPr>
              <a:t>2 Y</a:t>
            </a:r>
            <a:r>
              <a:rPr lang="en-US" smtClean="0"/>
              <a:t> w</a:t>
            </a:r>
            <a:r>
              <a:rPr lang="en-US" baseline="30000" smtClean="0"/>
              <a:t>T</a:t>
            </a:r>
            <a:r>
              <a:rPr lang="en-US" smtClean="0"/>
              <a:t> </a:t>
            </a:r>
            <a:r>
              <a:rPr lang="en-US" smtClean="0">
                <a:latin typeface="cmmi10"/>
              </a:rPr>
              <a:t>Á</a:t>
            </a:r>
            <a:r>
              <a:rPr lang="en-US" smtClean="0"/>
              <a:t> (x,y)</a:t>
            </a:r>
          </a:p>
          <a:p>
            <a:endParaRPr lang="en-US" sz="2000" b="1" i="1" smtClean="0">
              <a:solidFill>
                <a:srgbClr val="000000"/>
              </a:solidFill>
            </a:endParaRPr>
          </a:p>
          <a:p>
            <a:endParaRPr lang="en-US" smtClean="0">
              <a:solidFill>
                <a:srgbClr val="000000"/>
              </a:solidFill>
            </a:endParaRPr>
          </a:p>
          <a:p>
            <a:endParaRPr lang="en-US" smtClean="0">
              <a:solidFill>
                <a:srgbClr val="000000"/>
              </a:solidFill>
            </a:endParaRPr>
          </a:p>
          <a:p>
            <a:r>
              <a:rPr lang="en-US" sz="2000" smtClean="0"/>
              <a:t>Inference requires, in principle, touching all y </a:t>
            </a:r>
            <a:r>
              <a:rPr lang="en-US" sz="2000" smtClean="0">
                <a:latin typeface="cmsy10"/>
              </a:rPr>
              <a:t>2</a:t>
            </a:r>
            <a:r>
              <a:rPr lang="en-US" sz="2000" smtClean="0"/>
              <a:t> Y at decision time, when we are </a:t>
            </a:r>
            <a:r>
              <a:rPr lang="en-US" sz="2000" smtClean="0">
                <a:solidFill>
                  <a:srgbClr val="0033CC"/>
                </a:solidFill>
              </a:rPr>
              <a:t>given x </a:t>
            </a:r>
            <a:r>
              <a:rPr lang="en-US" sz="2000" smtClean="0">
                <a:solidFill>
                  <a:srgbClr val="0033CC"/>
                </a:solidFill>
                <a:latin typeface="cmsy10"/>
              </a:rPr>
              <a:t>2</a:t>
            </a:r>
            <a:r>
              <a:rPr lang="en-US" sz="2000" smtClean="0">
                <a:solidFill>
                  <a:srgbClr val="0033CC"/>
                </a:solidFill>
              </a:rPr>
              <a:t> X </a:t>
            </a:r>
            <a:r>
              <a:rPr lang="en-US" sz="2000" smtClean="0"/>
              <a:t>and attempt to determine the </a:t>
            </a:r>
            <a:r>
              <a:rPr lang="en-US" sz="2000" smtClean="0">
                <a:solidFill>
                  <a:srgbClr val="0033CC"/>
                </a:solidFill>
              </a:rPr>
              <a:t>best y </a:t>
            </a:r>
            <a:r>
              <a:rPr lang="en-US" sz="2000" smtClean="0">
                <a:solidFill>
                  <a:srgbClr val="0033CC"/>
                </a:solidFill>
                <a:latin typeface="cmsy10"/>
              </a:rPr>
              <a:t>2</a:t>
            </a:r>
            <a:r>
              <a:rPr lang="en-US" sz="2000" smtClean="0">
                <a:solidFill>
                  <a:srgbClr val="0033CC"/>
                </a:solidFill>
              </a:rPr>
              <a:t> Y </a:t>
            </a:r>
            <a:r>
              <a:rPr lang="en-US" sz="2000" smtClean="0"/>
              <a:t>for it, given </a:t>
            </a:r>
            <a:r>
              <a:rPr lang="en-US" sz="2000" smtClean="0">
                <a:solidFill>
                  <a:srgbClr val="0033CC"/>
                </a:solidFill>
              </a:rPr>
              <a:t>w</a:t>
            </a:r>
            <a:r>
              <a:rPr lang="en-US" sz="2000" smtClean="0"/>
              <a:t> </a:t>
            </a:r>
          </a:p>
          <a:p>
            <a:pPr lvl="1"/>
            <a:r>
              <a:rPr lang="en-US" smtClean="0"/>
              <a:t>For some structures, inference is computationally easy. </a:t>
            </a:r>
          </a:p>
          <a:p>
            <a:pPr lvl="1"/>
            <a:r>
              <a:rPr lang="en-US" smtClean="0"/>
              <a:t>Eg: Using the Viterbi algorithm </a:t>
            </a:r>
          </a:p>
          <a:p>
            <a:pPr lvl="1"/>
            <a:r>
              <a:rPr lang="en-US" smtClean="0"/>
              <a:t>In general, NP-hard (can be formulated as an ILP)</a:t>
            </a:r>
          </a:p>
          <a:p>
            <a:endParaRPr lang="en-US" sz="2000" dirty="0"/>
          </a:p>
        </p:txBody>
      </p:sp>
      <p:sp>
        <p:nvSpPr>
          <p:cNvPr id="2" name="Title 1"/>
          <p:cNvSpPr>
            <a:spLocks noGrp="1"/>
          </p:cNvSpPr>
          <p:nvPr>
            <p:ph type="title"/>
          </p:nvPr>
        </p:nvSpPr>
        <p:spPr/>
        <p:txBody>
          <a:bodyPr>
            <a:normAutofit/>
          </a:bodyPr>
          <a:lstStyle/>
          <a:p>
            <a:r>
              <a:rPr lang="en-US" dirty="0" smtClean="0"/>
              <a:t>Structured Prediction: Inference</a:t>
            </a:r>
            <a:endParaRPr lang="en-US" dirty="0"/>
          </a:p>
        </p:txBody>
      </p:sp>
      <p:sp>
        <p:nvSpPr>
          <p:cNvPr id="17" name="Rectangular Callout 16"/>
          <p:cNvSpPr/>
          <p:nvPr/>
        </p:nvSpPr>
        <p:spPr>
          <a:xfrm>
            <a:off x="7162800" y="2819400"/>
            <a:ext cx="1638299" cy="990600"/>
          </a:xfrm>
          <a:prstGeom prst="wedgeRectCallout">
            <a:avLst>
              <a:gd name="adj1" fmla="val -113950"/>
              <a:gd name="adj2" fmla="val -3947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entury Gothic"/>
              </a:rPr>
              <a:t>Joint features on </a:t>
            </a:r>
            <a:r>
              <a:rPr lang="en-US" dirty="0" smtClean="0">
                <a:solidFill>
                  <a:schemeClr val="tx1"/>
                </a:solidFill>
                <a:cs typeface="Century Gothic"/>
              </a:rPr>
              <a:t>inputs and outputs</a:t>
            </a:r>
            <a:endParaRPr lang="en-US" dirty="0">
              <a:solidFill>
                <a:schemeClr val="tx1"/>
              </a:solidFill>
              <a:cs typeface="Century Gothic"/>
            </a:endParaRPr>
          </a:p>
        </p:txBody>
      </p:sp>
      <p:sp>
        <p:nvSpPr>
          <p:cNvPr id="18" name="Rectangular Callout 17"/>
          <p:cNvSpPr/>
          <p:nvPr/>
        </p:nvSpPr>
        <p:spPr>
          <a:xfrm>
            <a:off x="3276600" y="3465284"/>
            <a:ext cx="3200400" cy="649516"/>
          </a:xfrm>
          <a:prstGeom prst="wedgeRectCallout">
            <a:avLst>
              <a:gd name="adj1" fmla="val 1456"/>
              <a:gd name="adj2" fmla="val -10731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entury Gothic"/>
              </a:rPr>
              <a:t>Feature Weights</a:t>
            </a:r>
          </a:p>
          <a:p>
            <a:pPr algn="ctr"/>
            <a:r>
              <a:rPr lang="en-US" dirty="0">
                <a:solidFill>
                  <a:schemeClr val="tx1"/>
                </a:solidFill>
                <a:cs typeface="Century Gothic"/>
              </a:rPr>
              <a:t>(estimated during learning)</a:t>
            </a:r>
          </a:p>
        </p:txBody>
      </p:sp>
      <p:sp>
        <p:nvSpPr>
          <p:cNvPr id="19" name="Rectangular Callout 18"/>
          <p:cNvSpPr/>
          <p:nvPr/>
        </p:nvSpPr>
        <p:spPr>
          <a:xfrm>
            <a:off x="533400" y="3389084"/>
            <a:ext cx="1600199" cy="649516"/>
          </a:xfrm>
          <a:prstGeom prst="wedgeRectCallout">
            <a:avLst>
              <a:gd name="adj1" fmla="val 190323"/>
              <a:gd name="adj2" fmla="val -7371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cs typeface="Century Gothic"/>
              </a:rPr>
              <a:t>Set of allowed </a:t>
            </a:r>
            <a:r>
              <a:rPr lang="en-US" dirty="0" smtClean="0">
                <a:solidFill>
                  <a:schemeClr val="tx1"/>
                </a:solidFill>
                <a:latin typeface="+mj-lt"/>
                <a:cs typeface="Century Gothic"/>
              </a:rPr>
              <a:t>structures</a:t>
            </a:r>
            <a:endParaRPr lang="en-US" dirty="0">
              <a:solidFill>
                <a:schemeClr val="tx1"/>
              </a:solidFill>
              <a:latin typeface="+mj-lt"/>
              <a:cs typeface="Century Gothic"/>
            </a:endParaRPr>
          </a:p>
        </p:txBody>
      </p:sp>
      <p:sp>
        <p:nvSpPr>
          <p:cNvPr id="8" name="Rectangle 17"/>
          <p:cNvSpPr>
            <a:spLocks noChangeArrowheads="1"/>
          </p:cNvSpPr>
          <p:nvPr/>
        </p:nvSpPr>
        <p:spPr bwMode="auto">
          <a:xfrm>
            <a:off x="2819400" y="697468"/>
            <a:ext cx="6172200" cy="369332"/>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j-lt"/>
                <a:cs typeface="Arial" charset="0"/>
              </a:rPr>
              <a:t>Placing in context: a crash course in structured prediction (</a:t>
            </a:r>
            <a:r>
              <a:rPr lang="en-US" dirty="0" smtClean="0">
                <a:solidFill>
                  <a:srgbClr val="003366"/>
                </a:solidFill>
                <a:latin typeface="+mj-lt"/>
                <a:cs typeface="Arial" charset="0"/>
                <a:hlinkClick r:id="rId2" action="ppaction://hlinksldjump"/>
              </a:rPr>
              <a:t>skip</a:t>
            </a:r>
            <a:r>
              <a:rPr lang="en-US" dirty="0" smtClean="0">
                <a:solidFill>
                  <a:srgbClr val="003366"/>
                </a:solidFill>
                <a:latin typeface="+mj-lt"/>
                <a:cs typeface="Arial" charset="0"/>
              </a:rPr>
              <a:t>)</a:t>
            </a:r>
            <a:endParaRPr lang="en-US" dirty="0">
              <a:solidFill>
                <a:srgbClr val="003366"/>
              </a:solidFill>
              <a:latin typeface="+mj-lt"/>
              <a:cs typeface="Arial" charset="0"/>
            </a:endParaRPr>
          </a:p>
        </p:txBody>
      </p:sp>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10</a:t>
            </a:fld>
            <a:endParaRPr lang="en-US" altLang="zh-TW" dirty="0"/>
          </a:p>
        </p:txBody>
      </p:sp>
      <p:sp>
        <p:nvSpPr>
          <p:cNvPr id="10" name="Rectangle 17"/>
          <p:cNvSpPr>
            <a:spLocks noChangeArrowheads="1"/>
          </p:cNvSpPr>
          <p:nvPr/>
        </p:nvSpPr>
        <p:spPr bwMode="auto">
          <a:xfrm>
            <a:off x="6477000" y="15766"/>
            <a:ext cx="25146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rgbClr val="003366"/>
                </a:solidFill>
                <a:latin typeface="+mj-lt"/>
                <a:cs typeface="Arial" charset="0"/>
              </a:rPr>
              <a:t>See AAAI’16 Tutorial on </a:t>
            </a:r>
          </a:p>
          <a:p>
            <a:r>
              <a:rPr lang="en-US" b="1" dirty="0" smtClean="0">
                <a:solidFill>
                  <a:srgbClr val="003366"/>
                </a:solidFill>
                <a:latin typeface="+mj-lt"/>
                <a:cs typeface="Arial" charset="0"/>
              </a:rPr>
              <a:t>Structured Prediction</a:t>
            </a:r>
            <a:endParaRPr lang="en-US" b="1" dirty="0">
              <a:solidFill>
                <a:srgbClr val="003366"/>
              </a:solidFill>
              <a:latin typeface="+mj-lt"/>
              <a:cs typeface="Arial" charset="0"/>
            </a:endParaRPr>
          </a:p>
        </p:txBody>
      </p:sp>
    </p:spTree>
    <p:extLst>
      <p:ext uri="{BB962C8B-B14F-4D97-AF65-F5344CB8AC3E}">
        <p14:creationId xmlns:p14="http://schemas.microsoft.com/office/powerpoint/2010/main" val="2543792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5"/>
          <p:cNvSpPr>
            <a:spLocks noChangeArrowheads="1"/>
          </p:cNvSpPr>
          <p:nvPr/>
        </p:nvSpPr>
        <p:spPr bwMode="auto">
          <a:xfrm>
            <a:off x="5676900" y="2668715"/>
            <a:ext cx="2400300" cy="587574"/>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n-lt"/>
                <a:cs typeface="Arial" charset="0"/>
              </a:rPr>
              <a:t>E.g., an </a:t>
            </a:r>
            <a:r>
              <a:rPr lang="en-US" dirty="0" smtClean="0">
                <a:solidFill>
                  <a:srgbClr val="3366CC"/>
                </a:solidFill>
                <a:latin typeface="+mn-lt"/>
                <a:cs typeface="Arial" charset="0"/>
              </a:rPr>
              <a:t>entities </a:t>
            </a:r>
            <a:r>
              <a:rPr lang="en-US" dirty="0" smtClean="0">
                <a:solidFill>
                  <a:srgbClr val="003366"/>
                </a:solidFill>
                <a:latin typeface="+mn-lt"/>
                <a:cs typeface="Arial" charset="0"/>
              </a:rPr>
              <a:t>model; a </a:t>
            </a:r>
            <a:r>
              <a:rPr lang="en-US" dirty="0" smtClean="0">
                <a:solidFill>
                  <a:srgbClr val="3366CC"/>
                </a:solidFill>
                <a:latin typeface="+mn-lt"/>
                <a:cs typeface="Arial" charset="0"/>
              </a:rPr>
              <a:t>relations</a:t>
            </a:r>
            <a:r>
              <a:rPr lang="en-US" dirty="0" smtClean="0">
                <a:solidFill>
                  <a:srgbClr val="003366"/>
                </a:solidFill>
                <a:latin typeface="+mn-lt"/>
                <a:cs typeface="Arial" charset="0"/>
              </a:rPr>
              <a:t> model.</a:t>
            </a:r>
            <a:endParaRPr lang="en-US" dirty="0">
              <a:solidFill>
                <a:srgbClr val="003366"/>
              </a:solidFill>
              <a:latin typeface="+mn-lt"/>
              <a:cs typeface="Arial" charset="0"/>
            </a:endParaRPr>
          </a:p>
        </p:txBody>
      </p:sp>
      <p:sp>
        <p:nvSpPr>
          <p:cNvPr id="61442" name="Rectangle 2"/>
          <p:cNvSpPr>
            <a:spLocks noGrp="1" noChangeArrowheads="1"/>
          </p:cNvSpPr>
          <p:nvPr>
            <p:ph type="title"/>
          </p:nvPr>
        </p:nvSpPr>
        <p:spPr/>
        <p:txBody>
          <a:bodyPr/>
          <a:lstStyle/>
          <a:p>
            <a:r>
              <a:rPr lang="en-US" altLang="zh-TW" smtClean="0"/>
              <a:t>Constrained Conditional Models</a:t>
            </a:r>
            <a:endParaRPr lang="en-US" altLang="zh-TW" dirty="0" smtClean="0"/>
          </a:p>
        </p:txBody>
      </p:sp>
      <p:sp>
        <p:nvSpPr>
          <p:cNvPr id="10" name="Content Placeholder 9"/>
          <p:cNvSpPr>
            <a:spLocks noGrp="1"/>
          </p:cNvSpPr>
          <p:nvPr>
            <p:ph idx="1"/>
          </p:nvPr>
        </p:nvSpPr>
        <p:spPr>
          <a:xfrm>
            <a:off x="304800" y="3581400"/>
            <a:ext cx="8534400" cy="2997200"/>
          </a:xfrm>
        </p:spPr>
        <p:txBody>
          <a:bodyPr/>
          <a:lstStyle/>
          <a:p>
            <a:pPr eaLnBrk="1" hangingPunct="1">
              <a:spcBef>
                <a:spcPct val="50000"/>
              </a:spcBef>
            </a:pPr>
            <a:r>
              <a:rPr lang="en-US" sz="2000" dirty="0">
                <a:solidFill>
                  <a:srgbClr val="3366CC"/>
                </a:solidFill>
                <a:latin typeface="Calibri" pitchFamily="34" charset="0"/>
              </a:rPr>
              <a:t>Training:</a:t>
            </a:r>
            <a:r>
              <a:rPr lang="en-US" sz="2000" dirty="0">
                <a:solidFill>
                  <a:srgbClr val="FF0000"/>
                </a:solidFill>
                <a:latin typeface="Calibri" pitchFamily="34" charset="0"/>
              </a:rPr>
              <a:t>  </a:t>
            </a:r>
            <a:r>
              <a:rPr lang="en-US" sz="2000" dirty="0">
                <a:latin typeface="Calibri" pitchFamily="34" charset="0"/>
              </a:rPr>
              <a:t>learning the objective function (</a:t>
            </a:r>
            <a:r>
              <a:rPr lang="en-US" sz="2000" b="1" dirty="0">
                <a:latin typeface="Calibri" pitchFamily="34" charset="0"/>
              </a:rPr>
              <a:t>w, </a:t>
            </a:r>
            <a:r>
              <a:rPr lang="en-US" sz="2000" b="1" dirty="0" smtClean="0">
                <a:latin typeface="Calibri" pitchFamily="34" charset="0"/>
              </a:rPr>
              <a:t>u</a:t>
            </a:r>
            <a:r>
              <a:rPr lang="en-US" sz="2000" dirty="0" smtClean="0">
                <a:latin typeface="Calibri" pitchFamily="34" charset="0"/>
              </a:rPr>
              <a:t>)</a:t>
            </a:r>
          </a:p>
          <a:p>
            <a:pPr lvl="1" eaLnBrk="1" hangingPunct="1">
              <a:spcBef>
                <a:spcPct val="50000"/>
              </a:spcBef>
            </a:pPr>
            <a:r>
              <a:rPr lang="en-US" sz="1800" dirty="0">
                <a:solidFill>
                  <a:srgbClr val="003366"/>
                </a:solidFill>
                <a:latin typeface="Calibri" pitchFamily="34" charset="0"/>
              </a:rPr>
              <a:t>Decouple? Decompose? Force </a:t>
            </a:r>
            <a:r>
              <a:rPr lang="en-US" sz="1800" b="1" dirty="0">
                <a:solidFill>
                  <a:srgbClr val="003366"/>
                </a:solidFill>
                <a:latin typeface="Calibri" pitchFamily="34" charset="0"/>
              </a:rPr>
              <a:t>u</a:t>
            </a:r>
            <a:r>
              <a:rPr lang="en-US" sz="1800" dirty="0">
                <a:solidFill>
                  <a:srgbClr val="003366"/>
                </a:solidFill>
                <a:latin typeface="Calibri" pitchFamily="34" charset="0"/>
              </a:rPr>
              <a:t> to model hard constraints? </a:t>
            </a:r>
            <a:endParaRPr lang="en-US" sz="1800" dirty="0" smtClean="0">
              <a:solidFill>
                <a:srgbClr val="003366"/>
              </a:solidFill>
              <a:latin typeface="Calibri" pitchFamily="34" charset="0"/>
            </a:endParaRPr>
          </a:p>
          <a:p>
            <a:pPr eaLnBrk="1" hangingPunct="1">
              <a:spcBef>
                <a:spcPct val="50000"/>
              </a:spcBef>
            </a:pPr>
            <a:r>
              <a:rPr lang="en-US" sz="2000" dirty="0" smtClean="0">
                <a:solidFill>
                  <a:srgbClr val="3366CC"/>
                </a:solidFill>
                <a:latin typeface="Calibri" pitchFamily="34" charset="0"/>
              </a:rPr>
              <a:t>Inference: </a:t>
            </a:r>
            <a:r>
              <a:rPr lang="en-US" sz="2000" dirty="0" smtClean="0">
                <a:latin typeface="Calibri" pitchFamily="34" charset="0"/>
              </a:rPr>
              <a:t>A way to push the learned model to </a:t>
            </a:r>
            <a:r>
              <a:rPr lang="en-US" sz="2000" b="1" dirty="0" smtClean="0">
                <a:latin typeface="Calibri" pitchFamily="34" charset="0"/>
              </a:rPr>
              <a:t>satisfy our output expectations</a:t>
            </a:r>
            <a:r>
              <a:rPr lang="en-US" sz="2000" dirty="0">
                <a:latin typeface="Calibri" pitchFamily="34" charset="0"/>
              </a:rPr>
              <a:t> </a:t>
            </a:r>
            <a:r>
              <a:rPr lang="en-US" sz="2000" dirty="0" smtClean="0">
                <a:latin typeface="Calibri" pitchFamily="34" charset="0"/>
              </a:rPr>
              <a:t>(or expectations from a latent representation</a:t>
            </a:r>
            <a:r>
              <a:rPr lang="en-US" sz="2000" dirty="0" smtClean="0">
                <a:solidFill>
                  <a:srgbClr val="000000"/>
                </a:solidFill>
                <a:latin typeface="Calibri" pitchFamily="34" charset="0"/>
              </a:rPr>
              <a:t>) </a:t>
            </a:r>
          </a:p>
          <a:p>
            <a:pPr lvl="1" eaLnBrk="1" hangingPunct="1">
              <a:spcBef>
                <a:spcPct val="50000"/>
              </a:spcBef>
            </a:pPr>
            <a:r>
              <a:rPr lang="en-US" sz="1800" dirty="0" smtClean="0">
                <a:latin typeface="Calibri" pitchFamily="34" charset="0"/>
              </a:rPr>
              <a:t>[</a:t>
            </a:r>
            <a:r>
              <a:rPr lang="en-US" sz="1800" dirty="0" err="1" smtClean="0">
                <a:latin typeface="Calibri" pitchFamily="34" charset="0"/>
              </a:rPr>
              <a:t>CoDL</a:t>
            </a:r>
            <a:r>
              <a:rPr lang="en-US" sz="1800" dirty="0" smtClean="0">
                <a:latin typeface="Calibri" pitchFamily="34" charset="0"/>
              </a:rPr>
              <a:t>, Chang, Ratinov, Roth (07, 12); Posterior Regularization, </a:t>
            </a:r>
            <a:r>
              <a:rPr lang="en-US" sz="1800" dirty="0" err="1" smtClean="0">
                <a:latin typeface="Calibri" pitchFamily="34" charset="0"/>
              </a:rPr>
              <a:t>Ganchev</a:t>
            </a:r>
            <a:r>
              <a:rPr lang="en-US" sz="1800" dirty="0" smtClean="0">
                <a:latin typeface="Calibri" pitchFamily="34" charset="0"/>
              </a:rPr>
              <a:t> et. al (10); Unified EM (Samdani &amp; Roth(12), </a:t>
            </a:r>
            <a:r>
              <a:rPr lang="en-US" sz="1800" dirty="0" smtClean="0">
                <a:solidFill>
                  <a:srgbClr val="003366"/>
                </a:solidFill>
                <a:latin typeface="Calibri" pitchFamily="34" charset="0"/>
              </a:rPr>
              <a:t>dozens of applications in NLP</a:t>
            </a:r>
            <a:r>
              <a:rPr lang="en-US" sz="1800" dirty="0" smtClean="0">
                <a:latin typeface="Calibri" pitchFamily="34" charset="0"/>
              </a:rPr>
              <a:t>]</a:t>
            </a:r>
          </a:p>
          <a:p>
            <a:pPr eaLnBrk="1" hangingPunct="1">
              <a:spcBef>
                <a:spcPct val="50000"/>
              </a:spcBef>
            </a:pPr>
            <a:r>
              <a:rPr lang="en-US" sz="2000" dirty="0" smtClean="0">
                <a:latin typeface="Calibri" pitchFamily="34" charset="0"/>
              </a:rPr>
              <a:t>The benefits of </a:t>
            </a:r>
            <a:r>
              <a:rPr lang="en-US" sz="2000" dirty="0" smtClean="0">
                <a:solidFill>
                  <a:srgbClr val="3366CC"/>
                </a:solidFill>
                <a:latin typeface="Calibri" pitchFamily="34" charset="0"/>
              </a:rPr>
              <a:t>thinking</a:t>
            </a:r>
            <a:r>
              <a:rPr lang="en-US" sz="2000" dirty="0" smtClean="0">
                <a:solidFill>
                  <a:srgbClr val="FF0000"/>
                </a:solidFill>
                <a:latin typeface="Calibri" pitchFamily="34" charset="0"/>
              </a:rPr>
              <a:t> </a:t>
            </a:r>
            <a:r>
              <a:rPr lang="en-US" sz="2000" dirty="0" smtClean="0">
                <a:latin typeface="Calibri" pitchFamily="34" charset="0"/>
              </a:rPr>
              <a:t>about it as an ILP are </a:t>
            </a:r>
            <a:r>
              <a:rPr lang="en-US" sz="2000" dirty="0" smtClean="0">
                <a:solidFill>
                  <a:srgbClr val="3366CC"/>
                </a:solidFill>
                <a:latin typeface="Calibri" pitchFamily="34" charset="0"/>
              </a:rPr>
              <a:t>conceptual </a:t>
            </a:r>
            <a:r>
              <a:rPr lang="en-US" sz="2000" dirty="0" smtClean="0">
                <a:latin typeface="Calibri" pitchFamily="34" charset="0"/>
              </a:rPr>
              <a:t>and </a:t>
            </a:r>
            <a:r>
              <a:rPr lang="en-US" sz="2000" dirty="0" smtClean="0">
                <a:solidFill>
                  <a:srgbClr val="3366CC"/>
                </a:solidFill>
                <a:latin typeface="Calibri" pitchFamily="34" charset="0"/>
              </a:rPr>
              <a:t>computational</a:t>
            </a:r>
            <a:r>
              <a:rPr lang="en-US" sz="2000" dirty="0" smtClean="0">
                <a:solidFill>
                  <a:srgbClr val="FF0000"/>
                </a:solidFill>
                <a:latin typeface="Calibri" pitchFamily="34" charset="0"/>
              </a:rPr>
              <a:t>.</a:t>
            </a:r>
            <a:r>
              <a:rPr lang="en-US" sz="2000" dirty="0" smtClean="0">
                <a:latin typeface="Calibri" pitchFamily="34" charset="0"/>
              </a:rPr>
              <a:t> </a:t>
            </a:r>
            <a:endParaRPr lang="en-US" sz="1800" dirty="0"/>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6324600" y="1562337"/>
            <a:ext cx="25908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n-lt"/>
                <a:cs typeface="Arial" charset="0"/>
              </a:rPr>
              <a:t>Knowledge component:  </a:t>
            </a:r>
          </a:p>
          <a:p>
            <a:r>
              <a:rPr lang="en-US" dirty="0" smtClean="0">
                <a:solidFill>
                  <a:srgbClr val="003366"/>
                </a:solidFill>
                <a:latin typeface="+mn-lt"/>
                <a:cs typeface="Arial" charset="0"/>
              </a:rPr>
              <a:t>(Soft</a:t>
            </a:r>
            <a:r>
              <a:rPr lang="en-US" dirty="0">
                <a:solidFill>
                  <a:srgbClr val="003366"/>
                </a:solidFill>
                <a:latin typeface="+mn-lt"/>
                <a:cs typeface="Arial" charset="0"/>
              </a:rPr>
              <a:t>) constraints </a:t>
            </a:r>
          </a:p>
        </p:txBody>
      </p:sp>
      <p:grpSp>
        <p:nvGrpSpPr>
          <p:cNvPr id="7" name="Group 6"/>
          <p:cNvGrpSpPr/>
          <p:nvPr/>
        </p:nvGrpSpPr>
        <p:grpSpPr>
          <a:xfrm>
            <a:off x="533400" y="1905001"/>
            <a:ext cx="3048000" cy="909856"/>
            <a:chOff x="152400" y="1485900"/>
            <a:chExt cx="3048000" cy="682392"/>
          </a:xfrm>
        </p:grpSpPr>
        <p:sp>
          <p:nvSpPr>
            <p:cNvPr id="61460" name="Rectangle 16"/>
            <p:cNvSpPr>
              <a:spLocks noChangeArrowheads="1"/>
            </p:cNvSpPr>
            <p:nvPr/>
          </p:nvSpPr>
          <p:spPr bwMode="auto">
            <a:xfrm>
              <a:off x="152400" y="1683544"/>
              <a:ext cx="2133600" cy="48474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rPr>
                <a:t>Weight Vector for “local” models</a:t>
              </a:r>
            </a:p>
          </p:txBody>
        </p:sp>
        <p:sp>
          <p:nvSpPr>
            <p:cNvPr id="61461" name="Line 22"/>
            <p:cNvSpPr>
              <a:spLocks noChangeShapeType="1"/>
            </p:cNvSpPr>
            <p:nvPr/>
          </p:nvSpPr>
          <p:spPr bwMode="auto">
            <a:xfrm flipV="1">
              <a:off x="2362200" y="1485900"/>
              <a:ext cx="838200" cy="4572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5136196" y="482601"/>
            <a:ext cx="3771245" cy="646331"/>
            <a:chOff x="5005403" y="361950"/>
            <a:chExt cx="3771245" cy="484748"/>
          </a:xfrm>
        </p:grpSpPr>
        <p:sp>
          <p:nvSpPr>
            <p:cNvPr id="61458" name="Rectangle 18"/>
            <p:cNvSpPr>
              <a:spLocks noChangeArrowheads="1"/>
            </p:cNvSpPr>
            <p:nvPr/>
          </p:nvSpPr>
          <p:spPr bwMode="auto">
            <a:xfrm>
              <a:off x="5881048" y="361950"/>
              <a:ext cx="2895600" cy="484748"/>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Penalty for violating</a:t>
              </a:r>
            </a:p>
            <a:p>
              <a:r>
                <a:rPr lang="en-US" dirty="0">
                  <a:solidFill>
                    <a:srgbClr val="000000"/>
                  </a:solidFill>
                  <a:latin typeface="+mn-lt"/>
                  <a:cs typeface="Arial" charset="0"/>
                </a:rPr>
                <a:t>the constraint.</a:t>
              </a:r>
            </a:p>
          </p:txBody>
        </p:sp>
        <p:sp>
          <p:nvSpPr>
            <p:cNvPr id="61459" name="Line 23"/>
            <p:cNvSpPr>
              <a:spLocks noChangeShapeType="1"/>
            </p:cNvSpPr>
            <p:nvPr/>
          </p:nvSpPr>
          <p:spPr bwMode="auto">
            <a:xfrm rot="8742848" flipV="1">
              <a:off x="5005403" y="741781"/>
              <a:ext cx="808791" cy="46989"/>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540992" y="1965325"/>
            <a:ext cx="3352800" cy="1306512"/>
            <a:chOff x="3456" y="1238"/>
            <a:chExt cx="2112" cy="823"/>
          </a:xfrm>
        </p:grpSpPr>
        <p:sp>
          <p:nvSpPr>
            <p:cNvPr id="61457" name="Line 24"/>
            <p:cNvSpPr>
              <a:spLocks noChangeShapeType="1"/>
            </p:cNvSpPr>
            <p:nvPr/>
          </p:nvSpPr>
          <p:spPr bwMode="auto">
            <a:xfrm flipH="1" flipV="1">
              <a:off x="3456" y="1238"/>
              <a:ext cx="432" cy="39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61456" name="Rectangle 19"/>
            <p:cNvSpPr>
              <a:spLocks noChangeArrowheads="1"/>
            </p:cNvSpPr>
            <p:nvPr/>
          </p:nvSpPr>
          <p:spPr bwMode="auto">
            <a:xfrm>
              <a:off x="3456" y="1654"/>
              <a:ext cx="2112" cy="407"/>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3366"/>
                  </a:solidFill>
                  <a:latin typeface="+mn-lt"/>
                  <a:cs typeface="Arial" charset="0"/>
                </a:rPr>
                <a:t>How far y is from </a:t>
              </a:r>
            </a:p>
            <a:p>
              <a:r>
                <a:rPr lang="en-US" dirty="0">
                  <a:solidFill>
                    <a:srgbClr val="003366"/>
                  </a:solidFill>
                  <a:latin typeface="+mn-lt"/>
                  <a:cs typeface="Arial" charset="0"/>
                </a:rPr>
                <a:t>a “</a:t>
              </a:r>
              <a:r>
                <a:rPr lang="en-US" dirty="0" smtClean="0">
                  <a:solidFill>
                    <a:srgbClr val="003366"/>
                  </a:solidFill>
                  <a:latin typeface="+mn-lt"/>
                  <a:cs typeface="Arial" charset="0"/>
                </a:rPr>
                <a:t>legal/expected” </a:t>
              </a:r>
              <a:r>
                <a:rPr lang="en-US" dirty="0">
                  <a:solidFill>
                    <a:srgbClr val="003366"/>
                  </a:solidFill>
                  <a:latin typeface="+mn-lt"/>
                  <a:cs typeface="Arial" charset="0"/>
                </a:rPr>
                <a:t>assignment</a:t>
              </a:r>
            </a:p>
          </p:txBody>
        </p:sp>
      </p:grpSp>
      <p:grpSp>
        <p:nvGrpSpPr>
          <p:cNvPr id="754715" name="Group 27"/>
          <p:cNvGrpSpPr>
            <a:grpSpLocks/>
          </p:cNvGrpSpPr>
          <p:nvPr/>
        </p:nvGrpSpPr>
        <p:grpSpPr bwMode="auto">
          <a:xfrm>
            <a:off x="2286000" y="1905000"/>
            <a:ext cx="2895600" cy="1598613"/>
            <a:chOff x="1200" y="1296"/>
            <a:chExt cx="1824" cy="1007"/>
          </a:xfrm>
        </p:grpSpPr>
        <p:sp>
          <p:nvSpPr>
            <p:cNvPr id="61454" name="Rectangle 15"/>
            <p:cNvSpPr>
              <a:spLocks noChangeArrowheads="1"/>
            </p:cNvSpPr>
            <p:nvPr/>
          </p:nvSpPr>
          <p:spPr bwMode="auto">
            <a:xfrm>
              <a:off x="1200" y="1721"/>
              <a:ext cx="1824" cy="582"/>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4" name="Rectangle 3"/>
          <p:cNvSpPr/>
          <p:nvPr/>
        </p:nvSpPr>
        <p:spPr>
          <a:xfrm>
            <a:off x="609600" y="1349993"/>
            <a:ext cx="8229600" cy="461665"/>
          </a:xfrm>
          <a:prstGeom prst="rect">
            <a:avLst/>
          </a:prstGeom>
        </p:spPr>
        <p:txBody>
          <a:bodyPr wrap="square">
            <a:spAutoFit/>
          </a:bodyPr>
          <a:lstStyle/>
          <a:p>
            <a:pPr lvl="2"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25" name="Rectangle 18"/>
          <p:cNvSpPr>
            <a:spLocks noChangeArrowheads="1"/>
          </p:cNvSpPr>
          <p:nvPr/>
        </p:nvSpPr>
        <p:spPr bwMode="auto">
          <a:xfrm>
            <a:off x="4800600" y="1450467"/>
            <a:ext cx="1752600" cy="369332"/>
          </a:xfrm>
          <a:prstGeom prst="rect">
            <a:avLst/>
          </a:prstGeom>
          <a:solidFill>
            <a:srgbClr val="FFFFFF"/>
          </a:solidFill>
          <a:ln w="9525">
            <a:solidFill>
              <a:schemeClr val="bg1"/>
            </a:solidFill>
            <a:miter lim="800000"/>
            <a:headEnd/>
            <a:tailEnd/>
          </a:ln>
          <a:effectLst/>
          <a:extLst/>
        </p:spPr>
        <p:txBody>
          <a:bodyPr wrap="square">
            <a:spAutoFit/>
          </a:bodyPr>
          <a:lstStyle/>
          <a:p>
            <a:r>
              <a:rPr lang="en-US" dirty="0" smtClean="0">
                <a:solidFill>
                  <a:srgbClr val="000000"/>
                </a:solidFill>
                <a:latin typeface="+mn-lt"/>
                <a:cs typeface="Arial" charset="0"/>
              </a:rPr>
              <a:t> </a:t>
            </a:r>
            <a:endParaRPr lang="en-US" dirty="0">
              <a:solidFill>
                <a:srgbClr val="000000"/>
              </a:solidFill>
              <a:latin typeface="+mn-lt"/>
              <a:cs typeface="Arial" charset="0"/>
            </a:endParaRPr>
          </a:p>
        </p:txBody>
      </p:sp>
      <p:sp>
        <p:nvSpPr>
          <p:cNvPr id="31" name="Rectangle 30"/>
          <p:cNvSpPr/>
          <p:nvPr/>
        </p:nvSpPr>
        <p:spPr>
          <a:xfrm>
            <a:off x="152400" y="1238151"/>
            <a:ext cx="6172200" cy="666849"/>
          </a:xfrm>
          <a:prstGeom prst="rect">
            <a:avLst/>
          </a:prstGeom>
          <a:solidFill>
            <a:srgbClr val="FFFFCC"/>
          </a:solidFill>
          <a:ln w="28575">
            <a:solidFill>
              <a:srgbClr val="FF0000"/>
            </a:solidFill>
          </a:ln>
        </p:spPr>
        <p:txBody>
          <a:bodyPr wrap="square">
            <a:spAutoFit/>
          </a:bodyPr>
          <a:lstStyle/>
          <a:p>
            <a:r>
              <a:rPr lang="en-US" sz="2400" dirty="0">
                <a:solidFill>
                  <a:srgbClr val="003366"/>
                </a:solidFill>
                <a:latin typeface="Calibri" pitchFamily="34" charset="0"/>
              </a:rPr>
              <a:t>y</a:t>
            </a:r>
            <a:r>
              <a:rPr lang="en-US" sz="2400" dirty="0" smtClean="0">
                <a:solidFill>
                  <a:srgbClr val="003366"/>
                </a:solidFill>
                <a:latin typeface="Calibri" pitchFamily="34" charset="0"/>
              </a:rPr>
              <a:t> = </a:t>
            </a:r>
            <a:r>
              <a:rPr lang="en-US" sz="2400" dirty="0" err="1" smtClean="0">
                <a:solidFill>
                  <a:srgbClr val="003366"/>
                </a:solidFill>
                <a:latin typeface="Calibri" pitchFamily="34" charset="0"/>
              </a:rPr>
              <a:t>argmax</a:t>
            </a:r>
            <a:r>
              <a:rPr lang="en-US" sz="2400" baseline="-25000" dirty="0" err="1" smtClean="0">
                <a:solidFill>
                  <a:srgbClr val="3366CC"/>
                </a:solidFill>
                <a:latin typeface="Arial"/>
                <a:sym typeface="Symbol"/>
              </a:rPr>
              <a:t>y</a:t>
            </a:r>
            <a:r>
              <a:rPr lang="en-US" sz="2400" dirty="0" smtClean="0">
                <a:solidFill>
                  <a:srgbClr val="003366"/>
                </a:solidFill>
              </a:rPr>
              <a:t> </a:t>
            </a:r>
            <a:r>
              <a:rPr lang="en-US" sz="2000" dirty="0" smtClean="0">
                <a:solidFill>
                  <a:srgbClr val="003366"/>
                </a:solidFill>
                <a:latin typeface="Symbol"/>
                <a:sym typeface="Symbol"/>
              </a:rPr>
              <a:t></a:t>
            </a:r>
            <a:r>
              <a:rPr lang="en-US" sz="2000" dirty="0" smtClean="0">
                <a:solidFill>
                  <a:srgbClr val="003366"/>
                </a:solidFill>
              </a:rPr>
              <a:t> </a:t>
            </a:r>
            <a:r>
              <a:rPr lang="en-US" sz="2000" b="1" dirty="0" smtClean="0">
                <a:solidFill>
                  <a:srgbClr val="003366"/>
                </a:solidFill>
                <a:latin typeface="Calibri"/>
              </a:rPr>
              <a:t>1</a:t>
            </a:r>
            <a:r>
              <a:rPr lang="en-US" sz="2000" b="1" baseline="-25000" dirty="0" smtClean="0">
                <a:solidFill>
                  <a:srgbClr val="003366"/>
                </a:solidFill>
                <a:latin typeface="cmmi10"/>
              </a:rPr>
              <a:t>Á</a:t>
            </a:r>
            <a:r>
              <a:rPr lang="en-US" sz="2000" b="1" baseline="-25000" dirty="0" smtClean="0">
                <a:solidFill>
                  <a:srgbClr val="003366"/>
                </a:solidFill>
                <a:latin typeface="Calibri" pitchFamily="34" charset="0"/>
              </a:rPr>
              <a:t>(</a:t>
            </a:r>
            <a:r>
              <a:rPr lang="en-US" sz="2000" b="1" baseline="-25000" dirty="0" err="1" smtClean="0">
                <a:solidFill>
                  <a:srgbClr val="003366"/>
                </a:solidFill>
                <a:latin typeface="Calibri"/>
              </a:rPr>
              <a:t>x,y</a:t>
            </a:r>
            <a:r>
              <a:rPr lang="en-US" sz="2000" b="1" baseline="-25000" dirty="0" smtClean="0">
                <a:solidFill>
                  <a:srgbClr val="003366"/>
                </a:solidFill>
                <a:latin typeface="Calibri" pitchFamily="34" charset="0"/>
              </a:rPr>
              <a:t>)</a:t>
            </a:r>
            <a:r>
              <a:rPr lang="en-US" sz="2000" b="1" dirty="0" smtClean="0">
                <a:solidFill>
                  <a:srgbClr val="003366"/>
                </a:solidFill>
              </a:rPr>
              <a:t> </a:t>
            </a:r>
            <a:r>
              <a:rPr lang="en-US" sz="2000" b="1" dirty="0" err="1" smtClean="0">
                <a:solidFill>
                  <a:srgbClr val="003366"/>
                </a:solidFill>
                <a:latin typeface="cmmi10"/>
              </a:rPr>
              <a:t>w</a:t>
            </a:r>
            <a:r>
              <a:rPr lang="en-US" sz="2000" baseline="-25000" dirty="0" err="1" smtClean="0">
                <a:solidFill>
                  <a:srgbClr val="003366"/>
                </a:solidFill>
                <a:latin typeface="Calibri"/>
              </a:rPr>
              <a:t>x,y</a:t>
            </a:r>
            <a:r>
              <a:rPr lang="en-US" sz="2000" baseline="-25000" dirty="0" smtClean="0">
                <a:solidFill>
                  <a:srgbClr val="003366"/>
                </a:solidFill>
                <a:latin typeface="Calibri"/>
              </a:rPr>
              <a:t>     </a:t>
            </a:r>
            <a:r>
              <a:rPr lang="en-US" sz="2000" dirty="0" smtClean="0">
                <a:solidFill>
                  <a:srgbClr val="003366"/>
                </a:solidFill>
                <a:latin typeface="Calibri" pitchFamily="34" charset="0"/>
              </a:rPr>
              <a:t>subject to Constraints C(</a:t>
            </a:r>
            <a:r>
              <a:rPr lang="en-US" sz="2000" dirty="0" err="1" smtClean="0">
                <a:solidFill>
                  <a:srgbClr val="003366"/>
                </a:solidFill>
                <a:latin typeface="Calibri" pitchFamily="34" charset="0"/>
              </a:rPr>
              <a:t>x,y</a:t>
            </a:r>
            <a:r>
              <a:rPr lang="en-US" sz="2000" dirty="0" smtClean="0">
                <a:solidFill>
                  <a:srgbClr val="000000"/>
                </a:solidFill>
                <a:latin typeface="Calibri" pitchFamily="34" charset="0"/>
              </a:rPr>
              <a:t>)</a:t>
            </a:r>
          </a:p>
          <a:p>
            <a:endParaRPr lang="en-US" sz="2000" baseline="-25000" dirty="0">
              <a:solidFill>
                <a:srgbClr val="0033CC"/>
              </a:solidFill>
              <a:latin typeface="Calibri"/>
            </a:endParaRPr>
          </a:p>
        </p:txBody>
      </p:sp>
      <p:sp>
        <p:nvSpPr>
          <p:cNvPr id="32" name="Rectangle 31"/>
          <p:cNvSpPr/>
          <p:nvPr/>
        </p:nvSpPr>
        <p:spPr>
          <a:xfrm>
            <a:off x="4883168" y="250448"/>
            <a:ext cx="4206240" cy="892552"/>
          </a:xfrm>
          <a:prstGeom prst="rect">
            <a:avLst/>
          </a:prstGeom>
          <a:solidFill>
            <a:srgbClr val="FFFFCC"/>
          </a:solidFill>
          <a:ln>
            <a:solidFill>
              <a:schemeClr val="bg2"/>
            </a:solidFill>
          </a:ln>
        </p:spPr>
        <p:txBody>
          <a:bodyPr wrap="square">
            <a:spAutoFit/>
          </a:bodyPr>
          <a:lstStyle/>
          <a:p>
            <a:r>
              <a:rPr lang="en-US" dirty="0">
                <a:solidFill>
                  <a:srgbClr val="003366"/>
                </a:solidFill>
                <a:latin typeface="+mn-lt"/>
              </a:rPr>
              <a:t>Any MAP problem w.r.t. any probabilistic model, can be formulated as an ILP </a:t>
            </a:r>
            <a:endParaRPr lang="en-US" dirty="0" smtClean="0">
              <a:solidFill>
                <a:srgbClr val="003366"/>
              </a:solidFill>
              <a:latin typeface="+mn-lt"/>
            </a:endParaRPr>
          </a:p>
          <a:p>
            <a:r>
              <a:rPr lang="en-US" sz="1600" dirty="0" smtClean="0">
                <a:solidFill>
                  <a:srgbClr val="3366CC"/>
                </a:solidFill>
                <a:latin typeface="+mn-lt"/>
              </a:rPr>
              <a:t>[</a:t>
            </a:r>
            <a:r>
              <a:rPr lang="en-US" sz="1600" dirty="0">
                <a:solidFill>
                  <a:srgbClr val="3366CC"/>
                </a:solidFill>
                <a:latin typeface="+mn-lt"/>
              </a:rPr>
              <a:t>Roth+ 04, </a:t>
            </a:r>
            <a:r>
              <a:rPr lang="en-US" sz="1600" dirty="0" err="1" smtClean="0">
                <a:solidFill>
                  <a:srgbClr val="3366CC"/>
                </a:solidFill>
                <a:latin typeface="+mn-lt"/>
              </a:rPr>
              <a:t>Taskar</a:t>
            </a:r>
            <a:r>
              <a:rPr lang="en-US" sz="1600" dirty="0" smtClean="0">
                <a:solidFill>
                  <a:srgbClr val="3366CC"/>
                </a:solidFill>
                <a:latin typeface="+mn-lt"/>
              </a:rPr>
              <a:t> 04]</a:t>
            </a:r>
            <a:endParaRPr lang="en-US" dirty="0" smtClean="0">
              <a:solidFill>
                <a:srgbClr val="3366CC"/>
              </a:solidFill>
              <a:latin typeface="+mn-lt"/>
            </a:endParaRP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11</a:t>
            </a:fld>
            <a:endParaRPr lang="en-US" altLang="zh-TW"/>
          </a:p>
        </p:txBody>
      </p:sp>
      <p:sp>
        <p:nvSpPr>
          <p:cNvPr id="23" name="AutoShape 191"/>
          <p:cNvSpPr>
            <a:spLocks noChangeArrowheads="1"/>
          </p:cNvSpPr>
          <p:nvPr/>
        </p:nvSpPr>
        <p:spPr bwMode="auto">
          <a:xfrm>
            <a:off x="2019300" y="886175"/>
            <a:ext cx="2438400" cy="320040"/>
          </a:xfrm>
          <a:prstGeom prst="wedgeRectCallout">
            <a:avLst>
              <a:gd name="adj1" fmla="val -32092"/>
              <a:gd name="adj2" fmla="val 123534"/>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Variables</a:t>
            </a:r>
            <a:r>
              <a:rPr lang="en-US" b="1" dirty="0" smtClean="0">
                <a:solidFill>
                  <a:srgbClr val="000000"/>
                </a:solidFill>
                <a:latin typeface="Calibri"/>
                <a:cs typeface="Arial" charset="0"/>
              </a:rPr>
              <a:t> </a:t>
            </a:r>
            <a:r>
              <a:rPr lang="en-US" b="1" dirty="0" smtClean="0">
                <a:solidFill>
                  <a:srgbClr val="003366"/>
                </a:solidFill>
                <a:latin typeface="Calibri"/>
                <a:cs typeface="Arial" charset="0"/>
              </a:rPr>
              <a:t>are models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3618540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2" presetClass="entr" presetSubtype="2" fill="hold" grpId="0" nodeType="withEffect">
                                  <p:stCondLst>
                                    <p:cond delay="0"/>
                                  </p:stCondLst>
                                  <p:childTnLst>
                                    <p:set>
                                      <p:cBhvr>
                                        <p:cTn id="28" dur="1" fill="hold">
                                          <p:stCondLst>
                                            <p:cond delay="0"/>
                                          </p:stCondLst>
                                        </p:cTn>
                                        <p:tgtEl>
                                          <p:spTgt spid="754705"/>
                                        </p:tgtEl>
                                        <p:attrNameLst>
                                          <p:attrName>style.visibility</p:attrName>
                                        </p:attrNameLst>
                                      </p:cBhvr>
                                      <p:to>
                                        <p:strVal val="visible"/>
                                      </p:to>
                                    </p:set>
                                    <p:anim calcmode="lin" valueType="num">
                                      <p:cBhvr additive="base">
                                        <p:cTn id="29" dur="1000" fill="hold"/>
                                        <p:tgtEl>
                                          <p:spTgt spid="754705"/>
                                        </p:tgtEl>
                                        <p:attrNameLst>
                                          <p:attrName>ppt_x</p:attrName>
                                        </p:attrNameLst>
                                      </p:cBhvr>
                                      <p:tavLst>
                                        <p:tav tm="0">
                                          <p:val>
                                            <p:strVal val="1+#ppt_w/2"/>
                                          </p:val>
                                        </p:tav>
                                        <p:tav tm="100000">
                                          <p:val>
                                            <p:strVal val="#ppt_x"/>
                                          </p:val>
                                        </p:tav>
                                      </p:tavLst>
                                    </p:anim>
                                    <p:anim calcmode="lin" valueType="num">
                                      <p:cBhvr additive="base">
                                        <p:cTn id="30"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1+#ppt_w/2"/>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 presetClass="entr" presetSubtype="6" fill="hold" nodeType="afterEffect">
                                  <p:stCondLst>
                                    <p:cond delay="0"/>
                                  </p:stCondLst>
                                  <p:childTnLst>
                                    <p:set>
                                      <p:cBhvr>
                                        <p:cTn id="39" dur="1" fill="hold">
                                          <p:stCondLst>
                                            <p:cond delay="0"/>
                                          </p:stCondLst>
                                        </p:cTn>
                                        <p:tgtEl>
                                          <p:spTgt spid="754717"/>
                                        </p:tgtEl>
                                        <p:attrNameLst>
                                          <p:attrName>style.visibility</p:attrName>
                                        </p:attrNameLst>
                                      </p:cBhvr>
                                      <p:to>
                                        <p:strVal val="visible"/>
                                      </p:to>
                                    </p:set>
                                    <p:anim calcmode="lin" valueType="num">
                                      <p:cBhvr additive="base">
                                        <p:cTn id="40" dur="1000" fill="hold"/>
                                        <p:tgtEl>
                                          <p:spTgt spid="754717"/>
                                        </p:tgtEl>
                                        <p:attrNameLst>
                                          <p:attrName>ppt_x</p:attrName>
                                        </p:attrNameLst>
                                      </p:cBhvr>
                                      <p:tavLst>
                                        <p:tav tm="0">
                                          <p:val>
                                            <p:strVal val="1+#ppt_w/2"/>
                                          </p:val>
                                        </p:tav>
                                        <p:tav tm="100000">
                                          <p:val>
                                            <p:strVal val="#ppt_x"/>
                                          </p:val>
                                        </p:tav>
                                      </p:tavLst>
                                    </p:anim>
                                    <p:anim calcmode="lin" valueType="num">
                                      <p:cBhvr additive="base">
                                        <p:cTn id="41"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1000" fill="hold"/>
                                        <p:tgtEl>
                                          <p:spTgt spid="31"/>
                                        </p:tgtEl>
                                        <p:attrNameLst>
                                          <p:attrName>ppt_x</p:attrName>
                                        </p:attrNameLst>
                                      </p:cBhvr>
                                      <p:tavLst>
                                        <p:tav tm="0">
                                          <p:val>
                                            <p:strVal val="0-#ppt_w/2"/>
                                          </p:val>
                                        </p:tav>
                                        <p:tav tm="100000">
                                          <p:val>
                                            <p:strVal val="#ppt_x"/>
                                          </p:val>
                                        </p:tav>
                                      </p:tavLst>
                                    </p:anim>
                                    <p:anim calcmode="lin" valueType="num">
                                      <p:cBhvr additive="base">
                                        <p:cTn id="59"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uiExpand="1" build="p"/>
      <p:bldP spid="754691" grpId="0" autoUpdateAnimBg="0"/>
      <p:bldP spid="754705" grpId="0" animBg="1"/>
      <p:bldP spid="25" grpId="0" animBg="1"/>
      <p:bldP spid="31" grpId="0" animBg="1"/>
      <p:bldP spid="3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58674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6002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3434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3778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2828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6" name="Slide Number Placeholder 5"/>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12</a:t>
            </a:fld>
            <a:endParaRPr lang="en-US" altLang="zh-TW"/>
          </a:p>
        </p:txBody>
      </p:sp>
      <p:sp>
        <p:nvSpPr>
          <p:cNvPr id="8198" name="Rectangle 18"/>
          <p:cNvSpPr>
            <a:spLocks noGrp="1" noChangeArrowheads="1"/>
          </p:cNvSpPr>
          <p:nvPr>
            <p:ph type="title"/>
          </p:nvPr>
        </p:nvSpPr>
        <p:spPr/>
        <p:txBody>
          <a:bodyPr/>
          <a:lstStyle/>
          <a:p>
            <a:pPr eaLnBrk="1" hangingPunct="1"/>
            <a:r>
              <a:rPr lang="en-US" dirty="0" smtClean="0"/>
              <a:t>Comprehension</a:t>
            </a:r>
            <a:endParaRPr lang="en-US" dirty="0" smtClean="0">
              <a:solidFill>
                <a:srgbClr val="FF00FF"/>
              </a:solidFill>
            </a:endParaRPr>
          </a:p>
        </p:txBody>
      </p:sp>
      <p:sp>
        <p:nvSpPr>
          <p:cNvPr id="8201" name="Rectangle 19"/>
          <p:cNvSpPr>
            <a:spLocks noGrp="1" noChangeArrowheads="1"/>
          </p:cNvSpPr>
          <p:nvPr>
            <p:ph type="body" idx="4294967295"/>
          </p:nvPr>
        </p:nvSpPr>
        <p:spPr>
          <a:xfrm>
            <a:off x="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3366CC"/>
                </a:solidFill>
                <a:latin typeface="Tempus Sans ITC" pitchFamily="82" charset="0"/>
              </a:rPr>
              <a:t>1. Christopher Robin was born in England.      2.  Winnie the Pooh is a title of a book.  </a:t>
            </a:r>
          </a:p>
          <a:p>
            <a:r>
              <a:rPr lang="en-US" b="1" dirty="0">
                <a:solidFill>
                  <a:srgbClr val="3366CC"/>
                </a:solidFill>
                <a:latin typeface="Tempus Sans ITC" pitchFamily="82" charset="0"/>
              </a:rPr>
              <a:t>3. Christopher Robin’s dad was a magician.     4. Christopher Robin must be at least 65 now.</a:t>
            </a:r>
            <a:r>
              <a:rPr lang="en-US" dirty="0">
                <a:solidFill>
                  <a:srgbClr val="3366CC"/>
                </a:solidFill>
                <a:latin typeface="Tempus Sans ITC" pitchFamily="82" charset="0"/>
              </a:rPr>
              <a:t> </a:t>
            </a:r>
          </a:p>
        </p:txBody>
      </p:sp>
      <p:sp>
        <p:nvSpPr>
          <p:cNvPr id="541719" name="Rectangle 23"/>
          <p:cNvSpPr>
            <a:spLocks noChangeArrowheads="1"/>
          </p:cNvSpPr>
          <p:nvPr/>
        </p:nvSpPr>
        <p:spPr bwMode="auto">
          <a:xfrm>
            <a:off x="2933700" y="5799160"/>
            <a:ext cx="3276600" cy="381000"/>
          </a:xfrm>
          <a:prstGeom prst="rect">
            <a:avLst/>
          </a:prstGeom>
          <a:solidFill>
            <a:srgbClr val="FFFFCC"/>
          </a:solidFill>
          <a:ln>
            <a:solidFill>
              <a:srgbClr val="FFC000"/>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dirty="0">
                <a:solidFill>
                  <a:srgbClr val="003366"/>
                </a:solidFill>
                <a:latin typeface="+mn-lt"/>
              </a:rPr>
              <a:t>This is an Inference Problem</a:t>
            </a:r>
          </a:p>
        </p:txBody>
      </p:sp>
    </p:spTree>
    <p:extLst>
      <p:ext uri="{BB962C8B-B14F-4D97-AF65-F5344CB8AC3E}">
        <p14:creationId xmlns:p14="http://schemas.microsoft.com/office/powerpoint/2010/main" val="410669517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Inducing Semantics </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a:t>Inducing </a:t>
            </a:r>
            <a:r>
              <a:rPr lang="en-US" dirty="0" smtClean="0"/>
              <a:t>semantic representations and making decisions that depend on it require </a:t>
            </a:r>
            <a:r>
              <a:rPr lang="en-US" dirty="0">
                <a:solidFill>
                  <a:srgbClr val="3366CC"/>
                </a:solidFill>
              </a:rPr>
              <a:t>learning</a:t>
            </a:r>
            <a:r>
              <a:rPr lang="en-US" dirty="0"/>
              <a:t> </a:t>
            </a:r>
            <a:r>
              <a:rPr lang="en-US" dirty="0" smtClean="0"/>
              <a:t>and, in turn, </a:t>
            </a:r>
            <a:r>
              <a:rPr lang="en-US" dirty="0" smtClean="0">
                <a:solidFill>
                  <a:srgbClr val="3366CC"/>
                </a:solidFill>
              </a:rPr>
              <a:t>supervision</a:t>
            </a:r>
            <a:r>
              <a:rPr lang="en-US" dirty="0">
                <a:solidFill>
                  <a:srgbClr val="3366CC"/>
                </a:solidFill>
              </a:rPr>
              <a:t>.</a:t>
            </a:r>
          </a:p>
          <a:p>
            <a:endParaRPr lang="en-US" dirty="0" smtClean="0"/>
          </a:p>
          <a:p>
            <a:r>
              <a:rPr lang="en-US" dirty="0" smtClean="0"/>
              <a:t>Standard </a:t>
            </a:r>
            <a:r>
              <a:rPr lang="en-US" dirty="0"/>
              <a:t>machine learning methodology:</a:t>
            </a:r>
          </a:p>
          <a:p>
            <a:pPr lvl="1"/>
            <a:r>
              <a:rPr lang="en-US" dirty="0"/>
              <a:t>Given a task</a:t>
            </a:r>
          </a:p>
          <a:p>
            <a:pPr lvl="1"/>
            <a:r>
              <a:rPr lang="en-US" dirty="0"/>
              <a:t>Collect data </a:t>
            </a:r>
            <a:r>
              <a:rPr lang="en-US" dirty="0" smtClean="0">
                <a:solidFill>
                  <a:srgbClr val="003366"/>
                </a:solidFill>
              </a:rPr>
              <a:t>for the task </a:t>
            </a:r>
            <a:r>
              <a:rPr lang="en-US" dirty="0" smtClean="0"/>
              <a:t>and </a:t>
            </a:r>
            <a:r>
              <a:rPr lang="en-US" dirty="0"/>
              <a:t>annotate it</a:t>
            </a:r>
          </a:p>
          <a:p>
            <a:pPr lvl="1"/>
            <a:r>
              <a:rPr lang="en-US" dirty="0"/>
              <a:t>Learn a model</a:t>
            </a:r>
          </a:p>
          <a:p>
            <a:r>
              <a:rPr lang="en-US" dirty="0"/>
              <a:t>We will never have </a:t>
            </a:r>
            <a:r>
              <a:rPr lang="en-US" dirty="0">
                <a:solidFill>
                  <a:srgbClr val="3366CC"/>
                </a:solidFill>
              </a:rPr>
              <a:t>enough annotated data </a:t>
            </a:r>
            <a:r>
              <a:rPr lang="en-US" dirty="0"/>
              <a:t>to train </a:t>
            </a:r>
            <a:r>
              <a:rPr lang="en-US" dirty="0" smtClean="0">
                <a:solidFill>
                  <a:srgbClr val="3366CC"/>
                </a:solidFill>
              </a:rPr>
              <a:t>all the </a:t>
            </a:r>
            <a:r>
              <a:rPr lang="en-US" dirty="0" smtClean="0">
                <a:solidFill>
                  <a:srgbClr val="3366CC"/>
                </a:solidFill>
              </a:rPr>
              <a:t>models, for all the tasks we </a:t>
            </a:r>
            <a:r>
              <a:rPr lang="en-US" dirty="0" smtClean="0">
                <a:solidFill>
                  <a:srgbClr val="3366CC"/>
                </a:solidFill>
              </a:rPr>
              <a:t>need</a:t>
            </a:r>
            <a:r>
              <a:rPr lang="en-US" dirty="0" smtClean="0"/>
              <a:t> this way.</a:t>
            </a:r>
            <a:endParaRPr lang="en-US" dirty="0"/>
          </a:p>
          <a:p>
            <a:r>
              <a:rPr lang="en-US" dirty="0" smtClean="0"/>
              <a:t>This </a:t>
            </a:r>
            <a:r>
              <a:rPr lang="en-US" dirty="0" smtClean="0"/>
              <a:t>methodology is not scalable and, often, makes no sense</a:t>
            </a:r>
          </a:p>
          <a:p>
            <a:pPr lvl="1"/>
            <a:r>
              <a:rPr lang="en-US" dirty="0" smtClean="0"/>
              <a:t>Annotating for complex tasks is </a:t>
            </a:r>
            <a:r>
              <a:rPr lang="en-US" dirty="0" smtClean="0">
                <a:solidFill>
                  <a:srgbClr val="003366"/>
                </a:solidFill>
              </a:rPr>
              <a:t>difficult</a:t>
            </a:r>
            <a:r>
              <a:rPr lang="en-US" dirty="0" smtClean="0"/>
              <a:t>, </a:t>
            </a:r>
            <a:r>
              <a:rPr lang="en-US" dirty="0" smtClean="0">
                <a:solidFill>
                  <a:srgbClr val="003366"/>
                </a:solidFill>
              </a:rPr>
              <a:t>costly</a:t>
            </a:r>
            <a:r>
              <a:rPr lang="en-US" dirty="0" smtClean="0"/>
              <a:t>, and sometimes </a:t>
            </a:r>
            <a:r>
              <a:rPr lang="en-US" dirty="0" smtClean="0">
                <a:solidFill>
                  <a:srgbClr val="003366"/>
                </a:solidFill>
              </a:rPr>
              <a:t>impossible</a:t>
            </a:r>
            <a:r>
              <a:rPr lang="en-US" dirty="0" smtClean="0"/>
              <a:t>. </a:t>
            </a:r>
          </a:p>
          <a:p>
            <a:pPr lvl="2"/>
            <a:r>
              <a:rPr lang="en-US" dirty="0" smtClean="0"/>
              <a:t>When an intermediate representation is ill-defined, but the outcome </a:t>
            </a:r>
            <a:r>
              <a:rPr lang="en-US" dirty="0" smtClean="0"/>
              <a:t>is</a:t>
            </a:r>
          </a:p>
          <a:p>
            <a:pPr lvl="2"/>
            <a:r>
              <a:rPr lang="en-US" dirty="0" smtClean="0"/>
              <a:t>E.g., think about events </a:t>
            </a:r>
            <a:endParaRPr lang="en-US" dirty="0" smtClean="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13</a:t>
            </a:fld>
            <a:endParaRPr lang="en-US" altLang="zh-TW"/>
          </a:p>
        </p:txBody>
      </p:sp>
      <p:sp>
        <p:nvSpPr>
          <p:cNvPr id="5" name="Right Arrow 4"/>
          <p:cNvSpPr/>
          <p:nvPr/>
        </p:nvSpPr>
        <p:spPr>
          <a:xfrm>
            <a:off x="127000" y="3070950"/>
            <a:ext cx="533400" cy="180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727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with Indirect Supervision </a:t>
            </a:r>
            <a:endParaRPr lang="en-US" dirty="0"/>
          </a:p>
        </p:txBody>
      </p:sp>
      <p:sp>
        <p:nvSpPr>
          <p:cNvPr id="3" name="Content Placeholder 2"/>
          <p:cNvSpPr>
            <a:spLocks noGrp="1"/>
          </p:cNvSpPr>
          <p:nvPr>
            <p:ph idx="1"/>
          </p:nvPr>
        </p:nvSpPr>
        <p:spPr/>
        <p:txBody>
          <a:bodyPr/>
          <a:lstStyle/>
          <a:p>
            <a:r>
              <a:rPr lang="en-US" dirty="0" smtClean="0"/>
              <a:t>In most interesting cases, learning should be </a:t>
            </a:r>
            <a:r>
              <a:rPr lang="en-US" dirty="0"/>
              <a:t>(</a:t>
            </a:r>
            <a:r>
              <a:rPr lang="en-US" dirty="0" smtClean="0"/>
              <a:t>and is) driven </a:t>
            </a:r>
            <a:r>
              <a:rPr lang="en-US" dirty="0"/>
              <a:t>by incidental </a:t>
            </a:r>
            <a:r>
              <a:rPr lang="en-US" dirty="0" smtClean="0"/>
              <a:t>supervision</a:t>
            </a:r>
          </a:p>
          <a:p>
            <a:endParaRPr lang="en-US" dirty="0"/>
          </a:p>
          <a:p>
            <a:pPr lvl="1"/>
            <a:r>
              <a:rPr lang="en-US" dirty="0" smtClean="0"/>
              <a:t>Re-thinking the </a:t>
            </a:r>
            <a:r>
              <a:rPr lang="en-US" dirty="0"/>
              <a:t>current annotation-heavy approaches to NLP. </a:t>
            </a:r>
          </a:p>
          <a:p>
            <a:pPr lvl="1"/>
            <a:endParaRPr lang="en-US" dirty="0" smtClean="0"/>
          </a:p>
          <a:p>
            <a:pPr lvl="1"/>
            <a:r>
              <a:rPr lang="en-US" dirty="0" smtClean="0">
                <a:solidFill>
                  <a:srgbClr val="003366"/>
                </a:solidFill>
              </a:rPr>
              <a:t>Dimension I: </a:t>
            </a:r>
            <a:r>
              <a:rPr lang="en-US" dirty="0" smtClean="0"/>
              <a:t>Types of tasks: “Lexical” vs. “Structural”</a:t>
            </a:r>
          </a:p>
          <a:p>
            <a:pPr lvl="1"/>
            <a:endParaRPr lang="en-US" dirty="0" smtClean="0"/>
          </a:p>
          <a:p>
            <a:pPr lvl="1"/>
            <a:r>
              <a:rPr lang="en-US" dirty="0" smtClean="0">
                <a:solidFill>
                  <a:srgbClr val="003366"/>
                </a:solidFill>
              </a:rPr>
              <a:t>Dimension II: </a:t>
            </a:r>
            <a:r>
              <a:rPr lang="en-US" dirty="0" smtClean="0"/>
              <a:t>Types of indirect supervision:</a:t>
            </a:r>
          </a:p>
          <a:p>
            <a:pPr lvl="2"/>
            <a:r>
              <a:rPr lang="en-US" dirty="0" smtClean="0"/>
              <a:t>Exploiting </a:t>
            </a:r>
            <a:r>
              <a:rPr lang="en-US" dirty="0"/>
              <a:t>incidental cues in the data, unrelated to the task, as sources of supervision</a:t>
            </a:r>
          </a:p>
          <a:p>
            <a:pPr lvl="2"/>
            <a:r>
              <a:rPr lang="en-US" dirty="0" smtClean="0"/>
              <a:t>Learning </a:t>
            </a:r>
            <a:r>
              <a:rPr lang="en-US" dirty="0"/>
              <a:t>complex </a:t>
            </a:r>
            <a:r>
              <a:rPr lang="en-US" dirty="0" smtClean="0"/>
              <a:t>models </a:t>
            </a:r>
            <a:r>
              <a:rPr lang="en-US" dirty="0"/>
              <a:t>by putting together simpler </a:t>
            </a:r>
            <a:r>
              <a:rPr lang="en-US" dirty="0" smtClean="0"/>
              <a:t>models + some (declarative) knowledge </a:t>
            </a:r>
            <a:endParaRPr lang="en-US" dirty="0"/>
          </a:p>
          <a:p>
            <a:pPr lvl="2"/>
            <a:r>
              <a:rPr lang="en-US" dirty="0" smtClean="0"/>
              <a:t>Supervising indirectly, via feedback on the model </a:t>
            </a:r>
            <a:r>
              <a:rPr lang="en-US" dirty="0" err="1" smtClean="0"/>
              <a:t>behaviour</a:t>
            </a:r>
            <a:endParaRPr lang="en-US" dirty="0" smtClean="0">
              <a:solidFill>
                <a:srgbClr val="003366"/>
              </a:solidFill>
            </a:endParaRP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14</a:t>
            </a:fld>
            <a:endParaRPr lang="en-US" altLang="zh-TW"/>
          </a:p>
        </p:txBody>
      </p:sp>
      <p:sp>
        <p:nvSpPr>
          <p:cNvPr id="6" name="Rectangle 5"/>
          <p:cNvSpPr/>
          <p:nvPr/>
        </p:nvSpPr>
        <p:spPr>
          <a:xfrm>
            <a:off x="609600" y="5600700"/>
            <a:ext cx="79248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Mostly examples; </a:t>
            </a:r>
            <a:r>
              <a:rPr lang="en-US" sz="2400" dirty="0" smtClean="0">
                <a:solidFill>
                  <a:srgbClr val="0033CC"/>
                </a:solidFill>
              </a:rPr>
              <a:t>not </a:t>
            </a:r>
            <a:r>
              <a:rPr lang="en-US" sz="2400" dirty="0" smtClean="0">
                <a:solidFill>
                  <a:srgbClr val="0033CC"/>
                </a:solidFill>
              </a:rPr>
              <a:t>a lot of formulas. </a:t>
            </a:r>
            <a:endParaRPr lang="en-US" sz="2400" dirty="0">
              <a:solidFill>
                <a:srgbClr val="0033CC"/>
              </a:solidFill>
            </a:endParaRPr>
          </a:p>
        </p:txBody>
      </p:sp>
      <p:sp>
        <p:nvSpPr>
          <p:cNvPr id="5" name="Rectangle 4"/>
          <p:cNvSpPr/>
          <p:nvPr/>
        </p:nvSpPr>
        <p:spPr>
          <a:xfrm>
            <a:off x="609600" y="4038600"/>
            <a:ext cx="79248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089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a:xfrm>
            <a:off x="3581400" y="3429000"/>
            <a:ext cx="4876800" cy="707886"/>
          </a:xfrm>
          <a:prstGeom prst="rect">
            <a:avLst/>
          </a:prstGeom>
          <a:solidFill>
            <a:srgbClr val="FFFF99"/>
          </a:solidFill>
          <a:ln>
            <a:solidFill>
              <a:srgbClr val="FF0000"/>
            </a:solidFill>
          </a:ln>
        </p:spPr>
        <p:txBody>
          <a:bodyPr wrap="square">
            <a:spAutoFit/>
          </a:bodyPr>
          <a:lstStyle/>
          <a:p>
            <a:r>
              <a:rPr lang="en-US" sz="2000" dirty="0" smtClean="0">
                <a:latin typeface="+mj-lt"/>
              </a:rPr>
              <a:t>Transliteration</a:t>
            </a:r>
            <a:r>
              <a:rPr lang="en-US" sz="2000" dirty="0">
                <a:latin typeface="+mj-lt"/>
              </a:rPr>
              <a:t>:</a:t>
            </a:r>
            <a:r>
              <a:rPr lang="en-US" sz="2000" dirty="0" smtClean="0">
                <a:latin typeface="+mj-lt"/>
              </a:rPr>
              <a:t> How to write Hussein in Russian?</a:t>
            </a:r>
            <a:endParaRPr lang="en-US" sz="2000" dirty="0">
              <a:latin typeface="+mj-lt"/>
            </a:endParaRPr>
          </a:p>
        </p:txBody>
      </p:sp>
      <p:sp>
        <p:nvSpPr>
          <p:cNvPr id="14341" name="Rectangle 6"/>
          <p:cNvSpPr>
            <a:spLocks noGrp="1" noChangeArrowheads="1"/>
          </p:cNvSpPr>
          <p:nvPr>
            <p:ph type="title"/>
          </p:nvPr>
        </p:nvSpPr>
        <p:spPr/>
        <p:txBody>
          <a:bodyPr/>
          <a:lstStyle/>
          <a:p>
            <a:r>
              <a:rPr lang="en-US" dirty="0" smtClean="0"/>
              <a:t>Incidental Supervision Signals  </a:t>
            </a:r>
            <a:r>
              <a:rPr lang="en-US" sz="1800" dirty="0" smtClean="0"/>
              <a:t>[</a:t>
            </a:r>
            <a:r>
              <a:rPr lang="en-US" sz="1800" dirty="0" err="1" smtClean="0"/>
              <a:t>Klementiev</a:t>
            </a:r>
            <a:r>
              <a:rPr lang="en-US" sz="1800" dirty="0" smtClean="0"/>
              <a:t> &amp; Roth’06]</a:t>
            </a:r>
          </a:p>
        </p:txBody>
      </p:sp>
      <p:sp>
        <p:nvSpPr>
          <p:cNvPr id="1319941" name="Rectangle 5"/>
          <p:cNvSpPr>
            <a:spLocks noGrp="1" noChangeArrowheads="1"/>
          </p:cNvSpPr>
          <p:nvPr>
            <p:ph type="body" idx="1"/>
          </p:nvPr>
        </p:nvSpPr>
        <p:spPr>
          <a:ln>
            <a:noFill/>
          </a:ln>
        </p:spPr>
        <p:txBody>
          <a:bodyPr/>
          <a:lstStyle/>
          <a:p>
            <a:r>
              <a:rPr lang="en-US" dirty="0" smtClean="0"/>
              <a:t>Supervision need not be only in the form of </a:t>
            </a:r>
            <a:r>
              <a:rPr lang="en-US" dirty="0" smtClean="0">
                <a:solidFill>
                  <a:srgbClr val="FF0000"/>
                </a:solidFill>
              </a:rPr>
              <a:t>labeled data </a:t>
            </a:r>
          </a:p>
          <a:p>
            <a:r>
              <a:rPr lang="en-US" dirty="0" smtClean="0"/>
              <a:t>It could be </a:t>
            </a:r>
            <a:r>
              <a:rPr lang="en-US" dirty="0" smtClean="0">
                <a:solidFill>
                  <a:srgbClr val="FF0000"/>
                </a:solidFill>
              </a:rPr>
              <a:t>incidental</a:t>
            </a:r>
            <a:r>
              <a:rPr lang="en-US" dirty="0" smtClean="0"/>
              <a:t>, in the sense that it provides some signals that might be co-related to the target task. </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15</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2" name="Rectangle 1"/>
          <p:cNvSpPr/>
          <p:nvPr/>
        </p:nvSpPr>
        <p:spPr>
          <a:xfrm>
            <a:off x="152400" y="2927570"/>
            <a:ext cx="2895600" cy="1015663"/>
          </a:xfrm>
          <a:prstGeom prst="rect">
            <a:avLst/>
          </a:prstGeom>
          <a:solidFill>
            <a:srgbClr val="FFFF99"/>
          </a:solidFill>
          <a:ln>
            <a:solidFill>
              <a:srgbClr val="FF0000"/>
            </a:solidFill>
          </a:ln>
        </p:spPr>
        <p:txBody>
          <a:bodyPr wrap="square">
            <a:spAutoFit/>
          </a:bodyPr>
          <a:lstStyle/>
          <a:p>
            <a:r>
              <a:rPr lang="en-US" sz="2000" dirty="0">
                <a:latin typeface="+mj-lt"/>
              </a:rPr>
              <a:t>Assume </a:t>
            </a:r>
            <a:r>
              <a:rPr lang="en-US" sz="2000" dirty="0" smtClean="0">
                <a:latin typeface="+mj-lt"/>
              </a:rPr>
              <a:t>a </a:t>
            </a:r>
            <a:r>
              <a:rPr lang="en-US" sz="2000" dirty="0">
                <a:latin typeface="+mj-lt"/>
              </a:rPr>
              <a:t>comparable, weakly temporally aligned </a:t>
            </a:r>
            <a:r>
              <a:rPr lang="en-US" sz="2000" dirty="0" smtClean="0">
                <a:latin typeface="+mj-lt"/>
              </a:rPr>
              <a:t>news feeds</a:t>
            </a:r>
            <a:r>
              <a:rPr lang="en-US" sz="2000" dirty="0">
                <a:latin typeface="+mj-lt"/>
              </a:rPr>
              <a:t>.</a:t>
            </a:r>
          </a:p>
        </p:txBody>
      </p:sp>
      <p:sp>
        <p:nvSpPr>
          <p:cNvPr id="7" name="Rectangle 6"/>
          <p:cNvSpPr/>
          <p:nvPr/>
        </p:nvSpPr>
        <p:spPr>
          <a:xfrm>
            <a:off x="3657600" y="2797235"/>
            <a:ext cx="1981200"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a:t>
            </a:r>
            <a:r>
              <a:rPr lang="en-US" sz="2000" dirty="0" smtClean="0">
                <a:latin typeface="+mj-lt"/>
              </a:rPr>
              <a:t>English)</a:t>
            </a:r>
            <a:endParaRPr lang="en-US" sz="2000" dirty="0">
              <a:latin typeface="+mj-lt"/>
            </a:endParaRPr>
          </a:p>
        </p:txBody>
      </p:sp>
      <p:sp>
        <p:nvSpPr>
          <p:cNvPr id="8" name="Rectangle 7"/>
          <p:cNvSpPr/>
          <p:nvPr/>
        </p:nvSpPr>
        <p:spPr>
          <a:xfrm>
            <a:off x="3657600" y="40194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(Russian)</a:t>
            </a:r>
            <a:endParaRPr lang="en-US" sz="2000" dirty="0">
              <a:latin typeface="+mj-lt"/>
            </a:endParaRPr>
          </a:p>
        </p:txBody>
      </p:sp>
      <p:sp>
        <p:nvSpPr>
          <p:cNvPr id="9" name="Rectangle 8"/>
          <p:cNvSpPr/>
          <p:nvPr/>
        </p:nvSpPr>
        <p:spPr>
          <a:xfrm>
            <a:off x="3657600" y="53910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Russia (English) </a:t>
            </a:r>
            <a:endParaRPr lang="en-US" sz="2000" dirty="0">
              <a:latin typeface="+mj-lt"/>
            </a:endParaRPr>
          </a:p>
        </p:txBody>
      </p:sp>
      <p:sp>
        <p:nvSpPr>
          <p:cNvPr id="3" name="Rectangle 2"/>
          <p:cNvSpPr/>
          <p:nvPr/>
        </p:nvSpPr>
        <p:spPr>
          <a:xfrm>
            <a:off x="152400" y="4157008"/>
            <a:ext cx="2895600" cy="2215991"/>
          </a:xfrm>
          <a:prstGeom prst="rect">
            <a:avLst/>
          </a:prstGeom>
          <a:solidFill>
            <a:srgbClr val="FFFF99"/>
          </a:solidFill>
          <a:ln>
            <a:solidFill>
              <a:srgbClr val="FF0000"/>
            </a:solidFill>
          </a:ln>
        </p:spPr>
        <p:txBody>
          <a:bodyPr wrap="square">
            <a:spAutoFit/>
          </a:bodyPr>
          <a:lstStyle/>
          <a:p>
            <a:r>
              <a:rPr lang="en-US" sz="2000" dirty="0" smtClean="0">
                <a:latin typeface="+mn-lt"/>
              </a:rPr>
              <a:t>Weak </a:t>
            </a:r>
            <a:r>
              <a:rPr lang="en-US" sz="2000" dirty="0">
                <a:latin typeface="+mn-lt"/>
              </a:rPr>
              <a:t>synchronicity provides a cue about the relatedness </a:t>
            </a:r>
            <a:r>
              <a:rPr lang="en-US" sz="2000" dirty="0" smtClean="0">
                <a:latin typeface="+mn-lt"/>
              </a:rPr>
              <a:t>of (some)  </a:t>
            </a:r>
            <a:r>
              <a:rPr lang="en-US" sz="2000" dirty="0">
                <a:latin typeface="+mn-lt"/>
              </a:rPr>
              <a:t>NEs across the </a:t>
            </a:r>
            <a:r>
              <a:rPr lang="en-US" sz="2000" dirty="0" smtClean="0">
                <a:latin typeface="+mn-lt"/>
              </a:rPr>
              <a:t>languages</a:t>
            </a:r>
            <a:r>
              <a:rPr lang="en-US" sz="2000" dirty="0">
                <a:latin typeface="+mn-lt"/>
              </a:rPr>
              <a:t>, and can be exploited to associate </a:t>
            </a:r>
            <a:r>
              <a:rPr lang="en-US" sz="2000" dirty="0" smtClean="0">
                <a:latin typeface="+mn-lt"/>
              </a:rPr>
              <a:t>them</a:t>
            </a:r>
          </a:p>
          <a:p>
            <a:r>
              <a:rPr lang="en-US" dirty="0" smtClean="0">
                <a:latin typeface="+mn-lt"/>
              </a:rPr>
              <a:t>[</a:t>
            </a:r>
            <a:r>
              <a:rPr lang="en-US" dirty="0" err="1" smtClean="0">
                <a:latin typeface="+mn-lt"/>
              </a:rPr>
              <a:t>Klementiev</a:t>
            </a:r>
            <a:r>
              <a:rPr lang="en-US" dirty="0" smtClean="0">
                <a:latin typeface="+mn-lt"/>
              </a:rPr>
              <a:t> &amp; Roth, 06,08]</a:t>
            </a:r>
            <a:endParaRPr lang="en-US" dirty="0">
              <a:latin typeface="+mn-lt"/>
            </a:endParaRPr>
          </a:p>
        </p:txBody>
      </p:sp>
      <p:sp>
        <p:nvSpPr>
          <p:cNvPr id="10" name="Rectangle 9"/>
          <p:cNvSpPr/>
          <p:nvPr/>
        </p:nvSpPr>
        <p:spPr>
          <a:xfrm>
            <a:off x="5064940" y="2451189"/>
            <a:ext cx="1722120" cy="307777"/>
          </a:xfrm>
          <a:prstGeom prst="rect">
            <a:avLst/>
          </a:prstGeom>
          <a:solidFill>
            <a:srgbClr val="FFFFCC"/>
          </a:solidFill>
          <a:ln>
            <a:solidFill>
              <a:srgbClr val="FF0000"/>
            </a:solidFill>
          </a:ln>
        </p:spPr>
        <p:txBody>
          <a:bodyPr wrap="square">
            <a:spAutoFit/>
          </a:bodyPr>
          <a:lstStyle/>
          <a:p>
            <a:pPr marL="0" marR="0">
              <a:spcBef>
                <a:spcPts val="0"/>
              </a:spcBef>
              <a:spcAft>
                <a:spcPts val="0"/>
              </a:spcAft>
            </a:pPr>
            <a:r>
              <a:rPr lang="en-US" sz="1400" dirty="0" smtClean="0">
                <a:latin typeface="Calibri"/>
                <a:ea typeface="Calibri"/>
                <a:cs typeface="Times New Roman"/>
              </a:rPr>
              <a:t>Temporal histograms</a:t>
            </a:r>
            <a:endParaRPr lang="en-US" dirty="0">
              <a:latin typeface="Calibri"/>
              <a:ea typeface="Calibri"/>
              <a:cs typeface="Times New Roman"/>
            </a:endParaRPr>
          </a:p>
        </p:txBody>
      </p:sp>
    </p:spTree>
    <p:extLst>
      <p:ext uri="{BB962C8B-B14F-4D97-AF65-F5344CB8AC3E}">
        <p14:creationId xmlns:p14="http://schemas.microsoft.com/office/powerpoint/2010/main" val="26045943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animBg="1"/>
      <p:bldP spid="7" grpId="0" animBg="1"/>
      <p:bldP spid="8" grpId="0" animBg="1"/>
      <p:bldP spid="9" grpId="0" animBg="1"/>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ular Callout 12"/>
          <p:cNvSpPr/>
          <p:nvPr/>
        </p:nvSpPr>
        <p:spPr>
          <a:xfrm>
            <a:off x="5943600" y="420064"/>
            <a:ext cx="3124200" cy="609600"/>
          </a:xfrm>
          <a:prstGeom prst="wedgeRectCallout">
            <a:avLst>
              <a:gd name="adj1" fmla="val -78488"/>
              <a:gd name="adj2" fmla="val 181229"/>
            </a:avLst>
          </a:prstGeom>
          <a:solidFill>
            <a:srgbClr val="FFFFCC"/>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3366"/>
                </a:solidFill>
              </a:rPr>
              <a:t>Need an </a:t>
            </a:r>
            <a:r>
              <a:rPr lang="en-US" sz="1600" b="1" dirty="0" smtClean="0">
                <a:solidFill>
                  <a:srgbClr val="003366"/>
                </a:solidFill>
              </a:rPr>
              <a:t>inference mechanism </a:t>
            </a:r>
            <a:r>
              <a:rPr lang="en-US" sz="1600" dirty="0" smtClean="0">
                <a:solidFill>
                  <a:srgbClr val="003366"/>
                </a:solidFill>
              </a:rPr>
              <a:t>that supports combining signals/models</a:t>
            </a:r>
            <a:endParaRPr lang="en-US" sz="1600" dirty="0">
              <a:solidFill>
                <a:srgbClr val="003366"/>
              </a:solidFill>
            </a:endParaRPr>
          </a:p>
        </p:txBody>
      </p:sp>
      <p:sp>
        <p:nvSpPr>
          <p:cNvPr id="14341" name="Rectangle 6"/>
          <p:cNvSpPr>
            <a:spLocks noGrp="1" noChangeArrowheads="1"/>
          </p:cNvSpPr>
          <p:nvPr>
            <p:ph type="title"/>
          </p:nvPr>
        </p:nvSpPr>
        <p:spPr/>
        <p:txBody>
          <a:bodyPr/>
          <a:lstStyle/>
          <a:p>
            <a:r>
              <a:rPr lang="en-US" dirty="0" smtClean="0"/>
              <a:t>Incidental Supervision Signals </a:t>
            </a:r>
            <a:r>
              <a:rPr lang="en-US" sz="1800" dirty="0"/>
              <a:t>[</a:t>
            </a:r>
            <a:r>
              <a:rPr lang="en-US" sz="1800" dirty="0" err="1"/>
              <a:t>Klementiev</a:t>
            </a:r>
            <a:r>
              <a:rPr lang="en-US" sz="1800" dirty="0"/>
              <a:t> &amp; Roth’06]</a:t>
            </a:r>
            <a:endParaRPr lang="en-US" dirty="0" smtClean="0"/>
          </a:p>
        </p:txBody>
      </p:sp>
      <p:sp>
        <p:nvSpPr>
          <p:cNvPr id="1319941" name="Rectangle 5"/>
          <p:cNvSpPr>
            <a:spLocks noGrp="1" noChangeArrowheads="1"/>
          </p:cNvSpPr>
          <p:nvPr>
            <p:ph type="body" idx="1"/>
          </p:nvPr>
        </p:nvSpPr>
        <p:spPr>
          <a:xfrm>
            <a:off x="457200" y="914400"/>
            <a:ext cx="8229600" cy="4953000"/>
          </a:xfrm>
          <a:ln>
            <a:noFill/>
          </a:ln>
        </p:spPr>
        <p:txBody>
          <a:bodyPr/>
          <a:lstStyle/>
          <a:p>
            <a:r>
              <a:rPr lang="en-US" dirty="0" smtClean="0"/>
              <a:t>By itself, such temporal signal is not sufficient to support training robust models. </a:t>
            </a:r>
          </a:p>
          <a:p>
            <a:r>
              <a:rPr lang="en-US" dirty="0" smtClean="0"/>
              <a:t>Along with </a:t>
            </a:r>
            <a:r>
              <a:rPr lang="en-US" dirty="0" smtClean="0">
                <a:solidFill>
                  <a:srgbClr val="0033CC"/>
                </a:solidFill>
              </a:rPr>
              <a:t>weak phonetic signals</a:t>
            </a:r>
            <a:r>
              <a:rPr lang="en-US" dirty="0" smtClean="0"/>
              <a:t>, </a:t>
            </a:r>
            <a:r>
              <a:rPr lang="en-US" dirty="0" smtClean="0">
                <a:solidFill>
                  <a:srgbClr val="0033CC"/>
                </a:solidFill>
              </a:rPr>
              <a:t>context</a:t>
            </a:r>
            <a:r>
              <a:rPr lang="en-US" dirty="0" smtClean="0"/>
              <a:t>, </a:t>
            </a:r>
            <a:r>
              <a:rPr lang="en-US" dirty="0" smtClean="0">
                <a:solidFill>
                  <a:srgbClr val="0033CC"/>
                </a:solidFill>
              </a:rPr>
              <a:t>topics</a:t>
            </a:r>
            <a:r>
              <a:rPr lang="en-US" dirty="0" smtClean="0"/>
              <a:t>, etc. it can be used to </a:t>
            </a:r>
            <a:r>
              <a:rPr lang="en-US" dirty="0" smtClean="0"/>
              <a:t>get </a:t>
            </a:r>
            <a:r>
              <a:rPr lang="en-US" dirty="0" smtClean="0"/>
              <a:t>robust models. </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16</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2" name="Rectangle 1"/>
          <p:cNvSpPr/>
          <p:nvPr/>
        </p:nvSpPr>
        <p:spPr>
          <a:xfrm>
            <a:off x="152400" y="2927570"/>
            <a:ext cx="2895600" cy="1015663"/>
          </a:xfrm>
          <a:prstGeom prst="rect">
            <a:avLst/>
          </a:prstGeom>
          <a:solidFill>
            <a:srgbClr val="FFFF99"/>
          </a:solidFill>
          <a:ln>
            <a:solidFill>
              <a:srgbClr val="FF0000"/>
            </a:solidFill>
          </a:ln>
        </p:spPr>
        <p:txBody>
          <a:bodyPr wrap="square">
            <a:spAutoFit/>
          </a:bodyPr>
          <a:lstStyle/>
          <a:p>
            <a:r>
              <a:rPr lang="en-US" sz="2000" dirty="0">
                <a:latin typeface="+mj-lt"/>
              </a:rPr>
              <a:t>Assume </a:t>
            </a:r>
            <a:r>
              <a:rPr lang="en-US" sz="2000" dirty="0" smtClean="0">
                <a:latin typeface="+mj-lt"/>
              </a:rPr>
              <a:t>a </a:t>
            </a:r>
            <a:r>
              <a:rPr lang="en-US" sz="2000" dirty="0">
                <a:latin typeface="+mj-lt"/>
              </a:rPr>
              <a:t>comparable, weakly temporally aligned </a:t>
            </a:r>
            <a:r>
              <a:rPr lang="en-US" sz="2000" dirty="0" smtClean="0">
                <a:latin typeface="+mj-lt"/>
              </a:rPr>
              <a:t>news feeds</a:t>
            </a:r>
            <a:r>
              <a:rPr lang="en-US" sz="2000" dirty="0">
                <a:latin typeface="+mj-lt"/>
              </a:rPr>
              <a:t>.</a:t>
            </a:r>
          </a:p>
        </p:txBody>
      </p:sp>
      <p:sp>
        <p:nvSpPr>
          <p:cNvPr id="7" name="Rectangle 6"/>
          <p:cNvSpPr/>
          <p:nvPr/>
        </p:nvSpPr>
        <p:spPr>
          <a:xfrm>
            <a:off x="3657600" y="2797235"/>
            <a:ext cx="1905000"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(English</a:t>
            </a:r>
            <a:endParaRPr lang="en-US" sz="2000" dirty="0">
              <a:latin typeface="+mj-lt"/>
            </a:endParaRPr>
          </a:p>
        </p:txBody>
      </p:sp>
      <p:sp>
        <p:nvSpPr>
          <p:cNvPr id="8" name="Rectangle 7"/>
          <p:cNvSpPr/>
          <p:nvPr/>
        </p:nvSpPr>
        <p:spPr>
          <a:xfrm>
            <a:off x="3657600" y="40194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(Russian)</a:t>
            </a:r>
            <a:endParaRPr lang="en-US" sz="2000" dirty="0">
              <a:latin typeface="+mj-lt"/>
            </a:endParaRPr>
          </a:p>
        </p:txBody>
      </p:sp>
      <p:sp>
        <p:nvSpPr>
          <p:cNvPr id="9" name="Rectangle 8"/>
          <p:cNvSpPr/>
          <p:nvPr/>
        </p:nvSpPr>
        <p:spPr>
          <a:xfrm>
            <a:off x="3657600" y="53910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Russia (English) </a:t>
            </a:r>
            <a:endParaRPr lang="en-US" sz="2000" dirty="0">
              <a:latin typeface="+mj-lt"/>
            </a:endParaRPr>
          </a:p>
        </p:txBody>
      </p:sp>
      <p:sp>
        <p:nvSpPr>
          <p:cNvPr id="10" name="Rectangle 9"/>
          <p:cNvSpPr/>
          <p:nvPr/>
        </p:nvSpPr>
        <p:spPr>
          <a:xfrm>
            <a:off x="5064940" y="2451189"/>
            <a:ext cx="1722120" cy="307777"/>
          </a:xfrm>
          <a:prstGeom prst="rect">
            <a:avLst/>
          </a:prstGeom>
          <a:solidFill>
            <a:srgbClr val="FFFFCC"/>
          </a:solidFill>
          <a:ln>
            <a:solidFill>
              <a:srgbClr val="FF0000"/>
            </a:solidFill>
          </a:ln>
        </p:spPr>
        <p:txBody>
          <a:bodyPr wrap="square">
            <a:spAutoFit/>
          </a:bodyPr>
          <a:lstStyle/>
          <a:p>
            <a:pPr marL="0" marR="0">
              <a:spcBef>
                <a:spcPts val="0"/>
              </a:spcBef>
              <a:spcAft>
                <a:spcPts val="0"/>
              </a:spcAft>
            </a:pPr>
            <a:r>
              <a:rPr lang="en-US" sz="1400" dirty="0" smtClean="0">
                <a:latin typeface="Calibri"/>
                <a:ea typeface="Calibri"/>
                <a:cs typeface="Times New Roman"/>
              </a:rPr>
              <a:t>Temporal histograms</a:t>
            </a:r>
            <a:endParaRPr lang="en-US" dirty="0">
              <a:latin typeface="Calibri"/>
              <a:ea typeface="Calibri"/>
              <a:cs typeface="Times New Roman"/>
            </a:endParaRPr>
          </a:p>
        </p:txBody>
      </p:sp>
      <p:sp>
        <p:nvSpPr>
          <p:cNvPr id="12" name="Rectangle 11"/>
          <p:cNvSpPr/>
          <p:nvPr/>
        </p:nvSpPr>
        <p:spPr>
          <a:xfrm>
            <a:off x="152400" y="4157008"/>
            <a:ext cx="2895600" cy="2215991"/>
          </a:xfrm>
          <a:prstGeom prst="rect">
            <a:avLst/>
          </a:prstGeom>
          <a:solidFill>
            <a:srgbClr val="FFFF99"/>
          </a:solidFill>
          <a:ln>
            <a:solidFill>
              <a:srgbClr val="FF0000"/>
            </a:solidFill>
          </a:ln>
        </p:spPr>
        <p:txBody>
          <a:bodyPr wrap="square">
            <a:spAutoFit/>
          </a:bodyPr>
          <a:lstStyle/>
          <a:p>
            <a:r>
              <a:rPr lang="en-US" sz="2000" dirty="0" smtClean="0">
                <a:latin typeface="+mn-lt"/>
              </a:rPr>
              <a:t>Weak </a:t>
            </a:r>
            <a:r>
              <a:rPr lang="en-US" sz="2000" dirty="0">
                <a:latin typeface="+mn-lt"/>
              </a:rPr>
              <a:t>synchronicity provides a cue about the relatedness </a:t>
            </a:r>
            <a:r>
              <a:rPr lang="en-US" sz="2000" dirty="0" smtClean="0">
                <a:latin typeface="+mn-lt"/>
              </a:rPr>
              <a:t>of (</a:t>
            </a:r>
            <a:r>
              <a:rPr lang="en-US" sz="2000" dirty="0" smtClean="0">
                <a:solidFill>
                  <a:srgbClr val="3366CC"/>
                </a:solidFill>
                <a:latin typeface="+mn-lt"/>
              </a:rPr>
              <a:t>some</a:t>
            </a:r>
            <a:r>
              <a:rPr lang="en-US" sz="2000" dirty="0" smtClean="0">
                <a:latin typeface="+mn-lt"/>
              </a:rPr>
              <a:t>)  </a:t>
            </a:r>
            <a:r>
              <a:rPr lang="en-US" sz="2000" dirty="0">
                <a:latin typeface="+mn-lt"/>
              </a:rPr>
              <a:t>NEs across the </a:t>
            </a:r>
            <a:r>
              <a:rPr lang="en-US" sz="2000" dirty="0" smtClean="0">
                <a:latin typeface="+mn-lt"/>
              </a:rPr>
              <a:t>languages</a:t>
            </a:r>
            <a:r>
              <a:rPr lang="en-US" sz="2000" dirty="0">
                <a:latin typeface="+mn-lt"/>
              </a:rPr>
              <a:t>, and can be exploited to associate </a:t>
            </a:r>
            <a:r>
              <a:rPr lang="en-US" sz="2000" dirty="0" smtClean="0">
                <a:latin typeface="+mn-lt"/>
              </a:rPr>
              <a:t>them</a:t>
            </a:r>
          </a:p>
          <a:p>
            <a:r>
              <a:rPr lang="en-US" dirty="0" smtClean="0">
                <a:latin typeface="+mn-lt"/>
              </a:rPr>
              <a:t>[</a:t>
            </a:r>
            <a:r>
              <a:rPr lang="en-US" dirty="0" err="1" smtClean="0">
                <a:latin typeface="+mn-lt"/>
              </a:rPr>
              <a:t>Klementiev</a:t>
            </a:r>
            <a:r>
              <a:rPr lang="en-US" dirty="0" smtClean="0">
                <a:latin typeface="+mn-lt"/>
              </a:rPr>
              <a:t> &amp; Roth, 06,08]</a:t>
            </a:r>
            <a:endParaRPr lang="en-US" dirty="0">
              <a:latin typeface="+mn-lt"/>
            </a:endParaRPr>
          </a:p>
        </p:txBody>
      </p:sp>
    </p:spTree>
    <p:extLst>
      <p:ext uri="{BB962C8B-B14F-4D97-AF65-F5344CB8AC3E}">
        <p14:creationId xmlns:p14="http://schemas.microsoft.com/office/powerpoint/2010/main" val="8880621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Introduction </a:t>
            </a:r>
          </a:p>
          <a:p>
            <a:pPr lvl="1"/>
            <a:r>
              <a:rPr lang="en-US" dirty="0" smtClean="0"/>
              <a:t>Natural Language Understanding</a:t>
            </a:r>
          </a:p>
          <a:p>
            <a:pPr lvl="1"/>
            <a:r>
              <a:rPr lang="en-US" dirty="0" smtClean="0"/>
              <a:t>Inference</a:t>
            </a:r>
          </a:p>
          <a:p>
            <a:pPr lvl="1"/>
            <a:r>
              <a:rPr lang="en-US" dirty="0" smtClean="0"/>
              <a:t>The idea of Incidental Supervision</a:t>
            </a:r>
          </a:p>
          <a:p>
            <a:r>
              <a:rPr lang="en-US" dirty="0" smtClean="0"/>
              <a:t>Lexical Incidental </a:t>
            </a:r>
            <a:r>
              <a:rPr lang="en-US" dirty="0" smtClean="0"/>
              <a:t>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smtClean="0"/>
              <a:t>Wikification and </a:t>
            </a:r>
            <a:r>
              <a:rPr lang="en-US" dirty="0" smtClean="0"/>
              <a:t>Entity Linking (KBs, Multilingual</a:t>
            </a:r>
            <a:r>
              <a:rPr lang="en-US" dirty="0" smtClean="0"/>
              <a:t>)</a:t>
            </a:r>
            <a:endParaRPr lang="en-US" dirty="0" smtClean="0"/>
          </a:p>
          <a:p>
            <a:r>
              <a:rPr lang="en-US" dirty="0" smtClean="0"/>
              <a:t>Learning only simple models</a:t>
            </a:r>
          </a:p>
          <a:p>
            <a:pPr lvl="1"/>
            <a:r>
              <a:rPr lang="en-US" dirty="0" smtClean="0"/>
              <a:t>Put it together via knowledge</a:t>
            </a:r>
          </a:p>
          <a:p>
            <a:r>
              <a:rPr lang="en-US" dirty="0" smtClean="0"/>
              <a:t>Response </a:t>
            </a:r>
            <a:r>
              <a:rPr lang="en-US" dirty="0"/>
              <a:t>Driven Learning</a:t>
            </a:r>
          </a:p>
          <a:p>
            <a:pPr lvl="1"/>
            <a:r>
              <a:rPr lang="en-US" dirty="0"/>
              <a:t>Learning from the world’s feedback</a:t>
            </a:r>
          </a:p>
          <a:p>
            <a:r>
              <a:rPr lang="en-US" dirty="0" smtClean="0"/>
              <a:t>Conclusion</a:t>
            </a:r>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17</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2469026"/>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4912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normAutofit/>
          </a:bodyPr>
          <a:lstStyle/>
          <a:p>
            <a:r>
              <a:rPr lang="en-US" dirty="0" smtClean="0"/>
              <a:t>Cross-lingual Document Categorization </a:t>
            </a:r>
          </a:p>
        </p:txBody>
      </p:sp>
      <p:sp>
        <p:nvSpPr>
          <p:cNvPr id="1319941" name="Rectangle 5"/>
          <p:cNvSpPr>
            <a:spLocks noGrp="1" noChangeArrowheads="1"/>
          </p:cNvSpPr>
          <p:nvPr>
            <p:ph type="body" idx="1"/>
          </p:nvPr>
        </p:nvSpPr>
        <p:spPr>
          <a:xfrm>
            <a:off x="152400" y="762000"/>
            <a:ext cx="8915400" cy="5334000"/>
          </a:xfrm>
        </p:spPr>
        <p:txBody>
          <a:bodyPr>
            <a:normAutofit/>
          </a:bodyPr>
          <a:lstStyle/>
          <a:p>
            <a:r>
              <a:rPr lang="en-US" sz="2400" dirty="0" smtClean="0"/>
              <a:t>Map a document in language </a:t>
            </a:r>
            <a:r>
              <a:rPr lang="en-US" sz="2400" b="1" i="1" dirty="0" smtClean="0"/>
              <a:t>L</a:t>
            </a:r>
            <a:r>
              <a:rPr lang="en-US" sz="2400" dirty="0" smtClean="0"/>
              <a:t> to an </a:t>
            </a:r>
            <a:r>
              <a:rPr lang="en-US" sz="2400" b="1" i="1" dirty="0" smtClean="0"/>
              <a:t>English</a:t>
            </a:r>
            <a:r>
              <a:rPr lang="en-US" sz="2400" dirty="0" smtClean="0"/>
              <a:t> ontology of semantic categories, </a:t>
            </a:r>
            <a:r>
              <a:rPr lang="en-US" sz="2400" dirty="0" smtClean="0">
                <a:solidFill>
                  <a:srgbClr val="0033CC"/>
                </a:solidFill>
              </a:rPr>
              <a:t>without training with task-specific labeled data.</a:t>
            </a:r>
          </a:p>
          <a:p>
            <a:r>
              <a:rPr lang="en-US" sz="2400" dirty="0" smtClean="0"/>
              <a:t>Potentially</a:t>
            </a:r>
            <a:r>
              <a:rPr lang="en-US" sz="2400" dirty="0"/>
              <a:t>, given a </a:t>
            </a:r>
            <a:r>
              <a:rPr lang="en-US" sz="2400" dirty="0">
                <a:solidFill>
                  <a:srgbClr val="FF0000"/>
                </a:solidFill>
              </a:rPr>
              <a:t>single document </a:t>
            </a:r>
            <a:r>
              <a:rPr lang="en-US" sz="2400" dirty="0"/>
              <a:t>(not a coherent collection)</a:t>
            </a:r>
          </a:p>
          <a:p>
            <a:pPr marL="0" indent="0">
              <a:buNone/>
            </a:pPr>
            <a:endParaRPr lang="en-US" sz="2400" dirty="0" smtClean="0">
              <a:solidFill>
                <a:srgbClr val="0033CC"/>
              </a:solidFill>
            </a:endParaRPr>
          </a:p>
          <a:p>
            <a:pPr marL="0" indent="0">
              <a:buNone/>
            </a:pPr>
            <a:endParaRPr lang="en-US" sz="3600" dirty="0"/>
          </a:p>
          <a:p>
            <a:pPr marL="0" indent="0">
              <a:buNone/>
            </a:pPr>
            <a:endParaRPr lang="en-US" sz="3600" dirty="0"/>
          </a:p>
        </p:txBody>
      </p:sp>
      <p:grpSp>
        <p:nvGrpSpPr>
          <p:cNvPr id="10" name="Group 9"/>
          <p:cNvGrpSpPr/>
          <p:nvPr/>
        </p:nvGrpSpPr>
        <p:grpSpPr>
          <a:xfrm>
            <a:off x="152400" y="2524126"/>
            <a:ext cx="4682447" cy="3267075"/>
            <a:chOff x="152400" y="2524126"/>
            <a:chExt cx="4682447" cy="3267075"/>
          </a:xfrm>
        </p:grpSpPr>
        <p:pic>
          <p:nvPicPr>
            <p:cNvPr id="3" name="Picture 2"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24126"/>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8" y="3124201"/>
              <a:ext cx="3647179" cy="2667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earchengineland.com/figz/wp-content/seloads/2014/12/yahoo-small-business-800x59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503" y="2738914"/>
            <a:ext cx="3819198" cy="3132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0" y="3316069"/>
            <a:ext cx="1629102" cy="646331"/>
          </a:xfrm>
          <a:prstGeom prst="rect">
            <a:avLst/>
          </a:prstGeom>
          <a:solidFill>
            <a:srgbClr val="FFFFCC"/>
          </a:solidFill>
          <a:ln>
            <a:solidFill>
              <a:srgbClr val="FF0000"/>
            </a:solidFill>
          </a:ln>
        </p:spPr>
        <p:txBody>
          <a:bodyPr wrap="square" rtlCol="0">
            <a:spAutoFit/>
          </a:bodyPr>
          <a:lstStyle/>
          <a:p>
            <a:r>
              <a:rPr lang="en-US" b="1" dirty="0" smtClean="0">
                <a:latin typeface="+mj-lt"/>
              </a:rPr>
              <a:t>Economy</a:t>
            </a:r>
          </a:p>
          <a:p>
            <a:r>
              <a:rPr lang="en-US" b="1" dirty="0" smtClean="0">
                <a:latin typeface="+mj-lt"/>
              </a:rPr>
              <a:t>       -</a:t>
            </a:r>
            <a:r>
              <a:rPr lang="en-US" dirty="0" smtClean="0">
                <a:latin typeface="+mj-lt"/>
              </a:rPr>
              <a:t>Taxation</a:t>
            </a:r>
            <a:endParaRPr lang="en-US" dirty="0">
              <a:latin typeface="+mj-lt"/>
            </a:endParaRPr>
          </a:p>
        </p:txBody>
      </p:sp>
      <p:sp>
        <p:nvSpPr>
          <p:cNvPr id="31" name="TextBox 30"/>
          <p:cNvSpPr txBox="1"/>
          <p:nvPr/>
        </p:nvSpPr>
        <p:spPr>
          <a:xfrm>
            <a:off x="5257800" y="5059680"/>
            <a:ext cx="2133600" cy="646331"/>
          </a:xfrm>
          <a:prstGeom prst="rect">
            <a:avLst/>
          </a:prstGeom>
          <a:solidFill>
            <a:srgbClr val="FFFFCC"/>
          </a:solidFill>
          <a:ln>
            <a:solidFill>
              <a:srgbClr val="FF0000"/>
            </a:solidFill>
          </a:ln>
        </p:spPr>
        <p:txBody>
          <a:bodyPr wrap="square" rtlCol="0">
            <a:spAutoFit/>
          </a:bodyPr>
          <a:lstStyle/>
          <a:p>
            <a:r>
              <a:rPr lang="en-US" b="1" dirty="0" smtClean="0">
                <a:latin typeface="+mj-lt"/>
              </a:rPr>
              <a:t>Sports</a:t>
            </a:r>
          </a:p>
          <a:p>
            <a:r>
              <a:rPr lang="en-US" b="1" dirty="0" smtClean="0">
                <a:latin typeface="+mj-lt"/>
              </a:rPr>
              <a:t>       -</a:t>
            </a:r>
            <a:r>
              <a:rPr lang="en-US" dirty="0" smtClean="0">
                <a:latin typeface="+mj-lt"/>
              </a:rPr>
              <a:t>Basketball</a:t>
            </a:r>
            <a:endParaRPr lang="en-US" dirty="0">
              <a:latin typeface="+mj-lt"/>
            </a:endParaRPr>
          </a:p>
        </p:txBody>
      </p:sp>
      <p:cxnSp>
        <p:nvCxnSpPr>
          <p:cNvPr id="6" name="Straight Arrow Connector 5"/>
          <p:cNvCxnSpPr>
            <a:endCxn id="7" idx="1"/>
          </p:cNvCxnSpPr>
          <p:nvPr/>
        </p:nvCxnSpPr>
        <p:spPr>
          <a:xfrm>
            <a:off x="4115478" y="2819401"/>
            <a:ext cx="1218522" cy="8198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54" y="2952364"/>
            <a:ext cx="4387993" cy="2762636"/>
          </a:xfrm>
          <a:prstGeom prst="rect">
            <a:avLst/>
          </a:prstGeom>
          <a:ln>
            <a:solidFill>
              <a:schemeClr val="tx1"/>
            </a:solidFill>
          </a:ln>
        </p:spPr>
      </p:pic>
      <p:cxnSp>
        <p:nvCxnSpPr>
          <p:cNvPr id="23" name="Straight Arrow Connector 22"/>
          <p:cNvCxnSpPr/>
          <p:nvPr/>
        </p:nvCxnSpPr>
        <p:spPr>
          <a:xfrm>
            <a:off x="4834847" y="4572000"/>
            <a:ext cx="651553" cy="4876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18</a:t>
            </a:fld>
            <a:endParaRPr lang="en-US" altLang="zh-TW" dirty="0"/>
          </a:p>
        </p:txBody>
      </p:sp>
    </p:spTree>
    <p:extLst>
      <p:ext uri="{BB962C8B-B14F-4D97-AF65-F5344CB8AC3E}">
        <p14:creationId xmlns:p14="http://schemas.microsoft.com/office/powerpoint/2010/main" val="29684920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1" presetClass="entr" presetSubtype="0" fill="hold" grpId="0" nodeType="afterEffect">
                                  <p:stCondLst>
                                    <p:cond delay="25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19</a:t>
            </a:fld>
            <a:endParaRPr lang="en-US" altLang="zh-TW"/>
          </a:p>
        </p:txBody>
      </p:sp>
      <p:sp>
        <p:nvSpPr>
          <p:cNvPr id="2" name="Title 1"/>
          <p:cNvSpPr>
            <a:spLocks noGrp="1"/>
          </p:cNvSpPr>
          <p:nvPr>
            <p:ph type="title"/>
          </p:nvPr>
        </p:nvSpPr>
        <p:spPr/>
        <p:txBody>
          <a:bodyPr/>
          <a:lstStyle/>
          <a:p>
            <a:r>
              <a:rPr lang="en-US" dirty="0" smtClean="0"/>
              <a:t>Text Categorization</a:t>
            </a:r>
            <a:endParaRPr lang="en-US" dirty="0"/>
          </a:p>
        </p:txBody>
      </p:sp>
      <p:sp>
        <p:nvSpPr>
          <p:cNvPr id="5" name="TextBox 4"/>
          <p:cNvSpPr txBox="1"/>
          <p:nvPr/>
        </p:nvSpPr>
        <p:spPr>
          <a:xfrm>
            <a:off x="0" y="1066800"/>
            <a:ext cx="4343400" cy="4524315"/>
          </a:xfrm>
          <a:prstGeom prst="rect">
            <a:avLst/>
          </a:prstGeom>
          <a:solidFill>
            <a:schemeClr val="bg1"/>
          </a:solidFill>
        </p:spPr>
        <p:txBody>
          <a:bodyPr wrap="square" rtlCol="0">
            <a:spAutoFit/>
          </a:bodyPr>
          <a:lstStyle/>
          <a:p>
            <a:pPr algn="just"/>
            <a:r>
              <a:rPr lang="en-US" sz="1600" dirty="0" smtClean="0"/>
              <a:t>On Feb. 8, Dong Nguyen announced that he would be removing his hit game </a:t>
            </a:r>
            <a:r>
              <a:rPr lang="en-US" sz="1600" dirty="0" err="1" smtClean="0"/>
              <a:t>Flappy</a:t>
            </a:r>
            <a:r>
              <a:rPr lang="en-US" sz="1600" dirty="0" smtClean="0"/>
              <a:t> Bird from both the </a:t>
            </a:r>
            <a:r>
              <a:rPr lang="en-US" sz="1600" dirty="0" err="1" smtClean="0"/>
              <a:t>iOS</a:t>
            </a:r>
            <a:r>
              <a:rPr lang="en-US" sz="1600"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r>
              <a:rPr lang="en-US" sz="1600"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r>
              <a:rPr lang="en-US" sz="1600" dirty="0" smtClean="0"/>
              <a:t>Nguyen did not respond to ABC News' request for comment.</a:t>
            </a:r>
          </a:p>
        </p:txBody>
      </p:sp>
      <p:sp>
        <p:nvSpPr>
          <p:cNvPr id="6" name="Rectangle 5"/>
          <p:cNvSpPr/>
          <p:nvPr/>
        </p:nvSpPr>
        <p:spPr>
          <a:xfrm>
            <a:off x="4343400" y="1066800"/>
            <a:ext cx="4800600" cy="5139869"/>
          </a:xfrm>
          <a:prstGeom prst="rect">
            <a:avLst/>
          </a:prstGeom>
          <a:solidFill>
            <a:schemeClr val="bg1"/>
          </a:solidFill>
        </p:spPr>
        <p:txBody>
          <a:bodyPr wrap="square">
            <a:spAutoFit/>
          </a:bodyPr>
          <a:lstStyle/>
          <a:p>
            <a:pPr algn="just"/>
            <a:r>
              <a:rPr lang="en-US" sz="1600"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sz="1600" dirty="0" err="1" smtClean="0"/>
              <a:t>favourite</a:t>
            </a:r>
            <a:r>
              <a:rPr lang="en-US" sz="1600"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sz="1600" dirty="0"/>
          </a:p>
          <a:p>
            <a:pPr algn="just"/>
            <a:endParaRPr lang="en-US" sz="1600" dirty="0" smtClean="0"/>
          </a:p>
          <a:p>
            <a:pPr algn="just"/>
            <a:endParaRPr lang="en-US" sz="1600" dirty="0"/>
          </a:p>
          <a:p>
            <a:pPr algn="just"/>
            <a:endParaRPr lang="en-US" sz="1600" dirty="0"/>
          </a:p>
        </p:txBody>
      </p:sp>
      <p:sp>
        <p:nvSpPr>
          <p:cNvPr id="26" name="Rectangle 25"/>
          <p:cNvSpPr/>
          <p:nvPr/>
        </p:nvSpPr>
        <p:spPr>
          <a:xfrm>
            <a:off x="1447799" y="2743200"/>
            <a:ext cx="6629401" cy="1323439"/>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rPr>
              <a:t>Traditional text </a:t>
            </a:r>
            <a:r>
              <a:rPr lang="en-US" sz="2000" dirty="0" smtClean="0">
                <a:latin typeface="Calibri" panose="020F0502020204030204" pitchFamily="34" charset="0"/>
              </a:rPr>
              <a:t>categorization requires training a </a:t>
            </a:r>
            <a:r>
              <a:rPr lang="en-US" sz="2000" dirty="0">
                <a:latin typeface="Calibri" panose="020F0502020204030204" pitchFamily="34" charset="0"/>
              </a:rPr>
              <a:t>classifier over a set of labeled documents (1,2,….k</a:t>
            </a:r>
            <a:r>
              <a:rPr lang="en-US" sz="2000" dirty="0" smtClean="0">
                <a:latin typeface="Calibri" panose="020F0502020204030204" pitchFamily="34" charset="0"/>
              </a:rPr>
              <a:t>)</a:t>
            </a:r>
          </a:p>
          <a:p>
            <a:pPr marL="285750" indent="-285750">
              <a:buFont typeface="Arial" panose="020B0604020202020204" pitchFamily="34" charset="0"/>
              <a:buChar char="•"/>
            </a:pPr>
            <a:r>
              <a:rPr lang="en-US" sz="2000" dirty="0" smtClean="0">
                <a:solidFill>
                  <a:srgbClr val="0000FF"/>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smtClean="0">
                <a:solidFill>
                  <a:srgbClr val="FF0000"/>
                </a:solidFill>
                <a:latin typeface="Calibri" panose="020F0502020204030204" pitchFamily="34" charset="0"/>
              </a:rPr>
              <a:t>All your model knows is to classify into these given labels</a:t>
            </a:r>
            <a:endParaRPr lang="en-US" sz="2000" dirty="0">
              <a:solidFill>
                <a:srgbClr val="FF0000"/>
              </a:solidFill>
              <a:latin typeface="Calibri" panose="020F0502020204030204" pitchFamily="34" charset="0"/>
            </a:endParaRPr>
          </a:p>
        </p:txBody>
      </p:sp>
      <p:sp>
        <p:nvSpPr>
          <p:cNvPr id="3" name="Rectangle 2"/>
          <p:cNvSpPr/>
          <p:nvPr/>
        </p:nvSpPr>
        <p:spPr>
          <a:xfrm>
            <a:off x="2286000" y="4639270"/>
            <a:ext cx="4572000" cy="1015663"/>
          </a:xfrm>
          <a:prstGeom prst="rect">
            <a:avLst/>
          </a:prstGeom>
          <a:solidFill>
            <a:srgbClr val="FFFFCC"/>
          </a:solidFill>
          <a:ln w="28575">
            <a:solidFill>
              <a:schemeClr val="bg2"/>
            </a:solidFill>
          </a:ln>
        </p:spPr>
        <p:txBody>
          <a:bodyPr>
            <a:spAutoFit/>
          </a:bodyPr>
          <a:lstStyle/>
          <a:p>
            <a:pPr algn="ctr"/>
            <a:r>
              <a:rPr lang="en-US" sz="2000" dirty="0" smtClean="0">
                <a:solidFill>
                  <a:srgbClr val="003366"/>
                </a:solidFill>
                <a:latin typeface="+mn-lt"/>
              </a:rPr>
              <a:t>Is it </a:t>
            </a:r>
            <a:r>
              <a:rPr lang="en-US" sz="2000" dirty="0">
                <a:solidFill>
                  <a:srgbClr val="003366"/>
                </a:solidFill>
                <a:latin typeface="+mn-lt"/>
              </a:rPr>
              <a:t>possible to map a document to an ontology of semantic categories, without training with labeled data?</a:t>
            </a:r>
          </a:p>
        </p:txBody>
      </p:sp>
    </p:spTree>
    <p:extLst>
      <p:ext uri="{BB962C8B-B14F-4D97-AF65-F5344CB8AC3E}">
        <p14:creationId xmlns:p14="http://schemas.microsoft.com/office/powerpoint/2010/main" val="34572681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Slide Number Placeholder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AB47B02-38F6-41E5-9CC5-F1E2C9ABC028}" type="slidenum">
              <a:rPr lang="en-US" altLang="zh-TW" smtClean="0"/>
              <a:pPr/>
              <a:t>2</a:t>
            </a:fld>
            <a:endParaRPr lang="en-US" altLang="zh-TW" smtClean="0"/>
          </a:p>
        </p:txBody>
      </p:sp>
      <p:sp>
        <p:nvSpPr>
          <p:cNvPr id="1249284" name="Rectangle 3"/>
          <p:cNvSpPr>
            <a:spLocks noChangeArrowheads="1"/>
          </p:cNvSpPr>
          <p:nvPr/>
        </p:nvSpPr>
        <p:spPr bwMode="auto">
          <a:xfrm>
            <a:off x="2743200" y="1752600"/>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b="1">
                <a:latin typeface="Tempus Sans ITC" pitchFamily="82" charset="0"/>
              </a:rPr>
              <a:t>(and distinguish from other candidates)</a:t>
            </a:r>
          </a:p>
        </p:txBody>
      </p:sp>
      <p:pic>
        <p:nvPicPr>
          <p:cNvPr id="16389"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1915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255587" y="5653088"/>
            <a:ext cx="1752600"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2800" dirty="0">
                <a:solidFill>
                  <a:srgbClr val="003366"/>
                </a:solidFill>
                <a:latin typeface="+mn-lt"/>
                <a:cs typeface="Times New Roman" pitchFamily="18" charset="0"/>
              </a:rPr>
              <a:t>ACCEPT?</a:t>
            </a:r>
            <a:r>
              <a:rPr lang="en-US" sz="2800" dirty="0">
                <a:solidFill>
                  <a:srgbClr val="003366"/>
                </a:solidFill>
                <a:latin typeface="+mn-lt"/>
              </a:rPr>
              <a:t> </a:t>
            </a:r>
          </a:p>
        </p:txBody>
      </p:sp>
      <p:grpSp>
        <p:nvGrpSpPr>
          <p:cNvPr id="2" name="Group 7"/>
          <p:cNvGrpSpPr>
            <a:grpSpLocks/>
          </p:cNvGrpSpPr>
          <p:nvPr/>
        </p:nvGrpSpPr>
        <p:grpSpPr bwMode="auto">
          <a:xfrm>
            <a:off x="404812" y="4076700"/>
            <a:ext cx="4243388" cy="2133600"/>
            <a:chOff x="111" y="2784"/>
            <a:chExt cx="2673" cy="1344"/>
          </a:xfrm>
        </p:grpSpPr>
        <p:sp>
          <p:nvSpPr>
            <p:cNvPr id="16402" name="AutoShape 8"/>
            <p:cNvSpPr>
              <a:spLocks noChangeArrowheads="1"/>
            </p:cNvSpPr>
            <p:nvPr/>
          </p:nvSpPr>
          <p:spPr bwMode="auto">
            <a:xfrm rot="-2084416">
              <a:off x="1152" y="2784"/>
              <a:ext cx="1632" cy="672"/>
            </a:xfrm>
            <a:prstGeom prst="leftArrow">
              <a:avLst>
                <a:gd name="adj1" fmla="val 50000"/>
                <a:gd name="adj2" fmla="val 60714"/>
              </a:avLst>
            </a:prstGeom>
            <a:solidFill>
              <a:schemeClr val="bg2"/>
            </a:solidFill>
            <a:ln w="9525">
              <a:solidFill>
                <a:srgbClr val="FF9933"/>
              </a:solidFill>
              <a:miter lim="800000"/>
              <a:headEnd/>
              <a:tailEnd/>
            </a:ln>
          </p:spPr>
          <p:txBody>
            <a:bodyPr wrap="none" anchor="ctr"/>
            <a:lstStyle/>
            <a:p>
              <a:pPr algn="ctr"/>
              <a:endParaRPr lang="en-US"/>
            </a:p>
          </p:txBody>
        </p:sp>
        <p:sp>
          <p:nvSpPr>
            <p:cNvPr id="16403" name="Oval 9"/>
            <p:cNvSpPr>
              <a:spLocks noChangeArrowheads="1"/>
            </p:cNvSpPr>
            <p:nvPr/>
          </p:nvSpPr>
          <p:spPr bwMode="auto">
            <a:xfrm>
              <a:off x="111" y="3744"/>
              <a:ext cx="1296" cy="384"/>
            </a:xfrm>
            <a:prstGeom prst="ellipse">
              <a:avLst/>
            </a:prstGeom>
            <a:noFill/>
            <a:ln w="1905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pic>
        <p:nvPicPr>
          <p:cNvPr id="1249290"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572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1"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10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2"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3"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4"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5"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6"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7"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298" name="Rectangle 18"/>
          <p:cNvSpPr>
            <a:spLocks noChangeArrowheads="1"/>
          </p:cNvSpPr>
          <p:nvPr/>
        </p:nvSpPr>
        <p:spPr bwMode="auto">
          <a:xfrm>
            <a:off x="2819400" y="1828800"/>
            <a:ext cx="3810000" cy="1288256"/>
          </a:xfrm>
          <a:prstGeom prst="rect">
            <a:avLst/>
          </a:prstGeom>
          <a:solidFill>
            <a:srgbClr val="FFFFCC"/>
          </a:solidFill>
          <a:ln w="9525">
            <a:solidFill>
              <a:srgbClr val="FF9933"/>
            </a:solidFill>
            <a:miter lim="800000"/>
            <a:headEnd/>
            <a:tailEnd/>
          </a:ln>
          <a:effectLst/>
          <a:extLst/>
        </p:spPr>
        <p:txBody>
          <a:bodyPr/>
          <a:lstStyle/>
          <a:p>
            <a:pPr marL="342900" indent="-342900">
              <a:lnSpc>
                <a:spcPct val="80000"/>
              </a:lnSpc>
              <a:buClr>
                <a:schemeClr val="bg2"/>
              </a:buClr>
              <a:buSzPct val="75000"/>
              <a:buFont typeface="Wingdings" pitchFamily="2" charset="2"/>
              <a:buNone/>
            </a:pPr>
            <a:r>
              <a:rPr lang="en-US" sz="2000" dirty="0">
                <a:solidFill>
                  <a:srgbClr val="003366"/>
                </a:solidFill>
                <a:latin typeface="Calibri" pitchFamily="34" charset="0"/>
              </a:rPr>
              <a:t>Does it say that </a:t>
            </a:r>
            <a:r>
              <a:rPr lang="en-US" sz="2000" dirty="0" smtClean="0">
                <a:solidFill>
                  <a:srgbClr val="003366"/>
                </a:solidFill>
                <a:latin typeface="Calibri" pitchFamily="34" charset="0"/>
              </a:rPr>
              <a:t>they will: </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Give my </a:t>
            </a:r>
            <a:r>
              <a:rPr lang="en-US" sz="2000" dirty="0">
                <a:solidFill>
                  <a:srgbClr val="003366"/>
                </a:solidFill>
                <a:latin typeface="Calibri" pitchFamily="34" charset="0"/>
              </a:rPr>
              <a:t>email address away</a:t>
            </a:r>
            <a:r>
              <a:rPr lang="en-US" sz="2000" dirty="0" smtClean="0">
                <a:solidFill>
                  <a:srgbClr val="003366"/>
                </a:solidFill>
                <a:latin typeface="Calibri" pitchFamily="34" charset="0"/>
              </a:rPr>
              <a:t>?</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Log my activity</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a:t>
            </a:r>
            <a:endParaRPr lang="en-US" sz="2000" dirty="0">
              <a:solidFill>
                <a:srgbClr val="003366"/>
              </a:solidFill>
              <a:latin typeface="Calibri" pitchFamily="34" charset="0"/>
            </a:endParaRPr>
          </a:p>
        </p:txBody>
      </p:sp>
      <p:sp>
        <p:nvSpPr>
          <p:cNvPr id="10" name="TextBox 9"/>
          <p:cNvSpPr txBox="1"/>
          <p:nvPr/>
        </p:nvSpPr>
        <p:spPr>
          <a:xfrm>
            <a:off x="152400" y="-78830"/>
            <a:ext cx="1722459" cy="523220"/>
          </a:xfrm>
          <a:prstGeom prst="rect">
            <a:avLst/>
          </a:prstGeom>
          <a:noFill/>
        </p:spPr>
        <p:txBody>
          <a:bodyPr wrap="none" rtlCol="0">
            <a:spAutoFit/>
          </a:bodyPr>
          <a:lstStyle/>
          <a:p>
            <a:r>
              <a:rPr lang="en-US" sz="2800" dirty="0" smtClean="0">
                <a:solidFill>
                  <a:srgbClr val="0033CC"/>
                </a:solidFill>
                <a:latin typeface="+mj-lt"/>
              </a:rPr>
              <a:t>A Contract</a:t>
            </a:r>
            <a:endParaRPr lang="en-US" sz="2800" dirty="0">
              <a:solidFill>
                <a:srgbClr val="0033CC"/>
              </a:solidFill>
              <a:latin typeface="+mj-lt"/>
            </a:endParaRPr>
          </a:p>
        </p:txBody>
      </p:sp>
      <p:sp>
        <p:nvSpPr>
          <p:cNvPr id="16386" name="Rectangle 2"/>
          <p:cNvSpPr>
            <a:spLocks noGrp="1" noChangeArrowheads="1"/>
          </p:cNvSpPr>
          <p:nvPr>
            <p:ph type="title"/>
          </p:nvPr>
        </p:nvSpPr>
        <p:spPr>
          <a:xfrm>
            <a:off x="152400" y="-92478"/>
            <a:ext cx="8229600" cy="533400"/>
          </a:xfrm>
          <a:solidFill>
            <a:schemeClr val="bg2">
              <a:lumMod val="60000"/>
              <a:lumOff val="40000"/>
            </a:schemeClr>
          </a:solidFill>
        </p:spPr>
        <p:txBody>
          <a:bodyPr/>
          <a:lstStyle/>
          <a:p>
            <a:r>
              <a:rPr lang="en-US" dirty="0" smtClean="0"/>
              <a:t>A view on Extracting Meaning from Unstructured Text</a:t>
            </a:r>
          </a:p>
        </p:txBody>
      </p:sp>
    </p:spTree>
    <p:extLst>
      <p:ext uri="{BB962C8B-B14F-4D97-AF65-F5344CB8AC3E}">
        <p14:creationId xmlns:p14="http://schemas.microsoft.com/office/powerpoint/2010/main" val="29324541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49298"/>
                                        </p:tgtEl>
                                        <p:attrNameLst>
                                          <p:attrName>style.visibility</p:attrName>
                                        </p:attrNameLst>
                                      </p:cBhvr>
                                      <p:to>
                                        <p:strVal val="visible"/>
                                      </p:to>
                                    </p:set>
                                    <p:animEffect transition="in" filter="wipe(up)">
                                      <p:cBhvr>
                                        <p:cTn id="16" dur="2000"/>
                                        <p:tgtEl>
                                          <p:spTgt spid="12492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49284"/>
                                        </p:tgtEl>
                                        <p:attrNameLst>
                                          <p:attrName>style.visibility</p:attrName>
                                        </p:attrNameLst>
                                      </p:cBhvr>
                                      <p:to>
                                        <p:strVal val="visible"/>
                                      </p:to>
                                    </p:set>
                                    <p:animEffect transition="in" filter="box(in)">
                                      <p:cBhvr>
                                        <p:cTn id="21" dur="500"/>
                                        <p:tgtEl>
                                          <p:spTgt spid="124928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386"/>
                                        </p:tgtEl>
                                        <p:attrNameLst>
                                          <p:attrName>style.visibility</p:attrName>
                                        </p:attrNameLst>
                                      </p:cBhvr>
                                      <p:to>
                                        <p:strVal val="visible"/>
                                      </p:to>
                                    </p:se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249290"/>
                                        </p:tgtEl>
                                        <p:attrNameLst>
                                          <p:attrName>style.visibility</p:attrName>
                                        </p:attrNameLst>
                                      </p:cBhvr>
                                      <p:to>
                                        <p:strVal val="visible"/>
                                      </p:to>
                                    </p:set>
                                    <p:animEffect transition="in" filter="box(in)">
                                      <p:cBhvr>
                                        <p:cTn id="27" dur="500"/>
                                        <p:tgtEl>
                                          <p:spTgt spid="1249290"/>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1249291"/>
                                        </p:tgtEl>
                                        <p:attrNameLst>
                                          <p:attrName>style.visibility</p:attrName>
                                        </p:attrNameLst>
                                      </p:cBhvr>
                                      <p:to>
                                        <p:strVal val="visible"/>
                                      </p:to>
                                    </p:set>
                                    <p:animEffect transition="in" filter="box(in)">
                                      <p:cBhvr>
                                        <p:cTn id="31" dur="500"/>
                                        <p:tgtEl>
                                          <p:spTgt spid="1249291"/>
                                        </p:tgtEl>
                                      </p:cBhvr>
                                    </p:animEffect>
                                  </p:childTnLst>
                                </p:cTn>
                              </p:par>
                            </p:childTnLst>
                          </p:cTn>
                        </p:par>
                        <p:par>
                          <p:cTn id="32" fill="hold">
                            <p:stCondLst>
                              <p:cond delay="1500"/>
                            </p:stCondLst>
                            <p:childTnLst>
                              <p:par>
                                <p:cTn id="33" presetID="4" presetClass="entr" presetSubtype="16" fill="hold" nodeType="afterEffect">
                                  <p:stCondLst>
                                    <p:cond delay="0"/>
                                  </p:stCondLst>
                                  <p:childTnLst>
                                    <p:set>
                                      <p:cBhvr>
                                        <p:cTn id="34" dur="1" fill="hold">
                                          <p:stCondLst>
                                            <p:cond delay="0"/>
                                          </p:stCondLst>
                                        </p:cTn>
                                        <p:tgtEl>
                                          <p:spTgt spid="1249292"/>
                                        </p:tgtEl>
                                        <p:attrNameLst>
                                          <p:attrName>style.visibility</p:attrName>
                                        </p:attrNameLst>
                                      </p:cBhvr>
                                      <p:to>
                                        <p:strVal val="visible"/>
                                      </p:to>
                                    </p:set>
                                    <p:animEffect transition="in" filter="box(in)">
                                      <p:cBhvr>
                                        <p:cTn id="35" dur="500"/>
                                        <p:tgtEl>
                                          <p:spTgt spid="1249292"/>
                                        </p:tgtEl>
                                      </p:cBhvr>
                                    </p:animEffect>
                                  </p:childTnLst>
                                </p:cTn>
                              </p:par>
                            </p:childTnLst>
                          </p:cTn>
                        </p:par>
                        <p:par>
                          <p:cTn id="36" fill="hold">
                            <p:stCondLst>
                              <p:cond delay="2000"/>
                            </p:stCondLst>
                            <p:childTnLst>
                              <p:par>
                                <p:cTn id="37" presetID="4" presetClass="entr" presetSubtype="16" fill="hold" nodeType="afterEffect">
                                  <p:stCondLst>
                                    <p:cond delay="0"/>
                                  </p:stCondLst>
                                  <p:childTnLst>
                                    <p:set>
                                      <p:cBhvr>
                                        <p:cTn id="38" dur="1" fill="hold">
                                          <p:stCondLst>
                                            <p:cond delay="0"/>
                                          </p:stCondLst>
                                        </p:cTn>
                                        <p:tgtEl>
                                          <p:spTgt spid="1249293"/>
                                        </p:tgtEl>
                                        <p:attrNameLst>
                                          <p:attrName>style.visibility</p:attrName>
                                        </p:attrNameLst>
                                      </p:cBhvr>
                                      <p:to>
                                        <p:strVal val="visible"/>
                                      </p:to>
                                    </p:set>
                                    <p:animEffect transition="in" filter="box(in)">
                                      <p:cBhvr>
                                        <p:cTn id="39" dur="500"/>
                                        <p:tgtEl>
                                          <p:spTgt spid="1249293"/>
                                        </p:tgtEl>
                                      </p:cBhvr>
                                    </p:animEffect>
                                  </p:childTnLst>
                                </p:cTn>
                              </p:par>
                            </p:childTnLst>
                          </p:cTn>
                        </p:par>
                        <p:par>
                          <p:cTn id="40" fill="hold">
                            <p:stCondLst>
                              <p:cond delay="2500"/>
                            </p:stCondLst>
                            <p:childTnLst>
                              <p:par>
                                <p:cTn id="41" presetID="4" presetClass="entr" presetSubtype="16" fill="hold" nodeType="afterEffect">
                                  <p:stCondLst>
                                    <p:cond delay="0"/>
                                  </p:stCondLst>
                                  <p:childTnLst>
                                    <p:set>
                                      <p:cBhvr>
                                        <p:cTn id="42" dur="1" fill="hold">
                                          <p:stCondLst>
                                            <p:cond delay="0"/>
                                          </p:stCondLst>
                                        </p:cTn>
                                        <p:tgtEl>
                                          <p:spTgt spid="1249294"/>
                                        </p:tgtEl>
                                        <p:attrNameLst>
                                          <p:attrName>style.visibility</p:attrName>
                                        </p:attrNameLst>
                                      </p:cBhvr>
                                      <p:to>
                                        <p:strVal val="visible"/>
                                      </p:to>
                                    </p:set>
                                    <p:animEffect transition="in" filter="box(in)">
                                      <p:cBhvr>
                                        <p:cTn id="43" dur="500"/>
                                        <p:tgtEl>
                                          <p:spTgt spid="1249294"/>
                                        </p:tgtEl>
                                      </p:cBhvr>
                                    </p:animEffect>
                                  </p:childTnLst>
                                </p:cTn>
                              </p:par>
                            </p:childTnLst>
                          </p:cTn>
                        </p:par>
                        <p:par>
                          <p:cTn id="44" fill="hold">
                            <p:stCondLst>
                              <p:cond delay="3000"/>
                            </p:stCondLst>
                            <p:childTnLst>
                              <p:par>
                                <p:cTn id="45" presetID="4" presetClass="entr" presetSubtype="16" fill="hold" nodeType="afterEffect">
                                  <p:stCondLst>
                                    <p:cond delay="0"/>
                                  </p:stCondLst>
                                  <p:childTnLst>
                                    <p:set>
                                      <p:cBhvr>
                                        <p:cTn id="46" dur="1" fill="hold">
                                          <p:stCondLst>
                                            <p:cond delay="0"/>
                                          </p:stCondLst>
                                        </p:cTn>
                                        <p:tgtEl>
                                          <p:spTgt spid="1249295"/>
                                        </p:tgtEl>
                                        <p:attrNameLst>
                                          <p:attrName>style.visibility</p:attrName>
                                        </p:attrNameLst>
                                      </p:cBhvr>
                                      <p:to>
                                        <p:strVal val="visible"/>
                                      </p:to>
                                    </p:set>
                                    <p:animEffect transition="in" filter="box(in)">
                                      <p:cBhvr>
                                        <p:cTn id="47" dur="500"/>
                                        <p:tgtEl>
                                          <p:spTgt spid="1249295"/>
                                        </p:tgtEl>
                                      </p:cBhvr>
                                    </p:animEffect>
                                  </p:childTnLst>
                                </p:cTn>
                              </p:par>
                            </p:childTnLst>
                          </p:cTn>
                        </p:par>
                        <p:par>
                          <p:cTn id="48" fill="hold">
                            <p:stCondLst>
                              <p:cond delay="3500"/>
                            </p:stCondLst>
                            <p:childTnLst>
                              <p:par>
                                <p:cTn id="49" presetID="4" presetClass="entr" presetSubtype="16" fill="hold" nodeType="afterEffect">
                                  <p:stCondLst>
                                    <p:cond delay="0"/>
                                  </p:stCondLst>
                                  <p:childTnLst>
                                    <p:set>
                                      <p:cBhvr>
                                        <p:cTn id="50" dur="1" fill="hold">
                                          <p:stCondLst>
                                            <p:cond delay="0"/>
                                          </p:stCondLst>
                                        </p:cTn>
                                        <p:tgtEl>
                                          <p:spTgt spid="1249296"/>
                                        </p:tgtEl>
                                        <p:attrNameLst>
                                          <p:attrName>style.visibility</p:attrName>
                                        </p:attrNameLst>
                                      </p:cBhvr>
                                      <p:to>
                                        <p:strVal val="visible"/>
                                      </p:to>
                                    </p:set>
                                    <p:animEffect transition="in" filter="box(in)">
                                      <p:cBhvr>
                                        <p:cTn id="51" dur="500"/>
                                        <p:tgtEl>
                                          <p:spTgt spid="1249296"/>
                                        </p:tgtEl>
                                      </p:cBhvr>
                                    </p:animEffect>
                                  </p:childTnLst>
                                </p:cTn>
                              </p:par>
                            </p:childTnLst>
                          </p:cTn>
                        </p:par>
                        <p:par>
                          <p:cTn id="52" fill="hold">
                            <p:stCondLst>
                              <p:cond delay="4000"/>
                            </p:stCondLst>
                            <p:childTnLst>
                              <p:par>
                                <p:cTn id="53" presetID="4" presetClass="entr" presetSubtype="16" fill="hold" nodeType="afterEffect">
                                  <p:stCondLst>
                                    <p:cond delay="0"/>
                                  </p:stCondLst>
                                  <p:childTnLst>
                                    <p:set>
                                      <p:cBhvr>
                                        <p:cTn id="54" dur="1" fill="hold">
                                          <p:stCondLst>
                                            <p:cond delay="0"/>
                                          </p:stCondLst>
                                        </p:cTn>
                                        <p:tgtEl>
                                          <p:spTgt spid="1249297"/>
                                        </p:tgtEl>
                                        <p:attrNameLst>
                                          <p:attrName>style.visibility</p:attrName>
                                        </p:attrNameLst>
                                      </p:cBhvr>
                                      <p:to>
                                        <p:strVal val="visible"/>
                                      </p:to>
                                    </p:set>
                                    <p:animEffect transition="in" filter="box(in)">
                                      <p:cBhvr>
                                        <p:cTn id="55" dur="500"/>
                                        <p:tgtEl>
                                          <p:spTgt spid="124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4" grpId="0"/>
      <p:bldP spid="16390" grpId="0" animBg="1"/>
      <p:bldP spid="1249298" grpId="0" animBg="1"/>
      <p:bldP spid="163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6800"/>
            <a:ext cx="4343400" cy="4524315"/>
          </a:xfrm>
          <a:prstGeom prst="rect">
            <a:avLst/>
          </a:prstGeom>
          <a:solidFill>
            <a:schemeClr val="bg1"/>
          </a:solidFill>
        </p:spPr>
        <p:txBody>
          <a:bodyPr wrap="square" rtlCol="0">
            <a:spAutoFit/>
          </a:bodyPr>
          <a:lstStyle/>
          <a:p>
            <a:pPr algn="just"/>
            <a:r>
              <a:rPr lang="en-US" sz="1600" dirty="0" smtClean="0"/>
              <a:t>On Feb. 8, Dong Nguyen announced that he would be removing his hit game </a:t>
            </a:r>
            <a:r>
              <a:rPr lang="en-US" sz="1600" dirty="0" err="1" smtClean="0"/>
              <a:t>Flappy</a:t>
            </a:r>
            <a:r>
              <a:rPr lang="en-US" sz="1600" dirty="0" smtClean="0"/>
              <a:t> Bird from both the </a:t>
            </a:r>
            <a:r>
              <a:rPr lang="en-US" sz="1600" dirty="0" err="1" smtClean="0"/>
              <a:t>iOS</a:t>
            </a:r>
            <a:r>
              <a:rPr lang="en-US" sz="1600"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r>
              <a:rPr lang="en-US" sz="1600"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r>
              <a:rPr lang="en-US" sz="1600" dirty="0" smtClean="0"/>
              <a:t>Nguyen did not respond to ABC News' request for comment.</a:t>
            </a:r>
          </a:p>
        </p:txBody>
      </p:sp>
      <p:sp>
        <p:nvSpPr>
          <p:cNvPr id="2" name="Title 1"/>
          <p:cNvSpPr>
            <a:spLocks noGrp="1"/>
          </p:cNvSpPr>
          <p:nvPr>
            <p:ph type="title"/>
          </p:nvPr>
        </p:nvSpPr>
        <p:spPr>
          <a:xfrm>
            <a:off x="457200" y="152400"/>
            <a:ext cx="8229600" cy="2089666"/>
          </a:xfrm>
        </p:spPr>
        <p:txBody>
          <a:bodyPr/>
          <a:lstStyle/>
          <a:p>
            <a:r>
              <a:rPr lang="en-US" dirty="0" smtClean="0"/>
              <a:t>Text Categorization</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20</a:t>
            </a:fld>
            <a:endParaRPr lang="en-US" altLang="zh-TW"/>
          </a:p>
        </p:txBody>
      </p:sp>
      <p:sp>
        <p:nvSpPr>
          <p:cNvPr id="6" name="Rectangle 5"/>
          <p:cNvSpPr/>
          <p:nvPr/>
        </p:nvSpPr>
        <p:spPr>
          <a:xfrm>
            <a:off x="4343400" y="1066800"/>
            <a:ext cx="4800600" cy="5139869"/>
          </a:xfrm>
          <a:prstGeom prst="rect">
            <a:avLst/>
          </a:prstGeom>
          <a:solidFill>
            <a:schemeClr val="bg1"/>
          </a:solidFill>
        </p:spPr>
        <p:txBody>
          <a:bodyPr wrap="square">
            <a:spAutoFit/>
          </a:bodyPr>
          <a:lstStyle/>
          <a:p>
            <a:pPr algn="just"/>
            <a:r>
              <a:rPr lang="en-US" sz="1600"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sz="1600" dirty="0" err="1" smtClean="0"/>
              <a:t>favourite</a:t>
            </a:r>
            <a:r>
              <a:rPr lang="en-US" sz="1600"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sz="1600" dirty="0"/>
          </a:p>
          <a:p>
            <a:pPr algn="just"/>
            <a:endParaRPr lang="en-US" sz="1600" dirty="0" smtClean="0"/>
          </a:p>
          <a:p>
            <a:pPr algn="just"/>
            <a:endParaRPr lang="en-US" sz="1600" dirty="0"/>
          </a:p>
          <a:p>
            <a:pPr algn="just"/>
            <a:endParaRPr lang="en-US" sz="1600" dirty="0"/>
          </a:p>
        </p:txBody>
      </p:sp>
      <p:pic>
        <p:nvPicPr>
          <p:cNvPr id="7" name="Picture 6"/>
          <p:cNvPicPr>
            <a:picLocks noChangeAspect="1" noChangeArrowheads="1"/>
          </p:cNvPicPr>
          <p:nvPr/>
        </p:nvPicPr>
        <p:blipFill>
          <a:blip r:embed="rId3"/>
          <a:srcRect/>
          <a:stretch>
            <a:fillRect/>
          </a:stretch>
        </p:blipFill>
        <p:spPr bwMode="auto">
          <a:xfrm>
            <a:off x="0" y="1295399"/>
            <a:ext cx="4272775" cy="4504049"/>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4800600" y="1295399"/>
            <a:ext cx="4343400" cy="4578497"/>
          </a:xfrm>
          <a:prstGeom prst="rect">
            <a:avLst/>
          </a:prstGeom>
          <a:noFill/>
          <a:ln w="9525">
            <a:noFill/>
            <a:miter lim="800000"/>
            <a:headEnd/>
            <a:tailEnd/>
          </a:ln>
          <a:effectLst/>
        </p:spPr>
      </p:pic>
      <p:sp>
        <p:nvSpPr>
          <p:cNvPr id="9" name="Rectangle 8"/>
          <p:cNvSpPr/>
          <p:nvPr/>
        </p:nvSpPr>
        <p:spPr>
          <a:xfrm>
            <a:off x="1524000" y="2133600"/>
            <a:ext cx="1230337" cy="369332"/>
          </a:xfrm>
          <a:prstGeom prst="rect">
            <a:avLst/>
          </a:prstGeom>
        </p:spPr>
        <p:txBody>
          <a:bodyPr wrap="none">
            <a:spAutoFit/>
          </a:bodyPr>
          <a:lstStyle/>
          <a:p>
            <a:r>
              <a:rPr lang="en-US" dirty="0" err="1" smtClean="0"/>
              <a:t>Flappy</a:t>
            </a:r>
            <a:r>
              <a:rPr lang="en-US" dirty="0" smtClean="0"/>
              <a:t> Bird</a:t>
            </a:r>
            <a:endParaRPr lang="en-US" dirty="0"/>
          </a:p>
        </p:txBody>
      </p:sp>
      <p:sp>
        <p:nvSpPr>
          <p:cNvPr id="10" name="Rectangle 9"/>
          <p:cNvSpPr/>
          <p:nvPr/>
        </p:nvSpPr>
        <p:spPr>
          <a:xfrm>
            <a:off x="2971800" y="2286000"/>
            <a:ext cx="548548" cy="369332"/>
          </a:xfrm>
          <a:prstGeom prst="rect">
            <a:avLst/>
          </a:prstGeom>
        </p:spPr>
        <p:txBody>
          <a:bodyPr wrap="none">
            <a:spAutoFit/>
          </a:bodyPr>
          <a:lstStyle/>
          <a:p>
            <a:r>
              <a:rPr lang="en-US" dirty="0" err="1" smtClean="0"/>
              <a:t>iOS</a:t>
            </a:r>
            <a:r>
              <a:rPr lang="en-US" dirty="0" smtClean="0"/>
              <a:t> </a:t>
            </a:r>
            <a:endParaRPr lang="en-US" dirty="0"/>
          </a:p>
        </p:txBody>
      </p:sp>
      <p:sp>
        <p:nvSpPr>
          <p:cNvPr id="11" name="Rectangle 10"/>
          <p:cNvSpPr/>
          <p:nvPr/>
        </p:nvSpPr>
        <p:spPr>
          <a:xfrm>
            <a:off x="1371600" y="2819400"/>
            <a:ext cx="987258" cy="369332"/>
          </a:xfrm>
          <a:prstGeom prst="rect">
            <a:avLst/>
          </a:prstGeom>
        </p:spPr>
        <p:txBody>
          <a:bodyPr wrap="none">
            <a:spAutoFit/>
          </a:bodyPr>
          <a:lstStyle/>
          <a:p>
            <a:r>
              <a:rPr lang="en-US" dirty="0" smtClean="0"/>
              <a:t>Android </a:t>
            </a:r>
            <a:endParaRPr lang="en-US" dirty="0"/>
          </a:p>
        </p:txBody>
      </p:sp>
      <p:sp>
        <p:nvSpPr>
          <p:cNvPr id="12" name="Rectangle 11"/>
          <p:cNvSpPr/>
          <p:nvPr/>
        </p:nvSpPr>
        <p:spPr>
          <a:xfrm>
            <a:off x="2743200" y="2743200"/>
            <a:ext cx="680443" cy="369332"/>
          </a:xfrm>
          <a:prstGeom prst="rect">
            <a:avLst/>
          </a:prstGeom>
        </p:spPr>
        <p:txBody>
          <a:bodyPr wrap="none">
            <a:spAutoFit/>
          </a:bodyPr>
          <a:lstStyle/>
          <a:p>
            <a:r>
              <a:rPr lang="en-US" dirty="0" smtClean="0"/>
              <a:t>apps </a:t>
            </a:r>
            <a:endParaRPr lang="en-US" dirty="0"/>
          </a:p>
        </p:txBody>
      </p:sp>
      <p:sp>
        <p:nvSpPr>
          <p:cNvPr id="13" name="Rectangle 12"/>
          <p:cNvSpPr/>
          <p:nvPr/>
        </p:nvSpPr>
        <p:spPr>
          <a:xfrm>
            <a:off x="1295400" y="3276600"/>
            <a:ext cx="750718" cy="369332"/>
          </a:xfrm>
          <a:prstGeom prst="rect">
            <a:avLst/>
          </a:prstGeom>
        </p:spPr>
        <p:txBody>
          <a:bodyPr wrap="none">
            <a:spAutoFit/>
          </a:bodyPr>
          <a:lstStyle/>
          <a:p>
            <a:r>
              <a:rPr lang="en-US" dirty="0" smtClean="0"/>
              <a:t>stores</a:t>
            </a:r>
            <a:endParaRPr lang="en-US" dirty="0"/>
          </a:p>
        </p:txBody>
      </p:sp>
      <p:sp>
        <p:nvSpPr>
          <p:cNvPr id="14" name="Rectangle 13"/>
          <p:cNvSpPr/>
          <p:nvPr/>
        </p:nvSpPr>
        <p:spPr>
          <a:xfrm>
            <a:off x="3048000" y="3276600"/>
            <a:ext cx="752642" cy="369332"/>
          </a:xfrm>
          <a:prstGeom prst="rect">
            <a:avLst/>
          </a:prstGeom>
        </p:spPr>
        <p:txBody>
          <a:bodyPr wrap="none">
            <a:spAutoFit/>
          </a:bodyPr>
          <a:lstStyle/>
          <a:p>
            <a:r>
              <a:rPr lang="en-US" dirty="0" smtClean="0"/>
              <a:t>game </a:t>
            </a:r>
            <a:endParaRPr lang="en-US" dirty="0"/>
          </a:p>
        </p:txBody>
      </p:sp>
      <p:sp>
        <p:nvSpPr>
          <p:cNvPr id="15" name="Rectangle 14"/>
          <p:cNvSpPr/>
          <p:nvPr/>
        </p:nvSpPr>
        <p:spPr>
          <a:xfrm>
            <a:off x="2057400" y="3733800"/>
            <a:ext cx="1159292" cy="369332"/>
          </a:xfrm>
          <a:prstGeom prst="rect">
            <a:avLst/>
          </a:prstGeom>
        </p:spPr>
        <p:txBody>
          <a:bodyPr wrap="none">
            <a:spAutoFit/>
          </a:bodyPr>
          <a:lstStyle/>
          <a:p>
            <a:r>
              <a:rPr lang="en-US" dirty="0" smtClean="0"/>
              <a:t>musicians </a:t>
            </a:r>
            <a:endParaRPr lang="en-US" dirty="0"/>
          </a:p>
        </p:txBody>
      </p:sp>
      <p:sp>
        <p:nvSpPr>
          <p:cNvPr id="16" name="Rectangle 15"/>
          <p:cNvSpPr/>
          <p:nvPr/>
        </p:nvSpPr>
        <p:spPr>
          <a:xfrm>
            <a:off x="6553200" y="2057400"/>
            <a:ext cx="827471" cy="369332"/>
          </a:xfrm>
          <a:prstGeom prst="rect">
            <a:avLst/>
          </a:prstGeom>
        </p:spPr>
        <p:txBody>
          <a:bodyPr wrap="none">
            <a:spAutoFit/>
          </a:bodyPr>
          <a:lstStyle/>
          <a:p>
            <a:r>
              <a:rPr lang="en-US" dirty="0" smtClean="0"/>
              <a:t>Russia </a:t>
            </a:r>
            <a:endParaRPr lang="en-US" dirty="0"/>
          </a:p>
        </p:txBody>
      </p:sp>
      <p:sp>
        <p:nvSpPr>
          <p:cNvPr id="17" name="Rectangle 16"/>
          <p:cNvSpPr/>
          <p:nvPr/>
        </p:nvSpPr>
        <p:spPr>
          <a:xfrm>
            <a:off x="6019800" y="2514600"/>
            <a:ext cx="885371" cy="369332"/>
          </a:xfrm>
          <a:prstGeom prst="rect">
            <a:avLst/>
          </a:prstGeom>
        </p:spPr>
        <p:txBody>
          <a:bodyPr wrap="none">
            <a:spAutoFit/>
          </a:bodyPr>
          <a:lstStyle/>
          <a:p>
            <a:r>
              <a:rPr lang="en-US" dirty="0" smtClean="0"/>
              <a:t>Winter </a:t>
            </a:r>
            <a:endParaRPr lang="en-US" dirty="0"/>
          </a:p>
        </p:txBody>
      </p:sp>
      <p:sp>
        <p:nvSpPr>
          <p:cNvPr id="18" name="Rectangle 17"/>
          <p:cNvSpPr/>
          <p:nvPr/>
        </p:nvSpPr>
        <p:spPr>
          <a:xfrm>
            <a:off x="7391400" y="2286000"/>
            <a:ext cx="1093569" cy="369332"/>
          </a:xfrm>
          <a:prstGeom prst="rect">
            <a:avLst/>
          </a:prstGeom>
        </p:spPr>
        <p:txBody>
          <a:bodyPr wrap="none">
            <a:spAutoFit/>
          </a:bodyPr>
          <a:lstStyle/>
          <a:p>
            <a:r>
              <a:rPr lang="en-US" dirty="0" smtClean="0"/>
              <a:t>Olympics </a:t>
            </a:r>
            <a:endParaRPr lang="en-US" dirty="0"/>
          </a:p>
        </p:txBody>
      </p:sp>
      <p:sp>
        <p:nvSpPr>
          <p:cNvPr id="19" name="Rectangle 18"/>
          <p:cNvSpPr/>
          <p:nvPr/>
        </p:nvSpPr>
        <p:spPr>
          <a:xfrm>
            <a:off x="6248400" y="3048000"/>
            <a:ext cx="684803" cy="369332"/>
          </a:xfrm>
          <a:prstGeom prst="rect">
            <a:avLst/>
          </a:prstGeom>
        </p:spPr>
        <p:txBody>
          <a:bodyPr wrap="none">
            <a:spAutoFit/>
          </a:bodyPr>
          <a:lstStyle/>
          <a:p>
            <a:r>
              <a:rPr lang="en-US" smtClean="0"/>
              <a:t>Sochi</a:t>
            </a:r>
            <a:endParaRPr lang="en-US" dirty="0"/>
          </a:p>
        </p:txBody>
      </p:sp>
      <p:sp>
        <p:nvSpPr>
          <p:cNvPr id="20" name="Rectangle 19"/>
          <p:cNvSpPr/>
          <p:nvPr/>
        </p:nvSpPr>
        <p:spPr>
          <a:xfrm>
            <a:off x="7162800" y="3429000"/>
            <a:ext cx="1234505" cy="369332"/>
          </a:xfrm>
          <a:prstGeom prst="rect">
            <a:avLst/>
          </a:prstGeom>
        </p:spPr>
        <p:txBody>
          <a:bodyPr wrap="none">
            <a:spAutoFit/>
          </a:bodyPr>
          <a:lstStyle/>
          <a:p>
            <a:r>
              <a:rPr lang="en-US" dirty="0" smtClean="0"/>
              <a:t>mountains </a:t>
            </a:r>
            <a:endParaRPr lang="en-US" dirty="0"/>
          </a:p>
        </p:txBody>
      </p:sp>
      <p:sp>
        <p:nvSpPr>
          <p:cNvPr id="21" name="Rectangle 20"/>
          <p:cNvSpPr/>
          <p:nvPr/>
        </p:nvSpPr>
        <p:spPr>
          <a:xfrm>
            <a:off x="5867400" y="3581400"/>
            <a:ext cx="1010213" cy="369332"/>
          </a:xfrm>
          <a:prstGeom prst="rect">
            <a:avLst/>
          </a:prstGeom>
        </p:spPr>
        <p:txBody>
          <a:bodyPr wrap="none">
            <a:spAutoFit/>
          </a:bodyPr>
          <a:lstStyle/>
          <a:p>
            <a:r>
              <a:rPr lang="en-US" dirty="0" smtClean="0"/>
              <a:t>beaches </a:t>
            </a:r>
            <a:endParaRPr lang="en-US" dirty="0"/>
          </a:p>
        </p:txBody>
      </p:sp>
      <p:sp>
        <p:nvSpPr>
          <p:cNvPr id="22" name="Rectangle 21"/>
          <p:cNvSpPr/>
          <p:nvPr/>
        </p:nvSpPr>
        <p:spPr>
          <a:xfrm>
            <a:off x="7086600" y="3886200"/>
            <a:ext cx="817853" cy="369332"/>
          </a:xfrm>
          <a:prstGeom prst="rect">
            <a:avLst/>
          </a:prstGeom>
        </p:spPr>
        <p:txBody>
          <a:bodyPr wrap="none">
            <a:spAutoFit/>
          </a:bodyPr>
          <a:lstStyle/>
          <a:p>
            <a:r>
              <a:rPr lang="en-US" dirty="0" smtClean="0"/>
              <a:t>sports </a:t>
            </a:r>
            <a:endParaRPr lang="en-US" dirty="0"/>
          </a:p>
        </p:txBody>
      </p:sp>
      <p:sp>
        <p:nvSpPr>
          <p:cNvPr id="23" name="Rectangle 22"/>
          <p:cNvSpPr/>
          <p:nvPr/>
        </p:nvSpPr>
        <p:spPr>
          <a:xfrm>
            <a:off x="7162800" y="2819400"/>
            <a:ext cx="1207382" cy="369332"/>
          </a:xfrm>
          <a:prstGeom prst="rect">
            <a:avLst/>
          </a:prstGeom>
        </p:spPr>
        <p:txBody>
          <a:bodyPr wrap="none">
            <a:spAutoFit/>
          </a:bodyPr>
          <a:lstStyle/>
          <a:p>
            <a:r>
              <a:rPr lang="en-US" dirty="0" smtClean="0"/>
              <a:t>champions</a:t>
            </a:r>
            <a:endParaRPr lang="en-US" dirty="0"/>
          </a:p>
        </p:txBody>
      </p:sp>
      <p:sp>
        <p:nvSpPr>
          <p:cNvPr id="24" name="Rounded Rectangle 23"/>
          <p:cNvSpPr/>
          <p:nvPr/>
        </p:nvSpPr>
        <p:spPr>
          <a:xfrm>
            <a:off x="1524000" y="10668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Mobile Games</a:t>
            </a:r>
            <a:endParaRPr lang="en-US" dirty="0"/>
          </a:p>
        </p:txBody>
      </p:sp>
      <p:sp>
        <p:nvSpPr>
          <p:cNvPr id="25" name="Rounded Rectangle 24"/>
          <p:cNvSpPr/>
          <p:nvPr/>
        </p:nvSpPr>
        <p:spPr>
          <a:xfrm>
            <a:off x="6248400" y="9906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Sports</a:t>
            </a:r>
            <a:endParaRPr lang="en-US" dirty="0"/>
          </a:p>
        </p:txBody>
      </p:sp>
      <p:sp>
        <p:nvSpPr>
          <p:cNvPr id="27" name="Rectangle 26"/>
          <p:cNvSpPr/>
          <p:nvPr/>
        </p:nvSpPr>
        <p:spPr>
          <a:xfrm>
            <a:off x="1219200" y="4876800"/>
            <a:ext cx="6922382" cy="707886"/>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smtClean="0">
                <a:latin typeface="Calibri" panose="020F0502020204030204" pitchFamily="34" charset="0"/>
              </a:rPr>
              <a:t>Goal: categorize (short) snippets of text into a given (possibly large) ontology, </a:t>
            </a:r>
            <a:r>
              <a:rPr lang="en-US" sz="2000" dirty="0" smtClean="0">
                <a:solidFill>
                  <a:srgbClr val="FF0000"/>
                </a:solidFill>
                <a:latin typeface="Calibri" panose="020F0502020204030204" pitchFamily="34" charset="0"/>
              </a:rPr>
              <a:t>without supervision</a:t>
            </a:r>
            <a:r>
              <a:rPr lang="en-US" sz="2000" dirty="0" smtClean="0">
                <a:latin typeface="Calibri" panose="020F0502020204030204" pitchFamily="34" charset="0"/>
              </a:rPr>
              <a:t>. </a:t>
            </a:r>
            <a:endParaRPr 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963033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heckerboard(across)">
                                      <p:cBhvr>
                                        <p:cTn id="46" dur="500"/>
                                        <p:tgtEl>
                                          <p:spTgt spid="2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heckerboard(across)">
                                      <p:cBhvr>
                                        <p:cTn id="49" dur="500"/>
                                        <p:tgtEl>
                                          <p:spTgt spid="2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heckerboard(across)">
                                      <p:cBhvr>
                                        <p:cTn id="60" dur="500"/>
                                        <p:tgtEl>
                                          <p:spTgt spid="2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heckerboard(across)">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8"/>
            <a:ext cx="9144000" cy="591972"/>
          </a:xfrm>
        </p:spPr>
        <p:txBody>
          <a:bodyPr>
            <a:noAutofit/>
          </a:bodyPr>
          <a:lstStyle/>
          <a:p>
            <a:r>
              <a:rPr lang="en-US" altLang="zh-CN" dirty="0" smtClean="0"/>
              <a:t>Categorization </a:t>
            </a:r>
            <a:r>
              <a:rPr lang="en-US" altLang="zh-CN" dirty="0" smtClean="0">
                <a:solidFill>
                  <a:schemeClr val="tx1"/>
                </a:solidFill>
              </a:rPr>
              <a:t>without</a:t>
            </a:r>
            <a:r>
              <a:rPr lang="en-US" altLang="zh-CN" dirty="0" smtClean="0"/>
              <a:t> Labeled Data </a:t>
            </a:r>
            <a:r>
              <a:rPr lang="en-US" altLang="zh-CN" sz="1800" dirty="0" smtClean="0">
                <a:solidFill>
                  <a:schemeClr val="tx1"/>
                </a:solidFill>
              </a:rPr>
              <a:t>[</a:t>
            </a:r>
            <a:r>
              <a:rPr lang="en-US" altLang="zh-CN" sz="1800" dirty="0" smtClean="0">
                <a:solidFill>
                  <a:srgbClr val="003366"/>
                </a:solidFill>
              </a:rPr>
              <a:t>AAAI’08, AAAI’14, IJCAI’16</a:t>
            </a:r>
            <a:r>
              <a:rPr lang="en-US" altLang="zh-CN" sz="1800" dirty="0" smtClean="0">
                <a:solidFill>
                  <a:schemeClr val="tx1"/>
                </a:solidFill>
              </a:rPr>
              <a:t>]</a:t>
            </a:r>
            <a:endParaRPr lang="en-US" sz="2000" dirty="0">
              <a:solidFill>
                <a:schemeClr val="tx1"/>
              </a:solidFill>
            </a:endParaRPr>
          </a:p>
        </p:txBody>
      </p:sp>
      <p:sp>
        <p:nvSpPr>
          <p:cNvPr id="3" name="Content Placeholder 2"/>
          <p:cNvSpPr>
            <a:spLocks noGrp="1"/>
          </p:cNvSpPr>
          <p:nvPr>
            <p:ph idx="4294967295"/>
          </p:nvPr>
        </p:nvSpPr>
        <p:spPr>
          <a:xfrm>
            <a:off x="152400" y="1295400"/>
            <a:ext cx="8763000" cy="5410200"/>
          </a:xfrm>
        </p:spPr>
        <p:txBody>
          <a:bodyPr>
            <a:normAutofit fontScale="92500" lnSpcReduction="10000"/>
          </a:bodyPr>
          <a:lstStyle/>
          <a:p>
            <a:r>
              <a:rPr lang="en-US" dirty="0" smtClean="0"/>
              <a:t>Given: </a:t>
            </a:r>
          </a:p>
          <a:p>
            <a:pPr lvl="1"/>
            <a:r>
              <a:rPr lang="en-US" dirty="0" smtClean="0"/>
              <a:t>A single document (or: a collection of documents)</a:t>
            </a:r>
          </a:p>
          <a:p>
            <a:pPr lvl="1"/>
            <a:r>
              <a:rPr lang="en-US" dirty="0" smtClean="0"/>
              <a:t>A taxonomy of </a:t>
            </a:r>
            <a:r>
              <a:rPr lang="en-US" dirty="0" smtClean="0">
                <a:solidFill>
                  <a:srgbClr val="003366"/>
                </a:solidFill>
              </a:rPr>
              <a:t>categories</a:t>
            </a:r>
            <a:r>
              <a:rPr lang="en-US" dirty="0" smtClean="0"/>
              <a:t> into which we want to classify the documents</a:t>
            </a:r>
          </a:p>
          <a:p>
            <a:pPr lvl="1"/>
            <a:endParaRPr lang="en-US" dirty="0" smtClean="0"/>
          </a:p>
          <a:p>
            <a:r>
              <a:rPr lang="en-US" dirty="0" err="1" smtClean="0"/>
              <a:t>Dataless</a:t>
            </a:r>
            <a:r>
              <a:rPr lang="en-US" dirty="0" smtClean="0"/>
              <a:t> procedure:</a:t>
            </a:r>
          </a:p>
          <a:p>
            <a:pPr lvl="1"/>
            <a:r>
              <a:rPr lang="en-US" dirty="0" smtClean="0"/>
              <a:t>Let</a:t>
            </a:r>
            <a:r>
              <a:rPr lang="en-US" dirty="0" smtClean="0">
                <a:latin typeface="cmmi10"/>
              </a:rPr>
              <a:t> f</a:t>
            </a:r>
            <a:r>
              <a:rPr lang="en-US" dirty="0" smtClean="0">
                <a:latin typeface="Calibri"/>
              </a:rPr>
              <a:t>(l</a:t>
            </a:r>
            <a:r>
              <a:rPr lang="en-US" baseline="-25000" dirty="0" smtClean="0">
                <a:latin typeface="Calibri"/>
              </a:rPr>
              <a:t>i</a:t>
            </a:r>
            <a:r>
              <a:rPr lang="en-US" dirty="0" smtClean="0"/>
              <a:t>)    be the </a:t>
            </a:r>
            <a:r>
              <a:rPr lang="en-US" dirty="0" smtClean="0">
                <a:solidFill>
                  <a:srgbClr val="0033CC"/>
                </a:solidFill>
              </a:rPr>
              <a:t>semantic representation </a:t>
            </a:r>
            <a:r>
              <a:rPr lang="en-US" dirty="0" smtClean="0"/>
              <a:t>of the </a:t>
            </a:r>
            <a:r>
              <a:rPr lang="en-US" dirty="0" smtClean="0">
                <a:solidFill>
                  <a:srgbClr val="FF0000"/>
                </a:solidFill>
              </a:rPr>
              <a:t>labels (label descriptions)</a:t>
            </a:r>
          </a:p>
          <a:p>
            <a:pPr lvl="1"/>
            <a:r>
              <a:rPr lang="en-US" dirty="0" smtClean="0"/>
              <a:t>Let </a:t>
            </a:r>
            <a:r>
              <a:rPr lang="en-US" dirty="0" smtClean="0">
                <a:latin typeface="cmmi10"/>
              </a:rPr>
              <a:t>f</a:t>
            </a:r>
            <a:r>
              <a:rPr lang="en-US" dirty="0" smtClean="0"/>
              <a:t>(</a:t>
            </a:r>
            <a:r>
              <a:rPr lang="en-US" b="1" dirty="0" smtClean="0"/>
              <a:t>d</a:t>
            </a:r>
            <a:r>
              <a:rPr lang="en-US" dirty="0" smtClean="0"/>
              <a:t>)   be the </a:t>
            </a:r>
            <a:r>
              <a:rPr lang="en-US" dirty="0" smtClean="0">
                <a:solidFill>
                  <a:srgbClr val="0033CC"/>
                </a:solidFill>
              </a:rPr>
              <a:t>semantic representation of </a:t>
            </a:r>
            <a:r>
              <a:rPr lang="en-US" dirty="0" smtClean="0"/>
              <a:t>a </a:t>
            </a:r>
            <a:r>
              <a:rPr lang="en-US" dirty="0" smtClean="0">
                <a:solidFill>
                  <a:srgbClr val="FF0000"/>
                </a:solidFill>
              </a:rPr>
              <a:t>document</a:t>
            </a:r>
            <a:endParaRPr lang="en-US" dirty="0" smtClean="0"/>
          </a:p>
          <a:p>
            <a:pPr lvl="1"/>
            <a:r>
              <a:rPr lang="en-US" dirty="0" smtClean="0"/>
              <a:t>Select the most appropriate category: </a:t>
            </a:r>
          </a:p>
          <a:p>
            <a:pPr marL="400050" lvl="1" indent="0">
              <a:buNone/>
            </a:pPr>
            <a:r>
              <a:rPr lang="en-US" dirty="0" smtClean="0">
                <a:latin typeface="Calibri"/>
              </a:rPr>
              <a:t>                                       l</a:t>
            </a:r>
            <a:r>
              <a:rPr lang="en-US" baseline="-25000" dirty="0" smtClean="0">
                <a:latin typeface="Calibri"/>
              </a:rPr>
              <a:t>i</a:t>
            </a:r>
            <a:r>
              <a:rPr lang="en-US" baseline="15000" dirty="0" smtClean="0">
                <a:latin typeface="Calibri"/>
              </a:rPr>
              <a:t>*</a:t>
            </a:r>
            <a:r>
              <a:rPr lang="en-US" dirty="0" smtClean="0"/>
              <a:t> = </a:t>
            </a:r>
            <a:r>
              <a:rPr lang="en-US" dirty="0" err="1" smtClean="0">
                <a:latin typeface="Calibri"/>
              </a:rPr>
              <a:t>argmin</a:t>
            </a:r>
            <a:r>
              <a:rPr lang="en-US" baseline="-25000" dirty="0" err="1" smtClean="0">
                <a:latin typeface="Calibri"/>
              </a:rPr>
              <a:t>i</a:t>
            </a:r>
            <a:r>
              <a:rPr lang="en-US" dirty="0" smtClean="0"/>
              <a:t> ||</a:t>
            </a:r>
            <a:r>
              <a:rPr lang="en-US" dirty="0" smtClean="0">
                <a:latin typeface="cmmi10"/>
              </a:rPr>
              <a:t> f</a:t>
            </a:r>
            <a:r>
              <a:rPr lang="en-US" dirty="0" smtClean="0">
                <a:latin typeface="Calibri"/>
              </a:rPr>
              <a:t>(l</a:t>
            </a:r>
            <a:r>
              <a:rPr lang="en-US" baseline="-25000" dirty="0" smtClean="0">
                <a:latin typeface="Calibri"/>
              </a:rPr>
              <a:t>i</a:t>
            </a:r>
            <a:r>
              <a:rPr lang="en-US" dirty="0" smtClean="0"/>
              <a:t>) - </a:t>
            </a:r>
            <a:r>
              <a:rPr lang="en-US" dirty="0" smtClean="0">
                <a:latin typeface="cmmi10"/>
              </a:rPr>
              <a:t>f</a:t>
            </a:r>
            <a:r>
              <a:rPr lang="en-US" dirty="0" smtClean="0"/>
              <a:t>(</a:t>
            </a:r>
            <a:r>
              <a:rPr lang="en-US" b="1" dirty="0" smtClean="0"/>
              <a:t>d</a:t>
            </a:r>
            <a:r>
              <a:rPr lang="en-US" dirty="0" smtClean="0"/>
              <a:t>)||</a:t>
            </a:r>
          </a:p>
          <a:p>
            <a:pPr lvl="1" indent="-342900"/>
            <a:r>
              <a:rPr lang="en-US" dirty="0" smtClean="0"/>
              <a:t>Bootstrap </a:t>
            </a:r>
          </a:p>
          <a:p>
            <a:pPr lvl="2" indent="-342900"/>
            <a:r>
              <a:rPr lang="en-US" dirty="0" smtClean="0"/>
              <a:t>Label the most confident documents; use this to train a model. </a:t>
            </a:r>
          </a:p>
          <a:p>
            <a:endParaRPr lang="en-US" dirty="0" smtClean="0"/>
          </a:p>
          <a:p>
            <a:r>
              <a:rPr lang="en-US" dirty="0" smtClean="0"/>
              <a:t>Key Questions: </a:t>
            </a:r>
          </a:p>
          <a:p>
            <a:pPr lvl="1"/>
            <a:r>
              <a:rPr lang="en-US" dirty="0" smtClean="0"/>
              <a:t>How to generate </a:t>
            </a:r>
            <a:r>
              <a:rPr lang="en-US" dirty="0" smtClean="0">
                <a:solidFill>
                  <a:srgbClr val="FF0000"/>
                </a:solidFill>
              </a:rPr>
              <a:t>good Semantic Representations</a:t>
            </a:r>
            <a:r>
              <a:rPr lang="en-US" dirty="0" smtClean="0"/>
              <a:t>?</a:t>
            </a:r>
          </a:p>
          <a:p>
            <a:pPr lvl="1"/>
            <a:r>
              <a:rPr lang="en-US" dirty="0"/>
              <a:t>How to do it in </a:t>
            </a:r>
            <a:r>
              <a:rPr lang="en-US" dirty="0">
                <a:solidFill>
                  <a:srgbClr val="FF0000"/>
                </a:solidFill>
              </a:rPr>
              <a:t>many languages</a:t>
            </a:r>
            <a:r>
              <a:rPr lang="en-US" dirty="0" smtClean="0"/>
              <a:t>, with minimal resources?</a:t>
            </a:r>
            <a:endParaRPr lang="en-US" dirty="0"/>
          </a:p>
        </p:txBody>
      </p:sp>
      <p:sp>
        <p:nvSpPr>
          <p:cNvPr id="7" name="Rectangular Callout 6"/>
          <p:cNvSpPr/>
          <p:nvPr/>
        </p:nvSpPr>
        <p:spPr>
          <a:xfrm>
            <a:off x="1905000" y="654524"/>
            <a:ext cx="6934200" cy="990600"/>
          </a:xfrm>
          <a:prstGeom prst="wedgeRectCallout">
            <a:avLst>
              <a:gd name="adj1" fmla="val -20620"/>
              <a:gd name="adj2" fmla="val 4959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3366"/>
                </a:solidFill>
              </a:rPr>
              <a:t>This is </a:t>
            </a:r>
            <a:r>
              <a:rPr lang="en-US" b="1" dirty="0" smtClean="0">
                <a:solidFill>
                  <a:srgbClr val="003366"/>
                </a:solidFill>
              </a:rPr>
              <a:t>not an unsupervised learning </a:t>
            </a:r>
            <a:r>
              <a:rPr lang="en-US" dirty="0" smtClean="0">
                <a:solidFill>
                  <a:srgbClr val="003366"/>
                </a:solidFill>
              </a:rPr>
              <a:t>scenario. Unsupervised learning assumes a </a:t>
            </a:r>
            <a:r>
              <a:rPr lang="en-US" dirty="0" smtClean="0">
                <a:solidFill>
                  <a:srgbClr val="3366CC"/>
                </a:solidFill>
              </a:rPr>
              <a:t>coherent collection of data points</a:t>
            </a:r>
            <a:r>
              <a:rPr lang="en-US" dirty="0" smtClean="0">
                <a:solidFill>
                  <a:srgbClr val="003366"/>
                </a:solidFill>
              </a:rPr>
              <a:t>, and that </a:t>
            </a:r>
            <a:r>
              <a:rPr lang="en-US" dirty="0" smtClean="0">
                <a:solidFill>
                  <a:srgbClr val="3366CC"/>
                </a:solidFill>
              </a:rPr>
              <a:t>similar labels are assigned to similar data points</a:t>
            </a:r>
            <a:r>
              <a:rPr lang="en-US" dirty="0" smtClean="0">
                <a:solidFill>
                  <a:srgbClr val="003366"/>
                </a:solidFill>
              </a:rPr>
              <a:t>. It cannot work on a single document. </a:t>
            </a:r>
            <a:endParaRPr lang="en-US" dirty="0">
              <a:solidFill>
                <a:srgbClr val="003366"/>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21</a:t>
            </a:fld>
            <a:endParaRPr lang="en-US" altLang="zh-TW" dirty="0"/>
          </a:p>
        </p:txBody>
      </p:sp>
    </p:spTree>
    <p:extLst>
      <p:ext uri="{BB962C8B-B14F-4D97-AF65-F5344CB8AC3E}">
        <p14:creationId xmlns:p14="http://schemas.microsoft.com/office/powerpoint/2010/main" val="80133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533400"/>
          </a:xfrm>
        </p:spPr>
        <p:txBody>
          <a:bodyPr>
            <a:noAutofit/>
          </a:bodyPr>
          <a:lstStyle/>
          <a:p>
            <a:r>
              <a:rPr lang="en-US" altLang="zh-CN" dirty="0" smtClean="0"/>
              <a:t>General Framework</a:t>
            </a:r>
            <a:endParaRPr lang="en-US" dirty="0"/>
          </a:p>
        </p:txBody>
      </p:sp>
      <p:sp>
        <p:nvSpPr>
          <p:cNvPr id="5" name="Rectangle 4"/>
          <p:cNvSpPr/>
          <p:nvPr/>
        </p:nvSpPr>
        <p:spPr>
          <a:xfrm>
            <a:off x="228600" y="3962400"/>
            <a:ext cx="1828800" cy="685800"/>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Document(s)</a:t>
            </a:r>
            <a:endParaRPr lang="en-US" dirty="0">
              <a:solidFill>
                <a:srgbClr val="003366"/>
              </a:solidFill>
            </a:endParaRPr>
          </a:p>
        </p:txBody>
      </p:sp>
      <p:sp>
        <p:nvSpPr>
          <p:cNvPr id="7" name="Rectangle 6"/>
          <p:cNvSpPr/>
          <p:nvPr/>
        </p:nvSpPr>
        <p:spPr>
          <a:xfrm>
            <a:off x="228600" y="2286000"/>
            <a:ext cx="1828800" cy="914400"/>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Label</a:t>
            </a:r>
          </a:p>
          <a:p>
            <a:pPr algn="ctr"/>
            <a:r>
              <a:rPr lang="en-US" dirty="0" smtClean="0">
                <a:solidFill>
                  <a:srgbClr val="003366"/>
                </a:solidFill>
              </a:rPr>
              <a:t>Definitions</a:t>
            </a:r>
            <a:endParaRPr lang="en-US" dirty="0">
              <a:solidFill>
                <a:srgbClr val="003366"/>
              </a:solidFill>
            </a:endParaRPr>
          </a:p>
        </p:txBody>
      </p:sp>
      <p:cxnSp>
        <p:nvCxnSpPr>
          <p:cNvPr id="9" name="Straight Arrow Connector 8"/>
          <p:cNvCxnSpPr>
            <a:stCxn id="7" idx="3"/>
            <a:endCxn id="10" idx="1"/>
          </p:cNvCxnSpPr>
          <p:nvPr/>
        </p:nvCxnSpPr>
        <p:spPr>
          <a:xfrm>
            <a:off x="2057400" y="2743200"/>
            <a:ext cx="685800" cy="685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Alternate Process 9"/>
          <p:cNvSpPr/>
          <p:nvPr/>
        </p:nvSpPr>
        <p:spPr>
          <a:xfrm>
            <a:off x="2743200" y="2895600"/>
            <a:ext cx="2667000" cy="1066800"/>
          </a:xfrm>
          <a:prstGeom prst="flowChartAlternateProcess">
            <a:avLst/>
          </a:prstGeom>
          <a:solidFill>
            <a:srgbClr val="FFFF99"/>
          </a:solidFill>
          <a:ln>
            <a:solidFill>
              <a:srgbClr val="FF99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solidFill>
                  <a:srgbClr val="003366"/>
                </a:solidFill>
              </a:rPr>
              <a:t>Map </a:t>
            </a:r>
            <a:r>
              <a:rPr lang="en-US" dirty="0" smtClean="0">
                <a:solidFill>
                  <a:srgbClr val="003366"/>
                </a:solidFill>
              </a:rPr>
              <a:t>label</a:t>
            </a:r>
            <a:r>
              <a:rPr lang="en-US" altLang="zh-CN" dirty="0" smtClean="0">
                <a:solidFill>
                  <a:srgbClr val="003366"/>
                </a:solidFill>
              </a:rPr>
              <a:t>s</a:t>
            </a:r>
            <a:r>
              <a:rPr lang="en-US" dirty="0" smtClean="0">
                <a:solidFill>
                  <a:srgbClr val="003366"/>
                </a:solidFill>
              </a:rPr>
              <a:t>/document</a:t>
            </a:r>
            <a:r>
              <a:rPr lang="en-US" altLang="zh-CN" dirty="0" smtClean="0">
                <a:solidFill>
                  <a:srgbClr val="003366"/>
                </a:solidFill>
              </a:rPr>
              <a:t>s</a:t>
            </a:r>
            <a:r>
              <a:rPr lang="en-US" dirty="0" smtClean="0">
                <a:solidFill>
                  <a:srgbClr val="003366"/>
                </a:solidFill>
              </a:rPr>
              <a:t> to the same space</a:t>
            </a:r>
            <a:endParaRPr lang="en-US" dirty="0">
              <a:solidFill>
                <a:srgbClr val="003366"/>
              </a:solidFill>
            </a:endParaRPr>
          </a:p>
        </p:txBody>
      </p:sp>
      <p:cxnSp>
        <p:nvCxnSpPr>
          <p:cNvPr id="12" name="Straight Arrow Connector 11"/>
          <p:cNvCxnSpPr>
            <a:stCxn id="5" idx="3"/>
            <a:endCxn id="10" idx="1"/>
          </p:cNvCxnSpPr>
          <p:nvPr/>
        </p:nvCxnSpPr>
        <p:spPr>
          <a:xfrm flipV="1">
            <a:off x="2057400" y="3429000"/>
            <a:ext cx="685800" cy="8763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49" idx="1"/>
          </p:cNvCxnSpPr>
          <p:nvPr/>
        </p:nvCxnSpPr>
        <p:spPr>
          <a:xfrm>
            <a:off x="5410200" y="3429000"/>
            <a:ext cx="4572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9" idx="2"/>
            <a:endCxn id="54" idx="0"/>
          </p:cNvCxnSpPr>
          <p:nvPr/>
        </p:nvCxnSpPr>
        <p:spPr>
          <a:xfrm>
            <a:off x="7353300" y="3962400"/>
            <a:ext cx="0" cy="3810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5410200"/>
            <a:ext cx="9144000" cy="830997"/>
          </a:xfrm>
          <a:prstGeom prst="rect">
            <a:avLst/>
          </a:prstGeom>
        </p:spPr>
        <p:txBody>
          <a:bodyPr wrap="square">
            <a:spAutoFit/>
          </a:bodyPr>
          <a:lstStyle/>
          <a:p>
            <a:r>
              <a:rPr lang="en-US" sz="1200" dirty="0" smtClean="0">
                <a:solidFill>
                  <a:schemeClr val="tx1">
                    <a:lumMod val="65000"/>
                  </a:schemeClr>
                </a:solidFill>
                <a:latin typeface="+mn-lt"/>
              </a:rPr>
              <a:t>M. Chang, L. </a:t>
            </a:r>
            <a:r>
              <a:rPr lang="en-US" sz="1200" dirty="0" err="1" smtClean="0">
                <a:solidFill>
                  <a:schemeClr val="tx1">
                    <a:lumMod val="65000"/>
                  </a:schemeClr>
                </a:solidFill>
                <a:latin typeface="+mn-lt"/>
              </a:rPr>
              <a:t>Ratinov</a:t>
            </a:r>
            <a:r>
              <a:rPr lang="en-US" sz="1200" dirty="0" smtClean="0">
                <a:solidFill>
                  <a:schemeClr val="tx1">
                    <a:lumMod val="65000"/>
                  </a:schemeClr>
                </a:solidFill>
                <a:latin typeface="+mn-lt"/>
              </a:rPr>
              <a:t>, D. Roth, V. </a:t>
            </a:r>
            <a:r>
              <a:rPr lang="en-US" sz="1200" dirty="0" err="1" smtClean="0">
                <a:solidFill>
                  <a:schemeClr val="tx1">
                    <a:lumMod val="65000"/>
                  </a:schemeClr>
                </a:solidFill>
                <a:latin typeface="+mn-lt"/>
              </a:rPr>
              <a:t>Srikumar</a:t>
            </a:r>
            <a:r>
              <a:rPr lang="en-US" sz="1200" dirty="0" smtClean="0">
                <a:solidFill>
                  <a:schemeClr val="tx1">
                    <a:lumMod val="65000"/>
                  </a:schemeClr>
                </a:solidFill>
                <a:latin typeface="+mn-lt"/>
              </a:rPr>
              <a:t>: Importance of Semantic Representation: </a:t>
            </a:r>
            <a:r>
              <a:rPr lang="en-US" sz="1200" dirty="0" err="1" smtClean="0">
                <a:solidFill>
                  <a:schemeClr val="tx1">
                    <a:lumMod val="65000"/>
                  </a:schemeClr>
                </a:solidFill>
                <a:latin typeface="+mn-lt"/>
              </a:rPr>
              <a:t>Dataless</a:t>
            </a:r>
            <a:r>
              <a:rPr lang="en-US" sz="1200" dirty="0" smtClean="0">
                <a:solidFill>
                  <a:schemeClr val="tx1">
                    <a:lumMod val="65000"/>
                  </a:schemeClr>
                </a:solidFill>
                <a:latin typeface="+mn-lt"/>
              </a:rPr>
              <a:t> Classification. AAAI</a:t>
            </a:r>
            <a:r>
              <a:rPr lang="zh-CN" altLang="en-US" sz="1200" dirty="0" smtClean="0">
                <a:solidFill>
                  <a:schemeClr val="tx1">
                    <a:lumMod val="65000"/>
                  </a:schemeClr>
                </a:solidFill>
                <a:latin typeface="+mn-lt"/>
              </a:rPr>
              <a:t>‘</a:t>
            </a:r>
            <a:r>
              <a:rPr lang="en-US" sz="1200" dirty="0" smtClean="0">
                <a:solidFill>
                  <a:schemeClr val="tx1">
                    <a:lumMod val="65000"/>
                  </a:schemeClr>
                </a:solidFill>
                <a:latin typeface="+mn-lt"/>
              </a:rPr>
              <a:t>08.</a:t>
            </a:r>
          </a:p>
          <a:p>
            <a:r>
              <a:rPr lang="en-US" sz="1200" dirty="0" smtClean="0">
                <a:solidFill>
                  <a:schemeClr val="tx1">
                    <a:lumMod val="65000"/>
                  </a:schemeClr>
                </a:solidFill>
                <a:latin typeface="+mn-lt"/>
              </a:rPr>
              <a:t>Y. Song, D. Roth: On </a:t>
            </a:r>
            <a:r>
              <a:rPr lang="en-US" sz="1200" dirty="0" err="1" smtClean="0">
                <a:solidFill>
                  <a:schemeClr val="tx1">
                    <a:lumMod val="65000"/>
                  </a:schemeClr>
                </a:solidFill>
                <a:latin typeface="+mn-lt"/>
              </a:rPr>
              <a:t>dataless</a:t>
            </a:r>
            <a:r>
              <a:rPr lang="en-US" sz="1200" dirty="0" smtClean="0">
                <a:solidFill>
                  <a:schemeClr val="tx1">
                    <a:lumMod val="65000"/>
                  </a:schemeClr>
                </a:solidFill>
                <a:latin typeface="+mn-lt"/>
              </a:rPr>
              <a:t> hierarchical text classification. AAAI’14.</a:t>
            </a:r>
          </a:p>
          <a:p>
            <a:r>
              <a:rPr lang="en-US" sz="1200" dirty="0" smtClean="0">
                <a:solidFill>
                  <a:schemeClr val="tx1">
                    <a:lumMod val="65000"/>
                  </a:schemeClr>
                </a:solidFill>
                <a:latin typeface="+mn-lt"/>
              </a:rPr>
              <a:t>Y. Song, D. Roth: Unsupervised Sparse Vector Densification for Short Text Similarity. HLT-NAACL’15.</a:t>
            </a:r>
          </a:p>
          <a:p>
            <a:r>
              <a:rPr lang="en-US" sz="1200" dirty="0" smtClean="0">
                <a:solidFill>
                  <a:schemeClr val="tx1">
                    <a:lumMod val="65000"/>
                  </a:schemeClr>
                </a:solidFill>
                <a:latin typeface="+mn-lt"/>
              </a:rPr>
              <a:t>Y. Song, </a:t>
            </a:r>
            <a:r>
              <a:rPr lang="en-US" sz="1200" dirty="0" smtClean="0">
                <a:latin typeface="+mn-lt"/>
              </a:rPr>
              <a:t>S. </a:t>
            </a:r>
            <a:r>
              <a:rPr lang="en-US" sz="1200" dirty="0" err="1" smtClean="0">
                <a:latin typeface="+mn-lt"/>
              </a:rPr>
              <a:t>Upadhyay</a:t>
            </a:r>
            <a:r>
              <a:rPr lang="en-US" sz="1200" dirty="0" smtClean="0">
                <a:solidFill>
                  <a:schemeClr val="tx1">
                    <a:lumMod val="65000"/>
                  </a:schemeClr>
                </a:solidFill>
                <a:latin typeface="+mn-lt"/>
              </a:rPr>
              <a:t>, H. </a:t>
            </a:r>
            <a:r>
              <a:rPr lang="en-US" sz="1200" dirty="0" err="1" smtClean="0">
                <a:solidFill>
                  <a:schemeClr val="tx1">
                    <a:lumMod val="65000"/>
                  </a:schemeClr>
                </a:solidFill>
                <a:latin typeface="+mn-lt"/>
              </a:rPr>
              <a:t>Peng</a:t>
            </a:r>
            <a:r>
              <a:rPr lang="en-US" sz="1200" dirty="0" smtClean="0">
                <a:solidFill>
                  <a:schemeClr val="tx1">
                    <a:lumMod val="65000"/>
                  </a:schemeClr>
                </a:solidFill>
                <a:latin typeface="+mn-lt"/>
              </a:rPr>
              <a:t>, D. Roth: </a:t>
            </a:r>
            <a:r>
              <a:rPr lang="en-US" sz="1200" dirty="0" smtClean="0">
                <a:latin typeface="+mn-lt"/>
              </a:rPr>
              <a:t>Cross-lingual </a:t>
            </a:r>
            <a:r>
              <a:rPr lang="en-US" sz="1200" dirty="0" err="1" smtClean="0">
                <a:latin typeface="+mn-lt"/>
              </a:rPr>
              <a:t>Dataless</a:t>
            </a:r>
            <a:r>
              <a:rPr lang="en-US" sz="1200" dirty="0" smtClean="0">
                <a:latin typeface="+mn-lt"/>
              </a:rPr>
              <a:t> Classification for Many Languages</a:t>
            </a:r>
            <a:r>
              <a:rPr lang="en-US" sz="1200" dirty="0" smtClean="0">
                <a:solidFill>
                  <a:schemeClr val="tx1">
                    <a:lumMod val="65000"/>
                  </a:schemeClr>
                </a:solidFill>
                <a:latin typeface="+mn-lt"/>
              </a:rPr>
              <a:t>. IJCAI’16.</a:t>
            </a:r>
          </a:p>
        </p:txBody>
      </p:sp>
      <p:grpSp>
        <p:nvGrpSpPr>
          <p:cNvPr id="3" name="Group 44"/>
          <p:cNvGrpSpPr/>
          <p:nvPr/>
        </p:nvGrpSpPr>
        <p:grpSpPr>
          <a:xfrm>
            <a:off x="2743200" y="838200"/>
            <a:ext cx="3581400" cy="1828800"/>
            <a:chOff x="2106422" y="1524000"/>
            <a:chExt cx="4976156" cy="2514600"/>
          </a:xfrm>
        </p:grpSpPr>
        <p:sp>
          <p:nvSpPr>
            <p:cNvPr id="30" name="Oval 10"/>
            <p:cNvSpPr>
              <a:spLocks noChangeArrowheads="1"/>
            </p:cNvSpPr>
            <p:nvPr/>
          </p:nvSpPr>
          <p:spPr bwMode="auto">
            <a:xfrm>
              <a:off x="5638800" y="2971800"/>
              <a:ext cx="304800" cy="304800"/>
            </a:xfrm>
            <a:prstGeom prst="ellipse">
              <a:avLst/>
            </a:prstGeom>
            <a:solidFill>
              <a:srgbClr val="0033CC"/>
            </a:solidFill>
            <a:ln w="9525">
              <a:solidFill>
                <a:schemeClr val="tx1"/>
              </a:solidFill>
              <a:round/>
              <a:headEnd/>
              <a:tailEnd/>
            </a:ln>
          </p:spPr>
          <p:txBody>
            <a:bodyPr wrap="none" anchor="ctr"/>
            <a:lstStyle/>
            <a:p>
              <a:endParaRPr lang="en-US" dirty="0">
                <a:solidFill>
                  <a:srgbClr val="FFC000"/>
                </a:solidFill>
              </a:endParaRPr>
            </a:p>
          </p:txBody>
        </p:sp>
        <p:sp>
          <p:nvSpPr>
            <p:cNvPr id="31" name="Oval 11"/>
            <p:cNvSpPr>
              <a:spLocks noChangeArrowheads="1"/>
            </p:cNvSpPr>
            <p:nvPr/>
          </p:nvSpPr>
          <p:spPr bwMode="auto">
            <a:xfrm>
              <a:off x="3581400" y="3200400"/>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2" name="Oval 15"/>
            <p:cNvSpPr>
              <a:spLocks noChangeArrowheads="1"/>
            </p:cNvSpPr>
            <p:nvPr/>
          </p:nvSpPr>
          <p:spPr bwMode="auto">
            <a:xfrm>
              <a:off x="6019800" y="32766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3" name="Oval 15"/>
            <p:cNvSpPr>
              <a:spLocks noChangeArrowheads="1"/>
            </p:cNvSpPr>
            <p:nvPr/>
          </p:nvSpPr>
          <p:spPr bwMode="auto">
            <a:xfrm>
              <a:off x="5486400" y="33528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4" name="Oval 15"/>
            <p:cNvSpPr>
              <a:spLocks noChangeArrowheads="1"/>
            </p:cNvSpPr>
            <p:nvPr/>
          </p:nvSpPr>
          <p:spPr bwMode="auto">
            <a:xfrm>
              <a:off x="6096000" y="2819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5" name="Oval 15"/>
            <p:cNvSpPr>
              <a:spLocks noChangeArrowheads="1"/>
            </p:cNvSpPr>
            <p:nvPr/>
          </p:nvSpPr>
          <p:spPr bwMode="auto">
            <a:xfrm>
              <a:off x="5638800" y="2438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6" name="Oval 15"/>
            <p:cNvSpPr>
              <a:spLocks noChangeArrowheads="1"/>
            </p:cNvSpPr>
            <p:nvPr/>
          </p:nvSpPr>
          <p:spPr bwMode="auto">
            <a:xfrm>
              <a:off x="5029200" y="2819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7" name="Oval 11"/>
            <p:cNvSpPr>
              <a:spLocks noChangeArrowheads="1"/>
            </p:cNvSpPr>
            <p:nvPr/>
          </p:nvSpPr>
          <p:spPr bwMode="auto">
            <a:xfrm>
              <a:off x="3886200" y="28956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38" name="Oval 11"/>
            <p:cNvSpPr>
              <a:spLocks noChangeArrowheads="1"/>
            </p:cNvSpPr>
            <p:nvPr/>
          </p:nvSpPr>
          <p:spPr bwMode="auto">
            <a:xfrm>
              <a:off x="3200400" y="33528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39" name="Oval 11"/>
            <p:cNvSpPr>
              <a:spLocks noChangeArrowheads="1"/>
            </p:cNvSpPr>
            <p:nvPr/>
          </p:nvSpPr>
          <p:spPr bwMode="auto">
            <a:xfrm>
              <a:off x="3505200" y="37338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0" name="Oval 11"/>
            <p:cNvSpPr>
              <a:spLocks noChangeArrowheads="1"/>
            </p:cNvSpPr>
            <p:nvPr/>
          </p:nvSpPr>
          <p:spPr bwMode="auto">
            <a:xfrm>
              <a:off x="3124200" y="26670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1" name="Oval 11"/>
            <p:cNvSpPr>
              <a:spLocks noChangeArrowheads="1"/>
            </p:cNvSpPr>
            <p:nvPr/>
          </p:nvSpPr>
          <p:spPr bwMode="auto">
            <a:xfrm>
              <a:off x="4114800" y="36576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2" name="Rectangle 41"/>
            <p:cNvSpPr/>
            <p:nvPr/>
          </p:nvSpPr>
          <p:spPr>
            <a:xfrm>
              <a:off x="2106422" y="1524000"/>
              <a:ext cx="4976156" cy="68557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10000"/>
                </a:lnSpc>
                <a:buFont typeface="Wingdings" pitchFamily="-64" charset="2"/>
                <a:buNone/>
              </a:pPr>
              <a:r>
                <a:rPr lang="en-US" altLang="en-US" sz="2400" i="1" dirty="0" smtClean="0">
                  <a:solidFill>
                    <a:srgbClr val="FF0000"/>
                  </a:solidFill>
                  <a:latin typeface="Calibri" panose="020F0502020204030204" pitchFamily="34" charset="0"/>
                </a:rPr>
                <a:t>Mobile </a:t>
              </a:r>
              <a:r>
                <a:rPr lang="en-US" altLang="zh-CN" sz="2400" i="1" dirty="0" smtClean="0">
                  <a:solidFill>
                    <a:srgbClr val="FF0000"/>
                  </a:solidFill>
                  <a:latin typeface="Calibri" panose="020F0502020204030204" pitchFamily="34" charset="0"/>
                </a:rPr>
                <a:t>Game </a:t>
              </a:r>
              <a:r>
                <a:rPr lang="en-US" altLang="en-US" sz="2400" dirty="0" smtClean="0">
                  <a:latin typeface="Calibri" panose="020F0502020204030204" pitchFamily="34" charset="0"/>
                </a:rPr>
                <a:t>or</a:t>
              </a:r>
              <a:r>
                <a:rPr lang="en-US" altLang="en-US" sz="2400" i="1" dirty="0" smtClean="0">
                  <a:solidFill>
                    <a:srgbClr val="FF0000"/>
                  </a:solidFill>
                  <a:latin typeface="Calibri" panose="020F0502020204030204" pitchFamily="34" charset="0"/>
                </a:rPr>
                <a:t> </a:t>
              </a:r>
              <a:r>
                <a:rPr lang="en-US" altLang="en-US" sz="2400" i="1" dirty="0" smtClean="0">
                  <a:solidFill>
                    <a:srgbClr val="0033CC"/>
                  </a:solidFill>
                  <a:latin typeface="Calibri" panose="020F0502020204030204" pitchFamily="34" charset="0"/>
                </a:rPr>
                <a:t>Sports</a:t>
              </a:r>
              <a:r>
                <a:rPr lang="en-US" altLang="en-US" sz="2400" i="1" dirty="0" smtClean="0">
                  <a:latin typeface="Calibri" panose="020F0502020204030204" pitchFamily="34" charset="0"/>
                </a:rPr>
                <a:t>?</a:t>
              </a:r>
              <a:endParaRPr lang="en-US" altLang="en-US" sz="2800" i="1" dirty="0">
                <a:latin typeface="Calibri" panose="020F0502020204030204" pitchFamily="34" charset="0"/>
              </a:endParaRPr>
            </a:p>
          </p:txBody>
        </p:sp>
        <p:cxnSp>
          <p:nvCxnSpPr>
            <p:cNvPr id="43" name="Straight Arrow Connector 42"/>
            <p:cNvCxnSpPr>
              <a:endCxn id="31" idx="0"/>
            </p:cNvCxnSpPr>
            <p:nvPr/>
          </p:nvCxnSpPr>
          <p:spPr>
            <a:xfrm flipH="1">
              <a:off x="3733800" y="2209800"/>
              <a:ext cx="304800" cy="990600"/>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a:xfrm>
              <a:off x="5486401" y="2221804"/>
              <a:ext cx="228600" cy="762000"/>
            </a:xfrm>
            <a:prstGeom prst="straightConnector1">
              <a:avLst/>
            </a:prstGeom>
            <a:ln>
              <a:solidFill>
                <a:srgbClr val="0033CC"/>
              </a:solidFill>
              <a:tailEnd type="arrow"/>
            </a:ln>
          </p:spPr>
          <p:style>
            <a:lnRef idx="3">
              <a:schemeClr val="accent6"/>
            </a:lnRef>
            <a:fillRef idx="0">
              <a:schemeClr val="accent6"/>
            </a:fillRef>
            <a:effectRef idx="2">
              <a:schemeClr val="accent6"/>
            </a:effectRef>
            <a:fontRef idx="minor">
              <a:schemeClr val="tx1"/>
            </a:fontRef>
          </p:style>
        </p:cxnSp>
      </p:grpSp>
      <p:sp>
        <p:nvSpPr>
          <p:cNvPr id="46" name="Up Arrow Callout 45"/>
          <p:cNvSpPr/>
          <p:nvPr/>
        </p:nvSpPr>
        <p:spPr>
          <a:xfrm>
            <a:off x="2971800" y="3962400"/>
            <a:ext cx="2209800" cy="1143000"/>
          </a:xfrm>
          <a:prstGeom prst="upArrowCallout">
            <a:avLst/>
          </a:prstGeom>
          <a:solidFill>
            <a:srgbClr val="FFFFCC"/>
          </a:solidFill>
          <a:ln>
            <a:solidFill>
              <a:srgbClr val="FF993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t>World knowledge</a:t>
            </a:r>
          </a:p>
          <a:p>
            <a:pPr algn="ctr"/>
            <a:r>
              <a:rPr lang="en-US" b="1" dirty="0" smtClean="0"/>
              <a:t>(Cross-lingual)</a:t>
            </a:r>
            <a:endParaRPr lang="en-US" b="1" dirty="0"/>
          </a:p>
        </p:txBody>
      </p:sp>
      <p:sp>
        <p:nvSpPr>
          <p:cNvPr id="49" name="Rounded Rectangle 48"/>
          <p:cNvSpPr/>
          <p:nvPr/>
        </p:nvSpPr>
        <p:spPr>
          <a:xfrm>
            <a:off x="5867400" y="2895600"/>
            <a:ext cx="2971800" cy="1066800"/>
          </a:xfrm>
          <a:prstGeom prst="round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solidFill>
                  <a:srgbClr val="003366"/>
                </a:solidFill>
              </a:rPr>
              <a:t>Compute document and label similarities</a:t>
            </a:r>
          </a:p>
        </p:txBody>
      </p:sp>
      <p:sp>
        <p:nvSpPr>
          <p:cNvPr id="54" name="Rounded Rectangle 53"/>
          <p:cNvSpPr/>
          <p:nvPr/>
        </p:nvSpPr>
        <p:spPr>
          <a:xfrm>
            <a:off x="6324600" y="4343400"/>
            <a:ext cx="2057400" cy="762000"/>
          </a:xfrm>
          <a:prstGeom prst="round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Choose labels</a:t>
            </a:r>
            <a:endParaRPr lang="en-US" dirty="0">
              <a:solidFill>
                <a:srgbClr val="003366"/>
              </a:solidFill>
            </a:endParaRPr>
          </a:p>
        </p:txBody>
      </p:sp>
      <p:sp>
        <p:nvSpPr>
          <p:cNvPr id="47" name="Slide Number Placeholder 4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22</a:t>
            </a:fld>
            <a:endParaRPr lang="en-US" altLang="zh-TW" dirty="0"/>
          </a:p>
        </p:txBody>
      </p:sp>
    </p:spTree>
    <p:custDataLst>
      <p:tags r:id="rId1"/>
    </p:custDataLst>
    <p:extLst>
      <p:ext uri="{BB962C8B-B14F-4D97-AF65-F5344CB8AC3E}">
        <p14:creationId xmlns:p14="http://schemas.microsoft.com/office/powerpoint/2010/main" val="3224878480"/>
      </p:ext>
    </p:extLst>
  </p:cSld>
  <p:clrMapOvr>
    <a:masterClrMapping/>
  </p:clrMapOvr>
  <p:transition spd="med" advTm="77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46" grpId="0" animBg="1"/>
      <p:bldP spid="49"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6096000" y="2971800"/>
            <a:ext cx="2971800" cy="609600"/>
          </a:xfrm>
          <a:prstGeom prst="wedgeRectCallout">
            <a:avLst>
              <a:gd name="adj1" fmla="val -67071"/>
              <a:gd name="adj2" fmla="val 113462"/>
            </a:avLst>
          </a:prstGeom>
          <a:solidFill>
            <a:srgbClr val="FFFFCC"/>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3366"/>
                </a:solidFill>
              </a:rPr>
              <a:t>No task specific supervision. Wikipedia is there.</a:t>
            </a:r>
            <a:endParaRPr lang="en-US" dirty="0">
              <a:solidFill>
                <a:srgbClr val="003366"/>
              </a:solidFill>
            </a:endParaRPr>
          </a:p>
        </p:txBody>
      </p:sp>
      <p:sp>
        <p:nvSpPr>
          <p:cNvPr id="2" name="Title 1"/>
          <p:cNvSpPr>
            <a:spLocks noGrp="1"/>
          </p:cNvSpPr>
          <p:nvPr>
            <p:ph type="title"/>
          </p:nvPr>
        </p:nvSpPr>
        <p:spPr/>
        <p:txBody>
          <a:bodyPr>
            <a:normAutofit/>
          </a:bodyPr>
          <a:lstStyle/>
          <a:p>
            <a:r>
              <a:rPr lang="en-US" dirty="0" smtClean="0"/>
              <a:t>Text Representation</a:t>
            </a:r>
            <a:endParaRPr lang="en-US" dirty="0"/>
          </a:p>
        </p:txBody>
      </p:sp>
      <p:sp>
        <p:nvSpPr>
          <p:cNvPr id="3" name="Content Placeholder 2"/>
          <p:cNvSpPr>
            <a:spLocks noGrp="1"/>
          </p:cNvSpPr>
          <p:nvPr>
            <p:ph idx="1"/>
          </p:nvPr>
        </p:nvSpPr>
        <p:spPr>
          <a:xfrm>
            <a:off x="152400" y="685800"/>
            <a:ext cx="8610600" cy="5638800"/>
          </a:xfrm>
        </p:spPr>
        <p:txBody>
          <a:bodyPr>
            <a:normAutofit lnSpcReduction="10000"/>
          </a:bodyPr>
          <a:lstStyle/>
          <a:p>
            <a:r>
              <a:rPr lang="en-US" dirty="0" smtClean="0"/>
              <a:t>[Dense] Distributed Representations (Embeddings)</a:t>
            </a:r>
          </a:p>
          <a:p>
            <a:pPr lvl="1"/>
            <a:r>
              <a:rPr lang="en-US" dirty="0" smtClean="0"/>
              <a:t>New powerful implementations of good old ideas </a:t>
            </a:r>
          </a:p>
          <a:p>
            <a:pPr lvl="2"/>
            <a:r>
              <a:rPr lang="en-US" dirty="0" smtClean="0"/>
              <a:t>Learn a representation for a word as a function of words in its context</a:t>
            </a:r>
          </a:p>
          <a:p>
            <a:endParaRPr lang="en-US" dirty="0" smtClean="0"/>
          </a:p>
          <a:p>
            <a:r>
              <a:rPr lang="en-US" dirty="0" smtClean="0"/>
              <a:t>Brown Clusters</a:t>
            </a:r>
          </a:p>
          <a:p>
            <a:pPr lvl="1"/>
            <a:r>
              <a:rPr lang="en-US" dirty="0" smtClean="0"/>
              <a:t>An HMM based approach</a:t>
            </a:r>
          </a:p>
          <a:p>
            <a:pPr lvl="1"/>
            <a:r>
              <a:rPr lang="en-US" dirty="0" smtClean="0"/>
              <a:t>Found a lot of applications in other NLP tasks</a:t>
            </a:r>
          </a:p>
          <a:p>
            <a:endParaRPr lang="en-US" dirty="0" smtClean="0"/>
          </a:p>
          <a:p>
            <a:r>
              <a:rPr lang="en-US" dirty="0" smtClean="0"/>
              <a:t>[Sparse] Explicit Semantic Analysis (ESA) </a:t>
            </a:r>
          </a:p>
          <a:p>
            <a:pPr lvl="1"/>
            <a:r>
              <a:rPr lang="en-US" dirty="0" smtClean="0"/>
              <a:t>A Wikipedia driven approach –  </a:t>
            </a:r>
            <a:r>
              <a:rPr lang="en-US" dirty="0" smtClean="0">
                <a:solidFill>
                  <a:srgbClr val="0033CC"/>
                </a:solidFill>
              </a:rPr>
              <a:t>best for topical classification</a:t>
            </a:r>
          </a:p>
          <a:p>
            <a:pPr lvl="2"/>
            <a:r>
              <a:rPr lang="en-US" dirty="0" smtClean="0">
                <a:solidFill>
                  <a:srgbClr val="FF0000"/>
                </a:solidFill>
              </a:rPr>
              <a:t>Represent a word as a (weighted) list of all Wikipedia titles it occurs in</a:t>
            </a:r>
          </a:p>
          <a:p>
            <a:pPr lvl="1"/>
            <a:r>
              <a:rPr lang="en-US" altLang="en-US" dirty="0" err="1"/>
              <a:t>Gabrilovich</a:t>
            </a:r>
            <a:r>
              <a:rPr lang="en-US" altLang="en-US" dirty="0"/>
              <a:t> &amp; </a:t>
            </a:r>
            <a:r>
              <a:rPr lang="en-US" altLang="en-US" dirty="0" err="1"/>
              <a:t>Markovitch</a:t>
            </a:r>
            <a:r>
              <a:rPr lang="en-US" altLang="en-US" dirty="0"/>
              <a:t> 2009</a:t>
            </a:r>
          </a:p>
          <a:p>
            <a:endParaRPr lang="en-US" b="1" dirty="0" smtClean="0"/>
          </a:p>
          <a:p>
            <a:r>
              <a:rPr lang="en-US" b="1" dirty="0" smtClean="0"/>
              <a:t>Cross-lingual ESA: </a:t>
            </a:r>
          </a:p>
          <a:p>
            <a:pPr lvl="1"/>
            <a:r>
              <a:rPr lang="en-US" dirty="0" smtClean="0"/>
              <a:t>Exploits the </a:t>
            </a:r>
            <a:r>
              <a:rPr lang="en-US" b="1" dirty="0" smtClean="0"/>
              <a:t>shared semantic space </a:t>
            </a:r>
            <a:r>
              <a:rPr lang="en-US" dirty="0" smtClean="0"/>
              <a:t>between two languages</a:t>
            </a:r>
          </a:p>
        </p:txBody>
      </p:sp>
      <p:sp>
        <p:nvSpPr>
          <p:cNvPr id="5" name="TextBox 4"/>
          <p:cNvSpPr txBox="1"/>
          <p:nvPr/>
        </p:nvSpPr>
        <p:spPr>
          <a:xfrm>
            <a:off x="4259161" y="1743670"/>
            <a:ext cx="4808639" cy="923330"/>
          </a:xfrm>
          <a:prstGeom prst="rect">
            <a:avLst/>
          </a:prstGeom>
          <a:solidFill>
            <a:srgbClr val="FFFFCC"/>
          </a:solidFill>
          <a:ln>
            <a:solidFill>
              <a:srgbClr val="FF9933"/>
            </a:solidFill>
          </a:ln>
        </p:spPr>
        <p:txBody>
          <a:bodyPr wrap="square" rtlCol="0">
            <a:spAutoFit/>
          </a:bodyPr>
          <a:lstStyle/>
          <a:p>
            <a:r>
              <a:rPr lang="en-US" dirty="0" smtClean="0">
                <a:latin typeface="+mn-lt"/>
              </a:rPr>
              <a:t>The ideal representation is task specific.  ESA++ was effective also in the context of more involved  tasks such as </a:t>
            </a:r>
            <a:r>
              <a:rPr lang="en-US" dirty="0" smtClean="0">
                <a:solidFill>
                  <a:srgbClr val="3366CC"/>
                </a:solidFill>
                <a:latin typeface="+mn-lt"/>
              </a:rPr>
              <a:t>Events </a:t>
            </a:r>
            <a:r>
              <a:rPr lang="en-US" dirty="0" smtClean="0">
                <a:solidFill>
                  <a:srgbClr val="003366"/>
                </a:solidFill>
                <a:latin typeface="+mn-lt"/>
              </a:rPr>
              <a:t>[see Peng &amp; Roth EMNLP’16] </a:t>
            </a:r>
            <a:endParaRPr lang="en-US" dirty="0">
              <a:solidFill>
                <a:srgbClr val="003366"/>
              </a:solidFill>
              <a:latin typeface="+mn-lt"/>
            </a:endParaRPr>
          </a:p>
        </p:txBody>
      </p:sp>
      <p:sp>
        <p:nvSpPr>
          <p:cNvPr id="6" name="Right Arrow 5"/>
          <p:cNvSpPr/>
          <p:nvPr/>
        </p:nvSpPr>
        <p:spPr>
          <a:xfrm>
            <a:off x="0" y="3667125"/>
            <a:ext cx="533400" cy="3329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5638800" y="4876800"/>
            <a:ext cx="3429000" cy="609600"/>
          </a:xfrm>
          <a:prstGeom prst="wedgeRectCallout">
            <a:avLst>
              <a:gd name="adj1" fmla="val -67071"/>
              <a:gd name="adj2" fmla="val 113462"/>
            </a:avLst>
          </a:prstGeom>
          <a:solidFill>
            <a:srgbClr val="FFFFCC"/>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3366"/>
                </a:solidFill>
              </a:rPr>
              <a:t>No task specific supervision. Cross-Lingual links exist. </a:t>
            </a:r>
            <a:endParaRPr lang="en-US" dirty="0">
              <a:solidFill>
                <a:srgbClr val="003366"/>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23</a:t>
            </a:fld>
            <a:endParaRPr lang="en-US" altLang="zh-TW" dirty="0"/>
          </a:p>
        </p:txBody>
      </p:sp>
    </p:spTree>
    <p:extLst>
      <p:ext uri="{BB962C8B-B14F-4D97-AF65-F5344CB8AC3E}">
        <p14:creationId xmlns:p14="http://schemas.microsoft.com/office/powerpoint/2010/main" val="416169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Language Links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732261" y="685800"/>
            <a:ext cx="5679478" cy="5601942"/>
          </a:xfrm>
          <a:prstGeom prst="rect">
            <a:avLst/>
          </a:prstGeom>
        </p:spPr>
      </p:pic>
      <p:pic>
        <p:nvPicPr>
          <p:cNvPr id="6" name="Picture 5"/>
          <p:cNvPicPr>
            <a:picLocks noChangeAspect="1"/>
          </p:cNvPicPr>
          <p:nvPr/>
        </p:nvPicPr>
        <p:blipFill>
          <a:blip r:embed="rId3"/>
          <a:stretch>
            <a:fillRect/>
          </a:stretch>
        </p:blipFill>
        <p:spPr>
          <a:xfrm>
            <a:off x="145060" y="501967"/>
            <a:ext cx="1493240" cy="6051233"/>
          </a:xfrm>
          <a:prstGeom prst="rect">
            <a:avLst/>
          </a:prstGeom>
        </p:spPr>
      </p:pic>
      <p:sp>
        <p:nvSpPr>
          <p:cNvPr id="7" name="Rectangle 6"/>
          <p:cNvSpPr/>
          <p:nvPr/>
        </p:nvSpPr>
        <p:spPr>
          <a:xfrm>
            <a:off x="1732261" y="5526095"/>
            <a:ext cx="914400" cy="758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1371600" y="3962400"/>
            <a:ext cx="825882" cy="1560859"/>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11" name="Picture 10"/>
          <p:cNvPicPr>
            <a:picLocks noChangeAspect="1"/>
          </p:cNvPicPr>
          <p:nvPr/>
        </p:nvPicPr>
        <p:blipFill>
          <a:blip r:embed="rId4"/>
          <a:stretch>
            <a:fillRect/>
          </a:stretch>
        </p:blipFill>
        <p:spPr>
          <a:xfrm>
            <a:off x="2381722" y="1494480"/>
            <a:ext cx="5819948" cy="3978275"/>
          </a:xfrm>
          <a:prstGeom prst="rect">
            <a:avLst/>
          </a:prstGeom>
        </p:spPr>
      </p:pic>
      <p:pic>
        <p:nvPicPr>
          <p:cNvPr id="12" name="Picture 11"/>
          <p:cNvPicPr>
            <a:picLocks noChangeAspect="1"/>
          </p:cNvPicPr>
          <p:nvPr/>
        </p:nvPicPr>
        <p:blipFill>
          <a:blip r:embed="rId5"/>
          <a:stretch>
            <a:fillRect/>
          </a:stretch>
        </p:blipFill>
        <p:spPr>
          <a:xfrm>
            <a:off x="2740622" y="2756614"/>
            <a:ext cx="5662612" cy="4248559"/>
          </a:xfrm>
          <a:prstGeom prst="rect">
            <a:avLst/>
          </a:prstGeom>
        </p:spPr>
      </p:pic>
      <p:pic>
        <p:nvPicPr>
          <p:cNvPr id="13" name="Picture 12"/>
          <p:cNvPicPr>
            <a:picLocks noChangeAspect="1"/>
          </p:cNvPicPr>
          <p:nvPr/>
        </p:nvPicPr>
        <p:blipFill>
          <a:blip r:embed="rId6"/>
          <a:stretch>
            <a:fillRect/>
          </a:stretch>
        </p:blipFill>
        <p:spPr>
          <a:xfrm>
            <a:off x="3419476" y="3673296"/>
            <a:ext cx="5351562" cy="3565703"/>
          </a:xfrm>
          <a:prstGeom prst="rect">
            <a:avLst/>
          </a:prstGeom>
        </p:spPr>
      </p:pic>
      <p:pic>
        <p:nvPicPr>
          <p:cNvPr id="14" name="Picture 13"/>
          <p:cNvPicPr>
            <a:picLocks noChangeAspect="1"/>
          </p:cNvPicPr>
          <p:nvPr/>
        </p:nvPicPr>
        <p:blipFill>
          <a:blip r:embed="rId7"/>
          <a:stretch>
            <a:fillRect/>
          </a:stretch>
        </p:blipFill>
        <p:spPr>
          <a:xfrm>
            <a:off x="4190427" y="5373025"/>
            <a:ext cx="6197301" cy="4193714"/>
          </a:xfrm>
          <a:prstGeom prst="rect">
            <a:avLst/>
          </a:prstGeom>
        </p:spPr>
      </p:pic>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24</a:t>
            </a:fld>
            <a:endParaRPr lang="en-US" altLang="zh-TW" dirty="0"/>
          </a:p>
        </p:txBody>
      </p:sp>
    </p:spTree>
    <p:extLst>
      <p:ext uri="{BB962C8B-B14F-4D97-AF65-F5344CB8AC3E}">
        <p14:creationId xmlns:p14="http://schemas.microsoft.com/office/powerpoint/2010/main" val="24438225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Cross-lingual Semantic Similarity (One Document)</a:t>
            </a:r>
            <a:endParaRPr lang="en-US" dirty="0"/>
          </a:p>
        </p:txBody>
      </p:sp>
      <p:sp>
        <p:nvSpPr>
          <p:cNvPr id="3" name="Content Placeholder 2"/>
          <p:cNvSpPr>
            <a:spLocks noGrp="1"/>
          </p:cNvSpPr>
          <p:nvPr>
            <p:ph idx="1"/>
          </p:nvPr>
        </p:nvSpPr>
        <p:spPr>
          <a:xfrm>
            <a:off x="304800" y="914400"/>
            <a:ext cx="8610600" cy="4953000"/>
          </a:xfrm>
        </p:spPr>
        <p:txBody>
          <a:bodyPr/>
          <a:lstStyle/>
          <a:p>
            <a:r>
              <a:rPr lang="en-US" dirty="0" smtClean="0"/>
              <a:t>Cross-lingual Explicit Semantic Analysis (CLESA)</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a:p>
          <a:p>
            <a:pPr lvl="1"/>
            <a:r>
              <a:rPr lang="en-US" dirty="0" smtClean="0"/>
              <a:t>Represent L Document and English Labels in the corresponding ESA Space </a:t>
            </a:r>
          </a:p>
          <a:p>
            <a:pPr lvl="1"/>
            <a:r>
              <a:rPr lang="en-US" dirty="0" smtClean="0"/>
              <a:t>Map representation via cross links. </a:t>
            </a:r>
          </a:p>
          <a:p>
            <a:pPr lvl="1"/>
            <a:r>
              <a:rPr lang="en-US" dirty="0" smtClean="0"/>
              <a:t>Compute similarity based on the intersected Wikipedia titles </a:t>
            </a:r>
          </a:p>
          <a:p>
            <a:endParaRPr lang="en-US" dirty="0"/>
          </a:p>
        </p:txBody>
      </p:sp>
      <p:sp>
        <p:nvSpPr>
          <p:cNvPr id="5" name="Rectangle 4"/>
          <p:cNvSpPr/>
          <p:nvPr/>
        </p:nvSpPr>
        <p:spPr>
          <a:xfrm>
            <a:off x="0" y="5791200"/>
            <a:ext cx="9144000" cy="738664"/>
          </a:xfrm>
          <a:prstGeom prst="rect">
            <a:avLst/>
          </a:prstGeom>
        </p:spPr>
        <p:txBody>
          <a:bodyPr wrap="square">
            <a:spAutoFit/>
          </a:bodyPr>
          <a:lstStyle/>
          <a:p>
            <a:r>
              <a:rPr lang="en-US" sz="1400" dirty="0">
                <a:latin typeface="+mj-lt"/>
              </a:rPr>
              <a:t>Martin </a:t>
            </a:r>
            <a:r>
              <a:rPr lang="en-US" sz="1400" dirty="0" err="1">
                <a:latin typeface="+mj-lt"/>
              </a:rPr>
              <a:t>Potthast</a:t>
            </a:r>
            <a:r>
              <a:rPr lang="en-US" sz="1400" dirty="0">
                <a:latin typeface="+mj-lt"/>
              </a:rPr>
              <a:t>, Benno Stein, </a:t>
            </a:r>
            <a:r>
              <a:rPr lang="en-US" sz="1400" dirty="0" smtClean="0">
                <a:latin typeface="+mj-lt"/>
              </a:rPr>
              <a:t>and </a:t>
            </a:r>
            <a:r>
              <a:rPr lang="en-US" sz="1400" dirty="0" err="1" smtClean="0">
                <a:latin typeface="+mj-lt"/>
              </a:rPr>
              <a:t>Maik</a:t>
            </a:r>
            <a:r>
              <a:rPr lang="en-US" sz="1400" dirty="0" smtClean="0">
                <a:latin typeface="+mj-lt"/>
              </a:rPr>
              <a:t> </a:t>
            </a:r>
            <a:r>
              <a:rPr lang="en-US" sz="1400" dirty="0" err="1">
                <a:latin typeface="+mj-lt"/>
              </a:rPr>
              <a:t>Anderka</a:t>
            </a:r>
            <a:r>
              <a:rPr lang="en-US" sz="1400" dirty="0">
                <a:latin typeface="+mj-lt"/>
              </a:rPr>
              <a:t>. A </a:t>
            </a:r>
            <a:r>
              <a:rPr lang="en-US" sz="1400" dirty="0" err="1">
                <a:latin typeface="+mj-lt"/>
              </a:rPr>
              <a:t>wikipedia</a:t>
            </a:r>
            <a:r>
              <a:rPr lang="en-US" sz="1400" dirty="0">
                <a:latin typeface="+mj-lt"/>
              </a:rPr>
              <a:t>-based multilingual </a:t>
            </a:r>
            <a:r>
              <a:rPr lang="en-US" sz="1400" dirty="0" smtClean="0">
                <a:latin typeface="+mj-lt"/>
              </a:rPr>
              <a:t>retrieval </a:t>
            </a:r>
            <a:r>
              <a:rPr lang="es-ES" sz="1400" dirty="0" err="1" smtClean="0">
                <a:latin typeface="+mj-lt"/>
              </a:rPr>
              <a:t>model</a:t>
            </a:r>
            <a:r>
              <a:rPr lang="es-ES" sz="1400" dirty="0">
                <a:latin typeface="+mj-lt"/>
              </a:rPr>
              <a:t>. In </a:t>
            </a:r>
            <a:r>
              <a:rPr lang="es-ES" sz="1400" dirty="0" smtClean="0">
                <a:latin typeface="+mj-lt"/>
              </a:rPr>
              <a:t>ECIR’08.</a:t>
            </a:r>
          </a:p>
          <a:p>
            <a:r>
              <a:rPr lang="en-US" sz="1400" dirty="0">
                <a:latin typeface="+mj-lt"/>
              </a:rPr>
              <a:t>Philipp </a:t>
            </a:r>
            <a:r>
              <a:rPr lang="en-US" sz="1400" dirty="0" err="1">
                <a:latin typeface="+mj-lt"/>
              </a:rPr>
              <a:t>Sorg</a:t>
            </a:r>
            <a:r>
              <a:rPr lang="en-US" sz="1400" dirty="0">
                <a:latin typeface="+mj-lt"/>
              </a:rPr>
              <a:t> and Philipp </a:t>
            </a:r>
            <a:r>
              <a:rPr lang="en-US" sz="1400" dirty="0" smtClean="0">
                <a:latin typeface="+mj-lt"/>
              </a:rPr>
              <a:t>Cimiano. Exploiting </a:t>
            </a:r>
            <a:r>
              <a:rPr lang="en-US" sz="1400" dirty="0" err="1">
                <a:latin typeface="+mj-lt"/>
              </a:rPr>
              <a:t>wikipedia</a:t>
            </a:r>
            <a:r>
              <a:rPr lang="en-US" sz="1400" dirty="0">
                <a:latin typeface="+mj-lt"/>
              </a:rPr>
              <a:t> for cross-lingual and </a:t>
            </a:r>
            <a:r>
              <a:rPr lang="en-US" sz="1400" dirty="0" smtClean="0">
                <a:latin typeface="+mj-lt"/>
              </a:rPr>
              <a:t>multilingual information </a:t>
            </a:r>
            <a:r>
              <a:rPr lang="en-US" sz="1400" dirty="0">
                <a:latin typeface="+mj-lt"/>
              </a:rPr>
              <a:t>retrieval. Data and Knowledge </a:t>
            </a:r>
            <a:r>
              <a:rPr lang="en-US" sz="1400" dirty="0" smtClean="0">
                <a:latin typeface="+mj-lt"/>
              </a:rPr>
              <a:t>Engineering, 74:26–45</a:t>
            </a:r>
            <a:r>
              <a:rPr lang="en-US" sz="1400" dirty="0">
                <a:latin typeface="+mj-lt"/>
              </a:rPr>
              <a:t>, 2012</a:t>
            </a:r>
            <a:r>
              <a:rPr lang="en-US" sz="1400" dirty="0" smtClean="0">
                <a:latin typeface="+mj-lt"/>
              </a:rPr>
              <a:t>.</a:t>
            </a:r>
            <a:endParaRPr lang="en-US" sz="1400" dirty="0">
              <a:latin typeface="+mj-lt"/>
            </a:endParaRPr>
          </a:p>
        </p:txBody>
      </p:sp>
      <p:sp>
        <p:nvSpPr>
          <p:cNvPr id="6" name="TextBox 5"/>
          <p:cNvSpPr txBox="1"/>
          <p:nvPr/>
        </p:nvSpPr>
        <p:spPr>
          <a:xfrm>
            <a:off x="70446" y="2535012"/>
            <a:ext cx="14863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English </a:t>
            </a:r>
            <a:r>
              <a:rPr lang="en-US" dirty="0" smtClean="0"/>
              <a:t>Labels</a:t>
            </a:r>
            <a:endParaRPr lang="en-US" dirty="0"/>
          </a:p>
        </p:txBody>
      </p:sp>
      <p:sp>
        <p:nvSpPr>
          <p:cNvPr id="7" name="TextBox 6"/>
          <p:cNvSpPr txBox="1"/>
          <p:nvPr/>
        </p:nvSpPr>
        <p:spPr>
          <a:xfrm>
            <a:off x="356813" y="3039070"/>
            <a:ext cx="1091517"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Label:</a:t>
            </a:r>
          </a:p>
          <a:p>
            <a:r>
              <a:rPr lang="en-US" dirty="0" smtClean="0"/>
              <a:t>Sports +</a:t>
            </a:r>
          </a:p>
          <a:p>
            <a:r>
              <a:rPr lang="en-US" dirty="0" smtClean="0"/>
              <a:t>definition</a:t>
            </a:r>
            <a:endParaRPr lang="en-US" dirty="0"/>
          </a:p>
        </p:txBody>
      </p:sp>
      <p:pic>
        <p:nvPicPr>
          <p:cNvPr id="9" name="Picture 8"/>
          <p:cNvPicPr>
            <a:picLocks noChangeAspect="1"/>
          </p:cNvPicPr>
          <p:nvPr/>
        </p:nvPicPr>
        <p:blipFill>
          <a:blip r:embed="rId3"/>
          <a:stretch>
            <a:fillRect/>
          </a:stretch>
        </p:blipFill>
        <p:spPr>
          <a:xfrm>
            <a:off x="7135072" y="1911283"/>
            <a:ext cx="1889601" cy="2584517"/>
          </a:xfrm>
          <a:prstGeom prst="rect">
            <a:avLst/>
          </a:prstGeom>
        </p:spPr>
      </p:pic>
      <p:sp>
        <p:nvSpPr>
          <p:cNvPr id="10" name="TextBox 9"/>
          <p:cNvSpPr txBox="1"/>
          <p:nvPr/>
        </p:nvSpPr>
        <p:spPr>
          <a:xfrm>
            <a:off x="7181456" y="1443696"/>
            <a:ext cx="169084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Hindi Document</a:t>
            </a:r>
            <a:endParaRPr lang="en-US" dirty="0"/>
          </a:p>
        </p:txBody>
      </p:sp>
      <p:sp>
        <p:nvSpPr>
          <p:cNvPr id="11" name="Flowchart: Magnetic Disk 10"/>
          <p:cNvSpPr/>
          <p:nvPr/>
        </p:nvSpPr>
        <p:spPr>
          <a:xfrm>
            <a:off x="1918696" y="1480823"/>
            <a:ext cx="2149642" cy="2411261"/>
          </a:xfrm>
          <a:prstGeom prst="flowChartMagneticDisk">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Flowchart: Magnetic Disk 13"/>
          <p:cNvSpPr/>
          <p:nvPr/>
        </p:nvSpPr>
        <p:spPr>
          <a:xfrm>
            <a:off x="4615291" y="1448286"/>
            <a:ext cx="2149642" cy="2472678"/>
          </a:xfrm>
          <a:prstGeom prst="flowChartMagneticDisk">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2086858" y="1713587"/>
            <a:ext cx="181331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English Wikipedia</a:t>
            </a:r>
            <a:endParaRPr lang="en-US" dirty="0"/>
          </a:p>
        </p:txBody>
      </p:sp>
      <p:sp>
        <p:nvSpPr>
          <p:cNvPr id="18" name="TextBox 17"/>
          <p:cNvSpPr txBox="1"/>
          <p:nvPr/>
        </p:nvSpPr>
        <p:spPr>
          <a:xfrm>
            <a:off x="4920215" y="1707652"/>
            <a:ext cx="164500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Hindi Wikipedia</a:t>
            </a:r>
            <a:endParaRPr lang="en-US" dirty="0"/>
          </a:p>
        </p:txBody>
      </p:sp>
      <p:sp>
        <p:nvSpPr>
          <p:cNvPr id="19" name="Oval 18"/>
          <p:cNvSpPr/>
          <p:nvPr/>
        </p:nvSpPr>
        <p:spPr>
          <a:xfrm>
            <a:off x="2238294" y="3069898"/>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Oval 19"/>
          <p:cNvSpPr/>
          <p:nvPr/>
        </p:nvSpPr>
        <p:spPr>
          <a:xfrm>
            <a:off x="2390694" y="3498948"/>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Oval 20"/>
          <p:cNvSpPr/>
          <p:nvPr/>
        </p:nvSpPr>
        <p:spPr>
          <a:xfrm>
            <a:off x="3417389" y="2578943"/>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Oval 21"/>
          <p:cNvSpPr/>
          <p:nvPr/>
        </p:nvSpPr>
        <p:spPr>
          <a:xfrm>
            <a:off x="3621771" y="2909755"/>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Oval 22"/>
          <p:cNvSpPr/>
          <p:nvPr/>
        </p:nvSpPr>
        <p:spPr>
          <a:xfrm>
            <a:off x="3442696" y="3598055"/>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Oval 23"/>
          <p:cNvSpPr/>
          <p:nvPr/>
        </p:nvSpPr>
        <p:spPr>
          <a:xfrm>
            <a:off x="3087416" y="3004914"/>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Oval 24"/>
          <p:cNvSpPr/>
          <p:nvPr/>
        </p:nvSpPr>
        <p:spPr>
          <a:xfrm>
            <a:off x="3579054" y="3414877"/>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Oval 25"/>
          <p:cNvSpPr/>
          <p:nvPr/>
        </p:nvSpPr>
        <p:spPr>
          <a:xfrm>
            <a:off x="3807121" y="3281272"/>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Oval 26"/>
          <p:cNvSpPr/>
          <p:nvPr/>
        </p:nvSpPr>
        <p:spPr>
          <a:xfrm>
            <a:off x="2712145" y="3631424"/>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Oval 27"/>
          <p:cNvSpPr/>
          <p:nvPr/>
        </p:nvSpPr>
        <p:spPr>
          <a:xfrm>
            <a:off x="2476543" y="2390534"/>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Oval 28"/>
          <p:cNvSpPr/>
          <p:nvPr/>
        </p:nvSpPr>
        <p:spPr>
          <a:xfrm>
            <a:off x="4916007" y="2434548"/>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Oval 30"/>
          <p:cNvSpPr/>
          <p:nvPr/>
        </p:nvSpPr>
        <p:spPr>
          <a:xfrm>
            <a:off x="5917132" y="2477017"/>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Oval 31"/>
          <p:cNvSpPr/>
          <p:nvPr/>
        </p:nvSpPr>
        <p:spPr>
          <a:xfrm>
            <a:off x="5779119" y="3136037"/>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Oval 32"/>
          <p:cNvSpPr/>
          <p:nvPr/>
        </p:nvSpPr>
        <p:spPr>
          <a:xfrm>
            <a:off x="6274763" y="2324617"/>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4" name="Oval 33"/>
          <p:cNvSpPr/>
          <p:nvPr/>
        </p:nvSpPr>
        <p:spPr>
          <a:xfrm>
            <a:off x="5455672" y="2578943"/>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Oval 34"/>
          <p:cNvSpPr/>
          <p:nvPr/>
        </p:nvSpPr>
        <p:spPr>
          <a:xfrm>
            <a:off x="5033439" y="3013329"/>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6" name="Oval 35"/>
          <p:cNvSpPr/>
          <p:nvPr/>
        </p:nvSpPr>
        <p:spPr>
          <a:xfrm>
            <a:off x="6238560" y="2812327"/>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Oval 36"/>
          <p:cNvSpPr/>
          <p:nvPr/>
        </p:nvSpPr>
        <p:spPr>
          <a:xfrm>
            <a:off x="5414515" y="3507086"/>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Oval 37"/>
          <p:cNvSpPr/>
          <p:nvPr/>
        </p:nvSpPr>
        <p:spPr>
          <a:xfrm>
            <a:off x="6420828" y="3403213"/>
            <a:ext cx="152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Oval 38"/>
          <p:cNvSpPr/>
          <p:nvPr/>
        </p:nvSpPr>
        <p:spPr>
          <a:xfrm>
            <a:off x="2768436" y="3278486"/>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0" name="Oval 39"/>
          <p:cNvSpPr/>
          <p:nvPr/>
        </p:nvSpPr>
        <p:spPr>
          <a:xfrm>
            <a:off x="3697971" y="2382612"/>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 name="Oval 40"/>
          <p:cNvSpPr/>
          <p:nvPr/>
        </p:nvSpPr>
        <p:spPr>
          <a:xfrm>
            <a:off x="2855406" y="2554847"/>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2" name="Oval 41"/>
          <p:cNvSpPr/>
          <p:nvPr/>
        </p:nvSpPr>
        <p:spPr>
          <a:xfrm>
            <a:off x="2210827" y="2459767"/>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3" name="Oval 42"/>
          <p:cNvSpPr/>
          <p:nvPr/>
        </p:nvSpPr>
        <p:spPr>
          <a:xfrm>
            <a:off x="3157715" y="3533382"/>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45" name="Straight Connector 44"/>
          <p:cNvCxnSpPr>
            <a:stCxn id="21" idx="5"/>
            <a:endCxn id="29" idx="2"/>
          </p:cNvCxnSpPr>
          <p:nvPr/>
        </p:nvCxnSpPr>
        <p:spPr>
          <a:xfrm flipV="1">
            <a:off x="3547471" y="2510748"/>
            <a:ext cx="1368536" cy="198277"/>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a:stCxn id="39" idx="6"/>
            <a:endCxn id="34" idx="2"/>
          </p:cNvCxnSpPr>
          <p:nvPr/>
        </p:nvCxnSpPr>
        <p:spPr>
          <a:xfrm flipV="1">
            <a:off x="2920836" y="2655143"/>
            <a:ext cx="2534836" cy="699543"/>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a:stCxn id="27" idx="6"/>
            <a:endCxn id="37" idx="2"/>
          </p:cNvCxnSpPr>
          <p:nvPr/>
        </p:nvCxnSpPr>
        <p:spPr>
          <a:xfrm flipV="1">
            <a:off x="2864545" y="3583286"/>
            <a:ext cx="2549970" cy="124338"/>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stCxn id="26" idx="6"/>
            <a:endCxn id="38" idx="2"/>
          </p:cNvCxnSpPr>
          <p:nvPr/>
        </p:nvCxnSpPr>
        <p:spPr>
          <a:xfrm>
            <a:off x="3959521" y="3357472"/>
            <a:ext cx="2461307" cy="121941"/>
          </a:xfrm>
          <a:prstGeom prst="line">
            <a:avLst/>
          </a:prstGeom>
        </p:spPr>
        <p:style>
          <a:lnRef idx="1">
            <a:schemeClr val="dk1"/>
          </a:lnRef>
          <a:fillRef idx="0">
            <a:schemeClr val="dk1"/>
          </a:fillRef>
          <a:effectRef idx="0">
            <a:schemeClr val="dk1"/>
          </a:effectRef>
          <a:fontRef idx="minor">
            <a:schemeClr val="tx1"/>
          </a:fontRef>
        </p:style>
      </p:cxnSp>
      <p:sp>
        <p:nvSpPr>
          <p:cNvPr id="56" name="Right Arrow 55"/>
          <p:cNvSpPr/>
          <p:nvPr/>
        </p:nvSpPr>
        <p:spPr>
          <a:xfrm>
            <a:off x="1524000" y="2642826"/>
            <a:ext cx="708375" cy="176574"/>
          </a:xfrm>
          <a:prstGeom prst="rightArrow">
            <a:avLst>
              <a:gd name="adj1" fmla="val 57301"/>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8" name="Right Arrow 57"/>
          <p:cNvSpPr/>
          <p:nvPr/>
        </p:nvSpPr>
        <p:spPr>
          <a:xfrm rot="10800000">
            <a:off x="6350963" y="2590503"/>
            <a:ext cx="850495" cy="14562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0" name="Oval 59"/>
          <p:cNvSpPr/>
          <p:nvPr/>
        </p:nvSpPr>
        <p:spPr>
          <a:xfrm>
            <a:off x="2767203" y="3285882"/>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3" name="Oval 62"/>
          <p:cNvSpPr/>
          <p:nvPr/>
        </p:nvSpPr>
        <p:spPr>
          <a:xfrm>
            <a:off x="3419394" y="2579872"/>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4" name="Oval 63"/>
          <p:cNvSpPr/>
          <p:nvPr/>
        </p:nvSpPr>
        <p:spPr>
          <a:xfrm>
            <a:off x="3434675" y="3598055"/>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5" name="Oval 64"/>
          <p:cNvSpPr/>
          <p:nvPr/>
        </p:nvSpPr>
        <p:spPr>
          <a:xfrm>
            <a:off x="3807654" y="3289727"/>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6" name="Oval 65"/>
          <p:cNvSpPr/>
          <p:nvPr/>
        </p:nvSpPr>
        <p:spPr>
          <a:xfrm>
            <a:off x="2703515" y="3631424"/>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7" name="Oval 66"/>
          <p:cNvSpPr/>
          <p:nvPr/>
        </p:nvSpPr>
        <p:spPr>
          <a:xfrm>
            <a:off x="2465843" y="2375785"/>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8" name="Oval 67"/>
          <p:cNvSpPr/>
          <p:nvPr/>
        </p:nvSpPr>
        <p:spPr>
          <a:xfrm>
            <a:off x="4918012" y="2426543"/>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9" name="Oval 68"/>
          <p:cNvSpPr/>
          <p:nvPr/>
        </p:nvSpPr>
        <p:spPr>
          <a:xfrm>
            <a:off x="5462960" y="2566403"/>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0" name="Oval 69"/>
          <p:cNvSpPr/>
          <p:nvPr/>
        </p:nvSpPr>
        <p:spPr>
          <a:xfrm>
            <a:off x="5779119" y="3127342"/>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1" name="Oval 70"/>
          <p:cNvSpPr/>
          <p:nvPr/>
        </p:nvSpPr>
        <p:spPr>
          <a:xfrm>
            <a:off x="5414515" y="3497188"/>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2" name="Oval 71"/>
          <p:cNvSpPr/>
          <p:nvPr/>
        </p:nvSpPr>
        <p:spPr>
          <a:xfrm>
            <a:off x="6412817" y="3403213"/>
            <a:ext cx="152400" cy="152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3" name="Down Arrow 72"/>
          <p:cNvSpPr/>
          <p:nvPr/>
        </p:nvSpPr>
        <p:spPr>
          <a:xfrm>
            <a:off x="4235971" y="3738950"/>
            <a:ext cx="230931" cy="28362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TextBox 73"/>
          <p:cNvSpPr txBox="1"/>
          <p:nvPr/>
        </p:nvSpPr>
        <p:spPr>
          <a:xfrm>
            <a:off x="3509371" y="4061857"/>
            <a:ext cx="1713931"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zh-CN" dirty="0" smtClean="0"/>
              <a:t>Cosine Similarity</a:t>
            </a:r>
          </a:p>
          <a:p>
            <a:r>
              <a:rPr lang="en-US" dirty="0" smtClean="0"/>
              <a:t>cos[</a:t>
            </a:r>
            <a:r>
              <a:rPr lang="en-US" dirty="0" smtClean="0">
                <a:latin typeface="cmmi10"/>
              </a:rPr>
              <a:t>e</a:t>
            </a:r>
            <a:r>
              <a:rPr lang="en-US" dirty="0" smtClean="0">
                <a:latin typeface="Calibri"/>
              </a:rPr>
              <a:t>(l</a:t>
            </a:r>
            <a:r>
              <a:rPr lang="en-US" baseline="-25000" dirty="0" smtClean="0">
                <a:latin typeface="Calibri"/>
              </a:rPr>
              <a:t>i</a:t>
            </a:r>
            <a:r>
              <a:rPr lang="en-US" dirty="0" smtClean="0"/>
              <a:t>), </a:t>
            </a:r>
            <a:r>
              <a:rPr lang="en-US" b="1" dirty="0" smtClean="0"/>
              <a:t>c</a:t>
            </a:r>
            <a:r>
              <a:rPr lang="en-US" dirty="0" smtClean="0"/>
              <a:t>(</a:t>
            </a:r>
            <a:r>
              <a:rPr lang="en-US" dirty="0" smtClean="0">
                <a:latin typeface="cmmi10"/>
              </a:rPr>
              <a:t>h</a:t>
            </a:r>
            <a:r>
              <a:rPr lang="en-US" dirty="0" smtClean="0"/>
              <a:t>(</a:t>
            </a:r>
            <a:r>
              <a:rPr lang="en-US" b="1" dirty="0" smtClean="0"/>
              <a:t>d</a:t>
            </a:r>
            <a:r>
              <a:rPr lang="en-US" dirty="0" smtClean="0"/>
              <a:t>))]</a:t>
            </a:r>
            <a:endParaRPr lang="en-US" dirty="0"/>
          </a:p>
        </p:txBody>
      </p:sp>
      <p:cxnSp>
        <p:nvCxnSpPr>
          <p:cNvPr id="75" name="Straight Connector 74"/>
          <p:cNvCxnSpPr>
            <a:stCxn id="64" idx="6"/>
            <a:endCxn id="70" idx="2"/>
          </p:cNvCxnSpPr>
          <p:nvPr/>
        </p:nvCxnSpPr>
        <p:spPr>
          <a:xfrm flipV="1">
            <a:off x="3587075" y="3203542"/>
            <a:ext cx="2192044" cy="47071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p:cNvCxnSpPr>
            <a:endCxn id="19" idx="1"/>
          </p:cNvCxnSpPr>
          <p:nvPr/>
        </p:nvCxnSpPr>
        <p:spPr>
          <a:xfrm>
            <a:off x="1461496" y="2243886"/>
            <a:ext cx="799116" cy="8483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43131" y="1805926"/>
            <a:ext cx="184858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Wikipedia Articles</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25</a:t>
            </a:fld>
            <a:endParaRPr lang="en-US" altLang="zh-TW" dirty="0"/>
          </a:p>
        </p:txBody>
      </p:sp>
    </p:spTree>
    <p:extLst>
      <p:ext uri="{BB962C8B-B14F-4D97-AF65-F5344CB8AC3E}">
        <p14:creationId xmlns:p14="http://schemas.microsoft.com/office/powerpoint/2010/main" val="408030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6" grpId="0" animBg="1"/>
      <p:bldP spid="58" grpId="0" animBg="1"/>
      <p:bldP spid="60"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Wikipedia Pages Across Languages</a:t>
            </a:r>
            <a:endParaRPr lang="en-US" dirty="0"/>
          </a:p>
        </p:txBody>
      </p:sp>
      <p:sp>
        <p:nvSpPr>
          <p:cNvPr id="3" name="Content Placeholder 2"/>
          <p:cNvSpPr>
            <a:spLocks noGrp="1"/>
          </p:cNvSpPr>
          <p:nvPr>
            <p:ph idx="1"/>
          </p:nvPr>
        </p:nvSpPr>
        <p:spPr>
          <a:xfrm>
            <a:off x="457200" y="914400"/>
            <a:ext cx="8534400" cy="4953000"/>
          </a:xfrm>
        </p:spPr>
        <p:txBody>
          <a:bodyPr/>
          <a:lstStyle/>
          <a:p>
            <a:r>
              <a:rPr lang="en-US" dirty="0" smtClean="0"/>
              <a:t>Topical classification of documents in language L relies on:</a:t>
            </a:r>
          </a:p>
          <a:p>
            <a:pPr lvl="1"/>
            <a:r>
              <a:rPr lang="en-US" dirty="0" smtClean="0"/>
              <a:t>The ability to generate a Wikipedia-based representation of words in L: </a:t>
            </a:r>
            <a:r>
              <a:rPr lang="en-US" dirty="0" smtClean="0">
                <a:solidFill>
                  <a:srgbClr val="0033CC"/>
                </a:solidFill>
              </a:rPr>
              <a:t>the availability of L-Wikipedia</a:t>
            </a:r>
          </a:p>
          <a:p>
            <a:pPr lvl="1"/>
            <a:r>
              <a:rPr lang="en-US" dirty="0" smtClean="0">
                <a:solidFill>
                  <a:srgbClr val="0033CC"/>
                </a:solidFill>
              </a:rPr>
              <a:t>The existence of a title space mapping between L and English </a:t>
            </a:r>
          </a:p>
          <a:p>
            <a:r>
              <a:rPr lang="en-US" dirty="0" smtClean="0">
                <a:solidFill>
                  <a:srgbClr val="0033CC"/>
                </a:solidFill>
              </a:rPr>
              <a:t>292 languages have Wikipedia.</a:t>
            </a:r>
          </a:p>
          <a:p>
            <a:r>
              <a:rPr lang="en-US" dirty="0" smtClean="0"/>
              <a:t>We filter the title space to only include </a:t>
            </a:r>
            <a:r>
              <a:rPr lang="en-US" dirty="0" smtClean="0">
                <a:solidFill>
                  <a:srgbClr val="0033CC"/>
                </a:solidFill>
              </a:rPr>
              <a:t>long</a:t>
            </a:r>
            <a:r>
              <a:rPr lang="en-US" dirty="0" smtClean="0"/>
              <a:t>, </a:t>
            </a:r>
            <a:r>
              <a:rPr lang="en-US" dirty="0" smtClean="0">
                <a:solidFill>
                  <a:srgbClr val="0033CC"/>
                </a:solidFill>
              </a:rPr>
              <a:t>well linked </a:t>
            </a:r>
            <a:r>
              <a:rPr lang="en-US" dirty="0" smtClean="0"/>
              <a:t>pages that are </a:t>
            </a:r>
            <a:r>
              <a:rPr lang="en-US" dirty="0" smtClean="0">
                <a:solidFill>
                  <a:srgbClr val="0033CC"/>
                </a:solidFill>
              </a:rPr>
              <a:t>linked</a:t>
            </a:r>
            <a:r>
              <a:rPr lang="en-US" dirty="0" smtClean="0"/>
              <a:t> to the English Wikipedia, yielding 179 languages.</a:t>
            </a:r>
          </a:p>
          <a:p>
            <a:r>
              <a:rPr lang="en-US" dirty="0" smtClean="0"/>
              <a:t>Current work augments these ideas via bridge languages </a:t>
            </a:r>
          </a:p>
          <a:p>
            <a:endParaRPr lang="en-US"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26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4703425"/>
              </p:ext>
            </p:extLst>
          </p:nvPr>
        </p:nvGraphicFramePr>
        <p:xfrm>
          <a:off x="152400" y="4114799"/>
          <a:ext cx="8839200" cy="2282375"/>
        </p:xfrm>
        <a:graphic>
          <a:graphicData uri="http://schemas.openxmlformats.org/drawingml/2006/table">
            <a:tbl>
              <a:tblPr>
                <a:tableStyleId>{2A488322-F2BA-4B5B-9748-0D474271808F}</a:tableStyleId>
              </a:tblPr>
              <a:tblGrid>
                <a:gridCol w="3886200">
                  <a:extLst>
                    <a:ext uri="{9D8B030D-6E8A-4147-A177-3AD203B41FA5}">
                      <a16:colId xmlns:a16="http://schemas.microsoft.com/office/drawing/2014/main" val="20000"/>
                    </a:ext>
                  </a:extLst>
                </a:gridCol>
                <a:gridCol w="1267927">
                  <a:extLst>
                    <a:ext uri="{9D8B030D-6E8A-4147-A177-3AD203B41FA5}">
                      <a16:colId xmlns:a16="http://schemas.microsoft.com/office/drawing/2014/main" val="20001"/>
                    </a:ext>
                  </a:extLst>
                </a:gridCol>
                <a:gridCol w="1294753">
                  <a:extLst>
                    <a:ext uri="{9D8B030D-6E8A-4147-A177-3AD203B41FA5}">
                      <a16:colId xmlns:a16="http://schemas.microsoft.com/office/drawing/2014/main" val="20002"/>
                    </a:ext>
                  </a:extLst>
                </a:gridCol>
                <a:gridCol w="1195160">
                  <a:extLst>
                    <a:ext uri="{9D8B030D-6E8A-4147-A177-3AD203B41FA5}">
                      <a16:colId xmlns:a16="http://schemas.microsoft.com/office/drawing/2014/main" val="20003"/>
                    </a:ext>
                  </a:extLst>
                </a:gridCol>
                <a:gridCol w="1195160">
                  <a:extLst>
                    <a:ext uri="{9D8B030D-6E8A-4147-A177-3AD203B41FA5}">
                      <a16:colId xmlns:a16="http://schemas.microsoft.com/office/drawing/2014/main" val="20004"/>
                    </a:ext>
                  </a:extLst>
                </a:gridCol>
              </a:tblGrid>
              <a:tr h="420913">
                <a:tc>
                  <a:txBody>
                    <a:bodyPr/>
                    <a:lstStyle/>
                    <a:p>
                      <a:pPr algn="l" fontAlgn="b"/>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English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smtClean="0"/>
                        <a:t>Deutsch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Spanish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Hindi</a:t>
                      </a:r>
                      <a:endParaRPr lang="en-US" sz="2000" b="1"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0"/>
                  </a:ext>
                </a:extLst>
              </a:tr>
              <a:tr h="420913">
                <a:tc>
                  <a:txBody>
                    <a:bodyPr/>
                    <a:lstStyle/>
                    <a:p>
                      <a:pPr algn="l" fontAlgn="b"/>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English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Deutsch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err="1"/>
                        <a:t>Español</a:t>
                      </a:r>
                      <a:endParaRPr lang="en-US" sz="2000" b="1" i="0" u="none" strike="noStrike" dirty="0">
                        <a:solidFill>
                          <a:srgbClr val="000000"/>
                        </a:solidFill>
                        <a:latin typeface="Calibri"/>
                      </a:endParaRPr>
                    </a:p>
                  </a:txBody>
                  <a:tcPr marL="9162" marR="9162" marT="9162" marB="0" anchor="b"/>
                </a:tc>
                <a:tc>
                  <a:txBody>
                    <a:bodyPr/>
                    <a:lstStyle/>
                    <a:p>
                      <a:pPr algn="ctr" fontAlgn="b"/>
                      <a:r>
                        <a:rPr lang="hi-IN" sz="2000" u="none" strike="noStrike" dirty="0"/>
                        <a:t>हिन्दी</a:t>
                      </a:r>
                      <a:endParaRPr lang="hi-IN" sz="2000" b="1"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1"/>
                  </a:ext>
                </a:extLst>
              </a:tr>
              <a:tr h="492934">
                <a:tc>
                  <a:txBody>
                    <a:bodyPr/>
                    <a:lstStyle/>
                    <a:p>
                      <a:pPr algn="l" fontAlgn="b"/>
                      <a:r>
                        <a:rPr lang="en-US" sz="2000" b="1" u="none" strike="noStrike" dirty="0"/>
                        <a:t># </a:t>
                      </a:r>
                      <a:r>
                        <a:rPr lang="en-US" sz="2000" b="1" u="none" strike="noStrike" dirty="0" smtClean="0"/>
                        <a:t>Wikipedia Pages</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smtClean="0"/>
                        <a:t>&gt;15.8M</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3,653,951</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a:t>3,165,178</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179,131</a:t>
                      </a:r>
                      <a:endParaRPr lang="en-US" sz="2000" b="0" i="0" u="none" strike="noStrike">
                        <a:solidFill>
                          <a:srgbClr val="000000"/>
                        </a:solidFill>
                        <a:latin typeface="Calibri"/>
                      </a:endParaRPr>
                    </a:p>
                  </a:txBody>
                  <a:tcPr marL="9162" marR="9162" marT="9162" marB="0" anchor="b"/>
                </a:tc>
                <a:extLst>
                  <a:ext uri="{0D108BD9-81ED-4DB2-BD59-A6C34878D82A}">
                    <a16:rowId xmlns:a16="http://schemas.microsoft.com/office/drawing/2014/main" val="10002"/>
                  </a:ext>
                </a:extLst>
              </a:tr>
              <a:tr h="526702">
                <a:tc>
                  <a:txBody>
                    <a:bodyPr/>
                    <a:lstStyle/>
                    <a:p>
                      <a:pPr algn="l" fontAlgn="b"/>
                      <a:r>
                        <a:rPr lang="en-US" sz="2000" b="1" u="none" strike="noStrike" dirty="0"/>
                        <a:t># </a:t>
                      </a:r>
                      <a:r>
                        <a:rPr lang="en-US" sz="2000" b="1" u="none" strike="noStrike" dirty="0" smtClean="0"/>
                        <a:t>Pruned</a:t>
                      </a:r>
                      <a:r>
                        <a:rPr lang="en-US" sz="2000" b="1" u="none" strike="noStrike" baseline="0" dirty="0" smtClean="0"/>
                        <a:t> pages: </a:t>
                      </a:r>
                      <a:r>
                        <a:rPr lang="en-US" sz="2000" b="1" u="none" strike="noStrike" dirty="0" smtClean="0"/>
                        <a:t>(Len&gt;=100</a:t>
                      </a:r>
                      <a:r>
                        <a:rPr lang="en-US" sz="2000" b="1" u="none" strike="noStrike" dirty="0"/>
                        <a:t>, </a:t>
                      </a:r>
                      <a:r>
                        <a:rPr lang="en-US" sz="2000" b="1" u="none" strike="noStrike" dirty="0" smtClean="0"/>
                        <a:t>link&gt;=</a:t>
                      </a:r>
                      <a:r>
                        <a:rPr lang="en-US" sz="2000" b="1" u="none" strike="noStrike" dirty="0"/>
                        <a:t>5)</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a:t>3,090,649</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dirty="0"/>
                        <a:t>1,482,675</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dirty="0" smtClean="0"/>
                        <a:t>914,927</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a:t>33,298</a:t>
                      </a:r>
                      <a:endParaRPr lang="en-US" sz="2000" b="0" i="0" u="none" strike="noStrike">
                        <a:solidFill>
                          <a:srgbClr val="000000"/>
                        </a:solidFill>
                        <a:latin typeface="Calibri"/>
                      </a:endParaRPr>
                    </a:p>
                  </a:txBody>
                  <a:tcPr marL="9162" marR="9162" marT="9162" marB="0" anchor="b"/>
                </a:tc>
                <a:extLst>
                  <a:ext uri="{0D108BD9-81ED-4DB2-BD59-A6C34878D82A}">
                    <a16:rowId xmlns:a16="http://schemas.microsoft.com/office/drawing/2014/main" val="10003"/>
                  </a:ext>
                </a:extLst>
              </a:tr>
              <a:tr h="420913">
                <a:tc>
                  <a:txBody>
                    <a:bodyPr/>
                    <a:lstStyle/>
                    <a:p>
                      <a:pPr algn="l" fontAlgn="b"/>
                      <a:r>
                        <a:rPr lang="en-US" sz="2000" b="1" u="none" strike="noStrike" dirty="0" smtClean="0"/>
                        <a:t>#</a:t>
                      </a:r>
                      <a:r>
                        <a:rPr lang="en-US" sz="2000" b="1" u="none" strike="noStrike" baseline="0" dirty="0" smtClean="0"/>
                        <a:t> Pages linked to English Wikipedia</a:t>
                      </a:r>
                      <a:endParaRPr lang="en-US" sz="2000" b="1" i="0" u="none" strike="noStrike" dirty="0">
                        <a:solidFill>
                          <a:srgbClr val="000000"/>
                        </a:solidFill>
                        <a:latin typeface="Calibri"/>
                      </a:endParaRPr>
                    </a:p>
                  </a:txBody>
                  <a:tcPr marL="9162" marR="9162" marT="9162" marB="0" anchor="b"/>
                </a:tc>
                <a:tc>
                  <a:txBody>
                    <a:bodyPr/>
                    <a:lstStyle/>
                    <a:p>
                      <a:pPr algn="ctr" fontAlgn="b"/>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459,421</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342,285</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dirty="0"/>
                        <a:t>16,463</a:t>
                      </a:r>
                      <a:endParaRPr lang="en-US" sz="2000" b="0"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4"/>
                  </a:ext>
                </a:extLst>
              </a:tr>
            </a:tbl>
          </a:graphicData>
        </a:graphic>
      </p:graphicFrame>
      <p:sp>
        <p:nvSpPr>
          <p:cNvPr id="4" name="Rectangle 3"/>
          <p:cNvSpPr/>
          <p:nvPr/>
        </p:nvSpPr>
        <p:spPr>
          <a:xfrm>
            <a:off x="152400" y="4114800"/>
            <a:ext cx="8839200" cy="2286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055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48"/>
            <a:ext cx="8915400" cy="533400"/>
          </a:xfrm>
        </p:spPr>
        <p:txBody>
          <a:bodyPr/>
          <a:lstStyle/>
          <a:p>
            <a:r>
              <a:rPr lang="en-US" dirty="0" smtClean="0"/>
              <a:t>Single </a:t>
            </a:r>
            <a:r>
              <a:rPr lang="en-US" dirty="0" smtClean="0"/>
              <a:t>Document </a:t>
            </a:r>
            <a:r>
              <a:rPr lang="en-US" dirty="0" smtClean="0"/>
              <a:t>Classification (88 Language) </a:t>
            </a:r>
            <a:r>
              <a:rPr lang="en-US" sz="1800" dirty="0" smtClean="0"/>
              <a:t>[Song et. al. IJCAI’16]</a:t>
            </a:r>
            <a:endParaRPr lang="en-US" sz="3200" dirty="0"/>
          </a:p>
        </p:txBody>
      </p:sp>
      <p:pic>
        <p:nvPicPr>
          <p:cNvPr id="2051" name="Picture 3"/>
          <p:cNvPicPr>
            <a:picLocks noChangeAspect="1" noChangeArrowheads="1"/>
          </p:cNvPicPr>
          <p:nvPr/>
        </p:nvPicPr>
        <p:blipFill>
          <a:blip r:embed="rId2" cstate="print"/>
          <a:srcRect/>
          <a:stretch>
            <a:fillRect/>
          </a:stretch>
        </p:blipFill>
        <p:spPr bwMode="auto">
          <a:xfrm>
            <a:off x="1676400" y="1752600"/>
            <a:ext cx="5352229" cy="4076699"/>
          </a:xfrm>
          <a:prstGeom prst="rect">
            <a:avLst/>
          </a:prstGeom>
          <a:noFill/>
          <a:ln w="9525">
            <a:noFill/>
            <a:miter lim="800000"/>
            <a:headEnd/>
            <a:tailEnd/>
          </a:ln>
        </p:spPr>
      </p:pic>
      <p:sp>
        <p:nvSpPr>
          <p:cNvPr id="5" name="TextBox 4"/>
          <p:cNvSpPr txBox="1"/>
          <p:nvPr/>
        </p:nvSpPr>
        <p:spPr>
          <a:xfrm>
            <a:off x="1999430" y="5486400"/>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Size of shared English-Language L title space</a:t>
            </a:r>
            <a:endParaRPr lang="en-US" sz="2000" b="1" dirty="0">
              <a:latin typeface="+mj-lt"/>
            </a:endParaRPr>
          </a:p>
        </p:txBody>
      </p:sp>
      <p:sp>
        <p:nvSpPr>
          <p:cNvPr id="17" name="Rectangular Callout 16"/>
          <p:cNvSpPr/>
          <p:nvPr/>
        </p:nvSpPr>
        <p:spPr>
          <a:xfrm>
            <a:off x="7257229" y="4621928"/>
            <a:ext cx="1250731" cy="457200"/>
          </a:xfrm>
          <a:prstGeom prst="wedgeRectCallout">
            <a:avLst>
              <a:gd name="adj1" fmla="val -171874"/>
              <a:gd name="adj2" fmla="val -561277"/>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Hindi</a:t>
            </a:r>
            <a:endParaRPr lang="en-US" dirty="0">
              <a:solidFill>
                <a:schemeClr val="tx1"/>
              </a:solidFill>
            </a:endParaRPr>
          </a:p>
        </p:txBody>
      </p:sp>
      <p:sp>
        <p:nvSpPr>
          <p:cNvPr id="18" name="Rectangular Callout 17"/>
          <p:cNvSpPr/>
          <p:nvPr/>
        </p:nvSpPr>
        <p:spPr>
          <a:xfrm>
            <a:off x="444062" y="4621928"/>
            <a:ext cx="1250731" cy="457200"/>
          </a:xfrm>
          <a:prstGeom prst="wedgeRectCallout">
            <a:avLst>
              <a:gd name="adj1" fmla="val 269303"/>
              <a:gd name="adj2" fmla="val -3369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1"/>
                </a:solidFill>
              </a:rPr>
              <a:t>Hausa</a:t>
            </a:r>
            <a:endParaRPr lang="en-US" dirty="0">
              <a:solidFill>
                <a:schemeClr val="tx1"/>
              </a:solidFill>
            </a:endParaRPr>
          </a:p>
        </p:txBody>
      </p:sp>
      <p:sp>
        <p:nvSpPr>
          <p:cNvPr id="19" name="Rectangular Callout 18"/>
          <p:cNvSpPr/>
          <p:nvPr/>
        </p:nvSpPr>
        <p:spPr>
          <a:xfrm>
            <a:off x="7272995" y="1447800"/>
            <a:ext cx="1508234" cy="1066800"/>
          </a:xfrm>
          <a:prstGeom prst="wedgeRectCallout">
            <a:avLst>
              <a:gd name="adj1" fmla="val -376413"/>
              <a:gd name="adj2" fmla="val -10046"/>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solidFill>
                  <a:schemeClr val="tx1"/>
                </a:solidFill>
              </a:rPr>
              <a:t>Dataless</a:t>
            </a:r>
            <a:r>
              <a:rPr lang="en-US" dirty="0" smtClean="0">
                <a:solidFill>
                  <a:schemeClr val="tx1"/>
                </a:solidFill>
              </a:rPr>
              <a:t> classification for English</a:t>
            </a:r>
            <a:endParaRPr lang="en-US" dirty="0">
              <a:solidFill>
                <a:schemeClr val="tx1"/>
              </a:solidFill>
            </a:endParaRPr>
          </a:p>
        </p:txBody>
      </p:sp>
      <p:sp>
        <p:nvSpPr>
          <p:cNvPr id="20" name="TextBox 19"/>
          <p:cNvSpPr txBox="1"/>
          <p:nvPr/>
        </p:nvSpPr>
        <p:spPr>
          <a:xfrm rot="16200000">
            <a:off x="903888" y="3383973"/>
            <a:ext cx="1828799"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Accuracy</a:t>
            </a:r>
            <a:endParaRPr lang="en-US" sz="2000" b="1" dirty="0">
              <a:latin typeface="+mj-lt"/>
            </a:endParaRPr>
          </a:p>
        </p:txBody>
      </p:sp>
      <p:sp>
        <p:nvSpPr>
          <p:cNvPr id="3" name="Slide Number Placeholder 2"/>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27</a:t>
            </a:fld>
            <a:endParaRPr lang="en-US" altLang="zh-TW" dirty="0"/>
          </a:p>
        </p:txBody>
      </p:sp>
      <p:sp>
        <p:nvSpPr>
          <p:cNvPr id="11" name="Rectangular Callout 10"/>
          <p:cNvSpPr/>
          <p:nvPr/>
        </p:nvSpPr>
        <p:spPr>
          <a:xfrm>
            <a:off x="381000" y="579820"/>
            <a:ext cx="4038600" cy="1219200"/>
          </a:xfrm>
          <a:prstGeom prst="wedgeRectCallout">
            <a:avLst>
              <a:gd name="adj1" fmla="val -17252"/>
              <a:gd name="adj2" fmla="val 31025"/>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Can be done to all 292 languages represented in Wikipedia</a:t>
            </a:r>
            <a:endParaRPr lang="en-US" b="1" dirty="0">
              <a:solidFill>
                <a:schemeClr val="tx1"/>
              </a:solidFill>
            </a:endParaRPr>
          </a:p>
        </p:txBody>
      </p:sp>
      <p:sp>
        <p:nvSpPr>
          <p:cNvPr id="12" name="Rectangular Callout 11"/>
          <p:cNvSpPr/>
          <p:nvPr/>
        </p:nvSpPr>
        <p:spPr>
          <a:xfrm>
            <a:off x="4876800" y="583020"/>
            <a:ext cx="4038600" cy="1219200"/>
          </a:xfrm>
          <a:prstGeom prst="wedgeRectCallout">
            <a:avLst>
              <a:gd name="adj1" fmla="val -17252"/>
              <a:gd name="adj2" fmla="val 31025"/>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Results in English are equivalent to having </a:t>
            </a:r>
            <a:r>
              <a:rPr lang="en-US" b="1" dirty="0" smtClean="0">
                <a:solidFill>
                  <a:schemeClr val="tx1"/>
                </a:solidFill>
              </a:rPr>
              <a:t>1000-2000 labels per category</a:t>
            </a:r>
            <a:r>
              <a:rPr lang="en-US" dirty="0" smtClean="0">
                <a:solidFill>
                  <a:schemeClr val="tx1"/>
                </a:solidFill>
              </a:rPr>
              <a:t>.</a:t>
            </a:r>
          </a:p>
          <a:p>
            <a:pPr algn="ctr"/>
            <a:r>
              <a:rPr lang="en-US" dirty="0" smtClean="0">
                <a:solidFill>
                  <a:schemeClr val="tx1"/>
                </a:solidFill>
              </a:rPr>
              <a:t>In cross-lingual classification, equivalent to having </a:t>
            </a:r>
            <a:r>
              <a:rPr lang="en-US" b="1" dirty="0" smtClean="0">
                <a:solidFill>
                  <a:schemeClr val="tx1"/>
                </a:solidFill>
              </a:rPr>
              <a:t>&gt;</a:t>
            </a:r>
            <a:r>
              <a:rPr lang="en-US" b="1" dirty="0" smtClean="0">
                <a:solidFill>
                  <a:schemeClr val="tx1"/>
                </a:solidFill>
              </a:rPr>
              <a:t> </a:t>
            </a:r>
            <a:r>
              <a:rPr lang="en-US" b="1" dirty="0" smtClean="0">
                <a:solidFill>
                  <a:schemeClr val="tx1"/>
                </a:solidFill>
              </a:rPr>
              <a:t>200 </a:t>
            </a:r>
            <a:r>
              <a:rPr lang="en-US" b="1" dirty="0" smtClean="0">
                <a:solidFill>
                  <a:schemeClr val="tx1"/>
                </a:solidFill>
              </a:rPr>
              <a:t>labels per category. </a:t>
            </a:r>
            <a:endParaRPr lang="en-US" b="1" dirty="0">
              <a:solidFill>
                <a:schemeClr val="tx1"/>
              </a:solidFill>
            </a:endParaRPr>
          </a:p>
        </p:txBody>
      </p:sp>
    </p:spTree>
    <p:extLst>
      <p:ext uri="{BB962C8B-B14F-4D97-AF65-F5344CB8AC3E}">
        <p14:creationId xmlns:p14="http://schemas.microsoft.com/office/powerpoint/2010/main" val="331375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Introduction </a:t>
            </a:r>
          </a:p>
          <a:p>
            <a:pPr lvl="1"/>
            <a:r>
              <a:rPr lang="en-US" dirty="0" smtClean="0"/>
              <a:t>Natural Language Understanding</a:t>
            </a:r>
          </a:p>
          <a:p>
            <a:pPr lvl="1"/>
            <a:r>
              <a:rPr lang="en-US" dirty="0" smtClean="0"/>
              <a:t>Inference</a:t>
            </a:r>
          </a:p>
          <a:p>
            <a:pPr lvl="1"/>
            <a:r>
              <a:rPr lang="en-US" dirty="0" smtClean="0"/>
              <a:t>The idea of Incidental Supervision</a:t>
            </a:r>
          </a:p>
          <a:p>
            <a:r>
              <a:rPr lang="en-US" dirty="0" smtClean="0"/>
              <a:t>Lexical Incidental </a:t>
            </a:r>
            <a:r>
              <a:rPr lang="en-US" dirty="0" smtClean="0"/>
              <a:t>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smtClean="0"/>
              <a:t>Wikification and </a:t>
            </a:r>
            <a:r>
              <a:rPr lang="en-US" dirty="0" smtClean="0"/>
              <a:t>Entity Linking (KBs, Multilingual</a:t>
            </a:r>
            <a:r>
              <a:rPr lang="en-US" dirty="0" smtClean="0"/>
              <a:t>)</a:t>
            </a:r>
            <a:endParaRPr lang="en-US" dirty="0" smtClean="0"/>
          </a:p>
          <a:p>
            <a:r>
              <a:rPr lang="en-US" dirty="0" smtClean="0"/>
              <a:t>Learning only simple models</a:t>
            </a:r>
          </a:p>
          <a:p>
            <a:pPr lvl="1"/>
            <a:r>
              <a:rPr lang="en-US" dirty="0" smtClean="0"/>
              <a:t>Put it together via knowledge</a:t>
            </a:r>
          </a:p>
          <a:p>
            <a:r>
              <a:rPr lang="en-US" dirty="0" smtClean="0"/>
              <a:t>Response </a:t>
            </a:r>
            <a:r>
              <a:rPr lang="en-US" dirty="0"/>
              <a:t>Driven Learning</a:t>
            </a:r>
          </a:p>
          <a:p>
            <a:pPr lvl="1"/>
            <a:r>
              <a:rPr lang="en-US" dirty="0"/>
              <a:t>Learning from the world’s feedback</a:t>
            </a:r>
          </a:p>
          <a:p>
            <a:r>
              <a:rPr lang="en-US" dirty="0" smtClean="0"/>
              <a:t>Conclusion</a:t>
            </a:r>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28</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350520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12667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6" name="TextBox 5"/>
          <p:cNvSpPr txBox="1"/>
          <p:nvPr/>
        </p:nvSpPr>
        <p:spPr>
          <a:xfrm>
            <a:off x="1069560" y="1524000"/>
            <a:ext cx="6975890" cy="1200329"/>
          </a:xfrm>
          <a:prstGeom prst="rect">
            <a:avLst/>
          </a:prstGeom>
          <a:noFill/>
          <a:ln>
            <a:solidFill>
              <a:schemeClr val="tx1"/>
            </a:solidFill>
          </a:ln>
        </p:spPr>
        <p:txBody>
          <a:bodyPr wrap="square" rtlCol="0">
            <a:spAutoFit/>
          </a:bodyPr>
          <a:lstStyle/>
          <a:p>
            <a:r>
              <a:rPr lang="en-US" dirty="0">
                <a:latin typeface="+mj-lt"/>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7" name="TextBox 6"/>
          <p:cNvSpPr txBox="1"/>
          <p:nvPr/>
        </p:nvSpPr>
        <p:spPr>
          <a:xfrm>
            <a:off x="1066800" y="3997762"/>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a:t>
            </a:r>
            <a:r>
              <a:rPr lang="en-US" dirty="0">
                <a:solidFill>
                  <a:srgbClr val="0033CC"/>
                </a:solidFill>
                <a:latin typeface="+mj-lt"/>
              </a:rPr>
              <a:t>D</a:t>
            </a:r>
            <a:r>
              <a:rPr lang="en-US" dirty="0">
                <a:latin typeface="+mj-lt"/>
              </a:rPr>
              <a:t>),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8" name="Down Arrow 7"/>
          <p:cNvSpPr/>
          <p:nvPr/>
        </p:nvSpPr>
        <p:spPr>
          <a:xfrm>
            <a:off x="4104484" y="2848328"/>
            <a:ext cx="265708" cy="35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0800000">
            <a:off x="1585962" y="3708305"/>
            <a:ext cx="105115" cy="33805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a:xfrm flipH="1">
            <a:off x="5628986" y="5234076"/>
            <a:ext cx="60262" cy="2645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own Arrow 26"/>
          <p:cNvSpPr/>
          <p:nvPr/>
        </p:nvSpPr>
        <p:spPr>
          <a:xfrm rot="14243175">
            <a:off x="2769282" y="3563472"/>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816597" y="4448174"/>
            <a:ext cx="304800" cy="1334651"/>
          </a:xfrm>
          <a:prstGeom prst="curvedRightArrow">
            <a:avLst/>
          </a:prstGeom>
          <a:solidFill>
            <a:srgbClr val="9E9EF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29" name="Down Arrow 28"/>
          <p:cNvSpPr/>
          <p:nvPr/>
        </p:nvSpPr>
        <p:spPr>
          <a:xfrm rot="14243175">
            <a:off x="5645011" y="3581105"/>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own Arrow 30"/>
          <p:cNvSpPr/>
          <p:nvPr/>
        </p:nvSpPr>
        <p:spPr>
          <a:xfrm flipH="1">
            <a:off x="3962400" y="4904522"/>
            <a:ext cx="60262" cy="5651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29</a:t>
            </a:fld>
            <a:endParaRPr lang="en-US" altLang="zh-TW"/>
          </a:p>
        </p:txBody>
      </p:sp>
    </p:spTree>
    <p:extLst>
      <p:ext uri="{BB962C8B-B14F-4D97-AF65-F5344CB8AC3E}">
        <p14:creationId xmlns:p14="http://schemas.microsoft.com/office/powerpoint/2010/main" val="2874236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500"/>
                                        <p:tgtEl>
                                          <p:spTgt spid="4099"/>
                                        </p:tgtEl>
                                      </p:cBhvr>
                                    </p:animEffect>
                                  </p:childTnLst>
                                </p:cTn>
                              </p:par>
                              <p:par>
                                <p:cTn id="17" presetID="22" presetClass="entr" presetSubtype="1"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up)">
                                      <p:cBhvr>
                                        <p:cTn id="19" dur="500"/>
                                        <p:tgtEl>
                                          <p:spTgt spid="4100"/>
                                        </p:tgtEl>
                                      </p:cBhvr>
                                    </p:animEffect>
                                  </p:childTnLst>
                                </p:cTn>
                              </p:par>
                              <p:par>
                                <p:cTn id="20" presetID="22" presetClass="entr" presetSubtype="1"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500"/>
                                        <p:tgtEl>
                                          <p:spTgt spid="410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500"/>
                                        <p:tgtEl>
                                          <p:spTgt spid="410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wipe(up)">
                                      <p:cBhvr>
                                        <p:cTn id="40" dur="500"/>
                                        <p:tgtEl>
                                          <p:spTgt spid="410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4" grpId="0" animBg="1"/>
      <p:bldP spid="27" grpId="0" animBg="1"/>
      <p:bldP spid="3" grpId="0" animBg="1"/>
      <p:bldP spid="29"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Why is it Difficult?</a:t>
            </a:r>
            <a:endParaRPr lang="en-US" dirty="0" smtClean="0"/>
          </a:p>
        </p:txBody>
      </p:sp>
      <p:sp>
        <p:nvSpPr>
          <p:cNvPr id="7171" name="Line 3"/>
          <p:cNvSpPr>
            <a:spLocks noChangeShapeType="1"/>
          </p:cNvSpPr>
          <p:nvPr/>
        </p:nvSpPr>
        <p:spPr bwMode="auto">
          <a:xfrm>
            <a:off x="2362200" y="38100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Text Box 4"/>
          <p:cNvSpPr txBox="1">
            <a:spLocks noChangeArrowheads="1"/>
          </p:cNvSpPr>
          <p:nvPr/>
        </p:nvSpPr>
        <p:spPr bwMode="auto">
          <a:xfrm>
            <a:off x="990600" y="2514600"/>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Meaning</a:t>
            </a:r>
          </a:p>
        </p:txBody>
      </p:sp>
      <p:sp>
        <p:nvSpPr>
          <p:cNvPr id="7173" name="Text Box 5"/>
          <p:cNvSpPr txBox="1">
            <a:spLocks noChangeArrowheads="1"/>
          </p:cNvSpPr>
          <p:nvPr/>
        </p:nvSpPr>
        <p:spPr bwMode="auto">
          <a:xfrm>
            <a:off x="914400" y="4456113"/>
            <a:ext cx="1752600" cy="430212"/>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Language</a:t>
            </a:r>
          </a:p>
        </p:txBody>
      </p:sp>
      <p:sp>
        <p:nvSpPr>
          <p:cNvPr id="7174" name="Oval 6"/>
          <p:cNvSpPr>
            <a:spLocks noChangeArrowheads="1"/>
          </p:cNvSpPr>
          <p:nvPr/>
        </p:nvSpPr>
        <p:spPr bwMode="auto">
          <a:xfrm>
            <a:off x="3444766"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5" name="Oval 7"/>
          <p:cNvSpPr>
            <a:spLocks noChangeArrowheads="1"/>
          </p:cNvSpPr>
          <p:nvPr/>
        </p:nvSpPr>
        <p:spPr bwMode="auto">
          <a:xfrm>
            <a:off x="67056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6" name="Oval 8"/>
          <p:cNvSpPr>
            <a:spLocks noChangeArrowheads="1"/>
          </p:cNvSpPr>
          <p:nvPr/>
        </p:nvSpPr>
        <p:spPr bwMode="auto">
          <a:xfrm>
            <a:off x="50292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7" name="Oval 9"/>
          <p:cNvSpPr>
            <a:spLocks noChangeArrowheads="1"/>
          </p:cNvSpPr>
          <p:nvPr/>
        </p:nvSpPr>
        <p:spPr bwMode="auto">
          <a:xfrm>
            <a:off x="41148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Oval 10"/>
          <p:cNvSpPr>
            <a:spLocks noChangeArrowheads="1"/>
          </p:cNvSpPr>
          <p:nvPr/>
        </p:nvSpPr>
        <p:spPr bwMode="auto">
          <a:xfrm>
            <a:off x="5562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9" name="Oval 11"/>
          <p:cNvSpPr>
            <a:spLocks noChangeArrowheads="1"/>
          </p:cNvSpPr>
          <p:nvPr/>
        </p:nvSpPr>
        <p:spPr bwMode="auto">
          <a:xfrm>
            <a:off x="7086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0" name="Oval 12"/>
          <p:cNvSpPr>
            <a:spLocks noChangeArrowheads="1"/>
          </p:cNvSpPr>
          <p:nvPr/>
        </p:nvSpPr>
        <p:spPr bwMode="auto">
          <a:xfrm>
            <a:off x="30480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3"/>
          <p:cNvGrpSpPr>
            <a:grpSpLocks/>
          </p:cNvGrpSpPr>
          <p:nvPr/>
        </p:nvGrpSpPr>
        <p:grpSpPr bwMode="auto">
          <a:xfrm>
            <a:off x="5365750" y="2862263"/>
            <a:ext cx="2236788" cy="1666875"/>
            <a:chOff x="3044" y="1803"/>
            <a:chExt cx="1409" cy="1050"/>
          </a:xfrm>
        </p:grpSpPr>
        <p:cxnSp>
          <p:nvCxnSpPr>
            <p:cNvPr id="7188" name="AutoShape 14"/>
            <p:cNvCxnSpPr>
              <a:cxnSpLocks noChangeShapeType="1"/>
              <a:stCxn id="7179" idx="1"/>
              <a:endCxn id="7176" idx="5"/>
            </p:cNvCxnSpPr>
            <p:nvPr/>
          </p:nvCxnSpPr>
          <p:spPr bwMode="auto">
            <a:xfrm rot="16200000" flipV="1">
              <a:off x="3099" y="1748"/>
              <a:ext cx="1050" cy="1160"/>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rot="16200000" flipV="1">
              <a:off x="3604" y="2252"/>
              <a:ext cx="1029" cy="172"/>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86"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a:solidFill>
                    <a:schemeClr val="hlink"/>
                  </a:solidFill>
                </a:rPr>
                <a:t>Ambiguity</a:t>
              </a:r>
            </a:p>
          </p:txBody>
        </p:sp>
      </p:grpSp>
      <p:grpSp>
        <p:nvGrpSpPr>
          <p:cNvPr id="3" name="Group 17"/>
          <p:cNvGrpSpPr>
            <a:grpSpLocks/>
          </p:cNvGrpSpPr>
          <p:nvPr/>
        </p:nvGrpSpPr>
        <p:grpSpPr bwMode="auto">
          <a:xfrm>
            <a:off x="2743200" y="2895600"/>
            <a:ext cx="2863850" cy="1633537"/>
            <a:chOff x="1392" y="1824"/>
            <a:chExt cx="1804" cy="1029"/>
          </a:xfrm>
        </p:grpSpPr>
        <p:cxnSp>
          <p:nvCxnSpPr>
            <p:cNvPr id="7184" name="AutoShape 18"/>
            <p:cNvCxnSpPr>
              <a:cxnSpLocks noChangeShapeType="1"/>
              <a:stCxn id="7174" idx="4"/>
              <a:endCxn id="7177" idx="0"/>
            </p:cNvCxnSpPr>
            <p:nvPr/>
          </p:nvCxnSpPr>
          <p:spPr bwMode="auto">
            <a:xfrm>
              <a:off x="1930" y="1824"/>
              <a:ext cx="422"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24"/>
              <a:ext cx="250"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24"/>
              <a:ext cx="1266" cy="1029"/>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dirty="0">
                  <a:solidFill>
                    <a:srgbClr val="3366CC"/>
                  </a:solidFill>
                </a:rPr>
                <a:t>Variability</a:t>
              </a:r>
            </a:p>
          </p:txBody>
        </p:sp>
      </p:gr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3</a:t>
            </a:fld>
            <a:endParaRPr lang="en-US" altLang="zh-TW" dirty="0"/>
          </a:p>
        </p:txBody>
      </p:sp>
    </p:spTree>
    <p:extLst>
      <p:ext uri="{BB962C8B-B14F-4D97-AF65-F5344CB8AC3E}">
        <p14:creationId xmlns:p14="http://schemas.microsoft.com/office/powerpoint/2010/main" val="2343877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Alex Smith?</a:t>
            </a:r>
            <a:endParaRPr lang="en-US" dirty="0"/>
          </a:p>
        </p:txBody>
      </p:sp>
      <p:pic>
        <p:nvPicPr>
          <p:cNvPr id="6" name="Content Placeholder 5"/>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 y="908720"/>
            <a:ext cx="4480560" cy="4343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908720"/>
            <a:ext cx="4480560" cy="4344218"/>
          </a:xfrm>
          <a:prstGeom prst="rect">
            <a:avLst/>
          </a:prstGeom>
        </p:spPr>
      </p:pic>
      <p:sp>
        <p:nvSpPr>
          <p:cNvPr id="9" name="Oval 8"/>
          <p:cNvSpPr/>
          <p:nvPr/>
        </p:nvSpPr>
        <p:spPr>
          <a:xfrm>
            <a:off x="1116715" y="2666543"/>
            <a:ext cx="1295045" cy="361276"/>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238366" y="3629667"/>
            <a:ext cx="1061882" cy="322231"/>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2240" y="2666543"/>
            <a:ext cx="1139918" cy="381151"/>
          </a:xfrm>
          <a:prstGeom prst="ellipse">
            <a:avLst/>
          </a:prstGeom>
          <a:solidFill>
            <a:srgbClr val="FFFFCC"/>
          </a:solid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44208" y="3449030"/>
            <a:ext cx="1152128" cy="361276"/>
          </a:xfrm>
          <a:prstGeom prst="ellipse">
            <a:avLst/>
          </a:prstGeom>
          <a:solidFill>
            <a:srgbClr val="FFFFCC"/>
          </a:solid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358595" y="2132856"/>
            <a:ext cx="2075688" cy="25603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7134" y="2132856"/>
            <a:ext cx="2078489" cy="2560320"/>
          </a:xfrm>
          <a:prstGeom prst="rect">
            <a:avLst/>
          </a:prstGeom>
        </p:spPr>
      </p:pic>
      <p:sp>
        <p:nvSpPr>
          <p:cNvPr id="15" name="TextBox 3"/>
          <p:cNvSpPr txBox="1">
            <a:spLocks noChangeArrowheads="1"/>
          </p:cNvSpPr>
          <p:nvPr/>
        </p:nvSpPr>
        <p:spPr bwMode="auto">
          <a:xfrm>
            <a:off x="2358595" y="4684257"/>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Quarterback of the Kansas City Chief</a:t>
            </a:r>
          </a:p>
        </p:txBody>
      </p:sp>
      <p:sp>
        <p:nvSpPr>
          <p:cNvPr id="16" name="TextBox 3"/>
          <p:cNvSpPr txBox="1">
            <a:spLocks noChangeArrowheads="1"/>
          </p:cNvSpPr>
          <p:nvPr/>
        </p:nvSpPr>
        <p:spPr bwMode="auto">
          <a:xfrm>
            <a:off x="4383028" y="4685035"/>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Tight End of the Cincinnati Bengals</a:t>
            </a:r>
          </a:p>
        </p:txBody>
      </p:sp>
      <p:sp>
        <p:nvSpPr>
          <p:cNvPr id="17" name="Oval 16"/>
          <p:cNvSpPr/>
          <p:nvPr/>
        </p:nvSpPr>
        <p:spPr>
          <a:xfrm>
            <a:off x="795685" y="3845692"/>
            <a:ext cx="720080" cy="322231"/>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ular Callout 17"/>
          <p:cNvSpPr>
            <a:spLocks noChangeArrowheads="1"/>
          </p:cNvSpPr>
          <p:nvPr/>
        </p:nvSpPr>
        <p:spPr bwMode="auto">
          <a:xfrm>
            <a:off x="107504" y="5366487"/>
            <a:ext cx="2458616" cy="577113"/>
          </a:xfrm>
          <a:prstGeom prst="wedgeRectCallout">
            <a:avLst>
              <a:gd name="adj1" fmla="val -6819"/>
              <a:gd name="adj2" fmla="val -258777"/>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San Diego:  </a:t>
            </a:r>
            <a:r>
              <a:rPr lang="en-US" sz="1600" b="1" dirty="0" smtClean="0">
                <a:solidFill>
                  <a:srgbClr val="000000"/>
                </a:solidFill>
                <a:latin typeface="Calibri" panose="020F0502020204030204" pitchFamily="34" charset="0"/>
              </a:rPr>
              <a:t>The San Diego Chargers (A Football team)</a:t>
            </a:r>
            <a:endParaRPr lang="en-US" sz="1600" b="1" dirty="0">
              <a:solidFill>
                <a:srgbClr val="000000"/>
              </a:solidFill>
              <a:latin typeface="Calibri" panose="020F0502020204030204" pitchFamily="34" charset="0"/>
            </a:endParaRPr>
          </a:p>
        </p:txBody>
      </p:sp>
      <p:sp>
        <p:nvSpPr>
          <p:cNvPr id="19" name="Oval 18"/>
          <p:cNvSpPr/>
          <p:nvPr/>
        </p:nvSpPr>
        <p:spPr>
          <a:xfrm>
            <a:off x="6660232" y="4003828"/>
            <a:ext cx="720080" cy="361276"/>
          </a:xfrm>
          <a:prstGeom prst="ellipse">
            <a:avLst/>
          </a:prstGeom>
          <a:noFill/>
          <a:ln w="63500">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ular Callout 19"/>
          <p:cNvSpPr>
            <a:spLocks noChangeArrowheads="1"/>
          </p:cNvSpPr>
          <p:nvPr/>
        </p:nvSpPr>
        <p:spPr bwMode="auto">
          <a:xfrm>
            <a:off x="6642850" y="5524566"/>
            <a:ext cx="2458616" cy="577113"/>
          </a:xfrm>
          <a:prstGeom prst="wedgeRectCallout">
            <a:avLst>
              <a:gd name="adj1" fmla="val -40163"/>
              <a:gd name="adj2" fmla="val -236923"/>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Ravens:  </a:t>
            </a:r>
            <a:r>
              <a:rPr lang="en-US" sz="1600" b="1" dirty="0" smtClean="0">
                <a:solidFill>
                  <a:srgbClr val="000000"/>
                </a:solidFill>
                <a:latin typeface="Calibri" panose="020F0502020204030204" pitchFamily="34" charset="0"/>
              </a:rPr>
              <a:t>The Baltimore Ravens (A Football team)</a:t>
            </a:r>
            <a:endParaRPr lang="en-US" sz="1600" b="1" dirty="0">
              <a:solidFill>
                <a:srgbClr val="000000"/>
              </a:solidFill>
              <a:latin typeface="Calibri" panose="020F0502020204030204" pitchFamily="34" charset="0"/>
            </a:endParaRPr>
          </a:p>
        </p:txBody>
      </p:sp>
      <p:sp>
        <p:nvSpPr>
          <p:cNvPr id="23" name="TextBox 3"/>
          <p:cNvSpPr txBox="1">
            <a:spLocks noChangeArrowheads="1"/>
          </p:cNvSpPr>
          <p:nvPr/>
        </p:nvSpPr>
        <p:spPr bwMode="auto">
          <a:xfrm>
            <a:off x="2798870" y="5445224"/>
            <a:ext cx="3473450" cy="400110"/>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2000" dirty="0" smtClean="0">
                <a:solidFill>
                  <a:srgbClr val="000000"/>
                </a:solidFill>
                <a:latin typeface="Calibri" pitchFamily="34" charset="0"/>
              </a:rPr>
              <a:t>Contextual Disambiguation</a:t>
            </a:r>
          </a:p>
        </p:txBody>
      </p:sp>
      <p:sp>
        <p:nvSpPr>
          <p:cNvPr id="24" name="TextBox 23"/>
          <p:cNvSpPr txBox="1"/>
          <p:nvPr/>
        </p:nvSpPr>
        <p:spPr>
          <a:xfrm>
            <a:off x="1205076" y="2677388"/>
            <a:ext cx="1095172"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Alex Smith</a:t>
            </a:r>
            <a:endParaRPr lang="en-US" dirty="0">
              <a:solidFill>
                <a:srgbClr val="FF0000"/>
              </a:solidFill>
            </a:endParaRPr>
          </a:p>
        </p:txBody>
      </p:sp>
      <p:sp>
        <p:nvSpPr>
          <p:cNvPr id="25" name="TextBox 24"/>
          <p:cNvSpPr txBox="1"/>
          <p:nvPr/>
        </p:nvSpPr>
        <p:spPr>
          <a:xfrm>
            <a:off x="1429310" y="3641029"/>
            <a:ext cx="679994"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Smith</a:t>
            </a:r>
            <a:endParaRPr lang="en-US" dirty="0">
              <a:solidFill>
                <a:srgbClr val="FF0000"/>
              </a:solidFill>
            </a:endParaRPr>
          </a:p>
        </p:txBody>
      </p:sp>
      <p:sp>
        <p:nvSpPr>
          <p:cNvPr id="26" name="TextBox 25"/>
          <p:cNvSpPr txBox="1"/>
          <p:nvPr/>
        </p:nvSpPr>
        <p:spPr>
          <a:xfrm>
            <a:off x="6732240" y="2677904"/>
            <a:ext cx="1095172" cy="338554"/>
          </a:xfrm>
          <a:prstGeom prst="rect">
            <a:avLst/>
          </a:prstGeom>
          <a:noFill/>
        </p:spPr>
        <p:txBody>
          <a:bodyPr wrap="none" rtlCol="0">
            <a:spAutoFit/>
          </a:bodyPr>
          <a:lstStyle/>
          <a:p>
            <a:r>
              <a:rPr lang="en-US" sz="1600" b="1" dirty="0" smtClean="0">
                <a:solidFill>
                  <a:srgbClr val="00BE00"/>
                </a:solidFill>
                <a:latin typeface="Calibri" panose="020F0502020204030204" pitchFamily="34" charset="0"/>
              </a:rPr>
              <a:t>Alex Smith</a:t>
            </a:r>
            <a:endParaRPr lang="en-US" dirty="0">
              <a:solidFill>
                <a:srgbClr val="00BE00"/>
              </a:solidFill>
            </a:endParaRPr>
          </a:p>
        </p:txBody>
      </p:sp>
      <p:sp>
        <p:nvSpPr>
          <p:cNvPr id="27" name="TextBox 26"/>
          <p:cNvSpPr txBox="1"/>
          <p:nvPr/>
        </p:nvSpPr>
        <p:spPr>
          <a:xfrm>
            <a:off x="6609204" y="3460390"/>
            <a:ext cx="679994" cy="338554"/>
          </a:xfrm>
          <a:prstGeom prst="rect">
            <a:avLst/>
          </a:prstGeom>
          <a:noFill/>
        </p:spPr>
        <p:txBody>
          <a:bodyPr wrap="none" rtlCol="0">
            <a:spAutoFit/>
          </a:bodyPr>
          <a:lstStyle/>
          <a:p>
            <a:r>
              <a:rPr lang="en-US" sz="1600" b="1" dirty="0" smtClean="0">
                <a:solidFill>
                  <a:srgbClr val="00BE00"/>
                </a:solidFill>
                <a:latin typeface="Calibri" panose="020F0502020204030204" pitchFamily="34" charset="0"/>
              </a:rPr>
              <a:t>Smith</a:t>
            </a:r>
            <a:endParaRPr lang="en-US" dirty="0">
              <a:solidFill>
                <a:srgbClr val="00BE00"/>
              </a:solidFil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30</a:t>
            </a:fld>
            <a:endParaRPr lang="en-US" altLang="zh-TW" dirty="0"/>
          </a:p>
        </p:txBody>
      </p:sp>
    </p:spTree>
    <p:extLst>
      <p:ext uri="{BB962C8B-B14F-4D97-AF65-F5344CB8AC3E}">
        <p14:creationId xmlns:p14="http://schemas.microsoft.com/office/powerpoint/2010/main" val="19577983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3" grpId="0" animBg="1"/>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Eastern Politics</a:t>
            </a:r>
            <a:endParaRPr lang="en-US" dirty="0"/>
          </a:p>
        </p:txBody>
      </p:sp>
      <p:sp>
        <p:nvSpPr>
          <p:cNvPr id="15" name="TextBox 3"/>
          <p:cNvSpPr txBox="1">
            <a:spLocks noChangeArrowheads="1"/>
          </p:cNvSpPr>
          <p:nvPr/>
        </p:nvSpPr>
        <p:spPr bwMode="auto">
          <a:xfrm>
            <a:off x="2358595" y="4684257"/>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Quarterback of the Kansas City Chief</a:t>
            </a:r>
          </a:p>
        </p:txBody>
      </p:sp>
      <p:sp>
        <p:nvSpPr>
          <p:cNvPr id="16" name="TextBox 3"/>
          <p:cNvSpPr txBox="1">
            <a:spLocks noChangeArrowheads="1"/>
          </p:cNvSpPr>
          <p:nvPr/>
        </p:nvSpPr>
        <p:spPr bwMode="auto">
          <a:xfrm>
            <a:off x="4383028" y="4685035"/>
            <a:ext cx="1978539" cy="584775"/>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000000"/>
              </a:buClr>
              <a:buSzPct val="100000"/>
            </a:pPr>
            <a:r>
              <a:rPr lang="en-US" sz="1600" b="1" dirty="0" smtClean="0">
                <a:solidFill>
                  <a:srgbClr val="000000"/>
                </a:solidFill>
                <a:latin typeface="Calibri" pitchFamily="34" charset="0"/>
              </a:rPr>
              <a:t>Tight End of the Cincinnati Bengals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1600" y="980728"/>
            <a:ext cx="6620799" cy="437258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980" y="4941168"/>
            <a:ext cx="1375420" cy="1806802"/>
          </a:xfrm>
          <a:prstGeom prst="rect">
            <a:avLst/>
          </a:prstGeom>
        </p:spPr>
      </p:pic>
      <p:sp>
        <p:nvSpPr>
          <p:cNvPr id="21" name="Oval 20"/>
          <p:cNvSpPr/>
          <p:nvPr/>
        </p:nvSpPr>
        <p:spPr>
          <a:xfrm>
            <a:off x="5364088" y="2806189"/>
            <a:ext cx="1728192" cy="432048"/>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436096" y="2852936"/>
            <a:ext cx="1752403" cy="338554"/>
          </a:xfrm>
          <a:prstGeom prst="rect">
            <a:avLst/>
          </a:prstGeom>
          <a:noFill/>
        </p:spPr>
        <p:txBody>
          <a:bodyPr wrap="none" rtlCol="0">
            <a:spAutoFit/>
          </a:bodyPr>
          <a:lstStyle/>
          <a:p>
            <a:r>
              <a:rPr lang="en-US" sz="1600" b="1" dirty="0">
                <a:solidFill>
                  <a:srgbClr val="C00000"/>
                </a:solidFill>
                <a:latin typeface="Calibri" panose="020F0502020204030204" pitchFamily="34" charset="0"/>
              </a:rPr>
              <a:t>Mahmoud </a:t>
            </a:r>
            <a:r>
              <a:rPr lang="en-US" sz="1600" b="1" dirty="0" smtClean="0">
                <a:solidFill>
                  <a:srgbClr val="C00000"/>
                </a:solidFill>
                <a:latin typeface="Calibri" panose="020F0502020204030204" pitchFamily="34" charset="0"/>
              </a:rPr>
              <a:t>Abbas </a:t>
            </a:r>
            <a:endParaRPr lang="en-US" dirty="0"/>
          </a:p>
        </p:txBody>
      </p:sp>
      <p:sp>
        <p:nvSpPr>
          <p:cNvPr id="24" name="Oval 23"/>
          <p:cNvSpPr/>
          <p:nvPr/>
        </p:nvSpPr>
        <p:spPr>
          <a:xfrm>
            <a:off x="5699917" y="3212976"/>
            <a:ext cx="1728192" cy="432048"/>
          </a:xfrm>
          <a:prstGeom prst="ellipse">
            <a:avLst/>
          </a:prstGeom>
          <a:solidFill>
            <a:srgbClr val="FFFFCC"/>
          </a:solid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940152" y="3259723"/>
            <a:ext cx="1149097" cy="338554"/>
          </a:xfrm>
          <a:prstGeom prst="rect">
            <a:avLst/>
          </a:prstGeom>
          <a:noFill/>
        </p:spPr>
        <p:txBody>
          <a:bodyPr wrap="none" rtlCol="0">
            <a:spAutoFit/>
          </a:bodyPr>
          <a:lstStyle/>
          <a:p>
            <a:r>
              <a:rPr lang="en-US" sz="1600" b="1" dirty="0" smtClean="0">
                <a:solidFill>
                  <a:srgbClr val="C00000"/>
                </a:solidFill>
                <a:latin typeface="Calibri" panose="020F0502020204030204" pitchFamily="34" charset="0"/>
              </a:rPr>
              <a:t>Abu </a:t>
            </a:r>
            <a:r>
              <a:rPr lang="en-US" sz="1600" b="1" dirty="0" err="1" smtClean="0">
                <a:solidFill>
                  <a:srgbClr val="C00000"/>
                </a:solidFill>
                <a:latin typeface="Calibri" panose="020F0502020204030204" pitchFamily="34" charset="0"/>
              </a:rPr>
              <a:t>Mazen</a:t>
            </a:r>
            <a:endParaRPr lang="en-US" dirty="0"/>
          </a:p>
        </p:txBody>
      </p:sp>
      <p:sp>
        <p:nvSpPr>
          <p:cNvPr id="18" name="Rectangular Callout 17"/>
          <p:cNvSpPr>
            <a:spLocks noChangeArrowheads="1"/>
          </p:cNvSpPr>
          <p:nvPr/>
        </p:nvSpPr>
        <p:spPr bwMode="auto">
          <a:xfrm>
            <a:off x="0" y="4221088"/>
            <a:ext cx="4248472" cy="577113"/>
          </a:xfrm>
          <a:prstGeom prst="wedgeRectCallout">
            <a:avLst>
              <a:gd name="adj1" fmla="val 92944"/>
              <a:gd name="adj2" fmla="val -224929"/>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Mahmoud Abbas: </a:t>
            </a:r>
            <a:r>
              <a:rPr lang="en-US" sz="1600" b="1" dirty="0">
                <a:solidFill>
                  <a:srgbClr val="000000"/>
                </a:solidFill>
                <a:latin typeface="Calibri" panose="020F0502020204030204" pitchFamily="34" charset="0"/>
              </a:rPr>
              <a:t>http://en.wikipedia.org/wiki/Mahmoud_Abbas</a:t>
            </a:r>
          </a:p>
        </p:txBody>
      </p:sp>
      <p:sp>
        <p:nvSpPr>
          <p:cNvPr id="20" name="Rectangular Callout 19"/>
          <p:cNvSpPr>
            <a:spLocks noChangeArrowheads="1"/>
          </p:cNvSpPr>
          <p:nvPr/>
        </p:nvSpPr>
        <p:spPr bwMode="auto">
          <a:xfrm>
            <a:off x="4895527" y="5524567"/>
            <a:ext cx="4248473" cy="577113"/>
          </a:xfrm>
          <a:prstGeom prst="wedgeRectCallout">
            <a:avLst>
              <a:gd name="adj1" fmla="val -10541"/>
              <a:gd name="adj2" fmla="val -360619"/>
            </a:avLst>
          </a:prstGeom>
          <a:solidFill>
            <a:srgbClr val="FFFFCC"/>
          </a:solidFill>
          <a:ln w="28575" algn="ctr">
            <a:solidFill>
              <a:srgbClr val="FF9933"/>
            </a:solidFill>
            <a:round/>
            <a:headEnd/>
            <a:tailEnd/>
          </a:ln>
        </p:spPr>
        <p:txBody>
          <a:bodyPr/>
          <a:lstStyle/>
          <a:p>
            <a:r>
              <a:rPr lang="en-US" sz="1600" b="1" dirty="0" smtClean="0">
                <a:solidFill>
                  <a:srgbClr val="C00000"/>
                </a:solidFill>
                <a:latin typeface="Calibri" panose="020F0502020204030204" pitchFamily="34" charset="0"/>
              </a:rPr>
              <a:t>Abu </a:t>
            </a:r>
            <a:r>
              <a:rPr lang="en-US" sz="1600" b="1" dirty="0" err="1" smtClean="0">
                <a:solidFill>
                  <a:srgbClr val="C00000"/>
                </a:solidFill>
                <a:latin typeface="Calibri" panose="020F0502020204030204" pitchFamily="34" charset="0"/>
              </a:rPr>
              <a:t>Mazen</a:t>
            </a:r>
            <a:r>
              <a:rPr lang="en-US" sz="1600" b="1" dirty="0" smtClean="0">
                <a:solidFill>
                  <a:srgbClr val="C00000"/>
                </a:solidFill>
                <a:latin typeface="Calibri" panose="020F0502020204030204" pitchFamily="34" charset="0"/>
              </a:rPr>
              <a:t>: </a:t>
            </a:r>
            <a:r>
              <a:rPr lang="en-US" sz="1600" b="1" dirty="0">
                <a:solidFill>
                  <a:srgbClr val="000000"/>
                </a:solidFill>
                <a:latin typeface="Calibri" panose="020F0502020204030204" pitchFamily="34" charset="0"/>
              </a:rPr>
              <a:t>http://en.wikipedia.org/wiki/Mahmoud_Abbas</a:t>
            </a:r>
          </a:p>
        </p:txBody>
      </p:sp>
      <p:sp>
        <p:nvSpPr>
          <p:cNvPr id="26" name="TextBox 3"/>
          <p:cNvSpPr txBox="1">
            <a:spLocks noChangeArrowheads="1"/>
          </p:cNvSpPr>
          <p:nvPr/>
        </p:nvSpPr>
        <p:spPr bwMode="auto">
          <a:xfrm>
            <a:off x="44668" y="5013176"/>
            <a:ext cx="3657600" cy="163121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b="1" dirty="0" smtClean="0">
                <a:solidFill>
                  <a:srgbClr val="000000"/>
                </a:solidFill>
                <a:latin typeface="Calibri" pitchFamily="34" charset="0"/>
              </a:rPr>
              <a:t>Variability: </a:t>
            </a:r>
            <a:r>
              <a:rPr lang="en-US" sz="2000" dirty="0" smtClean="0">
                <a:solidFill>
                  <a:srgbClr val="000000"/>
                </a:solidFill>
                <a:latin typeface="Calibri" pitchFamily="34" charset="0"/>
              </a:rPr>
              <a:t>Getting around multiple </a:t>
            </a:r>
            <a:r>
              <a:rPr lang="en-US" sz="2000" b="1" dirty="0" smtClean="0">
                <a:solidFill>
                  <a:srgbClr val="000000"/>
                </a:solidFill>
                <a:latin typeface="Calibri" pitchFamily="34" charset="0"/>
              </a:rPr>
              <a:t>surface representations. </a:t>
            </a:r>
          </a:p>
          <a:p>
            <a:pPr eaLnBrk="1" hangingPunct="1">
              <a:buClr>
                <a:srgbClr val="000000"/>
              </a:buClr>
              <a:buSzPct val="100000"/>
            </a:pPr>
            <a:r>
              <a:rPr lang="en-US" sz="2000" b="1" dirty="0" smtClean="0">
                <a:solidFill>
                  <a:srgbClr val="000000"/>
                </a:solidFill>
                <a:latin typeface="Calibri" pitchFamily="34" charset="0"/>
              </a:rPr>
              <a:t>Co-reference resolution </a:t>
            </a:r>
            <a:r>
              <a:rPr lang="en-US" sz="2000" dirty="0" smtClean="0">
                <a:solidFill>
                  <a:srgbClr val="000000"/>
                </a:solidFill>
                <a:latin typeface="Calibri" pitchFamily="34" charset="0"/>
              </a:rPr>
              <a:t>within &amp; across documents, </a:t>
            </a:r>
            <a:r>
              <a:rPr lang="en-US" sz="2000" b="1" dirty="0" smtClean="0">
                <a:solidFill>
                  <a:srgbClr val="000000"/>
                </a:solidFill>
                <a:latin typeface="Calibri" pitchFamily="34" charset="0"/>
              </a:rPr>
              <a:t>with grounding</a:t>
            </a: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31</a:t>
            </a:fld>
            <a:endParaRPr lang="en-US" altLang="zh-TW" dirty="0"/>
          </a:p>
        </p:txBody>
      </p:sp>
      <p:sp>
        <p:nvSpPr>
          <p:cNvPr id="17" name="TextBox 3"/>
          <p:cNvSpPr txBox="1">
            <a:spLocks noChangeArrowheads="1"/>
          </p:cNvSpPr>
          <p:nvPr/>
        </p:nvSpPr>
        <p:spPr bwMode="auto">
          <a:xfrm>
            <a:off x="5562600" y="45184"/>
            <a:ext cx="3505200" cy="1323439"/>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smtClean="0">
                <a:solidFill>
                  <a:srgbClr val="003366"/>
                </a:solidFill>
                <a:latin typeface="Calibri" pitchFamily="34" charset="0"/>
              </a:rPr>
              <a:t>Models are learned </a:t>
            </a:r>
            <a:r>
              <a:rPr lang="en-US" sz="2000" b="1" dirty="0" smtClean="0">
                <a:solidFill>
                  <a:srgbClr val="003366"/>
                </a:solidFill>
                <a:latin typeface="Calibri" pitchFamily="34" charset="0"/>
              </a:rPr>
              <a:t>without annotation</a:t>
            </a:r>
            <a:r>
              <a:rPr lang="en-US" sz="2000" dirty="0" smtClean="0">
                <a:solidFill>
                  <a:srgbClr val="003366"/>
                </a:solidFill>
                <a:latin typeface="Calibri" pitchFamily="34" charset="0"/>
              </a:rPr>
              <a:t> – relying on the hyperlink structure of Wikipedia to learn how to rank candidates </a:t>
            </a:r>
          </a:p>
        </p:txBody>
      </p:sp>
    </p:spTree>
    <p:extLst>
      <p:ext uri="{BB962C8B-B14F-4D97-AF65-F5344CB8AC3E}">
        <p14:creationId xmlns:p14="http://schemas.microsoft.com/office/powerpoint/2010/main" val="19518049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p:bldP spid="24" grpId="0" animBg="1"/>
      <p:bldP spid="25" grpId="0"/>
      <p:bldP spid="18" grpId="0" animBg="1"/>
      <p:bldP spid="20" grpId="0" animBg="1"/>
      <p:bldP spid="2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514600"/>
            <a:ext cx="8077200" cy="3200400"/>
          </a:xfrm>
        </p:spPr>
        <p:txBody>
          <a:bodyPr/>
          <a:lstStyle/>
          <a:p>
            <a:pPr marL="342900" lvl="2" indent="-342900">
              <a:buSzPct val="75000"/>
            </a:pPr>
            <a:r>
              <a:rPr lang="en-US" sz="2400" dirty="0"/>
              <a:t>Training a global model that </a:t>
            </a:r>
            <a:r>
              <a:rPr lang="en-US" sz="1600" dirty="0"/>
              <a:t>[</a:t>
            </a:r>
            <a:r>
              <a:rPr lang="en-US" sz="1600" dirty="0" err="1"/>
              <a:t>Ratinov</a:t>
            </a:r>
            <a:r>
              <a:rPr lang="en-US" sz="1600" dirty="0"/>
              <a:t> et. al., ‘09; Chen &amp; Roth’13] </a:t>
            </a:r>
          </a:p>
          <a:p>
            <a:pPr lvl="1"/>
            <a:r>
              <a:rPr lang="en-US" sz="2000" dirty="0"/>
              <a:t>I</a:t>
            </a:r>
            <a:r>
              <a:rPr lang="en-US" sz="2000" dirty="0" smtClean="0"/>
              <a:t>dentifies </a:t>
            </a:r>
            <a:r>
              <a:rPr lang="en-US" sz="2000" dirty="0"/>
              <a:t>concepts in </a:t>
            </a:r>
            <a:r>
              <a:rPr lang="en-US" sz="2000" dirty="0" smtClean="0"/>
              <a:t>text</a:t>
            </a:r>
          </a:p>
          <a:p>
            <a:pPr lvl="1"/>
            <a:r>
              <a:rPr lang="en-US" sz="2000" dirty="0" smtClean="0"/>
              <a:t>Identifies candidate Wikipedia titles for these</a:t>
            </a:r>
          </a:p>
          <a:p>
            <a:pPr lvl="1"/>
            <a:r>
              <a:rPr lang="en-US" sz="2000" dirty="0" smtClean="0"/>
              <a:t>Ranks the corresponding titles </a:t>
            </a:r>
          </a:p>
          <a:p>
            <a:pPr lvl="2"/>
            <a:r>
              <a:rPr lang="en-US" sz="1600" dirty="0" smtClean="0"/>
              <a:t>Accounting for local context and global page/title space considerations</a:t>
            </a:r>
          </a:p>
          <a:p>
            <a:r>
              <a:rPr lang="en-US" sz="2400" dirty="0" smtClean="0"/>
              <a:t>Relies </a:t>
            </a:r>
            <a:r>
              <a:rPr lang="en-US" sz="2400" dirty="0"/>
              <a:t>on the correctness of the (partial) link structure in Wikipedia, but – </a:t>
            </a:r>
            <a:r>
              <a:rPr lang="en-US" sz="2400" dirty="0">
                <a:solidFill>
                  <a:srgbClr val="3366CC"/>
                </a:solidFill>
              </a:rPr>
              <a:t>requires no </a:t>
            </a:r>
            <a:r>
              <a:rPr lang="en-US" sz="2400" dirty="0" smtClean="0">
                <a:solidFill>
                  <a:srgbClr val="3366CC"/>
                </a:solidFill>
              </a:rPr>
              <a:t>task specific human annotation</a:t>
            </a:r>
            <a:r>
              <a:rPr lang="en-US" sz="2400" dirty="0" smtClean="0"/>
              <a:t>. </a:t>
            </a:r>
          </a:p>
        </p:txBody>
      </p:sp>
      <p:sp>
        <p:nvSpPr>
          <p:cNvPr id="2" name="Title 1"/>
          <p:cNvSpPr>
            <a:spLocks noGrp="1"/>
          </p:cNvSpPr>
          <p:nvPr>
            <p:ph type="title"/>
          </p:nvPr>
        </p:nvSpPr>
        <p:spPr/>
        <p:txBody>
          <a:bodyPr/>
          <a:lstStyle/>
          <a:p>
            <a:r>
              <a:rPr lang="en-US" dirty="0" err="1" smtClean="0"/>
              <a:t>Wikification</a:t>
            </a:r>
            <a:r>
              <a:rPr lang="en-US" dirty="0" smtClean="0"/>
              <a:t> Challenges</a:t>
            </a:r>
            <a:endParaRPr lang="en-US" dirty="0"/>
          </a:p>
        </p:txBody>
      </p:sp>
      <p:sp>
        <p:nvSpPr>
          <p:cNvPr id="6" name="TextBox 5"/>
          <p:cNvSpPr txBox="1"/>
          <p:nvPr/>
        </p:nvSpPr>
        <p:spPr>
          <a:xfrm>
            <a:off x="1066800" y="1143000"/>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(D),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4" name="Slide Number Placeholder 3"/>
          <p:cNvSpPr>
            <a:spLocks noGrp="1"/>
          </p:cNvSpPr>
          <p:nvPr>
            <p:ph type="sldNum" sz="quarter" idx="11"/>
          </p:nvPr>
        </p:nvSpPr>
        <p:spPr/>
        <p:txBody>
          <a:bodyPr/>
          <a:lstStyle/>
          <a:p>
            <a:pPr>
              <a:defRPr/>
            </a:pPr>
            <a:r>
              <a:rPr lang="en-US" altLang="zh-TW" smtClean="0"/>
              <a:t>Page </a:t>
            </a:r>
            <a:fld id="{BC3EEDB6-3FB3-436A-B1A9-6088B5E4AF06}" type="slidenum">
              <a:rPr lang="en-US" altLang="zh-TW" smtClean="0"/>
              <a:pPr>
                <a:defRPr/>
              </a:pPr>
              <a:t>32</a:t>
            </a:fld>
            <a:endParaRPr lang="en-US" altLang="zh-TW"/>
          </a:p>
        </p:txBody>
      </p:sp>
      <p:sp>
        <p:nvSpPr>
          <p:cNvPr id="7" name="Rectangular Callout 6"/>
          <p:cNvSpPr>
            <a:spLocks noChangeArrowheads="1"/>
          </p:cNvSpPr>
          <p:nvPr/>
        </p:nvSpPr>
        <p:spPr bwMode="auto">
          <a:xfrm>
            <a:off x="1108841" y="5543371"/>
            <a:ext cx="7239000" cy="685800"/>
          </a:xfrm>
          <a:prstGeom prst="wedgeRectCallout">
            <a:avLst>
              <a:gd name="adj1" fmla="val 10418"/>
              <a:gd name="adj2" fmla="val -113125"/>
            </a:avLst>
          </a:prstGeom>
          <a:solidFill>
            <a:srgbClr val="FFFFCC"/>
          </a:solidFill>
          <a:ln w="28575" algn="ctr">
            <a:solidFill>
              <a:srgbClr val="FF9933"/>
            </a:solidFill>
            <a:round/>
            <a:headEnd/>
            <a:tailEnd/>
          </a:ln>
        </p:spPr>
        <p:txBody>
          <a:bodyPr/>
          <a:lstStyle/>
          <a:p>
            <a:r>
              <a:rPr lang="en-US" dirty="0" smtClean="0">
                <a:solidFill>
                  <a:srgbClr val="003366"/>
                </a:solidFill>
                <a:latin typeface="Calibri" panose="020F0502020204030204" pitchFamily="34" charset="0"/>
              </a:rPr>
              <a:t>“Standard” </a:t>
            </a:r>
            <a:r>
              <a:rPr lang="en-US" dirty="0" err="1" smtClean="0">
                <a:solidFill>
                  <a:srgbClr val="003366"/>
                </a:solidFill>
                <a:latin typeface="Calibri" panose="020F0502020204030204" pitchFamily="34" charset="0"/>
              </a:rPr>
              <a:t>Wikification</a:t>
            </a:r>
            <a:r>
              <a:rPr lang="en-US" dirty="0" smtClean="0">
                <a:solidFill>
                  <a:srgbClr val="003366"/>
                </a:solidFill>
                <a:latin typeface="Calibri" panose="020F0502020204030204" pitchFamily="34" charset="0"/>
              </a:rPr>
              <a:t> already makes use of </a:t>
            </a:r>
            <a:r>
              <a:rPr lang="en-US" b="1" dirty="0" smtClean="0">
                <a:solidFill>
                  <a:srgbClr val="003366"/>
                </a:solidFill>
                <a:latin typeface="Calibri" panose="020F0502020204030204" pitchFamily="34" charset="0"/>
              </a:rPr>
              <a:t>incidental supervision </a:t>
            </a:r>
            <a:r>
              <a:rPr lang="en-US" dirty="0" smtClean="0">
                <a:solidFill>
                  <a:srgbClr val="003366"/>
                </a:solidFill>
                <a:latin typeface="Calibri" panose="020F0502020204030204" pitchFamily="34" charset="0"/>
              </a:rPr>
              <a:t>to train the key model – ranking the candidate titles for a given mention.</a:t>
            </a:r>
            <a:endParaRPr lang="en-U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2089732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33</a:t>
            </a:fld>
            <a:endParaRPr lang="en-US" altLang="zh-TW"/>
          </a:p>
        </p:txBody>
      </p:sp>
      <p:sp>
        <p:nvSpPr>
          <p:cNvPr id="2" name="Title 1"/>
          <p:cNvSpPr>
            <a:spLocks noGrp="1"/>
          </p:cNvSpPr>
          <p:nvPr>
            <p:ph type="title"/>
          </p:nvPr>
        </p:nvSpPr>
        <p:spPr>
          <a:xfrm>
            <a:off x="152400" y="-13648"/>
            <a:ext cx="8763000" cy="533400"/>
          </a:xfrm>
        </p:spPr>
        <p:txBody>
          <a:bodyPr/>
          <a:lstStyle/>
          <a:p>
            <a:r>
              <a:rPr lang="en-US" dirty="0" smtClean="0"/>
              <a:t>Knowledge Acquisition requires Knowledge (&amp;  inference)</a:t>
            </a:r>
            <a:endParaRPr lang="en-US" dirty="0"/>
          </a:p>
        </p:txBody>
      </p:sp>
      <p:sp>
        <p:nvSpPr>
          <p:cNvPr id="3" name="Content Placeholder 2"/>
          <p:cNvSpPr>
            <a:spLocks noGrp="1"/>
          </p:cNvSpPr>
          <p:nvPr>
            <p:ph idx="4294967295"/>
          </p:nvPr>
        </p:nvSpPr>
        <p:spPr>
          <a:xfrm>
            <a:off x="762000" y="1219200"/>
            <a:ext cx="8382000" cy="4953000"/>
          </a:xfrm>
        </p:spPr>
        <p:txBody>
          <a:bodyPr/>
          <a:lstStyle/>
          <a:p>
            <a:endParaRPr lang="en-US" dirty="0" smtClean="0"/>
          </a:p>
          <a:p>
            <a:endParaRPr lang="en-US" dirty="0"/>
          </a:p>
          <a:p>
            <a:endParaRPr lang="en-US" dirty="0"/>
          </a:p>
          <a:p>
            <a:r>
              <a:rPr lang="en-US" sz="2000" dirty="0" smtClean="0">
                <a:solidFill>
                  <a:srgbClr val="0000FF"/>
                </a:solidFill>
              </a:rPr>
              <a:t>Mubarak,</a:t>
            </a:r>
          </a:p>
          <a:p>
            <a:endParaRPr lang="en-US" sz="2000" dirty="0"/>
          </a:p>
          <a:p>
            <a:endParaRPr lang="en-US" sz="2000" dirty="0"/>
          </a:p>
        </p:txBody>
      </p:sp>
      <p:sp>
        <p:nvSpPr>
          <p:cNvPr id="4" name="Rectangle 3"/>
          <p:cNvSpPr/>
          <p:nvPr/>
        </p:nvSpPr>
        <p:spPr>
          <a:xfrm>
            <a:off x="2163096" y="2525106"/>
            <a:ext cx="7057104" cy="400110"/>
          </a:xfrm>
          <a:prstGeom prst="rect">
            <a:avLst/>
          </a:prstGeom>
        </p:spPr>
        <p:txBody>
          <a:bodyPr wrap="square">
            <a:spAutoFit/>
          </a:bodyPr>
          <a:lstStyle/>
          <a:p>
            <a:r>
              <a:rPr lang="en-US" sz="2000" dirty="0">
                <a:solidFill>
                  <a:srgbClr val="0000FF"/>
                </a:solidFill>
              </a:rPr>
              <a:t>the wife of deposed Egyptian President Hosni </a:t>
            </a:r>
            <a:r>
              <a:rPr lang="en-US" sz="2000" dirty="0" smtClean="0">
                <a:solidFill>
                  <a:srgbClr val="0000FF"/>
                </a:solidFill>
              </a:rPr>
              <a:t>Mubarak,… </a:t>
            </a:r>
            <a:endParaRPr lang="en-US" sz="2000" dirty="0">
              <a:solidFill>
                <a:srgbClr val="0000FF"/>
              </a:solidFill>
            </a:endParaRPr>
          </a:p>
        </p:txBody>
      </p:sp>
      <p:cxnSp>
        <p:nvCxnSpPr>
          <p:cNvPr id="6" name="Straight Connector 5"/>
          <p:cNvCxnSpPr/>
          <p:nvPr/>
        </p:nvCxnSpPr>
        <p:spPr>
          <a:xfrm>
            <a:off x="1143000" y="2916236"/>
            <a:ext cx="9438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705600" y="2916236"/>
            <a:ext cx="178209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61304" y="2916236"/>
            <a:ext cx="6390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212" y="3657600"/>
            <a:ext cx="183062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679" y="3657600"/>
            <a:ext cx="1823921" cy="2011680"/>
          </a:xfrm>
          <a:prstGeom prst="rect">
            <a:avLst/>
          </a:prstGeom>
        </p:spPr>
      </p:pic>
      <p:cxnSp>
        <p:nvCxnSpPr>
          <p:cNvPr id="11" name="Straight Arrow Connector 10"/>
          <p:cNvCxnSpPr>
            <a:endCxn id="8" idx="0"/>
          </p:cNvCxnSpPr>
          <p:nvPr/>
        </p:nvCxnSpPr>
        <p:spPr>
          <a:xfrm flipH="1">
            <a:off x="6555640" y="2925216"/>
            <a:ext cx="751380" cy="732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0" y="2925216"/>
            <a:ext cx="1306020" cy="730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0432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22" presetClass="entr" presetSubtype="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6517"/>
            <a:ext cx="7391400" cy="400110"/>
          </a:xfrm>
          <a:prstGeom prst="rect">
            <a:avLst/>
          </a:prstGeom>
        </p:spPr>
        <p:txBody>
          <a:bodyPr wrap="square">
            <a:spAutoFit/>
          </a:bodyPr>
          <a:lstStyle/>
          <a:p>
            <a:r>
              <a:rPr lang="en-US" sz="2000" dirty="0" smtClean="0">
                <a:solidFill>
                  <a:srgbClr val="0000FF"/>
                </a:solidFill>
                <a:latin typeface="+mn-lt"/>
              </a:rPr>
              <a:t>	</a:t>
            </a:r>
            <a:r>
              <a:rPr lang="en-US" sz="2000" dirty="0" smtClean="0">
                <a:latin typeface="+mn-lt"/>
              </a:rPr>
              <a:t>, </a:t>
            </a:r>
            <a:r>
              <a:rPr lang="en-US" sz="2000" dirty="0">
                <a:latin typeface="+mn-lt"/>
              </a:rPr>
              <a:t>the </a:t>
            </a:r>
            <a:r>
              <a:rPr lang="en-US" sz="2000" dirty="0" smtClean="0">
                <a:latin typeface="+mn-lt"/>
              </a:rPr>
              <a:t>         </a:t>
            </a:r>
            <a:r>
              <a:rPr lang="en-US" sz="2000" dirty="0">
                <a:latin typeface="+mn-lt"/>
              </a:rPr>
              <a:t>of deposed </a:t>
            </a:r>
            <a:r>
              <a:rPr lang="en-US" sz="2000" dirty="0" smtClean="0">
                <a:latin typeface="+mn-lt"/>
              </a:rPr>
              <a:t>                                   </a:t>
            </a:r>
            <a:r>
              <a:rPr lang="en-US" sz="2000" dirty="0" smtClean="0">
                <a:solidFill>
                  <a:srgbClr val="0000FF"/>
                </a:solidFill>
                <a:latin typeface="+mn-lt"/>
              </a:rPr>
              <a:t>                            </a:t>
            </a:r>
            <a:r>
              <a:rPr lang="en-US" sz="2000" dirty="0" smtClean="0">
                <a:latin typeface="+mn-lt"/>
              </a:rPr>
              <a:t>, … </a:t>
            </a:r>
            <a:endParaRPr lang="en-US" sz="2000" dirty="0">
              <a:latin typeface="+mn-lt"/>
            </a:endParaRPr>
          </a:p>
        </p:txBody>
      </p:sp>
      <p:sp>
        <p:nvSpPr>
          <p:cNvPr id="2" name="Title 1"/>
          <p:cNvSpPr>
            <a:spLocks noGrp="1"/>
          </p:cNvSpPr>
          <p:nvPr>
            <p:ph type="title"/>
          </p:nvPr>
        </p:nvSpPr>
        <p:spPr/>
        <p:txBody>
          <a:bodyPr/>
          <a:lstStyle/>
          <a:p>
            <a:r>
              <a:rPr lang="en-US" dirty="0"/>
              <a:t>Relational Inference</a:t>
            </a:r>
          </a:p>
        </p:txBody>
      </p:sp>
      <p:sp>
        <p:nvSpPr>
          <p:cNvPr id="11" name="Oval 10"/>
          <p:cNvSpPr/>
          <p:nvPr/>
        </p:nvSpPr>
        <p:spPr>
          <a:xfrm>
            <a:off x="2209800" y="1963406"/>
            <a:ext cx="4046792" cy="156216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1146517"/>
            <a:ext cx="1121974" cy="400110"/>
          </a:xfrm>
          <a:prstGeom prst="rect">
            <a:avLst/>
          </a:prstGeom>
        </p:spPr>
        <p:txBody>
          <a:bodyPr wrap="none">
            <a:spAutoFit/>
          </a:bodyPr>
          <a:lstStyle/>
          <a:p>
            <a:r>
              <a:rPr lang="en-US" sz="2000" u="sng" dirty="0">
                <a:solidFill>
                  <a:srgbClr val="0000FF"/>
                </a:solidFill>
                <a:latin typeface="+mn-lt"/>
              </a:rPr>
              <a:t>Mubarak</a:t>
            </a:r>
            <a:endParaRPr lang="en-US" dirty="0">
              <a:latin typeface="+mn-lt"/>
            </a:endParaRPr>
          </a:p>
        </p:txBody>
      </p:sp>
      <p:sp>
        <p:nvSpPr>
          <p:cNvPr id="9" name="Rectangle 8"/>
          <p:cNvSpPr/>
          <p:nvPr/>
        </p:nvSpPr>
        <p:spPr>
          <a:xfrm>
            <a:off x="2133600" y="1148766"/>
            <a:ext cx="627095" cy="400110"/>
          </a:xfrm>
          <a:prstGeom prst="rect">
            <a:avLst/>
          </a:prstGeom>
        </p:spPr>
        <p:txBody>
          <a:bodyPr wrap="none">
            <a:spAutoFit/>
          </a:bodyPr>
          <a:lstStyle/>
          <a:p>
            <a:r>
              <a:rPr lang="en-US" sz="2000" dirty="0"/>
              <a:t>wife</a:t>
            </a:r>
          </a:p>
        </p:txBody>
      </p:sp>
      <p:sp>
        <p:nvSpPr>
          <p:cNvPr id="16" name="Rectangle 15"/>
          <p:cNvSpPr/>
          <p:nvPr/>
        </p:nvSpPr>
        <p:spPr>
          <a:xfrm>
            <a:off x="3846142" y="1143827"/>
            <a:ext cx="2130199" cy="400110"/>
          </a:xfrm>
          <a:prstGeom prst="rect">
            <a:avLst/>
          </a:prstGeom>
        </p:spPr>
        <p:txBody>
          <a:bodyPr wrap="none">
            <a:spAutoFit/>
          </a:bodyPr>
          <a:lstStyle/>
          <a:p>
            <a:r>
              <a:rPr lang="en-US" sz="2000" dirty="0" smtClean="0">
                <a:latin typeface="+mn-lt"/>
              </a:rPr>
              <a:t>Egyptian President</a:t>
            </a:r>
            <a:endParaRPr lang="en-US" sz="2000" dirty="0">
              <a:latin typeface="+mn-lt"/>
            </a:endParaRPr>
          </a:p>
        </p:txBody>
      </p:sp>
      <p:sp>
        <p:nvSpPr>
          <p:cNvPr id="17" name="Rectangle 16"/>
          <p:cNvSpPr/>
          <p:nvPr/>
        </p:nvSpPr>
        <p:spPr>
          <a:xfrm>
            <a:off x="5824536" y="1143827"/>
            <a:ext cx="1769587" cy="400110"/>
          </a:xfrm>
          <a:prstGeom prst="rect">
            <a:avLst/>
          </a:prstGeom>
        </p:spPr>
        <p:txBody>
          <a:bodyPr wrap="none">
            <a:spAutoFit/>
          </a:bodyPr>
          <a:lstStyle/>
          <a:p>
            <a:r>
              <a:rPr lang="en-US" sz="2000" u="sng" dirty="0">
                <a:solidFill>
                  <a:srgbClr val="0000FF"/>
                </a:solidFill>
                <a:latin typeface="+mn-lt"/>
              </a:rPr>
              <a:t>Hosni Mubarak</a:t>
            </a:r>
            <a:endParaRPr lang="en-US" sz="2000" dirty="0">
              <a:solidFill>
                <a:srgbClr val="0000FF"/>
              </a:solidFill>
              <a:latin typeface="+mn-lt"/>
            </a:endParaRPr>
          </a:p>
        </p:txBody>
      </p:sp>
      <p:sp>
        <p:nvSpPr>
          <p:cNvPr id="18" name="Content Placeholder 2"/>
          <p:cNvSpPr>
            <a:spLocks noGrp="1"/>
          </p:cNvSpPr>
          <p:nvPr>
            <p:ph idx="1"/>
          </p:nvPr>
        </p:nvSpPr>
        <p:spPr>
          <a:xfrm>
            <a:off x="381000" y="3657600"/>
            <a:ext cx="8229600" cy="2667000"/>
          </a:xfrm>
        </p:spPr>
        <p:txBody>
          <a:bodyPr/>
          <a:lstStyle/>
          <a:p>
            <a:r>
              <a:rPr lang="en-US" sz="2000" dirty="0" smtClean="0"/>
              <a:t>What are we missing with Bag of Words (BOW) models?</a:t>
            </a:r>
          </a:p>
          <a:p>
            <a:pPr lvl="1"/>
            <a:r>
              <a:rPr lang="en-US" sz="1800" dirty="0" smtClean="0"/>
              <a:t>Who is </a:t>
            </a:r>
            <a:r>
              <a:rPr lang="en-US" sz="1800" u="sng" dirty="0" smtClean="0">
                <a:solidFill>
                  <a:srgbClr val="0000FF"/>
                </a:solidFill>
              </a:rPr>
              <a:t>Mubarak</a:t>
            </a:r>
            <a:r>
              <a:rPr lang="en-US" sz="1800" dirty="0" smtClean="0"/>
              <a:t>?</a:t>
            </a:r>
          </a:p>
          <a:p>
            <a:r>
              <a:rPr lang="en-US" sz="2000" dirty="0"/>
              <a:t>Textual relations provide another dimension of </a:t>
            </a:r>
            <a:r>
              <a:rPr lang="en-US" sz="2000" dirty="0" smtClean="0"/>
              <a:t>text understanding</a:t>
            </a:r>
          </a:p>
          <a:p>
            <a:r>
              <a:rPr lang="en-US" sz="2000" dirty="0" smtClean="0"/>
              <a:t>Can be used to constrain interactions between concepts</a:t>
            </a:r>
          </a:p>
          <a:p>
            <a:pPr lvl="1"/>
            <a:r>
              <a:rPr lang="en-US" dirty="0" smtClean="0">
                <a:solidFill>
                  <a:srgbClr val="003366"/>
                </a:solidFill>
              </a:rPr>
              <a:t>(</a:t>
            </a:r>
            <a:r>
              <a:rPr lang="en-US" u="sng" dirty="0" smtClean="0">
                <a:solidFill>
                  <a:srgbClr val="003366"/>
                </a:solidFill>
              </a:rPr>
              <a:t>Mubarak</a:t>
            </a:r>
            <a:r>
              <a:rPr lang="en-US" dirty="0" smtClean="0"/>
              <a:t>, wife, </a:t>
            </a:r>
            <a:r>
              <a:rPr lang="en-US" u="sng" dirty="0">
                <a:solidFill>
                  <a:srgbClr val="003366"/>
                </a:solidFill>
              </a:rPr>
              <a:t>Hosni Mubarak</a:t>
            </a:r>
            <a:r>
              <a:rPr lang="en-US" dirty="0" smtClean="0">
                <a:solidFill>
                  <a:srgbClr val="003366"/>
                </a:solidFill>
              </a:rPr>
              <a:t>)</a:t>
            </a:r>
          </a:p>
          <a:p>
            <a:r>
              <a:rPr lang="en-US" sz="2000" dirty="0" smtClean="0"/>
              <a:t>Has </a:t>
            </a:r>
            <a:r>
              <a:rPr lang="en-US" sz="2000" dirty="0"/>
              <a:t>impact in several steps in the Wikification process:</a:t>
            </a:r>
          </a:p>
          <a:p>
            <a:pPr lvl="1"/>
            <a:r>
              <a:rPr lang="en-US" sz="1800" dirty="0"/>
              <a:t>From candidate selection to ranking and global decision</a:t>
            </a:r>
          </a:p>
          <a:p>
            <a:pPr lvl="1"/>
            <a:endParaRPr lang="en-US" dirty="0" smtClean="0"/>
          </a:p>
        </p:txBody>
      </p:sp>
      <p:sp>
        <p:nvSpPr>
          <p:cNvPr id="19" name="Rectangle 18"/>
          <p:cNvSpPr/>
          <p:nvPr/>
        </p:nvSpPr>
        <p:spPr>
          <a:xfrm>
            <a:off x="682516" y="1143000"/>
            <a:ext cx="7848600" cy="400110"/>
          </a:xfrm>
          <a:prstGeom prst="rect">
            <a:avLst/>
          </a:prstGeom>
        </p:spPr>
        <p:txBody>
          <a:bodyPr wrap="square">
            <a:spAutoFit/>
          </a:bodyPr>
          <a:lstStyle/>
          <a:p>
            <a:r>
              <a:rPr lang="en-US" sz="2000" u="sng" dirty="0">
                <a:solidFill>
                  <a:srgbClr val="0000FF"/>
                </a:solidFill>
                <a:latin typeface="+mj-lt"/>
              </a:rPr>
              <a:t>Mubarak</a:t>
            </a:r>
            <a:r>
              <a:rPr lang="en-US" sz="2000" dirty="0">
                <a:latin typeface="+mj-lt"/>
              </a:rPr>
              <a:t>, the wife of deposed Egyptian President </a:t>
            </a:r>
            <a:r>
              <a:rPr lang="en-US" sz="2000" u="sng" dirty="0">
                <a:solidFill>
                  <a:srgbClr val="0000FF"/>
                </a:solidFill>
                <a:latin typeface="+mj-lt"/>
              </a:rPr>
              <a:t>Hosni Mubarak</a:t>
            </a:r>
            <a:r>
              <a:rPr lang="en-US" sz="2000" dirty="0">
                <a:solidFill>
                  <a:srgbClr val="0000FF"/>
                </a:solidFill>
                <a:latin typeface="+mj-lt"/>
              </a:rPr>
              <a:t>, </a:t>
            </a:r>
            <a:r>
              <a:rPr lang="en-US" sz="2000" dirty="0">
                <a:latin typeface="+mj-lt"/>
              </a:rPr>
              <a:t>…</a:t>
            </a:r>
          </a:p>
        </p:txBody>
      </p:sp>
      <p:sp>
        <p:nvSpPr>
          <p:cNvPr id="3" name="Rectangle 2"/>
          <p:cNvSpPr/>
          <p:nvPr/>
        </p:nvSpPr>
        <p:spPr>
          <a:xfrm>
            <a:off x="1143000" y="5105400"/>
            <a:ext cx="3463816" cy="381000"/>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34</a:t>
            </a:fld>
            <a:endParaRPr lang="en-US" altLang="zh-TW"/>
          </a:p>
        </p:txBody>
      </p:sp>
    </p:spTree>
    <p:extLst>
      <p:ext uri="{BB962C8B-B14F-4D97-AF65-F5344CB8AC3E}">
        <p14:creationId xmlns:p14="http://schemas.microsoft.com/office/powerpoint/2010/main" val="3122299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63" presetClass="path" presetSubtype="0" accel="50000" decel="50000" fill="hold" grpId="0" nodeType="afterEffect">
                                  <p:stCondLst>
                                    <p:cond delay="0"/>
                                  </p:stCondLst>
                                  <p:childTnLst>
                                    <p:animMotion origin="layout" path="M -4.72222E-6 -1.11111E-6 L 0.22205 0.24167 " pathEditMode="relative" rAng="0" ptsTypes="AA">
                                      <p:cBhvr>
                                        <p:cTn id="10" dur="2000" fill="hold"/>
                                        <p:tgtEl>
                                          <p:spTgt spid="8"/>
                                        </p:tgtEl>
                                        <p:attrNameLst>
                                          <p:attrName>ppt_x</p:attrName>
                                          <p:attrName>ppt_y</p:attrName>
                                        </p:attrNameLst>
                                      </p:cBhvr>
                                      <p:rCtr x="11094" y="12083"/>
                                    </p:animMotion>
                                  </p:childTnLst>
                                </p:cTn>
                              </p:par>
                              <p:par>
                                <p:cTn id="11" presetID="56" presetClass="path" presetSubtype="0" accel="50000" decel="50000" fill="hold" grpId="0" nodeType="withEffect">
                                  <p:stCondLst>
                                    <p:cond delay="0"/>
                                  </p:stCondLst>
                                  <p:childTnLst>
                                    <p:animMotion origin="layout" path="M -4.72222E-6 -1.11111E-6 L 0.07414 0.16389 " pathEditMode="relative" rAng="0" ptsTypes="AA">
                                      <p:cBhvr>
                                        <p:cTn id="12" dur="2000" fill="hold"/>
                                        <p:tgtEl>
                                          <p:spTgt spid="9"/>
                                        </p:tgtEl>
                                        <p:attrNameLst>
                                          <p:attrName>ppt_x</p:attrName>
                                          <p:attrName>ppt_y</p:attrName>
                                        </p:attrNameLst>
                                      </p:cBhvr>
                                      <p:rCtr x="3698" y="8194"/>
                                    </p:animMotion>
                                  </p:childTnLst>
                                </p:cTn>
                              </p:par>
                              <p:par>
                                <p:cTn id="13" presetID="63" presetClass="path" presetSubtype="0" accel="50000" decel="50000" fill="hold" grpId="0" nodeType="withEffect">
                                  <p:stCondLst>
                                    <p:cond delay="0"/>
                                  </p:stCondLst>
                                  <p:childTnLst>
                                    <p:animMotion origin="layout" path="M -2.77778E-6 1.85185E-6 L -0.05382 0.14213 " pathEditMode="relative" rAng="0" ptsTypes="AA">
                                      <p:cBhvr>
                                        <p:cTn id="14" dur="2000" fill="hold"/>
                                        <p:tgtEl>
                                          <p:spTgt spid="16"/>
                                        </p:tgtEl>
                                        <p:attrNameLst>
                                          <p:attrName>ppt_x</p:attrName>
                                          <p:attrName>ppt_y</p:attrName>
                                        </p:attrNameLst>
                                      </p:cBhvr>
                                      <p:rCtr x="-2691" y="7106"/>
                                    </p:animMotion>
                                  </p:childTnLst>
                                </p:cTn>
                              </p:par>
                              <p:par>
                                <p:cTn id="15" presetID="35" presetClass="path" presetSubtype="0" accel="50000" decel="50000" fill="hold" grpId="0" nodeType="withEffect">
                                  <p:stCondLst>
                                    <p:cond delay="0"/>
                                  </p:stCondLst>
                                  <p:childTnLst>
                                    <p:animMotion origin="layout" path="M -5.55556E-7 1.85185E-6 L -0.21701 0.24213 " pathEditMode="relative" rAng="0" ptsTypes="AA">
                                      <p:cBhvr>
                                        <p:cTn id="16" dur="2000" fill="hold"/>
                                        <p:tgtEl>
                                          <p:spTgt spid="17"/>
                                        </p:tgtEl>
                                        <p:attrNameLst>
                                          <p:attrName>ppt_x</p:attrName>
                                          <p:attrName>ppt_y</p:attrName>
                                        </p:attrNameLst>
                                      </p:cBhvr>
                                      <p:rCtr x="-10851" y="12106"/>
                                    </p:animMotion>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xEl>
                                              <p:pRg st="6" end="6"/>
                                            </p:txEl>
                                          </p:spTgt>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8" grpId="0"/>
      <p:bldP spid="9" grpId="0"/>
      <p:bldP spid="16" grpId="0"/>
      <p:bldP spid="17" grpId="0"/>
      <p:bldP spid="19"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914400"/>
            <a:ext cx="8229600" cy="4953000"/>
          </a:xfrm>
        </p:spPr>
        <p:txBody>
          <a:bodyPr/>
          <a:lstStyle/>
          <a:p>
            <a:pPr marL="342900" lvl="1" indent="-342900">
              <a:buClr>
                <a:schemeClr val="bg2"/>
              </a:buClr>
              <a:buSzPct val="75000"/>
              <a:buFont typeface="Wingdings" pitchFamily="2" charset="2"/>
              <a:buChar char="n"/>
            </a:pPr>
            <a:r>
              <a:rPr lang="en-US" sz="2200" dirty="0" smtClean="0">
                <a:solidFill>
                  <a:srgbClr val="0000FF"/>
                </a:solidFill>
              </a:rPr>
              <a:t>Goal: Promote </a:t>
            </a:r>
            <a:r>
              <a:rPr lang="en-US" sz="2200" dirty="0">
                <a:solidFill>
                  <a:srgbClr val="0000FF"/>
                </a:solidFill>
              </a:rPr>
              <a:t>concepts that are </a:t>
            </a:r>
            <a:r>
              <a:rPr lang="en-US" sz="2200" u="sng" dirty="0">
                <a:solidFill>
                  <a:srgbClr val="0000FF"/>
                </a:solidFill>
              </a:rPr>
              <a:t>coherent with textual relations</a:t>
            </a:r>
          </a:p>
          <a:p>
            <a:r>
              <a:rPr lang="en-US" sz="2200" dirty="0" smtClean="0"/>
              <a:t>Formulate as an Integer Linear Program (ILP):</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t>If no relation exists, collapses to the non-structured decision</a:t>
            </a:r>
            <a:endParaRPr lang="en-US" sz="2200" dirty="0"/>
          </a:p>
        </p:txBody>
      </p:sp>
      <p:sp>
        <p:nvSpPr>
          <p:cNvPr id="2" name="Title 1"/>
          <p:cNvSpPr>
            <a:spLocks noGrp="1"/>
          </p:cNvSpPr>
          <p:nvPr>
            <p:ph type="title"/>
          </p:nvPr>
        </p:nvSpPr>
        <p:spPr/>
        <p:txBody>
          <a:bodyPr/>
          <a:lstStyle/>
          <a:p>
            <a:r>
              <a:rPr lang="en-US" dirty="0" smtClean="0"/>
              <a:t>Formulation</a:t>
            </a: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74576"/>
          <a:stretch/>
        </p:blipFill>
        <p:spPr bwMode="auto">
          <a:xfrm>
            <a:off x="1652954" y="2728818"/>
            <a:ext cx="55332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954" y="3674452"/>
            <a:ext cx="3657600" cy="158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ular Callout 11"/>
              <p:cNvSpPr/>
              <p:nvPr/>
            </p:nvSpPr>
            <p:spPr>
              <a:xfrm>
                <a:off x="7211646" y="3674452"/>
                <a:ext cx="1856154" cy="1219200"/>
              </a:xfrm>
              <a:prstGeom prst="wedgeRectCallout">
                <a:avLst>
                  <a:gd name="adj1" fmla="val -71626"/>
                  <a:gd name="adj2" fmla="val -8060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Boolean variable: a relation exists between </a:t>
                </a:r>
                <a14:m>
                  <m:oMath xmlns:m="http://schemas.openxmlformats.org/officeDocument/2006/math">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𝑒</m:t>
                        </m:r>
                      </m:e>
                      <m:sub>
                        <m:r>
                          <a:rPr lang="en-US" b="0" i="1" smtClean="0">
                            <a:solidFill>
                              <a:srgbClr val="3366CC"/>
                            </a:solidFill>
                            <a:latin typeface="Cambria Math"/>
                          </a:rPr>
                          <m:t>𝑖</m:t>
                        </m:r>
                      </m:sub>
                      <m:sup>
                        <m:r>
                          <a:rPr lang="en-US" b="0" i="1" smtClean="0">
                            <a:solidFill>
                              <a:srgbClr val="3366CC"/>
                            </a:solidFill>
                            <a:latin typeface="Cambria Math"/>
                          </a:rPr>
                          <m:t>𝑘</m:t>
                        </m:r>
                      </m:sup>
                    </m:sSubSup>
                  </m:oMath>
                </a14:m>
                <a:r>
                  <a:rPr lang="en-US" dirty="0" smtClean="0">
                    <a:solidFill>
                      <a:srgbClr val="3366CC"/>
                    </a:solidFill>
                  </a:rPr>
                  <a:t> and </a:t>
                </a:r>
                <a14:m>
                  <m:oMath xmlns:m="http://schemas.openxmlformats.org/officeDocument/2006/math">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𝑒</m:t>
                        </m:r>
                      </m:e>
                      <m:sub>
                        <m:r>
                          <a:rPr lang="en-US" b="0" i="1" smtClean="0">
                            <a:solidFill>
                              <a:srgbClr val="3366CC"/>
                            </a:solidFill>
                            <a:latin typeface="Cambria Math"/>
                          </a:rPr>
                          <m:t>𝑗</m:t>
                        </m:r>
                      </m:sub>
                      <m:sup>
                        <m:r>
                          <a:rPr lang="en-US" b="0" i="1" smtClean="0">
                            <a:solidFill>
                              <a:srgbClr val="3366CC"/>
                            </a:solidFill>
                            <a:latin typeface="Cambria Math"/>
                          </a:rPr>
                          <m:t>𝑙</m:t>
                        </m:r>
                      </m:sup>
                    </m:sSubSup>
                  </m:oMath>
                </a14:m>
                <a:r>
                  <a:rPr lang="en-US" dirty="0" smtClean="0">
                    <a:solidFill>
                      <a:srgbClr val="3366CC"/>
                    </a:solidFill>
                  </a:rPr>
                  <a:t> (or not)</a:t>
                </a:r>
                <a:endParaRPr lang="en-US" dirty="0">
                  <a:solidFill>
                    <a:srgbClr val="3366CC"/>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7211646" y="3674452"/>
                <a:ext cx="1856154" cy="1219200"/>
              </a:xfrm>
              <a:prstGeom prst="wedgeRectCallout">
                <a:avLst>
                  <a:gd name="adj1" fmla="val -71626"/>
                  <a:gd name="adj2" fmla="val -80600"/>
                </a:avLst>
              </a:prstGeom>
              <a:blipFill rotWithShape="1">
                <a:blip r:embed="rId5"/>
                <a:stretch>
                  <a:fillRect r="-2122" b="-4478"/>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5486400" y="3674452"/>
                <a:ext cx="1600200" cy="1219200"/>
              </a:xfrm>
              <a:prstGeom prst="wedgeRectCallout">
                <a:avLst>
                  <a:gd name="adj1" fmla="val 1389"/>
                  <a:gd name="adj2" fmla="val -81712"/>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weight of a relation </a:t>
                </a:r>
                <a14:m>
                  <m:oMath xmlns:m="http://schemas.openxmlformats.org/officeDocument/2006/math">
                    <m:sSup>
                      <m:sSupPr>
                        <m:ctrlPr>
                          <a:rPr lang="en-US" b="0" i="1" smtClean="0">
                            <a:solidFill>
                              <a:srgbClr val="3366CC"/>
                            </a:solidFill>
                            <a:latin typeface="Cambria Math" panose="02040503050406030204" pitchFamily="18" charset="0"/>
                          </a:rPr>
                        </m:ctrlPr>
                      </m:sSupPr>
                      <m:e>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𝑟</m:t>
                            </m:r>
                          </m:e>
                          <m:sub>
                            <m:r>
                              <a:rPr lang="en-US" b="0" i="1" smtClean="0">
                                <a:solidFill>
                                  <a:srgbClr val="3366CC"/>
                                </a:solidFill>
                                <a:latin typeface="Cambria Math"/>
                              </a:rPr>
                              <m:t>𝑖𝑗</m:t>
                            </m:r>
                          </m:sub>
                          <m:sup/>
                        </m:sSubSup>
                      </m:e>
                      <m:sup>
                        <m:r>
                          <a:rPr lang="en-US" i="1">
                            <a:solidFill>
                              <a:srgbClr val="3366CC"/>
                            </a:solidFill>
                            <a:latin typeface="Cambria Math"/>
                          </a:rPr>
                          <m:t>(</m:t>
                        </m:r>
                        <m:r>
                          <a:rPr lang="en-US" i="1">
                            <a:solidFill>
                              <a:srgbClr val="3366CC"/>
                            </a:solidFill>
                            <a:latin typeface="Cambria Math"/>
                          </a:rPr>
                          <m:t>𝑘</m:t>
                        </m:r>
                        <m:r>
                          <a:rPr lang="en-US" i="1">
                            <a:solidFill>
                              <a:srgbClr val="3366CC"/>
                            </a:solidFill>
                            <a:latin typeface="Cambria Math"/>
                          </a:rPr>
                          <m:t>,</m:t>
                        </m:r>
                        <m:r>
                          <a:rPr lang="en-US" i="1">
                            <a:solidFill>
                              <a:srgbClr val="3366CC"/>
                            </a:solidFill>
                            <a:latin typeface="Cambria Math"/>
                          </a:rPr>
                          <m:t>𝑙</m:t>
                        </m:r>
                        <m:r>
                          <a:rPr lang="en-US" i="1">
                            <a:solidFill>
                              <a:srgbClr val="3366CC"/>
                            </a:solidFill>
                            <a:latin typeface="Cambria Math"/>
                          </a:rPr>
                          <m:t>)</m:t>
                        </m:r>
                      </m:sup>
                    </m:sSup>
                  </m:oMath>
                </a14:m>
                <a:endParaRPr lang="en-US" dirty="0">
                  <a:solidFill>
                    <a:srgbClr val="3366CC"/>
                  </a:solidFill>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5486400" y="3674452"/>
                <a:ext cx="1600200" cy="1219200"/>
              </a:xfrm>
              <a:prstGeom prst="wedgeRectCallout">
                <a:avLst>
                  <a:gd name="adj1" fmla="val 1389"/>
                  <a:gd name="adj2" fmla="val -81712"/>
                </a:avLst>
              </a:prstGeom>
              <a:blipFill rotWithShape="1">
                <a:blip r:embed="rId6"/>
                <a:stretch>
                  <a:fillRect l="-372"/>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ular Callout 14"/>
              <p:cNvSpPr/>
              <p:nvPr/>
            </p:nvSpPr>
            <p:spPr>
              <a:xfrm>
                <a:off x="4686300" y="1998052"/>
                <a:ext cx="3619500" cy="609600"/>
              </a:xfrm>
              <a:prstGeom prst="wedgeRectCallout">
                <a:avLst>
                  <a:gd name="adj1" fmla="val -46054"/>
                  <a:gd name="adj2" fmla="val 91667"/>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Boolean variable: </a:t>
                </a:r>
                <a14:m>
                  <m:oMath xmlns:m="http://schemas.openxmlformats.org/officeDocument/2006/math">
                    <m:r>
                      <a:rPr lang="en-US" b="0" i="1" smtClean="0">
                        <a:solidFill>
                          <a:srgbClr val="3366CC"/>
                        </a:solidFill>
                        <a:latin typeface="Cambria Math"/>
                      </a:rPr>
                      <m:t>𝑘</m:t>
                    </m:r>
                  </m:oMath>
                </a14:m>
                <a:r>
                  <a:rPr lang="en-US" dirty="0" err="1" smtClean="0">
                    <a:solidFill>
                      <a:srgbClr val="3366CC"/>
                    </a:solidFill>
                  </a:rPr>
                  <a:t>th</a:t>
                </a:r>
                <a:r>
                  <a:rPr lang="en-US" dirty="0" smtClean="0">
                    <a:solidFill>
                      <a:srgbClr val="3366CC"/>
                    </a:solidFill>
                  </a:rPr>
                  <a:t> candidate corresponds to </a:t>
                </a:r>
                <a14:m>
                  <m:oMath xmlns:m="http://schemas.openxmlformats.org/officeDocument/2006/math">
                    <m:r>
                      <a:rPr lang="en-US" b="0" i="1" smtClean="0">
                        <a:solidFill>
                          <a:srgbClr val="3366CC"/>
                        </a:solidFill>
                        <a:latin typeface="Cambria Math"/>
                      </a:rPr>
                      <m:t>𝑖</m:t>
                    </m:r>
                  </m:oMath>
                </a14:m>
                <a:r>
                  <a:rPr lang="en-US" dirty="0" err="1" smtClean="0">
                    <a:solidFill>
                      <a:srgbClr val="3366CC"/>
                    </a:solidFill>
                  </a:rPr>
                  <a:t>th</a:t>
                </a:r>
                <a:r>
                  <a:rPr lang="en-US" dirty="0" smtClean="0">
                    <a:solidFill>
                      <a:srgbClr val="3366CC"/>
                    </a:solidFill>
                  </a:rPr>
                  <a:t> mention (or not) </a:t>
                </a:r>
                <a:endParaRPr lang="en-US" dirty="0">
                  <a:solidFill>
                    <a:srgbClr val="3366CC"/>
                  </a:solidFill>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4686300" y="1998052"/>
                <a:ext cx="3619500" cy="609600"/>
              </a:xfrm>
              <a:prstGeom prst="wedgeRectCallout">
                <a:avLst>
                  <a:gd name="adj1" fmla="val -46054"/>
                  <a:gd name="adj2" fmla="val 91667"/>
                </a:avLst>
              </a:prstGeom>
              <a:blipFill rotWithShape="1">
                <a:blip r:embed="rId7"/>
                <a:stretch>
                  <a:fillRect t="-3378" r="-500"/>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2133600" y="1998052"/>
                <a:ext cx="2298700" cy="609600"/>
              </a:xfrm>
              <a:prstGeom prst="wedgeRectCallout">
                <a:avLst>
                  <a:gd name="adj1" fmla="val 47773"/>
                  <a:gd name="adj2" fmla="val 9375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3366CC"/>
                    </a:solidFill>
                  </a:rPr>
                  <a:t>weight of variable </a:t>
                </a:r>
                <a14:m>
                  <m:oMath xmlns:m="http://schemas.openxmlformats.org/officeDocument/2006/math">
                    <m:sSubSup>
                      <m:sSubSupPr>
                        <m:ctrlPr>
                          <a:rPr lang="en-US" b="0" i="1" smtClean="0">
                            <a:solidFill>
                              <a:srgbClr val="3366CC"/>
                            </a:solidFill>
                            <a:latin typeface="Cambria Math" panose="02040503050406030204" pitchFamily="18" charset="0"/>
                          </a:rPr>
                        </m:ctrlPr>
                      </m:sSubSupPr>
                      <m:e>
                        <m:r>
                          <a:rPr lang="en-US" b="0" i="1" smtClean="0">
                            <a:solidFill>
                              <a:srgbClr val="3366CC"/>
                            </a:solidFill>
                            <a:latin typeface="Cambria Math"/>
                          </a:rPr>
                          <m:t>𝑒</m:t>
                        </m:r>
                      </m:e>
                      <m:sub>
                        <m:r>
                          <a:rPr lang="en-US" b="0" i="1" smtClean="0">
                            <a:solidFill>
                              <a:srgbClr val="3366CC"/>
                            </a:solidFill>
                            <a:latin typeface="Cambria Math"/>
                          </a:rPr>
                          <m:t>𝑖</m:t>
                        </m:r>
                      </m:sub>
                      <m:sup>
                        <m:r>
                          <a:rPr lang="en-US" b="0" i="1" smtClean="0">
                            <a:solidFill>
                              <a:srgbClr val="3366CC"/>
                            </a:solidFill>
                            <a:latin typeface="Cambria Math"/>
                          </a:rPr>
                          <m:t>𝑘</m:t>
                        </m:r>
                      </m:sup>
                    </m:sSubSup>
                  </m:oMath>
                </a14:m>
                <a:endParaRPr lang="en-US" dirty="0">
                  <a:solidFill>
                    <a:srgbClr val="3366CC"/>
                  </a:solidFill>
                </a:endParaRPr>
              </a:p>
            </p:txBody>
          </p:sp>
        </mc:Choice>
        <mc:Fallback xmlns="">
          <p:sp>
            <p:nvSpPr>
              <p:cNvPr id="16" name="Rectangular Callout 15"/>
              <p:cNvSpPr>
                <a:spLocks noRot="1" noChangeAspect="1" noMove="1" noResize="1" noEditPoints="1" noAdjustHandles="1" noChangeArrowheads="1" noChangeShapeType="1" noTextEdit="1"/>
              </p:cNvSpPr>
              <p:nvPr/>
            </p:nvSpPr>
            <p:spPr>
              <a:xfrm>
                <a:off x="2133600" y="1998052"/>
                <a:ext cx="2298700" cy="609600"/>
              </a:xfrm>
              <a:prstGeom prst="wedgeRectCallout">
                <a:avLst>
                  <a:gd name="adj1" fmla="val 47773"/>
                  <a:gd name="adj2" fmla="val 93750"/>
                </a:avLst>
              </a:prstGeom>
              <a:blipFill rotWithShape="1">
                <a:blip r:embed="rId8"/>
                <a:stretch>
                  <a:fillRect/>
                </a:stretch>
              </a:blipFill>
              <a:ln w="38100">
                <a:solidFill>
                  <a:schemeClr val="bg2"/>
                </a:solidFill>
              </a:ln>
            </p:spPr>
            <p:txBody>
              <a:bodyPr/>
              <a:lstStyle/>
              <a:p>
                <a:r>
                  <a:rPr lang="en-US">
                    <a:noFill/>
                  </a:rPr>
                  <a:t> </a:t>
                </a:r>
              </a:p>
            </p:txBody>
          </p:sp>
        </mc:Fallback>
      </mc:AlternateContent>
      <p:cxnSp>
        <p:nvCxnSpPr>
          <p:cNvPr id="7" name="Straight Connector 6"/>
          <p:cNvCxnSpPr/>
          <p:nvPr/>
        </p:nvCxnSpPr>
        <p:spPr>
          <a:xfrm>
            <a:off x="2514600" y="3490818"/>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95800" y="76200"/>
            <a:ext cx="4572000" cy="8382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rgbClr val="0033CC"/>
                </a:solidFill>
              </a:rPr>
              <a:t>Multiple weak signals, some are completely free, and some are knowledge-driven, are combined to support better global decisions. </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35</a:t>
            </a:fld>
            <a:endParaRPr lang="en-US" altLang="zh-TW"/>
          </a:p>
        </p:txBody>
      </p:sp>
    </p:spTree>
    <p:extLst>
      <p:ext uri="{BB962C8B-B14F-4D97-AF65-F5344CB8AC3E}">
        <p14:creationId xmlns:p14="http://schemas.microsoft.com/office/powerpoint/2010/main" val="90293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6" name="TextBox 5"/>
          <p:cNvSpPr txBox="1"/>
          <p:nvPr/>
        </p:nvSpPr>
        <p:spPr>
          <a:xfrm>
            <a:off x="1069560" y="1524000"/>
            <a:ext cx="6975890" cy="1200329"/>
          </a:xfrm>
          <a:prstGeom prst="rect">
            <a:avLst/>
          </a:prstGeom>
          <a:noFill/>
          <a:ln>
            <a:solidFill>
              <a:schemeClr val="tx1"/>
            </a:solidFill>
          </a:ln>
        </p:spPr>
        <p:txBody>
          <a:bodyPr wrap="square" rtlCol="0">
            <a:spAutoFit/>
          </a:bodyPr>
          <a:lstStyle/>
          <a:p>
            <a:r>
              <a:rPr lang="en-US" dirty="0">
                <a:latin typeface="+mj-lt"/>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7" name="TextBox 6"/>
          <p:cNvSpPr txBox="1"/>
          <p:nvPr/>
        </p:nvSpPr>
        <p:spPr>
          <a:xfrm>
            <a:off x="1066800" y="3997762"/>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a:t>
            </a:r>
            <a:r>
              <a:rPr lang="en-US" dirty="0">
                <a:solidFill>
                  <a:srgbClr val="0033CC"/>
                </a:solidFill>
                <a:latin typeface="+mj-lt"/>
              </a:rPr>
              <a:t>D</a:t>
            </a:r>
            <a:r>
              <a:rPr lang="en-US" dirty="0">
                <a:latin typeface="+mj-lt"/>
              </a:rPr>
              <a:t>),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8" name="Down Arrow 7"/>
          <p:cNvSpPr/>
          <p:nvPr/>
        </p:nvSpPr>
        <p:spPr>
          <a:xfrm>
            <a:off x="4104484" y="2848328"/>
            <a:ext cx="265708" cy="35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0800000">
            <a:off x="1585962" y="3708305"/>
            <a:ext cx="105115" cy="33805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a:xfrm flipH="1">
            <a:off x="5628986" y="5234076"/>
            <a:ext cx="60262" cy="2645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own Arrow 26"/>
          <p:cNvSpPr/>
          <p:nvPr/>
        </p:nvSpPr>
        <p:spPr>
          <a:xfrm rot="14243175">
            <a:off x="2769282" y="3563472"/>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816597" y="4448174"/>
            <a:ext cx="304800" cy="1334651"/>
          </a:xfrm>
          <a:prstGeom prst="curvedRightArrow">
            <a:avLst/>
          </a:prstGeom>
          <a:solidFill>
            <a:srgbClr val="9E9EF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29" name="Down Arrow 28"/>
          <p:cNvSpPr/>
          <p:nvPr/>
        </p:nvSpPr>
        <p:spPr>
          <a:xfrm rot="14243175">
            <a:off x="5645011" y="3581105"/>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own Arrow 30"/>
          <p:cNvSpPr/>
          <p:nvPr/>
        </p:nvSpPr>
        <p:spPr>
          <a:xfrm flipH="1">
            <a:off x="3962400" y="4904522"/>
            <a:ext cx="60262" cy="5651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36</a:t>
            </a:fld>
            <a:endParaRPr lang="en-US" altLang="zh-TW"/>
          </a:p>
        </p:txBody>
      </p:sp>
      <p:sp>
        <p:nvSpPr>
          <p:cNvPr id="20" name="TextBox 3"/>
          <p:cNvSpPr txBox="1">
            <a:spLocks noChangeArrowheads="1"/>
          </p:cNvSpPr>
          <p:nvPr/>
        </p:nvSpPr>
        <p:spPr bwMode="auto">
          <a:xfrm>
            <a:off x="685800" y="838200"/>
            <a:ext cx="7924800" cy="1938992"/>
          </a:xfrm>
          <a:prstGeom prst="rect">
            <a:avLst/>
          </a:prstGeom>
          <a:solidFill>
            <a:srgbClr val="FFFFCC"/>
          </a:solidFill>
          <a:ln w="28575">
            <a:solidFill>
              <a:srgbClr val="FF00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smtClean="0">
                <a:solidFill>
                  <a:srgbClr val="000000"/>
                </a:solidFill>
                <a:latin typeface="Calibri" pitchFamily="34" charset="0"/>
              </a:rPr>
              <a:t>Current work on Wikification focuses on:</a:t>
            </a:r>
          </a:p>
          <a:p>
            <a:pPr marL="457200" indent="-457200" eaLnBrk="1" hangingPunct="1">
              <a:buClr>
                <a:srgbClr val="000000"/>
              </a:buClr>
              <a:buSzPct val="100000"/>
              <a:buAutoNum type="arabicPeriod"/>
            </a:pPr>
            <a:r>
              <a:rPr lang="en-US" sz="2000" dirty="0" smtClean="0">
                <a:solidFill>
                  <a:srgbClr val="000000"/>
                </a:solidFill>
                <a:latin typeface="Calibri" pitchFamily="34" charset="0"/>
              </a:rPr>
              <a:t>Linking text to general Knowledge Bases, including those that do not have the rich hyperlink structure of Wikipedia, medical KBs</a:t>
            </a:r>
          </a:p>
          <a:p>
            <a:pPr marL="457200" indent="-457200" eaLnBrk="1" hangingPunct="1">
              <a:buClr>
                <a:srgbClr val="000000"/>
              </a:buClr>
              <a:buSzPct val="100000"/>
              <a:buAutoNum type="arabicPeriod"/>
            </a:pPr>
            <a:endParaRPr lang="en-US" sz="2000" dirty="0" smtClean="0">
              <a:solidFill>
                <a:srgbClr val="000000"/>
              </a:solidFill>
              <a:latin typeface="Calibri" pitchFamily="34" charset="0"/>
            </a:endParaRPr>
          </a:p>
          <a:p>
            <a:pPr marL="457200" indent="-457200" eaLnBrk="1" hangingPunct="1">
              <a:buClr>
                <a:srgbClr val="000000"/>
              </a:buClr>
              <a:buSzPct val="100000"/>
              <a:buAutoNum type="arabicPeriod"/>
            </a:pPr>
            <a:r>
              <a:rPr lang="en-US" sz="2000" dirty="0" smtClean="0">
                <a:solidFill>
                  <a:srgbClr val="000000"/>
                </a:solidFill>
                <a:latin typeface="Calibri" pitchFamily="34" charset="0"/>
              </a:rPr>
              <a:t>Multilingual Wikification: wikifying text in other languages into the English Wikipedia </a:t>
            </a:r>
            <a:r>
              <a:rPr lang="en-US" sz="2000" dirty="0" smtClean="0">
                <a:solidFill>
                  <a:srgbClr val="3366CC"/>
                </a:solidFill>
                <a:latin typeface="Calibri" pitchFamily="34" charset="0"/>
              </a:rPr>
              <a:t>[Tsai &amp; Roth COLING’16: Wikifying in 298 languages]</a:t>
            </a:r>
          </a:p>
        </p:txBody>
      </p:sp>
    </p:spTree>
    <p:extLst>
      <p:ext uri="{BB962C8B-B14F-4D97-AF65-F5344CB8AC3E}">
        <p14:creationId xmlns:p14="http://schemas.microsoft.com/office/powerpoint/2010/main" val="868936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500"/>
                                        <p:tgtEl>
                                          <p:spTgt spid="4099"/>
                                        </p:tgtEl>
                                      </p:cBhvr>
                                    </p:animEffect>
                                  </p:childTnLst>
                                </p:cTn>
                              </p:par>
                              <p:par>
                                <p:cTn id="17" presetID="22" presetClass="entr" presetSubtype="1"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up)">
                                      <p:cBhvr>
                                        <p:cTn id="19" dur="500"/>
                                        <p:tgtEl>
                                          <p:spTgt spid="4100"/>
                                        </p:tgtEl>
                                      </p:cBhvr>
                                    </p:animEffect>
                                  </p:childTnLst>
                                </p:cTn>
                              </p:par>
                              <p:par>
                                <p:cTn id="20" presetID="22" presetClass="entr" presetSubtype="1"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500"/>
                                        <p:tgtEl>
                                          <p:spTgt spid="410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500"/>
                                        <p:tgtEl>
                                          <p:spTgt spid="410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wipe(up)">
                                      <p:cBhvr>
                                        <p:cTn id="40" dur="500"/>
                                        <p:tgtEl>
                                          <p:spTgt spid="410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4" grpId="0" animBg="1"/>
      <p:bldP spid="27" grpId="0" animBg="1"/>
      <p:bldP spid="3" grpId="0" animBg="1"/>
      <p:bldP spid="29" grpId="0" animBg="1"/>
      <p:bldP spid="31"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CC"/>
                </a:solidFill>
              </a:rPr>
              <a:t>(I) </a:t>
            </a:r>
            <a:r>
              <a:rPr lang="en-US" dirty="0" smtClean="0"/>
              <a:t>Grounding into Resources w/o a Hyperlink Structure</a:t>
            </a:r>
            <a:endParaRPr lang="en-US" dirty="0"/>
          </a:p>
        </p:txBody>
      </p:sp>
      <p:sp>
        <p:nvSpPr>
          <p:cNvPr id="3" name="Text Placeholder 2"/>
          <p:cNvSpPr>
            <a:spLocks noGrp="1"/>
          </p:cNvSpPr>
          <p:nvPr>
            <p:ph idx="1"/>
          </p:nvPr>
        </p:nvSpPr>
        <p:spPr/>
        <p:txBody>
          <a:bodyPr/>
          <a:lstStyle/>
          <a:p>
            <a:r>
              <a:rPr lang="en-US" dirty="0" smtClean="0"/>
              <a:t>Training </a:t>
            </a:r>
            <a:r>
              <a:rPr lang="en-US" dirty="0" err="1" smtClean="0"/>
              <a:t>Wikification</a:t>
            </a:r>
            <a:r>
              <a:rPr lang="en-US" dirty="0" smtClean="0"/>
              <a:t> and Entity Linking builds on the hyperlink structure in Wikipedia</a:t>
            </a:r>
          </a:p>
          <a:p>
            <a:pPr lvl="1"/>
            <a:r>
              <a:rPr lang="en-US" dirty="0" smtClean="0"/>
              <a:t>And the large amount of text describing each entry</a:t>
            </a:r>
          </a:p>
          <a:p>
            <a:pPr lvl="1"/>
            <a:endParaRPr lang="en-US" dirty="0" smtClean="0"/>
          </a:p>
          <a:p>
            <a:r>
              <a:rPr lang="en-US" dirty="0" smtClean="0"/>
              <a:t>In many cases, Knowledge Bases are available, and grounding into them could be useful, but</a:t>
            </a:r>
          </a:p>
          <a:p>
            <a:pPr lvl="1"/>
            <a:r>
              <a:rPr lang="en-US" dirty="0" smtClean="0"/>
              <a:t>No hyperlinks</a:t>
            </a:r>
          </a:p>
          <a:p>
            <a:pPr lvl="1"/>
            <a:r>
              <a:rPr lang="en-US" dirty="0" smtClean="0"/>
              <a:t>Small amount of text for each entry</a:t>
            </a:r>
          </a:p>
          <a:p>
            <a:pPr lvl="1"/>
            <a:endParaRPr lang="en-US" dirty="0" smtClean="0"/>
          </a:p>
          <a:p>
            <a:r>
              <a:rPr lang="en-US" dirty="0" smtClean="0"/>
              <a:t>The </a:t>
            </a:r>
            <a:r>
              <a:rPr lang="en-US" dirty="0" err="1" smtClean="0"/>
              <a:t>BioMedical</a:t>
            </a:r>
            <a:r>
              <a:rPr lang="en-US" dirty="0" smtClean="0"/>
              <a:t> domain is a key example</a:t>
            </a:r>
          </a:p>
          <a:p>
            <a:endParaRPr lang="en-US" dirty="0"/>
          </a:p>
        </p:txBody>
      </p:sp>
      <p:sp>
        <p:nvSpPr>
          <p:cNvPr id="4" name="Slide Number Placeholder 3"/>
          <p:cNvSpPr>
            <a:spLocks noGrp="1"/>
          </p:cNvSpPr>
          <p:nvPr>
            <p:ph type="sldNum" sz="quarter" idx="11"/>
          </p:nvPr>
        </p:nvSpPr>
        <p:spPr/>
        <p:txBody>
          <a:bodyPr/>
          <a:lstStyle/>
          <a:p>
            <a:fld id="{00000000-1234-1234-1234-123412341234}" type="slidenum">
              <a:rPr lang="en" smtClean="0"/>
              <a:pPr/>
              <a:t>37</a:t>
            </a:fld>
            <a:endParaRPr lang="en"/>
          </a:p>
        </p:txBody>
      </p:sp>
    </p:spTree>
    <p:extLst>
      <p:ext uri="{BB962C8B-B14F-4D97-AF65-F5344CB8AC3E}">
        <p14:creationId xmlns:p14="http://schemas.microsoft.com/office/powerpoint/2010/main" val="38572588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CE2158A-1198-49B0-A2A2-00E3C3C7211D}" type="slidenum">
              <a:rPr lang="en-US" altLang="zh-TW" smtClean="0"/>
              <a:pPr/>
              <a:t>38</a:t>
            </a:fld>
            <a:endParaRPr lang="en-US" altLang="zh-TW" dirty="0"/>
          </a:p>
        </p:txBody>
      </p:sp>
      <p:sp>
        <p:nvSpPr>
          <p:cNvPr id="2" name="Title 1"/>
          <p:cNvSpPr>
            <a:spLocks noGrp="1"/>
          </p:cNvSpPr>
          <p:nvPr>
            <p:ph type="title"/>
          </p:nvPr>
        </p:nvSpPr>
        <p:spPr/>
        <p:txBody>
          <a:bodyPr/>
          <a:lstStyle/>
          <a:p>
            <a:r>
              <a:rPr lang="en-US" dirty="0" smtClean="0"/>
              <a:t>Biomedical </a:t>
            </a:r>
            <a:r>
              <a:rPr lang="en-US" dirty="0" err="1" smtClean="0"/>
              <a:t>Wikification</a:t>
            </a:r>
            <a:r>
              <a:rPr lang="en-US" dirty="0" smtClean="0"/>
              <a:t> </a:t>
            </a:r>
            <a:endParaRPr lang="en-US" dirty="0"/>
          </a:p>
        </p:txBody>
      </p:sp>
      <p:sp>
        <p:nvSpPr>
          <p:cNvPr id="24" name="Freeform 23"/>
          <p:cNvSpPr/>
          <p:nvPr/>
        </p:nvSpPr>
        <p:spPr>
          <a:xfrm>
            <a:off x="914400" y="1752600"/>
            <a:ext cx="6194794" cy="413469"/>
          </a:xfrm>
          <a:custGeom>
            <a:avLst/>
            <a:gdLst>
              <a:gd name="connsiteX0" fmla="*/ 0 w 8221563"/>
              <a:gd name="connsiteY0" fmla="*/ 452596 h 4525963"/>
              <a:gd name="connsiteX1" fmla="*/ 452596 w 8221563"/>
              <a:gd name="connsiteY1" fmla="*/ 0 h 4525963"/>
              <a:gd name="connsiteX2" fmla="*/ 7768967 w 8221563"/>
              <a:gd name="connsiteY2" fmla="*/ 0 h 4525963"/>
              <a:gd name="connsiteX3" fmla="*/ 8221563 w 8221563"/>
              <a:gd name="connsiteY3" fmla="*/ 452596 h 4525963"/>
              <a:gd name="connsiteX4" fmla="*/ 8221563 w 8221563"/>
              <a:gd name="connsiteY4" fmla="*/ 4073367 h 4525963"/>
              <a:gd name="connsiteX5" fmla="*/ 7768967 w 8221563"/>
              <a:gd name="connsiteY5" fmla="*/ 4525963 h 4525963"/>
              <a:gd name="connsiteX6" fmla="*/ 452596 w 8221563"/>
              <a:gd name="connsiteY6" fmla="*/ 4525963 h 4525963"/>
              <a:gd name="connsiteX7" fmla="*/ 0 w 8221563"/>
              <a:gd name="connsiteY7" fmla="*/ 4073367 h 4525963"/>
              <a:gd name="connsiteX8" fmla="*/ 0 w 8221563"/>
              <a:gd name="connsiteY8" fmla="*/ 452596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563" h="4525963">
                <a:moveTo>
                  <a:pt x="0" y="452596"/>
                </a:moveTo>
                <a:cubicBezTo>
                  <a:pt x="0" y="202634"/>
                  <a:pt x="202634" y="0"/>
                  <a:pt x="452596" y="0"/>
                </a:cubicBezTo>
                <a:lnTo>
                  <a:pt x="7768967" y="0"/>
                </a:lnTo>
                <a:cubicBezTo>
                  <a:pt x="8018929" y="0"/>
                  <a:pt x="8221563" y="202634"/>
                  <a:pt x="8221563" y="452596"/>
                </a:cubicBezTo>
                <a:lnTo>
                  <a:pt x="8221563" y="4073367"/>
                </a:lnTo>
                <a:cubicBezTo>
                  <a:pt x="8221563" y="4323329"/>
                  <a:pt x="8018929" y="4525963"/>
                  <a:pt x="7768967" y="4525963"/>
                </a:cubicBezTo>
                <a:lnTo>
                  <a:pt x="452596" y="4525963"/>
                </a:lnTo>
                <a:cubicBezTo>
                  <a:pt x="202634" y="4525963"/>
                  <a:pt x="0" y="4323329"/>
                  <a:pt x="0" y="4073367"/>
                </a:cubicBezTo>
                <a:lnTo>
                  <a:pt x="0" y="452596"/>
                </a:lnTo>
                <a:close/>
              </a:path>
            </a:pathLst>
          </a:custGeom>
          <a:solidFill>
            <a:srgbClr val="FFFFCC"/>
          </a:solidFill>
          <a:ln>
            <a:solidFill>
              <a:schemeClr val="bg2"/>
            </a:solidFill>
          </a:ln>
          <a:effectLst/>
          <a:scene3d>
            <a:camera prst="orthographicFront"/>
            <a:lightRig rig="flat" dir="t"/>
          </a:scene3d>
          <a:sp3d prstMaterial="dkEdge">
            <a:bevelT w="8200" h="38100"/>
          </a:sp3d>
        </p:spPr>
        <p:txBody>
          <a:bodyPr spcFirstLastPara="0" vert="horz" wrap="square" lIns="0" tIns="224001" rIns="0"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400" b="0" i="0" strike="noStrike" kern="1200" cap="none" spc="0" normalizeH="0" baseline="0" noProof="0" dirty="0" smtClean="0">
                <a:ln>
                  <a:noFill/>
                </a:ln>
                <a:effectLst/>
                <a:uLnTx/>
                <a:uFill>
                  <a:solidFill>
                    <a:srgbClr val="008000"/>
                  </a:solidFill>
                </a:uFill>
                <a:latin typeface="Times New Roman"/>
                <a:ea typeface="+mn-ea"/>
                <a:cs typeface="Times New Roman"/>
              </a:rPr>
              <a:t>BRCA2</a:t>
            </a:r>
            <a:r>
              <a:rPr kumimoji="0" lang="en-US" sz="2400" b="0" i="0" strike="noStrike" kern="1200" cap="none" spc="0" normalizeH="0" baseline="0" noProof="0" dirty="0" smtClean="0">
                <a:ln>
                  <a:noFill/>
                </a:ln>
                <a:effectLst/>
                <a:uLnTx/>
                <a:uFillTx/>
                <a:latin typeface="Times New Roman"/>
                <a:ea typeface="+mn-ea"/>
                <a:cs typeface="Times New Roman"/>
              </a:rPr>
              <a:t> and homologous </a:t>
            </a:r>
            <a:r>
              <a:rPr kumimoji="0" lang="en-US" sz="2400" b="0" i="0" strike="noStrike" kern="1200" cap="none" spc="0" normalizeH="0" baseline="0" noProof="0" dirty="0" smtClean="0">
                <a:ln>
                  <a:noFill/>
                </a:ln>
                <a:effectLst/>
                <a:uLnTx/>
                <a:uFill>
                  <a:solidFill>
                    <a:srgbClr val="008000"/>
                  </a:solidFill>
                </a:uFill>
                <a:latin typeface="Times New Roman"/>
                <a:ea typeface="+mn-ea"/>
                <a:cs typeface="Times New Roman"/>
              </a:rPr>
              <a:t>recombination</a:t>
            </a:r>
            <a:r>
              <a:rPr kumimoji="0" lang="en-US" sz="2400" b="0" i="0" strike="noStrike" kern="1200" cap="none" spc="0" normalizeH="0" baseline="0" noProof="0" dirty="0" smtClean="0">
                <a:ln>
                  <a:noFill/>
                </a:ln>
                <a:effectLst/>
                <a:uLnTx/>
                <a:uFillTx/>
                <a:latin typeface="Times New Roman"/>
                <a:ea typeface="+mn-ea"/>
                <a:cs typeface="Times New Roman"/>
              </a:rPr>
              <a:t>.</a:t>
            </a:r>
            <a:endParaRPr kumimoji="0" lang="en-US" sz="2400" b="0" i="0" strike="noStrike" kern="1200" cap="none" spc="0" normalizeH="0" baseline="0" noProof="0" dirty="0">
              <a:ln>
                <a:noFill/>
              </a:ln>
              <a:effectLst/>
              <a:uLnTx/>
              <a:uFillTx/>
              <a:latin typeface="Times New Roman"/>
              <a:ea typeface="+mn-ea"/>
              <a:cs typeface="Times New Roman"/>
            </a:endParaRPr>
          </a:p>
        </p:txBody>
      </p:sp>
      <p:sp>
        <p:nvSpPr>
          <p:cNvPr id="25" name="Line Callout 1 24"/>
          <p:cNvSpPr/>
          <p:nvPr/>
        </p:nvSpPr>
        <p:spPr>
          <a:xfrm>
            <a:off x="1010202" y="2315209"/>
            <a:ext cx="3807794" cy="490007"/>
          </a:xfrm>
          <a:prstGeom prst="borderCallout1">
            <a:avLst>
              <a:gd name="adj1" fmla="val -55525"/>
              <a:gd name="adj2" fmla="val 25083"/>
              <a:gd name="adj3" fmla="val -666"/>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PR</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000004804</a:t>
            </a:r>
            <a:r>
              <a:rPr kumimoji="0" lang="en-US" sz="2000" b="0" i="0" strike="noStrike" kern="0" cap="none" spc="0" normalizeH="0" baseline="0" noProof="0" dirty="0" smtClean="0">
                <a:ln>
                  <a:noFill/>
                </a:ln>
                <a:solidFill>
                  <a:sysClr val="windowText" lastClr="000000"/>
                </a:solidFill>
                <a:effectLst/>
                <a:uLnTx/>
                <a:uFillTx/>
                <a:latin typeface="Times New Roman"/>
                <a:ea typeface="+mn-ea"/>
                <a:cs typeface="Times New Roman"/>
              </a:rPr>
              <a:t>, </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EG</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675</a:t>
            </a:r>
            <a:endParaRPr kumimoji="0" lang="en-US" sz="2000" b="0" i="0" strike="noStrike" kern="120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endParaRPr>
          </a:p>
        </p:txBody>
      </p:sp>
      <p:sp>
        <p:nvSpPr>
          <p:cNvPr id="26" name="Line Callout 1 25"/>
          <p:cNvSpPr/>
          <p:nvPr/>
        </p:nvSpPr>
        <p:spPr>
          <a:xfrm>
            <a:off x="5031590" y="3067716"/>
            <a:ext cx="2708042" cy="2734251"/>
          </a:xfrm>
          <a:prstGeom prst="borderCallout1">
            <a:avLst>
              <a:gd name="adj1" fmla="val -474"/>
              <a:gd name="adj2" fmla="val 14985"/>
              <a:gd name="adj3" fmla="val -14503"/>
              <a:gd name="adj4" fmla="val -49314"/>
            </a:avLst>
          </a:prstGeom>
          <a:noFill/>
          <a:ln w="25400" cmpd="sng">
            <a:solidFill>
              <a:srgbClr val="31859C"/>
            </a:solidFill>
            <a:prstDash val="solid"/>
          </a:ln>
          <a:effectLst/>
          <a:scene3d>
            <a:camera prst="orthographicFront"/>
            <a:lightRig rig="flat" dir="t"/>
          </a:scene3d>
          <a:sp3d prstMaterial="dkEdge">
            <a:bevelT w="8200" h="38100"/>
          </a:sp3d>
        </p:spPr>
        <p:txBody>
          <a:bodyPr spcFirstLastPara="0" vert="horz" wrap="square" lIns="224001" tIns="265176"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i</a:t>
            </a: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EG:675</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s</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ymbol</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d</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escription</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protein-coding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a:ea typeface="+mn-ea"/>
                <a:cs typeface="Times New Roman"/>
              </a:rPr>
              <a:t>b</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reast cancer 2, early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onset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BRCC2,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BROVCA2, …</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7" name="Line Callout 1 26"/>
          <p:cNvSpPr/>
          <p:nvPr/>
        </p:nvSpPr>
        <p:spPr>
          <a:xfrm>
            <a:off x="1010202" y="3067716"/>
            <a:ext cx="3807794" cy="2734251"/>
          </a:xfrm>
          <a:prstGeom prst="borderCallout1">
            <a:avLst>
              <a:gd name="adj1" fmla="val -142"/>
              <a:gd name="adj2" fmla="val 51153"/>
              <a:gd name="adj3" fmla="val -15270"/>
              <a:gd name="adj4" fmla="val 33685"/>
            </a:avLst>
          </a:prstGeom>
          <a:noFill/>
          <a:ln w="25400" cmpd="sng">
            <a:solidFill>
              <a:srgbClr val="4BACC6">
                <a:lumMod val="75000"/>
              </a:srgbClr>
            </a:solidFill>
            <a:prstDash val="solid"/>
          </a:ln>
          <a:effectLst/>
          <a:scene3d>
            <a:camera prst="orthographicFront"/>
            <a:lightRig rig="flat" dir="t"/>
          </a:scene3d>
          <a:sp3d prstMaterial="dkEdge">
            <a:bevelT w="8200" h="38100"/>
          </a:sp3d>
        </p:spPr>
        <p:txBody>
          <a:bodyPr spcFirstLastPara="0" vert="horz" wrap="square" lIns="224001" tIns="224001"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id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PR:000004804</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n</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ame</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breast cancer type 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susceptibility protein</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def</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A protein that is a translation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product of the human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gene or a 1:1 </a:t>
            </a:r>
            <a:r>
              <a:rPr kumimoji="0" lang="en-US"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ortholog</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thereof</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 FACD,…</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is_a</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PR:000000001</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8" name="Line Callout 1 27"/>
          <p:cNvSpPr/>
          <p:nvPr/>
        </p:nvSpPr>
        <p:spPr>
          <a:xfrm>
            <a:off x="5031590" y="2315209"/>
            <a:ext cx="2708042" cy="490007"/>
          </a:xfrm>
          <a:prstGeom prst="borderCallout1">
            <a:avLst>
              <a:gd name="adj1" fmla="val -59862"/>
              <a:gd name="adj2" fmla="val 11411"/>
              <a:gd name="adj3" fmla="val 502"/>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Times New Roman"/>
                <a:ea typeface="+mn-ea"/>
                <a:cs typeface="Times New Roman"/>
              </a:rPr>
              <a:t>GO:0006310 </a:t>
            </a:r>
          </a:p>
        </p:txBody>
      </p:sp>
      <p:sp>
        <p:nvSpPr>
          <p:cNvPr id="29" name="TextBox 28"/>
          <p:cNvSpPr txBox="1"/>
          <p:nvPr/>
        </p:nvSpPr>
        <p:spPr>
          <a:xfrm>
            <a:off x="3137120" y="3055746"/>
            <a:ext cx="1693897"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rPr>
              <a:t>Protein Ontology</a:t>
            </a:r>
            <a:endParaRPr kumimoji="0" lang="en-US" sz="1600" b="0" i="0" u="none" strike="noStrike" kern="0" cap="none" spc="0" normalizeH="0" baseline="0" noProof="0" dirty="0">
              <a:ln>
                <a:noFill/>
              </a:ln>
              <a:solidFill>
                <a:sysClr val="window" lastClr="FFFFFF"/>
              </a:solidFill>
              <a:effectLst/>
              <a:uLnTx/>
              <a:uFillTx/>
            </a:endParaRPr>
          </a:p>
        </p:txBody>
      </p:sp>
      <p:sp>
        <p:nvSpPr>
          <p:cNvPr id="30" name="TextBox 29"/>
          <p:cNvSpPr txBox="1"/>
          <p:nvPr/>
        </p:nvSpPr>
        <p:spPr>
          <a:xfrm>
            <a:off x="3636889" y="2073917"/>
            <a:ext cx="1192729"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31" name="TextBox 30"/>
          <p:cNvSpPr txBox="1"/>
          <p:nvPr/>
        </p:nvSpPr>
        <p:spPr>
          <a:xfrm>
            <a:off x="6403046" y="3060712"/>
            <a:ext cx="1334688"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ysClr val="window" lastClr="FFFFFF"/>
                </a:solidFill>
                <a:effectLst/>
                <a:uLnTx/>
                <a:uFillTx/>
              </a:rPr>
              <a:t>Entrez</a:t>
            </a:r>
            <a:r>
              <a:rPr kumimoji="0" lang="en-US" sz="1600" b="0" i="0" u="none" strike="noStrike" kern="0" cap="none" spc="0" normalizeH="0" baseline="0" noProof="0" dirty="0" smtClean="0">
                <a:ln>
                  <a:noFill/>
                </a:ln>
                <a:solidFill>
                  <a:sysClr val="window" lastClr="FFFFFF"/>
                </a:solidFill>
                <a:effectLst/>
                <a:uLnTx/>
                <a:uFillTx/>
              </a:rPr>
              <a:t> Gene</a:t>
            </a:r>
            <a:endParaRPr kumimoji="0" lang="en-US" sz="1600" b="0" i="0" u="none" strike="noStrike" kern="0" cap="none" spc="0" normalizeH="0" baseline="0" noProof="0" dirty="0">
              <a:ln>
                <a:noFill/>
              </a:ln>
              <a:solidFill>
                <a:sysClr val="window" lastClr="FFFFFF"/>
              </a:solidFill>
              <a:effectLst/>
              <a:uLnTx/>
              <a:uFillTx/>
            </a:endParaRPr>
          </a:p>
        </p:txBody>
      </p:sp>
      <p:sp>
        <p:nvSpPr>
          <p:cNvPr id="32" name="TextBox 31"/>
          <p:cNvSpPr txBox="1"/>
          <p:nvPr/>
        </p:nvSpPr>
        <p:spPr>
          <a:xfrm>
            <a:off x="6577382" y="2073917"/>
            <a:ext cx="1175674"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5" name="Rectangular Callout 4"/>
          <p:cNvSpPr/>
          <p:nvPr/>
        </p:nvSpPr>
        <p:spPr>
          <a:xfrm>
            <a:off x="7924800" y="152400"/>
            <a:ext cx="1066800" cy="381000"/>
          </a:xfrm>
          <a:prstGeom prst="wedgeRectCallout">
            <a:avLst>
              <a:gd name="adj1" fmla="val -239596"/>
              <a:gd name="adj2" fmla="val 32041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a:t>
            </a:r>
            <a:endParaRPr lang="en-US" dirty="0">
              <a:solidFill>
                <a:schemeClr val="tx1"/>
              </a:solidFill>
            </a:endParaRPr>
          </a:p>
        </p:txBody>
      </p:sp>
      <p:sp>
        <p:nvSpPr>
          <p:cNvPr id="15" name="Rectangular Callout 14"/>
          <p:cNvSpPr/>
          <p:nvPr/>
        </p:nvSpPr>
        <p:spPr>
          <a:xfrm>
            <a:off x="7696200" y="1053152"/>
            <a:ext cx="1295400" cy="381000"/>
          </a:xfrm>
          <a:prstGeom prst="wedgeRectCallout">
            <a:avLst>
              <a:gd name="adj1" fmla="val -134918"/>
              <a:gd name="adj2" fmla="val 187874"/>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Mentions</a:t>
            </a:r>
            <a:endParaRPr lang="en-US" dirty="0">
              <a:solidFill>
                <a:schemeClr val="tx1"/>
              </a:solidFill>
            </a:endParaRPr>
          </a:p>
        </p:txBody>
      </p:sp>
      <p:cxnSp>
        <p:nvCxnSpPr>
          <p:cNvPr id="7" name="Straight Connector 6"/>
          <p:cNvCxnSpPr/>
          <p:nvPr/>
        </p:nvCxnSpPr>
        <p:spPr>
          <a:xfrm flipH="1">
            <a:off x="4662114" y="2092656"/>
            <a:ext cx="171119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84547" y="2092656"/>
            <a:ext cx="85559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7785540" y="1828800"/>
            <a:ext cx="1295400" cy="1488744"/>
          </a:xfrm>
          <a:prstGeom prst="wedgeRectCallout">
            <a:avLst>
              <a:gd name="adj1" fmla="val -114228"/>
              <a:gd name="adj2" fmla="val 25850"/>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Multiple reference KBs &amp; Medical taxonomies</a:t>
            </a:r>
            <a:endParaRPr lang="en-US" dirty="0">
              <a:solidFill>
                <a:schemeClr val="tx1"/>
              </a:solidFill>
            </a:endParaRPr>
          </a:p>
        </p:txBody>
      </p:sp>
    </p:spTree>
    <p:custDataLst>
      <p:tags r:id="rId1"/>
    </p:custDataLst>
    <p:extLst>
      <p:ext uri="{BB962C8B-B14F-4D97-AF65-F5344CB8AC3E}">
        <p14:creationId xmlns:p14="http://schemas.microsoft.com/office/powerpoint/2010/main" val="1911363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15"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KB </a:t>
            </a:r>
            <a:r>
              <a:rPr lang="en-US" dirty="0" err="1" smtClean="0"/>
              <a:t>Wikification</a:t>
            </a:r>
            <a:r>
              <a:rPr lang="en-US" dirty="0" smtClean="0"/>
              <a:t> Challenges</a:t>
            </a:r>
            <a:endParaRPr lang="en-US" dirty="0"/>
          </a:p>
        </p:txBody>
      </p:sp>
      <p:sp>
        <p:nvSpPr>
          <p:cNvPr id="3" name="Content Placeholder 2"/>
          <p:cNvSpPr>
            <a:spLocks noGrp="1"/>
          </p:cNvSpPr>
          <p:nvPr>
            <p:ph idx="1"/>
          </p:nvPr>
        </p:nvSpPr>
        <p:spPr/>
        <p:txBody>
          <a:bodyPr/>
          <a:lstStyle/>
          <a:p>
            <a:r>
              <a:rPr lang="en-US" dirty="0" smtClean="0"/>
              <a:t>Ambiguity </a:t>
            </a:r>
          </a:p>
          <a:p>
            <a:pPr lvl="1"/>
            <a:r>
              <a:rPr lang="en-US" dirty="0" smtClean="0"/>
              <a:t>A term in text can be used to express many different concepts</a:t>
            </a:r>
          </a:p>
          <a:p>
            <a:pPr lvl="1"/>
            <a:r>
              <a:rPr lang="en-US" dirty="0" smtClean="0"/>
              <a:t>E.g., BRCA2 is used by 177 concepts</a:t>
            </a:r>
          </a:p>
          <a:p>
            <a:r>
              <a:rPr lang="en-US" dirty="0" smtClean="0"/>
              <a:t>Variability</a:t>
            </a:r>
          </a:p>
          <a:p>
            <a:pPr lvl="1"/>
            <a:r>
              <a:rPr lang="en-US" dirty="0" smtClean="0"/>
              <a:t>A concept may be expressed in text using many surface forms </a:t>
            </a:r>
          </a:p>
          <a:p>
            <a:pPr lvl="1"/>
            <a:r>
              <a:rPr lang="en-US" dirty="0" smtClean="0"/>
              <a:t>E.g., EG:675 has synonyms BRCC2, FACD, FAD, FANCD, …</a:t>
            </a:r>
          </a:p>
          <a:p>
            <a:r>
              <a:rPr lang="en-US" b="1" dirty="0" smtClean="0"/>
              <a:t>No Supervision </a:t>
            </a:r>
          </a:p>
          <a:p>
            <a:pPr lvl="1"/>
            <a:r>
              <a:rPr lang="en-US" dirty="0" smtClean="0"/>
              <a:t>Wikipedia has nice hyperlink structure which does not exist here</a:t>
            </a:r>
          </a:p>
          <a:p>
            <a:pPr lvl="1"/>
            <a:r>
              <a:rPr lang="en-US" dirty="0" smtClean="0"/>
              <a:t>It is difficult to obtain human annotations</a:t>
            </a:r>
          </a:p>
          <a:p>
            <a:pPr lvl="1"/>
            <a:r>
              <a:rPr lang="en-US" dirty="0" smtClean="0">
                <a:solidFill>
                  <a:srgbClr val="003366"/>
                </a:solidFill>
              </a:rPr>
              <a:t>Minimal descriptive text </a:t>
            </a:r>
            <a:r>
              <a:rPr lang="en-US" dirty="0" smtClean="0"/>
              <a:t>in the KBs/Ontologies</a:t>
            </a:r>
          </a:p>
          <a:p>
            <a:r>
              <a:rPr lang="en-US" dirty="0" smtClean="0"/>
              <a:t>Exploiting indirect supervision: </a:t>
            </a:r>
            <a:r>
              <a:rPr lang="en-US" sz="1800" dirty="0" smtClean="0"/>
              <a:t>[Tsai &amp; Roth TACL‘16]</a:t>
            </a:r>
          </a:p>
          <a:p>
            <a:pPr lvl="1"/>
            <a:r>
              <a:rPr lang="en-US" dirty="0" smtClean="0"/>
              <a:t>An algorithmic approach that trains a ranking model by building on </a:t>
            </a:r>
            <a:r>
              <a:rPr lang="en-US" dirty="0" smtClean="0">
                <a:solidFill>
                  <a:srgbClr val="002060"/>
                </a:solidFill>
              </a:rPr>
              <a:t>[a small percentage of]</a:t>
            </a:r>
            <a:r>
              <a:rPr lang="en-US" dirty="0" smtClean="0"/>
              <a:t> concepts that are mentioned in multiple KBs. </a:t>
            </a:r>
          </a:p>
          <a:p>
            <a:pPr lvl="1"/>
            <a:r>
              <a:rPr lang="en-US" dirty="0" smtClean="0">
                <a:solidFill>
                  <a:srgbClr val="003366"/>
                </a:solidFill>
              </a:rPr>
              <a:t>Outperforming existing unsupervised methods.</a:t>
            </a:r>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39</a:t>
            </a:fld>
            <a:endParaRPr lang="en-US" altLang="zh-TW" dirty="0"/>
          </a:p>
        </p:txBody>
      </p:sp>
    </p:spTree>
    <p:extLst>
      <p:ext uri="{BB962C8B-B14F-4D97-AF65-F5344CB8AC3E}">
        <p14:creationId xmlns:p14="http://schemas.microsoft.com/office/powerpoint/2010/main" val="3816622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Ambiguity </a:t>
            </a:r>
          </a:p>
        </p:txBody>
      </p:sp>
      <p:sp>
        <p:nvSpPr>
          <p:cNvPr id="44035" name="Slide Number Placeholder 3"/>
          <p:cNvSpPr>
            <a:spLocks noGrp="1"/>
          </p:cNvSpPr>
          <p:nvPr>
            <p:ph type="sldNum" sz="quarter" idx="11"/>
          </p:nvPr>
        </p:nvSpPr>
        <p:spPr>
          <a:xfrm>
            <a:off x="7543800" y="6096000"/>
            <a:ext cx="914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8ED59-66C4-4EE7-928C-95E46281329A}" type="slidenum">
              <a:rPr lang="en-US" altLang="zh-TW" smtClean="0">
                <a:solidFill>
                  <a:srgbClr val="000000"/>
                </a:solidFill>
                <a:cs typeface="Arial Unicode MS" pitchFamily="34" charset="-128"/>
              </a:rPr>
              <a:pPr eaLnBrk="1" hangingPunct="1"/>
              <a:t>4</a:t>
            </a:fld>
            <a:endParaRPr lang="en-US" altLang="zh-TW" smtClean="0">
              <a:solidFill>
                <a:srgbClr val="000000"/>
              </a:solidFill>
              <a:cs typeface="Arial Unicode MS" pitchFamily="34" charset="-128"/>
            </a:endParaRPr>
          </a:p>
        </p:txBody>
      </p:sp>
      <p:sp>
        <p:nvSpPr>
          <p:cNvPr id="10" name="Rectangle 9"/>
          <p:cNvSpPr/>
          <p:nvPr/>
        </p:nvSpPr>
        <p:spPr>
          <a:xfrm>
            <a:off x="152400" y="685800"/>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3276600" y="685800"/>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6172200" y="685800"/>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914400" y="1524000"/>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1600200" y="838200"/>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1562100" y="2705100"/>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962400" y="2667000"/>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5734050" y="1809750"/>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7658100" y="2247900"/>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3276600" y="1905000"/>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96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15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124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2286000" y="1219200"/>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621589" y="1220788"/>
            <a:ext cx="0" cy="3808414"/>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662" y="2057399"/>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69" y="2057400"/>
            <a:ext cx="1919873" cy="1524000"/>
          </a:xfrm>
          <a:prstGeom prst="rect">
            <a:avLst/>
          </a:prstGeom>
        </p:spPr>
      </p:pic>
    </p:spTree>
    <p:extLst>
      <p:ext uri="{BB962C8B-B14F-4D97-AF65-F5344CB8AC3E}">
        <p14:creationId xmlns:p14="http://schemas.microsoft.com/office/powerpoint/2010/main" val="2852516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Idea: Indirect Supervision</a:t>
            </a:r>
            <a:endParaRPr lang="en-US" dirty="0"/>
          </a:p>
        </p:txBody>
      </p:sp>
      <p:sp>
        <p:nvSpPr>
          <p:cNvPr id="3" name="Content Placeholder 2"/>
          <p:cNvSpPr>
            <a:spLocks noGrp="1"/>
          </p:cNvSpPr>
          <p:nvPr>
            <p:ph idx="1"/>
          </p:nvPr>
        </p:nvSpPr>
        <p:spPr>
          <a:xfrm>
            <a:off x="457200" y="1295400"/>
            <a:ext cx="8458200" cy="4953000"/>
          </a:xfrm>
        </p:spPr>
        <p:txBody>
          <a:bodyPr/>
          <a:lstStyle/>
          <a:p>
            <a:r>
              <a:rPr lang="en-US" dirty="0" smtClean="0"/>
              <a:t>We explore the redundancy and relationship between KBs to construct training examples for ranking</a:t>
            </a:r>
          </a:p>
          <a:p>
            <a:r>
              <a:rPr lang="en-US" dirty="0" smtClean="0"/>
              <a:t>1. Discovering positive examples</a:t>
            </a:r>
          </a:p>
          <a:p>
            <a:pPr lvl="1"/>
            <a:r>
              <a:rPr lang="en-US" dirty="0" smtClean="0"/>
              <a:t>Cross reference</a:t>
            </a:r>
          </a:p>
          <a:p>
            <a:pPr lvl="2"/>
            <a:r>
              <a:rPr lang="en-US" dirty="0" smtClean="0"/>
              <a:t>Use one as “mention” which is annotated by another</a:t>
            </a:r>
          </a:p>
          <a:p>
            <a:pPr lvl="1"/>
            <a:r>
              <a:rPr lang="en-US" dirty="0" smtClean="0"/>
              <a:t>Has participant relationship</a:t>
            </a:r>
          </a:p>
          <a:p>
            <a:pPr lvl="1"/>
            <a:endParaRPr lang="en-US" dirty="0"/>
          </a:p>
          <a:p>
            <a:pPr lvl="1"/>
            <a:endParaRPr lang="en-US" dirty="0" smtClean="0"/>
          </a:p>
          <a:p>
            <a:pPr lvl="1"/>
            <a:endParaRPr lang="en-US" dirty="0"/>
          </a:p>
          <a:p>
            <a:r>
              <a:rPr lang="en-US" dirty="0" smtClean="0"/>
              <a:t>2. Use “incidental” context: neighbors in the KB  </a:t>
            </a:r>
          </a:p>
          <a:p>
            <a:pPr lvl="1"/>
            <a:r>
              <a:rPr lang="en-US" dirty="0" smtClean="0"/>
              <a:t>Adaptation issue, since at evaluation, the context is from the given text</a:t>
            </a:r>
          </a:p>
          <a:p>
            <a:r>
              <a:rPr lang="en-US" sz="2000" dirty="0">
                <a:cs typeface="Times New Roman"/>
              </a:rPr>
              <a:t>Evaluation is done on </a:t>
            </a:r>
            <a:r>
              <a:rPr lang="en-US" sz="2000" dirty="0" smtClean="0">
                <a:cs typeface="Times New Roman"/>
              </a:rPr>
              <a:t>the Colorado </a:t>
            </a:r>
            <a:r>
              <a:rPr lang="en-US" sz="2000" dirty="0">
                <a:cs typeface="Times New Roman"/>
              </a:rPr>
              <a:t>Richly Annotated Full-Text corpus</a:t>
            </a:r>
            <a:r>
              <a:rPr lang="en-US" dirty="0">
                <a:cs typeface="Times New Roman"/>
              </a:rPr>
              <a:t> </a:t>
            </a:r>
            <a:r>
              <a:rPr lang="en-US" sz="1600" dirty="0">
                <a:cs typeface="Times New Roman"/>
              </a:rPr>
              <a:t>[</a:t>
            </a:r>
            <a:r>
              <a:rPr lang="en-US" sz="1600" dirty="0" err="1">
                <a:cs typeface="Times New Roman"/>
              </a:rPr>
              <a:t>Bada</a:t>
            </a:r>
            <a:r>
              <a:rPr lang="en-US" sz="1600" dirty="0">
                <a:cs typeface="Times New Roman"/>
              </a:rPr>
              <a:t> et al., 2012</a:t>
            </a:r>
            <a:r>
              <a:rPr lang="en-US" sz="1600" dirty="0" smtClean="0">
                <a:cs typeface="Times New Roman"/>
              </a:rPr>
              <a:t>]: </a:t>
            </a:r>
            <a:r>
              <a:rPr lang="en-US" sz="1800" dirty="0" smtClean="0">
                <a:cs typeface="Times New Roman"/>
              </a:rPr>
              <a:t>67 </a:t>
            </a:r>
            <a:r>
              <a:rPr lang="en-US" sz="1800" dirty="0">
                <a:cs typeface="Times New Roman"/>
              </a:rPr>
              <a:t>full text of biomedical journal </a:t>
            </a:r>
            <a:r>
              <a:rPr lang="en-US" sz="1800" dirty="0" smtClean="0">
                <a:cs typeface="Times New Roman"/>
              </a:rPr>
              <a:t>articles, 7 </a:t>
            </a:r>
            <a:r>
              <a:rPr lang="en-US" sz="1800" dirty="0">
                <a:cs typeface="Times New Roman"/>
              </a:rPr>
              <a:t>ontologies</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40</a:t>
            </a:fld>
            <a:endParaRPr lang="en-US" altLang="zh-TW" dirty="0"/>
          </a:p>
        </p:txBody>
      </p:sp>
      <p:grpSp>
        <p:nvGrpSpPr>
          <p:cNvPr id="6" name="Group 5"/>
          <p:cNvGrpSpPr/>
          <p:nvPr/>
        </p:nvGrpSpPr>
        <p:grpSpPr>
          <a:xfrm>
            <a:off x="4516377" y="3316069"/>
            <a:ext cx="2904818" cy="369332"/>
            <a:chOff x="3093977" y="4381500"/>
            <a:chExt cx="2904818" cy="369332"/>
          </a:xfrm>
        </p:grpSpPr>
        <p:sp>
          <p:nvSpPr>
            <p:cNvPr id="23" name="TextBox 22"/>
            <p:cNvSpPr txBox="1"/>
            <p:nvPr/>
          </p:nvSpPr>
          <p:spPr>
            <a:xfrm>
              <a:off x="3093977" y="4381500"/>
              <a:ext cx="1122423" cy="307777"/>
            </a:xfrm>
            <a:prstGeom prst="rect">
              <a:avLst/>
            </a:prstGeom>
            <a:noFill/>
          </p:spPr>
          <p:txBody>
            <a:bodyPr wrap="none" rtlCol="0">
              <a:spAutoFit/>
            </a:bodyPr>
            <a:lstStyle/>
            <a:p>
              <a:r>
                <a:rPr lang="en-US" sz="1400" u="heavy" dirty="0" smtClean="0">
                  <a:uFill>
                    <a:solidFill>
                      <a:srgbClr val="008000"/>
                    </a:solidFill>
                  </a:uFill>
                  <a:latin typeface="Times New Roman"/>
                  <a:cs typeface="Times New Roman"/>
                </a:rPr>
                <a:t>GO:0005649</a:t>
              </a:r>
              <a:endParaRPr lang="en-US" sz="1400" u="heavy" dirty="0">
                <a:uFill>
                  <a:solidFill>
                    <a:srgbClr val="008000"/>
                  </a:solidFill>
                </a:uFill>
                <a:latin typeface="Times New Roman"/>
                <a:cs typeface="Times New Roman"/>
              </a:endParaRPr>
            </a:p>
          </p:txBody>
        </p:sp>
        <p:sp>
          <p:nvSpPr>
            <p:cNvPr id="24" name="Line Callout 1 23"/>
            <p:cNvSpPr/>
            <p:nvPr/>
          </p:nvSpPr>
          <p:spPr>
            <a:xfrm>
              <a:off x="4650265" y="4381500"/>
              <a:ext cx="1348530" cy="369332"/>
            </a:xfrm>
            <a:prstGeom prst="borderCallout1">
              <a:avLst>
                <a:gd name="adj1" fmla="val 50293"/>
                <a:gd name="adj2" fmla="val 910"/>
                <a:gd name="adj3" fmla="val 51571"/>
                <a:gd name="adj4" fmla="val -32536"/>
              </a:avLst>
            </a:prstGeom>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latin typeface="Times New Roman"/>
                  <a:cs typeface="Times New Roman"/>
                </a:rPr>
                <a:t>SO:0000340</a:t>
              </a:r>
            </a:p>
          </p:txBody>
        </p:sp>
      </p:grpSp>
      <p:grpSp>
        <p:nvGrpSpPr>
          <p:cNvPr id="25" name="Group 24"/>
          <p:cNvGrpSpPr/>
          <p:nvPr/>
        </p:nvGrpSpPr>
        <p:grpSpPr>
          <a:xfrm>
            <a:off x="3276600" y="4078070"/>
            <a:ext cx="5715000" cy="584775"/>
            <a:chOff x="838200" y="4343400"/>
            <a:chExt cx="5638800" cy="523103"/>
          </a:xfrm>
        </p:grpSpPr>
        <p:sp>
          <p:nvSpPr>
            <p:cNvPr id="26" name="TextBox 25"/>
            <p:cNvSpPr txBox="1"/>
            <p:nvPr/>
          </p:nvSpPr>
          <p:spPr>
            <a:xfrm>
              <a:off x="838200" y="4343400"/>
              <a:ext cx="2667000" cy="523103"/>
            </a:xfrm>
            <a:prstGeom prst="rect">
              <a:avLst/>
            </a:prstGeom>
            <a:noFill/>
            <a:ln w="19050" cmpd="sng">
              <a:solidFill>
                <a:srgbClr val="008000"/>
              </a:solidFill>
            </a:ln>
          </p:spPr>
          <p:txBody>
            <a:bodyPr wrap="square" rtlCol="0">
              <a:spAutoFit/>
            </a:bodyPr>
            <a:lstStyle/>
            <a:p>
              <a:r>
                <a:rPr lang="en-US" sz="1600" i="1" dirty="0">
                  <a:latin typeface="Times New Roman"/>
                  <a:cs typeface="Times New Roman"/>
                </a:rPr>
                <a:t>f</a:t>
              </a:r>
              <a:r>
                <a:rPr lang="en-US" sz="1600" i="1" dirty="0" smtClean="0">
                  <a:latin typeface="Times New Roman"/>
                  <a:cs typeface="Times New Roman"/>
                </a:rPr>
                <a:t>ructose metabolic process</a:t>
              </a:r>
            </a:p>
            <a:p>
              <a:r>
                <a:rPr lang="en-US" sz="1600" dirty="0" smtClean="0">
                  <a:latin typeface="Times New Roman"/>
                  <a:cs typeface="Times New Roman"/>
                </a:rPr>
                <a:t>GO:0006000</a:t>
              </a:r>
              <a:endParaRPr lang="en-US" sz="1600" dirty="0">
                <a:latin typeface="Times New Roman"/>
                <a:cs typeface="Times New Roman"/>
              </a:endParaRPr>
            </a:p>
          </p:txBody>
        </p:sp>
        <p:sp>
          <p:nvSpPr>
            <p:cNvPr id="27" name="TextBox 26"/>
            <p:cNvSpPr txBox="1"/>
            <p:nvPr/>
          </p:nvSpPr>
          <p:spPr>
            <a:xfrm>
              <a:off x="5105400" y="4343400"/>
              <a:ext cx="1371600" cy="523103"/>
            </a:xfrm>
            <a:prstGeom prst="rect">
              <a:avLst/>
            </a:prstGeom>
            <a:noFill/>
            <a:ln w="19050" cmpd="sng">
              <a:solidFill>
                <a:srgbClr val="008000"/>
              </a:solidFill>
            </a:ln>
          </p:spPr>
          <p:txBody>
            <a:bodyPr wrap="square" rtlCol="0">
              <a:spAutoFit/>
            </a:bodyPr>
            <a:lstStyle/>
            <a:p>
              <a:r>
                <a:rPr lang="en-US" sz="1600" i="1" dirty="0" smtClean="0">
                  <a:latin typeface="Times New Roman"/>
                  <a:cs typeface="Times New Roman"/>
                </a:rPr>
                <a:t>fructose</a:t>
              </a:r>
            </a:p>
            <a:p>
              <a:r>
                <a:rPr lang="en-US" sz="1600" dirty="0" smtClean="0">
                  <a:latin typeface="Times New Roman"/>
                  <a:cs typeface="Times New Roman"/>
                </a:rPr>
                <a:t>GO:0006000</a:t>
              </a:r>
              <a:endParaRPr lang="en-US" sz="1600" dirty="0">
                <a:latin typeface="Times New Roman"/>
                <a:cs typeface="Times New Roman"/>
              </a:endParaRPr>
            </a:p>
          </p:txBody>
        </p:sp>
        <p:cxnSp>
          <p:nvCxnSpPr>
            <p:cNvPr id="28" name="Straight Arrow Connector 27"/>
            <p:cNvCxnSpPr>
              <a:stCxn id="26" idx="3"/>
              <a:endCxn id="27" idx="1"/>
            </p:cNvCxnSpPr>
            <p:nvPr/>
          </p:nvCxnSpPr>
          <p:spPr>
            <a:xfrm>
              <a:off x="3505200" y="4604952"/>
              <a:ext cx="16002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81400" y="4343400"/>
              <a:ext cx="1265620" cy="275318"/>
            </a:xfrm>
            <a:prstGeom prst="rect">
              <a:avLst/>
            </a:prstGeom>
            <a:noFill/>
          </p:spPr>
          <p:txBody>
            <a:bodyPr wrap="none" rtlCol="0">
              <a:spAutoFit/>
            </a:bodyPr>
            <a:lstStyle/>
            <a:p>
              <a:r>
                <a:rPr lang="en-US" sz="1400" dirty="0" err="1">
                  <a:latin typeface="Times New Roman"/>
                  <a:cs typeface="Times New Roman"/>
                </a:rPr>
                <a:t>h</a:t>
              </a:r>
              <a:r>
                <a:rPr lang="en-US" sz="1400" dirty="0" err="1" smtClean="0">
                  <a:latin typeface="Times New Roman"/>
                  <a:cs typeface="Times New Roman"/>
                </a:rPr>
                <a:t>as_participant</a:t>
              </a:r>
              <a:endParaRPr lang="en-US" sz="1400" dirty="0">
                <a:latin typeface="Times New Roman"/>
                <a:cs typeface="Times New Roman"/>
              </a:endParaRPr>
            </a:p>
          </p:txBody>
        </p:sp>
      </p:grpSp>
      <p:grpSp>
        <p:nvGrpSpPr>
          <p:cNvPr id="22" name="Group 21"/>
          <p:cNvGrpSpPr/>
          <p:nvPr/>
        </p:nvGrpSpPr>
        <p:grpSpPr>
          <a:xfrm>
            <a:off x="6249490" y="1896784"/>
            <a:ext cx="2818310" cy="1075016"/>
            <a:chOff x="1752600" y="3048000"/>
            <a:chExt cx="2985572" cy="1174443"/>
          </a:xfrm>
        </p:grpSpPr>
        <p:sp>
          <p:nvSpPr>
            <p:cNvPr id="12" name="TextBox 11"/>
            <p:cNvSpPr txBox="1"/>
            <p:nvPr/>
          </p:nvSpPr>
          <p:spPr>
            <a:xfrm>
              <a:off x="1752600" y="3048000"/>
              <a:ext cx="1189037" cy="336243"/>
            </a:xfrm>
            <a:prstGeom prst="rect">
              <a:avLst/>
            </a:prstGeom>
            <a:noFill/>
            <a:ln w="19050" cmpd="sng">
              <a:solidFill>
                <a:srgbClr val="008000"/>
              </a:solidFill>
            </a:ln>
          </p:spPr>
          <p:txBody>
            <a:bodyPr wrap="none" rtlCol="0">
              <a:spAutoFit/>
            </a:bodyPr>
            <a:lstStyle/>
            <a:p>
              <a:r>
                <a:rPr lang="en-US" sz="1400" dirty="0" smtClean="0">
                  <a:latin typeface="Times New Roman"/>
                  <a:cs typeface="Times New Roman"/>
                </a:rPr>
                <a:t>GO:0005649</a:t>
              </a:r>
              <a:endParaRPr lang="en-US" sz="1400" dirty="0">
                <a:latin typeface="Times New Roman"/>
                <a:cs typeface="Times New Roman"/>
              </a:endParaRPr>
            </a:p>
          </p:txBody>
        </p:sp>
        <p:sp>
          <p:nvSpPr>
            <p:cNvPr id="13" name="TextBox 12"/>
            <p:cNvSpPr txBox="1"/>
            <p:nvPr/>
          </p:nvSpPr>
          <p:spPr>
            <a:xfrm>
              <a:off x="3581400" y="3048000"/>
              <a:ext cx="1156772" cy="336243"/>
            </a:xfrm>
            <a:prstGeom prst="rect">
              <a:avLst/>
            </a:prstGeom>
            <a:noFill/>
            <a:ln w="19050" cmpd="sng">
              <a:solidFill>
                <a:srgbClr val="008000"/>
              </a:solidFill>
            </a:ln>
          </p:spPr>
          <p:txBody>
            <a:bodyPr wrap="none" rtlCol="0">
              <a:spAutoFit/>
            </a:bodyPr>
            <a:lstStyle/>
            <a:p>
              <a:r>
                <a:rPr lang="en-US" sz="1400" dirty="0">
                  <a:latin typeface="Times New Roman"/>
                  <a:cs typeface="Times New Roman"/>
                </a:rPr>
                <a:t>SO:0000340</a:t>
              </a:r>
            </a:p>
          </p:txBody>
        </p:sp>
        <p:sp>
          <p:nvSpPr>
            <p:cNvPr id="14" name="TextBox 13"/>
            <p:cNvSpPr txBox="1"/>
            <p:nvPr/>
          </p:nvSpPr>
          <p:spPr>
            <a:xfrm>
              <a:off x="2133600" y="3886200"/>
              <a:ext cx="2059367" cy="336243"/>
            </a:xfrm>
            <a:prstGeom prst="rect">
              <a:avLst/>
            </a:prstGeom>
            <a:noFill/>
            <a:ln w="19050" cmpd="sng">
              <a:solidFill>
                <a:srgbClr val="008000"/>
              </a:solidFill>
            </a:ln>
          </p:spPr>
          <p:txBody>
            <a:bodyPr wrap="none" rtlCol="0">
              <a:spAutoFit/>
            </a:bodyPr>
            <a:lstStyle/>
            <a:p>
              <a:r>
                <a:rPr lang="en-US" sz="1400" dirty="0" err="1" smtClean="0">
                  <a:latin typeface="Times New Roman"/>
                  <a:cs typeface="Times New Roman"/>
                </a:rPr>
                <a:t>Wikipdeia:Chromosome</a:t>
              </a:r>
              <a:endParaRPr lang="en-US" sz="1400" dirty="0">
                <a:latin typeface="Times New Roman"/>
                <a:cs typeface="Times New Roman"/>
              </a:endParaRPr>
            </a:p>
          </p:txBody>
        </p:sp>
        <p:cxnSp>
          <p:nvCxnSpPr>
            <p:cNvPr id="15" name="Straight Arrow Connector 14"/>
            <p:cNvCxnSpPr>
              <a:endCxn id="14" idx="0"/>
            </p:cNvCxnSpPr>
            <p:nvPr/>
          </p:nvCxnSpPr>
          <p:spPr>
            <a:xfrm>
              <a:off x="2514600" y="3429000"/>
              <a:ext cx="648683" cy="457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2"/>
              <a:endCxn id="14" idx="0"/>
            </p:cNvCxnSpPr>
            <p:nvPr/>
          </p:nvCxnSpPr>
          <p:spPr>
            <a:xfrm flipH="1">
              <a:off x="3163283" y="3384243"/>
              <a:ext cx="996502" cy="50195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286000" y="3429000"/>
              <a:ext cx="458838" cy="302618"/>
            </a:xfrm>
            <a:prstGeom prst="rect">
              <a:avLst/>
            </a:prstGeom>
            <a:noFill/>
          </p:spPr>
          <p:txBody>
            <a:bodyPr wrap="none" rtlCol="0">
              <a:spAutoFit/>
            </a:bodyPr>
            <a:lstStyle/>
            <a:p>
              <a:r>
                <a:rPr lang="en-US" sz="1200" dirty="0" err="1" smtClean="0">
                  <a:latin typeface="Times New Roman"/>
                  <a:cs typeface="Times New Roman"/>
                </a:rPr>
                <a:t>xref</a:t>
              </a:r>
              <a:endParaRPr lang="en-US" sz="1200" dirty="0">
                <a:latin typeface="Times New Roman"/>
                <a:cs typeface="Times New Roman"/>
              </a:endParaRPr>
            </a:p>
          </p:txBody>
        </p:sp>
        <p:sp>
          <p:nvSpPr>
            <p:cNvPr id="18" name="TextBox 17"/>
            <p:cNvSpPr txBox="1"/>
            <p:nvPr/>
          </p:nvSpPr>
          <p:spPr>
            <a:xfrm>
              <a:off x="3913589" y="3429000"/>
              <a:ext cx="458838" cy="302618"/>
            </a:xfrm>
            <a:prstGeom prst="rect">
              <a:avLst/>
            </a:prstGeom>
            <a:noFill/>
          </p:spPr>
          <p:txBody>
            <a:bodyPr wrap="none" rtlCol="0">
              <a:spAutoFit/>
            </a:bodyPr>
            <a:lstStyle/>
            <a:p>
              <a:r>
                <a:rPr lang="en-US" sz="1200" dirty="0" err="1" smtClean="0">
                  <a:latin typeface="Times New Roman"/>
                  <a:cs typeface="Times New Roman"/>
                </a:rPr>
                <a:t>xref</a:t>
              </a:r>
              <a:endParaRPr lang="en-US" sz="1200" dirty="0">
                <a:latin typeface="Times New Roman"/>
                <a:cs typeface="Times New Roman"/>
              </a:endParaRPr>
            </a:p>
          </p:txBody>
        </p:sp>
      </p:grpSp>
      <p:grpSp>
        <p:nvGrpSpPr>
          <p:cNvPr id="21" name="Group 20"/>
          <p:cNvGrpSpPr/>
          <p:nvPr/>
        </p:nvGrpSpPr>
        <p:grpSpPr>
          <a:xfrm>
            <a:off x="4690473" y="-42041"/>
            <a:ext cx="4377327" cy="1219200"/>
            <a:chOff x="3604466" y="1051275"/>
            <a:chExt cx="6628265" cy="2005517"/>
          </a:xfrm>
        </p:grpSpPr>
        <p:grpSp>
          <p:nvGrpSpPr>
            <p:cNvPr id="30" name="Group 29"/>
            <p:cNvGrpSpPr/>
            <p:nvPr/>
          </p:nvGrpSpPr>
          <p:grpSpPr>
            <a:xfrm>
              <a:off x="4401295" y="1051275"/>
              <a:ext cx="2309083" cy="866637"/>
              <a:chOff x="1529357" y="2948582"/>
              <a:chExt cx="3144431" cy="960834"/>
            </a:xfrm>
          </p:grpSpPr>
          <p:sp>
            <p:nvSpPr>
              <p:cNvPr id="44" name="Freeform 43"/>
              <p:cNvSpPr/>
              <p:nvPr/>
            </p:nvSpPr>
            <p:spPr>
              <a:xfrm>
                <a:off x="1529357" y="2948582"/>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noFill/>
              <a:ln>
                <a:noFill/>
              </a:ln>
              <a:effectLst>
                <a:outerShdw blurRad="40000" dist="23000" dir="5400000" rotWithShape="0">
                  <a:srgbClr val="000000">
                    <a:alpha val="35000"/>
                  </a:srgb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4352" tIns="184352" rIns="184352" bIns="184352" numCol="1" spcCol="1270" anchor="ctr" anchorCtr="0">
                <a:noAutofit/>
              </a:bodyPr>
              <a:lstStyle/>
              <a:p>
                <a:pPr lvl="0" algn="ctr" defTabSz="1822450">
                  <a:lnSpc>
                    <a:spcPct val="90000"/>
                  </a:lnSpc>
                  <a:spcBef>
                    <a:spcPct val="0"/>
                  </a:spcBef>
                  <a:spcAft>
                    <a:spcPct val="35000"/>
                  </a:spcAft>
                </a:pPr>
                <a:endParaRPr lang="en-US" sz="3600" kern="1200"/>
              </a:p>
            </p:txBody>
          </p:sp>
          <p:sp>
            <p:nvSpPr>
              <p:cNvPr id="45" name="Freeform 44"/>
              <p:cNvSpPr/>
              <p:nvPr/>
            </p:nvSpPr>
            <p:spPr>
              <a:xfrm>
                <a:off x="2818442" y="3062347"/>
                <a:ext cx="1855346" cy="715082"/>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0" tIns="184352" rIns="0" bIns="184352" numCol="1" spcCol="1270" anchor="ctr" anchorCtr="0">
                <a:noAutofit/>
              </a:bodyPr>
              <a:lstStyle/>
              <a:p>
                <a:pPr lvl="0" algn="ctr" defTabSz="1822450">
                  <a:lnSpc>
                    <a:spcPct val="90000"/>
                  </a:lnSpc>
                  <a:spcBef>
                    <a:spcPct val="0"/>
                  </a:spcBef>
                  <a:spcAft>
                    <a:spcPct val="35000"/>
                  </a:spcAft>
                </a:pPr>
                <a:r>
                  <a:rPr lang="en-US" sz="1400" dirty="0" smtClean="0">
                    <a:solidFill>
                      <a:srgbClr val="A6A6A6"/>
                    </a:solidFill>
                    <a:latin typeface="Times New Roman"/>
                    <a:cs typeface="Times New Roman"/>
                  </a:rPr>
                  <a:t>Candidate Generation</a:t>
                </a:r>
                <a:endParaRPr lang="en-US" sz="1400" kern="1200" dirty="0">
                  <a:solidFill>
                    <a:srgbClr val="A6A6A6"/>
                  </a:solidFill>
                  <a:latin typeface="Times New Roman"/>
                  <a:cs typeface="Times New Roman"/>
                </a:endParaRPr>
              </a:p>
            </p:txBody>
          </p:sp>
        </p:grpSp>
        <p:sp>
          <p:nvSpPr>
            <p:cNvPr id="31" name="Freeform 30"/>
            <p:cNvSpPr/>
            <p:nvPr/>
          </p:nvSpPr>
          <p:spPr>
            <a:xfrm>
              <a:off x="7091698" y="1179946"/>
              <a:ext cx="1355757" cy="64497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ln w="12700">
              <a:solidFill>
                <a:schemeClr val="tx1"/>
              </a:solidFill>
            </a:ln>
          </p:spPr>
          <p:style>
            <a:lnRef idx="2">
              <a:schemeClr val="accent6"/>
            </a:lnRef>
            <a:fillRef idx="1">
              <a:schemeClr val="lt1"/>
            </a:fillRef>
            <a:effectRef idx="0">
              <a:schemeClr val="accent6"/>
            </a:effectRef>
            <a:fontRef idx="minor">
              <a:schemeClr val="dk1"/>
            </a:fontRef>
          </p:style>
          <p:txBody>
            <a:bodyPr spcFirstLastPara="0" vert="horz" wrap="square" lIns="0" tIns="184352" rIns="0" bIns="184352" numCol="1" spcCol="1270" anchor="ctr" anchorCtr="0">
              <a:noAutofit/>
            </a:bodyPr>
            <a:lstStyle/>
            <a:p>
              <a:pPr lvl="0" algn="ctr" defTabSz="1822450">
                <a:lnSpc>
                  <a:spcPct val="90000"/>
                </a:lnSpc>
                <a:spcBef>
                  <a:spcPct val="0"/>
                </a:spcBef>
                <a:spcAft>
                  <a:spcPct val="35000"/>
                </a:spcAft>
              </a:pPr>
              <a:r>
                <a:rPr lang="en-US" sz="1400" dirty="0" smtClean="0">
                  <a:solidFill>
                    <a:schemeClr val="tx1"/>
                  </a:solidFill>
                  <a:latin typeface="Times New Roman"/>
                  <a:cs typeface="Times New Roman"/>
                </a:rPr>
                <a:t>Candidate  Ranking</a:t>
              </a:r>
              <a:endParaRPr lang="en-US" sz="1400" kern="1200" dirty="0">
                <a:solidFill>
                  <a:schemeClr val="tx1"/>
                </a:solidFill>
                <a:latin typeface="Times New Roman"/>
                <a:cs typeface="Times New Roman"/>
              </a:endParaRPr>
            </a:p>
          </p:txBody>
        </p:sp>
        <p:cxnSp>
          <p:nvCxnSpPr>
            <p:cNvPr id="32" name="Straight Arrow Connector 31"/>
            <p:cNvCxnSpPr/>
            <p:nvPr/>
          </p:nvCxnSpPr>
          <p:spPr>
            <a:xfrm flipV="1">
              <a:off x="6029220" y="1854413"/>
              <a:ext cx="0" cy="305807"/>
            </a:xfrm>
            <a:prstGeom prst="straightConnector1">
              <a:avLst/>
            </a:prstGeom>
            <a:ln w="1270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4990828" y="1485241"/>
              <a:ext cx="342455" cy="0"/>
            </a:xfrm>
            <a:prstGeom prst="straightConnector1">
              <a:avLst/>
            </a:prstGeom>
            <a:ln w="1270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cxnSp>
        <p:sp>
          <p:nvSpPr>
            <p:cNvPr id="34" name="Freeform 33"/>
            <p:cNvSpPr/>
            <p:nvPr/>
          </p:nvSpPr>
          <p:spPr>
            <a:xfrm>
              <a:off x="3604466" y="1153887"/>
              <a:ext cx="1362456" cy="644978"/>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0" tIns="184352" rIns="0" bIns="184352" numCol="1" spcCol="1270" anchor="ctr" anchorCtr="0">
              <a:noAutofit/>
            </a:bodyPr>
            <a:lstStyle/>
            <a:p>
              <a:pPr lvl="0" algn="ctr" defTabSz="1822450">
                <a:lnSpc>
                  <a:spcPct val="90000"/>
                </a:lnSpc>
                <a:spcBef>
                  <a:spcPct val="0"/>
                </a:spcBef>
                <a:spcAft>
                  <a:spcPct val="35000"/>
                </a:spcAft>
              </a:pPr>
              <a:r>
                <a:rPr lang="en-US" sz="1400" dirty="0" smtClean="0">
                  <a:solidFill>
                    <a:schemeClr val="bg1">
                      <a:lumMod val="65000"/>
                    </a:schemeClr>
                  </a:solidFill>
                  <a:latin typeface="Times New Roman"/>
                  <a:cs typeface="Times New Roman"/>
                </a:rPr>
                <a:t>Mentions   in Text</a:t>
              </a:r>
              <a:endParaRPr lang="en-US" sz="1400" kern="1200" dirty="0">
                <a:solidFill>
                  <a:schemeClr val="bg1">
                    <a:lumMod val="65000"/>
                  </a:schemeClr>
                </a:solidFill>
                <a:latin typeface="Times New Roman"/>
                <a:cs typeface="Times New Roman"/>
              </a:endParaRPr>
            </a:p>
          </p:txBody>
        </p:sp>
        <p:cxnSp>
          <p:nvCxnSpPr>
            <p:cNvPr id="35" name="Straight Arrow Connector 34"/>
            <p:cNvCxnSpPr/>
            <p:nvPr/>
          </p:nvCxnSpPr>
          <p:spPr>
            <a:xfrm>
              <a:off x="6738915" y="1485241"/>
              <a:ext cx="342455" cy="0"/>
            </a:xfrm>
            <a:prstGeom prst="straightConnector1">
              <a:avLst/>
            </a:prstGeom>
            <a:ln w="1270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cxnSp>
        <p:cxnSp>
          <p:nvCxnSpPr>
            <p:cNvPr id="36" name="Elbow Connector 35"/>
            <p:cNvCxnSpPr/>
            <p:nvPr/>
          </p:nvCxnSpPr>
          <p:spPr>
            <a:xfrm flipV="1">
              <a:off x="6710378" y="1854413"/>
              <a:ext cx="1029020" cy="837093"/>
            </a:xfrm>
            <a:prstGeom prst="bentConnector3">
              <a:avLst>
                <a:gd name="adj1" fmla="val 9813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4195404" y="2200530"/>
              <a:ext cx="2518111" cy="856262"/>
              <a:chOff x="2984501" y="4080475"/>
              <a:chExt cx="2518111" cy="856262"/>
            </a:xfrm>
          </p:grpSpPr>
          <p:grpSp>
            <p:nvGrpSpPr>
              <p:cNvPr id="39" name="Group 38"/>
              <p:cNvGrpSpPr/>
              <p:nvPr/>
            </p:nvGrpSpPr>
            <p:grpSpPr>
              <a:xfrm>
                <a:off x="2984501" y="4080475"/>
                <a:ext cx="2518111" cy="856262"/>
                <a:chOff x="2268661" y="5153516"/>
                <a:chExt cx="3429082" cy="949331"/>
              </a:xfrm>
            </p:grpSpPr>
            <p:sp>
              <p:nvSpPr>
                <p:cNvPr id="41" name="Freeform 40"/>
                <p:cNvSpPr/>
                <p:nvPr/>
              </p:nvSpPr>
              <p:spPr>
                <a:xfrm>
                  <a:off x="2268661" y="5153516"/>
                  <a:ext cx="904648" cy="949331"/>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solidFill>
                <a:ln w="19050" cmpd="sng">
                  <a:solidFill>
                    <a:schemeClr val="tx1"/>
                  </a:solidFill>
                </a:ln>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0" tIns="599473" rIns="0" bIns="358791" numCol="1" spcCol="1270" anchor="ctr" anchorCtr="0">
                  <a:noAutofit/>
                </a:bodyPr>
                <a:lstStyle/>
                <a:p>
                  <a:pPr lvl="0" algn="ctr" defTabSz="1377950">
                    <a:lnSpc>
                      <a:spcPct val="90000"/>
                    </a:lnSpc>
                    <a:spcBef>
                      <a:spcPct val="0"/>
                    </a:spcBef>
                    <a:spcAft>
                      <a:spcPct val="35000"/>
                    </a:spcAft>
                  </a:pPr>
                  <a:r>
                    <a:rPr lang="en-US" sz="1400" kern="1200" dirty="0" smtClean="0">
                      <a:solidFill>
                        <a:schemeClr val="tx1"/>
                      </a:solidFill>
                      <a:latin typeface="Times New Roman"/>
                      <a:cs typeface="Times New Roman"/>
                    </a:rPr>
                    <a:t>KB</a:t>
                  </a:r>
                  <a:r>
                    <a:rPr lang="en-US" sz="1400" kern="1200" baseline="-25000" dirty="0" smtClean="0">
                      <a:solidFill>
                        <a:schemeClr val="tx1"/>
                      </a:solidFill>
                      <a:latin typeface="Times New Roman"/>
                      <a:cs typeface="Times New Roman"/>
                    </a:rPr>
                    <a:t>1</a:t>
                  </a:r>
                  <a:endParaRPr lang="en-US" sz="1400" kern="1200" dirty="0">
                    <a:solidFill>
                      <a:schemeClr val="tx1"/>
                    </a:solidFill>
                    <a:latin typeface="Times New Roman"/>
                    <a:cs typeface="Times New Roman"/>
                  </a:endParaRPr>
                </a:p>
              </p:txBody>
            </p:sp>
            <p:sp>
              <p:nvSpPr>
                <p:cNvPr id="42" name="Freeform 41"/>
                <p:cNvSpPr/>
                <p:nvPr/>
              </p:nvSpPr>
              <p:spPr>
                <a:xfrm>
                  <a:off x="3318980" y="5153516"/>
                  <a:ext cx="904648" cy="949331"/>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solidFill>
                <a:ln w="19050" cmpd="sng">
                  <a:solidFill>
                    <a:schemeClr val="tx1"/>
                  </a:solidFill>
                </a:ln>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0" tIns="599473" rIns="0" bIns="358791" numCol="1" spcCol="1270" anchor="ctr" anchorCtr="0">
                  <a:noAutofit/>
                </a:bodyPr>
                <a:lstStyle/>
                <a:p>
                  <a:pPr lvl="0" algn="ctr" defTabSz="1377950">
                    <a:lnSpc>
                      <a:spcPct val="90000"/>
                    </a:lnSpc>
                    <a:spcBef>
                      <a:spcPct val="0"/>
                    </a:spcBef>
                    <a:spcAft>
                      <a:spcPct val="35000"/>
                    </a:spcAft>
                  </a:pPr>
                  <a:r>
                    <a:rPr lang="en-US" sz="1400" kern="1200" dirty="0" smtClean="0">
                      <a:solidFill>
                        <a:schemeClr val="tx1"/>
                      </a:solidFill>
                      <a:latin typeface="Times New Roman"/>
                      <a:cs typeface="Times New Roman"/>
                    </a:rPr>
                    <a:t>KB</a:t>
                  </a:r>
                  <a:r>
                    <a:rPr lang="en-US" sz="1400" baseline="-25000" dirty="0">
                      <a:solidFill>
                        <a:schemeClr val="tx1"/>
                      </a:solidFill>
                      <a:latin typeface="Times New Roman"/>
                      <a:cs typeface="Times New Roman"/>
                    </a:rPr>
                    <a:t>2</a:t>
                  </a:r>
                  <a:endParaRPr lang="en-US" sz="1600" kern="1200" dirty="0">
                    <a:solidFill>
                      <a:schemeClr val="tx1"/>
                    </a:solidFill>
                    <a:latin typeface="Times New Roman"/>
                    <a:cs typeface="Times New Roman"/>
                  </a:endParaRPr>
                </a:p>
              </p:txBody>
            </p:sp>
            <p:sp>
              <p:nvSpPr>
                <p:cNvPr id="43" name="Freeform 42"/>
                <p:cNvSpPr/>
                <p:nvPr/>
              </p:nvSpPr>
              <p:spPr>
                <a:xfrm>
                  <a:off x="4793095" y="5153516"/>
                  <a:ext cx="904648" cy="949331"/>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solidFill>
                <a:ln w="19050" cmpd="sng">
                  <a:solidFill>
                    <a:schemeClr val="tx1"/>
                  </a:solidFill>
                </a:ln>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0" tIns="599473" rIns="0" bIns="358791" numCol="1" spcCol="1270" anchor="ctr" anchorCtr="0">
                  <a:noAutofit/>
                </a:bodyPr>
                <a:lstStyle/>
                <a:p>
                  <a:pPr lvl="0" algn="ctr" defTabSz="1377950">
                    <a:lnSpc>
                      <a:spcPct val="90000"/>
                    </a:lnSpc>
                    <a:spcBef>
                      <a:spcPct val="0"/>
                    </a:spcBef>
                    <a:spcAft>
                      <a:spcPct val="35000"/>
                    </a:spcAft>
                  </a:pPr>
                  <a:r>
                    <a:rPr lang="en-US" sz="1400" kern="1200" dirty="0" err="1" smtClean="0">
                      <a:solidFill>
                        <a:schemeClr val="tx1"/>
                      </a:solidFill>
                      <a:latin typeface="Times New Roman"/>
                      <a:cs typeface="Times New Roman"/>
                    </a:rPr>
                    <a:t>KB</a:t>
                  </a:r>
                  <a:r>
                    <a:rPr lang="en-US" sz="1400" baseline="-25000" dirty="0" err="1">
                      <a:solidFill>
                        <a:schemeClr val="tx1"/>
                      </a:solidFill>
                      <a:latin typeface="Times New Roman"/>
                      <a:cs typeface="Times New Roman"/>
                    </a:rPr>
                    <a:t>l</a:t>
                  </a:r>
                  <a:endParaRPr lang="en-US" sz="2000" kern="1200" dirty="0">
                    <a:solidFill>
                      <a:schemeClr val="tx1"/>
                    </a:solidFill>
                    <a:latin typeface="Times New Roman"/>
                    <a:cs typeface="Times New Roman"/>
                  </a:endParaRPr>
                </a:p>
              </p:txBody>
            </p:sp>
          </p:grpSp>
          <p:sp>
            <p:nvSpPr>
              <p:cNvPr id="40" name="Rectangle 39"/>
              <p:cNvSpPr/>
              <p:nvPr/>
            </p:nvSpPr>
            <p:spPr>
              <a:xfrm>
                <a:off x="4152327" y="4215559"/>
                <a:ext cx="631639" cy="6449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spcFirstLastPara="0" vert="horz" wrap="square" lIns="184352" tIns="184352" rIns="184352" bIns="184352" numCol="1" spcCol="1270" anchor="ctr" anchorCtr="0">
                <a:noAutofit/>
              </a:bodyPr>
              <a:lstStyle/>
              <a:p>
                <a:pPr lvl="0" algn="ctr" defTabSz="1822450">
                  <a:lnSpc>
                    <a:spcPct val="90000"/>
                  </a:lnSpc>
                  <a:spcBef>
                    <a:spcPct val="0"/>
                  </a:spcBef>
                  <a:spcAft>
                    <a:spcPct val="35000"/>
                  </a:spcAft>
                </a:pPr>
                <a:r>
                  <a:rPr lang="en-US" sz="2000" dirty="0" smtClean="0">
                    <a:solidFill>
                      <a:schemeClr val="tx1"/>
                    </a:solidFill>
                  </a:rPr>
                  <a:t>…</a:t>
                </a:r>
                <a:endParaRPr lang="en-US" sz="2000" kern="1200" dirty="0">
                  <a:solidFill>
                    <a:schemeClr val="tx1"/>
                  </a:solidFill>
                </a:endParaRPr>
              </a:p>
            </p:txBody>
          </p:sp>
        </p:grpSp>
        <p:sp>
          <p:nvSpPr>
            <p:cNvPr id="38" name="TextBox 37"/>
            <p:cNvSpPr txBox="1"/>
            <p:nvPr/>
          </p:nvSpPr>
          <p:spPr>
            <a:xfrm>
              <a:off x="7739398" y="2171410"/>
              <a:ext cx="2493333" cy="466044"/>
            </a:xfrm>
            <a:prstGeom prst="rect">
              <a:avLst/>
            </a:prstGeom>
            <a:noFill/>
          </p:spPr>
          <p:txBody>
            <a:bodyPr wrap="none" rtlCol="0">
              <a:spAutoFit/>
            </a:bodyPr>
            <a:lstStyle/>
            <a:p>
              <a:r>
                <a:rPr lang="en-US" sz="1400" dirty="0" smtClean="0">
                  <a:solidFill>
                    <a:srgbClr val="FF0000"/>
                  </a:solidFill>
                  <a:latin typeface="Times New Roman"/>
                  <a:cs typeface="Times New Roman"/>
                </a:rPr>
                <a:t>Indirect Supervision</a:t>
              </a:r>
              <a:endParaRPr lang="en-US" sz="1400" dirty="0">
                <a:solidFill>
                  <a:srgbClr val="FF0000"/>
                </a:solidFill>
                <a:latin typeface="Times New Roman"/>
                <a:cs typeface="Times New Roman"/>
              </a:endParaRPr>
            </a:p>
          </p:txBody>
        </p:sp>
      </p:grpSp>
    </p:spTree>
    <p:custDataLst>
      <p:tags r:id="rId1"/>
    </p:custDataLst>
    <p:extLst>
      <p:ext uri="{BB962C8B-B14F-4D97-AF65-F5344CB8AC3E}">
        <p14:creationId xmlns:p14="http://schemas.microsoft.com/office/powerpoint/2010/main" val="3434174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p:cNvGraphicFramePr>
          <p:nvPr>
            <p:extLst>
              <p:ext uri="{D42A27DB-BD31-4B8C-83A1-F6EECF244321}">
                <p14:modId xmlns:p14="http://schemas.microsoft.com/office/powerpoint/2010/main" val="3678585028"/>
              </p:ext>
            </p:extLst>
          </p:nvPr>
        </p:nvGraphicFramePr>
        <p:xfrm>
          <a:off x="838196" y="914307"/>
          <a:ext cx="7620004" cy="4782951"/>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524001">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gridCol w="1524001">
                  <a:extLst>
                    <a:ext uri="{9D8B030D-6E8A-4147-A177-3AD203B41FA5}">
                      <a16:colId xmlns:a16="http://schemas.microsoft.com/office/drawing/2014/main" val="20003"/>
                    </a:ext>
                  </a:extLst>
                </a:gridCol>
                <a:gridCol w="1524001">
                  <a:extLst>
                    <a:ext uri="{9D8B030D-6E8A-4147-A177-3AD203B41FA5}">
                      <a16:colId xmlns:a16="http://schemas.microsoft.com/office/drawing/2014/main" val="20004"/>
                    </a:ext>
                  </a:extLst>
                </a:gridCol>
              </a:tblGrid>
              <a:tr h="393831">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a:r>
                        <a:rPr lang="en-US" sz="1800" b="0" i="0" dirty="0" smtClean="0">
                          <a:solidFill>
                            <a:sysClr val="windowText" lastClr="000000"/>
                          </a:solidFill>
                          <a:latin typeface="+mn-lt"/>
                          <a:cs typeface="Times New Roman"/>
                        </a:rPr>
                        <a:t>Language</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a:r>
                        <a:rPr lang="en-US" sz="1800" b="0" i="0" dirty="0" smtClean="0">
                          <a:solidFill>
                            <a:sysClr val="windowText" lastClr="000000"/>
                          </a:solidFill>
                          <a:latin typeface="+mn-lt"/>
                          <a:cs typeface="Times New Roman"/>
                        </a:rPr>
                        <a:t>Method</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0" i="0" dirty="0" smtClean="0">
                          <a:solidFill>
                            <a:sysClr val="windowText" lastClr="000000"/>
                          </a:solidFill>
                          <a:latin typeface="+mn-lt"/>
                          <a:cs typeface="Times New Roman"/>
                        </a:rPr>
                        <a:t>Hard </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0" i="0" dirty="0" smtClean="0">
                          <a:solidFill>
                            <a:sysClr val="windowText" lastClr="000000"/>
                          </a:solidFill>
                          <a:latin typeface="+mn-lt"/>
                          <a:cs typeface="Times New Roman"/>
                        </a:rPr>
                        <a:t>Easy</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800" b="0" i="0" dirty="0" smtClean="0">
                          <a:solidFill>
                            <a:sysClr val="windowText" lastClr="000000"/>
                          </a:solidFill>
                          <a:latin typeface="+mn-lt"/>
                          <a:cs typeface="Times New Roman"/>
                        </a:rPr>
                        <a:t>Total</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267979">
                <a:tc rowSpan="4">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800" b="0" i="0" dirty="0" smtClean="0">
                          <a:latin typeface="+mn-lt"/>
                          <a:cs typeface="Times New Roman"/>
                        </a:rPr>
                        <a:t>Spanish</a:t>
                      </a:r>
                      <a:endParaRPr lang="en-US" sz="1800" b="0" i="0" dirty="0">
                        <a:latin typeface="+mn-lt"/>
                        <a:cs typeface="Times New Roman"/>
                      </a:endParaRPr>
                    </a:p>
                  </a:txBody>
                  <a:tcPr anchor="ctr">
                    <a:lnL>
                      <a:noFill/>
                    </a:lnL>
                    <a:lnR>
                      <a:noFill/>
                    </a:lnR>
                    <a:lnT w="254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800" b="0" i="0" dirty="0" err="1" smtClean="0">
                          <a:latin typeface="+mn-lt"/>
                          <a:cs typeface="Times New Roman"/>
                        </a:rPr>
                        <a:t>EsWikifier</a:t>
                      </a:r>
                      <a:endParaRPr lang="en-US" sz="1800" b="0" i="0" dirty="0">
                        <a:latin typeface="+mn-lt"/>
                        <a:cs typeface="Times New Roman"/>
                      </a:endParaRP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40.11</a:t>
                      </a:r>
                      <a:endParaRPr lang="en-US" sz="1800" b="0" i="0" dirty="0">
                        <a:latin typeface="+mn-lt"/>
                        <a:cs typeface="Times New Roman"/>
                      </a:endParaRPr>
                    </a:p>
                  </a:txBody>
                  <a:tcPr>
                    <a:lnL>
                      <a:noFill/>
                    </a:lnL>
                    <a:lnR>
                      <a:noFill/>
                    </a:lnR>
                    <a:lnT w="254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99.28</a:t>
                      </a:r>
                      <a:endParaRPr lang="en-US" sz="1800" b="0" i="0" dirty="0">
                        <a:latin typeface="+mn-lt"/>
                        <a:cs typeface="Times New Roman"/>
                      </a:endParaRPr>
                    </a:p>
                  </a:txBody>
                  <a:tcPr>
                    <a:lnL>
                      <a:noFill/>
                    </a:lnL>
                    <a:lnR>
                      <a:noFill/>
                    </a:lnR>
                    <a:lnT w="254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800" b="0" i="0" u="none" strike="noStrike" kern="1200" baseline="0" dirty="0" smtClean="0">
                          <a:solidFill>
                            <a:schemeClr val="dk1"/>
                          </a:solidFill>
                          <a:latin typeface="Calibri"/>
                          <a:ea typeface=""/>
                          <a:cs typeface=""/>
                        </a:rPr>
                        <a:t>79.56</a:t>
                      </a:r>
                      <a:endParaRPr lang="en-US" sz="1800" b="0" i="0" dirty="0">
                        <a:latin typeface="+mn-lt"/>
                        <a:cs typeface="Times New Roman"/>
                      </a:endParaRP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1725">
                <a:tc vMerge="1">
                  <a:txBody>
                    <a:bodyPr/>
                    <a:lstStyle/>
                    <a:p>
                      <a:endParaRPr lang="en-US"/>
                    </a:p>
                  </a:txBody>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38.46</a:t>
                      </a:r>
                      <a:endParaRPr lang="en-US" sz="1800" b="0" i="0" dirty="0">
                        <a:latin typeface="+mn-lt"/>
                        <a:cs typeface="Times New Roman"/>
                      </a:endParaRP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96.12</a:t>
                      </a:r>
                      <a:endParaRPr lang="en-US" sz="1800" b="0" i="0" dirty="0">
                        <a:latin typeface="+mn-lt"/>
                        <a:cs typeface="Times New Roman"/>
                      </a:endParaRP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76.90</a:t>
                      </a:r>
                      <a:endParaRPr lang="en-US" sz="1800" b="0" i="0" dirty="0">
                        <a:latin typeface="+mn-lt"/>
                        <a:cs typeface="Times New Roman"/>
                      </a:endParaRPr>
                    </a:p>
                  </a:txBody>
                  <a:tcP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vMerge="1">
                  <a:txBody>
                    <a:bodyPr/>
                    <a:lstStyle/>
                    <a:p>
                      <a:pPr algn="ctr"/>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800" b="0" i="0" dirty="0" err="1" smtClean="0">
                          <a:latin typeface="+mn-lt"/>
                          <a:cs typeface="Times New Roman"/>
                        </a:rPr>
                        <a:t>WordAlign</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48.75</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95.78</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800" b="0" i="0" u="none" strike="noStrike" kern="1200" baseline="0" dirty="0" smtClean="0">
                          <a:solidFill>
                            <a:schemeClr val="tx1"/>
                          </a:solidFill>
                          <a:latin typeface="+mn-lt"/>
                          <a:ea typeface="+mn-ea"/>
                          <a:cs typeface="+mn-cs"/>
                        </a:rPr>
                        <a:t>80.10</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52071">
                <a:tc vMerge="1">
                  <a:txBody>
                    <a:bodyPr/>
                    <a:lstStyle/>
                    <a:p>
                      <a:pPr algn="ctr"/>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54.46</a:t>
                      </a:r>
                      <a:endParaRPr lang="en-US" sz="1800" b="1"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94.83</a:t>
                      </a:r>
                      <a:endParaRPr lang="en-US" sz="1800" b="0"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81.37</a:t>
                      </a:r>
                      <a:endParaRPr lang="en-US" sz="1800" b="1"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51725">
                <a:tc rowSpan="2">
                  <a:txBody>
                    <a:bodyPr/>
                    <a:lstStyle/>
                    <a:p>
                      <a:pPr algn="l"/>
                      <a:r>
                        <a:rPr lang="en-US" sz="1800" b="0" i="0" dirty="0" smtClean="0">
                          <a:latin typeface="+mn-lt"/>
                          <a:cs typeface="Times New Roman"/>
                        </a:rPr>
                        <a:t>Chinese</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43.73</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97.85</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79.81</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351725">
                <a:tc vMerge="1">
                  <a:txBody>
                    <a:bodyPr/>
                    <a:lstStyle/>
                    <a:p>
                      <a:pPr algn="l"/>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57.61</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98.03</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84.55</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1725">
                <a:tc rowSpan="2">
                  <a:txBody>
                    <a:bodyPr/>
                    <a:lstStyle/>
                    <a:p>
                      <a:pPr algn="l"/>
                      <a:r>
                        <a:rPr lang="en-US" sz="1800" b="0" i="0" dirty="0" smtClean="0">
                          <a:latin typeface="+mn-lt"/>
                          <a:cs typeface="Times New Roman"/>
                        </a:rPr>
                        <a:t>Turkish</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40.47</a:t>
                      </a:r>
                      <a:endParaRPr lang="en-US" sz="1800" b="1"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98.15</a:t>
                      </a:r>
                      <a:endParaRPr lang="en-US" sz="1800" b="0"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78.93</a:t>
                      </a:r>
                      <a:endParaRPr lang="en-US" sz="1800" b="1"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351725">
                <a:tc vMerge="1">
                  <a:txBody>
                    <a:bodyPr/>
                    <a:lstStyle/>
                    <a:p>
                      <a:pPr algn="l"/>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60.18</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97.55</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85.10</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351725">
                <a:tc rowSpan="2">
                  <a:txBody>
                    <a:bodyPr/>
                    <a:lstStyle/>
                    <a:p>
                      <a:pPr algn="l"/>
                      <a:r>
                        <a:rPr lang="en-US" sz="1800" b="0" i="0" dirty="0" smtClean="0">
                          <a:latin typeface="+mn-lt"/>
                          <a:cs typeface="Times New Roman"/>
                        </a:rPr>
                        <a:t>Tamil</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34.51</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98.65</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77.30</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351725">
                <a:tc vMerge="1">
                  <a:txBody>
                    <a:bodyPr/>
                    <a:lstStyle/>
                    <a:p>
                      <a:pPr algn="l"/>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54.13</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99.13</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84.15</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351725">
                <a:tc rowSpan="2">
                  <a:txBody>
                    <a:bodyPr/>
                    <a:lstStyle/>
                    <a:p>
                      <a:pPr algn="l"/>
                      <a:r>
                        <a:rPr lang="en-US" sz="1800" b="0" i="0" dirty="0" smtClean="0">
                          <a:latin typeface="+mn-lt"/>
                          <a:cs typeface="Times New Roman"/>
                        </a:rPr>
                        <a:t>Tagalog</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35.47</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99.44</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78.12</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1"/>
                  </a:ext>
                </a:extLst>
              </a:tr>
              <a:tr h="351725">
                <a:tc vMerge="1">
                  <a:txBody>
                    <a:bodyPr/>
                    <a:lstStyle/>
                    <a:p>
                      <a:pPr algn="l"/>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56.70</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98.46</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84.54</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2"/>
                  </a:ext>
                </a:extLst>
              </a:tr>
            </a:tbl>
          </a:graphicData>
        </a:graphic>
      </p:graphicFrame>
      <p:sp>
        <p:nvSpPr>
          <p:cNvPr id="6" name="Rectangular Callout 5"/>
          <p:cNvSpPr/>
          <p:nvPr/>
        </p:nvSpPr>
        <p:spPr>
          <a:xfrm>
            <a:off x="2928584" y="31532"/>
            <a:ext cx="6172200" cy="654268"/>
          </a:xfrm>
          <a:prstGeom prst="wedgeRectCallout">
            <a:avLst>
              <a:gd name="adj1" fmla="val 6534"/>
              <a:gd name="adj2" fmla="val 8362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 many mentions in Wikipedia, the baseline of simply </a:t>
            </a:r>
            <a:r>
              <a:rPr lang="en-US" dirty="0" smtClean="0">
                <a:solidFill>
                  <a:schemeClr val="tx1"/>
                </a:solidFill>
              </a:rPr>
              <a:t>choosing the </a:t>
            </a:r>
            <a:r>
              <a:rPr lang="en-US" dirty="0">
                <a:solidFill>
                  <a:schemeClr val="tx1"/>
                </a:solidFill>
              </a:rPr>
              <a:t>title that </a:t>
            </a:r>
            <a:r>
              <a:rPr lang="en-US" dirty="0">
                <a:solidFill>
                  <a:srgbClr val="0033CC"/>
                </a:solidFill>
              </a:rPr>
              <a:t>maximizes </a:t>
            </a:r>
            <a:r>
              <a:rPr lang="en-US" dirty="0" err="1" smtClean="0">
                <a:solidFill>
                  <a:srgbClr val="0033CC"/>
                </a:solidFill>
              </a:rPr>
              <a:t>Pr</a:t>
            </a:r>
            <a:r>
              <a:rPr lang="en-US" dirty="0" smtClean="0">
                <a:solidFill>
                  <a:srgbClr val="0033CC"/>
                </a:solidFill>
              </a:rPr>
              <a:t>(</a:t>
            </a:r>
            <a:r>
              <a:rPr lang="en-US" dirty="0" err="1" smtClean="0">
                <a:solidFill>
                  <a:srgbClr val="0033CC"/>
                </a:solidFill>
              </a:rPr>
              <a:t>title|mention</a:t>
            </a:r>
            <a:r>
              <a:rPr lang="en-US" dirty="0" smtClean="0">
                <a:solidFill>
                  <a:srgbClr val="0033CC"/>
                </a:solidFill>
              </a:rPr>
              <a:t>) </a:t>
            </a:r>
            <a:r>
              <a:rPr lang="en-US" dirty="0" smtClean="0">
                <a:solidFill>
                  <a:schemeClr val="tx1"/>
                </a:solidFill>
              </a:rPr>
              <a:t>is very good</a:t>
            </a:r>
            <a:endParaRPr lang="en-US" dirty="0">
              <a:solidFill>
                <a:schemeClr val="tx1"/>
              </a:solidFill>
            </a:endParaRPr>
          </a:p>
        </p:txBody>
      </p:sp>
      <p:sp>
        <p:nvSpPr>
          <p:cNvPr id="2" name="Title 1"/>
          <p:cNvSpPr>
            <a:spLocks noGrp="1"/>
          </p:cNvSpPr>
          <p:nvPr>
            <p:ph type="title"/>
          </p:nvPr>
        </p:nvSpPr>
        <p:spPr/>
        <p:txBody>
          <a:bodyPr/>
          <a:lstStyle/>
          <a:p>
            <a:r>
              <a:rPr lang="en-US" dirty="0" smtClean="0"/>
              <a:t>Wikipedia Dataset	</a:t>
            </a:r>
            <a:endParaRPr lang="en-US" dirty="0"/>
          </a:p>
        </p:txBody>
      </p:sp>
      <p:sp>
        <p:nvSpPr>
          <p:cNvPr id="3" name="Content Placeholder 2"/>
          <p:cNvSpPr>
            <a:spLocks noGrp="1"/>
          </p:cNvSpPr>
          <p:nvPr>
            <p:ph idx="1"/>
          </p:nvPr>
        </p:nvSpPr>
        <p:spPr>
          <a:xfrm>
            <a:off x="457200" y="762000"/>
            <a:ext cx="8229600" cy="5062847"/>
          </a:xfrm>
        </p:spPr>
        <p:txBody>
          <a:bodyPr/>
          <a:lstStyle/>
          <a:p>
            <a:endParaRPr lang="en-US" sz="2000" dirty="0"/>
          </a:p>
        </p:txBody>
      </p:sp>
      <p:sp>
        <p:nvSpPr>
          <p:cNvPr id="4" name="Slide Number Placeholder 3"/>
          <p:cNvSpPr>
            <a:spLocks noGrp="1"/>
          </p:cNvSpPr>
          <p:nvPr>
            <p:ph type="sldNum" sz="quarter" idx="11"/>
          </p:nvPr>
        </p:nvSpPr>
        <p:spPr/>
        <p:txBody>
          <a:bodyPr/>
          <a:lstStyle/>
          <a:p>
            <a:pPr>
              <a:defRPr/>
            </a:pPr>
            <a:fld id="{8CE2158A-1198-49B0-A2A2-00E3C3C7211D}" type="slidenum">
              <a:rPr lang="en-US" altLang="zh-TW" smtClean="0"/>
              <a:pPr>
                <a:defRPr/>
              </a:pPr>
              <a:t>41</a:t>
            </a:fld>
            <a:endParaRPr lang="en-US" altLang="zh-TW" dirty="0"/>
          </a:p>
        </p:txBody>
      </p:sp>
      <p:sp>
        <p:nvSpPr>
          <p:cNvPr id="7" name="Rectangle 6"/>
          <p:cNvSpPr/>
          <p:nvPr/>
        </p:nvSpPr>
        <p:spPr>
          <a:xfrm>
            <a:off x="2225040" y="4644307"/>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25040" y="2420120"/>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25040" y="3166354"/>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25040" y="3896822"/>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25040" y="5351292"/>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5825917"/>
            <a:ext cx="8382000" cy="707886"/>
          </a:xfrm>
          <a:prstGeom prst="rect">
            <a:avLst/>
          </a:prstGeom>
          <a:solidFill>
            <a:srgbClr val="FFFFCC"/>
          </a:solidFill>
          <a:ln>
            <a:solidFill>
              <a:schemeClr val="bg2"/>
            </a:solidFill>
          </a:ln>
        </p:spPr>
        <p:txBody>
          <a:bodyPr wrap="square">
            <a:spAutoFit/>
          </a:bodyPr>
          <a:lstStyle/>
          <a:p>
            <a:pPr algn="ctr"/>
            <a:r>
              <a:rPr lang="en-US" sz="2000" dirty="0" smtClean="0">
                <a:latin typeface="+mn-lt"/>
                <a:cs typeface="Times New Roman"/>
              </a:rPr>
              <a:t>Top TAC’15 Entity Linking System; used to produce a state-of-the-art multilingual NER. </a:t>
            </a:r>
            <a:endParaRPr lang="en-US" dirty="0">
              <a:latin typeface="+mn-lt"/>
              <a:cs typeface="Times New Roman"/>
            </a:endParaRPr>
          </a:p>
        </p:txBody>
      </p:sp>
    </p:spTree>
    <p:extLst>
      <p:ext uri="{BB962C8B-B14F-4D97-AF65-F5344CB8AC3E}">
        <p14:creationId xmlns:p14="http://schemas.microsoft.com/office/powerpoint/2010/main" val="41031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Introduction </a:t>
            </a:r>
          </a:p>
          <a:p>
            <a:pPr lvl="1"/>
            <a:r>
              <a:rPr lang="en-US" dirty="0" smtClean="0"/>
              <a:t>Natural Language Understanding</a:t>
            </a:r>
          </a:p>
          <a:p>
            <a:pPr lvl="1"/>
            <a:r>
              <a:rPr lang="en-US" dirty="0" smtClean="0"/>
              <a:t>Inference</a:t>
            </a:r>
          </a:p>
          <a:p>
            <a:pPr lvl="1"/>
            <a:r>
              <a:rPr lang="en-US" dirty="0" smtClean="0"/>
              <a:t>The idea of Incidental Supervision</a:t>
            </a:r>
          </a:p>
          <a:p>
            <a:r>
              <a:rPr lang="en-US" dirty="0" smtClean="0"/>
              <a:t>Lexical Incidental </a:t>
            </a:r>
            <a:r>
              <a:rPr lang="en-US" dirty="0" smtClean="0"/>
              <a:t>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smtClean="0"/>
              <a:t>Wikification and </a:t>
            </a:r>
            <a:r>
              <a:rPr lang="en-US" dirty="0" smtClean="0"/>
              <a:t>Entity Linking (KBs, Multilingual</a:t>
            </a:r>
            <a:r>
              <a:rPr lang="en-US" dirty="0" smtClean="0"/>
              <a:t>)</a:t>
            </a:r>
            <a:endParaRPr lang="en-US" dirty="0" smtClean="0"/>
          </a:p>
          <a:p>
            <a:r>
              <a:rPr lang="en-US" dirty="0" smtClean="0"/>
              <a:t>Learning only simple models</a:t>
            </a:r>
          </a:p>
          <a:p>
            <a:pPr lvl="1"/>
            <a:r>
              <a:rPr lang="en-US" dirty="0" smtClean="0"/>
              <a:t>Put it together via knowledge</a:t>
            </a:r>
          </a:p>
          <a:p>
            <a:r>
              <a:rPr lang="en-US" dirty="0" smtClean="0"/>
              <a:t>Response </a:t>
            </a:r>
            <a:r>
              <a:rPr lang="en-US" dirty="0"/>
              <a:t>Driven Learning</a:t>
            </a:r>
          </a:p>
          <a:p>
            <a:pPr lvl="1"/>
            <a:r>
              <a:rPr lang="en-US" dirty="0"/>
              <a:t>Learning from the world’s feedback</a:t>
            </a:r>
          </a:p>
          <a:p>
            <a:r>
              <a:rPr lang="en-US" dirty="0" smtClean="0"/>
              <a:t>Conclusion</a:t>
            </a:r>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42</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393455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052680"/>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ltLang="zh-TW" smtClean="0"/>
              <a:t>Page </a:t>
            </a:r>
            <a:fld id="{3A32D4DB-8E62-45AB-87C3-838CCCA204A4}" type="slidenum">
              <a:rPr lang="en-US" altLang="zh-TW" smtClean="0"/>
              <a:pPr/>
              <a:t>43</a:t>
            </a:fld>
            <a:endParaRPr lang="en-US" altLang="zh-TW" dirty="0"/>
          </a:p>
        </p:txBody>
      </p:sp>
      <p:sp>
        <p:nvSpPr>
          <p:cNvPr id="45058" name="Rectangle 2"/>
          <p:cNvSpPr>
            <a:spLocks noGrp="1" noChangeArrowheads="1"/>
          </p:cNvSpPr>
          <p:nvPr>
            <p:ph type="title"/>
          </p:nvPr>
        </p:nvSpPr>
        <p:spPr/>
        <p:txBody>
          <a:bodyPr/>
          <a:lstStyle/>
          <a:p>
            <a:r>
              <a:rPr lang="en-US" smtClean="0"/>
              <a:t>Semantic Role Labeling (SRL) </a:t>
            </a:r>
            <a:endParaRPr lang="en-US" dirty="0" smtClean="0"/>
          </a:p>
        </p:txBody>
      </p:sp>
      <p:sp>
        <p:nvSpPr>
          <p:cNvPr id="45059" name="Rectangle 3"/>
          <p:cNvSpPr>
            <a:spLocks noGrp="1" noChangeArrowheads="1"/>
          </p:cNvSpPr>
          <p:nvPr>
            <p:ph idx="4294967295"/>
          </p:nvPr>
        </p:nvSpPr>
        <p:spPr>
          <a:xfrm>
            <a:off x="457200" y="1066800"/>
            <a:ext cx="8229600" cy="4953000"/>
          </a:xfrm>
        </p:spPr>
        <p:txBody>
          <a:bodyPr/>
          <a:lstStyle/>
          <a:p>
            <a:pP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a:p>
            <a:pPr>
              <a:buFont typeface="Wingdings" pitchFamily="2" charset="2"/>
              <a:buNone/>
              <a:tabLst>
                <a:tab pos="1770063" algn="l"/>
              </a:tabLst>
            </a:pPr>
            <a:r>
              <a:rPr lang="en-US" sz="1800" b="1" dirty="0" smtClean="0">
                <a:solidFill>
                  <a:schemeClr val="bg2"/>
                </a:solidFill>
              </a:rPr>
              <a:t>[</a:t>
            </a:r>
            <a:r>
              <a:rPr lang="en-US" sz="1800" b="1" dirty="0" smtClean="0">
                <a:latin typeface="Courier New" pitchFamily="49" charset="0"/>
              </a:rPr>
              <a:t>I</a:t>
            </a:r>
            <a:r>
              <a:rPr lang="en-US" sz="1800" b="1" dirty="0" smtClean="0">
                <a:solidFill>
                  <a:schemeClr val="bg2"/>
                </a:solidFill>
              </a:rPr>
              <a:t>]</a:t>
            </a:r>
            <a:r>
              <a:rPr lang="en-US" sz="1800" b="1" i="1" baseline="-25000" dirty="0" smtClean="0">
                <a:solidFill>
                  <a:schemeClr val="bg2"/>
                </a:solidFill>
                <a:latin typeface="Courier New" pitchFamily="49" charset="0"/>
              </a:rPr>
              <a:t>A0</a:t>
            </a:r>
            <a:r>
              <a:rPr lang="en-US" sz="1800" b="1" dirty="0" smtClean="0">
                <a:latin typeface="Courier New" pitchFamily="49" charset="0"/>
              </a:rPr>
              <a:t> </a:t>
            </a:r>
            <a:r>
              <a:rPr lang="en-US" sz="1800" b="1" i="1" dirty="0" smtClean="0">
                <a:latin typeface="Courier New" pitchFamily="49" charset="0"/>
              </a:rPr>
              <a:t>left</a:t>
            </a:r>
            <a:r>
              <a:rPr lang="en-US" sz="1800" b="1" dirty="0" smtClean="0">
                <a:latin typeface="Courier New" pitchFamily="49" charset="0"/>
              </a:rPr>
              <a:t> </a:t>
            </a:r>
            <a:r>
              <a:rPr lang="en-US" sz="1800" b="1" dirty="0" smtClean="0">
                <a:solidFill>
                  <a:srgbClr val="008000"/>
                </a:solidFill>
              </a:rPr>
              <a:t>[</a:t>
            </a:r>
            <a:r>
              <a:rPr lang="en-US" sz="1800" b="1" dirty="0" smtClean="0">
                <a:latin typeface="Courier New" pitchFamily="49" charset="0"/>
              </a:rPr>
              <a:t>my pearls</a:t>
            </a:r>
            <a:r>
              <a:rPr lang="en-US" sz="1800" b="1" dirty="0" smtClean="0">
                <a:solidFill>
                  <a:srgbClr val="008000"/>
                </a:solidFill>
              </a:rPr>
              <a:t>]</a:t>
            </a:r>
            <a:r>
              <a:rPr lang="en-US" sz="1800" b="1" i="1" baseline="-25000" dirty="0" smtClean="0">
                <a:solidFill>
                  <a:srgbClr val="008000"/>
                </a:solidFill>
                <a:latin typeface="Courier New" pitchFamily="49" charset="0"/>
              </a:rPr>
              <a:t>A1</a:t>
            </a:r>
            <a:r>
              <a:rPr lang="en-US" sz="1800" b="1" dirty="0" smtClean="0">
                <a:latin typeface="Courier New" pitchFamily="49" charset="0"/>
              </a:rPr>
              <a:t> </a:t>
            </a:r>
            <a:r>
              <a:rPr lang="en-US" sz="1800" b="1" dirty="0" smtClean="0">
                <a:solidFill>
                  <a:schemeClr val="folHlink"/>
                </a:solidFill>
              </a:rPr>
              <a:t>[</a:t>
            </a:r>
            <a:r>
              <a:rPr lang="en-US" sz="1800" b="1" dirty="0" smtClean="0">
                <a:latin typeface="Courier New" pitchFamily="49" charset="0"/>
              </a:rPr>
              <a:t>to my daughter</a:t>
            </a:r>
            <a:r>
              <a:rPr lang="en-US" sz="1800" b="1" dirty="0" smtClean="0">
                <a:solidFill>
                  <a:schemeClr val="folHlink"/>
                </a:solidFill>
              </a:rPr>
              <a:t>]</a:t>
            </a:r>
            <a:r>
              <a:rPr lang="en-US" sz="1800" b="1" i="1" baseline="-25000" dirty="0" smtClean="0">
                <a:solidFill>
                  <a:schemeClr val="folHlink"/>
                </a:solidFill>
                <a:latin typeface="Courier New" pitchFamily="49" charset="0"/>
              </a:rPr>
              <a:t>A2</a:t>
            </a:r>
            <a:r>
              <a:rPr lang="en-US" sz="1800" b="1" dirty="0" smtClean="0">
                <a:latin typeface="Courier New" pitchFamily="49" charset="0"/>
              </a:rPr>
              <a:t> </a:t>
            </a:r>
            <a:r>
              <a:rPr lang="en-US" sz="1800" b="1" dirty="0" smtClean="0">
                <a:solidFill>
                  <a:srgbClr val="CC0000"/>
                </a:solidFill>
              </a:rPr>
              <a:t>[</a:t>
            </a:r>
            <a:r>
              <a:rPr lang="en-US" sz="1800" b="1" dirty="0" smtClean="0">
                <a:latin typeface="Courier New" pitchFamily="49" charset="0"/>
              </a:rPr>
              <a:t>in my will</a:t>
            </a:r>
            <a:r>
              <a:rPr lang="en-US" sz="1800" b="1" dirty="0" smtClean="0">
                <a:solidFill>
                  <a:srgbClr val="CC0000"/>
                </a:solidFill>
              </a:rPr>
              <a:t>]</a:t>
            </a:r>
            <a:r>
              <a:rPr lang="en-US" sz="1800" b="1" i="1" baseline="-25000" dirty="0" smtClean="0">
                <a:solidFill>
                  <a:srgbClr val="CC0000"/>
                </a:solidFill>
                <a:latin typeface="Courier New" pitchFamily="49" charset="0"/>
              </a:rPr>
              <a:t>AM-LOC</a:t>
            </a:r>
            <a:r>
              <a:rPr lang="en-US" sz="1800" b="1" dirty="0" smtClean="0">
                <a:latin typeface="Courier New" pitchFamily="49" charset="0"/>
              </a:rPr>
              <a:t> .</a:t>
            </a:r>
          </a:p>
          <a:p>
            <a:pPr>
              <a:buFont typeface="Wingdings" pitchFamily="2" charset="2"/>
              <a:buNone/>
              <a:tabLst>
                <a:tab pos="1770063" algn="l"/>
              </a:tabLst>
            </a:pPr>
            <a:endParaRPr lang="en-US" sz="1800" dirty="0" smtClean="0"/>
          </a:p>
          <a:p>
            <a:pPr>
              <a:tabLst>
                <a:tab pos="1770063" algn="l"/>
              </a:tabLst>
            </a:pPr>
            <a:r>
              <a:rPr lang="en-US" b="1" i="1" dirty="0" smtClean="0">
                <a:solidFill>
                  <a:schemeClr val="bg2"/>
                </a:solidFill>
                <a:latin typeface="Courier New" pitchFamily="49" charset="0"/>
              </a:rPr>
              <a:t>A0</a:t>
            </a:r>
            <a:r>
              <a:rPr lang="en-US" dirty="0" smtClean="0">
                <a:latin typeface="Courier New" pitchFamily="49" charset="0"/>
              </a:rPr>
              <a:t>	Leaver</a:t>
            </a:r>
          </a:p>
          <a:p>
            <a:pPr>
              <a:tabLst>
                <a:tab pos="1770063" algn="l"/>
              </a:tabLst>
            </a:pPr>
            <a:r>
              <a:rPr lang="en-US" b="1" i="1" dirty="0" smtClean="0">
                <a:solidFill>
                  <a:srgbClr val="008000"/>
                </a:solidFill>
                <a:latin typeface="Courier New" pitchFamily="49" charset="0"/>
              </a:rPr>
              <a:t>A1</a:t>
            </a:r>
            <a:r>
              <a:rPr lang="en-US" dirty="0" smtClean="0">
                <a:latin typeface="Courier New" pitchFamily="49" charset="0"/>
              </a:rPr>
              <a:t>	Things left</a:t>
            </a:r>
          </a:p>
          <a:p>
            <a:pPr>
              <a:tabLst>
                <a:tab pos="1770063" algn="l"/>
              </a:tabLst>
            </a:pPr>
            <a:r>
              <a:rPr lang="en-US" b="1" i="1" dirty="0" smtClean="0">
                <a:solidFill>
                  <a:schemeClr val="folHlink"/>
                </a:solidFill>
                <a:latin typeface="Courier New" pitchFamily="49" charset="0"/>
              </a:rPr>
              <a:t>A2</a:t>
            </a:r>
            <a:r>
              <a:rPr lang="en-US" dirty="0" smtClean="0">
                <a:latin typeface="Courier New" pitchFamily="49" charset="0"/>
              </a:rPr>
              <a:t>	Benefactor</a:t>
            </a:r>
          </a:p>
          <a:p>
            <a:pPr>
              <a:tabLst>
                <a:tab pos="1770063" algn="l"/>
              </a:tabLst>
            </a:pPr>
            <a:r>
              <a:rPr lang="en-US" b="1" i="1" dirty="0" smtClean="0">
                <a:solidFill>
                  <a:srgbClr val="CC0000"/>
                </a:solidFill>
                <a:latin typeface="Courier New" pitchFamily="49" charset="0"/>
              </a:rPr>
              <a:t>AM-LOC</a:t>
            </a:r>
            <a:r>
              <a:rPr lang="en-US" dirty="0" smtClean="0">
                <a:latin typeface="Courier New" pitchFamily="49" charset="0"/>
              </a:rPr>
              <a:t>	Location</a:t>
            </a:r>
          </a:p>
          <a:p>
            <a:pPr>
              <a:tabLst>
                <a:tab pos="1770063" algn="l"/>
              </a:tabLst>
            </a:pPr>
            <a:endParaRPr lang="en-US" dirty="0" smtClean="0">
              <a:latin typeface="Courier New" pitchFamily="49" charset="0"/>
            </a:endParaRPr>
          </a:p>
          <a:p>
            <a:pPr algn="ct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9" name="TextBox 3"/>
          <p:cNvSpPr txBox="1">
            <a:spLocks noChangeArrowheads="1"/>
          </p:cNvSpPr>
          <p:nvPr/>
        </p:nvSpPr>
        <p:spPr bwMode="auto">
          <a:xfrm>
            <a:off x="4949825" y="31532"/>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3366"/>
                </a:solidFill>
                <a:latin typeface="Calibri" pitchFamily="34" charset="0"/>
              </a:rPr>
              <a:t>Archetypical Information Extraction Problem</a:t>
            </a:r>
            <a:r>
              <a:rPr lang="en-US" sz="2000" dirty="0" smtClean="0">
                <a:solidFill>
                  <a:srgbClr val="003366"/>
                </a:solidFill>
                <a:latin typeface="Calibri" pitchFamily="34" charset="0"/>
              </a:rPr>
              <a:t>: E.g., Concept Identification and Typing, Event Identification, etc</a:t>
            </a:r>
            <a:r>
              <a:rPr lang="en-US" sz="2000" dirty="0" smtClean="0">
                <a:solidFill>
                  <a:srgbClr val="000000"/>
                </a:solidFill>
                <a:latin typeface="Calibri" pitchFamily="34" charset="0"/>
              </a:rPr>
              <a:t>.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2340086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Algorithmic Approach</a:t>
            </a:r>
            <a:endParaRPr lang="en-US" dirty="0" smtClean="0"/>
          </a:p>
        </p:txBody>
      </p:sp>
      <p:sp>
        <p:nvSpPr>
          <p:cNvPr id="46083" name="Rectangle 3"/>
          <p:cNvSpPr>
            <a:spLocks noGrp="1" noChangeArrowheads="1"/>
          </p:cNvSpPr>
          <p:nvPr>
            <p:ph idx="1"/>
          </p:nvPr>
        </p:nvSpPr>
        <p:spPr/>
        <p:txBody>
          <a:bodyPr/>
          <a:lstStyle/>
          <a:p>
            <a:r>
              <a:rPr lang="en-US" dirty="0" smtClean="0"/>
              <a:t>Identify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t>Classify argument candidates</a:t>
            </a:r>
          </a:p>
          <a:p>
            <a:pPr lvl="1"/>
            <a:r>
              <a:rPr lang="en-US" dirty="0" smtClean="0"/>
              <a:t>Argument Classifier </a:t>
            </a:r>
          </a:p>
          <a:p>
            <a:pPr lvl="2"/>
            <a:r>
              <a:rPr lang="en-US" dirty="0" smtClean="0"/>
              <a:t>Multi-class classification</a:t>
            </a:r>
          </a:p>
          <a:p>
            <a:r>
              <a:rPr lang="en-US" dirty="0" smtClean="0"/>
              <a:t>Inference</a:t>
            </a:r>
          </a:p>
          <a:p>
            <a:pPr lvl="1"/>
            <a:r>
              <a:rPr lang="en-US" dirty="0" smtClean="0"/>
              <a:t>Use the estimated probability distributions given</a:t>
            </a:r>
          </a:p>
          <a:p>
            <a:pPr marL="457200" lvl="1" indent="0">
              <a:buNone/>
            </a:pPr>
            <a:r>
              <a:rPr lang="en-US" dirty="0"/>
              <a:t> </a:t>
            </a:r>
            <a:r>
              <a:rPr lang="en-US" dirty="0" smtClean="0"/>
              <a:t>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11" name="Slide Number Placeholder 10"/>
          <p:cNvSpPr>
            <a:spLocks noGrp="1"/>
          </p:cNvSpPr>
          <p:nvPr>
            <p:ph type="sldNum" sz="quarter" idx="11"/>
          </p:nvPr>
        </p:nvSpPr>
        <p:spPr/>
        <p:txBody>
          <a:bodyPr/>
          <a:lstStyle/>
          <a:p>
            <a:r>
              <a:rPr lang="en-US" altLang="zh-TW" smtClean="0"/>
              <a:t>Page </a:t>
            </a:r>
            <a:fld id="{D09CE63E-8DC8-459D-9F1E-51B2C39CB6A5}" type="slidenum">
              <a:rPr lang="en-US" altLang="zh-TW" smtClean="0"/>
              <a:pPr/>
              <a:t>44</a:t>
            </a:fld>
            <a:endParaRPr lang="en-US" altLang="zh-TW" dirty="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38100">
            <a:solidFill>
              <a:srgbClr val="FF99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4876800" cy="1692771"/>
          </a:xfrm>
          <a:prstGeom prst="rect">
            <a:avLst/>
          </a:prstGeom>
          <a:solidFill>
            <a:srgbClr val="FFFFCC"/>
          </a:solidFill>
          <a:ln>
            <a:solidFill>
              <a:schemeClr val="bg2"/>
            </a:solidFill>
          </a:ln>
        </p:spPr>
        <p:txBody>
          <a:bodyPr wrap="square" rtlCol="0">
            <a:spAutoFit/>
          </a:bodyPr>
          <a:lstStyle/>
          <a:p>
            <a:r>
              <a:rPr lang="en-US" sz="2400" dirty="0" err="1" smtClean="0">
                <a:solidFill>
                  <a:srgbClr val="003366"/>
                </a:solidFill>
                <a:latin typeface="Calibri" pitchFamily="34" charset="0"/>
              </a:rPr>
              <a:t>argmax</a:t>
            </a:r>
            <a:r>
              <a:rPr lang="en-US" sz="2400" dirty="0" smtClean="0">
                <a:solidFill>
                  <a:srgbClr val="003366"/>
                </a:solidFill>
              </a:rPr>
              <a:t> </a:t>
            </a:r>
            <a:r>
              <a:rPr lang="en-US" sz="2400" dirty="0" smtClean="0">
                <a:solidFill>
                  <a:srgbClr val="003366"/>
                </a:solidFill>
                <a:latin typeface="Symbol"/>
                <a:sym typeface="Symbol"/>
              </a:rPr>
              <a:t></a:t>
            </a:r>
            <a:r>
              <a:rPr lang="en-US" sz="2400" baseline="-25000" dirty="0" err="1" smtClean="0">
                <a:solidFill>
                  <a:srgbClr val="3366CC"/>
                </a:solidFill>
                <a:latin typeface="Arial"/>
                <a:sym typeface="Symbol"/>
              </a:rPr>
              <a:t>a</a:t>
            </a:r>
            <a:r>
              <a:rPr lang="en-US" sz="2400" baseline="-25000" dirty="0" err="1" smtClean="0">
                <a:solidFill>
                  <a:srgbClr val="003366"/>
                </a:solidFill>
                <a:latin typeface="Arial"/>
                <a:sym typeface="Symbol"/>
              </a:rPr>
              <a:t>,t</a:t>
            </a:r>
            <a:r>
              <a:rPr lang="en-US" sz="2400" dirty="0" smtClean="0">
                <a:solidFill>
                  <a:srgbClr val="003366"/>
                </a:solidFill>
              </a:rPr>
              <a:t> </a:t>
            </a:r>
            <a:r>
              <a:rPr lang="en-US" sz="2400" dirty="0" err="1" smtClean="0">
                <a:solidFill>
                  <a:srgbClr val="003366"/>
                </a:solidFill>
                <a:latin typeface="Calibri"/>
              </a:rPr>
              <a:t>y</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dirty="0" smtClean="0">
                <a:solidFill>
                  <a:srgbClr val="003366"/>
                </a:solidFill>
              </a:rPr>
              <a:t> </a:t>
            </a:r>
            <a:r>
              <a:rPr lang="en-US" sz="2400" dirty="0" err="1" smtClean="0">
                <a:solidFill>
                  <a:srgbClr val="003366"/>
                </a:solidFill>
                <a:latin typeface="Calibri"/>
              </a:rPr>
              <a:t>c</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baseline="30000" dirty="0" smtClean="0">
                <a:solidFill>
                  <a:srgbClr val="003366"/>
                </a:solidFill>
                <a:latin typeface="Arial"/>
              </a:rPr>
              <a:t> </a:t>
            </a:r>
            <a:r>
              <a:rPr lang="en-US" sz="2000" dirty="0" smtClean="0">
                <a:solidFill>
                  <a:srgbClr val="003366"/>
                </a:solidFill>
                <a:latin typeface="Symbol"/>
                <a:sym typeface="Symbol"/>
              </a:rPr>
              <a:t>= </a:t>
            </a:r>
            <a:r>
              <a:rPr lang="en-US" sz="2000" baseline="-25000" dirty="0" err="1">
                <a:solidFill>
                  <a:srgbClr val="3366CC"/>
                </a:solidFill>
                <a:latin typeface="Arial"/>
                <a:sym typeface="Symbol"/>
              </a:rPr>
              <a:t>a</a:t>
            </a:r>
            <a:r>
              <a:rPr lang="en-US" sz="2000" baseline="-25000" dirty="0" err="1">
                <a:solidFill>
                  <a:srgbClr val="003366"/>
                </a:solidFill>
                <a:latin typeface="Arial"/>
                <a:sym typeface="Symbol"/>
              </a:rPr>
              <a:t>,t</a:t>
            </a:r>
            <a:r>
              <a:rPr lang="en-US" sz="2000" dirty="0">
                <a:solidFill>
                  <a:srgbClr val="003366"/>
                </a:solidFill>
              </a:rPr>
              <a:t> </a:t>
            </a:r>
            <a:r>
              <a:rPr lang="en-US" sz="2000" dirty="0" smtClean="0">
                <a:solidFill>
                  <a:srgbClr val="003366"/>
                </a:solidFill>
                <a:latin typeface="Calibri"/>
              </a:rPr>
              <a:t>1</a:t>
            </a:r>
            <a:r>
              <a:rPr lang="en-US" sz="2000" baseline="-25000" dirty="0" smtClean="0">
                <a:solidFill>
                  <a:srgbClr val="3366CC"/>
                </a:solidFill>
                <a:latin typeface="Calibri"/>
              </a:rPr>
              <a:t>a</a:t>
            </a:r>
            <a:r>
              <a:rPr lang="en-US" sz="2000" baseline="-25000" dirty="0" smtClean="0">
                <a:solidFill>
                  <a:srgbClr val="003366"/>
                </a:solidFill>
                <a:latin typeface="Calibri"/>
              </a:rPr>
              <a:t>=t</a:t>
            </a:r>
            <a:r>
              <a:rPr lang="en-US" sz="2000" dirty="0" smtClean="0">
                <a:solidFill>
                  <a:srgbClr val="003366"/>
                </a:solidFill>
              </a:rPr>
              <a:t> </a:t>
            </a:r>
            <a:r>
              <a:rPr lang="en-US" sz="2000" dirty="0" err="1" smtClean="0">
                <a:solidFill>
                  <a:srgbClr val="003366"/>
                </a:solidFill>
                <a:latin typeface="Calibri"/>
              </a:rPr>
              <a:t>c</a:t>
            </a:r>
            <a:r>
              <a:rPr lang="en-US" sz="2000" baseline="-25000" dirty="0" err="1" smtClean="0">
                <a:solidFill>
                  <a:srgbClr val="3366CC"/>
                </a:solidFill>
                <a:latin typeface="Calibri"/>
              </a:rPr>
              <a:t>a</a:t>
            </a:r>
            <a:r>
              <a:rPr lang="en-US" sz="2000" baseline="-25000" dirty="0" smtClean="0">
                <a:solidFill>
                  <a:srgbClr val="003366"/>
                </a:solidFill>
                <a:latin typeface="Calibri"/>
              </a:rPr>
              <a:t>=t</a:t>
            </a:r>
            <a:endParaRPr lang="en-US" sz="2000" baseline="-25000" dirty="0">
              <a:solidFill>
                <a:srgbClr val="003366"/>
              </a:solidFill>
              <a:latin typeface="Calibri"/>
            </a:endParaRPr>
          </a:p>
          <a:p>
            <a:r>
              <a:rPr lang="en-US" sz="2000" dirty="0" smtClean="0">
                <a:solidFill>
                  <a:srgbClr val="003366"/>
                </a:solidFill>
                <a:latin typeface="Calibri" pitchFamily="34" charset="0"/>
              </a:rPr>
              <a:t>Subject to</a:t>
            </a:r>
            <a:r>
              <a:rPr lang="en-US" sz="2400" dirty="0" smtClean="0">
                <a:solidFill>
                  <a:srgbClr val="003366"/>
                </a:solidFill>
                <a:latin typeface="Calibri" pitchFamily="34" charset="0"/>
              </a:rPr>
              <a:t>:</a:t>
            </a:r>
          </a:p>
          <a:p>
            <a:pPr marL="342900" indent="-342900">
              <a:buFont typeface="Arial" pitchFamily="34" charset="0"/>
              <a:buChar char="•"/>
            </a:pPr>
            <a:r>
              <a:rPr lang="en-US" sz="2000" dirty="0" smtClean="0">
                <a:solidFill>
                  <a:srgbClr val="003366"/>
                </a:solidFill>
                <a:latin typeface="Calibri" pitchFamily="34" charset="0"/>
              </a:rPr>
              <a:t>One label per argument: </a:t>
            </a:r>
            <a:r>
              <a:rPr lang="en-US" sz="2000" dirty="0" smtClean="0">
                <a:solidFill>
                  <a:srgbClr val="003366"/>
                </a:solidFill>
                <a:latin typeface="Symbol"/>
                <a:sym typeface="Symbol"/>
              </a:rPr>
              <a:t></a:t>
            </a:r>
            <a:r>
              <a:rPr lang="en-US" sz="2000" baseline="-25000" dirty="0" smtClean="0">
                <a:solidFill>
                  <a:srgbClr val="003366"/>
                </a:solidFill>
                <a:latin typeface="Arial"/>
                <a:sym typeface="Symbol"/>
              </a:rPr>
              <a:t>t</a:t>
            </a:r>
            <a:r>
              <a:rPr lang="en-US" sz="2000" dirty="0" smtClean="0">
                <a:solidFill>
                  <a:srgbClr val="003366"/>
                </a:solidFill>
              </a:rPr>
              <a:t> </a:t>
            </a:r>
            <a:r>
              <a:rPr lang="en-US" sz="2000" dirty="0" err="1">
                <a:solidFill>
                  <a:srgbClr val="003366"/>
                </a:solidFill>
                <a:latin typeface="Calibri"/>
              </a:rPr>
              <a:t>y</a:t>
            </a:r>
            <a:r>
              <a:rPr lang="en-US" sz="2000" baseline="30000" dirty="0" err="1">
                <a:solidFill>
                  <a:srgbClr val="3366CC"/>
                </a:solidFill>
                <a:latin typeface="Arial"/>
              </a:rPr>
              <a:t>a</a:t>
            </a:r>
            <a:r>
              <a:rPr lang="en-US" sz="2000" baseline="30000" dirty="0" err="1">
                <a:solidFill>
                  <a:srgbClr val="003366"/>
                </a:solidFill>
                <a:latin typeface="Arial"/>
              </a:rPr>
              <a:t>,t</a:t>
            </a:r>
            <a:r>
              <a:rPr lang="en-US" sz="2000" dirty="0">
                <a:solidFill>
                  <a:srgbClr val="003366"/>
                </a:solidFill>
              </a:rPr>
              <a:t> </a:t>
            </a:r>
            <a:r>
              <a:rPr lang="en-US" sz="2000" baseline="30000" dirty="0" smtClean="0">
                <a:solidFill>
                  <a:srgbClr val="003366"/>
                </a:solidFill>
                <a:latin typeface="Arial"/>
              </a:rPr>
              <a:t> </a:t>
            </a:r>
            <a:r>
              <a:rPr lang="en-US" sz="2000" dirty="0" smtClean="0">
                <a:solidFill>
                  <a:srgbClr val="003366"/>
                </a:solidFill>
              </a:rPr>
              <a:t>= </a:t>
            </a:r>
            <a:r>
              <a:rPr lang="en-US" sz="2000" dirty="0" smtClean="0">
                <a:solidFill>
                  <a:srgbClr val="003366"/>
                </a:solidFill>
                <a:latin typeface="Calibri" pitchFamily="34" charset="0"/>
              </a:rPr>
              <a:t>1</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No </a:t>
            </a:r>
            <a:r>
              <a:rPr lang="en-US" altLang="zh-TW" dirty="0">
                <a:solidFill>
                  <a:srgbClr val="003366"/>
                </a:solidFill>
                <a:latin typeface="Calibri" pitchFamily="34" charset="0"/>
                <a:ea typeface="Arial Unicode MS" pitchFamily="34" charset="-128"/>
                <a:cs typeface="Arial Unicode MS" pitchFamily="34" charset="-128"/>
              </a:rPr>
              <a:t>overlapping or </a:t>
            </a:r>
            <a:r>
              <a:rPr lang="en-US" altLang="zh-TW" dirty="0" smtClean="0">
                <a:solidFill>
                  <a:srgbClr val="003366"/>
                </a:solidFill>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Relations </a:t>
            </a:r>
            <a:r>
              <a:rPr lang="en-US" altLang="zh-TW" dirty="0">
                <a:solidFill>
                  <a:srgbClr val="003366"/>
                </a:solidFill>
                <a:latin typeface="Calibri" pitchFamily="34" charset="0"/>
                <a:ea typeface="Arial Unicode MS" pitchFamily="34" charset="-128"/>
                <a:cs typeface="Arial Unicode MS" pitchFamily="34" charset="-128"/>
              </a:rPr>
              <a:t>between </a:t>
            </a:r>
            <a:r>
              <a:rPr lang="en-US" altLang="zh-TW" dirty="0" smtClean="0">
                <a:solidFill>
                  <a:srgbClr val="003366"/>
                </a:solidFill>
                <a:latin typeface="Calibri" pitchFamily="34" charset="0"/>
                <a:ea typeface="Arial Unicode MS" pitchFamily="34" charset="-128"/>
                <a:cs typeface="Arial Unicode MS" pitchFamily="34" charset="-128"/>
              </a:rPr>
              <a:t>verbs and arguments,….</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990600"/>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480438"/>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641834"/>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6096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dirty="0">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91" name="Rectangular Callout 90"/>
          <p:cNvSpPr/>
          <p:nvPr/>
        </p:nvSpPr>
        <p:spPr>
          <a:xfrm>
            <a:off x="4573759" y="2362200"/>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366"/>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indicates whether  candidate argument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the corresponding model score </a:t>
            </a:r>
          </a:p>
        </p:txBody>
      </p:sp>
      <p:pic>
        <p:nvPicPr>
          <p:cNvPr id="89" name="Picture 88"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62832" y="381000"/>
            <a:ext cx="4852568" cy="3074895"/>
          </a:xfrm>
          <a:prstGeom prst="rect">
            <a:avLst/>
          </a:prstGeom>
          <a:solidFill>
            <a:srgbClr val="FFFFCC"/>
          </a:solidFill>
          <a:ln w="38100" cap="flat" cmpd="sng" algn="ctr">
            <a:solidFill>
              <a:srgbClr val="FF9933"/>
            </a:solidFill>
            <a:prstDash val="solid"/>
            <a:round/>
            <a:headEnd type="none" w="med" len="med"/>
            <a:tailEnd type="none" w="med" len="med"/>
          </a:ln>
          <a:effectLst/>
          <a:extLst>
            <a:ext uri="{53640926-AAD7-44D8-BBD7-CCE9431645EC}">
              <a14:shadowObscured xmlns:a14="http://schemas.microsoft.com/office/drawing/2010/main"/>
            </a:ext>
          </a:extLst>
        </p:spPr>
      </p:pic>
      <p:sp>
        <p:nvSpPr>
          <p:cNvPr id="90" name="TextBox 3"/>
          <p:cNvSpPr txBox="1">
            <a:spLocks noChangeArrowheads="1"/>
          </p:cNvSpPr>
          <p:nvPr/>
        </p:nvSpPr>
        <p:spPr bwMode="auto">
          <a:xfrm>
            <a:off x="266700" y="60739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3366"/>
                </a:solidFill>
                <a:latin typeface="Calibri" pitchFamily="34" charset="0"/>
              </a:rPr>
              <a:t>Use the </a:t>
            </a:r>
            <a:r>
              <a:rPr lang="en-US" sz="2000" b="1" dirty="0" smtClean="0">
                <a:solidFill>
                  <a:srgbClr val="003366"/>
                </a:solidFill>
                <a:latin typeface="Calibri" pitchFamily="34" charset="0"/>
              </a:rPr>
              <a:t>pipeline architecture’s simplicity </a:t>
            </a:r>
            <a:r>
              <a:rPr lang="en-US" sz="2000" dirty="0" smtClean="0">
                <a:solidFill>
                  <a:srgbClr val="003366"/>
                </a:solidFill>
                <a:latin typeface="Calibri" pitchFamily="34" charset="0"/>
              </a:rPr>
              <a:t>while </a:t>
            </a:r>
            <a:r>
              <a:rPr lang="en-US" sz="2000" b="1" dirty="0" smtClean="0">
                <a:solidFill>
                  <a:srgbClr val="003366"/>
                </a:solidFill>
                <a:latin typeface="Calibri" pitchFamily="34" charset="0"/>
              </a:rPr>
              <a:t>maintaining uncertainty</a:t>
            </a:r>
            <a:r>
              <a:rPr lang="en-US" sz="2000" dirty="0" smtClean="0">
                <a:solidFill>
                  <a:srgbClr val="003366"/>
                </a:solidFill>
                <a:latin typeface="Calibri" pitchFamily="34" charset="0"/>
              </a:rPr>
              <a:t>:  keep probability distributions over decisions &amp; use global inference at decision time.</a:t>
            </a:r>
            <a:endParaRPr lang="en-US" sz="2000" dirty="0">
              <a:solidFill>
                <a:srgbClr val="003366"/>
              </a:solidFill>
              <a:latin typeface="Calibri" pitchFamily="34" charset="0"/>
            </a:endParaRPr>
          </a:p>
        </p:txBody>
      </p:sp>
      <p:sp>
        <p:nvSpPr>
          <p:cNvPr id="7" name="Rectangle 6"/>
          <p:cNvSpPr/>
          <p:nvPr/>
        </p:nvSpPr>
        <p:spPr>
          <a:xfrm>
            <a:off x="4128176" y="412532"/>
            <a:ext cx="1739224" cy="584775"/>
          </a:xfrm>
          <a:prstGeom prst="rect">
            <a:avLst/>
          </a:prstGeom>
        </p:spPr>
        <p:txBody>
          <a:bodyPr wrap="square">
            <a:spAutoFit/>
          </a:bodyPr>
          <a:lstStyle/>
          <a:p>
            <a:pPr eaLnBrk="1" hangingPunct="1"/>
            <a:r>
              <a:rPr lang="en-US" altLang="zh-TW" sz="1600" dirty="0">
                <a:latin typeface="Calibri" pitchFamily="34" charset="0"/>
                <a:ea typeface="Arial Unicode MS" pitchFamily="34" charset="-128"/>
                <a:cs typeface="Arial Unicode MS" pitchFamily="34" charset="-128"/>
              </a:rPr>
              <a:t>No duplicate argument classes</a:t>
            </a:r>
          </a:p>
        </p:txBody>
      </p:sp>
      <p:sp>
        <p:nvSpPr>
          <p:cNvPr id="93" name="Rectangle 92"/>
          <p:cNvSpPr/>
          <p:nvPr/>
        </p:nvSpPr>
        <p:spPr>
          <a:xfrm>
            <a:off x="7099976" y="956846"/>
            <a:ext cx="1739224" cy="338554"/>
          </a:xfrm>
          <a:prstGeom prst="rect">
            <a:avLst/>
          </a:prstGeom>
        </p:spPr>
        <p:txBody>
          <a:bodyPr wrap="square">
            <a:spAutoFit/>
          </a:bodyPr>
          <a:lstStyle/>
          <a:p>
            <a:pPr eaLnBrk="1" hangingPunct="1"/>
            <a:r>
              <a:rPr lang="en-US" altLang="zh-TW" sz="1600" dirty="0" smtClean="0">
                <a:latin typeface="Calibri" pitchFamily="34" charset="0"/>
                <a:ea typeface="Arial Unicode MS" pitchFamily="34" charset="-128"/>
                <a:cs typeface="Arial Unicode MS" pitchFamily="34" charset="-128"/>
              </a:rPr>
              <a:t>Unique labels</a:t>
            </a:r>
            <a:endParaRPr lang="en-US" altLang="zh-TW" sz="1600" dirty="0">
              <a:latin typeface="Calibri" pitchFamily="34" charset="0"/>
              <a:ea typeface="Arial Unicode MS" pitchFamily="34" charset="-128"/>
              <a:cs typeface="Arial Unicode MS" pitchFamily="34" charset="-128"/>
            </a:endParaRPr>
          </a:p>
        </p:txBody>
      </p:sp>
      <p:sp>
        <p:nvSpPr>
          <p:cNvPr id="94" name="Text Box 9"/>
          <p:cNvSpPr txBox="1">
            <a:spLocks noChangeArrowheads="1"/>
          </p:cNvSpPr>
          <p:nvPr/>
        </p:nvSpPr>
        <p:spPr bwMode="auto">
          <a:xfrm>
            <a:off x="4953000" y="353654"/>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3366CC"/>
                </a:solidFill>
                <a:latin typeface="Calibri" pitchFamily="34" charset="0"/>
                <a:ea typeface="Arial Unicode MS" pitchFamily="34" charset="-128"/>
                <a:cs typeface="Calibri" pitchFamily="34" charset="0"/>
              </a:rPr>
              <a:t>Learning Based Java: </a:t>
            </a:r>
            <a:r>
              <a:rPr lang="en-US" altLang="zh-TW" dirty="0">
                <a:solidFill>
                  <a:srgbClr val="003366"/>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3366"/>
                </a:solidFill>
                <a:latin typeface="Calibri" pitchFamily="34" charset="0"/>
                <a:ea typeface="Arial Unicode MS" pitchFamily="34" charset="-128"/>
                <a:cs typeface="Calibri" pitchFamily="34" charset="0"/>
              </a:rPr>
              <a:t>First Order Logic; </a:t>
            </a:r>
            <a:r>
              <a:rPr lang="en-US" altLang="zh-TW" dirty="0">
                <a:solidFill>
                  <a:srgbClr val="003366"/>
                </a:solidFill>
                <a:latin typeface="Calibri" pitchFamily="34" charset="0"/>
                <a:ea typeface="Arial Unicode MS" pitchFamily="34" charset="-128"/>
                <a:cs typeface="Calibri" pitchFamily="34" charset="0"/>
              </a:rPr>
              <a:t>these are compiled into linear inequalities automatically. </a:t>
            </a:r>
          </a:p>
        </p:txBody>
      </p:sp>
    </p:spTree>
    <p:extLst>
      <p:ext uri="{BB962C8B-B14F-4D97-AF65-F5344CB8AC3E}">
        <p14:creationId xmlns:p14="http://schemas.microsoft.com/office/powerpoint/2010/main" val="8432667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blinds(horizontal)">
                                      <p:cBhvr>
                                        <p:cTn id="77" dur="500"/>
                                        <p:tgtEl>
                                          <p:spTgt spid="9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1" grpId="0" animBg="1"/>
      <p:bldP spid="90" grpId="0" animBg="1"/>
      <p:bldP spid="7" grpId="0"/>
      <p:bldP spid="93" grpId="0"/>
      <p:bldP spid="9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105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5052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1828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90600"/>
            <a:ext cx="8229600" cy="4953000"/>
          </a:xfrm>
        </p:spPr>
        <p:txBody>
          <a:bodyPr/>
          <a:lstStyle/>
          <a:p>
            <a:r>
              <a:rPr lang="en-US" i="1" dirty="0"/>
              <a:t>John, a fast-rising politician</a:t>
            </a:r>
            <a:r>
              <a:rPr lang="en-US" i="1" dirty="0">
                <a:solidFill>
                  <a:srgbClr val="0033CC"/>
                </a:solidFill>
              </a:rPr>
              <a:t>, </a:t>
            </a:r>
            <a:r>
              <a:rPr lang="en-US" i="1" dirty="0">
                <a:solidFill>
                  <a:srgbClr val="3366CC"/>
                </a:solidFill>
              </a:rPr>
              <a:t>slept</a:t>
            </a:r>
            <a:r>
              <a:rPr lang="en-US" i="1" dirty="0">
                <a:solidFill>
                  <a:srgbClr val="0033CC"/>
                </a:solidFill>
              </a:rPr>
              <a:t> </a:t>
            </a:r>
            <a:r>
              <a:rPr lang="en-US" i="1" dirty="0"/>
              <a:t>on the train to Chicago</a:t>
            </a:r>
            <a:r>
              <a:rPr lang="en-US" dirty="0"/>
              <a:t>.</a:t>
            </a:r>
          </a:p>
          <a:p>
            <a:r>
              <a:rPr lang="en-US" b="1" dirty="0" smtClean="0"/>
              <a:t>Verb Predicate: sleep</a:t>
            </a:r>
          </a:p>
          <a:p>
            <a:pPr lvl="1"/>
            <a:r>
              <a:rPr lang="en-US" dirty="0" smtClean="0">
                <a:solidFill>
                  <a:srgbClr val="003366"/>
                </a:solidFill>
              </a:rPr>
              <a:t>Sleeper: John, a fast-rising politician</a:t>
            </a:r>
          </a:p>
          <a:p>
            <a:pPr lvl="1"/>
            <a:r>
              <a:rPr lang="en-US" dirty="0" smtClean="0">
                <a:solidFill>
                  <a:srgbClr val="003366"/>
                </a:solidFill>
              </a:rPr>
              <a:t>Location: on the train to Chicago</a:t>
            </a:r>
          </a:p>
          <a:p>
            <a:endParaRPr lang="en-US" b="1" dirty="0" smtClean="0"/>
          </a:p>
          <a:p>
            <a:r>
              <a:rPr lang="en-US" b="1" dirty="0" smtClean="0"/>
              <a:t>Who </a:t>
            </a:r>
            <a:r>
              <a:rPr lang="en-US" b="1" dirty="0"/>
              <a:t>was John?</a:t>
            </a:r>
          </a:p>
          <a:p>
            <a:pPr lvl="1"/>
            <a:r>
              <a:rPr lang="en-US" dirty="0" smtClean="0"/>
              <a:t>Relation: Apposition (comma) </a:t>
            </a:r>
          </a:p>
          <a:p>
            <a:pPr lvl="1"/>
            <a:r>
              <a:rPr lang="en-US" dirty="0" smtClean="0">
                <a:solidFill>
                  <a:srgbClr val="003366"/>
                </a:solidFill>
              </a:rPr>
              <a:t>John</a:t>
            </a:r>
            <a:r>
              <a:rPr lang="en-US" dirty="0">
                <a:solidFill>
                  <a:srgbClr val="003366"/>
                </a:solidFill>
              </a:rPr>
              <a:t>, a fast-rising politician </a:t>
            </a:r>
            <a:endParaRPr lang="en-US" dirty="0" smtClean="0">
              <a:solidFill>
                <a:srgbClr val="003366"/>
              </a:solidFill>
            </a:endParaRPr>
          </a:p>
          <a:p>
            <a:endParaRPr lang="en-US" b="1" dirty="0" smtClean="0"/>
          </a:p>
          <a:p>
            <a:r>
              <a:rPr lang="en-US" b="1" dirty="0" smtClean="0"/>
              <a:t>What </a:t>
            </a:r>
            <a:r>
              <a:rPr lang="en-US" b="1" dirty="0"/>
              <a:t>was John’s destination?</a:t>
            </a:r>
          </a:p>
          <a:p>
            <a:pPr lvl="1"/>
            <a:r>
              <a:rPr lang="en-US" dirty="0" smtClean="0"/>
              <a:t>Relation: Destination (preposition) </a:t>
            </a:r>
          </a:p>
          <a:p>
            <a:pPr lvl="1"/>
            <a:r>
              <a:rPr lang="en-US" dirty="0" smtClean="0">
                <a:solidFill>
                  <a:srgbClr val="003366"/>
                </a:solidFill>
              </a:rPr>
              <a:t>train </a:t>
            </a:r>
            <a:r>
              <a:rPr lang="en-US" dirty="0">
                <a:solidFill>
                  <a:srgbClr val="003366"/>
                </a:solidFill>
              </a:rPr>
              <a:t>to </a:t>
            </a:r>
            <a:r>
              <a:rPr lang="en-US" dirty="0" smtClean="0">
                <a:solidFill>
                  <a:srgbClr val="003366"/>
                </a:solidFill>
              </a:rPr>
              <a:t>Chicago</a:t>
            </a:r>
            <a:endParaRPr lang="en-US" dirty="0">
              <a:solidFill>
                <a:srgbClr val="003366"/>
              </a:solidFill>
            </a:endParaRPr>
          </a:p>
        </p:txBody>
      </p:sp>
      <p:sp>
        <p:nvSpPr>
          <p:cNvPr id="2" name="Title 1"/>
          <p:cNvSpPr>
            <a:spLocks noGrp="1"/>
          </p:cNvSpPr>
          <p:nvPr>
            <p:ph type="title"/>
          </p:nvPr>
        </p:nvSpPr>
        <p:spPr/>
        <p:txBody>
          <a:bodyPr/>
          <a:lstStyle/>
          <a:p>
            <a:r>
              <a:rPr lang="en-US" dirty="0" smtClean="0"/>
              <a:t>Verb SRL is not Sufficient </a:t>
            </a:r>
            <a:endParaRPr lang="en-US" dirty="0"/>
          </a:p>
        </p:txBody>
      </p:sp>
      <p:cxnSp>
        <p:nvCxnSpPr>
          <p:cNvPr id="15" name="Straight Arrow Connector 14"/>
          <p:cNvCxnSpPr/>
          <p:nvPr/>
        </p:nvCxnSpPr>
        <p:spPr>
          <a:xfrm>
            <a:off x="4724400" y="14478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2922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2460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0063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0668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45</a:t>
            </a:fld>
            <a:endParaRPr lang="en-US" altLang="zh-TW"/>
          </a:p>
        </p:txBody>
      </p:sp>
      <p:sp>
        <p:nvSpPr>
          <p:cNvPr id="6" name="TextBox 5"/>
          <p:cNvSpPr txBox="1"/>
          <p:nvPr/>
        </p:nvSpPr>
        <p:spPr>
          <a:xfrm>
            <a:off x="8418184" y="56336"/>
            <a:ext cx="553357" cy="369332"/>
          </a:xfrm>
          <a:prstGeom prst="rect">
            <a:avLst/>
          </a:prstGeom>
          <a:solidFill>
            <a:srgbClr val="FFFFCC"/>
          </a:solidFill>
          <a:ln>
            <a:solidFill>
              <a:schemeClr val="bg2"/>
            </a:solidFill>
          </a:ln>
        </p:spPr>
        <p:txBody>
          <a:bodyPr wrap="none" rtlCol="0">
            <a:spAutoFit/>
          </a:bodyPr>
          <a:lstStyle/>
          <a:p>
            <a:r>
              <a:rPr lang="en-US" dirty="0" smtClean="0">
                <a:latin typeface="+mj-lt"/>
                <a:hlinkClick r:id="rId2" action="ppaction://hlinksldjump"/>
              </a:rPr>
              <a:t>skip</a:t>
            </a:r>
            <a:endParaRPr lang="en-US" dirty="0">
              <a:latin typeface="+mj-lt"/>
            </a:endParaRPr>
          </a:p>
        </p:txBody>
      </p:sp>
      <p:cxnSp>
        <p:nvCxnSpPr>
          <p:cNvPr id="16" name="Straight Connector 15"/>
          <p:cNvCxnSpPr/>
          <p:nvPr/>
        </p:nvCxnSpPr>
        <p:spPr>
          <a:xfrm>
            <a:off x="2086968" y="5791200"/>
            <a:ext cx="830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05000" y="4191000"/>
            <a:ext cx="2209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59163" y="2171700"/>
            <a:ext cx="2767505" cy="1257300"/>
            <a:chOff x="5659163" y="2171700"/>
            <a:chExt cx="2767505" cy="1257300"/>
          </a:xfrm>
        </p:grpSpPr>
        <p:pic>
          <p:nvPicPr>
            <p:cNvPr id="19" name="Picture 18" descr="of-usage-brighen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163" y="2171700"/>
              <a:ext cx="2767505" cy="1257300"/>
            </a:xfrm>
            <a:prstGeom prst="rect">
              <a:avLst/>
            </a:prstGeom>
          </p:spPr>
        </p:pic>
        <p:sp>
          <p:nvSpPr>
            <p:cNvPr id="21" name="Oval 20"/>
            <p:cNvSpPr/>
            <p:nvPr/>
          </p:nvSpPr>
          <p:spPr>
            <a:xfrm>
              <a:off x="7101840" y="2171700"/>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629400" y="2958138"/>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0108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2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par>
                                <p:cTn id="44" presetID="22" presetClass="entr" presetSubtype="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22" presetClass="entr" presetSubtype="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80">
                                          <p:stCondLst>
                                            <p:cond delay="0"/>
                                          </p:stCondLst>
                                        </p:cTn>
                                        <p:tgtEl>
                                          <p:spTgt spid="18"/>
                                        </p:tgtEl>
                                      </p:cBhvr>
                                    </p:animEffect>
                                    <p:anim calcmode="lin" valueType="num">
                                      <p:cBhvr>
                                        <p:cTn id="5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4" dur="26">
                                          <p:stCondLst>
                                            <p:cond delay="650"/>
                                          </p:stCondLst>
                                        </p:cTn>
                                        <p:tgtEl>
                                          <p:spTgt spid="18"/>
                                        </p:tgtEl>
                                      </p:cBhvr>
                                      <p:to x="100000" y="60000"/>
                                    </p:animScale>
                                    <p:animScale>
                                      <p:cBhvr>
                                        <p:cTn id="65" dur="166" decel="50000">
                                          <p:stCondLst>
                                            <p:cond delay="676"/>
                                          </p:stCondLst>
                                        </p:cTn>
                                        <p:tgtEl>
                                          <p:spTgt spid="18"/>
                                        </p:tgtEl>
                                      </p:cBhvr>
                                      <p:to x="100000" y="100000"/>
                                    </p:animScale>
                                    <p:animScale>
                                      <p:cBhvr>
                                        <p:cTn id="66" dur="26">
                                          <p:stCondLst>
                                            <p:cond delay="1312"/>
                                          </p:stCondLst>
                                        </p:cTn>
                                        <p:tgtEl>
                                          <p:spTgt spid="18"/>
                                        </p:tgtEl>
                                      </p:cBhvr>
                                      <p:to x="100000" y="80000"/>
                                    </p:animScale>
                                    <p:animScale>
                                      <p:cBhvr>
                                        <p:cTn id="67" dur="166" decel="50000">
                                          <p:stCondLst>
                                            <p:cond delay="1338"/>
                                          </p:stCondLst>
                                        </p:cTn>
                                        <p:tgtEl>
                                          <p:spTgt spid="18"/>
                                        </p:tgtEl>
                                      </p:cBhvr>
                                      <p:to x="100000" y="100000"/>
                                    </p:animScale>
                                    <p:animScale>
                                      <p:cBhvr>
                                        <p:cTn id="68" dur="26">
                                          <p:stCondLst>
                                            <p:cond delay="1642"/>
                                          </p:stCondLst>
                                        </p:cTn>
                                        <p:tgtEl>
                                          <p:spTgt spid="18"/>
                                        </p:tgtEl>
                                      </p:cBhvr>
                                      <p:to x="100000" y="90000"/>
                                    </p:animScale>
                                    <p:animScale>
                                      <p:cBhvr>
                                        <p:cTn id="69" dur="166" decel="50000">
                                          <p:stCondLst>
                                            <p:cond delay="1668"/>
                                          </p:stCondLst>
                                        </p:cTn>
                                        <p:tgtEl>
                                          <p:spTgt spid="18"/>
                                        </p:tgtEl>
                                      </p:cBhvr>
                                      <p:to x="100000" y="100000"/>
                                    </p:animScale>
                                    <p:animScale>
                                      <p:cBhvr>
                                        <p:cTn id="70" dur="26">
                                          <p:stCondLst>
                                            <p:cond delay="1808"/>
                                          </p:stCondLst>
                                        </p:cTn>
                                        <p:tgtEl>
                                          <p:spTgt spid="18"/>
                                        </p:tgtEl>
                                      </p:cBhvr>
                                      <p:to x="100000" y="95000"/>
                                    </p:animScale>
                                    <p:animScale>
                                      <p:cBhvr>
                                        <p:cTn id="71"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Semantic Role Labeling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371" y="1127286"/>
            <a:ext cx="6197029" cy="4880846"/>
          </a:xfrm>
        </p:spPr>
      </p:pic>
      <p:sp>
        <p:nvSpPr>
          <p:cNvPr id="3" name="Slide Number Placeholder 2"/>
          <p:cNvSpPr>
            <a:spLocks noGrp="1"/>
          </p:cNvSpPr>
          <p:nvPr>
            <p:ph type="sldNum" sz="quarter" idx="11"/>
          </p:nvPr>
        </p:nvSpPr>
        <p:spPr>
          <a:xfrm>
            <a:off x="7543800" y="6008132"/>
            <a:ext cx="914400" cy="228600"/>
          </a:xfrm>
        </p:spPr>
        <p:txBody>
          <a:bodyPr/>
          <a:lstStyle/>
          <a:p>
            <a:pPr>
              <a:defRPr/>
            </a:pPr>
            <a:r>
              <a:rPr lang="en-US" altLang="zh-TW" smtClean="0">
                <a:solidFill>
                  <a:srgbClr val="000000"/>
                </a:solidFill>
              </a:rPr>
              <a:t>Page </a:t>
            </a:r>
            <a:fld id="{CBA50A1E-0B58-486D-A6CF-CFA1EEA2D070}" type="slidenum">
              <a:rPr lang="en-US" altLang="zh-TW" smtClean="0">
                <a:solidFill>
                  <a:srgbClr val="000000"/>
                </a:solidFill>
              </a:rPr>
              <a:pPr>
                <a:defRPr/>
              </a:pPr>
              <a:t>46</a:t>
            </a:fld>
            <a:endParaRPr lang="en-US" altLang="zh-TW">
              <a:solidFill>
                <a:srgbClr val="000000"/>
              </a:solidFill>
            </a:endParaRPr>
          </a:p>
        </p:txBody>
      </p:sp>
      <p:sp>
        <p:nvSpPr>
          <p:cNvPr id="8" name="Rectangle 7"/>
          <p:cNvSpPr/>
          <p:nvPr/>
        </p:nvSpPr>
        <p:spPr>
          <a:xfrm>
            <a:off x="381000" y="685800"/>
            <a:ext cx="8458200" cy="400110"/>
          </a:xfrm>
          <a:prstGeom prst="rect">
            <a:avLst/>
          </a:prstGeom>
          <a:solidFill>
            <a:srgbClr val="FFFFCC"/>
          </a:solidFill>
          <a:ln>
            <a:solidFill>
              <a:schemeClr val="bg2"/>
            </a:solidFill>
          </a:ln>
        </p:spPr>
        <p:txBody>
          <a:bodyPr wrap="square">
            <a:spAutoFit/>
          </a:bodyPr>
          <a:lstStyle/>
          <a:p>
            <a:pPr marL="342900" indent="-342900" eaLnBrk="0" hangingPunct="0">
              <a:spcBef>
                <a:spcPct val="20000"/>
              </a:spcBef>
              <a:buClr>
                <a:srgbClr val="FF9900"/>
              </a:buClr>
              <a:buSzPct val="75000"/>
              <a:buFont typeface="Wingdings" pitchFamily="2" charset="2"/>
              <a:buChar char="n"/>
            </a:pPr>
            <a:r>
              <a:rPr lang="en-US" sz="2000" dirty="0" smtClean="0">
                <a:solidFill>
                  <a:srgbClr val="003366"/>
                </a:solidFill>
                <a:latin typeface="Calibri" pitchFamily="34" charset="0"/>
                <a:cs typeface="Calibri" pitchFamily="34" charset="0"/>
              </a:rPr>
              <a:t>Many predicates; many roles; how to deal with more phenomena? </a:t>
            </a:r>
            <a:endParaRPr lang="en-US" sz="2000" dirty="0">
              <a:solidFill>
                <a:srgbClr val="003366"/>
              </a:solidFill>
              <a:latin typeface="Calibri" pitchFamily="34" charset="0"/>
              <a:cs typeface="Calibri" pitchFamily="34" charset="0"/>
            </a:endParaRPr>
          </a:p>
        </p:txBody>
      </p:sp>
      <p:sp>
        <p:nvSpPr>
          <p:cNvPr id="6" name="Rectangle 5"/>
          <p:cNvSpPr/>
          <p:nvPr/>
        </p:nvSpPr>
        <p:spPr>
          <a:xfrm>
            <a:off x="7190507" y="5031387"/>
            <a:ext cx="1884218" cy="1200329"/>
          </a:xfrm>
          <a:prstGeom prst="rect">
            <a:avLst/>
          </a:prstGeom>
          <a:solidFill>
            <a:srgbClr val="FFFFCC"/>
          </a:solidFill>
          <a:ln>
            <a:solidFill>
              <a:schemeClr val="bg2"/>
            </a:solidFill>
          </a:ln>
        </p:spPr>
        <p:txBody>
          <a:bodyPr wrap="square">
            <a:spAutoFit/>
          </a:bodyPr>
          <a:lstStyle/>
          <a:p>
            <a:pPr eaLnBrk="0" hangingPunct="0">
              <a:spcBef>
                <a:spcPct val="20000"/>
              </a:spcBef>
              <a:buClr>
                <a:srgbClr val="FF9900"/>
              </a:buClr>
              <a:buSzPct val="75000"/>
            </a:pPr>
            <a:r>
              <a:rPr lang="en-US" dirty="0" smtClean="0">
                <a:solidFill>
                  <a:srgbClr val="003366"/>
                </a:solidFill>
                <a:latin typeface="Calibri" pitchFamily="34" charset="0"/>
                <a:cs typeface="Calibri" pitchFamily="34" charset="0"/>
              </a:rPr>
              <a:t>Sentence level analysis may be influenced by other sentences</a:t>
            </a:r>
            <a:endParaRPr lang="en-US" dirty="0">
              <a:solidFill>
                <a:srgbClr val="003366"/>
              </a:solidFill>
              <a:latin typeface="Calibri" pitchFamily="34" charset="0"/>
              <a:cs typeface="Calibri" pitchFamily="34" charset="0"/>
            </a:endParaRPr>
          </a:p>
        </p:txBody>
      </p:sp>
    </p:spTree>
    <p:extLst>
      <p:ext uri="{BB962C8B-B14F-4D97-AF65-F5344CB8AC3E}">
        <p14:creationId xmlns:p14="http://schemas.microsoft.com/office/powerpoint/2010/main" val="2695346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Challenges</a:t>
            </a:r>
            <a:endParaRPr lang="en-US" dirty="0"/>
          </a:p>
        </p:txBody>
      </p:sp>
      <p:sp>
        <p:nvSpPr>
          <p:cNvPr id="3" name="Content Placeholder 2"/>
          <p:cNvSpPr>
            <a:spLocks noGrp="1"/>
          </p:cNvSpPr>
          <p:nvPr>
            <p:ph idx="1"/>
          </p:nvPr>
        </p:nvSpPr>
        <p:spPr>
          <a:xfrm>
            <a:off x="228600" y="685800"/>
            <a:ext cx="8915400" cy="4953000"/>
          </a:xfrm>
        </p:spPr>
        <p:txBody>
          <a:bodyPr/>
          <a:lstStyle/>
          <a:p>
            <a:r>
              <a:rPr lang="en-US" dirty="0" smtClean="0"/>
              <a:t>Predict </a:t>
            </a:r>
            <a:r>
              <a:rPr lang="en-US" dirty="0"/>
              <a:t>the </a:t>
            </a:r>
            <a:r>
              <a:rPr lang="en-US" dirty="0" smtClean="0"/>
              <a:t>[preposition] </a:t>
            </a:r>
            <a:r>
              <a:rPr lang="en-US" dirty="0" smtClean="0">
                <a:solidFill>
                  <a:srgbClr val="FF0000"/>
                </a:solidFill>
              </a:rPr>
              <a:t>relations</a:t>
            </a:r>
            <a:endParaRPr lang="en-US" dirty="0" smtClean="0"/>
          </a:p>
          <a:p>
            <a:pPr lvl="1"/>
            <a:r>
              <a:rPr lang="en-US" sz="1400" dirty="0" smtClean="0"/>
              <a:t>[</a:t>
            </a:r>
            <a:r>
              <a:rPr lang="en-US" sz="1400" dirty="0"/>
              <a:t>EMNLP, ’11]</a:t>
            </a:r>
          </a:p>
          <a:p>
            <a:r>
              <a:rPr lang="en-US" dirty="0" smtClean="0"/>
              <a:t>Identify </a:t>
            </a:r>
            <a:r>
              <a:rPr lang="en-US" dirty="0"/>
              <a:t>the relation’s </a:t>
            </a:r>
            <a:r>
              <a:rPr lang="en-US" dirty="0" smtClean="0">
                <a:solidFill>
                  <a:srgbClr val="FF0000"/>
                </a:solidFill>
              </a:rPr>
              <a:t>arguments</a:t>
            </a:r>
            <a:endParaRPr lang="en-US" dirty="0" smtClean="0"/>
          </a:p>
          <a:p>
            <a:pPr lvl="1"/>
            <a:r>
              <a:rPr lang="en-US" sz="1400" dirty="0" smtClean="0"/>
              <a:t>[PP: Trans</a:t>
            </a:r>
            <a:r>
              <a:rPr lang="en-US" sz="1400" dirty="0"/>
              <a:t>. Of ACL, </a:t>
            </a:r>
            <a:r>
              <a:rPr lang="en-US" sz="1400" dirty="0" smtClean="0"/>
              <a:t>’13, Comma: AAAI’16]</a:t>
            </a:r>
            <a:endParaRPr lang="en-US" sz="1400" dirty="0"/>
          </a:p>
          <a:p>
            <a:endParaRPr lang="en-US" dirty="0" smtClean="0"/>
          </a:p>
          <a:p>
            <a:r>
              <a:rPr lang="en-US" dirty="0" smtClean="0"/>
              <a:t>Very little supervised data </a:t>
            </a:r>
          </a:p>
          <a:p>
            <a:pPr lvl="1"/>
            <a:r>
              <a:rPr lang="en-US" dirty="0" smtClean="0"/>
              <a:t>per phenomena</a:t>
            </a:r>
          </a:p>
          <a:p>
            <a:r>
              <a:rPr lang="en-US" dirty="0" smtClean="0"/>
              <a:t>Minimal annotation </a:t>
            </a:r>
          </a:p>
          <a:p>
            <a:pPr lvl="1"/>
            <a:r>
              <a:rPr lang="en-US" dirty="0" smtClean="0"/>
              <a:t>only at the predicate level </a:t>
            </a:r>
          </a:p>
          <a:p>
            <a:r>
              <a:rPr lang="en-US" dirty="0" smtClean="0"/>
              <a:t>Learning models in these settings exploits two principles:</a:t>
            </a:r>
          </a:p>
          <a:p>
            <a:pPr lvl="1"/>
            <a:r>
              <a:rPr lang="en-US" dirty="0" smtClean="0"/>
              <a:t>Latent structure can be constrained </a:t>
            </a:r>
            <a:r>
              <a:rPr lang="en-US" dirty="0" smtClean="0">
                <a:solidFill>
                  <a:srgbClr val="003366"/>
                </a:solidFill>
              </a:rPr>
              <a:t>(via CCMs)</a:t>
            </a:r>
            <a:endParaRPr lang="en-US" dirty="0">
              <a:solidFill>
                <a:srgbClr val="003366"/>
              </a:solidFill>
            </a:endParaRPr>
          </a:p>
          <a:p>
            <a:pPr lvl="1"/>
            <a:r>
              <a:rPr lang="en-US" dirty="0" smtClean="0"/>
              <a:t>Coherency among multiple phenomena: </a:t>
            </a:r>
            <a:r>
              <a:rPr lang="en-US" dirty="0" smtClean="0">
                <a:solidFill>
                  <a:srgbClr val="003366"/>
                </a:solidFill>
              </a:rPr>
              <a:t>learn simple models; infer together </a:t>
            </a:r>
          </a:p>
          <a:p>
            <a:pPr marL="914400" lvl="1" indent="-514350">
              <a:buFont typeface="+mj-lt"/>
              <a:buAutoNum type="arabicPeriod"/>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03"/>
          <p:cNvSpPr>
            <a:spLocks noChangeArrowheads="1"/>
          </p:cNvSpPr>
          <p:nvPr/>
        </p:nvSpPr>
        <p:spPr bwMode="auto">
          <a:xfrm>
            <a:off x="158376" y="4947024"/>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47</a:t>
            </a:fld>
            <a:endParaRPr lang="en-US" altLang="zh-TW" dirty="0"/>
          </a:p>
        </p:txBody>
      </p:sp>
    </p:spTree>
    <p:extLst>
      <p:ext uri="{BB962C8B-B14F-4D97-AF65-F5344CB8AC3E}">
        <p14:creationId xmlns:p14="http://schemas.microsoft.com/office/powerpoint/2010/main" val="1729480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Coherency in Semantic Role Labeling</a:t>
            </a:r>
            <a:endParaRPr lang="en-US" dirty="0"/>
          </a:p>
        </p:txBody>
      </p:sp>
      <p:sp>
        <p:nvSpPr>
          <p:cNvPr id="10244" name="Rectangle 26"/>
          <p:cNvSpPr>
            <a:spLocks noChangeArrowheads="1"/>
          </p:cNvSpPr>
          <p:nvPr/>
        </p:nvSpPr>
        <p:spPr bwMode="auto">
          <a:xfrm>
            <a:off x="457200" y="1143000"/>
            <a:ext cx="8458200" cy="4095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b="1">
                <a:latin typeface="Calibri" pitchFamily="34" charset="0"/>
              </a:rPr>
              <a:t>Predicate-arguments generated should be consistent across phenomena</a:t>
            </a:r>
            <a:endParaRPr lang="en-US" altLang="en-US" sz="2000" b="1">
              <a:solidFill>
                <a:srgbClr val="FF3300"/>
              </a:solidFill>
              <a:latin typeface="Calibri" pitchFamily="34" charset="0"/>
            </a:endParaRPr>
          </a:p>
        </p:txBody>
      </p:sp>
      <p:sp>
        <p:nvSpPr>
          <p:cNvPr id="10245" name="Text Box 6"/>
          <p:cNvSpPr txBox="1">
            <a:spLocks noChangeArrowheads="1"/>
          </p:cNvSpPr>
          <p:nvPr/>
        </p:nvSpPr>
        <p:spPr bwMode="auto">
          <a:xfrm>
            <a:off x="762000" y="17526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000" dirty="0">
                <a:latin typeface="Calibri" pitchFamily="34" charset="0"/>
                <a:ea typeface="Arial Unicode MS" pitchFamily="34" charset="-128"/>
                <a:cs typeface="Arial Unicode MS" pitchFamily="34" charset="-128"/>
              </a:rPr>
              <a:t>The touchdown </a:t>
            </a:r>
            <a:r>
              <a:rPr lang="en-US" altLang="en-US" sz="2000" dirty="0">
                <a:solidFill>
                  <a:schemeClr val="hlink"/>
                </a:solidFill>
                <a:latin typeface="Calibri" pitchFamily="34" charset="0"/>
                <a:ea typeface="Arial Unicode MS" pitchFamily="34" charset="-128"/>
                <a:cs typeface="Arial Unicode MS" pitchFamily="34" charset="-128"/>
              </a:rPr>
              <a:t>scored</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by</a:t>
            </a:r>
            <a:r>
              <a:rPr lang="en-US" altLang="en-US" sz="2000" dirty="0">
                <a:latin typeface="Calibri" pitchFamily="34" charset="0"/>
                <a:ea typeface="Arial Unicode MS" pitchFamily="34" charset="-128"/>
                <a:cs typeface="Arial Unicode MS" pitchFamily="34" charset="-128"/>
              </a:rPr>
              <a:t> </a:t>
            </a:r>
            <a:r>
              <a:rPr lang="en-US" altLang="en-US" sz="2000" dirty="0" smtClean="0">
                <a:solidFill>
                  <a:srgbClr val="000000"/>
                </a:solidFill>
                <a:latin typeface="Calibri" pitchFamily="34" charset="0"/>
                <a:ea typeface="Arial Unicode MS" pitchFamily="34" charset="-128"/>
                <a:cs typeface="Arial Unicode MS" pitchFamily="34" charset="-128"/>
              </a:rPr>
              <a:t>Brady</a:t>
            </a:r>
            <a:r>
              <a:rPr lang="en-US" altLang="en-US" sz="2000" dirty="0" smtClean="0">
                <a:latin typeface="Calibri" pitchFamily="34" charset="0"/>
                <a:ea typeface="Arial Unicode MS" pitchFamily="34" charset="-128"/>
                <a:cs typeface="Arial Unicode MS" pitchFamily="34" charset="-128"/>
              </a:rPr>
              <a:t> </a:t>
            </a:r>
            <a:r>
              <a:rPr lang="en-US" altLang="en-US" sz="2000" dirty="0">
                <a:solidFill>
                  <a:schemeClr val="hlink"/>
                </a:solidFill>
                <a:latin typeface="Calibri" pitchFamily="34" charset="0"/>
                <a:ea typeface="Arial Unicode MS" pitchFamily="34" charset="-128"/>
                <a:cs typeface="Arial Unicode MS" pitchFamily="34" charset="-128"/>
              </a:rPr>
              <a:t>cemented</a:t>
            </a:r>
            <a:r>
              <a:rPr lang="en-US" altLang="en-US" sz="2000" dirty="0">
                <a:latin typeface="Calibri" pitchFamily="34" charset="0"/>
                <a:ea typeface="Arial Unicode MS" pitchFamily="34" charset="-128"/>
                <a:cs typeface="Arial Unicode MS" pitchFamily="34" charset="-128"/>
              </a:rPr>
              <a:t>  the </a:t>
            </a:r>
            <a:r>
              <a:rPr lang="en-US" altLang="en-US" sz="2000" dirty="0">
                <a:solidFill>
                  <a:srgbClr val="FF0F00"/>
                </a:solidFill>
                <a:latin typeface="Calibri" pitchFamily="34" charset="0"/>
                <a:ea typeface="Arial Unicode MS" pitchFamily="34" charset="-128"/>
                <a:cs typeface="Arial Unicode MS" pitchFamily="34" charset="-128"/>
              </a:rPr>
              <a:t>victory</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of</a:t>
            </a:r>
            <a:r>
              <a:rPr lang="en-US" altLang="en-US" sz="2000" dirty="0">
                <a:latin typeface="Calibri" pitchFamily="34" charset="0"/>
                <a:ea typeface="Arial Unicode MS" pitchFamily="34" charset="-128"/>
                <a:cs typeface="Arial Unicode MS" pitchFamily="34" charset="-128"/>
              </a:rPr>
              <a:t> the </a:t>
            </a:r>
            <a:r>
              <a:rPr lang="en-US" altLang="en-US" sz="2000" dirty="0" smtClean="0">
                <a:latin typeface="Calibri" pitchFamily="34" charset="0"/>
                <a:ea typeface="Arial Unicode MS" pitchFamily="34" charset="-128"/>
                <a:cs typeface="Arial Unicode MS" pitchFamily="34" charset="-128"/>
              </a:rPr>
              <a:t>Patriots.</a:t>
            </a:r>
            <a:endParaRPr lang="en-US" altLang="en-US" sz="2000" dirty="0">
              <a:latin typeface="Calibri" pitchFamily="34" charset="0"/>
              <a:ea typeface="Arial Unicode MS" pitchFamily="34" charset="-128"/>
              <a:cs typeface="Arial Unicode MS" pitchFamily="34" charset="-128"/>
            </a:endParaRPr>
          </a:p>
        </p:txBody>
      </p:sp>
      <p:graphicFrame>
        <p:nvGraphicFramePr>
          <p:cNvPr id="1278981" name="Group 5"/>
          <p:cNvGraphicFramePr>
            <a:graphicFrameLocks noGrp="1"/>
          </p:cNvGraphicFramePr>
          <p:nvPr>
            <p:extLst/>
          </p:nvPr>
        </p:nvGraphicFramePr>
        <p:xfrm>
          <a:off x="990600" y="2706688"/>
          <a:ext cx="7391400" cy="2246312"/>
        </p:xfrm>
        <a:graphic>
          <a:graphicData uri="http://schemas.openxmlformats.org/drawingml/2006/table">
            <a:tbl>
              <a:tblPr/>
              <a:tblGrid>
                <a:gridCol w="2201863">
                  <a:extLst>
                    <a:ext uri="{9D8B030D-6E8A-4147-A177-3AD203B41FA5}">
                      <a16:colId xmlns:a16="http://schemas.microsoft.com/office/drawing/2014/main" val="20000"/>
                    </a:ext>
                  </a:extLst>
                </a:gridCol>
                <a:gridCol w="2516187">
                  <a:extLst>
                    <a:ext uri="{9D8B030D-6E8A-4147-A177-3AD203B41FA5}">
                      <a16:colId xmlns:a16="http://schemas.microsoft.com/office/drawing/2014/main" val="20001"/>
                    </a:ext>
                  </a:extLst>
                </a:gridCol>
                <a:gridCol w="2673350">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hlink"/>
                          </a:solidFill>
                          <a:effectLst/>
                          <a:latin typeface="Calibri" pitchFamily="34" charset="0"/>
                          <a:cs typeface="Arial" pitchFamily="34" charset="0"/>
                        </a:rPr>
                        <a:t>Verb</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FF0F00"/>
                          </a:solidFill>
                          <a:effectLst/>
                          <a:latin typeface="Calibri" pitchFamily="34" charset="0"/>
                          <a:cs typeface="Arial" pitchFamily="34" charset="0"/>
                        </a:rPr>
                        <a:t>Nominalization</a:t>
                      </a:r>
                      <a:endParaRPr kumimoji="0" lang="en-US" sz="1800" b="1"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accent2"/>
                          </a:solidFill>
                          <a:effectLst/>
                          <a:latin typeface="Calibri" pitchFamily="34" charset="0"/>
                          <a:cs typeface="Arial" pitchFamily="34" charset="0"/>
                        </a:rPr>
                        <a:t>Preposition</a:t>
                      </a:r>
                      <a:endParaRPr kumimoji="0" lang="en-US" sz="1800" b="1" i="0" u="none" strike="noStrike" cap="none" normalizeH="0" baseline="0" smtClean="0">
                        <a:ln>
                          <a:noFill/>
                        </a:ln>
                        <a:solidFill>
                          <a:schemeClr val="hlink"/>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dirty="0" smtClean="0">
                          <a:ln>
                            <a:noFill/>
                          </a:ln>
                          <a:solidFill>
                            <a:schemeClr val="tx1"/>
                          </a:solidFill>
                          <a:effectLst/>
                          <a:latin typeface="Calibri" pitchFamily="34" charset="0"/>
                          <a:cs typeface="Arial" pitchFamily="34" charset="0"/>
                        </a:rPr>
                        <a:t>score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A0: </a:t>
                      </a:r>
                      <a:r>
                        <a:rPr kumimoji="0" lang="en-US" sz="1800" b="0" i="0" u="none" strike="noStrike" cap="none" normalizeH="0" baseline="0" dirty="0" smtClean="0">
                          <a:ln>
                            <a:noFill/>
                          </a:ln>
                          <a:solidFill>
                            <a:schemeClr val="tx1"/>
                          </a:solidFill>
                          <a:effectLst/>
                          <a:latin typeface="Calibri" pitchFamily="34" charset="0"/>
                          <a:cs typeface="Arial" pitchFamily="34" charset="0"/>
                        </a:rPr>
                        <a:t>Brady (scorer)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A1: </a:t>
                      </a:r>
                      <a:r>
                        <a:rPr kumimoji="0" lang="en-US" sz="1800" b="0" i="0" u="none" strike="noStrike" cap="none" normalizeH="0" baseline="0" dirty="0" smtClean="0">
                          <a:ln>
                            <a:noFill/>
                          </a:ln>
                          <a:solidFill>
                            <a:schemeClr val="tx1"/>
                          </a:solidFill>
                          <a:effectLst/>
                          <a:latin typeface="Calibri" pitchFamily="34" charset="0"/>
                          <a:cs typeface="Arial" pitchFamily="34" charset="0"/>
                        </a:rPr>
                        <a:t>The touchdown (points scored)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dirty="0" smtClean="0">
                          <a:ln>
                            <a:noFill/>
                          </a:ln>
                          <a:solidFill>
                            <a:schemeClr val="tx1"/>
                          </a:solidFill>
                          <a:effectLst/>
                          <a:latin typeface="Calibri" pitchFamily="34" charset="0"/>
                          <a:cs typeface="Arial" pitchFamily="34" charset="0"/>
                        </a:rPr>
                        <a:t>win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A0: </a:t>
                      </a:r>
                      <a:r>
                        <a:rPr kumimoji="0" lang="en-US" sz="1800" b="0" i="0" u="none" strike="noStrike" cap="none" normalizeH="0" baseline="0" dirty="0" smtClean="0">
                          <a:ln>
                            <a:noFill/>
                          </a:ln>
                          <a:solidFill>
                            <a:schemeClr val="tx1"/>
                          </a:solidFill>
                          <a:effectLst/>
                          <a:latin typeface="Calibri" pitchFamily="34" charset="0"/>
                          <a:cs typeface="Arial" pitchFamily="34" charset="0"/>
                        </a:rPr>
                        <a:t>the Patriots (winner)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Sense: </a:t>
                      </a:r>
                      <a:r>
                        <a:rPr kumimoji="0" lang="en-US" sz="1800" b="0" i="0" u="none" strike="noStrike" cap="none" normalizeH="0" baseline="0" dirty="0" smtClean="0">
                          <a:ln>
                            <a:noFill/>
                          </a:ln>
                          <a:solidFill>
                            <a:schemeClr val="tx1"/>
                          </a:solidFill>
                          <a:effectLst/>
                          <a:latin typeface="Calibri" pitchFamily="34" charset="0"/>
                          <a:cs typeface="Arial" pitchFamily="34" charset="0"/>
                        </a:rPr>
                        <a:t>11(6)</a:t>
                      </a: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endParaRPr kumimoji="0" lang="en-US" sz="1600" b="0" i="0" u="none" strike="noStrike" cap="none" normalizeH="0" baseline="0" dirty="0" smtClean="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r>
                        <a:rPr kumimoji="0" lang="en-US" sz="1600" b="0" i="0" u="none" strike="noStrike" cap="none" normalizeH="0" baseline="0" dirty="0" smtClean="0">
                          <a:ln>
                            <a:noFill/>
                          </a:ln>
                          <a:solidFill>
                            <a:schemeClr val="accent2"/>
                          </a:solidFill>
                          <a:effectLst/>
                          <a:latin typeface="Calibri" pitchFamily="34" charset="0"/>
                          <a:cs typeface="Arial" pitchFamily="34" charset="0"/>
                        </a:rPr>
                        <a:t>“the object of the preposition is the object of the underlying verb of the nominalization”</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56" name="Line 98"/>
          <p:cNvSpPr>
            <a:spLocks noChangeShapeType="1"/>
          </p:cNvSpPr>
          <p:nvPr/>
        </p:nvSpPr>
        <p:spPr bwMode="auto">
          <a:xfrm flipH="1">
            <a:off x="2209800" y="2057400"/>
            <a:ext cx="685800" cy="6858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99"/>
          <p:cNvSpPr>
            <a:spLocks noChangeShapeType="1"/>
          </p:cNvSpPr>
          <p:nvPr/>
        </p:nvSpPr>
        <p:spPr bwMode="auto">
          <a:xfrm flipH="1">
            <a:off x="4419600" y="2057400"/>
            <a:ext cx="17526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01"/>
          <p:cNvSpPr>
            <a:spLocks noChangeShapeType="1"/>
          </p:cNvSpPr>
          <p:nvPr/>
        </p:nvSpPr>
        <p:spPr bwMode="auto">
          <a:xfrm>
            <a:off x="6668814" y="2149474"/>
            <a:ext cx="265385" cy="593726"/>
          </a:xfrm>
          <a:prstGeom prst="line">
            <a:avLst/>
          </a:prstGeom>
          <a:noFill/>
          <a:ln w="127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26"/>
          <p:cNvSpPr>
            <a:spLocks noChangeArrowheads="1"/>
          </p:cNvSpPr>
          <p:nvPr/>
        </p:nvSpPr>
        <p:spPr bwMode="auto">
          <a:xfrm>
            <a:off x="1219200" y="5105400"/>
            <a:ext cx="6705600" cy="10191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000" dirty="0">
                <a:latin typeface="Calibri" pitchFamily="34" charset="0"/>
                <a:ea typeface="Arial Unicode MS" pitchFamily="34" charset="-128"/>
                <a:cs typeface="Arial Unicode MS" pitchFamily="34" charset="-128"/>
              </a:rPr>
              <a:t>Linguistic Constraints: </a:t>
            </a:r>
          </a:p>
          <a:p>
            <a:pPr algn="ctr"/>
            <a:r>
              <a:rPr lang="en-US" altLang="en-US" sz="2000" dirty="0">
                <a:solidFill>
                  <a:srgbClr val="FF0F00"/>
                </a:solidFill>
                <a:latin typeface="Calibri" pitchFamily="34" charset="0"/>
                <a:ea typeface="Arial Unicode MS" pitchFamily="34" charset="-128"/>
                <a:cs typeface="Arial Unicode MS" pitchFamily="34" charset="-128"/>
              </a:rPr>
              <a:t>A0: the </a:t>
            </a:r>
            <a:r>
              <a:rPr lang="en-US" altLang="en-US" sz="2000" dirty="0" smtClean="0">
                <a:solidFill>
                  <a:srgbClr val="FF0F00"/>
                </a:solidFill>
                <a:latin typeface="Calibri" pitchFamily="34" charset="0"/>
                <a:ea typeface="Arial Unicode MS" pitchFamily="34" charset="-128"/>
                <a:cs typeface="Arial Unicode MS" pitchFamily="34" charset="-128"/>
              </a:rPr>
              <a:t>Patriots</a:t>
            </a:r>
            <a:r>
              <a:rPr lang="en-US" altLang="en-US" sz="2000" dirty="0" smtClean="0">
                <a:latin typeface="Calibri" pitchFamily="34" charset="0"/>
                <a:ea typeface="Arial Unicode MS" pitchFamily="34" charset="-128"/>
                <a:cs typeface="Arial Unicode MS" pitchFamily="34" charset="-128"/>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Sense(of): 11(6)</a:t>
            </a:r>
          </a:p>
          <a:p>
            <a:pPr algn="ctr"/>
            <a:r>
              <a:rPr lang="en-US" altLang="en-US" sz="2000" dirty="0">
                <a:solidFill>
                  <a:schemeClr val="hlink"/>
                </a:solidFill>
                <a:latin typeface="Calibri" pitchFamily="34" charset="0"/>
                <a:ea typeface="Arial Unicode MS" pitchFamily="34" charset="-128"/>
                <a:cs typeface="Arial Unicode MS" pitchFamily="34" charset="-128"/>
                <a:sym typeface="Symbol" pitchFamily="18" charset="2"/>
              </a:rPr>
              <a:t>A0</a:t>
            </a:r>
            <a:r>
              <a:rPr lang="en-US" altLang="en-US" sz="2000" dirty="0" smtClean="0">
                <a:solidFill>
                  <a:schemeClr val="hlink"/>
                </a:solidFill>
                <a:latin typeface="Calibri" pitchFamily="34" charset="0"/>
                <a:ea typeface="Arial Unicode MS" pitchFamily="34" charset="-128"/>
                <a:cs typeface="Arial Unicode MS" pitchFamily="34" charset="-128"/>
                <a:sym typeface="Symbol" pitchFamily="18" charset="2"/>
              </a:rPr>
              <a:t>: Brady</a:t>
            </a:r>
            <a:r>
              <a:rPr lang="en-US" altLang="en-US" sz="2000" dirty="0" smtClean="0">
                <a:solidFill>
                  <a:schemeClr val="accent2"/>
                </a:solidFill>
                <a:latin typeface="Calibri" pitchFamily="34" charset="0"/>
                <a:ea typeface="Arial Unicode MS" pitchFamily="34" charset="-128"/>
                <a:cs typeface="Arial Unicode MS" pitchFamily="34" charset="-128"/>
                <a:sym typeface="Symbol" pitchFamily="18" charset="2"/>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Sense(by): 1(1)</a:t>
            </a:r>
          </a:p>
        </p:txBody>
      </p:sp>
      <p:sp>
        <p:nvSpPr>
          <p:cNvPr id="1278995" name="AutoShape 19"/>
          <p:cNvSpPr>
            <a:spLocks noChangeArrowheads="1"/>
          </p:cNvSpPr>
          <p:nvPr/>
        </p:nvSpPr>
        <p:spPr bwMode="auto">
          <a:xfrm>
            <a:off x="2133600" y="55499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78996" name="AutoShape 20"/>
          <p:cNvSpPr>
            <a:spLocks noChangeArrowheads="1"/>
          </p:cNvSpPr>
          <p:nvPr/>
        </p:nvSpPr>
        <p:spPr bwMode="auto">
          <a:xfrm>
            <a:off x="2108200" y="58674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 name="Slide Number Placeholder 4"/>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48</a:t>
            </a:fld>
            <a:endParaRPr lang="en-US" altLang="zh-TW" dirty="0"/>
          </a:p>
        </p:txBody>
      </p:sp>
    </p:spTree>
    <p:extLst>
      <p:ext uri="{BB962C8B-B14F-4D97-AF65-F5344CB8AC3E}">
        <p14:creationId xmlns:p14="http://schemas.microsoft.com/office/powerpoint/2010/main" val="31252782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78995"/>
                                        </p:tgtEl>
                                        <p:attrNameLst>
                                          <p:attrName>style.visibility</p:attrName>
                                        </p:attrNameLst>
                                      </p:cBhvr>
                                      <p:to>
                                        <p:strVal val="visible"/>
                                      </p:to>
                                    </p:set>
                                    <p:anim calcmode="lin" valueType="num">
                                      <p:cBhvr additive="base">
                                        <p:cTn id="7" dur="500" fill="hold"/>
                                        <p:tgtEl>
                                          <p:spTgt spid="1278995"/>
                                        </p:tgtEl>
                                        <p:attrNameLst>
                                          <p:attrName>ppt_x</p:attrName>
                                        </p:attrNameLst>
                                      </p:cBhvr>
                                      <p:tavLst>
                                        <p:tav tm="0">
                                          <p:val>
                                            <p:strVal val="0-#ppt_w/2"/>
                                          </p:val>
                                        </p:tav>
                                        <p:tav tm="100000">
                                          <p:val>
                                            <p:strVal val="#ppt_x"/>
                                          </p:val>
                                        </p:tav>
                                      </p:tavLst>
                                    </p:anim>
                                    <p:anim calcmode="lin" valueType="num">
                                      <p:cBhvr additive="base">
                                        <p:cTn id="8" dur="500" fill="hold"/>
                                        <p:tgtEl>
                                          <p:spTgt spid="127899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78996"/>
                                        </p:tgtEl>
                                        <p:attrNameLst>
                                          <p:attrName>style.visibility</p:attrName>
                                        </p:attrNameLst>
                                      </p:cBhvr>
                                      <p:to>
                                        <p:strVal val="visible"/>
                                      </p:to>
                                    </p:set>
                                    <p:anim calcmode="lin" valueType="num">
                                      <p:cBhvr additive="base">
                                        <p:cTn id="11" dur="500" fill="hold"/>
                                        <p:tgtEl>
                                          <p:spTgt spid="1278996"/>
                                        </p:tgtEl>
                                        <p:attrNameLst>
                                          <p:attrName>ppt_x</p:attrName>
                                        </p:attrNameLst>
                                      </p:cBhvr>
                                      <p:tavLst>
                                        <p:tav tm="0">
                                          <p:val>
                                            <p:strVal val="0-#ppt_w/2"/>
                                          </p:val>
                                        </p:tav>
                                        <p:tav tm="100000">
                                          <p:val>
                                            <p:strVal val="#ppt_x"/>
                                          </p:val>
                                        </p:tav>
                                      </p:tavLst>
                                    </p:anim>
                                    <p:anim calcmode="lin" valueType="num">
                                      <p:cBhvr additive="base">
                                        <p:cTn id="12" dur="500" fill="hold"/>
                                        <p:tgtEl>
                                          <p:spTgt spid="1278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95" grpId="0" animBg="1"/>
      <p:bldP spid="127899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 Coherence via Joint inference (CCMs)</a:t>
            </a:r>
            <a:endParaRPr lang="en-US" dirty="0"/>
          </a:p>
        </p:txBody>
      </p:sp>
      <p:pic>
        <p:nvPicPr>
          <p:cNvPr id="9" name="Picture 8"/>
          <p:cNvPicPr>
            <a:picLocks noChangeAspect="1"/>
          </p:cNvPicPr>
          <p:nvPr/>
        </p:nvPicPr>
        <p:blipFill>
          <a:blip r:embed="rId2"/>
          <a:stretch>
            <a:fillRect/>
          </a:stretch>
        </p:blipFill>
        <p:spPr>
          <a:xfrm>
            <a:off x="603250" y="1952624"/>
            <a:ext cx="2960745" cy="956151"/>
          </a:xfrm>
          <a:prstGeom prst="rect">
            <a:avLst/>
          </a:prstGeom>
        </p:spPr>
      </p:pic>
      <p:pic>
        <p:nvPicPr>
          <p:cNvPr id="10" name="Picture 9"/>
          <p:cNvPicPr>
            <a:picLocks noChangeAspect="1"/>
          </p:cNvPicPr>
          <p:nvPr/>
        </p:nvPicPr>
        <p:blipFill>
          <a:blip r:embed="rId3"/>
          <a:stretch>
            <a:fillRect/>
          </a:stretch>
        </p:blipFill>
        <p:spPr>
          <a:xfrm>
            <a:off x="5726056" y="1952624"/>
            <a:ext cx="2960744" cy="851214"/>
          </a:xfrm>
          <a:prstGeom prst="rect">
            <a:avLst/>
          </a:prstGeom>
        </p:spPr>
      </p:pic>
      <p:grpSp>
        <p:nvGrpSpPr>
          <p:cNvPr id="40" name="Group 39"/>
          <p:cNvGrpSpPr/>
          <p:nvPr/>
        </p:nvGrpSpPr>
        <p:grpSpPr>
          <a:xfrm>
            <a:off x="469712" y="2635250"/>
            <a:ext cx="4604202" cy="1626692"/>
            <a:chOff x="469712" y="2635250"/>
            <a:chExt cx="4604202" cy="1626692"/>
          </a:xfrm>
        </p:grpSpPr>
        <p:sp>
          <p:nvSpPr>
            <p:cNvPr id="17" name="Rectangle 16"/>
            <p:cNvSpPr/>
            <p:nvPr/>
          </p:nvSpPr>
          <p:spPr>
            <a:xfrm>
              <a:off x="1468854"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2068130"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469712" y="3861832"/>
              <a:ext cx="2315783" cy="400110"/>
            </a:xfrm>
            <a:prstGeom prst="rect">
              <a:avLst/>
            </a:prstGeom>
            <a:noFill/>
          </p:spPr>
          <p:txBody>
            <a:bodyPr wrap="none" rtlCol="0">
              <a:spAutoFit/>
            </a:bodyPr>
            <a:lstStyle/>
            <a:p>
              <a:r>
                <a:rPr lang="en-US" sz="2000" dirty="0" smtClean="0">
                  <a:latin typeface="+mn-lt"/>
                </a:rPr>
                <a:t>Each argument label</a:t>
              </a:r>
              <a:endParaRPr lang="en-US" sz="2000" dirty="0">
                <a:latin typeface="+mn-lt"/>
              </a:endParaRPr>
            </a:p>
          </p:txBody>
        </p:sp>
        <p:sp>
          <p:nvSpPr>
            <p:cNvPr id="14" name="TextBox 13"/>
            <p:cNvSpPr txBox="1"/>
            <p:nvPr/>
          </p:nvSpPr>
          <p:spPr>
            <a:xfrm>
              <a:off x="2653685" y="3021832"/>
              <a:ext cx="2420229" cy="400110"/>
            </a:xfrm>
            <a:prstGeom prst="rect">
              <a:avLst/>
            </a:prstGeom>
            <a:noFill/>
          </p:spPr>
          <p:txBody>
            <a:bodyPr wrap="none" rtlCol="0">
              <a:spAutoFit/>
            </a:bodyPr>
            <a:lstStyle/>
            <a:p>
              <a:r>
                <a:rPr lang="en-US" sz="2000" dirty="0" smtClean="0">
                  <a:latin typeface="+mn-lt"/>
                </a:rPr>
                <a:t>Argument candidates</a:t>
              </a:r>
              <a:endParaRPr lang="en-US" sz="2000" dirty="0">
                <a:latin typeface="+mn-lt"/>
              </a:endParaRPr>
            </a:p>
          </p:txBody>
        </p:sp>
        <p:cxnSp>
          <p:nvCxnSpPr>
            <p:cNvPr id="24" name="Elbow Connector 23"/>
            <p:cNvCxnSpPr>
              <a:stCxn id="18" idx="2"/>
              <a:endCxn id="14" idx="1"/>
            </p:cNvCxnSpPr>
            <p:nvPr/>
          </p:nvCxnSpPr>
          <p:spPr>
            <a:xfrm rot="16200000" flipH="1">
              <a:off x="2283726" y="2851928"/>
              <a:ext cx="313112" cy="42680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7" idx="2"/>
              <a:endCxn id="13" idx="0"/>
            </p:cNvCxnSpPr>
            <p:nvPr/>
          </p:nvCxnSpPr>
          <p:spPr>
            <a:xfrm>
              <a:off x="1627604" y="2908775"/>
              <a:ext cx="0" cy="9530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4321693" y="2530313"/>
            <a:ext cx="3660415" cy="1697470"/>
            <a:chOff x="4321693" y="2530313"/>
            <a:chExt cx="3660415" cy="1697470"/>
          </a:xfrm>
        </p:grpSpPr>
        <p:sp>
          <p:nvSpPr>
            <p:cNvPr id="21" name="Rectangle 20"/>
            <p:cNvSpPr/>
            <p:nvPr/>
          </p:nvSpPr>
          <p:spPr>
            <a:xfrm>
              <a:off x="6553200"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7135222"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6605835" y="3806577"/>
              <a:ext cx="1376273" cy="400110"/>
            </a:xfrm>
            <a:prstGeom prst="rect">
              <a:avLst/>
            </a:prstGeom>
            <a:noFill/>
          </p:spPr>
          <p:txBody>
            <a:bodyPr wrap="none" rtlCol="0">
              <a:spAutoFit/>
            </a:bodyPr>
            <a:lstStyle/>
            <a:p>
              <a:r>
                <a:rPr lang="en-US" sz="2000" dirty="0">
                  <a:latin typeface="+mn-lt"/>
                </a:rPr>
                <a:t>P</a:t>
              </a:r>
              <a:r>
                <a:rPr lang="en-US" sz="2000" dirty="0" smtClean="0">
                  <a:latin typeface="+mn-lt"/>
                </a:rPr>
                <a:t>reposition</a:t>
              </a:r>
              <a:endParaRPr lang="en-US" sz="2000" dirty="0">
                <a:latin typeface="+mn-lt"/>
              </a:endParaRPr>
            </a:p>
          </p:txBody>
        </p:sp>
        <p:sp>
          <p:nvSpPr>
            <p:cNvPr id="29" name="TextBox 28"/>
            <p:cNvSpPr txBox="1"/>
            <p:nvPr/>
          </p:nvSpPr>
          <p:spPr>
            <a:xfrm>
              <a:off x="4321693" y="3519897"/>
              <a:ext cx="2245902" cy="707886"/>
            </a:xfrm>
            <a:prstGeom prst="rect">
              <a:avLst/>
            </a:prstGeom>
            <a:noFill/>
          </p:spPr>
          <p:txBody>
            <a:bodyPr wrap="none" rtlCol="0">
              <a:spAutoFit/>
            </a:bodyPr>
            <a:lstStyle/>
            <a:p>
              <a:r>
                <a:rPr lang="en-US" sz="2000" dirty="0" smtClean="0"/>
                <a:t>Preposition relation</a:t>
              </a:r>
            </a:p>
            <a:p>
              <a:r>
                <a:rPr lang="en-US" sz="2000" dirty="0" smtClean="0"/>
                <a:t>label</a:t>
              </a:r>
              <a:endParaRPr lang="en-US" sz="2000" dirty="0"/>
            </a:p>
          </p:txBody>
        </p:sp>
        <p:cxnSp>
          <p:nvCxnSpPr>
            <p:cNvPr id="30" name="Elbow Connector 29"/>
            <p:cNvCxnSpPr>
              <a:stCxn id="21" idx="2"/>
              <a:endCxn id="29" idx="0"/>
            </p:cNvCxnSpPr>
            <p:nvPr/>
          </p:nvCxnSpPr>
          <p:spPr>
            <a:xfrm rot="5400000">
              <a:off x="5720268" y="2528214"/>
              <a:ext cx="716059" cy="126730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2" idx="2"/>
              <a:endCxn id="28" idx="0"/>
            </p:cNvCxnSpPr>
            <p:nvPr/>
          </p:nvCxnSpPr>
          <p:spPr>
            <a:xfrm>
              <a:off x="7293972" y="2803838"/>
              <a:ext cx="0" cy="100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1067801" y="4418835"/>
            <a:ext cx="2328295" cy="400110"/>
          </a:xfrm>
          <a:prstGeom prst="rect">
            <a:avLst/>
          </a:prstGeom>
          <a:noFill/>
        </p:spPr>
        <p:txBody>
          <a:bodyPr wrap="square" rtlCol="0">
            <a:spAutoFit/>
          </a:bodyPr>
          <a:lstStyle/>
          <a:p>
            <a:r>
              <a:rPr lang="en-US" sz="2000" dirty="0" smtClean="0">
                <a:latin typeface="+mn-lt"/>
              </a:rPr>
              <a:t>Verb SRL constraints</a:t>
            </a:r>
          </a:p>
        </p:txBody>
      </p:sp>
      <p:sp>
        <p:nvSpPr>
          <p:cNvPr id="44" name="TextBox 43"/>
          <p:cNvSpPr txBox="1"/>
          <p:nvPr/>
        </p:nvSpPr>
        <p:spPr>
          <a:xfrm>
            <a:off x="5024277" y="4418835"/>
            <a:ext cx="3347938" cy="400110"/>
          </a:xfrm>
          <a:prstGeom prst="rect">
            <a:avLst/>
          </a:prstGeom>
          <a:noFill/>
        </p:spPr>
        <p:txBody>
          <a:bodyPr wrap="square" rtlCol="0">
            <a:spAutoFit/>
          </a:bodyPr>
          <a:lstStyle/>
          <a:p>
            <a:r>
              <a:rPr lang="en-US" sz="2000" dirty="0" smtClean="0">
                <a:latin typeface="+mn-lt"/>
              </a:rPr>
              <a:t>Preposition SRL Constraints </a:t>
            </a:r>
          </a:p>
        </p:txBody>
      </p:sp>
      <p:pic>
        <p:nvPicPr>
          <p:cNvPr id="47" name="Picture 46"/>
          <p:cNvPicPr>
            <a:picLocks noChangeAspect="1"/>
          </p:cNvPicPr>
          <p:nvPr/>
        </p:nvPicPr>
        <p:blipFill>
          <a:blip r:embed="rId4"/>
          <a:stretch>
            <a:fillRect/>
          </a:stretch>
        </p:blipFill>
        <p:spPr>
          <a:xfrm>
            <a:off x="1067801" y="1802604"/>
            <a:ext cx="7086935" cy="1109852"/>
          </a:xfrm>
          <a:prstGeom prst="rect">
            <a:avLst/>
          </a:prstGeom>
        </p:spPr>
      </p:pic>
      <p:sp>
        <p:nvSpPr>
          <p:cNvPr id="11" name="TextBox 10"/>
          <p:cNvSpPr txBox="1"/>
          <p:nvPr/>
        </p:nvSpPr>
        <p:spPr>
          <a:xfrm>
            <a:off x="969887" y="1418223"/>
            <a:ext cx="219648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Verb arguments</a:t>
            </a:r>
            <a:endParaRPr lang="en-US" sz="2400" dirty="0"/>
          </a:p>
        </p:txBody>
      </p:sp>
      <p:sp>
        <p:nvSpPr>
          <p:cNvPr id="12" name="TextBox 11"/>
          <p:cNvSpPr txBox="1"/>
          <p:nvPr/>
        </p:nvSpPr>
        <p:spPr>
          <a:xfrm>
            <a:off x="5423505" y="1418223"/>
            <a:ext cx="277852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Preposition relations</a:t>
            </a:r>
            <a:endParaRPr lang="en-US" sz="2400" dirty="0"/>
          </a:p>
        </p:txBody>
      </p:sp>
      <p:grpSp>
        <p:nvGrpSpPr>
          <p:cNvPr id="64" name="Group 63"/>
          <p:cNvGrpSpPr/>
          <p:nvPr/>
        </p:nvGrpSpPr>
        <p:grpSpPr>
          <a:xfrm>
            <a:off x="2486526" y="1952624"/>
            <a:ext cx="3963684" cy="1936605"/>
            <a:chOff x="2486526" y="1952624"/>
            <a:chExt cx="3963684" cy="1936605"/>
          </a:xfrm>
        </p:grpSpPr>
        <p:sp>
          <p:nvSpPr>
            <p:cNvPr id="50" name="TextBox 49"/>
            <p:cNvSpPr txBox="1"/>
            <p:nvPr/>
          </p:nvSpPr>
          <p:spPr>
            <a:xfrm>
              <a:off x="2713790" y="3519897"/>
              <a:ext cx="3736420" cy="369332"/>
            </a:xfrm>
            <a:prstGeom prst="rect">
              <a:avLst/>
            </a:prstGeom>
            <a:noFill/>
          </p:spPr>
          <p:txBody>
            <a:bodyPr wrap="square" rtlCol="0">
              <a:spAutoFit/>
            </a:bodyPr>
            <a:lstStyle/>
            <a:p>
              <a:r>
                <a:rPr lang="en-US" dirty="0" smtClean="0">
                  <a:latin typeface="+mn-lt"/>
                </a:rPr>
                <a:t>Re-scaling parameters (one per label)</a:t>
              </a:r>
              <a:endParaRPr lang="en-US" dirty="0">
                <a:latin typeface="+mn-lt"/>
              </a:endParaRPr>
            </a:p>
          </p:txBody>
        </p:sp>
        <p:sp>
          <p:nvSpPr>
            <p:cNvPr id="51" name="Rectangle 50"/>
            <p:cNvSpPr/>
            <p:nvPr/>
          </p:nvSpPr>
          <p:spPr>
            <a:xfrm>
              <a:off x="2486526"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5752792"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4" name="Straight Arrow Connector 53"/>
            <p:cNvCxnSpPr>
              <a:stCxn id="52" idx="2"/>
            </p:cNvCxnSpPr>
            <p:nvPr/>
          </p:nvCxnSpPr>
          <p:spPr>
            <a:xfrm flipH="1">
              <a:off x="5024277" y="2530313"/>
              <a:ext cx="955779"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51" idx="2"/>
            </p:cNvCxnSpPr>
            <p:nvPr/>
          </p:nvCxnSpPr>
          <p:spPr>
            <a:xfrm>
              <a:off x="2713790" y="2530313"/>
              <a:ext cx="1096210"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7" name="TextBox 66"/>
          <p:cNvSpPr txBox="1"/>
          <p:nvPr/>
        </p:nvSpPr>
        <p:spPr>
          <a:xfrm>
            <a:off x="411292" y="3704563"/>
            <a:ext cx="1339279" cy="369332"/>
          </a:xfrm>
          <a:prstGeom prst="rect">
            <a:avLst/>
          </a:prstGeom>
          <a:noFill/>
        </p:spPr>
        <p:txBody>
          <a:bodyPr wrap="none" rtlCol="0">
            <a:spAutoFit/>
          </a:bodyPr>
          <a:lstStyle/>
          <a:p>
            <a:r>
              <a:rPr lang="en-US" b="1" dirty="0" smtClean="0"/>
              <a:t>Constraints:</a:t>
            </a:r>
            <a:endParaRPr lang="en-US" b="1" dirty="0"/>
          </a:p>
        </p:txBody>
      </p:sp>
      <p:sp>
        <p:nvSpPr>
          <p:cNvPr id="3" name="Rectangular Callout 2"/>
          <p:cNvSpPr/>
          <p:nvPr/>
        </p:nvSpPr>
        <p:spPr>
          <a:xfrm>
            <a:off x="3015600" y="570186"/>
            <a:ext cx="3696352" cy="738662"/>
          </a:xfrm>
          <a:prstGeom prst="wedgeRectCallout">
            <a:avLst>
              <a:gd name="adj1" fmla="val -59393"/>
              <a:gd name="adj2" fmla="val 5238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dirty="0">
                <a:solidFill>
                  <a:schemeClr val="tx1"/>
                </a:solidFill>
              </a:rPr>
              <a:t>V</a:t>
            </a:r>
            <a:r>
              <a:rPr lang="en-US" sz="1600" dirty="0" smtClean="0">
                <a:solidFill>
                  <a:schemeClr val="tx1"/>
                </a:solidFill>
              </a:rPr>
              <a:t>ariable </a:t>
            </a:r>
            <a:r>
              <a:rPr lang="en-US" sz="1600" dirty="0" err="1" smtClean="0">
                <a:solidFill>
                  <a:srgbClr val="0033CC"/>
                </a:solidFill>
              </a:rPr>
              <a:t>y</a:t>
            </a:r>
            <a:r>
              <a:rPr lang="en-US" sz="1600" baseline="30000" dirty="0" err="1" smtClean="0">
                <a:solidFill>
                  <a:srgbClr val="0033CC"/>
                </a:solidFill>
              </a:rPr>
              <a:t>a,t</a:t>
            </a:r>
            <a:r>
              <a:rPr lang="en-US" sz="1600" dirty="0" smtClean="0">
                <a:solidFill>
                  <a:srgbClr val="0033CC"/>
                </a:solidFill>
              </a:rPr>
              <a:t> </a:t>
            </a:r>
            <a:r>
              <a:rPr lang="en-US" sz="1600" dirty="0" smtClean="0">
                <a:solidFill>
                  <a:schemeClr val="tx1"/>
                </a:solidFill>
              </a:rPr>
              <a:t> indicates whether  </a:t>
            </a:r>
            <a:r>
              <a:rPr lang="en-US" sz="1600" dirty="0">
                <a:solidFill>
                  <a:schemeClr val="tx1"/>
                </a:solidFill>
              </a:rPr>
              <a:t>candidate </a:t>
            </a:r>
            <a:r>
              <a:rPr lang="en-US" sz="1600" dirty="0" smtClean="0">
                <a:solidFill>
                  <a:schemeClr val="tx1"/>
                </a:solidFill>
              </a:rPr>
              <a:t>argument </a:t>
            </a:r>
            <a:r>
              <a:rPr lang="en-US" sz="1600" dirty="0" smtClean="0">
                <a:solidFill>
                  <a:srgbClr val="0033CC"/>
                </a:solidFill>
              </a:rPr>
              <a:t>a </a:t>
            </a:r>
            <a:r>
              <a:rPr lang="en-US" sz="1600" dirty="0" smtClean="0">
                <a:solidFill>
                  <a:schemeClr val="tx1"/>
                </a:solidFill>
              </a:rPr>
              <a:t>is assigned </a:t>
            </a:r>
            <a:r>
              <a:rPr lang="en-US" sz="1600" dirty="0">
                <a:solidFill>
                  <a:schemeClr val="tx1"/>
                </a:solidFill>
              </a:rPr>
              <a:t>a label </a:t>
            </a:r>
            <a:r>
              <a:rPr lang="en-US" sz="1600" dirty="0">
                <a:solidFill>
                  <a:srgbClr val="0033CC"/>
                </a:solidFill>
              </a:rPr>
              <a:t>t.</a:t>
            </a:r>
            <a:r>
              <a:rPr lang="en-US" sz="1600" dirty="0">
                <a:solidFill>
                  <a:schemeClr val="tx1"/>
                </a:solidFill>
              </a:rPr>
              <a:t> </a:t>
            </a:r>
            <a:endParaRPr lang="en-US" sz="1600" dirty="0" smtClean="0">
              <a:solidFill>
                <a:schemeClr val="tx1"/>
              </a:solidFill>
            </a:endParaRPr>
          </a:p>
          <a:p>
            <a:pPr marL="0" lvl="1"/>
            <a:r>
              <a:rPr lang="en-US" sz="1600" dirty="0" err="1" smtClean="0">
                <a:solidFill>
                  <a:srgbClr val="0033CC"/>
                </a:solidFill>
              </a:rPr>
              <a:t>c</a:t>
            </a:r>
            <a:r>
              <a:rPr lang="en-US" sz="1600" baseline="30000" dirty="0" err="1" smtClean="0">
                <a:solidFill>
                  <a:srgbClr val="0033CC"/>
                </a:solidFill>
              </a:rPr>
              <a:t>a,t</a:t>
            </a:r>
            <a:r>
              <a:rPr lang="en-US" sz="1600" baseline="30000" dirty="0" smtClean="0">
                <a:solidFill>
                  <a:srgbClr val="0033CC"/>
                </a:solidFill>
              </a:rPr>
              <a:t> </a:t>
            </a:r>
            <a:r>
              <a:rPr lang="en-US" sz="1600" baseline="30000" dirty="0" smtClean="0">
                <a:solidFill>
                  <a:schemeClr val="tx1"/>
                </a:solidFill>
              </a:rPr>
              <a:t> </a:t>
            </a:r>
            <a:r>
              <a:rPr lang="en-US" sz="1600" dirty="0" smtClean="0">
                <a:solidFill>
                  <a:schemeClr val="tx1"/>
                </a:solidFill>
              </a:rPr>
              <a:t> is the corresponding model score </a:t>
            </a:r>
            <a:endParaRPr lang="en-US" sz="1600" dirty="0">
              <a:solidFill>
                <a:schemeClr val="tx1"/>
              </a:solidFill>
            </a:endParaRPr>
          </a:p>
        </p:txBody>
      </p:sp>
      <p:sp>
        <p:nvSpPr>
          <p:cNvPr id="5" name="Rectangle 4"/>
          <p:cNvSpPr/>
          <p:nvPr/>
        </p:nvSpPr>
        <p:spPr>
          <a:xfrm>
            <a:off x="4733227" y="1363716"/>
            <a:ext cx="4258373" cy="176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02030" y="2052935"/>
            <a:ext cx="941970" cy="584775"/>
          </a:xfrm>
          <a:prstGeom prst="rect">
            <a:avLst/>
          </a:prstGeom>
          <a:solidFill>
            <a:srgbClr val="FFFFCC"/>
          </a:solidFill>
          <a:ln>
            <a:solidFill>
              <a:srgbClr val="FF9933"/>
            </a:solidFill>
          </a:ln>
        </p:spPr>
        <p:txBody>
          <a:bodyPr wrap="square" rtlCol="0">
            <a:spAutoFit/>
          </a:bodyPr>
          <a:lstStyle/>
          <a:p>
            <a:r>
              <a:rPr lang="en-US" sz="3200" b="1" dirty="0" smtClean="0">
                <a:latin typeface="+mn-lt"/>
              </a:rPr>
              <a:t>+ ….</a:t>
            </a:r>
            <a:endParaRPr lang="en-US" sz="3200" b="1" dirty="0">
              <a:latin typeface="+mn-lt"/>
            </a:endParaRPr>
          </a:p>
        </p:txBody>
      </p:sp>
      <p:sp>
        <p:nvSpPr>
          <p:cNvPr id="36" name="TextBox 35"/>
          <p:cNvSpPr txBox="1"/>
          <p:nvPr/>
        </p:nvSpPr>
        <p:spPr>
          <a:xfrm>
            <a:off x="2731625" y="5010090"/>
            <a:ext cx="3680751"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2800" b="1" dirty="0" smtClean="0"/>
              <a:t>+</a:t>
            </a:r>
            <a:r>
              <a:rPr lang="en-US" sz="2000" dirty="0" smtClean="0"/>
              <a:t> Joint constraints between tasks</a:t>
            </a:r>
            <a:endParaRPr lang="en-US" sz="2000" dirty="0"/>
          </a:p>
        </p:txBody>
      </p:sp>
      <p:sp>
        <p:nvSpPr>
          <p:cNvPr id="39" name="TextBox 38"/>
          <p:cNvSpPr txBox="1"/>
          <p:nvPr/>
        </p:nvSpPr>
        <p:spPr>
          <a:xfrm>
            <a:off x="738999" y="5619690"/>
            <a:ext cx="7666009" cy="707886"/>
          </a:xfrm>
          <a:prstGeom prst="rect">
            <a:avLst/>
          </a:prstGeom>
          <a:solidFill>
            <a:srgbClr val="FFFFCC"/>
          </a:solidFill>
          <a:ln w="28575">
            <a:solidFill>
              <a:srgbClr val="FF9933"/>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2000" dirty="0" smtClean="0"/>
              <a:t>How to learn the coefficients of different components? </a:t>
            </a:r>
          </a:p>
          <a:p>
            <a:pPr algn="ctr"/>
            <a:r>
              <a:rPr lang="en-US" sz="2000" dirty="0" smtClean="0">
                <a:solidFill>
                  <a:srgbClr val="0033CC"/>
                </a:solidFill>
              </a:rPr>
              <a:t>It’s possible to learn scaling coefficients without jointly annotated data</a:t>
            </a: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49</a:t>
            </a:fld>
            <a:endParaRPr lang="en-US" altLang="zh-TW" dirty="0"/>
          </a:p>
        </p:txBody>
      </p:sp>
      <p:pic>
        <p:nvPicPr>
          <p:cNvPr id="37" name="Shape 415"/>
          <p:cNvPicPr preferRelativeResize="0"/>
          <p:nvPr/>
        </p:nvPicPr>
        <p:blipFill>
          <a:blip r:embed="rId5">
            <a:alphaModFix/>
          </a:blip>
          <a:stretch>
            <a:fillRect/>
          </a:stretch>
        </p:blipFill>
        <p:spPr>
          <a:xfrm>
            <a:off x="2438400" y="1308720"/>
            <a:ext cx="4095499" cy="4253880"/>
          </a:xfrm>
          <a:prstGeom prst="rect">
            <a:avLst/>
          </a:prstGeom>
          <a:noFill/>
          <a:ln w="38100"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188330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par>
                                <p:cTn id="42" presetID="9" presetClass="exit" presetSubtype="0" fill="hold"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9">
                                            <p:txEl>
                                              <p:pRg st="1" end="1"/>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7" grpId="0"/>
      <p:bldP spid="3" grpId="0" animBg="1"/>
      <p:bldP spid="5" grpId="0" animBg="1"/>
      <p:bldP spid="6" grpId="0" animBg="1"/>
      <p:bldP spid="36"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
          <p:cNvSpPr>
            <a:spLocks noGrp="1" noChangeArrowheads="1"/>
          </p:cNvSpPr>
          <p:nvPr>
            <p:ph type="title"/>
          </p:nvPr>
        </p:nvSpPr>
        <p:spPr/>
        <p:txBody>
          <a:bodyPr/>
          <a:lstStyle/>
          <a:p>
            <a:pPr eaLnBrk="1" hangingPunct="1"/>
            <a:r>
              <a:rPr lang="en-US" smtClean="0"/>
              <a:t>Variability in Natural Language Expressions</a:t>
            </a:r>
            <a:endParaRPr lang="en-US" dirty="0" smtClean="0"/>
          </a:p>
        </p:txBody>
      </p:sp>
      <p:sp>
        <p:nvSpPr>
          <p:cNvPr id="915459" name="Rectangle 3"/>
          <p:cNvSpPr>
            <a:spLocks noGrp="1" noChangeArrowheads="1"/>
          </p:cNvSpPr>
          <p:nvPr>
            <p:ph idx="4294967295"/>
          </p:nvPr>
        </p:nvSpPr>
        <p:spPr>
          <a:xfrm>
            <a:off x="228600" y="914400"/>
            <a:ext cx="5867400" cy="4114800"/>
          </a:xfrm>
        </p:spPr>
        <p:txBody>
          <a:bodyPr/>
          <a:lstStyle/>
          <a:p>
            <a:pPr eaLnBrk="1" hangingPunct="1">
              <a:buFont typeface="Wingdings" pitchFamily="2" charset="2"/>
              <a:buNone/>
            </a:pPr>
            <a:r>
              <a:rPr lang="en-US" sz="2000" dirty="0" smtClean="0"/>
              <a:t>Determine if Jim Carpenter works for the government</a:t>
            </a:r>
          </a:p>
          <a:p>
            <a:pPr eaLnBrk="1" hangingPunct="1">
              <a:buFont typeface="Wingdings" pitchFamily="2" charset="2"/>
              <a:buNone/>
            </a:pPr>
            <a:endParaRPr lang="en-US" sz="1600" dirty="0" smtClean="0">
              <a:solidFill>
                <a:srgbClr val="FF0000"/>
              </a:solidFill>
            </a:endParaRPr>
          </a:p>
          <a:p>
            <a:pPr eaLnBrk="1" hangingPunct="1">
              <a:buFont typeface="Wingdings" pitchFamily="2" charset="2"/>
              <a:buNone/>
            </a:pPr>
            <a:r>
              <a:rPr lang="en-US" sz="1800" dirty="0" smtClean="0">
                <a:solidFill>
                  <a:srgbClr val="3366CC"/>
                </a:solidFill>
              </a:rPr>
              <a:t>Jim Carpenter works for the U.S. Government.</a:t>
            </a:r>
          </a:p>
          <a:p>
            <a:pPr eaLnBrk="1" hangingPunct="1">
              <a:buFont typeface="Wingdings" pitchFamily="2" charset="2"/>
              <a:buNone/>
            </a:pPr>
            <a:r>
              <a:rPr lang="en-US" sz="1800" dirty="0" smtClean="0"/>
              <a:t>The American government employed Jim Carpenter.</a:t>
            </a:r>
          </a:p>
          <a:p>
            <a:pPr eaLnBrk="1" hangingPunct="1">
              <a:buFont typeface="Wingdings" pitchFamily="2" charset="2"/>
              <a:buNone/>
            </a:pPr>
            <a:r>
              <a:rPr lang="en-US" sz="1800" dirty="0" smtClean="0">
                <a:solidFill>
                  <a:srgbClr val="3366CC"/>
                </a:solidFill>
              </a:rPr>
              <a:t>Jim Carpenter was fired by the US Government.</a:t>
            </a:r>
          </a:p>
          <a:p>
            <a:pPr eaLnBrk="1" hangingPunct="1">
              <a:buFont typeface="Wingdings" pitchFamily="2" charset="2"/>
              <a:buNone/>
            </a:pPr>
            <a:r>
              <a:rPr lang="en-US" sz="1800" dirty="0" smtClean="0"/>
              <a:t>Jim Carpenter worked in a number of important positions.  ….  As a press liaison for the IRS, he made contacts in the white house. </a:t>
            </a:r>
          </a:p>
          <a:p>
            <a:pPr eaLnBrk="1" hangingPunct="1">
              <a:buFont typeface="Wingdings" pitchFamily="2" charset="2"/>
              <a:buNone/>
            </a:pPr>
            <a:r>
              <a:rPr lang="en-US" sz="1800" dirty="0" smtClean="0">
                <a:solidFill>
                  <a:srgbClr val="3366CC"/>
                </a:solidFill>
              </a:rPr>
              <a:t>Russian interior minister </a:t>
            </a:r>
            <a:r>
              <a:rPr lang="en-US" sz="1800" dirty="0" err="1" smtClean="0">
                <a:solidFill>
                  <a:srgbClr val="3366CC"/>
                </a:solidFill>
              </a:rPr>
              <a:t>Yevgeny</a:t>
            </a:r>
            <a:r>
              <a:rPr lang="en-US" sz="1800" dirty="0" smtClean="0">
                <a:solidFill>
                  <a:srgbClr val="3366CC"/>
                </a:solidFill>
              </a:rPr>
              <a:t> </a:t>
            </a:r>
            <a:r>
              <a:rPr lang="en-US" sz="1800" dirty="0" err="1" smtClean="0">
                <a:solidFill>
                  <a:srgbClr val="3366CC"/>
                </a:solidFill>
              </a:rPr>
              <a:t>Topolov</a:t>
            </a:r>
            <a:r>
              <a:rPr lang="en-US" sz="1800" dirty="0" smtClean="0">
                <a:solidFill>
                  <a:srgbClr val="3366CC"/>
                </a:solidFill>
              </a:rPr>
              <a:t> met yesterday with his US counterpart, Jim Carpenter.</a:t>
            </a:r>
          </a:p>
          <a:p>
            <a:pPr eaLnBrk="1" hangingPunct="1">
              <a:buFont typeface="Wingdings" pitchFamily="2" charset="2"/>
              <a:buNone/>
            </a:pPr>
            <a:r>
              <a:rPr lang="en-US" sz="1800" dirty="0" smtClean="0"/>
              <a:t>Former US Secretary of Defense Jim Carpenter spoke today…</a:t>
            </a:r>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29671"/>
            <a:ext cx="1828799" cy="21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3"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339" name="Rectangle 11"/>
          <p:cNvSpPr>
            <a:spLocks noChangeArrowheads="1"/>
          </p:cNvSpPr>
          <p:nvPr/>
        </p:nvSpPr>
        <p:spPr bwMode="auto">
          <a:xfrm>
            <a:off x="914400" y="4724400"/>
            <a:ext cx="7696200" cy="147732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dirty="0">
                <a:solidFill>
                  <a:srgbClr val="003366"/>
                </a:solidFill>
                <a:latin typeface="+mn-lt"/>
              </a:rPr>
              <a:t>Needs: </a:t>
            </a:r>
          </a:p>
          <a:p>
            <a:pPr lvl="1">
              <a:buClr>
                <a:schemeClr val="bg2"/>
              </a:buClr>
              <a:buSzPct val="80000"/>
              <a:buFont typeface="Wingdings" pitchFamily="2" charset="2"/>
              <a:buChar char="q"/>
            </a:pPr>
            <a:r>
              <a:rPr lang="en-US" dirty="0">
                <a:solidFill>
                  <a:srgbClr val="FF0000"/>
                </a:solidFill>
                <a:latin typeface="+mn-lt"/>
              </a:rPr>
              <a:t> </a:t>
            </a:r>
            <a:r>
              <a:rPr lang="en-US" dirty="0" smtClean="0">
                <a:solidFill>
                  <a:srgbClr val="3366CC"/>
                </a:solidFill>
                <a:latin typeface="+mn-lt"/>
              </a:rPr>
              <a:t>Understanding Relations, Entities </a:t>
            </a:r>
            <a:r>
              <a:rPr lang="en-US" dirty="0">
                <a:solidFill>
                  <a:srgbClr val="3366CC"/>
                </a:solidFill>
                <a:latin typeface="+mn-lt"/>
              </a:rPr>
              <a:t>and Semantic </a:t>
            </a:r>
            <a:r>
              <a:rPr lang="en-US" dirty="0" smtClean="0">
                <a:solidFill>
                  <a:srgbClr val="3366CC"/>
                </a:solidFill>
                <a:latin typeface="+mn-lt"/>
              </a:rPr>
              <a:t>Classes</a:t>
            </a:r>
            <a:endParaRPr lang="en-US" dirty="0">
              <a:solidFill>
                <a:srgbClr val="3366CC"/>
              </a:solidFill>
              <a:latin typeface="+mn-lt"/>
            </a:endParaRPr>
          </a:p>
          <a:p>
            <a:pPr lvl="1">
              <a:buClr>
                <a:schemeClr val="bg2"/>
              </a:buClr>
              <a:buSzPct val="80000"/>
              <a:buFont typeface="Wingdings" pitchFamily="2" charset="2"/>
              <a:buChar char="q"/>
            </a:pPr>
            <a:r>
              <a:rPr lang="en-US" dirty="0" smtClean="0">
                <a:latin typeface="+mn-lt"/>
              </a:rPr>
              <a:t> </a:t>
            </a:r>
            <a:r>
              <a:rPr lang="en-US" dirty="0" smtClean="0">
                <a:solidFill>
                  <a:srgbClr val="003366"/>
                </a:solidFill>
                <a:latin typeface="+mn-lt"/>
              </a:rPr>
              <a:t>Acquiring </a:t>
            </a:r>
            <a:r>
              <a:rPr lang="en-US" dirty="0" smtClean="0">
                <a:solidFill>
                  <a:srgbClr val="3366CC"/>
                </a:solidFill>
                <a:latin typeface="+mn-lt"/>
              </a:rPr>
              <a:t>knowledge</a:t>
            </a:r>
            <a:r>
              <a:rPr lang="en-US" dirty="0" smtClean="0">
                <a:solidFill>
                  <a:srgbClr val="003366"/>
                </a:solidFill>
                <a:latin typeface="+mn-lt"/>
              </a:rPr>
              <a:t> from external resources; representing knowledge</a:t>
            </a:r>
            <a:endParaRPr lang="en-US" dirty="0">
              <a:solidFill>
                <a:srgbClr val="003366"/>
              </a:solidFill>
              <a:latin typeface="+mn-lt"/>
            </a:endParaRPr>
          </a:p>
          <a:p>
            <a:pPr lvl="1">
              <a:buClr>
                <a:schemeClr val="bg2"/>
              </a:buClr>
              <a:buSzPct val="80000"/>
              <a:buFont typeface="Wingdings" pitchFamily="2" charset="2"/>
              <a:buChar char="q"/>
            </a:pPr>
            <a:r>
              <a:rPr lang="en-US" dirty="0" smtClean="0">
                <a:solidFill>
                  <a:srgbClr val="FF0000"/>
                </a:solidFill>
                <a:latin typeface="+mn-lt"/>
              </a:rPr>
              <a:t> </a:t>
            </a:r>
            <a:r>
              <a:rPr lang="en-US" dirty="0" smtClean="0">
                <a:solidFill>
                  <a:srgbClr val="3366CC"/>
                </a:solidFill>
                <a:latin typeface="+mn-lt"/>
              </a:rPr>
              <a:t>Identifying, disambiguating  &amp; tracking  </a:t>
            </a:r>
            <a:r>
              <a:rPr lang="en-US" dirty="0" smtClean="0">
                <a:solidFill>
                  <a:srgbClr val="003366"/>
                </a:solidFill>
                <a:latin typeface="+mn-lt"/>
              </a:rPr>
              <a:t>entities</a:t>
            </a:r>
            <a:r>
              <a:rPr lang="en-US" dirty="0">
                <a:solidFill>
                  <a:srgbClr val="003366"/>
                </a:solidFill>
                <a:latin typeface="+mn-lt"/>
              </a:rPr>
              <a:t>, events, etc.</a:t>
            </a:r>
            <a:r>
              <a:rPr lang="en-US" b="1" dirty="0">
                <a:solidFill>
                  <a:srgbClr val="003366"/>
                </a:solidFill>
                <a:latin typeface="+mn-lt"/>
              </a:rPr>
              <a:t> </a:t>
            </a:r>
            <a:endParaRPr lang="en-US" b="1" dirty="0" smtClean="0">
              <a:solidFill>
                <a:srgbClr val="003366"/>
              </a:solidFill>
              <a:latin typeface="+mn-lt"/>
            </a:endParaRPr>
          </a:p>
          <a:p>
            <a:pPr lvl="1">
              <a:buClr>
                <a:schemeClr val="bg2"/>
              </a:buClr>
              <a:buSzPct val="80000"/>
              <a:buFont typeface="Wingdings" pitchFamily="2" charset="2"/>
              <a:buChar char="q"/>
            </a:pPr>
            <a:r>
              <a:rPr lang="en-US" b="1" dirty="0" smtClean="0">
                <a:latin typeface="+mn-lt"/>
              </a:rPr>
              <a:t> </a:t>
            </a:r>
            <a:r>
              <a:rPr lang="en-US" dirty="0" smtClean="0">
                <a:solidFill>
                  <a:srgbClr val="003366"/>
                </a:solidFill>
                <a:latin typeface="+mn-lt"/>
              </a:rPr>
              <a:t>Time, quantities, processes…</a:t>
            </a:r>
            <a:endParaRPr lang="en-US" dirty="0">
              <a:solidFill>
                <a:srgbClr val="003366"/>
              </a:solidFill>
              <a:latin typeface="+mn-lt"/>
            </a:endParaRPr>
          </a:p>
        </p:txBody>
      </p:sp>
      <p:sp>
        <p:nvSpPr>
          <p:cNvPr id="28698" name="Rectangle 26"/>
          <p:cNvSpPr>
            <a:spLocks noChangeArrowheads="1"/>
          </p:cNvSpPr>
          <p:nvPr/>
        </p:nvSpPr>
        <p:spPr bwMode="auto">
          <a:xfrm>
            <a:off x="5978856" y="2891880"/>
            <a:ext cx="3124200" cy="1631216"/>
          </a:xfrm>
          <a:prstGeom prst="rect">
            <a:avLst/>
          </a:prstGeom>
          <a:solidFill>
            <a:schemeClr val="bg1"/>
          </a:solidFill>
          <a:ln w="12700" algn="ctr">
            <a:solidFill>
              <a:srgbClr val="FF9900"/>
            </a:solidFill>
            <a:miter lim="800000"/>
            <a:headEnd/>
            <a:tailEnd/>
          </a:ln>
        </p:spPr>
        <p:txBody>
          <a:bodyPr>
            <a:spAutoFit/>
          </a:bodyPr>
          <a:lstStyle/>
          <a:p>
            <a:r>
              <a:rPr lang="en-US" sz="2000" dirty="0">
                <a:solidFill>
                  <a:srgbClr val="003366"/>
                </a:solidFill>
                <a:latin typeface="+mn-lt"/>
              </a:rPr>
              <a:t>Standard techniques cannot deal with the </a:t>
            </a:r>
            <a:r>
              <a:rPr lang="en-US" sz="2000" dirty="0">
                <a:solidFill>
                  <a:srgbClr val="3366CC"/>
                </a:solidFill>
                <a:latin typeface="+mn-lt"/>
              </a:rPr>
              <a:t>variability of expressing meaning </a:t>
            </a:r>
          </a:p>
          <a:p>
            <a:r>
              <a:rPr lang="en-US" sz="2000" dirty="0">
                <a:solidFill>
                  <a:srgbClr val="003366"/>
                </a:solidFill>
                <a:latin typeface="+mn-lt"/>
              </a:rPr>
              <a:t>nor with the </a:t>
            </a:r>
          </a:p>
          <a:p>
            <a:r>
              <a:rPr lang="en-US" sz="2000" dirty="0">
                <a:solidFill>
                  <a:srgbClr val="3366CC"/>
                </a:solidFill>
                <a:latin typeface="+mn-lt"/>
              </a:rPr>
              <a:t>ambiguity of interpretation</a:t>
            </a:r>
          </a:p>
        </p:txBody>
      </p:sp>
      <p:sp>
        <p:nvSpPr>
          <p:cNvPr id="2" name="Right Arrow 1"/>
          <p:cNvSpPr/>
          <p:nvPr/>
        </p:nvSpPr>
        <p:spPr>
          <a:xfrm>
            <a:off x="0" y="16287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2700" y="34956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5</a:t>
            </a:fld>
            <a:endParaRPr lang="en-US" altLang="zh-TW" dirty="0"/>
          </a:p>
        </p:txBody>
      </p:sp>
    </p:spTree>
    <p:extLst>
      <p:ext uri="{BB962C8B-B14F-4D97-AF65-F5344CB8AC3E}">
        <p14:creationId xmlns:p14="http://schemas.microsoft.com/office/powerpoint/2010/main" val="41552778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1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dirty="0" smtClean="0"/>
              <a:t>Training Complex Models without Joint Supervision </a:t>
            </a:r>
            <a:endParaRPr lang="en-GB" dirty="0"/>
          </a:p>
        </p:txBody>
      </p:sp>
      <p:sp>
        <p:nvSpPr>
          <p:cNvPr id="442" name="Shape 442"/>
          <p:cNvSpPr txBox="1">
            <a:spLocks noGrp="1"/>
          </p:cNvSpPr>
          <p:nvPr>
            <p:ph idx="1"/>
          </p:nvPr>
        </p:nvSpPr>
        <p:spPr>
          <a:xfrm>
            <a:off x="457200" y="914400"/>
            <a:ext cx="5181600" cy="4953000"/>
          </a:xfrm>
          <a:prstGeom prst="rect">
            <a:avLst/>
          </a:prstGeom>
        </p:spPr>
        <p:txBody>
          <a:bodyPr lIns="91425" tIns="91425" rIns="91425" bIns="91425" anchor="t" anchorCtr="0">
            <a:noAutofit/>
          </a:bodyPr>
          <a:lstStyle/>
          <a:p>
            <a:pPr marL="457200" lvl="0" indent="-228600" rtl="0">
              <a:lnSpc>
                <a:spcPct val="115000"/>
              </a:lnSpc>
              <a:spcBef>
                <a:spcPts val="0"/>
              </a:spcBef>
            </a:pPr>
            <a:r>
              <a:rPr lang="en-GB" dirty="0" smtClean="0"/>
              <a:t>There is a need to understand </a:t>
            </a:r>
            <a:r>
              <a:rPr lang="en-GB" dirty="0" smtClean="0">
                <a:solidFill>
                  <a:srgbClr val="3366CC"/>
                </a:solidFill>
              </a:rPr>
              <a:t>multiple phenomena </a:t>
            </a:r>
            <a:r>
              <a:rPr lang="en-GB" dirty="0" smtClean="0"/>
              <a:t>in natural language text </a:t>
            </a:r>
            <a:endParaRPr lang="en-GB" dirty="0"/>
          </a:p>
          <a:p>
            <a:pPr marL="914400" lvl="1" indent="-228600" rtl="0">
              <a:lnSpc>
                <a:spcPct val="150000"/>
              </a:lnSpc>
              <a:spcBef>
                <a:spcPts val="0"/>
              </a:spcBef>
            </a:pPr>
            <a:r>
              <a:rPr lang="en-GB" dirty="0" smtClean="0"/>
              <a:t>We will never have enough jointly annotated data </a:t>
            </a:r>
            <a:endParaRPr lang="en-GB" dirty="0"/>
          </a:p>
          <a:p>
            <a:pPr marL="457200" lvl="0" indent="-228600" rtl="0">
              <a:spcBef>
                <a:spcPts val="0"/>
              </a:spcBef>
            </a:pPr>
            <a:r>
              <a:rPr lang="en-GB" dirty="0"/>
              <a:t>Joint inference via </a:t>
            </a:r>
            <a:r>
              <a:rPr lang="en-GB" dirty="0" smtClean="0"/>
              <a:t>declarative </a:t>
            </a:r>
            <a:r>
              <a:rPr lang="en-GB" dirty="0"/>
              <a:t>constraints</a:t>
            </a:r>
          </a:p>
          <a:p>
            <a:pPr marL="914400" lvl="1" indent="-228600" rtl="0">
              <a:lnSpc>
                <a:spcPct val="150000"/>
              </a:lnSpc>
              <a:spcBef>
                <a:spcPts val="0"/>
              </a:spcBef>
            </a:pPr>
            <a:r>
              <a:rPr lang="en-GB" dirty="0" smtClean="0"/>
              <a:t>Is essential both to provide coherent structured prediction, and </a:t>
            </a:r>
          </a:p>
          <a:p>
            <a:pPr marL="914400" lvl="1" indent="-228600" rtl="0">
              <a:lnSpc>
                <a:spcPct val="150000"/>
              </a:lnSpc>
              <a:spcBef>
                <a:spcPts val="0"/>
              </a:spcBef>
            </a:pPr>
            <a:r>
              <a:rPr lang="en-GB" dirty="0" smtClean="0"/>
              <a:t>At a way to get around lack of joint annotation </a:t>
            </a:r>
          </a:p>
          <a:p>
            <a:pPr marL="914400" lvl="1" indent="-228600" rtl="0">
              <a:lnSpc>
                <a:spcPct val="150000"/>
              </a:lnSpc>
              <a:spcBef>
                <a:spcPts val="0"/>
              </a:spcBef>
            </a:pPr>
            <a:endParaRPr lang="en-GB" dirty="0" smtClean="0"/>
          </a:p>
        </p:txBody>
      </p:sp>
      <p:sp>
        <p:nvSpPr>
          <p:cNvPr id="443" name="Shape 443"/>
          <p:cNvSpPr txBox="1">
            <a:spLocks noGrp="1"/>
          </p:cNvSpPr>
          <p:nvPr>
            <p:ph type="sldNum" sz="quarter" idx="11"/>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GB"/>
              <a:t>50</a:t>
            </a:fld>
            <a:endParaRPr lang="en-GB"/>
          </a:p>
        </p:txBody>
      </p:sp>
      <p:sp>
        <p:nvSpPr>
          <p:cNvPr id="5" name="Rectangle 4"/>
          <p:cNvSpPr/>
          <p:nvPr/>
        </p:nvSpPr>
        <p:spPr>
          <a:xfrm>
            <a:off x="5943600" y="685800"/>
            <a:ext cx="2971800" cy="5489028"/>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itchFamily="34" charset="0"/>
              <a:buChar char="•"/>
            </a:pPr>
            <a:r>
              <a:rPr lang="en-US" dirty="0" smtClean="0">
                <a:solidFill>
                  <a:srgbClr val="FF0000"/>
                </a:solidFill>
                <a:cs typeface="Courier"/>
              </a:rPr>
              <a:t>Verbs</a:t>
            </a:r>
          </a:p>
          <a:p>
            <a:pPr marL="285750" indent="-285750">
              <a:buFont typeface="Arial" pitchFamily="34" charset="0"/>
              <a:buChar char="•"/>
            </a:pPr>
            <a:r>
              <a:rPr lang="en-US" dirty="0" smtClean="0">
                <a:solidFill>
                  <a:srgbClr val="FF0000"/>
                </a:solidFill>
                <a:cs typeface="Courier"/>
              </a:rPr>
              <a:t>Nouns</a:t>
            </a:r>
          </a:p>
          <a:p>
            <a:pPr marL="285750" indent="-285750">
              <a:buFont typeface="Arial" pitchFamily="34" charset="0"/>
              <a:buChar char="•"/>
            </a:pPr>
            <a:r>
              <a:rPr lang="en-US" dirty="0" smtClean="0">
                <a:cs typeface="Courier"/>
              </a:rPr>
              <a:t>Commas</a:t>
            </a:r>
          </a:p>
          <a:p>
            <a:pPr marL="285750" indent="-285750">
              <a:buFont typeface="Arial" pitchFamily="34" charset="0"/>
              <a:buChar char="•"/>
            </a:pPr>
            <a:r>
              <a:rPr lang="en-US" dirty="0" smtClean="0">
                <a:solidFill>
                  <a:srgbClr val="FF0000"/>
                </a:solidFill>
                <a:cs typeface="Courier"/>
              </a:rPr>
              <a:t>Prepositions</a:t>
            </a:r>
          </a:p>
          <a:p>
            <a:pPr marL="285750" indent="-285750">
              <a:buFont typeface="Arial" pitchFamily="34" charset="0"/>
              <a:buChar char="•"/>
            </a:pPr>
            <a:r>
              <a:rPr lang="en-US" dirty="0" smtClean="0">
                <a:cs typeface="Courier"/>
              </a:rPr>
              <a:t>Compounds</a:t>
            </a:r>
          </a:p>
          <a:p>
            <a:pPr marL="285750" indent="-285750">
              <a:buFont typeface="Arial" pitchFamily="34" charset="0"/>
              <a:buChar char="•"/>
            </a:pPr>
            <a:r>
              <a:rPr lang="en-US" dirty="0" smtClean="0">
                <a:cs typeface="Courier"/>
              </a:rPr>
              <a:t>Possessives</a:t>
            </a:r>
          </a:p>
          <a:p>
            <a:pPr marL="285750" indent="-285750">
              <a:buFont typeface="Arial" pitchFamily="34" charset="0"/>
              <a:buChar char="•"/>
            </a:pPr>
            <a:r>
              <a:rPr lang="en-US" dirty="0" smtClean="0">
                <a:cs typeface="Courier"/>
              </a:rPr>
              <a:t>Adjective-Noun</a:t>
            </a:r>
          </a:p>
          <a:p>
            <a:pPr marL="285750" indent="-285750">
              <a:buFont typeface="Arial" pitchFamily="34" charset="0"/>
              <a:buChar char="•"/>
            </a:pPr>
            <a:r>
              <a:rPr lang="en-US" dirty="0" smtClean="0">
                <a:cs typeface="Courier"/>
              </a:rPr>
              <a:t>Light verbs</a:t>
            </a:r>
          </a:p>
          <a:p>
            <a:pPr marL="285750" indent="-285750">
              <a:buFont typeface="Arial" pitchFamily="34" charset="0"/>
              <a:buChar char="•"/>
            </a:pPr>
            <a:r>
              <a:rPr lang="en-US" dirty="0" smtClean="0">
                <a:cs typeface="Courier"/>
              </a:rPr>
              <a:t>Phrasal verbs</a:t>
            </a:r>
          </a:p>
          <a:p>
            <a:pPr marL="285750" indent="-285750">
              <a:buFont typeface="Arial" pitchFamily="34" charset="0"/>
              <a:buChar char="•"/>
            </a:pPr>
            <a:r>
              <a:rPr lang="en-US" dirty="0" smtClean="0">
                <a:solidFill>
                  <a:srgbClr val="FF0000"/>
                </a:solidFill>
                <a:cs typeface="Courier"/>
              </a:rPr>
              <a:t>NER</a:t>
            </a:r>
          </a:p>
          <a:p>
            <a:pPr marL="285750" indent="-285750">
              <a:buFont typeface="Arial" pitchFamily="34" charset="0"/>
              <a:buChar char="•"/>
            </a:pPr>
            <a:r>
              <a:rPr lang="en-US" dirty="0" err="1" smtClean="0">
                <a:solidFill>
                  <a:srgbClr val="FF0000"/>
                </a:solidFill>
                <a:cs typeface="Courier"/>
              </a:rPr>
              <a:t>Wikification</a:t>
            </a:r>
            <a:endParaRPr lang="en-US" dirty="0" smtClean="0">
              <a:solidFill>
                <a:srgbClr val="FF0000"/>
              </a:solidFill>
              <a:cs typeface="Courier"/>
            </a:endParaRPr>
          </a:p>
          <a:p>
            <a:pPr marL="285750" indent="-285750">
              <a:buFont typeface="Arial" pitchFamily="34" charset="0"/>
              <a:buChar char="•"/>
            </a:pPr>
            <a:r>
              <a:rPr lang="en-US" dirty="0" smtClean="0">
                <a:solidFill>
                  <a:srgbClr val="FF0000"/>
                </a:solidFill>
                <a:cs typeface="Courier"/>
              </a:rPr>
              <a:t>Events</a:t>
            </a:r>
          </a:p>
          <a:p>
            <a:pPr marL="285750" indent="-285750">
              <a:buFont typeface="Arial" pitchFamily="34" charset="0"/>
              <a:buChar char="•"/>
            </a:pPr>
            <a:r>
              <a:rPr lang="en-US" dirty="0" smtClean="0">
                <a:cs typeface="Courier"/>
              </a:rPr>
              <a:t>Implicit relations</a:t>
            </a:r>
          </a:p>
          <a:p>
            <a:pPr marL="742950" lvl="1" indent="-285750">
              <a:buFont typeface="Arial" pitchFamily="34" charset="0"/>
              <a:buChar char="•"/>
            </a:pPr>
            <a:r>
              <a:rPr lang="en-US" dirty="0" smtClean="0">
                <a:cs typeface="Courier"/>
              </a:rPr>
              <a:t>Missing Arguments</a:t>
            </a:r>
          </a:p>
          <a:p>
            <a:pPr marL="742950" lvl="1" indent="-285750">
              <a:buFont typeface="Arial" pitchFamily="34" charset="0"/>
              <a:buChar char="•"/>
            </a:pPr>
            <a:r>
              <a:rPr lang="en-US" dirty="0" smtClean="0">
                <a:cs typeface="Courier"/>
              </a:rPr>
              <a:t>Missing Predicates</a:t>
            </a:r>
          </a:p>
          <a:p>
            <a:pPr marL="285750" indent="-285750">
              <a:buFont typeface="Arial" pitchFamily="34" charset="0"/>
              <a:buChar char="•"/>
            </a:pPr>
            <a:r>
              <a:rPr lang="en-US" dirty="0" smtClean="0">
                <a:cs typeface="Courier"/>
              </a:rPr>
              <a:t>Conjunctions</a:t>
            </a:r>
          </a:p>
          <a:p>
            <a:pPr marL="285750" indent="-285750">
              <a:buFont typeface="Arial" pitchFamily="34" charset="0"/>
              <a:buChar char="•"/>
            </a:pPr>
            <a:r>
              <a:rPr lang="en-US" dirty="0" smtClean="0">
                <a:cs typeface="Courier"/>
              </a:rPr>
              <a:t>Quantifiers</a:t>
            </a:r>
          </a:p>
          <a:p>
            <a:pPr marL="285750" indent="-285750">
              <a:buFont typeface="Arial" pitchFamily="34" charset="0"/>
              <a:buChar char="•"/>
            </a:pPr>
            <a:r>
              <a:rPr lang="en-US" dirty="0" smtClean="0">
                <a:cs typeface="Courier"/>
              </a:rPr>
              <a:t>Negations</a:t>
            </a:r>
          </a:p>
          <a:p>
            <a:pPr marL="285750" indent="-285750">
              <a:buFont typeface="Arial" pitchFamily="34" charset="0"/>
              <a:buChar char="•"/>
            </a:pPr>
            <a:r>
              <a:rPr lang="en-US" dirty="0" smtClean="0">
                <a:solidFill>
                  <a:srgbClr val="FF0000"/>
                </a:solidFill>
                <a:cs typeface="Courier"/>
              </a:rPr>
              <a:t>Quantities</a:t>
            </a:r>
            <a:r>
              <a:rPr lang="en-US" dirty="0" smtClean="0">
                <a:cs typeface="Courier"/>
              </a:rPr>
              <a:t> (comparators)</a:t>
            </a:r>
          </a:p>
          <a:p>
            <a:pPr marL="285750" indent="-285750">
              <a:buFont typeface="Arial" pitchFamily="34" charset="0"/>
              <a:buChar char="•"/>
            </a:pPr>
            <a:r>
              <a:rPr lang="en-US" dirty="0" smtClean="0">
                <a:solidFill>
                  <a:srgbClr val="FF0000"/>
                </a:solidFill>
                <a:cs typeface="Courier"/>
              </a:rPr>
              <a:t>Temporal </a:t>
            </a:r>
          </a:p>
        </p:txBody>
      </p:sp>
    </p:spTree>
    <p:extLst>
      <p:ext uri="{BB962C8B-B14F-4D97-AF65-F5344CB8AC3E}">
        <p14:creationId xmlns:p14="http://schemas.microsoft.com/office/powerpoint/2010/main" val="45200622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Introduction </a:t>
            </a:r>
          </a:p>
          <a:p>
            <a:pPr lvl="1"/>
            <a:r>
              <a:rPr lang="en-US" dirty="0" smtClean="0"/>
              <a:t>Natural Language Understanding</a:t>
            </a:r>
          </a:p>
          <a:p>
            <a:pPr lvl="1"/>
            <a:r>
              <a:rPr lang="en-US" dirty="0" smtClean="0"/>
              <a:t>Inference</a:t>
            </a:r>
          </a:p>
          <a:p>
            <a:pPr lvl="1"/>
            <a:r>
              <a:rPr lang="en-US" dirty="0" smtClean="0"/>
              <a:t>The idea of Incidental Supervision</a:t>
            </a:r>
          </a:p>
          <a:p>
            <a:r>
              <a:rPr lang="en-US" dirty="0" smtClean="0"/>
              <a:t>Lexical Incidental </a:t>
            </a:r>
            <a:r>
              <a:rPr lang="en-US" dirty="0" smtClean="0"/>
              <a:t>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smtClean="0"/>
              <a:t>Wikification and </a:t>
            </a:r>
            <a:r>
              <a:rPr lang="en-US" dirty="0" smtClean="0"/>
              <a:t>Entity Linking (KBs, Multilingual</a:t>
            </a:r>
            <a:r>
              <a:rPr lang="en-US" dirty="0" smtClean="0"/>
              <a:t>)</a:t>
            </a:r>
            <a:endParaRPr lang="en-US" dirty="0" smtClean="0"/>
          </a:p>
          <a:p>
            <a:r>
              <a:rPr lang="en-US" dirty="0" smtClean="0"/>
              <a:t>Learning only simple models</a:t>
            </a:r>
          </a:p>
          <a:p>
            <a:pPr lvl="1"/>
            <a:r>
              <a:rPr lang="en-US" dirty="0" smtClean="0"/>
              <a:t>Put it together via knowledge</a:t>
            </a:r>
          </a:p>
          <a:p>
            <a:r>
              <a:rPr lang="en-US" dirty="0" smtClean="0"/>
              <a:t>Response </a:t>
            </a:r>
            <a:r>
              <a:rPr lang="en-US" dirty="0"/>
              <a:t>Driven Learning</a:t>
            </a:r>
          </a:p>
          <a:p>
            <a:pPr lvl="1"/>
            <a:r>
              <a:rPr lang="en-US" dirty="0"/>
              <a:t>Learning from the world’s feedback</a:t>
            </a:r>
          </a:p>
          <a:p>
            <a:r>
              <a:rPr lang="en-US" dirty="0" smtClean="0"/>
              <a:t>Conclusion</a:t>
            </a:r>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51</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4717814"/>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090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52</a:t>
            </a:fld>
            <a:endParaRPr lang="en-US" altLang="zh-TW"/>
          </a:p>
        </p:txBody>
      </p:sp>
      <p:sp>
        <p:nvSpPr>
          <p:cNvPr id="2" name="Title 1"/>
          <p:cNvSpPr>
            <a:spLocks noGrp="1"/>
          </p:cNvSpPr>
          <p:nvPr>
            <p:ph type="title"/>
          </p:nvPr>
        </p:nvSpPr>
        <p:spPr/>
        <p:txBody>
          <a:bodyPr/>
          <a:lstStyle/>
          <a:p>
            <a:r>
              <a:rPr lang="en-US" dirty="0" smtClean="0"/>
              <a:t>Understanding </a:t>
            </a:r>
            <a:r>
              <a:rPr lang="en-US" dirty="0"/>
              <a:t>Language </a:t>
            </a:r>
            <a:r>
              <a:rPr lang="en-US" dirty="0" smtClean="0"/>
              <a:t>Requires (some) Supervision</a:t>
            </a:r>
            <a:endParaRPr lang="en-US" dirty="0"/>
          </a:p>
        </p:txBody>
      </p:sp>
      <p:sp>
        <p:nvSpPr>
          <p:cNvPr id="3" name="Content Placeholder 2"/>
          <p:cNvSpPr>
            <a:spLocks noGrp="1"/>
          </p:cNvSpPr>
          <p:nvPr>
            <p:ph idx="4294967295"/>
          </p:nvPr>
        </p:nvSpPr>
        <p:spPr>
          <a:xfrm>
            <a:off x="533400" y="41910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Teacher </a:t>
            </a:r>
            <a:r>
              <a:rPr lang="en-US" sz="1800" dirty="0"/>
              <a:t>needs deep understanding of the learning agent </a:t>
            </a:r>
            <a:r>
              <a:rPr lang="en-US" sz="1800" dirty="0" smtClean="0"/>
              <a:t>; not </a:t>
            </a:r>
            <a:r>
              <a:rPr lang="en-US" sz="1800" dirty="0"/>
              <a:t>scalable.</a:t>
            </a:r>
          </a:p>
          <a:p>
            <a:r>
              <a:rPr lang="en-US" sz="2000" dirty="0" smtClean="0">
                <a:solidFill>
                  <a:srgbClr val="0033CC"/>
                </a:solidFill>
              </a:rPr>
              <a:t>Response Driven Learning: </a:t>
            </a:r>
            <a:r>
              <a:rPr lang="en-US" sz="1800" dirty="0" smtClean="0"/>
              <a:t>Exploit </a:t>
            </a:r>
            <a:r>
              <a:rPr lang="en-US" sz="1800" dirty="0" smtClean="0">
                <a:solidFill>
                  <a:srgbClr val="3366CC"/>
                </a:solidFill>
              </a:rPr>
              <a:t>indirect signals </a:t>
            </a:r>
            <a:r>
              <a:rPr lang="en-US" sz="1800" dirty="0" smtClean="0"/>
              <a:t>in the interaction between the learner and the teacher/environment  </a:t>
            </a:r>
            <a:endParaRPr lang="en-US" sz="1800" dirty="0"/>
          </a:p>
          <a:p>
            <a:endParaRPr lang="en-US" sz="2000" dirty="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rgbClr val="FFFFCC"/>
          </a:solidFill>
          <a:ln w="25400" algn="ctr">
            <a:solidFill>
              <a:srgbClr val="FF9933"/>
            </a:solidFill>
            <a:miter lim="800000"/>
            <a:headEnd/>
            <a:tailEnd/>
          </a:ln>
        </p:spPr>
        <p:txBody>
          <a:bodyPr anchor="ctr"/>
          <a:lstStyle/>
          <a:p>
            <a:r>
              <a:rPr lang="en-US" sz="2000" dirty="0">
                <a:latin typeface="Calibri" pitchFamily="34" charset="0"/>
              </a:rPr>
              <a:t>Can I get a coffee with </a:t>
            </a:r>
            <a:r>
              <a:rPr lang="en-US" sz="2000" dirty="0" smtClean="0">
                <a:latin typeface="Calibri" pitchFamily="34" charset="0"/>
              </a:rPr>
              <a:t>lots of sugar </a:t>
            </a:r>
            <a:r>
              <a:rPr lang="en-US" sz="2000" dirty="0">
                <a:latin typeface="Calibri" pitchFamily="34" charset="0"/>
              </a:rPr>
              <a:t>and no milk</a:t>
            </a:r>
          </a:p>
        </p:txBody>
      </p:sp>
      <p:sp>
        <p:nvSpPr>
          <p:cNvPr id="9" name="TextBox 8"/>
          <p:cNvSpPr txBox="1"/>
          <p:nvPr/>
        </p:nvSpPr>
        <p:spPr>
          <a:xfrm>
            <a:off x="2352675" y="3733800"/>
            <a:ext cx="3373438" cy="30797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454650" y="1943100"/>
            <a:ext cx="682625" cy="3514725"/>
          </a:xfrm>
          <a:prstGeom prst="curvedConnector4">
            <a:avLst>
              <a:gd name="adj1" fmla="val -33498"/>
              <a:gd name="adj2" fmla="val 73996"/>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rot="16200000" flipH="1">
            <a:off x="2057400" y="1752600"/>
            <a:ext cx="1828800" cy="2133600"/>
          </a:xfrm>
          <a:prstGeom prst="curvedConnector3">
            <a:avLst>
              <a:gd name="adj1" fmla="val 50000"/>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18" name="TextBox 17"/>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
        <p:nvSpPr>
          <p:cNvPr id="5" name="Rectangular Callout 4"/>
          <p:cNvSpPr/>
          <p:nvPr/>
        </p:nvSpPr>
        <p:spPr>
          <a:xfrm>
            <a:off x="4229566" y="591838"/>
            <a:ext cx="4668372" cy="766626"/>
          </a:xfrm>
          <a:prstGeom prst="wedgeRectCallout">
            <a:avLst>
              <a:gd name="adj1" fmla="val -10196"/>
              <a:gd name="adj2" fmla="val 4445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a:t>
            </a:r>
            <a:r>
              <a:rPr lang="en-US" dirty="0" smtClean="0">
                <a:solidFill>
                  <a:srgbClr val="003366"/>
                </a:solidFill>
                <a:latin typeface="Calibri" pitchFamily="34" charset="0"/>
                <a:cs typeface="Calibri" pitchFamily="34" charset="0"/>
              </a:rPr>
              <a:t>to provide </a:t>
            </a:r>
            <a:r>
              <a:rPr lang="en-US" dirty="0">
                <a:solidFill>
                  <a:srgbClr val="003366"/>
                </a:solidFill>
                <a:latin typeface="Calibri" pitchFamily="34" charset="0"/>
                <a:cs typeface="Calibri" pitchFamily="34" charset="0"/>
              </a:rPr>
              <a:t>supervision </a:t>
            </a:r>
            <a:r>
              <a:rPr lang="en-US" dirty="0" smtClean="0">
                <a:solidFill>
                  <a:srgbClr val="003366"/>
                </a:solidFill>
                <a:latin typeface="Calibri" pitchFamily="34" charset="0"/>
                <a:cs typeface="Calibri" pitchFamily="34" charset="0"/>
              </a:rPr>
              <a:t>(and eventually</a:t>
            </a:r>
            <a:r>
              <a:rPr lang="en-US" dirty="0">
                <a:solidFill>
                  <a:srgbClr val="003366"/>
                </a:solidFill>
                <a:latin typeface="Calibri" pitchFamily="34" charset="0"/>
                <a:cs typeface="Calibri" pitchFamily="34" charset="0"/>
              </a:rPr>
              <a:t>, recover meaning) ?</a:t>
            </a:r>
          </a:p>
        </p:txBody>
      </p:sp>
    </p:spTree>
    <p:extLst>
      <p:ext uri="{BB962C8B-B14F-4D97-AF65-F5344CB8AC3E}">
        <p14:creationId xmlns:p14="http://schemas.microsoft.com/office/powerpoint/2010/main" val="1043793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0033CC"/>
                </a:solidFill>
                <a:cs typeface="Candara"/>
              </a:rPr>
              <a:t>Instead </a:t>
            </a:r>
            <a:r>
              <a:rPr lang="en-US" dirty="0" smtClean="0">
                <a:solidFill>
                  <a:srgbClr val="0033CC"/>
                </a:solidFill>
                <a:cs typeface="Candara"/>
              </a:rPr>
              <a:t>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endParaRPr lang="en-US" dirty="0" smtClean="0">
              <a:solidFill>
                <a:srgbClr val="0033CC"/>
              </a:solidFill>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cs typeface="Candara"/>
              </a:rPr>
              <a:t> </a:t>
            </a:r>
            <a:r>
              <a:rPr lang="en-US" dirty="0" smtClean="0">
                <a:solidFill>
                  <a:srgbClr val="0033CC"/>
                </a:solidFill>
                <a:cs typeface="Candara"/>
              </a:rPr>
              <a:t>transformation model</a:t>
            </a:r>
            <a:endParaRPr lang="en-US" sz="20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53</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09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 </a:t>
            </a:r>
            <a:r>
              <a:rPr lang="en-US" dirty="0" err="1" smtClean="0"/>
              <a:t>Freecell</a:t>
            </a:r>
            <a:r>
              <a:rPr lang="en-US" dirty="0" smtClean="0"/>
              <a:t> with Response Based Learning</a:t>
            </a:r>
            <a:endParaRPr lang="en-US" dirty="0"/>
          </a:p>
        </p:txBody>
      </p:sp>
      <p:sp>
        <p:nvSpPr>
          <p:cNvPr id="9" name="Content Placeholder 8"/>
          <p:cNvSpPr>
            <a:spLocks noGrp="1"/>
          </p:cNvSpPr>
          <p:nvPr>
            <p:ph idx="1"/>
          </p:nvPr>
        </p:nvSpPr>
        <p:spPr>
          <a:xfrm>
            <a:off x="373423" y="6858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129129"/>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599446"/>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568668"/>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1568668"/>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1684315"/>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1706182"/>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247556"/>
            <a:ext cx="4183988" cy="1200329"/>
          </a:xfrm>
          <a:prstGeom prst="rect">
            <a:avLst/>
          </a:prstGeom>
          <a:solidFill>
            <a:srgbClr val="FFFFCC"/>
          </a:solidFill>
          <a:ln w="57150">
            <a:solidFill>
              <a:schemeClr val="bg2"/>
            </a:solidFill>
          </a:ln>
        </p:spPr>
        <p:txBody>
          <a:bodyPr wrap="square">
            <a:spAutoFit/>
          </a:bodyPr>
          <a:lstStyle/>
          <a:p>
            <a:pPr algn="ctr">
              <a:defRPr/>
            </a:pPr>
            <a:r>
              <a:rPr lang="en-US" dirty="0">
                <a:solidFill>
                  <a:srgbClr val="003366"/>
                </a:solidFill>
                <a:latin typeface="Calibri" pitchFamily="34" charset="0"/>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247556"/>
            <a:ext cx="4183706" cy="1200329"/>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Move (a1,a2) top(a1,x1) card(a1) tableau(a2) top(x2,a2) color(a1,x3) color(x2,x4) not-equal(x3,x4) value(a1,x5) value(x2,x6) successor(x5,x6)</a:t>
            </a:r>
            <a:endParaRPr lang="en-US" dirty="0">
              <a:solidFill>
                <a:srgbClr val="003366"/>
              </a:solidFill>
              <a:latin typeface="Calibri" pitchFamily="34" charset="0"/>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724400" y="4425045"/>
            <a:ext cx="4190740" cy="1823355"/>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3366CC"/>
                </a:solidFill>
                <a:cs typeface="Candara"/>
              </a:rPr>
              <a:t>Simple derivatives </a:t>
            </a:r>
            <a:r>
              <a:rPr lang="en-US" kern="0" dirty="0" smtClean="0">
                <a:solidFill>
                  <a:srgbClr val="003366"/>
                </a:solidFill>
                <a:cs typeface="Candara"/>
              </a:rPr>
              <a:t>of the models outputs: </a:t>
            </a:r>
            <a:r>
              <a:rPr lang="en-US" kern="0" dirty="0" smtClean="0">
                <a:solidFill>
                  <a:srgbClr val="3366CC"/>
                </a:solidFill>
                <a:cs typeface="Candara"/>
              </a:rPr>
              <a:t>game API</a:t>
            </a:r>
          </a:p>
          <a:p>
            <a:pPr lvl="1"/>
            <a:r>
              <a:rPr lang="en-US" kern="0" dirty="0" smtClean="0">
                <a:solidFill>
                  <a:srgbClr val="003366"/>
                </a:solidFill>
                <a:cs typeface="Candara"/>
              </a:rPr>
              <a:t>Supervise the derivative and Propagate it to learn the transformation model</a:t>
            </a:r>
            <a:endParaRPr lang="en-US" kern="0" dirty="0" smtClean="0">
              <a:solidFill>
                <a:srgbClr val="003366"/>
              </a:solidFill>
            </a:endParaRPr>
          </a:p>
          <a:p>
            <a:pPr marL="0" indent="0">
              <a:buFont typeface="Wingdings" pitchFamily="2" charset="2"/>
              <a:buNone/>
            </a:pPr>
            <a:endParaRPr lang="en-US" sz="2000" kern="0" dirty="0">
              <a:solidFill>
                <a:srgbClr val="003366"/>
              </a:solidFill>
            </a:endParaRPr>
          </a:p>
        </p:txBody>
      </p:sp>
      <p:sp>
        <p:nvSpPr>
          <p:cNvPr id="27" name="Rectangle 26"/>
          <p:cNvSpPr/>
          <p:nvPr/>
        </p:nvSpPr>
        <p:spPr>
          <a:xfrm>
            <a:off x="5257800" y="3645178"/>
            <a:ext cx="3129801" cy="461665"/>
          </a:xfrm>
          <a:prstGeom prst="rect">
            <a:avLst/>
          </a:prstGeom>
          <a:solidFill>
            <a:srgbClr val="FFFFCC"/>
          </a:solidFill>
          <a:ln w="9525">
            <a:solidFill>
              <a:schemeClr val="bg2"/>
            </a:solidFill>
          </a:ln>
        </p:spPr>
        <p:txBody>
          <a:bodyPr wrap="square">
            <a:spAutoFit/>
          </a:bodyPr>
          <a:lstStyle/>
          <a:p>
            <a:pPr marL="0" indent="0" algn="ctr">
              <a:buNone/>
            </a:pPr>
            <a:r>
              <a:rPr lang="en-US" sz="2400" dirty="0" smtClean="0">
                <a:solidFill>
                  <a:srgbClr val="3366CC"/>
                </a:solidFill>
                <a:latin typeface="+mn-lt"/>
              </a:rPr>
              <a:t>Play </a:t>
            </a:r>
            <a:r>
              <a:rPr lang="en-US" sz="2400" dirty="0" err="1" smtClean="0">
                <a:solidFill>
                  <a:srgbClr val="3366CC"/>
                </a:solidFill>
                <a:latin typeface="+mn-lt"/>
              </a:rPr>
              <a:t>Freecell</a:t>
            </a:r>
            <a:r>
              <a:rPr lang="en-US" sz="2400" dirty="0" smtClean="0">
                <a:solidFill>
                  <a:srgbClr val="3366CC"/>
                </a:solidFill>
                <a:latin typeface="+mn-lt"/>
              </a:rPr>
              <a:t> (solitaire) </a:t>
            </a:r>
            <a:endParaRPr lang="en-US" sz="2400" dirty="0">
              <a:solidFill>
                <a:srgbClr val="3366CC"/>
              </a:solidFill>
              <a:latin typeface="+mn-lt"/>
            </a:endParaRPr>
          </a:p>
        </p:txBody>
      </p:sp>
      <p:sp>
        <p:nvSpPr>
          <p:cNvPr id="28" name="Right Arrow 27"/>
          <p:cNvSpPr/>
          <p:nvPr/>
        </p:nvSpPr>
        <p:spPr>
          <a:xfrm rot="10800000">
            <a:off x="4557411" y="3792126"/>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54</a:t>
            </a:fld>
            <a:endParaRPr lang="en-US" altLang="zh-TW" dirty="0"/>
          </a:p>
        </p:txBody>
      </p:sp>
    </p:spTree>
    <p:extLst>
      <p:ext uri="{BB962C8B-B14F-4D97-AF65-F5344CB8AC3E}">
        <p14:creationId xmlns:p14="http://schemas.microsoft.com/office/powerpoint/2010/main" val="184130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II: </a:t>
            </a:r>
            <a:r>
              <a:rPr lang="en-US" dirty="0" err="1" smtClean="0"/>
              <a:t>Geoquery</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a:solidFill>
                <a:srgbClr val="0033CC"/>
              </a:solidFill>
            </a:endParaRPr>
          </a:p>
          <a:p>
            <a:r>
              <a:rPr lang="en-US" sz="2000" dirty="0" smtClean="0"/>
              <a:t>“Guess” a semantic parse.  </a:t>
            </a:r>
            <a:r>
              <a:rPr lang="en-US" sz="2000" b="1" dirty="0" smtClean="0">
                <a:solidFill>
                  <a:srgbClr val="3366CC"/>
                </a:solidFill>
              </a:rPr>
              <a:t>Is </a:t>
            </a:r>
            <a:r>
              <a:rPr lang="en-US" sz="2000" b="1" dirty="0" smtClean="0">
                <a:solidFill>
                  <a:srgbClr val="3366CC"/>
                </a:solidFill>
                <a:sym typeface="Wingdings" pitchFamily="2" charset="2"/>
              </a:rPr>
              <a:t>[</a:t>
            </a:r>
            <a:r>
              <a:rPr lang="en-US" sz="2000" b="1" dirty="0" smtClean="0">
                <a:solidFill>
                  <a:srgbClr val="3366CC"/>
                </a:solidFill>
              </a:rPr>
              <a:t>DB </a:t>
            </a:r>
            <a:r>
              <a:rPr lang="en-US" sz="2000" b="1" dirty="0">
                <a:solidFill>
                  <a:srgbClr val="3366CC"/>
                </a:solidFill>
              </a:rPr>
              <a:t>response == Expected response] </a:t>
            </a:r>
            <a:r>
              <a:rPr lang="en-US" sz="2000" b="1" dirty="0" smtClean="0">
                <a:solidFill>
                  <a:srgbClr val="3366CC"/>
                </a:solidFill>
              </a:rPr>
              <a:t>? </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Pennsylvania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Pennsylvania</a:t>
            </a:r>
            <a:r>
              <a:rPr lang="en-US" dirty="0" smtClean="0">
                <a:latin typeface="Calibri" pitchFamily="34" charset="0"/>
                <a:sym typeface="Wingdings" panose="05000000000000000000" pitchFamily="2" charset="2"/>
              </a:rPr>
              <a:t> </a:t>
            </a:r>
            <a:r>
              <a:rPr lang="en-US" b="1" dirty="0" smtClean="0">
                <a:latin typeface="Calibri" pitchFamily="34" charset="0"/>
              </a:rPr>
              <a:t>Positive Response</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a:t>
            </a:r>
            <a:r>
              <a:rPr lang="en-US" dirty="0">
                <a:solidFill>
                  <a:srgbClr val="003366"/>
                </a:solidFill>
                <a:latin typeface="Calibri" pitchFamily="34" charset="0"/>
              </a:rPr>
              <a:t>Pennsylvania </a:t>
            </a:r>
            <a:r>
              <a:rPr lang="en-US" dirty="0" smtClean="0">
                <a:solidFill>
                  <a:srgbClr val="003366"/>
                </a:solidFill>
                <a:latin typeface="Calibri" pitchFamily="34" charset="0"/>
              </a:rPr>
              <a:t>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NYC, or ???? </a:t>
            </a:r>
            <a:r>
              <a:rPr lang="en-US" dirty="0" smtClean="0">
                <a:latin typeface="Calibri" pitchFamily="34" charset="0"/>
                <a:sym typeface="Wingdings" panose="05000000000000000000" pitchFamily="2" charset="2"/>
              </a:rPr>
              <a:t> </a:t>
            </a:r>
            <a:r>
              <a:rPr lang="en-US" b="1" dirty="0" smtClean="0">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smtClean="0">
              <a:solidFill>
                <a:srgbClr val="0033CC"/>
              </a:solidFill>
            </a:endParaRP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793378"/>
            <a:ext cx="4183988"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What is the largest state that borders NY?</a:t>
            </a:r>
            <a:endParaRPr lang="en-US" dirty="0">
              <a:solidFill>
                <a:srgbClr val="003366"/>
              </a:solidFill>
              <a:latin typeface="Calibri" pitchFamily="34" charset="0"/>
              <a:cs typeface="Calibri" pitchFamily="34" charset="0"/>
            </a:endParaRPr>
          </a:p>
        </p:txBody>
      </p:sp>
      <p:sp>
        <p:nvSpPr>
          <p:cNvPr id="24" name="Rectangle 23"/>
          <p:cNvSpPr/>
          <p:nvPr/>
        </p:nvSpPr>
        <p:spPr>
          <a:xfrm>
            <a:off x="4724660" y="2793378"/>
            <a:ext cx="4183706"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largest( state( </a:t>
            </a:r>
            <a:r>
              <a:rPr lang="en-US" dirty="0" err="1" smtClean="0">
                <a:solidFill>
                  <a:srgbClr val="003366"/>
                </a:solidFill>
                <a:latin typeface="Calibri" pitchFamily="34" charset="0"/>
                <a:cs typeface="Calibri" pitchFamily="34" charset="0"/>
              </a:rPr>
              <a:t>next_to</a:t>
            </a:r>
            <a:r>
              <a:rPr lang="en-US" dirty="0" smtClean="0">
                <a:solidFill>
                  <a:srgbClr val="003366"/>
                </a:solidFill>
                <a:latin typeface="Calibri" pitchFamily="34" charset="0"/>
                <a:cs typeface="Calibri" pitchFamily="34" charset="0"/>
              </a:rPr>
              <a:t>( </a:t>
            </a:r>
            <a:r>
              <a:rPr lang="en-US" dirty="0" err="1" smtClean="0">
                <a:solidFill>
                  <a:srgbClr val="003366"/>
                </a:solidFill>
                <a:latin typeface="Calibri" pitchFamily="34" charset="0"/>
                <a:cs typeface="Calibri" pitchFamily="34" charset="0"/>
              </a:rPr>
              <a:t>const</a:t>
            </a:r>
            <a:r>
              <a:rPr lang="en-US" dirty="0" smtClean="0">
                <a:solidFill>
                  <a:srgbClr val="003366"/>
                </a:solidFill>
                <a:latin typeface="Calibri" pitchFamily="34" charset="0"/>
                <a:cs typeface="Calibri" pitchFamily="34" charset="0"/>
              </a:rPr>
              <a:t>(NY))))</a:t>
            </a:r>
            <a:endParaRPr lang="en-US" dirty="0">
              <a:solidFill>
                <a:srgbClr val="003366"/>
              </a:solidFill>
              <a:latin typeface="Calibri" pitchFamily="34" charset="0"/>
              <a:cs typeface="Calibri" pitchFamily="34" charset="0"/>
            </a:endParaRPr>
          </a:p>
        </p:txBody>
      </p:sp>
      <p:sp>
        <p:nvSpPr>
          <p:cNvPr id="26" name="Content Placeholder 8"/>
          <p:cNvSpPr txBox="1">
            <a:spLocks/>
          </p:cNvSpPr>
          <p:nvPr/>
        </p:nvSpPr>
        <p:spPr bwMode="auto">
          <a:xfrm>
            <a:off x="4876800" y="3352800"/>
            <a:ext cx="3775744" cy="902037"/>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Simple derivatives </a:t>
            </a:r>
            <a:r>
              <a:rPr lang="en-US" kern="0" dirty="0" smtClean="0">
                <a:cs typeface="Candara"/>
              </a:rPr>
              <a:t>of the models outputs</a:t>
            </a:r>
            <a:endParaRPr lang="en-US" sz="2000" kern="0" dirty="0"/>
          </a:p>
        </p:txBody>
      </p:sp>
      <p:sp>
        <p:nvSpPr>
          <p:cNvPr id="28" name="Right Arrow 27"/>
          <p:cNvSpPr/>
          <p:nvPr/>
        </p:nvSpPr>
        <p:spPr>
          <a:xfrm rot="10800000">
            <a:off x="4343400" y="3733800"/>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p:cNvSpPr txBox="1">
            <a:spLocks/>
          </p:cNvSpPr>
          <p:nvPr/>
        </p:nvSpPr>
        <p:spPr bwMode="auto">
          <a:xfrm>
            <a:off x="152400" y="3552635"/>
            <a:ext cx="4190740" cy="534869"/>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Query a </a:t>
            </a:r>
            <a:r>
              <a:rPr lang="en-US" kern="0" dirty="0" err="1" smtClean="0">
                <a:solidFill>
                  <a:srgbClr val="0033CC"/>
                </a:solidFill>
                <a:cs typeface="Candara"/>
              </a:rPr>
              <a:t>GeoQuery</a:t>
            </a:r>
            <a:r>
              <a:rPr lang="en-US" kern="0" dirty="0" smtClean="0">
                <a:solidFill>
                  <a:srgbClr val="0033CC"/>
                </a:solidFill>
                <a:cs typeface="Candara"/>
              </a:rPr>
              <a:t> Database. </a:t>
            </a:r>
            <a:endParaRPr lang="en-US" sz="2000" kern="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55</a:t>
            </a:fld>
            <a:endParaRPr lang="en-US" altLang="zh-TW"/>
          </a:p>
        </p:txBody>
      </p:sp>
    </p:spTree>
    <p:extLst>
      <p:ext uri="{BB962C8B-B14F-4D97-AF65-F5344CB8AC3E}">
        <p14:creationId xmlns:p14="http://schemas.microsoft.com/office/powerpoint/2010/main" val="1224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solidFill>
                  <a:srgbClr val="FF0000"/>
                </a:solidFill>
                <a:cs typeface="Candara"/>
              </a:rPr>
              <a:t>,</a:t>
            </a:r>
            <a:r>
              <a:rPr lang="en-US" dirty="0" smtClean="0">
                <a:cs typeface="Candara"/>
              </a:rPr>
              <a:t> </a:t>
            </a:r>
            <a:r>
              <a:rPr lang="en-US" dirty="0" smtClean="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representation</a:t>
            </a:r>
            <a:r>
              <a:rPr lang="en-US" sz="2000" dirty="0">
                <a:solidFill>
                  <a:srgbClr val="0033CC"/>
                </a:solidFill>
                <a:latin typeface="Calibri" pitchFamily="34" charset="0"/>
              </a:rPr>
              <a:t>, making </a:t>
            </a:r>
            <a:r>
              <a:rPr lang="en-US" sz="2000" dirty="0" smtClean="0">
                <a:solidFill>
                  <a:srgbClr val="0033CC"/>
                </a:solidFill>
                <a:latin typeface="Calibri" pitchFamily="34" charset="0"/>
              </a:rPr>
              <a:t>use </a:t>
            </a:r>
            <a:r>
              <a:rPr lang="en-US" sz="2000" dirty="0">
                <a:solidFill>
                  <a:srgbClr val="0033CC"/>
                </a:solidFill>
                <a:latin typeface="Calibri" pitchFamily="34" charset="0"/>
              </a:rPr>
              <a:t>of </a:t>
            </a:r>
            <a:r>
              <a:rPr lang="en-US" sz="2000" dirty="0" smtClean="0">
                <a:solidFill>
                  <a:srgbClr val="0033CC"/>
                </a:solidFill>
                <a:latin typeface="Calibri" pitchFamily="34" charset="0"/>
              </a:rPr>
              <a:t>a </a:t>
            </a:r>
            <a:r>
              <a:rPr lang="en-US" sz="2000" dirty="0" smtClean="0">
                <a:latin typeface="Calibri" pitchFamily="34" charset="0"/>
              </a:rPr>
              <a:t>CCM, </a:t>
            </a:r>
            <a:r>
              <a:rPr lang="en-US" sz="2000" dirty="0" smtClean="0">
                <a:solidFill>
                  <a:srgbClr val="0033CC"/>
                </a:solidFill>
                <a:latin typeface="Calibri" pitchFamily="34" charset="0"/>
              </a:rPr>
              <a:t>exploiting </a:t>
            </a:r>
            <a:r>
              <a:rPr lang="en-US" sz="2000" dirty="0">
                <a:solidFill>
                  <a:srgbClr val="0033CC"/>
                </a:solidFill>
                <a:latin typeface="Calibri" pitchFamily="34" charset="0"/>
              </a:rPr>
              <a:t>knowledge on the </a:t>
            </a:r>
            <a:r>
              <a:rPr lang="en-US" sz="2000" dirty="0">
                <a:latin typeface="Calibri" pitchFamily="34" charset="0"/>
              </a:rPr>
              <a:t>structure of the meaning representation</a:t>
            </a:r>
            <a:r>
              <a:rPr lang="en-US" sz="2000" dirty="0" smtClean="0">
                <a:latin typeface="Calibri" pitchFamily="34" charset="0"/>
              </a:rPr>
              <a:t>.</a:t>
            </a:r>
          </a:p>
          <a:p>
            <a:r>
              <a:rPr lang="en-US" sz="1600" dirty="0" smtClean="0">
                <a:cs typeface="Candara"/>
              </a:rPr>
              <a:t>[Clarke</a:t>
            </a:r>
            <a:r>
              <a:rPr lang="en-US" sz="1600" dirty="0">
                <a:cs typeface="Candara"/>
              </a:rPr>
              <a:t>, Goldwasser, Chang, Roth CoNLL’10; Goldwasser, Roth IJCAI’11, </a:t>
            </a:r>
            <a:r>
              <a:rPr lang="en-US" sz="1600" dirty="0" smtClean="0">
                <a:cs typeface="Candara"/>
              </a:rPr>
              <a:t>MLJ’14]</a:t>
            </a:r>
            <a:endParaRPr lang="en-US" sz="1600" dirty="0"/>
          </a:p>
          <a:p>
            <a:endParaRPr lang="en-US" sz="2000" dirty="0">
              <a:latin typeface="Calibri" pitchFamily="34" charset="0"/>
            </a:endParaRPr>
          </a:p>
          <a:p>
            <a:endParaRPr lang="en-US" sz="24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56</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85957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828800"/>
            <a:ext cx="2438400" cy="400110"/>
          </a:xfrm>
          <a:prstGeom prst="rect">
            <a:avLst/>
          </a:prstGeom>
          <a:solidFill>
            <a:srgbClr val="FFFFCC"/>
          </a:solidFill>
          <a:ln>
            <a:solidFill>
              <a:schemeClr val="bg2"/>
            </a:solidFill>
          </a:ln>
        </p:spPr>
        <p:txBody>
          <a:bodyPr wrap="square">
            <a:spAutoFit/>
          </a:bodyPr>
          <a:lstStyle/>
          <a:p>
            <a:pPr algn="ctr"/>
            <a:r>
              <a:rPr lang="en-US" sz="2000" dirty="0" smtClean="0">
                <a:solidFill>
                  <a:srgbClr val="003366"/>
                </a:solidFill>
                <a:latin typeface="Calibri"/>
              </a:rPr>
              <a:t>English Sentence</a:t>
            </a:r>
            <a:endParaRPr lang="en-US" sz="2000" dirty="0">
              <a:solidFill>
                <a:srgbClr val="003366"/>
              </a:solidFill>
              <a:latin typeface="Calibri"/>
            </a:endParaRPr>
          </a:p>
        </p:txBody>
      </p:sp>
      <p:sp>
        <p:nvSpPr>
          <p:cNvPr id="43" name="Rectangle 42"/>
          <p:cNvSpPr/>
          <p:nvPr/>
        </p:nvSpPr>
        <p:spPr>
          <a:xfrm>
            <a:off x="5238131" y="1828800"/>
            <a:ext cx="3129801" cy="400110"/>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Meaning Representation</a:t>
            </a:r>
            <a:endParaRPr lang="en-US" sz="2000" dirty="0">
              <a:solidFill>
                <a:srgbClr val="003366"/>
              </a:solidFill>
              <a:latin typeface="Calibri"/>
            </a:endParaRPr>
          </a:p>
        </p:txBody>
      </p:sp>
      <p:sp>
        <p:nvSpPr>
          <p:cNvPr id="16" name="Right Arrow 15"/>
          <p:cNvSpPr/>
          <p:nvPr/>
        </p:nvSpPr>
        <p:spPr>
          <a:xfrm>
            <a:off x="3014004" y="194444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ight Arrow 46"/>
          <p:cNvSpPr/>
          <p:nvPr/>
        </p:nvSpPr>
        <p:spPr>
          <a:xfrm>
            <a:off x="4622412" y="196631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66696" y="5262288"/>
            <a:ext cx="7186704" cy="1015663"/>
          </a:xfrm>
          <a:prstGeom prst="rect">
            <a:avLst/>
          </a:prstGeom>
          <a:solidFill>
            <a:srgbClr val="FFFFCC"/>
          </a:solidFill>
          <a:ln w="9525">
            <a:solidFill>
              <a:srgbClr val="FF0000"/>
            </a:solidFill>
          </a:ln>
        </p:spPr>
        <p:txBody>
          <a:bodyPr wrap="square">
            <a:spAutoFit/>
          </a:bodyPr>
          <a:lstStyle/>
          <a:p>
            <a:pPr algn="ctr"/>
            <a:r>
              <a:rPr lang="en-US" sz="2000" dirty="0" smtClean="0">
                <a:solidFill>
                  <a:srgbClr val="003366"/>
                </a:solidFill>
                <a:latin typeface="Calibri"/>
              </a:rPr>
              <a:t>As for other problems, people are excited today about NN models, but this does not get around the need to supervise model in a realistic way. </a:t>
            </a:r>
            <a:endParaRPr lang="en-US" sz="2000" dirty="0">
              <a:solidFill>
                <a:srgbClr val="003366"/>
              </a:solidFill>
              <a:latin typeface="Calibri"/>
            </a:endParaRPr>
          </a:p>
        </p:txBody>
      </p:sp>
    </p:spTree>
    <p:extLst>
      <p:ext uri="{BB962C8B-B14F-4D97-AF65-F5344CB8AC3E}">
        <p14:creationId xmlns:p14="http://schemas.microsoft.com/office/powerpoint/2010/main" val="78599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57</a:t>
            </a:fld>
            <a:endParaRPr lang="en-US" altLang="zh-TW"/>
          </a:p>
        </p:txBody>
      </p:sp>
      <p:sp>
        <p:nvSpPr>
          <p:cNvPr id="40962" name="Title 1"/>
          <p:cNvSpPr>
            <a:spLocks noGrp="1"/>
          </p:cNvSpPr>
          <p:nvPr>
            <p:ph type="title"/>
          </p:nvPr>
        </p:nvSpPr>
        <p:spPr>
          <a:xfrm>
            <a:off x="152399" y="-13648"/>
            <a:ext cx="8811725" cy="533400"/>
          </a:xfrm>
        </p:spPr>
        <p:txBody>
          <a:bodyPr/>
          <a:lstStyle/>
          <a:p>
            <a:pPr eaLnBrk="1" hangingPunct="1"/>
            <a:r>
              <a:rPr lang="en-US" dirty="0" err="1" smtClean="0">
                <a:cs typeface="Tahoma"/>
              </a:rPr>
              <a:t>Geoquery</a:t>
            </a:r>
            <a:r>
              <a:rPr lang="en-US" dirty="0" smtClean="0">
                <a:cs typeface="Tahoma"/>
              </a:rPr>
              <a:t>: Response based Competitive with Supervised</a:t>
            </a:r>
            <a:endParaRPr lang="en-US" dirty="0">
              <a:cs typeface="Tahoma"/>
            </a:endParaRPr>
          </a:p>
        </p:txBody>
      </p:sp>
      <p:sp>
        <p:nvSpPr>
          <p:cNvPr id="40967" name="TextBox 8"/>
          <p:cNvSpPr txBox="1">
            <a:spLocks noChangeArrowheads="1"/>
          </p:cNvSpPr>
          <p:nvPr/>
        </p:nvSpPr>
        <p:spPr bwMode="auto">
          <a:xfrm>
            <a:off x="546100" y="4344151"/>
            <a:ext cx="5391150" cy="461963"/>
          </a:xfrm>
          <a:prstGeom prst="rect">
            <a:avLst/>
          </a:prstGeom>
          <a:noFill/>
          <a:ln w="9525">
            <a:noFill/>
            <a:miter lim="800000"/>
            <a:headEnd/>
            <a:tailEnd/>
          </a:ln>
        </p:spPr>
        <p:txBody>
          <a:bodyPr>
            <a:prstTxWarp prst="textNoShape">
              <a:avLst/>
            </a:prstTxWarp>
            <a:spAutoFit/>
          </a:bodyPr>
          <a:lstStyle/>
          <a:p>
            <a:r>
              <a:rPr lang="en-US" sz="2400" dirty="0">
                <a:latin typeface="Calibri" charset="0"/>
              </a:rPr>
              <a:t>N</a:t>
            </a:r>
            <a:r>
              <a:rPr lang="en-US" dirty="0">
                <a:latin typeface="Calibri" charset="0"/>
              </a:rPr>
              <a:t>O</a:t>
            </a:r>
            <a:r>
              <a:rPr lang="en-US" sz="2400" dirty="0">
                <a:latin typeface="Calibri" charset="0"/>
              </a:rPr>
              <a:t>L</a:t>
            </a:r>
            <a:r>
              <a:rPr lang="en-US" dirty="0">
                <a:latin typeface="Calibri" charset="0"/>
              </a:rPr>
              <a:t>EARN</a:t>
            </a:r>
            <a:r>
              <a:rPr lang="en-US" sz="2000" dirty="0">
                <a:latin typeface="Calibri" charset="0"/>
              </a:rPr>
              <a:t> </a:t>
            </a:r>
            <a:r>
              <a:rPr lang="en-US" sz="2000" dirty="0" smtClean="0">
                <a:latin typeface="Calibri" charset="0"/>
              </a:rPr>
              <a:t>:Initialization point</a:t>
            </a:r>
            <a:endParaRPr lang="en-US" sz="2000" dirty="0">
              <a:latin typeface="Calibri" charset="0"/>
            </a:endParaRPr>
          </a:p>
        </p:txBody>
      </p:sp>
      <p:sp>
        <p:nvSpPr>
          <p:cNvPr id="40968" name="TextBox 9"/>
          <p:cNvSpPr txBox="1">
            <a:spLocks noChangeArrowheads="1"/>
          </p:cNvSpPr>
          <p:nvPr/>
        </p:nvSpPr>
        <p:spPr bwMode="auto">
          <a:xfrm>
            <a:off x="4103455" y="4343400"/>
            <a:ext cx="486067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latin typeface="Calibri" charset="0"/>
              </a:rPr>
              <a:t>S</a:t>
            </a:r>
            <a:r>
              <a:rPr lang="en-US" dirty="0" smtClean="0">
                <a:solidFill>
                  <a:srgbClr val="000000"/>
                </a:solidFill>
                <a:latin typeface="Calibri" charset="0"/>
              </a:rPr>
              <a:t>UPERVISED</a:t>
            </a:r>
            <a:r>
              <a:rPr lang="en-US" sz="1600" dirty="0" smtClean="0">
                <a:solidFill>
                  <a:srgbClr val="000000"/>
                </a:solidFill>
                <a:latin typeface="Calibri" charset="0"/>
              </a:rPr>
              <a:t> :  </a:t>
            </a:r>
            <a:r>
              <a:rPr lang="en-US" sz="2000" dirty="0" smtClean="0">
                <a:latin typeface="Calibri" charset="0"/>
              </a:rPr>
              <a:t>Trained with annotated data </a:t>
            </a:r>
            <a:endParaRPr lang="en-US" sz="2000" dirty="0">
              <a:latin typeface="Calibri" charset="0"/>
            </a:endParaRPr>
          </a:p>
        </p:txBody>
      </p:sp>
      <p:sp>
        <p:nvSpPr>
          <p:cNvPr id="11" name="Rectangle 10"/>
          <p:cNvSpPr/>
          <p:nvPr/>
        </p:nvSpPr>
        <p:spPr>
          <a:xfrm>
            <a:off x="425668" y="5715000"/>
            <a:ext cx="8229600" cy="615553"/>
          </a:xfrm>
          <a:prstGeom prst="rect">
            <a:avLst/>
          </a:prstGeom>
        </p:spPr>
        <p:txBody>
          <a:bodyPr wrap="square">
            <a:spAutoFit/>
          </a:bodyPr>
          <a:lstStyle/>
          <a:p>
            <a:pPr lvl="0"/>
            <a:r>
              <a:rPr lang="en-US" sz="1600" dirty="0" smtClean="0">
                <a:solidFill>
                  <a:prstClr val="black"/>
                </a:solidFill>
                <a:latin typeface="Calibri" charset="0"/>
              </a:rPr>
              <a:t> </a:t>
            </a:r>
            <a:r>
              <a:rPr lang="en-US" b="1" dirty="0" smtClean="0">
                <a:solidFill>
                  <a:srgbClr val="003366"/>
                </a:solidFill>
                <a:latin typeface="Calibri" charset="0"/>
              </a:rPr>
              <a:t>Supervised: </a:t>
            </a:r>
            <a:r>
              <a:rPr lang="en-US" sz="1600" dirty="0" smtClean="0">
                <a:solidFill>
                  <a:srgbClr val="003366"/>
                </a:solidFill>
                <a:latin typeface="Calibri" charset="0"/>
              </a:rPr>
              <a:t>Y.-W. Wong and R. Mooney. Learning synchronous grammars for semantic parsing with lambda calculus. ACL’07</a:t>
            </a:r>
            <a:endParaRPr lang="en-US" sz="1600" dirty="0">
              <a:solidFill>
                <a:srgbClr val="003366"/>
              </a:solidFill>
              <a:latin typeface="Calibri" charset="0"/>
            </a:endParaRPr>
          </a:p>
        </p:txBody>
      </p:sp>
      <p:sp>
        <p:nvSpPr>
          <p:cNvPr id="8" name="Rectangle 7"/>
          <p:cNvSpPr/>
          <p:nvPr/>
        </p:nvSpPr>
        <p:spPr>
          <a:xfrm>
            <a:off x="457200" y="4876800"/>
            <a:ext cx="8458200" cy="861774"/>
          </a:xfrm>
          <a:prstGeom prst="rect">
            <a:avLst/>
          </a:prstGeom>
        </p:spPr>
        <p:txBody>
          <a:bodyPr wrap="square">
            <a:spAutoFit/>
          </a:bodyPr>
          <a:lstStyle/>
          <a:p>
            <a:pPr lvl="0"/>
            <a:r>
              <a:rPr lang="en-US" b="1" dirty="0" smtClean="0">
                <a:solidFill>
                  <a:srgbClr val="3366CC"/>
                </a:solidFill>
                <a:latin typeface="+mn-lt"/>
              </a:rPr>
              <a:t>Response based Learning is gathering momentum: </a:t>
            </a:r>
          </a:p>
          <a:p>
            <a:pPr marL="285750" lvl="0" indent="-285750">
              <a:buFont typeface="Wingdings" panose="05000000000000000000" pitchFamily="2" charset="2"/>
              <a:buChar char="§"/>
            </a:pPr>
            <a:r>
              <a:rPr lang="en-US" sz="1600" dirty="0" smtClean="0">
                <a:solidFill>
                  <a:srgbClr val="003366"/>
                </a:solidFill>
                <a:latin typeface="+mn-lt"/>
              </a:rPr>
              <a:t>Liang, M.I. Jordan, D. Klein,  Learning Dependency-Based Compositional Semantics, ACL’11.</a:t>
            </a:r>
            <a:endParaRPr lang="en-US" sz="1600" dirty="0">
              <a:solidFill>
                <a:srgbClr val="003366"/>
              </a:solidFill>
              <a:latin typeface="+mn-lt"/>
            </a:endParaRPr>
          </a:p>
          <a:p>
            <a:pPr marL="285750" indent="-285750">
              <a:buFont typeface="Wingdings" panose="05000000000000000000" pitchFamily="2" charset="2"/>
              <a:buChar char="§"/>
            </a:pPr>
            <a:r>
              <a:rPr lang="en-US" sz="1600" dirty="0">
                <a:solidFill>
                  <a:srgbClr val="003366"/>
                </a:solidFill>
                <a:latin typeface="+mn-lt"/>
                <a:cs typeface="Candara"/>
              </a:rPr>
              <a:t>Berant et-al </a:t>
            </a:r>
            <a:r>
              <a:rPr lang="fr-FR" sz="1600" dirty="0" smtClean="0">
                <a:solidFill>
                  <a:srgbClr val="003366"/>
                </a:solidFill>
                <a:latin typeface="+mn-lt"/>
                <a:cs typeface="Candara"/>
              </a:rPr>
              <a:t>’</a:t>
            </a:r>
            <a:r>
              <a:rPr lang="en-US" sz="1600" dirty="0">
                <a:solidFill>
                  <a:srgbClr val="003366"/>
                </a:solidFill>
                <a:latin typeface="+mn-lt"/>
                <a:cs typeface="Candara"/>
              </a:rPr>
              <a:t> Semantic Parsing on Freebase from Question-Answer </a:t>
            </a:r>
            <a:r>
              <a:rPr lang="en-US" sz="1600" dirty="0" smtClean="0">
                <a:solidFill>
                  <a:srgbClr val="003366"/>
                </a:solidFill>
                <a:latin typeface="+mn-lt"/>
                <a:cs typeface="Candara"/>
              </a:rPr>
              <a:t>Pairs, EMNLP’13, ‘15</a:t>
            </a:r>
            <a:endParaRPr lang="en-US" sz="1600" dirty="0" smtClean="0">
              <a:solidFill>
                <a:srgbClr val="003366"/>
              </a:solidFill>
              <a:latin typeface="+mn-lt"/>
            </a:endParaRPr>
          </a:p>
        </p:txBody>
      </p:sp>
      <p:sp>
        <p:nvSpPr>
          <p:cNvPr id="12" name="Rectangle 11"/>
          <p:cNvSpPr/>
          <p:nvPr/>
        </p:nvSpPr>
        <p:spPr>
          <a:xfrm>
            <a:off x="391844" y="606970"/>
            <a:ext cx="8294956" cy="338554"/>
          </a:xfrm>
          <a:prstGeom prst="rect">
            <a:avLst/>
          </a:prstGeom>
        </p:spPr>
        <p:txBody>
          <a:bodyPr wrap="square">
            <a:spAutoFit/>
          </a:bodyPr>
          <a:lstStyle/>
          <a:p>
            <a:r>
              <a:rPr lang="en-US" sz="1600" dirty="0" smtClean="0">
                <a:solidFill>
                  <a:srgbClr val="003366"/>
                </a:solidFill>
                <a:latin typeface="+mj-lt"/>
                <a:cs typeface="Candara"/>
              </a:rPr>
              <a:t>Clarke, Goldwasser, Chang, Roth CoNLL’10; Goldwasser, Roth IJCAI’11, MLJ’14</a:t>
            </a:r>
            <a:endParaRPr lang="en-US" sz="1600" dirty="0">
              <a:solidFill>
                <a:srgbClr val="003366"/>
              </a:solidFill>
              <a:latin typeface="+mj-lt"/>
            </a:endParaRPr>
          </a:p>
        </p:txBody>
      </p:sp>
      <p:graphicFrame>
        <p:nvGraphicFramePr>
          <p:cNvPr id="16" name="Content Placeholder 6"/>
          <p:cNvGraphicFramePr>
            <a:graphicFrameLocks/>
          </p:cNvGraphicFramePr>
          <p:nvPr>
            <p:extLst/>
          </p:nvPr>
        </p:nvGraphicFramePr>
        <p:xfrm>
          <a:off x="1188574" y="1606797"/>
          <a:ext cx="7086601" cy="2468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7682">
                  <a:extLst>
                    <a:ext uri="{9D8B030D-6E8A-4147-A177-3AD203B41FA5}">
                      <a16:colId xmlns:a16="http://schemas.microsoft.com/office/drawing/2014/main" val="20000"/>
                    </a:ext>
                  </a:extLst>
                </a:gridCol>
                <a:gridCol w="1419412">
                  <a:extLst>
                    <a:ext uri="{9D8B030D-6E8A-4147-A177-3AD203B41FA5}">
                      <a16:colId xmlns:a16="http://schemas.microsoft.com/office/drawing/2014/main" val="20001"/>
                    </a:ext>
                  </a:extLst>
                </a:gridCol>
                <a:gridCol w="1538941">
                  <a:extLst>
                    <a:ext uri="{9D8B030D-6E8A-4147-A177-3AD203B41FA5}">
                      <a16:colId xmlns:a16="http://schemas.microsoft.com/office/drawing/2014/main" val="20002"/>
                    </a:ext>
                  </a:extLst>
                </a:gridCol>
                <a:gridCol w="1380566">
                  <a:extLst>
                    <a:ext uri="{9D8B030D-6E8A-4147-A177-3AD203B41FA5}">
                      <a16:colId xmlns:a16="http://schemas.microsoft.com/office/drawing/2014/main" val="20003"/>
                    </a:ext>
                  </a:extLst>
                </a:gridCol>
              </a:tblGrid>
              <a:tr h="323845">
                <a:tc>
                  <a:txBody>
                    <a:bodyPr/>
                    <a:lstStyle/>
                    <a:p>
                      <a:r>
                        <a:rPr lang="en-US" dirty="0" smtClean="0"/>
                        <a:t>Algorithm</a:t>
                      </a:r>
                      <a:endParaRPr lang="en-US" dirty="0"/>
                    </a:p>
                  </a:txBody>
                  <a:tcPr/>
                </a:tc>
                <a:tc>
                  <a:txBody>
                    <a:bodyPr/>
                    <a:lstStyle/>
                    <a:p>
                      <a:r>
                        <a:rPr lang="en-US" dirty="0" smtClean="0"/>
                        <a:t>Training</a:t>
                      </a:r>
                      <a:r>
                        <a:rPr lang="en-US" baseline="0" dirty="0" smtClean="0"/>
                        <a:t> Accuracy</a:t>
                      </a:r>
                      <a:endParaRPr lang="en-US" dirty="0"/>
                    </a:p>
                  </a:txBody>
                  <a:tcPr/>
                </a:tc>
                <a:tc>
                  <a:txBody>
                    <a:bodyPr/>
                    <a:lstStyle/>
                    <a:p>
                      <a:r>
                        <a:rPr lang="en-US" dirty="0" smtClean="0"/>
                        <a:t>Testing Accuracy</a:t>
                      </a:r>
                      <a:endParaRPr lang="en-US" dirty="0"/>
                    </a:p>
                  </a:txBody>
                  <a:tcPr/>
                </a:tc>
                <a:tc>
                  <a:txBody>
                    <a:bodyPr/>
                    <a:lstStyle/>
                    <a:p>
                      <a:r>
                        <a:rPr lang="en-US" dirty="0" smtClean="0"/>
                        <a:t># Training Examples</a:t>
                      </a:r>
                      <a:endParaRPr lang="en-US" dirty="0"/>
                    </a:p>
                  </a:txBody>
                  <a:tcPr/>
                </a:tc>
                <a:extLst>
                  <a:ext uri="{0D108BD9-81ED-4DB2-BD59-A6C34878D82A}">
                    <a16:rowId xmlns:a16="http://schemas.microsoft.com/office/drawing/2014/main" val="10000"/>
                  </a:ext>
                </a:extLst>
              </a:tr>
              <a:tr h="323845">
                <a:tc>
                  <a:txBody>
                    <a:bodyPr/>
                    <a:lstStyle/>
                    <a:p>
                      <a:r>
                        <a:rPr lang="en-US" dirty="0" smtClean="0"/>
                        <a:t>N</a:t>
                      </a:r>
                      <a:r>
                        <a:rPr lang="en-US" sz="1400" dirty="0" smtClean="0"/>
                        <a:t>O</a:t>
                      </a:r>
                      <a:r>
                        <a:rPr lang="en-US" sz="1800" dirty="0" smtClean="0"/>
                        <a:t>L</a:t>
                      </a:r>
                      <a:r>
                        <a:rPr lang="en-US" sz="1400" dirty="0" smtClean="0"/>
                        <a:t>EARN</a:t>
                      </a:r>
                      <a:endParaRPr lang="en-US" dirty="0"/>
                    </a:p>
                  </a:txBody>
                  <a:tcPr/>
                </a:tc>
                <a:tc>
                  <a:txBody>
                    <a:bodyPr/>
                    <a:lstStyle/>
                    <a:p>
                      <a:r>
                        <a:rPr lang="en-US" dirty="0" smtClean="0"/>
                        <a:t>22</a:t>
                      </a:r>
                      <a:endParaRPr lang="en-US" dirty="0"/>
                    </a:p>
                  </a:txBody>
                  <a:tcPr/>
                </a:tc>
                <a:tc>
                  <a:txBody>
                    <a:bodyPr/>
                    <a:lstStyle/>
                    <a:p>
                      <a:r>
                        <a:rPr lang="en-US" dirty="0" smtClean="0"/>
                        <a:t>--</a:t>
                      </a:r>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10001"/>
                  </a:ext>
                </a:extLst>
              </a:tr>
              <a:tr h="323845">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(2010)</a:t>
                      </a:r>
                      <a:endParaRPr lang="en-US"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82.4</a:t>
                      </a:r>
                      <a:endParaRPr lang="en-US" b="0"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73.2</a:t>
                      </a:r>
                      <a:endParaRPr lang="en-US" b="0"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250 answers</a:t>
                      </a:r>
                      <a:endParaRPr lang="en-US" dirty="0">
                        <a:solidFill>
                          <a:schemeClr val="tx1">
                            <a:lumMod val="65000"/>
                            <a:lumOff val="35000"/>
                          </a:schemeClr>
                        </a:solidFill>
                      </a:endParaRPr>
                    </a:p>
                  </a:txBody>
                  <a:tcPr/>
                </a:tc>
                <a:extLst>
                  <a:ext uri="{0D108BD9-81ED-4DB2-BD59-A6C34878D82A}">
                    <a16:rowId xmlns:a16="http://schemas.microsoft.com/office/drawing/2014/main" val="10002"/>
                  </a:ext>
                </a:extLst>
              </a:tr>
              <a:tr h="342274">
                <a:tc>
                  <a:txBody>
                    <a:bodyPr/>
                    <a:lstStyle/>
                    <a:p>
                      <a:r>
                        <a:rPr lang="en-US" b="0" dirty="0" smtClean="0"/>
                        <a:t>Liang</a:t>
                      </a:r>
                      <a:r>
                        <a:rPr lang="en-US" b="0" baseline="0" dirty="0" smtClean="0"/>
                        <a:t> et-al 2011</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78.9</a:t>
                      </a:r>
                    </a:p>
                  </a:txBody>
                  <a:tcPr/>
                </a:tc>
                <a:tc>
                  <a:txBody>
                    <a:bodyPr/>
                    <a:lstStyle/>
                    <a:p>
                      <a:r>
                        <a:rPr lang="en-US" dirty="0" smtClean="0"/>
                        <a:t>250 answers</a:t>
                      </a:r>
                      <a:endParaRPr lang="en-US" dirty="0"/>
                    </a:p>
                  </a:txBody>
                  <a:tcPr/>
                </a:tc>
                <a:extLst>
                  <a:ext uri="{0D108BD9-81ED-4DB2-BD59-A6C34878D82A}">
                    <a16:rowId xmlns:a16="http://schemas.microsoft.com/office/drawing/2014/main" val="10003"/>
                  </a:ext>
                </a:extLst>
              </a:tr>
              <a:tr h="342274">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(2012,14)</a:t>
                      </a:r>
                      <a:endParaRPr lang="en-US" dirty="0">
                        <a:solidFill>
                          <a:schemeClr val="tx1">
                            <a:lumMod val="65000"/>
                            <a:lumOff val="35000"/>
                          </a:schemeClr>
                        </a:solidFill>
                      </a:endParaRPr>
                    </a:p>
                  </a:txBody>
                  <a:tcPr/>
                </a:tc>
                <a:tc>
                  <a:txBody>
                    <a:bodyPr/>
                    <a:lstStyle/>
                    <a:p>
                      <a:r>
                        <a:rPr lang="en-US" b="1" dirty="0" smtClean="0"/>
                        <a:t>86.8</a:t>
                      </a:r>
                      <a:endParaRPr lang="en-US" b="1" dirty="0"/>
                    </a:p>
                  </a:txBody>
                  <a:tcPr/>
                </a:tc>
                <a:tc>
                  <a:txBody>
                    <a:bodyPr/>
                    <a:lstStyle/>
                    <a:p>
                      <a:r>
                        <a:rPr lang="en-US" b="1" dirty="0" smtClean="0"/>
                        <a:t>81.6</a:t>
                      </a:r>
                      <a:endParaRPr lang="en-US" b="1" dirty="0"/>
                    </a:p>
                  </a:txBody>
                  <a:tcPr/>
                </a:tc>
                <a:tc>
                  <a:txBody>
                    <a:bodyPr/>
                    <a:lstStyle/>
                    <a:p>
                      <a:r>
                        <a:rPr lang="en-US" dirty="0" smtClean="0"/>
                        <a:t>250 answers</a:t>
                      </a:r>
                      <a:endParaRPr lang="en-US" dirty="0"/>
                    </a:p>
                  </a:txBody>
                  <a:tcPr/>
                </a:tc>
                <a:extLst>
                  <a:ext uri="{0D108BD9-81ED-4DB2-BD59-A6C34878D82A}">
                    <a16:rowId xmlns:a16="http://schemas.microsoft.com/office/drawing/2014/main" val="10004"/>
                  </a:ext>
                </a:extLst>
              </a:tr>
              <a:tr h="342274">
                <a:tc>
                  <a:txBody>
                    <a:bodyPr/>
                    <a:lstStyle/>
                    <a:p>
                      <a:r>
                        <a:rPr lang="en-US" b="0" dirty="0" smtClean="0"/>
                        <a:t>Supervised</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86.07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rgbClr val="FF0000"/>
                          </a:solidFill>
                          <a:effectLst/>
                          <a:latin typeface="Calibri" charset="0"/>
                          <a:ea typeface="Arial" charset="0"/>
                          <a:cs typeface="Arial" charset="0"/>
                        </a:rPr>
                        <a:t>600 </a:t>
                      </a:r>
                      <a:r>
                        <a:rPr kumimoji="0" lang="en-US" sz="1800" b="1" i="0" u="none" strike="noStrike" cap="none" normalizeH="0" baseline="0" dirty="0" err="1" smtClean="0">
                          <a:ln>
                            <a:noFill/>
                          </a:ln>
                          <a:solidFill>
                            <a:srgbClr val="FF0000"/>
                          </a:solidFill>
                          <a:effectLst/>
                          <a:latin typeface="Calibri" charset="0"/>
                          <a:ea typeface="Arial" charset="0"/>
                          <a:cs typeface="Arial" charset="0"/>
                        </a:rPr>
                        <a:t>structs</a:t>
                      </a:r>
                      <a:r>
                        <a:rPr kumimoji="0" lang="en-US" sz="1800" b="0" i="0" u="none" strike="noStrike" cap="none" normalizeH="0" baseline="0" dirty="0" smtClean="0">
                          <a:ln>
                            <a:noFill/>
                          </a:ln>
                          <a:solidFill>
                            <a:srgbClr val="000000"/>
                          </a:solidFill>
                          <a:effectLst/>
                          <a:latin typeface="Calibri" charset="0"/>
                          <a:ea typeface="Arial" charset="0"/>
                          <a:cs typeface="Arial" charset="0"/>
                        </a:rPr>
                        <a:t>.</a:t>
                      </a:r>
                    </a:p>
                  </a:txBody>
                  <a:tcPr/>
                </a:tc>
                <a:extLst>
                  <a:ext uri="{0D108BD9-81ED-4DB2-BD59-A6C34878D82A}">
                    <a16:rowId xmlns:a16="http://schemas.microsoft.com/office/drawing/2014/main" val="10005"/>
                  </a:ext>
                </a:extLst>
              </a:tr>
            </a:tbl>
          </a:graphicData>
        </a:graphic>
      </p:graphicFrame>
      <p:sp>
        <p:nvSpPr>
          <p:cNvPr id="17" name="Rectangle 16"/>
          <p:cNvSpPr/>
          <p:nvPr/>
        </p:nvSpPr>
        <p:spPr>
          <a:xfrm>
            <a:off x="533400" y="2614378"/>
            <a:ext cx="8202391" cy="107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Down Arrow 17"/>
          <p:cNvSpPr/>
          <p:nvPr/>
        </p:nvSpPr>
        <p:spPr>
          <a:xfrm>
            <a:off x="4320249" y="2614378"/>
            <a:ext cx="484632" cy="1177522"/>
          </a:xfrm>
          <a:prstGeom prst="upDownArrow">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6644" y="929758"/>
            <a:ext cx="7913956" cy="707886"/>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Current work addresses significant challenges in terms of the complexity of the natural language and the types of interaction</a:t>
            </a:r>
            <a:endParaRPr lang="en-US" sz="2000" dirty="0">
              <a:solidFill>
                <a:srgbClr val="003366"/>
              </a:solidFill>
              <a:latin typeface="Calibri"/>
            </a:endParaRPr>
          </a:p>
        </p:txBody>
      </p:sp>
    </p:spTree>
    <p:extLst>
      <p:ext uri="{BB962C8B-B14F-4D97-AF65-F5344CB8AC3E}">
        <p14:creationId xmlns:p14="http://schemas.microsoft.com/office/powerpoint/2010/main" val="638142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412362" y="932796"/>
            <a:ext cx="276552" cy="457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191"/>
          <p:cNvSpPr>
            <a:spLocks noChangeArrowheads="1"/>
          </p:cNvSpPr>
          <p:nvPr/>
        </p:nvSpPr>
        <p:spPr bwMode="auto">
          <a:xfrm>
            <a:off x="6019800" y="152400"/>
            <a:ext cx="2971800" cy="685800"/>
          </a:xfrm>
          <a:prstGeom prst="wedgeRectCallout">
            <a:avLst>
              <a:gd name="adj1" fmla="val 14492"/>
              <a:gd name="adj2" fmla="val 372383"/>
            </a:avLst>
          </a:prstGeom>
          <a:solidFill>
            <a:srgbClr val="FFFFCC"/>
          </a:solidFill>
          <a:ln w="9525">
            <a:solidFill>
              <a:srgbClr val="FF9933"/>
            </a:solidFill>
            <a:miter lim="800000"/>
            <a:headEnd/>
            <a:tailEnd/>
          </a:ln>
        </p:spPr>
        <p:txBody>
          <a:bodyPr/>
          <a:lstStyle/>
          <a:p>
            <a:pPr algn="ctr"/>
            <a:r>
              <a:rPr lang="en-US" dirty="0" smtClean="0">
                <a:solidFill>
                  <a:srgbClr val="003366"/>
                </a:solidFill>
                <a:latin typeface="Calibri"/>
                <a:cs typeface="Arial" charset="0"/>
              </a:rPr>
              <a:t>Knowledge representation  called “</a:t>
            </a:r>
            <a:r>
              <a:rPr lang="en-US" b="1" dirty="0" smtClean="0">
                <a:solidFill>
                  <a:srgbClr val="003366"/>
                </a:solidFill>
                <a:latin typeface="Calibri"/>
                <a:cs typeface="Arial" charset="0"/>
              </a:rPr>
              <a:t>predicate schemas</a:t>
            </a:r>
            <a:r>
              <a:rPr lang="en-US" dirty="0" smtClean="0">
                <a:solidFill>
                  <a:srgbClr val="003366"/>
                </a:solidFill>
                <a:latin typeface="Calibri"/>
                <a:cs typeface="Arial" charset="0"/>
              </a:rPr>
              <a:t>”</a:t>
            </a:r>
            <a:endParaRPr lang="en-US" b="1" dirty="0">
              <a:solidFill>
                <a:srgbClr val="003366"/>
              </a:solidFill>
              <a:latin typeface="Calibri"/>
              <a:cs typeface="Arial" charset="0"/>
            </a:endParaRPr>
          </a:p>
        </p:txBody>
      </p:sp>
      <p:sp>
        <p:nvSpPr>
          <p:cNvPr id="2" name="Title 1"/>
          <p:cNvSpPr>
            <a:spLocks noGrp="1"/>
          </p:cNvSpPr>
          <p:nvPr>
            <p:ph type="title"/>
          </p:nvPr>
        </p:nvSpPr>
        <p:spPr/>
        <p:txBody>
          <a:bodyPr/>
          <a:lstStyle/>
          <a:p>
            <a:r>
              <a:rPr lang="en-US" dirty="0" smtClean="0"/>
              <a:t>Before Conclusion</a:t>
            </a:r>
            <a:endParaRPr lang="en-US" dirty="0"/>
          </a:p>
        </p:txBody>
      </p:sp>
      <p:sp>
        <p:nvSpPr>
          <p:cNvPr id="3" name="Content Placeholder 2"/>
          <p:cNvSpPr>
            <a:spLocks noGrp="1"/>
          </p:cNvSpPr>
          <p:nvPr>
            <p:ph idx="1"/>
          </p:nvPr>
        </p:nvSpPr>
        <p:spPr>
          <a:xfrm>
            <a:off x="228600" y="914400"/>
            <a:ext cx="8763000" cy="4953000"/>
          </a:xfrm>
        </p:spPr>
        <p:txBody>
          <a:bodyPr/>
          <a:lstStyle/>
          <a:p>
            <a:r>
              <a:rPr lang="en-US" dirty="0" smtClean="0"/>
              <a:t>The bee landed on the flower because it had/wanted pollen. </a:t>
            </a:r>
          </a:p>
          <a:p>
            <a:pPr lvl="1"/>
            <a:r>
              <a:rPr lang="en-US" dirty="0" smtClean="0"/>
              <a:t>Lexical knowledge</a:t>
            </a:r>
          </a:p>
          <a:p>
            <a:r>
              <a:rPr lang="en-US" dirty="0" smtClean="0"/>
              <a:t>John Doe robbed Jim Roy. He was arrested by the police.</a:t>
            </a:r>
          </a:p>
          <a:p>
            <a:pPr lvl="1"/>
            <a:r>
              <a:rPr lang="en-US" dirty="0" smtClean="0">
                <a:solidFill>
                  <a:srgbClr val="003366"/>
                </a:solidFill>
              </a:rPr>
              <a:t>Subj of “rob” </a:t>
            </a:r>
            <a:r>
              <a:rPr lang="en-US" dirty="0" smtClean="0"/>
              <a:t>is more likely than </a:t>
            </a:r>
            <a:r>
              <a:rPr lang="en-US" dirty="0" smtClean="0">
                <a:solidFill>
                  <a:srgbClr val="003366"/>
                </a:solidFill>
              </a:rPr>
              <a:t>the </a:t>
            </a:r>
            <a:r>
              <a:rPr lang="en-US" dirty="0" err="1" smtClean="0">
                <a:solidFill>
                  <a:srgbClr val="003366"/>
                </a:solidFill>
              </a:rPr>
              <a:t>Obj</a:t>
            </a:r>
            <a:r>
              <a:rPr lang="en-US" dirty="0" smtClean="0">
                <a:solidFill>
                  <a:srgbClr val="003366"/>
                </a:solidFill>
              </a:rPr>
              <a:t> of “rob” </a:t>
            </a:r>
            <a:r>
              <a:rPr lang="en-US" dirty="0" smtClean="0"/>
              <a:t>to be the </a:t>
            </a:r>
            <a:r>
              <a:rPr lang="en-US" dirty="0" err="1" smtClean="0">
                <a:solidFill>
                  <a:srgbClr val="003366"/>
                </a:solidFill>
              </a:rPr>
              <a:t>Obj</a:t>
            </a:r>
            <a:r>
              <a:rPr lang="en-US" dirty="0" smtClean="0">
                <a:solidFill>
                  <a:srgbClr val="003366"/>
                </a:solidFill>
              </a:rPr>
              <a:t> of “arrest”</a:t>
            </a:r>
          </a:p>
          <a:p>
            <a:pPr lvl="1"/>
            <a:r>
              <a:rPr lang="en-US" b="1" dirty="0" smtClean="0"/>
              <a:t>Need: </a:t>
            </a:r>
            <a:r>
              <a:rPr lang="en-US" dirty="0" smtClean="0"/>
              <a:t>Learning &amp; Inference approach that </a:t>
            </a:r>
            <a:r>
              <a:rPr lang="en-US" dirty="0" smtClean="0"/>
              <a:t>acquires </a:t>
            </a:r>
            <a:r>
              <a:rPr lang="en-US" dirty="0" smtClean="0"/>
              <a:t>the knowledge and </a:t>
            </a:r>
            <a:r>
              <a:rPr lang="en-US" dirty="0" smtClean="0"/>
              <a:t>uses </a:t>
            </a:r>
            <a:r>
              <a:rPr lang="en-US" dirty="0" smtClean="0"/>
              <a:t>it appropriately. </a:t>
            </a:r>
          </a:p>
          <a:p>
            <a:pPr lvl="1"/>
            <a:r>
              <a:rPr lang="en-US" dirty="0" smtClean="0"/>
              <a:t>(See our work in NAACL’15, ACL’16 for interesting progress on this)</a:t>
            </a:r>
          </a:p>
          <a:p>
            <a:endParaRPr lang="en-US" dirty="0" smtClean="0"/>
          </a:p>
          <a:p>
            <a:r>
              <a:rPr lang="en-US" dirty="0" smtClean="0"/>
              <a:t>John had 6 books; he wanted to give it to two of his friends. How many will each one get?</a:t>
            </a:r>
          </a:p>
          <a:p>
            <a:pPr lvl="1"/>
            <a:r>
              <a:rPr lang="en-US" dirty="0" smtClean="0"/>
              <a:t>(See our </a:t>
            </a:r>
            <a:r>
              <a:rPr lang="en-US" dirty="0" smtClean="0"/>
              <a:t>EMNLP’16 </a:t>
            </a:r>
            <a:r>
              <a:rPr lang="en-US" dirty="0" smtClean="0"/>
              <a:t>&amp; TACL’15 work for progress on Math word problems)</a:t>
            </a:r>
          </a:p>
          <a:p>
            <a:endParaRPr lang="en-US" dirty="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1"/>
          </p:nvPr>
        </p:nvSpPr>
        <p:spPr/>
        <p:txBody>
          <a:bodyPr/>
          <a:lstStyle/>
          <a:p>
            <a:r>
              <a:rPr lang="en-US" altLang="zh-TW" smtClean="0"/>
              <a:t>Page </a:t>
            </a:r>
            <a:fld id="{C83F18D4-0D70-44DE-A8FF-A8D5002D1168}" type="slidenum">
              <a:rPr lang="en-US" altLang="zh-TW" smtClean="0"/>
              <a:pPr/>
              <a:t>58</a:t>
            </a:fld>
            <a:endParaRPr lang="en-US" altLang="zh-TW"/>
          </a:p>
        </p:txBody>
      </p:sp>
      <p:cxnSp>
        <p:nvCxnSpPr>
          <p:cNvPr id="5" name="Straight Arrow Connector 4"/>
          <p:cNvCxnSpPr/>
          <p:nvPr/>
        </p:nvCxnSpPr>
        <p:spPr>
          <a:xfrm flipH="1">
            <a:off x="1123950" y="2133600"/>
            <a:ext cx="2914650" cy="0"/>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4818" y="3647300"/>
            <a:ext cx="1741182" cy="461665"/>
          </a:xfrm>
          <a:prstGeom prst="rect">
            <a:avLst/>
          </a:prstGeom>
        </p:spPr>
        <p:txBody>
          <a:bodyPr wrap="none">
            <a:spAutoFit/>
          </a:bodyPr>
          <a:lstStyle/>
          <a:p>
            <a:r>
              <a:rPr lang="en-US" sz="2400" kern="0" dirty="0">
                <a:solidFill>
                  <a:srgbClr val="3366CC"/>
                </a:solidFill>
                <a:latin typeface="Calibri"/>
                <a:cs typeface="Arial"/>
              </a:rPr>
              <a:t>s</a:t>
            </a:r>
            <a:r>
              <a:rPr lang="en-US" sz="2400" kern="0" dirty="0" smtClean="0">
                <a:solidFill>
                  <a:srgbClr val="3366CC"/>
                </a:solidFill>
                <a:latin typeface="Calibri"/>
                <a:cs typeface="Arial"/>
              </a:rPr>
              <a:t>hare it with</a:t>
            </a:r>
            <a:endParaRPr lang="en-US" dirty="0">
              <a:solidFill>
                <a:srgbClr val="3366CC"/>
              </a:solidFill>
            </a:endParaRPr>
          </a:p>
        </p:txBody>
      </p:sp>
      <p:cxnSp>
        <p:nvCxnSpPr>
          <p:cNvPr id="13" name="Straight Connector 12"/>
          <p:cNvCxnSpPr/>
          <p:nvPr/>
        </p:nvCxnSpPr>
        <p:spPr>
          <a:xfrm flipH="1">
            <a:off x="4572000" y="4256900"/>
            <a:ext cx="1267152"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1371600"/>
            <a:ext cx="95250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686752" y="1371600"/>
            <a:ext cx="47625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00150" y="1371600"/>
            <a:ext cx="47625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19802" y="1371600"/>
            <a:ext cx="9525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36834" y="4077433"/>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2700" y="5334000"/>
            <a:ext cx="4038600" cy="830997"/>
          </a:xfrm>
          <a:prstGeom prst="rect">
            <a:avLst/>
          </a:prstGeom>
          <a:solidFill>
            <a:srgbClr val="FFFFCC"/>
          </a:solidFill>
          <a:ln>
            <a:solidFill>
              <a:schemeClr val="bg2"/>
            </a:solidFill>
          </a:ln>
        </p:spPr>
        <p:txBody>
          <a:bodyPr wrap="square">
            <a:spAutoFit/>
          </a:bodyPr>
          <a:lstStyle/>
          <a:p>
            <a:pPr lvl="0" algn="ctr" eaLnBrk="0" hangingPunct="0">
              <a:spcBef>
                <a:spcPct val="20000"/>
              </a:spcBef>
              <a:buClr>
                <a:srgbClr val="FF9900"/>
              </a:buClr>
              <a:buSzPct val="75000"/>
            </a:pPr>
            <a:r>
              <a:rPr lang="en-US" sz="2400" kern="0" dirty="0">
                <a:solidFill>
                  <a:srgbClr val="003366"/>
                </a:solidFill>
                <a:latin typeface="Calibri"/>
                <a:cs typeface="+mn-cs"/>
              </a:rPr>
              <a:t>How do we supervise for these </a:t>
            </a:r>
            <a:r>
              <a:rPr lang="en-US" sz="2400" kern="0" dirty="0" smtClean="0">
                <a:solidFill>
                  <a:srgbClr val="003366"/>
                </a:solidFill>
                <a:latin typeface="Calibri"/>
                <a:cs typeface="+mn-cs"/>
              </a:rPr>
              <a:t>problems</a:t>
            </a:r>
            <a:r>
              <a:rPr lang="en-US" sz="2400" kern="0" dirty="0">
                <a:solidFill>
                  <a:srgbClr val="003366"/>
                </a:solidFill>
                <a:latin typeface="Calibri"/>
                <a:cs typeface="+mn-cs"/>
              </a:rPr>
              <a:t>? </a:t>
            </a:r>
          </a:p>
        </p:txBody>
      </p:sp>
    </p:spTree>
    <p:extLst>
      <p:ext uri="{BB962C8B-B14F-4D97-AF65-F5344CB8AC3E}">
        <p14:creationId xmlns:p14="http://schemas.microsoft.com/office/powerpoint/2010/main" val="11062117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1"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dirty="0" smtClean="0"/>
              <a:t>Summary</a:t>
            </a:r>
          </a:p>
        </p:txBody>
      </p:sp>
      <p:sp>
        <p:nvSpPr>
          <p:cNvPr id="3" name="Content Placeholder 2"/>
          <p:cNvSpPr>
            <a:spLocks noGrp="1"/>
          </p:cNvSpPr>
          <p:nvPr>
            <p:ph idx="1"/>
          </p:nvPr>
        </p:nvSpPr>
        <p:spPr>
          <a:xfrm>
            <a:off x="304800" y="914400"/>
            <a:ext cx="8763000" cy="4953000"/>
          </a:xfrm>
        </p:spPr>
        <p:txBody>
          <a:bodyPr/>
          <a:lstStyle/>
          <a:p>
            <a:r>
              <a:rPr lang="en-US" dirty="0" smtClean="0"/>
              <a:t>We need to re-think </a:t>
            </a:r>
            <a:r>
              <a:rPr lang="en-US" dirty="0" smtClean="0"/>
              <a:t>the annotation-heavy approach in NLP </a:t>
            </a:r>
          </a:p>
          <a:p>
            <a:pPr lvl="1"/>
            <a:r>
              <a:rPr lang="en-US" dirty="0" smtClean="0"/>
              <a:t>And other Cognitive Computations</a:t>
            </a:r>
            <a:endParaRPr lang="en-US" dirty="0" smtClean="0"/>
          </a:p>
          <a:p>
            <a:r>
              <a:rPr lang="en-US" dirty="0" smtClean="0"/>
              <a:t>Learning </a:t>
            </a:r>
            <a:r>
              <a:rPr lang="en-US" dirty="0"/>
              <a:t>should be (and is) driven by </a:t>
            </a:r>
            <a:r>
              <a:rPr lang="en-US" dirty="0" smtClean="0">
                <a:solidFill>
                  <a:srgbClr val="3366CC"/>
                </a:solidFill>
              </a:rPr>
              <a:t>incidental signals</a:t>
            </a:r>
            <a:r>
              <a:rPr lang="en-US" dirty="0" smtClean="0"/>
              <a:t>. </a:t>
            </a:r>
          </a:p>
          <a:p>
            <a:pPr lvl="1"/>
            <a:r>
              <a:rPr lang="en-US" dirty="0" smtClean="0"/>
              <a:t>Weak </a:t>
            </a:r>
            <a:r>
              <a:rPr lang="en-US" dirty="0"/>
              <a:t>signals that </a:t>
            </a:r>
            <a:r>
              <a:rPr lang="en-US" dirty="0" smtClean="0"/>
              <a:t>exist </a:t>
            </a:r>
            <a:r>
              <a:rPr lang="en-US" dirty="0"/>
              <a:t>in the data and the </a:t>
            </a:r>
            <a:r>
              <a:rPr lang="en-US" dirty="0" smtClean="0"/>
              <a:t>environment</a:t>
            </a:r>
          </a:p>
          <a:p>
            <a:pPr lvl="1"/>
            <a:r>
              <a:rPr lang="en-US" dirty="0" smtClean="0"/>
              <a:t>Independently </a:t>
            </a:r>
            <a:r>
              <a:rPr lang="en-US" dirty="0"/>
              <a:t>of the </a:t>
            </a:r>
            <a:r>
              <a:rPr lang="en-US" dirty="0" smtClean="0"/>
              <a:t>task </a:t>
            </a:r>
            <a:r>
              <a:rPr lang="en-US" dirty="0"/>
              <a:t>at hand </a:t>
            </a:r>
            <a:endParaRPr lang="en-US" dirty="0" smtClean="0"/>
          </a:p>
          <a:p>
            <a:r>
              <a:rPr lang="en-US" dirty="0" smtClean="0"/>
              <a:t>We need to develop </a:t>
            </a:r>
            <a:r>
              <a:rPr lang="en-US" dirty="0"/>
              <a:t>ways to </a:t>
            </a:r>
            <a:r>
              <a:rPr lang="en-US" dirty="0" smtClean="0"/>
              <a:t>identify and exploit </a:t>
            </a:r>
            <a:r>
              <a:rPr lang="en-US" dirty="0"/>
              <a:t>these signals </a:t>
            </a:r>
            <a:endParaRPr lang="en-US" dirty="0" smtClean="0"/>
          </a:p>
          <a:p>
            <a:pPr lvl="1"/>
            <a:r>
              <a:rPr lang="en-US" dirty="0" smtClean="0"/>
              <a:t>Along </a:t>
            </a:r>
            <a:r>
              <a:rPr lang="en-US" dirty="0"/>
              <a:t>with </a:t>
            </a:r>
            <a:r>
              <a:rPr lang="en-US" dirty="0" smtClean="0"/>
              <a:t>developing the </a:t>
            </a:r>
            <a:r>
              <a:rPr lang="en-US" dirty="0"/>
              <a:t>necessary inference support </a:t>
            </a:r>
            <a:r>
              <a:rPr lang="en-US" dirty="0" smtClean="0"/>
              <a:t> </a:t>
            </a:r>
          </a:p>
          <a:p>
            <a:r>
              <a:rPr lang="en-US" dirty="0" smtClean="0"/>
              <a:t>Proposed </a:t>
            </a:r>
            <a:r>
              <a:rPr lang="en-US" dirty="0" smtClean="0"/>
              <a:t>some evidence </a:t>
            </a:r>
            <a:r>
              <a:rPr lang="en-US" dirty="0" smtClean="0"/>
              <a:t>in </a:t>
            </a:r>
            <a:r>
              <a:rPr lang="en-US" dirty="0" smtClean="0"/>
              <a:t>a range of </a:t>
            </a:r>
            <a:r>
              <a:rPr lang="en-US" dirty="0" smtClean="0"/>
              <a:t>problems and supervision scenarios</a:t>
            </a:r>
          </a:p>
          <a:p>
            <a:pPr lvl="1"/>
            <a:r>
              <a:rPr lang="en-US" dirty="0" smtClean="0"/>
              <a:t>It </a:t>
            </a:r>
            <a:r>
              <a:rPr lang="en-US" dirty="0" smtClean="0"/>
              <a:t>will also force us to </a:t>
            </a:r>
            <a:r>
              <a:rPr lang="en-US" dirty="0" smtClean="0">
                <a:solidFill>
                  <a:srgbClr val="3366CC"/>
                </a:solidFill>
              </a:rPr>
              <a:t>re-think evaluation </a:t>
            </a:r>
            <a:r>
              <a:rPr lang="en-US" dirty="0" smtClean="0"/>
              <a:t>– </a:t>
            </a:r>
            <a:r>
              <a:rPr lang="en-US" dirty="0" smtClean="0"/>
              <a:t>we should move systematically extrinsic evaluations</a:t>
            </a:r>
            <a:endParaRPr lang="en-US" dirty="0"/>
          </a:p>
        </p:txBody>
      </p:sp>
      <p:sp>
        <p:nvSpPr>
          <p:cNvPr id="5" name="Slide Number Placeholder 4"/>
          <p:cNvSpPr>
            <a:spLocks noGrp="1"/>
          </p:cNvSpPr>
          <p:nvPr>
            <p:ph type="sldNum" sz="quarter" idx="11"/>
          </p:nvPr>
        </p:nvSpPr>
        <p:spPr/>
        <p:txBody>
          <a:bodyPr/>
          <a:lstStyle/>
          <a:p>
            <a:r>
              <a:rPr lang="en-US" altLang="zh-TW" smtClean="0"/>
              <a:t>Page </a:t>
            </a:r>
            <a:fld id="{34956E49-9B35-407E-B5F2-C84A7F7C3F93}" type="slidenum">
              <a:rPr lang="en-US" altLang="zh-TW" smtClean="0"/>
              <a:pPr/>
              <a:t>59</a:t>
            </a:fld>
            <a:endParaRPr lang="en-US" altLang="zh-TW"/>
          </a:p>
        </p:txBody>
      </p:sp>
      <p:sp>
        <p:nvSpPr>
          <p:cNvPr id="6" name="Rectangle 5"/>
          <p:cNvSpPr/>
          <p:nvPr/>
        </p:nvSpPr>
        <p:spPr>
          <a:xfrm>
            <a:off x="6896100" y="152400"/>
            <a:ext cx="17145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Thank you!</a:t>
            </a:r>
            <a:endParaRPr lang="en-US" sz="2400" dirty="0">
              <a:solidFill>
                <a:srgbClr val="0033CC"/>
              </a:solidFill>
            </a:endParaRPr>
          </a:p>
        </p:txBody>
      </p:sp>
      <p:sp>
        <p:nvSpPr>
          <p:cNvPr id="7" name="TextBox 6"/>
          <p:cNvSpPr txBox="1">
            <a:spLocks noChangeArrowheads="1"/>
          </p:cNvSpPr>
          <p:nvPr/>
        </p:nvSpPr>
        <p:spPr bwMode="auto">
          <a:xfrm>
            <a:off x="3048000" y="5311914"/>
            <a:ext cx="3284483" cy="707886"/>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latin typeface="Calibri" pitchFamily="34" charset="0"/>
              </a:rPr>
              <a:t>Check out our </a:t>
            </a:r>
            <a:r>
              <a:rPr lang="en-US" sz="2000" dirty="0" smtClean="0">
                <a:latin typeface="Calibri" pitchFamily="34" charset="0"/>
              </a:rPr>
              <a:t>tools, demos, </a:t>
            </a:r>
            <a:r>
              <a:rPr lang="en-US" sz="2000" dirty="0" err="1" smtClean="0">
                <a:latin typeface="Calibri" pitchFamily="34" charset="0"/>
              </a:rPr>
              <a:t>LBJava</a:t>
            </a:r>
            <a:r>
              <a:rPr lang="en-US" sz="2000" dirty="0" err="1" smtClean="0">
                <a:latin typeface="Calibri" pitchFamily="34" charset="0"/>
                <a:sym typeface="Wingdings" panose="05000000000000000000" pitchFamily="2" charset="2"/>
              </a:rPr>
              <a:t>Saul</a:t>
            </a:r>
            <a:r>
              <a:rPr lang="en-US" sz="2000" dirty="0" smtClean="0">
                <a:latin typeface="Calibri" pitchFamily="34" charset="0"/>
              </a:rPr>
              <a:t>,  Tutorials,…</a:t>
            </a:r>
            <a:endParaRPr lang="en-US" sz="2000" dirty="0">
              <a:latin typeface="Calibri" pitchFamily="34" charset="0"/>
            </a:endParaRPr>
          </a:p>
        </p:txBody>
      </p:sp>
    </p:spTree>
    <p:extLst>
      <p:ext uri="{BB962C8B-B14F-4D97-AF65-F5344CB8AC3E}">
        <p14:creationId xmlns:p14="http://schemas.microsoft.com/office/powerpoint/2010/main" val="1763685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lstStyle/>
          <a:p>
            <a:pPr eaLnBrk="1" hangingPunct="1"/>
            <a:r>
              <a:rPr lang="en-US" dirty="0" smtClean="0"/>
              <a:t>What is Needed?</a:t>
            </a:r>
          </a:p>
        </p:txBody>
      </p:sp>
      <p:sp>
        <p:nvSpPr>
          <p:cNvPr id="29701" name="Rectangle 472"/>
          <p:cNvSpPr>
            <a:spLocks noChangeArrowheads="1"/>
          </p:cNvSpPr>
          <p:nvPr/>
        </p:nvSpPr>
        <p:spPr bwMode="auto">
          <a:xfrm>
            <a:off x="3448050" y="1812925"/>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2" name="Rectangle 477"/>
          <p:cNvSpPr>
            <a:spLocks noChangeArrowheads="1"/>
          </p:cNvSpPr>
          <p:nvPr/>
        </p:nvSpPr>
        <p:spPr bwMode="auto">
          <a:xfrm>
            <a:off x="4884738"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3" name="Rectangle 480"/>
          <p:cNvSpPr>
            <a:spLocks noChangeArrowheads="1"/>
          </p:cNvSpPr>
          <p:nvPr/>
        </p:nvSpPr>
        <p:spPr bwMode="auto">
          <a:xfrm>
            <a:off x="6507163"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pic>
        <p:nvPicPr>
          <p:cNvPr id="102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984" y="3859925"/>
            <a:ext cx="3566160" cy="23205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YSTUFF\Work\MyTalks\Pictures\knowledg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3351212" cy="2324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MYSTUFF\Work\MyTalks\Pictures\training-on-the-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7" y="1066800"/>
            <a:ext cx="3922713" cy="26151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MYSTUFF\Work\MyTalks\Pictures\scal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064" y="3841386"/>
            <a:ext cx="3505200" cy="22703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6</a:t>
            </a:fld>
            <a:endParaRPr lang="en-US" altLang="zh-TW"/>
          </a:p>
        </p:txBody>
      </p:sp>
    </p:spTree>
    <p:extLst>
      <p:ext uri="{BB962C8B-B14F-4D97-AF65-F5344CB8AC3E}">
        <p14:creationId xmlns:p14="http://schemas.microsoft.com/office/powerpoint/2010/main" val="3936002605"/>
      </p:ext>
    </p:extLst>
  </p:cSld>
  <p:clrMapOvr>
    <a:masterClrMapping/>
  </p:clrMapOvr>
  <p:transition spd="med"/>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14:presetBounceEnd="10000">
                                      <p:stCondLst>
                                        <p:cond delay="0"/>
                                      </p:stCondLst>
                                      <p:childTnLst>
                                        <p:animMotion origin="layout" path="M -3.33333E-6 -7.40741E-7 L -3.33333E-6 -0.39005 " pathEditMode="relative" rAng="0" ptsTypes="AA" p14:bounceEnd="10000">
                                          <p:cBhvr>
                                            <p:cTn id="24" dur="2000" fill="hold"/>
                                            <p:tgtEl>
                                              <p:spTgt spid="1029"/>
                                            </p:tgtEl>
                                            <p:attrNameLst>
                                              <p:attrName>ppt_x</p:attrName>
                                              <p:attrName>ppt_y</p:attrName>
                                            </p:attrNameLst>
                                          </p:cBhvr>
                                          <p:rCtr x="0" y="-1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stCondLst>
                                        <p:cond delay="0"/>
                                      </p:stCondLst>
                                      <p:childTnLst>
                                        <p:animMotion origin="layout" path="M -3.33333E-6 -7.40741E-7 L -3.33333E-6 -0.39005 " pathEditMode="relative" rAng="0" ptsTypes="AA">
                                          <p:cBhvr>
                                            <p:cTn id="24" dur="2000" fill="hold"/>
                                            <p:tgtEl>
                                              <p:spTgt spid="1029"/>
                                            </p:tgtEl>
                                            <p:attrNameLst>
                                              <p:attrName>ppt_x</p:attrName>
                                              <p:attrName>ppt_y</p:attrName>
                                            </p:attrNameLst>
                                          </p:cBhvr>
                                          <p:rCtr x="0" y="-1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58674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6002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3434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3778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2828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6" name="Slide Number Placeholder 5"/>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7</a:t>
            </a:fld>
            <a:endParaRPr lang="en-US" altLang="zh-TW"/>
          </a:p>
        </p:txBody>
      </p:sp>
      <p:sp>
        <p:nvSpPr>
          <p:cNvPr id="8198" name="Rectangle 18"/>
          <p:cNvSpPr>
            <a:spLocks noGrp="1" noChangeArrowheads="1"/>
          </p:cNvSpPr>
          <p:nvPr>
            <p:ph type="title"/>
          </p:nvPr>
        </p:nvSpPr>
        <p:spPr/>
        <p:txBody>
          <a:bodyPr/>
          <a:lstStyle/>
          <a:p>
            <a:pPr eaLnBrk="1" hangingPunct="1"/>
            <a:r>
              <a:rPr lang="en-US" dirty="0" smtClean="0"/>
              <a:t>Comprehension</a:t>
            </a:r>
            <a:endParaRPr lang="en-US" dirty="0" smtClean="0">
              <a:solidFill>
                <a:srgbClr val="FF00FF"/>
              </a:solidFill>
            </a:endParaRPr>
          </a:p>
        </p:txBody>
      </p:sp>
      <p:sp>
        <p:nvSpPr>
          <p:cNvPr id="8201" name="Rectangle 19"/>
          <p:cNvSpPr>
            <a:spLocks noGrp="1" noChangeArrowheads="1"/>
          </p:cNvSpPr>
          <p:nvPr>
            <p:ph type="body" idx="4294967295"/>
          </p:nvPr>
        </p:nvSpPr>
        <p:spPr>
          <a:xfrm>
            <a:off x="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3366CC"/>
                </a:solidFill>
                <a:latin typeface="Tempus Sans ITC" pitchFamily="82" charset="0"/>
              </a:rPr>
              <a:t>1. Christopher Robin was born in England.      2.  Winnie the Pooh is a title of a book.  </a:t>
            </a:r>
          </a:p>
          <a:p>
            <a:r>
              <a:rPr lang="en-US" b="1" dirty="0">
                <a:solidFill>
                  <a:srgbClr val="3366CC"/>
                </a:solidFill>
                <a:latin typeface="Tempus Sans ITC" pitchFamily="82" charset="0"/>
              </a:rPr>
              <a:t>3. Christopher Robin’s dad was a magician.     4. Christopher Robin must be at least 65 now.</a:t>
            </a:r>
            <a:r>
              <a:rPr lang="en-US" dirty="0">
                <a:solidFill>
                  <a:srgbClr val="3366CC"/>
                </a:solidFill>
                <a:latin typeface="Tempus Sans ITC" pitchFamily="82" charset="0"/>
              </a:rPr>
              <a:t> </a:t>
            </a:r>
          </a:p>
        </p:txBody>
      </p:sp>
      <p:sp>
        <p:nvSpPr>
          <p:cNvPr id="541719" name="Rectangle 23"/>
          <p:cNvSpPr>
            <a:spLocks noChangeArrowheads="1"/>
          </p:cNvSpPr>
          <p:nvPr/>
        </p:nvSpPr>
        <p:spPr bwMode="auto">
          <a:xfrm>
            <a:off x="2933700" y="5799160"/>
            <a:ext cx="3276600" cy="381000"/>
          </a:xfrm>
          <a:prstGeom prst="rect">
            <a:avLst/>
          </a:prstGeom>
          <a:solidFill>
            <a:srgbClr val="FFFFCC"/>
          </a:solidFill>
          <a:ln>
            <a:solidFill>
              <a:srgbClr val="FFC000"/>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dirty="0">
                <a:solidFill>
                  <a:srgbClr val="003366"/>
                </a:solidFill>
                <a:latin typeface="+mn-lt"/>
              </a:rPr>
              <a:t>This is an Inference Problem</a:t>
            </a:r>
          </a:p>
        </p:txBody>
      </p:sp>
    </p:spTree>
    <p:extLst>
      <p:ext uri="{BB962C8B-B14F-4D97-AF65-F5344CB8AC3E}">
        <p14:creationId xmlns:p14="http://schemas.microsoft.com/office/powerpoint/2010/main" val="5630268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19">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54171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5943600" y="609600"/>
            <a:ext cx="3048000" cy="685800"/>
          </a:xfrm>
          <a:prstGeom prst="wedgeRectCallout">
            <a:avLst>
              <a:gd name="adj1" fmla="val 14107"/>
              <a:gd name="adj2" fmla="val 322426"/>
            </a:avLst>
          </a:prstGeom>
          <a:solidFill>
            <a:srgbClr val="FFFFCC"/>
          </a:solidFill>
          <a:ln w="9525">
            <a:solidFill>
              <a:schemeClr val="bg2"/>
            </a:solidFill>
            <a:miter lim="800000"/>
            <a:headEnd/>
            <a:tailEnd/>
          </a:ln>
        </p:spPr>
        <p:txBody>
          <a:bodyPr/>
          <a:lstStyle/>
          <a:p>
            <a:pPr algn="ctr"/>
            <a:r>
              <a:rPr lang="en-US" dirty="0" smtClean="0">
                <a:solidFill>
                  <a:srgbClr val="3366CC"/>
                </a:solidFill>
                <a:latin typeface="Calibri"/>
                <a:cs typeface="Arial" charset="0"/>
              </a:rPr>
              <a:t>Expectation </a:t>
            </a:r>
            <a:r>
              <a:rPr lang="en-US" dirty="0" smtClean="0">
                <a:latin typeface="Calibri"/>
                <a:cs typeface="Arial" charset="0"/>
              </a:rPr>
              <a:t>is a knowledge intensive component</a:t>
            </a:r>
            <a:endParaRPr lang="en-US" dirty="0">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solidFill>
                  <a:srgbClr val="0033CC"/>
                </a:solidFill>
              </a:rPr>
              <a:t>Making (local) predictions driven by different models trained in different ways, at different times/conditions/scenarios</a:t>
            </a:r>
          </a:p>
          <a:p>
            <a:pPr lvl="1"/>
            <a:r>
              <a:rPr lang="en-US" altLang="zh-TW" dirty="0" smtClean="0"/>
              <a:t>The ability to put these predictions together coherently</a:t>
            </a:r>
          </a:p>
          <a:p>
            <a:pPr lvl="1"/>
            <a:r>
              <a:rPr lang="en-US" altLang="zh-TW" dirty="0" smtClean="0">
                <a:solidFill>
                  <a:srgbClr val="0033CC"/>
                </a:solidFill>
              </a:rPr>
              <a:t>Knowledge, that guides the decisions so they satisfy our expectations </a:t>
            </a: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2" name="Rectangle 1"/>
          <p:cNvSpPr/>
          <p:nvPr/>
        </p:nvSpPr>
        <p:spPr>
          <a:xfrm>
            <a:off x="457200" y="3657600"/>
            <a:ext cx="8153400" cy="1015663"/>
          </a:xfrm>
          <a:prstGeom prst="rect">
            <a:avLst/>
          </a:prstGeom>
          <a:solidFill>
            <a:srgbClr val="FFFFCC"/>
          </a:solidFill>
          <a:ln>
            <a:solidFill>
              <a:srgbClr val="FF9933"/>
            </a:solidFill>
          </a:ln>
        </p:spPr>
        <p:txBody>
          <a:bodyPr wrap="square">
            <a:spAutoFit/>
          </a:bodyPr>
          <a:lstStyle/>
          <a:p>
            <a:pPr algn="ctr"/>
            <a:r>
              <a:rPr lang="en-US" altLang="zh-TW" sz="2000" dirty="0">
                <a:solidFill>
                  <a:srgbClr val="003366"/>
                </a:solidFill>
                <a:latin typeface="+mj-lt"/>
              </a:rPr>
              <a:t>Natural Language Interpretation is </a:t>
            </a:r>
            <a:r>
              <a:rPr lang="en-US" altLang="zh-TW" sz="2000" dirty="0" smtClean="0">
                <a:solidFill>
                  <a:srgbClr val="003366"/>
                </a:solidFill>
                <a:latin typeface="+mj-lt"/>
              </a:rPr>
              <a:t>an </a:t>
            </a:r>
            <a:r>
              <a:rPr lang="en-US" altLang="zh-TW" sz="2000" dirty="0" smtClean="0">
                <a:solidFill>
                  <a:srgbClr val="3366CC"/>
                </a:solidFill>
                <a:latin typeface="+mj-lt"/>
              </a:rPr>
              <a:t>Inference Process </a:t>
            </a:r>
            <a:r>
              <a:rPr lang="en-US" altLang="zh-TW" sz="2000" dirty="0">
                <a:solidFill>
                  <a:srgbClr val="003366"/>
                </a:solidFill>
                <a:latin typeface="+mj-lt"/>
              </a:rPr>
              <a:t>that is best thought of as a </a:t>
            </a:r>
            <a:r>
              <a:rPr lang="en-US" altLang="zh-TW" sz="2000" dirty="0">
                <a:solidFill>
                  <a:srgbClr val="3366CC"/>
                </a:solidFill>
                <a:latin typeface="+mj-lt"/>
              </a:rPr>
              <a:t>knowledge constrained optimization </a:t>
            </a:r>
            <a:r>
              <a:rPr lang="en-US" altLang="zh-TW" sz="2000" dirty="0" smtClean="0">
                <a:solidFill>
                  <a:srgbClr val="3366CC"/>
                </a:solidFill>
                <a:latin typeface="+mj-lt"/>
              </a:rPr>
              <a:t>problem, </a:t>
            </a:r>
            <a:r>
              <a:rPr lang="en-US" altLang="zh-TW" sz="2000" dirty="0">
                <a:solidFill>
                  <a:srgbClr val="003366"/>
                </a:solidFill>
                <a:latin typeface="+mj-lt"/>
              </a:rPr>
              <a:t>done on top of </a:t>
            </a:r>
            <a:r>
              <a:rPr lang="en-US" altLang="zh-TW" sz="2000" dirty="0">
                <a:solidFill>
                  <a:srgbClr val="3366CC"/>
                </a:solidFill>
                <a:latin typeface="+mj-lt"/>
              </a:rPr>
              <a:t>multiple statistically learned models. </a:t>
            </a:r>
          </a:p>
        </p:txBody>
      </p:sp>
      <p:sp>
        <p:nvSpPr>
          <p:cNvPr id="7" name="Rectangle 23"/>
          <p:cNvSpPr>
            <a:spLocks noChangeArrowheads="1"/>
          </p:cNvSpPr>
          <p:nvPr/>
        </p:nvSpPr>
        <p:spPr bwMode="auto">
          <a:xfrm>
            <a:off x="533400" y="5638800"/>
            <a:ext cx="8001000" cy="365760"/>
          </a:xfrm>
          <a:prstGeom prst="rect">
            <a:avLst/>
          </a:prstGeom>
          <a:solidFill>
            <a:srgbClr val="FFFFCC"/>
          </a:solidFill>
          <a:ln>
            <a:solidFill>
              <a:srgbClr val="FF9933"/>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smtClean="0">
                <a:solidFill>
                  <a:srgbClr val="3366CC"/>
                </a:solidFill>
                <a:latin typeface="+mn-lt"/>
              </a:rPr>
              <a:t>Many forms of Inference; a lot boil down to determining best assignment </a:t>
            </a:r>
            <a:endParaRPr lang="en-US" sz="2000" b="1" dirty="0">
              <a:solidFill>
                <a:srgbClr val="3366CC"/>
              </a:solidFill>
              <a:latin typeface="+mn-lt"/>
            </a:endParaRPr>
          </a:p>
        </p:txBody>
      </p:sp>
      <p:cxnSp>
        <p:nvCxnSpPr>
          <p:cNvPr id="6" name="Straight Connector 5"/>
          <p:cNvCxnSpPr/>
          <p:nvPr/>
        </p:nvCxnSpPr>
        <p:spPr>
          <a:xfrm>
            <a:off x="5914698" y="3102592"/>
            <a:ext cx="10668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75132" y="3483592"/>
            <a:ext cx="24384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8</a:t>
            </a:fld>
            <a:endParaRPr lang="en-US" altLang="zh-TW" dirty="0"/>
          </a:p>
        </p:txBody>
      </p:sp>
    </p:spTree>
    <p:extLst>
      <p:ext uri="{BB962C8B-B14F-4D97-AF65-F5344CB8AC3E}">
        <p14:creationId xmlns:p14="http://schemas.microsoft.com/office/powerpoint/2010/main" val="33151688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9</a:t>
            </a:fld>
            <a:endParaRPr lang="en-US" altLang="zh-TW"/>
          </a:p>
        </p:txBody>
      </p:sp>
      <p:sp>
        <p:nvSpPr>
          <p:cNvPr id="1269763" name="Rectangle 2"/>
          <p:cNvSpPr>
            <a:spLocks noGrp="1" noChangeArrowheads="1"/>
          </p:cNvSpPr>
          <p:nvPr>
            <p:ph type="title"/>
          </p:nvPr>
        </p:nvSpPr>
        <p:spPr>
          <a:xfrm>
            <a:off x="152400" y="228600"/>
            <a:ext cx="8229600" cy="533400"/>
          </a:xfrm>
        </p:spPr>
        <p:txBody>
          <a:bodyPr/>
          <a:lstStyle/>
          <a:p>
            <a:r>
              <a:rPr lang="en-US" altLang="zh-TW" sz="2400" dirty="0" smtClean="0">
                <a:ea typeface="Arial Unicode MS" pitchFamily="34" charset="-128"/>
                <a:cs typeface="Arial Unicode MS" pitchFamily="34" charset="-128"/>
              </a:rPr>
              <a:t>Joint Inference </a:t>
            </a:r>
            <a:r>
              <a:rPr lang="en-US" altLang="zh-TW" sz="2400" dirty="0">
                <a:ea typeface="Arial Unicode MS" pitchFamily="34" charset="-128"/>
                <a:cs typeface="Arial Unicode MS" pitchFamily="34" charset="-128"/>
              </a:rPr>
              <a:t>with General Constraint Structure </a:t>
            </a:r>
            <a:r>
              <a:rPr lang="en-US" altLang="zh-TW" sz="1600" dirty="0">
                <a:ea typeface="Arial Unicode MS" pitchFamily="34" charset="-128"/>
                <a:cs typeface="Arial Unicode MS" pitchFamily="34" charset="-128"/>
              </a:rPr>
              <a:t>[</a:t>
            </a:r>
            <a:r>
              <a:rPr lang="en-US" altLang="zh-TW" sz="1600" dirty="0" smtClean="0">
                <a:ea typeface="Arial Unicode MS" pitchFamily="34" charset="-128"/>
                <a:cs typeface="Arial Unicode MS" pitchFamily="34" charset="-128"/>
              </a:rPr>
              <a:t>Roth&amp;Yih’04,07,….]</a:t>
            </a:r>
            <a:r>
              <a:rPr lang="en-US" altLang="zh-TW" sz="1600" dirty="0">
                <a:ea typeface="Arial Unicode MS" pitchFamily="34" charset="-128"/>
                <a:cs typeface="Arial Unicode MS" pitchFamily="34" charset="-128"/>
              </a:rPr>
              <a:t/>
            </a:r>
            <a:br>
              <a:rPr lang="en-US" altLang="zh-TW" sz="1600" dirty="0">
                <a:ea typeface="Arial Unicode MS" pitchFamily="34" charset="-128"/>
                <a:cs typeface="Arial Unicode MS" pitchFamily="34" charset="-128"/>
              </a:rPr>
            </a:br>
            <a:r>
              <a:rPr lang="en-US" altLang="zh-TW" sz="1600" dirty="0" smtClean="0">
                <a:ea typeface="Arial Unicode MS" pitchFamily="34" charset="-128"/>
                <a:cs typeface="Arial Unicode MS" pitchFamily="34" charset="-128"/>
              </a:rPr>
              <a:t/>
            </a:r>
            <a:br>
              <a:rPr lang="en-US" altLang="zh-TW" sz="1600" dirty="0" smtClean="0">
                <a:ea typeface="Arial Unicode MS" pitchFamily="34" charset="-128"/>
                <a:cs typeface="Arial Unicode MS" pitchFamily="34" charset="-128"/>
              </a:rPr>
            </a:br>
            <a:r>
              <a:rPr lang="en-US" altLang="zh-TW" sz="2000" dirty="0" smtClean="0">
                <a:solidFill>
                  <a:schemeClr val="tx1"/>
                </a:solidFill>
                <a:ea typeface="Arial Unicode MS" pitchFamily="34" charset="-128"/>
                <a:cs typeface="Arial Unicode MS" pitchFamily="34" charset="-128"/>
              </a:rPr>
              <a:t>Recognizing </a:t>
            </a:r>
            <a:r>
              <a:rPr lang="en-US" altLang="zh-TW" sz="2000" dirty="0">
                <a:solidFill>
                  <a:schemeClr val="tx1"/>
                </a:solidFill>
                <a:ea typeface="Arial Unicode MS" pitchFamily="34" charset="-128"/>
                <a:cs typeface="Arial Unicode MS" pitchFamily="34" charset="-128"/>
              </a:rPr>
              <a:t>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1" y="2958068"/>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smtClean="0">
                  <a:solidFill>
                    <a:srgbClr val="003366"/>
                  </a:solidFill>
                  <a:latin typeface="+mn-lt"/>
                  <a:ea typeface="Arial Unicode MS" pitchFamily="34" charset="-128"/>
                  <a:cs typeface="Arial Unicode MS" pitchFamily="34" charset="-128"/>
                </a:rPr>
                <a:t>  Bernie’s </a:t>
              </a:r>
              <a:r>
                <a:rPr lang="en-GB" sz="2000" dirty="0">
                  <a:solidFill>
                    <a:srgbClr val="003366"/>
                  </a:solidFill>
                  <a:latin typeface="+mn-lt"/>
                  <a:ea typeface="Arial Unicode MS" pitchFamily="34" charset="-128"/>
                  <a:cs typeface="Arial Unicode MS" pitchFamily="34" charset="-128"/>
                </a:rPr>
                <a:t>wife, </a:t>
              </a:r>
              <a:r>
                <a:rPr lang="en-GB" sz="2000" dirty="0" smtClean="0">
                  <a:solidFill>
                    <a:srgbClr val="003366"/>
                  </a:solidFill>
                  <a:latin typeface="+mn-lt"/>
                  <a:ea typeface="Arial Unicode MS" pitchFamily="34" charset="-128"/>
                  <a:cs typeface="Arial Unicode MS" pitchFamily="34" charset="-128"/>
                </a:rPr>
                <a:t>  Jane, </a:t>
              </a:r>
              <a:r>
                <a:rPr lang="en-GB" sz="2000" dirty="0">
                  <a:solidFill>
                    <a:srgbClr val="003366"/>
                  </a:solidFill>
                  <a:latin typeface="+mn-lt"/>
                  <a:ea typeface="Arial Unicode MS" pitchFamily="34" charset="-128"/>
                  <a:cs typeface="Arial Unicode MS" pitchFamily="34" charset="-128"/>
                </a:rPr>
                <a:t>is a native of </a:t>
              </a:r>
              <a:r>
                <a:rPr lang="en-GB" sz="2000" dirty="0" smtClean="0">
                  <a:solidFill>
                    <a:srgbClr val="003366"/>
                  </a:solidFill>
                  <a:latin typeface="+mn-lt"/>
                  <a:ea typeface="Arial Unicode MS" pitchFamily="34" charset="-128"/>
                  <a:cs typeface="Arial Unicode MS" pitchFamily="34" charset="-128"/>
                </a:rPr>
                <a:t>Brooklyn</a:t>
              </a:r>
              <a:endParaRPr lang="en-GB" sz="2000" dirty="0">
                <a:solidFill>
                  <a:srgbClr val="003366"/>
                </a:solidFill>
                <a:latin typeface="+mn-lt"/>
                <a:ea typeface="Arial Unicode MS" pitchFamily="34" charset="-128"/>
                <a:cs typeface="Arial Unicode MS" pitchFamily="34" charset="-128"/>
              </a:endParaRP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0033CC"/>
                  </a:solidFill>
                  <a:latin typeface="Georgia" pitchFamily="18" charset="0"/>
                  <a:ea typeface="Arial Unicode MS" pitchFamily="34" charset="-128"/>
                  <a:cs typeface="Arial Unicode MS" pitchFamily="34" charset="-128"/>
                </a:rPr>
                <a:t>E</a:t>
              </a:r>
              <a:r>
                <a:rPr lang="en-GB" sz="2000" dirty="0">
                  <a:solidFill>
                    <a:srgbClr val="0033CC"/>
                  </a:solidFill>
                  <a:latin typeface="Georgia" pitchFamily="18" charset="0"/>
                  <a:ea typeface="Arial Unicode MS" pitchFamily="34" charset="-128"/>
                  <a:cs typeface="Arial Unicode MS" pitchFamily="34" charset="-128"/>
                </a:rPr>
                <a:t>1</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2</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3</a:t>
              </a:r>
              <a:r>
                <a:rPr lang="en-GB" dirty="0">
                  <a:solidFill>
                    <a:srgbClr val="0033CC"/>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41" y="1248"/>
              <a:ext cx="2891" cy="766"/>
              <a:chOff x="1141" y="1248"/>
              <a:chExt cx="2891" cy="766"/>
            </a:xfrm>
          </p:grpSpPr>
          <p:sp>
            <p:nvSpPr>
              <p:cNvPr id="1269767" name="AutoShape 6"/>
              <p:cNvSpPr>
                <a:spLocks noChangeArrowheads="1"/>
              </p:cNvSpPr>
              <p:nvPr/>
            </p:nvSpPr>
            <p:spPr bwMode="auto">
              <a:xfrm>
                <a:off x="1141" y="1259"/>
                <a:ext cx="635"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133" y="1248"/>
                <a:ext cx="411" cy="241"/>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408" y="1259"/>
                <a:ext cx="624"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extLst/>
          </p:nvPr>
        </p:nvGraphicFramePr>
        <p:xfrm>
          <a:off x="1371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19" name="Group 27"/>
          <p:cNvGraphicFramePr>
            <a:graphicFrameLocks noGrp="1"/>
          </p:cNvGraphicFramePr>
          <p:nvPr>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33" name="Group 41"/>
          <p:cNvGraphicFramePr>
            <a:graphicFrameLocks noGrp="1"/>
          </p:cNvGraphicFramePr>
          <p:nvPr>
            <p:extLst/>
          </p:nvPr>
        </p:nvGraphicFramePr>
        <p:xfrm>
          <a:off x="3276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47" name="Group 55"/>
          <p:cNvGraphicFramePr>
            <a:graphicFrameLocks noGrp="1"/>
          </p:cNvGraphicFramePr>
          <p:nvPr>
            <p:extLst/>
          </p:nvPr>
        </p:nvGraphicFramePr>
        <p:xfrm>
          <a:off x="4419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61" name="Group 69"/>
          <p:cNvGraphicFramePr>
            <a:graphicFrameLocks noGrp="1"/>
          </p:cNvGraphicFramePr>
          <p:nvPr>
            <p:extLst/>
          </p:nvPr>
        </p:nvGraphicFramePr>
        <p:xfrm>
          <a:off x="1828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75" name="Group 83"/>
          <p:cNvGraphicFramePr>
            <a:graphicFrameLocks noGrp="1"/>
          </p:cNvGraphicFramePr>
          <p:nvPr>
            <p:extLst/>
          </p:nvPr>
        </p:nvGraphicFramePr>
        <p:xfrm>
          <a:off x="1828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889" name="Group 97"/>
          <p:cNvGraphicFramePr>
            <a:graphicFrameLocks noGrp="1"/>
          </p:cNvGraphicFramePr>
          <p:nvPr>
            <p:extLst/>
          </p:nvPr>
        </p:nvGraphicFramePr>
        <p:xfrm>
          <a:off x="1371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03" name="Group 111"/>
          <p:cNvGraphicFramePr>
            <a:graphicFrameLocks noGrp="1"/>
          </p:cNvGraphicFramePr>
          <p:nvPr>
            <p:extLst/>
          </p:nvPr>
        </p:nvGraphicFramePr>
        <p:xfrm>
          <a:off x="3276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17" name="Group 125"/>
          <p:cNvGraphicFramePr>
            <a:graphicFrameLocks noGrp="1"/>
          </p:cNvGraphicFramePr>
          <p:nvPr>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31" name="Group 139"/>
          <p:cNvGraphicFramePr>
            <a:graphicFrameLocks noGrp="1"/>
          </p:cNvGraphicFramePr>
          <p:nvPr>
            <p:extLst/>
          </p:nvPr>
        </p:nvGraphicFramePr>
        <p:xfrm>
          <a:off x="1752600" y="4278868"/>
          <a:ext cx="2209800" cy="1295400"/>
        </p:xfrm>
        <a:graphic>
          <a:graphicData uri="http://schemas.openxmlformats.org/drawingml/2006/table">
            <a:tbl>
              <a:tblPr/>
              <a:tblGrid>
                <a:gridCol w="1470025">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45" name="Group 153"/>
          <p:cNvGraphicFramePr>
            <a:graphicFrameLocks noGrp="1"/>
          </p:cNvGraphicFramePr>
          <p:nvPr>
            <p:extLst/>
          </p:nvPr>
        </p:nvGraphicFramePr>
        <p:xfrm>
          <a:off x="4419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4" name="Group 167"/>
          <p:cNvGrpSpPr>
            <a:grpSpLocks/>
          </p:cNvGrpSpPr>
          <p:nvPr/>
        </p:nvGrpSpPr>
        <p:grpSpPr bwMode="auto">
          <a:xfrm>
            <a:off x="4876800" y="545068"/>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5" name="Group 185"/>
          <p:cNvGrpSpPr>
            <a:grpSpLocks/>
          </p:cNvGrpSpPr>
          <p:nvPr/>
        </p:nvGrpSpPr>
        <p:grpSpPr bwMode="auto">
          <a:xfrm>
            <a:off x="609600" y="699056"/>
            <a:ext cx="4724400" cy="3579813"/>
            <a:chOff x="384" y="673"/>
            <a:chExt cx="2976" cy="2255"/>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673"/>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3707368"/>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35546" y="774629"/>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5" name="Text Box 193"/>
          <p:cNvSpPr txBox="1">
            <a:spLocks noChangeArrowheads="1"/>
          </p:cNvSpPr>
          <p:nvPr/>
        </p:nvSpPr>
        <p:spPr bwMode="auto">
          <a:xfrm>
            <a:off x="228600" y="5802868"/>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4" name="Text Box 192"/>
          <p:cNvSpPr txBox="1">
            <a:spLocks noChangeArrowheads="1"/>
          </p:cNvSpPr>
          <p:nvPr/>
        </p:nvSpPr>
        <p:spPr bwMode="auto">
          <a:xfrm>
            <a:off x="5410200" y="2765802"/>
            <a:ext cx="3657600" cy="1200329"/>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3366CC"/>
                </a:solidFill>
                <a:latin typeface="Calibri"/>
                <a:ea typeface="Arial Unicode MS" pitchFamily="34" charset="-128"/>
                <a:cs typeface="Arial Unicode MS" pitchFamily="34" charset="-128"/>
              </a:rPr>
              <a:t>Key </a:t>
            </a:r>
            <a:r>
              <a:rPr lang="en-US" altLang="zh-TW" sz="1800" dirty="0" smtClean="0">
                <a:solidFill>
                  <a:srgbClr val="3366CC"/>
                </a:solidFill>
                <a:latin typeface="Calibri"/>
                <a:ea typeface="Arial Unicode MS" pitchFamily="34" charset="-128"/>
                <a:cs typeface="Arial Unicode MS" pitchFamily="34" charset="-128"/>
              </a:rPr>
              <a:t>Questions: </a:t>
            </a:r>
            <a:endParaRPr lang="en-US" altLang="zh-TW" sz="1800" dirty="0">
              <a:solidFill>
                <a:srgbClr val="3366CC"/>
              </a:solidFill>
              <a:latin typeface="Calibri"/>
              <a:ea typeface="Arial Unicode MS" pitchFamily="34" charset="-128"/>
              <a:cs typeface="Arial Unicode MS" pitchFamily="34" charset="-128"/>
            </a:endParaRPr>
          </a:p>
          <a:p>
            <a:pPr>
              <a:buSzPct val="75000"/>
            </a:pPr>
            <a:r>
              <a:rPr lang="en-US" altLang="zh-TW" sz="1800" b="1" dirty="0">
                <a:solidFill>
                  <a:srgbClr val="003366"/>
                </a:solidFill>
                <a:latin typeface="Calibri"/>
                <a:ea typeface="Arial Unicode MS" pitchFamily="34" charset="-128"/>
                <a:cs typeface="Arial Unicode MS" pitchFamily="34" charset="-128"/>
              </a:rPr>
              <a:t>How to learn the model(s)? </a:t>
            </a:r>
          </a:p>
          <a:p>
            <a:pPr>
              <a:buSzPct val="75000"/>
            </a:pPr>
            <a:r>
              <a:rPr lang="en-US" altLang="zh-TW" sz="1800" b="1" dirty="0" smtClean="0">
                <a:solidFill>
                  <a:srgbClr val="003366"/>
                </a:solidFill>
                <a:latin typeface="Calibri"/>
                <a:ea typeface="Arial Unicode MS" pitchFamily="34" charset="-128"/>
                <a:cs typeface="Arial Unicode MS" pitchFamily="34" charset="-128"/>
              </a:rPr>
              <a:t>What is the source of the knowledge?</a:t>
            </a:r>
          </a:p>
          <a:p>
            <a:pPr>
              <a:buSzPct val="75000"/>
            </a:pPr>
            <a:r>
              <a:rPr lang="en-US" altLang="zh-TW" sz="1800" b="1" dirty="0">
                <a:solidFill>
                  <a:srgbClr val="003366"/>
                </a:solidFill>
                <a:latin typeface="Calibri"/>
                <a:ea typeface="Arial Unicode MS" pitchFamily="34" charset="-128"/>
                <a:cs typeface="Arial Unicode MS" pitchFamily="34" charset="-128"/>
              </a:rPr>
              <a:t>How to guide the global inference</a:t>
            </a:r>
            <a:r>
              <a:rPr lang="en-US" altLang="zh-TW" sz="1800" b="1" dirty="0" smtClean="0">
                <a:solidFill>
                  <a:srgbClr val="003366"/>
                </a:solidFill>
                <a:latin typeface="Calibri"/>
                <a:ea typeface="Arial Unicode MS" pitchFamily="34" charset="-128"/>
                <a:cs typeface="Arial Unicode MS" pitchFamily="34" charset="-128"/>
              </a:rPr>
              <a:t>?</a:t>
            </a:r>
            <a:r>
              <a:rPr lang="en-US" altLang="zh-TW" sz="1800" dirty="0" smtClean="0">
                <a:solidFill>
                  <a:srgbClr val="003366"/>
                </a:solidFill>
                <a:latin typeface="Calibri"/>
                <a:ea typeface="Arial Unicode MS" pitchFamily="34" charset="-128"/>
                <a:cs typeface="Arial Unicode MS" pitchFamily="34" charset="-128"/>
              </a:rPr>
              <a:t> </a:t>
            </a:r>
          </a:p>
        </p:txBody>
      </p:sp>
      <p:sp>
        <p:nvSpPr>
          <p:cNvPr id="41" name="Text Box 9"/>
          <p:cNvSpPr txBox="1">
            <a:spLocks noChangeArrowheads="1"/>
          </p:cNvSpPr>
          <p:nvPr/>
        </p:nvSpPr>
        <p:spPr bwMode="auto">
          <a:xfrm rot="590322">
            <a:off x="616042" y="2885403"/>
            <a:ext cx="7356336" cy="1600438"/>
          </a:xfrm>
          <a:prstGeom prst="rect">
            <a:avLst/>
          </a:prstGeom>
          <a:solidFill>
            <a:srgbClr val="FFFF99"/>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3366"/>
                </a:solidFill>
                <a:latin typeface="Calibri"/>
                <a:cs typeface="Arial" charset="0"/>
              </a:rPr>
              <a:t>An Objective function that  incorporates </a:t>
            </a:r>
            <a:r>
              <a:rPr lang="en-US" sz="2800" dirty="0" smtClean="0">
                <a:solidFill>
                  <a:srgbClr val="3366CC"/>
                </a:solidFill>
                <a:latin typeface="Calibri"/>
                <a:cs typeface="Arial" charset="0"/>
              </a:rPr>
              <a:t>learned models </a:t>
            </a:r>
            <a:r>
              <a:rPr lang="en-US" sz="2800" dirty="0" smtClean="0">
                <a:solidFill>
                  <a:srgbClr val="003366"/>
                </a:solidFill>
                <a:latin typeface="Calibri"/>
                <a:cs typeface="Arial" charset="0"/>
              </a:rPr>
              <a:t>with</a:t>
            </a:r>
            <a:r>
              <a:rPr lang="en-US" sz="2800" dirty="0" smtClean="0">
                <a:solidFill>
                  <a:srgbClr val="3366CC"/>
                </a:solidFill>
                <a:latin typeface="Calibri"/>
                <a:cs typeface="Arial" charset="0"/>
              </a:rPr>
              <a:t> knowledge      (</a:t>
            </a:r>
            <a:r>
              <a:rPr lang="en-US" sz="2800" b="1" dirty="0" smtClean="0">
                <a:solidFill>
                  <a:srgbClr val="3366CC"/>
                </a:solidFill>
                <a:latin typeface="Calibri"/>
                <a:cs typeface="Arial" charset="0"/>
              </a:rPr>
              <a:t>output constraints</a:t>
            </a:r>
            <a:r>
              <a:rPr lang="en-US" sz="2800" dirty="0" smtClean="0">
                <a:solidFill>
                  <a:srgbClr val="3366CC"/>
                </a:solidFill>
                <a:latin typeface="Calibri"/>
                <a:cs typeface="Arial" charset="0"/>
              </a:rPr>
              <a:t>)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3366"/>
                </a:solidFill>
                <a:latin typeface="Calibri"/>
                <a:cs typeface="Arial" charset="0"/>
              </a:rPr>
              <a:t>A Constrained Conditional Model</a:t>
            </a:r>
            <a:endParaRPr lang="en-US" sz="2800" dirty="0">
              <a:solidFill>
                <a:srgbClr val="003366"/>
              </a:solidFill>
              <a:latin typeface="Calibri"/>
              <a:cs typeface="Arial" charset="0"/>
            </a:endParaRPr>
          </a:p>
        </p:txBody>
      </p:sp>
      <p:sp>
        <p:nvSpPr>
          <p:cNvPr id="801983" name="AutoShape 191"/>
          <p:cNvSpPr>
            <a:spLocks noChangeArrowheads="1"/>
          </p:cNvSpPr>
          <p:nvPr/>
        </p:nvSpPr>
        <p:spPr bwMode="auto">
          <a:xfrm>
            <a:off x="6553200" y="596971"/>
            <a:ext cx="2438400" cy="698429"/>
          </a:xfrm>
          <a:prstGeom prst="wedgeRectCallout">
            <a:avLst>
              <a:gd name="adj1" fmla="val -7098"/>
              <a:gd name="adj2" fmla="val 45320"/>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Joint inference </a:t>
            </a:r>
            <a:r>
              <a:rPr lang="en-US" b="1" dirty="0" smtClean="0">
                <a:solidFill>
                  <a:srgbClr val="003366"/>
                </a:solidFill>
                <a:latin typeface="Calibri"/>
                <a:cs typeface="Arial" charset="0"/>
              </a:rPr>
              <a:t>gives good improvement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33761033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801984"/>
                                        </p:tgtEl>
                                        <p:attrNameLst>
                                          <p:attrName>style.visibility</p:attrName>
                                        </p:attrNameLst>
                                      </p:cBhvr>
                                      <p:to>
                                        <p:strVal val="visible"/>
                                      </p:to>
                                    </p:set>
                                    <p:anim calcmode="lin" valueType="num">
                                      <p:cBhvr>
                                        <p:cTn id="86" dur="1000" fill="hold"/>
                                        <p:tgtEl>
                                          <p:spTgt spid="801984"/>
                                        </p:tgtEl>
                                        <p:attrNameLst>
                                          <p:attrName>ppt_x</p:attrName>
                                        </p:attrNameLst>
                                      </p:cBhvr>
                                      <p:tavLst>
                                        <p:tav tm="0">
                                          <p:val>
                                            <p:strVal val="#ppt_x"/>
                                          </p:val>
                                        </p:tav>
                                        <p:tav tm="100000">
                                          <p:val>
                                            <p:strVal val="#ppt_x"/>
                                          </p:val>
                                        </p:tav>
                                      </p:tavLst>
                                    </p:anim>
                                    <p:anim calcmode="lin" valueType="num">
                                      <p:cBhvr>
                                        <p:cTn id="87" dur="1000" fill="hold"/>
                                        <p:tgtEl>
                                          <p:spTgt spid="801984"/>
                                        </p:tgtEl>
                                        <p:attrNameLst>
                                          <p:attrName>ppt_y</p:attrName>
                                        </p:attrNameLst>
                                      </p:cBhvr>
                                      <p:tavLst>
                                        <p:tav tm="0">
                                          <p:val>
                                            <p:strVal val="#ppt_y-#ppt_h/2"/>
                                          </p:val>
                                        </p:tav>
                                        <p:tav tm="100000">
                                          <p:val>
                                            <p:strVal val="#ppt_y"/>
                                          </p:val>
                                        </p:tav>
                                      </p:tavLst>
                                    </p:anim>
                                    <p:anim calcmode="lin" valueType="num">
                                      <p:cBhvr>
                                        <p:cTn id="88" dur="1000" fill="hold"/>
                                        <p:tgtEl>
                                          <p:spTgt spid="801984"/>
                                        </p:tgtEl>
                                        <p:attrNameLst>
                                          <p:attrName>ppt_w</p:attrName>
                                        </p:attrNameLst>
                                      </p:cBhvr>
                                      <p:tavLst>
                                        <p:tav tm="0">
                                          <p:val>
                                            <p:strVal val="#ppt_w"/>
                                          </p:val>
                                        </p:tav>
                                        <p:tav tm="100000">
                                          <p:val>
                                            <p:strVal val="#ppt_w"/>
                                          </p:val>
                                        </p:tav>
                                      </p:tavLst>
                                    </p:anim>
                                    <p:anim calcmode="lin" valueType="num">
                                      <p:cBhvr>
                                        <p:cTn id="89"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5"/>
                                        </p:tgtEl>
                                        <p:attrNameLst>
                                          <p:attrName>style.visibility</p:attrName>
                                        </p:attrNameLst>
                                      </p:cBhvr>
                                      <p:to>
                                        <p:strVal val="visible"/>
                                      </p:to>
                                    </p:set>
                                    <p:anim calcmode="lin" valueType="num">
                                      <p:cBhvr>
                                        <p:cTn id="94" dur="1000" fill="hold"/>
                                        <p:tgtEl>
                                          <p:spTgt spid="801985"/>
                                        </p:tgtEl>
                                        <p:attrNameLst>
                                          <p:attrName>ppt_x</p:attrName>
                                        </p:attrNameLst>
                                      </p:cBhvr>
                                      <p:tavLst>
                                        <p:tav tm="0">
                                          <p:val>
                                            <p:strVal val="#ppt_x"/>
                                          </p:val>
                                        </p:tav>
                                        <p:tav tm="100000">
                                          <p:val>
                                            <p:strVal val="#ppt_x"/>
                                          </p:val>
                                        </p:tav>
                                      </p:tavLst>
                                    </p:anim>
                                    <p:anim calcmode="lin" valueType="num">
                                      <p:cBhvr>
                                        <p:cTn id="95" dur="1000" fill="hold"/>
                                        <p:tgtEl>
                                          <p:spTgt spid="801985"/>
                                        </p:tgtEl>
                                        <p:attrNameLst>
                                          <p:attrName>ppt_y</p:attrName>
                                        </p:attrNameLst>
                                      </p:cBhvr>
                                      <p:tavLst>
                                        <p:tav tm="0">
                                          <p:val>
                                            <p:strVal val="#ppt_y-#ppt_h/2"/>
                                          </p:val>
                                        </p:tav>
                                        <p:tav tm="100000">
                                          <p:val>
                                            <p:strVal val="#ppt_y"/>
                                          </p:val>
                                        </p:tav>
                                      </p:tavLst>
                                    </p:anim>
                                    <p:anim calcmode="lin" valueType="num">
                                      <p:cBhvr>
                                        <p:cTn id="96" dur="1000" fill="hold"/>
                                        <p:tgtEl>
                                          <p:spTgt spid="801985"/>
                                        </p:tgtEl>
                                        <p:attrNameLst>
                                          <p:attrName>ppt_w</p:attrName>
                                        </p:attrNameLst>
                                      </p:cBhvr>
                                      <p:tavLst>
                                        <p:tav tm="0">
                                          <p:val>
                                            <p:strVal val="#ppt_w"/>
                                          </p:val>
                                        </p:tav>
                                        <p:tav tm="100000">
                                          <p:val>
                                            <p:strVal val="#ppt_w"/>
                                          </p:val>
                                        </p:tav>
                                      </p:tavLst>
                                    </p:anim>
                                    <p:anim calcmode="lin" valueType="num">
                                      <p:cBhvr>
                                        <p:cTn id="97"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5" grpId="0" animBg="1"/>
      <p:bldP spid="801984" grpId="0" animBg="1"/>
      <p:bldP spid="41" grpId="0" animBg="1"/>
      <p:bldP spid="80198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 name="FIRSTDANR@CYDCTBQRUVW1Y552" val="5274"/>
</p:tagLst>
</file>

<file path=ppt/tags/tag2.xml><?xml version="1.0" encoding="utf-8"?>
<p:tagLst xmlns:a="http://schemas.openxmlformats.org/drawingml/2006/main" xmlns:r="http://schemas.openxmlformats.org/officeDocument/2006/relationships" xmlns:p="http://schemas.openxmlformats.org/presentationml/2006/main">
  <p:tag name="TIMING" val="|3.3|4.6|10.4|8.3"/>
</p:tagLst>
</file>

<file path=ppt/tags/tag3.xml><?xml version="1.0" encoding="utf-8"?>
<p:tagLst xmlns:a="http://schemas.openxmlformats.org/drawingml/2006/main" xmlns:r="http://schemas.openxmlformats.org/officeDocument/2006/relationships" xmlns:p="http://schemas.openxmlformats.org/presentationml/2006/main">
  <p:tag name="TIMING" val="|44.1"/>
</p:tagLst>
</file>

<file path=ppt/tags/tag4.xml><?xml version="1.0" encoding="utf-8"?>
<p:tagLst xmlns:a="http://schemas.openxmlformats.org/drawingml/2006/main" xmlns:r="http://schemas.openxmlformats.org/officeDocument/2006/relationships" xmlns:p="http://schemas.openxmlformats.org/presentationml/2006/main">
  <p:tag name="TIMING" val="|1.5|7.5"/>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heme/theme1.xml><?xml version="1.0" encoding="utf-8"?>
<a:theme xmlns:a="http://schemas.openxmlformats.org/drawingml/2006/main" name="DANR-CCG-16">
  <a:themeElements>
    <a:clrScheme name="Custom 1">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82666</TotalTime>
  <Words>8307</Words>
  <Application>Microsoft Office PowerPoint</Application>
  <PresentationFormat>On-screen Show (4:3)</PresentationFormat>
  <Paragraphs>1196</Paragraphs>
  <Slides>59</Slides>
  <Notes>39</Notes>
  <HiddenSlides>6</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59</vt:i4>
      </vt:variant>
    </vt:vector>
  </HeadingPairs>
  <TitlesOfParts>
    <vt:vector size="82" baseType="lpstr">
      <vt:lpstr>SimSun</vt:lpstr>
      <vt:lpstr>MS PGothic</vt:lpstr>
      <vt:lpstr>cmmi10</vt:lpstr>
      <vt:lpstr>Courier New</vt:lpstr>
      <vt:lpstr>新細明體</vt:lpstr>
      <vt:lpstr>Cambria Math</vt:lpstr>
      <vt:lpstr>Arial</vt:lpstr>
      <vt:lpstr>Mangal</vt:lpstr>
      <vt:lpstr>Wingdings</vt:lpstr>
      <vt:lpstr>Century Gothic</vt:lpstr>
      <vt:lpstr>Georgia</vt:lpstr>
      <vt:lpstr>Tahoma</vt:lpstr>
      <vt:lpstr>Courier</vt:lpstr>
      <vt:lpstr>Symbol</vt:lpstr>
      <vt:lpstr>Tempus Sans ITC</vt:lpstr>
      <vt:lpstr>Calibri</vt:lpstr>
      <vt:lpstr>Arial Unicode MS</vt:lpstr>
      <vt:lpstr>cmsy10</vt:lpstr>
      <vt:lpstr>Aharoni</vt:lpstr>
      <vt:lpstr>SimSun</vt:lpstr>
      <vt:lpstr>Times New Roman</vt:lpstr>
      <vt:lpstr>Candara</vt:lpstr>
      <vt:lpstr>DANR-CCG-16</vt:lpstr>
      <vt:lpstr>Inducing Semantics   with Minimal (or No) Supervision  </vt:lpstr>
      <vt:lpstr>A view on Extracting Meaning from Unstructured Text</vt:lpstr>
      <vt:lpstr>Why is it Difficult?</vt:lpstr>
      <vt:lpstr>Ambiguity </vt:lpstr>
      <vt:lpstr>Variability in Natural Language Expressions</vt:lpstr>
      <vt:lpstr>What is Needed?</vt:lpstr>
      <vt:lpstr>Comprehension</vt:lpstr>
      <vt:lpstr>Natural Language Understanding</vt:lpstr>
      <vt:lpstr>Joint Inference with General Constraint Structure [Roth&amp;Yih’04,07,….]  Recognizing Entities and Relations </vt:lpstr>
      <vt:lpstr>Structured Prediction: Inference</vt:lpstr>
      <vt:lpstr>Constrained Conditional Models</vt:lpstr>
      <vt:lpstr>Comprehension</vt:lpstr>
      <vt:lpstr>Inducing Semantics </vt:lpstr>
      <vt:lpstr>Learning with Indirect Supervision </vt:lpstr>
      <vt:lpstr>Incidental Supervision Signals  [Klementiev &amp; Roth’06]</vt:lpstr>
      <vt:lpstr>Incidental Supervision Signals [Klementiev &amp; Roth’06]</vt:lpstr>
      <vt:lpstr>Outline</vt:lpstr>
      <vt:lpstr>Cross-lingual Document Categorization </vt:lpstr>
      <vt:lpstr>Text Categorization</vt:lpstr>
      <vt:lpstr>Text Categorization  </vt:lpstr>
      <vt:lpstr>Categorization without Labeled Data [AAAI’08, AAAI’14, IJCAI’16]</vt:lpstr>
      <vt:lpstr>General Framework</vt:lpstr>
      <vt:lpstr>Text Representation</vt:lpstr>
      <vt:lpstr>Language Links</vt:lpstr>
      <vt:lpstr>Cross-lingual Semantic Similarity (One Document)</vt:lpstr>
      <vt:lpstr>Wikipedia Pages Across Languages</vt:lpstr>
      <vt:lpstr>Single Document Classification (88 Language) [Song et. al. IJCAI’16]</vt:lpstr>
      <vt:lpstr>Outline</vt:lpstr>
      <vt:lpstr>Wikification: The Reference Problem </vt:lpstr>
      <vt:lpstr>Who is Alex Smith?</vt:lpstr>
      <vt:lpstr>Middle Eastern Politics</vt:lpstr>
      <vt:lpstr>Wikification Challenges</vt:lpstr>
      <vt:lpstr>Knowledge Acquisition requires Knowledge (&amp;  inference)</vt:lpstr>
      <vt:lpstr>Relational Inference</vt:lpstr>
      <vt:lpstr>Formulation</vt:lpstr>
      <vt:lpstr>Wikification: The Reference Problem </vt:lpstr>
      <vt:lpstr>(I) Grounding into Resources w/o a Hyperlink Structure</vt:lpstr>
      <vt:lpstr>Biomedical Wikification </vt:lpstr>
      <vt:lpstr>KB Wikification Challenges</vt:lpstr>
      <vt:lpstr>Key Idea: Indirect Supervision</vt:lpstr>
      <vt:lpstr>Wikipedia Dataset </vt:lpstr>
      <vt:lpstr>Outline</vt:lpstr>
      <vt:lpstr>Semantic Role Labeling (SRL) </vt:lpstr>
      <vt:lpstr>Algorithmic Approach</vt:lpstr>
      <vt:lpstr>Verb SRL is not Sufficient </vt:lpstr>
      <vt:lpstr>Extended Semantic Role Labeling</vt:lpstr>
      <vt:lpstr>Computational Challenges</vt:lpstr>
      <vt:lpstr>Coherency in Semantic Role Labeling</vt:lpstr>
      <vt:lpstr>Enforce Coherence via Joint inference (CCMs)</vt:lpstr>
      <vt:lpstr>Training Complex Models without Joint Supervision </vt:lpstr>
      <vt:lpstr>Outline</vt:lpstr>
      <vt:lpstr>Understanding Language Requires (some) Supervision</vt:lpstr>
      <vt:lpstr>Response Based Learning</vt:lpstr>
      <vt:lpstr>Scenario I: Freecell with Response Based Learning</vt:lpstr>
      <vt:lpstr>Scenario II: Geoquery with Response based Learning</vt:lpstr>
      <vt:lpstr>Response Based Learning</vt:lpstr>
      <vt:lpstr>Geoquery: Response based Competitive with Supervised</vt:lpstr>
      <vt:lpstr>Before Conclusion</vt:lpstr>
      <vt:lpstr>Summary</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Semantics with Indirect Supervision</dc:title>
  <dc:subject>Amsterdam, June 2016</dc:subject>
  <dc:creator>Dan Roth</dc:creator>
  <cp:lastModifiedBy>Roth, Dan</cp:lastModifiedBy>
  <cp:revision>1269</cp:revision>
  <dcterms:created xsi:type="dcterms:W3CDTF">2004-04-28T22:21:11Z</dcterms:created>
  <dcterms:modified xsi:type="dcterms:W3CDTF">2016-12-01T13:00:41Z</dcterms:modified>
</cp:coreProperties>
</file>