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4248" r:id="rId2"/>
    <p:sldMasterId id="2147484272" r:id="rId3"/>
  </p:sldMasterIdLst>
  <p:notesMasterIdLst>
    <p:notesMasterId r:id="rId52"/>
  </p:notesMasterIdLst>
  <p:handoutMasterIdLst>
    <p:handoutMasterId r:id="rId53"/>
  </p:handoutMasterIdLst>
  <p:sldIdLst>
    <p:sldId id="256" r:id="rId4"/>
    <p:sldId id="1105" r:id="rId5"/>
    <p:sldId id="863" r:id="rId6"/>
    <p:sldId id="862" r:id="rId7"/>
    <p:sldId id="1025" r:id="rId8"/>
    <p:sldId id="953" r:id="rId9"/>
    <p:sldId id="954" r:id="rId10"/>
    <p:sldId id="1107" r:id="rId11"/>
    <p:sldId id="998" r:id="rId12"/>
    <p:sldId id="1003" r:id="rId13"/>
    <p:sldId id="1108" r:id="rId14"/>
    <p:sldId id="1109" r:id="rId15"/>
    <p:sldId id="1112" r:id="rId16"/>
    <p:sldId id="965" r:id="rId17"/>
    <p:sldId id="966" r:id="rId18"/>
    <p:sldId id="967" r:id="rId19"/>
    <p:sldId id="968" r:id="rId20"/>
    <p:sldId id="969" r:id="rId21"/>
    <p:sldId id="970" r:id="rId22"/>
    <p:sldId id="971" r:id="rId23"/>
    <p:sldId id="972" r:id="rId24"/>
    <p:sldId id="973" r:id="rId25"/>
    <p:sldId id="1085" r:id="rId26"/>
    <p:sldId id="1114" r:id="rId27"/>
    <p:sldId id="974" r:id="rId28"/>
    <p:sldId id="975" r:id="rId29"/>
    <p:sldId id="976" r:id="rId30"/>
    <p:sldId id="1086" r:id="rId31"/>
    <p:sldId id="977" r:id="rId32"/>
    <p:sldId id="979" r:id="rId33"/>
    <p:sldId id="978" r:id="rId34"/>
    <p:sldId id="982" r:id="rId35"/>
    <p:sldId id="1088" r:id="rId36"/>
    <p:sldId id="1090" r:id="rId37"/>
    <p:sldId id="1091" r:id="rId38"/>
    <p:sldId id="1093" r:id="rId39"/>
    <p:sldId id="1101" r:id="rId40"/>
    <p:sldId id="1095" r:id="rId41"/>
    <p:sldId id="1096" r:id="rId42"/>
    <p:sldId id="1097" r:id="rId43"/>
    <p:sldId id="1098" r:id="rId44"/>
    <p:sldId id="1102" r:id="rId45"/>
    <p:sldId id="1103" r:id="rId46"/>
    <p:sldId id="1100" r:id="rId47"/>
    <p:sldId id="1104" r:id="rId48"/>
    <p:sldId id="1113" r:id="rId49"/>
    <p:sldId id="987" r:id="rId50"/>
    <p:sldId id="1110" r:id="rId51"/>
  </p:sldIdLst>
  <p:sldSz cx="9144000" cy="6858000" type="screen4x3"/>
  <p:notesSz cx="6858000" cy="9144000"/>
  <p:embeddedFontLst>
    <p:embeddedFont>
      <p:font typeface="Tempus Sans ITC" pitchFamily="82" charset="0"/>
      <p:regular r:id="rId54"/>
    </p:embeddedFont>
    <p:embeddedFont>
      <p:font typeface="Tahoma" pitchFamily="34" charset="0"/>
      <p:regular r:id="rId55"/>
      <p:bold r:id="rId56"/>
    </p:embeddedFont>
    <p:embeddedFont>
      <p:font typeface="Calibri" pitchFamily="34" charset="0"/>
      <p:regular r:id="rId57"/>
      <p:bold r:id="rId58"/>
      <p:italic r:id="rId59"/>
      <p:boldItalic r:id="rId60"/>
    </p:embeddedFont>
    <p:embeddedFont>
      <p:font typeface="Georgia" pitchFamily="18" charset="0"/>
      <p:regular r:id="rId61"/>
      <p:bold r:id="rId62"/>
      <p:italic r:id="rId63"/>
      <p:boldItalic r:id="rId64"/>
    </p:embeddedFont>
    <p:embeddedFont>
      <p:font typeface="Andalus" pitchFamily="18" charset="-78"/>
      <p:regular r:id="rId65"/>
    </p:embeddedFont>
    <p:embeddedFont>
      <p:font typeface="cmsy10" pitchFamily="34" charset="0"/>
      <p:regular r:id="rId66"/>
    </p:embeddedFont>
    <p:embeddedFont>
      <p:font typeface="Arial Unicode MS" pitchFamily="34" charset="-128"/>
      <p:regular r:id="rId67"/>
    </p:embeddedFont>
  </p:embeddedFontLst>
  <p:custDataLst>
    <p:tags r:id="rId6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FF0000"/>
    <a:srgbClr val="FF9933"/>
    <a:srgbClr val="FFFF99"/>
    <a:srgbClr val="FFFF66"/>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2185" autoAdjust="0"/>
  </p:normalViewPr>
  <p:slideViewPr>
    <p:cSldViewPr>
      <p:cViewPr>
        <p:scale>
          <a:sx n="60" d="100"/>
          <a:sy n="60" d="100"/>
        </p:scale>
        <p:origin x="-1080" y="-252"/>
      </p:cViewPr>
      <p:guideLst>
        <p:guide orient="horz" pos="2160"/>
        <p:guide pos="2880"/>
      </p:guideLst>
    </p:cSldViewPr>
  </p:slideViewPr>
  <p:outlineViewPr>
    <p:cViewPr>
      <p:scale>
        <a:sx n="33" d="100"/>
        <a:sy n="33" d="100"/>
      </p:scale>
      <p:origin x="0" y="45786"/>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examples of </a:t>
            </a:r>
            <a:r>
              <a:rPr lang="en-US" dirty="0" smtClean="0"/>
              <a:t>given size</a:t>
            </a:r>
            <a:endParaRPr lang="en-US" dirty="0"/>
          </a:p>
        </c:rich>
      </c:tx>
      <c:layout/>
      <c:overlay val="0"/>
    </c:title>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dLbls>
          <c:showLegendKey val="0"/>
          <c:showVal val="0"/>
          <c:showCatName val="0"/>
          <c:showSerName val="0"/>
          <c:showPercent val="0"/>
          <c:showBubbleSize val="0"/>
        </c:dLbls>
        <c:marker val="1"/>
        <c:smooth val="0"/>
        <c:axId val="41685760"/>
        <c:axId val="41687296"/>
      </c:lineChart>
      <c:catAx>
        <c:axId val="41685760"/>
        <c:scaling>
          <c:orientation val="minMax"/>
        </c:scaling>
        <c:delete val="0"/>
        <c:axPos val="b"/>
        <c:numFmt formatCode="General" sourceLinked="1"/>
        <c:majorTickMark val="out"/>
        <c:minorTickMark val="none"/>
        <c:tickLblPos val="nextTo"/>
        <c:spPr>
          <a:ln w="12700">
            <a:solidFill>
              <a:srgbClr val="002060"/>
            </a:solidFill>
          </a:ln>
        </c:spPr>
        <c:crossAx val="41687296"/>
        <c:crosses val="autoZero"/>
        <c:auto val="1"/>
        <c:lblAlgn val="ctr"/>
        <c:lblOffset val="100"/>
        <c:tickLblSkip val="10"/>
        <c:tickMarkSkip val="10"/>
        <c:noMultiLvlLbl val="0"/>
      </c:catAx>
      <c:valAx>
        <c:axId val="41687296"/>
        <c:scaling>
          <c:orientation val="minMax"/>
        </c:scaling>
        <c:delete val="0"/>
        <c:axPos val="l"/>
        <c:majorGridlines/>
        <c:numFmt formatCode="General" sourceLinked="1"/>
        <c:majorTickMark val="out"/>
        <c:minorTickMark val="none"/>
        <c:tickLblPos val="nextTo"/>
        <c:crossAx val="41685760"/>
        <c:crosses val="autoZero"/>
        <c:crossBetween val="between"/>
        <c:dispUnits>
          <c:builtInUnit val="thousands"/>
          <c:dispUnitsLbl>
            <c:layout>
              <c:manualLayout>
                <c:xMode val="edge"/>
                <c:yMode val="edge"/>
                <c:x val="1.2222177811529905E-2"/>
                <c:y val="0.34984380349195487"/>
              </c:manualLayout>
            </c:layout>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Num. inference calls</c:v>
                </c:pt>
              </c:strCache>
            </c:strRef>
          </c:tx>
          <c:spPr>
            <a:solidFill>
              <a:srgbClr val="FF0000"/>
            </a:solidFill>
          </c:spPr>
          <c:invertIfNegative val="0"/>
          <c:cat>
            <c:strRef>
              <c:f>Sheet1!$A$2:$A$4</c:f>
              <c:strCache>
                <c:ptCount val="3"/>
                <c:pt idx="0">
                  <c:v>Inference Engine</c:v>
                </c:pt>
                <c:pt idx="1">
                  <c:v>Theorem 1</c:v>
                </c:pt>
                <c:pt idx="2">
                  <c:v>Margin based inference</c:v>
                </c:pt>
              </c:strCache>
            </c:strRef>
          </c:cat>
          <c:val>
            <c:numRef>
              <c:f>Sheet1!$B$2:$B$4</c:f>
              <c:numCache>
                <c:formatCode>General</c:formatCode>
                <c:ptCount val="3"/>
                <c:pt idx="0">
                  <c:v>100</c:v>
                </c:pt>
                <c:pt idx="1">
                  <c:v>41</c:v>
                </c:pt>
                <c:pt idx="2">
                  <c:v>32.700000000000003</c:v>
                </c:pt>
              </c:numCache>
            </c:numRef>
          </c:val>
        </c:ser>
        <c:ser>
          <c:idx val="1"/>
          <c:order val="1"/>
          <c:tx>
            <c:strRef>
              <c:f>Sheet1!$C$1</c:f>
              <c:strCache>
                <c:ptCount val="1"/>
                <c:pt idx="0">
                  <c:v>+decomposition</c:v>
                </c:pt>
              </c:strCache>
            </c:strRef>
          </c:tx>
          <c:spPr>
            <a:solidFill>
              <a:srgbClr val="0033CC"/>
            </a:solidFill>
          </c:spPr>
          <c:invertIfNegative val="0"/>
          <c:cat>
            <c:strRef>
              <c:f>Sheet1!$A$2:$A$4</c:f>
              <c:strCache>
                <c:ptCount val="3"/>
                <c:pt idx="0">
                  <c:v>Inference Engine</c:v>
                </c:pt>
                <c:pt idx="1">
                  <c:v>Theorem 1</c:v>
                </c:pt>
                <c:pt idx="2">
                  <c:v>Margin based inference</c:v>
                </c:pt>
              </c:strCache>
            </c:strRef>
          </c:cat>
          <c:val>
            <c:numRef>
              <c:f>Sheet1!$C$2:$C$4</c:f>
              <c:numCache>
                <c:formatCode>General</c:formatCode>
                <c:ptCount val="3"/>
                <c:pt idx="1">
                  <c:v>24.4</c:v>
                </c:pt>
                <c:pt idx="2">
                  <c:v>16.600000000000001</c:v>
                </c:pt>
              </c:numCache>
            </c:numRef>
          </c:val>
        </c:ser>
        <c:dLbls>
          <c:showLegendKey val="0"/>
          <c:showVal val="1"/>
          <c:showCatName val="0"/>
          <c:showSerName val="0"/>
          <c:showPercent val="0"/>
          <c:showBubbleSize val="0"/>
        </c:dLbls>
        <c:gapWidth val="150"/>
        <c:overlap val="-25"/>
        <c:axId val="128902272"/>
        <c:axId val="128903808"/>
      </c:barChart>
      <c:catAx>
        <c:axId val="128902272"/>
        <c:scaling>
          <c:orientation val="minMax"/>
        </c:scaling>
        <c:delete val="0"/>
        <c:axPos val="b"/>
        <c:majorTickMark val="none"/>
        <c:minorTickMark val="none"/>
        <c:tickLblPos val="nextTo"/>
        <c:crossAx val="128903808"/>
        <c:crosses val="autoZero"/>
        <c:auto val="1"/>
        <c:lblAlgn val="ctr"/>
        <c:lblOffset val="100"/>
        <c:noMultiLvlLbl val="0"/>
      </c:catAx>
      <c:valAx>
        <c:axId val="128903808"/>
        <c:scaling>
          <c:orientation val="minMax"/>
        </c:scaling>
        <c:delete val="1"/>
        <c:axPos val="l"/>
        <c:numFmt formatCode="General" sourceLinked="1"/>
        <c:majorTickMark val="none"/>
        <c:minorTickMark val="none"/>
        <c:tickLblPos val="nextTo"/>
        <c:crossAx val="12890227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Num. inference calls</c:v>
                </c:pt>
              </c:strCache>
            </c:strRef>
          </c:tx>
          <c:spPr>
            <a:solidFill>
              <a:srgbClr val="FF0000"/>
            </a:solidFill>
          </c:spPr>
          <c:invertIfNegative val="0"/>
          <c:cat>
            <c:strRef>
              <c:f>Sheet1!$A$2:$A$4</c:f>
              <c:strCache>
                <c:ptCount val="3"/>
                <c:pt idx="0">
                  <c:v>Infrence Engine</c:v>
                </c:pt>
                <c:pt idx="1">
                  <c:v>Theorem 1</c:v>
                </c:pt>
                <c:pt idx="2">
                  <c:v>Margin based inference</c:v>
                </c:pt>
              </c:strCache>
            </c:strRef>
          </c:cat>
          <c:val>
            <c:numRef>
              <c:f>Sheet1!$B$2:$B$4</c:f>
              <c:numCache>
                <c:formatCode>General</c:formatCode>
                <c:ptCount val="3"/>
                <c:pt idx="0">
                  <c:v>100</c:v>
                </c:pt>
                <c:pt idx="1">
                  <c:v>59.5</c:v>
                </c:pt>
                <c:pt idx="2">
                  <c:v>28.2</c:v>
                </c:pt>
              </c:numCache>
            </c:numRef>
          </c:val>
        </c:ser>
        <c:ser>
          <c:idx val="1"/>
          <c:order val="1"/>
          <c:tx>
            <c:strRef>
              <c:f>Sheet1!$C$1</c:f>
              <c:strCache>
                <c:ptCount val="1"/>
                <c:pt idx="0">
                  <c:v>+decomposition</c:v>
                </c:pt>
              </c:strCache>
            </c:strRef>
          </c:tx>
          <c:spPr>
            <a:solidFill>
              <a:srgbClr val="0033CC"/>
            </a:solidFill>
          </c:spPr>
          <c:invertIfNegative val="0"/>
          <c:cat>
            <c:strRef>
              <c:f>Sheet1!$A$2:$A$4</c:f>
              <c:strCache>
                <c:ptCount val="3"/>
                <c:pt idx="0">
                  <c:v>Infrence Engine</c:v>
                </c:pt>
                <c:pt idx="1">
                  <c:v>Theorem 1</c:v>
                </c:pt>
                <c:pt idx="2">
                  <c:v>Margin based inference</c:v>
                </c:pt>
              </c:strCache>
            </c:strRef>
          </c:cat>
          <c:val>
            <c:numRef>
              <c:f>Sheet1!$C$2:$C$4</c:f>
              <c:numCache>
                <c:formatCode>General</c:formatCode>
                <c:ptCount val="3"/>
                <c:pt idx="1">
                  <c:v>57</c:v>
                </c:pt>
                <c:pt idx="2">
                  <c:v>24.4</c:v>
                </c:pt>
              </c:numCache>
            </c:numRef>
          </c:val>
        </c:ser>
        <c:dLbls>
          <c:showLegendKey val="0"/>
          <c:showVal val="1"/>
          <c:showCatName val="0"/>
          <c:showSerName val="0"/>
          <c:showPercent val="0"/>
          <c:showBubbleSize val="0"/>
        </c:dLbls>
        <c:gapWidth val="150"/>
        <c:overlap val="-25"/>
        <c:axId val="41318656"/>
        <c:axId val="41324544"/>
      </c:barChart>
      <c:catAx>
        <c:axId val="41318656"/>
        <c:scaling>
          <c:orientation val="minMax"/>
        </c:scaling>
        <c:delete val="0"/>
        <c:axPos val="b"/>
        <c:majorTickMark val="none"/>
        <c:minorTickMark val="none"/>
        <c:tickLblPos val="nextTo"/>
        <c:crossAx val="41324544"/>
        <c:crosses val="autoZero"/>
        <c:auto val="1"/>
        <c:lblAlgn val="ctr"/>
        <c:lblOffset val="100"/>
        <c:noMultiLvlLbl val="0"/>
      </c:catAx>
      <c:valAx>
        <c:axId val="41324544"/>
        <c:scaling>
          <c:orientation val="minMax"/>
        </c:scaling>
        <c:delete val="1"/>
        <c:axPos val="l"/>
        <c:numFmt formatCode="General" sourceLinked="1"/>
        <c:majorTickMark val="none"/>
        <c:minorTickMark val="none"/>
        <c:tickLblPos val="nextTo"/>
        <c:crossAx val="4131865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Num. inference calls</c:v>
                </c:pt>
              </c:strCache>
            </c:strRef>
          </c:tx>
          <c:spPr>
            <a:solidFill>
              <a:srgbClr val="FF0000"/>
            </a:solidFill>
          </c:spPr>
          <c:invertIfNegative val="0"/>
          <c:cat>
            <c:strRef>
              <c:f>Sheet1!$A$2:$A$4</c:f>
              <c:strCache>
                <c:ptCount val="3"/>
                <c:pt idx="0">
                  <c:v>ILP Solver</c:v>
                </c:pt>
                <c:pt idx="1">
                  <c:v>Theorem 1</c:v>
                </c:pt>
                <c:pt idx="2">
                  <c:v>Margin based inference</c:v>
                </c:pt>
              </c:strCache>
            </c:strRef>
          </c:cat>
          <c:val>
            <c:numRef>
              <c:f>Sheet1!$B$2:$B$4</c:f>
              <c:numCache>
                <c:formatCode>General</c:formatCode>
                <c:ptCount val="3"/>
                <c:pt idx="0">
                  <c:v>100</c:v>
                </c:pt>
                <c:pt idx="1">
                  <c:v>54.8</c:v>
                </c:pt>
                <c:pt idx="2">
                  <c:v>45.9</c:v>
                </c:pt>
              </c:numCache>
            </c:numRef>
          </c:val>
        </c:ser>
        <c:ser>
          <c:idx val="1"/>
          <c:order val="1"/>
          <c:tx>
            <c:strRef>
              <c:f>Sheet1!$C$1</c:f>
              <c:strCache>
                <c:ptCount val="1"/>
                <c:pt idx="0">
                  <c:v>+decomposition</c:v>
                </c:pt>
              </c:strCache>
            </c:strRef>
          </c:tx>
          <c:spPr>
            <a:solidFill>
              <a:srgbClr val="0033CC"/>
            </a:solidFill>
          </c:spPr>
          <c:invertIfNegative val="0"/>
          <c:cat>
            <c:strRef>
              <c:f>Sheet1!$A$2:$A$4</c:f>
              <c:strCache>
                <c:ptCount val="3"/>
                <c:pt idx="0">
                  <c:v>ILP Solver</c:v>
                </c:pt>
                <c:pt idx="1">
                  <c:v>Theorem 1</c:v>
                </c:pt>
                <c:pt idx="2">
                  <c:v>Margin based inference</c:v>
                </c:pt>
              </c:strCache>
            </c:strRef>
          </c:cat>
          <c:val>
            <c:numRef>
              <c:f>Sheet1!$C$2:$C$4</c:f>
              <c:numCache>
                <c:formatCode>General</c:formatCode>
                <c:ptCount val="3"/>
                <c:pt idx="1">
                  <c:v>40</c:v>
                </c:pt>
                <c:pt idx="2">
                  <c:v>38.1</c:v>
                </c:pt>
              </c:numCache>
            </c:numRef>
          </c:val>
        </c:ser>
        <c:dLbls>
          <c:showLegendKey val="0"/>
          <c:showVal val="1"/>
          <c:showCatName val="0"/>
          <c:showSerName val="0"/>
          <c:showPercent val="0"/>
          <c:showBubbleSize val="0"/>
        </c:dLbls>
        <c:gapWidth val="150"/>
        <c:overlap val="-25"/>
        <c:axId val="41423616"/>
        <c:axId val="41425152"/>
      </c:barChart>
      <c:catAx>
        <c:axId val="41423616"/>
        <c:scaling>
          <c:orientation val="minMax"/>
        </c:scaling>
        <c:delete val="0"/>
        <c:axPos val="b"/>
        <c:majorTickMark val="none"/>
        <c:minorTickMark val="none"/>
        <c:tickLblPos val="nextTo"/>
        <c:crossAx val="41425152"/>
        <c:crosses val="autoZero"/>
        <c:auto val="1"/>
        <c:lblAlgn val="ctr"/>
        <c:lblOffset val="100"/>
        <c:noMultiLvlLbl val="0"/>
      </c:catAx>
      <c:valAx>
        <c:axId val="41425152"/>
        <c:scaling>
          <c:orientation val="minMax"/>
        </c:scaling>
        <c:delete val="1"/>
        <c:axPos val="l"/>
        <c:numFmt formatCode="General" sourceLinked="1"/>
        <c:majorTickMark val="none"/>
        <c:minorTickMark val="none"/>
        <c:tickLblPos val="nextTo"/>
        <c:crossAx val="4142361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27431808"/>
        <c:axId val="127433344"/>
      </c:lineChart>
      <c:catAx>
        <c:axId val="127431808"/>
        <c:scaling>
          <c:orientation val="minMax"/>
        </c:scaling>
        <c:delete val="0"/>
        <c:axPos val="b"/>
        <c:numFmt formatCode="General" sourceLinked="1"/>
        <c:majorTickMark val="out"/>
        <c:minorTickMark val="none"/>
        <c:tickLblPos val="nextTo"/>
        <c:spPr>
          <a:ln w="12700">
            <a:solidFill>
              <a:srgbClr val="002060"/>
            </a:solidFill>
          </a:ln>
        </c:spPr>
        <c:crossAx val="127433344"/>
        <c:crosses val="autoZero"/>
        <c:auto val="1"/>
        <c:lblAlgn val="ctr"/>
        <c:lblOffset val="100"/>
        <c:tickLblSkip val="10"/>
        <c:tickMarkSkip val="10"/>
        <c:noMultiLvlLbl val="0"/>
      </c:catAx>
      <c:valAx>
        <c:axId val="127433344"/>
        <c:scaling>
          <c:orientation val="minMax"/>
        </c:scaling>
        <c:delete val="0"/>
        <c:axPos val="l"/>
        <c:majorGridlines/>
        <c:numFmt formatCode="General" sourceLinked="1"/>
        <c:majorTickMark val="out"/>
        <c:minorTickMark val="none"/>
        <c:tickLblPos val="nextTo"/>
        <c:crossAx val="127431808"/>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27490688"/>
        <c:axId val="127492480"/>
      </c:lineChart>
      <c:catAx>
        <c:axId val="127490688"/>
        <c:scaling>
          <c:orientation val="minMax"/>
        </c:scaling>
        <c:delete val="0"/>
        <c:axPos val="b"/>
        <c:numFmt formatCode="General" sourceLinked="1"/>
        <c:majorTickMark val="out"/>
        <c:minorTickMark val="none"/>
        <c:tickLblPos val="nextTo"/>
        <c:spPr>
          <a:ln w="12700">
            <a:solidFill>
              <a:srgbClr val="002060"/>
            </a:solidFill>
          </a:ln>
        </c:spPr>
        <c:crossAx val="127492480"/>
        <c:crosses val="autoZero"/>
        <c:auto val="1"/>
        <c:lblAlgn val="ctr"/>
        <c:lblOffset val="100"/>
        <c:tickLblSkip val="10"/>
        <c:tickMarkSkip val="10"/>
        <c:noMultiLvlLbl val="0"/>
      </c:catAx>
      <c:valAx>
        <c:axId val="127492480"/>
        <c:scaling>
          <c:orientation val="minMax"/>
        </c:scaling>
        <c:delete val="0"/>
        <c:axPos val="l"/>
        <c:majorGridlines/>
        <c:numFmt formatCode="General" sourceLinked="1"/>
        <c:majorTickMark val="out"/>
        <c:minorTickMark val="none"/>
        <c:tickLblPos val="nextTo"/>
        <c:crossAx val="127490688"/>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SRL structures</c:v>
                </c:pt>
              </c:strCache>
            </c:strRef>
          </c:tx>
          <c:spPr>
            <a:ln w="38100">
              <a:solidFill>
                <a:srgbClr val="FF000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26421</c:v>
                </c:pt>
                <c:pt idx="1">
                  <c:v>166843</c:v>
                </c:pt>
                <c:pt idx="2">
                  <c:v>139339</c:v>
                </c:pt>
                <c:pt idx="3">
                  <c:v>68974</c:v>
                </c:pt>
                <c:pt idx="4">
                  <c:v>21768</c:v>
                </c:pt>
                <c:pt idx="5">
                  <c:v>4634</c:v>
                </c:pt>
                <c:pt idx="6">
                  <c:v>795</c:v>
                </c:pt>
                <c:pt idx="7">
                  <c:v>119</c:v>
                </c:pt>
              </c:numCache>
            </c:numRef>
          </c:val>
          <c:smooth val="0"/>
        </c:ser>
        <c:ser>
          <c:idx val="1"/>
          <c:order val="1"/>
          <c:tx>
            <c:strRef>
              <c:f>Sheet1!$C$1</c:f>
              <c:strCache>
                <c:ptCount val="1"/>
                <c:pt idx="0">
                  <c:v>Number of unique SRL structures</c:v>
                </c:pt>
              </c:strCache>
            </c:strRef>
          </c:tx>
          <c:spPr>
            <a:ln w="38100">
              <a:solidFill>
                <a:srgbClr val="00206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21</c:v>
                </c:pt>
                <c:pt idx="1">
                  <c:v>261</c:v>
                </c:pt>
                <c:pt idx="2">
                  <c:v>1683</c:v>
                </c:pt>
                <c:pt idx="3">
                  <c:v>7070</c:v>
                </c:pt>
                <c:pt idx="4">
                  <c:v>9725</c:v>
                </c:pt>
                <c:pt idx="5">
                  <c:v>4109</c:v>
                </c:pt>
                <c:pt idx="6">
                  <c:v>780</c:v>
                </c:pt>
                <c:pt idx="7">
                  <c:v>117</c:v>
                </c:pt>
              </c:numCache>
            </c:numRef>
          </c:val>
          <c:smooth val="0"/>
        </c:ser>
        <c:dLbls>
          <c:showLegendKey val="0"/>
          <c:showVal val="0"/>
          <c:showCatName val="0"/>
          <c:showSerName val="0"/>
          <c:showPercent val="0"/>
          <c:showBubbleSize val="0"/>
        </c:dLbls>
        <c:marker val="1"/>
        <c:smooth val="0"/>
        <c:axId val="127193472"/>
        <c:axId val="127195008"/>
      </c:lineChart>
      <c:catAx>
        <c:axId val="127193472"/>
        <c:scaling>
          <c:orientation val="minMax"/>
        </c:scaling>
        <c:delete val="0"/>
        <c:axPos val="b"/>
        <c:numFmt formatCode="General" sourceLinked="1"/>
        <c:majorTickMark val="out"/>
        <c:minorTickMark val="none"/>
        <c:tickLblPos val="nextTo"/>
        <c:spPr>
          <a:ln w="12700">
            <a:solidFill>
              <a:srgbClr val="002060"/>
            </a:solidFill>
          </a:ln>
        </c:spPr>
        <c:crossAx val="127195008"/>
        <c:crosses val="autoZero"/>
        <c:auto val="1"/>
        <c:lblAlgn val="ctr"/>
        <c:lblOffset val="100"/>
        <c:tickLblSkip val="1"/>
        <c:tickMarkSkip val="1"/>
        <c:noMultiLvlLbl val="0"/>
      </c:catAx>
      <c:valAx>
        <c:axId val="127195008"/>
        <c:scaling>
          <c:orientation val="minMax"/>
        </c:scaling>
        <c:delete val="0"/>
        <c:axPos val="l"/>
        <c:majorGridlines/>
        <c:numFmt formatCode="General" sourceLinked="1"/>
        <c:majorTickMark val="out"/>
        <c:minorTickMark val="none"/>
        <c:tickLblPos val="nextTo"/>
        <c:crossAx val="127193472"/>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41187200"/>
        <c:axId val="41188736"/>
      </c:lineChart>
      <c:catAx>
        <c:axId val="41187200"/>
        <c:scaling>
          <c:orientation val="minMax"/>
        </c:scaling>
        <c:delete val="0"/>
        <c:axPos val="b"/>
        <c:numFmt formatCode="General" sourceLinked="1"/>
        <c:majorTickMark val="out"/>
        <c:minorTickMark val="none"/>
        <c:tickLblPos val="nextTo"/>
        <c:spPr>
          <a:ln w="12700">
            <a:solidFill>
              <a:srgbClr val="002060"/>
            </a:solidFill>
          </a:ln>
        </c:spPr>
        <c:crossAx val="41188736"/>
        <c:crosses val="autoZero"/>
        <c:auto val="1"/>
        <c:lblAlgn val="ctr"/>
        <c:lblOffset val="100"/>
        <c:tickLblSkip val="10"/>
        <c:tickMarkSkip val="10"/>
        <c:noMultiLvlLbl val="0"/>
      </c:catAx>
      <c:valAx>
        <c:axId val="41188736"/>
        <c:scaling>
          <c:orientation val="minMax"/>
        </c:scaling>
        <c:delete val="0"/>
        <c:axPos val="l"/>
        <c:majorGridlines/>
        <c:numFmt formatCode="General" sourceLinked="1"/>
        <c:majorTickMark val="out"/>
        <c:minorTickMark val="none"/>
        <c:tickLblPos val="nextTo"/>
        <c:crossAx val="41187200"/>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98E-2"/>
          <c:y val="0.159363426543121"/>
          <c:w val="0.66454419339507498"/>
          <c:h val="0.59253414158043805"/>
        </c:manualLayout>
      </c:layout>
      <c:barChart>
        <c:barDir val="col"/>
        <c:grouping val="clustered"/>
        <c:varyColors val="0"/>
        <c:ser>
          <c:idx val="0"/>
          <c:order val="0"/>
          <c:tx>
            <c:strRef>
              <c:f>Sheet1!$B$1</c:f>
              <c:strCache>
                <c:ptCount val="1"/>
                <c:pt idx="0">
                  <c:v>Speedup</c:v>
                </c:pt>
              </c:strCache>
            </c:strRef>
          </c:tx>
          <c:spPr>
            <a:solidFill>
              <a:srgbClr val="0033CC"/>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cat>
            <c:strRef>
              <c:f>Sheet1!$A$2:$A$3</c:f>
              <c:strCache>
                <c:ptCount val="2"/>
                <c:pt idx="0">
                  <c:v>baseline</c:v>
                </c:pt>
                <c:pt idx="1">
                  <c:v>Theorem 1</c:v>
                </c:pt>
              </c:strCache>
            </c:strRef>
          </c:cat>
          <c:val>
            <c:numRef>
              <c:f>Sheet1!$B$2:$B$3</c:f>
              <c:numCache>
                <c:formatCode>General</c:formatCode>
                <c:ptCount val="2"/>
                <c:pt idx="0">
                  <c:v>1</c:v>
                </c:pt>
                <c:pt idx="1">
                  <c:v>2.44</c:v>
                </c:pt>
              </c:numCache>
            </c:numRef>
          </c:val>
        </c:ser>
        <c:dLbls>
          <c:showLegendKey val="0"/>
          <c:showVal val="0"/>
          <c:showCatName val="0"/>
          <c:showSerName val="0"/>
          <c:showPercent val="0"/>
          <c:showBubbleSize val="0"/>
        </c:dLbls>
        <c:gapWidth val="150"/>
        <c:axId val="127782272"/>
        <c:axId val="127784064"/>
      </c:barChart>
      <c:scatterChart>
        <c:scatterStyle val="lineMarker"/>
        <c:varyColors val="0"/>
        <c:ser>
          <c:idx val="1"/>
          <c:order val="1"/>
          <c:tx>
            <c:strRef>
              <c:f>Sheet1!$C$1</c:f>
              <c:strCache>
                <c:ptCount val="1"/>
                <c:pt idx="0">
                  <c:v>F1</c:v>
                </c:pt>
              </c:strCache>
            </c:strRef>
          </c:tx>
          <c:spPr>
            <a:ln w="28575">
              <a:noFill/>
            </a:ln>
          </c:spPr>
          <c:xVal>
            <c:strRef>
              <c:f>Sheet1!$A$2:$A$3</c:f>
              <c:strCache>
                <c:ptCount val="2"/>
                <c:pt idx="0">
                  <c:v>baseline</c:v>
                </c:pt>
                <c:pt idx="1">
                  <c:v>Theorem 1</c:v>
                </c:pt>
              </c:strCache>
            </c:strRef>
          </c:xVal>
          <c:yVal>
            <c:numRef>
              <c:f>Sheet1!$C$2:$C$3</c:f>
              <c:numCache>
                <c:formatCode>General</c:formatCode>
                <c:ptCount val="2"/>
                <c:pt idx="0">
                  <c:v>75.849999999999994</c:v>
                </c:pt>
                <c:pt idx="1">
                  <c:v>75.900000000000006</c:v>
                </c:pt>
              </c:numCache>
            </c:numRef>
          </c:yVal>
          <c:smooth val="0"/>
        </c:ser>
        <c:dLbls>
          <c:showLegendKey val="0"/>
          <c:showVal val="0"/>
          <c:showCatName val="0"/>
          <c:showSerName val="0"/>
          <c:showPercent val="0"/>
          <c:showBubbleSize val="0"/>
        </c:dLbls>
        <c:axId val="127791488"/>
        <c:axId val="127785600"/>
      </c:scatterChart>
      <c:catAx>
        <c:axId val="127782272"/>
        <c:scaling>
          <c:orientation val="minMax"/>
        </c:scaling>
        <c:delete val="0"/>
        <c:axPos val="b"/>
        <c:majorTickMark val="out"/>
        <c:minorTickMark val="none"/>
        <c:tickLblPos val="nextTo"/>
        <c:crossAx val="127784064"/>
        <c:crosses val="autoZero"/>
        <c:auto val="1"/>
        <c:lblAlgn val="ctr"/>
        <c:lblOffset val="100"/>
        <c:noMultiLvlLbl val="0"/>
      </c:catAx>
      <c:valAx>
        <c:axId val="127784064"/>
        <c:scaling>
          <c:orientation val="minMax"/>
          <c:min val="0.8"/>
        </c:scaling>
        <c:delete val="0"/>
        <c:axPos val="l"/>
        <c:majorGridlines/>
        <c:numFmt formatCode="General" sourceLinked="1"/>
        <c:majorTickMark val="out"/>
        <c:minorTickMark val="none"/>
        <c:tickLblPos val="nextTo"/>
        <c:crossAx val="127782272"/>
        <c:crosses val="autoZero"/>
        <c:crossBetween val="between"/>
      </c:valAx>
      <c:valAx>
        <c:axId val="127785600"/>
        <c:scaling>
          <c:orientation val="minMax"/>
          <c:max val="78"/>
          <c:min val="50"/>
        </c:scaling>
        <c:delete val="0"/>
        <c:axPos val="r"/>
        <c:numFmt formatCode="General" sourceLinked="1"/>
        <c:majorTickMark val="out"/>
        <c:minorTickMark val="none"/>
        <c:tickLblPos val="nextTo"/>
        <c:crossAx val="127791488"/>
        <c:crosses val="max"/>
        <c:crossBetween val="midCat"/>
      </c:valAx>
      <c:valAx>
        <c:axId val="127791488"/>
        <c:scaling>
          <c:orientation val="minMax"/>
        </c:scaling>
        <c:delete val="1"/>
        <c:axPos val="b"/>
        <c:majorTickMark val="out"/>
        <c:minorTickMark val="none"/>
        <c:tickLblPos val="nextTo"/>
        <c:crossAx val="127785600"/>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98E-2"/>
          <c:y val="0.159363426543121"/>
          <c:w val="0.66454419339507498"/>
          <c:h val="0.59253414158043805"/>
        </c:manualLayout>
      </c:layout>
      <c:barChart>
        <c:barDir val="col"/>
        <c:grouping val="clustered"/>
        <c:varyColors val="0"/>
        <c:ser>
          <c:idx val="0"/>
          <c:order val="0"/>
          <c:tx>
            <c:strRef>
              <c:f>Sheet1!$B$1</c:f>
              <c:strCache>
                <c:ptCount val="1"/>
                <c:pt idx="0">
                  <c:v>Speedup</c:v>
                </c:pt>
              </c:strCache>
            </c:strRef>
          </c:tx>
          <c:spPr>
            <a:solidFill>
              <a:srgbClr val="0033CC"/>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cat>
            <c:strRef>
              <c:f>Sheet1!$A$2:$A$6</c:f>
              <c:strCache>
                <c:ptCount val="5"/>
                <c:pt idx="0">
                  <c:v>baseline</c:v>
                </c:pt>
                <c:pt idx="1">
                  <c:v>Th1</c:v>
                </c:pt>
                <c:pt idx="2">
                  <c:v>Th2</c:v>
                </c:pt>
                <c:pt idx="3">
                  <c:v>Th3</c:v>
                </c:pt>
                <c:pt idx="4">
                  <c:v>Margin based</c:v>
                </c:pt>
              </c:strCache>
            </c:strRef>
          </c:cat>
          <c:val>
            <c:numRef>
              <c:f>Sheet1!$B$2:$B$6</c:f>
              <c:numCache>
                <c:formatCode>General</c:formatCode>
                <c:ptCount val="5"/>
                <c:pt idx="0">
                  <c:v>1</c:v>
                </c:pt>
                <c:pt idx="1">
                  <c:v>2.44</c:v>
                </c:pt>
                <c:pt idx="2">
                  <c:v>2.1800000000000002</c:v>
                </c:pt>
                <c:pt idx="3">
                  <c:v>2.4700000000000002</c:v>
                </c:pt>
                <c:pt idx="4">
                  <c:v>3.05</c:v>
                </c:pt>
              </c:numCache>
            </c:numRef>
          </c:val>
        </c:ser>
        <c:dLbls>
          <c:showLegendKey val="0"/>
          <c:showVal val="0"/>
          <c:showCatName val="0"/>
          <c:showSerName val="0"/>
          <c:showPercent val="0"/>
          <c:showBubbleSize val="0"/>
        </c:dLbls>
        <c:gapWidth val="150"/>
        <c:axId val="128465536"/>
        <c:axId val="128471424"/>
      </c:barChart>
      <c:scatterChart>
        <c:scatterStyle val="lineMarker"/>
        <c:varyColors val="0"/>
        <c:ser>
          <c:idx val="1"/>
          <c:order val="1"/>
          <c:tx>
            <c:strRef>
              <c:f>Sheet1!$C$1</c:f>
              <c:strCache>
                <c:ptCount val="1"/>
                <c:pt idx="0">
                  <c:v>F1</c:v>
                </c:pt>
              </c:strCache>
            </c:strRef>
          </c:tx>
          <c:spPr>
            <a:ln w="28575">
              <a:noFill/>
            </a:ln>
          </c:spPr>
          <c:xVal>
            <c:strRef>
              <c:f>Sheet1!$A$2:$A$6</c:f>
              <c:strCache>
                <c:ptCount val="5"/>
                <c:pt idx="0">
                  <c:v>baseline</c:v>
                </c:pt>
                <c:pt idx="1">
                  <c:v>Th1</c:v>
                </c:pt>
                <c:pt idx="2">
                  <c:v>Th2</c:v>
                </c:pt>
                <c:pt idx="3">
                  <c:v>Th3</c:v>
                </c:pt>
                <c:pt idx="4">
                  <c:v>Margin based</c:v>
                </c:pt>
              </c:strCache>
            </c:strRef>
          </c:xVal>
          <c:yVal>
            <c:numRef>
              <c:f>Sheet1!$C$2:$C$6</c:f>
              <c:numCache>
                <c:formatCode>General</c:formatCode>
                <c:ptCount val="5"/>
                <c:pt idx="0">
                  <c:v>75.849999999999994</c:v>
                </c:pt>
                <c:pt idx="1">
                  <c:v>75.900000000000006</c:v>
                </c:pt>
                <c:pt idx="2">
                  <c:v>75.790000000000006</c:v>
                </c:pt>
                <c:pt idx="3">
                  <c:v>75.7</c:v>
                </c:pt>
                <c:pt idx="4">
                  <c:v>75.8</c:v>
                </c:pt>
              </c:numCache>
            </c:numRef>
          </c:yVal>
          <c:smooth val="0"/>
        </c:ser>
        <c:dLbls>
          <c:showLegendKey val="0"/>
          <c:showVal val="0"/>
          <c:showCatName val="0"/>
          <c:showSerName val="0"/>
          <c:showPercent val="0"/>
          <c:showBubbleSize val="0"/>
        </c:dLbls>
        <c:axId val="128474496"/>
        <c:axId val="128472960"/>
      </c:scatterChart>
      <c:catAx>
        <c:axId val="128465536"/>
        <c:scaling>
          <c:orientation val="minMax"/>
        </c:scaling>
        <c:delete val="0"/>
        <c:axPos val="b"/>
        <c:majorTickMark val="out"/>
        <c:minorTickMark val="none"/>
        <c:tickLblPos val="nextTo"/>
        <c:crossAx val="128471424"/>
        <c:crosses val="autoZero"/>
        <c:auto val="1"/>
        <c:lblAlgn val="ctr"/>
        <c:lblOffset val="100"/>
        <c:noMultiLvlLbl val="0"/>
      </c:catAx>
      <c:valAx>
        <c:axId val="128471424"/>
        <c:scaling>
          <c:orientation val="minMax"/>
          <c:min val="0.8"/>
        </c:scaling>
        <c:delete val="0"/>
        <c:axPos val="l"/>
        <c:majorGridlines/>
        <c:numFmt formatCode="General" sourceLinked="1"/>
        <c:majorTickMark val="out"/>
        <c:minorTickMark val="none"/>
        <c:tickLblPos val="nextTo"/>
        <c:crossAx val="128465536"/>
        <c:crosses val="autoZero"/>
        <c:crossBetween val="between"/>
      </c:valAx>
      <c:valAx>
        <c:axId val="128472960"/>
        <c:scaling>
          <c:orientation val="minMax"/>
          <c:max val="78"/>
          <c:min val="50"/>
        </c:scaling>
        <c:delete val="0"/>
        <c:axPos val="r"/>
        <c:numFmt formatCode="General" sourceLinked="1"/>
        <c:majorTickMark val="out"/>
        <c:minorTickMark val="none"/>
        <c:tickLblPos val="nextTo"/>
        <c:crossAx val="128474496"/>
        <c:crosses val="max"/>
        <c:crossBetween val="midCat"/>
      </c:valAx>
      <c:valAx>
        <c:axId val="128474496"/>
        <c:scaling>
          <c:orientation val="minMax"/>
        </c:scaling>
        <c:delete val="1"/>
        <c:axPos val="b"/>
        <c:majorTickMark val="out"/>
        <c:minorTickMark val="none"/>
        <c:tickLblPos val="nextTo"/>
        <c:crossAx val="128472960"/>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501"/>
          <c:y val="0.17608398950131199"/>
          <c:w val="0.70979676526920599"/>
          <c:h val="0.70556915001009501"/>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28410368"/>
        <c:axId val="128411904"/>
      </c:lineChart>
      <c:catAx>
        <c:axId val="128410368"/>
        <c:scaling>
          <c:orientation val="minMax"/>
        </c:scaling>
        <c:delete val="0"/>
        <c:axPos val="b"/>
        <c:numFmt formatCode="General" sourceLinked="1"/>
        <c:majorTickMark val="out"/>
        <c:minorTickMark val="none"/>
        <c:tickLblPos val="nextTo"/>
        <c:spPr>
          <a:ln w="12700">
            <a:solidFill>
              <a:srgbClr val="002060"/>
            </a:solidFill>
          </a:ln>
        </c:spPr>
        <c:crossAx val="128411904"/>
        <c:crosses val="autoZero"/>
        <c:auto val="1"/>
        <c:lblAlgn val="ctr"/>
        <c:lblOffset val="100"/>
        <c:tickLblSkip val="10"/>
        <c:tickMarkSkip val="10"/>
        <c:noMultiLvlLbl val="0"/>
      </c:catAx>
      <c:valAx>
        <c:axId val="128411904"/>
        <c:scaling>
          <c:orientation val="minMax"/>
        </c:scaling>
        <c:delete val="0"/>
        <c:axPos val="l"/>
        <c:majorGridlines/>
        <c:numFmt formatCode="General" sourceLinked="1"/>
        <c:majorTickMark val="out"/>
        <c:minorTickMark val="none"/>
        <c:tickLblPos val="nextTo"/>
        <c:crossAx val="128410368"/>
        <c:crosses val="autoZero"/>
        <c:crossBetween val="between"/>
        <c:dispUnits>
          <c:builtInUnit val="thousands"/>
        </c:dispUnits>
      </c:valAx>
    </c:plotArea>
    <c:plotVisOnly val="1"/>
    <c:dispBlanksAs val="gap"/>
    <c:showDLblsOverMax val="0"/>
  </c:chart>
  <c:spPr>
    <a:ln w="28575">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98E-2"/>
          <c:y val="0.159363426543121"/>
          <c:w val="0.66454419339507498"/>
          <c:h val="0.59253414158043805"/>
        </c:manualLayout>
      </c:layout>
      <c:barChart>
        <c:barDir val="col"/>
        <c:grouping val="clustered"/>
        <c:varyColors val="0"/>
        <c:ser>
          <c:idx val="0"/>
          <c:order val="0"/>
          <c:tx>
            <c:strRef>
              <c:f>Sheet1!$B$1</c:f>
              <c:strCache>
                <c:ptCount val="1"/>
                <c:pt idx="0">
                  <c:v>Speedup</c:v>
                </c:pt>
              </c:strCache>
            </c:strRef>
          </c:tx>
          <c:spPr>
            <a:solidFill>
              <a:srgbClr val="0033CC"/>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cat>
            <c:strRef>
              <c:f>Sheet1!$A$2:$A$7</c:f>
              <c:strCache>
                <c:ptCount val="6"/>
                <c:pt idx="0">
                  <c:v>baseline</c:v>
                </c:pt>
                <c:pt idx="1">
                  <c:v>Th1</c:v>
                </c:pt>
                <c:pt idx="2">
                  <c:v>Th2</c:v>
                </c:pt>
                <c:pt idx="3">
                  <c:v>Th3</c:v>
                </c:pt>
                <c:pt idx="4">
                  <c:v>Margin based</c:v>
                </c:pt>
                <c:pt idx="5">
                  <c:v>Margin based + decomp</c:v>
                </c:pt>
              </c:strCache>
            </c:strRef>
          </c:cat>
          <c:val>
            <c:numRef>
              <c:f>Sheet1!$B$2:$B$7</c:f>
              <c:numCache>
                <c:formatCode>General</c:formatCode>
                <c:ptCount val="6"/>
                <c:pt idx="0">
                  <c:v>1</c:v>
                </c:pt>
                <c:pt idx="1">
                  <c:v>2.44</c:v>
                </c:pt>
                <c:pt idx="2">
                  <c:v>2.1800000000000002</c:v>
                </c:pt>
                <c:pt idx="3">
                  <c:v>2.4700000000000002</c:v>
                </c:pt>
                <c:pt idx="4">
                  <c:v>3.05</c:v>
                </c:pt>
                <c:pt idx="5">
                  <c:v>6.02</c:v>
                </c:pt>
              </c:numCache>
            </c:numRef>
          </c:val>
        </c:ser>
        <c:dLbls>
          <c:showLegendKey val="0"/>
          <c:showVal val="0"/>
          <c:showCatName val="0"/>
          <c:showSerName val="0"/>
          <c:showPercent val="0"/>
          <c:showBubbleSize val="0"/>
        </c:dLbls>
        <c:gapWidth val="150"/>
        <c:axId val="128992768"/>
        <c:axId val="128994304"/>
      </c:barChart>
      <c:scatterChart>
        <c:scatterStyle val="lineMarker"/>
        <c:varyColors val="0"/>
        <c:ser>
          <c:idx val="1"/>
          <c:order val="1"/>
          <c:tx>
            <c:strRef>
              <c:f>Sheet1!$C$1</c:f>
              <c:strCache>
                <c:ptCount val="1"/>
                <c:pt idx="0">
                  <c:v>F1</c:v>
                </c:pt>
              </c:strCache>
            </c:strRef>
          </c:tx>
          <c:spPr>
            <a:ln w="28575">
              <a:noFill/>
            </a:ln>
          </c:spPr>
          <c:xVal>
            <c:strRef>
              <c:f>Sheet1!$A$2:$A$7</c:f>
              <c:strCache>
                <c:ptCount val="6"/>
                <c:pt idx="0">
                  <c:v>baseline</c:v>
                </c:pt>
                <c:pt idx="1">
                  <c:v>Th1</c:v>
                </c:pt>
                <c:pt idx="2">
                  <c:v>Th2</c:v>
                </c:pt>
                <c:pt idx="3">
                  <c:v>Th3</c:v>
                </c:pt>
                <c:pt idx="4">
                  <c:v>Margin based</c:v>
                </c:pt>
                <c:pt idx="5">
                  <c:v>Margin based + decomp</c:v>
                </c:pt>
              </c:strCache>
            </c:strRef>
          </c:xVal>
          <c:yVal>
            <c:numRef>
              <c:f>Sheet1!$C$2:$C$7</c:f>
              <c:numCache>
                <c:formatCode>General</c:formatCode>
                <c:ptCount val="6"/>
                <c:pt idx="0">
                  <c:v>75.849999999999994</c:v>
                </c:pt>
                <c:pt idx="1">
                  <c:v>75.900000000000006</c:v>
                </c:pt>
                <c:pt idx="2">
                  <c:v>75.790000000000006</c:v>
                </c:pt>
                <c:pt idx="3">
                  <c:v>75.7</c:v>
                </c:pt>
                <c:pt idx="4">
                  <c:v>75.8</c:v>
                </c:pt>
                <c:pt idx="5">
                  <c:v>76.3</c:v>
                </c:pt>
              </c:numCache>
            </c:numRef>
          </c:yVal>
          <c:smooth val="0"/>
        </c:ser>
        <c:dLbls>
          <c:showLegendKey val="0"/>
          <c:showVal val="0"/>
          <c:showCatName val="0"/>
          <c:showSerName val="0"/>
          <c:showPercent val="0"/>
          <c:showBubbleSize val="0"/>
        </c:dLbls>
        <c:axId val="128997632"/>
        <c:axId val="128996096"/>
      </c:scatterChart>
      <c:catAx>
        <c:axId val="128992768"/>
        <c:scaling>
          <c:orientation val="minMax"/>
        </c:scaling>
        <c:delete val="0"/>
        <c:axPos val="b"/>
        <c:majorTickMark val="out"/>
        <c:minorTickMark val="none"/>
        <c:tickLblPos val="nextTo"/>
        <c:crossAx val="128994304"/>
        <c:crosses val="autoZero"/>
        <c:auto val="1"/>
        <c:lblAlgn val="ctr"/>
        <c:lblOffset val="100"/>
        <c:noMultiLvlLbl val="0"/>
      </c:catAx>
      <c:valAx>
        <c:axId val="128994304"/>
        <c:scaling>
          <c:orientation val="minMax"/>
          <c:min val="0.8"/>
        </c:scaling>
        <c:delete val="0"/>
        <c:axPos val="l"/>
        <c:majorGridlines/>
        <c:numFmt formatCode="General" sourceLinked="1"/>
        <c:majorTickMark val="out"/>
        <c:minorTickMark val="none"/>
        <c:tickLblPos val="nextTo"/>
        <c:crossAx val="128992768"/>
        <c:crosses val="autoZero"/>
        <c:crossBetween val="between"/>
      </c:valAx>
      <c:valAx>
        <c:axId val="128996096"/>
        <c:scaling>
          <c:orientation val="minMax"/>
          <c:max val="78"/>
          <c:min val="50"/>
        </c:scaling>
        <c:delete val="0"/>
        <c:axPos val="r"/>
        <c:numFmt formatCode="General" sourceLinked="1"/>
        <c:majorTickMark val="out"/>
        <c:minorTickMark val="none"/>
        <c:tickLblPos val="nextTo"/>
        <c:crossAx val="128997632"/>
        <c:crosses val="max"/>
        <c:crossBetween val="midCat"/>
      </c:valAx>
      <c:valAx>
        <c:axId val="128997632"/>
        <c:scaling>
          <c:orientation val="minMax"/>
        </c:scaling>
        <c:delete val="1"/>
        <c:axPos val="b"/>
        <c:majorTickMark val="out"/>
        <c:minorTickMark val="none"/>
        <c:tickLblPos val="nextTo"/>
        <c:crossAx val="128996096"/>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dirty="0"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Conic combination:</a:t>
            </a:r>
            <a:r>
              <a:rPr lang="en-US" baseline="0" dirty="0" smtClean="0"/>
              <a:t> linear with positive weights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31</a:t>
            </a:fld>
            <a:endParaRPr lang="en-US" dirty="0"/>
          </a:p>
        </p:txBody>
      </p:sp>
    </p:spTree>
    <p:extLst>
      <p:ext uri="{BB962C8B-B14F-4D97-AF65-F5344CB8AC3E}">
        <p14:creationId xmlns:p14="http://schemas.microsoft.com/office/powerpoint/2010/main" val="215362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t>34</a:t>
            </a:fld>
            <a:endParaRPr lang="en-US"/>
          </a:p>
        </p:txBody>
      </p:sp>
    </p:spTree>
    <p:extLst>
      <p:ext uri="{BB962C8B-B14F-4D97-AF65-F5344CB8AC3E}">
        <p14:creationId xmlns:p14="http://schemas.microsoft.com/office/powerpoint/2010/main" val="308358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7CD48D9-D4B6-7D4B-AA8E-4F836E5E4EAA}" type="slidenum">
              <a:rPr lang="en-US" smtClean="0"/>
              <a:t>37</a:t>
            </a:fld>
            <a:endParaRPr lang="en-US"/>
          </a:p>
        </p:txBody>
      </p:sp>
    </p:spTree>
    <p:extLst>
      <p:ext uri="{BB962C8B-B14F-4D97-AF65-F5344CB8AC3E}">
        <p14:creationId xmlns:p14="http://schemas.microsoft.com/office/powerpoint/2010/main" val="350691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t>40</a:t>
            </a:fld>
            <a:endParaRPr lang="en-US"/>
          </a:p>
        </p:txBody>
      </p:sp>
    </p:spTree>
    <p:extLst>
      <p:ext uri="{BB962C8B-B14F-4D97-AF65-F5344CB8AC3E}">
        <p14:creationId xmlns:p14="http://schemas.microsoft.com/office/powerpoint/2010/main" val="308358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systems problem. </a:t>
            </a:r>
            <a:r>
              <a:rPr lang="en-US" sz="1200" kern="1200" dirty="0" smtClean="0">
                <a:solidFill>
                  <a:schemeClr val="tx1"/>
                </a:solidFill>
                <a:latin typeface="+mn-lt"/>
                <a:ea typeface="+mn-ea"/>
                <a:cs typeface="+mn-cs"/>
              </a:rPr>
              <a:t>We may not have the best implementation. It may be possible to match the theory. Also, the implementation itself can give rise to interesting research</a:t>
            </a:r>
            <a:r>
              <a:rPr lang="en-US" sz="1200" kern="1200" baseline="0" dirty="0" smtClean="0">
                <a:solidFill>
                  <a:schemeClr val="tx1"/>
                </a:solidFill>
                <a:latin typeface="+mn-lt"/>
                <a:ea typeface="+mn-ea"/>
                <a:cs typeface="+mn-cs"/>
              </a:rPr>
              <a:t> questions</a:t>
            </a:r>
            <a:endParaRPr lang="en-US" dirty="0"/>
          </a:p>
        </p:txBody>
      </p:sp>
      <p:sp>
        <p:nvSpPr>
          <p:cNvPr id="4" name="Slide Number Placeholder 3"/>
          <p:cNvSpPr>
            <a:spLocks noGrp="1"/>
          </p:cNvSpPr>
          <p:nvPr>
            <p:ph type="sldNum" sz="quarter" idx="10"/>
          </p:nvPr>
        </p:nvSpPr>
        <p:spPr/>
        <p:txBody>
          <a:bodyPr/>
          <a:lstStyle/>
          <a:p>
            <a:fld id="{38B7BC67-F234-5042-A9DB-8E2644AFCBE4}" type="slidenum">
              <a:rPr lang="en-US" smtClean="0"/>
              <a:t>44</a:t>
            </a:fld>
            <a:endParaRPr lang="en-US"/>
          </a:p>
        </p:txBody>
      </p:sp>
    </p:spTree>
    <p:extLst>
      <p:ext uri="{BB962C8B-B14F-4D97-AF65-F5344CB8AC3E}">
        <p14:creationId xmlns:p14="http://schemas.microsoft.com/office/powerpoint/2010/main" val="46651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48</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48</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3</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3</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4</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4</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6</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that </a:t>
            </a:r>
            <a:r>
              <a:rPr lang="en-US" baseline="0" dirty="0" smtClean="0"/>
              <a:t>serves Illinois vs. A state named Illinois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9</a:t>
            </a:fld>
            <a:endParaRPr lang="en-US" dirty="0"/>
          </a:p>
        </p:txBody>
      </p:sp>
    </p:spTree>
    <p:extLst>
      <p:ext uri="{BB962C8B-B14F-4D97-AF65-F5344CB8AC3E}">
        <p14:creationId xmlns:p14="http://schemas.microsoft.com/office/powerpoint/2010/main" val="243267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7CD48D9-D4B6-7D4B-AA8E-4F836E5E4EAA}" type="slidenum">
              <a:rPr lang="en-US" smtClean="0"/>
              <a:t>10</a:t>
            </a:fld>
            <a:endParaRPr lang="en-US"/>
          </a:p>
        </p:txBody>
      </p:sp>
    </p:spTree>
    <p:extLst>
      <p:ext uri="{BB962C8B-B14F-4D97-AF65-F5344CB8AC3E}">
        <p14:creationId xmlns:p14="http://schemas.microsoft.com/office/powerpoint/2010/main" val="350691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theorems will define the conditions. </a:t>
            </a:r>
            <a:endParaRPr lang="en-US" dirty="0"/>
          </a:p>
        </p:txBody>
      </p:sp>
      <p:sp>
        <p:nvSpPr>
          <p:cNvPr id="4" name="Slide Number Placeholder 3"/>
          <p:cNvSpPr>
            <a:spLocks noGrp="1"/>
          </p:cNvSpPr>
          <p:nvPr>
            <p:ph type="sldNum" sz="quarter" idx="10"/>
          </p:nvPr>
        </p:nvSpPr>
        <p:spPr/>
        <p:txBody>
          <a:bodyPr/>
          <a:lstStyle/>
          <a:p>
            <a:fld id="{38B7BC67-F234-5042-A9DB-8E2644AFCBE4}" type="slidenum">
              <a:rPr lang="en-US" smtClean="0"/>
              <a:t>23</a:t>
            </a:fld>
            <a:endParaRPr lang="en-US"/>
          </a:p>
        </p:txBody>
      </p:sp>
    </p:spTree>
    <p:extLst>
      <p:ext uri="{BB962C8B-B14F-4D97-AF65-F5344CB8AC3E}">
        <p14:creationId xmlns:p14="http://schemas.microsoft.com/office/powerpoint/2010/main" val="30215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t>28</a:t>
            </a:fld>
            <a:endParaRPr lang="en-US"/>
          </a:p>
        </p:txBody>
      </p:sp>
    </p:spTree>
    <p:extLst>
      <p:ext uri="{BB962C8B-B14F-4D97-AF65-F5344CB8AC3E}">
        <p14:creationId xmlns:p14="http://schemas.microsoft.com/office/powerpoint/2010/main" val="3083580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37891" name="Rectangle 3"/>
          <p:cNvSpPr>
            <a:spLocks noGrp="1" noChangeArrowheads="1"/>
          </p:cNvSpPr>
          <p:nvPr>
            <p:ph type="dt" sz="half" idx="2"/>
          </p:nvPr>
        </p:nvSpPr>
        <p:spPr>
          <a:xfrm>
            <a:off x="2971800" y="6553200"/>
            <a:ext cx="5029200" cy="228600"/>
          </a:xfrm>
        </p:spPr>
        <p:txBody>
          <a:bodyPr/>
          <a:lstStyle>
            <a:lvl1pPr>
              <a:defRPr/>
            </a:lvl1pPr>
          </a:lstStyle>
          <a:p>
            <a:endParaRPr lang="en-US" altLang="zh-TW">
              <a:solidFill>
                <a:srgbClr val="000000"/>
              </a:solidFill>
            </a:endParaRPr>
          </a:p>
        </p:txBody>
      </p:sp>
      <p:sp>
        <p:nvSpPr>
          <p:cNvPr id="37892" name="Rectangle 4"/>
          <p:cNvSpPr>
            <a:spLocks noGrp="1" noChangeArrowheads="1"/>
          </p:cNvSpPr>
          <p:nvPr>
            <p:ph type="ftr" sz="quarter" idx="3"/>
          </p:nvPr>
        </p:nvSpPr>
        <p:spPr>
          <a:xfrm>
            <a:off x="2971800" y="6248400"/>
            <a:ext cx="6019800" cy="228600"/>
          </a:xfrm>
        </p:spPr>
        <p:txBody>
          <a:bodyPr/>
          <a:lstStyle>
            <a:lvl1pPr>
              <a:defRPr/>
            </a:lvl1pPr>
          </a:lstStyle>
          <a:p>
            <a:endParaRPr lang="en-US" altLang="zh-TW">
              <a:solidFill>
                <a:srgbClr val="000000"/>
              </a:solidFill>
            </a:endParaRPr>
          </a:p>
        </p:txBody>
      </p:sp>
      <p:sp>
        <p:nvSpPr>
          <p:cNvPr id="37893" name="Rectangle 5"/>
          <p:cNvSpPr>
            <a:spLocks noGrp="1" noChangeArrowheads="1"/>
          </p:cNvSpPr>
          <p:nvPr>
            <p:ph type="sldNum" sz="quarter" idx="4"/>
          </p:nvPr>
        </p:nvSpPr>
        <p:spPr>
          <a:xfrm>
            <a:off x="8077200" y="6553200"/>
            <a:ext cx="914400" cy="228600"/>
          </a:xfrm>
        </p:spPr>
        <p:txBody>
          <a:bodyPr/>
          <a:lstStyle>
            <a:lvl1pPr>
              <a:defRPr/>
            </a:lvl1pPr>
          </a:lstStyle>
          <a:p>
            <a:r>
              <a:rPr lang="en-US" altLang="zh-TW">
                <a:solidFill>
                  <a:srgbClr val="000000"/>
                </a:solidFill>
              </a:rPr>
              <a:t>Page </a:t>
            </a:r>
            <a:fld id="{26D31A48-815F-4422-8110-7E835ECBD9FE}" type="slidenum">
              <a:rPr lang="en-US" altLang="zh-TW">
                <a:solidFill>
                  <a:srgbClr val="000000"/>
                </a:solidFill>
              </a:rPr>
              <a:pPr/>
              <a:t>‹#›</a:t>
            </a:fld>
            <a:endParaRPr lang="en-US" altLang="zh-TW">
              <a:solidFill>
                <a:srgbClr val="000000"/>
              </a:solidFill>
            </a:endParaRPr>
          </a:p>
        </p:txBody>
      </p:sp>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pic>
        <p:nvPicPr>
          <p:cNvPr id="37899"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91199"/>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dirty="0" smtClean="0">
                <a:solidFill>
                  <a:srgbClr val="000000"/>
                </a:solidFill>
              </a:rPr>
              <a:t>Page </a:t>
            </a:r>
            <a:fld id="{E8007264-EAB3-4E53-8D88-C175708AA4AD}" type="slidenum">
              <a:rPr lang="en-US" altLang="zh-TW" smtClean="0">
                <a:solidFill>
                  <a:srgbClr val="000000"/>
                </a:solidFill>
              </a:rPr>
              <a:pPr/>
              <a:t>‹#›</a:t>
            </a:fld>
            <a:endParaRPr lang="en-US" altLang="zh-TW" dirty="0">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736388456"/>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E13816C0-9F51-4A67-9321-43B61093AA02}"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6078460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12614595-16EA-4176-ADBB-423F85455E09}"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218374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r>
              <a:rPr lang="en-US" altLang="zh-TW">
                <a:solidFill>
                  <a:srgbClr val="000000"/>
                </a:solidFill>
              </a:rPr>
              <a:t>1: </a:t>
            </a:r>
            <a:fld id="{DD1259EE-DF63-4E96-B661-C985CC8A1C84}" type="slidenum">
              <a:rPr lang="en-US" altLang="zh-TW">
                <a:solidFill>
                  <a:srgbClr val="000000"/>
                </a:solidFill>
              </a:rPr>
              <a:pPr/>
              <a:t>‹#›</a:t>
            </a:fld>
            <a:endParaRPr lang="en-US" altLang="zh-TW">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483106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r>
              <a:rPr lang="en-US" altLang="zh-TW">
                <a:solidFill>
                  <a:srgbClr val="000000"/>
                </a:solidFill>
              </a:rPr>
              <a:t>1: </a:t>
            </a:r>
            <a:fld id="{7CA78424-67FA-4958-890C-425C4FB81BD5}" type="slidenum">
              <a:rPr lang="en-US" altLang="zh-TW">
                <a:solidFill>
                  <a:srgbClr val="000000"/>
                </a:solidFill>
              </a:rPr>
              <a:pPr/>
              <a:t>‹#›</a:t>
            </a:fld>
            <a:endParaRPr lang="en-US" altLang="zh-TW">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950550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r>
              <a:rPr lang="en-US" altLang="zh-TW" dirty="0" smtClean="0">
                <a:solidFill>
                  <a:srgbClr val="000000"/>
                </a:solidFill>
              </a:rPr>
              <a:t>Page </a:t>
            </a:r>
            <a:fld id="{545167FD-0F14-454E-8F2B-B01C3600A385}" type="slidenum">
              <a:rPr lang="en-US" altLang="zh-TW" smtClean="0">
                <a:solidFill>
                  <a:srgbClr val="000000"/>
                </a:solidFill>
              </a:rPr>
              <a:pPr/>
              <a:t>‹#›</a:t>
            </a:fld>
            <a:endParaRPr lang="en-US" altLang="zh-TW" dirty="0">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394131173"/>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8747A4E0-6002-4F47-98E0-20B143D0D6E6}"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33830473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77B4C5E6-7559-404B-9416-1B69B3986E4E}"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0275281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68830B35-6988-4994-A55D-52ED0A6324A3}"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4042538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8B15EA47-39DE-4C1C-B4E8-9FE96CE5DDD9}"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394833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sz="2000" b="0">
                <a:latin typeface="Calibri" pitchFamily="34" charset="0"/>
                <a:cs typeface="Calibri" pitchFamily="34" charset="0"/>
              </a:defRPr>
            </a:lvl2pPr>
            <a:lvl3pPr>
              <a:defRPr sz="1800" b="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3A32D4DB-8E62-45AB-87C3-838CCCA204A4}"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055717616"/>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2A28D7CB-3118-4503-A740-78D32FC12C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03987647"/>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401221FC-B00C-4106-BBFA-5A92FB6CD23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710293"/>
      </p:ext>
    </p:extLst>
  </p:cSld>
  <p:clrMapOvr>
    <a:masterClrMapping/>
  </p:clrMapOvr>
  <p:transition spd="med"/>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EC050687-AA2B-4B26-A626-33C2DE7352F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831922"/>
      </p:ext>
    </p:extLst>
  </p:cSld>
  <p:clrMapOvr>
    <a:masterClrMapping/>
  </p:clrMapOvr>
  <p:transition spd="med"/>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0A7A67B1-0E9D-4C79-8236-FEAA739E60D3}"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235191745"/>
      </p:ext>
    </p:extLst>
  </p:cSld>
  <p:clrMapOvr>
    <a:masterClrMapping/>
  </p:clrMapOvr>
  <p:transition spd="med"/>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A1E9D741-4508-4E2E-A960-40629E32BF4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963180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0C0ACC43-3B66-41D8-B582-3EF98D6B9F1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94985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558FAB13-8A1F-4590-852C-9DB6B9BA830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3147620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D7099EDF-74CF-47EE-9ED7-840B4D371A5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7948584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r>
              <a:rPr lang="en-US" altLang="zh-TW" dirty="0" smtClean="0">
                <a:solidFill>
                  <a:srgbClr val="000000"/>
                </a:solidFill>
              </a:rPr>
              <a:t>Page </a:t>
            </a:r>
            <a:fld id="{D09CE63E-8DC8-459D-9F1E-51B2C39CB6A5}"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759844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r>
              <a:rPr lang="en-US" altLang="zh-TW">
                <a:solidFill>
                  <a:srgbClr val="000000"/>
                </a:solidFill>
                <a:latin typeface="Arial" charset="0"/>
              </a:rPr>
              <a:t>1: </a:t>
            </a:r>
            <a:fld id="{6916DBAC-6FDA-4415-894C-AF7EBF4D9757}" type="slidenum">
              <a:rPr lang="en-US" altLang="zh-TW">
                <a:solidFill>
                  <a:srgbClr val="000000"/>
                </a:solidFill>
                <a:latin typeface="Arial" charset="0"/>
              </a:rPr>
              <a:pPr/>
              <a:t>‹#›</a:t>
            </a:fld>
            <a:endParaRPr lang="en-US" altLang="zh-TW">
              <a:solidFill>
                <a:srgbClr val="000000"/>
              </a:solidFill>
              <a:latin typeface="Arial" charset="0"/>
            </a:endParaRPr>
          </a:p>
        </p:txBody>
      </p:sp>
      <p:sp>
        <p:nvSpPr>
          <p:cNvPr id="3686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686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687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extLst>
            <a:ext uri="{909E8E84-426E-40DD-AFC4-6F175D3DCCD1}">
              <a14:hiddenFill xmlns:a14="http://schemas.microsoft.com/office/drawing/2010/main">
                <a:solidFill>
                  <a:srgbClr val="FFFFFF"/>
                </a:solidFill>
              </a14:hiddenFill>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427599977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spd="med"/>
  <p:timing>
    <p:tnLst>
      <p:par>
        <p:cTn id="1" dur="indefinite" restart="never" nodeType="tmRoot"/>
      </p:par>
    </p:tnLst>
  </p:timing>
  <p:hf hdr="0" ftr="0" dt="0"/>
  <p:txStyles>
    <p:titleStyle>
      <a:lvl1pPr algn="l" rtl="0" fontAlgn="base">
        <a:spcBef>
          <a:spcPct val="0"/>
        </a:spcBef>
        <a:spcAft>
          <a:spcPct val="0"/>
        </a:spcAft>
        <a:defRPr sz="2800">
          <a:solidFill>
            <a:srgbClr val="FF0000"/>
          </a:solidFill>
          <a:latin typeface="+mj-lt"/>
          <a:ea typeface="+mj-ea"/>
          <a:cs typeface="+mj-cs"/>
        </a:defRPr>
      </a:lvl1pPr>
      <a:lvl2pPr algn="l" rtl="0" fontAlgn="base">
        <a:spcBef>
          <a:spcPct val="0"/>
        </a:spcBef>
        <a:spcAft>
          <a:spcPct val="0"/>
        </a:spcAft>
        <a:defRPr sz="2800">
          <a:solidFill>
            <a:srgbClr val="FF0000"/>
          </a:solidFill>
          <a:latin typeface="Calibri" pitchFamily="34" charset="0"/>
          <a:cs typeface="Arial" charset="0"/>
        </a:defRPr>
      </a:lvl2pPr>
      <a:lvl3pPr algn="l" rtl="0" fontAlgn="base">
        <a:spcBef>
          <a:spcPct val="0"/>
        </a:spcBef>
        <a:spcAft>
          <a:spcPct val="0"/>
        </a:spcAft>
        <a:defRPr sz="2800">
          <a:solidFill>
            <a:srgbClr val="FF0000"/>
          </a:solidFill>
          <a:latin typeface="Calibri" pitchFamily="34" charset="0"/>
          <a:cs typeface="Arial" charset="0"/>
        </a:defRPr>
      </a:lvl3pPr>
      <a:lvl4pPr algn="l" rtl="0" fontAlgn="base">
        <a:spcBef>
          <a:spcPct val="0"/>
        </a:spcBef>
        <a:spcAft>
          <a:spcPct val="0"/>
        </a:spcAft>
        <a:defRPr sz="2800">
          <a:solidFill>
            <a:srgbClr val="FF0000"/>
          </a:solidFill>
          <a:latin typeface="Calibri" pitchFamily="34" charset="0"/>
          <a:cs typeface="Arial" charset="0"/>
        </a:defRPr>
      </a:lvl4pPr>
      <a:lvl5pPr algn="l" rtl="0" fontAlgn="base">
        <a:spcBef>
          <a:spcPct val="0"/>
        </a:spcBef>
        <a:spcAft>
          <a:spcPct val="0"/>
        </a:spcAft>
        <a:defRPr sz="2800">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152400" y="457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Rectangle 5"/>
          <p:cNvSpPr>
            <a:spLocks noGrp="1" noChangeArrowheads="1"/>
          </p:cNvSpPr>
          <p:nvPr>
            <p:ph type="body" idx="1"/>
          </p:nvPr>
        </p:nvSpPr>
        <p:spPr bwMode="auto">
          <a:xfrm>
            <a:off x="457200" y="12192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52" name="Picture 6" descr="ccg_0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UILogoCL1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14" name="Rectangle 3"/>
          <p:cNvSpPr>
            <a:spLocks noGrp="1" noChangeArrowheads="1"/>
          </p:cNvSpPr>
          <p:nvPr>
            <p:ph type="sldNum" sz="quarter" idx="4"/>
          </p:nvPr>
        </p:nvSpPr>
        <p:spPr bwMode="auto">
          <a:xfrm>
            <a:off x="7543800" y="65532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A42AABA4-78D6-4105-B809-17454CF076A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90131044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Calibri" pitchFamily="34" charset="0"/>
          <a:ea typeface="+mj-ea"/>
          <a:cs typeface="Calibri" pitchFamily="34" charset="0"/>
        </a:defRPr>
      </a:lvl1pPr>
      <a:lvl2pPr algn="l" rtl="0" eaLnBrk="0" fontAlgn="base" hangingPunct="0">
        <a:spcBef>
          <a:spcPct val="0"/>
        </a:spcBef>
        <a:spcAft>
          <a:spcPct val="0"/>
        </a:spcAft>
        <a:defRPr sz="2800">
          <a:solidFill>
            <a:schemeClr val="tx1"/>
          </a:solidFill>
          <a:latin typeface="Calibri" pitchFamily="34" charset="0"/>
          <a:cs typeface="Arial" charset="0"/>
        </a:defRPr>
      </a:lvl2pPr>
      <a:lvl3pPr algn="l" rtl="0" eaLnBrk="0" fontAlgn="base" hangingPunct="0">
        <a:spcBef>
          <a:spcPct val="0"/>
        </a:spcBef>
        <a:spcAft>
          <a:spcPct val="0"/>
        </a:spcAft>
        <a:defRPr sz="2800">
          <a:solidFill>
            <a:schemeClr val="tx1"/>
          </a:solidFill>
          <a:latin typeface="Calibri" pitchFamily="34" charset="0"/>
          <a:cs typeface="Arial" charset="0"/>
        </a:defRPr>
      </a:lvl3pPr>
      <a:lvl4pPr algn="l" rtl="0" eaLnBrk="0" fontAlgn="base" hangingPunct="0">
        <a:spcBef>
          <a:spcPct val="0"/>
        </a:spcBef>
        <a:spcAft>
          <a:spcPct val="0"/>
        </a:spcAft>
        <a:defRPr sz="2800">
          <a:solidFill>
            <a:schemeClr val="tx1"/>
          </a:solidFill>
          <a:latin typeface="Calibri" pitchFamily="34" charset="0"/>
          <a:cs typeface="Arial" charset="0"/>
        </a:defRPr>
      </a:lvl4pPr>
      <a:lvl5pPr algn="l" rtl="0" eaLnBrk="0" fontAlgn="base" hangingPunct="0">
        <a:spcBef>
          <a:spcPct val="0"/>
        </a:spcBef>
        <a:spcAft>
          <a:spcPct val="0"/>
        </a:spcAft>
        <a:defRPr sz="2800">
          <a:solidFill>
            <a:schemeClr val="tx1"/>
          </a:solidFill>
          <a:latin typeface="Calibri" pitchFamily="34" charset="0"/>
          <a:cs typeface="Arial" charset="0"/>
        </a:defRPr>
      </a:lvl5pPr>
      <a:lvl6pPr marL="457200" algn="l" rtl="0" fontAlgn="base">
        <a:spcBef>
          <a:spcPct val="0"/>
        </a:spcBef>
        <a:spcAft>
          <a:spcPct val="0"/>
        </a:spcAft>
        <a:defRPr sz="2800">
          <a:solidFill>
            <a:schemeClr val="tx1"/>
          </a:solidFill>
          <a:latin typeface="Arial" charset="0"/>
          <a:cs typeface="Arial" charset="0"/>
        </a:defRPr>
      </a:lvl6pPr>
      <a:lvl7pPr marL="914400" algn="l" rtl="0" fontAlgn="base">
        <a:spcBef>
          <a:spcPct val="0"/>
        </a:spcBef>
        <a:spcAft>
          <a:spcPct val="0"/>
        </a:spcAft>
        <a:defRPr sz="2800">
          <a:solidFill>
            <a:schemeClr val="tx1"/>
          </a:solidFill>
          <a:latin typeface="Arial" charset="0"/>
          <a:cs typeface="Arial" charset="0"/>
        </a:defRPr>
      </a:lvl7pPr>
      <a:lvl8pPr marL="1371600" algn="l" rtl="0" fontAlgn="base">
        <a:spcBef>
          <a:spcPct val="0"/>
        </a:spcBef>
        <a:spcAft>
          <a:spcPct val="0"/>
        </a:spcAft>
        <a:defRPr sz="2800">
          <a:solidFill>
            <a:schemeClr val="tx1"/>
          </a:solidFill>
          <a:latin typeface="Arial" charset="0"/>
          <a:cs typeface="Arial" charset="0"/>
        </a:defRPr>
      </a:lvl8pPr>
      <a:lvl9pPr marL="1828800" algn="l" rtl="0" fontAlgn="base">
        <a:spcBef>
          <a:spcPct val="0"/>
        </a:spcBef>
        <a:spcAft>
          <a:spcPct val="0"/>
        </a:spcAft>
        <a:defRPr sz="28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png"/><Relationship Id="rId4" Type="http://schemas.openxmlformats.org/officeDocument/2006/relationships/chart" Target="../charts/chart9.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410200"/>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June 2013</a:t>
            </a:r>
            <a:endParaRPr lang="en-US" sz="1600" b="1" dirty="0"/>
          </a:p>
          <a:p>
            <a:pPr algn="ctr" eaLnBrk="1" hangingPunct="1">
              <a:spcBef>
                <a:spcPct val="50000"/>
              </a:spcBef>
            </a:pPr>
            <a:r>
              <a:rPr lang="en-US" sz="1600" b="1" dirty="0" err="1" smtClean="0"/>
              <a:t>Inferning</a:t>
            </a:r>
            <a:r>
              <a:rPr lang="en-US" sz="1600" b="1" dirty="0" smtClean="0"/>
              <a:t> Workshop, ICML, Atlanta GA</a:t>
            </a:r>
            <a:endParaRPr lang="en-US" dirty="0"/>
          </a:p>
        </p:txBody>
      </p:sp>
      <p:sp>
        <p:nvSpPr>
          <p:cNvPr id="50180" name="Rectangle 2"/>
          <p:cNvSpPr>
            <a:spLocks noGrp="1" noChangeArrowheads="1"/>
          </p:cNvSpPr>
          <p:nvPr>
            <p:ph type="ctrTitle"/>
          </p:nvPr>
        </p:nvSpPr>
        <p:spPr/>
        <p:txBody>
          <a:bodyPr/>
          <a:lstStyle/>
          <a:p>
            <a:r>
              <a:rPr lang="en-US" sz="3200" dirty="0" smtClean="0">
                <a:solidFill>
                  <a:schemeClr val="tx1"/>
                </a:solidFill>
              </a:rPr>
              <a:t>Amortized </a:t>
            </a:r>
            <a:br>
              <a:rPr lang="en-US" sz="3200" dirty="0" smtClean="0">
                <a:solidFill>
                  <a:schemeClr val="tx1"/>
                </a:solidFill>
              </a:rPr>
            </a:br>
            <a:r>
              <a:rPr lang="en-US" sz="3200" dirty="0" smtClean="0">
                <a:solidFill>
                  <a:schemeClr val="tx1"/>
                </a:solidFill>
              </a:rPr>
              <a:t>Integer Linear Programming Inference</a:t>
            </a:r>
            <a:r>
              <a:rPr lang="en-US" sz="2800" b="1" dirty="0">
                <a:solidFill>
                  <a:schemeClr val="tx1"/>
                </a:solidFill>
              </a:rPr>
              <a:t/>
            </a:r>
            <a:br>
              <a:rPr lang="en-US" sz="2800" b="1" dirty="0">
                <a:solidFill>
                  <a:schemeClr val="tx1"/>
                </a:solidFill>
              </a:rPr>
            </a:br>
            <a:endParaRPr lang="en-US" sz="3200" b="1" dirty="0" smtClean="0">
              <a:solidFill>
                <a:schemeClr val="tx1"/>
              </a:solidFill>
            </a:endParaRPr>
          </a:p>
        </p:txBody>
      </p:sp>
      <p:sp>
        <p:nvSpPr>
          <p:cNvPr id="50181" name="Rectangle 3"/>
          <p:cNvSpPr>
            <a:spLocks noGrp="1" noChangeArrowheads="1"/>
          </p:cNvSpPr>
          <p:nvPr>
            <p:ph type="subTitle" idx="1"/>
          </p:nvPr>
        </p:nvSpPr>
        <p:spPr>
          <a:xfrm>
            <a:off x="457200" y="3429000"/>
            <a:ext cx="8153400" cy="17526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dirty="0" smtClean="0">
                <a:solidFill>
                  <a:srgbClr val="0033CC"/>
                </a:solidFill>
              </a:rPr>
              <a:t>Dan Roth</a:t>
            </a:r>
          </a:p>
          <a:p>
            <a:pPr algn="l" eaLnBrk="1" hangingPunct="1"/>
            <a:r>
              <a:rPr lang="en-US" altLang="zh-TW" sz="2400" dirty="0" smtClean="0">
                <a:ea typeface="Arial Unicode MS" pitchFamily="34" charset="-128"/>
                <a:cs typeface="Arial Unicode MS" pitchFamily="34" charset="-128"/>
              </a:rPr>
              <a:t>Department of Computer Science</a:t>
            </a:r>
          </a:p>
          <a:p>
            <a:pPr algn="l" eaLnBrk="1" hangingPunct="1"/>
            <a:r>
              <a:rPr lang="en-US" altLang="zh-TW" sz="2400" dirty="0" smtClean="0">
                <a:ea typeface="Arial Unicode MS" pitchFamily="34" charset="-128"/>
                <a:cs typeface="Arial Unicode MS" pitchFamily="34" charset="-128"/>
              </a:rPr>
              <a:t>University of Illinois at Urbana-Champaign</a:t>
            </a:r>
            <a:endParaRPr lang="en-US" sz="2000" dirty="0" smtClean="0"/>
          </a:p>
        </p:txBody>
      </p:sp>
      <p:sp>
        <p:nvSpPr>
          <p:cNvPr id="4" name="Slide Number Placeholder 3"/>
          <p:cNvSpPr>
            <a:spLocks noGrp="1"/>
          </p:cNvSpPr>
          <p:nvPr>
            <p:ph type="sldNum" sz="quarter" idx="12"/>
          </p:nvPr>
        </p:nvSpPr>
        <p:spPr/>
        <p:txBody>
          <a:bodyPr/>
          <a:lstStyle/>
          <a:p>
            <a:pPr>
              <a:defRPr/>
            </a:pPr>
            <a:r>
              <a:rPr lang="en-US" altLang="zh-TW" dirty="0" smtClean="0"/>
              <a:t>Page </a:t>
            </a:r>
            <a:fld id="{385D3F47-0B5A-4364-923A-B345F606F3E4}" type="slidenum">
              <a:rPr lang="en-US" altLang="zh-TW" smtClean="0"/>
              <a:pPr>
                <a:defRPr/>
              </a:pPr>
              <a:t>1</a:t>
            </a:fld>
            <a:endParaRPr lang="en-US" altLang="zh-TW" dirty="0"/>
          </a:p>
        </p:txBody>
      </p:sp>
      <p:sp>
        <p:nvSpPr>
          <p:cNvPr id="2054" name="Text Box 6"/>
          <p:cNvSpPr txBox="1">
            <a:spLocks noChangeArrowheads="1"/>
          </p:cNvSpPr>
          <p:nvPr/>
        </p:nvSpPr>
        <p:spPr bwMode="auto">
          <a:xfrm>
            <a:off x="457200" y="5148263"/>
            <a:ext cx="8229600" cy="1071062"/>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sz="1600" b="1" dirty="0" smtClean="0">
                <a:solidFill>
                  <a:srgbClr val="0000FF"/>
                </a:solidFill>
              </a:rPr>
              <a:t>Gourab </a:t>
            </a:r>
            <a:r>
              <a:rPr lang="en-US" sz="1600" b="1" dirty="0" smtClean="0">
                <a:solidFill>
                  <a:srgbClr val="0000FF"/>
                </a:solidFill>
              </a:rPr>
              <a:t>Kundu, </a:t>
            </a:r>
            <a:r>
              <a:rPr lang="en-US" sz="1600" b="1" dirty="0" smtClean="0">
                <a:solidFill>
                  <a:srgbClr val="0000FF"/>
                </a:solidFill>
              </a:rPr>
              <a:t>Vivek  </a:t>
            </a:r>
            <a:r>
              <a:rPr lang="en-US" sz="1600" b="1" dirty="0">
                <a:solidFill>
                  <a:srgbClr val="0000FF"/>
                </a:solidFill>
              </a:rPr>
              <a:t>Srikumar, </a:t>
            </a:r>
            <a:r>
              <a:rPr lang="en-US" sz="1600" b="1" dirty="0" smtClean="0">
                <a:solidFill>
                  <a:srgbClr val="0000FF"/>
                </a:solidFill>
              </a:rPr>
              <a:t>Many </a:t>
            </a:r>
            <a:r>
              <a:rPr lang="en-US" sz="1600" b="1" dirty="0">
                <a:solidFill>
                  <a:srgbClr val="0000FF"/>
                </a:solidFill>
              </a:rPr>
              <a:t>others </a:t>
            </a: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2" y="2157221"/>
            <a:ext cx="8229600" cy="388911"/>
          </a:xfrm>
        </p:spPr>
        <p:txBody>
          <a:bodyPr>
            <a:normAutofit lnSpcReduction="10000"/>
          </a:bodyPr>
          <a:lstStyle/>
          <a:p>
            <a:pPr marL="0" indent="0" algn="ctr">
              <a:buNone/>
            </a:pPr>
            <a:r>
              <a:rPr lang="en-US" sz="2000" dirty="0" smtClean="0"/>
              <a:t>The bus was heading for Nairobi in  Kenya.</a:t>
            </a:r>
            <a:endParaRPr lang="en-US" sz="2000" dirty="0"/>
          </a:p>
        </p:txBody>
      </p:sp>
      <p:sp>
        <p:nvSpPr>
          <p:cNvPr id="27" name="Rectangle 26"/>
          <p:cNvSpPr/>
          <p:nvPr/>
        </p:nvSpPr>
        <p:spPr>
          <a:xfrm>
            <a:off x="3702051" y="2210405"/>
            <a:ext cx="850900" cy="306486"/>
          </a:xfrm>
          <a:prstGeom prst="rect">
            <a:avLst/>
          </a:prstGeom>
          <a:gradFill flip="none" rotWithShape="1">
            <a:gsLst>
              <a:gs pos="0">
                <a:schemeClr val="accent2">
                  <a:tint val="100000"/>
                  <a:shade val="100000"/>
                  <a:satMod val="130000"/>
                  <a:alpha val="25000"/>
                </a:schemeClr>
              </a:gs>
              <a:gs pos="100000">
                <a:schemeClr val="accent2">
                  <a:tint val="50000"/>
                  <a:shade val="100000"/>
                  <a:satMod val="350000"/>
                  <a:alpha val="25000"/>
                </a:schemeClr>
              </a:gs>
            </a:gsLst>
            <a:lin ang="16200000" scaled="0"/>
            <a:tileRect/>
          </a:grad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Coherence of predictions</a:t>
            </a:r>
            <a:endParaRPr lang="en-US" dirty="0"/>
          </a:p>
        </p:txBody>
      </p:sp>
      <p:sp>
        <p:nvSpPr>
          <p:cNvPr id="6" name="Rectangle 5"/>
          <p:cNvSpPr/>
          <p:nvPr/>
        </p:nvSpPr>
        <p:spPr>
          <a:xfrm>
            <a:off x="4572000" y="221236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7" name="Group 16"/>
          <p:cNvGrpSpPr/>
          <p:nvPr/>
        </p:nvGrpSpPr>
        <p:grpSpPr>
          <a:xfrm>
            <a:off x="5381075" y="2490064"/>
            <a:ext cx="983224" cy="1091254"/>
            <a:chOff x="5389891" y="2553750"/>
            <a:chExt cx="983224" cy="1091254"/>
          </a:xfrm>
        </p:grpSpPr>
        <p:sp>
          <p:nvSpPr>
            <p:cNvPr id="8" name="TextBox 7"/>
            <p:cNvSpPr txBox="1"/>
            <p:nvPr/>
          </p:nvSpPr>
          <p:spPr>
            <a:xfrm>
              <a:off x="5389891" y="3275672"/>
              <a:ext cx="98322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Location</a:t>
              </a:r>
              <a:endParaRPr lang="en-US" dirty="0"/>
            </a:p>
          </p:txBody>
        </p:sp>
        <p:cxnSp>
          <p:nvCxnSpPr>
            <p:cNvPr id="10" name="Straight Arrow Connector 9"/>
            <p:cNvCxnSpPr>
              <a:endCxn id="8" idx="0"/>
            </p:cNvCxnSpPr>
            <p:nvPr/>
          </p:nvCxnSpPr>
          <p:spPr>
            <a:xfrm flipH="1">
              <a:off x="5881503" y="2553750"/>
              <a:ext cx="18679" cy="721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126016" y="4127806"/>
            <a:ext cx="12638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Destination</a:t>
            </a:r>
            <a:endParaRPr lang="en-US" dirty="0"/>
          </a:p>
        </p:txBody>
      </p:sp>
      <p:cxnSp>
        <p:nvCxnSpPr>
          <p:cNvPr id="15" name="Straight Arrow Connector 14"/>
          <p:cNvCxnSpPr>
            <a:stCxn id="6" idx="2"/>
            <a:endCxn id="14" idx="0"/>
          </p:cNvCxnSpPr>
          <p:nvPr/>
        </p:nvCxnSpPr>
        <p:spPr>
          <a:xfrm>
            <a:off x="4743251" y="2520532"/>
            <a:ext cx="14703" cy="1607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059612" y="4902990"/>
            <a:ext cx="5103187" cy="923330"/>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Predicate: </a:t>
            </a:r>
            <a:r>
              <a:rPr lang="en-US" dirty="0" smtClean="0">
                <a:solidFill>
                  <a:srgbClr val="FF0000"/>
                </a:solidFill>
              </a:rPr>
              <a:t>head.02</a:t>
            </a:r>
          </a:p>
          <a:p>
            <a:r>
              <a:rPr lang="en-US" dirty="0"/>
              <a:t>	</a:t>
            </a:r>
            <a:r>
              <a:rPr lang="en-US" dirty="0" smtClean="0"/>
              <a:t>A0 (mover): The bus</a:t>
            </a:r>
          </a:p>
          <a:p>
            <a:r>
              <a:rPr lang="en-US" dirty="0"/>
              <a:t>	</a:t>
            </a:r>
            <a:r>
              <a:rPr lang="en-US" dirty="0" smtClean="0"/>
              <a:t>A1 (</a:t>
            </a:r>
            <a:r>
              <a:rPr lang="en-US" dirty="0" smtClean="0">
                <a:solidFill>
                  <a:schemeClr val="tx1"/>
                </a:solidFill>
              </a:rPr>
              <a:t>destination</a:t>
            </a:r>
            <a:r>
              <a:rPr lang="en-US" dirty="0" smtClean="0"/>
              <a:t>): for Nairobi in Kenya</a:t>
            </a:r>
            <a:endParaRPr lang="en-US" dirty="0"/>
          </a:p>
        </p:txBody>
      </p:sp>
      <p:grpSp>
        <p:nvGrpSpPr>
          <p:cNvPr id="26" name="Group 25"/>
          <p:cNvGrpSpPr/>
          <p:nvPr/>
        </p:nvGrpSpPr>
        <p:grpSpPr>
          <a:xfrm>
            <a:off x="2939390" y="4127806"/>
            <a:ext cx="2450501" cy="1698514"/>
            <a:chOff x="3881695" y="4638897"/>
            <a:chExt cx="2450501" cy="1698514"/>
          </a:xfrm>
        </p:grpSpPr>
        <p:sp>
          <p:nvSpPr>
            <p:cNvPr id="29" name="Oval 28"/>
            <p:cNvSpPr/>
            <p:nvPr/>
          </p:nvSpPr>
          <p:spPr>
            <a:xfrm>
              <a:off x="3881695" y="6004690"/>
              <a:ext cx="1708810" cy="332721"/>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5068321" y="4638897"/>
              <a:ext cx="1263875" cy="369332"/>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35" name="Straight Arrow Connector 34"/>
          <p:cNvCxnSpPr>
            <a:stCxn id="14" idx="2"/>
          </p:cNvCxnSpPr>
          <p:nvPr/>
        </p:nvCxnSpPr>
        <p:spPr>
          <a:xfrm flipH="1">
            <a:off x="3824795" y="4497138"/>
            <a:ext cx="933159" cy="996462"/>
          </a:xfrm>
          <a:prstGeom prst="straightConnector1">
            <a:avLst/>
          </a:prstGeom>
          <a:ln>
            <a:prstDash val="lgDash"/>
            <a:headEnd type="arrow"/>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0" y="1417638"/>
            <a:ext cx="91440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smtClean="0">
                <a:solidFill>
                  <a:srgbClr val="0033CC"/>
                </a:solidFill>
              </a:rPr>
              <a:t>Predicate arguments from different triggers should be consistent</a:t>
            </a:r>
            <a:endParaRPr lang="en-US" sz="2400" b="1" i="1" dirty="0">
              <a:solidFill>
                <a:srgbClr val="0033CC"/>
              </a:solidFill>
            </a:endParaRPr>
          </a:p>
        </p:txBody>
      </p:sp>
      <p:cxnSp>
        <p:nvCxnSpPr>
          <p:cNvPr id="19" name="Elbow Connector 18"/>
          <p:cNvCxnSpPr>
            <a:stCxn id="27" idx="2"/>
          </p:cNvCxnSpPr>
          <p:nvPr/>
        </p:nvCxnSpPr>
        <p:spPr>
          <a:xfrm rot="5400000">
            <a:off x="2612513" y="3356469"/>
            <a:ext cx="2354567" cy="67541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08" y="2624151"/>
            <a:ext cx="300718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i="1" dirty="0">
                <a:solidFill>
                  <a:srgbClr val="0033CC"/>
                </a:solidFill>
              </a:rPr>
              <a:t>Joint constraints </a:t>
            </a:r>
            <a:r>
              <a:rPr lang="en-US" sz="2400" dirty="0"/>
              <a:t>linking the two </a:t>
            </a:r>
            <a:r>
              <a:rPr lang="en-US" sz="2400" dirty="0" smtClean="0"/>
              <a:t>tasks.</a:t>
            </a:r>
          </a:p>
          <a:p>
            <a:endParaRPr lang="en-US" sz="2400" b="1" dirty="0" smtClean="0">
              <a:solidFill>
                <a:schemeClr val="accent2"/>
              </a:solidFill>
            </a:endParaRPr>
          </a:p>
          <a:p>
            <a:r>
              <a:rPr lang="en-US" sz="2400" b="1" dirty="0" smtClean="0">
                <a:solidFill>
                  <a:srgbClr val="0033CC"/>
                </a:solidFill>
              </a:rPr>
              <a:t>Destination </a:t>
            </a:r>
            <a:r>
              <a:rPr lang="en-US" sz="2400" b="1" dirty="0">
                <a:solidFill>
                  <a:srgbClr val="0033CC"/>
                </a:solidFill>
                <a:latin typeface="Calibri" charset="0"/>
                <a:cs typeface="Arial Unicode MS" charset="0"/>
              </a:rPr>
              <a:t> </a:t>
            </a:r>
            <a:r>
              <a:rPr lang="en-US" sz="2400" b="1" dirty="0">
                <a:solidFill>
                  <a:srgbClr val="0033CC"/>
                </a:solidFill>
                <a:latin typeface="Calibri" charset="0"/>
                <a:cs typeface="Arial Unicode MS" charset="0"/>
                <a:sym typeface="Symbol" charset="0"/>
              </a:rPr>
              <a:t> </a:t>
            </a:r>
            <a:r>
              <a:rPr lang="en-US" sz="2400" b="1" dirty="0" smtClean="0">
                <a:solidFill>
                  <a:srgbClr val="0033CC"/>
                </a:solidFill>
                <a:latin typeface="Calibri" charset="0"/>
                <a:cs typeface="Arial Unicode MS" charset="0"/>
                <a:sym typeface="Symbol" charset="0"/>
              </a:rPr>
              <a:t>A1</a:t>
            </a:r>
            <a:endParaRPr lang="en-US" sz="2400" b="1" dirty="0">
              <a:solidFill>
                <a:srgbClr val="0033CC"/>
              </a:solidFill>
            </a:endParaRPr>
          </a:p>
        </p:txBody>
      </p:sp>
      <p:sp>
        <p:nvSpPr>
          <p:cNvPr id="23" name="Rectangle 22"/>
          <p:cNvSpPr/>
          <p:nvPr/>
        </p:nvSpPr>
        <p:spPr>
          <a:xfrm>
            <a:off x="5693064" y="220980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10</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257803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inference (CCMs)</a:t>
            </a:r>
            <a:endParaRPr lang="en-US" dirty="0"/>
          </a:p>
        </p:txBody>
      </p:sp>
      <p:pic>
        <p:nvPicPr>
          <p:cNvPr id="9" name="Picture 8"/>
          <p:cNvPicPr>
            <a:picLocks noChangeAspect="1"/>
          </p:cNvPicPr>
          <p:nvPr/>
        </p:nvPicPr>
        <p:blipFill>
          <a:blip r:embed="rId2"/>
          <a:stretch>
            <a:fillRect/>
          </a:stretch>
        </p:blipFill>
        <p:spPr>
          <a:xfrm>
            <a:off x="603250" y="1952624"/>
            <a:ext cx="2960745" cy="956151"/>
          </a:xfrm>
          <a:prstGeom prst="rect">
            <a:avLst/>
          </a:prstGeom>
        </p:spPr>
      </p:pic>
      <p:pic>
        <p:nvPicPr>
          <p:cNvPr id="10" name="Picture 9"/>
          <p:cNvPicPr>
            <a:picLocks noChangeAspect="1"/>
          </p:cNvPicPr>
          <p:nvPr/>
        </p:nvPicPr>
        <p:blipFill>
          <a:blip r:embed="rId3"/>
          <a:stretch>
            <a:fillRect/>
          </a:stretch>
        </p:blipFill>
        <p:spPr>
          <a:xfrm>
            <a:off x="5726056" y="1952624"/>
            <a:ext cx="2960744" cy="851214"/>
          </a:xfrm>
          <a:prstGeom prst="rect">
            <a:avLst/>
          </a:prstGeom>
        </p:spPr>
      </p:pic>
      <p:grpSp>
        <p:nvGrpSpPr>
          <p:cNvPr id="40" name="Group 39"/>
          <p:cNvGrpSpPr/>
          <p:nvPr/>
        </p:nvGrpSpPr>
        <p:grpSpPr>
          <a:xfrm>
            <a:off x="469712" y="2635250"/>
            <a:ext cx="4604202" cy="1626692"/>
            <a:chOff x="469712" y="2635250"/>
            <a:chExt cx="4604202" cy="1626692"/>
          </a:xfrm>
        </p:grpSpPr>
        <p:sp>
          <p:nvSpPr>
            <p:cNvPr id="17" name="Rectangle 16"/>
            <p:cNvSpPr/>
            <p:nvPr/>
          </p:nvSpPr>
          <p:spPr>
            <a:xfrm>
              <a:off x="1468854"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2068130"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469712" y="3861832"/>
              <a:ext cx="2315783" cy="400110"/>
            </a:xfrm>
            <a:prstGeom prst="rect">
              <a:avLst/>
            </a:prstGeom>
            <a:noFill/>
          </p:spPr>
          <p:txBody>
            <a:bodyPr wrap="none" rtlCol="0">
              <a:spAutoFit/>
            </a:bodyPr>
            <a:lstStyle/>
            <a:p>
              <a:r>
                <a:rPr lang="en-US" sz="2000" dirty="0" smtClean="0">
                  <a:latin typeface="+mn-lt"/>
                </a:rPr>
                <a:t>Each argument label</a:t>
              </a:r>
              <a:endParaRPr lang="en-US" sz="2000" dirty="0">
                <a:latin typeface="+mn-lt"/>
              </a:endParaRPr>
            </a:p>
          </p:txBody>
        </p:sp>
        <p:sp>
          <p:nvSpPr>
            <p:cNvPr id="14" name="TextBox 13"/>
            <p:cNvSpPr txBox="1"/>
            <p:nvPr/>
          </p:nvSpPr>
          <p:spPr>
            <a:xfrm>
              <a:off x="2653685" y="3021832"/>
              <a:ext cx="2420229" cy="400110"/>
            </a:xfrm>
            <a:prstGeom prst="rect">
              <a:avLst/>
            </a:prstGeom>
            <a:noFill/>
          </p:spPr>
          <p:txBody>
            <a:bodyPr wrap="none" rtlCol="0">
              <a:spAutoFit/>
            </a:bodyPr>
            <a:lstStyle/>
            <a:p>
              <a:r>
                <a:rPr lang="en-US" sz="2000" dirty="0" smtClean="0">
                  <a:latin typeface="+mn-lt"/>
                </a:rPr>
                <a:t>Argument candidates</a:t>
              </a:r>
              <a:endParaRPr lang="en-US" sz="2000" dirty="0">
                <a:latin typeface="+mn-lt"/>
              </a:endParaRPr>
            </a:p>
          </p:txBody>
        </p:sp>
        <p:cxnSp>
          <p:nvCxnSpPr>
            <p:cNvPr id="24" name="Elbow Connector 23"/>
            <p:cNvCxnSpPr>
              <a:stCxn id="18" idx="2"/>
              <a:endCxn id="14" idx="1"/>
            </p:cNvCxnSpPr>
            <p:nvPr/>
          </p:nvCxnSpPr>
          <p:spPr>
            <a:xfrm rot="16200000" flipH="1">
              <a:off x="2283726" y="2851928"/>
              <a:ext cx="313112" cy="42680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7" idx="2"/>
              <a:endCxn id="13" idx="0"/>
            </p:cNvCxnSpPr>
            <p:nvPr/>
          </p:nvCxnSpPr>
          <p:spPr>
            <a:xfrm>
              <a:off x="1627604" y="2908775"/>
              <a:ext cx="0" cy="9530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4321693" y="2530313"/>
            <a:ext cx="3660415" cy="1697470"/>
            <a:chOff x="4321693" y="2530313"/>
            <a:chExt cx="3660415" cy="1697470"/>
          </a:xfrm>
        </p:grpSpPr>
        <p:sp>
          <p:nvSpPr>
            <p:cNvPr id="21" name="Rectangle 20"/>
            <p:cNvSpPr/>
            <p:nvPr/>
          </p:nvSpPr>
          <p:spPr>
            <a:xfrm>
              <a:off x="6553200"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7135222"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6605835" y="3806577"/>
              <a:ext cx="1376273" cy="400110"/>
            </a:xfrm>
            <a:prstGeom prst="rect">
              <a:avLst/>
            </a:prstGeom>
            <a:noFill/>
          </p:spPr>
          <p:txBody>
            <a:bodyPr wrap="none" rtlCol="0">
              <a:spAutoFit/>
            </a:bodyPr>
            <a:lstStyle/>
            <a:p>
              <a:r>
                <a:rPr lang="en-US" sz="2000" dirty="0">
                  <a:latin typeface="+mn-lt"/>
                </a:rPr>
                <a:t>P</a:t>
              </a:r>
              <a:r>
                <a:rPr lang="en-US" sz="2000" dirty="0" smtClean="0">
                  <a:latin typeface="+mn-lt"/>
                </a:rPr>
                <a:t>reposition</a:t>
              </a:r>
              <a:endParaRPr lang="en-US" sz="2000" dirty="0">
                <a:latin typeface="+mn-lt"/>
              </a:endParaRPr>
            </a:p>
          </p:txBody>
        </p:sp>
        <p:sp>
          <p:nvSpPr>
            <p:cNvPr id="29" name="TextBox 28"/>
            <p:cNvSpPr txBox="1"/>
            <p:nvPr/>
          </p:nvSpPr>
          <p:spPr>
            <a:xfrm>
              <a:off x="4321693" y="3519897"/>
              <a:ext cx="2245902" cy="707886"/>
            </a:xfrm>
            <a:prstGeom prst="rect">
              <a:avLst/>
            </a:prstGeom>
            <a:noFill/>
          </p:spPr>
          <p:txBody>
            <a:bodyPr wrap="none" rtlCol="0">
              <a:spAutoFit/>
            </a:bodyPr>
            <a:lstStyle/>
            <a:p>
              <a:r>
                <a:rPr lang="en-US" sz="2000" dirty="0" smtClean="0"/>
                <a:t>Preposition relation</a:t>
              </a:r>
            </a:p>
            <a:p>
              <a:r>
                <a:rPr lang="en-US" sz="2000" dirty="0" smtClean="0"/>
                <a:t>label</a:t>
              </a:r>
              <a:endParaRPr lang="en-US" sz="2000" dirty="0"/>
            </a:p>
          </p:txBody>
        </p:sp>
        <p:cxnSp>
          <p:nvCxnSpPr>
            <p:cNvPr id="30" name="Elbow Connector 29"/>
            <p:cNvCxnSpPr>
              <a:stCxn id="21" idx="2"/>
              <a:endCxn id="29" idx="0"/>
            </p:cNvCxnSpPr>
            <p:nvPr/>
          </p:nvCxnSpPr>
          <p:spPr>
            <a:xfrm rot="5400000">
              <a:off x="5720268" y="2528214"/>
              <a:ext cx="716059" cy="126730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2" idx="2"/>
              <a:endCxn id="28" idx="0"/>
            </p:cNvCxnSpPr>
            <p:nvPr/>
          </p:nvCxnSpPr>
          <p:spPr>
            <a:xfrm>
              <a:off x="7293972" y="2803838"/>
              <a:ext cx="0" cy="100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1067801" y="4418835"/>
            <a:ext cx="2328295" cy="400110"/>
          </a:xfrm>
          <a:prstGeom prst="rect">
            <a:avLst/>
          </a:prstGeom>
          <a:noFill/>
        </p:spPr>
        <p:txBody>
          <a:bodyPr wrap="square" rtlCol="0">
            <a:spAutoFit/>
          </a:bodyPr>
          <a:lstStyle/>
          <a:p>
            <a:r>
              <a:rPr lang="en-US" sz="2000" dirty="0" smtClean="0">
                <a:latin typeface="+mn-lt"/>
              </a:rPr>
              <a:t>Verb SRL constraints</a:t>
            </a:r>
          </a:p>
        </p:txBody>
      </p:sp>
      <p:sp>
        <p:nvSpPr>
          <p:cNvPr id="44" name="TextBox 43"/>
          <p:cNvSpPr txBox="1"/>
          <p:nvPr/>
        </p:nvSpPr>
        <p:spPr>
          <a:xfrm>
            <a:off x="5024277" y="4418835"/>
            <a:ext cx="3347938" cy="400110"/>
          </a:xfrm>
          <a:prstGeom prst="rect">
            <a:avLst/>
          </a:prstGeom>
          <a:noFill/>
        </p:spPr>
        <p:txBody>
          <a:bodyPr wrap="square" rtlCol="0">
            <a:spAutoFit/>
          </a:bodyPr>
          <a:lstStyle/>
          <a:p>
            <a:r>
              <a:rPr lang="en-US" sz="2000" dirty="0" smtClean="0">
                <a:latin typeface="+mn-lt"/>
              </a:rPr>
              <a:t>Only one label per preposition</a:t>
            </a:r>
          </a:p>
        </p:txBody>
      </p:sp>
      <p:pic>
        <p:nvPicPr>
          <p:cNvPr id="47" name="Picture 46"/>
          <p:cNvPicPr>
            <a:picLocks noChangeAspect="1"/>
          </p:cNvPicPr>
          <p:nvPr/>
        </p:nvPicPr>
        <p:blipFill>
          <a:blip r:embed="rId4"/>
          <a:stretch>
            <a:fillRect/>
          </a:stretch>
        </p:blipFill>
        <p:spPr>
          <a:xfrm>
            <a:off x="1067801" y="1802604"/>
            <a:ext cx="7086935" cy="1109852"/>
          </a:xfrm>
          <a:prstGeom prst="rect">
            <a:avLst/>
          </a:prstGeom>
        </p:spPr>
      </p:pic>
      <p:sp>
        <p:nvSpPr>
          <p:cNvPr id="11" name="TextBox 10"/>
          <p:cNvSpPr txBox="1"/>
          <p:nvPr/>
        </p:nvSpPr>
        <p:spPr>
          <a:xfrm>
            <a:off x="969887" y="1418223"/>
            <a:ext cx="219648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Verb arguments</a:t>
            </a:r>
            <a:endParaRPr lang="en-US" sz="2400" dirty="0"/>
          </a:p>
        </p:txBody>
      </p:sp>
      <p:sp>
        <p:nvSpPr>
          <p:cNvPr id="12" name="TextBox 11"/>
          <p:cNvSpPr txBox="1"/>
          <p:nvPr/>
        </p:nvSpPr>
        <p:spPr>
          <a:xfrm>
            <a:off x="5423505" y="1418223"/>
            <a:ext cx="277852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Preposition relations</a:t>
            </a:r>
            <a:endParaRPr lang="en-US" sz="2400" dirty="0"/>
          </a:p>
        </p:txBody>
      </p:sp>
      <p:grpSp>
        <p:nvGrpSpPr>
          <p:cNvPr id="64" name="Group 63"/>
          <p:cNvGrpSpPr/>
          <p:nvPr/>
        </p:nvGrpSpPr>
        <p:grpSpPr>
          <a:xfrm>
            <a:off x="2486526" y="1952624"/>
            <a:ext cx="3963684" cy="1936605"/>
            <a:chOff x="2486526" y="1952624"/>
            <a:chExt cx="3963684" cy="1936605"/>
          </a:xfrm>
        </p:grpSpPr>
        <p:sp>
          <p:nvSpPr>
            <p:cNvPr id="50" name="TextBox 49"/>
            <p:cNvSpPr txBox="1"/>
            <p:nvPr/>
          </p:nvSpPr>
          <p:spPr>
            <a:xfrm>
              <a:off x="2713790" y="3519897"/>
              <a:ext cx="3736420" cy="369332"/>
            </a:xfrm>
            <a:prstGeom prst="rect">
              <a:avLst/>
            </a:prstGeom>
            <a:noFill/>
          </p:spPr>
          <p:txBody>
            <a:bodyPr wrap="square" rtlCol="0">
              <a:spAutoFit/>
            </a:bodyPr>
            <a:lstStyle/>
            <a:p>
              <a:r>
                <a:rPr lang="en-US" dirty="0" smtClean="0">
                  <a:latin typeface="+mn-lt"/>
                </a:rPr>
                <a:t>Re-scaling parameters (one per label)</a:t>
              </a:r>
              <a:endParaRPr lang="en-US" dirty="0">
                <a:latin typeface="+mn-lt"/>
              </a:endParaRPr>
            </a:p>
          </p:txBody>
        </p:sp>
        <p:sp>
          <p:nvSpPr>
            <p:cNvPr id="51" name="Rectangle 50"/>
            <p:cNvSpPr/>
            <p:nvPr/>
          </p:nvSpPr>
          <p:spPr>
            <a:xfrm>
              <a:off x="2486526"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5752792"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4" name="Straight Arrow Connector 53"/>
            <p:cNvCxnSpPr>
              <a:stCxn id="52" idx="2"/>
            </p:cNvCxnSpPr>
            <p:nvPr/>
          </p:nvCxnSpPr>
          <p:spPr>
            <a:xfrm flipH="1">
              <a:off x="5024277" y="2530313"/>
              <a:ext cx="955779"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51" idx="2"/>
            </p:cNvCxnSpPr>
            <p:nvPr/>
          </p:nvCxnSpPr>
          <p:spPr>
            <a:xfrm>
              <a:off x="2713790" y="2530313"/>
              <a:ext cx="1096210"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7" name="TextBox 66"/>
          <p:cNvSpPr txBox="1"/>
          <p:nvPr/>
        </p:nvSpPr>
        <p:spPr>
          <a:xfrm>
            <a:off x="411292" y="3704563"/>
            <a:ext cx="1339279" cy="369332"/>
          </a:xfrm>
          <a:prstGeom prst="rect">
            <a:avLst/>
          </a:prstGeom>
          <a:noFill/>
        </p:spPr>
        <p:txBody>
          <a:bodyPr wrap="none" rtlCol="0">
            <a:spAutoFit/>
          </a:bodyPr>
          <a:lstStyle/>
          <a:p>
            <a:r>
              <a:rPr lang="en-US" b="1" dirty="0" smtClean="0"/>
              <a:t>Constraints:</a:t>
            </a:r>
            <a:endParaRPr lang="en-US" b="1" dirty="0"/>
          </a:p>
        </p:txBody>
      </p:sp>
      <p:sp>
        <p:nvSpPr>
          <p:cNvPr id="3" name="Rectangular Callout 2"/>
          <p:cNvSpPr/>
          <p:nvPr/>
        </p:nvSpPr>
        <p:spPr>
          <a:xfrm>
            <a:off x="3657377" y="76200"/>
            <a:ext cx="4190829" cy="914400"/>
          </a:xfrm>
          <a:prstGeom prst="wedgeRectCallout">
            <a:avLst>
              <a:gd name="adj1" fmla="val -49812"/>
              <a:gd name="adj2" fmla="val 1289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a:solidFill>
                  <a:schemeClr val="tx1"/>
                </a:solidFill>
              </a:rPr>
              <a:t>V</a:t>
            </a:r>
            <a:r>
              <a:rPr lang="en-US" dirty="0" smtClean="0">
                <a:solidFill>
                  <a:schemeClr val="tx1"/>
                </a:solidFill>
              </a:rPr>
              <a:t>ariable </a:t>
            </a:r>
            <a:r>
              <a:rPr lang="en-US" dirty="0" err="1" smtClean="0">
                <a:solidFill>
                  <a:srgbClr val="0033CC"/>
                </a:solidFill>
              </a:rPr>
              <a:t>y</a:t>
            </a:r>
            <a:r>
              <a:rPr lang="en-US" baseline="30000" dirty="0" err="1" smtClean="0">
                <a:solidFill>
                  <a:srgbClr val="0033CC"/>
                </a:solidFill>
              </a:rPr>
              <a:t>a,t</a:t>
            </a:r>
            <a:r>
              <a:rPr lang="en-US" dirty="0" smtClean="0">
                <a:solidFill>
                  <a:srgbClr val="0033CC"/>
                </a:solidFill>
              </a:rPr>
              <a:t> </a:t>
            </a:r>
            <a:r>
              <a:rPr lang="en-US" dirty="0" smtClean="0">
                <a:solidFill>
                  <a:schemeClr val="tx1"/>
                </a:solidFill>
              </a:rPr>
              <a:t> indicates whether  </a:t>
            </a:r>
            <a:r>
              <a:rPr lang="en-US" dirty="0">
                <a:solidFill>
                  <a:schemeClr val="tx1"/>
                </a:solidFill>
              </a:rPr>
              <a:t>candidate </a:t>
            </a:r>
            <a:r>
              <a:rPr lang="en-US" dirty="0" smtClean="0">
                <a:solidFill>
                  <a:schemeClr val="tx1"/>
                </a:solidFill>
              </a:rPr>
              <a:t>argument </a:t>
            </a:r>
            <a:r>
              <a:rPr lang="en-US" dirty="0" smtClean="0">
                <a:solidFill>
                  <a:srgbClr val="0033CC"/>
                </a:solidFill>
              </a:rPr>
              <a:t>a </a:t>
            </a:r>
            <a:r>
              <a:rPr lang="en-US" dirty="0" smtClean="0">
                <a:solidFill>
                  <a:schemeClr val="tx1"/>
                </a:solidFill>
              </a:rPr>
              <a:t>is assigned </a:t>
            </a:r>
            <a:r>
              <a:rPr lang="en-US" dirty="0">
                <a:solidFill>
                  <a:schemeClr val="tx1"/>
                </a:solidFill>
              </a:rPr>
              <a:t>a label </a:t>
            </a:r>
            <a:r>
              <a:rPr lang="en-US" dirty="0">
                <a:solidFill>
                  <a:srgbClr val="0033CC"/>
                </a:solidFill>
              </a:rPr>
              <a:t>t.</a:t>
            </a:r>
            <a:r>
              <a:rPr lang="en-US" dirty="0">
                <a:solidFill>
                  <a:schemeClr val="tx1"/>
                </a:solidFill>
              </a:rPr>
              <a:t> </a:t>
            </a:r>
            <a:endParaRPr lang="en-US" dirty="0" smtClean="0">
              <a:solidFill>
                <a:schemeClr val="tx1"/>
              </a:solidFill>
            </a:endParaRPr>
          </a:p>
          <a:p>
            <a:pPr marL="0" lvl="1"/>
            <a:r>
              <a:rPr lang="en-US" dirty="0" err="1" smtClean="0">
                <a:solidFill>
                  <a:srgbClr val="0033CC"/>
                </a:solidFill>
              </a:rPr>
              <a:t>c</a:t>
            </a:r>
            <a:r>
              <a:rPr lang="en-US" baseline="30000" dirty="0" err="1" smtClean="0">
                <a:solidFill>
                  <a:srgbClr val="0033CC"/>
                </a:solidFill>
              </a:rPr>
              <a:t>a,t</a:t>
            </a:r>
            <a:r>
              <a:rPr lang="en-US" baseline="30000" dirty="0" smtClean="0">
                <a:solidFill>
                  <a:srgbClr val="0033CC"/>
                </a:solidFill>
              </a:rPr>
              <a:t> </a:t>
            </a:r>
            <a:r>
              <a:rPr lang="en-US" baseline="30000" dirty="0" smtClean="0">
                <a:solidFill>
                  <a:schemeClr val="tx1"/>
                </a:solidFill>
              </a:rPr>
              <a:t> </a:t>
            </a:r>
            <a:r>
              <a:rPr lang="en-US" dirty="0" smtClean="0">
                <a:solidFill>
                  <a:schemeClr val="tx1"/>
                </a:solidFill>
              </a:rPr>
              <a:t> is the corresponding model score </a:t>
            </a:r>
            <a:endParaRPr lang="en-US" dirty="0">
              <a:solidFill>
                <a:schemeClr val="tx1"/>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11</a:t>
            </a:fld>
            <a:endParaRPr lang="en-US" altLang="zh-TW" dirty="0">
              <a:solidFill>
                <a:srgbClr val="000000"/>
              </a:solidFill>
            </a:endParaRPr>
          </a:p>
        </p:txBody>
      </p:sp>
      <p:sp>
        <p:nvSpPr>
          <p:cNvPr id="5" name="Rectangle 4"/>
          <p:cNvSpPr/>
          <p:nvPr/>
        </p:nvSpPr>
        <p:spPr>
          <a:xfrm>
            <a:off x="4733227" y="1295401"/>
            <a:ext cx="4258373" cy="176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02030" y="2052935"/>
            <a:ext cx="941970" cy="584775"/>
          </a:xfrm>
          <a:prstGeom prst="rect">
            <a:avLst/>
          </a:prstGeom>
          <a:solidFill>
            <a:srgbClr val="FFFFCC"/>
          </a:solidFill>
          <a:ln>
            <a:solidFill>
              <a:srgbClr val="FF9933"/>
            </a:solidFill>
          </a:ln>
        </p:spPr>
        <p:txBody>
          <a:bodyPr wrap="square" rtlCol="0">
            <a:spAutoFit/>
          </a:bodyPr>
          <a:lstStyle/>
          <a:p>
            <a:r>
              <a:rPr lang="en-US" sz="3200" b="1" dirty="0" smtClean="0">
                <a:latin typeface="+mn-lt"/>
              </a:rPr>
              <a:t>+ ….</a:t>
            </a:r>
            <a:endParaRPr lang="en-US" sz="3200" b="1" dirty="0">
              <a:latin typeface="+mn-lt"/>
            </a:endParaRPr>
          </a:p>
        </p:txBody>
      </p:sp>
      <p:sp>
        <p:nvSpPr>
          <p:cNvPr id="36" name="TextBox 35"/>
          <p:cNvSpPr txBox="1"/>
          <p:nvPr/>
        </p:nvSpPr>
        <p:spPr>
          <a:xfrm>
            <a:off x="1500294" y="5010090"/>
            <a:ext cx="6439968"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b="1" dirty="0" smtClean="0"/>
              <a:t>+</a:t>
            </a:r>
            <a:r>
              <a:rPr lang="en-US" sz="2000" dirty="0" smtClean="0"/>
              <a:t> Joint constraints between tasks, easy with ILP formulation</a:t>
            </a:r>
            <a:endParaRPr lang="en-US" sz="2000" dirty="0"/>
          </a:p>
        </p:txBody>
      </p:sp>
      <p:sp>
        <p:nvSpPr>
          <p:cNvPr id="39" name="TextBox 38"/>
          <p:cNvSpPr txBox="1"/>
          <p:nvPr/>
        </p:nvSpPr>
        <p:spPr>
          <a:xfrm>
            <a:off x="2063942" y="5619690"/>
            <a:ext cx="5016117" cy="400110"/>
          </a:xfrm>
          <a:prstGeom prst="rect">
            <a:avLst/>
          </a:prstGeom>
          <a:solidFill>
            <a:srgbClr val="FFFFCC"/>
          </a:solidFill>
          <a:ln w="28575">
            <a:solidFill>
              <a:srgbClr val="FF9933"/>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Joint Inference – no (or minimal) joint learning</a:t>
            </a:r>
          </a:p>
        </p:txBody>
      </p:sp>
    </p:spTree>
    <p:extLst>
      <p:ext uri="{BB962C8B-B14F-4D97-AF65-F5344CB8AC3E}">
        <p14:creationId xmlns:p14="http://schemas.microsoft.com/office/powerpoint/2010/main" val="128373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par>
                                <p:cTn id="42" presetID="9" presetClass="exit" presetSubtype="0" fill="hold"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64"/>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7" grpId="0"/>
      <p:bldP spid="3" grpId="0" animBg="1"/>
      <p:bldP spid="5" grpId="0" animBg="1"/>
      <p:bldP spid="6" grpId="0" animBg="1"/>
      <p:bldP spid="3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8" name="Rectangle 4"/>
          <p:cNvSpPr>
            <a:spLocks noGrp="1" noChangeArrowheads="1"/>
          </p:cNvSpPr>
          <p:nvPr>
            <p:ph type="body" idx="1"/>
          </p:nvPr>
        </p:nvSpPr>
        <p:spPr>
          <a:xfrm>
            <a:off x="457200" y="811213"/>
            <a:ext cx="8458200" cy="4953000"/>
          </a:xfrm>
        </p:spPr>
        <p:txBody>
          <a:bodyPr/>
          <a:lstStyle/>
          <a:p>
            <a:pPr eaLnBrk="1" hangingPunct="1">
              <a:defRPr/>
            </a:pPr>
            <a:endParaRPr lang="en-US" dirty="0" smtClean="0"/>
          </a:p>
          <a:p>
            <a:pPr eaLnBrk="1" hangingPunct="1">
              <a:defRPr/>
            </a:pPr>
            <a:r>
              <a:rPr lang="en-US" sz="2000" b="1" dirty="0" smtClean="0"/>
              <a:t>Have </a:t>
            </a:r>
            <a:r>
              <a:rPr lang="en-US" sz="2000" b="1" dirty="0" smtClean="0"/>
              <a:t>been shown useful in the context of many NLP problems</a:t>
            </a:r>
          </a:p>
          <a:p>
            <a:pPr eaLnBrk="1" hangingPunct="1">
              <a:defRPr/>
            </a:pPr>
            <a:endParaRPr lang="en-US" sz="1800" dirty="0" smtClean="0">
              <a:solidFill>
                <a:srgbClr val="0033CC"/>
              </a:solidFill>
            </a:endParaRPr>
          </a:p>
          <a:p>
            <a:pPr eaLnBrk="1" hangingPunct="1">
              <a:defRPr/>
            </a:pPr>
            <a:r>
              <a:rPr lang="en-US" sz="1800" dirty="0" smtClean="0">
                <a:solidFill>
                  <a:srgbClr val="0033CC"/>
                </a:solidFill>
              </a:rPr>
              <a:t>[Roth&amp;Yih, 04,07: </a:t>
            </a:r>
            <a:r>
              <a:rPr lang="en-US" sz="1800" dirty="0" smtClean="0"/>
              <a:t>Entities and Relations</a:t>
            </a:r>
            <a:r>
              <a:rPr lang="en-US" sz="1800" dirty="0" smtClean="0">
                <a:solidFill>
                  <a:srgbClr val="0033CC"/>
                </a:solidFill>
              </a:rPr>
              <a:t>; Punyakanok et. al: </a:t>
            </a:r>
            <a:r>
              <a:rPr lang="en-US" sz="1800" dirty="0" smtClean="0"/>
              <a:t>SRL</a:t>
            </a:r>
            <a:r>
              <a:rPr lang="en-US" sz="1800" dirty="0" smtClean="0">
                <a:solidFill>
                  <a:srgbClr val="0033CC"/>
                </a:solidFill>
              </a:rPr>
              <a:t>  …]</a:t>
            </a:r>
          </a:p>
          <a:p>
            <a:pPr lvl="1" eaLnBrk="1" hangingPunct="1">
              <a:lnSpc>
                <a:spcPct val="88000"/>
              </a:lnSpc>
              <a:defRPr/>
            </a:pPr>
            <a:r>
              <a:rPr lang="en-US" dirty="0" smtClean="0">
                <a:solidFill>
                  <a:srgbClr val="FF0000"/>
                </a:solidFill>
              </a:rPr>
              <a:t>Summarization; Co-reference; Information &amp; Relation Extraction; Event Identifications; Transliteration</a:t>
            </a:r>
            <a:r>
              <a:rPr lang="en-US" dirty="0">
                <a:solidFill>
                  <a:srgbClr val="FF0000"/>
                </a:solidFill>
              </a:rPr>
              <a:t>;</a:t>
            </a:r>
            <a:r>
              <a:rPr lang="en-US" dirty="0" smtClean="0">
                <a:solidFill>
                  <a:srgbClr val="FF0000"/>
                </a:solidFill>
              </a:rPr>
              <a:t> Textual Entailment; Knowledge Acquisition; Sentiments; Temporal Reasoning, Dependency Parsing,…</a:t>
            </a:r>
          </a:p>
          <a:p>
            <a:pPr eaLnBrk="1" hangingPunct="1">
              <a:lnSpc>
                <a:spcPct val="88000"/>
              </a:lnSpc>
              <a:defRPr/>
            </a:pPr>
            <a:endParaRPr lang="en-US" sz="2000" dirty="0" smtClean="0"/>
          </a:p>
          <a:p>
            <a:pPr eaLnBrk="1" hangingPunct="1">
              <a:lnSpc>
                <a:spcPct val="88000"/>
              </a:lnSpc>
              <a:defRPr/>
            </a:pPr>
            <a:r>
              <a:rPr lang="en-US" sz="2000" dirty="0" smtClean="0"/>
              <a:t>Some theoretical work on training paradigms </a:t>
            </a:r>
            <a:r>
              <a:rPr lang="en-US" sz="1800" dirty="0" smtClean="0">
                <a:solidFill>
                  <a:srgbClr val="0033CC"/>
                </a:solidFill>
              </a:rPr>
              <a:t>[Punyakanok et. al., 05 more; Constraints Driven Learning, PR, Constrained EM…] </a:t>
            </a:r>
          </a:p>
          <a:p>
            <a:pPr eaLnBrk="1" hangingPunct="1">
              <a:lnSpc>
                <a:spcPct val="88000"/>
              </a:lnSpc>
              <a:defRPr/>
            </a:pPr>
            <a:r>
              <a:rPr lang="en-US" sz="2000" dirty="0" smtClean="0"/>
              <a:t>Some work on Inference, mostly approximations, bringing back ideas on </a:t>
            </a:r>
            <a:r>
              <a:rPr lang="en-US" sz="2000" dirty="0" err="1" smtClean="0"/>
              <a:t>Lagrangian</a:t>
            </a:r>
            <a:r>
              <a:rPr lang="en-US" sz="2000" dirty="0" smtClean="0"/>
              <a:t> relaxation, etc. </a:t>
            </a:r>
            <a:endParaRPr lang="en-US" sz="2000" b="1" dirty="0" smtClean="0">
              <a:solidFill>
                <a:srgbClr val="0033CC"/>
              </a:solidFill>
            </a:endParaRPr>
          </a:p>
          <a:p>
            <a:pPr lvl="1" eaLnBrk="1" hangingPunct="1">
              <a:lnSpc>
                <a:spcPct val="88000"/>
              </a:lnSpc>
              <a:defRPr/>
            </a:pPr>
            <a:endParaRPr lang="en-US" sz="1400" b="1" dirty="0" smtClean="0">
              <a:solidFill>
                <a:srgbClr val="0033CC"/>
              </a:solidFill>
              <a:latin typeface="Arial" charset="0"/>
            </a:endParaRPr>
          </a:p>
          <a:p>
            <a:pPr eaLnBrk="1" hangingPunct="1">
              <a:lnSpc>
                <a:spcPct val="88000"/>
              </a:lnSpc>
              <a:defRPr/>
            </a:pPr>
            <a:r>
              <a:rPr lang="en-US" sz="2000" dirty="0" smtClean="0"/>
              <a:t>Good summary and description of training paradigms: [</a:t>
            </a:r>
            <a:r>
              <a:rPr lang="en-US" sz="2000" dirty="0" smtClean="0">
                <a:solidFill>
                  <a:srgbClr val="0033CC"/>
                </a:solidFill>
              </a:rPr>
              <a:t>Chang, Ratinov &amp; Roth, Machine Learning Journal 2012]</a:t>
            </a:r>
          </a:p>
          <a:p>
            <a:pPr eaLnBrk="1" hangingPunct="1">
              <a:lnSpc>
                <a:spcPct val="88000"/>
              </a:lnSpc>
              <a:defRPr/>
            </a:pPr>
            <a:endParaRPr lang="en-US" altLang="zh-TW" sz="1800" b="1" dirty="0" smtClean="0">
              <a:latin typeface="Arial" charset="0"/>
              <a:ea typeface="Arial Unicode MS" pitchFamily="34" charset="-128"/>
              <a:cs typeface="Arial Unicode MS" pitchFamily="34" charset="-128"/>
            </a:endParaRPr>
          </a:p>
          <a:p>
            <a:pPr eaLnBrk="1" hangingPunct="1">
              <a:lnSpc>
                <a:spcPct val="88000"/>
              </a:lnSpc>
              <a:defRPr/>
            </a:pPr>
            <a:r>
              <a:rPr lang="en-US" altLang="zh-TW" sz="2000" b="1" dirty="0" smtClean="0">
                <a:ea typeface="Arial Unicode MS" pitchFamily="34" charset="-128"/>
                <a:cs typeface="Arial Unicode MS" pitchFamily="34" charset="-128"/>
              </a:rPr>
              <a:t>Summary of work </a:t>
            </a:r>
            <a:r>
              <a:rPr lang="en-US" altLang="zh-TW" sz="2000" b="1" dirty="0">
                <a:ea typeface="Arial Unicode MS" pitchFamily="34" charset="-128"/>
                <a:cs typeface="Arial Unicode MS" pitchFamily="34" charset="-128"/>
              </a:rPr>
              <a:t>&amp;</a:t>
            </a:r>
            <a:r>
              <a:rPr lang="en-US" altLang="zh-TW" sz="2000" b="1" dirty="0" smtClean="0">
                <a:ea typeface="Arial Unicode MS" pitchFamily="34" charset="-128"/>
                <a:cs typeface="Arial Unicode MS" pitchFamily="34" charset="-128"/>
              </a:rPr>
              <a:t> a bibliography: </a:t>
            </a:r>
            <a:r>
              <a:rPr lang="en-US" altLang="zh-TW" sz="2000" b="1" dirty="0" smtClean="0">
                <a:ea typeface="Arial Unicode MS" pitchFamily="34" charset="-128"/>
                <a:cs typeface="Arial Unicode MS" pitchFamily="34" charset="-128"/>
                <a:hlinkClick r:id="rId2"/>
              </a:rPr>
              <a:t>http://L2R.cs.uiuc.edu/tutorials.html</a:t>
            </a:r>
            <a:endParaRPr lang="en-US" altLang="zh-TW" sz="2000" b="1" dirty="0" smtClean="0">
              <a:ea typeface="Arial Unicode MS" pitchFamily="34" charset="-128"/>
              <a:cs typeface="Arial Unicode MS" pitchFamily="34" charset="-128"/>
            </a:endParaRPr>
          </a:p>
          <a:p>
            <a:pPr marL="0" indent="0" eaLnBrk="1" hangingPunct="1">
              <a:lnSpc>
                <a:spcPct val="88000"/>
              </a:lnSpc>
              <a:buFont typeface="Wingdings" pitchFamily="2" charset="2"/>
              <a:buNone/>
              <a:defRPr/>
            </a:pPr>
            <a:r>
              <a:rPr lang="en-US" altLang="zh-TW" sz="1800" b="1" dirty="0" smtClean="0">
                <a:latin typeface="Arial" charset="0"/>
                <a:ea typeface="Arial Unicode MS" pitchFamily="34" charset="-128"/>
                <a:cs typeface="Arial Unicode MS" pitchFamily="34" charset="-128"/>
              </a:rPr>
              <a:t> </a:t>
            </a:r>
            <a:endParaRPr lang="en-US" altLang="zh-TW" sz="2000" b="1" dirty="0" smtClean="0">
              <a:ea typeface="Arial Unicode MS" pitchFamily="34" charset="-128"/>
              <a:cs typeface="Arial Unicode MS" pitchFamily="34" charset="-128"/>
            </a:endParaRPr>
          </a:p>
          <a:p>
            <a:pPr eaLnBrk="1" hangingPunct="1">
              <a:defRPr/>
            </a:pPr>
            <a:endParaRPr lang="en-US" altLang="zh-TW" dirty="0" smtClean="0">
              <a:ea typeface="Arial Unicode MS" pitchFamily="34" charset="-128"/>
              <a:cs typeface="Arial Unicode MS" pitchFamily="34" charset="-128"/>
            </a:endParaRPr>
          </a:p>
          <a:p>
            <a:pPr eaLnBrk="1" hangingPunct="1">
              <a:defRPr/>
            </a:pPr>
            <a:endParaRPr lang="en-US" altLang="zh-TW" b="1" dirty="0" smtClean="0">
              <a:ea typeface="Arial Unicode MS" pitchFamily="34" charset="-128"/>
              <a:cs typeface="Arial Unicode MS" pitchFamily="34" charset="-128"/>
            </a:endParaRPr>
          </a:p>
        </p:txBody>
      </p:sp>
      <p:sp>
        <p:nvSpPr>
          <p:cNvPr id="72708" name="Rectangle 3"/>
          <p:cNvSpPr>
            <a:spLocks noGrp="1" noChangeArrowheads="1"/>
          </p:cNvSpPr>
          <p:nvPr>
            <p:ph type="title"/>
          </p:nvPr>
        </p:nvSpPr>
        <p:spPr>
          <a:xfrm>
            <a:off x="152400" y="533400"/>
            <a:ext cx="8229600" cy="533400"/>
          </a:xfrm>
        </p:spPr>
        <p:txBody>
          <a:bodyPr/>
          <a:lstStyle/>
          <a:p>
            <a:pPr eaLnBrk="1" hangingPunct="1"/>
            <a:r>
              <a:rPr lang="en-US" dirty="0" smtClean="0"/>
              <a:t>Constrained Conditional </a:t>
            </a:r>
            <a:r>
              <a:rPr lang="en-US" dirty="0" smtClean="0"/>
              <a:t>Models—ILP Formulations</a:t>
            </a:r>
            <a:endParaRPr lang="en-US" dirty="0" smtClean="0">
              <a:solidFill>
                <a:schemeClr val="tx1"/>
              </a:solidFill>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12</a:t>
            </a:fld>
            <a:endParaRPr lang="en-US" altLang="zh-TW" dirty="0">
              <a:solidFill>
                <a:srgbClr val="000000"/>
              </a:solidFill>
            </a:endParaRPr>
          </a:p>
        </p:txBody>
      </p:sp>
    </p:spTree>
    <p:extLst>
      <p:ext uri="{BB962C8B-B14F-4D97-AF65-F5344CB8AC3E}">
        <p14:creationId xmlns:p14="http://schemas.microsoft.com/office/powerpoint/2010/main" val="402384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4948">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49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Integer Linear Programming Formulations for Natural </a:t>
            </a:r>
            <a:r>
              <a:rPr lang="en-US" dirty="0" smtClean="0"/>
              <a:t>Language Processing </a:t>
            </a:r>
            <a:endParaRPr lang="en-US" dirty="0" smtClean="0"/>
          </a:p>
          <a:p>
            <a:pPr lvl="1" eaLnBrk="1" hangingPunct="1">
              <a:lnSpc>
                <a:spcPct val="90000"/>
              </a:lnSpc>
            </a:pPr>
            <a:r>
              <a:rPr lang="en-US" dirty="0" smtClean="0"/>
              <a:t>Examples</a:t>
            </a:r>
            <a:endParaRPr lang="en-US" dirty="0" smtClean="0"/>
          </a:p>
          <a:p>
            <a:pPr eaLnBrk="1" hangingPunct="1">
              <a:lnSpc>
                <a:spcPct val="90000"/>
              </a:lnSpc>
            </a:pPr>
            <a:endParaRPr lang="en-US" sz="1800" dirty="0"/>
          </a:p>
          <a:p>
            <a:r>
              <a:rPr lang="en-US" dirty="0"/>
              <a:t>Amortized Inference</a:t>
            </a:r>
          </a:p>
          <a:p>
            <a:pPr lvl="1"/>
            <a:r>
              <a:rPr lang="en-US" dirty="0" smtClean="0"/>
              <a:t>What is it and why could it be possible?</a:t>
            </a:r>
          </a:p>
          <a:p>
            <a:pPr lvl="1"/>
            <a:r>
              <a:rPr lang="en-US" dirty="0" smtClean="0"/>
              <a:t>The </a:t>
            </a:r>
            <a:r>
              <a:rPr lang="en-US" dirty="0"/>
              <a:t>general scheme</a:t>
            </a:r>
          </a:p>
          <a:p>
            <a:endParaRPr lang="en-US" dirty="0"/>
          </a:p>
          <a:p>
            <a:r>
              <a:rPr lang="en-US" dirty="0" smtClean="0"/>
              <a:t>Theorems for </a:t>
            </a:r>
            <a:r>
              <a:rPr lang="en-US" dirty="0"/>
              <a:t>amortized inference</a:t>
            </a:r>
          </a:p>
          <a:p>
            <a:pPr lvl="1" eaLnBrk="1" hangingPunct="1">
              <a:lnSpc>
                <a:spcPct val="90000"/>
              </a:lnSpc>
            </a:pPr>
            <a:r>
              <a:rPr lang="en-US" dirty="0" smtClean="0"/>
              <a:t>Making the </a:t>
            </a:r>
            <a:r>
              <a:rPr lang="en-US" dirty="0"/>
              <a:t>k-</a:t>
            </a:r>
            <a:r>
              <a:rPr lang="en-US" dirty="0" err="1"/>
              <a:t>th</a:t>
            </a:r>
            <a:r>
              <a:rPr lang="en-US" dirty="0"/>
              <a:t> inference </a:t>
            </a:r>
            <a:r>
              <a:rPr lang="en-US" dirty="0" smtClean="0"/>
              <a:t>cheaper </a:t>
            </a:r>
            <a:r>
              <a:rPr lang="en-US" dirty="0"/>
              <a:t>than the 1st?</a:t>
            </a:r>
          </a:p>
          <a:p>
            <a:pPr lvl="1"/>
            <a:r>
              <a:rPr lang="en-US" dirty="0" smtClean="0"/>
              <a:t>Full structures; Partial structures</a:t>
            </a:r>
          </a:p>
          <a:p>
            <a:pPr lvl="1"/>
            <a:r>
              <a:rPr lang="en-US" dirty="0" smtClean="0"/>
              <a:t>Experimental results</a:t>
            </a:r>
            <a:endParaRPr lang="en-US" dirty="0" smtClean="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13</a:t>
            </a:fld>
            <a:endParaRPr lang="en-US" altLang="zh-TW"/>
          </a:p>
        </p:txBody>
      </p:sp>
      <p:sp>
        <p:nvSpPr>
          <p:cNvPr id="5" name="Right Arrow 4"/>
          <p:cNvSpPr/>
          <p:nvPr/>
        </p:nvSpPr>
        <p:spPr>
          <a:xfrm>
            <a:off x="31532" y="2454166"/>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34542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in NLP</a:t>
            </a:r>
            <a:endParaRPr lang="en-US" dirty="0"/>
          </a:p>
        </p:txBody>
      </p:sp>
      <p:sp>
        <p:nvSpPr>
          <p:cNvPr id="3" name="Content Placeholder 2"/>
          <p:cNvSpPr>
            <a:spLocks noGrp="1"/>
          </p:cNvSpPr>
          <p:nvPr>
            <p:ph idx="1"/>
          </p:nvPr>
        </p:nvSpPr>
        <p:spPr>
          <a:xfrm>
            <a:off x="457200" y="1219200"/>
            <a:ext cx="8382000" cy="4953000"/>
          </a:xfrm>
        </p:spPr>
        <p:txBody>
          <a:bodyPr/>
          <a:lstStyle/>
          <a:p>
            <a:r>
              <a:rPr lang="en-US" dirty="0" smtClean="0"/>
              <a:t>In NLP, we typically don’t solve a single inference problem. </a:t>
            </a:r>
          </a:p>
          <a:p>
            <a:r>
              <a:rPr lang="en-US" dirty="0" smtClean="0"/>
              <a:t>We solve one or more </a:t>
            </a:r>
            <a:r>
              <a:rPr lang="en-US" dirty="0" smtClean="0">
                <a:solidFill>
                  <a:srgbClr val="0033CC"/>
                </a:solidFill>
              </a:rPr>
              <a:t>per sentence</a:t>
            </a:r>
            <a:r>
              <a:rPr lang="en-US" dirty="0" smtClean="0"/>
              <a:t>.</a:t>
            </a:r>
          </a:p>
          <a:p>
            <a:r>
              <a:rPr lang="en-US" dirty="0" smtClean="0"/>
              <a:t>Beyond improving the inference algorithm, what can be done?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47754689"/>
              </p:ext>
            </p:extLst>
          </p:nvPr>
        </p:nvGraphicFramePr>
        <p:xfrm>
          <a:off x="5969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S1</a:t>
                      </a:r>
                      <a:endParaRPr lang="en-US" dirty="0">
                        <a:solidFill>
                          <a:srgbClr val="0033CC"/>
                        </a:solidFill>
                      </a:endParaRPr>
                    </a:p>
                  </a:txBody>
                  <a:tcPr/>
                </a:tc>
              </a:tr>
              <a:tr h="370840">
                <a:tc>
                  <a:txBody>
                    <a:bodyPr/>
                    <a:lstStyle/>
                    <a:p>
                      <a:r>
                        <a:rPr lang="en-US" dirty="0" smtClean="0"/>
                        <a:t>He</a:t>
                      </a:r>
                      <a:endParaRPr lang="en-US" dirty="0"/>
                    </a:p>
                  </a:txBody>
                  <a:tcPr/>
                </a:tc>
              </a:tr>
              <a:tr h="370840">
                <a:tc>
                  <a:txBody>
                    <a:bodyPr/>
                    <a:lstStyle/>
                    <a:p>
                      <a:r>
                        <a:rPr lang="en-US" dirty="0" smtClean="0"/>
                        <a:t>is</a:t>
                      </a:r>
                      <a:endParaRPr lang="en-US" dirty="0"/>
                    </a:p>
                  </a:txBody>
                  <a:tcPr/>
                </a:tc>
              </a:tr>
              <a:tr h="370840">
                <a:tc>
                  <a:txBody>
                    <a:bodyPr/>
                    <a:lstStyle/>
                    <a:p>
                      <a:r>
                        <a:rPr lang="en-US" dirty="0" smtClean="0"/>
                        <a:t>reading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book</a:t>
                      </a:r>
                      <a:endParaRPr lang="en-US" dirty="0"/>
                    </a:p>
                  </a:txBody>
                  <a:tcPr/>
                </a:tc>
              </a:tr>
            </a:tbl>
          </a:graphicData>
        </a:graphic>
      </p:graphicFrame>
      <p:sp>
        <p:nvSpPr>
          <p:cNvPr id="9" name="TextBox 8"/>
          <p:cNvSpPr txBox="1"/>
          <p:nvPr/>
        </p:nvSpPr>
        <p:spPr>
          <a:xfrm>
            <a:off x="495300" y="5087203"/>
            <a:ext cx="8180701" cy="1200329"/>
          </a:xfrm>
          <a:prstGeom prst="rect">
            <a:avLst/>
          </a:prstGeom>
          <a:noFill/>
        </p:spPr>
        <p:txBody>
          <a:bodyPr wrap="none" rtlCol="0">
            <a:spAutoFit/>
          </a:bodyPr>
          <a:lstStyle/>
          <a:p>
            <a:r>
              <a:rPr lang="en-US" sz="2400" dirty="0" smtClean="0">
                <a:latin typeface="Calibri" pitchFamily="34" charset="0"/>
                <a:cs typeface="Calibri" pitchFamily="34" charset="0"/>
              </a:rPr>
              <a:t>After </a:t>
            </a:r>
            <a:r>
              <a:rPr lang="en-US" sz="2400" dirty="0">
                <a:latin typeface="Calibri" pitchFamily="34" charset="0"/>
                <a:cs typeface="Calibri" pitchFamily="34" charset="0"/>
              </a:rPr>
              <a:t>inferring the POS </a:t>
            </a:r>
            <a:r>
              <a:rPr lang="en-US" sz="2400" dirty="0" smtClean="0">
                <a:latin typeface="Calibri" pitchFamily="34" charset="0"/>
                <a:cs typeface="Calibri" pitchFamily="34" charset="0"/>
              </a:rPr>
              <a:t>structure </a:t>
            </a:r>
            <a:r>
              <a:rPr lang="en-US" sz="2400" dirty="0">
                <a:latin typeface="Calibri" pitchFamily="34" charset="0"/>
                <a:cs typeface="Calibri" pitchFamily="34" charset="0"/>
              </a:rPr>
              <a:t>for </a:t>
            </a:r>
            <a:r>
              <a:rPr lang="en-US" sz="2400" dirty="0" smtClean="0">
                <a:latin typeface="Calibri" pitchFamily="34" charset="0"/>
                <a:cs typeface="Calibri" pitchFamily="34" charset="0"/>
              </a:rPr>
              <a:t>S1</a:t>
            </a:r>
            <a:r>
              <a:rPr lang="en-US" sz="2400" dirty="0">
                <a:latin typeface="Calibri" pitchFamily="34" charset="0"/>
                <a:cs typeface="Calibri" pitchFamily="34" charset="0"/>
              </a:rPr>
              <a:t>, </a:t>
            </a:r>
            <a:endParaRPr lang="en-US" sz="2400" dirty="0" smtClean="0">
              <a:latin typeface="Calibri" pitchFamily="34" charset="0"/>
              <a:cs typeface="Calibri" pitchFamily="34" charset="0"/>
            </a:endParaRPr>
          </a:p>
          <a:p>
            <a:r>
              <a:rPr lang="en-US" sz="2400" dirty="0">
                <a:latin typeface="Calibri" pitchFamily="34" charset="0"/>
                <a:cs typeface="Calibri" pitchFamily="34" charset="0"/>
              </a:rPr>
              <a:t>C</a:t>
            </a:r>
            <a:r>
              <a:rPr lang="en-US" sz="2400" dirty="0" smtClean="0">
                <a:latin typeface="Calibri" pitchFamily="34" charset="0"/>
                <a:cs typeface="Calibri" pitchFamily="34" charset="0"/>
              </a:rPr>
              <a:t>an </a:t>
            </a:r>
            <a:r>
              <a:rPr lang="en-US" sz="2400" dirty="0">
                <a:latin typeface="Calibri" pitchFamily="34" charset="0"/>
                <a:cs typeface="Calibri" pitchFamily="34" charset="0"/>
              </a:rPr>
              <a:t>we speed up inference for </a:t>
            </a:r>
            <a:r>
              <a:rPr lang="en-US" sz="2400" dirty="0" smtClean="0">
                <a:latin typeface="Calibri" pitchFamily="34" charset="0"/>
                <a:cs typeface="Calibri" pitchFamily="34" charset="0"/>
              </a:rPr>
              <a:t>S2 ?</a:t>
            </a:r>
          </a:p>
          <a:p>
            <a:r>
              <a:rPr lang="en-US" sz="2400" dirty="0" smtClean="0">
                <a:solidFill>
                  <a:srgbClr val="0033CC"/>
                </a:solidFill>
                <a:latin typeface="Calibri" pitchFamily="34" charset="0"/>
                <a:cs typeface="Calibri" pitchFamily="34" charset="0"/>
              </a:rPr>
              <a:t>Can we make the k-</a:t>
            </a:r>
            <a:r>
              <a:rPr lang="en-US" sz="2400" dirty="0" err="1" smtClean="0">
                <a:solidFill>
                  <a:srgbClr val="0033CC"/>
                </a:solidFill>
                <a:latin typeface="Calibri" pitchFamily="34" charset="0"/>
                <a:cs typeface="Calibri" pitchFamily="34" charset="0"/>
              </a:rPr>
              <a:t>th</a:t>
            </a:r>
            <a:r>
              <a:rPr lang="en-US" sz="2400" dirty="0" smtClean="0">
                <a:solidFill>
                  <a:srgbClr val="0033CC"/>
                </a:solidFill>
                <a:latin typeface="Calibri" pitchFamily="34" charset="0"/>
                <a:cs typeface="Calibri" pitchFamily="34" charset="0"/>
              </a:rPr>
              <a:t> inference problem cheaper than the first?</a:t>
            </a:r>
            <a:endParaRPr lang="en-US" sz="2400" dirty="0">
              <a:solidFill>
                <a:srgbClr val="0033CC"/>
              </a:solidFill>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4572000"/>
            <a:ext cx="1905000" cy="13589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306654521"/>
              </p:ext>
            </p:extLst>
          </p:nvPr>
        </p:nvGraphicFramePr>
        <p:xfrm>
          <a:off x="19177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S2</a:t>
                      </a:r>
                      <a:endParaRPr lang="en-US" dirty="0">
                        <a:solidFill>
                          <a:srgbClr val="0033CC"/>
                        </a:solidFill>
                      </a:endParaRPr>
                    </a:p>
                  </a:txBody>
                  <a:tcPr/>
                </a:tc>
              </a:tr>
              <a:tr h="370840">
                <a:tc>
                  <a:txBody>
                    <a:bodyPr/>
                    <a:lstStyle/>
                    <a:p>
                      <a:r>
                        <a:rPr lang="en-US" dirty="0" smtClean="0"/>
                        <a:t>They</a:t>
                      </a:r>
                      <a:endParaRPr lang="en-US" dirty="0"/>
                    </a:p>
                  </a:txBody>
                  <a:tcPr/>
                </a:tc>
              </a:tr>
              <a:tr h="370840">
                <a:tc>
                  <a:txBody>
                    <a:bodyPr/>
                    <a:lstStyle/>
                    <a:p>
                      <a:r>
                        <a:rPr lang="en-US" dirty="0" smtClean="0"/>
                        <a:t>are</a:t>
                      </a:r>
                      <a:endParaRPr lang="en-US" dirty="0"/>
                    </a:p>
                  </a:txBody>
                  <a:tcPr/>
                </a:tc>
              </a:tr>
              <a:tr h="370840">
                <a:tc>
                  <a:txBody>
                    <a:bodyPr/>
                    <a:lstStyle/>
                    <a:p>
                      <a:r>
                        <a:rPr lang="en-US" dirty="0" smtClean="0"/>
                        <a:t>watching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movie</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47532510"/>
              </p:ext>
            </p:extLst>
          </p:nvPr>
        </p:nvGraphicFramePr>
        <p:xfrm>
          <a:off x="33782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POS</a:t>
                      </a:r>
                      <a:endParaRPr lang="en-US" dirty="0">
                        <a:solidFill>
                          <a:srgbClr val="0033CC"/>
                        </a:solidFill>
                      </a:endParaRPr>
                    </a:p>
                  </a:txBody>
                  <a:tcPr/>
                </a:tc>
              </a:tr>
              <a:tr h="370840">
                <a:tc>
                  <a:txBody>
                    <a:bodyPr/>
                    <a:lstStyle/>
                    <a:p>
                      <a:r>
                        <a:rPr lang="en-US" dirty="0" smtClean="0"/>
                        <a:t>PRP</a:t>
                      </a:r>
                      <a:endParaRPr lang="en-US" dirty="0"/>
                    </a:p>
                  </a:txBody>
                  <a:tcPr/>
                </a:tc>
              </a:tr>
              <a:tr h="370840">
                <a:tc>
                  <a:txBody>
                    <a:bodyPr/>
                    <a:lstStyle/>
                    <a:p>
                      <a:r>
                        <a:rPr lang="en-US" dirty="0" smtClean="0"/>
                        <a:t>VBZ</a:t>
                      </a:r>
                      <a:endParaRPr lang="en-US" dirty="0"/>
                    </a:p>
                  </a:txBody>
                  <a:tcPr/>
                </a:tc>
              </a:tr>
              <a:tr h="370840">
                <a:tc>
                  <a:txBody>
                    <a:bodyPr/>
                    <a:lstStyle/>
                    <a:p>
                      <a:r>
                        <a:rPr lang="en-US" dirty="0" smtClean="0"/>
                        <a:t>VBG</a:t>
                      </a:r>
                      <a:endParaRPr lang="en-US" dirty="0"/>
                    </a:p>
                  </a:txBody>
                  <a:tcPr/>
                </a:tc>
              </a:tr>
              <a:tr h="370840">
                <a:tc>
                  <a:txBody>
                    <a:bodyPr/>
                    <a:lstStyle/>
                    <a:p>
                      <a:r>
                        <a:rPr lang="en-US" dirty="0" smtClean="0"/>
                        <a:t>DT</a:t>
                      </a:r>
                      <a:endParaRPr lang="en-US" dirty="0"/>
                    </a:p>
                  </a:txBody>
                  <a:tcPr/>
                </a:tc>
              </a:tr>
              <a:tr h="370840">
                <a:tc>
                  <a:txBody>
                    <a:bodyPr/>
                    <a:lstStyle/>
                    <a:p>
                      <a:r>
                        <a:rPr lang="en-US" dirty="0" smtClean="0"/>
                        <a:t>NN</a:t>
                      </a:r>
                      <a:endParaRPr lang="en-US" dirty="0"/>
                    </a:p>
                  </a:txBody>
                  <a:tcPr/>
                </a:tc>
              </a:tr>
            </a:tbl>
          </a:graphicData>
        </a:graphic>
      </p:graphicFrame>
      <p:sp>
        <p:nvSpPr>
          <p:cNvPr id="13" name="Rectangular Callout 12"/>
          <p:cNvSpPr/>
          <p:nvPr/>
        </p:nvSpPr>
        <p:spPr>
          <a:xfrm>
            <a:off x="5943600" y="2667000"/>
            <a:ext cx="2895600" cy="841248"/>
          </a:xfrm>
          <a:prstGeom prst="wedgeRectCallout">
            <a:avLst>
              <a:gd name="adj1" fmla="val -92612"/>
              <a:gd name="adj2" fmla="val 2653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Calibri" pitchFamily="34" charset="0"/>
              </a:rPr>
              <a:t>S1 &amp; S2 look very different but their output structures are the same  </a:t>
            </a:r>
          </a:p>
        </p:txBody>
      </p:sp>
      <p:sp>
        <p:nvSpPr>
          <p:cNvPr id="14" name="Rectangular Callout 13"/>
          <p:cNvSpPr/>
          <p:nvPr/>
        </p:nvSpPr>
        <p:spPr>
          <a:xfrm>
            <a:off x="5943600" y="3657600"/>
            <a:ext cx="2895600" cy="841248"/>
          </a:xfrm>
          <a:prstGeom prst="wedgeRectCallout">
            <a:avLst>
              <a:gd name="adj1" fmla="val -49055"/>
              <a:gd name="adj2" fmla="val 2465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Andalus" pitchFamily="2" charset="-78"/>
              </a:rPr>
              <a:t>The inference outcomes </a:t>
            </a:r>
          </a:p>
          <a:p>
            <a:r>
              <a:rPr lang="en-US" dirty="0">
                <a:solidFill>
                  <a:schemeClr val="tx1"/>
                </a:solidFill>
                <a:latin typeface="Calibri" pitchFamily="34" charset="0"/>
                <a:cs typeface="Andalus" pitchFamily="2" charset="-78"/>
              </a:rPr>
              <a:t>are the same</a:t>
            </a: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14</a:t>
            </a:fld>
            <a:endParaRPr lang="en-US" altLang="zh-TW"/>
          </a:p>
        </p:txBody>
      </p:sp>
    </p:spTree>
    <p:extLst>
      <p:ext uri="{BB962C8B-B14F-4D97-AF65-F5344CB8AC3E}">
        <p14:creationId xmlns:p14="http://schemas.microsoft.com/office/powerpoint/2010/main" val="21801925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Amortized ILP Inference  </a:t>
            </a:r>
            <a:r>
              <a:rPr lang="en-US" sz="1800" dirty="0"/>
              <a:t>[Kundu, Srikumar &amp; Roth, </a:t>
            </a:r>
            <a:r>
              <a:rPr lang="en-US" sz="1800" dirty="0" smtClean="0"/>
              <a:t>EMNLP-12,ACL-13]</a:t>
            </a:r>
            <a:endParaRPr lang="en-US" dirty="0" smtClean="0"/>
          </a:p>
        </p:txBody>
      </p:sp>
      <p:sp>
        <p:nvSpPr>
          <p:cNvPr id="1123331" name="Rectangle 3"/>
          <p:cNvSpPr>
            <a:spLocks noGrp="1" noChangeArrowheads="1"/>
          </p:cNvSpPr>
          <p:nvPr>
            <p:ph type="body" idx="1"/>
          </p:nvPr>
        </p:nvSpPr>
        <p:spPr>
          <a:xfrm>
            <a:off x="457200" y="990600"/>
            <a:ext cx="8382000" cy="5181600"/>
          </a:xfrm>
        </p:spPr>
        <p:txBody>
          <a:bodyPr/>
          <a:lstStyle/>
          <a:p>
            <a:pPr eaLnBrk="1" hangingPunct="1">
              <a:lnSpc>
                <a:spcPct val="90000"/>
              </a:lnSpc>
            </a:pPr>
            <a:endParaRPr lang="en-US" dirty="0" smtClean="0"/>
          </a:p>
          <a:p>
            <a:pPr eaLnBrk="1" hangingPunct="1">
              <a:lnSpc>
                <a:spcPct val="90000"/>
              </a:lnSpc>
            </a:pPr>
            <a:r>
              <a:rPr lang="en-US" dirty="0" smtClean="0"/>
              <a:t>We </a:t>
            </a:r>
            <a:r>
              <a:rPr lang="en-US" dirty="0"/>
              <a:t>formulate the problem of </a:t>
            </a:r>
            <a:r>
              <a:rPr lang="en-US" dirty="0">
                <a:solidFill>
                  <a:srgbClr val="0033CC"/>
                </a:solidFill>
              </a:rPr>
              <a:t>amortized inference</a:t>
            </a:r>
            <a:r>
              <a:rPr lang="en-US" dirty="0"/>
              <a:t>: reducing inference time over the </a:t>
            </a:r>
            <a:r>
              <a:rPr lang="en-US" dirty="0">
                <a:solidFill>
                  <a:srgbClr val="0033CC"/>
                </a:solidFill>
              </a:rPr>
              <a:t>lifetime</a:t>
            </a:r>
            <a:r>
              <a:rPr lang="en-US" dirty="0"/>
              <a:t> of an NLP </a:t>
            </a:r>
            <a:r>
              <a:rPr lang="en-US" dirty="0" smtClean="0"/>
              <a:t>tool </a:t>
            </a:r>
          </a:p>
          <a:p>
            <a:pPr eaLnBrk="1" hangingPunct="1">
              <a:lnSpc>
                <a:spcPct val="90000"/>
              </a:lnSpc>
            </a:pPr>
            <a:r>
              <a:rPr lang="en-US" dirty="0" smtClean="0"/>
              <a:t>We </a:t>
            </a:r>
            <a:r>
              <a:rPr lang="en-US" dirty="0"/>
              <a:t>develop conditions under which the solution of a </a:t>
            </a:r>
            <a:r>
              <a:rPr lang="en-US" dirty="0" smtClean="0"/>
              <a:t>new, previously unseen problem, </a:t>
            </a:r>
            <a:r>
              <a:rPr lang="en-US" dirty="0"/>
              <a:t>can be </a:t>
            </a:r>
            <a:r>
              <a:rPr lang="en-US" dirty="0">
                <a:solidFill>
                  <a:srgbClr val="0033CC"/>
                </a:solidFill>
              </a:rPr>
              <a:t>exactly inferred </a:t>
            </a:r>
            <a:r>
              <a:rPr lang="en-US" dirty="0"/>
              <a:t>from </a:t>
            </a:r>
            <a:r>
              <a:rPr lang="en-US" dirty="0" smtClean="0"/>
              <a:t>earlier solutions </a:t>
            </a:r>
            <a:r>
              <a:rPr lang="en-US" dirty="0" smtClean="0">
                <a:solidFill>
                  <a:srgbClr val="0033CC"/>
                </a:solidFill>
              </a:rPr>
              <a:t>without </a:t>
            </a:r>
            <a:r>
              <a:rPr lang="en-US" dirty="0">
                <a:solidFill>
                  <a:srgbClr val="0033CC"/>
                </a:solidFill>
              </a:rPr>
              <a:t>invoking </a:t>
            </a:r>
            <a:r>
              <a:rPr lang="en-US" dirty="0" smtClean="0">
                <a:solidFill>
                  <a:srgbClr val="0033CC"/>
                </a:solidFill>
              </a:rPr>
              <a:t>a </a:t>
            </a:r>
            <a:r>
              <a:rPr lang="en-US" dirty="0">
                <a:solidFill>
                  <a:srgbClr val="0033CC"/>
                </a:solidFill>
              </a:rPr>
              <a:t>solver</a:t>
            </a:r>
            <a:r>
              <a:rPr lang="en-US" dirty="0" smtClean="0">
                <a:solidFill>
                  <a:srgbClr val="0033CC"/>
                </a:solidFill>
              </a:rPr>
              <a:t>. </a:t>
            </a:r>
          </a:p>
          <a:p>
            <a:pPr eaLnBrk="1" hangingPunct="1">
              <a:lnSpc>
                <a:spcPct val="90000"/>
              </a:lnSpc>
            </a:pPr>
            <a:endParaRPr lang="en-US" dirty="0">
              <a:solidFill>
                <a:srgbClr val="0033CC"/>
              </a:solidFill>
            </a:endParaRPr>
          </a:p>
          <a:p>
            <a:pPr eaLnBrk="1" hangingPunct="1">
              <a:lnSpc>
                <a:spcPct val="90000"/>
              </a:lnSpc>
            </a:pPr>
            <a:r>
              <a:rPr lang="en-US" dirty="0" smtClean="0">
                <a:solidFill>
                  <a:srgbClr val="0033CC"/>
                </a:solidFill>
              </a:rPr>
              <a:t>This results</a:t>
            </a:r>
            <a:r>
              <a:rPr lang="en-US" dirty="0">
                <a:solidFill>
                  <a:srgbClr val="0033CC"/>
                </a:solidFill>
              </a:rPr>
              <a:t> </a:t>
            </a:r>
            <a:r>
              <a:rPr lang="en-US" dirty="0" smtClean="0">
                <a:solidFill>
                  <a:srgbClr val="0033CC"/>
                </a:solidFill>
              </a:rPr>
              <a:t>in a </a:t>
            </a:r>
            <a:r>
              <a:rPr lang="en-US" dirty="0" smtClean="0"/>
              <a:t>family of </a:t>
            </a:r>
            <a:r>
              <a:rPr lang="en-US" dirty="0" smtClean="0">
                <a:solidFill>
                  <a:srgbClr val="0033CC"/>
                </a:solidFill>
              </a:rPr>
              <a:t>exact</a:t>
            </a:r>
            <a:r>
              <a:rPr lang="en-US" dirty="0" smtClean="0"/>
              <a:t> inference schemes</a:t>
            </a:r>
          </a:p>
          <a:p>
            <a:pPr lvl="1" eaLnBrk="1" hangingPunct="1">
              <a:lnSpc>
                <a:spcPct val="90000"/>
              </a:lnSpc>
            </a:pPr>
            <a:r>
              <a:rPr lang="en-US" b="1" dirty="0" smtClean="0"/>
              <a:t>Algorithms are </a:t>
            </a:r>
            <a:r>
              <a:rPr lang="en-US" b="1" dirty="0">
                <a:solidFill>
                  <a:srgbClr val="0033CC"/>
                </a:solidFill>
              </a:rPr>
              <a:t>invariant </a:t>
            </a:r>
            <a:r>
              <a:rPr lang="en-US" b="1" dirty="0"/>
              <a:t>to the underlying </a:t>
            </a:r>
            <a:r>
              <a:rPr lang="en-US" b="1" dirty="0" smtClean="0"/>
              <a:t>solver; we simply reduce </a:t>
            </a:r>
            <a:r>
              <a:rPr lang="en-US" b="1" dirty="0"/>
              <a:t>the </a:t>
            </a:r>
            <a:r>
              <a:rPr lang="en-US" b="1" dirty="0">
                <a:solidFill>
                  <a:srgbClr val="0033CC"/>
                </a:solidFill>
              </a:rPr>
              <a:t>number of calls to the </a:t>
            </a:r>
            <a:r>
              <a:rPr lang="en-US" b="1" dirty="0" smtClean="0">
                <a:solidFill>
                  <a:srgbClr val="0033CC"/>
                </a:solidFill>
              </a:rPr>
              <a:t>solver </a:t>
            </a:r>
          </a:p>
          <a:p>
            <a:pPr eaLnBrk="1" hangingPunct="1">
              <a:lnSpc>
                <a:spcPct val="90000"/>
              </a:lnSpc>
            </a:pPr>
            <a:endParaRPr lang="en-US" dirty="0" smtClean="0"/>
          </a:p>
          <a:p>
            <a:pPr eaLnBrk="1" hangingPunct="1">
              <a:lnSpc>
                <a:spcPct val="90000"/>
              </a:lnSpc>
            </a:pPr>
            <a:r>
              <a:rPr lang="en-US" dirty="0" smtClean="0"/>
              <a:t>Significant </a:t>
            </a:r>
            <a:r>
              <a:rPr lang="en-US" dirty="0"/>
              <a:t>improvements both in terms of </a:t>
            </a:r>
            <a:r>
              <a:rPr lang="en-US" dirty="0">
                <a:solidFill>
                  <a:srgbClr val="0033CC"/>
                </a:solidFill>
              </a:rPr>
              <a:t>solver calls</a:t>
            </a:r>
            <a:r>
              <a:rPr lang="en-US" dirty="0">
                <a:solidFill>
                  <a:srgbClr val="FF0000"/>
                </a:solidFill>
              </a:rPr>
              <a:t> </a:t>
            </a:r>
            <a:r>
              <a:rPr lang="en-US" dirty="0"/>
              <a:t>and </a:t>
            </a:r>
            <a:r>
              <a:rPr lang="en-US" dirty="0">
                <a:solidFill>
                  <a:srgbClr val="0033CC"/>
                </a:solidFill>
              </a:rPr>
              <a:t>wall clock time </a:t>
            </a:r>
            <a:r>
              <a:rPr lang="en-US" dirty="0"/>
              <a:t>in a state-of-the-art Semantic Role </a:t>
            </a:r>
            <a:r>
              <a:rPr lang="en-US" dirty="0" smtClean="0"/>
              <a:t>Labeling</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15</a:t>
            </a:fld>
            <a:endParaRPr lang="en-US" altLang="zh-TW"/>
          </a:p>
        </p:txBody>
      </p:sp>
    </p:spTree>
    <p:extLst>
      <p:ext uri="{BB962C8B-B14F-4D97-AF65-F5344CB8AC3E}">
        <p14:creationId xmlns:p14="http://schemas.microsoft.com/office/powerpoint/2010/main" val="3754901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33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33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33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3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115874441"/>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16</a:t>
            </a:fld>
            <a:endParaRPr lang="en-US" altLang="zh-TW"/>
          </a:p>
        </p:txBody>
      </p:sp>
    </p:spTree>
    <p:extLst>
      <p:ext uri="{BB962C8B-B14F-4D97-AF65-F5344CB8AC3E}">
        <p14:creationId xmlns:p14="http://schemas.microsoft.com/office/powerpoint/2010/main" val="298036819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graphicFrame>
        <p:nvGraphicFramePr>
          <p:cNvPr id="8" name="Chart 7"/>
          <p:cNvGraphicFramePr/>
          <p:nvPr>
            <p:extLst>
              <p:ext uri="{D42A27DB-BD31-4B8C-83A1-F6EECF244321}">
                <p14:modId xmlns:p14="http://schemas.microsoft.com/office/powerpoint/2010/main" val="2264637992"/>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3" name="TextBox 2"/>
          <p:cNvSpPr txBox="1"/>
          <p:nvPr/>
        </p:nvSpPr>
        <p:spPr>
          <a:xfrm>
            <a:off x="3855943" y="121920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1" name="TextBox 10"/>
          <p:cNvSpPr txBox="1"/>
          <p:nvPr/>
        </p:nvSpPr>
        <p:spPr>
          <a:xfrm>
            <a:off x="3854668" y="1552902"/>
            <a:ext cx="3782189" cy="369332"/>
          </a:xfrm>
          <a:prstGeom prst="rect">
            <a:avLst/>
          </a:prstGeom>
          <a:solidFill>
            <a:srgbClr val="FFFFCC"/>
          </a:solidFill>
        </p:spPr>
        <p:txBody>
          <a:bodyPr wrap="none" rtlCol="0">
            <a:spAutoFit/>
          </a:bodyPr>
          <a:lstStyle/>
          <a:p>
            <a:r>
              <a:rPr lang="en-US" dirty="0" smtClean="0">
                <a:latin typeface="+mn-lt"/>
              </a:rPr>
              <a:t>Number of unique POS tag sequences </a:t>
            </a:r>
            <a:endParaRPr lang="en-US" dirty="0">
              <a:latin typeface="+mn-lt"/>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17</a:t>
            </a:fld>
            <a:endParaRPr lang="en-US" altLang="zh-TW"/>
          </a:p>
        </p:txBody>
      </p:sp>
    </p:spTree>
    <p:extLst>
      <p:ext uri="{BB962C8B-B14F-4D97-AF65-F5344CB8AC3E}">
        <p14:creationId xmlns:p14="http://schemas.microsoft.com/office/powerpoint/2010/main" val="232356831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Dependency Parsing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3471442603"/>
              </p:ext>
            </p:extLst>
          </p:nvPr>
        </p:nvGraphicFramePr>
        <p:xfrm>
          <a:off x="571500" y="1224896"/>
          <a:ext cx="8140700" cy="38735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116930"/>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2" name="Rectangle 11"/>
          <p:cNvSpPr/>
          <p:nvPr/>
        </p:nvSpPr>
        <p:spPr>
          <a:xfrm>
            <a:off x="6172200" y="2317096"/>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10" name="TextBox 9"/>
          <p:cNvSpPr txBox="1"/>
          <p:nvPr/>
        </p:nvSpPr>
        <p:spPr>
          <a:xfrm>
            <a:off x="3855943" y="122183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1" name="TextBox 10"/>
          <p:cNvSpPr txBox="1"/>
          <p:nvPr/>
        </p:nvSpPr>
        <p:spPr>
          <a:xfrm>
            <a:off x="3854668" y="1524000"/>
            <a:ext cx="3690754" cy="369332"/>
          </a:xfrm>
          <a:prstGeom prst="rect">
            <a:avLst/>
          </a:prstGeom>
          <a:solidFill>
            <a:srgbClr val="FFFFCC"/>
          </a:solidFill>
        </p:spPr>
        <p:txBody>
          <a:bodyPr wrap="none" rtlCol="0">
            <a:spAutoFit/>
          </a:bodyPr>
          <a:lstStyle/>
          <a:p>
            <a:r>
              <a:rPr lang="en-US" dirty="0" smtClean="0">
                <a:latin typeface="+mn-lt"/>
              </a:rPr>
              <a:t>Number of unique Dependency Trees</a:t>
            </a:r>
            <a:endParaRPr lang="en-US" dirty="0">
              <a:latin typeface="+mn-lt"/>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18</a:t>
            </a:fld>
            <a:endParaRPr lang="en-US" altLang="zh-TW"/>
          </a:p>
        </p:txBody>
      </p:sp>
    </p:spTree>
    <p:extLst>
      <p:ext uri="{BB962C8B-B14F-4D97-AF65-F5344CB8AC3E}">
        <p14:creationId xmlns:p14="http://schemas.microsoft.com/office/powerpoint/2010/main" val="155030850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Semantic Role Labeling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2100220468"/>
              </p:ext>
            </p:extLst>
          </p:nvPr>
        </p:nvGraphicFramePr>
        <p:xfrm>
          <a:off x="571500" y="1130300"/>
          <a:ext cx="81407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857500" y="5314434"/>
            <a:ext cx="4305300" cy="369332"/>
          </a:xfrm>
          <a:prstGeom prst="rect">
            <a:avLst/>
          </a:prstGeom>
          <a:noFill/>
        </p:spPr>
        <p:txBody>
          <a:bodyPr wrap="square" rtlCol="0">
            <a:spAutoFit/>
          </a:bodyPr>
          <a:lstStyle/>
          <a:p>
            <a:r>
              <a:rPr lang="en-US" b="1" dirty="0" smtClean="0">
                <a:cs typeface="Andalus" pitchFamily="2" charset="-78"/>
              </a:rPr>
              <a:t>Number of Arguments per Predicate</a:t>
            </a:r>
            <a:endParaRPr lang="en-US" b="1" dirty="0">
              <a:cs typeface="Andalus" pitchFamily="2" charset="-78"/>
            </a:endParaRPr>
          </a:p>
        </p:txBody>
      </p:sp>
      <p:sp>
        <p:nvSpPr>
          <p:cNvPr id="11" name="Rectangle 10"/>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10" name="TextBox 9"/>
          <p:cNvSpPr txBox="1"/>
          <p:nvPr/>
        </p:nvSpPr>
        <p:spPr>
          <a:xfrm>
            <a:off x="3855943" y="122183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2" name="TextBox 11"/>
          <p:cNvSpPr txBox="1"/>
          <p:nvPr/>
        </p:nvSpPr>
        <p:spPr>
          <a:xfrm>
            <a:off x="3854668" y="1524000"/>
            <a:ext cx="3290516" cy="369332"/>
          </a:xfrm>
          <a:prstGeom prst="rect">
            <a:avLst/>
          </a:prstGeom>
          <a:solidFill>
            <a:srgbClr val="FFFFCC"/>
          </a:solidFill>
        </p:spPr>
        <p:txBody>
          <a:bodyPr wrap="none" rtlCol="0">
            <a:spAutoFit/>
          </a:bodyPr>
          <a:lstStyle/>
          <a:p>
            <a:r>
              <a:rPr lang="en-US" dirty="0" smtClean="0">
                <a:latin typeface="+mn-lt"/>
              </a:rPr>
              <a:t>Number of unique SRL structures</a:t>
            </a:r>
            <a:endParaRPr lang="en-US" dirty="0">
              <a:latin typeface="+mn-lt"/>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19</a:t>
            </a:fld>
            <a:endParaRPr lang="en-US" altLang="zh-TW"/>
          </a:p>
        </p:txBody>
      </p:sp>
    </p:spTree>
    <p:extLst>
      <p:ext uri="{BB962C8B-B14F-4D97-AF65-F5344CB8AC3E}">
        <p14:creationId xmlns:p14="http://schemas.microsoft.com/office/powerpoint/2010/main" val="28135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0125" y="685800"/>
            <a:ext cx="7305675" cy="5369652"/>
            <a:chOff x="228600" y="304800"/>
            <a:chExt cx="8362950" cy="6477000"/>
          </a:xfrm>
        </p:grpSpPr>
        <p:pic>
          <p:nvPicPr>
            <p:cNvPr id="16" name="Picture 8" descr="https://encrypted-tbn2.gstatic.com/images?q=tbn:ANd9GcRa8aP9ZYgczxmsgSPd9mb2l18Jxb20DDFQbjk-87c6OiYo4S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727" y="5238749"/>
              <a:ext cx="1144473"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Ra8aP9ZYgczxmsgSPd9mb2l18Jxb20DDFQbjk-87c6OiYo4S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38200"/>
              <a:ext cx="1144473"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omxx1OdzlGcxix1AixCst-z0UmcZIMMkNjRYrr0Y338qkSX0i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476750"/>
              <a:ext cx="15049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TSNGei33wGL01pBAVCbTczQGuYM8efRGfFN6uAcO4zBwr9TJS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975346"/>
              <a:ext cx="1600200" cy="16540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19600" y="3657600"/>
              <a:ext cx="20478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encrypted-tbn0.gstatic.com/images?q=tbn:ANd9GcQ5bfuoIYMXVHd4VQAvfUu22MkIf2EeK8bcWSGT2yj1ivNZtA6nw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907" y="304800"/>
              <a:ext cx="1761693" cy="1761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3.gstatic.com/images?q=tbn:ANd9GcTT3ZIyzc3_CFJQDZkMHZa_tza2hFuZlPM6SxzdBRgmm0DRtS4xH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969" y="381000"/>
              <a:ext cx="1852431" cy="15575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daxko.com/cultureblog/files/2009/12/letter-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66954"/>
              <a:ext cx="14478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encrypted-tbn2.gstatic.com/images?q=tbn:ANd9GcSuTkVWMpPxCByXVrBTxnDeXzNxEaK3v-INg8Ws76Eu2duopczMb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429413"/>
              <a:ext cx="1561363" cy="18332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encrypted-tbn2.gstatic.com/images?q=tbn:ANd9GcRa8aP9ZYgczxmsgSPd9mb2l18Jxb20DDFQbjk-87c6OiYo4S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527" y="2971800"/>
              <a:ext cx="1144473"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s://encrypted-tbn1.gstatic.com/images?q=tbn:ANd9GcQVGFwgcyy4Wcn56M7jCy5EKfQJ-mpxMcD7AQ3LAY4NcTYa624td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2218" y="2834230"/>
              <a:ext cx="1263571" cy="12805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ncrypted-tbn1.gstatic.com/images?q=tbn:ANd9GcQ4wgnfi9v-1RyfAwHHgKyS1emJC61mezN2NRmHAJwcqLM-CogN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950" y="4128655"/>
              <a:ext cx="1866900" cy="244792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p:txBody>
          <a:bodyPr/>
          <a:lstStyle/>
          <a:p>
            <a:r>
              <a:rPr lang="en-US" dirty="0" smtClean="0"/>
              <a:t>Please…</a:t>
            </a:r>
            <a:endParaRPr lang="en-US" dirty="0"/>
          </a:p>
        </p:txBody>
      </p:sp>
      <p:sp>
        <p:nvSpPr>
          <p:cNvPr id="13" name="Slide Number Placeholder 1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a:t>
            </a:fld>
            <a:endParaRPr lang="en-US" altLang="zh-TW"/>
          </a:p>
        </p:txBody>
      </p:sp>
    </p:spTree>
    <p:extLst>
      <p:ext uri="{BB962C8B-B14F-4D97-AF65-F5344CB8AC3E}">
        <p14:creationId xmlns:p14="http://schemas.microsoft.com/office/powerpoint/2010/main" val="297120432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922692" y="4049638"/>
            <a:ext cx="1686215" cy="66040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4735" y="3725665"/>
            <a:ext cx="1707932" cy="1267002"/>
          </a:xfrm>
          <a:prstGeom prst="rect">
            <a:avLst/>
          </a:prstGeom>
        </p:spPr>
      </p:pic>
      <p:graphicFrame>
        <p:nvGraphicFramePr>
          <p:cNvPr id="8" name="Chart 7"/>
          <p:cNvGraphicFramePr/>
          <p:nvPr>
            <p:extLst>
              <p:ext uri="{D42A27DB-BD31-4B8C-83A1-F6EECF244321}">
                <p14:modId xmlns:p14="http://schemas.microsoft.com/office/powerpoint/2010/main" val="4078688682"/>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24050" y="3871403"/>
            <a:ext cx="2048245" cy="666754"/>
          </a:xfrm>
          <a:prstGeom prst="rect">
            <a:avLst/>
          </a:prstGeom>
        </p:spPr>
      </p:pic>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POS Tagging on </a:t>
            </a:r>
            <a:r>
              <a:rPr lang="en-US" dirty="0" err="1" smtClean="0"/>
              <a:t>Gigaword</a:t>
            </a:r>
            <a:endParaRPr lang="en-US" dirty="0"/>
          </a:p>
        </p:txBody>
      </p:sp>
      <p:sp>
        <p:nvSpPr>
          <p:cNvPr id="9" name="TextBox 8"/>
          <p:cNvSpPr txBox="1"/>
          <p:nvPr/>
        </p:nvSpPr>
        <p:spPr>
          <a:xfrm>
            <a:off x="3568700" y="56446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Down Arrow 6"/>
          <p:cNvSpPr/>
          <p:nvPr/>
        </p:nvSpPr>
        <p:spPr>
          <a:xfrm rot="3007694">
            <a:off x="5627754" y="2720389"/>
            <a:ext cx="457200" cy="8890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6629400" y="2222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How skewed is the distribution of the structures?</a:t>
            </a:r>
            <a:endParaRPr lang="en-US" sz="2000" dirty="0">
              <a:solidFill>
                <a:schemeClr val="tx1"/>
              </a:solidFill>
              <a:latin typeface="Calibri" pitchFamily="34" charset="0"/>
              <a:cs typeface="Andalus" pitchFamily="2" charset="-78"/>
            </a:endParaRPr>
          </a:p>
        </p:txBody>
      </p:sp>
      <p:sp>
        <p:nvSpPr>
          <p:cNvPr id="13" name="Rectangle 12"/>
          <p:cNvSpPr/>
          <p:nvPr/>
        </p:nvSpPr>
        <p:spPr>
          <a:xfrm>
            <a:off x="6629400" y="3746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A small # of structures occur very frequently</a:t>
            </a:r>
            <a:endParaRPr lang="en-US" sz="2000" dirty="0">
              <a:solidFill>
                <a:schemeClr val="tx1"/>
              </a:solidFill>
              <a:latin typeface="Calibri" pitchFamily="34" charset="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20</a:t>
            </a:fld>
            <a:endParaRPr lang="en-US" altLang="zh-TW"/>
          </a:p>
        </p:txBody>
      </p:sp>
      <p:grpSp>
        <p:nvGrpSpPr>
          <p:cNvPr id="14" name="Group 13"/>
          <p:cNvGrpSpPr/>
          <p:nvPr/>
        </p:nvGrpSpPr>
        <p:grpSpPr>
          <a:xfrm>
            <a:off x="2882500" y="2719881"/>
            <a:ext cx="3408728" cy="2490621"/>
            <a:chOff x="2613497" y="2775490"/>
            <a:chExt cx="3408728" cy="2490621"/>
          </a:xfrm>
        </p:grpSpPr>
        <p:sp>
          <p:nvSpPr>
            <p:cNvPr id="15" name="Rectangle 14"/>
            <p:cNvSpPr/>
            <p:nvPr/>
          </p:nvSpPr>
          <p:spPr>
            <a:xfrm>
              <a:off x="2613497" y="2778125"/>
              <a:ext cx="3408728" cy="2457449"/>
            </a:xfrm>
            <a:prstGeom prst="rect">
              <a:avLst/>
            </a:prstGeom>
            <a:solidFill>
              <a:schemeClr val="lt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88739" y="3638523"/>
              <a:ext cx="2490619" cy="764553"/>
            </a:xfrm>
            <a:prstGeom prst="rect">
              <a:avLst/>
            </a:prstGeom>
            <a:effectLst/>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45234"/>
            <a:stretch/>
          </p:blipFill>
          <p:spPr>
            <a:xfrm rot="5400000">
              <a:off x="1915131" y="3545519"/>
              <a:ext cx="2487985" cy="953200"/>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46239" y="3543633"/>
              <a:ext cx="2441494" cy="910477"/>
            </a:xfrm>
            <a:prstGeom prst="rect">
              <a:avLst/>
            </a:prstGeom>
          </p:spPr>
        </p:pic>
      </p:grpSp>
    </p:spTree>
    <p:extLst>
      <p:ext uri="{BB962C8B-B14F-4D97-AF65-F5344CB8AC3E}">
        <p14:creationId xmlns:p14="http://schemas.microsoft.com/office/powerpoint/2010/main" val="3651174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Effect transition="in" filter="fade">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ILP Inference</a:t>
            </a:r>
            <a:endParaRPr lang="en-US" dirty="0"/>
          </a:p>
        </p:txBody>
      </p:sp>
      <p:sp>
        <p:nvSpPr>
          <p:cNvPr id="3" name="Content Placeholder 2"/>
          <p:cNvSpPr>
            <a:spLocks noGrp="1"/>
          </p:cNvSpPr>
          <p:nvPr>
            <p:ph idx="1"/>
          </p:nvPr>
        </p:nvSpPr>
        <p:spPr/>
        <p:txBody>
          <a:bodyPr/>
          <a:lstStyle/>
          <a:p>
            <a:r>
              <a:rPr lang="en-US" dirty="0"/>
              <a:t>These statistics show that </a:t>
            </a:r>
            <a:r>
              <a:rPr lang="en-US" dirty="0" smtClean="0"/>
              <a:t>many </a:t>
            </a:r>
            <a:r>
              <a:rPr lang="en-US" dirty="0">
                <a:solidFill>
                  <a:srgbClr val="0033CC"/>
                </a:solidFill>
              </a:rPr>
              <a:t>different instances </a:t>
            </a:r>
            <a:r>
              <a:rPr lang="en-US" dirty="0" smtClean="0"/>
              <a:t>are mapped into </a:t>
            </a:r>
            <a:r>
              <a:rPr lang="en-US" dirty="0" smtClean="0">
                <a:solidFill>
                  <a:srgbClr val="0033CC"/>
                </a:solidFill>
              </a:rPr>
              <a:t>identical inference outcomes</a:t>
            </a:r>
            <a:r>
              <a:rPr lang="en-US" dirty="0" smtClean="0"/>
              <a:t>.</a:t>
            </a:r>
            <a:endParaRPr lang="en-US" dirty="0">
              <a:solidFill>
                <a:srgbClr val="FF0000"/>
              </a:solidFill>
            </a:endParaRPr>
          </a:p>
          <a:p>
            <a:r>
              <a:rPr lang="en-US" b="1" dirty="0">
                <a:cs typeface="Andalus" pitchFamily="2" charset="-78"/>
              </a:rPr>
              <a:t>H</a:t>
            </a:r>
            <a:r>
              <a:rPr lang="en-US" b="1" dirty="0" smtClean="0">
                <a:cs typeface="Andalus" pitchFamily="2" charset="-78"/>
              </a:rPr>
              <a:t>ow can we exploit </a:t>
            </a:r>
            <a:r>
              <a:rPr lang="en-US" b="1" dirty="0">
                <a:cs typeface="Andalus" pitchFamily="2" charset="-78"/>
              </a:rPr>
              <a:t>this fact </a:t>
            </a:r>
            <a:r>
              <a:rPr lang="en-US" b="1" dirty="0" smtClean="0">
                <a:cs typeface="Andalus" pitchFamily="2" charset="-78"/>
              </a:rPr>
              <a:t>to </a:t>
            </a:r>
            <a:r>
              <a:rPr lang="en-US" b="1" dirty="0">
                <a:cs typeface="Andalus" pitchFamily="2" charset="-78"/>
              </a:rPr>
              <a:t>save inference </a:t>
            </a:r>
            <a:r>
              <a:rPr lang="en-US" b="1" dirty="0" smtClean="0">
                <a:cs typeface="Andalus" pitchFamily="2" charset="-78"/>
              </a:rPr>
              <a:t>cost</a:t>
            </a:r>
            <a:r>
              <a:rPr lang="en-US" dirty="0">
                <a:cs typeface="Andalus" pitchFamily="2" charset="-78"/>
              </a:rPr>
              <a:t>?</a:t>
            </a:r>
          </a:p>
          <a:p>
            <a:endParaRPr lang="en-US" dirty="0" smtClean="0"/>
          </a:p>
          <a:p>
            <a:endParaRPr lang="en-US" dirty="0" smtClean="0"/>
          </a:p>
          <a:p>
            <a:endParaRPr lang="en-US" dirty="0"/>
          </a:p>
          <a:p>
            <a:endParaRPr lang="en-US" dirty="0" smtClean="0"/>
          </a:p>
          <a:p>
            <a:r>
              <a:rPr lang="en-US" dirty="0" smtClean="0"/>
              <a:t>We do this in the context of 0-1 LP, which is the most commonly used formulation in NLP.</a:t>
            </a:r>
          </a:p>
          <a:p>
            <a:pPr marL="0" indent="0">
              <a:buNone/>
            </a:pPr>
            <a:r>
              <a:rPr lang="en-US" dirty="0" smtClean="0"/>
              <a:t>                             Max </a:t>
            </a:r>
            <a:r>
              <a:rPr lang="en-US" b="1" dirty="0" smtClean="0">
                <a:solidFill>
                  <a:srgbClr val="FF0000"/>
                </a:solidFill>
              </a:rPr>
              <a:t>cx</a:t>
            </a:r>
          </a:p>
          <a:p>
            <a:pPr marL="0" indent="0">
              <a:buNone/>
            </a:pPr>
            <a:r>
              <a:rPr lang="en-US" dirty="0"/>
              <a:t> </a:t>
            </a:r>
            <a:r>
              <a:rPr lang="en-US" dirty="0" smtClean="0"/>
              <a:t>                            </a:t>
            </a:r>
            <a:r>
              <a:rPr lang="en-US" dirty="0" smtClean="0">
                <a:solidFill>
                  <a:srgbClr val="FF0000"/>
                </a:solidFill>
              </a:rPr>
              <a:t>A</a:t>
            </a:r>
            <a:r>
              <a:rPr lang="en-US" b="1" dirty="0" smtClean="0">
                <a:solidFill>
                  <a:srgbClr val="FF0000"/>
                </a:solidFill>
              </a:rPr>
              <a:t>x</a:t>
            </a:r>
            <a:r>
              <a:rPr lang="en-US" dirty="0" smtClean="0">
                <a:solidFill>
                  <a:srgbClr val="FF0000"/>
                </a:solidFill>
              </a:rPr>
              <a:t> ≤ </a:t>
            </a:r>
            <a:r>
              <a:rPr lang="en-US" b="1" dirty="0" smtClean="0">
                <a:solidFill>
                  <a:srgbClr val="FF0000"/>
                </a:solidFill>
              </a:rPr>
              <a:t>b</a:t>
            </a:r>
          </a:p>
          <a:p>
            <a:pPr marL="0" indent="0">
              <a:buNone/>
            </a:pPr>
            <a:r>
              <a:rPr lang="en-US" dirty="0"/>
              <a:t> </a:t>
            </a:r>
            <a:r>
              <a:rPr lang="en-US" dirty="0" smtClean="0"/>
              <a:t>                            </a:t>
            </a:r>
            <a:r>
              <a:rPr lang="en-US" b="1" dirty="0" smtClean="0">
                <a:solidFill>
                  <a:srgbClr val="FF0000"/>
                </a:solidFill>
              </a:rPr>
              <a:t>x</a:t>
            </a:r>
            <a:r>
              <a:rPr lang="en-US" dirty="0" smtClean="0">
                <a:solidFill>
                  <a:srgbClr val="FF0000"/>
                </a:solidFill>
              </a:rPr>
              <a:t>  </a:t>
            </a:r>
            <a:r>
              <a:rPr lang="en-US" dirty="0" smtClean="0">
                <a:solidFill>
                  <a:srgbClr val="FF0000"/>
                </a:solidFill>
                <a:latin typeface="cmsy10"/>
              </a:rPr>
              <a:t>2</a:t>
            </a:r>
            <a:r>
              <a:rPr lang="en-US" dirty="0" smtClean="0">
                <a:solidFill>
                  <a:srgbClr val="FF0000"/>
                </a:solidFill>
              </a:rPr>
              <a:t> {0,1} </a:t>
            </a: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21</a:t>
            </a:fld>
            <a:endParaRPr lang="en-US" altLang="zh-TW"/>
          </a:p>
        </p:txBody>
      </p:sp>
      <p:sp>
        <p:nvSpPr>
          <p:cNvPr id="5" name="Rectangle 4"/>
          <p:cNvSpPr/>
          <p:nvPr/>
        </p:nvSpPr>
        <p:spPr>
          <a:xfrm>
            <a:off x="1127125" y="2438400"/>
            <a:ext cx="6889750" cy="177800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After solving </a:t>
            </a:r>
            <a:r>
              <a:rPr lang="en-US" sz="2800" b="1" dirty="0" smtClean="0"/>
              <a:t>n</a:t>
            </a:r>
            <a:r>
              <a:rPr lang="en-US" sz="2800" dirty="0" smtClean="0"/>
              <a:t> inference problems, can we make the (</a:t>
            </a:r>
            <a:r>
              <a:rPr lang="en-US" sz="2800" b="1" dirty="0" smtClean="0"/>
              <a:t>n+1</a:t>
            </a:r>
            <a:r>
              <a:rPr lang="en-US" sz="2800" dirty="0" smtClean="0"/>
              <a:t>)</a:t>
            </a:r>
            <a:r>
              <a:rPr lang="en-US" sz="2800" baseline="30000" dirty="0" err="1" smtClean="0"/>
              <a:t>th</a:t>
            </a:r>
            <a:r>
              <a:rPr lang="en-US" sz="2800" dirty="0" smtClean="0"/>
              <a:t> one faster? </a:t>
            </a:r>
            <a:endParaRPr lang="en-US" sz="2800" dirty="0"/>
          </a:p>
        </p:txBody>
      </p:sp>
    </p:spTree>
    <p:extLst>
      <p:ext uri="{BB962C8B-B14F-4D97-AF65-F5344CB8AC3E}">
        <p14:creationId xmlns:p14="http://schemas.microsoft.com/office/powerpoint/2010/main" val="2886727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44825" y="5181600"/>
            <a:ext cx="2324100" cy="762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28950" y="4385608"/>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7550" y="2785408"/>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 y="2811661"/>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4385608"/>
            <a:ext cx="2355850" cy="1938992"/>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1, 1, 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3, 2, 1&gt;</a:t>
            </a: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4, 2, 0.5&gt;</a:t>
            </a:r>
          </a:p>
          <a:p>
            <a:endParaRPr lang="en-US" sz="2400" dirty="0" smtClean="0">
              <a:latin typeface="Calibri" pitchFamily="34" charset="0"/>
              <a:cs typeface="Andalus" pitchFamily="2" charset="-78"/>
            </a:endParaRPr>
          </a:p>
        </p:txBody>
      </p:sp>
      <p:sp>
        <p:nvSpPr>
          <p:cNvPr id="7" name="TextBox 6"/>
          <p:cNvSpPr txBox="1"/>
          <p:nvPr/>
        </p:nvSpPr>
        <p:spPr>
          <a:xfrm>
            <a:off x="5797550" y="2785408"/>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158750" y="2811661"/>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3" name="Oval 12"/>
          <p:cNvSpPr/>
          <p:nvPr/>
        </p:nvSpPr>
        <p:spPr>
          <a:xfrm>
            <a:off x="61912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70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Equivalence Classes</a:t>
            </a:r>
            <a:endParaRPr lang="en-US" dirty="0"/>
          </a:p>
        </p:txBody>
      </p:sp>
      <p:sp>
        <p:nvSpPr>
          <p:cNvPr id="8" name="TextBox 7"/>
          <p:cNvSpPr txBox="1"/>
          <p:nvPr/>
        </p:nvSpPr>
        <p:spPr>
          <a:xfrm>
            <a:off x="1016000" y="2184042"/>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105650" y="2184042"/>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TextBox 13"/>
          <p:cNvSpPr txBox="1"/>
          <p:nvPr/>
        </p:nvSpPr>
        <p:spPr>
          <a:xfrm>
            <a:off x="3028950" y="3085743"/>
            <a:ext cx="2768600" cy="830997"/>
          </a:xfrm>
          <a:prstGeom prst="rect">
            <a:avLst/>
          </a:prstGeom>
          <a:noFill/>
        </p:spPr>
        <p:txBody>
          <a:bodyPr wrap="square" rtlCol="0">
            <a:spAutoFit/>
          </a:bodyPr>
          <a:lstStyle/>
          <a:p>
            <a:r>
              <a:rPr lang="en-US" sz="2400" dirty="0" smtClean="0">
                <a:latin typeface="Calibri" pitchFamily="34" charset="0"/>
                <a:cs typeface="Andalus" pitchFamily="2" charset="-78"/>
              </a:rPr>
              <a:t>  Same equivalence                   </a:t>
            </a:r>
          </a:p>
          <a:p>
            <a:r>
              <a:rPr lang="en-US" sz="2400" dirty="0">
                <a:latin typeface="Calibri" pitchFamily="34" charset="0"/>
                <a:cs typeface="Andalus" pitchFamily="2" charset="-78"/>
              </a:rPr>
              <a:t> </a:t>
            </a:r>
            <a:r>
              <a:rPr lang="en-US" sz="2400" dirty="0" smtClean="0">
                <a:latin typeface="Calibri" pitchFamily="34" charset="0"/>
                <a:cs typeface="Andalus" pitchFamily="2" charset="-78"/>
              </a:rPr>
              <a:t>             class</a:t>
            </a:r>
            <a:endParaRPr lang="en-US" sz="2400" dirty="0">
              <a:latin typeface="Calibri" pitchFamily="34" charset="0"/>
              <a:cs typeface="Andalus" pitchFamily="2" charset="-78"/>
            </a:endParaRPr>
          </a:p>
        </p:txBody>
      </p:sp>
      <p:sp>
        <p:nvSpPr>
          <p:cNvPr id="19" name="Oval 18"/>
          <p:cNvSpPr/>
          <p:nvPr/>
        </p:nvSpPr>
        <p:spPr>
          <a:xfrm>
            <a:off x="2984064" y="2920643"/>
            <a:ext cx="2762250" cy="103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6934200" y="4397441"/>
            <a:ext cx="1981200" cy="523748"/>
          </a:xfrm>
          <a:prstGeom prst="wedgeRectCallout">
            <a:avLst>
              <a:gd name="adj1" fmla="val -122055"/>
              <a:gd name="adj2" fmla="val 545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Optimal Solution</a:t>
            </a:r>
            <a:endParaRPr lang="en-US" dirty="0">
              <a:solidFill>
                <a:schemeClr val="tx1"/>
              </a:solidFill>
              <a:latin typeface="Calibri" pitchFamily="34" charset="0"/>
              <a:cs typeface="Calibri" pitchFamily="34" charset="0"/>
            </a:endParaRPr>
          </a:p>
        </p:txBody>
      </p:sp>
      <p:sp>
        <p:nvSpPr>
          <p:cNvPr id="23" name="Rectangular Callout 22"/>
          <p:cNvSpPr/>
          <p:nvPr/>
        </p:nvSpPr>
        <p:spPr>
          <a:xfrm>
            <a:off x="6324600" y="5025795"/>
            <a:ext cx="2590800" cy="752348"/>
          </a:xfrm>
          <a:prstGeom prst="wedgeRectCallout">
            <a:avLst>
              <a:gd name="adj1" fmla="val -79740"/>
              <a:gd name="adj2" fmla="val 1410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Objective coefficients of problems P, Q</a:t>
            </a:r>
            <a:endParaRPr lang="en-US" dirty="0">
              <a:solidFill>
                <a:schemeClr val="tx1"/>
              </a:solidFill>
              <a:latin typeface="Calibri" pitchFamily="34" charset="0"/>
              <a:cs typeface="Calibri" pitchFamily="34" charset="0"/>
            </a:endParaRPr>
          </a:p>
        </p:txBody>
      </p:sp>
      <p:sp>
        <p:nvSpPr>
          <p:cNvPr id="3" name="Rectangle 2"/>
          <p:cNvSpPr/>
          <p:nvPr/>
        </p:nvSpPr>
        <p:spPr>
          <a:xfrm>
            <a:off x="2209800" y="838200"/>
            <a:ext cx="4724400" cy="1705082"/>
          </a:xfrm>
          <a:prstGeom prst="rect">
            <a:avLst/>
          </a:prstGeom>
          <a:solidFill>
            <a:srgbClr val="FFFFCC"/>
          </a:solidFill>
          <a:ln>
            <a:solidFill>
              <a:srgbClr val="FF9933"/>
            </a:solidFill>
          </a:ln>
        </p:spPr>
        <p:txBody>
          <a:bodyPr wrap="square">
            <a:spAutoFit/>
          </a:bodyPr>
          <a:lstStyle/>
          <a:p>
            <a:pPr marL="342900" lvl="0" indent="-342900" eaLnBrk="0" hangingPunct="0">
              <a:spcBef>
                <a:spcPct val="20000"/>
              </a:spcBef>
              <a:buClr>
                <a:srgbClr val="FF9900"/>
              </a:buClr>
              <a:buSzPct val="75000"/>
              <a:buFont typeface="Wingdings" pitchFamily="2" charset="2"/>
              <a:buChar char="n"/>
            </a:pPr>
            <a:r>
              <a:rPr lang="en-US" sz="2000" kern="0" dirty="0" smtClean="0">
                <a:solidFill>
                  <a:srgbClr val="000000"/>
                </a:solidFill>
                <a:latin typeface="+mn-lt"/>
                <a:cs typeface="Arial"/>
              </a:rPr>
              <a:t>We define </a:t>
            </a:r>
            <a:r>
              <a:rPr lang="en-US" sz="2000" dirty="0" smtClean="0">
                <a:latin typeface="+mn-lt"/>
              </a:rPr>
              <a:t>an </a:t>
            </a:r>
            <a:r>
              <a:rPr lang="en-US" sz="2000" b="1" dirty="0" smtClean="0">
                <a:latin typeface="+mn-lt"/>
              </a:rPr>
              <a:t>equivalence class </a:t>
            </a:r>
            <a:r>
              <a:rPr lang="en-US" sz="2000" dirty="0" smtClean="0">
                <a:latin typeface="+mn-lt"/>
              </a:rPr>
              <a:t>as the set of ILPs that have: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number of inference variables </a:t>
            </a:r>
            <a:r>
              <a:rPr lang="en-US" dirty="0" smtClean="0">
                <a:solidFill>
                  <a:srgbClr val="0033CC"/>
                </a:solidFill>
                <a:latin typeface="+mn-lt"/>
              </a:rPr>
              <a:t>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feasible </a:t>
            </a:r>
            <a:r>
              <a:rPr lang="en-US" dirty="0" smtClean="0">
                <a:solidFill>
                  <a:srgbClr val="0033CC"/>
                </a:solidFill>
                <a:latin typeface="+mn-lt"/>
              </a:rPr>
              <a:t>set </a:t>
            </a:r>
          </a:p>
          <a:p>
            <a:pPr lvl="1" eaLnBrk="0" hangingPunct="0">
              <a:spcBef>
                <a:spcPct val="20000"/>
              </a:spcBef>
              <a:buClr>
                <a:srgbClr val="FF9900"/>
              </a:buClr>
              <a:buSzPct val="75000"/>
            </a:pPr>
            <a:r>
              <a:rPr lang="en-US" dirty="0" smtClean="0">
                <a:latin typeface="+mn-lt"/>
              </a:rPr>
              <a:t>       (same constraints modulo renaming)</a:t>
            </a:r>
            <a:endParaRPr lang="en-US" dirty="0">
              <a:latin typeface="+mn-lt"/>
            </a:endParaRPr>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22</a:t>
            </a:fld>
            <a:endParaRPr lang="en-US" altLang="zh-TW"/>
          </a:p>
        </p:txBody>
      </p:sp>
      <p:sp>
        <p:nvSpPr>
          <p:cNvPr id="4" name="Rectangular Callout 3"/>
          <p:cNvSpPr/>
          <p:nvPr/>
        </p:nvSpPr>
        <p:spPr>
          <a:xfrm>
            <a:off x="984250" y="885718"/>
            <a:ext cx="7175500" cy="1705082"/>
          </a:xfrm>
          <a:prstGeom prst="wedgeRectCallout">
            <a:avLst>
              <a:gd name="adj1" fmla="val 4736"/>
              <a:gd name="adj2" fmla="val 47926"/>
            </a:avLst>
          </a:prstGeom>
          <a:solidFill>
            <a:srgbClr val="FFFF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For problems in a given equivalence class, we give conditions on the objective functions, under which the solution of a new problem </a:t>
            </a:r>
            <a:r>
              <a:rPr lang="en-US" sz="2000" dirty="0" smtClean="0">
                <a:solidFill>
                  <a:srgbClr val="0033CC"/>
                </a:solidFill>
              </a:rPr>
              <a:t>Q </a:t>
            </a:r>
            <a:r>
              <a:rPr lang="en-US" sz="2000" dirty="0" smtClean="0">
                <a:solidFill>
                  <a:schemeClr val="tx1"/>
                </a:solidFill>
              </a:rPr>
              <a:t>is the same as the one of  </a:t>
            </a:r>
            <a:r>
              <a:rPr lang="en-US" sz="2000" dirty="0" smtClean="0">
                <a:solidFill>
                  <a:srgbClr val="0033CC"/>
                </a:solidFill>
              </a:rPr>
              <a:t>P</a:t>
            </a:r>
            <a:r>
              <a:rPr lang="en-US" sz="2000" dirty="0" smtClean="0">
                <a:solidFill>
                  <a:schemeClr val="tx1"/>
                </a:solidFill>
              </a:rPr>
              <a:t> (which we already cached) </a:t>
            </a:r>
            <a:endParaRPr lang="en-US" sz="2000" dirty="0">
              <a:solidFill>
                <a:srgbClr val="FF0000"/>
              </a:solidFill>
            </a:endParaRPr>
          </a:p>
        </p:txBody>
      </p:sp>
    </p:spTree>
    <p:extLst>
      <p:ext uri="{BB962C8B-B14F-4D97-AF65-F5344CB8AC3E}">
        <p14:creationId xmlns:p14="http://schemas.microsoft.com/office/powerpoint/2010/main" val="180423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6" grpId="0"/>
      <p:bldP spid="13" grpId="0" animBg="1"/>
      <p:bldP spid="12" grpId="0" animBg="1"/>
      <p:bldP spid="14" grpId="0"/>
      <p:bldP spid="19" grpId="0" animBg="1"/>
      <p:bldP spid="21" grpId="0" animBg="1"/>
      <p:bldP spid="23"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Recipe</a:t>
            </a:r>
            <a:endParaRPr lang="en-US" dirty="0"/>
          </a:p>
        </p:txBody>
      </p:sp>
      <p:sp>
        <p:nvSpPr>
          <p:cNvPr id="8" name="Content Placeholder 7"/>
          <p:cNvSpPr>
            <a:spLocks noGrp="1"/>
          </p:cNvSpPr>
          <p:nvPr>
            <p:ph idx="1"/>
          </p:nvPr>
        </p:nvSpPr>
        <p:spPr>
          <a:xfrm>
            <a:off x="457200" y="1219200"/>
            <a:ext cx="8229600" cy="4953000"/>
          </a:xfrm>
        </p:spPr>
        <p:txBody>
          <a:bodyPr>
            <a:normAutofit/>
          </a:bodyPr>
          <a:lstStyle/>
          <a:p>
            <a:pPr marL="0" indent="0">
              <a:buNone/>
            </a:pPr>
            <a:r>
              <a:rPr lang="en-US" sz="2800" b="1" dirty="0" smtClean="0"/>
              <a:t>Given</a:t>
            </a:r>
            <a:r>
              <a:rPr lang="en-US" sz="2800" dirty="0" smtClean="0"/>
              <a:t>:</a:t>
            </a:r>
            <a:r>
              <a:rPr lang="en-US" dirty="0" smtClean="0"/>
              <a:t> </a:t>
            </a:r>
          </a:p>
          <a:p>
            <a:pPr lvl="1"/>
            <a:r>
              <a:rPr lang="en-US" sz="2400" dirty="0" smtClean="0"/>
              <a:t>A cache of solved ILPs and a new  problem</a:t>
            </a:r>
          </a:p>
          <a:p>
            <a:pPr marL="0" indent="0">
              <a:buNone/>
            </a:pPr>
            <a:endParaRPr lang="en-US" sz="2400" dirty="0"/>
          </a:p>
        </p:txBody>
      </p:sp>
      <p:sp>
        <p:nvSpPr>
          <p:cNvPr id="9" name="Rectangle 8"/>
          <p:cNvSpPr/>
          <p:nvPr/>
        </p:nvSpPr>
        <p:spPr>
          <a:xfrm>
            <a:off x="609600" y="2438400"/>
            <a:ext cx="8012349"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atin typeface="Courier New"/>
                <a:cs typeface="Courier New"/>
              </a:rPr>
              <a:t>If </a:t>
            </a:r>
            <a:r>
              <a:rPr lang="en-US" sz="2400" b="1" dirty="0" smtClean="0">
                <a:latin typeface="Courier New"/>
                <a:cs typeface="Courier New"/>
              </a:rPr>
              <a:t>CONDITION</a:t>
            </a:r>
            <a:r>
              <a:rPr lang="en-US" sz="2400" dirty="0" smtClean="0">
                <a:latin typeface="Courier New"/>
                <a:cs typeface="Courier New"/>
              </a:rPr>
              <a:t>(</a:t>
            </a:r>
            <a:r>
              <a:rPr lang="en-US" sz="2400" i="1" dirty="0" smtClean="0">
                <a:solidFill>
                  <a:schemeClr val="accent2"/>
                </a:solidFill>
                <a:latin typeface="Courier New"/>
                <a:cs typeface="Courier New"/>
              </a:rPr>
              <a:t>cache</a:t>
            </a:r>
            <a:r>
              <a:rPr lang="en-US" sz="2400" dirty="0" smtClean="0">
                <a:latin typeface="Courier New"/>
                <a:cs typeface="Courier New"/>
              </a:rPr>
              <a:t>, </a:t>
            </a:r>
            <a:r>
              <a:rPr lang="en-US" sz="2400" i="1" dirty="0" smtClean="0">
                <a:solidFill>
                  <a:srgbClr val="4F81BD"/>
                </a:solidFill>
                <a:latin typeface="Courier New"/>
                <a:cs typeface="Courier New"/>
              </a:rPr>
              <a:t>new</a:t>
            </a:r>
            <a:r>
              <a:rPr lang="en-US" sz="2400" b="1" i="1" dirty="0" smtClean="0">
                <a:solidFill>
                  <a:srgbClr val="4F81BD"/>
                </a:solidFill>
                <a:latin typeface="Courier New"/>
                <a:cs typeface="Courier New"/>
              </a:rPr>
              <a:t> </a:t>
            </a:r>
            <a:r>
              <a:rPr lang="en-US" sz="2400" i="1" dirty="0" smtClean="0">
                <a:solidFill>
                  <a:srgbClr val="4F81BD"/>
                </a:solidFill>
                <a:latin typeface="Courier New"/>
                <a:cs typeface="Courier New"/>
              </a:rPr>
              <a:t>problem</a:t>
            </a:r>
            <a:r>
              <a:rPr lang="en-US" sz="2400" dirty="0" smtClean="0">
                <a:latin typeface="Courier New"/>
                <a:cs typeface="Courier New"/>
              </a:rPr>
              <a:t>)</a:t>
            </a:r>
          </a:p>
          <a:p>
            <a:r>
              <a:rPr lang="en-US" sz="2400" dirty="0" smtClean="0">
                <a:latin typeface="Courier New"/>
                <a:cs typeface="Courier New"/>
              </a:rPr>
              <a:t>then </a:t>
            </a:r>
          </a:p>
          <a:p>
            <a:r>
              <a:rPr lang="en-US" sz="2400" dirty="0" smtClean="0">
                <a:latin typeface="Courier New"/>
                <a:cs typeface="Courier New"/>
              </a:rPr>
              <a:t>	</a:t>
            </a:r>
            <a:r>
              <a:rPr lang="en-US" sz="2400" b="1" dirty="0" smtClean="0">
                <a:latin typeface="Courier New"/>
                <a:cs typeface="Courier New"/>
              </a:rPr>
              <a:t>SOLUTION</a:t>
            </a:r>
            <a:r>
              <a:rPr lang="en-US" sz="2400" dirty="0" smtClean="0">
                <a:latin typeface="Courier New"/>
                <a:cs typeface="Courier New"/>
              </a:rPr>
              <a:t>(</a:t>
            </a:r>
            <a:r>
              <a:rPr lang="en-US" sz="2400" i="1" dirty="0" smtClean="0">
                <a:solidFill>
                  <a:srgbClr val="4F81BD"/>
                </a:solidFill>
                <a:latin typeface="Courier New"/>
                <a:cs typeface="Courier New"/>
              </a:rPr>
              <a:t>new problem</a:t>
            </a:r>
            <a:r>
              <a:rPr lang="en-US" sz="2400" dirty="0" smtClean="0">
                <a:latin typeface="Courier New"/>
                <a:cs typeface="Courier New"/>
              </a:rPr>
              <a:t>) = old solution</a:t>
            </a:r>
          </a:p>
          <a:p>
            <a:r>
              <a:rPr lang="en-US" sz="2400" dirty="0" smtClean="0">
                <a:latin typeface="Courier New"/>
                <a:cs typeface="Courier New"/>
              </a:rPr>
              <a:t>Else</a:t>
            </a:r>
          </a:p>
          <a:p>
            <a:r>
              <a:rPr lang="en-US" sz="2400" dirty="0">
                <a:latin typeface="Courier New"/>
                <a:cs typeface="Courier New"/>
              </a:rPr>
              <a:t>	</a:t>
            </a:r>
            <a:r>
              <a:rPr lang="en-US" sz="2400" dirty="0" smtClean="0">
                <a:latin typeface="Courier New"/>
                <a:cs typeface="Courier New"/>
              </a:rPr>
              <a:t>Call </a:t>
            </a:r>
            <a:r>
              <a:rPr lang="en-US" sz="2400" b="1" dirty="0" smtClean="0">
                <a:latin typeface="Courier New"/>
                <a:cs typeface="Courier New"/>
              </a:rPr>
              <a:t>base solver </a:t>
            </a:r>
            <a:r>
              <a:rPr lang="en-US" sz="2400" dirty="0" smtClean="0">
                <a:latin typeface="Courier New"/>
                <a:cs typeface="Courier New"/>
              </a:rPr>
              <a:t>and update </a:t>
            </a:r>
            <a:r>
              <a:rPr lang="en-US" sz="2400" i="1" dirty="0" smtClean="0">
                <a:solidFill>
                  <a:schemeClr val="accent2"/>
                </a:solidFill>
                <a:latin typeface="Courier New"/>
                <a:cs typeface="Courier New"/>
              </a:rPr>
              <a:t>cache</a:t>
            </a:r>
          </a:p>
          <a:p>
            <a:r>
              <a:rPr lang="en-US" sz="2400" dirty="0" smtClean="0">
                <a:latin typeface="Courier New"/>
                <a:cs typeface="Courier New"/>
              </a:rPr>
              <a:t>End</a:t>
            </a: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23</a:t>
            </a:fld>
            <a:endParaRPr lang="en-US" altLang="zh-TW"/>
          </a:p>
        </p:txBody>
      </p:sp>
    </p:spTree>
    <p:extLst>
      <p:ext uri="{BB962C8B-B14F-4D97-AF65-F5344CB8AC3E}">
        <p14:creationId xmlns:p14="http://schemas.microsoft.com/office/powerpoint/2010/main" val="134376247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Amortized Inference Experiments</a:t>
            </a:r>
            <a:endParaRPr lang="en-US" dirty="0"/>
          </a:p>
        </p:txBody>
      </p:sp>
      <p:sp>
        <p:nvSpPr>
          <p:cNvPr id="3" name="Content Placeholder 2"/>
          <p:cNvSpPr>
            <a:spLocks noGrp="1"/>
          </p:cNvSpPr>
          <p:nvPr>
            <p:ph idx="1"/>
          </p:nvPr>
        </p:nvSpPr>
        <p:spPr/>
        <p:txBody>
          <a:bodyPr>
            <a:noAutofit/>
          </a:bodyPr>
          <a:lstStyle/>
          <a:p>
            <a:r>
              <a:rPr lang="en-US" sz="2800" dirty="0" smtClean="0"/>
              <a:t>Setup</a:t>
            </a:r>
          </a:p>
          <a:p>
            <a:pPr lvl="1"/>
            <a:r>
              <a:rPr lang="en-US" sz="2400" dirty="0" smtClean="0"/>
              <a:t>Verb semantic role labeling </a:t>
            </a:r>
          </a:p>
          <a:p>
            <a:pPr lvl="2"/>
            <a:r>
              <a:rPr lang="en-US" sz="2000" dirty="0" smtClean="0"/>
              <a:t>Other results also at the end of the talk</a:t>
            </a:r>
          </a:p>
          <a:p>
            <a:pPr lvl="1"/>
            <a:r>
              <a:rPr lang="en-US" sz="2400" dirty="0" smtClean="0"/>
              <a:t>Speedup </a:t>
            </a:r>
            <a:r>
              <a:rPr lang="en-US" sz="2400" dirty="0"/>
              <a:t>&amp; Accuracy are measured over WSJ test set (Section </a:t>
            </a:r>
            <a:r>
              <a:rPr lang="en-US" sz="2400" dirty="0" smtClean="0"/>
              <a:t>23)</a:t>
            </a:r>
          </a:p>
          <a:p>
            <a:pPr lvl="1"/>
            <a:r>
              <a:rPr lang="en-US" dirty="0" smtClean="0"/>
              <a:t>Baseline </a:t>
            </a:r>
            <a:r>
              <a:rPr lang="en-US" dirty="0"/>
              <a:t>is solving ILP using </a:t>
            </a:r>
            <a:r>
              <a:rPr lang="en-US" dirty="0" err="1"/>
              <a:t>Gurobi</a:t>
            </a:r>
            <a:r>
              <a:rPr lang="en-US" dirty="0"/>
              <a:t> </a:t>
            </a:r>
            <a:r>
              <a:rPr lang="en-US" dirty="0" smtClean="0"/>
              <a:t>solver.</a:t>
            </a:r>
            <a:endParaRPr lang="en-US" dirty="0"/>
          </a:p>
          <a:p>
            <a:r>
              <a:rPr lang="en-US" sz="2800" dirty="0" smtClean="0"/>
              <a:t>For amortization</a:t>
            </a:r>
            <a:endParaRPr lang="en-US" sz="2800" dirty="0"/>
          </a:p>
          <a:p>
            <a:pPr lvl="1"/>
            <a:r>
              <a:rPr lang="en-US" sz="2400" dirty="0" smtClean="0"/>
              <a:t>Cache 250,000 </a:t>
            </a:r>
            <a:r>
              <a:rPr lang="en-US" sz="2400" dirty="0"/>
              <a:t>SRL inference problems from </a:t>
            </a:r>
            <a:r>
              <a:rPr lang="en-US" sz="2400" dirty="0" err="1" smtClean="0"/>
              <a:t>Gigaword</a:t>
            </a:r>
            <a:endParaRPr lang="en-US" sz="2400" dirty="0"/>
          </a:p>
          <a:p>
            <a:pPr lvl="1"/>
            <a:r>
              <a:rPr lang="en-US" sz="2400" dirty="0"/>
              <a:t>For each </a:t>
            </a:r>
            <a:r>
              <a:rPr lang="en-US" sz="2400" dirty="0" smtClean="0"/>
              <a:t>problem in </a:t>
            </a:r>
            <a:r>
              <a:rPr lang="en-US" sz="2400" dirty="0"/>
              <a:t>test set, </a:t>
            </a:r>
            <a:r>
              <a:rPr lang="en-US" sz="2400" dirty="0" smtClean="0"/>
              <a:t> invoke  an amortized inference algorithm</a:t>
            </a:r>
            <a:endParaRPr lang="en-US" sz="2800" dirty="0">
              <a:cs typeface="Calibri" pitchFamily="34" charset="0"/>
            </a:endParaRP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56A471DA-691E-DD4A-AEDE-C6CE7F7B9325}" type="slidenum">
              <a:rPr lang="en-US" smtClean="0"/>
              <a:t>24</a:t>
            </a:fld>
            <a:endParaRPr lang="en-US"/>
          </a:p>
        </p:txBody>
      </p:sp>
    </p:spTree>
    <p:extLst>
      <p:ext uri="{BB962C8B-B14F-4D97-AF65-F5344CB8AC3E}">
        <p14:creationId xmlns:p14="http://schemas.microsoft.com/office/powerpoint/2010/main" val="362684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671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353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353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a:t>
            </a:r>
            <a:r>
              <a:rPr lang="en-US" sz="2400" b="1" dirty="0" smtClean="0">
                <a:solidFill>
                  <a:srgbClr val="FF0000"/>
                </a:solidFill>
                <a:latin typeface="Calibri" pitchFamily="34" charset="0"/>
                <a:cs typeface="Andalus" pitchFamily="2" charset="-78"/>
              </a:rPr>
              <a:t>1, 1, </a:t>
            </a:r>
            <a:r>
              <a:rPr lang="en-US" sz="2400" dirty="0" smtClean="0">
                <a:latin typeface="Calibri" pitchFamily="34" charset="0"/>
                <a:cs typeface="Andalus" pitchFamily="2" charset="-78"/>
              </a:rPr>
              <a:t>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3, 2, </a:t>
            </a:r>
            <a:r>
              <a:rPr lang="en-US" sz="2400" dirty="0" smtClean="0">
                <a:latin typeface="Calibri" pitchFamily="34" charset="0"/>
                <a:cs typeface="Andalus" pitchFamily="2" charset="-78"/>
              </a:rPr>
              <a:t>1&gt;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4, 2,</a:t>
            </a:r>
            <a:r>
              <a:rPr lang="en-US" sz="2400" dirty="0" smtClean="0">
                <a:latin typeface="Calibri" pitchFamily="34" charset="0"/>
                <a:cs typeface="Andalus" pitchFamily="2" charset="-78"/>
              </a:rPr>
              <a:t> 0.5&gt;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Theorem </a:t>
            </a:r>
            <a:r>
              <a:rPr lang="en-US" dirty="0" smtClean="0"/>
              <a:t>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21" name="TextBox 20"/>
          <p:cNvSpPr txBox="1"/>
          <p:nvPr/>
        </p:nvSpPr>
        <p:spPr>
          <a:xfrm>
            <a:off x="76200" y="3822065"/>
            <a:ext cx="3429000" cy="1200329"/>
          </a:xfrm>
          <a:prstGeom prst="rect">
            <a:avLst/>
          </a:prstGeom>
          <a:noFill/>
        </p:spPr>
        <p:txBody>
          <a:bodyPr wrap="square" rtlCol="0">
            <a:spAutoFit/>
          </a:bodyPr>
          <a:lstStyle/>
          <a:p>
            <a:r>
              <a:rPr lang="en-US" sz="2400" dirty="0" smtClean="0">
                <a:latin typeface="Calibri" pitchFamily="34" charset="0"/>
                <a:cs typeface="Calibri" pitchFamily="34" charset="0"/>
              </a:rPr>
              <a:t>The objective </a:t>
            </a:r>
            <a:r>
              <a:rPr lang="en-US" sz="2400" dirty="0">
                <a:latin typeface="Calibri" pitchFamily="34" charset="0"/>
                <a:cs typeface="Calibri" pitchFamily="34" charset="0"/>
              </a:rPr>
              <a:t>coefficients of </a:t>
            </a:r>
            <a:r>
              <a:rPr lang="en-US" sz="2400" dirty="0">
                <a:solidFill>
                  <a:srgbClr val="0033CC"/>
                </a:solidFill>
                <a:latin typeface="Calibri" pitchFamily="34" charset="0"/>
                <a:cs typeface="Calibri" pitchFamily="34" charset="0"/>
              </a:rPr>
              <a:t>active</a:t>
            </a:r>
            <a:r>
              <a:rPr lang="en-US" sz="2400" dirty="0">
                <a:latin typeface="Calibri" pitchFamily="34" charset="0"/>
                <a:cs typeface="Calibri" pitchFamily="34" charset="0"/>
              </a:rPr>
              <a:t> 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decrease</a:t>
            </a:r>
            <a:r>
              <a:rPr lang="en-US" sz="2400" dirty="0">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3" name="Down Arrow 2"/>
          <p:cNvSpPr/>
          <p:nvPr/>
        </p:nvSpPr>
        <p:spPr>
          <a:xfrm>
            <a:off x="45497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8291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25</a:t>
            </a:fld>
            <a:endParaRPr lang="en-US" altLang="zh-TW"/>
          </a:p>
        </p:txBody>
      </p:sp>
      <p:sp>
        <p:nvSpPr>
          <p:cNvPr id="16" name="TextBox 15"/>
          <p:cNvSpPr txBox="1"/>
          <p:nvPr/>
        </p:nvSpPr>
        <p:spPr>
          <a:xfrm>
            <a:off x="304800" y="3348335"/>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If</a:t>
            </a:r>
            <a:endParaRPr lang="en-US" sz="2400" dirty="0">
              <a:solidFill>
                <a:srgbClr val="FF0000"/>
              </a:solidFill>
              <a:latin typeface="Calibri" pitchFamily="34" charset="0"/>
              <a:cs typeface="Andalus" pitchFamily="2" charset="-78"/>
            </a:endParaRPr>
          </a:p>
        </p:txBody>
      </p:sp>
    </p:spTree>
    <p:extLst>
      <p:ext uri="{BB962C8B-B14F-4D97-AF65-F5344CB8AC3E}">
        <p14:creationId xmlns:p14="http://schemas.microsoft.com/office/powerpoint/2010/main" val="3667062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35350" y="3559076"/>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67100" y="4342011"/>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35350" y="3559076"/>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 1, 1, </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3, 2, </a:t>
            </a:r>
            <a:r>
              <a:rPr lang="en-US" sz="2400" b="1" dirty="0" smtClean="0">
                <a:solidFill>
                  <a:srgbClr val="FF0000"/>
                </a:solidFill>
                <a:latin typeface="Calibri" pitchFamily="34" charset="0"/>
                <a:cs typeface="Andalus" pitchFamily="2" charset="-78"/>
              </a:rPr>
              <a:t>1</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4, 2, </a:t>
            </a:r>
            <a:r>
              <a:rPr lang="en-US" sz="2400" b="1" dirty="0" smtClean="0">
                <a:solidFill>
                  <a:srgbClr val="FF0000"/>
                </a:solidFill>
                <a:latin typeface="Calibri" pitchFamily="34" charset="0"/>
                <a:cs typeface="Andalus" pitchFamily="2" charset="-78"/>
              </a:rPr>
              <a:t>0.5</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solidFill>
            <a:srgbClr val="FFFFCC"/>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Theorem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Down Arrow 13"/>
          <p:cNvSpPr/>
          <p:nvPr/>
        </p:nvSpPr>
        <p:spPr>
          <a:xfrm>
            <a:off x="4257675" y="4646811"/>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5172075" y="4634111"/>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5834856" y="3822065"/>
            <a:ext cx="3461544" cy="1200329"/>
          </a:xfrm>
          <a:prstGeom prst="rect">
            <a:avLst/>
          </a:prstGeom>
          <a:noFill/>
        </p:spPr>
        <p:txBody>
          <a:bodyPr wrap="square" rtlCol="0">
            <a:spAutoFit/>
          </a:bodyPr>
          <a:lstStyle/>
          <a:p>
            <a:r>
              <a:rPr lang="en-US" sz="2400" dirty="0" smtClean="0">
                <a:latin typeface="Calibri" pitchFamily="34" charset="0"/>
                <a:cs typeface="Calibri" pitchFamily="34" charset="0"/>
              </a:rPr>
              <a:t>The objective </a:t>
            </a:r>
            <a:r>
              <a:rPr lang="en-US" sz="2400" dirty="0">
                <a:latin typeface="Calibri" pitchFamily="34" charset="0"/>
                <a:cs typeface="Calibri" pitchFamily="34" charset="0"/>
              </a:rPr>
              <a:t>coefficients of </a:t>
            </a:r>
            <a:r>
              <a:rPr lang="en-US" sz="2400" dirty="0" smtClean="0">
                <a:solidFill>
                  <a:srgbClr val="0033CC"/>
                </a:solidFill>
                <a:latin typeface="Calibri" pitchFamily="34" charset="0"/>
                <a:cs typeface="Calibri" pitchFamily="34" charset="0"/>
              </a:rPr>
              <a:t>inactive</a:t>
            </a:r>
            <a:r>
              <a:rPr lang="en-US" sz="2400" dirty="0" smtClean="0">
                <a:latin typeface="Calibri" pitchFamily="34" charset="0"/>
                <a:cs typeface="Calibri" pitchFamily="34" charset="0"/>
              </a:rPr>
              <a:t> </a:t>
            </a:r>
            <a:r>
              <a:rPr lang="en-US" sz="2400" dirty="0">
                <a:latin typeface="Calibri" pitchFamily="34" charset="0"/>
                <a:cs typeface="Calibri" pitchFamily="34" charset="0"/>
              </a:rPr>
              <a:t>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a:t>
            </a:r>
            <a:r>
              <a:rPr lang="en-US" sz="2400" b="1" dirty="0" smtClean="0">
                <a:latin typeface="Calibri" pitchFamily="34" charset="0"/>
                <a:cs typeface="Calibri" pitchFamily="34" charset="0"/>
              </a:rPr>
              <a:t>increase</a:t>
            </a:r>
            <a:r>
              <a:rPr lang="en-US" sz="2400" dirty="0" smtClean="0">
                <a:latin typeface="Calibri" pitchFamily="34" charset="0"/>
                <a:cs typeface="Calibri" pitchFamily="34" charset="0"/>
              </a:rPr>
              <a:t> </a:t>
            </a:r>
            <a:r>
              <a:rPr lang="en-US" sz="2400" dirty="0">
                <a:latin typeface="Calibri" pitchFamily="34" charset="0"/>
                <a:cs typeface="Calibri" pitchFamily="34" charset="0"/>
              </a:rPr>
              <a:t>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19" name="Rectangle 18"/>
          <p:cNvSpPr/>
          <p:nvPr/>
        </p:nvSpPr>
        <p:spPr>
          <a:xfrm>
            <a:off x="3581400" y="1549400"/>
            <a:ext cx="1355725" cy="660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06800" y="1640531"/>
            <a:ext cx="1330325" cy="461665"/>
          </a:xfrm>
          <a:prstGeom prst="rect">
            <a:avLst/>
          </a:prstGeom>
          <a:noFill/>
        </p:spPr>
        <p:txBody>
          <a:bodyPr wrap="square" rtlCol="0">
            <a:spAutoFit/>
          </a:bodyPr>
          <a:lstStyle/>
          <a:p>
            <a:pPr algn="ct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FF0000"/>
                </a:solidFill>
                <a:latin typeface="Calibri" pitchFamily="34" charset="0"/>
                <a:cs typeface="Andalus" pitchFamily="2" charset="-78"/>
              </a:rPr>
              <a:t>=</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3" name="Rectangular Callout 22"/>
          <p:cNvSpPr/>
          <p:nvPr/>
        </p:nvSpPr>
        <p:spPr>
          <a:xfrm>
            <a:off x="2743200" y="533399"/>
            <a:ext cx="3225800" cy="825499"/>
          </a:xfrm>
          <a:prstGeom prst="wedgeRectCallout">
            <a:avLst>
              <a:gd name="adj1" fmla="val -7208"/>
              <a:gd name="adj2" fmla="val 6848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Then: </a:t>
            </a:r>
            <a:r>
              <a:rPr lang="en-US" dirty="0" smtClean="0">
                <a:solidFill>
                  <a:schemeClr val="tx1"/>
                </a:solidFill>
                <a:latin typeface="Calibri" pitchFamily="34" charset="0"/>
                <a:cs typeface="Calibri" pitchFamily="34" charset="0"/>
              </a:rPr>
              <a:t>The optimal solution of Q is the same as P’s </a:t>
            </a:r>
            <a:endParaRPr lang="en-US" dirty="0">
              <a:solidFill>
                <a:schemeClr val="tx1"/>
              </a:solidFill>
              <a:latin typeface="Calibri" pitchFamily="34" charset="0"/>
              <a:cs typeface="Calibri" pitchFamily="34" charset="0"/>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26</a:t>
            </a:fld>
            <a:endParaRPr lang="en-US" altLang="zh-TW"/>
          </a:p>
        </p:txBody>
      </p:sp>
      <p:sp>
        <p:nvSpPr>
          <p:cNvPr id="24" name="TextBox 23"/>
          <p:cNvSpPr txBox="1"/>
          <p:nvPr/>
        </p:nvSpPr>
        <p:spPr>
          <a:xfrm>
            <a:off x="5975350" y="3348335"/>
            <a:ext cx="8826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And</a:t>
            </a:r>
            <a:endParaRPr lang="en-US" sz="2400" dirty="0">
              <a:solidFill>
                <a:srgbClr val="FF0000"/>
              </a:solidFill>
              <a:latin typeface="Calibri" pitchFamily="34" charset="0"/>
              <a:cs typeface="Andalus" pitchFamily="2" charset="-78"/>
            </a:endParaRPr>
          </a:p>
        </p:txBody>
      </p:sp>
      <p:sp>
        <p:nvSpPr>
          <p:cNvPr id="25" name="TextBox 24"/>
          <p:cNvSpPr txBox="1"/>
          <p:nvPr/>
        </p:nvSpPr>
        <p:spPr>
          <a:xfrm>
            <a:off x="76200" y="3822065"/>
            <a:ext cx="3429000" cy="1200329"/>
          </a:xfrm>
          <a:prstGeom prst="rect">
            <a:avLst/>
          </a:prstGeom>
          <a:noFill/>
        </p:spPr>
        <p:txBody>
          <a:bodyPr wrap="square" rtlCol="0">
            <a:spAutoFit/>
          </a:bodyPr>
          <a:lstStyle/>
          <a:p>
            <a:r>
              <a:rPr lang="en-US" sz="2400" dirty="0" smtClean="0">
                <a:latin typeface="Calibri" pitchFamily="34" charset="0"/>
                <a:cs typeface="Calibri" pitchFamily="34" charset="0"/>
              </a:rPr>
              <a:t>The objective </a:t>
            </a:r>
            <a:r>
              <a:rPr lang="en-US" sz="2400" dirty="0">
                <a:latin typeface="Calibri" pitchFamily="34" charset="0"/>
                <a:cs typeface="Calibri" pitchFamily="34" charset="0"/>
              </a:rPr>
              <a:t>coefficients of </a:t>
            </a:r>
            <a:r>
              <a:rPr lang="en-US" sz="2400" dirty="0">
                <a:solidFill>
                  <a:srgbClr val="0033CC"/>
                </a:solidFill>
                <a:latin typeface="Calibri" pitchFamily="34" charset="0"/>
                <a:cs typeface="Calibri" pitchFamily="34" charset="0"/>
              </a:rPr>
              <a:t>active</a:t>
            </a:r>
            <a:r>
              <a:rPr lang="en-US" sz="2400" dirty="0">
                <a:latin typeface="Calibri" pitchFamily="34" charset="0"/>
                <a:cs typeface="Calibri" pitchFamily="34" charset="0"/>
              </a:rPr>
              <a:t> 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decrease</a:t>
            </a:r>
            <a:r>
              <a:rPr lang="en-US" sz="2400" dirty="0">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26" name="TextBox 25"/>
          <p:cNvSpPr txBox="1"/>
          <p:nvPr/>
        </p:nvSpPr>
        <p:spPr>
          <a:xfrm>
            <a:off x="304800" y="3348335"/>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If</a:t>
            </a:r>
            <a:endParaRPr lang="en-US" sz="2400" dirty="0">
              <a:solidFill>
                <a:srgbClr val="FF0000"/>
              </a:solidFill>
              <a:latin typeface="Calibri" pitchFamily="34" charset="0"/>
              <a:cs typeface="Andalus" pitchFamily="2" charset="-78"/>
            </a:endParaRPr>
          </a:p>
        </p:txBody>
      </p:sp>
    </p:spTree>
    <p:extLst>
      <p:ext uri="{BB962C8B-B14F-4D97-AF65-F5344CB8AC3E}">
        <p14:creationId xmlns:p14="http://schemas.microsoft.com/office/powerpoint/2010/main" val="3237064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I</a:t>
            </a:r>
            <a:endParaRPr lang="en-US" dirty="0"/>
          </a:p>
        </p:txBody>
      </p:sp>
      <p:sp>
        <p:nvSpPr>
          <p:cNvPr id="7" name="Content Placeholder 6"/>
          <p:cNvSpPr>
            <a:spLocks noGrp="1"/>
          </p:cNvSpPr>
          <p:nvPr>
            <p:ph idx="1"/>
          </p:nvPr>
        </p:nvSpPr>
        <p:spPr/>
        <p:txBody>
          <a:bodyPr/>
          <a:lstStyle/>
          <a:p>
            <a:endParaRPr lang="en-US" dirty="0" smtClean="0"/>
          </a:p>
          <a:p>
            <a:r>
              <a:rPr lang="en-US" dirty="0" smtClean="0">
                <a:effectLst>
                  <a:glow rad="101600">
                    <a:schemeClr val="accent3">
                      <a:satMod val="175000"/>
                      <a:alpha val="40000"/>
                    </a:schemeClr>
                  </a:glow>
                </a:effectLst>
              </a:rPr>
              <a:t>Denote: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a:t>
            </a:r>
            <a:endParaRPr lang="en-US" baseline="-25000" dirty="0">
              <a:solidFill>
                <a:srgbClr val="FF0000"/>
              </a:solidFill>
              <a:effectLst>
                <a:glow rad="101600">
                  <a:schemeClr val="accent3">
                    <a:satMod val="175000"/>
                    <a:alpha val="40000"/>
                  </a:schemeClr>
                </a:glow>
              </a:effectLst>
            </a:endParaRPr>
          </a:p>
          <a:p>
            <a:pPr marL="0" indent="0">
              <a:buNone/>
            </a:pPr>
            <a:endParaRPr lang="en-US" b="1" dirty="0" smtClean="0"/>
          </a:p>
          <a:p>
            <a:pPr marL="0" indent="0">
              <a:buNone/>
            </a:pPr>
            <a:r>
              <a:rPr lang="en-US" b="1" dirty="0" smtClean="0"/>
              <a:t>Theorem:</a:t>
            </a:r>
          </a:p>
          <a:p>
            <a:r>
              <a:rPr lang="en-US" dirty="0" smtClean="0"/>
              <a:t>Let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a:t> </a:t>
            </a:r>
            <a:r>
              <a:rPr lang="en-US" dirty="0" smtClean="0"/>
              <a:t> be the optimal solution of an ILP </a:t>
            </a:r>
            <a:r>
              <a:rPr lang="en-US" dirty="0" smtClean="0">
                <a:solidFill>
                  <a:srgbClr val="FF0000"/>
                </a:solidFill>
              </a:rPr>
              <a:t>P </a:t>
            </a:r>
            <a:r>
              <a:rPr lang="en-US" dirty="0" smtClean="0"/>
              <a:t>We are and assume that an ILP </a:t>
            </a:r>
            <a:r>
              <a:rPr lang="en-US" dirty="0" smtClean="0">
                <a:solidFill>
                  <a:srgbClr val="FF0000"/>
                </a:solidFill>
              </a:rPr>
              <a:t>Q</a:t>
            </a:r>
          </a:p>
          <a:p>
            <a:pPr lvl="1"/>
            <a:r>
              <a:rPr lang="en-US" dirty="0" smtClean="0">
                <a:effectLst>
                  <a:glow rad="101600">
                    <a:schemeClr val="accent3">
                      <a:satMod val="175000"/>
                      <a:alpha val="40000"/>
                    </a:schemeClr>
                  </a:glow>
                </a:effectLst>
              </a:rPr>
              <a:t>Is in the same equivalence class as </a:t>
            </a:r>
            <a:r>
              <a:rPr lang="en-US" dirty="0" smtClean="0">
                <a:solidFill>
                  <a:srgbClr val="FF0000"/>
                </a:solidFill>
                <a:effectLst>
                  <a:glow rad="101600">
                    <a:schemeClr val="accent3">
                      <a:satMod val="175000"/>
                      <a:alpha val="40000"/>
                    </a:schemeClr>
                  </a:glow>
                </a:effectLst>
              </a:rPr>
              <a:t>P </a:t>
            </a:r>
          </a:p>
          <a:p>
            <a:pPr lvl="1"/>
            <a:r>
              <a:rPr lang="en-US" dirty="0" smtClean="0">
                <a:effectLst>
                  <a:glow rad="101600">
                    <a:schemeClr val="accent3">
                      <a:satMod val="175000"/>
                      <a:alpha val="40000"/>
                    </a:schemeClr>
                  </a:glow>
                </a:effectLst>
              </a:rPr>
              <a:t>And</a:t>
            </a:r>
            <a:r>
              <a:rPr lang="en-US" dirty="0" smtClean="0">
                <a:solidFill>
                  <a:srgbClr val="FF0000"/>
                </a:solidFill>
                <a:effectLst>
                  <a:glow rad="101600">
                    <a:schemeClr val="accent3">
                      <a:satMod val="175000"/>
                      <a:alpha val="40000"/>
                    </a:schemeClr>
                  </a:glow>
                </a:effectLst>
              </a:rPr>
              <a:t>, </a:t>
            </a:r>
            <a:r>
              <a:rPr lang="en-US" dirty="0" smtClean="0">
                <a:effectLst>
                  <a:glow rad="101600">
                    <a:schemeClr val="accent3">
                      <a:satMod val="175000"/>
                      <a:alpha val="40000"/>
                    </a:schemeClr>
                  </a:glow>
                </a:effectLst>
              </a:rPr>
              <a:t>For each </a:t>
            </a:r>
            <a:r>
              <a:rPr lang="en-US" dirty="0" err="1"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a:t>
            </a:r>
            <a:r>
              <a:rPr lang="el-GR" dirty="0" smtClean="0">
                <a:solidFill>
                  <a:srgbClr val="FF0000"/>
                </a:solidFill>
                <a:effectLst>
                  <a:glow rad="101600">
                    <a:schemeClr val="accent3">
                      <a:satMod val="175000"/>
                      <a:alpha val="40000"/>
                    </a:schemeClr>
                  </a:glow>
                </a:effectLst>
              </a:rPr>
              <a:t>ϵ</a:t>
            </a:r>
            <a:r>
              <a:rPr lang="en-US" dirty="0" smtClean="0">
                <a:solidFill>
                  <a:srgbClr val="FF0000"/>
                </a:solidFill>
                <a:effectLst>
                  <a:glow rad="101600">
                    <a:schemeClr val="accent3">
                      <a:satMod val="175000"/>
                      <a:alpha val="40000"/>
                    </a:schemeClr>
                  </a:glow>
                </a:effectLst>
              </a:rPr>
              <a:t> {1, …, </a:t>
            </a:r>
            <a:r>
              <a:rPr lang="en-US" dirty="0" err="1" smtClean="0">
                <a:solidFill>
                  <a:srgbClr val="FF0000"/>
                </a:solidFill>
                <a:effectLst>
                  <a:glow rad="101600">
                    <a:schemeClr val="accent3">
                      <a:satMod val="175000"/>
                      <a:alpha val="40000"/>
                    </a:schemeClr>
                  </a:glow>
                </a:effectLst>
              </a:rPr>
              <a:t>n</a:t>
            </a:r>
            <a:r>
              <a:rPr lang="en-US" baseline="-25000" dirty="0" err="1" smtClean="0">
                <a:solidFill>
                  <a:srgbClr val="FF0000"/>
                </a:solidFill>
                <a:effectLst>
                  <a:glow rad="101600">
                    <a:schemeClr val="accent3">
                      <a:satMod val="175000"/>
                      <a:alpha val="40000"/>
                    </a:schemeClr>
                  </a:glow>
                </a:effectLst>
              </a:rPr>
              <a:t>p</a:t>
            </a:r>
            <a:r>
              <a:rPr lang="en-US" dirty="0" smtClean="0">
                <a:solidFill>
                  <a:srgbClr val="FF0000"/>
                </a:solidFill>
                <a:effectLst>
                  <a:glow rad="101600">
                    <a:schemeClr val="accent3">
                      <a:satMod val="175000"/>
                      <a:alpha val="40000"/>
                    </a:schemeClr>
                  </a:glow>
                </a:effectLst>
              </a:rPr>
              <a:t> } (2</a:t>
            </a:r>
            <a:r>
              <a:rPr lang="en-US" b="1" dirty="0" smtClean="0">
                <a:solidFill>
                  <a:srgbClr val="FF0000"/>
                </a:solidFill>
                <a:effectLst>
                  <a:glow rad="101600">
                    <a:schemeClr val="accent3">
                      <a:satMod val="175000"/>
                      <a:alpha val="40000"/>
                    </a:schemeClr>
                  </a:glow>
                </a:effectLst>
              </a:rPr>
              <a:t>x</a:t>
            </a:r>
            <a:r>
              <a:rPr lang="en-US" baseline="30000" dirty="0" smtClean="0">
                <a:solidFill>
                  <a:srgbClr val="FF0000"/>
                </a:solidFill>
                <a:effectLst>
                  <a:glow rad="101600">
                    <a:schemeClr val="accent3">
                      <a:satMod val="175000"/>
                      <a:alpha val="40000"/>
                    </a:schemeClr>
                  </a:glow>
                </a:effectLst>
              </a:rPr>
              <a:t>*</a:t>
            </a:r>
            <a:r>
              <a:rPr lang="en-US" baseline="-25000" dirty="0" err="1" smtClean="0">
                <a:solidFill>
                  <a:srgbClr val="FF0000"/>
                </a:solidFill>
                <a:effectLst>
                  <a:glow rad="101600">
                    <a:schemeClr val="accent3">
                      <a:satMod val="175000"/>
                      <a:alpha val="40000"/>
                    </a:schemeClr>
                  </a:glow>
                </a:effectLst>
              </a:rPr>
              <a:t>P,i</a:t>
            </a:r>
            <a:r>
              <a:rPr lang="en-US" dirty="0" smtClean="0">
                <a:solidFill>
                  <a:srgbClr val="FF0000"/>
                </a:solidFill>
                <a:effectLst>
                  <a:glow rad="101600">
                    <a:schemeClr val="accent3">
                      <a:satMod val="175000"/>
                      <a:alpha val="40000"/>
                    </a:schemeClr>
                  </a:glow>
                </a:effectLst>
              </a:rPr>
              <a:t> – 1)</a:t>
            </a:r>
            <a:r>
              <a:rPr lang="el-GR" dirty="0" smtClean="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baseline="-25000" dirty="0"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 0, </a:t>
            </a:r>
            <a:r>
              <a:rPr lang="en-US" dirty="0" smtClean="0">
                <a:effectLst>
                  <a:glow rad="101600">
                    <a:schemeClr val="accent3">
                      <a:satMod val="175000"/>
                      <a:alpha val="40000"/>
                    </a:schemeClr>
                  </a:glow>
                </a:effectLst>
              </a:rPr>
              <a:t>where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Q</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P</a:t>
            </a:r>
            <a:endParaRPr lang="en-US" baseline="-25000" dirty="0" smtClean="0">
              <a:solidFill>
                <a:srgbClr val="FF0000"/>
              </a:solidFill>
              <a:effectLst>
                <a:glow rad="101600">
                  <a:schemeClr val="accent3">
                    <a:satMod val="175000"/>
                    <a:alpha val="40000"/>
                  </a:schemeClr>
                </a:glow>
              </a:effectLst>
            </a:endParaRPr>
          </a:p>
          <a:p>
            <a:r>
              <a:rPr lang="en-US" dirty="0" smtClean="0"/>
              <a:t>Then, without solving </a:t>
            </a:r>
            <a:r>
              <a:rPr lang="en-US" dirty="0" smtClean="0">
                <a:solidFill>
                  <a:srgbClr val="FF0000"/>
                </a:solidFill>
              </a:rPr>
              <a:t>Q,</a:t>
            </a:r>
            <a:r>
              <a:rPr lang="en-US" dirty="0" smtClean="0"/>
              <a:t> we can guarantee that the optimal solution of </a:t>
            </a:r>
            <a:r>
              <a:rPr lang="en-US" dirty="0" smtClean="0">
                <a:solidFill>
                  <a:srgbClr val="FF0000"/>
                </a:solidFill>
              </a:rPr>
              <a:t>Q</a:t>
            </a:r>
            <a:r>
              <a:rPr lang="en-US" dirty="0" smtClean="0"/>
              <a:t> is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Q</a:t>
            </a:r>
            <a:r>
              <a:rPr lang="en-US" dirty="0" smtClean="0">
                <a:solidFill>
                  <a:srgbClr val="FF0000"/>
                </a:solidFill>
              </a:rPr>
              <a: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smtClean="0">
                <a:solidFill>
                  <a:srgbClr val="FF0000"/>
                </a:solidFill>
              </a:rPr>
              <a:t> </a:t>
            </a:r>
          </a:p>
          <a:p>
            <a:endParaRPr lang="en-US" dirty="0">
              <a:solidFill>
                <a:srgbClr val="FF0000"/>
              </a:solidFill>
            </a:endParaRPr>
          </a:p>
        </p:txBody>
      </p:sp>
      <p:sp>
        <p:nvSpPr>
          <p:cNvPr id="5" name="TextBox 4"/>
          <p:cNvSpPr txBox="1"/>
          <p:nvPr/>
        </p:nvSpPr>
        <p:spPr>
          <a:xfrm>
            <a:off x="825500" y="11684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0</a:t>
            </a:r>
            <a:endParaRPr lang="en-US" sz="2400" dirty="0">
              <a:solidFill>
                <a:srgbClr val="FF0000"/>
              </a:solidFill>
              <a:latin typeface="Calibri" pitchFamily="34" charset="0"/>
              <a:cs typeface="Andalus" pitchFamily="2" charset="-78"/>
            </a:endParaRPr>
          </a:p>
        </p:txBody>
      </p:sp>
      <p:sp>
        <p:nvSpPr>
          <p:cNvPr id="6" name="TextBox 5"/>
          <p:cNvSpPr txBox="1"/>
          <p:nvPr/>
        </p:nvSpPr>
        <p:spPr>
          <a:xfrm>
            <a:off x="2628900" y="11684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8" name="Right Arrow 7"/>
          <p:cNvSpPr/>
          <p:nvPr/>
        </p:nvSpPr>
        <p:spPr>
          <a:xfrm>
            <a:off x="2101850" y="12838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33900" y="11430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1</a:t>
            </a:r>
            <a:endParaRPr lang="en-US" sz="2400" dirty="0">
              <a:solidFill>
                <a:srgbClr val="FF0000"/>
              </a:solidFill>
              <a:latin typeface="Calibri" pitchFamily="34" charset="0"/>
              <a:cs typeface="Andalus" pitchFamily="2" charset="-78"/>
            </a:endParaRPr>
          </a:p>
        </p:txBody>
      </p:sp>
      <p:sp>
        <p:nvSpPr>
          <p:cNvPr id="10" name="TextBox 9"/>
          <p:cNvSpPr txBox="1"/>
          <p:nvPr/>
        </p:nvSpPr>
        <p:spPr>
          <a:xfrm>
            <a:off x="6337300" y="11430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11" name="Right Arrow 10"/>
          <p:cNvSpPr/>
          <p:nvPr/>
        </p:nvSpPr>
        <p:spPr>
          <a:xfrm>
            <a:off x="5797550" y="12584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4800" y="4222532"/>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27</a:t>
            </a:fld>
            <a:endParaRPr lang="en-US" altLang="zh-TW"/>
          </a:p>
        </p:txBody>
      </p:sp>
    </p:spTree>
    <p:extLst>
      <p:ext uri="{BB962C8B-B14F-4D97-AF65-F5344CB8AC3E}">
        <p14:creationId xmlns:p14="http://schemas.microsoft.com/office/powerpoint/2010/main" val="3439962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1092271881"/>
              </p:ext>
            </p:extLst>
          </p:nvPr>
        </p:nvGraphicFramePr>
        <p:xfrm>
          <a:off x="895350" y="1030586"/>
          <a:ext cx="8172450" cy="532576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679028"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4" name="Rectangle 3"/>
          <p:cNvSpPr/>
          <p:nvPr/>
        </p:nvSpPr>
        <p:spPr>
          <a:xfrm>
            <a:off x="2545292" y="2747902"/>
            <a:ext cx="3286124" cy="7143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Amortized inference gives a speedup without losing accuracy </a:t>
            </a:r>
            <a:endParaRPr lang="en-US" dirty="0"/>
          </a:p>
        </p:txBody>
      </p:sp>
      <p:sp>
        <p:nvSpPr>
          <p:cNvPr id="11" name="Rectangle 10"/>
          <p:cNvSpPr/>
          <p:nvPr/>
        </p:nvSpPr>
        <p:spPr>
          <a:xfrm>
            <a:off x="7273974" y="1930844"/>
            <a:ext cx="1816100" cy="7143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Solve only 40% of problems</a:t>
            </a:r>
            <a:endParaRPr lang="en-US" dirty="0"/>
          </a:p>
        </p:txBody>
      </p:sp>
      <p:cxnSp>
        <p:nvCxnSpPr>
          <p:cNvPr id="10" name="Straight Arrow Connector 9"/>
          <p:cNvCxnSpPr>
            <a:stCxn id="11" idx="1"/>
          </p:cNvCxnSpPr>
          <p:nvPr/>
        </p:nvCxnSpPr>
        <p:spPr>
          <a:xfrm flipH="1">
            <a:off x="6191006" y="2288032"/>
            <a:ext cx="1082968" cy="459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Slide Number Placeholder 11"/>
          <p:cNvSpPr>
            <a:spLocks noGrp="1"/>
          </p:cNvSpPr>
          <p:nvPr>
            <p:ph type="sldNum" sz="quarter" idx="12"/>
          </p:nvPr>
        </p:nvSpPr>
        <p:spPr/>
        <p:txBody>
          <a:bodyPr/>
          <a:lstStyle/>
          <a:p>
            <a:fld id="{56A471DA-691E-DD4A-AEDE-C6CE7F7B9325}" type="slidenum">
              <a:rPr lang="en-US" smtClean="0"/>
              <a:t>28</a:t>
            </a:fld>
            <a:endParaRPr lang="en-US"/>
          </a:p>
        </p:txBody>
      </p:sp>
    </p:spTree>
    <p:extLst>
      <p:ext uri="{BB962C8B-B14F-4D97-AF65-F5344CB8AC3E}">
        <p14:creationId xmlns:p14="http://schemas.microsoft.com/office/powerpoint/2010/main" val="98358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P spid="4"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4654550" y="3177232"/>
            <a:ext cx="3511550" cy="83099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67250" y="5071765"/>
            <a:ext cx="34925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73600" y="5071765"/>
            <a:ext cx="34925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10x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+18x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+10x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+3.5x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3" name="TextBox 2"/>
          <p:cNvSpPr txBox="1"/>
          <p:nvPr/>
        </p:nvSpPr>
        <p:spPr>
          <a:xfrm>
            <a:off x="4667250" y="3189932"/>
            <a:ext cx="3498850" cy="830997"/>
          </a:xfrm>
          <a:prstGeom prst="rect">
            <a:avLst/>
          </a:prstGeom>
          <a:noFill/>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&lt;10, 18, 10, 3.5&gt;</a:t>
            </a:r>
          </a:p>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a:t>
            </a:r>
            <a:r>
              <a:rPr lang="en-US" sz="2400" dirty="0" smtClean="0">
                <a:solidFill>
                  <a:srgbClr val="FF0000"/>
                </a:solidFill>
                <a:latin typeface="Calibri" pitchFamily="34" charset="0"/>
                <a:cs typeface="Andalus" pitchFamily="2" charset="-78"/>
              </a:rPr>
              <a:t>=         2</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+ 3</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endParaRPr lang="en-US" sz="2400" baseline="-25000" dirty="0">
              <a:solidFill>
                <a:srgbClr val="FF0000"/>
              </a:solidFill>
              <a:latin typeface="Calibri" pitchFamily="34" charset="0"/>
              <a:cs typeface="Andalus" pitchFamily="2" charset="-78"/>
            </a:endParaRPr>
          </a:p>
        </p:txBody>
      </p:sp>
      <p:sp>
        <p:nvSpPr>
          <p:cNvPr id="15" name="Rectangle 14"/>
          <p:cNvSpPr/>
          <p:nvPr/>
        </p:nvSpPr>
        <p:spPr>
          <a:xfrm>
            <a:off x="260350" y="1998365"/>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67250" y="1346641"/>
            <a:ext cx="3492500" cy="142195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0350" y="1998365"/>
            <a:ext cx="2990850" cy="156966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1</a:t>
            </a:r>
          </a:p>
          <a:p>
            <a:endParaRPr lang="en-US" sz="2400" dirty="0">
              <a:latin typeface="Calibri" pitchFamily="34" charset="0"/>
              <a:cs typeface="Andalus" pitchFamily="2" charset="-78"/>
            </a:endParaRPr>
          </a:p>
        </p:txBody>
      </p:sp>
      <p:sp>
        <p:nvSpPr>
          <p:cNvPr id="2" name="Title 1"/>
          <p:cNvSpPr>
            <a:spLocks noGrp="1"/>
          </p:cNvSpPr>
          <p:nvPr>
            <p:ph type="title"/>
          </p:nvPr>
        </p:nvSpPr>
        <p:spPr/>
        <p:txBody>
          <a:bodyPr/>
          <a:lstStyle/>
          <a:p>
            <a:r>
              <a:rPr lang="en-US" dirty="0" smtClean="0"/>
              <a:t>Theorem II</a:t>
            </a:r>
            <a:endParaRPr lang="en-US" dirty="0"/>
          </a:p>
        </p:txBody>
      </p:sp>
      <p:sp>
        <p:nvSpPr>
          <p:cNvPr id="6" name="TextBox 5"/>
          <p:cNvSpPr txBox="1"/>
          <p:nvPr/>
        </p:nvSpPr>
        <p:spPr>
          <a:xfrm>
            <a:off x="4654550" y="1346641"/>
            <a:ext cx="3371850" cy="1569660"/>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P1=p2</a:t>
            </a:r>
            <a:r>
              <a:rPr lang="en-US" sz="2400" dirty="0" smtClean="0">
                <a:latin typeface="Calibri" pitchFamily="34" charset="0"/>
                <a:cs typeface="Andalus" pitchFamily="2" charset="-78"/>
              </a:rPr>
              <a:t>:    &lt;0, 1, 1, 0&gt;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latin typeface="Calibri" pitchFamily="34" charset="0"/>
                <a:cs typeface="Andalus" pitchFamily="2" charset="-78"/>
              </a:rPr>
              <a:t>:           </a:t>
            </a:r>
            <a:r>
              <a:rPr lang="en-US" sz="2400" dirty="0">
                <a:latin typeface="Calibri" pitchFamily="34" charset="0"/>
                <a:cs typeface="Andalus" pitchFamily="2" charset="-78"/>
              </a:rPr>
              <a:t>&lt;2, </a:t>
            </a:r>
            <a:r>
              <a:rPr lang="en-US" sz="2400" dirty="0" smtClean="0">
                <a:latin typeface="Calibri" pitchFamily="34" charset="0"/>
                <a:cs typeface="Andalus" pitchFamily="2" charset="-78"/>
              </a:rPr>
              <a:t>3, </a:t>
            </a:r>
            <a:r>
              <a:rPr lang="en-US" sz="2400" dirty="0">
                <a:latin typeface="Calibri" pitchFamily="34" charset="0"/>
                <a:cs typeface="Andalus" pitchFamily="2" charset="-78"/>
              </a:rPr>
              <a:t>2,</a:t>
            </a:r>
            <a:r>
              <a:rPr lang="en-US" sz="2400" b="1" dirty="0">
                <a:solidFill>
                  <a:srgbClr val="FF0000"/>
                </a:solidFill>
                <a:latin typeface="Calibri" pitchFamily="34" charset="0"/>
                <a:cs typeface="Andalus" pitchFamily="2" charset="-78"/>
              </a:rPr>
              <a:t> </a:t>
            </a:r>
            <a:r>
              <a:rPr lang="en-US" sz="2400" dirty="0">
                <a:latin typeface="Calibri" pitchFamily="34" charset="0"/>
                <a:cs typeface="Andalus" pitchFamily="2" charset="-78"/>
              </a:rPr>
              <a:t>1&gt;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r>
              <a:rPr lang="en-US" sz="2400" dirty="0" smtClean="0">
                <a:latin typeface="Calibri" pitchFamily="34" charset="0"/>
                <a:cs typeface="Andalus" pitchFamily="2" charset="-78"/>
              </a:rPr>
              <a:t>:           &lt;</a:t>
            </a:r>
            <a:r>
              <a:rPr lang="en-US" sz="2400" dirty="0">
                <a:latin typeface="Calibri" pitchFamily="34" charset="0"/>
                <a:cs typeface="Andalus" pitchFamily="2" charset="-78"/>
              </a:rPr>
              <a:t>2, 4, 2, 0.5&gt;</a:t>
            </a:r>
          </a:p>
          <a:p>
            <a:endParaRPr lang="en-US" sz="2400" dirty="0" smtClean="0">
              <a:latin typeface="Calibri" pitchFamily="34" charset="0"/>
              <a:cs typeface="Andalus" pitchFamily="2" charset="-78"/>
            </a:endParaRPr>
          </a:p>
        </p:txBody>
      </p:sp>
      <p:sp>
        <p:nvSpPr>
          <p:cNvPr id="8" name="TextBox 7"/>
          <p:cNvSpPr txBox="1"/>
          <p:nvPr/>
        </p:nvSpPr>
        <p:spPr>
          <a:xfrm>
            <a:off x="1187450" y="1358899"/>
            <a:ext cx="7175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P1</a:t>
            </a:r>
            <a:endParaRPr lang="en-US" sz="2400" dirty="0">
              <a:solidFill>
                <a:srgbClr val="FF0000"/>
              </a:solidFill>
              <a:latin typeface="Calibri" pitchFamily="34" charset="0"/>
              <a:cs typeface="Andalus" pitchFamily="2" charset="-78"/>
            </a:endParaRPr>
          </a:p>
        </p:txBody>
      </p:sp>
      <p:sp>
        <p:nvSpPr>
          <p:cNvPr id="14" name="Rectangle 13"/>
          <p:cNvSpPr/>
          <p:nvPr/>
        </p:nvSpPr>
        <p:spPr>
          <a:xfrm>
            <a:off x="273050" y="3954165"/>
            <a:ext cx="2978150" cy="1327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050" y="4017665"/>
            <a:ext cx="310515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8" name="TextBox 17"/>
          <p:cNvSpPr txBox="1"/>
          <p:nvPr/>
        </p:nvSpPr>
        <p:spPr>
          <a:xfrm>
            <a:off x="1200150" y="3314699"/>
            <a:ext cx="7048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P2</a:t>
            </a:r>
            <a:endParaRPr lang="en-US" sz="2400" dirty="0">
              <a:solidFill>
                <a:srgbClr val="FF0000"/>
              </a:solidFill>
              <a:latin typeface="Calibri" pitchFamily="34" charset="0"/>
              <a:cs typeface="Andalus" pitchFamily="2" charset="-78"/>
            </a:endParaRPr>
          </a:p>
        </p:txBody>
      </p:sp>
      <p:sp>
        <p:nvSpPr>
          <p:cNvPr id="16" name="TextBox 15"/>
          <p:cNvSpPr txBox="1"/>
          <p:nvPr/>
        </p:nvSpPr>
        <p:spPr>
          <a:xfrm>
            <a:off x="6007100" y="45211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9" name="Rectangle 18"/>
          <p:cNvSpPr/>
          <p:nvPr/>
        </p:nvSpPr>
        <p:spPr>
          <a:xfrm>
            <a:off x="6654800" y="609600"/>
            <a:ext cx="2032000" cy="4892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654800" y="637231"/>
            <a:ext cx="2032000" cy="461665"/>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P2</a:t>
            </a:r>
            <a:r>
              <a:rPr lang="en-US" sz="2400" dirty="0" smtClean="0">
                <a:solidFill>
                  <a:srgbClr val="FF0000"/>
                </a:solidFill>
                <a:latin typeface="Calibri" pitchFamily="34" charset="0"/>
                <a:cs typeface="Andalus" pitchFamily="2" charset="-78"/>
              </a:rPr>
              <a:t> =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1" name="Rectangular Callout 20"/>
          <p:cNvSpPr/>
          <p:nvPr/>
        </p:nvSpPr>
        <p:spPr>
          <a:xfrm>
            <a:off x="2743200" y="457200"/>
            <a:ext cx="3492500" cy="825499"/>
          </a:xfrm>
          <a:prstGeom prst="wedgeRectCallout">
            <a:avLst>
              <a:gd name="adj1" fmla="val 61406"/>
              <a:gd name="adj2" fmla="val -600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the same as the P’s </a:t>
            </a:r>
            <a:endParaRPr lang="en-US" dirty="0">
              <a:solidFill>
                <a:schemeClr val="tx1"/>
              </a:solidFill>
              <a:latin typeface="Calibri" pitchFamily="34" charset="0"/>
              <a:cs typeface="Calibri" pitchFamily="34" charset="0"/>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29</a:t>
            </a:fld>
            <a:endParaRPr lang="en-US" altLang="zh-TW"/>
          </a:p>
        </p:txBody>
      </p:sp>
    </p:spTree>
    <p:extLst>
      <p:ext uri="{BB962C8B-B14F-4D97-AF65-F5344CB8AC3E}">
        <p14:creationId xmlns:p14="http://schemas.microsoft.com/office/powerpoint/2010/main" val="4185629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1" grpId="0" animBg="1"/>
      <p:bldP spid="6" grpId="0"/>
      <p:bldP spid="16" grpId="0" animBg="1"/>
      <p:bldP spid="19" grpId="0" animBg="1"/>
      <p:bldP spid="2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smtClean="0"/>
              <a:t>Learning and Inference </a:t>
            </a:r>
          </a:p>
        </p:txBody>
      </p:sp>
      <p:sp>
        <p:nvSpPr>
          <p:cNvPr id="830467" name="Rectangle 3"/>
          <p:cNvSpPr>
            <a:spLocks noGrp="1" noChangeArrowheads="1"/>
          </p:cNvSpPr>
          <p:nvPr>
            <p:ph idx="1"/>
          </p:nvPr>
        </p:nvSpPr>
        <p:spPr/>
        <p:txBody>
          <a:bodyPr/>
          <a:lstStyle/>
          <a:p>
            <a:r>
              <a:rPr lang="en-US" altLang="zh-TW" dirty="0" smtClean="0"/>
              <a:t>Global decisions in which several local decisions play a role  but there are mutual dependencies on their outcome.</a:t>
            </a:r>
          </a:p>
          <a:p>
            <a:pPr lvl="1"/>
            <a:r>
              <a:rPr lang="en-US" altLang="zh-TW" dirty="0" smtClean="0">
                <a:solidFill>
                  <a:srgbClr val="0033CC"/>
                </a:solidFill>
              </a:rPr>
              <a:t>In current NLP we often think about simpler structured problems: Parsing, Information Extraction, SRL, etc. </a:t>
            </a:r>
          </a:p>
          <a:p>
            <a:pPr lvl="1"/>
            <a:r>
              <a:rPr lang="en-US" altLang="zh-TW" dirty="0" smtClean="0"/>
              <a:t>As we </a:t>
            </a:r>
            <a:r>
              <a:rPr lang="en-US" altLang="zh-TW" dirty="0"/>
              <a:t>move up the problem hierarchy </a:t>
            </a:r>
            <a:r>
              <a:rPr lang="en-US" altLang="zh-TW" dirty="0" smtClean="0"/>
              <a:t>(Textual </a:t>
            </a:r>
            <a:r>
              <a:rPr lang="en-US" altLang="zh-TW" dirty="0"/>
              <a:t>Entailment, </a:t>
            </a:r>
            <a:r>
              <a:rPr lang="en-US" altLang="zh-TW" dirty="0" smtClean="0"/>
              <a:t>QA,….) not </a:t>
            </a:r>
            <a:r>
              <a:rPr lang="en-US" altLang="zh-TW" dirty="0"/>
              <a:t>all </a:t>
            </a:r>
            <a:r>
              <a:rPr lang="en-US" altLang="zh-TW" dirty="0" smtClean="0"/>
              <a:t>component models </a:t>
            </a:r>
            <a:r>
              <a:rPr lang="en-US" altLang="zh-TW" dirty="0"/>
              <a:t>can be learned simultaneously</a:t>
            </a:r>
          </a:p>
          <a:p>
            <a:pPr lvl="1"/>
            <a:r>
              <a:rPr lang="en-US" altLang="zh-TW" dirty="0" smtClean="0">
                <a:solidFill>
                  <a:srgbClr val="0033CC"/>
                </a:solidFill>
              </a:rPr>
              <a:t>We need to think about (learned) models for different sub-problems</a:t>
            </a:r>
          </a:p>
          <a:p>
            <a:pPr lvl="1"/>
            <a:r>
              <a:rPr lang="en-US" altLang="zh-TW" dirty="0" smtClean="0"/>
              <a:t>Knowledge relating sub-problems (constraints) becomes more essential and may appear only at evaluation time</a:t>
            </a:r>
          </a:p>
          <a:p>
            <a:r>
              <a:rPr lang="en-US" altLang="zh-TW" dirty="0" smtClean="0"/>
              <a:t>Goal: Incorporate models’ information, along with prior knowledge (constraints</a:t>
            </a:r>
            <a:r>
              <a:rPr lang="en-US" altLang="zh-TW" dirty="0"/>
              <a:t>)</a:t>
            </a:r>
            <a:r>
              <a:rPr lang="en-US" altLang="zh-TW" dirty="0" smtClean="0"/>
              <a:t> in making coherent decisions </a:t>
            </a:r>
          </a:p>
          <a:p>
            <a:pPr lvl="1"/>
            <a:r>
              <a:rPr lang="en-US" altLang="zh-TW" dirty="0" smtClean="0">
                <a:solidFill>
                  <a:srgbClr val="0033CC"/>
                </a:solidFill>
              </a:rPr>
              <a:t>Decisions that respect the local models as well as domain &amp; context specific knowledge/constraints.</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a:t>
            </a:fld>
            <a:endParaRPr lang="en-US" altLang="zh-TW"/>
          </a:p>
        </p:txBody>
      </p:sp>
    </p:spTree>
    <p:extLst>
      <p:ext uri="{BB962C8B-B14F-4D97-AF65-F5344CB8AC3E}">
        <p14:creationId xmlns:p14="http://schemas.microsoft.com/office/powerpoint/2010/main" val="380847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04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04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04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04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820898" y="1383788"/>
            <a:ext cx="4823053" cy="40021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Freeform 63"/>
          <p:cNvSpPr/>
          <p:nvPr/>
        </p:nvSpPr>
        <p:spPr>
          <a:xfrm>
            <a:off x="3829050" y="1419594"/>
            <a:ext cx="3244850" cy="2698759"/>
          </a:xfrm>
          <a:custGeom>
            <a:avLst/>
            <a:gdLst>
              <a:gd name="connsiteX0" fmla="*/ 0 w 3244850"/>
              <a:gd name="connsiteY0" fmla="*/ 0 h 2705100"/>
              <a:gd name="connsiteX1" fmla="*/ 1758950 w 3244850"/>
              <a:gd name="connsiteY1" fmla="*/ 2705100 h 2705100"/>
              <a:gd name="connsiteX2" fmla="*/ 3244850 w 3244850"/>
              <a:gd name="connsiteY2" fmla="*/ 0 h 2705100"/>
              <a:gd name="connsiteX3" fmla="*/ 0 w 3244850"/>
              <a:gd name="connsiteY3" fmla="*/ 0 h 2705100"/>
            </a:gdLst>
            <a:ahLst/>
            <a:cxnLst>
              <a:cxn ang="0">
                <a:pos x="connsiteX0" y="connsiteY0"/>
              </a:cxn>
              <a:cxn ang="0">
                <a:pos x="connsiteX1" y="connsiteY1"/>
              </a:cxn>
              <a:cxn ang="0">
                <a:pos x="connsiteX2" y="connsiteY2"/>
              </a:cxn>
              <a:cxn ang="0">
                <a:pos x="connsiteX3" y="connsiteY3"/>
              </a:cxn>
            </a:cxnLst>
            <a:rect l="l" t="t" r="r" b="b"/>
            <a:pathLst>
              <a:path w="3244850" h="2705100">
                <a:moveTo>
                  <a:pt x="0" y="0"/>
                </a:moveTo>
                <a:lnTo>
                  <a:pt x="1758950" y="2705100"/>
                </a:lnTo>
                <a:lnTo>
                  <a:pt x="3244850" y="0"/>
                </a:lnTo>
                <a:lnTo>
                  <a:pt x="0" y="0"/>
                </a:lnTo>
                <a:close/>
              </a:path>
            </a:pathLst>
          </a:custGeom>
          <a:gradFill>
            <a:gsLst>
              <a:gs pos="0">
                <a:schemeClr val="accent1">
                  <a:tint val="100000"/>
                  <a:shade val="100000"/>
                  <a:satMod val="13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p:nvPr/>
        </p:nvSpPr>
        <p:spPr>
          <a:xfrm>
            <a:off x="4124960" y="1791714"/>
            <a:ext cx="4297680" cy="3159760"/>
          </a:xfrm>
          <a:custGeom>
            <a:avLst/>
            <a:gdLst>
              <a:gd name="connsiteX0" fmla="*/ 985520 w 4297680"/>
              <a:gd name="connsiteY0" fmla="*/ 0 h 3159760"/>
              <a:gd name="connsiteX1" fmla="*/ 0 w 4297680"/>
              <a:gd name="connsiteY1" fmla="*/ 2428240 h 3159760"/>
              <a:gd name="connsiteX2" fmla="*/ 2367280 w 4297680"/>
              <a:gd name="connsiteY2" fmla="*/ 3159760 h 3159760"/>
              <a:gd name="connsiteX3" fmla="*/ 4297680 w 4297680"/>
              <a:gd name="connsiteY3" fmla="*/ 1950720 h 3159760"/>
              <a:gd name="connsiteX4" fmla="*/ 4257040 w 4297680"/>
              <a:gd name="connsiteY4" fmla="*/ 731520 h 3159760"/>
              <a:gd name="connsiteX5" fmla="*/ 1056640 w 4297680"/>
              <a:gd name="connsiteY5" fmla="*/ 0 h 3159760"/>
              <a:gd name="connsiteX6" fmla="*/ 985520 w 4297680"/>
              <a:gd name="connsiteY6" fmla="*/ 0 h 315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7680" h="3159760">
                <a:moveTo>
                  <a:pt x="985520" y="0"/>
                </a:moveTo>
                <a:lnTo>
                  <a:pt x="0" y="2428240"/>
                </a:lnTo>
                <a:lnTo>
                  <a:pt x="2367280" y="3159760"/>
                </a:lnTo>
                <a:lnTo>
                  <a:pt x="4297680" y="1950720"/>
                </a:lnTo>
                <a:lnTo>
                  <a:pt x="4257040" y="731520"/>
                </a:lnTo>
                <a:lnTo>
                  <a:pt x="1056640" y="0"/>
                </a:lnTo>
                <a:lnTo>
                  <a:pt x="985520" y="0"/>
                </a:ln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3" name="Group 82"/>
          <p:cNvGrpSpPr/>
          <p:nvPr/>
        </p:nvGrpSpPr>
        <p:grpSpPr>
          <a:xfrm>
            <a:off x="4836697" y="3177016"/>
            <a:ext cx="759713" cy="939633"/>
            <a:chOff x="4836697" y="4341862"/>
            <a:chExt cx="759713" cy="939633"/>
          </a:xfrm>
        </p:grpSpPr>
        <p:cxnSp>
          <p:nvCxnSpPr>
            <p:cNvPr id="12" name="Straight Arrow Connector 11"/>
            <p:cNvCxnSpPr/>
            <p:nvPr/>
          </p:nvCxnSpPr>
          <p:spPr>
            <a:xfrm flipH="1" flipV="1">
              <a:off x="4976226" y="4341862"/>
              <a:ext cx="620184" cy="9396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4836697" y="4581449"/>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P1</a:t>
              </a:r>
              <a:endParaRPr lang="en-US" sz="2400" dirty="0"/>
            </a:p>
          </p:txBody>
        </p:sp>
      </p:grpSp>
      <p:grpSp>
        <p:nvGrpSpPr>
          <p:cNvPr id="84" name="Group 83"/>
          <p:cNvGrpSpPr/>
          <p:nvPr/>
        </p:nvGrpSpPr>
        <p:grpSpPr>
          <a:xfrm>
            <a:off x="5596409" y="2409067"/>
            <a:ext cx="1191998" cy="1707582"/>
            <a:chOff x="5596409" y="3573913"/>
            <a:chExt cx="1191998" cy="1707582"/>
          </a:xfrm>
        </p:grpSpPr>
        <p:cxnSp>
          <p:nvCxnSpPr>
            <p:cNvPr id="20" name="Straight Arrow Connector 19"/>
            <p:cNvCxnSpPr/>
            <p:nvPr/>
          </p:nvCxnSpPr>
          <p:spPr>
            <a:xfrm flipV="1">
              <a:off x="5596409" y="3573913"/>
              <a:ext cx="930273" cy="17075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264956" y="4119784"/>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P2</a:t>
              </a:r>
              <a:endParaRPr lang="en-US" sz="2400" dirty="0"/>
            </a:p>
          </p:txBody>
        </p:sp>
      </p:grpSp>
      <p:sp>
        <p:nvSpPr>
          <p:cNvPr id="33" name="Oval 32"/>
          <p:cNvSpPr/>
          <p:nvPr/>
        </p:nvSpPr>
        <p:spPr>
          <a:xfrm flipV="1">
            <a:off x="5083698" y="1733827"/>
            <a:ext cx="103378" cy="1033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2" name="Group 81"/>
          <p:cNvGrpSpPr/>
          <p:nvPr/>
        </p:nvGrpSpPr>
        <p:grpSpPr>
          <a:xfrm>
            <a:off x="5171937" y="1512304"/>
            <a:ext cx="3333423" cy="369332"/>
            <a:chOff x="5171937" y="2677150"/>
            <a:chExt cx="3333423" cy="369332"/>
          </a:xfrm>
        </p:grpSpPr>
        <p:sp>
          <p:nvSpPr>
            <p:cNvPr id="34" name="TextBox 33"/>
            <p:cNvSpPr txBox="1"/>
            <p:nvPr/>
          </p:nvSpPr>
          <p:spPr>
            <a:xfrm>
              <a:off x="7058268" y="2677150"/>
              <a:ext cx="1447092" cy="369332"/>
            </a:xfrm>
            <a:prstGeom prst="rect">
              <a:avLst/>
            </a:prstGeom>
            <a:noFill/>
          </p:spPr>
          <p:txBody>
            <a:bodyPr wrap="square" rtlCol="0">
              <a:spAutoFit/>
            </a:bodyPr>
            <a:lstStyle/>
            <a:p>
              <a:r>
                <a:rPr lang="en-US" dirty="0" smtClean="0"/>
                <a:t>Solution x*</a:t>
              </a:r>
              <a:endParaRPr lang="en-US" dirty="0"/>
            </a:p>
          </p:txBody>
        </p:sp>
        <p:cxnSp>
          <p:nvCxnSpPr>
            <p:cNvPr id="36" name="Straight Arrow Connector 35"/>
            <p:cNvCxnSpPr>
              <a:stCxn id="34" idx="1"/>
              <a:endCxn id="33" idx="5"/>
            </p:cNvCxnSpPr>
            <p:nvPr/>
          </p:nvCxnSpPr>
          <p:spPr>
            <a:xfrm flipH="1" flipV="1">
              <a:off x="5171937" y="2849800"/>
              <a:ext cx="1886331" cy="12016"/>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81" name="Group 80"/>
          <p:cNvGrpSpPr/>
          <p:nvPr/>
        </p:nvGrpSpPr>
        <p:grpSpPr>
          <a:xfrm>
            <a:off x="3810000" y="4373810"/>
            <a:ext cx="1664895" cy="807790"/>
            <a:chOff x="3931515" y="5700539"/>
            <a:chExt cx="1664895" cy="807790"/>
          </a:xfrm>
        </p:grpSpPr>
        <p:sp>
          <p:nvSpPr>
            <p:cNvPr id="32" name="TextBox 31"/>
            <p:cNvSpPr txBox="1"/>
            <p:nvPr/>
          </p:nvSpPr>
          <p:spPr>
            <a:xfrm>
              <a:off x="3931515" y="6138997"/>
              <a:ext cx="1664895" cy="369332"/>
            </a:xfrm>
            <a:prstGeom prst="rect">
              <a:avLst/>
            </a:prstGeom>
            <a:noFill/>
          </p:spPr>
          <p:txBody>
            <a:bodyPr wrap="square" rtlCol="0">
              <a:spAutoFit/>
            </a:bodyPr>
            <a:lstStyle/>
            <a:p>
              <a:r>
                <a:rPr lang="en-US" dirty="0" smtClean="0"/>
                <a:t>Feasible region</a:t>
              </a:r>
              <a:endParaRPr lang="en-US" dirty="0"/>
            </a:p>
          </p:txBody>
        </p:sp>
        <p:cxnSp>
          <p:nvCxnSpPr>
            <p:cNvPr id="40" name="Straight Arrow Connector 39"/>
            <p:cNvCxnSpPr>
              <a:stCxn id="32" idx="0"/>
            </p:cNvCxnSpPr>
            <p:nvPr/>
          </p:nvCxnSpPr>
          <p:spPr>
            <a:xfrm flipV="1">
              <a:off x="4763963" y="5700539"/>
              <a:ext cx="423113" cy="438458"/>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99" name="Group 98"/>
          <p:cNvGrpSpPr/>
          <p:nvPr/>
        </p:nvGrpSpPr>
        <p:grpSpPr>
          <a:xfrm>
            <a:off x="5360148" y="1002788"/>
            <a:ext cx="664732" cy="3115565"/>
            <a:chOff x="5360148" y="2167634"/>
            <a:chExt cx="664732" cy="3115565"/>
          </a:xfrm>
        </p:grpSpPr>
        <p:cxnSp>
          <p:nvCxnSpPr>
            <p:cNvPr id="70" name="Straight Arrow Connector 69"/>
            <p:cNvCxnSpPr>
              <a:stCxn id="64" idx="1"/>
            </p:cNvCxnSpPr>
            <p:nvPr/>
          </p:nvCxnSpPr>
          <p:spPr>
            <a:xfrm flipH="1" flipV="1">
              <a:off x="5360148" y="3416603"/>
              <a:ext cx="227852" cy="701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flipV="1">
              <a:off x="5596410" y="3573914"/>
              <a:ext cx="428470" cy="17092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64" idx="1"/>
            </p:cNvCxnSpPr>
            <p:nvPr/>
          </p:nvCxnSpPr>
          <p:spPr>
            <a:xfrm flipV="1">
              <a:off x="5588000" y="2167634"/>
              <a:ext cx="8410" cy="1950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00" name="Group 99"/>
          <p:cNvGrpSpPr/>
          <p:nvPr/>
        </p:nvGrpSpPr>
        <p:grpSpPr>
          <a:xfrm>
            <a:off x="273050" y="2409069"/>
            <a:ext cx="5609055" cy="2669528"/>
            <a:chOff x="273050" y="3573915"/>
            <a:chExt cx="5609055" cy="2669528"/>
          </a:xfrm>
        </p:grpSpPr>
        <p:sp>
          <p:nvSpPr>
            <p:cNvPr id="85" name="TextBox 84"/>
            <p:cNvSpPr txBox="1"/>
            <p:nvPr/>
          </p:nvSpPr>
          <p:spPr>
            <a:xfrm>
              <a:off x="273050" y="5043114"/>
              <a:ext cx="2780632" cy="1200329"/>
            </a:xfrm>
            <a:prstGeom prst="rect">
              <a:avLst/>
            </a:prstGeom>
            <a:noFill/>
            <a:ln>
              <a:solidFill>
                <a:schemeClr val="tx1"/>
              </a:solidFill>
            </a:ln>
          </p:spPr>
          <p:txBody>
            <a:bodyPr wrap="square" rtlCol="0">
              <a:spAutoFit/>
            </a:bodyPr>
            <a:lstStyle/>
            <a:p>
              <a:r>
                <a:rPr lang="en-US" dirty="0" smtClean="0">
                  <a:latin typeface="Calibri" pitchFamily="34" charset="0"/>
                  <a:cs typeface="Calibri" pitchFamily="34" charset="0"/>
                </a:rPr>
                <a:t>ILPs corresponding to all these objective vectors will share the same </a:t>
              </a:r>
              <a:r>
                <a:rPr lang="en-US" dirty="0" err="1" smtClean="0">
                  <a:latin typeface="Calibri" pitchFamily="34" charset="0"/>
                  <a:cs typeface="Calibri" pitchFamily="34" charset="0"/>
                </a:rPr>
                <a:t>maximizer</a:t>
              </a:r>
              <a:r>
                <a:rPr lang="en-US" dirty="0" smtClean="0">
                  <a:latin typeface="Calibri" pitchFamily="34" charset="0"/>
                  <a:cs typeface="Calibri" pitchFamily="34" charset="0"/>
                </a:rPr>
                <a:t> </a:t>
              </a:r>
              <a:r>
                <a:rPr lang="en-US" i="1" dirty="0" smtClean="0">
                  <a:latin typeface="Calibri" pitchFamily="34" charset="0"/>
                  <a:cs typeface="Calibri" pitchFamily="34" charset="0"/>
                </a:rPr>
                <a:t>for this feasible region</a:t>
              </a:r>
              <a:endParaRPr lang="en-US" i="1" dirty="0">
                <a:latin typeface="Calibri" pitchFamily="34" charset="0"/>
                <a:cs typeface="Calibri" pitchFamily="34" charset="0"/>
              </a:endParaRPr>
            </a:p>
          </p:txBody>
        </p:sp>
        <p:grpSp>
          <p:nvGrpSpPr>
            <p:cNvPr id="95" name="Group 94"/>
            <p:cNvGrpSpPr/>
            <p:nvPr/>
          </p:nvGrpSpPr>
          <p:grpSpPr>
            <a:xfrm>
              <a:off x="3053682" y="3573915"/>
              <a:ext cx="2828423" cy="2069364"/>
              <a:chOff x="3053682" y="3573915"/>
              <a:chExt cx="2828423" cy="2069364"/>
            </a:xfrm>
          </p:grpSpPr>
          <p:cxnSp>
            <p:nvCxnSpPr>
              <p:cNvPr id="87" name="Straight Arrow Connector 86"/>
              <p:cNvCxnSpPr>
                <a:stCxn id="85" idx="3"/>
              </p:cNvCxnSpPr>
              <p:nvPr/>
            </p:nvCxnSpPr>
            <p:spPr>
              <a:xfrm flipV="1">
                <a:off x="3053682" y="4852737"/>
                <a:ext cx="2427371" cy="790542"/>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89" name="Straight Arrow Connector 88"/>
              <p:cNvCxnSpPr>
                <a:stCxn id="85" idx="3"/>
              </p:cNvCxnSpPr>
              <p:nvPr/>
            </p:nvCxnSpPr>
            <p:spPr>
              <a:xfrm flipV="1">
                <a:off x="3053682" y="3573915"/>
                <a:ext cx="2534318" cy="206936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92" name="Straight Arrow Connector 91"/>
              <p:cNvCxnSpPr>
                <a:stCxn id="85" idx="3"/>
              </p:cNvCxnSpPr>
              <p:nvPr/>
            </p:nvCxnSpPr>
            <p:spPr>
              <a:xfrm flipV="1">
                <a:off x="3053682" y="4119785"/>
                <a:ext cx="2828423" cy="152349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grpSp>
        <p:nvGrpSpPr>
          <p:cNvPr id="101" name="Group 100"/>
          <p:cNvGrpSpPr/>
          <p:nvPr/>
        </p:nvGrpSpPr>
        <p:grpSpPr>
          <a:xfrm>
            <a:off x="273050" y="2694617"/>
            <a:ext cx="4381500" cy="1756232"/>
            <a:chOff x="273050" y="3783263"/>
            <a:chExt cx="4381500" cy="1756232"/>
          </a:xfrm>
        </p:grpSpPr>
        <p:sp>
          <p:nvSpPr>
            <p:cNvPr id="96" name="TextBox 95"/>
            <p:cNvSpPr txBox="1"/>
            <p:nvPr/>
          </p:nvSpPr>
          <p:spPr>
            <a:xfrm>
              <a:off x="273050" y="4893164"/>
              <a:ext cx="2780632" cy="646331"/>
            </a:xfrm>
            <a:prstGeom prst="rect">
              <a:avLst/>
            </a:prstGeom>
            <a:noFill/>
            <a:ln>
              <a:solidFill>
                <a:schemeClr val="tx1"/>
              </a:solidFill>
            </a:ln>
          </p:spPr>
          <p:txBody>
            <a:bodyPr wrap="square" rtlCol="0">
              <a:spAutoFit/>
            </a:bodyPr>
            <a:lstStyle/>
            <a:p>
              <a:r>
                <a:rPr lang="en-US" dirty="0" smtClean="0"/>
                <a:t>All ILPs in the </a:t>
              </a:r>
              <a:r>
                <a:rPr lang="en-US" b="1" i="1" dirty="0" smtClean="0"/>
                <a:t>cone </a:t>
              </a:r>
              <a:r>
                <a:rPr lang="en-US" dirty="0" smtClean="0"/>
                <a:t>will share the </a:t>
              </a:r>
              <a:r>
                <a:rPr lang="en-US" dirty="0" err="1" smtClean="0"/>
                <a:t>maximizer</a:t>
              </a:r>
              <a:endParaRPr lang="en-US" b="1" i="1" dirty="0"/>
            </a:p>
          </p:txBody>
        </p:sp>
        <p:cxnSp>
          <p:nvCxnSpPr>
            <p:cNvPr id="98" name="Straight Arrow Connector 97"/>
            <p:cNvCxnSpPr>
              <a:stCxn id="96" idx="3"/>
            </p:cNvCxnSpPr>
            <p:nvPr/>
          </p:nvCxnSpPr>
          <p:spPr>
            <a:xfrm flipV="1">
              <a:off x="3053682" y="3783263"/>
              <a:ext cx="1600868" cy="1433067"/>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sp>
        <p:nvSpPr>
          <p:cNvPr id="37" name="Title 1"/>
          <p:cNvSpPr txBox="1">
            <a:spLocks/>
          </p:cNvSpPr>
          <p:nvPr/>
        </p:nvSpPr>
        <p:spPr>
          <a:xfrm>
            <a:off x="152400" y="457200"/>
            <a:ext cx="8229600" cy="533400"/>
          </a:xfrm>
          <a:prstGeom prst="rect">
            <a:avLst/>
          </a:prstGeom>
        </p:spPr>
        <p:txBody>
          <a:bodyPr/>
          <a:lstStyle>
            <a:lvl1pPr algn="l" rtl="0" eaLnBrk="1" fontAlgn="base" hangingPunct="1">
              <a:spcBef>
                <a:spcPct val="0"/>
              </a:spcBef>
              <a:spcAft>
                <a:spcPct val="0"/>
              </a:spcAft>
              <a:defRPr sz="280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Arial" charset="0"/>
                <a:cs typeface="Arial" charset="0"/>
              </a:defRPr>
            </a:lvl2pPr>
            <a:lvl3pPr algn="l" rtl="0" eaLnBrk="1" fontAlgn="base" hangingPunct="1">
              <a:spcBef>
                <a:spcPct val="0"/>
              </a:spcBef>
              <a:spcAft>
                <a:spcPct val="0"/>
              </a:spcAft>
              <a:defRPr sz="2800">
                <a:solidFill>
                  <a:schemeClr val="tx1"/>
                </a:solidFill>
                <a:latin typeface="Arial" charset="0"/>
                <a:cs typeface="Arial" charset="0"/>
              </a:defRPr>
            </a:lvl3pPr>
            <a:lvl4pPr algn="l" rtl="0" eaLnBrk="1" fontAlgn="base" hangingPunct="1">
              <a:spcBef>
                <a:spcPct val="0"/>
              </a:spcBef>
              <a:spcAft>
                <a:spcPct val="0"/>
              </a:spcAft>
              <a:defRPr sz="2800">
                <a:solidFill>
                  <a:schemeClr val="tx1"/>
                </a:solidFill>
                <a:latin typeface="Arial" charset="0"/>
                <a:cs typeface="Arial" charset="0"/>
              </a:defRPr>
            </a:lvl4pPr>
            <a:lvl5pPr algn="l" rtl="0" eaLnBrk="1" fontAlgn="base" hangingPunct="1">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a:lstStyle>
          <a:p>
            <a:r>
              <a:rPr lang="en-US" dirty="0" smtClean="0">
                <a:solidFill>
                  <a:srgbClr val="FF0000"/>
                </a:solidFill>
              </a:rPr>
              <a:t>Theorem II (Geometric Interpretation)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30</a:t>
            </a:fld>
            <a:endParaRPr lang="en-US" altLang="zh-TW"/>
          </a:p>
        </p:txBody>
      </p:sp>
    </p:spTree>
    <p:extLst>
      <p:ext uri="{BB962C8B-B14F-4D97-AF65-F5344CB8AC3E}">
        <p14:creationId xmlns:p14="http://schemas.microsoft.com/office/powerpoint/2010/main" val="550931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00"/>
                                        </p:tgtEl>
                                      </p:cBhvr>
                                    </p:animEffect>
                                    <p:set>
                                      <p:cBhvr>
                                        <p:cTn id="36" dur="1" fill="hold">
                                          <p:stCondLst>
                                            <p:cond delay="499"/>
                                          </p:stCondLst>
                                        </p:cTn>
                                        <p:tgtEl>
                                          <p:spTgt spid="100"/>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dissolve">
                                      <p:cBhvr>
                                        <p:cTn id="39" dur="500"/>
                                        <p:tgtEl>
                                          <p:spTgt spid="6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4" grpId="0" animBg="1"/>
      <p:bldP spid="80"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smtClean="0"/>
              <a:t>Assume we have seen </a:t>
            </a:r>
            <a:r>
              <a:rPr lang="en-US" dirty="0">
                <a:solidFill>
                  <a:srgbClr val="FF0000"/>
                </a:solidFill>
              </a:rPr>
              <a:t>m</a:t>
            </a:r>
            <a:r>
              <a:rPr lang="en-US" dirty="0"/>
              <a:t> ILP </a:t>
            </a:r>
            <a:r>
              <a:rPr lang="en-US" dirty="0" smtClean="0"/>
              <a:t>problems {</a:t>
            </a:r>
            <a:r>
              <a:rPr lang="en-US" dirty="0" smtClean="0">
                <a:solidFill>
                  <a:srgbClr val="FF0000"/>
                </a:solidFill>
              </a:rPr>
              <a:t>P</a:t>
            </a:r>
            <a:r>
              <a:rPr lang="en-US" baseline="-25000" dirty="0" smtClean="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smtClean="0"/>
              <a:t>s.t.</a:t>
            </a:r>
            <a:r>
              <a:rPr lang="en-US" dirty="0" smtClean="0"/>
              <a:t>  </a:t>
            </a:r>
          </a:p>
          <a:p>
            <a:pPr lvl="1"/>
            <a:r>
              <a:rPr lang="en-US" dirty="0" smtClean="0"/>
              <a:t>All are in </a:t>
            </a:r>
            <a:r>
              <a:rPr lang="en-US" dirty="0"/>
              <a:t>the same equivalence </a:t>
            </a:r>
            <a:r>
              <a:rPr lang="en-US" dirty="0" smtClean="0"/>
              <a:t>class </a:t>
            </a:r>
          </a:p>
          <a:p>
            <a:pPr lvl="1"/>
            <a:r>
              <a:rPr lang="en-US" dirty="0" smtClean="0"/>
              <a:t>All have the </a:t>
            </a:r>
            <a:r>
              <a:rPr lang="en-US" dirty="0"/>
              <a:t>same optimal solution</a:t>
            </a:r>
          </a:p>
          <a:p>
            <a:r>
              <a:rPr lang="en-US" dirty="0" smtClean="0"/>
              <a:t>Let ILP </a:t>
            </a:r>
            <a:r>
              <a:rPr lang="en-US" dirty="0">
                <a:solidFill>
                  <a:srgbClr val="FF0000"/>
                </a:solidFill>
              </a:rPr>
              <a:t>Q</a:t>
            </a:r>
            <a:r>
              <a:rPr lang="en-US" dirty="0"/>
              <a:t> </a:t>
            </a:r>
            <a:r>
              <a:rPr lang="en-US" dirty="0" smtClean="0"/>
              <a:t>be a new problem </a:t>
            </a:r>
            <a:r>
              <a:rPr lang="en-US" dirty="0" err="1" smtClean="0"/>
              <a:t>s.t.</a:t>
            </a:r>
            <a:r>
              <a:rPr lang="en-US" dirty="0" smtClean="0"/>
              <a:t> </a:t>
            </a:r>
          </a:p>
          <a:p>
            <a:pPr lvl="1"/>
            <a:r>
              <a:rPr lang="en-US" dirty="0" smtClean="0">
                <a:solidFill>
                  <a:srgbClr val="FF0000"/>
                </a:solidFill>
                <a:effectLst>
                  <a:glow rad="101600">
                    <a:schemeClr val="accent3">
                      <a:satMod val="175000"/>
                      <a:alpha val="40000"/>
                    </a:schemeClr>
                  </a:glow>
                </a:effectLst>
              </a:rPr>
              <a:t>Q</a:t>
            </a:r>
            <a:r>
              <a:rPr lang="en-US" dirty="0" smtClean="0">
                <a:effectLst>
                  <a:glow rad="101600">
                    <a:schemeClr val="accent3">
                      <a:satMod val="175000"/>
                      <a:alpha val="40000"/>
                    </a:schemeClr>
                  </a:glow>
                </a:effectLst>
              </a:rPr>
              <a:t> is in </a:t>
            </a:r>
            <a:r>
              <a:rPr lang="en-US" dirty="0">
                <a:effectLst>
                  <a:glow rad="101600">
                    <a:schemeClr val="accent3">
                      <a:satMod val="175000"/>
                      <a:alpha val="40000"/>
                    </a:schemeClr>
                  </a:glow>
                </a:effectLst>
              </a:rPr>
              <a:t>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457200" y="3689132"/>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31</a:t>
            </a:fld>
            <a:endParaRPr lang="en-US" altLang="zh-TW"/>
          </a:p>
        </p:txBody>
      </p:sp>
    </p:spTree>
    <p:extLst>
      <p:ext uri="{BB962C8B-B14F-4D97-AF65-F5344CB8AC3E}">
        <p14:creationId xmlns:p14="http://schemas.microsoft.com/office/powerpoint/2010/main" val="11528508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III (Combining I and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a:t>Assume we have seen </a:t>
            </a:r>
            <a:r>
              <a:rPr lang="en-US" dirty="0">
                <a:solidFill>
                  <a:srgbClr val="FF0000"/>
                </a:solidFill>
              </a:rPr>
              <a:t>m</a:t>
            </a:r>
            <a:r>
              <a:rPr lang="en-US" dirty="0"/>
              <a:t> ILP problems {</a:t>
            </a:r>
            <a:r>
              <a:rPr lang="en-US" dirty="0">
                <a:solidFill>
                  <a:srgbClr val="FF0000"/>
                </a:solidFill>
              </a:rPr>
              <a:t>P</a:t>
            </a:r>
            <a:r>
              <a:rPr lang="en-US" baseline="-25000" dirty="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a:t>s.t.</a:t>
            </a:r>
            <a:r>
              <a:rPr lang="en-US" dirty="0"/>
              <a:t>  </a:t>
            </a:r>
          </a:p>
          <a:p>
            <a:pPr lvl="1"/>
            <a:r>
              <a:rPr lang="en-US" dirty="0"/>
              <a:t>All are in the same equivalence class </a:t>
            </a:r>
          </a:p>
          <a:p>
            <a:pPr lvl="1"/>
            <a:r>
              <a:rPr lang="en-US" dirty="0"/>
              <a:t>All have the same optimal solution</a:t>
            </a:r>
          </a:p>
          <a:p>
            <a:r>
              <a:rPr lang="en-US" dirty="0"/>
              <a:t>Let ILP </a:t>
            </a:r>
            <a:r>
              <a:rPr lang="en-US" dirty="0">
                <a:solidFill>
                  <a:srgbClr val="FF0000"/>
                </a:solidFill>
              </a:rPr>
              <a:t>Q</a:t>
            </a:r>
            <a:r>
              <a:rPr lang="en-US" dirty="0"/>
              <a:t> be a new problem </a:t>
            </a:r>
            <a:r>
              <a:rPr lang="en-US" dirty="0" err="1"/>
              <a:t>s.t.</a:t>
            </a:r>
            <a:r>
              <a:rPr lang="en-US" dirty="0"/>
              <a:t> </a:t>
            </a:r>
          </a:p>
          <a:p>
            <a:pPr lvl="1"/>
            <a:r>
              <a:rPr lang="en-US" dirty="0">
                <a:solidFill>
                  <a:srgbClr val="FF0000"/>
                </a:solidFill>
                <a:effectLst>
                  <a:glow rad="101600">
                    <a:schemeClr val="accent3">
                      <a:satMod val="175000"/>
                      <a:alpha val="40000"/>
                    </a:schemeClr>
                  </a:glow>
                </a:effectLst>
              </a:rPr>
              <a:t>Q</a:t>
            </a:r>
            <a:r>
              <a:rPr lang="en-US" dirty="0">
                <a:effectLst>
                  <a:glow rad="101600">
                    <a:schemeClr val="accent3">
                      <a:satMod val="175000"/>
                      <a:alpha val="40000"/>
                    </a:schemeClr>
                  </a:glow>
                </a:effectLst>
              </a:rPr>
              <a:t> is in 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 </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a:t>
            </a:r>
            <a:r>
              <a:rPr lang="en-US" sz="2800" b="1" dirty="0">
                <a:solidFill>
                  <a:srgbClr val="FF0000"/>
                </a:solidFill>
                <a:effectLst>
                  <a:glow rad="101600">
                    <a:schemeClr val="accent3">
                      <a:satMod val="175000"/>
                      <a:alpha val="40000"/>
                    </a:schemeClr>
                  </a:glow>
                </a:effectLst>
              </a:rPr>
              <a:t>-</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r>
              <a:rPr lang="en-US" baseline="-25000"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and </a:t>
            </a:r>
            <a:r>
              <a:rPr lang="en-US" dirty="0">
                <a:solidFill>
                  <a:srgbClr val="FF0000"/>
                </a:solidFill>
                <a:effectLst>
                  <a:glow rad="101600">
                    <a:schemeClr val="accent3">
                      <a:satMod val="175000"/>
                      <a:alpha val="40000"/>
                    </a:schemeClr>
                  </a:glow>
                </a:effectLst>
              </a:rPr>
              <a:t>(2</a:t>
            </a:r>
            <a:r>
              <a:rPr lang="en-US" b="1" dirty="0">
                <a:solidFill>
                  <a:srgbClr val="FF0000"/>
                </a:solidFill>
                <a:effectLst>
                  <a:glow rad="101600">
                    <a:schemeClr val="accent3">
                      <a:satMod val="175000"/>
                      <a:alpha val="40000"/>
                    </a:schemeClr>
                  </a:glow>
                </a:effectLst>
              </a:rPr>
              <a:t>x</a:t>
            </a:r>
            <a:r>
              <a:rPr lang="en-US" baseline="30000" dirty="0">
                <a:solidFill>
                  <a:srgbClr val="FF0000"/>
                </a:solidFill>
                <a:effectLst>
                  <a:glow rad="101600">
                    <a:schemeClr val="accent3">
                      <a:satMod val="175000"/>
                      <a:alpha val="40000"/>
                    </a:schemeClr>
                  </a:glow>
                </a:effectLst>
              </a:rPr>
              <a:t>*</a:t>
            </a:r>
            <a:r>
              <a:rPr lang="en-US" baseline="-25000" dirty="0" err="1">
                <a:solidFill>
                  <a:srgbClr val="FF0000"/>
                </a:solidFill>
                <a:effectLst>
                  <a:glow rad="101600">
                    <a:schemeClr val="accent3">
                      <a:satMod val="175000"/>
                      <a:alpha val="40000"/>
                    </a:schemeClr>
                  </a:glow>
                </a:effectLst>
              </a:rPr>
              <a:t>P,i</a:t>
            </a:r>
            <a:r>
              <a:rPr lang="en-US" dirty="0">
                <a:solidFill>
                  <a:srgbClr val="FF0000"/>
                </a:solidFill>
                <a:effectLst>
                  <a:glow rad="101600">
                    <a:schemeClr val="accent3">
                      <a:satMod val="175000"/>
                      <a:alpha val="40000"/>
                    </a:schemeClr>
                  </a:glow>
                </a:effectLst>
              </a:rPr>
              <a:t> – 1)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baseline="-25000" dirty="0">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 0</a:t>
            </a:r>
            <a:r>
              <a:rPr lang="en-US" dirty="0">
                <a:effectLst>
                  <a:glow rad="101600">
                    <a:schemeClr val="accent3">
                      <a:satMod val="175000"/>
                      <a:alpha val="40000"/>
                    </a:schemeClr>
                  </a:glow>
                </a:effectLst>
              </a:rPr>
              <a:t> </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304800" y="3810000"/>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597868" y="4146332"/>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143702"/>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32</a:t>
            </a:fld>
            <a:endParaRPr lang="en-US" altLang="zh-TW"/>
          </a:p>
        </p:txBody>
      </p:sp>
    </p:spTree>
    <p:extLst>
      <p:ext uri="{BB962C8B-B14F-4D97-AF65-F5344CB8AC3E}">
        <p14:creationId xmlns:p14="http://schemas.microsoft.com/office/powerpoint/2010/main" val="530277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500"/>
                                        <p:tgtEl>
                                          <p:spTgt spid="11"/>
                                        </p:tgtEl>
                                      </p:cBhvr>
                                    </p:animEffect>
                                  </p:childTnLst>
                                </p:cTn>
                              </p:par>
                              <p:par>
                                <p:cTn id="10" presetID="2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III</a:t>
            </a:r>
            <a:endParaRPr lang="en-US" dirty="0"/>
          </a:p>
        </p:txBody>
      </p:sp>
      <p:sp>
        <p:nvSpPr>
          <p:cNvPr id="28" name="Rectangle 27"/>
          <p:cNvSpPr/>
          <p:nvPr/>
        </p:nvSpPr>
        <p:spPr>
          <a:xfrm>
            <a:off x="1635125" y="3460750"/>
            <a:ext cx="238125" cy="1031875"/>
          </a:xfrm>
          <a:prstGeom prst="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317625" y="4508500"/>
            <a:ext cx="5667375" cy="0"/>
          </a:xfrm>
          <a:prstGeom prst="line">
            <a:avLst/>
          </a:prstGeom>
        </p:spPr>
        <p:style>
          <a:lnRef idx="1">
            <a:schemeClr val="dk1"/>
          </a:lnRef>
          <a:fillRef idx="0">
            <a:schemeClr val="dk1"/>
          </a:fillRef>
          <a:effectRef idx="0">
            <a:schemeClr val="dk1"/>
          </a:effectRef>
          <a:fontRef idx="minor">
            <a:schemeClr val="tx1"/>
          </a:fontRef>
        </p:style>
      </p:cxnSp>
      <p:sp>
        <p:nvSpPr>
          <p:cNvPr id="31" name="Rectangle 30"/>
          <p:cNvSpPr/>
          <p:nvPr/>
        </p:nvSpPr>
        <p:spPr>
          <a:xfrm>
            <a:off x="5503188" y="1417638"/>
            <a:ext cx="238125" cy="3074987"/>
          </a:xfrm>
          <a:prstGeom prst="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p:cNvGrpSpPr/>
          <p:nvPr/>
        </p:nvGrpSpPr>
        <p:grpSpPr>
          <a:xfrm>
            <a:off x="1873250" y="1662182"/>
            <a:ext cx="7032626" cy="2100193"/>
            <a:chOff x="1873250" y="1662182"/>
            <a:chExt cx="7032626" cy="2100193"/>
          </a:xfrm>
        </p:grpSpPr>
        <p:sp>
          <p:nvSpPr>
            <p:cNvPr id="32" name="TextBox 31"/>
            <p:cNvSpPr txBox="1"/>
            <p:nvPr/>
          </p:nvSpPr>
          <p:spPr>
            <a:xfrm>
              <a:off x="6788150" y="1662182"/>
              <a:ext cx="2117726" cy="70788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Objective values for </a:t>
              </a:r>
              <a:r>
                <a:rPr lang="en-US" sz="2000" dirty="0" smtClean="0">
                  <a:solidFill>
                    <a:srgbClr val="0033CC"/>
                  </a:solidFill>
                </a:rPr>
                <a:t>problem P</a:t>
              </a:r>
              <a:endParaRPr lang="en-US" sz="2000" dirty="0">
                <a:solidFill>
                  <a:srgbClr val="0033CC"/>
                </a:solidFill>
              </a:endParaRPr>
            </a:p>
          </p:txBody>
        </p:sp>
        <p:cxnSp>
          <p:nvCxnSpPr>
            <p:cNvPr id="34" name="Straight Arrow Connector 33"/>
            <p:cNvCxnSpPr>
              <a:stCxn id="32" idx="1"/>
            </p:cNvCxnSpPr>
            <p:nvPr/>
          </p:nvCxnSpPr>
          <p:spPr>
            <a:xfrm flipH="1">
              <a:off x="5741313" y="2016125"/>
              <a:ext cx="1046837" cy="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32" idx="1"/>
            </p:cNvCxnSpPr>
            <p:nvPr/>
          </p:nvCxnSpPr>
          <p:spPr>
            <a:xfrm flipH="1">
              <a:off x="1873250" y="2016125"/>
              <a:ext cx="4914900" cy="174625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2063750" y="2746375"/>
            <a:ext cx="214605" cy="1746250"/>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Rectangle 39"/>
          <p:cNvSpPr/>
          <p:nvPr/>
        </p:nvSpPr>
        <p:spPr>
          <a:xfrm>
            <a:off x="5946775" y="1662183"/>
            <a:ext cx="214605" cy="2859846"/>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2" name="Straight Connector 41"/>
          <p:cNvCxnSpPr/>
          <p:nvPr/>
        </p:nvCxnSpPr>
        <p:spPr>
          <a:xfrm flipH="1">
            <a:off x="1047752" y="3460750"/>
            <a:ext cx="587373"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1047751" y="1417638"/>
            <a:ext cx="4455437"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grpSp>
        <p:nvGrpSpPr>
          <p:cNvPr id="61" name="Group 60"/>
          <p:cNvGrpSpPr/>
          <p:nvPr/>
        </p:nvGrpSpPr>
        <p:grpSpPr>
          <a:xfrm>
            <a:off x="726320" y="1417638"/>
            <a:ext cx="1233223" cy="2043112"/>
            <a:chOff x="726320" y="1417638"/>
            <a:chExt cx="1233223" cy="2043112"/>
          </a:xfrm>
        </p:grpSpPr>
        <p:cxnSp>
          <p:nvCxnSpPr>
            <p:cNvPr id="59" name="Straight Arrow Connector 58"/>
            <p:cNvCxnSpPr/>
            <p:nvPr/>
          </p:nvCxnSpPr>
          <p:spPr>
            <a:xfrm>
              <a:off x="1317625" y="1417638"/>
              <a:ext cx="0" cy="204311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726320" y="2193122"/>
              <a:ext cx="1233223" cy="646331"/>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Structured </a:t>
              </a:r>
            </a:p>
            <a:p>
              <a:r>
                <a:rPr lang="en-US" dirty="0" smtClean="0"/>
                <a:t>Margin </a:t>
              </a:r>
              <a:r>
                <a:rPr lang="en-US" dirty="0">
                  <a:solidFill>
                    <a:srgbClr val="0033CC"/>
                  </a:solidFill>
                  <a:latin typeface="Symbol" pitchFamily="18" charset="2"/>
                </a:rPr>
                <a:t>d</a:t>
              </a:r>
              <a:endParaRPr lang="en-US" dirty="0"/>
            </a:p>
          </p:txBody>
        </p:sp>
      </p:grpSp>
      <p:grpSp>
        <p:nvGrpSpPr>
          <p:cNvPr id="102" name="Group 101"/>
          <p:cNvGrpSpPr/>
          <p:nvPr/>
        </p:nvGrpSpPr>
        <p:grpSpPr>
          <a:xfrm>
            <a:off x="2278355" y="2702095"/>
            <a:ext cx="6627521" cy="1393655"/>
            <a:chOff x="2278355" y="2702095"/>
            <a:chExt cx="6627521" cy="1393655"/>
          </a:xfrm>
        </p:grpSpPr>
        <p:sp>
          <p:nvSpPr>
            <p:cNvPr id="62" name="TextBox 61"/>
            <p:cNvSpPr txBox="1"/>
            <p:nvPr/>
          </p:nvSpPr>
          <p:spPr>
            <a:xfrm>
              <a:off x="6788150" y="2702095"/>
              <a:ext cx="2117726" cy="70788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Objective values for </a:t>
              </a:r>
              <a:r>
                <a:rPr lang="en-US" sz="2000" dirty="0" smtClean="0">
                  <a:solidFill>
                    <a:srgbClr val="FF0000"/>
                  </a:solidFill>
                </a:rPr>
                <a:t>problem Q</a:t>
              </a:r>
              <a:endParaRPr lang="en-US" sz="2000" dirty="0">
                <a:solidFill>
                  <a:srgbClr val="FF0000"/>
                </a:solidFill>
              </a:endParaRPr>
            </a:p>
          </p:txBody>
        </p:sp>
        <p:cxnSp>
          <p:nvCxnSpPr>
            <p:cNvPr id="63" name="Straight Arrow Connector 62"/>
            <p:cNvCxnSpPr>
              <a:stCxn id="62" idx="1"/>
              <a:endCxn id="40" idx="3"/>
            </p:cNvCxnSpPr>
            <p:nvPr/>
          </p:nvCxnSpPr>
          <p:spPr>
            <a:xfrm flipH="1">
              <a:off x="6161380" y="3056038"/>
              <a:ext cx="626770" cy="3606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62" idx="1"/>
            </p:cNvCxnSpPr>
            <p:nvPr/>
          </p:nvCxnSpPr>
          <p:spPr>
            <a:xfrm flipH="1">
              <a:off x="2278355" y="3056038"/>
              <a:ext cx="4509795" cy="1039712"/>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103" name="Group 102"/>
          <p:cNvGrpSpPr/>
          <p:nvPr/>
        </p:nvGrpSpPr>
        <p:grpSpPr>
          <a:xfrm>
            <a:off x="1873251" y="1554460"/>
            <a:ext cx="2762741" cy="1906290"/>
            <a:chOff x="1873251" y="1554460"/>
            <a:chExt cx="2762741" cy="1906290"/>
          </a:xfrm>
        </p:grpSpPr>
        <p:cxnSp>
          <p:nvCxnSpPr>
            <p:cNvPr id="70" name="Straight Connector 69"/>
            <p:cNvCxnSpPr/>
            <p:nvPr/>
          </p:nvCxnSpPr>
          <p:spPr>
            <a:xfrm flipH="1">
              <a:off x="1873251" y="3460750"/>
              <a:ext cx="739772"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cxnSp>
          <p:nvCxnSpPr>
            <p:cNvPr id="71" name="Straight Connector 70"/>
            <p:cNvCxnSpPr>
              <a:endCxn id="39" idx="0"/>
            </p:cNvCxnSpPr>
            <p:nvPr/>
          </p:nvCxnSpPr>
          <p:spPr>
            <a:xfrm flipH="1">
              <a:off x="2171053" y="2746375"/>
              <a:ext cx="441971"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a:off x="2434470" y="2734918"/>
              <a:ext cx="0" cy="71437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2048039" y="1554460"/>
              <a:ext cx="2587953" cy="92333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Increase in objective </a:t>
              </a:r>
            </a:p>
            <a:p>
              <a:r>
                <a:rPr lang="en-US" dirty="0" smtClean="0"/>
                <a:t>value of the competing</a:t>
              </a:r>
            </a:p>
            <a:p>
              <a:r>
                <a:rPr lang="en-US" dirty="0" smtClean="0"/>
                <a:t> </a:t>
              </a:r>
              <a:r>
                <a:rPr lang="en-US" dirty="0" smtClean="0"/>
                <a:t>structures </a:t>
              </a:r>
              <a:r>
                <a:rPr lang="en-US" b="1" dirty="0" smtClean="0">
                  <a:solidFill>
                    <a:srgbClr val="0033CC"/>
                  </a:solidFill>
                </a:rPr>
                <a:t>B </a:t>
              </a:r>
              <a:r>
                <a:rPr lang="en-US" b="1" dirty="0">
                  <a:solidFill>
                    <a:srgbClr val="0033CC"/>
                  </a:solidFill>
                </a:rPr>
                <a:t>= </a:t>
              </a:r>
              <a:r>
                <a:rPr lang="en-US" dirty="0">
                  <a:solidFill>
                    <a:srgbClr val="0033CC"/>
                  </a:solidFill>
                </a:rPr>
                <a:t>(</a:t>
              </a:r>
              <a:r>
                <a:rPr lang="en-US" dirty="0" smtClean="0">
                  <a:solidFill>
                    <a:srgbClr val="0033CC"/>
                  </a:solidFill>
                </a:rPr>
                <a:t>C</a:t>
              </a:r>
              <a:r>
                <a:rPr lang="en-US" baseline="-25000" dirty="0" smtClean="0">
                  <a:solidFill>
                    <a:srgbClr val="0033CC"/>
                  </a:solidFill>
                </a:rPr>
                <a:t>Q</a:t>
              </a:r>
              <a:r>
                <a:rPr lang="en-US" dirty="0" smtClean="0">
                  <a:solidFill>
                    <a:srgbClr val="0033CC"/>
                  </a:solidFill>
                </a:rPr>
                <a:t> </a:t>
              </a:r>
              <a:r>
                <a:rPr lang="en-US" dirty="0">
                  <a:solidFill>
                    <a:srgbClr val="0033CC"/>
                  </a:solidFill>
                </a:rPr>
                <a:t>– </a:t>
              </a:r>
              <a:r>
                <a:rPr lang="en-US" dirty="0" smtClean="0">
                  <a:solidFill>
                    <a:srgbClr val="0033CC"/>
                  </a:solidFill>
                </a:rPr>
                <a:t>C</a:t>
              </a:r>
              <a:r>
                <a:rPr lang="en-US" baseline="-25000" dirty="0" smtClean="0">
                  <a:solidFill>
                    <a:srgbClr val="0033CC"/>
                  </a:solidFill>
                </a:rPr>
                <a:t>P</a:t>
              </a:r>
              <a:r>
                <a:rPr lang="en-US" dirty="0" smtClean="0">
                  <a:solidFill>
                    <a:srgbClr val="0033CC"/>
                  </a:solidFill>
                </a:rPr>
                <a:t>) y </a:t>
              </a:r>
              <a:endParaRPr lang="en-US" dirty="0">
                <a:solidFill>
                  <a:srgbClr val="0033CC"/>
                </a:solidFill>
              </a:endParaRPr>
            </a:p>
          </p:txBody>
        </p:sp>
        <p:cxnSp>
          <p:nvCxnSpPr>
            <p:cNvPr id="92" name="Straight Arrow Connector 91"/>
            <p:cNvCxnSpPr>
              <a:stCxn id="83" idx="2"/>
            </p:cNvCxnSpPr>
            <p:nvPr/>
          </p:nvCxnSpPr>
          <p:spPr>
            <a:xfrm flipH="1">
              <a:off x="2434472" y="2477790"/>
              <a:ext cx="907544" cy="614316"/>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106" name="Group 105"/>
          <p:cNvGrpSpPr/>
          <p:nvPr/>
        </p:nvGrpSpPr>
        <p:grpSpPr>
          <a:xfrm>
            <a:off x="2200439" y="274638"/>
            <a:ext cx="3719427" cy="1422400"/>
            <a:chOff x="2200439" y="274638"/>
            <a:chExt cx="3719427" cy="1422400"/>
          </a:xfrm>
        </p:grpSpPr>
        <p:cxnSp>
          <p:nvCxnSpPr>
            <p:cNvPr id="81" name="Straight Arrow Connector 80"/>
            <p:cNvCxnSpPr/>
            <p:nvPr/>
          </p:nvCxnSpPr>
          <p:spPr>
            <a:xfrm>
              <a:off x="5344438" y="1417638"/>
              <a:ext cx="0" cy="279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2200439" y="274638"/>
              <a:ext cx="2243115" cy="92333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Decrease in objective </a:t>
              </a:r>
            </a:p>
            <a:p>
              <a:r>
                <a:rPr lang="en-US" dirty="0" smtClean="0"/>
                <a:t>value of the solution</a:t>
              </a:r>
            </a:p>
            <a:p>
              <a:r>
                <a:rPr lang="en-US" b="1" dirty="0" smtClean="0">
                  <a:solidFill>
                    <a:srgbClr val="0033CC"/>
                  </a:solidFill>
                </a:rPr>
                <a:t>A = </a:t>
              </a:r>
              <a:r>
                <a:rPr lang="en-US" dirty="0" smtClean="0">
                  <a:solidFill>
                    <a:srgbClr val="0033CC"/>
                  </a:solidFill>
                </a:rPr>
                <a:t>(</a:t>
              </a:r>
              <a:r>
                <a:rPr lang="en-US" dirty="0" smtClean="0">
                  <a:solidFill>
                    <a:srgbClr val="0033CC"/>
                  </a:solidFill>
                  <a:latin typeface="Calibri"/>
                </a:rPr>
                <a:t>C</a:t>
              </a:r>
              <a:r>
                <a:rPr lang="en-US" baseline="-25000" dirty="0" smtClean="0">
                  <a:solidFill>
                    <a:srgbClr val="0033CC"/>
                  </a:solidFill>
                  <a:latin typeface="Calibri"/>
                </a:rPr>
                <a:t>P</a:t>
              </a:r>
              <a:r>
                <a:rPr lang="en-US" dirty="0" smtClean="0">
                  <a:solidFill>
                    <a:srgbClr val="0033CC"/>
                  </a:solidFill>
                </a:rPr>
                <a:t> – </a:t>
              </a:r>
              <a:r>
                <a:rPr lang="en-US" dirty="0" smtClean="0">
                  <a:solidFill>
                    <a:srgbClr val="0033CC"/>
                  </a:solidFill>
                  <a:latin typeface="Calibri"/>
                </a:rPr>
                <a:t>C</a:t>
              </a:r>
              <a:r>
                <a:rPr lang="en-US" baseline="-25000" dirty="0" smtClean="0">
                  <a:solidFill>
                    <a:srgbClr val="0033CC"/>
                  </a:solidFill>
                  <a:latin typeface="Calibri"/>
                </a:rPr>
                <a:t>Q</a:t>
              </a:r>
              <a:r>
                <a:rPr lang="en-US" dirty="0" smtClean="0">
                  <a:solidFill>
                    <a:srgbClr val="0033CC"/>
                  </a:solidFill>
                </a:rPr>
                <a:t>) y</a:t>
              </a:r>
              <a:r>
                <a:rPr lang="en-US" baseline="30000" dirty="0" smtClean="0">
                  <a:solidFill>
                    <a:srgbClr val="0033CC"/>
                  </a:solidFill>
                </a:rPr>
                <a:t>*</a:t>
              </a:r>
              <a:endParaRPr lang="en-US" b="1" baseline="30000" dirty="0">
                <a:solidFill>
                  <a:srgbClr val="0033CC"/>
                </a:solidFill>
              </a:endParaRPr>
            </a:p>
          </p:txBody>
        </p:sp>
        <p:cxnSp>
          <p:nvCxnSpPr>
            <p:cNvPr id="89" name="Straight Arrow Connector 88"/>
            <p:cNvCxnSpPr/>
            <p:nvPr/>
          </p:nvCxnSpPr>
          <p:spPr>
            <a:xfrm>
              <a:off x="4371769" y="920969"/>
              <a:ext cx="946356" cy="6334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H="1">
              <a:off x="5180094" y="1697038"/>
              <a:ext cx="739772"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grpSp>
      <p:cxnSp>
        <p:nvCxnSpPr>
          <p:cNvPr id="6" name="Straight Arrow Connector 5"/>
          <p:cNvCxnSpPr/>
          <p:nvPr/>
        </p:nvCxnSpPr>
        <p:spPr>
          <a:xfrm flipV="1">
            <a:off x="305455" y="889000"/>
            <a:ext cx="0" cy="54673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999469" y="3635375"/>
            <a:ext cx="260750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Increasing objective value</a:t>
            </a:r>
            <a:endParaRPr lang="en-US" dirty="0"/>
          </a:p>
        </p:txBody>
      </p:sp>
      <p:sp>
        <p:nvSpPr>
          <p:cNvPr id="10" name="Oval 9"/>
          <p:cNvSpPr/>
          <p:nvPr/>
        </p:nvSpPr>
        <p:spPr>
          <a:xfrm>
            <a:off x="1952625" y="4953000"/>
            <a:ext cx="174625" cy="1587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5822950" y="4953000"/>
            <a:ext cx="174625" cy="1587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6" name="Group 25"/>
          <p:cNvGrpSpPr/>
          <p:nvPr/>
        </p:nvGrpSpPr>
        <p:grpSpPr>
          <a:xfrm>
            <a:off x="2171053" y="5088502"/>
            <a:ext cx="3677470" cy="1154580"/>
            <a:chOff x="2629762" y="5088502"/>
            <a:chExt cx="3677470" cy="1154580"/>
          </a:xfrm>
        </p:grpSpPr>
        <p:sp>
          <p:nvSpPr>
            <p:cNvPr id="15" name="TextBox 14"/>
            <p:cNvSpPr txBox="1"/>
            <p:nvPr/>
          </p:nvSpPr>
          <p:spPr>
            <a:xfrm>
              <a:off x="2889250" y="5873750"/>
              <a:ext cx="263782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Two competing structures</a:t>
              </a:r>
              <a:endParaRPr lang="en-US" dirty="0"/>
            </a:p>
          </p:txBody>
        </p:sp>
        <p:cxnSp>
          <p:nvCxnSpPr>
            <p:cNvPr id="17" name="Straight Arrow Connector 16"/>
            <p:cNvCxnSpPr>
              <a:endCxn id="11" idx="3"/>
            </p:cNvCxnSpPr>
            <p:nvPr/>
          </p:nvCxnSpPr>
          <p:spPr>
            <a:xfrm flipV="1">
              <a:off x="5334000" y="5088502"/>
              <a:ext cx="973232" cy="78524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9" name="Straight Arrow Connector 18"/>
            <p:cNvCxnSpPr/>
            <p:nvPr/>
          </p:nvCxnSpPr>
          <p:spPr>
            <a:xfrm flipH="1" flipV="1">
              <a:off x="2629762" y="5123794"/>
              <a:ext cx="910363" cy="74995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grpSp>
        <p:nvGrpSpPr>
          <p:cNvPr id="27" name="Group 26"/>
          <p:cNvGrpSpPr/>
          <p:nvPr/>
        </p:nvGrpSpPr>
        <p:grpSpPr>
          <a:xfrm>
            <a:off x="6788150" y="4629834"/>
            <a:ext cx="2117726" cy="646331"/>
            <a:chOff x="6788150" y="4629834"/>
            <a:chExt cx="2117726" cy="646331"/>
          </a:xfrm>
        </p:grpSpPr>
        <p:sp>
          <p:nvSpPr>
            <p:cNvPr id="23" name="TextBox 22"/>
            <p:cNvSpPr txBox="1"/>
            <p:nvPr/>
          </p:nvSpPr>
          <p:spPr>
            <a:xfrm>
              <a:off x="7181850" y="4629834"/>
              <a:ext cx="1724026" cy="646331"/>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0033CC"/>
                  </a:solidFill>
                </a:rPr>
                <a:t>y</a:t>
              </a:r>
              <a:r>
                <a:rPr lang="en-US" baseline="30000" dirty="0">
                  <a:solidFill>
                    <a:srgbClr val="0033CC"/>
                  </a:solidFill>
                </a:rPr>
                <a:t>* </a:t>
              </a:r>
              <a:r>
                <a:rPr lang="en-US" dirty="0" smtClean="0">
                  <a:solidFill>
                    <a:schemeClr val="tx1"/>
                  </a:solidFill>
                </a:rPr>
                <a:t>the solution to </a:t>
              </a:r>
              <a:r>
                <a:rPr lang="en-US" dirty="0" smtClean="0">
                  <a:solidFill>
                    <a:srgbClr val="0033CC"/>
                  </a:solidFill>
                </a:rPr>
                <a:t>problem P</a:t>
              </a:r>
              <a:endParaRPr lang="en-US" dirty="0">
                <a:solidFill>
                  <a:srgbClr val="0033CC"/>
                </a:solidFill>
              </a:endParaRPr>
            </a:p>
          </p:txBody>
        </p:sp>
        <p:cxnSp>
          <p:nvCxnSpPr>
            <p:cNvPr id="25" name="Straight Arrow Connector 24"/>
            <p:cNvCxnSpPr>
              <a:stCxn id="23" idx="1"/>
            </p:cNvCxnSpPr>
            <p:nvPr/>
          </p:nvCxnSpPr>
          <p:spPr>
            <a:xfrm flipH="1">
              <a:off x="6788150" y="4953000"/>
              <a:ext cx="3937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93" name="TextBox 92"/>
          <p:cNvSpPr txBox="1"/>
          <p:nvPr/>
        </p:nvSpPr>
        <p:spPr>
          <a:xfrm>
            <a:off x="4724401" y="76200"/>
            <a:ext cx="4305302" cy="1569660"/>
          </a:xfrm>
          <a:prstGeom prst="rect">
            <a:avLst/>
          </a:prstGeom>
          <a:solidFill>
            <a:srgbClr val="FFFF99"/>
          </a:solidFill>
          <a:ln>
            <a:solidFill>
              <a:srgbClr val="FF9933"/>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Theorem (margin based amortized inference): </a:t>
            </a:r>
            <a:r>
              <a:rPr lang="en-US" sz="2400" dirty="0" smtClean="0"/>
              <a:t>If </a:t>
            </a:r>
            <a:r>
              <a:rPr lang="en-US" sz="2400" dirty="0" smtClean="0">
                <a:solidFill>
                  <a:srgbClr val="0033CC"/>
                </a:solidFill>
              </a:rPr>
              <a:t>A + B   </a:t>
            </a:r>
            <a:r>
              <a:rPr lang="en-US" sz="2400" dirty="0" smtClean="0"/>
              <a:t>is less than the structured margin, then </a:t>
            </a:r>
            <a:r>
              <a:rPr lang="en-US" sz="2400" dirty="0" smtClean="0">
                <a:solidFill>
                  <a:srgbClr val="0033CC"/>
                </a:solidFill>
              </a:rPr>
              <a:t>y</a:t>
            </a:r>
            <a:r>
              <a:rPr lang="en-US" sz="2400" baseline="30000" dirty="0" smtClean="0">
                <a:solidFill>
                  <a:srgbClr val="0033CC"/>
                </a:solidFill>
              </a:rPr>
              <a:t>*</a:t>
            </a:r>
            <a:r>
              <a:rPr lang="en-US" sz="2400" dirty="0" smtClean="0">
                <a:solidFill>
                  <a:srgbClr val="0033CC"/>
                </a:solidFill>
              </a:rPr>
              <a:t> </a:t>
            </a:r>
            <a:r>
              <a:rPr lang="en-US" sz="2400" dirty="0" smtClean="0"/>
              <a:t>is still the optimum for </a:t>
            </a:r>
            <a:r>
              <a:rPr lang="en-US" sz="2400" dirty="0" smtClean="0">
                <a:solidFill>
                  <a:srgbClr val="FF0000"/>
                </a:solidFill>
              </a:rPr>
              <a:t>Q</a:t>
            </a:r>
            <a:r>
              <a:rPr lang="en-US" sz="2400" dirty="0" smtClean="0"/>
              <a:t> </a:t>
            </a: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33</a:t>
            </a:fld>
            <a:endParaRPr lang="en-US" altLang="zh-TW"/>
          </a:p>
        </p:txBody>
      </p:sp>
    </p:spTree>
    <p:extLst>
      <p:ext uri="{BB962C8B-B14F-4D97-AF65-F5344CB8AC3E}">
        <p14:creationId xmlns:p14="http://schemas.microsoft.com/office/powerpoint/2010/main" val="22993961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101"/>
                                        </p:tgtEl>
                                      </p:cBhvr>
                                    </p:animEffect>
                                    <p:set>
                                      <p:cBhvr>
                                        <p:cTn id="45" dur="1" fill="hold">
                                          <p:stCondLst>
                                            <p:cond delay="499"/>
                                          </p:stCondLst>
                                        </p:cTn>
                                        <p:tgtEl>
                                          <p:spTgt spid="101"/>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102"/>
                                        </p:tgtEl>
                                      </p:cBhvr>
                                    </p:animEffect>
                                    <p:set>
                                      <p:cBhvr>
                                        <p:cTn id="56" dur="1" fill="hold">
                                          <p:stCondLst>
                                            <p:cond delay="499"/>
                                          </p:stCondLst>
                                        </p:cTn>
                                        <p:tgtEl>
                                          <p:spTgt spid="10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dissolve">
                                      <p:cBhvr>
                                        <p:cTn id="6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9" grpId="0" animBg="1"/>
      <p:bldP spid="40" grpId="0" animBg="1"/>
      <p:bldP spid="9" grpId="0" animBg="1"/>
      <p:bldP spid="10" grpId="0" animBg="1"/>
      <p:bldP spid="11" grpId="0" animBg="1"/>
      <p:bldP spid="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2161951407"/>
              </p:ext>
            </p:extLst>
          </p:nvPr>
        </p:nvGraphicFramePr>
        <p:xfrm>
          <a:off x="895350" y="1030586"/>
          <a:ext cx="8172450" cy="532576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699683" y="5710535"/>
            <a:ext cx="5539317" cy="461665"/>
          </a:xfrm>
          <a:prstGeom prst="rect">
            <a:avLst/>
          </a:prstGeom>
          <a:noFill/>
        </p:spPr>
        <p:txBody>
          <a:bodyPr wrap="square" rtlCol="0">
            <a:spAutoFit/>
          </a:bodyPr>
          <a:lstStyle/>
          <a:p>
            <a:r>
              <a:rPr lang="en-US" sz="2400" b="1" dirty="0" smtClean="0">
                <a:latin typeface="Calibri" pitchFamily="34" charset="0"/>
                <a:cs typeface="Andalus" pitchFamily="2" charset="-78"/>
              </a:rPr>
              <a:t>Amortization schemes </a:t>
            </a:r>
            <a:r>
              <a:rPr lang="en-US" dirty="0" smtClean="0">
                <a:solidFill>
                  <a:srgbClr val="0033CC"/>
                </a:solidFill>
                <a:latin typeface="Calibri" pitchFamily="34" charset="0"/>
                <a:cs typeface="Andalus" pitchFamily="2" charset="-78"/>
              </a:rPr>
              <a:t>[EMNLP’12, ACL’13]</a:t>
            </a:r>
            <a:endParaRPr lang="en-US" dirty="0">
              <a:solidFill>
                <a:srgbClr val="0033CC"/>
              </a:solidFill>
              <a:latin typeface="Calibri" pitchFamily="34" charset="0"/>
              <a:cs typeface="Andalus" pitchFamily="2" charset="-78"/>
            </a:endParaRP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679028"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16" name="TextBox 15"/>
          <p:cNvSpPr txBox="1"/>
          <p:nvPr/>
        </p:nvSpPr>
        <p:spPr>
          <a:xfrm>
            <a:off x="461447" y="4599538"/>
            <a:ext cx="522817"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chemeClr val="tx1"/>
                </a:solidFill>
                <a:latin typeface="Calibri" pitchFamily="34" charset="0"/>
                <a:cs typeface="Andalus" pitchFamily="2" charset="-78"/>
              </a:rPr>
              <a:t>1.0</a:t>
            </a:r>
            <a:endParaRPr lang="en-US" dirty="0">
              <a:solidFill>
                <a:schemeClr val="tx1"/>
              </a:solidFill>
              <a:latin typeface="Calibri" pitchFamily="34" charset="0"/>
              <a:cs typeface="Andalus" pitchFamily="2" charset="-78"/>
            </a:endParaRPr>
          </a:p>
        </p:txBody>
      </p:sp>
      <p:sp>
        <p:nvSpPr>
          <p:cNvPr id="4" name="Rectangle 3"/>
          <p:cNvSpPr/>
          <p:nvPr/>
        </p:nvSpPr>
        <p:spPr>
          <a:xfrm>
            <a:off x="2545292" y="2747902"/>
            <a:ext cx="3286124" cy="7143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Amortized inference gives a speedup without losing accuracy </a:t>
            </a:r>
            <a:endParaRPr lang="en-US" dirty="0"/>
          </a:p>
        </p:txBody>
      </p:sp>
      <p:sp>
        <p:nvSpPr>
          <p:cNvPr id="11" name="Rectangle 10"/>
          <p:cNvSpPr/>
          <p:nvPr/>
        </p:nvSpPr>
        <p:spPr>
          <a:xfrm>
            <a:off x="7273974" y="1930844"/>
            <a:ext cx="1816100" cy="7143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Solve only one in three problems</a:t>
            </a:r>
            <a:endParaRPr lang="en-US" dirty="0"/>
          </a:p>
        </p:txBody>
      </p:sp>
      <p:cxnSp>
        <p:nvCxnSpPr>
          <p:cNvPr id="10" name="Straight Arrow Connector 9"/>
          <p:cNvCxnSpPr>
            <a:stCxn id="11" idx="1"/>
          </p:cNvCxnSpPr>
          <p:nvPr/>
        </p:nvCxnSpPr>
        <p:spPr>
          <a:xfrm flipH="1">
            <a:off x="6720417" y="2288032"/>
            <a:ext cx="553557" cy="459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a:endCxn id="16" idx="3"/>
          </p:cNvCxnSpPr>
          <p:nvPr/>
        </p:nvCxnSpPr>
        <p:spPr>
          <a:xfrm flipH="1">
            <a:off x="984264" y="4778376"/>
            <a:ext cx="1195903" cy="5828"/>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34</a:t>
            </a:fld>
            <a:endParaRPr lang="en-US" altLang="zh-TW"/>
          </a:p>
        </p:txBody>
      </p:sp>
    </p:spTree>
    <p:extLst>
      <p:ext uri="{BB962C8B-B14F-4D97-AF65-F5344CB8AC3E}">
        <p14:creationId xmlns:p14="http://schemas.microsoft.com/office/powerpoint/2010/main" val="173319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16" grpId="0" uiExpand="1" animBg="1"/>
      <p:bldP spid="4"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3" name="Content Placeholder 2"/>
          <p:cNvSpPr>
            <a:spLocks noGrp="1"/>
          </p:cNvSpPr>
          <p:nvPr>
            <p:ph idx="1"/>
          </p:nvPr>
        </p:nvSpPr>
        <p:spPr/>
        <p:txBody>
          <a:bodyPr>
            <a:normAutofit/>
          </a:bodyPr>
          <a:lstStyle/>
          <a:p>
            <a:r>
              <a:rPr lang="en-US" dirty="0" smtClean="0"/>
              <a:t>Amortized inference</a:t>
            </a:r>
          </a:p>
          <a:p>
            <a:pPr lvl="1"/>
            <a:r>
              <a:rPr lang="en-US" dirty="0" smtClean="0"/>
              <a:t>Making inference faster by re-using previous computations</a:t>
            </a:r>
            <a:endParaRPr lang="en-US" dirty="0"/>
          </a:p>
          <a:p>
            <a:r>
              <a:rPr lang="en-US" dirty="0" smtClean="0"/>
              <a:t>Techniques for amortized inference </a:t>
            </a:r>
            <a:endParaRPr lang="en-US" dirty="0"/>
          </a:p>
          <a:p>
            <a:r>
              <a:rPr lang="en-US" dirty="0" smtClean="0">
                <a:solidFill>
                  <a:srgbClr val="0033CC"/>
                </a:solidFill>
              </a:rPr>
              <a:t>But these are not useful if the full structure is not redundant!</a:t>
            </a:r>
          </a:p>
        </p:txBody>
      </p:sp>
      <p:graphicFrame>
        <p:nvGraphicFramePr>
          <p:cNvPr id="5" name="Chart 4"/>
          <p:cNvGraphicFramePr/>
          <p:nvPr>
            <p:extLst>
              <p:ext uri="{D42A27DB-BD31-4B8C-83A1-F6EECF244321}">
                <p14:modId xmlns:p14="http://schemas.microsoft.com/office/powerpoint/2010/main" val="661912598"/>
              </p:ext>
            </p:extLst>
          </p:nvPr>
        </p:nvGraphicFramePr>
        <p:xfrm>
          <a:off x="1450975" y="2743200"/>
          <a:ext cx="5822950" cy="332314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498834" y="3310467"/>
            <a:ext cx="1710267" cy="2353733"/>
          </a:xfrm>
          <a:prstGeom prst="rect">
            <a:avLst/>
          </a:prstGeom>
          <a:solidFill>
            <a:srgbClr val="FFFFCC">
              <a:alpha val="3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3248025"/>
            <a:ext cx="2044700" cy="9429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t>Smaller Structures are more redundant </a:t>
            </a:r>
            <a:endParaRPr lang="en-US" sz="2000" dirty="0"/>
          </a:p>
        </p:txBody>
      </p:sp>
      <p:sp>
        <p:nvSpPr>
          <p:cNvPr id="8" name="Slide Number Placeholder 7"/>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35</a:t>
            </a:fld>
            <a:endParaRPr lang="en-US" altLang="zh-TW"/>
          </a:p>
        </p:txBody>
      </p:sp>
    </p:spTree>
    <p:extLst>
      <p:ext uri="{BB962C8B-B14F-4D97-AF65-F5344CB8AC3E}">
        <p14:creationId xmlns:p14="http://schemas.microsoft.com/office/powerpoint/2010/main" val="1483816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Decomposed amortized inference</a:t>
            </a:r>
            <a:endParaRPr lang="en-US" dirty="0"/>
          </a:p>
        </p:txBody>
      </p:sp>
      <p:sp>
        <p:nvSpPr>
          <p:cNvPr id="3" name="Content Placeholder 2"/>
          <p:cNvSpPr>
            <a:spLocks noGrp="1"/>
          </p:cNvSpPr>
          <p:nvPr>
            <p:ph idx="1"/>
          </p:nvPr>
        </p:nvSpPr>
        <p:spPr/>
        <p:txBody>
          <a:bodyPr/>
          <a:lstStyle/>
          <a:p>
            <a:r>
              <a:rPr lang="en-US" dirty="0" smtClean="0"/>
              <a:t>Taking advantage of redundancy </a:t>
            </a:r>
            <a:r>
              <a:rPr lang="en-US" dirty="0"/>
              <a:t>in </a:t>
            </a:r>
            <a:r>
              <a:rPr lang="en-US" dirty="0" smtClean="0"/>
              <a:t>components </a:t>
            </a:r>
            <a:r>
              <a:rPr lang="en-US" dirty="0"/>
              <a:t>of </a:t>
            </a:r>
            <a:r>
              <a:rPr lang="en-US" dirty="0" smtClean="0"/>
              <a:t>structures</a:t>
            </a:r>
          </a:p>
          <a:p>
            <a:pPr lvl="1"/>
            <a:r>
              <a:rPr lang="en-US" dirty="0" smtClean="0"/>
              <a:t>Extend amortization techniques </a:t>
            </a:r>
            <a:r>
              <a:rPr lang="en-US" dirty="0"/>
              <a:t>to cases where the full structured output </a:t>
            </a:r>
            <a:r>
              <a:rPr lang="en-US" dirty="0" smtClean="0"/>
              <a:t>may not be repeated</a:t>
            </a:r>
            <a:endParaRPr lang="en-US" dirty="0"/>
          </a:p>
          <a:p>
            <a:endParaRPr lang="en-US" i="1" dirty="0"/>
          </a:p>
          <a:p>
            <a:pPr lvl="1"/>
            <a:r>
              <a:rPr lang="en-US" dirty="0" smtClean="0"/>
              <a:t>Store partial computations of “components” </a:t>
            </a:r>
            <a:r>
              <a:rPr lang="en-US" dirty="0" smtClean="0"/>
              <a:t>for use in future </a:t>
            </a:r>
            <a:r>
              <a:rPr lang="en-US" dirty="0" smtClean="0"/>
              <a:t>inference problems</a:t>
            </a:r>
          </a:p>
          <a:p>
            <a:endParaRPr lang="en-US" dirty="0"/>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36</a:t>
            </a:fld>
            <a:endParaRPr lang="en-US" altLang="zh-TW"/>
          </a:p>
        </p:txBody>
      </p:sp>
    </p:spTree>
    <p:extLst>
      <p:ext uri="{BB962C8B-B14F-4D97-AF65-F5344CB8AC3E}">
        <p14:creationId xmlns:p14="http://schemas.microsoft.com/office/powerpoint/2010/main" val="192152751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2" y="2157221"/>
            <a:ext cx="8229600" cy="388911"/>
          </a:xfrm>
        </p:spPr>
        <p:txBody>
          <a:bodyPr>
            <a:normAutofit lnSpcReduction="10000"/>
          </a:bodyPr>
          <a:lstStyle/>
          <a:p>
            <a:pPr marL="0" indent="0" algn="ctr">
              <a:buNone/>
            </a:pPr>
            <a:r>
              <a:rPr lang="en-US" sz="2000" dirty="0" smtClean="0"/>
              <a:t>The bus was heading for Nairobi in  Kenya.</a:t>
            </a:r>
            <a:endParaRPr lang="en-US" sz="2000" dirty="0"/>
          </a:p>
        </p:txBody>
      </p:sp>
      <p:sp>
        <p:nvSpPr>
          <p:cNvPr id="27" name="Rectangle 26"/>
          <p:cNvSpPr/>
          <p:nvPr/>
        </p:nvSpPr>
        <p:spPr>
          <a:xfrm>
            <a:off x="3702051" y="2210405"/>
            <a:ext cx="850900" cy="306486"/>
          </a:xfrm>
          <a:prstGeom prst="rect">
            <a:avLst/>
          </a:prstGeom>
          <a:gradFill flip="none" rotWithShape="1">
            <a:gsLst>
              <a:gs pos="0">
                <a:schemeClr val="accent2">
                  <a:tint val="100000"/>
                  <a:shade val="100000"/>
                  <a:satMod val="130000"/>
                  <a:alpha val="25000"/>
                </a:schemeClr>
              </a:gs>
              <a:gs pos="100000">
                <a:schemeClr val="accent2">
                  <a:tint val="50000"/>
                  <a:shade val="100000"/>
                  <a:satMod val="350000"/>
                  <a:alpha val="25000"/>
                </a:schemeClr>
              </a:gs>
            </a:gsLst>
            <a:lin ang="16200000" scaled="0"/>
            <a:tileRect/>
          </a:grad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Coherence of predictions</a:t>
            </a:r>
            <a:endParaRPr lang="en-US" dirty="0"/>
          </a:p>
        </p:txBody>
      </p:sp>
      <p:sp>
        <p:nvSpPr>
          <p:cNvPr id="6" name="Rectangle 5"/>
          <p:cNvSpPr/>
          <p:nvPr/>
        </p:nvSpPr>
        <p:spPr>
          <a:xfrm>
            <a:off x="4572000" y="221236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7" name="Group 16"/>
          <p:cNvGrpSpPr/>
          <p:nvPr/>
        </p:nvGrpSpPr>
        <p:grpSpPr>
          <a:xfrm>
            <a:off x="5381075" y="2490064"/>
            <a:ext cx="983224" cy="1091254"/>
            <a:chOff x="5389891" y="2553750"/>
            <a:chExt cx="983224" cy="1091254"/>
          </a:xfrm>
        </p:grpSpPr>
        <p:sp>
          <p:nvSpPr>
            <p:cNvPr id="8" name="TextBox 7"/>
            <p:cNvSpPr txBox="1"/>
            <p:nvPr/>
          </p:nvSpPr>
          <p:spPr>
            <a:xfrm>
              <a:off x="5389891" y="3275672"/>
              <a:ext cx="98322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Location</a:t>
              </a:r>
              <a:endParaRPr lang="en-US" dirty="0"/>
            </a:p>
          </p:txBody>
        </p:sp>
        <p:cxnSp>
          <p:nvCxnSpPr>
            <p:cNvPr id="10" name="Straight Arrow Connector 9"/>
            <p:cNvCxnSpPr>
              <a:endCxn id="8" idx="0"/>
            </p:cNvCxnSpPr>
            <p:nvPr/>
          </p:nvCxnSpPr>
          <p:spPr>
            <a:xfrm flipH="1">
              <a:off x="5881503" y="2553750"/>
              <a:ext cx="18679" cy="721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126016" y="4127806"/>
            <a:ext cx="12638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Destination</a:t>
            </a:r>
            <a:endParaRPr lang="en-US" dirty="0"/>
          </a:p>
        </p:txBody>
      </p:sp>
      <p:cxnSp>
        <p:nvCxnSpPr>
          <p:cNvPr id="15" name="Straight Arrow Connector 14"/>
          <p:cNvCxnSpPr>
            <a:stCxn id="6" idx="2"/>
            <a:endCxn id="14" idx="0"/>
          </p:cNvCxnSpPr>
          <p:nvPr/>
        </p:nvCxnSpPr>
        <p:spPr>
          <a:xfrm>
            <a:off x="4743251" y="2520532"/>
            <a:ext cx="14703" cy="1607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059612" y="4902990"/>
            <a:ext cx="5103187" cy="923330"/>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Predicate: </a:t>
            </a:r>
            <a:r>
              <a:rPr lang="en-US" dirty="0" smtClean="0">
                <a:solidFill>
                  <a:srgbClr val="FF0000"/>
                </a:solidFill>
              </a:rPr>
              <a:t>head.02</a:t>
            </a:r>
          </a:p>
          <a:p>
            <a:r>
              <a:rPr lang="en-US" dirty="0"/>
              <a:t>	</a:t>
            </a:r>
            <a:r>
              <a:rPr lang="en-US" dirty="0" smtClean="0"/>
              <a:t>A0 (mover): The bus</a:t>
            </a:r>
          </a:p>
          <a:p>
            <a:r>
              <a:rPr lang="en-US" dirty="0"/>
              <a:t>	</a:t>
            </a:r>
            <a:r>
              <a:rPr lang="en-US" dirty="0" smtClean="0"/>
              <a:t>A1 (</a:t>
            </a:r>
            <a:r>
              <a:rPr lang="en-US" dirty="0" smtClean="0">
                <a:solidFill>
                  <a:schemeClr val="tx1"/>
                </a:solidFill>
              </a:rPr>
              <a:t>destination</a:t>
            </a:r>
            <a:r>
              <a:rPr lang="en-US" dirty="0" smtClean="0"/>
              <a:t>): for Nairobi in Kenya</a:t>
            </a:r>
            <a:endParaRPr lang="en-US" dirty="0"/>
          </a:p>
        </p:txBody>
      </p:sp>
      <p:grpSp>
        <p:nvGrpSpPr>
          <p:cNvPr id="26" name="Group 25"/>
          <p:cNvGrpSpPr/>
          <p:nvPr/>
        </p:nvGrpSpPr>
        <p:grpSpPr>
          <a:xfrm>
            <a:off x="2939390" y="4127806"/>
            <a:ext cx="2450501" cy="1698514"/>
            <a:chOff x="3881695" y="4638897"/>
            <a:chExt cx="2450501" cy="1698514"/>
          </a:xfrm>
        </p:grpSpPr>
        <p:sp>
          <p:nvSpPr>
            <p:cNvPr id="29" name="Oval 28"/>
            <p:cNvSpPr/>
            <p:nvPr/>
          </p:nvSpPr>
          <p:spPr>
            <a:xfrm>
              <a:off x="3881695" y="6004690"/>
              <a:ext cx="1708810" cy="332721"/>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5068321" y="4638897"/>
              <a:ext cx="1263875" cy="369332"/>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35" name="Straight Arrow Connector 34"/>
          <p:cNvCxnSpPr>
            <a:stCxn id="14" idx="2"/>
          </p:cNvCxnSpPr>
          <p:nvPr/>
        </p:nvCxnSpPr>
        <p:spPr>
          <a:xfrm flipH="1">
            <a:off x="3824795" y="4497138"/>
            <a:ext cx="933159" cy="996462"/>
          </a:xfrm>
          <a:prstGeom prst="straightConnector1">
            <a:avLst/>
          </a:prstGeom>
          <a:ln>
            <a:prstDash val="lgDash"/>
            <a:headEnd type="arrow"/>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0" y="1417638"/>
            <a:ext cx="91440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smtClean="0">
                <a:solidFill>
                  <a:srgbClr val="0033CC"/>
                </a:solidFill>
              </a:rPr>
              <a:t>Predicate arguments from different triggers should be consistent</a:t>
            </a:r>
            <a:endParaRPr lang="en-US" sz="2400" b="1" i="1" dirty="0">
              <a:solidFill>
                <a:srgbClr val="0033CC"/>
              </a:solidFill>
            </a:endParaRPr>
          </a:p>
        </p:txBody>
      </p:sp>
      <p:cxnSp>
        <p:nvCxnSpPr>
          <p:cNvPr id="19" name="Elbow Connector 18"/>
          <p:cNvCxnSpPr>
            <a:stCxn id="27" idx="2"/>
          </p:cNvCxnSpPr>
          <p:nvPr/>
        </p:nvCxnSpPr>
        <p:spPr>
          <a:xfrm rot="5400000">
            <a:off x="2612513" y="3356469"/>
            <a:ext cx="2354567" cy="67541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08" y="2624151"/>
            <a:ext cx="300718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i="1" dirty="0">
                <a:solidFill>
                  <a:srgbClr val="0033CC"/>
                </a:solidFill>
              </a:rPr>
              <a:t>Joint constraints </a:t>
            </a:r>
            <a:r>
              <a:rPr lang="en-US" sz="2400" dirty="0"/>
              <a:t>linking the two </a:t>
            </a:r>
            <a:r>
              <a:rPr lang="en-US" sz="2400" dirty="0" smtClean="0"/>
              <a:t>tasks.</a:t>
            </a:r>
          </a:p>
          <a:p>
            <a:endParaRPr lang="en-US" sz="2400" b="1" dirty="0" smtClean="0">
              <a:solidFill>
                <a:schemeClr val="accent2"/>
              </a:solidFill>
            </a:endParaRPr>
          </a:p>
          <a:p>
            <a:r>
              <a:rPr lang="en-US" sz="2400" b="1" dirty="0" smtClean="0">
                <a:solidFill>
                  <a:srgbClr val="0033CC"/>
                </a:solidFill>
              </a:rPr>
              <a:t>Destination </a:t>
            </a:r>
            <a:r>
              <a:rPr lang="en-US" sz="2400" b="1" dirty="0">
                <a:solidFill>
                  <a:srgbClr val="0033CC"/>
                </a:solidFill>
                <a:latin typeface="Calibri" charset="0"/>
                <a:cs typeface="Arial Unicode MS" charset="0"/>
              </a:rPr>
              <a:t> </a:t>
            </a:r>
            <a:r>
              <a:rPr lang="en-US" sz="2400" b="1" dirty="0">
                <a:solidFill>
                  <a:srgbClr val="0033CC"/>
                </a:solidFill>
                <a:latin typeface="Calibri" charset="0"/>
                <a:cs typeface="Arial Unicode MS" charset="0"/>
                <a:sym typeface="Symbol" charset="0"/>
              </a:rPr>
              <a:t> </a:t>
            </a:r>
            <a:r>
              <a:rPr lang="en-US" sz="2400" b="1" dirty="0" smtClean="0">
                <a:solidFill>
                  <a:srgbClr val="0033CC"/>
                </a:solidFill>
                <a:latin typeface="Calibri" charset="0"/>
                <a:cs typeface="Arial Unicode MS" charset="0"/>
                <a:sym typeface="Symbol" charset="0"/>
              </a:rPr>
              <a:t>A1</a:t>
            </a:r>
            <a:endParaRPr lang="en-US" sz="2400" b="1" dirty="0">
              <a:solidFill>
                <a:srgbClr val="0033CC"/>
              </a:solidFill>
            </a:endParaRPr>
          </a:p>
        </p:txBody>
      </p:sp>
      <p:sp>
        <p:nvSpPr>
          <p:cNvPr id="23" name="Rectangle 22"/>
          <p:cNvSpPr/>
          <p:nvPr/>
        </p:nvSpPr>
        <p:spPr>
          <a:xfrm>
            <a:off x="5693064" y="220980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37</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68605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Decomposition for inference</a:t>
            </a:r>
            <a:endParaRPr lang="en-US" dirty="0"/>
          </a:p>
        </p:txBody>
      </p:sp>
      <p:sp>
        <p:nvSpPr>
          <p:cNvPr id="43" name="TextBox 42"/>
          <p:cNvSpPr txBox="1"/>
          <p:nvPr/>
        </p:nvSpPr>
        <p:spPr>
          <a:xfrm>
            <a:off x="1067801" y="4418835"/>
            <a:ext cx="3052643" cy="461665"/>
          </a:xfrm>
          <a:prstGeom prst="rect">
            <a:avLst/>
          </a:prstGeom>
          <a:noFill/>
        </p:spPr>
        <p:txBody>
          <a:bodyPr wrap="square" rtlCol="0">
            <a:spAutoFit/>
          </a:bodyPr>
          <a:lstStyle/>
          <a:p>
            <a:r>
              <a:rPr lang="en-US" sz="2400" dirty="0" smtClean="0">
                <a:latin typeface="+mn-lt"/>
              </a:rPr>
              <a:t>Verb SRL constraints</a:t>
            </a:r>
          </a:p>
        </p:txBody>
      </p:sp>
      <p:sp>
        <p:nvSpPr>
          <p:cNvPr id="44" name="TextBox 43"/>
          <p:cNvSpPr txBox="1"/>
          <p:nvPr/>
        </p:nvSpPr>
        <p:spPr>
          <a:xfrm>
            <a:off x="5024276" y="4418835"/>
            <a:ext cx="4119723" cy="461665"/>
          </a:xfrm>
          <a:prstGeom prst="rect">
            <a:avLst/>
          </a:prstGeom>
          <a:noFill/>
        </p:spPr>
        <p:txBody>
          <a:bodyPr wrap="square" rtlCol="0">
            <a:spAutoFit/>
          </a:bodyPr>
          <a:lstStyle/>
          <a:p>
            <a:r>
              <a:rPr lang="en-US" sz="2400" dirty="0" smtClean="0">
                <a:latin typeface="+mn-lt"/>
              </a:rPr>
              <a:t>Only one label per preposition</a:t>
            </a:r>
          </a:p>
        </p:txBody>
      </p:sp>
      <p:sp>
        <p:nvSpPr>
          <p:cNvPr id="46" name="TextBox 45"/>
          <p:cNvSpPr txBox="1"/>
          <p:nvPr/>
        </p:nvSpPr>
        <p:spPr>
          <a:xfrm>
            <a:off x="3426449" y="4988243"/>
            <a:ext cx="2291103" cy="461665"/>
          </a:xfrm>
          <a:prstGeom prst="rect">
            <a:avLst/>
          </a:prstGeom>
          <a:solidFill>
            <a:srgbClr val="FFFFCC"/>
          </a:solidFill>
          <a:ln>
            <a:solidFill>
              <a:srgbClr val="FF9933"/>
            </a:solidFill>
          </a:ln>
        </p:spPr>
        <p:txBody>
          <a:bodyPr wrap="square" rtlCol="0">
            <a:spAutoFit/>
          </a:bodyPr>
          <a:lstStyle/>
          <a:p>
            <a:r>
              <a:rPr lang="en-US" sz="2400" dirty="0" smtClean="0">
                <a:latin typeface="+mn-lt"/>
              </a:rPr>
              <a:t>Joint constraints</a:t>
            </a:r>
            <a:endParaRPr lang="en-US" sz="2400" dirty="0">
              <a:latin typeface="+mn-lt"/>
            </a:endParaRPr>
          </a:p>
        </p:txBody>
      </p:sp>
      <p:sp>
        <p:nvSpPr>
          <p:cNvPr id="11" name="TextBox 10"/>
          <p:cNvSpPr txBox="1"/>
          <p:nvPr/>
        </p:nvSpPr>
        <p:spPr>
          <a:xfrm>
            <a:off x="1427080" y="1418223"/>
            <a:ext cx="192572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dirty="0" smtClean="0"/>
              <a:t>Verb relations</a:t>
            </a:r>
            <a:endParaRPr lang="en-US" sz="2400" dirty="0"/>
          </a:p>
        </p:txBody>
      </p:sp>
      <p:sp>
        <p:nvSpPr>
          <p:cNvPr id="12" name="TextBox 11"/>
          <p:cNvSpPr txBox="1"/>
          <p:nvPr/>
        </p:nvSpPr>
        <p:spPr>
          <a:xfrm>
            <a:off x="5423505" y="1418223"/>
            <a:ext cx="277852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dirty="0" smtClean="0"/>
              <a:t>Preposition relations</a:t>
            </a:r>
            <a:endParaRPr lang="en-US" sz="2400" dirty="0"/>
          </a:p>
        </p:txBody>
      </p:sp>
      <p:sp>
        <p:nvSpPr>
          <p:cNvPr id="67" name="TextBox 66"/>
          <p:cNvSpPr txBox="1"/>
          <p:nvPr/>
        </p:nvSpPr>
        <p:spPr>
          <a:xfrm>
            <a:off x="411292" y="3704563"/>
            <a:ext cx="1467569" cy="400110"/>
          </a:xfrm>
          <a:prstGeom prst="rect">
            <a:avLst/>
          </a:prstGeom>
          <a:noFill/>
        </p:spPr>
        <p:txBody>
          <a:bodyPr wrap="none" rtlCol="0">
            <a:spAutoFit/>
          </a:bodyPr>
          <a:lstStyle/>
          <a:p>
            <a:r>
              <a:rPr lang="en-US" sz="2000" b="1" dirty="0" smtClean="0"/>
              <a:t>Constraints:</a:t>
            </a:r>
            <a:endParaRPr lang="en-US" sz="2000" b="1" dirty="0"/>
          </a:p>
        </p:txBody>
      </p:sp>
      <p:pic>
        <p:nvPicPr>
          <p:cNvPr id="37" name="Picture 36"/>
          <p:cNvPicPr>
            <a:picLocks noChangeAspect="1"/>
          </p:cNvPicPr>
          <p:nvPr/>
        </p:nvPicPr>
        <p:blipFill>
          <a:blip r:embed="rId2"/>
          <a:stretch>
            <a:fillRect/>
          </a:stretch>
        </p:blipFill>
        <p:spPr>
          <a:xfrm>
            <a:off x="603250" y="1952624"/>
            <a:ext cx="2960745" cy="956151"/>
          </a:xfrm>
          <a:prstGeom prst="rect">
            <a:avLst/>
          </a:prstGeom>
        </p:spPr>
      </p:pic>
      <p:pic>
        <p:nvPicPr>
          <p:cNvPr id="38" name="Picture 37"/>
          <p:cNvPicPr>
            <a:picLocks noChangeAspect="1"/>
          </p:cNvPicPr>
          <p:nvPr/>
        </p:nvPicPr>
        <p:blipFill>
          <a:blip r:embed="rId3"/>
          <a:stretch>
            <a:fillRect/>
          </a:stretch>
        </p:blipFill>
        <p:spPr>
          <a:xfrm>
            <a:off x="5726056" y="1952624"/>
            <a:ext cx="2960744" cy="851214"/>
          </a:xfrm>
          <a:prstGeom prst="rect">
            <a:avLst/>
          </a:prstGeom>
        </p:spPr>
      </p:pic>
      <p:sp>
        <p:nvSpPr>
          <p:cNvPr id="39" name="Plus 38"/>
          <p:cNvSpPr/>
          <p:nvPr/>
        </p:nvSpPr>
        <p:spPr>
          <a:xfrm>
            <a:off x="4321693" y="2147805"/>
            <a:ext cx="457488" cy="457488"/>
          </a:xfrm>
          <a:prstGeom prst="mathPlus">
            <a:avLst>
              <a:gd name="adj1" fmla="val 57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Straight Connector 4"/>
          <p:cNvCxnSpPr/>
          <p:nvPr/>
        </p:nvCxnSpPr>
        <p:spPr>
          <a:xfrm flipV="1">
            <a:off x="3274048" y="5219076"/>
            <a:ext cx="2593352" cy="25399"/>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283593" y="5540401"/>
            <a:ext cx="7173182" cy="1107996"/>
          </a:xfrm>
          <a:prstGeom prst="rect">
            <a:avLst/>
          </a:prstGeom>
          <a:noFill/>
        </p:spPr>
        <p:txBody>
          <a:bodyPr wrap="none" rtlCol="0">
            <a:spAutoFit/>
          </a:bodyPr>
          <a:lstStyle/>
          <a:p>
            <a:pPr marL="0" lvl="2"/>
            <a:r>
              <a:rPr lang="en-US" sz="2400" dirty="0" smtClean="0">
                <a:latin typeface="+mn-lt"/>
              </a:rPr>
              <a:t>Re-introduce constraints using </a:t>
            </a:r>
            <a:r>
              <a:rPr lang="en-US" sz="2400" dirty="0" err="1" smtClean="0">
                <a:solidFill>
                  <a:srgbClr val="0033CC"/>
                </a:solidFill>
                <a:latin typeface="+mn-lt"/>
              </a:rPr>
              <a:t>Lagrangian</a:t>
            </a:r>
            <a:r>
              <a:rPr lang="en-US" sz="2400" dirty="0" smtClean="0">
                <a:solidFill>
                  <a:srgbClr val="0033CC"/>
                </a:solidFill>
                <a:latin typeface="+mn-lt"/>
              </a:rPr>
              <a:t> Relaxation </a:t>
            </a:r>
          </a:p>
          <a:p>
            <a:pPr marL="0" lvl="2"/>
            <a:r>
              <a:rPr lang="en-US" dirty="0" smtClean="0">
                <a:latin typeface="+mn-lt"/>
              </a:rPr>
              <a:t>[</a:t>
            </a:r>
            <a:r>
              <a:rPr lang="en-US" dirty="0" err="1">
                <a:latin typeface="+mn-lt"/>
              </a:rPr>
              <a:t>Komodakis</a:t>
            </a:r>
            <a:r>
              <a:rPr lang="en-US" dirty="0">
                <a:latin typeface="+mn-lt"/>
              </a:rPr>
              <a:t>, et al 2007],  [Rush &amp; Collins, 2011], [Chang &amp; Collins, 2011], </a:t>
            </a:r>
            <a:r>
              <a:rPr lang="en-US" dirty="0" smtClean="0">
                <a:latin typeface="+mn-lt"/>
              </a:rPr>
              <a:t>…</a:t>
            </a:r>
            <a:endParaRPr lang="en-US" dirty="0">
              <a:latin typeface="+mn-lt"/>
            </a:endParaRPr>
          </a:p>
          <a:p>
            <a:r>
              <a:rPr lang="en-US" sz="2400" dirty="0" smtClean="0">
                <a:solidFill>
                  <a:srgbClr val="4F81BD"/>
                </a:solidFill>
                <a:latin typeface="+mn-lt"/>
              </a:rPr>
              <a:t> </a:t>
            </a:r>
          </a:p>
        </p:txBody>
      </p:sp>
      <p:cxnSp>
        <p:nvCxnSpPr>
          <p:cNvPr id="16" name="Straight Connector 15"/>
          <p:cNvCxnSpPr/>
          <p:nvPr/>
        </p:nvCxnSpPr>
        <p:spPr>
          <a:xfrm>
            <a:off x="4863014" y="1298222"/>
            <a:ext cx="33541" cy="369002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5075076" y="1964269"/>
            <a:ext cx="3781058" cy="29162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The Preposition Problem</a:t>
            </a:r>
          </a:p>
          <a:p>
            <a:pPr algn="ctr"/>
            <a:endParaRPr lang="en-US" sz="1600" dirty="0"/>
          </a:p>
        </p:txBody>
      </p:sp>
      <p:sp>
        <p:nvSpPr>
          <p:cNvPr id="3" name="Rectangle 2"/>
          <p:cNvSpPr/>
          <p:nvPr/>
        </p:nvSpPr>
        <p:spPr>
          <a:xfrm>
            <a:off x="411293" y="1964269"/>
            <a:ext cx="4330042" cy="29162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The Verb Problem</a:t>
            </a:r>
            <a:endParaRPr lang="en-US" sz="240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38</a:t>
            </a:fld>
            <a:endParaRPr lang="en-US" altLang="zh-TW"/>
          </a:p>
        </p:txBody>
      </p:sp>
    </p:spTree>
    <p:extLst>
      <p:ext uri="{BB962C8B-B14F-4D97-AF65-F5344CB8AC3E}">
        <p14:creationId xmlns:p14="http://schemas.microsoft.com/office/powerpoint/2010/main" val="386716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Decomposed amortized Inference</a:t>
            </a:r>
            <a:endParaRPr lang="en-US" dirty="0"/>
          </a:p>
        </p:txBody>
      </p:sp>
      <p:sp>
        <p:nvSpPr>
          <p:cNvPr id="3" name="Content Placeholder 2"/>
          <p:cNvSpPr>
            <a:spLocks noGrp="1"/>
          </p:cNvSpPr>
          <p:nvPr>
            <p:ph idx="1"/>
          </p:nvPr>
        </p:nvSpPr>
        <p:spPr/>
        <p:txBody>
          <a:bodyPr>
            <a:normAutofit/>
          </a:bodyPr>
          <a:lstStyle/>
          <a:p>
            <a:r>
              <a:rPr lang="en-US" dirty="0" smtClean="0"/>
              <a:t>Intuition</a:t>
            </a:r>
          </a:p>
          <a:p>
            <a:pPr lvl="1"/>
            <a:r>
              <a:rPr lang="en-US" dirty="0" smtClean="0"/>
              <a:t>Create smaller problems by removing constraints from ILPs</a:t>
            </a:r>
          </a:p>
          <a:p>
            <a:pPr lvl="2"/>
            <a:r>
              <a:rPr lang="en-US" dirty="0" smtClean="0"/>
              <a:t>Smaller problems -&gt; more cache hits!</a:t>
            </a:r>
          </a:p>
          <a:p>
            <a:pPr lvl="1"/>
            <a:r>
              <a:rPr lang="en-US" dirty="0" smtClean="0"/>
              <a:t>Solve relaxed inference problems using any amortized inference algorithm</a:t>
            </a:r>
          </a:p>
          <a:p>
            <a:pPr lvl="1"/>
            <a:r>
              <a:rPr lang="en-US" dirty="0" smtClean="0"/>
              <a:t>Re-introduce these constraints via </a:t>
            </a:r>
            <a:r>
              <a:rPr lang="en-US" dirty="0" err="1" smtClean="0"/>
              <a:t>Lagrangian</a:t>
            </a:r>
            <a:r>
              <a:rPr lang="en-US" dirty="0" smtClean="0"/>
              <a:t> relaxation</a:t>
            </a:r>
          </a:p>
          <a:p>
            <a:pPr lvl="1"/>
            <a:endParaRPr lang="en-US" dirty="0"/>
          </a:p>
          <a:p>
            <a:pPr lvl="1"/>
            <a:endParaRPr lang="en-US" dirty="0"/>
          </a:p>
          <a:p>
            <a:endParaRPr lang="en-US" dirty="0"/>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39</a:t>
            </a:fld>
            <a:endParaRPr lang="en-US" altLang="zh-TW"/>
          </a:p>
        </p:txBody>
      </p:sp>
    </p:spTree>
    <p:extLst>
      <p:ext uri="{BB962C8B-B14F-4D97-AF65-F5344CB8AC3E}">
        <p14:creationId xmlns:p14="http://schemas.microsoft.com/office/powerpoint/2010/main" val="26688567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FF0000"/>
                </a:solidFill>
                <a:latin typeface="Tempus Sans ITC" pitchFamily="82" charset="0"/>
              </a:rPr>
              <a:t>1. Christopher Robin was born in England.      2.  Winnie the Pooh is a title of a book.  </a:t>
            </a:r>
          </a:p>
          <a:p>
            <a:r>
              <a:rPr lang="en-US" b="1" dirty="0">
                <a:solidFill>
                  <a:srgbClr val="FF0000"/>
                </a:solidFill>
                <a:latin typeface="Tempus Sans ITC" pitchFamily="82" charset="0"/>
              </a:rPr>
              <a:t>3. Christopher Robin’s dad was a magician.     4. Christopher Robin must be at least 65 now.</a:t>
            </a:r>
            <a:r>
              <a:rPr lang="en-US" dirty="0">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Cotchfield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4</a:t>
            </a:fld>
            <a:endParaRPr lang="en-US" altLang="zh-TW"/>
          </a:p>
        </p:txBody>
      </p:sp>
    </p:spTree>
    <p:extLst>
      <p:ext uri="{BB962C8B-B14F-4D97-AF65-F5344CB8AC3E}">
        <p14:creationId xmlns:p14="http://schemas.microsoft.com/office/powerpoint/2010/main" val="8783353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1719">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16" grpId="0"/>
      <p:bldP spid="541719"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1319607111"/>
              </p:ext>
            </p:extLst>
          </p:nvPr>
        </p:nvGraphicFramePr>
        <p:xfrm>
          <a:off x="895350" y="1030586"/>
          <a:ext cx="8172450" cy="532576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679028"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16" name="TextBox 15"/>
          <p:cNvSpPr txBox="1"/>
          <p:nvPr/>
        </p:nvSpPr>
        <p:spPr>
          <a:xfrm>
            <a:off x="461447" y="4742413"/>
            <a:ext cx="522817"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chemeClr val="tx1"/>
                </a:solidFill>
                <a:latin typeface="Calibri" pitchFamily="34" charset="0"/>
                <a:cs typeface="Andalus" pitchFamily="2" charset="-78"/>
              </a:rPr>
              <a:t>1.0</a:t>
            </a:r>
            <a:endParaRPr lang="en-US" dirty="0">
              <a:solidFill>
                <a:schemeClr val="tx1"/>
              </a:solidFill>
              <a:latin typeface="Calibri" pitchFamily="34" charset="0"/>
              <a:cs typeface="Andalus" pitchFamily="2" charset="-78"/>
            </a:endParaRPr>
          </a:p>
        </p:txBody>
      </p:sp>
      <p:sp>
        <p:nvSpPr>
          <p:cNvPr id="4" name="Rectangle 3"/>
          <p:cNvSpPr/>
          <p:nvPr/>
        </p:nvSpPr>
        <p:spPr>
          <a:xfrm>
            <a:off x="2545292" y="2747902"/>
            <a:ext cx="3286124"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Amortized inference gives a speedup without losing accuracy </a:t>
            </a:r>
            <a:endParaRPr lang="en-US" dirty="0"/>
          </a:p>
        </p:txBody>
      </p:sp>
      <p:sp>
        <p:nvSpPr>
          <p:cNvPr id="11" name="Rectangle 10"/>
          <p:cNvSpPr/>
          <p:nvPr/>
        </p:nvSpPr>
        <p:spPr>
          <a:xfrm>
            <a:off x="7273974" y="1930844"/>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Solve only one in six problems</a:t>
            </a:r>
            <a:endParaRPr lang="en-US" dirty="0"/>
          </a:p>
        </p:txBody>
      </p:sp>
      <p:cxnSp>
        <p:nvCxnSpPr>
          <p:cNvPr id="10" name="Straight Arrow Connector 9"/>
          <p:cNvCxnSpPr>
            <a:stCxn id="11" idx="1"/>
          </p:cNvCxnSpPr>
          <p:nvPr/>
        </p:nvCxnSpPr>
        <p:spPr>
          <a:xfrm flipH="1">
            <a:off x="6720417" y="2288032"/>
            <a:ext cx="553557" cy="459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a:endCxn id="16" idx="3"/>
          </p:cNvCxnSpPr>
          <p:nvPr/>
        </p:nvCxnSpPr>
        <p:spPr>
          <a:xfrm flipH="1">
            <a:off x="984264" y="4921251"/>
            <a:ext cx="1195903" cy="5828"/>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813983" y="5862935"/>
            <a:ext cx="5044017" cy="461665"/>
          </a:xfrm>
          <a:prstGeom prst="rect">
            <a:avLst/>
          </a:prstGeom>
          <a:noFill/>
        </p:spPr>
        <p:txBody>
          <a:bodyPr wrap="square" rtlCol="0">
            <a:spAutoFit/>
          </a:bodyPr>
          <a:lstStyle/>
          <a:p>
            <a:r>
              <a:rPr lang="en-US" sz="2400" b="1" dirty="0" smtClean="0">
                <a:latin typeface="Calibri" pitchFamily="34" charset="0"/>
                <a:cs typeface="Andalus" pitchFamily="2" charset="-78"/>
              </a:rPr>
              <a:t>Amortization schemes </a:t>
            </a:r>
            <a:r>
              <a:rPr lang="en-US" dirty="0" smtClean="0">
                <a:solidFill>
                  <a:srgbClr val="0033CC"/>
                </a:solidFill>
                <a:latin typeface="Calibri" pitchFamily="34" charset="0"/>
                <a:cs typeface="Andalus" pitchFamily="2" charset="-78"/>
              </a:rPr>
              <a:t>[EMNLP’12, ACL’13]</a:t>
            </a:r>
            <a:endParaRPr lang="en-US" dirty="0">
              <a:solidFill>
                <a:srgbClr val="0033CC"/>
              </a:solidFill>
              <a:latin typeface="Calibri" pitchFamily="34" charset="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40</a:t>
            </a:fld>
            <a:endParaRPr lang="en-US" altLang="zh-TW"/>
          </a:p>
        </p:txBody>
      </p:sp>
    </p:spTree>
    <p:extLst>
      <p:ext uri="{BB962C8B-B14F-4D97-AF65-F5344CB8AC3E}">
        <p14:creationId xmlns:p14="http://schemas.microsoft.com/office/powerpoint/2010/main" val="56901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16" grpId="0" animBg="1"/>
      <p:bldP spid="4"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Reduction in inference calls </a:t>
            </a:r>
            <a:r>
              <a:rPr lang="en-US" dirty="0" smtClean="0">
                <a:solidFill>
                  <a:schemeClr val="tx1"/>
                </a:solidFill>
              </a:rPr>
              <a:t>(SRL)</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5053882"/>
              </p:ext>
            </p:extLst>
          </p:nvPr>
        </p:nvGraphicFramePr>
        <p:xfrm>
          <a:off x="396766"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794500" y="2645219"/>
            <a:ext cx="1816100" cy="714375"/>
          </a:xfrm>
          <a:prstGeom prst="rect">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Solve only one in six problems</a:t>
            </a:r>
            <a:endParaRPr lang="en-US" dirty="0"/>
          </a:p>
        </p:txBody>
      </p:sp>
      <p:cxnSp>
        <p:nvCxnSpPr>
          <p:cNvPr id="7" name="Straight Arrow Connector 6"/>
          <p:cNvCxnSpPr>
            <a:stCxn id="6" idx="2"/>
          </p:cNvCxnSpPr>
          <p:nvPr/>
        </p:nvCxnSpPr>
        <p:spPr>
          <a:xfrm>
            <a:off x="7702550" y="3359594"/>
            <a:ext cx="0" cy="14505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41</a:t>
            </a:fld>
            <a:endParaRPr lang="en-US" altLang="zh-TW"/>
          </a:p>
        </p:txBody>
      </p:sp>
    </p:spTree>
    <p:extLst>
      <p:ext uri="{BB962C8B-B14F-4D97-AF65-F5344CB8AC3E}">
        <p14:creationId xmlns:p14="http://schemas.microsoft.com/office/powerpoint/2010/main" val="157903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Reduction in inference calls </a:t>
            </a:r>
            <a:r>
              <a:rPr lang="en-US" dirty="0">
                <a:solidFill>
                  <a:schemeClr val="tx1"/>
                </a:solidFill>
              </a:rPr>
              <a:t>(Entity-relation extraction)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18413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794500" y="2645219"/>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Solve only one in four problems</a:t>
            </a:r>
            <a:endParaRPr lang="en-US" dirty="0"/>
          </a:p>
        </p:txBody>
      </p:sp>
      <p:cxnSp>
        <p:nvCxnSpPr>
          <p:cNvPr id="7" name="Straight Arrow Connector 6"/>
          <p:cNvCxnSpPr>
            <a:stCxn id="6" idx="2"/>
          </p:cNvCxnSpPr>
          <p:nvPr/>
        </p:nvCxnSpPr>
        <p:spPr>
          <a:xfrm>
            <a:off x="7702550" y="3359594"/>
            <a:ext cx="0" cy="10377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42</a:t>
            </a:fld>
            <a:endParaRPr lang="en-US" altLang="zh-TW"/>
          </a:p>
        </p:txBody>
      </p:sp>
    </p:spTree>
    <p:extLst>
      <p:ext uri="{BB962C8B-B14F-4D97-AF65-F5344CB8AC3E}">
        <p14:creationId xmlns:p14="http://schemas.microsoft.com/office/powerpoint/2010/main" val="19366311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3" name="Content Placeholder 2"/>
          <p:cNvSpPr>
            <a:spLocks noGrp="1"/>
          </p:cNvSpPr>
          <p:nvPr>
            <p:ph idx="1"/>
          </p:nvPr>
        </p:nvSpPr>
        <p:spPr/>
        <p:txBody>
          <a:bodyPr>
            <a:normAutofit/>
          </a:bodyPr>
          <a:lstStyle/>
          <a:p>
            <a:r>
              <a:rPr lang="en-US" dirty="0" smtClean="0"/>
              <a:t>We have given theorems that allow </a:t>
            </a:r>
            <a:r>
              <a:rPr lang="en-US" dirty="0" smtClean="0">
                <a:solidFill>
                  <a:srgbClr val="0033CC"/>
                </a:solidFill>
              </a:rPr>
              <a:t>savings of 5/6 of the calls </a:t>
            </a:r>
            <a:r>
              <a:rPr lang="en-US" dirty="0" smtClean="0"/>
              <a:t>to your favorite </a:t>
            </a:r>
            <a:r>
              <a:rPr lang="en-US" dirty="0"/>
              <a:t>inference </a:t>
            </a:r>
            <a:r>
              <a:rPr lang="en-US" dirty="0" smtClean="0"/>
              <a:t>engine.  </a:t>
            </a:r>
          </a:p>
          <a:p>
            <a:pPr lvl="1"/>
            <a:endParaRPr lang="en-US" dirty="0" smtClean="0"/>
          </a:p>
          <a:p>
            <a:r>
              <a:rPr lang="en-US" dirty="0" smtClean="0"/>
              <a:t>But, there is some cost in </a:t>
            </a:r>
          </a:p>
          <a:p>
            <a:pPr lvl="1"/>
            <a:r>
              <a:rPr lang="en-US" dirty="0" smtClean="0"/>
              <a:t>Checking the conditions of the theorems</a:t>
            </a:r>
          </a:p>
          <a:p>
            <a:pPr lvl="1"/>
            <a:r>
              <a:rPr lang="en-US" dirty="0" smtClean="0"/>
              <a:t>Accessing the cache</a:t>
            </a:r>
          </a:p>
          <a:p>
            <a:pPr lvl="1"/>
            <a:endParaRPr lang="en-US" dirty="0"/>
          </a:p>
          <a:p>
            <a:pPr lvl="1"/>
            <a:endParaRPr lang="en-US" dirty="0" smtClean="0"/>
          </a:p>
          <a:p>
            <a:r>
              <a:rPr lang="en-US" dirty="0" smtClean="0"/>
              <a:t>Our implementations are clearly not state-of-the-art but….</a:t>
            </a:r>
          </a:p>
          <a:p>
            <a:pPr marL="457200" lvl="1" indent="0">
              <a:buNone/>
            </a:pPr>
            <a:r>
              <a:rPr lang="en-US" dirty="0" smtClean="0"/>
              <a:t> </a:t>
            </a:r>
            <a:endParaRPr lang="en-US" dirty="0" smtClean="0">
              <a:solidFill>
                <a:srgbClr val="0033CC"/>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43</a:t>
            </a:fld>
            <a:endParaRPr lang="en-US" altLang="zh-TW"/>
          </a:p>
        </p:txBody>
      </p:sp>
    </p:spTree>
    <p:extLst>
      <p:ext uri="{BB962C8B-B14F-4D97-AF65-F5344CB8AC3E}">
        <p14:creationId xmlns:p14="http://schemas.microsoft.com/office/powerpoint/2010/main" val="138914077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Reduction in wall-clock time </a:t>
            </a:r>
            <a:r>
              <a:rPr lang="en-US" dirty="0" smtClean="0">
                <a:solidFill>
                  <a:schemeClr val="tx1"/>
                </a:solidFill>
              </a:rPr>
              <a:t>(SRL)</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13183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794500" y="2057400"/>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Solve only one in 2.6 problems</a:t>
            </a:r>
            <a:endParaRPr lang="en-US" dirty="0"/>
          </a:p>
        </p:txBody>
      </p:sp>
      <p:cxnSp>
        <p:nvCxnSpPr>
          <p:cNvPr id="7" name="Straight Arrow Connector 6"/>
          <p:cNvCxnSpPr/>
          <p:nvPr/>
        </p:nvCxnSpPr>
        <p:spPr>
          <a:xfrm>
            <a:off x="7702550" y="2771775"/>
            <a:ext cx="0" cy="10377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44</a:t>
            </a:fld>
            <a:endParaRPr lang="en-US" altLang="zh-TW"/>
          </a:p>
        </p:txBody>
      </p:sp>
    </p:spTree>
    <p:extLst>
      <p:ext uri="{BB962C8B-B14F-4D97-AF65-F5344CB8AC3E}">
        <p14:creationId xmlns:p14="http://schemas.microsoft.com/office/powerpoint/2010/main" val="14318782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sz="2200" b="1" dirty="0"/>
              <a:t>Amortized </a:t>
            </a:r>
            <a:r>
              <a:rPr lang="en-US" sz="2200" b="1" dirty="0" smtClean="0"/>
              <a:t>inference:  </a:t>
            </a:r>
            <a:r>
              <a:rPr lang="en-US" sz="2200" dirty="0" smtClean="0"/>
              <a:t>Gave conditions </a:t>
            </a:r>
            <a:r>
              <a:rPr lang="en-US" sz="2200" dirty="0"/>
              <a:t>for determining when a new, unseen </a:t>
            </a:r>
            <a:r>
              <a:rPr lang="en-US" sz="2200" dirty="0" smtClean="0"/>
              <a:t>problem, </a:t>
            </a:r>
            <a:r>
              <a:rPr lang="en-US" sz="2200" dirty="0"/>
              <a:t>shares a previously seen </a:t>
            </a:r>
            <a:r>
              <a:rPr lang="en-US" sz="2200" dirty="0" smtClean="0"/>
              <a:t>solution (or </a:t>
            </a:r>
            <a:r>
              <a:rPr lang="en-US" sz="2200" dirty="0"/>
              <a:t>parts of </a:t>
            </a:r>
            <a:r>
              <a:rPr lang="en-US" sz="2200" dirty="0" smtClean="0"/>
              <a:t>it) </a:t>
            </a:r>
          </a:p>
          <a:p>
            <a:endParaRPr lang="en-US" sz="2600" dirty="0"/>
          </a:p>
          <a:p>
            <a:r>
              <a:rPr lang="en-US" sz="2200" dirty="0" smtClean="0">
                <a:solidFill>
                  <a:srgbClr val="0033CC"/>
                </a:solidFill>
              </a:rPr>
              <a:t>Theory depends on the ILP formulation of the problem, but applies  to your favorite inference algorithm</a:t>
            </a:r>
          </a:p>
          <a:p>
            <a:pPr lvl="1"/>
            <a:r>
              <a:rPr lang="en-US" sz="1900" dirty="0" smtClean="0"/>
              <a:t>In particular, can </a:t>
            </a:r>
            <a:r>
              <a:rPr lang="en-US" sz="1900" dirty="0"/>
              <a:t>use approximate inference as the base </a:t>
            </a:r>
            <a:r>
              <a:rPr lang="en-US" sz="1900" dirty="0" smtClean="0"/>
              <a:t>solver</a:t>
            </a:r>
          </a:p>
          <a:p>
            <a:pPr lvl="1"/>
            <a:r>
              <a:rPr lang="en-US" sz="1900" dirty="0" smtClean="0"/>
              <a:t>The </a:t>
            </a:r>
            <a:r>
              <a:rPr lang="en-US" sz="1900" dirty="0"/>
              <a:t>approximation properties of the underlying algorithm will be retained</a:t>
            </a:r>
          </a:p>
          <a:p>
            <a:r>
              <a:rPr lang="en-US" sz="2200" dirty="0" smtClean="0">
                <a:solidFill>
                  <a:srgbClr val="0033CC"/>
                </a:solidFill>
              </a:rPr>
              <a:t>We </a:t>
            </a:r>
            <a:r>
              <a:rPr lang="en-US" sz="2200" dirty="0">
                <a:solidFill>
                  <a:srgbClr val="0033CC"/>
                </a:solidFill>
              </a:rPr>
              <a:t>showed that we can save 5/6 or calls to an inference </a:t>
            </a:r>
            <a:r>
              <a:rPr lang="en-US" sz="2200" dirty="0" smtClean="0">
                <a:solidFill>
                  <a:srgbClr val="0033CC"/>
                </a:solidFill>
              </a:rPr>
              <a:t>engine</a:t>
            </a:r>
          </a:p>
          <a:p>
            <a:pPr lvl="1"/>
            <a:r>
              <a:rPr lang="en-US" sz="1900" dirty="0" smtClean="0"/>
              <a:t>Theorems can be relaxed to increase cache hits</a:t>
            </a:r>
            <a:endParaRPr lang="en-US" sz="1900" dirty="0"/>
          </a:p>
          <a:p>
            <a:endParaRPr lang="en-US" sz="2200" dirty="0" smtClean="0"/>
          </a:p>
          <a:p>
            <a:r>
              <a:rPr lang="en-US" sz="2200" dirty="0" smtClean="0">
                <a:solidFill>
                  <a:srgbClr val="0033CC"/>
                </a:solidFill>
              </a:rPr>
              <a:t>Integer Linear Programming formulations are powerful</a:t>
            </a:r>
          </a:p>
          <a:p>
            <a:pPr lvl="1"/>
            <a:r>
              <a:rPr lang="en-US" sz="1900" dirty="0" smtClean="0"/>
              <a:t>We already knew that they are expressive and easy to use in many problems</a:t>
            </a:r>
          </a:p>
          <a:p>
            <a:pPr lvl="1"/>
            <a:r>
              <a:rPr lang="en-US" sz="1900" dirty="0" smtClean="0"/>
              <a:t>Moreover: even if you want to use other solvers….</a:t>
            </a:r>
          </a:p>
          <a:p>
            <a:pPr lvl="1"/>
            <a:r>
              <a:rPr lang="en-US" sz="1900" dirty="0" smtClean="0"/>
              <a:t>We showed that the ILP formulation is key to amortization</a:t>
            </a:r>
          </a:p>
          <a:p>
            <a:endParaRPr lang="en-US" dirty="0"/>
          </a:p>
        </p:txBody>
      </p:sp>
      <p:sp>
        <p:nvSpPr>
          <p:cNvPr id="5" name="TextBox 4"/>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Thank You!</a:t>
            </a: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45</a:t>
            </a:fld>
            <a:endParaRPr lang="en-US" altLang="zh-TW"/>
          </a:p>
        </p:txBody>
      </p:sp>
    </p:spTree>
    <p:extLst>
      <p:ext uri="{BB962C8B-B14F-4D97-AF65-F5344CB8AC3E}">
        <p14:creationId xmlns:p14="http://schemas.microsoft.com/office/powerpoint/2010/main" val="23829176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III</a:t>
            </a:r>
            <a:endParaRPr lang="en-US" dirty="0"/>
          </a:p>
        </p:txBody>
      </p:sp>
      <p:sp>
        <p:nvSpPr>
          <p:cNvPr id="28" name="Rectangle 27"/>
          <p:cNvSpPr/>
          <p:nvPr/>
        </p:nvSpPr>
        <p:spPr>
          <a:xfrm>
            <a:off x="1635125" y="3460750"/>
            <a:ext cx="238125" cy="1031875"/>
          </a:xfrm>
          <a:prstGeom prst="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317625" y="4508500"/>
            <a:ext cx="5667375" cy="0"/>
          </a:xfrm>
          <a:prstGeom prst="line">
            <a:avLst/>
          </a:prstGeom>
        </p:spPr>
        <p:style>
          <a:lnRef idx="1">
            <a:schemeClr val="dk1"/>
          </a:lnRef>
          <a:fillRef idx="0">
            <a:schemeClr val="dk1"/>
          </a:fillRef>
          <a:effectRef idx="0">
            <a:schemeClr val="dk1"/>
          </a:effectRef>
          <a:fontRef idx="minor">
            <a:schemeClr val="tx1"/>
          </a:fontRef>
        </p:style>
      </p:cxnSp>
      <p:sp>
        <p:nvSpPr>
          <p:cNvPr id="31" name="Rectangle 30"/>
          <p:cNvSpPr/>
          <p:nvPr/>
        </p:nvSpPr>
        <p:spPr>
          <a:xfrm>
            <a:off x="5503188" y="1417638"/>
            <a:ext cx="238125" cy="3074987"/>
          </a:xfrm>
          <a:prstGeom prst="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p:cNvGrpSpPr/>
          <p:nvPr/>
        </p:nvGrpSpPr>
        <p:grpSpPr>
          <a:xfrm>
            <a:off x="1873250" y="1662182"/>
            <a:ext cx="7032626" cy="2100193"/>
            <a:chOff x="1873250" y="1662182"/>
            <a:chExt cx="7032626" cy="2100193"/>
          </a:xfrm>
        </p:grpSpPr>
        <p:sp>
          <p:nvSpPr>
            <p:cNvPr id="32" name="TextBox 31"/>
            <p:cNvSpPr txBox="1"/>
            <p:nvPr/>
          </p:nvSpPr>
          <p:spPr>
            <a:xfrm>
              <a:off x="6788150" y="1662182"/>
              <a:ext cx="2117726" cy="70788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Objective values for </a:t>
              </a:r>
              <a:r>
                <a:rPr lang="en-US" sz="2000" dirty="0" smtClean="0">
                  <a:solidFill>
                    <a:srgbClr val="0033CC"/>
                  </a:solidFill>
                </a:rPr>
                <a:t>problem P</a:t>
              </a:r>
              <a:endParaRPr lang="en-US" sz="2000" dirty="0">
                <a:solidFill>
                  <a:srgbClr val="0033CC"/>
                </a:solidFill>
              </a:endParaRPr>
            </a:p>
          </p:txBody>
        </p:sp>
        <p:cxnSp>
          <p:nvCxnSpPr>
            <p:cNvPr id="34" name="Straight Arrow Connector 33"/>
            <p:cNvCxnSpPr>
              <a:stCxn id="32" idx="1"/>
            </p:cNvCxnSpPr>
            <p:nvPr/>
          </p:nvCxnSpPr>
          <p:spPr>
            <a:xfrm flipH="1">
              <a:off x="5741313" y="2016125"/>
              <a:ext cx="1046837" cy="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32" idx="1"/>
            </p:cNvCxnSpPr>
            <p:nvPr/>
          </p:nvCxnSpPr>
          <p:spPr>
            <a:xfrm flipH="1">
              <a:off x="1873250" y="2016125"/>
              <a:ext cx="4914900" cy="174625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2063750" y="2746375"/>
            <a:ext cx="214605" cy="1746250"/>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Rectangle 39"/>
          <p:cNvSpPr/>
          <p:nvPr/>
        </p:nvSpPr>
        <p:spPr>
          <a:xfrm>
            <a:off x="5946775" y="1662183"/>
            <a:ext cx="214605" cy="2859846"/>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2" name="Straight Connector 41"/>
          <p:cNvCxnSpPr/>
          <p:nvPr/>
        </p:nvCxnSpPr>
        <p:spPr>
          <a:xfrm flipH="1">
            <a:off x="1047752" y="3460750"/>
            <a:ext cx="587373"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1047751" y="1417638"/>
            <a:ext cx="4455437"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grpSp>
        <p:nvGrpSpPr>
          <p:cNvPr id="61" name="Group 60"/>
          <p:cNvGrpSpPr/>
          <p:nvPr/>
        </p:nvGrpSpPr>
        <p:grpSpPr>
          <a:xfrm>
            <a:off x="726320" y="1417638"/>
            <a:ext cx="1233223" cy="2043112"/>
            <a:chOff x="726320" y="1417638"/>
            <a:chExt cx="1233223" cy="2043112"/>
          </a:xfrm>
        </p:grpSpPr>
        <p:cxnSp>
          <p:nvCxnSpPr>
            <p:cNvPr id="59" name="Straight Arrow Connector 58"/>
            <p:cNvCxnSpPr/>
            <p:nvPr/>
          </p:nvCxnSpPr>
          <p:spPr>
            <a:xfrm>
              <a:off x="1317625" y="1417638"/>
              <a:ext cx="0" cy="204311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726320" y="2193122"/>
              <a:ext cx="1233223" cy="646331"/>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Structured </a:t>
              </a:r>
            </a:p>
            <a:p>
              <a:r>
                <a:rPr lang="en-US" dirty="0" smtClean="0"/>
                <a:t>Margin </a:t>
              </a:r>
              <a:r>
                <a:rPr lang="en-US" dirty="0">
                  <a:solidFill>
                    <a:srgbClr val="0033CC"/>
                  </a:solidFill>
                  <a:latin typeface="Symbol" pitchFamily="18" charset="2"/>
                </a:rPr>
                <a:t>d</a:t>
              </a:r>
              <a:endParaRPr lang="en-US" dirty="0"/>
            </a:p>
          </p:txBody>
        </p:sp>
      </p:grpSp>
      <p:grpSp>
        <p:nvGrpSpPr>
          <p:cNvPr id="102" name="Group 101"/>
          <p:cNvGrpSpPr/>
          <p:nvPr/>
        </p:nvGrpSpPr>
        <p:grpSpPr>
          <a:xfrm>
            <a:off x="2278355" y="2702095"/>
            <a:ext cx="6627521" cy="1393655"/>
            <a:chOff x="2278355" y="2702095"/>
            <a:chExt cx="6627521" cy="1393655"/>
          </a:xfrm>
        </p:grpSpPr>
        <p:sp>
          <p:nvSpPr>
            <p:cNvPr id="62" name="TextBox 61"/>
            <p:cNvSpPr txBox="1"/>
            <p:nvPr/>
          </p:nvSpPr>
          <p:spPr>
            <a:xfrm>
              <a:off x="6788150" y="2702095"/>
              <a:ext cx="2117726" cy="70788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Objective values for </a:t>
              </a:r>
              <a:r>
                <a:rPr lang="en-US" sz="2000" dirty="0" smtClean="0">
                  <a:solidFill>
                    <a:srgbClr val="FF0000"/>
                  </a:solidFill>
                </a:rPr>
                <a:t>problem Q</a:t>
              </a:r>
              <a:endParaRPr lang="en-US" sz="2000" dirty="0">
                <a:solidFill>
                  <a:srgbClr val="FF0000"/>
                </a:solidFill>
              </a:endParaRPr>
            </a:p>
          </p:txBody>
        </p:sp>
        <p:cxnSp>
          <p:nvCxnSpPr>
            <p:cNvPr id="63" name="Straight Arrow Connector 62"/>
            <p:cNvCxnSpPr>
              <a:stCxn id="62" idx="1"/>
              <a:endCxn id="40" idx="3"/>
            </p:cNvCxnSpPr>
            <p:nvPr/>
          </p:nvCxnSpPr>
          <p:spPr>
            <a:xfrm flipH="1">
              <a:off x="6161380" y="3056038"/>
              <a:ext cx="626770" cy="3606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62" idx="1"/>
            </p:cNvCxnSpPr>
            <p:nvPr/>
          </p:nvCxnSpPr>
          <p:spPr>
            <a:xfrm flipH="1">
              <a:off x="2278355" y="3056038"/>
              <a:ext cx="4509795" cy="1039712"/>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103" name="Group 102"/>
          <p:cNvGrpSpPr/>
          <p:nvPr/>
        </p:nvGrpSpPr>
        <p:grpSpPr>
          <a:xfrm>
            <a:off x="1873251" y="1554460"/>
            <a:ext cx="2762741" cy="1906290"/>
            <a:chOff x="1873251" y="1554460"/>
            <a:chExt cx="2762741" cy="1906290"/>
          </a:xfrm>
        </p:grpSpPr>
        <p:cxnSp>
          <p:nvCxnSpPr>
            <p:cNvPr id="70" name="Straight Connector 69"/>
            <p:cNvCxnSpPr/>
            <p:nvPr/>
          </p:nvCxnSpPr>
          <p:spPr>
            <a:xfrm flipH="1">
              <a:off x="1873251" y="3460750"/>
              <a:ext cx="739772"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cxnSp>
          <p:nvCxnSpPr>
            <p:cNvPr id="71" name="Straight Connector 70"/>
            <p:cNvCxnSpPr>
              <a:endCxn id="39" idx="0"/>
            </p:cNvCxnSpPr>
            <p:nvPr/>
          </p:nvCxnSpPr>
          <p:spPr>
            <a:xfrm flipH="1">
              <a:off x="2171053" y="2746375"/>
              <a:ext cx="441971"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a:off x="2434470" y="2734918"/>
              <a:ext cx="0" cy="71437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2048039" y="1554460"/>
              <a:ext cx="2587953" cy="92333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Increase in objective </a:t>
              </a:r>
            </a:p>
            <a:p>
              <a:r>
                <a:rPr lang="en-US" dirty="0" smtClean="0"/>
                <a:t>value of the competing</a:t>
              </a:r>
            </a:p>
            <a:p>
              <a:r>
                <a:rPr lang="en-US" dirty="0" smtClean="0"/>
                <a:t> </a:t>
              </a:r>
              <a:r>
                <a:rPr lang="en-US" dirty="0" smtClean="0"/>
                <a:t>structures </a:t>
              </a:r>
              <a:r>
                <a:rPr lang="en-US" b="1" dirty="0" smtClean="0">
                  <a:solidFill>
                    <a:srgbClr val="0033CC"/>
                  </a:solidFill>
                </a:rPr>
                <a:t>B </a:t>
              </a:r>
              <a:r>
                <a:rPr lang="en-US" b="1" dirty="0">
                  <a:solidFill>
                    <a:srgbClr val="0033CC"/>
                  </a:solidFill>
                </a:rPr>
                <a:t>= </a:t>
              </a:r>
              <a:r>
                <a:rPr lang="en-US" dirty="0">
                  <a:solidFill>
                    <a:srgbClr val="0033CC"/>
                  </a:solidFill>
                </a:rPr>
                <a:t>(</a:t>
              </a:r>
              <a:r>
                <a:rPr lang="en-US" dirty="0" smtClean="0">
                  <a:solidFill>
                    <a:srgbClr val="0033CC"/>
                  </a:solidFill>
                </a:rPr>
                <a:t>C</a:t>
              </a:r>
              <a:r>
                <a:rPr lang="en-US" baseline="-25000" dirty="0" smtClean="0">
                  <a:solidFill>
                    <a:srgbClr val="0033CC"/>
                  </a:solidFill>
                </a:rPr>
                <a:t>Q</a:t>
              </a:r>
              <a:r>
                <a:rPr lang="en-US" dirty="0" smtClean="0">
                  <a:solidFill>
                    <a:srgbClr val="0033CC"/>
                  </a:solidFill>
                </a:rPr>
                <a:t> </a:t>
              </a:r>
              <a:r>
                <a:rPr lang="en-US" dirty="0">
                  <a:solidFill>
                    <a:srgbClr val="0033CC"/>
                  </a:solidFill>
                </a:rPr>
                <a:t>– </a:t>
              </a:r>
              <a:r>
                <a:rPr lang="en-US" dirty="0" smtClean="0">
                  <a:solidFill>
                    <a:srgbClr val="0033CC"/>
                  </a:solidFill>
                </a:rPr>
                <a:t>C</a:t>
              </a:r>
              <a:r>
                <a:rPr lang="en-US" baseline="-25000" dirty="0" smtClean="0">
                  <a:solidFill>
                    <a:srgbClr val="0033CC"/>
                  </a:solidFill>
                </a:rPr>
                <a:t>P</a:t>
              </a:r>
              <a:r>
                <a:rPr lang="en-US" dirty="0" smtClean="0">
                  <a:solidFill>
                    <a:srgbClr val="0033CC"/>
                  </a:solidFill>
                </a:rPr>
                <a:t>) y </a:t>
              </a:r>
              <a:endParaRPr lang="en-US" dirty="0">
                <a:solidFill>
                  <a:srgbClr val="0033CC"/>
                </a:solidFill>
              </a:endParaRPr>
            </a:p>
          </p:txBody>
        </p:sp>
        <p:cxnSp>
          <p:nvCxnSpPr>
            <p:cNvPr id="92" name="Straight Arrow Connector 91"/>
            <p:cNvCxnSpPr>
              <a:stCxn id="83" idx="2"/>
            </p:cNvCxnSpPr>
            <p:nvPr/>
          </p:nvCxnSpPr>
          <p:spPr>
            <a:xfrm flipH="1">
              <a:off x="2434472" y="2477790"/>
              <a:ext cx="907544" cy="614316"/>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grpSp>
      <p:grpSp>
        <p:nvGrpSpPr>
          <p:cNvPr id="106" name="Group 105"/>
          <p:cNvGrpSpPr/>
          <p:nvPr/>
        </p:nvGrpSpPr>
        <p:grpSpPr>
          <a:xfrm>
            <a:off x="2200439" y="274638"/>
            <a:ext cx="3719427" cy="1422400"/>
            <a:chOff x="2200439" y="274638"/>
            <a:chExt cx="3719427" cy="1422400"/>
          </a:xfrm>
        </p:grpSpPr>
        <p:cxnSp>
          <p:nvCxnSpPr>
            <p:cNvPr id="81" name="Straight Arrow Connector 80"/>
            <p:cNvCxnSpPr/>
            <p:nvPr/>
          </p:nvCxnSpPr>
          <p:spPr>
            <a:xfrm>
              <a:off x="5344438" y="1417638"/>
              <a:ext cx="0" cy="279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2200439" y="274638"/>
              <a:ext cx="2243115" cy="92333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Decrease in objective </a:t>
              </a:r>
            </a:p>
            <a:p>
              <a:r>
                <a:rPr lang="en-US" dirty="0" smtClean="0"/>
                <a:t>value of the solution</a:t>
              </a:r>
            </a:p>
            <a:p>
              <a:r>
                <a:rPr lang="en-US" b="1" dirty="0" smtClean="0">
                  <a:solidFill>
                    <a:srgbClr val="0033CC"/>
                  </a:solidFill>
                </a:rPr>
                <a:t>A = </a:t>
              </a:r>
              <a:r>
                <a:rPr lang="en-US" dirty="0" smtClean="0">
                  <a:solidFill>
                    <a:srgbClr val="0033CC"/>
                  </a:solidFill>
                </a:rPr>
                <a:t>(</a:t>
              </a:r>
              <a:r>
                <a:rPr lang="en-US" dirty="0" smtClean="0">
                  <a:solidFill>
                    <a:srgbClr val="0033CC"/>
                  </a:solidFill>
                  <a:latin typeface="Calibri"/>
                </a:rPr>
                <a:t>C</a:t>
              </a:r>
              <a:r>
                <a:rPr lang="en-US" baseline="-25000" dirty="0" smtClean="0">
                  <a:solidFill>
                    <a:srgbClr val="0033CC"/>
                  </a:solidFill>
                  <a:latin typeface="Calibri"/>
                </a:rPr>
                <a:t>P</a:t>
              </a:r>
              <a:r>
                <a:rPr lang="en-US" dirty="0" smtClean="0">
                  <a:solidFill>
                    <a:srgbClr val="0033CC"/>
                  </a:solidFill>
                </a:rPr>
                <a:t> – </a:t>
              </a:r>
              <a:r>
                <a:rPr lang="en-US" dirty="0" smtClean="0">
                  <a:solidFill>
                    <a:srgbClr val="0033CC"/>
                  </a:solidFill>
                  <a:latin typeface="Calibri"/>
                </a:rPr>
                <a:t>C</a:t>
              </a:r>
              <a:r>
                <a:rPr lang="en-US" baseline="-25000" dirty="0" smtClean="0">
                  <a:solidFill>
                    <a:srgbClr val="0033CC"/>
                  </a:solidFill>
                  <a:latin typeface="Calibri"/>
                </a:rPr>
                <a:t>Q</a:t>
              </a:r>
              <a:r>
                <a:rPr lang="en-US" dirty="0" smtClean="0">
                  <a:solidFill>
                    <a:srgbClr val="0033CC"/>
                  </a:solidFill>
                </a:rPr>
                <a:t>) y</a:t>
              </a:r>
              <a:r>
                <a:rPr lang="en-US" baseline="30000" dirty="0" smtClean="0">
                  <a:solidFill>
                    <a:srgbClr val="0033CC"/>
                  </a:solidFill>
                </a:rPr>
                <a:t>*</a:t>
              </a:r>
              <a:endParaRPr lang="en-US" b="1" baseline="30000" dirty="0">
                <a:solidFill>
                  <a:srgbClr val="0033CC"/>
                </a:solidFill>
              </a:endParaRPr>
            </a:p>
          </p:txBody>
        </p:sp>
        <p:cxnSp>
          <p:nvCxnSpPr>
            <p:cNvPr id="89" name="Straight Arrow Connector 88"/>
            <p:cNvCxnSpPr/>
            <p:nvPr/>
          </p:nvCxnSpPr>
          <p:spPr>
            <a:xfrm>
              <a:off x="4371769" y="920969"/>
              <a:ext cx="946356" cy="6334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H="1">
              <a:off x="5180094" y="1697038"/>
              <a:ext cx="739772" cy="0"/>
            </a:xfrm>
            <a:prstGeom prst="line">
              <a:avLst/>
            </a:prstGeom>
            <a:ln>
              <a:prstDash val="lgDash"/>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fld id="{61081464-6670-BD4A-A788-B88B32B3FFEE}" type="slidenum">
              <a:rPr lang="en-US" smtClean="0"/>
              <a:t>46</a:t>
            </a:fld>
            <a:endParaRPr lang="en-US"/>
          </a:p>
        </p:txBody>
      </p:sp>
      <p:cxnSp>
        <p:nvCxnSpPr>
          <p:cNvPr id="6" name="Straight Arrow Connector 5"/>
          <p:cNvCxnSpPr/>
          <p:nvPr/>
        </p:nvCxnSpPr>
        <p:spPr>
          <a:xfrm flipV="1">
            <a:off x="305455" y="889000"/>
            <a:ext cx="0" cy="54673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999469" y="3635375"/>
            <a:ext cx="260750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Increasing objective value</a:t>
            </a:r>
            <a:endParaRPr lang="en-US" dirty="0"/>
          </a:p>
        </p:txBody>
      </p:sp>
      <p:sp>
        <p:nvSpPr>
          <p:cNvPr id="10" name="Oval 9"/>
          <p:cNvSpPr/>
          <p:nvPr/>
        </p:nvSpPr>
        <p:spPr>
          <a:xfrm>
            <a:off x="1952625" y="4953000"/>
            <a:ext cx="174625" cy="1587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5822950" y="4953000"/>
            <a:ext cx="174625" cy="1587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6" name="Group 25"/>
          <p:cNvGrpSpPr/>
          <p:nvPr/>
        </p:nvGrpSpPr>
        <p:grpSpPr>
          <a:xfrm>
            <a:off x="2171053" y="5088502"/>
            <a:ext cx="3677470" cy="1154580"/>
            <a:chOff x="2629762" y="5088502"/>
            <a:chExt cx="3677470" cy="1154580"/>
          </a:xfrm>
        </p:grpSpPr>
        <p:sp>
          <p:nvSpPr>
            <p:cNvPr id="15" name="TextBox 14"/>
            <p:cNvSpPr txBox="1"/>
            <p:nvPr/>
          </p:nvSpPr>
          <p:spPr>
            <a:xfrm>
              <a:off x="2889250" y="5873750"/>
              <a:ext cx="263782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Two competing structures</a:t>
              </a:r>
              <a:endParaRPr lang="en-US" dirty="0"/>
            </a:p>
          </p:txBody>
        </p:sp>
        <p:cxnSp>
          <p:nvCxnSpPr>
            <p:cNvPr id="17" name="Straight Arrow Connector 16"/>
            <p:cNvCxnSpPr>
              <a:endCxn id="11" idx="3"/>
            </p:cNvCxnSpPr>
            <p:nvPr/>
          </p:nvCxnSpPr>
          <p:spPr>
            <a:xfrm flipV="1">
              <a:off x="5334000" y="5088502"/>
              <a:ext cx="973232" cy="78524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9" name="Straight Arrow Connector 18"/>
            <p:cNvCxnSpPr/>
            <p:nvPr/>
          </p:nvCxnSpPr>
          <p:spPr>
            <a:xfrm flipH="1" flipV="1">
              <a:off x="2629762" y="5123794"/>
              <a:ext cx="910363" cy="74995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grpSp>
        <p:nvGrpSpPr>
          <p:cNvPr id="27" name="Group 26"/>
          <p:cNvGrpSpPr/>
          <p:nvPr/>
        </p:nvGrpSpPr>
        <p:grpSpPr>
          <a:xfrm>
            <a:off x="6788150" y="4629834"/>
            <a:ext cx="2117726" cy="646331"/>
            <a:chOff x="6788150" y="4629834"/>
            <a:chExt cx="2117726" cy="646331"/>
          </a:xfrm>
        </p:grpSpPr>
        <p:sp>
          <p:nvSpPr>
            <p:cNvPr id="23" name="TextBox 22"/>
            <p:cNvSpPr txBox="1"/>
            <p:nvPr/>
          </p:nvSpPr>
          <p:spPr>
            <a:xfrm>
              <a:off x="7181850" y="4629834"/>
              <a:ext cx="1724026" cy="646331"/>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0033CC"/>
                  </a:solidFill>
                </a:rPr>
                <a:t>y</a:t>
              </a:r>
              <a:r>
                <a:rPr lang="en-US" baseline="30000" dirty="0">
                  <a:solidFill>
                    <a:srgbClr val="0033CC"/>
                  </a:solidFill>
                </a:rPr>
                <a:t>* </a:t>
              </a:r>
              <a:r>
                <a:rPr lang="en-US" dirty="0" smtClean="0">
                  <a:solidFill>
                    <a:schemeClr val="tx1"/>
                  </a:solidFill>
                </a:rPr>
                <a:t>the solution to </a:t>
              </a:r>
              <a:r>
                <a:rPr lang="en-US" dirty="0" smtClean="0">
                  <a:solidFill>
                    <a:srgbClr val="0033CC"/>
                  </a:solidFill>
                </a:rPr>
                <a:t>problem P</a:t>
              </a:r>
              <a:endParaRPr lang="en-US" dirty="0">
                <a:solidFill>
                  <a:srgbClr val="0033CC"/>
                </a:solidFill>
              </a:endParaRPr>
            </a:p>
          </p:txBody>
        </p:sp>
        <p:cxnSp>
          <p:nvCxnSpPr>
            <p:cNvPr id="25" name="Straight Arrow Connector 24"/>
            <p:cNvCxnSpPr>
              <a:stCxn id="23" idx="1"/>
            </p:cNvCxnSpPr>
            <p:nvPr/>
          </p:nvCxnSpPr>
          <p:spPr>
            <a:xfrm flipH="1">
              <a:off x="6788150" y="4953000"/>
              <a:ext cx="3937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93" name="TextBox 92"/>
          <p:cNvSpPr txBox="1"/>
          <p:nvPr/>
        </p:nvSpPr>
        <p:spPr>
          <a:xfrm>
            <a:off x="4724401" y="76200"/>
            <a:ext cx="4305302" cy="1569660"/>
          </a:xfrm>
          <a:prstGeom prst="rect">
            <a:avLst/>
          </a:prstGeom>
          <a:solidFill>
            <a:srgbClr val="FFFF99"/>
          </a:solidFill>
          <a:ln>
            <a:solidFill>
              <a:srgbClr val="FF9933"/>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Theorem (margin based amortized inference): </a:t>
            </a:r>
            <a:r>
              <a:rPr lang="en-US" sz="2400" dirty="0" smtClean="0"/>
              <a:t>If </a:t>
            </a:r>
            <a:r>
              <a:rPr lang="en-US" sz="2400" dirty="0" smtClean="0">
                <a:solidFill>
                  <a:srgbClr val="0033CC"/>
                </a:solidFill>
              </a:rPr>
              <a:t>A + B   </a:t>
            </a:r>
            <a:r>
              <a:rPr lang="en-US" sz="2400" dirty="0" smtClean="0"/>
              <a:t>is less than the </a:t>
            </a:r>
            <a:r>
              <a:rPr lang="en-US" sz="2400" dirty="0" smtClean="0">
                <a:solidFill>
                  <a:srgbClr val="0033CC"/>
                </a:solidFill>
              </a:rPr>
              <a:t>structured margin</a:t>
            </a:r>
            <a:r>
              <a:rPr lang="en-US" sz="2400" dirty="0" smtClean="0"/>
              <a:t>, then </a:t>
            </a:r>
            <a:r>
              <a:rPr lang="en-US" sz="2400" dirty="0" smtClean="0">
                <a:solidFill>
                  <a:srgbClr val="0033CC"/>
                </a:solidFill>
              </a:rPr>
              <a:t>y</a:t>
            </a:r>
            <a:r>
              <a:rPr lang="en-US" sz="2400" baseline="30000" dirty="0" smtClean="0">
                <a:solidFill>
                  <a:srgbClr val="0033CC"/>
                </a:solidFill>
              </a:rPr>
              <a:t>*</a:t>
            </a:r>
            <a:r>
              <a:rPr lang="en-US" sz="2400" dirty="0" smtClean="0">
                <a:solidFill>
                  <a:srgbClr val="0033CC"/>
                </a:solidFill>
              </a:rPr>
              <a:t> </a:t>
            </a:r>
            <a:r>
              <a:rPr lang="en-US" sz="2400" dirty="0" smtClean="0"/>
              <a:t>is still the optimum for </a:t>
            </a:r>
            <a:r>
              <a:rPr lang="en-US" sz="2400" dirty="0" smtClean="0">
                <a:solidFill>
                  <a:srgbClr val="FF0000"/>
                </a:solidFill>
              </a:rPr>
              <a:t>Q</a:t>
            </a:r>
            <a:r>
              <a:rPr lang="en-US" sz="2400" dirty="0" smtClean="0"/>
              <a:t> </a:t>
            </a:r>
          </a:p>
        </p:txBody>
      </p:sp>
      <p:sp>
        <p:nvSpPr>
          <p:cNvPr id="3" name="Rectangular Callout 2"/>
          <p:cNvSpPr/>
          <p:nvPr/>
        </p:nvSpPr>
        <p:spPr>
          <a:xfrm>
            <a:off x="480554" y="5155888"/>
            <a:ext cx="2132469" cy="685768"/>
          </a:xfrm>
          <a:prstGeom prst="wedgeRectCallout">
            <a:avLst>
              <a:gd name="adj1" fmla="val -12701"/>
              <a:gd name="adj2" fmla="val -386954"/>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Easy to compute during caching</a:t>
            </a:r>
            <a:endParaRPr lang="en-US" dirty="0">
              <a:solidFill>
                <a:schemeClr val="tx1"/>
              </a:solidFill>
            </a:endParaRPr>
          </a:p>
        </p:txBody>
      </p:sp>
      <p:sp>
        <p:nvSpPr>
          <p:cNvPr id="46" name="Rectangular Callout 45"/>
          <p:cNvSpPr/>
          <p:nvPr/>
        </p:nvSpPr>
        <p:spPr>
          <a:xfrm>
            <a:off x="2995074" y="5163180"/>
            <a:ext cx="2132469" cy="685768"/>
          </a:xfrm>
          <a:prstGeom prst="wedgeRectCallout">
            <a:avLst>
              <a:gd name="adj1" fmla="val -78499"/>
              <a:gd name="adj2" fmla="val -632942"/>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Easy to compute</a:t>
            </a:r>
            <a:endParaRPr lang="en-US" dirty="0">
              <a:solidFill>
                <a:schemeClr val="tx1"/>
              </a:solidFill>
            </a:endParaRPr>
          </a:p>
        </p:txBody>
      </p:sp>
      <p:sp>
        <p:nvSpPr>
          <p:cNvPr id="47" name="Rectangular Callout 46"/>
          <p:cNvSpPr/>
          <p:nvPr/>
        </p:nvSpPr>
        <p:spPr>
          <a:xfrm>
            <a:off x="5334000" y="5181600"/>
            <a:ext cx="2132469" cy="1371600"/>
          </a:xfrm>
          <a:prstGeom prst="wedgeRectCallout">
            <a:avLst>
              <a:gd name="adj1" fmla="val -122119"/>
              <a:gd name="adj2" fmla="val -245577"/>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Hard to compute </a:t>
            </a:r>
            <a:r>
              <a:rPr lang="en-US" dirty="0" smtClean="0">
                <a:solidFill>
                  <a:srgbClr val="0033CC"/>
                </a:solidFill>
              </a:rPr>
              <a:t>max over y </a:t>
            </a:r>
            <a:r>
              <a:rPr lang="en-US" dirty="0" smtClean="0">
                <a:solidFill>
                  <a:schemeClr val="tx1"/>
                </a:solidFill>
              </a:rPr>
              <a:t>– we relax the problem, and only increase B</a:t>
            </a:r>
            <a:endParaRPr lang="en-US" dirty="0">
              <a:solidFill>
                <a:schemeClr val="tx1"/>
              </a:solidFill>
            </a:endParaRPr>
          </a:p>
        </p:txBody>
      </p:sp>
    </p:spTree>
    <p:extLst>
      <p:ext uri="{BB962C8B-B14F-4D97-AF65-F5344CB8AC3E}">
        <p14:creationId xmlns:p14="http://schemas.microsoft.com/office/powerpoint/2010/main" val="30096087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101"/>
                                        </p:tgtEl>
                                      </p:cBhvr>
                                    </p:animEffect>
                                    <p:set>
                                      <p:cBhvr>
                                        <p:cTn id="43" dur="1" fill="hold">
                                          <p:stCondLst>
                                            <p:cond delay="499"/>
                                          </p:stCondLst>
                                        </p:cTn>
                                        <p:tgtEl>
                                          <p:spTgt spid="10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500"/>
                                        <p:tgtEl>
                                          <p:spTgt spid="102"/>
                                        </p:tgtEl>
                                      </p:cBhvr>
                                    </p:animEffect>
                                    <p:set>
                                      <p:cBhvr>
                                        <p:cTn id="54" dur="1" fill="hold">
                                          <p:stCondLst>
                                            <p:cond delay="499"/>
                                          </p:stCondLst>
                                        </p:cTn>
                                        <p:tgtEl>
                                          <p:spTgt spid="102"/>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dissolve">
                                      <p:cBhvr>
                                        <p:cTn id="65" dur="500"/>
                                        <p:tgtEl>
                                          <p:spTgt spid="9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0" grpId="0" animBg="1"/>
      <p:bldP spid="9" grpId="0" animBg="1"/>
      <p:bldP spid="10" grpId="0" animBg="1"/>
      <p:bldP spid="11" grpId="0" animBg="1"/>
      <p:bldP spid="93" grpId="0" animBg="1"/>
      <p:bldP spid="3" grpId="0" animBg="1"/>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Semantic Role Labeling </a:t>
            </a:r>
            <a:endParaRPr lang="en-US" dirty="0"/>
          </a:p>
        </p:txBody>
      </p:sp>
      <p:sp>
        <p:nvSpPr>
          <p:cNvPr id="3" name="Content Placeholder 2"/>
          <p:cNvSpPr>
            <a:spLocks noGrp="1"/>
          </p:cNvSpPr>
          <p:nvPr>
            <p:ph idx="1"/>
          </p:nvPr>
        </p:nvSpPr>
        <p:spPr/>
        <p:txBody>
          <a:bodyPr/>
          <a:lstStyle/>
          <a:p>
            <a:r>
              <a:rPr lang="en-US" sz="2000" dirty="0" smtClean="0">
                <a:solidFill>
                  <a:srgbClr val="FF0000"/>
                </a:solidFill>
                <a:cs typeface="Calibri" pitchFamily="34" charset="0"/>
              </a:rPr>
              <a:t>SRL:</a:t>
            </a:r>
            <a:r>
              <a:rPr lang="en-US" sz="2000" dirty="0" smtClean="0">
                <a:cs typeface="Calibri" pitchFamily="34" charset="0"/>
              </a:rPr>
              <a:t> Based on the state-of-the-art Illinois SRL</a:t>
            </a:r>
          </a:p>
          <a:p>
            <a:pPr lvl="1"/>
            <a:r>
              <a:rPr lang="en-US" sz="1800" dirty="0" smtClean="0">
                <a:cs typeface="Calibri" pitchFamily="34" charset="0"/>
              </a:rPr>
              <a:t>[V</a:t>
            </a:r>
            <a:r>
              <a:rPr lang="en-US" sz="1800" dirty="0">
                <a:cs typeface="Calibri" pitchFamily="34" charset="0"/>
              </a:rPr>
              <a:t>. </a:t>
            </a:r>
            <a:r>
              <a:rPr lang="en-US" sz="1800" dirty="0" err="1">
                <a:cs typeface="Calibri" pitchFamily="34" charset="0"/>
              </a:rPr>
              <a:t>Punyakanok</a:t>
            </a:r>
            <a:r>
              <a:rPr lang="en-US" sz="1800" dirty="0">
                <a:cs typeface="Calibri" pitchFamily="34" charset="0"/>
              </a:rPr>
              <a:t> and D. Roth and W. </a:t>
            </a:r>
            <a:r>
              <a:rPr lang="en-US" sz="1800" dirty="0" err="1">
                <a:cs typeface="Calibri" pitchFamily="34" charset="0"/>
              </a:rPr>
              <a:t>Yih</a:t>
            </a:r>
            <a:r>
              <a:rPr lang="en-US" sz="1800" dirty="0">
                <a:cs typeface="Calibri" pitchFamily="34" charset="0"/>
              </a:rPr>
              <a:t>, </a:t>
            </a:r>
            <a:r>
              <a:rPr lang="en-US" sz="1800" b="1" i="1" dirty="0">
                <a:cs typeface="Calibri" pitchFamily="34" charset="0"/>
              </a:rPr>
              <a:t>The Importance of Syntactic Parsing and Inference in Semantic Role Labeling</a:t>
            </a:r>
            <a:r>
              <a:rPr lang="en-US" sz="1800" b="1" dirty="0">
                <a:cs typeface="Calibri" pitchFamily="34" charset="0"/>
              </a:rPr>
              <a:t>,  </a:t>
            </a:r>
            <a:r>
              <a:rPr lang="en-US" sz="1800" dirty="0">
                <a:cs typeface="Calibri" pitchFamily="34" charset="0"/>
              </a:rPr>
              <a:t>Computational Linguistics </a:t>
            </a:r>
            <a:r>
              <a:rPr lang="en-US" sz="1800" dirty="0" smtClean="0">
                <a:cs typeface="Calibri" pitchFamily="34" charset="0"/>
              </a:rPr>
              <a:t>– 2008] </a:t>
            </a:r>
            <a:endParaRPr lang="en-US" sz="1800" dirty="0">
              <a:cs typeface="Calibri" pitchFamily="34" charset="0"/>
            </a:endParaRPr>
          </a:p>
          <a:p>
            <a:pPr lvl="1"/>
            <a:r>
              <a:rPr lang="en-US" sz="1800" dirty="0" smtClean="0">
                <a:cs typeface="Calibri" pitchFamily="34" charset="0"/>
              </a:rPr>
              <a:t>In SRL, we solve an ILP problem for each verb predicate in each sentence</a:t>
            </a:r>
          </a:p>
          <a:p>
            <a:endParaRPr lang="en-US" sz="2000" dirty="0" smtClean="0">
              <a:solidFill>
                <a:srgbClr val="FF0000"/>
              </a:solidFill>
            </a:endParaRPr>
          </a:p>
          <a:p>
            <a:r>
              <a:rPr lang="en-US" sz="2000" dirty="0" smtClean="0">
                <a:solidFill>
                  <a:srgbClr val="FF0000"/>
                </a:solidFill>
              </a:rPr>
              <a:t>Amortization Experiments:</a:t>
            </a:r>
          </a:p>
          <a:p>
            <a:pPr lvl="1"/>
            <a:r>
              <a:rPr lang="en-US" sz="1800" dirty="0" smtClean="0"/>
              <a:t>Speedup </a:t>
            </a:r>
            <a:r>
              <a:rPr lang="en-US" sz="1800" dirty="0"/>
              <a:t>&amp; Accuracy are measured over WSJ test set (Section </a:t>
            </a:r>
            <a:r>
              <a:rPr lang="en-US" sz="1800" dirty="0" smtClean="0"/>
              <a:t>23)</a:t>
            </a:r>
          </a:p>
          <a:p>
            <a:pPr lvl="1"/>
            <a:r>
              <a:rPr lang="en-US" sz="2000" dirty="0" smtClean="0"/>
              <a:t>Baseline </a:t>
            </a:r>
            <a:r>
              <a:rPr lang="en-US" sz="2000" dirty="0"/>
              <a:t>is solving ILP using Gurobi </a:t>
            </a:r>
            <a:r>
              <a:rPr lang="en-US" sz="2000" dirty="0" smtClean="0"/>
              <a:t>4.6 </a:t>
            </a:r>
            <a:endParaRPr lang="en-US" sz="2000" dirty="0"/>
          </a:p>
          <a:p>
            <a:r>
              <a:rPr lang="en-US" sz="2000" dirty="0" smtClean="0"/>
              <a:t>For </a:t>
            </a:r>
            <a:r>
              <a:rPr lang="en-US" sz="2000" dirty="0"/>
              <a:t>amortization:</a:t>
            </a:r>
          </a:p>
          <a:p>
            <a:pPr lvl="1"/>
            <a:r>
              <a:rPr lang="en-US" sz="1800" dirty="0">
                <a:solidFill>
                  <a:srgbClr val="0033CC"/>
                </a:solidFill>
              </a:rPr>
              <a:t>We collect </a:t>
            </a:r>
            <a:r>
              <a:rPr lang="en-US" sz="1800" dirty="0" smtClean="0">
                <a:solidFill>
                  <a:srgbClr val="0033CC"/>
                </a:solidFill>
              </a:rPr>
              <a:t>250,000 </a:t>
            </a:r>
            <a:r>
              <a:rPr lang="en-US" sz="1800" dirty="0">
                <a:solidFill>
                  <a:srgbClr val="0033CC"/>
                </a:solidFill>
              </a:rPr>
              <a:t>SRL inference problems </a:t>
            </a:r>
            <a:r>
              <a:rPr lang="en-US" sz="1800" dirty="0"/>
              <a:t>from </a:t>
            </a:r>
            <a:r>
              <a:rPr lang="en-US" sz="1800" dirty="0" err="1"/>
              <a:t>Gigaword</a:t>
            </a:r>
            <a:r>
              <a:rPr lang="en-US" sz="1800" dirty="0"/>
              <a:t> and store in a database</a:t>
            </a:r>
          </a:p>
          <a:p>
            <a:pPr lvl="1"/>
            <a:r>
              <a:rPr lang="en-US" sz="1800" dirty="0"/>
              <a:t>For each ILP in test set, we invoke  one of the theorems (exact / approx.)</a:t>
            </a:r>
          </a:p>
          <a:p>
            <a:pPr lvl="1"/>
            <a:r>
              <a:rPr lang="en-US" sz="1800" dirty="0"/>
              <a:t>If found, we return it, otherwise we call the baseline ILP solver</a:t>
            </a:r>
          </a:p>
          <a:p>
            <a:endParaRPr lang="en-US" sz="2000" dirty="0">
              <a:cs typeface="Calibri" pitchFamily="34" charset="0"/>
            </a:endParaRPr>
          </a:p>
          <a:p>
            <a:endParaRPr lang="en-US" sz="2000" dirty="0" smtClean="0"/>
          </a:p>
          <a:p>
            <a:endParaRPr lang="en-US" sz="2000" dirty="0"/>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47</a:t>
            </a:fld>
            <a:endParaRPr lang="en-US" altLang="zh-TW"/>
          </a:p>
        </p:txBody>
      </p:sp>
    </p:spTree>
    <p:extLst>
      <p:ext uri="{BB962C8B-B14F-4D97-AF65-F5344CB8AC3E}">
        <p14:creationId xmlns:p14="http://schemas.microsoft.com/office/powerpoint/2010/main" val="1202647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idx="4294967295"/>
          </p:nvPr>
        </p:nvSpPr>
        <p:spPr/>
        <p:txBody>
          <a:bodyPr/>
          <a:lstStyle/>
          <a:p>
            <a:r>
              <a:rPr lang="en-US" altLang="zh-TW" sz="2400" dirty="0">
                <a:ea typeface="Arial Unicode MS" pitchFamily="34" charset="-128"/>
                <a:cs typeface="Arial Unicode MS" pitchFamily="34" charset="-128"/>
              </a:rPr>
              <a:t>Inference with General Constraint Structure </a:t>
            </a:r>
            <a:r>
              <a:rPr lang="en-US" altLang="zh-TW" sz="1600" dirty="0">
                <a:ea typeface="Arial Unicode MS" pitchFamily="34" charset="-128"/>
                <a:cs typeface="Arial Unicode MS" pitchFamily="34" charset="-128"/>
              </a:rPr>
              <a:t>[Roth&amp;Yih’04,07]</a:t>
            </a:r>
            <a:br>
              <a:rPr lang="en-US" altLang="zh-TW" sz="1600" dirty="0">
                <a:ea typeface="Arial Unicode MS" pitchFamily="34" charset="-128"/>
                <a:cs typeface="Arial Unicode MS" pitchFamily="34" charset="-128"/>
              </a:rPr>
            </a:br>
            <a:r>
              <a:rPr lang="en-US" altLang="zh-TW" sz="2000" dirty="0">
                <a:solidFill>
                  <a:schemeClr val="tx1"/>
                </a:solidFill>
                <a:ea typeface="Arial Unicode MS" pitchFamily="34" charset="-128"/>
                <a:cs typeface="Arial Unicode MS" pitchFamily="34" charset="-128"/>
              </a:rPr>
              <a:t>Recognizing 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0" y="3276600"/>
            <a:ext cx="7008813" cy="1212850"/>
            <a:chOff x="816" y="1248"/>
            <a:chExt cx="4415" cy="764"/>
          </a:xfrm>
        </p:grpSpPr>
        <p:sp>
          <p:nvSpPr>
            <p:cNvPr id="1269765" name="Text Box 4"/>
            <p:cNvSpPr txBox="1">
              <a:spLocks noChangeArrowheads="1"/>
            </p:cNvSpPr>
            <p:nvPr/>
          </p:nvSpPr>
          <p:spPr bwMode="auto">
            <a:xfrm>
              <a:off x="816" y="1248"/>
              <a:ext cx="44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a:solidFill>
                    <a:srgbClr val="000000"/>
                  </a:solidFill>
                  <a:latin typeface="Tahoma" pitchFamily="34" charset="0"/>
                  <a:ea typeface="Arial Unicode MS" pitchFamily="34" charset="-128"/>
                  <a:cs typeface="Arial Unicode MS" pitchFamily="34" charset="-128"/>
                </a:rPr>
                <a:t>Dole ’s wife, Elizabeth , is a native of N.C.</a:t>
              </a:r>
            </a:p>
            <a:p>
              <a:pPr lvl="1">
                <a:lnSpc>
                  <a:spcPct val="93000"/>
                </a:lnSpc>
                <a:spcBef>
                  <a:spcPts val="563"/>
                </a:spcBef>
                <a:buClr>
                  <a:srgbClr val="FFFFFF"/>
                </a:buClr>
                <a:buSzPct val="70000"/>
                <a:buFont typeface="Wingdings" pitchFamily="2" charset="2"/>
                <a:buNone/>
              </a:pPr>
              <a:r>
                <a:rPr lang="en-GB">
                  <a:solidFill>
                    <a:srgbClr val="FFFFFF"/>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1</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2</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3</a:t>
              </a:r>
              <a:r>
                <a:rPr lang="en-GB">
                  <a:solidFill>
                    <a:srgbClr val="CC3300"/>
                  </a:solidFill>
                  <a:latin typeface="Georgia" pitchFamily="18" charset="0"/>
                  <a:ea typeface="Arial Unicode MS" pitchFamily="34" charset="-128"/>
                  <a:cs typeface="Arial Unicode MS" pitchFamily="34" charset="-128"/>
                </a:rPr>
                <a:t> </a:t>
              </a:r>
              <a:r>
                <a:rPr lang="en-GB">
                  <a:solidFill>
                    <a:srgbClr val="FFFFFF"/>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04" y="1248"/>
              <a:ext cx="2999" cy="764"/>
              <a:chOff x="1104" y="1248"/>
              <a:chExt cx="2999" cy="764"/>
            </a:xfrm>
          </p:grpSpPr>
          <p:sp>
            <p:nvSpPr>
              <p:cNvPr id="1269767" name="AutoShape 6"/>
              <p:cNvSpPr>
                <a:spLocks noChangeArrowheads="1"/>
              </p:cNvSpPr>
              <p:nvPr/>
            </p:nvSpPr>
            <p:spPr bwMode="auto">
              <a:xfrm>
                <a:off x="1104" y="1248"/>
                <a:ext cx="384"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016" y="1248"/>
                <a:ext cx="720"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791" y="1248"/>
                <a:ext cx="312"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3" name="AutoShape 191"/>
          <p:cNvSpPr>
            <a:spLocks noChangeArrowheads="1"/>
          </p:cNvSpPr>
          <p:nvPr/>
        </p:nvSpPr>
        <p:spPr bwMode="auto">
          <a:xfrm>
            <a:off x="6553200" y="152400"/>
            <a:ext cx="2438400" cy="685800"/>
          </a:xfrm>
          <a:prstGeom prst="wedgeRectCallout">
            <a:avLst>
              <a:gd name="adj1" fmla="val -101495"/>
              <a:gd name="adj2" fmla="val 379398"/>
            </a:avLst>
          </a:prstGeom>
          <a:solidFill>
            <a:srgbClr val="FFFF66"/>
          </a:solidFill>
          <a:ln w="9525">
            <a:solidFill>
              <a:schemeClr val="tx1"/>
            </a:solidFill>
            <a:miter lim="800000"/>
            <a:headEnd/>
            <a:tailEnd/>
          </a:ln>
        </p:spPr>
        <p:txBody>
          <a:bodyPr/>
          <a:lstStyle/>
          <a:p>
            <a:pPr algn="ctr"/>
            <a:r>
              <a:rPr lang="en-US" b="1" dirty="0">
                <a:solidFill>
                  <a:srgbClr val="000000"/>
                </a:solidFill>
                <a:latin typeface="Calibri"/>
                <a:cs typeface="Arial" charset="0"/>
              </a:rPr>
              <a:t>Improvement over no inference: 2-5%</a:t>
            </a:r>
          </a:p>
        </p:txBody>
      </p:sp>
      <p:sp>
        <p:nvSpPr>
          <p:cNvPr id="801985" name="Text Box 193"/>
          <p:cNvSpPr txBox="1">
            <a:spLocks noChangeArrowheads="1"/>
          </p:cNvSpPr>
          <p:nvPr/>
        </p:nvSpPr>
        <p:spPr bwMode="auto">
          <a:xfrm>
            <a:off x="228600" y="6019800"/>
            <a:ext cx="8686800" cy="379413"/>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separately; 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9" name="Slide Number Placeholder 8"/>
          <p:cNvSpPr>
            <a:spLocks noGrp="1"/>
          </p:cNvSpPr>
          <p:nvPr>
            <p:ph type="sldNum" sz="quarter" idx="11"/>
          </p:nvPr>
        </p:nvSpPr>
        <p:spPr/>
        <p:txBody>
          <a:bodyPr/>
          <a:lstStyle/>
          <a:p>
            <a:r>
              <a:rPr lang="en-US" altLang="zh-TW" smtClean="0">
                <a:solidFill>
                  <a:srgbClr val="000000"/>
                </a:solidFill>
              </a:rPr>
              <a:t>Page </a:t>
            </a:r>
            <a:fld id="{545167FD-0F14-454E-8F2B-B01C3600A385}" type="slidenum">
              <a:rPr lang="en-US" altLang="zh-TW" smtClean="0">
                <a:solidFill>
                  <a:srgbClr val="000000"/>
                </a:solidFill>
              </a:rPr>
              <a:pPr/>
              <a:t>48</a:t>
            </a:fld>
            <a:endParaRPr lang="en-US" altLang="zh-TW" dirty="0">
              <a:solidFill>
                <a:srgbClr val="000000"/>
              </a:solidFill>
            </a:endParaRPr>
          </a:p>
        </p:txBody>
      </p:sp>
      <p:sp>
        <p:nvSpPr>
          <p:cNvPr id="2" name="Text Box 192"/>
          <p:cNvSpPr txBox="1">
            <a:spLocks noChangeArrowheads="1"/>
          </p:cNvSpPr>
          <p:nvPr/>
        </p:nvSpPr>
        <p:spPr bwMode="auto">
          <a:xfrm>
            <a:off x="7048500" y="2347913"/>
            <a:ext cx="2019300" cy="646331"/>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FF"/>
                </a:solidFill>
                <a:latin typeface="Calibri"/>
                <a:ea typeface="Arial Unicode MS" pitchFamily="34" charset="-128"/>
                <a:cs typeface="Arial Unicode MS" pitchFamily="34" charset="-128"/>
              </a:rPr>
              <a:t>Note:</a:t>
            </a:r>
            <a:r>
              <a:rPr lang="en-US" altLang="zh-TW" sz="1800" dirty="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Non </a:t>
            </a:r>
            <a:r>
              <a:rPr lang="en-US" altLang="zh-TW" sz="1800" b="1" dirty="0">
                <a:solidFill>
                  <a:srgbClr val="000000"/>
                </a:solidFill>
                <a:latin typeface="Calibri"/>
                <a:ea typeface="Arial Unicode MS" pitchFamily="34" charset="-128"/>
                <a:cs typeface="Arial Unicode MS" pitchFamily="34" charset="-128"/>
              </a:rPr>
              <a:t>Sequential Model</a:t>
            </a:r>
          </a:p>
        </p:txBody>
      </p:sp>
      <p:sp>
        <p:nvSpPr>
          <p:cNvPr id="801984" name="Text Box 192"/>
          <p:cNvSpPr txBox="1">
            <a:spLocks noChangeArrowheads="1"/>
          </p:cNvSpPr>
          <p:nvPr/>
        </p:nvSpPr>
        <p:spPr bwMode="auto">
          <a:xfrm>
            <a:off x="5410200" y="3389592"/>
            <a:ext cx="3657600" cy="923330"/>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to learn? Why not </a:t>
            </a:r>
            <a:r>
              <a:rPr lang="en-US" altLang="zh-TW" sz="1800" b="1" dirty="0">
                <a:solidFill>
                  <a:srgbClr val="000000"/>
                </a:solidFill>
                <a:latin typeface="Calibri"/>
                <a:ea typeface="Arial Unicode MS" pitchFamily="34" charset="-128"/>
                <a:cs typeface="Arial Unicode MS" pitchFamily="34" charset="-128"/>
              </a:rPr>
              <a:t>Jointly?</a:t>
            </a:r>
          </a:p>
        </p:txBody>
      </p:sp>
      <p:sp>
        <p:nvSpPr>
          <p:cNvPr id="1269956" name="Rectangle 57"/>
          <p:cNvSpPr>
            <a:spLocks noChangeArrowheads="1"/>
          </p:cNvSpPr>
          <p:nvPr/>
        </p:nvSpPr>
        <p:spPr bwMode="auto">
          <a:xfrm>
            <a:off x="304800" y="2122487"/>
            <a:ext cx="8534400" cy="2678113"/>
          </a:xfrm>
          <a:prstGeom prst="rect">
            <a:avLst/>
          </a:prstGeom>
          <a:solidFill>
            <a:srgbClr val="FFFFCC"/>
          </a:solidFill>
          <a:ln w="9525">
            <a:solidFill>
              <a:schemeClr val="accent2"/>
            </a:solidFill>
            <a:miter lim="800000"/>
            <a:headEnd/>
            <a:tailEnd/>
          </a:ln>
        </p:spPr>
        <p:txBody>
          <a:bodyPr>
            <a:spAutoFit/>
          </a:bodyPr>
          <a:lstStyle/>
          <a:p>
            <a:pPr>
              <a:lnSpc>
                <a:spcPct val="90000"/>
              </a:lnSpc>
              <a:buFont typeface="Wingdings" pitchFamily="2" charset="2"/>
              <a:buNone/>
            </a:pPr>
            <a:endParaRPr lang="en-US" altLang="zh-TW" sz="2800" i="1" dirty="0">
              <a:solidFill>
                <a:srgbClr val="996600"/>
              </a:solidFill>
              <a:latin typeface="Times New Roman" pitchFamily="18"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Y = </a:t>
            </a:r>
            <a:r>
              <a:rPr lang="en-US" altLang="zh-TW" sz="2400" dirty="0" err="1">
                <a:solidFill>
                  <a:srgbClr val="000000"/>
                </a:solidFill>
                <a:latin typeface="Tahoma" pitchFamily="34" charset="0"/>
                <a:ea typeface="Arial Unicode MS" pitchFamily="34" charset="-128"/>
                <a:cs typeface="Arial Unicode MS" pitchFamily="34" charset="-128"/>
              </a:rPr>
              <a:t>argmax</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Symbol" pitchFamily="18" charset="2"/>
                <a:ea typeface="Arial Unicode MS" pitchFamily="34" charset="-128"/>
                <a:cs typeface="Arial Unicode MS" pitchFamily="34" charset="-128"/>
                <a:sym typeface="Symbol" pitchFamily="18" charset="2"/>
              </a:rPr>
              <a:t></a:t>
            </a:r>
            <a:r>
              <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rPr>
              <a:t>y</a:t>
            </a:r>
            <a:r>
              <a:rPr lang="en-US" altLang="zh-TW" sz="2400" dirty="0">
                <a:solidFill>
                  <a:srgbClr val="000000"/>
                </a:solidFill>
                <a:latin typeface="Tahoma" pitchFamily="34" charset="0"/>
                <a:ea typeface="Arial Unicode MS" pitchFamily="34" charset="-128"/>
                <a:cs typeface="Arial Unicode MS" pitchFamily="34" charset="-128"/>
              </a:rPr>
              <a:t> score(y=v) [[y=v]] = </a:t>
            </a:r>
          </a:p>
          <a:p>
            <a:pPr>
              <a:lnSpc>
                <a:spcPct val="90000"/>
              </a:lnSpc>
              <a:buFont typeface="Wingdings" pitchFamily="2" charset="2"/>
              <a:buNone/>
            </a:pP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 </a:t>
            </a:r>
            <a:r>
              <a:rPr lang="en-US" altLang="zh-TW" sz="2000" dirty="0" err="1">
                <a:solidFill>
                  <a:srgbClr val="000000"/>
                </a:solidFill>
                <a:latin typeface="Tahoma" pitchFamily="34" charset="0"/>
                <a:ea typeface="Arial Unicode MS" pitchFamily="34" charset="-128"/>
                <a:cs typeface="Arial Unicode MS" pitchFamily="34" charset="-128"/>
              </a:rPr>
              <a:t>argmax</a:t>
            </a:r>
            <a:r>
              <a:rPr lang="en-US" altLang="zh-TW" sz="20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Tahoma" pitchFamily="34" charset="0"/>
                <a:ea typeface="Arial Unicode MS" pitchFamily="34" charset="-128"/>
                <a:cs typeface="Arial Unicode MS" pitchFamily="34" charset="-128"/>
              </a:rPr>
              <a:t>score</a:t>
            </a:r>
            <a:r>
              <a:rPr lang="en-US" altLang="zh-TW" dirty="0">
                <a:solidFill>
                  <a:srgbClr val="000000"/>
                </a:solidFill>
                <a:latin typeface="Tahoma" pitchFamily="34" charset="0"/>
                <a:ea typeface="Arial Unicode MS" pitchFamily="34" charset="-128"/>
                <a:cs typeface="Arial Unicode MS" pitchFamily="34" charset="-128"/>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Tahoma" pitchFamily="34" charset="0"/>
                <a:ea typeface="Arial Unicode MS" pitchFamily="34" charset="-128"/>
                <a:cs typeface="Arial Unicode MS" pitchFamily="34" charset="-128"/>
              </a:rPr>
              <a:t> = PER)</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Tahoma" pitchFamily="34" charset="0"/>
                <a:ea typeface="Arial Unicode MS" pitchFamily="34" charset="-128"/>
                <a:cs typeface="Arial Unicode MS" pitchFamily="34" charset="-128"/>
              </a:rPr>
              <a:t> </a:t>
            </a:r>
            <a:r>
              <a:rPr lang="en-US" altLang="zh-TW" dirty="0">
                <a:solidFill>
                  <a:srgbClr val="FF0000"/>
                </a:solidFill>
                <a:latin typeface="Tahoma" pitchFamily="34" charset="0"/>
                <a:ea typeface="Arial Unicode MS" pitchFamily="34" charset="-128"/>
                <a:cs typeface="Arial Unicode MS" pitchFamily="34" charset="-128"/>
              </a:rPr>
              <a:t>[[E</a:t>
            </a:r>
            <a:r>
              <a:rPr lang="en-US" altLang="zh-TW" baseline="-25000" dirty="0">
                <a:solidFill>
                  <a:srgbClr val="FF0000"/>
                </a:solidFill>
                <a:latin typeface="Arial" charset="0"/>
                <a:ea typeface="Arial Unicode MS" pitchFamily="34" charset="-128"/>
                <a:cs typeface="Arial Unicode MS" pitchFamily="34" charset="-128"/>
              </a:rPr>
              <a:t>1</a:t>
            </a:r>
            <a:r>
              <a:rPr lang="en-US" altLang="zh-TW" dirty="0">
                <a:solidFill>
                  <a:srgbClr val="FF0000"/>
                </a:solidFill>
                <a:latin typeface="Tahoma" pitchFamily="34" charset="0"/>
                <a:ea typeface="Arial Unicode MS" pitchFamily="34" charset="-128"/>
                <a:cs typeface="Arial Unicode MS" pitchFamily="34" charset="-128"/>
              </a:rPr>
              <a:t> = PER]]</a:t>
            </a:r>
            <a:r>
              <a:rPr lang="en-US" altLang="zh-TW"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charset="0"/>
              </a:rPr>
              <a:t>score</a:t>
            </a:r>
            <a:r>
              <a:rPr lang="en-US" altLang="zh-TW" dirty="0">
                <a:solidFill>
                  <a:srgbClr val="000000"/>
                </a:solidFill>
                <a:latin typeface="Arial" charset="0"/>
                <a:ea typeface="Arial Unicode MS" pitchFamily="34" charset="-128"/>
                <a:cs typeface="Arial" charset="0"/>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LOC)</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[[E</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LOC]]</a:t>
            </a:r>
            <a:r>
              <a:rPr lang="en-US" altLang="zh-TW" dirty="0">
                <a:solidFill>
                  <a:srgbClr val="000000"/>
                </a:solidFill>
                <a:latin typeface="Arial"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Unicode MS" pitchFamily="34" charset="-128"/>
              </a:rPr>
              <a:t>score</a:t>
            </a:r>
            <a:r>
              <a:rPr lang="en-US" altLang="zh-TW" dirty="0">
                <a:solidFill>
                  <a:srgbClr val="000000"/>
                </a:solidFill>
                <a:latin typeface="Arial" charset="0"/>
                <a:ea typeface="Arial Unicode MS" pitchFamily="34" charset="-128"/>
                <a:cs typeface="Arial Unicode MS" pitchFamily="34" charset="-128"/>
              </a:rPr>
              <a:t>(R</a:t>
            </a:r>
            <a:r>
              <a:rPr lang="en-US" altLang="zh-TW" baseline="-50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S-of)</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[[R</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S-of]]</a:t>
            </a:r>
            <a:r>
              <a:rPr lang="en-US" altLang="zh-TW" dirty="0">
                <a:solidFill>
                  <a:srgbClr val="000000"/>
                </a:solidFill>
                <a:latin typeface="Arial" charset="0"/>
                <a:ea typeface="Arial Unicode MS" pitchFamily="34" charset="-128"/>
                <a:cs typeface="Arial Unicode MS" pitchFamily="34" charset="-128"/>
              </a:rPr>
              <a:t> +….. </a:t>
            </a: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endPar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endParaRPr>
          </a:p>
          <a:p>
            <a:pPr>
              <a:lnSpc>
                <a:spcPct val="90000"/>
              </a:lnSpc>
              <a:buFont typeface="Wingdings" pitchFamily="2" charset="2"/>
              <a:buNone/>
            </a:pPr>
            <a:r>
              <a:rPr lang="en-US" sz="2400" dirty="0">
                <a:solidFill>
                  <a:srgbClr val="000000"/>
                </a:solidFill>
                <a:latin typeface="Tahoma" pitchFamily="34" charset="0"/>
                <a:cs typeface="Tahoma" pitchFamily="34" charset="0"/>
              </a:rPr>
              <a:t>Subject to Constraints</a:t>
            </a:r>
          </a:p>
          <a:p>
            <a:pPr>
              <a:lnSpc>
                <a:spcPct val="90000"/>
              </a:lnSpc>
              <a:buFont typeface="Wingdings" pitchFamily="2" charset="2"/>
              <a:buNone/>
            </a:pPr>
            <a:endParaRPr lang="en-US" sz="2400" dirty="0">
              <a:solidFill>
                <a:srgbClr val="000000"/>
              </a:solidFill>
              <a:latin typeface="Arial" charset="0"/>
              <a:cs typeface="Arial" charset="0"/>
            </a:endParaRPr>
          </a:p>
        </p:txBody>
      </p:sp>
      <p:sp>
        <p:nvSpPr>
          <p:cNvPr id="41" name="Text Box 9"/>
          <p:cNvSpPr txBox="1">
            <a:spLocks noChangeArrowheads="1"/>
          </p:cNvSpPr>
          <p:nvPr/>
        </p:nvSpPr>
        <p:spPr bwMode="auto">
          <a:xfrm rot="590322">
            <a:off x="1566334" y="2632851"/>
            <a:ext cx="7019107" cy="1600438"/>
          </a:xfrm>
          <a:prstGeom prst="rect">
            <a:avLst/>
          </a:prstGeom>
          <a:solidFill>
            <a:srgbClr val="FFFF66"/>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0000"/>
                </a:solidFill>
                <a:latin typeface="Calibri"/>
                <a:cs typeface="Arial" charset="0"/>
              </a:rPr>
              <a:t>An Objective function that  incorporates </a:t>
            </a:r>
            <a:r>
              <a:rPr lang="en-US" sz="2800" dirty="0" smtClean="0">
                <a:solidFill>
                  <a:srgbClr val="FF0000"/>
                </a:solidFill>
                <a:latin typeface="Calibri"/>
                <a:cs typeface="Arial" charset="0"/>
              </a:rPr>
              <a:t>learned models </a:t>
            </a:r>
            <a:r>
              <a:rPr lang="en-US" sz="2800" dirty="0" smtClean="0">
                <a:solidFill>
                  <a:srgbClr val="000000"/>
                </a:solidFill>
                <a:latin typeface="Calibri"/>
                <a:cs typeface="Arial" charset="0"/>
              </a:rPr>
              <a:t>with </a:t>
            </a:r>
            <a:r>
              <a:rPr lang="en-US" sz="2800" dirty="0" smtClean="0">
                <a:solidFill>
                  <a:srgbClr val="FF0000"/>
                </a:solidFill>
                <a:latin typeface="Calibri"/>
                <a:cs typeface="Arial" charset="0"/>
              </a:rPr>
              <a:t>knowledge (constraints)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0000"/>
                </a:solidFill>
                <a:latin typeface="Calibri"/>
                <a:cs typeface="Arial" charset="0"/>
              </a:rPr>
              <a:t>A constrained Conditional Model</a:t>
            </a:r>
            <a:endParaRPr lang="en-US" sz="2800" dirty="0">
              <a:solidFill>
                <a:srgbClr val="000000"/>
              </a:solidFill>
              <a:latin typeface="Calibri"/>
              <a:cs typeface="Arial" charset="0"/>
            </a:endParaRPr>
          </a:p>
        </p:txBody>
      </p:sp>
    </p:spTree>
    <p:extLst>
      <p:ext uri="{BB962C8B-B14F-4D97-AF65-F5344CB8AC3E}">
        <p14:creationId xmlns:p14="http://schemas.microsoft.com/office/powerpoint/2010/main" val="8603728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ppt_h/2"/>
                                          </p:val>
                                        </p:tav>
                                        <p:tav tm="100000">
                                          <p:val>
                                            <p:strVal val="#ppt_y"/>
                                          </p:val>
                                        </p:tav>
                                      </p:tavLst>
                                    </p:anim>
                                    <p:anim calcmode="lin" valueType="num">
                                      <p:cBhvr>
                                        <p:cTn id="88" dur="1000" fill="hold"/>
                                        <p:tgtEl>
                                          <p:spTgt spid="2"/>
                                        </p:tgtEl>
                                        <p:attrNameLst>
                                          <p:attrName>ppt_w</p:attrName>
                                        </p:attrNameLst>
                                      </p:cBhvr>
                                      <p:tavLst>
                                        <p:tav tm="0">
                                          <p:val>
                                            <p:strVal val="#ppt_w"/>
                                          </p:val>
                                        </p:tav>
                                        <p:tav tm="100000">
                                          <p:val>
                                            <p:strVal val="#ppt_w"/>
                                          </p:val>
                                        </p:tav>
                                      </p:tavLst>
                                    </p:anim>
                                    <p:anim calcmode="lin" valueType="num">
                                      <p:cBhvr>
                                        <p:cTn id="8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4"/>
                                        </p:tgtEl>
                                        <p:attrNameLst>
                                          <p:attrName>style.visibility</p:attrName>
                                        </p:attrNameLst>
                                      </p:cBhvr>
                                      <p:to>
                                        <p:strVal val="visible"/>
                                      </p:to>
                                    </p:set>
                                    <p:anim calcmode="lin" valueType="num">
                                      <p:cBhvr>
                                        <p:cTn id="94" dur="1000" fill="hold"/>
                                        <p:tgtEl>
                                          <p:spTgt spid="801984"/>
                                        </p:tgtEl>
                                        <p:attrNameLst>
                                          <p:attrName>ppt_x</p:attrName>
                                        </p:attrNameLst>
                                      </p:cBhvr>
                                      <p:tavLst>
                                        <p:tav tm="0">
                                          <p:val>
                                            <p:strVal val="#ppt_x"/>
                                          </p:val>
                                        </p:tav>
                                        <p:tav tm="100000">
                                          <p:val>
                                            <p:strVal val="#ppt_x"/>
                                          </p:val>
                                        </p:tav>
                                      </p:tavLst>
                                    </p:anim>
                                    <p:anim calcmode="lin" valueType="num">
                                      <p:cBhvr>
                                        <p:cTn id="95" dur="1000" fill="hold"/>
                                        <p:tgtEl>
                                          <p:spTgt spid="801984"/>
                                        </p:tgtEl>
                                        <p:attrNameLst>
                                          <p:attrName>ppt_y</p:attrName>
                                        </p:attrNameLst>
                                      </p:cBhvr>
                                      <p:tavLst>
                                        <p:tav tm="0">
                                          <p:val>
                                            <p:strVal val="#ppt_y-#ppt_h/2"/>
                                          </p:val>
                                        </p:tav>
                                        <p:tav tm="100000">
                                          <p:val>
                                            <p:strVal val="#ppt_y"/>
                                          </p:val>
                                        </p:tav>
                                      </p:tavLst>
                                    </p:anim>
                                    <p:anim calcmode="lin" valueType="num">
                                      <p:cBhvr>
                                        <p:cTn id="96" dur="1000" fill="hold"/>
                                        <p:tgtEl>
                                          <p:spTgt spid="801984"/>
                                        </p:tgtEl>
                                        <p:attrNameLst>
                                          <p:attrName>ppt_w</p:attrName>
                                        </p:attrNameLst>
                                      </p:cBhvr>
                                      <p:tavLst>
                                        <p:tav tm="0">
                                          <p:val>
                                            <p:strVal val="#ppt_w"/>
                                          </p:val>
                                        </p:tav>
                                        <p:tav tm="100000">
                                          <p:val>
                                            <p:strVal val="#ppt_w"/>
                                          </p:val>
                                        </p:tav>
                                      </p:tavLst>
                                    </p:anim>
                                    <p:anim calcmode="lin" valueType="num">
                                      <p:cBhvr>
                                        <p:cTn id="97"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801985"/>
                                        </p:tgtEl>
                                        <p:attrNameLst>
                                          <p:attrName>style.visibility</p:attrName>
                                        </p:attrNameLst>
                                      </p:cBhvr>
                                      <p:to>
                                        <p:strVal val="visible"/>
                                      </p:to>
                                    </p:set>
                                    <p:anim calcmode="lin" valueType="num">
                                      <p:cBhvr>
                                        <p:cTn id="102" dur="1000" fill="hold"/>
                                        <p:tgtEl>
                                          <p:spTgt spid="801985"/>
                                        </p:tgtEl>
                                        <p:attrNameLst>
                                          <p:attrName>ppt_x</p:attrName>
                                        </p:attrNameLst>
                                      </p:cBhvr>
                                      <p:tavLst>
                                        <p:tav tm="0">
                                          <p:val>
                                            <p:strVal val="#ppt_x"/>
                                          </p:val>
                                        </p:tav>
                                        <p:tav tm="100000">
                                          <p:val>
                                            <p:strVal val="#ppt_x"/>
                                          </p:val>
                                        </p:tav>
                                      </p:tavLst>
                                    </p:anim>
                                    <p:anim calcmode="lin" valueType="num">
                                      <p:cBhvr>
                                        <p:cTn id="103" dur="1000" fill="hold"/>
                                        <p:tgtEl>
                                          <p:spTgt spid="801985"/>
                                        </p:tgtEl>
                                        <p:attrNameLst>
                                          <p:attrName>ppt_y</p:attrName>
                                        </p:attrNameLst>
                                      </p:cBhvr>
                                      <p:tavLst>
                                        <p:tav tm="0">
                                          <p:val>
                                            <p:strVal val="#ppt_y-#ppt_h/2"/>
                                          </p:val>
                                        </p:tav>
                                        <p:tav tm="100000">
                                          <p:val>
                                            <p:strVal val="#ppt_y"/>
                                          </p:val>
                                        </p:tav>
                                      </p:tavLst>
                                    </p:anim>
                                    <p:anim calcmode="lin" valueType="num">
                                      <p:cBhvr>
                                        <p:cTn id="104" dur="1000" fill="hold"/>
                                        <p:tgtEl>
                                          <p:spTgt spid="801985"/>
                                        </p:tgtEl>
                                        <p:attrNameLst>
                                          <p:attrName>ppt_w</p:attrName>
                                        </p:attrNameLst>
                                      </p:cBhvr>
                                      <p:tavLst>
                                        <p:tav tm="0">
                                          <p:val>
                                            <p:strVal val="#ppt_w"/>
                                          </p:val>
                                        </p:tav>
                                        <p:tav tm="100000">
                                          <p:val>
                                            <p:strVal val="#ppt_w"/>
                                          </p:val>
                                        </p:tav>
                                      </p:tavLst>
                                    </p:anim>
                                    <p:anim calcmode="lin" valueType="num">
                                      <p:cBhvr>
                                        <p:cTn id="105"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26995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3" grpId="0" animBg="1"/>
      <p:bldP spid="801985" grpId="0" animBg="1"/>
      <p:bldP spid="2" grpId="0" animBg="1"/>
      <p:bldP spid="801984" grpId="0" animBg="1"/>
      <p:bldP spid="1269956"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Integer Linear Programming Formulations for Natural </a:t>
            </a:r>
            <a:r>
              <a:rPr lang="en-US" dirty="0" smtClean="0"/>
              <a:t>Language Processing </a:t>
            </a:r>
            <a:endParaRPr lang="en-US" dirty="0" smtClean="0"/>
          </a:p>
          <a:p>
            <a:pPr lvl="1" eaLnBrk="1" hangingPunct="1">
              <a:lnSpc>
                <a:spcPct val="90000"/>
              </a:lnSpc>
            </a:pPr>
            <a:r>
              <a:rPr lang="en-US" dirty="0" smtClean="0"/>
              <a:t>Examples</a:t>
            </a:r>
            <a:endParaRPr lang="en-US" dirty="0" smtClean="0"/>
          </a:p>
          <a:p>
            <a:pPr eaLnBrk="1" hangingPunct="1">
              <a:lnSpc>
                <a:spcPct val="90000"/>
              </a:lnSpc>
            </a:pPr>
            <a:endParaRPr lang="en-US" sz="1800" dirty="0"/>
          </a:p>
          <a:p>
            <a:r>
              <a:rPr lang="en-US" dirty="0"/>
              <a:t>Amortized Inference</a:t>
            </a:r>
          </a:p>
          <a:p>
            <a:pPr lvl="1"/>
            <a:r>
              <a:rPr lang="en-US" dirty="0" smtClean="0"/>
              <a:t>What is it and why could it be possible?</a:t>
            </a:r>
          </a:p>
          <a:p>
            <a:pPr lvl="1"/>
            <a:r>
              <a:rPr lang="en-US" dirty="0" smtClean="0"/>
              <a:t>The </a:t>
            </a:r>
            <a:r>
              <a:rPr lang="en-US" dirty="0"/>
              <a:t>general scheme</a:t>
            </a:r>
          </a:p>
          <a:p>
            <a:endParaRPr lang="en-US" dirty="0"/>
          </a:p>
          <a:p>
            <a:r>
              <a:rPr lang="en-US" dirty="0" smtClean="0"/>
              <a:t>Theorems for </a:t>
            </a:r>
            <a:r>
              <a:rPr lang="en-US" dirty="0"/>
              <a:t>amortized inference</a:t>
            </a:r>
          </a:p>
          <a:p>
            <a:pPr lvl="1" eaLnBrk="1" hangingPunct="1">
              <a:lnSpc>
                <a:spcPct val="90000"/>
              </a:lnSpc>
            </a:pPr>
            <a:r>
              <a:rPr lang="en-US" dirty="0" smtClean="0"/>
              <a:t>Making the </a:t>
            </a:r>
            <a:r>
              <a:rPr lang="en-US" dirty="0"/>
              <a:t>k-</a:t>
            </a:r>
            <a:r>
              <a:rPr lang="en-US" dirty="0" err="1"/>
              <a:t>th</a:t>
            </a:r>
            <a:r>
              <a:rPr lang="en-US" dirty="0"/>
              <a:t> inference </a:t>
            </a:r>
            <a:r>
              <a:rPr lang="en-US" dirty="0" smtClean="0"/>
              <a:t>cheaper </a:t>
            </a:r>
            <a:r>
              <a:rPr lang="en-US" dirty="0"/>
              <a:t>than the </a:t>
            </a:r>
            <a:r>
              <a:rPr lang="en-US" dirty="0" smtClean="0"/>
              <a:t>1st</a:t>
            </a:r>
            <a:endParaRPr lang="en-US" dirty="0"/>
          </a:p>
          <a:p>
            <a:pPr lvl="1"/>
            <a:r>
              <a:rPr lang="en-US" dirty="0" smtClean="0"/>
              <a:t>Full structures; Partial structures</a:t>
            </a:r>
          </a:p>
          <a:p>
            <a:pPr lvl="1"/>
            <a:r>
              <a:rPr lang="en-US" dirty="0" smtClean="0"/>
              <a:t>Experimental results</a:t>
            </a:r>
            <a:endParaRPr lang="en-US" dirty="0" smtClean="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a:t>
            </a:fld>
            <a:endParaRPr lang="en-US" altLang="zh-TW"/>
          </a:p>
        </p:txBody>
      </p:sp>
    </p:spTree>
    <p:extLst>
      <p:ext uri="{BB962C8B-B14F-4D97-AF65-F5344CB8AC3E}">
        <p14:creationId xmlns:p14="http://schemas.microsoft.com/office/powerpoint/2010/main" val="32401239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rgbClr val="FF0000"/>
                </a:solidFill>
              </a:rPr>
              <a:t>Semantic Role </a:t>
            </a:r>
            <a:r>
              <a:rPr lang="en-US" dirty="0" smtClean="0">
                <a:solidFill>
                  <a:srgbClr val="FF0000"/>
                </a:solidFill>
              </a:rPr>
              <a:t>Labeling </a:t>
            </a:r>
          </a:p>
        </p:txBody>
      </p:sp>
      <p:sp>
        <p:nvSpPr>
          <p:cNvPr id="45059" name="Rectangle 3"/>
          <p:cNvSpPr>
            <a:spLocks noGrp="1" noChangeArrowheads="1"/>
          </p:cNvSpPr>
          <p:nvPr>
            <p:ph type="body" idx="1"/>
          </p:nvPr>
        </p:nvSpPr>
        <p:spPr/>
        <p:txBody>
          <a:bodyPr/>
          <a:lstStyle/>
          <a:p>
            <a:pP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a:p>
            <a:pPr>
              <a:buFont typeface="Wingdings" pitchFamily="2" charset="2"/>
              <a:buNone/>
              <a:tabLst>
                <a:tab pos="1770063" algn="l"/>
              </a:tabLst>
            </a:pPr>
            <a:r>
              <a:rPr lang="en-US" sz="1800" b="1" smtClean="0">
                <a:solidFill>
                  <a:schemeClr val="bg2"/>
                </a:solidFill>
              </a:rPr>
              <a:t>[</a:t>
            </a:r>
            <a:r>
              <a:rPr lang="en-US" sz="1800" b="1" smtClean="0">
                <a:latin typeface="Courier New" pitchFamily="49" charset="0"/>
              </a:rPr>
              <a:t>I</a:t>
            </a:r>
            <a:r>
              <a:rPr lang="en-US" sz="1800" b="1" smtClean="0">
                <a:solidFill>
                  <a:schemeClr val="bg2"/>
                </a:solidFill>
              </a:rPr>
              <a:t>]</a:t>
            </a:r>
            <a:r>
              <a:rPr lang="en-US" sz="1800" b="1" i="1" baseline="-25000" smtClean="0">
                <a:solidFill>
                  <a:schemeClr val="bg2"/>
                </a:solidFill>
                <a:latin typeface="Courier New" pitchFamily="49" charset="0"/>
              </a:rPr>
              <a:t>A0</a:t>
            </a:r>
            <a:r>
              <a:rPr lang="en-US" sz="1800" b="1" smtClean="0">
                <a:latin typeface="Courier New" pitchFamily="49" charset="0"/>
              </a:rPr>
              <a:t> </a:t>
            </a:r>
            <a:r>
              <a:rPr lang="en-US" sz="1800" b="1" i="1" smtClean="0">
                <a:latin typeface="Courier New" pitchFamily="49" charset="0"/>
              </a:rPr>
              <a:t>left</a:t>
            </a:r>
            <a:r>
              <a:rPr lang="en-US" sz="1800" b="1" smtClean="0">
                <a:latin typeface="Courier New" pitchFamily="49" charset="0"/>
              </a:rPr>
              <a:t> </a:t>
            </a:r>
            <a:r>
              <a:rPr lang="en-US" sz="1800" b="1" smtClean="0">
                <a:solidFill>
                  <a:srgbClr val="008000"/>
                </a:solidFill>
              </a:rPr>
              <a:t>[</a:t>
            </a:r>
            <a:r>
              <a:rPr lang="en-US" sz="1800" b="1" smtClean="0">
                <a:latin typeface="Courier New" pitchFamily="49" charset="0"/>
              </a:rPr>
              <a:t>my pearls</a:t>
            </a:r>
            <a:r>
              <a:rPr lang="en-US" sz="1800" b="1" smtClean="0">
                <a:solidFill>
                  <a:srgbClr val="008000"/>
                </a:solidFill>
              </a:rPr>
              <a:t>]</a:t>
            </a:r>
            <a:r>
              <a:rPr lang="en-US" sz="1800" b="1" i="1" baseline="-25000" smtClean="0">
                <a:solidFill>
                  <a:srgbClr val="008000"/>
                </a:solidFill>
                <a:latin typeface="Courier New" pitchFamily="49" charset="0"/>
              </a:rPr>
              <a:t>A1</a:t>
            </a:r>
            <a:r>
              <a:rPr lang="en-US" sz="1800" b="1" smtClean="0">
                <a:latin typeface="Courier New" pitchFamily="49" charset="0"/>
              </a:rPr>
              <a:t> </a:t>
            </a:r>
            <a:r>
              <a:rPr lang="en-US" sz="1800" b="1" smtClean="0">
                <a:solidFill>
                  <a:schemeClr val="folHlink"/>
                </a:solidFill>
              </a:rPr>
              <a:t>[</a:t>
            </a:r>
            <a:r>
              <a:rPr lang="en-US" sz="1800" b="1" smtClean="0">
                <a:latin typeface="Courier New" pitchFamily="49" charset="0"/>
              </a:rPr>
              <a:t>to my daughter</a:t>
            </a:r>
            <a:r>
              <a:rPr lang="en-US" sz="1800" b="1" smtClean="0">
                <a:solidFill>
                  <a:schemeClr val="folHlink"/>
                </a:solidFill>
              </a:rPr>
              <a:t>]</a:t>
            </a:r>
            <a:r>
              <a:rPr lang="en-US" sz="1800" b="1" i="1" baseline="-25000" smtClean="0">
                <a:solidFill>
                  <a:schemeClr val="folHlink"/>
                </a:solidFill>
                <a:latin typeface="Courier New" pitchFamily="49" charset="0"/>
              </a:rPr>
              <a:t>A2</a:t>
            </a:r>
            <a:r>
              <a:rPr lang="en-US" sz="1800" b="1" smtClean="0">
                <a:latin typeface="Courier New" pitchFamily="49" charset="0"/>
              </a:rPr>
              <a:t> </a:t>
            </a:r>
            <a:r>
              <a:rPr lang="en-US" sz="1800" b="1" smtClean="0">
                <a:solidFill>
                  <a:srgbClr val="CC0000"/>
                </a:solidFill>
              </a:rPr>
              <a:t>[</a:t>
            </a:r>
            <a:r>
              <a:rPr lang="en-US" sz="1800" b="1" smtClean="0">
                <a:latin typeface="Courier New" pitchFamily="49" charset="0"/>
              </a:rPr>
              <a:t>in my will</a:t>
            </a:r>
            <a:r>
              <a:rPr lang="en-US" sz="1800" b="1" smtClean="0">
                <a:solidFill>
                  <a:srgbClr val="CC0000"/>
                </a:solidFill>
              </a:rPr>
              <a:t>]</a:t>
            </a:r>
            <a:r>
              <a:rPr lang="en-US" sz="1800" b="1" i="1" baseline="-25000" smtClean="0">
                <a:solidFill>
                  <a:srgbClr val="CC0000"/>
                </a:solidFill>
                <a:latin typeface="Courier New" pitchFamily="49" charset="0"/>
              </a:rPr>
              <a:t>AM-LOC</a:t>
            </a:r>
            <a:r>
              <a:rPr lang="en-US" sz="1800" b="1" smtClean="0">
                <a:latin typeface="Courier New" pitchFamily="49" charset="0"/>
              </a:rPr>
              <a:t> .</a:t>
            </a:r>
          </a:p>
          <a:p>
            <a:pPr>
              <a:buFont typeface="Wingdings" pitchFamily="2" charset="2"/>
              <a:buNone/>
              <a:tabLst>
                <a:tab pos="1770063" algn="l"/>
              </a:tabLst>
            </a:pPr>
            <a:endParaRPr lang="en-US" sz="1800" smtClean="0"/>
          </a:p>
          <a:p>
            <a:pPr>
              <a:tabLst>
                <a:tab pos="1770063" algn="l"/>
              </a:tabLst>
            </a:pPr>
            <a:r>
              <a:rPr lang="en-US" b="1" i="1" smtClean="0">
                <a:solidFill>
                  <a:schemeClr val="bg2"/>
                </a:solidFill>
                <a:latin typeface="Courier New" pitchFamily="49" charset="0"/>
              </a:rPr>
              <a:t>A0</a:t>
            </a:r>
            <a:r>
              <a:rPr lang="en-US" smtClean="0">
                <a:latin typeface="Courier New" pitchFamily="49" charset="0"/>
              </a:rPr>
              <a:t>	Leaver</a:t>
            </a:r>
          </a:p>
          <a:p>
            <a:pPr>
              <a:tabLst>
                <a:tab pos="1770063" algn="l"/>
              </a:tabLst>
            </a:pPr>
            <a:r>
              <a:rPr lang="en-US" b="1" i="1" smtClean="0">
                <a:solidFill>
                  <a:srgbClr val="008000"/>
                </a:solidFill>
                <a:latin typeface="Courier New" pitchFamily="49" charset="0"/>
              </a:rPr>
              <a:t>A1</a:t>
            </a:r>
            <a:r>
              <a:rPr lang="en-US" smtClean="0">
                <a:latin typeface="Courier New" pitchFamily="49" charset="0"/>
              </a:rPr>
              <a:t>	Things left</a:t>
            </a:r>
          </a:p>
          <a:p>
            <a:pPr>
              <a:tabLst>
                <a:tab pos="1770063" algn="l"/>
              </a:tabLst>
            </a:pPr>
            <a:r>
              <a:rPr lang="en-US" b="1" i="1" smtClean="0">
                <a:solidFill>
                  <a:schemeClr val="folHlink"/>
                </a:solidFill>
                <a:latin typeface="Courier New" pitchFamily="49" charset="0"/>
              </a:rPr>
              <a:t>A2</a:t>
            </a:r>
            <a:r>
              <a:rPr lang="en-US" smtClean="0">
                <a:latin typeface="Courier New" pitchFamily="49" charset="0"/>
              </a:rPr>
              <a:t>	Benefactor</a:t>
            </a:r>
          </a:p>
          <a:p>
            <a:pPr>
              <a:tabLst>
                <a:tab pos="1770063" algn="l"/>
              </a:tabLst>
            </a:pPr>
            <a:r>
              <a:rPr lang="en-US" b="1" i="1" smtClean="0">
                <a:solidFill>
                  <a:srgbClr val="CC0000"/>
                </a:solidFill>
                <a:latin typeface="Courier New" pitchFamily="49" charset="0"/>
              </a:rPr>
              <a:t>AM-LOC</a:t>
            </a:r>
            <a:r>
              <a:rPr lang="en-US" smtClean="0">
                <a:latin typeface="Courier New" pitchFamily="49" charset="0"/>
              </a:rPr>
              <a:t>	Location</a:t>
            </a:r>
          </a:p>
          <a:p>
            <a:pPr>
              <a:tabLst>
                <a:tab pos="1770063" algn="l"/>
              </a:tabLst>
            </a:pPr>
            <a:endParaRPr lang="en-US" smtClean="0">
              <a:latin typeface="Courier New" pitchFamily="49" charset="0"/>
            </a:endParaRPr>
          </a:p>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5" name="Slide Number Placeholder 4"/>
          <p:cNvSpPr>
            <a:spLocks noGrp="1"/>
          </p:cNvSpPr>
          <p:nvPr>
            <p:ph type="sldNum" sz="quarter" idx="10"/>
          </p:nvPr>
        </p:nvSpPr>
        <p:spPr/>
        <p:txBody>
          <a:bodyPr/>
          <a:lstStyle/>
          <a:p>
            <a:pPr>
              <a:defRPr/>
            </a:pPr>
            <a:r>
              <a:rPr lang="en-US" altLang="zh-TW" smtClean="0">
                <a:solidFill>
                  <a:srgbClr val="000000"/>
                </a:solidFill>
              </a:rPr>
              <a:t>Page </a:t>
            </a:r>
            <a:fld id="{3A32D4DB-8E62-45AB-87C3-838CCCA204A4}" type="slidenum">
              <a:rPr lang="en-US" altLang="zh-TW" smtClean="0">
                <a:solidFill>
                  <a:srgbClr val="000000"/>
                </a:solidFill>
              </a:rPr>
              <a:pPr>
                <a:defRPr/>
              </a:pPr>
              <a:t>6</a:t>
            </a:fld>
            <a:endParaRPr lang="en-US" altLang="zh-TW" dirty="0">
              <a:solidFill>
                <a:srgbClr val="000000"/>
              </a:solidFill>
            </a:endParaRPr>
          </a:p>
        </p:txBody>
      </p:sp>
      <p:sp>
        <p:nvSpPr>
          <p:cNvPr id="9" name="TextBox 3"/>
          <p:cNvSpPr txBox="1">
            <a:spLocks noChangeArrowheads="1"/>
          </p:cNvSpPr>
          <p:nvPr/>
        </p:nvSpPr>
        <p:spPr bwMode="auto">
          <a:xfrm>
            <a:off x="4949825" y="152400"/>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0000"/>
                </a:solidFill>
                <a:latin typeface="Calibri" pitchFamily="34" charset="0"/>
              </a:rPr>
              <a:t>Archetypical Information Extraction Problem</a:t>
            </a:r>
            <a:r>
              <a:rPr lang="en-US" sz="2000" dirty="0" smtClean="0">
                <a:solidFill>
                  <a:srgbClr val="000000"/>
                </a:solidFill>
                <a:latin typeface="Calibri" pitchFamily="34" charset="0"/>
              </a:rPr>
              <a:t>: E.g., Concept Identification and Typing, Event Identification, etc.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659118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457200" y="1219200"/>
            <a:ext cx="5867400" cy="4953000"/>
          </a:xfrm>
        </p:spPr>
        <p:txBody>
          <a:bodyPr/>
          <a:lstStyle/>
          <a:p>
            <a:r>
              <a:rPr lang="en-US" dirty="0" smtClean="0">
                <a:solidFill>
                  <a:srgbClr val="FF0000"/>
                </a:solidFill>
              </a:rPr>
              <a:t>Identify</a:t>
            </a:r>
            <a:r>
              <a:rPr lang="en-US" dirty="0" smtClean="0"/>
              <a:t>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solidFill>
                  <a:srgbClr val="FF0000"/>
                </a:solidFill>
              </a:rPr>
              <a:t>Classify</a:t>
            </a:r>
            <a:r>
              <a:rPr lang="en-US" dirty="0" smtClean="0"/>
              <a:t> argument candidates</a:t>
            </a:r>
          </a:p>
          <a:p>
            <a:pPr lvl="1"/>
            <a:r>
              <a:rPr lang="en-US" dirty="0" smtClean="0"/>
              <a:t>Argument Classifier </a:t>
            </a:r>
          </a:p>
          <a:p>
            <a:pPr lvl="2"/>
            <a:r>
              <a:rPr lang="en-US" dirty="0" smtClean="0"/>
              <a:t>Multi-class classification</a:t>
            </a:r>
          </a:p>
          <a:p>
            <a:r>
              <a:rPr lang="en-US" dirty="0" smtClean="0">
                <a:solidFill>
                  <a:srgbClr val="FF0000"/>
                </a:solidFill>
              </a:rPr>
              <a:t>Inference</a:t>
            </a:r>
          </a:p>
          <a:p>
            <a:pPr lvl="1"/>
            <a:r>
              <a:rPr lang="en-US" dirty="0" smtClean="0"/>
              <a:t>Use the estimated probability distribution given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9525">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4876800" cy="1754326"/>
          </a:xfrm>
          <a:prstGeom prst="rect">
            <a:avLst/>
          </a:prstGeom>
          <a:solidFill>
            <a:srgbClr val="FFFFCC"/>
          </a:solidFill>
          <a:ln>
            <a:solidFill>
              <a:schemeClr val="bg2"/>
            </a:solidFill>
          </a:ln>
        </p:spPr>
        <p:txBody>
          <a:bodyPr wrap="square" rtlCol="0">
            <a:spAutoFit/>
          </a:bodyPr>
          <a:lstStyle/>
          <a:p>
            <a:r>
              <a:rPr lang="en-US" sz="2400" dirty="0" err="1" smtClean="0">
                <a:latin typeface="Calibri" pitchFamily="34" charset="0"/>
              </a:rPr>
              <a:t>argmax</a:t>
            </a:r>
            <a:r>
              <a:rPr lang="en-US" sz="2400" dirty="0" smtClean="0"/>
              <a:t> </a:t>
            </a:r>
            <a:r>
              <a:rPr lang="en-US" sz="2400" dirty="0" smtClean="0">
                <a:latin typeface="Symbol"/>
                <a:sym typeface="Symbol"/>
              </a:rPr>
              <a:t></a:t>
            </a:r>
            <a:r>
              <a:rPr lang="en-US" sz="2400" baseline="-25000" dirty="0" err="1" smtClean="0">
                <a:solidFill>
                  <a:srgbClr val="FF0000"/>
                </a:solidFill>
                <a:latin typeface="Arial"/>
                <a:sym typeface="Symbol"/>
              </a:rPr>
              <a:t>a</a:t>
            </a:r>
            <a:r>
              <a:rPr lang="en-US" sz="2400" baseline="-25000" dirty="0" err="1" smtClean="0">
                <a:latin typeface="Arial"/>
                <a:sym typeface="Symbol"/>
              </a:rPr>
              <a:t>,</a:t>
            </a:r>
            <a:r>
              <a:rPr lang="en-US" sz="2400" baseline="-25000" dirty="0" err="1" smtClean="0">
                <a:solidFill>
                  <a:srgbClr val="0033CC"/>
                </a:solidFill>
                <a:latin typeface="Arial"/>
                <a:sym typeface="Symbol"/>
              </a:rPr>
              <a:t>t</a:t>
            </a:r>
            <a:r>
              <a:rPr lang="en-US" sz="2400" dirty="0" smtClean="0"/>
              <a:t> </a:t>
            </a:r>
            <a:r>
              <a:rPr lang="en-US" sz="2400" dirty="0" err="1" smtClean="0">
                <a:latin typeface="Calibri"/>
              </a:rPr>
              <a:t>y</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r>
              <a:rPr lang="en-US" sz="2400" dirty="0" smtClean="0"/>
              <a:t> </a:t>
            </a:r>
            <a:r>
              <a:rPr lang="en-US" sz="2400" dirty="0" err="1" smtClean="0">
                <a:latin typeface="Calibri"/>
              </a:rPr>
              <a:t>c</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endParaRPr lang="en-US" sz="2400" baseline="30000" dirty="0" smtClean="0">
              <a:solidFill>
                <a:srgbClr val="0033CC"/>
              </a:solidFill>
              <a:latin typeface="Arial"/>
            </a:endParaRPr>
          </a:p>
          <a:p>
            <a:r>
              <a:rPr lang="en-US" sz="2000" dirty="0" smtClean="0">
                <a:latin typeface="Calibri" pitchFamily="34" charset="0"/>
              </a:rPr>
              <a:t>Subject to</a:t>
            </a:r>
            <a:r>
              <a:rPr lang="en-US" sz="2400" dirty="0" smtClean="0">
                <a:latin typeface="Calibri" pitchFamily="34" charset="0"/>
              </a:rPr>
              <a:t>:</a:t>
            </a:r>
          </a:p>
          <a:p>
            <a:pPr marL="342900" indent="-342900">
              <a:buFont typeface="Arial" pitchFamily="34" charset="0"/>
              <a:buChar char="•"/>
            </a:pPr>
            <a:r>
              <a:rPr lang="en-US" sz="2000" dirty="0" smtClean="0">
                <a:latin typeface="Calibri" pitchFamily="34" charset="0"/>
              </a:rPr>
              <a:t>One label per argument: </a:t>
            </a:r>
            <a:r>
              <a:rPr lang="en-US" sz="2000" dirty="0" smtClean="0">
                <a:latin typeface="Symbol"/>
                <a:sym typeface="Symbol"/>
              </a:rPr>
              <a:t></a:t>
            </a:r>
            <a:r>
              <a:rPr lang="en-US" sz="2000" baseline="-25000" dirty="0" smtClean="0">
                <a:solidFill>
                  <a:srgbClr val="0033CC"/>
                </a:solidFill>
                <a:latin typeface="Arial"/>
                <a:sym typeface="Symbol"/>
              </a:rPr>
              <a:t>t</a:t>
            </a:r>
            <a:r>
              <a:rPr lang="en-US" sz="2000" dirty="0" smtClean="0"/>
              <a:t> </a:t>
            </a:r>
            <a:r>
              <a:rPr lang="en-US" sz="2000" dirty="0" err="1">
                <a:latin typeface="Calibri"/>
              </a:rPr>
              <a:t>y</a:t>
            </a:r>
            <a:r>
              <a:rPr lang="en-US" sz="2000" baseline="30000" dirty="0" err="1">
                <a:solidFill>
                  <a:srgbClr val="FF0000"/>
                </a:solidFill>
                <a:latin typeface="Arial"/>
              </a:rPr>
              <a:t>a</a:t>
            </a:r>
            <a:r>
              <a:rPr lang="en-US" sz="2000" baseline="30000" dirty="0" err="1">
                <a:latin typeface="Arial"/>
              </a:rPr>
              <a:t>,</a:t>
            </a:r>
            <a:r>
              <a:rPr lang="en-US" sz="2000" baseline="30000" dirty="0" err="1">
                <a:solidFill>
                  <a:srgbClr val="0033CC"/>
                </a:solidFill>
                <a:latin typeface="Arial"/>
              </a:rPr>
              <a:t>t</a:t>
            </a:r>
            <a:r>
              <a:rPr lang="en-US" sz="2000" dirty="0"/>
              <a:t> </a:t>
            </a:r>
            <a:r>
              <a:rPr lang="en-US" sz="2000" baseline="30000" dirty="0" smtClean="0">
                <a:solidFill>
                  <a:srgbClr val="0033CC"/>
                </a:solidFill>
                <a:latin typeface="Arial"/>
              </a:rPr>
              <a:t> </a:t>
            </a:r>
            <a:r>
              <a:rPr lang="en-US" sz="2000" dirty="0" smtClean="0"/>
              <a:t>= </a:t>
            </a:r>
            <a:r>
              <a:rPr lang="en-US" sz="2000" dirty="0" smtClean="0">
                <a:latin typeface="Calibri" pitchFamily="34" charset="0"/>
              </a:rPr>
              <a:t>1</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No </a:t>
            </a:r>
            <a:r>
              <a:rPr lang="en-US" altLang="zh-TW" dirty="0">
                <a:latin typeface="Calibri" pitchFamily="34" charset="0"/>
                <a:ea typeface="Arial Unicode MS" pitchFamily="34" charset="-128"/>
                <a:cs typeface="Arial Unicode MS" pitchFamily="34" charset="-128"/>
              </a:rPr>
              <a:t>overlapping or </a:t>
            </a:r>
            <a:r>
              <a:rPr lang="en-US" altLang="zh-TW" dirty="0" smtClean="0">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Relations </a:t>
            </a:r>
            <a:r>
              <a:rPr lang="en-US" altLang="zh-TW" dirty="0">
                <a:latin typeface="Calibri" pitchFamily="34" charset="0"/>
                <a:ea typeface="Arial Unicode MS" pitchFamily="34" charset="-128"/>
                <a:cs typeface="Arial Unicode MS" pitchFamily="34" charset="-128"/>
              </a:rPr>
              <a:t>between </a:t>
            </a:r>
            <a:r>
              <a:rPr lang="en-US" altLang="zh-TW" dirty="0" smtClean="0">
                <a:latin typeface="Calibri" pitchFamily="34" charset="0"/>
                <a:ea typeface="Arial Unicode MS" pitchFamily="34" charset="-128"/>
                <a:cs typeface="Arial Unicode MS" pitchFamily="34" charset="-128"/>
              </a:rPr>
              <a:t>verbs and arguments,….</a:t>
            </a:r>
          </a:p>
        </p:txBody>
      </p:sp>
      <p:sp>
        <p:nvSpPr>
          <p:cNvPr id="46082" name="Rectangle 2"/>
          <p:cNvSpPr>
            <a:spLocks noGrp="1" noChangeArrowheads="1"/>
          </p:cNvSpPr>
          <p:nvPr>
            <p:ph type="title" idx="4294967295"/>
          </p:nvPr>
        </p:nvSpPr>
        <p:spPr/>
        <p:txBody>
          <a:bodyPr/>
          <a:lstStyle/>
          <a:p>
            <a:r>
              <a:rPr lang="en-US" sz="2400" smtClean="0">
                <a:solidFill>
                  <a:srgbClr val="FF0000"/>
                </a:solidFill>
              </a:rPr>
              <a:t>Algorithmic Approach</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1295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785238"/>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962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7620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1" name="Slide Number Placeholder 10"/>
          <p:cNvSpPr>
            <a:spLocks noGrp="1"/>
          </p:cNvSpPr>
          <p:nvPr>
            <p:ph type="sldNum" sz="quarter" idx="10"/>
          </p:nvPr>
        </p:nvSpPr>
        <p:spPr/>
        <p:txBody>
          <a:bodyPr/>
          <a:lstStyle/>
          <a:p>
            <a:pPr>
              <a:defRPr/>
            </a:pPr>
            <a:r>
              <a:rPr lang="en-US" altLang="zh-TW" smtClean="0">
                <a:solidFill>
                  <a:srgbClr val="000000"/>
                </a:solidFill>
              </a:rPr>
              <a:t>Page </a:t>
            </a:r>
            <a:fld id="{D09CE63E-8DC8-459D-9F1E-51B2C39CB6A5}" type="slidenum">
              <a:rPr lang="en-US" altLang="zh-TW" smtClean="0">
                <a:solidFill>
                  <a:srgbClr val="000000"/>
                </a:solidFill>
              </a:rPr>
              <a:pPr>
                <a:defRPr/>
              </a:pPr>
              <a:t>7</a:t>
            </a:fld>
            <a:endParaRPr lang="en-US" altLang="zh-TW" dirty="0">
              <a:solidFill>
                <a:srgbClr val="000000"/>
              </a:solidFill>
            </a:endParaRPr>
          </a:p>
        </p:txBody>
      </p:sp>
      <p:sp>
        <p:nvSpPr>
          <p:cNvPr id="91" name="Rectangular Callout 90"/>
          <p:cNvSpPr/>
          <p:nvPr/>
        </p:nvSpPr>
        <p:spPr>
          <a:xfrm>
            <a:off x="4800600" y="2667000"/>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indicates whether  candidate argument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is the corresponding model score </a:t>
            </a:r>
          </a:p>
        </p:txBody>
      </p:sp>
    </p:spTree>
    <p:extLst>
      <p:ext uri="{BB962C8B-B14F-4D97-AF65-F5344CB8AC3E}">
        <p14:creationId xmlns:p14="http://schemas.microsoft.com/office/powerpoint/2010/main" val="29553965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3340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733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057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i="1" dirty="0"/>
              <a:t>John, a fast-rising politician</a:t>
            </a:r>
            <a:r>
              <a:rPr lang="en-US" i="1" dirty="0">
                <a:solidFill>
                  <a:srgbClr val="0033CC"/>
                </a:solidFill>
              </a:rPr>
              <a:t>, slept </a:t>
            </a:r>
            <a:r>
              <a:rPr lang="en-US" i="1" dirty="0"/>
              <a:t>on the train to Chicago</a:t>
            </a:r>
            <a:r>
              <a:rPr lang="en-US" dirty="0"/>
              <a:t>.</a:t>
            </a:r>
          </a:p>
          <a:p>
            <a:r>
              <a:rPr lang="en-US" b="1" dirty="0" smtClean="0"/>
              <a:t>Verb Predicate: sleep</a:t>
            </a:r>
          </a:p>
          <a:p>
            <a:pPr lvl="1"/>
            <a:r>
              <a:rPr lang="en-US" dirty="0" smtClean="0">
                <a:solidFill>
                  <a:srgbClr val="0033CC"/>
                </a:solidFill>
              </a:rPr>
              <a:t>Sleeper:</a:t>
            </a:r>
            <a:r>
              <a:rPr lang="en-US" dirty="0" smtClean="0"/>
              <a:t> John, a fast-rising politician</a:t>
            </a:r>
          </a:p>
          <a:p>
            <a:pPr lvl="1"/>
            <a:r>
              <a:rPr lang="en-US" dirty="0" smtClean="0">
                <a:solidFill>
                  <a:srgbClr val="0033CC"/>
                </a:solidFill>
              </a:rPr>
              <a:t>Location: </a:t>
            </a:r>
            <a:r>
              <a:rPr lang="en-US" dirty="0" smtClean="0"/>
              <a:t>on the train to Chicago</a:t>
            </a:r>
          </a:p>
          <a:p>
            <a:endParaRPr lang="en-US" b="1" dirty="0" smtClean="0"/>
          </a:p>
          <a:p>
            <a:r>
              <a:rPr lang="en-US" b="1" dirty="0" smtClean="0"/>
              <a:t>Who </a:t>
            </a:r>
            <a:r>
              <a:rPr lang="en-US" b="1" dirty="0"/>
              <a:t>was John?</a:t>
            </a:r>
          </a:p>
          <a:p>
            <a:pPr lvl="1"/>
            <a:r>
              <a:rPr lang="en-US" dirty="0" smtClean="0">
                <a:solidFill>
                  <a:srgbClr val="FF0000"/>
                </a:solidFill>
              </a:rPr>
              <a:t>Relation: Apposition (comma) </a:t>
            </a:r>
          </a:p>
          <a:p>
            <a:pPr lvl="1"/>
            <a:r>
              <a:rPr lang="en-US" dirty="0" smtClean="0"/>
              <a:t>John</a:t>
            </a:r>
            <a:r>
              <a:rPr lang="en-US" dirty="0"/>
              <a:t>, a fast-rising politician </a:t>
            </a:r>
            <a:endParaRPr lang="en-US" dirty="0" smtClean="0"/>
          </a:p>
          <a:p>
            <a:endParaRPr lang="en-US" b="1" dirty="0" smtClean="0"/>
          </a:p>
          <a:p>
            <a:r>
              <a:rPr lang="en-US" b="1" dirty="0" smtClean="0"/>
              <a:t>What </a:t>
            </a:r>
            <a:r>
              <a:rPr lang="en-US" b="1" dirty="0"/>
              <a:t>was John’s destination?</a:t>
            </a:r>
          </a:p>
          <a:p>
            <a:pPr lvl="1"/>
            <a:r>
              <a:rPr lang="en-US" dirty="0" smtClean="0">
                <a:solidFill>
                  <a:srgbClr val="FF0000"/>
                </a:solidFill>
              </a:rPr>
              <a:t>Relation: Destination (preposition) </a:t>
            </a:r>
          </a:p>
          <a:p>
            <a:pPr lvl="1"/>
            <a:r>
              <a:rPr lang="en-US" dirty="0" smtClean="0">
                <a:solidFill>
                  <a:srgbClr val="0033CC"/>
                </a:solidFill>
              </a:rPr>
              <a:t>train </a:t>
            </a:r>
            <a:r>
              <a:rPr lang="en-US" dirty="0">
                <a:solidFill>
                  <a:srgbClr val="0033CC"/>
                </a:solidFill>
              </a:rPr>
              <a:t>to </a:t>
            </a:r>
            <a:r>
              <a:rPr lang="en-US" dirty="0" smtClean="0">
                <a:solidFill>
                  <a:srgbClr val="0033CC"/>
                </a:solidFill>
              </a:rPr>
              <a:t>Chicago</a:t>
            </a:r>
            <a:endParaRPr lang="en-US" dirty="0"/>
          </a:p>
        </p:txBody>
      </p:sp>
      <p:sp>
        <p:nvSpPr>
          <p:cNvPr id="2" name="Title 1"/>
          <p:cNvSpPr>
            <a:spLocks noGrp="1"/>
          </p:cNvSpPr>
          <p:nvPr>
            <p:ph type="title"/>
          </p:nvPr>
        </p:nvSpPr>
        <p:spPr/>
        <p:txBody>
          <a:bodyPr/>
          <a:lstStyle/>
          <a:p>
            <a:r>
              <a:rPr lang="en-US" dirty="0" smtClean="0"/>
              <a:t>Verb SRL is not Sufficient </a:t>
            </a:r>
            <a:endParaRPr lang="en-US" dirty="0"/>
          </a:p>
        </p:txBody>
      </p:sp>
      <p:cxnSp>
        <p:nvCxnSpPr>
          <p:cNvPr id="15" name="Straight Arrow Connector 14"/>
          <p:cNvCxnSpPr/>
          <p:nvPr/>
        </p:nvCxnSpPr>
        <p:spPr>
          <a:xfrm>
            <a:off x="4724400" y="16764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5208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4746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2349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2954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623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2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f-usage-brighen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069" y="2227685"/>
            <a:ext cx="6824133" cy="3100259"/>
          </a:xfrm>
          <a:prstGeom prst="rect">
            <a:avLst/>
          </a:prstGeom>
        </p:spPr>
      </p:pic>
      <p:sp>
        <p:nvSpPr>
          <p:cNvPr id="2" name="Title 1"/>
          <p:cNvSpPr>
            <a:spLocks noGrp="1"/>
          </p:cNvSpPr>
          <p:nvPr>
            <p:ph type="title"/>
          </p:nvPr>
        </p:nvSpPr>
        <p:spPr/>
        <p:txBody>
          <a:bodyPr/>
          <a:lstStyle/>
          <a:p>
            <a:r>
              <a:rPr lang="en-US" dirty="0" smtClean="0"/>
              <a:t>Examples of preposition relations</a:t>
            </a:r>
            <a:endParaRPr lang="en-US" dirty="0"/>
          </a:p>
        </p:txBody>
      </p:sp>
      <p:sp>
        <p:nvSpPr>
          <p:cNvPr id="7" name="Oval 6"/>
          <p:cNvSpPr/>
          <p:nvPr/>
        </p:nvSpPr>
        <p:spPr>
          <a:xfrm>
            <a:off x="3909381" y="4302532"/>
            <a:ext cx="667129" cy="612405"/>
          </a:xfrm>
          <a:prstGeom prst="ellipse">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5046589" y="2363177"/>
            <a:ext cx="667129" cy="612405"/>
          </a:xfrm>
          <a:prstGeom prst="ellipse">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5046589" y="1790621"/>
            <a:ext cx="2415144" cy="461665"/>
          </a:xfrm>
          <a:prstGeom prst="rect">
            <a:avLst/>
          </a:prstGeom>
          <a:noFill/>
        </p:spPr>
        <p:txBody>
          <a:bodyPr wrap="none" rtlCol="0">
            <a:spAutoFit/>
          </a:bodyPr>
          <a:lstStyle/>
          <a:p>
            <a:r>
              <a:rPr lang="en-US" sz="2400" dirty="0" smtClean="0">
                <a:latin typeface="+mn-lt"/>
              </a:rPr>
              <a:t>Queen of England</a:t>
            </a:r>
            <a:endParaRPr lang="en-US" sz="2400" dirty="0">
              <a:latin typeface="+mn-lt"/>
            </a:endParaRPr>
          </a:p>
        </p:txBody>
      </p:sp>
      <p:sp>
        <p:nvSpPr>
          <p:cNvPr id="11" name="TextBox 10"/>
          <p:cNvSpPr txBox="1"/>
          <p:nvPr/>
        </p:nvSpPr>
        <p:spPr>
          <a:xfrm>
            <a:off x="2907168" y="5327944"/>
            <a:ext cx="2029851" cy="461665"/>
          </a:xfrm>
          <a:prstGeom prst="rect">
            <a:avLst/>
          </a:prstGeom>
          <a:noFill/>
        </p:spPr>
        <p:txBody>
          <a:bodyPr wrap="none" rtlCol="0">
            <a:spAutoFit/>
          </a:bodyPr>
          <a:lstStyle/>
          <a:p>
            <a:r>
              <a:rPr lang="en-US" sz="2400" dirty="0">
                <a:latin typeface="+mn-lt"/>
              </a:rPr>
              <a:t>C</a:t>
            </a:r>
            <a:r>
              <a:rPr lang="en-US" sz="2400" dirty="0" smtClean="0">
                <a:latin typeface="+mn-lt"/>
              </a:rPr>
              <a:t>ity of Chicago</a:t>
            </a:r>
            <a:endParaRPr lang="en-US" sz="2400" dirty="0">
              <a:latin typeface="+mn-lt"/>
            </a:endParaRPr>
          </a:p>
        </p:txBody>
      </p:sp>
      <p:sp>
        <p:nvSpPr>
          <p:cNvPr id="6" name="Slide Number Placeholder 5"/>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9</a:t>
            </a:fld>
            <a:endParaRPr lang="en-US" altLang="zh-TW" dirty="0">
              <a:solidFill>
                <a:srgbClr val="000000"/>
              </a:solidFill>
            </a:endParaRPr>
          </a:p>
        </p:txBody>
      </p:sp>
    </p:spTree>
    <p:extLst>
      <p:ext uri="{BB962C8B-B14F-4D97-AF65-F5344CB8AC3E}">
        <p14:creationId xmlns:p14="http://schemas.microsoft.com/office/powerpoint/2010/main" val="261135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Lst>
</file>

<file path=ppt/tags/tag2.xml><?xml version="1.0" encoding="utf-8"?>
<p:tagLst xmlns:a="http://schemas.openxmlformats.org/drawingml/2006/main" xmlns:r="http://schemas.openxmlformats.org/officeDocument/2006/relationships" xmlns:p="http://schemas.openxmlformats.org/presentationml/2006/main">
  <p:tag name="TIMING" val="|34.3|16.4|16.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ags/tag5.xml><?xml version="1.0" encoding="utf-8"?>
<p:tagLst xmlns:a="http://schemas.openxmlformats.org/drawingml/2006/main" xmlns:r="http://schemas.openxmlformats.org/officeDocument/2006/relationships" xmlns:p="http://schemas.openxmlformats.org/presentationml/2006/main">
  <p:tag name="TIMING" val="|34.3|16.4|16.4"/>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57120</TotalTime>
  <Words>4371</Words>
  <Application>Microsoft Office PowerPoint</Application>
  <PresentationFormat>On-screen Show (4:3)</PresentationFormat>
  <Paragraphs>742</Paragraphs>
  <Slides>48</Slides>
  <Notes>15</Notes>
  <HiddenSlides>4</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48</vt:i4>
      </vt:variant>
    </vt:vector>
  </HeadingPairs>
  <TitlesOfParts>
    <vt:vector size="63" baseType="lpstr">
      <vt:lpstr>Arial</vt:lpstr>
      <vt:lpstr>Tempus Sans ITC</vt:lpstr>
      <vt:lpstr>Times New Roman</vt:lpstr>
      <vt:lpstr>Tahoma</vt:lpstr>
      <vt:lpstr>Courier New</vt:lpstr>
      <vt:lpstr>Symbol</vt:lpstr>
      <vt:lpstr>Calibri</vt:lpstr>
      <vt:lpstr>Georgia</vt:lpstr>
      <vt:lpstr>Wingdings</vt:lpstr>
      <vt:lpstr>Andalus</vt:lpstr>
      <vt:lpstr>cmsy10</vt:lpstr>
      <vt:lpstr>Arial Unicode MS</vt:lpstr>
      <vt:lpstr>vasin_CCG</vt:lpstr>
      <vt:lpstr>3_vasin_CCG</vt:lpstr>
      <vt:lpstr>2_vasin_CCG</vt:lpstr>
      <vt:lpstr>Amortized  Integer Linear Programming Inference </vt:lpstr>
      <vt:lpstr>Please…</vt:lpstr>
      <vt:lpstr>Learning and Inference </vt:lpstr>
      <vt:lpstr>Comprehension</vt:lpstr>
      <vt:lpstr>Outline</vt:lpstr>
      <vt:lpstr>Semantic Role Labeling </vt:lpstr>
      <vt:lpstr>Algorithmic Approach</vt:lpstr>
      <vt:lpstr>Verb SRL is not Sufficient </vt:lpstr>
      <vt:lpstr>Examples of preposition relations</vt:lpstr>
      <vt:lpstr>Coherence of predictions</vt:lpstr>
      <vt:lpstr>Joint inference (CCMs)</vt:lpstr>
      <vt:lpstr>Constrained Conditional Models—ILP Formulations</vt:lpstr>
      <vt:lpstr>Outline</vt:lpstr>
      <vt:lpstr>Inference in NLP</vt:lpstr>
      <vt:lpstr>Amortized ILP Inference  [Kundu, Srikumar &amp; Roth, EMNLP-12,ACL-13]</vt:lpstr>
      <vt:lpstr>The Hope: POS Tagging on Gigaword</vt:lpstr>
      <vt:lpstr>The Hope: POS Tagging on Gigaword</vt:lpstr>
      <vt:lpstr>The Hope: Dependency Parsing on Gigaword</vt:lpstr>
      <vt:lpstr>The Hope: Semantic Role Labeling on Gigaword</vt:lpstr>
      <vt:lpstr>POS Tagging on Gigaword</vt:lpstr>
      <vt:lpstr>Amortized ILP Inference</vt:lpstr>
      <vt:lpstr>Equivalence Classes</vt:lpstr>
      <vt:lpstr>The Recipe</vt:lpstr>
      <vt:lpstr>Amortized Inference Experiments</vt:lpstr>
      <vt:lpstr>Theorem I</vt:lpstr>
      <vt:lpstr>Theorem I</vt:lpstr>
      <vt:lpstr>Theorem I</vt:lpstr>
      <vt:lpstr>Speedup &amp; Accuracy</vt:lpstr>
      <vt:lpstr>Theorem II</vt:lpstr>
      <vt:lpstr>PowerPoint Presentation</vt:lpstr>
      <vt:lpstr>Theorem II</vt:lpstr>
      <vt:lpstr>Theorem III (Combining I and II)</vt:lpstr>
      <vt:lpstr>Theorem III</vt:lpstr>
      <vt:lpstr>Speedup &amp; Accuracy</vt:lpstr>
      <vt:lpstr>So far…</vt:lpstr>
      <vt:lpstr>Decomposed amortized inference</vt:lpstr>
      <vt:lpstr>Coherence of predictions</vt:lpstr>
      <vt:lpstr>Example: Decomposition for inference</vt:lpstr>
      <vt:lpstr>Decomposed amortized Inference</vt:lpstr>
      <vt:lpstr>Speedup &amp; Accuracy</vt:lpstr>
      <vt:lpstr>Reduction in inference calls (SRL)</vt:lpstr>
      <vt:lpstr>Reduction in inference calls (Entity-relation extraction)</vt:lpstr>
      <vt:lpstr>So far…</vt:lpstr>
      <vt:lpstr>Reduction in wall-clock time (SRL)</vt:lpstr>
      <vt:lpstr>Conclusion</vt:lpstr>
      <vt:lpstr>Theorem III</vt:lpstr>
      <vt:lpstr>Experiments: Semantic Role Labeling </vt:lpstr>
      <vt:lpstr>Inference with General Constraint Structure [Roth&amp;Yih’04,07] Recognizing Entities and Relations </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798</cp:revision>
  <dcterms:created xsi:type="dcterms:W3CDTF">2004-04-28T22:21:11Z</dcterms:created>
  <dcterms:modified xsi:type="dcterms:W3CDTF">2013-06-20T13:36:38Z</dcterms:modified>
</cp:coreProperties>
</file>