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2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4"/>
  </p:notesMasterIdLst>
  <p:sldIdLst>
    <p:sldId id="385" r:id="rId2"/>
    <p:sldId id="1262" r:id="rId3"/>
    <p:sldId id="268" r:id="rId4"/>
    <p:sldId id="1263" r:id="rId5"/>
    <p:sldId id="1256" r:id="rId6"/>
    <p:sldId id="464" r:id="rId7"/>
    <p:sldId id="577" r:id="rId8"/>
    <p:sldId id="578" r:id="rId9"/>
    <p:sldId id="579" r:id="rId10"/>
    <p:sldId id="1405" r:id="rId11"/>
    <p:sldId id="1270" r:id="rId12"/>
    <p:sldId id="1271" r:id="rId13"/>
    <p:sldId id="1272" r:id="rId14"/>
    <p:sldId id="1274" r:id="rId15"/>
    <p:sldId id="1273" r:id="rId16"/>
    <p:sldId id="1276" r:id="rId17"/>
    <p:sldId id="1277" r:id="rId18"/>
    <p:sldId id="482" r:id="rId19"/>
    <p:sldId id="612" r:id="rId20"/>
    <p:sldId id="828" r:id="rId21"/>
    <p:sldId id="829" r:id="rId22"/>
    <p:sldId id="430" r:id="rId23"/>
    <p:sldId id="784" r:id="rId24"/>
    <p:sldId id="785" r:id="rId25"/>
    <p:sldId id="786" r:id="rId26"/>
    <p:sldId id="744" r:id="rId27"/>
    <p:sldId id="437" r:id="rId28"/>
    <p:sldId id="1400" r:id="rId29"/>
    <p:sldId id="448" r:id="rId30"/>
    <p:sldId id="456" r:id="rId31"/>
    <p:sldId id="281" r:id="rId32"/>
    <p:sldId id="282" r:id="rId33"/>
    <p:sldId id="283" r:id="rId34"/>
    <p:sldId id="284" r:id="rId35"/>
    <p:sldId id="1283" r:id="rId36"/>
    <p:sldId id="588" r:id="rId37"/>
    <p:sldId id="1401" r:id="rId38"/>
    <p:sldId id="624" r:id="rId39"/>
    <p:sldId id="754" r:id="rId40"/>
    <p:sldId id="792" r:id="rId41"/>
    <p:sldId id="793" r:id="rId42"/>
    <p:sldId id="794" r:id="rId43"/>
    <p:sldId id="795" r:id="rId44"/>
    <p:sldId id="834" r:id="rId45"/>
    <p:sldId id="590" r:id="rId46"/>
    <p:sldId id="677" r:id="rId47"/>
    <p:sldId id="1284" r:id="rId48"/>
    <p:sldId id="517" r:id="rId49"/>
    <p:sldId id="441" r:id="rId50"/>
    <p:sldId id="526" r:id="rId51"/>
    <p:sldId id="857" r:id="rId52"/>
    <p:sldId id="1268" r:id="rId53"/>
    <p:sldId id="860" r:id="rId54"/>
    <p:sldId id="1269" r:id="rId55"/>
    <p:sldId id="560" r:id="rId56"/>
    <p:sldId id="1266" r:id="rId57"/>
    <p:sldId id="1291" r:id="rId58"/>
    <p:sldId id="1402" r:id="rId59"/>
    <p:sldId id="764" r:id="rId60"/>
    <p:sldId id="765" r:id="rId61"/>
    <p:sldId id="1404" r:id="rId62"/>
    <p:sldId id="49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C492F7-F71A-3949-97E4-B216BC5F665C}">
          <p14:sldIdLst>
            <p14:sldId id="385"/>
            <p14:sldId id="1262"/>
            <p14:sldId id="268"/>
            <p14:sldId id="1263"/>
            <p14:sldId id="1256"/>
            <p14:sldId id="464"/>
            <p14:sldId id="577"/>
            <p14:sldId id="578"/>
            <p14:sldId id="579"/>
            <p14:sldId id="1405"/>
            <p14:sldId id="1270"/>
            <p14:sldId id="1271"/>
            <p14:sldId id="1272"/>
            <p14:sldId id="1274"/>
            <p14:sldId id="1273"/>
            <p14:sldId id="1276"/>
          </p14:sldIdLst>
        </p14:section>
        <p14:section name="Temporal Reasoning" id="{43D1141C-BDA9-4133-9498-55738065847D}">
          <p14:sldIdLst>
            <p14:sldId id="1277"/>
            <p14:sldId id="482"/>
            <p14:sldId id="612"/>
            <p14:sldId id="828"/>
            <p14:sldId id="829"/>
            <p14:sldId id="430"/>
            <p14:sldId id="784"/>
            <p14:sldId id="785"/>
            <p14:sldId id="786"/>
            <p14:sldId id="744"/>
            <p14:sldId id="437"/>
            <p14:sldId id="1400"/>
            <p14:sldId id="448"/>
            <p14:sldId id="456"/>
            <p14:sldId id="281"/>
            <p14:sldId id="282"/>
            <p14:sldId id="283"/>
            <p14:sldId id="284"/>
            <p14:sldId id="1283"/>
            <p14:sldId id="588"/>
            <p14:sldId id="1401"/>
            <p14:sldId id="624"/>
            <p14:sldId id="754"/>
            <p14:sldId id="792"/>
            <p14:sldId id="793"/>
            <p14:sldId id="794"/>
            <p14:sldId id="795"/>
            <p14:sldId id="834"/>
            <p14:sldId id="590"/>
            <p14:sldId id="677"/>
            <p14:sldId id="1284"/>
          </p14:sldIdLst>
        </p14:section>
        <p14:section name="Partial Supervision" id="{ADE75B37-800C-4AF7-B325-96ACC3A53F28}">
          <p14:sldIdLst>
            <p14:sldId id="517"/>
            <p14:sldId id="441"/>
            <p14:sldId id="526"/>
            <p14:sldId id="857"/>
            <p14:sldId id="1268"/>
            <p14:sldId id="860"/>
            <p14:sldId id="1269"/>
            <p14:sldId id="560"/>
            <p14:sldId id="1266"/>
            <p14:sldId id="1291"/>
            <p14:sldId id="1402"/>
            <p14:sldId id="764"/>
            <p14:sldId id="765"/>
            <p14:sldId id="1404"/>
            <p14:sldId id="498"/>
          </p14:sldIdLst>
        </p14:section>
        <p14:section name="Information Pollution" id="{2E017255-D915-4F24-A7F7-96157DBB502E}">
          <p14:sldIdLst/>
        </p14:section>
        <p14:section name="backup" id="{73D989CE-E4A4-4DAF-84F2-C31110AD0C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66CC"/>
    <a:srgbClr val="FFFFFF"/>
    <a:srgbClr val="0000FF"/>
    <a:srgbClr val="C0C0C0"/>
    <a:srgbClr val="F88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p:restoredTop sz="90741"/>
  </p:normalViewPr>
  <p:slideViewPr>
    <p:cSldViewPr snapToGrid="0" snapToObjects="1">
      <p:cViewPr varScale="1">
        <p:scale>
          <a:sx n="95" d="100"/>
          <a:sy n="95" d="100"/>
        </p:scale>
        <p:origin x="100" y="68"/>
      </p:cViewPr>
      <p:guideLst/>
    </p:cSldViewPr>
  </p:slideViewPr>
  <p:notesTextViewPr>
    <p:cViewPr>
      <p:scale>
        <a:sx n="20" d="100"/>
        <a:sy n="20" d="100"/>
      </p:scale>
      <p:origin x="0" y="0"/>
    </p:cViewPr>
  </p:notesTextViewPr>
  <p:sorterViewPr>
    <p:cViewPr>
      <p:scale>
        <a:sx n="100" d="100"/>
        <a:sy n="100" d="100"/>
      </p:scale>
      <p:origin x="0" y="-187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68932988-7CC3-4A26-B072-9CEA24D72DFB}"/>
    <pc:docChg chg="custSel addSld modSld">
      <pc:chgData name="Roth, Dan" userId="18da4c67-dd89-43a7-9856-8592f867a23c" providerId="ADAL" clId="{68932988-7CC3-4A26-B072-9CEA24D72DFB}" dt="2019-05-19T22:06:25.425" v="348" actId="20577"/>
      <pc:docMkLst>
        <pc:docMk/>
      </pc:docMkLst>
      <pc:sldChg chg="addSp modSp add">
        <pc:chgData name="Roth, Dan" userId="18da4c67-dd89-43a7-9856-8592f867a23c" providerId="ADAL" clId="{68932988-7CC3-4A26-B072-9CEA24D72DFB}" dt="2019-05-19T22:06:25.425" v="348" actId="20577"/>
        <pc:sldMkLst>
          <pc:docMk/>
          <pc:sldMk cId="667283528" sldId="1399"/>
        </pc:sldMkLst>
        <pc:spChg chg="mod">
          <ac:chgData name="Roth, Dan" userId="18da4c67-dd89-43a7-9856-8592f867a23c" providerId="ADAL" clId="{68932988-7CC3-4A26-B072-9CEA24D72DFB}" dt="2019-05-19T21:56:20.160" v="15" actId="20577"/>
          <ac:spMkLst>
            <pc:docMk/>
            <pc:sldMk cId="667283528" sldId="1399"/>
            <ac:spMk id="2" creationId="{B6471208-E70B-4821-8381-28666B9E93F3}"/>
          </ac:spMkLst>
        </pc:spChg>
        <pc:spChg chg="mod">
          <ac:chgData name="Roth, Dan" userId="18da4c67-dd89-43a7-9856-8592f867a23c" providerId="ADAL" clId="{68932988-7CC3-4A26-B072-9CEA24D72DFB}" dt="2019-05-19T22:06:25.425" v="348" actId="20577"/>
          <ac:spMkLst>
            <pc:docMk/>
            <pc:sldMk cId="667283528" sldId="1399"/>
            <ac:spMk id="3" creationId="{752EDD7B-BDE7-47E9-8BA7-E65359C747BE}"/>
          </ac:spMkLst>
        </pc:spChg>
        <pc:picChg chg="add mod">
          <ac:chgData name="Roth, Dan" userId="18da4c67-dd89-43a7-9856-8592f867a23c" providerId="ADAL" clId="{68932988-7CC3-4A26-B072-9CEA24D72DFB}" dt="2019-05-19T22:00:22.029" v="148" actId="1076"/>
          <ac:picMkLst>
            <pc:docMk/>
            <pc:sldMk cId="667283528" sldId="1399"/>
            <ac:picMk id="1026" creationId="{04693A2C-CF09-4DEB-B633-95E092DDCA2B}"/>
          </ac:picMkLst>
        </pc:picChg>
      </pc:sldChg>
    </pc:docChg>
  </pc:docChgLst>
  <pc:docChgLst>
    <pc:chgData name="Roth, Dan" userId="18da4c67-dd89-43a7-9856-8592f867a23c" providerId="ADAL" clId="{F231C210-A8BC-4E70-8EA9-B225B58A1383}"/>
    <pc:docChg chg="delSld modSld sldOrd delSection modSection">
      <pc:chgData name="Roth, Dan" userId="18da4c67-dd89-43a7-9856-8592f867a23c" providerId="ADAL" clId="{F231C210-A8BC-4E70-8EA9-B225B58A1383}" dt="2019-05-31T17:00:49.551" v="15" actId="18676"/>
      <pc:docMkLst>
        <pc:docMk/>
      </pc:docMkLst>
      <pc:sldChg chg="del">
        <pc:chgData name="Roth, Dan" userId="18da4c67-dd89-43a7-9856-8592f867a23c" providerId="ADAL" clId="{F231C210-A8BC-4E70-8EA9-B225B58A1383}" dt="2019-05-31T16:59:56.552" v="9" actId="2696"/>
        <pc:sldMkLst>
          <pc:docMk/>
          <pc:sldMk cId="122013090" sldId="304"/>
        </pc:sldMkLst>
      </pc:sldChg>
      <pc:sldChg chg="del">
        <pc:chgData name="Roth, Dan" userId="18da4c67-dd89-43a7-9856-8592f867a23c" providerId="ADAL" clId="{F231C210-A8BC-4E70-8EA9-B225B58A1383}" dt="2019-05-31T16:59:59.529" v="10" actId="2696"/>
        <pc:sldMkLst>
          <pc:docMk/>
          <pc:sldMk cId="3857214851" sldId="443"/>
        </pc:sldMkLst>
      </pc:sldChg>
      <pc:sldChg chg="del">
        <pc:chgData name="Roth, Dan" userId="18da4c67-dd89-43a7-9856-8592f867a23c" providerId="ADAL" clId="{F231C210-A8BC-4E70-8EA9-B225B58A1383}" dt="2019-05-31T16:56:57.756" v="0" actId="2696"/>
        <pc:sldMkLst>
          <pc:docMk/>
          <pc:sldMk cId="3694448280" sldId="550"/>
        </pc:sldMkLst>
      </pc:sldChg>
      <pc:sldChg chg="del">
        <pc:chgData name="Roth, Dan" userId="18da4c67-dd89-43a7-9856-8592f867a23c" providerId="ADAL" clId="{F231C210-A8BC-4E70-8EA9-B225B58A1383}" dt="2019-05-31T16:59:49.217" v="6" actId="2696"/>
        <pc:sldMkLst>
          <pc:docMk/>
          <pc:sldMk cId="2517633902" sldId="755"/>
        </pc:sldMkLst>
      </pc:sldChg>
      <pc:sldChg chg="del">
        <pc:chgData name="Roth, Dan" userId="18da4c67-dd89-43a7-9856-8592f867a23c" providerId="ADAL" clId="{F231C210-A8BC-4E70-8EA9-B225B58A1383}" dt="2019-05-31T16:59:51.368" v="7" actId="2696"/>
        <pc:sldMkLst>
          <pc:docMk/>
          <pc:sldMk cId="3765521070" sldId="756"/>
        </pc:sldMkLst>
      </pc:sldChg>
      <pc:sldChg chg="del">
        <pc:chgData name="Roth, Dan" userId="18da4c67-dd89-43a7-9856-8592f867a23c" providerId="ADAL" clId="{F231C210-A8BC-4E70-8EA9-B225B58A1383}" dt="2019-05-31T16:59:54.691" v="8" actId="2696"/>
        <pc:sldMkLst>
          <pc:docMk/>
          <pc:sldMk cId="2017268585" sldId="757"/>
        </pc:sldMkLst>
      </pc:sldChg>
      <pc:sldChg chg="del">
        <pc:chgData name="Roth, Dan" userId="18da4c67-dd89-43a7-9856-8592f867a23c" providerId="ADAL" clId="{F231C210-A8BC-4E70-8EA9-B225B58A1383}" dt="2019-05-31T16:59:34.398" v="2" actId="2696"/>
        <pc:sldMkLst>
          <pc:docMk/>
          <pc:sldMk cId="2297970339" sldId="1285"/>
        </pc:sldMkLst>
      </pc:sldChg>
      <pc:sldChg chg="del">
        <pc:chgData name="Roth, Dan" userId="18da4c67-dd89-43a7-9856-8592f867a23c" providerId="ADAL" clId="{F231C210-A8BC-4E70-8EA9-B225B58A1383}" dt="2019-05-31T16:59:36.589" v="3" actId="2696"/>
        <pc:sldMkLst>
          <pc:docMk/>
          <pc:sldMk cId="1942325374" sldId="1286"/>
        </pc:sldMkLst>
      </pc:sldChg>
      <pc:sldChg chg="del">
        <pc:chgData name="Roth, Dan" userId="18da4c67-dd89-43a7-9856-8592f867a23c" providerId="ADAL" clId="{F231C210-A8BC-4E70-8EA9-B225B58A1383}" dt="2019-05-31T16:59:38.232" v="4" actId="2696"/>
        <pc:sldMkLst>
          <pc:docMk/>
          <pc:sldMk cId="3215348201" sldId="1287"/>
        </pc:sldMkLst>
      </pc:sldChg>
      <pc:sldChg chg="del">
        <pc:chgData name="Roth, Dan" userId="18da4c67-dd89-43a7-9856-8592f867a23c" providerId="ADAL" clId="{F231C210-A8BC-4E70-8EA9-B225B58A1383}" dt="2019-05-31T16:59:46.782" v="5" actId="2696"/>
        <pc:sldMkLst>
          <pc:docMk/>
          <pc:sldMk cId="681524899" sldId="1288"/>
        </pc:sldMkLst>
      </pc:sldChg>
      <pc:sldChg chg="del">
        <pc:chgData name="Roth, Dan" userId="18da4c67-dd89-43a7-9856-8592f867a23c" providerId="ADAL" clId="{F231C210-A8BC-4E70-8EA9-B225B58A1383}" dt="2019-05-31T16:57:20.542" v="1" actId="2696"/>
        <pc:sldMkLst>
          <pc:docMk/>
          <pc:sldMk cId="3747864256" sldId="1289"/>
        </pc:sldMkLst>
      </pc:sldChg>
      <pc:sldChg chg="ord">
        <pc:chgData name="Roth, Dan" userId="18da4c67-dd89-43a7-9856-8592f867a23c" providerId="ADAL" clId="{F231C210-A8BC-4E70-8EA9-B225B58A1383}" dt="2019-05-31T17:00:26.812" v="13"/>
        <pc:sldMkLst>
          <pc:docMk/>
          <pc:sldMk cId="667283528" sldId="1399"/>
        </pc:sldMkLst>
      </pc:sldChg>
    </pc:docChg>
  </pc:docChgLst>
  <pc:docChgLst>
    <pc:chgData name="Roth, Dan" userId="18da4c67-dd89-43a7-9856-8592f867a23c" providerId="ADAL" clId="{A87088B6-BAFD-4686-94F5-E902E839EE54}"/>
    <pc:docChg chg="delSld modSection">
      <pc:chgData name="Roth, Dan" userId="18da4c67-dd89-43a7-9856-8592f867a23c" providerId="ADAL" clId="{A87088B6-BAFD-4686-94F5-E902E839EE54}" dt="2019-11-17T06:08:31.270" v="0" actId="47"/>
      <pc:docMkLst>
        <pc:docMk/>
      </pc:docMkLst>
      <pc:sldChg chg="del">
        <pc:chgData name="Roth, Dan" userId="18da4c67-dd89-43a7-9856-8592f867a23c" providerId="ADAL" clId="{A87088B6-BAFD-4686-94F5-E902E839EE54}" dt="2019-11-17T06:08:31.270" v="0" actId="47"/>
        <pc:sldMkLst>
          <pc:docMk/>
          <pc:sldMk cId="473047621" sldId="650"/>
        </pc:sldMkLst>
      </pc:sldChg>
      <pc:sldChg chg="del">
        <pc:chgData name="Roth, Dan" userId="18da4c67-dd89-43a7-9856-8592f867a23c" providerId="ADAL" clId="{A87088B6-BAFD-4686-94F5-E902E839EE54}" dt="2019-11-17T06:08:31.270" v="0" actId="47"/>
        <pc:sldMkLst>
          <pc:docMk/>
          <pc:sldMk cId="2818696265" sldId="1395"/>
        </pc:sldMkLst>
      </pc:sldChg>
      <pc:sldChg chg="del">
        <pc:chgData name="Roth, Dan" userId="18da4c67-dd89-43a7-9856-8592f867a23c" providerId="ADAL" clId="{A87088B6-BAFD-4686-94F5-E902E839EE54}" dt="2019-11-17T06:08:31.270" v="0" actId="47"/>
        <pc:sldMkLst>
          <pc:docMk/>
          <pc:sldMk cId="1003870591" sldId="1396"/>
        </pc:sldMkLst>
      </pc:sldChg>
      <pc:sldChg chg="del">
        <pc:chgData name="Roth, Dan" userId="18da4c67-dd89-43a7-9856-8592f867a23c" providerId="ADAL" clId="{A87088B6-BAFD-4686-94F5-E902E839EE54}" dt="2019-11-17T06:08:31.270" v="0" actId="47"/>
        <pc:sldMkLst>
          <pc:docMk/>
          <pc:sldMk cId="1387528241" sldId="1397"/>
        </pc:sldMkLst>
      </pc:sldChg>
      <pc:sldChg chg="del">
        <pc:chgData name="Roth, Dan" userId="18da4c67-dd89-43a7-9856-8592f867a23c" providerId="ADAL" clId="{A87088B6-BAFD-4686-94F5-E902E839EE54}" dt="2019-11-17T06:08:31.270" v="0" actId="47"/>
        <pc:sldMkLst>
          <pc:docMk/>
          <pc:sldMk cId="2058776668" sldId="1398"/>
        </pc:sldMkLst>
      </pc:sldChg>
      <pc:sldChg chg="del">
        <pc:chgData name="Roth, Dan" userId="18da4c67-dd89-43a7-9856-8592f867a23c" providerId="ADAL" clId="{A87088B6-BAFD-4686-94F5-E902E839EE54}" dt="2019-11-17T06:08:31.270" v="0" actId="47"/>
        <pc:sldMkLst>
          <pc:docMk/>
          <pc:sldMk cId="667283528" sldId="1399"/>
        </pc:sldMkLst>
      </pc:sldChg>
      <pc:sldChg chg="del">
        <pc:chgData name="Roth, Dan" userId="18da4c67-dd89-43a7-9856-8592f867a23c" providerId="ADAL" clId="{A87088B6-BAFD-4686-94F5-E902E839EE54}" dt="2019-11-17T06:08:31.270" v="0" actId="47"/>
        <pc:sldMkLst>
          <pc:docMk/>
          <pc:sldMk cId="2362856364" sldId="1403"/>
        </pc:sldMkLst>
      </pc:sldChg>
    </pc:docChg>
  </pc:docChgLst>
  <pc:docChgLst>
    <pc:chgData name="Roth, Dan" userId="18da4c67-dd89-43a7-9856-8592f867a23c" providerId="ADAL" clId="{698BC40D-3440-4629-BA5B-CB63CA225431}"/>
    <pc:docChg chg="modSld">
      <pc:chgData name="Roth, Dan" userId="18da4c67-dd89-43a7-9856-8592f867a23c" providerId="ADAL" clId="{698BC40D-3440-4629-BA5B-CB63CA225431}" dt="2019-09-26T02:35:17.844" v="15" actId="403"/>
      <pc:docMkLst>
        <pc:docMk/>
      </pc:docMkLst>
      <pc:sldChg chg="modNotesTx">
        <pc:chgData name="Roth, Dan" userId="18da4c67-dd89-43a7-9856-8592f867a23c" providerId="ADAL" clId="{698BC40D-3440-4629-BA5B-CB63CA225431}" dt="2019-09-26T02:35:17.844" v="15" actId="403"/>
        <pc:sldMkLst>
          <pc:docMk/>
          <pc:sldMk cId="3010260867" sldId="517"/>
        </pc:sldMkLst>
      </pc:sldChg>
      <pc:sldChg chg="delSp">
        <pc:chgData name="Roth, Dan" userId="18da4c67-dd89-43a7-9856-8592f867a23c" providerId="ADAL" clId="{698BC40D-3440-4629-BA5B-CB63CA225431}" dt="2019-09-26T02:33:13.104" v="2" actId="478"/>
        <pc:sldMkLst>
          <pc:docMk/>
          <pc:sldMk cId="2497973301" sldId="793"/>
        </pc:sldMkLst>
        <pc:spChg chg="del">
          <ac:chgData name="Roth, Dan" userId="18da4c67-dd89-43a7-9856-8592f867a23c" providerId="ADAL" clId="{698BC40D-3440-4629-BA5B-CB63CA225431}" dt="2019-09-26T02:33:13.104" v="2" actId="478"/>
          <ac:spMkLst>
            <pc:docMk/>
            <pc:sldMk cId="2497973301" sldId="793"/>
            <ac:spMk id="4" creationId="{CDA80D02-917E-47D7-9A64-87DE9B4CB505}"/>
          </ac:spMkLst>
        </pc:spChg>
      </pc:sldChg>
      <pc:sldChg chg="delSp">
        <pc:chgData name="Roth, Dan" userId="18da4c67-dd89-43a7-9856-8592f867a23c" providerId="ADAL" clId="{698BC40D-3440-4629-BA5B-CB63CA225431}" dt="2019-09-26T02:33:06.497" v="1" actId="478"/>
        <pc:sldMkLst>
          <pc:docMk/>
          <pc:sldMk cId="2360945601" sldId="794"/>
        </pc:sldMkLst>
        <pc:spChg chg="del">
          <ac:chgData name="Roth, Dan" userId="18da4c67-dd89-43a7-9856-8592f867a23c" providerId="ADAL" clId="{698BC40D-3440-4629-BA5B-CB63CA225431}" dt="2019-09-26T02:33:06.497" v="1" actId="478"/>
          <ac:spMkLst>
            <pc:docMk/>
            <pc:sldMk cId="2360945601" sldId="794"/>
            <ac:spMk id="5" creationId="{C5D6B868-54BA-4D46-8A4F-F868B36FE259}"/>
          </ac:spMkLst>
        </pc:spChg>
      </pc:sldChg>
      <pc:sldChg chg="delSp">
        <pc:chgData name="Roth, Dan" userId="18da4c67-dd89-43a7-9856-8592f867a23c" providerId="ADAL" clId="{698BC40D-3440-4629-BA5B-CB63CA225431}" dt="2019-09-26T02:32:58.198" v="0" actId="478"/>
        <pc:sldMkLst>
          <pc:docMk/>
          <pc:sldMk cId="3338056154" sldId="795"/>
        </pc:sldMkLst>
        <pc:spChg chg="del">
          <ac:chgData name="Roth, Dan" userId="18da4c67-dd89-43a7-9856-8592f867a23c" providerId="ADAL" clId="{698BC40D-3440-4629-BA5B-CB63CA225431}" dt="2019-09-26T02:32:58.198" v="0" actId="478"/>
          <ac:spMkLst>
            <pc:docMk/>
            <pc:sldMk cId="3338056154" sldId="795"/>
            <ac:spMk id="5" creationId="{AAC3FB61-8CF7-434A-A86F-9798659450A0}"/>
          </ac:spMkLst>
        </pc:spChg>
      </pc:sldChg>
      <pc:sldChg chg="delSp">
        <pc:chgData name="Roth, Dan" userId="18da4c67-dd89-43a7-9856-8592f867a23c" providerId="ADAL" clId="{698BC40D-3440-4629-BA5B-CB63CA225431}" dt="2019-09-26T02:34:57.881" v="3" actId="478"/>
        <pc:sldMkLst>
          <pc:docMk/>
          <pc:sldMk cId="50620730" sldId="834"/>
        </pc:sldMkLst>
        <pc:spChg chg="del">
          <ac:chgData name="Roth, Dan" userId="18da4c67-dd89-43a7-9856-8592f867a23c" providerId="ADAL" clId="{698BC40D-3440-4629-BA5B-CB63CA225431}" dt="2019-09-26T02:34:57.881" v="3" actId="478"/>
          <ac:spMkLst>
            <pc:docMk/>
            <pc:sldMk cId="50620730" sldId="834"/>
            <ac:spMk id="3" creationId="{4BDCAB26-0C03-4F46-A1D9-385A2F693C83}"/>
          </ac:spMkLst>
        </pc:spChg>
      </pc:sldChg>
    </pc:docChg>
  </pc:docChgLst>
  <pc:docChgLst>
    <pc:chgData name="Dan Roth" userId="18da4c67-dd89-43a7-9856-8592f867a23c" providerId="ADAL" clId="{7F4E2EDB-D8DC-43DB-960C-58B1BC3D42F5}"/>
    <pc:docChg chg="custSel addSld modSld">
      <pc:chgData name="Dan Roth" userId="18da4c67-dd89-43a7-9856-8592f867a23c" providerId="ADAL" clId="{7F4E2EDB-D8DC-43DB-960C-58B1BC3D42F5}" dt="2019-05-27T06:21:55.122" v="372" actId="113"/>
      <pc:docMkLst>
        <pc:docMk/>
      </pc:docMkLst>
      <pc:sldChg chg="modSp">
        <pc:chgData name="Dan Roth" userId="18da4c67-dd89-43a7-9856-8592f867a23c" providerId="ADAL" clId="{7F4E2EDB-D8DC-43DB-960C-58B1BC3D42F5}" dt="2019-05-26T07:51:16.871" v="6"/>
        <pc:sldMkLst>
          <pc:docMk/>
          <pc:sldMk cId="144345531" sldId="385"/>
        </pc:sldMkLst>
        <pc:spChg chg="mod">
          <ac:chgData name="Dan Roth" userId="18da4c67-dd89-43a7-9856-8592f867a23c" providerId="ADAL" clId="{7F4E2EDB-D8DC-43DB-960C-58B1BC3D42F5}" dt="2019-05-26T07:51:16.871" v="6"/>
          <ac:spMkLst>
            <pc:docMk/>
            <pc:sldMk cId="144345531" sldId="385"/>
            <ac:spMk id="50178" creationId="{00000000-0000-0000-0000-000000000000}"/>
          </ac:spMkLst>
        </pc:spChg>
      </pc:sldChg>
      <pc:sldChg chg="modAnim">
        <pc:chgData name="Dan Roth" userId="18da4c67-dd89-43a7-9856-8592f867a23c" providerId="ADAL" clId="{7F4E2EDB-D8DC-43DB-960C-58B1BC3D42F5}" dt="2019-05-26T09:03:40.936" v="163"/>
        <pc:sldMkLst>
          <pc:docMk/>
          <pc:sldMk cId="3071081106" sldId="448"/>
        </pc:sldMkLst>
      </pc:sldChg>
      <pc:sldChg chg="modSp">
        <pc:chgData name="Dan Roth" userId="18da4c67-dd89-43a7-9856-8592f867a23c" providerId="ADAL" clId="{7F4E2EDB-D8DC-43DB-960C-58B1BC3D42F5}" dt="2019-05-26T08:29:15.752" v="153" actId="114"/>
        <pc:sldMkLst>
          <pc:docMk/>
          <pc:sldMk cId="2198765369" sldId="482"/>
        </pc:sldMkLst>
        <pc:spChg chg="mod">
          <ac:chgData name="Dan Roth" userId="18da4c67-dd89-43a7-9856-8592f867a23c" providerId="ADAL" clId="{7F4E2EDB-D8DC-43DB-960C-58B1BC3D42F5}" dt="2019-05-26T08:29:15.752" v="153" actId="114"/>
          <ac:spMkLst>
            <pc:docMk/>
            <pc:sldMk cId="2198765369" sldId="482"/>
            <ac:spMk id="2" creationId="{00000000-0000-0000-0000-000000000000}"/>
          </ac:spMkLst>
        </pc:spChg>
      </pc:sldChg>
      <pc:sldChg chg="modSp">
        <pc:chgData name="Dan Roth" userId="18da4c67-dd89-43a7-9856-8592f867a23c" providerId="ADAL" clId="{7F4E2EDB-D8DC-43DB-960C-58B1BC3D42F5}" dt="2019-05-26T09:13:26.779" v="182" actId="113"/>
        <pc:sldMkLst>
          <pc:docMk/>
          <pc:sldMk cId="3010260867" sldId="517"/>
        </pc:sldMkLst>
        <pc:spChg chg="mod">
          <ac:chgData name="Dan Roth" userId="18da4c67-dd89-43a7-9856-8592f867a23c" providerId="ADAL" clId="{7F4E2EDB-D8DC-43DB-960C-58B1BC3D42F5}" dt="2019-05-26T09:13:26.779" v="182" actId="113"/>
          <ac:spMkLst>
            <pc:docMk/>
            <pc:sldMk cId="3010260867" sldId="517"/>
            <ac:spMk id="9" creationId="{C329B03F-F15B-4DDF-A0BD-A087B6870306}"/>
          </ac:spMkLst>
        </pc:spChg>
      </pc:sldChg>
      <pc:sldChg chg="modSp modAnim">
        <pc:chgData name="Dan Roth" userId="18da4c67-dd89-43a7-9856-8592f867a23c" providerId="ADAL" clId="{7F4E2EDB-D8DC-43DB-960C-58B1BC3D42F5}" dt="2019-05-27T06:19:03.383" v="370"/>
        <pc:sldMkLst>
          <pc:docMk/>
          <pc:sldMk cId="2450023312" sldId="526"/>
        </pc:sldMkLst>
        <pc:spChg chg="mod">
          <ac:chgData name="Dan Roth" userId="18da4c67-dd89-43a7-9856-8592f867a23c" providerId="ADAL" clId="{7F4E2EDB-D8DC-43DB-960C-58B1BC3D42F5}" dt="2019-05-26T09:15:33.557" v="204" actId="113"/>
          <ac:spMkLst>
            <pc:docMk/>
            <pc:sldMk cId="2450023312" sldId="526"/>
            <ac:spMk id="7" creationId="{00000000-0000-0000-0000-000000000000}"/>
          </ac:spMkLst>
        </pc:spChg>
        <pc:spChg chg="mod">
          <ac:chgData name="Dan Roth" userId="18da4c67-dd89-43a7-9856-8592f867a23c" providerId="ADAL" clId="{7F4E2EDB-D8DC-43DB-960C-58B1BC3D42F5}" dt="2019-05-26T09:15:40.532" v="205" actId="113"/>
          <ac:spMkLst>
            <pc:docMk/>
            <pc:sldMk cId="2450023312" sldId="526"/>
            <ac:spMk id="10" creationId="{2AB1F6A2-54CA-4864-9459-2FA95B2F7B75}"/>
          </ac:spMkLst>
        </pc:spChg>
      </pc:sldChg>
      <pc:sldChg chg="modSp">
        <pc:chgData name="Dan Roth" userId="18da4c67-dd89-43a7-9856-8592f867a23c" providerId="ADAL" clId="{7F4E2EDB-D8DC-43DB-960C-58B1BC3D42F5}" dt="2019-05-27T06:16:17.035" v="364" actId="404"/>
        <pc:sldMkLst>
          <pc:docMk/>
          <pc:sldMk cId="1173615815" sldId="590"/>
        </pc:sldMkLst>
        <pc:spChg chg="mod">
          <ac:chgData name="Dan Roth" userId="18da4c67-dd89-43a7-9856-8592f867a23c" providerId="ADAL" clId="{7F4E2EDB-D8DC-43DB-960C-58B1BC3D42F5}" dt="2019-05-27T06:16:17.035" v="364" actId="404"/>
          <ac:spMkLst>
            <pc:docMk/>
            <pc:sldMk cId="1173615815" sldId="590"/>
            <ac:spMk id="2" creationId="{00000000-0000-0000-0000-000000000000}"/>
          </ac:spMkLst>
        </pc:spChg>
      </pc:sldChg>
      <pc:sldChg chg="modSp">
        <pc:chgData name="Dan Roth" userId="18da4c67-dd89-43a7-9856-8592f867a23c" providerId="ADAL" clId="{7F4E2EDB-D8DC-43DB-960C-58B1BC3D42F5}" dt="2019-05-26T08:29:50.502" v="154" actId="12788"/>
        <pc:sldMkLst>
          <pc:docMk/>
          <pc:sldMk cId="1258585523" sldId="612"/>
        </pc:sldMkLst>
        <pc:spChg chg="mod">
          <ac:chgData name="Dan Roth" userId="18da4c67-dd89-43a7-9856-8592f867a23c" providerId="ADAL" clId="{7F4E2EDB-D8DC-43DB-960C-58B1BC3D42F5}" dt="2019-05-26T08:29:50.502" v="154" actId="12788"/>
          <ac:spMkLst>
            <pc:docMk/>
            <pc:sldMk cId="1258585523" sldId="612"/>
            <ac:spMk id="19" creationId="{00000000-0000-0000-0000-000000000000}"/>
          </ac:spMkLst>
        </pc:spChg>
      </pc:sldChg>
      <pc:sldChg chg="delSp">
        <pc:chgData name="Dan Roth" userId="18da4c67-dd89-43a7-9856-8592f867a23c" providerId="ADAL" clId="{7F4E2EDB-D8DC-43DB-960C-58B1BC3D42F5}" dt="2019-05-27T06:08:41.186" v="348" actId="478"/>
        <pc:sldMkLst>
          <pc:docMk/>
          <pc:sldMk cId="1439283589" sldId="624"/>
        </pc:sldMkLst>
        <pc:spChg chg="del">
          <ac:chgData name="Dan Roth" userId="18da4c67-dd89-43a7-9856-8592f867a23c" providerId="ADAL" clId="{7F4E2EDB-D8DC-43DB-960C-58B1BC3D42F5}" dt="2019-05-27T06:08:41.186" v="348" actId="478"/>
          <ac:spMkLst>
            <pc:docMk/>
            <pc:sldMk cId="1439283589" sldId="624"/>
            <ac:spMk id="6" creationId="{C420F712-81E6-4A0D-9914-75377E4127C3}"/>
          </ac:spMkLst>
        </pc:spChg>
      </pc:sldChg>
      <pc:sldChg chg="addSp modSp add modAnim">
        <pc:chgData name="Dan Roth" userId="18da4c67-dd89-43a7-9856-8592f867a23c" providerId="ADAL" clId="{7F4E2EDB-D8DC-43DB-960C-58B1BC3D42F5}" dt="2019-05-27T05:30:45.796" v="271" actId="12788"/>
        <pc:sldMkLst>
          <pc:docMk/>
          <pc:sldMk cId="0" sldId="678"/>
        </pc:sldMkLst>
        <pc:spChg chg="add">
          <ac:chgData name="Dan Roth" userId="18da4c67-dd89-43a7-9856-8592f867a23c" providerId="ADAL" clId="{7F4E2EDB-D8DC-43DB-960C-58B1BC3D42F5}" dt="2019-05-26T08:15:03.795" v="12"/>
          <ac:spMkLst>
            <pc:docMk/>
            <pc:sldMk cId="0" sldId="678"/>
            <ac:spMk id="7" creationId="{20ACC8F0-FB29-466E-96F8-A9DF1008F35D}"/>
          </ac:spMkLst>
        </pc:spChg>
        <pc:picChg chg="mod">
          <ac:chgData name="Dan Roth" userId="18da4c67-dd89-43a7-9856-8592f867a23c" providerId="ADAL" clId="{7F4E2EDB-D8DC-43DB-960C-58B1BC3D42F5}" dt="2019-05-27T05:30:45.796" v="271" actId="12788"/>
          <ac:picMkLst>
            <pc:docMk/>
            <pc:sldMk cId="0" sldId="678"/>
            <ac:picMk id="1022980" creationId="{1D7CF643-6392-43AD-9806-072E2E166359}"/>
          </ac:picMkLst>
        </pc:picChg>
      </pc:sldChg>
      <pc:sldChg chg="modSp">
        <pc:chgData name="Dan Roth" userId="18da4c67-dd89-43a7-9856-8592f867a23c" providerId="ADAL" clId="{7F4E2EDB-D8DC-43DB-960C-58B1BC3D42F5}" dt="2019-05-26T08:37:27.177" v="159"/>
        <pc:sldMkLst>
          <pc:docMk/>
          <pc:sldMk cId="2150309772" sldId="744"/>
        </pc:sldMkLst>
        <pc:spChg chg="mod">
          <ac:chgData name="Dan Roth" userId="18da4c67-dd89-43a7-9856-8592f867a23c" providerId="ADAL" clId="{7F4E2EDB-D8DC-43DB-960C-58B1BC3D42F5}" dt="2019-05-26T08:37:27.177" v="159"/>
          <ac:spMkLst>
            <pc:docMk/>
            <pc:sldMk cId="2150309772" sldId="744"/>
            <ac:spMk id="18" creationId="{25A6A15E-08E7-4EC5-8245-3594F89371D0}"/>
          </ac:spMkLst>
        </pc:spChg>
      </pc:sldChg>
      <pc:sldChg chg="delSp">
        <pc:chgData name="Dan Roth" userId="18da4c67-dd89-43a7-9856-8592f867a23c" providerId="ADAL" clId="{7F4E2EDB-D8DC-43DB-960C-58B1BC3D42F5}" dt="2019-05-27T06:08:54.451" v="349" actId="478"/>
        <pc:sldMkLst>
          <pc:docMk/>
          <pc:sldMk cId="2753567696" sldId="754"/>
        </pc:sldMkLst>
        <pc:spChg chg="del">
          <ac:chgData name="Dan Roth" userId="18da4c67-dd89-43a7-9856-8592f867a23c" providerId="ADAL" clId="{7F4E2EDB-D8DC-43DB-960C-58B1BC3D42F5}" dt="2019-05-27T06:08:54.451" v="349" actId="478"/>
          <ac:spMkLst>
            <pc:docMk/>
            <pc:sldMk cId="2753567696" sldId="754"/>
            <ac:spMk id="3" creationId="{2F7A3E14-633D-4CE4-B3DB-A5CB3CD7DEEB}"/>
          </ac:spMkLst>
        </pc:spChg>
      </pc:sldChg>
      <pc:sldChg chg="addSp delSp modSp">
        <pc:chgData name="Dan Roth" userId="18da4c67-dd89-43a7-9856-8592f867a23c" providerId="ADAL" clId="{7F4E2EDB-D8DC-43DB-960C-58B1BC3D42F5}" dt="2019-05-26T08:36:32.922" v="158"/>
        <pc:sldMkLst>
          <pc:docMk/>
          <pc:sldMk cId="3785013207" sldId="785"/>
        </pc:sldMkLst>
        <pc:spChg chg="add del mod">
          <ac:chgData name="Dan Roth" userId="18da4c67-dd89-43a7-9856-8592f867a23c" providerId="ADAL" clId="{7F4E2EDB-D8DC-43DB-960C-58B1BC3D42F5}" dt="2019-05-26T08:35:28.759" v="155"/>
          <ac:spMkLst>
            <pc:docMk/>
            <pc:sldMk cId="3785013207" sldId="785"/>
            <ac:spMk id="5" creationId="{C0299D39-CC32-4483-8EF0-E7EDF7DC91B0}"/>
          </ac:spMkLst>
        </pc:spChg>
        <pc:spChg chg="add del mod">
          <ac:chgData name="Dan Roth" userId="18da4c67-dd89-43a7-9856-8592f867a23c" providerId="ADAL" clId="{7F4E2EDB-D8DC-43DB-960C-58B1BC3D42F5}" dt="2019-05-26T08:35:50.868" v="156"/>
          <ac:spMkLst>
            <pc:docMk/>
            <pc:sldMk cId="3785013207" sldId="785"/>
            <ac:spMk id="7" creationId="{F2CE18CD-E750-4FC7-B353-EDA058336954}"/>
          </ac:spMkLst>
        </pc:spChg>
        <pc:spChg chg="add del mod">
          <ac:chgData name="Dan Roth" userId="18da4c67-dd89-43a7-9856-8592f867a23c" providerId="ADAL" clId="{7F4E2EDB-D8DC-43DB-960C-58B1BC3D42F5}" dt="2019-05-26T08:36:02.582" v="157"/>
          <ac:spMkLst>
            <pc:docMk/>
            <pc:sldMk cId="3785013207" sldId="785"/>
            <ac:spMk id="9" creationId="{FBD7AE0C-EE75-4593-AC32-A871DD7C2EBC}"/>
          </ac:spMkLst>
        </pc:spChg>
        <pc:spChg chg="add del mod">
          <ac:chgData name="Dan Roth" userId="18da4c67-dd89-43a7-9856-8592f867a23c" providerId="ADAL" clId="{7F4E2EDB-D8DC-43DB-960C-58B1BC3D42F5}" dt="2019-05-26T08:36:02.582" v="157"/>
          <ac:spMkLst>
            <pc:docMk/>
            <pc:sldMk cId="3785013207" sldId="785"/>
            <ac:spMk id="10" creationId="{C53BA0C0-3635-4A98-94A6-380A1E330E36}"/>
          </ac:spMkLst>
        </pc:spChg>
        <pc:spChg chg="add mod">
          <ac:chgData name="Dan Roth" userId="18da4c67-dd89-43a7-9856-8592f867a23c" providerId="ADAL" clId="{7F4E2EDB-D8DC-43DB-960C-58B1BC3D42F5}" dt="2019-05-26T08:36:32.922" v="158"/>
          <ac:spMkLst>
            <pc:docMk/>
            <pc:sldMk cId="3785013207" sldId="785"/>
            <ac:spMk id="11" creationId="{6B4AD909-2076-461B-B8EE-C2217EC4CE95}"/>
          </ac:spMkLst>
        </pc:spChg>
      </pc:sldChg>
      <pc:sldChg chg="modSp modAnim">
        <pc:chgData name="Dan Roth" userId="18da4c67-dd89-43a7-9856-8592f867a23c" providerId="ADAL" clId="{7F4E2EDB-D8DC-43DB-960C-58B1BC3D42F5}" dt="2019-05-27T05:30:08.375" v="270" actId="6549"/>
        <pc:sldMkLst>
          <pc:docMk/>
          <pc:sldMk cId="2144188295" sldId="1263"/>
        </pc:sldMkLst>
        <pc:spChg chg="mod">
          <ac:chgData name="Dan Roth" userId="18da4c67-dd89-43a7-9856-8592f867a23c" providerId="ADAL" clId="{7F4E2EDB-D8DC-43DB-960C-58B1BC3D42F5}" dt="2019-05-26T08:08:14.452" v="10" actId="113"/>
          <ac:spMkLst>
            <pc:docMk/>
            <pc:sldMk cId="2144188295" sldId="1263"/>
            <ac:spMk id="3" creationId="{1E6276C3-E48C-494F-9637-7B2D9A383D30}"/>
          </ac:spMkLst>
        </pc:spChg>
        <pc:spChg chg="mod">
          <ac:chgData name="Dan Roth" userId="18da4c67-dd89-43a7-9856-8592f867a23c" providerId="ADAL" clId="{7F4E2EDB-D8DC-43DB-960C-58B1BC3D42F5}" dt="2019-05-27T05:30:08.375" v="270" actId="6549"/>
          <ac:spMkLst>
            <pc:docMk/>
            <pc:sldMk cId="2144188295" sldId="1263"/>
            <ac:spMk id="9" creationId="{9421FAAC-903C-482F-BCF9-A8E83A62A525}"/>
          </ac:spMkLst>
        </pc:spChg>
      </pc:sldChg>
      <pc:sldChg chg="modSp">
        <pc:chgData name="Dan Roth" userId="18da4c67-dd89-43a7-9856-8592f867a23c" providerId="ADAL" clId="{7F4E2EDB-D8DC-43DB-960C-58B1BC3D42F5}" dt="2019-05-26T08:18:12.773" v="38" actId="6549"/>
        <pc:sldMkLst>
          <pc:docMk/>
          <pc:sldMk cId="1685955748" sldId="1272"/>
        </pc:sldMkLst>
        <pc:spChg chg="mod">
          <ac:chgData name="Dan Roth" userId="18da4c67-dd89-43a7-9856-8592f867a23c" providerId="ADAL" clId="{7F4E2EDB-D8DC-43DB-960C-58B1BC3D42F5}" dt="2019-05-26T08:18:12.773" v="38" actId="6549"/>
          <ac:spMkLst>
            <pc:docMk/>
            <pc:sldMk cId="1685955748" sldId="1272"/>
            <ac:spMk id="3" creationId="{77A72FCE-525F-4150-80D3-EFA8F449A2A6}"/>
          </ac:spMkLst>
        </pc:spChg>
      </pc:sldChg>
      <pc:sldChg chg="modSp">
        <pc:chgData name="Dan Roth" userId="18da4c67-dd89-43a7-9856-8592f867a23c" providerId="ADAL" clId="{7F4E2EDB-D8DC-43DB-960C-58B1BC3D42F5}" dt="2019-05-27T05:39:03.241" v="329" actId="1038"/>
        <pc:sldMkLst>
          <pc:docMk/>
          <pc:sldMk cId="819782201" sldId="1273"/>
        </pc:sldMkLst>
        <pc:spChg chg="mod">
          <ac:chgData name="Dan Roth" userId="18da4c67-dd89-43a7-9856-8592f867a23c" providerId="ADAL" clId="{7F4E2EDB-D8DC-43DB-960C-58B1BC3D42F5}" dt="2019-05-27T05:39:03.241" v="329" actId="1038"/>
          <ac:spMkLst>
            <pc:docMk/>
            <pc:sldMk cId="819782201" sldId="1273"/>
            <ac:spMk id="24" creationId="{687C43B7-A106-4249-BFB5-19F1D14D28E2}"/>
          </ac:spMkLst>
        </pc:spChg>
        <pc:spChg chg="mod">
          <ac:chgData name="Dan Roth" userId="18da4c67-dd89-43a7-9856-8592f867a23c" providerId="ADAL" clId="{7F4E2EDB-D8DC-43DB-960C-58B1BC3D42F5}" dt="2019-05-27T05:38:49.230" v="284" actId="20577"/>
          <ac:spMkLst>
            <pc:docMk/>
            <pc:sldMk cId="819782201" sldId="1273"/>
            <ac:spMk id="28" creationId="{77EB7A18-EDF6-436F-A574-265A001E0DD5}"/>
          </ac:spMkLst>
        </pc:spChg>
        <pc:spChg chg="mod">
          <ac:chgData name="Dan Roth" userId="18da4c67-dd89-43a7-9856-8592f867a23c" providerId="ADAL" clId="{7F4E2EDB-D8DC-43DB-960C-58B1BC3D42F5}" dt="2019-05-27T05:36:56.232" v="274" actId="14100"/>
          <ac:spMkLst>
            <pc:docMk/>
            <pc:sldMk cId="819782201" sldId="1273"/>
            <ac:spMk id="61459" creationId="{00000000-0000-0000-0000-000000000000}"/>
          </ac:spMkLst>
        </pc:spChg>
        <pc:grpChg chg="mod">
          <ac:chgData name="Dan Roth" userId="18da4c67-dd89-43a7-9856-8592f867a23c" providerId="ADAL" clId="{7F4E2EDB-D8DC-43DB-960C-58B1BC3D42F5}" dt="2019-05-27T05:36:43.308" v="272" actId="1076"/>
          <ac:grpSpMkLst>
            <pc:docMk/>
            <pc:sldMk cId="819782201" sldId="1273"/>
            <ac:grpSpMk id="5" creationId="{00000000-0000-0000-0000-000000000000}"/>
          </ac:grpSpMkLst>
        </pc:grpChg>
      </pc:sldChg>
      <pc:sldChg chg="modSp modAnim">
        <pc:chgData name="Dan Roth" userId="18da4c67-dd89-43a7-9856-8592f867a23c" providerId="ADAL" clId="{7F4E2EDB-D8DC-43DB-960C-58B1BC3D42F5}" dt="2019-05-26T08:27:04.570" v="151" actId="113"/>
        <pc:sldMkLst>
          <pc:docMk/>
          <pc:sldMk cId="1956819189" sldId="1276"/>
        </pc:sldMkLst>
        <pc:spChg chg="mod">
          <ac:chgData name="Dan Roth" userId="18da4c67-dd89-43a7-9856-8592f867a23c" providerId="ADAL" clId="{7F4E2EDB-D8DC-43DB-960C-58B1BC3D42F5}" dt="2019-05-26T08:27:04.570" v="151" actId="113"/>
          <ac:spMkLst>
            <pc:docMk/>
            <pc:sldMk cId="1956819189" sldId="1276"/>
            <ac:spMk id="3" creationId="{9D97316F-6B52-439C-9D56-2F01771FC364}"/>
          </ac:spMkLst>
        </pc:spChg>
      </pc:sldChg>
      <pc:sldChg chg="modSp">
        <pc:chgData name="Dan Roth" userId="18da4c67-dd89-43a7-9856-8592f867a23c" providerId="ADAL" clId="{7F4E2EDB-D8DC-43DB-960C-58B1BC3D42F5}" dt="2019-05-27T06:07:35.078" v="346" actId="404"/>
        <pc:sldMkLst>
          <pc:docMk/>
          <pc:sldMk cId="1285764961" sldId="1283"/>
        </pc:sldMkLst>
        <pc:spChg chg="mod">
          <ac:chgData name="Dan Roth" userId="18da4c67-dd89-43a7-9856-8592f867a23c" providerId="ADAL" clId="{7F4E2EDB-D8DC-43DB-960C-58B1BC3D42F5}" dt="2019-05-27T06:07:35.078" v="346" actId="404"/>
          <ac:spMkLst>
            <pc:docMk/>
            <pc:sldMk cId="1285764961" sldId="1283"/>
            <ac:spMk id="3" creationId="{54A3A4E4-E0BC-49C1-8DD3-28049194875F}"/>
          </ac:spMkLst>
        </pc:spChg>
      </pc:sldChg>
      <pc:sldChg chg="addSp modSp modAnim">
        <pc:chgData name="Dan Roth" userId="18da4c67-dd89-43a7-9856-8592f867a23c" providerId="ADAL" clId="{7F4E2EDB-D8DC-43DB-960C-58B1BC3D42F5}" dt="2019-05-27T06:18:08.323" v="369"/>
        <pc:sldMkLst>
          <pc:docMk/>
          <pc:sldMk cId="4236429995" sldId="1284"/>
        </pc:sldMkLst>
        <pc:spChg chg="mod">
          <ac:chgData name="Dan Roth" userId="18da4c67-dd89-43a7-9856-8592f867a23c" providerId="ADAL" clId="{7F4E2EDB-D8DC-43DB-960C-58B1BC3D42F5}" dt="2019-05-26T09:12:28.216" v="181" actId="6549"/>
          <ac:spMkLst>
            <pc:docMk/>
            <pc:sldMk cId="4236429995" sldId="1284"/>
            <ac:spMk id="3" creationId="{9D97316F-6B52-439C-9D56-2F01771FC364}"/>
          </ac:spMkLst>
        </pc:spChg>
        <pc:spChg chg="add mod">
          <ac:chgData name="Dan Roth" userId="18da4c67-dd89-43a7-9856-8592f867a23c" providerId="ADAL" clId="{7F4E2EDB-D8DC-43DB-960C-58B1BC3D42F5}" dt="2019-05-27T06:17:32.501" v="367" actId="208"/>
          <ac:spMkLst>
            <pc:docMk/>
            <pc:sldMk cId="4236429995" sldId="1284"/>
            <ac:spMk id="7" creationId="{2724BBC6-F8EE-4377-82E0-D192DA46976F}"/>
          </ac:spMkLst>
        </pc:spChg>
      </pc:sldChg>
      <pc:sldChg chg="modSp">
        <pc:chgData name="Dan Roth" userId="18da4c67-dd89-43a7-9856-8592f867a23c" providerId="ADAL" clId="{7F4E2EDB-D8DC-43DB-960C-58B1BC3D42F5}" dt="2019-05-27T06:21:55.122" v="372" actId="113"/>
        <pc:sldMkLst>
          <pc:docMk/>
          <pc:sldMk cId="3135463179" sldId="1291"/>
        </pc:sldMkLst>
        <pc:spChg chg="mod">
          <ac:chgData name="Dan Roth" userId="18da4c67-dd89-43a7-9856-8592f867a23c" providerId="ADAL" clId="{7F4E2EDB-D8DC-43DB-960C-58B1BC3D42F5}" dt="2019-05-27T06:21:55.122" v="372" actId="113"/>
          <ac:spMkLst>
            <pc:docMk/>
            <pc:sldMk cId="3135463179" sldId="1291"/>
            <ac:spMk id="3" creationId="{9D97316F-6B52-439C-9D56-2F01771FC364}"/>
          </ac:spMkLst>
        </pc:spChg>
      </pc:sldChg>
      <pc:sldChg chg="addSp delSp modSp add modTransition">
        <pc:chgData name="Dan Roth" userId="18da4c67-dd89-43a7-9856-8592f867a23c" providerId="ADAL" clId="{7F4E2EDB-D8DC-43DB-960C-58B1BC3D42F5}" dt="2019-05-26T09:02:36.783" v="162"/>
        <pc:sldMkLst>
          <pc:docMk/>
          <pc:sldMk cId="923125021" sldId="1400"/>
        </pc:sldMkLst>
        <pc:spChg chg="add del mod">
          <ac:chgData name="Dan Roth" userId="18da4c67-dd89-43a7-9856-8592f867a23c" providerId="ADAL" clId="{7F4E2EDB-D8DC-43DB-960C-58B1BC3D42F5}" dt="2019-05-26T08:57:06.954" v="161"/>
          <ac:spMkLst>
            <pc:docMk/>
            <pc:sldMk cId="923125021" sldId="1400"/>
            <ac:spMk id="5" creationId="{D43D2196-A31C-4A75-89BE-EE4EBB95D21D}"/>
          </ac:spMkLst>
        </pc:spChg>
        <pc:spChg chg="add del mod">
          <ac:chgData name="Dan Roth" userId="18da4c67-dd89-43a7-9856-8592f867a23c" providerId="ADAL" clId="{7F4E2EDB-D8DC-43DB-960C-58B1BC3D42F5}" dt="2019-05-26T08:57:06.954" v="161"/>
          <ac:spMkLst>
            <pc:docMk/>
            <pc:sldMk cId="923125021" sldId="1400"/>
            <ac:spMk id="6" creationId="{5F6EB0BC-562A-4944-A788-9F6892FB9CF3}"/>
          </ac:spMkLst>
        </pc:spChg>
        <pc:spChg chg="add del mod">
          <ac:chgData name="Dan Roth" userId="18da4c67-dd89-43a7-9856-8592f867a23c" providerId="ADAL" clId="{7F4E2EDB-D8DC-43DB-960C-58B1BC3D42F5}" dt="2019-05-26T08:57:06.954" v="161"/>
          <ac:spMkLst>
            <pc:docMk/>
            <pc:sldMk cId="923125021" sldId="1400"/>
            <ac:spMk id="7" creationId="{9C94D4E2-5097-40E5-8296-567F4064BA71}"/>
          </ac:spMkLst>
        </pc:spChg>
        <pc:spChg chg="add del mod">
          <ac:chgData name="Dan Roth" userId="18da4c67-dd89-43a7-9856-8592f867a23c" providerId="ADAL" clId="{7F4E2EDB-D8DC-43DB-960C-58B1BC3D42F5}" dt="2019-05-26T08:57:06.954" v="161"/>
          <ac:spMkLst>
            <pc:docMk/>
            <pc:sldMk cId="923125021" sldId="1400"/>
            <ac:spMk id="13" creationId="{0F045986-223C-40EC-95DF-41B995C530E6}"/>
          </ac:spMkLst>
        </pc:spChg>
        <pc:spChg chg="add del mod">
          <ac:chgData name="Dan Roth" userId="18da4c67-dd89-43a7-9856-8592f867a23c" providerId="ADAL" clId="{7F4E2EDB-D8DC-43DB-960C-58B1BC3D42F5}" dt="2019-05-26T08:57:06.954" v="161"/>
          <ac:spMkLst>
            <pc:docMk/>
            <pc:sldMk cId="923125021" sldId="1400"/>
            <ac:spMk id="15" creationId="{4324A07D-7760-49B7-93B2-4C57DBB76C39}"/>
          </ac:spMkLst>
        </pc:spChg>
      </pc:sldChg>
      <pc:sldChg chg="addSp add modAnim">
        <pc:chgData name="Dan Roth" userId="18da4c67-dd89-43a7-9856-8592f867a23c" providerId="ADAL" clId="{7F4E2EDB-D8DC-43DB-960C-58B1BC3D42F5}" dt="2019-05-27T06:08:19.305" v="347"/>
        <pc:sldMkLst>
          <pc:docMk/>
          <pc:sldMk cId="3026417490" sldId="1401"/>
        </pc:sldMkLst>
        <pc:cxnChg chg="add">
          <ac:chgData name="Dan Roth" userId="18da4c67-dd89-43a7-9856-8592f867a23c" providerId="ADAL" clId="{7F4E2EDB-D8DC-43DB-960C-58B1BC3D42F5}" dt="2019-05-26T09:07:52.860" v="165"/>
          <ac:cxnSpMkLst>
            <pc:docMk/>
            <pc:sldMk cId="3026417490" sldId="1401"/>
            <ac:cxnSpMk id="6" creationId="{4790CE58-18C8-4E64-992D-FACF67A38FAA}"/>
          </ac:cxnSpMkLst>
        </pc:cxnChg>
      </pc:sldChg>
      <pc:sldChg chg="addSp modSp add">
        <pc:chgData name="Dan Roth" userId="18da4c67-dd89-43a7-9856-8592f867a23c" providerId="ADAL" clId="{7F4E2EDB-D8DC-43DB-960C-58B1BC3D42F5}" dt="2019-05-26T09:58:27.572" v="217" actId="553"/>
        <pc:sldMkLst>
          <pc:docMk/>
          <pc:sldMk cId="3635769924" sldId="1402"/>
        </pc:sldMkLst>
        <pc:spChg chg="add mod">
          <ac:chgData name="Dan Roth" userId="18da4c67-dd89-43a7-9856-8592f867a23c" providerId="ADAL" clId="{7F4E2EDB-D8DC-43DB-960C-58B1BC3D42F5}" dt="2019-05-26T09:58:27.572" v="217" actId="553"/>
          <ac:spMkLst>
            <pc:docMk/>
            <pc:sldMk cId="3635769924" sldId="1402"/>
            <ac:spMk id="6" creationId="{FD9DB9F0-1A28-4708-B679-33D6621B66B3}"/>
          </ac:spMkLst>
        </pc:spChg>
        <pc:spChg chg="add mod">
          <ac:chgData name="Dan Roth" userId="18da4c67-dd89-43a7-9856-8592f867a23c" providerId="ADAL" clId="{7F4E2EDB-D8DC-43DB-960C-58B1BC3D42F5}" dt="2019-05-26T09:58:27.572" v="217" actId="553"/>
          <ac:spMkLst>
            <pc:docMk/>
            <pc:sldMk cId="3635769924" sldId="1402"/>
            <ac:spMk id="7" creationId="{55F56510-B4A3-4D5B-B834-ABD32E817149}"/>
          </ac:spMkLst>
        </pc:spChg>
        <pc:picChg chg="add">
          <ac:chgData name="Dan Roth" userId="18da4c67-dd89-43a7-9856-8592f867a23c" providerId="ADAL" clId="{7F4E2EDB-D8DC-43DB-960C-58B1BC3D42F5}" dt="2019-05-26T09:43:53.756" v="207"/>
          <ac:picMkLst>
            <pc:docMk/>
            <pc:sldMk cId="3635769924" sldId="1402"/>
            <ac:picMk id="5" creationId="{084BF2E9-3213-406E-A269-D8D4E57ECF14}"/>
          </ac:picMkLst>
        </pc:picChg>
      </pc:sldChg>
      <pc:sldChg chg="add modTransition modAnim">
        <pc:chgData name="Dan Roth" userId="18da4c67-dd89-43a7-9856-8592f867a23c" providerId="ADAL" clId="{7F4E2EDB-D8DC-43DB-960C-58B1BC3D42F5}" dt="2019-05-26T09:47:58.766" v="210"/>
        <pc:sldMkLst>
          <pc:docMk/>
          <pc:sldMk cId="6290910" sldId="1403"/>
        </pc:sldMkLst>
      </pc:sldChg>
      <pc:sldChg chg="addSp add">
        <pc:chgData name="Dan Roth" userId="18da4c67-dd89-43a7-9856-8592f867a23c" providerId="ADAL" clId="{7F4E2EDB-D8DC-43DB-960C-58B1BC3D42F5}" dt="2019-05-26T09:56:48.730" v="216"/>
        <pc:sldMkLst>
          <pc:docMk/>
          <pc:sldMk cId="558400769" sldId="1404"/>
        </pc:sldMkLst>
        <pc:picChg chg="add">
          <ac:chgData name="Dan Roth" userId="18da4c67-dd89-43a7-9856-8592f867a23c" providerId="ADAL" clId="{7F4E2EDB-D8DC-43DB-960C-58B1BC3D42F5}" dt="2019-05-26T09:56:48.730" v="216"/>
          <ac:picMkLst>
            <pc:docMk/>
            <pc:sldMk cId="558400769" sldId="1404"/>
            <ac:picMk id="3" creationId="{FBF535BF-A51A-48F3-B898-4CC9D0ADBA11}"/>
          </ac:picMkLst>
        </pc:picChg>
      </pc:sldChg>
    </pc:docChg>
  </pc:docChgLst>
  <pc:docChgLst>
    <pc:chgData name="Roth, Dan" userId="18da4c67-dd89-43a7-9856-8592f867a23c" providerId="ADAL" clId="{DDAFFD0C-2527-4A83-8435-D6E8F5314839}"/>
    <pc:docChg chg="undo custSel addSld delSld modSld modSection">
      <pc:chgData name="Roth, Dan" userId="18da4c67-dd89-43a7-9856-8592f867a23c" providerId="ADAL" clId="{DDAFFD0C-2527-4A83-8435-D6E8F5314839}" dt="2019-09-27T12:17:29.260" v="2191"/>
      <pc:docMkLst>
        <pc:docMk/>
      </pc:docMkLst>
      <pc:sldChg chg="addSp delSp modSp">
        <pc:chgData name="Roth, Dan" userId="18da4c67-dd89-43a7-9856-8592f867a23c" providerId="ADAL" clId="{DDAFFD0C-2527-4A83-8435-D6E8F5314839}" dt="2019-09-27T04:57:23.914" v="1811"/>
        <pc:sldMkLst>
          <pc:docMk/>
          <pc:sldMk cId="2734713411" sldId="283"/>
        </pc:sldMkLst>
        <pc:spChg chg="add del mod">
          <ac:chgData name="Roth, Dan" userId="18da4c67-dd89-43a7-9856-8592f867a23c" providerId="ADAL" clId="{DDAFFD0C-2527-4A83-8435-D6E8F5314839}" dt="2019-09-27T04:57:23.914" v="1811"/>
          <ac:spMkLst>
            <pc:docMk/>
            <pc:sldMk cId="2734713411" sldId="283"/>
            <ac:spMk id="3" creationId="{F42D8FCF-565B-4A83-B474-62DFAFA124D1}"/>
          </ac:spMkLst>
        </pc:spChg>
      </pc:sldChg>
      <pc:sldChg chg="modSp">
        <pc:chgData name="Roth, Dan" userId="18da4c67-dd89-43a7-9856-8592f867a23c" providerId="ADAL" clId="{DDAFFD0C-2527-4A83-8435-D6E8F5314839}" dt="2019-09-27T12:01:59.918" v="1989" actId="6549"/>
        <pc:sldMkLst>
          <pc:docMk/>
          <pc:sldMk cId="144345531" sldId="385"/>
        </pc:sldMkLst>
        <pc:spChg chg="mod">
          <ac:chgData name="Roth, Dan" userId="18da4c67-dd89-43a7-9856-8592f867a23c" providerId="ADAL" clId="{DDAFFD0C-2527-4A83-8435-D6E8F5314839}" dt="2019-09-27T12:01:59.918" v="1989" actId="6549"/>
          <ac:spMkLst>
            <pc:docMk/>
            <pc:sldMk cId="144345531" sldId="385"/>
            <ac:spMk id="50178" creationId="{00000000-0000-0000-0000-000000000000}"/>
          </ac:spMkLst>
        </pc:spChg>
      </pc:sldChg>
      <pc:sldChg chg="delSp">
        <pc:chgData name="Roth, Dan" userId="18da4c67-dd89-43a7-9856-8592f867a23c" providerId="ADAL" clId="{DDAFFD0C-2527-4A83-8435-D6E8F5314839}" dt="2019-09-26T16:52:52.984" v="383" actId="478"/>
        <pc:sldMkLst>
          <pc:docMk/>
          <pc:sldMk cId="3672234010" sldId="456"/>
        </pc:sldMkLst>
        <pc:spChg chg="del">
          <ac:chgData name="Roth, Dan" userId="18da4c67-dd89-43a7-9856-8592f867a23c" providerId="ADAL" clId="{DDAFFD0C-2527-4A83-8435-D6E8F5314839}" dt="2019-09-26T16:52:52.984" v="383" actId="478"/>
          <ac:spMkLst>
            <pc:docMk/>
            <pc:sldMk cId="3672234010" sldId="456"/>
            <ac:spMk id="6" creationId="{0E5A1BDB-2DBC-9D49-80A8-4313B74337BD}"/>
          </ac:spMkLst>
        </pc:spChg>
      </pc:sldChg>
      <pc:sldChg chg="addSp delSp modSp">
        <pc:chgData name="Roth, Dan" userId="18da4c67-dd89-43a7-9856-8592f867a23c" providerId="ADAL" clId="{DDAFFD0C-2527-4A83-8435-D6E8F5314839}" dt="2019-09-26T16:41:40.759" v="100" actId="20577"/>
        <pc:sldMkLst>
          <pc:docMk/>
          <pc:sldMk cId="2198765369" sldId="482"/>
        </pc:sldMkLst>
        <pc:spChg chg="mod">
          <ac:chgData name="Roth, Dan" userId="18da4c67-dd89-43a7-9856-8592f867a23c" providerId="ADAL" clId="{DDAFFD0C-2527-4A83-8435-D6E8F5314839}" dt="2019-09-26T16:41:40.759" v="100" actId="20577"/>
          <ac:spMkLst>
            <pc:docMk/>
            <pc:sldMk cId="2198765369" sldId="482"/>
            <ac:spMk id="2" creationId="{00000000-0000-0000-0000-000000000000}"/>
          </ac:spMkLst>
        </pc:spChg>
        <pc:spChg chg="del">
          <ac:chgData name="Roth, Dan" userId="18da4c67-dd89-43a7-9856-8592f867a23c" providerId="ADAL" clId="{DDAFFD0C-2527-4A83-8435-D6E8F5314839}" dt="2019-09-26T16:40:11.265" v="95" actId="478"/>
          <ac:spMkLst>
            <pc:docMk/>
            <pc:sldMk cId="2198765369" sldId="482"/>
            <ac:spMk id="3" creationId="{635099AA-6B21-4C0C-9157-1CA2EA65CCEF}"/>
          </ac:spMkLst>
        </pc:spChg>
        <pc:spChg chg="add del mod">
          <ac:chgData name="Roth, Dan" userId="18da4c67-dd89-43a7-9856-8592f867a23c" providerId="ADAL" clId="{DDAFFD0C-2527-4A83-8435-D6E8F5314839}" dt="2019-09-26T16:39:57.193" v="94"/>
          <ac:spMkLst>
            <pc:docMk/>
            <pc:sldMk cId="2198765369" sldId="482"/>
            <ac:spMk id="4" creationId="{2971E04E-50F5-4C5E-A7C2-A2E3CFEFBB0A}"/>
          </ac:spMkLst>
        </pc:spChg>
      </pc:sldChg>
      <pc:sldChg chg="add">
        <pc:chgData name="Roth, Dan" userId="18da4c67-dd89-43a7-9856-8592f867a23c" providerId="ADAL" clId="{DDAFFD0C-2527-4A83-8435-D6E8F5314839}" dt="2019-09-27T04:47:21.216" v="1759"/>
        <pc:sldMkLst>
          <pc:docMk/>
          <pc:sldMk cId="4220551772" sldId="577"/>
        </pc:sldMkLst>
      </pc:sldChg>
      <pc:sldChg chg="add">
        <pc:chgData name="Roth, Dan" userId="18da4c67-dd89-43a7-9856-8592f867a23c" providerId="ADAL" clId="{DDAFFD0C-2527-4A83-8435-D6E8F5314839}" dt="2019-09-27T04:47:21.216" v="1759"/>
        <pc:sldMkLst>
          <pc:docMk/>
          <pc:sldMk cId="1407935617" sldId="578"/>
        </pc:sldMkLst>
      </pc:sldChg>
      <pc:sldChg chg="addSp modSp add modAnim">
        <pc:chgData name="Roth, Dan" userId="18da4c67-dd89-43a7-9856-8592f867a23c" providerId="ADAL" clId="{DDAFFD0C-2527-4A83-8435-D6E8F5314839}" dt="2019-09-27T12:06:18.657" v="2089" actId="12788"/>
        <pc:sldMkLst>
          <pc:docMk/>
          <pc:sldMk cId="2771402860" sldId="579"/>
        </pc:sldMkLst>
        <pc:spChg chg="add mod">
          <ac:chgData name="Roth, Dan" userId="18da4c67-dd89-43a7-9856-8592f867a23c" providerId="ADAL" clId="{DDAFFD0C-2527-4A83-8435-D6E8F5314839}" dt="2019-09-27T12:06:18.657" v="2089" actId="12788"/>
          <ac:spMkLst>
            <pc:docMk/>
            <pc:sldMk cId="2771402860" sldId="579"/>
            <ac:spMk id="11" creationId="{962141E8-39B9-49F0-94C3-5A672A50E6B1}"/>
          </ac:spMkLst>
        </pc:spChg>
      </pc:sldChg>
      <pc:sldChg chg="del modTransition">
        <pc:chgData name="Roth, Dan" userId="18da4c67-dd89-43a7-9856-8592f867a23c" providerId="ADAL" clId="{DDAFFD0C-2527-4A83-8435-D6E8F5314839}" dt="2019-09-27T04:49:27.846" v="1761" actId="47"/>
        <pc:sldMkLst>
          <pc:docMk/>
          <pc:sldMk cId="0" sldId="678"/>
        </pc:sldMkLst>
      </pc:sldChg>
      <pc:sldChg chg="modSp add">
        <pc:chgData name="Roth, Dan" userId="18da4c67-dd89-43a7-9856-8592f867a23c" providerId="ADAL" clId="{DDAFFD0C-2527-4A83-8435-D6E8F5314839}" dt="2019-09-27T05:05:19.478" v="1951" actId="6549"/>
        <pc:sldMkLst>
          <pc:docMk/>
          <pc:sldMk cId="4176264548" sldId="764"/>
        </pc:sldMkLst>
        <pc:spChg chg="mod">
          <ac:chgData name="Roth, Dan" userId="18da4c67-dd89-43a7-9856-8592f867a23c" providerId="ADAL" clId="{DDAFFD0C-2527-4A83-8435-D6E8F5314839}" dt="2019-09-27T05:05:19.478" v="1951" actId="6549"/>
          <ac:spMkLst>
            <pc:docMk/>
            <pc:sldMk cId="4176264548" sldId="764"/>
            <ac:spMk id="2" creationId="{428C9577-E57F-4DE9-B34F-8113095262ED}"/>
          </ac:spMkLst>
        </pc:spChg>
      </pc:sldChg>
      <pc:sldChg chg="modSp add">
        <pc:chgData name="Roth, Dan" userId="18da4c67-dd89-43a7-9856-8592f867a23c" providerId="ADAL" clId="{DDAFFD0C-2527-4A83-8435-D6E8F5314839}" dt="2019-09-27T00:07:39.797" v="1395" actId="20577"/>
        <pc:sldMkLst>
          <pc:docMk/>
          <pc:sldMk cId="1940674571" sldId="765"/>
        </pc:sldMkLst>
        <pc:spChg chg="mod">
          <ac:chgData name="Roth, Dan" userId="18da4c67-dd89-43a7-9856-8592f867a23c" providerId="ADAL" clId="{DDAFFD0C-2527-4A83-8435-D6E8F5314839}" dt="2019-09-27T00:07:39.797" v="1395" actId="20577"/>
          <ac:spMkLst>
            <pc:docMk/>
            <pc:sldMk cId="1940674571" sldId="765"/>
            <ac:spMk id="2" creationId="{428C9577-E57F-4DE9-B34F-8113095262ED}"/>
          </ac:spMkLst>
        </pc:spChg>
      </pc:sldChg>
      <pc:sldChg chg="delSp">
        <pc:chgData name="Roth, Dan" userId="18da4c67-dd89-43a7-9856-8592f867a23c" providerId="ADAL" clId="{DDAFFD0C-2527-4A83-8435-D6E8F5314839}" dt="2019-09-26T16:43:05.828" v="101" actId="478"/>
        <pc:sldMkLst>
          <pc:docMk/>
          <pc:sldMk cId="514667872" sldId="784"/>
        </pc:sldMkLst>
        <pc:spChg chg="del">
          <ac:chgData name="Roth, Dan" userId="18da4c67-dd89-43a7-9856-8592f867a23c" providerId="ADAL" clId="{DDAFFD0C-2527-4A83-8435-D6E8F5314839}" dt="2019-09-26T16:43:05.828" v="101" actId="478"/>
          <ac:spMkLst>
            <pc:docMk/>
            <pc:sldMk cId="514667872" sldId="784"/>
            <ac:spMk id="57" creationId="{564FF85C-7656-CF4D-BE38-A2C27601AEF8}"/>
          </ac:spMkLst>
        </pc:spChg>
      </pc:sldChg>
      <pc:sldChg chg="addSp modSp">
        <pc:chgData name="Roth, Dan" userId="18da4c67-dd89-43a7-9856-8592f867a23c" providerId="ADAL" clId="{DDAFFD0C-2527-4A83-8435-D6E8F5314839}" dt="2019-09-26T23:08:19.686" v="443" actId="20577"/>
        <pc:sldMkLst>
          <pc:docMk/>
          <pc:sldMk cId="50620730" sldId="834"/>
        </pc:sldMkLst>
        <pc:spChg chg="add mod">
          <ac:chgData name="Roth, Dan" userId="18da4c67-dd89-43a7-9856-8592f867a23c" providerId="ADAL" clId="{DDAFFD0C-2527-4A83-8435-D6E8F5314839}" dt="2019-09-26T23:08:19.686" v="443" actId="20577"/>
          <ac:spMkLst>
            <pc:docMk/>
            <pc:sldMk cId="50620730" sldId="834"/>
            <ac:spMk id="30" creationId="{BDAE5F94-C934-49A2-9889-E14BE836D6F0}"/>
          </ac:spMkLst>
        </pc:spChg>
      </pc:sldChg>
      <pc:sldChg chg="modAnim">
        <pc:chgData name="Roth, Dan" userId="18da4c67-dd89-43a7-9856-8592f867a23c" providerId="ADAL" clId="{DDAFFD0C-2527-4A83-8435-D6E8F5314839}" dt="2019-09-26T23:23:22.214" v="445"/>
        <pc:sldMkLst>
          <pc:docMk/>
          <pc:sldMk cId="71500761" sldId="857"/>
        </pc:sldMkLst>
      </pc:sldChg>
      <pc:sldChg chg="addSp delSp add modTransition addAnim delAnim">
        <pc:chgData name="Roth, Dan" userId="18da4c67-dd89-43a7-9856-8592f867a23c" providerId="ADAL" clId="{DDAFFD0C-2527-4A83-8435-D6E8F5314839}" dt="2019-09-27T04:49:38.389" v="1763" actId="478"/>
        <pc:sldMkLst>
          <pc:docMk/>
          <pc:sldMk cId="1474123489" sldId="1256"/>
        </pc:sldMkLst>
        <pc:spChg chg="add del">
          <ac:chgData name="Roth, Dan" userId="18da4c67-dd89-43a7-9856-8592f867a23c" providerId="ADAL" clId="{DDAFFD0C-2527-4A83-8435-D6E8F5314839}" dt="2019-09-27T04:49:38.389" v="1763" actId="478"/>
          <ac:spMkLst>
            <pc:docMk/>
            <pc:sldMk cId="1474123489" sldId="1256"/>
            <ac:spMk id="7" creationId="{1FFFE622-ABAE-419B-9214-820342E4FCC9}"/>
          </ac:spMkLst>
        </pc:spChg>
      </pc:sldChg>
      <pc:sldChg chg="modSp">
        <pc:chgData name="Roth, Dan" userId="18da4c67-dd89-43a7-9856-8592f867a23c" providerId="ADAL" clId="{DDAFFD0C-2527-4A83-8435-D6E8F5314839}" dt="2019-09-26T15:21:09.483" v="1" actId="113"/>
        <pc:sldMkLst>
          <pc:docMk/>
          <pc:sldMk cId="2144188295" sldId="1263"/>
        </pc:sldMkLst>
        <pc:spChg chg="mod">
          <ac:chgData name="Roth, Dan" userId="18da4c67-dd89-43a7-9856-8592f867a23c" providerId="ADAL" clId="{DDAFFD0C-2527-4A83-8435-D6E8F5314839}" dt="2019-09-26T15:21:09.483" v="1" actId="113"/>
          <ac:spMkLst>
            <pc:docMk/>
            <pc:sldMk cId="2144188295" sldId="1263"/>
            <ac:spMk id="3" creationId="{1E6276C3-E48C-494F-9637-7B2D9A383D30}"/>
          </ac:spMkLst>
        </pc:spChg>
      </pc:sldChg>
      <pc:sldChg chg="modSp modAnim">
        <pc:chgData name="Roth, Dan" userId="18da4c67-dd89-43a7-9856-8592f867a23c" providerId="ADAL" clId="{DDAFFD0C-2527-4A83-8435-D6E8F5314839}" dt="2019-09-26T23:50:07.704" v="1037" actId="20577"/>
        <pc:sldMkLst>
          <pc:docMk/>
          <pc:sldMk cId="1717805384" sldId="1266"/>
        </pc:sldMkLst>
        <pc:spChg chg="mod">
          <ac:chgData name="Roth, Dan" userId="18da4c67-dd89-43a7-9856-8592f867a23c" providerId="ADAL" clId="{DDAFFD0C-2527-4A83-8435-D6E8F5314839}" dt="2019-09-26T23:50:07.704" v="1037" actId="20577"/>
          <ac:spMkLst>
            <pc:docMk/>
            <pc:sldMk cId="1717805384" sldId="1266"/>
            <ac:spMk id="3" creationId="{00000000-0000-0000-0000-000000000000}"/>
          </ac:spMkLst>
        </pc:spChg>
        <pc:spChg chg="mod">
          <ac:chgData name="Roth, Dan" userId="18da4c67-dd89-43a7-9856-8592f867a23c" providerId="ADAL" clId="{DDAFFD0C-2527-4A83-8435-D6E8F5314839}" dt="2019-09-26T23:48:44.035" v="977" actId="688"/>
          <ac:spMkLst>
            <pc:docMk/>
            <pc:sldMk cId="1717805384" sldId="1266"/>
            <ac:spMk id="10" creationId="{47FAA58F-87A0-45E8-90DA-145DC1C85C7E}"/>
          </ac:spMkLst>
        </pc:spChg>
      </pc:sldChg>
      <pc:sldChg chg="addSp modSp modAnim">
        <pc:chgData name="Roth, Dan" userId="18da4c67-dd89-43a7-9856-8592f867a23c" providerId="ADAL" clId="{DDAFFD0C-2527-4A83-8435-D6E8F5314839}" dt="2019-09-26T23:35:16.901" v="623" actId="14100"/>
        <pc:sldMkLst>
          <pc:docMk/>
          <pc:sldMk cId="1466876474" sldId="1268"/>
        </pc:sldMkLst>
        <pc:cxnChg chg="add mod">
          <ac:chgData name="Roth, Dan" userId="18da4c67-dd89-43a7-9856-8592f867a23c" providerId="ADAL" clId="{DDAFFD0C-2527-4A83-8435-D6E8F5314839}" dt="2019-09-26T23:32:15.190" v="611" actId="1036"/>
          <ac:cxnSpMkLst>
            <pc:docMk/>
            <pc:sldMk cId="1466876474" sldId="1268"/>
            <ac:cxnSpMk id="24" creationId="{E57FD6FF-A40B-424E-BB8E-4E9F479A3B57}"/>
          </ac:cxnSpMkLst>
        </pc:cxnChg>
        <pc:cxnChg chg="add mod">
          <ac:chgData name="Roth, Dan" userId="18da4c67-dd89-43a7-9856-8592f867a23c" providerId="ADAL" clId="{DDAFFD0C-2527-4A83-8435-D6E8F5314839}" dt="2019-09-26T23:35:16.901" v="623" actId="14100"/>
          <ac:cxnSpMkLst>
            <pc:docMk/>
            <pc:sldMk cId="1466876474" sldId="1268"/>
            <ac:cxnSpMk id="26" creationId="{529A7B3F-016F-4E94-B92D-D9895F420A13}"/>
          </ac:cxnSpMkLst>
        </pc:cxnChg>
      </pc:sldChg>
      <pc:sldChg chg="modSp modAnim">
        <pc:chgData name="Roth, Dan" userId="18da4c67-dd89-43a7-9856-8592f867a23c" providerId="ADAL" clId="{DDAFFD0C-2527-4A83-8435-D6E8F5314839}" dt="2019-09-26T23:41:21.668" v="640"/>
        <pc:sldMkLst>
          <pc:docMk/>
          <pc:sldMk cId="2527546393" sldId="1269"/>
        </pc:sldMkLst>
        <pc:spChg chg="mod">
          <ac:chgData name="Roth, Dan" userId="18da4c67-dd89-43a7-9856-8592f867a23c" providerId="ADAL" clId="{DDAFFD0C-2527-4A83-8435-D6E8F5314839}" dt="2019-09-26T23:38:10.494" v="625" actId="20577"/>
          <ac:spMkLst>
            <pc:docMk/>
            <pc:sldMk cId="2527546393" sldId="1269"/>
            <ac:spMk id="30" creationId="{7ECAB96A-9F4F-4907-9D35-D32C66E4D812}"/>
          </ac:spMkLst>
        </pc:spChg>
      </pc:sldChg>
      <pc:sldChg chg="modAnim">
        <pc:chgData name="Roth, Dan" userId="18da4c67-dd89-43a7-9856-8592f867a23c" providerId="ADAL" clId="{DDAFFD0C-2527-4A83-8435-D6E8F5314839}" dt="2019-09-27T12:11:37.500" v="2097"/>
        <pc:sldMkLst>
          <pc:docMk/>
          <pc:sldMk cId="1434781963" sldId="1271"/>
        </pc:sldMkLst>
      </pc:sldChg>
      <pc:sldChg chg="modSp modAnim">
        <pc:chgData name="Roth, Dan" userId="18da4c67-dd89-43a7-9856-8592f867a23c" providerId="ADAL" clId="{DDAFFD0C-2527-4A83-8435-D6E8F5314839}" dt="2019-09-26T15:25:14.298" v="77" actId="20577"/>
        <pc:sldMkLst>
          <pc:docMk/>
          <pc:sldMk cId="1685955748" sldId="1272"/>
        </pc:sldMkLst>
        <pc:spChg chg="mod">
          <ac:chgData name="Roth, Dan" userId="18da4c67-dd89-43a7-9856-8592f867a23c" providerId="ADAL" clId="{DDAFFD0C-2527-4A83-8435-D6E8F5314839}" dt="2019-09-26T15:25:14.298" v="77" actId="20577"/>
          <ac:spMkLst>
            <pc:docMk/>
            <pc:sldMk cId="1685955748" sldId="1272"/>
            <ac:spMk id="3" creationId="{77A72FCE-525F-4150-80D3-EFA8F449A2A6}"/>
          </ac:spMkLst>
        </pc:spChg>
      </pc:sldChg>
      <pc:sldChg chg="addSp modSp modAnim">
        <pc:chgData name="Roth, Dan" userId="18da4c67-dd89-43a7-9856-8592f867a23c" providerId="ADAL" clId="{DDAFFD0C-2527-4A83-8435-D6E8F5314839}" dt="2019-09-27T12:17:29.260" v="2191"/>
        <pc:sldMkLst>
          <pc:docMk/>
          <pc:sldMk cId="819782201" sldId="1273"/>
        </pc:sldMkLst>
        <pc:spChg chg="add mod">
          <ac:chgData name="Roth, Dan" userId="18da4c67-dd89-43a7-9856-8592f867a23c" providerId="ADAL" clId="{DDAFFD0C-2527-4A83-8435-D6E8F5314839}" dt="2019-09-27T12:17:10.479" v="2190" actId="20577"/>
          <ac:spMkLst>
            <pc:docMk/>
            <pc:sldMk cId="819782201" sldId="1273"/>
            <ac:spMk id="26" creationId="{8D79E832-4D4E-4227-B61F-D29DDC66CB7A}"/>
          </ac:spMkLst>
        </pc:spChg>
        <pc:spChg chg="add mod">
          <ac:chgData name="Roth, Dan" userId="18da4c67-dd89-43a7-9856-8592f867a23c" providerId="ADAL" clId="{DDAFFD0C-2527-4A83-8435-D6E8F5314839}" dt="2019-09-27T12:16:58.530" v="2189" actId="14100"/>
          <ac:spMkLst>
            <pc:docMk/>
            <pc:sldMk cId="819782201" sldId="1273"/>
            <ac:spMk id="27" creationId="{73991377-A8BB-451C-BBF1-5CDA57EB17C3}"/>
          </ac:spMkLst>
        </pc:spChg>
        <pc:spChg chg="mod">
          <ac:chgData name="Roth, Dan" userId="18da4c67-dd89-43a7-9856-8592f867a23c" providerId="ADAL" clId="{DDAFFD0C-2527-4A83-8435-D6E8F5314839}" dt="2019-09-26T16:36:34.240" v="92" actId="14100"/>
          <ac:spMkLst>
            <pc:docMk/>
            <pc:sldMk cId="819782201" sldId="1273"/>
            <ac:spMk id="61456" creationId="{00000000-0000-0000-0000-000000000000}"/>
          </ac:spMkLst>
        </pc:spChg>
        <pc:spChg chg="mod">
          <ac:chgData name="Roth, Dan" userId="18da4c67-dd89-43a7-9856-8592f867a23c" providerId="ADAL" clId="{DDAFFD0C-2527-4A83-8435-D6E8F5314839}" dt="2019-09-26T16:35:30.873" v="80" actId="14100"/>
          <ac:spMkLst>
            <pc:docMk/>
            <pc:sldMk cId="819782201" sldId="1273"/>
            <ac:spMk id="61458" creationId="{00000000-0000-0000-0000-000000000000}"/>
          </ac:spMkLst>
        </pc:spChg>
        <pc:spChg chg="mod">
          <ac:chgData name="Roth, Dan" userId="18da4c67-dd89-43a7-9856-8592f867a23c" providerId="ADAL" clId="{DDAFFD0C-2527-4A83-8435-D6E8F5314839}" dt="2019-09-26T16:36:04.509" v="86" actId="14100"/>
          <ac:spMkLst>
            <pc:docMk/>
            <pc:sldMk cId="819782201" sldId="1273"/>
            <ac:spMk id="754705" creationId="{00000000-0000-0000-0000-000000000000}"/>
          </ac:spMkLst>
        </pc:spChg>
        <pc:grpChg chg="mod">
          <ac:chgData name="Roth, Dan" userId="18da4c67-dd89-43a7-9856-8592f867a23c" providerId="ADAL" clId="{DDAFFD0C-2527-4A83-8435-D6E8F5314839}" dt="2019-09-26T16:35:30.873" v="80" actId="14100"/>
          <ac:grpSpMkLst>
            <pc:docMk/>
            <pc:sldMk cId="819782201" sldId="1273"/>
            <ac:grpSpMk id="5" creationId="{00000000-0000-0000-0000-000000000000}"/>
          </ac:grpSpMkLst>
        </pc:grpChg>
        <pc:grpChg chg="mod">
          <ac:chgData name="Roth, Dan" userId="18da4c67-dd89-43a7-9856-8592f867a23c" providerId="ADAL" clId="{DDAFFD0C-2527-4A83-8435-D6E8F5314839}" dt="2019-09-26T16:36:34.240" v="92" actId="14100"/>
          <ac:grpSpMkLst>
            <pc:docMk/>
            <pc:sldMk cId="819782201" sldId="1273"/>
            <ac:grpSpMk id="754717" creationId="{00000000-0000-0000-0000-000000000000}"/>
          </ac:grpSpMkLst>
        </pc:grpChg>
      </pc:sldChg>
      <pc:sldChg chg="modSp">
        <pc:chgData name="Roth, Dan" userId="18da4c67-dd89-43a7-9856-8592f867a23c" providerId="ADAL" clId="{DDAFFD0C-2527-4A83-8435-D6E8F5314839}" dt="2019-09-27T04:53:09.393" v="1766" actId="113"/>
        <pc:sldMkLst>
          <pc:docMk/>
          <pc:sldMk cId="1956819189" sldId="1276"/>
        </pc:sldMkLst>
        <pc:spChg chg="mod">
          <ac:chgData name="Roth, Dan" userId="18da4c67-dd89-43a7-9856-8592f867a23c" providerId="ADAL" clId="{DDAFFD0C-2527-4A83-8435-D6E8F5314839}" dt="2019-09-27T04:53:09.393" v="1766" actId="113"/>
          <ac:spMkLst>
            <pc:docMk/>
            <pc:sldMk cId="1956819189" sldId="1276"/>
            <ac:spMk id="2" creationId="{B962084F-57A8-4C86-B8E3-01A17A35B1CC}"/>
          </ac:spMkLst>
        </pc:spChg>
        <pc:spChg chg="mod">
          <ac:chgData name="Roth, Dan" userId="18da4c67-dd89-43a7-9856-8592f867a23c" providerId="ADAL" clId="{DDAFFD0C-2527-4A83-8435-D6E8F5314839}" dt="2019-09-26T16:38:23.259" v="93" actId="113"/>
          <ac:spMkLst>
            <pc:docMk/>
            <pc:sldMk cId="1956819189" sldId="1276"/>
            <ac:spMk id="3" creationId="{9D97316F-6B52-439C-9D56-2F01771FC364}"/>
          </ac:spMkLst>
        </pc:spChg>
      </pc:sldChg>
      <pc:sldChg chg="modSp">
        <pc:chgData name="Roth, Dan" userId="18da4c67-dd89-43a7-9856-8592f867a23c" providerId="ADAL" clId="{DDAFFD0C-2527-4A83-8435-D6E8F5314839}" dt="2019-09-27T04:54:27.982" v="1810" actId="20577"/>
        <pc:sldMkLst>
          <pc:docMk/>
          <pc:sldMk cId="1951640376" sldId="1277"/>
        </pc:sldMkLst>
        <pc:spChg chg="mod">
          <ac:chgData name="Roth, Dan" userId="18da4c67-dd89-43a7-9856-8592f867a23c" providerId="ADAL" clId="{DDAFFD0C-2527-4A83-8435-D6E8F5314839}" dt="2019-09-27T04:54:27.982" v="1810" actId="20577"/>
          <ac:spMkLst>
            <pc:docMk/>
            <pc:sldMk cId="1951640376" sldId="1277"/>
            <ac:spMk id="2" creationId="{00000000-0000-0000-0000-000000000000}"/>
          </ac:spMkLst>
        </pc:spChg>
      </pc:sldChg>
      <pc:sldChg chg="modSp">
        <pc:chgData name="Roth, Dan" userId="18da4c67-dd89-43a7-9856-8592f867a23c" providerId="ADAL" clId="{DDAFFD0C-2527-4A83-8435-D6E8F5314839}" dt="2019-09-26T16:54:01.760" v="398" actId="6549"/>
        <pc:sldMkLst>
          <pc:docMk/>
          <pc:sldMk cId="1285764961" sldId="1283"/>
        </pc:sldMkLst>
        <pc:spChg chg="mod">
          <ac:chgData name="Roth, Dan" userId="18da4c67-dd89-43a7-9856-8592f867a23c" providerId="ADAL" clId="{DDAFFD0C-2527-4A83-8435-D6E8F5314839}" dt="2019-09-26T16:54:01.760" v="398" actId="6549"/>
          <ac:spMkLst>
            <pc:docMk/>
            <pc:sldMk cId="1285764961" sldId="1283"/>
            <ac:spMk id="3" creationId="{54A3A4E4-E0BC-49C1-8DD3-28049194875F}"/>
          </ac:spMkLst>
        </pc:spChg>
      </pc:sldChg>
      <pc:sldChg chg="modSp">
        <pc:chgData name="Roth, Dan" userId="18da4c67-dd89-43a7-9856-8592f867a23c" providerId="ADAL" clId="{DDAFFD0C-2527-4A83-8435-D6E8F5314839}" dt="2019-09-27T05:03:15.888" v="1914" actId="5793"/>
        <pc:sldMkLst>
          <pc:docMk/>
          <pc:sldMk cId="3135463179" sldId="1291"/>
        </pc:sldMkLst>
        <pc:spChg chg="mod">
          <ac:chgData name="Roth, Dan" userId="18da4c67-dd89-43a7-9856-8592f867a23c" providerId="ADAL" clId="{DDAFFD0C-2527-4A83-8435-D6E8F5314839}" dt="2019-09-27T05:03:15.888" v="1914" actId="5793"/>
          <ac:spMkLst>
            <pc:docMk/>
            <pc:sldMk cId="3135463179" sldId="1291"/>
            <ac:spMk id="3" creationId="{9D97316F-6B52-439C-9D56-2F01771FC364}"/>
          </ac:spMkLst>
        </pc:spChg>
      </pc:sldChg>
      <pc:sldChg chg="addSp modSp modAnim">
        <pc:chgData name="Roth, Dan" userId="18da4c67-dd89-43a7-9856-8592f867a23c" providerId="ADAL" clId="{DDAFFD0C-2527-4A83-8435-D6E8F5314839}" dt="2019-09-27T05:03:40.494" v="1949" actId="6549"/>
        <pc:sldMkLst>
          <pc:docMk/>
          <pc:sldMk cId="3635769924" sldId="1402"/>
        </pc:sldMkLst>
        <pc:spChg chg="mod">
          <ac:chgData name="Roth, Dan" userId="18da4c67-dd89-43a7-9856-8592f867a23c" providerId="ADAL" clId="{DDAFFD0C-2527-4A83-8435-D6E8F5314839}" dt="2019-09-26T23:50:35.515" v="1059" actId="6549"/>
          <ac:spMkLst>
            <pc:docMk/>
            <pc:sldMk cId="3635769924" sldId="1402"/>
            <ac:spMk id="2" creationId="{F69850EB-924D-40F2-AB7F-840831AE4CEC}"/>
          </ac:spMkLst>
        </pc:spChg>
        <pc:spChg chg="mod">
          <ac:chgData name="Roth, Dan" userId="18da4c67-dd89-43a7-9856-8592f867a23c" providerId="ADAL" clId="{DDAFFD0C-2527-4A83-8435-D6E8F5314839}" dt="2019-09-27T05:03:40.494" v="1949" actId="6549"/>
          <ac:spMkLst>
            <pc:docMk/>
            <pc:sldMk cId="3635769924" sldId="1402"/>
            <ac:spMk id="3" creationId="{81D9A304-90FE-4779-83AC-56E4550BC0FC}"/>
          </ac:spMkLst>
        </pc:spChg>
        <pc:picChg chg="add mod">
          <ac:chgData name="Roth, Dan" userId="18da4c67-dd89-43a7-9856-8592f867a23c" providerId="ADAL" clId="{DDAFFD0C-2527-4A83-8435-D6E8F5314839}" dt="2019-09-26T23:58:28.575" v="1222" actId="1036"/>
          <ac:picMkLst>
            <pc:docMk/>
            <pc:sldMk cId="3635769924" sldId="1402"/>
            <ac:picMk id="8" creationId="{261049F0-DEA6-414C-8D2F-3B8CAD180E6A}"/>
          </ac:picMkLst>
        </pc:picChg>
        <pc:picChg chg="add mod">
          <ac:chgData name="Roth, Dan" userId="18da4c67-dd89-43a7-9856-8592f867a23c" providerId="ADAL" clId="{DDAFFD0C-2527-4A83-8435-D6E8F5314839}" dt="2019-09-26T23:58:28.575" v="1222" actId="1036"/>
          <ac:picMkLst>
            <pc:docMk/>
            <pc:sldMk cId="3635769924" sldId="1402"/>
            <ac:picMk id="9" creationId="{6F66B40D-8ECC-4AB4-9AEA-CA764CA5D000}"/>
          </ac:picMkLst>
        </pc:picChg>
      </pc:sldChg>
      <pc:sldChg chg="del">
        <pc:chgData name="Roth, Dan" userId="18da4c67-dd89-43a7-9856-8592f867a23c" providerId="ADAL" clId="{DDAFFD0C-2527-4A83-8435-D6E8F5314839}" dt="2019-09-27T00:03:15.501" v="1339" actId="2696"/>
        <pc:sldMkLst>
          <pc:docMk/>
          <pc:sldMk cId="6290910" sldId="1403"/>
        </pc:sldMkLst>
      </pc:sldChg>
      <pc:sldChg chg="add">
        <pc:chgData name="Roth, Dan" userId="18da4c67-dd89-43a7-9856-8592f867a23c" providerId="ADAL" clId="{DDAFFD0C-2527-4A83-8435-D6E8F5314839}" dt="2019-09-27T00:03:22.152" v="1340"/>
        <pc:sldMkLst>
          <pc:docMk/>
          <pc:sldMk cId="2362856364" sldId="1403"/>
        </pc:sldMkLst>
      </pc:sldChg>
      <pc:sldChg chg="addSp modSp modTransition">
        <pc:chgData name="Roth, Dan" userId="18da4c67-dd89-43a7-9856-8592f867a23c" providerId="ADAL" clId="{DDAFFD0C-2527-4A83-8435-D6E8F5314839}" dt="2019-09-27T05:08:02.613" v="1987" actId="20577"/>
        <pc:sldMkLst>
          <pc:docMk/>
          <pc:sldMk cId="558400769" sldId="1404"/>
        </pc:sldMkLst>
        <pc:spChg chg="mod">
          <ac:chgData name="Roth, Dan" userId="18da4c67-dd89-43a7-9856-8592f867a23c" providerId="ADAL" clId="{DDAFFD0C-2527-4A83-8435-D6E8F5314839}" dt="2019-09-27T05:07:23.025" v="1954" actId="404"/>
          <ac:spMkLst>
            <pc:docMk/>
            <pc:sldMk cId="558400769" sldId="1404"/>
            <ac:spMk id="2" creationId="{684932F5-6258-4598-9787-617116AC08F8}"/>
          </ac:spMkLst>
        </pc:spChg>
        <pc:spChg chg="add mod">
          <ac:chgData name="Roth, Dan" userId="18da4c67-dd89-43a7-9856-8592f867a23c" providerId="ADAL" clId="{DDAFFD0C-2527-4A83-8435-D6E8F5314839}" dt="2019-09-27T05:08:02.613" v="1987" actId="20577"/>
          <ac:spMkLst>
            <pc:docMk/>
            <pc:sldMk cId="558400769" sldId="1404"/>
            <ac:spMk id="4" creationId="{1B9E5602-F6C8-4BF6-9FD5-A6DD0F90DC72}"/>
          </ac:spMkLst>
        </pc:spChg>
        <pc:spChg chg="add mod">
          <ac:chgData name="Roth, Dan" userId="18da4c67-dd89-43a7-9856-8592f867a23c" providerId="ADAL" clId="{DDAFFD0C-2527-4A83-8435-D6E8F5314839}" dt="2019-09-27T00:15:05.517" v="1758" actId="1037"/>
          <ac:spMkLst>
            <pc:docMk/>
            <pc:sldMk cId="558400769" sldId="1404"/>
            <ac:spMk id="5" creationId="{8AEF7284-1FD1-4AF6-A9D7-7E574C7EAEEC}"/>
          </ac:spMkLst>
        </pc:spChg>
        <pc:picChg chg="mod">
          <ac:chgData name="Roth, Dan" userId="18da4c67-dd89-43a7-9856-8592f867a23c" providerId="ADAL" clId="{DDAFFD0C-2527-4A83-8435-D6E8F5314839}" dt="2019-09-27T00:12:10.168" v="1616" actId="1076"/>
          <ac:picMkLst>
            <pc:docMk/>
            <pc:sldMk cId="558400769" sldId="1404"/>
            <ac:picMk id="3" creationId="{FBF535BF-A51A-48F3-B898-4CC9D0ADBA11}"/>
          </ac:picMkLst>
        </pc:picChg>
      </pc:sldChg>
      <pc:sldChg chg="del">
        <pc:chgData name="Roth, Dan" userId="18da4c67-dd89-43a7-9856-8592f867a23c" providerId="ADAL" clId="{DDAFFD0C-2527-4A83-8435-D6E8F5314839}" dt="2019-09-27T04:47:23.342" v="1760" actId="47"/>
        <pc:sldMkLst>
          <pc:docMk/>
          <pc:sldMk cId="595954457" sldId="1405"/>
        </pc:sldMkLst>
      </pc:sldChg>
      <pc:sldChg chg="add modAnim">
        <pc:chgData name="Roth, Dan" userId="18da4c67-dd89-43a7-9856-8592f867a23c" providerId="ADAL" clId="{DDAFFD0C-2527-4A83-8435-D6E8F5314839}" dt="2019-09-27T04:52:00.117" v="1765"/>
        <pc:sldMkLst>
          <pc:docMk/>
          <pc:sldMk cId="3942757365" sldId="1405"/>
        </pc:sldMkLst>
      </pc:sldChg>
    </pc:docChg>
  </pc:docChgLst>
  <pc:docChgLst>
    <pc:chgData name="Roth, Dan" userId="18da4c67-dd89-43a7-9856-8592f867a23c" providerId="ADAL" clId="{69BD53C5-F62C-4290-B3DA-0E50AE214438}"/>
    <pc:docChg chg="undo addSld modSld">
      <pc:chgData name="Roth, Dan" userId="18da4c67-dd89-43a7-9856-8592f867a23c" providerId="ADAL" clId="{69BD53C5-F62C-4290-B3DA-0E50AE214438}" dt="2019-09-26T02:42:53.050" v="112" actId="20577"/>
      <pc:docMkLst>
        <pc:docMk/>
      </pc:docMkLst>
      <pc:sldChg chg="modSp">
        <pc:chgData name="Roth, Dan" userId="18da4c67-dd89-43a7-9856-8592f867a23c" providerId="ADAL" clId="{69BD53C5-F62C-4290-B3DA-0E50AE214438}" dt="2019-09-26T02:40:54.857" v="90" actId="6549"/>
        <pc:sldMkLst>
          <pc:docMk/>
          <pc:sldMk cId="144345531" sldId="385"/>
        </pc:sldMkLst>
        <pc:spChg chg="mod">
          <ac:chgData name="Roth, Dan" userId="18da4c67-dd89-43a7-9856-8592f867a23c" providerId="ADAL" clId="{69BD53C5-F62C-4290-B3DA-0E50AE214438}" dt="2019-09-26T02:40:54.857" v="90" actId="6549"/>
          <ac:spMkLst>
            <pc:docMk/>
            <pc:sldMk cId="144345531" sldId="385"/>
            <ac:spMk id="50178" creationId="{00000000-0000-0000-0000-000000000000}"/>
          </ac:spMkLst>
        </pc:spChg>
      </pc:sldChg>
      <pc:sldChg chg="modSp add">
        <pc:chgData name="Roth, Dan" userId="18da4c67-dd89-43a7-9856-8592f867a23c" providerId="ADAL" clId="{69BD53C5-F62C-4290-B3DA-0E50AE214438}" dt="2019-09-26T02:42:53.050" v="112" actId="20577"/>
        <pc:sldMkLst>
          <pc:docMk/>
          <pc:sldMk cId="595954457" sldId="1405"/>
        </pc:sldMkLst>
        <pc:spChg chg="mod">
          <ac:chgData name="Roth, Dan" userId="18da4c67-dd89-43a7-9856-8592f867a23c" providerId="ADAL" clId="{69BD53C5-F62C-4290-B3DA-0E50AE214438}" dt="2019-09-26T02:42:53.050" v="112" actId="20577"/>
          <ac:spMkLst>
            <pc:docMk/>
            <pc:sldMk cId="595954457" sldId="1405"/>
            <ac:spMk id="2" creationId="{AA69A9A9-EFED-4E39-BC36-CEC02E68ECC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dirty="0">
                <a:solidFill>
                  <a:schemeClr val="tx1"/>
                </a:solidFill>
              </a:rPr>
              <a:t>After “bomb”</a:t>
            </a:r>
          </a:p>
        </c:rich>
      </c:tx>
      <c:layout>
        <c:manualLayout>
          <c:xMode val="edge"/>
          <c:yMode val="edge"/>
          <c:x val="0.33658256768858902"/>
          <c:y val="2.777777777777780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C27990"/>
            </a:solidFill>
            <a:ln>
              <a:noFill/>
            </a:ln>
            <a:effectLst/>
          </c:spPr>
          <c:invertIfNegative val="0"/>
          <c:cat>
            <c:strRef>
              <c:f>Sheet1!$A$2:$A$8</c:f>
              <c:strCache>
                <c:ptCount val="7"/>
                <c:pt idx="0">
                  <c:v>kill</c:v>
                </c:pt>
                <c:pt idx="1">
                  <c:v>destroy</c:v>
                </c:pt>
                <c:pt idx="2">
                  <c:v>suspect</c:v>
                </c:pt>
                <c:pt idx="3">
                  <c:v>strafe</c:v>
                </c:pt>
                <c:pt idx="4">
                  <c:v>include</c:v>
                </c:pt>
                <c:pt idx="5">
                  <c:v>shell</c:v>
                </c:pt>
                <c:pt idx="6">
                  <c:v>wound</c:v>
                </c:pt>
              </c:strCache>
            </c:strRef>
          </c:cat>
          <c:val>
            <c:numRef>
              <c:f>Sheet1!$B$2:$B$8</c:f>
              <c:numCache>
                <c:formatCode>General</c:formatCode>
                <c:ptCount val="7"/>
                <c:pt idx="0">
                  <c:v>27.05184686635042</c:v>
                </c:pt>
                <c:pt idx="1">
                  <c:v>8.8264710397267248</c:v>
                </c:pt>
                <c:pt idx="2">
                  <c:v>6.4737483182894051</c:v>
                </c:pt>
                <c:pt idx="3">
                  <c:v>6.4737483182894051</c:v>
                </c:pt>
                <c:pt idx="4">
                  <c:v>5.5720068149199866</c:v>
                </c:pt>
                <c:pt idx="5">
                  <c:v>4.9915939069102171</c:v>
                </c:pt>
                <c:pt idx="6">
                  <c:v>4.7009061075832763</c:v>
                </c:pt>
              </c:numCache>
            </c:numRef>
          </c:val>
          <c:extLst>
            <c:ext xmlns:c16="http://schemas.microsoft.com/office/drawing/2014/chart" uri="{C3380CC4-5D6E-409C-BE32-E72D297353CC}">
              <c16:uniqueId val="{00000000-9E49-4D1F-8FD4-3F88F59617CF}"/>
            </c:ext>
          </c:extLst>
        </c:ser>
        <c:dLbls>
          <c:showLegendKey val="0"/>
          <c:showVal val="0"/>
          <c:showCatName val="0"/>
          <c:showSerName val="0"/>
          <c:showPercent val="0"/>
          <c:showBubbleSize val="0"/>
        </c:dLbls>
        <c:gapWidth val="15"/>
        <c:overlap val="-19"/>
        <c:axId val="-1425774608"/>
        <c:axId val="-1449032256"/>
      </c:barChart>
      <c:catAx>
        <c:axId val="-142577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9032256"/>
        <c:crosses val="autoZero"/>
        <c:auto val="1"/>
        <c:lblAlgn val="ctr"/>
        <c:lblOffset val="100"/>
        <c:noMultiLvlLbl val="0"/>
      </c:catAx>
      <c:valAx>
        <c:axId val="-144903225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2577460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r>
              <a:rPr lang="en-US"/>
              <a:t>Before “bomb”</a:t>
            </a:r>
          </a:p>
        </c:rich>
      </c:tx>
      <c:layout>
        <c:manualLayout>
          <c:xMode val="edge"/>
          <c:yMode val="edge"/>
          <c:x val="0.294747374630347"/>
          <c:y val="2.7252059014655699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bomb</c:v>
                </c:pt>
              </c:strCache>
            </c:strRef>
          </c:tx>
          <c:spPr>
            <a:solidFill>
              <a:srgbClr val="C27990"/>
            </a:solidFill>
            <a:ln>
              <a:noFill/>
            </a:ln>
            <a:effectLst/>
          </c:spPr>
          <c:invertIfNegative val="0"/>
          <c:cat>
            <c:strRef>
              <c:f>Sheet1!$A$2:$A$8</c:f>
              <c:strCache>
                <c:ptCount val="7"/>
                <c:pt idx="0">
                  <c:v>report</c:v>
                </c:pt>
                <c:pt idx="1">
                  <c:v>fire</c:v>
                </c:pt>
                <c:pt idx="2">
                  <c:v>come</c:v>
                </c:pt>
                <c:pt idx="3">
                  <c:v>continue</c:v>
                </c:pt>
                <c:pt idx="4">
                  <c:v>lead</c:v>
                </c:pt>
                <c:pt idx="5">
                  <c:v>describe</c:v>
                </c:pt>
                <c:pt idx="6">
                  <c:v>refuse</c:v>
                </c:pt>
              </c:strCache>
            </c:strRef>
          </c:cat>
          <c:val>
            <c:numRef>
              <c:f>Sheet1!$B$2:$B$8</c:f>
              <c:numCache>
                <c:formatCode>General</c:formatCode>
                <c:ptCount val="7"/>
                <c:pt idx="0">
                  <c:v>6.1580198871688836</c:v>
                </c:pt>
                <c:pt idx="1">
                  <c:v>6.1580198871688836</c:v>
                </c:pt>
                <c:pt idx="2">
                  <c:v>4.2112321579970349</c:v>
                </c:pt>
                <c:pt idx="3">
                  <c:v>3.447865276103125</c:v>
                </c:pt>
                <c:pt idx="4">
                  <c:v>2.3111732106021292</c:v>
                </c:pt>
                <c:pt idx="5">
                  <c:v>2.3111732106021292</c:v>
                </c:pt>
                <c:pt idx="6">
                  <c:v>1.9112457966326371</c:v>
                </c:pt>
              </c:numCache>
            </c:numRef>
          </c:val>
          <c:extLst>
            <c:ext xmlns:c16="http://schemas.microsoft.com/office/drawing/2014/chart" uri="{C3380CC4-5D6E-409C-BE32-E72D297353CC}">
              <c16:uniqueId val="{00000000-6F65-694F-B682-8A82E6314B8C}"/>
            </c:ext>
          </c:extLst>
        </c:ser>
        <c:dLbls>
          <c:showLegendKey val="0"/>
          <c:showVal val="0"/>
          <c:showCatName val="0"/>
          <c:showSerName val="0"/>
          <c:showPercent val="0"/>
          <c:showBubbleSize val="0"/>
        </c:dLbls>
        <c:gapWidth val="15"/>
        <c:overlap val="-19"/>
        <c:axId val="-1443069888"/>
        <c:axId val="-1443072656"/>
      </c:barChart>
      <c:catAx>
        <c:axId val="-144306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072656"/>
        <c:crosses val="autoZero"/>
        <c:auto val="1"/>
        <c:lblAlgn val="ctr"/>
        <c:lblOffset val="100"/>
        <c:noMultiLvlLbl val="0"/>
      </c:catAx>
      <c:valAx>
        <c:axId val="-144307265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06988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r>
              <a:rPr lang="en-US"/>
              <a:t>After “investigate”</a:t>
            </a:r>
          </a:p>
        </c:rich>
      </c:tx>
      <c:layout>
        <c:manualLayout>
          <c:xMode val="edge"/>
          <c:yMode val="edge"/>
          <c:x val="0.27770157642497101"/>
          <c:y val="2.69156184764065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report</c:v>
                </c:pt>
                <c:pt idx="1">
                  <c:v>prosecute</c:v>
                </c:pt>
                <c:pt idx="2">
                  <c:v>violate</c:v>
                </c:pt>
                <c:pt idx="3">
                  <c:v>occur</c:v>
                </c:pt>
                <c:pt idx="4">
                  <c:v>pay</c:v>
                </c:pt>
                <c:pt idx="5">
                  <c:v>tell</c:v>
                </c:pt>
                <c:pt idx="6">
                  <c:v>punish</c:v>
                </c:pt>
              </c:strCache>
            </c:strRef>
          </c:cat>
          <c:val>
            <c:numRef>
              <c:f>Sheet1!$B$2:$B$8</c:f>
              <c:numCache>
                <c:formatCode>General</c:formatCode>
                <c:ptCount val="7"/>
                <c:pt idx="0">
                  <c:v>7.6733652878954857</c:v>
                </c:pt>
                <c:pt idx="1">
                  <c:v>7.0834089290521183</c:v>
                </c:pt>
                <c:pt idx="2">
                  <c:v>4.8927537252394764</c:v>
                </c:pt>
                <c:pt idx="3">
                  <c:v>4.4716402113483404</c:v>
                </c:pt>
                <c:pt idx="4">
                  <c:v>3.8487763976105431</c:v>
                </c:pt>
                <c:pt idx="5">
                  <c:v>2.9974300723258311</c:v>
                </c:pt>
                <c:pt idx="6">
                  <c:v>2.9974300723258311</c:v>
                </c:pt>
              </c:numCache>
            </c:numRef>
          </c:val>
          <c:extLst>
            <c:ext xmlns:c16="http://schemas.microsoft.com/office/drawing/2014/chart" uri="{C3380CC4-5D6E-409C-BE32-E72D297353CC}">
              <c16:uniqueId val="{00000000-4F32-6F40-A1F5-5B09EFC4A681}"/>
            </c:ext>
          </c:extLst>
        </c:ser>
        <c:dLbls>
          <c:showLegendKey val="0"/>
          <c:showVal val="0"/>
          <c:showCatName val="0"/>
          <c:showSerName val="0"/>
          <c:showPercent val="0"/>
          <c:showBubbleSize val="0"/>
        </c:dLbls>
        <c:gapWidth val="15"/>
        <c:overlap val="-19"/>
        <c:axId val="-1744089344"/>
        <c:axId val="-1744706288"/>
      </c:barChart>
      <c:catAx>
        <c:axId val="-174408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744706288"/>
        <c:crosses val="autoZero"/>
        <c:auto val="1"/>
        <c:lblAlgn val="ctr"/>
        <c:lblOffset val="100"/>
        <c:noMultiLvlLbl val="0"/>
      </c:catAx>
      <c:valAx>
        <c:axId val="-1744706288"/>
        <c:scaling>
          <c:orientation val="minMax"/>
          <c:max val="8"/>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74408934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r>
              <a:rPr lang="en-US"/>
              <a:t>Before “investigate”</a:t>
            </a:r>
          </a:p>
        </c:rich>
      </c:tx>
      <c:layout>
        <c:manualLayout>
          <c:xMode val="edge"/>
          <c:yMode val="edge"/>
          <c:x val="0.24412604635947199"/>
          <c:y val="2.7252059014655699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involve</c:v>
                </c:pt>
                <c:pt idx="1">
                  <c:v>kill</c:v>
                </c:pt>
                <c:pt idx="2">
                  <c:v>suspect</c:v>
                </c:pt>
                <c:pt idx="3">
                  <c:v>know</c:v>
                </c:pt>
                <c:pt idx="4">
                  <c:v>link</c:v>
                </c:pt>
                <c:pt idx="5">
                  <c:v>raise</c:v>
                </c:pt>
                <c:pt idx="6">
                  <c:v>steal</c:v>
                </c:pt>
              </c:strCache>
            </c:strRef>
          </c:cat>
          <c:val>
            <c:numRef>
              <c:f>Sheet1!$B$2:$B$8</c:f>
              <c:numCache>
                <c:formatCode>General</c:formatCode>
                <c:ptCount val="7"/>
                <c:pt idx="0">
                  <c:v>7.5214224749932699</c:v>
                </c:pt>
                <c:pt idx="1">
                  <c:v>5.684568819219578</c:v>
                </c:pt>
                <c:pt idx="2">
                  <c:v>5.4616736876407801</c:v>
                </c:pt>
                <c:pt idx="3">
                  <c:v>3.0275547453758151</c:v>
                </c:pt>
                <c:pt idx="4">
                  <c:v>1.8922285832099399</c:v>
                </c:pt>
                <c:pt idx="5">
                  <c:v>1.5647957103941661</c:v>
                </c:pt>
                <c:pt idx="6">
                  <c:v>1.3878492948359289</c:v>
                </c:pt>
              </c:numCache>
            </c:numRef>
          </c:val>
          <c:extLst>
            <c:ext xmlns:c16="http://schemas.microsoft.com/office/drawing/2014/chart" uri="{C3380CC4-5D6E-409C-BE32-E72D297353CC}">
              <c16:uniqueId val="{00000000-C832-FC4A-BAA8-2E48657F1D88}"/>
            </c:ext>
          </c:extLst>
        </c:ser>
        <c:dLbls>
          <c:showLegendKey val="0"/>
          <c:showVal val="0"/>
          <c:showCatName val="0"/>
          <c:showSerName val="0"/>
          <c:showPercent val="0"/>
          <c:showBubbleSize val="0"/>
        </c:dLbls>
        <c:gapWidth val="15"/>
        <c:overlap val="-19"/>
        <c:axId val="-1456271344"/>
        <c:axId val="-1456269296"/>
      </c:barChart>
      <c:catAx>
        <c:axId val="-145627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56269296"/>
        <c:crosses val="autoZero"/>
        <c:auto val="1"/>
        <c:lblAlgn val="ctr"/>
        <c:lblOffset val="100"/>
        <c:noMultiLvlLbl val="0"/>
      </c:catAx>
      <c:valAx>
        <c:axId val="-145626929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5627134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a:solidFill>
                  <a:schemeClr val="tx1"/>
                </a:solidFill>
              </a:rPr>
              <a:t>After “grant”</a:t>
            </a:r>
          </a:p>
        </c:rich>
      </c:tx>
      <c:layout>
        <c:manualLayout>
          <c:xMode val="edge"/>
          <c:yMode val="edge"/>
          <c:x val="0.33328910836612802"/>
          <c:y val="2.5855803338452499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665E8A"/>
            </a:solidFill>
            <a:ln>
              <a:noFill/>
            </a:ln>
            <a:effectLst/>
          </c:spPr>
          <c:invertIfNegative val="0"/>
          <c:cat>
            <c:strRef>
              <c:f>Sheet1!$A$2:$A$8</c:f>
              <c:strCache>
                <c:ptCount val="7"/>
                <c:pt idx="0">
                  <c:v>use</c:v>
                </c:pt>
                <c:pt idx="1">
                  <c:v>pay</c:v>
                </c:pt>
                <c:pt idx="2">
                  <c:v>include</c:v>
                </c:pt>
                <c:pt idx="3">
                  <c:v>leave</c:v>
                </c:pt>
                <c:pt idx="4">
                  <c:v>speak</c:v>
                </c:pt>
                <c:pt idx="5">
                  <c:v>help</c:v>
                </c:pt>
                <c:pt idx="6">
                  <c:v>work</c:v>
                </c:pt>
              </c:strCache>
            </c:strRef>
          </c:cat>
          <c:val>
            <c:numRef>
              <c:f>Sheet1!$B$2:$B$8</c:f>
              <c:numCache>
                <c:formatCode>General</c:formatCode>
                <c:ptCount val="7"/>
                <c:pt idx="0">
                  <c:v>5.1436105730303776</c:v>
                </c:pt>
                <c:pt idx="1">
                  <c:v>4.0867714384640701</c:v>
                </c:pt>
                <c:pt idx="2">
                  <c:v>3.5175167749121301</c:v>
                </c:pt>
                <c:pt idx="3">
                  <c:v>3.3459654574712721</c:v>
                </c:pt>
                <c:pt idx="4">
                  <c:v>3.2470772336105869</c:v>
                </c:pt>
                <c:pt idx="5">
                  <c:v>2.9676051447809439</c:v>
                </c:pt>
                <c:pt idx="6">
                  <c:v>2.879899158088242</c:v>
                </c:pt>
              </c:numCache>
            </c:numRef>
          </c:val>
          <c:extLst>
            <c:ext xmlns:c16="http://schemas.microsoft.com/office/drawing/2014/chart" uri="{C3380CC4-5D6E-409C-BE32-E72D297353CC}">
              <c16:uniqueId val="{00000000-8F92-DE48-B680-0BDF824AA171}"/>
            </c:ext>
          </c:extLst>
        </c:ser>
        <c:dLbls>
          <c:showLegendKey val="0"/>
          <c:showVal val="0"/>
          <c:showCatName val="0"/>
          <c:showSerName val="0"/>
          <c:showPercent val="0"/>
          <c:showBubbleSize val="0"/>
        </c:dLbls>
        <c:gapWidth val="15"/>
        <c:overlap val="-19"/>
        <c:axId val="-1425862832"/>
        <c:axId val="-1449047904"/>
      </c:barChart>
      <c:catAx>
        <c:axId val="-142586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9047904"/>
        <c:crosses val="autoZero"/>
        <c:auto val="1"/>
        <c:lblAlgn val="ctr"/>
        <c:lblOffset val="100"/>
        <c:noMultiLvlLbl val="0"/>
      </c:catAx>
      <c:valAx>
        <c:axId val="-1449047904"/>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2586283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a:solidFill>
                  <a:schemeClr val="tx1"/>
                </a:solidFill>
              </a:rPr>
              <a:t>Before “grant”</a:t>
            </a:r>
          </a:p>
        </c:rich>
      </c:tx>
      <c:layout>
        <c:manualLayout>
          <c:xMode val="edge"/>
          <c:yMode val="edge"/>
          <c:x val="0.307973241293372"/>
          <c:y val="2.7252059014655699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"mourn"</c:v>
                </c:pt>
              </c:strCache>
            </c:strRef>
          </c:tx>
          <c:spPr>
            <a:solidFill>
              <a:srgbClr val="665E8A"/>
            </a:solidFill>
            <a:ln>
              <a:noFill/>
            </a:ln>
            <a:effectLst/>
          </c:spPr>
          <c:invertIfNegative val="0"/>
          <c:cat>
            <c:strRef>
              <c:f>Sheet1!$A$2:$A$8</c:f>
              <c:strCache>
                <c:ptCount val="7"/>
                <c:pt idx="0">
                  <c:v>seek</c:v>
                </c:pt>
                <c:pt idx="1">
                  <c:v>know</c:v>
                </c:pt>
                <c:pt idx="2">
                  <c:v>need</c:v>
                </c:pt>
                <c:pt idx="3">
                  <c:v>zone</c:v>
                </c:pt>
                <c:pt idx="4">
                  <c:v>request</c:v>
                </c:pt>
                <c:pt idx="5">
                  <c:v>involve</c:v>
                </c:pt>
                <c:pt idx="6">
                  <c:v>write</c:v>
                </c:pt>
              </c:strCache>
            </c:strRef>
          </c:cat>
          <c:val>
            <c:numRef>
              <c:f>Sheet1!$B$2:$B$8</c:f>
              <c:numCache>
                <c:formatCode>General</c:formatCode>
                <c:ptCount val="7"/>
                <c:pt idx="0">
                  <c:v>4.7958707102964206</c:v>
                </c:pt>
                <c:pt idx="1">
                  <c:v>2.9974300723258311</c:v>
                </c:pt>
                <c:pt idx="2">
                  <c:v>2.3578620064902331</c:v>
                </c:pt>
                <c:pt idx="3">
                  <c:v>1.989245217265162</c:v>
                </c:pt>
                <c:pt idx="4">
                  <c:v>1.989245217265162</c:v>
                </c:pt>
                <c:pt idx="5">
                  <c:v>1.989245217265162</c:v>
                </c:pt>
                <c:pt idx="6">
                  <c:v>1.9112457966326371</c:v>
                </c:pt>
              </c:numCache>
            </c:numRef>
          </c:val>
          <c:extLst>
            <c:ext xmlns:c16="http://schemas.microsoft.com/office/drawing/2014/chart" uri="{C3380CC4-5D6E-409C-BE32-E72D297353CC}">
              <c16:uniqueId val="{00000000-47FC-A644-A2C3-A2C749E02654}"/>
            </c:ext>
          </c:extLst>
        </c:ser>
        <c:dLbls>
          <c:showLegendKey val="0"/>
          <c:showVal val="0"/>
          <c:showCatName val="0"/>
          <c:showSerName val="0"/>
          <c:showPercent val="0"/>
          <c:showBubbleSize val="0"/>
        </c:dLbls>
        <c:gapWidth val="15"/>
        <c:overlap val="-19"/>
        <c:axId val="-1443134688"/>
        <c:axId val="-1443142752"/>
      </c:barChart>
      <c:catAx>
        <c:axId val="-144313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3142752"/>
        <c:crosses val="autoZero"/>
        <c:auto val="1"/>
        <c:lblAlgn val="ctr"/>
        <c:lblOffset val="100"/>
        <c:noMultiLvlLbl val="0"/>
      </c:catAx>
      <c:valAx>
        <c:axId val="-144314275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13468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CAEVO</c:v>
                </c:pt>
              </c:strCache>
            </c:strRef>
          </c:tx>
          <c:spPr>
            <a:solidFill>
              <a:schemeClr val="accent1"/>
            </a:solidFill>
            <a:ln>
              <a:noFill/>
            </a:ln>
            <a:effectLst/>
          </c:spPr>
          <c:invertIfNegative val="0"/>
          <c:cat>
            <c:strRef>
              <c:f>Sheet1!$A$2</c:f>
              <c:strCache>
                <c:ptCount val="1"/>
                <c:pt idx="0">
                  <c:v>F1</c:v>
                </c:pt>
              </c:strCache>
            </c:strRef>
          </c:cat>
          <c:val>
            <c:numRef>
              <c:f>Sheet1!$B$2</c:f>
              <c:numCache>
                <c:formatCode>General</c:formatCode>
                <c:ptCount val="1"/>
                <c:pt idx="0">
                  <c:v>50</c:v>
                </c:pt>
              </c:numCache>
            </c:numRef>
          </c:val>
          <c:extLst>
            <c:ext xmlns:c16="http://schemas.microsoft.com/office/drawing/2014/chart" uri="{C3380CC4-5D6E-409C-BE32-E72D297353CC}">
              <c16:uniqueId val="{00000000-CC3B-6646-80D4-BE3961523A95}"/>
            </c:ext>
          </c:extLst>
        </c:ser>
        <c:ser>
          <c:idx val="1"/>
          <c:order val="1"/>
          <c:tx>
            <c:strRef>
              <c:f>Sheet1!$C$1</c:f>
              <c:strCache>
                <c:ptCount val="1"/>
                <c:pt idx="0">
                  <c:v>EMNLP'17</c:v>
                </c:pt>
              </c:strCache>
            </c:strRef>
          </c:tx>
          <c:spPr>
            <a:solidFill>
              <a:schemeClr val="accent2"/>
            </a:solidFill>
            <a:ln>
              <a:noFill/>
            </a:ln>
            <a:effectLst/>
          </c:spPr>
          <c:invertIfNegative val="0"/>
          <c:cat>
            <c:strRef>
              <c:f>Sheet1!$A$2</c:f>
              <c:strCache>
                <c:ptCount val="1"/>
                <c:pt idx="0">
                  <c:v>F1</c:v>
                </c:pt>
              </c:strCache>
            </c:strRef>
          </c:cat>
          <c:val>
            <c:numRef>
              <c:f>Sheet1!$C$2</c:f>
              <c:numCache>
                <c:formatCode>General</c:formatCode>
                <c:ptCount val="1"/>
                <c:pt idx="0">
                  <c:v>51.5</c:v>
                </c:pt>
              </c:numCache>
            </c:numRef>
          </c:val>
          <c:extLst>
            <c:ext xmlns:c16="http://schemas.microsoft.com/office/drawing/2014/chart" uri="{C3380CC4-5D6E-409C-BE32-E72D297353CC}">
              <c16:uniqueId val="{00000001-CC3B-6646-80D4-BE3961523A95}"/>
            </c:ext>
          </c:extLst>
        </c:ser>
        <c:ser>
          <c:idx val="2"/>
          <c:order val="2"/>
          <c:tx>
            <c:strRef>
              <c:f>Sheet1!$D$1</c:f>
              <c:strCache>
                <c:ptCount val="1"/>
                <c:pt idx="0">
                  <c:v>TemProb</c:v>
                </c:pt>
              </c:strCache>
            </c:strRef>
          </c:tx>
          <c:spPr>
            <a:solidFill>
              <a:schemeClr val="accent3"/>
            </a:solidFill>
            <a:ln>
              <a:noFill/>
            </a:ln>
            <a:effectLst/>
          </c:spPr>
          <c:invertIfNegative val="0"/>
          <c:cat>
            <c:strRef>
              <c:f>Sheet1!$A$2</c:f>
              <c:strCache>
                <c:ptCount val="1"/>
                <c:pt idx="0">
                  <c:v>F1</c:v>
                </c:pt>
              </c:strCache>
            </c:strRef>
          </c:cat>
          <c:val>
            <c:numRef>
              <c:f>Sheet1!$D$2</c:f>
              <c:numCache>
                <c:formatCode>General</c:formatCode>
                <c:ptCount val="1"/>
                <c:pt idx="0">
                  <c:v>55.5</c:v>
                </c:pt>
              </c:numCache>
            </c:numRef>
          </c:val>
          <c:extLst>
            <c:ext xmlns:c16="http://schemas.microsoft.com/office/drawing/2014/chart" uri="{C3380CC4-5D6E-409C-BE32-E72D297353CC}">
              <c16:uniqueId val="{00000002-CC3B-6646-80D4-BE3961523A95}"/>
            </c:ext>
          </c:extLst>
        </c:ser>
        <c:ser>
          <c:idx val="3"/>
          <c:order val="3"/>
          <c:tx>
            <c:strRef>
              <c:f>Sheet1!$E$1</c:f>
              <c:strCache>
                <c:ptCount val="1"/>
                <c:pt idx="0">
                  <c:v>CogCompTime</c:v>
                </c:pt>
              </c:strCache>
            </c:strRef>
          </c:tx>
          <c:spPr>
            <a:solidFill>
              <a:schemeClr val="accent4"/>
            </a:solidFill>
            <a:ln>
              <a:noFill/>
            </a:ln>
            <a:effectLst/>
          </c:spPr>
          <c:invertIfNegative val="0"/>
          <c:cat>
            <c:strRef>
              <c:f>Sheet1!$A$2</c:f>
              <c:strCache>
                <c:ptCount val="1"/>
                <c:pt idx="0">
                  <c:v>F1</c:v>
                </c:pt>
              </c:strCache>
            </c:strRef>
          </c:cat>
          <c:val>
            <c:numRef>
              <c:f>Sheet1!$E$2</c:f>
              <c:numCache>
                <c:formatCode>General</c:formatCode>
                <c:ptCount val="1"/>
                <c:pt idx="0">
                  <c:v>66.599999999999994</c:v>
                </c:pt>
              </c:numCache>
            </c:numRef>
          </c:val>
          <c:extLst>
            <c:ext xmlns:c16="http://schemas.microsoft.com/office/drawing/2014/chart" uri="{C3380CC4-5D6E-409C-BE32-E72D297353CC}">
              <c16:uniqueId val="{00000003-CC3B-6646-80D4-BE3961523A95}"/>
            </c:ext>
          </c:extLst>
        </c:ser>
        <c:ser>
          <c:idx val="4"/>
          <c:order val="4"/>
          <c:tx>
            <c:strRef>
              <c:f>Sheet1!$F$1</c:f>
              <c:strCache>
                <c:ptCount val="1"/>
                <c:pt idx="0">
                  <c:v>LSTM</c:v>
                </c:pt>
              </c:strCache>
            </c:strRef>
          </c:tx>
          <c:spPr>
            <a:solidFill>
              <a:schemeClr val="accent5"/>
            </a:solidFill>
            <a:ln>
              <a:noFill/>
            </a:ln>
            <a:effectLst/>
          </c:spPr>
          <c:invertIfNegative val="0"/>
          <c:cat>
            <c:strRef>
              <c:f>Sheet1!$A$2</c:f>
              <c:strCache>
                <c:ptCount val="1"/>
                <c:pt idx="0">
                  <c:v>F1</c:v>
                </c:pt>
              </c:strCache>
            </c:strRef>
          </c:cat>
          <c:val>
            <c:numRef>
              <c:f>Sheet1!$F$2</c:f>
              <c:numCache>
                <c:formatCode>General</c:formatCode>
                <c:ptCount val="1"/>
                <c:pt idx="0">
                  <c:v>69</c:v>
                </c:pt>
              </c:numCache>
            </c:numRef>
          </c:val>
          <c:extLst>
            <c:ext xmlns:c16="http://schemas.microsoft.com/office/drawing/2014/chart" uri="{C3380CC4-5D6E-409C-BE32-E72D297353CC}">
              <c16:uniqueId val="{00000004-CC3B-6646-80D4-BE3961523A95}"/>
            </c:ext>
          </c:extLst>
        </c:ser>
        <c:ser>
          <c:idx val="5"/>
          <c:order val="5"/>
          <c:tx>
            <c:strRef>
              <c:f>Sheet1!$G$1</c:f>
              <c:strCache>
                <c:ptCount val="1"/>
                <c:pt idx="0">
                  <c:v>LSTM (BERT)</c:v>
                </c:pt>
              </c:strCache>
            </c:strRef>
          </c:tx>
          <c:spPr>
            <a:solidFill>
              <a:schemeClr val="accent6"/>
            </a:solidFill>
            <a:ln>
              <a:noFill/>
            </a:ln>
            <a:effectLst/>
          </c:spPr>
          <c:invertIfNegative val="0"/>
          <c:cat>
            <c:strRef>
              <c:f>Sheet1!$A$2</c:f>
              <c:strCache>
                <c:ptCount val="1"/>
                <c:pt idx="0">
                  <c:v>F1</c:v>
                </c:pt>
              </c:strCache>
            </c:strRef>
          </c:cat>
          <c:val>
            <c:numRef>
              <c:f>Sheet1!$G$2</c:f>
              <c:numCache>
                <c:formatCode>General</c:formatCode>
                <c:ptCount val="1"/>
                <c:pt idx="0">
                  <c:v>73.8</c:v>
                </c:pt>
              </c:numCache>
            </c:numRef>
          </c:val>
          <c:extLst>
            <c:ext xmlns:c16="http://schemas.microsoft.com/office/drawing/2014/chart" uri="{C3380CC4-5D6E-409C-BE32-E72D297353CC}">
              <c16:uniqueId val="{00000005-CC3B-6646-80D4-BE3961523A95}"/>
            </c:ext>
          </c:extLst>
        </c:ser>
        <c:ser>
          <c:idx val="6"/>
          <c:order val="6"/>
          <c:tx>
            <c:strRef>
              <c:f>Sheet1!$H$1</c:f>
              <c:strCache>
                <c:ptCount val="1"/>
                <c:pt idx="0">
                  <c:v>LSTM+Siamese</c:v>
                </c:pt>
              </c:strCache>
            </c:strRef>
          </c:tx>
          <c:spPr>
            <a:solidFill>
              <a:schemeClr val="accent1">
                <a:lumMod val="60000"/>
              </a:schemeClr>
            </a:solidFill>
            <a:ln>
              <a:noFill/>
            </a:ln>
            <a:effectLst/>
          </c:spPr>
          <c:invertIfNegative val="0"/>
          <c:cat>
            <c:strRef>
              <c:f>Sheet1!$A$2</c:f>
              <c:strCache>
                <c:ptCount val="1"/>
                <c:pt idx="0">
                  <c:v>F1</c:v>
                </c:pt>
              </c:strCache>
            </c:strRef>
          </c:cat>
          <c:val>
            <c:numRef>
              <c:f>Sheet1!$H$2</c:f>
              <c:numCache>
                <c:formatCode>General</c:formatCode>
                <c:ptCount val="1"/>
                <c:pt idx="0">
                  <c:v>76.5</c:v>
                </c:pt>
              </c:numCache>
            </c:numRef>
          </c:val>
          <c:extLst>
            <c:ext xmlns:c16="http://schemas.microsoft.com/office/drawing/2014/chart" uri="{C3380CC4-5D6E-409C-BE32-E72D297353CC}">
              <c16:uniqueId val="{00000006-CC3B-6646-80D4-BE3961523A95}"/>
            </c:ext>
          </c:extLst>
        </c:ser>
        <c:dLbls>
          <c:showLegendKey val="0"/>
          <c:showVal val="0"/>
          <c:showCatName val="0"/>
          <c:showSerName val="0"/>
          <c:showPercent val="0"/>
          <c:showBubbleSize val="0"/>
        </c:dLbls>
        <c:gapWidth val="267"/>
        <c:overlap val="-43"/>
        <c:axId val="-1321335344"/>
        <c:axId val="-1321355616"/>
      </c:barChart>
      <c:catAx>
        <c:axId val="-13213353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dk1">
                    <a:lumMod val="65000"/>
                    <a:lumOff val="35000"/>
                  </a:schemeClr>
                </a:solidFill>
                <a:latin typeface="Century Gothic" panose="020B0502020202020204" pitchFamily="34" charset="0"/>
                <a:ea typeface="+mn-ea"/>
                <a:cs typeface="+mn-cs"/>
              </a:defRPr>
            </a:pPr>
            <a:endParaRPr lang="en-US"/>
          </a:p>
        </c:txPr>
        <c:crossAx val="-1321355616"/>
        <c:crosses val="autoZero"/>
        <c:auto val="1"/>
        <c:lblAlgn val="ctr"/>
        <c:lblOffset val="100"/>
        <c:noMultiLvlLbl val="0"/>
      </c:catAx>
      <c:valAx>
        <c:axId val="-1321355616"/>
        <c:scaling>
          <c:orientation val="minMax"/>
          <c:max val="80"/>
          <c:min val="40"/>
        </c:scaling>
        <c:delete val="0"/>
        <c:axPos val="l"/>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crossAx val="-13213353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Before “bomb”</a:t>
            </a:r>
          </a:p>
        </c:rich>
      </c:tx>
      <c:layout>
        <c:manualLayout>
          <c:xMode val="edge"/>
          <c:yMode val="edge"/>
          <c:x val="0.294747374630347"/>
          <c:y val="2.72520590146556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bomb</c:v>
                </c:pt>
              </c:strCache>
            </c:strRef>
          </c:tx>
          <c:spPr>
            <a:solidFill>
              <a:srgbClr val="C27990"/>
            </a:solidFill>
            <a:ln>
              <a:noFill/>
            </a:ln>
            <a:effectLst/>
          </c:spPr>
          <c:invertIfNegative val="0"/>
          <c:cat>
            <c:strRef>
              <c:f>Sheet1!$A$2:$A$8</c:f>
              <c:strCache>
                <c:ptCount val="7"/>
                <c:pt idx="0">
                  <c:v>report</c:v>
                </c:pt>
                <c:pt idx="1">
                  <c:v>fire</c:v>
                </c:pt>
                <c:pt idx="2">
                  <c:v>come</c:v>
                </c:pt>
                <c:pt idx="3">
                  <c:v>continue</c:v>
                </c:pt>
                <c:pt idx="4">
                  <c:v>lead</c:v>
                </c:pt>
                <c:pt idx="5">
                  <c:v>describe</c:v>
                </c:pt>
                <c:pt idx="6">
                  <c:v>refuse</c:v>
                </c:pt>
              </c:strCache>
            </c:strRef>
          </c:cat>
          <c:val>
            <c:numRef>
              <c:f>Sheet1!$B$2:$B$8</c:f>
              <c:numCache>
                <c:formatCode>General</c:formatCode>
                <c:ptCount val="7"/>
                <c:pt idx="0">
                  <c:v>6.1580198871688836</c:v>
                </c:pt>
                <c:pt idx="1">
                  <c:v>6.1580198871688836</c:v>
                </c:pt>
                <c:pt idx="2">
                  <c:v>4.2112321579970349</c:v>
                </c:pt>
                <c:pt idx="3">
                  <c:v>3.447865276103125</c:v>
                </c:pt>
                <c:pt idx="4">
                  <c:v>2.3111732106021292</c:v>
                </c:pt>
                <c:pt idx="5">
                  <c:v>2.3111732106021292</c:v>
                </c:pt>
                <c:pt idx="6">
                  <c:v>1.9112457966326371</c:v>
                </c:pt>
              </c:numCache>
            </c:numRef>
          </c:val>
          <c:extLst>
            <c:ext xmlns:c16="http://schemas.microsoft.com/office/drawing/2014/chart" uri="{C3380CC4-5D6E-409C-BE32-E72D297353CC}">
              <c16:uniqueId val="{00000000-19E8-4631-B497-C09F863AC72B}"/>
            </c:ext>
          </c:extLst>
        </c:ser>
        <c:dLbls>
          <c:showLegendKey val="0"/>
          <c:showVal val="0"/>
          <c:showCatName val="0"/>
          <c:showSerName val="0"/>
          <c:showPercent val="0"/>
          <c:showBubbleSize val="0"/>
        </c:dLbls>
        <c:gapWidth val="15"/>
        <c:overlap val="-19"/>
        <c:axId val="-1320382416"/>
        <c:axId val="-1320380096"/>
      </c:barChart>
      <c:catAx>
        <c:axId val="-132038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320380096"/>
        <c:crosses val="autoZero"/>
        <c:auto val="1"/>
        <c:lblAlgn val="ctr"/>
        <c:lblOffset val="100"/>
        <c:noMultiLvlLbl val="0"/>
      </c:catAx>
      <c:valAx>
        <c:axId val="-132038009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32038241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After “investigate”</a:t>
            </a:r>
          </a:p>
        </c:rich>
      </c:tx>
      <c:layout>
        <c:manualLayout>
          <c:xMode val="edge"/>
          <c:yMode val="edge"/>
          <c:x val="0.27770157642497101"/>
          <c:y val="2.691561847640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report</c:v>
                </c:pt>
                <c:pt idx="1">
                  <c:v>prosecute</c:v>
                </c:pt>
                <c:pt idx="2">
                  <c:v>violate</c:v>
                </c:pt>
                <c:pt idx="3">
                  <c:v>occur</c:v>
                </c:pt>
                <c:pt idx="4">
                  <c:v>pay</c:v>
                </c:pt>
                <c:pt idx="5">
                  <c:v>tell</c:v>
                </c:pt>
                <c:pt idx="6">
                  <c:v>punish</c:v>
                </c:pt>
              </c:strCache>
            </c:strRef>
          </c:cat>
          <c:val>
            <c:numRef>
              <c:f>Sheet1!$B$2:$B$8</c:f>
              <c:numCache>
                <c:formatCode>General</c:formatCode>
                <c:ptCount val="7"/>
                <c:pt idx="0">
                  <c:v>7.6733652878954857</c:v>
                </c:pt>
                <c:pt idx="1">
                  <c:v>7.0834089290521183</c:v>
                </c:pt>
                <c:pt idx="2">
                  <c:v>4.8927537252394764</c:v>
                </c:pt>
                <c:pt idx="3">
                  <c:v>4.4716402113483404</c:v>
                </c:pt>
                <c:pt idx="4">
                  <c:v>3.8487763976105431</c:v>
                </c:pt>
                <c:pt idx="5">
                  <c:v>2.9974300723258311</c:v>
                </c:pt>
                <c:pt idx="6">
                  <c:v>2.9974300723258311</c:v>
                </c:pt>
              </c:numCache>
            </c:numRef>
          </c:val>
          <c:extLst>
            <c:ext xmlns:c16="http://schemas.microsoft.com/office/drawing/2014/chart" uri="{C3380CC4-5D6E-409C-BE32-E72D297353CC}">
              <c16:uniqueId val="{00000000-BA6E-48EE-8EC5-3953232382E0}"/>
            </c:ext>
          </c:extLst>
        </c:ser>
        <c:dLbls>
          <c:showLegendKey val="0"/>
          <c:showVal val="0"/>
          <c:showCatName val="0"/>
          <c:showSerName val="0"/>
          <c:showPercent val="0"/>
          <c:showBubbleSize val="0"/>
        </c:dLbls>
        <c:gapWidth val="15"/>
        <c:overlap val="-19"/>
        <c:axId val="-1442873024"/>
        <c:axId val="-1442932240"/>
      </c:barChart>
      <c:catAx>
        <c:axId val="-144287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32240"/>
        <c:crosses val="autoZero"/>
        <c:auto val="1"/>
        <c:lblAlgn val="ctr"/>
        <c:lblOffset val="100"/>
        <c:noMultiLvlLbl val="0"/>
      </c:catAx>
      <c:valAx>
        <c:axId val="-1442932240"/>
        <c:scaling>
          <c:orientation val="minMax"/>
          <c:max val="8"/>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8730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dirty="0">
                <a:solidFill>
                  <a:schemeClr val="tx1"/>
                </a:solidFill>
              </a:rPr>
              <a:t>Before “investigate”</a:t>
            </a:r>
          </a:p>
        </c:rich>
      </c:tx>
      <c:layout>
        <c:manualLayout>
          <c:xMode val="edge"/>
          <c:yMode val="edge"/>
          <c:x val="0.24412604635947199"/>
          <c:y val="2.72520590146556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involve</c:v>
                </c:pt>
                <c:pt idx="1">
                  <c:v>kill</c:v>
                </c:pt>
                <c:pt idx="2">
                  <c:v>suspect</c:v>
                </c:pt>
                <c:pt idx="3">
                  <c:v>know</c:v>
                </c:pt>
                <c:pt idx="4">
                  <c:v>link</c:v>
                </c:pt>
                <c:pt idx="5">
                  <c:v>raise</c:v>
                </c:pt>
                <c:pt idx="6">
                  <c:v>steal</c:v>
                </c:pt>
              </c:strCache>
            </c:strRef>
          </c:cat>
          <c:val>
            <c:numRef>
              <c:f>Sheet1!$B$2:$B$8</c:f>
              <c:numCache>
                <c:formatCode>General</c:formatCode>
                <c:ptCount val="7"/>
                <c:pt idx="0">
                  <c:v>7.5214224749932699</c:v>
                </c:pt>
                <c:pt idx="1">
                  <c:v>5.684568819219578</c:v>
                </c:pt>
                <c:pt idx="2">
                  <c:v>5.4616736876407801</c:v>
                </c:pt>
                <c:pt idx="3">
                  <c:v>3.0275547453758151</c:v>
                </c:pt>
                <c:pt idx="4">
                  <c:v>1.8922285832099399</c:v>
                </c:pt>
                <c:pt idx="5">
                  <c:v>1.5647957103941661</c:v>
                </c:pt>
                <c:pt idx="6">
                  <c:v>1.3878492948359289</c:v>
                </c:pt>
              </c:numCache>
            </c:numRef>
          </c:val>
          <c:extLst>
            <c:ext xmlns:c16="http://schemas.microsoft.com/office/drawing/2014/chart" uri="{C3380CC4-5D6E-409C-BE32-E72D297353CC}">
              <c16:uniqueId val="{00000000-BF8E-4B3C-A255-8AB206E08EB4}"/>
            </c:ext>
          </c:extLst>
        </c:ser>
        <c:dLbls>
          <c:showLegendKey val="0"/>
          <c:showVal val="0"/>
          <c:showCatName val="0"/>
          <c:showSerName val="0"/>
          <c:showPercent val="0"/>
          <c:showBubbleSize val="0"/>
        </c:dLbls>
        <c:gapWidth val="15"/>
        <c:overlap val="-19"/>
        <c:axId val="-1443791312"/>
        <c:axId val="-1443146992"/>
      </c:barChart>
      <c:catAx>
        <c:axId val="-144379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3146992"/>
        <c:crosses val="autoZero"/>
        <c:auto val="1"/>
        <c:lblAlgn val="ctr"/>
        <c:lblOffset val="100"/>
        <c:noMultiLvlLbl val="0"/>
      </c:catAx>
      <c:valAx>
        <c:axId val="-144314699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79131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After “grant”</a:t>
            </a:r>
          </a:p>
        </c:rich>
      </c:tx>
      <c:layout>
        <c:manualLayout>
          <c:xMode val="edge"/>
          <c:yMode val="edge"/>
          <c:x val="0.33328910836612802"/>
          <c:y val="2.58558033384524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665E8A"/>
            </a:solidFill>
            <a:ln>
              <a:noFill/>
            </a:ln>
            <a:effectLst/>
          </c:spPr>
          <c:invertIfNegative val="0"/>
          <c:cat>
            <c:strRef>
              <c:f>Sheet1!$A$2:$A$8</c:f>
              <c:strCache>
                <c:ptCount val="7"/>
                <c:pt idx="0">
                  <c:v>use</c:v>
                </c:pt>
                <c:pt idx="1">
                  <c:v>pay</c:v>
                </c:pt>
                <c:pt idx="2">
                  <c:v>include</c:v>
                </c:pt>
                <c:pt idx="3">
                  <c:v>leave</c:v>
                </c:pt>
                <c:pt idx="4">
                  <c:v>speak</c:v>
                </c:pt>
                <c:pt idx="5">
                  <c:v>help</c:v>
                </c:pt>
                <c:pt idx="6">
                  <c:v>work</c:v>
                </c:pt>
              </c:strCache>
            </c:strRef>
          </c:cat>
          <c:val>
            <c:numRef>
              <c:f>Sheet1!$B$2:$B$8</c:f>
              <c:numCache>
                <c:formatCode>General</c:formatCode>
                <c:ptCount val="7"/>
                <c:pt idx="0">
                  <c:v>5.1436105730303776</c:v>
                </c:pt>
                <c:pt idx="1">
                  <c:v>4.0867714384640701</c:v>
                </c:pt>
                <c:pt idx="2">
                  <c:v>3.5175167749121301</c:v>
                </c:pt>
                <c:pt idx="3">
                  <c:v>3.3459654574712721</c:v>
                </c:pt>
                <c:pt idx="4">
                  <c:v>3.2470772336105869</c:v>
                </c:pt>
                <c:pt idx="5">
                  <c:v>2.9676051447809439</c:v>
                </c:pt>
                <c:pt idx="6">
                  <c:v>2.879899158088242</c:v>
                </c:pt>
              </c:numCache>
            </c:numRef>
          </c:val>
          <c:extLst>
            <c:ext xmlns:c16="http://schemas.microsoft.com/office/drawing/2014/chart" uri="{C3380CC4-5D6E-409C-BE32-E72D297353CC}">
              <c16:uniqueId val="{00000000-9E49-4D1F-8FD4-3F88F59617CF}"/>
            </c:ext>
          </c:extLst>
        </c:ser>
        <c:dLbls>
          <c:showLegendKey val="0"/>
          <c:showVal val="0"/>
          <c:showCatName val="0"/>
          <c:showSerName val="0"/>
          <c:showPercent val="0"/>
          <c:showBubbleSize val="0"/>
        </c:dLbls>
        <c:gapWidth val="15"/>
        <c:overlap val="-19"/>
        <c:axId val="-1443690480"/>
        <c:axId val="-1443078192"/>
      </c:barChart>
      <c:catAx>
        <c:axId val="-144369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3078192"/>
        <c:crosses val="autoZero"/>
        <c:auto val="1"/>
        <c:lblAlgn val="ctr"/>
        <c:lblOffset val="100"/>
        <c:noMultiLvlLbl val="0"/>
      </c:catAx>
      <c:valAx>
        <c:axId val="-144307819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690480"/>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dirty="0">
                <a:solidFill>
                  <a:schemeClr val="tx1"/>
                </a:solidFill>
              </a:rPr>
              <a:t>Before “grant”</a:t>
            </a:r>
          </a:p>
        </c:rich>
      </c:tx>
      <c:layout>
        <c:manualLayout>
          <c:xMode val="edge"/>
          <c:yMode val="edge"/>
          <c:x val="0.307973241293372"/>
          <c:y val="2.725205901465569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"mourn"</c:v>
                </c:pt>
              </c:strCache>
            </c:strRef>
          </c:tx>
          <c:spPr>
            <a:solidFill>
              <a:srgbClr val="665E8A"/>
            </a:solidFill>
            <a:ln>
              <a:noFill/>
            </a:ln>
            <a:effectLst/>
          </c:spPr>
          <c:invertIfNegative val="0"/>
          <c:cat>
            <c:strRef>
              <c:f>Sheet1!$A$2:$A$8</c:f>
              <c:strCache>
                <c:ptCount val="7"/>
                <c:pt idx="0">
                  <c:v>seek</c:v>
                </c:pt>
                <c:pt idx="1">
                  <c:v>know</c:v>
                </c:pt>
                <c:pt idx="2">
                  <c:v>need</c:v>
                </c:pt>
                <c:pt idx="3">
                  <c:v>zone</c:v>
                </c:pt>
                <c:pt idx="4">
                  <c:v>request</c:v>
                </c:pt>
                <c:pt idx="5">
                  <c:v>involve</c:v>
                </c:pt>
                <c:pt idx="6">
                  <c:v>write</c:v>
                </c:pt>
              </c:strCache>
            </c:strRef>
          </c:cat>
          <c:val>
            <c:numRef>
              <c:f>Sheet1!$B$2:$B$8</c:f>
              <c:numCache>
                <c:formatCode>General</c:formatCode>
                <c:ptCount val="7"/>
                <c:pt idx="0">
                  <c:v>4.7958707102964206</c:v>
                </c:pt>
                <c:pt idx="1">
                  <c:v>2.9974300723258311</c:v>
                </c:pt>
                <c:pt idx="2">
                  <c:v>2.3578620064902331</c:v>
                </c:pt>
                <c:pt idx="3">
                  <c:v>1.989245217265162</c:v>
                </c:pt>
                <c:pt idx="4">
                  <c:v>1.989245217265162</c:v>
                </c:pt>
                <c:pt idx="5">
                  <c:v>1.989245217265162</c:v>
                </c:pt>
                <c:pt idx="6">
                  <c:v>1.9112457966326371</c:v>
                </c:pt>
              </c:numCache>
            </c:numRef>
          </c:val>
          <c:extLst>
            <c:ext xmlns:c16="http://schemas.microsoft.com/office/drawing/2014/chart" uri="{C3380CC4-5D6E-409C-BE32-E72D297353CC}">
              <c16:uniqueId val="{00000000-19E8-4631-B497-C09F863AC72B}"/>
            </c:ext>
          </c:extLst>
        </c:ser>
        <c:dLbls>
          <c:showLegendKey val="0"/>
          <c:showVal val="0"/>
          <c:showCatName val="0"/>
          <c:showSerName val="0"/>
          <c:showPercent val="0"/>
          <c:showBubbleSize val="0"/>
        </c:dLbls>
        <c:gapWidth val="15"/>
        <c:overlap val="-19"/>
        <c:axId val="-1442910352"/>
        <c:axId val="-1442908576"/>
      </c:barChart>
      <c:catAx>
        <c:axId val="-144291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08576"/>
        <c:crosses val="autoZero"/>
        <c:auto val="1"/>
        <c:lblAlgn val="ctr"/>
        <c:lblOffset val="100"/>
        <c:noMultiLvlLbl val="0"/>
      </c:catAx>
      <c:valAx>
        <c:axId val="-144290857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91035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After “mourn”</a:t>
            </a:r>
          </a:p>
        </c:rich>
      </c:tx>
      <c:layout>
        <c:manualLayout>
          <c:xMode val="edge"/>
          <c:yMode val="edge"/>
          <c:x val="0.33328910836612802"/>
          <c:y val="2.58558033384524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544F65"/>
            </a:solidFill>
            <a:ln>
              <a:noFill/>
            </a:ln>
            <a:effectLst/>
          </c:spPr>
          <c:invertIfNegative val="0"/>
          <c:cat>
            <c:strRef>
              <c:f>Sheet1!$A$2:$A$8</c:f>
              <c:strCache>
                <c:ptCount val="7"/>
                <c:pt idx="0">
                  <c:v>send</c:v>
                </c:pt>
                <c:pt idx="1">
                  <c:v>offer</c:v>
                </c:pt>
                <c:pt idx="2">
                  <c:v>play</c:v>
                </c:pt>
                <c:pt idx="3">
                  <c:v>remember</c:v>
                </c:pt>
                <c:pt idx="4">
                  <c:v>return</c:v>
                </c:pt>
                <c:pt idx="5">
                  <c:v>sign</c:v>
                </c:pt>
                <c:pt idx="6">
                  <c:v>share</c:v>
                </c:pt>
              </c:strCache>
            </c:strRef>
          </c:cat>
          <c:val>
            <c:numRef>
              <c:f>Sheet1!$B$2:$B$8</c:f>
              <c:numCache>
                <c:formatCode>General</c:formatCode>
                <c:ptCount val="7"/>
                <c:pt idx="0">
                  <c:v>16.08287882258843</c:v>
                </c:pt>
                <c:pt idx="1">
                  <c:v>9.3722695270060594</c:v>
                </c:pt>
                <c:pt idx="2">
                  <c:v>7.9070540515934384</c:v>
                </c:pt>
                <c:pt idx="3">
                  <c:v>7.6733652878954857</c:v>
                </c:pt>
                <c:pt idx="4">
                  <c:v>3.3126725448998768</c:v>
                </c:pt>
                <c:pt idx="5">
                  <c:v>3.1197575141649949</c:v>
                </c:pt>
                <c:pt idx="6">
                  <c:v>2.739444818768368</c:v>
                </c:pt>
              </c:numCache>
            </c:numRef>
          </c:val>
          <c:extLst>
            <c:ext xmlns:c16="http://schemas.microsoft.com/office/drawing/2014/chart" uri="{C3380CC4-5D6E-409C-BE32-E72D297353CC}">
              <c16:uniqueId val="{00000000-9E49-4D1F-8FD4-3F88F59617CF}"/>
            </c:ext>
          </c:extLst>
        </c:ser>
        <c:dLbls>
          <c:showLegendKey val="0"/>
          <c:showVal val="0"/>
          <c:showCatName val="0"/>
          <c:showSerName val="0"/>
          <c:showPercent val="0"/>
          <c:showBubbleSize val="0"/>
        </c:dLbls>
        <c:gapWidth val="15"/>
        <c:overlap val="-19"/>
        <c:axId val="-1442936496"/>
        <c:axId val="-1442934176"/>
      </c:barChart>
      <c:catAx>
        <c:axId val="-144293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34176"/>
        <c:crosses val="autoZero"/>
        <c:auto val="1"/>
        <c:lblAlgn val="ctr"/>
        <c:lblOffset val="100"/>
        <c:noMultiLvlLbl val="0"/>
      </c:catAx>
      <c:valAx>
        <c:axId val="-144293417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93649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Before “mourn”</a:t>
            </a:r>
          </a:p>
        </c:rich>
      </c:tx>
      <c:layout>
        <c:manualLayout>
          <c:xMode val="edge"/>
          <c:yMode val="edge"/>
          <c:x val="0.307973241293372"/>
          <c:y val="2.72520590146556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"mourn"</c:v>
                </c:pt>
              </c:strCache>
            </c:strRef>
          </c:tx>
          <c:spPr>
            <a:solidFill>
              <a:srgbClr val="544F65"/>
            </a:solidFill>
            <a:ln>
              <a:noFill/>
            </a:ln>
            <a:effectLst/>
          </c:spPr>
          <c:invertIfNegative val="0"/>
          <c:cat>
            <c:strRef>
              <c:f>Sheet1!$A$2:$A$8</c:f>
              <c:strCache>
                <c:ptCount val="7"/>
                <c:pt idx="0">
                  <c:v>pass</c:v>
                </c:pt>
                <c:pt idx="1">
                  <c:v>serve</c:v>
                </c:pt>
                <c:pt idx="2">
                  <c:v>respect</c:v>
                </c:pt>
                <c:pt idx="3">
                  <c:v>value</c:v>
                </c:pt>
                <c:pt idx="4">
                  <c:v>score</c:v>
                </c:pt>
                <c:pt idx="5">
                  <c:v>trust</c:v>
                </c:pt>
                <c:pt idx="6">
                  <c:v>retire</c:v>
                </c:pt>
              </c:strCache>
            </c:strRef>
          </c:cat>
          <c:val>
            <c:numRef>
              <c:f>Sheet1!$B$2:$B$8</c:f>
              <c:numCache>
                <c:formatCode>General</c:formatCode>
                <c:ptCount val="7"/>
                <c:pt idx="0">
                  <c:v>52.339705948432382</c:v>
                </c:pt>
                <c:pt idx="1">
                  <c:v>15.9228515045117</c:v>
                </c:pt>
                <c:pt idx="2">
                  <c:v>9.5616019305435049</c:v>
                </c:pt>
                <c:pt idx="3">
                  <c:v>7.9865212659555027</c:v>
                </c:pt>
                <c:pt idx="4">
                  <c:v>7.5970140275775391</c:v>
                </c:pt>
                <c:pt idx="5">
                  <c:v>4.0461073832221999</c:v>
                </c:pt>
                <c:pt idx="6">
                  <c:v>3.1827807965096668</c:v>
                </c:pt>
              </c:numCache>
            </c:numRef>
          </c:val>
          <c:extLst>
            <c:ext xmlns:c16="http://schemas.microsoft.com/office/drawing/2014/chart" uri="{C3380CC4-5D6E-409C-BE32-E72D297353CC}">
              <c16:uniqueId val="{00000000-19E8-4631-B497-C09F863AC72B}"/>
            </c:ext>
          </c:extLst>
        </c:ser>
        <c:dLbls>
          <c:showLegendKey val="0"/>
          <c:showVal val="0"/>
          <c:showCatName val="0"/>
          <c:showSerName val="0"/>
          <c:showPercent val="0"/>
          <c:showBubbleSize val="0"/>
        </c:dLbls>
        <c:gapWidth val="15"/>
        <c:overlap val="-19"/>
        <c:axId val="-1442989280"/>
        <c:axId val="-1442992848"/>
      </c:barChart>
      <c:catAx>
        <c:axId val="-144298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92848"/>
        <c:crosses val="autoZero"/>
        <c:auto val="1"/>
        <c:lblAlgn val="ctr"/>
        <c:lblOffset val="100"/>
        <c:noMultiLvlLbl val="0"/>
      </c:catAx>
      <c:valAx>
        <c:axId val="-1442992848"/>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98928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r>
              <a:rPr lang="en-US"/>
              <a:t>After “bomb”</a:t>
            </a:r>
          </a:p>
        </c:rich>
      </c:tx>
      <c:layout>
        <c:manualLayout>
          <c:xMode val="edge"/>
          <c:yMode val="edge"/>
          <c:x val="0.33658256768858902"/>
          <c:y val="2.7777777777777801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C27990"/>
            </a:solidFill>
            <a:ln>
              <a:noFill/>
            </a:ln>
            <a:effectLst/>
          </c:spPr>
          <c:invertIfNegative val="0"/>
          <c:cat>
            <c:strRef>
              <c:f>Sheet1!$A$2:$A$8</c:f>
              <c:strCache>
                <c:ptCount val="7"/>
                <c:pt idx="0">
                  <c:v>kill</c:v>
                </c:pt>
                <c:pt idx="1">
                  <c:v>destroy</c:v>
                </c:pt>
                <c:pt idx="2">
                  <c:v>suspect</c:v>
                </c:pt>
                <c:pt idx="3">
                  <c:v>strafe</c:v>
                </c:pt>
                <c:pt idx="4">
                  <c:v>include</c:v>
                </c:pt>
                <c:pt idx="5">
                  <c:v>shell</c:v>
                </c:pt>
                <c:pt idx="6">
                  <c:v>wound</c:v>
                </c:pt>
              </c:strCache>
            </c:strRef>
          </c:cat>
          <c:val>
            <c:numRef>
              <c:f>Sheet1!$B$2:$B$8</c:f>
              <c:numCache>
                <c:formatCode>General</c:formatCode>
                <c:ptCount val="7"/>
                <c:pt idx="0">
                  <c:v>27.05184686635042</c:v>
                </c:pt>
                <c:pt idx="1">
                  <c:v>8.8264710397267248</c:v>
                </c:pt>
                <c:pt idx="2">
                  <c:v>6.4737483182894051</c:v>
                </c:pt>
                <c:pt idx="3">
                  <c:v>6.4737483182894051</c:v>
                </c:pt>
                <c:pt idx="4">
                  <c:v>5.5720068149199866</c:v>
                </c:pt>
                <c:pt idx="5">
                  <c:v>4.9915939069102171</c:v>
                </c:pt>
                <c:pt idx="6">
                  <c:v>4.7009061075832763</c:v>
                </c:pt>
              </c:numCache>
            </c:numRef>
          </c:val>
          <c:extLst>
            <c:ext xmlns:c16="http://schemas.microsoft.com/office/drawing/2014/chart" uri="{C3380CC4-5D6E-409C-BE32-E72D297353CC}">
              <c16:uniqueId val="{00000000-53D8-7146-8ADB-C84287F4DA6A}"/>
            </c:ext>
          </c:extLst>
        </c:ser>
        <c:dLbls>
          <c:showLegendKey val="0"/>
          <c:showVal val="0"/>
          <c:showCatName val="0"/>
          <c:showSerName val="0"/>
          <c:showPercent val="0"/>
          <c:showBubbleSize val="0"/>
        </c:dLbls>
        <c:gapWidth val="15"/>
        <c:overlap val="-19"/>
        <c:axId val="-1455828752"/>
        <c:axId val="-1456284896"/>
      </c:barChart>
      <c:catAx>
        <c:axId val="-14558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56284896"/>
        <c:crosses val="autoZero"/>
        <c:auto val="1"/>
        <c:lblAlgn val="ctr"/>
        <c:lblOffset val="100"/>
        <c:noMultiLvlLbl val="0"/>
      </c:catAx>
      <c:valAx>
        <c:axId val="-145628489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5582875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1AF7-11D0-DF4A-ADFD-9C4B417023E5}" type="datetimeFigureOut">
              <a:rPr lang="en-US" smtClean="0"/>
              <a:t>11/17/2019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DFA38-32CD-004A-B2D7-6BDBF10281FC}" type="slidenum">
              <a:rPr lang="en-US" smtClean="0"/>
              <a:t>‹#›</a:t>
            </a:fld>
            <a:endParaRPr lang="en-US"/>
          </a:p>
        </p:txBody>
      </p:sp>
    </p:spTree>
    <p:extLst>
      <p:ext uri="{BB962C8B-B14F-4D97-AF65-F5344CB8AC3E}">
        <p14:creationId xmlns:p14="http://schemas.microsoft.com/office/powerpoint/2010/main" val="9839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A0B70F-415A-4074-B7C2-C623724F8537}" type="slidenum">
              <a:rPr lang="en-US" smtClean="0">
                <a:latin typeface="Times New Roman" pitchFamily="18" charset="0"/>
              </a:rPr>
              <a:pPr eaLnBrk="1" hangingPunct="1"/>
              <a:t>1</a:t>
            </a:fld>
            <a:endParaRPr lang="en-US">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4469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Now let's try to understand two events: people were angry and police used tear gas. If people were angry happened first, the understanding would be people ended in violent conflicts with the police, and the police used tear gas to restore order.</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18</a:t>
            </a:fld>
            <a:endParaRPr lang="en-US" altLang="en-US"/>
          </a:p>
        </p:txBody>
      </p:sp>
    </p:spTree>
    <p:extLst>
      <p:ext uri="{BB962C8B-B14F-4D97-AF65-F5344CB8AC3E}">
        <p14:creationId xmlns:p14="http://schemas.microsoft.com/office/powerpoint/2010/main" val="72548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If we simply reverse the order of these events, we get a new story, which says that police used tear gas and then people were angry at the police. We can see that time is crucial if we want to understand what’s going on in a situation.</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19</a:t>
            </a:fld>
            <a:endParaRPr lang="en-US" altLang="en-US"/>
          </a:p>
        </p:txBody>
      </p:sp>
    </p:spTree>
    <p:extLst>
      <p:ext uri="{BB962C8B-B14F-4D97-AF65-F5344CB8AC3E}">
        <p14:creationId xmlns:p14="http://schemas.microsoft.com/office/powerpoint/2010/main" val="102604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But in natural language, we never have timestamps like here telling us which one is earlier and which one is later. That leads to “temporal relations”</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20</a:t>
            </a:fld>
            <a:endParaRPr lang="en-US" altLang="en-US"/>
          </a:p>
        </p:txBody>
      </p:sp>
    </p:spTree>
    <p:extLst>
      <p:ext uri="{BB962C8B-B14F-4D97-AF65-F5344CB8AC3E}">
        <p14:creationId xmlns:p14="http://schemas.microsoft.com/office/powerpoint/2010/main" val="1395584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to the so called temporal relations. Here in this example, we have two events: met and leaving, and a time point Thursday. We have met before leaving, and leaving </a:t>
            </a:r>
            <a:r>
              <a:rPr lang="en-US" baseline="0" dirty="0"/>
              <a:t>included in Thursday. My system will first extract those events, and then label the </a:t>
            </a:r>
            <a:r>
              <a:rPr lang="en-US" baseline="0" dirty="0" err="1"/>
              <a:t>temprels</a:t>
            </a:r>
            <a:r>
              <a:rPr lang="en-US" baseline="0" dirty="0"/>
              <a:t> among them, but my talk today will mainly focus on </a:t>
            </a:r>
            <a:r>
              <a:rPr lang="en-US" baseline="0" dirty="0" err="1"/>
              <a:t>temprel</a:t>
            </a:r>
            <a:r>
              <a:rPr lang="en-US" baseline="0" dirty="0"/>
              <a:t> extraction, assuming those events are already extracted.</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21</a:t>
            </a:fld>
            <a:endParaRPr lang="en-US" altLang="en-US"/>
          </a:p>
        </p:txBody>
      </p:sp>
    </p:spTree>
    <p:extLst>
      <p:ext uri="{BB962C8B-B14F-4D97-AF65-F5344CB8AC3E}">
        <p14:creationId xmlns:p14="http://schemas.microsoft.com/office/powerpoint/2010/main" val="3267500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have multiple events, they form a situation</a:t>
            </a:r>
            <a:r>
              <a:rPr lang="en-US" baseline="0" dirty="0"/>
              <a:t>.(read snippet) I</a:t>
            </a:r>
            <a:r>
              <a:rPr lang="en-US" dirty="0"/>
              <a:t>f we draw all the </a:t>
            </a:r>
            <a:r>
              <a:rPr lang="en-US" dirty="0" err="1"/>
              <a:t>temprels</a:t>
            </a:r>
            <a:r>
              <a:rPr lang="en-US" dirty="0"/>
              <a:t> in this situation, it would form a graph, which we call a</a:t>
            </a:r>
            <a:r>
              <a:rPr lang="en-US" baseline="0" dirty="0"/>
              <a:t> </a:t>
            </a:r>
            <a:r>
              <a:rPr lang="en-US" dirty="0"/>
              <a:t>temporal graph. In other words, we want to label those edges in a consistent way. This task is difficult and the literature F1's with or without gold events are both very low, which also reflects the difficulty of understanding a situation.</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22</a:t>
            </a:fld>
            <a:endParaRPr lang="en-US" altLang="en-US"/>
          </a:p>
        </p:txBody>
      </p:sp>
    </p:spTree>
    <p:extLst>
      <p:ext uri="{BB962C8B-B14F-4D97-AF65-F5344CB8AC3E}">
        <p14:creationId xmlns:p14="http://schemas.microsoft.com/office/powerpoint/2010/main" val="2579482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motivation is that temporal graphs are structured, or in other words, temporal relations are not independent. In the previous graph, assume that we are looking at ripping, cascaded, and ordered. Then because ripping is inside cascaded and cascaded is before ordered, the relation between ripping and ordered must be before. Existing methods are all local learning plus global inference. That is</a:t>
            </a:r>
          </a:p>
          <a:p>
            <a:r>
              <a:rPr lang="en-US" dirty="0"/>
              <a:t>(40 sec)</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23</a:t>
            </a:fld>
            <a:endParaRPr lang="en-US" altLang="en-US"/>
          </a:p>
        </p:txBody>
      </p:sp>
    </p:spTree>
    <p:extLst>
      <p:ext uri="{BB962C8B-B14F-4D97-AF65-F5344CB8AC3E}">
        <p14:creationId xmlns:p14="http://schemas.microsoft.com/office/powerpoint/2010/main" val="1109503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toy example of how we solve for the final graph. The naive way is to select the best score for each edge. And we get a loop! However, time cannot be a loop. How should we avoid this situation?</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24</a:t>
            </a:fld>
            <a:endParaRPr lang="en-US" altLang="en-US"/>
          </a:p>
        </p:txBody>
      </p:sp>
    </p:spTree>
    <p:extLst>
      <p:ext uri="{BB962C8B-B14F-4D97-AF65-F5344CB8AC3E}">
        <p14:creationId xmlns:p14="http://schemas.microsoft.com/office/powerpoint/2010/main" val="1066386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that, we actually have three options, as shown here. </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25</a:t>
            </a:fld>
            <a:endParaRPr lang="en-US" altLang="en-US"/>
          </a:p>
        </p:txBody>
      </p:sp>
    </p:spTree>
    <p:extLst>
      <p:ext uri="{BB962C8B-B14F-4D97-AF65-F5344CB8AC3E}">
        <p14:creationId xmlns:p14="http://schemas.microsoft.com/office/powerpoint/2010/main" val="1086952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ILP stands for...We have two types of variables. Boolean variable I, indicating the relation between event </a:t>
            </a:r>
            <a:r>
              <a:rPr lang="en-US" dirty="0" err="1"/>
              <a:t>i</a:t>
            </a:r>
            <a:r>
              <a:rPr lang="en-US" dirty="0"/>
              <a:t> and event j. And real variable f, representing the confidence scores for each relation. We sum them up, enforce the no-loop constraint, and that's our mathematical formulation for this problem.</a:t>
            </a:r>
          </a:p>
          <a:p>
            <a:r>
              <a:rPr lang="en-US" dirty="0"/>
              <a:t>(30 sec)</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26</a:t>
            </a:fld>
            <a:endParaRPr lang="en-US" altLang="en-US"/>
          </a:p>
        </p:txBody>
      </p:sp>
    </p:spTree>
    <p:extLst>
      <p:ext uri="{BB962C8B-B14F-4D97-AF65-F5344CB8AC3E}">
        <p14:creationId xmlns:p14="http://schemas.microsoft.com/office/powerpoint/2010/main" val="2262500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our argument is: local learning is not sufficient. In the previous example, imagine a learning algorithm is looking at this pair: ripping and ordered. Even for humans, when we only look at the local context, we don't know the relation between ripping and ordered. But annotation says the label is "before", so the algorithm will simply update the local model to fit it, which leads to overfitting. If we bring in a third event, "cascaded", and since we know (</a:t>
            </a:r>
            <a:r>
              <a:rPr lang="en-US" dirty="0" err="1"/>
              <a:t>ripping,cascaded</a:t>
            </a:r>
            <a:r>
              <a:rPr lang="en-US" dirty="0"/>
              <a:t>)=included and (</a:t>
            </a:r>
            <a:r>
              <a:rPr lang="en-US" dirty="0" err="1"/>
              <a:t>cascaded,ordered</a:t>
            </a:r>
            <a:r>
              <a:rPr lang="en-US" dirty="0"/>
              <a:t>)=before, we immediately know (</a:t>
            </a:r>
            <a:r>
              <a:rPr lang="en-US" dirty="0" err="1"/>
              <a:t>ripping,ordered</a:t>
            </a:r>
            <a:r>
              <a:rPr lang="en-US" dirty="0"/>
              <a:t>)=before, and we don't rely on the local model itself to overfit this decision. That's why global information is specifically needed in this task. Again, the question is, how should we formulate it?</a:t>
            </a:r>
          </a:p>
          <a:p>
            <a:r>
              <a:rPr lang="en-US" dirty="0"/>
              <a:t>(1min)</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27</a:t>
            </a:fld>
            <a:endParaRPr lang="en-US" altLang="en-US"/>
          </a:p>
        </p:txBody>
      </p:sp>
    </p:spTree>
    <p:extLst>
      <p:ext uri="{BB962C8B-B14F-4D97-AF65-F5344CB8AC3E}">
        <p14:creationId xmlns:p14="http://schemas.microsoft.com/office/powerpoint/2010/main" val="368485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SHRDLU, Computer</a:t>
            </a:r>
            <a:r>
              <a:rPr lang="en-US" baseline="0" dirty="0"/>
              <a:t> program that has conversation with user, via Natural Language interface</a:t>
            </a:r>
          </a:p>
          <a:p>
            <a:r>
              <a:rPr lang="en-US" baseline="0" dirty="0"/>
              <a:t>-&gt; About “block world”, </a:t>
            </a:r>
            <a:r>
              <a:rPr lang="en-US" sz="1200" b="0" i="0" kern="1200" dirty="0">
                <a:solidFill>
                  <a:schemeClr val="tx1"/>
                </a:solidFill>
                <a:effectLst/>
                <a:latin typeface="+mn-lt"/>
                <a:ea typeface="+mn-ea"/>
                <a:cs typeface="+mn-cs"/>
              </a:rPr>
              <a:t>virtual box filled with different blocks,</a:t>
            </a:r>
            <a:r>
              <a:rPr lang="en-US" sz="1200" b="0" i="0" kern="1200" baseline="0" dirty="0">
                <a:solidFill>
                  <a:schemeClr val="tx1"/>
                </a:solidFill>
                <a:effectLst/>
                <a:latin typeface="+mn-lt"/>
                <a:ea typeface="+mn-ea"/>
                <a:cs typeface="+mn-cs"/>
              </a:rPr>
              <a:t> different shapes, sizes and colors: e.g.  Red block, white box, blue pyramid </a:t>
            </a:r>
          </a:p>
          <a:p>
            <a:r>
              <a:rPr lang="en-US" sz="1200" b="0" i="0" kern="1200" baseline="0" dirty="0">
                <a:solidFill>
                  <a:schemeClr val="tx1"/>
                </a:solidFill>
                <a:effectLst/>
                <a:latin typeface="+mn-lt"/>
                <a:ea typeface="+mn-ea"/>
                <a:cs typeface="+mn-cs"/>
              </a:rPr>
              <a:t>The robot can pick the objects, move them, count them  .. </a:t>
            </a:r>
          </a:p>
          <a:p>
            <a:endParaRPr lang="en-US" baseline="0" dirty="0"/>
          </a:p>
          <a:p>
            <a:pPr marL="0" indent="0">
              <a:buFontTx/>
              <a:buNone/>
            </a:pPr>
            <a:r>
              <a:rPr lang="en-US" baseline="0" dirty="0"/>
              <a:t>Combination of a few principles made the simulation of robot behavior very realistic </a:t>
            </a:r>
          </a:p>
          <a:p>
            <a:pPr marL="171450" indent="-171450">
              <a:buFont typeface="Wingdings"/>
              <a:buChar char="à"/>
            </a:pPr>
            <a:r>
              <a:rPr lang="en-US" sz="1200" b="0" i="0" kern="1200" dirty="0">
                <a:solidFill>
                  <a:schemeClr val="tx1"/>
                </a:solidFill>
                <a:effectLst/>
                <a:latin typeface="+mn-lt"/>
                <a:ea typeface="+mn-ea"/>
                <a:cs typeface="+mn-cs"/>
              </a:rPr>
              <a:t>SHRDLU's world was so simple that the entire set of objects and locations could be described by including as few as perhaps 50 words: </a:t>
            </a:r>
          </a:p>
          <a:p>
            <a:pPr marL="628650" lvl="1" indent="-171450">
              <a:buFont typeface="Wingdings"/>
              <a:buChar char="à"/>
            </a:pPr>
            <a:r>
              <a:rPr lang="en-US" sz="1200" b="0" i="0" kern="1200" dirty="0">
                <a:solidFill>
                  <a:schemeClr val="tx1"/>
                </a:solidFill>
                <a:effectLst/>
                <a:latin typeface="+mn-lt"/>
                <a:ea typeface="+mn-ea"/>
                <a:cs typeface="+mn-cs"/>
              </a:rPr>
              <a:t>nouns like "block" and "cone", verbs like "place on" and "move to", and adjectives like "big" and "blue". </a:t>
            </a:r>
          </a:p>
          <a:p>
            <a:pPr marL="628650" lvl="1" indent="-171450">
              <a:buFont typeface="Wingdings"/>
              <a:buChar char="à"/>
            </a:pPr>
            <a:r>
              <a:rPr lang="en-US" sz="1200" b="0" i="0" kern="1200" dirty="0">
                <a:solidFill>
                  <a:schemeClr val="tx1"/>
                </a:solidFill>
                <a:effectLst/>
                <a:latin typeface="+mn-lt"/>
                <a:ea typeface="+mn-ea"/>
                <a:cs typeface="+mn-cs"/>
              </a:rPr>
              <a:t>The possible combinations of these basic language building blocks were quite simple, and the program was fairly adept at figuring out what the user meant.</a:t>
            </a:r>
          </a:p>
          <a:p>
            <a:pPr marL="171450" lvl="0" indent="-171450">
              <a:buFont typeface="Wingdings"/>
              <a:buChar char="à"/>
            </a:pPr>
            <a:r>
              <a:rPr lang="en-US" sz="1200" b="0" i="0" kern="1200" dirty="0">
                <a:solidFill>
                  <a:schemeClr val="tx1"/>
                </a:solidFill>
                <a:effectLst/>
                <a:latin typeface="+mn-lt"/>
                <a:ea typeface="+mn-ea"/>
                <a:cs typeface="+mn-cs"/>
              </a:rPr>
              <a:t>SHRDLU also included a basic memory to supply context. One could ask SHRDLU to "put the green cone on the red block" and then "take the cone off"; "the cone" would be taken to mean the green cone one had just talked about. SHRDLU could search back further through the interactions to find the proper context in most cases when additional adjectives were supplied. One could also ask questions about the history, for instance one could ask "did you pick up anything before the cone?“</a:t>
            </a:r>
          </a:p>
          <a:p>
            <a:pPr marL="171450" lvl="0" indent="-171450">
              <a:buFont typeface="Wingdings"/>
              <a:buChar char="à"/>
            </a:pPr>
            <a:r>
              <a:rPr lang="en-US" baseline="0" dirty="0"/>
              <a:t>Deduction rules: </a:t>
            </a:r>
            <a:r>
              <a:rPr lang="en-US" sz="1200" b="0" i="0" kern="1200" dirty="0">
                <a:solidFill>
                  <a:schemeClr val="tx1"/>
                </a:solidFill>
                <a:effectLst/>
                <a:latin typeface="+mn-lt"/>
                <a:ea typeface="+mn-ea"/>
                <a:cs typeface="+mn-cs"/>
              </a:rPr>
              <a:t>Could deduce that blocks could be stacked by looking for examples, but would realize that triangles couldn't be stacked</a:t>
            </a:r>
          </a:p>
          <a:p>
            <a:pPr marL="171450" lvl="0" indent="-171450">
              <a:buFont typeface="Wingdings"/>
              <a:buChar char="à"/>
            </a:pPr>
            <a:r>
              <a:rPr lang="en-US" sz="1200" b="0" i="0" kern="1200" baseline="0" dirty="0">
                <a:solidFill>
                  <a:schemeClr val="tx1"/>
                </a:solidFill>
                <a:effectLst/>
                <a:latin typeface="+mn-lt"/>
                <a:ea typeface="+mn-ea"/>
                <a:cs typeface="+mn-cs"/>
              </a:rPr>
              <a:t>Learn new names:  </a:t>
            </a:r>
            <a:r>
              <a:rPr lang="en-US" sz="1200" b="0" i="0" kern="1200" dirty="0">
                <a:solidFill>
                  <a:schemeClr val="tx1"/>
                </a:solidFill>
                <a:effectLst/>
                <a:latin typeface="+mn-lt"/>
                <a:ea typeface="+mn-ea"/>
                <a:cs typeface="+mn-cs"/>
              </a:rPr>
              <a:t>For instance one could say "a steeple is a small triangle on top of a tall rectangle"; SHRDLU could then answer questions about steeples in the blocks world, and build new ones.</a:t>
            </a:r>
            <a:endParaRPr lang="en-US" baseline="0" dirty="0"/>
          </a:p>
        </p:txBody>
      </p:sp>
      <p:sp>
        <p:nvSpPr>
          <p:cNvPr id="4" name="Slide Number Placeholder 3"/>
          <p:cNvSpPr>
            <a:spLocks noGrp="1"/>
          </p:cNvSpPr>
          <p:nvPr>
            <p:ph type="sldNum" sz="quarter" idx="10"/>
          </p:nvPr>
        </p:nvSpPr>
        <p:spPr/>
        <p:txBody>
          <a:bodyPr/>
          <a:lstStyle/>
          <a:p>
            <a:fld id="{8D3AAA7F-08EF-454F-AA59-0FEA9AF09163}" type="slidenum">
              <a:rPr lang="en-US" smtClean="0"/>
              <a:t>2</a:t>
            </a:fld>
            <a:endParaRPr lang="en-US"/>
          </a:p>
        </p:txBody>
      </p:sp>
    </p:spTree>
    <p:extLst>
      <p:ext uri="{BB962C8B-B14F-4D97-AF65-F5344CB8AC3E}">
        <p14:creationId xmlns:p14="http://schemas.microsoft.com/office/powerpoint/2010/main" val="898040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is a standard structured learning problem. If you're not familiar with it, let's use perceptron as an example to do a side-by-side comparison.</a:t>
            </a:r>
            <a:r>
              <a:rPr lang="en-US" b="0" baseline="0" dirty="0"/>
              <a:t> Left is the standard perceptron and right is structured perceptron. In local learning, an instance is a single pair of events, while in global learning, an instance is the entire situation, usually a paragraph, a document, or even multiple documents. Local learning is unaware of decisions in other pairs; global learning is using a global inference in-between so it's aware of the entire situation.</a:t>
            </a:r>
          </a:p>
          <a:p>
            <a:r>
              <a:rPr lang="en-US" b="0" baseline="0" dirty="0"/>
              <a:t>(40 secs)</a:t>
            </a:r>
            <a:endParaRPr lang="en-US" b="0"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28</a:t>
            </a:fld>
            <a:endParaRPr lang="en-US" altLang="en-US"/>
          </a:p>
        </p:txBody>
      </p:sp>
    </p:spTree>
    <p:extLst>
      <p:ext uri="{BB962C8B-B14F-4D97-AF65-F5344CB8AC3E}">
        <p14:creationId xmlns:p14="http://schemas.microsoft.com/office/powerpoint/2010/main" val="34578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a:t>
            </a:r>
            <a:r>
              <a:rPr lang="en-US" baseline="0" dirty="0"/>
              <a:t>when the event content is missing, the problem is very difficult even for humans.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29</a:t>
            </a:fld>
            <a:endParaRPr lang="en-US" altLang="en-US"/>
          </a:p>
        </p:txBody>
      </p:sp>
    </p:spTree>
    <p:extLst>
      <p:ext uri="{BB962C8B-B14F-4D97-AF65-F5344CB8AC3E}">
        <p14:creationId xmlns:p14="http://schemas.microsoft.com/office/powerpoint/2010/main" val="1170386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NAACL'18, we proposed </a:t>
            </a:r>
            <a:r>
              <a:rPr lang="en-US" dirty="0" err="1"/>
              <a:t>TemProb</a:t>
            </a:r>
            <a:r>
              <a:rPr lang="en-US" dirty="0"/>
              <a:t>, short for ... The intuition is that humans get common sense through lots of life experience. We want to mimic this, so we collected over 1 million articles from new </a:t>
            </a:r>
            <a:r>
              <a:rPr lang="en-US" dirty="0" err="1"/>
              <a:t>york</a:t>
            </a:r>
            <a:r>
              <a:rPr lang="en-US" dirty="0"/>
              <a:t> times. We ran our system on top of it to imitate human's reading experience. To accelerate it, we used 100 AWS instances in parallel and finished it within one day. We find that simply by counting, we could get many interesting statistics. For example, we find ask before help, attend after schedule, accept after propose, and die after explode.</a:t>
            </a:r>
          </a:p>
          <a:p>
            <a:r>
              <a:rPr lang="en-US" dirty="0"/>
              <a:t>(1min)</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30</a:t>
            </a:fld>
            <a:endParaRPr lang="en-US" altLang="en-US"/>
          </a:p>
        </p:txBody>
      </p:sp>
    </p:spTree>
    <p:extLst>
      <p:ext uri="{BB962C8B-B14F-4D97-AF65-F5344CB8AC3E}">
        <p14:creationId xmlns:p14="http://schemas.microsoft.com/office/powerpoint/2010/main" val="2094591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plotted the distribution of events that usually precede or follow specific events, of course, in terms of time. Although we only have the verbs here, we can still get some intuitive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D9C7A-1E92-449D-A064-B8AFA531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093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before bomb, there is fire; after bomb, there are kill, destroy, and people get wound.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D9C7A-1E92-449D-A064-B8AFA531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301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D9C7A-1E92-449D-A064-B8AFA531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800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I like the most. I have a long list of such examples, and of course, there can be errors in it. But the good thing is, we mined these automatically and no more human annotations were used, so it's pretty nice. Imagine that if we could incorporate the common sense knowledge in </a:t>
            </a:r>
            <a:r>
              <a:rPr lang="en-US" dirty="0" err="1"/>
              <a:t>TemProb</a:t>
            </a:r>
            <a:r>
              <a:rPr lang="en-US" dirty="0"/>
              <a:t> into the temporal relation extraction task, then we can further improve the performance. The only question is how to apply </a:t>
            </a:r>
            <a:r>
              <a:rPr lang="en-US" dirty="0" err="1"/>
              <a:t>TemProb</a:t>
            </a:r>
            <a:r>
              <a:rPr lang="en-US" dirty="0"/>
              <a:t> in our task.</a:t>
            </a:r>
          </a:p>
          <a:p>
            <a:r>
              <a:rPr lang="en-US" dirty="0"/>
              <a:t>(1 min 20 sec)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D9C7A-1E92-449D-A064-B8AFA531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408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 tried to use </a:t>
            </a:r>
            <a:r>
              <a:rPr lang="en-US" dirty="0" err="1"/>
              <a:t>TemProb</a:t>
            </a:r>
            <a:r>
              <a:rPr lang="en-US" dirty="0"/>
              <a:t> in both learning and inference. During learning, we can add the prior obtained in </a:t>
            </a:r>
            <a:r>
              <a:rPr lang="en-US" dirty="0" err="1"/>
              <a:t>TemProb</a:t>
            </a:r>
            <a:r>
              <a:rPr lang="en-US" dirty="0"/>
              <a:t> as an addition feature, so that we should simply retrain the system.</a:t>
            </a:r>
          </a:p>
          <a:p>
            <a:r>
              <a:rPr lang="en-US" dirty="0"/>
              <a:t>During inference, we can further add the prior as regularization terms, to drive the prediction to favor our common sense. Here the grey</a:t>
            </a:r>
            <a:r>
              <a:rPr lang="en-US" baseline="0" dirty="0"/>
              <a:t> part was the ILP formulation we used earlier, and the red part is the newly added common sense regularizations.</a:t>
            </a:r>
          </a:p>
          <a:p>
            <a:r>
              <a:rPr lang="en-US" baseline="0" dirty="0"/>
              <a:t>These are pretty convenient modifications to our old system. My research philosophy is, if one is doing it right, the solution should not be complicated in most cases.</a:t>
            </a:r>
          </a:p>
          <a:p>
            <a:r>
              <a:rPr lang="en-US" baseline="0" dirty="0"/>
              <a:t>(40 sec)</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36</a:t>
            </a:fld>
            <a:endParaRPr lang="en-US" altLang="en-US"/>
          </a:p>
        </p:txBody>
      </p:sp>
    </p:spTree>
    <p:extLst>
      <p:ext uri="{BB962C8B-B14F-4D97-AF65-F5344CB8AC3E}">
        <p14:creationId xmlns:p14="http://schemas.microsoft.com/office/powerpoint/2010/main" val="637828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proposal is to use long short-term memory network (LSTM) to represent structured learning, a feedforward neural net to get supervision from our new dataset, and a Siamese network to represent common sense. Let me quickly go through the high-level ideas behind it.</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38</a:t>
            </a:fld>
            <a:endParaRPr lang="en-US" altLang="en-US"/>
          </a:p>
        </p:txBody>
      </p:sp>
    </p:spTree>
    <p:extLst>
      <p:ext uri="{BB962C8B-B14F-4D97-AF65-F5344CB8AC3E}">
        <p14:creationId xmlns:p14="http://schemas.microsoft.com/office/powerpoint/2010/main" val="1820566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LSTM takes a sequence of word embeddings as input</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39</a:t>
            </a:fld>
            <a:endParaRPr lang="en-US" altLang="en-US"/>
          </a:p>
        </p:txBody>
      </p:sp>
    </p:spTree>
    <p:extLst>
      <p:ext uri="{BB962C8B-B14F-4D97-AF65-F5344CB8AC3E}">
        <p14:creationId xmlns:p14="http://schemas.microsoft.com/office/powerpoint/2010/main" val="271250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61840a833_29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561840a833_29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561840a833_29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158887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generates hidden vectors to represent those events</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40</a:t>
            </a:fld>
            <a:endParaRPr lang="en-US" altLang="en-US"/>
          </a:p>
        </p:txBody>
      </p:sp>
    </p:spTree>
    <p:extLst>
      <p:ext uri="{BB962C8B-B14F-4D97-AF65-F5344CB8AC3E}">
        <p14:creationId xmlns:p14="http://schemas.microsoft.com/office/powerpoint/2010/main" val="34463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event representations are stacked as input to the feedforward neural net, which generates the final temporal relation label</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41</a:t>
            </a:fld>
            <a:endParaRPr lang="en-US" altLang="en-US"/>
          </a:p>
        </p:txBody>
      </p:sp>
    </p:spTree>
    <p:extLst>
      <p:ext uri="{BB962C8B-B14F-4D97-AF65-F5344CB8AC3E}">
        <p14:creationId xmlns:p14="http://schemas.microsoft.com/office/powerpoint/2010/main" val="3716214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a separate Siamese network fits the statistics in </a:t>
            </a:r>
            <a:r>
              <a:rPr lang="en-US" dirty="0" err="1"/>
              <a:t>TemProb</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42</a:t>
            </a:fld>
            <a:endParaRPr lang="en-US" altLang="en-US"/>
          </a:p>
        </p:txBody>
      </p:sp>
    </p:spTree>
    <p:extLst>
      <p:ext uri="{BB962C8B-B14F-4D97-AF65-F5344CB8AC3E}">
        <p14:creationId xmlns:p14="http://schemas.microsoft.com/office/powerpoint/2010/main" val="3614489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provides additional embeddings that can be used in the feedforward neural net.</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43</a:t>
            </a:fld>
            <a:endParaRPr lang="en-US" altLang="en-US"/>
          </a:p>
        </p:txBody>
      </p:sp>
    </p:spTree>
    <p:extLst>
      <p:ext uri="{BB962C8B-B14F-4D97-AF65-F5344CB8AC3E}">
        <p14:creationId xmlns:p14="http://schemas.microsoft.com/office/powerpoint/2010/main" val="2822143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final summary for our progress on this task. CAEVO is the previous SOTA, structured learning 2%, common sense 4%, new dataset 11%, LSTM with standard word embeddings 3%, LSTM with BERT embeddings 4% (BERT is the most recent word embedding), and Siamese another 3%. </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44</a:t>
            </a:fld>
            <a:endParaRPr lang="en-US" altLang="en-US"/>
          </a:p>
        </p:txBody>
      </p:sp>
    </p:spTree>
    <p:extLst>
      <p:ext uri="{BB962C8B-B14F-4D97-AF65-F5344CB8AC3E}">
        <p14:creationId xmlns:p14="http://schemas.microsoft.com/office/powerpoint/2010/main" val="1515778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particular example, we used intention axis. We also define other axes, such as opinion and hypothesis.</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45</a:t>
            </a:fld>
            <a:endParaRPr lang="en-US" altLang="en-US"/>
          </a:p>
        </p:txBody>
      </p:sp>
    </p:spTree>
    <p:extLst>
      <p:ext uri="{BB962C8B-B14F-4D97-AF65-F5344CB8AC3E}">
        <p14:creationId xmlns:p14="http://schemas.microsoft.com/office/powerpoint/2010/main" val="3119548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this particular example, we used intention axis. We also define other axes, such as opinion and hypothesis.</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46</a:t>
            </a:fld>
            <a:endParaRPr lang="en-US" altLang="en-US"/>
          </a:p>
        </p:txBody>
      </p:sp>
    </p:spTree>
    <p:extLst>
      <p:ext uri="{BB962C8B-B14F-4D97-AF65-F5344CB8AC3E}">
        <p14:creationId xmlns:p14="http://schemas.microsoft.com/office/powerpoint/2010/main" val="1979625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400" dirty="0"/>
              <a:t>Key challenge, to facilitate reasoning, is to induce semantics</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48</a:t>
            </a:fld>
            <a:endParaRPr lang="en-US" altLang="en-US"/>
          </a:p>
        </p:txBody>
      </p:sp>
    </p:spTree>
    <p:extLst>
      <p:ext uri="{BB962C8B-B14F-4D97-AF65-F5344CB8AC3E}">
        <p14:creationId xmlns:p14="http://schemas.microsoft.com/office/powerpoint/2010/main" val="3972717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challenge, to facilitate reasoning, is to induce semantics</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49</a:t>
            </a:fld>
            <a:endParaRPr lang="en-US" altLang="en-US"/>
          </a:p>
        </p:txBody>
      </p:sp>
    </p:spTree>
    <p:extLst>
      <p:ext uri="{BB962C8B-B14F-4D97-AF65-F5344CB8AC3E}">
        <p14:creationId xmlns:p14="http://schemas.microsoft.com/office/powerpoint/2010/main" val="451791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a:solidFill>
                  <a:srgbClr val="000000"/>
                </a:solidFill>
              </a:rPr>
              <a:pPr>
                <a:defRPr/>
              </a:pPr>
              <a:t>51</a:t>
            </a:fld>
            <a:endParaRPr lang="en-US" altLang="en-US">
              <a:solidFill>
                <a:srgbClr val="000000"/>
              </a:solidFill>
            </a:endParaRPr>
          </a:p>
        </p:txBody>
      </p:sp>
    </p:spTree>
    <p:extLst>
      <p:ext uri="{BB962C8B-B14F-4D97-AF65-F5344CB8AC3E}">
        <p14:creationId xmlns:p14="http://schemas.microsoft.com/office/powerpoint/2010/main" val="386972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4</a:t>
            </a:fld>
            <a:endParaRPr lang="en-US"/>
          </a:p>
        </p:txBody>
      </p:sp>
    </p:spTree>
    <p:extLst>
      <p:ext uri="{BB962C8B-B14F-4D97-AF65-F5344CB8AC3E}">
        <p14:creationId xmlns:p14="http://schemas.microsoft.com/office/powerpoint/2010/main" val="2498626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54</a:t>
            </a:fld>
            <a:endParaRPr lang="en-US"/>
          </a:p>
        </p:txBody>
      </p:sp>
    </p:spTree>
    <p:extLst>
      <p:ext uri="{BB962C8B-B14F-4D97-AF65-F5344CB8AC3E}">
        <p14:creationId xmlns:p14="http://schemas.microsoft.com/office/powerpoint/2010/main" val="1071159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define k-partial annotation as a vector of random variables </a:t>
            </a:r>
            <a:r>
              <a:rPr lang="en-US" dirty="0" err="1"/>
              <a:t>A_k</a:t>
            </a:r>
            <a:r>
              <a:rPr lang="en-US" dirty="0"/>
              <a:t>. You don’t need to read the formulations below. The translation is: </a:t>
            </a:r>
            <a:r>
              <a:rPr lang="en-US" dirty="0" err="1"/>
              <a:t>A_k</a:t>
            </a:r>
            <a:r>
              <a:rPr lang="en-US" dirty="0"/>
              <a:t> means k variables are labeled in Y. Then actually we can prove, that </a:t>
            </a:r>
            <a:r>
              <a:rPr lang="en-US" dirty="0" err="1"/>
              <a:t>I_k</a:t>
            </a:r>
            <a:r>
              <a:rPr lang="en-US" dirty="0"/>
              <a:t> is the mutual information between structure Y and the k-partial annotation </a:t>
            </a:r>
            <a:r>
              <a:rPr lang="en-US" dirty="0" err="1"/>
              <a:t>A_k</a:t>
            </a:r>
            <a:r>
              <a:rPr lang="en-US" dirty="0"/>
              <a:t>, when they follow certain uniform distributions. This is a very interesting finding.</a:t>
            </a:r>
          </a:p>
          <a:p>
            <a:r>
              <a:rPr lang="en-US" dirty="0"/>
              <a:t>(30 sec)</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55</a:t>
            </a:fld>
            <a:endParaRPr lang="en-US" altLang="en-US"/>
          </a:p>
        </p:txBody>
      </p:sp>
    </p:spTree>
    <p:extLst>
      <p:ext uri="{BB962C8B-B14F-4D97-AF65-F5344CB8AC3E}">
        <p14:creationId xmlns:p14="http://schemas.microsoft.com/office/powerpoint/2010/main" val="489362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(partial 5 min)</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56</a:t>
            </a:fld>
            <a:endParaRPr lang="en-US" altLang="en-US"/>
          </a:p>
        </p:txBody>
      </p:sp>
    </p:spTree>
    <p:extLst>
      <p:ext uri="{BB962C8B-B14F-4D97-AF65-F5344CB8AC3E}">
        <p14:creationId xmlns:p14="http://schemas.microsoft.com/office/powerpoint/2010/main" val="355630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6</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6</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xfrm>
            <a:off x="381000" y="685800"/>
            <a:ext cx="6096000" cy="3429000"/>
          </a:xfrm>
          <a:ln/>
        </p:spPr>
      </p:sp>
      <p:sp>
        <p:nvSpPr>
          <p:cNvPr id="36869" name="Rectangle 3"/>
          <p:cNvSpPr>
            <a:spLocks noGrp="1" noChangeArrowheads="1"/>
          </p:cNvSpPr>
          <p:nvPr>
            <p:ph type="body" idx="1"/>
          </p:nvPr>
        </p:nvSpPr>
        <p:spPr>
          <a:noFill/>
        </p:spPr>
        <p:txBody>
          <a:bodyPr/>
          <a:lstStyle/>
          <a:p>
            <a:pPr eaLnBrk="1" hangingPunct="1"/>
            <a:r>
              <a:rPr lang="en-US" dirty="0"/>
              <a:t>Give examples for what’s not abductive reasoning</a:t>
            </a:r>
          </a:p>
          <a:p>
            <a:pPr eaLnBrk="1" hangingPunct="1"/>
            <a:r>
              <a:rPr lang="en-US" dirty="0"/>
              <a:t>Focus on abductive reasoning</a:t>
            </a:r>
          </a:p>
          <a:p>
            <a:pPr eaLnBrk="1" hangingPunct="1"/>
            <a:r>
              <a:rPr lang="en-US" dirty="0"/>
              <a:t>Show the formulation – talk about the boxes</a:t>
            </a:r>
          </a:p>
          <a:p>
            <a:pPr eaLnBrk="1" hangingPunct="1"/>
            <a:r>
              <a:rPr lang="en-US" dirty="0"/>
              <a:t>Talk about multiple ways of training – decoupling – relate to abstraction</a:t>
            </a:r>
          </a:p>
          <a:p>
            <a:pPr eaLnBrk="1" hangingPunct="1"/>
            <a:r>
              <a:rPr lang="en-US" dirty="0"/>
              <a:t>Examples: semantic parsing (do verb + Prep + commas together; lack of jointly annotated data)</a:t>
            </a:r>
          </a:p>
          <a:p>
            <a:pPr eaLnBrk="1" hangingPunct="1"/>
            <a:r>
              <a:rPr lang="en-US" dirty="0"/>
              <a:t>Wikification – Relations</a:t>
            </a:r>
            <a:r>
              <a:rPr lang="en-US" baseline="0" dirty="0"/>
              <a:t> (but also add geographical coherence; topical coherence; all interrelated signal that are acquired at different times, </a:t>
            </a:r>
            <a:r>
              <a:rPr lang="en-US" baseline="0"/>
              <a:t>different contexts, etc.</a:t>
            </a:r>
          </a:p>
          <a:p>
            <a:pPr eaLnBrk="1" hangingPunct="1"/>
            <a:endParaRPr lang="en-US" dirty="0"/>
          </a:p>
        </p:txBody>
      </p:sp>
    </p:spTree>
    <p:extLst>
      <p:ext uri="{BB962C8B-B14F-4D97-AF65-F5344CB8AC3E}">
        <p14:creationId xmlns:p14="http://schemas.microsoft.com/office/powerpoint/2010/main" val="948783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4876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1B544F-54BD-49AE-A5F4-9D5946008D93}" type="slidenum">
              <a:rPr lang="en-US" smtClean="0">
                <a:latin typeface="Times New Roman" pitchFamily="18" charset="0"/>
              </a:rPr>
              <a:pPr eaLnBrk="1" hangingPunct="1"/>
              <a:t>9</a:t>
            </a:fld>
            <a:endParaRPr lang="en-US">
              <a:latin typeface="Times New Roman" pitchFamily="18" charset="0"/>
            </a:endParaRPr>
          </a:p>
        </p:txBody>
      </p:sp>
      <p:sp>
        <p:nvSpPr>
          <p:cNvPr id="49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FCEA49E-E184-4713-806D-E847FB61C9F1}" type="slidenum">
              <a:rPr lang="en-US" sz="1200">
                <a:latin typeface="Times New Roman" pitchFamily="18" charset="0"/>
              </a:rPr>
              <a:pPr algn="r" eaLnBrk="1" hangingPunct="1"/>
              <a:t>9</a:t>
            </a:fld>
            <a:endParaRPr lang="en-US" sz="1200">
              <a:latin typeface="Times New Roman" pitchFamily="18"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33448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10</a:t>
            </a:fld>
            <a:endParaRPr lang="en-US"/>
          </a:p>
        </p:txBody>
      </p:sp>
    </p:spTree>
    <p:extLst>
      <p:ext uri="{BB962C8B-B14F-4D97-AF65-F5344CB8AC3E}">
        <p14:creationId xmlns:p14="http://schemas.microsoft.com/office/powerpoint/2010/main" val="4182469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15</a:t>
            </a:fld>
            <a:endParaRPr lang="en-US">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331788" y="676275"/>
            <a:ext cx="61468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dirty="0"/>
          </a:p>
        </p:txBody>
      </p:sp>
    </p:spTree>
    <p:extLst>
      <p:ext uri="{BB962C8B-B14F-4D97-AF65-F5344CB8AC3E}">
        <p14:creationId xmlns:p14="http://schemas.microsoft.com/office/powerpoint/2010/main" val="2951799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3" y="2282884"/>
            <a:ext cx="10363200" cy="1362075"/>
          </a:xfrm>
        </p:spPr>
        <p:txBody>
          <a:bodyPr anchor="t"/>
          <a:lstStyle>
            <a:lvl1pPr algn="l">
              <a:defRPr sz="4000" b="0" i="0" cap="none" baseline="0">
                <a:latin typeface="Helvetica Light" charset="0"/>
                <a:ea typeface="Helvetica Light" charset="0"/>
                <a:cs typeface="Helvetica Light" charset="0"/>
              </a:defRPr>
            </a:lvl1pPr>
          </a:lstStyle>
          <a:p>
            <a:r>
              <a:rPr lang="en-US" dirty="0"/>
              <a:t>Click to edit master style</a:t>
            </a:r>
          </a:p>
        </p:txBody>
      </p:sp>
      <p:sp>
        <p:nvSpPr>
          <p:cNvPr id="3" name="Text Placeholder 2"/>
          <p:cNvSpPr>
            <a:spLocks noGrp="1"/>
          </p:cNvSpPr>
          <p:nvPr>
            <p:ph type="body" idx="1"/>
          </p:nvPr>
        </p:nvSpPr>
        <p:spPr>
          <a:xfrm>
            <a:off x="941313" y="3875910"/>
            <a:ext cx="10363200" cy="580231"/>
          </a:xfrm>
        </p:spPr>
        <p:txBody>
          <a:bodyPr anchor="b"/>
          <a:lstStyle>
            <a:lvl1pPr marL="0" indent="0">
              <a:buNone/>
              <a:defRPr sz="2800" b="0" i="0">
                <a:solidFill>
                  <a:schemeClr val="tx1">
                    <a:lumMod val="65000"/>
                    <a:lumOff val="35000"/>
                  </a:schemeClr>
                </a:solidFill>
                <a:latin typeface="Helvetica Light" charset="0"/>
                <a:ea typeface="Helvetica Light" charset="0"/>
                <a:cs typeface="Helvetica Light"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326572" y="1840197"/>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2" y="921799"/>
            <a:ext cx="2452914" cy="8416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172" y="1045030"/>
            <a:ext cx="2223552" cy="616856"/>
          </a:xfrm>
          <a:prstGeom prst="rect">
            <a:avLst/>
          </a:prstGeom>
        </p:spPr>
      </p:pic>
    </p:spTree>
    <p:extLst>
      <p:ext uri="{BB962C8B-B14F-4D97-AF65-F5344CB8AC3E}">
        <p14:creationId xmlns:p14="http://schemas.microsoft.com/office/powerpoint/2010/main" val="8428358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2">
                  <a:lumMod val="25000"/>
                </a:schemeClr>
              </a:buClr>
              <a:defRPr>
                <a:latin typeface="+mn-lt"/>
              </a:defRPr>
            </a:lvl1pPr>
            <a:lvl2pPr>
              <a:buClr>
                <a:schemeClr val="bg2">
                  <a:lumMod val="25000"/>
                </a:schemeClr>
              </a:buClr>
              <a:defRPr>
                <a:latin typeface="+mn-lt"/>
              </a:defRPr>
            </a:lvl2pPr>
            <a:lvl3pPr>
              <a:buClr>
                <a:schemeClr val="bg2">
                  <a:lumMod val="25000"/>
                </a:schemeClr>
              </a:buClr>
              <a:defRPr>
                <a:latin typeface="+mn-lt"/>
              </a:defRPr>
            </a:lvl3pPr>
            <a:lvl4pPr>
              <a:buClr>
                <a:schemeClr val="bg2">
                  <a:lumMod val="25000"/>
                </a:schemeClr>
              </a:buClr>
              <a:defRPr>
                <a:latin typeface="+mn-lt"/>
              </a:defRPr>
            </a:lvl4pPr>
            <a:lvl5pPr>
              <a:buClr>
                <a:schemeClr val="bg2">
                  <a:lumMod val="25000"/>
                </a:schemeClr>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7399617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743"/>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73624"/>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
        <p:nvSpPr>
          <p:cNvPr id="7" name="Title 1"/>
          <p:cNvSpPr>
            <a:spLocks noGrp="1"/>
          </p:cNvSpPr>
          <p:nvPr>
            <p:ph type="title"/>
          </p:nvPr>
        </p:nvSpPr>
        <p:spPr>
          <a:xfrm>
            <a:off x="457200" y="206829"/>
            <a:ext cx="106172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458895491"/>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9857" y="3091544"/>
            <a:ext cx="10617200" cy="533400"/>
          </a:xfrm>
        </p:spPr>
        <p:txBody>
          <a:bodyPr/>
          <a:lstStyle/>
          <a:p>
            <a:r>
              <a:rPr lang="en-US"/>
              <a:t>Click to edit Master title style</a:t>
            </a:r>
          </a:p>
        </p:txBody>
      </p:sp>
      <p:cxnSp>
        <p:nvCxnSpPr>
          <p:cNvPr id="5" name="Straight Connector 4"/>
          <p:cNvCxnSpPr/>
          <p:nvPr/>
        </p:nvCxnSpPr>
        <p:spPr>
          <a:xfrm>
            <a:off x="348345" y="3745203"/>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408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1879074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892800" y="6248400"/>
            <a:ext cx="5384800" cy="228600"/>
          </a:xfrm>
          <a:prstGeom prst="rect">
            <a:avLst/>
          </a:prstGeom>
        </p:spPr>
        <p:txBody>
          <a:bodyPr/>
          <a:lstStyle/>
          <a:p>
            <a:endParaRPr lang="en-US"/>
          </a:p>
        </p:txBody>
      </p:sp>
      <p:sp>
        <p:nvSpPr>
          <p:cNvPr id="4" name="Slide Number Placeholder 3"/>
          <p:cNvSpPr>
            <a:spLocks noGrp="1"/>
          </p:cNvSpPr>
          <p:nvPr>
            <p:ph type="sldNum" sz="quarter" idx="11"/>
          </p:nvPr>
        </p:nvSpPr>
        <p:spPr/>
        <p:txBody>
          <a:bodyPr/>
          <a:lstStyle/>
          <a:p>
            <a:fld id="{BDF588C3-71D6-5D45-B118-1C664482E1C2}" type="slidenum">
              <a:rPr lang="en-US" smtClean="0"/>
              <a:t>‹#›</a:t>
            </a:fld>
            <a:endParaRPr lang="en-US"/>
          </a:p>
        </p:txBody>
      </p:sp>
      <p:sp>
        <p:nvSpPr>
          <p:cNvPr id="5" name="Rectangle 4"/>
          <p:cNvSpPr/>
          <p:nvPr/>
        </p:nvSpPr>
        <p:spPr>
          <a:xfrm>
            <a:off x="1" y="0"/>
            <a:ext cx="12192000" cy="6858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871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13536" y="20647"/>
            <a:ext cx="10972800" cy="924806"/>
          </a:xfrm>
          <a:prstGeom prst="rect">
            <a:avLst/>
          </a:prstGeom>
        </p:spPr>
        <p:txBody>
          <a:bodyPr>
            <a:normAutofit/>
          </a:bodyPr>
          <a:lstStyle>
            <a:lvl1pPr>
              <a:defRPr sz="4320"/>
            </a:lvl1pPr>
          </a:lstStyle>
          <a:p>
            <a:r>
              <a:rPr lang="en-US" dirty="0"/>
              <a:t>Click to edit Master title style</a:t>
            </a:r>
          </a:p>
        </p:txBody>
      </p:sp>
    </p:spTree>
    <p:extLst>
      <p:ext uri="{BB962C8B-B14F-4D97-AF65-F5344CB8AC3E}">
        <p14:creationId xmlns:p14="http://schemas.microsoft.com/office/powerpoint/2010/main" val="317216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atin typeface="+mn-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6981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40318" y="1681164"/>
            <a:ext cx="5158316" cy="452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133601"/>
            <a:ext cx="5158316" cy="4056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717" cy="452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133601"/>
            <a:ext cx="5183717" cy="4056063"/>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671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sldNum" sz="quarter" idx="4"/>
          </p:nvPr>
        </p:nvSpPr>
        <p:spPr bwMode="auto">
          <a:xfrm>
            <a:off x="11292116" y="6523921"/>
            <a:ext cx="50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ea typeface="Arial Unicode MS" pitchFamily="34" charset="-128"/>
                <a:cs typeface="Arial Unicode MS" pitchFamily="34" charset="-128"/>
              </a:defRPr>
            </a:lvl1pPr>
          </a:lstStyle>
          <a:p>
            <a:fld id="{BDF588C3-71D6-5D45-B118-1C664482E1C2}" type="slidenum">
              <a:rPr lang="en-US" smtClean="0"/>
              <a:t>‹#›</a:t>
            </a:fld>
            <a:endParaRPr lang="en-US" dirty="0"/>
          </a:p>
        </p:txBody>
      </p:sp>
      <p:sp>
        <p:nvSpPr>
          <p:cNvPr id="1028" name="Rectangle 4"/>
          <p:cNvSpPr>
            <a:spLocks noGrp="1" noChangeArrowheads="1"/>
          </p:cNvSpPr>
          <p:nvPr>
            <p:ph type="title"/>
          </p:nvPr>
        </p:nvSpPr>
        <p:spPr bwMode="auto">
          <a:xfrm>
            <a:off x="457200" y="206829"/>
            <a:ext cx="988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609600" y="1251856"/>
            <a:ext cx="10972800"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cxnSp>
        <p:nvCxnSpPr>
          <p:cNvPr id="19" name="Straight Connector 18"/>
          <p:cNvCxnSpPr/>
          <p:nvPr/>
        </p:nvCxnSpPr>
        <p:spPr>
          <a:xfrm>
            <a:off x="348345" y="806055"/>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1"/>
          <a:stretch>
            <a:fillRect/>
          </a:stretch>
        </p:blipFill>
        <p:spPr>
          <a:xfrm>
            <a:off x="11172792" y="130628"/>
            <a:ext cx="669578" cy="669578"/>
          </a:xfrm>
          <a:prstGeom prst="rect">
            <a:avLst/>
          </a:prstGeom>
        </p:spPr>
      </p:pic>
      <p:pic>
        <p:nvPicPr>
          <p:cNvPr id="9" name="Picture 8"/>
          <p:cNvPicPr>
            <a:picLocks noChangeAspect="1"/>
          </p:cNvPicPr>
          <p:nvPr userDrawn="1"/>
        </p:nvPicPr>
        <p:blipFill rotWithShape="1">
          <a:blip r:embed="rId12">
            <a:extLst>
              <a:ext uri="{28A0092B-C50C-407E-A947-70E740481C1C}">
                <a14:useLocalDpi xmlns:a14="http://schemas.microsoft.com/office/drawing/2010/main" val="0"/>
              </a:ext>
            </a:extLst>
          </a:blip>
          <a:srcRect r="74706" b="-294"/>
          <a:stretch/>
        </p:blipFill>
        <p:spPr>
          <a:xfrm>
            <a:off x="10613572" y="181430"/>
            <a:ext cx="562428" cy="618670"/>
          </a:xfrm>
          <a:prstGeom prst="rect">
            <a:avLst/>
          </a:prstGeom>
        </p:spPr>
      </p:pic>
    </p:spTree>
    <p:extLst>
      <p:ext uri="{BB962C8B-B14F-4D97-AF65-F5344CB8AC3E}">
        <p14:creationId xmlns:p14="http://schemas.microsoft.com/office/powerpoint/2010/main" val="13945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transition spd="med"/>
  <p:hf hdr="0" ftr="0" dt="0"/>
  <p:txStyles>
    <p:titleStyle>
      <a:lvl1pPr algn="l" rtl="0" eaLnBrk="1" fontAlgn="base" hangingPunct="1">
        <a:spcBef>
          <a:spcPct val="0"/>
        </a:spcBef>
        <a:spcAft>
          <a:spcPct val="0"/>
        </a:spcAft>
        <a:defRPr sz="4000" b="0" i="0">
          <a:solidFill>
            <a:schemeClr val="tx1">
              <a:lumMod val="75000"/>
              <a:lumOff val="25000"/>
            </a:schemeClr>
          </a:solidFill>
          <a:latin typeface="+mj-lt"/>
          <a:ea typeface="Helvetica Light" charset="0"/>
          <a:cs typeface="Helvetica Light" charset="0"/>
        </a:defRPr>
      </a:lvl1pPr>
      <a:lvl2pPr algn="l" rtl="0" eaLnBrk="1" fontAlgn="base" hangingPunct="1">
        <a:spcBef>
          <a:spcPct val="0"/>
        </a:spcBef>
        <a:spcAft>
          <a:spcPct val="0"/>
        </a:spcAft>
        <a:defRPr sz="2800">
          <a:solidFill>
            <a:srgbClr val="FF0000"/>
          </a:solidFill>
          <a:latin typeface="Calibri" pitchFamily="34" charset="0"/>
          <a:cs typeface="Arial" pitchFamily="34" charset="0"/>
        </a:defRPr>
      </a:lvl2pPr>
      <a:lvl3pPr algn="l" rtl="0" eaLnBrk="1" fontAlgn="base" hangingPunct="1">
        <a:spcBef>
          <a:spcPct val="0"/>
        </a:spcBef>
        <a:spcAft>
          <a:spcPct val="0"/>
        </a:spcAft>
        <a:defRPr sz="2800">
          <a:solidFill>
            <a:srgbClr val="FF0000"/>
          </a:solidFill>
          <a:latin typeface="Calibri" pitchFamily="34" charset="0"/>
          <a:cs typeface="Arial" pitchFamily="34" charset="0"/>
        </a:defRPr>
      </a:lvl3pPr>
      <a:lvl4pPr algn="l" rtl="0" eaLnBrk="1" fontAlgn="base" hangingPunct="1">
        <a:spcBef>
          <a:spcPct val="0"/>
        </a:spcBef>
        <a:spcAft>
          <a:spcPct val="0"/>
        </a:spcAft>
        <a:defRPr sz="2800">
          <a:solidFill>
            <a:srgbClr val="FF0000"/>
          </a:solidFill>
          <a:latin typeface="Calibri" pitchFamily="34" charset="0"/>
          <a:cs typeface="Arial" pitchFamily="34" charset="0"/>
        </a:defRPr>
      </a:lvl4pPr>
      <a:lvl5pPr algn="l" rtl="0" eaLnBrk="1" fontAlgn="base" hangingPunct="1">
        <a:spcBef>
          <a:spcPct val="0"/>
        </a:spcBef>
        <a:spcAft>
          <a:spcPct val="0"/>
        </a:spcAft>
        <a:defRPr sz="2800">
          <a:solidFill>
            <a:srgbClr val="FF0000"/>
          </a:solidFill>
          <a:latin typeface="Calibri" pitchFamily="34" charset="0"/>
          <a:cs typeface="Arial" pitchFamily="34" charset="0"/>
        </a:defRPr>
      </a:lvl5pPr>
      <a:lvl6pPr marL="457200" algn="l" rtl="0" eaLnBrk="1" fontAlgn="base" hangingPunct="1">
        <a:spcBef>
          <a:spcPct val="0"/>
        </a:spcBef>
        <a:spcAft>
          <a:spcPct val="0"/>
        </a:spcAft>
        <a:defRPr sz="2800">
          <a:solidFill>
            <a:srgbClr val="FF0000"/>
          </a:solidFill>
          <a:latin typeface="Calibri" pitchFamily="34" charset="0"/>
          <a:cs typeface="Arial" pitchFamily="34" charset="0"/>
        </a:defRPr>
      </a:lvl6pPr>
      <a:lvl7pPr marL="914400" algn="l" rtl="0" eaLnBrk="1" fontAlgn="base" hangingPunct="1">
        <a:spcBef>
          <a:spcPct val="0"/>
        </a:spcBef>
        <a:spcAft>
          <a:spcPct val="0"/>
        </a:spcAft>
        <a:defRPr sz="2800">
          <a:solidFill>
            <a:srgbClr val="FF0000"/>
          </a:solidFill>
          <a:latin typeface="Calibri" pitchFamily="34" charset="0"/>
          <a:cs typeface="Arial" pitchFamily="34" charset="0"/>
        </a:defRPr>
      </a:lvl7pPr>
      <a:lvl8pPr marL="1371600" algn="l" rtl="0" eaLnBrk="1" fontAlgn="base" hangingPunct="1">
        <a:spcBef>
          <a:spcPct val="0"/>
        </a:spcBef>
        <a:spcAft>
          <a:spcPct val="0"/>
        </a:spcAft>
        <a:defRPr sz="2800">
          <a:solidFill>
            <a:srgbClr val="FF0000"/>
          </a:solidFill>
          <a:latin typeface="Calibri" pitchFamily="34" charset="0"/>
          <a:cs typeface="Arial" pitchFamily="34" charset="0"/>
        </a:defRPr>
      </a:lvl8pPr>
      <a:lvl9pPr marL="1828800" algn="l" rtl="0" eaLnBrk="1" fontAlgn="base" hangingPunct="1">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famousscientists.org/aristot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3.png"/><Relationship Id="rId7" Type="http://schemas.openxmlformats.org/officeDocument/2006/relationships/image" Target="NUL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39.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3" Type="http://schemas.openxmlformats.org/officeDocument/2006/relationships/image" Target="../media/image55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en.wikipedia.org/wiki/David_Copperfield_(charact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3390900" y="5463401"/>
            <a:ext cx="5410200" cy="861774"/>
          </a:xfrm>
          <a:prstGeom prst="rect">
            <a:avLst/>
          </a:prstGeom>
          <a:solidFill>
            <a:srgbClr val="FAE1AF"/>
          </a:solidFill>
          <a:ln w="19050">
            <a:solidFill>
              <a:srgbClr val="A7001B"/>
            </a:solid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r>
              <a:rPr lang="en-US" dirty="0">
                <a:latin typeface="+mj-lt"/>
              </a:rPr>
              <a:t>Department of Computer Science</a:t>
            </a:r>
          </a:p>
          <a:p>
            <a:pPr algn="ctr" fontAlgn="base"/>
            <a:r>
              <a:rPr lang="en-US" sz="1600" dirty="0">
                <a:latin typeface="+mj-lt"/>
              </a:rPr>
              <a:t>Indiana University, IN</a:t>
            </a:r>
          </a:p>
          <a:p>
            <a:pPr algn="ctr" eaLnBrk="1" hangingPunct="1"/>
            <a:r>
              <a:rPr lang="en-US" sz="1600" b="1" dirty="0">
                <a:latin typeface="+mj-lt"/>
              </a:rPr>
              <a:t>September 2019</a:t>
            </a:r>
          </a:p>
        </p:txBody>
      </p:sp>
      <p:sp>
        <p:nvSpPr>
          <p:cNvPr id="50180" name="Rectangle 2"/>
          <p:cNvSpPr>
            <a:spLocks noGrp="1" noChangeArrowheads="1"/>
          </p:cNvSpPr>
          <p:nvPr>
            <p:ph type="title"/>
          </p:nvPr>
        </p:nvSpPr>
        <p:spPr>
          <a:xfrm>
            <a:off x="963083" y="1956731"/>
            <a:ext cx="10363200" cy="1362075"/>
          </a:xfrm>
        </p:spPr>
        <p:txBody>
          <a:bodyPr/>
          <a:lstStyle/>
          <a:p>
            <a:pPr algn="ctr"/>
            <a:r>
              <a:rPr lang="en-US" sz="3600" dirty="0">
                <a:solidFill>
                  <a:srgbClr val="000080"/>
                </a:solidFill>
                <a:latin typeface="+mj-lt"/>
              </a:rPr>
              <a:t>It’s Time for Reasoning</a:t>
            </a:r>
            <a:br>
              <a:rPr lang="en-US" sz="3600" dirty="0">
                <a:solidFill>
                  <a:srgbClr val="000080"/>
                </a:solidFill>
                <a:latin typeface="+mj-lt"/>
              </a:rPr>
            </a:br>
            <a:r>
              <a:rPr lang="en-US" sz="3200" dirty="0">
                <a:solidFill>
                  <a:srgbClr val="000080"/>
                </a:solidFill>
                <a:latin typeface="+mj-lt"/>
              </a:rPr>
              <a:t>or </a:t>
            </a:r>
            <a:br>
              <a:rPr lang="en-US" sz="3200" dirty="0">
                <a:solidFill>
                  <a:srgbClr val="000080"/>
                </a:solidFill>
                <a:latin typeface="+mj-lt"/>
              </a:rPr>
            </a:br>
            <a:r>
              <a:rPr lang="en-US" sz="2400" dirty="0">
                <a:solidFill>
                  <a:srgbClr val="000080"/>
                </a:solidFill>
                <a:latin typeface="+mj-lt"/>
              </a:rPr>
              <a:t>Learning to Reason (</a:t>
            </a:r>
            <a:r>
              <a:rPr lang="en-US" sz="2400" dirty="0" err="1">
                <a:solidFill>
                  <a:srgbClr val="000080"/>
                </a:solidFill>
                <a:latin typeface="+mj-lt"/>
              </a:rPr>
              <a:t>Chp</a:t>
            </a:r>
            <a:r>
              <a:rPr lang="en-US" sz="2400" dirty="0">
                <a:solidFill>
                  <a:srgbClr val="000080"/>
                </a:solidFill>
                <a:latin typeface="+mj-lt"/>
              </a:rPr>
              <a:t>. II)</a:t>
            </a:r>
            <a:endParaRPr lang="en-US" sz="4400" b="1" dirty="0">
              <a:solidFill>
                <a:srgbClr val="0033CC"/>
              </a:solidFill>
              <a:latin typeface="+mj-lt"/>
            </a:endParaRPr>
          </a:p>
        </p:txBody>
      </p:sp>
      <p:sp>
        <p:nvSpPr>
          <p:cNvPr id="50181" name="Rectangle 3"/>
          <p:cNvSpPr>
            <a:spLocks noGrp="1" noChangeArrowheads="1"/>
          </p:cNvSpPr>
          <p:nvPr>
            <p:ph type="body" idx="1"/>
          </p:nvPr>
        </p:nvSpPr>
        <p:spPr>
          <a:xfrm>
            <a:off x="2229901" y="3863132"/>
            <a:ext cx="7786025" cy="1326854"/>
          </a:xfrm>
          <a:extLst>
            <a:ext uri="{91240B29-F687-4F45-9708-019B960494DF}">
              <a14:hiddenLine xmlns:a14="http://schemas.microsoft.com/office/drawing/2010/main" w="9525">
                <a:solidFill>
                  <a:srgbClr val="008000"/>
                </a:solidFill>
                <a:miter lim="800000"/>
                <a:headEnd/>
                <a:tailEnd/>
              </a14:hiddenLine>
            </a:ext>
          </a:extLst>
        </p:spPr>
        <p:txBody>
          <a:bodyPr/>
          <a:lstStyle/>
          <a:p>
            <a:pPr algn="ctr"/>
            <a:r>
              <a:rPr lang="en-US" sz="2000" dirty="0">
                <a:solidFill>
                  <a:srgbClr val="0000FF"/>
                </a:solidFill>
                <a:latin typeface="+mj-lt"/>
              </a:rPr>
              <a:t>Dan Roth </a:t>
            </a:r>
          </a:p>
          <a:p>
            <a:pPr algn="ctr"/>
            <a:r>
              <a:rPr lang="en-US" sz="2000" dirty="0">
                <a:solidFill>
                  <a:srgbClr val="0000FF"/>
                </a:solidFill>
                <a:latin typeface="+mj-lt"/>
              </a:rPr>
              <a:t>Computer and Information Science</a:t>
            </a:r>
          </a:p>
          <a:p>
            <a:pPr algn="ctr"/>
            <a:r>
              <a:rPr lang="en-US" altLang="zh-TW" sz="2000" dirty="0">
                <a:solidFill>
                  <a:srgbClr val="0000FF"/>
                </a:solidFill>
                <a:latin typeface="+mj-lt"/>
                <a:ea typeface="Arial Unicode MS" pitchFamily="34" charset="-128"/>
                <a:cs typeface="Arial Unicode MS" pitchFamily="34" charset="-128"/>
              </a:rPr>
              <a:t>University of Pennsylvania </a:t>
            </a:r>
          </a:p>
        </p:txBody>
      </p:sp>
    </p:spTree>
    <p:extLst>
      <p:ext uri="{BB962C8B-B14F-4D97-AF65-F5344CB8AC3E}">
        <p14:creationId xmlns:p14="http://schemas.microsoft.com/office/powerpoint/2010/main" val="14434553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8CE9-F03F-4413-B657-D4360DF6B0C3}"/>
              </a:ext>
            </a:extLst>
          </p:cNvPr>
          <p:cNvSpPr>
            <a:spLocks noGrp="1"/>
          </p:cNvSpPr>
          <p:nvPr>
            <p:ph type="title"/>
          </p:nvPr>
        </p:nvSpPr>
        <p:spPr/>
        <p:txBody>
          <a:bodyPr/>
          <a:lstStyle/>
          <a:p>
            <a:r>
              <a:rPr lang="en-US" dirty="0"/>
              <a:t>Communication (</a:t>
            </a:r>
            <a:r>
              <a:rPr lang="en-US" dirty="0" err="1"/>
              <a:t>CwC</a:t>
            </a:r>
            <a:r>
              <a:rPr lang="en-US" dirty="0"/>
              <a:t> Project, 2017-2019)</a:t>
            </a:r>
          </a:p>
        </p:txBody>
      </p:sp>
      <p:sp>
        <p:nvSpPr>
          <p:cNvPr id="3" name="Content Placeholder 2">
            <a:extLst>
              <a:ext uri="{FF2B5EF4-FFF2-40B4-BE49-F238E27FC236}">
                <a16:creationId xmlns:a16="http://schemas.microsoft.com/office/drawing/2014/main" id="{1E6276C3-E48C-494F-9637-7B2D9A383D30}"/>
              </a:ext>
            </a:extLst>
          </p:cNvPr>
          <p:cNvSpPr>
            <a:spLocks noGrp="1"/>
          </p:cNvSpPr>
          <p:nvPr>
            <p:ph idx="1"/>
          </p:nvPr>
        </p:nvSpPr>
        <p:spPr>
          <a:xfrm>
            <a:off x="545292" y="1144835"/>
            <a:ext cx="5325505" cy="3447907"/>
          </a:xfrm>
        </p:spPr>
        <p:txBody>
          <a:bodyPr/>
          <a:lstStyle/>
          <a:p>
            <a:r>
              <a:rPr lang="en-US" dirty="0"/>
              <a:t>Consider the following explanation:</a:t>
            </a:r>
          </a:p>
          <a:p>
            <a:pPr lvl="1"/>
            <a:r>
              <a:rPr lang="en-US" sz="1800" b="1" dirty="0"/>
              <a:t>[Example from Yonatan Bisk]</a:t>
            </a:r>
          </a:p>
          <a:p>
            <a:pPr lvl="1"/>
            <a:r>
              <a:rPr lang="en-US" dirty="0"/>
              <a:t>Imagine that this is a chess board</a:t>
            </a:r>
          </a:p>
          <a:p>
            <a:pPr lvl="1"/>
            <a:r>
              <a:rPr lang="en-US" dirty="0"/>
              <a:t>Place the UPS in H2, and McDonald in G6.</a:t>
            </a:r>
          </a:p>
          <a:p>
            <a:pPr lvl="1"/>
            <a:endParaRPr lang="en-US" dirty="0"/>
          </a:p>
          <a:p>
            <a:r>
              <a:rPr lang="en-US" dirty="0"/>
              <a:t>Can you follow these instructions?</a:t>
            </a:r>
          </a:p>
          <a:p>
            <a:pPr lvl="1"/>
            <a:r>
              <a:rPr lang="en-US" dirty="0"/>
              <a:t>What’s needed for us to be able to </a:t>
            </a:r>
            <a:r>
              <a:rPr lang="en-US" b="1" dirty="0"/>
              <a:t>write programs </a:t>
            </a:r>
            <a:r>
              <a:rPr lang="en-US" dirty="0"/>
              <a:t>that can do it?</a:t>
            </a:r>
          </a:p>
          <a:p>
            <a:endParaRPr lang="en-US" dirty="0"/>
          </a:p>
        </p:txBody>
      </p:sp>
      <p:pic>
        <p:nvPicPr>
          <p:cNvPr id="5" name="Picture 4">
            <a:extLst>
              <a:ext uri="{FF2B5EF4-FFF2-40B4-BE49-F238E27FC236}">
                <a16:creationId xmlns:a16="http://schemas.microsoft.com/office/drawing/2014/main" id="{A86F90C5-F27F-4859-829A-E9BD33105068}"/>
              </a:ext>
            </a:extLst>
          </p:cNvPr>
          <p:cNvPicPr>
            <a:picLocks noChangeAspect="1"/>
          </p:cNvPicPr>
          <p:nvPr/>
        </p:nvPicPr>
        <p:blipFill>
          <a:blip r:embed="rId3"/>
          <a:stretch>
            <a:fillRect/>
          </a:stretch>
        </p:blipFill>
        <p:spPr>
          <a:xfrm>
            <a:off x="5690717" y="947237"/>
            <a:ext cx="6314063" cy="3418681"/>
          </a:xfrm>
          <a:prstGeom prst="rect">
            <a:avLst/>
          </a:prstGeom>
        </p:spPr>
      </p:pic>
      <p:pic>
        <p:nvPicPr>
          <p:cNvPr id="6" name="Picture 3" descr="http://science.slc.edu/~jmarshall/courses/cs30/Lectures/week10/BlocksWorld.gif">
            <a:extLst>
              <a:ext uri="{FF2B5EF4-FFF2-40B4-BE49-F238E27FC236}">
                <a16:creationId xmlns:a16="http://schemas.microsoft.com/office/drawing/2014/main" id="{2510A69F-E414-42F2-8011-9D47F71F67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370" y="4485054"/>
            <a:ext cx="3153245"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0340F1F-E006-420E-BFC8-4DD7191CFA58}"/>
              </a:ext>
            </a:extLst>
          </p:cNvPr>
          <p:cNvPicPr>
            <a:picLocks noChangeAspect="1"/>
          </p:cNvPicPr>
          <p:nvPr/>
        </p:nvPicPr>
        <p:blipFill>
          <a:blip r:embed="rId5"/>
          <a:stretch>
            <a:fillRect/>
          </a:stretch>
        </p:blipFill>
        <p:spPr>
          <a:xfrm>
            <a:off x="8092754" y="4179225"/>
            <a:ext cx="3410475" cy="2208356"/>
          </a:xfrm>
          <a:prstGeom prst="rect">
            <a:avLst/>
          </a:prstGeom>
        </p:spPr>
      </p:pic>
      <p:sp>
        <p:nvSpPr>
          <p:cNvPr id="9" name="Content Placeholder 2">
            <a:extLst>
              <a:ext uri="{FF2B5EF4-FFF2-40B4-BE49-F238E27FC236}">
                <a16:creationId xmlns:a16="http://schemas.microsoft.com/office/drawing/2014/main" id="{9421FAAC-903C-482F-BCF9-A8E83A62A525}"/>
              </a:ext>
            </a:extLst>
          </p:cNvPr>
          <p:cNvSpPr txBox="1">
            <a:spLocks/>
          </p:cNvSpPr>
          <p:nvPr/>
        </p:nvSpPr>
        <p:spPr bwMode="auto">
          <a:xfrm>
            <a:off x="319315" y="4289885"/>
            <a:ext cx="7534165" cy="2208356"/>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2000" kern="0" dirty="0"/>
              <a:t>Of course, there are many NLP tasks we are better at today, mostly at the sentence level, and mostly extraction tasks.</a:t>
            </a:r>
          </a:p>
          <a:p>
            <a:pPr marL="0" indent="0">
              <a:buNone/>
            </a:pPr>
            <a:r>
              <a:rPr lang="en-US" sz="2000" b="1" kern="0" dirty="0"/>
              <a:t>Today: </a:t>
            </a:r>
          </a:p>
          <a:p>
            <a:r>
              <a:rPr lang="en-US" sz="2000" kern="0" dirty="0"/>
              <a:t>Some (optimistic) thoughts and challenges from the perspective of </a:t>
            </a:r>
            <a:r>
              <a:rPr lang="en-US" sz="2000" b="1" kern="0" dirty="0"/>
              <a:t>Learning to Reason</a:t>
            </a:r>
          </a:p>
          <a:p>
            <a:pPr lvl="1"/>
            <a:r>
              <a:rPr lang="en-US" sz="1800" kern="0" dirty="0"/>
              <a:t>How should we think about </a:t>
            </a:r>
            <a:r>
              <a:rPr lang="en-US" sz="1800" b="1" kern="0" dirty="0"/>
              <a:t>learning</a:t>
            </a:r>
            <a:r>
              <a:rPr lang="en-US" sz="1800" kern="0" dirty="0"/>
              <a:t> in the context of doing </a:t>
            </a:r>
            <a:r>
              <a:rPr lang="en-US" sz="1800" b="1" kern="0" dirty="0"/>
              <a:t>reasoning</a:t>
            </a:r>
            <a:endParaRPr lang="en-US" sz="1800" kern="0" dirty="0"/>
          </a:p>
        </p:txBody>
      </p:sp>
      <p:sp>
        <p:nvSpPr>
          <p:cNvPr id="4" name="Slide Number Placeholder 3">
            <a:extLst>
              <a:ext uri="{FF2B5EF4-FFF2-40B4-BE49-F238E27FC236}">
                <a16:creationId xmlns:a16="http://schemas.microsoft.com/office/drawing/2014/main" id="{A5A6292D-6656-455F-9E23-8A67FED906D8}"/>
              </a:ext>
            </a:extLst>
          </p:cNvPr>
          <p:cNvSpPr>
            <a:spLocks noGrp="1"/>
          </p:cNvSpPr>
          <p:nvPr>
            <p:ph type="sldNum" sz="quarter" idx="11"/>
          </p:nvPr>
        </p:nvSpPr>
        <p:spPr/>
        <p:txBody>
          <a:bodyPr/>
          <a:lstStyle/>
          <a:p>
            <a:fld id="{BDF588C3-71D6-5D45-B118-1C664482E1C2}" type="slidenum">
              <a:rPr lang="en-US" smtClean="0"/>
              <a:t>10</a:t>
            </a:fld>
            <a:endParaRPr lang="en-US"/>
          </a:p>
        </p:txBody>
      </p:sp>
    </p:spTree>
    <p:extLst>
      <p:ext uri="{BB962C8B-B14F-4D97-AF65-F5344CB8AC3E}">
        <p14:creationId xmlns:p14="http://schemas.microsoft.com/office/powerpoint/2010/main" val="39427573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6740-CE97-4A6F-8543-D6B6EC7AC8DC}"/>
              </a:ext>
            </a:extLst>
          </p:cNvPr>
          <p:cNvSpPr>
            <a:spLocks noGrp="1"/>
          </p:cNvSpPr>
          <p:nvPr>
            <p:ph type="title"/>
          </p:nvPr>
        </p:nvSpPr>
        <p:spPr/>
        <p:txBody>
          <a:bodyPr/>
          <a:lstStyle/>
          <a:p>
            <a:r>
              <a:rPr lang="en-US" dirty="0"/>
              <a:t>Symbolic Reasoning?</a:t>
            </a:r>
          </a:p>
        </p:txBody>
      </p:sp>
      <p:sp>
        <p:nvSpPr>
          <p:cNvPr id="3" name="Content Placeholder 2">
            <a:extLst>
              <a:ext uri="{FF2B5EF4-FFF2-40B4-BE49-F238E27FC236}">
                <a16:creationId xmlns:a16="http://schemas.microsoft.com/office/drawing/2014/main" id="{825C054B-6F73-47A0-83BB-E735A958C184}"/>
              </a:ext>
            </a:extLst>
          </p:cNvPr>
          <p:cNvSpPr>
            <a:spLocks noGrp="1"/>
          </p:cNvSpPr>
          <p:nvPr>
            <p:ph idx="1"/>
          </p:nvPr>
        </p:nvSpPr>
        <p:spPr>
          <a:xfrm>
            <a:off x="609600" y="1251856"/>
            <a:ext cx="9244953" cy="4484915"/>
          </a:xfrm>
        </p:spPr>
        <p:txBody>
          <a:bodyPr/>
          <a:lstStyle/>
          <a:p>
            <a:r>
              <a:rPr lang="en-US" dirty="0"/>
              <a:t>Some people think that </a:t>
            </a:r>
            <a:r>
              <a:rPr lang="en-US" b="1" dirty="0"/>
              <a:t>symbols</a:t>
            </a:r>
            <a:r>
              <a:rPr lang="en-US" dirty="0"/>
              <a:t> is an evil invention of old AI people. </a:t>
            </a:r>
          </a:p>
          <a:p>
            <a:r>
              <a:rPr lang="en-US" dirty="0"/>
              <a:t>It’s not.</a:t>
            </a:r>
          </a:p>
          <a:p>
            <a:r>
              <a:rPr lang="en-US" dirty="0"/>
              <a:t>Language is a symbolic system</a:t>
            </a:r>
          </a:p>
          <a:p>
            <a:pPr lvl="1"/>
            <a:r>
              <a:rPr lang="en-US" dirty="0"/>
              <a:t>Table is a collection of things in world.</a:t>
            </a:r>
          </a:p>
          <a:p>
            <a:r>
              <a:rPr lang="en-US" dirty="0"/>
              <a:t>Even though we communicate via speech, gestures, writing, which are continuous, symbols are the invariants of this communication.  </a:t>
            </a:r>
          </a:p>
          <a:p>
            <a:endParaRPr lang="en-US" dirty="0"/>
          </a:p>
          <a:p>
            <a:pPr lvl="1"/>
            <a:r>
              <a:rPr lang="en-US" dirty="0"/>
              <a:t>Harari: Language – the ability to assign symbols to “things” and “reason” about them is key to human cognitive revolution</a:t>
            </a:r>
          </a:p>
          <a:p>
            <a:pPr lvl="1"/>
            <a:r>
              <a:rPr lang="en-US" dirty="0" err="1"/>
              <a:t>Kripke</a:t>
            </a:r>
            <a:r>
              <a:rPr lang="en-US" dirty="0"/>
              <a:t>: “Naming” things is key to communication and to cognition </a:t>
            </a:r>
          </a:p>
        </p:txBody>
      </p:sp>
      <p:sp>
        <p:nvSpPr>
          <p:cNvPr id="4" name="Slide Number Placeholder 3">
            <a:extLst>
              <a:ext uri="{FF2B5EF4-FFF2-40B4-BE49-F238E27FC236}">
                <a16:creationId xmlns:a16="http://schemas.microsoft.com/office/drawing/2014/main" id="{B183B9F1-95F6-45EA-8519-2D43E265A0C4}"/>
              </a:ext>
            </a:extLst>
          </p:cNvPr>
          <p:cNvSpPr>
            <a:spLocks noGrp="1"/>
          </p:cNvSpPr>
          <p:nvPr>
            <p:ph type="sldNum" sz="quarter" idx="11"/>
          </p:nvPr>
        </p:nvSpPr>
        <p:spPr/>
        <p:txBody>
          <a:bodyPr/>
          <a:lstStyle/>
          <a:p>
            <a:fld id="{BDF588C3-71D6-5D45-B118-1C664482E1C2}" type="slidenum">
              <a:rPr lang="en-US" smtClean="0"/>
              <a:t>11</a:t>
            </a:fld>
            <a:endParaRPr lang="en-US"/>
          </a:p>
        </p:txBody>
      </p:sp>
      <p:pic>
        <p:nvPicPr>
          <p:cNvPr id="5" name="Picture 4">
            <a:extLst>
              <a:ext uri="{FF2B5EF4-FFF2-40B4-BE49-F238E27FC236}">
                <a16:creationId xmlns:a16="http://schemas.microsoft.com/office/drawing/2014/main" id="{B70A932A-103D-4E1B-9662-D2A25E550DFC}"/>
              </a:ext>
            </a:extLst>
          </p:cNvPr>
          <p:cNvPicPr>
            <a:picLocks noChangeAspect="1"/>
          </p:cNvPicPr>
          <p:nvPr/>
        </p:nvPicPr>
        <p:blipFill rotWithShape="1">
          <a:blip r:embed="rId2"/>
          <a:srcRect l="11002" r="25529" b="1764"/>
          <a:stretch/>
        </p:blipFill>
        <p:spPr>
          <a:xfrm rot="710386">
            <a:off x="10107310" y="2406368"/>
            <a:ext cx="1889030" cy="2103120"/>
          </a:xfrm>
          <a:prstGeom prst="rect">
            <a:avLst/>
          </a:prstGeom>
          <a:effectLst>
            <a:softEdge rad="0"/>
          </a:effectLst>
        </p:spPr>
      </p:pic>
      <p:pic>
        <p:nvPicPr>
          <p:cNvPr id="1026" name="Picture 2" descr="Image result for kripke naming and necessity">
            <a:extLst>
              <a:ext uri="{FF2B5EF4-FFF2-40B4-BE49-F238E27FC236}">
                <a16:creationId xmlns:a16="http://schemas.microsoft.com/office/drawing/2014/main" id="{184F25BB-2532-4D26-A209-EC2F1EABE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9896">
            <a:off x="9693935" y="4328398"/>
            <a:ext cx="146967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4900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4DA0-E164-424C-AF88-13E198164A0B}"/>
              </a:ext>
            </a:extLst>
          </p:cNvPr>
          <p:cNvSpPr>
            <a:spLocks noGrp="1"/>
          </p:cNvSpPr>
          <p:nvPr>
            <p:ph type="title"/>
          </p:nvPr>
        </p:nvSpPr>
        <p:spPr/>
        <p:txBody>
          <a:bodyPr/>
          <a:lstStyle/>
          <a:p>
            <a:r>
              <a:rPr lang="en-US" dirty="0"/>
              <a:t>Aristotle’s Logic </a:t>
            </a:r>
            <a:r>
              <a:rPr lang="en-US" sz="1600" dirty="0">
                <a:hlinkClick r:id="rId2"/>
              </a:rPr>
              <a:t>https://www.famousscientists.org/aristotle/</a:t>
            </a:r>
            <a:endParaRPr lang="en-US" dirty="0"/>
          </a:p>
        </p:txBody>
      </p:sp>
      <p:sp>
        <p:nvSpPr>
          <p:cNvPr id="3" name="Content Placeholder 2">
            <a:extLst>
              <a:ext uri="{FF2B5EF4-FFF2-40B4-BE49-F238E27FC236}">
                <a16:creationId xmlns:a16="http://schemas.microsoft.com/office/drawing/2014/main" id="{26444E08-BBBF-42D5-9C1E-2BB2BCA12B85}"/>
              </a:ext>
            </a:extLst>
          </p:cNvPr>
          <p:cNvSpPr>
            <a:spLocks noGrp="1"/>
          </p:cNvSpPr>
          <p:nvPr>
            <p:ph idx="1"/>
          </p:nvPr>
        </p:nvSpPr>
        <p:spPr>
          <a:xfrm>
            <a:off x="609600" y="1251856"/>
            <a:ext cx="6283569" cy="4484915"/>
          </a:xfrm>
        </p:spPr>
        <p:txBody>
          <a:bodyPr/>
          <a:lstStyle/>
          <a:p>
            <a:r>
              <a:rPr lang="en-US" sz="2000" dirty="0"/>
              <a:t>Aristotle founded the study of formal logic, systematizing logical arguments – he is famous for the syllogism, a method by which known information can be used to prove a point.</a:t>
            </a:r>
          </a:p>
          <a:p>
            <a:endParaRPr lang="en-US" sz="2000" dirty="0"/>
          </a:p>
          <a:p>
            <a:r>
              <a:rPr lang="en-US" sz="2000" dirty="0"/>
              <a:t>Here is a famous example, from Aristotle himself, of a simple syllogism:</a:t>
            </a:r>
          </a:p>
          <a:p>
            <a:pPr lvl="1"/>
            <a:r>
              <a:rPr lang="en-US" sz="1600" dirty="0"/>
              <a:t>All men are mortal.</a:t>
            </a:r>
          </a:p>
          <a:p>
            <a:pPr lvl="1"/>
            <a:r>
              <a:rPr lang="en-US" sz="1600" dirty="0"/>
              <a:t>Socrates is a man.</a:t>
            </a:r>
          </a:p>
          <a:p>
            <a:pPr lvl="1"/>
            <a:r>
              <a:rPr lang="en-US" sz="1600" dirty="0"/>
              <a:t>Therefore, Socrates is mortal.</a:t>
            </a:r>
          </a:p>
          <a:p>
            <a:endParaRPr lang="en-US" sz="2000" dirty="0"/>
          </a:p>
          <a:p>
            <a:endParaRPr lang="en-US" sz="2000" dirty="0"/>
          </a:p>
        </p:txBody>
      </p:sp>
      <p:sp>
        <p:nvSpPr>
          <p:cNvPr id="4" name="Slide Number Placeholder 3">
            <a:extLst>
              <a:ext uri="{FF2B5EF4-FFF2-40B4-BE49-F238E27FC236}">
                <a16:creationId xmlns:a16="http://schemas.microsoft.com/office/drawing/2014/main" id="{C75E0607-D0DA-4F41-8E4C-4AAA677D1511}"/>
              </a:ext>
            </a:extLst>
          </p:cNvPr>
          <p:cNvSpPr>
            <a:spLocks noGrp="1"/>
          </p:cNvSpPr>
          <p:nvPr>
            <p:ph type="sldNum" sz="quarter" idx="11"/>
          </p:nvPr>
        </p:nvSpPr>
        <p:spPr/>
        <p:txBody>
          <a:bodyPr/>
          <a:lstStyle/>
          <a:p>
            <a:fld id="{BDF588C3-71D6-5D45-B118-1C664482E1C2}" type="slidenum">
              <a:rPr lang="en-US" smtClean="0"/>
              <a:t>12</a:t>
            </a:fld>
            <a:endParaRPr lang="en-US"/>
          </a:p>
        </p:txBody>
      </p:sp>
      <p:pic>
        <p:nvPicPr>
          <p:cNvPr id="2050" name="Picture 2" descr="Aristotle">
            <a:extLst>
              <a:ext uri="{FF2B5EF4-FFF2-40B4-BE49-F238E27FC236}">
                <a16:creationId xmlns:a16="http://schemas.microsoft.com/office/drawing/2014/main" id="{7E24F543-8AA3-4AA6-81B3-E9B3E2AA2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358" y="960245"/>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CE928A2-BB77-4ABB-A590-9C928442B434}"/>
              </a:ext>
            </a:extLst>
          </p:cNvPr>
          <p:cNvSpPr/>
          <p:nvPr/>
        </p:nvSpPr>
        <p:spPr>
          <a:xfrm>
            <a:off x="3199430" y="5574589"/>
            <a:ext cx="5793141" cy="523220"/>
          </a:xfrm>
          <a:prstGeom prst="rect">
            <a:avLst/>
          </a:prstGeom>
          <a:solidFill>
            <a:srgbClr val="FFFFCC"/>
          </a:solidFill>
          <a:ln>
            <a:solidFill>
              <a:srgbClr val="FF0000"/>
            </a:solidFill>
          </a:ln>
        </p:spPr>
        <p:txBody>
          <a:bodyPr wrap="square">
            <a:spAutoFit/>
          </a:bodyPr>
          <a:lstStyle/>
          <a:p>
            <a:pPr algn="ctr"/>
            <a:r>
              <a:rPr lang="en-US" sz="2800" dirty="0"/>
              <a:t>So, did Aristotle have a laptop?</a:t>
            </a:r>
          </a:p>
        </p:txBody>
      </p:sp>
      <p:sp>
        <p:nvSpPr>
          <p:cNvPr id="6" name="Rectangle 5">
            <a:extLst>
              <a:ext uri="{FF2B5EF4-FFF2-40B4-BE49-F238E27FC236}">
                <a16:creationId xmlns:a16="http://schemas.microsoft.com/office/drawing/2014/main" id="{67454667-5CB6-4641-AFE8-297CC99090D7}"/>
              </a:ext>
            </a:extLst>
          </p:cNvPr>
          <p:cNvSpPr/>
          <p:nvPr/>
        </p:nvSpPr>
        <p:spPr>
          <a:xfrm>
            <a:off x="-99990" y="6359671"/>
            <a:ext cx="2991716" cy="338554"/>
          </a:xfrm>
          <a:prstGeom prst="rect">
            <a:avLst/>
          </a:prstGeom>
        </p:spPr>
        <p:txBody>
          <a:bodyPr wrap="none">
            <a:spAutoFit/>
          </a:bodyPr>
          <a:lstStyle/>
          <a:p>
            <a:pPr lvl="1" algn="ctr"/>
            <a:r>
              <a:rPr lang="en-US" sz="1600" dirty="0"/>
              <a:t>[Example due to Les Valiant]</a:t>
            </a:r>
          </a:p>
        </p:txBody>
      </p:sp>
    </p:spTree>
    <p:extLst>
      <p:ext uri="{BB962C8B-B14F-4D97-AF65-F5344CB8AC3E}">
        <p14:creationId xmlns:p14="http://schemas.microsoft.com/office/powerpoint/2010/main" val="14347819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F161-19C8-4675-9B2F-2FE6B764BA2E}"/>
              </a:ext>
            </a:extLst>
          </p:cNvPr>
          <p:cNvSpPr>
            <a:spLocks noGrp="1"/>
          </p:cNvSpPr>
          <p:nvPr>
            <p:ph type="title"/>
          </p:nvPr>
        </p:nvSpPr>
        <p:spPr/>
        <p:txBody>
          <a:bodyPr/>
          <a:lstStyle/>
          <a:p>
            <a:r>
              <a:rPr lang="en-US" dirty="0"/>
              <a:t>Key Challenges to NLU Researchers</a:t>
            </a:r>
          </a:p>
        </p:txBody>
      </p:sp>
      <p:sp>
        <p:nvSpPr>
          <p:cNvPr id="3" name="Content Placeholder 2">
            <a:extLst>
              <a:ext uri="{FF2B5EF4-FFF2-40B4-BE49-F238E27FC236}">
                <a16:creationId xmlns:a16="http://schemas.microsoft.com/office/drawing/2014/main" id="{77A72FCE-525F-4150-80D3-EFA8F449A2A6}"/>
              </a:ext>
            </a:extLst>
          </p:cNvPr>
          <p:cNvSpPr>
            <a:spLocks noGrp="1"/>
          </p:cNvSpPr>
          <p:nvPr>
            <p:ph idx="1"/>
          </p:nvPr>
        </p:nvSpPr>
        <p:spPr>
          <a:xfrm>
            <a:off x="609599" y="1251856"/>
            <a:ext cx="11295073" cy="4484915"/>
          </a:xfrm>
        </p:spPr>
        <p:txBody>
          <a:bodyPr/>
          <a:lstStyle/>
          <a:p>
            <a:r>
              <a:rPr lang="en-US" dirty="0"/>
              <a:t>Today’s NLP addresses well-defined tasks for which we have a lot of training data, but: </a:t>
            </a:r>
          </a:p>
          <a:p>
            <a:r>
              <a:rPr lang="en-US" dirty="0"/>
              <a:t>Who asks the questions? </a:t>
            </a:r>
          </a:p>
          <a:p>
            <a:pPr lvl="1"/>
            <a:r>
              <a:rPr lang="en-US" dirty="0"/>
              <a:t>When did Aristotle die?</a:t>
            </a:r>
          </a:p>
          <a:p>
            <a:pPr lvl="1"/>
            <a:r>
              <a:rPr lang="en-US" dirty="0"/>
              <a:t>When was the laptop invented? </a:t>
            </a:r>
          </a:p>
          <a:p>
            <a:pPr lvl="1"/>
            <a:r>
              <a:rPr lang="en-US" dirty="0"/>
              <a:t>What happened first? </a:t>
            </a:r>
          </a:p>
          <a:p>
            <a:r>
              <a:rPr lang="en-US" dirty="0"/>
              <a:t>The question isn’t if we need reasoning, but rather:</a:t>
            </a:r>
          </a:p>
          <a:p>
            <a:pPr lvl="1"/>
            <a:r>
              <a:rPr lang="en-US" dirty="0"/>
              <a:t>How to do it?</a:t>
            </a:r>
          </a:p>
          <a:p>
            <a:pPr lvl="2"/>
            <a:r>
              <a:rPr lang="en-US" dirty="0"/>
              <a:t>E.g., how to determine “strategies” on the fly? </a:t>
            </a:r>
          </a:p>
          <a:p>
            <a:pPr lvl="1"/>
            <a:r>
              <a:rPr lang="en-US" dirty="0"/>
              <a:t>How to train for it?</a:t>
            </a:r>
          </a:p>
          <a:p>
            <a:pPr lvl="2"/>
            <a:r>
              <a:rPr lang="en-US" dirty="0"/>
              <a:t>How can we supervise for these “sparse” events?                [A different talk: On Incidental Supervision]</a:t>
            </a:r>
          </a:p>
          <a:p>
            <a:pPr lvl="2"/>
            <a:r>
              <a:rPr lang="en-US" dirty="0"/>
              <a:t>Should we learn “everything” together? When/how should we decouple/decompose tasks? </a:t>
            </a:r>
          </a:p>
          <a:p>
            <a:r>
              <a:rPr lang="en-US" dirty="0"/>
              <a:t>Of course, AI has thought about Reasoning a lot…</a:t>
            </a:r>
          </a:p>
          <a:p>
            <a:pPr lvl="1"/>
            <a:r>
              <a:rPr lang="en-US" dirty="0"/>
              <a:t>In most cases, in a way that decuples reasoning from learning</a:t>
            </a:r>
          </a:p>
          <a:p>
            <a:pPr lvl="2"/>
            <a:r>
              <a:rPr lang="en-US" dirty="0"/>
              <a:t>And often, commits to a representation that is independent of the task</a:t>
            </a:r>
          </a:p>
        </p:txBody>
      </p:sp>
      <p:sp>
        <p:nvSpPr>
          <p:cNvPr id="4" name="Slide Number Placeholder 3">
            <a:extLst>
              <a:ext uri="{FF2B5EF4-FFF2-40B4-BE49-F238E27FC236}">
                <a16:creationId xmlns:a16="http://schemas.microsoft.com/office/drawing/2014/main" id="{65FAC8DC-032B-4DE5-A5BC-0BD1D12A1CF0}"/>
              </a:ext>
            </a:extLst>
          </p:cNvPr>
          <p:cNvSpPr>
            <a:spLocks noGrp="1"/>
          </p:cNvSpPr>
          <p:nvPr>
            <p:ph type="sldNum" sz="quarter" idx="11"/>
          </p:nvPr>
        </p:nvSpPr>
        <p:spPr/>
        <p:txBody>
          <a:bodyPr/>
          <a:lstStyle/>
          <a:p>
            <a:fld id="{BDF588C3-71D6-5D45-B118-1C664482E1C2}" type="slidenum">
              <a:rPr lang="en-US" smtClean="0"/>
              <a:t>13</a:t>
            </a:fld>
            <a:endParaRPr lang="en-US"/>
          </a:p>
        </p:txBody>
      </p:sp>
    </p:spTree>
    <p:extLst>
      <p:ext uri="{BB962C8B-B14F-4D97-AF65-F5344CB8AC3E}">
        <p14:creationId xmlns:p14="http://schemas.microsoft.com/office/powerpoint/2010/main" val="16859557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Reason I</a:t>
            </a:r>
            <a:r>
              <a:rPr lang="en-US" sz="2000" dirty="0"/>
              <a:t>[Khardon &amp; Roth JACM’96; 1994—2000]</a:t>
            </a:r>
            <a:endParaRPr lang="en-US" dirty="0"/>
          </a:p>
        </p:txBody>
      </p:sp>
      <p:sp>
        <p:nvSpPr>
          <p:cNvPr id="3" name="Content Placeholder 2"/>
          <p:cNvSpPr>
            <a:spLocks noGrp="1"/>
          </p:cNvSpPr>
          <p:nvPr>
            <p:ph idx="1"/>
          </p:nvPr>
        </p:nvSpPr>
        <p:spPr>
          <a:xfrm>
            <a:off x="609600" y="1251856"/>
            <a:ext cx="11434854" cy="4484915"/>
          </a:xfrm>
        </p:spPr>
        <p:txBody>
          <a:bodyPr/>
          <a:lstStyle/>
          <a:p>
            <a:r>
              <a:rPr lang="en-US" dirty="0"/>
              <a:t>Proposed in reaction to the standard of complete decoupling of Learning and Reasoning</a:t>
            </a:r>
          </a:p>
          <a:p>
            <a:r>
              <a:rPr lang="en-US" dirty="0"/>
              <a:t>A unifying computational theory of </a:t>
            </a:r>
            <a:r>
              <a:rPr lang="en-US" b="1" dirty="0"/>
              <a:t>Learning</a:t>
            </a:r>
            <a:r>
              <a:rPr lang="en-US" dirty="0"/>
              <a:t> and </a:t>
            </a:r>
            <a:r>
              <a:rPr lang="en-US" b="1" dirty="0"/>
              <a:t>Reasoning</a:t>
            </a:r>
            <a:r>
              <a:rPr lang="en-US" dirty="0"/>
              <a:t>. </a:t>
            </a:r>
          </a:p>
          <a:p>
            <a:pPr lvl="1"/>
            <a:r>
              <a:rPr lang="en-US" dirty="0"/>
              <a:t>Reasoning should be studied together with Learning and the representation it produces. </a:t>
            </a:r>
          </a:p>
          <a:p>
            <a:r>
              <a:rPr lang="en-US" dirty="0"/>
              <a:t>Formally showing </a:t>
            </a:r>
            <a:r>
              <a:rPr lang="en-US" b="1" dirty="0"/>
              <a:t>the benefits in jointly studying Learning and Reasoning </a:t>
            </a:r>
          </a:p>
          <a:p>
            <a:pPr lvl="1"/>
            <a:r>
              <a:rPr lang="en-US" dirty="0"/>
              <a:t>Some hard reasoning tasks become tractable if done on top of learning into an appropriate knowledge representation.  </a:t>
            </a:r>
          </a:p>
          <a:p>
            <a:pPr lvl="1"/>
            <a:r>
              <a:rPr lang="en-US" dirty="0"/>
              <a:t>[</a:t>
            </a:r>
            <a:r>
              <a:rPr lang="en-US" dirty="0" err="1"/>
              <a:t>Khardon</a:t>
            </a:r>
            <a:r>
              <a:rPr lang="en-US" dirty="0"/>
              <a:t> &amp; Roth JACM’96; 1994—2000]</a:t>
            </a:r>
          </a:p>
          <a:p>
            <a:r>
              <a:rPr lang="en-US" dirty="0"/>
              <a:t>This is now called End-to-End….</a:t>
            </a:r>
          </a:p>
          <a:p>
            <a:r>
              <a:rPr lang="en-US" dirty="0"/>
              <a:t>But, understanding </a:t>
            </a:r>
            <a:r>
              <a:rPr lang="en-US" b="1" dirty="0"/>
              <a:t>when</a:t>
            </a:r>
            <a:r>
              <a:rPr lang="en-US" dirty="0"/>
              <a:t> to decompose learning  and </a:t>
            </a:r>
            <a:r>
              <a:rPr lang="en-US" b="1" dirty="0"/>
              <a:t>when</a:t>
            </a:r>
            <a:r>
              <a:rPr lang="en-US" dirty="0"/>
              <a:t> to decouple it from reasoning is also very important. </a:t>
            </a:r>
          </a:p>
          <a:p>
            <a:pPr lvl="1"/>
            <a:r>
              <a:rPr lang="en-US" dirty="0"/>
              <a:t>At the heart of supporting transfer, compositionality, and reasoning.</a:t>
            </a:r>
          </a:p>
          <a:p>
            <a:r>
              <a:rPr lang="en-US" dirty="0"/>
              <a:t>No better domain to think about this than Natural Language</a:t>
            </a:r>
          </a:p>
          <a:p>
            <a:endParaRPr lang="en-US" dirty="0"/>
          </a:p>
          <a:p>
            <a:endParaRPr lang="en-US" dirty="0"/>
          </a:p>
        </p:txBody>
      </p:sp>
      <p:sp>
        <p:nvSpPr>
          <p:cNvPr id="4" name="Slide Number Placeholder 3">
            <a:extLst>
              <a:ext uri="{FF2B5EF4-FFF2-40B4-BE49-F238E27FC236}">
                <a16:creationId xmlns:a16="http://schemas.microsoft.com/office/drawing/2014/main" id="{3CA9CBF8-6961-4478-8419-7389098AE13B}"/>
              </a:ext>
            </a:extLst>
          </p:cNvPr>
          <p:cNvSpPr>
            <a:spLocks noGrp="1"/>
          </p:cNvSpPr>
          <p:nvPr>
            <p:ph type="sldNum" sz="quarter" idx="11"/>
          </p:nvPr>
        </p:nvSpPr>
        <p:spPr/>
        <p:txBody>
          <a:bodyPr/>
          <a:lstStyle/>
          <a:p>
            <a:fld id="{BDF588C3-71D6-5D45-B118-1C664482E1C2}" type="slidenum">
              <a:rPr lang="en-US" smtClean="0"/>
              <a:t>14</a:t>
            </a:fld>
            <a:endParaRPr lang="en-US"/>
          </a:p>
        </p:txBody>
      </p:sp>
    </p:spTree>
    <p:extLst>
      <p:ext uri="{BB962C8B-B14F-4D97-AF65-F5344CB8AC3E}">
        <p14:creationId xmlns:p14="http://schemas.microsoft.com/office/powerpoint/2010/main" val="24823167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06829"/>
            <a:ext cx="10155836" cy="533400"/>
          </a:xfrm>
        </p:spPr>
        <p:txBody>
          <a:bodyPr/>
          <a:lstStyle/>
          <a:p>
            <a:r>
              <a:rPr lang="en-US" altLang="zh-TW" dirty="0"/>
              <a:t>Constrained Conditional Models</a:t>
            </a:r>
            <a:r>
              <a:rPr lang="en-US" altLang="zh-TW" sz="1400" dirty="0"/>
              <a:t> </a:t>
            </a:r>
            <a:r>
              <a:rPr lang="en-US" sz="1600" dirty="0"/>
              <a:t>[Abductive Reasoning; Chang et al.’12]</a:t>
            </a:r>
            <a:endParaRPr lang="en-US" altLang="zh-TW" sz="1600" dirty="0"/>
          </a:p>
        </p:txBody>
      </p:sp>
      <p:sp>
        <p:nvSpPr>
          <p:cNvPr id="10" name="Content Placeholder 9"/>
          <p:cNvSpPr>
            <a:spLocks noGrp="1"/>
          </p:cNvSpPr>
          <p:nvPr>
            <p:ph idx="1"/>
          </p:nvPr>
        </p:nvSpPr>
        <p:spPr>
          <a:xfrm>
            <a:off x="846389" y="4867301"/>
            <a:ext cx="11071087" cy="1821399"/>
          </a:xfrm>
          <a:ln>
            <a:solidFill>
              <a:srgbClr val="99CCFF"/>
            </a:solidFill>
          </a:ln>
        </p:spPr>
        <p:txBody>
          <a:bodyPr/>
          <a:lstStyle/>
          <a:p>
            <a:pPr>
              <a:spcBef>
                <a:spcPts val="0"/>
              </a:spcBef>
              <a:spcAft>
                <a:spcPts val="600"/>
              </a:spcAft>
            </a:pPr>
            <a:r>
              <a:rPr lang="en-US" sz="2000" dirty="0">
                <a:solidFill>
                  <a:srgbClr val="400080"/>
                </a:solidFill>
                <a:latin typeface="Calibri" pitchFamily="34" charset="0"/>
              </a:rPr>
              <a:t>Training:  </a:t>
            </a:r>
            <a:r>
              <a:rPr lang="en-US" sz="2000" dirty="0">
                <a:latin typeface="Calibri" pitchFamily="34" charset="0"/>
              </a:rPr>
              <a:t>Learning the objective function (</a:t>
            </a:r>
            <a:r>
              <a:rPr lang="en-US" sz="2000" b="1" dirty="0">
                <a:latin typeface="Calibri" pitchFamily="34" charset="0"/>
              </a:rPr>
              <a:t>w, u</a:t>
            </a:r>
            <a:r>
              <a:rPr lang="en-US" sz="2000" dirty="0">
                <a:latin typeface="Calibri" pitchFamily="34" charset="0"/>
              </a:rPr>
              <a:t>)?  Learning all the intermediate functions </a:t>
            </a:r>
            <a:r>
              <a:rPr lang="en-US" sz="2000" b="1" dirty="0">
                <a:solidFill>
                  <a:srgbClr val="000080"/>
                </a:solidFill>
                <a:latin typeface="cmmi10"/>
              </a:rPr>
              <a:t>∅(x, y)?</a:t>
            </a:r>
            <a:endParaRPr lang="en-US" sz="2000" dirty="0">
              <a:latin typeface="Calibri" pitchFamily="34" charset="0"/>
            </a:endParaRPr>
          </a:p>
          <a:p>
            <a:pPr lvl="1">
              <a:spcBef>
                <a:spcPts val="0"/>
              </a:spcBef>
              <a:spcAft>
                <a:spcPts val="600"/>
              </a:spcAft>
            </a:pPr>
            <a:r>
              <a:rPr lang="en-US" sz="1800" dirty="0">
                <a:solidFill>
                  <a:srgbClr val="000080"/>
                </a:solidFill>
                <a:latin typeface="Calibri" pitchFamily="34" charset="0"/>
              </a:rPr>
              <a:t>Joint? Decoupled? Learned/provided constraints? Hard/soft? </a:t>
            </a:r>
          </a:p>
          <a:p>
            <a:pPr lvl="1">
              <a:spcBef>
                <a:spcPts val="0"/>
              </a:spcBef>
              <a:spcAft>
                <a:spcPts val="600"/>
              </a:spcAft>
            </a:pPr>
            <a:r>
              <a:rPr lang="en-US" sz="1800" dirty="0">
                <a:solidFill>
                  <a:srgbClr val="000080"/>
                </a:solidFill>
              </a:rPr>
              <a:t>There is some understanding for when to do what</a:t>
            </a:r>
            <a:r>
              <a:rPr lang="en-US" sz="1800" dirty="0">
                <a:solidFill>
                  <a:srgbClr val="000080"/>
                </a:solidFill>
                <a:latin typeface="Calibri" pitchFamily="34" charset="0"/>
              </a:rPr>
              <a:t> [IJCAI’05]</a:t>
            </a:r>
          </a:p>
          <a:p>
            <a:pPr>
              <a:spcBef>
                <a:spcPts val="0"/>
              </a:spcBef>
              <a:spcAft>
                <a:spcPts val="600"/>
              </a:spcAft>
            </a:pPr>
            <a:r>
              <a:rPr lang="en-US" sz="2000" dirty="0">
                <a:solidFill>
                  <a:srgbClr val="400080"/>
                </a:solidFill>
                <a:latin typeface="Calibri" pitchFamily="34" charset="0"/>
              </a:rPr>
              <a:t>Reasoning: </a:t>
            </a:r>
            <a:r>
              <a:rPr lang="en-US" sz="2000" dirty="0">
                <a:latin typeface="Calibri" pitchFamily="34" charset="0"/>
              </a:rPr>
              <a:t>A way to push a </a:t>
            </a:r>
            <a:r>
              <a:rPr lang="en-US" sz="2000" b="1" dirty="0">
                <a:latin typeface="Calibri" pitchFamily="34" charset="0"/>
              </a:rPr>
              <a:t>function over learned models </a:t>
            </a:r>
            <a:r>
              <a:rPr lang="en-US" sz="2000" dirty="0">
                <a:latin typeface="Calibri" pitchFamily="34" charset="0"/>
              </a:rPr>
              <a:t>to satisfy output expectations </a:t>
            </a:r>
          </a:p>
          <a:p>
            <a:pPr lvl="1">
              <a:spcBef>
                <a:spcPts val="0"/>
              </a:spcBef>
              <a:spcAft>
                <a:spcPts val="600"/>
              </a:spcAft>
            </a:pPr>
            <a:r>
              <a:rPr lang="en-US" sz="1800" dirty="0">
                <a:latin typeface="Calibri" pitchFamily="34" charset="0"/>
              </a:rPr>
              <a:t>(can also think about expectations from a latent representation) </a:t>
            </a:r>
          </a:p>
        </p:txBody>
      </p:sp>
      <p:sp>
        <p:nvSpPr>
          <p:cNvPr id="754691" name="Rectangle 3"/>
          <p:cNvSpPr>
            <a:spLocks noChangeArrowheads="1"/>
          </p:cNvSpPr>
          <p:nvPr/>
        </p:nvSpPr>
        <p:spPr bwMode="auto">
          <a:xfrm>
            <a:off x="2057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754705" name="Rectangle 17"/>
          <p:cNvSpPr>
            <a:spLocks noChangeArrowheads="1"/>
          </p:cNvSpPr>
          <p:nvPr/>
        </p:nvSpPr>
        <p:spPr bwMode="auto">
          <a:xfrm>
            <a:off x="7848600" y="1562338"/>
            <a:ext cx="2590800" cy="646331"/>
          </a:xfrm>
          <a:prstGeom prst="rect">
            <a:avLst/>
          </a:prstGeom>
          <a:solidFill>
            <a:srgbClr val="FAE1AF"/>
          </a:solidFill>
          <a:ln w="9525">
            <a:solidFill>
              <a:srgbClr val="A7001B"/>
            </a:solidFill>
            <a:miter lim="800000"/>
            <a:headEnd/>
            <a:tailEnd/>
          </a:ln>
          <a:effectLst/>
        </p:spPr>
        <p:txBody>
          <a:bodyPr wrap="square">
            <a:spAutoFit/>
          </a:bodyPr>
          <a:lstStyle/>
          <a:p>
            <a:r>
              <a:rPr lang="en-US" dirty="0">
                <a:solidFill>
                  <a:srgbClr val="000080"/>
                </a:solidFill>
                <a:cs typeface="Arial" charset="0"/>
              </a:rPr>
              <a:t>Knowledge component:  </a:t>
            </a:r>
          </a:p>
          <a:p>
            <a:r>
              <a:rPr lang="en-US" dirty="0">
                <a:solidFill>
                  <a:srgbClr val="000080"/>
                </a:solidFill>
                <a:cs typeface="Arial" charset="0"/>
              </a:rPr>
              <a:t>(Soft) constraints </a:t>
            </a:r>
          </a:p>
        </p:txBody>
      </p:sp>
      <p:grpSp>
        <p:nvGrpSpPr>
          <p:cNvPr id="7" name="Group 6"/>
          <p:cNvGrpSpPr/>
          <p:nvPr/>
        </p:nvGrpSpPr>
        <p:grpSpPr>
          <a:xfrm>
            <a:off x="47875" y="1905001"/>
            <a:ext cx="5057525" cy="880292"/>
            <a:chOff x="-1857125" y="1485900"/>
            <a:chExt cx="5057525" cy="660219"/>
          </a:xfrm>
        </p:grpSpPr>
        <p:sp>
          <p:nvSpPr>
            <p:cNvPr id="61460" name="Rectangle 16"/>
            <p:cNvSpPr>
              <a:spLocks noChangeArrowheads="1"/>
            </p:cNvSpPr>
            <p:nvPr/>
          </p:nvSpPr>
          <p:spPr bwMode="auto">
            <a:xfrm>
              <a:off x="-1857125" y="1661371"/>
              <a:ext cx="3733800" cy="484748"/>
            </a:xfrm>
            <a:prstGeom prst="rect">
              <a:avLst/>
            </a:prstGeom>
            <a:solidFill>
              <a:srgbClr val="FAC896"/>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80"/>
                  </a:solidFill>
                </a:rPr>
                <a:t>A linear function over models – can be used to model any logical function</a:t>
              </a:r>
            </a:p>
          </p:txBody>
        </p:sp>
        <p:sp>
          <p:nvSpPr>
            <p:cNvPr id="61461" name="Line 22"/>
            <p:cNvSpPr>
              <a:spLocks noChangeShapeType="1"/>
            </p:cNvSpPr>
            <p:nvPr/>
          </p:nvSpPr>
          <p:spPr bwMode="auto">
            <a:xfrm flipV="1">
              <a:off x="1905000" y="1485900"/>
              <a:ext cx="1295400" cy="381813"/>
            </a:xfrm>
            <a:prstGeom prst="line">
              <a:avLst/>
            </a:prstGeom>
            <a:noFill/>
            <a:ln w="38100">
              <a:solidFill>
                <a:srgbClr val="A7001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5" name="Group 4"/>
          <p:cNvGrpSpPr/>
          <p:nvPr/>
        </p:nvGrpSpPr>
        <p:grpSpPr>
          <a:xfrm>
            <a:off x="6993760" y="819834"/>
            <a:ext cx="3064640" cy="646331"/>
            <a:chOff x="5338966" y="633170"/>
            <a:chExt cx="3064640" cy="484748"/>
          </a:xfrm>
          <a:solidFill>
            <a:srgbClr val="FAE1AF"/>
          </a:solidFill>
        </p:grpSpPr>
        <p:sp>
          <p:nvSpPr>
            <p:cNvPr id="61458" name="Rectangle 18"/>
            <p:cNvSpPr>
              <a:spLocks noChangeArrowheads="1"/>
            </p:cNvSpPr>
            <p:nvPr/>
          </p:nvSpPr>
          <p:spPr bwMode="auto">
            <a:xfrm>
              <a:off x="6274374" y="633170"/>
              <a:ext cx="2129232" cy="484748"/>
            </a:xfrm>
            <a:prstGeom prst="rect">
              <a:avLst/>
            </a:prstGeom>
            <a:grp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Penalty for violating</a:t>
              </a:r>
            </a:p>
            <a:p>
              <a:r>
                <a:rPr lang="en-US" dirty="0">
                  <a:solidFill>
                    <a:srgbClr val="000000"/>
                  </a:solidFill>
                  <a:cs typeface="Arial" charset="0"/>
                </a:rPr>
                <a:t>the constraints.</a:t>
              </a:r>
            </a:p>
          </p:txBody>
        </p:sp>
        <p:sp>
          <p:nvSpPr>
            <p:cNvPr id="61459" name="Line 23"/>
            <p:cNvSpPr>
              <a:spLocks noChangeShapeType="1"/>
            </p:cNvSpPr>
            <p:nvPr/>
          </p:nvSpPr>
          <p:spPr bwMode="auto">
            <a:xfrm rot="8742848">
              <a:off x="5338966" y="794000"/>
              <a:ext cx="881691" cy="132475"/>
            </a:xfrm>
            <a:prstGeom prst="line">
              <a:avLst/>
            </a:prstGeom>
            <a:grpFill/>
            <a:ln w="38100">
              <a:solidFill>
                <a:srgbClr val="A7001B"/>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7" name="Group 29"/>
          <p:cNvGrpSpPr>
            <a:grpSpLocks/>
          </p:cNvGrpSpPr>
          <p:nvPr/>
        </p:nvGrpSpPr>
        <p:grpSpPr bwMode="auto">
          <a:xfrm>
            <a:off x="7140035" y="1985963"/>
            <a:ext cx="2854325" cy="1239837"/>
            <a:chOff x="2995" y="1238"/>
            <a:chExt cx="1798" cy="781"/>
          </a:xfrm>
        </p:grpSpPr>
        <p:sp>
          <p:nvSpPr>
            <p:cNvPr id="61457" name="Line 24"/>
            <p:cNvSpPr>
              <a:spLocks noChangeShapeType="1"/>
            </p:cNvSpPr>
            <p:nvPr/>
          </p:nvSpPr>
          <p:spPr bwMode="auto">
            <a:xfrm flipH="1" flipV="1">
              <a:off x="3100" y="1238"/>
              <a:ext cx="432" cy="394"/>
            </a:xfrm>
            <a:prstGeom prst="line">
              <a:avLst/>
            </a:prstGeom>
            <a:noFill/>
            <a:ln w="38100">
              <a:solidFill>
                <a:srgbClr val="A7001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61456" name="Rectangle 19"/>
            <p:cNvSpPr>
              <a:spLocks noChangeArrowheads="1"/>
            </p:cNvSpPr>
            <p:nvPr/>
          </p:nvSpPr>
          <p:spPr bwMode="auto">
            <a:xfrm>
              <a:off x="2995" y="1612"/>
              <a:ext cx="1798" cy="407"/>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80"/>
                  </a:solidFill>
                  <a:cs typeface="Arial" charset="0"/>
                </a:rPr>
                <a:t>How far y is from a “legal/expected” assignment</a:t>
              </a:r>
            </a:p>
          </p:txBody>
        </p:sp>
      </p:grpSp>
      <p:grpSp>
        <p:nvGrpSpPr>
          <p:cNvPr id="754715" name="Group 27"/>
          <p:cNvGrpSpPr>
            <a:grpSpLocks/>
          </p:cNvGrpSpPr>
          <p:nvPr/>
        </p:nvGrpSpPr>
        <p:grpSpPr bwMode="auto">
          <a:xfrm>
            <a:off x="3810000" y="1905000"/>
            <a:ext cx="2895600" cy="1320800"/>
            <a:chOff x="1200" y="1296"/>
            <a:chExt cx="1824" cy="832"/>
          </a:xfrm>
        </p:grpSpPr>
        <p:sp>
          <p:nvSpPr>
            <p:cNvPr id="61454" name="Rectangle 15"/>
            <p:cNvSpPr>
              <a:spLocks noChangeArrowheads="1"/>
            </p:cNvSpPr>
            <p:nvPr/>
          </p:nvSpPr>
          <p:spPr bwMode="auto">
            <a:xfrm>
              <a:off x="1200" y="1721"/>
              <a:ext cx="1824" cy="407"/>
            </a:xfrm>
            <a:prstGeom prst="rect">
              <a:avLst/>
            </a:prstGeom>
            <a:solidFill>
              <a:srgbClr val="FAC896"/>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80"/>
                  </a:solidFill>
                  <a:cs typeface="Arial" charset="0"/>
                </a:rPr>
                <a:t>Features, Models, </a:t>
              </a:r>
              <a:r>
                <a:rPr lang="en-US" dirty="0">
                  <a:solidFill>
                    <a:srgbClr val="400080"/>
                  </a:solidFill>
                  <a:cs typeface="Arial" charset="0"/>
                </a:rPr>
                <a:t>NN</a:t>
              </a:r>
              <a:r>
                <a:rPr lang="en-US" dirty="0">
                  <a:solidFill>
                    <a:srgbClr val="000080"/>
                  </a:solidFill>
                  <a:cs typeface="Arial" charset="0"/>
                </a:rPr>
                <a:t> </a:t>
              </a:r>
            </a:p>
            <a:p>
              <a:r>
                <a:rPr lang="en-US" dirty="0">
                  <a:solidFill>
                    <a:srgbClr val="000080"/>
                  </a:solidFill>
                  <a:cs typeface="Arial" charset="0"/>
                </a:rPr>
                <a:t>(non-linearity comes here)</a:t>
              </a:r>
            </a:p>
          </p:txBody>
        </p:sp>
        <p:sp>
          <p:nvSpPr>
            <p:cNvPr id="61455" name="Line 21"/>
            <p:cNvSpPr>
              <a:spLocks noChangeShapeType="1"/>
            </p:cNvSpPr>
            <p:nvPr/>
          </p:nvSpPr>
          <p:spPr bwMode="auto">
            <a:xfrm flipV="1">
              <a:off x="2304" y="1296"/>
              <a:ext cx="0" cy="432"/>
            </a:xfrm>
            <a:prstGeom prst="line">
              <a:avLst/>
            </a:prstGeom>
            <a:noFill/>
            <a:ln w="38100">
              <a:solidFill>
                <a:srgbClr val="A7001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mc:AlternateContent xmlns:mc="http://schemas.openxmlformats.org/markup-compatibility/2006" xmlns:a14="http://schemas.microsoft.com/office/drawing/2010/main">
        <mc:Choice Requires="a14">
          <p:sp>
            <p:nvSpPr>
              <p:cNvPr id="4" name="Rectangle 3"/>
              <p:cNvSpPr/>
              <p:nvPr/>
            </p:nvSpPr>
            <p:spPr>
              <a:xfrm>
                <a:off x="2133600" y="1349994"/>
                <a:ext cx="8229600" cy="473591"/>
              </a:xfrm>
              <a:prstGeom prst="rect">
                <a:avLst/>
              </a:prstGeom>
            </p:spPr>
            <p:txBody>
              <a:bodyPr wrap="square">
                <a:spAutoFit/>
              </a:bodyPr>
              <a:lstStyle/>
              <a:p>
                <a:pPr lvl="2" eaLnBrk="0" hangingPunct="0">
                  <a:spcBef>
                    <a:spcPct val="20000"/>
                  </a:spcBef>
                  <a:buClr>
                    <a:srgbClr val="FF9900"/>
                  </a:buClr>
                  <a:buSzPct val="65000"/>
                </a:pPr>
                <a:r>
                  <a:rPr lang="en-US" sz="2400" b="1" kern="0" dirty="0">
                    <a:solidFill>
                      <a:srgbClr val="000000"/>
                    </a:solidFill>
                    <a:latin typeface="Calibri"/>
                    <a:cs typeface="Arial"/>
                  </a:rPr>
                  <a:t>y = </a:t>
                </a:r>
                <a:r>
                  <a:rPr lang="en-US" sz="2400" b="1" kern="0" dirty="0" err="1">
                    <a:solidFill>
                      <a:srgbClr val="000000"/>
                    </a:solidFill>
                    <a:latin typeface="Calibri"/>
                    <a:cs typeface="Arial"/>
                  </a:rPr>
                  <a:t>argmax</a:t>
                </a:r>
                <a:r>
                  <a:rPr lang="en-US" sz="2400" b="1" kern="0" baseline="-25000" dirty="0" err="1">
                    <a:solidFill>
                      <a:srgbClr val="000000"/>
                    </a:solidFill>
                    <a:latin typeface="Calibri"/>
                    <a:cs typeface="Arial"/>
                  </a:rPr>
                  <a:t>y</a:t>
                </a:r>
                <a:r>
                  <a:rPr lang="en-US" sz="2400" b="1" kern="0" baseline="-25000" dirty="0">
                    <a:solidFill>
                      <a:srgbClr val="000000"/>
                    </a:solidFill>
                    <a:latin typeface="Calibri"/>
                    <a:cs typeface="Arial"/>
                  </a:rPr>
                  <a:t> </a:t>
                </a:r>
                <a14:m>
                  <m:oMath xmlns:m="http://schemas.openxmlformats.org/officeDocument/2006/math">
                    <m:r>
                      <a:rPr lang="en-US" sz="2400" b="1" i="1" kern="0" baseline="-25000" dirty="0">
                        <a:solidFill>
                          <a:srgbClr val="000000"/>
                        </a:solidFill>
                        <a:latin typeface="Cambria Math" panose="02040503050406030204" pitchFamily="18" charset="0"/>
                        <a:ea typeface="Cambria Math" panose="02040503050406030204" pitchFamily="18" charset="0"/>
                        <a:cs typeface="Arial"/>
                      </a:rPr>
                      <m:t>∈</m:t>
                    </m:r>
                  </m:oMath>
                </a14:m>
                <a:r>
                  <a:rPr lang="en-US" sz="2400" b="1" kern="0" baseline="-25000" dirty="0">
                    <a:solidFill>
                      <a:srgbClr val="000000"/>
                    </a:solidFill>
                    <a:latin typeface="cmsy10"/>
                    <a:cs typeface="Arial"/>
                  </a:rPr>
                  <a:t> </a:t>
                </a:r>
                <a:r>
                  <a:rPr lang="en-US" sz="2400" b="1" kern="0" baseline="-40000" dirty="0">
                    <a:solidFill>
                      <a:srgbClr val="000000"/>
                    </a:solidFill>
                    <a:latin typeface="cmsy10"/>
                    <a:cs typeface="Arial"/>
                  </a:rPr>
                  <a:t>Y</a:t>
                </a:r>
                <a:r>
                  <a:rPr lang="en-US" sz="2400" b="1" kern="0" dirty="0">
                    <a:solidFill>
                      <a:srgbClr val="000000"/>
                    </a:solidFill>
                    <a:latin typeface="Calibri"/>
                    <a:cs typeface="Arial"/>
                  </a:rPr>
                  <a:t>  </a:t>
                </a:r>
                <a:r>
                  <a:rPr lang="en-US" sz="2400" b="1" kern="0" dirty="0" err="1">
                    <a:solidFill>
                      <a:srgbClr val="000000"/>
                    </a:solidFill>
                    <a:latin typeface="Calibri"/>
                    <a:cs typeface="Arial"/>
                  </a:rPr>
                  <a:t>w</a:t>
                </a:r>
                <a:r>
                  <a:rPr lang="en-US" sz="2400" b="1" kern="0" baseline="30000" dirty="0" err="1">
                    <a:solidFill>
                      <a:srgbClr val="000000"/>
                    </a:solidFill>
                    <a:latin typeface="Calibri"/>
                    <a:cs typeface="Arial"/>
                  </a:rPr>
                  <a:t>T</a:t>
                </a:r>
                <a14:m>
                  <m:oMath xmlns:m="http://schemas.openxmlformats.org/officeDocument/2006/math">
                    <m:r>
                      <a:rPr lang="en-US" sz="2400" b="1" i="1" kern="0" dirty="0">
                        <a:solidFill>
                          <a:srgbClr val="000000"/>
                        </a:solidFill>
                        <a:latin typeface="Cambria Math" panose="02040503050406030204" pitchFamily="18" charset="0"/>
                        <a:ea typeface="Cambria Math" panose="02040503050406030204" pitchFamily="18" charset="0"/>
                        <a:cs typeface="Arial"/>
                      </a:rPr>
                      <m:t>∅</m:t>
                    </m:r>
                  </m:oMath>
                </a14:m>
                <a:r>
                  <a:rPr lang="en-US" sz="2400" b="1" kern="0" dirty="0">
                    <a:solidFill>
                      <a:srgbClr val="000000"/>
                    </a:solidFill>
                    <a:latin typeface="Calibri"/>
                    <a:cs typeface="Arial"/>
                  </a:rPr>
                  <a:t>(x, y) + </a:t>
                </a:r>
                <a:r>
                  <a:rPr lang="en-US" sz="2400" b="1" kern="0" dirty="0" err="1">
                    <a:solidFill>
                      <a:srgbClr val="000000"/>
                    </a:solidFill>
                    <a:latin typeface="Calibri"/>
                    <a:cs typeface="Arial"/>
                  </a:rPr>
                  <a:t>u</a:t>
                </a:r>
                <a:r>
                  <a:rPr lang="en-US" sz="2400" b="1" kern="0" baseline="30000" dirty="0" err="1">
                    <a:solidFill>
                      <a:srgbClr val="000000"/>
                    </a:solidFill>
                    <a:latin typeface="Calibri"/>
                    <a:cs typeface="Arial"/>
                  </a:rPr>
                  <a:t>T</a:t>
                </a:r>
                <a:r>
                  <a:rPr lang="en-US" sz="2400" b="1" kern="0" dirty="0" err="1">
                    <a:solidFill>
                      <a:srgbClr val="000000"/>
                    </a:solidFill>
                    <a:latin typeface="cmmi10"/>
                    <a:cs typeface="Arial"/>
                  </a:rPr>
                  <a:t>C</a:t>
                </a:r>
                <a:r>
                  <a:rPr lang="en-US" sz="2400" b="1" kern="0" dirty="0">
                    <a:solidFill>
                      <a:srgbClr val="000000"/>
                    </a:solidFill>
                    <a:latin typeface="Calibri"/>
                    <a:cs typeface="Arial"/>
                  </a:rPr>
                  <a:t>(x, y) </a:t>
                </a:r>
              </a:p>
            </p:txBody>
          </p:sp>
        </mc:Choice>
        <mc:Fallback xmlns="">
          <p:sp>
            <p:nvSpPr>
              <p:cNvPr id="4" name="Rectangle 3"/>
              <p:cNvSpPr>
                <a:spLocks noRot="1" noChangeAspect="1" noMove="1" noResize="1" noEditPoints="1" noAdjustHandles="1" noChangeArrowheads="1" noChangeShapeType="1" noTextEdit="1"/>
              </p:cNvSpPr>
              <p:nvPr/>
            </p:nvSpPr>
            <p:spPr>
              <a:xfrm>
                <a:off x="2133600" y="1349994"/>
                <a:ext cx="8229600" cy="473591"/>
              </a:xfrm>
              <a:prstGeom prst="rect">
                <a:avLst/>
              </a:prstGeom>
              <a:blipFill>
                <a:blip r:embed="rId3"/>
                <a:stretch>
                  <a:fillRect t="-10256" b="-32051"/>
                </a:stretch>
              </a:blipFill>
            </p:spPr>
            <p:txBody>
              <a:bodyPr/>
              <a:lstStyle/>
              <a:p>
                <a:r>
                  <a:rPr lang="en-US">
                    <a:noFill/>
                  </a:rPr>
                  <a:t> </a:t>
                </a:r>
              </a:p>
            </p:txBody>
          </p:sp>
        </mc:Fallback>
      </mc:AlternateContent>
      <p:sp>
        <p:nvSpPr>
          <p:cNvPr id="25" name="Rectangle 18"/>
          <p:cNvSpPr>
            <a:spLocks noChangeArrowheads="1"/>
          </p:cNvSpPr>
          <p:nvPr/>
        </p:nvSpPr>
        <p:spPr bwMode="auto">
          <a:xfrm>
            <a:off x="6324600" y="1450467"/>
            <a:ext cx="1752600" cy="369332"/>
          </a:xfrm>
          <a:prstGeom prst="rect">
            <a:avLst/>
          </a:prstGeom>
          <a:solidFill>
            <a:srgbClr val="FFFFFF"/>
          </a:solidFill>
          <a:ln w="9525">
            <a:noFill/>
            <a:miter lim="800000"/>
            <a:headEnd/>
            <a:tailEnd/>
          </a:ln>
          <a:effectLst/>
        </p:spPr>
        <p:txBody>
          <a:bodyPr wrap="square">
            <a:spAutoFit/>
          </a:bodyPr>
          <a:lstStyle/>
          <a:p>
            <a:r>
              <a:rPr lang="en-US" dirty="0">
                <a:solidFill>
                  <a:srgbClr val="000000"/>
                </a:solidFill>
                <a:cs typeface="Arial" charset="0"/>
              </a:rPr>
              <a:t> </a:t>
            </a:r>
          </a:p>
        </p:txBody>
      </p:sp>
      <p:sp>
        <p:nvSpPr>
          <p:cNvPr id="31" name="Rectangle 30"/>
          <p:cNvSpPr/>
          <p:nvPr/>
        </p:nvSpPr>
        <p:spPr>
          <a:xfrm>
            <a:off x="1600200" y="1322339"/>
            <a:ext cx="6172200" cy="666849"/>
          </a:xfrm>
          <a:prstGeom prst="rect">
            <a:avLst/>
          </a:prstGeom>
          <a:solidFill>
            <a:srgbClr val="FAE1AF"/>
          </a:solidFill>
          <a:ln w="28575">
            <a:solidFill>
              <a:srgbClr val="A7001B"/>
            </a:solidFill>
          </a:ln>
        </p:spPr>
        <p:txBody>
          <a:bodyPr wrap="square">
            <a:spAutoFit/>
          </a:bodyPr>
          <a:lstStyle/>
          <a:p>
            <a:r>
              <a:rPr lang="en-US" sz="2400" dirty="0">
                <a:solidFill>
                  <a:srgbClr val="000080"/>
                </a:solidFill>
                <a:latin typeface="Calibri" pitchFamily="34" charset="0"/>
              </a:rPr>
              <a:t>y = </a:t>
            </a:r>
            <a:r>
              <a:rPr lang="en-US" sz="2400" dirty="0" err="1">
                <a:solidFill>
                  <a:srgbClr val="000080"/>
                </a:solidFill>
                <a:latin typeface="Calibri" pitchFamily="34" charset="0"/>
              </a:rPr>
              <a:t>argmax</a:t>
            </a:r>
            <a:r>
              <a:rPr lang="en-US" sz="2400" baseline="-25000" dirty="0" err="1">
                <a:solidFill>
                  <a:srgbClr val="000080"/>
                </a:solidFill>
                <a:latin typeface="Arial"/>
                <a:sym typeface="Symbol"/>
              </a:rPr>
              <a:t>y</a:t>
            </a:r>
            <a:r>
              <a:rPr lang="en-US" sz="2400" dirty="0">
                <a:solidFill>
                  <a:srgbClr val="000080"/>
                </a:solidFill>
              </a:rPr>
              <a:t> </a:t>
            </a:r>
            <a:r>
              <a:rPr lang="en-US" sz="2000" dirty="0">
                <a:solidFill>
                  <a:srgbClr val="000080"/>
                </a:solidFill>
                <a:latin typeface="Symbol"/>
                <a:sym typeface="Symbol"/>
              </a:rPr>
              <a:t></a:t>
            </a:r>
            <a:r>
              <a:rPr lang="en-US" sz="2000" dirty="0">
                <a:solidFill>
                  <a:srgbClr val="000080"/>
                </a:solidFill>
              </a:rPr>
              <a:t> </a:t>
            </a:r>
            <a:r>
              <a:rPr lang="en-US" sz="2000" b="1" dirty="0">
                <a:solidFill>
                  <a:srgbClr val="000080"/>
                </a:solidFill>
                <a:latin typeface="Calibri"/>
              </a:rPr>
              <a:t>1</a:t>
            </a:r>
            <a:r>
              <a:rPr lang="en-US" sz="2000" b="1" baseline="-25000" dirty="0">
                <a:solidFill>
                  <a:srgbClr val="000080"/>
                </a:solidFill>
                <a:latin typeface="cmmi10"/>
              </a:rPr>
              <a:t>∅(x, y) </a:t>
            </a:r>
            <a:r>
              <a:rPr lang="en-US" sz="2000" b="1" dirty="0" err="1">
                <a:solidFill>
                  <a:srgbClr val="000080"/>
                </a:solidFill>
                <a:latin typeface="cmmi10"/>
              </a:rPr>
              <a:t>w</a:t>
            </a:r>
            <a:r>
              <a:rPr lang="en-US" sz="2000" baseline="-25000" dirty="0" err="1">
                <a:solidFill>
                  <a:srgbClr val="000080"/>
                </a:solidFill>
                <a:latin typeface="Calibri"/>
              </a:rPr>
              <a:t>x,y</a:t>
            </a:r>
            <a:r>
              <a:rPr lang="en-US" sz="2000" baseline="-25000" dirty="0">
                <a:solidFill>
                  <a:srgbClr val="000080"/>
                </a:solidFill>
                <a:latin typeface="Calibri"/>
              </a:rPr>
              <a:t>     </a:t>
            </a:r>
            <a:r>
              <a:rPr lang="en-US" sz="2000" dirty="0">
                <a:solidFill>
                  <a:srgbClr val="000080"/>
                </a:solidFill>
                <a:latin typeface="Calibri" pitchFamily="34" charset="0"/>
              </a:rPr>
              <a:t>subject to Constraints C(</a:t>
            </a:r>
            <a:r>
              <a:rPr lang="en-US" sz="2000" dirty="0" err="1">
                <a:solidFill>
                  <a:srgbClr val="000080"/>
                </a:solidFill>
                <a:latin typeface="Calibri" pitchFamily="34" charset="0"/>
              </a:rPr>
              <a:t>x,y</a:t>
            </a:r>
            <a:r>
              <a:rPr lang="en-US" sz="2000" dirty="0">
                <a:solidFill>
                  <a:srgbClr val="000080"/>
                </a:solidFill>
                <a:latin typeface="Calibri" pitchFamily="34" charset="0"/>
              </a:rPr>
              <a:t>)</a:t>
            </a:r>
          </a:p>
          <a:p>
            <a:endParaRPr lang="en-US" sz="2000" baseline="-25000" dirty="0">
              <a:solidFill>
                <a:srgbClr val="000080"/>
              </a:solidFill>
              <a:latin typeface="Calibri"/>
            </a:endParaRPr>
          </a:p>
        </p:txBody>
      </p:sp>
      <p:sp>
        <p:nvSpPr>
          <p:cNvPr id="23" name="AutoShape 191"/>
          <p:cNvSpPr>
            <a:spLocks noChangeArrowheads="1"/>
          </p:cNvSpPr>
          <p:nvPr/>
        </p:nvSpPr>
        <p:spPr bwMode="auto">
          <a:xfrm>
            <a:off x="3543300" y="848074"/>
            <a:ext cx="2438400" cy="320040"/>
          </a:xfrm>
          <a:prstGeom prst="wedgeRectCallout">
            <a:avLst>
              <a:gd name="adj1" fmla="val -32092"/>
              <a:gd name="adj2" fmla="val 123534"/>
            </a:avLst>
          </a:prstGeom>
          <a:solidFill>
            <a:srgbClr val="FAE1AF"/>
          </a:solidFill>
          <a:ln w="9525">
            <a:solidFill>
              <a:srgbClr val="A7001B"/>
            </a:solidFill>
            <a:miter lim="800000"/>
            <a:headEnd/>
            <a:tailEnd/>
          </a:ln>
        </p:spPr>
        <p:txBody>
          <a:bodyPr/>
          <a:lstStyle/>
          <a:p>
            <a:pPr algn="ctr"/>
            <a:r>
              <a:rPr lang="en-US" b="1" dirty="0">
                <a:solidFill>
                  <a:srgbClr val="400080"/>
                </a:solidFill>
                <a:latin typeface="Calibri"/>
                <a:cs typeface="Arial" charset="0"/>
              </a:rPr>
              <a:t>Variables</a:t>
            </a:r>
            <a:r>
              <a:rPr lang="en-US" b="1" dirty="0">
                <a:solidFill>
                  <a:srgbClr val="000080"/>
                </a:solidFill>
                <a:latin typeface="Calibri"/>
                <a:cs typeface="Arial" charset="0"/>
              </a:rPr>
              <a:t> are models  </a:t>
            </a:r>
          </a:p>
        </p:txBody>
      </p:sp>
      <p:sp>
        <p:nvSpPr>
          <p:cNvPr id="28" name="Content Placeholder 9">
            <a:extLst>
              <a:ext uri="{FF2B5EF4-FFF2-40B4-BE49-F238E27FC236}">
                <a16:creationId xmlns:a16="http://schemas.microsoft.com/office/drawing/2014/main" id="{77EB7A18-EDF6-436F-A574-265A001E0DD5}"/>
              </a:ext>
            </a:extLst>
          </p:cNvPr>
          <p:cNvSpPr txBox="1">
            <a:spLocks/>
          </p:cNvSpPr>
          <p:nvPr/>
        </p:nvSpPr>
        <p:spPr bwMode="auto">
          <a:xfrm>
            <a:off x="846390" y="3354320"/>
            <a:ext cx="11071088" cy="1313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a:spcBef>
                <a:spcPts val="0"/>
              </a:spcBef>
              <a:spcAft>
                <a:spcPts val="600"/>
              </a:spcAft>
            </a:pPr>
            <a:r>
              <a:rPr lang="en-US" sz="2000" kern="0" dirty="0">
                <a:solidFill>
                  <a:srgbClr val="400080"/>
                </a:solidFill>
                <a:latin typeface="Calibri" pitchFamily="34" charset="0"/>
              </a:rPr>
              <a:t>What are the variables? How to represent knowledge? </a:t>
            </a:r>
          </a:p>
          <a:p>
            <a:pPr>
              <a:spcBef>
                <a:spcPts val="0"/>
              </a:spcBef>
              <a:spcAft>
                <a:spcPts val="600"/>
              </a:spcAft>
            </a:pPr>
            <a:r>
              <a:rPr lang="en-US" sz="2000" kern="0" dirty="0">
                <a:solidFill>
                  <a:srgbClr val="400080"/>
                </a:solidFill>
                <a:latin typeface="Calibri" pitchFamily="34" charset="0"/>
              </a:rPr>
              <a:t>Is it expressive enough? </a:t>
            </a:r>
          </a:p>
          <a:p>
            <a:pPr lvl="1">
              <a:spcBef>
                <a:spcPts val="0"/>
              </a:spcBef>
              <a:spcAft>
                <a:spcPts val="0"/>
              </a:spcAft>
            </a:pPr>
            <a:r>
              <a:rPr lang="en-US" sz="1600" kern="0" dirty="0">
                <a:solidFill>
                  <a:srgbClr val="400080"/>
                </a:solidFill>
                <a:latin typeface="Calibri" pitchFamily="34" charset="0"/>
              </a:rPr>
              <a:t>All Boolean functions can be represented as sets of linear constrains.</a:t>
            </a:r>
          </a:p>
          <a:p>
            <a:pPr lvl="1">
              <a:spcBef>
                <a:spcPts val="0"/>
              </a:spcBef>
              <a:spcAft>
                <a:spcPts val="0"/>
              </a:spcAft>
            </a:pPr>
            <a:r>
              <a:rPr lang="en-US" sz="1600" dirty="0">
                <a:solidFill>
                  <a:srgbClr val="000080"/>
                </a:solidFill>
              </a:rPr>
              <a:t>Any MAP problem </a:t>
            </a:r>
            <a:r>
              <a:rPr lang="en-US" sz="1600" dirty="0" err="1">
                <a:solidFill>
                  <a:srgbClr val="000080"/>
                </a:solidFill>
              </a:rPr>
              <a:t>w.r.t.</a:t>
            </a:r>
            <a:r>
              <a:rPr lang="en-US" sz="1600" dirty="0">
                <a:solidFill>
                  <a:srgbClr val="000080"/>
                </a:solidFill>
              </a:rPr>
              <a:t> any probabilistic model, can be formulated as an ILP [</a:t>
            </a:r>
            <a:r>
              <a:rPr lang="en-US" sz="1600" dirty="0" err="1">
                <a:solidFill>
                  <a:srgbClr val="000080"/>
                </a:solidFill>
              </a:rPr>
              <a:t>Roth&amp;Yih</a:t>
            </a:r>
            <a:r>
              <a:rPr lang="en-US" sz="1600" dirty="0">
                <a:solidFill>
                  <a:srgbClr val="000080"/>
                </a:solidFill>
              </a:rPr>
              <a:t> 04, </a:t>
            </a:r>
            <a:r>
              <a:rPr lang="en-US" sz="1600" dirty="0" err="1">
                <a:solidFill>
                  <a:srgbClr val="000080"/>
                </a:solidFill>
              </a:rPr>
              <a:t>Taskar</a:t>
            </a:r>
            <a:r>
              <a:rPr lang="en-US" sz="1600" dirty="0">
                <a:solidFill>
                  <a:srgbClr val="000080"/>
                </a:solidFill>
              </a:rPr>
              <a:t> 04]</a:t>
            </a:r>
          </a:p>
          <a:p>
            <a:pPr>
              <a:spcBef>
                <a:spcPts val="0"/>
              </a:spcBef>
              <a:spcAft>
                <a:spcPts val="600"/>
              </a:spcAft>
            </a:pPr>
            <a:endParaRPr lang="en-US" sz="2000" kern="0" dirty="0">
              <a:solidFill>
                <a:srgbClr val="400080"/>
              </a:solidFill>
              <a:latin typeface="Calibri" pitchFamily="34" charset="0"/>
            </a:endParaRPr>
          </a:p>
          <a:p>
            <a:pPr lvl="1">
              <a:spcBef>
                <a:spcPts val="0"/>
              </a:spcBef>
              <a:spcAft>
                <a:spcPts val="600"/>
              </a:spcAft>
            </a:pPr>
            <a:endParaRPr lang="en-US" sz="1600" kern="0" dirty="0">
              <a:latin typeface="Calibri" pitchFamily="34" charset="0"/>
            </a:endParaRPr>
          </a:p>
        </p:txBody>
      </p:sp>
      <p:sp>
        <p:nvSpPr>
          <p:cNvPr id="24" name="TextBox 23">
            <a:extLst>
              <a:ext uri="{FF2B5EF4-FFF2-40B4-BE49-F238E27FC236}">
                <a16:creationId xmlns:a16="http://schemas.microsoft.com/office/drawing/2014/main" id="{687C43B7-A106-4249-BFB5-19F1D14D28E2}"/>
              </a:ext>
            </a:extLst>
          </p:cNvPr>
          <p:cNvSpPr txBox="1"/>
          <p:nvPr/>
        </p:nvSpPr>
        <p:spPr>
          <a:xfrm>
            <a:off x="231086" y="3112477"/>
            <a:ext cx="11756278" cy="1631216"/>
          </a:xfrm>
          <a:prstGeom prst="rect">
            <a:avLst/>
          </a:prstGeom>
          <a:solidFill>
            <a:srgbClr val="FFFFCC"/>
          </a:solidFill>
          <a:ln w="19050">
            <a:solidFill>
              <a:srgbClr val="A7001B"/>
            </a:solidFill>
          </a:ln>
        </p:spPr>
        <p:txBody>
          <a:bodyPr wrap="square" rtlCol="0">
            <a:spAutoFit/>
          </a:bodyPr>
          <a:lstStyle/>
          <a:p>
            <a:pPr marL="285750" indent="-285750">
              <a:buFont typeface="Wingdings" panose="05000000000000000000" pitchFamily="2" charset="2"/>
              <a:buChar char="§"/>
            </a:pPr>
            <a:r>
              <a:rPr lang="en-US" sz="2000" dirty="0">
                <a:solidFill>
                  <a:srgbClr val="000080"/>
                </a:solidFill>
              </a:rPr>
              <a:t>Not enough.</a:t>
            </a:r>
          </a:p>
          <a:p>
            <a:pPr marL="285750" indent="-285750">
              <a:buFont typeface="Wingdings" panose="05000000000000000000" pitchFamily="2" charset="2"/>
              <a:buChar char="§"/>
            </a:pPr>
            <a:r>
              <a:rPr lang="en-US" sz="2000" dirty="0">
                <a:solidFill>
                  <a:srgbClr val="000080"/>
                </a:solidFill>
              </a:rPr>
              <a:t>But, has been used extensively and successfully in many NLU tasks from IE to parsing to discourse tasks to summarization.</a:t>
            </a:r>
          </a:p>
          <a:p>
            <a:pPr marL="285750" indent="-285750">
              <a:buFont typeface="Wingdings" panose="05000000000000000000" pitchFamily="2" charset="2"/>
              <a:buChar char="§"/>
            </a:pPr>
            <a:r>
              <a:rPr lang="en-US" sz="2000" dirty="0">
                <a:solidFill>
                  <a:srgbClr val="000080"/>
                </a:solidFill>
              </a:rPr>
              <a:t>A good framework to serve as a starting point for thinking about further progress in natural language understanding. </a:t>
            </a:r>
          </a:p>
        </p:txBody>
      </p:sp>
      <p:sp>
        <p:nvSpPr>
          <p:cNvPr id="2" name="Slide Number Placeholder 1">
            <a:extLst>
              <a:ext uri="{FF2B5EF4-FFF2-40B4-BE49-F238E27FC236}">
                <a16:creationId xmlns:a16="http://schemas.microsoft.com/office/drawing/2014/main" id="{6F34A100-F8F7-4A5A-8478-B83545FB66AF}"/>
              </a:ext>
            </a:extLst>
          </p:cNvPr>
          <p:cNvSpPr>
            <a:spLocks noGrp="1"/>
          </p:cNvSpPr>
          <p:nvPr>
            <p:ph type="sldNum" sz="quarter" idx="11"/>
          </p:nvPr>
        </p:nvSpPr>
        <p:spPr/>
        <p:txBody>
          <a:bodyPr/>
          <a:lstStyle/>
          <a:p>
            <a:fld id="{BDF588C3-71D6-5D45-B118-1C664482E1C2}" type="slidenum">
              <a:rPr lang="en-US" smtClean="0"/>
              <a:t>15</a:t>
            </a:fld>
            <a:endParaRPr lang="en-US"/>
          </a:p>
        </p:txBody>
      </p:sp>
      <p:sp>
        <p:nvSpPr>
          <p:cNvPr id="26" name="TextBox 25">
            <a:extLst>
              <a:ext uri="{FF2B5EF4-FFF2-40B4-BE49-F238E27FC236}">
                <a16:creationId xmlns:a16="http://schemas.microsoft.com/office/drawing/2014/main" id="{8D79E832-4D4E-4227-B61F-D29DDC66CB7A}"/>
              </a:ext>
            </a:extLst>
          </p:cNvPr>
          <p:cNvSpPr txBox="1"/>
          <p:nvPr/>
        </p:nvSpPr>
        <p:spPr>
          <a:xfrm>
            <a:off x="10619674" y="889338"/>
            <a:ext cx="1392051" cy="1015663"/>
          </a:xfrm>
          <a:prstGeom prst="rect">
            <a:avLst/>
          </a:prstGeom>
          <a:noFill/>
          <a:ln>
            <a:solidFill>
              <a:srgbClr val="3366CC"/>
            </a:solidFill>
          </a:ln>
        </p:spPr>
        <p:txBody>
          <a:bodyPr wrap="square" rtlCol="0">
            <a:spAutoFit/>
          </a:bodyPr>
          <a:lstStyle/>
          <a:p>
            <a:pPr algn="ctr"/>
            <a:r>
              <a:rPr lang="en-US" sz="1200" dirty="0">
                <a:latin typeface="+mj-lt"/>
              </a:rPr>
              <a:t>Formulation goes back to (Roth &amp; Yih 2004). Also related to PR (</a:t>
            </a:r>
            <a:r>
              <a:rPr lang="en-US" sz="1200" dirty="0" err="1">
                <a:latin typeface="+mj-lt"/>
              </a:rPr>
              <a:t>Ganchev</a:t>
            </a:r>
            <a:r>
              <a:rPr lang="en-US" sz="1200" dirty="0">
                <a:latin typeface="+mj-lt"/>
              </a:rPr>
              <a:t> et al. 2010)</a:t>
            </a:r>
          </a:p>
        </p:txBody>
      </p:sp>
      <p:sp>
        <p:nvSpPr>
          <p:cNvPr id="27" name="TextBox 26">
            <a:extLst>
              <a:ext uri="{FF2B5EF4-FFF2-40B4-BE49-F238E27FC236}">
                <a16:creationId xmlns:a16="http://schemas.microsoft.com/office/drawing/2014/main" id="{73991377-A8BB-451C-BBF1-5CDA57EB17C3}"/>
              </a:ext>
            </a:extLst>
          </p:cNvPr>
          <p:cNvSpPr txBox="1"/>
          <p:nvPr/>
        </p:nvSpPr>
        <p:spPr>
          <a:xfrm>
            <a:off x="140596" y="907091"/>
            <a:ext cx="1612004" cy="646331"/>
          </a:xfrm>
          <a:prstGeom prst="rect">
            <a:avLst/>
          </a:prstGeom>
          <a:noFill/>
          <a:ln>
            <a:solidFill>
              <a:srgbClr val="3366CC"/>
            </a:solidFill>
          </a:ln>
        </p:spPr>
        <p:txBody>
          <a:bodyPr wrap="square" rtlCol="0">
            <a:spAutoFit/>
          </a:bodyPr>
          <a:lstStyle/>
          <a:p>
            <a:pPr algn="ctr"/>
            <a:r>
              <a:rPr lang="en-US" sz="1200" dirty="0">
                <a:latin typeface="+mj-lt"/>
              </a:rPr>
              <a:t>Supporting structured knowledge intensive, NLP decisions</a:t>
            </a:r>
          </a:p>
        </p:txBody>
      </p:sp>
    </p:spTree>
    <p:extLst>
      <p:ext uri="{BB962C8B-B14F-4D97-AF65-F5344CB8AC3E}">
        <p14:creationId xmlns:p14="http://schemas.microsoft.com/office/powerpoint/2010/main" val="819782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754715"/>
                                        </p:tgtEl>
                                        <p:attrNameLst>
                                          <p:attrName>style.visibility</p:attrName>
                                        </p:attrNameLst>
                                      </p:cBhvr>
                                      <p:to>
                                        <p:strVal val="visible"/>
                                      </p:to>
                                    </p:set>
                                    <p:anim calcmode="lin" valueType="num">
                                      <p:cBhvr additive="base">
                                        <p:cTn id="11" dur="1000" fill="hold"/>
                                        <p:tgtEl>
                                          <p:spTgt spid="754715"/>
                                        </p:tgtEl>
                                        <p:attrNameLst>
                                          <p:attrName>ppt_x</p:attrName>
                                        </p:attrNameLst>
                                      </p:cBhvr>
                                      <p:tavLst>
                                        <p:tav tm="0">
                                          <p:val>
                                            <p:strVal val="0-#ppt_w/2"/>
                                          </p:val>
                                        </p:tav>
                                        <p:tav tm="100000">
                                          <p:val>
                                            <p:strVal val="#ppt_x"/>
                                          </p:val>
                                        </p:tav>
                                      </p:tavLst>
                                    </p:anim>
                                    <p:anim calcmode="lin" valueType="num">
                                      <p:cBhvr additive="base">
                                        <p:cTn id="12"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2" presetClass="entr" presetSubtype="2" fill="hold" grpId="0" nodeType="withEffect">
                                  <p:stCondLst>
                                    <p:cond delay="0"/>
                                  </p:stCondLst>
                                  <p:childTnLst>
                                    <p:set>
                                      <p:cBhvr>
                                        <p:cTn id="24" dur="1" fill="hold">
                                          <p:stCondLst>
                                            <p:cond delay="0"/>
                                          </p:stCondLst>
                                        </p:cTn>
                                        <p:tgtEl>
                                          <p:spTgt spid="754705"/>
                                        </p:tgtEl>
                                        <p:attrNameLst>
                                          <p:attrName>style.visibility</p:attrName>
                                        </p:attrNameLst>
                                      </p:cBhvr>
                                      <p:to>
                                        <p:strVal val="visible"/>
                                      </p:to>
                                    </p:set>
                                    <p:anim calcmode="lin" valueType="num">
                                      <p:cBhvr additive="base">
                                        <p:cTn id="25" dur="1000" fill="hold"/>
                                        <p:tgtEl>
                                          <p:spTgt spid="754705"/>
                                        </p:tgtEl>
                                        <p:attrNameLst>
                                          <p:attrName>ppt_x</p:attrName>
                                        </p:attrNameLst>
                                      </p:cBhvr>
                                      <p:tavLst>
                                        <p:tav tm="0">
                                          <p:val>
                                            <p:strVal val="1+#ppt_w/2"/>
                                          </p:val>
                                        </p:tav>
                                        <p:tav tm="100000">
                                          <p:val>
                                            <p:strVal val="#ppt_x"/>
                                          </p:val>
                                        </p:tav>
                                      </p:tavLst>
                                    </p:anim>
                                    <p:anim calcmode="lin" valueType="num">
                                      <p:cBhvr additive="base">
                                        <p:cTn id="26"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 presetClass="entr" presetSubtype="6" fill="hold" nodeType="afterEffect">
                                  <p:stCondLst>
                                    <p:cond delay="0"/>
                                  </p:stCondLst>
                                  <p:childTnLst>
                                    <p:set>
                                      <p:cBhvr>
                                        <p:cTn id="35" dur="1" fill="hold">
                                          <p:stCondLst>
                                            <p:cond delay="0"/>
                                          </p:stCondLst>
                                        </p:cTn>
                                        <p:tgtEl>
                                          <p:spTgt spid="754717"/>
                                        </p:tgtEl>
                                        <p:attrNameLst>
                                          <p:attrName>style.visibility</p:attrName>
                                        </p:attrNameLst>
                                      </p:cBhvr>
                                      <p:to>
                                        <p:strVal val="visible"/>
                                      </p:to>
                                    </p:set>
                                    <p:anim calcmode="lin" valueType="num">
                                      <p:cBhvr additive="base">
                                        <p:cTn id="36" dur="1000" fill="hold"/>
                                        <p:tgtEl>
                                          <p:spTgt spid="754717"/>
                                        </p:tgtEl>
                                        <p:attrNameLst>
                                          <p:attrName>ppt_x</p:attrName>
                                        </p:attrNameLst>
                                      </p:cBhvr>
                                      <p:tavLst>
                                        <p:tav tm="0">
                                          <p:val>
                                            <p:strVal val="1+#ppt_w/2"/>
                                          </p:val>
                                        </p:tav>
                                        <p:tav tm="100000">
                                          <p:val>
                                            <p:strVal val="#ppt_x"/>
                                          </p:val>
                                        </p:tav>
                                      </p:tavLst>
                                    </p:anim>
                                    <p:anim calcmode="lin" valueType="num">
                                      <p:cBhvr additive="base">
                                        <p:cTn id="37"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1000" fill="hold"/>
                                        <p:tgtEl>
                                          <p:spTgt spid="31"/>
                                        </p:tgtEl>
                                        <p:attrNameLst>
                                          <p:attrName>ppt_x</p:attrName>
                                        </p:attrNameLst>
                                      </p:cBhvr>
                                      <p:tavLst>
                                        <p:tav tm="0">
                                          <p:val>
                                            <p:strVal val="0-#ppt_w/2"/>
                                          </p:val>
                                        </p:tav>
                                        <p:tav tm="100000">
                                          <p:val>
                                            <p:strVal val="#ppt_x"/>
                                          </p:val>
                                        </p:tav>
                                      </p:tavLst>
                                    </p:anim>
                                    <p:anim calcmode="lin" valueType="num">
                                      <p:cBhvr additive="base">
                                        <p:cTn id="43" dur="1000" fill="hold"/>
                                        <p:tgtEl>
                                          <p:spTgt spid="31"/>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bg/>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xEl>
                                              <p:pRg st="1" end="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xEl>
                                              <p:pRg st="3" end="3"/>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754691" grpId="0" autoUpdateAnimBg="0"/>
      <p:bldP spid="754705" grpId="0" animBg="1"/>
      <p:bldP spid="25" grpId="0" animBg="1"/>
      <p:bldP spid="31" grpId="0" animBg="1"/>
      <p:bldP spid="23" grpId="0" animBg="1"/>
      <p:bldP spid="28" grpId="0" animBg="1"/>
      <p:bldP spid="24"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084F-57A8-4C86-B8E3-01A17A35B1CC}"/>
              </a:ext>
            </a:extLst>
          </p:cNvPr>
          <p:cNvSpPr>
            <a:spLocks noGrp="1"/>
          </p:cNvSpPr>
          <p:nvPr>
            <p:ph type="title"/>
          </p:nvPr>
        </p:nvSpPr>
        <p:spPr/>
        <p:txBody>
          <a:bodyPr/>
          <a:lstStyle/>
          <a:p>
            <a:r>
              <a:rPr lang="en-US" dirty="0"/>
              <a:t>It’s Time for Reasoning: </a:t>
            </a:r>
            <a:r>
              <a:rPr lang="en-US" b="1" dirty="0"/>
              <a:t>Outline </a:t>
            </a:r>
          </a:p>
        </p:txBody>
      </p:sp>
      <p:sp>
        <p:nvSpPr>
          <p:cNvPr id="3" name="Content Placeholder 2">
            <a:extLst>
              <a:ext uri="{FF2B5EF4-FFF2-40B4-BE49-F238E27FC236}">
                <a16:creationId xmlns:a16="http://schemas.microsoft.com/office/drawing/2014/main" id="{9D97316F-6B52-439C-9D56-2F01771FC364}"/>
              </a:ext>
            </a:extLst>
          </p:cNvPr>
          <p:cNvSpPr>
            <a:spLocks noGrp="1"/>
          </p:cNvSpPr>
          <p:nvPr>
            <p:ph idx="1"/>
          </p:nvPr>
        </p:nvSpPr>
        <p:spPr/>
        <p:txBody>
          <a:bodyPr/>
          <a:lstStyle/>
          <a:p>
            <a:r>
              <a:rPr lang="en-US" dirty="0"/>
              <a:t>Did Aristotle have a laptop?</a:t>
            </a:r>
          </a:p>
          <a:p>
            <a:endParaRPr lang="en-US" dirty="0"/>
          </a:p>
          <a:p>
            <a:r>
              <a:rPr lang="en-US" dirty="0"/>
              <a:t>Reasoning about </a:t>
            </a:r>
            <a:r>
              <a:rPr lang="en-US" b="1" dirty="0"/>
              <a:t>time</a:t>
            </a:r>
            <a:r>
              <a:rPr lang="en-US" dirty="0"/>
              <a:t> in natural language</a:t>
            </a:r>
          </a:p>
          <a:p>
            <a:pPr lvl="1"/>
            <a:r>
              <a:rPr lang="en-US" dirty="0"/>
              <a:t>Temporal ordering of events</a:t>
            </a:r>
          </a:p>
          <a:p>
            <a:pPr lvl="1"/>
            <a:r>
              <a:rPr lang="en-US" dirty="0"/>
              <a:t>Learning &amp; Inference paradigms to support reasoning</a:t>
            </a:r>
          </a:p>
          <a:p>
            <a:pPr lvl="1"/>
            <a:r>
              <a:rPr lang="en-US" dirty="0"/>
              <a:t>Acquisition of temporal common sense </a:t>
            </a:r>
          </a:p>
          <a:p>
            <a:pPr lvl="1"/>
            <a:r>
              <a:rPr lang="en-US" dirty="0"/>
              <a:t>Supervision paradigms</a:t>
            </a:r>
          </a:p>
          <a:p>
            <a:pPr lvl="1"/>
            <a:endParaRPr lang="en-US" dirty="0"/>
          </a:p>
          <a:p>
            <a:pPr lvl="1"/>
            <a:r>
              <a:rPr lang="en-US" dirty="0"/>
              <a:t>This is far from being exhaustive, but:</a:t>
            </a:r>
          </a:p>
          <a:p>
            <a:pPr lvl="2"/>
            <a:r>
              <a:rPr lang="en-US" dirty="0"/>
              <a:t>Reflects an important move in NLU from </a:t>
            </a:r>
            <a:r>
              <a:rPr lang="en-US" b="1" dirty="0"/>
              <a:t>sentence level </a:t>
            </a:r>
            <a:r>
              <a:rPr lang="en-US" dirty="0"/>
              <a:t>to </a:t>
            </a:r>
            <a:r>
              <a:rPr lang="en-US" b="1" dirty="0"/>
              <a:t>situation level</a:t>
            </a:r>
          </a:p>
          <a:p>
            <a:pPr lvl="2"/>
            <a:r>
              <a:rPr lang="en-US" dirty="0"/>
              <a:t>Highlights several important issues from the perspective of </a:t>
            </a:r>
            <a:r>
              <a:rPr lang="en-US" b="1" dirty="0"/>
              <a:t>supervision</a:t>
            </a:r>
            <a:r>
              <a:rPr lang="en-US" dirty="0"/>
              <a:t>, and </a:t>
            </a:r>
            <a:r>
              <a:rPr lang="en-US" b="1" dirty="0"/>
              <a:t>combining learning with reasoning </a:t>
            </a:r>
          </a:p>
          <a:p>
            <a:r>
              <a:rPr lang="en-US" dirty="0"/>
              <a:t>Bonus Coverage: </a:t>
            </a:r>
            <a:r>
              <a:rPr lang="en-US" b="1" dirty="0"/>
              <a:t>Navigating the Information Polluted World</a:t>
            </a:r>
          </a:p>
          <a:p>
            <a:pPr lvl="1"/>
            <a:r>
              <a:rPr lang="en-US" dirty="0"/>
              <a:t>NLU Inference with societal impact</a:t>
            </a:r>
          </a:p>
        </p:txBody>
      </p:sp>
      <p:sp>
        <p:nvSpPr>
          <p:cNvPr id="4" name="Slide Number Placeholder 3">
            <a:extLst>
              <a:ext uri="{FF2B5EF4-FFF2-40B4-BE49-F238E27FC236}">
                <a16:creationId xmlns:a16="http://schemas.microsoft.com/office/drawing/2014/main" id="{AF77F24A-0698-4728-83B2-3A67D85B3C8D}"/>
              </a:ext>
            </a:extLst>
          </p:cNvPr>
          <p:cNvSpPr>
            <a:spLocks noGrp="1"/>
          </p:cNvSpPr>
          <p:nvPr>
            <p:ph type="sldNum" sz="quarter" idx="11"/>
          </p:nvPr>
        </p:nvSpPr>
        <p:spPr/>
        <p:txBody>
          <a:bodyPr/>
          <a:lstStyle/>
          <a:p>
            <a:fld id="{BDF588C3-71D6-5D45-B118-1C664482E1C2}" type="slidenum">
              <a:rPr lang="en-US" smtClean="0"/>
              <a:t>16</a:t>
            </a:fld>
            <a:endParaRPr lang="en-US"/>
          </a:p>
        </p:txBody>
      </p:sp>
      <p:pic>
        <p:nvPicPr>
          <p:cNvPr id="5" name="Picture 2" descr="Aristotle">
            <a:extLst>
              <a:ext uri="{FF2B5EF4-FFF2-40B4-BE49-F238E27FC236}">
                <a16:creationId xmlns:a16="http://schemas.microsoft.com/office/drawing/2014/main" id="{A2241010-A948-48B8-AAAB-22C598800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80" y="1205610"/>
            <a:ext cx="3470220" cy="208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8191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and Events </a:t>
            </a:r>
            <a:r>
              <a:rPr lang="en-US" sz="1600" dirty="0"/>
              <a:t>[Ning et al. *SEM’2018; ACL’18, EMNLP’18, EMNLP’19]</a:t>
            </a:r>
            <a:endParaRPr lang="en-US" dirty="0"/>
          </a:p>
        </p:txBody>
      </p:sp>
      <p:sp>
        <p:nvSpPr>
          <p:cNvPr id="3" name="Content Placeholder 2"/>
          <p:cNvSpPr>
            <a:spLocks noGrp="1"/>
          </p:cNvSpPr>
          <p:nvPr>
            <p:ph idx="1"/>
          </p:nvPr>
        </p:nvSpPr>
        <p:spPr>
          <a:xfrm>
            <a:off x="609600" y="1643736"/>
            <a:ext cx="10972800" cy="4484915"/>
          </a:xfrm>
        </p:spPr>
        <p:txBody>
          <a:bodyPr/>
          <a:lstStyle/>
          <a:p>
            <a:r>
              <a:rPr lang="en-US" sz="2000" dirty="0"/>
              <a:t>In Los Angeles that lesson was brought home today when tons of earth </a:t>
            </a:r>
            <a:r>
              <a:rPr lang="en-US" sz="2000" b="1" dirty="0">
                <a:solidFill>
                  <a:srgbClr val="FF0000"/>
                </a:solidFill>
              </a:rPr>
              <a:t>cascaded</a:t>
            </a:r>
            <a:r>
              <a:rPr lang="en-US" sz="2000" dirty="0">
                <a:solidFill>
                  <a:srgbClr val="FF0000"/>
                </a:solidFill>
              </a:rPr>
              <a:t> </a:t>
            </a:r>
            <a:r>
              <a:rPr lang="en-US" sz="2000" dirty="0"/>
              <a:t>down a hillside, </a:t>
            </a:r>
            <a:r>
              <a:rPr lang="en-US" sz="2000" b="1" dirty="0">
                <a:solidFill>
                  <a:srgbClr val="FF0000"/>
                </a:solidFill>
              </a:rPr>
              <a:t>ripping</a:t>
            </a:r>
            <a:r>
              <a:rPr lang="en-US" sz="2000" dirty="0">
                <a:solidFill>
                  <a:srgbClr val="FF0000"/>
                </a:solidFill>
              </a:rPr>
              <a:t> </a:t>
            </a:r>
            <a:r>
              <a:rPr lang="en-US" sz="2000" dirty="0"/>
              <a:t>two houses from their foundations. No one was </a:t>
            </a:r>
            <a:r>
              <a:rPr lang="en-US" sz="2000" b="1" dirty="0">
                <a:solidFill>
                  <a:srgbClr val="FF0000"/>
                </a:solidFill>
              </a:rPr>
              <a:t>hurt</a:t>
            </a:r>
            <a:r>
              <a:rPr lang="en-US" sz="2000" dirty="0"/>
              <a:t>, but firefighters </a:t>
            </a:r>
            <a:r>
              <a:rPr lang="en-US" sz="2000" b="1" dirty="0">
                <a:solidFill>
                  <a:srgbClr val="FF0000"/>
                </a:solidFill>
              </a:rPr>
              <a:t>ordered</a:t>
            </a:r>
            <a:r>
              <a:rPr lang="en-US" sz="2000" dirty="0">
                <a:solidFill>
                  <a:srgbClr val="FF0000"/>
                </a:solidFill>
              </a:rPr>
              <a:t> </a:t>
            </a:r>
            <a:r>
              <a:rPr lang="en-US" sz="2000" dirty="0"/>
              <a:t>the evacuation of nearby homes and said they'll </a:t>
            </a:r>
            <a:r>
              <a:rPr lang="en-US" sz="2000" b="1" dirty="0">
                <a:solidFill>
                  <a:srgbClr val="FF0000"/>
                </a:solidFill>
              </a:rPr>
              <a:t>monitor</a:t>
            </a:r>
            <a:r>
              <a:rPr lang="en-US" sz="2000" dirty="0">
                <a:solidFill>
                  <a:srgbClr val="FF0000"/>
                </a:solidFill>
              </a:rPr>
              <a:t> </a:t>
            </a:r>
            <a:r>
              <a:rPr lang="en-US" sz="2000" dirty="0"/>
              <a:t>the shifting ground until March 23</a:t>
            </a:r>
            <a:r>
              <a:rPr lang="en-US" sz="2000" baseline="30000" dirty="0"/>
              <a:t>rd</a:t>
            </a:r>
            <a:r>
              <a:rPr lang="en-US" sz="2000" dirty="0"/>
              <a:t>.</a:t>
            </a:r>
          </a:p>
          <a:p>
            <a:endParaRPr lang="en-US" dirty="0"/>
          </a:p>
          <a:p>
            <a:endParaRPr lang="en-US" dirty="0"/>
          </a:p>
          <a:p>
            <a:endParaRPr lang="en-US" dirty="0"/>
          </a:p>
          <a:p>
            <a:endParaRPr lang="en-US" dirty="0"/>
          </a:p>
          <a:p>
            <a:endParaRPr lang="en-US" sz="2000" dirty="0"/>
          </a:p>
          <a:p>
            <a:r>
              <a:rPr lang="en-US" sz="2000" dirty="0"/>
              <a:t>Very difficult task— hinders exhaustive annotation (O(N</a:t>
            </a:r>
            <a:r>
              <a:rPr lang="en-US" sz="2000" baseline="30000" dirty="0"/>
              <a:t>2</a:t>
            </a:r>
            <a:r>
              <a:rPr lang="en-US" sz="2000" dirty="0"/>
              <a:t>) edges)</a:t>
            </a:r>
          </a:p>
          <a:p>
            <a:r>
              <a:rPr lang="en-US" sz="2000" dirty="0"/>
              <a:t>But, it’s rather easy to get partial annotation – some relations. </a:t>
            </a:r>
          </a:p>
          <a:p>
            <a:r>
              <a:rPr lang="en-US" sz="2000" dirty="0"/>
              <a:t>And, we have </a:t>
            </a:r>
            <a:r>
              <a:rPr lang="en-US" sz="2000" b="1" dirty="0"/>
              <a:t>strong expectations </a:t>
            </a:r>
            <a:r>
              <a:rPr lang="en-US" sz="2000" dirty="0"/>
              <a:t>from the output</a:t>
            </a:r>
          </a:p>
          <a:p>
            <a:pPr lvl="1"/>
            <a:r>
              <a:rPr lang="en-US" sz="1800" dirty="0"/>
              <a:t>Transitivity</a:t>
            </a:r>
          </a:p>
          <a:p>
            <a:pPr lvl="1"/>
            <a:r>
              <a:rPr lang="en-US" sz="1800" dirty="0"/>
              <a:t>Some events tend to precede others, or follow others [Ning et. al., NAACL’18]</a:t>
            </a:r>
          </a:p>
          <a:p>
            <a:endParaRPr lang="en-US" dirty="0"/>
          </a:p>
          <a:p>
            <a:endParaRPr lang="en-US" dirty="0"/>
          </a:p>
        </p:txBody>
      </p:sp>
      <p:pic>
        <p:nvPicPr>
          <p:cNvPr id="5" name="Picture 4"/>
          <p:cNvPicPr>
            <a:picLocks noChangeAspect="1"/>
          </p:cNvPicPr>
          <p:nvPr/>
        </p:nvPicPr>
        <p:blipFill>
          <a:blip r:embed="rId2"/>
          <a:stretch>
            <a:fillRect/>
          </a:stretch>
        </p:blipFill>
        <p:spPr>
          <a:xfrm>
            <a:off x="2424583" y="2902986"/>
            <a:ext cx="3146367" cy="1645920"/>
          </a:xfrm>
          <a:prstGeom prst="rect">
            <a:avLst/>
          </a:prstGeom>
        </p:spPr>
      </p:pic>
      <p:sp>
        <p:nvSpPr>
          <p:cNvPr id="8" name="Slide Number Placeholder 7">
            <a:extLst>
              <a:ext uri="{FF2B5EF4-FFF2-40B4-BE49-F238E27FC236}">
                <a16:creationId xmlns:a16="http://schemas.microsoft.com/office/drawing/2014/main" id="{EEA1D2A2-2371-4BF0-8E30-302EC998710E}"/>
              </a:ext>
            </a:extLst>
          </p:cNvPr>
          <p:cNvSpPr>
            <a:spLocks noGrp="1"/>
          </p:cNvSpPr>
          <p:nvPr>
            <p:ph type="sldNum" sz="quarter" idx="11"/>
          </p:nvPr>
        </p:nvSpPr>
        <p:spPr/>
        <p:txBody>
          <a:bodyPr/>
          <a:lstStyle/>
          <a:p>
            <a:fld id="{BDF588C3-71D6-5D45-B118-1C664482E1C2}" type="slidenum">
              <a:rPr lang="en-US" smtClean="0"/>
              <a:t>17</a:t>
            </a:fld>
            <a:endParaRPr lang="en-US"/>
          </a:p>
        </p:txBody>
      </p:sp>
    </p:spTree>
    <p:extLst>
      <p:ext uri="{BB962C8B-B14F-4D97-AF65-F5344CB8AC3E}">
        <p14:creationId xmlns:p14="http://schemas.microsoft.com/office/powerpoint/2010/main" val="19516403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C3F64C7-D547-7746-8C3C-26DBDC066795}"/>
              </a:ext>
            </a:extLst>
          </p:cNvPr>
          <p:cNvCxnSpPr>
            <a:cxnSpLocks/>
          </p:cNvCxnSpPr>
          <p:nvPr/>
        </p:nvCxnSpPr>
        <p:spPr>
          <a:xfrm flipV="1">
            <a:off x="8382000" y="4055518"/>
            <a:ext cx="0" cy="1073219"/>
          </a:xfrm>
          <a:prstGeom prst="line">
            <a:avLst/>
          </a:prstGeom>
          <a:ln w="19050">
            <a:solidFill>
              <a:srgbClr val="7792C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B4AD11-0FDB-5249-84F9-25A3E58D69FF}"/>
              </a:ext>
            </a:extLst>
          </p:cNvPr>
          <p:cNvCxnSpPr>
            <a:cxnSpLocks/>
          </p:cNvCxnSpPr>
          <p:nvPr/>
        </p:nvCxnSpPr>
        <p:spPr>
          <a:xfrm flipV="1">
            <a:off x="3810000" y="4055518"/>
            <a:ext cx="0" cy="1073219"/>
          </a:xfrm>
          <a:prstGeom prst="line">
            <a:avLst/>
          </a:prstGeom>
          <a:ln w="19050">
            <a:solidFill>
              <a:srgbClr val="F1CEC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490A4AA-906D-4691-8965-B46C5599291D}"/>
              </a:ext>
            </a:extLst>
          </p:cNvPr>
          <p:cNvGrpSpPr/>
          <p:nvPr/>
        </p:nvGrpSpPr>
        <p:grpSpPr>
          <a:xfrm>
            <a:off x="6781800" y="1549909"/>
            <a:ext cx="3062010" cy="2505609"/>
            <a:chOff x="5275728" y="1024238"/>
            <a:chExt cx="3062010" cy="2505609"/>
          </a:xfrm>
        </p:grpSpPr>
        <p:sp>
          <p:nvSpPr>
            <p:cNvPr id="6" name="Rectangle: Rounded Corners 5">
              <a:extLst>
                <a:ext uri="{FF2B5EF4-FFF2-40B4-BE49-F238E27FC236}">
                  <a16:creationId xmlns:a16="http://schemas.microsoft.com/office/drawing/2014/main" id="{995E8A5A-0790-4245-98FE-C03CC313DCF1}"/>
                </a:ext>
              </a:extLst>
            </p:cNvPr>
            <p:cNvSpPr/>
            <p:nvPr/>
          </p:nvSpPr>
          <p:spPr>
            <a:xfrm>
              <a:off x="5275728" y="2539247"/>
              <a:ext cx="3062010" cy="990600"/>
            </a:xfrm>
            <a:prstGeom prst="roundRect">
              <a:avLst/>
            </a:prstGeom>
            <a:solidFill>
              <a:srgbClr val="77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Police used tear gas</a:t>
              </a:r>
            </a:p>
          </p:txBody>
        </p:sp>
        <p:pic>
          <p:nvPicPr>
            <p:cNvPr id="2050" name="Picture 2" descr="Image result for police tear gas">
              <a:extLst>
                <a:ext uri="{FF2B5EF4-FFF2-40B4-BE49-F238E27FC236}">
                  <a16:creationId xmlns:a16="http://schemas.microsoft.com/office/drawing/2014/main" id="{C1288562-6DD3-4876-8B01-E51542E27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129D606-D205-4B1D-9975-395A797DFC52}"/>
              </a:ext>
            </a:extLst>
          </p:cNvPr>
          <p:cNvGrpSpPr/>
          <p:nvPr/>
        </p:nvGrpSpPr>
        <p:grpSpPr>
          <a:xfrm>
            <a:off x="2330263" y="1545403"/>
            <a:ext cx="3062009" cy="2510115"/>
            <a:chOff x="806262" y="1019732"/>
            <a:chExt cx="3062009" cy="2510115"/>
          </a:xfrm>
        </p:grpSpPr>
        <p:sp>
          <p:nvSpPr>
            <p:cNvPr id="5" name="Rectangle: Rounded Corners 4">
              <a:extLst>
                <a:ext uri="{FF2B5EF4-FFF2-40B4-BE49-F238E27FC236}">
                  <a16:creationId xmlns:a16="http://schemas.microsoft.com/office/drawing/2014/main" id="{70CFC6B0-C1C5-4697-8152-600DD0770FAD}"/>
                </a:ext>
              </a:extLst>
            </p:cNvPr>
            <p:cNvSpPr/>
            <p:nvPr/>
          </p:nvSpPr>
          <p:spPr>
            <a:xfrm>
              <a:off x="806262" y="2539247"/>
              <a:ext cx="3062009" cy="990600"/>
            </a:xfrm>
            <a:prstGeom prst="roundRect">
              <a:avLst/>
            </a:prstGeom>
            <a:solidFill>
              <a:srgbClr val="F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People were angry</a:t>
              </a:r>
            </a:p>
          </p:txBody>
        </p:sp>
        <p:pic>
          <p:nvPicPr>
            <p:cNvPr id="12" name="Picture 11">
              <a:extLst>
                <a:ext uri="{FF2B5EF4-FFF2-40B4-BE49-F238E27FC236}">
                  <a16:creationId xmlns:a16="http://schemas.microsoft.com/office/drawing/2014/main" id="{0B66BF47-565A-4441-B6A3-52EAF27E442A}"/>
                </a:ext>
              </a:extLst>
            </p:cNvPr>
            <p:cNvPicPr>
              <a:picLocks noChangeAspect="1"/>
            </p:cNvPicPr>
            <p:nvPr/>
          </p:nvPicPr>
          <p:blipFill>
            <a:blip r:embed="rId4"/>
            <a:stretch>
              <a:fillRect/>
            </a:stretch>
          </p:blipFill>
          <p:spPr>
            <a:xfrm>
              <a:off x="845258" y="1019732"/>
              <a:ext cx="2984015" cy="1429840"/>
            </a:xfrm>
            <a:prstGeom prst="rect">
              <a:avLst/>
            </a:prstGeom>
          </p:spPr>
        </p:pic>
      </p:grpSp>
      <p:grpSp>
        <p:nvGrpSpPr>
          <p:cNvPr id="11" name="Group 10">
            <a:extLst>
              <a:ext uri="{FF2B5EF4-FFF2-40B4-BE49-F238E27FC236}">
                <a16:creationId xmlns:a16="http://schemas.microsoft.com/office/drawing/2014/main" id="{ADDFD349-305A-AA48-BED5-EA21B3CB16DD}"/>
              </a:ext>
            </a:extLst>
          </p:cNvPr>
          <p:cNvGrpSpPr/>
          <p:nvPr/>
        </p:nvGrpSpPr>
        <p:grpSpPr>
          <a:xfrm>
            <a:off x="2200274" y="5128736"/>
            <a:ext cx="8075942" cy="738664"/>
            <a:chOff x="676274" y="4603066"/>
            <a:chExt cx="8075942" cy="738664"/>
          </a:xfrm>
        </p:grpSpPr>
        <p:cxnSp>
          <p:nvCxnSpPr>
            <p:cNvPr id="8" name="Straight Arrow Connector 7">
              <a:extLst>
                <a:ext uri="{FF2B5EF4-FFF2-40B4-BE49-F238E27FC236}">
                  <a16:creationId xmlns:a16="http://schemas.microsoft.com/office/drawing/2014/main" id="{F99AC8FA-F7B9-429C-BC27-EFBA5068EEE7}"/>
                </a:ext>
              </a:extLst>
            </p:cNvPr>
            <p:cNvCxnSpPr>
              <a:cxnSpLocks/>
            </p:cNvCxnSpPr>
            <p:nvPr/>
          </p:nvCxnSpPr>
          <p:spPr>
            <a:xfrm>
              <a:off x="676274" y="4603066"/>
              <a:ext cx="80665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2F63B-7793-0947-B9AA-925E43C0D74A}"/>
                </a:ext>
              </a:extLst>
            </p:cNvPr>
            <p:cNvSpPr txBox="1"/>
            <p:nvPr/>
          </p:nvSpPr>
          <p:spPr>
            <a:xfrm>
              <a:off x="7947187" y="4603066"/>
              <a:ext cx="805029" cy="738664"/>
            </a:xfrm>
            <a:prstGeom prst="rect">
              <a:avLst/>
            </a:prstGeom>
            <a:noFill/>
            <a:ln>
              <a:noFill/>
            </a:ln>
          </p:spPr>
          <p:txBody>
            <a:bodyPr wrap="none" rtlCol="0">
              <a:spAutoFit/>
            </a:bodyPr>
            <a:lstStyle/>
            <a:p>
              <a:pPr lvl="0">
                <a:spcBef>
                  <a:spcPct val="20000"/>
                </a:spcBef>
                <a:buClr>
                  <a:srgbClr val="000080"/>
                </a:buClr>
              </a:pPr>
              <a:r>
                <a:rPr lang="en-US" sz="2400" dirty="0">
                  <a:latin typeface="+mj-lt"/>
                  <a:ea typeface="Courier" charset="0"/>
                  <a:cs typeface="Courier" charset="0"/>
                  <a:sym typeface="Wingdings" panose="05000000000000000000" pitchFamily="2" charset="2"/>
                </a:rPr>
                <a:t>Time</a:t>
              </a:r>
              <a:endParaRPr lang="en-US" sz="2400" dirty="0">
                <a:latin typeface="+mj-lt"/>
                <a:cs typeface="Calibri" panose="020F0502020204030204" pitchFamily="34" charset="0"/>
                <a:sym typeface="Wingdings" panose="05000000000000000000" pitchFamily="2" charset="2"/>
              </a:endParaRPr>
            </a:p>
            <a:p>
              <a:endParaRPr lang="en-US" dirty="0">
                <a:solidFill>
                  <a:srgbClr val="FF0000"/>
                </a:solidFill>
              </a:endParaRPr>
            </a:p>
          </p:txBody>
        </p:sp>
      </p:grpSp>
      <p:sp>
        <p:nvSpPr>
          <p:cNvPr id="21" name="Oval 20">
            <a:extLst>
              <a:ext uri="{FF2B5EF4-FFF2-40B4-BE49-F238E27FC236}">
                <a16:creationId xmlns:a16="http://schemas.microsoft.com/office/drawing/2014/main" id="{19293B56-54CB-6E4C-ABD1-04FBEDAD10FE}"/>
              </a:ext>
            </a:extLst>
          </p:cNvPr>
          <p:cNvSpPr/>
          <p:nvPr/>
        </p:nvSpPr>
        <p:spPr>
          <a:xfrm>
            <a:off x="3738563" y="5053837"/>
            <a:ext cx="142875" cy="142875"/>
          </a:xfrm>
          <a:prstGeom prst="ellipse">
            <a:avLst/>
          </a:prstGeom>
          <a:solidFill>
            <a:srgbClr val="C17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9">
            <a:extLst>
              <a:ext uri="{FF2B5EF4-FFF2-40B4-BE49-F238E27FC236}">
                <a16:creationId xmlns:a16="http://schemas.microsoft.com/office/drawing/2014/main" id="{3C5396A2-2D8D-874D-A95A-FB13918A79A0}"/>
              </a:ext>
            </a:extLst>
          </p:cNvPr>
          <p:cNvSpPr/>
          <p:nvPr/>
        </p:nvSpPr>
        <p:spPr>
          <a:xfrm>
            <a:off x="3649265" y="4964538"/>
            <a:ext cx="321470" cy="321470"/>
          </a:xfrm>
          <a:prstGeom prst="donut">
            <a:avLst>
              <a:gd name="adj" fmla="val 5281"/>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CA1F03C-8225-4847-BA7C-1FCAD02B3BE5}"/>
              </a:ext>
            </a:extLst>
          </p:cNvPr>
          <p:cNvSpPr/>
          <p:nvPr/>
        </p:nvSpPr>
        <p:spPr>
          <a:xfrm>
            <a:off x="8318898" y="5053837"/>
            <a:ext cx="142875" cy="142875"/>
          </a:xfrm>
          <a:prstGeom prst="ellipse">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056CE39-5983-144E-9BC3-653E97736853}"/>
              </a:ext>
            </a:extLst>
          </p:cNvPr>
          <p:cNvSpPr/>
          <p:nvPr/>
        </p:nvSpPr>
        <p:spPr>
          <a:xfrm>
            <a:off x="8229600" y="4964538"/>
            <a:ext cx="321470" cy="321470"/>
          </a:xfrm>
          <a:prstGeom prst="donut">
            <a:avLst>
              <a:gd name="adj" fmla="val 5281"/>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475198" y="5594865"/>
            <a:ext cx="9241605" cy="830997"/>
          </a:xfrm>
          <a:prstGeom prst="rect">
            <a:avLst/>
          </a:prstGeom>
          <a:noFill/>
        </p:spPr>
        <p:txBody>
          <a:bodyPr wrap="square" rtlCol="0">
            <a:spAutoFit/>
          </a:bodyPr>
          <a:lstStyle/>
          <a:p>
            <a:r>
              <a:rPr lang="en-US" sz="2400" dirty="0">
                <a:ea typeface="Century Gothic" charset="0"/>
                <a:cs typeface="Century Gothic" charset="0"/>
              </a:rPr>
              <a:t>People </a:t>
            </a:r>
            <a:r>
              <a:rPr lang="en-US" sz="2400" b="1" dirty="0">
                <a:ea typeface="Century Gothic" charset="0"/>
                <a:cs typeface="Century Gothic" charset="0"/>
              </a:rPr>
              <a:t>were</a:t>
            </a:r>
            <a:r>
              <a:rPr lang="en-US" sz="2400" dirty="0">
                <a:ea typeface="Century Gothic" charset="0"/>
                <a:cs typeface="Century Gothic" charset="0"/>
              </a:rPr>
              <a:t> </a:t>
            </a:r>
            <a:r>
              <a:rPr lang="en-US" sz="2400" b="1" dirty="0">
                <a:ea typeface="Century Gothic" charset="0"/>
                <a:cs typeface="Century Gothic" charset="0"/>
              </a:rPr>
              <a:t>angry </a:t>
            </a:r>
            <a:r>
              <a:rPr lang="en-US" sz="2400" dirty="0">
                <a:ea typeface="Century Gothic" charset="0"/>
                <a:cs typeface="Century Gothic" charset="0"/>
              </a:rPr>
              <a:t>at something (which ended in violent conflicts with the police)</a:t>
            </a:r>
            <a:r>
              <a:rPr lang="mr-IN" sz="2400" dirty="0">
                <a:ea typeface="Century Gothic" charset="0"/>
                <a:cs typeface="Century Gothic" charset="0"/>
              </a:rPr>
              <a:t>…</a:t>
            </a:r>
            <a:r>
              <a:rPr lang="en-US" sz="2400" dirty="0">
                <a:ea typeface="Century Gothic" charset="0"/>
                <a:cs typeface="Century Gothic" charset="0"/>
              </a:rPr>
              <a:t>The police finally </a:t>
            </a:r>
            <a:r>
              <a:rPr lang="en-US" sz="2400" b="1" dirty="0">
                <a:ea typeface="Century Gothic" charset="0"/>
                <a:cs typeface="Century Gothic" charset="0"/>
              </a:rPr>
              <a:t>used tear gas </a:t>
            </a:r>
            <a:r>
              <a:rPr lang="en-US" sz="2400" dirty="0">
                <a:ea typeface="Century Gothic" charset="0"/>
                <a:cs typeface="Century Gothic" charset="0"/>
              </a:rPr>
              <a:t>(to restore order).</a:t>
            </a:r>
          </a:p>
        </p:txBody>
      </p:sp>
      <p:sp>
        <p:nvSpPr>
          <p:cNvPr id="10" name="Title 9">
            <a:extLst>
              <a:ext uri="{FF2B5EF4-FFF2-40B4-BE49-F238E27FC236}">
                <a16:creationId xmlns:a16="http://schemas.microsoft.com/office/drawing/2014/main" id="{0D8FE9A6-33D8-7746-BC05-C7B48D924890}"/>
              </a:ext>
            </a:extLst>
          </p:cNvPr>
          <p:cNvSpPr>
            <a:spLocks noGrp="1"/>
          </p:cNvSpPr>
          <p:nvPr>
            <p:ph type="title"/>
          </p:nvPr>
        </p:nvSpPr>
        <p:spPr/>
        <p:txBody>
          <a:bodyPr/>
          <a:lstStyle/>
          <a:p>
            <a:r>
              <a:rPr lang="en-US" dirty="0"/>
              <a:t>Two Events</a:t>
            </a:r>
          </a:p>
        </p:txBody>
      </p:sp>
    </p:spTree>
    <p:extLst>
      <p:ext uri="{BB962C8B-B14F-4D97-AF65-F5344CB8AC3E}">
        <p14:creationId xmlns:p14="http://schemas.microsoft.com/office/powerpoint/2010/main" val="219876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000"/>
                            </p:stCondLst>
                            <p:childTnLst>
                              <p:par>
                                <p:cTn id="43" presetID="22" presetClass="entr" presetSubtype="4"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C3F64C7-D547-7746-8C3C-26DBDC066795}"/>
              </a:ext>
            </a:extLst>
          </p:cNvPr>
          <p:cNvCxnSpPr>
            <a:cxnSpLocks/>
          </p:cNvCxnSpPr>
          <p:nvPr/>
        </p:nvCxnSpPr>
        <p:spPr>
          <a:xfrm flipV="1">
            <a:off x="3948390" y="4055518"/>
            <a:ext cx="0" cy="1073219"/>
          </a:xfrm>
          <a:prstGeom prst="line">
            <a:avLst/>
          </a:prstGeom>
          <a:ln w="19050">
            <a:solidFill>
              <a:srgbClr val="7792C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B4AD11-0FDB-5249-84F9-25A3E58D69FF}"/>
              </a:ext>
            </a:extLst>
          </p:cNvPr>
          <p:cNvCxnSpPr>
            <a:cxnSpLocks/>
          </p:cNvCxnSpPr>
          <p:nvPr/>
        </p:nvCxnSpPr>
        <p:spPr>
          <a:xfrm flipV="1">
            <a:off x="8399929" y="4080806"/>
            <a:ext cx="0" cy="1073219"/>
          </a:xfrm>
          <a:prstGeom prst="line">
            <a:avLst/>
          </a:prstGeom>
          <a:ln w="19050">
            <a:solidFill>
              <a:srgbClr val="F1CEC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7E2FDA-6010-4113-824F-6B8906CE82E2}"/>
              </a:ext>
            </a:extLst>
          </p:cNvPr>
          <p:cNvSpPr>
            <a:spLocks noGrp="1"/>
          </p:cNvSpPr>
          <p:nvPr>
            <p:ph type="title"/>
          </p:nvPr>
        </p:nvSpPr>
        <p:spPr/>
        <p:txBody>
          <a:bodyPr/>
          <a:lstStyle/>
          <a:p>
            <a:r>
              <a:rPr lang="en-US" dirty="0"/>
              <a:t>Two Events</a:t>
            </a:r>
            <a:endParaRPr lang="en-US" dirty="0">
              <a:solidFill>
                <a:schemeClr val="bg2"/>
              </a:solidFill>
            </a:endParaRPr>
          </a:p>
        </p:txBody>
      </p:sp>
      <p:grpSp>
        <p:nvGrpSpPr>
          <p:cNvPr id="15" name="Group 14">
            <a:extLst>
              <a:ext uri="{FF2B5EF4-FFF2-40B4-BE49-F238E27FC236}">
                <a16:creationId xmlns:a16="http://schemas.microsoft.com/office/drawing/2014/main" id="{2490A4AA-906D-4691-8965-B46C5599291D}"/>
              </a:ext>
            </a:extLst>
          </p:cNvPr>
          <p:cNvGrpSpPr/>
          <p:nvPr/>
        </p:nvGrpSpPr>
        <p:grpSpPr>
          <a:xfrm>
            <a:off x="2348190" y="1549909"/>
            <a:ext cx="3062010" cy="2505609"/>
            <a:chOff x="5275728" y="1024238"/>
            <a:chExt cx="3062010" cy="2505609"/>
          </a:xfrm>
        </p:grpSpPr>
        <p:sp>
          <p:nvSpPr>
            <p:cNvPr id="6" name="Rectangle: Rounded Corners 5">
              <a:extLst>
                <a:ext uri="{FF2B5EF4-FFF2-40B4-BE49-F238E27FC236}">
                  <a16:creationId xmlns:a16="http://schemas.microsoft.com/office/drawing/2014/main" id="{995E8A5A-0790-4245-98FE-C03CC313DCF1}"/>
                </a:ext>
              </a:extLst>
            </p:cNvPr>
            <p:cNvSpPr/>
            <p:nvPr/>
          </p:nvSpPr>
          <p:spPr>
            <a:xfrm>
              <a:off x="5275728" y="2539247"/>
              <a:ext cx="3062010" cy="990600"/>
            </a:xfrm>
            <a:prstGeom prst="roundRect">
              <a:avLst/>
            </a:prstGeom>
            <a:solidFill>
              <a:srgbClr val="77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Police used tear gas</a:t>
              </a:r>
            </a:p>
          </p:txBody>
        </p:sp>
        <p:pic>
          <p:nvPicPr>
            <p:cNvPr id="2050" name="Picture 2" descr="Image result for police tear gas">
              <a:extLst>
                <a:ext uri="{FF2B5EF4-FFF2-40B4-BE49-F238E27FC236}">
                  <a16:creationId xmlns:a16="http://schemas.microsoft.com/office/drawing/2014/main" id="{C1288562-6DD3-4876-8B01-E51542E27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129D606-D205-4B1D-9975-395A797DFC52}"/>
              </a:ext>
            </a:extLst>
          </p:cNvPr>
          <p:cNvGrpSpPr/>
          <p:nvPr/>
        </p:nvGrpSpPr>
        <p:grpSpPr>
          <a:xfrm>
            <a:off x="6881194" y="1570691"/>
            <a:ext cx="3062009" cy="2476525"/>
            <a:chOff x="767264" y="1019732"/>
            <a:chExt cx="3062009" cy="2476525"/>
          </a:xfrm>
        </p:grpSpPr>
        <p:sp>
          <p:nvSpPr>
            <p:cNvPr id="5" name="Rectangle: Rounded Corners 4">
              <a:extLst>
                <a:ext uri="{FF2B5EF4-FFF2-40B4-BE49-F238E27FC236}">
                  <a16:creationId xmlns:a16="http://schemas.microsoft.com/office/drawing/2014/main" id="{70CFC6B0-C1C5-4697-8152-600DD0770FAD}"/>
                </a:ext>
              </a:extLst>
            </p:cNvPr>
            <p:cNvSpPr/>
            <p:nvPr/>
          </p:nvSpPr>
          <p:spPr>
            <a:xfrm>
              <a:off x="767264" y="2505657"/>
              <a:ext cx="3062009" cy="990600"/>
            </a:xfrm>
            <a:prstGeom prst="roundRect">
              <a:avLst/>
            </a:prstGeom>
            <a:solidFill>
              <a:srgbClr val="F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People were angry</a:t>
              </a:r>
            </a:p>
          </p:txBody>
        </p:sp>
        <p:pic>
          <p:nvPicPr>
            <p:cNvPr id="12" name="Picture 11">
              <a:extLst>
                <a:ext uri="{FF2B5EF4-FFF2-40B4-BE49-F238E27FC236}">
                  <a16:creationId xmlns:a16="http://schemas.microsoft.com/office/drawing/2014/main" id="{0B66BF47-565A-4441-B6A3-52EAF27E442A}"/>
                </a:ext>
              </a:extLst>
            </p:cNvPr>
            <p:cNvPicPr>
              <a:picLocks noChangeAspect="1"/>
            </p:cNvPicPr>
            <p:nvPr/>
          </p:nvPicPr>
          <p:blipFill>
            <a:blip r:embed="rId4"/>
            <a:stretch>
              <a:fillRect/>
            </a:stretch>
          </p:blipFill>
          <p:spPr>
            <a:xfrm>
              <a:off x="845258" y="1019732"/>
              <a:ext cx="2984015" cy="1429840"/>
            </a:xfrm>
            <a:prstGeom prst="rect">
              <a:avLst/>
            </a:prstGeom>
          </p:spPr>
        </p:pic>
      </p:grpSp>
      <p:grpSp>
        <p:nvGrpSpPr>
          <p:cNvPr id="11" name="Group 10">
            <a:extLst>
              <a:ext uri="{FF2B5EF4-FFF2-40B4-BE49-F238E27FC236}">
                <a16:creationId xmlns:a16="http://schemas.microsoft.com/office/drawing/2014/main" id="{ADDFD349-305A-AA48-BED5-EA21B3CB16DD}"/>
              </a:ext>
            </a:extLst>
          </p:cNvPr>
          <p:cNvGrpSpPr/>
          <p:nvPr/>
        </p:nvGrpSpPr>
        <p:grpSpPr>
          <a:xfrm>
            <a:off x="2217975" y="5128736"/>
            <a:ext cx="8075942" cy="738664"/>
            <a:chOff x="676274" y="4603066"/>
            <a:chExt cx="8075942" cy="738664"/>
          </a:xfrm>
        </p:grpSpPr>
        <p:cxnSp>
          <p:nvCxnSpPr>
            <p:cNvPr id="8" name="Straight Arrow Connector 7">
              <a:extLst>
                <a:ext uri="{FF2B5EF4-FFF2-40B4-BE49-F238E27FC236}">
                  <a16:creationId xmlns:a16="http://schemas.microsoft.com/office/drawing/2014/main" id="{F99AC8FA-F7B9-429C-BC27-EFBA5068EEE7}"/>
                </a:ext>
              </a:extLst>
            </p:cNvPr>
            <p:cNvCxnSpPr>
              <a:cxnSpLocks/>
            </p:cNvCxnSpPr>
            <p:nvPr/>
          </p:nvCxnSpPr>
          <p:spPr>
            <a:xfrm>
              <a:off x="676274" y="4603066"/>
              <a:ext cx="80665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2F63B-7793-0947-B9AA-925E43C0D74A}"/>
                </a:ext>
              </a:extLst>
            </p:cNvPr>
            <p:cNvSpPr txBox="1"/>
            <p:nvPr/>
          </p:nvSpPr>
          <p:spPr>
            <a:xfrm>
              <a:off x="7947187" y="4603066"/>
              <a:ext cx="805029" cy="738664"/>
            </a:xfrm>
            <a:prstGeom prst="rect">
              <a:avLst/>
            </a:prstGeom>
            <a:noFill/>
            <a:ln>
              <a:noFill/>
            </a:ln>
          </p:spPr>
          <p:txBody>
            <a:bodyPr wrap="none" rtlCol="0">
              <a:spAutoFit/>
            </a:bodyPr>
            <a:lstStyle/>
            <a:p>
              <a:pPr lvl="0">
                <a:spcBef>
                  <a:spcPct val="20000"/>
                </a:spcBef>
                <a:buClr>
                  <a:srgbClr val="000080"/>
                </a:buClr>
              </a:pPr>
              <a:r>
                <a:rPr lang="en-US" sz="2400" dirty="0">
                  <a:latin typeface="+mj-lt"/>
                  <a:ea typeface="Courier" charset="0"/>
                  <a:cs typeface="Courier" charset="0"/>
                  <a:sym typeface="Wingdings" panose="05000000000000000000" pitchFamily="2" charset="2"/>
                </a:rPr>
                <a:t>Time</a:t>
              </a:r>
              <a:endParaRPr lang="en-US" sz="2400" dirty="0">
                <a:latin typeface="+mj-lt"/>
                <a:cs typeface="Calibri" panose="020F0502020204030204" pitchFamily="34" charset="0"/>
                <a:sym typeface="Wingdings" panose="05000000000000000000" pitchFamily="2" charset="2"/>
              </a:endParaRPr>
            </a:p>
            <a:p>
              <a:endParaRPr lang="en-US" dirty="0">
                <a:latin typeface="+mj-lt"/>
              </a:endParaRPr>
            </a:p>
          </p:txBody>
        </p:sp>
      </p:grpSp>
      <p:sp>
        <p:nvSpPr>
          <p:cNvPr id="21" name="Oval 20">
            <a:extLst>
              <a:ext uri="{FF2B5EF4-FFF2-40B4-BE49-F238E27FC236}">
                <a16:creationId xmlns:a16="http://schemas.microsoft.com/office/drawing/2014/main" id="{19293B56-54CB-6E4C-ABD1-04FBEDAD10FE}"/>
              </a:ext>
            </a:extLst>
          </p:cNvPr>
          <p:cNvSpPr/>
          <p:nvPr/>
        </p:nvSpPr>
        <p:spPr>
          <a:xfrm>
            <a:off x="8328492" y="5079125"/>
            <a:ext cx="142875" cy="142875"/>
          </a:xfrm>
          <a:prstGeom prst="ellipse">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9">
            <a:extLst>
              <a:ext uri="{FF2B5EF4-FFF2-40B4-BE49-F238E27FC236}">
                <a16:creationId xmlns:a16="http://schemas.microsoft.com/office/drawing/2014/main" id="{3C5396A2-2D8D-874D-A95A-FB13918A79A0}"/>
              </a:ext>
            </a:extLst>
          </p:cNvPr>
          <p:cNvSpPr/>
          <p:nvPr/>
        </p:nvSpPr>
        <p:spPr>
          <a:xfrm>
            <a:off x="8239194" y="4989826"/>
            <a:ext cx="321470" cy="321470"/>
          </a:xfrm>
          <a:prstGeom prst="donut">
            <a:avLst>
              <a:gd name="adj" fmla="val 5281"/>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CA1F03C-8225-4847-BA7C-1FCAD02B3BE5}"/>
              </a:ext>
            </a:extLst>
          </p:cNvPr>
          <p:cNvSpPr/>
          <p:nvPr/>
        </p:nvSpPr>
        <p:spPr>
          <a:xfrm>
            <a:off x="3885288" y="5053837"/>
            <a:ext cx="142875" cy="142875"/>
          </a:xfrm>
          <a:prstGeom prst="ellipse">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056CE39-5983-144E-9BC3-653E97736853}"/>
              </a:ext>
            </a:extLst>
          </p:cNvPr>
          <p:cNvSpPr/>
          <p:nvPr/>
        </p:nvSpPr>
        <p:spPr>
          <a:xfrm>
            <a:off x="3795990" y="4964538"/>
            <a:ext cx="321470" cy="321470"/>
          </a:xfrm>
          <a:prstGeom prst="donut">
            <a:avLst>
              <a:gd name="adj" fmla="val 5281"/>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1900237" y="5773856"/>
            <a:ext cx="8391526" cy="461665"/>
          </a:xfrm>
          <a:prstGeom prst="rect">
            <a:avLst/>
          </a:prstGeom>
          <a:noFill/>
        </p:spPr>
        <p:txBody>
          <a:bodyPr wrap="square" rtlCol="0">
            <a:spAutoFit/>
          </a:bodyPr>
          <a:lstStyle/>
          <a:p>
            <a:pPr algn="ctr"/>
            <a:r>
              <a:rPr lang="en-US" sz="2400" dirty="0">
                <a:latin typeface="+mj-lt"/>
                <a:ea typeface="Century Gothic" charset="0"/>
                <a:cs typeface="Century Gothic" charset="0"/>
              </a:rPr>
              <a:t>Police </a:t>
            </a:r>
            <a:r>
              <a:rPr lang="en-US" sz="2400" b="1" dirty="0">
                <a:latin typeface="+mj-lt"/>
                <a:ea typeface="Century Gothic" charset="0"/>
                <a:cs typeface="Century Gothic" charset="0"/>
              </a:rPr>
              <a:t>used tear gas</a:t>
            </a:r>
            <a:r>
              <a:rPr lang="mr-IN" sz="2400" dirty="0">
                <a:latin typeface="+mj-lt"/>
                <a:ea typeface="Century Gothic" charset="0"/>
                <a:cs typeface="Century Gothic" charset="0"/>
              </a:rPr>
              <a:t>…</a:t>
            </a:r>
            <a:r>
              <a:rPr lang="en-US" sz="2400" dirty="0">
                <a:latin typeface="+mj-lt"/>
                <a:ea typeface="Century Gothic" charset="0"/>
                <a:cs typeface="Century Gothic" charset="0"/>
              </a:rPr>
              <a:t>People </a:t>
            </a:r>
            <a:r>
              <a:rPr lang="en-US" sz="2400" b="1" dirty="0">
                <a:latin typeface="+mj-lt"/>
                <a:ea typeface="Century Gothic" charset="0"/>
                <a:cs typeface="Century Gothic" charset="0"/>
              </a:rPr>
              <a:t>were</a:t>
            </a:r>
            <a:r>
              <a:rPr lang="en-US" sz="2400" dirty="0">
                <a:latin typeface="+mj-lt"/>
                <a:ea typeface="Century Gothic" charset="0"/>
                <a:cs typeface="Century Gothic" charset="0"/>
              </a:rPr>
              <a:t> </a:t>
            </a:r>
            <a:r>
              <a:rPr lang="en-US" sz="2400" b="1" dirty="0">
                <a:latin typeface="+mj-lt"/>
                <a:ea typeface="Century Gothic" charset="0"/>
                <a:cs typeface="Century Gothic" charset="0"/>
              </a:rPr>
              <a:t>angry</a:t>
            </a:r>
            <a:r>
              <a:rPr lang="en-US" sz="2400" dirty="0">
                <a:latin typeface="+mj-lt"/>
                <a:ea typeface="Century Gothic" charset="0"/>
                <a:cs typeface="Century Gothic" charset="0"/>
              </a:rPr>
              <a:t> at the police.</a:t>
            </a:r>
          </a:p>
        </p:txBody>
      </p:sp>
      <p:sp>
        <p:nvSpPr>
          <p:cNvPr id="3" name="Slide Number Placeholder 2">
            <a:extLst>
              <a:ext uri="{FF2B5EF4-FFF2-40B4-BE49-F238E27FC236}">
                <a16:creationId xmlns:a16="http://schemas.microsoft.com/office/drawing/2014/main" id="{3DA5DA57-16F1-46B6-885C-1DF8101B7A39}"/>
              </a:ext>
            </a:extLst>
          </p:cNvPr>
          <p:cNvSpPr>
            <a:spLocks noGrp="1"/>
          </p:cNvSpPr>
          <p:nvPr>
            <p:ph type="sldNum" sz="quarter" idx="11"/>
          </p:nvPr>
        </p:nvSpPr>
        <p:spPr/>
        <p:txBody>
          <a:bodyPr/>
          <a:lstStyle/>
          <a:p>
            <a:fld id="{BDF588C3-71D6-5D45-B118-1C664482E1C2}" type="slidenum">
              <a:rPr lang="en-US" smtClean="0"/>
              <a:t>19</a:t>
            </a:fld>
            <a:endParaRPr lang="en-US"/>
          </a:p>
        </p:txBody>
      </p:sp>
    </p:spTree>
    <p:extLst>
      <p:ext uri="{BB962C8B-B14F-4D97-AF65-F5344CB8AC3E}">
        <p14:creationId xmlns:p14="http://schemas.microsoft.com/office/powerpoint/2010/main" val="1258585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SHRDLU (Terry </a:t>
            </a:r>
            <a:r>
              <a:rPr lang="en-US" dirty="0" err="1"/>
              <a:t>Winograd</a:t>
            </a:r>
            <a:r>
              <a:rPr lang="en-US" dirty="0"/>
              <a:t>, 1968)</a:t>
            </a:r>
          </a:p>
        </p:txBody>
      </p:sp>
      <p:sp>
        <p:nvSpPr>
          <p:cNvPr id="3" name="Content Placeholder 2"/>
          <p:cNvSpPr>
            <a:spLocks noGrp="1"/>
          </p:cNvSpPr>
          <p:nvPr>
            <p:ph idx="1"/>
          </p:nvPr>
        </p:nvSpPr>
        <p:spPr/>
        <p:txBody>
          <a:bodyPr/>
          <a:lstStyle/>
          <a:p>
            <a:r>
              <a:rPr lang="en-US" sz="1800" b="1" dirty="0">
                <a:solidFill>
                  <a:srgbClr val="FF0000"/>
                </a:solidFill>
              </a:rPr>
              <a:t>Person:</a:t>
            </a:r>
            <a:r>
              <a:rPr lang="en-US" sz="1800" dirty="0"/>
              <a:t> Pick up a big red block.</a:t>
            </a:r>
          </a:p>
          <a:p>
            <a:r>
              <a:rPr lang="en-US" sz="1800" b="1" dirty="0">
                <a:solidFill>
                  <a:srgbClr val="00B050"/>
                </a:solidFill>
              </a:rPr>
              <a:t>Computer:</a:t>
            </a:r>
            <a:r>
              <a:rPr lang="en-US" sz="1800" dirty="0"/>
              <a:t> OK.</a:t>
            </a:r>
          </a:p>
          <a:p>
            <a:r>
              <a:rPr lang="en-US" sz="1800" b="1" dirty="0">
                <a:solidFill>
                  <a:srgbClr val="FF0000"/>
                </a:solidFill>
              </a:rPr>
              <a:t>Person:</a:t>
            </a:r>
            <a:r>
              <a:rPr lang="en-US" sz="1800" dirty="0"/>
              <a:t> Grasp the pyramid.</a:t>
            </a:r>
          </a:p>
          <a:p>
            <a:r>
              <a:rPr lang="en-US" sz="1800" b="1" dirty="0">
                <a:solidFill>
                  <a:srgbClr val="00B050"/>
                </a:solidFill>
              </a:rPr>
              <a:t>Computer:</a:t>
            </a:r>
            <a:r>
              <a:rPr lang="en-US" sz="1800" dirty="0"/>
              <a:t> I DON'T UNDERSTAND WHICH PYRAMID YOU MEAN.</a:t>
            </a:r>
          </a:p>
          <a:p>
            <a:r>
              <a:rPr lang="en-US" sz="1800" b="1" dirty="0">
                <a:solidFill>
                  <a:srgbClr val="FF0000"/>
                </a:solidFill>
              </a:rPr>
              <a:t>Person:</a:t>
            </a:r>
            <a:r>
              <a:rPr lang="en-US" sz="1800" dirty="0"/>
              <a:t>  Find a taller block than the one you are holding and put it into the box.</a:t>
            </a:r>
          </a:p>
          <a:p>
            <a:r>
              <a:rPr lang="en-US" sz="1800" b="1" dirty="0">
                <a:solidFill>
                  <a:srgbClr val="00B050"/>
                </a:solidFill>
              </a:rPr>
              <a:t>Computer:</a:t>
            </a:r>
            <a:r>
              <a:rPr lang="en-US" sz="1800" dirty="0"/>
              <a:t> BY "IT", I ASSUME YOU MEAN…..</a:t>
            </a:r>
          </a:p>
          <a:p>
            <a:r>
              <a:rPr lang="en-US" sz="1800" b="1" dirty="0">
                <a:solidFill>
                  <a:srgbClr val="00B050"/>
                </a:solidFill>
              </a:rPr>
              <a:t>Computer:</a:t>
            </a:r>
            <a:r>
              <a:rPr lang="en-US" sz="1800" dirty="0"/>
              <a:t> OK.</a:t>
            </a:r>
          </a:p>
          <a:p>
            <a:r>
              <a:rPr lang="en-US" sz="1800" b="1" dirty="0">
                <a:solidFill>
                  <a:srgbClr val="FF0000"/>
                </a:solidFill>
              </a:rPr>
              <a:t>Person:</a:t>
            </a:r>
            <a:r>
              <a:rPr lang="en-US" sz="1800" dirty="0"/>
              <a:t> What does the box contain?</a:t>
            </a:r>
          </a:p>
          <a:p>
            <a:r>
              <a:rPr lang="en-US" sz="1800" b="1" dirty="0">
                <a:solidFill>
                  <a:srgbClr val="00B050"/>
                </a:solidFill>
              </a:rPr>
              <a:t>Computer:</a:t>
            </a:r>
            <a:r>
              <a:rPr lang="en-US" sz="1800" dirty="0"/>
              <a:t> THE BLUE PYRAMID AND THE BLUE BLOCK.</a:t>
            </a:r>
          </a:p>
          <a:p>
            <a:r>
              <a:rPr lang="en-US" sz="1800" b="1" dirty="0">
                <a:solidFill>
                  <a:srgbClr val="FF0000"/>
                </a:solidFill>
              </a:rPr>
              <a:t>Person:</a:t>
            </a:r>
            <a:r>
              <a:rPr lang="en-US" sz="1800" dirty="0"/>
              <a:t> What is the pyramid supported by?</a:t>
            </a:r>
          </a:p>
          <a:p>
            <a:r>
              <a:rPr lang="en-US" sz="1800" b="1" dirty="0">
                <a:solidFill>
                  <a:srgbClr val="00B050"/>
                </a:solidFill>
              </a:rPr>
              <a:t>Computer:</a:t>
            </a:r>
            <a:r>
              <a:rPr lang="en-US" sz="1800" dirty="0"/>
              <a:t> </a:t>
            </a:r>
            <a:r>
              <a:rPr lang="en-US" sz="1800" dirty="0">
                <a:solidFill>
                  <a:srgbClr val="FF0000"/>
                </a:solidFill>
              </a:rPr>
              <a:t>**</a:t>
            </a:r>
            <a:r>
              <a:rPr lang="en-US" sz="1800" cap="all" dirty="0"/>
              <a:t>What do you mean by “supported”?</a:t>
            </a:r>
          </a:p>
          <a:p>
            <a:r>
              <a:rPr lang="en-US" sz="1800" cap="all" dirty="0"/>
              <a:t>……….</a:t>
            </a:r>
          </a:p>
          <a:p>
            <a:r>
              <a:rPr lang="en-US" sz="1800" b="1" dirty="0">
                <a:solidFill>
                  <a:srgbClr val="FF0000"/>
                </a:solidFill>
              </a:rPr>
              <a:t>Person:</a:t>
            </a:r>
            <a:r>
              <a:rPr lang="en-US" sz="1800" dirty="0"/>
              <a:t> How many blocks are not in the box?</a:t>
            </a:r>
          </a:p>
          <a:p>
            <a:r>
              <a:rPr lang="en-US" sz="1800" b="1" dirty="0">
                <a:solidFill>
                  <a:srgbClr val="00B050"/>
                </a:solidFill>
              </a:rPr>
              <a:t>Computer:</a:t>
            </a:r>
            <a:r>
              <a:rPr lang="en-US" sz="1800" dirty="0"/>
              <a:t> FOUR OF THEM.</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1" y="152401"/>
            <a:ext cx="1665195" cy="2143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http://science.slc.edu/~jmarshall/courses/cs30/Lectures/week10/BlocksWorl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4756" y="3048000"/>
            <a:ext cx="3153245"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1475" y="5874602"/>
            <a:ext cx="11069056" cy="830997"/>
          </a:xfrm>
          <a:prstGeom prst="rect">
            <a:avLst/>
          </a:prstGeom>
          <a:solidFill>
            <a:srgbClr val="FFFFCC"/>
          </a:solidFill>
          <a:ln w="28575">
            <a:solidFill>
              <a:srgbClr val="FF0000"/>
            </a:solidFill>
          </a:ln>
        </p:spPr>
        <p:txBody>
          <a:bodyPr wrap="none" rtlCol="0">
            <a:spAutoFit/>
          </a:bodyPr>
          <a:lstStyle/>
          <a:p>
            <a:pPr algn="ctr"/>
            <a:r>
              <a:rPr lang="en-US" sz="2400" dirty="0"/>
              <a:t>Understanding, executing and interacting requires language understanding &amp; reasoning </a:t>
            </a:r>
          </a:p>
          <a:p>
            <a:pPr algn="ctr"/>
            <a:r>
              <a:rPr lang="en-US" sz="2400" dirty="0"/>
              <a:t>to recognize goals and advance the task</a:t>
            </a:r>
          </a:p>
        </p:txBody>
      </p:sp>
      <p:sp>
        <p:nvSpPr>
          <p:cNvPr id="4" name="Slide Number Placeholder 3">
            <a:extLst>
              <a:ext uri="{FF2B5EF4-FFF2-40B4-BE49-F238E27FC236}">
                <a16:creationId xmlns:a16="http://schemas.microsoft.com/office/drawing/2014/main" id="{27E31281-9AE2-4B0D-995B-C2A9C11C3BB2}"/>
              </a:ext>
            </a:extLst>
          </p:cNvPr>
          <p:cNvSpPr>
            <a:spLocks noGrp="1"/>
          </p:cNvSpPr>
          <p:nvPr>
            <p:ph type="sldNum" sz="quarter" idx="11"/>
          </p:nvPr>
        </p:nvSpPr>
        <p:spPr/>
        <p:txBody>
          <a:bodyPr/>
          <a:lstStyle/>
          <a:p>
            <a:fld id="{BDF588C3-71D6-5D45-B118-1C664482E1C2}" type="slidenum">
              <a:rPr lang="en-US" smtClean="0"/>
              <a:t>2</a:t>
            </a:fld>
            <a:endParaRPr lang="en-US"/>
          </a:p>
        </p:txBody>
      </p:sp>
    </p:spTree>
    <p:extLst>
      <p:ext uri="{BB962C8B-B14F-4D97-AF65-F5344CB8AC3E}">
        <p14:creationId xmlns:p14="http://schemas.microsoft.com/office/powerpoint/2010/main" val="15117766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C3F64C7-D547-7746-8C3C-26DBDC066795}"/>
              </a:ext>
            </a:extLst>
          </p:cNvPr>
          <p:cNvCxnSpPr>
            <a:cxnSpLocks/>
          </p:cNvCxnSpPr>
          <p:nvPr/>
        </p:nvCxnSpPr>
        <p:spPr>
          <a:xfrm flipV="1">
            <a:off x="3948390" y="4055518"/>
            <a:ext cx="0" cy="1073219"/>
          </a:xfrm>
          <a:prstGeom prst="line">
            <a:avLst/>
          </a:prstGeom>
          <a:ln w="19050">
            <a:solidFill>
              <a:srgbClr val="7792C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B4AD11-0FDB-5249-84F9-25A3E58D69FF}"/>
              </a:ext>
            </a:extLst>
          </p:cNvPr>
          <p:cNvCxnSpPr>
            <a:cxnSpLocks/>
          </p:cNvCxnSpPr>
          <p:nvPr/>
        </p:nvCxnSpPr>
        <p:spPr>
          <a:xfrm flipV="1">
            <a:off x="8399929" y="4080806"/>
            <a:ext cx="0" cy="1073219"/>
          </a:xfrm>
          <a:prstGeom prst="line">
            <a:avLst/>
          </a:prstGeom>
          <a:ln w="19050">
            <a:solidFill>
              <a:srgbClr val="F1CEC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7E2FDA-6010-4113-824F-6B8906CE82E2}"/>
              </a:ext>
            </a:extLst>
          </p:cNvPr>
          <p:cNvSpPr>
            <a:spLocks noGrp="1"/>
          </p:cNvSpPr>
          <p:nvPr>
            <p:ph type="title"/>
          </p:nvPr>
        </p:nvSpPr>
        <p:spPr/>
        <p:txBody>
          <a:bodyPr/>
          <a:lstStyle/>
          <a:p>
            <a:r>
              <a:rPr lang="en-US" dirty="0"/>
              <a:t>Two Events</a:t>
            </a:r>
            <a:endParaRPr lang="en-US" dirty="0">
              <a:solidFill>
                <a:schemeClr val="bg2"/>
              </a:solidFill>
            </a:endParaRPr>
          </a:p>
        </p:txBody>
      </p:sp>
      <p:grpSp>
        <p:nvGrpSpPr>
          <p:cNvPr id="15" name="Group 14">
            <a:extLst>
              <a:ext uri="{FF2B5EF4-FFF2-40B4-BE49-F238E27FC236}">
                <a16:creationId xmlns:a16="http://schemas.microsoft.com/office/drawing/2014/main" id="{2490A4AA-906D-4691-8965-B46C5599291D}"/>
              </a:ext>
            </a:extLst>
          </p:cNvPr>
          <p:cNvGrpSpPr/>
          <p:nvPr/>
        </p:nvGrpSpPr>
        <p:grpSpPr>
          <a:xfrm>
            <a:off x="2348190" y="1549909"/>
            <a:ext cx="3062010" cy="2505609"/>
            <a:chOff x="5275728" y="1024238"/>
            <a:chExt cx="3062010" cy="2505609"/>
          </a:xfrm>
        </p:grpSpPr>
        <p:sp>
          <p:nvSpPr>
            <p:cNvPr id="6" name="Rectangle: Rounded Corners 5">
              <a:extLst>
                <a:ext uri="{FF2B5EF4-FFF2-40B4-BE49-F238E27FC236}">
                  <a16:creationId xmlns:a16="http://schemas.microsoft.com/office/drawing/2014/main" id="{995E8A5A-0790-4245-98FE-C03CC313DCF1}"/>
                </a:ext>
              </a:extLst>
            </p:cNvPr>
            <p:cNvSpPr/>
            <p:nvPr/>
          </p:nvSpPr>
          <p:spPr>
            <a:xfrm>
              <a:off x="5275728" y="2539247"/>
              <a:ext cx="3062010" cy="990600"/>
            </a:xfrm>
            <a:prstGeom prst="roundRect">
              <a:avLst/>
            </a:prstGeom>
            <a:solidFill>
              <a:srgbClr val="77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Police used tear gas</a:t>
              </a:r>
            </a:p>
          </p:txBody>
        </p:sp>
        <p:pic>
          <p:nvPicPr>
            <p:cNvPr id="2050" name="Picture 2" descr="Image result for police tear gas">
              <a:extLst>
                <a:ext uri="{FF2B5EF4-FFF2-40B4-BE49-F238E27FC236}">
                  <a16:creationId xmlns:a16="http://schemas.microsoft.com/office/drawing/2014/main" id="{C1288562-6DD3-4876-8B01-E51542E27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129D606-D205-4B1D-9975-395A797DFC52}"/>
              </a:ext>
            </a:extLst>
          </p:cNvPr>
          <p:cNvGrpSpPr/>
          <p:nvPr/>
        </p:nvGrpSpPr>
        <p:grpSpPr>
          <a:xfrm>
            <a:off x="6920192" y="1570691"/>
            <a:ext cx="3062009" cy="2510115"/>
            <a:chOff x="806262" y="1019732"/>
            <a:chExt cx="3062009" cy="2510115"/>
          </a:xfrm>
        </p:grpSpPr>
        <p:sp>
          <p:nvSpPr>
            <p:cNvPr id="5" name="Rectangle: Rounded Corners 4">
              <a:extLst>
                <a:ext uri="{FF2B5EF4-FFF2-40B4-BE49-F238E27FC236}">
                  <a16:creationId xmlns:a16="http://schemas.microsoft.com/office/drawing/2014/main" id="{70CFC6B0-C1C5-4697-8152-600DD0770FAD}"/>
                </a:ext>
              </a:extLst>
            </p:cNvPr>
            <p:cNvSpPr/>
            <p:nvPr/>
          </p:nvSpPr>
          <p:spPr>
            <a:xfrm>
              <a:off x="806262" y="2539247"/>
              <a:ext cx="3062009" cy="990600"/>
            </a:xfrm>
            <a:prstGeom prst="roundRect">
              <a:avLst/>
            </a:prstGeom>
            <a:solidFill>
              <a:srgbClr val="F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People were angry</a:t>
              </a:r>
            </a:p>
          </p:txBody>
        </p:sp>
        <p:pic>
          <p:nvPicPr>
            <p:cNvPr id="12" name="Picture 11">
              <a:extLst>
                <a:ext uri="{FF2B5EF4-FFF2-40B4-BE49-F238E27FC236}">
                  <a16:creationId xmlns:a16="http://schemas.microsoft.com/office/drawing/2014/main" id="{0B66BF47-565A-4441-B6A3-52EAF27E442A}"/>
                </a:ext>
              </a:extLst>
            </p:cNvPr>
            <p:cNvPicPr>
              <a:picLocks noChangeAspect="1"/>
            </p:cNvPicPr>
            <p:nvPr/>
          </p:nvPicPr>
          <p:blipFill>
            <a:blip r:embed="rId4"/>
            <a:stretch>
              <a:fillRect/>
            </a:stretch>
          </p:blipFill>
          <p:spPr>
            <a:xfrm>
              <a:off x="845258" y="1019732"/>
              <a:ext cx="2984015" cy="1429840"/>
            </a:xfrm>
            <a:prstGeom prst="rect">
              <a:avLst/>
            </a:prstGeom>
          </p:spPr>
        </p:pic>
      </p:grpSp>
      <p:grpSp>
        <p:nvGrpSpPr>
          <p:cNvPr id="11" name="Group 10">
            <a:extLst>
              <a:ext uri="{FF2B5EF4-FFF2-40B4-BE49-F238E27FC236}">
                <a16:creationId xmlns:a16="http://schemas.microsoft.com/office/drawing/2014/main" id="{ADDFD349-305A-AA48-BED5-EA21B3CB16DD}"/>
              </a:ext>
            </a:extLst>
          </p:cNvPr>
          <p:cNvGrpSpPr/>
          <p:nvPr/>
        </p:nvGrpSpPr>
        <p:grpSpPr>
          <a:xfrm>
            <a:off x="2200274" y="5128736"/>
            <a:ext cx="8075942" cy="738664"/>
            <a:chOff x="676274" y="4603066"/>
            <a:chExt cx="8075942" cy="738664"/>
          </a:xfrm>
        </p:grpSpPr>
        <p:cxnSp>
          <p:nvCxnSpPr>
            <p:cNvPr id="8" name="Straight Arrow Connector 7">
              <a:extLst>
                <a:ext uri="{FF2B5EF4-FFF2-40B4-BE49-F238E27FC236}">
                  <a16:creationId xmlns:a16="http://schemas.microsoft.com/office/drawing/2014/main" id="{F99AC8FA-F7B9-429C-BC27-EFBA5068EEE7}"/>
                </a:ext>
              </a:extLst>
            </p:cNvPr>
            <p:cNvCxnSpPr>
              <a:cxnSpLocks/>
            </p:cNvCxnSpPr>
            <p:nvPr/>
          </p:nvCxnSpPr>
          <p:spPr>
            <a:xfrm>
              <a:off x="676274" y="4603066"/>
              <a:ext cx="80665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2F63B-7793-0947-B9AA-925E43C0D74A}"/>
                </a:ext>
              </a:extLst>
            </p:cNvPr>
            <p:cNvSpPr txBox="1"/>
            <p:nvPr/>
          </p:nvSpPr>
          <p:spPr>
            <a:xfrm>
              <a:off x="7947187" y="4603066"/>
              <a:ext cx="805029" cy="738664"/>
            </a:xfrm>
            <a:prstGeom prst="rect">
              <a:avLst/>
            </a:prstGeom>
            <a:noFill/>
            <a:ln>
              <a:noFill/>
            </a:ln>
          </p:spPr>
          <p:txBody>
            <a:bodyPr wrap="none" rtlCol="0">
              <a:spAutoFit/>
            </a:bodyPr>
            <a:lstStyle/>
            <a:p>
              <a:pPr lvl="0">
                <a:spcBef>
                  <a:spcPct val="20000"/>
                </a:spcBef>
                <a:buClr>
                  <a:srgbClr val="000080"/>
                </a:buClr>
              </a:pPr>
              <a:r>
                <a:rPr lang="en-US" sz="2400" dirty="0">
                  <a:latin typeface="+mj-lt"/>
                  <a:ea typeface="Courier" charset="0"/>
                  <a:cs typeface="Courier" charset="0"/>
                  <a:sym typeface="Wingdings" panose="05000000000000000000" pitchFamily="2" charset="2"/>
                </a:rPr>
                <a:t>Time</a:t>
              </a:r>
              <a:endParaRPr lang="en-US" sz="2400" dirty="0">
                <a:latin typeface="+mj-lt"/>
                <a:cs typeface="Calibri" panose="020F0502020204030204" pitchFamily="34" charset="0"/>
                <a:sym typeface="Wingdings" panose="05000000000000000000" pitchFamily="2" charset="2"/>
              </a:endParaRPr>
            </a:p>
            <a:p>
              <a:endParaRPr lang="en-US" dirty="0">
                <a:solidFill>
                  <a:srgbClr val="FF0000"/>
                </a:solidFill>
              </a:endParaRPr>
            </a:p>
          </p:txBody>
        </p:sp>
      </p:grpSp>
      <p:sp>
        <p:nvSpPr>
          <p:cNvPr id="21" name="Oval 20">
            <a:extLst>
              <a:ext uri="{FF2B5EF4-FFF2-40B4-BE49-F238E27FC236}">
                <a16:creationId xmlns:a16="http://schemas.microsoft.com/office/drawing/2014/main" id="{19293B56-54CB-6E4C-ABD1-04FBEDAD10FE}"/>
              </a:ext>
            </a:extLst>
          </p:cNvPr>
          <p:cNvSpPr/>
          <p:nvPr/>
        </p:nvSpPr>
        <p:spPr>
          <a:xfrm>
            <a:off x="8328492" y="5079125"/>
            <a:ext cx="142875" cy="142875"/>
          </a:xfrm>
          <a:prstGeom prst="ellipse">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9">
            <a:extLst>
              <a:ext uri="{FF2B5EF4-FFF2-40B4-BE49-F238E27FC236}">
                <a16:creationId xmlns:a16="http://schemas.microsoft.com/office/drawing/2014/main" id="{3C5396A2-2D8D-874D-A95A-FB13918A79A0}"/>
              </a:ext>
            </a:extLst>
          </p:cNvPr>
          <p:cNvSpPr/>
          <p:nvPr/>
        </p:nvSpPr>
        <p:spPr>
          <a:xfrm>
            <a:off x="8239194" y="4989826"/>
            <a:ext cx="321470" cy="321470"/>
          </a:xfrm>
          <a:prstGeom prst="donut">
            <a:avLst>
              <a:gd name="adj" fmla="val 5281"/>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CA1F03C-8225-4847-BA7C-1FCAD02B3BE5}"/>
              </a:ext>
            </a:extLst>
          </p:cNvPr>
          <p:cNvSpPr/>
          <p:nvPr/>
        </p:nvSpPr>
        <p:spPr>
          <a:xfrm>
            <a:off x="3885288" y="5053837"/>
            <a:ext cx="142875" cy="142875"/>
          </a:xfrm>
          <a:prstGeom prst="ellipse">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056CE39-5983-144E-9BC3-653E97736853}"/>
              </a:ext>
            </a:extLst>
          </p:cNvPr>
          <p:cNvSpPr/>
          <p:nvPr/>
        </p:nvSpPr>
        <p:spPr>
          <a:xfrm>
            <a:off x="3795990" y="4964538"/>
            <a:ext cx="321470" cy="321470"/>
          </a:xfrm>
          <a:prstGeom prst="donut">
            <a:avLst>
              <a:gd name="adj" fmla="val 5281"/>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1963305" y="5773856"/>
            <a:ext cx="8391526" cy="830997"/>
          </a:xfrm>
          <a:prstGeom prst="rect">
            <a:avLst/>
          </a:prstGeom>
          <a:noFill/>
        </p:spPr>
        <p:txBody>
          <a:bodyPr wrap="square" rtlCol="0">
            <a:spAutoFit/>
          </a:bodyPr>
          <a:lstStyle/>
          <a:p>
            <a:r>
              <a:rPr lang="en-US" sz="2400" dirty="0">
                <a:latin typeface="+mj-lt"/>
                <a:ea typeface="Century Gothic" charset="0"/>
                <a:cs typeface="Century Gothic" charset="0"/>
              </a:rPr>
              <a:t>In natural language, we rarely see explicit </a:t>
            </a:r>
            <a:r>
              <a:rPr lang="en-US" sz="2400" b="1" dirty="0">
                <a:latin typeface="+mj-lt"/>
                <a:ea typeface="Century Gothic" charset="0"/>
                <a:cs typeface="Century Gothic" charset="0"/>
              </a:rPr>
              <a:t>timestamps</a:t>
            </a:r>
            <a:r>
              <a:rPr lang="en-US" sz="2400" dirty="0">
                <a:latin typeface="+mj-lt"/>
                <a:ea typeface="Century Gothic" charset="0"/>
                <a:cs typeface="Century Gothic" charset="0"/>
              </a:rPr>
              <a:t>, so we have to figure out the temporal order </a:t>
            </a:r>
            <a:r>
              <a:rPr lang="en-US" sz="2400" b="1" dirty="0">
                <a:latin typeface="+mj-lt"/>
                <a:ea typeface="Century Gothic" charset="0"/>
                <a:cs typeface="Century Gothic" charset="0"/>
              </a:rPr>
              <a:t>from cues in the text</a:t>
            </a:r>
            <a:r>
              <a:rPr lang="en-US" sz="2400" dirty="0">
                <a:latin typeface="+mj-lt"/>
                <a:ea typeface="Century Gothic" charset="0"/>
                <a:cs typeface="Century Gothic" charset="0"/>
              </a:rPr>
              <a:t>.</a:t>
            </a:r>
          </a:p>
        </p:txBody>
      </p:sp>
      <p:sp>
        <p:nvSpPr>
          <p:cNvPr id="3" name="Slide Number Placeholder 2">
            <a:extLst>
              <a:ext uri="{FF2B5EF4-FFF2-40B4-BE49-F238E27FC236}">
                <a16:creationId xmlns:a16="http://schemas.microsoft.com/office/drawing/2014/main" id="{0082C8B6-4965-4314-B2AB-263AE9B699B7}"/>
              </a:ext>
            </a:extLst>
          </p:cNvPr>
          <p:cNvSpPr>
            <a:spLocks noGrp="1"/>
          </p:cNvSpPr>
          <p:nvPr>
            <p:ph type="sldNum" sz="quarter" idx="11"/>
          </p:nvPr>
        </p:nvSpPr>
        <p:spPr/>
        <p:txBody>
          <a:bodyPr/>
          <a:lstStyle/>
          <a:p>
            <a:fld id="{BDF588C3-71D6-5D45-B118-1C664482E1C2}" type="slidenum">
              <a:rPr lang="en-US" smtClean="0"/>
              <a:t>20</a:t>
            </a:fld>
            <a:endParaRPr lang="en-US"/>
          </a:p>
        </p:txBody>
      </p:sp>
    </p:spTree>
    <p:extLst>
      <p:ext uri="{BB962C8B-B14F-4D97-AF65-F5344CB8AC3E}">
        <p14:creationId xmlns:p14="http://schemas.microsoft.com/office/powerpoint/2010/main" val="254496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 Relations</a:t>
            </a:r>
          </a:p>
        </p:txBody>
      </p:sp>
      <p:sp>
        <p:nvSpPr>
          <p:cNvPr id="15" name="Content Placeholder 14">
            <a:extLst>
              <a:ext uri="{FF2B5EF4-FFF2-40B4-BE49-F238E27FC236}">
                <a16:creationId xmlns:a16="http://schemas.microsoft.com/office/drawing/2014/main" id="{A6BF6728-678B-42CE-B797-11475E561D42}"/>
              </a:ext>
            </a:extLst>
          </p:cNvPr>
          <p:cNvSpPr>
            <a:spLocks noGrp="1"/>
          </p:cNvSpPr>
          <p:nvPr>
            <p:ph idx="1"/>
          </p:nvPr>
        </p:nvSpPr>
        <p:spPr/>
        <p:txBody>
          <a:bodyPr/>
          <a:lstStyle/>
          <a:p>
            <a:endParaRPr lang="en-US" dirty="0"/>
          </a:p>
        </p:txBody>
      </p:sp>
      <p:sp>
        <p:nvSpPr>
          <p:cNvPr id="7" name="Slide Number Placeholder 6">
            <a:extLst>
              <a:ext uri="{FF2B5EF4-FFF2-40B4-BE49-F238E27FC236}">
                <a16:creationId xmlns:a16="http://schemas.microsoft.com/office/drawing/2014/main" id="{F8AB961F-BDB4-4AAC-BD7E-3F4050F265C2}"/>
              </a:ext>
            </a:extLst>
          </p:cNvPr>
          <p:cNvSpPr>
            <a:spLocks noGrp="1"/>
          </p:cNvSpPr>
          <p:nvPr>
            <p:ph type="sldNum" sz="quarter" idx="11"/>
          </p:nvPr>
        </p:nvSpPr>
        <p:spPr/>
        <p:txBody>
          <a:bodyPr/>
          <a:lstStyle/>
          <a:p>
            <a:fld id="{BDF588C3-71D6-5D45-B118-1C664482E1C2}" type="slidenum">
              <a:rPr lang="en-US" smtClean="0"/>
              <a:pPr/>
              <a:t>21</a:t>
            </a:fld>
            <a:endParaRPr lang="en-US"/>
          </a:p>
        </p:txBody>
      </p:sp>
      <p:grpSp>
        <p:nvGrpSpPr>
          <p:cNvPr id="57" name="Group 56">
            <a:extLst>
              <a:ext uri="{FF2B5EF4-FFF2-40B4-BE49-F238E27FC236}">
                <a16:creationId xmlns:a16="http://schemas.microsoft.com/office/drawing/2014/main" id="{C6C91B87-BC4E-44D6-9D73-045F49937742}"/>
              </a:ext>
            </a:extLst>
          </p:cNvPr>
          <p:cNvGrpSpPr/>
          <p:nvPr/>
        </p:nvGrpSpPr>
        <p:grpSpPr>
          <a:xfrm>
            <a:off x="4369958" y="1884926"/>
            <a:ext cx="3072939" cy="611239"/>
            <a:chOff x="1919028" y="2681481"/>
            <a:chExt cx="4412071" cy="611239"/>
          </a:xfrm>
        </p:grpSpPr>
        <p:sp>
          <p:nvSpPr>
            <p:cNvPr id="54" name="TextBox 53">
              <a:extLst>
                <a:ext uri="{FF2B5EF4-FFF2-40B4-BE49-F238E27FC236}">
                  <a16:creationId xmlns:a16="http://schemas.microsoft.com/office/drawing/2014/main" id="{6EB31E90-A513-42E3-BAEF-C19FDA9145B7}"/>
                </a:ext>
              </a:extLst>
            </p:cNvPr>
            <p:cNvSpPr txBox="1"/>
            <p:nvPr/>
          </p:nvSpPr>
          <p:spPr>
            <a:xfrm>
              <a:off x="3055578" y="2681481"/>
              <a:ext cx="2103823" cy="400110"/>
            </a:xfrm>
            <a:prstGeom prst="rect">
              <a:avLst/>
            </a:prstGeom>
            <a:noFill/>
            <a:ln>
              <a:noFill/>
            </a:ln>
          </p:spPr>
          <p:txBody>
            <a:bodyPr wrap="none" rtlCol="0">
              <a:spAutoFit/>
            </a:bodyPr>
            <a:lstStyle/>
            <a:p>
              <a:r>
                <a:rPr lang="en-US" sz="2000" dirty="0">
                  <a:solidFill>
                    <a:srgbClr val="666089"/>
                  </a:solidFill>
                  <a:latin typeface="Century Gothic" panose="020B0502020202020204" pitchFamily="34" charset="0"/>
                </a:rPr>
                <a:t>BE_INCLUDED</a:t>
              </a:r>
              <a:endParaRPr lang="en-US" sz="2800" dirty="0">
                <a:solidFill>
                  <a:srgbClr val="666089"/>
                </a:solidFill>
                <a:latin typeface="Century Gothic" panose="020B0502020202020204" pitchFamily="34" charset="0"/>
              </a:endParaRPr>
            </a:p>
          </p:txBody>
        </p:sp>
        <p:sp>
          <p:nvSpPr>
            <p:cNvPr id="55" name="U-Turn Arrow 7">
              <a:extLst>
                <a:ext uri="{FF2B5EF4-FFF2-40B4-BE49-F238E27FC236}">
                  <a16:creationId xmlns:a16="http://schemas.microsoft.com/office/drawing/2014/main" id="{81712954-487E-456A-B998-80AD9B84E00D}"/>
                </a:ext>
              </a:extLst>
            </p:cNvPr>
            <p:cNvSpPr/>
            <p:nvPr/>
          </p:nvSpPr>
          <p:spPr>
            <a:xfrm flipH="1">
              <a:off x="1919028" y="3083204"/>
              <a:ext cx="4412071" cy="209516"/>
            </a:xfrm>
            <a:prstGeom prst="uturnArrow">
              <a:avLst>
                <a:gd name="adj1" fmla="val 8552"/>
                <a:gd name="adj2" fmla="val 25000"/>
                <a:gd name="adj3" fmla="val 23505"/>
                <a:gd name="adj4" fmla="val 43750"/>
                <a:gd name="adj5" fmla="val 100000"/>
              </a:avLst>
            </a:prstGeom>
            <a:solidFill>
              <a:srgbClr val="666089"/>
            </a:solidFill>
            <a:ln>
              <a:solidFill>
                <a:srgbClr val="66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4" name="TextBox 3"/>
          <p:cNvSpPr txBox="1"/>
          <p:nvPr/>
        </p:nvSpPr>
        <p:spPr>
          <a:xfrm>
            <a:off x="1943100" y="5855028"/>
            <a:ext cx="8305800" cy="783193"/>
          </a:xfrm>
          <a:prstGeom prst="roundRect">
            <a:avLst/>
          </a:prstGeom>
          <a:solidFill>
            <a:schemeClr val="bg1"/>
          </a:solidFill>
          <a:ln>
            <a:solidFill>
              <a:srgbClr val="3366CC"/>
            </a:solidFill>
          </a:ln>
        </p:spPr>
        <p:txBody>
          <a:bodyPr wrap="square" rtlCol="0">
            <a:spAutoFit/>
          </a:bodyPr>
          <a:lstStyle/>
          <a:p>
            <a:r>
              <a:rPr lang="en-US" sz="2000" dirty="0">
                <a:latin typeface="+mj-lt"/>
                <a:ea typeface="Century Gothic" charset="0"/>
                <a:cs typeface="Century Gothic" charset="0"/>
              </a:rPr>
              <a:t>In the context of this talk we assume that events have been identified, and we only study relations among them.</a:t>
            </a:r>
          </a:p>
        </p:txBody>
      </p:sp>
      <p:sp>
        <p:nvSpPr>
          <p:cNvPr id="11" name="TextBox 10">
            <a:extLst>
              <a:ext uri="{FF2B5EF4-FFF2-40B4-BE49-F238E27FC236}">
                <a16:creationId xmlns:a16="http://schemas.microsoft.com/office/drawing/2014/main" id="{976A0FD3-76BC-F240-AF81-B55704A9B318}"/>
              </a:ext>
            </a:extLst>
          </p:cNvPr>
          <p:cNvSpPr txBox="1"/>
          <p:nvPr/>
        </p:nvSpPr>
        <p:spPr>
          <a:xfrm>
            <a:off x="2118052" y="2438401"/>
            <a:ext cx="7854623" cy="830997"/>
          </a:xfrm>
          <a:prstGeom prst="rect">
            <a:avLst/>
          </a:prstGeom>
          <a:noFill/>
          <a:ln>
            <a:noFill/>
          </a:ln>
        </p:spPr>
        <p:txBody>
          <a:bodyPr wrap="square" rtlCol="0">
            <a:spAutoFit/>
          </a:bodyPr>
          <a:lstStyle/>
          <a:p>
            <a:r>
              <a:rPr lang="en-US" sz="2400" i="1" dirty="0">
                <a:solidFill>
                  <a:srgbClr val="000000"/>
                </a:solidFill>
                <a:latin typeface="+mj-lt"/>
                <a:cs typeface="Calibri" panose="020F0502020204030204" pitchFamily="34" charset="0"/>
              </a:rPr>
              <a:t>Tons of earth </a:t>
            </a:r>
            <a:r>
              <a:rPr lang="en-US" sz="2400" b="1" i="1" dirty="0">
                <a:solidFill>
                  <a:srgbClr val="3366CC"/>
                </a:solidFill>
                <a:latin typeface="+mj-lt"/>
                <a:cs typeface="Calibri" panose="020F0502020204030204" pitchFamily="34" charset="0"/>
              </a:rPr>
              <a:t>cascaded</a:t>
            </a:r>
            <a:r>
              <a:rPr lang="en-US" sz="2400" i="1" dirty="0">
                <a:solidFill>
                  <a:srgbClr val="FF0000"/>
                </a:solidFill>
                <a:latin typeface="+mj-lt"/>
                <a:cs typeface="Calibri" panose="020F0502020204030204" pitchFamily="34" charset="0"/>
              </a:rPr>
              <a:t> </a:t>
            </a:r>
            <a:r>
              <a:rPr lang="en-US" sz="2400" i="1" dirty="0">
                <a:solidFill>
                  <a:srgbClr val="000000"/>
                </a:solidFill>
                <a:latin typeface="+mj-lt"/>
                <a:cs typeface="Calibri" panose="020F0502020204030204" pitchFamily="34" charset="0"/>
              </a:rPr>
              <a:t>down a hillside, </a:t>
            </a:r>
            <a:r>
              <a:rPr lang="en-US" sz="2400" b="1" i="1" dirty="0">
                <a:solidFill>
                  <a:srgbClr val="3366CC"/>
                </a:solidFill>
                <a:latin typeface="+mj-lt"/>
                <a:cs typeface="Calibri" panose="020F0502020204030204" pitchFamily="34" charset="0"/>
              </a:rPr>
              <a:t>ripping</a:t>
            </a:r>
            <a:r>
              <a:rPr lang="en-US" sz="2400" i="1" dirty="0">
                <a:solidFill>
                  <a:srgbClr val="FF0000"/>
                </a:solidFill>
                <a:latin typeface="+mj-lt"/>
                <a:cs typeface="Calibri" panose="020F0502020204030204" pitchFamily="34" charset="0"/>
              </a:rPr>
              <a:t> </a:t>
            </a:r>
            <a:r>
              <a:rPr lang="en-US" sz="2400" i="1" dirty="0">
                <a:solidFill>
                  <a:srgbClr val="000000"/>
                </a:solidFill>
                <a:latin typeface="+mj-lt"/>
                <a:cs typeface="Calibri" panose="020F0502020204030204" pitchFamily="34" charset="0"/>
              </a:rPr>
              <a:t>two houses. Firefighters will </a:t>
            </a:r>
            <a:r>
              <a:rPr lang="en-US" sz="2400" b="1" i="1" dirty="0">
                <a:solidFill>
                  <a:srgbClr val="3366CC"/>
                </a:solidFill>
                <a:latin typeface="+mj-lt"/>
                <a:cs typeface="Calibri" panose="020F0502020204030204" pitchFamily="34" charset="0"/>
              </a:rPr>
              <a:t>monitor</a:t>
            </a:r>
            <a:r>
              <a:rPr lang="en-US" sz="2400" i="1" dirty="0">
                <a:solidFill>
                  <a:srgbClr val="000000"/>
                </a:solidFill>
                <a:latin typeface="+mj-lt"/>
                <a:cs typeface="Calibri" panose="020F0502020204030204" pitchFamily="34" charset="0"/>
              </a:rPr>
              <a:t> the shifting ground.</a:t>
            </a:r>
            <a:endParaRPr lang="en-US" sz="2400" i="1" dirty="0">
              <a:solidFill>
                <a:schemeClr val="bg2"/>
              </a:solidFill>
              <a:latin typeface="+mj-lt"/>
            </a:endParaRPr>
          </a:p>
        </p:txBody>
      </p:sp>
      <p:grpSp>
        <p:nvGrpSpPr>
          <p:cNvPr id="6" name="Group 5">
            <a:extLst>
              <a:ext uri="{FF2B5EF4-FFF2-40B4-BE49-F238E27FC236}">
                <a16:creationId xmlns:a16="http://schemas.microsoft.com/office/drawing/2014/main" id="{1D5FDFE3-4898-F644-87CF-633979F50ECE}"/>
              </a:ext>
            </a:extLst>
          </p:cNvPr>
          <p:cNvGrpSpPr/>
          <p:nvPr/>
        </p:nvGrpSpPr>
        <p:grpSpPr>
          <a:xfrm>
            <a:off x="4533172" y="2886600"/>
            <a:ext cx="2909726" cy="1006197"/>
            <a:chOff x="4571998" y="3352800"/>
            <a:chExt cx="2909726" cy="1006197"/>
          </a:xfrm>
        </p:grpSpPr>
        <p:grpSp>
          <p:nvGrpSpPr>
            <p:cNvPr id="56" name="Group 55">
              <a:extLst>
                <a:ext uri="{FF2B5EF4-FFF2-40B4-BE49-F238E27FC236}">
                  <a16:creationId xmlns:a16="http://schemas.microsoft.com/office/drawing/2014/main" id="{1172A96C-6889-4334-AD6E-B2D89EF42DB5}"/>
                </a:ext>
              </a:extLst>
            </p:cNvPr>
            <p:cNvGrpSpPr/>
            <p:nvPr/>
          </p:nvGrpSpPr>
          <p:grpSpPr>
            <a:xfrm>
              <a:off x="4571998" y="3666870"/>
              <a:ext cx="2909726" cy="692127"/>
              <a:chOff x="1318504" y="2524261"/>
              <a:chExt cx="2079815" cy="692127"/>
            </a:xfrm>
          </p:grpSpPr>
          <p:sp>
            <p:nvSpPr>
              <p:cNvPr id="52" name="U-Turn Arrow 3">
                <a:extLst>
                  <a:ext uri="{FF2B5EF4-FFF2-40B4-BE49-F238E27FC236}">
                    <a16:creationId xmlns:a16="http://schemas.microsoft.com/office/drawing/2014/main" id="{1D253428-B43C-4542-84BD-CFB726807CB3}"/>
                  </a:ext>
                </a:extLst>
              </p:cNvPr>
              <p:cNvSpPr/>
              <p:nvPr/>
            </p:nvSpPr>
            <p:spPr>
              <a:xfrm flipH="1" flipV="1">
                <a:off x="1318504" y="2524261"/>
                <a:ext cx="2079815" cy="296168"/>
              </a:xfrm>
              <a:prstGeom prst="uturnArrow">
                <a:avLst>
                  <a:gd name="adj1" fmla="val 8552"/>
                  <a:gd name="adj2" fmla="val 25000"/>
                  <a:gd name="adj3" fmla="val 23505"/>
                  <a:gd name="adj4" fmla="val 43750"/>
                  <a:gd name="adj5" fmla="val 100000"/>
                </a:avLst>
              </a:prstGeom>
              <a:solidFill>
                <a:srgbClr val="666089"/>
              </a:solidFill>
              <a:ln>
                <a:solidFill>
                  <a:srgbClr val="66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089"/>
                  </a:solidFill>
                </a:endParaRPr>
              </a:p>
            </p:txBody>
          </p:sp>
          <p:sp>
            <p:nvSpPr>
              <p:cNvPr id="53" name="TextBox 52">
                <a:extLst>
                  <a:ext uri="{FF2B5EF4-FFF2-40B4-BE49-F238E27FC236}">
                    <a16:creationId xmlns:a16="http://schemas.microsoft.com/office/drawing/2014/main" id="{130C49B6-8CC0-47F2-A788-49F377287301}"/>
                  </a:ext>
                </a:extLst>
              </p:cNvPr>
              <p:cNvSpPr txBox="1"/>
              <p:nvPr/>
            </p:nvSpPr>
            <p:spPr>
              <a:xfrm>
                <a:off x="1912392" y="2816278"/>
                <a:ext cx="794265" cy="400110"/>
              </a:xfrm>
              <a:prstGeom prst="rect">
                <a:avLst/>
              </a:prstGeom>
              <a:noFill/>
              <a:ln>
                <a:noFill/>
              </a:ln>
            </p:spPr>
            <p:txBody>
              <a:bodyPr wrap="none" rtlCol="0">
                <a:spAutoFit/>
              </a:bodyPr>
              <a:lstStyle/>
              <a:p>
                <a:r>
                  <a:rPr lang="en-US" sz="2000" dirty="0">
                    <a:solidFill>
                      <a:srgbClr val="666089"/>
                    </a:solidFill>
                    <a:latin typeface="Century Gothic" panose="020B0502020202020204" pitchFamily="34" charset="0"/>
                  </a:rPr>
                  <a:t>BEFORE</a:t>
                </a:r>
                <a:endParaRPr lang="en-US" sz="2800" dirty="0">
                  <a:solidFill>
                    <a:srgbClr val="666089"/>
                  </a:solidFill>
                  <a:latin typeface="Century Gothic" panose="020B0502020202020204" pitchFamily="34" charset="0"/>
                </a:endParaRPr>
              </a:p>
            </p:txBody>
          </p:sp>
        </p:grpSp>
        <p:cxnSp>
          <p:nvCxnSpPr>
            <p:cNvPr id="5" name="Straight Connector 4">
              <a:extLst>
                <a:ext uri="{FF2B5EF4-FFF2-40B4-BE49-F238E27FC236}">
                  <a16:creationId xmlns:a16="http://schemas.microsoft.com/office/drawing/2014/main" id="{0BBECAE5-54E8-C04A-A6F9-0BDDA0C3C199}"/>
                </a:ext>
              </a:extLst>
            </p:cNvPr>
            <p:cNvCxnSpPr/>
            <p:nvPr/>
          </p:nvCxnSpPr>
          <p:spPr>
            <a:xfrm flipV="1">
              <a:off x="7467600" y="3352800"/>
              <a:ext cx="0" cy="458998"/>
            </a:xfrm>
            <a:prstGeom prst="line">
              <a:avLst/>
            </a:prstGeom>
            <a:ln w="38100">
              <a:solidFill>
                <a:srgbClr val="66608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2122207" y="1277035"/>
            <a:ext cx="3072938" cy="646331"/>
          </a:xfrm>
          <a:prstGeom prst="rect">
            <a:avLst/>
          </a:prstGeom>
          <a:noFill/>
        </p:spPr>
        <p:txBody>
          <a:bodyPr wrap="square" rtlCol="0">
            <a:spAutoFit/>
          </a:bodyPr>
          <a:lstStyle/>
          <a:p>
            <a:r>
              <a:rPr lang="en-US" b="1" i="1" dirty="0">
                <a:latin typeface="Century Gothic" charset="0"/>
                <a:ea typeface="Century Gothic" charset="0"/>
                <a:cs typeface="Century Gothic" charset="0"/>
              </a:rPr>
              <a:t>Event</a:t>
            </a:r>
            <a:r>
              <a:rPr lang="en-US" i="1" dirty="0">
                <a:latin typeface="Century Gothic" charset="0"/>
                <a:ea typeface="Century Gothic" charset="0"/>
                <a:cs typeface="Century Gothic" charset="0"/>
              </a:rPr>
              <a:t>: An action or state headed by a verb</a:t>
            </a:r>
          </a:p>
        </p:txBody>
      </p:sp>
    </p:spTree>
    <p:extLst>
      <p:ext uri="{BB962C8B-B14F-4D97-AF65-F5344CB8AC3E}">
        <p14:creationId xmlns:p14="http://schemas.microsoft.com/office/powerpoint/2010/main" val="165881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right)">
                                      <p:cBhvr>
                                        <p:cTn id="7" dur="500"/>
                                        <p:tgtEl>
                                          <p:spTgt spid="5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Events Form a Situation</a:t>
            </a:r>
          </a:p>
        </p:txBody>
      </p:sp>
      <p:sp>
        <p:nvSpPr>
          <p:cNvPr id="3" name="Content Placeholder 2"/>
          <p:cNvSpPr>
            <a:spLocks noGrp="1"/>
          </p:cNvSpPr>
          <p:nvPr>
            <p:ph idx="1"/>
          </p:nvPr>
        </p:nvSpPr>
        <p:spPr/>
        <p:txBody>
          <a:bodyPr/>
          <a:lstStyle/>
          <a:p>
            <a:r>
              <a:rPr lang="en-US" dirty="0"/>
              <a:t>In Los Angeles that lesson was brought home Friday when tons of earth </a:t>
            </a:r>
            <a:r>
              <a:rPr lang="en-US" dirty="0">
                <a:solidFill>
                  <a:srgbClr val="3366CC"/>
                </a:solidFill>
              </a:rPr>
              <a:t>cascaded</a:t>
            </a:r>
            <a:r>
              <a:rPr lang="en-US" dirty="0"/>
              <a:t> down a hillside, </a:t>
            </a:r>
            <a:r>
              <a:rPr lang="en-US" dirty="0">
                <a:solidFill>
                  <a:srgbClr val="3366CC"/>
                </a:solidFill>
              </a:rPr>
              <a:t>ripping</a:t>
            </a:r>
            <a:r>
              <a:rPr lang="en-US" dirty="0"/>
              <a:t> two houses from their foundations. No one was </a:t>
            </a:r>
            <a:r>
              <a:rPr lang="en-US" dirty="0">
                <a:solidFill>
                  <a:srgbClr val="3366CC"/>
                </a:solidFill>
              </a:rPr>
              <a:t>hurt</a:t>
            </a:r>
            <a:r>
              <a:rPr lang="en-US" dirty="0"/>
              <a:t>, but firefighters </a:t>
            </a:r>
            <a:r>
              <a:rPr lang="en-US" dirty="0">
                <a:solidFill>
                  <a:srgbClr val="3366CC"/>
                </a:solidFill>
              </a:rPr>
              <a:t>ordered</a:t>
            </a:r>
            <a:r>
              <a:rPr lang="en-US" dirty="0"/>
              <a:t> the evacuation of nearby homes and said they'll </a:t>
            </a:r>
            <a:r>
              <a:rPr lang="en-US" dirty="0">
                <a:solidFill>
                  <a:srgbClr val="3366CC"/>
                </a:solidFill>
              </a:rPr>
              <a:t>monitor</a:t>
            </a:r>
            <a:r>
              <a:rPr lang="en-US" dirty="0"/>
              <a:t> the shifting ground until March 23rd.</a:t>
            </a:r>
          </a:p>
          <a:p>
            <a:endParaRPr lang="en-US" dirty="0"/>
          </a:p>
          <a:p>
            <a:endParaRPr lang="en-US" dirty="0"/>
          </a:p>
        </p:txBody>
      </p:sp>
      <p:sp>
        <p:nvSpPr>
          <p:cNvPr id="6" name="Slide Number Placeholder 5">
            <a:extLst>
              <a:ext uri="{FF2B5EF4-FFF2-40B4-BE49-F238E27FC236}">
                <a16:creationId xmlns:a16="http://schemas.microsoft.com/office/drawing/2014/main" id="{04EFF656-DAFA-44D6-8E73-0912D6D6F3C5}"/>
              </a:ext>
            </a:extLst>
          </p:cNvPr>
          <p:cNvSpPr>
            <a:spLocks noGrp="1"/>
          </p:cNvSpPr>
          <p:nvPr>
            <p:ph type="sldNum" sz="quarter" idx="11"/>
          </p:nvPr>
        </p:nvSpPr>
        <p:spPr/>
        <p:txBody>
          <a:bodyPr/>
          <a:lstStyle/>
          <a:p>
            <a:fld id="{BDF588C3-71D6-5D45-B118-1C664482E1C2}" type="slidenum">
              <a:rPr lang="en-US" smtClean="0"/>
              <a:pPr/>
              <a:t>22</a:t>
            </a:fld>
            <a:endParaRPr lang="en-US"/>
          </a:p>
        </p:txBody>
      </p:sp>
      <p:grpSp>
        <p:nvGrpSpPr>
          <p:cNvPr id="27" name="Group 26">
            <a:extLst>
              <a:ext uri="{FF2B5EF4-FFF2-40B4-BE49-F238E27FC236}">
                <a16:creationId xmlns:a16="http://schemas.microsoft.com/office/drawing/2014/main" id="{E877E13F-D9E9-4A17-84C7-47F0C9244DDE}"/>
              </a:ext>
            </a:extLst>
          </p:cNvPr>
          <p:cNvGrpSpPr/>
          <p:nvPr/>
        </p:nvGrpSpPr>
        <p:grpSpPr>
          <a:xfrm>
            <a:off x="1965263" y="3581401"/>
            <a:ext cx="4545074" cy="2336661"/>
            <a:chOff x="3312194" y="1491409"/>
            <a:chExt cx="6060098" cy="3115549"/>
          </a:xfrm>
        </p:grpSpPr>
        <p:grpSp>
          <p:nvGrpSpPr>
            <p:cNvPr id="28" name="Group 27">
              <a:extLst>
                <a:ext uri="{FF2B5EF4-FFF2-40B4-BE49-F238E27FC236}">
                  <a16:creationId xmlns:a16="http://schemas.microsoft.com/office/drawing/2014/main" id="{17A38241-B3ED-48F0-A5D9-BD3DC99E89E3}"/>
                </a:ext>
              </a:extLst>
            </p:cNvPr>
            <p:cNvGrpSpPr/>
            <p:nvPr/>
          </p:nvGrpSpPr>
          <p:grpSpPr>
            <a:xfrm>
              <a:off x="3312194" y="1491409"/>
              <a:ext cx="6060098" cy="3115549"/>
              <a:chOff x="3312194" y="1491409"/>
              <a:chExt cx="6060098" cy="3115549"/>
            </a:xfrm>
          </p:grpSpPr>
          <p:grpSp>
            <p:nvGrpSpPr>
              <p:cNvPr id="30" name="Group 29">
                <a:extLst>
                  <a:ext uri="{FF2B5EF4-FFF2-40B4-BE49-F238E27FC236}">
                    <a16:creationId xmlns:a16="http://schemas.microsoft.com/office/drawing/2014/main" id="{4C95EB2A-5C7E-459A-A7A7-115296DEE9D6}"/>
                  </a:ext>
                </a:extLst>
              </p:cNvPr>
              <p:cNvGrpSpPr/>
              <p:nvPr/>
            </p:nvGrpSpPr>
            <p:grpSpPr>
              <a:xfrm>
                <a:off x="3312194" y="1491409"/>
                <a:ext cx="6060098" cy="2542680"/>
                <a:chOff x="2974846" y="1491409"/>
                <a:chExt cx="6060098" cy="2542680"/>
              </a:xfrm>
            </p:grpSpPr>
            <p:sp>
              <p:nvSpPr>
                <p:cNvPr id="36" name="TextBox 35">
                  <a:extLst>
                    <a:ext uri="{FF2B5EF4-FFF2-40B4-BE49-F238E27FC236}">
                      <a16:creationId xmlns:a16="http://schemas.microsoft.com/office/drawing/2014/main" id="{69231A96-B0D2-4862-A853-F2BB70CA4250}"/>
                    </a:ext>
                  </a:extLst>
                </p:cNvPr>
                <p:cNvSpPr txBox="1"/>
                <p:nvPr/>
              </p:nvSpPr>
              <p:spPr>
                <a:xfrm>
                  <a:off x="4541994" y="3526258"/>
                  <a:ext cx="1475191" cy="507831"/>
                </a:xfrm>
                <a:prstGeom prst="rect">
                  <a:avLst/>
                </a:prstGeom>
                <a:noFill/>
                <a:ln>
                  <a:solidFill>
                    <a:schemeClr val="tx1"/>
                  </a:solidFill>
                </a:ln>
              </p:spPr>
              <p:txBody>
                <a:bodyPr wrap="none" rtlCol="0">
                  <a:spAutoFit/>
                </a:bodyPr>
                <a:lstStyle/>
                <a:p>
                  <a:r>
                    <a:rPr lang="en-US" altLang="zh-CN" sz="1875" b="1" dirty="0">
                      <a:solidFill>
                        <a:srgbClr val="3366CC"/>
                      </a:solidFill>
                      <a:latin typeface="Times New Roman" charset="0"/>
                      <a:ea typeface="Times New Roman" charset="0"/>
                      <a:cs typeface="Times New Roman" charset="0"/>
                    </a:rPr>
                    <a:t>cascaded</a:t>
                  </a:r>
                  <a:endParaRPr lang="en-US" sz="1875" b="1" dirty="0">
                    <a:solidFill>
                      <a:srgbClr val="3366CC"/>
                    </a:solidFill>
                    <a:latin typeface="Times New Roman" charset="0"/>
                    <a:ea typeface="Times New Roman" charset="0"/>
                    <a:cs typeface="Times New Roman" charset="0"/>
                  </a:endParaRPr>
                </a:p>
              </p:txBody>
            </p:sp>
            <p:sp>
              <p:nvSpPr>
                <p:cNvPr id="37" name="TextBox 36">
                  <a:extLst>
                    <a:ext uri="{FF2B5EF4-FFF2-40B4-BE49-F238E27FC236}">
                      <a16:creationId xmlns:a16="http://schemas.microsoft.com/office/drawing/2014/main" id="{B92B956A-DB60-4C14-A246-235EDA984580}"/>
                    </a:ext>
                  </a:extLst>
                </p:cNvPr>
                <p:cNvSpPr txBox="1"/>
                <p:nvPr/>
              </p:nvSpPr>
              <p:spPr>
                <a:xfrm>
                  <a:off x="2974846" y="2496086"/>
                  <a:ext cx="851088" cy="507831"/>
                </a:xfrm>
                <a:prstGeom prst="rect">
                  <a:avLst/>
                </a:prstGeom>
                <a:noFill/>
                <a:ln>
                  <a:solidFill>
                    <a:schemeClr val="tx1"/>
                  </a:solidFill>
                </a:ln>
              </p:spPr>
              <p:txBody>
                <a:bodyPr wrap="none" rtlCol="0">
                  <a:spAutoFit/>
                </a:bodyPr>
                <a:lstStyle/>
                <a:p>
                  <a:r>
                    <a:rPr lang="en-US" sz="1875" b="1" dirty="0">
                      <a:solidFill>
                        <a:srgbClr val="3366CC"/>
                      </a:solidFill>
                      <a:latin typeface="Times New Roman" charset="0"/>
                      <a:cs typeface="Times New Roman" charset="0"/>
                    </a:rPr>
                    <a:t>hurt</a:t>
                  </a:r>
                </a:p>
              </p:txBody>
            </p:sp>
            <p:sp>
              <p:nvSpPr>
                <p:cNvPr id="38" name="TextBox 37">
                  <a:extLst>
                    <a:ext uri="{FF2B5EF4-FFF2-40B4-BE49-F238E27FC236}">
                      <a16:creationId xmlns:a16="http://schemas.microsoft.com/office/drawing/2014/main" id="{306FE320-D23E-4FEE-9F8E-CA98C6C5F530}"/>
                    </a:ext>
                  </a:extLst>
                </p:cNvPr>
                <p:cNvSpPr txBox="1"/>
                <p:nvPr/>
              </p:nvSpPr>
              <p:spPr>
                <a:xfrm>
                  <a:off x="4652426" y="1491409"/>
                  <a:ext cx="1261457" cy="507831"/>
                </a:xfrm>
                <a:prstGeom prst="rect">
                  <a:avLst/>
                </a:prstGeom>
                <a:noFill/>
                <a:ln>
                  <a:solidFill>
                    <a:schemeClr val="tx1"/>
                  </a:solidFill>
                </a:ln>
              </p:spPr>
              <p:txBody>
                <a:bodyPr wrap="none" rtlCol="0">
                  <a:spAutoFit/>
                </a:bodyPr>
                <a:lstStyle/>
                <a:p>
                  <a:r>
                    <a:rPr lang="en-US" sz="1875" b="1" dirty="0">
                      <a:solidFill>
                        <a:srgbClr val="3366CC"/>
                      </a:solidFill>
                      <a:latin typeface="Times New Roman" charset="0"/>
                      <a:cs typeface="Times New Roman" charset="0"/>
                    </a:rPr>
                    <a:t>ripping</a:t>
                  </a:r>
                </a:p>
              </p:txBody>
            </p:sp>
            <p:sp>
              <p:nvSpPr>
                <p:cNvPr id="39" name="TextBox 38">
                  <a:extLst>
                    <a:ext uri="{FF2B5EF4-FFF2-40B4-BE49-F238E27FC236}">
                      <a16:creationId xmlns:a16="http://schemas.microsoft.com/office/drawing/2014/main" id="{49003EBB-30C2-4A6E-9B7E-9B8B4726829D}"/>
                    </a:ext>
                  </a:extLst>
                </p:cNvPr>
                <p:cNvSpPr txBox="1"/>
                <p:nvPr/>
              </p:nvSpPr>
              <p:spPr>
                <a:xfrm>
                  <a:off x="7683716" y="3518755"/>
                  <a:ext cx="1328313" cy="507831"/>
                </a:xfrm>
                <a:prstGeom prst="rect">
                  <a:avLst/>
                </a:prstGeom>
                <a:noFill/>
                <a:ln>
                  <a:solidFill>
                    <a:schemeClr val="tx1"/>
                  </a:solidFill>
                </a:ln>
              </p:spPr>
              <p:txBody>
                <a:bodyPr wrap="none" rtlCol="0">
                  <a:spAutoFit/>
                </a:bodyPr>
                <a:lstStyle/>
                <a:p>
                  <a:r>
                    <a:rPr lang="en-US" sz="1875" b="1" dirty="0">
                      <a:solidFill>
                        <a:srgbClr val="3366CC"/>
                      </a:solidFill>
                      <a:latin typeface="Times New Roman" charset="0"/>
                      <a:ea typeface="Times New Roman" charset="0"/>
                      <a:cs typeface="Times New Roman" charset="0"/>
                    </a:rPr>
                    <a:t>ordered</a:t>
                  </a:r>
                </a:p>
              </p:txBody>
            </p:sp>
            <p:cxnSp>
              <p:nvCxnSpPr>
                <p:cNvPr id="40" name="Straight Arrow Connector 39">
                  <a:extLst>
                    <a:ext uri="{FF2B5EF4-FFF2-40B4-BE49-F238E27FC236}">
                      <a16:creationId xmlns:a16="http://schemas.microsoft.com/office/drawing/2014/main" id="{0BACCC43-6CC5-4C3C-8E5E-F9F927F8B94F}"/>
                    </a:ext>
                  </a:extLst>
                </p:cNvPr>
                <p:cNvCxnSpPr/>
                <p:nvPr/>
              </p:nvCxnSpPr>
              <p:spPr>
                <a:xfrm flipH="1">
                  <a:off x="5249080" y="2090343"/>
                  <a:ext cx="3832" cy="1345297"/>
                </a:xfrm>
                <a:prstGeom prst="straightConnector1">
                  <a:avLst/>
                </a:prstGeom>
                <a:ln w="76200" cmpd="dbl">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FF3051B-1BED-4F81-84E9-9144F59A6658}"/>
                    </a:ext>
                  </a:extLst>
                </p:cNvPr>
                <p:cNvCxnSpPr/>
                <p:nvPr/>
              </p:nvCxnSpPr>
              <p:spPr>
                <a:xfrm flipH="1">
                  <a:off x="3624993" y="1745325"/>
                  <a:ext cx="1027433" cy="74062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B33CC75-CE81-4793-BE14-84BC2B70A7B6}"/>
                    </a:ext>
                  </a:extLst>
                </p:cNvPr>
                <p:cNvCxnSpPr/>
                <p:nvPr/>
              </p:nvCxnSpPr>
              <p:spPr>
                <a:xfrm>
                  <a:off x="5507757" y="1984783"/>
                  <a:ext cx="2553980" cy="1517655"/>
                </a:xfrm>
                <a:prstGeom prst="straightConnector1">
                  <a:avLst/>
                </a:prstGeom>
                <a:ln w="317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F7A1C68-39CB-4B4F-AF30-2115BB94C260}"/>
                    </a:ext>
                  </a:extLst>
                </p:cNvPr>
                <p:cNvCxnSpPr/>
                <p:nvPr/>
              </p:nvCxnSpPr>
              <p:spPr>
                <a:xfrm flipV="1">
                  <a:off x="6017185" y="3772671"/>
                  <a:ext cx="1666532" cy="750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FF47532-9C5A-4318-AAFC-616F8209B108}"/>
                    </a:ext>
                  </a:extLst>
                </p:cNvPr>
                <p:cNvCxnSpPr/>
                <p:nvPr/>
              </p:nvCxnSpPr>
              <p:spPr>
                <a:xfrm flipH="1" flipV="1">
                  <a:off x="3624993" y="2995636"/>
                  <a:ext cx="917001" cy="784537"/>
                </a:xfrm>
                <a:prstGeom prst="straightConnector1">
                  <a:avLst/>
                </a:prstGeom>
                <a:ln w="317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F3EC16A-6808-436E-B8D5-2FC0C52207EE}"/>
                    </a:ext>
                  </a:extLst>
                </p:cNvPr>
                <p:cNvSpPr txBox="1"/>
                <p:nvPr/>
              </p:nvSpPr>
              <p:spPr>
                <a:xfrm>
                  <a:off x="7683717" y="1491662"/>
                  <a:ext cx="1351227" cy="507831"/>
                </a:xfrm>
                <a:prstGeom prst="rect">
                  <a:avLst/>
                </a:prstGeom>
                <a:noFill/>
                <a:ln>
                  <a:solidFill>
                    <a:schemeClr val="tx1"/>
                  </a:solidFill>
                </a:ln>
              </p:spPr>
              <p:txBody>
                <a:bodyPr wrap="none" rtlCol="0">
                  <a:spAutoFit/>
                </a:bodyPr>
                <a:lstStyle/>
                <a:p>
                  <a:r>
                    <a:rPr lang="en-US" sz="1875" b="1" dirty="0">
                      <a:solidFill>
                        <a:srgbClr val="3366CC"/>
                      </a:solidFill>
                      <a:latin typeface="Times New Roman" charset="0"/>
                      <a:ea typeface="Times New Roman" charset="0"/>
                      <a:cs typeface="Times New Roman" charset="0"/>
                    </a:rPr>
                    <a:t>monitor</a:t>
                  </a:r>
                </a:p>
              </p:txBody>
            </p:sp>
            <p:cxnSp>
              <p:nvCxnSpPr>
                <p:cNvPr id="46" name="Straight Connector 45">
                  <a:extLst>
                    <a:ext uri="{FF2B5EF4-FFF2-40B4-BE49-F238E27FC236}">
                      <a16:creationId xmlns:a16="http://schemas.microsoft.com/office/drawing/2014/main" id="{F6CE56D6-D023-4B88-B59D-400ACE613C21}"/>
                    </a:ext>
                  </a:extLst>
                </p:cNvPr>
                <p:cNvCxnSpPr/>
                <p:nvPr/>
              </p:nvCxnSpPr>
              <p:spPr>
                <a:xfrm flipH="1" flipV="1">
                  <a:off x="5913885" y="1745325"/>
                  <a:ext cx="1769832" cy="253"/>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8235993-3487-4925-AE51-802546311D16}"/>
                    </a:ext>
                  </a:extLst>
                </p:cNvPr>
                <p:cNvCxnSpPr/>
                <p:nvPr/>
              </p:nvCxnSpPr>
              <p:spPr>
                <a:xfrm flipH="1">
                  <a:off x="8316583" y="2090596"/>
                  <a:ext cx="12503" cy="1306282"/>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F41F946-2002-4ED4-994A-76B18F3455CF}"/>
                    </a:ext>
                  </a:extLst>
                </p:cNvPr>
                <p:cNvCxnSpPr/>
                <p:nvPr/>
              </p:nvCxnSpPr>
              <p:spPr>
                <a:xfrm flipH="1">
                  <a:off x="5503925" y="2090596"/>
                  <a:ext cx="2825161" cy="1450604"/>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4F1B8A9-5B03-4D1A-B2D7-9B58D51F6443}"/>
                    </a:ext>
                  </a:extLst>
                </p:cNvPr>
                <p:cNvCxnSpPr/>
                <p:nvPr/>
              </p:nvCxnSpPr>
              <p:spPr>
                <a:xfrm flipH="1">
                  <a:off x="3730553" y="1985036"/>
                  <a:ext cx="4343687" cy="755755"/>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55368C6-EDCB-430A-B566-1458ED901E29}"/>
                  </a:ext>
                </a:extLst>
              </p:cNvPr>
              <p:cNvGrpSpPr/>
              <p:nvPr/>
            </p:nvGrpSpPr>
            <p:grpSpPr>
              <a:xfrm>
                <a:off x="4851183" y="4268403"/>
                <a:ext cx="3254802" cy="338555"/>
                <a:chOff x="2403791" y="4308587"/>
                <a:chExt cx="3254802" cy="338555"/>
              </a:xfrm>
            </p:grpSpPr>
            <p:cxnSp>
              <p:nvCxnSpPr>
                <p:cNvPr id="32" name="Straight Arrow Connector 31">
                  <a:extLst>
                    <a:ext uri="{FF2B5EF4-FFF2-40B4-BE49-F238E27FC236}">
                      <a16:creationId xmlns:a16="http://schemas.microsoft.com/office/drawing/2014/main" id="{1790034E-07E3-4A1D-A4A6-9B3839F3BF3F}"/>
                    </a:ext>
                  </a:extLst>
                </p:cNvPr>
                <p:cNvCxnSpPr/>
                <p:nvPr/>
              </p:nvCxnSpPr>
              <p:spPr>
                <a:xfrm flipV="1">
                  <a:off x="2403791" y="4459632"/>
                  <a:ext cx="457200" cy="5687"/>
                </a:xfrm>
                <a:prstGeom prst="straightConnector1">
                  <a:avLst/>
                </a:prstGeom>
                <a:ln w="635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CDA7464-9DEF-4ECF-8EB3-DA28951C95A3}"/>
                    </a:ext>
                  </a:extLst>
                </p:cNvPr>
                <p:cNvSpPr txBox="1"/>
                <p:nvPr/>
              </p:nvSpPr>
              <p:spPr>
                <a:xfrm>
                  <a:off x="2806030" y="4308587"/>
                  <a:ext cx="887422" cy="338555"/>
                </a:xfrm>
                <a:prstGeom prst="rect">
                  <a:avLst/>
                </a:prstGeom>
                <a:noFill/>
                <a:ln>
                  <a:noFill/>
                </a:ln>
              </p:spPr>
              <p:txBody>
                <a:bodyPr wrap="none" rtlCol="0">
                  <a:spAutoFit/>
                </a:bodyPr>
                <a:lstStyle/>
                <a:p>
                  <a:r>
                    <a:rPr lang="en-US" sz="1050" b="1" dirty="0">
                      <a:solidFill>
                        <a:srgbClr val="666089"/>
                      </a:solidFill>
                      <a:latin typeface="Courier" charset="0"/>
                      <a:ea typeface="Courier" charset="0"/>
                      <a:cs typeface="Courier" charset="0"/>
                    </a:rPr>
                    <a:t>BEFORE</a:t>
                  </a:r>
                  <a:endParaRPr lang="en-US" b="1" dirty="0">
                    <a:solidFill>
                      <a:srgbClr val="666089"/>
                    </a:solidFill>
                    <a:latin typeface="Courier" charset="0"/>
                    <a:ea typeface="Courier" charset="0"/>
                    <a:cs typeface="Courier" charset="0"/>
                  </a:endParaRPr>
                </a:p>
              </p:txBody>
            </p:sp>
            <p:cxnSp>
              <p:nvCxnSpPr>
                <p:cNvPr id="34" name="Straight Arrow Connector 33">
                  <a:extLst>
                    <a:ext uri="{FF2B5EF4-FFF2-40B4-BE49-F238E27FC236}">
                      <a16:creationId xmlns:a16="http://schemas.microsoft.com/office/drawing/2014/main" id="{3698058B-8FA1-4E6D-AED0-E7432B76635D}"/>
                    </a:ext>
                  </a:extLst>
                </p:cNvPr>
                <p:cNvCxnSpPr/>
                <p:nvPr/>
              </p:nvCxnSpPr>
              <p:spPr>
                <a:xfrm flipV="1">
                  <a:off x="3834597" y="4459632"/>
                  <a:ext cx="457200" cy="0"/>
                </a:xfrm>
                <a:prstGeom prst="straightConnector1">
                  <a:avLst/>
                </a:prstGeom>
                <a:ln w="88900" cmpd="dbl">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83684F5-6E3C-428D-B627-C1F6F491FD1A}"/>
                    </a:ext>
                  </a:extLst>
                </p:cNvPr>
                <p:cNvSpPr txBox="1"/>
                <p:nvPr/>
              </p:nvSpPr>
              <p:spPr>
                <a:xfrm>
                  <a:off x="4236836" y="4308587"/>
                  <a:ext cx="1421757" cy="338555"/>
                </a:xfrm>
                <a:prstGeom prst="rect">
                  <a:avLst/>
                </a:prstGeom>
                <a:noFill/>
                <a:ln>
                  <a:noFill/>
                </a:ln>
              </p:spPr>
              <p:txBody>
                <a:bodyPr wrap="none" rtlCol="0">
                  <a:spAutoFit/>
                </a:bodyPr>
                <a:lstStyle/>
                <a:p>
                  <a:r>
                    <a:rPr lang="en-US" sz="1050" b="1" dirty="0">
                      <a:solidFill>
                        <a:srgbClr val="666089"/>
                      </a:solidFill>
                      <a:latin typeface="Courier" charset="0"/>
                      <a:ea typeface="Courier" charset="0"/>
                      <a:cs typeface="Courier" charset="0"/>
                    </a:rPr>
                    <a:t>BE_INCLUDED</a:t>
                  </a:r>
                  <a:endParaRPr lang="en-US" b="1" dirty="0">
                    <a:solidFill>
                      <a:srgbClr val="666089"/>
                    </a:solidFill>
                    <a:latin typeface="Courier" charset="0"/>
                    <a:ea typeface="Courier" charset="0"/>
                    <a:cs typeface="Courier" charset="0"/>
                  </a:endParaRPr>
                </a:p>
              </p:txBody>
            </p:sp>
          </p:grpSp>
        </p:grpSp>
        <p:cxnSp>
          <p:nvCxnSpPr>
            <p:cNvPr id="29" name="Straight Connector 28">
              <a:extLst>
                <a:ext uri="{FF2B5EF4-FFF2-40B4-BE49-F238E27FC236}">
                  <a16:creationId xmlns:a16="http://schemas.microsoft.com/office/drawing/2014/main" id="{37576C52-D3C3-4A84-ACE8-9DBA2AD73360}"/>
                </a:ext>
              </a:extLst>
            </p:cNvPr>
            <p:cNvCxnSpPr/>
            <p:nvPr/>
          </p:nvCxnSpPr>
          <p:spPr>
            <a:xfrm flipH="1" flipV="1">
              <a:off x="4102797" y="2734614"/>
              <a:ext cx="4203231" cy="899235"/>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graphicFrame>
        <p:nvGraphicFramePr>
          <p:cNvPr id="51" name="Table 50"/>
          <p:cNvGraphicFramePr>
            <a:graphicFrameLocks noGrp="1"/>
          </p:cNvGraphicFramePr>
          <p:nvPr>
            <p:extLst>
              <p:ext uri="{D42A27DB-BD31-4B8C-83A1-F6EECF244321}">
                <p14:modId xmlns:p14="http://schemas.microsoft.com/office/powerpoint/2010/main" val="146670997"/>
              </p:ext>
            </p:extLst>
          </p:nvPr>
        </p:nvGraphicFramePr>
        <p:xfrm>
          <a:off x="6743545" y="4002103"/>
          <a:ext cx="3428277" cy="1377998"/>
        </p:xfrm>
        <a:graphic>
          <a:graphicData uri="http://schemas.openxmlformats.org/drawingml/2006/table">
            <a:tbl>
              <a:tblPr firstRow="1" bandRow="1">
                <a:tableStyleId>{2D5ABB26-0587-4C30-8999-92F81FD0307C}</a:tableStyleId>
              </a:tblPr>
              <a:tblGrid>
                <a:gridCol w="2229281">
                  <a:extLst>
                    <a:ext uri="{9D8B030D-6E8A-4147-A177-3AD203B41FA5}">
                      <a16:colId xmlns:a16="http://schemas.microsoft.com/office/drawing/2014/main" val="20000"/>
                    </a:ext>
                  </a:extLst>
                </a:gridCol>
                <a:gridCol w="1198996">
                  <a:extLst>
                    <a:ext uri="{9D8B030D-6E8A-4147-A177-3AD203B41FA5}">
                      <a16:colId xmlns:a16="http://schemas.microsoft.com/office/drawing/2014/main" val="20001"/>
                    </a:ext>
                  </a:extLst>
                </a:gridCol>
              </a:tblGrid>
              <a:tr h="597692">
                <a:tc>
                  <a:txBody>
                    <a:bodyPr/>
                    <a:lstStyle/>
                    <a:p>
                      <a:pPr algn="ctr"/>
                      <a:r>
                        <a:rPr lang="en-US" sz="1700" dirty="0">
                          <a:solidFill>
                            <a:schemeClr val="tx1"/>
                          </a:solidFill>
                          <a:latin typeface="+mj-lt"/>
                        </a:rPr>
                        <a:t>Temporal relation extraction</a:t>
                      </a:r>
                    </a:p>
                  </a:txBody>
                  <a:tcPr marL="94372" marR="94372" marT="47186" marB="4718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6E5CF">
                        <a:alpha val="78039"/>
                      </a:srgbClr>
                    </a:solidFill>
                  </a:tcPr>
                </a:tc>
                <a:tc>
                  <a:txBody>
                    <a:bodyPr/>
                    <a:lstStyle/>
                    <a:p>
                      <a:pPr algn="ctr"/>
                      <a:r>
                        <a:rPr lang="en-US" sz="1700" dirty="0">
                          <a:solidFill>
                            <a:schemeClr val="tx1"/>
                          </a:solidFill>
                          <a:latin typeface="+mj-lt"/>
                        </a:rPr>
                        <a:t>Literature F1</a:t>
                      </a:r>
                      <a:r>
                        <a:rPr lang="en-US" sz="1700" baseline="0" dirty="0">
                          <a:solidFill>
                            <a:schemeClr val="tx1"/>
                          </a:solidFill>
                          <a:latin typeface="+mj-lt"/>
                        </a:rPr>
                        <a:t> (</a:t>
                      </a:r>
                      <a:r>
                        <a:rPr lang="en-US" sz="1700" dirty="0">
                          <a:solidFill>
                            <a:schemeClr val="tx1"/>
                          </a:solidFill>
                          <a:latin typeface="+mj-lt"/>
                        </a:rPr>
                        <a:t>%)</a:t>
                      </a:r>
                    </a:p>
                  </a:txBody>
                  <a:tcPr marL="94372" marR="94372" marT="47186" marB="4718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6E5CF">
                        <a:alpha val="78039"/>
                      </a:srgbClr>
                    </a:solidFill>
                  </a:tcPr>
                </a:tc>
                <a:extLst>
                  <a:ext uri="{0D108BD9-81ED-4DB2-BD59-A6C34878D82A}">
                    <a16:rowId xmlns:a16="http://schemas.microsoft.com/office/drawing/2014/main" val="10000"/>
                  </a:ext>
                </a:extLst>
              </a:tr>
              <a:tr h="382733">
                <a:tc>
                  <a:txBody>
                    <a:bodyPr/>
                    <a:lstStyle/>
                    <a:p>
                      <a:pPr algn="ctr"/>
                      <a:r>
                        <a:rPr lang="en-US" sz="1700" dirty="0">
                          <a:solidFill>
                            <a:schemeClr val="tx1"/>
                          </a:solidFill>
                          <a:latin typeface="+mj-lt"/>
                        </a:rPr>
                        <a:t>w/ gold events</a:t>
                      </a:r>
                    </a:p>
                  </a:txBody>
                  <a:tcPr marL="94372" marR="94372" marT="47186" marB="4718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a:solidFill>
                            <a:schemeClr val="tx1"/>
                          </a:solidFill>
                          <a:latin typeface="+mj-lt"/>
                        </a:rPr>
                        <a:t>low 50’s</a:t>
                      </a:r>
                    </a:p>
                  </a:txBody>
                  <a:tcPr marL="94372" marR="94372" marT="47186" marB="4718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2733">
                <a:tc>
                  <a:txBody>
                    <a:bodyPr/>
                    <a:lstStyle/>
                    <a:p>
                      <a:pPr algn="ctr"/>
                      <a:r>
                        <a:rPr lang="en-US" sz="1700" baseline="0" dirty="0">
                          <a:solidFill>
                            <a:schemeClr val="tx1"/>
                          </a:solidFill>
                          <a:latin typeface="+mj-lt"/>
                        </a:rPr>
                        <a:t>w/o gold events</a:t>
                      </a:r>
                      <a:endParaRPr lang="en-US" sz="1700" dirty="0">
                        <a:solidFill>
                          <a:schemeClr val="tx1"/>
                        </a:solidFill>
                        <a:latin typeface="+mj-lt"/>
                      </a:endParaRPr>
                    </a:p>
                  </a:txBody>
                  <a:tcPr marL="94372" marR="94372" marT="47186" marB="4718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a:solidFill>
                            <a:schemeClr val="tx1"/>
                          </a:solidFill>
                          <a:latin typeface="+mj-lt"/>
                        </a:rPr>
                        <a:t>low 30’s</a:t>
                      </a:r>
                    </a:p>
                  </a:txBody>
                  <a:tcPr marL="94372" marR="94372" marT="47186" marB="4718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4" name="TextBox 3"/>
          <p:cNvSpPr txBox="1"/>
          <p:nvPr/>
        </p:nvSpPr>
        <p:spPr>
          <a:xfrm>
            <a:off x="7105273" y="3517901"/>
            <a:ext cx="3033527" cy="461665"/>
          </a:xfrm>
          <a:prstGeom prst="rect">
            <a:avLst/>
          </a:prstGeom>
          <a:noFill/>
        </p:spPr>
        <p:txBody>
          <a:bodyPr wrap="square" rtlCol="0">
            <a:spAutoFit/>
          </a:bodyPr>
          <a:lstStyle/>
          <a:p>
            <a:r>
              <a:rPr lang="en-US" sz="2400" dirty="0">
                <a:latin typeface="+mj-lt"/>
              </a:rPr>
              <a:t>This task is difficult:</a:t>
            </a:r>
          </a:p>
        </p:txBody>
      </p:sp>
      <p:sp>
        <p:nvSpPr>
          <p:cNvPr id="5" name="TextBox 4">
            <a:extLst>
              <a:ext uri="{FF2B5EF4-FFF2-40B4-BE49-F238E27FC236}">
                <a16:creationId xmlns:a16="http://schemas.microsoft.com/office/drawing/2014/main" id="{45C66110-64DD-4CE7-B8DF-6EC293F0889F}"/>
              </a:ext>
            </a:extLst>
          </p:cNvPr>
          <p:cNvSpPr txBox="1"/>
          <p:nvPr/>
        </p:nvSpPr>
        <p:spPr>
          <a:xfrm>
            <a:off x="2764798" y="822649"/>
            <a:ext cx="6662404" cy="400110"/>
          </a:xfrm>
          <a:prstGeom prst="rect">
            <a:avLst/>
          </a:prstGeom>
          <a:noFill/>
          <a:ln>
            <a:solidFill>
              <a:srgbClr val="3366CC"/>
            </a:solidFill>
          </a:ln>
        </p:spPr>
        <p:txBody>
          <a:bodyPr wrap="square" rtlCol="0">
            <a:spAutoFit/>
          </a:bodyPr>
          <a:lstStyle/>
          <a:p>
            <a:pPr algn="ctr">
              <a:buSzPct val="65000"/>
            </a:pPr>
            <a:r>
              <a:rPr lang="en-US" sz="2000" dirty="0">
                <a:latin typeface="+mj-lt"/>
              </a:rPr>
              <a:t>The task is to label the edges of the temporal graphs.</a:t>
            </a:r>
            <a:endParaRPr lang="en-US" sz="2000" dirty="0">
              <a:latin typeface="+mj-lt"/>
              <a:cs typeface="Calibri" panose="020F0502020204030204" pitchFamily="34" charset="0"/>
            </a:endParaRPr>
          </a:p>
        </p:txBody>
      </p:sp>
    </p:spTree>
    <p:extLst>
      <p:ext uri="{BB962C8B-B14F-4D97-AF65-F5344CB8AC3E}">
        <p14:creationId xmlns:p14="http://schemas.microsoft.com/office/powerpoint/2010/main" val="21690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dissolve">
                                      <p:cBhvr>
                                        <p:cTn id="15" dur="500"/>
                                        <p:tgtEl>
                                          <p:spTgt spid="5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a:extLst>
              <a:ext uri="{FF2B5EF4-FFF2-40B4-BE49-F238E27FC236}">
                <a16:creationId xmlns:a16="http://schemas.microsoft.com/office/drawing/2014/main" id="{53EB0D82-2CA5-0044-B598-D6CC4B1217F6}"/>
              </a:ext>
            </a:extLst>
          </p:cNvPr>
          <p:cNvCxnSpPr>
            <a:cxnSpLocks/>
          </p:cNvCxnSpPr>
          <p:nvPr/>
        </p:nvCxnSpPr>
        <p:spPr>
          <a:xfrm flipH="1">
            <a:off x="3864859" y="4012002"/>
            <a:ext cx="2275" cy="798556"/>
          </a:xfrm>
          <a:prstGeom prst="straightConnector1">
            <a:avLst/>
          </a:prstGeom>
          <a:ln w="76200" cmpd="dbl">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CC5D2CF-3028-CC45-BF3F-96A9A5D0875F}"/>
              </a:ext>
            </a:extLst>
          </p:cNvPr>
          <p:cNvCxnSpPr/>
          <p:nvPr/>
        </p:nvCxnSpPr>
        <p:spPr>
          <a:xfrm flipV="1">
            <a:off x="4317672" y="5031855"/>
            <a:ext cx="989239" cy="4454"/>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466E26E-59BC-9547-BC26-F9F09E3BD552}"/>
              </a:ext>
            </a:extLst>
          </p:cNvPr>
          <p:cNvSpPr txBox="1"/>
          <p:nvPr/>
        </p:nvSpPr>
        <p:spPr>
          <a:xfrm>
            <a:off x="5307763" y="4875353"/>
            <a:ext cx="790537"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ordered</a:t>
            </a:r>
          </a:p>
        </p:txBody>
      </p:sp>
      <p:sp>
        <p:nvSpPr>
          <p:cNvPr id="55" name="TextBox 54">
            <a:extLst>
              <a:ext uri="{FF2B5EF4-FFF2-40B4-BE49-F238E27FC236}">
                <a16:creationId xmlns:a16="http://schemas.microsoft.com/office/drawing/2014/main" id="{AEC3D52B-1871-8F43-AF74-F6A379644828}"/>
              </a:ext>
            </a:extLst>
          </p:cNvPr>
          <p:cNvSpPr txBox="1"/>
          <p:nvPr/>
        </p:nvSpPr>
        <p:spPr>
          <a:xfrm>
            <a:off x="5307763" y="4871328"/>
            <a:ext cx="790537"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ordered</a:t>
            </a:r>
          </a:p>
        </p:txBody>
      </p:sp>
      <p:sp>
        <p:nvSpPr>
          <p:cNvPr id="54" name="TextBox 53">
            <a:extLst>
              <a:ext uri="{FF2B5EF4-FFF2-40B4-BE49-F238E27FC236}">
                <a16:creationId xmlns:a16="http://schemas.microsoft.com/office/drawing/2014/main" id="{75D9A00D-F6E8-A341-BB54-6DC685C17F41}"/>
              </a:ext>
            </a:extLst>
          </p:cNvPr>
          <p:cNvSpPr txBox="1"/>
          <p:nvPr/>
        </p:nvSpPr>
        <p:spPr>
          <a:xfrm>
            <a:off x="5307618" y="3681582"/>
            <a:ext cx="801823"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monitor</a:t>
            </a:r>
          </a:p>
        </p:txBody>
      </p:sp>
      <p:sp>
        <p:nvSpPr>
          <p:cNvPr id="53" name="TextBox 52">
            <a:extLst>
              <a:ext uri="{FF2B5EF4-FFF2-40B4-BE49-F238E27FC236}">
                <a16:creationId xmlns:a16="http://schemas.microsoft.com/office/drawing/2014/main" id="{827A033C-3362-7E4F-9A29-22F5B134DB38}"/>
              </a:ext>
            </a:extLst>
          </p:cNvPr>
          <p:cNvSpPr txBox="1"/>
          <p:nvPr/>
        </p:nvSpPr>
        <p:spPr>
          <a:xfrm>
            <a:off x="5314434" y="3681583"/>
            <a:ext cx="801823"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monitor</a:t>
            </a:r>
          </a:p>
        </p:txBody>
      </p:sp>
      <p:sp>
        <p:nvSpPr>
          <p:cNvPr id="52" name="TextBox 51">
            <a:extLst>
              <a:ext uri="{FF2B5EF4-FFF2-40B4-BE49-F238E27FC236}">
                <a16:creationId xmlns:a16="http://schemas.microsoft.com/office/drawing/2014/main" id="{BA0B8D1C-469A-C34A-B8E5-6EC7BEC871D0}"/>
              </a:ext>
            </a:extLst>
          </p:cNvPr>
          <p:cNvSpPr txBox="1"/>
          <p:nvPr/>
        </p:nvSpPr>
        <p:spPr>
          <a:xfrm>
            <a:off x="5314434" y="3671897"/>
            <a:ext cx="801823"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monitor</a:t>
            </a:r>
          </a:p>
        </p:txBody>
      </p:sp>
      <p:sp>
        <p:nvSpPr>
          <p:cNvPr id="51" name="TextBox 50">
            <a:extLst>
              <a:ext uri="{FF2B5EF4-FFF2-40B4-BE49-F238E27FC236}">
                <a16:creationId xmlns:a16="http://schemas.microsoft.com/office/drawing/2014/main" id="{F5465B13-DBC7-4043-AD11-B7B745E6BC6A}"/>
              </a:ext>
            </a:extLst>
          </p:cNvPr>
          <p:cNvSpPr txBox="1"/>
          <p:nvPr/>
        </p:nvSpPr>
        <p:spPr>
          <a:xfrm>
            <a:off x="5311099" y="3668638"/>
            <a:ext cx="801823"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monitor</a:t>
            </a:r>
          </a:p>
        </p:txBody>
      </p:sp>
      <p:sp>
        <p:nvSpPr>
          <p:cNvPr id="50" name="TextBox 49">
            <a:extLst>
              <a:ext uri="{FF2B5EF4-FFF2-40B4-BE49-F238E27FC236}">
                <a16:creationId xmlns:a16="http://schemas.microsoft.com/office/drawing/2014/main" id="{FA0167F5-14D7-9241-8E39-B181B66DC612}"/>
              </a:ext>
            </a:extLst>
          </p:cNvPr>
          <p:cNvSpPr txBox="1"/>
          <p:nvPr/>
        </p:nvSpPr>
        <p:spPr>
          <a:xfrm>
            <a:off x="3442863" y="4888322"/>
            <a:ext cx="873957" cy="307777"/>
          </a:xfrm>
          <a:prstGeom prst="rect">
            <a:avLst/>
          </a:prstGeom>
          <a:noFill/>
          <a:ln>
            <a:noFill/>
          </a:ln>
        </p:spPr>
        <p:txBody>
          <a:bodyPr wrap="none" rtlCol="0">
            <a:spAutoFit/>
          </a:bodyPr>
          <a:lstStyle/>
          <a:p>
            <a:r>
              <a:rPr lang="en-US" altLang="zh-CN" sz="1400" b="1" dirty="0">
                <a:solidFill>
                  <a:srgbClr val="3366CC"/>
                </a:solidFill>
                <a:latin typeface="Times New Roman" charset="0"/>
                <a:ea typeface="Times New Roman" charset="0"/>
                <a:cs typeface="Times New Roman" charset="0"/>
              </a:rPr>
              <a:t>cascaded</a:t>
            </a:r>
            <a:endParaRPr lang="en-US" sz="1400" b="1" dirty="0">
              <a:solidFill>
                <a:srgbClr val="3366CC"/>
              </a:solidFill>
              <a:latin typeface="Times New Roman" charset="0"/>
              <a:ea typeface="Times New Roman" charset="0"/>
              <a:cs typeface="Times New Roman" charset="0"/>
            </a:endParaRPr>
          </a:p>
        </p:txBody>
      </p:sp>
      <p:sp>
        <p:nvSpPr>
          <p:cNvPr id="49" name="TextBox 48">
            <a:extLst>
              <a:ext uri="{FF2B5EF4-FFF2-40B4-BE49-F238E27FC236}">
                <a16:creationId xmlns:a16="http://schemas.microsoft.com/office/drawing/2014/main" id="{1FD7C706-046D-F946-A57B-AD9AADD6EFDE}"/>
              </a:ext>
            </a:extLst>
          </p:cNvPr>
          <p:cNvSpPr txBox="1"/>
          <p:nvPr/>
        </p:nvSpPr>
        <p:spPr>
          <a:xfrm>
            <a:off x="3442864" y="4898372"/>
            <a:ext cx="873957" cy="307777"/>
          </a:xfrm>
          <a:prstGeom prst="rect">
            <a:avLst/>
          </a:prstGeom>
          <a:noFill/>
          <a:ln>
            <a:noFill/>
          </a:ln>
        </p:spPr>
        <p:txBody>
          <a:bodyPr wrap="none" rtlCol="0">
            <a:spAutoFit/>
          </a:bodyPr>
          <a:lstStyle/>
          <a:p>
            <a:r>
              <a:rPr lang="en-US" altLang="zh-CN" sz="1400" b="1" dirty="0">
                <a:solidFill>
                  <a:srgbClr val="3366CC"/>
                </a:solidFill>
                <a:latin typeface="Times New Roman" charset="0"/>
                <a:ea typeface="Times New Roman" charset="0"/>
                <a:cs typeface="Times New Roman" charset="0"/>
              </a:rPr>
              <a:t>cascaded</a:t>
            </a:r>
            <a:endParaRPr lang="en-US" sz="1400" b="1" dirty="0">
              <a:solidFill>
                <a:srgbClr val="3366CC"/>
              </a:solidFill>
              <a:latin typeface="Times New Roman" charset="0"/>
              <a:ea typeface="Times New Roman" charset="0"/>
              <a:cs typeface="Times New Roman" charset="0"/>
            </a:endParaRPr>
          </a:p>
        </p:txBody>
      </p:sp>
      <p:sp>
        <p:nvSpPr>
          <p:cNvPr id="48" name="TextBox 47">
            <a:extLst>
              <a:ext uri="{FF2B5EF4-FFF2-40B4-BE49-F238E27FC236}">
                <a16:creationId xmlns:a16="http://schemas.microsoft.com/office/drawing/2014/main" id="{9D664915-86BD-CF4C-AA26-C6E877E36A33}"/>
              </a:ext>
            </a:extLst>
          </p:cNvPr>
          <p:cNvSpPr txBox="1"/>
          <p:nvPr/>
        </p:nvSpPr>
        <p:spPr>
          <a:xfrm>
            <a:off x="3442864" y="4898629"/>
            <a:ext cx="873957" cy="307777"/>
          </a:xfrm>
          <a:prstGeom prst="rect">
            <a:avLst/>
          </a:prstGeom>
          <a:noFill/>
          <a:ln>
            <a:noFill/>
          </a:ln>
        </p:spPr>
        <p:txBody>
          <a:bodyPr wrap="none" rtlCol="0">
            <a:spAutoFit/>
          </a:bodyPr>
          <a:lstStyle/>
          <a:p>
            <a:r>
              <a:rPr lang="en-US" altLang="zh-CN" sz="1400" b="1" dirty="0">
                <a:solidFill>
                  <a:srgbClr val="3366CC"/>
                </a:solidFill>
                <a:latin typeface="Times New Roman" charset="0"/>
                <a:ea typeface="Times New Roman" charset="0"/>
                <a:cs typeface="Times New Roman" charset="0"/>
              </a:rPr>
              <a:t>cascaded</a:t>
            </a:r>
            <a:endParaRPr lang="en-US" sz="1400" b="1" dirty="0">
              <a:solidFill>
                <a:srgbClr val="3366CC"/>
              </a:solidFill>
              <a:latin typeface="Times New Roman" charset="0"/>
              <a:ea typeface="Times New Roman" charset="0"/>
              <a:cs typeface="Times New Roman" charset="0"/>
            </a:endParaRPr>
          </a:p>
        </p:txBody>
      </p:sp>
      <p:sp>
        <p:nvSpPr>
          <p:cNvPr id="47" name="TextBox 46">
            <a:extLst>
              <a:ext uri="{FF2B5EF4-FFF2-40B4-BE49-F238E27FC236}">
                <a16:creationId xmlns:a16="http://schemas.microsoft.com/office/drawing/2014/main" id="{65CD4FAA-5F6F-B648-9597-5F4CCDCC323E}"/>
              </a:ext>
            </a:extLst>
          </p:cNvPr>
          <p:cNvSpPr txBox="1"/>
          <p:nvPr/>
        </p:nvSpPr>
        <p:spPr>
          <a:xfrm>
            <a:off x="3442864" y="4885140"/>
            <a:ext cx="873957" cy="307777"/>
          </a:xfrm>
          <a:prstGeom prst="rect">
            <a:avLst/>
          </a:prstGeom>
          <a:noFill/>
          <a:ln>
            <a:noFill/>
          </a:ln>
        </p:spPr>
        <p:txBody>
          <a:bodyPr wrap="none" rtlCol="0">
            <a:spAutoFit/>
          </a:bodyPr>
          <a:lstStyle/>
          <a:p>
            <a:r>
              <a:rPr lang="en-US" altLang="zh-CN" sz="1400" b="1" dirty="0">
                <a:solidFill>
                  <a:srgbClr val="3366CC"/>
                </a:solidFill>
                <a:latin typeface="Times New Roman" charset="0"/>
                <a:ea typeface="Times New Roman" charset="0"/>
                <a:cs typeface="Times New Roman" charset="0"/>
              </a:rPr>
              <a:t>cascaded</a:t>
            </a:r>
            <a:endParaRPr lang="en-US" sz="1400" b="1" dirty="0">
              <a:solidFill>
                <a:srgbClr val="3366CC"/>
              </a:solidFill>
              <a:latin typeface="Times New Roman" charset="0"/>
              <a:ea typeface="Times New Roman" charset="0"/>
              <a:cs typeface="Times New Roman" charset="0"/>
            </a:endParaRPr>
          </a:p>
        </p:txBody>
      </p:sp>
      <p:sp>
        <p:nvSpPr>
          <p:cNvPr id="46" name="TextBox 45">
            <a:extLst>
              <a:ext uri="{FF2B5EF4-FFF2-40B4-BE49-F238E27FC236}">
                <a16:creationId xmlns:a16="http://schemas.microsoft.com/office/drawing/2014/main" id="{C46ABA95-9F47-9A45-9186-8C50EF19CE7A}"/>
              </a:ext>
            </a:extLst>
          </p:cNvPr>
          <p:cNvSpPr txBox="1"/>
          <p:nvPr/>
        </p:nvSpPr>
        <p:spPr>
          <a:xfrm>
            <a:off x="2502119" y="4261796"/>
            <a:ext cx="522900"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hurt</a:t>
            </a:r>
          </a:p>
        </p:txBody>
      </p:sp>
      <p:sp>
        <p:nvSpPr>
          <p:cNvPr id="35" name="TextBox 34">
            <a:extLst>
              <a:ext uri="{FF2B5EF4-FFF2-40B4-BE49-F238E27FC236}">
                <a16:creationId xmlns:a16="http://schemas.microsoft.com/office/drawing/2014/main" id="{B92B956A-DB60-4C14-A246-235EDA984580}"/>
              </a:ext>
            </a:extLst>
          </p:cNvPr>
          <p:cNvSpPr txBox="1"/>
          <p:nvPr/>
        </p:nvSpPr>
        <p:spPr>
          <a:xfrm>
            <a:off x="2499040" y="4258182"/>
            <a:ext cx="522900"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hurt</a:t>
            </a:r>
          </a:p>
        </p:txBody>
      </p:sp>
      <p:sp>
        <p:nvSpPr>
          <p:cNvPr id="44" name="TextBox 43">
            <a:extLst>
              <a:ext uri="{FF2B5EF4-FFF2-40B4-BE49-F238E27FC236}">
                <a16:creationId xmlns:a16="http://schemas.microsoft.com/office/drawing/2014/main" id="{0F90EFB9-7961-EF47-94F2-36A4ED5971C6}"/>
              </a:ext>
            </a:extLst>
          </p:cNvPr>
          <p:cNvSpPr txBox="1"/>
          <p:nvPr/>
        </p:nvSpPr>
        <p:spPr>
          <a:xfrm>
            <a:off x="2505197" y="4265411"/>
            <a:ext cx="522900"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hurt</a:t>
            </a:r>
          </a:p>
        </p:txBody>
      </p:sp>
      <p:sp>
        <p:nvSpPr>
          <p:cNvPr id="43" name="TextBox 42">
            <a:extLst>
              <a:ext uri="{FF2B5EF4-FFF2-40B4-BE49-F238E27FC236}">
                <a16:creationId xmlns:a16="http://schemas.microsoft.com/office/drawing/2014/main" id="{1B0F5427-D97D-D446-A8E0-E7B2935333EF}"/>
              </a:ext>
            </a:extLst>
          </p:cNvPr>
          <p:cNvSpPr txBox="1"/>
          <p:nvPr/>
        </p:nvSpPr>
        <p:spPr>
          <a:xfrm>
            <a:off x="3508413" y="3675064"/>
            <a:ext cx="752129"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ripping</a:t>
            </a:r>
          </a:p>
        </p:txBody>
      </p:sp>
      <p:sp>
        <p:nvSpPr>
          <p:cNvPr id="42" name="TextBox 41">
            <a:extLst>
              <a:ext uri="{FF2B5EF4-FFF2-40B4-BE49-F238E27FC236}">
                <a16:creationId xmlns:a16="http://schemas.microsoft.com/office/drawing/2014/main" id="{4932E516-C897-DE48-9651-A9FCDE8EC45A}"/>
              </a:ext>
            </a:extLst>
          </p:cNvPr>
          <p:cNvSpPr txBox="1"/>
          <p:nvPr/>
        </p:nvSpPr>
        <p:spPr>
          <a:xfrm>
            <a:off x="3508414" y="3675064"/>
            <a:ext cx="752129"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ripping</a:t>
            </a:r>
          </a:p>
        </p:txBody>
      </p:sp>
      <p:sp>
        <p:nvSpPr>
          <p:cNvPr id="41" name="TextBox 40">
            <a:extLst>
              <a:ext uri="{FF2B5EF4-FFF2-40B4-BE49-F238E27FC236}">
                <a16:creationId xmlns:a16="http://schemas.microsoft.com/office/drawing/2014/main" id="{43310B80-3C07-DA40-B669-9A98366B3BF1}"/>
              </a:ext>
            </a:extLst>
          </p:cNvPr>
          <p:cNvSpPr txBox="1"/>
          <p:nvPr/>
        </p:nvSpPr>
        <p:spPr>
          <a:xfrm>
            <a:off x="3505077" y="3671897"/>
            <a:ext cx="752129"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ripping</a:t>
            </a:r>
          </a:p>
        </p:txBody>
      </p:sp>
      <p:sp>
        <p:nvSpPr>
          <p:cNvPr id="2" name="Title 1">
            <a:extLst>
              <a:ext uri="{FF2B5EF4-FFF2-40B4-BE49-F238E27FC236}">
                <a16:creationId xmlns:a16="http://schemas.microsoft.com/office/drawing/2014/main" id="{4C1B584B-C97F-4280-A16C-ABFABC535E5A}"/>
              </a:ext>
            </a:extLst>
          </p:cNvPr>
          <p:cNvSpPr>
            <a:spLocks noGrp="1"/>
          </p:cNvSpPr>
          <p:nvPr>
            <p:ph type="title"/>
          </p:nvPr>
        </p:nvSpPr>
        <p:spPr/>
        <p:txBody>
          <a:bodyPr/>
          <a:lstStyle/>
          <a:p>
            <a:r>
              <a:rPr lang="en-US" dirty="0"/>
              <a:t>Temporal graphs are structured</a:t>
            </a:r>
          </a:p>
        </p:txBody>
      </p:sp>
      <p:sp>
        <p:nvSpPr>
          <p:cNvPr id="3" name="Content Placeholder 2">
            <a:extLst>
              <a:ext uri="{FF2B5EF4-FFF2-40B4-BE49-F238E27FC236}">
                <a16:creationId xmlns:a16="http://schemas.microsoft.com/office/drawing/2014/main" id="{E67D7159-3482-41DA-952A-D9B4545CE6AD}"/>
              </a:ext>
            </a:extLst>
          </p:cNvPr>
          <p:cNvSpPr>
            <a:spLocks noGrp="1"/>
          </p:cNvSpPr>
          <p:nvPr>
            <p:ph idx="1"/>
          </p:nvPr>
        </p:nvSpPr>
        <p:spPr>
          <a:xfrm>
            <a:off x="1905000" y="1661902"/>
            <a:ext cx="8534400" cy="1201038"/>
          </a:xfrm>
        </p:spPr>
        <p:txBody>
          <a:bodyPr/>
          <a:lstStyle/>
          <a:p>
            <a:pPr marL="0" indent="0">
              <a:buNone/>
            </a:pPr>
            <a:r>
              <a:rPr lang="en-US" dirty="0"/>
              <a:t>Due to transitivity, </a:t>
            </a:r>
            <a:r>
              <a:rPr lang="en-US" dirty="0" err="1"/>
              <a:t>TempRels</a:t>
            </a:r>
            <a:r>
              <a:rPr lang="en-US" dirty="0"/>
              <a:t> are not independent</a:t>
            </a:r>
          </a:p>
          <a:p>
            <a:endParaRPr lang="en-US" dirty="0"/>
          </a:p>
          <a:p>
            <a:pPr marL="0" indent="0">
              <a:buNone/>
            </a:pPr>
            <a:r>
              <a:rPr lang="en-US" dirty="0"/>
              <a:t>First step: global inference</a:t>
            </a:r>
            <a:endParaRPr lang="en-US" dirty="0">
              <a:sym typeface="Wingdings" panose="05000000000000000000" pitchFamily="2" charset="2"/>
            </a:endParaRPr>
          </a:p>
          <a:p>
            <a:endParaRPr lang="en-US" dirty="0"/>
          </a:p>
        </p:txBody>
      </p:sp>
      <p:sp>
        <p:nvSpPr>
          <p:cNvPr id="37" name="TextBox 36">
            <a:extLst>
              <a:ext uri="{FF2B5EF4-FFF2-40B4-BE49-F238E27FC236}">
                <a16:creationId xmlns:a16="http://schemas.microsoft.com/office/drawing/2014/main" id="{69231A96-B0D2-4862-A853-F2BB70CA4250}"/>
              </a:ext>
            </a:extLst>
          </p:cNvPr>
          <p:cNvSpPr txBox="1"/>
          <p:nvPr/>
        </p:nvSpPr>
        <p:spPr>
          <a:xfrm>
            <a:off x="3442864" y="4882932"/>
            <a:ext cx="873957" cy="307777"/>
          </a:xfrm>
          <a:prstGeom prst="rect">
            <a:avLst/>
          </a:prstGeom>
          <a:noFill/>
          <a:ln>
            <a:noFill/>
          </a:ln>
        </p:spPr>
        <p:txBody>
          <a:bodyPr wrap="none" rtlCol="0">
            <a:spAutoFit/>
          </a:bodyPr>
          <a:lstStyle/>
          <a:p>
            <a:r>
              <a:rPr lang="en-US" altLang="zh-CN" sz="1400" b="1" dirty="0">
                <a:solidFill>
                  <a:srgbClr val="3366CC"/>
                </a:solidFill>
                <a:latin typeface="Times New Roman" charset="0"/>
                <a:ea typeface="Times New Roman" charset="0"/>
                <a:cs typeface="Times New Roman" charset="0"/>
              </a:rPr>
              <a:t>cascaded</a:t>
            </a:r>
            <a:endParaRPr lang="en-US" sz="1400" b="1" dirty="0">
              <a:solidFill>
                <a:srgbClr val="3366CC"/>
              </a:solidFill>
              <a:latin typeface="Times New Roman" charset="0"/>
              <a:ea typeface="Times New Roman" charset="0"/>
              <a:cs typeface="Times New Roman" charset="0"/>
            </a:endParaRPr>
          </a:p>
        </p:txBody>
      </p:sp>
      <p:sp>
        <p:nvSpPr>
          <p:cNvPr id="33" name="TextBox 32">
            <a:extLst>
              <a:ext uri="{FF2B5EF4-FFF2-40B4-BE49-F238E27FC236}">
                <a16:creationId xmlns:a16="http://schemas.microsoft.com/office/drawing/2014/main" id="{306FE320-D23E-4FEE-9F8E-CA98C6C5F530}"/>
              </a:ext>
            </a:extLst>
          </p:cNvPr>
          <p:cNvSpPr txBox="1"/>
          <p:nvPr/>
        </p:nvSpPr>
        <p:spPr>
          <a:xfrm>
            <a:off x="3508415" y="3675064"/>
            <a:ext cx="752129"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ripping</a:t>
            </a:r>
          </a:p>
        </p:txBody>
      </p:sp>
      <p:sp>
        <p:nvSpPr>
          <p:cNvPr id="31" name="TextBox 30">
            <a:extLst>
              <a:ext uri="{FF2B5EF4-FFF2-40B4-BE49-F238E27FC236}">
                <a16:creationId xmlns:a16="http://schemas.microsoft.com/office/drawing/2014/main" id="{49003EBB-30C2-4A6E-9B7E-9B8B4726829D}"/>
              </a:ext>
            </a:extLst>
          </p:cNvPr>
          <p:cNvSpPr txBox="1"/>
          <p:nvPr/>
        </p:nvSpPr>
        <p:spPr>
          <a:xfrm>
            <a:off x="5307763" y="4878478"/>
            <a:ext cx="790537"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ordered</a:t>
            </a:r>
          </a:p>
        </p:txBody>
      </p:sp>
      <p:cxnSp>
        <p:nvCxnSpPr>
          <p:cNvPr id="18" name="Straight Arrow Connector 17">
            <a:extLst>
              <a:ext uri="{FF2B5EF4-FFF2-40B4-BE49-F238E27FC236}">
                <a16:creationId xmlns:a16="http://schemas.microsoft.com/office/drawing/2014/main" id="{0BACCC43-6CC5-4C3C-8E5E-F9F927F8B94F}"/>
              </a:ext>
            </a:extLst>
          </p:cNvPr>
          <p:cNvCxnSpPr>
            <a:cxnSpLocks/>
          </p:cNvCxnSpPr>
          <p:nvPr/>
        </p:nvCxnSpPr>
        <p:spPr>
          <a:xfrm flipH="1">
            <a:off x="3861781" y="4006411"/>
            <a:ext cx="2275" cy="798556"/>
          </a:xfrm>
          <a:prstGeom prst="straightConnector1">
            <a:avLst/>
          </a:prstGeom>
          <a:ln w="76200" cmpd="dbl">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FF3051B-1BED-4F81-84E9-9144F59A6658}"/>
              </a:ext>
            </a:extLst>
          </p:cNvPr>
          <p:cNvCxnSpPr/>
          <p:nvPr/>
        </p:nvCxnSpPr>
        <p:spPr>
          <a:xfrm flipH="1">
            <a:off x="2898540" y="3825786"/>
            <a:ext cx="609875" cy="439625"/>
          </a:xfrm>
          <a:prstGeom prst="straightConnector1">
            <a:avLst/>
          </a:prstGeom>
          <a:ln w="317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B33CC75-CE81-4793-BE14-84BC2B70A7B6}"/>
              </a:ext>
            </a:extLst>
          </p:cNvPr>
          <p:cNvCxnSpPr/>
          <p:nvPr/>
        </p:nvCxnSpPr>
        <p:spPr>
          <a:xfrm>
            <a:off x="4016132" y="3967925"/>
            <a:ext cx="1516020" cy="900866"/>
          </a:xfrm>
          <a:prstGeom prst="straightConnector1">
            <a:avLst/>
          </a:prstGeom>
          <a:ln w="31750" cmpd="sng">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7A1C68-39CB-4B4F-AF30-2115BB94C260}"/>
              </a:ext>
            </a:extLst>
          </p:cNvPr>
          <p:cNvCxnSpPr/>
          <p:nvPr/>
        </p:nvCxnSpPr>
        <p:spPr>
          <a:xfrm flipV="1">
            <a:off x="4318524" y="5029200"/>
            <a:ext cx="989239" cy="445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FF47532-9C5A-4318-AAFC-616F8209B108}"/>
              </a:ext>
            </a:extLst>
          </p:cNvPr>
          <p:cNvCxnSpPr/>
          <p:nvPr/>
        </p:nvCxnSpPr>
        <p:spPr>
          <a:xfrm flipH="1" flipV="1">
            <a:off x="2898539" y="4567959"/>
            <a:ext cx="544324" cy="465694"/>
          </a:xfrm>
          <a:prstGeom prst="straightConnector1">
            <a:avLst/>
          </a:prstGeom>
          <a:ln w="31750" cmpd="sng">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F3EC16A-6808-436E-B8D5-2FC0C52207EE}"/>
              </a:ext>
            </a:extLst>
          </p:cNvPr>
          <p:cNvSpPr txBox="1"/>
          <p:nvPr/>
        </p:nvSpPr>
        <p:spPr>
          <a:xfrm>
            <a:off x="5307763" y="3675214"/>
            <a:ext cx="801823"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monitor</a:t>
            </a:r>
          </a:p>
        </p:txBody>
      </p:sp>
      <p:cxnSp>
        <p:nvCxnSpPr>
          <p:cNvPr id="24" name="Straight Connector 23">
            <a:extLst>
              <a:ext uri="{FF2B5EF4-FFF2-40B4-BE49-F238E27FC236}">
                <a16:creationId xmlns:a16="http://schemas.microsoft.com/office/drawing/2014/main" id="{F6CE56D6-D023-4B88-B59D-400ACE613C21}"/>
              </a:ext>
            </a:extLst>
          </p:cNvPr>
          <p:cNvCxnSpPr/>
          <p:nvPr/>
        </p:nvCxnSpPr>
        <p:spPr>
          <a:xfrm flipH="1" flipV="1">
            <a:off x="4257207" y="3825785"/>
            <a:ext cx="1050557" cy="150"/>
          </a:xfrm>
          <a:prstGeom prst="line">
            <a:avLst/>
          </a:prstGeom>
          <a:ln w="31750">
            <a:solidFill>
              <a:srgbClr val="00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235993-3487-4925-AE51-802546311D16}"/>
              </a:ext>
            </a:extLst>
          </p:cNvPr>
          <p:cNvCxnSpPr/>
          <p:nvPr/>
        </p:nvCxnSpPr>
        <p:spPr>
          <a:xfrm flipH="1">
            <a:off x="5683426" y="4030736"/>
            <a:ext cx="7422" cy="775397"/>
          </a:xfrm>
          <a:prstGeom prst="line">
            <a:avLst/>
          </a:prstGeom>
          <a:ln w="31750">
            <a:solidFill>
              <a:srgbClr val="00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41F946-2002-4ED4-994A-76B18F3455CF}"/>
              </a:ext>
            </a:extLst>
          </p:cNvPr>
          <p:cNvCxnSpPr/>
          <p:nvPr/>
        </p:nvCxnSpPr>
        <p:spPr>
          <a:xfrm flipH="1">
            <a:off x="4013858" y="4030736"/>
            <a:ext cx="1676991" cy="861065"/>
          </a:xfrm>
          <a:prstGeom prst="line">
            <a:avLst/>
          </a:prstGeom>
          <a:ln w="31750">
            <a:solidFill>
              <a:srgbClr val="00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1B8A9-5B03-4D1A-B2D7-9B58D51F6443}"/>
              </a:ext>
            </a:extLst>
          </p:cNvPr>
          <p:cNvCxnSpPr/>
          <p:nvPr/>
        </p:nvCxnSpPr>
        <p:spPr>
          <a:xfrm flipH="1">
            <a:off x="2961199" y="3968077"/>
            <a:ext cx="2578374" cy="448609"/>
          </a:xfrm>
          <a:prstGeom prst="line">
            <a:avLst/>
          </a:prstGeom>
          <a:ln w="31750">
            <a:solidFill>
              <a:srgbClr val="00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790034E-07E3-4A1D-A4A6-9B3839F3BF3F}"/>
              </a:ext>
            </a:extLst>
          </p:cNvPr>
          <p:cNvCxnSpPr/>
          <p:nvPr/>
        </p:nvCxnSpPr>
        <p:spPr>
          <a:xfrm flipV="1">
            <a:off x="3730066" y="5413121"/>
            <a:ext cx="271390" cy="3376"/>
          </a:xfrm>
          <a:prstGeom prst="straightConnector1">
            <a:avLst/>
          </a:prstGeom>
          <a:ln w="635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DA7464-9DEF-4ECF-8EB3-DA28951C95A3}"/>
              </a:ext>
            </a:extLst>
          </p:cNvPr>
          <p:cNvSpPr txBox="1"/>
          <p:nvPr/>
        </p:nvSpPr>
        <p:spPr>
          <a:xfrm>
            <a:off x="3968832" y="5323461"/>
            <a:ext cx="607859" cy="215444"/>
          </a:xfrm>
          <a:prstGeom prst="rect">
            <a:avLst/>
          </a:prstGeom>
          <a:noFill/>
          <a:ln>
            <a:noFill/>
          </a:ln>
        </p:spPr>
        <p:txBody>
          <a:bodyPr wrap="none" rtlCol="0">
            <a:spAutoFit/>
          </a:bodyPr>
          <a:lstStyle/>
          <a:p>
            <a:r>
              <a:rPr lang="en-US" sz="800" b="1" dirty="0">
                <a:solidFill>
                  <a:srgbClr val="3366CC"/>
                </a:solidFill>
                <a:latin typeface="Times New Roman" charset="0"/>
                <a:ea typeface="Times New Roman" charset="0"/>
                <a:cs typeface="Times New Roman" charset="0"/>
              </a:rPr>
              <a:t>BEFORE</a:t>
            </a:r>
            <a:endParaRPr lang="en-US" sz="1200" b="1" dirty="0">
              <a:solidFill>
                <a:srgbClr val="3366CC"/>
              </a:solidFill>
              <a:latin typeface="Times New Roman" charset="0"/>
              <a:ea typeface="Times New Roman" charset="0"/>
              <a:cs typeface="Times New Roman" charset="0"/>
            </a:endParaRPr>
          </a:p>
        </p:txBody>
      </p:sp>
      <p:cxnSp>
        <p:nvCxnSpPr>
          <p:cNvPr id="12" name="Straight Arrow Connector 11">
            <a:extLst>
              <a:ext uri="{FF2B5EF4-FFF2-40B4-BE49-F238E27FC236}">
                <a16:creationId xmlns:a16="http://schemas.microsoft.com/office/drawing/2014/main" id="{3698058B-8FA1-4E6D-AED0-E7432B76635D}"/>
              </a:ext>
            </a:extLst>
          </p:cNvPr>
          <p:cNvCxnSpPr/>
          <p:nvPr/>
        </p:nvCxnSpPr>
        <p:spPr>
          <a:xfrm flipV="1">
            <a:off x="4579380" y="5413120"/>
            <a:ext cx="271390" cy="0"/>
          </a:xfrm>
          <a:prstGeom prst="straightConnector1">
            <a:avLst/>
          </a:prstGeom>
          <a:ln w="88900" cmpd="dbl">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83684F5-6E3C-428D-B627-C1F6F491FD1A}"/>
              </a:ext>
            </a:extLst>
          </p:cNvPr>
          <p:cNvSpPr txBox="1"/>
          <p:nvPr/>
        </p:nvSpPr>
        <p:spPr>
          <a:xfrm>
            <a:off x="4818145" y="5323461"/>
            <a:ext cx="731290" cy="215444"/>
          </a:xfrm>
          <a:prstGeom prst="rect">
            <a:avLst/>
          </a:prstGeom>
          <a:noFill/>
          <a:ln>
            <a:noFill/>
          </a:ln>
        </p:spPr>
        <p:txBody>
          <a:bodyPr wrap="none" rtlCol="0">
            <a:spAutoFit/>
          </a:bodyPr>
          <a:lstStyle/>
          <a:p>
            <a:r>
              <a:rPr lang="en-US" sz="800" b="1" dirty="0">
                <a:solidFill>
                  <a:srgbClr val="3366CC"/>
                </a:solidFill>
                <a:latin typeface="Times New Roman" charset="0"/>
                <a:ea typeface="Times New Roman" charset="0"/>
                <a:cs typeface="Times New Roman" charset="0"/>
              </a:rPr>
              <a:t>INCLUDED</a:t>
            </a:r>
            <a:endParaRPr lang="en-US" sz="1200" b="1" dirty="0">
              <a:solidFill>
                <a:srgbClr val="3366CC"/>
              </a:solidFill>
              <a:latin typeface="Times New Roman" charset="0"/>
              <a:ea typeface="Times New Roman" charset="0"/>
              <a:cs typeface="Times New Roman" charset="0"/>
            </a:endParaRPr>
          </a:p>
        </p:txBody>
      </p:sp>
      <p:cxnSp>
        <p:nvCxnSpPr>
          <p:cNvPr id="38" name="Straight Connector 37">
            <a:extLst>
              <a:ext uri="{FF2B5EF4-FFF2-40B4-BE49-F238E27FC236}">
                <a16:creationId xmlns:a16="http://schemas.microsoft.com/office/drawing/2014/main" id="{E401D0A2-BE3F-F34E-96A9-92CDCF68B6C0}"/>
              </a:ext>
            </a:extLst>
          </p:cNvPr>
          <p:cNvCxnSpPr>
            <a:cxnSpLocks/>
          </p:cNvCxnSpPr>
          <p:nvPr/>
        </p:nvCxnSpPr>
        <p:spPr>
          <a:xfrm flipH="1" flipV="1">
            <a:off x="2961200" y="4451325"/>
            <a:ext cx="2570953" cy="476139"/>
          </a:xfrm>
          <a:prstGeom prst="line">
            <a:avLst/>
          </a:prstGeom>
          <a:ln w="31750">
            <a:solidFill>
              <a:srgbClr val="00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D1B7BE9-C967-F44F-9295-A196A32A51E8}"/>
              </a:ext>
            </a:extLst>
          </p:cNvPr>
          <p:cNvGrpSpPr/>
          <p:nvPr/>
        </p:nvGrpSpPr>
        <p:grpSpPr>
          <a:xfrm>
            <a:off x="6501154" y="3828951"/>
            <a:ext cx="3938246" cy="1198586"/>
            <a:chOff x="4977154" y="3828951"/>
            <a:chExt cx="3938246" cy="1198586"/>
          </a:xfrm>
        </p:grpSpPr>
        <p:grpSp>
          <p:nvGrpSpPr>
            <p:cNvPr id="39" name="Group 38">
              <a:extLst>
                <a:ext uri="{FF2B5EF4-FFF2-40B4-BE49-F238E27FC236}">
                  <a16:creationId xmlns:a16="http://schemas.microsoft.com/office/drawing/2014/main" id="{BD9DA3AD-202F-EF42-AA01-FF5A88466510}"/>
                </a:ext>
              </a:extLst>
            </p:cNvPr>
            <p:cNvGrpSpPr/>
            <p:nvPr/>
          </p:nvGrpSpPr>
          <p:grpSpPr>
            <a:xfrm>
              <a:off x="4977154" y="3828951"/>
              <a:ext cx="3581400" cy="1198586"/>
              <a:chOff x="-5105400" y="4876800"/>
              <a:chExt cx="3581400" cy="1198586"/>
            </a:xfrm>
          </p:grpSpPr>
          <p:grpSp>
            <p:nvGrpSpPr>
              <p:cNvPr id="40" name="Group 39">
                <a:extLst>
                  <a:ext uri="{FF2B5EF4-FFF2-40B4-BE49-F238E27FC236}">
                    <a16:creationId xmlns:a16="http://schemas.microsoft.com/office/drawing/2014/main" id="{19503E91-D86A-0A42-A470-E05E49B425FA}"/>
                  </a:ext>
                </a:extLst>
              </p:cNvPr>
              <p:cNvGrpSpPr/>
              <p:nvPr/>
            </p:nvGrpSpPr>
            <p:grpSpPr>
              <a:xfrm>
                <a:off x="-5105400" y="4876800"/>
                <a:ext cx="3581400" cy="1198586"/>
                <a:chOff x="-5105400" y="2901434"/>
                <a:chExt cx="3581400" cy="1198586"/>
              </a:xfrm>
            </p:grpSpPr>
            <p:cxnSp>
              <p:nvCxnSpPr>
                <p:cNvPr id="63" name="Straight Arrow Connector 62">
                  <a:extLst>
                    <a:ext uri="{FF2B5EF4-FFF2-40B4-BE49-F238E27FC236}">
                      <a16:creationId xmlns:a16="http://schemas.microsoft.com/office/drawing/2014/main" id="{FBBE9CA7-A205-FB41-889E-96347FE496FC}"/>
                    </a:ext>
                  </a:extLst>
                </p:cNvPr>
                <p:cNvCxnSpPr/>
                <p:nvPr/>
              </p:nvCxnSpPr>
              <p:spPr>
                <a:xfrm>
                  <a:off x="-5105400" y="3429000"/>
                  <a:ext cx="3581400" cy="0"/>
                </a:xfrm>
                <a:prstGeom prst="straightConnector1">
                  <a:avLst/>
                </a:prstGeom>
                <a:ln>
                  <a:solidFill>
                    <a:schemeClr val="bg2"/>
                  </a:solidFill>
                  <a:tailEnd type="triangle"/>
                </a:ln>
              </p:spPr>
              <p:style>
                <a:lnRef idx="3">
                  <a:schemeClr val="dk1"/>
                </a:lnRef>
                <a:fillRef idx="0">
                  <a:schemeClr val="dk1"/>
                </a:fillRef>
                <a:effectRef idx="2">
                  <a:schemeClr val="dk1"/>
                </a:effectRef>
                <a:fontRef idx="minor">
                  <a:schemeClr val="tx1"/>
                </a:fontRef>
              </p:style>
            </p:cxnSp>
            <p:sp>
              <p:nvSpPr>
                <p:cNvPr id="64" name="TextBox 63">
                  <a:extLst>
                    <a:ext uri="{FF2B5EF4-FFF2-40B4-BE49-F238E27FC236}">
                      <a16:creationId xmlns:a16="http://schemas.microsoft.com/office/drawing/2014/main" id="{125259AA-2068-DB4D-9E9A-65053001A378}"/>
                    </a:ext>
                  </a:extLst>
                </p:cNvPr>
                <p:cNvSpPr txBox="1"/>
                <p:nvPr/>
              </p:nvSpPr>
              <p:spPr>
                <a:xfrm>
                  <a:off x="-4682613" y="3730688"/>
                  <a:ext cx="957313"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ripping</a:t>
                  </a:r>
                </a:p>
              </p:txBody>
            </p:sp>
            <p:sp>
              <p:nvSpPr>
                <p:cNvPr id="65" name="TextBox 64">
                  <a:extLst>
                    <a:ext uri="{FF2B5EF4-FFF2-40B4-BE49-F238E27FC236}">
                      <a16:creationId xmlns:a16="http://schemas.microsoft.com/office/drawing/2014/main" id="{28F84A82-7AE4-AA4C-8A2E-61BCEB468B52}"/>
                    </a:ext>
                  </a:extLst>
                </p:cNvPr>
                <p:cNvSpPr txBox="1"/>
                <p:nvPr/>
              </p:nvSpPr>
              <p:spPr>
                <a:xfrm>
                  <a:off x="-3098714" y="2901434"/>
                  <a:ext cx="1091966"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ordered</a:t>
                  </a:r>
                </a:p>
              </p:txBody>
            </p:sp>
            <p:sp>
              <p:nvSpPr>
                <p:cNvPr id="66" name="TextBox 65">
                  <a:extLst>
                    <a:ext uri="{FF2B5EF4-FFF2-40B4-BE49-F238E27FC236}">
                      <a16:creationId xmlns:a16="http://schemas.microsoft.com/office/drawing/2014/main" id="{B5A9EB4A-DF3F-9E4B-BF48-9C7A83FFFAFD}"/>
                    </a:ext>
                  </a:extLst>
                </p:cNvPr>
                <p:cNvSpPr txBox="1"/>
                <p:nvPr/>
              </p:nvSpPr>
              <p:spPr>
                <a:xfrm>
                  <a:off x="-4846431" y="2904891"/>
                  <a:ext cx="1354858"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cascaded</a:t>
                  </a:r>
                </a:p>
              </p:txBody>
            </p:sp>
          </p:grpSp>
          <p:cxnSp>
            <p:nvCxnSpPr>
              <p:cNvPr id="45" name="Straight Connector 44">
                <a:extLst>
                  <a:ext uri="{FF2B5EF4-FFF2-40B4-BE49-F238E27FC236}">
                    <a16:creationId xmlns:a16="http://schemas.microsoft.com/office/drawing/2014/main" id="{92AD4E36-72AB-1748-9493-E245CFD71CEA}"/>
                  </a:ext>
                </a:extLst>
              </p:cNvPr>
              <p:cNvCxnSpPr>
                <a:cxnSpLocks/>
              </p:cNvCxnSpPr>
              <p:nvPr/>
            </p:nvCxnSpPr>
            <p:spPr>
              <a:xfrm>
                <a:off x="-3491573"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22A4815A-259E-7D49-AC14-49C7E0605A80}"/>
                  </a:ext>
                </a:extLst>
              </p:cNvPr>
              <p:cNvCxnSpPr>
                <a:cxnSpLocks/>
              </p:cNvCxnSpPr>
              <p:nvPr/>
            </p:nvCxnSpPr>
            <p:spPr>
              <a:xfrm>
                <a:off x="-4419600"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a:extLst>
                  <a:ext uri="{FF2B5EF4-FFF2-40B4-BE49-F238E27FC236}">
                    <a16:creationId xmlns:a16="http://schemas.microsoft.com/office/drawing/2014/main" id="{50E9F7F8-A248-6D4A-8548-3862A8CBF78A}"/>
                  </a:ext>
                </a:extLst>
              </p:cNvPr>
              <p:cNvCxnSpPr>
                <a:cxnSpLocks/>
              </p:cNvCxnSpPr>
              <p:nvPr/>
            </p:nvCxnSpPr>
            <p:spPr>
              <a:xfrm>
                <a:off x="-4089497"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FF3B8F8E-6948-1448-A083-D8562DA2F434}"/>
                  </a:ext>
                </a:extLst>
              </p:cNvPr>
              <p:cNvCxnSpPr>
                <a:cxnSpLocks/>
              </p:cNvCxnSpPr>
              <p:nvPr/>
            </p:nvCxnSpPr>
            <p:spPr>
              <a:xfrm>
                <a:off x="-3060614"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Connector 60">
                <a:extLst>
                  <a:ext uri="{FF2B5EF4-FFF2-40B4-BE49-F238E27FC236}">
                    <a16:creationId xmlns:a16="http://schemas.microsoft.com/office/drawing/2014/main" id="{F0DD31F0-E600-8D48-936A-ADB0FFC88AE6}"/>
                  </a:ext>
                </a:extLst>
              </p:cNvPr>
              <p:cNvCxnSpPr>
                <a:cxnSpLocks/>
              </p:cNvCxnSpPr>
              <p:nvPr/>
            </p:nvCxnSpPr>
            <p:spPr>
              <a:xfrm>
                <a:off x="-2082620"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842C74D4-16BB-6F45-8C11-FACFBCC29B09}"/>
                  </a:ext>
                </a:extLst>
              </p:cNvPr>
              <p:cNvCxnSpPr>
                <a:cxnSpLocks/>
              </p:cNvCxnSpPr>
              <p:nvPr/>
            </p:nvCxnSpPr>
            <p:spPr>
              <a:xfrm>
                <a:off x="-4953000" y="5064923"/>
                <a:ext cx="0" cy="339443"/>
              </a:xfrm>
              <a:prstGeom prst="line">
                <a:avLst/>
              </a:prstGeom>
            </p:spPr>
            <p:style>
              <a:lnRef idx="3">
                <a:schemeClr val="dk1"/>
              </a:lnRef>
              <a:fillRef idx="0">
                <a:schemeClr val="dk1"/>
              </a:fillRef>
              <a:effectRef idx="2">
                <a:schemeClr val="dk1"/>
              </a:effectRef>
              <a:fontRef idx="minor">
                <a:schemeClr val="tx1"/>
              </a:fontRef>
            </p:style>
          </p:cxnSp>
        </p:grpSp>
        <p:sp>
          <p:nvSpPr>
            <p:cNvPr id="67" name="TextBox 66">
              <a:extLst>
                <a:ext uri="{FF2B5EF4-FFF2-40B4-BE49-F238E27FC236}">
                  <a16:creationId xmlns:a16="http://schemas.microsoft.com/office/drawing/2014/main" id="{44494CDC-D9CC-8A45-BF95-E3ED69C0F731}"/>
                </a:ext>
              </a:extLst>
            </p:cNvPr>
            <p:cNvSpPr txBox="1"/>
            <p:nvPr/>
          </p:nvSpPr>
          <p:spPr>
            <a:xfrm>
              <a:off x="8219376" y="4388521"/>
              <a:ext cx="696024" cy="369332"/>
            </a:xfrm>
            <a:prstGeom prst="rect">
              <a:avLst/>
            </a:prstGeom>
            <a:noFill/>
            <a:ln>
              <a:noFill/>
            </a:ln>
          </p:spPr>
          <p:txBody>
            <a:bodyPr wrap="none" rtlCol="0">
              <a:spAutoFit/>
            </a:bodyPr>
            <a:lstStyle/>
            <a:p>
              <a:pPr lvl="0">
                <a:spcBef>
                  <a:spcPct val="20000"/>
                </a:spcBef>
                <a:buClr>
                  <a:srgbClr val="000080"/>
                </a:buClr>
              </a:pPr>
              <a:r>
                <a:rPr lang="en-US" dirty="0">
                  <a:solidFill>
                    <a:srgbClr val="3366CC"/>
                  </a:solidFill>
                  <a:latin typeface="Century Gothic" panose="020B0502020202020204" pitchFamily="34" charset="0"/>
                  <a:ea typeface="Courier" charset="0"/>
                  <a:cs typeface="Courier" charset="0"/>
                  <a:sym typeface="Wingdings" panose="05000000000000000000" pitchFamily="2" charset="2"/>
                </a:rPr>
                <a:t>Time</a:t>
              </a:r>
              <a:endParaRPr lang="en-US" dirty="0">
                <a:solidFill>
                  <a:srgbClr val="3366CC"/>
                </a:solidFill>
                <a:latin typeface="Century Gothic" panose="020B0502020202020204" pitchFamily="34" charset="0"/>
                <a:cs typeface="Calibri" panose="020F0502020204030204" pitchFamily="34" charset="0"/>
                <a:sym typeface="Wingdings" panose="05000000000000000000" pitchFamily="2" charset="2"/>
              </a:endParaRPr>
            </a:p>
          </p:txBody>
        </p:sp>
      </p:grpSp>
      <p:grpSp>
        <p:nvGrpSpPr>
          <p:cNvPr id="15" name="Group 14">
            <a:extLst>
              <a:ext uri="{FF2B5EF4-FFF2-40B4-BE49-F238E27FC236}">
                <a16:creationId xmlns:a16="http://schemas.microsoft.com/office/drawing/2014/main" id="{07E7041E-DF85-3E4D-A35D-908CB0EB28F8}"/>
              </a:ext>
            </a:extLst>
          </p:cNvPr>
          <p:cNvGrpSpPr/>
          <p:nvPr/>
        </p:nvGrpSpPr>
        <p:grpSpPr>
          <a:xfrm>
            <a:off x="7944024" y="4438750"/>
            <a:ext cx="1891865" cy="938832"/>
            <a:chOff x="6420023" y="4438750"/>
            <a:chExt cx="1891865" cy="938832"/>
          </a:xfrm>
        </p:grpSpPr>
        <p:sp>
          <p:nvSpPr>
            <p:cNvPr id="9" name="Bent-Up Arrow 8">
              <a:extLst>
                <a:ext uri="{FF2B5EF4-FFF2-40B4-BE49-F238E27FC236}">
                  <a16:creationId xmlns:a16="http://schemas.microsoft.com/office/drawing/2014/main" id="{49008456-07ED-3C48-AB5B-2C5A20E8E5F4}"/>
                </a:ext>
              </a:extLst>
            </p:cNvPr>
            <p:cNvSpPr/>
            <p:nvPr/>
          </p:nvSpPr>
          <p:spPr>
            <a:xfrm>
              <a:off x="6436420" y="4438750"/>
              <a:ext cx="1153915" cy="486831"/>
            </a:xfrm>
            <a:prstGeom prst="bentUpArrow">
              <a:avLst>
                <a:gd name="adj1" fmla="val 15490"/>
                <a:gd name="adj2" fmla="val 25000"/>
                <a:gd name="adj3" fmla="val 29755"/>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CC"/>
                </a:solidFill>
              </a:endParaRPr>
            </a:p>
          </p:txBody>
        </p:sp>
        <p:sp>
          <p:nvSpPr>
            <p:cNvPr id="14" name="TextBox 13">
              <a:extLst>
                <a:ext uri="{FF2B5EF4-FFF2-40B4-BE49-F238E27FC236}">
                  <a16:creationId xmlns:a16="http://schemas.microsoft.com/office/drawing/2014/main" id="{F71D1E1C-00EE-7E42-83D0-4B601E7E7672}"/>
                </a:ext>
              </a:extLst>
            </p:cNvPr>
            <p:cNvSpPr txBox="1"/>
            <p:nvPr/>
          </p:nvSpPr>
          <p:spPr>
            <a:xfrm>
              <a:off x="6420023" y="5008250"/>
              <a:ext cx="1891865" cy="369332"/>
            </a:xfrm>
            <a:prstGeom prst="rect">
              <a:avLst/>
            </a:prstGeom>
            <a:noFill/>
          </p:spPr>
          <p:txBody>
            <a:bodyPr wrap="none" rtlCol="0">
              <a:spAutoFit/>
            </a:bodyPr>
            <a:lstStyle/>
            <a:p>
              <a:r>
                <a:rPr lang="en-US" dirty="0">
                  <a:latin typeface="Century Gothic" panose="020B0502020202020204" pitchFamily="34" charset="0"/>
                </a:rPr>
                <a:t>Must be before</a:t>
              </a:r>
            </a:p>
          </p:txBody>
        </p:sp>
      </p:grpSp>
      <p:sp>
        <p:nvSpPr>
          <p:cNvPr id="5" name="TextBox 4">
            <a:extLst>
              <a:ext uri="{FF2B5EF4-FFF2-40B4-BE49-F238E27FC236}">
                <a16:creationId xmlns:a16="http://schemas.microsoft.com/office/drawing/2014/main" id="{88539280-3D24-834A-8256-1C52BB5E9175}"/>
              </a:ext>
            </a:extLst>
          </p:cNvPr>
          <p:cNvSpPr txBox="1"/>
          <p:nvPr/>
        </p:nvSpPr>
        <p:spPr>
          <a:xfrm>
            <a:off x="4652639" y="4005400"/>
            <a:ext cx="396262" cy="523220"/>
          </a:xfrm>
          <a:prstGeom prst="rect">
            <a:avLst/>
          </a:prstGeom>
          <a:noFill/>
        </p:spPr>
        <p:txBody>
          <a:bodyPr wrap="none" rtlCol="0">
            <a:spAutoFit/>
          </a:bodyPr>
          <a:lstStyle/>
          <a:p>
            <a:r>
              <a:rPr lang="en-US" sz="2800" dirty="0">
                <a:solidFill>
                  <a:srgbClr val="3366CC"/>
                </a:solidFill>
                <a:latin typeface="Century Gothic" panose="020B0502020202020204" pitchFamily="34" charset="0"/>
              </a:rPr>
              <a:t>?</a:t>
            </a:r>
          </a:p>
        </p:txBody>
      </p:sp>
      <p:sp>
        <p:nvSpPr>
          <p:cNvPr id="6" name="Slide Number Placeholder 5">
            <a:extLst>
              <a:ext uri="{FF2B5EF4-FFF2-40B4-BE49-F238E27FC236}">
                <a16:creationId xmlns:a16="http://schemas.microsoft.com/office/drawing/2014/main" id="{4EB255BD-61B7-4B16-9265-4514FC847B6E}"/>
              </a:ext>
            </a:extLst>
          </p:cNvPr>
          <p:cNvSpPr>
            <a:spLocks noGrp="1"/>
          </p:cNvSpPr>
          <p:nvPr>
            <p:ph type="sldNum" sz="quarter" idx="11"/>
          </p:nvPr>
        </p:nvSpPr>
        <p:spPr/>
        <p:txBody>
          <a:bodyPr/>
          <a:lstStyle/>
          <a:p>
            <a:fld id="{BDF588C3-71D6-5D45-B118-1C664482E1C2}" type="slidenum">
              <a:rPr lang="en-US" smtClean="0"/>
              <a:t>23</a:t>
            </a:fld>
            <a:endParaRPr lang="en-US"/>
          </a:p>
        </p:txBody>
      </p:sp>
    </p:spTree>
    <p:extLst>
      <p:ext uri="{BB962C8B-B14F-4D97-AF65-F5344CB8AC3E}">
        <p14:creationId xmlns:p14="http://schemas.microsoft.com/office/powerpoint/2010/main" val="51466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anim calcmode="lin" valueType="num">
                                      <p:cBhvr>
                                        <p:cTn id="33" dur="1000" fill="hold"/>
                                        <p:tgtEl>
                                          <p:spTgt spid="52"/>
                                        </p:tgtEl>
                                        <p:attrNameLst>
                                          <p:attrName>ppt_x</p:attrName>
                                        </p:attrNameLst>
                                      </p:cBhvr>
                                      <p:tavLst>
                                        <p:tav tm="0">
                                          <p:val>
                                            <p:strVal val="#ppt_x"/>
                                          </p:val>
                                        </p:tav>
                                        <p:tav tm="100000">
                                          <p:val>
                                            <p:strVal val="#ppt_x"/>
                                          </p:val>
                                        </p:tav>
                                      </p:tavLst>
                                    </p:anim>
                                    <p:anim calcmode="lin" valueType="num">
                                      <p:cBhvr>
                                        <p:cTn id="34" dur="1000" fill="hold"/>
                                        <p:tgtEl>
                                          <p:spTgt spid="5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anim calcmode="lin" valueType="num">
                                      <p:cBhvr>
                                        <p:cTn id="43" dur="1000" fill="hold"/>
                                        <p:tgtEl>
                                          <p:spTgt spid="50"/>
                                        </p:tgtEl>
                                        <p:attrNameLst>
                                          <p:attrName>ppt_x</p:attrName>
                                        </p:attrNameLst>
                                      </p:cBhvr>
                                      <p:tavLst>
                                        <p:tav tm="0">
                                          <p:val>
                                            <p:strVal val="#ppt_x"/>
                                          </p:val>
                                        </p:tav>
                                        <p:tav tm="100000">
                                          <p:val>
                                            <p:strVal val="#ppt_x"/>
                                          </p:val>
                                        </p:tav>
                                      </p:tavLst>
                                    </p:anim>
                                    <p:anim calcmode="lin" valueType="num">
                                      <p:cBhvr>
                                        <p:cTn id="44" dur="1000" fill="hold"/>
                                        <p:tgtEl>
                                          <p:spTgt spid="5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1000"/>
                                        <p:tgtEl>
                                          <p:spTgt spid="48"/>
                                        </p:tgtEl>
                                      </p:cBhvr>
                                    </p:animEffect>
                                    <p:anim calcmode="lin" valueType="num">
                                      <p:cBhvr>
                                        <p:cTn id="53" dur="1000" fill="hold"/>
                                        <p:tgtEl>
                                          <p:spTgt spid="48"/>
                                        </p:tgtEl>
                                        <p:attrNameLst>
                                          <p:attrName>ppt_x</p:attrName>
                                        </p:attrNameLst>
                                      </p:cBhvr>
                                      <p:tavLst>
                                        <p:tav tm="0">
                                          <p:val>
                                            <p:strVal val="#ppt_x"/>
                                          </p:val>
                                        </p:tav>
                                        <p:tav tm="100000">
                                          <p:val>
                                            <p:strVal val="#ppt_x"/>
                                          </p:val>
                                        </p:tav>
                                      </p:tavLst>
                                    </p:anim>
                                    <p:anim calcmode="lin" valueType="num">
                                      <p:cBhvr>
                                        <p:cTn id="54" dur="1000" fill="hold"/>
                                        <p:tgtEl>
                                          <p:spTgt spid="4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000"/>
                                        <p:tgtEl>
                                          <p:spTgt spid="47"/>
                                        </p:tgtEl>
                                      </p:cBhvr>
                                    </p:animEffect>
                                    <p:anim calcmode="lin" valueType="num">
                                      <p:cBhvr>
                                        <p:cTn id="58" dur="1000" fill="hold"/>
                                        <p:tgtEl>
                                          <p:spTgt spid="47"/>
                                        </p:tgtEl>
                                        <p:attrNameLst>
                                          <p:attrName>ppt_x</p:attrName>
                                        </p:attrNameLst>
                                      </p:cBhvr>
                                      <p:tavLst>
                                        <p:tav tm="0">
                                          <p:val>
                                            <p:strVal val="#ppt_x"/>
                                          </p:val>
                                        </p:tav>
                                        <p:tav tm="100000">
                                          <p:val>
                                            <p:strVal val="#ppt_x"/>
                                          </p:val>
                                        </p:tav>
                                      </p:tavLst>
                                    </p:anim>
                                    <p:anim calcmode="lin" valueType="num">
                                      <p:cBhvr>
                                        <p:cTn id="59" dur="1000" fill="hold"/>
                                        <p:tgtEl>
                                          <p:spTgt spid="4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1000" fill="hold"/>
                                        <p:tgtEl>
                                          <p:spTgt spid="4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1000"/>
                                        <p:tgtEl>
                                          <p:spTgt spid="43"/>
                                        </p:tgtEl>
                                      </p:cBhvr>
                                    </p:animEffect>
                                    <p:anim calcmode="lin" valueType="num">
                                      <p:cBhvr>
                                        <p:cTn id="78" dur="1000" fill="hold"/>
                                        <p:tgtEl>
                                          <p:spTgt spid="43"/>
                                        </p:tgtEl>
                                        <p:attrNameLst>
                                          <p:attrName>ppt_x</p:attrName>
                                        </p:attrNameLst>
                                      </p:cBhvr>
                                      <p:tavLst>
                                        <p:tav tm="0">
                                          <p:val>
                                            <p:strVal val="#ppt_x"/>
                                          </p:val>
                                        </p:tav>
                                        <p:tav tm="100000">
                                          <p:val>
                                            <p:strVal val="#ppt_x"/>
                                          </p:val>
                                        </p:tav>
                                      </p:tavLst>
                                    </p:anim>
                                    <p:anim calcmode="lin" valueType="num">
                                      <p:cBhvr>
                                        <p:cTn id="79" dur="1000" fill="hold"/>
                                        <p:tgtEl>
                                          <p:spTgt spid="4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1000"/>
                                        <p:tgtEl>
                                          <p:spTgt spid="41"/>
                                        </p:tgtEl>
                                      </p:cBhvr>
                                    </p:animEffect>
                                    <p:anim calcmode="lin" valueType="num">
                                      <p:cBhvr>
                                        <p:cTn id="88" dur="1000" fill="hold"/>
                                        <p:tgtEl>
                                          <p:spTgt spid="41"/>
                                        </p:tgtEl>
                                        <p:attrNameLst>
                                          <p:attrName>ppt_x</p:attrName>
                                        </p:attrNameLst>
                                      </p:cBhvr>
                                      <p:tavLst>
                                        <p:tav tm="0">
                                          <p:val>
                                            <p:strVal val="#ppt_x"/>
                                          </p:val>
                                        </p:tav>
                                        <p:tav tm="100000">
                                          <p:val>
                                            <p:strVal val="#ppt_x"/>
                                          </p:val>
                                        </p:tav>
                                      </p:tavLst>
                                    </p:anim>
                                    <p:anim calcmode="lin" valueType="num">
                                      <p:cBhvr>
                                        <p:cTn id="89" dur="1000" fill="hold"/>
                                        <p:tgtEl>
                                          <p:spTgt spid="4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1000"/>
                                        <p:tgtEl>
                                          <p:spTgt spid="37"/>
                                        </p:tgtEl>
                                      </p:cBhvr>
                                    </p:animEffect>
                                    <p:anim calcmode="lin" valueType="num">
                                      <p:cBhvr>
                                        <p:cTn id="93" dur="1000" fill="hold"/>
                                        <p:tgtEl>
                                          <p:spTgt spid="37"/>
                                        </p:tgtEl>
                                        <p:attrNameLst>
                                          <p:attrName>ppt_x</p:attrName>
                                        </p:attrNameLst>
                                      </p:cBhvr>
                                      <p:tavLst>
                                        <p:tav tm="0">
                                          <p:val>
                                            <p:strVal val="#ppt_x"/>
                                          </p:val>
                                        </p:tav>
                                        <p:tav tm="100000">
                                          <p:val>
                                            <p:strVal val="#ppt_x"/>
                                          </p:val>
                                        </p:tav>
                                      </p:tavLst>
                                    </p:anim>
                                    <p:anim calcmode="lin" valueType="num">
                                      <p:cBhvr>
                                        <p:cTn id="94" dur="1000" fill="hold"/>
                                        <p:tgtEl>
                                          <p:spTgt spid="3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1000"/>
                                        <p:tgtEl>
                                          <p:spTgt spid="18"/>
                                        </p:tgtEl>
                                      </p:cBhvr>
                                    </p:animEffect>
                                    <p:anim calcmode="lin" valueType="num">
                                      <p:cBhvr>
                                        <p:cTn id="108" dur="1000" fill="hold"/>
                                        <p:tgtEl>
                                          <p:spTgt spid="18"/>
                                        </p:tgtEl>
                                        <p:attrNameLst>
                                          <p:attrName>ppt_x</p:attrName>
                                        </p:attrNameLst>
                                      </p:cBhvr>
                                      <p:tavLst>
                                        <p:tav tm="0">
                                          <p:val>
                                            <p:strVal val="#ppt_x"/>
                                          </p:val>
                                        </p:tav>
                                        <p:tav tm="100000">
                                          <p:val>
                                            <p:strVal val="#ppt_x"/>
                                          </p:val>
                                        </p:tav>
                                      </p:tavLst>
                                    </p:anim>
                                    <p:anim calcmode="lin" valueType="num">
                                      <p:cBhvr>
                                        <p:cTn id="109" dur="1000" fill="hold"/>
                                        <p:tgtEl>
                                          <p:spTgt spid="18"/>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1000"/>
                                        <p:tgtEl>
                                          <p:spTgt spid="19"/>
                                        </p:tgtEl>
                                      </p:cBhvr>
                                    </p:animEffect>
                                    <p:anim calcmode="lin" valueType="num">
                                      <p:cBhvr>
                                        <p:cTn id="113" dur="1000" fill="hold"/>
                                        <p:tgtEl>
                                          <p:spTgt spid="19"/>
                                        </p:tgtEl>
                                        <p:attrNameLst>
                                          <p:attrName>ppt_x</p:attrName>
                                        </p:attrNameLst>
                                      </p:cBhvr>
                                      <p:tavLst>
                                        <p:tav tm="0">
                                          <p:val>
                                            <p:strVal val="#ppt_x"/>
                                          </p:val>
                                        </p:tav>
                                        <p:tav tm="100000">
                                          <p:val>
                                            <p:strVal val="#ppt_x"/>
                                          </p:val>
                                        </p:tav>
                                      </p:tavLst>
                                    </p:anim>
                                    <p:anim calcmode="lin" valueType="num">
                                      <p:cBhvr>
                                        <p:cTn id="114" dur="1000" fill="hold"/>
                                        <p:tgtEl>
                                          <p:spTgt spid="19"/>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1000"/>
                                        <p:tgtEl>
                                          <p:spTgt spid="20"/>
                                        </p:tgtEl>
                                      </p:cBhvr>
                                    </p:animEffect>
                                    <p:anim calcmode="lin" valueType="num">
                                      <p:cBhvr>
                                        <p:cTn id="118" dur="1000" fill="hold"/>
                                        <p:tgtEl>
                                          <p:spTgt spid="20"/>
                                        </p:tgtEl>
                                        <p:attrNameLst>
                                          <p:attrName>ppt_x</p:attrName>
                                        </p:attrNameLst>
                                      </p:cBhvr>
                                      <p:tavLst>
                                        <p:tav tm="0">
                                          <p:val>
                                            <p:strVal val="#ppt_x"/>
                                          </p:val>
                                        </p:tav>
                                        <p:tav tm="100000">
                                          <p:val>
                                            <p:strVal val="#ppt_x"/>
                                          </p:val>
                                        </p:tav>
                                      </p:tavLst>
                                    </p:anim>
                                    <p:anim calcmode="lin" valueType="num">
                                      <p:cBhvr>
                                        <p:cTn id="119" dur="1000" fill="hold"/>
                                        <p:tgtEl>
                                          <p:spTgt spid="20"/>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fade">
                                      <p:cBhvr>
                                        <p:cTn id="122" dur="1000"/>
                                        <p:tgtEl>
                                          <p:spTgt spid="21"/>
                                        </p:tgtEl>
                                      </p:cBhvr>
                                    </p:animEffect>
                                    <p:anim calcmode="lin" valueType="num">
                                      <p:cBhvr>
                                        <p:cTn id="123" dur="1000" fill="hold"/>
                                        <p:tgtEl>
                                          <p:spTgt spid="21"/>
                                        </p:tgtEl>
                                        <p:attrNameLst>
                                          <p:attrName>ppt_x</p:attrName>
                                        </p:attrNameLst>
                                      </p:cBhvr>
                                      <p:tavLst>
                                        <p:tav tm="0">
                                          <p:val>
                                            <p:strVal val="#ppt_x"/>
                                          </p:val>
                                        </p:tav>
                                        <p:tav tm="100000">
                                          <p:val>
                                            <p:strVal val="#ppt_x"/>
                                          </p:val>
                                        </p:tav>
                                      </p:tavLst>
                                    </p:anim>
                                    <p:anim calcmode="lin" valueType="num">
                                      <p:cBhvr>
                                        <p:cTn id="124" dur="1000" fill="hold"/>
                                        <p:tgtEl>
                                          <p:spTgt spid="21"/>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fade">
                                      <p:cBhvr>
                                        <p:cTn id="127" dur="1000"/>
                                        <p:tgtEl>
                                          <p:spTgt spid="22"/>
                                        </p:tgtEl>
                                      </p:cBhvr>
                                    </p:animEffect>
                                    <p:anim calcmode="lin" valueType="num">
                                      <p:cBhvr>
                                        <p:cTn id="128" dur="1000" fill="hold"/>
                                        <p:tgtEl>
                                          <p:spTgt spid="22"/>
                                        </p:tgtEl>
                                        <p:attrNameLst>
                                          <p:attrName>ppt_x</p:attrName>
                                        </p:attrNameLst>
                                      </p:cBhvr>
                                      <p:tavLst>
                                        <p:tav tm="0">
                                          <p:val>
                                            <p:strVal val="#ppt_x"/>
                                          </p:val>
                                        </p:tav>
                                        <p:tav tm="100000">
                                          <p:val>
                                            <p:strVal val="#ppt_x"/>
                                          </p:val>
                                        </p:tav>
                                      </p:tavLst>
                                    </p:anim>
                                    <p:anim calcmode="lin" valueType="num">
                                      <p:cBhvr>
                                        <p:cTn id="129" dur="1000" fill="hold"/>
                                        <p:tgtEl>
                                          <p:spTgt spid="22"/>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anim calcmode="lin" valueType="num">
                                      <p:cBhvr>
                                        <p:cTn id="133" dur="1000" fill="hold"/>
                                        <p:tgtEl>
                                          <p:spTgt spid="29"/>
                                        </p:tgtEl>
                                        <p:attrNameLst>
                                          <p:attrName>ppt_x</p:attrName>
                                        </p:attrNameLst>
                                      </p:cBhvr>
                                      <p:tavLst>
                                        <p:tav tm="0">
                                          <p:val>
                                            <p:strVal val="#ppt_x"/>
                                          </p:val>
                                        </p:tav>
                                        <p:tav tm="100000">
                                          <p:val>
                                            <p:strVal val="#ppt_x"/>
                                          </p:val>
                                        </p:tav>
                                      </p:tavLst>
                                    </p:anim>
                                    <p:anim calcmode="lin" valueType="num">
                                      <p:cBhvr>
                                        <p:cTn id="134" dur="1000" fill="hold"/>
                                        <p:tgtEl>
                                          <p:spTgt spid="29"/>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1000"/>
                                        <p:tgtEl>
                                          <p:spTgt spid="24"/>
                                        </p:tgtEl>
                                      </p:cBhvr>
                                    </p:animEffect>
                                    <p:anim calcmode="lin" valueType="num">
                                      <p:cBhvr>
                                        <p:cTn id="138" dur="1000" fill="hold"/>
                                        <p:tgtEl>
                                          <p:spTgt spid="24"/>
                                        </p:tgtEl>
                                        <p:attrNameLst>
                                          <p:attrName>ppt_x</p:attrName>
                                        </p:attrNameLst>
                                      </p:cBhvr>
                                      <p:tavLst>
                                        <p:tav tm="0">
                                          <p:val>
                                            <p:strVal val="#ppt_x"/>
                                          </p:val>
                                        </p:tav>
                                        <p:tav tm="100000">
                                          <p:val>
                                            <p:strVal val="#ppt_x"/>
                                          </p:val>
                                        </p:tav>
                                      </p:tavLst>
                                    </p:anim>
                                    <p:anim calcmode="lin" valueType="num">
                                      <p:cBhvr>
                                        <p:cTn id="139" dur="1000" fill="hold"/>
                                        <p:tgtEl>
                                          <p:spTgt spid="24"/>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25"/>
                                        </p:tgtEl>
                                        <p:attrNameLst>
                                          <p:attrName>style.visibility</p:attrName>
                                        </p:attrNameLst>
                                      </p:cBhvr>
                                      <p:to>
                                        <p:strVal val="visible"/>
                                      </p:to>
                                    </p:set>
                                    <p:animEffect transition="in" filter="fade">
                                      <p:cBhvr>
                                        <p:cTn id="142" dur="1000"/>
                                        <p:tgtEl>
                                          <p:spTgt spid="25"/>
                                        </p:tgtEl>
                                      </p:cBhvr>
                                    </p:animEffect>
                                    <p:anim calcmode="lin" valueType="num">
                                      <p:cBhvr>
                                        <p:cTn id="143" dur="1000" fill="hold"/>
                                        <p:tgtEl>
                                          <p:spTgt spid="25"/>
                                        </p:tgtEl>
                                        <p:attrNameLst>
                                          <p:attrName>ppt_x</p:attrName>
                                        </p:attrNameLst>
                                      </p:cBhvr>
                                      <p:tavLst>
                                        <p:tav tm="0">
                                          <p:val>
                                            <p:strVal val="#ppt_x"/>
                                          </p:val>
                                        </p:tav>
                                        <p:tav tm="100000">
                                          <p:val>
                                            <p:strVal val="#ppt_x"/>
                                          </p:val>
                                        </p:tav>
                                      </p:tavLst>
                                    </p:anim>
                                    <p:anim calcmode="lin" valueType="num">
                                      <p:cBhvr>
                                        <p:cTn id="144" dur="1000" fill="hold"/>
                                        <p:tgtEl>
                                          <p:spTgt spid="25"/>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26"/>
                                        </p:tgtEl>
                                        <p:attrNameLst>
                                          <p:attrName>style.visibility</p:attrName>
                                        </p:attrNameLst>
                                      </p:cBhvr>
                                      <p:to>
                                        <p:strVal val="visible"/>
                                      </p:to>
                                    </p:set>
                                    <p:animEffect transition="in" filter="fade">
                                      <p:cBhvr>
                                        <p:cTn id="147" dur="1000"/>
                                        <p:tgtEl>
                                          <p:spTgt spid="26"/>
                                        </p:tgtEl>
                                      </p:cBhvr>
                                    </p:animEffect>
                                    <p:anim calcmode="lin" valueType="num">
                                      <p:cBhvr>
                                        <p:cTn id="148" dur="1000" fill="hold"/>
                                        <p:tgtEl>
                                          <p:spTgt spid="26"/>
                                        </p:tgtEl>
                                        <p:attrNameLst>
                                          <p:attrName>ppt_x</p:attrName>
                                        </p:attrNameLst>
                                      </p:cBhvr>
                                      <p:tavLst>
                                        <p:tav tm="0">
                                          <p:val>
                                            <p:strVal val="#ppt_x"/>
                                          </p:val>
                                        </p:tav>
                                        <p:tav tm="100000">
                                          <p:val>
                                            <p:strVal val="#ppt_x"/>
                                          </p:val>
                                        </p:tav>
                                      </p:tavLst>
                                    </p:anim>
                                    <p:anim calcmode="lin" valueType="num">
                                      <p:cBhvr>
                                        <p:cTn id="149" dur="1000" fill="hold"/>
                                        <p:tgtEl>
                                          <p:spTgt spid="26"/>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fade">
                                      <p:cBhvr>
                                        <p:cTn id="152" dur="1000"/>
                                        <p:tgtEl>
                                          <p:spTgt spid="27"/>
                                        </p:tgtEl>
                                      </p:cBhvr>
                                    </p:animEffect>
                                    <p:anim calcmode="lin" valueType="num">
                                      <p:cBhvr>
                                        <p:cTn id="153" dur="1000" fill="hold"/>
                                        <p:tgtEl>
                                          <p:spTgt spid="27"/>
                                        </p:tgtEl>
                                        <p:attrNameLst>
                                          <p:attrName>ppt_x</p:attrName>
                                        </p:attrNameLst>
                                      </p:cBhvr>
                                      <p:tavLst>
                                        <p:tav tm="0">
                                          <p:val>
                                            <p:strVal val="#ppt_x"/>
                                          </p:val>
                                        </p:tav>
                                        <p:tav tm="100000">
                                          <p:val>
                                            <p:strVal val="#ppt_x"/>
                                          </p:val>
                                        </p:tav>
                                      </p:tavLst>
                                    </p:anim>
                                    <p:anim calcmode="lin" valueType="num">
                                      <p:cBhvr>
                                        <p:cTn id="154" dur="1000" fill="hold"/>
                                        <p:tgtEl>
                                          <p:spTgt spid="27"/>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10"/>
                                        </p:tgtEl>
                                        <p:attrNameLst>
                                          <p:attrName>style.visibility</p:attrName>
                                        </p:attrNameLst>
                                      </p:cBhvr>
                                      <p:to>
                                        <p:strVal val="visible"/>
                                      </p:to>
                                    </p:set>
                                    <p:animEffect transition="in" filter="fade">
                                      <p:cBhvr>
                                        <p:cTn id="157" dur="1000"/>
                                        <p:tgtEl>
                                          <p:spTgt spid="10"/>
                                        </p:tgtEl>
                                      </p:cBhvr>
                                    </p:animEffect>
                                    <p:anim calcmode="lin" valueType="num">
                                      <p:cBhvr>
                                        <p:cTn id="158" dur="1000" fill="hold"/>
                                        <p:tgtEl>
                                          <p:spTgt spid="10"/>
                                        </p:tgtEl>
                                        <p:attrNameLst>
                                          <p:attrName>ppt_x</p:attrName>
                                        </p:attrNameLst>
                                      </p:cBhvr>
                                      <p:tavLst>
                                        <p:tav tm="0">
                                          <p:val>
                                            <p:strVal val="#ppt_x"/>
                                          </p:val>
                                        </p:tav>
                                        <p:tav tm="100000">
                                          <p:val>
                                            <p:strVal val="#ppt_x"/>
                                          </p:val>
                                        </p:tav>
                                      </p:tavLst>
                                    </p:anim>
                                    <p:anim calcmode="lin" valueType="num">
                                      <p:cBhvr>
                                        <p:cTn id="159" dur="1000" fill="hold"/>
                                        <p:tgtEl>
                                          <p:spTgt spid="10"/>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fade">
                                      <p:cBhvr>
                                        <p:cTn id="162" dur="1000"/>
                                        <p:tgtEl>
                                          <p:spTgt spid="11"/>
                                        </p:tgtEl>
                                      </p:cBhvr>
                                    </p:animEffect>
                                    <p:anim calcmode="lin" valueType="num">
                                      <p:cBhvr>
                                        <p:cTn id="163" dur="1000" fill="hold"/>
                                        <p:tgtEl>
                                          <p:spTgt spid="11"/>
                                        </p:tgtEl>
                                        <p:attrNameLst>
                                          <p:attrName>ppt_x</p:attrName>
                                        </p:attrNameLst>
                                      </p:cBhvr>
                                      <p:tavLst>
                                        <p:tav tm="0">
                                          <p:val>
                                            <p:strVal val="#ppt_x"/>
                                          </p:val>
                                        </p:tav>
                                        <p:tav tm="100000">
                                          <p:val>
                                            <p:strVal val="#ppt_x"/>
                                          </p:val>
                                        </p:tav>
                                      </p:tavLst>
                                    </p:anim>
                                    <p:anim calcmode="lin" valueType="num">
                                      <p:cBhvr>
                                        <p:cTn id="164" dur="1000" fill="hold"/>
                                        <p:tgtEl>
                                          <p:spTgt spid="11"/>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12"/>
                                        </p:tgtEl>
                                        <p:attrNameLst>
                                          <p:attrName>style.visibility</p:attrName>
                                        </p:attrNameLst>
                                      </p:cBhvr>
                                      <p:to>
                                        <p:strVal val="visible"/>
                                      </p:to>
                                    </p:set>
                                    <p:animEffect transition="in" filter="fade">
                                      <p:cBhvr>
                                        <p:cTn id="167" dur="1000"/>
                                        <p:tgtEl>
                                          <p:spTgt spid="12"/>
                                        </p:tgtEl>
                                      </p:cBhvr>
                                    </p:animEffect>
                                    <p:anim calcmode="lin" valueType="num">
                                      <p:cBhvr>
                                        <p:cTn id="168" dur="1000" fill="hold"/>
                                        <p:tgtEl>
                                          <p:spTgt spid="12"/>
                                        </p:tgtEl>
                                        <p:attrNameLst>
                                          <p:attrName>ppt_x</p:attrName>
                                        </p:attrNameLst>
                                      </p:cBhvr>
                                      <p:tavLst>
                                        <p:tav tm="0">
                                          <p:val>
                                            <p:strVal val="#ppt_x"/>
                                          </p:val>
                                        </p:tav>
                                        <p:tav tm="100000">
                                          <p:val>
                                            <p:strVal val="#ppt_x"/>
                                          </p:val>
                                        </p:tav>
                                      </p:tavLst>
                                    </p:anim>
                                    <p:anim calcmode="lin" valueType="num">
                                      <p:cBhvr>
                                        <p:cTn id="169" dur="1000" fill="hold"/>
                                        <p:tgtEl>
                                          <p:spTgt spid="12"/>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fade">
                                      <p:cBhvr>
                                        <p:cTn id="172" dur="1000"/>
                                        <p:tgtEl>
                                          <p:spTgt spid="38"/>
                                        </p:tgtEl>
                                      </p:cBhvr>
                                    </p:animEffect>
                                    <p:anim calcmode="lin" valueType="num">
                                      <p:cBhvr>
                                        <p:cTn id="173" dur="1000" fill="hold"/>
                                        <p:tgtEl>
                                          <p:spTgt spid="38"/>
                                        </p:tgtEl>
                                        <p:attrNameLst>
                                          <p:attrName>ppt_x</p:attrName>
                                        </p:attrNameLst>
                                      </p:cBhvr>
                                      <p:tavLst>
                                        <p:tav tm="0">
                                          <p:val>
                                            <p:strVal val="#ppt_x"/>
                                          </p:val>
                                        </p:tav>
                                        <p:tav tm="100000">
                                          <p:val>
                                            <p:strVal val="#ppt_x"/>
                                          </p:val>
                                        </p:tav>
                                      </p:tavLst>
                                    </p:anim>
                                    <p:anim calcmode="lin" valueType="num">
                                      <p:cBhvr>
                                        <p:cTn id="174" dur="1000" fill="hold"/>
                                        <p:tgtEl>
                                          <p:spTgt spid="38"/>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3"/>
                                        </p:tgtEl>
                                        <p:attrNameLst>
                                          <p:attrName>style.visibility</p:attrName>
                                        </p:attrNameLst>
                                      </p:cBhvr>
                                      <p:to>
                                        <p:strVal val="visible"/>
                                      </p:to>
                                    </p:set>
                                    <p:animEffect transition="in" filter="fade">
                                      <p:cBhvr>
                                        <p:cTn id="177" dur="1000"/>
                                        <p:tgtEl>
                                          <p:spTgt spid="13"/>
                                        </p:tgtEl>
                                      </p:cBhvr>
                                    </p:animEffect>
                                    <p:anim calcmode="lin" valueType="num">
                                      <p:cBhvr>
                                        <p:cTn id="178" dur="1000" fill="hold"/>
                                        <p:tgtEl>
                                          <p:spTgt spid="13"/>
                                        </p:tgtEl>
                                        <p:attrNameLst>
                                          <p:attrName>ppt_x</p:attrName>
                                        </p:attrNameLst>
                                      </p:cBhvr>
                                      <p:tavLst>
                                        <p:tav tm="0">
                                          <p:val>
                                            <p:strVal val="#ppt_x"/>
                                          </p:val>
                                        </p:tav>
                                        <p:tav tm="100000">
                                          <p:val>
                                            <p:strVal val="#ppt_x"/>
                                          </p:val>
                                        </p:tav>
                                      </p:tavLst>
                                    </p:anim>
                                    <p:anim calcmode="lin" valueType="num">
                                      <p:cBhvr>
                                        <p:cTn id="179" dur="1000" fill="hold"/>
                                        <p:tgtEl>
                                          <p:spTgt spid="13"/>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68"/>
                                        </p:tgtEl>
                                        <p:attrNameLst>
                                          <p:attrName>style.visibility</p:attrName>
                                        </p:attrNameLst>
                                      </p:cBhvr>
                                      <p:to>
                                        <p:strVal val="visible"/>
                                      </p:to>
                                    </p:set>
                                    <p:animEffect transition="in" filter="fade">
                                      <p:cBhvr>
                                        <p:cTn id="182" dur="1000"/>
                                        <p:tgtEl>
                                          <p:spTgt spid="68"/>
                                        </p:tgtEl>
                                      </p:cBhvr>
                                    </p:animEffect>
                                    <p:anim calcmode="lin" valueType="num">
                                      <p:cBhvr>
                                        <p:cTn id="183" dur="1000" fill="hold"/>
                                        <p:tgtEl>
                                          <p:spTgt spid="68"/>
                                        </p:tgtEl>
                                        <p:attrNameLst>
                                          <p:attrName>ppt_x</p:attrName>
                                        </p:attrNameLst>
                                      </p:cBhvr>
                                      <p:tavLst>
                                        <p:tav tm="0">
                                          <p:val>
                                            <p:strVal val="#ppt_x"/>
                                          </p:val>
                                        </p:tav>
                                        <p:tav tm="100000">
                                          <p:val>
                                            <p:strVal val="#ppt_x"/>
                                          </p:val>
                                        </p:tav>
                                      </p:tavLst>
                                    </p:anim>
                                    <p:anim calcmode="lin" valueType="num">
                                      <p:cBhvr>
                                        <p:cTn id="184" dur="1000" fill="hold"/>
                                        <p:tgtEl>
                                          <p:spTgt spid="68"/>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70"/>
                                        </p:tgtEl>
                                        <p:attrNameLst>
                                          <p:attrName>style.visibility</p:attrName>
                                        </p:attrNameLst>
                                      </p:cBhvr>
                                      <p:to>
                                        <p:strVal val="visible"/>
                                      </p:to>
                                    </p:set>
                                    <p:animEffect transition="in" filter="fade">
                                      <p:cBhvr>
                                        <p:cTn id="187" dur="1000"/>
                                        <p:tgtEl>
                                          <p:spTgt spid="70"/>
                                        </p:tgtEl>
                                      </p:cBhvr>
                                    </p:animEffect>
                                    <p:anim calcmode="lin" valueType="num">
                                      <p:cBhvr>
                                        <p:cTn id="188" dur="1000" fill="hold"/>
                                        <p:tgtEl>
                                          <p:spTgt spid="70"/>
                                        </p:tgtEl>
                                        <p:attrNameLst>
                                          <p:attrName>ppt_x</p:attrName>
                                        </p:attrNameLst>
                                      </p:cBhvr>
                                      <p:tavLst>
                                        <p:tav tm="0">
                                          <p:val>
                                            <p:strVal val="#ppt_x"/>
                                          </p:val>
                                        </p:tav>
                                        <p:tav tm="100000">
                                          <p:val>
                                            <p:strVal val="#ppt_x"/>
                                          </p:val>
                                        </p:tav>
                                      </p:tavLst>
                                    </p:anim>
                                    <p:anim calcmode="lin" valueType="num">
                                      <p:cBhvr>
                                        <p:cTn id="189" dur="1000" fill="hold"/>
                                        <p:tgtEl>
                                          <p:spTgt spid="70"/>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5">
                                            <p:txEl>
                                              <p:pRg st="0" end="0"/>
                                            </p:txEl>
                                          </p:spTgt>
                                        </p:tgtEl>
                                        <p:attrNameLst>
                                          <p:attrName>style.visibility</p:attrName>
                                        </p:attrNameLst>
                                      </p:cBhvr>
                                      <p:to>
                                        <p:strVal val="visible"/>
                                      </p:to>
                                    </p:set>
                                    <p:animEffect transition="in" filter="fade">
                                      <p:cBhvr>
                                        <p:cTn id="192" dur="1000"/>
                                        <p:tgtEl>
                                          <p:spTgt spid="5">
                                            <p:txEl>
                                              <p:pRg st="0" end="0"/>
                                            </p:txEl>
                                          </p:spTgt>
                                        </p:tgtEl>
                                      </p:cBhvr>
                                    </p:animEffect>
                                    <p:anim calcmode="lin" valueType="num">
                                      <p:cBhvr>
                                        <p:cTn id="19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nodeType="clickEffect">
                                  <p:stCondLst>
                                    <p:cond delay="0"/>
                                  </p:stCondLst>
                                  <p:childTnLst>
                                    <p:set>
                                      <p:cBhvr>
                                        <p:cTn id="198" dur="1" fill="hold">
                                          <p:stCondLst>
                                            <p:cond delay="0"/>
                                          </p:stCondLst>
                                        </p:cTn>
                                        <p:tgtEl>
                                          <p:spTgt spid="4"/>
                                        </p:tgtEl>
                                        <p:attrNameLst>
                                          <p:attrName>style.visibility</p:attrName>
                                        </p:attrNameLst>
                                      </p:cBhvr>
                                      <p:to>
                                        <p:strVal val="visible"/>
                                      </p:to>
                                    </p:set>
                                    <p:animEffect transition="in" filter="wipe(left)">
                                      <p:cBhvr>
                                        <p:cTn id="199" dur="500"/>
                                        <p:tgtEl>
                                          <p:spTgt spid="4"/>
                                        </p:tgtEl>
                                      </p:cBhvr>
                                    </p:animEffect>
                                  </p:childTnLst>
                                </p:cTn>
                              </p:par>
                            </p:childTnLst>
                          </p:cTn>
                        </p:par>
                        <p:par>
                          <p:cTn id="200" fill="hold">
                            <p:stCondLst>
                              <p:cond delay="500"/>
                            </p:stCondLst>
                            <p:childTnLst>
                              <p:par>
                                <p:cTn id="201" presetID="9" presetClass="entr" presetSubtype="0" fill="hold" nodeType="afterEffect">
                                  <p:stCondLst>
                                    <p:cond delay="0"/>
                                  </p:stCondLst>
                                  <p:childTnLst>
                                    <p:set>
                                      <p:cBhvr>
                                        <p:cTn id="202" dur="1" fill="hold">
                                          <p:stCondLst>
                                            <p:cond delay="0"/>
                                          </p:stCondLst>
                                        </p:cTn>
                                        <p:tgtEl>
                                          <p:spTgt spid="15"/>
                                        </p:tgtEl>
                                        <p:attrNameLst>
                                          <p:attrName>style.visibility</p:attrName>
                                        </p:attrNameLst>
                                      </p:cBhvr>
                                      <p:to>
                                        <p:strVal val="visible"/>
                                      </p:to>
                                    </p:set>
                                    <p:animEffect transition="in" filter="dissolve">
                                      <p:cBhvr>
                                        <p:cTn id="203" dur="500"/>
                                        <p:tgtEl>
                                          <p:spTgt spid="15"/>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8" fill="hold" grpId="0" nodeType="clickEffect">
                                  <p:stCondLst>
                                    <p:cond delay="0"/>
                                  </p:stCondLst>
                                  <p:childTnLst>
                                    <p:set>
                                      <p:cBhvr>
                                        <p:cTn id="207" dur="1" fill="hold">
                                          <p:stCondLst>
                                            <p:cond delay="0"/>
                                          </p:stCondLst>
                                        </p:cTn>
                                        <p:tgtEl>
                                          <p:spTgt spid="3">
                                            <p:txEl>
                                              <p:pRg st="2" end="2"/>
                                            </p:txEl>
                                          </p:spTgt>
                                        </p:tgtEl>
                                        <p:attrNameLst>
                                          <p:attrName>style.visibility</p:attrName>
                                        </p:attrNameLst>
                                      </p:cBhvr>
                                      <p:to>
                                        <p:strVal val="visible"/>
                                      </p:to>
                                    </p:set>
                                    <p:animEffect transition="in" filter="wipe(left)">
                                      <p:cBhvr>
                                        <p:cTn id="20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5" grpId="0"/>
      <p:bldP spid="54" grpId="0"/>
      <p:bldP spid="53" grpId="0"/>
      <p:bldP spid="52" grpId="0"/>
      <p:bldP spid="51" grpId="0"/>
      <p:bldP spid="50" grpId="0"/>
      <p:bldP spid="49" grpId="0"/>
      <p:bldP spid="48" grpId="0"/>
      <p:bldP spid="47" grpId="0"/>
      <p:bldP spid="46" grpId="0"/>
      <p:bldP spid="35" grpId="0"/>
      <p:bldP spid="44" grpId="0"/>
      <p:bldP spid="43" grpId="0"/>
      <p:bldP spid="42" grpId="0"/>
      <p:bldP spid="41" grpId="0"/>
      <p:bldP spid="3" grpId="0" uiExpand="1" build="p"/>
      <p:bldP spid="37" grpId="0"/>
      <p:bldP spid="33" grpId="0"/>
      <p:bldP spid="31" grpId="0"/>
      <p:bldP spid="29"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8E46-7D58-094D-9208-8CD42A923548}"/>
              </a:ext>
            </a:extLst>
          </p:cNvPr>
          <p:cNvSpPr>
            <a:spLocks noGrp="1"/>
          </p:cNvSpPr>
          <p:nvPr>
            <p:ph type="title"/>
          </p:nvPr>
        </p:nvSpPr>
        <p:spPr/>
        <p:txBody>
          <a:bodyPr/>
          <a:lstStyle/>
          <a:p>
            <a:r>
              <a:rPr lang="en-US" dirty="0"/>
              <a:t>I. Global inference </a:t>
            </a:r>
            <a:r>
              <a:rPr lang="en-US" sz="3200" dirty="0"/>
              <a:t>(a toy example)</a:t>
            </a:r>
            <a:endParaRPr lang="en-US" dirty="0"/>
          </a:p>
        </p:txBody>
      </p:sp>
      <p:sp>
        <p:nvSpPr>
          <p:cNvPr id="11" name="Content Placeholder 10">
            <a:extLst>
              <a:ext uri="{FF2B5EF4-FFF2-40B4-BE49-F238E27FC236}">
                <a16:creationId xmlns:a16="http://schemas.microsoft.com/office/drawing/2014/main" id="{6B4AD909-2076-461B-B8EE-C2217EC4CE95}"/>
              </a:ext>
            </a:extLst>
          </p:cNvPr>
          <p:cNvSpPr>
            <a:spLocks noGrp="1"/>
          </p:cNvSpPr>
          <p:nvPr>
            <p:ph idx="1"/>
          </p:nvPr>
        </p:nvSpPr>
        <p:spPr/>
        <p:txBody>
          <a:bodyPr/>
          <a:lstStyle/>
          <a:p>
            <a:endParaRPr lang="en-US"/>
          </a:p>
        </p:txBody>
      </p:sp>
      <p:sp>
        <p:nvSpPr>
          <p:cNvPr id="8" name="Slide Number Placeholder 7">
            <a:extLst>
              <a:ext uri="{FF2B5EF4-FFF2-40B4-BE49-F238E27FC236}">
                <a16:creationId xmlns:a16="http://schemas.microsoft.com/office/drawing/2014/main" id="{1AF585F2-559B-4110-BF20-15F48C8F0595}"/>
              </a:ext>
            </a:extLst>
          </p:cNvPr>
          <p:cNvSpPr>
            <a:spLocks noGrp="1"/>
          </p:cNvSpPr>
          <p:nvPr>
            <p:ph type="sldNum" sz="quarter" idx="11"/>
          </p:nvPr>
        </p:nvSpPr>
        <p:spPr/>
        <p:txBody>
          <a:bodyPr/>
          <a:lstStyle/>
          <a:p>
            <a:fld id="{8A758EFE-665F-4341-B5B8-2DAEADA52F6C}" type="slidenum">
              <a:rPr lang="en-US" smtClean="0"/>
              <a:pPr/>
              <a:t>24</a:t>
            </a:fld>
            <a:endParaRPr lang="en-US" dirty="0"/>
          </a:p>
        </p:txBody>
      </p:sp>
      <p:sp>
        <p:nvSpPr>
          <p:cNvPr id="19" name="TextBox 18">
            <a:extLst>
              <a:ext uri="{FF2B5EF4-FFF2-40B4-BE49-F238E27FC236}">
                <a16:creationId xmlns:a16="http://schemas.microsoft.com/office/drawing/2014/main" id="{36B1D67F-0313-A74E-B05C-364131DACC42}"/>
              </a:ext>
            </a:extLst>
          </p:cNvPr>
          <p:cNvSpPr txBox="1"/>
          <p:nvPr/>
        </p:nvSpPr>
        <p:spPr>
          <a:xfrm>
            <a:off x="3335908" y="3905337"/>
            <a:ext cx="1354858" cy="461665"/>
          </a:xfrm>
          <a:prstGeom prst="rect">
            <a:avLst/>
          </a:prstGeom>
          <a:noFill/>
          <a:ln>
            <a:solidFill>
              <a:schemeClr val="tx1"/>
            </a:solidFill>
          </a:ln>
        </p:spPr>
        <p:txBody>
          <a:bodyPr wrap="none" rtlCol="0">
            <a:spAutoFit/>
          </a:bodyPr>
          <a:lstStyle/>
          <a:p>
            <a:r>
              <a:rPr lang="en-US" altLang="zh-CN" sz="2400" b="1" dirty="0">
                <a:solidFill>
                  <a:srgbClr val="3366CC"/>
                </a:solidFill>
                <a:ea typeface="Times New Roman" charset="0"/>
                <a:cs typeface="Times New Roman" charset="0"/>
              </a:rPr>
              <a:t>cascaded</a:t>
            </a:r>
            <a:endParaRPr lang="en-US" sz="2400" b="1" dirty="0">
              <a:solidFill>
                <a:srgbClr val="3366CC"/>
              </a:solidFill>
              <a:ea typeface="Times New Roman" charset="0"/>
              <a:cs typeface="Times New Roman" charset="0"/>
            </a:endParaRPr>
          </a:p>
        </p:txBody>
      </p:sp>
      <p:sp>
        <p:nvSpPr>
          <p:cNvPr id="21" name="TextBox 20">
            <a:extLst>
              <a:ext uri="{FF2B5EF4-FFF2-40B4-BE49-F238E27FC236}">
                <a16:creationId xmlns:a16="http://schemas.microsoft.com/office/drawing/2014/main" id="{CA72676C-C889-F54C-93B4-2CEDC29787F3}"/>
              </a:ext>
            </a:extLst>
          </p:cNvPr>
          <p:cNvSpPr txBox="1"/>
          <p:nvPr/>
        </p:nvSpPr>
        <p:spPr>
          <a:xfrm>
            <a:off x="7109800" y="3905337"/>
            <a:ext cx="1201739" cy="461665"/>
          </a:xfrm>
          <a:prstGeom prst="rect">
            <a:avLst/>
          </a:prstGeom>
          <a:noFill/>
          <a:ln>
            <a:solidFill>
              <a:schemeClr val="tx1"/>
            </a:solidFill>
          </a:ln>
        </p:spPr>
        <p:txBody>
          <a:bodyPr wrap="none" rtlCol="0">
            <a:spAutoFit/>
          </a:bodyPr>
          <a:lstStyle/>
          <a:p>
            <a:r>
              <a:rPr lang="en-US" sz="2400" b="1" dirty="0">
                <a:solidFill>
                  <a:srgbClr val="3366CC"/>
                </a:solidFill>
                <a:ea typeface="Times New Roman" charset="0"/>
                <a:cs typeface="Times New Roman" charset="0"/>
              </a:rPr>
              <a:t>ordered</a:t>
            </a:r>
          </a:p>
        </p:txBody>
      </p:sp>
      <p:sp>
        <p:nvSpPr>
          <p:cNvPr id="27" name="TextBox 26">
            <a:extLst>
              <a:ext uri="{FF2B5EF4-FFF2-40B4-BE49-F238E27FC236}">
                <a16:creationId xmlns:a16="http://schemas.microsoft.com/office/drawing/2014/main" id="{5E97BEC5-F97E-4245-9A44-4C677DCF82BD}"/>
              </a:ext>
            </a:extLst>
          </p:cNvPr>
          <p:cNvSpPr txBox="1"/>
          <p:nvPr/>
        </p:nvSpPr>
        <p:spPr>
          <a:xfrm>
            <a:off x="5257800" y="1905001"/>
            <a:ext cx="1218795" cy="461665"/>
          </a:xfrm>
          <a:prstGeom prst="rect">
            <a:avLst/>
          </a:prstGeom>
          <a:noFill/>
          <a:ln>
            <a:solidFill>
              <a:schemeClr val="tx1"/>
            </a:solidFill>
          </a:ln>
        </p:spPr>
        <p:txBody>
          <a:bodyPr wrap="none" rtlCol="0">
            <a:spAutoFit/>
          </a:bodyPr>
          <a:lstStyle/>
          <a:p>
            <a:r>
              <a:rPr lang="en-US" sz="2400" b="1" dirty="0">
                <a:solidFill>
                  <a:srgbClr val="3366CC"/>
                </a:solidFill>
                <a:ea typeface="Times New Roman" charset="0"/>
                <a:cs typeface="Times New Roman" charset="0"/>
              </a:rPr>
              <a:t>monitor</a:t>
            </a:r>
          </a:p>
        </p:txBody>
      </p:sp>
      <p:cxnSp>
        <p:nvCxnSpPr>
          <p:cNvPr id="28" name="Straight Connector 27">
            <a:extLst>
              <a:ext uri="{FF2B5EF4-FFF2-40B4-BE49-F238E27FC236}">
                <a16:creationId xmlns:a16="http://schemas.microsoft.com/office/drawing/2014/main" id="{37B11748-6444-954F-ABE5-219A4F7EDA66}"/>
              </a:ext>
            </a:extLst>
          </p:cNvPr>
          <p:cNvCxnSpPr/>
          <p:nvPr/>
        </p:nvCxnSpPr>
        <p:spPr>
          <a:xfrm flipH="1" flipV="1">
            <a:off x="5023546" y="4087181"/>
            <a:ext cx="2008858" cy="287"/>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46FD400-E108-F84E-A3FF-39FED7C840C7}"/>
              </a:ext>
            </a:extLst>
          </p:cNvPr>
          <p:cNvCxnSpPr>
            <a:cxnSpLocks/>
          </p:cNvCxnSpPr>
          <p:nvPr/>
        </p:nvCxnSpPr>
        <p:spPr>
          <a:xfrm flipH="1">
            <a:off x="3764264" y="2311717"/>
            <a:ext cx="1282506" cy="1472005"/>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2B21EF-3D88-9E4D-9E5D-20F4E1ED6C37}"/>
              </a:ext>
            </a:extLst>
          </p:cNvPr>
          <p:cNvCxnSpPr>
            <a:cxnSpLocks/>
          </p:cNvCxnSpPr>
          <p:nvPr/>
        </p:nvCxnSpPr>
        <p:spPr>
          <a:xfrm>
            <a:off x="6923731" y="2329637"/>
            <a:ext cx="1254706" cy="1604242"/>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6D566B-5C87-434C-942D-9581C9F1DFCE}"/>
              </a:ext>
            </a:extLst>
          </p:cNvPr>
          <p:cNvCxnSpPr>
            <a:cxnSpLocks/>
          </p:cNvCxnSpPr>
          <p:nvPr/>
        </p:nvCxnSpPr>
        <p:spPr>
          <a:xfrm>
            <a:off x="6522142" y="2393114"/>
            <a:ext cx="1254706" cy="1604242"/>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CF42BF5-F17A-3A4C-814B-7F492E7A695B}"/>
              </a:ext>
            </a:extLst>
          </p:cNvPr>
          <p:cNvCxnSpPr/>
          <p:nvPr/>
        </p:nvCxnSpPr>
        <p:spPr>
          <a:xfrm flipH="1" flipV="1">
            <a:off x="5023546" y="4378598"/>
            <a:ext cx="2008858" cy="287"/>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09CE199-21E2-4F49-8DC9-31AF6256D858}"/>
              </a:ext>
            </a:extLst>
          </p:cNvPr>
          <p:cNvCxnSpPr>
            <a:cxnSpLocks/>
          </p:cNvCxnSpPr>
          <p:nvPr/>
        </p:nvCxnSpPr>
        <p:spPr>
          <a:xfrm flipH="1">
            <a:off x="4100516" y="2491051"/>
            <a:ext cx="1282506" cy="1472005"/>
          </a:xfrm>
          <a:prstGeom prst="line">
            <a:avLst/>
          </a:prstGeom>
          <a:ln w="3175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14E1151-C763-6B44-9905-25C11B0E8D49}"/>
              </a:ext>
            </a:extLst>
          </p:cNvPr>
          <p:cNvSpPr txBox="1"/>
          <p:nvPr/>
        </p:nvSpPr>
        <p:spPr>
          <a:xfrm>
            <a:off x="5732496" y="3774831"/>
            <a:ext cx="476412" cy="369332"/>
          </a:xfrm>
          <a:prstGeom prst="rect">
            <a:avLst/>
          </a:prstGeom>
          <a:noFill/>
          <a:ln>
            <a:solidFill>
              <a:schemeClr val="tx1"/>
            </a:solidFill>
          </a:ln>
        </p:spPr>
        <p:txBody>
          <a:bodyPr wrap="none" rtlCol="0">
            <a:spAutoFit/>
          </a:bodyPr>
          <a:lstStyle/>
          <a:p>
            <a:r>
              <a:rPr lang="en-US" dirty="0">
                <a:solidFill>
                  <a:srgbClr val="3366CC"/>
                </a:solidFill>
              </a:rPr>
              <a:t>0.8</a:t>
            </a:r>
          </a:p>
        </p:txBody>
      </p:sp>
      <p:sp>
        <p:nvSpPr>
          <p:cNvPr id="46" name="TextBox 45">
            <a:extLst>
              <a:ext uri="{FF2B5EF4-FFF2-40B4-BE49-F238E27FC236}">
                <a16:creationId xmlns:a16="http://schemas.microsoft.com/office/drawing/2014/main" id="{6E096EB5-38D5-0743-8D99-B4052BCB6E7A}"/>
              </a:ext>
            </a:extLst>
          </p:cNvPr>
          <p:cNvSpPr txBox="1"/>
          <p:nvPr/>
        </p:nvSpPr>
        <p:spPr>
          <a:xfrm>
            <a:off x="5732496" y="4407878"/>
            <a:ext cx="476412" cy="369332"/>
          </a:xfrm>
          <a:prstGeom prst="rect">
            <a:avLst/>
          </a:prstGeom>
          <a:noFill/>
          <a:ln>
            <a:solidFill>
              <a:schemeClr val="tx1"/>
            </a:solidFill>
          </a:ln>
        </p:spPr>
        <p:txBody>
          <a:bodyPr wrap="none" rtlCol="0">
            <a:spAutoFit/>
          </a:bodyPr>
          <a:lstStyle/>
          <a:p>
            <a:r>
              <a:rPr lang="en-US" dirty="0">
                <a:solidFill>
                  <a:srgbClr val="3366CC"/>
                </a:solidFill>
              </a:rPr>
              <a:t>0.2</a:t>
            </a:r>
          </a:p>
        </p:txBody>
      </p:sp>
      <p:sp>
        <p:nvSpPr>
          <p:cNvPr id="47" name="TextBox 46">
            <a:extLst>
              <a:ext uri="{FF2B5EF4-FFF2-40B4-BE49-F238E27FC236}">
                <a16:creationId xmlns:a16="http://schemas.microsoft.com/office/drawing/2014/main" id="{2FC63F5C-DF4C-4045-8F83-F255995B2736}"/>
              </a:ext>
            </a:extLst>
          </p:cNvPr>
          <p:cNvSpPr txBox="1"/>
          <p:nvPr/>
        </p:nvSpPr>
        <p:spPr>
          <a:xfrm>
            <a:off x="7584742" y="2836984"/>
            <a:ext cx="476412" cy="369332"/>
          </a:xfrm>
          <a:prstGeom prst="rect">
            <a:avLst/>
          </a:prstGeom>
          <a:noFill/>
          <a:ln>
            <a:solidFill>
              <a:schemeClr val="tx1"/>
            </a:solidFill>
          </a:ln>
        </p:spPr>
        <p:txBody>
          <a:bodyPr wrap="none" rtlCol="0">
            <a:spAutoFit/>
          </a:bodyPr>
          <a:lstStyle/>
          <a:p>
            <a:r>
              <a:rPr lang="en-US" dirty="0">
                <a:solidFill>
                  <a:srgbClr val="3366CC"/>
                </a:solidFill>
              </a:rPr>
              <a:t>0.7</a:t>
            </a:r>
          </a:p>
        </p:txBody>
      </p:sp>
      <p:sp>
        <p:nvSpPr>
          <p:cNvPr id="48" name="TextBox 47">
            <a:extLst>
              <a:ext uri="{FF2B5EF4-FFF2-40B4-BE49-F238E27FC236}">
                <a16:creationId xmlns:a16="http://schemas.microsoft.com/office/drawing/2014/main" id="{9371D5F8-DAD1-7241-A931-1F2E16DF3B63}"/>
              </a:ext>
            </a:extLst>
          </p:cNvPr>
          <p:cNvSpPr txBox="1"/>
          <p:nvPr/>
        </p:nvSpPr>
        <p:spPr>
          <a:xfrm>
            <a:off x="6647365" y="3057513"/>
            <a:ext cx="476412" cy="369332"/>
          </a:xfrm>
          <a:prstGeom prst="rect">
            <a:avLst/>
          </a:prstGeom>
          <a:noFill/>
          <a:ln>
            <a:solidFill>
              <a:schemeClr val="tx1"/>
            </a:solidFill>
          </a:ln>
        </p:spPr>
        <p:txBody>
          <a:bodyPr wrap="none" rtlCol="0">
            <a:spAutoFit/>
          </a:bodyPr>
          <a:lstStyle/>
          <a:p>
            <a:r>
              <a:rPr lang="en-US" dirty="0">
                <a:solidFill>
                  <a:srgbClr val="3366CC"/>
                </a:solidFill>
              </a:rPr>
              <a:t>0.3</a:t>
            </a:r>
          </a:p>
        </p:txBody>
      </p:sp>
      <p:sp>
        <p:nvSpPr>
          <p:cNvPr id="49" name="TextBox 48">
            <a:extLst>
              <a:ext uri="{FF2B5EF4-FFF2-40B4-BE49-F238E27FC236}">
                <a16:creationId xmlns:a16="http://schemas.microsoft.com/office/drawing/2014/main" id="{8FD65723-6CE8-5444-89C6-0EF49270A308}"/>
              </a:ext>
            </a:extLst>
          </p:cNvPr>
          <p:cNvSpPr txBox="1"/>
          <p:nvPr/>
        </p:nvSpPr>
        <p:spPr>
          <a:xfrm>
            <a:off x="3905046" y="2774148"/>
            <a:ext cx="476412" cy="369332"/>
          </a:xfrm>
          <a:prstGeom prst="rect">
            <a:avLst/>
          </a:prstGeom>
          <a:noFill/>
          <a:ln>
            <a:solidFill>
              <a:schemeClr val="tx1"/>
            </a:solidFill>
          </a:ln>
        </p:spPr>
        <p:txBody>
          <a:bodyPr wrap="none" rtlCol="0">
            <a:spAutoFit/>
          </a:bodyPr>
          <a:lstStyle/>
          <a:p>
            <a:r>
              <a:rPr lang="en-US" dirty="0">
                <a:solidFill>
                  <a:srgbClr val="3366CC"/>
                </a:solidFill>
              </a:rPr>
              <a:t>0.6</a:t>
            </a:r>
          </a:p>
        </p:txBody>
      </p:sp>
      <p:sp>
        <p:nvSpPr>
          <p:cNvPr id="50" name="TextBox 49">
            <a:extLst>
              <a:ext uri="{FF2B5EF4-FFF2-40B4-BE49-F238E27FC236}">
                <a16:creationId xmlns:a16="http://schemas.microsoft.com/office/drawing/2014/main" id="{82FAF982-2278-5B41-A01A-0A29A607C240}"/>
              </a:ext>
            </a:extLst>
          </p:cNvPr>
          <p:cNvSpPr txBox="1"/>
          <p:nvPr/>
        </p:nvSpPr>
        <p:spPr>
          <a:xfrm>
            <a:off x="4725557" y="3071445"/>
            <a:ext cx="476412" cy="369332"/>
          </a:xfrm>
          <a:prstGeom prst="rect">
            <a:avLst/>
          </a:prstGeom>
          <a:noFill/>
          <a:ln>
            <a:solidFill>
              <a:schemeClr val="tx1"/>
            </a:solidFill>
          </a:ln>
        </p:spPr>
        <p:txBody>
          <a:bodyPr wrap="none" rtlCol="0">
            <a:spAutoFit/>
          </a:bodyPr>
          <a:lstStyle/>
          <a:p>
            <a:r>
              <a:rPr lang="en-US" dirty="0">
                <a:solidFill>
                  <a:srgbClr val="3366CC"/>
                </a:solidFill>
              </a:rPr>
              <a:t>0.4</a:t>
            </a:r>
          </a:p>
        </p:txBody>
      </p:sp>
      <p:sp>
        <p:nvSpPr>
          <p:cNvPr id="51" name="TextBox 50">
            <a:extLst>
              <a:ext uri="{FF2B5EF4-FFF2-40B4-BE49-F238E27FC236}">
                <a16:creationId xmlns:a16="http://schemas.microsoft.com/office/drawing/2014/main" id="{4348F4B8-66E5-774D-9209-78F3086CE3E6}"/>
              </a:ext>
            </a:extLst>
          </p:cNvPr>
          <p:cNvSpPr txBox="1"/>
          <p:nvPr/>
        </p:nvSpPr>
        <p:spPr>
          <a:xfrm>
            <a:off x="3537511" y="5401319"/>
            <a:ext cx="5116978" cy="461665"/>
          </a:xfrm>
          <a:prstGeom prst="rect">
            <a:avLst/>
          </a:prstGeom>
          <a:noFill/>
        </p:spPr>
        <p:txBody>
          <a:bodyPr wrap="none" rtlCol="0">
            <a:spAutoFit/>
          </a:bodyPr>
          <a:lstStyle/>
          <a:p>
            <a:r>
              <a:rPr lang="en-US" sz="2400" dirty="0">
                <a:latin typeface="+mj-lt"/>
              </a:rPr>
              <a:t>Resulting temporal graph is not feasible</a:t>
            </a:r>
          </a:p>
        </p:txBody>
      </p:sp>
      <p:sp>
        <p:nvSpPr>
          <p:cNvPr id="3" name="Arc 2">
            <a:extLst>
              <a:ext uri="{FF2B5EF4-FFF2-40B4-BE49-F238E27FC236}">
                <a16:creationId xmlns:a16="http://schemas.microsoft.com/office/drawing/2014/main" id="{ED6FB6A5-3427-E84B-8BF6-96488F5CF0AB}"/>
              </a:ext>
            </a:extLst>
          </p:cNvPr>
          <p:cNvSpPr/>
          <p:nvPr/>
        </p:nvSpPr>
        <p:spPr>
          <a:xfrm rot="8100000">
            <a:off x="5448359" y="2700406"/>
            <a:ext cx="1047002" cy="1083546"/>
          </a:xfrm>
          <a:prstGeom prst="arc">
            <a:avLst>
              <a:gd name="adj1" fmla="val 1281952"/>
              <a:gd name="adj2" fmla="val 20515349"/>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3366CC"/>
              </a:solidFill>
            </a:endParaRPr>
          </a:p>
        </p:txBody>
      </p:sp>
    </p:spTree>
    <p:extLst>
      <p:ext uri="{BB962C8B-B14F-4D97-AF65-F5344CB8AC3E}">
        <p14:creationId xmlns:p14="http://schemas.microsoft.com/office/powerpoint/2010/main" val="378501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3"/>
                                        </p:tgtEl>
                                      </p:cBhvr>
                                    </p:animEffect>
                                    <p:anim calcmode="lin" valueType="num">
                                      <p:cBhvr>
                                        <p:cTn id="7" dur="1000"/>
                                        <p:tgtEl>
                                          <p:spTgt spid="43"/>
                                        </p:tgtEl>
                                        <p:attrNameLst>
                                          <p:attrName>ppt_x</p:attrName>
                                        </p:attrNameLst>
                                      </p:cBhvr>
                                      <p:tavLst>
                                        <p:tav tm="0">
                                          <p:val>
                                            <p:strVal val="ppt_x"/>
                                          </p:val>
                                        </p:tav>
                                        <p:tav tm="100000">
                                          <p:val>
                                            <p:strVal val="ppt_x"/>
                                          </p:val>
                                        </p:tav>
                                      </p:tavLst>
                                    </p:anim>
                                    <p:anim calcmode="lin" valueType="num">
                                      <p:cBhvr>
                                        <p:cTn id="8" dur="1000"/>
                                        <p:tgtEl>
                                          <p:spTgt spid="43"/>
                                        </p:tgtEl>
                                        <p:attrNameLst>
                                          <p:attrName>ppt_y</p:attrName>
                                        </p:attrNameLst>
                                      </p:cBhvr>
                                      <p:tavLst>
                                        <p:tav tm="0">
                                          <p:val>
                                            <p:strVal val="ppt_y"/>
                                          </p:val>
                                        </p:tav>
                                        <p:tav tm="100000">
                                          <p:val>
                                            <p:strVal val="ppt_y+.1"/>
                                          </p:val>
                                        </p:tav>
                                      </p:tavLst>
                                    </p:anim>
                                    <p:set>
                                      <p:cBhvr>
                                        <p:cTn id="9" dur="1" fill="hold">
                                          <p:stCondLst>
                                            <p:cond delay="999"/>
                                          </p:stCondLst>
                                        </p:cTn>
                                        <p:tgtEl>
                                          <p:spTgt spid="43"/>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50"/>
                                        </p:tgtEl>
                                      </p:cBhvr>
                                    </p:animEffect>
                                    <p:anim calcmode="lin" valueType="num">
                                      <p:cBhvr>
                                        <p:cTn id="12" dur="1000"/>
                                        <p:tgtEl>
                                          <p:spTgt spid="50"/>
                                        </p:tgtEl>
                                        <p:attrNameLst>
                                          <p:attrName>ppt_x</p:attrName>
                                        </p:attrNameLst>
                                      </p:cBhvr>
                                      <p:tavLst>
                                        <p:tav tm="0">
                                          <p:val>
                                            <p:strVal val="ppt_x"/>
                                          </p:val>
                                        </p:tav>
                                        <p:tav tm="100000">
                                          <p:val>
                                            <p:strVal val="ppt_x"/>
                                          </p:val>
                                        </p:tav>
                                      </p:tavLst>
                                    </p:anim>
                                    <p:anim calcmode="lin" valueType="num">
                                      <p:cBhvr>
                                        <p:cTn id="13" dur="1000"/>
                                        <p:tgtEl>
                                          <p:spTgt spid="50"/>
                                        </p:tgtEl>
                                        <p:attrNameLst>
                                          <p:attrName>ppt_y</p:attrName>
                                        </p:attrNameLst>
                                      </p:cBhvr>
                                      <p:tavLst>
                                        <p:tav tm="0">
                                          <p:val>
                                            <p:strVal val="ppt_y"/>
                                          </p:val>
                                        </p:tav>
                                        <p:tav tm="100000">
                                          <p:val>
                                            <p:strVal val="ppt_y+.1"/>
                                          </p:val>
                                        </p:tav>
                                      </p:tavLst>
                                    </p:anim>
                                    <p:set>
                                      <p:cBhvr>
                                        <p:cTn id="14" dur="1" fill="hold">
                                          <p:stCondLst>
                                            <p:cond delay="999"/>
                                          </p:stCondLst>
                                        </p:cTn>
                                        <p:tgtEl>
                                          <p:spTgt spid="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42"/>
                                        </p:tgtEl>
                                      </p:cBhvr>
                                    </p:animEffect>
                                    <p:anim calcmode="lin" valueType="num">
                                      <p:cBhvr>
                                        <p:cTn id="19" dur="1000"/>
                                        <p:tgtEl>
                                          <p:spTgt spid="42"/>
                                        </p:tgtEl>
                                        <p:attrNameLst>
                                          <p:attrName>ppt_x</p:attrName>
                                        </p:attrNameLst>
                                      </p:cBhvr>
                                      <p:tavLst>
                                        <p:tav tm="0">
                                          <p:val>
                                            <p:strVal val="ppt_x"/>
                                          </p:val>
                                        </p:tav>
                                        <p:tav tm="100000">
                                          <p:val>
                                            <p:strVal val="ppt_x"/>
                                          </p:val>
                                        </p:tav>
                                      </p:tavLst>
                                    </p:anim>
                                    <p:anim calcmode="lin" valueType="num">
                                      <p:cBhvr>
                                        <p:cTn id="20" dur="1000"/>
                                        <p:tgtEl>
                                          <p:spTgt spid="42"/>
                                        </p:tgtEl>
                                        <p:attrNameLst>
                                          <p:attrName>ppt_y</p:attrName>
                                        </p:attrNameLst>
                                      </p:cBhvr>
                                      <p:tavLst>
                                        <p:tav tm="0">
                                          <p:val>
                                            <p:strVal val="ppt_y"/>
                                          </p:val>
                                        </p:tav>
                                        <p:tav tm="100000">
                                          <p:val>
                                            <p:strVal val="ppt_y+.1"/>
                                          </p:val>
                                        </p:tav>
                                      </p:tavLst>
                                    </p:anim>
                                    <p:set>
                                      <p:cBhvr>
                                        <p:cTn id="21" dur="1" fill="hold">
                                          <p:stCondLst>
                                            <p:cond delay="999"/>
                                          </p:stCondLst>
                                        </p:cTn>
                                        <p:tgtEl>
                                          <p:spTgt spid="42"/>
                                        </p:tgtEl>
                                        <p:attrNameLst>
                                          <p:attrName>style.visibility</p:attrName>
                                        </p:attrNameLst>
                                      </p:cBhvr>
                                      <p:to>
                                        <p:strVal val="hidden"/>
                                      </p:to>
                                    </p:set>
                                  </p:childTnLst>
                                </p:cTn>
                              </p:par>
                              <p:par>
                                <p:cTn id="22" presetID="42" presetClass="exit" presetSubtype="0" fill="hold" grpId="0" nodeType="withEffect">
                                  <p:stCondLst>
                                    <p:cond delay="0"/>
                                  </p:stCondLst>
                                  <p:childTnLst>
                                    <p:animEffect transition="out" filter="fade">
                                      <p:cBhvr>
                                        <p:cTn id="23" dur="1000"/>
                                        <p:tgtEl>
                                          <p:spTgt spid="46"/>
                                        </p:tgtEl>
                                      </p:cBhvr>
                                    </p:animEffect>
                                    <p:anim calcmode="lin" valueType="num">
                                      <p:cBhvr>
                                        <p:cTn id="24" dur="1000"/>
                                        <p:tgtEl>
                                          <p:spTgt spid="46"/>
                                        </p:tgtEl>
                                        <p:attrNameLst>
                                          <p:attrName>ppt_x</p:attrName>
                                        </p:attrNameLst>
                                      </p:cBhvr>
                                      <p:tavLst>
                                        <p:tav tm="0">
                                          <p:val>
                                            <p:strVal val="ppt_x"/>
                                          </p:val>
                                        </p:tav>
                                        <p:tav tm="100000">
                                          <p:val>
                                            <p:strVal val="ppt_x"/>
                                          </p:val>
                                        </p:tav>
                                      </p:tavLst>
                                    </p:anim>
                                    <p:anim calcmode="lin" valueType="num">
                                      <p:cBhvr>
                                        <p:cTn id="25" dur="1000"/>
                                        <p:tgtEl>
                                          <p:spTgt spid="46"/>
                                        </p:tgtEl>
                                        <p:attrNameLst>
                                          <p:attrName>ppt_y</p:attrName>
                                        </p:attrNameLst>
                                      </p:cBhvr>
                                      <p:tavLst>
                                        <p:tav tm="0">
                                          <p:val>
                                            <p:strVal val="ppt_y"/>
                                          </p:val>
                                        </p:tav>
                                        <p:tav tm="100000">
                                          <p:val>
                                            <p:strVal val="ppt_y+.1"/>
                                          </p:val>
                                        </p:tav>
                                      </p:tavLst>
                                    </p:anim>
                                    <p:set>
                                      <p:cBhvr>
                                        <p:cTn id="26" dur="1" fill="hold">
                                          <p:stCondLst>
                                            <p:cond delay="999"/>
                                          </p:stCondLst>
                                        </p:cTn>
                                        <p:tgtEl>
                                          <p:spTgt spid="4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41"/>
                                        </p:tgtEl>
                                      </p:cBhvr>
                                    </p:animEffect>
                                    <p:anim calcmode="lin" valueType="num">
                                      <p:cBhvr>
                                        <p:cTn id="31" dur="1000"/>
                                        <p:tgtEl>
                                          <p:spTgt spid="41"/>
                                        </p:tgtEl>
                                        <p:attrNameLst>
                                          <p:attrName>ppt_x</p:attrName>
                                        </p:attrNameLst>
                                      </p:cBhvr>
                                      <p:tavLst>
                                        <p:tav tm="0">
                                          <p:val>
                                            <p:strVal val="ppt_x"/>
                                          </p:val>
                                        </p:tav>
                                        <p:tav tm="100000">
                                          <p:val>
                                            <p:strVal val="ppt_x"/>
                                          </p:val>
                                        </p:tav>
                                      </p:tavLst>
                                    </p:anim>
                                    <p:anim calcmode="lin" valueType="num">
                                      <p:cBhvr>
                                        <p:cTn id="32" dur="1000"/>
                                        <p:tgtEl>
                                          <p:spTgt spid="41"/>
                                        </p:tgtEl>
                                        <p:attrNameLst>
                                          <p:attrName>ppt_y</p:attrName>
                                        </p:attrNameLst>
                                      </p:cBhvr>
                                      <p:tavLst>
                                        <p:tav tm="0">
                                          <p:val>
                                            <p:strVal val="ppt_y"/>
                                          </p:val>
                                        </p:tav>
                                        <p:tav tm="100000">
                                          <p:val>
                                            <p:strVal val="ppt_y+.1"/>
                                          </p:val>
                                        </p:tav>
                                      </p:tavLst>
                                    </p:anim>
                                    <p:set>
                                      <p:cBhvr>
                                        <p:cTn id="33" dur="1" fill="hold">
                                          <p:stCondLst>
                                            <p:cond delay="999"/>
                                          </p:stCondLst>
                                        </p:cTn>
                                        <p:tgtEl>
                                          <p:spTgt spid="41"/>
                                        </p:tgtEl>
                                        <p:attrNameLst>
                                          <p:attrName>style.visibility</p:attrName>
                                        </p:attrNameLst>
                                      </p:cBhvr>
                                      <p:to>
                                        <p:strVal val="hidden"/>
                                      </p:to>
                                    </p:set>
                                  </p:childTnLst>
                                </p:cTn>
                              </p:par>
                              <p:par>
                                <p:cTn id="34" presetID="42" presetClass="exit" presetSubtype="0" fill="hold" grpId="0" nodeType="withEffect">
                                  <p:stCondLst>
                                    <p:cond delay="0"/>
                                  </p:stCondLst>
                                  <p:childTnLst>
                                    <p:animEffect transition="out" filter="fade">
                                      <p:cBhvr>
                                        <p:cTn id="35" dur="1000"/>
                                        <p:tgtEl>
                                          <p:spTgt spid="48"/>
                                        </p:tgtEl>
                                      </p:cBhvr>
                                    </p:animEffect>
                                    <p:anim calcmode="lin" valueType="num">
                                      <p:cBhvr>
                                        <p:cTn id="36" dur="1000"/>
                                        <p:tgtEl>
                                          <p:spTgt spid="48"/>
                                        </p:tgtEl>
                                        <p:attrNameLst>
                                          <p:attrName>ppt_x</p:attrName>
                                        </p:attrNameLst>
                                      </p:cBhvr>
                                      <p:tavLst>
                                        <p:tav tm="0">
                                          <p:val>
                                            <p:strVal val="ppt_x"/>
                                          </p:val>
                                        </p:tav>
                                        <p:tav tm="100000">
                                          <p:val>
                                            <p:strVal val="ppt_x"/>
                                          </p:val>
                                        </p:tav>
                                      </p:tavLst>
                                    </p:anim>
                                    <p:anim calcmode="lin" valueType="num">
                                      <p:cBhvr>
                                        <p:cTn id="37" dur="1000"/>
                                        <p:tgtEl>
                                          <p:spTgt spid="48"/>
                                        </p:tgtEl>
                                        <p:attrNameLst>
                                          <p:attrName>ppt_y</p:attrName>
                                        </p:attrNameLst>
                                      </p:cBhvr>
                                      <p:tavLst>
                                        <p:tav tm="0">
                                          <p:val>
                                            <p:strVal val="ppt_y"/>
                                          </p:val>
                                        </p:tav>
                                        <p:tav tm="100000">
                                          <p:val>
                                            <p:strVal val="ppt_y+.1"/>
                                          </p:val>
                                        </p:tav>
                                      </p:tavLst>
                                    </p:anim>
                                    <p:set>
                                      <p:cBhvr>
                                        <p:cTn id="38" dur="1" fill="hold">
                                          <p:stCondLst>
                                            <p:cond delay="999"/>
                                          </p:stCondLst>
                                        </p:cTn>
                                        <p:tgtEl>
                                          <p:spTgt spid="4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0" grpId="0" animBg="1"/>
      <p:bldP spid="51"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8E46-7D58-094D-9208-8CD42A923548}"/>
              </a:ext>
            </a:extLst>
          </p:cNvPr>
          <p:cNvSpPr>
            <a:spLocks noGrp="1"/>
          </p:cNvSpPr>
          <p:nvPr>
            <p:ph type="title"/>
          </p:nvPr>
        </p:nvSpPr>
        <p:spPr>
          <a:xfrm>
            <a:off x="413536" y="20647"/>
            <a:ext cx="10972800" cy="924806"/>
          </a:xfrm>
        </p:spPr>
        <p:txBody>
          <a:bodyPr/>
          <a:lstStyle/>
          <a:p>
            <a:r>
              <a:rPr lang="en-US" sz="4000" dirty="0"/>
              <a:t>Global inference </a:t>
            </a:r>
            <a:r>
              <a:rPr lang="en-US" sz="3600" dirty="0"/>
              <a:t>(a toy example)</a:t>
            </a:r>
            <a:endParaRPr lang="en-US" dirty="0"/>
          </a:p>
        </p:txBody>
      </p:sp>
      <p:sp>
        <p:nvSpPr>
          <p:cNvPr id="51" name="TextBox 50">
            <a:extLst>
              <a:ext uri="{FF2B5EF4-FFF2-40B4-BE49-F238E27FC236}">
                <a16:creationId xmlns:a16="http://schemas.microsoft.com/office/drawing/2014/main" id="{4348F4B8-66E5-774D-9209-78F3086CE3E6}"/>
              </a:ext>
            </a:extLst>
          </p:cNvPr>
          <p:cNvSpPr txBox="1"/>
          <p:nvPr/>
        </p:nvSpPr>
        <p:spPr>
          <a:xfrm>
            <a:off x="2366288" y="5046422"/>
            <a:ext cx="7459424" cy="1200329"/>
          </a:xfrm>
          <a:prstGeom prst="rect">
            <a:avLst/>
          </a:prstGeom>
          <a:noFill/>
          <a:ln>
            <a:solidFill>
              <a:srgbClr val="3366CC"/>
            </a:solidFill>
          </a:ln>
        </p:spPr>
        <p:txBody>
          <a:bodyPr wrap="square" rtlCol="0">
            <a:spAutoFit/>
          </a:bodyPr>
          <a:lstStyle/>
          <a:p>
            <a:pPr algn="ctr"/>
            <a:r>
              <a:rPr lang="en-US" sz="2400" dirty="0">
                <a:latin typeface="+mj-lt"/>
              </a:rPr>
              <a:t>We should not only select the assignment with the </a:t>
            </a:r>
            <a:r>
              <a:rPr lang="en-US" sz="2400" b="1" dirty="0">
                <a:latin typeface="+mj-lt"/>
              </a:rPr>
              <a:t>best score</a:t>
            </a:r>
            <a:r>
              <a:rPr lang="en-US" sz="2400" dirty="0">
                <a:latin typeface="+mj-lt"/>
              </a:rPr>
              <a:t>, but also one that </a:t>
            </a:r>
            <a:r>
              <a:rPr lang="en-US" sz="2400" b="1" dirty="0">
                <a:latin typeface="+mj-lt"/>
              </a:rPr>
              <a:t>does not violate our constraints </a:t>
            </a:r>
            <a:r>
              <a:rPr lang="en-US" sz="2400" dirty="0">
                <a:latin typeface="+mj-lt"/>
              </a:rPr>
              <a:t>(here: transitivity). Formulated as an ILP (Roth &amp; Yih 2004)</a:t>
            </a:r>
          </a:p>
        </p:txBody>
      </p:sp>
      <p:grpSp>
        <p:nvGrpSpPr>
          <p:cNvPr id="5" name="Group 4">
            <a:extLst>
              <a:ext uri="{FF2B5EF4-FFF2-40B4-BE49-F238E27FC236}">
                <a16:creationId xmlns:a16="http://schemas.microsoft.com/office/drawing/2014/main" id="{75964CCB-2D2F-A746-8B59-CEDD22754EF6}"/>
              </a:ext>
            </a:extLst>
          </p:cNvPr>
          <p:cNvGrpSpPr/>
          <p:nvPr/>
        </p:nvGrpSpPr>
        <p:grpSpPr>
          <a:xfrm>
            <a:off x="1918170" y="1649314"/>
            <a:ext cx="8355661" cy="2939875"/>
            <a:chOff x="228600" y="1649313"/>
            <a:chExt cx="8355661" cy="2939875"/>
          </a:xfrm>
        </p:grpSpPr>
        <p:sp>
          <p:nvSpPr>
            <p:cNvPr id="19" name="TextBox 18">
              <a:extLst>
                <a:ext uri="{FF2B5EF4-FFF2-40B4-BE49-F238E27FC236}">
                  <a16:creationId xmlns:a16="http://schemas.microsoft.com/office/drawing/2014/main" id="{36B1D67F-0313-A74E-B05C-364131DACC42}"/>
                </a:ext>
              </a:extLst>
            </p:cNvPr>
            <p:cNvSpPr txBox="1"/>
            <p:nvPr/>
          </p:nvSpPr>
          <p:spPr>
            <a:xfrm>
              <a:off x="228600" y="3559430"/>
              <a:ext cx="949299" cy="276999"/>
            </a:xfrm>
            <a:prstGeom prst="rect">
              <a:avLst/>
            </a:prstGeom>
            <a:noFill/>
            <a:ln>
              <a:solidFill>
                <a:schemeClr val="tx1"/>
              </a:solidFill>
            </a:ln>
          </p:spPr>
          <p:txBody>
            <a:bodyPr wrap="none" rtlCol="0">
              <a:spAutoFit/>
            </a:bodyPr>
            <a:lstStyle/>
            <a:p>
              <a:r>
                <a:rPr lang="en-US" altLang="zh-CN" sz="1200" b="1" dirty="0">
                  <a:solidFill>
                    <a:srgbClr val="3366CC"/>
                  </a:solidFill>
                  <a:latin typeface="Century Gothic" panose="020B0502020202020204" pitchFamily="34" charset="0"/>
                  <a:ea typeface="Times New Roman" charset="0"/>
                  <a:cs typeface="Times New Roman" charset="0"/>
                </a:rPr>
                <a:t>cascaded</a:t>
              </a:r>
              <a:endParaRPr lang="en-US" sz="1200" b="1" dirty="0">
                <a:solidFill>
                  <a:srgbClr val="3366CC"/>
                </a:solidFill>
                <a:latin typeface="Century Gothic" panose="020B0502020202020204" pitchFamily="34" charset="0"/>
                <a:ea typeface="Times New Roman" charset="0"/>
                <a:cs typeface="Times New Roman" charset="0"/>
              </a:endParaRPr>
            </a:p>
          </p:txBody>
        </p:sp>
        <p:sp>
          <p:nvSpPr>
            <p:cNvPr id="21" name="TextBox 20">
              <a:extLst>
                <a:ext uri="{FF2B5EF4-FFF2-40B4-BE49-F238E27FC236}">
                  <a16:creationId xmlns:a16="http://schemas.microsoft.com/office/drawing/2014/main" id="{CA72676C-C889-F54C-93B4-2CEDC29787F3}"/>
                </a:ext>
              </a:extLst>
            </p:cNvPr>
            <p:cNvSpPr txBox="1"/>
            <p:nvPr/>
          </p:nvSpPr>
          <p:spPr>
            <a:xfrm>
              <a:off x="2130912" y="3559430"/>
              <a:ext cx="779381" cy="276999"/>
            </a:xfrm>
            <a:prstGeom prst="rect">
              <a:avLst/>
            </a:prstGeom>
            <a:noFill/>
            <a:ln>
              <a:solidFill>
                <a:schemeClr val="tx1"/>
              </a:solidFill>
            </a:ln>
          </p:spPr>
          <p:txBody>
            <a:bodyPr wrap="none" rtlCol="0">
              <a:spAutoFit/>
            </a:bodyPr>
            <a:lstStyle/>
            <a:p>
              <a:r>
                <a:rPr lang="en-US" sz="1200" b="1" dirty="0">
                  <a:solidFill>
                    <a:srgbClr val="3366CC"/>
                  </a:solidFill>
                  <a:latin typeface="Century Gothic" panose="020B0502020202020204" pitchFamily="34" charset="0"/>
                  <a:ea typeface="Times New Roman" charset="0"/>
                  <a:cs typeface="Times New Roman" charset="0"/>
                </a:rPr>
                <a:t>ordered</a:t>
              </a:r>
            </a:p>
          </p:txBody>
        </p:sp>
        <p:sp>
          <p:nvSpPr>
            <p:cNvPr id="27" name="TextBox 26">
              <a:extLst>
                <a:ext uri="{FF2B5EF4-FFF2-40B4-BE49-F238E27FC236}">
                  <a16:creationId xmlns:a16="http://schemas.microsoft.com/office/drawing/2014/main" id="{5E97BEC5-F97E-4245-9A44-4C677DCF82BD}"/>
                </a:ext>
              </a:extLst>
            </p:cNvPr>
            <p:cNvSpPr txBox="1"/>
            <p:nvPr/>
          </p:nvSpPr>
          <p:spPr>
            <a:xfrm>
              <a:off x="1197372" y="2551117"/>
              <a:ext cx="750526" cy="276999"/>
            </a:xfrm>
            <a:prstGeom prst="rect">
              <a:avLst/>
            </a:prstGeom>
            <a:noFill/>
            <a:ln>
              <a:solidFill>
                <a:schemeClr val="tx1"/>
              </a:solidFill>
            </a:ln>
          </p:spPr>
          <p:txBody>
            <a:bodyPr wrap="none" rtlCol="0">
              <a:spAutoFit/>
            </a:bodyPr>
            <a:lstStyle/>
            <a:p>
              <a:r>
                <a:rPr lang="en-US" sz="1200" b="1" dirty="0">
                  <a:solidFill>
                    <a:srgbClr val="3366CC"/>
                  </a:solidFill>
                  <a:latin typeface="Century Gothic" panose="020B0502020202020204" pitchFamily="34" charset="0"/>
                  <a:ea typeface="Times New Roman" charset="0"/>
                  <a:cs typeface="Times New Roman" charset="0"/>
                </a:rPr>
                <a:t>monitor</a:t>
              </a:r>
            </a:p>
          </p:txBody>
        </p:sp>
        <p:cxnSp>
          <p:nvCxnSpPr>
            <p:cNvPr id="36" name="Straight Connector 35">
              <a:extLst>
                <a:ext uri="{FF2B5EF4-FFF2-40B4-BE49-F238E27FC236}">
                  <a16:creationId xmlns:a16="http://schemas.microsoft.com/office/drawing/2014/main" id="{146FD400-E108-F84E-A3FF-39FED7C840C7}"/>
                </a:ext>
              </a:extLst>
            </p:cNvPr>
            <p:cNvCxnSpPr>
              <a:cxnSpLocks/>
            </p:cNvCxnSpPr>
            <p:nvPr/>
          </p:nvCxnSpPr>
          <p:spPr>
            <a:xfrm flipH="1">
              <a:off x="675330" y="2863818"/>
              <a:ext cx="646475" cy="741996"/>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2B21EF-3D88-9E4D-9E5D-20F4E1ED6C37}"/>
                </a:ext>
              </a:extLst>
            </p:cNvPr>
            <p:cNvCxnSpPr>
              <a:cxnSpLocks/>
            </p:cNvCxnSpPr>
            <p:nvPr/>
          </p:nvCxnSpPr>
          <p:spPr>
            <a:xfrm>
              <a:off x="1745656" y="2822264"/>
              <a:ext cx="632462" cy="808653"/>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CF42BF5-F17A-3A4C-814B-7F492E7A695B}"/>
                </a:ext>
              </a:extLst>
            </p:cNvPr>
            <p:cNvCxnSpPr/>
            <p:nvPr/>
          </p:nvCxnSpPr>
          <p:spPr>
            <a:xfrm flipH="1" flipV="1">
              <a:off x="1088239" y="3705152"/>
              <a:ext cx="1012609" cy="145"/>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E096EB5-38D5-0743-8D99-B4052BCB6E7A}"/>
                </a:ext>
              </a:extLst>
            </p:cNvPr>
            <p:cNvSpPr txBox="1"/>
            <p:nvPr/>
          </p:nvSpPr>
          <p:spPr>
            <a:xfrm>
              <a:off x="1436652" y="3812747"/>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0.2</a:t>
              </a:r>
            </a:p>
          </p:txBody>
        </p:sp>
        <p:sp>
          <p:nvSpPr>
            <p:cNvPr id="47" name="TextBox 46">
              <a:extLst>
                <a:ext uri="{FF2B5EF4-FFF2-40B4-BE49-F238E27FC236}">
                  <a16:creationId xmlns:a16="http://schemas.microsoft.com/office/drawing/2014/main" id="{2FC63F5C-DF4C-4045-8F83-F255995B2736}"/>
                </a:ext>
              </a:extLst>
            </p:cNvPr>
            <p:cNvSpPr txBox="1"/>
            <p:nvPr/>
          </p:nvSpPr>
          <p:spPr>
            <a:xfrm>
              <a:off x="2289350" y="3038685"/>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0.7</a:t>
              </a:r>
            </a:p>
          </p:txBody>
        </p:sp>
        <p:sp>
          <p:nvSpPr>
            <p:cNvPr id="49" name="TextBox 48">
              <a:extLst>
                <a:ext uri="{FF2B5EF4-FFF2-40B4-BE49-F238E27FC236}">
                  <a16:creationId xmlns:a16="http://schemas.microsoft.com/office/drawing/2014/main" id="{8FD65723-6CE8-5444-89C6-0EF49270A308}"/>
                </a:ext>
              </a:extLst>
            </p:cNvPr>
            <p:cNvSpPr txBox="1"/>
            <p:nvPr/>
          </p:nvSpPr>
          <p:spPr>
            <a:xfrm>
              <a:off x="395700" y="2952257"/>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0.6</a:t>
              </a:r>
            </a:p>
          </p:txBody>
        </p:sp>
        <p:sp>
          <p:nvSpPr>
            <p:cNvPr id="20" name="TextBox 19">
              <a:extLst>
                <a:ext uri="{FF2B5EF4-FFF2-40B4-BE49-F238E27FC236}">
                  <a16:creationId xmlns:a16="http://schemas.microsoft.com/office/drawing/2014/main" id="{B2CB9D28-632D-D04A-9716-A19ACBA86B4D}"/>
                </a:ext>
              </a:extLst>
            </p:cNvPr>
            <p:cNvSpPr txBox="1"/>
            <p:nvPr/>
          </p:nvSpPr>
          <p:spPr>
            <a:xfrm>
              <a:off x="3053861" y="3559430"/>
              <a:ext cx="949299" cy="276999"/>
            </a:xfrm>
            <a:prstGeom prst="rect">
              <a:avLst/>
            </a:prstGeom>
            <a:noFill/>
            <a:ln>
              <a:solidFill>
                <a:schemeClr val="tx1"/>
              </a:solidFill>
            </a:ln>
          </p:spPr>
          <p:txBody>
            <a:bodyPr wrap="none" rtlCol="0">
              <a:spAutoFit/>
            </a:bodyPr>
            <a:lstStyle/>
            <a:p>
              <a:r>
                <a:rPr lang="en-US" altLang="zh-CN" sz="1200" b="1" dirty="0">
                  <a:solidFill>
                    <a:srgbClr val="3366CC"/>
                  </a:solidFill>
                  <a:latin typeface="Century Gothic" panose="020B0502020202020204" pitchFamily="34" charset="0"/>
                  <a:ea typeface="Times New Roman" charset="0"/>
                  <a:cs typeface="Times New Roman" charset="0"/>
                </a:rPr>
                <a:t>cascaded</a:t>
              </a:r>
              <a:endParaRPr lang="en-US" sz="1200" b="1" dirty="0">
                <a:solidFill>
                  <a:srgbClr val="3366CC"/>
                </a:solidFill>
                <a:latin typeface="Century Gothic" panose="020B0502020202020204" pitchFamily="34" charset="0"/>
                <a:ea typeface="Times New Roman" charset="0"/>
                <a:cs typeface="Times New Roman" charset="0"/>
              </a:endParaRPr>
            </a:p>
          </p:txBody>
        </p:sp>
        <p:sp>
          <p:nvSpPr>
            <p:cNvPr id="22" name="TextBox 21">
              <a:extLst>
                <a:ext uri="{FF2B5EF4-FFF2-40B4-BE49-F238E27FC236}">
                  <a16:creationId xmlns:a16="http://schemas.microsoft.com/office/drawing/2014/main" id="{0A0F939A-6DAC-F643-8418-CD8C6FFC480F}"/>
                </a:ext>
              </a:extLst>
            </p:cNvPr>
            <p:cNvSpPr txBox="1"/>
            <p:nvPr/>
          </p:nvSpPr>
          <p:spPr>
            <a:xfrm>
              <a:off x="4956173" y="3559430"/>
              <a:ext cx="779381" cy="276999"/>
            </a:xfrm>
            <a:prstGeom prst="rect">
              <a:avLst/>
            </a:prstGeom>
            <a:noFill/>
            <a:ln>
              <a:solidFill>
                <a:schemeClr val="tx1"/>
              </a:solidFill>
            </a:ln>
          </p:spPr>
          <p:txBody>
            <a:bodyPr wrap="none" rtlCol="0">
              <a:spAutoFit/>
            </a:bodyPr>
            <a:lstStyle/>
            <a:p>
              <a:r>
                <a:rPr lang="en-US" sz="1200" b="1" dirty="0">
                  <a:solidFill>
                    <a:srgbClr val="3366CC"/>
                  </a:solidFill>
                  <a:latin typeface="Century Gothic" panose="020B0502020202020204" pitchFamily="34" charset="0"/>
                  <a:ea typeface="Times New Roman" charset="0"/>
                  <a:cs typeface="Times New Roman" charset="0"/>
                </a:rPr>
                <a:t>ordered</a:t>
              </a:r>
            </a:p>
          </p:txBody>
        </p:sp>
        <p:sp>
          <p:nvSpPr>
            <p:cNvPr id="23" name="TextBox 22">
              <a:extLst>
                <a:ext uri="{FF2B5EF4-FFF2-40B4-BE49-F238E27FC236}">
                  <a16:creationId xmlns:a16="http://schemas.microsoft.com/office/drawing/2014/main" id="{8F54DC36-24AE-464F-933D-B2189F4607CB}"/>
                </a:ext>
              </a:extLst>
            </p:cNvPr>
            <p:cNvSpPr txBox="1"/>
            <p:nvPr/>
          </p:nvSpPr>
          <p:spPr>
            <a:xfrm>
              <a:off x="4022633" y="2551117"/>
              <a:ext cx="750526" cy="276999"/>
            </a:xfrm>
            <a:prstGeom prst="rect">
              <a:avLst/>
            </a:prstGeom>
            <a:noFill/>
            <a:ln>
              <a:solidFill>
                <a:schemeClr val="tx1"/>
              </a:solidFill>
            </a:ln>
          </p:spPr>
          <p:txBody>
            <a:bodyPr wrap="none" rtlCol="0">
              <a:spAutoFit/>
            </a:bodyPr>
            <a:lstStyle/>
            <a:p>
              <a:r>
                <a:rPr lang="en-US" sz="1200" b="1" dirty="0">
                  <a:solidFill>
                    <a:srgbClr val="3366CC"/>
                  </a:solidFill>
                  <a:latin typeface="Century Gothic" panose="020B0502020202020204" pitchFamily="34" charset="0"/>
                  <a:ea typeface="Times New Roman" charset="0"/>
                  <a:cs typeface="Times New Roman" charset="0"/>
                </a:rPr>
                <a:t>monitor</a:t>
              </a:r>
            </a:p>
          </p:txBody>
        </p:sp>
        <p:cxnSp>
          <p:nvCxnSpPr>
            <p:cNvPr id="24" name="Straight Connector 23">
              <a:extLst>
                <a:ext uri="{FF2B5EF4-FFF2-40B4-BE49-F238E27FC236}">
                  <a16:creationId xmlns:a16="http://schemas.microsoft.com/office/drawing/2014/main" id="{0F91BE87-617F-4946-88EC-86032DDAF309}"/>
                </a:ext>
              </a:extLst>
            </p:cNvPr>
            <p:cNvCxnSpPr/>
            <p:nvPr/>
          </p:nvCxnSpPr>
          <p:spPr>
            <a:xfrm flipH="1" flipV="1">
              <a:off x="3975958" y="3685573"/>
              <a:ext cx="1012609" cy="145"/>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B2BE960-8AC7-2F4E-9150-E9DF1994FBAB}"/>
                </a:ext>
              </a:extLst>
            </p:cNvPr>
            <p:cNvCxnSpPr>
              <a:cxnSpLocks/>
            </p:cNvCxnSpPr>
            <p:nvPr/>
          </p:nvCxnSpPr>
          <p:spPr>
            <a:xfrm>
              <a:off x="4625479" y="2846528"/>
              <a:ext cx="632462" cy="808653"/>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74FB0E2-9DB3-014B-943E-5DBF424451E9}"/>
                </a:ext>
              </a:extLst>
            </p:cNvPr>
            <p:cNvCxnSpPr>
              <a:cxnSpLocks/>
            </p:cNvCxnSpPr>
            <p:nvPr/>
          </p:nvCxnSpPr>
          <p:spPr>
            <a:xfrm flipH="1">
              <a:off x="3583128" y="2846528"/>
              <a:ext cx="646475" cy="741996"/>
            </a:xfrm>
            <a:prstGeom prst="line">
              <a:avLst/>
            </a:prstGeom>
            <a:ln w="3175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36AA5A-08FC-CE41-818C-E224FF7BA32F}"/>
                </a:ext>
              </a:extLst>
            </p:cNvPr>
            <p:cNvSpPr txBox="1"/>
            <p:nvPr/>
          </p:nvSpPr>
          <p:spPr>
            <a:xfrm>
              <a:off x="4187828" y="3796877"/>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0.8</a:t>
              </a:r>
            </a:p>
          </p:txBody>
        </p:sp>
        <p:sp>
          <p:nvSpPr>
            <p:cNvPr id="34" name="TextBox 33">
              <a:extLst>
                <a:ext uri="{FF2B5EF4-FFF2-40B4-BE49-F238E27FC236}">
                  <a16:creationId xmlns:a16="http://schemas.microsoft.com/office/drawing/2014/main" id="{439323F0-26E3-FF47-A604-80740308C3E6}"/>
                </a:ext>
              </a:extLst>
            </p:cNvPr>
            <p:cNvSpPr txBox="1"/>
            <p:nvPr/>
          </p:nvSpPr>
          <p:spPr>
            <a:xfrm>
              <a:off x="5040239" y="3032210"/>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0.7</a:t>
              </a:r>
            </a:p>
          </p:txBody>
        </p:sp>
        <p:sp>
          <p:nvSpPr>
            <p:cNvPr id="38" name="TextBox 37">
              <a:extLst>
                <a:ext uri="{FF2B5EF4-FFF2-40B4-BE49-F238E27FC236}">
                  <a16:creationId xmlns:a16="http://schemas.microsoft.com/office/drawing/2014/main" id="{51CC655D-DC22-054E-8557-BDFD834F6385}"/>
                </a:ext>
              </a:extLst>
            </p:cNvPr>
            <p:cNvSpPr txBox="1"/>
            <p:nvPr/>
          </p:nvSpPr>
          <p:spPr>
            <a:xfrm>
              <a:off x="3238667" y="3020904"/>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0.4</a:t>
              </a:r>
            </a:p>
          </p:txBody>
        </p:sp>
        <p:sp>
          <p:nvSpPr>
            <p:cNvPr id="40" name="TextBox 39">
              <a:extLst>
                <a:ext uri="{FF2B5EF4-FFF2-40B4-BE49-F238E27FC236}">
                  <a16:creationId xmlns:a16="http://schemas.microsoft.com/office/drawing/2014/main" id="{2C0B95A8-B7D1-3241-B162-7020F82B7CD9}"/>
                </a:ext>
              </a:extLst>
            </p:cNvPr>
            <p:cNvSpPr txBox="1"/>
            <p:nvPr/>
          </p:nvSpPr>
          <p:spPr>
            <a:xfrm>
              <a:off x="5902568" y="3559430"/>
              <a:ext cx="949299" cy="276999"/>
            </a:xfrm>
            <a:prstGeom prst="rect">
              <a:avLst/>
            </a:prstGeom>
            <a:noFill/>
            <a:ln>
              <a:solidFill>
                <a:schemeClr val="tx1"/>
              </a:solidFill>
            </a:ln>
          </p:spPr>
          <p:txBody>
            <a:bodyPr wrap="none" rtlCol="0">
              <a:spAutoFit/>
            </a:bodyPr>
            <a:lstStyle/>
            <a:p>
              <a:r>
                <a:rPr lang="en-US" altLang="zh-CN" sz="1200" b="1" dirty="0">
                  <a:solidFill>
                    <a:srgbClr val="3366CC"/>
                  </a:solidFill>
                  <a:latin typeface="Century Gothic" panose="020B0502020202020204" pitchFamily="34" charset="0"/>
                  <a:ea typeface="Times New Roman" charset="0"/>
                  <a:cs typeface="Times New Roman" charset="0"/>
                </a:rPr>
                <a:t>cascaded</a:t>
              </a:r>
              <a:endParaRPr lang="en-US" sz="1200" b="1" dirty="0">
                <a:solidFill>
                  <a:srgbClr val="3366CC"/>
                </a:solidFill>
                <a:latin typeface="Century Gothic" panose="020B0502020202020204" pitchFamily="34" charset="0"/>
                <a:ea typeface="Times New Roman" charset="0"/>
                <a:cs typeface="Times New Roman" charset="0"/>
              </a:endParaRPr>
            </a:p>
          </p:txBody>
        </p:sp>
        <p:sp>
          <p:nvSpPr>
            <p:cNvPr id="44" name="TextBox 43">
              <a:extLst>
                <a:ext uri="{FF2B5EF4-FFF2-40B4-BE49-F238E27FC236}">
                  <a16:creationId xmlns:a16="http://schemas.microsoft.com/office/drawing/2014/main" id="{0F7847B4-9935-7F42-A298-BF92DE615C0B}"/>
                </a:ext>
              </a:extLst>
            </p:cNvPr>
            <p:cNvSpPr txBox="1"/>
            <p:nvPr/>
          </p:nvSpPr>
          <p:spPr>
            <a:xfrm>
              <a:off x="7804880" y="3559430"/>
              <a:ext cx="779381" cy="276999"/>
            </a:xfrm>
            <a:prstGeom prst="rect">
              <a:avLst/>
            </a:prstGeom>
            <a:noFill/>
            <a:ln>
              <a:solidFill>
                <a:schemeClr val="tx1"/>
              </a:solidFill>
            </a:ln>
          </p:spPr>
          <p:txBody>
            <a:bodyPr wrap="none" rtlCol="0">
              <a:spAutoFit/>
            </a:bodyPr>
            <a:lstStyle/>
            <a:p>
              <a:r>
                <a:rPr lang="en-US" sz="1200" b="1" dirty="0">
                  <a:solidFill>
                    <a:srgbClr val="3366CC"/>
                  </a:solidFill>
                  <a:latin typeface="Century Gothic" panose="020B0502020202020204" pitchFamily="34" charset="0"/>
                  <a:ea typeface="Times New Roman" charset="0"/>
                  <a:cs typeface="Times New Roman" charset="0"/>
                </a:rPr>
                <a:t>ordered</a:t>
              </a:r>
            </a:p>
          </p:txBody>
        </p:sp>
        <p:sp>
          <p:nvSpPr>
            <p:cNvPr id="52" name="TextBox 51">
              <a:extLst>
                <a:ext uri="{FF2B5EF4-FFF2-40B4-BE49-F238E27FC236}">
                  <a16:creationId xmlns:a16="http://schemas.microsoft.com/office/drawing/2014/main" id="{E55A1780-F99A-3C44-BB8D-9F2579DAAD71}"/>
                </a:ext>
              </a:extLst>
            </p:cNvPr>
            <p:cNvSpPr txBox="1"/>
            <p:nvPr/>
          </p:nvSpPr>
          <p:spPr>
            <a:xfrm>
              <a:off x="6871340" y="2551117"/>
              <a:ext cx="750526" cy="276999"/>
            </a:xfrm>
            <a:prstGeom prst="rect">
              <a:avLst/>
            </a:prstGeom>
            <a:noFill/>
            <a:ln>
              <a:solidFill>
                <a:schemeClr val="tx1"/>
              </a:solidFill>
            </a:ln>
          </p:spPr>
          <p:txBody>
            <a:bodyPr wrap="none" rtlCol="0">
              <a:spAutoFit/>
            </a:bodyPr>
            <a:lstStyle/>
            <a:p>
              <a:r>
                <a:rPr lang="en-US" sz="1200" b="1" dirty="0">
                  <a:solidFill>
                    <a:srgbClr val="3366CC"/>
                  </a:solidFill>
                  <a:latin typeface="Century Gothic" panose="020B0502020202020204" pitchFamily="34" charset="0"/>
                  <a:ea typeface="Times New Roman" charset="0"/>
                  <a:cs typeface="Times New Roman" charset="0"/>
                </a:rPr>
                <a:t>monitor</a:t>
              </a:r>
            </a:p>
          </p:txBody>
        </p:sp>
        <p:cxnSp>
          <p:nvCxnSpPr>
            <p:cNvPr id="53" name="Straight Connector 52">
              <a:extLst>
                <a:ext uri="{FF2B5EF4-FFF2-40B4-BE49-F238E27FC236}">
                  <a16:creationId xmlns:a16="http://schemas.microsoft.com/office/drawing/2014/main" id="{EFEB6276-6809-E04B-BEEA-D0562384C437}"/>
                </a:ext>
              </a:extLst>
            </p:cNvPr>
            <p:cNvCxnSpPr/>
            <p:nvPr/>
          </p:nvCxnSpPr>
          <p:spPr>
            <a:xfrm flipH="1" flipV="1">
              <a:off x="6795249" y="3697929"/>
              <a:ext cx="1012609" cy="145"/>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3F94B03-FD32-D341-805C-670C4E7C17D5}"/>
                </a:ext>
              </a:extLst>
            </p:cNvPr>
            <p:cNvCxnSpPr>
              <a:cxnSpLocks/>
            </p:cNvCxnSpPr>
            <p:nvPr/>
          </p:nvCxnSpPr>
          <p:spPr>
            <a:xfrm flipH="1">
              <a:off x="6412327" y="2813659"/>
              <a:ext cx="646475" cy="741996"/>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B74932-A0DA-2347-BF16-9F4E41F75A81}"/>
                </a:ext>
              </a:extLst>
            </p:cNvPr>
            <p:cNvCxnSpPr>
              <a:cxnSpLocks/>
            </p:cNvCxnSpPr>
            <p:nvPr/>
          </p:nvCxnSpPr>
          <p:spPr>
            <a:xfrm>
              <a:off x="7439326" y="2820026"/>
              <a:ext cx="632462" cy="808653"/>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710B3EA-ACF2-A149-A3C6-7F8178EE0E0F}"/>
                </a:ext>
              </a:extLst>
            </p:cNvPr>
            <p:cNvSpPr txBox="1"/>
            <p:nvPr/>
          </p:nvSpPr>
          <p:spPr>
            <a:xfrm>
              <a:off x="7072891" y="3728311"/>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0.8</a:t>
              </a:r>
            </a:p>
          </p:txBody>
        </p:sp>
        <p:sp>
          <p:nvSpPr>
            <p:cNvPr id="62" name="TextBox 61">
              <a:extLst>
                <a:ext uri="{FF2B5EF4-FFF2-40B4-BE49-F238E27FC236}">
                  <a16:creationId xmlns:a16="http://schemas.microsoft.com/office/drawing/2014/main" id="{A51733ED-54E7-824C-82A9-FB1447C26D8F}"/>
                </a:ext>
              </a:extLst>
            </p:cNvPr>
            <p:cNvSpPr txBox="1"/>
            <p:nvPr/>
          </p:nvSpPr>
          <p:spPr>
            <a:xfrm>
              <a:off x="7885763" y="3013126"/>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0.3</a:t>
              </a:r>
            </a:p>
          </p:txBody>
        </p:sp>
        <p:sp>
          <p:nvSpPr>
            <p:cNvPr id="63" name="TextBox 62">
              <a:extLst>
                <a:ext uri="{FF2B5EF4-FFF2-40B4-BE49-F238E27FC236}">
                  <a16:creationId xmlns:a16="http://schemas.microsoft.com/office/drawing/2014/main" id="{7D0F34BC-2D16-6545-9F5D-D16900888C26}"/>
                </a:ext>
              </a:extLst>
            </p:cNvPr>
            <p:cNvSpPr txBox="1"/>
            <p:nvPr/>
          </p:nvSpPr>
          <p:spPr>
            <a:xfrm>
              <a:off x="6018396" y="3049712"/>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0.6</a:t>
              </a:r>
            </a:p>
          </p:txBody>
        </p:sp>
        <p:sp>
          <p:nvSpPr>
            <p:cNvPr id="4" name="TextBox 3">
              <a:extLst>
                <a:ext uri="{FF2B5EF4-FFF2-40B4-BE49-F238E27FC236}">
                  <a16:creationId xmlns:a16="http://schemas.microsoft.com/office/drawing/2014/main" id="{E078A33B-FCC2-8645-AE9D-ED5EBAD77C73}"/>
                </a:ext>
              </a:extLst>
            </p:cNvPr>
            <p:cNvSpPr txBox="1"/>
            <p:nvPr/>
          </p:nvSpPr>
          <p:spPr>
            <a:xfrm>
              <a:off x="763794" y="4219856"/>
              <a:ext cx="1697901" cy="369332"/>
            </a:xfrm>
            <a:prstGeom prst="rect">
              <a:avLst/>
            </a:prstGeom>
            <a:noFill/>
            <a:ln>
              <a:solidFill>
                <a:schemeClr val="tx1"/>
              </a:solidFill>
            </a:ln>
          </p:spPr>
          <p:txBody>
            <a:bodyPr wrap="none" rtlCol="0">
              <a:spAutoFit/>
            </a:bodyPr>
            <a:lstStyle/>
            <a:p>
              <a:r>
                <a:rPr lang="en-US" dirty="0">
                  <a:latin typeface="+mj-lt"/>
                </a:rPr>
                <a:t>0.6+0.2+0.7=1.5</a:t>
              </a:r>
            </a:p>
          </p:txBody>
        </p:sp>
        <p:sp>
          <p:nvSpPr>
            <p:cNvPr id="65" name="TextBox 64">
              <a:extLst>
                <a:ext uri="{FF2B5EF4-FFF2-40B4-BE49-F238E27FC236}">
                  <a16:creationId xmlns:a16="http://schemas.microsoft.com/office/drawing/2014/main" id="{57249D9F-980E-914D-B8D1-2D723A76E18F}"/>
                </a:ext>
              </a:extLst>
            </p:cNvPr>
            <p:cNvSpPr txBox="1"/>
            <p:nvPr/>
          </p:nvSpPr>
          <p:spPr>
            <a:xfrm>
              <a:off x="3571362" y="4219856"/>
              <a:ext cx="1697901" cy="369332"/>
            </a:xfrm>
            <a:prstGeom prst="rect">
              <a:avLst/>
            </a:prstGeom>
            <a:noFill/>
            <a:ln>
              <a:solidFill>
                <a:schemeClr val="tx1"/>
              </a:solidFill>
            </a:ln>
          </p:spPr>
          <p:txBody>
            <a:bodyPr wrap="none" rtlCol="0">
              <a:spAutoFit/>
            </a:bodyPr>
            <a:lstStyle/>
            <a:p>
              <a:r>
                <a:rPr lang="en-US" dirty="0">
                  <a:latin typeface="+mj-lt"/>
                </a:rPr>
                <a:t>0.4+0.8+0.7=1.9</a:t>
              </a:r>
            </a:p>
          </p:txBody>
        </p:sp>
        <p:sp>
          <p:nvSpPr>
            <p:cNvPr id="66" name="TextBox 65">
              <a:extLst>
                <a:ext uri="{FF2B5EF4-FFF2-40B4-BE49-F238E27FC236}">
                  <a16:creationId xmlns:a16="http://schemas.microsoft.com/office/drawing/2014/main" id="{0AA08714-8536-7841-B19F-25C26DA70AD8}"/>
                </a:ext>
              </a:extLst>
            </p:cNvPr>
            <p:cNvSpPr txBox="1"/>
            <p:nvPr/>
          </p:nvSpPr>
          <p:spPr>
            <a:xfrm>
              <a:off x="6485176" y="4219856"/>
              <a:ext cx="1697901" cy="369332"/>
            </a:xfrm>
            <a:prstGeom prst="rect">
              <a:avLst/>
            </a:prstGeom>
            <a:noFill/>
            <a:ln>
              <a:solidFill>
                <a:schemeClr val="tx1"/>
              </a:solidFill>
            </a:ln>
          </p:spPr>
          <p:txBody>
            <a:bodyPr wrap="none" rtlCol="0">
              <a:spAutoFit/>
            </a:bodyPr>
            <a:lstStyle/>
            <a:p>
              <a:r>
                <a:rPr lang="en-US" dirty="0">
                  <a:latin typeface="+mj-lt"/>
                </a:rPr>
                <a:t>0.6+0.3+0.8=1.7</a:t>
              </a:r>
            </a:p>
          </p:txBody>
        </p:sp>
        <p:sp>
          <p:nvSpPr>
            <p:cNvPr id="3" name="TextBox 2">
              <a:extLst>
                <a:ext uri="{FF2B5EF4-FFF2-40B4-BE49-F238E27FC236}">
                  <a16:creationId xmlns:a16="http://schemas.microsoft.com/office/drawing/2014/main" id="{7356C81A-6E44-7046-ABC4-A8164F563EE1}"/>
                </a:ext>
              </a:extLst>
            </p:cNvPr>
            <p:cNvSpPr txBox="1"/>
            <p:nvPr/>
          </p:nvSpPr>
          <p:spPr>
            <a:xfrm>
              <a:off x="1112158" y="1649313"/>
              <a:ext cx="1001172" cy="369332"/>
            </a:xfrm>
            <a:prstGeom prst="rect">
              <a:avLst/>
            </a:prstGeom>
            <a:noFill/>
            <a:ln>
              <a:solidFill>
                <a:schemeClr val="tx1"/>
              </a:solidFill>
            </a:ln>
          </p:spPr>
          <p:txBody>
            <a:bodyPr wrap="none" rtlCol="0">
              <a:spAutoFit/>
            </a:bodyPr>
            <a:lstStyle/>
            <a:p>
              <a:r>
                <a:rPr lang="en-US" dirty="0">
                  <a:latin typeface="+mj-lt"/>
                </a:rPr>
                <a:t>Option 1</a:t>
              </a:r>
            </a:p>
          </p:txBody>
        </p:sp>
        <p:sp>
          <p:nvSpPr>
            <p:cNvPr id="37" name="TextBox 36">
              <a:extLst>
                <a:ext uri="{FF2B5EF4-FFF2-40B4-BE49-F238E27FC236}">
                  <a16:creationId xmlns:a16="http://schemas.microsoft.com/office/drawing/2014/main" id="{40CC0123-C31D-A949-8572-0F79B98CB557}"/>
                </a:ext>
              </a:extLst>
            </p:cNvPr>
            <p:cNvSpPr txBox="1"/>
            <p:nvPr/>
          </p:nvSpPr>
          <p:spPr>
            <a:xfrm>
              <a:off x="3919726" y="1649313"/>
              <a:ext cx="1001172" cy="369332"/>
            </a:xfrm>
            <a:prstGeom prst="rect">
              <a:avLst/>
            </a:prstGeom>
            <a:noFill/>
            <a:ln>
              <a:solidFill>
                <a:schemeClr val="tx1"/>
              </a:solidFill>
            </a:ln>
          </p:spPr>
          <p:txBody>
            <a:bodyPr wrap="none" rtlCol="0">
              <a:spAutoFit/>
            </a:bodyPr>
            <a:lstStyle/>
            <a:p>
              <a:r>
                <a:rPr lang="en-US" dirty="0">
                  <a:latin typeface="+mj-lt"/>
                </a:rPr>
                <a:t>Option 2</a:t>
              </a:r>
            </a:p>
          </p:txBody>
        </p:sp>
        <p:sp>
          <p:nvSpPr>
            <p:cNvPr id="41" name="TextBox 40">
              <a:extLst>
                <a:ext uri="{FF2B5EF4-FFF2-40B4-BE49-F238E27FC236}">
                  <a16:creationId xmlns:a16="http://schemas.microsoft.com/office/drawing/2014/main" id="{725B9194-C81F-CC47-8451-F2BE49042478}"/>
                </a:ext>
              </a:extLst>
            </p:cNvPr>
            <p:cNvSpPr txBox="1"/>
            <p:nvPr/>
          </p:nvSpPr>
          <p:spPr>
            <a:xfrm>
              <a:off x="6833540" y="1649313"/>
              <a:ext cx="1001172" cy="369332"/>
            </a:xfrm>
            <a:prstGeom prst="rect">
              <a:avLst/>
            </a:prstGeom>
            <a:noFill/>
            <a:ln>
              <a:solidFill>
                <a:schemeClr val="tx1"/>
              </a:solidFill>
            </a:ln>
          </p:spPr>
          <p:txBody>
            <a:bodyPr wrap="none" rtlCol="0">
              <a:spAutoFit/>
            </a:bodyPr>
            <a:lstStyle/>
            <a:p>
              <a:r>
                <a:rPr lang="en-US" dirty="0">
                  <a:latin typeface="+mj-lt"/>
                </a:rPr>
                <a:t>Option 3</a:t>
              </a:r>
            </a:p>
          </p:txBody>
        </p:sp>
      </p:grpSp>
    </p:spTree>
    <p:extLst>
      <p:ext uri="{BB962C8B-B14F-4D97-AF65-F5344CB8AC3E}">
        <p14:creationId xmlns:p14="http://schemas.microsoft.com/office/powerpoint/2010/main" val="318288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5A6A15E-08E7-4EC5-8245-3594F89371D0}"/>
              </a:ext>
            </a:extLst>
          </p:cNvPr>
          <p:cNvSpPr>
            <a:spLocks noGrp="1"/>
          </p:cNvSpPr>
          <p:nvPr>
            <p:ph type="title"/>
          </p:nvPr>
        </p:nvSpPr>
        <p:spPr/>
        <p:txBody>
          <a:bodyPr>
            <a:normAutofit/>
          </a:bodyPr>
          <a:lstStyle/>
          <a:p>
            <a:r>
              <a:rPr lang="en-US" sz="4000" dirty="0"/>
              <a:t>Global inference via ILP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2C4E20-21E9-49F2-99C9-0CA78E0DF464}"/>
                  </a:ext>
                </a:extLst>
              </p:cNvPr>
              <p:cNvSpPr>
                <a:spLocks noGrp="1"/>
              </p:cNvSpPr>
              <p:nvPr>
                <p:ph idx="4294967295"/>
              </p:nvPr>
            </p:nvSpPr>
            <p:spPr>
              <a:xfrm>
                <a:off x="704728" y="1423896"/>
                <a:ext cx="8534400" cy="5181600"/>
              </a:xfrm>
            </p:spPr>
            <p:txBody>
              <a:bodyPr/>
              <a:lstStyle/>
              <a:p>
                <a:pPr marL="0" indent="0">
                  <a:buNone/>
                </a:pPr>
                <a:r>
                  <a:rPr lang="en-US" dirty="0">
                    <a:solidFill>
                      <a:schemeClr val="tx1"/>
                    </a:solidFill>
                  </a:rPr>
                  <a:t>Integer Linear Programming (ILP)</a:t>
                </a:r>
              </a:p>
              <a:p>
                <a:pPr lvl="1"/>
                <a:endParaRPr lang="en-US" dirty="0">
                  <a:solidFill>
                    <a:schemeClr val="tx1"/>
                  </a:solidFill>
                </a:endParaRPr>
              </a:p>
              <a:p>
                <a:pPr marL="457200" lvl="1" indent="0">
                  <a:buNone/>
                </a:pPr>
                <a14:m>
                  <m:oMathPara xmlns:m="http://schemas.openxmlformats.org/officeDocument/2006/math">
                    <m:oMathParaPr>
                      <m:jc m:val="centerGroup"/>
                    </m:oMathParaPr>
                    <m:oMath xmlns:m="http://schemas.openxmlformats.org/officeDocument/2006/math">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𝐼</m:t>
                          </m:r>
                        </m:e>
                      </m:acc>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𝑎𝑟𝑔</m:t>
                      </m:r>
                      <m:func>
                        <m:funcPr>
                          <m:ctrlPr>
                            <a:rPr lang="en-US" b="0" i="1" dirty="0" smtClean="0">
                              <a:solidFill>
                                <a:schemeClr val="tx1"/>
                              </a:solidFill>
                              <a:latin typeface="Cambria Math" panose="02040503050406030204" pitchFamily="18" charset="0"/>
                            </a:rPr>
                          </m:ctrlPr>
                        </m:funcPr>
                        <m:fName>
                          <m:limLow>
                            <m:limLowPr>
                              <m:ctrlPr>
                                <a:rPr lang="en-US" b="0" i="1" dirty="0" smtClean="0">
                                  <a:solidFill>
                                    <a:schemeClr val="tx1"/>
                                  </a:solidFill>
                                  <a:latin typeface="Cambria Math" panose="02040503050406030204" pitchFamily="18" charset="0"/>
                                </a:rPr>
                              </m:ctrlPr>
                            </m:limLowPr>
                            <m:e>
                              <m:r>
                                <m:rPr>
                                  <m:sty m:val="p"/>
                                </m:rPr>
                                <a:rPr lang="en-US" b="0" i="0" dirty="0" smtClean="0">
                                  <a:solidFill>
                                    <a:schemeClr val="tx1"/>
                                  </a:solidFill>
                                  <a:latin typeface="Cambria Math" panose="02040503050406030204" pitchFamily="18" charset="0"/>
                                </a:rPr>
                                <m:t>m</m:t>
                              </m:r>
                              <m:r>
                                <m:rPr>
                                  <m:sty m:val="p"/>
                                </m:rPr>
                                <a:rPr lang="en-US" b="0" i="0" dirty="0" smtClean="0">
                                  <a:solidFill>
                                    <a:schemeClr val="tx1"/>
                                  </a:solidFill>
                                  <a:latin typeface="Cambria Math" charset="0"/>
                                </a:rPr>
                                <m:t>ax</m:t>
                              </m:r>
                            </m:e>
                            <m:lim>
                              <m:r>
                                <a:rPr lang="en-US" b="0" i="1" dirty="0" smtClean="0">
                                  <a:solidFill>
                                    <a:schemeClr val="tx1"/>
                                  </a:solidFill>
                                  <a:latin typeface="Cambria Math" panose="02040503050406030204" pitchFamily="18" charset="0"/>
                                </a:rPr>
                                <m:t>𝐼</m:t>
                              </m:r>
                            </m:lim>
                          </m:limLow>
                        </m:fName>
                        <m:e>
                          <m:nary>
                            <m:naryPr>
                              <m:chr m:val="∑"/>
                              <m:supHide m:val="on"/>
                              <m:ctrlPr>
                                <a:rPr lang="en-US" b="0" i="1" dirty="0" smtClean="0">
                                  <a:solidFill>
                                    <a:schemeClr val="tx1"/>
                                  </a:solidFill>
                                  <a:latin typeface="Cambria Math" panose="02040503050406030204" pitchFamily="18" charset="0"/>
                                </a:rPr>
                              </m:ctrlPr>
                            </m:naryPr>
                            <m:sub>
                              <m:r>
                                <a:rPr lang="en-US" b="0" i="1" dirty="0" smtClean="0">
                                  <a:solidFill>
                                    <a:schemeClr val="tx1"/>
                                  </a:solidFill>
                                  <a:latin typeface="Cambria Math" panose="02040503050406030204" pitchFamily="18" charset="0"/>
                                </a:rPr>
                                <m:t>𝑖</m:t>
                              </m:r>
                              <m:r>
                                <a:rPr lang="en-US" b="0" i="1" dirty="0" smtClean="0">
                                  <a:solidFill>
                                    <a:schemeClr val="tx1"/>
                                  </a:solidFill>
                                  <a:latin typeface="Cambria Math" panose="02040503050406030204" pitchFamily="18" charset="0"/>
                                </a:rPr>
                                <m:t>&lt;</m:t>
                              </m:r>
                              <m:r>
                                <a:rPr lang="en-US" b="0" i="1" dirty="0" smtClean="0">
                                  <a:solidFill>
                                    <a:schemeClr val="tx1"/>
                                  </a:solidFill>
                                  <a:latin typeface="Cambria Math" panose="02040503050406030204" pitchFamily="18" charset="0"/>
                                </a:rPr>
                                <m:t>𝑗</m:t>
                              </m:r>
                            </m:sub>
                            <m:sup/>
                            <m:e>
                              <m:nary>
                                <m:naryPr>
                                  <m:chr m:val="∑"/>
                                  <m:supHide m:val="on"/>
                                  <m:ctrlPr>
                                    <a:rPr lang="en-US" b="0" i="1" dirty="0" smtClean="0">
                                      <a:solidFill>
                                        <a:schemeClr val="tx1"/>
                                      </a:solidFill>
                                      <a:latin typeface="Cambria Math" panose="02040503050406030204" pitchFamily="18" charset="0"/>
                                    </a:rPr>
                                  </m:ctrlPr>
                                </m:naryPr>
                                <m:sub>
                                  <m:r>
                                    <a:rPr lang="en-US" b="0" i="1" dirty="0" smtClean="0">
                                      <a:solidFill>
                                        <a:schemeClr val="tx1"/>
                                      </a:solidFill>
                                      <a:latin typeface="Cambria Math" panose="02040503050406030204" pitchFamily="18" charset="0"/>
                                    </a:rPr>
                                    <m:t>𝑟</m:t>
                                  </m:r>
                                </m:sub>
                                <m:sup/>
                                <m:e>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𝑓</m:t>
                                      </m:r>
                                    </m:e>
                                    <m:sub>
                                      <m:r>
                                        <a:rPr lang="en-US" b="0" i="1" dirty="0" smtClean="0">
                                          <a:solidFill>
                                            <a:schemeClr val="tx1"/>
                                          </a:solidFill>
                                          <a:latin typeface="Cambria Math" panose="02040503050406030204" pitchFamily="18" charset="0"/>
                                        </a:rPr>
                                        <m:t>𝑟</m:t>
                                      </m:r>
                                    </m:sub>
                                  </m:sSub>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𝑖𝑗</m:t>
                                      </m:r>
                                    </m:e>
                                  </m:d>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𝐼</m:t>
                                      </m:r>
                                    </m:e>
                                    <m:sub>
                                      <m:r>
                                        <a:rPr lang="en-US" b="0" i="1" dirty="0" smtClean="0">
                                          <a:solidFill>
                                            <a:schemeClr val="tx1"/>
                                          </a:solidFill>
                                          <a:latin typeface="Cambria Math" panose="02040503050406030204" pitchFamily="18" charset="0"/>
                                        </a:rPr>
                                        <m:t>𝑟</m:t>
                                      </m:r>
                                    </m:sub>
                                  </m:sSub>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𝑖𝑗</m:t>
                                  </m:r>
                                  <m:r>
                                    <a:rPr lang="en-US" b="0" i="1" dirty="0" smtClean="0">
                                      <a:solidFill>
                                        <a:schemeClr val="tx1"/>
                                      </a:solidFill>
                                      <a:latin typeface="Cambria Math" panose="02040503050406030204" pitchFamily="18" charset="0"/>
                                    </a:rPr>
                                    <m:t>)</m:t>
                                  </m:r>
                                </m:e>
                              </m:nary>
                            </m:e>
                          </m:nary>
                        </m:e>
                      </m:func>
                    </m:oMath>
                  </m:oMathPara>
                </a14:m>
                <a:endParaRPr lang="en-US" b="0" dirty="0">
                  <a:solidFill>
                    <a:schemeClr val="tx1"/>
                  </a:solidFill>
                </a:endParaRPr>
              </a:p>
              <a:p>
                <a:pPr marL="457200" lvl="1" indent="0">
                  <a:buNone/>
                </a:pPr>
                <a:r>
                  <a:rPr lang="en-US" dirty="0">
                    <a:solidFill>
                      <a:schemeClr val="tx1"/>
                    </a:solidFill>
                  </a:rPr>
                  <a:t>s.t. </a:t>
                </a:r>
                <a14:m>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𝑗</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oMath>
                </a14:m>
                <a:endParaRPr lang="en-US" b="0" dirty="0">
                  <a:solidFill>
                    <a:schemeClr val="tx1"/>
                  </a:solidFill>
                </a:endParaRPr>
              </a:p>
              <a:p>
                <a:pPr marL="457200" lvl="1"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solidFill>
                                <a:schemeClr val="tx1"/>
                              </a:solidFill>
                              <a:latin typeface="Cambria Math" panose="02040503050406030204" pitchFamily="18" charset="0"/>
                            </a:rPr>
                          </m:ctrlPr>
                        </m:naryPr>
                        <m:sub>
                          <m:r>
                            <a:rPr lang="en-US" b="0" i="1" smtClean="0">
                              <a:solidFill>
                                <a:schemeClr val="tx1"/>
                              </a:solidFill>
                              <a:latin typeface="Cambria Math" panose="02040503050406030204" pitchFamily="18" charset="0"/>
                            </a:rPr>
                            <m:t>𝑟</m:t>
                          </m:r>
                        </m:sub>
                        <m:sup/>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𝐼</m:t>
                              </m:r>
                            </m:e>
                            <m:sub>
                              <m:r>
                                <a:rPr lang="en-US" b="0" i="1" smtClean="0">
                                  <a:solidFill>
                                    <a:schemeClr val="tx1"/>
                                  </a:solidFill>
                                  <a:latin typeface="Cambria Math" panose="02040503050406030204" pitchFamily="18" charset="0"/>
                                </a:rPr>
                                <m:t>𝑟</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𝑖𝑗</m:t>
                              </m:r>
                            </m:e>
                          </m:d>
                        </m:e>
                      </m:nary>
                      <m:r>
                        <a:rPr lang="en-US" b="0" i="1" smtClean="0">
                          <a:solidFill>
                            <a:schemeClr val="tx1"/>
                          </a:solidFill>
                          <a:latin typeface="Cambria Math" panose="02040503050406030204" pitchFamily="18" charset="0"/>
                        </a:rPr>
                        <m:t>=1,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1</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𝑖𝑗</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2</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𝑗𝑘</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a:rPr lang="en-US" i="1">
                              <a:solidFill>
                                <a:schemeClr val="tx1"/>
                              </a:solidFill>
                              <a:latin typeface="Cambria Math" panose="02040503050406030204" pitchFamily="18" charset="0"/>
                            </a:rPr>
                            <m:t>𝑟</m:t>
                          </m:r>
                          <m:r>
                            <a:rPr lang="en-US" i="1">
                              <a:solidFill>
                                <a:schemeClr val="tx1"/>
                              </a:solidFill>
                              <a:latin typeface="Cambria Math" charset="0"/>
                            </a:rPr>
                            <m:t>3</m:t>
                          </m:r>
                        </m:sub>
                      </m:sSub>
                      <m:d>
                        <m:dPr>
                          <m:ctrlPr>
                            <a:rPr lang="en-US" i="1">
                              <a:solidFill>
                                <a:schemeClr val="tx1"/>
                              </a:solidFill>
                              <a:latin typeface="Cambria Math" panose="02040503050406030204" pitchFamily="18" charset="0"/>
                            </a:rPr>
                          </m:ctrlPr>
                        </m:dPr>
                        <m:e>
                          <m:r>
                            <a:rPr lang="en-US" i="1">
                              <a:solidFill>
                                <a:schemeClr val="tx1"/>
                              </a:solidFill>
                              <a:latin typeface="Cambria Math" charset="0"/>
                            </a:rPr>
                            <m:t>𝑖</m:t>
                          </m:r>
                          <m:r>
                            <a:rPr lang="en-US" i="1">
                              <a:solidFill>
                                <a:schemeClr val="tx1"/>
                              </a:solidFill>
                              <a:latin typeface="Cambria Math" panose="02040503050406030204" pitchFamily="18" charset="0"/>
                            </a:rPr>
                            <m:t>𝑘</m:t>
                          </m:r>
                        </m:e>
                      </m:d>
                      <m:r>
                        <a:rPr lang="en-US" i="1">
                          <a:solidFill>
                            <a:schemeClr val="tx1"/>
                          </a:solidFill>
                          <a:latin typeface="Cambria Math" panose="02040503050406030204" pitchFamily="18" charset="0"/>
                        </a:rPr>
                        <m:t>≤1</m:t>
                      </m:r>
                    </m:oMath>
                  </m:oMathPara>
                </a14:m>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We’re maximizing the score of an entire graph </a:t>
                </a:r>
                <a:r>
                  <a:rPr lang="en-US" b="1" dirty="0">
                    <a:solidFill>
                      <a:schemeClr val="tx1"/>
                    </a:solidFill>
                  </a:rPr>
                  <a:t>while enforcing transitivity constraints</a:t>
                </a:r>
                <a:r>
                  <a:rPr lang="en-US" dirty="0">
                    <a:solidFill>
                      <a:schemeClr val="tx1"/>
                    </a:solidFill>
                  </a:rPr>
                  <a:t>.</a:t>
                </a:r>
              </a:p>
            </p:txBody>
          </p:sp>
        </mc:Choice>
        <mc:Fallback xmlns="">
          <p:sp>
            <p:nvSpPr>
              <p:cNvPr id="3" name="Content Placeholder 2">
                <a:extLst>
                  <a:ext uri="{FF2B5EF4-FFF2-40B4-BE49-F238E27FC236}">
                    <a16:creationId xmlns:a16="http://schemas.microsoft.com/office/drawing/2014/main" id="{F02C4E20-21E9-49F2-99C9-0CA78E0DF464}"/>
                  </a:ext>
                </a:extLst>
              </p:cNvPr>
              <p:cNvSpPr>
                <a:spLocks noGrp="1" noRot="1" noChangeAspect="1" noMove="1" noResize="1" noEditPoints="1" noAdjustHandles="1" noChangeArrowheads="1" noChangeShapeType="1" noTextEdit="1"/>
              </p:cNvSpPr>
              <p:nvPr>
                <p:ph idx="4294967295"/>
              </p:nvPr>
            </p:nvSpPr>
            <p:spPr>
              <a:xfrm>
                <a:off x="704728" y="1423896"/>
                <a:ext cx="8534400" cy="5181600"/>
              </a:xfrm>
              <a:blipFill>
                <a:blip r:embed="rId3"/>
                <a:stretch>
                  <a:fillRect l="-1143" t="-94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0CB617D-BD82-460A-81E8-D560F32C96B0}"/>
              </a:ext>
            </a:extLst>
          </p:cNvPr>
          <p:cNvSpPr txBox="1"/>
          <p:nvPr/>
        </p:nvSpPr>
        <p:spPr>
          <a:xfrm>
            <a:off x="2007428" y="4114801"/>
            <a:ext cx="1319940" cy="408623"/>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chemeClr val="tx1"/>
                </a:solidFill>
                <a:latin typeface="+mj-lt"/>
              </a:rPr>
              <a:t>Uniqueness</a:t>
            </a:r>
          </a:p>
        </p:txBody>
      </p:sp>
      <p:sp>
        <p:nvSpPr>
          <p:cNvPr id="9" name="TextBox 8">
            <a:extLst>
              <a:ext uri="{FF2B5EF4-FFF2-40B4-BE49-F238E27FC236}">
                <a16:creationId xmlns:a16="http://schemas.microsoft.com/office/drawing/2014/main" id="{13C649FF-D4DE-4DDB-B1B8-730DA7C8DC8A}"/>
              </a:ext>
            </a:extLst>
          </p:cNvPr>
          <p:cNvSpPr txBox="1"/>
          <p:nvPr/>
        </p:nvSpPr>
        <p:spPr>
          <a:xfrm>
            <a:off x="4697562" y="4114801"/>
            <a:ext cx="2533386"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latin typeface="+mj-lt"/>
              </a:rPr>
              <a:t>Transitivity (no loops)</a:t>
            </a:r>
          </a:p>
        </p:txBody>
      </p:sp>
      <p:sp>
        <p:nvSpPr>
          <p:cNvPr id="6" name="TextBox 5"/>
          <p:cNvSpPr txBox="1"/>
          <p:nvPr/>
        </p:nvSpPr>
        <p:spPr>
          <a:xfrm>
            <a:off x="5829531" y="2726982"/>
            <a:ext cx="1752211" cy="369332"/>
          </a:xfrm>
          <a:prstGeom prst="rect">
            <a:avLst/>
          </a:prstGeom>
          <a:noFill/>
        </p:spPr>
        <p:txBody>
          <a:bodyPr wrap="none" rtlCol="0">
            <a:spAutoFit/>
          </a:bodyPr>
          <a:lstStyle/>
          <a:p>
            <a:r>
              <a:rPr lang="en-US" dirty="0">
                <a:latin typeface="+mj-lt"/>
              </a:rPr>
              <a:t>Boolean variable</a:t>
            </a:r>
          </a:p>
        </p:txBody>
      </p:sp>
      <p:sp>
        <p:nvSpPr>
          <p:cNvPr id="8" name="TextBox 7"/>
          <p:cNvSpPr txBox="1"/>
          <p:nvPr/>
        </p:nvSpPr>
        <p:spPr>
          <a:xfrm>
            <a:off x="4044320" y="1828800"/>
            <a:ext cx="1338828" cy="369332"/>
          </a:xfrm>
          <a:prstGeom prst="rect">
            <a:avLst/>
          </a:prstGeom>
          <a:noFill/>
        </p:spPr>
        <p:txBody>
          <a:bodyPr wrap="none" rtlCol="0">
            <a:spAutoFit/>
          </a:bodyPr>
          <a:lstStyle/>
          <a:p>
            <a:r>
              <a:rPr lang="en-US" dirty="0">
                <a:latin typeface="+mj-lt"/>
              </a:rPr>
              <a:t>real variable</a:t>
            </a:r>
          </a:p>
        </p:txBody>
      </p:sp>
      <p:sp>
        <p:nvSpPr>
          <p:cNvPr id="7" name="Rounded Rectangle 6"/>
          <p:cNvSpPr/>
          <p:nvPr/>
        </p:nvSpPr>
        <p:spPr>
          <a:xfrm>
            <a:off x="5865943" y="2345899"/>
            <a:ext cx="756171" cy="369332"/>
          </a:xfrm>
          <a:prstGeom prst="roundRect">
            <a:avLst/>
          </a:prstGeom>
          <a:noFill/>
          <a:ln w="38100">
            <a:solidFill>
              <a:srgbClr val="66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D3F8F46-05C1-024A-87CE-C4BF841F1AFE}"/>
                  </a:ext>
                </a:extLst>
              </p:cNvPr>
              <p:cNvSpPr txBox="1"/>
              <p:nvPr/>
            </p:nvSpPr>
            <p:spPr>
              <a:xfrm>
                <a:off x="10057878" y="967336"/>
                <a:ext cx="13043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𝐼</m:t>
                          </m:r>
                        </m:e>
                        <m:sub>
                          <m:r>
                            <a:rPr lang="en-US" i="1" dirty="0">
                              <a:solidFill>
                                <a:schemeClr val="tx1"/>
                              </a:solidFill>
                              <a:latin typeface="Cambria Math" panose="02040503050406030204" pitchFamily="18" charset="0"/>
                            </a:rPr>
                            <m:t>→</m:t>
                          </m:r>
                        </m:sub>
                      </m:sSub>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𝑖𝑗</m:t>
                          </m:r>
                        </m:e>
                      </m:d>
                      <m:r>
                        <a:rPr lang="en-US" i="1" dirty="0">
                          <a:solidFill>
                            <a:schemeClr val="tx1"/>
                          </a:solidFill>
                          <a:latin typeface="Cambria Math" panose="02040503050406030204" pitchFamily="18" charset="0"/>
                        </a:rPr>
                        <m:t>=1</m:t>
                      </m:r>
                    </m:oMath>
                  </m:oMathPara>
                </a14:m>
                <a:endParaRPr lang="en-US" dirty="0">
                  <a:solidFill>
                    <a:schemeClr val="tx1"/>
                  </a:solidFill>
                  <a:latin typeface="Century Gothic" panose="020B0502020202020204" pitchFamily="34" charset="0"/>
                </a:endParaRPr>
              </a:p>
            </p:txBody>
          </p:sp>
        </mc:Choice>
        <mc:Fallback xmlns="">
          <p:sp>
            <p:nvSpPr>
              <p:cNvPr id="15" name="TextBox 14">
                <a:extLst>
                  <a:ext uri="{FF2B5EF4-FFF2-40B4-BE49-F238E27FC236}">
                    <a16:creationId xmlns:a16="http://schemas.microsoft.com/office/drawing/2014/main" id="{3D3F8F46-05C1-024A-87CE-C4BF841F1AFE}"/>
                  </a:ext>
                </a:extLst>
              </p:cNvPr>
              <p:cNvSpPr txBox="1">
                <a:spLocks noRot="1" noChangeAspect="1" noMove="1" noResize="1" noEditPoints="1" noAdjustHandles="1" noChangeArrowheads="1" noChangeShapeType="1" noTextEdit="1"/>
              </p:cNvSpPr>
              <p:nvPr/>
            </p:nvSpPr>
            <p:spPr>
              <a:xfrm>
                <a:off x="10057878" y="967336"/>
                <a:ext cx="1304396" cy="369332"/>
              </a:xfrm>
              <a:prstGeom prst="rect">
                <a:avLst/>
              </a:prstGeom>
              <a:blipFill>
                <a:blip r:embed="rId4"/>
                <a:stretch>
                  <a:fillRect b="-16667"/>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2CF67A6E-32F8-5B41-AB18-831ADFF4F659}"/>
              </a:ext>
            </a:extLst>
          </p:cNvPr>
          <p:cNvGrpSpPr/>
          <p:nvPr/>
        </p:nvGrpSpPr>
        <p:grpSpPr>
          <a:xfrm>
            <a:off x="8944045" y="1535388"/>
            <a:ext cx="3024243" cy="411374"/>
            <a:chOff x="5701934" y="655920"/>
            <a:chExt cx="3024243" cy="411374"/>
          </a:xfrm>
        </p:grpSpPr>
        <p:grpSp>
          <p:nvGrpSpPr>
            <p:cNvPr id="16" name="Group 15">
              <a:extLst>
                <a:ext uri="{FF2B5EF4-FFF2-40B4-BE49-F238E27FC236}">
                  <a16:creationId xmlns:a16="http://schemas.microsoft.com/office/drawing/2014/main" id="{52B6E319-F6E3-E142-88C8-A66255FE176A}"/>
                </a:ext>
              </a:extLst>
            </p:cNvPr>
            <p:cNvGrpSpPr/>
            <p:nvPr/>
          </p:nvGrpSpPr>
          <p:grpSpPr>
            <a:xfrm>
              <a:off x="5701934" y="655920"/>
              <a:ext cx="3024243" cy="411374"/>
              <a:chOff x="6028653" y="823776"/>
              <a:chExt cx="3024243" cy="411374"/>
            </a:xfrm>
          </p:grpSpPr>
          <p:cxnSp>
            <p:nvCxnSpPr>
              <p:cNvPr id="12" name="Straight Arrow Connector 11">
                <a:extLst>
                  <a:ext uri="{FF2B5EF4-FFF2-40B4-BE49-F238E27FC236}">
                    <a16:creationId xmlns:a16="http://schemas.microsoft.com/office/drawing/2014/main" id="{3CAB12E8-9DBE-D448-8B03-3FA1EBD02030}"/>
                  </a:ext>
                </a:extLst>
              </p:cNvPr>
              <p:cNvCxnSpPr/>
              <p:nvPr/>
            </p:nvCxnSpPr>
            <p:spPr>
              <a:xfrm>
                <a:off x="7010400" y="914400"/>
                <a:ext cx="1676400" cy="0"/>
              </a:xfrm>
              <a:prstGeom prst="straightConnector1">
                <a:avLst/>
              </a:prstGeom>
              <a:ln w="38100">
                <a:solidFill>
                  <a:schemeClr val="tx1">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2B3CA7F-2E20-5E47-B421-CCF6914F737A}"/>
                  </a:ext>
                </a:extLst>
              </p:cNvPr>
              <p:cNvSpPr txBox="1"/>
              <p:nvPr/>
            </p:nvSpPr>
            <p:spPr>
              <a:xfrm>
                <a:off x="6028653" y="865818"/>
                <a:ext cx="811312" cy="369332"/>
              </a:xfrm>
              <a:prstGeom prst="rect">
                <a:avLst/>
              </a:prstGeom>
              <a:noFill/>
            </p:spPr>
            <p:txBody>
              <a:bodyPr wrap="none" rtlCol="0">
                <a:spAutoFit/>
              </a:bodyPr>
              <a:lstStyle/>
              <a:p>
                <a:r>
                  <a:rPr lang="en-US" dirty="0">
                    <a:latin typeface="+mj-lt"/>
                  </a:rPr>
                  <a:t>Event </a:t>
                </a:r>
                <a:r>
                  <a:rPr lang="en-US" dirty="0" err="1">
                    <a:latin typeface="+mj-lt"/>
                  </a:rPr>
                  <a:t>i</a:t>
                </a:r>
                <a:endParaRPr lang="en-US" dirty="0">
                  <a:latin typeface="+mj-lt"/>
                </a:endParaRPr>
              </a:p>
            </p:txBody>
          </p:sp>
          <p:sp>
            <p:nvSpPr>
              <p:cNvPr id="14" name="TextBox 13">
                <a:extLst>
                  <a:ext uri="{FF2B5EF4-FFF2-40B4-BE49-F238E27FC236}">
                    <a16:creationId xmlns:a16="http://schemas.microsoft.com/office/drawing/2014/main" id="{8BDFDF59-4395-6543-A259-65419609F901}"/>
                  </a:ext>
                </a:extLst>
              </p:cNvPr>
              <p:cNvSpPr txBox="1"/>
              <p:nvPr/>
            </p:nvSpPr>
            <p:spPr>
              <a:xfrm>
                <a:off x="8821742" y="823776"/>
                <a:ext cx="231154" cy="369332"/>
              </a:xfrm>
              <a:prstGeom prst="rect">
                <a:avLst/>
              </a:prstGeom>
              <a:noFill/>
            </p:spPr>
            <p:txBody>
              <a:bodyPr wrap="none" rtlCol="0">
                <a:spAutoFit/>
              </a:bodyPr>
              <a:lstStyle/>
              <a:p>
                <a:r>
                  <a:rPr lang="en-US" dirty="0">
                    <a:latin typeface="Century Gothic" panose="020B0502020202020204" pitchFamily="34" charset="0"/>
                  </a:rPr>
                  <a:t>j</a:t>
                </a:r>
              </a:p>
            </p:txBody>
          </p:sp>
        </p:grpSp>
        <p:cxnSp>
          <p:nvCxnSpPr>
            <p:cNvPr id="19" name="Straight Arrow Connector 18">
              <a:extLst>
                <a:ext uri="{FF2B5EF4-FFF2-40B4-BE49-F238E27FC236}">
                  <a16:creationId xmlns:a16="http://schemas.microsoft.com/office/drawing/2014/main" id="{4DABB494-E7DF-FF46-98B0-1179AB6B5D88}"/>
                </a:ext>
              </a:extLst>
            </p:cNvPr>
            <p:cNvCxnSpPr>
              <a:cxnSpLocks/>
            </p:cNvCxnSpPr>
            <p:nvPr/>
          </p:nvCxnSpPr>
          <p:spPr>
            <a:xfrm flipH="1">
              <a:off x="6619173" y="990600"/>
              <a:ext cx="1639619" cy="0"/>
            </a:xfrm>
            <a:prstGeom prst="straightConnector1">
              <a:avLst/>
            </a:prstGeom>
            <a:ln w="38100">
              <a:solidFill>
                <a:schemeClr val="tx1">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DFCE5D8-1E99-F74F-A10A-BBB7F92D24FB}"/>
                  </a:ext>
                </a:extLst>
              </p:cNvPr>
              <p:cNvSpPr txBox="1"/>
              <p:nvPr/>
            </p:nvSpPr>
            <p:spPr>
              <a:xfrm>
                <a:off x="10074795" y="2182894"/>
                <a:ext cx="12563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𝐼</m:t>
                          </m:r>
                        </m:e>
                        <m:sub>
                          <m:r>
                            <a:rPr lang="en-US" i="1" dirty="0">
                              <a:solidFill>
                                <a:schemeClr val="tx1"/>
                              </a:solidFill>
                              <a:latin typeface="Cambria Math" panose="02040503050406030204" pitchFamily="18" charset="0"/>
                              <a:ea typeface="Cambria Math" panose="02040503050406030204" pitchFamily="18" charset="0"/>
                            </a:rPr>
                            <m:t>←</m:t>
                          </m:r>
                        </m:sub>
                      </m:sSub>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𝑖𝑗</m:t>
                          </m:r>
                        </m:e>
                      </m:d>
                      <m:r>
                        <a:rPr lang="en-US" i="1" dirty="0">
                          <a:solidFill>
                            <a:schemeClr val="tx1"/>
                          </a:solidFill>
                          <a:latin typeface="Cambria Math" panose="02040503050406030204" pitchFamily="18" charset="0"/>
                        </a:rPr>
                        <m:t>=1</m:t>
                      </m:r>
                    </m:oMath>
                  </m:oMathPara>
                </a14:m>
                <a:endParaRPr lang="en-US" dirty="0">
                  <a:solidFill>
                    <a:schemeClr val="tx1"/>
                  </a:solidFill>
                  <a:latin typeface="Century Gothic" panose="020B0502020202020204" pitchFamily="34" charset="0"/>
                </a:endParaRPr>
              </a:p>
            </p:txBody>
          </p:sp>
        </mc:Choice>
        <mc:Fallback xmlns="">
          <p:sp>
            <p:nvSpPr>
              <p:cNvPr id="20" name="TextBox 19">
                <a:extLst>
                  <a:ext uri="{FF2B5EF4-FFF2-40B4-BE49-F238E27FC236}">
                    <a16:creationId xmlns:a16="http://schemas.microsoft.com/office/drawing/2014/main" id="{EDFCE5D8-1E99-F74F-A10A-BBB7F92D24FB}"/>
                  </a:ext>
                </a:extLst>
              </p:cNvPr>
              <p:cNvSpPr txBox="1">
                <a:spLocks noRot="1" noChangeAspect="1" noMove="1" noResize="1" noEditPoints="1" noAdjustHandles="1" noChangeArrowheads="1" noChangeShapeType="1" noTextEdit="1"/>
              </p:cNvSpPr>
              <p:nvPr/>
            </p:nvSpPr>
            <p:spPr>
              <a:xfrm>
                <a:off x="10074795" y="2182894"/>
                <a:ext cx="1256306" cy="369332"/>
              </a:xfrm>
              <a:prstGeom prst="rect">
                <a:avLst/>
              </a:prstGeom>
              <a:blipFill>
                <a:blip r:embed="rId5"/>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E98EC79-E3A4-AD4B-8DD2-FCD9CF475C96}"/>
                  </a:ext>
                </a:extLst>
              </p:cNvPr>
              <p:cNvSpPr/>
              <p:nvPr/>
            </p:nvSpPr>
            <p:spPr>
              <a:xfrm>
                <a:off x="10082909" y="1227615"/>
                <a:ext cx="14395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𝑓</m:t>
                          </m:r>
                        </m:e>
                        <m:sub>
                          <m:r>
                            <a:rPr lang="en-US" i="1" dirty="0">
                              <a:solidFill>
                                <a:schemeClr val="tx1"/>
                              </a:solidFill>
                              <a:latin typeface="Cambria Math" panose="02040503050406030204" pitchFamily="18" charset="0"/>
                            </a:rPr>
                            <m:t>→</m:t>
                          </m:r>
                        </m:sub>
                      </m:sSub>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𝑖𝑗</m:t>
                          </m:r>
                        </m:e>
                      </m:d>
                      <m:r>
                        <a:rPr lang="en-US" i="1" dirty="0">
                          <a:solidFill>
                            <a:schemeClr val="tx1"/>
                          </a:solidFill>
                          <a:latin typeface="Cambria Math" panose="02040503050406030204" pitchFamily="18" charset="0"/>
                        </a:rPr>
                        <m:t>=0.6</m:t>
                      </m:r>
                    </m:oMath>
                  </m:oMathPara>
                </a14:m>
                <a:endParaRPr lang="en-US" dirty="0">
                  <a:solidFill>
                    <a:schemeClr val="tx1"/>
                  </a:solidFill>
                </a:endParaRPr>
              </a:p>
            </p:txBody>
          </p:sp>
        </mc:Choice>
        <mc:Fallback xmlns="">
          <p:sp>
            <p:nvSpPr>
              <p:cNvPr id="10" name="Rectangle 9">
                <a:extLst>
                  <a:ext uri="{FF2B5EF4-FFF2-40B4-BE49-F238E27FC236}">
                    <a16:creationId xmlns:a16="http://schemas.microsoft.com/office/drawing/2014/main" id="{CE98EC79-E3A4-AD4B-8DD2-FCD9CF475C96}"/>
                  </a:ext>
                </a:extLst>
              </p:cNvPr>
              <p:cNvSpPr>
                <a:spLocks noRot="1" noChangeAspect="1" noMove="1" noResize="1" noEditPoints="1" noAdjustHandles="1" noChangeArrowheads="1" noChangeShapeType="1" noTextEdit="1"/>
              </p:cNvSpPr>
              <p:nvPr/>
            </p:nvSpPr>
            <p:spPr>
              <a:xfrm>
                <a:off x="10082909" y="1227615"/>
                <a:ext cx="1439561" cy="369332"/>
              </a:xfrm>
              <a:prstGeom prst="rect">
                <a:avLst/>
              </a:prstGeom>
              <a:blipFill>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8797B9CD-C3A9-4A48-8CB8-23E44582466A}"/>
                  </a:ext>
                </a:extLst>
              </p:cNvPr>
              <p:cNvSpPr/>
              <p:nvPr/>
            </p:nvSpPr>
            <p:spPr>
              <a:xfrm>
                <a:off x="10061342" y="1889585"/>
                <a:ext cx="14395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𝑓</m:t>
                          </m:r>
                        </m:e>
                        <m:sub>
                          <m:r>
                            <a:rPr lang="en-US" i="1" dirty="0">
                              <a:solidFill>
                                <a:schemeClr val="tx1"/>
                              </a:solidFill>
                              <a:latin typeface="Cambria Math" panose="02040503050406030204" pitchFamily="18" charset="0"/>
                              <a:ea typeface="Cambria Math" panose="02040503050406030204" pitchFamily="18" charset="0"/>
                            </a:rPr>
                            <m:t>←</m:t>
                          </m:r>
                        </m:sub>
                      </m:sSub>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𝑖𝑗</m:t>
                          </m:r>
                        </m:e>
                      </m:d>
                      <m:r>
                        <a:rPr lang="en-US" i="1" dirty="0">
                          <a:solidFill>
                            <a:schemeClr val="tx1"/>
                          </a:solidFill>
                          <a:latin typeface="Cambria Math" panose="02040503050406030204" pitchFamily="18" charset="0"/>
                        </a:rPr>
                        <m:t>=0.4</m:t>
                      </m:r>
                    </m:oMath>
                  </m:oMathPara>
                </a14:m>
                <a:endParaRPr lang="en-US" dirty="0">
                  <a:solidFill>
                    <a:schemeClr val="tx1"/>
                  </a:solidFill>
                </a:endParaRPr>
              </a:p>
            </p:txBody>
          </p:sp>
        </mc:Choice>
        <mc:Fallback xmlns="">
          <p:sp>
            <p:nvSpPr>
              <p:cNvPr id="21" name="Rectangle 20">
                <a:extLst>
                  <a:ext uri="{FF2B5EF4-FFF2-40B4-BE49-F238E27FC236}">
                    <a16:creationId xmlns:a16="http://schemas.microsoft.com/office/drawing/2014/main" id="{8797B9CD-C3A9-4A48-8CB8-23E44582466A}"/>
                  </a:ext>
                </a:extLst>
              </p:cNvPr>
              <p:cNvSpPr>
                <a:spLocks noRot="1" noChangeAspect="1" noMove="1" noResize="1" noEditPoints="1" noAdjustHandles="1" noChangeArrowheads="1" noChangeShapeType="1" noTextEdit="1"/>
              </p:cNvSpPr>
              <p:nvPr/>
            </p:nvSpPr>
            <p:spPr>
              <a:xfrm>
                <a:off x="10061342" y="1889585"/>
                <a:ext cx="1439560" cy="369332"/>
              </a:xfrm>
              <a:prstGeom prst="rect">
                <a:avLst/>
              </a:prstGeom>
              <a:blipFill>
                <a:blip r:embed="rId7"/>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C570D2E-663E-4D41-A0B1-8243157F9602}"/>
                  </a:ext>
                </a:extLst>
              </p:cNvPr>
              <p:cNvSpPr txBox="1"/>
              <p:nvPr/>
            </p:nvSpPr>
            <p:spPr>
              <a:xfrm>
                <a:off x="651379" y="5669734"/>
                <a:ext cx="7459424" cy="830997"/>
              </a:xfrm>
              <a:prstGeom prst="rect">
                <a:avLst/>
              </a:prstGeom>
              <a:noFill/>
              <a:ln>
                <a:solidFill>
                  <a:srgbClr val="3366CC"/>
                </a:solidFill>
              </a:ln>
            </p:spPr>
            <p:txBody>
              <a:bodyPr wrap="square" rtlCol="0">
                <a:spAutoFit/>
              </a:bodyPr>
              <a:lstStyle/>
              <a:p>
                <a:pPr algn="ctr"/>
                <a:r>
                  <a:rPr lang="en-US" sz="2400" dirty="0">
                    <a:latin typeface="+mj-lt"/>
                  </a:rPr>
                  <a:t>Global Inference is essential. But, </a:t>
                </a:r>
                <a:r>
                  <a:rPr lang="en-US" sz="2400" b="1" dirty="0">
                    <a:latin typeface="+mj-lt"/>
                  </a:rPr>
                  <a:t>how should we train the models</a:t>
                </a:r>
                <a:r>
                  <a:rPr lang="en-US" sz="2400" dirty="0">
                    <a:latin typeface="+mj-lt"/>
                  </a:rPr>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b="0" i="1" dirty="0" smtClean="0">
                            <a:latin typeface="Cambria Math" panose="02040503050406030204" pitchFamily="18" charset="0"/>
                          </a:rPr>
                          <m:t>𝑟</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𝑖𝑗</m:t>
                        </m:r>
                      </m:e>
                    </m:d>
                  </m:oMath>
                </a14:m>
                <a:r>
                  <a:rPr lang="en-US" sz="2400" dirty="0">
                    <a:latin typeface="+mj-lt"/>
                  </a:rPr>
                  <a:t>? </a:t>
                </a:r>
              </a:p>
            </p:txBody>
          </p:sp>
        </mc:Choice>
        <mc:Fallback xmlns="">
          <p:sp>
            <p:nvSpPr>
              <p:cNvPr id="23" name="TextBox 22">
                <a:extLst>
                  <a:ext uri="{FF2B5EF4-FFF2-40B4-BE49-F238E27FC236}">
                    <a16:creationId xmlns:a16="http://schemas.microsoft.com/office/drawing/2014/main" id="{CC570D2E-663E-4D41-A0B1-8243157F9602}"/>
                  </a:ext>
                </a:extLst>
              </p:cNvPr>
              <p:cNvSpPr txBox="1">
                <a:spLocks noRot="1" noChangeAspect="1" noMove="1" noResize="1" noEditPoints="1" noAdjustHandles="1" noChangeArrowheads="1" noChangeShapeType="1" noTextEdit="1"/>
              </p:cNvSpPr>
              <p:nvPr/>
            </p:nvSpPr>
            <p:spPr>
              <a:xfrm>
                <a:off x="651379" y="5669734"/>
                <a:ext cx="7459424" cy="830997"/>
              </a:xfrm>
              <a:prstGeom prst="rect">
                <a:avLst/>
              </a:prstGeom>
              <a:blipFill>
                <a:blip r:embed="rId8"/>
                <a:stretch>
                  <a:fillRect l="-979" t="-5072" r="-1794" b="-15217"/>
                </a:stretch>
              </a:blipFill>
              <a:ln>
                <a:solidFill>
                  <a:srgbClr val="3366CC"/>
                </a:solidFill>
              </a:ln>
            </p:spPr>
            <p:txBody>
              <a:bodyPr/>
              <a:lstStyle/>
              <a:p>
                <a:r>
                  <a:rPr lang="en-US">
                    <a:noFill/>
                  </a:rPr>
                  <a:t> </a:t>
                </a:r>
              </a:p>
            </p:txBody>
          </p:sp>
        </mc:Fallback>
      </mc:AlternateContent>
    </p:spTree>
    <p:extLst>
      <p:ext uri="{BB962C8B-B14F-4D97-AF65-F5344CB8AC3E}">
        <p14:creationId xmlns:p14="http://schemas.microsoft.com/office/powerpoint/2010/main" val="2150309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22" presetClass="entr" presetSubtype="8" fill="hold" nodeType="with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left)">
                                      <p:cBhvr>
                                        <p:cTn id="37" dur="500"/>
                                        <p:tgtEl>
                                          <p:spTgt spid="15">
                                            <p:txEl>
                                              <p:pRg st="0" end="0"/>
                                            </p:txEl>
                                          </p:spTgt>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wipe(right)">
                                      <p:cBhvr>
                                        <p:cTn id="40" dur="500"/>
                                        <p:tgtEl>
                                          <p:spTgt spid="2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6"/>
                                        </p:tgtEl>
                                        <p:attrNameLst>
                                          <p:attrName>style.visibility</p:attrName>
                                        </p:attrNameLst>
                                      </p:cBhvr>
                                      <p:to>
                                        <p:strVal val="hidden"/>
                                      </p:to>
                                    </p:set>
                                  </p:childTnLst>
                                </p:cTn>
                              </p:par>
                              <p:par>
                                <p:cTn id="45" presetID="0" presetClass="path" presetSubtype="0" accel="50000" decel="50000" fill="hold" grpId="1" nodeType="withEffect">
                                  <p:stCondLst>
                                    <p:cond delay="0"/>
                                  </p:stCondLst>
                                  <p:childTnLst>
                                    <p:animMotion origin="layout" path="M 0.02057 -1.48148E-6 L -0.06029 -1.48148E-6 " pathEditMode="relative" rAng="0" ptsTypes="AA">
                                      <p:cBhvr>
                                        <p:cTn id="46" dur="1000" fill="hold"/>
                                        <p:tgtEl>
                                          <p:spTgt spid="7"/>
                                        </p:tgtEl>
                                        <p:attrNameLst>
                                          <p:attrName>ppt_x</p:attrName>
                                          <p:attrName>ppt_y</p:attrName>
                                        </p:attrNameLst>
                                      </p:cBhvr>
                                      <p:rCtr x="-4049" y="0"/>
                                    </p:animMotion>
                                  </p:childTnLst>
                                </p:cTn>
                              </p:par>
                              <p:par>
                                <p:cTn id="47" presetID="9"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par>
                                <p:cTn id="58" presetID="1" presetClass="exit" presetSubtype="0" fill="hold" grpId="2" nodeType="withEffect">
                                  <p:stCondLst>
                                    <p:cond delay="0"/>
                                  </p:stCondLst>
                                  <p:childTnLst>
                                    <p:set>
                                      <p:cBhvr>
                                        <p:cTn id="59" dur="1" fill="hold">
                                          <p:stCondLst>
                                            <p:cond delay="0"/>
                                          </p:stCondLst>
                                        </p:cTn>
                                        <p:tgtEl>
                                          <p:spTgt spid="7"/>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8"/>
                                        </p:tgtEl>
                                        <p:attrNameLst>
                                          <p:attrName>style.visibility</p:attrName>
                                        </p:attrNameLst>
                                      </p:cBhvr>
                                      <p:to>
                                        <p:strVal val="hidden"/>
                                      </p:to>
                                    </p:set>
                                  </p:childTnLst>
                                </p:cTn>
                              </p:par>
                              <p:par>
                                <p:cTn id="62" presetID="2" presetClass="entr" presetSubtype="4"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9" grpId="0" animBg="1"/>
      <p:bldP spid="6" grpId="0"/>
      <p:bldP spid="6" grpId="1"/>
      <p:bldP spid="8" grpId="0"/>
      <p:bldP spid="8" grpId="1"/>
      <p:bldP spid="7" grpId="0" animBg="1"/>
      <p:bldP spid="7" grpId="1" animBg="1"/>
      <p:bldP spid="7" grpId="2" animBg="1"/>
      <p:bldP spid="20" grpId="0" build="allAtOnce"/>
      <p:bldP spid="10" grpId="0"/>
      <p:bldP spid="21"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23E5-2081-436B-AC11-F8A2D82D4675}"/>
              </a:ext>
            </a:extLst>
          </p:cNvPr>
          <p:cNvSpPr>
            <a:spLocks noGrp="1"/>
          </p:cNvSpPr>
          <p:nvPr>
            <p:ph type="title"/>
          </p:nvPr>
        </p:nvSpPr>
        <p:spPr/>
        <p:txBody>
          <a:bodyPr/>
          <a:lstStyle/>
          <a:p>
            <a:r>
              <a:rPr lang="en-US" dirty="0">
                <a:solidFill>
                  <a:srgbClr val="3366CC"/>
                </a:solidFill>
              </a:rPr>
              <a:t>II. </a:t>
            </a:r>
            <a:r>
              <a:rPr lang="en-US" dirty="0"/>
              <a:t>Local learning is not sufficient</a:t>
            </a:r>
          </a:p>
        </p:txBody>
      </p:sp>
      <p:sp>
        <p:nvSpPr>
          <p:cNvPr id="3" name="Content Placeholder 2">
            <a:extLst>
              <a:ext uri="{FF2B5EF4-FFF2-40B4-BE49-F238E27FC236}">
                <a16:creationId xmlns:a16="http://schemas.microsoft.com/office/drawing/2014/main" id="{6A4692F0-E04E-46C4-8BEB-E50EC94A923B}"/>
              </a:ext>
            </a:extLst>
          </p:cNvPr>
          <p:cNvSpPr>
            <a:spLocks noGrp="1"/>
          </p:cNvSpPr>
          <p:nvPr>
            <p:ph idx="1"/>
          </p:nvPr>
        </p:nvSpPr>
        <p:spPr/>
        <p:txBody>
          <a:bodyPr/>
          <a:lstStyle/>
          <a:p>
            <a:pPr marL="0" indent="0">
              <a:buNone/>
            </a:pPr>
            <a:r>
              <a:rPr lang="en-US" dirty="0"/>
              <a:t>…</a:t>
            </a:r>
            <a:r>
              <a:rPr lang="en-US" b="1" dirty="0">
                <a:solidFill>
                  <a:srgbClr val="3366CC"/>
                </a:solidFill>
              </a:rPr>
              <a:t>ripping</a:t>
            </a:r>
            <a:r>
              <a:rPr lang="en-US" dirty="0">
                <a:solidFill>
                  <a:srgbClr val="FF0000"/>
                </a:solidFill>
              </a:rPr>
              <a:t> </a:t>
            </a:r>
            <a:r>
              <a:rPr lang="en-US" dirty="0"/>
              <a:t>two houses…firefighters </a:t>
            </a:r>
            <a:r>
              <a:rPr lang="en-US" b="1" dirty="0">
                <a:solidFill>
                  <a:srgbClr val="3366CC"/>
                </a:solidFill>
              </a:rPr>
              <a:t>ordered</a:t>
            </a:r>
            <a:r>
              <a:rPr lang="en-US" dirty="0">
                <a:solidFill>
                  <a:srgbClr val="FF0000"/>
                </a:solidFill>
              </a:rPr>
              <a:t> </a:t>
            </a:r>
            <a:r>
              <a:rPr lang="en-US" dirty="0"/>
              <a:t>the evacuation of nearby homes… </a:t>
            </a:r>
            <a:endParaRPr lang="en-US" i="1" dirty="0"/>
          </a:p>
          <a:p>
            <a:pPr marL="457200" lvl="1" indent="0">
              <a:buNone/>
            </a:pPr>
            <a:endParaRPr lang="en-US" dirty="0"/>
          </a:p>
          <a:p>
            <a:pPr marL="400050"/>
            <a:r>
              <a:rPr lang="en-US" dirty="0"/>
              <a:t>Q: (</a:t>
            </a:r>
            <a:r>
              <a:rPr lang="en-US" b="1" dirty="0">
                <a:solidFill>
                  <a:srgbClr val="3366CC"/>
                </a:solidFill>
              </a:rPr>
              <a:t>ripping</a:t>
            </a:r>
            <a:r>
              <a:rPr lang="en-US" dirty="0">
                <a:solidFill>
                  <a:srgbClr val="3366CC"/>
                </a:solidFill>
              </a:rPr>
              <a:t>, </a:t>
            </a:r>
            <a:r>
              <a:rPr lang="en-US" b="1" dirty="0">
                <a:solidFill>
                  <a:srgbClr val="3366CC"/>
                </a:solidFill>
              </a:rPr>
              <a:t>ordered</a:t>
            </a:r>
            <a:r>
              <a:rPr lang="en-US" dirty="0"/>
              <a:t>)=? (difficult even for humans)</a:t>
            </a:r>
          </a:p>
          <a:p>
            <a:pPr marL="457200" lvl="1" indent="0">
              <a:buNone/>
            </a:pPr>
            <a:endParaRPr lang="en-US" dirty="0"/>
          </a:p>
          <a:p>
            <a:pPr marL="400050"/>
            <a:r>
              <a:rPr lang="en-US" dirty="0"/>
              <a:t>Annotation says “before”, but training this way without accounting for the </a:t>
            </a:r>
            <a:r>
              <a:rPr lang="en-US" b="1" dirty="0"/>
              <a:t>relation</a:t>
            </a:r>
            <a:r>
              <a:rPr lang="en-US" dirty="0"/>
              <a:t> to “</a:t>
            </a:r>
            <a:r>
              <a:rPr lang="en-US" dirty="0">
                <a:solidFill>
                  <a:srgbClr val="3366CC"/>
                </a:solidFill>
              </a:rPr>
              <a:t>cascaded</a:t>
            </a:r>
            <a:r>
              <a:rPr lang="en-US" dirty="0"/>
              <a:t>” misleads the model and leads to </a:t>
            </a:r>
            <a:r>
              <a:rPr lang="en-US" u="sng" dirty="0"/>
              <a:t>overfitting</a:t>
            </a:r>
          </a:p>
          <a:p>
            <a:pPr marL="400050"/>
            <a:endParaRPr lang="en-US" u="sng" dirty="0"/>
          </a:p>
          <a:p>
            <a:pPr marL="400050"/>
            <a:endParaRPr lang="en-US" u="sng" dirty="0"/>
          </a:p>
          <a:p>
            <a:pPr marL="400050"/>
            <a:endParaRPr lang="en-US" u="sng" dirty="0"/>
          </a:p>
          <a:p>
            <a:pPr marL="400050"/>
            <a:endParaRPr lang="en-US" u="sng" dirty="0"/>
          </a:p>
          <a:p>
            <a:pPr marL="400050"/>
            <a:r>
              <a:rPr lang="en-US" b="1" dirty="0"/>
              <a:t>Jointly training </a:t>
            </a:r>
            <a:r>
              <a:rPr lang="en-US" dirty="0"/>
              <a:t>the relations is essential</a:t>
            </a:r>
          </a:p>
          <a:p>
            <a:pPr marL="800100" lvl="1"/>
            <a:r>
              <a:rPr lang="en-US" dirty="0"/>
              <a:t>Structured Learning</a:t>
            </a:r>
          </a:p>
        </p:txBody>
      </p:sp>
      <p:sp>
        <p:nvSpPr>
          <p:cNvPr id="6" name="Slide Number Placeholder 5">
            <a:extLst>
              <a:ext uri="{FF2B5EF4-FFF2-40B4-BE49-F238E27FC236}">
                <a16:creationId xmlns:a16="http://schemas.microsoft.com/office/drawing/2014/main" id="{6DE5AC34-3D80-4E2F-AFB2-1DEAD97DF2CB}"/>
              </a:ext>
            </a:extLst>
          </p:cNvPr>
          <p:cNvSpPr>
            <a:spLocks noGrp="1"/>
          </p:cNvSpPr>
          <p:nvPr>
            <p:ph type="sldNum" sz="quarter" idx="11"/>
          </p:nvPr>
        </p:nvSpPr>
        <p:spPr/>
        <p:txBody>
          <a:bodyPr/>
          <a:lstStyle/>
          <a:p>
            <a:fld id="{BDF588C3-71D6-5D45-B118-1C664482E1C2}" type="slidenum">
              <a:rPr lang="en-US" smtClean="0"/>
              <a:t>27</a:t>
            </a:fld>
            <a:endParaRPr lang="en-US"/>
          </a:p>
        </p:txBody>
      </p:sp>
      <p:sp>
        <p:nvSpPr>
          <p:cNvPr id="5" name="TextBox 4">
            <a:extLst>
              <a:ext uri="{FF2B5EF4-FFF2-40B4-BE49-F238E27FC236}">
                <a16:creationId xmlns:a16="http://schemas.microsoft.com/office/drawing/2014/main" id="{99D73CAA-E3E3-434F-8F9E-B3634BFFB49E}"/>
              </a:ext>
            </a:extLst>
          </p:cNvPr>
          <p:cNvSpPr txBox="1"/>
          <p:nvPr/>
        </p:nvSpPr>
        <p:spPr>
          <a:xfrm>
            <a:off x="1630282" y="921700"/>
            <a:ext cx="3433504" cy="338554"/>
          </a:xfrm>
          <a:prstGeom prst="rect">
            <a:avLst/>
          </a:prstGeom>
          <a:noFill/>
        </p:spPr>
        <p:txBody>
          <a:bodyPr wrap="none" rtlCol="0">
            <a:spAutoFit/>
          </a:bodyPr>
          <a:lstStyle/>
          <a:p>
            <a:r>
              <a:rPr lang="en-US" sz="1600" dirty="0">
                <a:latin typeface="+mj-lt"/>
              </a:rPr>
              <a:t>tons of earth </a:t>
            </a:r>
            <a:r>
              <a:rPr lang="en-US" sz="1600" b="1" dirty="0">
                <a:solidFill>
                  <a:srgbClr val="3366CC"/>
                </a:solidFill>
                <a:latin typeface="+mj-lt"/>
              </a:rPr>
              <a:t>cascaded</a:t>
            </a:r>
            <a:r>
              <a:rPr lang="en-US" sz="1600" dirty="0">
                <a:latin typeface="+mj-lt"/>
              </a:rPr>
              <a:t> down a hillside</a:t>
            </a:r>
            <a:r>
              <a:rPr lang="en-US" sz="1600" dirty="0">
                <a:solidFill>
                  <a:schemeClr val="bg2">
                    <a:lumMod val="75000"/>
                    <a:lumOff val="25000"/>
                  </a:schemeClr>
                </a:solidFill>
                <a:latin typeface="Century Gothic" panose="020B0502020202020204" pitchFamily="34" charset="0"/>
              </a:rPr>
              <a:t>,</a:t>
            </a:r>
          </a:p>
        </p:txBody>
      </p:sp>
      <p:grpSp>
        <p:nvGrpSpPr>
          <p:cNvPr id="4" name="Group 3">
            <a:extLst>
              <a:ext uri="{FF2B5EF4-FFF2-40B4-BE49-F238E27FC236}">
                <a16:creationId xmlns:a16="http://schemas.microsoft.com/office/drawing/2014/main" id="{DC1AB4D1-6E31-7741-A0D7-12EFFF1B5FB3}"/>
              </a:ext>
            </a:extLst>
          </p:cNvPr>
          <p:cNvGrpSpPr/>
          <p:nvPr/>
        </p:nvGrpSpPr>
        <p:grpSpPr>
          <a:xfrm>
            <a:off x="4051161" y="3824704"/>
            <a:ext cx="3938246" cy="1537095"/>
            <a:chOff x="3276600" y="4715812"/>
            <a:chExt cx="3938246" cy="1537095"/>
          </a:xfrm>
        </p:grpSpPr>
        <p:grpSp>
          <p:nvGrpSpPr>
            <p:cNvPr id="19" name="Group 18">
              <a:extLst>
                <a:ext uri="{FF2B5EF4-FFF2-40B4-BE49-F238E27FC236}">
                  <a16:creationId xmlns:a16="http://schemas.microsoft.com/office/drawing/2014/main" id="{3639B82E-328F-C94A-888A-F737AB423C48}"/>
                </a:ext>
              </a:extLst>
            </p:cNvPr>
            <p:cNvGrpSpPr/>
            <p:nvPr/>
          </p:nvGrpSpPr>
          <p:grpSpPr>
            <a:xfrm>
              <a:off x="3276600" y="4715812"/>
              <a:ext cx="3938246" cy="1198586"/>
              <a:chOff x="4977154" y="3828951"/>
              <a:chExt cx="3938246" cy="1198586"/>
            </a:xfrm>
          </p:grpSpPr>
          <p:grpSp>
            <p:nvGrpSpPr>
              <p:cNvPr id="21" name="Group 20">
                <a:extLst>
                  <a:ext uri="{FF2B5EF4-FFF2-40B4-BE49-F238E27FC236}">
                    <a16:creationId xmlns:a16="http://schemas.microsoft.com/office/drawing/2014/main" id="{FFA9C60D-3034-524D-883C-DBC1773E1BA5}"/>
                  </a:ext>
                </a:extLst>
              </p:cNvPr>
              <p:cNvGrpSpPr/>
              <p:nvPr/>
            </p:nvGrpSpPr>
            <p:grpSpPr>
              <a:xfrm>
                <a:off x="4977154" y="3828951"/>
                <a:ext cx="3581400" cy="1198586"/>
                <a:chOff x="-5105400" y="4876800"/>
                <a:chExt cx="3581400" cy="1198586"/>
              </a:xfrm>
            </p:grpSpPr>
            <p:grpSp>
              <p:nvGrpSpPr>
                <p:cNvPr id="24" name="Group 23">
                  <a:extLst>
                    <a:ext uri="{FF2B5EF4-FFF2-40B4-BE49-F238E27FC236}">
                      <a16:creationId xmlns:a16="http://schemas.microsoft.com/office/drawing/2014/main" id="{5FC28287-09BF-9B44-AD27-3D76FAD26990}"/>
                    </a:ext>
                  </a:extLst>
                </p:cNvPr>
                <p:cNvGrpSpPr/>
                <p:nvPr/>
              </p:nvGrpSpPr>
              <p:grpSpPr>
                <a:xfrm>
                  <a:off x="-5105400" y="4876800"/>
                  <a:ext cx="3581400" cy="1198586"/>
                  <a:chOff x="-5105400" y="2901434"/>
                  <a:chExt cx="3581400" cy="1198586"/>
                </a:xfrm>
              </p:grpSpPr>
              <p:cxnSp>
                <p:nvCxnSpPr>
                  <p:cNvPr id="38" name="Straight Arrow Connector 37">
                    <a:extLst>
                      <a:ext uri="{FF2B5EF4-FFF2-40B4-BE49-F238E27FC236}">
                        <a16:creationId xmlns:a16="http://schemas.microsoft.com/office/drawing/2014/main" id="{724E1E1F-CA74-404D-B3F7-DAED68C78964}"/>
                      </a:ext>
                    </a:extLst>
                  </p:cNvPr>
                  <p:cNvCxnSpPr/>
                  <p:nvPr/>
                </p:nvCxnSpPr>
                <p:spPr>
                  <a:xfrm>
                    <a:off x="-5105400" y="3429000"/>
                    <a:ext cx="3581400" cy="0"/>
                  </a:xfrm>
                  <a:prstGeom prst="straightConnector1">
                    <a:avLst/>
                  </a:prstGeom>
                  <a:ln>
                    <a:solidFill>
                      <a:schemeClr val="bg2"/>
                    </a:solidFill>
                    <a:tailEnd type="triangle"/>
                  </a:ln>
                </p:spPr>
                <p:style>
                  <a:lnRef idx="3">
                    <a:schemeClr val="dk1"/>
                  </a:lnRef>
                  <a:fillRef idx="0">
                    <a:schemeClr val="dk1"/>
                  </a:fillRef>
                  <a:effectRef idx="2">
                    <a:schemeClr val="dk1"/>
                  </a:effectRef>
                  <a:fontRef idx="minor">
                    <a:schemeClr val="tx1"/>
                  </a:fontRef>
                </p:style>
              </p:cxnSp>
              <p:sp>
                <p:nvSpPr>
                  <p:cNvPr id="39" name="TextBox 38">
                    <a:extLst>
                      <a:ext uri="{FF2B5EF4-FFF2-40B4-BE49-F238E27FC236}">
                        <a16:creationId xmlns:a16="http://schemas.microsoft.com/office/drawing/2014/main" id="{CF389386-243C-1D4F-97AA-A526D67D63AC}"/>
                      </a:ext>
                    </a:extLst>
                  </p:cNvPr>
                  <p:cNvSpPr txBox="1"/>
                  <p:nvPr/>
                </p:nvSpPr>
                <p:spPr>
                  <a:xfrm>
                    <a:off x="-4682613" y="3730688"/>
                    <a:ext cx="957313" cy="369332"/>
                  </a:xfrm>
                  <a:prstGeom prst="rect">
                    <a:avLst/>
                  </a:prstGeom>
                  <a:noFill/>
                </p:spPr>
                <p:txBody>
                  <a:bodyPr wrap="none" rtlCol="0">
                    <a:spAutoFit/>
                  </a:bodyPr>
                  <a:lstStyle/>
                  <a:p>
                    <a:r>
                      <a:rPr lang="en-US" b="1" dirty="0">
                        <a:solidFill>
                          <a:srgbClr val="3366CC"/>
                        </a:solidFill>
                        <a:latin typeface="Century Gothic" panose="020B0502020202020204" pitchFamily="34" charset="0"/>
                      </a:rPr>
                      <a:t>ripping</a:t>
                    </a:r>
                  </a:p>
                </p:txBody>
              </p:sp>
              <p:sp>
                <p:nvSpPr>
                  <p:cNvPr id="40" name="TextBox 39">
                    <a:extLst>
                      <a:ext uri="{FF2B5EF4-FFF2-40B4-BE49-F238E27FC236}">
                        <a16:creationId xmlns:a16="http://schemas.microsoft.com/office/drawing/2014/main" id="{6269C2E0-5165-504B-AC38-44E7C51562CF}"/>
                      </a:ext>
                    </a:extLst>
                  </p:cNvPr>
                  <p:cNvSpPr txBox="1"/>
                  <p:nvPr/>
                </p:nvSpPr>
                <p:spPr>
                  <a:xfrm>
                    <a:off x="-3098714" y="2901434"/>
                    <a:ext cx="1091966" cy="369332"/>
                  </a:xfrm>
                  <a:prstGeom prst="rect">
                    <a:avLst/>
                  </a:prstGeom>
                  <a:noFill/>
                </p:spPr>
                <p:txBody>
                  <a:bodyPr wrap="none" rtlCol="0">
                    <a:spAutoFit/>
                  </a:bodyPr>
                  <a:lstStyle/>
                  <a:p>
                    <a:r>
                      <a:rPr lang="en-US" b="1" dirty="0">
                        <a:solidFill>
                          <a:srgbClr val="3366CC"/>
                        </a:solidFill>
                        <a:latin typeface="Century Gothic" panose="020B0502020202020204" pitchFamily="34" charset="0"/>
                      </a:rPr>
                      <a:t>ordered</a:t>
                    </a:r>
                  </a:p>
                </p:txBody>
              </p:sp>
              <p:sp>
                <p:nvSpPr>
                  <p:cNvPr id="41" name="TextBox 40">
                    <a:extLst>
                      <a:ext uri="{FF2B5EF4-FFF2-40B4-BE49-F238E27FC236}">
                        <a16:creationId xmlns:a16="http://schemas.microsoft.com/office/drawing/2014/main" id="{3E8449A5-0FE5-144E-97DE-D3F20392D1B0}"/>
                      </a:ext>
                    </a:extLst>
                  </p:cNvPr>
                  <p:cNvSpPr txBox="1"/>
                  <p:nvPr/>
                </p:nvSpPr>
                <p:spPr>
                  <a:xfrm>
                    <a:off x="-4846431" y="2904891"/>
                    <a:ext cx="1354858" cy="369332"/>
                  </a:xfrm>
                  <a:prstGeom prst="rect">
                    <a:avLst/>
                  </a:prstGeom>
                  <a:noFill/>
                </p:spPr>
                <p:txBody>
                  <a:bodyPr wrap="none" rtlCol="0">
                    <a:spAutoFit/>
                  </a:bodyPr>
                  <a:lstStyle/>
                  <a:p>
                    <a:r>
                      <a:rPr lang="en-US" b="1" dirty="0">
                        <a:solidFill>
                          <a:srgbClr val="3366CC"/>
                        </a:solidFill>
                        <a:latin typeface="Century Gothic" panose="020B0502020202020204" pitchFamily="34" charset="0"/>
                      </a:rPr>
                      <a:t>cascaded</a:t>
                    </a:r>
                  </a:p>
                </p:txBody>
              </p:sp>
            </p:grpSp>
            <p:cxnSp>
              <p:nvCxnSpPr>
                <p:cNvPr id="25" name="Straight Connector 24">
                  <a:extLst>
                    <a:ext uri="{FF2B5EF4-FFF2-40B4-BE49-F238E27FC236}">
                      <a16:creationId xmlns:a16="http://schemas.microsoft.com/office/drawing/2014/main" id="{54C43CB8-8E52-B142-B461-944FCB1E9C4E}"/>
                    </a:ext>
                  </a:extLst>
                </p:cNvPr>
                <p:cNvCxnSpPr>
                  <a:cxnSpLocks/>
                </p:cNvCxnSpPr>
                <p:nvPr/>
              </p:nvCxnSpPr>
              <p:spPr>
                <a:xfrm>
                  <a:off x="-3491573"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50605509-03E7-3A41-8B64-4FE59FDE8323}"/>
                    </a:ext>
                  </a:extLst>
                </p:cNvPr>
                <p:cNvCxnSpPr>
                  <a:cxnSpLocks/>
                </p:cNvCxnSpPr>
                <p:nvPr/>
              </p:nvCxnSpPr>
              <p:spPr>
                <a:xfrm>
                  <a:off x="-4419600"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2827880C-9C88-5549-B901-7B0A7F368634}"/>
                    </a:ext>
                  </a:extLst>
                </p:cNvPr>
                <p:cNvCxnSpPr>
                  <a:cxnSpLocks/>
                </p:cNvCxnSpPr>
                <p:nvPr/>
              </p:nvCxnSpPr>
              <p:spPr>
                <a:xfrm>
                  <a:off x="-4089497"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4EDD699D-1DE8-1B4A-BB5A-BB8AA332780B}"/>
                    </a:ext>
                  </a:extLst>
                </p:cNvPr>
                <p:cNvCxnSpPr>
                  <a:cxnSpLocks/>
                </p:cNvCxnSpPr>
                <p:nvPr/>
              </p:nvCxnSpPr>
              <p:spPr>
                <a:xfrm>
                  <a:off x="-3060614"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F9DEE8B8-2090-4F47-8949-0B4EDE95971C}"/>
                    </a:ext>
                  </a:extLst>
                </p:cNvPr>
                <p:cNvCxnSpPr>
                  <a:cxnSpLocks/>
                </p:cNvCxnSpPr>
                <p:nvPr/>
              </p:nvCxnSpPr>
              <p:spPr>
                <a:xfrm>
                  <a:off x="-2082620"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7CA11C6C-D0CB-F04A-9836-DED7C1BF5552}"/>
                    </a:ext>
                  </a:extLst>
                </p:cNvPr>
                <p:cNvCxnSpPr>
                  <a:cxnSpLocks/>
                </p:cNvCxnSpPr>
                <p:nvPr/>
              </p:nvCxnSpPr>
              <p:spPr>
                <a:xfrm>
                  <a:off x="-4953000" y="5064923"/>
                  <a:ext cx="0" cy="339443"/>
                </a:xfrm>
                <a:prstGeom prst="line">
                  <a:avLst/>
                </a:prstGeom>
              </p:spPr>
              <p:style>
                <a:lnRef idx="3">
                  <a:schemeClr val="dk1"/>
                </a:lnRef>
                <a:fillRef idx="0">
                  <a:schemeClr val="dk1"/>
                </a:fillRef>
                <a:effectRef idx="2">
                  <a:schemeClr val="dk1"/>
                </a:effectRef>
                <a:fontRef idx="minor">
                  <a:schemeClr val="tx1"/>
                </a:fontRef>
              </p:style>
            </p:cxnSp>
          </p:grpSp>
          <p:sp>
            <p:nvSpPr>
              <p:cNvPr id="23" name="TextBox 22">
                <a:extLst>
                  <a:ext uri="{FF2B5EF4-FFF2-40B4-BE49-F238E27FC236}">
                    <a16:creationId xmlns:a16="http://schemas.microsoft.com/office/drawing/2014/main" id="{BE26D544-24D4-7F4B-90B9-7F926C0C0E46}"/>
                  </a:ext>
                </a:extLst>
              </p:cNvPr>
              <p:cNvSpPr txBox="1"/>
              <p:nvPr/>
            </p:nvSpPr>
            <p:spPr>
              <a:xfrm>
                <a:off x="8219376" y="4388521"/>
                <a:ext cx="696024" cy="369332"/>
              </a:xfrm>
              <a:prstGeom prst="rect">
                <a:avLst/>
              </a:prstGeom>
              <a:noFill/>
              <a:ln>
                <a:noFill/>
              </a:ln>
            </p:spPr>
            <p:txBody>
              <a:bodyPr wrap="none" rtlCol="0">
                <a:spAutoFit/>
              </a:bodyPr>
              <a:lstStyle/>
              <a:p>
                <a:pPr lvl="0">
                  <a:spcBef>
                    <a:spcPct val="20000"/>
                  </a:spcBef>
                  <a:buClr>
                    <a:srgbClr val="000080"/>
                  </a:buClr>
                </a:pPr>
                <a:r>
                  <a:rPr lang="en-US" dirty="0">
                    <a:latin typeface="Century Gothic" panose="020B0502020202020204" pitchFamily="34" charset="0"/>
                    <a:ea typeface="Courier" charset="0"/>
                    <a:cs typeface="Courier" charset="0"/>
                    <a:sym typeface="Wingdings" panose="05000000000000000000" pitchFamily="2" charset="2"/>
                  </a:rPr>
                  <a:t>Time</a:t>
                </a:r>
                <a:endParaRPr lang="en-US" dirty="0">
                  <a:latin typeface="Century Gothic" panose="020B0502020202020204" pitchFamily="34" charset="0"/>
                  <a:cs typeface="Calibri" panose="020F0502020204030204" pitchFamily="34" charset="0"/>
                  <a:sym typeface="Wingdings" panose="05000000000000000000" pitchFamily="2" charset="2"/>
                </a:endParaRPr>
              </a:p>
            </p:txBody>
          </p:sp>
        </p:grpSp>
        <p:grpSp>
          <p:nvGrpSpPr>
            <p:cNvPr id="42" name="Group 41">
              <a:extLst>
                <a:ext uri="{FF2B5EF4-FFF2-40B4-BE49-F238E27FC236}">
                  <a16:creationId xmlns:a16="http://schemas.microsoft.com/office/drawing/2014/main" id="{B438BF90-9DC9-7447-A20C-BE6FE88FA4E5}"/>
                </a:ext>
              </a:extLst>
            </p:cNvPr>
            <p:cNvGrpSpPr/>
            <p:nvPr/>
          </p:nvGrpSpPr>
          <p:grpSpPr>
            <a:xfrm>
              <a:off x="4765035" y="5314075"/>
              <a:ext cx="1891865" cy="938832"/>
              <a:chOff x="6420023" y="4438750"/>
              <a:chExt cx="1891865" cy="938832"/>
            </a:xfrm>
          </p:grpSpPr>
          <p:sp>
            <p:nvSpPr>
              <p:cNvPr id="43" name="Bent-Up Arrow 42">
                <a:extLst>
                  <a:ext uri="{FF2B5EF4-FFF2-40B4-BE49-F238E27FC236}">
                    <a16:creationId xmlns:a16="http://schemas.microsoft.com/office/drawing/2014/main" id="{DABE22E9-74EE-774E-8544-49B2D7919221}"/>
                  </a:ext>
                </a:extLst>
              </p:cNvPr>
              <p:cNvSpPr/>
              <p:nvPr/>
            </p:nvSpPr>
            <p:spPr>
              <a:xfrm>
                <a:off x="6436420" y="4438750"/>
                <a:ext cx="1153915" cy="486831"/>
              </a:xfrm>
              <a:prstGeom prst="bentUpArrow">
                <a:avLst>
                  <a:gd name="adj1" fmla="val 15490"/>
                  <a:gd name="adj2" fmla="val 25000"/>
                  <a:gd name="adj3" fmla="val 29755"/>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C5C6F9F-C35C-5947-BA46-092C82EB02D0}"/>
                  </a:ext>
                </a:extLst>
              </p:cNvPr>
              <p:cNvSpPr txBox="1"/>
              <p:nvPr/>
            </p:nvSpPr>
            <p:spPr>
              <a:xfrm>
                <a:off x="6420023" y="5008250"/>
                <a:ext cx="1891865" cy="369332"/>
              </a:xfrm>
              <a:prstGeom prst="rect">
                <a:avLst/>
              </a:prstGeom>
              <a:noFill/>
            </p:spPr>
            <p:txBody>
              <a:bodyPr wrap="none" rtlCol="0">
                <a:spAutoFit/>
              </a:bodyPr>
              <a:lstStyle/>
              <a:p>
                <a:r>
                  <a:rPr lang="en-US" dirty="0">
                    <a:solidFill>
                      <a:srgbClr val="FF0000"/>
                    </a:solidFill>
                    <a:latin typeface="Century Gothic" panose="020B0502020202020204" pitchFamily="34" charset="0"/>
                  </a:rPr>
                  <a:t>Must be before</a:t>
                </a:r>
              </a:p>
            </p:txBody>
          </p:sp>
        </p:grpSp>
      </p:grpSp>
    </p:spTree>
    <p:extLst>
      <p:ext uri="{BB962C8B-B14F-4D97-AF65-F5344CB8AC3E}">
        <p14:creationId xmlns:p14="http://schemas.microsoft.com/office/powerpoint/2010/main" val="161393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D0D8-B826-48CD-9D53-969F5987D9E6}"/>
              </a:ext>
            </a:extLst>
          </p:cNvPr>
          <p:cNvSpPr>
            <a:spLocks noGrp="1"/>
          </p:cNvSpPr>
          <p:nvPr>
            <p:ph type="title"/>
          </p:nvPr>
        </p:nvSpPr>
        <p:spPr>
          <a:xfrm>
            <a:off x="292842" y="-157363"/>
            <a:ext cx="10515600" cy="1325563"/>
          </a:xfrm>
        </p:spPr>
        <p:txBody>
          <a:bodyPr/>
          <a:lstStyle/>
          <a:p>
            <a:r>
              <a:rPr lang="en-US" dirty="0"/>
              <a:t>Structured (global) Learning</a:t>
            </a:r>
          </a:p>
        </p:txBody>
      </p:sp>
      <p:sp>
        <p:nvSpPr>
          <p:cNvPr id="8" name="Text Placeholder 7">
            <a:extLst>
              <a:ext uri="{FF2B5EF4-FFF2-40B4-BE49-F238E27FC236}">
                <a16:creationId xmlns:a16="http://schemas.microsoft.com/office/drawing/2014/main" id="{8D1916CC-EAD4-4EA7-A445-F8159943258B}"/>
              </a:ext>
            </a:extLst>
          </p:cNvPr>
          <p:cNvSpPr>
            <a:spLocks noGrp="1"/>
          </p:cNvSpPr>
          <p:nvPr>
            <p:ph type="body" idx="1"/>
          </p:nvPr>
        </p:nvSpPr>
        <p:spPr/>
        <p:txBody>
          <a:bodyPr/>
          <a:lstStyle/>
          <a:p>
            <a:r>
              <a:rPr lang="en-US"/>
              <a:t>Local Learning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B0DF5D-F9CD-4391-92A9-7600F2154229}"/>
                  </a:ext>
                </a:extLst>
              </p:cNvPr>
              <p:cNvSpPr>
                <a:spLocks noGrp="1"/>
              </p:cNvSpPr>
              <p:nvPr>
                <p:ph sz="half" idx="2"/>
              </p:nvPr>
            </p:nvSpPr>
            <p:spPr/>
            <p:txBody>
              <a:bodyPr/>
              <a:lstStyle/>
              <a:p>
                <a:r>
                  <a:rPr lang="en-US" dirty="0"/>
                  <a:t>For each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𝑦</m:t>
                        </m:r>
                      </m:e>
                    </m:d>
                  </m:oMath>
                </a14:m>
                <a:endParaRPr lang="en-US" dirty="0"/>
              </a:p>
              <a:p>
                <a:r>
                  <a:rPr lang="en-US" dirty="0"/>
                  <a:t>	</a:t>
                </a:r>
                <a14:m>
                  <m:oMath xmlns:m="http://schemas.openxmlformats.org/officeDocument/2006/math">
                    <m:acc>
                      <m:accPr>
                        <m:chr m:val="̂"/>
                        <m:ctrlPr>
                          <a:rPr lang="en-US" i="1">
                            <a:latin typeface="Cambria Math" panose="02040503050406030204" pitchFamily="18" charset="0"/>
                          </a:rPr>
                        </m:ctrlPr>
                      </m:accPr>
                      <m:e>
                        <m:r>
                          <a:rPr lang="en-US">
                            <a:latin typeface="Cambria Math" panose="02040503050406030204" pitchFamily="18" charset="0"/>
                          </a:rPr>
                          <m:t>𝑦</m:t>
                        </m:r>
                      </m:e>
                    </m:acc>
                    <m:r>
                      <a:rPr lang="en-US" dirty="0">
                        <a:latin typeface="Cambria Math" panose="02040503050406030204" pitchFamily="18" charset="0"/>
                      </a:rPr>
                      <m:t>=</m:t>
                    </m:r>
                    <m:r>
                      <a:rPr lang="en-US" dirty="0">
                        <a:latin typeface="Cambria Math" panose="02040503050406030204" pitchFamily="18" charset="0"/>
                      </a:rPr>
                      <m:t>𝑠𝑔𝑛</m:t>
                    </m:r>
                    <m:r>
                      <a:rPr lang="en-US" dirty="0">
                        <a:latin typeface="Cambria Math" panose="02040503050406030204" pitchFamily="18" charset="0"/>
                      </a:rPr>
                      <m:t>(</m:t>
                    </m:r>
                    <m:sSup>
                      <m:sSupPr>
                        <m:ctrlPr>
                          <a:rPr lang="en-US" i="1" dirty="0">
                            <a:latin typeface="Cambria Math" panose="02040503050406030204" pitchFamily="18" charset="0"/>
                          </a:rPr>
                        </m:ctrlPr>
                      </m:sSupPr>
                      <m:e>
                        <m:r>
                          <a:rPr lang="en-US" dirty="0">
                            <a:latin typeface="Cambria Math" panose="02040503050406030204" pitchFamily="18" charset="0"/>
                          </a:rPr>
                          <m:t>𝑤</m:t>
                        </m:r>
                      </m:e>
                      <m:sup>
                        <m:r>
                          <a:rPr lang="en-US" dirty="0">
                            <a:latin typeface="Cambria Math" panose="02040503050406030204" pitchFamily="18" charset="0"/>
                          </a:rPr>
                          <m:t>𝑇</m:t>
                        </m:r>
                      </m:sup>
                    </m:sSup>
                    <m:r>
                      <a:rPr lang="en-US" dirty="0">
                        <a:latin typeface="Cambria Math" panose="02040503050406030204" pitchFamily="18" charset="0"/>
                      </a:rPr>
                      <m:t>𝑥</m:t>
                    </m:r>
                    <m:r>
                      <a:rPr lang="en-US" dirty="0">
                        <a:latin typeface="Cambria Math" panose="02040503050406030204" pitchFamily="18" charset="0"/>
                      </a:rPr>
                      <m:t>)</m:t>
                    </m:r>
                  </m:oMath>
                </a14:m>
                <a:endParaRPr lang="en-US" dirty="0"/>
              </a:p>
              <a:p>
                <a:r>
                  <a:rPr lang="en-US" dirty="0"/>
                  <a:t>	If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𝑦</m:t>
                        </m:r>
                      </m:e>
                    </m:acc>
                  </m:oMath>
                </a14:m>
                <a:endParaRPr lang="en-US" dirty="0"/>
              </a:p>
              <a:p>
                <a:r>
                  <a:rPr lang="en-US" dirty="0"/>
                  <a:t>		Update </a:t>
                </a:r>
                <a14:m>
                  <m:oMath xmlns:m="http://schemas.openxmlformats.org/officeDocument/2006/math">
                    <m:r>
                      <a:rPr lang="en-US">
                        <a:latin typeface="Cambria Math" panose="02040503050406030204" pitchFamily="18" charset="0"/>
                      </a:rPr>
                      <m:t>𝑤</m:t>
                    </m:r>
                  </m:oMath>
                </a14:m>
                <a:endParaRPr lang="en-US" dirty="0"/>
              </a:p>
              <a:p>
                <a:r>
                  <a:rPr lang="en-US"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𝑦</m:t>
                    </m:r>
                    <m:r>
                      <a:rPr lang="en-US">
                        <a:latin typeface="Cambria Math" panose="02040503050406030204" pitchFamily="18" charset="0"/>
                      </a:rPr>
                      <m:t>)</m:t>
                    </m:r>
                  </m:oMath>
                </a14:m>
                <a:r>
                  <a:rPr lang="en-US" dirty="0"/>
                  <a:t>: feature and label for a single pair of events</a:t>
                </a:r>
              </a:p>
              <a:p>
                <a:r>
                  <a:rPr lang="en-US" dirty="0"/>
                  <a:t>Unaware of decisions in other pairs. </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57B0DF5D-F9CD-4391-92A9-7600F2154229}"/>
                  </a:ext>
                </a:extLst>
              </p:cNvPr>
              <p:cNvSpPr>
                <a:spLocks noGrp="1" noRot="1" noChangeAspect="1" noMove="1" noResize="1" noEditPoints="1" noAdjustHandles="1" noChangeArrowheads="1" noChangeShapeType="1" noTextEdit="1"/>
              </p:cNvSpPr>
              <p:nvPr>
                <p:ph sz="half" idx="2"/>
              </p:nvPr>
            </p:nvSpPr>
            <p:spPr>
              <a:blipFill>
                <a:blip r:embed="rId3"/>
                <a:stretch>
                  <a:fillRect l="-827" t="-1203"/>
                </a:stretch>
              </a:blipFill>
            </p:spPr>
            <p:txBody>
              <a:bodyPr/>
              <a:lstStyle/>
              <a:p>
                <a:r>
                  <a:rPr lang="en-US">
                    <a:noFill/>
                  </a:rPr>
                  <a:t> </a:t>
                </a:r>
              </a:p>
            </p:txBody>
          </p:sp>
        </mc:Fallback>
      </mc:AlternateContent>
      <p:sp>
        <p:nvSpPr>
          <p:cNvPr id="9" name="Text Placeholder 8">
            <a:extLst>
              <a:ext uri="{FF2B5EF4-FFF2-40B4-BE49-F238E27FC236}">
                <a16:creationId xmlns:a16="http://schemas.microsoft.com/office/drawing/2014/main" id="{87B91A4A-D7F6-49DC-91A6-0AB078951FB2}"/>
              </a:ext>
            </a:extLst>
          </p:cNvPr>
          <p:cNvSpPr>
            <a:spLocks noGrp="1"/>
          </p:cNvSpPr>
          <p:nvPr>
            <p:ph type="body" sz="quarter" idx="3"/>
          </p:nvPr>
        </p:nvSpPr>
        <p:spPr/>
        <p:txBody>
          <a:bodyPr/>
          <a:lstStyle/>
          <a:p>
            <a:r>
              <a:rPr lang="en-US"/>
              <a:t>Structured Learning</a:t>
            </a:r>
            <a:endParaRPr lang="en-US" dirty="0"/>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153DE9B1-AEC7-40D3-BED1-67BAA91B38D6}"/>
                  </a:ext>
                </a:extLst>
              </p:cNvPr>
              <p:cNvSpPr>
                <a:spLocks noGrp="1"/>
              </p:cNvSpPr>
              <p:nvPr>
                <p:ph sz="quarter" idx="4"/>
              </p:nvPr>
            </p:nvSpPr>
            <p:spPr/>
            <p:txBody>
              <a:bodyPr/>
              <a:lstStyle/>
              <a:p>
                <a:r>
                  <a:rPr lang="en-US" dirty="0"/>
                  <a:t>For each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𝑋</m:t>
                    </m:r>
                    <m:r>
                      <a:rPr lang="en-US">
                        <a:latin typeface="Cambria Math" panose="02040503050406030204" pitchFamily="18" charset="0"/>
                      </a:rPr>
                      <m:t>,</m:t>
                    </m:r>
                    <m:r>
                      <a:rPr lang="en-US">
                        <a:latin typeface="Cambria Math" panose="02040503050406030204" pitchFamily="18" charset="0"/>
                      </a:rPr>
                      <m:t>𝑌</m:t>
                    </m:r>
                    <m:r>
                      <a:rPr lang="en-US">
                        <a:latin typeface="Cambria Math" panose="02040503050406030204" pitchFamily="18" charset="0"/>
                      </a:rPr>
                      <m:t>)</m:t>
                    </m:r>
                  </m:oMath>
                </a14:m>
                <a:endParaRPr lang="en-US" dirty="0"/>
              </a:p>
              <a:p>
                <a:r>
                  <a:rPr lang="en-US" dirty="0"/>
                  <a:t>	</a:t>
                </a:r>
                <a14:m>
                  <m:oMath xmlns:m="http://schemas.openxmlformats.org/officeDocument/2006/math">
                    <m:acc>
                      <m:accPr>
                        <m:chr m:val="̂"/>
                        <m:ctrlPr>
                          <a:rPr lang="en-US" i="1">
                            <a:latin typeface="Cambria Math" panose="02040503050406030204" pitchFamily="18" charset="0"/>
                          </a:rPr>
                        </m:ctrlPr>
                      </m:accPr>
                      <m:e>
                        <m:r>
                          <a:rPr lang="en-US">
                            <a:latin typeface="Cambria Math" panose="02040503050406030204" pitchFamily="18" charset="0"/>
                          </a:rPr>
                          <m:t>𝑌</m:t>
                        </m:r>
                      </m:e>
                    </m:acc>
                    <m:r>
                      <a:rPr lang="en-US">
                        <a:latin typeface="Cambria Math" panose="02040503050406030204" pitchFamily="18" charset="0"/>
                      </a:rPr>
                      <m:t>=</m:t>
                    </m:r>
                  </m:oMath>
                </a14:m>
                <a:r>
                  <a:rPr lang="en-US" dirty="0"/>
                  <a:t>“solution to ILP”</a:t>
                </a:r>
              </a:p>
              <a:p>
                <a:r>
                  <a:rPr lang="en-US" dirty="0"/>
                  <a:t>	If </a:t>
                </a:r>
                <a14:m>
                  <m:oMath xmlns:m="http://schemas.openxmlformats.org/officeDocument/2006/math">
                    <m:r>
                      <a:rPr lang="en-US">
                        <a:latin typeface="Cambria Math" panose="02040503050406030204" pitchFamily="18" charset="0"/>
                      </a:rPr>
                      <m:t>𝑌</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𝑌</m:t>
                        </m:r>
                      </m:e>
                    </m:acc>
                  </m:oMath>
                </a14:m>
                <a:endParaRPr lang="en-US" dirty="0"/>
              </a:p>
              <a:p>
                <a:r>
                  <a:rPr lang="en-US" dirty="0"/>
                  <a:t>		Update </a:t>
                </a:r>
                <a14:m>
                  <m:oMath xmlns:m="http://schemas.openxmlformats.org/officeDocument/2006/math">
                    <m:r>
                      <a:rPr lang="en-US">
                        <a:latin typeface="Cambria Math" panose="02040503050406030204" pitchFamily="18" charset="0"/>
                      </a:rPr>
                      <m:t>𝑊</m:t>
                    </m:r>
                  </m:oMath>
                </a14:m>
                <a:endParaRPr lang="en-US" dirty="0"/>
              </a:p>
              <a:p>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𝑋</m:t>
                        </m:r>
                        <m:r>
                          <a:rPr lang="en-US">
                            <a:latin typeface="Cambria Math" panose="02040503050406030204" pitchFamily="18" charset="0"/>
                          </a:rPr>
                          <m:t>,</m:t>
                        </m:r>
                        <m:r>
                          <a:rPr lang="en-US">
                            <a:latin typeface="Cambria Math" panose="02040503050406030204" pitchFamily="18" charset="0"/>
                          </a:rPr>
                          <m:t>𝑌</m:t>
                        </m:r>
                      </m:e>
                    </m:d>
                  </m:oMath>
                </a14:m>
                <a:r>
                  <a:rPr lang="en-US" dirty="0"/>
                  <a:t>: features and labels from the entire situation</a:t>
                </a:r>
              </a:p>
              <a:p>
                <a:r>
                  <a:rPr lang="en-US" dirty="0"/>
                  <a:t>Aware of other pairs due to global inference in-between</a:t>
                </a:r>
              </a:p>
            </p:txBody>
          </p:sp>
        </mc:Choice>
        <mc:Fallback xmlns="">
          <p:sp>
            <p:nvSpPr>
              <p:cNvPr id="10" name="Content Placeholder 9">
                <a:extLst>
                  <a:ext uri="{FF2B5EF4-FFF2-40B4-BE49-F238E27FC236}">
                    <a16:creationId xmlns:a16="http://schemas.microsoft.com/office/drawing/2014/main" id="{153DE9B1-AEC7-40D3-BED1-67BAA91B38D6}"/>
                  </a:ext>
                </a:extLst>
              </p:cNvPr>
              <p:cNvSpPr>
                <a:spLocks noGrp="1" noRot="1" noChangeAspect="1" noMove="1" noResize="1" noEditPoints="1" noAdjustHandles="1" noChangeArrowheads="1" noChangeShapeType="1" noTextEdit="1"/>
              </p:cNvSpPr>
              <p:nvPr>
                <p:ph sz="quarter" idx="4"/>
              </p:nvPr>
            </p:nvSpPr>
            <p:spPr>
              <a:blipFill>
                <a:blip r:embed="rId4"/>
                <a:stretch>
                  <a:fillRect l="-824" t="-1203"/>
                </a:stretch>
              </a:blipFill>
            </p:spPr>
            <p:txBody>
              <a:bodyPr/>
              <a:lstStyle/>
              <a:p>
                <a:r>
                  <a:rPr lang="en-US">
                    <a:noFill/>
                  </a:rPr>
                  <a:t> </a:t>
                </a:r>
              </a:p>
            </p:txBody>
          </p:sp>
        </mc:Fallback>
      </mc:AlternateContent>
      <p:sp>
        <p:nvSpPr>
          <p:cNvPr id="11" name="Rounded Rectangle 10">
            <a:extLst>
              <a:ext uri="{FF2B5EF4-FFF2-40B4-BE49-F238E27FC236}">
                <a16:creationId xmlns:a16="http://schemas.microsoft.com/office/drawing/2014/main" id="{1DF243D1-2C10-4AB6-BD25-D5EAB4CC6A55}"/>
              </a:ext>
            </a:extLst>
          </p:cNvPr>
          <p:cNvSpPr/>
          <p:nvPr/>
        </p:nvSpPr>
        <p:spPr>
          <a:xfrm>
            <a:off x="6133822" y="2158128"/>
            <a:ext cx="3155795" cy="407274"/>
          </a:xfrm>
          <a:prstGeom prst="roundRect">
            <a:avLst/>
          </a:prstGeom>
          <a:noFill/>
          <a:ln w="38100">
            <a:solidFill>
              <a:srgbClr val="C17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8CDFB1-FA75-FB4F-9AAD-87B90DFC8F54}"/>
              </a:ext>
            </a:extLst>
          </p:cNvPr>
          <p:cNvSpPr txBox="1"/>
          <p:nvPr/>
        </p:nvSpPr>
        <p:spPr>
          <a:xfrm>
            <a:off x="1318894" y="6519446"/>
            <a:ext cx="3660221" cy="338554"/>
          </a:xfrm>
          <a:prstGeom prst="rect">
            <a:avLst/>
          </a:prstGeom>
          <a:noFill/>
        </p:spPr>
        <p:txBody>
          <a:bodyPr wrap="square" rtlCol="0">
            <a:spAutoFit/>
          </a:bodyPr>
          <a:lstStyle/>
          <a:p>
            <a:pPr lvl="1">
              <a:spcBef>
                <a:spcPct val="20000"/>
              </a:spcBef>
              <a:buClr>
                <a:srgbClr val="400080"/>
              </a:buClr>
              <a:buSzPct val="65000"/>
            </a:pPr>
            <a:r>
              <a:rPr lang="en-US" sz="1600" i="1" dirty="0">
                <a:solidFill>
                  <a:schemeClr val="bg2"/>
                </a:solidFill>
                <a:latin typeface="Century Gothic" charset="0"/>
                <a:ea typeface="Century Gothic" charset="0"/>
                <a:cs typeface="Century Gothic" charset="0"/>
              </a:rPr>
              <a:t>Part I: Structured learning</a:t>
            </a:r>
          </a:p>
        </p:txBody>
      </p:sp>
      <p:sp>
        <p:nvSpPr>
          <p:cNvPr id="4" name="TextBox 3">
            <a:extLst>
              <a:ext uri="{FF2B5EF4-FFF2-40B4-BE49-F238E27FC236}">
                <a16:creationId xmlns:a16="http://schemas.microsoft.com/office/drawing/2014/main" id="{38BB9873-5E56-7D4C-B79F-08AEF9A4859C}"/>
              </a:ext>
            </a:extLst>
          </p:cNvPr>
          <p:cNvSpPr txBox="1"/>
          <p:nvPr/>
        </p:nvSpPr>
        <p:spPr>
          <a:xfrm>
            <a:off x="9067801" y="1296758"/>
            <a:ext cx="1697901" cy="369332"/>
          </a:xfrm>
          <a:prstGeom prst="rect">
            <a:avLst/>
          </a:prstGeom>
          <a:noFill/>
        </p:spPr>
        <p:txBody>
          <a:bodyPr wrap="none" rtlCol="0">
            <a:spAutoFit/>
          </a:bodyPr>
          <a:lstStyle/>
          <a:p>
            <a:r>
              <a:rPr lang="en-US" i="1" dirty="0">
                <a:solidFill>
                  <a:schemeClr val="bg2"/>
                </a:solidFill>
                <a:latin typeface="Century Gothic" panose="020B0502020202020204" pitchFamily="34" charset="0"/>
              </a:rPr>
              <a:t>[Collins, 2002]</a:t>
            </a:r>
          </a:p>
        </p:txBody>
      </p:sp>
    </p:spTree>
    <p:extLst>
      <p:ext uri="{BB962C8B-B14F-4D97-AF65-F5344CB8AC3E}">
        <p14:creationId xmlns:p14="http://schemas.microsoft.com/office/powerpoint/2010/main" val="92312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500"/>
                                        <p:tgtEl>
                                          <p:spTgt spid="1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dissolv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dissolve">
                                      <p:cBhvr>
                                        <p:cTn id="41" dur="500"/>
                                        <p:tgtEl>
                                          <p:spTgt spid="1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dissolve">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dissolve">
                                      <p:cBhvr>
                                        <p:cTn id="51" dur="500"/>
                                        <p:tgtEl>
                                          <p:spTgt spid="10">
                                            <p:txEl>
                                              <p:pRg st="5" end="5"/>
                                            </p:txEl>
                                          </p:spTgt>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uiExpand="1" build="p"/>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66CC"/>
                </a:solidFill>
              </a:rPr>
              <a:t>III. </a:t>
            </a:r>
            <a:r>
              <a:rPr lang="en-US" dirty="0"/>
              <a:t>Temporal Common Sense</a:t>
            </a:r>
            <a:endParaRPr lang="en-US" u="sng" dirty="0"/>
          </a:p>
        </p:txBody>
      </p:sp>
      <p:sp>
        <p:nvSpPr>
          <p:cNvPr id="3" name="Content Placeholder 2"/>
          <p:cNvSpPr>
            <a:spLocks noGrp="1"/>
          </p:cNvSpPr>
          <p:nvPr>
            <p:ph idx="1"/>
          </p:nvPr>
        </p:nvSpPr>
        <p:spPr>
          <a:ln>
            <a:noFill/>
          </a:ln>
        </p:spPr>
        <p:txBody>
          <a:bodyPr/>
          <a:lstStyle/>
          <a:p>
            <a:r>
              <a:rPr lang="en-US" dirty="0"/>
              <a:t>More than 10 people have (</a:t>
            </a:r>
            <a:r>
              <a:rPr lang="en-US" b="1" dirty="0"/>
              <a:t>event1: </a:t>
            </a:r>
            <a:r>
              <a:rPr lang="en-US" b="1" dirty="0">
                <a:solidFill>
                  <a:schemeClr val="tx1"/>
                </a:solidFill>
              </a:rPr>
              <a:t>died</a:t>
            </a:r>
            <a:r>
              <a:rPr lang="en-US" dirty="0"/>
              <a:t>), police said. A car (</a:t>
            </a:r>
            <a:r>
              <a:rPr lang="en-US" b="1" dirty="0"/>
              <a:t>event2</a:t>
            </a:r>
            <a:r>
              <a:rPr lang="en-US" dirty="0"/>
              <a:t>: </a:t>
            </a:r>
            <a:r>
              <a:rPr lang="en-US" b="1" dirty="0">
                <a:solidFill>
                  <a:schemeClr val="tx1"/>
                </a:solidFill>
              </a:rPr>
              <a:t>exploded</a:t>
            </a:r>
            <a:r>
              <a:rPr lang="en-US" dirty="0"/>
              <a:t>) on Friday in a group of men.</a:t>
            </a:r>
          </a:p>
          <a:p>
            <a:endParaRPr lang="en-US" dirty="0"/>
          </a:p>
          <a:p>
            <a:r>
              <a:rPr lang="en-US" dirty="0"/>
              <a:t>Which event came first, </a:t>
            </a:r>
            <a:r>
              <a:rPr lang="en-US" b="1" dirty="0"/>
              <a:t>event1</a:t>
            </a:r>
            <a:r>
              <a:rPr lang="en-US" dirty="0"/>
              <a:t> or </a:t>
            </a:r>
            <a:r>
              <a:rPr lang="en-US" b="1" dirty="0"/>
              <a:t>event2</a:t>
            </a:r>
            <a:r>
              <a:rPr lang="en-US" dirty="0"/>
              <a:t>? </a:t>
            </a:r>
          </a:p>
          <a:p>
            <a:r>
              <a:rPr lang="en-US" dirty="0"/>
              <a:t>This turns out to be </a:t>
            </a:r>
            <a:r>
              <a:rPr lang="en-US" b="1" dirty="0"/>
              <a:t>difficult</a:t>
            </a:r>
            <a:r>
              <a:rPr lang="en-US" dirty="0"/>
              <a:t>. </a:t>
            </a:r>
          </a:p>
          <a:p>
            <a:endParaRPr lang="en-US" dirty="0"/>
          </a:p>
          <a:p>
            <a:r>
              <a:rPr lang="en-US" dirty="0"/>
              <a:t>What about now? </a:t>
            </a:r>
          </a:p>
          <a:p>
            <a:pPr lvl="1"/>
            <a:r>
              <a:rPr lang="en-US" dirty="0"/>
              <a:t>Context is important, but not sufficient</a:t>
            </a:r>
          </a:p>
          <a:p>
            <a:pPr lvl="1"/>
            <a:r>
              <a:rPr lang="en-US" dirty="0"/>
              <a:t>Humans have good priors about which event “usually” happens before another.</a:t>
            </a:r>
          </a:p>
          <a:p>
            <a:r>
              <a:rPr lang="en-US" dirty="0"/>
              <a:t>We would like to acquire it, and use it to enhance our temporal relation identification</a:t>
            </a:r>
          </a:p>
          <a:p>
            <a:pPr marL="0" indent="0">
              <a:buNone/>
            </a:pPr>
            <a:r>
              <a:rPr lang="en-US" dirty="0"/>
              <a:t>	</a:t>
            </a:r>
          </a:p>
        </p:txBody>
      </p:sp>
      <p:sp>
        <p:nvSpPr>
          <p:cNvPr id="5" name="Slide Number Placeholder 4">
            <a:extLst>
              <a:ext uri="{FF2B5EF4-FFF2-40B4-BE49-F238E27FC236}">
                <a16:creationId xmlns:a16="http://schemas.microsoft.com/office/drawing/2014/main" id="{AA5D1110-7402-420E-88CA-84248FDB6F79}"/>
              </a:ext>
            </a:extLst>
          </p:cNvPr>
          <p:cNvSpPr>
            <a:spLocks noGrp="1"/>
          </p:cNvSpPr>
          <p:nvPr>
            <p:ph type="sldNum" sz="quarter" idx="11"/>
          </p:nvPr>
        </p:nvSpPr>
        <p:spPr/>
        <p:txBody>
          <a:bodyPr/>
          <a:lstStyle/>
          <a:p>
            <a:fld id="{BDF588C3-71D6-5D45-B118-1C664482E1C2}" type="slidenum">
              <a:rPr lang="en-US" smtClean="0"/>
              <a:t>29</a:t>
            </a:fld>
            <a:endParaRPr lang="en-US"/>
          </a:p>
        </p:txBody>
      </p:sp>
      <p:sp>
        <p:nvSpPr>
          <p:cNvPr id="6" name="Rectangle 5">
            <a:extLst>
              <a:ext uri="{FF2B5EF4-FFF2-40B4-BE49-F238E27FC236}">
                <a16:creationId xmlns:a16="http://schemas.microsoft.com/office/drawing/2014/main" id="{56842954-844F-46B4-812E-9F65ED9EF3A8}"/>
              </a:ext>
            </a:extLst>
          </p:cNvPr>
          <p:cNvSpPr/>
          <p:nvPr/>
        </p:nvSpPr>
        <p:spPr>
          <a:xfrm>
            <a:off x="5439802" y="1362867"/>
            <a:ext cx="623191" cy="32033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7" name="Rectangle 6">
            <a:extLst>
              <a:ext uri="{FF2B5EF4-FFF2-40B4-BE49-F238E27FC236}">
                <a16:creationId xmlns:a16="http://schemas.microsoft.com/office/drawing/2014/main" id="{F9A9FE0E-5225-4B9B-9B77-830AD1109F9D}"/>
              </a:ext>
            </a:extLst>
          </p:cNvPr>
          <p:cNvSpPr/>
          <p:nvPr/>
        </p:nvSpPr>
        <p:spPr>
          <a:xfrm>
            <a:off x="9546830" y="1339570"/>
            <a:ext cx="1198817" cy="32033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07108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 name="Group 1">
            <a:extLst>
              <a:ext uri="{FF2B5EF4-FFF2-40B4-BE49-F238E27FC236}">
                <a16:creationId xmlns:a16="http://schemas.microsoft.com/office/drawing/2014/main" id="{50700732-6C6B-F04E-9F18-10E02FB7F223}"/>
              </a:ext>
            </a:extLst>
          </p:cNvPr>
          <p:cNvGrpSpPr/>
          <p:nvPr/>
        </p:nvGrpSpPr>
        <p:grpSpPr>
          <a:xfrm>
            <a:off x="1600286" y="3612317"/>
            <a:ext cx="4395000" cy="2658000"/>
            <a:chOff x="76286" y="3612317"/>
            <a:chExt cx="4395000" cy="2658000"/>
          </a:xfrm>
        </p:grpSpPr>
        <p:sp>
          <p:nvSpPr>
            <p:cNvPr id="217" name="Google Shape;217;p36"/>
            <p:cNvSpPr/>
            <p:nvPr/>
          </p:nvSpPr>
          <p:spPr>
            <a:xfrm>
              <a:off x="76286" y="3612317"/>
              <a:ext cx="4395000" cy="2658000"/>
            </a:xfrm>
            <a:prstGeom prst="roundRect">
              <a:avLst>
                <a:gd name="adj" fmla="val 3515"/>
              </a:avLst>
            </a:prstGeom>
            <a:solidFill>
              <a:srgbClr val="FFFFFF"/>
            </a:solidFill>
            <a:ln w="127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4975" tIns="32475" rIns="64975" bIns="32475" anchor="t" anchorCtr="0">
              <a:noAutofit/>
            </a:bodyPr>
            <a:lstStyle/>
            <a:p>
              <a:pPr algn="ctr"/>
              <a:r>
                <a:rPr lang="en" sz="1400" b="1">
                  <a:solidFill>
                    <a:schemeClr val="dk1"/>
                  </a:solidFill>
                  <a:latin typeface="Cambria"/>
                  <a:ea typeface="Cambria"/>
                  <a:cs typeface="Cambria"/>
                  <a:sym typeface="Cambria"/>
                </a:rPr>
                <a:t>BUILDER</a:t>
              </a:r>
              <a:endParaRPr sz="1400" b="1">
                <a:solidFill>
                  <a:schemeClr val="dk1"/>
                </a:solidFill>
                <a:latin typeface="Cambria"/>
                <a:ea typeface="Cambria"/>
                <a:cs typeface="Cambria"/>
                <a:sym typeface="Cambria"/>
              </a:endParaRPr>
            </a:p>
          </p:txBody>
        </p:sp>
        <p:pic>
          <p:nvPicPr>
            <p:cNvPr id="219" name="Google Shape;219;p36" descr="223246-Builder-chat.png"/>
            <p:cNvPicPr preferRelativeResize="0"/>
            <p:nvPr/>
          </p:nvPicPr>
          <p:blipFill rotWithShape="1">
            <a:blip r:embed="rId3">
              <a:alphaModFix/>
            </a:blip>
            <a:srcRect t="7968" r="10127"/>
            <a:stretch/>
          </p:blipFill>
          <p:spPr>
            <a:xfrm>
              <a:off x="216887" y="3921901"/>
              <a:ext cx="4113747" cy="2261550"/>
            </a:xfrm>
            <a:prstGeom prst="rect">
              <a:avLst/>
            </a:prstGeom>
            <a:noFill/>
            <a:ln>
              <a:noFill/>
            </a:ln>
            <a:effectLst>
              <a:outerShdw blurRad="50800" dist="38100" dir="2700000" algn="tl" rotWithShape="0">
                <a:srgbClr val="000000">
                  <a:alpha val="40000"/>
                </a:srgbClr>
              </a:outerShdw>
            </a:effectLst>
          </p:spPr>
        </p:pic>
      </p:grpSp>
      <p:grpSp>
        <p:nvGrpSpPr>
          <p:cNvPr id="8" name="Group 7">
            <a:extLst>
              <a:ext uri="{FF2B5EF4-FFF2-40B4-BE49-F238E27FC236}">
                <a16:creationId xmlns:a16="http://schemas.microsoft.com/office/drawing/2014/main" id="{3BF5BFC5-D4C9-B045-B45B-273C8A00DA3A}"/>
              </a:ext>
            </a:extLst>
          </p:cNvPr>
          <p:cNvGrpSpPr/>
          <p:nvPr/>
        </p:nvGrpSpPr>
        <p:grpSpPr>
          <a:xfrm>
            <a:off x="1600286" y="1251132"/>
            <a:ext cx="4395000" cy="2292600"/>
            <a:chOff x="76286" y="1251132"/>
            <a:chExt cx="4395000" cy="2292600"/>
          </a:xfrm>
        </p:grpSpPr>
        <p:grpSp>
          <p:nvGrpSpPr>
            <p:cNvPr id="6" name="Group 5">
              <a:extLst>
                <a:ext uri="{FF2B5EF4-FFF2-40B4-BE49-F238E27FC236}">
                  <a16:creationId xmlns:a16="http://schemas.microsoft.com/office/drawing/2014/main" id="{0707A479-70E5-3344-8765-BEB6480184B9}"/>
                </a:ext>
              </a:extLst>
            </p:cNvPr>
            <p:cNvGrpSpPr/>
            <p:nvPr/>
          </p:nvGrpSpPr>
          <p:grpSpPr>
            <a:xfrm>
              <a:off x="76286" y="1251132"/>
              <a:ext cx="4395000" cy="2292600"/>
              <a:chOff x="76286" y="1251132"/>
              <a:chExt cx="4395000" cy="2292600"/>
            </a:xfrm>
          </p:grpSpPr>
          <p:sp>
            <p:nvSpPr>
              <p:cNvPr id="221" name="Google Shape;221;p36"/>
              <p:cNvSpPr/>
              <p:nvPr/>
            </p:nvSpPr>
            <p:spPr>
              <a:xfrm>
                <a:off x="76286" y="1251132"/>
                <a:ext cx="4395000" cy="2292600"/>
              </a:xfrm>
              <a:prstGeom prst="roundRect">
                <a:avLst>
                  <a:gd name="adj" fmla="val 3515"/>
                </a:avLst>
              </a:prstGeom>
              <a:solidFill>
                <a:srgbClr val="FFFFFF"/>
              </a:solidFill>
              <a:ln w="127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4975" tIns="32475" rIns="64975" bIns="32475" anchor="t" anchorCtr="0">
                <a:noAutofit/>
              </a:bodyPr>
              <a:lstStyle/>
              <a:p>
                <a:pPr algn="ctr"/>
                <a:r>
                  <a:rPr lang="en" sz="1400" b="1" dirty="0">
                    <a:solidFill>
                      <a:schemeClr val="dk1"/>
                    </a:solidFill>
                    <a:latin typeface="Cambria"/>
                    <a:ea typeface="Cambria"/>
                    <a:cs typeface="Cambria"/>
                    <a:sym typeface="Cambria"/>
                  </a:rPr>
                  <a:t>ARCHITECT</a:t>
                </a:r>
                <a:endParaRPr sz="1400" b="1" dirty="0">
                  <a:solidFill>
                    <a:schemeClr val="dk1"/>
                  </a:solidFill>
                  <a:latin typeface="Cambria"/>
                  <a:ea typeface="Cambria"/>
                  <a:cs typeface="Cambria"/>
                  <a:sym typeface="Cambria"/>
                </a:endParaRPr>
              </a:p>
            </p:txBody>
          </p:sp>
          <p:sp>
            <p:nvSpPr>
              <p:cNvPr id="222" name="Google Shape;222;p36"/>
              <p:cNvSpPr txBox="1"/>
              <p:nvPr/>
            </p:nvSpPr>
            <p:spPr>
              <a:xfrm>
                <a:off x="338769" y="3244061"/>
                <a:ext cx="1297200" cy="259800"/>
              </a:xfrm>
              <a:prstGeom prst="rect">
                <a:avLst/>
              </a:prstGeom>
              <a:noFill/>
              <a:ln>
                <a:noFill/>
              </a:ln>
            </p:spPr>
            <p:txBody>
              <a:bodyPr spcFirstLastPara="1" wrap="square" lIns="64975" tIns="32475" rIns="64975" bIns="32475" anchor="t" anchorCtr="0">
                <a:noAutofit/>
              </a:bodyPr>
              <a:lstStyle/>
              <a:p>
                <a:r>
                  <a:rPr lang="en" sz="1300" dirty="0">
                    <a:solidFill>
                      <a:schemeClr val="dk1"/>
                    </a:solidFill>
                    <a:latin typeface="Cambria"/>
                    <a:ea typeface="Cambria"/>
                    <a:cs typeface="Cambria"/>
                    <a:sym typeface="Cambria"/>
                  </a:rPr>
                  <a:t>Target Structure</a:t>
                </a:r>
                <a:endParaRPr sz="1300" dirty="0">
                  <a:solidFill>
                    <a:schemeClr val="dk1"/>
                  </a:solidFill>
                  <a:latin typeface="Cambria"/>
                  <a:ea typeface="Cambria"/>
                  <a:cs typeface="Cambria"/>
                  <a:sym typeface="Cambria"/>
                </a:endParaRPr>
              </a:p>
            </p:txBody>
          </p:sp>
          <p:sp>
            <p:nvSpPr>
              <p:cNvPr id="226" name="Google Shape;226;p36"/>
              <p:cNvSpPr txBox="1"/>
              <p:nvPr/>
            </p:nvSpPr>
            <p:spPr>
              <a:xfrm>
                <a:off x="2622359" y="3244061"/>
                <a:ext cx="1048800" cy="259800"/>
              </a:xfrm>
              <a:prstGeom prst="rect">
                <a:avLst/>
              </a:prstGeom>
              <a:noFill/>
              <a:ln>
                <a:noFill/>
              </a:ln>
            </p:spPr>
            <p:txBody>
              <a:bodyPr spcFirstLastPara="1" wrap="square" lIns="64975" tIns="32475" rIns="64975" bIns="32475" anchor="t" anchorCtr="0">
                <a:noAutofit/>
              </a:bodyPr>
              <a:lstStyle/>
              <a:p>
                <a:r>
                  <a:rPr lang="en" sz="1300">
                    <a:solidFill>
                      <a:schemeClr val="dk1"/>
                    </a:solidFill>
                    <a:latin typeface="Cambria"/>
                    <a:ea typeface="Cambria"/>
                    <a:cs typeface="Cambria"/>
                    <a:sym typeface="Cambria"/>
                  </a:rPr>
                  <a:t>Build Region</a:t>
                </a:r>
                <a:endParaRPr sz="1300">
                  <a:solidFill>
                    <a:schemeClr val="dk1"/>
                  </a:solidFill>
                  <a:latin typeface="Cambria"/>
                  <a:ea typeface="Cambria"/>
                  <a:cs typeface="Cambria"/>
                  <a:sym typeface="Cambria"/>
                </a:endParaRPr>
              </a:p>
            </p:txBody>
          </p:sp>
        </p:grpSp>
        <p:grpSp>
          <p:nvGrpSpPr>
            <p:cNvPr id="7" name="Group 6">
              <a:extLst>
                <a:ext uri="{FF2B5EF4-FFF2-40B4-BE49-F238E27FC236}">
                  <a16:creationId xmlns:a16="http://schemas.microsoft.com/office/drawing/2014/main" id="{DA424FE3-0F32-1944-95FE-422E2B4F68F1}"/>
                </a:ext>
              </a:extLst>
            </p:cNvPr>
            <p:cNvGrpSpPr/>
            <p:nvPr/>
          </p:nvGrpSpPr>
          <p:grpSpPr>
            <a:xfrm>
              <a:off x="170257" y="1574121"/>
              <a:ext cx="4207094" cy="1673034"/>
              <a:chOff x="170257" y="1574121"/>
              <a:chExt cx="4207094" cy="1673034"/>
            </a:xfrm>
          </p:grpSpPr>
          <p:pic>
            <p:nvPicPr>
              <p:cNvPr id="224" name="Google Shape;224;p36" descr="target-1-cropped.png"/>
              <p:cNvPicPr preferRelativeResize="0"/>
              <p:nvPr/>
            </p:nvPicPr>
            <p:blipFill rotWithShape="1">
              <a:blip r:embed="rId4">
                <a:alphaModFix/>
              </a:blip>
              <a:srcRect l="13042" t="2715" r="10615" b="19094"/>
              <a:stretch/>
            </p:blipFill>
            <p:spPr>
              <a:xfrm>
                <a:off x="170257" y="1574121"/>
                <a:ext cx="1659452" cy="1673033"/>
              </a:xfrm>
              <a:prstGeom prst="rect">
                <a:avLst/>
              </a:prstGeom>
              <a:noFill/>
              <a:ln>
                <a:noFill/>
              </a:ln>
              <a:effectLst>
                <a:outerShdw blurRad="50800" dist="38100" dir="2700000" algn="tl" rotWithShape="0">
                  <a:srgbClr val="000000">
                    <a:alpha val="40000"/>
                  </a:srgbClr>
                </a:outerShdw>
              </a:effectLst>
            </p:spPr>
          </p:pic>
          <p:pic>
            <p:nvPicPr>
              <p:cNvPr id="225" name="Google Shape;225;p36" descr="223234-Architect-chat.png"/>
              <p:cNvPicPr preferRelativeResize="0"/>
              <p:nvPr/>
            </p:nvPicPr>
            <p:blipFill rotWithShape="1">
              <a:blip r:embed="rId5">
                <a:alphaModFix/>
              </a:blip>
              <a:srcRect l="1" r="23788" b="14306"/>
              <a:stretch/>
            </p:blipFill>
            <p:spPr>
              <a:xfrm>
                <a:off x="1889331" y="1574122"/>
                <a:ext cx="2488020" cy="1673033"/>
              </a:xfrm>
              <a:prstGeom prst="rect">
                <a:avLst/>
              </a:prstGeom>
              <a:noFill/>
              <a:ln>
                <a:noFill/>
              </a:ln>
              <a:effectLst>
                <a:outerShdw blurRad="50800" dist="38100" dir="2700000" algn="tl" rotWithShape="0">
                  <a:srgbClr val="000000">
                    <a:alpha val="40000"/>
                  </a:srgbClr>
                </a:outerShdw>
              </a:effectLst>
            </p:spPr>
          </p:pic>
        </p:grpSp>
      </p:grpSp>
      <p:grpSp>
        <p:nvGrpSpPr>
          <p:cNvPr id="4" name="Group 3">
            <a:extLst>
              <a:ext uri="{FF2B5EF4-FFF2-40B4-BE49-F238E27FC236}">
                <a16:creationId xmlns:a16="http://schemas.microsoft.com/office/drawing/2014/main" id="{ECBC70F9-59F2-8D42-BF3B-353F7EEEC442}"/>
              </a:ext>
            </a:extLst>
          </p:cNvPr>
          <p:cNvGrpSpPr/>
          <p:nvPr/>
        </p:nvGrpSpPr>
        <p:grpSpPr>
          <a:xfrm>
            <a:off x="5805714" y="1251132"/>
            <a:ext cx="4721886" cy="5019000"/>
            <a:chOff x="4281714" y="1251132"/>
            <a:chExt cx="4721886" cy="5019000"/>
          </a:xfrm>
        </p:grpSpPr>
        <p:grpSp>
          <p:nvGrpSpPr>
            <p:cNvPr id="3" name="Group 2">
              <a:extLst>
                <a:ext uri="{FF2B5EF4-FFF2-40B4-BE49-F238E27FC236}">
                  <a16:creationId xmlns:a16="http://schemas.microsoft.com/office/drawing/2014/main" id="{698EB40E-451C-A042-B24F-3707B80160AC}"/>
                </a:ext>
              </a:extLst>
            </p:cNvPr>
            <p:cNvGrpSpPr/>
            <p:nvPr/>
          </p:nvGrpSpPr>
          <p:grpSpPr>
            <a:xfrm>
              <a:off x="4561500" y="1251132"/>
              <a:ext cx="4442100" cy="5019000"/>
              <a:chOff x="4561500" y="1251132"/>
              <a:chExt cx="4442100" cy="5019000"/>
            </a:xfrm>
          </p:grpSpPr>
          <p:sp>
            <p:nvSpPr>
              <p:cNvPr id="218" name="Google Shape;218;p36"/>
              <p:cNvSpPr/>
              <p:nvPr/>
            </p:nvSpPr>
            <p:spPr>
              <a:xfrm>
                <a:off x="4561500" y="1251132"/>
                <a:ext cx="4442100" cy="5019000"/>
              </a:xfrm>
              <a:prstGeom prst="roundRect">
                <a:avLst>
                  <a:gd name="adj" fmla="val 3515"/>
                </a:avLst>
              </a:prstGeom>
              <a:solidFill>
                <a:srgbClr val="FFFFFF"/>
              </a:solidFill>
              <a:ln w="127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4975" tIns="32475" rIns="64975" bIns="32475" anchor="t" anchorCtr="0">
                <a:noAutofit/>
              </a:bodyPr>
              <a:lstStyle/>
              <a:p>
                <a:pPr algn="ctr"/>
                <a:r>
                  <a:rPr lang="en" sz="1400" b="1">
                    <a:solidFill>
                      <a:schemeClr val="dk1"/>
                    </a:solidFill>
                    <a:latin typeface="Cambria"/>
                    <a:ea typeface="Cambria"/>
                    <a:cs typeface="Cambria"/>
                    <a:sym typeface="Cambria"/>
                  </a:rPr>
                  <a:t>CHAT INTERFACE</a:t>
                </a:r>
                <a:endParaRPr sz="1400" b="1">
                  <a:solidFill>
                    <a:schemeClr val="dk1"/>
                  </a:solidFill>
                  <a:latin typeface="Cambria"/>
                  <a:ea typeface="Cambria"/>
                  <a:cs typeface="Cambria"/>
                  <a:sym typeface="Cambria"/>
                </a:endParaRPr>
              </a:p>
            </p:txBody>
          </p:sp>
          <p:graphicFrame>
            <p:nvGraphicFramePr>
              <p:cNvPr id="220" name="Google Shape;220;p36"/>
              <p:cNvGraphicFramePr/>
              <p:nvPr/>
            </p:nvGraphicFramePr>
            <p:xfrm>
              <a:off x="4571999" y="1574124"/>
              <a:ext cx="4395000" cy="4574800"/>
            </p:xfrm>
            <a:graphic>
              <a:graphicData uri="http://schemas.openxmlformats.org/drawingml/2006/table">
                <a:tbl>
                  <a:tblPr>
                    <a:noFill/>
                  </a:tblPr>
                  <a:tblGrid>
                    <a:gridCol w="970600">
                      <a:extLst>
                        <a:ext uri="{9D8B030D-6E8A-4147-A177-3AD203B41FA5}">
                          <a16:colId xmlns:a16="http://schemas.microsoft.com/office/drawing/2014/main" val="20000"/>
                        </a:ext>
                      </a:extLst>
                    </a:gridCol>
                    <a:gridCol w="3424400">
                      <a:extLst>
                        <a:ext uri="{9D8B030D-6E8A-4147-A177-3AD203B41FA5}">
                          <a16:colId xmlns:a16="http://schemas.microsoft.com/office/drawing/2014/main" val="20001"/>
                        </a:ext>
                      </a:extLst>
                    </a:gridCol>
                  </a:tblGrid>
                  <a:tr h="296725">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in about the middle build a column five tall</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80525">
                    <a:tc gridSpan="2">
                      <a:txBody>
                        <a:bodyPr/>
                        <a:lstStyle/>
                        <a:p>
                          <a:pPr marL="0" marR="0" lvl="0" indent="0" algn="ctr" rtl="0">
                            <a:spcBef>
                              <a:spcPts val="0"/>
                            </a:spcBef>
                            <a:spcAft>
                              <a:spcPts val="0"/>
                            </a:spcAft>
                            <a:buNone/>
                          </a:pPr>
                          <a:r>
                            <a:rPr lang="en" sz="1300" b="0" i="1" u="none" strike="noStrike" cap="none" dirty="0">
                              <a:solidFill>
                                <a:schemeClr val="accent4"/>
                              </a:solidFill>
                              <a:latin typeface="Cambria"/>
                              <a:ea typeface="Cambria"/>
                              <a:cs typeface="Cambria"/>
                              <a:sym typeface="Cambria"/>
                            </a:rPr>
                            <a:t>(Builder puts down five orange blocks)</a:t>
                          </a:r>
                          <a:endParaRPr sz="1300" b="0" i="1" u="none" strike="noStrike" cap="none" dirty="0">
                            <a:solidFill>
                              <a:schemeClr val="accent4"/>
                            </a:solidFill>
                            <a:latin typeface="Cambria"/>
                            <a:ea typeface="Cambria"/>
                            <a:cs typeface="Cambria"/>
                            <a:sym typeface="Cambria"/>
                          </a:endParaRPr>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537700">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dirty="0">
                              <a:latin typeface="Cambria"/>
                              <a:ea typeface="Cambria"/>
                              <a:cs typeface="Cambria"/>
                              <a:sym typeface="Cambria"/>
                            </a:rPr>
                            <a:t>then two more to the left of the top to make a 7</a:t>
                          </a:r>
                          <a:endParaRPr sz="1000" dirty="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80525">
                    <a:tc gridSpan="2">
                      <a:txBody>
                        <a:bodyPr/>
                        <a:lstStyle/>
                        <a:p>
                          <a:pPr marL="0" marR="0" lvl="0" indent="0" algn="ctr" rtl="0">
                            <a:spcBef>
                              <a:spcPts val="0"/>
                            </a:spcBef>
                            <a:spcAft>
                              <a:spcPts val="0"/>
                            </a:spcAft>
                            <a:buNone/>
                          </a:pPr>
                          <a:r>
                            <a:rPr lang="en" sz="1300" b="0" i="1" u="none" strike="noStrike" cap="none">
                              <a:solidFill>
                                <a:srgbClr val="8064A2"/>
                              </a:solidFill>
                              <a:latin typeface="Cambria"/>
                              <a:ea typeface="Cambria"/>
                              <a:cs typeface="Cambria"/>
                              <a:sym typeface="Cambria"/>
                            </a:rPr>
                            <a:t>(Builder puts down two orange blocks)</a:t>
                          </a:r>
                          <a:endParaRPr sz="1300" b="0" i="1" u="none" strike="noStrike" cap="none">
                            <a:solidFill>
                              <a:srgbClr val="8064A2"/>
                            </a:solidFill>
                            <a:latin typeface="Cambria"/>
                            <a:ea typeface="Cambria"/>
                            <a:cs typeface="Cambria"/>
                            <a:sym typeface="Cambria"/>
                          </a:endParaRPr>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303900">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now a yellow 6</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537700">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the long edge of the 6 aligns with the stem of the 7 and faces right</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03900">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Builder:</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Where does the 6 start?</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03900">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behind the 7 from your perspective</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03900">
                    <a:tc>
                      <a:txBody>
                        <a:bodyPr/>
                        <a:lstStyle/>
                        <a:p>
                          <a:pPr marL="0" marR="0" lvl="0" indent="0" algn="r" rtl="0">
                            <a:lnSpc>
                              <a:spcPct val="100000"/>
                            </a:lnSpc>
                            <a:spcBef>
                              <a:spcPts val="0"/>
                            </a:spcBef>
                            <a:spcAft>
                              <a:spcPts val="0"/>
                            </a:spcAft>
                            <a:buClr>
                              <a:schemeClr val="dk1"/>
                            </a:buClr>
                            <a:buSzPts val="1400"/>
                            <a:buFont typeface="Cambria"/>
                            <a:buNone/>
                          </a:pPr>
                          <a:r>
                            <a:rPr lang="en" sz="1400" b="1" u="none" strike="noStrike" cap="none">
                              <a:latin typeface="Cambria"/>
                              <a:ea typeface="Cambria"/>
                              <a:cs typeface="Cambria"/>
                              <a:sym typeface="Cambria"/>
                            </a:rPr>
                            <a:t>Builder:</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Is it directly adjacent?</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03900">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yes directly behind it. touches it</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80525">
                    <a:tc gridSpan="2">
                      <a:txBody>
                        <a:bodyPr/>
                        <a:lstStyle/>
                        <a:p>
                          <a:pPr marL="0" marR="0" lvl="0" indent="0" algn="ctr" rtl="0">
                            <a:spcBef>
                              <a:spcPts val="0"/>
                            </a:spcBef>
                            <a:spcAft>
                              <a:spcPts val="0"/>
                            </a:spcAft>
                            <a:buNone/>
                          </a:pPr>
                          <a:r>
                            <a:rPr lang="en" sz="1300" b="0" i="1" u="none" strike="noStrike" cap="none">
                              <a:solidFill>
                                <a:srgbClr val="8064A2"/>
                              </a:solidFill>
                              <a:latin typeface="Cambria"/>
                              <a:ea typeface="Cambria"/>
                              <a:cs typeface="Cambria"/>
                              <a:sym typeface="Cambria"/>
                            </a:rPr>
                            <a:t>(Builder puts down twelve yellow blocks, in the shape of a 6)</a:t>
                          </a:r>
                          <a:endParaRPr sz="1300" b="0" i="1" u="none" strike="noStrike" cap="none">
                            <a:solidFill>
                              <a:srgbClr val="8064A2"/>
                            </a:solidFill>
                            <a:latin typeface="Cambria"/>
                            <a:ea typeface="Cambria"/>
                            <a:cs typeface="Cambria"/>
                            <a:sym typeface="Cambria"/>
                          </a:endParaRPr>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10"/>
                      </a:ext>
                    </a:extLst>
                  </a:tr>
                  <a:tr h="303900">
                    <a:tc>
                      <a:txBody>
                        <a:bodyPr/>
                        <a:lstStyle/>
                        <a:p>
                          <a:pPr marL="0" marR="0" lvl="0" indent="0" algn="r" rtl="0">
                            <a:lnSpc>
                              <a:spcPct val="100000"/>
                            </a:lnSpc>
                            <a:spcBef>
                              <a:spcPts val="0"/>
                            </a:spcBef>
                            <a:spcAft>
                              <a:spcPts val="0"/>
                            </a:spcAft>
                            <a:buClr>
                              <a:schemeClr val="dk1"/>
                            </a:buClr>
                            <a:buSzPts val="1400"/>
                            <a:buFont typeface="Cambria"/>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too much overlap unfortunately</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537700">
                    <a:tc>
                      <a:txBody>
                        <a:bodyPr/>
                        <a:lstStyle/>
                        <a:p>
                          <a:pPr marL="0" marR="0" lvl="0" indent="0" algn="r" rtl="0">
                            <a:lnSpc>
                              <a:spcPct val="100000"/>
                            </a:lnSpc>
                            <a:spcBef>
                              <a:spcPts val="0"/>
                            </a:spcBef>
                            <a:spcAft>
                              <a:spcPts val="0"/>
                            </a:spcAft>
                            <a:buClr>
                              <a:schemeClr val="dk1"/>
                            </a:buClr>
                            <a:buSzPts val="1400"/>
                            <a:buFont typeface="Cambria"/>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b="1" u="none" strike="noStrike" cap="none" dirty="0">
                              <a:latin typeface="Cambria"/>
                              <a:ea typeface="Cambria"/>
                              <a:cs typeface="Cambria"/>
                              <a:sym typeface="Cambria"/>
                            </a:rPr>
                            <a:t>the </a:t>
                          </a:r>
                          <a:r>
                            <a:rPr lang="en" sz="1400" b="1" u="none" strike="noStrike" cap="none" dirty="0" err="1">
                              <a:latin typeface="Cambria"/>
                              <a:ea typeface="Cambria"/>
                              <a:cs typeface="Cambria"/>
                              <a:sym typeface="Cambria"/>
                            </a:rPr>
                            <a:t>colummn</a:t>
                          </a:r>
                          <a:r>
                            <a:rPr lang="en" sz="1400" b="1" u="none" strike="noStrike" cap="none" dirty="0">
                              <a:latin typeface="Cambria"/>
                              <a:ea typeface="Cambria"/>
                              <a:cs typeface="Cambria"/>
                              <a:sym typeface="Cambria"/>
                            </a:rPr>
                            <a:t> of the 6 is right behind the column of </a:t>
                          </a:r>
                          <a:r>
                            <a:rPr lang="en" sz="1400" b="1" u="none" strike="noStrike" cap="none" dirty="0" err="1">
                              <a:latin typeface="Cambria"/>
                              <a:ea typeface="Cambria"/>
                              <a:cs typeface="Cambria"/>
                              <a:sym typeface="Cambria"/>
                            </a:rPr>
                            <a:t>hte</a:t>
                          </a:r>
                          <a:r>
                            <a:rPr lang="en" sz="1400" b="1" u="none" strike="noStrike" cap="none" dirty="0">
                              <a:latin typeface="Cambria"/>
                              <a:ea typeface="Cambria"/>
                              <a:cs typeface="Cambria"/>
                              <a:sym typeface="Cambria"/>
                            </a:rPr>
                            <a:t> 7</a:t>
                          </a:r>
                          <a:endParaRPr sz="1000" dirty="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grpSp>
        <p:sp>
          <p:nvSpPr>
            <p:cNvPr id="227" name="Google Shape;227;p36"/>
            <p:cNvSpPr/>
            <p:nvPr/>
          </p:nvSpPr>
          <p:spPr>
            <a:xfrm>
              <a:off x="4281714" y="2577021"/>
              <a:ext cx="473400" cy="340800"/>
            </a:xfrm>
            <a:prstGeom prst="leftRightArrow">
              <a:avLst>
                <a:gd name="adj1" fmla="val 50000"/>
                <a:gd name="adj2" fmla="val 50000"/>
              </a:avLst>
            </a:prstGeom>
            <a:solidFill>
              <a:srgbClr val="CCC1DA"/>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4975" tIns="32475" rIns="64975" bIns="32475" anchor="ctr" anchorCtr="0">
              <a:noAutofit/>
            </a:bodyPr>
            <a:lstStyle/>
            <a:p>
              <a:pPr algn="ctr"/>
              <a:endParaRPr>
                <a:solidFill>
                  <a:schemeClr val="lt1"/>
                </a:solidFill>
                <a:latin typeface="Calibri"/>
                <a:ea typeface="Calibri"/>
                <a:cs typeface="Calibri"/>
                <a:sym typeface="Calibri"/>
              </a:endParaRPr>
            </a:p>
          </p:txBody>
        </p:sp>
        <p:sp>
          <p:nvSpPr>
            <p:cNvPr id="228" name="Google Shape;228;p36"/>
            <p:cNvSpPr/>
            <p:nvPr/>
          </p:nvSpPr>
          <p:spPr>
            <a:xfrm>
              <a:off x="4281714" y="5069127"/>
              <a:ext cx="473400" cy="340800"/>
            </a:xfrm>
            <a:prstGeom prst="leftRightArrow">
              <a:avLst>
                <a:gd name="adj1" fmla="val 50000"/>
                <a:gd name="adj2" fmla="val 50000"/>
              </a:avLst>
            </a:prstGeom>
            <a:solidFill>
              <a:srgbClr val="CCC1DA"/>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4975" tIns="32475" rIns="64975" bIns="32475" anchor="ctr" anchorCtr="0">
              <a:noAutofit/>
            </a:bodyPr>
            <a:lstStyle/>
            <a:p>
              <a:pPr algn="ctr"/>
              <a:endParaRPr>
                <a:solidFill>
                  <a:schemeClr val="lt1"/>
                </a:solidFill>
                <a:latin typeface="Calibri"/>
                <a:ea typeface="Calibri"/>
                <a:cs typeface="Calibri"/>
                <a:sym typeface="Calibri"/>
              </a:endParaRPr>
            </a:p>
          </p:txBody>
        </p:sp>
      </p:grpSp>
      <p:sp>
        <p:nvSpPr>
          <p:cNvPr id="5" name="Title 4">
            <a:extLst>
              <a:ext uri="{FF2B5EF4-FFF2-40B4-BE49-F238E27FC236}">
                <a16:creationId xmlns:a16="http://schemas.microsoft.com/office/drawing/2014/main" id="{06A582DE-8611-43D0-9F62-74DA63CD906C}"/>
              </a:ext>
            </a:extLst>
          </p:cNvPr>
          <p:cNvSpPr>
            <a:spLocks noGrp="1"/>
          </p:cNvSpPr>
          <p:nvPr>
            <p:ph type="title"/>
          </p:nvPr>
        </p:nvSpPr>
        <p:spPr>
          <a:xfrm>
            <a:off x="865599" y="20647"/>
            <a:ext cx="10972800" cy="924806"/>
          </a:xfrm>
        </p:spPr>
        <p:txBody>
          <a:bodyPr/>
          <a:lstStyle/>
          <a:p>
            <a:r>
              <a:rPr lang="en-US" dirty="0"/>
              <a:t>Communication (</a:t>
            </a:r>
            <a:r>
              <a:rPr lang="en-US" dirty="0" err="1"/>
              <a:t>CwC</a:t>
            </a:r>
            <a:r>
              <a:rPr lang="en-US" dirty="0"/>
              <a:t> Project, 2017-2019)</a:t>
            </a:r>
          </a:p>
        </p:txBody>
      </p:sp>
      <p:sp>
        <p:nvSpPr>
          <p:cNvPr id="9" name="Rectangle 8">
            <a:extLst>
              <a:ext uri="{FF2B5EF4-FFF2-40B4-BE49-F238E27FC236}">
                <a16:creationId xmlns:a16="http://schemas.microsoft.com/office/drawing/2014/main" id="{9DEAB837-3862-4CB2-8A44-133F129C0806}"/>
              </a:ext>
            </a:extLst>
          </p:cNvPr>
          <p:cNvSpPr/>
          <p:nvPr/>
        </p:nvSpPr>
        <p:spPr>
          <a:xfrm>
            <a:off x="543099" y="6308369"/>
            <a:ext cx="4353243" cy="369332"/>
          </a:xfrm>
          <a:prstGeom prst="rect">
            <a:avLst/>
          </a:prstGeom>
          <a:ln>
            <a:solidFill>
              <a:schemeClr val="accent1"/>
            </a:solidFill>
          </a:ln>
        </p:spPr>
        <p:txBody>
          <a:bodyPr wrap="none">
            <a:spAutoFit/>
          </a:bodyPr>
          <a:lstStyle/>
          <a:p>
            <a:r>
              <a:rPr lang="en-US" dirty="0"/>
              <a:t>[Minecraft example from Julia Hockenmaier]</a:t>
            </a:r>
          </a:p>
        </p:txBody>
      </p:sp>
      <p:sp>
        <p:nvSpPr>
          <p:cNvPr id="10" name="Slide Number Placeholder 9">
            <a:extLst>
              <a:ext uri="{FF2B5EF4-FFF2-40B4-BE49-F238E27FC236}">
                <a16:creationId xmlns:a16="http://schemas.microsoft.com/office/drawing/2014/main" id="{9373247B-01F9-43E6-92D2-F46E9341C47A}"/>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3</a:t>
            </a:fld>
            <a:endParaRPr lang="en-US" dirty="0"/>
          </a:p>
        </p:txBody>
      </p:sp>
    </p:spTree>
    <p:extLst>
      <p:ext uri="{BB962C8B-B14F-4D97-AF65-F5344CB8AC3E}">
        <p14:creationId xmlns:p14="http://schemas.microsoft.com/office/powerpoint/2010/main" val="1742764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TemProb</a:t>
            </a:r>
            <a:r>
              <a:rPr lang="en-US" sz="3200" dirty="0"/>
              <a:t>: Temporal Relation Probabilistic Knowledge Base</a:t>
            </a:r>
          </a:p>
        </p:txBody>
      </p:sp>
      <p:sp>
        <p:nvSpPr>
          <p:cNvPr id="3" name="Content Placeholder 2"/>
          <p:cNvSpPr>
            <a:spLocks noGrp="1"/>
          </p:cNvSpPr>
          <p:nvPr>
            <p:ph idx="1"/>
          </p:nvPr>
        </p:nvSpPr>
        <p:spPr/>
        <p:txBody>
          <a:bodyPr/>
          <a:lstStyle/>
          <a:p>
            <a:r>
              <a:rPr lang="en-US" dirty="0"/>
              <a:t>Run initial system on New York Times 1987-2007, #Articles~1M</a:t>
            </a:r>
          </a:p>
          <a:p>
            <a:r>
              <a:rPr lang="en-US" dirty="0">
                <a:sym typeface="Wingdings" pitchFamily="2" charset="2"/>
              </a:rPr>
              <a:t>Identify events; identify temporal order</a:t>
            </a:r>
          </a:p>
          <a:p>
            <a:r>
              <a:rPr lang="en-US" dirty="0">
                <a:sym typeface="Wingdings" pitchFamily="2" charset="2"/>
              </a:rPr>
              <a:t>80M temporal relations</a:t>
            </a:r>
          </a:p>
          <a:p>
            <a:r>
              <a:rPr lang="en-US" dirty="0"/>
              <a:t>Simply by counting, we get</a:t>
            </a:r>
          </a:p>
          <a:p>
            <a:pPr lvl="2"/>
            <a:endParaRPr lang="en-US" dirty="0"/>
          </a:p>
          <a:p>
            <a:endParaRPr lang="en-US" dirty="0"/>
          </a:p>
        </p:txBody>
      </p:sp>
      <p:sp>
        <p:nvSpPr>
          <p:cNvPr id="5" name="Slide Number Placeholder 4">
            <a:extLst>
              <a:ext uri="{FF2B5EF4-FFF2-40B4-BE49-F238E27FC236}">
                <a16:creationId xmlns:a16="http://schemas.microsoft.com/office/drawing/2014/main" id="{4794FFDB-DB51-4EA3-B6E3-9711768D3638}"/>
              </a:ext>
            </a:extLst>
          </p:cNvPr>
          <p:cNvSpPr>
            <a:spLocks noGrp="1"/>
          </p:cNvSpPr>
          <p:nvPr>
            <p:ph type="sldNum" sz="quarter" idx="11"/>
          </p:nvPr>
        </p:nvSpPr>
        <p:spPr/>
        <p:txBody>
          <a:bodyPr/>
          <a:lstStyle/>
          <a:p>
            <a:fld id="{BDF588C3-71D6-5D45-B118-1C664482E1C2}" type="slidenum">
              <a:rPr lang="en-US" smtClean="0"/>
              <a:pPr/>
              <a:t>30</a:t>
            </a:fld>
            <a:endParaRPr lang="en-US"/>
          </a:p>
        </p:txBody>
      </p:sp>
      <p:graphicFrame>
        <p:nvGraphicFramePr>
          <p:cNvPr id="4" name="Table 3">
            <a:extLst>
              <a:ext uri="{FF2B5EF4-FFF2-40B4-BE49-F238E27FC236}">
                <a16:creationId xmlns:a16="http://schemas.microsoft.com/office/drawing/2014/main" id="{3C78FF00-D755-4A8F-936C-5605ADF618FE}"/>
              </a:ext>
            </a:extLst>
          </p:cNvPr>
          <p:cNvGraphicFramePr>
            <a:graphicFrameLocks noGrp="1"/>
          </p:cNvGraphicFramePr>
          <p:nvPr>
            <p:extLst>
              <p:ext uri="{D42A27DB-BD31-4B8C-83A1-F6EECF244321}">
                <p14:modId xmlns:p14="http://schemas.microsoft.com/office/powerpoint/2010/main" val="191269412"/>
              </p:ext>
            </p:extLst>
          </p:nvPr>
        </p:nvGraphicFramePr>
        <p:xfrm>
          <a:off x="2700336" y="3835400"/>
          <a:ext cx="6791328" cy="2225040"/>
        </p:xfrm>
        <a:graphic>
          <a:graphicData uri="http://schemas.openxmlformats.org/drawingml/2006/table">
            <a:tbl>
              <a:tblPr firstRow="1" bandRow="1">
                <a:tableStyleId>{5940675A-B579-460E-94D1-54222C63F5DA}</a:tableStyleId>
              </a:tblPr>
              <a:tblGrid>
                <a:gridCol w="1697832">
                  <a:extLst>
                    <a:ext uri="{9D8B030D-6E8A-4147-A177-3AD203B41FA5}">
                      <a16:colId xmlns:a16="http://schemas.microsoft.com/office/drawing/2014/main" val="2761333320"/>
                    </a:ext>
                  </a:extLst>
                </a:gridCol>
                <a:gridCol w="1697832">
                  <a:extLst>
                    <a:ext uri="{9D8B030D-6E8A-4147-A177-3AD203B41FA5}">
                      <a16:colId xmlns:a16="http://schemas.microsoft.com/office/drawing/2014/main" val="4032749486"/>
                    </a:ext>
                  </a:extLst>
                </a:gridCol>
                <a:gridCol w="1697832">
                  <a:extLst>
                    <a:ext uri="{9D8B030D-6E8A-4147-A177-3AD203B41FA5}">
                      <a16:colId xmlns:a16="http://schemas.microsoft.com/office/drawing/2014/main" val="1662114478"/>
                    </a:ext>
                  </a:extLst>
                </a:gridCol>
                <a:gridCol w="1697832">
                  <a:extLst>
                    <a:ext uri="{9D8B030D-6E8A-4147-A177-3AD203B41FA5}">
                      <a16:colId xmlns:a16="http://schemas.microsoft.com/office/drawing/2014/main" val="118045171"/>
                    </a:ext>
                  </a:extLst>
                </a:gridCol>
              </a:tblGrid>
              <a:tr h="370840">
                <a:tc gridSpan="2">
                  <a:txBody>
                    <a:bodyPr/>
                    <a:lstStyle/>
                    <a:p>
                      <a:pPr algn="ctr"/>
                      <a:r>
                        <a:rPr lang="en-US" dirty="0">
                          <a:solidFill>
                            <a:schemeClr val="tx1"/>
                          </a:solidFill>
                          <a:latin typeface="+mj-lt"/>
                        </a:rPr>
                        <a:t>Example pairs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tc hMerge="1">
                  <a:txBody>
                    <a:bodyPr/>
                    <a:lstStyle/>
                    <a:p>
                      <a:endParaRPr lang="en-US" dirty="0"/>
                    </a:p>
                  </a:txBody>
                  <a:tcPr/>
                </a:tc>
                <a:tc rowSpan="2">
                  <a:txBody>
                    <a:bodyPr/>
                    <a:lstStyle/>
                    <a:p>
                      <a:pPr algn="ctr"/>
                      <a:r>
                        <a:rPr lang="en-US" b="1" dirty="0">
                          <a:solidFill>
                            <a:schemeClr val="tx1"/>
                          </a:solidFill>
                          <a:latin typeface="+mj-lt"/>
                        </a:rPr>
                        <a:t>Time Before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tc rowSpan="2">
                  <a:txBody>
                    <a:bodyPr/>
                    <a:lstStyle/>
                    <a:p>
                      <a:pPr algn="ctr"/>
                      <a:r>
                        <a:rPr lang="en-US" b="1" dirty="0">
                          <a:solidFill>
                            <a:schemeClr val="tx1"/>
                          </a:solidFill>
                          <a:latin typeface="+mj-lt"/>
                        </a:rPr>
                        <a:t>Time After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extLst>
                  <a:ext uri="{0D108BD9-81ED-4DB2-BD59-A6C34878D82A}">
                    <a16:rowId xmlns:a16="http://schemas.microsoft.com/office/drawing/2014/main" val="3984453807"/>
                  </a:ext>
                </a:extLst>
              </a:tr>
              <a:tr h="370840">
                <a:tc>
                  <a:txBody>
                    <a:bodyPr/>
                    <a:lstStyle/>
                    <a:p>
                      <a:pPr algn="ctr"/>
                      <a:r>
                        <a:rPr lang="en-US" b="1" dirty="0">
                          <a:solidFill>
                            <a:schemeClr val="tx1"/>
                          </a:solidFill>
                          <a:latin typeface="+mj-lt"/>
                        </a:rPr>
                        <a:t>Text Before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tc>
                  <a:txBody>
                    <a:bodyPr/>
                    <a:lstStyle/>
                    <a:p>
                      <a:pPr algn="ctr"/>
                      <a:r>
                        <a:rPr lang="en-US" b="1" dirty="0">
                          <a:solidFill>
                            <a:schemeClr val="tx1"/>
                          </a:solidFill>
                          <a:latin typeface="+mj-lt"/>
                        </a:rPr>
                        <a:t>Text After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dirty="0">
                          <a:solidFill>
                            <a:schemeClr val="tx1"/>
                          </a:solidFill>
                          <a:latin typeface="+mj-lt"/>
                        </a:rPr>
                        <a:t>Ask</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Help</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86</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9</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49109764"/>
                  </a:ext>
                </a:extLst>
              </a:tr>
              <a:tr h="370840">
                <a:tc>
                  <a:txBody>
                    <a:bodyPr/>
                    <a:lstStyle/>
                    <a:p>
                      <a:pPr algn="ctr"/>
                      <a:r>
                        <a:rPr lang="en-US" dirty="0">
                          <a:solidFill>
                            <a:schemeClr val="tx1"/>
                          </a:solidFill>
                          <a:latin typeface="+mj-lt"/>
                        </a:rPr>
                        <a:t>Attend</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Schedule</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1</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82</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22957401"/>
                  </a:ext>
                </a:extLst>
              </a:tr>
              <a:tr h="370840">
                <a:tc>
                  <a:txBody>
                    <a:bodyPr/>
                    <a:lstStyle/>
                    <a:p>
                      <a:pPr algn="ctr"/>
                      <a:r>
                        <a:rPr lang="en-US" dirty="0">
                          <a:solidFill>
                            <a:schemeClr val="tx1"/>
                          </a:solidFill>
                          <a:latin typeface="+mj-lt"/>
                        </a:rPr>
                        <a:t>Accept</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Propose</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10</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77</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82377463"/>
                  </a:ext>
                </a:extLst>
              </a:tr>
              <a:tr h="370840">
                <a:tc>
                  <a:txBody>
                    <a:bodyPr/>
                    <a:lstStyle/>
                    <a:p>
                      <a:pPr algn="ctr"/>
                      <a:r>
                        <a:rPr lang="en-US" dirty="0">
                          <a:solidFill>
                            <a:schemeClr val="tx1"/>
                          </a:solidFill>
                          <a:latin typeface="+mj-lt"/>
                        </a:rPr>
                        <a:t>Die </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Explode</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14</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83</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28930219"/>
                  </a:ext>
                </a:extLst>
              </a:tr>
            </a:tbl>
          </a:graphicData>
        </a:graphic>
      </p:graphicFrame>
    </p:spTree>
    <p:extLst>
      <p:ext uri="{BB962C8B-B14F-4D97-AF65-F5344CB8AC3E}">
        <p14:creationId xmlns:p14="http://schemas.microsoft.com/office/powerpoint/2010/main" val="367223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256372E4-154A-426F-984B-E68843429810}"/>
              </a:ext>
            </a:extLst>
          </p:cNvPr>
          <p:cNvGrpSpPr/>
          <p:nvPr/>
        </p:nvGrpSpPr>
        <p:grpSpPr>
          <a:xfrm>
            <a:off x="1455420" y="1538143"/>
            <a:ext cx="4648154" cy="2097089"/>
            <a:chOff x="2990850" y="567266"/>
            <a:chExt cx="6257926" cy="5418667"/>
          </a:xfrm>
        </p:grpSpPr>
        <p:graphicFrame>
          <p:nvGraphicFramePr>
            <p:cNvPr id="35" name="Chart 34">
              <a:extLst>
                <a:ext uri="{FF2B5EF4-FFF2-40B4-BE49-F238E27FC236}">
                  <a16:creationId xmlns:a16="http://schemas.microsoft.com/office/drawing/2014/main" id="{A0AEE44E-D9FC-45DF-A88D-ACDA6468085F}"/>
                </a:ext>
              </a:extLst>
            </p:cNvPr>
            <p:cNvGraphicFramePr/>
            <p:nvPr>
              <p:extLst>
                <p:ext uri="{D42A27DB-BD31-4B8C-83A1-F6EECF244321}">
                  <p14:modId xmlns:p14="http://schemas.microsoft.com/office/powerpoint/2010/main" val="3497908859"/>
                </p:ext>
              </p:extLst>
            </p:nvPr>
          </p:nvGraphicFramePr>
          <p:xfrm>
            <a:off x="6143626" y="567266"/>
            <a:ext cx="3105150" cy="53161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title="‰">
              <a:extLst>
                <a:ext uri="{FF2B5EF4-FFF2-40B4-BE49-F238E27FC236}">
                  <a16:creationId xmlns:a16="http://schemas.microsoft.com/office/drawing/2014/main" id="{401D81E2-6BFB-4D12-86A1-BECC96D72668}"/>
                </a:ext>
              </a:extLst>
            </p:cNvPr>
            <p:cNvGraphicFramePr/>
            <p:nvPr>
              <p:extLst>
                <p:ext uri="{D42A27DB-BD31-4B8C-83A1-F6EECF244321}">
                  <p14:modId xmlns:p14="http://schemas.microsoft.com/office/powerpoint/2010/main" val="847548462"/>
                </p:ext>
              </p:extLst>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Title 1"/>
          <p:cNvSpPr>
            <a:spLocks noGrp="1"/>
          </p:cNvSpPr>
          <p:nvPr>
            <p:ph type="title"/>
          </p:nvPr>
        </p:nvSpPr>
        <p:spPr/>
        <p:txBody>
          <a:bodyPr/>
          <a:lstStyle/>
          <a:p>
            <a:r>
              <a:rPr lang="en-US"/>
              <a:t>Event distributions from TemProb</a:t>
            </a:r>
            <a:endParaRPr lang="en-US" dirty="0"/>
          </a:p>
        </p:txBody>
      </p:sp>
      <p:grpSp>
        <p:nvGrpSpPr>
          <p:cNvPr id="37" name="Group 36">
            <a:extLst>
              <a:ext uri="{FF2B5EF4-FFF2-40B4-BE49-F238E27FC236}">
                <a16:creationId xmlns:a16="http://schemas.microsoft.com/office/drawing/2014/main" id="{60DBE023-6F6D-4A6A-AD2E-1F4DD648E333}"/>
              </a:ext>
            </a:extLst>
          </p:cNvPr>
          <p:cNvGrpSpPr/>
          <p:nvPr/>
        </p:nvGrpSpPr>
        <p:grpSpPr>
          <a:xfrm>
            <a:off x="5963125" y="1525036"/>
            <a:ext cx="4648154" cy="2123303"/>
            <a:chOff x="2990850" y="567264"/>
            <a:chExt cx="6257926" cy="5486400"/>
          </a:xfrm>
        </p:grpSpPr>
        <p:graphicFrame>
          <p:nvGraphicFramePr>
            <p:cNvPr id="38" name="Chart 37">
              <a:extLst>
                <a:ext uri="{FF2B5EF4-FFF2-40B4-BE49-F238E27FC236}">
                  <a16:creationId xmlns:a16="http://schemas.microsoft.com/office/drawing/2014/main" id="{8E55CE37-515A-4AF3-908E-A9A686DCC65B}"/>
                </a:ext>
              </a:extLst>
            </p:cNvPr>
            <p:cNvGraphicFramePr/>
            <p:nvPr>
              <p:extLst>
                <p:ext uri="{D42A27DB-BD31-4B8C-83A1-F6EECF244321}">
                  <p14:modId xmlns:p14="http://schemas.microsoft.com/office/powerpoint/2010/main" val="947207368"/>
                </p:ext>
              </p:extLst>
            </p:nvPr>
          </p:nvGraphicFramePr>
          <p:xfrm>
            <a:off x="6143626" y="567264"/>
            <a:ext cx="3105150" cy="5486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Chart 38" title="‰">
              <a:extLst>
                <a:ext uri="{FF2B5EF4-FFF2-40B4-BE49-F238E27FC236}">
                  <a16:creationId xmlns:a16="http://schemas.microsoft.com/office/drawing/2014/main" id="{F3F024C7-EFC7-45B1-A25B-4B19640666AF}"/>
                </a:ext>
              </a:extLst>
            </p:cNvPr>
            <p:cNvGraphicFramePr/>
            <p:nvPr>
              <p:extLst>
                <p:ext uri="{D42A27DB-BD31-4B8C-83A1-F6EECF244321}">
                  <p14:modId xmlns:p14="http://schemas.microsoft.com/office/powerpoint/2010/main" val="1428334683"/>
                </p:ext>
              </p:extLst>
            </p:nvPr>
          </p:nvGraphicFramePr>
          <p:xfrm>
            <a:off x="2990850" y="567266"/>
            <a:ext cx="3105150" cy="5418668"/>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0" name="Group 39">
            <a:extLst>
              <a:ext uri="{FF2B5EF4-FFF2-40B4-BE49-F238E27FC236}">
                <a16:creationId xmlns:a16="http://schemas.microsoft.com/office/drawing/2014/main" id="{256372E4-154A-426F-984B-E68843429810}"/>
              </a:ext>
            </a:extLst>
          </p:cNvPr>
          <p:cNvGrpSpPr/>
          <p:nvPr/>
        </p:nvGrpSpPr>
        <p:grpSpPr>
          <a:xfrm>
            <a:off x="1440702" y="3592604"/>
            <a:ext cx="4648154" cy="2210336"/>
            <a:chOff x="2990850" y="567266"/>
            <a:chExt cx="6257926" cy="5711284"/>
          </a:xfrm>
        </p:grpSpPr>
        <p:graphicFrame>
          <p:nvGraphicFramePr>
            <p:cNvPr id="41" name="Chart 40">
              <a:extLst>
                <a:ext uri="{FF2B5EF4-FFF2-40B4-BE49-F238E27FC236}">
                  <a16:creationId xmlns:a16="http://schemas.microsoft.com/office/drawing/2014/main" id="{A0AEE44E-D9FC-45DF-A88D-ACDA6468085F}"/>
                </a:ext>
              </a:extLst>
            </p:cNvPr>
            <p:cNvGraphicFramePr/>
            <p:nvPr>
              <p:extLst>
                <p:ext uri="{D42A27DB-BD31-4B8C-83A1-F6EECF244321}">
                  <p14:modId xmlns:p14="http://schemas.microsoft.com/office/powerpoint/2010/main" val="189259797"/>
                </p:ext>
              </p:extLst>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hart 41" title="‰">
              <a:extLst>
                <a:ext uri="{FF2B5EF4-FFF2-40B4-BE49-F238E27FC236}">
                  <a16:creationId xmlns:a16="http://schemas.microsoft.com/office/drawing/2014/main" id="{401D81E2-6BFB-4D12-86A1-BECC96D72668}"/>
                </a:ext>
              </a:extLst>
            </p:cNvPr>
            <p:cNvGraphicFramePr/>
            <p:nvPr>
              <p:extLst>
                <p:ext uri="{D42A27DB-BD31-4B8C-83A1-F6EECF244321}">
                  <p14:modId xmlns:p14="http://schemas.microsoft.com/office/powerpoint/2010/main" val="3465716949"/>
                </p:ext>
              </p:extLst>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43" name="Group 42">
            <a:extLst>
              <a:ext uri="{FF2B5EF4-FFF2-40B4-BE49-F238E27FC236}">
                <a16:creationId xmlns:a16="http://schemas.microsoft.com/office/drawing/2014/main" id="{256372E4-154A-426F-984B-E68843429810}"/>
              </a:ext>
            </a:extLst>
          </p:cNvPr>
          <p:cNvGrpSpPr/>
          <p:nvPr/>
        </p:nvGrpSpPr>
        <p:grpSpPr>
          <a:xfrm>
            <a:off x="5791200" y="3618817"/>
            <a:ext cx="4876800" cy="2210336"/>
            <a:chOff x="2990850" y="567266"/>
            <a:chExt cx="6257926" cy="5711284"/>
          </a:xfrm>
        </p:grpSpPr>
        <p:graphicFrame>
          <p:nvGraphicFramePr>
            <p:cNvPr id="44" name="Chart 43">
              <a:extLst>
                <a:ext uri="{FF2B5EF4-FFF2-40B4-BE49-F238E27FC236}">
                  <a16:creationId xmlns:a16="http://schemas.microsoft.com/office/drawing/2014/main" id="{A0AEE44E-D9FC-45DF-A88D-ACDA6468085F}"/>
                </a:ext>
              </a:extLst>
            </p:cNvPr>
            <p:cNvGraphicFramePr/>
            <p:nvPr>
              <p:extLst>
                <p:ext uri="{D42A27DB-BD31-4B8C-83A1-F6EECF244321}">
                  <p14:modId xmlns:p14="http://schemas.microsoft.com/office/powerpoint/2010/main" val="3396742934"/>
                </p:ext>
              </p:extLst>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5" name="Chart 44" title="‰">
              <a:extLst>
                <a:ext uri="{FF2B5EF4-FFF2-40B4-BE49-F238E27FC236}">
                  <a16:creationId xmlns:a16="http://schemas.microsoft.com/office/drawing/2014/main" id="{401D81E2-6BFB-4D12-86A1-BECC96D72668}"/>
                </a:ext>
              </a:extLst>
            </p:cNvPr>
            <p:cNvGraphicFramePr/>
            <p:nvPr>
              <p:extLst>
                <p:ext uri="{D42A27DB-BD31-4B8C-83A1-F6EECF244321}">
                  <p14:modId xmlns:p14="http://schemas.microsoft.com/office/powerpoint/2010/main" val="3975630451"/>
                </p:ext>
              </p:extLst>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10"/>
            </a:graphicData>
          </a:graphic>
        </p:graphicFrame>
      </p:grpSp>
      <p:sp>
        <p:nvSpPr>
          <p:cNvPr id="3" name="Slide Number Placeholder 2">
            <a:extLst>
              <a:ext uri="{FF2B5EF4-FFF2-40B4-BE49-F238E27FC236}">
                <a16:creationId xmlns:a16="http://schemas.microsoft.com/office/drawing/2014/main" id="{E3712526-B355-43EA-BF6D-0C79570FCE1B}"/>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31</a:t>
            </a:fld>
            <a:endParaRPr lang="en-US" dirty="0"/>
          </a:p>
        </p:txBody>
      </p:sp>
    </p:spTree>
    <p:extLst>
      <p:ext uri="{BB962C8B-B14F-4D97-AF65-F5344CB8AC3E}">
        <p14:creationId xmlns:p14="http://schemas.microsoft.com/office/powerpoint/2010/main" val="156585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42613AB-8E01-2947-BD06-5CF76D1FCF19}"/>
              </a:ext>
            </a:extLst>
          </p:cNvPr>
          <p:cNvGrpSpPr/>
          <p:nvPr/>
        </p:nvGrpSpPr>
        <p:grpSpPr>
          <a:xfrm>
            <a:off x="1600200" y="1617609"/>
            <a:ext cx="8590218" cy="3875614"/>
            <a:chOff x="2990850" y="567266"/>
            <a:chExt cx="6257926" cy="5418667"/>
          </a:xfrm>
        </p:grpSpPr>
        <p:graphicFrame>
          <p:nvGraphicFramePr>
            <p:cNvPr id="17" name="Chart 16">
              <a:extLst>
                <a:ext uri="{FF2B5EF4-FFF2-40B4-BE49-F238E27FC236}">
                  <a16:creationId xmlns:a16="http://schemas.microsoft.com/office/drawing/2014/main" id="{8EB65856-515B-2549-9D3A-9DBFFEBF3605}"/>
                </a:ext>
              </a:extLst>
            </p:cNvPr>
            <p:cNvGraphicFramePr/>
            <p:nvPr/>
          </p:nvGraphicFramePr>
          <p:xfrm>
            <a:off x="6143626" y="567266"/>
            <a:ext cx="3105150" cy="53161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title="‰">
              <a:extLst>
                <a:ext uri="{FF2B5EF4-FFF2-40B4-BE49-F238E27FC236}">
                  <a16:creationId xmlns:a16="http://schemas.microsoft.com/office/drawing/2014/main" id="{1AFA9A9D-FF3E-CF4E-848C-21BDC537D590}"/>
                </a:ext>
              </a:extLst>
            </p:cNvPr>
            <p:cNvGraphicFramePr/>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Rounded Rectangle 3"/>
          <p:cNvSpPr/>
          <p:nvPr/>
        </p:nvSpPr>
        <p:spPr>
          <a:xfrm rot="18692017">
            <a:off x="2609066" y="4598112"/>
            <a:ext cx="739238" cy="368546"/>
          </a:xfrm>
          <a:prstGeom prst="roundRect">
            <a:avLst/>
          </a:prstGeom>
          <a:noFill/>
          <a:ln w="38100">
            <a:solidFill>
              <a:srgbClr val="C379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0" name="Rounded Rectangle 19"/>
          <p:cNvSpPr/>
          <p:nvPr/>
        </p:nvSpPr>
        <p:spPr>
          <a:xfrm rot="18692017">
            <a:off x="6866525" y="4715050"/>
            <a:ext cx="905866" cy="390357"/>
          </a:xfrm>
          <a:prstGeom prst="roundRect">
            <a:avLst/>
          </a:prstGeom>
          <a:noFill/>
          <a:ln w="38100">
            <a:solidFill>
              <a:srgbClr val="C379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3" name="Title 1"/>
          <p:cNvSpPr>
            <a:spLocks noGrp="1"/>
          </p:cNvSpPr>
          <p:nvPr>
            <p:ph type="title"/>
          </p:nvPr>
        </p:nvSpPr>
        <p:spPr/>
        <p:txBody>
          <a:bodyPr/>
          <a:lstStyle/>
          <a:p>
            <a:r>
              <a:rPr lang="en-US"/>
              <a:t>Event distributions from TemProb</a:t>
            </a:r>
            <a:endParaRPr lang="en-US" dirty="0"/>
          </a:p>
        </p:txBody>
      </p:sp>
      <p:sp>
        <p:nvSpPr>
          <p:cNvPr id="23" name="Rounded Rectangle 22">
            <a:extLst>
              <a:ext uri="{FF2B5EF4-FFF2-40B4-BE49-F238E27FC236}">
                <a16:creationId xmlns:a16="http://schemas.microsoft.com/office/drawing/2014/main" id="{1E5E5077-DE00-5445-947B-F4893BED47EA}"/>
              </a:ext>
            </a:extLst>
          </p:cNvPr>
          <p:cNvSpPr/>
          <p:nvPr/>
        </p:nvSpPr>
        <p:spPr>
          <a:xfrm rot="18692017">
            <a:off x="9114426" y="4715050"/>
            <a:ext cx="905866" cy="390357"/>
          </a:xfrm>
          <a:prstGeom prst="roundRect">
            <a:avLst/>
          </a:prstGeom>
          <a:noFill/>
          <a:ln w="38100">
            <a:solidFill>
              <a:srgbClr val="C379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4" name="Rounded Rectangle 23">
            <a:extLst>
              <a:ext uri="{FF2B5EF4-FFF2-40B4-BE49-F238E27FC236}">
                <a16:creationId xmlns:a16="http://schemas.microsoft.com/office/drawing/2014/main" id="{6B186DD4-DAA2-B848-8FFA-74B0634D1B5E}"/>
              </a:ext>
            </a:extLst>
          </p:cNvPr>
          <p:cNvSpPr/>
          <p:nvPr/>
        </p:nvSpPr>
        <p:spPr>
          <a:xfrm rot="18692017">
            <a:off x="6333125" y="4715050"/>
            <a:ext cx="905866" cy="390357"/>
          </a:xfrm>
          <a:prstGeom prst="roundRect">
            <a:avLst/>
          </a:prstGeom>
          <a:noFill/>
          <a:ln w="38100">
            <a:solidFill>
              <a:srgbClr val="C379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0E9C9E20-C86A-4A26-A013-F3207748E5A0}"/>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32</a:t>
            </a:fld>
            <a:endParaRPr lang="en-US" dirty="0"/>
          </a:p>
        </p:txBody>
      </p:sp>
    </p:spTree>
    <p:extLst>
      <p:ext uri="{BB962C8B-B14F-4D97-AF65-F5344CB8AC3E}">
        <p14:creationId xmlns:p14="http://schemas.microsoft.com/office/powerpoint/2010/main" val="18446817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A3668F8-65DC-B84D-BDAA-8A06D4D33CDC}"/>
              </a:ext>
            </a:extLst>
          </p:cNvPr>
          <p:cNvGrpSpPr/>
          <p:nvPr/>
        </p:nvGrpSpPr>
        <p:grpSpPr>
          <a:xfrm>
            <a:off x="1810711" y="1686837"/>
            <a:ext cx="8551526" cy="3906385"/>
            <a:chOff x="2990850" y="567264"/>
            <a:chExt cx="6257926" cy="5486400"/>
          </a:xfrm>
        </p:grpSpPr>
        <p:graphicFrame>
          <p:nvGraphicFramePr>
            <p:cNvPr id="23" name="Chart 22">
              <a:extLst>
                <a:ext uri="{FF2B5EF4-FFF2-40B4-BE49-F238E27FC236}">
                  <a16:creationId xmlns:a16="http://schemas.microsoft.com/office/drawing/2014/main" id="{116145C5-F23D-9543-8862-C3F676EF9287}"/>
                </a:ext>
              </a:extLst>
            </p:cNvPr>
            <p:cNvGraphicFramePr/>
            <p:nvPr/>
          </p:nvGraphicFramePr>
          <p:xfrm>
            <a:off x="6143626" y="567264"/>
            <a:ext cx="3105150" cy="548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title="‰">
              <a:extLst>
                <a:ext uri="{FF2B5EF4-FFF2-40B4-BE49-F238E27FC236}">
                  <a16:creationId xmlns:a16="http://schemas.microsoft.com/office/drawing/2014/main" id="{E781FF3B-4C8B-7445-96C7-9D4CF5E02448}"/>
                </a:ext>
              </a:extLst>
            </p:cNvPr>
            <p:cNvGraphicFramePr/>
            <p:nvPr/>
          </p:nvGraphicFramePr>
          <p:xfrm>
            <a:off x="2990850" y="567266"/>
            <a:ext cx="3105150" cy="5418668"/>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Rounded Rectangle 3"/>
          <p:cNvSpPr/>
          <p:nvPr/>
        </p:nvSpPr>
        <p:spPr>
          <a:xfrm rot="18692017">
            <a:off x="2556788" y="4831191"/>
            <a:ext cx="1061513" cy="334776"/>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4" name="Title 1"/>
          <p:cNvSpPr>
            <a:spLocks noGrp="1"/>
          </p:cNvSpPr>
          <p:nvPr>
            <p:ph type="title"/>
          </p:nvPr>
        </p:nvSpPr>
        <p:spPr/>
        <p:txBody>
          <a:bodyPr/>
          <a:lstStyle/>
          <a:p>
            <a:r>
              <a:rPr lang="en-US"/>
              <a:t>Event distributions from TemProb</a:t>
            </a:r>
            <a:endParaRPr lang="en-US" dirty="0"/>
          </a:p>
        </p:txBody>
      </p:sp>
      <p:sp>
        <p:nvSpPr>
          <p:cNvPr id="2" name="Slide Number Placeholder 1">
            <a:extLst>
              <a:ext uri="{FF2B5EF4-FFF2-40B4-BE49-F238E27FC236}">
                <a16:creationId xmlns:a16="http://schemas.microsoft.com/office/drawing/2014/main" id="{052F601A-82C8-4DFF-A20D-6641EF4064A8}"/>
              </a:ext>
            </a:extLst>
          </p:cNvPr>
          <p:cNvSpPr>
            <a:spLocks noGrp="1"/>
          </p:cNvSpPr>
          <p:nvPr>
            <p:ph type="sldNum" sz="quarter" idx="4294967295"/>
          </p:nvPr>
        </p:nvSpPr>
        <p:spPr>
          <a:xfrm>
            <a:off x="9347200" y="6265863"/>
            <a:ext cx="2844800" cy="365125"/>
          </a:xfrm>
        </p:spPr>
        <p:txBody>
          <a:bodyPr/>
          <a:lstStyle/>
          <a:p>
            <a:fld id="{8A758EFE-665F-4341-B5B8-2DAEADA52F6C}" type="slidenum">
              <a:rPr lang="en-US" smtClean="0"/>
              <a:pPr/>
              <a:t>33</a:t>
            </a:fld>
            <a:endParaRPr lang="en-US" dirty="0"/>
          </a:p>
        </p:txBody>
      </p:sp>
      <p:sp>
        <p:nvSpPr>
          <p:cNvPr id="25" name="Rounded Rectangle 24">
            <a:extLst>
              <a:ext uri="{FF2B5EF4-FFF2-40B4-BE49-F238E27FC236}">
                <a16:creationId xmlns:a16="http://schemas.microsoft.com/office/drawing/2014/main" id="{63AE01F0-5307-3C40-AFEA-7AC5CA4659FC}"/>
              </a:ext>
            </a:extLst>
          </p:cNvPr>
          <p:cNvSpPr/>
          <p:nvPr/>
        </p:nvSpPr>
        <p:spPr>
          <a:xfrm rot="18692017">
            <a:off x="3013988" y="4831192"/>
            <a:ext cx="1061513" cy="334776"/>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6" name="Rounded Rectangle 25">
            <a:extLst>
              <a:ext uri="{FF2B5EF4-FFF2-40B4-BE49-F238E27FC236}">
                <a16:creationId xmlns:a16="http://schemas.microsoft.com/office/drawing/2014/main" id="{71C5771A-D82D-054D-951D-58BD61DC7D94}"/>
              </a:ext>
            </a:extLst>
          </p:cNvPr>
          <p:cNvSpPr/>
          <p:nvPr/>
        </p:nvSpPr>
        <p:spPr>
          <a:xfrm rot="18692017">
            <a:off x="6657002" y="4889445"/>
            <a:ext cx="1203578" cy="304614"/>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2" name="Rounded Rectangle 11">
            <a:extLst>
              <a:ext uri="{FF2B5EF4-FFF2-40B4-BE49-F238E27FC236}">
                <a16:creationId xmlns:a16="http://schemas.microsoft.com/office/drawing/2014/main" id="{C9E516F6-A600-464C-B5F0-02555FD2C3AF}"/>
              </a:ext>
            </a:extLst>
          </p:cNvPr>
          <p:cNvSpPr/>
          <p:nvPr/>
        </p:nvSpPr>
        <p:spPr>
          <a:xfrm rot="18692017">
            <a:off x="4914978" y="4831192"/>
            <a:ext cx="1061513" cy="334776"/>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3" name="Rounded Rectangle 12">
            <a:extLst>
              <a:ext uri="{FF2B5EF4-FFF2-40B4-BE49-F238E27FC236}">
                <a16:creationId xmlns:a16="http://schemas.microsoft.com/office/drawing/2014/main" id="{080BB011-DCF6-6F4A-8158-16AF63EEF632}"/>
              </a:ext>
            </a:extLst>
          </p:cNvPr>
          <p:cNvSpPr/>
          <p:nvPr/>
        </p:nvSpPr>
        <p:spPr>
          <a:xfrm rot="18692017">
            <a:off x="9035726" y="4889445"/>
            <a:ext cx="1203578" cy="304614"/>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27347134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F00F344-24FB-4241-B98A-EA66746672A6}"/>
              </a:ext>
            </a:extLst>
          </p:cNvPr>
          <p:cNvGrpSpPr/>
          <p:nvPr/>
        </p:nvGrpSpPr>
        <p:grpSpPr>
          <a:xfrm>
            <a:off x="1930812" y="1639182"/>
            <a:ext cx="8311325" cy="3952283"/>
            <a:chOff x="2990850" y="567266"/>
            <a:chExt cx="6257926" cy="5711284"/>
          </a:xfrm>
        </p:grpSpPr>
        <p:graphicFrame>
          <p:nvGraphicFramePr>
            <p:cNvPr id="22" name="Chart 21">
              <a:extLst>
                <a:ext uri="{FF2B5EF4-FFF2-40B4-BE49-F238E27FC236}">
                  <a16:creationId xmlns:a16="http://schemas.microsoft.com/office/drawing/2014/main" id="{A7ACD9A5-F34E-7D40-B87A-B72B9A7D1C89}"/>
                </a:ext>
              </a:extLst>
            </p:cNvPr>
            <p:cNvGraphicFramePr/>
            <p:nvPr>
              <p:extLst>
                <p:ext uri="{D42A27DB-BD31-4B8C-83A1-F6EECF244321}">
                  <p14:modId xmlns:p14="http://schemas.microsoft.com/office/powerpoint/2010/main" val="1850955518"/>
                </p:ext>
              </p:extLst>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title="‰">
              <a:extLst>
                <a:ext uri="{FF2B5EF4-FFF2-40B4-BE49-F238E27FC236}">
                  <a16:creationId xmlns:a16="http://schemas.microsoft.com/office/drawing/2014/main" id="{88CE20C0-8B24-6A49-BDED-1B4E844C855D}"/>
                </a:ext>
              </a:extLst>
            </p:cNvPr>
            <p:cNvGraphicFramePr/>
            <p:nvPr>
              <p:extLst>
                <p:ext uri="{D42A27DB-BD31-4B8C-83A1-F6EECF244321}">
                  <p14:modId xmlns:p14="http://schemas.microsoft.com/office/powerpoint/2010/main" val="1511485037"/>
                </p:ext>
              </p:extLst>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Rounded Rectangle 3"/>
          <p:cNvSpPr/>
          <p:nvPr/>
        </p:nvSpPr>
        <p:spPr>
          <a:xfrm rot="18692017">
            <a:off x="2421443" y="4652089"/>
            <a:ext cx="739238" cy="324641"/>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9" name="Rounded Rectangle 18"/>
          <p:cNvSpPr/>
          <p:nvPr/>
        </p:nvSpPr>
        <p:spPr>
          <a:xfrm rot="18692017">
            <a:off x="4061224" y="4739925"/>
            <a:ext cx="869597"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0" name="Rounded Rectangle 19"/>
          <p:cNvSpPr/>
          <p:nvPr/>
        </p:nvSpPr>
        <p:spPr>
          <a:xfrm rot="18692017">
            <a:off x="6562415" y="4793140"/>
            <a:ext cx="860005"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7" name="Rounded Rectangle 16"/>
          <p:cNvSpPr/>
          <p:nvPr/>
        </p:nvSpPr>
        <p:spPr>
          <a:xfrm rot="18692017">
            <a:off x="5118934" y="4691133"/>
            <a:ext cx="739238"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3" name="Title 1"/>
          <p:cNvSpPr>
            <a:spLocks noGrp="1"/>
          </p:cNvSpPr>
          <p:nvPr>
            <p:ph type="title"/>
          </p:nvPr>
        </p:nvSpPr>
        <p:spPr/>
        <p:txBody>
          <a:bodyPr/>
          <a:lstStyle/>
          <a:p>
            <a:r>
              <a:rPr lang="en-US"/>
              <a:t>Event distributions from TemProb</a:t>
            </a:r>
            <a:endParaRPr lang="en-US" dirty="0"/>
          </a:p>
        </p:txBody>
      </p:sp>
      <p:sp>
        <p:nvSpPr>
          <p:cNvPr id="24" name="Rounded Rectangle 23">
            <a:extLst>
              <a:ext uri="{FF2B5EF4-FFF2-40B4-BE49-F238E27FC236}">
                <a16:creationId xmlns:a16="http://schemas.microsoft.com/office/drawing/2014/main" id="{0364FDA4-BA70-BF43-BCAE-43EE56404990}"/>
              </a:ext>
            </a:extLst>
          </p:cNvPr>
          <p:cNvSpPr/>
          <p:nvPr/>
        </p:nvSpPr>
        <p:spPr>
          <a:xfrm rot="18692017">
            <a:off x="9347399" y="4743517"/>
            <a:ext cx="739238"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5" name="Rounded Rectangle 24">
            <a:extLst>
              <a:ext uri="{FF2B5EF4-FFF2-40B4-BE49-F238E27FC236}">
                <a16:creationId xmlns:a16="http://schemas.microsoft.com/office/drawing/2014/main" id="{A2F9E6C8-867A-AD49-A732-C447D45E119D}"/>
              </a:ext>
            </a:extLst>
          </p:cNvPr>
          <p:cNvSpPr/>
          <p:nvPr/>
        </p:nvSpPr>
        <p:spPr>
          <a:xfrm rot="18692017">
            <a:off x="7137599" y="4743517"/>
            <a:ext cx="739238"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347DEA8D-7CE2-493A-ACD0-79C02ADFC251}"/>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34</a:t>
            </a:fld>
            <a:endParaRPr lang="en-US" dirty="0"/>
          </a:p>
        </p:txBody>
      </p:sp>
    </p:spTree>
    <p:extLst>
      <p:ext uri="{BB962C8B-B14F-4D97-AF65-F5344CB8AC3E}">
        <p14:creationId xmlns:p14="http://schemas.microsoft.com/office/powerpoint/2010/main" val="5759450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CE47-ABBC-44E8-B79C-7A8CCCBE1184}"/>
              </a:ext>
            </a:extLst>
          </p:cNvPr>
          <p:cNvSpPr>
            <a:spLocks noGrp="1"/>
          </p:cNvSpPr>
          <p:nvPr>
            <p:ph type="title"/>
          </p:nvPr>
        </p:nvSpPr>
        <p:spPr/>
        <p:txBody>
          <a:bodyPr/>
          <a:lstStyle/>
          <a:p>
            <a:r>
              <a:rPr lang="en-US" dirty="0"/>
              <a:t>Many Forms of Temporal Common Sense</a:t>
            </a:r>
          </a:p>
        </p:txBody>
      </p:sp>
      <p:sp>
        <p:nvSpPr>
          <p:cNvPr id="3" name="Content Placeholder 2">
            <a:extLst>
              <a:ext uri="{FF2B5EF4-FFF2-40B4-BE49-F238E27FC236}">
                <a16:creationId xmlns:a16="http://schemas.microsoft.com/office/drawing/2014/main" id="{54A3A4E4-E0BC-49C1-8DD3-28049194875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Frequency, Periodicity  </a:t>
            </a:r>
            <a:r>
              <a:rPr lang="en-US" sz="2000" dirty="0"/>
              <a:t>[ACL’19]</a:t>
            </a:r>
          </a:p>
          <a:p>
            <a:r>
              <a:rPr lang="en-US" dirty="0"/>
              <a:t>Not being used in this talk</a:t>
            </a:r>
          </a:p>
        </p:txBody>
      </p:sp>
      <p:sp>
        <p:nvSpPr>
          <p:cNvPr id="4" name="Slide Number Placeholder 3">
            <a:extLst>
              <a:ext uri="{FF2B5EF4-FFF2-40B4-BE49-F238E27FC236}">
                <a16:creationId xmlns:a16="http://schemas.microsoft.com/office/drawing/2014/main" id="{4F8B19FD-D4BC-42D3-B16A-468220BC1F3F}"/>
              </a:ext>
            </a:extLst>
          </p:cNvPr>
          <p:cNvSpPr>
            <a:spLocks noGrp="1"/>
          </p:cNvSpPr>
          <p:nvPr>
            <p:ph type="sldNum" sz="quarter" idx="11"/>
          </p:nvPr>
        </p:nvSpPr>
        <p:spPr/>
        <p:txBody>
          <a:bodyPr/>
          <a:lstStyle/>
          <a:p>
            <a:fld id="{BDF588C3-71D6-5D45-B118-1C664482E1C2}" type="slidenum">
              <a:rPr lang="en-US" smtClean="0"/>
              <a:t>35</a:t>
            </a:fld>
            <a:endParaRPr lang="en-US"/>
          </a:p>
        </p:txBody>
      </p:sp>
      <p:pic>
        <p:nvPicPr>
          <p:cNvPr id="5" name="Picture 4">
            <a:extLst>
              <a:ext uri="{FF2B5EF4-FFF2-40B4-BE49-F238E27FC236}">
                <a16:creationId xmlns:a16="http://schemas.microsoft.com/office/drawing/2014/main" id="{84A85705-15E1-4CBD-B10C-1F99F60257FF}"/>
              </a:ext>
            </a:extLst>
          </p:cNvPr>
          <p:cNvPicPr>
            <a:picLocks noChangeAspect="1"/>
          </p:cNvPicPr>
          <p:nvPr/>
        </p:nvPicPr>
        <p:blipFill>
          <a:blip r:embed="rId2"/>
          <a:stretch>
            <a:fillRect/>
          </a:stretch>
        </p:blipFill>
        <p:spPr>
          <a:xfrm>
            <a:off x="902647" y="1009495"/>
            <a:ext cx="4531914" cy="3291840"/>
          </a:xfrm>
          <a:prstGeom prst="rect">
            <a:avLst/>
          </a:prstGeom>
        </p:spPr>
      </p:pic>
      <p:pic>
        <p:nvPicPr>
          <p:cNvPr id="6" name="Picture 5">
            <a:extLst>
              <a:ext uri="{FF2B5EF4-FFF2-40B4-BE49-F238E27FC236}">
                <a16:creationId xmlns:a16="http://schemas.microsoft.com/office/drawing/2014/main" id="{A1D1B728-9452-4C61-BD55-30D541CF3DCC}"/>
              </a:ext>
            </a:extLst>
          </p:cNvPr>
          <p:cNvPicPr>
            <a:picLocks noChangeAspect="1"/>
          </p:cNvPicPr>
          <p:nvPr/>
        </p:nvPicPr>
        <p:blipFill>
          <a:blip r:embed="rId3"/>
          <a:stretch>
            <a:fillRect/>
          </a:stretch>
        </p:blipFill>
        <p:spPr>
          <a:xfrm>
            <a:off x="6475621" y="1100935"/>
            <a:ext cx="4755490" cy="3200400"/>
          </a:xfrm>
          <a:prstGeom prst="rect">
            <a:avLst/>
          </a:prstGeom>
        </p:spPr>
      </p:pic>
      <p:sp>
        <p:nvSpPr>
          <p:cNvPr id="7" name="Rectangle 18">
            <a:extLst>
              <a:ext uri="{FF2B5EF4-FFF2-40B4-BE49-F238E27FC236}">
                <a16:creationId xmlns:a16="http://schemas.microsoft.com/office/drawing/2014/main" id="{61D6D940-8F83-414C-A8D8-BD981413FFD9}"/>
              </a:ext>
            </a:extLst>
          </p:cNvPr>
          <p:cNvSpPr>
            <a:spLocks noChangeArrowheads="1"/>
          </p:cNvSpPr>
          <p:nvPr/>
        </p:nvSpPr>
        <p:spPr bwMode="auto">
          <a:xfrm>
            <a:off x="2473381" y="4331110"/>
            <a:ext cx="1390444"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Typical Time</a:t>
            </a:r>
          </a:p>
        </p:txBody>
      </p:sp>
      <p:sp>
        <p:nvSpPr>
          <p:cNvPr id="8" name="Rectangle 18">
            <a:extLst>
              <a:ext uri="{FF2B5EF4-FFF2-40B4-BE49-F238E27FC236}">
                <a16:creationId xmlns:a16="http://schemas.microsoft.com/office/drawing/2014/main" id="{8E0AD9FD-995D-4BCC-8171-E26F9E249AFB}"/>
              </a:ext>
            </a:extLst>
          </p:cNvPr>
          <p:cNvSpPr>
            <a:spLocks noChangeArrowheads="1"/>
          </p:cNvSpPr>
          <p:nvPr/>
        </p:nvSpPr>
        <p:spPr bwMode="auto">
          <a:xfrm>
            <a:off x="8328176" y="4331110"/>
            <a:ext cx="1060762"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Duration</a:t>
            </a:r>
          </a:p>
        </p:txBody>
      </p:sp>
    </p:spTree>
    <p:extLst>
      <p:ext uri="{BB962C8B-B14F-4D97-AF65-F5344CB8AC3E}">
        <p14:creationId xmlns:p14="http://schemas.microsoft.com/office/powerpoint/2010/main" val="128576496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DAD8-661B-426E-A64C-930C32D1572C}"/>
              </a:ext>
            </a:extLst>
          </p:cNvPr>
          <p:cNvSpPr>
            <a:spLocks noGrp="1"/>
          </p:cNvSpPr>
          <p:nvPr>
            <p:ph type="title"/>
          </p:nvPr>
        </p:nvSpPr>
        <p:spPr/>
        <p:txBody>
          <a:bodyPr/>
          <a:lstStyle/>
          <a:p>
            <a:r>
              <a:rPr lang="en-US" dirty="0">
                <a:solidFill>
                  <a:srgbClr val="3366CC"/>
                </a:solidFill>
              </a:rPr>
              <a:t>III. </a:t>
            </a:r>
            <a:r>
              <a:rPr lang="en-US" dirty="0"/>
              <a:t>Making use of </a:t>
            </a:r>
            <a:r>
              <a:rPr lang="en-US" dirty="0" err="1"/>
              <a:t>TemProb</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2C4E20-21E9-49F2-99C9-0CA78E0DF464}"/>
                  </a:ext>
                </a:extLst>
              </p:cNvPr>
              <p:cNvSpPr>
                <a:spLocks noGrp="1"/>
              </p:cNvSpPr>
              <p:nvPr>
                <p:ph idx="1"/>
              </p:nvPr>
            </p:nvSpPr>
            <p:spPr/>
            <p:txBody>
              <a:bodyPr/>
              <a:lstStyle/>
              <a:p>
                <a:r>
                  <a:rPr lang="en-US" dirty="0"/>
                  <a:t>Let </a:t>
                </a:r>
                <a14:m>
                  <m:oMath xmlns:m="http://schemas.openxmlformats.org/officeDocument/2006/math">
                    <m:r>
                      <a:rPr lang="en-US">
                        <a:latin typeface="Cambria Math" panose="02040503050406030204" pitchFamily="18" charset="0"/>
                      </a:rPr>
                      <m:t>𝐶</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𝑗</m:t>
                        </m:r>
                      </m:sub>
                    </m:sSub>
                    <m:r>
                      <a:rPr lang="en-US">
                        <a:latin typeface="Cambria Math" panose="02040503050406030204" pitchFamily="18" charset="0"/>
                      </a:rPr>
                      <m:t>,</m:t>
                    </m:r>
                    <m:r>
                      <a:rPr lang="en-US">
                        <a:latin typeface="Cambria Math" panose="02040503050406030204" pitchFamily="18" charset="0"/>
                      </a:rPr>
                      <m:t>𝑟</m:t>
                    </m:r>
                    <m:r>
                      <a:rPr lang="en-US">
                        <a:latin typeface="Cambria Math" panose="02040503050406030204" pitchFamily="18" charset="0"/>
                      </a:rPr>
                      <m:t>)</m:t>
                    </m:r>
                  </m:oMath>
                </a14:m>
                <a:r>
                  <a:rPr lang="en-US" dirty="0"/>
                  <a:t> be the number of appearances of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𝑗</m:t>
                            </m:r>
                          </m:sub>
                        </m:sSub>
                      </m:e>
                    </m:d>
                  </m:oMath>
                </a14:m>
                <a:r>
                  <a:rPr lang="en-US" dirty="0"/>
                  <a:t> classified to be relation </a:t>
                </a:r>
                <a14:m>
                  <m:oMath xmlns:m="http://schemas.openxmlformats.org/officeDocument/2006/math">
                    <m:r>
                      <a:rPr lang="en-US">
                        <a:latin typeface="Cambria Math" panose="02040503050406030204" pitchFamily="18" charset="0"/>
                      </a:rPr>
                      <m:t>𝑟</m:t>
                    </m:r>
                  </m:oMath>
                </a14:m>
                <a:r>
                  <a:rPr lang="en-US" dirty="0"/>
                  <a:t>.</a:t>
                </a:r>
              </a:p>
              <a:p>
                <a:r>
                  <a:rPr lang="en-US" dirty="0"/>
                  <a:t>For each pair of verb events,</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𝑟</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𝑗</m:t>
                            </m:r>
                          </m:sub>
                        </m:sSub>
                      </m:e>
                    </m:d>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𝐶</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𝑗</m:t>
                                </m:r>
                              </m:sub>
                            </m:sSub>
                            <m:r>
                              <a:rPr lang="en-US">
                                <a:latin typeface="Cambria Math" panose="02040503050406030204" pitchFamily="18" charset="0"/>
                              </a:rPr>
                              <m:t>,</m:t>
                            </m:r>
                            <m:r>
                              <a:rPr lang="en-US">
                                <a:latin typeface="Cambria Math" panose="02040503050406030204" pitchFamily="18" charset="0"/>
                              </a:rPr>
                              <m:t>𝑟</m:t>
                            </m:r>
                          </m:e>
                        </m:d>
                      </m:num>
                      <m:den>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a:latin typeface="Cambria Math" panose="02040503050406030204" pitchFamily="18" charset="0"/>
                                  </a:rPr>
                                  <m:t>𝑟</m:t>
                                </m:r>
                              </m:e>
                              <m:sup>
                                <m:r>
                                  <a:rPr lang="en-US">
                                    <a:latin typeface="Cambria Math" panose="02040503050406030204" pitchFamily="18" charset="0"/>
                                  </a:rPr>
                                  <m:t>′</m:t>
                                </m:r>
                              </m:sup>
                            </m:sSup>
                          </m:sub>
                          <m:sup/>
                          <m:e>
                            <m:r>
                              <a:rPr lang="en-US">
                                <a:latin typeface="Cambria Math" panose="02040503050406030204" pitchFamily="18" charset="0"/>
                              </a:rPr>
                              <m:t>𝐶</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𝑗</m:t>
                                </m:r>
                              </m:sub>
                            </m:sSub>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𝑟</m:t>
                                </m:r>
                              </m:e>
                              <m:sup>
                                <m:r>
                                  <a:rPr lang="en-US">
                                    <a:latin typeface="Cambria Math" panose="02040503050406030204" pitchFamily="18" charset="0"/>
                                  </a:rPr>
                                  <m:t>′</m:t>
                                </m:r>
                              </m:sup>
                            </m:sSup>
                            <m:r>
                              <a:rPr lang="en-US">
                                <a:latin typeface="Cambria Math" panose="02040503050406030204" pitchFamily="18" charset="0"/>
                              </a:rPr>
                              <m:t>)</m:t>
                            </m:r>
                          </m:e>
                        </m:nary>
                      </m:den>
                    </m:f>
                  </m:oMath>
                </a14:m>
                <a:r>
                  <a:rPr lang="en-US" dirty="0"/>
                  <a:t>       is the </a:t>
                </a:r>
                <a:r>
                  <a:rPr lang="en-US" b="1" dirty="0"/>
                  <a:t>prior probability of the pair having relation </a:t>
                </a:r>
                <a14:m>
                  <m:oMath xmlns:m="http://schemas.openxmlformats.org/officeDocument/2006/math">
                    <m:r>
                      <a:rPr lang="en-US" b="1" i="1">
                        <a:latin typeface="Cambria Math" panose="02040503050406030204" pitchFamily="18" charset="0"/>
                      </a:rPr>
                      <m:t>𝐫</m:t>
                    </m:r>
                  </m:oMath>
                </a14:m>
                <a:r>
                  <a:rPr lang="en-US" dirty="0"/>
                  <a:t>.</a:t>
                </a:r>
              </a:p>
              <a:p>
                <a:endParaRPr lang="en-US" dirty="0"/>
              </a:p>
              <a:p>
                <a:r>
                  <a:rPr lang="en-US" b="1" dirty="0"/>
                  <a:t>Learning: </a:t>
                </a:r>
                <a:r>
                  <a:rPr lang="en-US" dirty="0"/>
                  <a:t>Use the prior probability as an additional feature and retrain our system.</a:t>
                </a:r>
              </a:p>
              <a:p>
                <a:r>
                  <a:rPr lang="en-US" b="1" dirty="0"/>
                  <a:t>Inference: </a:t>
                </a:r>
                <a:r>
                  <a:rPr lang="en-US" dirty="0"/>
                  <a:t>Use as a regularization term in the objective. </a:t>
                </a:r>
              </a:p>
              <a:p>
                <a:pPr lvl="1"/>
                <a:endParaRPr lang="en-US" dirty="0">
                  <a:solidFill>
                    <a:srgbClr val="7030A0"/>
                  </a:solidFill>
                </a:endParaRPr>
              </a:p>
              <a:p>
                <a:pPr marL="457200" lvl="1" indent="0">
                  <a:buNone/>
                </a:pPr>
                <a14:m>
                  <m:oMathPara xmlns:m="http://schemas.openxmlformats.org/officeDocument/2006/math">
                    <m:oMathParaPr>
                      <m:jc m:val="centerGroup"/>
                    </m:oMathParaPr>
                    <m:oMath xmlns:m="http://schemas.openxmlformats.org/officeDocument/2006/math">
                      <m:acc>
                        <m:accPr>
                          <m:chr m:val="̂"/>
                          <m:ctrlPr>
                            <a:rPr lang="en-US" i="1" smtClean="0">
                              <a:solidFill>
                                <a:schemeClr val="tx1">
                                  <a:lumMod val="50000"/>
                                </a:schemeClr>
                              </a:solidFill>
                              <a:latin typeface="Cambria Math" panose="02040503050406030204" pitchFamily="18" charset="0"/>
                            </a:rPr>
                          </m:ctrlPr>
                        </m:accPr>
                        <m:e>
                          <m:r>
                            <a:rPr lang="en-US" i="1">
                              <a:solidFill>
                                <a:schemeClr val="tx1">
                                  <a:lumMod val="50000"/>
                                </a:schemeClr>
                              </a:solidFill>
                              <a:latin typeface="Cambria Math" panose="02040503050406030204" pitchFamily="18" charset="0"/>
                            </a:rPr>
                            <m:t>𝐼</m:t>
                          </m:r>
                        </m:e>
                      </m:acc>
                      <m:r>
                        <a:rPr lang="en-US" i="1" dirty="0">
                          <a:solidFill>
                            <a:schemeClr val="tx1">
                              <a:lumMod val="50000"/>
                            </a:schemeClr>
                          </a:solidFill>
                          <a:latin typeface="Cambria Math" panose="02040503050406030204" pitchFamily="18" charset="0"/>
                        </a:rPr>
                        <m:t>=</m:t>
                      </m:r>
                      <m:r>
                        <a:rPr lang="en-US" i="1" dirty="0">
                          <a:solidFill>
                            <a:schemeClr val="tx1">
                              <a:lumMod val="50000"/>
                            </a:schemeClr>
                          </a:solidFill>
                          <a:latin typeface="Cambria Math" panose="02040503050406030204" pitchFamily="18" charset="0"/>
                        </a:rPr>
                        <m:t>𝑎𝑟𝑔</m:t>
                      </m:r>
                      <m:func>
                        <m:funcPr>
                          <m:ctrlPr>
                            <a:rPr lang="en-US" i="1" dirty="0">
                              <a:solidFill>
                                <a:schemeClr val="tx1">
                                  <a:lumMod val="50000"/>
                                </a:schemeClr>
                              </a:solidFill>
                              <a:latin typeface="Cambria Math" panose="02040503050406030204" pitchFamily="18" charset="0"/>
                            </a:rPr>
                          </m:ctrlPr>
                        </m:funcPr>
                        <m:fName>
                          <m:limLow>
                            <m:limLowPr>
                              <m:ctrlPr>
                                <a:rPr lang="en-US" i="1" dirty="0">
                                  <a:solidFill>
                                    <a:schemeClr val="tx1">
                                      <a:lumMod val="50000"/>
                                    </a:schemeClr>
                                  </a:solidFill>
                                  <a:latin typeface="Cambria Math" panose="02040503050406030204" pitchFamily="18" charset="0"/>
                                </a:rPr>
                              </m:ctrlPr>
                            </m:limLowPr>
                            <m:e>
                              <m:r>
                                <m:rPr>
                                  <m:sty m:val="p"/>
                                </m:rPr>
                                <a:rPr lang="en-US" dirty="0">
                                  <a:solidFill>
                                    <a:schemeClr val="tx1">
                                      <a:lumMod val="50000"/>
                                    </a:schemeClr>
                                  </a:solidFill>
                                  <a:latin typeface="Cambria Math" panose="02040503050406030204" pitchFamily="18" charset="0"/>
                                </a:rPr>
                                <m:t>m</m:t>
                              </m:r>
                              <m:r>
                                <m:rPr>
                                  <m:sty m:val="p"/>
                                </m:rPr>
                                <a:rPr lang="en-US" dirty="0">
                                  <a:solidFill>
                                    <a:schemeClr val="tx1">
                                      <a:lumMod val="50000"/>
                                    </a:schemeClr>
                                  </a:solidFill>
                                  <a:latin typeface="Cambria Math" charset="0"/>
                                </a:rPr>
                                <m:t>ax</m:t>
                              </m:r>
                            </m:e>
                            <m:lim>
                              <m:r>
                                <a:rPr lang="en-US" i="1" dirty="0">
                                  <a:solidFill>
                                    <a:schemeClr val="tx1">
                                      <a:lumMod val="50000"/>
                                    </a:schemeClr>
                                  </a:solidFill>
                                  <a:latin typeface="Cambria Math" panose="02040503050406030204" pitchFamily="18" charset="0"/>
                                </a:rPr>
                                <m:t>𝐼</m:t>
                              </m:r>
                            </m:lim>
                          </m:limLow>
                        </m:fName>
                        <m:e>
                          <m:nary>
                            <m:naryPr>
                              <m:chr m:val="∑"/>
                              <m:supHide m:val="on"/>
                              <m:ctrlPr>
                                <a:rPr lang="en-US" i="1" dirty="0">
                                  <a:solidFill>
                                    <a:schemeClr val="tx1">
                                      <a:lumMod val="50000"/>
                                    </a:schemeClr>
                                  </a:solidFill>
                                  <a:latin typeface="Cambria Math" panose="02040503050406030204" pitchFamily="18" charset="0"/>
                                </a:rPr>
                              </m:ctrlPr>
                            </m:naryPr>
                            <m:sub>
                              <m:r>
                                <a:rPr lang="en-US" i="1" dirty="0">
                                  <a:solidFill>
                                    <a:schemeClr val="tx1">
                                      <a:lumMod val="50000"/>
                                    </a:schemeClr>
                                  </a:solidFill>
                                  <a:latin typeface="Cambria Math" panose="02040503050406030204" pitchFamily="18" charset="0"/>
                                </a:rPr>
                                <m:t>𝑖</m:t>
                              </m:r>
                              <m:r>
                                <a:rPr lang="en-US" i="1" dirty="0">
                                  <a:solidFill>
                                    <a:schemeClr val="tx1">
                                      <a:lumMod val="50000"/>
                                    </a:schemeClr>
                                  </a:solidFill>
                                  <a:latin typeface="Cambria Math" panose="02040503050406030204" pitchFamily="18" charset="0"/>
                                </a:rPr>
                                <m:t>&lt;</m:t>
                              </m:r>
                              <m:r>
                                <a:rPr lang="en-US" i="1" dirty="0">
                                  <a:solidFill>
                                    <a:schemeClr val="tx1">
                                      <a:lumMod val="50000"/>
                                    </a:schemeClr>
                                  </a:solidFill>
                                  <a:latin typeface="Cambria Math" panose="02040503050406030204" pitchFamily="18" charset="0"/>
                                </a:rPr>
                                <m:t>𝑗</m:t>
                              </m:r>
                            </m:sub>
                            <m:sup/>
                            <m:e>
                              <m:nary>
                                <m:naryPr>
                                  <m:chr m:val="∑"/>
                                  <m:supHide m:val="on"/>
                                  <m:ctrlPr>
                                    <a:rPr lang="en-US" i="1" dirty="0">
                                      <a:solidFill>
                                        <a:schemeClr val="tx1">
                                          <a:lumMod val="50000"/>
                                        </a:schemeClr>
                                      </a:solidFill>
                                      <a:latin typeface="Cambria Math" panose="02040503050406030204" pitchFamily="18" charset="0"/>
                                    </a:rPr>
                                  </m:ctrlPr>
                                </m:naryPr>
                                <m:sub>
                                  <m:r>
                                    <a:rPr lang="en-US" i="1" dirty="0">
                                      <a:solidFill>
                                        <a:schemeClr val="tx1">
                                          <a:lumMod val="50000"/>
                                        </a:schemeClr>
                                      </a:solidFill>
                                      <a:latin typeface="Cambria Math" panose="02040503050406030204" pitchFamily="18" charset="0"/>
                                    </a:rPr>
                                    <m:t>𝑟</m:t>
                                  </m:r>
                                </m:sub>
                                <m:sup/>
                                <m:e>
                                  <m:r>
                                    <a:rPr lang="en-US" i="1" dirty="0">
                                      <a:solidFill>
                                        <a:schemeClr val="tx1">
                                          <a:lumMod val="50000"/>
                                        </a:schemeClr>
                                      </a:solidFill>
                                      <a:latin typeface="Cambria Math" panose="02040503050406030204" pitchFamily="18" charset="0"/>
                                    </a:rPr>
                                    <m:t>(</m:t>
                                  </m:r>
                                  <m:sSub>
                                    <m:sSubPr>
                                      <m:ctrlPr>
                                        <a:rPr lang="en-US" i="1" dirty="0">
                                          <a:solidFill>
                                            <a:schemeClr val="tx1">
                                              <a:lumMod val="50000"/>
                                            </a:schemeClr>
                                          </a:solidFill>
                                          <a:latin typeface="Cambria Math" panose="02040503050406030204" pitchFamily="18" charset="0"/>
                                        </a:rPr>
                                      </m:ctrlPr>
                                    </m:sSubPr>
                                    <m:e>
                                      <m:r>
                                        <a:rPr lang="en-US" i="1" dirty="0">
                                          <a:solidFill>
                                            <a:schemeClr val="tx1">
                                              <a:lumMod val="50000"/>
                                            </a:schemeClr>
                                          </a:solidFill>
                                          <a:latin typeface="Cambria Math" panose="02040503050406030204" pitchFamily="18" charset="0"/>
                                        </a:rPr>
                                        <m:t>𝑓</m:t>
                                      </m:r>
                                    </m:e>
                                    <m:sub>
                                      <m:r>
                                        <a:rPr lang="en-US" i="1" dirty="0">
                                          <a:solidFill>
                                            <a:schemeClr val="tx1">
                                              <a:lumMod val="50000"/>
                                            </a:schemeClr>
                                          </a:solidFill>
                                          <a:latin typeface="Cambria Math" panose="02040503050406030204" pitchFamily="18" charset="0"/>
                                        </a:rPr>
                                        <m:t>𝑟</m:t>
                                      </m:r>
                                    </m:sub>
                                  </m:sSub>
                                  <m:d>
                                    <m:dPr>
                                      <m:ctrlPr>
                                        <a:rPr lang="en-US" i="1" dirty="0">
                                          <a:solidFill>
                                            <a:schemeClr val="tx1">
                                              <a:lumMod val="50000"/>
                                            </a:schemeClr>
                                          </a:solidFill>
                                          <a:latin typeface="Cambria Math" panose="02040503050406030204" pitchFamily="18" charset="0"/>
                                        </a:rPr>
                                      </m:ctrlPr>
                                    </m:dPr>
                                    <m:e>
                                      <m:r>
                                        <a:rPr lang="en-US" i="1" dirty="0">
                                          <a:solidFill>
                                            <a:schemeClr val="tx1">
                                              <a:lumMod val="50000"/>
                                            </a:schemeClr>
                                          </a:solidFill>
                                          <a:latin typeface="Cambria Math" panose="02040503050406030204" pitchFamily="18" charset="0"/>
                                        </a:rPr>
                                        <m:t>𝑖𝑗</m:t>
                                      </m:r>
                                    </m:e>
                                  </m:d>
                                  <m:r>
                                    <a:rPr lang="en-US" i="1" dirty="0">
                                      <a:solidFill>
                                        <a:schemeClr val="tx1">
                                          <a:lumMod val="50000"/>
                                        </a:schemeClr>
                                      </a:solidFill>
                                      <a:latin typeface="Cambria Math" panose="02040503050406030204" pitchFamily="18" charset="0"/>
                                    </a:rPr>
                                    <m:t>+</m:t>
                                  </m:r>
                                  <m:sSub>
                                    <m:sSubPr>
                                      <m:ctrlPr>
                                        <a:rPr lang="en-US" b="1" i="1" dirty="0" smtClean="0">
                                          <a:solidFill>
                                            <a:schemeClr val="tx1"/>
                                          </a:solidFill>
                                          <a:latin typeface="Cambria Math" panose="02040503050406030204" pitchFamily="18" charset="0"/>
                                        </a:rPr>
                                      </m:ctrlPr>
                                    </m:sSubPr>
                                    <m:e>
                                      <m:r>
                                        <a:rPr lang="en-US" b="1" i="1" dirty="0">
                                          <a:solidFill>
                                            <a:schemeClr val="tx1"/>
                                          </a:solidFill>
                                          <a:latin typeface="Cambria Math" panose="02040503050406030204" pitchFamily="18" charset="0"/>
                                        </a:rPr>
                                        <m:t>𝒉</m:t>
                                      </m:r>
                                    </m:e>
                                    <m:sub>
                                      <m:r>
                                        <a:rPr lang="en-US" b="1" i="1" dirty="0">
                                          <a:solidFill>
                                            <a:schemeClr val="tx1"/>
                                          </a:solidFill>
                                          <a:latin typeface="Cambria Math" panose="02040503050406030204" pitchFamily="18" charset="0"/>
                                        </a:rPr>
                                        <m:t>𝒓</m:t>
                                      </m:r>
                                    </m:sub>
                                  </m:sSub>
                                  <m:r>
                                    <a:rPr lang="en-US" b="1" i="1" dirty="0">
                                      <a:solidFill>
                                        <a:schemeClr val="tx1"/>
                                      </a:solidFill>
                                      <a:latin typeface="Cambria Math" panose="02040503050406030204" pitchFamily="18" charset="0"/>
                                    </a:rPr>
                                    <m:t>(</m:t>
                                  </m:r>
                                  <m:r>
                                    <a:rPr lang="en-US" b="1" i="1" dirty="0">
                                      <a:solidFill>
                                        <a:schemeClr val="tx1"/>
                                      </a:solidFill>
                                      <a:latin typeface="Cambria Math" panose="02040503050406030204" pitchFamily="18" charset="0"/>
                                    </a:rPr>
                                    <m:t>𝒊𝒋</m:t>
                                  </m:r>
                                  <m:r>
                                    <a:rPr lang="en-US" b="1" i="1" dirty="0">
                                      <a:solidFill>
                                        <a:schemeClr val="tx1"/>
                                      </a:solidFill>
                                      <a:latin typeface="Cambria Math" panose="02040503050406030204" pitchFamily="18" charset="0"/>
                                    </a:rPr>
                                    <m:t>))</m:t>
                                  </m:r>
                                  <m:sSub>
                                    <m:sSubPr>
                                      <m:ctrlPr>
                                        <a:rPr lang="en-US" i="1" dirty="0">
                                          <a:solidFill>
                                            <a:schemeClr val="tx1">
                                              <a:lumMod val="50000"/>
                                            </a:schemeClr>
                                          </a:solidFill>
                                          <a:latin typeface="Cambria Math" panose="02040503050406030204" pitchFamily="18" charset="0"/>
                                        </a:rPr>
                                      </m:ctrlPr>
                                    </m:sSubPr>
                                    <m:e>
                                      <m:r>
                                        <a:rPr lang="en-US" i="1" dirty="0">
                                          <a:solidFill>
                                            <a:schemeClr val="tx1">
                                              <a:lumMod val="50000"/>
                                            </a:schemeClr>
                                          </a:solidFill>
                                          <a:latin typeface="Cambria Math" panose="02040503050406030204" pitchFamily="18" charset="0"/>
                                        </a:rPr>
                                        <m:t>𝐼</m:t>
                                      </m:r>
                                    </m:e>
                                    <m:sub>
                                      <m:r>
                                        <a:rPr lang="en-US" i="1" dirty="0">
                                          <a:solidFill>
                                            <a:schemeClr val="tx1">
                                              <a:lumMod val="50000"/>
                                            </a:schemeClr>
                                          </a:solidFill>
                                          <a:latin typeface="Cambria Math" panose="02040503050406030204" pitchFamily="18" charset="0"/>
                                        </a:rPr>
                                        <m:t>𝑟</m:t>
                                      </m:r>
                                    </m:sub>
                                  </m:sSub>
                                  <m:r>
                                    <a:rPr lang="en-US" i="1" dirty="0">
                                      <a:solidFill>
                                        <a:schemeClr val="tx1">
                                          <a:lumMod val="50000"/>
                                        </a:schemeClr>
                                      </a:solidFill>
                                      <a:latin typeface="Cambria Math" panose="02040503050406030204" pitchFamily="18" charset="0"/>
                                    </a:rPr>
                                    <m:t>(</m:t>
                                  </m:r>
                                  <m:r>
                                    <a:rPr lang="en-US" i="1" dirty="0">
                                      <a:solidFill>
                                        <a:schemeClr val="tx1">
                                          <a:lumMod val="50000"/>
                                        </a:schemeClr>
                                      </a:solidFill>
                                      <a:latin typeface="Cambria Math" panose="02040503050406030204" pitchFamily="18" charset="0"/>
                                    </a:rPr>
                                    <m:t>𝑖𝑗</m:t>
                                  </m:r>
                                  <m:r>
                                    <a:rPr lang="en-US" i="1" dirty="0">
                                      <a:solidFill>
                                        <a:schemeClr val="tx1">
                                          <a:lumMod val="50000"/>
                                        </a:schemeClr>
                                      </a:solidFill>
                                      <a:latin typeface="Cambria Math" panose="02040503050406030204" pitchFamily="18" charset="0"/>
                                    </a:rPr>
                                    <m:t>)</m:t>
                                  </m:r>
                                </m:e>
                              </m:nary>
                            </m:e>
                          </m:nary>
                        </m:e>
                      </m:func>
                    </m:oMath>
                  </m:oMathPara>
                </a14:m>
                <a:endParaRPr lang="en-US" i="1" dirty="0">
                  <a:solidFill>
                    <a:schemeClr val="tx1">
                      <a:lumMod val="50000"/>
                    </a:schemeClr>
                  </a:solidFill>
                  <a:latin typeface="Cambria Math" charset="0"/>
                </a:endParaRPr>
              </a:p>
              <a:p>
                <a:pPr marL="457200" lvl="1" indent="0">
                  <a:buNone/>
                </a:pPr>
                <a:endParaRPr lang="en-US" i="1" dirty="0">
                  <a:solidFill>
                    <a:schemeClr val="tx1">
                      <a:lumMod val="50000"/>
                    </a:schemeClr>
                  </a:solidFill>
                  <a:latin typeface="Cambria Math" charset="0"/>
                </a:endParaRPr>
              </a:p>
            </p:txBody>
          </p:sp>
        </mc:Choice>
        <mc:Fallback xmlns="">
          <p:sp>
            <p:nvSpPr>
              <p:cNvPr id="3" name="Content Placeholder 2">
                <a:extLst>
                  <a:ext uri="{FF2B5EF4-FFF2-40B4-BE49-F238E27FC236}">
                    <a16:creationId xmlns:a16="http://schemas.microsoft.com/office/drawing/2014/main" id="{F02C4E20-21E9-49F2-99C9-0CA78E0DF464}"/>
                  </a:ext>
                </a:extLst>
              </p:cNvPr>
              <p:cNvSpPr>
                <a:spLocks noGrp="1" noRot="1" noChangeAspect="1" noMove="1" noResize="1" noEditPoints="1" noAdjustHandles="1" noChangeArrowheads="1" noChangeShapeType="1" noTextEdit="1"/>
              </p:cNvSpPr>
              <p:nvPr>
                <p:ph idx="1"/>
              </p:nvPr>
            </p:nvSpPr>
            <p:spPr>
              <a:blipFill>
                <a:blip r:embed="rId3"/>
                <a:stretch>
                  <a:fillRect l="-333" t="-408"/>
                </a:stretch>
              </a:blipFill>
            </p:spPr>
            <p:txBody>
              <a:bodyPr/>
              <a:lstStyle/>
              <a:p>
                <a:r>
                  <a:rPr lang="en-US">
                    <a:noFill/>
                  </a:rPr>
                  <a:t> </a:t>
                </a:r>
              </a:p>
            </p:txBody>
          </p:sp>
        </mc:Fallback>
      </mc:AlternateContent>
      <p:sp>
        <p:nvSpPr>
          <p:cNvPr id="7" name="Rounded Rectangle 6"/>
          <p:cNvSpPr/>
          <p:nvPr/>
        </p:nvSpPr>
        <p:spPr>
          <a:xfrm>
            <a:off x="6715875" y="4816011"/>
            <a:ext cx="797348" cy="439220"/>
          </a:xfrm>
          <a:prstGeom prst="roundRect">
            <a:avLst/>
          </a:prstGeom>
          <a:noFill/>
          <a:ln w="3810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28F33C-5FFF-4BA7-AFEB-77B0FD27A0C9}"/>
              </a:ext>
            </a:extLst>
          </p:cNvPr>
          <p:cNvSpPr>
            <a:spLocks noGrp="1"/>
          </p:cNvSpPr>
          <p:nvPr>
            <p:ph type="sldNum" sz="quarter" idx="11"/>
          </p:nvPr>
        </p:nvSpPr>
        <p:spPr/>
        <p:txBody>
          <a:bodyPr/>
          <a:lstStyle/>
          <a:p>
            <a:fld id="{BDF588C3-71D6-5D45-B118-1C664482E1C2}" type="slidenum">
              <a:rPr lang="en-US" smtClean="0"/>
              <a:t>36</a:t>
            </a:fld>
            <a:endParaRPr lang="en-US"/>
          </a:p>
        </p:txBody>
      </p:sp>
    </p:spTree>
    <p:extLst>
      <p:ext uri="{BB962C8B-B14F-4D97-AF65-F5344CB8AC3E}">
        <p14:creationId xmlns:p14="http://schemas.microsoft.com/office/powerpoint/2010/main" val="16422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084F-57A8-4C86-B8E3-01A17A35B1CC}"/>
              </a:ext>
            </a:extLst>
          </p:cNvPr>
          <p:cNvSpPr>
            <a:spLocks noGrp="1"/>
          </p:cNvSpPr>
          <p:nvPr>
            <p:ph type="title"/>
          </p:nvPr>
        </p:nvSpPr>
        <p:spPr/>
        <p:txBody>
          <a:bodyPr/>
          <a:lstStyle/>
          <a:p>
            <a:r>
              <a:rPr lang="en-US" dirty="0"/>
              <a:t>It’s Time for Reasoning: Outline </a:t>
            </a:r>
          </a:p>
        </p:txBody>
      </p:sp>
      <p:sp>
        <p:nvSpPr>
          <p:cNvPr id="3" name="Content Placeholder 2">
            <a:extLst>
              <a:ext uri="{FF2B5EF4-FFF2-40B4-BE49-F238E27FC236}">
                <a16:creationId xmlns:a16="http://schemas.microsoft.com/office/drawing/2014/main" id="{9D97316F-6B52-439C-9D56-2F01771FC364}"/>
              </a:ext>
            </a:extLst>
          </p:cNvPr>
          <p:cNvSpPr>
            <a:spLocks noGrp="1"/>
          </p:cNvSpPr>
          <p:nvPr>
            <p:ph idx="1"/>
          </p:nvPr>
        </p:nvSpPr>
        <p:spPr/>
        <p:txBody>
          <a:bodyPr/>
          <a:lstStyle/>
          <a:p>
            <a:r>
              <a:rPr lang="en-US" dirty="0"/>
              <a:t>Did Aristotle have a laptop?</a:t>
            </a:r>
          </a:p>
          <a:p>
            <a:endParaRPr lang="en-US" dirty="0"/>
          </a:p>
          <a:p>
            <a:r>
              <a:rPr lang="en-US" dirty="0"/>
              <a:t>Reasoning about time in natural language</a:t>
            </a:r>
          </a:p>
          <a:p>
            <a:pPr lvl="1"/>
            <a:r>
              <a:rPr lang="en-US" dirty="0"/>
              <a:t>Temporal ordering of events</a:t>
            </a:r>
          </a:p>
          <a:p>
            <a:pPr lvl="1"/>
            <a:r>
              <a:rPr lang="en-US" dirty="0"/>
              <a:t>Learning &amp; Inference paradigms to support reasoning</a:t>
            </a:r>
          </a:p>
          <a:p>
            <a:pPr lvl="1"/>
            <a:r>
              <a:rPr lang="en-US" dirty="0"/>
              <a:t>Acquisition of temporal common sense </a:t>
            </a:r>
          </a:p>
          <a:p>
            <a:pPr lvl="1"/>
            <a:r>
              <a:rPr lang="en-US" dirty="0"/>
              <a:t>Supervision paradigms</a:t>
            </a:r>
          </a:p>
          <a:p>
            <a:pPr lvl="1"/>
            <a:endParaRPr lang="en-US" dirty="0"/>
          </a:p>
          <a:p>
            <a:pPr lvl="1"/>
            <a:r>
              <a:rPr lang="en-US" dirty="0"/>
              <a:t>This is far from being exhaustive, but:</a:t>
            </a:r>
          </a:p>
          <a:p>
            <a:pPr lvl="2"/>
            <a:r>
              <a:rPr lang="en-US" dirty="0"/>
              <a:t>Reflects an important move in NLU from </a:t>
            </a:r>
            <a:r>
              <a:rPr lang="en-US" b="1" dirty="0"/>
              <a:t>sentence level </a:t>
            </a:r>
            <a:r>
              <a:rPr lang="en-US" dirty="0"/>
              <a:t>to </a:t>
            </a:r>
            <a:r>
              <a:rPr lang="en-US" b="1" dirty="0"/>
              <a:t>situation level</a:t>
            </a:r>
          </a:p>
          <a:p>
            <a:pPr lvl="2"/>
            <a:r>
              <a:rPr lang="en-US" dirty="0"/>
              <a:t>Highlights several important issues from the perspective of </a:t>
            </a:r>
            <a:r>
              <a:rPr lang="en-US" b="1" dirty="0"/>
              <a:t>supervision</a:t>
            </a:r>
            <a:r>
              <a:rPr lang="en-US" dirty="0"/>
              <a:t>, and </a:t>
            </a:r>
            <a:r>
              <a:rPr lang="en-US" b="1" dirty="0"/>
              <a:t>combining learning with reasoning </a:t>
            </a:r>
          </a:p>
          <a:p>
            <a:r>
              <a:rPr lang="en-US" dirty="0"/>
              <a:t>Bonus Coverage: </a:t>
            </a:r>
            <a:r>
              <a:rPr lang="en-US" b="1" dirty="0"/>
              <a:t>Navigating the Information Polluted World</a:t>
            </a:r>
          </a:p>
          <a:p>
            <a:pPr lvl="1"/>
            <a:r>
              <a:rPr lang="en-US" dirty="0"/>
              <a:t>NLU Inference with societal impact</a:t>
            </a:r>
          </a:p>
        </p:txBody>
      </p:sp>
      <p:sp>
        <p:nvSpPr>
          <p:cNvPr id="4" name="Slide Number Placeholder 3">
            <a:extLst>
              <a:ext uri="{FF2B5EF4-FFF2-40B4-BE49-F238E27FC236}">
                <a16:creationId xmlns:a16="http://schemas.microsoft.com/office/drawing/2014/main" id="{AF77F24A-0698-4728-83B2-3A67D85B3C8D}"/>
              </a:ext>
            </a:extLst>
          </p:cNvPr>
          <p:cNvSpPr>
            <a:spLocks noGrp="1"/>
          </p:cNvSpPr>
          <p:nvPr>
            <p:ph type="sldNum" sz="quarter" idx="11"/>
          </p:nvPr>
        </p:nvSpPr>
        <p:spPr/>
        <p:txBody>
          <a:bodyPr/>
          <a:lstStyle/>
          <a:p>
            <a:fld id="{BDF588C3-71D6-5D45-B118-1C664482E1C2}" type="slidenum">
              <a:rPr lang="en-US" smtClean="0"/>
              <a:t>37</a:t>
            </a:fld>
            <a:endParaRPr lang="en-US"/>
          </a:p>
        </p:txBody>
      </p:sp>
      <p:pic>
        <p:nvPicPr>
          <p:cNvPr id="5" name="Picture 2" descr="Aristotle">
            <a:extLst>
              <a:ext uri="{FF2B5EF4-FFF2-40B4-BE49-F238E27FC236}">
                <a16:creationId xmlns:a16="http://schemas.microsoft.com/office/drawing/2014/main" id="{A2241010-A948-48B8-AAAB-22C598800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80" y="1205610"/>
            <a:ext cx="3470220" cy="208213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4790CE58-18C8-4E64-992D-FACF67A38FAA}"/>
              </a:ext>
            </a:extLst>
          </p:cNvPr>
          <p:cNvCxnSpPr/>
          <p:nvPr/>
        </p:nvCxnSpPr>
        <p:spPr>
          <a:xfrm>
            <a:off x="899410" y="2630774"/>
            <a:ext cx="0" cy="98185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4174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le 240">
            <a:extLst>
              <a:ext uri="{FF2B5EF4-FFF2-40B4-BE49-F238E27FC236}">
                <a16:creationId xmlns:a16="http://schemas.microsoft.com/office/drawing/2014/main" id="{C000E2B7-26F9-E54F-92E1-30BB4A3FF193}"/>
              </a:ext>
            </a:extLst>
          </p:cNvPr>
          <p:cNvSpPr>
            <a:spLocks noGrp="1"/>
          </p:cNvSpPr>
          <p:nvPr>
            <p:ph type="title"/>
          </p:nvPr>
        </p:nvSpPr>
        <p:spPr/>
        <p:txBody>
          <a:bodyPr/>
          <a:lstStyle/>
          <a:p>
            <a:r>
              <a:rPr lang="en-US" dirty="0">
                <a:solidFill>
                  <a:schemeClr val="tx1"/>
                </a:solidFill>
                <a:latin typeface="+mn-lt"/>
              </a:rPr>
              <a:t>Putting it all together: A Neural Approach</a:t>
            </a:r>
          </a:p>
        </p:txBody>
      </p:sp>
      <p:grpSp>
        <p:nvGrpSpPr>
          <p:cNvPr id="5" name="Group 4">
            <a:extLst>
              <a:ext uri="{FF2B5EF4-FFF2-40B4-BE49-F238E27FC236}">
                <a16:creationId xmlns:a16="http://schemas.microsoft.com/office/drawing/2014/main" id="{081E340B-34B3-0045-8A2F-DA6DF6341388}"/>
              </a:ext>
            </a:extLst>
          </p:cNvPr>
          <p:cNvGrpSpPr/>
          <p:nvPr/>
        </p:nvGrpSpPr>
        <p:grpSpPr>
          <a:xfrm>
            <a:off x="7609303" y="1473961"/>
            <a:ext cx="2597303" cy="1486783"/>
            <a:chOff x="6085302" y="1473960"/>
            <a:chExt cx="2597303" cy="1486783"/>
          </a:xfrm>
        </p:grpSpPr>
        <p:sp>
          <p:nvSpPr>
            <p:cNvPr id="148" name="Rectangle 147">
              <a:extLst>
                <a:ext uri="{FF2B5EF4-FFF2-40B4-BE49-F238E27FC236}">
                  <a16:creationId xmlns:a16="http://schemas.microsoft.com/office/drawing/2014/main" id="{D92D59EF-973B-804F-962F-B078BE109ADE}"/>
                </a:ext>
              </a:extLst>
            </p:cNvPr>
            <p:cNvSpPr/>
            <p:nvPr/>
          </p:nvSpPr>
          <p:spPr>
            <a:xfrm>
              <a:off x="6085302" y="1473960"/>
              <a:ext cx="2597303" cy="1486783"/>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p>
          </p:txBody>
        </p:sp>
        <p:sp>
          <p:nvSpPr>
            <p:cNvPr id="2" name="TextBox 1">
              <a:extLst>
                <a:ext uri="{FF2B5EF4-FFF2-40B4-BE49-F238E27FC236}">
                  <a16:creationId xmlns:a16="http://schemas.microsoft.com/office/drawing/2014/main" id="{6F555E23-F6C4-6B4C-B2F9-2391258E661B}"/>
                </a:ext>
              </a:extLst>
            </p:cNvPr>
            <p:cNvSpPr txBox="1"/>
            <p:nvPr/>
          </p:nvSpPr>
          <p:spPr>
            <a:xfrm>
              <a:off x="6519366" y="1839762"/>
              <a:ext cx="1793953" cy="646331"/>
            </a:xfrm>
            <a:prstGeom prst="rect">
              <a:avLst/>
            </a:prstGeom>
            <a:noFill/>
          </p:spPr>
          <p:txBody>
            <a:bodyPr wrap="none" rtlCol="0">
              <a:spAutoFit/>
            </a:bodyPr>
            <a:lstStyle/>
            <a:p>
              <a:pPr algn="ctr"/>
              <a:r>
                <a:rPr lang="en-US" dirty="0"/>
                <a:t>Siamese network</a:t>
              </a:r>
            </a:p>
            <a:p>
              <a:pPr algn="ctr"/>
              <a:r>
                <a:rPr lang="en-US" b="1" dirty="0"/>
                <a:t>Common sense</a:t>
              </a:r>
            </a:p>
          </p:txBody>
        </p:sp>
      </p:grpSp>
      <p:grpSp>
        <p:nvGrpSpPr>
          <p:cNvPr id="3" name="Group 2">
            <a:extLst>
              <a:ext uri="{FF2B5EF4-FFF2-40B4-BE49-F238E27FC236}">
                <a16:creationId xmlns:a16="http://schemas.microsoft.com/office/drawing/2014/main" id="{41D386EA-41F2-7B4F-AB93-A31415AEF531}"/>
              </a:ext>
            </a:extLst>
          </p:cNvPr>
          <p:cNvGrpSpPr/>
          <p:nvPr/>
        </p:nvGrpSpPr>
        <p:grpSpPr>
          <a:xfrm>
            <a:off x="1790700" y="3750327"/>
            <a:ext cx="4722256" cy="2087398"/>
            <a:chOff x="266700" y="3750327"/>
            <a:chExt cx="4722256" cy="2087398"/>
          </a:xfrm>
        </p:grpSpPr>
        <p:sp>
          <p:nvSpPr>
            <p:cNvPr id="147" name="Rectangle 146">
              <a:extLst>
                <a:ext uri="{FF2B5EF4-FFF2-40B4-BE49-F238E27FC236}">
                  <a16:creationId xmlns:a16="http://schemas.microsoft.com/office/drawing/2014/main" id="{7DC20B6A-F75D-1148-8BC0-C100E4FA2229}"/>
                </a:ext>
              </a:extLst>
            </p:cNvPr>
            <p:cNvSpPr/>
            <p:nvPr/>
          </p:nvSpPr>
          <p:spPr>
            <a:xfrm>
              <a:off x="266700" y="3750327"/>
              <a:ext cx="4722256" cy="2087398"/>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p>
          </p:txBody>
        </p:sp>
        <p:sp>
          <p:nvSpPr>
            <p:cNvPr id="92" name="TextBox 91">
              <a:extLst>
                <a:ext uri="{FF2B5EF4-FFF2-40B4-BE49-F238E27FC236}">
                  <a16:creationId xmlns:a16="http://schemas.microsoft.com/office/drawing/2014/main" id="{39EF388D-A3E7-B74F-A5C3-3EE2D02DCAC2}"/>
                </a:ext>
              </a:extLst>
            </p:cNvPr>
            <p:cNvSpPr txBox="1"/>
            <p:nvPr/>
          </p:nvSpPr>
          <p:spPr>
            <a:xfrm>
              <a:off x="961716" y="4560737"/>
              <a:ext cx="3382786" cy="646331"/>
            </a:xfrm>
            <a:prstGeom prst="rect">
              <a:avLst/>
            </a:prstGeom>
            <a:noFill/>
          </p:spPr>
          <p:txBody>
            <a:bodyPr wrap="none" rtlCol="0">
              <a:spAutoFit/>
            </a:bodyPr>
            <a:lstStyle/>
            <a:p>
              <a:pPr algn="ctr"/>
              <a:r>
                <a:rPr lang="en-US" dirty="0"/>
                <a:t>Long short-term memory network</a:t>
              </a:r>
            </a:p>
            <a:p>
              <a:pPr algn="ctr"/>
              <a:r>
                <a:rPr lang="en-US" b="1" dirty="0"/>
                <a:t>Structured learning</a:t>
              </a:r>
            </a:p>
          </p:txBody>
        </p:sp>
      </p:grpSp>
      <p:grpSp>
        <p:nvGrpSpPr>
          <p:cNvPr id="4" name="Group 3">
            <a:extLst>
              <a:ext uri="{FF2B5EF4-FFF2-40B4-BE49-F238E27FC236}">
                <a16:creationId xmlns:a16="http://schemas.microsoft.com/office/drawing/2014/main" id="{BC004482-2F70-5445-AA88-B4125076ADF6}"/>
              </a:ext>
            </a:extLst>
          </p:cNvPr>
          <p:cNvGrpSpPr/>
          <p:nvPr/>
        </p:nvGrpSpPr>
        <p:grpSpPr>
          <a:xfrm>
            <a:off x="7609303" y="3594647"/>
            <a:ext cx="2597303" cy="2243079"/>
            <a:chOff x="6085302" y="3594646"/>
            <a:chExt cx="2597303" cy="2243079"/>
          </a:xfrm>
        </p:grpSpPr>
        <p:sp>
          <p:nvSpPr>
            <p:cNvPr id="149" name="Rectangle 148">
              <a:extLst>
                <a:ext uri="{FF2B5EF4-FFF2-40B4-BE49-F238E27FC236}">
                  <a16:creationId xmlns:a16="http://schemas.microsoft.com/office/drawing/2014/main" id="{8B1E2EAE-5545-5640-8516-928AFDAE73FD}"/>
                </a:ext>
              </a:extLst>
            </p:cNvPr>
            <p:cNvSpPr/>
            <p:nvPr/>
          </p:nvSpPr>
          <p:spPr>
            <a:xfrm>
              <a:off x="6085302" y="3594646"/>
              <a:ext cx="2597303" cy="2243079"/>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p>
          </p:txBody>
        </p:sp>
        <p:sp>
          <p:nvSpPr>
            <p:cNvPr id="93" name="TextBox 92">
              <a:extLst>
                <a:ext uri="{FF2B5EF4-FFF2-40B4-BE49-F238E27FC236}">
                  <a16:creationId xmlns:a16="http://schemas.microsoft.com/office/drawing/2014/main" id="{F8E6E6CE-233C-FB4A-9FDE-3D002893DA1C}"/>
                </a:ext>
              </a:extLst>
            </p:cNvPr>
            <p:cNvSpPr txBox="1"/>
            <p:nvPr/>
          </p:nvSpPr>
          <p:spPr>
            <a:xfrm>
              <a:off x="6308538" y="4531519"/>
              <a:ext cx="2215607" cy="646331"/>
            </a:xfrm>
            <a:prstGeom prst="rect">
              <a:avLst/>
            </a:prstGeom>
            <a:noFill/>
          </p:spPr>
          <p:txBody>
            <a:bodyPr wrap="none" rtlCol="0">
              <a:spAutoFit/>
            </a:bodyPr>
            <a:lstStyle/>
            <a:p>
              <a:pPr algn="ctr"/>
              <a:r>
                <a:rPr lang="en-US" dirty="0"/>
                <a:t>Feedforward network</a:t>
              </a:r>
            </a:p>
            <a:p>
              <a:pPr algn="ctr"/>
              <a:r>
                <a:rPr lang="en-US" b="1" dirty="0"/>
                <a:t>Trained on new data</a:t>
              </a:r>
            </a:p>
          </p:txBody>
        </p:sp>
      </p:grpSp>
      <p:cxnSp>
        <p:nvCxnSpPr>
          <p:cNvPr id="12" name="Straight Arrow Connector 11">
            <a:extLst>
              <a:ext uri="{FF2B5EF4-FFF2-40B4-BE49-F238E27FC236}">
                <a16:creationId xmlns:a16="http://schemas.microsoft.com/office/drawing/2014/main" id="{2428F8EC-B6AB-7243-B549-B1DF8ACEFBA2}"/>
              </a:ext>
            </a:extLst>
          </p:cNvPr>
          <p:cNvCxnSpPr>
            <a:stCxn id="147" idx="3"/>
          </p:cNvCxnSpPr>
          <p:nvPr/>
        </p:nvCxnSpPr>
        <p:spPr>
          <a:xfrm>
            <a:off x="6512956" y="4794026"/>
            <a:ext cx="1096346" cy="0"/>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6C9234D-0753-EC42-BBBB-0A689AB90467}"/>
              </a:ext>
            </a:extLst>
          </p:cNvPr>
          <p:cNvCxnSpPr>
            <a:cxnSpLocks/>
            <a:stCxn id="148" idx="2"/>
            <a:endCxn id="149" idx="0"/>
          </p:cNvCxnSpPr>
          <p:nvPr/>
        </p:nvCxnSpPr>
        <p:spPr>
          <a:xfrm>
            <a:off x="8907954" y="2960744"/>
            <a:ext cx="0" cy="633903"/>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DF212FA-13DF-964C-BB67-954846C1294A}"/>
              </a:ext>
            </a:extLst>
          </p:cNvPr>
          <p:cNvSpPr txBox="1"/>
          <p:nvPr/>
        </p:nvSpPr>
        <p:spPr>
          <a:xfrm>
            <a:off x="2722920" y="1406130"/>
            <a:ext cx="2526333" cy="1938992"/>
          </a:xfrm>
          <a:prstGeom prst="rect">
            <a:avLst/>
          </a:prstGeom>
          <a:noFill/>
        </p:spPr>
        <p:txBody>
          <a:bodyPr wrap="none" rtlCol="0">
            <a:spAutoFit/>
          </a:bodyPr>
          <a:lstStyle/>
          <a:p>
            <a:pPr algn="ctr"/>
            <a:r>
              <a:rPr lang="en-US" sz="2400" dirty="0"/>
              <a:t>LSTM </a:t>
            </a:r>
          </a:p>
          <a:p>
            <a:pPr algn="ctr"/>
            <a:r>
              <a:rPr lang="en-US" sz="2400" dirty="0"/>
              <a:t>+</a:t>
            </a:r>
          </a:p>
          <a:p>
            <a:pPr algn="ctr"/>
            <a:r>
              <a:rPr lang="en-US" sz="2400" dirty="0"/>
              <a:t> Feed-Forward NN </a:t>
            </a:r>
          </a:p>
          <a:p>
            <a:pPr algn="ctr"/>
            <a:r>
              <a:rPr lang="en-US" sz="2400" dirty="0"/>
              <a:t>+</a:t>
            </a:r>
          </a:p>
          <a:p>
            <a:pPr algn="ctr"/>
            <a:r>
              <a:rPr lang="en-US" sz="2400" dirty="0"/>
              <a:t> Siamese</a:t>
            </a:r>
          </a:p>
        </p:txBody>
      </p:sp>
    </p:spTree>
    <p:extLst>
      <p:ext uri="{BB962C8B-B14F-4D97-AF65-F5344CB8AC3E}">
        <p14:creationId xmlns:p14="http://schemas.microsoft.com/office/powerpoint/2010/main" val="143928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up)">
                                      <p:cBhvr>
                                        <p:cTn id="2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7DC20B6A-F75D-1148-8BC0-C100E4FA2229}"/>
              </a:ext>
            </a:extLst>
          </p:cNvPr>
          <p:cNvSpPr/>
          <p:nvPr/>
        </p:nvSpPr>
        <p:spPr>
          <a:xfrm>
            <a:off x="1790700" y="3750327"/>
            <a:ext cx="4722256" cy="2087398"/>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9" name="Rectangle 148">
            <a:extLst>
              <a:ext uri="{FF2B5EF4-FFF2-40B4-BE49-F238E27FC236}">
                <a16:creationId xmlns:a16="http://schemas.microsoft.com/office/drawing/2014/main" id="{8B1E2EAE-5545-5640-8516-928AFDAE73FD}"/>
              </a:ext>
            </a:extLst>
          </p:cNvPr>
          <p:cNvSpPr/>
          <p:nvPr/>
        </p:nvSpPr>
        <p:spPr>
          <a:xfrm>
            <a:off x="7609303" y="3594647"/>
            <a:ext cx="2597303" cy="2243079"/>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8" name="Rectangle 147">
            <a:extLst>
              <a:ext uri="{FF2B5EF4-FFF2-40B4-BE49-F238E27FC236}">
                <a16:creationId xmlns:a16="http://schemas.microsoft.com/office/drawing/2014/main" id="{D92D59EF-973B-804F-962F-B078BE109ADE}"/>
              </a:ext>
            </a:extLst>
          </p:cNvPr>
          <p:cNvSpPr/>
          <p:nvPr/>
        </p:nvSpPr>
        <p:spPr>
          <a:xfrm>
            <a:off x="7609303" y="1473961"/>
            <a:ext cx="2597303" cy="1486783"/>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2" name="Straight Arrow Connector 11">
            <a:extLst>
              <a:ext uri="{FF2B5EF4-FFF2-40B4-BE49-F238E27FC236}">
                <a16:creationId xmlns:a16="http://schemas.microsoft.com/office/drawing/2014/main" id="{2428F8EC-B6AB-7243-B549-B1DF8ACEFBA2}"/>
              </a:ext>
            </a:extLst>
          </p:cNvPr>
          <p:cNvCxnSpPr>
            <a:stCxn id="147" idx="3"/>
          </p:cNvCxnSpPr>
          <p:nvPr/>
        </p:nvCxnSpPr>
        <p:spPr>
          <a:xfrm>
            <a:off x="6512956" y="4794026"/>
            <a:ext cx="1096346" cy="0"/>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6C9234D-0753-EC42-BBBB-0A689AB90467}"/>
              </a:ext>
            </a:extLst>
          </p:cNvPr>
          <p:cNvCxnSpPr>
            <a:cxnSpLocks/>
            <a:stCxn id="148" idx="2"/>
            <a:endCxn id="149" idx="0"/>
          </p:cNvCxnSpPr>
          <p:nvPr/>
        </p:nvCxnSpPr>
        <p:spPr>
          <a:xfrm>
            <a:off x="8907954" y="2960744"/>
            <a:ext cx="0" cy="633903"/>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88411" y="4133476"/>
            <a:ext cx="4626667" cy="1678639"/>
            <a:chOff x="364410" y="4133475"/>
            <a:chExt cx="4626667" cy="1678639"/>
          </a:xfrm>
        </p:grpSpPr>
        <p:sp>
          <p:nvSpPr>
            <p:cNvPr id="13" name="TextBox 12">
              <a:extLst>
                <a:ext uri="{FF2B5EF4-FFF2-40B4-BE49-F238E27FC236}">
                  <a16:creationId xmlns:a16="http://schemas.microsoft.com/office/drawing/2014/main" id="{57FAABF5-FCFF-FD47-889B-36412271B4D9}"/>
                </a:ext>
              </a:extLst>
            </p:cNvPr>
            <p:cNvSpPr txBox="1"/>
            <p:nvPr/>
          </p:nvSpPr>
          <p:spPr>
            <a:xfrm>
              <a:off x="364410" y="5550504"/>
              <a:ext cx="462666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LSTM w/ concatenations of two hidden states</a:t>
              </a:r>
            </a:p>
          </p:txBody>
        </p:sp>
        <p:sp>
          <p:nvSpPr>
            <p:cNvPr id="14" name="Rectangle 13">
              <a:extLst>
                <a:ext uri="{FF2B5EF4-FFF2-40B4-BE49-F238E27FC236}">
                  <a16:creationId xmlns:a16="http://schemas.microsoft.com/office/drawing/2014/main" id="{71505336-B73F-ED4D-9DB9-3F6F4E958A0E}"/>
                </a:ext>
              </a:extLst>
            </p:cNvPr>
            <p:cNvSpPr/>
            <p:nvPr/>
          </p:nvSpPr>
          <p:spPr>
            <a:xfrm>
              <a:off x="1644998" y="4133475"/>
              <a:ext cx="2150931" cy="551983"/>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r>
                <a:rPr lang="en-US" sz="1400" kern="0" dirty="0">
                  <a:solidFill>
                    <a:prstClr val="white"/>
                  </a:solidFill>
                  <a:latin typeface="Courier" charset="0"/>
                  <a:ea typeface="Courier" charset="0"/>
                  <a:cs typeface="Courier" charset="0"/>
                </a:rPr>
                <a:t>LSTM</a:t>
              </a:r>
            </a:p>
          </p:txBody>
        </p:sp>
        <p:sp>
          <p:nvSpPr>
            <p:cNvPr id="15" name="Rectangle 14">
              <a:extLst>
                <a:ext uri="{FF2B5EF4-FFF2-40B4-BE49-F238E27FC236}">
                  <a16:creationId xmlns:a16="http://schemas.microsoft.com/office/drawing/2014/main" id="{37EE7DC9-402A-E649-8450-ADB67AE946ED}"/>
                </a:ext>
              </a:extLst>
            </p:cNvPr>
            <p:cNvSpPr/>
            <p:nvPr/>
          </p:nvSpPr>
          <p:spPr>
            <a:xfrm flipH="1">
              <a:off x="179510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A5BE672E-97BB-DB4A-B9AA-A00EC9D2D12A}"/>
                </a:ext>
              </a:extLst>
            </p:cNvPr>
            <p:cNvCxnSpPr>
              <a:stCxn id="15" idx="0"/>
            </p:cNvCxnSpPr>
            <p:nvPr/>
          </p:nvCxnSpPr>
          <p:spPr>
            <a:xfrm flipV="1">
              <a:off x="1832316"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7" name="Rectangle 16">
              <a:extLst>
                <a:ext uri="{FF2B5EF4-FFF2-40B4-BE49-F238E27FC236}">
                  <a16:creationId xmlns:a16="http://schemas.microsoft.com/office/drawing/2014/main" id="{A638AB4B-8D15-6E49-AC1F-8094368CC28C}"/>
                </a:ext>
              </a:extLst>
            </p:cNvPr>
            <p:cNvSpPr/>
            <p:nvPr/>
          </p:nvSpPr>
          <p:spPr>
            <a:xfrm flipH="1">
              <a:off x="2085824"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AA8F34D5-FD04-AA46-84E4-F521D9AD2E58}"/>
                </a:ext>
              </a:extLst>
            </p:cNvPr>
            <p:cNvCxnSpPr>
              <a:stCxn id="17" idx="0"/>
            </p:cNvCxnSpPr>
            <p:nvPr/>
          </p:nvCxnSpPr>
          <p:spPr>
            <a:xfrm flipV="1">
              <a:off x="2123034"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9" name="Rectangle 18">
              <a:extLst>
                <a:ext uri="{FF2B5EF4-FFF2-40B4-BE49-F238E27FC236}">
                  <a16:creationId xmlns:a16="http://schemas.microsoft.com/office/drawing/2014/main" id="{0CBCAED4-EC87-334B-8A0F-372205831836}"/>
                </a:ext>
              </a:extLst>
            </p:cNvPr>
            <p:cNvSpPr/>
            <p:nvPr/>
          </p:nvSpPr>
          <p:spPr>
            <a:xfrm flipH="1">
              <a:off x="2367991"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0" name="Straight Arrow Connector 19">
              <a:extLst>
                <a:ext uri="{FF2B5EF4-FFF2-40B4-BE49-F238E27FC236}">
                  <a16:creationId xmlns:a16="http://schemas.microsoft.com/office/drawing/2014/main" id="{433F8AF9-C877-D14C-9693-2041753C6D14}"/>
                </a:ext>
              </a:extLst>
            </p:cNvPr>
            <p:cNvCxnSpPr>
              <a:stCxn id="19" idx="0"/>
            </p:cNvCxnSpPr>
            <p:nvPr/>
          </p:nvCxnSpPr>
          <p:spPr>
            <a:xfrm flipV="1">
              <a:off x="2405202"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1" name="Rectangle 20">
              <a:extLst>
                <a:ext uri="{FF2B5EF4-FFF2-40B4-BE49-F238E27FC236}">
                  <a16:creationId xmlns:a16="http://schemas.microsoft.com/office/drawing/2014/main" id="{2FCB6297-337C-CE4E-AD03-C52E209019D6}"/>
                </a:ext>
              </a:extLst>
            </p:cNvPr>
            <p:cNvSpPr/>
            <p:nvPr/>
          </p:nvSpPr>
          <p:spPr>
            <a:xfrm flipH="1">
              <a:off x="359071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2" name="Straight Arrow Connector 21">
              <a:extLst>
                <a:ext uri="{FF2B5EF4-FFF2-40B4-BE49-F238E27FC236}">
                  <a16:creationId xmlns:a16="http://schemas.microsoft.com/office/drawing/2014/main" id="{830D6567-A8F6-6248-97CF-49F1B93FE54F}"/>
                </a:ext>
              </a:extLst>
            </p:cNvPr>
            <p:cNvCxnSpPr>
              <a:stCxn id="21" idx="0"/>
            </p:cNvCxnSpPr>
            <p:nvPr/>
          </p:nvCxnSpPr>
          <p:spPr>
            <a:xfrm flipV="1">
              <a:off x="3627927"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3" name="TextBox 22">
              <a:extLst>
                <a:ext uri="{FF2B5EF4-FFF2-40B4-BE49-F238E27FC236}">
                  <a16:creationId xmlns:a16="http://schemas.microsoft.com/office/drawing/2014/main" id="{E4E50330-C745-154D-B316-011EFB5E0319}"/>
                </a:ext>
              </a:extLst>
            </p:cNvPr>
            <p:cNvSpPr txBox="1"/>
            <p:nvPr/>
          </p:nvSpPr>
          <p:spPr>
            <a:xfrm>
              <a:off x="1728588" y="5358199"/>
              <a:ext cx="2117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t</a:t>
              </a:r>
              <a:r>
                <a:rPr lang="en-US" sz="900" kern="0" baseline="-25000" dirty="0">
                  <a:solidFill>
                    <a:prstClr val="black"/>
                  </a:solidFill>
                  <a:latin typeface="Courier" charset="0"/>
                  <a:ea typeface="Courier" charset="0"/>
                  <a:cs typeface="Courier" charset="0"/>
                </a:rPr>
                <a:t>0  </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1</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2</a:t>
              </a:r>
              <a:r>
                <a:rPr lang="en-US" sz="900" kern="0" dirty="0">
                  <a:solidFill>
                    <a:prstClr val="black"/>
                  </a:solidFill>
                  <a:latin typeface="Courier" charset="0"/>
                  <a:ea typeface="Courier" charset="0"/>
                  <a:cs typeface="Courier" charset="0"/>
                </a:rPr>
                <a:t>                </a:t>
              </a:r>
              <a:r>
                <a:rPr lang="en-US" sz="900" kern="0" dirty="0" err="1">
                  <a:solidFill>
                    <a:prstClr val="black"/>
                  </a:solidFill>
                  <a:latin typeface="Courier" charset="0"/>
                  <a:ea typeface="Courier" charset="0"/>
                  <a:cs typeface="Courier" charset="0"/>
                </a:rPr>
                <a:t>t</a:t>
              </a:r>
              <a:r>
                <a:rPr lang="en-US" sz="900" kern="0" baseline="-25000" dirty="0" err="1">
                  <a:solidFill>
                    <a:prstClr val="black"/>
                  </a:solidFill>
                  <a:latin typeface="Courier" charset="0"/>
                  <a:ea typeface="Courier" charset="0"/>
                  <a:cs typeface="Courier" charset="0"/>
                </a:rPr>
                <a:t>n</a:t>
              </a:r>
              <a:endParaRPr lang="en-US" sz="900" kern="0" dirty="0">
                <a:solidFill>
                  <a:prstClr val="black"/>
                </a:solidFill>
                <a:latin typeface="Courier" charset="0"/>
                <a:ea typeface="Courier" charset="0"/>
                <a:cs typeface="Courier" charset="0"/>
              </a:endParaRPr>
            </a:p>
          </p:txBody>
        </p:sp>
      </p:grpSp>
      <p:sp>
        <p:nvSpPr>
          <p:cNvPr id="27" name="TextBox 26">
            <a:extLst>
              <a:ext uri="{FF2B5EF4-FFF2-40B4-BE49-F238E27FC236}">
                <a16:creationId xmlns:a16="http://schemas.microsoft.com/office/drawing/2014/main" id="{80B1D00D-1AA4-6840-8931-CC4B40767130}"/>
              </a:ext>
            </a:extLst>
          </p:cNvPr>
          <p:cNvSpPr txBox="1"/>
          <p:nvPr/>
        </p:nvSpPr>
        <p:spPr>
          <a:xfrm>
            <a:off x="8043367" y="1839763"/>
            <a:ext cx="1793953" cy="646331"/>
          </a:xfrm>
          <a:prstGeom prst="rect">
            <a:avLst/>
          </a:prstGeom>
          <a:noFill/>
        </p:spPr>
        <p:txBody>
          <a:bodyPr wrap="none" rtlCol="0">
            <a:spAutoFit/>
          </a:bodyPr>
          <a:lstStyle/>
          <a:p>
            <a:pPr algn="ctr"/>
            <a:r>
              <a:rPr lang="en-US" dirty="0">
                <a:latin typeface="+mj-lt"/>
              </a:rPr>
              <a:t>Siamese network</a:t>
            </a:r>
          </a:p>
          <a:p>
            <a:pPr algn="ctr"/>
            <a:r>
              <a:rPr lang="en-US" b="1" dirty="0">
                <a:latin typeface="+mj-lt"/>
              </a:rPr>
              <a:t>(Common sense)</a:t>
            </a:r>
          </a:p>
        </p:txBody>
      </p:sp>
      <p:sp>
        <p:nvSpPr>
          <p:cNvPr id="28" name="TextBox 27">
            <a:extLst>
              <a:ext uri="{FF2B5EF4-FFF2-40B4-BE49-F238E27FC236}">
                <a16:creationId xmlns:a16="http://schemas.microsoft.com/office/drawing/2014/main" id="{C0B4805D-9F54-8340-8F65-CD4209531321}"/>
              </a:ext>
            </a:extLst>
          </p:cNvPr>
          <p:cNvSpPr txBox="1"/>
          <p:nvPr/>
        </p:nvSpPr>
        <p:spPr>
          <a:xfrm>
            <a:off x="7799645" y="4531520"/>
            <a:ext cx="2281394" cy="646331"/>
          </a:xfrm>
          <a:prstGeom prst="rect">
            <a:avLst/>
          </a:prstGeom>
          <a:noFill/>
        </p:spPr>
        <p:txBody>
          <a:bodyPr wrap="none" rtlCol="0">
            <a:spAutoFit/>
          </a:bodyPr>
          <a:lstStyle/>
          <a:p>
            <a:pPr algn="ctr"/>
            <a:r>
              <a:rPr lang="en-US" dirty="0">
                <a:latin typeface="+mj-lt"/>
              </a:rPr>
              <a:t>Feedforward network</a:t>
            </a:r>
          </a:p>
          <a:p>
            <a:pPr algn="ctr"/>
            <a:r>
              <a:rPr lang="en-US" b="1" dirty="0">
                <a:latin typeface="+mj-lt"/>
              </a:rPr>
              <a:t>(Trained on new data)</a:t>
            </a:r>
          </a:p>
        </p:txBody>
      </p:sp>
      <p:sp>
        <p:nvSpPr>
          <p:cNvPr id="33" name="TextBox 32">
            <a:extLst>
              <a:ext uri="{FF2B5EF4-FFF2-40B4-BE49-F238E27FC236}">
                <a16:creationId xmlns:a16="http://schemas.microsoft.com/office/drawing/2014/main" id="{E977AB19-A005-7F40-AEDD-4F04247AF22F}"/>
              </a:ext>
            </a:extLst>
          </p:cNvPr>
          <p:cNvSpPr txBox="1"/>
          <p:nvPr/>
        </p:nvSpPr>
        <p:spPr>
          <a:xfrm>
            <a:off x="1790701" y="1338702"/>
            <a:ext cx="5412377" cy="1631216"/>
          </a:xfrm>
          <a:prstGeom prst="rect">
            <a:avLst/>
          </a:prstGeom>
          <a:noFill/>
        </p:spPr>
        <p:txBody>
          <a:bodyPr wrap="square" rtlCol="0">
            <a:spAutoFit/>
          </a:bodyPr>
          <a:lstStyle/>
          <a:p>
            <a:pPr marL="342900" indent="-342900">
              <a:buSzPct val="65000"/>
              <a:buFont typeface="Wingdings" pitchFamily="2" charset="2"/>
              <a:buChar char="q"/>
            </a:pPr>
            <a:r>
              <a:rPr lang="en-US" sz="2000" b="1" dirty="0">
                <a:latin typeface="+mj-lt"/>
              </a:rPr>
              <a:t>LSTM takes word embeddings as input</a:t>
            </a:r>
          </a:p>
          <a:p>
            <a:pPr marL="342900" indent="-342900">
              <a:buSzPct val="65000"/>
              <a:buFont typeface="Wingdings" pitchFamily="2" charset="2"/>
              <a:buChar char="q"/>
            </a:pPr>
            <a:r>
              <a:rPr lang="en-US" sz="2000" dirty="0">
                <a:latin typeface="+mj-lt"/>
              </a:rPr>
              <a:t>Hidden vectors represent events</a:t>
            </a:r>
          </a:p>
          <a:p>
            <a:pPr marL="342900" indent="-342900">
              <a:buSzPct val="65000"/>
              <a:buFont typeface="Wingdings" pitchFamily="2" charset="2"/>
              <a:buChar char="q"/>
            </a:pPr>
            <a:r>
              <a:rPr lang="en-US" sz="2000" dirty="0">
                <a:latin typeface="+mj-lt"/>
              </a:rPr>
              <a:t>FFNN predicts the labels of temporal relations (followed by ILP inference)</a:t>
            </a:r>
          </a:p>
          <a:p>
            <a:pPr marL="342900" indent="-342900">
              <a:buSzPct val="65000"/>
              <a:buFont typeface="Wingdings" pitchFamily="2" charset="2"/>
              <a:buChar char="q"/>
            </a:pPr>
            <a:r>
              <a:rPr lang="en-US" sz="2000" dirty="0">
                <a:latin typeface="+mj-lt"/>
              </a:rPr>
              <a:t>Siamese network is a generalized </a:t>
            </a:r>
            <a:r>
              <a:rPr lang="en-US" sz="2000" dirty="0" err="1">
                <a:latin typeface="+mj-lt"/>
              </a:rPr>
              <a:t>TemProb</a:t>
            </a:r>
            <a:endParaRPr lang="en-US" sz="2000" dirty="0">
              <a:latin typeface="+mj-lt"/>
            </a:endParaRPr>
          </a:p>
        </p:txBody>
      </p:sp>
      <p:sp>
        <p:nvSpPr>
          <p:cNvPr id="36" name="TextBox 35">
            <a:extLst>
              <a:ext uri="{FF2B5EF4-FFF2-40B4-BE49-F238E27FC236}">
                <a16:creationId xmlns:a16="http://schemas.microsoft.com/office/drawing/2014/main" id="{C5019D54-9E17-1846-B03C-2A2579A9F8D2}"/>
              </a:ext>
            </a:extLst>
          </p:cNvPr>
          <p:cNvSpPr txBox="1"/>
          <p:nvPr/>
        </p:nvSpPr>
        <p:spPr>
          <a:xfrm>
            <a:off x="2032498" y="4756068"/>
            <a:ext cx="1120773" cy="3693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word </a:t>
            </a:r>
            <a:r>
              <a:rPr lang="en-US" sz="900" kern="0" dirty="0" err="1">
                <a:solidFill>
                  <a:prstClr val="black"/>
                </a:solidFill>
                <a:latin typeface="Courier" charset="0"/>
                <a:ea typeface="Courier" charset="0"/>
                <a:cs typeface="Courier" charset="0"/>
              </a:rPr>
              <a:t>embeddings</a:t>
            </a:r>
            <a:endParaRPr lang="en-US" sz="900" kern="0" dirty="0">
              <a:solidFill>
                <a:prstClr val="black"/>
              </a:solidFill>
              <a:latin typeface="Courier" charset="0"/>
              <a:ea typeface="Courier" charset="0"/>
              <a:cs typeface="Courier" charset="0"/>
            </a:endParaRPr>
          </a:p>
        </p:txBody>
      </p:sp>
      <p:sp>
        <p:nvSpPr>
          <p:cNvPr id="4" name="Title 3">
            <a:extLst>
              <a:ext uri="{FF2B5EF4-FFF2-40B4-BE49-F238E27FC236}">
                <a16:creationId xmlns:a16="http://schemas.microsoft.com/office/drawing/2014/main" id="{01B3E779-9737-4528-A530-2E5583F15568}"/>
              </a:ext>
            </a:extLst>
          </p:cNvPr>
          <p:cNvSpPr>
            <a:spLocks noGrp="1"/>
          </p:cNvSpPr>
          <p:nvPr>
            <p:ph type="title"/>
          </p:nvPr>
        </p:nvSpPr>
        <p:spPr>
          <a:xfrm>
            <a:off x="413536" y="-29123"/>
            <a:ext cx="10972800" cy="924806"/>
          </a:xfrm>
        </p:spPr>
        <p:txBody>
          <a:bodyPr/>
          <a:lstStyle/>
          <a:p>
            <a:r>
              <a:rPr lang="en-US" dirty="0">
                <a:solidFill>
                  <a:schemeClr val="tx1"/>
                </a:solidFill>
              </a:rPr>
              <a:t>Putting it all together: A Neural Approach</a:t>
            </a:r>
            <a:endParaRPr lang="en-US" dirty="0"/>
          </a:p>
        </p:txBody>
      </p:sp>
    </p:spTree>
    <p:extLst>
      <p:ext uri="{BB962C8B-B14F-4D97-AF65-F5344CB8AC3E}">
        <p14:creationId xmlns:p14="http://schemas.microsoft.com/office/powerpoint/2010/main" val="27535676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8CE9-F03F-4413-B657-D4360DF6B0C3}"/>
              </a:ext>
            </a:extLst>
          </p:cNvPr>
          <p:cNvSpPr>
            <a:spLocks noGrp="1"/>
          </p:cNvSpPr>
          <p:nvPr>
            <p:ph type="title"/>
          </p:nvPr>
        </p:nvSpPr>
        <p:spPr/>
        <p:txBody>
          <a:bodyPr/>
          <a:lstStyle/>
          <a:p>
            <a:r>
              <a:rPr lang="en-US" dirty="0"/>
              <a:t>Communication (</a:t>
            </a:r>
            <a:r>
              <a:rPr lang="en-US" dirty="0" err="1"/>
              <a:t>CwC</a:t>
            </a:r>
            <a:r>
              <a:rPr lang="en-US" dirty="0"/>
              <a:t> Project, 2017-2019)</a:t>
            </a:r>
          </a:p>
        </p:txBody>
      </p:sp>
      <p:sp>
        <p:nvSpPr>
          <p:cNvPr id="3" name="Content Placeholder 2">
            <a:extLst>
              <a:ext uri="{FF2B5EF4-FFF2-40B4-BE49-F238E27FC236}">
                <a16:creationId xmlns:a16="http://schemas.microsoft.com/office/drawing/2014/main" id="{1E6276C3-E48C-494F-9637-7B2D9A383D30}"/>
              </a:ext>
            </a:extLst>
          </p:cNvPr>
          <p:cNvSpPr>
            <a:spLocks noGrp="1"/>
          </p:cNvSpPr>
          <p:nvPr>
            <p:ph idx="1"/>
          </p:nvPr>
        </p:nvSpPr>
        <p:spPr>
          <a:xfrm>
            <a:off x="545292" y="1144835"/>
            <a:ext cx="5325505" cy="3447907"/>
          </a:xfrm>
        </p:spPr>
        <p:txBody>
          <a:bodyPr/>
          <a:lstStyle/>
          <a:p>
            <a:r>
              <a:rPr lang="en-US" dirty="0"/>
              <a:t>Consider the following explanation:</a:t>
            </a:r>
          </a:p>
          <a:p>
            <a:pPr lvl="1"/>
            <a:r>
              <a:rPr lang="en-US" sz="1800" b="1" dirty="0"/>
              <a:t>[Example from Yonatan Bisk]</a:t>
            </a:r>
          </a:p>
          <a:p>
            <a:pPr lvl="1"/>
            <a:r>
              <a:rPr lang="en-US" dirty="0"/>
              <a:t>Imagine that this is a chess board</a:t>
            </a:r>
          </a:p>
          <a:p>
            <a:pPr lvl="1"/>
            <a:r>
              <a:rPr lang="en-US" dirty="0"/>
              <a:t>Place the UPS in H2, and McDonald in G6.</a:t>
            </a:r>
          </a:p>
          <a:p>
            <a:pPr lvl="1"/>
            <a:endParaRPr lang="en-US" dirty="0"/>
          </a:p>
          <a:p>
            <a:r>
              <a:rPr lang="en-US" dirty="0"/>
              <a:t>Can you follow these instructions?</a:t>
            </a:r>
          </a:p>
          <a:p>
            <a:pPr lvl="1"/>
            <a:r>
              <a:rPr lang="en-US" dirty="0"/>
              <a:t>What’s needed for us to be able to </a:t>
            </a:r>
            <a:r>
              <a:rPr lang="en-US" b="1" dirty="0"/>
              <a:t>write programs </a:t>
            </a:r>
            <a:r>
              <a:rPr lang="en-US" dirty="0"/>
              <a:t>that can do it?</a:t>
            </a:r>
          </a:p>
          <a:p>
            <a:endParaRPr lang="en-US" dirty="0"/>
          </a:p>
        </p:txBody>
      </p:sp>
      <p:pic>
        <p:nvPicPr>
          <p:cNvPr id="5" name="Picture 4">
            <a:extLst>
              <a:ext uri="{FF2B5EF4-FFF2-40B4-BE49-F238E27FC236}">
                <a16:creationId xmlns:a16="http://schemas.microsoft.com/office/drawing/2014/main" id="{A86F90C5-F27F-4859-829A-E9BD33105068}"/>
              </a:ext>
            </a:extLst>
          </p:cNvPr>
          <p:cNvPicPr>
            <a:picLocks noChangeAspect="1"/>
          </p:cNvPicPr>
          <p:nvPr/>
        </p:nvPicPr>
        <p:blipFill>
          <a:blip r:embed="rId3"/>
          <a:stretch>
            <a:fillRect/>
          </a:stretch>
        </p:blipFill>
        <p:spPr>
          <a:xfrm>
            <a:off x="5690717" y="947237"/>
            <a:ext cx="6314063" cy="3418681"/>
          </a:xfrm>
          <a:prstGeom prst="rect">
            <a:avLst/>
          </a:prstGeom>
        </p:spPr>
      </p:pic>
      <p:pic>
        <p:nvPicPr>
          <p:cNvPr id="6" name="Picture 3" descr="http://science.slc.edu/~jmarshall/courses/cs30/Lectures/week10/BlocksWorld.gif">
            <a:extLst>
              <a:ext uri="{FF2B5EF4-FFF2-40B4-BE49-F238E27FC236}">
                <a16:creationId xmlns:a16="http://schemas.microsoft.com/office/drawing/2014/main" id="{2510A69F-E414-42F2-8011-9D47F71F67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370" y="4485054"/>
            <a:ext cx="3153245"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0340F1F-E006-420E-BFC8-4DD7191CFA58}"/>
              </a:ext>
            </a:extLst>
          </p:cNvPr>
          <p:cNvPicPr>
            <a:picLocks noChangeAspect="1"/>
          </p:cNvPicPr>
          <p:nvPr/>
        </p:nvPicPr>
        <p:blipFill>
          <a:blip r:embed="rId5"/>
          <a:stretch>
            <a:fillRect/>
          </a:stretch>
        </p:blipFill>
        <p:spPr>
          <a:xfrm>
            <a:off x="8092754" y="4179225"/>
            <a:ext cx="3410475" cy="2208356"/>
          </a:xfrm>
          <a:prstGeom prst="rect">
            <a:avLst/>
          </a:prstGeom>
        </p:spPr>
      </p:pic>
      <p:sp>
        <p:nvSpPr>
          <p:cNvPr id="9" name="Content Placeholder 2">
            <a:extLst>
              <a:ext uri="{FF2B5EF4-FFF2-40B4-BE49-F238E27FC236}">
                <a16:creationId xmlns:a16="http://schemas.microsoft.com/office/drawing/2014/main" id="{9421FAAC-903C-482F-BCF9-A8E83A62A525}"/>
              </a:ext>
            </a:extLst>
          </p:cNvPr>
          <p:cNvSpPr txBox="1">
            <a:spLocks/>
          </p:cNvSpPr>
          <p:nvPr/>
        </p:nvSpPr>
        <p:spPr bwMode="auto">
          <a:xfrm>
            <a:off x="319315" y="4289885"/>
            <a:ext cx="7534165" cy="2208356"/>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2000" kern="0" dirty="0"/>
              <a:t>Of course, there are many NLP tasks we are better at today, mostly at the sentence level, and mostly extraction tasks.</a:t>
            </a:r>
          </a:p>
          <a:p>
            <a:pPr marL="0" indent="0">
              <a:buNone/>
            </a:pPr>
            <a:r>
              <a:rPr lang="en-US" sz="2000" b="1" kern="0" dirty="0"/>
              <a:t>Today: </a:t>
            </a:r>
          </a:p>
          <a:p>
            <a:r>
              <a:rPr lang="en-US" sz="2000" kern="0" dirty="0"/>
              <a:t>Some (optimistic) thoughts and challenges from the perspective of </a:t>
            </a:r>
            <a:r>
              <a:rPr lang="en-US" sz="2000" b="1" kern="0" dirty="0"/>
              <a:t>Learning to Reason</a:t>
            </a:r>
          </a:p>
          <a:p>
            <a:pPr lvl="1"/>
            <a:r>
              <a:rPr lang="en-US" sz="1800" kern="0" dirty="0"/>
              <a:t>How should we think about </a:t>
            </a:r>
            <a:r>
              <a:rPr lang="en-US" sz="1800" b="1" kern="0" dirty="0"/>
              <a:t>learning</a:t>
            </a:r>
            <a:r>
              <a:rPr lang="en-US" sz="1800" kern="0" dirty="0"/>
              <a:t> in the context of doing </a:t>
            </a:r>
            <a:r>
              <a:rPr lang="en-US" sz="1800" b="1" kern="0" dirty="0"/>
              <a:t>reasoning</a:t>
            </a:r>
            <a:endParaRPr lang="en-US" sz="1800" kern="0" dirty="0"/>
          </a:p>
        </p:txBody>
      </p:sp>
      <p:sp>
        <p:nvSpPr>
          <p:cNvPr id="4" name="Slide Number Placeholder 3">
            <a:extLst>
              <a:ext uri="{FF2B5EF4-FFF2-40B4-BE49-F238E27FC236}">
                <a16:creationId xmlns:a16="http://schemas.microsoft.com/office/drawing/2014/main" id="{A5A6292D-6656-455F-9E23-8A67FED906D8}"/>
              </a:ext>
            </a:extLst>
          </p:cNvPr>
          <p:cNvSpPr>
            <a:spLocks noGrp="1"/>
          </p:cNvSpPr>
          <p:nvPr>
            <p:ph type="sldNum" sz="quarter" idx="11"/>
          </p:nvPr>
        </p:nvSpPr>
        <p:spPr/>
        <p:txBody>
          <a:bodyPr/>
          <a:lstStyle/>
          <a:p>
            <a:fld id="{BDF588C3-71D6-5D45-B118-1C664482E1C2}" type="slidenum">
              <a:rPr lang="en-US" smtClean="0"/>
              <a:t>4</a:t>
            </a:fld>
            <a:endParaRPr lang="en-US"/>
          </a:p>
        </p:txBody>
      </p:sp>
    </p:spTree>
    <p:extLst>
      <p:ext uri="{BB962C8B-B14F-4D97-AF65-F5344CB8AC3E}">
        <p14:creationId xmlns:p14="http://schemas.microsoft.com/office/powerpoint/2010/main" val="21441882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7DC20B6A-F75D-1148-8BC0-C100E4FA2229}"/>
              </a:ext>
            </a:extLst>
          </p:cNvPr>
          <p:cNvSpPr/>
          <p:nvPr/>
        </p:nvSpPr>
        <p:spPr>
          <a:xfrm>
            <a:off x="1790700" y="3750327"/>
            <a:ext cx="4722256" cy="2087398"/>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9" name="Rectangle 148">
            <a:extLst>
              <a:ext uri="{FF2B5EF4-FFF2-40B4-BE49-F238E27FC236}">
                <a16:creationId xmlns:a16="http://schemas.microsoft.com/office/drawing/2014/main" id="{8B1E2EAE-5545-5640-8516-928AFDAE73FD}"/>
              </a:ext>
            </a:extLst>
          </p:cNvPr>
          <p:cNvSpPr/>
          <p:nvPr/>
        </p:nvSpPr>
        <p:spPr>
          <a:xfrm>
            <a:off x="7609303" y="3594647"/>
            <a:ext cx="2597303" cy="2243079"/>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8" name="Rectangle 147">
            <a:extLst>
              <a:ext uri="{FF2B5EF4-FFF2-40B4-BE49-F238E27FC236}">
                <a16:creationId xmlns:a16="http://schemas.microsoft.com/office/drawing/2014/main" id="{D92D59EF-973B-804F-962F-B078BE109ADE}"/>
              </a:ext>
            </a:extLst>
          </p:cNvPr>
          <p:cNvSpPr/>
          <p:nvPr/>
        </p:nvSpPr>
        <p:spPr>
          <a:xfrm>
            <a:off x="7609303" y="1473961"/>
            <a:ext cx="2597303" cy="1486783"/>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96" name="Straight Arrow Connector 95">
            <a:extLst>
              <a:ext uri="{FF2B5EF4-FFF2-40B4-BE49-F238E27FC236}">
                <a16:creationId xmlns:a16="http://schemas.microsoft.com/office/drawing/2014/main" id="{66C9234D-0753-EC42-BBBB-0A689AB90467}"/>
              </a:ext>
            </a:extLst>
          </p:cNvPr>
          <p:cNvCxnSpPr>
            <a:cxnSpLocks/>
            <a:stCxn id="148" idx="2"/>
            <a:endCxn id="149" idx="0"/>
          </p:cNvCxnSpPr>
          <p:nvPr/>
        </p:nvCxnSpPr>
        <p:spPr>
          <a:xfrm>
            <a:off x="8907954" y="2960744"/>
            <a:ext cx="0" cy="633903"/>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88411" y="4133476"/>
            <a:ext cx="4626667" cy="1678639"/>
            <a:chOff x="364410" y="4133475"/>
            <a:chExt cx="4626667" cy="1678639"/>
          </a:xfrm>
        </p:grpSpPr>
        <p:sp>
          <p:nvSpPr>
            <p:cNvPr id="13" name="TextBox 12">
              <a:extLst>
                <a:ext uri="{FF2B5EF4-FFF2-40B4-BE49-F238E27FC236}">
                  <a16:creationId xmlns:a16="http://schemas.microsoft.com/office/drawing/2014/main" id="{57FAABF5-FCFF-FD47-889B-36412271B4D9}"/>
                </a:ext>
              </a:extLst>
            </p:cNvPr>
            <p:cNvSpPr txBox="1"/>
            <p:nvPr/>
          </p:nvSpPr>
          <p:spPr>
            <a:xfrm>
              <a:off x="364410" y="5550504"/>
              <a:ext cx="462666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LSTM w/ concatenations of two hidden states</a:t>
              </a:r>
            </a:p>
          </p:txBody>
        </p:sp>
        <p:sp>
          <p:nvSpPr>
            <p:cNvPr id="14" name="Rectangle 13">
              <a:extLst>
                <a:ext uri="{FF2B5EF4-FFF2-40B4-BE49-F238E27FC236}">
                  <a16:creationId xmlns:a16="http://schemas.microsoft.com/office/drawing/2014/main" id="{71505336-B73F-ED4D-9DB9-3F6F4E958A0E}"/>
                </a:ext>
              </a:extLst>
            </p:cNvPr>
            <p:cNvSpPr/>
            <p:nvPr/>
          </p:nvSpPr>
          <p:spPr>
            <a:xfrm>
              <a:off x="1644998" y="4133475"/>
              <a:ext cx="2150931" cy="551983"/>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r>
                <a:rPr lang="en-US" sz="1400" kern="0" dirty="0">
                  <a:solidFill>
                    <a:prstClr val="white"/>
                  </a:solidFill>
                  <a:latin typeface="Courier" charset="0"/>
                  <a:ea typeface="Courier" charset="0"/>
                  <a:cs typeface="Courier" charset="0"/>
                </a:rPr>
                <a:t>LSTM</a:t>
              </a:r>
            </a:p>
          </p:txBody>
        </p:sp>
        <p:sp>
          <p:nvSpPr>
            <p:cNvPr id="15" name="Rectangle 14">
              <a:extLst>
                <a:ext uri="{FF2B5EF4-FFF2-40B4-BE49-F238E27FC236}">
                  <a16:creationId xmlns:a16="http://schemas.microsoft.com/office/drawing/2014/main" id="{37EE7DC9-402A-E649-8450-ADB67AE946ED}"/>
                </a:ext>
              </a:extLst>
            </p:cNvPr>
            <p:cNvSpPr/>
            <p:nvPr/>
          </p:nvSpPr>
          <p:spPr>
            <a:xfrm flipH="1">
              <a:off x="179510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A5BE672E-97BB-DB4A-B9AA-A00EC9D2D12A}"/>
                </a:ext>
              </a:extLst>
            </p:cNvPr>
            <p:cNvCxnSpPr>
              <a:stCxn id="15" idx="0"/>
            </p:cNvCxnSpPr>
            <p:nvPr/>
          </p:nvCxnSpPr>
          <p:spPr>
            <a:xfrm flipV="1">
              <a:off x="1832316"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7" name="Rectangle 16">
              <a:extLst>
                <a:ext uri="{FF2B5EF4-FFF2-40B4-BE49-F238E27FC236}">
                  <a16:creationId xmlns:a16="http://schemas.microsoft.com/office/drawing/2014/main" id="{A638AB4B-8D15-6E49-AC1F-8094368CC28C}"/>
                </a:ext>
              </a:extLst>
            </p:cNvPr>
            <p:cNvSpPr/>
            <p:nvPr/>
          </p:nvSpPr>
          <p:spPr>
            <a:xfrm flipH="1">
              <a:off x="2085824"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AA8F34D5-FD04-AA46-84E4-F521D9AD2E58}"/>
                </a:ext>
              </a:extLst>
            </p:cNvPr>
            <p:cNvCxnSpPr>
              <a:stCxn id="17" idx="0"/>
            </p:cNvCxnSpPr>
            <p:nvPr/>
          </p:nvCxnSpPr>
          <p:spPr>
            <a:xfrm flipV="1">
              <a:off x="2123034"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9" name="Rectangle 18">
              <a:extLst>
                <a:ext uri="{FF2B5EF4-FFF2-40B4-BE49-F238E27FC236}">
                  <a16:creationId xmlns:a16="http://schemas.microsoft.com/office/drawing/2014/main" id="{0CBCAED4-EC87-334B-8A0F-372205831836}"/>
                </a:ext>
              </a:extLst>
            </p:cNvPr>
            <p:cNvSpPr/>
            <p:nvPr/>
          </p:nvSpPr>
          <p:spPr>
            <a:xfrm flipH="1">
              <a:off x="2367991"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0" name="Straight Arrow Connector 19">
              <a:extLst>
                <a:ext uri="{FF2B5EF4-FFF2-40B4-BE49-F238E27FC236}">
                  <a16:creationId xmlns:a16="http://schemas.microsoft.com/office/drawing/2014/main" id="{433F8AF9-C877-D14C-9693-2041753C6D14}"/>
                </a:ext>
              </a:extLst>
            </p:cNvPr>
            <p:cNvCxnSpPr>
              <a:stCxn id="19" idx="0"/>
            </p:cNvCxnSpPr>
            <p:nvPr/>
          </p:nvCxnSpPr>
          <p:spPr>
            <a:xfrm flipV="1">
              <a:off x="2405202"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1" name="Rectangle 20">
              <a:extLst>
                <a:ext uri="{FF2B5EF4-FFF2-40B4-BE49-F238E27FC236}">
                  <a16:creationId xmlns:a16="http://schemas.microsoft.com/office/drawing/2014/main" id="{2FCB6297-337C-CE4E-AD03-C52E209019D6}"/>
                </a:ext>
              </a:extLst>
            </p:cNvPr>
            <p:cNvSpPr/>
            <p:nvPr/>
          </p:nvSpPr>
          <p:spPr>
            <a:xfrm flipH="1">
              <a:off x="359071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2" name="Straight Arrow Connector 21">
              <a:extLst>
                <a:ext uri="{FF2B5EF4-FFF2-40B4-BE49-F238E27FC236}">
                  <a16:creationId xmlns:a16="http://schemas.microsoft.com/office/drawing/2014/main" id="{830D6567-A8F6-6248-97CF-49F1B93FE54F}"/>
                </a:ext>
              </a:extLst>
            </p:cNvPr>
            <p:cNvCxnSpPr>
              <a:stCxn id="21" idx="0"/>
            </p:cNvCxnSpPr>
            <p:nvPr/>
          </p:nvCxnSpPr>
          <p:spPr>
            <a:xfrm flipV="1">
              <a:off x="3627927"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3" name="TextBox 22">
              <a:extLst>
                <a:ext uri="{FF2B5EF4-FFF2-40B4-BE49-F238E27FC236}">
                  <a16:creationId xmlns:a16="http://schemas.microsoft.com/office/drawing/2014/main" id="{E4E50330-C745-154D-B316-011EFB5E0319}"/>
                </a:ext>
              </a:extLst>
            </p:cNvPr>
            <p:cNvSpPr txBox="1"/>
            <p:nvPr/>
          </p:nvSpPr>
          <p:spPr>
            <a:xfrm>
              <a:off x="1728588" y="5358199"/>
              <a:ext cx="2117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t</a:t>
              </a:r>
              <a:r>
                <a:rPr lang="en-US" sz="900" kern="0" baseline="-25000" dirty="0">
                  <a:solidFill>
                    <a:prstClr val="black"/>
                  </a:solidFill>
                  <a:latin typeface="Courier" charset="0"/>
                  <a:ea typeface="Courier" charset="0"/>
                  <a:cs typeface="Courier" charset="0"/>
                </a:rPr>
                <a:t>0  </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1</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2</a:t>
              </a:r>
              <a:r>
                <a:rPr lang="en-US" sz="900" kern="0" dirty="0">
                  <a:solidFill>
                    <a:prstClr val="black"/>
                  </a:solidFill>
                  <a:latin typeface="Courier" charset="0"/>
                  <a:ea typeface="Courier" charset="0"/>
                  <a:cs typeface="Courier" charset="0"/>
                </a:rPr>
                <a:t>                </a:t>
              </a:r>
              <a:r>
                <a:rPr lang="en-US" sz="900" kern="0" dirty="0" err="1">
                  <a:solidFill>
                    <a:prstClr val="black"/>
                  </a:solidFill>
                  <a:latin typeface="Courier" charset="0"/>
                  <a:ea typeface="Courier" charset="0"/>
                  <a:cs typeface="Courier" charset="0"/>
                </a:rPr>
                <a:t>t</a:t>
              </a:r>
              <a:r>
                <a:rPr lang="en-US" sz="900" kern="0" baseline="-25000" dirty="0" err="1">
                  <a:solidFill>
                    <a:prstClr val="black"/>
                  </a:solidFill>
                  <a:latin typeface="Courier" charset="0"/>
                  <a:ea typeface="Courier" charset="0"/>
                  <a:cs typeface="Courier" charset="0"/>
                </a:rPr>
                <a:t>n</a:t>
              </a:r>
              <a:endParaRPr lang="en-US" sz="900" kern="0" dirty="0">
                <a:solidFill>
                  <a:prstClr val="black"/>
                </a:solidFill>
                <a:latin typeface="Courier" charset="0"/>
                <a:ea typeface="Courier" charset="0"/>
                <a:cs typeface="Courier" charset="0"/>
              </a:endParaRPr>
            </a:p>
          </p:txBody>
        </p:sp>
      </p:grpSp>
      <p:sp>
        <p:nvSpPr>
          <p:cNvPr id="27" name="TextBox 26">
            <a:extLst>
              <a:ext uri="{FF2B5EF4-FFF2-40B4-BE49-F238E27FC236}">
                <a16:creationId xmlns:a16="http://schemas.microsoft.com/office/drawing/2014/main" id="{80B1D00D-1AA4-6840-8931-CC4B40767130}"/>
              </a:ext>
            </a:extLst>
          </p:cNvPr>
          <p:cNvSpPr txBox="1"/>
          <p:nvPr/>
        </p:nvSpPr>
        <p:spPr>
          <a:xfrm>
            <a:off x="8043367" y="1839763"/>
            <a:ext cx="1793953" cy="646331"/>
          </a:xfrm>
          <a:prstGeom prst="rect">
            <a:avLst/>
          </a:prstGeom>
          <a:noFill/>
        </p:spPr>
        <p:txBody>
          <a:bodyPr wrap="none" rtlCol="0">
            <a:spAutoFit/>
          </a:bodyPr>
          <a:lstStyle/>
          <a:p>
            <a:pPr algn="ctr"/>
            <a:r>
              <a:rPr lang="en-US" dirty="0">
                <a:latin typeface="+mj-lt"/>
              </a:rPr>
              <a:t>Siamese network</a:t>
            </a:r>
          </a:p>
          <a:p>
            <a:pPr algn="ctr"/>
            <a:r>
              <a:rPr lang="en-US" b="1" dirty="0">
                <a:latin typeface="+mj-lt"/>
              </a:rPr>
              <a:t>(Common sense)</a:t>
            </a:r>
          </a:p>
        </p:txBody>
      </p:sp>
      <p:grpSp>
        <p:nvGrpSpPr>
          <p:cNvPr id="26" name="Group 25">
            <a:extLst>
              <a:ext uri="{FF2B5EF4-FFF2-40B4-BE49-F238E27FC236}">
                <a16:creationId xmlns:a16="http://schemas.microsoft.com/office/drawing/2014/main" id="{B2EA2C41-6AF5-3C48-9C9E-8CA8347D0572}"/>
              </a:ext>
            </a:extLst>
          </p:cNvPr>
          <p:cNvGrpSpPr/>
          <p:nvPr/>
        </p:nvGrpSpPr>
        <p:grpSpPr>
          <a:xfrm>
            <a:off x="3581545" y="3610478"/>
            <a:ext cx="5367078" cy="1941686"/>
            <a:chOff x="2057545" y="3610478"/>
            <a:chExt cx="5367078" cy="1941686"/>
          </a:xfrm>
        </p:grpSpPr>
        <p:sp>
          <p:nvSpPr>
            <p:cNvPr id="29" name="TextBox 28">
              <a:extLst>
                <a:ext uri="{FF2B5EF4-FFF2-40B4-BE49-F238E27FC236}">
                  <a16:creationId xmlns:a16="http://schemas.microsoft.com/office/drawing/2014/main" id="{1BEC9E07-A852-BA4B-8E8B-338457D1F3D8}"/>
                </a:ext>
              </a:extLst>
            </p:cNvPr>
            <p:cNvSpPr txBox="1"/>
            <p:nvPr/>
          </p:nvSpPr>
          <p:spPr>
            <a:xfrm>
              <a:off x="6760755" y="4836033"/>
              <a:ext cx="419602"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e2</a:t>
              </a:r>
              <a:endParaRPr lang="en-US" sz="1200" kern="0" dirty="0">
                <a:solidFill>
                  <a:prstClr val="black"/>
                </a:solidFill>
                <a:latin typeface="Courier" charset="0"/>
                <a:ea typeface="Courier" charset="0"/>
                <a:cs typeface="Courier" charset="0"/>
              </a:endParaRPr>
            </a:p>
          </p:txBody>
        </p:sp>
        <p:sp>
          <p:nvSpPr>
            <p:cNvPr id="33" name="TextBox 32">
              <a:extLst>
                <a:ext uri="{FF2B5EF4-FFF2-40B4-BE49-F238E27FC236}">
                  <a16:creationId xmlns:a16="http://schemas.microsoft.com/office/drawing/2014/main" id="{DE29157F-628A-FF42-9411-894779B8745A}"/>
                </a:ext>
              </a:extLst>
            </p:cNvPr>
            <p:cNvSpPr txBox="1"/>
            <p:nvPr/>
          </p:nvSpPr>
          <p:spPr>
            <a:xfrm>
              <a:off x="6694541" y="3610478"/>
              <a:ext cx="504663"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e1</a:t>
              </a:r>
              <a:endParaRPr lang="en-US" sz="1200" kern="0" dirty="0">
                <a:solidFill>
                  <a:prstClr val="black"/>
                </a:solidFill>
                <a:latin typeface="Courier" charset="0"/>
                <a:ea typeface="Courier" charset="0"/>
                <a:cs typeface="Courier" charset="0"/>
              </a:endParaRPr>
            </a:p>
          </p:txBody>
        </p:sp>
        <p:grpSp>
          <p:nvGrpSpPr>
            <p:cNvPr id="34" name="Group 33">
              <a:extLst>
                <a:ext uri="{FF2B5EF4-FFF2-40B4-BE49-F238E27FC236}">
                  <a16:creationId xmlns:a16="http://schemas.microsoft.com/office/drawing/2014/main" id="{A0302575-CEDA-9349-A079-636F7474C069}"/>
                </a:ext>
              </a:extLst>
            </p:cNvPr>
            <p:cNvGrpSpPr/>
            <p:nvPr/>
          </p:nvGrpSpPr>
          <p:grpSpPr>
            <a:xfrm>
              <a:off x="2057545" y="3849696"/>
              <a:ext cx="5367078" cy="1702468"/>
              <a:chOff x="2057545" y="3849696"/>
              <a:chExt cx="5367078" cy="1702468"/>
            </a:xfrm>
          </p:grpSpPr>
          <p:grpSp>
            <p:nvGrpSpPr>
              <p:cNvPr id="35" name="Group 34">
                <a:extLst>
                  <a:ext uri="{FF2B5EF4-FFF2-40B4-BE49-F238E27FC236}">
                    <a16:creationId xmlns:a16="http://schemas.microsoft.com/office/drawing/2014/main" id="{AB9776E4-A930-2446-A717-466A63D170EF}"/>
                  </a:ext>
                </a:extLst>
              </p:cNvPr>
              <p:cNvGrpSpPr/>
              <p:nvPr/>
            </p:nvGrpSpPr>
            <p:grpSpPr>
              <a:xfrm>
                <a:off x="2057545" y="3898229"/>
                <a:ext cx="5235488" cy="1230841"/>
                <a:chOff x="2057545" y="3898229"/>
                <a:chExt cx="5235488" cy="1230841"/>
              </a:xfrm>
            </p:grpSpPr>
            <p:sp>
              <p:nvSpPr>
                <p:cNvPr id="40" name="Bent-Up Arrow 39">
                  <a:extLst>
                    <a:ext uri="{FF2B5EF4-FFF2-40B4-BE49-F238E27FC236}">
                      <a16:creationId xmlns:a16="http://schemas.microsoft.com/office/drawing/2014/main" id="{749B142F-A334-F24A-BD28-5CDEB0D3E081}"/>
                    </a:ext>
                  </a:extLst>
                </p:cNvPr>
                <p:cNvSpPr/>
                <p:nvPr/>
              </p:nvSpPr>
              <p:spPr>
                <a:xfrm rot="5400000" flipH="1">
                  <a:off x="4552793" y="1402981"/>
                  <a:ext cx="233389" cy="5223885"/>
                </a:xfrm>
                <a:prstGeom prst="bentUpArrow">
                  <a:avLst>
                    <a:gd name="adj1" fmla="val 0"/>
                    <a:gd name="adj2" fmla="val 6756"/>
                    <a:gd name="adj3" fmla="val 20135"/>
                  </a:avLst>
                </a:prstGeom>
                <a:solidFill>
                  <a:sysClr val="windowText" lastClr="000000"/>
                </a:solidFill>
                <a:ln w="6350" cap="flat" cmpd="sng" algn="ctr">
                  <a:solidFill>
                    <a:sysClr val="windowText" lastClr="000000"/>
                  </a:solid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41" name="Group 40">
                  <a:extLst>
                    <a:ext uri="{FF2B5EF4-FFF2-40B4-BE49-F238E27FC236}">
                      <a16:creationId xmlns:a16="http://schemas.microsoft.com/office/drawing/2014/main" id="{7B085608-A053-AB45-8FF0-99A30FAA0AAC}"/>
                    </a:ext>
                  </a:extLst>
                </p:cNvPr>
                <p:cNvGrpSpPr/>
                <p:nvPr/>
              </p:nvGrpSpPr>
              <p:grpSpPr>
                <a:xfrm>
                  <a:off x="3132702" y="4071242"/>
                  <a:ext cx="4160331" cy="1057828"/>
                  <a:chOff x="4427129" y="4129048"/>
                  <a:chExt cx="2314332" cy="1597344"/>
                </a:xfrm>
              </p:grpSpPr>
              <p:cxnSp>
                <p:nvCxnSpPr>
                  <p:cNvPr id="42" name="Elbow Connector 41">
                    <a:extLst>
                      <a:ext uri="{FF2B5EF4-FFF2-40B4-BE49-F238E27FC236}">
                        <a16:creationId xmlns:a16="http://schemas.microsoft.com/office/drawing/2014/main" id="{C01802C8-6206-BC4C-A5A9-203286F39FE6}"/>
                      </a:ext>
                    </a:extLst>
                  </p:cNvPr>
                  <p:cNvCxnSpPr>
                    <a:endCxn id="36" idx="3"/>
                  </p:cNvCxnSpPr>
                  <p:nvPr/>
                </p:nvCxnSpPr>
                <p:spPr>
                  <a:xfrm>
                    <a:off x="4427134" y="4129048"/>
                    <a:ext cx="2314327" cy="1597344"/>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B92FE208-41D5-5D4A-BAB8-40C2E2771D8B}"/>
                      </a:ext>
                    </a:extLst>
                  </p:cNvPr>
                  <p:cNvCxnSpPr/>
                  <p:nvPr/>
                </p:nvCxnSpPr>
                <p:spPr>
                  <a:xfrm flipH="1">
                    <a:off x="4427129" y="4129049"/>
                    <a:ext cx="1" cy="9114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grpSp>
          </p:grpSp>
          <p:sp>
            <p:nvSpPr>
              <p:cNvPr id="36" name="Rectangle 35">
                <a:extLst>
                  <a:ext uri="{FF2B5EF4-FFF2-40B4-BE49-F238E27FC236}">
                    <a16:creationId xmlns:a16="http://schemas.microsoft.com/office/drawing/2014/main" id="{0B3BECAF-7BD3-5D4B-9177-97F9B0A52872}"/>
                  </a:ext>
                </a:extLst>
              </p:cNvPr>
              <p:cNvSpPr/>
              <p:nvPr/>
            </p:nvSpPr>
            <p:spPr>
              <a:xfrm flipH="1">
                <a:off x="7293026" y="4705974"/>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7" name="Rectangle 36">
                <a:extLst>
                  <a:ext uri="{FF2B5EF4-FFF2-40B4-BE49-F238E27FC236}">
                    <a16:creationId xmlns:a16="http://schemas.microsoft.com/office/drawing/2014/main" id="{47010FEE-D80A-FA4A-B4BE-9CD20B7A1982}"/>
                  </a:ext>
                </a:extLst>
              </p:cNvPr>
              <p:cNvSpPr/>
              <p:nvPr/>
            </p:nvSpPr>
            <p:spPr>
              <a:xfrm flipH="1">
                <a:off x="7293026" y="3849696"/>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8" name="TextBox 37">
                <a:extLst>
                  <a:ext uri="{FF2B5EF4-FFF2-40B4-BE49-F238E27FC236}">
                    <a16:creationId xmlns:a16="http://schemas.microsoft.com/office/drawing/2014/main" id="{6AD0BF0A-16AB-484F-AD99-790A9004BEC1}"/>
                  </a:ext>
                </a:extLst>
              </p:cNvPr>
              <p:cNvSpPr txBox="1"/>
              <p:nvPr/>
            </p:nvSpPr>
            <p:spPr>
              <a:xfrm>
                <a:off x="6909405" y="4057607"/>
                <a:ext cx="458525"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sp>
            <p:nvSpPr>
              <p:cNvPr id="39" name="TextBox 38">
                <a:extLst>
                  <a:ext uri="{FF2B5EF4-FFF2-40B4-BE49-F238E27FC236}">
                    <a16:creationId xmlns:a16="http://schemas.microsoft.com/office/drawing/2014/main" id="{3314052D-A997-F24F-BF1C-AE0FE3EFBBB6}"/>
                  </a:ext>
                </a:extLst>
              </p:cNvPr>
              <p:cNvSpPr txBox="1"/>
              <p:nvPr/>
            </p:nvSpPr>
            <p:spPr>
              <a:xfrm>
                <a:off x="6870296" y="5186806"/>
                <a:ext cx="554327"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grpSp>
      </p:grpSp>
      <p:sp>
        <p:nvSpPr>
          <p:cNvPr id="47" name="TextBox 46">
            <a:extLst>
              <a:ext uri="{FF2B5EF4-FFF2-40B4-BE49-F238E27FC236}">
                <a16:creationId xmlns:a16="http://schemas.microsoft.com/office/drawing/2014/main" id="{7A1C6EAD-06FC-0545-945D-58A34A9350FA}"/>
              </a:ext>
            </a:extLst>
          </p:cNvPr>
          <p:cNvSpPr txBox="1"/>
          <p:nvPr/>
        </p:nvSpPr>
        <p:spPr>
          <a:xfrm>
            <a:off x="2032498" y="4756068"/>
            <a:ext cx="1120773" cy="3693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word </a:t>
            </a:r>
            <a:r>
              <a:rPr lang="en-US" sz="900" kern="0" dirty="0" err="1">
                <a:solidFill>
                  <a:prstClr val="black"/>
                </a:solidFill>
                <a:latin typeface="Courier" charset="0"/>
                <a:ea typeface="Courier" charset="0"/>
                <a:cs typeface="Courier" charset="0"/>
              </a:rPr>
              <a:t>embeddings</a:t>
            </a:r>
            <a:endParaRPr lang="en-US" sz="900" kern="0" dirty="0">
              <a:solidFill>
                <a:prstClr val="black"/>
              </a:solidFill>
              <a:latin typeface="Courier" charset="0"/>
              <a:ea typeface="Courier" charset="0"/>
              <a:cs typeface="Courier" charset="0"/>
            </a:endParaRPr>
          </a:p>
        </p:txBody>
      </p:sp>
      <p:sp>
        <p:nvSpPr>
          <p:cNvPr id="48" name="TextBox 47">
            <a:extLst>
              <a:ext uri="{FF2B5EF4-FFF2-40B4-BE49-F238E27FC236}">
                <a16:creationId xmlns:a16="http://schemas.microsoft.com/office/drawing/2014/main" id="{CE463C90-B1AD-F947-BCC3-5458BEC992EF}"/>
              </a:ext>
            </a:extLst>
          </p:cNvPr>
          <p:cNvSpPr txBox="1"/>
          <p:nvPr/>
        </p:nvSpPr>
        <p:spPr>
          <a:xfrm>
            <a:off x="1790701" y="1338702"/>
            <a:ext cx="5412377" cy="1631216"/>
          </a:xfrm>
          <a:prstGeom prst="rect">
            <a:avLst/>
          </a:prstGeom>
          <a:noFill/>
        </p:spPr>
        <p:txBody>
          <a:bodyPr wrap="square" rtlCol="0">
            <a:spAutoFit/>
          </a:bodyPr>
          <a:lstStyle/>
          <a:p>
            <a:pPr marL="342900" indent="-342900">
              <a:buSzPct val="65000"/>
              <a:buFont typeface="Wingdings" pitchFamily="2" charset="2"/>
              <a:buChar char="q"/>
            </a:pPr>
            <a:r>
              <a:rPr lang="en-US" sz="2000" dirty="0">
                <a:latin typeface="+mj-lt"/>
              </a:rPr>
              <a:t>LSTM takes word embeddings as input</a:t>
            </a:r>
          </a:p>
          <a:p>
            <a:pPr marL="342900" indent="-342900">
              <a:buSzPct val="65000"/>
              <a:buFont typeface="Wingdings" pitchFamily="2" charset="2"/>
              <a:buChar char="q"/>
            </a:pPr>
            <a:r>
              <a:rPr lang="en-US" sz="2000" b="1" dirty="0">
                <a:latin typeface="+mj-lt"/>
              </a:rPr>
              <a:t>Hidden vectors represent events</a:t>
            </a:r>
          </a:p>
          <a:p>
            <a:pPr marL="342900" indent="-342900">
              <a:buSzPct val="65000"/>
              <a:buFont typeface="Wingdings" pitchFamily="2" charset="2"/>
              <a:buChar char="q"/>
            </a:pPr>
            <a:r>
              <a:rPr lang="en-US" sz="2000" dirty="0">
                <a:latin typeface="+mj-lt"/>
              </a:rPr>
              <a:t>FFNN predicts the labels of temporal relations (followed by ILP inference)</a:t>
            </a:r>
          </a:p>
          <a:p>
            <a:pPr marL="342900" indent="-342900">
              <a:buSzPct val="65000"/>
              <a:buFont typeface="Wingdings" pitchFamily="2" charset="2"/>
              <a:buChar char="q"/>
            </a:pPr>
            <a:r>
              <a:rPr lang="en-US" sz="2000" dirty="0">
                <a:latin typeface="+mj-lt"/>
              </a:rPr>
              <a:t>Siamese network is a generalized </a:t>
            </a:r>
            <a:r>
              <a:rPr lang="en-US" sz="2000" dirty="0" err="1">
                <a:latin typeface="+mj-lt"/>
              </a:rPr>
              <a:t>TemProb</a:t>
            </a:r>
            <a:endParaRPr lang="en-US" sz="2000" dirty="0">
              <a:latin typeface="+mj-lt"/>
            </a:endParaRPr>
          </a:p>
        </p:txBody>
      </p:sp>
      <p:sp>
        <p:nvSpPr>
          <p:cNvPr id="5" name="Title 4">
            <a:extLst>
              <a:ext uri="{FF2B5EF4-FFF2-40B4-BE49-F238E27FC236}">
                <a16:creationId xmlns:a16="http://schemas.microsoft.com/office/drawing/2014/main" id="{85788EB9-ABDA-4F07-B90E-2AA0392DA742}"/>
              </a:ext>
            </a:extLst>
          </p:cNvPr>
          <p:cNvSpPr>
            <a:spLocks noGrp="1"/>
          </p:cNvSpPr>
          <p:nvPr>
            <p:ph type="title"/>
          </p:nvPr>
        </p:nvSpPr>
        <p:spPr/>
        <p:txBody>
          <a:bodyPr/>
          <a:lstStyle/>
          <a:p>
            <a:r>
              <a:rPr lang="en-US" dirty="0">
                <a:solidFill>
                  <a:schemeClr val="tx1"/>
                </a:solidFill>
              </a:rPr>
              <a:t>Putting it all together: A Neural Approach</a:t>
            </a:r>
            <a:endParaRPr lang="en-US" dirty="0"/>
          </a:p>
        </p:txBody>
      </p:sp>
      <p:sp>
        <p:nvSpPr>
          <p:cNvPr id="3" name="Slide Number Placeholder 2">
            <a:extLst>
              <a:ext uri="{FF2B5EF4-FFF2-40B4-BE49-F238E27FC236}">
                <a16:creationId xmlns:a16="http://schemas.microsoft.com/office/drawing/2014/main" id="{D39BE11D-1056-4A89-9135-107CBEE6903B}"/>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40</a:t>
            </a:fld>
            <a:endParaRPr lang="en-US" dirty="0"/>
          </a:p>
        </p:txBody>
      </p:sp>
    </p:spTree>
    <p:extLst>
      <p:ext uri="{BB962C8B-B14F-4D97-AF65-F5344CB8AC3E}">
        <p14:creationId xmlns:p14="http://schemas.microsoft.com/office/powerpoint/2010/main" val="16911021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7DC20B6A-F75D-1148-8BC0-C100E4FA2229}"/>
              </a:ext>
            </a:extLst>
          </p:cNvPr>
          <p:cNvSpPr/>
          <p:nvPr/>
        </p:nvSpPr>
        <p:spPr>
          <a:xfrm>
            <a:off x="1790700" y="3750327"/>
            <a:ext cx="4722256" cy="2087398"/>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9" name="Rectangle 148">
            <a:extLst>
              <a:ext uri="{FF2B5EF4-FFF2-40B4-BE49-F238E27FC236}">
                <a16:creationId xmlns:a16="http://schemas.microsoft.com/office/drawing/2014/main" id="{8B1E2EAE-5545-5640-8516-928AFDAE73FD}"/>
              </a:ext>
            </a:extLst>
          </p:cNvPr>
          <p:cNvSpPr/>
          <p:nvPr/>
        </p:nvSpPr>
        <p:spPr>
          <a:xfrm>
            <a:off x="7609303" y="3594647"/>
            <a:ext cx="2597303" cy="2243079"/>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8" name="Rectangle 147">
            <a:extLst>
              <a:ext uri="{FF2B5EF4-FFF2-40B4-BE49-F238E27FC236}">
                <a16:creationId xmlns:a16="http://schemas.microsoft.com/office/drawing/2014/main" id="{D92D59EF-973B-804F-962F-B078BE109ADE}"/>
              </a:ext>
            </a:extLst>
          </p:cNvPr>
          <p:cNvSpPr/>
          <p:nvPr/>
        </p:nvSpPr>
        <p:spPr>
          <a:xfrm>
            <a:off x="7609303" y="1473961"/>
            <a:ext cx="2597303" cy="1486783"/>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96" name="Straight Arrow Connector 95">
            <a:extLst>
              <a:ext uri="{FF2B5EF4-FFF2-40B4-BE49-F238E27FC236}">
                <a16:creationId xmlns:a16="http://schemas.microsoft.com/office/drawing/2014/main" id="{66C9234D-0753-EC42-BBBB-0A689AB90467}"/>
              </a:ext>
            </a:extLst>
          </p:cNvPr>
          <p:cNvCxnSpPr>
            <a:cxnSpLocks/>
            <a:stCxn id="148" idx="2"/>
            <a:endCxn id="149" idx="0"/>
          </p:cNvCxnSpPr>
          <p:nvPr/>
        </p:nvCxnSpPr>
        <p:spPr>
          <a:xfrm>
            <a:off x="8907954" y="2960744"/>
            <a:ext cx="0" cy="633903"/>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88411" y="4133476"/>
            <a:ext cx="4626667" cy="1678639"/>
            <a:chOff x="364410" y="4133475"/>
            <a:chExt cx="4626667" cy="1678639"/>
          </a:xfrm>
        </p:grpSpPr>
        <p:sp>
          <p:nvSpPr>
            <p:cNvPr id="13" name="TextBox 12">
              <a:extLst>
                <a:ext uri="{FF2B5EF4-FFF2-40B4-BE49-F238E27FC236}">
                  <a16:creationId xmlns:a16="http://schemas.microsoft.com/office/drawing/2014/main" id="{57FAABF5-FCFF-FD47-889B-36412271B4D9}"/>
                </a:ext>
              </a:extLst>
            </p:cNvPr>
            <p:cNvSpPr txBox="1"/>
            <p:nvPr/>
          </p:nvSpPr>
          <p:spPr>
            <a:xfrm>
              <a:off x="364410" y="5550504"/>
              <a:ext cx="462666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LSTM w/ concatenations of two hidden states</a:t>
              </a:r>
            </a:p>
          </p:txBody>
        </p:sp>
        <p:sp>
          <p:nvSpPr>
            <p:cNvPr id="14" name="Rectangle 13">
              <a:extLst>
                <a:ext uri="{FF2B5EF4-FFF2-40B4-BE49-F238E27FC236}">
                  <a16:creationId xmlns:a16="http://schemas.microsoft.com/office/drawing/2014/main" id="{71505336-B73F-ED4D-9DB9-3F6F4E958A0E}"/>
                </a:ext>
              </a:extLst>
            </p:cNvPr>
            <p:cNvSpPr/>
            <p:nvPr/>
          </p:nvSpPr>
          <p:spPr>
            <a:xfrm>
              <a:off x="1644998" y="4133475"/>
              <a:ext cx="2150931" cy="551983"/>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r>
                <a:rPr lang="en-US" sz="1400" kern="0" dirty="0">
                  <a:solidFill>
                    <a:prstClr val="white"/>
                  </a:solidFill>
                  <a:latin typeface="Courier" charset="0"/>
                  <a:ea typeface="Courier" charset="0"/>
                  <a:cs typeface="Courier" charset="0"/>
                </a:rPr>
                <a:t>LSTM</a:t>
              </a:r>
            </a:p>
          </p:txBody>
        </p:sp>
        <p:sp>
          <p:nvSpPr>
            <p:cNvPr id="15" name="Rectangle 14">
              <a:extLst>
                <a:ext uri="{FF2B5EF4-FFF2-40B4-BE49-F238E27FC236}">
                  <a16:creationId xmlns:a16="http://schemas.microsoft.com/office/drawing/2014/main" id="{37EE7DC9-402A-E649-8450-ADB67AE946ED}"/>
                </a:ext>
              </a:extLst>
            </p:cNvPr>
            <p:cNvSpPr/>
            <p:nvPr/>
          </p:nvSpPr>
          <p:spPr>
            <a:xfrm flipH="1">
              <a:off x="179510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A5BE672E-97BB-DB4A-B9AA-A00EC9D2D12A}"/>
                </a:ext>
              </a:extLst>
            </p:cNvPr>
            <p:cNvCxnSpPr>
              <a:stCxn id="15" idx="0"/>
            </p:cNvCxnSpPr>
            <p:nvPr/>
          </p:nvCxnSpPr>
          <p:spPr>
            <a:xfrm flipV="1">
              <a:off x="1832316"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7" name="Rectangle 16">
              <a:extLst>
                <a:ext uri="{FF2B5EF4-FFF2-40B4-BE49-F238E27FC236}">
                  <a16:creationId xmlns:a16="http://schemas.microsoft.com/office/drawing/2014/main" id="{A638AB4B-8D15-6E49-AC1F-8094368CC28C}"/>
                </a:ext>
              </a:extLst>
            </p:cNvPr>
            <p:cNvSpPr/>
            <p:nvPr/>
          </p:nvSpPr>
          <p:spPr>
            <a:xfrm flipH="1">
              <a:off x="2085824"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AA8F34D5-FD04-AA46-84E4-F521D9AD2E58}"/>
                </a:ext>
              </a:extLst>
            </p:cNvPr>
            <p:cNvCxnSpPr>
              <a:stCxn id="17" idx="0"/>
            </p:cNvCxnSpPr>
            <p:nvPr/>
          </p:nvCxnSpPr>
          <p:spPr>
            <a:xfrm flipV="1">
              <a:off x="2123034"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9" name="Rectangle 18">
              <a:extLst>
                <a:ext uri="{FF2B5EF4-FFF2-40B4-BE49-F238E27FC236}">
                  <a16:creationId xmlns:a16="http://schemas.microsoft.com/office/drawing/2014/main" id="{0CBCAED4-EC87-334B-8A0F-372205831836}"/>
                </a:ext>
              </a:extLst>
            </p:cNvPr>
            <p:cNvSpPr/>
            <p:nvPr/>
          </p:nvSpPr>
          <p:spPr>
            <a:xfrm flipH="1">
              <a:off x="2367991"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0" name="Straight Arrow Connector 19">
              <a:extLst>
                <a:ext uri="{FF2B5EF4-FFF2-40B4-BE49-F238E27FC236}">
                  <a16:creationId xmlns:a16="http://schemas.microsoft.com/office/drawing/2014/main" id="{433F8AF9-C877-D14C-9693-2041753C6D14}"/>
                </a:ext>
              </a:extLst>
            </p:cNvPr>
            <p:cNvCxnSpPr>
              <a:stCxn id="19" idx="0"/>
            </p:cNvCxnSpPr>
            <p:nvPr/>
          </p:nvCxnSpPr>
          <p:spPr>
            <a:xfrm flipV="1">
              <a:off x="2405202"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1" name="Rectangle 20">
              <a:extLst>
                <a:ext uri="{FF2B5EF4-FFF2-40B4-BE49-F238E27FC236}">
                  <a16:creationId xmlns:a16="http://schemas.microsoft.com/office/drawing/2014/main" id="{2FCB6297-337C-CE4E-AD03-C52E209019D6}"/>
                </a:ext>
              </a:extLst>
            </p:cNvPr>
            <p:cNvSpPr/>
            <p:nvPr/>
          </p:nvSpPr>
          <p:spPr>
            <a:xfrm flipH="1">
              <a:off x="359071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2" name="Straight Arrow Connector 21">
              <a:extLst>
                <a:ext uri="{FF2B5EF4-FFF2-40B4-BE49-F238E27FC236}">
                  <a16:creationId xmlns:a16="http://schemas.microsoft.com/office/drawing/2014/main" id="{830D6567-A8F6-6248-97CF-49F1B93FE54F}"/>
                </a:ext>
              </a:extLst>
            </p:cNvPr>
            <p:cNvCxnSpPr>
              <a:stCxn id="21" idx="0"/>
            </p:cNvCxnSpPr>
            <p:nvPr/>
          </p:nvCxnSpPr>
          <p:spPr>
            <a:xfrm flipV="1">
              <a:off x="3627927"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3" name="TextBox 22">
              <a:extLst>
                <a:ext uri="{FF2B5EF4-FFF2-40B4-BE49-F238E27FC236}">
                  <a16:creationId xmlns:a16="http://schemas.microsoft.com/office/drawing/2014/main" id="{E4E50330-C745-154D-B316-011EFB5E0319}"/>
                </a:ext>
              </a:extLst>
            </p:cNvPr>
            <p:cNvSpPr txBox="1"/>
            <p:nvPr/>
          </p:nvSpPr>
          <p:spPr>
            <a:xfrm>
              <a:off x="1728588" y="5358199"/>
              <a:ext cx="2117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t</a:t>
              </a:r>
              <a:r>
                <a:rPr lang="en-US" sz="900" kern="0" baseline="-25000" dirty="0">
                  <a:solidFill>
                    <a:prstClr val="black"/>
                  </a:solidFill>
                  <a:latin typeface="Courier" charset="0"/>
                  <a:ea typeface="Courier" charset="0"/>
                  <a:cs typeface="Courier" charset="0"/>
                </a:rPr>
                <a:t>0  </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1</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2</a:t>
              </a:r>
              <a:r>
                <a:rPr lang="en-US" sz="900" kern="0" dirty="0">
                  <a:solidFill>
                    <a:prstClr val="black"/>
                  </a:solidFill>
                  <a:latin typeface="Courier" charset="0"/>
                  <a:ea typeface="Courier" charset="0"/>
                  <a:cs typeface="Courier" charset="0"/>
                </a:rPr>
                <a:t>                </a:t>
              </a:r>
              <a:r>
                <a:rPr lang="en-US" sz="900" kern="0" dirty="0" err="1">
                  <a:solidFill>
                    <a:prstClr val="black"/>
                  </a:solidFill>
                  <a:latin typeface="Courier" charset="0"/>
                  <a:ea typeface="Courier" charset="0"/>
                  <a:cs typeface="Courier" charset="0"/>
                </a:rPr>
                <a:t>t</a:t>
              </a:r>
              <a:r>
                <a:rPr lang="en-US" sz="900" kern="0" baseline="-25000" dirty="0" err="1">
                  <a:solidFill>
                    <a:prstClr val="black"/>
                  </a:solidFill>
                  <a:latin typeface="Courier" charset="0"/>
                  <a:ea typeface="Courier" charset="0"/>
                  <a:cs typeface="Courier" charset="0"/>
                </a:rPr>
                <a:t>n</a:t>
              </a:r>
              <a:endParaRPr lang="en-US" sz="900" kern="0" dirty="0">
                <a:solidFill>
                  <a:prstClr val="black"/>
                </a:solidFill>
                <a:latin typeface="Courier" charset="0"/>
                <a:ea typeface="Courier" charset="0"/>
                <a:cs typeface="Courier" charset="0"/>
              </a:endParaRPr>
            </a:p>
          </p:txBody>
        </p:sp>
      </p:grpSp>
      <p:sp>
        <p:nvSpPr>
          <p:cNvPr id="27" name="TextBox 26">
            <a:extLst>
              <a:ext uri="{FF2B5EF4-FFF2-40B4-BE49-F238E27FC236}">
                <a16:creationId xmlns:a16="http://schemas.microsoft.com/office/drawing/2014/main" id="{80B1D00D-1AA4-6840-8931-CC4B40767130}"/>
              </a:ext>
            </a:extLst>
          </p:cNvPr>
          <p:cNvSpPr txBox="1"/>
          <p:nvPr/>
        </p:nvSpPr>
        <p:spPr>
          <a:xfrm>
            <a:off x="8043367" y="1839763"/>
            <a:ext cx="1793953" cy="646331"/>
          </a:xfrm>
          <a:prstGeom prst="rect">
            <a:avLst/>
          </a:prstGeom>
          <a:noFill/>
        </p:spPr>
        <p:txBody>
          <a:bodyPr wrap="none" rtlCol="0">
            <a:spAutoFit/>
          </a:bodyPr>
          <a:lstStyle/>
          <a:p>
            <a:pPr algn="ctr"/>
            <a:r>
              <a:rPr lang="en-US" dirty="0">
                <a:latin typeface="+mj-lt"/>
              </a:rPr>
              <a:t>Siamese network</a:t>
            </a:r>
          </a:p>
          <a:p>
            <a:pPr algn="ctr"/>
            <a:r>
              <a:rPr lang="en-US" b="1" dirty="0">
                <a:latin typeface="+mj-lt"/>
              </a:rPr>
              <a:t>(Common sense)</a:t>
            </a:r>
          </a:p>
        </p:txBody>
      </p:sp>
      <p:grpSp>
        <p:nvGrpSpPr>
          <p:cNvPr id="6" name="Group 5">
            <a:extLst>
              <a:ext uri="{FF2B5EF4-FFF2-40B4-BE49-F238E27FC236}">
                <a16:creationId xmlns:a16="http://schemas.microsoft.com/office/drawing/2014/main" id="{26D87E97-3BAE-7B41-B4F9-069C739F3649}"/>
              </a:ext>
            </a:extLst>
          </p:cNvPr>
          <p:cNvGrpSpPr/>
          <p:nvPr/>
        </p:nvGrpSpPr>
        <p:grpSpPr>
          <a:xfrm>
            <a:off x="1549167" y="228600"/>
            <a:ext cx="8268132" cy="533400"/>
            <a:chOff x="25167" y="228600"/>
            <a:chExt cx="8268132" cy="533400"/>
          </a:xfrm>
        </p:grpSpPr>
        <p:sp>
          <p:nvSpPr>
            <p:cNvPr id="31" name="Title 240">
              <a:extLst>
                <a:ext uri="{FF2B5EF4-FFF2-40B4-BE49-F238E27FC236}">
                  <a16:creationId xmlns:a16="http://schemas.microsoft.com/office/drawing/2014/main" id="{AA93E823-DA84-874F-B363-44CB4E9BEBEB}"/>
                </a:ext>
              </a:extLst>
            </p:cNvPr>
            <p:cNvSpPr txBox="1">
              <a:spLocks/>
            </p:cNvSpPr>
            <p:nvPr/>
          </p:nvSpPr>
          <p:spPr>
            <a:xfrm>
              <a:off x="4435925" y="228600"/>
              <a:ext cx="3857374" cy="533400"/>
            </a:xfrm>
            <a:prstGeom prst="rect">
              <a:avLst/>
            </a:prstGeom>
          </p:spPr>
          <p:txBody>
            <a:bodyPr/>
            <a:lstStyle>
              <a:lvl1pPr algn="l" rtl="0" eaLnBrk="0" fontAlgn="base" hangingPunct="0">
                <a:spcBef>
                  <a:spcPct val="0"/>
                </a:spcBef>
                <a:spcAft>
                  <a:spcPct val="0"/>
                </a:spcAft>
                <a:defRPr sz="3200" b="0" kern="1200" cap="none" baseline="0">
                  <a:solidFill>
                    <a:schemeClr val="bg2">
                      <a:lumMod val="95000"/>
                      <a:lumOff val="5000"/>
                    </a:schemeClr>
                  </a:solidFill>
                  <a:latin typeface="Century Gothic" panose="020B0502020202020204" pitchFamily="34" charset="0"/>
                  <a:ea typeface="+mj-ea"/>
                  <a:cs typeface="Calibri" panose="020F0502020204030204" pitchFamily="34" charset="0"/>
                </a:defRPr>
              </a:lvl1pPr>
              <a:lvl2pPr algn="ctr" rtl="0" eaLnBrk="0" fontAlgn="base" hangingPunct="0">
                <a:spcBef>
                  <a:spcPct val="0"/>
                </a:spcBef>
                <a:spcAft>
                  <a:spcPct val="0"/>
                </a:spcAft>
                <a:defRPr sz="2400" b="1">
                  <a:solidFill>
                    <a:srgbClr val="CC0000"/>
                  </a:solidFill>
                  <a:latin typeface="Arial Rounded MT Bold" panose="020F0704030504030204" pitchFamily="34" charset="0"/>
                </a:defRPr>
              </a:lvl2pPr>
              <a:lvl3pPr algn="ctr" rtl="0" eaLnBrk="0" fontAlgn="base" hangingPunct="0">
                <a:spcBef>
                  <a:spcPct val="0"/>
                </a:spcBef>
                <a:spcAft>
                  <a:spcPct val="0"/>
                </a:spcAft>
                <a:defRPr sz="2400" b="1">
                  <a:solidFill>
                    <a:srgbClr val="CC0000"/>
                  </a:solidFill>
                  <a:latin typeface="Arial Rounded MT Bold" panose="020F0704030504030204" pitchFamily="34" charset="0"/>
                </a:defRPr>
              </a:lvl3pPr>
              <a:lvl4pPr algn="ctr" rtl="0" eaLnBrk="0" fontAlgn="base" hangingPunct="0">
                <a:spcBef>
                  <a:spcPct val="0"/>
                </a:spcBef>
                <a:spcAft>
                  <a:spcPct val="0"/>
                </a:spcAft>
                <a:defRPr sz="2400" b="1">
                  <a:solidFill>
                    <a:srgbClr val="CC0000"/>
                  </a:solidFill>
                  <a:latin typeface="Arial Rounded MT Bold" panose="020F0704030504030204" pitchFamily="34" charset="0"/>
                </a:defRPr>
              </a:lvl4pPr>
              <a:lvl5pPr algn="ctr" rtl="0" eaLnBrk="0" fontAlgn="base" hangingPunct="0">
                <a:spcBef>
                  <a:spcPct val="0"/>
                </a:spcBef>
                <a:spcAft>
                  <a:spcPct val="0"/>
                </a:spcAft>
                <a:defRPr sz="2400" b="1">
                  <a:solidFill>
                    <a:srgbClr val="CC0000"/>
                  </a:solidFill>
                  <a:latin typeface="Arial Rounded MT Bold" panose="020F0704030504030204" pitchFamily="34" charset="0"/>
                </a:defRPr>
              </a:lvl5pPr>
              <a:lvl6pPr marL="457200" algn="ctr" rtl="0" fontAlgn="base">
                <a:spcBef>
                  <a:spcPct val="0"/>
                </a:spcBef>
                <a:spcAft>
                  <a:spcPct val="0"/>
                </a:spcAft>
                <a:defRPr sz="2400" b="1">
                  <a:solidFill>
                    <a:srgbClr val="CC0000"/>
                  </a:solidFill>
                  <a:latin typeface="Arial Rounded MT Bold" panose="020F0704030504030204" pitchFamily="34" charset="0"/>
                </a:defRPr>
              </a:lvl6pPr>
              <a:lvl7pPr marL="914400" algn="ctr" rtl="0" fontAlgn="base">
                <a:spcBef>
                  <a:spcPct val="0"/>
                </a:spcBef>
                <a:spcAft>
                  <a:spcPct val="0"/>
                </a:spcAft>
                <a:defRPr sz="2400" b="1">
                  <a:solidFill>
                    <a:srgbClr val="CC0000"/>
                  </a:solidFill>
                  <a:latin typeface="Arial Rounded MT Bold" panose="020F0704030504030204" pitchFamily="34" charset="0"/>
                </a:defRPr>
              </a:lvl7pPr>
              <a:lvl8pPr marL="1371600" algn="ctr" rtl="0" fontAlgn="base">
                <a:spcBef>
                  <a:spcPct val="0"/>
                </a:spcBef>
                <a:spcAft>
                  <a:spcPct val="0"/>
                </a:spcAft>
                <a:defRPr sz="2400" b="1">
                  <a:solidFill>
                    <a:srgbClr val="CC0000"/>
                  </a:solidFill>
                  <a:latin typeface="Arial Rounded MT Bold" panose="020F0704030504030204" pitchFamily="34" charset="0"/>
                </a:defRPr>
              </a:lvl8pPr>
              <a:lvl9pPr marL="1828800" algn="ctr" rtl="0" fontAlgn="base">
                <a:spcBef>
                  <a:spcPct val="0"/>
                </a:spcBef>
                <a:spcAft>
                  <a:spcPct val="0"/>
                </a:spcAft>
                <a:defRPr sz="2400" b="1">
                  <a:solidFill>
                    <a:srgbClr val="CC0000"/>
                  </a:solidFill>
                  <a:latin typeface="Arial Rounded MT Bold" panose="020F0704030504030204" pitchFamily="34" charset="0"/>
                </a:defRPr>
              </a:lvl9pPr>
            </a:lstStyle>
            <a:p>
              <a:r>
                <a:rPr lang="en-US" sz="2800"/>
                <a:t>: a neural approach</a:t>
              </a:r>
              <a:endParaRPr lang="en-US" sz="2800" dirty="0"/>
            </a:p>
          </p:txBody>
        </p:sp>
        <p:sp>
          <p:nvSpPr>
            <p:cNvPr id="32" name="TextBox 31">
              <a:extLst>
                <a:ext uri="{FF2B5EF4-FFF2-40B4-BE49-F238E27FC236}">
                  <a16:creationId xmlns:a16="http://schemas.microsoft.com/office/drawing/2014/main" id="{5B99ECFE-A883-EB43-A634-E217003C5621}"/>
                </a:ext>
              </a:extLst>
            </p:cNvPr>
            <p:cNvSpPr txBox="1"/>
            <p:nvPr/>
          </p:nvSpPr>
          <p:spPr>
            <a:xfrm>
              <a:off x="25167" y="233690"/>
              <a:ext cx="4571995" cy="523220"/>
            </a:xfrm>
            <a:prstGeom prst="rect">
              <a:avLst/>
            </a:prstGeom>
            <a:noFill/>
          </p:spPr>
          <p:txBody>
            <a:bodyPr wrap="square" rtlCol="0">
              <a:spAutoFit/>
            </a:bodyPr>
            <a:lstStyle/>
            <a:p>
              <a:pPr lvl="1">
                <a:spcBef>
                  <a:spcPct val="20000"/>
                </a:spcBef>
                <a:buClr>
                  <a:srgbClr val="400080"/>
                </a:buClr>
                <a:buSzPct val="65000"/>
              </a:pPr>
              <a:r>
                <a:rPr lang="en-US" sz="2800" dirty="0">
                  <a:solidFill>
                    <a:schemeClr val="bg2"/>
                  </a:solidFill>
                  <a:latin typeface="Century Gothic" charset="0"/>
                  <a:ea typeface="Century Gothic" charset="0"/>
                  <a:cs typeface="Century Gothic" charset="0"/>
                </a:rPr>
                <a:t>Put all pieces together</a:t>
              </a:r>
            </a:p>
          </p:txBody>
        </p:sp>
      </p:grpSp>
      <p:grpSp>
        <p:nvGrpSpPr>
          <p:cNvPr id="26" name="Group 25">
            <a:extLst>
              <a:ext uri="{FF2B5EF4-FFF2-40B4-BE49-F238E27FC236}">
                <a16:creationId xmlns:a16="http://schemas.microsoft.com/office/drawing/2014/main" id="{B2EA2C41-6AF5-3C48-9C9E-8CA8347D0572}"/>
              </a:ext>
            </a:extLst>
          </p:cNvPr>
          <p:cNvGrpSpPr/>
          <p:nvPr/>
        </p:nvGrpSpPr>
        <p:grpSpPr>
          <a:xfrm>
            <a:off x="3581545" y="3610478"/>
            <a:ext cx="5367078" cy="1941686"/>
            <a:chOff x="2057545" y="3610478"/>
            <a:chExt cx="5367078" cy="1941686"/>
          </a:xfrm>
        </p:grpSpPr>
        <p:sp>
          <p:nvSpPr>
            <p:cNvPr id="29" name="TextBox 28">
              <a:extLst>
                <a:ext uri="{FF2B5EF4-FFF2-40B4-BE49-F238E27FC236}">
                  <a16:creationId xmlns:a16="http://schemas.microsoft.com/office/drawing/2014/main" id="{1BEC9E07-A852-BA4B-8E8B-338457D1F3D8}"/>
                </a:ext>
              </a:extLst>
            </p:cNvPr>
            <p:cNvSpPr txBox="1"/>
            <p:nvPr/>
          </p:nvSpPr>
          <p:spPr>
            <a:xfrm>
              <a:off x="6760755" y="4836033"/>
              <a:ext cx="419602"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e2</a:t>
              </a:r>
              <a:endParaRPr lang="en-US" sz="1200" kern="0" dirty="0">
                <a:solidFill>
                  <a:prstClr val="black"/>
                </a:solidFill>
                <a:latin typeface="Courier" charset="0"/>
                <a:ea typeface="Courier" charset="0"/>
                <a:cs typeface="Courier" charset="0"/>
              </a:endParaRPr>
            </a:p>
          </p:txBody>
        </p:sp>
        <p:sp>
          <p:nvSpPr>
            <p:cNvPr id="33" name="TextBox 32">
              <a:extLst>
                <a:ext uri="{FF2B5EF4-FFF2-40B4-BE49-F238E27FC236}">
                  <a16:creationId xmlns:a16="http://schemas.microsoft.com/office/drawing/2014/main" id="{DE29157F-628A-FF42-9411-894779B8745A}"/>
                </a:ext>
              </a:extLst>
            </p:cNvPr>
            <p:cNvSpPr txBox="1"/>
            <p:nvPr/>
          </p:nvSpPr>
          <p:spPr>
            <a:xfrm>
              <a:off x="6694541" y="3610478"/>
              <a:ext cx="504663"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e1</a:t>
              </a:r>
              <a:endParaRPr lang="en-US" sz="1200" kern="0" dirty="0">
                <a:solidFill>
                  <a:prstClr val="black"/>
                </a:solidFill>
                <a:latin typeface="Courier" charset="0"/>
                <a:ea typeface="Courier" charset="0"/>
                <a:cs typeface="Courier" charset="0"/>
              </a:endParaRPr>
            </a:p>
          </p:txBody>
        </p:sp>
        <p:grpSp>
          <p:nvGrpSpPr>
            <p:cNvPr id="34" name="Group 33">
              <a:extLst>
                <a:ext uri="{FF2B5EF4-FFF2-40B4-BE49-F238E27FC236}">
                  <a16:creationId xmlns:a16="http://schemas.microsoft.com/office/drawing/2014/main" id="{A0302575-CEDA-9349-A079-636F7474C069}"/>
                </a:ext>
              </a:extLst>
            </p:cNvPr>
            <p:cNvGrpSpPr/>
            <p:nvPr/>
          </p:nvGrpSpPr>
          <p:grpSpPr>
            <a:xfrm>
              <a:off x="2057545" y="3849696"/>
              <a:ext cx="5367078" cy="1702468"/>
              <a:chOff x="2057545" y="3849696"/>
              <a:chExt cx="5367078" cy="1702468"/>
            </a:xfrm>
          </p:grpSpPr>
          <p:grpSp>
            <p:nvGrpSpPr>
              <p:cNvPr id="35" name="Group 34">
                <a:extLst>
                  <a:ext uri="{FF2B5EF4-FFF2-40B4-BE49-F238E27FC236}">
                    <a16:creationId xmlns:a16="http://schemas.microsoft.com/office/drawing/2014/main" id="{AB9776E4-A930-2446-A717-466A63D170EF}"/>
                  </a:ext>
                </a:extLst>
              </p:cNvPr>
              <p:cNvGrpSpPr/>
              <p:nvPr/>
            </p:nvGrpSpPr>
            <p:grpSpPr>
              <a:xfrm>
                <a:off x="2057545" y="3898229"/>
                <a:ext cx="5235488" cy="1230841"/>
                <a:chOff x="2057545" y="3898229"/>
                <a:chExt cx="5235488" cy="1230841"/>
              </a:xfrm>
            </p:grpSpPr>
            <p:sp>
              <p:nvSpPr>
                <p:cNvPr id="40" name="Bent-Up Arrow 39">
                  <a:extLst>
                    <a:ext uri="{FF2B5EF4-FFF2-40B4-BE49-F238E27FC236}">
                      <a16:creationId xmlns:a16="http://schemas.microsoft.com/office/drawing/2014/main" id="{749B142F-A334-F24A-BD28-5CDEB0D3E081}"/>
                    </a:ext>
                  </a:extLst>
                </p:cNvPr>
                <p:cNvSpPr/>
                <p:nvPr/>
              </p:nvSpPr>
              <p:spPr>
                <a:xfrm rot="5400000" flipH="1">
                  <a:off x="4552793" y="1402981"/>
                  <a:ext cx="233389" cy="5223885"/>
                </a:xfrm>
                <a:prstGeom prst="bentUpArrow">
                  <a:avLst>
                    <a:gd name="adj1" fmla="val 0"/>
                    <a:gd name="adj2" fmla="val 6756"/>
                    <a:gd name="adj3" fmla="val 20135"/>
                  </a:avLst>
                </a:prstGeom>
                <a:solidFill>
                  <a:sysClr val="windowText" lastClr="000000"/>
                </a:solidFill>
                <a:ln w="6350" cap="flat" cmpd="sng" algn="ctr">
                  <a:solidFill>
                    <a:sysClr val="windowText" lastClr="000000"/>
                  </a:solid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41" name="Group 40">
                  <a:extLst>
                    <a:ext uri="{FF2B5EF4-FFF2-40B4-BE49-F238E27FC236}">
                      <a16:creationId xmlns:a16="http://schemas.microsoft.com/office/drawing/2014/main" id="{7B085608-A053-AB45-8FF0-99A30FAA0AAC}"/>
                    </a:ext>
                  </a:extLst>
                </p:cNvPr>
                <p:cNvGrpSpPr/>
                <p:nvPr/>
              </p:nvGrpSpPr>
              <p:grpSpPr>
                <a:xfrm>
                  <a:off x="3132702" y="4071242"/>
                  <a:ext cx="4160331" cy="1057828"/>
                  <a:chOff x="4427129" y="4129048"/>
                  <a:chExt cx="2314332" cy="1597344"/>
                </a:xfrm>
              </p:grpSpPr>
              <p:cxnSp>
                <p:nvCxnSpPr>
                  <p:cNvPr id="42" name="Elbow Connector 41">
                    <a:extLst>
                      <a:ext uri="{FF2B5EF4-FFF2-40B4-BE49-F238E27FC236}">
                        <a16:creationId xmlns:a16="http://schemas.microsoft.com/office/drawing/2014/main" id="{C01802C8-6206-BC4C-A5A9-203286F39FE6}"/>
                      </a:ext>
                    </a:extLst>
                  </p:cNvPr>
                  <p:cNvCxnSpPr>
                    <a:endCxn id="36" idx="3"/>
                  </p:cNvCxnSpPr>
                  <p:nvPr/>
                </p:nvCxnSpPr>
                <p:spPr>
                  <a:xfrm>
                    <a:off x="4427134" y="4129048"/>
                    <a:ext cx="2314327" cy="1597344"/>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B92FE208-41D5-5D4A-BAB8-40C2E2771D8B}"/>
                      </a:ext>
                    </a:extLst>
                  </p:cNvPr>
                  <p:cNvCxnSpPr/>
                  <p:nvPr/>
                </p:nvCxnSpPr>
                <p:spPr>
                  <a:xfrm flipH="1">
                    <a:off x="4427129" y="4129049"/>
                    <a:ext cx="1" cy="9114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grpSp>
          </p:grpSp>
          <p:sp>
            <p:nvSpPr>
              <p:cNvPr id="36" name="Rectangle 35">
                <a:extLst>
                  <a:ext uri="{FF2B5EF4-FFF2-40B4-BE49-F238E27FC236}">
                    <a16:creationId xmlns:a16="http://schemas.microsoft.com/office/drawing/2014/main" id="{0B3BECAF-7BD3-5D4B-9177-97F9B0A52872}"/>
                  </a:ext>
                </a:extLst>
              </p:cNvPr>
              <p:cNvSpPr/>
              <p:nvPr/>
            </p:nvSpPr>
            <p:spPr>
              <a:xfrm flipH="1">
                <a:off x="7293026" y="4705974"/>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7" name="Rectangle 36">
                <a:extLst>
                  <a:ext uri="{FF2B5EF4-FFF2-40B4-BE49-F238E27FC236}">
                    <a16:creationId xmlns:a16="http://schemas.microsoft.com/office/drawing/2014/main" id="{47010FEE-D80A-FA4A-B4BE-9CD20B7A1982}"/>
                  </a:ext>
                </a:extLst>
              </p:cNvPr>
              <p:cNvSpPr/>
              <p:nvPr/>
            </p:nvSpPr>
            <p:spPr>
              <a:xfrm flipH="1">
                <a:off x="7293026" y="3849696"/>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8" name="TextBox 37">
                <a:extLst>
                  <a:ext uri="{FF2B5EF4-FFF2-40B4-BE49-F238E27FC236}">
                    <a16:creationId xmlns:a16="http://schemas.microsoft.com/office/drawing/2014/main" id="{6AD0BF0A-16AB-484F-AD99-790A9004BEC1}"/>
                  </a:ext>
                </a:extLst>
              </p:cNvPr>
              <p:cNvSpPr txBox="1"/>
              <p:nvPr/>
            </p:nvSpPr>
            <p:spPr>
              <a:xfrm>
                <a:off x="6909405" y="4057607"/>
                <a:ext cx="458525"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sp>
            <p:nvSpPr>
              <p:cNvPr id="39" name="TextBox 38">
                <a:extLst>
                  <a:ext uri="{FF2B5EF4-FFF2-40B4-BE49-F238E27FC236}">
                    <a16:creationId xmlns:a16="http://schemas.microsoft.com/office/drawing/2014/main" id="{3314052D-A997-F24F-BF1C-AE0FE3EFBBB6}"/>
                  </a:ext>
                </a:extLst>
              </p:cNvPr>
              <p:cNvSpPr txBox="1"/>
              <p:nvPr/>
            </p:nvSpPr>
            <p:spPr>
              <a:xfrm>
                <a:off x="6870296" y="5186806"/>
                <a:ext cx="554327"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grpSp>
      </p:grpSp>
      <p:grpSp>
        <p:nvGrpSpPr>
          <p:cNvPr id="3" name="Group 2">
            <a:extLst>
              <a:ext uri="{FF2B5EF4-FFF2-40B4-BE49-F238E27FC236}">
                <a16:creationId xmlns:a16="http://schemas.microsoft.com/office/drawing/2014/main" id="{DEC33DAE-30F8-A04B-8EF4-B1D608A85D13}"/>
              </a:ext>
            </a:extLst>
          </p:cNvPr>
          <p:cNvGrpSpPr/>
          <p:nvPr/>
        </p:nvGrpSpPr>
        <p:grpSpPr>
          <a:xfrm>
            <a:off x="8895690" y="4132189"/>
            <a:ext cx="1374279" cy="1321620"/>
            <a:chOff x="7371689" y="4132189"/>
            <a:chExt cx="1374279" cy="1321620"/>
          </a:xfrm>
        </p:grpSpPr>
        <p:sp>
          <p:nvSpPr>
            <p:cNvPr id="44" name="Rectangle 43">
              <a:extLst>
                <a:ext uri="{FF2B5EF4-FFF2-40B4-BE49-F238E27FC236}">
                  <a16:creationId xmlns:a16="http://schemas.microsoft.com/office/drawing/2014/main" id="{4912E571-EF04-BA48-AC5B-4190A38E37DF}"/>
                </a:ext>
              </a:extLst>
            </p:cNvPr>
            <p:cNvSpPr/>
            <p:nvPr/>
          </p:nvSpPr>
          <p:spPr>
            <a:xfrm flipH="1">
              <a:off x="7769699" y="4535844"/>
              <a:ext cx="81145" cy="436932"/>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45" name="Rectangle 44">
              <a:extLst>
                <a:ext uri="{FF2B5EF4-FFF2-40B4-BE49-F238E27FC236}">
                  <a16:creationId xmlns:a16="http://schemas.microsoft.com/office/drawing/2014/main" id="{E711711B-62C7-0542-9FBC-FB81C8C9D01D}"/>
                </a:ext>
              </a:extLst>
            </p:cNvPr>
            <p:cNvSpPr>
              <a:spLocks/>
            </p:cNvSpPr>
            <p:nvPr/>
          </p:nvSpPr>
          <p:spPr>
            <a:xfrm flipH="1">
              <a:off x="8247848" y="4607761"/>
              <a:ext cx="69066" cy="317429"/>
            </a:xfrm>
            <a:prstGeom prst="rect">
              <a:avLst/>
            </a:prstGeom>
            <a:solidFill>
              <a:srgbClr val="00B05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46" name="Straight Arrow Connector 45">
              <a:extLst>
                <a:ext uri="{FF2B5EF4-FFF2-40B4-BE49-F238E27FC236}">
                  <a16:creationId xmlns:a16="http://schemas.microsoft.com/office/drawing/2014/main" id="{AF419D41-88D0-EE4A-AFCB-1027DD05071D}"/>
                </a:ext>
              </a:extLst>
            </p:cNvPr>
            <p:cNvCxnSpPr/>
            <p:nvPr/>
          </p:nvCxnSpPr>
          <p:spPr>
            <a:xfrm>
              <a:off x="7849238" y="4764357"/>
              <a:ext cx="398613" cy="0"/>
            </a:xfrm>
            <a:prstGeom prst="straightConnector1">
              <a:avLst/>
            </a:prstGeom>
            <a:noFill/>
            <a:ln w="6350" cap="flat" cmpd="sng" algn="ctr">
              <a:solidFill>
                <a:sysClr val="windowText" lastClr="000000"/>
              </a:solidFill>
              <a:prstDash val="solid"/>
              <a:miter lim="800000"/>
              <a:tailEnd type="triangle"/>
            </a:ln>
            <a:effectLst/>
          </p:spPr>
        </p:cxnSp>
        <p:cxnSp>
          <p:nvCxnSpPr>
            <p:cNvPr id="47" name="Straight Arrow Connector 46">
              <a:extLst>
                <a:ext uri="{FF2B5EF4-FFF2-40B4-BE49-F238E27FC236}">
                  <a16:creationId xmlns:a16="http://schemas.microsoft.com/office/drawing/2014/main" id="{34504C94-7403-FB40-AD9B-B6EC34AA22FD}"/>
                </a:ext>
              </a:extLst>
            </p:cNvPr>
            <p:cNvCxnSpPr>
              <a:endCxn id="44" idx="3"/>
            </p:cNvCxnSpPr>
            <p:nvPr/>
          </p:nvCxnSpPr>
          <p:spPr>
            <a:xfrm>
              <a:off x="7371689" y="4535844"/>
              <a:ext cx="39801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48" name="Straight Arrow Connector 47">
              <a:extLst>
                <a:ext uri="{FF2B5EF4-FFF2-40B4-BE49-F238E27FC236}">
                  <a16:creationId xmlns:a16="http://schemas.microsoft.com/office/drawing/2014/main" id="{B689A6C0-9A68-B54B-9BB5-37FF5D0FB441}"/>
                </a:ext>
              </a:extLst>
            </p:cNvPr>
            <p:cNvCxnSpPr>
              <a:endCxn id="44" idx="3"/>
            </p:cNvCxnSpPr>
            <p:nvPr/>
          </p:nvCxnSpPr>
          <p:spPr>
            <a:xfrm>
              <a:off x="7371689" y="4369085"/>
              <a:ext cx="398010" cy="385225"/>
            </a:xfrm>
            <a:prstGeom prst="straightConnector1">
              <a:avLst/>
            </a:prstGeom>
            <a:noFill/>
            <a:ln w="6350" cap="flat" cmpd="sng" algn="ctr">
              <a:solidFill>
                <a:sysClr val="windowText" lastClr="000000"/>
              </a:solidFill>
              <a:prstDash val="solid"/>
              <a:miter lim="800000"/>
              <a:tailEnd type="triangle"/>
            </a:ln>
            <a:effectLst/>
          </p:spPr>
        </p:cxnSp>
        <p:cxnSp>
          <p:nvCxnSpPr>
            <p:cNvPr id="49" name="Straight Arrow Connector 48">
              <a:extLst>
                <a:ext uri="{FF2B5EF4-FFF2-40B4-BE49-F238E27FC236}">
                  <a16:creationId xmlns:a16="http://schemas.microsoft.com/office/drawing/2014/main" id="{7788E35A-8643-4C43-BEDD-ACDFDDD55BFF}"/>
                </a:ext>
              </a:extLst>
            </p:cNvPr>
            <p:cNvCxnSpPr/>
            <p:nvPr/>
          </p:nvCxnSpPr>
          <p:spPr>
            <a:xfrm flipV="1">
              <a:off x="7376805" y="4773072"/>
              <a:ext cx="398011" cy="218466"/>
            </a:xfrm>
            <a:prstGeom prst="straightConnector1">
              <a:avLst/>
            </a:prstGeom>
            <a:noFill/>
            <a:ln w="6350" cap="flat" cmpd="sng" algn="ctr">
              <a:solidFill>
                <a:sysClr val="windowText" lastClr="000000"/>
              </a:solidFill>
              <a:prstDash val="solid"/>
              <a:miter lim="800000"/>
              <a:tailEnd type="triangle"/>
            </a:ln>
            <a:effectLst/>
          </p:spPr>
        </p:cxnSp>
        <p:cxnSp>
          <p:nvCxnSpPr>
            <p:cNvPr id="50" name="Straight Arrow Connector 49">
              <a:extLst>
                <a:ext uri="{FF2B5EF4-FFF2-40B4-BE49-F238E27FC236}">
                  <a16:creationId xmlns:a16="http://schemas.microsoft.com/office/drawing/2014/main" id="{524B3F39-9250-FB4C-9EB5-6EB5DDD296AF}"/>
                </a:ext>
              </a:extLst>
            </p:cNvPr>
            <p:cNvCxnSpPr/>
            <p:nvPr/>
          </p:nvCxnSpPr>
          <p:spPr>
            <a:xfrm flipV="1">
              <a:off x="7376805" y="4773072"/>
              <a:ext cx="398011" cy="385225"/>
            </a:xfrm>
            <a:prstGeom prst="straightConnector1">
              <a:avLst/>
            </a:prstGeom>
            <a:noFill/>
            <a:ln w="6350" cap="flat" cmpd="sng" algn="ctr">
              <a:solidFill>
                <a:sysClr val="windowText" lastClr="000000"/>
              </a:solidFill>
              <a:prstDash val="solid"/>
              <a:miter lim="800000"/>
              <a:tailEnd type="triangle"/>
            </a:ln>
            <a:effectLst/>
          </p:spPr>
        </p:cxnSp>
        <p:cxnSp>
          <p:nvCxnSpPr>
            <p:cNvPr id="51" name="Straight Arrow Connector 50">
              <a:extLst>
                <a:ext uri="{FF2B5EF4-FFF2-40B4-BE49-F238E27FC236}">
                  <a16:creationId xmlns:a16="http://schemas.microsoft.com/office/drawing/2014/main" id="{E774F0FD-827D-C64D-BC34-B67E322DD6F4}"/>
                </a:ext>
              </a:extLst>
            </p:cNvPr>
            <p:cNvCxnSpPr/>
            <p:nvPr/>
          </p:nvCxnSpPr>
          <p:spPr>
            <a:xfrm>
              <a:off x="7846861" y="4639383"/>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52" name="Straight Arrow Connector 51">
              <a:extLst>
                <a:ext uri="{FF2B5EF4-FFF2-40B4-BE49-F238E27FC236}">
                  <a16:creationId xmlns:a16="http://schemas.microsoft.com/office/drawing/2014/main" id="{4C4E45AB-3A8E-3D42-8594-FF4F1633F4F5}"/>
                </a:ext>
              </a:extLst>
            </p:cNvPr>
            <p:cNvCxnSpPr/>
            <p:nvPr/>
          </p:nvCxnSpPr>
          <p:spPr>
            <a:xfrm>
              <a:off x="7846861" y="4549111"/>
              <a:ext cx="398011" cy="208537"/>
            </a:xfrm>
            <a:prstGeom prst="straightConnector1">
              <a:avLst/>
            </a:prstGeom>
            <a:noFill/>
            <a:ln w="6350" cap="flat" cmpd="sng" algn="ctr">
              <a:solidFill>
                <a:sysClr val="windowText" lastClr="000000"/>
              </a:solidFill>
              <a:prstDash val="solid"/>
              <a:miter lim="800000"/>
              <a:tailEnd type="triangle"/>
            </a:ln>
            <a:effectLst/>
          </p:spPr>
        </p:cxnSp>
        <p:cxnSp>
          <p:nvCxnSpPr>
            <p:cNvPr id="53" name="Straight Arrow Connector 52">
              <a:extLst>
                <a:ext uri="{FF2B5EF4-FFF2-40B4-BE49-F238E27FC236}">
                  <a16:creationId xmlns:a16="http://schemas.microsoft.com/office/drawing/2014/main" id="{42BD8F8E-EB0D-5746-83E4-D3AFCB948505}"/>
                </a:ext>
              </a:extLst>
            </p:cNvPr>
            <p:cNvCxnSpPr/>
            <p:nvPr/>
          </p:nvCxnSpPr>
          <p:spPr>
            <a:xfrm flipV="1">
              <a:off x="7846861" y="4757647"/>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4E614E47-321F-4F4E-97FA-5D83D0C5C2C9}"/>
                </a:ext>
              </a:extLst>
            </p:cNvPr>
            <p:cNvCxnSpPr/>
            <p:nvPr/>
          </p:nvCxnSpPr>
          <p:spPr>
            <a:xfrm flipV="1">
              <a:off x="7846861" y="4757647"/>
              <a:ext cx="398011" cy="208537"/>
            </a:xfrm>
            <a:prstGeom prst="straightConnector1">
              <a:avLst/>
            </a:prstGeom>
            <a:noFill/>
            <a:ln w="6350" cap="flat" cmpd="sng" algn="ctr">
              <a:solidFill>
                <a:sysClr val="windowText" lastClr="000000"/>
              </a:solidFill>
              <a:prstDash val="solid"/>
              <a:miter lim="800000"/>
              <a:tailEnd type="triangle"/>
            </a:ln>
            <a:effectLst/>
          </p:spPr>
        </p:cxnSp>
        <p:sp>
          <p:nvSpPr>
            <p:cNvPr id="55" name="TextBox 54">
              <a:extLst>
                <a:ext uri="{FF2B5EF4-FFF2-40B4-BE49-F238E27FC236}">
                  <a16:creationId xmlns:a16="http://schemas.microsoft.com/office/drawing/2014/main" id="{8D6B5939-95A0-D64B-913C-80EFD529819C}"/>
                </a:ext>
              </a:extLst>
            </p:cNvPr>
            <p:cNvSpPr txBox="1"/>
            <p:nvPr/>
          </p:nvSpPr>
          <p:spPr>
            <a:xfrm>
              <a:off x="8282380" y="4579960"/>
              <a:ext cx="463588" cy="553998"/>
            </a:xfrm>
            <a:prstGeom prst="rect">
              <a:avLst/>
            </a:prstGeom>
            <a:noFill/>
          </p:spPr>
          <p:txBody>
            <a:bodyPr wrap="none" rtlCol="0">
              <a:spAutoFit/>
            </a:bodyPr>
            <a:lstStyle/>
            <a:p>
              <a:pPr>
                <a:lnSpc>
                  <a:spcPts val="940"/>
                </a:lnSpc>
                <a:defRPr/>
              </a:pPr>
              <a:r>
                <a:rPr lang="en-US" sz="800" kern="0" dirty="0">
                  <a:solidFill>
                    <a:prstClr val="black"/>
                  </a:solidFill>
                  <a:latin typeface="Calibri" panose="020F0502020204030204"/>
                </a:rPr>
                <a:t>before</a:t>
              </a:r>
            </a:p>
            <a:p>
              <a:pPr>
                <a:lnSpc>
                  <a:spcPts val="940"/>
                </a:lnSpc>
                <a:defRPr/>
              </a:pPr>
              <a:r>
                <a:rPr lang="en-US" sz="800" kern="0" dirty="0">
                  <a:solidFill>
                    <a:prstClr val="black"/>
                  </a:solidFill>
                  <a:latin typeface="Calibri" panose="020F0502020204030204"/>
                </a:rPr>
                <a:t>after</a:t>
              </a:r>
            </a:p>
            <a:p>
              <a:pPr>
                <a:lnSpc>
                  <a:spcPts val="940"/>
                </a:lnSpc>
                <a:defRPr/>
              </a:pPr>
              <a:r>
                <a:rPr lang="en-US" sz="800" kern="0" dirty="0">
                  <a:solidFill>
                    <a:prstClr val="black"/>
                  </a:solidFill>
                  <a:latin typeface="Calibri" panose="020F0502020204030204"/>
                </a:rPr>
                <a:t>equal</a:t>
              </a:r>
            </a:p>
            <a:p>
              <a:pPr>
                <a:lnSpc>
                  <a:spcPts val="940"/>
                </a:lnSpc>
                <a:defRPr/>
              </a:pPr>
              <a:r>
                <a:rPr lang="en-US" sz="800" kern="0" dirty="0">
                  <a:solidFill>
                    <a:prstClr val="black"/>
                  </a:solidFill>
                  <a:latin typeface="Calibri" panose="020F0502020204030204"/>
                </a:rPr>
                <a:t>vague</a:t>
              </a:r>
            </a:p>
          </p:txBody>
        </p:sp>
        <p:cxnSp>
          <p:nvCxnSpPr>
            <p:cNvPr id="56" name="Straight Arrow Connector 55">
              <a:extLst>
                <a:ext uri="{FF2B5EF4-FFF2-40B4-BE49-F238E27FC236}">
                  <a16:creationId xmlns:a16="http://schemas.microsoft.com/office/drawing/2014/main" id="{6A52DD67-121C-EE40-ADA3-E8A5B50BDF99}"/>
                </a:ext>
              </a:extLst>
            </p:cNvPr>
            <p:cNvCxnSpPr>
              <a:endCxn id="44" idx="3"/>
            </p:cNvCxnSpPr>
            <p:nvPr/>
          </p:nvCxnSpPr>
          <p:spPr>
            <a:xfrm>
              <a:off x="7374065" y="4132189"/>
              <a:ext cx="395635" cy="622121"/>
            </a:xfrm>
            <a:prstGeom prst="straightConnector1">
              <a:avLst/>
            </a:prstGeom>
            <a:noFill/>
            <a:ln w="6350" cap="flat" cmpd="sng" algn="ctr">
              <a:solidFill>
                <a:sysClr val="windowText" lastClr="000000"/>
              </a:solidFill>
              <a:prstDash val="solid"/>
              <a:miter lim="800000"/>
              <a:tailEnd type="triangle"/>
            </a:ln>
            <a:effectLst/>
          </p:spPr>
        </p:cxnSp>
        <p:cxnSp>
          <p:nvCxnSpPr>
            <p:cNvPr id="57" name="Straight Arrow Connector 56">
              <a:extLst>
                <a:ext uri="{FF2B5EF4-FFF2-40B4-BE49-F238E27FC236}">
                  <a16:creationId xmlns:a16="http://schemas.microsoft.com/office/drawing/2014/main" id="{DE8AD148-0BF7-B44B-852A-2D59D153519F}"/>
                </a:ext>
              </a:extLst>
            </p:cNvPr>
            <p:cNvCxnSpPr/>
            <p:nvPr/>
          </p:nvCxnSpPr>
          <p:spPr>
            <a:xfrm flipV="1">
              <a:off x="7372025" y="4831688"/>
              <a:ext cx="395635" cy="622121"/>
            </a:xfrm>
            <a:prstGeom prst="straightConnector1">
              <a:avLst/>
            </a:prstGeom>
            <a:noFill/>
            <a:ln w="6350" cap="flat" cmpd="sng" algn="ctr">
              <a:solidFill>
                <a:sysClr val="windowText" lastClr="000000"/>
              </a:solidFill>
              <a:prstDash val="solid"/>
              <a:miter lim="800000"/>
              <a:tailEnd type="triangle"/>
            </a:ln>
            <a:effectLst/>
          </p:spPr>
        </p:cxnSp>
        <p:sp>
          <p:nvSpPr>
            <p:cNvPr id="58" name="TextBox 57">
              <a:extLst>
                <a:ext uri="{FF2B5EF4-FFF2-40B4-BE49-F238E27FC236}">
                  <a16:creationId xmlns:a16="http://schemas.microsoft.com/office/drawing/2014/main" id="{33AD5490-6C98-0C42-9E21-D2A1C1BD134A}"/>
                </a:ext>
              </a:extLst>
            </p:cNvPr>
            <p:cNvSpPr txBox="1"/>
            <p:nvPr/>
          </p:nvSpPr>
          <p:spPr>
            <a:xfrm>
              <a:off x="7957296" y="4386573"/>
              <a:ext cx="639934"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output</a:t>
              </a:r>
            </a:p>
          </p:txBody>
        </p:sp>
        <p:sp>
          <p:nvSpPr>
            <p:cNvPr id="59" name="TextBox 58">
              <a:extLst>
                <a:ext uri="{FF2B5EF4-FFF2-40B4-BE49-F238E27FC236}">
                  <a16:creationId xmlns:a16="http://schemas.microsoft.com/office/drawing/2014/main" id="{AE8FF3FD-FF60-2F40-9709-0642924CEB23}"/>
                </a:ext>
              </a:extLst>
            </p:cNvPr>
            <p:cNvSpPr txBox="1"/>
            <p:nvPr/>
          </p:nvSpPr>
          <p:spPr>
            <a:xfrm>
              <a:off x="7607290" y="5024021"/>
              <a:ext cx="407098"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64</a:t>
              </a:r>
              <a:endParaRPr lang="en-US" sz="900" kern="0" baseline="-25000" dirty="0">
                <a:solidFill>
                  <a:prstClr val="black"/>
                </a:solidFill>
                <a:latin typeface="Courier" charset="0"/>
                <a:ea typeface="Courier" charset="0"/>
                <a:cs typeface="Courier" charset="0"/>
              </a:endParaRPr>
            </a:p>
          </p:txBody>
        </p:sp>
      </p:grpSp>
      <p:sp>
        <p:nvSpPr>
          <p:cNvPr id="60" name="TextBox 59">
            <a:extLst>
              <a:ext uri="{FF2B5EF4-FFF2-40B4-BE49-F238E27FC236}">
                <a16:creationId xmlns:a16="http://schemas.microsoft.com/office/drawing/2014/main" id="{F740E140-21E5-C944-B719-A7A1EB5860BE}"/>
              </a:ext>
            </a:extLst>
          </p:cNvPr>
          <p:cNvSpPr txBox="1"/>
          <p:nvPr/>
        </p:nvSpPr>
        <p:spPr>
          <a:xfrm>
            <a:off x="7609304" y="5585612"/>
            <a:ext cx="237784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O</a:t>
            </a:r>
            <a:r>
              <a:rPr lang="en-US" sz="1050" kern="0" dirty="0" err="1">
                <a:solidFill>
                  <a:prstClr val="black"/>
                </a:solidFill>
                <a:latin typeface="Courier" charset="0"/>
                <a:ea typeface="Courier" charset="0"/>
                <a:cs typeface="Courier" charset="0"/>
              </a:rPr>
              <a:t>utput</a:t>
            </a:r>
            <a:r>
              <a:rPr lang="en-US" sz="1050" kern="0" dirty="0">
                <a:solidFill>
                  <a:prstClr val="black"/>
                </a:solidFill>
                <a:latin typeface="Courier" charset="0"/>
                <a:ea typeface="Courier" charset="0"/>
                <a:cs typeface="Courier" charset="0"/>
              </a:rPr>
              <a:t> confidence scores</a:t>
            </a:r>
          </a:p>
        </p:txBody>
      </p:sp>
      <p:sp>
        <p:nvSpPr>
          <p:cNvPr id="64" name="TextBox 63">
            <a:extLst>
              <a:ext uri="{FF2B5EF4-FFF2-40B4-BE49-F238E27FC236}">
                <a16:creationId xmlns:a16="http://schemas.microsoft.com/office/drawing/2014/main" id="{E7A9DC38-EB69-7843-A435-672B98D754B9}"/>
              </a:ext>
            </a:extLst>
          </p:cNvPr>
          <p:cNvSpPr txBox="1"/>
          <p:nvPr/>
        </p:nvSpPr>
        <p:spPr>
          <a:xfrm>
            <a:off x="2032498" y="4756068"/>
            <a:ext cx="1120773" cy="3693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word </a:t>
            </a:r>
            <a:r>
              <a:rPr lang="en-US" sz="900" kern="0" dirty="0" err="1">
                <a:solidFill>
                  <a:prstClr val="black"/>
                </a:solidFill>
                <a:latin typeface="Courier" charset="0"/>
                <a:ea typeface="Courier" charset="0"/>
                <a:cs typeface="Courier" charset="0"/>
              </a:rPr>
              <a:t>embeddings</a:t>
            </a:r>
            <a:endParaRPr lang="en-US" sz="900" kern="0" dirty="0">
              <a:solidFill>
                <a:prstClr val="black"/>
              </a:solidFill>
              <a:latin typeface="Courier" charset="0"/>
              <a:ea typeface="Courier" charset="0"/>
              <a:cs typeface="Courier" charset="0"/>
            </a:endParaRPr>
          </a:p>
        </p:txBody>
      </p:sp>
      <p:sp>
        <p:nvSpPr>
          <p:cNvPr id="65" name="TextBox 64">
            <a:extLst>
              <a:ext uri="{FF2B5EF4-FFF2-40B4-BE49-F238E27FC236}">
                <a16:creationId xmlns:a16="http://schemas.microsoft.com/office/drawing/2014/main" id="{7DCF150D-3938-E843-85DD-C391704A17B9}"/>
              </a:ext>
            </a:extLst>
          </p:cNvPr>
          <p:cNvSpPr txBox="1"/>
          <p:nvPr/>
        </p:nvSpPr>
        <p:spPr>
          <a:xfrm>
            <a:off x="1790701" y="1338702"/>
            <a:ext cx="5412377" cy="1631216"/>
          </a:xfrm>
          <a:prstGeom prst="rect">
            <a:avLst/>
          </a:prstGeom>
          <a:noFill/>
        </p:spPr>
        <p:txBody>
          <a:bodyPr wrap="square" rtlCol="0">
            <a:spAutoFit/>
          </a:bodyPr>
          <a:lstStyle/>
          <a:p>
            <a:pPr marL="342900" indent="-342900">
              <a:buSzPct val="65000"/>
              <a:buFont typeface="Wingdings" pitchFamily="2" charset="2"/>
              <a:buChar char="q"/>
            </a:pPr>
            <a:r>
              <a:rPr lang="en-US" sz="2000" dirty="0">
                <a:latin typeface="+mj-lt"/>
              </a:rPr>
              <a:t>LSTM takes word embeddings as input</a:t>
            </a:r>
          </a:p>
          <a:p>
            <a:pPr marL="342900" indent="-342900">
              <a:buSzPct val="65000"/>
              <a:buFont typeface="Wingdings" pitchFamily="2" charset="2"/>
              <a:buChar char="q"/>
            </a:pPr>
            <a:r>
              <a:rPr lang="en-US" sz="2000" dirty="0">
                <a:latin typeface="+mj-lt"/>
              </a:rPr>
              <a:t>Hidden vectors represent events</a:t>
            </a:r>
          </a:p>
          <a:p>
            <a:pPr marL="342900" indent="-342900">
              <a:buSzPct val="65000"/>
              <a:buFont typeface="Wingdings" pitchFamily="2" charset="2"/>
              <a:buChar char="q"/>
            </a:pPr>
            <a:r>
              <a:rPr lang="en-US" sz="2000" b="1" dirty="0">
                <a:latin typeface="+mj-lt"/>
              </a:rPr>
              <a:t>FFNN predicts the labels of temporal relations (followed by ILP inference)</a:t>
            </a:r>
          </a:p>
          <a:p>
            <a:pPr marL="342900" indent="-342900">
              <a:buSzPct val="65000"/>
              <a:buFont typeface="Wingdings" pitchFamily="2" charset="2"/>
              <a:buChar char="q"/>
            </a:pPr>
            <a:r>
              <a:rPr lang="en-US" sz="2000" dirty="0">
                <a:latin typeface="+mj-lt"/>
              </a:rPr>
              <a:t>Siamese network is a generalized </a:t>
            </a:r>
            <a:r>
              <a:rPr lang="en-US" sz="2000" dirty="0" err="1">
                <a:latin typeface="+mj-lt"/>
              </a:rPr>
              <a:t>TemProb</a:t>
            </a:r>
            <a:endParaRPr lang="en-US" sz="2000" dirty="0">
              <a:latin typeface="+mj-lt"/>
            </a:endParaRPr>
          </a:p>
        </p:txBody>
      </p:sp>
      <p:sp>
        <p:nvSpPr>
          <p:cNvPr id="7" name="Title 6">
            <a:extLst>
              <a:ext uri="{FF2B5EF4-FFF2-40B4-BE49-F238E27FC236}">
                <a16:creationId xmlns:a16="http://schemas.microsoft.com/office/drawing/2014/main" id="{7593E21A-A71A-49B6-BA74-3FABC201EFB1}"/>
              </a:ext>
            </a:extLst>
          </p:cNvPr>
          <p:cNvSpPr>
            <a:spLocks noGrp="1"/>
          </p:cNvSpPr>
          <p:nvPr>
            <p:ph type="title"/>
          </p:nvPr>
        </p:nvSpPr>
        <p:spPr/>
        <p:txBody>
          <a:bodyPr/>
          <a:lstStyle/>
          <a:p>
            <a:r>
              <a:rPr lang="en-US" dirty="0">
                <a:solidFill>
                  <a:schemeClr val="tx1"/>
                </a:solidFill>
              </a:rPr>
              <a:t>Putting it all together: A Neural Approach</a:t>
            </a:r>
            <a:endParaRPr lang="en-US" dirty="0"/>
          </a:p>
        </p:txBody>
      </p:sp>
    </p:spTree>
    <p:extLst>
      <p:ext uri="{BB962C8B-B14F-4D97-AF65-F5344CB8AC3E}">
        <p14:creationId xmlns:p14="http://schemas.microsoft.com/office/powerpoint/2010/main" val="24979733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7DC20B6A-F75D-1148-8BC0-C100E4FA2229}"/>
              </a:ext>
            </a:extLst>
          </p:cNvPr>
          <p:cNvSpPr/>
          <p:nvPr/>
        </p:nvSpPr>
        <p:spPr>
          <a:xfrm>
            <a:off x="1790700" y="3750327"/>
            <a:ext cx="4722256" cy="2087398"/>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9" name="Rectangle 148">
            <a:extLst>
              <a:ext uri="{FF2B5EF4-FFF2-40B4-BE49-F238E27FC236}">
                <a16:creationId xmlns:a16="http://schemas.microsoft.com/office/drawing/2014/main" id="{8B1E2EAE-5545-5640-8516-928AFDAE73FD}"/>
              </a:ext>
            </a:extLst>
          </p:cNvPr>
          <p:cNvSpPr/>
          <p:nvPr/>
        </p:nvSpPr>
        <p:spPr>
          <a:xfrm>
            <a:off x="7609303" y="3594647"/>
            <a:ext cx="2597303" cy="2243079"/>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96" name="Straight Arrow Connector 95">
            <a:extLst>
              <a:ext uri="{FF2B5EF4-FFF2-40B4-BE49-F238E27FC236}">
                <a16:creationId xmlns:a16="http://schemas.microsoft.com/office/drawing/2014/main" id="{66C9234D-0753-EC42-BBBB-0A689AB90467}"/>
              </a:ext>
            </a:extLst>
          </p:cNvPr>
          <p:cNvCxnSpPr>
            <a:cxnSpLocks/>
            <a:endCxn id="149" idx="0"/>
          </p:cNvCxnSpPr>
          <p:nvPr/>
        </p:nvCxnSpPr>
        <p:spPr>
          <a:xfrm>
            <a:off x="8907954" y="2960744"/>
            <a:ext cx="0" cy="633903"/>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88411" y="4133476"/>
            <a:ext cx="4626667" cy="1678639"/>
            <a:chOff x="364410" y="4133475"/>
            <a:chExt cx="4626667" cy="1678639"/>
          </a:xfrm>
        </p:grpSpPr>
        <p:sp>
          <p:nvSpPr>
            <p:cNvPr id="13" name="TextBox 12">
              <a:extLst>
                <a:ext uri="{FF2B5EF4-FFF2-40B4-BE49-F238E27FC236}">
                  <a16:creationId xmlns:a16="http://schemas.microsoft.com/office/drawing/2014/main" id="{57FAABF5-FCFF-FD47-889B-36412271B4D9}"/>
                </a:ext>
              </a:extLst>
            </p:cNvPr>
            <p:cNvSpPr txBox="1"/>
            <p:nvPr/>
          </p:nvSpPr>
          <p:spPr>
            <a:xfrm>
              <a:off x="364410" y="5550504"/>
              <a:ext cx="462666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LSTM w/ concatenations of two hidden states</a:t>
              </a:r>
            </a:p>
          </p:txBody>
        </p:sp>
        <p:sp>
          <p:nvSpPr>
            <p:cNvPr id="14" name="Rectangle 13">
              <a:extLst>
                <a:ext uri="{FF2B5EF4-FFF2-40B4-BE49-F238E27FC236}">
                  <a16:creationId xmlns:a16="http://schemas.microsoft.com/office/drawing/2014/main" id="{71505336-B73F-ED4D-9DB9-3F6F4E958A0E}"/>
                </a:ext>
              </a:extLst>
            </p:cNvPr>
            <p:cNvSpPr/>
            <p:nvPr/>
          </p:nvSpPr>
          <p:spPr>
            <a:xfrm>
              <a:off x="1644998" y="4133475"/>
              <a:ext cx="2150931" cy="551983"/>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r>
                <a:rPr lang="en-US" sz="1400" kern="0" dirty="0">
                  <a:solidFill>
                    <a:prstClr val="white"/>
                  </a:solidFill>
                  <a:latin typeface="Courier" charset="0"/>
                  <a:ea typeface="Courier" charset="0"/>
                  <a:cs typeface="Courier" charset="0"/>
                </a:rPr>
                <a:t>LSTM</a:t>
              </a:r>
            </a:p>
          </p:txBody>
        </p:sp>
        <p:sp>
          <p:nvSpPr>
            <p:cNvPr id="15" name="Rectangle 14">
              <a:extLst>
                <a:ext uri="{FF2B5EF4-FFF2-40B4-BE49-F238E27FC236}">
                  <a16:creationId xmlns:a16="http://schemas.microsoft.com/office/drawing/2014/main" id="{37EE7DC9-402A-E649-8450-ADB67AE946ED}"/>
                </a:ext>
              </a:extLst>
            </p:cNvPr>
            <p:cNvSpPr/>
            <p:nvPr/>
          </p:nvSpPr>
          <p:spPr>
            <a:xfrm flipH="1">
              <a:off x="179510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A5BE672E-97BB-DB4A-B9AA-A00EC9D2D12A}"/>
                </a:ext>
              </a:extLst>
            </p:cNvPr>
            <p:cNvCxnSpPr>
              <a:stCxn id="15" idx="0"/>
            </p:cNvCxnSpPr>
            <p:nvPr/>
          </p:nvCxnSpPr>
          <p:spPr>
            <a:xfrm flipV="1">
              <a:off x="1832316"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7" name="Rectangle 16">
              <a:extLst>
                <a:ext uri="{FF2B5EF4-FFF2-40B4-BE49-F238E27FC236}">
                  <a16:creationId xmlns:a16="http://schemas.microsoft.com/office/drawing/2014/main" id="{A638AB4B-8D15-6E49-AC1F-8094368CC28C}"/>
                </a:ext>
              </a:extLst>
            </p:cNvPr>
            <p:cNvSpPr/>
            <p:nvPr/>
          </p:nvSpPr>
          <p:spPr>
            <a:xfrm flipH="1">
              <a:off x="2085824"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AA8F34D5-FD04-AA46-84E4-F521D9AD2E58}"/>
                </a:ext>
              </a:extLst>
            </p:cNvPr>
            <p:cNvCxnSpPr>
              <a:stCxn id="17" idx="0"/>
            </p:cNvCxnSpPr>
            <p:nvPr/>
          </p:nvCxnSpPr>
          <p:spPr>
            <a:xfrm flipV="1">
              <a:off x="2123034"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9" name="Rectangle 18">
              <a:extLst>
                <a:ext uri="{FF2B5EF4-FFF2-40B4-BE49-F238E27FC236}">
                  <a16:creationId xmlns:a16="http://schemas.microsoft.com/office/drawing/2014/main" id="{0CBCAED4-EC87-334B-8A0F-372205831836}"/>
                </a:ext>
              </a:extLst>
            </p:cNvPr>
            <p:cNvSpPr/>
            <p:nvPr/>
          </p:nvSpPr>
          <p:spPr>
            <a:xfrm flipH="1">
              <a:off x="2367991"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0" name="Straight Arrow Connector 19">
              <a:extLst>
                <a:ext uri="{FF2B5EF4-FFF2-40B4-BE49-F238E27FC236}">
                  <a16:creationId xmlns:a16="http://schemas.microsoft.com/office/drawing/2014/main" id="{433F8AF9-C877-D14C-9693-2041753C6D14}"/>
                </a:ext>
              </a:extLst>
            </p:cNvPr>
            <p:cNvCxnSpPr>
              <a:stCxn id="19" idx="0"/>
            </p:cNvCxnSpPr>
            <p:nvPr/>
          </p:nvCxnSpPr>
          <p:spPr>
            <a:xfrm flipV="1">
              <a:off x="2405202"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1" name="Rectangle 20">
              <a:extLst>
                <a:ext uri="{FF2B5EF4-FFF2-40B4-BE49-F238E27FC236}">
                  <a16:creationId xmlns:a16="http://schemas.microsoft.com/office/drawing/2014/main" id="{2FCB6297-337C-CE4E-AD03-C52E209019D6}"/>
                </a:ext>
              </a:extLst>
            </p:cNvPr>
            <p:cNvSpPr/>
            <p:nvPr/>
          </p:nvSpPr>
          <p:spPr>
            <a:xfrm flipH="1">
              <a:off x="359071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2" name="Straight Arrow Connector 21">
              <a:extLst>
                <a:ext uri="{FF2B5EF4-FFF2-40B4-BE49-F238E27FC236}">
                  <a16:creationId xmlns:a16="http://schemas.microsoft.com/office/drawing/2014/main" id="{830D6567-A8F6-6248-97CF-49F1B93FE54F}"/>
                </a:ext>
              </a:extLst>
            </p:cNvPr>
            <p:cNvCxnSpPr>
              <a:stCxn id="21" idx="0"/>
            </p:cNvCxnSpPr>
            <p:nvPr/>
          </p:nvCxnSpPr>
          <p:spPr>
            <a:xfrm flipV="1">
              <a:off x="3627927"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3" name="TextBox 22">
              <a:extLst>
                <a:ext uri="{FF2B5EF4-FFF2-40B4-BE49-F238E27FC236}">
                  <a16:creationId xmlns:a16="http://schemas.microsoft.com/office/drawing/2014/main" id="{E4E50330-C745-154D-B316-011EFB5E0319}"/>
                </a:ext>
              </a:extLst>
            </p:cNvPr>
            <p:cNvSpPr txBox="1"/>
            <p:nvPr/>
          </p:nvSpPr>
          <p:spPr>
            <a:xfrm>
              <a:off x="1728588" y="5358199"/>
              <a:ext cx="2117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t</a:t>
              </a:r>
              <a:r>
                <a:rPr lang="en-US" sz="900" kern="0" baseline="-25000" dirty="0">
                  <a:solidFill>
                    <a:prstClr val="black"/>
                  </a:solidFill>
                  <a:latin typeface="Courier" charset="0"/>
                  <a:ea typeface="Courier" charset="0"/>
                  <a:cs typeface="Courier" charset="0"/>
                </a:rPr>
                <a:t>0  </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1</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2</a:t>
              </a:r>
              <a:r>
                <a:rPr lang="en-US" sz="900" kern="0" dirty="0">
                  <a:solidFill>
                    <a:prstClr val="black"/>
                  </a:solidFill>
                  <a:latin typeface="Courier" charset="0"/>
                  <a:ea typeface="Courier" charset="0"/>
                  <a:cs typeface="Courier" charset="0"/>
                </a:rPr>
                <a:t>                </a:t>
              </a:r>
              <a:r>
                <a:rPr lang="en-US" sz="900" kern="0" dirty="0" err="1">
                  <a:solidFill>
                    <a:prstClr val="black"/>
                  </a:solidFill>
                  <a:latin typeface="Courier" charset="0"/>
                  <a:ea typeface="Courier" charset="0"/>
                  <a:cs typeface="Courier" charset="0"/>
                </a:rPr>
                <a:t>t</a:t>
              </a:r>
              <a:r>
                <a:rPr lang="en-US" sz="900" kern="0" baseline="-25000" dirty="0" err="1">
                  <a:solidFill>
                    <a:prstClr val="black"/>
                  </a:solidFill>
                  <a:latin typeface="Courier" charset="0"/>
                  <a:ea typeface="Courier" charset="0"/>
                  <a:cs typeface="Courier" charset="0"/>
                </a:rPr>
                <a:t>n</a:t>
              </a:r>
              <a:endParaRPr lang="en-US" sz="900" kern="0" dirty="0">
                <a:solidFill>
                  <a:prstClr val="black"/>
                </a:solidFill>
                <a:latin typeface="Courier" charset="0"/>
                <a:ea typeface="Courier" charset="0"/>
                <a:cs typeface="Courier" charset="0"/>
              </a:endParaRPr>
            </a:p>
          </p:txBody>
        </p:sp>
      </p:grpSp>
      <p:grpSp>
        <p:nvGrpSpPr>
          <p:cNvPr id="26" name="Group 25">
            <a:extLst>
              <a:ext uri="{FF2B5EF4-FFF2-40B4-BE49-F238E27FC236}">
                <a16:creationId xmlns:a16="http://schemas.microsoft.com/office/drawing/2014/main" id="{B2EA2C41-6AF5-3C48-9C9E-8CA8347D0572}"/>
              </a:ext>
            </a:extLst>
          </p:cNvPr>
          <p:cNvGrpSpPr/>
          <p:nvPr/>
        </p:nvGrpSpPr>
        <p:grpSpPr>
          <a:xfrm>
            <a:off x="3581545" y="3610478"/>
            <a:ext cx="5367078" cy="1941686"/>
            <a:chOff x="2057545" y="3610478"/>
            <a:chExt cx="5367078" cy="1941686"/>
          </a:xfrm>
        </p:grpSpPr>
        <p:sp>
          <p:nvSpPr>
            <p:cNvPr id="29" name="TextBox 28">
              <a:extLst>
                <a:ext uri="{FF2B5EF4-FFF2-40B4-BE49-F238E27FC236}">
                  <a16:creationId xmlns:a16="http://schemas.microsoft.com/office/drawing/2014/main" id="{1BEC9E07-A852-BA4B-8E8B-338457D1F3D8}"/>
                </a:ext>
              </a:extLst>
            </p:cNvPr>
            <p:cNvSpPr txBox="1"/>
            <p:nvPr/>
          </p:nvSpPr>
          <p:spPr>
            <a:xfrm>
              <a:off x="6760755" y="4836033"/>
              <a:ext cx="419602"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e2</a:t>
              </a:r>
              <a:endParaRPr lang="en-US" sz="1200" kern="0" dirty="0">
                <a:solidFill>
                  <a:prstClr val="black"/>
                </a:solidFill>
                <a:latin typeface="Courier" charset="0"/>
                <a:ea typeface="Courier" charset="0"/>
                <a:cs typeface="Courier" charset="0"/>
              </a:endParaRPr>
            </a:p>
          </p:txBody>
        </p:sp>
        <p:sp>
          <p:nvSpPr>
            <p:cNvPr id="33" name="TextBox 32">
              <a:extLst>
                <a:ext uri="{FF2B5EF4-FFF2-40B4-BE49-F238E27FC236}">
                  <a16:creationId xmlns:a16="http://schemas.microsoft.com/office/drawing/2014/main" id="{DE29157F-628A-FF42-9411-894779B8745A}"/>
                </a:ext>
              </a:extLst>
            </p:cNvPr>
            <p:cNvSpPr txBox="1"/>
            <p:nvPr/>
          </p:nvSpPr>
          <p:spPr>
            <a:xfrm>
              <a:off x="6694541" y="3610478"/>
              <a:ext cx="504663"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e1</a:t>
              </a:r>
              <a:endParaRPr lang="en-US" sz="1200" kern="0" dirty="0">
                <a:solidFill>
                  <a:prstClr val="black"/>
                </a:solidFill>
                <a:latin typeface="Courier" charset="0"/>
                <a:ea typeface="Courier" charset="0"/>
                <a:cs typeface="Courier" charset="0"/>
              </a:endParaRPr>
            </a:p>
          </p:txBody>
        </p:sp>
        <p:grpSp>
          <p:nvGrpSpPr>
            <p:cNvPr id="34" name="Group 33">
              <a:extLst>
                <a:ext uri="{FF2B5EF4-FFF2-40B4-BE49-F238E27FC236}">
                  <a16:creationId xmlns:a16="http://schemas.microsoft.com/office/drawing/2014/main" id="{A0302575-CEDA-9349-A079-636F7474C069}"/>
                </a:ext>
              </a:extLst>
            </p:cNvPr>
            <p:cNvGrpSpPr/>
            <p:nvPr/>
          </p:nvGrpSpPr>
          <p:grpSpPr>
            <a:xfrm>
              <a:off x="2057545" y="3849696"/>
              <a:ext cx="5367078" cy="1702468"/>
              <a:chOff x="2057545" y="3849696"/>
              <a:chExt cx="5367078" cy="1702468"/>
            </a:xfrm>
          </p:grpSpPr>
          <p:grpSp>
            <p:nvGrpSpPr>
              <p:cNvPr id="35" name="Group 34">
                <a:extLst>
                  <a:ext uri="{FF2B5EF4-FFF2-40B4-BE49-F238E27FC236}">
                    <a16:creationId xmlns:a16="http://schemas.microsoft.com/office/drawing/2014/main" id="{AB9776E4-A930-2446-A717-466A63D170EF}"/>
                  </a:ext>
                </a:extLst>
              </p:cNvPr>
              <p:cNvGrpSpPr/>
              <p:nvPr/>
            </p:nvGrpSpPr>
            <p:grpSpPr>
              <a:xfrm>
                <a:off x="2057545" y="3898229"/>
                <a:ext cx="5235488" cy="1230841"/>
                <a:chOff x="2057545" y="3898229"/>
                <a:chExt cx="5235488" cy="1230841"/>
              </a:xfrm>
            </p:grpSpPr>
            <p:sp>
              <p:nvSpPr>
                <p:cNvPr id="40" name="Bent-Up Arrow 39">
                  <a:extLst>
                    <a:ext uri="{FF2B5EF4-FFF2-40B4-BE49-F238E27FC236}">
                      <a16:creationId xmlns:a16="http://schemas.microsoft.com/office/drawing/2014/main" id="{749B142F-A334-F24A-BD28-5CDEB0D3E081}"/>
                    </a:ext>
                  </a:extLst>
                </p:cNvPr>
                <p:cNvSpPr/>
                <p:nvPr/>
              </p:nvSpPr>
              <p:spPr>
                <a:xfrm rot="5400000" flipH="1">
                  <a:off x="4552793" y="1402981"/>
                  <a:ext cx="233389" cy="5223885"/>
                </a:xfrm>
                <a:prstGeom prst="bentUpArrow">
                  <a:avLst>
                    <a:gd name="adj1" fmla="val 0"/>
                    <a:gd name="adj2" fmla="val 6756"/>
                    <a:gd name="adj3" fmla="val 20135"/>
                  </a:avLst>
                </a:prstGeom>
                <a:solidFill>
                  <a:sysClr val="windowText" lastClr="000000"/>
                </a:solidFill>
                <a:ln w="6350" cap="flat" cmpd="sng" algn="ctr">
                  <a:solidFill>
                    <a:sysClr val="windowText" lastClr="000000"/>
                  </a:solid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41" name="Group 40">
                  <a:extLst>
                    <a:ext uri="{FF2B5EF4-FFF2-40B4-BE49-F238E27FC236}">
                      <a16:creationId xmlns:a16="http://schemas.microsoft.com/office/drawing/2014/main" id="{7B085608-A053-AB45-8FF0-99A30FAA0AAC}"/>
                    </a:ext>
                  </a:extLst>
                </p:cNvPr>
                <p:cNvGrpSpPr/>
                <p:nvPr/>
              </p:nvGrpSpPr>
              <p:grpSpPr>
                <a:xfrm>
                  <a:off x="3132702" y="4071242"/>
                  <a:ext cx="4160331" cy="1057828"/>
                  <a:chOff x="4427129" y="4129048"/>
                  <a:chExt cx="2314332" cy="1597344"/>
                </a:xfrm>
              </p:grpSpPr>
              <p:cxnSp>
                <p:nvCxnSpPr>
                  <p:cNvPr id="42" name="Elbow Connector 41">
                    <a:extLst>
                      <a:ext uri="{FF2B5EF4-FFF2-40B4-BE49-F238E27FC236}">
                        <a16:creationId xmlns:a16="http://schemas.microsoft.com/office/drawing/2014/main" id="{C01802C8-6206-BC4C-A5A9-203286F39FE6}"/>
                      </a:ext>
                    </a:extLst>
                  </p:cNvPr>
                  <p:cNvCxnSpPr>
                    <a:endCxn id="36" idx="3"/>
                  </p:cNvCxnSpPr>
                  <p:nvPr/>
                </p:nvCxnSpPr>
                <p:spPr>
                  <a:xfrm>
                    <a:off x="4427134" y="4129048"/>
                    <a:ext cx="2314327" cy="1597344"/>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B92FE208-41D5-5D4A-BAB8-40C2E2771D8B}"/>
                      </a:ext>
                    </a:extLst>
                  </p:cNvPr>
                  <p:cNvCxnSpPr/>
                  <p:nvPr/>
                </p:nvCxnSpPr>
                <p:spPr>
                  <a:xfrm flipH="1">
                    <a:off x="4427129" y="4129049"/>
                    <a:ext cx="1" cy="9114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grpSp>
          </p:grpSp>
          <p:sp>
            <p:nvSpPr>
              <p:cNvPr id="36" name="Rectangle 35">
                <a:extLst>
                  <a:ext uri="{FF2B5EF4-FFF2-40B4-BE49-F238E27FC236}">
                    <a16:creationId xmlns:a16="http://schemas.microsoft.com/office/drawing/2014/main" id="{0B3BECAF-7BD3-5D4B-9177-97F9B0A52872}"/>
                  </a:ext>
                </a:extLst>
              </p:cNvPr>
              <p:cNvSpPr/>
              <p:nvPr/>
            </p:nvSpPr>
            <p:spPr>
              <a:xfrm flipH="1">
                <a:off x="7293026" y="4705974"/>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7" name="Rectangle 36">
                <a:extLst>
                  <a:ext uri="{FF2B5EF4-FFF2-40B4-BE49-F238E27FC236}">
                    <a16:creationId xmlns:a16="http://schemas.microsoft.com/office/drawing/2014/main" id="{47010FEE-D80A-FA4A-B4BE-9CD20B7A1982}"/>
                  </a:ext>
                </a:extLst>
              </p:cNvPr>
              <p:cNvSpPr/>
              <p:nvPr/>
            </p:nvSpPr>
            <p:spPr>
              <a:xfrm flipH="1">
                <a:off x="7293026" y="3849696"/>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8" name="TextBox 37">
                <a:extLst>
                  <a:ext uri="{FF2B5EF4-FFF2-40B4-BE49-F238E27FC236}">
                    <a16:creationId xmlns:a16="http://schemas.microsoft.com/office/drawing/2014/main" id="{6AD0BF0A-16AB-484F-AD99-790A9004BEC1}"/>
                  </a:ext>
                </a:extLst>
              </p:cNvPr>
              <p:cNvSpPr txBox="1"/>
              <p:nvPr/>
            </p:nvSpPr>
            <p:spPr>
              <a:xfrm>
                <a:off x="6909405" y="4057607"/>
                <a:ext cx="458525"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sp>
            <p:nvSpPr>
              <p:cNvPr id="39" name="TextBox 38">
                <a:extLst>
                  <a:ext uri="{FF2B5EF4-FFF2-40B4-BE49-F238E27FC236}">
                    <a16:creationId xmlns:a16="http://schemas.microsoft.com/office/drawing/2014/main" id="{3314052D-A997-F24F-BF1C-AE0FE3EFBBB6}"/>
                  </a:ext>
                </a:extLst>
              </p:cNvPr>
              <p:cNvSpPr txBox="1"/>
              <p:nvPr/>
            </p:nvSpPr>
            <p:spPr>
              <a:xfrm>
                <a:off x="6870296" y="5186806"/>
                <a:ext cx="554327"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grpSp>
      </p:grpSp>
      <p:grpSp>
        <p:nvGrpSpPr>
          <p:cNvPr id="3" name="Group 2">
            <a:extLst>
              <a:ext uri="{FF2B5EF4-FFF2-40B4-BE49-F238E27FC236}">
                <a16:creationId xmlns:a16="http://schemas.microsoft.com/office/drawing/2014/main" id="{DEC33DAE-30F8-A04B-8EF4-B1D608A85D13}"/>
              </a:ext>
            </a:extLst>
          </p:cNvPr>
          <p:cNvGrpSpPr/>
          <p:nvPr/>
        </p:nvGrpSpPr>
        <p:grpSpPr>
          <a:xfrm>
            <a:off x="8895690" y="4132189"/>
            <a:ext cx="1374279" cy="1321620"/>
            <a:chOff x="7371689" y="4132189"/>
            <a:chExt cx="1374279" cy="1321620"/>
          </a:xfrm>
        </p:grpSpPr>
        <p:sp>
          <p:nvSpPr>
            <p:cNvPr id="44" name="Rectangle 43">
              <a:extLst>
                <a:ext uri="{FF2B5EF4-FFF2-40B4-BE49-F238E27FC236}">
                  <a16:creationId xmlns:a16="http://schemas.microsoft.com/office/drawing/2014/main" id="{4912E571-EF04-BA48-AC5B-4190A38E37DF}"/>
                </a:ext>
              </a:extLst>
            </p:cNvPr>
            <p:cNvSpPr/>
            <p:nvPr/>
          </p:nvSpPr>
          <p:spPr>
            <a:xfrm flipH="1">
              <a:off x="7769699" y="4535844"/>
              <a:ext cx="81145" cy="436932"/>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45" name="Rectangle 44">
              <a:extLst>
                <a:ext uri="{FF2B5EF4-FFF2-40B4-BE49-F238E27FC236}">
                  <a16:creationId xmlns:a16="http://schemas.microsoft.com/office/drawing/2014/main" id="{E711711B-62C7-0542-9FBC-FB81C8C9D01D}"/>
                </a:ext>
              </a:extLst>
            </p:cNvPr>
            <p:cNvSpPr>
              <a:spLocks/>
            </p:cNvSpPr>
            <p:nvPr/>
          </p:nvSpPr>
          <p:spPr>
            <a:xfrm flipH="1">
              <a:off x="8247848" y="4607761"/>
              <a:ext cx="69066" cy="317429"/>
            </a:xfrm>
            <a:prstGeom prst="rect">
              <a:avLst/>
            </a:prstGeom>
            <a:solidFill>
              <a:srgbClr val="00B05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46" name="Straight Arrow Connector 45">
              <a:extLst>
                <a:ext uri="{FF2B5EF4-FFF2-40B4-BE49-F238E27FC236}">
                  <a16:creationId xmlns:a16="http://schemas.microsoft.com/office/drawing/2014/main" id="{AF419D41-88D0-EE4A-AFCB-1027DD05071D}"/>
                </a:ext>
              </a:extLst>
            </p:cNvPr>
            <p:cNvCxnSpPr/>
            <p:nvPr/>
          </p:nvCxnSpPr>
          <p:spPr>
            <a:xfrm>
              <a:off x="7849238" y="4764357"/>
              <a:ext cx="398613" cy="0"/>
            </a:xfrm>
            <a:prstGeom prst="straightConnector1">
              <a:avLst/>
            </a:prstGeom>
            <a:noFill/>
            <a:ln w="6350" cap="flat" cmpd="sng" algn="ctr">
              <a:solidFill>
                <a:sysClr val="windowText" lastClr="000000"/>
              </a:solidFill>
              <a:prstDash val="solid"/>
              <a:miter lim="800000"/>
              <a:tailEnd type="triangle"/>
            </a:ln>
            <a:effectLst/>
          </p:spPr>
        </p:cxnSp>
        <p:cxnSp>
          <p:nvCxnSpPr>
            <p:cNvPr id="47" name="Straight Arrow Connector 46">
              <a:extLst>
                <a:ext uri="{FF2B5EF4-FFF2-40B4-BE49-F238E27FC236}">
                  <a16:creationId xmlns:a16="http://schemas.microsoft.com/office/drawing/2014/main" id="{34504C94-7403-FB40-AD9B-B6EC34AA22FD}"/>
                </a:ext>
              </a:extLst>
            </p:cNvPr>
            <p:cNvCxnSpPr>
              <a:endCxn id="44" idx="3"/>
            </p:cNvCxnSpPr>
            <p:nvPr/>
          </p:nvCxnSpPr>
          <p:spPr>
            <a:xfrm>
              <a:off x="7371689" y="4535844"/>
              <a:ext cx="39801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48" name="Straight Arrow Connector 47">
              <a:extLst>
                <a:ext uri="{FF2B5EF4-FFF2-40B4-BE49-F238E27FC236}">
                  <a16:creationId xmlns:a16="http://schemas.microsoft.com/office/drawing/2014/main" id="{B689A6C0-9A68-B54B-9BB5-37FF5D0FB441}"/>
                </a:ext>
              </a:extLst>
            </p:cNvPr>
            <p:cNvCxnSpPr>
              <a:endCxn id="44" idx="3"/>
            </p:cNvCxnSpPr>
            <p:nvPr/>
          </p:nvCxnSpPr>
          <p:spPr>
            <a:xfrm>
              <a:off x="7371689" y="4369085"/>
              <a:ext cx="398010" cy="385225"/>
            </a:xfrm>
            <a:prstGeom prst="straightConnector1">
              <a:avLst/>
            </a:prstGeom>
            <a:noFill/>
            <a:ln w="6350" cap="flat" cmpd="sng" algn="ctr">
              <a:solidFill>
                <a:sysClr val="windowText" lastClr="000000"/>
              </a:solidFill>
              <a:prstDash val="solid"/>
              <a:miter lim="800000"/>
              <a:tailEnd type="triangle"/>
            </a:ln>
            <a:effectLst/>
          </p:spPr>
        </p:cxnSp>
        <p:cxnSp>
          <p:nvCxnSpPr>
            <p:cNvPr id="49" name="Straight Arrow Connector 48">
              <a:extLst>
                <a:ext uri="{FF2B5EF4-FFF2-40B4-BE49-F238E27FC236}">
                  <a16:creationId xmlns:a16="http://schemas.microsoft.com/office/drawing/2014/main" id="{7788E35A-8643-4C43-BEDD-ACDFDDD55BFF}"/>
                </a:ext>
              </a:extLst>
            </p:cNvPr>
            <p:cNvCxnSpPr/>
            <p:nvPr/>
          </p:nvCxnSpPr>
          <p:spPr>
            <a:xfrm flipV="1">
              <a:off x="7376805" y="4773072"/>
              <a:ext cx="398011" cy="218466"/>
            </a:xfrm>
            <a:prstGeom prst="straightConnector1">
              <a:avLst/>
            </a:prstGeom>
            <a:noFill/>
            <a:ln w="6350" cap="flat" cmpd="sng" algn="ctr">
              <a:solidFill>
                <a:sysClr val="windowText" lastClr="000000"/>
              </a:solidFill>
              <a:prstDash val="solid"/>
              <a:miter lim="800000"/>
              <a:tailEnd type="triangle"/>
            </a:ln>
            <a:effectLst/>
          </p:spPr>
        </p:cxnSp>
        <p:cxnSp>
          <p:nvCxnSpPr>
            <p:cNvPr id="50" name="Straight Arrow Connector 49">
              <a:extLst>
                <a:ext uri="{FF2B5EF4-FFF2-40B4-BE49-F238E27FC236}">
                  <a16:creationId xmlns:a16="http://schemas.microsoft.com/office/drawing/2014/main" id="{524B3F39-9250-FB4C-9EB5-6EB5DDD296AF}"/>
                </a:ext>
              </a:extLst>
            </p:cNvPr>
            <p:cNvCxnSpPr/>
            <p:nvPr/>
          </p:nvCxnSpPr>
          <p:spPr>
            <a:xfrm flipV="1">
              <a:off x="7376805" y="4773072"/>
              <a:ext cx="398011" cy="385225"/>
            </a:xfrm>
            <a:prstGeom prst="straightConnector1">
              <a:avLst/>
            </a:prstGeom>
            <a:noFill/>
            <a:ln w="6350" cap="flat" cmpd="sng" algn="ctr">
              <a:solidFill>
                <a:sysClr val="windowText" lastClr="000000"/>
              </a:solidFill>
              <a:prstDash val="solid"/>
              <a:miter lim="800000"/>
              <a:tailEnd type="triangle"/>
            </a:ln>
            <a:effectLst/>
          </p:spPr>
        </p:cxnSp>
        <p:cxnSp>
          <p:nvCxnSpPr>
            <p:cNvPr id="51" name="Straight Arrow Connector 50">
              <a:extLst>
                <a:ext uri="{FF2B5EF4-FFF2-40B4-BE49-F238E27FC236}">
                  <a16:creationId xmlns:a16="http://schemas.microsoft.com/office/drawing/2014/main" id="{E774F0FD-827D-C64D-BC34-B67E322DD6F4}"/>
                </a:ext>
              </a:extLst>
            </p:cNvPr>
            <p:cNvCxnSpPr/>
            <p:nvPr/>
          </p:nvCxnSpPr>
          <p:spPr>
            <a:xfrm>
              <a:off x="7846861" y="4639383"/>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52" name="Straight Arrow Connector 51">
              <a:extLst>
                <a:ext uri="{FF2B5EF4-FFF2-40B4-BE49-F238E27FC236}">
                  <a16:creationId xmlns:a16="http://schemas.microsoft.com/office/drawing/2014/main" id="{4C4E45AB-3A8E-3D42-8594-FF4F1633F4F5}"/>
                </a:ext>
              </a:extLst>
            </p:cNvPr>
            <p:cNvCxnSpPr/>
            <p:nvPr/>
          </p:nvCxnSpPr>
          <p:spPr>
            <a:xfrm>
              <a:off x="7846861" y="4549111"/>
              <a:ext cx="398011" cy="208537"/>
            </a:xfrm>
            <a:prstGeom prst="straightConnector1">
              <a:avLst/>
            </a:prstGeom>
            <a:noFill/>
            <a:ln w="6350" cap="flat" cmpd="sng" algn="ctr">
              <a:solidFill>
                <a:sysClr val="windowText" lastClr="000000"/>
              </a:solidFill>
              <a:prstDash val="solid"/>
              <a:miter lim="800000"/>
              <a:tailEnd type="triangle"/>
            </a:ln>
            <a:effectLst/>
          </p:spPr>
        </p:cxnSp>
        <p:cxnSp>
          <p:nvCxnSpPr>
            <p:cNvPr id="53" name="Straight Arrow Connector 52">
              <a:extLst>
                <a:ext uri="{FF2B5EF4-FFF2-40B4-BE49-F238E27FC236}">
                  <a16:creationId xmlns:a16="http://schemas.microsoft.com/office/drawing/2014/main" id="{42BD8F8E-EB0D-5746-83E4-D3AFCB948505}"/>
                </a:ext>
              </a:extLst>
            </p:cNvPr>
            <p:cNvCxnSpPr/>
            <p:nvPr/>
          </p:nvCxnSpPr>
          <p:spPr>
            <a:xfrm flipV="1">
              <a:off x="7846861" y="4757647"/>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4E614E47-321F-4F4E-97FA-5D83D0C5C2C9}"/>
                </a:ext>
              </a:extLst>
            </p:cNvPr>
            <p:cNvCxnSpPr/>
            <p:nvPr/>
          </p:nvCxnSpPr>
          <p:spPr>
            <a:xfrm flipV="1">
              <a:off x="7846861" y="4757647"/>
              <a:ext cx="398011" cy="208537"/>
            </a:xfrm>
            <a:prstGeom prst="straightConnector1">
              <a:avLst/>
            </a:prstGeom>
            <a:noFill/>
            <a:ln w="6350" cap="flat" cmpd="sng" algn="ctr">
              <a:solidFill>
                <a:sysClr val="windowText" lastClr="000000"/>
              </a:solidFill>
              <a:prstDash val="solid"/>
              <a:miter lim="800000"/>
              <a:tailEnd type="triangle"/>
            </a:ln>
            <a:effectLst/>
          </p:spPr>
        </p:cxnSp>
        <p:sp>
          <p:nvSpPr>
            <p:cNvPr id="55" name="TextBox 54">
              <a:extLst>
                <a:ext uri="{FF2B5EF4-FFF2-40B4-BE49-F238E27FC236}">
                  <a16:creationId xmlns:a16="http://schemas.microsoft.com/office/drawing/2014/main" id="{8D6B5939-95A0-D64B-913C-80EFD529819C}"/>
                </a:ext>
              </a:extLst>
            </p:cNvPr>
            <p:cNvSpPr txBox="1"/>
            <p:nvPr/>
          </p:nvSpPr>
          <p:spPr>
            <a:xfrm>
              <a:off x="8282380" y="4579960"/>
              <a:ext cx="463588" cy="553998"/>
            </a:xfrm>
            <a:prstGeom prst="rect">
              <a:avLst/>
            </a:prstGeom>
            <a:noFill/>
          </p:spPr>
          <p:txBody>
            <a:bodyPr wrap="none" rtlCol="0">
              <a:spAutoFit/>
            </a:bodyPr>
            <a:lstStyle/>
            <a:p>
              <a:pPr>
                <a:lnSpc>
                  <a:spcPts val="940"/>
                </a:lnSpc>
                <a:defRPr/>
              </a:pPr>
              <a:r>
                <a:rPr lang="en-US" sz="800" kern="0" dirty="0">
                  <a:solidFill>
                    <a:prstClr val="black"/>
                  </a:solidFill>
                  <a:latin typeface="Calibri" panose="020F0502020204030204"/>
                </a:rPr>
                <a:t>before</a:t>
              </a:r>
            </a:p>
            <a:p>
              <a:pPr>
                <a:lnSpc>
                  <a:spcPts val="940"/>
                </a:lnSpc>
                <a:defRPr/>
              </a:pPr>
              <a:r>
                <a:rPr lang="en-US" sz="800" kern="0" dirty="0">
                  <a:solidFill>
                    <a:prstClr val="black"/>
                  </a:solidFill>
                  <a:latin typeface="Calibri" panose="020F0502020204030204"/>
                </a:rPr>
                <a:t>after</a:t>
              </a:r>
            </a:p>
            <a:p>
              <a:pPr>
                <a:lnSpc>
                  <a:spcPts val="940"/>
                </a:lnSpc>
                <a:defRPr/>
              </a:pPr>
              <a:r>
                <a:rPr lang="en-US" sz="800" kern="0" dirty="0">
                  <a:solidFill>
                    <a:prstClr val="black"/>
                  </a:solidFill>
                  <a:latin typeface="Calibri" panose="020F0502020204030204"/>
                </a:rPr>
                <a:t>equal</a:t>
              </a:r>
            </a:p>
            <a:p>
              <a:pPr>
                <a:lnSpc>
                  <a:spcPts val="940"/>
                </a:lnSpc>
                <a:defRPr/>
              </a:pPr>
              <a:r>
                <a:rPr lang="en-US" sz="800" kern="0" dirty="0">
                  <a:solidFill>
                    <a:prstClr val="black"/>
                  </a:solidFill>
                  <a:latin typeface="Calibri" panose="020F0502020204030204"/>
                </a:rPr>
                <a:t>vague</a:t>
              </a:r>
            </a:p>
          </p:txBody>
        </p:sp>
        <p:cxnSp>
          <p:nvCxnSpPr>
            <p:cNvPr id="56" name="Straight Arrow Connector 55">
              <a:extLst>
                <a:ext uri="{FF2B5EF4-FFF2-40B4-BE49-F238E27FC236}">
                  <a16:creationId xmlns:a16="http://schemas.microsoft.com/office/drawing/2014/main" id="{6A52DD67-121C-EE40-ADA3-E8A5B50BDF99}"/>
                </a:ext>
              </a:extLst>
            </p:cNvPr>
            <p:cNvCxnSpPr>
              <a:endCxn id="44" idx="3"/>
            </p:cNvCxnSpPr>
            <p:nvPr/>
          </p:nvCxnSpPr>
          <p:spPr>
            <a:xfrm>
              <a:off x="7374065" y="4132189"/>
              <a:ext cx="395635" cy="622121"/>
            </a:xfrm>
            <a:prstGeom prst="straightConnector1">
              <a:avLst/>
            </a:prstGeom>
            <a:noFill/>
            <a:ln w="6350" cap="flat" cmpd="sng" algn="ctr">
              <a:solidFill>
                <a:sysClr val="windowText" lastClr="000000"/>
              </a:solidFill>
              <a:prstDash val="solid"/>
              <a:miter lim="800000"/>
              <a:tailEnd type="triangle"/>
            </a:ln>
            <a:effectLst/>
          </p:spPr>
        </p:cxnSp>
        <p:cxnSp>
          <p:nvCxnSpPr>
            <p:cNvPr id="57" name="Straight Arrow Connector 56">
              <a:extLst>
                <a:ext uri="{FF2B5EF4-FFF2-40B4-BE49-F238E27FC236}">
                  <a16:creationId xmlns:a16="http://schemas.microsoft.com/office/drawing/2014/main" id="{DE8AD148-0BF7-B44B-852A-2D59D153519F}"/>
                </a:ext>
              </a:extLst>
            </p:cNvPr>
            <p:cNvCxnSpPr/>
            <p:nvPr/>
          </p:nvCxnSpPr>
          <p:spPr>
            <a:xfrm flipV="1">
              <a:off x="7372025" y="4831688"/>
              <a:ext cx="395635" cy="622121"/>
            </a:xfrm>
            <a:prstGeom prst="straightConnector1">
              <a:avLst/>
            </a:prstGeom>
            <a:noFill/>
            <a:ln w="6350" cap="flat" cmpd="sng" algn="ctr">
              <a:solidFill>
                <a:sysClr val="windowText" lastClr="000000"/>
              </a:solidFill>
              <a:prstDash val="solid"/>
              <a:miter lim="800000"/>
              <a:tailEnd type="triangle"/>
            </a:ln>
            <a:effectLst/>
          </p:spPr>
        </p:cxnSp>
        <p:sp>
          <p:nvSpPr>
            <p:cNvPr id="58" name="TextBox 57">
              <a:extLst>
                <a:ext uri="{FF2B5EF4-FFF2-40B4-BE49-F238E27FC236}">
                  <a16:creationId xmlns:a16="http://schemas.microsoft.com/office/drawing/2014/main" id="{33AD5490-6C98-0C42-9E21-D2A1C1BD134A}"/>
                </a:ext>
              </a:extLst>
            </p:cNvPr>
            <p:cNvSpPr txBox="1"/>
            <p:nvPr/>
          </p:nvSpPr>
          <p:spPr>
            <a:xfrm>
              <a:off x="7957296" y="4386573"/>
              <a:ext cx="639934"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output</a:t>
              </a:r>
            </a:p>
          </p:txBody>
        </p:sp>
        <p:sp>
          <p:nvSpPr>
            <p:cNvPr id="59" name="TextBox 58">
              <a:extLst>
                <a:ext uri="{FF2B5EF4-FFF2-40B4-BE49-F238E27FC236}">
                  <a16:creationId xmlns:a16="http://schemas.microsoft.com/office/drawing/2014/main" id="{AE8FF3FD-FF60-2F40-9709-0642924CEB23}"/>
                </a:ext>
              </a:extLst>
            </p:cNvPr>
            <p:cNvSpPr txBox="1"/>
            <p:nvPr/>
          </p:nvSpPr>
          <p:spPr>
            <a:xfrm>
              <a:off x="7607290" y="5024021"/>
              <a:ext cx="407098"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64</a:t>
              </a:r>
              <a:endParaRPr lang="en-US" sz="900" kern="0" baseline="-25000" dirty="0">
                <a:solidFill>
                  <a:prstClr val="black"/>
                </a:solidFill>
                <a:latin typeface="Courier" charset="0"/>
                <a:ea typeface="Courier" charset="0"/>
                <a:cs typeface="Courier" charset="0"/>
              </a:endParaRPr>
            </a:p>
          </p:txBody>
        </p:sp>
      </p:grpSp>
      <p:sp>
        <p:nvSpPr>
          <p:cNvPr id="60" name="TextBox 59">
            <a:extLst>
              <a:ext uri="{FF2B5EF4-FFF2-40B4-BE49-F238E27FC236}">
                <a16:creationId xmlns:a16="http://schemas.microsoft.com/office/drawing/2014/main" id="{F740E140-21E5-C944-B719-A7A1EB5860BE}"/>
              </a:ext>
            </a:extLst>
          </p:cNvPr>
          <p:cNvSpPr txBox="1"/>
          <p:nvPr/>
        </p:nvSpPr>
        <p:spPr>
          <a:xfrm>
            <a:off x="7609304" y="5585612"/>
            <a:ext cx="237784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Output confidence scores</a:t>
            </a:r>
          </a:p>
        </p:txBody>
      </p:sp>
      <p:sp>
        <p:nvSpPr>
          <p:cNvPr id="66" name="Rectangle 65">
            <a:extLst>
              <a:ext uri="{FF2B5EF4-FFF2-40B4-BE49-F238E27FC236}">
                <a16:creationId xmlns:a16="http://schemas.microsoft.com/office/drawing/2014/main" id="{7540B02E-F3CA-7A41-B9F1-90F0B20C34E8}"/>
              </a:ext>
            </a:extLst>
          </p:cNvPr>
          <p:cNvSpPr>
            <a:spLocks noChangeAspect="1"/>
          </p:cNvSpPr>
          <p:nvPr/>
        </p:nvSpPr>
        <p:spPr>
          <a:xfrm flipH="1">
            <a:off x="8813835" y="2857499"/>
            <a:ext cx="203894" cy="81144"/>
          </a:xfrm>
          <a:prstGeom prst="rect">
            <a:avLst/>
          </a:prstGeom>
          <a:solidFill>
            <a:srgbClr val="FF000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85" name="Rectangle 84">
            <a:extLst>
              <a:ext uri="{FF2B5EF4-FFF2-40B4-BE49-F238E27FC236}">
                <a16:creationId xmlns:a16="http://schemas.microsoft.com/office/drawing/2014/main" id="{E1A2BF7F-5EF1-A841-BBFD-CD34B062BD4F}"/>
              </a:ext>
            </a:extLst>
          </p:cNvPr>
          <p:cNvSpPr/>
          <p:nvPr/>
        </p:nvSpPr>
        <p:spPr>
          <a:xfrm>
            <a:off x="7609303" y="1473961"/>
            <a:ext cx="2597303" cy="1486783"/>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4" name="Group 3">
            <a:extLst>
              <a:ext uri="{FF2B5EF4-FFF2-40B4-BE49-F238E27FC236}">
                <a16:creationId xmlns:a16="http://schemas.microsoft.com/office/drawing/2014/main" id="{D33EED2F-F4EA-A64D-BD20-7ACF261822AE}"/>
              </a:ext>
            </a:extLst>
          </p:cNvPr>
          <p:cNvGrpSpPr/>
          <p:nvPr/>
        </p:nvGrpSpPr>
        <p:grpSpPr>
          <a:xfrm>
            <a:off x="7576335" y="1528709"/>
            <a:ext cx="2630270" cy="1321671"/>
            <a:chOff x="6052335" y="1528708"/>
            <a:chExt cx="2630270" cy="1321671"/>
          </a:xfrm>
        </p:grpSpPr>
        <p:sp>
          <p:nvSpPr>
            <p:cNvPr id="62" name="Rectangle 61">
              <a:extLst>
                <a:ext uri="{FF2B5EF4-FFF2-40B4-BE49-F238E27FC236}">
                  <a16:creationId xmlns:a16="http://schemas.microsoft.com/office/drawing/2014/main" id="{1A09AF94-106D-3645-9CD9-E3AA368D1FF5}"/>
                </a:ext>
              </a:extLst>
            </p:cNvPr>
            <p:cNvSpPr/>
            <p:nvPr/>
          </p:nvSpPr>
          <p:spPr>
            <a:xfrm flipH="1">
              <a:off x="6461826" y="2080485"/>
              <a:ext cx="819604" cy="94493"/>
            </a:xfrm>
            <a:prstGeom prst="rect">
              <a:avLst/>
            </a:prstGeom>
            <a:solidFill>
              <a:srgbClr val="00B0F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3" name="Rectangle 62">
              <a:extLst>
                <a:ext uri="{FF2B5EF4-FFF2-40B4-BE49-F238E27FC236}">
                  <a16:creationId xmlns:a16="http://schemas.microsoft.com/office/drawing/2014/main" id="{C6AD86B0-8EAF-C44C-8627-D218DCE32B1D}"/>
                </a:ext>
              </a:extLst>
            </p:cNvPr>
            <p:cNvSpPr/>
            <p:nvPr/>
          </p:nvSpPr>
          <p:spPr>
            <a:xfrm flipH="1">
              <a:off x="7528953" y="2080485"/>
              <a:ext cx="819604" cy="94493"/>
            </a:xfrm>
            <a:prstGeom prst="rect">
              <a:avLst/>
            </a:prstGeom>
            <a:solidFill>
              <a:srgbClr val="00B0F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4" name="Rectangle 63">
              <a:extLst>
                <a:ext uri="{FF2B5EF4-FFF2-40B4-BE49-F238E27FC236}">
                  <a16:creationId xmlns:a16="http://schemas.microsoft.com/office/drawing/2014/main" id="{292AE01C-82B8-0040-BD13-A4F2CFDFB70F}"/>
                </a:ext>
              </a:extLst>
            </p:cNvPr>
            <p:cNvSpPr/>
            <p:nvPr/>
          </p:nvSpPr>
          <p:spPr>
            <a:xfrm flipH="1">
              <a:off x="6787849" y="2384271"/>
              <a:ext cx="1248377" cy="94493"/>
            </a:xfrm>
            <a:prstGeom prst="rect">
              <a:avLst/>
            </a:prstGeom>
            <a:solidFill>
              <a:srgbClr val="E7E6E6">
                <a:lumMod val="5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5" name="Rectangle 64">
              <a:extLst>
                <a:ext uri="{FF2B5EF4-FFF2-40B4-BE49-F238E27FC236}">
                  <a16:creationId xmlns:a16="http://schemas.microsoft.com/office/drawing/2014/main" id="{C887EF61-D8E1-3740-9DBE-D1D1727FBC9E}"/>
                </a:ext>
              </a:extLst>
            </p:cNvPr>
            <p:cNvSpPr/>
            <p:nvPr/>
          </p:nvSpPr>
          <p:spPr>
            <a:xfrm flipH="1">
              <a:off x="7099943" y="2621167"/>
              <a:ext cx="624188" cy="94493"/>
            </a:xfrm>
            <a:prstGeom prst="rect">
              <a:avLst/>
            </a:prstGeom>
            <a:solidFill>
              <a:srgbClr val="E7E6E6">
                <a:lumMod val="75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7" name="TextBox 66">
              <a:extLst>
                <a:ext uri="{FF2B5EF4-FFF2-40B4-BE49-F238E27FC236}">
                  <a16:creationId xmlns:a16="http://schemas.microsoft.com/office/drawing/2014/main" id="{2B65061E-9681-254B-9BCB-98DFD97B0802}"/>
                </a:ext>
              </a:extLst>
            </p:cNvPr>
            <p:cNvSpPr txBox="1"/>
            <p:nvPr/>
          </p:nvSpPr>
          <p:spPr>
            <a:xfrm>
              <a:off x="6303851" y="1874975"/>
              <a:ext cx="1120773"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v</a:t>
              </a:r>
              <a:r>
                <a:rPr lang="en-US" sz="900" kern="0" baseline="-25000" dirty="0">
                  <a:solidFill>
                    <a:prstClr val="black"/>
                  </a:solidFill>
                  <a:latin typeface="Courier" charset="0"/>
                  <a:ea typeface="Courier" charset="0"/>
                  <a:cs typeface="Courier" charset="0"/>
                </a:rPr>
                <a:t>1</a:t>
              </a:r>
            </a:p>
          </p:txBody>
        </p:sp>
        <p:sp>
          <p:nvSpPr>
            <p:cNvPr id="68" name="TextBox 67">
              <a:extLst>
                <a:ext uri="{FF2B5EF4-FFF2-40B4-BE49-F238E27FC236}">
                  <a16:creationId xmlns:a16="http://schemas.microsoft.com/office/drawing/2014/main" id="{AC79644C-43D0-784C-81C5-4CBE84AE6DE9}"/>
                </a:ext>
              </a:extLst>
            </p:cNvPr>
            <p:cNvSpPr txBox="1"/>
            <p:nvPr/>
          </p:nvSpPr>
          <p:spPr>
            <a:xfrm>
              <a:off x="7369699" y="1874975"/>
              <a:ext cx="1120773"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v</a:t>
              </a:r>
              <a:r>
                <a:rPr lang="en-US" sz="900" kern="0" baseline="-25000" dirty="0">
                  <a:solidFill>
                    <a:prstClr val="black"/>
                  </a:solidFill>
                  <a:latin typeface="Courier" charset="0"/>
                  <a:ea typeface="Courier" charset="0"/>
                  <a:cs typeface="Courier" charset="0"/>
                </a:rPr>
                <a:t>2</a:t>
              </a:r>
              <a:endParaRPr lang="en-US" sz="900" kern="0" dirty="0">
                <a:solidFill>
                  <a:prstClr val="black"/>
                </a:solidFill>
                <a:latin typeface="Courier" charset="0"/>
                <a:ea typeface="Courier" charset="0"/>
                <a:cs typeface="Courier" charset="0"/>
              </a:endParaRPr>
            </a:p>
          </p:txBody>
        </p:sp>
        <p:cxnSp>
          <p:nvCxnSpPr>
            <p:cNvPr id="69" name="Straight Arrow Connector 68">
              <a:extLst>
                <a:ext uri="{FF2B5EF4-FFF2-40B4-BE49-F238E27FC236}">
                  <a16:creationId xmlns:a16="http://schemas.microsoft.com/office/drawing/2014/main" id="{8992F45C-566E-844D-9E2F-0B5A79E77E60}"/>
                </a:ext>
              </a:extLst>
            </p:cNvPr>
            <p:cNvCxnSpPr/>
            <p:nvPr/>
          </p:nvCxnSpPr>
          <p:spPr>
            <a:xfrm flipH="1">
              <a:off x="7392711" y="2182098"/>
              <a:ext cx="290644" cy="202179"/>
            </a:xfrm>
            <a:prstGeom prst="straightConnector1">
              <a:avLst/>
            </a:prstGeom>
            <a:noFill/>
            <a:ln w="6350" cap="flat" cmpd="sng" algn="ctr">
              <a:solidFill>
                <a:sysClr val="windowText" lastClr="000000"/>
              </a:solidFill>
              <a:prstDash val="solid"/>
              <a:miter lim="800000"/>
              <a:tailEnd type="triangle"/>
            </a:ln>
            <a:effectLst/>
          </p:spPr>
        </p:cxnSp>
        <p:cxnSp>
          <p:nvCxnSpPr>
            <p:cNvPr id="70" name="Straight Arrow Connector 69">
              <a:extLst>
                <a:ext uri="{FF2B5EF4-FFF2-40B4-BE49-F238E27FC236}">
                  <a16:creationId xmlns:a16="http://schemas.microsoft.com/office/drawing/2014/main" id="{D1931E52-799B-F847-BF13-D0D97F1C9C31}"/>
                </a:ext>
              </a:extLst>
            </p:cNvPr>
            <p:cNvCxnSpPr>
              <a:stCxn id="63" idx="2"/>
            </p:cNvCxnSpPr>
            <p:nvPr/>
          </p:nvCxnSpPr>
          <p:spPr>
            <a:xfrm flipH="1">
              <a:off x="7392711" y="2174978"/>
              <a:ext cx="546044" cy="209299"/>
            </a:xfrm>
            <a:prstGeom prst="straightConnector1">
              <a:avLst/>
            </a:prstGeom>
            <a:noFill/>
            <a:ln w="6350" cap="flat" cmpd="sng" algn="ctr">
              <a:solidFill>
                <a:sysClr val="windowText" lastClr="000000"/>
              </a:solidFill>
              <a:prstDash val="solid"/>
              <a:miter lim="800000"/>
              <a:tailEnd type="triangle"/>
            </a:ln>
            <a:effectLst/>
          </p:spPr>
        </p:cxnSp>
        <p:grpSp>
          <p:nvGrpSpPr>
            <p:cNvPr id="71" name="Group 70">
              <a:extLst>
                <a:ext uri="{FF2B5EF4-FFF2-40B4-BE49-F238E27FC236}">
                  <a16:creationId xmlns:a16="http://schemas.microsoft.com/office/drawing/2014/main" id="{A7C3D8DD-6021-5F44-B776-C5566A1AC939}"/>
                </a:ext>
              </a:extLst>
            </p:cNvPr>
            <p:cNvGrpSpPr/>
            <p:nvPr/>
          </p:nvGrpSpPr>
          <p:grpSpPr>
            <a:xfrm rot="5400000" flipV="1">
              <a:off x="7027519" y="2019084"/>
              <a:ext cx="209302" cy="521085"/>
              <a:chOff x="4885023" y="1789674"/>
              <a:chExt cx="803023" cy="763359"/>
            </a:xfrm>
          </p:grpSpPr>
          <p:cxnSp>
            <p:nvCxnSpPr>
              <p:cNvPr id="91" name="Straight Arrow Connector 90">
                <a:extLst>
                  <a:ext uri="{FF2B5EF4-FFF2-40B4-BE49-F238E27FC236}">
                    <a16:creationId xmlns:a16="http://schemas.microsoft.com/office/drawing/2014/main" id="{253FDEF4-3636-8443-A5FC-1868FD26D728}"/>
                  </a:ext>
                </a:extLst>
              </p:cNvPr>
              <p:cNvCxnSpPr/>
              <p:nvPr/>
            </p:nvCxnSpPr>
            <p:spPr>
              <a:xfrm rot="5400000" flipV="1">
                <a:off x="5073605" y="1938591"/>
                <a:ext cx="435490" cy="793393"/>
              </a:xfrm>
              <a:prstGeom prst="straightConnector1">
                <a:avLst/>
              </a:prstGeom>
              <a:noFill/>
              <a:ln w="6350" cap="flat" cmpd="sng" algn="ctr">
                <a:solidFill>
                  <a:sysClr val="windowText" lastClr="000000"/>
                </a:solidFill>
                <a:prstDash val="solid"/>
                <a:miter lim="800000"/>
                <a:tailEnd type="triangle"/>
              </a:ln>
              <a:effectLst/>
            </p:spPr>
          </p:cxnSp>
          <p:cxnSp>
            <p:nvCxnSpPr>
              <p:cNvPr id="92" name="Straight Arrow Connector 91">
                <a:extLst>
                  <a:ext uri="{FF2B5EF4-FFF2-40B4-BE49-F238E27FC236}">
                    <a16:creationId xmlns:a16="http://schemas.microsoft.com/office/drawing/2014/main" id="{AE28A4C5-9018-4D48-9F13-89E1C597D870}"/>
                  </a:ext>
                </a:extLst>
              </p:cNvPr>
              <p:cNvCxnSpPr>
                <a:stCxn id="62" idx="2"/>
              </p:cNvCxnSpPr>
              <p:nvPr/>
            </p:nvCxnSpPr>
            <p:spPr>
              <a:xfrm rot="5400000" flipV="1">
                <a:off x="4904855" y="1769842"/>
                <a:ext cx="763357" cy="803021"/>
              </a:xfrm>
              <a:prstGeom prst="straightConnector1">
                <a:avLst/>
              </a:prstGeom>
              <a:noFill/>
              <a:ln w="6350" cap="flat" cmpd="sng" algn="ctr">
                <a:solidFill>
                  <a:sysClr val="windowText" lastClr="000000"/>
                </a:solidFill>
                <a:prstDash val="solid"/>
                <a:miter lim="800000"/>
                <a:tailEnd type="triangle"/>
              </a:ln>
              <a:effectLst/>
            </p:spPr>
          </p:cxnSp>
        </p:grpSp>
        <p:cxnSp>
          <p:nvCxnSpPr>
            <p:cNvPr id="72" name="Straight Arrow Connector 71">
              <a:extLst>
                <a:ext uri="{FF2B5EF4-FFF2-40B4-BE49-F238E27FC236}">
                  <a16:creationId xmlns:a16="http://schemas.microsoft.com/office/drawing/2014/main" id="{E38EE8DD-9DC6-054E-B51B-7B144FAC75BC}"/>
                </a:ext>
              </a:extLst>
            </p:cNvPr>
            <p:cNvCxnSpPr/>
            <p:nvPr/>
          </p:nvCxnSpPr>
          <p:spPr>
            <a:xfrm rot="5400000">
              <a:off x="7309774" y="2554749"/>
              <a:ext cx="151970" cy="0"/>
            </a:xfrm>
            <a:prstGeom prst="straightConnector1">
              <a:avLst/>
            </a:prstGeom>
            <a:noFill/>
            <a:ln w="6350" cap="flat" cmpd="sng" algn="ctr">
              <a:solidFill>
                <a:sysClr val="windowText" lastClr="000000"/>
              </a:solidFill>
              <a:prstDash val="solid"/>
              <a:miter lim="800000"/>
              <a:tailEnd type="triangle"/>
            </a:ln>
            <a:effectLst/>
          </p:spPr>
        </p:cxnSp>
        <p:cxnSp>
          <p:nvCxnSpPr>
            <p:cNvPr id="73" name="Straight Arrow Connector 72">
              <a:extLst>
                <a:ext uri="{FF2B5EF4-FFF2-40B4-BE49-F238E27FC236}">
                  <a16:creationId xmlns:a16="http://schemas.microsoft.com/office/drawing/2014/main" id="{1CA23853-3FA5-AE4D-9FAC-9D46059F5686}"/>
                </a:ext>
              </a:extLst>
            </p:cNvPr>
            <p:cNvCxnSpPr/>
            <p:nvPr/>
          </p:nvCxnSpPr>
          <p:spPr>
            <a:xfrm rot="5400000">
              <a:off x="7419007" y="2445516"/>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74" name="Straight Arrow Connector 73">
              <a:extLst>
                <a:ext uri="{FF2B5EF4-FFF2-40B4-BE49-F238E27FC236}">
                  <a16:creationId xmlns:a16="http://schemas.microsoft.com/office/drawing/2014/main" id="{750BB14E-018A-9E44-8FE6-5394B72F7038}"/>
                </a:ext>
              </a:extLst>
            </p:cNvPr>
            <p:cNvCxnSpPr/>
            <p:nvPr/>
          </p:nvCxnSpPr>
          <p:spPr>
            <a:xfrm rot="5400000">
              <a:off x="7502386" y="2362136"/>
              <a:ext cx="151970" cy="385225"/>
            </a:xfrm>
            <a:prstGeom prst="straightConnector1">
              <a:avLst/>
            </a:prstGeom>
            <a:noFill/>
            <a:ln w="6350" cap="flat" cmpd="sng" algn="ctr">
              <a:solidFill>
                <a:sysClr val="windowText" lastClr="000000"/>
              </a:solidFill>
              <a:prstDash val="solid"/>
              <a:miter lim="800000"/>
              <a:tailEnd type="triangle"/>
            </a:ln>
            <a:effectLst/>
          </p:spPr>
        </p:cxnSp>
        <p:grpSp>
          <p:nvGrpSpPr>
            <p:cNvPr id="75" name="Group 74">
              <a:extLst>
                <a:ext uri="{FF2B5EF4-FFF2-40B4-BE49-F238E27FC236}">
                  <a16:creationId xmlns:a16="http://schemas.microsoft.com/office/drawing/2014/main" id="{A76988D8-AD9D-A847-99C0-A44F52D7B0AB}"/>
                </a:ext>
              </a:extLst>
            </p:cNvPr>
            <p:cNvGrpSpPr/>
            <p:nvPr/>
          </p:nvGrpSpPr>
          <p:grpSpPr>
            <a:xfrm rot="5400000" flipV="1">
              <a:off x="7117162" y="2362136"/>
              <a:ext cx="151970" cy="385225"/>
              <a:chOff x="5104983" y="1988699"/>
              <a:chExt cx="583063" cy="564332"/>
            </a:xfrm>
          </p:grpSpPr>
          <p:cxnSp>
            <p:nvCxnSpPr>
              <p:cNvPr id="89" name="Straight Arrow Connector 88">
                <a:extLst>
                  <a:ext uri="{FF2B5EF4-FFF2-40B4-BE49-F238E27FC236}">
                    <a16:creationId xmlns:a16="http://schemas.microsoft.com/office/drawing/2014/main" id="{1B7F84BD-39B2-F441-8D4C-6FEECE6DE29D}"/>
                  </a:ext>
                </a:extLst>
              </p:cNvPr>
              <p:cNvCxnSpPr/>
              <p:nvPr/>
            </p:nvCxnSpPr>
            <p:spPr>
              <a:xfrm>
                <a:off x="5104983" y="2232991"/>
                <a:ext cx="583063" cy="320040"/>
              </a:xfrm>
              <a:prstGeom prst="straightConnector1">
                <a:avLst/>
              </a:prstGeom>
              <a:noFill/>
              <a:ln w="6350" cap="flat" cmpd="sng" algn="ctr">
                <a:solidFill>
                  <a:sysClr val="windowText" lastClr="000000"/>
                </a:solidFill>
                <a:prstDash val="solid"/>
                <a:miter lim="800000"/>
                <a:tailEnd type="triangle"/>
              </a:ln>
              <a:effectLst/>
            </p:spPr>
          </p:cxnSp>
          <p:cxnSp>
            <p:nvCxnSpPr>
              <p:cNvPr id="90" name="Straight Arrow Connector 89">
                <a:extLst>
                  <a:ext uri="{FF2B5EF4-FFF2-40B4-BE49-F238E27FC236}">
                    <a16:creationId xmlns:a16="http://schemas.microsoft.com/office/drawing/2014/main" id="{8E5E5DB8-E4C8-1F4D-B23A-B67BC3A0F43B}"/>
                  </a:ext>
                </a:extLst>
              </p:cNvPr>
              <p:cNvCxnSpPr/>
              <p:nvPr/>
            </p:nvCxnSpPr>
            <p:spPr>
              <a:xfrm>
                <a:off x="5104983" y="1988699"/>
                <a:ext cx="583063" cy="564332"/>
              </a:xfrm>
              <a:prstGeom prst="straightConnector1">
                <a:avLst/>
              </a:prstGeom>
              <a:noFill/>
              <a:ln w="6350" cap="flat" cmpd="sng" algn="ctr">
                <a:solidFill>
                  <a:sysClr val="windowText" lastClr="000000"/>
                </a:solidFill>
                <a:prstDash val="solid"/>
                <a:miter lim="800000"/>
                <a:tailEnd type="triangle"/>
              </a:ln>
              <a:effectLst/>
            </p:spPr>
          </p:cxnSp>
        </p:grpSp>
        <p:cxnSp>
          <p:nvCxnSpPr>
            <p:cNvPr id="76" name="Straight Arrow Connector 75">
              <a:extLst>
                <a:ext uri="{FF2B5EF4-FFF2-40B4-BE49-F238E27FC236}">
                  <a16:creationId xmlns:a16="http://schemas.microsoft.com/office/drawing/2014/main" id="{5DEF899B-626E-874D-BB5F-C612E83AFD69}"/>
                </a:ext>
              </a:extLst>
            </p:cNvPr>
            <p:cNvCxnSpPr/>
            <p:nvPr/>
          </p:nvCxnSpPr>
          <p:spPr>
            <a:xfrm rot="5400000">
              <a:off x="7309774" y="2774394"/>
              <a:ext cx="151970" cy="0"/>
            </a:xfrm>
            <a:prstGeom prst="straightConnector1">
              <a:avLst/>
            </a:prstGeom>
            <a:noFill/>
            <a:ln w="6350" cap="flat" cmpd="sng" algn="ctr">
              <a:solidFill>
                <a:sysClr val="windowText" lastClr="000000"/>
              </a:solidFill>
              <a:prstDash val="solid"/>
              <a:miter lim="800000"/>
              <a:tailEnd type="triangle"/>
            </a:ln>
            <a:effectLst/>
          </p:spPr>
        </p:cxnSp>
        <p:cxnSp>
          <p:nvCxnSpPr>
            <p:cNvPr id="77" name="Straight Arrow Connector 76">
              <a:extLst>
                <a:ext uri="{FF2B5EF4-FFF2-40B4-BE49-F238E27FC236}">
                  <a16:creationId xmlns:a16="http://schemas.microsoft.com/office/drawing/2014/main" id="{F5A8D19C-FC95-744F-A270-35563EB30860}"/>
                </a:ext>
              </a:extLst>
            </p:cNvPr>
            <p:cNvCxnSpPr/>
            <p:nvPr/>
          </p:nvCxnSpPr>
          <p:spPr>
            <a:xfrm rot="5400000">
              <a:off x="7419007" y="2665161"/>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78" name="Straight Arrow Connector 77">
              <a:extLst>
                <a:ext uri="{FF2B5EF4-FFF2-40B4-BE49-F238E27FC236}">
                  <a16:creationId xmlns:a16="http://schemas.microsoft.com/office/drawing/2014/main" id="{B92E2B80-5FBB-674D-83D0-E3EA266865AC}"/>
                </a:ext>
              </a:extLst>
            </p:cNvPr>
            <p:cNvCxnSpPr/>
            <p:nvPr/>
          </p:nvCxnSpPr>
          <p:spPr>
            <a:xfrm rot="5400000" flipV="1">
              <a:off x="7200541" y="2665161"/>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79" name="Straight Arrow Connector 78">
              <a:extLst>
                <a:ext uri="{FF2B5EF4-FFF2-40B4-BE49-F238E27FC236}">
                  <a16:creationId xmlns:a16="http://schemas.microsoft.com/office/drawing/2014/main" id="{4D31B2A3-9CD3-924A-843A-468472D79C23}"/>
                </a:ext>
              </a:extLst>
            </p:cNvPr>
            <p:cNvCxnSpPr/>
            <p:nvPr/>
          </p:nvCxnSpPr>
          <p:spPr>
            <a:xfrm flipH="1">
              <a:off x="7406586" y="2184856"/>
              <a:ext cx="780427" cy="196323"/>
            </a:xfrm>
            <a:prstGeom prst="straightConnector1">
              <a:avLst/>
            </a:prstGeom>
            <a:noFill/>
            <a:ln w="6350" cap="flat" cmpd="sng" algn="ctr">
              <a:solidFill>
                <a:sysClr val="windowText" lastClr="000000"/>
              </a:solidFill>
              <a:prstDash val="solid"/>
              <a:miter lim="800000"/>
              <a:tailEnd type="triangle"/>
            </a:ln>
            <a:effectLst/>
          </p:spPr>
        </p:cxnSp>
        <p:sp>
          <p:nvSpPr>
            <p:cNvPr id="80" name="TextBox 79">
              <a:extLst>
                <a:ext uri="{FF2B5EF4-FFF2-40B4-BE49-F238E27FC236}">
                  <a16:creationId xmlns:a16="http://schemas.microsoft.com/office/drawing/2014/main" id="{95CF6EF2-0C49-DF4C-8BE9-65A4876943F8}"/>
                </a:ext>
              </a:extLst>
            </p:cNvPr>
            <p:cNvSpPr txBox="1"/>
            <p:nvPr/>
          </p:nvSpPr>
          <p:spPr>
            <a:xfrm>
              <a:off x="6052335" y="1996059"/>
              <a:ext cx="417386"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500</a:t>
              </a:r>
              <a:endParaRPr lang="en-US" sz="900" kern="0" baseline="-25000" dirty="0">
                <a:solidFill>
                  <a:prstClr val="black"/>
                </a:solidFill>
                <a:latin typeface="Courier" charset="0"/>
                <a:ea typeface="Courier" charset="0"/>
                <a:cs typeface="Courier" charset="0"/>
              </a:endParaRPr>
            </a:p>
          </p:txBody>
        </p:sp>
        <p:sp>
          <p:nvSpPr>
            <p:cNvPr id="81" name="TextBox 80">
              <a:extLst>
                <a:ext uri="{FF2B5EF4-FFF2-40B4-BE49-F238E27FC236}">
                  <a16:creationId xmlns:a16="http://schemas.microsoft.com/office/drawing/2014/main" id="{E63D9937-0727-A84B-AF8A-8E321AF0CA6A}"/>
                </a:ext>
              </a:extLst>
            </p:cNvPr>
            <p:cNvSpPr txBox="1"/>
            <p:nvPr/>
          </p:nvSpPr>
          <p:spPr>
            <a:xfrm>
              <a:off x="6236397" y="2323492"/>
              <a:ext cx="794435"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150</a:t>
              </a:r>
              <a:endParaRPr lang="en-US" sz="900" kern="0" baseline="-25000" dirty="0">
                <a:solidFill>
                  <a:prstClr val="black"/>
                </a:solidFill>
                <a:latin typeface="Courier" charset="0"/>
                <a:ea typeface="Courier" charset="0"/>
                <a:cs typeface="Courier" charset="0"/>
              </a:endParaRPr>
            </a:p>
          </p:txBody>
        </p:sp>
        <p:sp>
          <p:nvSpPr>
            <p:cNvPr id="82" name="TextBox 81">
              <a:extLst>
                <a:ext uri="{FF2B5EF4-FFF2-40B4-BE49-F238E27FC236}">
                  <a16:creationId xmlns:a16="http://schemas.microsoft.com/office/drawing/2014/main" id="{87B045AE-4DDB-3148-8C46-360466075ADF}"/>
                </a:ext>
              </a:extLst>
            </p:cNvPr>
            <p:cNvSpPr txBox="1"/>
            <p:nvPr/>
          </p:nvSpPr>
          <p:spPr>
            <a:xfrm>
              <a:off x="8265838" y="1994270"/>
              <a:ext cx="416767"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500</a:t>
              </a:r>
              <a:endParaRPr lang="en-US" sz="900" kern="0" baseline="-25000" dirty="0">
                <a:solidFill>
                  <a:prstClr val="black"/>
                </a:solidFill>
                <a:latin typeface="Courier" charset="0"/>
                <a:ea typeface="Courier" charset="0"/>
                <a:cs typeface="Courier" charset="0"/>
              </a:endParaRPr>
            </a:p>
          </p:txBody>
        </p:sp>
        <p:sp>
          <p:nvSpPr>
            <p:cNvPr id="83" name="TextBox 82">
              <a:extLst>
                <a:ext uri="{FF2B5EF4-FFF2-40B4-BE49-F238E27FC236}">
                  <a16:creationId xmlns:a16="http://schemas.microsoft.com/office/drawing/2014/main" id="{E51141DA-68BD-CC41-88C3-E8337AB63830}"/>
                </a:ext>
              </a:extLst>
            </p:cNvPr>
            <p:cNvSpPr txBox="1"/>
            <p:nvPr/>
          </p:nvSpPr>
          <p:spPr>
            <a:xfrm>
              <a:off x="6535802" y="2562365"/>
              <a:ext cx="794435"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45</a:t>
              </a:r>
              <a:endParaRPr lang="en-US" sz="900" kern="0" baseline="-25000" dirty="0">
                <a:solidFill>
                  <a:prstClr val="black"/>
                </a:solidFill>
                <a:latin typeface="Courier" charset="0"/>
                <a:ea typeface="Courier" charset="0"/>
                <a:cs typeface="Courier" charset="0"/>
              </a:endParaRPr>
            </a:p>
          </p:txBody>
        </p:sp>
        <p:sp>
          <p:nvSpPr>
            <p:cNvPr id="84" name="TextBox 83">
              <a:extLst>
                <a:ext uri="{FF2B5EF4-FFF2-40B4-BE49-F238E27FC236}">
                  <a16:creationId xmlns:a16="http://schemas.microsoft.com/office/drawing/2014/main" id="{C9EFB4BC-8C4E-A24E-835E-F6516B2468E9}"/>
                </a:ext>
              </a:extLst>
            </p:cNvPr>
            <p:cNvSpPr txBox="1"/>
            <p:nvPr/>
          </p:nvSpPr>
          <p:spPr>
            <a:xfrm>
              <a:off x="6447163" y="1528708"/>
              <a:ext cx="1954921" cy="430887"/>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Siamese network trained on </a:t>
              </a:r>
              <a:r>
                <a:rPr lang="en-US" sz="1050" kern="0" dirty="0" err="1">
                  <a:solidFill>
                    <a:prstClr val="black"/>
                  </a:solidFill>
                  <a:latin typeface="Courier" charset="0"/>
                  <a:ea typeface="Courier" charset="0"/>
                  <a:cs typeface="Courier" charset="0"/>
                </a:rPr>
                <a:t>TemProb</a:t>
              </a:r>
              <a:endParaRPr lang="en-US" sz="1050" kern="0" dirty="0">
                <a:solidFill>
                  <a:prstClr val="black"/>
                </a:solidFill>
                <a:latin typeface="Courier" charset="0"/>
                <a:ea typeface="Courier" charset="0"/>
                <a:cs typeface="Courier" charset="0"/>
              </a:endParaRPr>
            </a:p>
          </p:txBody>
        </p:sp>
        <p:sp>
          <p:nvSpPr>
            <p:cNvPr id="86" name="TextBox 85">
              <a:extLst>
                <a:ext uri="{FF2B5EF4-FFF2-40B4-BE49-F238E27FC236}">
                  <a16:creationId xmlns:a16="http://schemas.microsoft.com/office/drawing/2014/main" id="{D384117C-7C05-E84C-990C-039044BE48DB}"/>
                </a:ext>
              </a:extLst>
            </p:cNvPr>
            <p:cNvSpPr txBox="1"/>
            <p:nvPr/>
          </p:nvSpPr>
          <p:spPr>
            <a:xfrm>
              <a:off x="7694098" y="2210184"/>
              <a:ext cx="942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dropout 0.3</a:t>
              </a:r>
            </a:p>
          </p:txBody>
        </p:sp>
        <p:sp>
          <p:nvSpPr>
            <p:cNvPr id="87" name="TextBox 86">
              <a:extLst>
                <a:ext uri="{FF2B5EF4-FFF2-40B4-BE49-F238E27FC236}">
                  <a16:creationId xmlns:a16="http://schemas.microsoft.com/office/drawing/2014/main" id="{ADE0FB66-27C1-1941-B7A5-821FE19BB2C4}"/>
                </a:ext>
              </a:extLst>
            </p:cNvPr>
            <p:cNvSpPr txBox="1"/>
            <p:nvPr/>
          </p:nvSpPr>
          <p:spPr>
            <a:xfrm>
              <a:off x="7582284" y="2454827"/>
              <a:ext cx="942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dropout 0.3</a:t>
              </a:r>
            </a:p>
          </p:txBody>
        </p:sp>
        <p:cxnSp>
          <p:nvCxnSpPr>
            <p:cNvPr id="88" name="Straight Arrow Connector 87">
              <a:extLst>
                <a:ext uri="{FF2B5EF4-FFF2-40B4-BE49-F238E27FC236}">
                  <a16:creationId xmlns:a16="http://schemas.microsoft.com/office/drawing/2014/main" id="{6D7772DF-2D47-2944-826A-669549E2F806}"/>
                </a:ext>
              </a:extLst>
            </p:cNvPr>
            <p:cNvCxnSpPr/>
            <p:nvPr/>
          </p:nvCxnSpPr>
          <p:spPr>
            <a:xfrm>
              <a:off x="6539013" y="2173346"/>
              <a:ext cx="835052" cy="210064"/>
            </a:xfrm>
            <a:prstGeom prst="straightConnector1">
              <a:avLst/>
            </a:prstGeom>
            <a:noFill/>
            <a:ln w="6350" cap="flat" cmpd="sng" algn="ctr">
              <a:solidFill>
                <a:sysClr val="windowText" lastClr="000000"/>
              </a:solidFill>
              <a:prstDash val="solid"/>
              <a:miter lim="800000"/>
              <a:tailEnd type="triangle"/>
            </a:ln>
            <a:effectLst/>
          </p:spPr>
        </p:cxnSp>
      </p:grpSp>
      <p:sp>
        <p:nvSpPr>
          <p:cNvPr id="97" name="TextBox 96">
            <a:extLst>
              <a:ext uri="{FF2B5EF4-FFF2-40B4-BE49-F238E27FC236}">
                <a16:creationId xmlns:a16="http://schemas.microsoft.com/office/drawing/2014/main" id="{4D4C5454-AA8D-2345-9F7C-7EAC764BABD7}"/>
              </a:ext>
            </a:extLst>
          </p:cNvPr>
          <p:cNvSpPr txBox="1"/>
          <p:nvPr/>
        </p:nvSpPr>
        <p:spPr>
          <a:xfrm>
            <a:off x="2032498" y="4756068"/>
            <a:ext cx="1120773" cy="3693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word </a:t>
            </a:r>
            <a:r>
              <a:rPr lang="en-US" sz="900" kern="0" dirty="0" err="1">
                <a:solidFill>
                  <a:prstClr val="black"/>
                </a:solidFill>
                <a:latin typeface="Courier" charset="0"/>
                <a:ea typeface="Courier" charset="0"/>
                <a:cs typeface="Courier" charset="0"/>
              </a:rPr>
              <a:t>embeddings</a:t>
            </a:r>
            <a:endParaRPr lang="en-US" sz="900" kern="0" dirty="0">
              <a:solidFill>
                <a:prstClr val="black"/>
              </a:solidFill>
              <a:latin typeface="Courier" charset="0"/>
              <a:ea typeface="Courier" charset="0"/>
              <a:cs typeface="Courier" charset="0"/>
            </a:endParaRPr>
          </a:p>
        </p:txBody>
      </p:sp>
      <p:sp>
        <p:nvSpPr>
          <p:cNvPr id="98" name="TextBox 97">
            <a:extLst>
              <a:ext uri="{FF2B5EF4-FFF2-40B4-BE49-F238E27FC236}">
                <a16:creationId xmlns:a16="http://schemas.microsoft.com/office/drawing/2014/main" id="{6DD65844-F3A1-7F41-858B-5DD543918C2E}"/>
              </a:ext>
            </a:extLst>
          </p:cNvPr>
          <p:cNvSpPr txBox="1"/>
          <p:nvPr/>
        </p:nvSpPr>
        <p:spPr>
          <a:xfrm>
            <a:off x="1790701" y="1338702"/>
            <a:ext cx="5412377" cy="1631216"/>
          </a:xfrm>
          <a:prstGeom prst="rect">
            <a:avLst/>
          </a:prstGeom>
          <a:noFill/>
        </p:spPr>
        <p:txBody>
          <a:bodyPr wrap="square" rtlCol="0">
            <a:spAutoFit/>
          </a:bodyPr>
          <a:lstStyle/>
          <a:p>
            <a:pPr marL="342900" indent="-342900">
              <a:buSzPct val="65000"/>
              <a:buFont typeface="Wingdings" pitchFamily="2" charset="2"/>
              <a:buChar char="q"/>
            </a:pPr>
            <a:r>
              <a:rPr lang="en-US" sz="2000" dirty="0">
                <a:latin typeface="+mj-lt"/>
              </a:rPr>
              <a:t>LSTM takes word embeddings as input</a:t>
            </a:r>
          </a:p>
          <a:p>
            <a:pPr marL="342900" indent="-342900">
              <a:buSzPct val="65000"/>
              <a:buFont typeface="Wingdings" pitchFamily="2" charset="2"/>
              <a:buChar char="q"/>
            </a:pPr>
            <a:r>
              <a:rPr lang="en-US" sz="2000" dirty="0">
                <a:latin typeface="+mj-lt"/>
              </a:rPr>
              <a:t>Hidden vectors represent events</a:t>
            </a:r>
          </a:p>
          <a:p>
            <a:pPr marL="342900" indent="-342900">
              <a:buSzPct val="65000"/>
              <a:buFont typeface="Wingdings" pitchFamily="2" charset="2"/>
              <a:buChar char="q"/>
            </a:pPr>
            <a:r>
              <a:rPr lang="en-US" sz="2000" dirty="0">
                <a:latin typeface="+mj-lt"/>
              </a:rPr>
              <a:t>FFNN predicts the labels of temporal relations (followed by ILP inference)</a:t>
            </a:r>
          </a:p>
          <a:p>
            <a:pPr marL="342900" indent="-342900">
              <a:buSzPct val="65000"/>
              <a:buFont typeface="Wingdings" pitchFamily="2" charset="2"/>
              <a:buChar char="q"/>
            </a:pPr>
            <a:r>
              <a:rPr lang="en-US" sz="2000" b="1" dirty="0">
                <a:latin typeface="+mj-lt"/>
              </a:rPr>
              <a:t>Siamese network is a generalized </a:t>
            </a:r>
            <a:r>
              <a:rPr lang="en-US" sz="2000" b="1" dirty="0" err="1">
                <a:latin typeface="+mj-lt"/>
              </a:rPr>
              <a:t>TemProb</a:t>
            </a:r>
            <a:endParaRPr lang="en-US" sz="2000" b="1" dirty="0">
              <a:latin typeface="+mj-lt"/>
            </a:endParaRPr>
          </a:p>
        </p:txBody>
      </p:sp>
      <p:sp>
        <p:nvSpPr>
          <p:cNvPr id="7" name="Title 6">
            <a:extLst>
              <a:ext uri="{FF2B5EF4-FFF2-40B4-BE49-F238E27FC236}">
                <a16:creationId xmlns:a16="http://schemas.microsoft.com/office/drawing/2014/main" id="{9CA9DA3E-4007-4482-99F8-E650AE044425}"/>
              </a:ext>
            </a:extLst>
          </p:cNvPr>
          <p:cNvSpPr>
            <a:spLocks noGrp="1"/>
          </p:cNvSpPr>
          <p:nvPr>
            <p:ph type="title"/>
          </p:nvPr>
        </p:nvSpPr>
        <p:spPr/>
        <p:txBody>
          <a:bodyPr/>
          <a:lstStyle/>
          <a:p>
            <a:r>
              <a:rPr lang="en-US" dirty="0">
                <a:solidFill>
                  <a:schemeClr val="tx1"/>
                </a:solidFill>
              </a:rPr>
              <a:t>Putting it all together: A Neural Approach</a:t>
            </a:r>
            <a:endParaRPr lang="en-US" dirty="0"/>
          </a:p>
        </p:txBody>
      </p:sp>
    </p:spTree>
    <p:extLst>
      <p:ext uri="{BB962C8B-B14F-4D97-AF65-F5344CB8AC3E}">
        <p14:creationId xmlns:p14="http://schemas.microsoft.com/office/powerpoint/2010/main" val="23609456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7DC20B6A-F75D-1148-8BC0-C100E4FA2229}"/>
              </a:ext>
            </a:extLst>
          </p:cNvPr>
          <p:cNvSpPr/>
          <p:nvPr/>
        </p:nvSpPr>
        <p:spPr>
          <a:xfrm>
            <a:off x="1790700" y="3750327"/>
            <a:ext cx="4722256" cy="2087398"/>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9" name="Rectangle 148">
            <a:extLst>
              <a:ext uri="{FF2B5EF4-FFF2-40B4-BE49-F238E27FC236}">
                <a16:creationId xmlns:a16="http://schemas.microsoft.com/office/drawing/2014/main" id="{8B1E2EAE-5545-5640-8516-928AFDAE73FD}"/>
              </a:ext>
            </a:extLst>
          </p:cNvPr>
          <p:cNvSpPr/>
          <p:nvPr/>
        </p:nvSpPr>
        <p:spPr>
          <a:xfrm>
            <a:off x="7609303" y="3594647"/>
            <a:ext cx="2597303" cy="2243079"/>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2" name="Group 1"/>
          <p:cNvGrpSpPr/>
          <p:nvPr/>
        </p:nvGrpSpPr>
        <p:grpSpPr>
          <a:xfrm>
            <a:off x="1888411" y="4133476"/>
            <a:ext cx="4626667" cy="1678639"/>
            <a:chOff x="364410" y="4133475"/>
            <a:chExt cx="4626667" cy="1678639"/>
          </a:xfrm>
        </p:grpSpPr>
        <p:sp>
          <p:nvSpPr>
            <p:cNvPr id="13" name="TextBox 12">
              <a:extLst>
                <a:ext uri="{FF2B5EF4-FFF2-40B4-BE49-F238E27FC236}">
                  <a16:creationId xmlns:a16="http://schemas.microsoft.com/office/drawing/2014/main" id="{57FAABF5-FCFF-FD47-889B-36412271B4D9}"/>
                </a:ext>
              </a:extLst>
            </p:cNvPr>
            <p:cNvSpPr txBox="1"/>
            <p:nvPr/>
          </p:nvSpPr>
          <p:spPr>
            <a:xfrm>
              <a:off x="364410" y="5550504"/>
              <a:ext cx="462666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LSTM w/ concatenations of two hidden states</a:t>
              </a:r>
            </a:p>
          </p:txBody>
        </p:sp>
        <p:sp>
          <p:nvSpPr>
            <p:cNvPr id="14" name="Rectangle 13">
              <a:extLst>
                <a:ext uri="{FF2B5EF4-FFF2-40B4-BE49-F238E27FC236}">
                  <a16:creationId xmlns:a16="http://schemas.microsoft.com/office/drawing/2014/main" id="{71505336-B73F-ED4D-9DB9-3F6F4E958A0E}"/>
                </a:ext>
              </a:extLst>
            </p:cNvPr>
            <p:cNvSpPr/>
            <p:nvPr/>
          </p:nvSpPr>
          <p:spPr>
            <a:xfrm>
              <a:off x="1644998" y="4133475"/>
              <a:ext cx="2150931" cy="551983"/>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r>
                <a:rPr lang="en-US" sz="1400" kern="0" dirty="0">
                  <a:solidFill>
                    <a:prstClr val="white"/>
                  </a:solidFill>
                  <a:latin typeface="Courier" charset="0"/>
                  <a:ea typeface="Courier" charset="0"/>
                  <a:cs typeface="Courier" charset="0"/>
                </a:rPr>
                <a:t>LSTM</a:t>
              </a:r>
            </a:p>
          </p:txBody>
        </p:sp>
        <p:sp>
          <p:nvSpPr>
            <p:cNvPr id="15" name="Rectangle 14">
              <a:extLst>
                <a:ext uri="{FF2B5EF4-FFF2-40B4-BE49-F238E27FC236}">
                  <a16:creationId xmlns:a16="http://schemas.microsoft.com/office/drawing/2014/main" id="{37EE7DC9-402A-E649-8450-ADB67AE946ED}"/>
                </a:ext>
              </a:extLst>
            </p:cNvPr>
            <p:cNvSpPr/>
            <p:nvPr/>
          </p:nvSpPr>
          <p:spPr>
            <a:xfrm flipH="1">
              <a:off x="179510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A5BE672E-97BB-DB4A-B9AA-A00EC9D2D12A}"/>
                </a:ext>
              </a:extLst>
            </p:cNvPr>
            <p:cNvCxnSpPr>
              <a:stCxn id="15" idx="0"/>
            </p:cNvCxnSpPr>
            <p:nvPr/>
          </p:nvCxnSpPr>
          <p:spPr>
            <a:xfrm flipV="1">
              <a:off x="1832316"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7" name="Rectangle 16">
              <a:extLst>
                <a:ext uri="{FF2B5EF4-FFF2-40B4-BE49-F238E27FC236}">
                  <a16:creationId xmlns:a16="http://schemas.microsoft.com/office/drawing/2014/main" id="{A638AB4B-8D15-6E49-AC1F-8094368CC28C}"/>
                </a:ext>
              </a:extLst>
            </p:cNvPr>
            <p:cNvSpPr/>
            <p:nvPr/>
          </p:nvSpPr>
          <p:spPr>
            <a:xfrm flipH="1">
              <a:off x="2085824"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AA8F34D5-FD04-AA46-84E4-F521D9AD2E58}"/>
                </a:ext>
              </a:extLst>
            </p:cNvPr>
            <p:cNvCxnSpPr>
              <a:stCxn id="17" idx="0"/>
            </p:cNvCxnSpPr>
            <p:nvPr/>
          </p:nvCxnSpPr>
          <p:spPr>
            <a:xfrm flipV="1">
              <a:off x="2123034"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9" name="Rectangle 18">
              <a:extLst>
                <a:ext uri="{FF2B5EF4-FFF2-40B4-BE49-F238E27FC236}">
                  <a16:creationId xmlns:a16="http://schemas.microsoft.com/office/drawing/2014/main" id="{0CBCAED4-EC87-334B-8A0F-372205831836}"/>
                </a:ext>
              </a:extLst>
            </p:cNvPr>
            <p:cNvSpPr/>
            <p:nvPr/>
          </p:nvSpPr>
          <p:spPr>
            <a:xfrm flipH="1">
              <a:off x="2367991"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0" name="Straight Arrow Connector 19">
              <a:extLst>
                <a:ext uri="{FF2B5EF4-FFF2-40B4-BE49-F238E27FC236}">
                  <a16:creationId xmlns:a16="http://schemas.microsoft.com/office/drawing/2014/main" id="{433F8AF9-C877-D14C-9693-2041753C6D14}"/>
                </a:ext>
              </a:extLst>
            </p:cNvPr>
            <p:cNvCxnSpPr>
              <a:stCxn id="19" idx="0"/>
            </p:cNvCxnSpPr>
            <p:nvPr/>
          </p:nvCxnSpPr>
          <p:spPr>
            <a:xfrm flipV="1">
              <a:off x="2405202"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1" name="Rectangle 20">
              <a:extLst>
                <a:ext uri="{FF2B5EF4-FFF2-40B4-BE49-F238E27FC236}">
                  <a16:creationId xmlns:a16="http://schemas.microsoft.com/office/drawing/2014/main" id="{2FCB6297-337C-CE4E-AD03-C52E209019D6}"/>
                </a:ext>
              </a:extLst>
            </p:cNvPr>
            <p:cNvSpPr/>
            <p:nvPr/>
          </p:nvSpPr>
          <p:spPr>
            <a:xfrm flipH="1">
              <a:off x="359071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2" name="Straight Arrow Connector 21">
              <a:extLst>
                <a:ext uri="{FF2B5EF4-FFF2-40B4-BE49-F238E27FC236}">
                  <a16:creationId xmlns:a16="http://schemas.microsoft.com/office/drawing/2014/main" id="{830D6567-A8F6-6248-97CF-49F1B93FE54F}"/>
                </a:ext>
              </a:extLst>
            </p:cNvPr>
            <p:cNvCxnSpPr>
              <a:stCxn id="21" idx="0"/>
            </p:cNvCxnSpPr>
            <p:nvPr/>
          </p:nvCxnSpPr>
          <p:spPr>
            <a:xfrm flipV="1">
              <a:off x="3627927"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3" name="TextBox 22">
              <a:extLst>
                <a:ext uri="{FF2B5EF4-FFF2-40B4-BE49-F238E27FC236}">
                  <a16:creationId xmlns:a16="http://schemas.microsoft.com/office/drawing/2014/main" id="{E4E50330-C745-154D-B316-011EFB5E0319}"/>
                </a:ext>
              </a:extLst>
            </p:cNvPr>
            <p:cNvSpPr txBox="1"/>
            <p:nvPr/>
          </p:nvSpPr>
          <p:spPr>
            <a:xfrm>
              <a:off x="1728588" y="5358199"/>
              <a:ext cx="2117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t</a:t>
              </a:r>
              <a:r>
                <a:rPr lang="en-US" sz="900" kern="0" baseline="-25000" dirty="0">
                  <a:solidFill>
                    <a:prstClr val="black"/>
                  </a:solidFill>
                  <a:latin typeface="Courier" charset="0"/>
                  <a:ea typeface="Courier" charset="0"/>
                  <a:cs typeface="Courier" charset="0"/>
                </a:rPr>
                <a:t>0  </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1</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2</a:t>
              </a:r>
              <a:r>
                <a:rPr lang="en-US" sz="900" kern="0" dirty="0">
                  <a:solidFill>
                    <a:prstClr val="black"/>
                  </a:solidFill>
                  <a:latin typeface="Courier" charset="0"/>
                  <a:ea typeface="Courier" charset="0"/>
                  <a:cs typeface="Courier" charset="0"/>
                </a:rPr>
                <a:t>                </a:t>
              </a:r>
              <a:r>
                <a:rPr lang="en-US" sz="900" kern="0" dirty="0" err="1">
                  <a:solidFill>
                    <a:prstClr val="black"/>
                  </a:solidFill>
                  <a:latin typeface="Courier" charset="0"/>
                  <a:ea typeface="Courier" charset="0"/>
                  <a:cs typeface="Courier" charset="0"/>
                </a:rPr>
                <a:t>t</a:t>
              </a:r>
              <a:r>
                <a:rPr lang="en-US" sz="900" kern="0" baseline="-25000" dirty="0" err="1">
                  <a:solidFill>
                    <a:prstClr val="black"/>
                  </a:solidFill>
                  <a:latin typeface="Courier" charset="0"/>
                  <a:ea typeface="Courier" charset="0"/>
                  <a:cs typeface="Courier" charset="0"/>
                </a:rPr>
                <a:t>n</a:t>
              </a:r>
              <a:endParaRPr lang="en-US" sz="900" kern="0" dirty="0">
                <a:solidFill>
                  <a:prstClr val="black"/>
                </a:solidFill>
                <a:latin typeface="Courier" charset="0"/>
                <a:ea typeface="Courier" charset="0"/>
                <a:cs typeface="Courier" charset="0"/>
              </a:endParaRPr>
            </a:p>
          </p:txBody>
        </p:sp>
      </p:grpSp>
      <p:grpSp>
        <p:nvGrpSpPr>
          <p:cNvPr id="26" name="Group 25">
            <a:extLst>
              <a:ext uri="{FF2B5EF4-FFF2-40B4-BE49-F238E27FC236}">
                <a16:creationId xmlns:a16="http://schemas.microsoft.com/office/drawing/2014/main" id="{B2EA2C41-6AF5-3C48-9C9E-8CA8347D0572}"/>
              </a:ext>
            </a:extLst>
          </p:cNvPr>
          <p:cNvGrpSpPr/>
          <p:nvPr/>
        </p:nvGrpSpPr>
        <p:grpSpPr>
          <a:xfrm>
            <a:off x="3581545" y="3610478"/>
            <a:ext cx="5367078" cy="1941686"/>
            <a:chOff x="2057545" y="3610478"/>
            <a:chExt cx="5367078" cy="1941686"/>
          </a:xfrm>
        </p:grpSpPr>
        <p:sp>
          <p:nvSpPr>
            <p:cNvPr id="29" name="TextBox 28">
              <a:extLst>
                <a:ext uri="{FF2B5EF4-FFF2-40B4-BE49-F238E27FC236}">
                  <a16:creationId xmlns:a16="http://schemas.microsoft.com/office/drawing/2014/main" id="{1BEC9E07-A852-BA4B-8E8B-338457D1F3D8}"/>
                </a:ext>
              </a:extLst>
            </p:cNvPr>
            <p:cNvSpPr txBox="1"/>
            <p:nvPr/>
          </p:nvSpPr>
          <p:spPr>
            <a:xfrm>
              <a:off x="6760755" y="4836033"/>
              <a:ext cx="419602"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e2</a:t>
              </a:r>
              <a:endParaRPr lang="en-US" sz="1200" kern="0" dirty="0">
                <a:solidFill>
                  <a:prstClr val="black"/>
                </a:solidFill>
                <a:latin typeface="Courier" charset="0"/>
                <a:ea typeface="Courier" charset="0"/>
                <a:cs typeface="Courier" charset="0"/>
              </a:endParaRPr>
            </a:p>
          </p:txBody>
        </p:sp>
        <p:sp>
          <p:nvSpPr>
            <p:cNvPr id="33" name="TextBox 32">
              <a:extLst>
                <a:ext uri="{FF2B5EF4-FFF2-40B4-BE49-F238E27FC236}">
                  <a16:creationId xmlns:a16="http://schemas.microsoft.com/office/drawing/2014/main" id="{DE29157F-628A-FF42-9411-894779B8745A}"/>
                </a:ext>
              </a:extLst>
            </p:cNvPr>
            <p:cNvSpPr txBox="1"/>
            <p:nvPr/>
          </p:nvSpPr>
          <p:spPr>
            <a:xfrm>
              <a:off x="6694541" y="3610478"/>
              <a:ext cx="504663"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e1</a:t>
              </a:r>
              <a:endParaRPr lang="en-US" sz="1200" kern="0" dirty="0">
                <a:solidFill>
                  <a:prstClr val="black"/>
                </a:solidFill>
                <a:latin typeface="Courier" charset="0"/>
                <a:ea typeface="Courier" charset="0"/>
                <a:cs typeface="Courier" charset="0"/>
              </a:endParaRPr>
            </a:p>
          </p:txBody>
        </p:sp>
        <p:grpSp>
          <p:nvGrpSpPr>
            <p:cNvPr id="34" name="Group 33">
              <a:extLst>
                <a:ext uri="{FF2B5EF4-FFF2-40B4-BE49-F238E27FC236}">
                  <a16:creationId xmlns:a16="http://schemas.microsoft.com/office/drawing/2014/main" id="{A0302575-CEDA-9349-A079-636F7474C069}"/>
                </a:ext>
              </a:extLst>
            </p:cNvPr>
            <p:cNvGrpSpPr/>
            <p:nvPr/>
          </p:nvGrpSpPr>
          <p:grpSpPr>
            <a:xfrm>
              <a:off x="2057545" y="3849696"/>
              <a:ext cx="5367078" cy="1702468"/>
              <a:chOff x="2057545" y="3849696"/>
              <a:chExt cx="5367078" cy="1702468"/>
            </a:xfrm>
          </p:grpSpPr>
          <p:grpSp>
            <p:nvGrpSpPr>
              <p:cNvPr id="35" name="Group 34">
                <a:extLst>
                  <a:ext uri="{FF2B5EF4-FFF2-40B4-BE49-F238E27FC236}">
                    <a16:creationId xmlns:a16="http://schemas.microsoft.com/office/drawing/2014/main" id="{AB9776E4-A930-2446-A717-466A63D170EF}"/>
                  </a:ext>
                </a:extLst>
              </p:cNvPr>
              <p:cNvGrpSpPr/>
              <p:nvPr/>
            </p:nvGrpSpPr>
            <p:grpSpPr>
              <a:xfrm>
                <a:off x="2057545" y="3898229"/>
                <a:ext cx="5235488" cy="1230841"/>
                <a:chOff x="2057545" y="3898229"/>
                <a:chExt cx="5235488" cy="1230841"/>
              </a:xfrm>
            </p:grpSpPr>
            <p:sp>
              <p:nvSpPr>
                <p:cNvPr id="40" name="Bent-Up Arrow 39">
                  <a:extLst>
                    <a:ext uri="{FF2B5EF4-FFF2-40B4-BE49-F238E27FC236}">
                      <a16:creationId xmlns:a16="http://schemas.microsoft.com/office/drawing/2014/main" id="{749B142F-A334-F24A-BD28-5CDEB0D3E081}"/>
                    </a:ext>
                  </a:extLst>
                </p:cNvPr>
                <p:cNvSpPr/>
                <p:nvPr/>
              </p:nvSpPr>
              <p:spPr>
                <a:xfrm rot="5400000" flipH="1">
                  <a:off x="4552793" y="1402981"/>
                  <a:ext cx="233389" cy="5223885"/>
                </a:xfrm>
                <a:prstGeom prst="bentUpArrow">
                  <a:avLst>
                    <a:gd name="adj1" fmla="val 0"/>
                    <a:gd name="adj2" fmla="val 6756"/>
                    <a:gd name="adj3" fmla="val 20135"/>
                  </a:avLst>
                </a:prstGeom>
                <a:solidFill>
                  <a:sysClr val="windowText" lastClr="000000"/>
                </a:solidFill>
                <a:ln w="6350" cap="flat" cmpd="sng" algn="ctr">
                  <a:solidFill>
                    <a:sysClr val="windowText" lastClr="000000"/>
                  </a:solid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41" name="Group 40">
                  <a:extLst>
                    <a:ext uri="{FF2B5EF4-FFF2-40B4-BE49-F238E27FC236}">
                      <a16:creationId xmlns:a16="http://schemas.microsoft.com/office/drawing/2014/main" id="{7B085608-A053-AB45-8FF0-99A30FAA0AAC}"/>
                    </a:ext>
                  </a:extLst>
                </p:cNvPr>
                <p:cNvGrpSpPr/>
                <p:nvPr/>
              </p:nvGrpSpPr>
              <p:grpSpPr>
                <a:xfrm>
                  <a:off x="3132702" y="4071242"/>
                  <a:ext cx="4160331" cy="1057828"/>
                  <a:chOff x="4427129" y="4129048"/>
                  <a:chExt cx="2314332" cy="1597344"/>
                </a:xfrm>
              </p:grpSpPr>
              <p:cxnSp>
                <p:nvCxnSpPr>
                  <p:cNvPr id="42" name="Elbow Connector 41">
                    <a:extLst>
                      <a:ext uri="{FF2B5EF4-FFF2-40B4-BE49-F238E27FC236}">
                        <a16:creationId xmlns:a16="http://schemas.microsoft.com/office/drawing/2014/main" id="{C01802C8-6206-BC4C-A5A9-203286F39FE6}"/>
                      </a:ext>
                    </a:extLst>
                  </p:cNvPr>
                  <p:cNvCxnSpPr>
                    <a:endCxn id="36" idx="3"/>
                  </p:cNvCxnSpPr>
                  <p:nvPr/>
                </p:nvCxnSpPr>
                <p:spPr>
                  <a:xfrm>
                    <a:off x="4427134" y="4129048"/>
                    <a:ext cx="2314327" cy="1597344"/>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B92FE208-41D5-5D4A-BAB8-40C2E2771D8B}"/>
                      </a:ext>
                    </a:extLst>
                  </p:cNvPr>
                  <p:cNvCxnSpPr/>
                  <p:nvPr/>
                </p:nvCxnSpPr>
                <p:spPr>
                  <a:xfrm flipH="1">
                    <a:off x="4427129" y="4129049"/>
                    <a:ext cx="1" cy="9114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grpSp>
          </p:grpSp>
          <p:sp>
            <p:nvSpPr>
              <p:cNvPr id="36" name="Rectangle 35">
                <a:extLst>
                  <a:ext uri="{FF2B5EF4-FFF2-40B4-BE49-F238E27FC236}">
                    <a16:creationId xmlns:a16="http://schemas.microsoft.com/office/drawing/2014/main" id="{0B3BECAF-7BD3-5D4B-9177-97F9B0A52872}"/>
                  </a:ext>
                </a:extLst>
              </p:cNvPr>
              <p:cNvSpPr/>
              <p:nvPr/>
            </p:nvSpPr>
            <p:spPr>
              <a:xfrm flipH="1">
                <a:off x="7293026" y="4705974"/>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7" name="Rectangle 36">
                <a:extLst>
                  <a:ext uri="{FF2B5EF4-FFF2-40B4-BE49-F238E27FC236}">
                    <a16:creationId xmlns:a16="http://schemas.microsoft.com/office/drawing/2014/main" id="{47010FEE-D80A-FA4A-B4BE-9CD20B7A1982}"/>
                  </a:ext>
                </a:extLst>
              </p:cNvPr>
              <p:cNvSpPr/>
              <p:nvPr/>
            </p:nvSpPr>
            <p:spPr>
              <a:xfrm flipH="1">
                <a:off x="7293026" y="3849696"/>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8" name="TextBox 37">
                <a:extLst>
                  <a:ext uri="{FF2B5EF4-FFF2-40B4-BE49-F238E27FC236}">
                    <a16:creationId xmlns:a16="http://schemas.microsoft.com/office/drawing/2014/main" id="{6AD0BF0A-16AB-484F-AD99-790A9004BEC1}"/>
                  </a:ext>
                </a:extLst>
              </p:cNvPr>
              <p:cNvSpPr txBox="1"/>
              <p:nvPr/>
            </p:nvSpPr>
            <p:spPr>
              <a:xfrm>
                <a:off x="6909405" y="4057607"/>
                <a:ext cx="458525"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sp>
            <p:nvSpPr>
              <p:cNvPr id="39" name="TextBox 38">
                <a:extLst>
                  <a:ext uri="{FF2B5EF4-FFF2-40B4-BE49-F238E27FC236}">
                    <a16:creationId xmlns:a16="http://schemas.microsoft.com/office/drawing/2014/main" id="{3314052D-A997-F24F-BF1C-AE0FE3EFBBB6}"/>
                  </a:ext>
                </a:extLst>
              </p:cNvPr>
              <p:cNvSpPr txBox="1"/>
              <p:nvPr/>
            </p:nvSpPr>
            <p:spPr>
              <a:xfrm>
                <a:off x="6870296" y="5186806"/>
                <a:ext cx="554327"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grpSp>
      </p:grpSp>
      <p:grpSp>
        <p:nvGrpSpPr>
          <p:cNvPr id="3" name="Group 2">
            <a:extLst>
              <a:ext uri="{FF2B5EF4-FFF2-40B4-BE49-F238E27FC236}">
                <a16:creationId xmlns:a16="http://schemas.microsoft.com/office/drawing/2014/main" id="{DEC33DAE-30F8-A04B-8EF4-B1D608A85D13}"/>
              </a:ext>
            </a:extLst>
          </p:cNvPr>
          <p:cNvGrpSpPr/>
          <p:nvPr/>
        </p:nvGrpSpPr>
        <p:grpSpPr>
          <a:xfrm>
            <a:off x="8895690" y="4132189"/>
            <a:ext cx="1374279" cy="1321620"/>
            <a:chOff x="7371689" y="4132189"/>
            <a:chExt cx="1374279" cy="1321620"/>
          </a:xfrm>
        </p:grpSpPr>
        <p:sp>
          <p:nvSpPr>
            <p:cNvPr id="44" name="Rectangle 43">
              <a:extLst>
                <a:ext uri="{FF2B5EF4-FFF2-40B4-BE49-F238E27FC236}">
                  <a16:creationId xmlns:a16="http://schemas.microsoft.com/office/drawing/2014/main" id="{4912E571-EF04-BA48-AC5B-4190A38E37DF}"/>
                </a:ext>
              </a:extLst>
            </p:cNvPr>
            <p:cNvSpPr/>
            <p:nvPr/>
          </p:nvSpPr>
          <p:spPr>
            <a:xfrm flipH="1">
              <a:off x="7769699" y="4535844"/>
              <a:ext cx="81145" cy="436932"/>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45" name="Rectangle 44">
              <a:extLst>
                <a:ext uri="{FF2B5EF4-FFF2-40B4-BE49-F238E27FC236}">
                  <a16:creationId xmlns:a16="http://schemas.microsoft.com/office/drawing/2014/main" id="{E711711B-62C7-0542-9FBC-FB81C8C9D01D}"/>
                </a:ext>
              </a:extLst>
            </p:cNvPr>
            <p:cNvSpPr>
              <a:spLocks/>
            </p:cNvSpPr>
            <p:nvPr/>
          </p:nvSpPr>
          <p:spPr>
            <a:xfrm flipH="1">
              <a:off x="8247848" y="4607761"/>
              <a:ext cx="69066" cy="317429"/>
            </a:xfrm>
            <a:prstGeom prst="rect">
              <a:avLst/>
            </a:prstGeom>
            <a:solidFill>
              <a:srgbClr val="00B05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46" name="Straight Arrow Connector 45">
              <a:extLst>
                <a:ext uri="{FF2B5EF4-FFF2-40B4-BE49-F238E27FC236}">
                  <a16:creationId xmlns:a16="http://schemas.microsoft.com/office/drawing/2014/main" id="{AF419D41-88D0-EE4A-AFCB-1027DD05071D}"/>
                </a:ext>
              </a:extLst>
            </p:cNvPr>
            <p:cNvCxnSpPr/>
            <p:nvPr/>
          </p:nvCxnSpPr>
          <p:spPr>
            <a:xfrm>
              <a:off x="7849238" y="4764357"/>
              <a:ext cx="398613" cy="0"/>
            </a:xfrm>
            <a:prstGeom prst="straightConnector1">
              <a:avLst/>
            </a:prstGeom>
            <a:noFill/>
            <a:ln w="6350" cap="flat" cmpd="sng" algn="ctr">
              <a:solidFill>
                <a:sysClr val="windowText" lastClr="000000"/>
              </a:solidFill>
              <a:prstDash val="solid"/>
              <a:miter lim="800000"/>
              <a:tailEnd type="triangle"/>
            </a:ln>
            <a:effectLst/>
          </p:spPr>
        </p:cxnSp>
        <p:cxnSp>
          <p:nvCxnSpPr>
            <p:cNvPr id="47" name="Straight Arrow Connector 46">
              <a:extLst>
                <a:ext uri="{FF2B5EF4-FFF2-40B4-BE49-F238E27FC236}">
                  <a16:creationId xmlns:a16="http://schemas.microsoft.com/office/drawing/2014/main" id="{34504C94-7403-FB40-AD9B-B6EC34AA22FD}"/>
                </a:ext>
              </a:extLst>
            </p:cNvPr>
            <p:cNvCxnSpPr>
              <a:endCxn id="44" idx="3"/>
            </p:cNvCxnSpPr>
            <p:nvPr/>
          </p:nvCxnSpPr>
          <p:spPr>
            <a:xfrm>
              <a:off x="7371689" y="4535844"/>
              <a:ext cx="39801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48" name="Straight Arrow Connector 47">
              <a:extLst>
                <a:ext uri="{FF2B5EF4-FFF2-40B4-BE49-F238E27FC236}">
                  <a16:creationId xmlns:a16="http://schemas.microsoft.com/office/drawing/2014/main" id="{B689A6C0-9A68-B54B-9BB5-37FF5D0FB441}"/>
                </a:ext>
              </a:extLst>
            </p:cNvPr>
            <p:cNvCxnSpPr>
              <a:endCxn id="44" idx="3"/>
            </p:cNvCxnSpPr>
            <p:nvPr/>
          </p:nvCxnSpPr>
          <p:spPr>
            <a:xfrm>
              <a:off x="7371689" y="4369085"/>
              <a:ext cx="398010" cy="385225"/>
            </a:xfrm>
            <a:prstGeom prst="straightConnector1">
              <a:avLst/>
            </a:prstGeom>
            <a:noFill/>
            <a:ln w="6350" cap="flat" cmpd="sng" algn="ctr">
              <a:solidFill>
                <a:sysClr val="windowText" lastClr="000000"/>
              </a:solidFill>
              <a:prstDash val="solid"/>
              <a:miter lim="800000"/>
              <a:tailEnd type="triangle"/>
            </a:ln>
            <a:effectLst/>
          </p:spPr>
        </p:cxnSp>
        <p:cxnSp>
          <p:nvCxnSpPr>
            <p:cNvPr id="49" name="Straight Arrow Connector 48">
              <a:extLst>
                <a:ext uri="{FF2B5EF4-FFF2-40B4-BE49-F238E27FC236}">
                  <a16:creationId xmlns:a16="http://schemas.microsoft.com/office/drawing/2014/main" id="{7788E35A-8643-4C43-BEDD-ACDFDDD55BFF}"/>
                </a:ext>
              </a:extLst>
            </p:cNvPr>
            <p:cNvCxnSpPr/>
            <p:nvPr/>
          </p:nvCxnSpPr>
          <p:spPr>
            <a:xfrm flipV="1">
              <a:off x="7376805" y="4773072"/>
              <a:ext cx="398011" cy="218466"/>
            </a:xfrm>
            <a:prstGeom prst="straightConnector1">
              <a:avLst/>
            </a:prstGeom>
            <a:noFill/>
            <a:ln w="6350" cap="flat" cmpd="sng" algn="ctr">
              <a:solidFill>
                <a:sysClr val="windowText" lastClr="000000"/>
              </a:solidFill>
              <a:prstDash val="solid"/>
              <a:miter lim="800000"/>
              <a:tailEnd type="triangle"/>
            </a:ln>
            <a:effectLst/>
          </p:spPr>
        </p:cxnSp>
        <p:cxnSp>
          <p:nvCxnSpPr>
            <p:cNvPr id="50" name="Straight Arrow Connector 49">
              <a:extLst>
                <a:ext uri="{FF2B5EF4-FFF2-40B4-BE49-F238E27FC236}">
                  <a16:creationId xmlns:a16="http://schemas.microsoft.com/office/drawing/2014/main" id="{524B3F39-9250-FB4C-9EB5-6EB5DDD296AF}"/>
                </a:ext>
              </a:extLst>
            </p:cNvPr>
            <p:cNvCxnSpPr/>
            <p:nvPr/>
          </p:nvCxnSpPr>
          <p:spPr>
            <a:xfrm flipV="1">
              <a:off x="7376805" y="4773072"/>
              <a:ext cx="398011" cy="385225"/>
            </a:xfrm>
            <a:prstGeom prst="straightConnector1">
              <a:avLst/>
            </a:prstGeom>
            <a:noFill/>
            <a:ln w="6350" cap="flat" cmpd="sng" algn="ctr">
              <a:solidFill>
                <a:sysClr val="windowText" lastClr="000000"/>
              </a:solidFill>
              <a:prstDash val="solid"/>
              <a:miter lim="800000"/>
              <a:tailEnd type="triangle"/>
            </a:ln>
            <a:effectLst/>
          </p:spPr>
        </p:cxnSp>
        <p:cxnSp>
          <p:nvCxnSpPr>
            <p:cNvPr id="51" name="Straight Arrow Connector 50">
              <a:extLst>
                <a:ext uri="{FF2B5EF4-FFF2-40B4-BE49-F238E27FC236}">
                  <a16:creationId xmlns:a16="http://schemas.microsoft.com/office/drawing/2014/main" id="{E774F0FD-827D-C64D-BC34-B67E322DD6F4}"/>
                </a:ext>
              </a:extLst>
            </p:cNvPr>
            <p:cNvCxnSpPr/>
            <p:nvPr/>
          </p:nvCxnSpPr>
          <p:spPr>
            <a:xfrm>
              <a:off x="7846861" y="4639383"/>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52" name="Straight Arrow Connector 51">
              <a:extLst>
                <a:ext uri="{FF2B5EF4-FFF2-40B4-BE49-F238E27FC236}">
                  <a16:creationId xmlns:a16="http://schemas.microsoft.com/office/drawing/2014/main" id="{4C4E45AB-3A8E-3D42-8594-FF4F1633F4F5}"/>
                </a:ext>
              </a:extLst>
            </p:cNvPr>
            <p:cNvCxnSpPr/>
            <p:nvPr/>
          </p:nvCxnSpPr>
          <p:spPr>
            <a:xfrm>
              <a:off x="7846861" y="4549111"/>
              <a:ext cx="398011" cy="208537"/>
            </a:xfrm>
            <a:prstGeom prst="straightConnector1">
              <a:avLst/>
            </a:prstGeom>
            <a:noFill/>
            <a:ln w="6350" cap="flat" cmpd="sng" algn="ctr">
              <a:solidFill>
                <a:sysClr val="windowText" lastClr="000000"/>
              </a:solidFill>
              <a:prstDash val="solid"/>
              <a:miter lim="800000"/>
              <a:tailEnd type="triangle"/>
            </a:ln>
            <a:effectLst/>
          </p:spPr>
        </p:cxnSp>
        <p:cxnSp>
          <p:nvCxnSpPr>
            <p:cNvPr id="53" name="Straight Arrow Connector 52">
              <a:extLst>
                <a:ext uri="{FF2B5EF4-FFF2-40B4-BE49-F238E27FC236}">
                  <a16:creationId xmlns:a16="http://schemas.microsoft.com/office/drawing/2014/main" id="{42BD8F8E-EB0D-5746-83E4-D3AFCB948505}"/>
                </a:ext>
              </a:extLst>
            </p:cNvPr>
            <p:cNvCxnSpPr/>
            <p:nvPr/>
          </p:nvCxnSpPr>
          <p:spPr>
            <a:xfrm flipV="1">
              <a:off x="7846861" y="4757647"/>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4E614E47-321F-4F4E-97FA-5D83D0C5C2C9}"/>
                </a:ext>
              </a:extLst>
            </p:cNvPr>
            <p:cNvCxnSpPr/>
            <p:nvPr/>
          </p:nvCxnSpPr>
          <p:spPr>
            <a:xfrm flipV="1">
              <a:off x="7846861" y="4757647"/>
              <a:ext cx="398011" cy="208537"/>
            </a:xfrm>
            <a:prstGeom prst="straightConnector1">
              <a:avLst/>
            </a:prstGeom>
            <a:noFill/>
            <a:ln w="6350" cap="flat" cmpd="sng" algn="ctr">
              <a:solidFill>
                <a:sysClr val="windowText" lastClr="000000"/>
              </a:solidFill>
              <a:prstDash val="solid"/>
              <a:miter lim="800000"/>
              <a:tailEnd type="triangle"/>
            </a:ln>
            <a:effectLst/>
          </p:spPr>
        </p:cxnSp>
        <p:sp>
          <p:nvSpPr>
            <p:cNvPr id="55" name="TextBox 54">
              <a:extLst>
                <a:ext uri="{FF2B5EF4-FFF2-40B4-BE49-F238E27FC236}">
                  <a16:creationId xmlns:a16="http://schemas.microsoft.com/office/drawing/2014/main" id="{8D6B5939-95A0-D64B-913C-80EFD529819C}"/>
                </a:ext>
              </a:extLst>
            </p:cNvPr>
            <p:cNvSpPr txBox="1"/>
            <p:nvPr/>
          </p:nvSpPr>
          <p:spPr>
            <a:xfrm>
              <a:off x="8282380" y="4579960"/>
              <a:ext cx="463588" cy="553998"/>
            </a:xfrm>
            <a:prstGeom prst="rect">
              <a:avLst/>
            </a:prstGeom>
            <a:noFill/>
          </p:spPr>
          <p:txBody>
            <a:bodyPr wrap="none" rtlCol="0">
              <a:spAutoFit/>
            </a:bodyPr>
            <a:lstStyle/>
            <a:p>
              <a:pPr>
                <a:lnSpc>
                  <a:spcPts val="940"/>
                </a:lnSpc>
                <a:defRPr/>
              </a:pPr>
              <a:r>
                <a:rPr lang="en-US" sz="800" kern="0" dirty="0">
                  <a:solidFill>
                    <a:prstClr val="black"/>
                  </a:solidFill>
                  <a:latin typeface="Calibri" panose="020F0502020204030204"/>
                </a:rPr>
                <a:t>before</a:t>
              </a:r>
            </a:p>
            <a:p>
              <a:pPr>
                <a:lnSpc>
                  <a:spcPts val="940"/>
                </a:lnSpc>
                <a:defRPr/>
              </a:pPr>
              <a:r>
                <a:rPr lang="en-US" sz="800" kern="0" dirty="0">
                  <a:solidFill>
                    <a:prstClr val="black"/>
                  </a:solidFill>
                  <a:latin typeface="Calibri" panose="020F0502020204030204"/>
                </a:rPr>
                <a:t>after</a:t>
              </a:r>
            </a:p>
            <a:p>
              <a:pPr>
                <a:lnSpc>
                  <a:spcPts val="940"/>
                </a:lnSpc>
                <a:defRPr/>
              </a:pPr>
              <a:r>
                <a:rPr lang="en-US" sz="800" kern="0" dirty="0">
                  <a:solidFill>
                    <a:prstClr val="black"/>
                  </a:solidFill>
                  <a:latin typeface="Calibri" panose="020F0502020204030204"/>
                </a:rPr>
                <a:t>equal</a:t>
              </a:r>
            </a:p>
            <a:p>
              <a:pPr>
                <a:lnSpc>
                  <a:spcPts val="940"/>
                </a:lnSpc>
                <a:defRPr/>
              </a:pPr>
              <a:r>
                <a:rPr lang="en-US" sz="800" kern="0" dirty="0">
                  <a:solidFill>
                    <a:prstClr val="black"/>
                  </a:solidFill>
                  <a:latin typeface="Calibri" panose="020F0502020204030204"/>
                </a:rPr>
                <a:t>vague</a:t>
              </a:r>
            </a:p>
          </p:txBody>
        </p:sp>
        <p:cxnSp>
          <p:nvCxnSpPr>
            <p:cNvPr id="56" name="Straight Arrow Connector 55">
              <a:extLst>
                <a:ext uri="{FF2B5EF4-FFF2-40B4-BE49-F238E27FC236}">
                  <a16:creationId xmlns:a16="http://schemas.microsoft.com/office/drawing/2014/main" id="{6A52DD67-121C-EE40-ADA3-E8A5B50BDF99}"/>
                </a:ext>
              </a:extLst>
            </p:cNvPr>
            <p:cNvCxnSpPr>
              <a:endCxn id="44" idx="3"/>
            </p:cNvCxnSpPr>
            <p:nvPr/>
          </p:nvCxnSpPr>
          <p:spPr>
            <a:xfrm>
              <a:off x="7374065" y="4132189"/>
              <a:ext cx="395635" cy="622121"/>
            </a:xfrm>
            <a:prstGeom prst="straightConnector1">
              <a:avLst/>
            </a:prstGeom>
            <a:noFill/>
            <a:ln w="6350" cap="flat" cmpd="sng" algn="ctr">
              <a:solidFill>
                <a:sysClr val="windowText" lastClr="000000"/>
              </a:solidFill>
              <a:prstDash val="solid"/>
              <a:miter lim="800000"/>
              <a:tailEnd type="triangle"/>
            </a:ln>
            <a:effectLst/>
          </p:spPr>
        </p:cxnSp>
        <p:cxnSp>
          <p:nvCxnSpPr>
            <p:cNvPr id="57" name="Straight Arrow Connector 56">
              <a:extLst>
                <a:ext uri="{FF2B5EF4-FFF2-40B4-BE49-F238E27FC236}">
                  <a16:creationId xmlns:a16="http://schemas.microsoft.com/office/drawing/2014/main" id="{DE8AD148-0BF7-B44B-852A-2D59D153519F}"/>
                </a:ext>
              </a:extLst>
            </p:cNvPr>
            <p:cNvCxnSpPr/>
            <p:nvPr/>
          </p:nvCxnSpPr>
          <p:spPr>
            <a:xfrm flipV="1">
              <a:off x="7372025" y="4831688"/>
              <a:ext cx="395635" cy="622121"/>
            </a:xfrm>
            <a:prstGeom prst="straightConnector1">
              <a:avLst/>
            </a:prstGeom>
            <a:noFill/>
            <a:ln w="6350" cap="flat" cmpd="sng" algn="ctr">
              <a:solidFill>
                <a:sysClr val="windowText" lastClr="000000"/>
              </a:solidFill>
              <a:prstDash val="solid"/>
              <a:miter lim="800000"/>
              <a:tailEnd type="triangle"/>
            </a:ln>
            <a:effectLst/>
          </p:spPr>
        </p:cxnSp>
        <p:sp>
          <p:nvSpPr>
            <p:cNvPr id="58" name="TextBox 57">
              <a:extLst>
                <a:ext uri="{FF2B5EF4-FFF2-40B4-BE49-F238E27FC236}">
                  <a16:creationId xmlns:a16="http://schemas.microsoft.com/office/drawing/2014/main" id="{33AD5490-6C98-0C42-9E21-D2A1C1BD134A}"/>
                </a:ext>
              </a:extLst>
            </p:cNvPr>
            <p:cNvSpPr txBox="1"/>
            <p:nvPr/>
          </p:nvSpPr>
          <p:spPr>
            <a:xfrm>
              <a:off x="7957296" y="4386573"/>
              <a:ext cx="639934"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output</a:t>
              </a:r>
            </a:p>
          </p:txBody>
        </p:sp>
        <p:sp>
          <p:nvSpPr>
            <p:cNvPr id="59" name="TextBox 58">
              <a:extLst>
                <a:ext uri="{FF2B5EF4-FFF2-40B4-BE49-F238E27FC236}">
                  <a16:creationId xmlns:a16="http://schemas.microsoft.com/office/drawing/2014/main" id="{AE8FF3FD-FF60-2F40-9709-0642924CEB23}"/>
                </a:ext>
              </a:extLst>
            </p:cNvPr>
            <p:cNvSpPr txBox="1"/>
            <p:nvPr/>
          </p:nvSpPr>
          <p:spPr>
            <a:xfrm>
              <a:off x="7607290" y="5024021"/>
              <a:ext cx="407098"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64</a:t>
              </a:r>
              <a:endParaRPr lang="en-US" sz="900" kern="0" baseline="-25000" dirty="0">
                <a:solidFill>
                  <a:prstClr val="black"/>
                </a:solidFill>
                <a:latin typeface="Courier" charset="0"/>
                <a:ea typeface="Courier" charset="0"/>
                <a:cs typeface="Courier" charset="0"/>
              </a:endParaRPr>
            </a:p>
          </p:txBody>
        </p:sp>
      </p:grpSp>
      <p:sp>
        <p:nvSpPr>
          <p:cNvPr id="60" name="TextBox 59">
            <a:extLst>
              <a:ext uri="{FF2B5EF4-FFF2-40B4-BE49-F238E27FC236}">
                <a16:creationId xmlns:a16="http://schemas.microsoft.com/office/drawing/2014/main" id="{F740E140-21E5-C944-B719-A7A1EB5860BE}"/>
              </a:ext>
            </a:extLst>
          </p:cNvPr>
          <p:cNvSpPr txBox="1"/>
          <p:nvPr/>
        </p:nvSpPr>
        <p:spPr>
          <a:xfrm>
            <a:off x="7609304" y="5585612"/>
            <a:ext cx="237784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Output confidence scores</a:t>
            </a:r>
          </a:p>
        </p:txBody>
      </p:sp>
      <p:sp>
        <p:nvSpPr>
          <p:cNvPr id="66" name="Rectangle 65">
            <a:extLst>
              <a:ext uri="{FF2B5EF4-FFF2-40B4-BE49-F238E27FC236}">
                <a16:creationId xmlns:a16="http://schemas.microsoft.com/office/drawing/2014/main" id="{7540B02E-F3CA-7A41-B9F1-90F0B20C34E8}"/>
              </a:ext>
            </a:extLst>
          </p:cNvPr>
          <p:cNvSpPr>
            <a:spLocks noChangeAspect="1"/>
          </p:cNvSpPr>
          <p:nvPr/>
        </p:nvSpPr>
        <p:spPr>
          <a:xfrm flipH="1">
            <a:off x="8813835" y="2857499"/>
            <a:ext cx="203894" cy="81144"/>
          </a:xfrm>
          <a:prstGeom prst="rect">
            <a:avLst/>
          </a:prstGeom>
          <a:solidFill>
            <a:srgbClr val="FF000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85" name="Rectangle 84">
            <a:extLst>
              <a:ext uri="{FF2B5EF4-FFF2-40B4-BE49-F238E27FC236}">
                <a16:creationId xmlns:a16="http://schemas.microsoft.com/office/drawing/2014/main" id="{E1A2BF7F-5EF1-A841-BBFD-CD34B062BD4F}"/>
              </a:ext>
            </a:extLst>
          </p:cNvPr>
          <p:cNvSpPr/>
          <p:nvPr/>
        </p:nvSpPr>
        <p:spPr>
          <a:xfrm>
            <a:off x="7609303" y="1473961"/>
            <a:ext cx="2597303" cy="1486783"/>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4" name="Group 3">
            <a:extLst>
              <a:ext uri="{FF2B5EF4-FFF2-40B4-BE49-F238E27FC236}">
                <a16:creationId xmlns:a16="http://schemas.microsoft.com/office/drawing/2014/main" id="{D33EED2F-F4EA-A64D-BD20-7ACF261822AE}"/>
              </a:ext>
            </a:extLst>
          </p:cNvPr>
          <p:cNvGrpSpPr/>
          <p:nvPr/>
        </p:nvGrpSpPr>
        <p:grpSpPr>
          <a:xfrm>
            <a:off x="7576335" y="1528709"/>
            <a:ext cx="2630270" cy="1321671"/>
            <a:chOff x="6052335" y="1528708"/>
            <a:chExt cx="2630270" cy="1321671"/>
          </a:xfrm>
        </p:grpSpPr>
        <p:sp>
          <p:nvSpPr>
            <p:cNvPr id="62" name="Rectangle 61">
              <a:extLst>
                <a:ext uri="{FF2B5EF4-FFF2-40B4-BE49-F238E27FC236}">
                  <a16:creationId xmlns:a16="http://schemas.microsoft.com/office/drawing/2014/main" id="{1A09AF94-106D-3645-9CD9-E3AA368D1FF5}"/>
                </a:ext>
              </a:extLst>
            </p:cNvPr>
            <p:cNvSpPr/>
            <p:nvPr/>
          </p:nvSpPr>
          <p:spPr>
            <a:xfrm flipH="1">
              <a:off x="6461826" y="2080485"/>
              <a:ext cx="819604" cy="94493"/>
            </a:xfrm>
            <a:prstGeom prst="rect">
              <a:avLst/>
            </a:prstGeom>
            <a:solidFill>
              <a:srgbClr val="00B0F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3" name="Rectangle 62">
              <a:extLst>
                <a:ext uri="{FF2B5EF4-FFF2-40B4-BE49-F238E27FC236}">
                  <a16:creationId xmlns:a16="http://schemas.microsoft.com/office/drawing/2014/main" id="{C6AD86B0-8EAF-C44C-8627-D218DCE32B1D}"/>
                </a:ext>
              </a:extLst>
            </p:cNvPr>
            <p:cNvSpPr/>
            <p:nvPr/>
          </p:nvSpPr>
          <p:spPr>
            <a:xfrm flipH="1">
              <a:off x="7528953" y="2080485"/>
              <a:ext cx="819604" cy="94493"/>
            </a:xfrm>
            <a:prstGeom prst="rect">
              <a:avLst/>
            </a:prstGeom>
            <a:solidFill>
              <a:srgbClr val="00B0F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4" name="Rectangle 63">
              <a:extLst>
                <a:ext uri="{FF2B5EF4-FFF2-40B4-BE49-F238E27FC236}">
                  <a16:creationId xmlns:a16="http://schemas.microsoft.com/office/drawing/2014/main" id="{292AE01C-82B8-0040-BD13-A4F2CFDFB70F}"/>
                </a:ext>
              </a:extLst>
            </p:cNvPr>
            <p:cNvSpPr/>
            <p:nvPr/>
          </p:nvSpPr>
          <p:spPr>
            <a:xfrm flipH="1">
              <a:off x="6787849" y="2384271"/>
              <a:ext cx="1248377" cy="94493"/>
            </a:xfrm>
            <a:prstGeom prst="rect">
              <a:avLst/>
            </a:prstGeom>
            <a:solidFill>
              <a:srgbClr val="E7E6E6">
                <a:lumMod val="5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5" name="Rectangle 64">
              <a:extLst>
                <a:ext uri="{FF2B5EF4-FFF2-40B4-BE49-F238E27FC236}">
                  <a16:creationId xmlns:a16="http://schemas.microsoft.com/office/drawing/2014/main" id="{C887EF61-D8E1-3740-9DBE-D1D1727FBC9E}"/>
                </a:ext>
              </a:extLst>
            </p:cNvPr>
            <p:cNvSpPr/>
            <p:nvPr/>
          </p:nvSpPr>
          <p:spPr>
            <a:xfrm flipH="1">
              <a:off x="7099943" y="2621167"/>
              <a:ext cx="624188" cy="94493"/>
            </a:xfrm>
            <a:prstGeom prst="rect">
              <a:avLst/>
            </a:prstGeom>
            <a:solidFill>
              <a:srgbClr val="E7E6E6">
                <a:lumMod val="75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7" name="TextBox 66">
              <a:extLst>
                <a:ext uri="{FF2B5EF4-FFF2-40B4-BE49-F238E27FC236}">
                  <a16:creationId xmlns:a16="http://schemas.microsoft.com/office/drawing/2014/main" id="{2B65061E-9681-254B-9BCB-98DFD97B0802}"/>
                </a:ext>
              </a:extLst>
            </p:cNvPr>
            <p:cNvSpPr txBox="1"/>
            <p:nvPr/>
          </p:nvSpPr>
          <p:spPr>
            <a:xfrm>
              <a:off x="6303851" y="1874975"/>
              <a:ext cx="1120773"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v</a:t>
              </a:r>
              <a:r>
                <a:rPr lang="en-US" sz="900" kern="0" baseline="-25000" dirty="0">
                  <a:solidFill>
                    <a:prstClr val="black"/>
                  </a:solidFill>
                  <a:latin typeface="Courier" charset="0"/>
                  <a:ea typeface="Courier" charset="0"/>
                  <a:cs typeface="Courier" charset="0"/>
                </a:rPr>
                <a:t>1</a:t>
              </a:r>
            </a:p>
          </p:txBody>
        </p:sp>
        <p:sp>
          <p:nvSpPr>
            <p:cNvPr id="68" name="TextBox 67">
              <a:extLst>
                <a:ext uri="{FF2B5EF4-FFF2-40B4-BE49-F238E27FC236}">
                  <a16:creationId xmlns:a16="http://schemas.microsoft.com/office/drawing/2014/main" id="{AC79644C-43D0-784C-81C5-4CBE84AE6DE9}"/>
                </a:ext>
              </a:extLst>
            </p:cNvPr>
            <p:cNvSpPr txBox="1"/>
            <p:nvPr/>
          </p:nvSpPr>
          <p:spPr>
            <a:xfrm>
              <a:off x="7369699" y="1874975"/>
              <a:ext cx="1120773"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v</a:t>
              </a:r>
              <a:r>
                <a:rPr lang="en-US" sz="900" kern="0" baseline="-25000" dirty="0">
                  <a:solidFill>
                    <a:prstClr val="black"/>
                  </a:solidFill>
                  <a:latin typeface="Courier" charset="0"/>
                  <a:ea typeface="Courier" charset="0"/>
                  <a:cs typeface="Courier" charset="0"/>
                </a:rPr>
                <a:t>2</a:t>
              </a:r>
              <a:endParaRPr lang="en-US" sz="900" kern="0" dirty="0">
                <a:solidFill>
                  <a:prstClr val="black"/>
                </a:solidFill>
                <a:latin typeface="Courier" charset="0"/>
                <a:ea typeface="Courier" charset="0"/>
                <a:cs typeface="Courier" charset="0"/>
              </a:endParaRPr>
            </a:p>
          </p:txBody>
        </p:sp>
        <p:cxnSp>
          <p:nvCxnSpPr>
            <p:cNvPr id="69" name="Straight Arrow Connector 68">
              <a:extLst>
                <a:ext uri="{FF2B5EF4-FFF2-40B4-BE49-F238E27FC236}">
                  <a16:creationId xmlns:a16="http://schemas.microsoft.com/office/drawing/2014/main" id="{8992F45C-566E-844D-9E2F-0B5A79E77E60}"/>
                </a:ext>
              </a:extLst>
            </p:cNvPr>
            <p:cNvCxnSpPr/>
            <p:nvPr/>
          </p:nvCxnSpPr>
          <p:spPr>
            <a:xfrm flipH="1">
              <a:off x="7392711" y="2182098"/>
              <a:ext cx="290644" cy="202179"/>
            </a:xfrm>
            <a:prstGeom prst="straightConnector1">
              <a:avLst/>
            </a:prstGeom>
            <a:noFill/>
            <a:ln w="6350" cap="flat" cmpd="sng" algn="ctr">
              <a:solidFill>
                <a:sysClr val="windowText" lastClr="000000"/>
              </a:solidFill>
              <a:prstDash val="solid"/>
              <a:miter lim="800000"/>
              <a:tailEnd type="triangle"/>
            </a:ln>
            <a:effectLst/>
          </p:spPr>
        </p:cxnSp>
        <p:cxnSp>
          <p:nvCxnSpPr>
            <p:cNvPr id="70" name="Straight Arrow Connector 69">
              <a:extLst>
                <a:ext uri="{FF2B5EF4-FFF2-40B4-BE49-F238E27FC236}">
                  <a16:creationId xmlns:a16="http://schemas.microsoft.com/office/drawing/2014/main" id="{D1931E52-799B-F847-BF13-D0D97F1C9C31}"/>
                </a:ext>
              </a:extLst>
            </p:cNvPr>
            <p:cNvCxnSpPr>
              <a:stCxn id="63" idx="2"/>
            </p:cNvCxnSpPr>
            <p:nvPr/>
          </p:nvCxnSpPr>
          <p:spPr>
            <a:xfrm flipH="1">
              <a:off x="7392711" y="2174978"/>
              <a:ext cx="546044" cy="209299"/>
            </a:xfrm>
            <a:prstGeom prst="straightConnector1">
              <a:avLst/>
            </a:prstGeom>
            <a:noFill/>
            <a:ln w="6350" cap="flat" cmpd="sng" algn="ctr">
              <a:solidFill>
                <a:sysClr val="windowText" lastClr="000000"/>
              </a:solidFill>
              <a:prstDash val="solid"/>
              <a:miter lim="800000"/>
              <a:tailEnd type="triangle"/>
            </a:ln>
            <a:effectLst/>
          </p:spPr>
        </p:cxnSp>
        <p:grpSp>
          <p:nvGrpSpPr>
            <p:cNvPr id="71" name="Group 70">
              <a:extLst>
                <a:ext uri="{FF2B5EF4-FFF2-40B4-BE49-F238E27FC236}">
                  <a16:creationId xmlns:a16="http://schemas.microsoft.com/office/drawing/2014/main" id="{A7C3D8DD-6021-5F44-B776-C5566A1AC939}"/>
                </a:ext>
              </a:extLst>
            </p:cNvPr>
            <p:cNvGrpSpPr/>
            <p:nvPr/>
          </p:nvGrpSpPr>
          <p:grpSpPr>
            <a:xfrm rot="5400000" flipV="1">
              <a:off x="7027519" y="2019084"/>
              <a:ext cx="209302" cy="521085"/>
              <a:chOff x="4885023" y="1789674"/>
              <a:chExt cx="803023" cy="763359"/>
            </a:xfrm>
          </p:grpSpPr>
          <p:cxnSp>
            <p:nvCxnSpPr>
              <p:cNvPr id="91" name="Straight Arrow Connector 90">
                <a:extLst>
                  <a:ext uri="{FF2B5EF4-FFF2-40B4-BE49-F238E27FC236}">
                    <a16:creationId xmlns:a16="http://schemas.microsoft.com/office/drawing/2014/main" id="{253FDEF4-3636-8443-A5FC-1868FD26D728}"/>
                  </a:ext>
                </a:extLst>
              </p:cNvPr>
              <p:cNvCxnSpPr/>
              <p:nvPr/>
            </p:nvCxnSpPr>
            <p:spPr>
              <a:xfrm rot="5400000" flipV="1">
                <a:off x="5073605" y="1938591"/>
                <a:ext cx="435490" cy="793393"/>
              </a:xfrm>
              <a:prstGeom prst="straightConnector1">
                <a:avLst/>
              </a:prstGeom>
              <a:noFill/>
              <a:ln w="6350" cap="flat" cmpd="sng" algn="ctr">
                <a:solidFill>
                  <a:sysClr val="windowText" lastClr="000000"/>
                </a:solidFill>
                <a:prstDash val="solid"/>
                <a:miter lim="800000"/>
                <a:tailEnd type="triangle"/>
              </a:ln>
              <a:effectLst/>
            </p:spPr>
          </p:cxnSp>
          <p:cxnSp>
            <p:nvCxnSpPr>
              <p:cNvPr id="92" name="Straight Arrow Connector 91">
                <a:extLst>
                  <a:ext uri="{FF2B5EF4-FFF2-40B4-BE49-F238E27FC236}">
                    <a16:creationId xmlns:a16="http://schemas.microsoft.com/office/drawing/2014/main" id="{AE28A4C5-9018-4D48-9F13-89E1C597D870}"/>
                  </a:ext>
                </a:extLst>
              </p:cNvPr>
              <p:cNvCxnSpPr>
                <a:stCxn id="62" idx="2"/>
              </p:cNvCxnSpPr>
              <p:nvPr/>
            </p:nvCxnSpPr>
            <p:spPr>
              <a:xfrm rot="5400000" flipV="1">
                <a:off x="4904855" y="1769842"/>
                <a:ext cx="763357" cy="803021"/>
              </a:xfrm>
              <a:prstGeom prst="straightConnector1">
                <a:avLst/>
              </a:prstGeom>
              <a:noFill/>
              <a:ln w="6350" cap="flat" cmpd="sng" algn="ctr">
                <a:solidFill>
                  <a:sysClr val="windowText" lastClr="000000"/>
                </a:solidFill>
                <a:prstDash val="solid"/>
                <a:miter lim="800000"/>
                <a:tailEnd type="triangle"/>
              </a:ln>
              <a:effectLst/>
            </p:spPr>
          </p:cxnSp>
        </p:grpSp>
        <p:cxnSp>
          <p:nvCxnSpPr>
            <p:cNvPr id="72" name="Straight Arrow Connector 71">
              <a:extLst>
                <a:ext uri="{FF2B5EF4-FFF2-40B4-BE49-F238E27FC236}">
                  <a16:creationId xmlns:a16="http://schemas.microsoft.com/office/drawing/2014/main" id="{E38EE8DD-9DC6-054E-B51B-7B144FAC75BC}"/>
                </a:ext>
              </a:extLst>
            </p:cNvPr>
            <p:cNvCxnSpPr/>
            <p:nvPr/>
          </p:nvCxnSpPr>
          <p:spPr>
            <a:xfrm rot="5400000">
              <a:off x="7309774" y="2554749"/>
              <a:ext cx="151970" cy="0"/>
            </a:xfrm>
            <a:prstGeom prst="straightConnector1">
              <a:avLst/>
            </a:prstGeom>
            <a:noFill/>
            <a:ln w="6350" cap="flat" cmpd="sng" algn="ctr">
              <a:solidFill>
                <a:sysClr val="windowText" lastClr="000000"/>
              </a:solidFill>
              <a:prstDash val="solid"/>
              <a:miter lim="800000"/>
              <a:tailEnd type="triangle"/>
            </a:ln>
            <a:effectLst/>
          </p:spPr>
        </p:cxnSp>
        <p:cxnSp>
          <p:nvCxnSpPr>
            <p:cNvPr id="73" name="Straight Arrow Connector 72">
              <a:extLst>
                <a:ext uri="{FF2B5EF4-FFF2-40B4-BE49-F238E27FC236}">
                  <a16:creationId xmlns:a16="http://schemas.microsoft.com/office/drawing/2014/main" id="{1CA23853-3FA5-AE4D-9FAC-9D46059F5686}"/>
                </a:ext>
              </a:extLst>
            </p:cNvPr>
            <p:cNvCxnSpPr/>
            <p:nvPr/>
          </p:nvCxnSpPr>
          <p:spPr>
            <a:xfrm rot="5400000">
              <a:off x="7419007" y="2445516"/>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74" name="Straight Arrow Connector 73">
              <a:extLst>
                <a:ext uri="{FF2B5EF4-FFF2-40B4-BE49-F238E27FC236}">
                  <a16:creationId xmlns:a16="http://schemas.microsoft.com/office/drawing/2014/main" id="{750BB14E-018A-9E44-8FE6-5394B72F7038}"/>
                </a:ext>
              </a:extLst>
            </p:cNvPr>
            <p:cNvCxnSpPr/>
            <p:nvPr/>
          </p:nvCxnSpPr>
          <p:spPr>
            <a:xfrm rot="5400000">
              <a:off x="7502386" y="2362136"/>
              <a:ext cx="151970" cy="385225"/>
            </a:xfrm>
            <a:prstGeom prst="straightConnector1">
              <a:avLst/>
            </a:prstGeom>
            <a:noFill/>
            <a:ln w="6350" cap="flat" cmpd="sng" algn="ctr">
              <a:solidFill>
                <a:sysClr val="windowText" lastClr="000000"/>
              </a:solidFill>
              <a:prstDash val="solid"/>
              <a:miter lim="800000"/>
              <a:tailEnd type="triangle"/>
            </a:ln>
            <a:effectLst/>
          </p:spPr>
        </p:cxnSp>
        <p:grpSp>
          <p:nvGrpSpPr>
            <p:cNvPr id="75" name="Group 74">
              <a:extLst>
                <a:ext uri="{FF2B5EF4-FFF2-40B4-BE49-F238E27FC236}">
                  <a16:creationId xmlns:a16="http://schemas.microsoft.com/office/drawing/2014/main" id="{A76988D8-AD9D-A847-99C0-A44F52D7B0AB}"/>
                </a:ext>
              </a:extLst>
            </p:cNvPr>
            <p:cNvGrpSpPr/>
            <p:nvPr/>
          </p:nvGrpSpPr>
          <p:grpSpPr>
            <a:xfrm rot="5400000" flipV="1">
              <a:off x="7117162" y="2362136"/>
              <a:ext cx="151970" cy="385225"/>
              <a:chOff x="5104983" y="1988699"/>
              <a:chExt cx="583063" cy="564332"/>
            </a:xfrm>
          </p:grpSpPr>
          <p:cxnSp>
            <p:nvCxnSpPr>
              <p:cNvPr id="89" name="Straight Arrow Connector 88">
                <a:extLst>
                  <a:ext uri="{FF2B5EF4-FFF2-40B4-BE49-F238E27FC236}">
                    <a16:creationId xmlns:a16="http://schemas.microsoft.com/office/drawing/2014/main" id="{1B7F84BD-39B2-F441-8D4C-6FEECE6DE29D}"/>
                  </a:ext>
                </a:extLst>
              </p:cNvPr>
              <p:cNvCxnSpPr/>
              <p:nvPr/>
            </p:nvCxnSpPr>
            <p:spPr>
              <a:xfrm>
                <a:off x="5104983" y="2232991"/>
                <a:ext cx="583063" cy="320040"/>
              </a:xfrm>
              <a:prstGeom prst="straightConnector1">
                <a:avLst/>
              </a:prstGeom>
              <a:noFill/>
              <a:ln w="6350" cap="flat" cmpd="sng" algn="ctr">
                <a:solidFill>
                  <a:sysClr val="windowText" lastClr="000000"/>
                </a:solidFill>
                <a:prstDash val="solid"/>
                <a:miter lim="800000"/>
                <a:tailEnd type="triangle"/>
              </a:ln>
              <a:effectLst/>
            </p:spPr>
          </p:cxnSp>
          <p:cxnSp>
            <p:nvCxnSpPr>
              <p:cNvPr id="90" name="Straight Arrow Connector 89">
                <a:extLst>
                  <a:ext uri="{FF2B5EF4-FFF2-40B4-BE49-F238E27FC236}">
                    <a16:creationId xmlns:a16="http://schemas.microsoft.com/office/drawing/2014/main" id="{8E5E5DB8-E4C8-1F4D-B23A-B67BC3A0F43B}"/>
                  </a:ext>
                </a:extLst>
              </p:cNvPr>
              <p:cNvCxnSpPr/>
              <p:nvPr/>
            </p:nvCxnSpPr>
            <p:spPr>
              <a:xfrm>
                <a:off x="5104983" y="1988699"/>
                <a:ext cx="583063" cy="564332"/>
              </a:xfrm>
              <a:prstGeom prst="straightConnector1">
                <a:avLst/>
              </a:prstGeom>
              <a:noFill/>
              <a:ln w="6350" cap="flat" cmpd="sng" algn="ctr">
                <a:solidFill>
                  <a:sysClr val="windowText" lastClr="000000"/>
                </a:solidFill>
                <a:prstDash val="solid"/>
                <a:miter lim="800000"/>
                <a:tailEnd type="triangle"/>
              </a:ln>
              <a:effectLst/>
            </p:spPr>
          </p:cxnSp>
        </p:grpSp>
        <p:cxnSp>
          <p:nvCxnSpPr>
            <p:cNvPr id="76" name="Straight Arrow Connector 75">
              <a:extLst>
                <a:ext uri="{FF2B5EF4-FFF2-40B4-BE49-F238E27FC236}">
                  <a16:creationId xmlns:a16="http://schemas.microsoft.com/office/drawing/2014/main" id="{5DEF899B-626E-874D-BB5F-C612E83AFD69}"/>
                </a:ext>
              </a:extLst>
            </p:cNvPr>
            <p:cNvCxnSpPr/>
            <p:nvPr/>
          </p:nvCxnSpPr>
          <p:spPr>
            <a:xfrm rot="5400000">
              <a:off x="7309774" y="2774394"/>
              <a:ext cx="151970" cy="0"/>
            </a:xfrm>
            <a:prstGeom prst="straightConnector1">
              <a:avLst/>
            </a:prstGeom>
            <a:noFill/>
            <a:ln w="6350" cap="flat" cmpd="sng" algn="ctr">
              <a:solidFill>
                <a:sysClr val="windowText" lastClr="000000"/>
              </a:solidFill>
              <a:prstDash val="solid"/>
              <a:miter lim="800000"/>
              <a:tailEnd type="triangle"/>
            </a:ln>
            <a:effectLst/>
          </p:spPr>
        </p:cxnSp>
        <p:cxnSp>
          <p:nvCxnSpPr>
            <p:cNvPr id="77" name="Straight Arrow Connector 76">
              <a:extLst>
                <a:ext uri="{FF2B5EF4-FFF2-40B4-BE49-F238E27FC236}">
                  <a16:creationId xmlns:a16="http://schemas.microsoft.com/office/drawing/2014/main" id="{F5A8D19C-FC95-744F-A270-35563EB30860}"/>
                </a:ext>
              </a:extLst>
            </p:cNvPr>
            <p:cNvCxnSpPr/>
            <p:nvPr/>
          </p:nvCxnSpPr>
          <p:spPr>
            <a:xfrm rot="5400000">
              <a:off x="7419007" y="2665161"/>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78" name="Straight Arrow Connector 77">
              <a:extLst>
                <a:ext uri="{FF2B5EF4-FFF2-40B4-BE49-F238E27FC236}">
                  <a16:creationId xmlns:a16="http://schemas.microsoft.com/office/drawing/2014/main" id="{B92E2B80-5FBB-674D-83D0-E3EA266865AC}"/>
                </a:ext>
              </a:extLst>
            </p:cNvPr>
            <p:cNvCxnSpPr/>
            <p:nvPr/>
          </p:nvCxnSpPr>
          <p:spPr>
            <a:xfrm rot="5400000" flipV="1">
              <a:off x="7200541" y="2665161"/>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79" name="Straight Arrow Connector 78">
              <a:extLst>
                <a:ext uri="{FF2B5EF4-FFF2-40B4-BE49-F238E27FC236}">
                  <a16:creationId xmlns:a16="http://schemas.microsoft.com/office/drawing/2014/main" id="{4D31B2A3-9CD3-924A-843A-468472D79C23}"/>
                </a:ext>
              </a:extLst>
            </p:cNvPr>
            <p:cNvCxnSpPr/>
            <p:nvPr/>
          </p:nvCxnSpPr>
          <p:spPr>
            <a:xfrm flipH="1">
              <a:off x="7406586" y="2184856"/>
              <a:ext cx="780427" cy="196323"/>
            </a:xfrm>
            <a:prstGeom prst="straightConnector1">
              <a:avLst/>
            </a:prstGeom>
            <a:noFill/>
            <a:ln w="6350" cap="flat" cmpd="sng" algn="ctr">
              <a:solidFill>
                <a:sysClr val="windowText" lastClr="000000"/>
              </a:solidFill>
              <a:prstDash val="solid"/>
              <a:miter lim="800000"/>
              <a:tailEnd type="triangle"/>
            </a:ln>
            <a:effectLst/>
          </p:spPr>
        </p:cxnSp>
        <p:sp>
          <p:nvSpPr>
            <p:cNvPr id="80" name="TextBox 79">
              <a:extLst>
                <a:ext uri="{FF2B5EF4-FFF2-40B4-BE49-F238E27FC236}">
                  <a16:creationId xmlns:a16="http://schemas.microsoft.com/office/drawing/2014/main" id="{95CF6EF2-0C49-DF4C-8BE9-65A4876943F8}"/>
                </a:ext>
              </a:extLst>
            </p:cNvPr>
            <p:cNvSpPr txBox="1"/>
            <p:nvPr/>
          </p:nvSpPr>
          <p:spPr>
            <a:xfrm>
              <a:off x="6052335" y="1996059"/>
              <a:ext cx="417386"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500</a:t>
              </a:r>
              <a:endParaRPr lang="en-US" sz="900" kern="0" baseline="-25000" dirty="0">
                <a:solidFill>
                  <a:prstClr val="black"/>
                </a:solidFill>
                <a:latin typeface="Courier" charset="0"/>
                <a:ea typeface="Courier" charset="0"/>
                <a:cs typeface="Courier" charset="0"/>
              </a:endParaRPr>
            </a:p>
          </p:txBody>
        </p:sp>
        <p:sp>
          <p:nvSpPr>
            <p:cNvPr id="81" name="TextBox 80">
              <a:extLst>
                <a:ext uri="{FF2B5EF4-FFF2-40B4-BE49-F238E27FC236}">
                  <a16:creationId xmlns:a16="http://schemas.microsoft.com/office/drawing/2014/main" id="{E63D9937-0727-A84B-AF8A-8E321AF0CA6A}"/>
                </a:ext>
              </a:extLst>
            </p:cNvPr>
            <p:cNvSpPr txBox="1"/>
            <p:nvPr/>
          </p:nvSpPr>
          <p:spPr>
            <a:xfrm>
              <a:off x="6236397" y="2323492"/>
              <a:ext cx="794435"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150</a:t>
              </a:r>
              <a:endParaRPr lang="en-US" sz="900" kern="0" baseline="-25000" dirty="0">
                <a:solidFill>
                  <a:prstClr val="black"/>
                </a:solidFill>
                <a:latin typeface="Courier" charset="0"/>
                <a:ea typeface="Courier" charset="0"/>
                <a:cs typeface="Courier" charset="0"/>
              </a:endParaRPr>
            </a:p>
          </p:txBody>
        </p:sp>
        <p:sp>
          <p:nvSpPr>
            <p:cNvPr id="82" name="TextBox 81">
              <a:extLst>
                <a:ext uri="{FF2B5EF4-FFF2-40B4-BE49-F238E27FC236}">
                  <a16:creationId xmlns:a16="http://schemas.microsoft.com/office/drawing/2014/main" id="{87B045AE-4DDB-3148-8C46-360466075ADF}"/>
                </a:ext>
              </a:extLst>
            </p:cNvPr>
            <p:cNvSpPr txBox="1"/>
            <p:nvPr/>
          </p:nvSpPr>
          <p:spPr>
            <a:xfrm>
              <a:off x="8265838" y="1994270"/>
              <a:ext cx="416767"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500</a:t>
              </a:r>
              <a:endParaRPr lang="en-US" sz="900" kern="0" baseline="-25000" dirty="0">
                <a:solidFill>
                  <a:prstClr val="black"/>
                </a:solidFill>
                <a:latin typeface="Courier" charset="0"/>
                <a:ea typeface="Courier" charset="0"/>
                <a:cs typeface="Courier" charset="0"/>
              </a:endParaRPr>
            </a:p>
          </p:txBody>
        </p:sp>
        <p:sp>
          <p:nvSpPr>
            <p:cNvPr id="83" name="TextBox 82">
              <a:extLst>
                <a:ext uri="{FF2B5EF4-FFF2-40B4-BE49-F238E27FC236}">
                  <a16:creationId xmlns:a16="http://schemas.microsoft.com/office/drawing/2014/main" id="{E51141DA-68BD-CC41-88C3-E8337AB63830}"/>
                </a:ext>
              </a:extLst>
            </p:cNvPr>
            <p:cNvSpPr txBox="1"/>
            <p:nvPr/>
          </p:nvSpPr>
          <p:spPr>
            <a:xfrm>
              <a:off x="6535802" y="2562365"/>
              <a:ext cx="794435"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45</a:t>
              </a:r>
              <a:endParaRPr lang="en-US" sz="900" kern="0" baseline="-25000" dirty="0">
                <a:solidFill>
                  <a:prstClr val="black"/>
                </a:solidFill>
                <a:latin typeface="Courier" charset="0"/>
                <a:ea typeface="Courier" charset="0"/>
                <a:cs typeface="Courier" charset="0"/>
              </a:endParaRPr>
            </a:p>
          </p:txBody>
        </p:sp>
        <p:sp>
          <p:nvSpPr>
            <p:cNvPr id="84" name="TextBox 83">
              <a:extLst>
                <a:ext uri="{FF2B5EF4-FFF2-40B4-BE49-F238E27FC236}">
                  <a16:creationId xmlns:a16="http://schemas.microsoft.com/office/drawing/2014/main" id="{C9EFB4BC-8C4E-A24E-835E-F6516B2468E9}"/>
                </a:ext>
              </a:extLst>
            </p:cNvPr>
            <p:cNvSpPr txBox="1"/>
            <p:nvPr/>
          </p:nvSpPr>
          <p:spPr>
            <a:xfrm>
              <a:off x="6447163" y="1528708"/>
              <a:ext cx="1954921" cy="430887"/>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Siamese network trained on </a:t>
              </a:r>
              <a:r>
                <a:rPr lang="en-US" sz="1050" kern="0" dirty="0" err="1">
                  <a:solidFill>
                    <a:prstClr val="black"/>
                  </a:solidFill>
                  <a:latin typeface="Courier" charset="0"/>
                  <a:ea typeface="Courier" charset="0"/>
                  <a:cs typeface="Courier" charset="0"/>
                </a:rPr>
                <a:t>TemProb</a:t>
              </a:r>
              <a:endParaRPr lang="en-US" sz="1050" kern="0" dirty="0">
                <a:solidFill>
                  <a:prstClr val="black"/>
                </a:solidFill>
                <a:latin typeface="Courier" charset="0"/>
                <a:ea typeface="Courier" charset="0"/>
                <a:cs typeface="Courier" charset="0"/>
              </a:endParaRPr>
            </a:p>
          </p:txBody>
        </p:sp>
        <p:sp>
          <p:nvSpPr>
            <p:cNvPr id="86" name="TextBox 85">
              <a:extLst>
                <a:ext uri="{FF2B5EF4-FFF2-40B4-BE49-F238E27FC236}">
                  <a16:creationId xmlns:a16="http://schemas.microsoft.com/office/drawing/2014/main" id="{D384117C-7C05-E84C-990C-039044BE48DB}"/>
                </a:ext>
              </a:extLst>
            </p:cNvPr>
            <p:cNvSpPr txBox="1"/>
            <p:nvPr/>
          </p:nvSpPr>
          <p:spPr>
            <a:xfrm>
              <a:off x="7694098" y="2210184"/>
              <a:ext cx="942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dropout 0.3</a:t>
              </a:r>
            </a:p>
          </p:txBody>
        </p:sp>
        <p:sp>
          <p:nvSpPr>
            <p:cNvPr id="87" name="TextBox 86">
              <a:extLst>
                <a:ext uri="{FF2B5EF4-FFF2-40B4-BE49-F238E27FC236}">
                  <a16:creationId xmlns:a16="http://schemas.microsoft.com/office/drawing/2014/main" id="{ADE0FB66-27C1-1941-B7A5-821FE19BB2C4}"/>
                </a:ext>
              </a:extLst>
            </p:cNvPr>
            <p:cNvSpPr txBox="1"/>
            <p:nvPr/>
          </p:nvSpPr>
          <p:spPr>
            <a:xfrm>
              <a:off x="7582284" y="2454827"/>
              <a:ext cx="942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dropout 0.3</a:t>
              </a:r>
            </a:p>
          </p:txBody>
        </p:sp>
        <p:cxnSp>
          <p:nvCxnSpPr>
            <p:cNvPr id="88" name="Straight Arrow Connector 87">
              <a:extLst>
                <a:ext uri="{FF2B5EF4-FFF2-40B4-BE49-F238E27FC236}">
                  <a16:creationId xmlns:a16="http://schemas.microsoft.com/office/drawing/2014/main" id="{6D7772DF-2D47-2944-826A-669549E2F806}"/>
                </a:ext>
              </a:extLst>
            </p:cNvPr>
            <p:cNvCxnSpPr/>
            <p:nvPr/>
          </p:nvCxnSpPr>
          <p:spPr>
            <a:xfrm>
              <a:off x="6539013" y="2173346"/>
              <a:ext cx="835052" cy="210064"/>
            </a:xfrm>
            <a:prstGeom prst="straightConnector1">
              <a:avLst/>
            </a:prstGeom>
            <a:noFill/>
            <a:ln w="6350" cap="flat" cmpd="sng" algn="ctr">
              <a:solidFill>
                <a:sysClr val="windowText" lastClr="000000"/>
              </a:solidFill>
              <a:prstDash val="solid"/>
              <a:miter lim="800000"/>
              <a:tailEnd type="triangle"/>
            </a:ln>
            <a:effectLst/>
          </p:spPr>
        </p:cxnSp>
      </p:grpSp>
      <p:grpSp>
        <p:nvGrpSpPr>
          <p:cNvPr id="93" name="Group 92">
            <a:extLst>
              <a:ext uri="{FF2B5EF4-FFF2-40B4-BE49-F238E27FC236}">
                <a16:creationId xmlns:a16="http://schemas.microsoft.com/office/drawing/2014/main" id="{797B45D5-D351-674E-96A2-6E1F3B01E0D0}"/>
              </a:ext>
            </a:extLst>
          </p:cNvPr>
          <p:cNvGrpSpPr/>
          <p:nvPr/>
        </p:nvGrpSpPr>
        <p:grpSpPr>
          <a:xfrm>
            <a:off x="8814881" y="2938643"/>
            <a:ext cx="557925" cy="1597202"/>
            <a:chOff x="7290880" y="2938643"/>
            <a:chExt cx="557925" cy="1597202"/>
          </a:xfrm>
        </p:grpSpPr>
        <p:cxnSp>
          <p:nvCxnSpPr>
            <p:cNvPr id="94" name="Straight Arrow Connector 93">
              <a:extLst>
                <a:ext uri="{FF2B5EF4-FFF2-40B4-BE49-F238E27FC236}">
                  <a16:creationId xmlns:a16="http://schemas.microsoft.com/office/drawing/2014/main" id="{712BA1C8-54D6-E641-8013-3ADECBE0C9C1}"/>
                </a:ext>
              </a:extLst>
            </p:cNvPr>
            <p:cNvCxnSpPr>
              <a:cxnSpLocks/>
              <a:endCxn id="97" idx="1"/>
            </p:cNvCxnSpPr>
            <p:nvPr/>
          </p:nvCxnSpPr>
          <p:spPr>
            <a:xfrm flipH="1">
              <a:off x="7331454" y="2938643"/>
              <a:ext cx="60328" cy="711919"/>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grpSp>
          <p:nvGrpSpPr>
            <p:cNvPr id="95" name="Group 94">
              <a:extLst>
                <a:ext uri="{FF2B5EF4-FFF2-40B4-BE49-F238E27FC236}">
                  <a16:creationId xmlns:a16="http://schemas.microsoft.com/office/drawing/2014/main" id="{5005506E-7316-2C49-ADBF-EF612C849652}"/>
                </a:ext>
              </a:extLst>
            </p:cNvPr>
            <p:cNvGrpSpPr/>
            <p:nvPr/>
          </p:nvGrpSpPr>
          <p:grpSpPr>
            <a:xfrm>
              <a:off x="7290880" y="2938643"/>
              <a:ext cx="557925" cy="1597202"/>
              <a:chOff x="7290880" y="2938643"/>
              <a:chExt cx="557925" cy="1597202"/>
            </a:xfrm>
          </p:grpSpPr>
          <p:sp>
            <p:nvSpPr>
              <p:cNvPr id="97" name="Rectangle 96">
                <a:extLst>
                  <a:ext uri="{FF2B5EF4-FFF2-40B4-BE49-F238E27FC236}">
                    <a16:creationId xmlns:a16="http://schemas.microsoft.com/office/drawing/2014/main" id="{5875A255-6C91-E04C-94C3-2A11797934E3}"/>
                  </a:ext>
                </a:extLst>
              </p:cNvPr>
              <p:cNvSpPr>
                <a:spLocks noChangeAspect="1"/>
              </p:cNvSpPr>
              <p:nvPr/>
            </p:nvSpPr>
            <p:spPr>
              <a:xfrm rot="16200000" flipH="1">
                <a:off x="7229506" y="3711936"/>
                <a:ext cx="203894" cy="81145"/>
              </a:xfrm>
              <a:prstGeom prst="rect">
                <a:avLst/>
              </a:prstGeom>
              <a:solidFill>
                <a:srgbClr val="7030A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98" name="Rectangle 97">
                <a:extLst>
                  <a:ext uri="{FF2B5EF4-FFF2-40B4-BE49-F238E27FC236}">
                    <a16:creationId xmlns:a16="http://schemas.microsoft.com/office/drawing/2014/main" id="{3C135CF0-5311-384D-9292-298CC78DB682}"/>
                  </a:ext>
                </a:extLst>
              </p:cNvPr>
              <p:cNvSpPr>
                <a:spLocks noChangeAspect="1"/>
              </p:cNvSpPr>
              <p:nvPr/>
            </p:nvSpPr>
            <p:spPr>
              <a:xfrm rot="16200000" flipH="1">
                <a:off x="7706286" y="4393325"/>
                <a:ext cx="203894" cy="81145"/>
              </a:xfrm>
              <a:prstGeom prst="rect">
                <a:avLst/>
              </a:prstGeom>
              <a:solidFill>
                <a:srgbClr val="7030A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99" name="Straight Arrow Connector 98">
                <a:extLst>
                  <a:ext uri="{FF2B5EF4-FFF2-40B4-BE49-F238E27FC236}">
                    <a16:creationId xmlns:a16="http://schemas.microsoft.com/office/drawing/2014/main" id="{1EE79A6D-37D9-9E40-BD94-897DD400809E}"/>
                  </a:ext>
                </a:extLst>
              </p:cNvPr>
              <p:cNvCxnSpPr>
                <a:endCxn id="98" idx="1"/>
              </p:cNvCxnSpPr>
              <p:nvPr/>
            </p:nvCxnSpPr>
            <p:spPr>
              <a:xfrm>
                <a:off x="7391781" y="2938643"/>
                <a:ext cx="416452" cy="1393308"/>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grpSp>
      </p:grpSp>
      <p:sp>
        <p:nvSpPr>
          <p:cNvPr id="96" name="TextBox 95">
            <a:extLst>
              <a:ext uri="{FF2B5EF4-FFF2-40B4-BE49-F238E27FC236}">
                <a16:creationId xmlns:a16="http://schemas.microsoft.com/office/drawing/2014/main" id="{24BCA9D2-4E4C-074E-8449-AFDB37D2FA2F}"/>
              </a:ext>
            </a:extLst>
          </p:cNvPr>
          <p:cNvSpPr txBox="1"/>
          <p:nvPr/>
        </p:nvSpPr>
        <p:spPr>
          <a:xfrm>
            <a:off x="2032498" y="4756068"/>
            <a:ext cx="1120773" cy="3693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word </a:t>
            </a:r>
            <a:r>
              <a:rPr lang="en-US" sz="900" kern="0" dirty="0" err="1">
                <a:solidFill>
                  <a:prstClr val="black"/>
                </a:solidFill>
                <a:latin typeface="Courier" charset="0"/>
                <a:ea typeface="Courier" charset="0"/>
                <a:cs typeface="Courier" charset="0"/>
              </a:rPr>
              <a:t>embeddings</a:t>
            </a:r>
            <a:endParaRPr lang="en-US" sz="900" kern="0" dirty="0">
              <a:solidFill>
                <a:prstClr val="black"/>
              </a:solidFill>
              <a:latin typeface="Courier" charset="0"/>
              <a:ea typeface="Courier" charset="0"/>
              <a:cs typeface="Courier" charset="0"/>
            </a:endParaRPr>
          </a:p>
        </p:txBody>
      </p:sp>
      <p:sp>
        <p:nvSpPr>
          <p:cNvPr id="103" name="TextBox 102">
            <a:extLst>
              <a:ext uri="{FF2B5EF4-FFF2-40B4-BE49-F238E27FC236}">
                <a16:creationId xmlns:a16="http://schemas.microsoft.com/office/drawing/2014/main" id="{8D7FCFBF-E833-2741-BAF4-EF926B2F034F}"/>
              </a:ext>
            </a:extLst>
          </p:cNvPr>
          <p:cNvSpPr txBox="1"/>
          <p:nvPr/>
        </p:nvSpPr>
        <p:spPr>
          <a:xfrm>
            <a:off x="1790701" y="1338702"/>
            <a:ext cx="5412377" cy="1631216"/>
          </a:xfrm>
          <a:prstGeom prst="rect">
            <a:avLst/>
          </a:prstGeom>
          <a:noFill/>
        </p:spPr>
        <p:txBody>
          <a:bodyPr wrap="square" rtlCol="0">
            <a:spAutoFit/>
          </a:bodyPr>
          <a:lstStyle/>
          <a:p>
            <a:pPr marL="342900" indent="-342900">
              <a:buSzPct val="65000"/>
              <a:buFont typeface="Wingdings" pitchFamily="2" charset="2"/>
              <a:buChar char="q"/>
            </a:pPr>
            <a:r>
              <a:rPr lang="en-US" sz="2000" dirty="0">
                <a:latin typeface="+mj-lt"/>
              </a:rPr>
              <a:t>LSTM takes word embeddings as input</a:t>
            </a:r>
          </a:p>
          <a:p>
            <a:pPr marL="342900" indent="-342900">
              <a:buSzPct val="65000"/>
              <a:buFont typeface="Wingdings" pitchFamily="2" charset="2"/>
              <a:buChar char="q"/>
            </a:pPr>
            <a:r>
              <a:rPr lang="en-US" sz="2000" dirty="0">
                <a:latin typeface="+mj-lt"/>
              </a:rPr>
              <a:t>Hidden vectors represent events</a:t>
            </a:r>
          </a:p>
          <a:p>
            <a:pPr marL="342900" indent="-342900">
              <a:buSzPct val="65000"/>
              <a:buFont typeface="Wingdings" pitchFamily="2" charset="2"/>
              <a:buChar char="q"/>
            </a:pPr>
            <a:r>
              <a:rPr lang="en-US" sz="2000" dirty="0">
                <a:latin typeface="+mj-lt"/>
              </a:rPr>
              <a:t>FFNN predicts the labels of temporal relations (followed by ILP inference)</a:t>
            </a:r>
          </a:p>
          <a:p>
            <a:pPr marL="342900" indent="-342900">
              <a:buSzPct val="65000"/>
              <a:buFont typeface="Wingdings" pitchFamily="2" charset="2"/>
              <a:buChar char="q"/>
            </a:pPr>
            <a:r>
              <a:rPr lang="en-US" sz="2000" b="1" dirty="0">
                <a:latin typeface="+mj-lt"/>
              </a:rPr>
              <a:t>Siamese network is a generalized </a:t>
            </a:r>
            <a:r>
              <a:rPr lang="en-US" sz="2000" b="1" dirty="0" err="1">
                <a:latin typeface="+mj-lt"/>
              </a:rPr>
              <a:t>TemProb</a:t>
            </a:r>
            <a:endParaRPr lang="en-US" sz="2000" b="1" dirty="0">
              <a:latin typeface="+mj-lt"/>
            </a:endParaRPr>
          </a:p>
        </p:txBody>
      </p:sp>
      <p:sp>
        <p:nvSpPr>
          <p:cNvPr id="8" name="Title 7">
            <a:extLst>
              <a:ext uri="{FF2B5EF4-FFF2-40B4-BE49-F238E27FC236}">
                <a16:creationId xmlns:a16="http://schemas.microsoft.com/office/drawing/2014/main" id="{3112B6E4-75B7-462D-A10E-C7DD10F7656E}"/>
              </a:ext>
            </a:extLst>
          </p:cNvPr>
          <p:cNvSpPr>
            <a:spLocks noGrp="1"/>
          </p:cNvSpPr>
          <p:nvPr>
            <p:ph type="title"/>
          </p:nvPr>
        </p:nvSpPr>
        <p:spPr/>
        <p:txBody>
          <a:bodyPr/>
          <a:lstStyle/>
          <a:p>
            <a:r>
              <a:rPr lang="en-US" dirty="0">
                <a:solidFill>
                  <a:schemeClr val="tx1"/>
                </a:solidFill>
              </a:rPr>
              <a:t>Putting it all together: A Neural Approach</a:t>
            </a:r>
            <a:endParaRPr lang="en-US" dirty="0"/>
          </a:p>
        </p:txBody>
      </p:sp>
    </p:spTree>
    <p:extLst>
      <p:ext uri="{BB962C8B-B14F-4D97-AF65-F5344CB8AC3E}">
        <p14:creationId xmlns:p14="http://schemas.microsoft.com/office/powerpoint/2010/main" val="33380561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up)">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278FC97D-E638-7E41-AB57-FB6A9CE22C67}"/>
              </a:ext>
            </a:extLst>
          </p:cNvPr>
          <p:cNvGraphicFramePr/>
          <p:nvPr/>
        </p:nvGraphicFramePr>
        <p:xfrm>
          <a:off x="2085974" y="914400"/>
          <a:ext cx="80010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7">
            <a:extLst>
              <a:ext uri="{FF2B5EF4-FFF2-40B4-BE49-F238E27FC236}">
                <a16:creationId xmlns:a16="http://schemas.microsoft.com/office/drawing/2014/main" id="{0DE2B601-8943-F34E-A685-651E19560A19}"/>
              </a:ext>
            </a:extLst>
          </p:cNvPr>
          <p:cNvSpPr/>
          <p:nvPr/>
        </p:nvSpPr>
        <p:spPr>
          <a:xfrm>
            <a:off x="3407225" y="1143000"/>
            <a:ext cx="5521111" cy="2667000"/>
          </a:xfrm>
          <a:custGeom>
            <a:avLst/>
            <a:gdLst>
              <a:gd name="connsiteX0" fmla="*/ 0 w 1482436"/>
              <a:gd name="connsiteY0" fmla="*/ 1108363 h 1108363"/>
              <a:gd name="connsiteX1" fmla="*/ 692727 w 1482436"/>
              <a:gd name="connsiteY1" fmla="*/ 720436 h 1108363"/>
              <a:gd name="connsiteX2" fmla="*/ 1482436 w 1482436"/>
              <a:gd name="connsiteY2" fmla="*/ 0 h 1108363"/>
            </a:gdLst>
            <a:ahLst/>
            <a:cxnLst>
              <a:cxn ang="0">
                <a:pos x="connsiteX0" y="connsiteY0"/>
              </a:cxn>
              <a:cxn ang="0">
                <a:pos x="connsiteX1" y="connsiteY1"/>
              </a:cxn>
              <a:cxn ang="0">
                <a:pos x="connsiteX2" y="connsiteY2"/>
              </a:cxn>
            </a:cxnLst>
            <a:rect l="l" t="t" r="r" b="b"/>
            <a:pathLst>
              <a:path w="1482436" h="1108363">
                <a:moveTo>
                  <a:pt x="0" y="1108363"/>
                </a:moveTo>
                <a:cubicBezTo>
                  <a:pt x="222827" y="1006763"/>
                  <a:pt x="445654" y="905163"/>
                  <a:pt x="692727" y="720436"/>
                </a:cubicBezTo>
                <a:cubicBezTo>
                  <a:pt x="939800" y="535709"/>
                  <a:pt x="1482436" y="0"/>
                  <a:pt x="1482436" y="0"/>
                </a:cubicBezTo>
              </a:path>
            </a:pathLst>
          </a:custGeom>
          <a:noFill/>
          <a:ln w="38100">
            <a:solidFill>
              <a:srgbClr val="A7001B"/>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TextBox 17">
            <a:extLst>
              <a:ext uri="{FF2B5EF4-FFF2-40B4-BE49-F238E27FC236}">
                <a16:creationId xmlns:a16="http://schemas.microsoft.com/office/drawing/2014/main" id="{1FAD4134-EE94-5746-AF3F-8ECE5D8B674F}"/>
              </a:ext>
            </a:extLst>
          </p:cNvPr>
          <p:cNvSpPr txBox="1"/>
          <p:nvPr/>
        </p:nvSpPr>
        <p:spPr>
          <a:xfrm>
            <a:off x="3263664" y="3167390"/>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Previous SOTA</a:t>
            </a:r>
          </a:p>
        </p:txBody>
      </p:sp>
      <p:grpSp>
        <p:nvGrpSpPr>
          <p:cNvPr id="2" name="Group 1">
            <a:extLst>
              <a:ext uri="{FF2B5EF4-FFF2-40B4-BE49-F238E27FC236}">
                <a16:creationId xmlns:a16="http://schemas.microsoft.com/office/drawing/2014/main" id="{E529B9F9-73CC-D646-AA6D-E9AB877092D9}"/>
              </a:ext>
            </a:extLst>
          </p:cNvPr>
          <p:cNvGrpSpPr/>
          <p:nvPr/>
        </p:nvGrpSpPr>
        <p:grpSpPr>
          <a:xfrm>
            <a:off x="4114800" y="2817552"/>
            <a:ext cx="1143000" cy="1311904"/>
            <a:chOff x="2590800" y="2817552"/>
            <a:chExt cx="1143000" cy="1311904"/>
          </a:xfrm>
        </p:grpSpPr>
        <p:sp>
          <p:nvSpPr>
            <p:cNvPr id="17" name="TextBox 16">
              <a:extLst>
                <a:ext uri="{FF2B5EF4-FFF2-40B4-BE49-F238E27FC236}">
                  <a16:creationId xmlns:a16="http://schemas.microsoft.com/office/drawing/2014/main" id="{32F66C12-074B-9F47-A822-300AD9B70BB4}"/>
                </a:ext>
              </a:extLst>
            </p:cNvPr>
            <p:cNvSpPr txBox="1"/>
            <p:nvPr/>
          </p:nvSpPr>
          <p:spPr>
            <a:xfrm>
              <a:off x="2590800" y="2817552"/>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Structured learning</a:t>
              </a:r>
            </a:p>
          </p:txBody>
        </p:sp>
        <p:sp>
          <p:nvSpPr>
            <p:cNvPr id="24" name="TextBox 23">
              <a:extLst>
                <a:ext uri="{FF2B5EF4-FFF2-40B4-BE49-F238E27FC236}">
                  <a16:creationId xmlns:a16="http://schemas.microsoft.com/office/drawing/2014/main" id="{1E333C95-5200-C940-B0FE-1AE301728476}"/>
                </a:ext>
              </a:extLst>
            </p:cNvPr>
            <p:cNvSpPr txBox="1"/>
            <p:nvPr/>
          </p:nvSpPr>
          <p:spPr>
            <a:xfrm>
              <a:off x="2590800" y="3821679"/>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+2%</a:t>
              </a:r>
            </a:p>
          </p:txBody>
        </p:sp>
      </p:grpSp>
      <p:grpSp>
        <p:nvGrpSpPr>
          <p:cNvPr id="4" name="Group 3">
            <a:extLst>
              <a:ext uri="{FF2B5EF4-FFF2-40B4-BE49-F238E27FC236}">
                <a16:creationId xmlns:a16="http://schemas.microsoft.com/office/drawing/2014/main" id="{E63FF029-45F1-2644-87FA-75FEF3FE0BCB}"/>
              </a:ext>
            </a:extLst>
          </p:cNvPr>
          <p:cNvGrpSpPr/>
          <p:nvPr/>
        </p:nvGrpSpPr>
        <p:grpSpPr>
          <a:xfrm>
            <a:off x="4901974" y="2327343"/>
            <a:ext cx="1166054" cy="1408575"/>
            <a:chOff x="3377974" y="2327342"/>
            <a:chExt cx="1166054" cy="1408575"/>
          </a:xfrm>
        </p:grpSpPr>
        <p:sp>
          <p:nvSpPr>
            <p:cNvPr id="19" name="TextBox 18">
              <a:extLst>
                <a:ext uri="{FF2B5EF4-FFF2-40B4-BE49-F238E27FC236}">
                  <a16:creationId xmlns:a16="http://schemas.microsoft.com/office/drawing/2014/main" id="{EDFB77F9-647F-DE49-87AF-C6BBB0CFA713}"/>
                </a:ext>
              </a:extLst>
            </p:cNvPr>
            <p:cNvSpPr txBox="1"/>
            <p:nvPr/>
          </p:nvSpPr>
          <p:spPr>
            <a:xfrm>
              <a:off x="3377974" y="2327342"/>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Common sense</a:t>
              </a:r>
            </a:p>
          </p:txBody>
        </p:sp>
        <p:sp>
          <p:nvSpPr>
            <p:cNvPr id="25" name="TextBox 24">
              <a:extLst>
                <a:ext uri="{FF2B5EF4-FFF2-40B4-BE49-F238E27FC236}">
                  <a16:creationId xmlns:a16="http://schemas.microsoft.com/office/drawing/2014/main" id="{213E4235-4EA4-6C41-B3C5-46BD6BC0D866}"/>
                </a:ext>
              </a:extLst>
            </p:cNvPr>
            <p:cNvSpPr txBox="1"/>
            <p:nvPr/>
          </p:nvSpPr>
          <p:spPr>
            <a:xfrm>
              <a:off x="3401028" y="3428140"/>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+4%</a:t>
              </a:r>
            </a:p>
          </p:txBody>
        </p:sp>
      </p:grpSp>
      <p:grpSp>
        <p:nvGrpSpPr>
          <p:cNvPr id="6" name="Group 5">
            <a:extLst>
              <a:ext uri="{FF2B5EF4-FFF2-40B4-BE49-F238E27FC236}">
                <a16:creationId xmlns:a16="http://schemas.microsoft.com/office/drawing/2014/main" id="{C9515CC4-7B13-BC44-BFD5-F665D33C05BC}"/>
              </a:ext>
            </a:extLst>
          </p:cNvPr>
          <p:cNvGrpSpPr/>
          <p:nvPr/>
        </p:nvGrpSpPr>
        <p:grpSpPr>
          <a:xfrm>
            <a:off x="5781556" y="1871507"/>
            <a:ext cx="1152645" cy="1204654"/>
            <a:chOff x="4257555" y="1871507"/>
            <a:chExt cx="1152645" cy="1204654"/>
          </a:xfrm>
        </p:grpSpPr>
        <p:sp>
          <p:nvSpPr>
            <p:cNvPr id="20" name="TextBox 19">
              <a:extLst>
                <a:ext uri="{FF2B5EF4-FFF2-40B4-BE49-F238E27FC236}">
                  <a16:creationId xmlns:a16="http://schemas.microsoft.com/office/drawing/2014/main" id="{7837CF35-9881-7E44-8272-BED47F44BBC2}"/>
                </a:ext>
              </a:extLst>
            </p:cNvPr>
            <p:cNvSpPr txBox="1"/>
            <p:nvPr/>
          </p:nvSpPr>
          <p:spPr>
            <a:xfrm>
              <a:off x="4267200" y="1871507"/>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Axes dataset</a:t>
              </a:r>
            </a:p>
          </p:txBody>
        </p:sp>
        <p:sp>
          <p:nvSpPr>
            <p:cNvPr id="26" name="TextBox 25">
              <a:extLst>
                <a:ext uri="{FF2B5EF4-FFF2-40B4-BE49-F238E27FC236}">
                  <a16:creationId xmlns:a16="http://schemas.microsoft.com/office/drawing/2014/main" id="{7FB541D6-BF19-DB42-B2CC-23B7544C8B9B}"/>
                </a:ext>
              </a:extLst>
            </p:cNvPr>
            <p:cNvSpPr txBox="1"/>
            <p:nvPr/>
          </p:nvSpPr>
          <p:spPr>
            <a:xfrm>
              <a:off x="4257555" y="2768384"/>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+11%*</a:t>
              </a:r>
            </a:p>
          </p:txBody>
        </p:sp>
      </p:grpSp>
      <p:grpSp>
        <p:nvGrpSpPr>
          <p:cNvPr id="5" name="Group 4">
            <a:extLst>
              <a:ext uri="{FF2B5EF4-FFF2-40B4-BE49-F238E27FC236}">
                <a16:creationId xmlns:a16="http://schemas.microsoft.com/office/drawing/2014/main" id="{F62E5451-C6C2-B44C-9019-B8A771319685}"/>
              </a:ext>
            </a:extLst>
          </p:cNvPr>
          <p:cNvGrpSpPr/>
          <p:nvPr/>
        </p:nvGrpSpPr>
        <p:grpSpPr>
          <a:xfrm>
            <a:off x="6591783" y="1633648"/>
            <a:ext cx="1154278" cy="1095273"/>
            <a:chOff x="5067783" y="1633647"/>
            <a:chExt cx="1154278" cy="1095273"/>
          </a:xfrm>
        </p:grpSpPr>
        <p:sp>
          <p:nvSpPr>
            <p:cNvPr id="21" name="TextBox 20">
              <a:extLst>
                <a:ext uri="{FF2B5EF4-FFF2-40B4-BE49-F238E27FC236}">
                  <a16:creationId xmlns:a16="http://schemas.microsoft.com/office/drawing/2014/main" id="{96011672-7A74-B54A-B263-2383A0352054}"/>
                </a:ext>
              </a:extLst>
            </p:cNvPr>
            <p:cNvSpPr txBox="1"/>
            <p:nvPr/>
          </p:nvSpPr>
          <p:spPr>
            <a:xfrm>
              <a:off x="5079061" y="1633647"/>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Neural + ILP</a:t>
              </a:r>
            </a:p>
          </p:txBody>
        </p:sp>
        <p:sp>
          <p:nvSpPr>
            <p:cNvPr id="27" name="TextBox 26">
              <a:extLst>
                <a:ext uri="{FF2B5EF4-FFF2-40B4-BE49-F238E27FC236}">
                  <a16:creationId xmlns:a16="http://schemas.microsoft.com/office/drawing/2014/main" id="{A1078CDE-E1CF-5B40-9522-0375E83425B8}"/>
                </a:ext>
              </a:extLst>
            </p:cNvPr>
            <p:cNvSpPr txBox="1"/>
            <p:nvPr/>
          </p:nvSpPr>
          <p:spPr>
            <a:xfrm>
              <a:off x="5067783" y="2421143"/>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+3%</a:t>
              </a:r>
            </a:p>
          </p:txBody>
        </p:sp>
      </p:grpSp>
      <p:grpSp>
        <p:nvGrpSpPr>
          <p:cNvPr id="7" name="Group 6">
            <a:extLst>
              <a:ext uri="{FF2B5EF4-FFF2-40B4-BE49-F238E27FC236}">
                <a16:creationId xmlns:a16="http://schemas.microsoft.com/office/drawing/2014/main" id="{B9F2C1D6-882C-6B4F-B3C0-D444939A70D7}"/>
              </a:ext>
            </a:extLst>
          </p:cNvPr>
          <p:cNvGrpSpPr/>
          <p:nvPr/>
        </p:nvGrpSpPr>
        <p:grpSpPr>
          <a:xfrm>
            <a:off x="7410592" y="1301979"/>
            <a:ext cx="1180719" cy="836633"/>
            <a:chOff x="5886591" y="1301978"/>
            <a:chExt cx="1180719" cy="836633"/>
          </a:xfrm>
        </p:grpSpPr>
        <p:sp>
          <p:nvSpPr>
            <p:cNvPr id="22" name="TextBox 21">
              <a:extLst>
                <a:ext uri="{FF2B5EF4-FFF2-40B4-BE49-F238E27FC236}">
                  <a16:creationId xmlns:a16="http://schemas.microsoft.com/office/drawing/2014/main" id="{DE2F08E5-4801-3542-964A-0F79D7872602}"/>
                </a:ext>
              </a:extLst>
            </p:cNvPr>
            <p:cNvSpPr txBox="1"/>
            <p:nvPr/>
          </p:nvSpPr>
          <p:spPr>
            <a:xfrm>
              <a:off x="5886591" y="1301978"/>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BERT</a:t>
              </a:r>
            </a:p>
          </p:txBody>
        </p:sp>
        <p:sp>
          <p:nvSpPr>
            <p:cNvPr id="28" name="TextBox 27">
              <a:extLst>
                <a:ext uri="{FF2B5EF4-FFF2-40B4-BE49-F238E27FC236}">
                  <a16:creationId xmlns:a16="http://schemas.microsoft.com/office/drawing/2014/main" id="{1ECE3DC5-4644-A74B-9303-6333C2511D32}"/>
                </a:ext>
              </a:extLst>
            </p:cNvPr>
            <p:cNvSpPr txBox="1"/>
            <p:nvPr/>
          </p:nvSpPr>
          <p:spPr>
            <a:xfrm>
              <a:off x="5924310" y="1830834"/>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+4%</a:t>
              </a:r>
            </a:p>
          </p:txBody>
        </p:sp>
      </p:grpSp>
      <p:grpSp>
        <p:nvGrpSpPr>
          <p:cNvPr id="31" name="Group 30">
            <a:extLst>
              <a:ext uri="{FF2B5EF4-FFF2-40B4-BE49-F238E27FC236}">
                <a16:creationId xmlns:a16="http://schemas.microsoft.com/office/drawing/2014/main" id="{A5DEDB0D-B526-DA4A-955D-809BEDE43482}"/>
              </a:ext>
            </a:extLst>
          </p:cNvPr>
          <p:cNvGrpSpPr/>
          <p:nvPr/>
        </p:nvGrpSpPr>
        <p:grpSpPr>
          <a:xfrm>
            <a:off x="8281687" y="807184"/>
            <a:ext cx="1517744" cy="1007336"/>
            <a:chOff x="6757687" y="807184"/>
            <a:chExt cx="1517744" cy="1007336"/>
          </a:xfrm>
        </p:grpSpPr>
        <p:sp>
          <p:nvSpPr>
            <p:cNvPr id="23" name="TextBox 22">
              <a:extLst>
                <a:ext uri="{FF2B5EF4-FFF2-40B4-BE49-F238E27FC236}">
                  <a16:creationId xmlns:a16="http://schemas.microsoft.com/office/drawing/2014/main" id="{7E3CA28F-D866-104B-B7AF-33839E47CF8F}"/>
                </a:ext>
              </a:extLst>
            </p:cNvPr>
            <p:cNvSpPr txBox="1"/>
            <p:nvPr/>
          </p:nvSpPr>
          <p:spPr>
            <a:xfrm>
              <a:off x="6802058" y="807184"/>
              <a:ext cx="1473373" cy="738664"/>
            </a:xfrm>
            <a:prstGeom prst="rect">
              <a:avLst/>
            </a:prstGeom>
            <a:noFill/>
          </p:spPr>
          <p:txBody>
            <a:bodyPr wrap="square" rtlCol="0">
              <a:spAutoFit/>
            </a:bodyPr>
            <a:lstStyle/>
            <a:p>
              <a:pPr algn="ctr"/>
              <a:r>
                <a:rPr lang="en-US" sz="1400" b="1" i="1" dirty="0">
                  <a:latin typeface="Century Gothic" panose="020B0502020202020204" pitchFamily="34" charset="0"/>
                </a:rPr>
                <a:t>Generalized common sense</a:t>
              </a:r>
            </a:p>
          </p:txBody>
        </p:sp>
        <p:sp>
          <p:nvSpPr>
            <p:cNvPr id="29" name="TextBox 28">
              <a:extLst>
                <a:ext uri="{FF2B5EF4-FFF2-40B4-BE49-F238E27FC236}">
                  <a16:creationId xmlns:a16="http://schemas.microsoft.com/office/drawing/2014/main" id="{3D571F23-DB2E-8243-B051-CAEC8F8E88DC}"/>
                </a:ext>
              </a:extLst>
            </p:cNvPr>
            <p:cNvSpPr txBox="1"/>
            <p:nvPr/>
          </p:nvSpPr>
          <p:spPr>
            <a:xfrm>
              <a:off x="6757687" y="1506743"/>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+3%</a:t>
              </a:r>
            </a:p>
          </p:txBody>
        </p:sp>
      </p:grpSp>
      <p:sp>
        <p:nvSpPr>
          <p:cNvPr id="10" name="Title 9">
            <a:extLst>
              <a:ext uri="{FF2B5EF4-FFF2-40B4-BE49-F238E27FC236}">
                <a16:creationId xmlns:a16="http://schemas.microsoft.com/office/drawing/2014/main" id="{326F3CDD-832A-4A91-B2EF-22FE2408E5FD}"/>
              </a:ext>
            </a:extLst>
          </p:cNvPr>
          <p:cNvSpPr>
            <a:spLocks noGrp="1"/>
          </p:cNvSpPr>
          <p:nvPr>
            <p:ph type="title"/>
          </p:nvPr>
        </p:nvSpPr>
        <p:spPr/>
        <p:txBody>
          <a:bodyPr/>
          <a:lstStyle/>
          <a:p>
            <a:r>
              <a:rPr lang="en-US"/>
              <a:t>A Revolution in Temporal Reasoning</a:t>
            </a:r>
            <a:endParaRPr lang="en-US" dirty="0"/>
          </a:p>
        </p:txBody>
      </p:sp>
      <p:sp>
        <p:nvSpPr>
          <p:cNvPr id="32" name="Rectangle 18">
            <a:extLst>
              <a:ext uri="{FF2B5EF4-FFF2-40B4-BE49-F238E27FC236}">
                <a16:creationId xmlns:a16="http://schemas.microsoft.com/office/drawing/2014/main" id="{7C255854-6D2D-4B5E-ADC5-B95791AC2902}"/>
              </a:ext>
            </a:extLst>
          </p:cNvPr>
          <p:cNvSpPr>
            <a:spLocks noChangeArrowheads="1"/>
          </p:cNvSpPr>
          <p:nvPr/>
        </p:nvSpPr>
        <p:spPr bwMode="auto">
          <a:xfrm>
            <a:off x="3506690" y="5071339"/>
            <a:ext cx="656948"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2015</a:t>
            </a:r>
          </a:p>
        </p:txBody>
      </p:sp>
      <p:sp>
        <p:nvSpPr>
          <p:cNvPr id="33" name="Rectangle 18">
            <a:extLst>
              <a:ext uri="{FF2B5EF4-FFF2-40B4-BE49-F238E27FC236}">
                <a16:creationId xmlns:a16="http://schemas.microsoft.com/office/drawing/2014/main" id="{D7D7611C-B794-477A-97D6-7DA96DBDEA96}"/>
              </a:ext>
            </a:extLst>
          </p:cNvPr>
          <p:cNvSpPr>
            <a:spLocks noChangeArrowheads="1"/>
          </p:cNvSpPr>
          <p:nvPr/>
        </p:nvSpPr>
        <p:spPr bwMode="auto">
          <a:xfrm>
            <a:off x="4317773" y="5071339"/>
            <a:ext cx="656948"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2017</a:t>
            </a:r>
          </a:p>
        </p:txBody>
      </p:sp>
      <p:sp>
        <p:nvSpPr>
          <p:cNvPr id="34" name="Rectangle 18">
            <a:extLst>
              <a:ext uri="{FF2B5EF4-FFF2-40B4-BE49-F238E27FC236}">
                <a16:creationId xmlns:a16="http://schemas.microsoft.com/office/drawing/2014/main" id="{9169D4A2-E6A9-4691-9EFB-8A939FCBCEDD}"/>
              </a:ext>
            </a:extLst>
          </p:cNvPr>
          <p:cNvSpPr>
            <a:spLocks noChangeArrowheads="1"/>
          </p:cNvSpPr>
          <p:nvPr/>
        </p:nvSpPr>
        <p:spPr bwMode="auto">
          <a:xfrm>
            <a:off x="8520415" y="5079091"/>
            <a:ext cx="656948"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2019</a:t>
            </a:r>
          </a:p>
        </p:txBody>
      </p:sp>
      <p:sp>
        <p:nvSpPr>
          <p:cNvPr id="30" name="TextBox 29">
            <a:extLst>
              <a:ext uri="{FF2B5EF4-FFF2-40B4-BE49-F238E27FC236}">
                <a16:creationId xmlns:a16="http://schemas.microsoft.com/office/drawing/2014/main" id="{BDAE5F94-C934-49A2-9889-E14BE836D6F0}"/>
              </a:ext>
            </a:extLst>
          </p:cNvPr>
          <p:cNvSpPr txBox="1"/>
          <p:nvPr/>
        </p:nvSpPr>
        <p:spPr>
          <a:xfrm>
            <a:off x="10281726" y="5783687"/>
            <a:ext cx="1713227" cy="461665"/>
          </a:xfrm>
          <a:prstGeom prst="rect">
            <a:avLst/>
          </a:prstGeom>
          <a:noFill/>
          <a:ln>
            <a:solidFill>
              <a:srgbClr val="3366CC"/>
            </a:solidFill>
          </a:ln>
        </p:spPr>
        <p:txBody>
          <a:bodyPr wrap="square" rtlCol="0">
            <a:spAutoFit/>
          </a:bodyPr>
          <a:lstStyle/>
          <a:p>
            <a:pPr algn="ctr"/>
            <a:r>
              <a:rPr lang="en-US" sz="1200" dirty="0">
                <a:latin typeface="+mj-lt"/>
              </a:rPr>
              <a:t>Thesis work of  Qiang Ning (2019)</a:t>
            </a:r>
          </a:p>
        </p:txBody>
      </p:sp>
    </p:spTree>
    <p:extLst>
      <p:ext uri="{BB962C8B-B14F-4D97-AF65-F5344CB8AC3E}">
        <p14:creationId xmlns:p14="http://schemas.microsoft.com/office/powerpoint/2010/main" val="5062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618417" y="4087597"/>
            <a:ext cx="1556084" cy="1860884"/>
            <a:chOff x="3850105" y="3914274"/>
            <a:chExt cx="1556084" cy="1860884"/>
          </a:xfrm>
        </p:grpSpPr>
        <p:sp>
          <p:nvSpPr>
            <p:cNvPr id="26" name="Freeform 25"/>
            <p:cNvSpPr/>
            <p:nvPr/>
          </p:nvSpPr>
          <p:spPr>
            <a:xfrm>
              <a:off x="3882189" y="4876800"/>
              <a:ext cx="1491916" cy="898358"/>
            </a:xfrm>
            <a:custGeom>
              <a:avLst/>
              <a:gdLst>
                <a:gd name="connsiteX0" fmla="*/ 0 w 1491916"/>
                <a:gd name="connsiteY0" fmla="*/ 0 h 898358"/>
                <a:gd name="connsiteX1" fmla="*/ 1090864 w 1491916"/>
                <a:gd name="connsiteY1" fmla="*/ 433137 h 898358"/>
                <a:gd name="connsiteX2" fmla="*/ 1491916 w 1491916"/>
                <a:gd name="connsiteY2" fmla="*/ 898358 h 898358"/>
              </a:gdLst>
              <a:ahLst/>
              <a:cxnLst>
                <a:cxn ang="0">
                  <a:pos x="connsiteX0" y="connsiteY0"/>
                </a:cxn>
                <a:cxn ang="0">
                  <a:pos x="connsiteX1" y="connsiteY1"/>
                </a:cxn>
                <a:cxn ang="0">
                  <a:pos x="connsiteX2" y="connsiteY2"/>
                </a:cxn>
              </a:cxnLst>
              <a:rect l="l" t="t" r="r" b="b"/>
              <a:pathLst>
                <a:path w="1491916" h="898358">
                  <a:moveTo>
                    <a:pt x="0" y="0"/>
                  </a:moveTo>
                  <a:cubicBezTo>
                    <a:pt x="421105" y="141705"/>
                    <a:pt x="842211" y="283411"/>
                    <a:pt x="1090864" y="433137"/>
                  </a:cubicBezTo>
                  <a:cubicBezTo>
                    <a:pt x="1339517" y="582863"/>
                    <a:pt x="1491916" y="898358"/>
                    <a:pt x="1491916" y="898358"/>
                  </a:cubicBezTo>
                </a:path>
              </a:pathLst>
            </a:custGeom>
            <a:noFill/>
            <a:ln w="28575">
              <a:solidFill>
                <a:schemeClr val="tx1"/>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28"/>
            <p:cNvSpPr/>
            <p:nvPr/>
          </p:nvSpPr>
          <p:spPr>
            <a:xfrm>
              <a:off x="3850105" y="3914274"/>
              <a:ext cx="1556084" cy="1780673"/>
            </a:xfrm>
            <a:custGeom>
              <a:avLst/>
              <a:gdLst>
                <a:gd name="connsiteX0" fmla="*/ 0 w 1556084"/>
                <a:gd name="connsiteY0" fmla="*/ 0 h 1780673"/>
                <a:gd name="connsiteX1" fmla="*/ 1042737 w 1556084"/>
                <a:gd name="connsiteY1" fmla="*/ 545431 h 1780673"/>
                <a:gd name="connsiteX2" fmla="*/ 1556084 w 1556084"/>
                <a:gd name="connsiteY2" fmla="*/ 1780673 h 1780673"/>
              </a:gdLst>
              <a:ahLst/>
              <a:cxnLst>
                <a:cxn ang="0">
                  <a:pos x="connsiteX0" y="connsiteY0"/>
                </a:cxn>
                <a:cxn ang="0">
                  <a:pos x="connsiteX1" y="connsiteY1"/>
                </a:cxn>
                <a:cxn ang="0">
                  <a:pos x="connsiteX2" y="connsiteY2"/>
                </a:cxn>
              </a:cxnLst>
              <a:rect l="l" t="t" r="r" b="b"/>
              <a:pathLst>
                <a:path w="1556084" h="1780673">
                  <a:moveTo>
                    <a:pt x="0" y="0"/>
                  </a:moveTo>
                  <a:cubicBezTo>
                    <a:pt x="391695" y="124326"/>
                    <a:pt x="783390" y="248652"/>
                    <a:pt x="1042737" y="545431"/>
                  </a:cubicBezTo>
                  <a:cubicBezTo>
                    <a:pt x="1302084" y="842210"/>
                    <a:pt x="1556084" y="1780673"/>
                    <a:pt x="1556084" y="1780673"/>
                  </a:cubicBezTo>
                </a:path>
              </a:pathLst>
            </a:custGeom>
            <a:noFill/>
            <a:ln w="28575">
              <a:solidFill>
                <a:schemeClr val="tx1"/>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p:cNvSpPr>
            <a:spLocks noGrp="1"/>
          </p:cNvSpPr>
          <p:nvPr>
            <p:ph type="title"/>
          </p:nvPr>
        </p:nvSpPr>
        <p:spPr/>
        <p:txBody>
          <a:bodyPr/>
          <a:lstStyle/>
          <a:p>
            <a:r>
              <a:rPr lang="en-US" dirty="0"/>
              <a:t>Multi-Axis View of Events </a:t>
            </a:r>
            <a:r>
              <a:rPr lang="en-US" sz="2000" dirty="0"/>
              <a:t>[ACL’18]</a:t>
            </a:r>
            <a:endParaRPr lang="en-US" dirty="0"/>
          </a:p>
        </p:txBody>
      </p:sp>
      <p:sp>
        <p:nvSpPr>
          <p:cNvPr id="3" name="Content Placeholder 2"/>
          <p:cNvSpPr>
            <a:spLocks noGrp="1"/>
          </p:cNvSpPr>
          <p:nvPr>
            <p:ph idx="1"/>
          </p:nvPr>
        </p:nvSpPr>
        <p:spPr>
          <a:xfrm>
            <a:off x="609600" y="1001878"/>
            <a:ext cx="10972800" cy="4484915"/>
          </a:xfrm>
        </p:spPr>
        <p:txBody>
          <a:bodyPr/>
          <a:lstStyle/>
          <a:p>
            <a:r>
              <a:rPr lang="en-US" dirty="0"/>
              <a:t>The improvements involves another conceptually important step:</a:t>
            </a:r>
          </a:p>
          <a:p>
            <a:pPr lvl="1"/>
            <a:r>
              <a:rPr lang="en-US" dirty="0"/>
              <a:t>We suggest that not all events are comparable</a:t>
            </a:r>
          </a:p>
          <a:p>
            <a:pPr lvl="1"/>
            <a:r>
              <a:rPr lang="en-US" b="1" dirty="0"/>
              <a:t>Events reside on multiple axes</a:t>
            </a:r>
            <a:r>
              <a:rPr lang="en-US" dirty="0"/>
              <a:t>.</a:t>
            </a:r>
          </a:p>
          <a:p>
            <a:pPr marL="0" indent="0">
              <a:buNone/>
            </a:pPr>
            <a:r>
              <a:rPr lang="en-US" i="1" dirty="0"/>
              <a:t>Police </a:t>
            </a:r>
            <a:r>
              <a:rPr lang="en-US" b="1" i="1" dirty="0"/>
              <a:t>tried</a:t>
            </a:r>
            <a:r>
              <a:rPr lang="en-US" i="1" dirty="0"/>
              <a:t> to </a:t>
            </a:r>
            <a:r>
              <a:rPr lang="en-US" b="1" i="1" dirty="0"/>
              <a:t>eliminate</a:t>
            </a:r>
            <a:r>
              <a:rPr lang="en-US" i="1" dirty="0"/>
              <a:t> the pro-independence army and </a:t>
            </a:r>
            <a:r>
              <a:rPr lang="en-US" b="1" i="1" dirty="0"/>
              <a:t>restore</a:t>
            </a:r>
            <a:r>
              <a:rPr lang="en-US" i="1" dirty="0"/>
              <a:t> order. At least 51 people were </a:t>
            </a:r>
            <a:r>
              <a:rPr lang="en-US" b="1" i="1" dirty="0"/>
              <a:t>killed</a:t>
            </a:r>
            <a:r>
              <a:rPr lang="en-US" i="1" dirty="0"/>
              <a:t> in clashes between police and citizens in the troubled region.</a:t>
            </a:r>
          </a:p>
          <a:p>
            <a:endParaRPr lang="en-US" dirty="0"/>
          </a:p>
        </p:txBody>
      </p:sp>
      <p:grpSp>
        <p:nvGrpSpPr>
          <p:cNvPr id="4" name="Group 3"/>
          <p:cNvGrpSpPr/>
          <p:nvPr/>
        </p:nvGrpSpPr>
        <p:grpSpPr>
          <a:xfrm>
            <a:off x="3657601" y="3602324"/>
            <a:ext cx="4596817" cy="2733665"/>
            <a:chOff x="2265173" y="-47460"/>
            <a:chExt cx="4596817" cy="2733665"/>
          </a:xfrm>
        </p:grpSpPr>
        <p:grpSp>
          <p:nvGrpSpPr>
            <p:cNvPr id="9" name="Group 8"/>
            <p:cNvGrpSpPr/>
            <p:nvPr/>
          </p:nvGrpSpPr>
          <p:grpSpPr>
            <a:xfrm>
              <a:off x="2265173" y="-47460"/>
              <a:ext cx="4596817" cy="2733665"/>
              <a:chOff x="3569311" y="1831175"/>
              <a:chExt cx="4596817" cy="2733665"/>
            </a:xfrm>
          </p:grpSpPr>
          <p:cxnSp>
            <p:nvCxnSpPr>
              <p:cNvPr id="12" name="Straight Connector 11"/>
              <p:cNvCxnSpPr/>
              <p:nvPr/>
            </p:nvCxnSpPr>
            <p:spPr>
              <a:xfrm>
                <a:off x="4454620" y="4246080"/>
                <a:ext cx="3711508" cy="0"/>
              </a:xfrm>
              <a:prstGeom prst="line">
                <a:avLst/>
              </a:prstGeom>
              <a:ln w="38100">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505161" y="1831175"/>
                <a:ext cx="0" cy="2526134"/>
              </a:xfrm>
              <a:prstGeom prst="line">
                <a:avLst/>
              </a:prstGeom>
              <a:ln w="38100">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66087" y="4257063"/>
                <a:ext cx="1175322" cy="307777"/>
              </a:xfrm>
              <a:prstGeom prst="rect">
                <a:avLst/>
              </a:prstGeom>
              <a:noFill/>
              <a:ln>
                <a:solidFill>
                  <a:schemeClr val="tx1"/>
                </a:solidFill>
              </a:ln>
            </p:spPr>
            <p:txBody>
              <a:bodyPr wrap="none" rtlCol="0">
                <a:spAutoFit/>
              </a:bodyPr>
              <a:lstStyle/>
              <a:p>
                <a:r>
                  <a:rPr lang="en-US" sz="1400" b="1" dirty="0">
                    <a:latin typeface="Century Gothic" panose="020B0502020202020204" pitchFamily="34" charset="0"/>
                    <a:ea typeface="Times New Roman" charset="0"/>
                    <a:cs typeface="Times New Roman" charset="0"/>
                  </a:rPr>
                  <a:t>police </a:t>
                </a:r>
                <a:r>
                  <a:rPr lang="en-US" sz="1400" b="1" u="sng" dirty="0">
                    <a:latin typeface="Century Gothic" panose="020B0502020202020204" pitchFamily="34" charset="0"/>
                    <a:ea typeface="Times New Roman" charset="0"/>
                    <a:cs typeface="Times New Roman" charset="0"/>
                  </a:rPr>
                  <a:t>tried</a:t>
                </a:r>
              </a:p>
            </p:txBody>
          </p:sp>
          <p:sp>
            <p:nvSpPr>
              <p:cNvPr id="15" name="TextBox 14"/>
              <p:cNvSpPr txBox="1"/>
              <p:nvPr/>
            </p:nvSpPr>
            <p:spPr>
              <a:xfrm>
                <a:off x="6355510" y="4243106"/>
                <a:ext cx="1580882" cy="307777"/>
              </a:xfrm>
              <a:prstGeom prst="rect">
                <a:avLst/>
              </a:prstGeom>
              <a:noFill/>
              <a:ln>
                <a:solidFill>
                  <a:schemeClr val="tx1"/>
                </a:solidFill>
              </a:ln>
            </p:spPr>
            <p:txBody>
              <a:bodyPr wrap="none" rtlCol="0">
                <a:spAutoFit/>
              </a:bodyPr>
              <a:lstStyle/>
              <a:p>
                <a:r>
                  <a:rPr lang="en-US" sz="1400" b="1" dirty="0">
                    <a:latin typeface="Century Gothic" panose="020B0502020202020204" pitchFamily="34" charset="0"/>
                    <a:ea typeface="Times New Roman" charset="0"/>
                    <a:cs typeface="Times New Roman" charset="0"/>
                  </a:rPr>
                  <a:t>51 people </a:t>
                </a:r>
                <a:r>
                  <a:rPr lang="en-US" sz="1400" b="1" u="sng" dirty="0">
                    <a:latin typeface="Century Gothic" panose="020B0502020202020204" pitchFamily="34" charset="0"/>
                    <a:ea typeface="Times New Roman" charset="0"/>
                    <a:cs typeface="Times New Roman" charset="0"/>
                  </a:rPr>
                  <a:t>killed</a:t>
                </a:r>
              </a:p>
            </p:txBody>
          </p:sp>
          <p:sp>
            <p:nvSpPr>
              <p:cNvPr id="16" name="TextBox 15"/>
              <p:cNvSpPr txBox="1"/>
              <p:nvPr/>
            </p:nvSpPr>
            <p:spPr>
              <a:xfrm>
                <a:off x="3569311" y="2920187"/>
                <a:ext cx="1712328" cy="307777"/>
              </a:xfrm>
              <a:prstGeom prst="rect">
                <a:avLst/>
              </a:prstGeom>
              <a:noFill/>
              <a:ln>
                <a:solidFill>
                  <a:schemeClr val="tx1"/>
                </a:solidFill>
              </a:ln>
            </p:spPr>
            <p:txBody>
              <a:bodyPr wrap="none" rtlCol="0">
                <a:spAutoFit/>
              </a:bodyPr>
              <a:lstStyle/>
              <a:p>
                <a:r>
                  <a:rPr lang="en-US" sz="1400" b="1" dirty="0">
                    <a:latin typeface="Century Gothic" panose="020B0502020202020204" pitchFamily="34" charset="0"/>
                    <a:ea typeface="Times New Roman" charset="0"/>
                    <a:cs typeface="Times New Roman" charset="0"/>
                  </a:rPr>
                  <a:t>to </a:t>
                </a:r>
                <a:r>
                  <a:rPr lang="en-US" sz="1400" b="1" u="sng" dirty="0">
                    <a:latin typeface="Century Gothic" panose="020B0502020202020204" pitchFamily="34" charset="0"/>
                    <a:ea typeface="Times New Roman" charset="0"/>
                    <a:cs typeface="Times New Roman" charset="0"/>
                  </a:rPr>
                  <a:t>eliminate</a:t>
                </a:r>
                <a:r>
                  <a:rPr lang="en-US" sz="1400" b="1" dirty="0">
                    <a:latin typeface="Century Gothic" panose="020B0502020202020204" pitchFamily="34" charset="0"/>
                    <a:ea typeface="Times New Roman" charset="0"/>
                    <a:cs typeface="Times New Roman" charset="0"/>
                  </a:rPr>
                  <a:t> army</a:t>
                </a:r>
              </a:p>
            </p:txBody>
          </p:sp>
          <p:sp>
            <p:nvSpPr>
              <p:cNvPr id="21" name="TextBox 20"/>
              <p:cNvSpPr txBox="1"/>
              <p:nvPr/>
            </p:nvSpPr>
            <p:spPr>
              <a:xfrm>
                <a:off x="3976602" y="2095938"/>
                <a:ext cx="1293944" cy="307777"/>
              </a:xfrm>
              <a:prstGeom prst="rect">
                <a:avLst/>
              </a:prstGeom>
              <a:noFill/>
              <a:ln>
                <a:solidFill>
                  <a:schemeClr val="tx1"/>
                </a:solidFill>
              </a:ln>
            </p:spPr>
            <p:txBody>
              <a:bodyPr wrap="none" rtlCol="0">
                <a:spAutoFit/>
              </a:bodyPr>
              <a:lstStyle/>
              <a:p>
                <a:r>
                  <a:rPr lang="en-US" sz="1400" b="1" u="sng" dirty="0">
                    <a:latin typeface="Century Gothic" panose="020B0502020202020204" pitchFamily="34" charset="0"/>
                    <a:ea typeface="Times New Roman" charset="0"/>
                    <a:cs typeface="Times New Roman" charset="0"/>
                  </a:rPr>
                  <a:t>restore</a:t>
                </a:r>
                <a:r>
                  <a:rPr lang="en-US" sz="1400" b="1" dirty="0">
                    <a:latin typeface="Century Gothic" panose="020B0502020202020204" pitchFamily="34" charset="0"/>
                    <a:ea typeface="Times New Roman" charset="0"/>
                    <a:cs typeface="Times New Roman" charset="0"/>
                  </a:rPr>
                  <a:t> order</a:t>
                </a:r>
              </a:p>
            </p:txBody>
          </p:sp>
        </p:grpSp>
        <p:sp>
          <p:nvSpPr>
            <p:cNvPr id="6" name="Oval 5"/>
            <p:cNvSpPr/>
            <p:nvPr/>
          </p:nvSpPr>
          <p:spPr>
            <a:xfrm>
              <a:off x="4113545" y="2293769"/>
              <a:ext cx="166255" cy="166255"/>
            </a:xfrm>
            <a:prstGeom prst="ellipse">
              <a:avLst/>
            </a:prstGeom>
            <a:solidFill>
              <a:srgbClr val="665E8A"/>
            </a:solid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Oval 6"/>
            <p:cNvSpPr/>
            <p:nvPr/>
          </p:nvSpPr>
          <p:spPr>
            <a:xfrm>
              <a:off x="4113545" y="1352255"/>
              <a:ext cx="166255" cy="166255"/>
            </a:xfrm>
            <a:prstGeom prst="ellipse">
              <a:avLst/>
            </a:prstGeom>
            <a:solidFill>
              <a:srgbClr val="665E8A"/>
            </a:solid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Oval 7"/>
            <p:cNvSpPr/>
            <p:nvPr/>
          </p:nvSpPr>
          <p:spPr>
            <a:xfrm>
              <a:off x="5670759" y="2293769"/>
              <a:ext cx="166255" cy="166255"/>
            </a:xfrm>
            <a:prstGeom prst="ellipse">
              <a:avLst/>
            </a:prstGeom>
            <a:solidFill>
              <a:srgbClr val="665E8A"/>
            </a:solid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Oval 21"/>
            <p:cNvSpPr/>
            <p:nvPr/>
          </p:nvSpPr>
          <p:spPr>
            <a:xfrm>
              <a:off x="4113545" y="383648"/>
              <a:ext cx="166255" cy="166255"/>
            </a:xfrm>
            <a:prstGeom prst="ellipse">
              <a:avLst/>
            </a:prstGeom>
            <a:solidFill>
              <a:srgbClr val="665E8A"/>
            </a:solid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2" name="Group 31"/>
          <p:cNvGrpSpPr/>
          <p:nvPr/>
        </p:nvGrpSpPr>
        <p:grpSpPr>
          <a:xfrm>
            <a:off x="6398664" y="4421433"/>
            <a:ext cx="524665" cy="1295138"/>
            <a:chOff x="4648200" y="4248110"/>
            <a:chExt cx="524665" cy="1295138"/>
          </a:xfrm>
        </p:grpSpPr>
        <p:sp>
          <p:nvSpPr>
            <p:cNvPr id="24" name="Multiply 23"/>
            <p:cNvSpPr/>
            <p:nvPr/>
          </p:nvSpPr>
          <p:spPr>
            <a:xfrm>
              <a:off x="4648200" y="5018583"/>
              <a:ext cx="524665" cy="524665"/>
            </a:xfrm>
            <a:prstGeom prst="mathMultiply">
              <a:avLst/>
            </a:prstGeom>
            <a:solidFill>
              <a:srgbClr val="FF0000"/>
            </a:solidFill>
            <a:ln w="3175">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0" name="Multiply 29"/>
            <p:cNvSpPr/>
            <p:nvPr/>
          </p:nvSpPr>
          <p:spPr>
            <a:xfrm>
              <a:off x="4648200" y="4248110"/>
              <a:ext cx="524665" cy="524665"/>
            </a:xfrm>
            <a:prstGeom prst="mathMultiply">
              <a:avLst/>
            </a:prstGeom>
            <a:solidFill>
              <a:srgbClr val="FF0000"/>
            </a:solidFill>
            <a:ln w="3175">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39" name="Group 38"/>
          <p:cNvGrpSpPr/>
          <p:nvPr/>
        </p:nvGrpSpPr>
        <p:grpSpPr>
          <a:xfrm>
            <a:off x="4621966" y="4121150"/>
            <a:ext cx="1984446" cy="2776139"/>
            <a:chOff x="2871503" y="3947826"/>
            <a:chExt cx="1984446" cy="2776139"/>
          </a:xfrm>
        </p:grpSpPr>
        <p:sp>
          <p:nvSpPr>
            <p:cNvPr id="37" name="TextBox 36"/>
            <p:cNvSpPr txBox="1"/>
            <p:nvPr/>
          </p:nvSpPr>
          <p:spPr>
            <a:xfrm>
              <a:off x="2871503" y="3947826"/>
              <a:ext cx="530915" cy="646331"/>
            </a:xfrm>
            <a:prstGeom prst="rect">
              <a:avLst/>
            </a:prstGeom>
            <a:noFill/>
          </p:spPr>
          <p:txBody>
            <a:bodyPr wrap="none" rtlCol="0">
              <a:spAutoFit/>
            </a:bodyPr>
            <a:lstStyle/>
            <a:p>
              <a:r>
                <a:rPr lang="en-US" sz="3600" dirty="0">
                  <a:solidFill>
                    <a:srgbClr val="00B050"/>
                  </a:solidFill>
                </a:rPr>
                <a:t>✓</a:t>
              </a:r>
            </a:p>
          </p:txBody>
        </p:sp>
        <p:sp>
          <p:nvSpPr>
            <p:cNvPr id="38" name="TextBox 37"/>
            <p:cNvSpPr txBox="1"/>
            <p:nvPr/>
          </p:nvSpPr>
          <p:spPr>
            <a:xfrm>
              <a:off x="2871503" y="4994970"/>
              <a:ext cx="530915" cy="646331"/>
            </a:xfrm>
            <a:prstGeom prst="rect">
              <a:avLst/>
            </a:prstGeom>
            <a:noFill/>
          </p:spPr>
          <p:txBody>
            <a:bodyPr wrap="none" rtlCol="0">
              <a:spAutoFit/>
            </a:bodyPr>
            <a:lstStyle/>
            <a:p>
              <a:r>
                <a:rPr lang="en-US" sz="3600" dirty="0">
                  <a:solidFill>
                    <a:srgbClr val="00B050"/>
                  </a:solidFill>
                </a:rPr>
                <a:t>✓</a:t>
              </a:r>
            </a:p>
          </p:txBody>
        </p:sp>
        <p:sp>
          <p:nvSpPr>
            <p:cNvPr id="41" name="TextBox 40"/>
            <p:cNvSpPr txBox="1"/>
            <p:nvPr/>
          </p:nvSpPr>
          <p:spPr>
            <a:xfrm>
              <a:off x="4325034" y="6077634"/>
              <a:ext cx="530915" cy="646331"/>
            </a:xfrm>
            <a:prstGeom prst="rect">
              <a:avLst/>
            </a:prstGeom>
            <a:noFill/>
          </p:spPr>
          <p:txBody>
            <a:bodyPr wrap="none" rtlCol="0">
              <a:spAutoFit/>
            </a:bodyPr>
            <a:lstStyle/>
            <a:p>
              <a:r>
                <a:rPr lang="en-US" sz="3600" dirty="0">
                  <a:solidFill>
                    <a:srgbClr val="00B050"/>
                  </a:solidFill>
                </a:rPr>
                <a:t>✓</a:t>
              </a:r>
            </a:p>
          </p:txBody>
        </p:sp>
      </p:grpSp>
      <p:grpSp>
        <p:nvGrpSpPr>
          <p:cNvPr id="42" name="Group 41"/>
          <p:cNvGrpSpPr/>
          <p:nvPr/>
        </p:nvGrpSpPr>
        <p:grpSpPr>
          <a:xfrm>
            <a:off x="5023052" y="4128445"/>
            <a:ext cx="2101516" cy="2301365"/>
            <a:chOff x="3272589" y="3955121"/>
            <a:chExt cx="2101516" cy="2301365"/>
          </a:xfrm>
        </p:grpSpPr>
        <p:grpSp>
          <p:nvGrpSpPr>
            <p:cNvPr id="36" name="Group 35"/>
            <p:cNvGrpSpPr/>
            <p:nvPr/>
          </p:nvGrpSpPr>
          <p:grpSpPr>
            <a:xfrm>
              <a:off x="3272589" y="3955121"/>
              <a:ext cx="497306" cy="1884205"/>
              <a:chOff x="3272589" y="3955121"/>
              <a:chExt cx="497306" cy="1884205"/>
            </a:xfrm>
          </p:grpSpPr>
          <p:sp>
            <p:nvSpPr>
              <p:cNvPr id="33" name="Freeform 32"/>
              <p:cNvSpPr/>
              <p:nvPr/>
            </p:nvSpPr>
            <p:spPr>
              <a:xfrm>
                <a:off x="3272589" y="4940968"/>
                <a:ext cx="497306" cy="898358"/>
              </a:xfrm>
              <a:custGeom>
                <a:avLst/>
                <a:gdLst>
                  <a:gd name="connsiteX0" fmla="*/ 497306 w 497306"/>
                  <a:gd name="connsiteY0" fmla="*/ 898358 h 898358"/>
                  <a:gd name="connsiteX1" fmla="*/ 0 w 497306"/>
                  <a:gd name="connsiteY1" fmla="*/ 417095 h 898358"/>
                  <a:gd name="connsiteX2" fmla="*/ 497306 w 497306"/>
                  <a:gd name="connsiteY2" fmla="*/ 0 h 898358"/>
                </a:gdLst>
                <a:ahLst/>
                <a:cxnLst>
                  <a:cxn ang="0">
                    <a:pos x="connsiteX0" y="connsiteY0"/>
                  </a:cxn>
                  <a:cxn ang="0">
                    <a:pos x="connsiteX1" y="connsiteY1"/>
                  </a:cxn>
                  <a:cxn ang="0">
                    <a:pos x="connsiteX2" y="connsiteY2"/>
                  </a:cxn>
                </a:cxnLst>
                <a:rect l="l" t="t" r="r" b="b"/>
                <a:pathLst>
                  <a:path w="497306" h="898358">
                    <a:moveTo>
                      <a:pt x="497306" y="898358"/>
                    </a:moveTo>
                    <a:cubicBezTo>
                      <a:pt x="248653" y="732589"/>
                      <a:pt x="0" y="566821"/>
                      <a:pt x="0" y="417095"/>
                    </a:cubicBezTo>
                    <a:cubicBezTo>
                      <a:pt x="0" y="267369"/>
                      <a:pt x="497306" y="0"/>
                      <a:pt x="497306" y="0"/>
                    </a:cubicBezTo>
                  </a:path>
                </a:pathLst>
              </a:custGeom>
              <a:noFill/>
              <a:ln w="28575">
                <a:solidFill>
                  <a:schemeClr val="tx1"/>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34"/>
              <p:cNvSpPr/>
              <p:nvPr/>
            </p:nvSpPr>
            <p:spPr>
              <a:xfrm>
                <a:off x="3272589" y="3955121"/>
                <a:ext cx="497306" cy="898358"/>
              </a:xfrm>
              <a:custGeom>
                <a:avLst/>
                <a:gdLst>
                  <a:gd name="connsiteX0" fmla="*/ 497306 w 497306"/>
                  <a:gd name="connsiteY0" fmla="*/ 898358 h 898358"/>
                  <a:gd name="connsiteX1" fmla="*/ 0 w 497306"/>
                  <a:gd name="connsiteY1" fmla="*/ 417095 h 898358"/>
                  <a:gd name="connsiteX2" fmla="*/ 497306 w 497306"/>
                  <a:gd name="connsiteY2" fmla="*/ 0 h 898358"/>
                </a:gdLst>
                <a:ahLst/>
                <a:cxnLst>
                  <a:cxn ang="0">
                    <a:pos x="connsiteX0" y="connsiteY0"/>
                  </a:cxn>
                  <a:cxn ang="0">
                    <a:pos x="connsiteX1" y="connsiteY1"/>
                  </a:cxn>
                  <a:cxn ang="0">
                    <a:pos x="connsiteX2" y="connsiteY2"/>
                  </a:cxn>
                </a:cxnLst>
                <a:rect l="l" t="t" r="r" b="b"/>
                <a:pathLst>
                  <a:path w="497306" h="898358">
                    <a:moveTo>
                      <a:pt x="497306" y="898358"/>
                    </a:moveTo>
                    <a:cubicBezTo>
                      <a:pt x="248653" y="732589"/>
                      <a:pt x="0" y="566821"/>
                      <a:pt x="0" y="417095"/>
                    </a:cubicBezTo>
                    <a:cubicBezTo>
                      <a:pt x="0" y="267369"/>
                      <a:pt x="497306" y="0"/>
                      <a:pt x="497306" y="0"/>
                    </a:cubicBezTo>
                  </a:path>
                </a:pathLst>
              </a:custGeom>
              <a:noFill/>
              <a:ln w="28575">
                <a:solidFill>
                  <a:schemeClr val="tx1"/>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 name="Freeform 39"/>
            <p:cNvSpPr/>
            <p:nvPr/>
          </p:nvSpPr>
          <p:spPr>
            <a:xfrm>
              <a:off x="3818021" y="5903495"/>
              <a:ext cx="1556084" cy="352991"/>
            </a:xfrm>
            <a:custGeom>
              <a:avLst/>
              <a:gdLst>
                <a:gd name="connsiteX0" fmla="*/ 0 w 1556084"/>
                <a:gd name="connsiteY0" fmla="*/ 0 h 352991"/>
                <a:gd name="connsiteX1" fmla="*/ 850232 w 1556084"/>
                <a:gd name="connsiteY1" fmla="*/ 352926 h 352991"/>
                <a:gd name="connsiteX2" fmla="*/ 1556084 w 1556084"/>
                <a:gd name="connsiteY2" fmla="*/ 32084 h 352991"/>
              </a:gdLst>
              <a:ahLst/>
              <a:cxnLst>
                <a:cxn ang="0">
                  <a:pos x="connsiteX0" y="connsiteY0"/>
                </a:cxn>
                <a:cxn ang="0">
                  <a:pos x="connsiteX1" y="connsiteY1"/>
                </a:cxn>
                <a:cxn ang="0">
                  <a:pos x="connsiteX2" y="connsiteY2"/>
                </a:cxn>
              </a:cxnLst>
              <a:rect l="l" t="t" r="r" b="b"/>
              <a:pathLst>
                <a:path w="1556084" h="352991">
                  <a:moveTo>
                    <a:pt x="0" y="0"/>
                  </a:moveTo>
                  <a:cubicBezTo>
                    <a:pt x="295442" y="173789"/>
                    <a:pt x="590885" y="347579"/>
                    <a:pt x="850232" y="352926"/>
                  </a:cubicBezTo>
                  <a:cubicBezTo>
                    <a:pt x="1109579" y="358273"/>
                    <a:pt x="1556084" y="32084"/>
                    <a:pt x="1556084" y="32084"/>
                  </a:cubicBezTo>
                </a:path>
              </a:pathLst>
            </a:custGeom>
            <a:noFill/>
            <a:ln w="28575">
              <a:solidFill>
                <a:schemeClr val="tx1"/>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TextBox 33"/>
          <p:cNvSpPr txBox="1"/>
          <p:nvPr/>
        </p:nvSpPr>
        <p:spPr>
          <a:xfrm>
            <a:off x="5778941" y="3452447"/>
            <a:ext cx="1330814" cy="307777"/>
          </a:xfrm>
          <a:prstGeom prst="rect">
            <a:avLst/>
          </a:prstGeom>
          <a:noFill/>
          <a:ln>
            <a:solidFill>
              <a:schemeClr val="tx1"/>
            </a:solidFill>
          </a:ln>
        </p:spPr>
        <p:txBody>
          <a:bodyPr wrap="none" rtlCol="0">
            <a:spAutoFit/>
          </a:bodyPr>
          <a:lstStyle/>
          <a:p>
            <a:r>
              <a:rPr lang="en-US" sz="1400" b="1" i="1" dirty="0">
                <a:solidFill>
                  <a:srgbClr val="3366CC"/>
                </a:solidFill>
                <a:latin typeface="Century Gothic" panose="020B0502020202020204" pitchFamily="34" charset="0"/>
              </a:rPr>
              <a:t>Intention axis</a:t>
            </a:r>
          </a:p>
        </p:txBody>
      </p:sp>
      <p:sp>
        <p:nvSpPr>
          <p:cNvPr id="43" name="TextBox 42"/>
          <p:cNvSpPr txBox="1"/>
          <p:nvPr/>
        </p:nvSpPr>
        <p:spPr>
          <a:xfrm>
            <a:off x="8435718" y="5943181"/>
            <a:ext cx="1007007" cy="307777"/>
          </a:xfrm>
          <a:prstGeom prst="rect">
            <a:avLst/>
          </a:prstGeom>
          <a:noFill/>
          <a:ln>
            <a:solidFill>
              <a:schemeClr val="tx1"/>
            </a:solidFill>
          </a:ln>
        </p:spPr>
        <p:txBody>
          <a:bodyPr wrap="none" rtlCol="0">
            <a:spAutoFit/>
          </a:bodyPr>
          <a:lstStyle/>
          <a:p>
            <a:r>
              <a:rPr lang="en-US" sz="1400" b="1" i="1" dirty="0">
                <a:solidFill>
                  <a:srgbClr val="3366CC"/>
                </a:solidFill>
                <a:latin typeface="Century Gothic" panose="020B0502020202020204" pitchFamily="34" charset="0"/>
              </a:rPr>
              <a:t>Main axis</a:t>
            </a:r>
          </a:p>
        </p:txBody>
      </p:sp>
      <p:sp>
        <p:nvSpPr>
          <p:cNvPr id="5" name="Slide Number Placeholder 4">
            <a:extLst>
              <a:ext uri="{FF2B5EF4-FFF2-40B4-BE49-F238E27FC236}">
                <a16:creationId xmlns:a16="http://schemas.microsoft.com/office/drawing/2014/main" id="{C9DE0633-E526-4869-AE1A-6A055A9F654F}"/>
              </a:ext>
            </a:extLst>
          </p:cNvPr>
          <p:cNvSpPr>
            <a:spLocks noGrp="1"/>
          </p:cNvSpPr>
          <p:nvPr>
            <p:ph type="sldNum" sz="quarter" idx="11"/>
          </p:nvPr>
        </p:nvSpPr>
        <p:spPr/>
        <p:txBody>
          <a:bodyPr/>
          <a:lstStyle/>
          <a:p>
            <a:fld id="{BDF588C3-71D6-5D45-B118-1C664482E1C2}" type="slidenum">
              <a:rPr lang="en-US" smtClean="0"/>
              <a:t>45</a:t>
            </a:fld>
            <a:endParaRPr lang="en-US"/>
          </a:p>
        </p:txBody>
      </p:sp>
      <p:cxnSp>
        <p:nvCxnSpPr>
          <p:cNvPr id="45" name="Straight Connector 44">
            <a:extLst>
              <a:ext uri="{FF2B5EF4-FFF2-40B4-BE49-F238E27FC236}">
                <a16:creationId xmlns:a16="http://schemas.microsoft.com/office/drawing/2014/main" id="{733F9E6F-871E-4A12-9B00-2B3FE760045D}"/>
              </a:ext>
            </a:extLst>
          </p:cNvPr>
          <p:cNvCxnSpPr>
            <a:cxnSpLocks/>
          </p:cNvCxnSpPr>
          <p:nvPr/>
        </p:nvCxnSpPr>
        <p:spPr>
          <a:xfrm>
            <a:off x="2170924" y="2945363"/>
            <a:ext cx="839753" cy="0"/>
          </a:xfrm>
          <a:prstGeom prst="line">
            <a:avLst/>
          </a:prstGeom>
          <a:ln w="3810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505C64-C297-44AA-85ED-C27BEA22BFA2}"/>
              </a:ext>
            </a:extLst>
          </p:cNvPr>
          <p:cNvCxnSpPr>
            <a:cxnSpLocks/>
          </p:cNvCxnSpPr>
          <p:nvPr/>
        </p:nvCxnSpPr>
        <p:spPr>
          <a:xfrm>
            <a:off x="7742854" y="2587690"/>
            <a:ext cx="978158" cy="0"/>
          </a:xfrm>
          <a:prstGeom prst="line">
            <a:avLst/>
          </a:prstGeom>
          <a:ln w="3810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Content Placeholder 2">
            <a:extLst>
              <a:ext uri="{FF2B5EF4-FFF2-40B4-BE49-F238E27FC236}">
                <a16:creationId xmlns:a16="http://schemas.microsoft.com/office/drawing/2014/main" id="{0D2D9543-186F-4F8F-B1A6-6BFE9FAC5768}"/>
              </a:ext>
            </a:extLst>
          </p:cNvPr>
          <p:cNvSpPr txBox="1">
            <a:spLocks/>
          </p:cNvSpPr>
          <p:nvPr/>
        </p:nvSpPr>
        <p:spPr bwMode="auto">
          <a:xfrm>
            <a:off x="7469175" y="3213623"/>
            <a:ext cx="4682399" cy="263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b="1" kern="0" dirty="0"/>
              <a:t>Result: </a:t>
            </a:r>
            <a:r>
              <a:rPr lang="en-US" kern="0" dirty="0"/>
              <a:t>inter-annotator agreements are much higher.</a:t>
            </a:r>
          </a:p>
          <a:p>
            <a:r>
              <a:rPr lang="en-US" kern="0" dirty="0"/>
              <a:t>Higher quality training data, with significant improvement in temporal relation identification</a:t>
            </a:r>
          </a:p>
          <a:p>
            <a:endParaRPr lang="en-US" kern="0" dirty="0"/>
          </a:p>
          <a:p>
            <a:endParaRPr lang="en-US" kern="0" dirty="0"/>
          </a:p>
        </p:txBody>
      </p:sp>
      <p:sp>
        <p:nvSpPr>
          <p:cNvPr id="48" name="Content Placeholder 2">
            <a:extLst>
              <a:ext uri="{FF2B5EF4-FFF2-40B4-BE49-F238E27FC236}">
                <a16:creationId xmlns:a16="http://schemas.microsoft.com/office/drawing/2014/main" id="{128B9C0A-2F94-4676-AA0E-D111C6432273}"/>
              </a:ext>
            </a:extLst>
          </p:cNvPr>
          <p:cNvSpPr txBox="1">
            <a:spLocks/>
          </p:cNvSpPr>
          <p:nvPr/>
        </p:nvSpPr>
        <p:spPr bwMode="auto">
          <a:xfrm>
            <a:off x="40423" y="3328192"/>
            <a:ext cx="4466317" cy="141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b="1" kern="0" dirty="0"/>
              <a:t>Events could be actual, hypothetical, intentions</a:t>
            </a:r>
            <a:r>
              <a:rPr lang="en-US" kern="0" dirty="0"/>
              <a:t>,..</a:t>
            </a:r>
          </a:p>
          <a:p>
            <a:pPr lvl="1"/>
            <a:r>
              <a:rPr lang="en-US" kern="0" dirty="0"/>
              <a:t>Not all events are comparable. </a:t>
            </a:r>
          </a:p>
          <a:p>
            <a:endParaRPr lang="en-US" kern="0" dirty="0"/>
          </a:p>
          <a:p>
            <a:endParaRPr lang="en-US" kern="0" dirty="0"/>
          </a:p>
        </p:txBody>
      </p:sp>
    </p:spTree>
    <p:extLst>
      <p:ext uri="{BB962C8B-B14F-4D97-AF65-F5344CB8AC3E}">
        <p14:creationId xmlns:p14="http://schemas.microsoft.com/office/powerpoint/2010/main" val="1173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par>
                                <p:cTn id="23" presetID="9"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dissolve">
                                      <p:cBhvr>
                                        <p:cTn id="34" dur="50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par>
                                <p:cTn id="38" presetID="22" presetClass="entr" presetSubtype="8"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3" grpId="0" animBg="1"/>
      <p:bldP spid="47" grpId="0"/>
      <p:bldP spid="48"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solution: multi-axis</a:t>
            </a:r>
          </a:p>
        </p:txBody>
      </p:sp>
      <p:sp>
        <p:nvSpPr>
          <p:cNvPr id="3" name="Content Placeholder 2"/>
          <p:cNvSpPr>
            <a:spLocks noGrp="1"/>
          </p:cNvSpPr>
          <p:nvPr>
            <p:ph idx="1"/>
          </p:nvPr>
        </p:nvSpPr>
        <p:spPr/>
        <p:txBody>
          <a:bodyPr/>
          <a:lstStyle/>
          <a:p>
            <a:pPr marL="0" indent="0">
              <a:buNone/>
            </a:pPr>
            <a:r>
              <a:rPr lang="en-US" dirty="0"/>
              <a:t>We complete a set of definitions for axes</a:t>
            </a:r>
          </a:p>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9117A306-8441-D440-8856-11BA4F8B32F1}"/>
              </a:ext>
            </a:extLst>
          </p:cNvPr>
          <p:cNvSpPr txBox="1"/>
          <p:nvPr/>
        </p:nvSpPr>
        <p:spPr>
          <a:xfrm>
            <a:off x="1318894" y="6519446"/>
            <a:ext cx="3660221" cy="338554"/>
          </a:xfrm>
          <a:prstGeom prst="rect">
            <a:avLst/>
          </a:prstGeom>
          <a:noFill/>
        </p:spPr>
        <p:txBody>
          <a:bodyPr wrap="square" rtlCol="0">
            <a:spAutoFit/>
          </a:bodyPr>
          <a:lstStyle/>
          <a:p>
            <a:pPr lvl="1">
              <a:spcBef>
                <a:spcPct val="20000"/>
              </a:spcBef>
              <a:buClr>
                <a:srgbClr val="400080"/>
              </a:buClr>
              <a:buSzPct val="65000"/>
            </a:pPr>
            <a:r>
              <a:rPr lang="en-US" sz="1600" i="1" dirty="0">
                <a:solidFill>
                  <a:schemeClr val="bg2"/>
                </a:solidFill>
                <a:latin typeface="Century Gothic" charset="0"/>
                <a:ea typeface="Century Gothic" charset="0"/>
                <a:cs typeface="Century Gothic" charset="0"/>
              </a:rPr>
              <a:t>Part III: Data annotation</a:t>
            </a:r>
          </a:p>
        </p:txBody>
      </p:sp>
      <p:graphicFrame>
        <p:nvGraphicFramePr>
          <p:cNvPr id="6" name="Table 5">
            <a:extLst>
              <a:ext uri="{FF2B5EF4-FFF2-40B4-BE49-F238E27FC236}">
                <a16:creationId xmlns:a16="http://schemas.microsoft.com/office/drawing/2014/main" id="{4AA603B3-74DC-7C48-9160-1E5B32C000D2}"/>
              </a:ext>
            </a:extLst>
          </p:cNvPr>
          <p:cNvGraphicFramePr>
            <a:graphicFrameLocks noGrp="1"/>
          </p:cNvGraphicFramePr>
          <p:nvPr/>
        </p:nvGraphicFramePr>
        <p:xfrm>
          <a:off x="2100261" y="2418637"/>
          <a:ext cx="7972426" cy="3182004"/>
        </p:xfrm>
        <a:graphic>
          <a:graphicData uri="http://schemas.openxmlformats.org/drawingml/2006/table">
            <a:tbl>
              <a:tblPr firstRow="1" bandRow="1">
                <a:tableStyleId>{5940675A-B579-460E-94D1-54222C63F5DA}</a:tableStyleId>
              </a:tblPr>
              <a:tblGrid>
                <a:gridCol w="3356811">
                  <a:extLst>
                    <a:ext uri="{9D8B030D-6E8A-4147-A177-3AD203B41FA5}">
                      <a16:colId xmlns:a16="http://schemas.microsoft.com/office/drawing/2014/main" val="4032749486"/>
                    </a:ext>
                  </a:extLst>
                </a:gridCol>
                <a:gridCol w="3776412">
                  <a:extLst>
                    <a:ext uri="{9D8B030D-6E8A-4147-A177-3AD203B41FA5}">
                      <a16:colId xmlns:a16="http://schemas.microsoft.com/office/drawing/2014/main" val="1662114478"/>
                    </a:ext>
                  </a:extLst>
                </a:gridCol>
                <a:gridCol w="839203">
                  <a:extLst>
                    <a:ext uri="{9D8B030D-6E8A-4147-A177-3AD203B41FA5}">
                      <a16:colId xmlns:a16="http://schemas.microsoft.com/office/drawing/2014/main" val="118045171"/>
                    </a:ext>
                  </a:extLst>
                </a:gridCol>
              </a:tblGrid>
              <a:tr h="370840">
                <a:tc>
                  <a:txBody>
                    <a:bodyPr/>
                    <a:lstStyle/>
                    <a:p>
                      <a:pPr algn="ctr"/>
                      <a:r>
                        <a:rPr lang="en-US" sz="3200" i="1" dirty="0">
                          <a:solidFill>
                            <a:schemeClr val="bg2"/>
                          </a:solidFill>
                          <a:latin typeface="Century Gothic" panose="020B0502020202020204" pitchFamily="34" charset="0"/>
                        </a:rPr>
                        <a:t>Event Type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6E5CF">
                        <a:alpha val="74118"/>
                      </a:srgbClr>
                    </a:solidFill>
                  </a:tcPr>
                </a:tc>
                <a:tc>
                  <a:txBody>
                    <a:bodyPr/>
                    <a:lstStyle/>
                    <a:p>
                      <a:pPr algn="ctr"/>
                      <a:r>
                        <a:rPr lang="en-US" sz="3200" i="1" dirty="0">
                          <a:solidFill>
                            <a:schemeClr val="bg2"/>
                          </a:solidFill>
                          <a:latin typeface="Century Gothic" panose="020B0502020202020204" pitchFamily="34" charset="0"/>
                        </a:rPr>
                        <a:t>Axis Type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6E5CF">
                        <a:alpha val="74118"/>
                      </a:srgbClr>
                    </a:solidFill>
                  </a:tcPr>
                </a:tc>
                <a:tc>
                  <a:txBody>
                    <a:bodyPr/>
                    <a:lstStyle/>
                    <a:p>
                      <a:pPr algn="ctr"/>
                      <a:r>
                        <a:rPr lang="en-US" sz="3200" dirty="0">
                          <a:solidFill>
                            <a:sysClr val="windowText" lastClr="000000"/>
                          </a:solidFill>
                          <a:latin typeface="Century Gothic" panose="020B0502020202020204" pitchFamily="34" charset="0"/>
                        </a:rPr>
                        <a:t>%</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6E5CF">
                        <a:alpha val="74118"/>
                      </a:srgbClr>
                    </a:solidFill>
                  </a:tcPr>
                </a:tc>
                <a:extLst>
                  <a:ext uri="{0D108BD9-81ED-4DB2-BD59-A6C34878D82A}">
                    <a16:rowId xmlns:a16="http://schemas.microsoft.com/office/drawing/2014/main" val="831685165"/>
                  </a:ext>
                </a:extLst>
              </a:tr>
              <a:tr h="370840">
                <a:tc>
                  <a:txBody>
                    <a:bodyPr/>
                    <a:lstStyle/>
                    <a:p>
                      <a:r>
                        <a:rPr lang="en-US" sz="2400" dirty="0">
                          <a:solidFill>
                            <a:sysClr val="windowText" lastClr="000000"/>
                          </a:solidFill>
                          <a:latin typeface="Century Gothic" panose="020B0502020202020204" pitchFamily="34" charset="0"/>
                        </a:rPr>
                        <a:t>intention, opinion</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orthogonal axis</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~20</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49109764"/>
                  </a:ext>
                </a:extLst>
              </a:tr>
              <a:tr h="370840">
                <a:tc>
                  <a:txBody>
                    <a:bodyPr/>
                    <a:lstStyle/>
                    <a:p>
                      <a:r>
                        <a:rPr lang="en-US" sz="2400" dirty="0">
                          <a:solidFill>
                            <a:sysClr val="windowText" lastClr="000000"/>
                          </a:solidFill>
                          <a:latin typeface="Century Gothic" panose="020B0502020202020204" pitchFamily="34" charset="0"/>
                        </a:rPr>
                        <a:t>hypothesis, generic</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parallel axis</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3">
                  <a:txBody>
                    <a:bodyPr/>
                    <a:lstStyle/>
                    <a:p>
                      <a:r>
                        <a:rPr lang="en-US" sz="2400" dirty="0">
                          <a:solidFill>
                            <a:sysClr val="windowText" lastClr="000000"/>
                          </a:solidFill>
                          <a:latin typeface="Century Gothic" panose="020B0502020202020204" pitchFamily="34" charset="0"/>
                        </a:rPr>
                        <a:t>~10</a:t>
                      </a:r>
                    </a:p>
                  </a:txBody>
                  <a:tcPr marL="144254" marR="144254" marT="72127" marB="7212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22957401"/>
                  </a:ext>
                </a:extLst>
              </a:tr>
              <a:tr h="370840">
                <a:tc>
                  <a:txBody>
                    <a:bodyPr/>
                    <a:lstStyle/>
                    <a:p>
                      <a:r>
                        <a:rPr lang="en-US" sz="2400" dirty="0">
                          <a:solidFill>
                            <a:sysClr val="windowText" lastClr="000000"/>
                          </a:solidFill>
                          <a:latin typeface="Century Gothic" panose="020B0502020202020204" pitchFamily="34" charset="0"/>
                        </a:rPr>
                        <a:t>negation</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not on any axis</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lang="en-US" sz="1600" dirty="0">
                        <a:solidFill>
                          <a:sysClr val="windowText" lastClr="000000"/>
                        </a:solidFill>
                      </a:endParaRPr>
                    </a:p>
                  </a:txBody>
                  <a:tcPr marL="96702" marR="96702" marT="48351" marB="4835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82377463"/>
                  </a:ext>
                </a:extLst>
              </a:tr>
              <a:tr h="370840">
                <a:tc>
                  <a:txBody>
                    <a:bodyPr/>
                    <a:lstStyle/>
                    <a:p>
                      <a:r>
                        <a:rPr lang="en-US" sz="2400" dirty="0">
                          <a:solidFill>
                            <a:sysClr val="windowText" lastClr="000000"/>
                          </a:solidFill>
                          <a:latin typeface="Century Gothic" panose="020B0502020202020204" pitchFamily="34" charset="0"/>
                        </a:rPr>
                        <a:t>static,</a:t>
                      </a:r>
                      <a:r>
                        <a:rPr lang="en-US" sz="2400" baseline="0" dirty="0">
                          <a:solidFill>
                            <a:sysClr val="windowText" lastClr="000000"/>
                          </a:solidFill>
                          <a:latin typeface="Century Gothic" panose="020B0502020202020204" pitchFamily="34" charset="0"/>
                        </a:rPr>
                        <a:t> recurrent</a:t>
                      </a:r>
                      <a:endParaRPr lang="en-US" sz="2400" dirty="0">
                        <a:solidFill>
                          <a:sysClr val="windowText" lastClr="000000"/>
                        </a:solidFill>
                        <a:latin typeface="Century Gothic" panose="020B0502020202020204" pitchFamily="34" charset="0"/>
                      </a:endParaRP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not considered</a:t>
                      </a:r>
                      <a:r>
                        <a:rPr lang="en-US" sz="2400" baseline="0" dirty="0">
                          <a:solidFill>
                            <a:sysClr val="windowText" lastClr="000000"/>
                          </a:solidFill>
                          <a:latin typeface="Century Gothic" panose="020B0502020202020204" pitchFamily="34" charset="0"/>
                        </a:rPr>
                        <a:t> now</a:t>
                      </a:r>
                      <a:endParaRPr lang="en-US" sz="2400" dirty="0">
                        <a:solidFill>
                          <a:sysClr val="windowText" lastClr="000000"/>
                        </a:solidFill>
                        <a:latin typeface="Century Gothic" panose="020B0502020202020204" pitchFamily="34" charset="0"/>
                      </a:endParaRP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lang="en-US" sz="1600" dirty="0">
                        <a:solidFill>
                          <a:sysClr val="windowText" lastClr="000000"/>
                        </a:solidFill>
                      </a:endParaRPr>
                    </a:p>
                  </a:txBody>
                  <a:tcPr marL="96702" marR="96702" marT="48351" marB="4835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28930219"/>
                  </a:ext>
                </a:extLst>
              </a:tr>
              <a:tr h="370840">
                <a:tc>
                  <a:txBody>
                    <a:bodyPr/>
                    <a:lstStyle/>
                    <a:p>
                      <a:r>
                        <a:rPr lang="en-US" sz="2400" dirty="0">
                          <a:solidFill>
                            <a:sysClr val="windowText" lastClr="000000"/>
                          </a:solidFill>
                          <a:latin typeface="Century Gothic" panose="020B0502020202020204" pitchFamily="34" charset="0"/>
                        </a:rPr>
                        <a:t>main</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main axis</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~70</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93312665"/>
                  </a:ext>
                </a:extLst>
              </a:tr>
            </a:tbl>
          </a:graphicData>
        </a:graphic>
      </p:graphicFrame>
      <p:sp>
        <p:nvSpPr>
          <p:cNvPr id="4" name="Slide Number Placeholder 3">
            <a:extLst>
              <a:ext uri="{FF2B5EF4-FFF2-40B4-BE49-F238E27FC236}">
                <a16:creationId xmlns:a16="http://schemas.microsoft.com/office/drawing/2014/main" id="{4C20C2F1-9B36-4EC0-8EC6-EFFA6661D8BE}"/>
              </a:ext>
            </a:extLst>
          </p:cNvPr>
          <p:cNvSpPr>
            <a:spLocks noGrp="1"/>
          </p:cNvSpPr>
          <p:nvPr>
            <p:ph type="sldNum" sz="quarter" idx="11"/>
          </p:nvPr>
        </p:nvSpPr>
        <p:spPr/>
        <p:txBody>
          <a:bodyPr/>
          <a:lstStyle/>
          <a:p>
            <a:fld id="{BDF588C3-71D6-5D45-B118-1C664482E1C2}" type="slidenum">
              <a:rPr lang="en-US" smtClean="0"/>
              <a:t>46</a:t>
            </a:fld>
            <a:endParaRPr lang="en-US"/>
          </a:p>
        </p:txBody>
      </p:sp>
    </p:spTree>
    <p:extLst>
      <p:ext uri="{BB962C8B-B14F-4D97-AF65-F5344CB8AC3E}">
        <p14:creationId xmlns:p14="http://schemas.microsoft.com/office/powerpoint/2010/main" val="197285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084F-57A8-4C86-B8E3-01A17A35B1CC}"/>
              </a:ext>
            </a:extLst>
          </p:cNvPr>
          <p:cNvSpPr>
            <a:spLocks noGrp="1"/>
          </p:cNvSpPr>
          <p:nvPr>
            <p:ph type="title"/>
          </p:nvPr>
        </p:nvSpPr>
        <p:spPr/>
        <p:txBody>
          <a:bodyPr/>
          <a:lstStyle/>
          <a:p>
            <a:r>
              <a:rPr lang="en-US" dirty="0"/>
              <a:t>It’s Time for Reasoning: Outline </a:t>
            </a:r>
          </a:p>
        </p:txBody>
      </p:sp>
      <p:sp>
        <p:nvSpPr>
          <p:cNvPr id="3" name="Content Placeholder 2">
            <a:extLst>
              <a:ext uri="{FF2B5EF4-FFF2-40B4-BE49-F238E27FC236}">
                <a16:creationId xmlns:a16="http://schemas.microsoft.com/office/drawing/2014/main" id="{9D97316F-6B52-439C-9D56-2F01771FC364}"/>
              </a:ext>
            </a:extLst>
          </p:cNvPr>
          <p:cNvSpPr>
            <a:spLocks noGrp="1"/>
          </p:cNvSpPr>
          <p:nvPr>
            <p:ph idx="1"/>
          </p:nvPr>
        </p:nvSpPr>
        <p:spPr/>
        <p:txBody>
          <a:bodyPr/>
          <a:lstStyle/>
          <a:p>
            <a:r>
              <a:rPr lang="en-US" dirty="0"/>
              <a:t>Did Aristotle have a laptop?</a:t>
            </a:r>
          </a:p>
          <a:p>
            <a:endParaRPr lang="en-US" dirty="0"/>
          </a:p>
          <a:p>
            <a:r>
              <a:rPr lang="en-US" dirty="0"/>
              <a:t>So far: Reasoning about time in natural language</a:t>
            </a:r>
          </a:p>
          <a:p>
            <a:r>
              <a:rPr lang="en-US" dirty="0"/>
              <a:t>Showed the importance of:</a:t>
            </a:r>
          </a:p>
          <a:p>
            <a:pPr lvl="1"/>
            <a:endParaRPr lang="en-US" dirty="0"/>
          </a:p>
          <a:p>
            <a:pPr lvl="1"/>
            <a:r>
              <a:rPr lang="en-US" dirty="0"/>
              <a:t>Global Inference</a:t>
            </a:r>
          </a:p>
          <a:p>
            <a:pPr lvl="1"/>
            <a:r>
              <a:rPr lang="en-US" dirty="0"/>
              <a:t>Global Training </a:t>
            </a:r>
          </a:p>
          <a:p>
            <a:pPr lvl="1"/>
            <a:r>
              <a:rPr lang="en-US" dirty="0"/>
              <a:t>Incorporating knowledge into learning and inference</a:t>
            </a:r>
          </a:p>
          <a:p>
            <a:r>
              <a:rPr lang="en-US" dirty="0"/>
              <a:t>Significant improvements over the last 3-4 years, </a:t>
            </a:r>
            <a:r>
              <a:rPr lang="en-US" b="1" dirty="0"/>
              <a:t>50 F1 </a:t>
            </a:r>
            <a:r>
              <a:rPr lang="en-US" b="1" dirty="0">
                <a:sym typeface="Wingdings" panose="05000000000000000000" pitchFamily="2" charset="2"/>
              </a:rPr>
              <a:t> 80 F1</a:t>
            </a:r>
            <a:endParaRPr lang="en-US" b="1" dirty="0"/>
          </a:p>
          <a:p>
            <a:endParaRPr lang="en-US" dirty="0"/>
          </a:p>
          <a:p>
            <a:r>
              <a:rPr lang="en-US" dirty="0"/>
              <a:t>What kinds of supervision signals can we get?</a:t>
            </a:r>
          </a:p>
          <a:p>
            <a:endParaRPr lang="en-US" dirty="0"/>
          </a:p>
          <a:p>
            <a:pPr lvl="1"/>
            <a:endParaRPr lang="en-US" dirty="0"/>
          </a:p>
        </p:txBody>
      </p:sp>
      <p:sp>
        <p:nvSpPr>
          <p:cNvPr id="4" name="Slide Number Placeholder 3">
            <a:extLst>
              <a:ext uri="{FF2B5EF4-FFF2-40B4-BE49-F238E27FC236}">
                <a16:creationId xmlns:a16="http://schemas.microsoft.com/office/drawing/2014/main" id="{AF77F24A-0698-4728-83B2-3A67D85B3C8D}"/>
              </a:ext>
            </a:extLst>
          </p:cNvPr>
          <p:cNvSpPr>
            <a:spLocks noGrp="1"/>
          </p:cNvSpPr>
          <p:nvPr>
            <p:ph type="sldNum" sz="quarter" idx="11"/>
          </p:nvPr>
        </p:nvSpPr>
        <p:spPr/>
        <p:txBody>
          <a:bodyPr/>
          <a:lstStyle/>
          <a:p>
            <a:fld id="{BDF588C3-71D6-5D45-B118-1C664482E1C2}" type="slidenum">
              <a:rPr lang="en-US" smtClean="0"/>
              <a:t>47</a:t>
            </a:fld>
            <a:endParaRPr lang="en-US"/>
          </a:p>
        </p:txBody>
      </p:sp>
      <p:pic>
        <p:nvPicPr>
          <p:cNvPr id="5" name="Picture 2" descr="Aristotle">
            <a:extLst>
              <a:ext uri="{FF2B5EF4-FFF2-40B4-BE49-F238E27FC236}">
                <a16:creationId xmlns:a16="http://schemas.microsoft.com/office/drawing/2014/main" id="{A2241010-A948-48B8-AAAB-22C598800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80" y="1205610"/>
            <a:ext cx="3470220" cy="208213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07122A40-C7DF-4546-86E3-870DDAD308B5}"/>
              </a:ext>
            </a:extLst>
          </p:cNvPr>
          <p:cNvCxnSpPr/>
          <p:nvPr/>
        </p:nvCxnSpPr>
        <p:spPr>
          <a:xfrm>
            <a:off x="899410" y="3462723"/>
            <a:ext cx="0" cy="98185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2724BBC6-F8EE-4377-82E0-D192DA46976F}"/>
              </a:ext>
            </a:extLst>
          </p:cNvPr>
          <p:cNvSpPr/>
          <p:nvPr/>
        </p:nvSpPr>
        <p:spPr>
          <a:xfrm>
            <a:off x="64066" y="5404861"/>
            <a:ext cx="545534" cy="331910"/>
          </a:xfrm>
          <a:prstGeom prst="rightArrow">
            <a:avLst/>
          </a:prstGeom>
          <a:solidFill>
            <a:srgbClr val="FF0000"/>
          </a:solidFill>
          <a:ln w="127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42364299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Inducing Semantics </a:t>
            </a:r>
          </a:p>
        </p:txBody>
      </p:sp>
      <p:sp>
        <p:nvSpPr>
          <p:cNvPr id="3" name="Content Placeholder 2"/>
          <p:cNvSpPr>
            <a:spLocks noGrp="1"/>
          </p:cNvSpPr>
          <p:nvPr>
            <p:ph idx="1"/>
          </p:nvPr>
        </p:nvSpPr>
        <p:spPr/>
        <p:txBody>
          <a:bodyPr/>
          <a:lstStyle/>
          <a:p>
            <a:r>
              <a:rPr lang="en-US" dirty="0"/>
              <a:t>Inducing semantic representations and making decisions that depend on it require </a:t>
            </a:r>
            <a:r>
              <a:rPr lang="en-US" dirty="0">
                <a:solidFill>
                  <a:srgbClr val="3366CC"/>
                </a:solidFill>
              </a:rPr>
              <a:t>learning</a:t>
            </a:r>
            <a:r>
              <a:rPr lang="en-US" dirty="0"/>
              <a:t> and, in turn, </a:t>
            </a:r>
            <a:r>
              <a:rPr lang="en-US" dirty="0">
                <a:solidFill>
                  <a:srgbClr val="3366CC"/>
                </a:solidFill>
              </a:rPr>
              <a:t>supervision.</a:t>
            </a:r>
          </a:p>
          <a:p>
            <a:r>
              <a:rPr lang="en-US" dirty="0"/>
              <a:t>Standard machine learning methodology:</a:t>
            </a:r>
          </a:p>
          <a:p>
            <a:pPr lvl="1"/>
            <a:r>
              <a:rPr lang="en-US" dirty="0"/>
              <a:t>Given a task</a:t>
            </a:r>
          </a:p>
          <a:p>
            <a:pPr lvl="1"/>
            <a:r>
              <a:rPr lang="en-US" dirty="0"/>
              <a:t>Collect data </a:t>
            </a:r>
            <a:r>
              <a:rPr lang="en-US" dirty="0">
                <a:solidFill>
                  <a:srgbClr val="003366"/>
                </a:solidFill>
              </a:rPr>
              <a:t>for the task </a:t>
            </a:r>
            <a:r>
              <a:rPr lang="en-US" dirty="0"/>
              <a:t>and annotate it</a:t>
            </a:r>
          </a:p>
          <a:p>
            <a:pPr lvl="1"/>
            <a:r>
              <a:rPr lang="en-US" dirty="0"/>
              <a:t>Learn a model </a:t>
            </a:r>
            <a:r>
              <a:rPr lang="en-US" b="1" dirty="0"/>
              <a:t>[doesn’t matter how]</a:t>
            </a:r>
          </a:p>
          <a:p>
            <a:r>
              <a:rPr lang="en-US" dirty="0"/>
              <a:t>We will never have </a:t>
            </a:r>
            <a:r>
              <a:rPr lang="en-US" dirty="0">
                <a:solidFill>
                  <a:srgbClr val="3366CC"/>
                </a:solidFill>
              </a:rPr>
              <a:t>enough annotated data </a:t>
            </a:r>
            <a:r>
              <a:rPr lang="en-US" dirty="0"/>
              <a:t>to train </a:t>
            </a:r>
            <a:r>
              <a:rPr lang="en-US" dirty="0">
                <a:solidFill>
                  <a:srgbClr val="3366CC"/>
                </a:solidFill>
              </a:rPr>
              <a:t>all the models, for all the tasks we need,</a:t>
            </a:r>
            <a:r>
              <a:rPr lang="en-US" dirty="0"/>
              <a:t> this way.</a:t>
            </a:r>
          </a:p>
          <a:p>
            <a:pPr lvl="1"/>
            <a:r>
              <a:rPr lang="en-US" dirty="0"/>
              <a:t>We don’t even know what are “all the tasks”</a:t>
            </a:r>
          </a:p>
          <a:p>
            <a:pPr lvl="1"/>
            <a:r>
              <a:rPr lang="en-US" dirty="0"/>
              <a:t>Most of what </a:t>
            </a:r>
            <a:r>
              <a:rPr lang="en-US" b="1" dirty="0"/>
              <a:t>we</a:t>
            </a:r>
            <a:r>
              <a:rPr lang="en-US" dirty="0"/>
              <a:t> learn we don’t learn by “training” on many examples</a:t>
            </a:r>
          </a:p>
          <a:p>
            <a:r>
              <a:rPr lang="en-US" dirty="0"/>
              <a:t>Current methodology is not scalable and, often, makes no sense</a:t>
            </a:r>
          </a:p>
          <a:p>
            <a:pPr lvl="1"/>
            <a:r>
              <a:rPr lang="en-US" dirty="0"/>
              <a:t>Annotating for complex tasks is </a:t>
            </a:r>
            <a:r>
              <a:rPr lang="en-US" dirty="0">
                <a:solidFill>
                  <a:srgbClr val="003366"/>
                </a:solidFill>
              </a:rPr>
              <a:t>difficult</a:t>
            </a:r>
            <a:r>
              <a:rPr lang="en-US" dirty="0"/>
              <a:t>, </a:t>
            </a:r>
            <a:r>
              <a:rPr lang="en-US" dirty="0">
                <a:solidFill>
                  <a:srgbClr val="003366"/>
                </a:solidFill>
              </a:rPr>
              <a:t>costly</a:t>
            </a:r>
            <a:r>
              <a:rPr lang="en-US" dirty="0"/>
              <a:t>, and sometimes </a:t>
            </a:r>
            <a:r>
              <a:rPr lang="en-US" dirty="0">
                <a:solidFill>
                  <a:srgbClr val="003366"/>
                </a:solidFill>
              </a:rPr>
              <a:t>impossible</a:t>
            </a:r>
            <a:r>
              <a:rPr lang="en-US" dirty="0"/>
              <a:t>. </a:t>
            </a:r>
          </a:p>
          <a:p>
            <a:pPr lvl="2"/>
            <a:r>
              <a:rPr lang="en-US" dirty="0"/>
              <a:t>Most decisions we care about are too sparse to be trained for directly </a:t>
            </a:r>
          </a:p>
        </p:txBody>
      </p:sp>
      <p:sp>
        <p:nvSpPr>
          <p:cNvPr id="5" name="Right Arrow 4"/>
          <p:cNvSpPr/>
          <p:nvPr/>
        </p:nvSpPr>
        <p:spPr>
          <a:xfrm>
            <a:off x="407777" y="2962747"/>
            <a:ext cx="533400" cy="180250"/>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08330" y="1705518"/>
            <a:ext cx="5832108" cy="1477328"/>
          </a:xfrm>
          <a:prstGeom prst="rect">
            <a:avLst/>
          </a:prstGeom>
          <a:solidFill>
            <a:srgbClr val="FAC896"/>
          </a:solidFill>
          <a:ln w="19050">
            <a:solidFill>
              <a:srgbClr val="A7001B"/>
            </a:solidFill>
          </a:ln>
        </p:spPr>
        <p:txBody>
          <a:bodyPr wrap="square">
            <a:spAutoFit/>
          </a:bodyPr>
          <a:lstStyle/>
          <a:p>
            <a:r>
              <a:rPr lang="en-US" dirty="0">
                <a:solidFill>
                  <a:srgbClr val="000080"/>
                </a:solidFill>
                <a:latin typeface="Calibri" panose="020F0502020204030204" pitchFamily="34" charset="0"/>
                <a:cs typeface="Calibri" panose="020F0502020204030204" pitchFamily="34" charset="0"/>
              </a:rPr>
              <a:t>It’s ok to do supervised learning.</a:t>
            </a:r>
          </a:p>
          <a:p>
            <a:r>
              <a:rPr lang="en-US" dirty="0">
                <a:solidFill>
                  <a:srgbClr val="000080"/>
                </a:solidFill>
                <a:latin typeface="Calibri" panose="020F0502020204030204" pitchFamily="34" charset="0"/>
                <a:cs typeface="Calibri" panose="020F0502020204030204" pitchFamily="34" charset="0"/>
              </a:rPr>
              <a:t>But what about tasks that cannot be supervised directly?</a:t>
            </a:r>
          </a:p>
          <a:p>
            <a:endParaRPr lang="en-US" dirty="0">
              <a:solidFill>
                <a:srgbClr val="000080"/>
              </a:solidFill>
              <a:latin typeface="Calibri" panose="020F0502020204030204" pitchFamily="34" charset="0"/>
              <a:cs typeface="Calibri" panose="020F0502020204030204" pitchFamily="34" charset="0"/>
            </a:endParaRPr>
          </a:p>
          <a:p>
            <a:r>
              <a:rPr lang="en-US" dirty="0">
                <a:solidFill>
                  <a:srgbClr val="000080"/>
                </a:solidFill>
                <a:latin typeface="Calibri" panose="020F0502020204030204" pitchFamily="34" charset="0"/>
                <a:cs typeface="Calibri" panose="020F0502020204030204" pitchFamily="34" charset="0"/>
              </a:rPr>
              <a:t>In most interesting cases, learning should be (and is) driven by </a:t>
            </a:r>
            <a:r>
              <a:rPr lang="en-US" b="1" dirty="0">
                <a:solidFill>
                  <a:srgbClr val="000080"/>
                </a:solidFill>
                <a:latin typeface="Calibri" panose="020F0502020204030204" pitchFamily="34" charset="0"/>
                <a:cs typeface="Calibri" panose="020F0502020204030204" pitchFamily="34" charset="0"/>
              </a:rPr>
              <a:t>incidental supervision </a:t>
            </a:r>
            <a:r>
              <a:rPr lang="en-US" dirty="0">
                <a:solidFill>
                  <a:srgbClr val="400080"/>
                </a:solidFill>
                <a:latin typeface="Calibri" panose="020F0502020204030204" pitchFamily="34" charset="0"/>
                <a:cs typeface="Calibri" panose="020F0502020204030204" pitchFamily="34" charset="0"/>
              </a:rPr>
              <a:t>[Roth AAAI’17]</a:t>
            </a:r>
          </a:p>
        </p:txBody>
      </p:sp>
      <p:sp>
        <p:nvSpPr>
          <p:cNvPr id="7" name="Slide Number Placeholder 6">
            <a:extLst>
              <a:ext uri="{FF2B5EF4-FFF2-40B4-BE49-F238E27FC236}">
                <a16:creationId xmlns:a16="http://schemas.microsoft.com/office/drawing/2014/main" id="{CC6A447A-88AE-41C8-AF5C-42CFED79E4AD}"/>
              </a:ext>
            </a:extLst>
          </p:cNvPr>
          <p:cNvSpPr>
            <a:spLocks noGrp="1"/>
          </p:cNvSpPr>
          <p:nvPr>
            <p:ph type="sldNum" sz="quarter" idx="11"/>
          </p:nvPr>
        </p:nvSpPr>
        <p:spPr/>
        <p:txBody>
          <a:bodyPr/>
          <a:lstStyle/>
          <a:p>
            <a:fld id="{BDF588C3-71D6-5D45-B118-1C664482E1C2}" type="slidenum">
              <a:rPr lang="en-US" smtClean="0"/>
              <a:t>48</a:t>
            </a:fld>
            <a:endParaRPr lang="en-US"/>
          </a:p>
        </p:txBody>
      </p:sp>
      <p:sp>
        <p:nvSpPr>
          <p:cNvPr id="9" name="Rectangle 8">
            <a:extLst>
              <a:ext uri="{FF2B5EF4-FFF2-40B4-BE49-F238E27FC236}">
                <a16:creationId xmlns:a16="http://schemas.microsoft.com/office/drawing/2014/main" id="{C329B03F-F15B-4DDF-A0BD-A087B6870306}"/>
              </a:ext>
            </a:extLst>
          </p:cNvPr>
          <p:cNvSpPr/>
          <p:nvPr/>
        </p:nvSpPr>
        <p:spPr>
          <a:xfrm>
            <a:off x="8765427" y="4057956"/>
            <a:ext cx="3308147" cy="923330"/>
          </a:xfrm>
          <a:prstGeom prst="rect">
            <a:avLst/>
          </a:prstGeom>
          <a:solidFill>
            <a:srgbClr val="FAC896"/>
          </a:solidFill>
          <a:ln w="19050">
            <a:solidFill>
              <a:srgbClr val="A7001B"/>
            </a:solidFill>
          </a:ln>
        </p:spPr>
        <p:txBody>
          <a:bodyPr wrap="square">
            <a:spAutoFit/>
          </a:bodyPr>
          <a:lstStyle/>
          <a:p>
            <a:r>
              <a:rPr lang="en-US" dirty="0">
                <a:solidFill>
                  <a:srgbClr val="000080"/>
                </a:solidFill>
                <a:latin typeface="Calibri" panose="020F0502020204030204" pitchFamily="34" charset="0"/>
                <a:cs typeface="Calibri" panose="020F0502020204030204" pitchFamily="34" charset="0"/>
              </a:rPr>
              <a:t>Temporal Relations provide a way to think about </a:t>
            </a:r>
            <a:r>
              <a:rPr lang="en-US" b="1" dirty="0">
                <a:solidFill>
                  <a:srgbClr val="000080"/>
                </a:solidFill>
                <a:latin typeface="Calibri" panose="020F0502020204030204" pitchFamily="34" charset="0"/>
                <a:cs typeface="Calibri" panose="020F0502020204030204" pitchFamily="34" charset="0"/>
              </a:rPr>
              <a:t>one aspect of incidental supervision signals.</a:t>
            </a:r>
            <a:endParaRPr lang="en-US" b="1" dirty="0">
              <a:solidFill>
                <a:srgbClr val="4000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02608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Incidental Supervision</a:t>
            </a:r>
          </a:p>
        </p:txBody>
      </p:sp>
      <p:sp>
        <p:nvSpPr>
          <p:cNvPr id="3" name="Content Placeholder 2"/>
          <p:cNvSpPr>
            <a:spLocks noGrp="1"/>
          </p:cNvSpPr>
          <p:nvPr>
            <p:ph idx="1"/>
          </p:nvPr>
        </p:nvSpPr>
        <p:spPr/>
        <p:txBody>
          <a:bodyPr/>
          <a:lstStyle/>
          <a:p>
            <a:r>
              <a:rPr lang="en-US" dirty="0"/>
              <a:t>Data exists independent of the task(s) at hand. </a:t>
            </a:r>
          </a:p>
          <a:p>
            <a:pPr lvl="1"/>
            <a:r>
              <a:rPr lang="en-US" dirty="0"/>
              <a:t>Data provides hints</a:t>
            </a:r>
          </a:p>
          <a:p>
            <a:pPr lvl="1"/>
            <a:r>
              <a:rPr lang="en-US" dirty="0"/>
              <a:t>These are often sufficient to infer supervision signals (even for tasks we haven’t defined)</a:t>
            </a:r>
          </a:p>
          <a:p>
            <a:pPr lvl="2"/>
            <a:r>
              <a:rPr lang="en-US" dirty="0"/>
              <a:t>E.g., current work on QA-AMR (ask me later) </a:t>
            </a:r>
          </a:p>
          <a:p>
            <a:pPr lvl="1"/>
            <a:endParaRPr lang="en-US" dirty="0"/>
          </a:p>
          <a:p>
            <a:r>
              <a:rPr lang="en-US" dirty="0"/>
              <a:t>Utilizing these hints </a:t>
            </a:r>
          </a:p>
          <a:p>
            <a:pPr lvl="1"/>
            <a:r>
              <a:rPr lang="en-US" dirty="0"/>
              <a:t>Can be substantially less costly than producing explicit annotation</a:t>
            </a:r>
          </a:p>
          <a:p>
            <a:pPr lvl="1"/>
            <a:r>
              <a:rPr lang="en-US" dirty="0"/>
              <a:t>More realistic – provides signals for tasks we haven’t defined</a:t>
            </a:r>
          </a:p>
          <a:p>
            <a:pPr lvl="2"/>
            <a:r>
              <a:rPr lang="en-US" dirty="0"/>
              <a:t>Is often used only at decision time</a:t>
            </a:r>
          </a:p>
          <a:p>
            <a:pPr lvl="1"/>
            <a:r>
              <a:rPr lang="en-US" dirty="0"/>
              <a:t>Can be used for transfer across languages and domains</a:t>
            </a:r>
          </a:p>
          <a:p>
            <a:pPr lvl="1"/>
            <a:r>
              <a:rPr lang="en-US" dirty="0"/>
              <a:t>Expectations from the output can be used to amplify week signals to high quality signals</a:t>
            </a:r>
          </a:p>
          <a:p>
            <a:pPr lvl="1"/>
            <a:endParaRPr lang="en-US" dirty="0"/>
          </a:p>
          <a:p>
            <a:pPr lvl="1"/>
            <a:r>
              <a:rPr lang="en-US" dirty="0"/>
              <a:t>Yes, pre-training is a step in the right direction</a:t>
            </a:r>
          </a:p>
          <a:p>
            <a:pPr marL="457200" lvl="1" indent="0">
              <a:buNone/>
            </a:pPr>
            <a:endParaRPr lang="en-US" dirty="0"/>
          </a:p>
        </p:txBody>
      </p:sp>
      <p:sp>
        <p:nvSpPr>
          <p:cNvPr id="5" name="Slide Number Placeholder 4">
            <a:extLst>
              <a:ext uri="{FF2B5EF4-FFF2-40B4-BE49-F238E27FC236}">
                <a16:creationId xmlns:a16="http://schemas.microsoft.com/office/drawing/2014/main" id="{5D8ABCE4-C9F9-4E27-B604-4421E597C878}"/>
              </a:ext>
            </a:extLst>
          </p:cNvPr>
          <p:cNvSpPr>
            <a:spLocks noGrp="1"/>
          </p:cNvSpPr>
          <p:nvPr>
            <p:ph type="sldNum" sz="quarter" idx="11"/>
          </p:nvPr>
        </p:nvSpPr>
        <p:spPr/>
        <p:txBody>
          <a:bodyPr/>
          <a:lstStyle/>
          <a:p>
            <a:fld id="{BDF588C3-71D6-5D45-B118-1C664482E1C2}" type="slidenum">
              <a:rPr lang="en-US" smtClean="0"/>
              <a:t>49</a:t>
            </a:fld>
            <a:endParaRPr lang="en-US"/>
          </a:p>
        </p:txBody>
      </p:sp>
    </p:spTree>
    <p:extLst>
      <p:ext uri="{BB962C8B-B14F-4D97-AF65-F5344CB8AC3E}">
        <p14:creationId xmlns:p14="http://schemas.microsoft.com/office/powerpoint/2010/main" val="27761643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90DD-82DB-4993-AF96-90480F165D92}"/>
              </a:ext>
            </a:extLst>
          </p:cNvPr>
          <p:cNvSpPr>
            <a:spLocks noGrp="1"/>
          </p:cNvSpPr>
          <p:nvPr>
            <p:ph type="title"/>
          </p:nvPr>
        </p:nvSpPr>
        <p:spPr/>
        <p:txBody>
          <a:bodyPr/>
          <a:lstStyle/>
          <a:p>
            <a:r>
              <a:rPr lang="en-US" dirty="0"/>
              <a:t>Nice to Meet You</a:t>
            </a:r>
          </a:p>
        </p:txBody>
      </p:sp>
      <p:pic>
        <p:nvPicPr>
          <p:cNvPr id="6" name="Content Placeholder 5">
            <a:extLst>
              <a:ext uri="{FF2B5EF4-FFF2-40B4-BE49-F238E27FC236}">
                <a16:creationId xmlns:a16="http://schemas.microsoft.com/office/drawing/2014/main" id="{0E6A019D-89D7-4492-B0F8-B7B4C63D92DE}"/>
              </a:ext>
            </a:extLst>
          </p:cNvPr>
          <p:cNvPicPr>
            <a:picLocks noGrp="1" noChangeAspect="1"/>
          </p:cNvPicPr>
          <p:nvPr>
            <p:ph idx="1"/>
          </p:nvPr>
        </p:nvPicPr>
        <p:blipFill>
          <a:blip r:embed="rId2"/>
          <a:stretch>
            <a:fillRect/>
          </a:stretch>
        </p:blipFill>
        <p:spPr>
          <a:xfrm>
            <a:off x="3740373" y="1252538"/>
            <a:ext cx="4711253" cy="4484687"/>
          </a:xfrm>
        </p:spPr>
      </p:pic>
      <p:sp>
        <p:nvSpPr>
          <p:cNvPr id="4" name="Slide Number Placeholder 3">
            <a:extLst>
              <a:ext uri="{FF2B5EF4-FFF2-40B4-BE49-F238E27FC236}">
                <a16:creationId xmlns:a16="http://schemas.microsoft.com/office/drawing/2014/main" id="{7E6D707B-D809-40D6-A51A-33A522D90CEC}"/>
              </a:ext>
            </a:extLst>
          </p:cNvPr>
          <p:cNvSpPr>
            <a:spLocks noGrp="1"/>
          </p:cNvSpPr>
          <p:nvPr>
            <p:ph type="sldNum" sz="quarter" idx="11"/>
          </p:nvPr>
        </p:nvSpPr>
        <p:spPr/>
        <p:txBody>
          <a:bodyPr/>
          <a:lstStyle/>
          <a:p>
            <a:fld id="{BDF588C3-71D6-5D45-B118-1C664482E1C2}" type="slidenum">
              <a:rPr lang="en-US" smtClean="0"/>
              <a:t>5</a:t>
            </a:fld>
            <a:endParaRPr lang="en-US"/>
          </a:p>
        </p:txBody>
      </p:sp>
      <p:sp>
        <p:nvSpPr>
          <p:cNvPr id="5" name="TextBox 4">
            <a:extLst>
              <a:ext uri="{FF2B5EF4-FFF2-40B4-BE49-F238E27FC236}">
                <a16:creationId xmlns:a16="http://schemas.microsoft.com/office/drawing/2014/main" id="{B6AE15E1-D967-4B3C-9391-D6DF993429E5}"/>
              </a:ext>
            </a:extLst>
          </p:cNvPr>
          <p:cNvSpPr txBox="1"/>
          <p:nvPr/>
        </p:nvSpPr>
        <p:spPr>
          <a:xfrm>
            <a:off x="8408891" y="910109"/>
            <a:ext cx="3657600" cy="2862322"/>
          </a:xfrm>
          <a:prstGeom prst="rect">
            <a:avLst/>
          </a:prstGeom>
          <a:solidFill>
            <a:srgbClr val="FAE1AF"/>
          </a:solidFill>
          <a:ln w="19050">
            <a:solidFill>
              <a:srgbClr val="A7001B"/>
            </a:solidFill>
          </a:ln>
        </p:spPr>
        <p:txBody>
          <a:bodyPr wrap="square" rtlCol="0">
            <a:spAutoFit/>
          </a:bodyPr>
          <a:lstStyle/>
          <a:p>
            <a:pPr marL="285750" indent="-285750">
              <a:buFont typeface="Wingdings" panose="05000000000000000000" pitchFamily="2" charset="2"/>
              <a:buChar char="§"/>
            </a:pPr>
            <a:r>
              <a:rPr lang="en-US" dirty="0">
                <a:solidFill>
                  <a:srgbClr val="000080"/>
                </a:solidFill>
                <a:latin typeface="+mn-lt"/>
              </a:rPr>
              <a:t>Identify units</a:t>
            </a:r>
          </a:p>
          <a:p>
            <a:pPr marL="285750" indent="-285750">
              <a:buFont typeface="Wingdings" panose="05000000000000000000" pitchFamily="2" charset="2"/>
              <a:buChar char="§"/>
            </a:pPr>
            <a:r>
              <a:rPr lang="en-US" dirty="0">
                <a:solidFill>
                  <a:srgbClr val="000080"/>
                </a:solidFill>
                <a:latin typeface="+mn-lt"/>
              </a:rPr>
              <a:t>Consider multiple </a:t>
            </a:r>
          </a:p>
          <a:p>
            <a:r>
              <a:rPr lang="en-US" dirty="0">
                <a:solidFill>
                  <a:srgbClr val="000080"/>
                </a:solidFill>
                <a:latin typeface="+mn-lt"/>
              </a:rPr>
              <a:t>     representations &amp; interpretations </a:t>
            </a:r>
          </a:p>
          <a:p>
            <a:pPr marL="742950" lvl="1" indent="-285750">
              <a:buFont typeface="Wingdings" panose="05000000000000000000" pitchFamily="2" charset="2"/>
              <a:buChar char="§"/>
            </a:pPr>
            <a:r>
              <a:rPr lang="en-US" dirty="0">
                <a:solidFill>
                  <a:srgbClr val="000080"/>
                </a:solidFill>
                <a:latin typeface="+mn-lt"/>
              </a:rPr>
              <a:t>Pictures, text, layout, spelling, phonetics</a:t>
            </a:r>
          </a:p>
          <a:p>
            <a:pPr marL="285750" indent="-285750">
              <a:buFont typeface="Wingdings" panose="05000000000000000000" pitchFamily="2" charset="2"/>
              <a:buChar char="§"/>
            </a:pPr>
            <a:r>
              <a:rPr lang="en-US" dirty="0">
                <a:solidFill>
                  <a:srgbClr val="000080"/>
                </a:solidFill>
                <a:latin typeface="+mn-lt"/>
              </a:rPr>
              <a:t>Put it all together: </a:t>
            </a:r>
          </a:p>
          <a:p>
            <a:pPr marL="742950" lvl="1" indent="-285750">
              <a:buFont typeface="Wingdings" panose="05000000000000000000" pitchFamily="2" charset="2"/>
              <a:buChar char="§"/>
            </a:pPr>
            <a:r>
              <a:rPr lang="en-US" dirty="0">
                <a:solidFill>
                  <a:srgbClr val="000080"/>
                </a:solidFill>
                <a:latin typeface="+mn-lt"/>
              </a:rPr>
              <a:t>Determine “best” global interpretation</a:t>
            </a:r>
          </a:p>
          <a:p>
            <a:pPr marL="285750" indent="-285750">
              <a:buFont typeface="Wingdings" panose="05000000000000000000" pitchFamily="2" charset="2"/>
              <a:buChar char="§"/>
            </a:pPr>
            <a:r>
              <a:rPr lang="en-US" dirty="0">
                <a:solidFill>
                  <a:srgbClr val="000080"/>
                </a:solidFill>
                <a:latin typeface="+mn-lt"/>
              </a:rPr>
              <a:t>Satisfy expectations</a:t>
            </a:r>
          </a:p>
          <a:p>
            <a:pPr marL="742950" lvl="1" indent="-285750">
              <a:buFont typeface="Wingdings" panose="05000000000000000000" pitchFamily="2" charset="2"/>
              <a:buChar char="§"/>
            </a:pPr>
            <a:r>
              <a:rPr lang="en-US" dirty="0">
                <a:solidFill>
                  <a:srgbClr val="000080"/>
                </a:solidFill>
                <a:latin typeface="+mn-lt"/>
              </a:rPr>
              <a:t>Slide; puzzle</a:t>
            </a:r>
          </a:p>
        </p:txBody>
      </p:sp>
      <p:sp>
        <p:nvSpPr>
          <p:cNvPr id="7" name="TextBox 6">
            <a:extLst>
              <a:ext uri="{FF2B5EF4-FFF2-40B4-BE49-F238E27FC236}">
                <a16:creationId xmlns:a16="http://schemas.microsoft.com/office/drawing/2014/main" id="{1FFFE622-ABAE-419B-9214-820342E4FCC9}"/>
              </a:ext>
            </a:extLst>
          </p:cNvPr>
          <p:cNvSpPr txBox="1"/>
          <p:nvPr/>
        </p:nvSpPr>
        <p:spPr>
          <a:xfrm>
            <a:off x="643578" y="5820174"/>
            <a:ext cx="10904844" cy="830997"/>
          </a:xfrm>
          <a:prstGeom prst="rect">
            <a:avLst/>
          </a:prstGeom>
          <a:solidFill>
            <a:srgbClr val="FFFFCC"/>
          </a:solidFill>
          <a:ln w="28575">
            <a:solidFill>
              <a:srgbClr val="FF0000"/>
            </a:solidFill>
          </a:ln>
        </p:spPr>
        <p:txBody>
          <a:bodyPr wrap="none" rtlCol="0">
            <a:spAutoFit/>
          </a:bodyPr>
          <a:lstStyle/>
          <a:p>
            <a:pPr algn="ctr"/>
            <a:r>
              <a:rPr lang="en-US" sz="2400" dirty="0">
                <a:latin typeface="+mn-lt"/>
              </a:rPr>
              <a:t>Computational Problem: </a:t>
            </a:r>
          </a:p>
          <a:p>
            <a:pPr algn="ctr"/>
            <a:r>
              <a:rPr lang="en-US" sz="2400" dirty="0">
                <a:latin typeface="+mn-lt"/>
              </a:rPr>
              <a:t>Assigning values to multiple variables, accounting for interdependencies among them </a:t>
            </a:r>
          </a:p>
        </p:txBody>
      </p:sp>
    </p:spTree>
    <p:extLst>
      <p:ext uri="{BB962C8B-B14F-4D97-AF65-F5344CB8AC3E}">
        <p14:creationId xmlns:p14="http://schemas.microsoft.com/office/powerpoint/2010/main" val="14741234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 Relations </a:t>
            </a:r>
            <a:r>
              <a:rPr lang="en-US" sz="1600" dirty="0"/>
              <a:t>[Ning et al. *SEM’2018; ACL’18, EMNLP’18]</a:t>
            </a:r>
            <a:endParaRPr lang="en-US" dirty="0"/>
          </a:p>
        </p:txBody>
      </p:sp>
      <p:sp>
        <p:nvSpPr>
          <p:cNvPr id="3" name="Content Placeholder 2"/>
          <p:cNvSpPr>
            <a:spLocks noGrp="1"/>
          </p:cNvSpPr>
          <p:nvPr>
            <p:ph idx="1"/>
          </p:nvPr>
        </p:nvSpPr>
        <p:spPr>
          <a:xfrm>
            <a:off x="609600" y="1643736"/>
            <a:ext cx="10972800" cy="4484915"/>
          </a:xfrm>
        </p:spPr>
        <p:txBody>
          <a:bodyPr/>
          <a:lstStyle/>
          <a:p>
            <a:r>
              <a:rPr lang="en-US" sz="2000" dirty="0"/>
              <a:t>In Los Angeles that lesson was brought home today when tons of earth </a:t>
            </a:r>
            <a:r>
              <a:rPr lang="en-US" sz="2000" b="1" dirty="0">
                <a:solidFill>
                  <a:srgbClr val="FF0000"/>
                </a:solidFill>
              </a:rPr>
              <a:t>cascaded</a:t>
            </a:r>
            <a:r>
              <a:rPr lang="en-US" sz="2000" dirty="0">
                <a:solidFill>
                  <a:srgbClr val="FF0000"/>
                </a:solidFill>
              </a:rPr>
              <a:t> </a:t>
            </a:r>
            <a:r>
              <a:rPr lang="en-US" sz="2000" dirty="0"/>
              <a:t>down a hillside, </a:t>
            </a:r>
            <a:r>
              <a:rPr lang="en-US" sz="2000" b="1" dirty="0">
                <a:solidFill>
                  <a:srgbClr val="FF0000"/>
                </a:solidFill>
              </a:rPr>
              <a:t>ripping</a:t>
            </a:r>
            <a:r>
              <a:rPr lang="en-US" sz="2000" dirty="0">
                <a:solidFill>
                  <a:srgbClr val="FF0000"/>
                </a:solidFill>
              </a:rPr>
              <a:t> </a:t>
            </a:r>
            <a:r>
              <a:rPr lang="en-US" sz="2000" dirty="0"/>
              <a:t>two houses from their foundations. No one was </a:t>
            </a:r>
            <a:r>
              <a:rPr lang="en-US" sz="2000" b="1" dirty="0">
                <a:solidFill>
                  <a:srgbClr val="FF0000"/>
                </a:solidFill>
              </a:rPr>
              <a:t>hurt</a:t>
            </a:r>
            <a:r>
              <a:rPr lang="en-US" sz="2000" dirty="0"/>
              <a:t>, but firefighters </a:t>
            </a:r>
            <a:r>
              <a:rPr lang="en-US" sz="2000" b="1" dirty="0">
                <a:solidFill>
                  <a:srgbClr val="FF0000"/>
                </a:solidFill>
              </a:rPr>
              <a:t>ordered</a:t>
            </a:r>
            <a:r>
              <a:rPr lang="en-US" sz="2000" dirty="0">
                <a:solidFill>
                  <a:srgbClr val="FF0000"/>
                </a:solidFill>
              </a:rPr>
              <a:t> </a:t>
            </a:r>
            <a:r>
              <a:rPr lang="en-US" sz="2000" dirty="0"/>
              <a:t>the evacuation of nearby homes and said they'll </a:t>
            </a:r>
            <a:r>
              <a:rPr lang="en-US" sz="2000" b="1" dirty="0">
                <a:solidFill>
                  <a:srgbClr val="FF0000"/>
                </a:solidFill>
              </a:rPr>
              <a:t>monitor</a:t>
            </a:r>
            <a:r>
              <a:rPr lang="en-US" sz="2000" dirty="0">
                <a:solidFill>
                  <a:srgbClr val="FF0000"/>
                </a:solidFill>
              </a:rPr>
              <a:t> </a:t>
            </a:r>
            <a:r>
              <a:rPr lang="en-US" sz="2000" dirty="0"/>
              <a:t>the shifting ground until March 23</a:t>
            </a:r>
            <a:r>
              <a:rPr lang="en-US" sz="2000" baseline="30000" dirty="0"/>
              <a:t>rd</a:t>
            </a:r>
            <a:r>
              <a:rPr lang="en-US" sz="2000" dirty="0"/>
              <a:t>.</a:t>
            </a:r>
          </a:p>
          <a:p>
            <a:endParaRPr lang="en-US" dirty="0"/>
          </a:p>
          <a:p>
            <a:endParaRPr lang="en-US" dirty="0"/>
          </a:p>
          <a:p>
            <a:endParaRPr lang="en-US" dirty="0"/>
          </a:p>
          <a:p>
            <a:endParaRPr lang="en-US" dirty="0"/>
          </a:p>
          <a:p>
            <a:endParaRPr lang="en-US" sz="2000" dirty="0"/>
          </a:p>
          <a:p>
            <a:r>
              <a:rPr lang="en-US" sz="2000" dirty="0"/>
              <a:t>Very difficult task— hinders exhaustive annotation (O(N</a:t>
            </a:r>
            <a:r>
              <a:rPr lang="en-US" sz="2000" baseline="30000" dirty="0"/>
              <a:t>2</a:t>
            </a:r>
            <a:r>
              <a:rPr lang="en-US" sz="2000" dirty="0"/>
              <a:t>) edges)</a:t>
            </a:r>
          </a:p>
          <a:p>
            <a:r>
              <a:rPr lang="en-US" sz="2000" dirty="0"/>
              <a:t>But, it’s rather easy to get partial annotation – some relations. </a:t>
            </a:r>
          </a:p>
          <a:p>
            <a:r>
              <a:rPr lang="en-US" sz="2000" dirty="0"/>
              <a:t>And, we have </a:t>
            </a:r>
            <a:r>
              <a:rPr lang="en-US" sz="2000" b="1" dirty="0"/>
              <a:t>strong expectations </a:t>
            </a:r>
            <a:r>
              <a:rPr lang="en-US" sz="2000" dirty="0"/>
              <a:t>from the output</a:t>
            </a:r>
          </a:p>
          <a:p>
            <a:pPr lvl="1"/>
            <a:r>
              <a:rPr lang="en-US" sz="1800" dirty="0"/>
              <a:t>Transitivity</a:t>
            </a:r>
          </a:p>
          <a:p>
            <a:pPr lvl="1"/>
            <a:r>
              <a:rPr lang="en-US" sz="1800" dirty="0"/>
              <a:t>Some events tend to precede others, or follow others [Ning et. al., NAACL’18]</a:t>
            </a:r>
          </a:p>
          <a:p>
            <a:endParaRPr lang="en-US" dirty="0"/>
          </a:p>
          <a:p>
            <a:endParaRPr lang="en-US" dirty="0"/>
          </a:p>
        </p:txBody>
      </p:sp>
      <p:pic>
        <p:nvPicPr>
          <p:cNvPr id="5" name="Picture 4"/>
          <p:cNvPicPr>
            <a:picLocks noChangeAspect="1"/>
          </p:cNvPicPr>
          <p:nvPr/>
        </p:nvPicPr>
        <p:blipFill>
          <a:blip r:embed="rId2"/>
          <a:stretch>
            <a:fillRect/>
          </a:stretch>
        </p:blipFill>
        <p:spPr>
          <a:xfrm>
            <a:off x="2424583" y="3089360"/>
            <a:ext cx="3146367" cy="1645920"/>
          </a:xfrm>
          <a:prstGeom prst="rect">
            <a:avLst/>
          </a:prstGeom>
        </p:spPr>
      </p:pic>
      <p:pic>
        <p:nvPicPr>
          <p:cNvPr id="6" name="Picture 5"/>
          <p:cNvPicPr>
            <a:picLocks noChangeAspect="1"/>
          </p:cNvPicPr>
          <p:nvPr/>
        </p:nvPicPr>
        <p:blipFill>
          <a:blip r:embed="rId3"/>
          <a:stretch>
            <a:fillRect/>
          </a:stretch>
        </p:blipFill>
        <p:spPr>
          <a:xfrm>
            <a:off x="6531032" y="3089360"/>
            <a:ext cx="3146369" cy="1645920"/>
          </a:xfrm>
          <a:prstGeom prst="rect">
            <a:avLst/>
          </a:prstGeom>
        </p:spPr>
      </p:pic>
      <p:sp>
        <p:nvSpPr>
          <p:cNvPr id="7" name="Rectangular Callout 6"/>
          <p:cNvSpPr/>
          <p:nvPr/>
        </p:nvSpPr>
        <p:spPr>
          <a:xfrm>
            <a:off x="2364362" y="996568"/>
            <a:ext cx="6972112" cy="585097"/>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80"/>
                </a:solidFill>
              </a:rPr>
              <a:t>Two key questions:         (i) </a:t>
            </a:r>
            <a:r>
              <a:rPr lang="en-US" dirty="0">
                <a:solidFill>
                  <a:srgbClr val="000080"/>
                </a:solidFill>
              </a:rPr>
              <a:t>What</a:t>
            </a:r>
            <a:r>
              <a:rPr lang="en-US" b="1" dirty="0">
                <a:solidFill>
                  <a:srgbClr val="000080"/>
                </a:solidFill>
              </a:rPr>
              <a:t> </a:t>
            </a:r>
            <a:r>
              <a:rPr lang="en-US" dirty="0">
                <a:solidFill>
                  <a:srgbClr val="000080"/>
                </a:solidFill>
              </a:rPr>
              <a:t>level of supervision is </a:t>
            </a:r>
            <a:r>
              <a:rPr lang="en-US" b="1" dirty="0">
                <a:solidFill>
                  <a:srgbClr val="000080"/>
                </a:solidFill>
              </a:rPr>
              <a:t>really needed</a:t>
            </a:r>
            <a:r>
              <a:rPr lang="en-US" dirty="0">
                <a:solidFill>
                  <a:srgbClr val="000080"/>
                </a:solidFill>
              </a:rPr>
              <a:t>? </a:t>
            </a:r>
          </a:p>
          <a:p>
            <a:r>
              <a:rPr lang="en-US" dirty="0">
                <a:solidFill>
                  <a:srgbClr val="000080"/>
                </a:solidFill>
              </a:rPr>
              <a:t>                                          </a:t>
            </a:r>
            <a:r>
              <a:rPr lang="en-US" b="1" dirty="0">
                <a:solidFill>
                  <a:srgbClr val="000080"/>
                </a:solidFill>
              </a:rPr>
              <a:t>(ii) </a:t>
            </a:r>
            <a:r>
              <a:rPr lang="en-US" dirty="0">
                <a:solidFill>
                  <a:srgbClr val="000080"/>
                </a:solidFill>
              </a:rPr>
              <a:t>Algorithmic Approach: how to gain from it? </a:t>
            </a:r>
            <a:endParaRPr lang="en-US" b="1" dirty="0">
              <a:solidFill>
                <a:srgbClr val="000080"/>
              </a:solidFill>
            </a:endParaRPr>
          </a:p>
        </p:txBody>
      </p:sp>
      <p:sp>
        <p:nvSpPr>
          <p:cNvPr id="4" name="Right Arrow 3"/>
          <p:cNvSpPr/>
          <p:nvPr/>
        </p:nvSpPr>
        <p:spPr>
          <a:xfrm rot="8761159">
            <a:off x="9310008" y="3421717"/>
            <a:ext cx="838200" cy="304800"/>
          </a:xfrm>
          <a:prstGeom prst="rightArrow">
            <a:avLst>
              <a:gd name="adj1" fmla="val 46078"/>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EEA1D2A2-2371-4BF0-8E30-302EC998710E}"/>
              </a:ext>
            </a:extLst>
          </p:cNvPr>
          <p:cNvSpPr>
            <a:spLocks noGrp="1"/>
          </p:cNvSpPr>
          <p:nvPr>
            <p:ph type="sldNum" sz="quarter" idx="11"/>
          </p:nvPr>
        </p:nvSpPr>
        <p:spPr/>
        <p:txBody>
          <a:bodyPr/>
          <a:lstStyle/>
          <a:p>
            <a:fld id="{BDF588C3-71D6-5D45-B118-1C664482E1C2}" type="slidenum">
              <a:rPr lang="en-US" smtClean="0"/>
              <a:t>50</a:t>
            </a:fld>
            <a:endParaRPr lang="en-US"/>
          </a:p>
        </p:txBody>
      </p:sp>
      <p:sp>
        <p:nvSpPr>
          <p:cNvPr id="10" name="Rectangular Callout 6">
            <a:extLst>
              <a:ext uri="{FF2B5EF4-FFF2-40B4-BE49-F238E27FC236}">
                <a16:creationId xmlns:a16="http://schemas.microsoft.com/office/drawing/2014/main" id="{2AB1F6A2-54CA-4864-9459-2FA95B2F7B75}"/>
              </a:ext>
            </a:extLst>
          </p:cNvPr>
          <p:cNvSpPr/>
          <p:nvPr/>
        </p:nvSpPr>
        <p:spPr>
          <a:xfrm>
            <a:off x="8949803" y="4954927"/>
            <a:ext cx="3102879" cy="1748436"/>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80"/>
                </a:solidFill>
              </a:rPr>
              <a:t>Intuition:</a:t>
            </a:r>
          </a:p>
          <a:p>
            <a:pPr marL="285750" indent="-285750">
              <a:buFont typeface="Arial" panose="020B0604020202020204" pitchFamily="34" charset="0"/>
              <a:buChar char="•"/>
            </a:pPr>
            <a:r>
              <a:rPr lang="en-US" dirty="0">
                <a:solidFill>
                  <a:srgbClr val="000080"/>
                </a:solidFill>
              </a:rPr>
              <a:t>If the </a:t>
            </a:r>
            <a:r>
              <a:rPr lang="en-US" b="1" dirty="0">
                <a:solidFill>
                  <a:srgbClr val="000080"/>
                </a:solidFill>
              </a:rPr>
              <a:t>structure</a:t>
            </a:r>
            <a:r>
              <a:rPr lang="en-US" dirty="0">
                <a:solidFill>
                  <a:srgbClr val="000080"/>
                </a:solidFill>
              </a:rPr>
              <a:t> is tight, there is no need to annotate all the variables. </a:t>
            </a:r>
          </a:p>
          <a:p>
            <a:pPr marL="285750" indent="-285750">
              <a:buFont typeface="Arial" panose="020B0604020202020204" pitchFamily="34" charset="0"/>
              <a:buChar char="•"/>
            </a:pPr>
            <a:r>
              <a:rPr lang="en-US" dirty="0">
                <a:solidFill>
                  <a:srgbClr val="000080"/>
                </a:solidFill>
              </a:rPr>
              <a:t>A partial set of signals can supervise all. </a:t>
            </a:r>
            <a:endParaRPr lang="en-US" b="1" dirty="0">
              <a:solidFill>
                <a:srgbClr val="000080"/>
              </a:solidFill>
            </a:endParaRPr>
          </a:p>
        </p:txBody>
      </p:sp>
    </p:spTree>
    <p:extLst>
      <p:ext uri="{BB962C8B-B14F-4D97-AF65-F5344CB8AC3E}">
        <p14:creationId xmlns:p14="http://schemas.microsoft.com/office/powerpoint/2010/main" val="24500233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par>
                          <p:cTn id="37" fill="hold">
                            <p:stCondLst>
                              <p:cond delay="0"/>
                            </p:stCondLst>
                            <p:childTnLst>
                              <p:par>
                                <p:cTn id="38" presetID="2" presetClass="entr" presetSubtype="3"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 name="Group 223"/>
          <p:cNvGrpSpPr/>
          <p:nvPr/>
        </p:nvGrpSpPr>
        <p:grpSpPr>
          <a:xfrm>
            <a:off x="2667647" y="1499992"/>
            <a:ext cx="601113" cy="561367"/>
            <a:chOff x="3299081" y="2198810"/>
            <a:chExt cx="1026591" cy="958712"/>
          </a:xfrm>
        </p:grpSpPr>
        <p:grpSp>
          <p:nvGrpSpPr>
            <p:cNvPr id="225" name="Group 224"/>
            <p:cNvGrpSpPr/>
            <p:nvPr/>
          </p:nvGrpSpPr>
          <p:grpSpPr>
            <a:xfrm>
              <a:off x="3299081" y="2213447"/>
              <a:ext cx="999609" cy="944075"/>
              <a:chOff x="2226911" y="1490958"/>
              <a:chExt cx="999609" cy="944075"/>
            </a:xfrm>
          </p:grpSpPr>
          <p:sp>
            <p:nvSpPr>
              <p:cNvPr id="227" name="Oval 226">
                <a:extLst>
                  <a:ext uri="{FF2B5EF4-FFF2-40B4-BE49-F238E27FC236}">
                    <a16:creationId xmlns:a16="http://schemas.microsoft.com/office/drawing/2014/main" id="{02A9185F-17CD-430F-B765-DD03EB939117}"/>
                  </a:ext>
                </a:extLst>
              </p:cNvPr>
              <p:cNvSpPr/>
              <p:nvPr/>
            </p:nvSpPr>
            <p:spPr>
              <a:xfrm>
                <a:off x="2634159" y="1490958"/>
                <a:ext cx="185113" cy="185113"/>
              </a:xfrm>
              <a:prstGeom prst="ellipse">
                <a:avLst/>
              </a:prstGeom>
              <a:solidFill>
                <a:srgbClr val="3B81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28" name="Oval 227">
                <a:extLst>
                  <a:ext uri="{FF2B5EF4-FFF2-40B4-BE49-F238E27FC236}">
                    <a16:creationId xmlns:a16="http://schemas.microsoft.com/office/drawing/2014/main" id="{67183840-CA5E-41AC-8BA4-676FBC67C282}"/>
                  </a:ext>
                </a:extLst>
              </p:cNvPr>
              <p:cNvSpPr/>
              <p:nvPr/>
            </p:nvSpPr>
            <p:spPr>
              <a:xfrm>
                <a:off x="2226911" y="1787138"/>
                <a:ext cx="185113" cy="185113"/>
              </a:xfrm>
              <a:prstGeom prst="ellipse">
                <a:avLst/>
              </a:prstGeom>
              <a:solidFill>
                <a:srgbClr val="3B81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29" name="Oval 228">
                <a:extLst>
                  <a:ext uri="{FF2B5EF4-FFF2-40B4-BE49-F238E27FC236}">
                    <a16:creationId xmlns:a16="http://schemas.microsoft.com/office/drawing/2014/main" id="{A207EA9E-2A7E-4CA2-B13A-7956BC73097B}"/>
                  </a:ext>
                </a:extLst>
              </p:cNvPr>
              <p:cNvSpPr/>
              <p:nvPr/>
            </p:nvSpPr>
            <p:spPr>
              <a:xfrm>
                <a:off x="3041407" y="1787138"/>
                <a:ext cx="185113" cy="185113"/>
              </a:xfrm>
              <a:prstGeom prst="ellipse">
                <a:avLst/>
              </a:prstGeom>
              <a:solidFill>
                <a:srgbClr val="3B81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30" name="Oval 229">
                <a:extLst>
                  <a:ext uri="{FF2B5EF4-FFF2-40B4-BE49-F238E27FC236}">
                    <a16:creationId xmlns:a16="http://schemas.microsoft.com/office/drawing/2014/main" id="{A68926DB-EC77-4FAF-8387-81160673330E}"/>
                  </a:ext>
                </a:extLst>
              </p:cNvPr>
              <p:cNvSpPr/>
              <p:nvPr/>
            </p:nvSpPr>
            <p:spPr>
              <a:xfrm>
                <a:off x="2412024" y="2249920"/>
                <a:ext cx="185113" cy="185113"/>
              </a:xfrm>
              <a:prstGeom prst="ellipse">
                <a:avLst/>
              </a:prstGeom>
              <a:solidFill>
                <a:srgbClr val="3B81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31" name="Oval 230">
                <a:extLst>
                  <a:ext uri="{FF2B5EF4-FFF2-40B4-BE49-F238E27FC236}">
                    <a16:creationId xmlns:a16="http://schemas.microsoft.com/office/drawing/2014/main" id="{21DDF9FD-DCA9-4F7E-9E84-90C4E26D8618}"/>
                  </a:ext>
                </a:extLst>
              </p:cNvPr>
              <p:cNvSpPr/>
              <p:nvPr/>
            </p:nvSpPr>
            <p:spPr>
              <a:xfrm>
                <a:off x="2856294" y="2249920"/>
                <a:ext cx="185113" cy="185113"/>
              </a:xfrm>
              <a:prstGeom prst="ellipse">
                <a:avLst/>
              </a:prstGeom>
              <a:solidFill>
                <a:srgbClr val="3B81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cxnSp>
            <p:nvCxnSpPr>
              <p:cNvPr id="232" name="Straight Arrow Connector 231">
                <a:extLst>
                  <a:ext uri="{FF2B5EF4-FFF2-40B4-BE49-F238E27FC236}">
                    <a16:creationId xmlns:a16="http://schemas.microsoft.com/office/drawing/2014/main" id="{45A1FA9B-4B89-4B97-94B0-7BC340E2F4F0}"/>
                  </a:ext>
                </a:extLst>
              </p:cNvPr>
              <p:cNvCxnSpPr/>
              <p:nvPr/>
            </p:nvCxnSpPr>
            <p:spPr>
              <a:xfrm>
                <a:off x="2792162" y="1648962"/>
                <a:ext cx="276353" cy="165286"/>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23ED6BEC-FDE7-441B-87F8-87C0EBBA45B7}"/>
                  </a:ext>
                </a:extLst>
              </p:cNvPr>
              <p:cNvCxnSpPr/>
              <p:nvPr/>
            </p:nvCxnSpPr>
            <p:spPr>
              <a:xfrm flipH="1">
                <a:off x="2384915" y="1648962"/>
                <a:ext cx="276353" cy="165286"/>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F8A4093E-82E2-4F9D-BFCA-FAD5164F088C}"/>
                  </a:ext>
                </a:extLst>
              </p:cNvPr>
              <p:cNvCxnSpPr/>
              <p:nvPr/>
            </p:nvCxnSpPr>
            <p:spPr>
              <a:xfrm flipH="1">
                <a:off x="2504580" y="1676071"/>
                <a:ext cx="222135" cy="573850"/>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D80A2A72-AC93-4999-B7B0-0EAE4909DB6A}"/>
                  </a:ext>
                </a:extLst>
              </p:cNvPr>
              <p:cNvCxnSpPr/>
              <p:nvPr/>
            </p:nvCxnSpPr>
            <p:spPr>
              <a:xfrm>
                <a:off x="2726715" y="1676071"/>
                <a:ext cx="222135" cy="573850"/>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95257391-6E72-499A-94F0-49CEE4E82BF3}"/>
                  </a:ext>
                </a:extLst>
              </p:cNvPr>
              <p:cNvCxnSpPr/>
              <p:nvPr/>
            </p:nvCxnSpPr>
            <p:spPr>
              <a:xfrm>
                <a:off x="2319467" y="1972251"/>
                <a:ext cx="119665" cy="304778"/>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A98374CB-906D-4DEC-8A6D-CD13264682A5}"/>
                  </a:ext>
                </a:extLst>
              </p:cNvPr>
              <p:cNvCxnSpPr/>
              <p:nvPr/>
            </p:nvCxnSpPr>
            <p:spPr>
              <a:xfrm flipH="1">
                <a:off x="3014297" y="1972251"/>
                <a:ext cx="119665" cy="304778"/>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100E0B43-702D-473C-A222-4F2C370067D6}"/>
                  </a:ext>
                </a:extLst>
              </p:cNvPr>
              <p:cNvCxnSpPr/>
              <p:nvPr/>
            </p:nvCxnSpPr>
            <p:spPr>
              <a:xfrm>
                <a:off x="2412024" y="1879695"/>
                <a:ext cx="629383" cy="0"/>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a:extLst>
                  <a:ext uri="{FF2B5EF4-FFF2-40B4-BE49-F238E27FC236}">
                    <a16:creationId xmlns:a16="http://schemas.microsoft.com/office/drawing/2014/main" id="{CA074040-3AAD-4D3B-8CA7-AA0F6FD9E0B4}"/>
                  </a:ext>
                </a:extLst>
              </p:cNvPr>
              <p:cNvCxnSpPr/>
              <p:nvPr/>
            </p:nvCxnSpPr>
            <p:spPr>
              <a:xfrm>
                <a:off x="2412024" y="1879695"/>
                <a:ext cx="471379" cy="397335"/>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5928CDD7-B129-4938-B5C2-75A1DA7C7B1D}"/>
                  </a:ext>
                </a:extLst>
              </p:cNvPr>
              <p:cNvCxnSpPr/>
              <p:nvPr/>
            </p:nvCxnSpPr>
            <p:spPr>
              <a:xfrm flipH="1">
                <a:off x="2570027" y="1945142"/>
                <a:ext cx="498488" cy="331887"/>
              </a:xfrm>
              <a:prstGeom prst="straightConnector1">
                <a:avLst/>
              </a:prstGeom>
              <a:solidFill>
                <a:srgbClr val="00206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7DD5F5F7-BB90-45CB-A8F2-2C3F8E72DC27}"/>
                  </a:ext>
                </a:extLst>
              </p:cNvPr>
              <p:cNvCxnSpPr/>
              <p:nvPr/>
            </p:nvCxnSpPr>
            <p:spPr>
              <a:xfrm>
                <a:off x="2597136" y="2342477"/>
                <a:ext cx="259158" cy="0"/>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grpSp>
        <p:sp>
          <p:nvSpPr>
            <p:cNvPr id="226" name="Rectangle 225"/>
            <p:cNvSpPr/>
            <p:nvPr/>
          </p:nvSpPr>
          <p:spPr>
            <a:xfrm>
              <a:off x="3299081" y="2198810"/>
              <a:ext cx="1026591" cy="958712"/>
            </a:xfrm>
            <a:prstGeom prst="rect">
              <a:avLst/>
            </a:prstGeom>
            <a:noFill/>
            <a:ln>
              <a:solidFill>
                <a:srgbClr val="3B8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grpSp>
        <p:nvGrpSpPr>
          <p:cNvPr id="242" name="Group 241">
            <a:extLst>
              <a:ext uri="{FF2B5EF4-FFF2-40B4-BE49-F238E27FC236}">
                <a16:creationId xmlns:a16="http://schemas.microsoft.com/office/drawing/2014/main" id="{E570505F-34DD-F346-9BB3-A4B6C9EDE8EB}"/>
              </a:ext>
            </a:extLst>
          </p:cNvPr>
          <p:cNvGrpSpPr/>
          <p:nvPr/>
        </p:nvGrpSpPr>
        <p:grpSpPr>
          <a:xfrm>
            <a:off x="1702045" y="1466243"/>
            <a:ext cx="971468" cy="747698"/>
            <a:chOff x="2731717" y="1331106"/>
            <a:chExt cx="1659088" cy="1276930"/>
          </a:xfrm>
        </p:grpSpPr>
        <p:sp>
          <p:nvSpPr>
            <p:cNvPr id="243" name="TextBox 242"/>
            <p:cNvSpPr txBox="1"/>
            <p:nvPr/>
          </p:nvSpPr>
          <p:spPr>
            <a:xfrm>
              <a:off x="2731717" y="1331106"/>
              <a:ext cx="1623963" cy="394218"/>
            </a:xfrm>
            <a:prstGeom prst="rect">
              <a:avLst/>
            </a:prstGeom>
            <a:noFill/>
          </p:spPr>
          <p:txBody>
            <a:bodyPr wrap="none" rtlCol="0">
              <a:spAutoFit/>
            </a:bodyPr>
            <a:lstStyle/>
            <a:p>
              <a:pPr eaLnBrk="0" fontAlgn="base" hangingPunct="0">
                <a:spcBef>
                  <a:spcPct val="0"/>
                </a:spcBef>
                <a:spcAft>
                  <a:spcPct val="0"/>
                </a:spcAft>
              </a:pPr>
              <a:r>
                <a:rPr lang="en-US" sz="900" dirty="0">
                  <a:solidFill>
                    <a:srgbClr val="002060"/>
                  </a:solidFill>
                  <a:latin typeface="Century Gothic" panose="020B0502020202020204" pitchFamily="34" charset="0"/>
                </a:rPr>
                <a:t>(a) Complete</a:t>
              </a:r>
            </a:p>
          </p:txBody>
        </p:sp>
        <p:sp>
          <p:nvSpPr>
            <p:cNvPr id="244" name="Bent-Up Arrow 243"/>
            <p:cNvSpPr/>
            <p:nvPr/>
          </p:nvSpPr>
          <p:spPr>
            <a:xfrm rot="10800000">
              <a:off x="2786912" y="1697399"/>
              <a:ext cx="1593552" cy="910637"/>
            </a:xfrm>
            <a:prstGeom prst="bentUpArrow">
              <a:avLst>
                <a:gd name="adj1" fmla="val 25060"/>
                <a:gd name="adj2" fmla="val 33353"/>
                <a:gd name="adj3" fmla="val 3175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45" name="TextBox 244"/>
            <p:cNvSpPr txBox="1"/>
            <p:nvPr/>
          </p:nvSpPr>
          <p:spPr>
            <a:xfrm>
              <a:off x="3005307" y="1670719"/>
              <a:ext cx="1385498" cy="341657"/>
            </a:xfrm>
            <a:prstGeom prst="rect">
              <a:avLst/>
            </a:prstGeom>
            <a:noFill/>
          </p:spPr>
          <p:txBody>
            <a:bodyPr wrap="square" rtlCol="0">
              <a:spAutoFit/>
            </a:bodyPr>
            <a:lstStyle/>
            <a:p>
              <a:pPr eaLnBrk="0" fontAlgn="base" hangingPunct="0">
                <a:spcBef>
                  <a:spcPct val="0"/>
                </a:spcBef>
                <a:spcAft>
                  <a:spcPct val="0"/>
                </a:spcAft>
              </a:pPr>
              <a:r>
                <a:rPr lang="en-US" sz="700" dirty="0">
                  <a:solidFill>
                    <a:srgbClr val="002060"/>
                  </a:solidFill>
                  <a:latin typeface="Century Gothic" panose="020B0502020202020204" pitchFamily="34" charset="0"/>
                </a:rPr>
                <a:t>same budget</a:t>
              </a:r>
            </a:p>
          </p:txBody>
        </p:sp>
      </p:grpSp>
      <p:grpSp>
        <p:nvGrpSpPr>
          <p:cNvPr id="246" name="Group 245">
            <a:extLst>
              <a:ext uri="{FF2B5EF4-FFF2-40B4-BE49-F238E27FC236}">
                <a16:creationId xmlns:a16="http://schemas.microsoft.com/office/drawing/2014/main" id="{13DB67B1-F441-AC43-A2A0-62B86C9E84BD}"/>
              </a:ext>
            </a:extLst>
          </p:cNvPr>
          <p:cNvGrpSpPr/>
          <p:nvPr/>
        </p:nvGrpSpPr>
        <p:grpSpPr>
          <a:xfrm>
            <a:off x="3268760" y="1461387"/>
            <a:ext cx="933094" cy="752554"/>
            <a:chOff x="5407377" y="1322812"/>
            <a:chExt cx="1593552" cy="1285224"/>
          </a:xfrm>
        </p:grpSpPr>
        <p:sp>
          <p:nvSpPr>
            <p:cNvPr id="247" name="TextBox 246"/>
            <p:cNvSpPr txBox="1"/>
            <p:nvPr/>
          </p:nvSpPr>
          <p:spPr>
            <a:xfrm>
              <a:off x="5565123" y="1322812"/>
              <a:ext cx="1240695" cy="394219"/>
            </a:xfrm>
            <a:prstGeom prst="rect">
              <a:avLst/>
            </a:prstGeom>
            <a:noFill/>
          </p:spPr>
          <p:txBody>
            <a:bodyPr wrap="none" rtlCol="0">
              <a:spAutoFit/>
            </a:bodyPr>
            <a:lstStyle/>
            <a:p>
              <a:pPr eaLnBrk="0" fontAlgn="base" hangingPunct="0">
                <a:spcBef>
                  <a:spcPct val="0"/>
                </a:spcBef>
                <a:spcAft>
                  <a:spcPct val="0"/>
                </a:spcAft>
              </a:pPr>
              <a:r>
                <a:rPr lang="en-US" sz="900" dirty="0">
                  <a:solidFill>
                    <a:srgbClr val="C0706A"/>
                  </a:solidFill>
                  <a:latin typeface="Century Gothic" panose="020B0502020202020204" pitchFamily="34" charset="0"/>
                </a:rPr>
                <a:t>(b) Partial</a:t>
              </a:r>
            </a:p>
          </p:txBody>
        </p:sp>
        <p:sp>
          <p:nvSpPr>
            <p:cNvPr id="248" name="TextBox 247"/>
            <p:cNvSpPr txBox="1"/>
            <p:nvPr/>
          </p:nvSpPr>
          <p:spPr>
            <a:xfrm>
              <a:off x="5508640" y="1659698"/>
              <a:ext cx="1492289" cy="341657"/>
            </a:xfrm>
            <a:prstGeom prst="rect">
              <a:avLst/>
            </a:prstGeom>
            <a:noFill/>
          </p:spPr>
          <p:txBody>
            <a:bodyPr wrap="square" rtlCol="0">
              <a:spAutoFit/>
            </a:bodyPr>
            <a:lstStyle/>
            <a:p>
              <a:pPr eaLnBrk="0" fontAlgn="base" hangingPunct="0">
                <a:spcBef>
                  <a:spcPct val="0"/>
                </a:spcBef>
                <a:spcAft>
                  <a:spcPct val="0"/>
                </a:spcAft>
              </a:pPr>
              <a:r>
                <a:rPr lang="en-US" sz="700" dirty="0">
                  <a:solidFill>
                    <a:srgbClr val="002060"/>
                  </a:solidFill>
                  <a:latin typeface="Century Gothic" panose="020B0502020202020204" pitchFamily="34" charset="0"/>
                </a:rPr>
                <a:t>same budget</a:t>
              </a:r>
            </a:p>
          </p:txBody>
        </p:sp>
        <p:sp>
          <p:nvSpPr>
            <p:cNvPr id="249" name="Bent-Up Arrow 248"/>
            <p:cNvSpPr/>
            <p:nvPr/>
          </p:nvSpPr>
          <p:spPr>
            <a:xfrm rot="10800000" flipH="1">
              <a:off x="5407377" y="1697399"/>
              <a:ext cx="1593552" cy="910637"/>
            </a:xfrm>
            <a:prstGeom prst="bentUpArrow">
              <a:avLst>
                <a:gd name="adj1" fmla="val 25060"/>
                <a:gd name="adj2" fmla="val 33353"/>
                <a:gd name="adj3" fmla="val 3175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sp>
        <p:nvSpPr>
          <p:cNvPr id="250" name="Rounded Rectangle 249"/>
          <p:cNvSpPr/>
          <p:nvPr/>
        </p:nvSpPr>
        <p:spPr>
          <a:xfrm>
            <a:off x="1396441" y="1140147"/>
            <a:ext cx="3126593" cy="2224465"/>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51" name="TextBox 250"/>
          <p:cNvSpPr txBox="1"/>
          <p:nvPr/>
        </p:nvSpPr>
        <p:spPr>
          <a:xfrm>
            <a:off x="1551533" y="1205285"/>
            <a:ext cx="981359" cy="230832"/>
          </a:xfrm>
          <a:prstGeom prst="rect">
            <a:avLst/>
          </a:prstGeom>
          <a:solidFill>
            <a:schemeClr val="tx1">
              <a:lumMod val="65000"/>
            </a:schemeClr>
          </a:solidFill>
          <a:ln>
            <a:noFill/>
          </a:ln>
        </p:spPr>
        <p:txBody>
          <a:bodyPr wrap="none" rtlCol="0">
            <a:spAutoFit/>
          </a:bodyPr>
          <a:lstStyle/>
          <a:p>
            <a:pPr eaLnBrk="0" fontAlgn="base" hangingPunct="0">
              <a:spcBef>
                <a:spcPct val="0"/>
              </a:spcBef>
              <a:spcAft>
                <a:spcPct val="0"/>
              </a:spcAft>
            </a:pPr>
            <a:r>
              <a:rPr lang="en-US" sz="900" dirty="0">
                <a:solidFill>
                  <a:srgbClr val="FFFFFF"/>
                </a:solidFill>
                <a:latin typeface="Century Gothic" panose="020B0502020202020204" pitchFamily="34" charset="0"/>
              </a:rPr>
              <a:t>Training Phase</a:t>
            </a:r>
          </a:p>
        </p:txBody>
      </p:sp>
      <p:grpSp>
        <p:nvGrpSpPr>
          <p:cNvPr id="252" name="Group 251"/>
          <p:cNvGrpSpPr/>
          <p:nvPr/>
        </p:nvGrpSpPr>
        <p:grpSpPr>
          <a:xfrm>
            <a:off x="2667647" y="3448600"/>
            <a:ext cx="601113" cy="769057"/>
            <a:chOff x="4778719" y="4360811"/>
            <a:chExt cx="1026591" cy="1313408"/>
          </a:xfrm>
          <a:solidFill>
            <a:schemeClr val="bg2"/>
          </a:solidFill>
        </p:grpSpPr>
        <p:sp>
          <p:nvSpPr>
            <p:cNvPr id="253" name="Oval 252">
              <a:extLst>
                <a:ext uri="{FF2B5EF4-FFF2-40B4-BE49-F238E27FC236}">
                  <a16:creationId xmlns:a16="http://schemas.microsoft.com/office/drawing/2014/main" id="{02A9185F-17CD-430F-B765-DD03EB939117}"/>
                </a:ext>
              </a:extLst>
            </p:cNvPr>
            <p:cNvSpPr/>
            <p:nvPr/>
          </p:nvSpPr>
          <p:spPr>
            <a:xfrm>
              <a:off x="5185967" y="4730144"/>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54" name="Oval 253">
              <a:extLst>
                <a:ext uri="{FF2B5EF4-FFF2-40B4-BE49-F238E27FC236}">
                  <a16:creationId xmlns:a16="http://schemas.microsoft.com/office/drawing/2014/main" id="{67183840-CA5E-41AC-8BA4-676FBC67C282}"/>
                </a:ext>
              </a:extLst>
            </p:cNvPr>
            <p:cNvSpPr/>
            <p:nvPr/>
          </p:nvSpPr>
          <p:spPr>
            <a:xfrm>
              <a:off x="4778719" y="5026324"/>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55" name="Oval 254">
              <a:extLst>
                <a:ext uri="{FF2B5EF4-FFF2-40B4-BE49-F238E27FC236}">
                  <a16:creationId xmlns:a16="http://schemas.microsoft.com/office/drawing/2014/main" id="{A207EA9E-2A7E-4CA2-B13A-7956BC73097B}"/>
                </a:ext>
              </a:extLst>
            </p:cNvPr>
            <p:cNvSpPr/>
            <p:nvPr/>
          </p:nvSpPr>
          <p:spPr>
            <a:xfrm>
              <a:off x="5593215" y="5026324"/>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56" name="Oval 255">
              <a:extLst>
                <a:ext uri="{FF2B5EF4-FFF2-40B4-BE49-F238E27FC236}">
                  <a16:creationId xmlns:a16="http://schemas.microsoft.com/office/drawing/2014/main" id="{A68926DB-EC77-4FAF-8387-81160673330E}"/>
                </a:ext>
              </a:extLst>
            </p:cNvPr>
            <p:cNvSpPr/>
            <p:nvPr/>
          </p:nvSpPr>
          <p:spPr>
            <a:xfrm>
              <a:off x="4963832" y="5489106"/>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57" name="Oval 256">
              <a:extLst>
                <a:ext uri="{FF2B5EF4-FFF2-40B4-BE49-F238E27FC236}">
                  <a16:creationId xmlns:a16="http://schemas.microsoft.com/office/drawing/2014/main" id="{21DDF9FD-DCA9-4F7E-9E84-90C4E26D8618}"/>
                </a:ext>
              </a:extLst>
            </p:cNvPr>
            <p:cNvSpPr/>
            <p:nvPr/>
          </p:nvSpPr>
          <p:spPr>
            <a:xfrm>
              <a:off x="5408102" y="5489106"/>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cxnSp>
          <p:nvCxnSpPr>
            <p:cNvPr id="258" name="Straight Arrow Connector 257">
              <a:extLst>
                <a:ext uri="{FF2B5EF4-FFF2-40B4-BE49-F238E27FC236}">
                  <a16:creationId xmlns:a16="http://schemas.microsoft.com/office/drawing/2014/main" id="{45A1FA9B-4B89-4B97-94B0-7BC340E2F4F0}"/>
                </a:ext>
              </a:extLst>
            </p:cNvPr>
            <p:cNvCxnSpPr/>
            <p:nvPr/>
          </p:nvCxnSpPr>
          <p:spPr>
            <a:xfrm>
              <a:off x="5343970" y="4888148"/>
              <a:ext cx="276353" cy="165286"/>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23ED6BEC-FDE7-441B-87F8-87C0EBBA45B7}"/>
                </a:ext>
              </a:extLst>
            </p:cNvPr>
            <p:cNvCxnSpPr/>
            <p:nvPr/>
          </p:nvCxnSpPr>
          <p:spPr>
            <a:xfrm flipH="1">
              <a:off x="4936723" y="4888148"/>
              <a:ext cx="276353" cy="165286"/>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F8A4093E-82E2-4F9D-BFCA-FAD5164F088C}"/>
                </a:ext>
              </a:extLst>
            </p:cNvPr>
            <p:cNvCxnSpPr/>
            <p:nvPr/>
          </p:nvCxnSpPr>
          <p:spPr>
            <a:xfrm flipH="1">
              <a:off x="5056388" y="4915257"/>
              <a:ext cx="222135" cy="57385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D80A2A72-AC93-4999-B7B0-0EAE4909DB6A}"/>
                </a:ext>
              </a:extLst>
            </p:cNvPr>
            <p:cNvCxnSpPr/>
            <p:nvPr/>
          </p:nvCxnSpPr>
          <p:spPr>
            <a:xfrm>
              <a:off x="5278523" y="4915257"/>
              <a:ext cx="222135" cy="57385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95257391-6E72-499A-94F0-49CEE4E82BF3}"/>
                </a:ext>
              </a:extLst>
            </p:cNvPr>
            <p:cNvCxnSpPr/>
            <p:nvPr/>
          </p:nvCxnSpPr>
          <p:spPr>
            <a:xfrm>
              <a:off x="4871275" y="5211437"/>
              <a:ext cx="119665" cy="304778"/>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A98374CB-906D-4DEC-8A6D-CD13264682A5}"/>
                </a:ext>
              </a:extLst>
            </p:cNvPr>
            <p:cNvCxnSpPr/>
            <p:nvPr/>
          </p:nvCxnSpPr>
          <p:spPr>
            <a:xfrm flipH="1">
              <a:off x="5566105" y="5211437"/>
              <a:ext cx="119665" cy="304778"/>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100E0B43-702D-473C-A222-4F2C370067D6}"/>
                </a:ext>
              </a:extLst>
            </p:cNvPr>
            <p:cNvCxnSpPr/>
            <p:nvPr/>
          </p:nvCxnSpPr>
          <p:spPr>
            <a:xfrm>
              <a:off x="4963832" y="5118881"/>
              <a:ext cx="629383" cy="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CA074040-3AAD-4D3B-8CA7-AA0F6FD9E0B4}"/>
                </a:ext>
              </a:extLst>
            </p:cNvPr>
            <p:cNvCxnSpPr/>
            <p:nvPr/>
          </p:nvCxnSpPr>
          <p:spPr>
            <a:xfrm>
              <a:off x="4963832" y="5118881"/>
              <a:ext cx="471379" cy="397335"/>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928CDD7-B129-4938-B5C2-75A1DA7C7B1D}"/>
                </a:ext>
              </a:extLst>
            </p:cNvPr>
            <p:cNvCxnSpPr/>
            <p:nvPr/>
          </p:nvCxnSpPr>
          <p:spPr>
            <a:xfrm flipH="1">
              <a:off x="5121835" y="5184328"/>
              <a:ext cx="498488" cy="331887"/>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7DD5F5F7-BB90-45CB-A8F2-2C3F8E72DC27}"/>
                </a:ext>
              </a:extLst>
            </p:cNvPr>
            <p:cNvCxnSpPr/>
            <p:nvPr/>
          </p:nvCxnSpPr>
          <p:spPr>
            <a:xfrm>
              <a:off x="5148944" y="5581663"/>
              <a:ext cx="259158" cy="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8" name="Rectangle 267"/>
            <p:cNvSpPr/>
            <p:nvPr/>
          </p:nvSpPr>
          <p:spPr>
            <a:xfrm>
              <a:off x="4778719" y="4715507"/>
              <a:ext cx="1026591" cy="95871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269" name="TextBox 268"/>
                <p:cNvSpPr txBox="1"/>
                <p:nvPr/>
              </p:nvSpPr>
              <p:spPr>
                <a:xfrm>
                  <a:off x="4992961" y="4360811"/>
                  <a:ext cx="742557" cy="394219"/>
                </a:xfrm>
                <a:prstGeom prst="rect">
                  <a:avLst/>
                </a:prstGeom>
                <a:noFill/>
                <a:ln>
                  <a:noFill/>
                </a:ln>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900" i="1">
                                <a:solidFill>
                                  <a:srgbClr val="000000"/>
                                </a:solidFill>
                                <a:latin typeface="Cambria Math" panose="02040503050406030204" pitchFamily="18" charset="0"/>
                              </a:rPr>
                            </m:ctrlPr>
                          </m:sSubPr>
                          <m:e>
                            <m:r>
                              <a:rPr lang="en-US" sz="900" i="1">
                                <a:solidFill>
                                  <a:srgbClr val="000000"/>
                                </a:solidFill>
                                <a:latin typeface="Cambria Math" charset="0"/>
                              </a:rPr>
                              <m:t>𝒯</m:t>
                            </m:r>
                          </m:e>
                          <m:sub>
                            <m:r>
                              <a:rPr lang="en-US" sz="900" i="1">
                                <a:solidFill>
                                  <a:srgbClr val="000000"/>
                                </a:solidFill>
                                <a:latin typeface="Cambria Math" charset="0"/>
                              </a:rPr>
                              <m:t>𝑡𝑒𝑠𝑡</m:t>
                            </m:r>
                          </m:sub>
                        </m:sSub>
                      </m:oMath>
                    </m:oMathPara>
                  </a14:m>
                  <a:endParaRPr lang="en-US" sz="900" dirty="0">
                    <a:solidFill>
                      <a:srgbClr val="000000"/>
                    </a:solidFill>
                    <a:latin typeface="Century Gothic" panose="020B0502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992961" y="4360811"/>
                  <a:ext cx="680123" cy="369332"/>
                </a:xfrm>
                <a:prstGeom prst="rect">
                  <a:avLst/>
                </a:prstGeom>
                <a:blipFill rotWithShape="0">
                  <a:blip r:embed="rId7"/>
                  <a:stretch>
                    <a:fillRect/>
                  </a:stretch>
                </a:blipFill>
                <a:ln>
                  <a:noFill/>
                </a:ln>
              </p:spPr>
              <p:txBody>
                <a:bodyPr/>
                <a:lstStyle/>
                <a:p>
                  <a:r>
                    <a:rPr lang="en-US">
                      <a:noFill/>
                    </a:rPr>
                    <a:t> </a:t>
                  </a:r>
                </a:p>
              </p:txBody>
            </p:sp>
          </mc:Fallback>
        </mc:AlternateContent>
      </p:grpSp>
      <p:sp>
        <p:nvSpPr>
          <p:cNvPr id="270" name="Rounded Rectangle 269"/>
          <p:cNvSpPr/>
          <p:nvPr/>
        </p:nvSpPr>
        <p:spPr>
          <a:xfrm>
            <a:off x="1396440" y="3473002"/>
            <a:ext cx="3126594" cy="89950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71" name="TextBox 270"/>
          <p:cNvSpPr txBox="1"/>
          <p:nvPr/>
        </p:nvSpPr>
        <p:spPr>
          <a:xfrm>
            <a:off x="3540910" y="4076263"/>
            <a:ext cx="933269" cy="230832"/>
          </a:xfrm>
          <a:prstGeom prst="rect">
            <a:avLst/>
          </a:prstGeom>
          <a:solidFill>
            <a:schemeClr val="tx1">
              <a:lumMod val="65000"/>
            </a:schemeClr>
          </a:solidFill>
          <a:ln>
            <a:noFill/>
          </a:ln>
        </p:spPr>
        <p:txBody>
          <a:bodyPr wrap="none" rtlCol="0">
            <a:spAutoFit/>
          </a:bodyPr>
          <a:lstStyle/>
          <a:p>
            <a:pPr eaLnBrk="0" fontAlgn="base" hangingPunct="0">
              <a:spcBef>
                <a:spcPct val="0"/>
              </a:spcBef>
              <a:spcAft>
                <a:spcPct val="0"/>
              </a:spcAft>
            </a:pPr>
            <a:r>
              <a:rPr lang="en-US" sz="900" dirty="0">
                <a:solidFill>
                  <a:srgbClr val="FFFFFF"/>
                </a:solidFill>
                <a:latin typeface="Century Gothic" panose="020B0502020202020204" pitchFamily="34" charset="0"/>
              </a:rPr>
              <a:t>Testing Phase</a:t>
            </a:r>
          </a:p>
        </p:txBody>
      </p:sp>
      <p:grpSp>
        <p:nvGrpSpPr>
          <p:cNvPr id="272" name="Group 271">
            <a:extLst>
              <a:ext uri="{FF2B5EF4-FFF2-40B4-BE49-F238E27FC236}">
                <a16:creationId xmlns:a16="http://schemas.microsoft.com/office/drawing/2014/main" id="{234A66C0-CCEC-2746-9E7C-B17EA18B3140}"/>
              </a:ext>
            </a:extLst>
          </p:cNvPr>
          <p:cNvGrpSpPr/>
          <p:nvPr/>
        </p:nvGrpSpPr>
        <p:grpSpPr>
          <a:xfrm>
            <a:off x="2128795" y="3096218"/>
            <a:ext cx="1680270" cy="939173"/>
            <a:chOff x="3460527" y="4114801"/>
            <a:chExt cx="2869591" cy="1603934"/>
          </a:xfrm>
        </p:grpSpPr>
        <p:sp>
          <p:nvSpPr>
            <p:cNvPr id="273" name="Bent-Up Arrow 272"/>
            <p:cNvSpPr/>
            <p:nvPr/>
          </p:nvSpPr>
          <p:spPr>
            <a:xfrm rot="16200000" flipH="1" flipV="1">
              <a:off x="3116521" y="4458807"/>
              <a:ext cx="1603934" cy="915921"/>
            </a:xfrm>
            <a:prstGeom prst="bentUpArrow">
              <a:avLst>
                <a:gd name="adj1" fmla="val 20041"/>
                <a:gd name="adj2" fmla="val 20982"/>
                <a:gd name="adj3" fmla="val 25273"/>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74" name="Bent-Up Arrow 273"/>
            <p:cNvSpPr/>
            <p:nvPr/>
          </p:nvSpPr>
          <p:spPr>
            <a:xfrm rot="5400000" flipV="1">
              <a:off x="5070191" y="4458807"/>
              <a:ext cx="1603934" cy="915921"/>
            </a:xfrm>
            <a:prstGeom prst="bentUpArrow">
              <a:avLst>
                <a:gd name="adj1" fmla="val 20041"/>
                <a:gd name="adj2" fmla="val 20982"/>
                <a:gd name="adj3" fmla="val 25273"/>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grpSp>
        <p:nvGrpSpPr>
          <p:cNvPr id="275" name="Group 274">
            <a:extLst>
              <a:ext uri="{FF2B5EF4-FFF2-40B4-BE49-F238E27FC236}">
                <a16:creationId xmlns:a16="http://schemas.microsoft.com/office/drawing/2014/main" id="{83896762-4732-8C42-B6FA-D36812F47DC9}"/>
              </a:ext>
            </a:extLst>
          </p:cNvPr>
          <p:cNvGrpSpPr/>
          <p:nvPr/>
        </p:nvGrpSpPr>
        <p:grpSpPr>
          <a:xfrm>
            <a:off x="1584010" y="2239820"/>
            <a:ext cx="2753789" cy="782267"/>
            <a:chOff x="2530133" y="2652231"/>
            <a:chExt cx="4702963" cy="1335968"/>
          </a:xfrm>
        </p:grpSpPr>
        <p:sp>
          <p:nvSpPr>
            <p:cNvPr id="276" name="Rectangle 275"/>
            <p:cNvSpPr/>
            <p:nvPr/>
          </p:nvSpPr>
          <p:spPr>
            <a:xfrm>
              <a:off x="4947096" y="2652231"/>
              <a:ext cx="2286000" cy="1335968"/>
            </a:xfrm>
            <a:prstGeom prst="rect">
              <a:avLst/>
            </a:prstGeom>
            <a:noFill/>
            <a:ln>
              <a:solidFill>
                <a:srgbClr val="C070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77" name="Rectangle 276"/>
            <p:cNvSpPr/>
            <p:nvPr/>
          </p:nvSpPr>
          <p:spPr>
            <a:xfrm>
              <a:off x="2530133" y="2652231"/>
              <a:ext cx="2286000" cy="1335968"/>
            </a:xfrm>
            <a:prstGeom prst="rect">
              <a:avLst/>
            </a:prstGeom>
            <a:noFill/>
            <a:ln>
              <a:solidFill>
                <a:srgbClr val="7691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nvGrpSpPr>
            <p:cNvPr id="278" name="Group 277"/>
            <p:cNvGrpSpPr/>
            <p:nvPr/>
          </p:nvGrpSpPr>
          <p:grpSpPr>
            <a:xfrm>
              <a:off x="2618926" y="2927844"/>
              <a:ext cx="1026591" cy="958712"/>
              <a:chOff x="3299081" y="2198810"/>
              <a:chExt cx="1026591" cy="958712"/>
            </a:xfrm>
          </p:grpSpPr>
          <p:grpSp>
            <p:nvGrpSpPr>
              <p:cNvPr id="315" name="Group 314"/>
              <p:cNvGrpSpPr/>
              <p:nvPr/>
            </p:nvGrpSpPr>
            <p:grpSpPr>
              <a:xfrm>
                <a:off x="3299081" y="2213447"/>
                <a:ext cx="999609" cy="944075"/>
                <a:chOff x="2226911" y="1490958"/>
                <a:chExt cx="999609" cy="944075"/>
              </a:xfrm>
            </p:grpSpPr>
            <p:sp>
              <p:nvSpPr>
                <p:cNvPr id="317" name="Oval 316">
                  <a:extLst>
                    <a:ext uri="{FF2B5EF4-FFF2-40B4-BE49-F238E27FC236}">
                      <a16:creationId xmlns:a16="http://schemas.microsoft.com/office/drawing/2014/main" id="{02A9185F-17CD-430F-B765-DD03EB939117}"/>
                    </a:ext>
                  </a:extLst>
                </p:cNvPr>
                <p:cNvSpPr/>
                <p:nvPr/>
              </p:nvSpPr>
              <p:spPr>
                <a:xfrm>
                  <a:off x="2634159" y="1490958"/>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18" name="Oval 317">
                  <a:extLst>
                    <a:ext uri="{FF2B5EF4-FFF2-40B4-BE49-F238E27FC236}">
                      <a16:creationId xmlns:a16="http://schemas.microsoft.com/office/drawing/2014/main" id="{67183840-CA5E-41AC-8BA4-676FBC67C282}"/>
                    </a:ext>
                  </a:extLst>
                </p:cNvPr>
                <p:cNvSpPr/>
                <p:nvPr/>
              </p:nvSpPr>
              <p:spPr>
                <a:xfrm>
                  <a:off x="2226911" y="1787138"/>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19" name="Oval 318">
                  <a:extLst>
                    <a:ext uri="{FF2B5EF4-FFF2-40B4-BE49-F238E27FC236}">
                      <a16:creationId xmlns:a16="http://schemas.microsoft.com/office/drawing/2014/main" id="{A207EA9E-2A7E-4CA2-B13A-7956BC73097B}"/>
                    </a:ext>
                  </a:extLst>
                </p:cNvPr>
                <p:cNvSpPr/>
                <p:nvPr/>
              </p:nvSpPr>
              <p:spPr>
                <a:xfrm>
                  <a:off x="3041407" y="1787138"/>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20" name="Oval 319">
                  <a:extLst>
                    <a:ext uri="{FF2B5EF4-FFF2-40B4-BE49-F238E27FC236}">
                      <a16:creationId xmlns:a16="http://schemas.microsoft.com/office/drawing/2014/main" id="{A68926DB-EC77-4FAF-8387-81160673330E}"/>
                    </a:ext>
                  </a:extLst>
                </p:cNvPr>
                <p:cNvSpPr/>
                <p:nvPr/>
              </p:nvSpPr>
              <p:spPr>
                <a:xfrm>
                  <a:off x="2412024" y="2249920"/>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21" name="Oval 320">
                  <a:extLst>
                    <a:ext uri="{FF2B5EF4-FFF2-40B4-BE49-F238E27FC236}">
                      <a16:creationId xmlns:a16="http://schemas.microsoft.com/office/drawing/2014/main" id="{21DDF9FD-DCA9-4F7E-9E84-90C4E26D8618}"/>
                    </a:ext>
                  </a:extLst>
                </p:cNvPr>
                <p:cNvSpPr/>
                <p:nvPr/>
              </p:nvSpPr>
              <p:spPr>
                <a:xfrm>
                  <a:off x="2856294" y="2249920"/>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cxnSp>
              <p:nvCxnSpPr>
                <p:cNvPr id="322" name="Straight Arrow Connector 321">
                  <a:extLst>
                    <a:ext uri="{FF2B5EF4-FFF2-40B4-BE49-F238E27FC236}">
                      <a16:creationId xmlns:a16="http://schemas.microsoft.com/office/drawing/2014/main" id="{45A1FA9B-4B89-4B97-94B0-7BC340E2F4F0}"/>
                    </a:ext>
                  </a:extLst>
                </p:cNvPr>
                <p:cNvCxnSpPr/>
                <p:nvPr/>
              </p:nvCxnSpPr>
              <p:spPr>
                <a:xfrm>
                  <a:off x="2792162" y="1648962"/>
                  <a:ext cx="276353" cy="165286"/>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23ED6BEC-FDE7-441B-87F8-87C0EBBA45B7}"/>
                    </a:ext>
                  </a:extLst>
                </p:cNvPr>
                <p:cNvCxnSpPr/>
                <p:nvPr/>
              </p:nvCxnSpPr>
              <p:spPr>
                <a:xfrm flipH="1">
                  <a:off x="2384915" y="1648962"/>
                  <a:ext cx="276353" cy="165286"/>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F8A4093E-82E2-4F9D-BFCA-FAD5164F088C}"/>
                    </a:ext>
                  </a:extLst>
                </p:cNvPr>
                <p:cNvCxnSpPr/>
                <p:nvPr/>
              </p:nvCxnSpPr>
              <p:spPr>
                <a:xfrm flipH="1">
                  <a:off x="2504580" y="1676071"/>
                  <a:ext cx="222135" cy="573850"/>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D80A2A72-AC93-4999-B7B0-0EAE4909DB6A}"/>
                    </a:ext>
                  </a:extLst>
                </p:cNvPr>
                <p:cNvCxnSpPr/>
                <p:nvPr/>
              </p:nvCxnSpPr>
              <p:spPr>
                <a:xfrm>
                  <a:off x="2726715" y="1676071"/>
                  <a:ext cx="222135" cy="573850"/>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95257391-6E72-499A-94F0-49CEE4E82BF3}"/>
                    </a:ext>
                  </a:extLst>
                </p:cNvPr>
                <p:cNvCxnSpPr/>
                <p:nvPr/>
              </p:nvCxnSpPr>
              <p:spPr>
                <a:xfrm>
                  <a:off x="2319467" y="1972251"/>
                  <a:ext cx="119665" cy="304778"/>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A98374CB-906D-4DEC-8A6D-CD13264682A5}"/>
                    </a:ext>
                  </a:extLst>
                </p:cNvPr>
                <p:cNvCxnSpPr/>
                <p:nvPr/>
              </p:nvCxnSpPr>
              <p:spPr>
                <a:xfrm flipH="1">
                  <a:off x="3014297" y="1972251"/>
                  <a:ext cx="119665" cy="304778"/>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100E0B43-702D-473C-A222-4F2C370067D6}"/>
                    </a:ext>
                  </a:extLst>
                </p:cNvPr>
                <p:cNvCxnSpPr/>
                <p:nvPr/>
              </p:nvCxnSpPr>
              <p:spPr>
                <a:xfrm>
                  <a:off x="2412024" y="1879695"/>
                  <a:ext cx="629383" cy="0"/>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CA074040-3AAD-4D3B-8CA7-AA0F6FD9E0B4}"/>
                    </a:ext>
                  </a:extLst>
                </p:cNvPr>
                <p:cNvCxnSpPr/>
                <p:nvPr/>
              </p:nvCxnSpPr>
              <p:spPr>
                <a:xfrm>
                  <a:off x="2412024" y="1879695"/>
                  <a:ext cx="471379" cy="397335"/>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id="{5928CDD7-B129-4938-B5C2-75A1DA7C7B1D}"/>
                    </a:ext>
                  </a:extLst>
                </p:cNvPr>
                <p:cNvCxnSpPr/>
                <p:nvPr/>
              </p:nvCxnSpPr>
              <p:spPr>
                <a:xfrm flipH="1">
                  <a:off x="2570027" y="1945142"/>
                  <a:ext cx="498488" cy="331887"/>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id="{7DD5F5F7-BB90-45CB-A8F2-2C3F8E72DC27}"/>
                    </a:ext>
                  </a:extLst>
                </p:cNvPr>
                <p:cNvCxnSpPr/>
                <p:nvPr/>
              </p:nvCxnSpPr>
              <p:spPr>
                <a:xfrm>
                  <a:off x="2597136" y="2342477"/>
                  <a:ext cx="259158" cy="0"/>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grpSp>
          <p:sp>
            <p:nvSpPr>
              <p:cNvPr id="316" name="Rectangle 315"/>
              <p:cNvSpPr/>
              <p:nvPr/>
            </p:nvSpPr>
            <p:spPr>
              <a:xfrm>
                <a:off x="3299081" y="2198810"/>
                <a:ext cx="1026591" cy="958712"/>
              </a:xfrm>
              <a:prstGeom prst="rect">
                <a:avLst/>
              </a:prstGeom>
              <a:noFill/>
              <a:ln>
                <a:solidFill>
                  <a:srgbClr val="7691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grpSp>
          <p:nvGrpSpPr>
            <p:cNvPr id="279" name="Group 278"/>
            <p:cNvGrpSpPr/>
            <p:nvPr/>
          </p:nvGrpSpPr>
          <p:grpSpPr>
            <a:xfrm>
              <a:off x="3713734" y="2927844"/>
              <a:ext cx="1026591" cy="958712"/>
              <a:chOff x="4619667" y="3734099"/>
              <a:chExt cx="1026591" cy="958712"/>
            </a:xfrm>
          </p:grpSpPr>
          <p:grpSp>
            <p:nvGrpSpPr>
              <p:cNvPr id="308" name="Group 307"/>
              <p:cNvGrpSpPr/>
              <p:nvPr/>
            </p:nvGrpSpPr>
            <p:grpSpPr>
              <a:xfrm>
                <a:off x="4626938" y="3748736"/>
                <a:ext cx="999609" cy="944075"/>
                <a:chOff x="3498049" y="1490958"/>
                <a:chExt cx="999609" cy="944075"/>
              </a:xfrm>
            </p:grpSpPr>
            <p:sp>
              <p:nvSpPr>
                <p:cNvPr id="310" name="Oval 309">
                  <a:extLst>
                    <a:ext uri="{FF2B5EF4-FFF2-40B4-BE49-F238E27FC236}">
                      <a16:creationId xmlns:a16="http://schemas.microsoft.com/office/drawing/2014/main" id="{02A9185F-17CD-430F-B765-DD03EB939117}"/>
                    </a:ext>
                  </a:extLst>
                </p:cNvPr>
                <p:cNvSpPr/>
                <p:nvPr/>
              </p:nvSpPr>
              <p:spPr>
                <a:xfrm>
                  <a:off x="3905297" y="1490958"/>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11" name="Oval 310">
                  <a:extLst>
                    <a:ext uri="{FF2B5EF4-FFF2-40B4-BE49-F238E27FC236}">
                      <a16:creationId xmlns:a16="http://schemas.microsoft.com/office/drawing/2014/main" id="{67183840-CA5E-41AC-8BA4-676FBC67C282}"/>
                    </a:ext>
                  </a:extLst>
                </p:cNvPr>
                <p:cNvSpPr/>
                <p:nvPr/>
              </p:nvSpPr>
              <p:spPr>
                <a:xfrm>
                  <a:off x="3498049" y="1787138"/>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12" name="Oval 311">
                  <a:extLst>
                    <a:ext uri="{FF2B5EF4-FFF2-40B4-BE49-F238E27FC236}">
                      <a16:creationId xmlns:a16="http://schemas.microsoft.com/office/drawing/2014/main" id="{A207EA9E-2A7E-4CA2-B13A-7956BC73097B}"/>
                    </a:ext>
                  </a:extLst>
                </p:cNvPr>
                <p:cNvSpPr/>
                <p:nvPr/>
              </p:nvSpPr>
              <p:spPr>
                <a:xfrm>
                  <a:off x="4312545" y="1787138"/>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13" name="Oval 312">
                  <a:extLst>
                    <a:ext uri="{FF2B5EF4-FFF2-40B4-BE49-F238E27FC236}">
                      <a16:creationId xmlns:a16="http://schemas.microsoft.com/office/drawing/2014/main" id="{A68926DB-EC77-4FAF-8387-81160673330E}"/>
                    </a:ext>
                  </a:extLst>
                </p:cNvPr>
                <p:cNvSpPr/>
                <p:nvPr/>
              </p:nvSpPr>
              <p:spPr>
                <a:xfrm>
                  <a:off x="3683162" y="2249920"/>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14" name="Oval 313">
                  <a:extLst>
                    <a:ext uri="{FF2B5EF4-FFF2-40B4-BE49-F238E27FC236}">
                      <a16:creationId xmlns:a16="http://schemas.microsoft.com/office/drawing/2014/main" id="{21DDF9FD-DCA9-4F7E-9E84-90C4E26D8618}"/>
                    </a:ext>
                  </a:extLst>
                </p:cNvPr>
                <p:cNvSpPr/>
                <p:nvPr/>
              </p:nvSpPr>
              <p:spPr>
                <a:xfrm>
                  <a:off x="4127432" y="2249920"/>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sp>
            <p:nvSpPr>
              <p:cNvPr id="309" name="Rectangle 308"/>
              <p:cNvSpPr/>
              <p:nvPr/>
            </p:nvSpPr>
            <p:spPr>
              <a:xfrm>
                <a:off x="4619667" y="3734099"/>
                <a:ext cx="1026591" cy="958712"/>
              </a:xfrm>
              <a:prstGeom prst="rect">
                <a:avLst/>
              </a:prstGeom>
              <a:noFill/>
              <a:ln>
                <a:solidFill>
                  <a:srgbClr val="7691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grpSp>
          <p:nvGrpSpPr>
            <p:cNvPr id="280" name="Group 279"/>
            <p:cNvGrpSpPr/>
            <p:nvPr/>
          </p:nvGrpSpPr>
          <p:grpSpPr>
            <a:xfrm>
              <a:off x="5045727" y="2927844"/>
              <a:ext cx="1026591" cy="958712"/>
              <a:chOff x="5951660" y="3474452"/>
              <a:chExt cx="1026591" cy="958712"/>
            </a:xfrm>
          </p:grpSpPr>
          <p:cxnSp>
            <p:nvCxnSpPr>
              <p:cNvPr id="295" name="Straight Arrow Connector 294">
                <a:extLst>
                  <a:ext uri="{FF2B5EF4-FFF2-40B4-BE49-F238E27FC236}">
                    <a16:creationId xmlns:a16="http://schemas.microsoft.com/office/drawing/2014/main" id="{6811DF0B-84E5-1342-9EFD-307D206E224B}"/>
                  </a:ext>
                </a:extLst>
              </p:cNvPr>
              <p:cNvCxnSpPr/>
              <p:nvPr/>
            </p:nvCxnSpPr>
            <p:spPr>
              <a:xfrm flipH="1">
                <a:off x="6731847" y="3980529"/>
                <a:ext cx="119665" cy="304778"/>
              </a:xfrm>
              <a:prstGeom prst="straightConnector1">
                <a:avLst/>
              </a:prstGeom>
              <a:solidFill>
                <a:srgbClr val="002060"/>
              </a:solid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grpSp>
            <p:nvGrpSpPr>
              <p:cNvPr id="296" name="Group 295"/>
              <p:cNvGrpSpPr/>
              <p:nvPr/>
            </p:nvGrpSpPr>
            <p:grpSpPr>
              <a:xfrm>
                <a:off x="5951660" y="3474452"/>
                <a:ext cx="1026591" cy="958712"/>
                <a:chOff x="5951660" y="3734099"/>
                <a:chExt cx="1026591" cy="958712"/>
              </a:xfrm>
            </p:grpSpPr>
            <p:grpSp>
              <p:nvGrpSpPr>
                <p:cNvPr id="297" name="Group 296">
                  <a:extLst>
                    <a:ext uri="{FF2B5EF4-FFF2-40B4-BE49-F238E27FC236}">
                      <a16:creationId xmlns:a16="http://schemas.microsoft.com/office/drawing/2014/main" id="{8BE54C6C-6981-4B81-9F8F-C21AE2C33F97}"/>
                    </a:ext>
                  </a:extLst>
                </p:cNvPr>
                <p:cNvGrpSpPr/>
                <p:nvPr/>
              </p:nvGrpSpPr>
              <p:grpSpPr>
                <a:xfrm>
                  <a:off x="5968863" y="3748736"/>
                  <a:ext cx="999608" cy="944075"/>
                  <a:chOff x="762000" y="4648200"/>
                  <a:chExt cx="2057400" cy="1943100"/>
                </a:xfrm>
                <a:solidFill>
                  <a:srgbClr val="FF0000"/>
                </a:solidFill>
              </p:grpSpPr>
              <p:sp>
                <p:nvSpPr>
                  <p:cNvPr id="299" name="Oval 298">
                    <a:extLst>
                      <a:ext uri="{FF2B5EF4-FFF2-40B4-BE49-F238E27FC236}">
                        <a16:creationId xmlns:a16="http://schemas.microsoft.com/office/drawing/2014/main" id="{D25A5BC8-2F39-483F-9C54-C5797253DF53}"/>
                      </a:ext>
                    </a:extLst>
                  </p:cNvPr>
                  <p:cNvSpPr/>
                  <p:nvPr/>
                </p:nvSpPr>
                <p:spPr>
                  <a:xfrm>
                    <a:off x="1600200" y="46482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00" name="Oval 299">
                    <a:extLst>
                      <a:ext uri="{FF2B5EF4-FFF2-40B4-BE49-F238E27FC236}">
                        <a16:creationId xmlns:a16="http://schemas.microsoft.com/office/drawing/2014/main" id="{379DC205-3F09-4511-820D-415EE3B1851D}"/>
                      </a:ext>
                    </a:extLst>
                  </p:cNvPr>
                  <p:cNvSpPr/>
                  <p:nvPr/>
                </p:nvSpPr>
                <p:spPr>
                  <a:xfrm>
                    <a:off x="762000" y="52578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01" name="Oval 300">
                    <a:extLst>
                      <a:ext uri="{FF2B5EF4-FFF2-40B4-BE49-F238E27FC236}">
                        <a16:creationId xmlns:a16="http://schemas.microsoft.com/office/drawing/2014/main" id="{0038798E-5C7B-42B4-903E-17CE0F788967}"/>
                      </a:ext>
                    </a:extLst>
                  </p:cNvPr>
                  <p:cNvSpPr/>
                  <p:nvPr/>
                </p:nvSpPr>
                <p:spPr>
                  <a:xfrm>
                    <a:off x="2438400" y="52578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02" name="Oval 301">
                    <a:extLst>
                      <a:ext uri="{FF2B5EF4-FFF2-40B4-BE49-F238E27FC236}">
                        <a16:creationId xmlns:a16="http://schemas.microsoft.com/office/drawing/2014/main" id="{37064CCC-35FB-4514-826D-231F95B6BA05}"/>
                      </a:ext>
                    </a:extLst>
                  </p:cNvPr>
                  <p:cNvSpPr/>
                  <p:nvPr/>
                </p:nvSpPr>
                <p:spPr>
                  <a:xfrm>
                    <a:off x="1143000" y="62103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03" name="Oval 302">
                    <a:extLst>
                      <a:ext uri="{FF2B5EF4-FFF2-40B4-BE49-F238E27FC236}">
                        <a16:creationId xmlns:a16="http://schemas.microsoft.com/office/drawing/2014/main" id="{426FEC5B-EE24-491D-BBF7-D3A8216522A6}"/>
                      </a:ext>
                    </a:extLst>
                  </p:cNvPr>
                  <p:cNvSpPr/>
                  <p:nvPr/>
                </p:nvSpPr>
                <p:spPr>
                  <a:xfrm>
                    <a:off x="2057400" y="62103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cxnSp>
                <p:nvCxnSpPr>
                  <p:cNvPr id="304" name="Straight Arrow Connector 303">
                    <a:extLst>
                      <a:ext uri="{FF2B5EF4-FFF2-40B4-BE49-F238E27FC236}">
                        <a16:creationId xmlns:a16="http://schemas.microsoft.com/office/drawing/2014/main" id="{923F6EA9-872C-444F-ADE5-4FC5C2491BDE}"/>
                      </a:ext>
                    </a:extLst>
                  </p:cNvPr>
                  <p:cNvCxnSpPr/>
                  <p:nvPr/>
                </p:nvCxnSpPr>
                <p:spPr>
                  <a:xfrm>
                    <a:off x="1925404" y="4973404"/>
                    <a:ext cx="568792" cy="340192"/>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Straight Arrow Connector 304">
                    <a:extLst>
                      <a:ext uri="{FF2B5EF4-FFF2-40B4-BE49-F238E27FC236}">
                        <a16:creationId xmlns:a16="http://schemas.microsoft.com/office/drawing/2014/main" id="{C47B41FF-CE2A-4183-A6CB-7EB310CFC618}"/>
                      </a:ext>
                    </a:extLst>
                  </p:cNvPr>
                  <p:cNvCxnSpPr/>
                  <p:nvPr/>
                </p:nvCxnSpPr>
                <p:spPr>
                  <a:xfrm>
                    <a:off x="1790700" y="5029200"/>
                    <a:ext cx="457200" cy="1181100"/>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56B4B8DF-6B8A-4E6F-94C7-4B1FA997B994}"/>
                      </a:ext>
                    </a:extLst>
                  </p:cNvPr>
                  <p:cNvCxnSpPr/>
                  <p:nvPr/>
                </p:nvCxnSpPr>
                <p:spPr>
                  <a:xfrm>
                    <a:off x="952500" y="5638800"/>
                    <a:ext cx="246296" cy="627296"/>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33DD37DD-6AD4-4B8A-B620-4B752A49B91A}"/>
                      </a:ext>
                    </a:extLst>
                  </p:cNvPr>
                  <p:cNvCxnSpPr/>
                  <p:nvPr/>
                </p:nvCxnSpPr>
                <p:spPr>
                  <a:xfrm>
                    <a:off x="1143000" y="5448300"/>
                    <a:ext cx="970196" cy="817796"/>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grpSp>
            <p:sp>
              <p:nvSpPr>
                <p:cNvPr id="298" name="Rectangle 297"/>
                <p:cNvSpPr/>
                <p:nvPr/>
              </p:nvSpPr>
              <p:spPr>
                <a:xfrm>
                  <a:off x="5951660" y="3734099"/>
                  <a:ext cx="1026591" cy="958712"/>
                </a:xfrm>
                <a:prstGeom prst="rect">
                  <a:avLst/>
                </a:prstGeom>
                <a:noFill/>
                <a:ln>
                  <a:solidFill>
                    <a:srgbClr val="C070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grpSp>
        <p:grpSp>
          <p:nvGrpSpPr>
            <p:cNvPr id="281" name="Group 280"/>
            <p:cNvGrpSpPr/>
            <p:nvPr/>
          </p:nvGrpSpPr>
          <p:grpSpPr>
            <a:xfrm>
              <a:off x="6140757" y="2927844"/>
              <a:ext cx="1026591" cy="958712"/>
              <a:chOff x="7046690" y="3734099"/>
              <a:chExt cx="1026591" cy="958712"/>
            </a:xfrm>
          </p:grpSpPr>
          <p:grpSp>
            <p:nvGrpSpPr>
              <p:cNvPr id="282" name="Group 281"/>
              <p:cNvGrpSpPr/>
              <p:nvPr/>
            </p:nvGrpSpPr>
            <p:grpSpPr>
              <a:xfrm>
                <a:off x="7060183" y="3748736"/>
                <a:ext cx="999608" cy="944075"/>
                <a:chOff x="6181899" y="1490958"/>
                <a:chExt cx="999608" cy="944075"/>
              </a:xfrm>
            </p:grpSpPr>
            <p:cxnSp>
              <p:nvCxnSpPr>
                <p:cNvPr id="284" name="Straight Arrow Connector 283">
                  <a:extLst>
                    <a:ext uri="{FF2B5EF4-FFF2-40B4-BE49-F238E27FC236}">
                      <a16:creationId xmlns:a16="http://schemas.microsoft.com/office/drawing/2014/main" id="{3A02BEAB-59FF-9A44-8D7A-2D878506FEB7}"/>
                    </a:ext>
                  </a:extLst>
                </p:cNvPr>
                <p:cNvCxnSpPr/>
                <p:nvPr/>
              </p:nvCxnSpPr>
              <p:spPr>
                <a:xfrm flipH="1">
                  <a:off x="6949978" y="1972251"/>
                  <a:ext cx="119665" cy="304778"/>
                </a:xfrm>
                <a:prstGeom prst="straightConnector1">
                  <a:avLst/>
                </a:prstGeom>
                <a:solidFill>
                  <a:srgbClr val="002060"/>
                </a:solid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grpSp>
              <p:nvGrpSpPr>
                <p:cNvPr id="285" name="Group 284">
                  <a:extLst>
                    <a:ext uri="{FF2B5EF4-FFF2-40B4-BE49-F238E27FC236}">
                      <a16:creationId xmlns:a16="http://schemas.microsoft.com/office/drawing/2014/main" id="{8BE54C6C-6981-4B81-9F8F-C21AE2C33F97}"/>
                    </a:ext>
                  </a:extLst>
                </p:cNvPr>
                <p:cNvGrpSpPr/>
                <p:nvPr/>
              </p:nvGrpSpPr>
              <p:grpSpPr>
                <a:xfrm>
                  <a:off x="6181899" y="1490958"/>
                  <a:ext cx="999608" cy="944075"/>
                  <a:chOff x="762000" y="4648200"/>
                  <a:chExt cx="2057400" cy="1943100"/>
                </a:xfrm>
                <a:solidFill>
                  <a:srgbClr val="FF0000"/>
                </a:solidFill>
              </p:grpSpPr>
              <p:sp>
                <p:nvSpPr>
                  <p:cNvPr id="288" name="Oval 287">
                    <a:extLst>
                      <a:ext uri="{FF2B5EF4-FFF2-40B4-BE49-F238E27FC236}">
                        <a16:creationId xmlns:a16="http://schemas.microsoft.com/office/drawing/2014/main" id="{D25A5BC8-2F39-483F-9C54-C5797253DF53}"/>
                      </a:ext>
                    </a:extLst>
                  </p:cNvPr>
                  <p:cNvSpPr/>
                  <p:nvPr/>
                </p:nvSpPr>
                <p:spPr>
                  <a:xfrm>
                    <a:off x="1600200" y="46482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89" name="Oval 288">
                    <a:extLst>
                      <a:ext uri="{FF2B5EF4-FFF2-40B4-BE49-F238E27FC236}">
                        <a16:creationId xmlns:a16="http://schemas.microsoft.com/office/drawing/2014/main" id="{379DC205-3F09-4511-820D-415EE3B1851D}"/>
                      </a:ext>
                    </a:extLst>
                  </p:cNvPr>
                  <p:cNvSpPr/>
                  <p:nvPr/>
                </p:nvSpPr>
                <p:spPr>
                  <a:xfrm>
                    <a:off x="762000" y="52578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90" name="Oval 289">
                    <a:extLst>
                      <a:ext uri="{FF2B5EF4-FFF2-40B4-BE49-F238E27FC236}">
                        <a16:creationId xmlns:a16="http://schemas.microsoft.com/office/drawing/2014/main" id="{0038798E-5C7B-42B4-903E-17CE0F788967}"/>
                      </a:ext>
                    </a:extLst>
                  </p:cNvPr>
                  <p:cNvSpPr/>
                  <p:nvPr/>
                </p:nvSpPr>
                <p:spPr>
                  <a:xfrm>
                    <a:off x="2438400" y="52578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91" name="Oval 290">
                    <a:extLst>
                      <a:ext uri="{FF2B5EF4-FFF2-40B4-BE49-F238E27FC236}">
                        <a16:creationId xmlns:a16="http://schemas.microsoft.com/office/drawing/2014/main" id="{37064CCC-35FB-4514-826D-231F95B6BA05}"/>
                      </a:ext>
                    </a:extLst>
                  </p:cNvPr>
                  <p:cNvSpPr/>
                  <p:nvPr/>
                </p:nvSpPr>
                <p:spPr>
                  <a:xfrm>
                    <a:off x="1143000" y="62103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92" name="Oval 291">
                    <a:extLst>
                      <a:ext uri="{FF2B5EF4-FFF2-40B4-BE49-F238E27FC236}">
                        <a16:creationId xmlns:a16="http://schemas.microsoft.com/office/drawing/2014/main" id="{426FEC5B-EE24-491D-BBF7-D3A8216522A6}"/>
                      </a:ext>
                    </a:extLst>
                  </p:cNvPr>
                  <p:cNvSpPr/>
                  <p:nvPr/>
                </p:nvSpPr>
                <p:spPr>
                  <a:xfrm>
                    <a:off x="2057400" y="62103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cxnSp>
                <p:nvCxnSpPr>
                  <p:cNvPr id="293" name="Straight Arrow Connector 292">
                    <a:extLst>
                      <a:ext uri="{FF2B5EF4-FFF2-40B4-BE49-F238E27FC236}">
                        <a16:creationId xmlns:a16="http://schemas.microsoft.com/office/drawing/2014/main" id="{C47B41FF-CE2A-4183-A6CB-7EB310CFC618}"/>
                      </a:ext>
                    </a:extLst>
                  </p:cNvPr>
                  <p:cNvCxnSpPr/>
                  <p:nvPr/>
                </p:nvCxnSpPr>
                <p:spPr>
                  <a:xfrm>
                    <a:off x="1790700" y="5029200"/>
                    <a:ext cx="457200" cy="1181100"/>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56B4B8DF-6B8A-4E6F-94C7-4B1FA997B994}"/>
                      </a:ext>
                    </a:extLst>
                  </p:cNvPr>
                  <p:cNvCxnSpPr/>
                  <p:nvPr/>
                </p:nvCxnSpPr>
                <p:spPr>
                  <a:xfrm>
                    <a:off x="952500" y="5638800"/>
                    <a:ext cx="246296" cy="627296"/>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86" name="Straight Arrow Connector 285">
                  <a:extLst>
                    <a:ext uri="{FF2B5EF4-FFF2-40B4-BE49-F238E27FC236}">
                      <a16:creationId xmlns:a16="http://schemas.microsoft.com/office/drawing/2014/main" id="{29DE84B4-20D1-AA4C-A52E-23E1CC711439}"/>
                    </a:ext>
                  </a:extLst>
                </p:cNvPr>
                <p:cNvCxnSpPr>
                  <a:cxnSpLocks/>
                </p:cNvCxnSpPr>
                <p:nvPr/>
              </p:nvCxnSpPr>
              <p:spPr>
                <a:xfrm flipH="1">
                  <a:off x="6459569" y="1676071"/>
                  <a:ext cx="222135" cy="573849"/>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438B59AB-FE5F-D64A-9821-D58468580957}"/>
                    </a:ext>
                  </a:extLst>
                </p:cNvPr>
                <p:cNvCxnSpPr/>
                <p:nvPr/>
              </p:nvCxnSpPr>
              <p:spPr>
                <a:xfrm>
                  <a:off x="6367012" y="1879695"/>
                  <a:ext cx="629382" cy="0"/>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grpSp>
          <p:sp>
            <p:nvSpPr>
              <p:cNvPr id="283" name="Rectangle 282"/>
              <p:cNvSpPr/>
              <p:nvPr/>
            </p:nvSpPr>
            <p:spPr>
              <a:xfrm>
                <a:off x="7046690" y="3734099"/>
                <a:ext cx="1026591" cy="958712"/>
              </a:xfrm>
              <a:prstGeom prst="rect">
                <a:avLst/>
              </a:prstGeom>
              <a:noFill/>
              <a:ln>
                <a:solidFill>
                  <a:srgbClr val="C070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grpSp>
      <p:sp>
        <p:nvSpPr>
          <p:cNvPr id="3" name="Title 2"/>
          <p:cNvSpPr>
            <a:spLocks noGrp="1"/>
          </p:cNvSpPr>
          <p:nvPr>
            <p:ph type="title"/>
          </p:nvPr>
        </p:nvSpPr>
        <p:spPr/>
        <p:txBody>
          <a:bodyPr/>
          <a:lstStyle/>
          <a:p>
            <a:r>
              <a:rPr lang="en-US" dirty="0"/>
              <a:t>Partial or complete, that’s the question </a:t>
            </a:r>
            <a:r>
              <a:rPr lang="en-US" sz="1800" dirty="0"/>
              <a:t>[NAACL’19]</a:t>
            </a:r>
            <a:endParaRPr lang="en-US" dirty="0"/>
          </a:p>
        </p:txBody>
      </p:sp>
      <p:sp>
        <p:nvSpPr>
          <p:cNvPr id="4" name="Content Placeholder 3">
            <a:extLst>
              <a:ext uri="{FF2B5EF4-FFF2-40B4-BE49-F238E27FC236}">
                <a16:creationId xmlns:a16="http://schemas.microsoft.com/office/drawing/2014/main" id="{D4B3F053-07E8-4E76-86E2-138907946D97}"/>
              </a:ext>
            </a:extLst>
          </p:cNvPr>
          <p:cNvSpPr>
            <a:spLocks noGrp="1"/>
          </p:cNvSpPr>
          <p:nvPr>
            <p:ph idx="1"/>
          </p:nvPr>
        </p:nvSpPr>
        <p:spPr>
          <a:xfrm>
            <a:off x="609600" y="1251856"/>
            <a:ext cx="10972800" cy="448491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When we have a fixed budget, partial structures indeed lead to better performance.</a:t>
            </a:r>
          </a:p>
          <a:p>
            <a:r>
              <a:rPr lang="en-US" dirty="0"/>
              <a:t>How should we quantify the quality of “partial”?</a:t>
            </a:r>
          </a:p>
          <a:p>
            <a:endParaRPr lang="en-US" dirty="0"/>
          </a:p>
        </p:txBody>
      </p:sp>
      <p:pic>
        <p:nvPicPr>
          <p:cNvPr id="18" name="Picture 17">
            <a:extLst>
              <a:ext uri="{FF2B5EF4-FFF2-40B4-BE49-F238E27FC236}">
                <a16:creationId xmlns:a16="http://schemas.microsoft.com/office/drawing/2014/main" id="{8AEB90FA-399A-4413-87D2-678A81E3422B}"/>
              </a:ext>
            </a:extLst>
          </p:cNvPr>
          <p:cNvPicPr>
            <a:picLocks noChangeAspect="1"/>
          </p:cNvPicPr>
          <p:nvPr/>
        </p:nvPicPr>
        <p:blipFill>
          <a:blip r:embed="rId8"/>
          <a:stretch>
            <a:fillRect/>
          </a:stretch>
        </p:blipFill>
        <p:spPr>
          <a:xfrm>
            <a:off x="5948948" y="1299637"/>
            <a:ext cx="5243014" cy="2816596"/>
          </a:xfrm>
          <a:prstGeom prst="rect">
            <a:avLst/>
          </a:prstGeom>
        </p:spPr>
      </p:pic>
      <p:grpSp>
        <p:nvGrpSpPr>
          <p:cNvPr id="172" name="Group 171">
            <a:extLst>
              <a:ext uri="{FF2B5EF4-FFF2-40B4-BE49-F238E27FC236}">
                <a16:creationId xmlns:a16="http://schemas.microsoft.com/office/drawing/2014/main" id="{51127A87-DAE7-4B8A-9D2B-7E8EA34088B5}"/>
              </a:ext>
            </a:extLst>
          </p:cNvPr>
          <p:cNvGrpSpPr/>
          <p:nvPr/>
        </p:nvGrpSpPr>
        <p:grpSpPr>
          <a:xfrm>
            <a:off x="2663761" y="3425302"/>
            <a:ext cx="601113" cy="769057"/>
            <a:chOff x="4778719" y="4360811"/>
            <a:chExt cx="1026591" cy="1313408"/>
          </a:xfrm>
          <a:solidFill>
            <a:srgbClr val="000000"/>
          </a:solidFill>
        </p:grpSpPr>
        <p:sp>
          <p:nvSpPr>
            <p:cNvPr id="173" name="Oval 172">
              <a:extLst>
                <a:ext uri="{FF2B5EF4-FFF2-40B4-BE49-F238E27FC236}">
                  <a16:creationId xmlns:a16="http://schemas.microsoft.com/office/drawing/2014/main" id="{963E08B6-69EA-4D5D-92C5-2B0053156410}"/>
                </a:ext>
              </a:extLst>
            </p:cNvPr>
            <p:cNvSpPr/>
            <p:nvPr/>
          </p:nvSpPr>
          <p:spPr>
            <a:xfrm>
              <a:off x="5185967" y="4730144"/>
              <a:ext cx="185113" cy="185113"/>
            </a:xfrm>
            <a:prstGeom prst="ellipse">
              <a:avLst/>
            </a:prstGeom>
            <a:grpFill/>
            <a:ln w="38100" cap="flat" cmpd="sng" algn="ctr">
              <a:solidFill>
                <a:srgbClr val="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74" name="Oval 173">
              <a:extLst>
                <a:ext uri="{FF2B5EF4-FFF2-40B4-BE49-F238E27FC236}">
                  <a16:creationId xmlns:a16="http://schemas.microsoft.com/office/drawing/2014/main" id="{16AD9938-400C-4C34-8CFB-5179C4E7E89C}"/>
                </a:ext>
              </a:extLst>
            </p:cNvPr>
            <p:cNvSpPr/>
            <p:nvPr/>
          </p:nvSpPr>
          <p:spPr>
            <a:xfrm>
              <a:off x="4778719" y="5026324"/>
              <a:ext cx="185113" cy="185113"/>
            </a:xfrm>
            <a:prstGeom prst="ellipse">
              <a:avLst/>
            </a:prstGeom>
            <a:grpFill/>
            <a:ln w="38100" cap="flat" cmpd="sng" algn="ctr">
              <a:solidFill>
                <a:srgbClr val="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75" name="Oval 174">
              <a:extLst>
                <a:ext uri="{FF2B5EF4-FFF2-40B4-BE49-F238E27FC236}">
                  <a16:creationId xmlns:a16="http://schemas.microsoft.com/office/drawing/2014/main" id="{C1A7386A-DB79-46F6-912F-927E3CACFDC9}"/>
                </a:ext>
              </a:extLst>
            </p:cNvPr>
            <p:cNvSpPr/>
            <p:nvPr/>
          </p:nvSpPr>
          <p:spPr>
            <a:xfrm>
              <a:off x="5593215" y="5026324"/>
              <a:ext cx="185113" cy="185113"/>
            </a:xfrm>
            <a:prstGeom prst="ellipse">
              <a:avLst/>
            </a:prstGeom>
            <a:grpFill/>
            <a:ln w="38100" cap="flat" cmpd="sng" algn="ctr">
              <a:solidFill>
                <a:srgbClr val="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76" name="Oval 175">
              <a:extLst>
                <a:ext uri="{FF2B5EF4-FFF2-40B4-BE49-F238E27FC236}">
                  <a16:creationId xmlns:a16="http://schemas.microsoft.com/office/drawing/2014/main" id="{D10EDBAD-4A33-4425-BE66-7624F39BF7B3}"/>
                </a:ext>
              </a:extLst>
            </p:cNvPr>
            <p:cNvSpPr/>
            <p:nvPr/>
          </p:nvSpPr>
          <p:spPr>
            <a:xfrm>
              <a:off x="4963832" y="5489106"/>
              <a:ext cx="185113" cy="185113"/>
            </a:xfrm>
            <a:prstGeom prst="ellipse">
              <a:avLst/>
            </a:prstGeom>
            <a:grpFill/>
            <a:ln w="38100" cap="flat" cmpd="sng" algn="ctr">
              <a:solidFill>
                <a:srgbClr val="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77" name="Oval 176">
              <a:extLst>
                <a:ext uri="{FF2B5EF4-FFF2-40B4-BE49-F238E27FC236}">
                  <a16:creationId xmlns:a16="http://schemas.microsoft.com/office/drawing/2014/main" id="{6410B1FE-E625-47B0-997F-9EC1533B48A4}"/>
                </a:ext>
              </a:extLst>
            </p:cNvPr>
            <p:cNvSpPr/>
            <p:nvPr/>
          </p:nvSpPr>
          <p:spPr>
            <a:xfrm>
              <a:off x="5408102" y="5489106"/>
              <a:ext cx="185113" cy="185113"/>
            </a:xfrm>
            <a:prstGeom prst="ellipse">
              <a:avLst/>
            </a:prstGeom>
            <a:grpFill/>
            <a:ln w="38100" cap="flat" cmpd="sng" algn="ctr">
              <a:solidFill>
                <a:srgbClr val="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cxnSp>
          <p:nvCxnSpPr>
            <p:cNvPr id="178" name="Straight Arrow Connector 177">
              <a:extLst>
                <a:ext uri="{FF2B5EF4-FFF2-40B4-BE49-F238E27FC236}">
                  <a16:creationId xmlns:a16="http://schemas.microsoft.com/office/drawing/2014/main" id="{738177C1-34E2-4B49-A30A-CBB9C43763E0}"/>
                </a:ext>
              </a:extLst>
            </p:cNvPr>
            <p:cNvCxnSpPr/>
            <p:nvPr/>
          </p:nvCxnSpPr>
          <p:spPr>
            <a:xfrm>
              <a:off x="5343970" y="4888148"/>
              <a:ext cx="276353" cy="165286"/>
            </a:xfrm>
            <a:prstGeom prst="straightConnector1">
              <a:avLst/>
            </a:prstGeom>
            <a:grpFill/>
            <a:ln w="38100" cap="flat" cmpd="sng" algn="ctr">
              <a:solidFill>
                <a:srgbClr val="000000"/>
              </a:solidFill>
              <a:prstDash val="solid"/>
              <a:miter lim="800000"/>
              <a:tailEnd type="triangle"/>
            </a:ln>
            <a:effectLst/>
          </p:spPr>
        </p:cxnSp>
        <p:cxnSp>
          <p:nvCxnSpPr>
            <p:cNvPr id="179" name="Straight Arrow Connector 178">
              <a:extLst>
                <a:ext uri="{FF2B5EF4-FFF2-40B4-BE49-F238E27FC236}">
                  <a16:creationId xmlns:a16="http://schemas.microsoft.com/office/drawing/2014/main" id="{5E581C90-1821-4F39-8C9A-96117CE07DBA}"/>
                </a:ext>
              </a:extLst>
            </p:cNvPr>
            <p:cNvCxnSpPr/>
            <p:nvPr/>
          </p:nvCxnSpPr>
          <p:spPr>
            <a:xfrm flipH="1">
              <a:off x="4936723" y="4888148"/>
              <a:ext cx="276353" cy="165286"/>
            </a:xfrm>
            <a:prstGeom prst="straightConnector1">
              <a:avLst/>
            </a:prstGeom>
            <a:grpFill/>
            <a:ln w="38100" cap="flat" cmpd="sng" algn="ctr">
              <a:solidFill>
                <a:srgbClr val="000000"/>
              </a:solidFill>
              <a:prstDash val="solid"/>
              <a:miter lim="800000"/>
              <a:tailEnd type="triangle"/>
            </a:ln>
            <a:effectLst/>
          </p:spPr>
        </p:cxnSp>
        <p:cxnSp>
          <p:nvCxnSpPr>
            <p:cNvPr id="180" name="Straight Arrow Connector 179">
              <a:extLst>
                <a:ext uri="{FF2B5EF4-FFF2-40B4-BE49-F238E27FC236}">
                  <a16:creationId xmlns:a16="http://schemas.microsoft.com/office/drawing/2014/main" id="{6202A1A7-87C7-4608-8686-759619B9CDDC}"/>
                </a:ext>
              </a:extLst>
            </p:cNvPr>
            <p:cNvCxnSpPr/>
            <p:nvPr/>
          </p:nvCxnSpPr>
          <p:spPr>
            <a:xfrm flipH="1">
              <a:off x="5056388" y="4915257"/>
              <a:ext cx="222135" cy="573850"/>
            </a:xfrm>
            <a:prstGeom prst="straightConnector1">
              <a:avLst/>
            </a:prstGeom>
            <a:grpFill/>
            <a:ln w="38100" cap="flat" cmpd="sng" algn="ctr">
              <a:solidFill>
                <a:srgbClr val="000000"/>
              </a:solidFill>
              <a:prstDash val="solid"/>
              <a:miter lim="800000"/>
              <a:tailEnd type="triangle"/>
            </a:ln>
            <a:effectLst/>
          </p:spPr>
        </p:cxnSp>
        <p:cxnSp>
          <p:nvCxnSpPr>
            <p:cNvPr id="181" name="Straight Arrow Connector 180">
              <a:extLst>
                <a:ext uri="{FF2B5EF4-FFF2-40B4-BE49-F238E27FC236}">
                  <a16:creationId xmlns:a16="http://schemas.microsoft.com/office/drawing/2014/main" id="{9B570E13-34BD-417D-9C4C-E44D6F1849B4}"/>
                </a:ext>
              </a:extLst>
            </p:cNvPr>
            <p:cNvCxnSpPr/>
            <p:nvPr/>
          </p:nvCxnSpPr>
          <p:spPr>
            <a:xfrm>
              <a:off x="5278523" y="4915257"/>
              <a:ext cx="222135" cy="573850"/>
            </a:xfrm>
            <a:prstGeom prst="straightConnector1">
              <a:avLst/>
            </a:prstGeom>
            <a:grpFill/>
            <a:ln w="38100" cap="flat" cmpd="sng" algn="ctr">
              <a:solidFill>
                <a:srgbClr val="000000"/>
              </a:solidFill>
              <a:prstDash val="solid"/>
              <a:miter lim="800000"/>
              <a:tailEnd type="triangle"/>
            </a:ln>
            <a:effectLst/>
          </p:spPr>
        </p:cxnSp>
        <p:cxnSp>
          <p:nvCxnSpPr>
            <p:cNvPr id="182" name="Straight Arrow Connector 181">
              <a:extLst>
                <a:ext uri="{FF2B5EF4-FFF2-40B4-BE49-F238E27FC236}">
                  <a16:creationId xmlns:a16="http://schemas.microsoft.com/office/drawing/2014/main" id="{F1570CD7-FE11-4E4B-8946-7A6B8EF1C249}"/>
                </a:ext>
              </a:extLst>
            </p:cNvPr>
            <p:cNvCxnSpPr/>
            <p:nvPr/>
          </p:nvCxnSpPr>
          <p:spPr>
            <a:xfrm>
              <a:off x="4871275" y="5211437"/>
              <a:ext cx="119665" cy="304778"/>
            </a:xfrm>
            <a:prstGeom prst="straightConnector1">
              <a:avLst/>
            </a:prstGeom>
            <a:grpFill/>
            <a:ln w="38100" cap="flat" cmpd="sng" algn="ctr">
              <a:solidFill>
                <a:srgbClr val="000000"/>
              </a:solidFill>
              <a:prstDash val="solid"/>
              <a:miter lim="800000"/>
              <a:tailEnd type="triangle"/>
            </a:ln>
            <a:effectLst/>
          </p:spPr>
        </p:cxnSp>
        <p:cxnSp>
          <p:nvCxnSpPr>
            <p:cNvPr id="183" name="Straight Arrow Connector 182">
              <a:extLst>
                <a:ext uri="{FF2B5EF4-FFF2-40B4-BE49-F238E27FC236}">
                  <a16:creationId xmlns:a16="http://schemas.microsoft.com/office/drawing/2014/main" id="{F1753CFE-7132-412B-AEC4-CC942614F6FC}"/>
                </a:ext>
              </a:extLst>
            </p:cNvPr>
            <p:cNvCxnSpPr/>
            <p:nvPr/>
          </p:nvCxnSpPr>
          <p:spPr>
            <a:xfrm flipH="1">
              <a:off x="5566105" y="5211437"/>
              <a:ext cx="119665" cy="304778"/>
            </a:xfrm>
            <a:prstGeom prst="straightConnector1">
              <a:avLst/>
            </a:prstGeom>
            <a:grpFill/>
            <a:ln w="38100" cap="flat" cmpd="sng" algn="ctr">
              <a:solidFill>
                <a:srgbClr val="000000"/>
              </a:solidFill>
              <a:prstDash val="solid"/>
              <a:miter lim="800000"/>
              <a:tailEnd type="triangle"/>
            </a:ln>
            <a:effectLst/>
          </p:spPr>
        </p:cxnSp>
        <p:cxnSp>
          <p:nvCxnSpPr>
            <p:cNvPr id="184" name="Straight Arrow Connector 183">
              <a:extLst>
                <a:ext uri="{FF2B5EF4-FFF2-40B4-BE49-F238E27FC236}">
                  <a16:creationId xmlns:a16="http://schemas.microsoft.com/office/drawing/2014/main" id="{3A9549BD-B53D-4FFA-8742-D49DB5FDEB99}"/>
                </a:ext>
              </a:extLst>
            </p:cNvPr>
            <p:cNvCxnSpPr/>
            <p:nvPr/>
          </p:nvCxnSpPr>
          <p:spPr>
            <a:xfrm>
              <a:off x="4963832" y="5118881"/>
              <a:ext cx="629383" cy="0"/>
            </a:xfrm>
            <a:prstGeom prst="straightConnector1">
              <a:avLst/>
            </a:prstGeom>
            <a:grpFill/>
            <a:ln w="38100" cap="flat" cmpd="sng" algn="ctr">
              <a:solidFill>
                <a:srgbClr val="000000"/>
              </a:solidFill>
              <a:prstDash val="solid"/>
              <a:miter lim="800000"/>
              <a:tailEnd type="triangle"/>
            </a:ln>
            <a:effectLst/>
          </p:spPr>
        </p:cxnSp>
        <p:cxnSp>
          <p:nvCxnSpPr>
            <p:cNvPr id="185" name="Straight Arrow Connector 184">
              <a:extLst>
                <a:ext uri="{FF2B5EF4-FFF2-40B4-BE49-F238E27FC236}">
                  <a16:creationId xmlns:a16="http://schemas.microsoft.com/office/drawing/2014/main" id="{30D7DD42-0438-4DFB-B1A1-B3642F1BB948}"/>
                </a:ext>
              </a:extLst>
            </p:cNvPr>
            <p:cNvCxnSpPr/>
            <p:nvPr/>
          </p:nvCxnSpPr>
          <p:spPr>
            <a:xfrm>
              <a:off x="4963832" y="5118881"/>
              <a:ext cx="471379" cy="397335"/>
            </a:xfrm>
            <a:prstGeom prst="straightConnector1">
              <a:avLst/>
            </a:prstGeom>
            <a:grpFill/>
            <a:ln w="38100" cap="flat" cmpd="sng" algn="ctr">
              <a:solidFill>
                <a:srgbClr val="000000"/>
              </a:solidFill>
              <a:prstDash val="solid"/>
              <a:miter lim="800000"/>
              <a:tailEnd type="triangle"/>
            </a:ln>
            <a:effectLst/>
          </p:spPr>
        </p:cxnSp>
        <p:cxnSp>
          <p:nvCxnSpPr>
            <p:cNvPr id="186" name="Straight Arrow Connector 185">
              <a:extLst>
                <a:ext uri="{FF2B5EF4-FFF2-40B4-BE49-F238E27FC236}">
                  <a16:creationId xmlns:a16="http://schemas.microsoft.com/office/drawing/2014/main" id="{B2484609-7B6B-4BA1-A463-DBD855B6D0C7}"/>
                </a:ext>
              </a:extLst>
            </p:cNvPr>
            <p:cNvCxnSpPr/>
            <p:nvPr/>
          </p:nvCxnSpPr>
          <p:spPr>
            <a:xfrm flipH="1">
              <a:off x="5121835" y="5184328"/>
              <a:ext cx="498488" cy="331887"/>
            </a:xfrm>
            <a:prstGeom prst="straightConnector1">
              <a:avLst/>
            </a:prstGeom>
            <a:grpFill/>
            <a:ln w="38100" cap="flat" cmpd="sng" algn="ctr">
              <a:solidFill>
                <a:srgbClr val="000000"/>
              </a:solidFill>
              <a:prstDash val="solid"/>
              <a:miter lim="800000"/>
              <a:tailEnd type="triangle"/>
            </a:ln>
            <a:effectLst/>
          </p:spPr>
        </p:cxnSp>
        <p:cxnSp>
          <p:nvCxnSpPr>
            <p:cNvPr id="187" name="Straight Arrow Connector 186">
              <a:extLst>
                <a:ext uri="{FF2B5EF4-FFF2-40B4-BE49-F238E27FC236}">
                  <a16:creationId xmlns:a16="http://schemas.microsoft.com/office/drawing/2014/main" id="{25E6A9BC-CB47-4838-A144-739307E7AE56}"/>
                </a:ext>
              </a:extLst>
            </p:cNvPr>
            <p:cNvCxnSpPr/>
            <p:nvPr/>
          </p:nvCxnSpPr>
          <p:spPr>
            <a:xfrm>
              <a:off x="5148944" y="5581663"/>
              <a:ext cx="259158" cy="0"/>
            </a:xfrm>
            <a:prstGeom prst="straightConnector1">
              <a:avLst/>
            </a:prstGeom>
            <a:grpFill/>
            <a:ln w="38100" cap="flat" cmpd="sng" algn="ctr">
              <a:solidFill>
                <a:srgbClr val="000000"/>
              </a:solidFill>
              <a:prstDash val="solid"/>
              <a:miter lim="800000"/>
              <a:tailEnd type="triangle"/>
            </a:ln>
            <a:effectLst/>
          </p:spPr>
        </p:cxnSp>
        <p:sp>
          <p:nvSpPr>
            <p:cNvPr id="188" name="Rectangle 187">
              <a:extLst>
                <a:ext uri="{FF2B5EF4-FFF2-40B4-BE49-F238E27FC236}">
                  <a16:creationId xmlns:a16="http://schemas.microsoft.com/office/drawing/2014/main" id="{4FCE674F-A270-41B6-85BD-7E585E02A794}"/>
                </a:ext>
              </a:extLst>
            </p:cNvPr>
            <p:cNvSpPr/>
            <p:nvPr/>
          </p:nvSpPr>
          <p:spPr>
            <a:xfrm>
              <a:off x="4778719" y="4715507"/>
              <a:ext cx="1026591" cy="958712"/>
            </a:xfrm>
            <a:prstGeom prst="rect">
              <a:avLst/>
            </a:prstGeom>
            <a:noFill/>
            <a:ln w="12700" cap="flat" cmpd="sng" algn="ctr">
              <a:solidFill>
                <a:srgbClr val="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6278844A-B385-4435-B30B-981B7994FB6C}"/>
                    </a:ext>
                  </a:extLst>
                </p:cNvPr>
                <p:cNvSpPr txBox="1"/>
                <p:nvPr/>
              </p:nvSpPr>
              <p:spPr>
                <a:xfrm>
                  <a:off x="4992961" y="4360811"/>
                  <a:ext cx="742557" cy="394219"/>
                </a:xfrm>
                <a:prstGeom prst="rect">
                  <a:avLst/>
                </a:prstGeom>
                <a:noFill/>
                <a:ln>
                  <a:noFill/>
                </a:ln>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sz="900" b="0" i="1" u="none" strike="noStrike" kern="0" cap="none" spc="0" normalizeH="0" baseline="0" noProof="0" smtClean="0">
                                <a:ln>
                                  <a:noFill/>
                                </a:ln>
                                <a:solidFill>
                                  <a:srgbClr val="000000"/>
                                </a:solidFill>
                                <a:effectLst/>
                                <a:uLnTx/>
                                <a:uFillTx/>
                                <a:latin typeface="Cambria Math" charset="0"/>
                              </a:rPr>
                              <m:t>𝒯</m:t>
                            </m:r>
                          </m:e>
                          <m:sub>
                            <m:r>
                              <a:rPr kumimoji="0" lang="en-US" sz="900" b="0" i="1" u="none" strike="noStrike" kern="0" cap="none" spc="0" normalizeH="0" baseline="0" noProof="0" smtClean="0">
                                <a:ln>
                                  <a:noFill/>
                                </a:ln>
                                <a:solidFill>
                                  <a:srgbClr val="000000"/>
                                </a:solidFill>
                                <a:effectLst/>
                                <a:uLnTx/>
                                <a:uFillTx/>
                                <a:latin typeface="Cambria Math" charset="0"/>
                              </a:rPr>
                              <m:t>𝑡𝑒𝑠𝑡</m:t>
                            </m:r>
                          </m:sub>
                        </m:sSub>
                      </m:oMath>
                    </m:oMathPara>
                  </a14:m>
                  <a:endParaRPr kumimoji="0" lang="en-US" sz="900" b="0" i="0" u="none" strike="noStrike" kern="0" cap="none" spc="0" normalizeH="0" baseline="0" noProof="0" dirty="0">
                    <a:ln>
                      <a:noFill/>
                    </a:ln>
                    <a:solidFill>
                      <a:srgbClr val="000000"/>
                    </a:solidFill>
                    <a:effectLst/>
                    <a:uLnTx/>
                    <a:uFillTx/>
                    <a:latin typeface="Century Gothic" panose="020B0502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992961" y="4360811"/>
                  <a:ext cx="680123" cy="369332"/>
                </a:xfrm>
                <a:prstGeom prst="rect">
                  <a:avLst/>
                </a:prstGeom>
                <a:blipFill rotWithShape="0">
                  <a:blip r:embed="rId7"/>
                  <a:stretch>
                    <a:fillRect/>
                  </a:stretch>
                </a:blipFill>
                <a:ln>
                  <a:noFill/>
                </a:ln>
              </p:spPr>
              <p:txBody>
                <a:bodyPr/>
                <a:lstStyle/>
                <a:p>
                  <a:r>
                    <a:rPr lang="en-US">
                      <a:noFill/>
                    </a:rPr>
                    <a:t> </a:t>
                  </a:r>
                </a:p>
              </p:txBody>
            </p:sp>
          </mc:Fallback>
        </mc:AlternateContent>
      </p:grpSp>
      <p:sp>
        <p:nvSpPr>
          <p:cNvPr id="2" name="Slide Number Placeholder 1">
            <a:extLst>
              <a:ext uri="{FF2B5EF4-FFF2-40B4-BE49-F238E27FC236}">
                <a16:creationId xmlns:a16="http://schemas.microsoft.com/office/drawing/2014/main" id="{E9AE5C76-5F34-408E-A268-85910D018069}"/>
              </a:ext>
            </a:extLst>
          </p:cNvPr>
          <p:cNvSpPr>
            <a:spLocks noGrp="1"/>
          </p:cNvSpPr>
          <p:nvPr>
            <p:ph type="sldNum" sz="quarter" idx="11"/>
          </p:nvPr>
        </p:nvSpPr>
        <p:spPr/>
        <p:txBody>
          <a:bodyPr/>
          <a:lstStyle/>
          <a:p>
            <a:fld id="{BDF588C3-71D6-5D45-B118-1C664482E1C2}" type="slidenum">
              <a:rPr lang="en-US" smtClean="0"/>
              <a:t>51</a:t>
            </a:fld>
            <a:endParaRPr lang="en-US"/>
          </a:p>
        </p:txBody>
      </p:sp>
    </p:spTree>
    <p:extLst>
      <p:ext uri="{BB962C8B-B14F-4D97-AF65-F5344CB8AC3E}">
        <p14:creationId xmlns:p14="http://schemas.microsoft.com/office/powerpoint/2010/main" val="71500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9330374" y="1259760"/>
            <a:ext cx="2783969" cy="533400"/>
          </a:xfrm>
          <a:prstGeom prst="wedgeRectCallout">
            <a:avLst>
              <a:gd name="adj1" fmla="val -87463"/>
              <a:gd name="adj2" fmla="val -12629"/>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Constrained output; not all assignments are possible. </a:t>
            </a:r>
          </a:p>
        </p:txBody>
      </p:sp>
      <p:sp>
        <p:nvSpPr>
          <p:cNvPr id="3" name="Title 2"/>
          <p:cNvSpPr>
            <a:spLocks noGrp="1"/>
          </p:cNvSpPr>
          <p:nvPr>
            <p:ph type="title"/>
          </p:nvPr>
        </p:nvSpPr>
        <p:spPr/>
        <p:txBody>
          <a:bodyPr/>
          <a:lstStyle/>
          <a:p>
            <a:r>
              <a:rPr lang="en-US" dirty="0"/>
              <a:t>Structure</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sz="2000" b="1" dirty="0"/>
                  <a:t>Structure:</a:t>
                </a:r>
                <a:r>
                  <a:rPr lang="en-US" sz="2000" dirty="0"/>
                  <a:t> a vector of random variables: </a:t>
                </a:r>
                <a14:m>
                  <m:oMath xmlns:m="http://schemas.openxmlformats.org/officeDocument/2006/math">
                    <m:r>
                      <a:rPr lang="en-US" sz="1800" i="1">
                        <a:latin typeface="Cambria Math" charset="0"/>
                      </a:rPr>
                      <m:t>𝑌</m:t>
                    </m:r>
                    <m:r>
                      <a:rPr lang="en-US" sz="1800" i="1">
                        <a:latin typeface="Cambria Math"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charset="0"/>
                              </a:rPr>
                              <m:t>𝑌</m:t>
                            </m:r>
                          </m:e>
                          <m:sub>
                            <m:r>
                              <a:rPr lang="en-US" sz="1800" i="1">
                                <a:latin typeface="Cambria Math" charset="0"/>
                              </a:rPr>
                              <m:t>1</m:t>
                            </m:r>
                          </m:sub>
                        </m:sSub>
                        <m:r>
                          <a:rPr lang="en-US" sz="1800" i="1">
                            <a:latin typeface="Cambria Math" charset="0"/>
                          </a:rPr>
                          <m:t>,</m:t>
                        </m:r>
                        <m:sSub>
                          <m:sSubPr>
                            <m:ctrlPr>
                              <a:rPr lang="en-US" sz="1800" i="1">
                                <a:latin typeface="Cambria Math" panose="02040503050406030204" pitchFamily="18" charset="0"/>
                              </a:rPr>
                            </m:ctrlPr>
                          </m:sSubPr>
                          <m:e>
                            <m:r>
                              <a:rPr lang="en-US" sz="1800" i="1">
                                <a:latin typeface="Cambria Math" charset="0"/>
                              </a:rPr>
                              <m:t>𝑌</m:t>
                            </m:r>
                          </m:e>
                          <m:sub>
                            <m:r>
                              <a:rPr lang="en-US" sz="1800" i="1">
                                <a:latin typeface="Cambria Math" charset="0"/>
                              </a:rPr>
                              <m:t>2</m:t>
                            </m:r>
                          </m:sub>
                        </m:sSub>
                        <m:r>
                          <a:rPr lang="en-US" sz="1800" i="1">
                            <a:latin typeface="Cambria Math" charset="0"/>
                          </a:rPr>
                          <m:t>,…,</m:t>
                        </m:r>
                        <m:sSub>
                          <m:sSubPr>
                            <m:ctrlPr>
                              <a:rPr lang="en-US" sz="1800" i="1">
                                <a:latin typeface="Cambria Math" panose="02040503050406030204" pitchFamily="18" charset="0"/>
                              </a:rPr>
                            </m:ctrlPr>
                          </m:sSubPr>
                          <m:e>
                            <m:r>
                              <a:rPr lang="en-US" sz="1800" i="1">
                                <a:latin typeface="Cambria Math" charset="0"/>
                              </a:rPr>
                              <m:t>𝑌</m:t>
                            </m:r>
                          </m:e>
                          <m:sub>
                            <m:r>
                              <a:rPr lang="en-US" sz="1800" i="1">
                                <a:latin typeface="Cambria Math" charset="0"/>
                              </a:rPr>
                              <m:t>𝑑</m:t>
                            </m:r>
                          </m:sub>
                        </m:sSub>
                      </m:e>
                    </m:d>
                    <m:r>
                      <a:rPr lang="en-US" sz="2000" b="0" i="1" smtClean="0">
                        <a:latin typeface="Cambria Math" charset="0"/>
                      </a:rPr>
                      <m:t>∈</m:t>
                    </m:r>
                    <m:r>
                      <a:rPr lang="en-US" sz="2000" b="0" i="1" smtClean="0">
                        <a:latin typeface="Cambria Math" charset="0"/>
                      </a:rPr>
                      <m:t>𝐶</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charset="0"/>
                              </a:rPr>
                              <m:t>ℒ</m:t>
                            </m:r>
                          </m:e>
                          <m:sup>
                            <m:r>
                              <a:rPr lang="en-US" sz="2000" b="0" i="1" smtClean="0">
                                <a:latin typeface="Cambria Math" charset="0"/>
                              </a:rPr>
                              <m:t>𝑑</m:t>
                            </m:r>
                          </m:sup>
                        </m:sSup>
                      </m:e>
                    </m:d>
                  </m:oMath>
                </a14:m>
                <a:endParaRPr lang="en-US" sz="2000" b="0" i="1" dirty="0">
                  <a:latin typeface="Cambria Math" charset="0"/>
                </a:endParaRPr>
              </a:p>
              <a:p>
                <a:pPr lvl="1"/>
                <a14:m>
                  <m:oMath xmlns:m="http://schemas.openxmlformats.org/officeDocument/2006/math">
                    <m:r>
                      <a:rPr lang="en-US" sz="1800" b="0" i="1" smtClean="0">
                        <a:latin typeface="Cambria Math" charset="0"/>
                      </a:rPr>
                      <m:t>ℒ</m:t>
                    </m:r>
                    <m:r>
                      <a:rPr lang="en-US" sz="1800" b="0" i="1" smtClean="0">
                        <a:latin typeface="Cambria Math" panose="02040503050406030204" pitchFamily="18" charset="0"/>
                      </a:rPr>
                      <m:t> </m:t>
                    </m:r>
                  </m:oMath>
                </a14:m>
                <a:r>
                  <a:rPr lang="en-US" sz="1800" dirty="0"/>
                  <a:t>is the label set</a:t>
                </a:r>
              </a:p>
              <a:p>
                <a:pPr lvl="1"/>
                <a14:m>
                  <m:oMath xmlns:m="http://schemas.openxmlformats.org/officeDocument/2006/math">
                    <m:r>
                      <a:rPr lang="en-US" sz="1800">
                        <a:latin typeface="Cambria Math" panose="02040503050406030204" pitchFamily="18" charset="0"/>
                      </a:rPr>
                      <m:t>𝑌</m:t>
                    </m:r>
                    <m:r>
                      <a:rPr lang="en-US" sz="1800">
                        <a:latin typeface="Cambria Math" panose="02040503050406030204" pitchFamily="18" charset="0"/>
                      </a:rPr>
                      <m:t>∈</m:t>
                    </m:r>
                    <m:r>
                      <a:rPr lang="en-US" sz="1800">
                        <a:latin typeface="Cambria Math" panose="02040503050406030204" pitchFamily="18" charset="0"/>
                      </a:rPr>
                      <m:t>𝐶</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a:latin typeface="Cambria Math" panose="02040503050406030204" pitchFamily="18" charset="0"/>
                              </a:rPr>
                              <m:t>ℒ</m:t>
                            </m:r>
                          </m:e>
                          <m:sup>
                            <m:r>
                              <a:rPr lang="en-US" sz="1800">
                                <a:latin typeface="Cambria Math" panose="02040503050406030204" pitchFamily="18" charset="0"/>
                              </a:rPr>
                              <m:t>𝑑</m:t>
                            </m:r>
                          </m:sup>
                        </m:sSup>
                      </m:e>
                    </m:d>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a:latin typeface="Cambria Math" panose="02040503050406030204" pitchFamily="18" charset="0"/>
                          </a:rPr>
                          <m:t>ℒ</m:t>
                        </m:r>
                      </m:e>
                      <m:sup>
                        <m:r>
                          <a:rPr lang="en-US" sz="1800">
                            <a:latin typeface="Cambria Math" panose="02040503050406030204" pitchFamily="18" charset="0"/>
                          </a:rPr>
                          <m:t>𝑑</m:t>
                        </m:r>
                      </m:sup>
                    </m:sSup>
                    <m:r>
                      <a:rPr lang="en-US" sz="1800" b="0" i="1" smtClean="0">
                        <a:latin typeface="Cambria Math" panose="02040503050406030204" pitchFamily="18" charset="0"/>
                      </a:rPr>
                      <m:t> </m:t>
                    </m:r>
                  </m:oMath>
                </a14:m>
                <a:r>
                  <a:rPr lang="en-US" sz="1800" dirty="0"/>
                  <a:t>represents the constraints imposed by this type of structure. </a:t>
                </a:r>
              </a:p>
              <a:p>
                <a:r>
                  <a:rPr lang="en-US" sz="2000" b="1" dirty="0"/>
                  <a:t>(Generalized) Annotation</a:t>
                </a:r>
                <a:r>
                  <a:rPr lang="en-US" sz="2000" dirty="0"/>
                  <a:t>:  </a:t>
                </a:r>
              </a:p>
              <a:p>
                <a:pPr lvl="1"/>
                <a14:m>
                  <m:oMath xmlns:m="http://schemas.openxmlformats.org/officeDocument/2006/math">
                    <m:r>
                      <a:rPr lang="en-US" sz="1800" b="1" i="1">
                        <a:latin typeface="Cambria Math" charset="0"/>
                      </a:rPr>
                      <m:t>𝒌</m:t>
                    </m:r>
                  </m:oMath>
                </a14:m>
                <a:r>
                  <a:rPr lang="en-US" sz="1800" dirty="0"/>
                  <a:t> out of </a:t>
                </a:r>
                <a14:m>
                  <m:oMath xmlns:m="http://schemas.openxmlformats.org/officeDocument/2006/math">
                    <m:r>
                      <a:rPr lang="en-US" sz="1800" i="1">
                        <a:latin typeface="Cambria Math" charset="0"/>
                      </a:rPr>
                      <m:t>𝑑</m:t>
                    </m:r>
                  </m:oMath>
                </a14:m>
                <a:r>
                  <a:rPr lang="en-US" sz="1800" dirty="0"/>
                  <a:t> variables are labeled </a:t>
                </a:r>
                <a:r>
                  <a:rPr lang="en-US" sz="1800" dirty="0">
                    <a:sym typeface="Wingdings" pitchFamily="2" charset="2"/>
                  </a:rPr>
                  <a:t> </a:t>
                </a:r>
                <a:r>
                  <a:rPr lang="en-US" sz="1800" dirty="0"/>
                  <a:t>a subset of </a:t>
                </a:r>
                <a14:m>
                  <m:oMath xmlns:m="http://schemas.openxmlformats.org/officeDocument/2006/math">
                    <m:r>
                      <a:rPr lang="en-US" sz="1800" i="1">
                        <a:latin typeface="Cambria Math" charset="0"/>
                      </a:rPr>
                      <m:t>𝐶</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charset="0"/>
                              </a:rPr>
                              <m:t>ℒ</m:t>
                            </m:r>
                          </m:e>
                          <m:sup>
                            <m:r>
                              <a:rPr lang="en-US" sz="1800" i="1">
                                <a:latin typeface="Cambria Math" charset="0"/>
                              </a:rPr>
                              <m:t>𝑑</m:t>
                            </m:r>
                          </m:sup>
                        </m:sSup>
                      </m:e>
                    </m:d>
                  </m:oMath>
                </a14:m>
                <a:endParaRPr lang="en-US" sz="1800" dirty="0"/>
              </a:p>
              <a:p>
                <a:pPr lvl="1"/>
                <a:r>
                  <a:rPr lang="en-US" sz="1800" dirty="0"/>
                  <a:t>Let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charset="0"/>
                          </a:rPr>
                          <m:t>𝒇</m:t>
                        </m:r>
                      </m:e>
                      <m:sub>
                        <m:r>
                          <a:rPr lang="en-US" sz="1800" b="1" i="1">
                            <a:latin typeface="Cambria Math" charset="0"/>
                          </a:rPr>
                          <m:t>𝒌</m:t>
                        </m:r>
                      </m:sub>
                    </m:sSub>
                  </m:oMath>
                </a14:m>
                <a:r>
                  <a:rPr lang="en-US" sz="1800" b="1" dirty="0"/>
                  <a:t> be the size of the feasible subset</a:t>
                </a:r>
                <a:endParaRPr lang="en-US" sz="1800" dirty="0"/>
              </a:p>
              <a:p>
                <a:pPr lvl="1"/>
                <a14:m>
                  <m:oMath xmlns:m="http://schemas.openxmlformats.org/officeDocument/2006/math">
                    <m:sSub>
                      <m:sSubPr>
                        <m:ctrlPr>
                          <a:rPr lang="en-US" i="1">
                            <a:solidFill>
                              <a:srgbClr val="7792CB"/>
                            </a:solidFill>
                            <a:latin typeface="Cambria Math" panose="02040503050406030204" pitchFamily="18" charset="0"/>
                          </a:rPr>
                        </m:ctrlPr>
                      </m:sSubPr>
                      <m:e>
                        <m:r>
                          <a:rPr lang="en-US" i="1">
                            <a:solidFill>
                              <a:srgbClr val="7792CB"/>
                            </a:solidFill>
                            <a:latin typeface="Cambria Math" charset="0"/>
                          </a:rPr>
                          <m:t>𝑓</m:t>
                        </m:r>
                      </m:e>
                      <m:sub>
                        <m:r>
                          <a:rPr lang="en-US" i="1">
                            <a:solidFill>
                              <a:srgbClr val="7792CB"/>
                            </a:solidFill>
                            <a:latin typeface="Cambria Math" charset="0"/>
                          </a:rPr>
                          <m:t>0</m:t>
                        </m:r>
                      </m:sub>
                    </m:sSub>
                    <m:r>
                      <a:rPr lang="en-US" i="1">
                        <a:solidFill>
                          <a:srgbClr val="7792CB"/>
                        </a:solidFill>
                        <a:latin typeface="Cambria Math" charset="0"/>
                      </a:rPr>
                      <m:t>=</m:t>
                    </m:r>
                    <m:d>
                      <m:dPr>
                        <m:begChr m:val="|"/>
                        <m:endChr m:val="|"/>
                        <m:ctrlPr>
                          <a:rPr lang="en-US" i="1">
                            <a:solidFill>
                              <a:srgbClr val="7792CB"/>
                            </a:solidFill>
                            <a:latin typeface="Cambria Math" panose="02040503050406030204" pitchFamily="18" charset="0"/>
                          </a:rPr>
                        </m:ctrlPr>
                      </m:dPr>
                      <m:e>
                        <m:r>
                          <a:rPr lang="en-US" i="1">
                            <a:solidFill>
                              <a:srgbClr val="7792CB"/>
                            </a:solidFill>
                            <a:latin typeface="Cambria Math" charset="0"/>
                          </a:rPr>
                          <m:t>𝐶</m:t>
                        </m:r>
                        <m:d>
                          <m:dPr>
                            <m:ctrlPr>
                              <a:rPr lang="en-US" i="1">
                                <a:solidFill>
                                  <a:srgbClr val="7792CB"/>
                                </a:solidFill>
                                <a:latin typeface="Cambria Math" panose="02040503050406030204" pitchFamily="18" charset="0"/>
                              </a:rPr>
                            </m:ctrlPr>
                          </m:dPr>
                          <m:e>
                            <m:sSup>
                              <m:sSupPr>
                                <m:ctrlPr>
                                  <a:rPr lang="en-US" i="1">
                                    <a:solidFill>
                                      <a:srgbClr val="7792CB"/>
                                    </a:solidFill>
                                    <a:latin typeface="Cambria Math" panose="02040503050406030204" pitchFamily="18" charset="0"/>
                                  </a:rPr>
                                </m:ctrlPr>
                              </m:sSupPr>
                              <m:e>
                                <m:r>
                                  <a:rPr lang="en-US" i="1">
                                    <a:solidFill>
                                      <a:srgbClr val="7792CB"/>
                                    </a:solidFill>
                                    <a:latin typeface="Cambria Math" charset="0"/>
                                  </a:rPr>
                                  <m:t>ℒ</m:t>
                                </m:r>
                              </m:e>
                              <m:sup>
                                <m:r>
                                  <a:rPr lang="en-US" i="1">
                                    <a:solidFill>
                                      <a:srgbClr val="7792CB"/>
                                    </a:solidFill>
                                    <a:latin typeface="Cambria Math" charset="0"/>
                                  </a:rPr>
                                  <m:t>𝑑</m:t>
                                </m:r>
                              </m:sup>
                            </m:sSup>
                          </m:e>
                        </m:d>
                      </m:e>
                    </m:d>
                    <m:r>
                      <a:rPr lang="en-US" i="1">
                        <a:solidFill>
                          <a:srgbClr val="666089"/>
                        </a:solidFill>
                        <a:latin typeface="Cambria Math" charset="0"/>
                      </a:rPr>
                      <m:t>≥</m:t>
                    </m:r>
                    <m:sSub>
                      <m:sSubPr>
                        <m:ctrlPr>
                          <a:rPr lang="en-US" i="1">
                            <a:solidFill>
                              <a:srgbClr val="666089"/>
                            </a:solidFill>
                            <a:latin typeface="Cambria Math" panose="02040503050406030204" pitchFamily="18" charset="0"/>
                          </a:rPr>
                        </m:ctrlPr>
                      </m:sSubPr>
                      <m:e>
                        <m:r>
                          <a:rPr lang="en-US" i="1">
                            <a:solidFill>
                              <a:srgbClr val="666089"/>
                            </a:solidFill>
                            <a:latin typeface="Cambria Math" charset="0"/>
                          </a:rPr>
                          <m:t>𝑓</m:t>
                        </m:r>
                      </m:e>
                      <m:sub>
                        <m:r>
                          <a:rPr lang="en-US" i="1">
                            <a:solidFill>
                              <a:srgbClr val="666089"/>
                            </a:solidFill>
                            <a:latin typeface="Cambria Math" charset="0"/>
                          </a:rPr>
                          <m:t>1</m:t>
                        </m:r>
                      </m:sub>
                    </m:sSub>
                    <m:r>
                      <a:rPr lang="en-US" i="1">
                        <a:solidFill>
                          <a:srgbClr val="666089"/>
                        </a:solidFill>
                        <a:latin typeface="Cambria Math" charset="0"/>
                      </a:rPr>
                      <m:t>≥</m:t>
                    </m:r>
                    <m:sSub>
                      <m:sSubPr>
                        <m:ctrlPr>
                          <a:rPr lang="en-US" i="1">
                            <a:solidFill>
                              <a:srgbClr val="666089"/>
                            </a:solidFill>
                            <a:latin typeface="Cambria Math" panose="02040503050406030204" pitchFamily="18" charset="0"/>
                          </a:rPr>
                        </m:ctrlPr>
                      </m:sSubPr>
                      <m:e>
                        <m:r>
                          <a:rPr lang="en-US" i="1">
                            <a:solidFill>
                              <a:srgbClr val="666089"/>
                            </a:solidFill>
                            <a:latin typeface="Cambria Math" charset="0"/>
                          </a:rPr>
                          <m:t>𝑓</m:t>
                        </m:r>
                      </m:e>
                      <m:sub>
                        <m:r>
                          <a:rPr lang="en-US" i="1">
                            <a:solidFill>
                              <a:srgbClr val="666089"/>
                            </a:solidFill>
                            <a:latin typeface="Cambria Math" charset="0"/>
                          </a:rPr>
                          <m:t>2</m:t>
                        </m:r>
                      </m:sub>
                    </m:sSub>
                    <m:r>
                      <a:rPr lang="en-US" i="1">
                        <a:solidFill>
                          <a:srgbClr val="666089"/>
                        </a:solidFill>
                        <a:latin typeface="Cambria Math" charset="0"/>
                      </a:rPr>
                      <m:t>≥⋯≥</m:t>
                    </m:r>
                    <m:sSub>
                      <m:sSubPr>
                        <m:ctrlPr>
                          <a:rPr lang="en-US" i="1">
                            <a:solidFill>
                              <a:srgbClr val="C17A90"/>
                            </a:solidFill>
                            <a:latin typeface="Cambria Math" panose="02040503050406030204" pitchFamily="18" charset="0"/>
                          </a:rPr>
                        </m:ctrlPr>
                      </m:sSubPr>
                      <m:e>
                        <m:r>
                          <a:rPr lang="en-US" i="1">
                            <a:solidFill>
                              <a:srgbClr val="C17A90"/>
                            </a:solidFill>
                            <a:latin typeface="Cambria Math" charset="0"/>
                          </a:rPr>
                          <m:t>𝑓</m:t>
                        </m:r>
                      </m:e>
                      <m:sub>
                        <m:r>
                          <a:rPr lang="en-US" i="1">
                            <a:solidFill>
                              <a:srgbClr val="C17A90"/>
                            </a:solidFill>
                            <a:latin typeface="Cambria Math" charset="0"/>
                          </a:rPr>
                          <m:t>𝑑</m:t>
                        </m:r>
                      </m:sub>
                    </m:sSub>
                    <m:r>
                      <a:rPr lang="en-US" i="1">
                        <a:solidFill>
                          <a:srgbClr val="C17A90"/>
                        </a:solidFill>
                        <a:latin typeface="Cambria Math" charset="0"/>
                      </a:rPr>
                      <m:t>=1</m:t>
                    </m:r>
                  </m:oMath>
                </a14:m>
                <a:endParaRPr lang="en-US" dirty="0">
                  <a:solidFill>
                    <a:srgbClr val="C17A90"/>
                  </a:solidFill>
                </a:endParaRPr>
              </a:p>
              <a:p>
                <a:endParaRPr lang="en-US" dirty="0"/>
              </a:p>
              <a:p>
                <a:r>
                  <a:rPr lang="en-US" b="1" dirty="0"/>
                  <a:t>Define the benefit of k labels: </a:t>
                </a:r>
                <a14:m>
                  <m:oMath xmlns:m="http://schemas.openxmlformats.org/officeDocument/2006/math">
                    <m:sSub>
                      <m:sSubPr>
                        <m:ctrlPr>
                          <a:rPr lang="en-US" b="1" i="1" smtClean="0">
                            <a:solidFill>
                              <a:srgbClr val="0000FF"/>
                            </a:solidFill>
                            <a:latin typeface="Cambria Math" panose="02040503050406030204" pitchFamily="18" charset="0"/>
                          </a:rPr>
                        </m:ctrlPr>
                      </m:sSubPr>
                      <m:e>
                        <m:r>
                          <a:rPr lang="en-US" b="1" i="1">
                            <a:solidFill>
                              <a:srgbClr val="0000FF"/>
                            </a:solidFill>
                            <a:latin typeface="Cambria Math" charset="0"/>
                          </a:rPr>
                          <m:t>𝑰</m:t>
                        </m:r>
                      </m:e>
                      <m:sub>
                        <m:r>
                          <a:rPr lang="en-US" b="1" i="1">
                            <a:solidFill>
                              <a:srgbClr val="0000FF"/>
                            </a:solidFill>
                            <a:latin typeface="Cambria Math" charset="0"/>
                          </a:rPr>
                          <m:t>𝒌</m:t>
                        </m:r>
                      </m:sub>
                    </m:sSub>
                    <m:r>
                      <a:rPr lang="en-US" b="1" i="1">
                        <a:solidFill>
                          <a:srgbClr val="0000FF"/>
                        </a:solidFill>
                        <a:latin typeface="Cambria Math" charset="0"/>
                        <a:ea typeface="Cambria Math" charset="0"/>
                        <a:cs typeface="Cambria Math" charset="0"/>
                      </a:rPr>
                      <m:t>≜</m:t>
                    </m:r>
                    <m:func>
                      <m:funcPr>
                        <m:ctrlPr>
                          <a:rPr lang="en-US" b="1" i="1">
                            <a:solidFill>
                              <a:srgbClr val="0000FF"/>
                            </a:solidFill>
                            <a:latin typeface="Cambria Math" panose="02040503050406030204" pitchFamily="18" charset="0"/>
                          </a:rPr>
                        </m:ctrlPr>
                      </m:funcPr>
                      <m:fName>
                        <m:r>
                          <a:rPr lang="en-US" b="1">
                            <a:solidFill>
                              <a:srgbClr val="0000FF"/>
                            </a:solidFill>
                            <a:latin typeface="Cambria Math" charset="0"/>
                          </a:rPr>
                          <m:t>𝐥𝐨𝐠</m:t>
                        </m:r>
                      </m:fName>
                      <m:e>
                        <m:r>
                          <a:rPr lang="en-US" b="1" i="1">
                            <a:solidFill>
                              <a:srgbClr val="0000FF"/>
                            </a:solidFill>
                            <a:latin typeface="Cambria Math" charset="0"/>
                          </a:rPr>
                          <m:t>|</m:t>
                        </m:r>
                        <m:r>
                          <a:rPr lang="en-US" b="1" i="1">
                            <a:solidFill>
                              <a:srgbClr val="0000FF"/>
                            </a:solidFill>
                            <a:latin typeface="Cambria Math" charset="0"/>
                          </a:rPr>
                          <m:t>𝑪</m:t>
                        </m:r>
                        <m:r>
                          <a:rPr lang="en-US" b="1" i="1">
                            <a:solidFill>
                              <a:srgbClr val="0000FF"/>
                            </a:solidFill>
                            <a:latin typeface="Cambria Math" charset="0"/>
                          </a:rPr>
                          <m:t>(</m:t>
                        </m:r>
                        <m:sSup>
                          <m:sSupPr>
                            <m:ctrlPr>
                              <a:rPr lang="en-US" b="1" i="1">
                                <a:solidFill>
                                  <a:srgbClr val="0000FF"/>
                                </a:solidFill>
                                <a:latin typeface="Cambria Math" panose="02040503050406030204" pitchFamily="18" charset="0"/>
                              </a:rPr>
                            </m:ctrlPr>
                          </m:sSupPr>
                          <m:e>
                            <m:r>
                              <a:rPr lang="en-US" b="1" i="1">
                                <a:solidFill>
                                  <a:srgbClr val="0000FF"/>
                                </a:solidFill>
                                <a:latin typeface="Cambria Math" charset="0"/>
                              </a:rPr>
                              <m:t>𝓛</m:t>
                            </m:r>
                          </m:e>
                          <m:sup>
                            <m:r>
                              <a:rPr lang="en-US" b="1" i="1">
                                <a:solidFill>
                                  <a:srgbClr val="0000FF"/>
                                </a:solidFill>
                                <a:latin typeface="Cambria Math" charset="0"/>
                              </a:rPr>
                              <m:t>𝒅</m:t>
                            </m:r>
                          </m:sup>
                        </m:sSup>
                        <m:r>
                          <a:rPr lang="en-US" b="1" i="1">
                            <a:solidFill>
                              <a:srgbClr val="0000FF"/>
                            </a:solidFill>
                            <a:latin typeface="Cambria Math" charset="0"/>
                          </a:rPr>
                          <m:t>)|</m:t>
                        </m:r>
                      </m:e>
                    </m:func>
                    <m:r>
                      <a:rPr lang="en-US" b="1" i="1">
                        <a:solidFill>
                          <a:srgbClr val="0000FF"/>
                        </a:solidFill>
                        <a:latin typeface="Cambria Math" charset="0"/>
                      </a:rPr>
                      <m:t>−</m:t>
                    </m:r>
                    <m:r>
                      <a:rPr lang="en-US" b="1" i="1">
                        <a:solidFill>
                          <a:srgbClr val="0000FF"/>
                        </a:solidFill>
                        <a:latin typeface="Cambria Math" charset="0"/>
                      </a:rPr>
                      <m:t>𝑬</m:t>
                    </m:r>
                    <m:r>
                      <a:rPr lang="en-US" b="1" i="1">
                        <a:solidFill>
                          <a:srgbClr val="0000FF"/>
                        </a:solidFill>
                        <a:latin typeface="Cambria Math" charset="0"/>
                      </a:rPr>
                      <m:t>[</m:t>
                    </m:r>
                    <m:func>
                      <m:funcPr>
                        <m:ctrlPr>
                          <a:rPr lang="en-US" b="1" i="1">
                            <a:solidFill>
                              <a:srgbClr val="0000FF"/>
                            </a:solidFill>
                            <a:latin typeface="Cambria Math" panose="02040503050406030204" pitchFamily="18" charset="0"/>
                          </a:rPr>
                        </m:ctrlPr>
                      </m:funcPr>
                      <m:fName>
                        <m:r>
                          <a:rPr lang="en-US" b="1">
                            <a:solidFill>
                              <a:srgbClr val="0000FF"/>
                            </a:solidFill>
                            <a:latin typeface="Cambria Math" charset="0"/>
                          </a:rPr>
                          <m:t>𝐥𝐨𝐠</m:t>
                        </m:r>
                      </m:fName>
                      <m:e>
                        <m:sSub>
                          <m:sSubPr>
                            <m:ctrlPr>
                              <a:rPr lang="en-US" b="1" i="1">
                                <a:solidFill>
                                  <a:srgbClr val="0000FF"/>
                                </a:solidFill>
                                <a:latin typeface="Cambria Math" panose="02040503050406030204" pitchFamily="18" charset="0"/>
                              </a:rPr>
                            </m:ctrlPr>
                          </m:sSubPr>
                          <m:e>
                            <m:r>
                              <a:rPr lang="en-US" b="1" i="1">
                                <a:solidFill>
                                  <a:srgbClr val="0000FF"/>
                                </a:solidFill>
                                <a:latin typeface="Cambria Math" charset="0"/>
                              </a:rPr>
                              <m:t>𝒇</m:t>
                            </m:r>
                          </m:e>
                          <m:sub>
                            <m:r>
                              <a:rPr lang="en-US" b="1" i="1">
                                <a:solidFill>
                                  <a:srgbClr val="0000FF"/>
                                </a:solidFill>
                                <a:latin typeface="Cambria Math" charset="0"/>
                              </a:rPr>
                              <m:t>𝒌</m:t>
                            </m:r>
                          </m:sub>
                        </m:sSub>
                      </m:e>
                    </m:func>
                    <m:r>
                      <a:rPr lang="en-US" b="1" i="1">
                        <a:solidFill>
                          <a:srgbClr val="0000FF"/>
                        </a:solidFill>
                        <a:latin typeface="Cambria Math" charset="0"/>
                      </a:rPr>
                      <m:t>]</m:t>
                    </m:r>
                  </m:oMath>
                </a14:m>
                <a:r>
                  <a:rPr lang="en-US" b="1" dirty="0">
                    <a:solidFill>
                      <a:srgbClr val="0000FF"/>
                    </a:solidFill>
                  </a:rPr>
                  <a:t> </a:t>
                </a:r>
                <a:endParaRPr lang="en-US" sz="2000" dirty="0"/>
              </a:p>
              <a:p>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333" t="-40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FCAD8E6-826C-4054-9E01-310EC90BB846}"/>
              </a:ext>
            </a:extLst>
          </p:cNvPr>
          <p:cNvSpPr>
            <a:spLocks noGrp="1"/>
          </p:cNvSpPr>
          <p:nvPr>
            <p:ph type="sldNum" sz="quarter" idx="11"/>
          </p:nvPr>
        </p:nvSpPr>
        <p:spPr/>
        <p:txBody>
          <a:bodyPr/>
          <a:lstStyle/>
          <a:p>
            <a:fld id="{BDF588C3-71D6-5D45-B118-1C664482E1C2}" type="slidenum">
              <a:rPr lang="en-US" smtClean="0"/>
              <a:t>52</a:t>
            </a:fld>
            <a:endParaRPr lang="en-US"/>
          </a:p>
        </p:txBody>
      </p:sp>
      <p:sp>
        <p:nvSpPr>
          <p:cNvPr id="7" name="Rectangular Callout 6">
            <a:extLst>
              <a:ext uri="{FF2B5EF4-FFF2-40B4-BE49-F238E27FC236}">
                <a16:creationId xmlns:a16="http://schemas.microsoft.com/office/drawing/2014/main" id="{565E0980-313A-4F29-A27B-A84DA0D1408F}"/>
              </a:ext>
            </a:extLst>
          </p:cNvPr>
          <p:cNvSpPr/>
          <p:nvPr/>
        </p:nvSpPr>
        <p:spPr>
          <a:xfrm>
            <a:off x="9011464" y="2016529"/>
            <a:ext cx="3102879" cy="1748436"/>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80"/>
                </a:solidFill>
              </a:rPr>
              <a:t>Intuition:</a:t>
            </a:r>
          </a:p>
          <a:p>
            <a:pPr marL="285750" indent="-285750">
              <a:buFont typeface="Arial" panose="020B0604020202020204" pitchFamily="34" charset="0"/>
              <a:buChar char="•"/>
            </a:pPr>
            <a:r>
              <a:rPr lang="en-US" dirty="0">
                <a:solidFill>
                  <a:srgbClr val="000080"/>
                </a:solidFill>
              </a:rPr>
              <a:t>If the structure is tight, there is no need to annotate all the variables. </a:t>
            </a:r>
          </a:p>
          <a:p>
            <a:pPr marL="285750" indent="-285750">
              <a:buFont typeface="Arial" panose="020B0604020202020204" pitchFamily="34" charset="0"/>
              <a:buChar char="•"/>
            </a:pPr>
            <a:r>
              <a:rPr lang="en-US" dirty="0">
                <a:solidFill>
                  <a:srgbClr val="000080"/>
                </a:solidFill>
              </a:rPr>
              <a:t>A partial set of signals can supervise all. </a:t>
            </a:r>
            <a:endParaRPr lang="en-US" b="1" dirty="0">
              <a:solidFill>
                <a:srgbClr val="000080"/>
              </a:solidFill>
            </a:endParaRPr>
          </a:p>
        </p:txBody>
      </p:sp>
      <mc:AlternateContent xmlns:mc="http://schemas.openxmlformats.org/markup-compatibility/2006" xmlns:a14="http://schemas.microsoft.com/office/drawing/2010/main">
        <mc:Choice Requires="a14">
          <p:sp>
            <p:nvSpPr>
              <p:cNvPr id="8" name="Rectangular Callout 13">
                <a:extLst>
                  <a:ext uri="{FF2B5EF4-FFF2-40B4-BE49-F238E27FC236}">
                    <a16:creationId xmlns:a16="http://schemas.microsoft.com/office/drawing/2014/main" id="{FC01A267-38CE-4F95-B76D-E951F6C37829}"/>
                  </a:ext>
                </a:extLst>
              </p:cNvPr>
              <p:cNvSpPr/>
              <p:nvPr/>
            </p:nvSpPr>
            <p:spPr>
              <a:xfrm>
                <a:off x="9213889" y="4187406"/>
                <a:ext cx="2897203" cy="729417"/>
              </a:xfrm>
              <a:prstGeom prst="wedgeRectCallout">
                <a:avLst>
                  <a:gd name="adj1" fmla="val -61911"/>
                  <a:gd name="adj2" fmla="val 3022"/>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much of </a:t>
                </a:r>
                <a14:m>
                  <m:oMath xmlns:m="http://schemas.openxmlformats.org/officeDocument/2006/math">
                    <m:r>
                      <a:rPr lang="en-US" i="1">
                        <a:solidFill>
                          <a:schemeClr val="tx1"/>
                        </a:solidFill>
                        <a:latin typeface="Cambria Math" panose="02040503050406030204" pitchFamily="18" charset="0"/>
                      </a:rPr>
                      <m:t>𝐶</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ℒ</m:t>
                            </m:r>
                          </m:e>
                          <m:sup>
                            <m:r>
                              <a:rPr lang="en-US" i="1">
                                <a:solidFill>
                                  <a:schemeClr val="tx1"/>
                                </a:solidFill>
                                <a:latin typeface="Cambria Math" panose="02040503050406030204" pitchFamily="18" charset="0"/>
                              </a:rPr>
                              <m:t>𝑑</m:t>
                            </m:r>
                          </m:sup>
                        </m:sSup>
                      </m:e>
                    </m:d>
                  </m:oMath>
                </a14:m>
                <a:r>
                  <a:rPr lang="en-US" dirty="0">
                    <a:solidFill>
                      <a:schemeClr val="tx1"/>
                    </a:solidFill>
                  </a:rPr>
                  <a:t> has been </a:t>
                </a:r>
                <a:r>
                  <a:rPr lang="en-US" b="1" dirty="0">
                    <a:solidFill>
                      <a:schemeClr val="tx1"/>
                    </a:solidFill>
                  </a:rPr>
                  <a:t>disqualified</a:t>
                </a:r>
                <a:r>
                  <a:rPr lang="en-US" dirty="0">
                    <a:solidFill>
                      <a:schemeClr val="tx1"/>
                    </a:solidFill>
                  </a:rPr>
                  <a:t> by 𝑘 labels</a:t>
                </a:r>
              </a:p>
            </p:txBody>
          </p:sp>
        </mc:Choice>
        <mc:Fallback xmlns="">
          <p:sp>
            <p:nvSpPr>
              <p:cNvPr id="8" name="Rectangular Callout 13">
                <a:extLst>
                  <a:ext uri="{FF2B5EF4-FFF2-40B4-BE49-F238E27FC236}">
                    <a16:creationId xmlns:a16="http://schemas.microsoft.com/office/drawing/2014/main" id="{FC01A267-38CE-4F95-B76D-E951F6C37829}"/>
                  </a:ext>
                </a:extLst>
              </p:cNvPr>
              <p:cNvSpPr>
                <a:spLocks noRot="1" noChangeAspect="1" noMove="1" noResize="1" noEditPoints="1" noAdjustHandles="1" noChangeArrowheads="1" noChangeShapeType="1" noTextEdit="1"/>
              </p:cNvSpPr>
              <p:nvPr/>
            </p:nvSpPr>
            <p:spPr>
              <a:xfrm>
                <a:off x="9213889" y="4187406"/>
                <a:ext cx="2897203" cy="729417"/>
              </a:xfrm>
              <a:prstGeom prst="wedgeRectCallout">
                <a:avLst>
                  <a:gd name="adj1" fmla="val -61911"/>
                  <a:gd name="adj2" fmla="val 3022"/>
                </a:avLst>
              </a:prstGeom>
              <a:blipFill>
                <a:blip r:embed="rId3"/>
                <a:stretch>
                  <a:fillRect r="-559" b="-7258"/>
                </a:stretch>
              </a:blipFill>
              <a:ln>
                <a:solidFill>
                  <a:srgbClr val="C00000"/>
                </a:solid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id="{17D053F3-1AD7-468F-8224-C40E8556273D}"/>
              </a:ext>
            </a:extLst>
          </p:cNvPr>
          <p:cNvGrpSpPr/>
          <p:nvPr/>
        </p:nvGrpSpPr>
        <p:grpSpPr>
          <a:xfrm>
            <a:off x="3164531" y="5110696"/>
            <a:ext cx="5261930" cy="1527525"/>
            <a:chOff x="919649" y="3667414"/>
            <a:chExt cx="9231175" cy="2679788"/>
          </a:xfrm>
        </p:grpSpPr>
        <p:grpSp>
          <p:nvGrpSpPr>
            <p:cNvPr id="10" name="Group 9">
              <a:extLst>
                <a:ext uri="{FF2B5EF4-FFF2-40B4-BE49-F238E27FC236}">
                  <a16:creationId xmlns:a16="http://schemas.microsoft.com/office/drawing/2014/main" id="{A906BCC6-A6B8-4E45-900C-2A343F39177F}"/>
                </a:ext>
              </a:extLst>
            </p:cNvPr>
            <p:cNvGrpSpPr/>
            <p:nvPr/>
          </p:nvGrpSpPr>
          <p:grpSpPr>
            <a:xfrm>
              <a:off x="2267747" y="3667414"/>
              <a:ext cx="2589480" cy="2651976"/>
              <a:chOff x="3116678" y="3433823"/>
              <a:chExt cx="2589480" cy="2651976"/>
            </a:xfrm>
          </p:grpSpPr>
          <p:sp>
            <p:nvSpPr>
              <p:cNvPr id="14" name="Oval 13">
                <a:extLst>
                  <a:ext uri="{FF2B5EF4-FFF2-40B4-BE49-F238E27FC236}">
                    <a16:creationId xmlns:a16="http://schemas.microsoft.com/office/drawing/2014/main" id="{03212BB9-7C9B-4561-BE02-2499D872B409}"/>
                  </a:ext>
                </a:extLst>
              </p:cNvPr>
              <p:cNvSpPr/>
              <p:nvPr/>
            </p:nvSpPr>
            <p:spPr>
              <a:xfrm>
                <a:off x="4171651" y="3433823"/>
                <a:ext cx="479534" cy="479534"/>
              </a:xfrm>
              <a:prstGeom prst="ellipse">
                <a:avLst/>
              </a:prstGeom>
              <a:solidFill>
                <a:srgbClr val="C17A90"/>
              </a:solidFill>
              <a:ln w="38100">
                <a:solidFill>
                  <a:srgbClr val="C17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dirty="0">
                    <a:solidFill>
                      <a:srgbClr val="FFFFFF"/>
                    </a:solidFill>
                    <a:latin typeface="Century Gothic" panose="020B0502020202020204" pitchFamily="34" charset="0"/>
                  </a:rPr>
                  <a:t>1</a:t>
                </a:r>
              </a:p>
            </p:txBody>
          </p:sp>
          <p:sp>
            <p:nvSpPr>
              <p:cNvPr id="15" name="Oval 14">
                <a:extLst>
                  <a:ext uri="{FF2B5EF4-FFF2-40B4-BE49-F238E27FC236}">
                    <a16:creationId xmlns:a16="http://schemas.microsoft.com/office/drawing/2014/main" id="{077FFA35-449A-4816-AA9D-7E0827C3DD9A}"/>
                  </a:ext>
                </a:extLst>
              </p:cNvPr>
              <p:cNvSpPr/>
              <p:nvPr/>
            </p:nvSpPr>
            <p:spPr>
              <a:xfrm>
                <a:off x="3116678" y="4560726"/>
                <a:ext cx="479534" cy="479534"/>
              </a:xfrm>
              <a:prstGeom prst="ellipse">
                <a:avLst/>
              </a:prstGeom>
              <a:solidFill>
                <a:srgbClr val="C17A90"/>
              </a:solidFill>
              <a:ln w="38100">
                <a:solidFill>
                  <a:srgbClr val="C17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dirty="0">
                    <a:solidFill>
                      <a:srgbClr val="FFFFFF"/>
                    </a:solidFill>
                    <a:latin typeface="Century Gothic" panose="020B0502020202020204" pitchFamily="34" charset="0"/>
                  </a:rPr>
                  <a:t>2</a:t>
                </a:r>
              </a:p>
            </p:txBody>
          </p:sp>
          <p:sp>
            <p:nvSpPr>
              <p:cNvPr id="16" name="Oval 15">
                <a:extLst>
                  <a:ext uri="{FF2B5EF4-FFF2-40B4-BE49-F238E27FC236}">
                    <a16:creationId xmlns:a16="http://schemas.microsoft.com/office/drawing/2014/main" id="{B802A0DA-5F9E-4925-B40C-B40E790B3C4A}"/>
                  </a:ext>
                </a:extLst>
              </p:cNvPr>
              <p:cNvSpPr/>
              <p:nvPr/>
            </p:nvSpPr>
            <p:spPr>
              <a:xfrm>
                <a:off x="5226624" y="4560726"/>
                <a:ext cx="479534" cy="479534"/>
              </a:xfrm>
              <a:prstGeom prst="ellipse">
                <a:avLst/>
              </a:prstGeom>
              <a:solidFill>
                <a:srgbClr val="C17A90"/>
              </a:solidFill>
              <a:ln w="38100">
                <a:solidFill>
                  <a:srgbClr val="C17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dirty="0">
                    <a:solidFill>
                      <a:srgbClr val="FFFFFF"/>
                    </a:solidFill>
                    <a:latin typeface="Century Gothic" panose="020B0502020202020204" pitchFamily="34" charset="0"/>
                  </a:rPr>
                  <a:t>3</a:t>
                </a:r>
              </a:p>
            </p:txBody>
          </p:sp>
          <p:sp>
            <p:nvSpPr>
              <p:cNvPr id="17" name="Oval 16">
                <a:extLst>
                  <a:ext uri="{FF2B5EF4-FFF2-40B4-BE49-F238E27FC236}">
                    <a16:creationId xmlns:a16="http://schemas.microsoft.com/office/drawing/2014/main" id="{3F69E158-5E1E-42CA-9311-3286AC8795A4}"/>
                  </a:ext>
                </a:extLst>
              </p:cNvPr>
              <p:cNvSpPr/>
              <p:nvPr/>
            </p:nvSpPr>
            <p:spPr>
              <a:xfrm>
                <a:off x="4171651" y="5606265"/>
                <a:ext cx="479534" cy="479534"/>
              </a:xfrm>
              <a:prstGeom prst="ellipse">
                <a:avLst/>
              </a:prstGeom>
              <a:solidFill>
                <a:srgbClr val="C17A90"/>
              </a:solidFill>
              <a:ln w="38100">
                <a:solidFill>
                  <a:srgbClr val="C17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dirty="0">
                    <a:solidFill>
                      <a:srgbClr val="FFFFFF"/>
                    </a:solidFill>
                    <a:latin typeface="Century Gothic" panose="020B0502020202020204" pitchFamily="34" charset="0"/>
                  </a:rPr>
                  <a:t>4</a:t>
                </a:r>
              </a:p>
            </p:txBody>
          </p:sp>
          <p:cxnSp>
            <p:nvCxnSpPr>
              <p:cNvPr id="18" name="Straight Arrow Connector 17">
                <a:extLst>
                  <a:ext uri="{FF2B5EF4-FFF2-40B4-BE49-F238E27FC236}">
                    <a16:creationId xmlns:a16="http://schemas.microsoft.com/office/drawing/2014/main" id="{9D3581F6-CDF6-4B39-B772-C57E24618629}"/>
                  </a:ext>
                </a:extLst>
              </p:cNvPr>
              <p:cNvCxnSpPr>
                <a:cxnSpLocks/>
              </p:cNvCxnSpPr>
              <p:nvPr/>
            </p:nvCxnSpPr>
            <p:spPr>
              <a:xfrm flipH="1">
                <a:off x="3525986" y="3843131"/>
                <a:ext cx="715890" cy="787821"/>
              </a:xfrm>
              <a:prstGeom prst="straightConnector1">
                <a:avLst/>
              </a:prstGeom>
              <a:solidFill>
                <a:srgbClr val="C17A90"/>
              </a:solidFill>
              <a:ln w="38100">
                <a:solidFill>
                  <a:srgbClr val="C17A9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CAF5614-26D5-4E92-865B-4152FBD1C460}"/>
                  </a:ext>
                </a:extLst>
              </p:cNvPr>
              <p:cNvCxnSpPr>
                <a:cxnSpLocks/>
              </p:cNvCxnSpPr>
              <p:nvPr/>
            </p:nvCxnSpPr>
            <p:spPr>
              <a:xfrm>
                <a:off x="3525986" y="4970034"/>
                <a:ext cx="715891" cy="706457"/>
              </a:xfrm>
              <a:prstGeom prst="straightConnector1">
                <a:avLst/>
              </a:prstGeom>
              <a:solidFill>
                <a:srgbClr val="C17A90"/>
              </a:solidFill>
              <a:ln w="38100">
                <a:solidFill>
                  <a:srgbClr val="C17A9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B3E42D4-24D3-4902-BA84-0D478CF4259D}"/>
                  </a:ext>
                </a:extLst>
              </p:cNvPr>
              <p:cNvCxnSpPr>
                <a:cxnSpLocks/>
              </p:cNvCxnSpPr>
              <p:nvPr/>
            </p:nvCxnSpPr>
            <p:spPr>
              <a:xfrm>
                <a:off x="4580959" y="3843131"/>
                <a:ext cx="715891" cy="787821"/>
              </a:xfrm>
              <a:prstGeom prst="straightConnector1">
                <a:avLst/>
              </a:prstGeom>
              <a:solidFill>
                <a:srgbClr val="C17A90"/>
              </a:solidFill>
              <a:ln w="38100">
                <a:solidFill>
                  <a:srgbClr val="C17A9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5465C6A-A392-4817-8BBD-B0595EA0CAAF}"/>
                  </a:ext>
                </a:extLst>
              </p:cNvPr>
              <p:cNvCxnSpPr>
                <a:cxnSpLocks/>
              </p:cNvCxnSpPr>
              <p:nvPr/>
            </p:nvCxnSpPr>
            <p:spPr>
              <a:xfrm flipV="1">
                <a:off x="4580959" y="4970034"/>
                <a:ext cx="715891" cy="706457"/>
              </a:xfrm>
              <a:prstGeom prst="straightConnector1">
                <a:avLst/>
              </a:prstGeom>
              <a:solidFill>
                <a:srgbClr val="C17A90"/>
              </a:solidFill>
              <a:ln w="38100">
                <a:solidFill>
                  <a:srgbClr val="C17A9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7C9958F2-3613-4B1D-BD3E-1E156ADBC295}"/>
                </a:ext>
              </a:extLst>
            </p:cNvPr>
            <p:cNvSpPr txBox="1"/>
            <p:nvPr/>
          </p:nvSpPr>
          <p:spPr>
            <a:xfrm>
              <a:off x="5561629" y="4295420"/>
              <a:ext cx="1960667" cy="2051782"/>
            </a:xfrm>
            <a:prstGeom prst="rect">
              <a:avLst/>
            </a:prstGeom>
            <a:noFill/>
          </p:spPr>
          <p:txBody>
            <a:bodyPr wrap="none" rtlCol="0">
              <a:spAutoFit/>
            </a:bodyPr>
            <a:lstStyle/>
            <a:p>
              <a:pPr algn="ctr"/>
              <a:r>
                <a:rPr lang="en-US" sz="1400" b="1" dirty="0">
                  <a:solidFill>
                    <a:srgbClr val="C27990"/>
                  </a:solidFill>
                  <a:latin typeface="Century Gothic" panose="020B0502020202020204" pitchFamily="34" charset="0"/>
                </a:rPr>
                <a:t>1</a:t>
              </a:r>
              <a:r>
                <a:rPr lang="en-US" sz="1400" b="1" dirty="0">
                  <a:solidFill>
                    <a:srgbClr val="C27990"/>
                  </a:solidFill>
                  <a:latin typeface="Century Gothic" panose="020B0502020202020204" pitchFamily="34" charset="0"/>
                  <a:sym typeface="Wingdings" pitchFamily="2" charset="2"/>
                </a:rPr>
                <a:t></a:t>
              </a:r>
              <a:r>
                <a:rPr lang="en-US" sz="1400" b="1" dirty="0">
                  <a:solidFill>
                    <a:srgbClr val="C27990"/>
                  </a:solidFill>
                  <a:latin typeface="Century Gothic" panose="020B0502020202020204" pitchFamily="34" charset="0"/>
                </a:rPr>
                <a:t>2</a:t>
              </a:r>
              <a:r>
                <a:rPr lang="en-US" sz="1400" b="1" dirty="0">
                  <a:solidFill>
                    <a:srgbClr val="C27990"/>
                  </a:solidFill>
                  <a:latin typeface="Century Gothic" panose="020B0502020202020204" pitchFamily="34" charset="0"/>
                  <a:sym typeface="Wingdings" pitchFamily="2" charset="2"/>
                </a:rPr>
                <a:t></a:t>
              </a:r>
              <a:r>
                <a:rPr lang="en-US" sz="1400" b="1" dirty="0">
                  <a:solidFill>
                    <a:srgbClr val="C27990"/>
                  </a:solidFill>
                  <a:latin typeface="Century Gothic" panose="020B0502020202020204" pitchFamily="34" charset="0"/>
                </a:rPr>
                <a:t>3</a:t>
              </a:r>
              <a:r>
                <a:rPr lang="en-US" sz="1400" b="1" dirty="0">
                  <a:solidFill>
                    <a:srgbClr val="C27990"/>
                  </a:solidFill>
                  <a:latin typeface="Century Gothic" panose="020B0502020202020204" pitchFamily="34" charset="0"/>
                  <a:sym typeface="Wingdings" pitchFamily="2" charset="2"/>
                </a:rPr>
                <a:t></a:t>
              </a:r>
              <a:r>
                <a:rPr lang="en-US" sz="1400" b="1" dirty="0">
                  <a:solidFill>
                    <a:srgbClr val="C27990"/>
                  </a:solidFill>
                  <a:latin typeface="Century Gothic" panose="020B0502020202020204" pitchFamily="34" charset="0"/>
                </a:rPr>
                <a:t>4</a:t>
              </a:r>
            </a:p>
            <a:p>
              <a:pPr algn="ctr"/>
              <a:endParaRPr lang="en-US" sz="1400" b="1" dirty="0">
                <a:solidFill>
                  <a:srgbClr val="C27990"/>
                </a:solidFill>
                <a:latin typeface="Century Gothic" panose="020B0502020202020204" pitchFamily="34" charset="0"/>
              </a:endParaRPr>
            </a:p>
            <a:p>
              <a:pPr algn="ctr"/>
              <a:r>
                <a:rPr lang="en-US" sz="1400" b="1" dirty="0">
                  <a:solidFill>
                    <a:srgbClr val="C27990"/>
                  </a:solidFill>
                  <a:latin typeface="Century Gothic" panose="020B0502020202020204" pitchFamily="34" charset="0"/>
                </a:rPr>
                <a:t>Or</a:t>
              </a:r>
            </a:p>
            <a:p>
              <a:pPr algn="ctr"/>
              <a:endParaRPr lang="en-US" sz="1400" b="1" dirty="0">
                <a:solidFill>
                  <a:srgbClr val="C27990"/>
                </a:solidFill>
                <a:latin typeface="Century Gothic" panose="020B0502020202020204" pitchFamily="34" charset="0"/>
              </a:endParaRPr>
            </a:p>
            <a:p>
              <a:pPr algn="ctr"/>
              <a:r>
                <a:rPr lang="en-US" sz="1400" b="1" dirty="0">
                  <a:solidFill>
                    <a:srgbClr val="C27990"/>
                  </a:solidFill>
                  <a:latin typeface="Century Gothic" panose="020B0502020202020204" pitchFamily="34" charset="0"/>
                </a:rPr>
                <a:t>1</a:t>
              </a:r>
              <a:r>
                <a:rPr lang="en-US" sz="1400" b="1" dirty="0">
                  <a:solidFill>
                    <a:srgbClr val="C27990"/>
                  </a:solidFill>
                  <a:latin typeface="Century Gothic" panose="020B0502020202020204" pitchFamily="34" charset="0"/>
                  <a:sym typeface="Wingdings" pitchFamily="2" charset="2"/>
                </a:rPr>
                <a:t></a:t>
              </a:r>
              <a:r>
                <a:rPr lang="en-US" sz="1400" b="1" dirty="0">
                  <a:solidFill>
                    <a:srgbClr val="C27990"/>
                  </a:solidFill>
                  <a:latin typeface="Century Gothic" panose="020B0502020202020204" pitchFamily="34" charset="0"/>
                </a:rPr>
                <a:t>3</a:t>
              </a:r>
              <a:r>
                <a:rPr lang="en-US" sz="1400" b="1" dirty="0">
                  <a:solidFill>
                    <a:srgbClr val="C27990"/>
                  </a:solidFill>
                  <a:latin typeface="Century Gothic" panose="020B0502020202020204" pitchFamily="34" charset="0"/>
                  <a:sym typeface="Wingdings" pitchFamily="2" charset="2"/>
                </a:rPr>
                <a:t></a:t>
              </a:r>
              <a:r>
                <a:rPr lang="en-US" sz="1400" b="1" dirty="0">
                  <a:solidFill>
                    <a:srgbClr val="C27990"/>
                  </a:solidFill>
                  <a:latin typeface="Century Gothic" panose="020B0502020202020204" pitchFamily="34" charset="0"/>
                </a:rPr>
                <a:t>2</a:t>
              </a:r>
              <a:r>
                <a:rPr lang="en-US" sz="1400" b="1" dirty="0">
                  <a:solidFill>
                    <a:srgbClr val="C27990"/>
                  </a:solidFill>
                  <a:latin typeface="Century Gothic" panose="020B0502020202020204" pitchFamily="34" charset="0"/>
                  <a:sym typeface="Wingdings" pitchFamily="2" charset="2"/>
                </a:rPr>
                <a:t></a:t>
              </a:r>
              <a:r>
                <a:rPr lang="en-US" sz="1400" b="1" dirty="0">
                  <a:solidFill>
                    <a:srgbClr val="C27990"/>
                  </a:solidFill>
                  <a:latin typeface="Century Gothic" panose="020B0502020202020204" pitchFamily="34" charset="0"/>
                </a:rPr>
                <a:t>4</a:t>
              </a:r>
            </a:p>
          </p:txBody>
        </p:sp>
        <p:sp>
          <p:nvSpPr>
            <p:cNvPr id="12" name="TextBox 11">
              <a:extLst>
                <a:ext uri="{FF2B5EF4-FFF2-40B4-BE49-F238E27FC236}">
                  <a16:creationId xmlns:a16="http://schemas.microsoft.com/office/drawing/2014/main" id="{DC5ECA1B-EF3C-4289-A8E4-51A468F54363}"/>
                </a:ext>
              </a:extLst>
            </p:cNvPr>
            <p:cNvSpPr txBox="1"/>
            <p:nvPr/>
          </p:nvSpPr>
          <p:spPr>
            <a:xfrm>
              <a:off x="919649" y="5615627"/>
              <a:ext cx="2168769" cy="539943"/>
            </a:xfrm>
            <a:prstGeom prst="rect">
              <a:avLst/>
            </a:prstGeom>
            <a:noFill/>
          </p:spPr>
          <p:txBody>
            <a:bodyPr wrap="none" rtlCol="0">
              <a:spAutoFit/>
            </a:bodyPr>
            <a:lstStyle/>
            <a:p>
              <a:pPr algn="ctr"/>
              <a:r>
                <a:rPr lang="en-US" sz="1400" b="1" dirty="0">
                  <a:solidFill>
                    <a:srgbClr val="C27990"/>
                  </a:solidFill>
                  <a:latin typeface="Century Gothic" panose="020B0502020202020204" pitchFamily="34" charset="0"/>
                </a:rPr>
                <a:t>Partial order</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73D6E5-A831-4E89-AFE4-F0443BA976BF}"/>
                    </a:ext>
                  </a:extLst>
                </p:cNvPr>
                <p:cNvSpPr txBox="1"/>
                <p:nvPr/>
              </p:nvSpPr>
              <p:spPr>
                <a:xfrm>
                  <a:off x="8081608" y="4794317"/>
                  <a:ext cx="2069216" cy="809914"/>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1" i="1">
                                <a:solidFill>
                                  <a:srgbClr val="C27990"/>
                                </a:solidFill>
                                <a:latin typeface="Cambria Math" panose="02040503050406030204" pitchFamily="18" charset="0"/>
                              </a:rPr>
                            </m:ctrlPr>
                          </m:sSubPr>
                          <m:e>
                            <m:r>
                              <a:rPr lang="en-US" sz="2400" b="1" i="1">
                                <a:solidFill>
                                  <a:srgbClr val="C27990"/>
                                </a:solidFill>
                                <a:latin typeface="Cambria Math" charset="0"/>
                              </a:rPr>
                              <m:t>𝒇</m:t>
                            </m:r>
                          </m:e>
                          <m:sub>
                            <m:r>
                              <a:rPr lang="en-US" sz="2400" b="1" i="1">
                                <a:solidFill>
                                  <a:srgbClr val="C27990"/>
                                </a:solidFill>
                                <a:latin typeface="Cambria Math" charset="0"/>
                              </a:rPr>
                              <m:t>𝒌</m:t>
                            </m:r>
                          </m:sub>
                        </m:sSub>
                        <m:r>
                          <a:rPr lang="en-US" sz="2400" b="1" i="1">
                            <a:solidFill>
                              <a:srgbClr val="C27990"/>
                            </a:solidFill>
                            <a:latin typeface="Cambria Math" charset="0"/>
                          </a:rPr>
                          <m:t>=</m:t>
                        </m:r>
                        <m:r>
                          <a:rPr lang="en-US" sz="2400" b="1" i="1">
                            <a:solidFill>
                              <a:srgbClr val="C27990"/>
                            </a:solidFill>
                            <a:latin typeface="Cambria Math" charset="0"/>
                          </a:rPr>
                          <m:t>𝟐</m:t>
                        </m:r>
                      </m:oMath>
                    </m:oMathPara>
                  </a14:m>
                  <a:endParaRPr lang="en-US" sz="2400" b="1" dirty="0">
                    <a:solidFill>
                      <a:srgbClr val="C27990"/>
                    </a:solidFill>
                    <a:latin typeface="Century Gothic" panose="020B0502020202020204" pitchFamily="34" charset="0"/>
                  </a:endParaRPr>
                </a:p>
              </p:txBody>
            </p:sp>
          </mc:Choice>
          <mc:Fallback xmlns="">
            <p:sp>
              <p:nvSpPr>
                <p:cNvPr id="31" name="TextBox 30">
                  <a:extLst>
                    <a:ext uri="{FF2B5EF4-FFF2-40B4-BE49-F238E27FC236}">
                      <a16:creationId xmlns:a16="http://schemas.microsoft.com/office/drawing/2014/main" xmlns="" xmlns:a14="http://schemas.microsoft.com/office/drawing/2010/main" id="{D81A8452-7F34-5B4F-B319-6B26B4F7F534}"/>
                    </a:ext>
                  </a:extLst>
                </p:cNvPr>
                <p:cNvSpPr txBox="1">
                  <a:spLocks noRot="1" noChangeAspect="1" noMove="1" noResize="1" noEditPoints="1" noAdjustHandles="1" noChangeArrowheads="1" noChangeShapeType="1" noTextEdit="1"/>
                </p:cNvSpPr>
                <p:nvPr/>
              </p:nvSpPr>
              <p:spPr>
                <a:xfrm>
                  <a:off x="8081608" y="4794317"/>
                  <a:ext cx="2069216" cy="809914"/>
                </a:xfrm>
                <a:prstGeom prst="rect">
                  <a:avLst/>
                </a:prstGeom>
                <a:blipFill rotWithShape="0">
                  <a:blip r:embed="rId4"/>
                  <a:stretch>
                    <a:fillRect l="-3608" b="-21333"/>
                  </a:stretch>
                </a:blipFill>
              </p:spPr>
              <p:txBody>
                <a:bodyPr/>
                <a:lstStyle/>
                <a:p>
                  <a:r>
                    <a:rPr lang="en-US">
                      <a:noFill/>
                    </a:rPr>
                    <a:t> </a:t>
                  </a:r>
                </a:p>
              </p:txBody>
            </p:sp>
          </mc:Fallback>
        </mc:AlternateContent>
      </p:grpSp>
      <p:sp>
        <p:nvSpPr>
          <p:cNvPr id="22" name="Rectangular Callout 11">
            <a:extLst>
              <a:ext uri="{FF2B5EF4-FFF2-40B4-BE49-F238E27FC236}">
                <a16:creationId xmlns:a16="http://schemas.microsoft.com/office/drawing/2014/main" id="{E7D962E2-E30A-438F-A188-3D16F578C012}"/>
              </a:ext>
            </a:extLst>
          </p:cNvPr>
          <p:cNvSpPr/>
          <p:nvPr/>
        </p:nvSpPr>
        <p:spPr>
          <a:xfrm>
            <a:off x="5897467" y="3909011"/>
            <a:ext cx="2481488" cy="369333"/>
          </a:xfrm>
          <a:prstGeom prst="wedgeRectCallout">
            <a:avLst>
              <a:gd name="adj1" fmla="val -74986"/>
              <a:gd name="adj2" fmla="val -75919"/>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Complete annotation</a:t>
            </a:r>
          </a:p>
        </p:txBody>
      </p:sp>
      <p:sp>
        <p:nvSpPr>
          <p:cNvPr id="23" name="Rectangular Callout 12">
            <a:extLst>
              <a:ext uri="{FF2B5EF4-FFF2-40B4-BE49-F238E27FC236}">
                <a16:creationId xmlns:a16="http://schemas.microsoft.com/office/drawing/2014/main" id="{0C71A2A2-DC6E-4710-B255-DCE4244852D0}"/>
              </a:ext>
            </a:extLst>
          </p:cNvPr>
          <p:cNvSpPr/>
          <p:nvPr/>
        </p:nvSpPr>
        <p:spPr>
          <a:xfrm>
            <a:off x="140219" y="3909012"/>
            <a:ext cx="1680259" cy="369332"/>
          </a:xfrm>
          <a:prstGeom prst="wedgeRectCallout">
            <a:avLst>
              <a:gd name="adj1" fmla="val 24581"/>
              <a:gd name="adj2" fmla="val -86552"/>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 annotation</a:t>
            </a:r>
          </a:p>
        </p:txBody>
      </p:sp>
      <p:cxnSp>
        <p:nvCxnSpPr>
          <p:cNvPr id="24" name="Straight Arrow Connector 23">
            <a:extLst>
              <a:ext uri="{FF2B5EF4-FFF2-40B4-BE49-F238E27FC236}">
                <a16:creationId xmlns:a16="http://schemas.microsoft.com/office/drawing/2014/main" id="{E57FD6FF-A40B-424E-BB8E-4E9F479A3B57}"/>
              </a:ext>
            </a:extLst>
          </p:cNvPr>
          <p:cNvCxnSpPr>
            <a:cxnSpLocks/>
          </p:cNvCxnSpPr>
          <p:nvPr/>
        </p:nvCxnSpPr>
        <p:spPr>
          <a:xfrm>
            <a:off x="4281292" y="5825867"/>
            <a:ext cx="780420" cy="3339"/>
          </a:xfrm>
          <a:prstGeom prst="straightConnector1">
            <a:avLst/>
          </a:prstGeom>
          <a:solidFill>
            <a:srgbClr val="C17A90"/>
          </a:solidFill>
          <a:ln w="3810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29A7B3F-016F-4E94-B92D-D9895F420A13}"/>
              </a:ext>
            </a:extLst>
          </p:cNvPr>
          <p:cNvCxnSpPr>
            <a:cxnSpLocks/>
          </p:cNvCxnSpPr>
          <p:nvPr/>
        </p:nvCxnSpPr>
        <p:spPr>
          <a:xfrm flipH="1" flipV="1">
            <a:off x="4255998" y="5938981"/>
            <a:ext cx="777240" cy="0"/>
          </a:xfrm>
          <a:prstGeom prst="straightConnector1">
            <a:avLst/>
          </a:prstGeom>
          <a:solidFill>
            <a:srgbClr val="C17A90"/>
          </a:solidFill>
          <a:ln w="3810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8764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righ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22"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Diminishing return of new labels</a:t>
            </a:r>
          </a:p>
        </p:txBody>
      </p:sp>
      <p:grpSp>
        <p:nvGrpSpPr>
          <p:cNvPr id="17" name="Group 16"/>
          <p:cNvGrpSpPr/>
          <p:nvPr/>
        </p:nvGrpSpPr>
        <p:grpSpPr>
          <a:xfrm>
            <a:off x="2918949" y="762001"/>
            <a:ext cx="5850673" cy="5850675"/>
            <a:chOff x="1905000" y="1386235"/>
            <a:chExt cx="4939547" cy="4939547"/>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386235"/>
              <a:ext cx="4939547" cy="4939547"/>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D627CD5-4AE6-1B4A-B209-94A0E7592FD6}"/>
                    </a:ext>
                  </a:extLst>
                </p:cNvPr>
                <p:cNvSpPr txBox="1"/>
                <p:nvPr/>
              </p:nvSpPr>
              <p:spPr>
                <a:xfrm>
                  <a:off x="2978955" y="1579235"/>
                  <a:ext cx="3086543" cy="207877"/>
                </a:xfrm>
                <a:prstGeom prst="rect">
                  <a:avLst/>
                </a:prstGeom>
                <a:solidFill>
                  <a:srgbClr val="FFFFCC"/>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𝑰</m:t>
                            </m:r>
                          </m:e>
                          <m:sub>
                            <m:r>
                              <a:rPr lang="en-US" sz="1600" b="1" i="1">
                                <a:solidFill>
                                  <a:schemeClr val="tx1"/>
                                </a:solidFill>
                                <a:latin typeface="Cambria Math" panose="02040503050406030204" pitchFamily="18" charset="0"/>
                              </a:rPr>
                              <m:t>𝒌</m:t>
                            </m:r>
                          </m:sub>
                        </m:sSub>
                        <m:r>
                          <a:rPr lang="en-US" sz="1600" b="1" i="1">
                            <a:solidFill>
                              <a:schemeClr val="tx1"/>
                            </a:solidFill>
                            <a:latin typeface="Cambria Math" charset="0"/>
                          </a:rPr>
                          <m:t>:</m:t>
                        </m:r>
                        <m:r>
                          <m:rPr>
                            <m:nor/>
                          </m:rPr>
                          <a:rPr lang="en-US" sz="1600" b="1" dirty="0">
                            <a:solidFill>
                              <a:schemeClr val="tx1"/>
                            </a:solidFill>
                            <a:latin typeface="Century Gothic" panose="020B0502020202020204" pitchFamily="34" charset="0"/>
                          </a:rPr>
                          <m:t>The</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benefit</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of</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k</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labels</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is</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concave</m:t>
                        </m:r>
                      </m:oMath>
                    </m:oMathPara>
                  </a14:m>
                  <a:endParaRPr lang="en-US" sz="1600" b="1" dirty="0">
                    <a:solidFill>
                      <a:schemeClr val="bg2">
                        <a:lumMod val="75000"/>
                        <a:lumOff val="25000"/>
                      </a:schemeClr>
                    </a:solidFill>
                    <a:latin typeface="Century Gothic" panose="020B0502020202020204" pitchFamily="34" charset="0"/>
                  </a:endParaRPr>
                </a:p>
              </p:txBody>
            </p:sp>
          </mc:Choice>
          <mc:Fallback xmlns="">
            <p:sp>
              <p:nvSpPr>
                <p:cNvPr id="15" name="TextBox 14">
                  <a:extLst>
                    <a:ext uri="{FF2B5EF4-FFF2-40B4-BE49-F238E27FC236}">
                      <a16:creationId xmlns:a16="http://schemas.microsoft.com/office/drawing/2014/main" id="{5D627CD5-4AE6-1B4A-B209-94A0E7592FD6}"/>
                    </a:ext>
                  </a:extLst>
                </p:cNvPr>
                <p:cNvSpPr txBox="1">
                  <a:spLocks noRot="1" noChangeAspect="1" noMove="1" noResize="1" noEditPoints="1" noAdjustHandles="1" noChangeArrowheads="1" noChangeShapeType="1" noTextEdit="1"/>
                </p:cNvSpPr>
                <p:nvPr/>
              </p:nvSpPr>
              <p:spPr>
                <a:xfrm>
                  <a:off x="2978955" y="1579235"/>
                  <a:ext cx="3086543" cy="207877"/>
                </a:xfrm>
                <a:prstGeom prst="rect">
                  <a:avLst/>
                </a:prstGeom>
                <a:blipFill>
                  <a:blip r:embed="rId3"/>
                  <a:stretch>
                    <a:fillRect l="-835" r="-167" b="-2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D627CD5-4AE6-1B4A-B209-94A0E7592FD6}"/>
                    </a:ext>
                  </a:extLst>
                </p:cNvPr>
                <p:cNvSpPr txBox="1"/>
                <p:nvPr/>
              </p:nvSpPr>
              <p:spPr>
                <a:xfrm>
                  <a:off x="2237564" y="3867933"/>
                  <a:ext cx="4601393" cy="207877"/>
                </a:xfrm>
                <a:prstGeom prst="rect">
                  <a:avLst/>
                </a:prstGeom>
                <a:solidFill>
                  <a:srgbClr val="FFFFCC"/>
                </a:solidFill>
              </p:spPr>
              <p:txBody>
                <a:bodyPr wrap="none" lIns="0" tIns="0" rIns="0" bIns="0" rtlCol="0" anchor="b">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𝜟</m:t>
                            </m:r>
                          </m:e>
                          <m:sub>
                            <m:r>
                              <a:rPr lang="en-US" sz="1600" b="1" i="1">
                                <a:solidFill>
                                  <a:schemeClr val="tx1"/>
                                </a:solidFill>
                                <a:latin typeface="Cambria Math" charset="0"/>
                              </a:rPr>
                              <m:t>𝒌</m:t>
                            </m:r>
                          </m:sub>
                        </m:sSub>
                        <m:r>
                          <a:rPr lang="en-US" sz="1600" b="1" i="1">
                            <a:solidFill>
                              <a:schemeClr val="tx1"/>
                            </a:solidFill>
                            <a:latin typeface="Cambria Math" panose="02040503050406030204" pitchFamily="18" charset="0"/>
                          </a:rPr>
                          <m:t>=</m:t>
                        </m:r>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𝑰</m:t>
                            </m:r>
                          </m:e>
                          <m:sub>
                            <m:r>
                              <a:rPr lang="en-US" sz="1600" b="1" i="1">
                                <a:solidFill>
                                  <a:schemeClr val="tx1"/>
                                </a:solidFill>
                                <a:latin typeface="Cambria Math" panose="02040503050406030204" pitchFamily="18" charset="0"/>
                              </a:rPr>
                              <m:t>𝒌</m:t>
                            </m:r>
                          </m:sub>
                        </m:sSub>
                        <m:r>
                          <a:rPr lang="en-US" sz="1600" b="1" i="1">
                            <a:solidFill>
                              <a:schemeClr val="tx1"/>
                            </a:solidFill>
                            <a:latin typeface="Cambria Math" panose="02040503050406030204" pitchFamily="18" charset="0"/>
                          </a:rPr>
                          <m:t>−</m:t>
                        </m:r>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𝑰</m:t>
                            </m:r>
                          </m:e>
                          <m:sub>
                            <m:r>
                              <a:rPr lang="en-US" sz="1600" b="1" i="1">
                                <a:solidFill>
                                  <a:schemeClr val="tx1"/>
                                </a:solidFill>
                                <a:latin typeface="Cambria Math" panose="02040503050406030204" pitchFamily="18" charset="0"/>
                              </a:rPr>
                              <m:t>𝒌</m:t>
                            </m:r>
                            <m:r>
                              <a:rPr lang="en-US" sz="1600" b="1"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𝟏</m:t>
                            </m:r>
                          </m:sub>
                        </m:sSub>
                        <m:r>
                          <a:rPr lang="en-US" sz="1600" b="1" i="1">
                            <a:solidFill>
                              <a:schemeClr val="tx1"/>
                            </a:solidFill>
                            <a:latin typeface="Cambria Math" panose="02040503050406030204" pitchFamily="18" charset="0"/>
                          </a:rPr>
                          <m:t> </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The</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benefit</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of</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a</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new</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label</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is</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diminishing</m:t>
                        </m:r>
                      </m:oMath>
                    </m:oMathPara>
                  </a14:m>
                  <a:endParaRPr lang="en-US" sz="1600" b="1" dirty="0">
                    <a:solidFill>
                      <a:schemeClr val="bg2">
                        <a:lumMod val="75000"/>
                        <a:lumOff val="25000"/>
                      </a:schemeClr>
                    </a:solidFill>
                    <a:latin typeface="Century Gothic" panose="020B0502020202020204" pitchFamily="34" charset="0"/>
                  </a:endParaRPr>
                </a:p>
              </p:txBody>
            </p:sp>
          </mc:Choice>
          <mc:Fallback xmlns="">
            <p:sp>
              <p:nvSpPr>
                <p:cNvPr id="16" name="TextBox 15">
                  <a:extLst>
                    <a:ext uri="{FF2B5EF4-FFF2-40B4-BE49-F238E27FC236}">
                      <a16:creationId xmlns:a16="http://schemas.microsoft.com/office/drawing/2014/main" id="{5D627CD5-4AE6-1B4A-B209-94A0E7592FD6}"/>
                    </a:ext>
                  </a:extLst>
                </p:cNvPr>
                <p:cNvSpPr txBox="1">
                  <a:spLocks noRot="1" noChangeAspect="1" noMove="1" noResize="1" noEditPoints="1" noAdjustHandles="1" noChangeArrowheads="1" noChangeShapeType="1" noTextEdit="1"/>
                </p:cNvSpPr>
                <p:nvPr/>
              </p:nvSpPr>
              <p:spPr>
                <a:xfrm>
                  <a:off x="2237564" y="3867933"/>
                  <a:ext cx="4601393" cy="207877"/>
                </a:xfrm>
                <a:prstGeom prst="rect">
                  <a:avLst/>
                </a:prstGeom>
                <a:blipFill>
                  <a:blip r:embed="rId4"/>
                  <a:stretch>
                    <a:fillRect l="-223" r="-559" b="-36585"/>
                  </a:stretch>
                </a:blipFill>
              </p:spPr>
              <p:txBody>
                <a:bodyPr/>
                <a:lstStyle/>
                <a:p>
                  <a:r>
                    <a:rPr lang="en-US">
                      <a:noFill/>
                    </a:rPr>
                    <a:t> </a:t>
                  </a:r>
                </a:p>
              </p:txBody>
            </p:sp>
          </mc:Fallback>
        </mc:AlternateContent>
      </p:grpSp>
      <p:sp>
        <p:nvSpPr>
          <p:cNvPr id="19" name="Right Arrow 18"/>
          <p:cNvSpPr/>
          <p:nvPr/>
        </p:nvSpPr>
        <p:spPr>
          <a:xfrm>
            <a:off x="2819400" y="990601"/>
            <a:ext cx="1272052" cy="246221"/>
          </a:xfrm>
          <a:prstGeom prst="rightArrow">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2017483" y="3734518"/>
            <a:ext cx="1272052" cy="246221"/>
          </a:xfrm>
          <a:prstGeom prst="rightArrow">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E750666-C426-46A8-BBCE-E9D2E45F8A9B}"/>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53</a:t>
            </a:fld>
            <a:endParaRPr lang="en-US" dirty="0"/>
          </a:p>
        </p:txBody>
      </p:sp>
    </p:spTree>
    <p:extLst>
      <p:ext uri="{BB962C8B-B14F-4D97-AF65-F5344CB8AC3E}">
        <p14:creationId xmlns:p14="http://schemas.microsoft.com/office/powerpoint/2010/main" val="51452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98439F3-F390-4148-9588-07946F1A0586}"/>
              </a:ext>
            </a:extLst>
          </p:cNvPr>
          <p:cNvPicPr>
            <a:picLocks noChangeAspect="1"/>
          </p:cNvPicPr>
          <p:nvPr/>
        </p:nvPicPr>
        <p:blipFill>
          <a:blip r:embed="rId3"/>
          <a:stretch>
            <a:fillRect/>
          </a:stretch>
        </p:blipFill>
        <p:spPr>
          <a:xfrm>
            <a:off x="3709052" y="836748"/>
            <a:ext cx="4003409" cy="3345030"/>
          </a:xfrm>
          <a:prstGeom prst="rect">
            <a:avLst/>
          </a:prstGeom>
        </p:spPr>
      </p:pic>
      <mc:AlternateContent xmlns:mc="http://schemas.openxmlformats.org/markup-compatibility/2006" xmlns:a14="http://schemas.microsoft.com/office/drawing/2010/main">
        <mc:Choice Requires="a14">
          <p:sp>
            <p:nvSpPr>
              <p:cNvPr id="16" name="Title 15">
                <a:extLst>
                  <a:ext uri="{FF2B5EF4-FFF2-40B4-BE49-F238E27FC236}">
                    <a16:creationId xmlns:a16="http://schemas.microsoft.com/office/drawing/2014/main" id="{3FCFDDEE-95A6-5F4D-BD39-1EF9FF25DFDD}"/>
                  </a:ext>
                </a:extLst>
              </p:cNvPr>
              <p:cNvSpPr>
                <a:spLocks noGrp="1"/>
              </p:cNvSpPr>
              <p:nvPr>
                <p:ph type="title"/>
              </p:nvPr>
            </p:nvSpPr>
            <p:spPr/>
            <p:txBody>
              <a:bodyPr>
                <a:normAutofit fontScale="90000"/>
              </a:bodyPr>
              <a:lstStyle/>
              <a:p>
                <a:r>
                  <a:rPr lang="en-US" sz="3600" dirty="0"/>
                  <a:t>Improvement Consistent With Tightness Analysis By </a:t>
                </a:r>
                <a14:m>
                  <m:oMath xmlns:m="http://schemas.openxmlformats.org/officeDocument/2006/math">
                    <m:sSub>
                      <m:sSubPr>
                        <m:ctrlPr>
                          <a:rPr lang="en-US" sz="3600" i="1">
                            <a:latin typeface="Cambria Math" panose="02040503050406030204" pitchFamily="18" charset="0"/>
                          </a:rPr>
                        </m:ctrlPr>
                      </m:sSubPr>
                      <m:e>
                        <m:r>
                          <a:rPr lang="en-US" sz="3600" i="1">
                            <a:latin typeface="Cambria Math" charset="0"/>
                          </a:rPr>
                          <m:t>𝐼</m:t>
                        </m:r>
                      </m:e>
                      <m:sub>
                        <m:r>
                          <a:rPr lang="en-US" sz="3600" i="1">
                            <a:latin typeface="Cambria Math" charset="0"/>
                          </a:rPr>
                          <m:t>𝑘</m:t>
                        </m:r>
                      </m:sub>
                    </m:sSub>
                  </m:oMath>
                </a14:m>
                <a:endParaRPr lang="en-US" sz="3600" dirty="0"/>
              </a:p>
            </p:txBody>
          </p:sp>
        </mc:Choice>
        <mc:Fallback xmlns="">
          <p:sp>
            <p:nvSpPr>
              <p:cNvPr id="16" name="Title 15">
                <a:extLst>
                  <a:ext uri="{FF2B5EF4-FFF2-40B4-BE49-F238E27FC236}">
                    <a16:creationId xmlns:a16="http://schemas.microsoft.com/office/drawing/2014/main" id="{3FCFDDEE-95A6-5F4D-BD39-1EF9FF25DFDD}"/>
                  </a:ext>
                </a:extLst>
              </p:cNvPr>
              <p:cNvSpPr>
                <a:spLocks noGrp="1" noRot="1" noChangeAspect="1" noMove="1" noResize="1" noEditPoints="1" noAdjustHandles="1" noChangeArrowheads="1" noChangeShapeType="1" noTextEdit="1"/>
              </p:cNvSpPr>
              <p:nvPr>
                <p:ph type="title"/>
              </p:nvPr>
            </p:nvSpPr>
            <p:spPr>
              <a:blipFill>
                <a:blip r:embed="rId4"/>
                <a:stretch>
                  <a:fillRect l="-1542" t="-18391" b="-43678"/>
                </a:stretch>
              </a:blipFill>
            </p:spPr>
            <p:txBody>
              <a:bodyPr/>
              <a:lstStyle/>
              <a:p>
                <a:r>
                  <a:rPr lang="en-US">
                    <a:noFill/>
                  </a:rPr>
                  <a:t> </a:t>
                </a:r>
              </a:p>
            </p:txBody>
          </p:sp>
        </mc:Fallback>
      </mc:AlternateContent>
      <p:sp>
        <p:nvSpPr>
          <p:cNvPr id="30" name="Content Placeholder 29">
            <a:extLst>
              <a:ext uri="{FF2B5EF4-FFF2-40B4-BE49-F238E27FC236}">
                <a16:creationId xmlns:a16="http://schemas.microsoft.com/office/drawing/2014/main" id="{7ECAB96A-9F4F-4907-9D35-D32C66E4D812}"/>
              </a:ext>
            </a:extLst>
          </p:cNvPr>
          <p:cNvSpPr>
            <a:spLocks noGrp="1"/>
          </p:cNvSpPr>
          <p:nvPr>
            <p:ph idx="1"/>
          </p:nvPr>
        </p:nvSpPr>
        <p:spPr>
          <a:xfrm>
            <a:off x="250442" y="1374160"/>
            <a:ext cx="3590640" cy="4484915"/>
          </a:xfrm>
        </p:spPr>
        <p:txBody>
          <a:bodyPr/>
          <a:lstStyle/>
          <a:p>
            <a:pPr marL="0" indent="0">
              <a:buNone/>
            </a:pPr>
            <a:r>
              <a:rPr lang="en-US" dirty="0"/>
              <a:t>Algorithmically:</a:t>
            </a:r>
          </a:p>
          <a:p>
            <a:r>
              <a:rPr lang="en-US" sz="2000" dirty="0"/>
              <a:t>Results are consistent with tightness of the structure</a:t>
            </a:r>
          </a:p>
          <a:p>
            <a:r>
              <a:rPr lang="en-US" sz="2000" dirty="0"/>
              <a:t>A version of the Constraint-Driven Learning (</a:t>
            </a:r>
            <a:r>
              <a:rPr lang="en-US" sz="2000" dirty="0" err="1"/>
              <a:t>CoDL</a:t>
            </a:r>
            <a:r>
              <a:rPr lang="en-US" sz="2000" dirty="0"/>
              <a:t>) Algorithm [Chang et al. 2012] </a:t>
            </a:r>
          </a:p>
          <a:p>
            <a:endParaRPr lang="en-US" dirty="0"/>
          </a:p>
        </p:txBody>
      </p:sp>
      <p:sp>
        <p:nvSpPr>
          <p:cNvPr id="29" name="Slide Number Placeholder 28">
            <a:extLst>
              <a:ext uri="{FF2B5EF4-FFF2-40B4-BE49-F238E27FC236}">
                <a16:creationId xmlns:a16="http://schemas.microsoft.com/office/drawing/2014/main" id="{028A5577-FA4E-4E5E-AFEE-74BC47D795C9}"/>
              </a:ext>
            </a:extLst>
          </p:cNvPr>
          <p:cNvSpPr>
            <a:spLocks noGrp="1"/>
          </p:cNvSpPr>
          <p:nvPr>
            <p:ph type="sldNum" sz="quarter" idx="11"/>
          </p:nvPr>
        </p:nvSpPr>
        <p:spPr>
          <a:xfrm>
            <a:off x="11292116" y="6646225"/>
            <a:ext cx="508000" cy="228600"/>
          </a:xfrm>
        </p:spPr>
        <p:txBody>
          <a:bodyPr/>
          <a:lstStyle/>
          <a:p>
            <a:fld id="{8A758EFE-665F-4341-B5B8-2DAEADA52F6C}" type="slidenum">
              <a:rPr lang="en-US" smtClean="0"/>
              <a:pPr/>
              <a:t>54</a:t>
            </a:fld>
            <a:endParaRPr lang="en-US" dirty="0"/>
          </a:p>
        </p:txBody>
      </p:sp>
      <p:grpSp>
        <p:nvGrpSpPr>
          <p:cNvPr id="4" name="Group 3">
            <a:extLst>
              <a:ext uri="{FF2B5EF4-FFF2-40B4-BE49-F238E27FC236}">
                <a16:creationId xmlns:a16="http://schemas.microsoft.com/office/drawing/2014/main" id="{50176F12-6E7E-B744-8C6D-48C8CBC3EA2B}"/>
              </a:ext>
            </a:extLst>
          </p:cNvPr>
          <p:cNvGrpSpPr/>
          <p:nvPr/>
        </p:nvGrpSpPr>
        <p:grpSpPr>
          <a:xfrm>
            <a:off x="7694894" y="1348888"/>
            <a:ext cx="4048126" cy="2560320"/>
            <a:chOff x="2614138" y="852854"/>
            <a:chExt cx="5486400" cy="3657600"/>
          </a:xfrm>
        </p:grpSpPr>
        <p:pic>
          <p:nvPicPr>
            <p:cNvPr id="5" name="Picture 4">
              <a:extLst>
                <a:ext uri="{FF2B5EF4-FFF2-40B4-BE49-F238E27FC236}">
                  <a16:creationId xmlns:a16="http://schemas.microsoft.com/office/drawing/2014/main" id="{56F55D64-D03E-E34D-B9A2-BA74189E4A33}"/>
                </a:ext>
              </a:extLst>
            </p:cNvPr>
            <p:cNvPicPr>
              <a:picLocks noChangeAspect="1"/>
            </p:cNvPicPr>
            <p:nvPr/>
          </p:nvPicPr>
          <p:blipFill>
            <a:blip r:embed="rId5"/>
            <a:stretch>
              <a:fillRect/>
            </a:stretch>
          </p:blipFill>
          <p:spPr>
            <a:xfrm>
              <a:off x="2614138" y="852854"/>
              <a:ext cx="5486400" cy="3657600"/>
            </a:xfrm>
            <a:prstGeom prst="rect">
              <a:avLst/>
            </a:prstGeom>
          </p:spPr>
        </p:pic>
        <p:grpSp>
          <p:nvGrpSpPr>
            <p:cNvPr id="6" name="Group 5">
              <a:extLst>
                <a:ext uri="{FF2B5EF4-FFF2-40B4-BE49-F238E27FC236}">
                  <a16:creationId xmlns:a16="http://schemas.microsoft.com/office/drawing/2014/main" id="{D72F58BB-51FA-7849-A2FF-F0B5286DDD3C}"/>
                </a:ext>
              </a:extLst>
            </p:cNvPr>
            <p:cNvGrpSpPr/>
            <p:nvPr/>
          </p:nvGrpSpPr>
          <p:grpSpPr>
            <a:xfrm>
              <a:off x="3434067" y="3578470"/>
              <a:ext cx="4070558" cy="527618"/>
              <a:chOff x="4176346" y="4721470"/>
              <a:chExt cx="4070558" cy="527618"/>
            </a:xfrm>
          </p:grpSpPr>
          <p:sp>
            <p:nvSpPr>
              <p:cNvPr id="7" name="TextBox 6">
                <a:extLst>
                  <a:ext uri="{FF2B5EF4-FFF2-40B4-BE49-F238E27FC236}">
                    <a16:creationId xmlns:a16="http://schemas.microsoft.com/office/drawing/2014/main" id="{743AE5D1-F5A8-E944-B8D0-67F1AA73F280}"/>
                  </a:ext>
                </a:extLst>
              </p:cNvPr>
              <p:cNvSpPr txBox="1"/>
              <p:nvPr/>
            </p:nvSpPr>
            <p:spPr>
              <a:xfrm>
                <a:off x="4176346" y="4721470"/>
                <a:ext cx="566946" cy="527618"/>
              </a:xfrm>
              <a:prstGeom prst="rect">
                <a:avLst/>
              </a:prstGeom>
              <a:noFill/>
            </p:spPr>
            <p:txBody>
              <a:bodyPr wrap="none" rtlCol="0">
                <a:spAutoFit/>
              </a:bodyPr>
              <a:lstStyle/>
              <a:p>
                <a:pPr algn="l"/>
                <a:r>
                  <a:rPr lang="en-US" b="1" dirty="0">
                    <a:solidFill>
                      <a:srgbClr val="FF0000"/>
                    </a:solidFill>
                    <a:latin typeface="+mj-lt"/>
                  </a:rPr>
                  <a:t>++</a:t>
                </a:r>
              </a:p>
            </p:txBody>
          </p:sp>
          <p:sp>
            <p:nvSpPr>
              <p:cNvPr id="8" name="TextBox 7">
                <a:extLst>
                  <a:ext uri="{FF2B5EF4-FFF2-40B4-BE49-F238E27FC236}">
                    <a16:creationId xmlns:a16="http://schemas.microsoft.com/office/drawing/2014/main" id="{9E19CC3E-9859-6648-8463-2E09409239F3}"/>
                  </a:ext>
                </a:extLst>
              </p:cNvPr>
              <p:cNvSpPr txBox="1"/>
              <p:nvPr/>
            </p:nvSpPr>
            <p:spPr>
              <a:xfrm>
                <a:off x="4624754"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9" name="TextBox 8">
                <a:extLst>
                  <a:ext uri="{FF2B5EF4-FFF2-40B4-BE49-F238E27FC236}">
                    <a16:creationId xmlns:a16="http://schemas.microsoft.com/office/drawing/2014/main" id="{8417D14F-0DA1-954C-98B3-5A65A3109DFA}"/>
                  </a:ext>
                </a:extLst>
              </p:cNvPr>
              <p:cNvSpPr txBox="1"/>
              <p:nvPr/>
            </p:nvSpPr>
            <p:spPr>
              <a:xfrm>
                <a:off x="5081955"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0" name="TextBox 9">
                <a:extLst>
                  <a:ext uri="{FF2B5EF4-FFF2-40B4-BE49-F238E27FC236}">
                    <a16:creationId xmlns:a16="http://schemas.microsoft.com/office/drawing/2014/main" id="{38ABE982-BADA-EB40-AB3D-CF17583EEFFD}"/>
                  </a:ext>
                </a:extLst>
              </p:cNvPr>
              <p:cNvSpPr txBox="1"/>
              <p:nvPr/>
            </p:nvSpPr>
            <p:spPr>
              <a:xfrm>
                <a:off x="5539153"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1" name="TextBox 10">
                <a:extLst>
                  <a:ext uri="{FF2B5EF4-FFF2-40B4-BE49-F238E27FC236}">
                    <a16:creationId xmlns:a16="http://schemas.microsoft.com/office/drawing/2014/main" id="{0C27ACCA-CCB4-B54D-BA2D-FED21716B669}"/>
                  </a:ext>
                </a:extLst>
              </p:cNvPr>
              <p:cNvSpPr txBox="1"/>
              <p:nvPr/>
            </p:nvSpPr>
            <p:spPr>
              <a:xfrm>
                <a:off x="5987562"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2" name="TextBox 11">
                <a:extLst>
                  <a:ext uri="{FF2B5EF4-FFF2-40B4-BE49-F238E27FC236}">
                    <a16:creationId xmlns:a16="http://schemas.microsoft.com/office/drawing/2014/main" id="{3FC82353-2590-074D-A7BD-31BA3125FE00}"/>
                  </a:ext>
                </a:extLst>
              </p:cNvPr>
              <p:cNvSpPr txBox="1"/>
              <p:nvPr/>
            </p:nvSpPr>
            <p:spPr>
              <a:xfrm>
                <a:off x="6435970"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3" name="TextBox 12">
                <a:extLst>
                  <a:ext uri="{FF2B5EF4-FFF2-40B4-BE49-F238E27FC236}">
                    <a16:creationId xmlns:a16="http://schemas.microsoft.com/office/drawing/2014/main" id="{216C198E-CC55-9841-B61E-846AA69BB897}"/>
                  </a:ext>
                </a:extLst>
              </p:cNvPr>
              <p:cNvSpPr txBox="1"/>
              <p:nvPr/>
            </p:nvSpPr>
            <p:spPr>
              <a:xfrm>
                <a:off x="6875585"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4" name="TextBox 13">
                <a:extLst>
                  <a:ext uri="{FF2B5EF4-FFF2-40B4-BE49-F238E27FC236}">
                    <a16:creationId xmlns:a16="http://schemas.microsoft.com/office/drawing/2014/main" id="{DB090768-D7B6-8C40-9CFA-7B301FF85CDA}"/>
                  </a:ext>
                </a:extLst>
              </p:cNvPr>
              <p:cNvSpPr txBox="1"/>
              <p:nvPr/>
            </p:nvSpPr>
            <p:spPr>
              <a:xfrm>
                <a:off x="7341577"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5" name="TextBox 14">
                <a:extLst>
                  <a:ext uri="{FF2B5EF4-FFF2-40B4-BE49-F238E27FC236}">
                    <a16:creationId xmlns:a16="http://schemas.microsoft.com/office/drawing/2014/main" id="{D679E805-0512-5C44-9B1A-6E3FB5BF51C4}"/>
                  </a:ext>
                </a:extLst>
              </p:cNvPr>
              <p:cNvSpPr txBox="1"/>
              <p:nvPr/>
            </p:nvSpPr>
            <p:spPr>
              <a:xfrm>
                <a:off x="7840205" y="4721470"/>
                <a:ext cx="406699" cy="527617"/>
              </a:xfrm>
              <a:prstGeom prst="rect">
                <a:avLst/>
              </a:prstGeom>
              <a:noFill/>
            </p:spPr>
            <p:txBody>
              <a:bodyPr wrap="none" rtlCol="0">
                <a:spAutoFit/>
              </a:bodyPr>
              <a:lstStyle/>
              <a:p>
                <a:pPr algn="l"/>
                <a:r>
                  <a:rPr lang="en-US" b="1" dirty="0">
                    <a:solidFill>
                      <a:srgbClr val="FF0000"/>
                    </a:solidFill>
                    <a:latin typeface="+mj-lt"/>
                  </a:rPr>
                  <a:t>+</a:t>
                </a:r>
              </a:p>
            </p:txBody>
          </p:sp>
        </p:grpSp>
      </p:grpSp>
      <p:sp>
        <p:nvSpPr>
          <p:cNvPr id="2" name="TextBox 1"/>
          <p:cNvSpPr txBox="1"/>
          <p:nvPr/>
        </p:nvSpPr>
        <p:spPr>
          <a:xfrm>
            <a:off x="8899391" y="2695479"/>
            <a:ext cx="863313" cy="523220"/>
          </a:xfrm>
          <a:prstGeom prst="rect">
            <a:avLst/>
          </a:prstGeom>
          <a:noFill/>
        </p:spPr>
        <p:txBody>
          <a:bodyPr wrap="none" rtlCol="0">
            <a:spAutoFit/>
          </a:bodyPr>
          <a:lstStyle/>
          <a:p>
            <a:pPr algn="ctr"/>
            <a:r>
              <a:rPr lang="en-US" sz="1400" b="1" i="1" dirty="0">
                <a:solidFill>
                  <a:srgbClr val="FF0000"/>
                </a:solidFill>
                <a:latin typeface="+mj-lt"/>
              </a:rPr>
              <a:t>+: p&lt;5%</a:t>
            </a:r>
          </a:p>
          <a:p>
            <a:pPr algn="ctr"/>
            <a:r>
              <a:rPr lang="en-US" sz="1400" b="1" i="1" dirty="0">
                <a:solidFill>
                  <a:srgbClr val="FF0000"/>
                </a:solidFill>
                <a:latin typeface="+mj-lt"/>
              </a:rPr>
              <a:t>++: p&lt;1%</a:t>
            </a:r>
          </a:p>
        </p:txBody>
      </p:sp>
      <p:grpSp>
        <p:nvGrpSpPr>
          <p:cNvPr id="17" name="Group 16">
            <a:extLst>
              <a:ext uri="{FF2B5EF4-FFF2-40B4-BE49-F238E27FC236}">
                <a16:creationId xmlns:a16="http://schemas.microsoft.com/office/drawing/2014/main" id="{4A1EC23B-8848-6247-929B-3CE3D5C57BF9}"/>
              </a:ext>
            </a:extLst>
          </p:cNvPr>
          <p:cNvGrpSpPr/>
          <p:nvPr/>
        </p:nvGrpSpPr>
        <p:grpSpPr>
          <a:xfrm>
            <a:off x="3496094" y="4360568"/>
            <a:ext cx="4124326" cy="2560320"/>
            <a:chOff x="2275851" y="808891"/>
            <a:chExt cx="5486400" cy="3657600"/>
          </a:xfrm>
        </p:grpSpPr>
        <p:pic>
          <p:nvPicPr>
            <p:cNvPr id="18" name="Picture 17">
              <a:extLst>
                <a:ext uri="{FF2B5EF4-FFF2-40B4-BE49-F238E27FC236}">
                  <a16:creationId xmlns:a16="http://schemas.microsoft.com/office/drawing/2014/main" id="{A6BBA9CD-B220-384A-8A85-1F32ED5C5BA9}"/>
                </a:ext>
              </a:extLst>
            </p:cNvPr>
            <p:cNvPicPr>
              <a:picLocks noChangeAspect="1"/>
            </p:cNvPicPr>
            <p:nvPr/>
          </p:nvPicPr>
          <p:blipFill>
            <a:blip r:embed="rId6"/>
            <a:stretch>
              <a:fillRect/>
            </a:stretch>
          </p:blipFill>
          <p:spPr>
            <a:xfrm>
              <a:off x="2275851" y="808891"/>
              <a:ext cx="5486400" cy="3657600"/>
            </a:xfrm>
            <a:prstGeom prst="rect">
              <a:avLst/>
            </a:prstGeom>
          </p:spPr>
        </p:pic>
        <p:grpSp>
          <p:nvGrpSpPr>
            <p:cNvPr id="19" name="Group 18">
              <a:extLst>
                <a:ext uri="{FF2B5EF4-FFF2-40B4-BE49-F238E27FC236}">
                  <a16:creationId xmlns:a16="http://schemas.microsoft.com/office/drawing/2014/main" id="{13A0C5BF-E287-0847-973E-D3F92D0ECA73}"/>
                </a:ext>
              </a:extLst>
            </p:cNvPr>
            <p:cNvGrpSpPr/>
            <p:nvPr/>
          </p:nvGrpSpPr>
          <p:grpSpPr>
            <a:xfrm>
              <a:off x="3398767" y="3516895"/>
              <a:ext cx="3890421" cy="527618"/>
              <a:chOff x="4682606" y="4721470"/>
              <a:chExt cx="3890421" cy="527618"/>
            </a:xfrm>
          </p:grpSpPr>
          <p:sp>
            <p:nvSpPr>
              <p:cNvPr id="20" name="TextBox 19">
                <a:extLst>
                  <a:ext uri="{FF2B5EF4-FFF2-40B4-BE49-F238E27FC236}">
                    <a16:creationId xmlns:a16="http://schemas.microsoft.com/office/drawing/2014/main" id="{F712CB14-9577-B14C-AE75-DAB9FA5B01D6}"/>
                  </a:ext>
                </a:extLst>
              </p:cNvPr>
              <p:cNvSpPr txBox="1"/>
              <p:nvPr/>
            </p:nvSpPr>
            <p:spPr>
              <a:xfrm>
                <a:off x="4682606" y="4721470"/>
                <a:ext cx="595366" cy="527618"/>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1" name="TextBox 20">
                <a:extLst>
                  <a:ext uri="{FF2B5EF4-FFF2-40B4-BE49-F238E27FC236}">
                    <a16:creationId xmlns:a16="http://schemas.microsoft.com/office/drawing/2014/main" id="{83C1F2A7-4069-CC42-89F4-16BC1D850AC8}"/>
                  </a:ext>
                </a:extLst>
              </p:cNvPr>
              <p:cNvSpPr txBox="1"/>
              <p:nvPr/>
            </p:nvSpPr>
            <p:spPr>
              <a:xfrm>
                <a:off x="5619728"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2" name="TextBox 21">
                <a:extLst>
                  <a:ext uri="{FF2B5EF4-FFF2-40B4-BE49-F238E27FC236}">
                    <a16:creationId xmlns:a16="http://schemas.microsoft.com/office/drawing/2014/main" id="{87BEDFCE-AD66-D149-B4C9-820DE64A78D7}"/>
                  </a:ext>
                </a:extLst>
              </p:cNvPr>
              <p:cNvSpPr txBox="1"/>
              <p:nvPr/>
            </p:nvSpPr>
            <p:spPr>
              <a:xfrm>
                <a:off x="6109292"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3" name="TextBox 22">
                <a:extLst>
                  <a:ext uri="{FF2B5EF4-FFF2-40B4-BE49-F238E27FC236}">
                    <a16:creationId xmlns:a16="http://schemas.microsoft.com/office/drawing/2014/main" id="{F8B72A27-8C63-5040-A5BC-DB89ED6B2A56}"/>
                  </a:ext>
                </a:extLst>
              </p:cNvPr>
              <p:cNvSpPr txBox="1"/>
              <p:nvPr/>
            </p:nvSpPr>
            <p:spPr>
              <a:xfrm>
                <a:off x="6576250"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4" name="TextBox 23">
                <a:extLst>
                  <a:ext uri="{FF2B5EF4-FFF2-40B4-BE49-F238E27FC236}">
                    <a16:creationId xmlns:a16="http://schemas.microsoft.com/office/drawing/2014/main" id="{928898F7-9C7F-B94C-88F8-F81C95B5649C}"/>
                  </a:ext>
                </a:extLst>
              </p:cNvPr>
              <p:cNvSpPr txBox="1"/>
              <p:nvPr/>
            </p:nvSpPr>
            <p:spPr>
              <a:xfrm>
                <a:off x="7043746"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5" name="TextBox 24">
                <a:extLst>
                  <a:ext uri="{FF2B5EF4-FFF2-40B4-BE49-F238E27FC236}">
                    <a16:creationId xmlns:a16="http://schemas.microsoft.com/office/drawing/2014/main" id="{9EF344F6-796F-A94B-9C4D-8DF2411AD198}"/>
                  </a:ext>
                </a:extLst>
              </p:cNvPr>
              <p:cNvSpPr txBox="1"/>
              <p:nvPr/>
            </p:nvSpPr>
            <p:spPr>
              <a:xfrm>
                <a:off x="7977661"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grpSp>
      </p:grpSp>
      <p:pic>
        <p:nvPicPr>
          <p:cNvPr id="26" name="Picture 25">
            <a:extLst>
              <a:ext uri="{FF2B5EF4-FFF2-40B4-BE49-F238E27FC236}">
                <a16:creationId xmlns:a16="http://schemas.microsoft.com/office/drawing/2014/main" id="{078AE6BA-63AA-BA4D-8AE0-469AE21C4BCC}"/>
              </a:ext>
            </a:extLst>
          </p:cNvPr>
          <p:cNvPicPr>
            <a:picLocks noChangeAspect="1"/>
          </p:cNvPicPr>
          <p:nvPr/>
        </p:nvPicPr>
        <p:blipFill>
          <a:blip r:embed="rId7"/>
          <a:stretch>
            <a:fillRect/>
          </a:stretch>
        </p:blipFill>
        <p:spPr>
          <a:xfrm>
            <a:off x="7746084" y="4360568"/>
            <a:ext cx="4000501" cy="2560320"/>
          </a:xfrm>
          <a:prstGeom prst="rect">
            <a:avLst/>
          </a:prstGeom>
        </p:spPr>
      </p:pic>
      <p:sp>
        <p:nvSpPr>
          <p:cNvPr id="3" name="Rectangle 2"/>
          <p:cNvSpPr/>
          <p:nvPr/>
        </p:nvSpPr>
        <p:spPr>
          <a:xfrm>
            <a:off x="8678983" y="894219"/>
            <a:ext cx="2581604" cy="584775"/>
          </a:xfrm>
          <a:prstGeom prst="rect">
            <a:avLst/>
          </a:prstGeom>
          <a:solidFill>
            <a:srgbClr val="FFFFCC"/>
          </a:solidFill>
          <a:ln>
            <a:solidFill>
              <a:srgbClr val="C00000"/>
            </a:solidFill>
          </a:ln>
        </p:spPr>
        <p:txBody>
          <a:bodyPr wrap="none">
            <a:spAutoFit/>
          </a:bodyPr>
          <a:lstStyle/>
          <a:p>
            <a:pPr algn="ctr"/>
            <a:r>
              <a:rPr lang="en-US" sz="1600" dirty="0">
                <a:latin typeface="+mj-lt"/>
              </a:rPr>
              <a:t>Chain:</a:t>
            </a:r>
          </a:p>
          <a:p>
            <a:pPr algn="ctr"/>
            <a:r>
              <a:rPr lang="en-US" sz="1600" dirty="0">
                <a:latin typeface="+mj-lt"/>
              </a:rPr>
              <a:t>Temporal Relation Extraction</a:t>
            </a:r>
          </a:p>
        </p:txBody>
      </p:sp>
      <p:sp>
        <p:nvSpPr>
          <p:cNvPr id="27" name="Rectangle 26"/>
          <p:cNvSpPr/>
          <p:nvPr/>
        </p:nvSpPr>
        <p:spPr>
          <a:xfrm>
            <a:off x="4383749" y="4116056"/>
            <a:ext cx="2491195" cy="584775"/>
          </a:xfrm>
          <a:prstGeom prst="rect">
            <a:avLst/>
          </a:prstGeom>
          <a:solidFill>
            <a:srgbClr val="FFFFCC"/>
          </a:solidFill>
          <a:ln>
            <a:solidFill>
              <a:srgbClr val="C00000"/>
            </a:solidFill>
          </a:ln>
        </p:spPr>
        <p:txBody>
          <a:bodyPr wrap="none">
            <a:spAutoFit/>
          </a:bodyPr>
          <a:lstStyle/>
          <a:p>
            <a:pPr algn="ctr"/>
            <a:r>
              <a:rPr lang="en-US" sz="1600" dirty="0">
                <a:latin typeface="+mj-lt"/>
              </a:rPr>
              <a:t>Bipartite Graph:</a:t>
            </a:r>
          </a:p>
          <a:p>
            <a:pPr algn="ctr"/>
            <a:r>
              <a:rPr lang="en-US" sz="1600" dirty="0">
                <a:latin typeface="+mj-lt"/>
              </a:rPr>
              <a:t>Semantic Role Classification</a:t>
            </a:r>
          </a:p>
        </p:txBody>
      </p:sp>
      <p:sp>
        <p:nvSpPr>
          <p:cNvPr id="28" name="Rectangle 27"/>
          <p:cNvSpPr/>
          <p:nvPr/>
        </p:nvSpPr>
        <p:spPr>
          <a:xfrm>
            <a:off x="9106677" y="4093757"/>
            <a:ext cx="1477520" cy="584775"/>
          </a:xfrm>
          <a:prstGeom prst="rect">
            <a:avLst/>
          </a:prstGeom>
          <a:solidFill>
            <a:srgbClr val="FFFFCC"/>
          </a:solidFill>
          <a:ln>
            <a:solidFill>
              <a:srgbClr val="C00000"/>
            </a:solidFill>
          </a:ln>
        </p:spPr>
        <p:txBody>
          <a:bodyPr wrap="none">
            <a:spAutoFit/>
          </a:bodyPr>
          <a:lstStyle/>
          <a:p>
            <a:pPr algn="ctr"/>
            <a:r>
              <a:rPr lang="en-US" sz="1600" dirty="0">
                <a:latin typeface="+mj-lt"/>
              </a:rPr>
              <a:t>Seq Tagging</a:t>
            </a:r>
          </a:p>
          <a:p>
            <a:pPr algn="ctr"/>
            <a:r>
              <a:rPr lang="en-US" sz="1600" dirty="0">
                <a:latin typeface="+mj-lt"/>
              </a:rPr>
              <a:t>Shallow Parsing</a:t>
            </a: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356B9E7-83F8-4748-8F4F-6C738ABD1CF3}"/>
                  </a:ext>
                </a:extLst>
              </p:cNvPr>
              <p:cNvSpPr/>
              <p:nvPr/>
            </p:nvSpPr>
            <p:spPr>
              <a:xfrm>
                <a:off x="3714876" y="784325"/>
                <a:ext cx="3882730" cy="338554"/>
              </a:xfrm>
              <a:prstGeom prst="rect">
                <a:avLst/>
              </a:prstGeom>
              <a:solidFill>
                <a:srgbClr val="FFFFFF"/>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𝜟</m:t>
                          </m:r>
                        </m:e>
                        <m:sub>
                          <m:r>
                            <a:rPr lang="en-US" sz="1600" b="1" i="1">
                              <a:solidFill>
                                <a:schemeClr val="tx1"/>
                              </a:solidFill>
                              <a:latin typeface="Cambria Math" panose="02040503050406030204" pitchFamily="18" charset="0"/>
                            </a:rPr>
                            <m:t>𝒌</m:t>
                          </m:r>
                        </m:sub>
                      </m:sSub>
                      <m:r>
                        <a:rPr lang="en-US" sz="1600" b="1" i="1">
                          <a:solidFill>
                            <a:schemeClr val="tx1"/>
                          </a:solidFill>
                          <a:latin typeface="Cambria Math" panose="02040503050406030204" pitchFamily="18" charset="0"/>
                        </a:rPr>
                        <m:t>=</m:t>
                      </m:r>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𝑰</m:t>
                          </m:r>
                        </m:e>
                        <m:sub>
                          <m:r>
                            <a:rPr lang="en-US" sz="1600" b="1" i="1">
                              <a:solidFill>
                                <a:schemeClr val="tx1"/>
                              </a:solidFill>
                              <a:latin typeface="Cambria Math" panose="02040503050406030204" pitchFamily="18" charset="0"/>
                            </a:rPr>
                            <m:t>𝒌</m:t>
                          </m:r>
                        </m:sub>
                      </m:sSub>
                      <m:r>
                        <a:rPr lang="en-US" sz="1600" b="1" i="1">
                          <a:solidFill>
                            <a:schemeClr val="tx1"/>
                          </a:solidFill>
                          <a:latin typeface="Cambria Math" panose="02040503050406030204" pitchFamily="18" charset="0"/>
                        </a:rPr>
                        <m:t>−</m:t>
                      </m:r>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𝑰</m:t>
                          </m:r>
                        </m:e>
                        <m:sub>
                          <m:r>
                            <a:rPr lang="en-US" sz="1600" b="1" i="1">
                              <a:solidFill>
                                <a:schemeClr val="tx1"/>
                              </a:solidFill>
                              <a:latin typeface="Cambria Math" panose="02040503050406030204" pitchFamily="18" charset="0"/>
                            </a:rPr>
                            <m:t>𝒌</m:t>
                          </m:r>
                          <m:r>
                            <a:rPr lang="en-US" sz="1600" b="1"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𝟏</m:t>
                          </m:r>
                        </m:sub>
                      </m:sSub>
                      <m:r>
                        <a:rPr lang="en-US" sz="1600" b="1" i="1">
                          <a:solidFill>
                            <a:schemeClr val="tx1"/>
                          </a:solidFill>
                          <a:latin typeface="Cambria Math" panose="02040503050406030204" pitchFamily="18" charset="0"/>
                        </a:rPr>
                        <m:t> </m:t>
                      </m:r>
                      <m:r>
                        <m:rPr>
                          <m:nor/>
                        </m:rPr>
                        <a:rPr lang="en-US" sz="1600" b="1" dirty="0">
                          <a:solidFill>
                            <a:schemeClr val="tx1"/>
                          </a:solidFill>
                        </a:rPr>
                        <m:t>: </m:t>
                      </m:r>
                      <m:r>
                        <m:rPr>
                          <m:nor/>
                        </m:rPr>
                        <a:rPr lang="en-US" sz="1600" b="1" dirty="0">
                          <a:solidFill>
                            <a:schemeClr val="tx1"/>
                          </a:solidFill>
                        </a:rPr>
                        <m:t>The</m:t>
                      </m:r>
                      <m:r>
                        <m:rPr>
                          <m:nor/>
                        </m:rPr>
                        <a:rPr lang="en-US" sz="1600" b="1" dirty="0">
                          <a:solidFill>
                            <a:schemeClr val="tx1"/>
                          </a:solidFill>
                        </a:rPr>
                        <m:t> </m:t>
                      </m:r>
                      <m:r>
                        <m:rPr>
                          <m:nor/>
                        </m:rPr>
                        <a:rPr lang="en-US" sz="1600" b="1" dirty="0">
                          <a:solidFill>
                            <a:schemeClr val="tx1"/>
                          </a:solidFill>
                        </a:rPr>
                        <m:t>benefit</m:t>
                      </m:r>
                      <m:r>
                        <m:rPr>
                          <m:nor/>
                        </m:rPr>
                        <a:rPr lang="en-US" sz="1600" b="1" dirty="0">
                          <a:solidFill>
                            <a:schemeClr val="tx1"/>
                          </a:solidFill>
                        </a:rPr>
                        <m:t> </m:t>
                      </m:r>
                      <m:r>
                        <m:rPr>
                          <m:nor/>
                        </m:rPr>
                        <a:rPr lang="en-US" sz="1600" b="1" dirty="0">
                          <a:solidFill>
                            <a:schemeClr val="tx1"/>
                          </a:solidFill>
                        </a:rPr>
                        <m:t>of</m:t>
                      </m:r>
                      <m:r>
                        <m:rPr>
                          <m:nor/>
                        </m:rPr>
                        <a:rPr lang="en-US" sz="1600" b="1" dirty="0">
                          <a:solidFill>
                            <a:schemeClr val="tx1"/>
                          </a:solidFill>
                        </a:rPr>
                        <m:t> </m:t>
                      </m:r>
                      <m:r>
                        <m:rPr>
                          <m:nor/>
                        </m:rPr>
                        <a:rPr lang="en-US" sz="1600" b="1" dirty="0">
                          <a:solidFill>
                            <a:schemeClr val="tx1"/>
                          </a:solidFill>
                        </a:rPr>
                        <m:t>a</m:t>
                      </m:r>
                      <m:r>
                        <m:rPr>
                          <m:nor/>
                        </m:rPr>
                        <a:rPr lang="en-US" sz="1600" b="1" dirty="0">
                          <a:solidFill>
                            <a:schemeClr val="tx1"/>
                          </a:solidFill>
                        </a:rPr>
                        <m:t> </m:t>
                      </m:r>
                      <m:r>
                        <m:rPr>
                          <m:nor/>
                        </m:rPr>
                        <a:rPr lang="en-US" sz="1600" b="1" dirty="0">
                          <a:solidFill>
                            <a:schemeClr val="tx1"/>
                          </a:solidFill>
                        </a:rPr>
                        <m:t>new</m:t>
                      </m:r>
                      <m:r>
                        <m:rPr>
                          <m:nor/>
                        </m:rPr>
                        <a:rPr lang="en-US" sz="1600" b="1" dirty="0">
                          <a:solidFill>
                            <a:schemeClr val="tx1"/>
                          </a:solidFill>
                        </a:rPr>
                        <m:t> </m:t>
                      </m:r>
                      <m:r>
                        <m:rPr>
                          <m:nor/>
                        </m:rPr>
                        <a:rPr lang="en-US" sz="1600" b="1" dirty="0">
                          <a:solidFill>
                            <a:schemeClr val="tx1"/>
                          </a:solidFill>
                        </a:rPr>
                        <m:t>label</m:t>
                      </m:r>
                    </m:oMath>
                  </m:oMathPara>
                </a14:m>
                <a:endParaRPr lang="en-US" b="1" dirty="0">
                  <a:solidFill>
                    <a:schemeClr val="tx1"/>
                  </a:solidFill>
                </a:endParaRPr>
              </a:p>
            </p:txBody>
          </p:sp>
        </mc:Choice>
        <mc:Fallback xmlns="">
          <p:sp>
            <p:nvSpPr>
              <p:cNvPr id="32" name="Rectangle 31">
                <a:extLst>
                  <a:ext uri="{FF2B5EF4-FFF2-40B4-BE49-F238E27FC236}">
                    <a16:creationId xmlns:a16="http://schemas.microsoft.com/office/drawing/2014/main" id="{E356B9E7-83F8-4748-8F4F-6C738ABD1CF3}"/>
                  </a:ext>
                </a:extLst>
              </p:cNvPr>
              <p:cNvSpPr>
                <a:spLocks noRot="1" noChangeAspect="1" noMove="1" noResize="1" noEditPoints="1" noAdjustHandles="1" noChangeArrowheads="1" noChangeShapeType="1" noTextEdit="1"/>
              </p:cNvSpPr>
              <p:nvPr/>
            </p:nvSpPr>
            <p:spPr>
              <a:xfrm>
                <a:off x="3714876" y="784325"/>
                <a:ext cx="3882730" cy="338554"/>
              </a:xfrm>
              <a:prstGeom prst="rect">
                <a:avLst/>
              </a:prstGeom>
              <a:blipFill>
                <a:blip r:embed="rId8"/>
                <a:stretch>
                  <a:fillRect/>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C9AEE886-076B-4D46-90F0-EE515762BFB4}"/>
              </a:ext>
            </a:extLst>
          </p:cNvPr>
          <p:cNvGrpSpPr/>
          <p:nvPr/>
        </p:nvGrpSpPr>
        <p:grpSpPr>
          <a:xfrm>
            <a:off x="6109363" y="2762332"/>
            <a:ext cx="1303562" cy="920822"/>
            <a:chOff x="2558490" y="2470993"/>
            <a:chExt cx="1303562" cy="920822"/>
          </a:xfrm>
        </p:grpSpPr>
        <p:cxnSp>
          <p:nvCxnSpPr>
            <p:cNvPr id="34" name="Straight Arrow Connector 33">
              <a:extLst>
                <a:ext uri="{FF2B5EF4-FFF2-40B4-BE49-F238E27FC236}">
                  <a16:creationId xmlns:a16="http://schemas.microsoft.com/office/drawing/2014/main" id="{359AE2F1-02AE-494E-A7A5-A287D500173A}"/>
                </a:ext>
              </a:extLst>
            </p:cNvPr>
            <p:cNvCxnSpPr>
              <a:cxnSpLocks/>
            </p:cNvCxnSpPr>
            <p:nvPr/>
          </p:nvCxnSpPr>
          <p:spPr>
            <a:xfrm>
              <a:off x="3512140" y="2470993"/>
              <a:ext cx="0" cy="663188"/>
            </a:xfrm>
            <a:prstGeom prst="straightConnector1">
              <a:avLst/>
            </a:prstGeom>
            <a:ln w="38100">
              <a:solidFill>
                <a:schemeClr val="tx1">
                  <a:lumMod val="5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56F7DFE-E6D8-4425-B5C7-F8FBECF19158}"/>
                </a:ext>
              </a:extLst>
            </p:cNvPr>
            <p:cNvSpPr txBox="1"/>
            <p:nvPr/>
          </p:nvSpPr>
          <p:spPr>
            <a:xfrm>
              <a:off x="2558490" y="3114816"/>
              <a:ext cx="1303562" cy="276999"/>
            </a:xfrm>
            <a:prstGeom prst="rect">
              <a:avLst/>
            </a:prstGeom>
            <a:noFill/>
          </p:spPr>
          <p:txBody>
            <a:bodyPr wrap="none" rtlCol="0">
              <a:spAutoFit/>
            </a:bodyPr>
            <a:lstStyle/>
            <a:p>
              <a:r>
                <a:rPr lang="en-US" sz="1200" dirty="0">
                  <a:latin typeface="Century Gothic" panose="020B0502020202020204" pitchFamily="34" charset="0"/>
                </a:rPr>
                <a:t>more</a:t>
              </a:r>
              <a:r>
                <a:rPr lang="en-US" sz="1200" dirty="0">
                  <a:solidFill>
                    <a:schemeClr val="bg2"/>
                  </a:solidFill>
                  <a:latin typeface="Century Gothic" panose="020B0502020202020204" pitchFamily="34" charset="0"/>
                </a:rPr>
                <a:t> </a:t>
              </a:r>
              <a:r>
                <a:rPr lang="en-US" sz="1200" dirty="0">
                  <a:latin typeface="Century Gothic" panose="020B0502020202020204" pitchFamily="34" charset="0"/>
                </a:rPr>
                <a:t>concave</a:t>
              </a:r>
            </a:p>
          </p:txBody>
        </p:sp>
      </p:grpSp>
      <p:sp>
        <p:nvSpPr>
          <p:cNvPr id="36" name="Rectangular Callout 6">
            <a:extLst>
              <a:ext uri="{FF2B5EF4-FFF2-40B4-BE49-F238E27FC236}">
                <a16:creationId xmlns:a16="http://schemas.microsoft.com/office/drawing/2014/main" id="{1035DB5B-CA74-46B7-8DB1-72FF9F18FE35}"/>
              </a:ext>
            </a:extLst>
          </p:cNvPr>
          <p:cNvSpPr/>
          <p:nvPr/>
        </p:nvSpPr>
        <p:spPr>
          <a:xfrm>
            <a:off x="339684" y="4354777"/>
            <a:ext cx="3102879" cy="1748436"/>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80"/>
                </a:solidFill>
              </a:rPr>
              <a:t>Indeed: </a:t>
            </a:r>
          </a:p>
          <a:p>
            <a:pPr marL="285750" indent="-285750">
              <a:buFont typeface="Arial" panose="020B0604020202020204" pitchFamily="34" charset="0"/>
              <a:buChar char="•"/>
            </a:pPr>
            <a:r>
              <a:rPr lang="en-US" dirty="0">
                <a:solidFill>
                  <a:srgbClr val="000080"/>
                </a:solidFill>
              </a:rPr>
              <a:t>If the structure is tight, there is no need to annotate all the variables. </a:t>
            </a:r>
          </a:p>
          <a:p>
            <a:pPr marL="285750" indent="-285750">
              <a:buFont typeface="Arial" panose="020B0604020202020204" pitchFamily="34" charset="0"/>
              <a:buChar char="•"/>
            </a:pPr>
            <a:r>
              <a:rPr lang="en-US" dirty="0">
                <a:solidFill>
                  <a:srgbClr val="000080"/>
                </a:solidFill>
              </a:rPr>
              <a:t>A partial set of signals can supervise all. </a:t>
            </a:r>
            <a:endParaRPr lang="en-US" b="1" dirty="0">
              <a:solidFill>
                <a:srgbClr val="000080"/>
              </a:solidFill>
            </a:endParaRPr>
          </a:p>
        </p:txBody>
      </p:sp>
    </p:spTree>
    <p:extLst>
      <p:ext uri="{BB962C8B-B14F-4D97-AF65-F5344CB8AC3E}">
        <p14:creationId xmlns:p14="http://schemas.microsoft.com/office/powerpoint/2010/main" val="25275463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7" grpId="0" animBg="1"/>
      <p:bldP spid="28" grpId="0" animBg="1"/>
      <p:bldP spid="3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p:cNvSpPr>
                <a:spLocks noGrp="1"/>
              </p:cNvSpPr>
              <p:nvPr>
                <p:ph type="title"/>
              </p:nvPr>
            </p:nvSpPr>
            <p:spPr/>
            <p:txBody>
              <a:bodyPr/>
              <a:lstStyle/>
              <a:p>
                <a:r>
                  <a:rPr lang="en-US" dirty="0"/>
                  <a:t>What is </a:t>
                </a: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𝐼</m:t>
                        </m:r>
                      </m:e>
                      <m:sub>
                        <m:r>
                          <a:rPr lang="en-US" smtClean="0">
                            <a:latin typeface="Cambria Math" panose="02040503050406030204" pitchFamily="18" charset="0"/>
                          </a:rPr>
                          <m:t>𝑘</m:t>
                        </m:r>
                      </m:sub>
                    </m:sSub>
                  </m:oMath>
                </a14:m>
                <a:r>
                  <a:rPr lang="en-US" dirty="0"/>
                  <a:t> actually?</a:t>
                </a:r>
              </a:p>
            </p:txBody>
          </p:sp>
        </mc:Choice>
        <mc:Fallback xmlns="">
          <p:sp>
            <p:nvSpPr>
              <p:cNvPr id="5" name="Title 4"/>
              <p:cNvSpPr>
                <a:spLocks noGrp="1" noRot="1" noChangeAspect="1" noMove="1" noResize="1" noEditPoints="1" noAdjustHandles="1" noChangeArrowheads="1" noChangeShapeType="1" noTextEdit="1"/>
              </p:cNvSpPr>
              <p:nvPr>
                <p:ph type="title"/>
              </p:nvPr>
            </p:nvSpPr>
            <p:spPr>
              <a:blipFill>
                <a:blip r:embed="rId3"/>
                <a:stretch>
                  <a:fillRect l="-1794" t="-16279" b="-372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609601" y="1251856"/>
                <a:ext cx="9390558" cy="4484915"/>
              </a:xfrm>
            </p:spPr>
            <p:txBody>
              <a:bodyPr/>
              <a:lstStyle/>
              <a:p>
                <a:r>
                  <a:rPr lang="en-US" dirty="0"/>
                  <a:t>Definition: A </a:t>
                </a:r>
                <a14:m>
                  <m:oMath xmlns:m="http://schemas.openxmlformats.org/officeDocument/2006/math">
                    <m:r>
                      <a:rPr lang="en-US">
                        <a:latin typeface="Cambria Math" panose="02040503050406030204" pitchFamily="18" charset="0"/>
                      </a:rPr>
                      <m:t>𝒌</m:t>
                    </m:r>
                  </m:oMath>
                </a14:m>
                <a:r>
                  <a:rPr lang="en-US" dirty="0"/>
                  <a:t>-partial annotation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sub>
                    </m:sSub>
                  </m:oMath>
                </a14:m>
                <a:r>
                  <a:rPr lang="en-US" dirty="0"/>
                  <a:t> is a vector of random variables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𝑨</m:t>
                        </m:r>
                      </m:e>
                      <m:sub>
                        <m:r>
                          <a:rPr lang="en-US" b="1" i="1">
                            <a:latin typeface="Cambria Math" panose="02040503050406030204" pitchFamily="18" charset="0"/>
                          </a:rPr>
                          <m:t>𝒌</m:t>
                        </m:r>
                      </m:sub>
                    </m:sSub>
                    <m:r>
                      <a:rPr lang="en-US">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r>
                              <a:rPr lang="en-US">
                                <a:latin typeface="Cambria Math" panose="02040503050406030204" pitchFamily="18" charset="0"/>
                              </a:rPr>
                              <m:t>,</m:t>
                            </m:r>
                            <m:r>
                              <a:rPr lang="en-US">
                                <a:latin typeface="Cambria Math" panose="02040503050406030204" pitchFamily="18" charset="0"/>
                              </a:rPr>
                              <m:t>𝑑</m:t>
                            </m:r>
                          </m:sub>
                        </m:sSub>
                      </m:e>
                    </m:d>
                    <m:r>
                      <a:rPr lang="en-US">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ℒ</m:t>
                            </m:r>
                            <m:r>
                              <a:rPr lang="en-US">
                                <a:latin typeface="Cambria Math" panose="02040503050406030204" pitchFamily="18" charset="0"/>
                              </a:rPr>
                              <m:t>∪⊓</m:t>
                            </m:r>
                          </m:e>
                        </m:d>
                      </m:e>
                      <m:sup>
                        <m:r>
                          <a:rPr lang="en-US">
                            <a:latin typeface="Cambria Math" panose="02040503050406030204" pitchFamily="18" charset="0"/>
                          </a:rPr>
                          <m:t>𝑑</m:t>
                        </m:r>
                      </m:sup>
                    </m:sSup>
                  </m:oMath>
                </a14:m>
                <a:r>
                  <a:rPr lang="en-US" dirty="0"/>
                  <a:t>, where </a:t>
                </a:r>
                <a14:m>
                  <m:oMath xmlns:m="http://schemas.openxmlformats.org/officeDocument/2006/math">
                    <m:r>
                      <a:rPr lang="en-US" b="1">
                        <a:latin typeface="Cambria Math" panose="02040503050406030204" pitchFamily="18" charset="0"/>
                      </a:rPr>
                      <m:t>⊓</m:t>
                    </m:r>
                  </m:oMath>
                </a14:m>
                <a:r>
                  <a:rPr lang="en-US" dirty="0"/>
                  <a:t> is a special character for no label yet, such that </a:t>
                </a:r>
              </a:p>
              <a:p>
                <a:pPr lvl="1"/>
                <a14:m>
                  <m:oMath xmlns:m="http://schemas.openxmlformats.org/officeDocument/2006/math">
                    <m:nary>
                      <m:naryPr>
                        <m:chr m:val="∑"/>
                        <m:ctrlPr>
                          <a:rPr lang="en-US" i="1">
                            <a:latin typeface="Cambria Math" panose="02040503050406030204" pitchFamily="18" charset="0"/>
                          </a:rPr>
                        </m:ctrlPr>
                      </m:naryPr>
                      <m:sub>
                        <m:r>
                          <a:rPr lang="en-US">
                            <a:latin typeface="Cambria Math" panose="02040503050406030204" pitchFamily="18" charset="0"/>
                          </a:rPr>
                          <m:t>𝑖</m:t>
                        </m:r>
                        <m:r>
                          <a:rPr lang="en-US">
                            <a:latin typeface="Cambria Math" panose="02040503050406030204" pitchFamily="18" charset="0"/>
                          </a:rPr>
                          <m:t>=1</m:t>
                        </m:r>
                      </m:sub>
                      <m:sup>
                        <m:r>
                          <a:rPr lang="en-US">
                            <a:latin typeface="Cambria Math" panose="02040503050406030204" pitchFamily="18" charset="0"/>
                          </a:rPr>
                          <m:t>𝑑</m:t>
                        </m:r>
                      </m:sup>
                      <m:e>
                        <m:r>
                          <a:rPr lang="en-US">
                            <a:latin typeface="Cambria Math" panose="02040503050406030204" pitchFamily="18" charset="0"/>
                          </a:rPr>
                          <m:t>𝕀</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r>
                              <a:rPr lang="en-US">
                                <a:latin typeface="Cambria Math" panose="02040503050406030204" pitchFamily="18" charset="0"/>
                              </a:rPr>
                              <m:t>,</m:t>
                            </m:r>
                            <m:r>
                              <a:rPr lang="en-US">
                                <a:latin typeface="Cambria Math" panose="02040503050406030204" pitchFamily="18" charset="0"/>
                              </a:rPr>
                              <m:t>𝑖</m:t>
                            </m:r>
                          </m:sub>
                        </m:sSub>
                        <m:r>
                          <a:rPr lang="en-US">
                            <a:latin typeface="Cambria Math" panose="02040503050406030204" pitchFamily="18" charset="0"/>
                          </a:rPr>
                          <m:t>≠⊓)</m:t>
                        </m:r>
                      </m:e>
                    </m:nary>
                    <m:r>
                      <a:rPr lang="en-US">
                        <a:latin typeface="Cambria Math" panose="02040503050406030204" pitchFamily="18" charset="0"/>
                      </a:rPr>
                      <m:t>=</m:t>
                    </m:r>
                    <m:r>
                      <a:rPr lang="en-US">
                        <a:latin typeface="Cambria Math" panose="02040503050406030204" pitchFamily="18" charset="0"/>
                      </a:rPr>
                      <m:t>𝑘</m:t>
                    </m:r>
                  </m:oMath>
                </a14:m>
                <a:endParaRPr lang="en-US" dirty="0"/>
              </a:p>
              <a:p>
                <a:pPr lvl="1"/>
                <a14:m>
                  <m:oMath xmlns:m="http://schemas.openxmlformats.org/officeDocument/2006/math">
                    <m:r>
                      <a:rPr lang="en-US">
                        <a:latin typeface="Cambria Math" panose="02040503050406030204" pitchFamily="18" charset="0"/>
                      </a:rPr>
                      <m:t>𝑃</m:t>
                    </m:r>
                    <m:d>
                      <m:dPr>
                        <m:ctrlPr>
                          <a:rPr lang="en-US" i="1">
                            <a:latin typeface="Cambria Math" panose="02040503050406030204" pitchFamily="18" charset="0"/>
                          </a:rPr>
                        </m:ctrlPr>
                      </m:dPr>
                      <m:e>
                        <m:r>
                          <a:rPr lang="en-US">
                            <a:latin typeface="Cambria Math" panose="02040503050406030204" pitchFamily="18" charset="0"/>
                          </a:rPr>
                          <m:t>𝑌</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𝑎</m:t>
                            </m:r>
                          </m:e>
                          <m:sub>
                            <m:r>
                              <a:rPr lang="en-US">
                                <a:latin typeface="Cambria Math" panose="02040503050406030204" pitchFamily="18" charset="0"/>
                              </a:rPr>
                              <m:t>𝑘</m:t>
                            </m:r>
                          </m:sub>
                        </m:sSub>
                      </m:e>
                    </m:d>
                    <m:r>
                      <a:rPr lang="en-US">
                        <a:latin typeface="Cambria Math" panose="02040503050406030204" pitchFamily="18" charset="0"/>
                      </a:rPr>
                      <m:t>=</m:t>
                    </m:r>
                    <m:r>
                      <a:rPr lang="en-US">
                        <a:latin typeface="Cambria Math" panose="02040503050406030204" pitchFamily="18" charset="0"/>
                      </a:rPr>
                      <m:t>𝑃</m:t>
                    </m:r>
                    <m:r>
                      <a:rPr lang="en-US">
                        <a:latin typeface="Cambria Math" panose="02040503050406030204" pitchFamily="18" charset="0"/>
                      </a:rPr>
                      <m:t>(</m:t>
                    </m:r>
                    <m:r>
                      <a:rPr lang="en-US">
                        <a:latin typeface="Cambria Math" panose="02040503050406030204" pitchFamily="18" charset="0"/>
                      </a:rPr>
                      <m:t>𝑌</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𝑌</m:t>
                        </m:r>
                      </m:e>
                      <m:sub>
                        <m:r>
                          <a:rPr lang="en-US">
                            <a:latin typeface="Cambria Math" panose="02040503050406030204" pitchFamily="18" charset="0"/>
                          </a:rPr>
                          <m:t>𝑗</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𝑎</m:t>
                        </m:r>
                      </m:e>
                      <m:sub>
                        <m:r>
                          <a:rPr lang="en-US">
                            <a:latin typeface="Cambria Math" panose="02040503050406030204" pitchFamily="18" charset="0"/>
                          </a:rPr>
                          <m:t>𝑘</m:t>
                        </m:r>
                        <m:r>
                          <a:rPr lang="en-US">
                            <a:latin typeface="Cambria Math" panose="02040503050406030204" pitchFamily="18" charset="0"/>
                          </a:rPr>
                          <m:t>,</m:t>
                        </m:r>
                        <m:r>
                          <a:rPr lang="en-US">
                            <a:latin typeface="Cambria Math" panose="02040503050406030204" pitchFamily="18" charset="0"/>
                          </a:rPr>
                          <m:t>𝑗</m:t>
                        </m:r>
                      </m:sub>
                    </m:sSub>
                    <m:r>
                      <a:rPr lang="en-US">
                        <a:latin typeface="Cambria Math" panose="02040503050406030204" pitchFamily="18" charset="0"/>
                      </a:rPr>
                      <m:t>,</m:t>
                    </m:r>
                    <m:r>
                      <a:rPr lang="en-US">
                        <a:latin typeface="Cambria Math" panose="02040503050406030204" pitchFamily="18" charset="0"/>
                      </a:rPr>
                      <m:t>𝑗</m:t>
                    </m:r>
                    <m:r>
                      <a:rPr lang="en-US">
                        <a:latin typeface="Cambria Math" panose="02040503050406030204" pitchFamily="18" charset="0"/>
                      </a:rPr>
                      <m:t>∈</m:t>
                    </m:r>
                    <m:r>
                      <a:rPr lang="en-US">
                        <a:latin typeface="Cambria Math" panose="02040503050406030204" pitchFamily="18" charset="0"/>
                      </a:rPr>
                      <m:t>𝒥</m:t>
                    </m:r>
                    <m:r>
                      <a:rPr lang="en-US">
                        <a:latin typeface="Cambria Math" panose="02040503050406030204" pitchFamily="18" charset="0"/>
                      </a:rPr>
                      <m:t>)</m:t>
                    </m:r>
                  </m:oMath>
                </a14:m>
                <a:r>
                  <a:rPr lang="en-US" dirty="0"/>
                  <a:t>, where </a:t>
                </a:r>
                <a14:m>
                  <m:oMath xmlns:m="http://schemas.openxmlformats.org/officeDocument/2006/math">
                    <m:r>
                      <a:rPr lang="en-US">
                        <a:latin typeface="Cambria Math" panose="02040503050406030204" pitchFamily="18" charset="0"/>
                      </a:rPr>
                      <m:t>𝒥</m:t>
                    </m:r>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𝑗</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𝑎</m:t>
                            </m:r>
                          </m:e>
                          <m:sub>
                            <m:r>
                              <a:rPr lang="en-US">
                                <a:latin typeface="Cambria Math" panose="02040503050406030204" pitchFamily="18" charset="0"/>
                              </a:rPr>
                              <m:t>𝑘</m:t>
                            </m:r>
                            <m:r>
                              <a:rPr lang="en-US">
                                <a:latin typeface="Cambria Math" panose="02040503050406030204" pitchFamily="18" charset="0"/>
                              </a:rPr>
                              <m:t>,</m:t>
                            </m:r>
                            <m:r>
                              <a:rPr lang="en-US">
                                <a:latin typeface="Cambria Math" panose="02040503050406030204" pitchFamily="18" charset="0"/>
                              </a:rPr>
                              <m:t>𝑗</m:t>
                            </m:r>
                          </m:sub>
                        </m:sSub>
                        <m:r>
                          <a:rPr lang="en-US">
                            <a:latin typeface="Cambria Math" panose="02040503050406030204" pitchFamily="18" charset="0"/>
                          </a:rPr>
                          <m:t>≠⊓</m:t>
                        </m:r>
                      </m:e>
                    </m:d>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sub>
                    </m:sSub>
                  </m:oMath>
                </a14:m>
                <a:r>
                  <a:rPr lang="en-US" dirty="0"/>
                  <a:t> means k variables in Y are labeled, and they are correct</a:t>
                </a:r>
              </a:p>
              <a:p>
                <a:endParaRPr lang="en-US" dirty="0"/>
              </a:p>
              <a:p>
                <a:endParaRPr lang="en-US" dirty="0"/>
              </a:p>
              <a:p>
                <a:r>
                  <a:rPr lang="en-US" b="1" dirty="0"/>
                  <a:t>Theorem:</a:t>
                </a:r>
                <a:r>
                  <a:rPr lang="en-US" dirty="0"/>
                  <a:t>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𝐼</m:t>
                        </m:r>
                      </m:e>
                      <m:sub>
                        <m:r>
                          <a:rPr lang="en-US">
                            <a:latin typeface="Cambria Math" panose="02040503050406030204" pitchFamily="18" charset="0"/>
                          </a:rPr>
                          <m:t>𝑘</m:t>
                        </m:r>
                      </m:sub>
                    </m:sSub>
                  </m:oMath>
                </a14:m>
                <a:r>
                  <a:rPr lang="en-US" dirty="0"/>
                  <a:t> is the mutual information between </a:t>
                </a:r>
                <a14:m>
                  <m:oMath xmlns:m="http://schemas.openxmlformats.org/officeDocument/2006/math">
                    <m:r>
                      <a:rPr lang="en-US">
                        <a:latin typeface="Cambria Math" panose="02040503050406030204" pitchFamily="18" charset="0"/>
                      </a:rPr>
                      <m:t>𝑌</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sub>
                    </m:sSub>
                  </m:oMath>
                </a14:m>
                <a:r>
                  <a:rPr lang="en-US" dirty="0"/>
                  <a:t> when both </a:t>
                </a:r>
                <a14:m>
                  <m:oMath xmlns:m="http://schemas.openxmlformats.org/officeDocument/2006/math">
                    <m:r>
                      <a:rPr lang="en-US">
                        <a:latin typeface="Cambria Math" panose="02040503050406030204" pitchFamily="18" charset="0"/>
                      </a:rPr>
                      <m:t>𝑌</m:t>
                    </m:r>
                  </m:oMath>
                </a14:m>
                <a:r>
                  <a:rPr lang="en-US" dirty="0"/>
                  <a:t> and the </a:t>
                </a:r>
                <a14:m>
                  <m:oMath xmlns:m="http://schemas.openxmlformats.org/officeDocument/2006/math">
                    <m:r>
                      <a:rPr lang="en-US">
                        <a:latin typeface="Cambria Math" panose="02040503050406030204" pitchFamily="18" charset="0"/>
                      </a:rPr>
                      <m:t>𝑘</m:t>
                    </m:r>
                  </m:oMath>
                </a14:m>
                <a:r>
                  <a:rPr lang="en-US" dirty="0"/>
                  <a:t> variables labeled in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sub>
                    </m:sSub>
                  </m:oMath>
                </a14:m>
                <a:r>
                  <a:rPr lang="en-US" dirty="0"/>
                  <a:t> follow uniform distributions.</a:t>
                </a:r>
              </a:p>
              <a:p>
                <a:pPr lvl="1"/>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609601" y="1251856"/>
                <a:ext cx="9390558" cy="4484915"/>
              </a:xfrm>
              <a:blipFill>
                <a:blip r:embed="rId4"/>
                <a:stretch>
                  <a:fillRect l="-390" t="-108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02E19AC-1293-46C5-9D0A-7B6891BB54A9}"/>
              </a:ext>
            </a:extLst>
          </p:cNvPr>
          <p:cNvSpPr>
            <a:spLocks noGrp="1"/>
          </p:cNvSpPr>
          <p:nvPr>
            <p:ph type="sldNum" sz="quarter" idx="11"/>
          </p:nvPr>
        </p:nvSpPr>
        <p:spPr/>
        <p:txBody>
          <a:bodyPr/>
          <a:lstStyle/>
          <a:p>
            <a:fld id="{BDF588C3-71D6-5D45-B118-1C664482E1C2}" type="slidenum">
              <a:rPr lang="en-US" smtClean="0"/>
              <a:t>55</a:t>
            </a:fld>
            <a:endParaRPr lang="en-US"/>
          </a:p>
        </p:txBody>
      </p:sp>
    </p:spTree>
    <p:extLst>
      <p:ext uri="{BB962C8B-B14F-4D97-AF65-F5344CB8AC3E}">
        <p14:creationId xmlns:p14="http://schemas.microsoft.com/office/powerpoint/2010/main" val="354332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View of Structured Annotation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It is the reduction in the uncertainty of a target structure </a:t>
                </a:r>
                <a14:m>
                  <m:oMath xmlns:m="http://schemas.openxmlformats.org/officeDocument/2006/math">
                    <m:r>
                      <a:rPr lang="en-US" smtClean="0">
                        <a:latin typeface="Cambria Math" panose="02040503050406030204" pitchFamily="18" charset="0"/>
                      </a:rPr>
                      <m:t>𝑌</m:t>
                    </m:r>
                  </m:oMath>
                </a14:m>
                <a:r>
                  <a:rPr lang="en-US" dirty="0"/>
                  <a:t>, by the annotation random process </a:t>
                </a:r>
                <a14:m>
                  <m:oMath xmlns:m="http://schemas.openxmlformats.org/officeDocument/2006/math">
                    <m:r>
                      <a:rPr lang="en-US" smtClean="0">
                        <a:latin typeface="Cambria Math" panose="02040503050406030204" pitchFamily="18" charset="0"/>
                      </a:rPr>
                      <m:t>𝐴</m:t>
                    </m:r>
                  </m:oMath>
                </a14:m>
                <a:endParaRPr lang="en-US" dirty="0"/>
              </a:p>
              <a:p>
                <a:pPr lvl="1"/>
                <a:r>
                  <a:rPr lang="en-US" dirty="0"/>
                  <a:t>We studied “partial structure” here, but by modifying the definition of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sub>
                    </m:sSub>
                  </m:oMath>
                </a14:m>
                <a:r>
                  <a:rPr lang="en-US" dirty="0"/>
                  <a:t>, we can study “noisy structure” as well.</a:t>
                </a:r>
              </a:p>
              <a:p>
                <a:pPr lvl="1"/>
                <a:endParaRPr lang="en-US" dirty="0"/>
              </a:p>
              <a:p>
                <a:r>
                  <a:rPr lang="en-US" dirty="0"/>
                  <a:t>More generally, we argue:</a:t>
                </a:r>
              </a:p>
              <a:p>
                <a:pPr lvl="1"/>
                <a:r>
                  <a:rPr lang="en-US" dirty="0"/>
                  <a:t>Any signal that has non-zero mutual information with Y can be viewed as “annotation”</a:t>
                </a:r>
              </a:p>
              <a:p>
                <a:r>
                  <a:rPr lang="en-US" dirty="0"/>
                  <a:t>Points out a way to understand and quantify the value of indirect supervision signals.</a:t>
                </a:r>
              </a:p>
              <a:p>
                <a:pPr lvl="1"/>
                <a:r>
                  <a:rPr lang="en-US" sz="1800" dirty="0"/>
                  <a:t>Rather than annotate a data set at the events and relations level, answer some questions relative to it. </a:t>
                </a:r>
              </a:p>
              <a:p>
                <a:pPr lvl="1"/>
                <a:r>
                  <a:rPr lang="en-US" sz="1800" dirty="0"/>
                  <a:t>Rather than annotating topics of documents, use Wikipedia to “understand” the topic means; then classify</a:t>
                </a:r>
              </a:p>
              <a:p>
                <a:pPr lvl="1"/>
                <a:r>
                  <a:rPr lang="en-US" sz="1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33" t="-1087" b="-149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46740F7-0C36-40CB-8946-CA60114D1AC4}"/>
              </a:ext>
            </a:extLst>
          </p:cNvPr>
          <p:cNvSpPr>
            <a:spLocks noGrp="1"/>
          </p:cNvSpPr>
          <p:nvPr>
            <p:ph type="sldNum" sz="quarter" idx="11"/>
          </p:nvPr>
        </p:nvSpPr>
        <p:spPr/>
        <p:txBody>
          <a:bodyPr/>
          <a:lstStyle>
            <a:defPPr>
              <a:defRPr lang="en-US"/>
            </a:defPPr>
            <a:lvl1pPr marL="0" algn="ctr" defTabSz="914400" rtl="0" eaLnBrk="1" latinLnBrk="0" hangingPunct="1">
              <a:defRPr sz="1200" kern="1200">
                <a:solidFill>
                  <a:schemeClr val="tx1"/>
                </a:solidFill>
                <a:latin typeface="Arial" pitchFamily="34" charset="0"/>
                <a:ea typeface="Arial Unicode MS" pitchFamily="34" charset="-128"/>
                <a:cs typeface="Arial Unicode MS" pitchFamily="34"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F588C3-71D6-5D45-B118-1C664482E1C2}" type="slidenum">
              <a:rPr lang="en-US" smtClean="0"/>
              <a:pPr/>
              <a:t>56</a:t>
            </a:fld>
            <a:endParaRPr lang="en-US"/>
          </a:p>
        </p:txBody>
      </p:sp>
      <p:sp>
        <p:nvSpPr>
          <p:cNvPr id="10" name="Rectangular Callout 6">
            <a:extLst>
              <a:ext uri="{FF2B5EF4-FFF2-40B4-BE49-F238E27FC236}">
                <a16:creationId xmlns:a16="http://schemas.microsoft.com/office/drawing/2014/main" id="{47FAA58F-87A0-45E8-90DA-145DC1C85C7E}"/>
              </a:ext>
            </a:extLst>
          </p:cNvPr>
          <p:cNvSpPr/>
          <p:nvPr/>
        </p:nvSpPr>
        <p:spPr>
          <a:xfrm rot="377120">
            <a:off x="8786360" y="5526097"/>
            <a:ext cx="3102879" cy="704730"/>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80"/>
                </a:solidFill>
              </a:rPr>
              <a:t>Incidental Supervision</a:t>
            </a:r>
          </a:p>
        </p:txBody>
      </p:sp>
    </p:spTree>
    <p:extLst>
      <p:ext uri="{BB962C8B-B14F-4D97-AF65-F5344CB8AC3E}">
        <p14:creationId xmlns:p14="http://schemas.microsoft.com/office/powerpoint/2010/main" val="171780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50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50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50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084F-57A8-4C86-B8E3-01A17A35B1CC}"/>
              </a:ext>
            </a:extLst>
          </p:cNvPr>
          <p:cNvSpPr>
            <a:spLocks noGrp="1"/>
          </p:cNvSpPr>
          <p:nvPr>
            <p:ph type="title"/>
          </p:nvPr>
        </p:nvSpPr>
        <p:spPr/>
        <p:txBody>
          <a:bodyPr/>
          <a:lstStyle/>
          <a:p>
            <a:r>
              <a:rPr lang="en-US" dirty="0"/>
              <a:t>It’s Time for Reasoning: Outline </a:t>
            </a:r>
          </a:p>
        </p:txBody>
      </p:sp>
      <p:sp>
        <p:nvSpPr>
          <p:cNvPr id="3" name="Content Placeholder 2">
            <a:extLst>
              <a:ext uri="{FF2B5EF4-FFF2-40B4-BE49-F238E27FC236}">
                <a16:creationId xmlns:a16="http://schemas.microsoft.com/office/drawing/2014/main" id="{9D97316F-6B52-439C-9D56-2F01771FC364}"/>
              </a:ext>
            </a:extLst>
          </p:cNvPr>
          <p:cNvSpPr>
            <a:spLocks noGrp="1"/>
          </p:cNvSpPr>
          <p:nvPr>
            <p:ph idx="1"/>
          </p:nvPr>
        </p:nvSpPr>
        <p:spPr/>
        <p:txBody>
          <a:bodyPr/>
          <a:lstStyle/>
          <a:p>
            <a:r>
              <a:rPr lang="en-US" dirty="0"/>
              <a:t>Did Aristotle have a laptop?</a:t>
            </a:r>
          </a:p>
          <a:p>
            <a:endParaRPr lang="en-US" dirty="0"/>
          </a:p>
          <a:p>
            <a:r>
              <a:rPr lang="en-US" b="1" dirty="0"/>
              <a:t>We cannot answer this question yet.</a:t>
            </a:r>
          </a:p>
          <a:p>
            <a:endParaRPr lang="en-US" dirty="0"/>
          </a:p>
          <a:p>
            <a:endParaRPr lang="en-US" dirty="0"/>
          </a:p>
          <a:p>
            <a:r>
              <a:rPr lang="en-US" dirty="0"/>
              <a:t>But, we have made significant progress in reasoning about time, and a few additional reasoning tasks in NLP </a:t>
            </a:r>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AF77F24A-0698-4728-83B2-3A67D85B3C8D}"/>
              </a:ext>
            </a:extLst>
          </p:cNvPr>
          <p:cNvSpPr>
            <a:spLocks noGrp="1"/>
          </p:cNvSpPr>
          <p:nvPr>
            <p:ph type="sldNum" sz="quarter" idx="11"/>
          </p:nvPr>
        </p:nvSpPr>
        <p:spPr/>
        <p:txBody>
          <a:bodyPr/>
          <a:lstStyle/>
          <a:p>
            <a:fld id="{BDF588C3-71D6-5D45-B118-1C664482E1C2}" type="slidenum">
              <a:rPr lang="en-US" smtClean="0"/>
              <a:t>57</a:t>
            </a:fld>
            <a:endParaRPr lang="en-US"/>
          </a:p>
        </p:txBody>
      </p:sp>
      <p:pic>
        <p:nvPicPr>
          <p:cNvPr id="5" name="Picture 2" descr="Aristotle">
            <a:extLst>
              <a:ext uri="{FF2B5EF4-FFF2-40B4-BE49-F238E27FC236}">
                <a16:creationId xmlns:a16="http://schemas.microsoft.com/office/drawing/2014/main" id="{A2241010-A948-48B8-AAAB-22C598800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80" y="1205610"/>
            <a:ext cx="3470220" cy="208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463179"/>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50EB-924D-40F2-AB7F-840831AE4CEC}"/>
              </a:ext>
            </a:extLst>
          </p:cNvPr>
          <p:cNvSpPr>
            <a:spLocks noGrp="1"/>
          </p:cNvSpPr>
          <p:nvPr>
            <p:ph type="title"/>
          </p:nvPr>
        </p:nvSpPr>
        <p:spPr/>
        <p:txBody>
          <a:bodyPr/>
          <a:lstStyle/>
          <a:p>
            <a:r>
              <a:rPr lang="en-US" dirty="0"/>
              <a:t>More Temporal Reasoning </a:t>
            </a:r>
            <a:r>
              <a:rPr lang="en-US" sz="2400" dirty="0"/>
              <a:t>[EMNLP’19]</a:t>
            </a:r>
            <a:endParaRPr lang="en-US" dirty="0"/>
          </a:p>
        </p:txBody>
      </p:sp>
      <p:sp>
        <p:nvSpPr>
          <p:cNvPr id="3" name="Content Placeholder 2">
            <a:extLst>
              <a:ext uri="{FF2B5EF4-FFF2-40B4-BE49-F238E27FC236}">
                <a16:creationId xmlns:a16="http://schemas.microsoft.com/office/drawing/2014/main" id="{81D9A304-90FE-4779-83AC-56E4550BC0FC}"/>
              </a:ext>
            </a:extLst>
          </p:cNvPr>
          <p:cNvSpPr>
            <a:spLocks noGrp="1"/>
          </p:cNvSpPr>
          <p:nvPr>
            <p:ph idx="1"/>
          </p:nvPr>
        </p:nvSpPr>
        <p:spPr>
          <a:xfrm>
            <a:off x="609600" y="895497"/>
            <a:ext cx="3194577" cy="4484915"/>
          </a:xfrm>
        </p:spPr>
        <p:txBody>
          <a:bodyPr/>
          <a:lstStyle/>
          <a:p>
            <a:r>
              <a:rPr lang="en-US" sz="2000" dirty="0"/>
              <a:t>A new QA data set that addresses some temporal reasoning tasks. (Along with a baseline approach)</a:t>
            </a:r>
          </a:p>
          <a:p>
            <a:endParaRPr lang="en-US" sz="2000" dirty="0"/>
          </a:p>
          <a:p>
            <a:endParaRPr lang="en-US" sz="2000" dirty="0"/>
          </a:p>
          <a:p>
            <a:endParaRPr lang="en-US" sz="2000" dirty="0"/>
          </a:p>
          <a:p>
            <a:r>
              <a:rPr lang="en-US" sz="2000" dirty="0"/>
              <a:t>Paul Simon is in NYC. Let’s go see him. </a:t>
            </a:r>
          </a:p>
          <a:p>
            <a:r>
              <a:rPr lang="en-US" sz="2000" dirty="0"/>
              <a:t>The Empire State Building is in NYC.</a:t>
            </a:r>
          </a:p>
        </p:txBody>
      </p:sp>
      <p:sp>
        <p:nvSpPr>
          <p:cNvPr id="4" name="Slide Number Placeholder 3">
            <a:extLst>
              <a:ext uri="{FF2B5EF4-FFF2-40B4-BE49-F238E27FC236}">
                <a16:creationId xmlns:a16="http://schemas.microsoft.com/office/drawing/2014/main" id="{2AD1632A-932F-4226-849A-B45B571A74F8}"/>
              </a:ext>
            </a:extLst>
          </p:cNvPr>
          <p:cNvSpPr>
            <a:spLocks noGrp="1"/>
          </p:cNvSpPr>
          <p:nvPr>
            <p:ph type="sldNum" sz="quarter" idx="11"/>
          </p:nvPr>
        </p:nvSpPr>
        <p:spPr/>
        <p:txBody>
          <a:bodyPr/>
          <a:lstStyle/>
          <a:p>
            <a:fld id="{BDF588C3-71D6-5D45-B118-1C664482E1C2}" type="slidenum">
              <a:rPr lang="en-US" smtClean="0"/>
              <a:t>58</a:t>
            </a:fld>
            <a:endParaRPr lang="en-US"/>
          </a:p>
        </p:txBody>
      </p:sp>
      <p:pic>
        <p:nvPicPr>
          <p:cNvPr id="5" name="Picture 4">
            <a:extLst>
              <a:ext uri="{FF2B5EF4-FFF2-40B4-BE49-F238E27FC236}">
                <a16:creationId xmlns:a16="http://schemas.microsoft.com/office/drawing/2014/main" id="{084BF2E9-3213-406E-A269-D8D4E57ECF14}"/>
              </a:ext>
            </a:extLst>
          </p:cNvPr>
          <p:cNvPicPr>
            <a:picLocks noChangeAspect="1"/>
          </p:cNvPicPr>
          <p:nvPr/>
        </p:nvPicPr>
        <p:blipFill>
          <a:blip r:embed="rId2"/>
          <a:stretch>
            <a:fillRect/>
          </a:stretch>
        </p:blipFill>
        <p:spPr>
          <a:xfrm>
            <a:off x="3859351" y="810205"/>
            <a:ext cx="4589781" cy="5995377"/>
          </a:xfrm>
          <a:prstGeom prst="rect">
            <a:avLst/>
          </a:prstGeom>
        </p:spPr>
      </p:pic>
      <p:sp>
        <p:nvSpPr>
          <p:cNvPr id="6" name="Arrow: Right 5">
            <a:extLst>
              <a:ext uri="{FF2B5EF4-FFF2-40B4-BE49-F238E27FC236}">
                <a16:creationId xmlns:a16="http://schemas.microsoft.com/office/drawing/2014/main" id="{FD9DB9F0-1A28-4708-B679-33D6621B66B3}"/>
              </a:ext>
            </a:extLst>
          </p:cNvPr>
          <p:cNvSpPr/>
          <p:nvPr/>
        </p:nvSpPr>
        <p:spPr>
          <a:xfrm>
            <a:off x="1503617" y="5905743"/>
            <a:ext cx="2300560" cy="618178"/>
          </a:xfrm>
          <a:prstGeom prst="rightArrow">
            <a:avLst/>
          </a:prstGeom>
          <a:solidFill>
            <a:srgbClr val="FFFFCC"/>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Helvetica Neue" charset="0"/>
                <a:ea typeface="Helvetica Neue" charset="0"/>
                <a:cs typeface="Helvetica Neue" charset="0"/>
              </a:rPr>
              <a:t>Event Frequency</a:t>
            </a:r>
          </a:p>
        </p:txBody>
      </p:sp>
      <p:sp>
        <p:nvSpPr>
          <p:cNvPr id="7" name="Arrow: Right 6">
            <a:extLst>
              <a:ext uri="{FF2B5EF4-FFF2-40B4-BE49-F238E27FC236}">
                <a16:creationId xmlns:a16="http://schemas.microsoft.com/office/drawing/2014/main" id="{55F56510-B4A3-4D5B-B834-ABD32E817149}"/>
              </a:ext>
            </a:extLst>
          </p:cNvPr>
          <p:cNvSpPr/>
          <p:nvPr/>
        </p:nvSpPr>
        <p:spPr>
          <a:xfrm>
            <a:off x="1503617" y="2185047"/>
            <a:ext cx="2300560" cy="618178"/>
          </a:xfrm>
          <a:prstGeom prst="rightArrow">
            <a:avLst/>
          </a:prstGeom>
          <a:solidFill>
            <a:srgbClr val="FFFFCC"/>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Helvetica Neue" charset="0"/>
                <a:ea typeface="Helvetica Neue" charset="0"/>
                <a:cs typeface="Helvetica Neue" charset="0"/>
              </a:rPr>
              <a:t>Typical Time</a:t>
            </a:r>
          </a:p>
        </p:txBody>
      </p:sp>
      <p:pic>
        <p:nvPicPr>
          <p:cNvPr id="8" name="Picture 7">
            <a:extLst>
              <a:ext uri="{FF2B5EF4-FFF2-40B4-BE49-F238E27FC236}">
                <a16:creationId xmlns:a16="http://schemas.microsoft.com/office/drawing/2014/main" id="{261049F0-DEA6-414C-8D2F-3B8CAD180E6A}"/>
              </a:ext>
            </a:extLst>
          </p:cNvPr>
          <p:cNvPicPr>
            <a:picLocks noChangeAspect="1"/>
          </p:cNvPicPr>
          <p:nvPr/>
        </p:nvPicPr>
        <p:blipFill>
          <a:blip r:embed="rId3"/>
          <a:stretch>
            <a:fillRect/>
          </a:stretch>
        </p:blipFill>
        <p:spPr>
          <a:xfrm>
            <a:off x="9081164" y="4011485"/>
            <a:ext cx="2835310" cy="2059480"/>
          </a:xfrm>
          <a:prstGeom prst="rect">
            <a:avLst/>
          </a:prstGeom>
        </p:spPr>
      </p:pic>
      <p:pic>
        <p:nvPicPr>
          <p:cNvPr id="9" name="Picture 8">
            <a:extLst>
              <a:ext uri="{FF2B5EF4-FFF2-40B4-BE49-F238E27FC236}">
                <a16:creationId xmlns:a16="http://schemas.microsoft.com/office/drawing/2014/main" id="{6F66B40D-8ECC-4AB4-9AEA-CA764CA5D000}"/>
              </a:ext>
            </a:extLst>
          </p:cNvPr>
          <p:cNvPicPr>
            <a:picLocks noChangeAspect="1"/>
          </p:cNvPicPr>
          <p:nvPr/>
        </p:nvPicPr>
        <p:blipFill>
          <a:blip r:embed="rId4"/>
          <a:stretch>
            <a:fillRect/>
          </a:stretch>
        </p:blipFill>
        <p:spPr>
          <a:xfrm>
            <a:off x="9081164" y="1672447"/>
            <a:ext cx="2834640" cy="1907686"/>
          </a:xfrm>
          <a:prstGeom prst="rect">
            <a:avLst/>
          </a:prstGeom>
        </p:spPr>
      </p:pic>
    </p:spTree>
    <p:extLst>
      <p:ext uri="{BB962C8B-B14F-4D97-AF65-F5344CB8AC3E}">
        <p14:creationId xmlns:p14="http://schemas.microsoft.com/office/powerpoint/2010/main" val="36357699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9577-E57F-4DE9-B34F-8113095262ED}"/>
              </a:ext>
            </a:extLst>
          </p:cNvPr>
          <p:cNvSpPr>
            <a:spLocks noGrp="1"/>
          </p:cNvSpPr>
          <p:nvPr>
            <p:ph type="title"/>
          </p:nvPr>
        </p:nvSpPr>
        <p:spPr/>
        <p:txBody>
          <a:bodyPr/>
          <a:lstStyle/>
          <a:p>
            <a:r>
              <a:rPr lang="en-US" dirty="0"/>
              <a:t>CliffsNotes </a:t>
            </a:r>
          </a:p>
        </p:txBody>
      </p:sp>
      <p:sp>
        <p:nvSpPr>
          <p:cNvPr id="3" name="Content Placeholder 2">
            <a:extLst>
              <a:ext uri="{FF2B5EF4-FFF2-40B4-BE49-F238E27FC236}">
                <a16:creationId xmlns:a16="http://schemas.microsoft.com/office/drawing/2014/main" id="{EDB222B4-B6FB-4208-AA21-E3422014F21C}"/>
              </a:ext>
            </a:extLst>
          </p:cNvPr>
          <p:cNvSpPr>
            <a:spLocks noGrp="1"/>
          </p:cNvSpPr>
          <p:nvPr>
            <p:ph idx="1"/>
          </p:nvPr>
        </p:nvSpPr>
        <p:spPr>
          <a:xfrm>
            <a:off x="609600" y="1251856"/>
            <a:ext cx="7250607" cy="4484915"/>
          </a:xfrm>
        </p:spPr>
        <p:txBody>
          <a:bodyPr/>
          <a:lstStyle/>
          <a:p>
            <a:r>
              <a:rPr lang="en-US" dirty="0"/>
              <a:t>Multiple natural language documents</a:t>
            </a:r>
          </a:p>
          <a:p>
            <a:pPr lvl="1"/>
            <a:r>
              <a:rPr lang="en-US" dirty="0"/>
              <a:t>Small units of text or large units of texts</a:t>
            </a:r>
          </a:p>
          <a:p>
            <a:pPr lvl="1"/>
            <a:r>
              <a:rPr lang="en-US" dirty="0"/>
              <a:t>Reading news about an event/situation </a:t>
            </a:r>
            <a:r>
              <a:rPr lang="en-US" b="1" dirty="0"/>
              <a:t>over time </a:t>
            </a:r>
            <a:r>
              <a:rPr lang="en-US" dirty="0"/>
              <a:t>and/or from </a:t>
            </a:r>
            <a:r>
              <a:rPr lang="en-US" b="1" dirty="0"/>
              <a:t>multiple sources </a:t>
            </a:r>
          </a:p>
          <a:p>
            <a:pPr lvl="1"/>
            <a:r>
              <a:rPr lang="en-US" b="1" dirty="0"/>
              <a:t>Reading a book</a:t>
            </a:r>
          </a:p>
          <a:p>
            <a:pPr lvl="1"/>
            <a:endParaRPr lang="en-US" dirty="0"/>
          </a:p>
          <a:p>
            <a:pPr lvl="1"/>
            <a:r>
              <a:rPr lang="en-US" dirty="0"/>
              <a:t>The novel features the character </a:t>
            </a:r>
            <a:r>
              <a:rPr lang="en-US" dirty="0">
                <a:hlinkClick r:id="rId2" tooltip="David Copperfield (character)"/>
              </a:rPr>
              <a:t>David Copperfield</a:t>
            </a:r>
            <a:r>
              <a:rPr lang="en-US" dirty="0"/>
              <a:t>, his journey of change and growth from infancy to maturity, as many people enter and leave his life and he passes through the stages of his development. (</a:t>
            </a:r>
            <a:r>
              <a:rPr lang="en-US" b="1" dirty="0"/>
              <a:t>Fiction, and you know it</a:t>
            </a:r>
            <a:r>
              <a:rPr lang="en-US" dirty="0"/>
              <a:t>)</a:t>
            </a:r>
          </a:p>
          <a:p>
            <a:pPr lvl="1"/>
            <a:r>
              <a:rPr lang="en-US" dirty="0"/>
              <a:t>London and England in the 19-th century; socio-economic state, child exploitation; schools, prisons, emigration to Australia (</a:t>
            </a:r>
            <a:r>
              <a:rPr lang="en-US" b="1" dirty="0"/>
              <a:t>true historical facts</a:t>
            </a:r>
            <a:r>
              <a:rPr lang="en-US" dirty="0"/>
              <a:t>)</a:t>
            </a:r>
          </a:p>
          <a:p>
            <a:r>
              <a:rPr lang="en-US" dirty="0">
                <a:solidFill>
                  <a:srgbClr val="0000FF"/>
                </a:solidFill>
              </a:rPr>
              <a:t>What are the computational tasks that we should think about? </a:t>
            </a:r>
          </a:p>
          <a:p>
            <a:endParaRPr lang="en-US" dirty="0"/>
          </a:p>
          <a:p>
            <a:endParaRPr lang="en-US" dirty="0"/>
          </a:p>
        </p:txBody>
      </p:sp>
      <p:sp>
        <p:nvSpPr>
          <p:cNvPr id="4" name="Slide Number Placeholder 3">
            <a:extLst>
              <a:ext uri="{FF2B5EF4-FFF2-40B4-BE49-F238E27FC236}">
                <a16:creationId xmlns:a16="http://schemas.microsoft.com/office/drawing/2014/main" id="{0276FED4-9B2A-42C6-9F5A-82A202DB9F03}"/>
              </a:ext>
            </a:extLst>
          </p:cNvPr>
          <p:cNvSpPr>
            <a:spLocks noGrp="1"/>
          </p:cNvSpPr>
          <p:nvPr>
            <p:ph type="sldNum" sz="quarter" idx="11"/>
          </p:nvPr>
        </p:nvSpPr>
        <p:spPr/>
        <p:txBody>
          <a:bodyPr/>
          <a:lstStyle/>
          <a:p>
            <a:fld id="{BDF588C3-71D6-5D45-B118-1C664482E1C2}" type="slidenum">
              <a:rPr lang="en-US" smtClean="0"/>
              <a:t>59</a:t>
            </a:fld>
            <a:endParaRPr lang="en-US"/>
          </a:p>
        </p:txBody>
      </p:sp>
      <p:pic>
        <p:nvPicPr>
          <p:cNvPr id="1026" name="Picture 2" descr="Image result for dickens david copperfield">
            <a:extLst>
              <a:ext uri="{FF2B5EF4-FFF2-40B4-BE49-F238E27FC236}">
                <a16:creationId xmlns:a16="http://schemas.microsoft.com/office/drawing/2014/main" id="{88D3E79A-1748-4A54-98E1-D33741789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561" y="1450521"/>
            <a:ext cx="26098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2645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91"/>
          <p:cNvSpPr>
            <a:spLocks noChangeArrowheads="1"/>
          </p:cNvSpPr>
          <p:nvPr/>
        </p:nvSpPr>
        <p:spPr bwMode="auto">
          <a:xfrm>
            <a:off x="8980881" y="2054084"/>
            <a:ext cx="3048000" cy="685800"/>
          </a:xfrm>
          <a:prstGeom prst="wedgeRectCallout">
            <a:avLst>
              <a:gd name="adj1" fmla="val -75302"/>
              <a:gd name="adj2" fmla="val 56416"/>
            </a:avLst>
          </a:prstGeom>
          <a:solidFill>
            <a:srgbClr val="FAE1AF"/>
          </a:solidFill>
          <a:ln w="19050">
            <a:solidFill>
              <a:srgbClr val="A7001B"/>
            </a:solidFill>
            <a:miter lim="800000"/>
            <a:headEnd/>
            <a:tailEnd/>
          </a:ln>
        </p:spPr>
        <p:txBody>
          <a:bodyPr/>
          <a:lstStyle/>
          <a:p>
            <a:pPr algn="ctr"/>
            <a:r>
              <a:rPr lang="en-US" dirty="0">
                <a:solidFill>
                  <a:srgbClr val="000080"/>
                </a:solidFill>
                <a:latin typeface="Calibri"/>
                <a:cs typeface="Arial" charset="0"/>
              </a:rPr>
              <a:t>Expectation is a knowledge intensive component</a:t>
            </a:r>
          </a:p>
        </p:txBody>
      </p:sp>
      <p:sp>
        <p:nvSpPr>
          <p:cNvPr id="18436" name="Rectangle 2"/>
          <p:cNvSpPr>
            <a:spLocks noGrp="1" noChangeArrowheads="1"/>
          </p:cNvSpPr>
          <p:nvPr>
            <p:ph type="title"/>
          </p:nvPr>
        </p:nvSpPr>
        <p:spPr/>
        <p:txBody>
          <a:bodyPr/>
          <a:lstStyle/>
          <a:p>
            <a:r>
              <a:rPr lang="en-US" dirty="0"/>
              <a:t>Natural Language Understanding</a:t>
            </a:r>
          </a:p>
        </p:txBody>
      </p:sp>
      <p:sp>
        <p:nvSpPr>
          <p:cNvPr id="830467" name="Rectangle 3"/>
          <p:cNvSpPr>
            <a:spLocks noGrp="1" noChangeArrowheads="1"/>
          </p:cNvSpPr>
          <p:nvPr>
            <p:ph idx="1"/>
          </p:nvPr>
        </p:nvSpPr>
        <p:spPr/>
        <p:txBody>
          <a:bodyPr/>
          <a:lstStyle/>
          <a:p>
            <a:r>
              <a:rPr lang="en-US" altLang="zh-TW" dirty="0"/>
              <a:t>Natural language understanding decisions are global decisions that require </a:t>
            </a:r>
          </a:p>
          <a:p>
            <a:pPr lvl="1"/>
            <a:r>
              <a:rPr lang="en-US" altLang="zh-TW" dirty="0"/>
              <a:t>Making (local) predictions driven by different models trained in different ways, at different times/conditions/scenarios</a:t>
            </a:r>
          </a:p>
          <a:p>
            <a:pPr lvl="1"/>
            <a:r>
              <a:rPr lang="en-US" altLang="zh-TW" dirty="0"/>
              <a:t>The ability to put these predictions together coherently</a:t>
            </a:r>
          </a:p>
          <a:p>
            <a:pPr lvl="1"/>
            <a:r>
              <a:rPr lang="en-US" altLang="zh-TW" dirty="0"/>
              <a:t>Knowledge, that guides the decisions so they satisfy our expectations</a:t>
            </a:r>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p:txBody>
      </p:sp>
      <p:sp>
        <p:nvSpPr>
          <p:cNvPr id="2" name="Rectangle 1"/>
          <p:cNvSpPr/>
          <p:nvPr/>
        </p:nvSpPr>
        <p:spPr>
          <a:xfrm>
            <a:off x="2019300" y="3634500"/>
            <a:ext cx="8153400" cy="1015663"/>
          </a:xfrm>
          <a:prstGeom prst="rect">
            <a:avLst/>
          </a:prstGeom>
          <a:solidFill>
            <a:srgbClr val="FAE1AF"/>
          </a:solidFill>
          <a:ln w="19050">
            <a:solidFill>
              <a:srgbClr val="A7001B"/>
            </a:solidFill>
          </a:ln>
        </p:spPr>
        <p:txBody>
          <a:bodyPr wrap="square">
            <a:spAutoFit/>
          </a:bodyPr>
          <a:lstStyle/>
          <a:p>
            <a:pPr algn="ctr"/>
            <a:r>
              <a:rPr lang="en-US" altLang="zh-TW" sz="2000" dirty="0">
                <a:solidFill>
                  <a:srgbClr val="000080"/>
                </a:solidFill>
                <a:latin typeface="Calibri" panose="020F0502020204030204" pitchFamily="34" charset="0"/>
                <a:cs typeface="Calibri" panose="020F0502020204030204" pitchFamily="34" charset="0"/>
              </a:rPr>
              <a:t>Natural Language Interpretation is an Inference Process that is best thought of as a knowledge-constrained optimization problem, done on top of multiple statistically learned models. </a:t>
            </a:r>
            <a:endParaRPr lang="en-US" altLang="zh-TW" sz="1600" dirty="0">
              <a:solidFill>
                <a:srgbClr val="400080"/>
              </a:solidFill>
              <a:latin typeface="Calibri" panose="020F0502020204030204" pitchFamily="34" charset="0"/>
              <a:cs typeface="Calibri" panose="020F0502020204030204" pitchFamily="34" charset="0"/>
            </a:endParaRPr>
          </a:p>
        </p:txBody>
      </p:sp>
      <p:cxnSp>
        <p:nvCxnSpPr>
          <p:cNvPr id="6" name="Straight Connector 5"/>
          <p:cNvCxnSpPr/>
          <p:nvPr/>
        </p:nvCxnSpPr>
        <p:spPr>
          <a:xfrm>
            <a:off x="6096000" y="2725408"/>
            <a:ext cx="106680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42029" y="3096211"/>
            <a:ext cx="243840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DA100030-9B3B-4511-9217-6DC3E5D062C9}"/>
              </a:ext>
            </a:extLst>
          </p:cNvPr>
          <p:cNvSpPr>
            <a:spLocks noGrp="1"/>
          </p:cNvSpPr>
          <p:nvPr>
            <p:ph type="sldNum" sz="quarter" idx="11"/>
          </p:nvPr>
        </p:nvSpPr>
        <p:spPr/>
        <p:txBody>
          <a:bodyPr/>
          <a:lstStyle/>
          <a:p>
            <a:fld id="{BDF588C3-71D6-5D45-B118-1C664482E1C2}" type="slidenum">
              <a:rPr lang="en-US" smtClean="0"/>
              <a:t>6</a:t>
            </a:fld>
            <a:endParaRPr lang="en-US"/>
          </a:p>
        </p:txBody>
      </p:sp>
    </p:spTree>
    <p:extLst>
      <p:ext uri="{BB962C8B-B14F-4D97-AF65-F5344CB8AC3E}">
        <p14:creationId xmlns:p14="http://schemas.microsoft.com/office/powerpoint/2010/main" val="38616219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9577-E57F-4DE9-B34F-8113095262ED}"/>
              </a:ext>
            </a:extLst>
          </p:cNvPr>
          <p:cNvSpPr>
            <a:spLocks noGrp="1"/>
          </p:cNvSpPr>
          <p:nvPr>
            <p:ph type="title"/>
          </p:nvPr>
        </p:nvSpPr>
        <p:spPr/>
        <p:txBody>
          <a:bodyPr/>
          <a:lstStyle/>
          <a:p>
            <a:r>
              <a:rPr lang="en-US" dirty="0"/>
              <a:t>Recap </a:t>
            </a:r>
          </a:p>
        </p:txBody>
      </p:sp>
      <p:sp>
        <p:nvSpPr>
          <p:cNvPr id="3" name="Content Placeholder 2">
            <a:extLst>
              <a:ext uri="{FF2B5EF4-FFF2-40B4-BE49-F238E27FC236}">
                <a16:creationId xmlns:a16="http://schemas.microsoft.com/office/drawing/2014/main" id="{EDB222B4-B6FB-4208-AA21-E3422014F21C}"/>
              </a:ext>
            </a:extLst>
          </p:cNvPr>
          <p:cNvSpPr>
            <a:spLocks noGrp="1"/>
          </p:cNvSpPr>
          <p:nvPr>
            <p:ph idx="1"/>
          </p:nvPr>
        </p:nvSpPr>
        <p:spPr>
          <a:xfrm>
            <a:off x="609601" y="1251856"/>
            <a:ext cx="7269562" cy="4484915"/>
          </a:xfrm>
        </p:spPr>
        <p:txBody>
          <a:bodyPr/>
          <a:lstStyle/>
          <a:p>
            <a:pPr marL="0" indent="0">
              <a:buNone/>
            </a:pPr>
            <a:r>
              <a:rPr lang="en-US" dirty="0"/>
              <a:t>Coming off a road win over the Cowboys, the Redskins traveled to Lincoln Financial Field for a Week 5 NFC East duel with the Philadelphia Eagles. In the first quarter, the Redskins trailed early </a:t>
            </a:r>
            <a:r>
              <a:rPr lang="en-US" b="1" dirty="0"/>
              <a:t>as RB Brian Westbrook scored on a 9-yard TD run</a:t>
            </a:r>
            <a:r>
              <a:rPr lang="en-US" dirty="0"/>
              <a:t> and </a:t>
            </a:r>
            <a:r>
              <a:rPr lang="en-US" b="1" dirty="0"/>
              <a:t>the Eagles DeSean Jackson returned a punt 68 yards for a touchdown.</a:t>
            </a:r>
            <a:r>
              <a:rPr lang="en-US" dirty="0"/>
              <a:t> Washington still trailed at half time 14:9, </a:t>
            </a:r>
            <a:r>
              <a:rPr lang="en-US" b="1" dirty="0"/>
              <a:t>with field goals from Shaun </a:t>
            </a:r>
            <a:r>
              <a:rPr lang="en-US" b="1" dirty="0" err="1"/>
              <a:t>Suisham</a:t>
            </a:r>
            <a:r>
              <a:rPr lang="en-US" dirty="0"/>
              <a:t>. In the third quarter, the Redskins took the lead on a trick play as WR </a:t>
            </a:r>
            <a:r>
              <a:rPr lang="en-US" dirty="0" err="1"/>
              <a:t>Antwaan</a:t>
            </a:r>
            <a:r>
              <a:rPr lang="en-US" dirty="0"/>
              <a:t> Randle El threw an 18-yard </a:t>
            </a:r>
            <a:r>
              <a:rPr lang="en-US" b="1" dirty="0"/>
              <a:t>TD pass to TE Chris Cooley</a:t>
            </a:r>
            <a:r>
              <a:rPr lang="en-US" dirty="0"/>
              <a:t>. In the fourth quarter, the Redskins increased their lead when </a:t>
            </a:r>
            <a:r>
              <a:rPr lang="en-US" b="1" dirty="0"/>
              <a:t>Clinton Portis scored on a 4-yard TD run</a:t>
            </a:r>
            <a:r>
              <a:rPr lang="en-US" dirty="0"/>
              <a:t>. The Eagles managed one more score in the final quarter for a </a:t>
            </a:r>
            <a:r>
              <a:rPr lang="en-US" b="1" dirty="0"/>
              <a:t>final score of 17:23</a:t>
            </a:r>
            <a:r>
              <a:rPr lang="en-US" dirty="0"/>
              <a:t>.</a:t>
            </a:r>
          </a:p>
          <a:p>
            <a:pPr lvl="0">
              <a:buClr>
                <a:srgbClr val="E7E6E6">
                  <a:lumMod val="25000"/>
                </a:srgbClr>
              </a:buClr>
            </a:pPr>
            <a:r>
              <a:rPr lang="en-US" dirty="0">
                <a:solidFill>
                  <a:srgbClr val="0000FF"/>
                </a:solidFill>
              </a:rPr>
              <a:t>What are the computational tasks that we should think about? </a:t>
            </a:r>
          </a:p>
          <a:p>
            <a:pPr marL="0" indent="0">
              <a:buNone/>
            </a:pPr>
            <a:r>
              <a:rPr lang="en-US" dirty="0"/>
              <a:t> </a:t>
            </a:r>
          </a:p>
        </p:txBody>
      </p:sp>
      <p:sp>
        <p:nvSpPr>
          <p:cNvPr id="4" name="Slide Number Placeholder 3">
            <a:extLst>
              <a:ext uri="{FF2B5EF4-FFF2-40B4-BE49-F238E27FC236}">
                <a16:creationId xmlns:a16="http://schemas.microsoft.com/office/drawing/2014/main" id="{0276FED4-9B2A-42C6-9F5A-82A202DB9F03}"/>
              </a:ext>
            </a:extLst>
          </p:cNvPr>
          <p:cNvSpPr>
            <a:spLocks noGrp="1"/>
          </p:cNvSpPr>
          <p:nvPr>
            <p:ph type="sldNum" sz="quarter" idx="11"/>
          </p:nvPr>
        </p:nvSpPr>
        <p:spPr/>
        <p:txBody>
          <a:bodyPr/>
          <a:lstStyle/>
          <a:p>
            <a:fld id="{BDF588C3-71D6-5D45-B118-1C664482E1C2}" type="slidenum">
              <a:rPr lang="en-US" smtClean="0"/>
              <a:t>60</a:t>
            </a:fld>
            <a:endParaRPr lang="en-US"/>
          </a:p>
        </p:txBody>
      </p:sp>
      <p:sp>
        <p:nvSpPr>
          <p:cNvPr id="5" name="Content Placeholder 2">
            <a:extLst>
              <a:ext uri="{FF2B5EF4-FFF2-40B4-BE49-F238E27FC236}">
                <a16:creationId xmlns:a16="http://schemas.microsoft.com/office/drawing/2014/main" id="{26B84731-FF5D-4E9A-89C1-A2E13948F90D}"/>
              </a:ext>
            </a:extLst>
          </p:cNvPr>
          <p:cNvSpPr txBox="1">
            <a:spLocks/>
          </p:cNvSpPr>
          <p:nvPr/>
        </p:nvSpPr>
        <p:spPr bwMode="auto">
          <a:xfrm>
            <a:off x="8017222" y="1256777"/>
            <a:ext cx="3644835" cy="5267144"/>
          </a:xfrm>
          <a:prstGeom prst="rect">
            <a:avLst/>
          </a:prstGeom>
          <a:solidFill>
            <a:srgbClr val="FFFFCC"/>
          </a:solidFill>
          <a:ln w="19050">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a:solidFill>
                  <a:srgbClr val="0000FF"/>
                </a:solidFill>
              </a:rPr>
              <a:t>How many touchdowns did the Eagles score in the first quarter?</a:t>
            </a:r>
          </a:p>
          <a:p>
            <a:r>
              <a:rPr lang="en-US" kern="0" dirty="0"/>
              <a:t>Answer: 2</a:t>
            </a:r>
          </a:p>
          <a:p>
            <a:r>
              <a:rPr lang="en-US" kern="0" dirty="0">
                <a:solidFill>
                  <a:srgbClr val="0000FF"/>
                </a:solidFill>
              </a:rPr>
              <a:t>How many field goals did Washington score?</a:t>
            </a:r>
          </a:p>
          <a:p>
            <a:r>
              <a:rPr lang="en-US" kern="0" dirty="0"/>
              <a:t>Answer: 3</a:t>
            </a:r>
          </a:p>
          <a:p>
            <a:r>
              <a:rPr lang="en-US" b="1" kern="0" dirty="0">
                <a:sym typeface="Wingdings" panose="05000000000000000000" pitchFamily="2" charset="2"/>
              </a:rPr>
              <a:t> Need a resource – the rules of the game.</a:t>
            </a:r>
          </a:p>
          <a:p>
            <a:r>
              <a:rPr lang="en-US" kern="0" dirty="0">
                <a:solidFill>
                  <a:srgbClr val="0000FF"/>
                </a:solidFill>
                <a:sym typeface="Wingdings" panose="05000000000000000000" pitchFamily="2" charset="2"/>
              </a:rPr>
              <a:t>How many field goals did the Eagles score? </a:t>
            </a:r>
          </a:p>
          <a:p>
            <a:r>
              <a:rPr lang="en-US" kern="0" dirty="0">
                <a:sym typeface="Wingdings" panose="05000000000000000000" pitchFamily="2" charset="2"/>
              </a:rPr>
              <a:t>Answer: 1</a:t>
            </a:r>
            <a:endParaRPr lang="en-US" kern="0" dirty="0"/>
          </a:p>
          <a:p>
            <a:endParaRPr lang="en-US" kern="0" dirty="0"/>
          </a:p>
          <a:p>
            <a:endParaRPr lang="en-US" kern="0" dirty="0"/>
          </a:p>
          <a:p>
            <a:endParaRPr lang="en-US" kern="0" dirty="0"/>
          </a:p>
        </p:txBody>
      </p:sp>
      <p:cxnSp>
        <p:nvCxnSpPr>
          <p:cNvPr id="7" name="Straight Connector 6">
            <a:extLst>
              <a:ext uri="{FF2B5EF4-FFF2-40B4-BE49-F238E27FC236}">
                <a16:creationId xmlns:a16="http://schemas.microsoft.com/office/drawing/2014/main" id="{D7A55DCC-32B0-4282-A19A-2AFA9CC1B80E}"/>
              </a:ext>
            </a:extLst>
          </p:cNvPr>
          <p:cNvCxnSpPr/>
          <p:nvPr/>
        </p:nvCxnSpPr>
        <p:spPr>
          <a:xfrm>
            <a:off x="696397" y="3100482"/>
            <a:ext cx="1955969"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7218C5-B5D7-40D0-9066-8E82ABED3831}"/>
              </a:ext>
            </a:extLst>
          </p:cNvPr>
          <p:cNvCxnSpPr>
            <a:cxnSpLocks/>
          </p:cNvCxnSpPr>
          <p:nvPr/>
        </p:nvCxnSpPr>
        <p:spPr>
          <a:xfrm>
            <a:off x="1889356" y="3513280"/>
            <a:ext cx="4094617"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CD85F9-1818-4796-82FF-2D490A796014}"/>
              </a:ext>
            </a:extLst>
          </p:cNvPr>
          <p:cNvCxnSpPr>
            <a:cxnSpLocks/>
          </p:cNvCxnSpPr>
          <p:nvPr/>
        </p:nvCxnSpPr>
        <p:spPr>
          <a:xfrm>
            <a:off x="3500154" y="3859463"/>
            <a:ext cx="4317663"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18E751-09BB-44CC-8C23-107E7EF9E2F8}"/>
              </a:ext>
            </a:extLst>
          </p:cNvPr>
          <p:cNvCxnSpPr>
            <a:cxnSpLocks/>
          </p:cNvCxnSpPr>
          <p:nvPr/>
        </p:nvCxnSpPr>
        <p:spPr>
          <a:xfrm>
            <a:off x="5153340" y="6082889"/>
            <a:ext cx="2508036"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490CD42-D13F-4F07-B457-48547BF5CACD}"/>
              </a:ext>
            </a:extLst>
          </p:cNvPr>
          <p:cNvSpPr/>
          <p:nvPr/>
        </p:nvSpPr>
        <p:spPr>
          <a:xfrm>
            <a:off x="7817817" y="1065790"/>
            <a:ext cx="3917992" cy="5585375"/>
          </a:xfrm>
          <a:prstGeom prst="rect">
            <a:avLst/>
          </a:prstGeom>
          <a:solidFill>
            <a:schemeClr val="bg1"/>
          </a:solidFill>
          <a:ln w="12700">
            <a:noFill/>
          </a:ln>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9" name="TextBox 18">
            <a:extLst>
              <a:ext uri="{FF2B5EF4-FFF2-40B4-BE49-F238E27FC236}">
                <a16:creationId xmlns:a16="http://schemas.microsoft.com/office/drawing/2014/main" id="{47A1EAAE-BF13-47F1-815E-1E31FBF71CB8}"/>
              </a:ext>
            </a:extLst>
          </p:cNvPr>
          <p:cNvSpPr txBox="1"/>
          <p:nvPr/>
        </p:nvSpPr>
        <p:spPr>
          <a:xfrm>
            <a:off x="703654" y="887445"/>
            <a:ext cx="5205977" cy="369332"/>
          </a:xfrm>
          <a:prstGeom prst="rect">
            <a:avLst/>
          </a:prstGeom>
          <a:noFill/>
          <a:ln w="28575">
            <a:solidFill>
              <a:srgbClr val="99CCFF"/>
            </a:solidFill>
          </a:ln>
        </p:spPr>
        <p:txBody>
          <a:bodyPr wrap="none" rtlCol="0">
            <a:spAutoFit/>
          </a:bodyPr>
          <a:lstStyle/>
          <a:p>
            <a:pPr algn="ctr"/>
            <a:r>
              <a:rPr lang="en-US" dirty="0">
                <a:latin typeface="+mn-lt"/>
              </a:rPr>
              <a:t>Modified version of a question for AI2’s DROP dataset</a:t>
            </a:r>
          </a:p>
        </p:txBody>
      </p:sp>
    </p:spTree>
    <p:extLst>
      <p:ext uri="{BB962C8B-B14F-4D97-AF65-F5344CB8AC3E}">
        <p14:creationId xmlns:p14="http://schemas.microsoft.com/office/powerpoint/2010/main" val="19406745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childTnLst>
                                </p:cTn>
                              </p:par>
                              <p:par>
                                <p:cTn id="40" presetID="22" presetClass="entr" presetSubtype="8"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32F5-6258-4598-9787-617116AC08F8}"/>
              </a:ext>
            </a:extLst>
          </p:cNvPr>
          <p:cNvSpPr>
            <a:spLocks noGrp="1"/>
          </p:cNvSpPr>
          <p:nvPr>
            <p:ph type="title"/>
          </p:nvPr>
        </p:nvSpPr>
        <p:spPr/>
        <p:txBody>
          <a:bodyPr/>
          <a:lstStyle/>
          <a:p>
            <a:r>
              <a:rPr lang="en-US" sz="4000" dirty="0"/>
              <a:t>Question Decomposition </a:t>
            </a:r>
            <a:r>
              <a:rPr lang="en-US" sz="2000" dirty="0"/>
              <a:t>[In Submission]</a:t>
            </a:r>
            <a:endParaRPr lang="en-US" dirty="0"/>
          </a:p>
        </p:txBody>
      </p:sp>
      <p:sp>
        <p:nvSpPr>
          <p:cNvPr id="4" name="Content Placeholder 3">
            <a:extLst>
              <a:ext uri="{FF2B5EF4-FFF2-40B4-BE49-F238E27FC236}">
                <a16:creationId xmlns:a16="http://schemas.microsoft.com/office/drawing/2014/main" id="{1B9E5602-F6C8-4BF6-9FD5-A6DD0F90DC72}"/>
              </a:ext>
            </a:extLst>
          </p:cNvPr>
          <p:cNvSpPr>
            <a:spLocks noGrp="1"/>
          </p:cNvSpPr>
          <p:nvPr>
            <p:ph idx="1"/>
          </p:nvPr>
        </p:nvSpPr>
        <p:spPr/>
        <p:txBody>
          <a:bodyPr/>
          <a:lstStyle/>
          <a:p>
            <a:r>
              <a:rPr lang="en-US" dirty="0"/>
              <a:t>We need to induce a program, with some executable modules at the leaves</a:t>
            </a:r>
          </a:p>
          <a:p>
            <a:pPr lvl="1"/>
            <a:r>
              <a:rPr lang="en-US" dirty="0"/>
              <a:t>This phrase indicates a field goal</a:t>
            </a:r>
          </a:p>
          <a:p>
            <a:pPr lvl="1"/>
            <a:r>
              <a:rPr lang="en-US" dirty="0"/>
              <a:t>This player scored it; this is the team that scored it</a:t>
            </a:r>
          </a:p>
          <a:p>
            <a:pPr lvl="1"/>
            <a:r>
              <a:rPr lang="en-US" dirty="0"/>
              <a:t>This is the length of the field goal</a:t>
            </a:r>
          </a:p>
          <a:p>
            <a:r>
              <a:rPr lang="en-US" dirty="0"/>
              <a:t>Reason symbolically over it.</a:t>
            </a:r>
          </a:p>
          <a:p>
            <a:pPr lvl="1"/>
            <a:r>
              <a:rPr lang="en-US" dirty="0"/>
              <a:t>Imagine more expressive functions</a:t>
            </a:r>
          </a:p>
          <a:p>
            <a:pPr lvl="1"/>
            <a:endParaRPr lang="en-US" dirty="0"/>
          </a:p>
        </p:txBody>
      </p:sp>
      <p:pic>
        <p:nvPicPr>
          <p:cNvPr id="3" name="Picture 2">
            <a:extLst>
              <a:ext uri="{FF2B5EF4-FFF2-40B4-BE49-F238E27FC236}">
                <a16:creationId xmlns:a16="http://schemas.microsoft.com/office/drawing/2014/main" id="{FBF535BF-A51A-48F3-B898-4CC9D0ADBA11}"/>
              </a:ext>
            </a:extLst>
          </p:cNvPr>
          <p:cNvPicPr>
            <a:picLocks noChangeAspect="1"/>
          </p:cNvPicPr>
          <p:nvPr/>
        </p:nvPicPr>
        <p:blipFill>
          <a:blip r:embed="rId2"/>
          <a:stretch>
            <a:fillRect/>
          </a:stretch>
        </p:blipFill>
        <p:spPr>
          <a:xfrm>
            <a:off x="69668" y="3626419"/>
            <a:ext cx="12192000" cy="3024752"/>
          </a:xfrm>
          <a:prstGeom prst="rect">
            <a:avLst/>
          </a:prstGeom>
        </p:spPr>
      </p:pic>
      <p:sp>
        <p:nvSpPr>
          <p:cNvPr id="5" name="Rectangle 4">
            <a:extLst>
              <a:ext uri="{FF2B5EF4-FFF2-40B4-BE49-F238E27FC236}">
                <a16:creationId xmlns:a16="http://schemas.microsoft.com/office/drawing/2014/main" id="{8AEF7284-1FD1-4AF6-A9D7-7E574C7EAEEC}"/>
              </a:ext>
            </a:extLst>
          </p:cNvPr>
          <p:cNvSpPr/>
          <p:nvPr/>
        </p:nvSpPr>
        <p:spPr>
          <a:xfrm>
            <a:off x="6383173" y="3402183"/>
            <a:ext cx="4724498" cy="369332"/>
          </a:xfrm>
          <a:prstGeom prst="rect">
            <a:avLst/>
          </a:prstGeom>
          <a:solidFill>
            <a:srgbClr val="FFFFCC"/>
          </a:solidFill>
          <a:ln>
            <a:solidFill>
              <a:srgbClr val="FF0000"/>
            </a:solidFill>
          </a:ln>
        </p:spPr>
        <p:txBody>
          <a:bodyPr wrap="none">
            <a:spAutoFit/>
          </a:bodyPr>
          <a:lstStyle/>
          <a:p>
            <a:r>
              <a:rPr lang="en-US" dirty="0"/>
              <a:t>Colors represent levels of attention over phrases</a:t>
            </a:r>
          </a:p>
        </p:txBody>
      </p:sp>
    </p:spTree>
    <p:extLst>
      <p:ext uri="{BB962C8B-B14F-4D97-AF65-F5344CB8AC3E}">
        <p14:creationId xmlns:p14="http://schemas.microsoft.com/office/powerpoint/2010/main" val="558400769"/>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609600" y="1251856"/>
            <a:ext cx="11190516" cy="4484915"/>
          </a:xfrm>
        </p:spPr>
        <p:txBody>
          <a:bodyPr/>
          <a:lstStyle/>
          <a:p>
            <a:r>
              <a:rPr lang="en-US" dirty="0"/>
              <a:t>A small sample from a research program that attempts to address some of the key scientific and engineering challenges between us and understanding natural language</a:t>
            </a:r>
          </a:p>
          <a:p>
            <a:endParaRPr lang="en-US" dirty="0"/>
          </a:p>
          <a:p>
            <a:r>
              <a:rPr lang="en-US" b="1" dirty="0"/>
              <a:t>Reasoning: </a:t>
            </a:r>
            <a:r>
              <a:rPr lang="en-US" dirty="0"/>
              <a:t>To decouple or not to decouple? </a:t>
            </a:r>
          </a:p>
          <a:p>
            <a:r>
              <a:rPr lang="en-US" b="1" dirty="0"/>
              <a:t>Supervision</a:t>
            </a:r>
            <a:r>
              <a:rPr lang="en-US" dirty="0"/>
              <a:t>: how to think about it when we actually want to do reasoning? </a:t>
            </a:r>
          </a:p>
          <a:p>
            <a:pPr lvl="1"/>
            <a:r>
              <a:rPr lang="en-US" dirty="0"/>
              <a:t>In the context of temporal reasoning tasks </a:t>
            </a:r>
          </a:p>
        </p:txBody>
      </p:sp>
      <p:sp>
        <p:nvSpPr>
          <p:cNvPr id="5" name="TextBox 4"/>
          <p:cNvSpPr txBox="1">
            <a:spLocks noChangeArrowheads="1"/>
          </p:cNvSpPr>
          <p:nvPr/>
        </p:nvSpPr>
        <p:spPr bwMode="auto">
          <a:xfrm>
            <a:off x="6858000" y="457201"/>
            <a:ext cx="3352800" cy="466725"/>
          </a:xfrm>
          <a:prstGeom prst="rect">
            <a:avLst/>
          </a:prstGeom>
          <a:solidFill>
            <a:srgbClr val="FAE1AF"/>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0000"/>
                </a:solidFill>
                <a:latin typeface="Calibri" pitchFamily="34" charset="0"/>
              </a:rPr>
              <a:t>Thank You!</a:t>
            </a:r>
          </a:p>
        </p:txBody>
      </p:sp>
      <p:sp>
        <p:nvSpPr>
          <p:cNvPr id="4" name="Slide Number Placeholder 3">
            <a:extLst>
              <a:ext uri="{FF2B5EF4-FFF2-40B4-BE49-F238E27FC236}">
                <a16:creationId xmlns:a16="http://schemas.microsoft.com/office/drawing/2014/main" id="{2F2D5C98-F0F2-4584-ACC9-C139268B14AE}"/>
              </a:ext>
            </a:extLst>
          </p:cNvPr>
          <p:cNvSpPr>
            <a:spLocks noGrp="1"/>
          </p:cNvSpPr>
          <p:nvPr>
            <p:ph type="sldNum" sz="quarter" idx="11"/>
          </p:nvPr>
        </p:nvSpPr>
        <p:spPr/>
        <p:txBody>
          <a:bodyPr/>
          <a:lstStyle/>
          <a:p>
            <a:fld id="{BDF588C3-71D6-5D45-B118-1C664482E1C2}" type="slidenum">
              <a:rPr lang="en-US" smtClean="0"/>
              <a:t>62</a:t>
            </a:fld>
            <a:endParaRPr lang="en-US"/>
          </a:p>
        </p:txBody>
      </p:sp>
      <p:pic>
        <p:nvPicPr>
          <p:cNvPr id="6" name="Picture 2" descr="Aristotle">
            <a:extLst>
              <a:ext uri="{FF2B5EF4-FFF2-40B4-BE49-F238E27FC236}">
                <a16:creationId xmlns:a16="http://schemas.microsoft.com/office/drawing/2014/main" id="{2311C665-656F-4B4B-9982-DDA8925D6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95" y="4848842"/>
            <a:ext cx="2743201"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merican football">
            <a:extLst>
              <a:ext uri="{FF2B5EF4-FFF2-40B4-BE49-F238E27FC236}">
                <a16:creationId xmlns:a16="http://schemas.microsoft.com/office/drawing/2014/main" id="{5BEE5730-7653-41DA-87D1-28B1D92C9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431" y="4848842"/>
            <a:ext cx="246888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longest day in NYC">
            <a:extLst>
              <a:ext uri="{FF2B5EF4-FFF2-40B4-BE49-F238E27FC236}">
                <a16:creationId xmlns:a16="http://schemas.microsoft.com/office/drawing/2014/main" id="{EDCF6BA3-FB66-443A-A26D-C3EF0AEEB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246" y="4848842"/>
            <a:ext cx="246888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50C7AF-4307-4878-B9E9-6F5B0BE083EC}"/>
              </a:ext>
            </a:extLst>
          </p:cNvPr>
          <p:cNvPicPr>
            <a:picLocks noChangeAspect="1"/>
          </p:cNvPicPr>
          <p:nvPr/>
        </p:nvPicPr>
        <p:blipFill>
          <a:blip r:embed="rId5"/>
          <a:stretch>
            <a:fillRect/>
          </a:stretch>
        </p:blipFill>
        <p:spPr>
          <a:xfrm>
            <a:off x="7883060" y="4848842"/>
            <a:ext cx="4233592" cy="1645920"/>
          </a:xfrm>
          <a:prstGeom prst="rect">
            <a:avLst/>
          </a:prstGeom>
        </p:spPr>
      </p:pic>
      <p:pic>
        <p:nvPicPr>
          <p:cNvPr id="10" name="Picture 9">
            <a:extLst>
              <a:ext uri="{FF2B5EF4-FFF2-40B4-BE49-F238E27FC236}">
                <a16:creationId xmlns:a16="http://schemas.microsoft.com/office/drawing/2014/main" id="{7E543AD5-B694-4D71-BDD2-FA3674CDE53E}"/>
              </a:ext>
            </a:extLst>
          </p:cNvPr>
          <p:cNvPicPr preferRelativeResize="0">
            <a:picLocks/>
          </p:cNvPicPr>
          <p:nvPr/>
        </p:nvPicPr>
        <p:blipFill>
          <a:blip r:embed="rId6"/>
          <a:stretch>
            <a:fillRect/>
          </a:stretch>
        </p:blipFill>
        <p:spPr>
          <a:xfrm>
            <a:off x="2888142" y="4848842"/>
            <a:ext cx="2468880" cy="1737360"/>
          </a:xfrm>
          <a:prstGeom prst="rect">
            <a:avLst/>
          </a:prstGeom>
        </p:spPr>
      </p:pic>
    </p:spTree>
    <p:extLst>
      <p:ext uri="{BB962C8B-B14F-4D97-AF65-F5344CB8AC3E}">
        <p14:creationId xmlns:p14="http://schemas.microsoft.com/office/powerpoint/2010/main" val="35195905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Why is it Difficult?</a:t>
            </a:r>
            <a:endParaRPr lang="en-US" dirty="0"/>
          </a:p>
        </p:txBody>
      </p:sp>
      <p:sp>
        <p:nvSpPr>
          <p:cNvPr id="5" name="Content Placeholder 4"/>
          <p:cNvSpPr>
            <a:spLocks noGrp="1"/>
          </p:cNvSpPr>
          <p:nvPr>
            <p:ph idx="1"/>
          </p:nvPr>
        </p:nvSpPr>
        <p:spPr/>
        <p:txBody>
          <a:bodyPr/>
          <a:lstStyle/>
          <a:p>
            <a:pPr marL="0" indent="0">
              <a:buNone/>
            </a:pPr>
            <a:r>
              <a:rPr lang="en-US" sz="2000" dirty="0"/>
              <a:t> </a:t>
            </a:r>
            <a:endParaRPr lang="en-US" sz="2000" dirty="0">
              <a:solidFill>
                <a:srgbClr val="400080"/>
              </a:solidFill>
            </a:endParaRPr>
          </a:p>
          <a:p>
            <a:endParaRPr lang="en-US" dirty="0"/>
          </a:p>
        </p:txBody>
      </p:sp>
      <p:sp>
        <p:nvSpPr>
          <p:cNvPr id="7171" name="Line 3"/>
          <p:cNvSpPr>
            <a:spLocks noChangeShapeType="1"/>
          </p:cNvSpPr>
          <p:nvPr/>
        </p:nvSpPr>
        <p:spPr bwMode="auto">
          <a:xfrm>
            <a:off x="3886200" y="4724400"/>
            <a:ext cx="58674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7172" name="Text Box 4"/>
          <p:cNvSpPr txBox="1">
            <a:spLocks noChangeArrowheads="1"/>
          </p:cNvSpPr>
          <p:nvPr/>
        </p:nvSpPr>
        <p:spPr bwMode="auto">
          <a:xfrm>
            <a:off x="2514600" y="3429001"/>
            <a:ext cx="1447800" cy="43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dirty="0">
                <a:solidFill>
                  <a:srgbClr val="000000"/>
                </a:solidFill>
                <a:latin typeface="+mj-lt"/>
              </a:rPr>
              <a:t>Meaning</a:t>
            </a:r>
          </a:p>
        </p:txBody>
      </p:sp>
      <p:sp>
        <p:nvSpPr>
          <p:cNvPr id="7173" name="Text Box 5"/>
          <p:cNvSpPr txBox="1">
            <a:spLocks noChangeArrowheads="1"/>
          </p:cNvSpPr>
          <p:nvPr/>
        </p:nvSpPr>
        <p:spPr bwMode="auto">
          <a:xfrm>
            <a:off x="2438400" y="5370513"/>
            <a:ext cx="1752600" cy="4302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dirty="0">
                <a:solidFill>
                  <a:srgbClr val="000000"/>
                </a:solidFill>
                <a:latin typeface="+mj-lt"/>
              </a:rPr>
              <a:t>Language</a:t>
            </a:r>
          </a:p>
        </p:txBody>
      </p:sp>
      <p:sp>
        <p:nvSpPr>
          <p:cNvPr id="7174" name="Oval 6"/>
          <p:cNvSpPr>
            <a:spLocks noChangeArrowheads="1"/>
          </p:cNvSpPr>
          <p:nvPr/>
        </p:nvSpPr>
        <p:spPr bwMode="auto">
          <a:xfrm>
            <a:off x="4968766" y="35814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5" name="Oval 7"/>
          <p:cNvSpPr>
            <a:spLocks noChangeArrowheads="1"/>
          </p:cNvSpPr>
          <p:nvPr/>
        </p:nvSpPr>
        <p:spPr bwMode="auto">
          <a:xfrm>
            <a:off x="8229600" y="35814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6" name="Oval 8"/>
          <p:cNvSpPr>
            <a:spLocks noChangeArrowheads="1"/>
          </p:cNvSpPr>
          <p:nvPr/>
        </p:nvSpPr>
        <p:spPr bwMode="auto">
          <a:xfrm>
            <a:off x="6553200" y="35814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7" name="Oval 9"/>
          <p:cNvSpPr>
            <a:spLocks noChangeArrowheads="1"/>
          </p:cNvSpPr>
          <p:nvPr/>
        </p:nvSpPr>
        <p:spPr bwMode="auto">
          <a:xfrm>
            <a:off x="5638800" y="54102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8" name="Oval 10"/>
          <p:cNvSpPr>
            <a:spLocks noChangeArrowheads="1"/>
          </p:cNvSpPr>
          <p:nvPr/>
        </p:nvSpPr>
        <p:spPr bwMode="auto">
          <a:xfrm>
            <a:off x="7086600" y="54102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9" name="Oval 11"/>
          <p:cNvSpPr>
            <a:spLocks noChangeArrowheads="1"/>
          </p:cNvSpPr>
          <p:nvPr/>
        </p:nvSpPr>
        <p:spPr bwMode="auto">
          <a:xfrm>
            <a:off x="8610600" y="54102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80" name="Oval 12"/>
          <p:cNvSpPr>
            <a:spLocks noChangeArrowheads="1"/>
          </p:cNvSpPr>
          <p:nvPr/>
        </p:nvSpPr>
        <p:spPr bwMode="auto">
          <a:xfrm>
            <a:off x="4572000" y="54102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grpSp>
        <p:nvGrpSpPr>
          <p:cNvPr id="2" name="Group 13"/>
          <p:cNvGrpSpPr>
            <a:grpSpLocks/>
          </p:cNvGrpSpPr>
          <p:nvPr/>
        </p:nvGrpSpPr>
        <p:grpSpPr bwMode="auto">
          <a:xfrm>
            <a:off x="6813549" y="3852864"/>
            <a:ext cx="2235200" cy="1666875"/>
            <a:chOff x="2996" y="1851"/>
            <a:chExt cx="1408" cy="1050"/>
          </a:xfrm>
        </p:grpSpPr>
        <p:cxnSp>
          <p:nvCxnSpPr>
            <p:cNvPr id="7188" name="AutoShape 14"/>
            <p:cNvCxnSpPr>
              <a:cxnSpLocks noChangeShapeType="1"/>
              <a:stCxn id="7179" idx="1"/>
              <a:endCxn id="7176" idx="5"/>
            </p:cNvCxnSpPr>
            <p:nvPr/>
          </p:nvCxnSpPr>
          <p:spPr bwMode="auto">
            <a:xfrm flipH="1" flipV="1">
              <a:off x="2996" y="1851"/>
              <a:ext cx="1160" cy="1050"/>
            </a:xfrm>
            <a:prstGeom prst="straightConnector1">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cxnSp>
        <p:cxnSp>
          <p:nvCxnSpPr>
            <p:cNvPr id="7189" name="AutoShape 15"/>
            <p:cNvCxnSpPr>
              <a:cxnSpLocks noChangeShapeType="1"/>
              <a:stCxn id="7179" idx="1"/>
              <a:endCxn id="7175" idx="4"/>
            </p:cNvCxnSpPr>
            <p:nvPr/>
          </p:nvCxnSpPr>
          <p:spPr bwMode="auto">
            <a:xfrm flipH="1" flipV="1">
              <a:off x="3984" y="1872"/>
              <a:ext cx="172" cy="1029"/>
            </a:xfrm>
            <a:prstGeom prst="straightConnector1">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cxnSp>
        <p:sp>
          <p:nvSpPr>
            <p:cNvPr id="7190" name="Text Box 16"/>
            <p:cNvSpPr txBox="1">
              <a:spLocks noChangeArrowheads="1"/>
            </p:cNvSpPr>
            <p:nvPr/>
          </p:nvSpPr>
          <p:spPr bwMode="auto">
            <a:xfrm>
              <a:off x="3467" y="2448"/>
              <a:ext cx="937" cy="302"/>
            </a:xfrm>
            <a:prstGeom prst="rect">
              <a:avLst/>
            </a:prstGeom>
            <a:noFill/>
            <a:ln w="28575">
              <a:noFill/>
              <a:miter lim="800000"/>
              <a:headEnd/>
              <a:tailEnd/>
            </a:ln>
          </p:spPr>
          <p:txBody>
            <a:bodyPr wrap="non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dirty="0">
                  <a:solidFill>
                    <a:srgbClr val="A7001B"/>
                  </a:solidFill>
                  <a:latin typeface="+mj-lt"/>
                </a:rPr>
                <a:t>Ambiguity</a:t>
              </a:r>
            </a:p>
          </p:txBody>
        </p:sp>
      </p:grpSp>
      <p:grpSp>
        <p:nvGrpSpPr>
          <p:cNvPr id="3" name="Group 17"/>
          <p:cNvGrpSpPr>
            <a:grpSpLocks/>
          </p:cNvGrpSpPr>
          <p:nvPr/>
        </p:nvGrpSpPr>
        <p:grpSpPr bwMode="auto">
          <a:xfrm>
            <a:off x="4267200" y="3886198"/>
            <a:ext cx="2863850" cy="1633536"/>
            <a:chOff x="1392" y="1872"/>
            <a:chExt cx="1804" cy="1029"/>
          </a:xfrm>
        </p:grpSpPr>
        <p:cxnSp>
          <p:nvCxnSpPr>
            <p:cNvPr id="7184" name="AutoShape 18"/>
            <p:cNvCxnSpPr>
              <a:cxnSpLocks noChangeShapeType="1"/>
              <a:stCxn id="7174" idx="4"/>
              <a:endCxn id="7177" idx="0"/>
            </p:cNvCxnSpPr>
            <p:nvPr/>
          </p:nvCxnSpPr>
          <p:spPr bwMode="auto">
            <a:xfrm>
              <a:off x="1930" y="1872"/>
              <a:ext cx="422" cy="1008"/>
            </a:xfrm>
            <a:prstGeom prst="straightConnector1">
              <a:avLst/>
            </a:prstGeom>
            <a:noFill/>
            <a:ln w="28575">
              <a:solidFill>
                <a:srgbClr val="A7001B"/>
              </a:solidFill>
              <a:round/>
              <a:headEnd/>
              <a:tailEnd type="triangle" w="med" len="med"/>
            </a:ln>
            <a:extLst>
              <a:ext uri="{909E8E84-426E-40DD-AFC4-6F175D3DCCD1}">
                <a14:hiddenFill xmlns:a14="http://schemas.microsoft.com/office/drawing/2010/main">
                  <a:noFill/>
                </a14:hiddenFill>
              </a:ext>
            </a:extLst>
          </p:spPr>
        </p:cxnSp>
        <p:cxnSp>
          <p:nvCxnSpPr>
            <p:cNvPr id="7185" name="AutoShape 19"/>
            <p:cNvCxnSpPr>
              <a:cxnSpLocks noChangeShapeType="1"/>
              <a:stCxn id="7174" idx="4"/>
              <a:endCxn id="7180" idx="0"/>
            </p:cNvCxnSpPr>
            <p:nvPr/>
          </p:nvCxnSpPr>
          <p:spPr bwMode="auto">
            <a:xfrm flipH="1">
              <a:off x="1680" y="1872"/>
              <a:ext cx="250" cy="1008"/>
            </a:xfrm>
            <a:prstGeom prst="straightConnector1">
              <a:avLst/>
            </a:prstGeom>
            <a:noFill/>
            <a:ln w="28575">
              <a:solidFill>
                <a:srgbClr val="A7001B"/>
              </a:solidFill>
              <a:round/>
              <a:headEnd/>
              <a:tailEnd type="triangle" w="med" len="med"/>
            </a:ln>
            <a:extLst>
              <a:ext uri="{909E8E84-426E-40DD-AFC4-6F175D3DCCD1}">
                <a14:hiddenFill xmlns:a14="http://schemas.microsoft.com/office/drawing/2010/main">
                  <a:noFill/>
                </a14:hiddenFill>
              </a:ext>
            </a:extLst>
          </p:spPr>
        </p:cxnSp>
        <p:cxnSp>
          <p:nvCxnSpPr>
            <p:cNvPr id="7186" name="AutoShape 20"/>
            <p:cNvCxnSpPr>
              <a:cxnSpLocks noChangeShapeType="1"/>
              <a:stCxn id="7174" idx="4"/>
              <a:endCxn id="7178" idx="1"/>
            </p:cNvCxnSpPr>
            <p:nvPr/>
          </p:nvCxnSpPr>
          <p:spPr bwMode="auto">
            <a:xfrm>
              <a:off x="1930" y="1872"/>
              <a:ext cx="1266" cy="1029"/>
            </a:xfrm>
            <a:prstGeom prst="straightConnector1">
              <a:avLst/>
            </a:prstGeom>
            <a:noFill/>
            <a:ln w="28575">
              <a:solidFill>
                <a:srgbClr val="A7001B"/>
              </a:solidFill>
              <a:round/>
              <a:headEnd/>
              <a:tailEnd type="triangle" w="med" len="med"/>
            </a:ln>
            <a:extLst>
              <a:ext uri="{909E8E84-426E-40DD-AFC4-6F175D3DCCD1}">
                <a14:hiddenFill xmlns:a14="http://schemas.microsoft.com/office/drawing/2010/main">
                  <a:noFill/>
                </a14:hiddenFill>
              </a:ext>
            </a:extLst>
          </p:spPr>
        </p:cxnSp>
        <p:sp>
          <p:nvSpPr>
            <p:cNvPr id="7187" name="Text Box 21"/>
            <p:cNvSpPr txBox="1">
              <a:spLocks noChangeArrowheads="1"/>
            </p:cNvSpPr>
            <p:nvPr/>
          </p:nvSpPr>
          <p:spPr bwMode="auto">
            <a:xfrm>
              <a:off x="1392" y="2016"/>
              <a:ext cx="1584" cy="300"/>
            </a:xfrm>
            <a:prstGeom prst="rect">
              <a:avLst/>
            </a:prstGeom>
            <a:noFill/>
            <a:ln w="2857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b="1" dirty="0">
                  <a:solidFill>
                    <a:srgbClr val="000080"/>
                  </a:solidFill>
                  <a:latin typeface="+mj-lt"/>
                </a:rPr>
                <a:t>Variability</a:t>
              </a:r>
            </a:p>
          </p:txBody>
        </p:sp>
      </p:grpSp>
      <p:sp>
        <p:nvSpPr>
          <p:cNvPr id="6" name="Rectangle 5"/>
          <p:cNvSpPr/>
          <p:nvPr/>
        </p:nvSpPr>
        <p:spPr>
          <a:xfrm>
            <a:off x="1676400" y="3276600"/>
            <a:ext cx="86868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0E5360BB-BBA9-48FB-8F7F-1079DD58F972}"/>
              </a:ext>
            </a:extLst>
          </p:cNvPr>
          <p:cNvSpPr>
            <a:spLocks noGrp="1"/>
          </p:cNvSpPr>
          <p:nvPr>
            <p:ph type="sldNum" sz="quarter" idx="11"/>
          </p:nvPr>
        </p:nvSpPr>
        <p:spPr/>
        <p:txBody>
          <a:bodyPr/>
          <a:lstStyle/>
          <a:p>
            <a:fld id="{BDF588C3-71D6-5D45-B118-1C664482E1C2}" type="slidenum">
              <a:rPr lang="en-US" smtClean="0"/>
              <a:t>7</a:t>
            </a:fld>
            <a:endParaRPr lang="en-US"/>
          </a:p>
        </p:txBody>
      </p:sp>
    </p:spTree>
    <p:extLst>
      <p:ext uri="{BB962C8B-B14F-4D97-AF65-F5344CB8AC3E}">
        <p14:creationId xmlns:p14="http://schemas.microsoft.com/office/powerpoint/2010/main" val="42205517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a:t>Ambiguity </a:t>
            </a:r>
          </a:p>
        </p:txBody>
      </p:sp>
      <p:sp>
        <p:nvSpPr>
          <p:cNvPr id="10" name="Rectangle 9"/>
          <p:cNvSpPr/>
          <p:nvPr/>
        </p:nvSpPr>
        <p:spPr>
          <a:xfrm>
            <a:off x="1676400" y="996581"/>
            <a:ext cx="31242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000000"/>
                </a:solidFill>
              </a:rPr>
              <a:t>It’s a version of </a:t>
            </a:r>
            <a:r>
              <a:rPr lang="en-US" b="1" i="1" u="sng" dirty="0">
                <a:solidFill>
                  <a:srgbClr val="FF0000"/>
                </a:solidFill>
              </a:rPr>
              <a:t>Chicago</a:t>
            </a:r>
            <a:r>
              <a:rPr lang="en-US" dirty="0">
                <a:solidFill>
                  <a:srgbClr val="000000"/>
                </a:solidFill>
              </a:rPr>
              <a:t> – the standard classic </a:t>
            </a:r>
            <a:r>
              <a:rPr lang="en-US" b="1" i="1" u="sng" dirty="0">
                <a:solidFill>
                  <a:srgbClr val="008000"/>
                </a:solidFill>
              </a:rPr>
              <a:t>Macintosh</a:t>
            </a:r>
            <a:r>
              <a:rPr lang="en-US" dirty="0">
                <a:solidFill>
                  <a:srgbClr val="000000"/>
                </a:solidFill>
              </a:rPr>
              <a:t> menu font, with that distinctive thick diagonal in the ”N”.</a:t>
            </a:r>
          </a:p>
        </p:txBody>
      </p:sp>
      <p:sp>
        <p:nvSpPr>
          <p:cNvPr id="12" name="Rectangle 11"/>
          <p:cNvSpPr/>
          <p:nvPr/>
        </p:nvSpPr>
        <p:spPr>
          <a:xfrm>
            <a:off x="4800600" y="996581"/>
            <a:ext cx="28956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dirty="0">
                <a:solidFill>
                  <a:srgbClr val="000000"/>
                </a:solidFill>
              </a:rPr>
              <a:t> was used by default for </a:t>
            </a:r>
            <a:r>
              <a:rPr lang="en-US" b="1" i="1" u="sng" dirty="0">
                <a:solidFill>
                  <a:srgbClr val="008000"/>
                </a:solidFill>
              </a:rPr>
              <a:t>Mac</a:t>
            </a:r>
            <a:r>
              <a:rPr lang="en-US" dirty="0">
                <a:solidFill>
                  <a:srgbClr val="000000"/>
                </a:solidFill>
              </a:rPr>
              <a:t> menus through </a:t>
            </a:r>
            <a:r>
              <a:rPr lang="en-US" b="1" i="1" u="sng" dirty="0" err="1">
                <a:solidFill>
                  <a:srgbClr val="008000"/>
                </a:solidFill>
              </a:rPr>
              <a:t>MacOS</a:t>
            </a:r>
            <a:r>
              <a:rPr lang="en-US" b="1" i="1" u="sng" dirty="0">
                <a:solidFill>
                  <a:srgbClr val="008000"/>
                </a:solidFill>
              </a:rPr>
              <a:t> 7.6</a:t>
            </a:r>
            <a:r>
              <a:rPr lang="en-US" dirty="0">
                <a:solidFill>
                  <a:srgbClr val="000000"/>
                </a:solidFill>
              </a:rPr>
              <a:t>, and </a:t>
            </a:r>
            <a:r>
              <a:rPr lang="en-US" b="1" i="1" u="sng" dirty="0">
                <a:solidFill>
                  <a:srgbClr val="008000"/>
                </a:solidFill>
              </a:rPr>
              <a:t>OS 8 </a:t>
            </a:r>
            <a:r>
              <a:rPr lang="en-US" dirty="0">
                <a:solidFill>
                  <a:srgbClr val="000000"/>
                </a:solidFill>
              </a:rPr>
              <a:t>was released mid-1997..</a:t>
            </a:r>
          </a:p>
        </p:txBody>
      </p:sp>
      <p:sp>
        <p:nvSpPr>
          <p:cNvPr id="13" name="Rectangle 12"/>
          <p:cNvSpPr/>
          <p:nvPr/>
        </p:nvSpPr>
        <p:spPr>
          <a:xfrm>
            <a:off x="7696200" y="996581"/>
            <a:ext cx="28194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b="1" i="1" u="sng" dirty="0">
                <a:solidFill>
                  <a:srgbClr val="000000"/>
                </a:solidFill>
              </a:rPr>
              <a:t> </a:t>
            </a:r>
            <a:r>
              <a:rPr lang="en-US" b="1" i="1" u="sng" dirty="0">
                <a:solidFill>
                  <a:srgbClr val="FF0000"/>
                </a:solidFill>
              </a:rPr>
              <a:t>VIII</a:t>
            </a:r>
            <a:r>
              <a:rPr lang="en-US" b="1" i="1" u="sng" dirty="0">
                <a:solidFill>
                  <a:srgbClr val="000000"/>
                </a:solidFill>
              </a:rPr>
              <a:t> </a:t>
            </a:r>
            <a:r>
              <a:rPr lang="en-US" dirty="0">
                <a:solidFill>
                  <a:srgbClr val="000000"/>
                </a:solidFill>
              </a:rPr>
              <a:t>was one of the early 70s-era </a:t>
            </a:r>
            <a:r>
              <a:rPr lang="en-US" b="1" i="1" u="sng" dirty="0">
                <a:solidFill>
                  <a:srgbClr val="FF0000"/>
                </a:solidFill>
              </a:rPr>
              <a:t>Chicago</a:t>
            </a:r>
            <a:r>
              <a:rPr lang="en-US" dirty="0">
                <a:solidFill>
                  <a:srgbClr val="000000"/>
                </a:solidFill>
              </a:rPr>
              <a:t> albums to catch my</a:t>
            </a:r>
          </a:p>
          <a:p>
            <a:pPr>
              <a:defRPr/>
            </a:pPr>
            <a:r>
              <a:rPr lang="en-US" dirty="0">
                <a:solidFill>
                  <a:srgbClr val="000000"/>
                </a:solidFill>
              </a:rPr>
              <a:t>ear, along with </a:t>
            </a:r>
            <a:r>
              <a:rPr lang="en-US" b="1" i="1" u="sng" dirty="0">
                <a:solidFill>
                  <a:srgbClr val="FF0000"/>
                </a:solidFill>
              </a:rPr>
              <a:t>Chicago II</a:t>
            </a:r>
            <a:r>
              <a:rPr lang="en-US" dirty="0">
                <a:solidFill>
                  <a:srgbClr val="FF0000"/>
                </a:solidFill>
              </a:rPr>
              <a:t>.</a:t>
            </a:r>
          </a:p>
        </p:txBody>
      </p:sp>
      <p:cxnSp>
        <p:nvCxnSpPr>
          <p:cNvPr id="21" name="Straight Arrow Connector 20"/>
          <p:cNvCxnSpPr/>
          <p:nvPr/>
        </p:nvCxnSpPr>
        <p:spPr>
          <a:xfrm rot="5400000">
            <a:off x="2438400" y="1834781"/>
            <a:ext cx="1600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10800000" flipV="1">
            <a:off x="3124200" y="1148981"/>
            <a:ext cx="1828800" cy="17526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5400000">
            <a:off x="3086100" y="3015881"/>
            <a:ext cx="3200400" cy="838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16200000" flipH="1">
            <a:off x="5486400" y="2977781"/>
            <a:ext cx="23622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rot="16200000" flipH="1">
            <a:off x="7258050" y="2120531"/>
            <a:ext cx="2133600" cy="4953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rot="16200000" flipH="1">
            <a:off x="9182100" y="2558681"/>
            <a:ext cx="1219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5" name="Picture 53" descr="apple-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825381"/>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 name="Straight Arrow Connector 56"/>
          <p:cNvCxnSpPr/>
          <p:nvPr/>
        </p:nvCxnSpPr>
        <p:spPr>
          <a:xfrm rot="16200000" flipH="1">
            <a:off x="4800600" y="2215781"/>
            <a:ext cx="14478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7" name="Picture 67" descr="mac system 7.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5111381"/>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69" descr="220px-Chicago_typeface_spe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825381"/>
            <a:ext cx="1117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75" descr="mac os 8.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273181"/>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77" descr="800px-Chicagothebandmillbrook_la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5568582"/>
            <a:ext cx="3429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79" descr="Chicago_-_Chicago_VII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15500" y="3282581"/>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81" descr="ChicagoIII.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53400" y="3434981"/>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a:off x="3810000" y="1529981"/>
            <a:ext cx="1752600" cy="14478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9145589" y="1531569"/>
            <a:ext cx="0" cy="3808414"/>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2663" y="2368180"/>
            <a:ext cx="1895475" cy="152400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97470" y="2368181"/>
            <a:ext cx="1919873" cy="1524000"/>
          </a:xfrm>
          <a:prstGeom prst="rect">
            <a:avLst/>
          </a:prstGeom>
        </p:spPr>
      </p:pic>
      <p:sp>
        <p:nvSpPr>
          <p:cNvPr id="4" name="Slide Number Placeholder 3">
            <a:extLst>
              <a:ext uri="{FF2B5EF4-FFF2-40B4-BE49-F238E27FC236}">
                <a16:creationId xmlns:a16="http://schemas.microsoft.com/office/drawing/2014/main" id="{0546F90B-18B7-4070-8C02-20E31B50DDE8}"/>
              </a:ext>
            </a:extLst>
          </p:cNvPr>
          <p:cNvSpPr>
            <a:spLocks noGrp="1"/>
          </p:cNvSpPr>
          <p:nvPr>
            <p:ph type="sldNum" sz="quarter" idx="11"/>
          </p:nvPr>
        </p:nvSpPr>
        <p:spPr/>
        <p:txBody>
          <a:bodyPr/>
          <a:lstStyle/>
          <a:p>
            <a:fld id="{BDF588C3-71D6-5D45-B118-1C664482E1C2}" type="slidenum">
              <a:rPr lang="en-US" smtClean="0"/>
              <a:t>8</a:t>
            </a:fld>
            <a:endParaRPr lang="en-US"/>
          </a:p>
        </p:txBody>
      </p:sp>
    </p:spTree>
    <p:extLst>
      <p:ext uri="{BB962C8B-B14F-4D97-AF65-F5344CB8AC3E}">
        <p14:creationId xmlns:p14="http://schemas.microsoft.com/office/powerpoint/2010/main" val="14079356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2"/>
          <p:cNvSpPr>
            <a:spLocks noGrp="1" noChangeArrowheads="1"/>
          </p:cNvSpPr>
          <p:nvPr>
            <p:ph type="title"/>
          </p:nvPr>
        </p:nvSpPr>
        <p:spPr/>
        <p:txBody>
          <a:bodyPr/>
          <a:lstStyle/>
          <a:p>
            <a:r>
              <a:rPr lang="en-US"/>
              <a:t>Variability in Natural Language Expressions</a:t>
            </a:r>
            <a:endParaRPr lang="en-US" dirty="0"/>
          </a:p>
        </p:txBody>
      </p:sp>
      <p:sp>
        <p:nvSpPr>
          <p:cNvPr id="915459" name="Rectangle 3"/>
          <p:cNvSpPr>
            <a:spLocks noGrp="1" noChangeArrowheads="1"/>
          </p:cNvSpPr>
          <p:nvPr>
            <p:ph idx="1"/>
          </p:nvPr>
        </p:nvSpPr>
        <p:spPr>
          <a:xfrm>
            <a:off x="609600" y="1251856"/>
            <a:ext cx="7256464" cy="4484915"/>
          </a:xfrm>
        </p:spPr>
        <p:txBody>
          <a:bodyPr/>
          <a:lstStyle/>
          <a:p>
            <a:pPr eaLnBrk="1" hangingPunct="1">
              <a:buFont typeface="Wingdings" pitchFamily="2" charset="2"/>
              <a:buNone/>
            </a:pPr>
            <a:r>
              <a:rPr lang="en-US" sz="2000" dirty="0"/>
              <a:t>Determine if Jim Carpenter works for the government</a:t>
            </a:r>
          </a:p>
          <a:p>
            <a:pPr eaLnBrk="1" hangingPunct="1">
              <a:buFont typeface="Wingdings" pitchFamily="2" charset="2"/>
              <a:buNone/>
            </a:pPr>
            <a:endParaRPr lang="en-US" sz="1600" dirty="0">
              <a:solidFill>
                <a:srgbClr val="FF0000"/>
              </a:solidFill>
            </a:endParaRPr>
          </a:p>
          <a:p>
            <a:pPr eaLnBrk="1" hangingPunct="1">
              <a:buFont typeface="Wingdings" pitchFamily="2" charset="2"/>
              <a:buNone/>
            </a:pPr>
            <a:r>
              <a:rPr lang="en-US" sz="1800" dirty="0">
                <a:solidFill>
                  <a:srgbClr val="3366CC"/>
                </a:solidFill>
              </a:rPr>
              <a:t>Jim Carpenter works for the U.S. Government.</a:t>
            </a:r>
          </a:p>
          <a:p>
            <a:pPr eaLnBrk="1" hangingPunct="1">
              <a:buFont typeface="Wingdings" pitchFamily="2" charset="2"/>
              <a:buNone/>
            </a:pPr>
            <a:r>
              <a:rPr lang="en-US" sz="1800" dirty="0"/>
              <a:t>The American government employed Jim Carpenter.</a:t>
            </a:r>
          </a:p>
          <a:p>
            <a:pPr eaLnBrk="1" hangingPunct="1">
              <a:buFont typeface="Wingdings" pitchFamily="2" charset="2"/>
              <a:buNone/>
            </a:pPr>
            <a:r>
              <a:rPr lang="en-US" sz="1800" dirty="0">
                <a:solidFill>
                  <a:srgbClr val="3366CC"/>
                </a:solidFill>
              </a:rPr>
              <a:t>Jim Carpenter was fired by the US Government.</a:t>
            </a:r>
          </a:p>
          <a:p>
            <a:pPr eaLnBrk="1" hangingPunct="1">
              <a:buFont typeface="Wingdings" pitchFamily="2" charset="2"/>
              <a:buNone/>
            </a:pPr>
            <a:r>
              <a:rPr lang="en-US" sz="1800" dirty="0"/>
              <a:t>Jim Carpenter worked in a number of important positions.  ….  As a press liaison for the IRS, he made contacts in the white house. </a:t>
            </a:r>
          </a:p>
          <a:p>
            <a:pPr eaLnBrk="1" hangingPunct="1">
              <a:buFont typeface="Wingdings" pitchFamily="2" charset="2"/>
              <a:buNone/>
            </a:pPr>
            <a:r>
              <a:rPr lang="en-US" sz="1800" dirty="0">
                <a:solidFill>
                  <a:srgbClr val="3366CC"/>
                </a:solidFill>
              </a:rPr>
              <a:t>Russian interior minister </a:t>
            </a:r>
            <a:r>
              <a:rPr lang="en-US" sz="1800" dirty="0" err="1">
                <a:solidFill>
                  <a:srgbClr val="3366CC"/>
                </a:solidFill>
              </a:rPr>
              <a:t>Yevgeny</a:t>
            </a:r>
            <a:r>
              <a:rPr lang="en-US" sz="1800" dirty="0">
                <a:solidFill>
                  <a:srgbClr val="3366CC"/>
                </a:solidFill>
              </a:rPr>
              <a:t> </a:t>
            </a:r>
            <a:r>
              <a:rPr lang="en-US" sz="1800" dirty="0" err="1">
                <a:solidFill>
                  <a:srgbClr val="3366CC"/>
                </a:solidFill>
              </a:rPr>
              <a:t>Topolov</a:t>
            </a:r>
            <a:r>
              <a:rPr lang="en-US" sz="1800" dirty="0">
                <a:solidFill>
                  <a:srgbClr val="3366CC"/>
                </a:solidFill>
              </a:rPr>
              <a:t> met yesterday with his US counterpart, Jim Carpenter.</a:t>
            </a:r>
          </a:p>
          <a:p>
            <a:pPr eaLnBrk="1" hangingPunct="1">
              <a:buFont typeface="Wingdings" pitchFamily="2" charset="2"/>
              <a:buNone/>
            </a:pPr>
            <a:r>
              <a:rPr lang="en-US" sz="1800" dirty="0"/>
              <a:t>Former US Secretary of Defense Jim Carpenter spoke today…</a:t>
            </a:r>
          </a:p>
        </p:txBody>
      </p:sp>
      <p:pic>
        <p:nvPicPr>
          <p:cNvPr id="17411" name="Picture 17" descr="ist2_5808627-glossy-detective-robot-with-magnifying-gla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3002" y="629672"/>
            <a:ext cx="1828799" cy="218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MCBS0027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6064" y="1266825"/>
            <a:ext cx="12017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1339" name="Rectangle 11"/>
          <p:cNvSpPr>
            <a:spLocks noChangeArrowheads="1"/>
          </p:cNvSpPr>
          <p:nvPr/>
        </p:nvSpPr>
        <p:spPr bwMode="auto">
          <a:xfrm>
            <a:off x="2057400" y="4724400"/>
            <a:ext cx="8077200" cy="1477328"/>
          </a:xfrm>
          <a:prstGeom prst="rect">
            <a:avLst/>
          </a:prstGeom>
          <a:solidFill>
            <a:schemeClr val="bg1"/>
          </a:solidFill>
          <a:ln w="9525">
            <a:solidFill>
              <a:srgbClr val="F8837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3366"/>
                </a:solidFill>
              </a:rPr>
              <a:t>Machine Learning </a:t>
            </a:r>
            <a:r>
              <a:rPr lang="en-US" dirty="0">
                <a:solidFill>
                  <a:srgbClr val="003366"/>
                </a:solidFill>
              </a:rPr>
              <a:t>is needed to support abstraction over the raw text, and deal with: </a:t>
            </a:r>
          </a:p>
          <a:p>
            <a:pPr lvl="1">
              <a:buClr>
                <a:schemeClr val="bg2"/>
              </a:buClr>
              <a:buSzPct val="80000"/>
              <a:buFont typeface="Wingdings" pitchFamily="2" charset="2"/>
              <a:buChar char="q"/>
            </a:pPr>
            <a:r>
              <a:rPr lang="en-US" dirty="0">
                <a:solidFill>
                  <a:srgbClr val="FF0000"/>
                </a:solidFill>
              </a:rPr>
              <a:t> </a:t>
            </a:r>
            <a:r>
              <a:rPr lang="en-US" dirty="0">
                <a:solidFill>
                  <a:srgbClr val="3366CC"/>
                </a:solidFill>
              </a:rPr>
              <a:t>Understanding Relations, Entities and Semantic Classes</a:t>
            </a:r>
          </a:p>
          <a:p>
            <a:pPr lvl="1">
              <a:buClr>
                <a:schemeClr val="bg2"/>
              </a:buClr>
              <a:buSzPct val="80000"/>
              <a:buFont typeface="Wingdings" pitchFamily="2" charset="2"/>
              <a:buChar char="q"/>
            </a:pPr>
            <a:r>
              <a:rPr lang="en-US" dirty="0"/>
              <a:t> </a:t>
            </a:r>
            <a:r>
              <a:rPr lang="en-US" dirty="0">
                <a:solidFill>
                  <a:srgbClr val="003366"/>
                </a:solidFill>
              </a:rPr>
              <a:t>Acquiring </a:t>
            </a:r>
            <a:r>
              <a:rPr lang="en-US" dirty="0">
                <a:solidFill>
                  <a:srgbClr val="3366CC"/>
                </a:solidFill>
              </a:rPr>
              <a:t>knowledge</a:t>
            </a:r>
            <a:r>
              <a:rPr lang="en-US" dirty="0">
                <a:solidFill>
                  <a:srgbClr val="003366"/>
                </a:solidFill>
              </a:rPr>
              <a:t> from external resources; representing knowledge</a:t>
            </a:r>
          </a:p>
          <a:p>
            <a:pPr lvl="1">
              <a:buClr>
                <a:schemeClr val="bg2"/>
              </a:buClr>
              <a:buSzPct val="80000"/>
              <a:buFont typeface="Wingdings" pitchFamily="2" charset="2"/>
              <a:buChar char="q"/>
            </a:pPr>
            <a:r>
              <a:rPr lang="en-US" dirty="0">
                <a:solidFill>
                  <a:srgbClr val="FF0000"/>
                </a:solidFill>
              </a:rPr>
              <a:t> </a:t>
            </a:r>
            <a:r>
              <a:rPr lang="en-US" dirty="0">
                <a:solidFill>
                  <a:srgbClr val="3366CC"/>
                </a:solidFill>
              </a:rPr>
              <a:t>Identifying, disambiguating  &amp; tracking  </a:t>
            </a:r>
            <a:r>
              <a:rPr lang="en-US" dirty="0">
                <a:solidFill>
                  <a:srgbClr val="003366"/>
                </a:solidFill>
              </a:rPr>
              <a:t>entities, events, etc.</a:t>
            </a:r>
            <a:r>
              <a:rPr lang="en-US" b="1" dirty="0">
                <a:solidFill>
                  <a:srgbClr val="003366"/>
                </a:solidFill>
              </a:rPr>
              <a:t> </a:t>
            </a:r>
          </a:p>
          <a:p>
            <a:pPr lvl="1">
              <a:buClr>
                <a:schemeClr val="bg2"/>
              </a:buClr>
              <a:buSzPct val="80000"/>
              <a:buFont typeface="Wingdings" pitchFamily="2" charset="2"/>
              <a:buChar char="q"/>
            </a:pPr>
            <a:r>
              <a:rPr lang="en-US" b="1" dirty="0"/>
              <a:t> </a:t>
            </a:r>
            <a:r>
              <a:rPr lang="en-US" dirty="0">
                <a:solidFill>
                  <a:srgbClr val="003366"/>
                </a:solidFill>
              </a:rPr>
              <a:t>Time, quantities, processes…</a:t>
            </a:r>
          </a:p>
        </p:txBody>
      </p:sp>
      <p:sp>
        <p:nvSpPr>
          <p:cNvPr id="28698" name="Rectangle 26"/>
          <p:cNvSpPr>
            <a:spLocks noChangeArrowheads="1"/>
          </p:cNvSpPr>
          <p:nvPr/>
        </p:nvSpPr>
        <p:spPr bwMode="auto">
          <a:xfrm>
            <a:off x="8773512" y="2753767"/>
            <a:ext cx="3124200" cy="1631216"/>
          </a:xfrm>
          <a:prstGeom prst="rect">
            <a:avLst/>
          </a:prstGeom>
          <a:solidFill>
            <a:schemeClr val="bg1"/>
          </a:solidFill>
          <a:ln w="12700" algn="ctr">
            <a:solidFill>
              <a:srgbClr val="F88379"/>
            </a:solidFill>
            <a:miter lim="800000"/>
            <a:headEnd/>
            <a:tailEnd/>
          </a:ln>
        </p:spPr>
        <p:txBody>
          <a:bodyPr>
            <a:spAutoFit/>
          </a:bodyPr>
          <a:lstStyle/>
          <a:p>
            <a:r>
              <a:rPr lang="en-US" sz="2000" dirty="0">
                <a:solidFill>
                  <a:srgbClr val="003366"/>
                </a:solidFill>
              </a:rPr>
              <a:t>Standard techniques cannot deal with the </a:t>
            </a:r>
            <a:r>
              <a:rPr lang="en-US" sz="2000" dirty="0">
                <a:solidFill>
                  <a:srgbClr val="3366CC"/>
                </a:solidFill>
              </a:rPr>
              <a:t>variability of expressing meaning </a:t>
            </a:r>
          </a:p>
          <a:p>
            <a:r>
              <a:rPr lang="en-US" sz="2000" dirty="0">
                <a:solidFill>
                  <a:srgbClr val="003366"/>
                </a:solidFill>
              </a:rPr>
              <a:t>nor with the </a:t>
            </a:r>
          </a:p>
          <a:p>
            <a:r>
              <a:rPr lang="en-US" sz="2000" dirty="0">
                <a:solidFill>
                  <a:srgbClr val="3366CC"/>
                </a:solidFill>
              </a:rPr>
              <a:t>ambiguity of interpretation</a:t>
            </a:r>
          </a:p>
        </p:txBody>
      </p:sp>
      <p:sp>
        <p:nvSpPr>
          <p:cNvPr id="2" name="Right Arrow 1"/>
          <p:cNvSpPr/>
          <p:nvPr/>
        </p:nvSpPr>
        <p:spPr>
          <a:xfrm>
            <a:off x="276272" y="1953096"/>
            <a:ext cx="228600" cy="276225"/>
          </a:xfrm>
          <a:prstGeom prst="rightArrow">
            <a:avLst/>
          </a:prstGeom>
          <a:solidFill>
            <a:srgbClr val="FFFFCC"/>
          </a:solidFill>
          <a:ln w="12700">
            <a:solidFill>
              <a:srgbClr val="F883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276272" y="3569375"/>
            <a:ext cx="228600" cy="276225"/>
          </a:xfrm>
          <a:prstGeom prst="rightArrow">
            <a:avLst/>
          </a:prstGeom>
          <a:solidFill>
            <a:srgbClr val="FFFFCC"/>
          </a:solidFill>
          <a:ln w="12700">
            <a:solidFill>
              <a:srgbClr val="F883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a:extLst>
              <a:ext uri="{FF2B5EF4-FFF2-40B4-BE49-F238E27FC236}">
                <a16:creationId xmlns:a16="http://schemas.microsoft.com/office/drawing/2014/main" id="{A6F8F5F2-14DB-4C6E-B5BD-3400C9D75FA1}"/>
              </a:ext>
            </a:extLst>
          </p:cNvPr>
          <p:cNvSpPr>
            <a:spLocks noGrp="1"/>
          </p:cNvSpPr>
          <p:nvPr>
            <p:ph type="sldNum" sz="quarter" idx="11"/>
          </p:nvPr>
        </p:nvSpPr>
        <p:spPr/>
        <p:txBody>
          <a:bodyPr/>
          <a:lstStyle/>
          <a:p>
            <a:fld id="{BDF588C3-71D6-5D45-B118-1C664482E1C2}" type="slidenum">
              <a:rPr lang="en-US" smtClean="0"/>
              <a:t>9</a:t>
            </a:fld>
            <a:endParaRPr lang="en-US"/>
          </a:p>
        </p:txBody>
      </p:sp>
      <p:sp>
        <p:nvSpPr>
          <p:cNvPr id="11" name="Rectangle 26">
            <a:extLst>
              <a:ext uri="{FF2B5EF4-FFF2-40B4-BE49-F238E27FC236}">
                <a16:creationId xmlns:a16="http://schemas.microsoft.com/office/drawing/2014/main" id="{962141E8-39B9-49F0-94C3-5A672A50E6B1}"/>
              </a:ext>
            </a:extLst>
          </p:cNvPr>
          <p:cNvSpPr>
            <a:spLocks noChangeArrowheads="1"/>
          </p:cNvSpPr>
          <p:nvPr/>
        </p:nvSpPr>
        <p:spPr bwMode="auto">
          <a:xfrm>
            <a:off x="1071155" y="6261192"/>
            <a:ext cx="10049690" cy="400110"/>
          </a:xfrm>
          <a:prstGeom prst="rect">
            <a:avLst/>
          </a:prstGeom>
          <a:solidFill>
            <a:schemeClr val="bg1"/>
          </a:solidFill>
          <a:ln w="12700" algn="ctr">
            <a:solidFill>
              <a:srgbClr val="F88379"/>
            </a:solidFill>
            <a:miter lim="800000"/>
            <a:headEnd/>
            <a:tailEnd/>
          </a:ln>
        </p:spPr>
        <p:txBody>
          <a:bodyPr wrap="square">
            <a:spAutoFit/>
          </a:bodyPr>
          <a:lstStyle/>
          <a:p>
            <a:r>
              <a:rPr lang="en-US" sz="2000" dirty="0">
                <a:solidFill>
                  <a:srgbClr val="003366"/>
                </a:solidFill>
              </a:rPr>
              <a:t>We have made a lot of progress on some aspects of dealing with ambiguity and variability, </a:t>
            </a:r>
            <a:r>
              <a:rPr lang="en-US" sz="2000" dirty="0">
                <a:solidFill>
                  <a:srgbClr val="FF0000"/>
                </a:solidFill>
              </a:rPr>
              <a:t>but</a:t>
            </a:r>
          </a:p>
        </p:txBody>
      </p:sp>
    </p:spTree>
    <p:extLst>
      <p:ext uri="{BB962C8B-B14F-4D97-AF65-F5344CB8AC3E}">
        <p14:creationId xmlns:p14="http://schemas.microsoft.com/office/powerpoint/2010/main" val="27714028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5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5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5459">
                                            <p:txEl>
                                              <p:pRg st="3" end="3"/>
                                            </p:txEl>
                                          </p:spTgt>
                                        </p:tgtEl>
                                        <p:attrNameLst>
                                          <p:attrName>style.visibility</p:attrName>
                                        </p:attrNameLst>
                                      </p:cBhvr>
                                      <p:to>
                                        <p:strVal val="visible"/>
                                      </p:to>
                                    </p:set>
                                  </p:childTnLst>
                                </p:cTn>
                              </p:par>
                            </p:childTnLst>
                          </p:cTn>
                        </p:par>
                        <p:par>
                          <p:cTn id="15" fill="hold" nodeType="withGroup">
                            <p:stCondLst>
                              <p:cond delay="0"/>
                            </p:stCondLst>
                            <p:childTnLst>
                              <p:par>
                                <p:cTn id="16" presetID="1" presetClass="entr" presetSubtype="0" fill="hold" nodeType="afterEffect">
                                  <p:stCondLst>
                                    <p:cond delay="250"/>
                                  </p:stCondLst>
                                  <p:childTnLst>
                                    <p:set>
                                      <p:cBhvr>
                                        <p:cTn id="17" dur="1" fill="hold">
                                          <p:stCondLst>
                                            <p:cond delay="0"/>
                                          </p:stCondLst>
                                        </p:cTn>
                                        <p:tgtEl>
                                          <p:spTgt spid="915459">
                                            <p:txEl>
                                              <p:pRg st="4" end="4"/>
                                            </p:txEl>
                                          </p:spTgt>
                                        </p:tgtEl>
                                        <p:attrNameLst>
                                          <p:attrName>style.visibility</p:attrName>
                                        </p:attrNameLst>
                                      </p:cBhvr>
                                      <p:to>
                                        <p:strVal val="visible"/>
                                      </p:to>
                                    </p:set>
                                  </p:childTnLst>
                                </p:cTn>
                              </p:par>
                            </p:childTnLst>
                          </p:cTn>
                        </p:par>
                        <p:par>
                          <p:cTn id="18" fill="hold" nodeType="withGroup">
                            <p:stCondLst>
                              <p:cond delay="250"/>
                            </p:stCondLst>
                            <p:childTnLst>
                              <p:par>
                                <p:cTn id="19" presetID="1" presetClass="entr" presetSubtype="0" fill="hold" nodeType="afterEffect">
                                  <p:stCondLst>
                                    <p:cond delay="250"/>
                                  </p:stCondLst>
                                  <p:childTnLst>
                                    <p:set>
                                      <p:cBhvr>
                                        <p:cTn id="20" dur="1" fill="hold">
                                          <p:stCondLst>
                                            <p:cond delay="0"/>
                                          </p:stCondLst>
                                        </p:cTn>
                                        <p:tgtEl>
                                          <p:spTgt spid="915459">
                                            <p:txEl>
                                              <p:pRg st="5" end="5"/>
                                            </p:txEl>
                                          </p:spTgt>
                                        </p:tgtEl>
                                        <p:attrNameLst>
                                          <p:attrName>style.visibility</p:attrName>
                                        </p:attrNameLst>
                                      </p:cBhvr>
                                      <p:to>
                                        <p:strVal val="visible"/>
                                      </p:to>
                                    </p:set>
                                  </p:childTnLst>
                                </p:cTn>
                              </p:par>
                            </p:childTnLst>
                          </p:cTn>
                        </p:par>
                        <p:par>
                          <p:cTn id="21" fill="hold" nodeType="withGroup">
                            <p:stCondLst>
                              <p:cond delay="500"/>
                            </p:stCondLst>
                            <p:childTnLst>
                              <p:par>
                                <p:cTn id="22" presetID="1" presetClass="entr" presetSubtype="0" fill="hold" nodeType="afterEffect">
                                  <p:stCondLst>
                                    <p:cond delay="250"/>
                                  </p:stCondLst>
                                  <p:childTnLst>
                                    <p:set>
                                      <p:cBhvr>
                                        <p:cTn id="23" dur="1" fill="hold">
                                          <p:stCondLst>
                                            <p:cond delay="0"/>
                                          </p:stCondLst>
                                        </p:cTn>
                                        <p:tgtEl>
                                          <p:spTgt spid="915459">
                                            <p:txEl>
                                              <p:pRg st="6" end="6"/>
                                            </p:txEl>
                                          </p:spTgt>
                                        </p:tgtEl>
                                        <p:attrNameLst>
                                          <p:attrName>style.visibility</p:attrName>
                                        </p:attrNameLst>
                                      </p:cBhvr>
                                      <p:to>
                                        <p:strVal val="visible"/>
                                      </p:to>
                                    </p:set>
                                  </p:childTnLst>
                                </p:cTn>
                              </p:par>
                            </p:childTnLst>
                          </p:cTn>
                        </p:par>
                        <p:par>
                          <p:cTn id="24" fill="hold" nodeType="withGroup">
                            <p:stCondLst>
                              <p:cond delay="750"/>
                            </p:stCondLst>
                            <p:childTnLst>
                              <p:par>
                                <p:cTn id="25" presetID="1" presetClass="entr" presetSubtype="0" fill="hold" nodeType="afterEffect">
                                  <p:stCondLst>
                                    <p:cond delay="250"/>
                                  </p:stCondLst>
                                  <p:childTnLst>
                                    <p:set>
                                      <p:cBhvr>
                                        <p:cTn id="26" dur="1" fill="hold">
                                          <p:stCondLst>
                                            <p:cond delay="0"/>
                                          </p:stCondLst>
                                        </p:cTn>
                                        <p:tgtEl>
                                          <p:spTgt spid="91545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9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513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9" grpId="0" animBg="1"/>
      <p:bldP spid="28698" grpId="0" animBg="1"/>
      <p:bldP spid="2" grpId="0" animBg="1"/>
      <p:bldP spid="16" grpId="0" animBg="1"/>
      <p:bldP spid="11" grpId="0" animBg="1"/>
    </p:bldLst>
  </p:timing>
</p:sld>
</file>

<file path=ppt/theme/theme1.xml><?xml version="1.0" encoding="utf-8"?>
<a:theme xmlns:a="http://schemas.openxmlformats.org/drawingml/2006/main" name="vasin_CCG">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lumMod val="75000"/>
                <a:lumOff val="25000"/>
              </a:schemeClr>
            </a:solidFill>
            <a:latin typeface="Helvetica Neue" charset="0"/>
            <a:ea typeface="Helvetica Neue" charset="0"/>
            <a:cs typeface="Helvetica Neu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ccg" id="{8414DCC5-42C5-EF4E-82E6-3DB3E6AEABD0}" vid="{8FCD17D1-743A-7141-922B-EB412980A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penn-ccg</Template>
  <TotalTime>67448</TotalTime>
  <Words>7240</Words>
  <Application>Microsoft Office PowerPoint</Application>
  <PresentationFormat>Widescreen</PresentationFormat>
  <Paragraphs>1048</Paragraphs>
  <Slides>62</Slides>
  <Notes>42</Notes>
  <HiddenSlides>4</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62</vt:i4>
      </vt:variant>
    </vt:vector>
  </HeadingPairs>
  <TitlesOfParts>
    <vt:vector size="77" baseType="lpstr">
      <vt:lpstr>Arial</vt:lpstr>
      <vt:lpstr>Calibri</vt:lpstr>
      <vt:lpstr>Cambria</vt:lpstr>
      <vt:lpstr>Cambria Math</vt:lpstr>
      <vt:lpstr>Century Gothic</vt:lpstr>
      <vt:lpstr>cmmi10</vt:lpstr>
      <vt:lpstr>cmsy10</vt:lpstr>
      <vt:lpstr>Courier</vt:lpstr>
      <vt:lpstr>Helvetica Light</vt:lpstr>
      <vt:lpstr>Helvetica Neue</vt:lpstr>
      <vt:lpstr>Symbol</vt:lpstr>
      <vt:lpstr>Times</vt:lpstr>
      <vt:lpstr>Times New Roman</vt:lpstr>
      <vt:lpstr>Wingdings</vt:lpstr>
      <vt:lpstr>vasin_CCG</vt:lpstr>
      <vt:lpstr>It’s Time for Reasoning or  Learning to Reason (Chp. II)</vt:lpstr>
      <vt:lpstr>SHRDLU (Terry Winograd, 1968)</vt:lpstr>
      <vt:lpstr>Communication (CwC Project, 2017-2019)</vt:lpstr>
      <vt:lpstr>Communication (CwC Project, 2017-2019)</vt:lpstr>
      <vt:lpstr>Nice to Meet You</vt:lpstr>
      <vt:lpstr>Natural Language Understanding</vt:lpstr>
      <vt:lpstr>Why is it Difficult?</vt:lpstr>
      <vt:lpstr>Ambiguity </vt:lpstr>
      <vt:lpstr>Variability in Natural Language Expressions</vt:lpstr>
      <vt:lpstr>Communication (CwC Project, 2017-2019)</vt:lpstr>
      <vt:lpstr>Symbolic Reasoning?</vt:lpstr>
      <vt:lpstr>Aristotle’s Logic https://www.famousscientists.org/aristotle/</vt:lpstr>
      <vt:lpstr>Key Challenges to NLU Researchers</vt:lpstr>
      <vt:lpstr>Learning to Reason I[Khardon &amp; Roth JACM’96; 1994—2000]</vt:lpstr>
      <vt:lpstr>Constrained Conditional Models [Abductive Reasoning; Chang et al.’12]</vt:lpstr>
      <vt:lpstr>It’s Time for Reasoning: Outline </vt:lpstr>
      <vt:lpstr>Time and Events [Ning et al. *SEM’2018; ACL’18, EMNLP’18, EMNLP’19]</vt:lpstr>
      <vt:lpstr>Two Events</vt:lpstr>
      <vt:lpstr>Two Events</vt:lpstr>
      <vt:lpstr>Two Events</vt:lpstr>
      <vt:lpstr>Temporal Relations</vt:lpstr>
      <vt:lpstr>Multiple Events Form a Situation</vt:lpstr>
      <vt:lpstr>Temporal graphs are structured</vt:lpstr>
      <vt:lpstr>I. Global inference (a toy example)</vt:lpstr>
      <vt:lpstr>Global inference (a toy example)</vt:lpstr>
      <vt:lpstr>Global inference via ILP</vt:lpstr>
      <vt:lpstr>II. Local learning is not sufficient</vt:lpstr>
      <vt:lpstr>Structured (global) Learning</vt:lpstr>
      <vt:lpstr>III. Temporal Common Sense</vt:lpstr>
      <vt:lpstr>TemProb: Temporal Relation Probabilistic Knowledge Base</vt:lpstr>
      <vt:lpstr>Event distributions from TemProb</vt:lpstr>
      <vt:lpstr>Event distributions from TemProb</vt:lpstr>
      <vt:lpstr>Event distributions from TemProb</vt:lpstr>
      <vt:lpstr>Event distributions from TemProb</vt:lpstr>
      <vt:lpstr>Many Forms of Temporal Common Sense</vt:lpstr>
      <vt:lpstr>III. Making use of TemProb</vt:lpstr>
      <vt:lpstr>It’s Time for Reasoning: Outline </vt:lpstr>
      <vt:lpstr>Putting it all together: A Neural Approach</vt:lpstr>
      <vt:lpstr>Putting it all together: A Neural Approach</vt:lpstr>
      <vt:lpstr>Putting it all together: A Neural Approach</vt:lpstr>
      <vt:lpstr>Putting it all together: A Neural Approach</vt:lpstr>
      <vt:lpstr>Putting it all together: A Neural Approach</vt:lpstr>
      <vt:lpstr>Putting it all together: A Neural Approach</vt:lpstr>
      <vt:lpstr>A Revolution in Temporal Reasoning</vt:lpstr>
      <vt:lpstr>Multi-Axis View of Events [ACL’18]</vt:lpstr>
      <vt:lpstr>Proposed solution: multi-axis</vt:lpstr>
      <vt:lpstr>It’s Time for Reasoning: Outline </vt:lpstr>
      <vt:lpstr>Inducing Semantics </vt:lpstr>
      <vt:lpstr>Incidental Supervision</vt:lpstr>
      <vt:lpstr>Temporal Relations [Ning et al. *SEM’2018; ACL’18, EMNLP’18]</vt:lpstr>
      <vt:lpstr>Partial or complete, that’s the question [NAACL’19]</vt:lpstr>
      <vt:lpstr>Structure</vt:lpstr>
      <vt:lpstr>Diminishing return of new labels</vt:lpstr>
      <vt:lpstr>Improvement Consistent With Tightness Analysis By I_k</vt:lpstr>
      <vt:lpstr>What is I_k actually?</vt:lpstr>
      <vt:lpstr>A View of Structured Annotation</vt:lpstr>
      <vt:lpstr>It’s Time for Reasoning: Outline </vt:lpstr>
      <vt:lpstr>More Temporal Reasoning [EMNLP’19]</vt:lpstr>
      <vt:lpstr>CliffsNotes </vt:lpstr>
      <vt:lpstr>Recap </vt:lpstr>
      <vt:lpstr>Question Decomposition [In Submission]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Slides</dc:title>
  <dc:creator>Stephen Mayhew</dc:creator>
  <cp:lastModifiedBy>Roth, Dan</cp:lastModifiedBy>
  <cp:revision>926</cp:revision>
  <dcterms:created xsi:type="dcterms:W3CDTF">2017-10-04T15:10:59Z</dcterms:created>
  <dcterms:modified xsi:type="dcterms:W3CDTF">2019-11-17T06:08:43Z</dcterms:modified>
</cp:coreProperties>
</file>