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392" r:id="rId2"/>
    <p:sldId id="439" r:id="rId3"/>
    <p:sldId id="319" r:id="rId4"/>
    <p:sldId id="440" r:id="rId5"/>
    <p:sldId id="344" r:id="rId6"/>
    <p:sldId id="345" r:id="rId7"/>
    <p:sldId id="346" r:id="rId8"/>
    <p:sldId id="284" r:id="rId9"/>
    <p:sldId id="441" r:id="rId10"/>
    <p:sldId id="442" r:id="rId11"/>
    <p:sldId id="408" r:id="rId12"/>
    <p:sldId id="409" r:id="rId13"/>
    <p:sldId id="410" r:id="rId14"/>
    <p:sldId id="411" r:id="rId15"/>
    <p:sldId id="412" r:id="rId16"/>
    <p:sldId id="413" r:id="rId17"/>
    <p:sldId id="414" r:id="rId18"/>
    <p:sldId id="415" r:id="rId19"/>
    <p:sldId id="417" r:id="rId20"/>
    <p:sldId id="418" r:id="rId21"/>
    <p:sldId id="420" r:id="rId22"/>
    <p:sldId id="427" r:id="rId23"/>
    <p:sldId id="422" r:id="rId24"/>
    <p:sldId id="423" r:id="rId25"/>
    <p:sldId id="425" r:id="rId26"/>
    <p:sldId id="426" r:id="rId27"/>
    <p:sldId id="428" r:id="rId28"/>
    <p:sldId id="429" r:id="rId29"/>
    <p:sldId id="438" r:id="rId30"/>
    <p:sldId id="430" r:id="rId31"/>
    <p:sldId id="431" r:id="rId32"/>
    <p:sldId id="375" r:id="rId33"/>
    <p:sldId id="432" r:id="rId34"/>
    <p:sldId id="378" r:id="rId35"/>
    <p:sldId id="379" r:id="rId36"/>
    <p:sldId id="380" r:id="rId37"/>
    <p:sldId id="433" r:id="rId38"/>
    <p:sldId id="304" r:id="rId39"/>
    <p:sldId id="305" r:id="rId40"/>
    <p:sldId id="306" r:id="rId41"/>
    <p:sldId id="434" r:id="rId42"/>
    <p:sldId id="435" r:id="rId43"/>
    <p:sldId id="391" r:id="rId44"/>
    <p:sldId id="443" r:id="rId45"/>
    <p:sldId id="309" r:id="rId46"/>
    <p:sldId id="436"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duction" id="{CAE413F7-FCE9-4DF7-A811-15A837271141}">
          <p14:sldIdLst>
            <p14:sldId id="392"/>
            <p14:sldId id="439"/>
            <p14:sldId id="319"/>
            <p14:sldId id="440"/>
            <p14:sldId id="344"/>
            <p14:sldId id="345"/>
            <p14:sldId id="346"/>
            <p14:sldId id="284"/>
            <p14:sldId id="441"/>
            <p14:sldId id="442"/>
            <p14:sldId id="408"/>
            <p14:sldId id="409"/>
            <p14:sldId id="410"/>
            <p14:sldId id="411"/>
            <p14:sldId id="412"/>
            <p14:sldId id="413"/>
            <p14:sldId id="414"/>
            <p14:sldId id="415"/>
            <p14:sldId id="417"/>
            <p14:sldId id="418"/>
            <p14:sldId id="420"/>
            <p14:sldId id="427"/>
            <p14:sldId id="422"/>
            <p14:sldId id="423"/>
            <p14:sldId id="425"/>
            <p14:sldId id="426"/>
            <p14:sldId id="428"/>
          </p14:sldIdLst>
        </p14:section>
        <p14:section name="Reasoning" id="{5BF10846-27C3-42B6-B6E3-1B9CC05B21A5}">
          <p14:sldIdLst>
            <p14:sldId id="429"/>
            <p14:sldId id="438"/>
            <p14:sldId id="430"/>
            <p14:sldId id="431"/>
            <p14:sldId id="375"/>
            <p14:sldId id="432"/>
            <p14:sldId id="378"/>
            <p14:sldId id="379"/>
            <p14:sldId id="380"/>
          </p14:sldIdLst>
        </p14:section>
        <p14:section name="Learning (10)" id="{1F27CCDF-CF30-4700-B078-76F80EB0D690}">
          <p14:sldIdLst>
            <p14:sldId id="433"/>
            <p14:sldId id="304"/>
            <p14:sldId id="305"/>
            <p14:sldId id="306"/>
            <p14:sldId id="434"/>
            <p14:sldId id="435"/>
            <p14:sldId id="391"/>
            <p14:sldId id="443"/>
            <p14:sldId id="309"/>
            <p14:sldId id="436"/>
          </p14:sldIdLst>
        </p14:section>
        <p14:section name="Scaling" id="{2D406435-218D-4729-A5D7-D7170A2F67BA}">
          <p14:sldIdLst/>
        </p14:section>
        <p14:section name="Summary" id="{9DA3CD11-97D9-420D-A6F2-12051D499D0C}">
          <p14:sldIdLst/>
        </p14:section>
        <p14:section name="backup" id="{6DB17FD8-EE1F-4F20-A7C7-385243E610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080"/>
    <a:srgbClr val="000080"/>
    <a:srgbClr val="FAE1AF"/>
    <a:srgbClr val="A7001B"/>
    <a:srgbClr val="FAC896"/>
    <a:srgbClr val="CC3300"/>
    <a:srgbClr val="006600"/>
    <a:srgbClr val="FBA313"/>
    <a:srgbClr val="99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7639" autoAdjust="0"/>
  </p:normalViewPr>
  <p:slideViewPr>
    <p:cSldViewPr>
      <p:cViewPr varScale="1">
        <p:scale>
          <a:sx n="80" d="100"/>
          <a:sy n="80" d="100"/>
        </p:scale>
        <p:origin x="1338"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F7D9C7A-1E92-449D-A064-B8AFA531E9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B753E5-623F-4C67-8206-272E28AD2ED8}" type="slidenum">
              <a:rPr lang="en-US" altLang="en-US"/>
              <a:pPr/>
              <a:t>1</a:t>
            </a:fld>
            <a:endParaRPr lang="en-US" altLang="en-US"/>
          </a:p>
        </p:txBody>
      </p:sp>
      <p:sp>
        <p:nvSpPr>
          <p:cNvPr id="4099" name="Rectangle 2"/>
          <p:cNvSpPr>
            <a:spLocks noGrp="1" noRot="1" noChangeAspect="1" noChangeArrowheads="1" noTextEdit="1"/>
          </p:cNvSpPr>
          <p:nvPr>
            <p:ph type="sldImg"/>
          </p:nvPr>
        </p:nvSpPr>
        <p:spPr>
          <a:xfrm>
            <a:off x="1144588" y="687388"/>
            <a:ext cx="4570412" cy="3427412"/>
          </a:xfrm>
          <a:ln/>
        </p:spPr>
      </p:sp>
      <p:sp>
        <p:nvSpPr>
          <p:cNvPr id="4100" name="Rectangle 3"/>
          <p:cNvSpPr>
            <a:spLocks noGrp="1" noChangeArrowheads="1"/>
          </p:cNvSpPr>
          <p:nvPr>
            <p:ph type="body" idx="1"/>
          </p:nvPr>
        </p:nvSpPr>
        <p:spPr>
          <a:xfrm>
            <a:off x="914400" y="4343400"/>
            <a:ext cx="5029200" cy="4113213"/>
          </a:xfrm>
          <a:noFill/>
        </p:spPr>
        <p:txBody>
          <a:bodyPr/>
          <a:lstStyle/>
          <a:p>
            <a:pPr eaLnBrk="1" hangingPunct="1"/>
            <a:endParaRPr lang="en-US" altLang="en-US" dirty="0" smtClean="0"/>
          </a:p>
          <a:p>
            <a:pPr eaLnBrk="1" hangingPunct="1"/>
            <a:r>
              <a:rPr lang="en-US" altLang="en-US" dirty="0" smtClean="0"/>
              <a:t>Title</a:t>
            </a:r>
          </a:p>
          <a:p>
            <a:pPr eaLnBrk="1" hangingPunct="1"/>
            <a:endParaRPr lang="en-US" altLang="en-US" dirty="0" smtClean="0"/>
          </a:p>
        </p:txBody>
      </p:sp>
    </p:spTree>
    <p:extLst>
      <p:ext uri="{BB962C8B-B14F-4D97-AF65-F5344CB8AC3E}">
        <p14:creationId xmlns:p14="http://schemas.microsoft.com/office/powerpoint/2010/main" val="95102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11</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r>
              <a:rPr lang="en-US" dirty="0" smtClean="0"/>
              <a:t>If I want to solve this transliteration</a:t>
            </a:r>
            <a:r>
              <a:rPr lang="en-US" baseline="0" dirty="0" smtClean="0"/>
              <a:t> task, I need examples; but I don’t need anyone to label many for me. </a:t>
            </a:r>
          </a:p>
          <a:p>
            <a:pPr eaLnBrk="1" hangingPunct="1"/>
            <a:r>
              <a:rPr lang="en-US" baseline="0" dirty="0" smtClean="0"/>
              <a:t>I could make the observation, that if one looks at comparable news articles from about the same time, the key entities they cover are the same, and they occur with about the same temporal frequency. </a:t>
            </a:r>
          </a:p>
          <a:p>
            <a:pPr eaLnBrk="1" hangingPunct="1"/>
            <a:endParaRPr lang="en-US" baseline="0" dirty="0" smtClean="0"/>
          </a:p>
          <a:p>
            <a:pPr eaLnBrk="1" hangingPunct="1"/>
            <a:r>
              <a:rPr lang="en-US" dirty="0" smtClean="0"/>
              <a:t>Start with labeling</a:t>
            </a:r>
          </a:p>
          <a:p>
            <a:pPr eaLnBrk="1" hangingPunct="1"/>
            <a:r>
              <a:rPr lang="en-US" dirty="0" smtClean="0"/>
              <a:t>Then transliteration</a:t>
            </a:r>
          </a:p>
          <a:p>
            <a:pPr eaLnBrk="1" hangingPunct="1"/>
            <a:r>
              <a:rPr lang="en-US" dirty="0" smtClean="0"/>
              <a:t>Then psychology </a:t>
            </a:r>
          </a:p>
          <a:p>
            <a:pPr eaLnBrk="1" hangingPunct="1"/>
            <a:r>
              <a:rPr lang="en-US" dirty="0" smtClean="0"/>
              <a:t>Then semantic parsing</a:t>
            </a:r>
          </a:p>
          <a:p>
            <a:pPr eaLnBrk="1" hangingPunct="1"/>
            <a:r>
              <a:rPr lang="en-US" dirty="0" smtClean="0"/>
              <a:t>(Emphasize that this requires reasoning)</a:t>
            </a:r>
          </a:p>
          <a:p>
            <a:pPr eaLnBrk="1" hangingPunct="1"/>
            <a:r>
              <a:rPr lang="en-US" dirty="0" smtClean="0"/>
              <a:t>End with the example of reasoning in learning (Chicago)</a:t>
            </a:r>
          </a:p>
        </p:txBody>
      </p:sp>
    </p:spTree>
    <p:extLst>
      <p:ext uri="{BB962C8B-B14F-4D97-AF65-F5344CB8AC3E}">
        <p14:creationId xmlns:p14="http://schemas.microsoft.com/office/powerpoint/2010/main" val="68700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12</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dirty="0" smtClean="0"/>
          </a:p>
        </p:txBody>
      </p:sp>
    </p:spTree>
    <p:extLst>
      <p:ext uri="{BB962C8B-B14F-4D97-AF65-F5344CB8AC3E}">
        <p14:creationId xmlns:p14="http://schemas.microsoft.com/office/powerpoint/2010/main" val="172485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E9AAC-62CA-4BFA-BCA9-DED0242C0C3C}" type="slidenum">
              <a:rPr lang="en-US" altLang="en-US"/>
              <a:pPr/>
              <a:t>13</a:t>
            </a:fld>
            <a:endParaRPr lang="en-US" altLang="en-US"/>
          </a:p>
        </p:txBody>
      </p:sp>
      <p:sp>
        <p:nvSpPr>
          <p:cNvPr id="1278978" name="Rectangle 2"/>
          <p:cNvSpPr txBox="1">
            <a:spLocks noGrp="1" noRot="1" noChangeAspect="1" noChangeArrowheads="1" noTextEdit="1"/>
          </p:cNvSpPr>
          <p:nvPr>
            <p:ph type="sldImg"/>
          </p:nvPr>
        </p:nvSpPr>
        <p:spPr>
          <a:ln/>
        </p:spPr>
      </p:sp>
      <p:sp>
        <p:nvSpPr>
          <p:cNvPr id="1278979" name="Text Box 3"/>
          <p:cNvSpPr txBox="1">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a:spcBef>
                <a:spcPts val="450"/>
              </a:spcBef>
              <a:tabLst>
                <a:tab pos="723900" algn="l"/>
                <a:tab pos="1447800" algn="l"/>
                <a:tab pos="2171700" algn="l"/>
                <a:tab pos="2895600" algn="l"/>
                <a:tab pos="3619500" algn="l"/>
                <a:tab pos="4343400" algn="l"/>
                <a:tab pos="5067300" algn="l"/>
              </a:tabLst>
            </a:pPr>
            <a:r>
              <a:rPr lang="en-US" altLang="en-US" sz="1300" dirty="0" smtClean="0">
                <a:latin typeface="Arial" pitchFamily="34" charset="0"/>
              </a:rPr>
              <a:t>When thinking about incidental supervision, I think that we can draw inspiration from</a:t>
            </a:r>
            <a:r>
              <a:rPr lang="en-US" altLang="en-US" sz="1300" baseline="0" dirty="0" smtClean="0">
                <a:latin typeface="Arial" pitchFamily="34" charset="0"/>
              </a:rPr>
              <a:t> language acquisition – kids need to solve the language-</a:t>
            </a:r>
            <a:r>
              <a:rPr lang="en-US" altLang="en-US" sz="1300" baseline="0" dirty="0" err="1" smtClean="0">
                <a:latin typeface="Arial" pitchFamily="34" charset="0"/>
              </a:rPr>
              <a:t>wolrd</a:t>
            </a:r>
            <a:r>
              <a:rPr lang="en-US" altLang="en-US" sz="1300" baseline="0" dirty="0" smtClean="0">
                <a:latin typeface="Arial" pitchFamily="34" charset="0"/>
              </a:rPr>
              <a:t> mapping problem, and all they have to work with are incidental supervision signals </a:t>
            </a:r>
          </a:p>
          <a:p>
            <a:pPr defTabSz="457200">
              <a:spcBef>
                <a:spcPts val="450"/>
              </a:spcBef>
              <a:tabLst>
                <a:tab pos="723900" algn="l"/>
                <a:tab pos="1447800" algn="l"/>
                <a:tab pos="2171700" algn="l"/>
                <a:tab pos="2895600" algn="l"/>
                <a:tab pos="3619500" algn="l"/>
                <a:tab pos="4343400" algn="l"/>
                <a:tab pos="5067300" algn="l"/>
              </a:tabLst>
            </a:pPr>
            <a:endParaRPr lang="en-US" altLang="en-US" sz="1300" baseline="0" dirty="0" smtClean="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dirty="0" smtClean="0">
                <a:latin typeface="Arial" pitchFamily="34" charset="0"/>
              </a:rPr>
              <a:t>So </a:t>
            </a:r>
            <a:r>
              <a:rPr lang="en-US" altLang="en-US" sz="1300" dirty="0">
                <a:latin typeface="Arial" pitchFamily="34" charset="0"/>
              </a:rPr>
              <a:t>let’s look at the problem facing the child.  In learning a language, a child must figure out how to map words and syntactic devices onto the meanings they are meant to convey in the native language.  </a:t>
            </a: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dirty="0">
                <a:latin typeface="Arial" pitchFamily="34" charset="0"/>
              </a:rPr>
              <a:t>Viewed in this way, this is a highly unconstrained mapping problem.  In principle, anything in the language could be relevant to anything in the world.</a:t>
            </a: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a:latin typeface="Arial" pitchFamily="34" charset="0"/>
            </a:endParaRPr>
          </a:p>
        </p:txBody>
      </p:sp>
    </p:spTree>
    <p:extLst>
      <p:ext uri="{BB962C8B-B14F-4D97-AF65-F5344CB8AC3E}">
        <p14:creationId xmlns:p14="http://schemas.microsoft.com/office/powerpoint/2010/main" val="420537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15</a:t>
            </a:fld>
            <a:endParaRPr lang="en-US" dirty="0"/>
          </a:p>
        </p:txBody>
      </p:sp>
    </p:spTree>
    <p:extLst>
      <p:ext uri="{BB962C8B-B14F-4D97-AF65-F5344CB8AC3E}">
        <p14:creationId xmlns:p14="http://schemas.microsoft.com/office/powerpoint/2010/main" val="362155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16</a:t>
            </a:fld>
            <a:endParaRPr lang="en-US"/>
          </a:p>
        </p:txBody>
      </p:sp>
    </p:spTree>
    <p:extLst>
      <p:ext uri="{BB962C8B-B14F-4D97-AF65-F5344CB8AC3E}">
        <p14:creationId xmlns:p14="http://schemas.microsoft.com/office/powerpoint/2010/main" val="78015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18</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extLst>
      <p:ext uri="{BB962C8B-B14F-4D97-AF65-F5344CB8AC3E}">
        <p14:creationId xmlns:p14="http://schemas.microsoft.com/office/powerpoint/2010/main" val="293257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wikification</a:t>
            </a:r>
            <a:endParaRPr lang="en-US" dirty="0" smtClean="0"/>
          </a:p>
          <a:p>
            <a:r>
              <a:rPr lang="en-US" baseline="0" dirty="0" smtClean="0"/>
              <a:t>Read wiki titles slower</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21</a:t>
            </a:fld>
            <a:endParaRPr lang="en-US"/>
          </a:p>
        </p:txBody>
      </p:sp>
    </p:spTree>
    <p:extLst>
      <p:ext uri="{BB962C8B-B14F-4D97-AF65-F5344CB8AC3E}">
        <p14:creationId xmlns:p14="http://schemas.microsoft.com/office/powerpoint/2010/main" val="12079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impressive, bottleneck: adding more sophisticated contextual features does not</a:t>
            </a:r>
            <a:r>
              <a:rPr lang="en-US" baseline="0" dirty="0" smtClean="0"/>
              <a:t> help much</a:t>
            </a:r>
          </a:p>
          <a:p>
            <a:r>
              <a:rPr lang="en-US" baseline="0" dirty="0" smtClean="0"/>
              <a:t>We do not want to level off here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22</a:t>
            </a:fld>
            <a:endParaRPr lang="en-US"/>
          </a:p>
        </p:txBody>
      </p:sp>
    </p:spTree>
    <p:extLst>
      <p:ext uri="{BB962C8B-B14F-4D97-AF65-F5344CB8AC3E}">
        <p14:creationId xmlns:p14="http://schemas.microsoft.com/office/powerpoint/2010/main" val="2469541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25CE-B026-F54F-B14B-3E117605657B}" type="slidenum">
              <a:rPr lang="en-US" smtClean="0"/>
              <a:t>23</a:t>
            </a:fld>
            <a:endParaRPr lang="en-US"/>
          </a:p>
        </p:txBody>
      </p:sp>
    </p:spTree>
    <p:extLst>
      <p:ext uri="{BB962C8B-B14F-4D97-AF65-F5344CB8AC3E}">
        <p14:creationId xmlns:p14="http://schemas.microsoft.com/office/powerpoint/2010/main" val="21225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25CE-B026-F54F-B14B-3E117605657B}" type="slidenum">
              <a:rPr lang="en-US" smtClean="0"/>
              <a:t>24</a:t>
            </a:fld>
            <a:endParaRPr lang="en-US"/>
          </a:p>
        </p:txBody>
      </p:sp>
    </p:spTree>
    <p:extLst>
      <p:ext uri="{BB962C8B-B14F-4D97-AF65-F5344CB8AC3E}">
        <p14:creationId xmlns:p14="http://schemas.microsoft.com/office/powerpoint/2010/main" val="323036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 few claims that frame my work -- </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a:t>
            </a:fld>
            <a:endParaRPr lang="en-US" altLang="en-US"/>
          </a:p>
        </p:txBody>
      </p:sp>
    </p:spTree>
    <p:extLst>
      <p:ext uri="{BB962C8B-B14F-4D97-AF65-F5344CB8AC3E}">
        <p14:creationId xmlns:p14="http://schemas.microsoft.com/office/powerpoint/2010/main" val="681965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describe the task by an example. Given a piece of text, it can be a sentence, a paragraph, or a document. Here it is a title of a journal paper. </a:t>
            </a:r>
          </a:p>
          <a:p>
            <a:r>
              <a:rPr lang="en-US" baseline="0" dirty="0" smtClean="0"/>
              <a:t>There are actually two sub tasks. The first one is mention detection. We want to extract substrings which are concepts. In this example, mentions are the two underlined words.</a:t>
            </a:r>
          </a:p>
          <a:p>
            <a:r>
              <a:rPr lang="en-US" baseline="0" dirty="0" smtClean="0"/>
              <a:t>This task is already very challenging and I’m currently working on it. </a:t>
            </a:r>
          </a:p>
          <a:p>
            <a:endParaRPr lang="en-US" baseline="0" dirty="0" smtClean="0"/>
          </a:p>
          <a:p>
            <a:r>
              <a:rPr lang="en-US" baseline="0" dirty="0" smtClean="0"/>
              <a:t>In this work, we take the mentions as given and focus on the second step, grounding the mentions to multiple KBs.</a:t>
            </a:r>
          </a:p>
          <a:p>
            <a:r>
              <a:rPr lang="en-US" baseline="0" dirty="0" smtClean="0"/>
              <a:t>Here, BRCA2 is grounded to two concepts in two different ontologies. We can see that the concepts in KBs can overlap and we want to find all concepts the mention refers to.</a:t>
            </a:r>
          </a:p>
          <a:p>
            <a:endParaRPr lang="en-US" baseline="0" dirty="0" smtClean="0"/>
          </a:p>
          <a:p>
            <a:r>
              <a:rPr lang="en-US" baseline="0" dirty="0" smtClean="0"/>
              <a:t>And here are examples of an entry in the ontology. A concept usually contains an id, name, a short definition, some synonyms, and few relations with other concepts.</a:t>
            </a:r>
          </a:p>
          <a:p>
            <a:r>
              <a:rPr lang="en-US" baseline="0" dirty="0" smtClean="0"/>
              <a:t>This succinct information is quite different from what </a:t>
            </a:r>
            <a:r>
              <a:rPr lang="en-US" baseline="0" dirty="0" err="1" smtClean="0"/>
              <a:t>wikipedia</a:t>
            </a:r>
            <a:r>
              <a:rPr lang="en-US" baseline="0" dirty="0" smtClean="0"/>
              <a:t> has, which makes this task harder.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25</a:t>
            </a:fld>
            <a:endParaRPr lang="en-US" dirty="0"/>
          </a:p>
        </p:txBody>
      </p:sp>
    </p:spTree>
    <p:extLst>
      <p:ext uri="{BB962C8B-B14F-4D97-AF65-F5344CB8AC3E}">
        <p14:creationId xmlns:p14="http://schemas.microsoft.com/office/powerpoint/2010/main" val="227946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task is very challenging, the main challenges are coming from the general WSD problem, the ambiguity and variability. </a:t>
            </a:r>
          </a:p>
          <a:p>
            <a:r>
              <a:rPr lang="en-US" baseline="0" dirty="0" smtClean="0"/>
              <a:t>Ambiguity means a term can be ….</a:t>
            </a:r>
          </a:p>
          <a:p>
            <a:r>
              <a:rPr lang="en-US" baseline="0" dirty="0" smtClean="0"/>
              <a:t>Variability means. …</a:t>
            </a:r>
          </a:p>
          <a:p>
            <a:endParaRPr lang="en-US" baseline="0" dirty="0" smtClean="0"/>
          </a:p>
          <a:p>
            <a:r>
              <a:rPr lang="en-US" baseline="0" dirty="0" smtClean="0"/>
              <a:t>Another challenge of not using </a:t>
            </a:r>
            <a:r>
              <a:rPr lang="en-US" baseline="0" dirty="0" err="1" smtClean="0"/>
              <a:t>wikipedia</a:t>
            </a:r>
            <a:r>
              <a:rPr lang="en-US" baseline="0" dirty="0" smtClean="0"/>
              <a:t> is the supervision.</a:t>
            </a:r>
          </a:p>
          <a:p>
            <a:r>
              <a:rPr lang="en-US" baseline="0" dirty="0" smtClean="0"/>
              <a:t>A good </a:t>
            </a:r>
            <a:r>
              <a:rPr lang="en-US" baseline="0" dirty="0" err="1" smtClean="0"/>
              <a:t>wikification</a:t>
            </a:r>
            <a:r>
              <a:rPr lang="en-US" baseline="0" dirty="0" smtClean="0"/>
              <a:t> system usually trains a ranking model to score concepts using supervised learning. And </a:t>
            </a:r>
            <a:r>
              <a:rPr lang="en-US" baseline="0" dirty="0" err="1" smtClean="0"/>
              <a:t>wikipedia’s</a:t>
            </a:r>
            <a:r>
              <a:rPr lang="en-US" baseline="0" dirty="0" smtClean="0"/>
              <a:t> hyperlink structure kind of provides free supervision</a:t>
            </a:r>
          </a:p>
          <a:p>
            <a:r>
              <a:rPr lang="en-US" baseline="0" dirty="0" smtClean="0"/>
              <a:t>Which the ontologies we use don’t have. Also, it is </a:t>
            </a:r>
            <a:r>
              <a:rPr lang="en-US" baseline="0" dirty="0" err="1" smtClean="0"/>
              <a:t>reletively</a:t>
            </a:r>
            <a:r>
              <a:rPr lang="en-US" baseline="0" dirty="0" smtClean="0"/>
              <a:t> difficult to </a:t>
            </a:r>
          </a:p>
          <a:p>
            <a:endParaRPr lang="en-US" baseline="0" dirty="0" smtClean="0"/>
          </a:p>
          <a:p>
            <a:r>
              <a:rPr lang="en-US" baseline="0" dirty="0" smtClean="0"/>
              <a:t>One of the key contributions in this work is we </a:t>
            </a:r>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26</a:t>
            </a:fld>
            <a:endParaRPr lang="en-US" dirty="0"/>
          </a:p>
        </p:txBody>
      </p:sp>
    </p:spTree>
    <p:extLst>
      <p:ext uri="{BB962C8B-B14F-4D97-AF65-F5344CB8AC3E}">
        <p14:creationId xmlns:p14="http://schemas.microsoft.com/office/powerpoint/2010/main" val="296675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do it?</a:t>
            </a:r>
          </a:p>
          <a:p>
            <a:r>
              <a:rPr lang="en-US" dirty="0" smtClean="0"/>
              <a:t>I</a:t>
            </a:r>
            <a:r>
              <a:rPr lang="en-US" baseline="0" dirty="0" smtClean="0"/>
              <a:t> think of NLU this way – there are a lot of components; each you acquired at different times, different ways; in each case you have a distribution over possible interpretation, each one is valid in some context; but here, given the expectation that I laid out by putting all these symbols together on one slide, indicating to you that they mean something, you were able to find a coherent explanation quite quickly – and all of you basically reached the same conclusion, hence, we, as  human being, can communicate.  </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28</a:t>
            </a:fld>
            <a:endParaRPr lang="en-US" altLang="en-US"/>
          </a:p>
        </p:txBody>
      </p:sp>
    </p:spTree>
    <p:extLst>
      <p:ext uri="{BB962C8B-B14F-4D97-AF65-F5344CB8AC3E}">
        <p14:creationId xmlns:p14="http://schemas.microsoft.com/office/powerpoint/2010/main" val="387288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29</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29</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dirty="0"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dirty="0" smtClean="0"/>
              <a:t>So, given some statement, I would like to know if they are true in this story or not….</a:t>
            </a:r>
          </a:p>
          <a:p>
            <a:pPr eaLnBrk="1" hangingPunct="1"/>
            <a:r>
              <a:rPr lang="en-US" dirty="0" smtClean="0"/>
              <a:t>This is a very difficult task…</a:t>
            </a:r>
          </a:p>
          <a:p>
            <a:pPr eaLnBrk="1" hangingPunct="1"/>
            <a:endParaRPr lang="en-US" dirty="0" smtClean="0"/>
          </a:p>
          <a:p>
            <a:pPr eaLnBrk="1" hangingPunct="1"/>
            <a:r>
              <a:rPr lang="en-US" dirty="0" smtClean="0"/>
              <a:t>What do we need to know in order to have a chance to do that? … Many things….;</a:t>
            </a:r>
          </a:p>
          <a:p>
            <a:pPr eaLnBrk="1" hangingPunct="1"/>
            <a:r>
              <a:rPr lang="en-US" dirty="0" smtClean="0"/>
              <a:t>If I would ask you “Where does Chris live?”  you will not be satisfied with an answer – “Chris Lived</a:t>
            </a:r>
            <a:r>
              <a:rPr lang="en-US" baseline="0" dirty="0" smtClean="0"/>
              <a:t> in a Pretty home”</a:t>
            </a:r>
            <a:endParaRPr lang="en-US" dirty="0" smtClean="0"/>
          </a:p>
          <a:p>
            <a:pPr eaLnBrk="1" hangingPunct="1"/>
            <a:endParaRPr lang="en-US" dirty="0" smtClean="0"/>
          </a:p>
          <a:p>
            <a:pPr eaLnBrk="1" hangingPunct="1"/>
            <a:r>
              <a:rPr lang="en-US" dirty="0" smtClean="0"/>
              <a:t>And, there are probably many other stand-alone tasks of this sort that we need to be able to address, if we want to have a chance to COMPREHEND this story, and answer questions with respect to it.</a:t>
            </a:r>
          </a:p>
          <a:p>
            <a:pPr eaLnBrk="1" hangingPunct="1"/>
            <a:endParaRPr lang="en-US" dirty="0" smtClean="0"/>
          </a:p>
          <a:p>
            <a:pPr eaLnBrk="1" hangingPunct="1"/>
            <a:r>
              <a:rPr lang="en-US" dirty="0" smtClean="0"/>
              <a:t>But comprehending this story, being able to determined the truth of these statements is probably a lot more than that – we need to be able to put these things,</a:t>
            </a:r>
          </a:p>
          <a:p>
            <a:pPr eaLnBrk="1" hangingPunct="1"/>
            <a:r>
              <a:rPr lang="en-US" dirty="0" smtClean="0"/>
              <a:t>(and what is “these” </a:t>
            </a:r>
            <a:r>
              <a:rPr lang="en-US" dirty="0" err="1" smtClean="0"/>
              <a:t>isnt</a:t>
            </a:r>
            <a:r>
              <a:rPr lang="en-US" dirty="0" smtClean="0"/>
              <a:t>’ so clear) together.</a:t>
            </a:r>
          </a:p>
          <a:p>
            <a:pPr eaLnBrk="1" hangingPunct="1"/>
            <a:r>
              <a:rPr lang="en-US" dirty="0" smtClean="0"/>
              <a:t>So, how do we address comprehension? Here is a somewhat cartoon-she view of what has happened in this area over the last 30 years or so?</a:t>
            </a:r>
          </a:p>
          <a:p>
            <a:pPr eaLnBrk="1" hangingPunct="1"/>
            <a:endParaRPr lang="en-US" dirty="0" smtClean="0"/>
          </a:p>
          <a:p>
            <a:pPr eaLnBrk="1" hangingPunct="1"/>
            <a:endParaRPr lang="en-US" dirty="0" smtClean="0"/>
          </a:p>
          <a:p>
            <a:pPr eaLnBrk="1" hangingPunct="1"/>
            <a:r>
              <a:rPr lang="en-US" dirty="0" smtClean="0"/>
              <a:t>talk about – I wish I could talk about. </a:t>
            </a:r>
          </a:p>
          <a:p>
            <a:pPr eaLnBrk="1" hangingPunct="1"/>
            <a:r>
              <a:rPr lang="en-US" dirty="0" smtClean="0"/>
              <a:t>Here is a challenge: write a program that responds correctly to these five questions. Many of us would love to be able to do it.</a:t>
            </a:r>
          </a:p>
          <a:p>
            <a:pPr eaLnBrk="1" hangingPunct="1"/>
            <a:r>
              <a:rPr lang="en-US" dirty="0" smtClean="0"/>
              <a:t>This is a very natural problem; a short paragraph on Christopher Robin that we all </a:t>
            </a:r>
          </a:p>
          <a:p>
            <a:pPr eaLnBrk="1" hangingPunct="1"/>
            <a:r>
              <a:rPr lang="en-US" dirty="0" smtClean="0"/>
              <a:t>Know and love, and a few questions about it; my six years old can answer these</a:t>
            </a:r>
          </a:p>
          <a:p>
            <a:pPr eaLnBrk="1" hangingPunct="1"/>
            <a:r>
              <a:rPr lang="en-US" dirty="0" smtClean="0"/>
              <a:t>Almost instantaneously, yes, we cannot write a program that answers more than, say, 2 out of five questions.</a:t>
            </a:r>
          </a:p>
          <a:p>
            <a:pPr eaLnBrk="1" hangingPunct="1"/>
            <a:endParaRPr lang="en-US" dirty="0" smtClean="0"/>
          </a:p>
          <a:p>
            <a:pPr eaLnBrk="1" hangingPunct="1"/>
            <a:r>
              <a:rPr lang="en-US" dirty="0" smtClean="0"/>
              <a:t>What is involved in being able to answer these? Clearly, there are many “small” local decisions that we need to make.</a:t>
            </a:r>
          </a:p>
          <a:p>
            <a:pPr eaLnBrk="1" hangingPunct="1"/>
            <a:r>
              <a:rPr lang="en-US" dirty="0" smtClean="0"/>
              <a:t>We need to recognize that there are two Chris’s here. A father an a son. We need to resolve co-reference. We need sometimes</a:t>
            </a:r>
          </a:p>
          <a:p>
            <a:pPr eaLnBrk="1" hangingPunct="1"/>
            <a:r>
              <a:rPr lang="en-US" dirty="0" smtClean="0"/>
              <a:t>To attach prepositions properly; </a:t>
            </a:r>
          </a:p>
          <a:p>
            <a:pPr eaLnBrk="1" hangingPunct="1"/>
            <a:r>
              <a:rPr lang="en-US" dirty="0" smtClean="0"/>
              <a:t>The key issue, is that it is not sufficient to solve these local problems – we need to figure out how to put them </a:t>
            </a:r>
          </a:p>
          <a:p>
            <a:pPr eaLnBrk="1" hangingPunct="1"/>
            <a:r>
              <a:rPr lang="en-US" dirty="0" smtClean="0"/>
              <a:t>Together in some coherent way.  </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And in this talk, I will focus on this. We describe some recent works that we have done in this direction - …..</a:t>
            </a:r>
          </a:p>
          <a:p>
            <a:pPr eaLnBrk="1" hangingPunct="1"/>
            <a:endParaRPr lang="en-US" dirty="0" smtClean="0"/>
          </a:p>
          <a:p>
            <a:pPr eaLnBrk="1" hangingPunct="1"/>
            <a:r>
              <a:rPr lang="en-US" dirty="0" smtClean="0"/>
              <a:t>What do we know – in the last few years there has been a lot of work – and a considerable success on what I call here --- </a:t>
            </a:r>
          </a:p>
          <a:p>
            <a:pPr eaLnBrk="1" hangingPunct="1"/>
            <a:r>
              <a:rPr lang="en-US" dirty="0" smtClean="0"/>
              <a:t>Here is a more concrete and easy example -----</a:t>
            </a:r>
          </a:p>
          <a:p>
            <a:pPr eaLnBrk="1" hangingPunct="1"/>
            <a:endParaRPr lang="en-US" dirty="0" smtClean="0"/>
          </a:p>
          <a:p>
            <a:pPr eaLnBrk="1" hangingPunct="1"/>
            <a:endParaRPr lang="en-US" dirty="0" smtClean="0"/>
          </a:p>
          <a:p>
            <a:pPr eaLnBrk="1" hangingPunct="1"/>
            <a:r>
              <a:rPr lang="en-US" dirty="0" smtClean="0"/>
              <a:t> </a:t>
            </a:r>
          </a:p>
          <a:p>
            <a:pPr eaLnBrk="1" hangingPunct="1"/>
            <a:r>
              <a:rPr lang="en-US" dirty="0" smtClean="0"/>
              <a:t>There is an agreement today that learning/ statistics /information theory (you name it) is of prime importance to making</a:t>
            </a:r>
          </a:p>
          <a:p>
            <a:pPr eaLnBrk="1" hangingPunct="1"/>
            <a:r>
              <a:rPr lang="en-US" dirty="0" smtClean="0"/>
              <a:t>Progress in these tasks. The key reason, is that rather than working on these high level difficult tasks, we have moved</a:t>
            </a:r>
          </a:p>
          <a:p>
            <a:pPr eaLnBrk="1" hangingPunct="1"/>
            <a:r>
              <a:rPr lang="en-US" dirty="0" smtClean="0"/>
              <a:t>To work on well defined disambiguation problems that people felt are at the core of many problems.</a:t>
            </a:r>
          </a:p>
          <a:p>
            <a:pPr eaLnBrk="1" hangingPunct="1"/>
            <a:r>
              <a:rPr lang="en-US" dirty="0" smtClean="0"/>
              <a:t>And, as an outcome of work in NLP and Learning Theory, there is today a pretty good understanding for how to solve</a:t>
            </a:r>
          </a:p>
          <a:p>
            <a:pPr eaLnBrk="1" hangingPunct="1"/>
            <a:r>
              <a:rPr lang="en-US" dirty="0" smtClean="0"/>
              <a:t>All these problems – which are essentially the same problem.</a:t>
            </a:r>
          </a:p>
        </p:txBody>
      </p:sp>
    </p:spTree>
    <p:extLst>
      <p:ext uri="{BB962C8B-B14F-4D97-AF65-F5344CB8AC3E}">
        <p14:creationId xmlns:p14="http://schemas.microsoft.com/office/powerpoint/2010/main" val="2772560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30</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30</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5800"/>
            <a:ext cx="4572000" cy="3429000"/>
          </a:xfrm>
          <a:ln/>
        </p:spPr>
      </p:sp>
      <p:sp>
        <p:nvSpPr>
          <p:cNvPr id="36869" name="Rectangle 3"/>
          <p:cNvSpPr>
            <a:spLocks noGrp="1" noChangeArrowheads="1"/>
          </p:cNvSpPr>
          <p:nvPr>
            <p:ph type="body" idx="1"/>
          </p:nvPr>
        </p:nvSpPr>
        <p:spPr>
          <a:noFill/>
        </p:spPr>
        <p:txBody>
          <a:bodyPr/>
          <a:lstStyle/>
          <a:p>
            <a:pPr eaLnBrk="1" hangingPunct="1"/>
            <a:r>
              <a:rPr lang="en-US" dirty="0" smtClean="0"/>
              <a:t>Give examples for what’s not abductive reasoning</a:t>
            </a:r>
          </a:p>
          <a:p>
            <a:pPr eaLnBrk="1" hangingPunct="1"/>
            <a:r>
              <a:rPr lang="en-US" dirty="0" smtClean="0"/>
              <a:t>Focus on abductive reasoning</a:t>
            </a:r>
          </a:p>
          <a:p>
            <a:pPr eaLnBrk="1" hangingPunct="1"/>
            <a:r>
              <a:rPr lang="en-US" dirty="0" smtClean="0"/>
              <a:t>Show the formulation – talk about the boxes</a:t>
            </a:r>
          </a:p>
          <a:p>
            <a:pPr eaLnBrk="1" hangingPunct="1"/>
            <a:r>
              <a:rPr lang="en-US" dirty="0" smtClean="0"/>
              <a:t>Talk about multiple ways of training – decoupling – relate to abstraction</a:t>
            </a:r>
          </a:p>
          <a:p>
            <a:pPr eaLnBrk="1" hangingPunct="1"/>
            <a:r>
              <a:rPr lang="en-US" dirty="0" smtClean="0"/>
              <a:t>Examples: semantic parsing (do verb + Prep + commas together; lack of jointly annotated data)</a:t>
            </a:r>
          </a:p>
          <a:p>
            <a:pPr eaLnBrk="1" hangingPunct="1"/>
            <a:r>
              <a:rPr lang="en-US" dirty="0" smtClean="0"/>
              <a:t>Wikification – Relations</a:t>
            </a:r>
            <a:r>
              <a:rPr lang="en-US" baseline="0" dirty="0" smtClean="0"/>
              <a:t> (but also add geographical coherence; topical coherence; all interrelated signal that are acquired at different times, </a:t>
            </a:r>
            <a:r>
              <a:rPr lang="en-US" baseline="0" smtClean="0"/>
              <a:t>different contexts, etc.</a:t>
            </a:r>
          </a:p>
          <a:p>
            <a:pPr eaLnBrk="1" hangingPunct="1"/>
            <a:endParaRPr lang="en-US" dirty="0" smtClean="0"/>
          </a:p>
        </p:txBody>
      </p:sp>
    </p:spTree>
    <p:extLst>
      <p:ext uri="{BB962C8B-B14F-4D97-AF65-F5344CB8AC3E}">
        <p14:creationId xmlns:p14="http://schemas.microsoft.com/office/powerpoint/2010/main" val="3340613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31</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extLst>
      <p:ext uri="{BB962C8B-B14F-4D97-AF65-F5344CB8AC3E}">
        <p14:creationId xmlns:p14="http://schemas.microsoft.com/office/powerpoint/2010/main" val="1125546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1EA3DD-D4A5-48FE-A001-6ABC8B12BF25}" type="slidenum">
              <a:rPr lang="en-US" altLang="en-US">
                <a:latin typeface="Times New Roman" pitchFamily="18" charset="0"/>
              </a:rPr>
              <a:pPr eaLnBrk="1" hangingPunct="1"/>
              <a:t>34</a:t>
            </a:fld>
            <a:endParaRPr lang="en-US" altLang="en-US">
              <a:latin typeface="Times New Roman" pitchFamily="18" charset="0"/>
            </a:endParaRPr>
          </a:p>
        </p:txBody>
      </p:sp>
      <p:sp>
        <p:nvSpPr>
          <p:cNvPr id="747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29ADCBC6-9E6B-4DB3-AC56-570F6CD71744}" type="slidenum">
              <a:rPr lang="en-US" altLang="en-US" sz="1200">
                <a:ea typeface="Arial Unicode MS" pitchFamily="34" charset="-128"/>
                <a:cs typeface="Arial Unicode MS" pitchFamily="34" charset="-128"/>
              </a:rPr>
              <a:pPr algn="r"/>
              <a:t>34</a:t>
            </a:fld>
            <a:endParaRPr lang="en-US" altLang="en-US" sz="1200">
              <a:ea typeface="Arial Unicode MS" pitchFamily="34" charset="-128"/>
              <a:cs typeface="Arial Unicode MS" pitchFamily="34" charset="-128"/>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63263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9762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NLU: about recovering meaning from text – a lot of work aims directly at that or at some subtasks that</a:t>
            </a:r>
            <a:r>
              <a:rPr lang="en-US" baseline="0" dirty="0" smtClean="0"/>
              <a:t> might look like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38</a:t>
            </a:fld>
            <a:endParaRPr lang="en-US" dirty="0"/>
          </a:p>
        </p:txBody>
      </p:sp>
    </p:spTree>
    <p:extLst>
      <p:ext uri="{BB962C8B-B14F-4D97-AF65-F5344CB8AC3E}">
        <p14:creationId xmlns:p14="http://schemas.microsoft.com/office/powerpoint/2010/main" val="2566030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39</a:t>
            </a:fld>
            <a:endParaRPr lang="en-US"/>
          </a:p>
        </p:txBody>
      </p:sp>
    </p:spTree>
    <p:extLst>
      <p:ext uri="{BB962C8B-B14F-4D97-AF65-F5344CB8AC3E}">
        <p14:creationId xmlns:p14="http://schemas.microsoft.com/office/powerpoint/2010/main" val="124976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read this story; but a</a:t>
            </a:r>
            <a:r>
              <a:rPr lang="en-US" baseline="0" dirty="0" smtClean="0"/>
              <a:t> small part of it got wet by a drop of ink; so you will help me figure out if what I heard on National Public Radio is correct given this story, and also, what’s behind this black ink.</a:t>
            </a:r>
          </a:p>
          <a:p>
            <a:r>
              <a:rPr lang="en-US" dirty="0" smtClean="0"/>
              <a:t>Where? …..How do you</a:t>
            </a:r>
            <a:r>
              <a:rPr lang="en-US" baseline="0" dirty="0" smtClean="0"/>
              <a:t> know? </a:t>
            </a:r>
          </a:p>
          <a:p>
            <a:r>
              <a:rPr lang="en-US" dirty="0" smtClean="0"/>
              <a:t>Cannot be pumpkins  -- the minister cannot be a pumpkin; and I cannot add it to people (semantic type); </a:t>
            </a:r>
          </a:p>
          <a:p>
            <a:r>
              <a:rPr lang="en-US" dirty="0" smtClean="0"/>
              <a:t>but can be killed from the semantic types perspective (even though “killed” is a verb),</a:t>
            </a:r>
            <a:r>
              <a:rPr lang="en-US" baseline="0" dirty="0" smtClean="0"/>
              <a:t> but you probably infer that the argument is missing and can go on. </a:t>
            </a:r>
            <a:r>
              <a:rPr lang="en-US" dirty="0" smtClean="0"/>
              <a:t> </a:t>
            </a:r>
          </a:p>
          <a:p>
            <a:r>
              <a:rPr lang="en-US" dirty="0" smtClean="0"/>
              <a:t>Killed does not make sense since we think</a:t>
            </a:r>
            <a:r>
              <a:rPr lang="en-US" baseline="0" dirty="0" smtClean="0"/>
              <a:t> that the seconds sentence elaborates on the first sentence rather than contradicts it – this is part of a convention that we buy into when we read a story – we have some expectations. </a:t>
            </a:r>
          </a:p>
          <a:p>
            <a:r>
              <a:rPr lang="en-US" baseline="0" dirty="0" smtClean="0"/>
              <a:t>It would not fit into our equation – 35 + 14 = 49; </a:t>
            </a:r>
          </a:p>
          <a:p>
            <a:r>
              <a:rPr lang="en-US" baseline="0" dirty="0" smtClean="0"/>
              <a:t>And, this is the telecom minister, and the minister here might be the same one….</a:t>
            </a:r>
          </a:p>
          <a:p>
            <a:r>
              <a:rPr lang="en-US" baseline="0" dirty="0" smtClean="0"/>
              <a:t>Visitors – makes sense since he talked about it later – but doesn’t fit the math.</a:t>
            </a:r>
          </a:p>
          <a:p>
            <a:r>
              <a:rPr lang="en-US" baseline="0" dirty="0" smtClean="0"/>
              <a:t>Injured is good;</a:t>
            </a:r>
          </a:p>
          <a:p>
            <a:r>
              <a:rPr lang="en-US" b="1" baseline="0" dirty="0" smtClean="0"/>
              <a:t>But he probably wasn’t injured too seriously, since he was talking about it later.</a:t>
            </a:r>
          </a:p>
          <a:p>
            <a:r>
              <a:rPr lang="en-US" baseline="0" dirty="0" smtClean="0"/>
              <a:t>There is a lot of “what if” when we read a story like that – even at the very low level …..</a:t>
            </a:r>
          </a:p>
          <a:p>
            <a:r>
              <a:rPr lang="en-US" baseline="0" dirty="0" smtClean="0"/>
              <a:t>More than anything else, understanding is telling ourselves a story about the story….</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a:t>
            </a:fld>
            <a:endParaRPr lang="en-US" altLang="en-US"/>
          </a:p>
        </p:txBody>
      </p:sp>
    </p:spTree>
    <p:extLst>
      <p:ext uri="{BB962C8B-B14F-4D97-AF65-F5344CB8AC3E}">
        <p14:creationId xmlns:p14="http://schemas.microsoft.com/office/powerpoint/2010/main" val="1117334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AB6CD1-DF4A-764C-B52C-DBC1B1B810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421374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AB6CD1-DF4A-764C-B52C-DBC1B1B810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425244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AB6CD1-DF4A-764C-B52C-DBC1B1B8107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4086967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46</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46</a:t>
            </a:fld>
            <a:endParaRPr lang="en-US" sz="1200">
              <a:latin typeface="Calibri" pitchFamily="34" charset="0"/>
            </a:endParaRPr>
          </a:p>
        </p:txBody>
      </p:sp>
    </p:spTree>
    <p:extLst>
      <p:ext uri="{BB962C8B-B14F-4D97-AF65-F5344CB8AC3E}">
        <p14:creationId xmlns:p14="http://schemas.microsoft.com/office/powerpoint/2010/main" val="36494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4</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4</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5800"/>
            <a:ext cx="4572000" cy="3429000"/>
          </a:xfrm>
          <a:ln/>
        </p:spPr>
      </p:sp>
      <p:sp>
        <p:nvSpPr>
          <p:cNvPr id="36869" name="Rectangle 3"/>
          <p:cNvSpPr>
            <a:spLocks noGrp="1" noChangeArrowheads="1"/>
          </p:cNvSpPr>
          <p:nvPr>
            <p:ph type="body" idx="1"/>
          </p:nvPr>
        </p:nvSpPr>
        <p:spPr>
          <a:noFill/>
        </p:spPr>
        <p:txBody>
          <a:bodyPr/>
          <a:lstStyle/>
          <a:p>
            <a:pPr eaLnBrk="1" hangingPunct="1"/>
            <a:r>
              <a:rPr lang="en-US" dirty="0" smtClean="0"/>
              <a:t>Give examples for what’s not abductive reasoning</a:t>
            </a:r>
          </a:p>
          <a:p>
            <a:pPr eaLnBrk="1" hangingPunct="1"/>
            <a:r>
              <a:rPr lang="en-US" dirty="0" smtClean="0"/>
              <a:t>Focus on abductive reasoning</a:t>
            </a:r>
          </a:p>
          <a:p>
            <a:pPr eaLnBrk="1" hangingPunct="1"/>
            <a:r>
              <a:rPr lang="en-US" dirty="0" smtClean="0"/>
              <a:t>Show the formulation – talk about the boxes</a:t>
            </a:r>
          </a:p>
          <a:p>
            <a:pPr eaLnBrk="1" hangingPunct="1"/>
            <a:r>
              <a:rPr lang="en-US" dirty="0" smtClean="0"/>
              <a:t>Talk about multiple ways of training – decoupling – relate to abstraction</a:t>
            </a:r>
          </a:p>
          <a:p>
            <a:pPr eaLnBrk="1" hangingPunct="1"/>
            <a:r>
              <a:rPr lang="en-US" dirty="0" smtClean="0"/>
              <a:t>Examples: semantic parsing (do verb + Prep + commas together; lack of jointly annotated data)</a:t>
            </a:r>
          </a:p>
          <a:p>
            <a:pPr eaLnBrk="1" hangingPunct="1"/>
            <a:r>
              <a:rPr lang="en-US" dirty="0" smtClean="0"/>
              <a:t>Wikification – Relations</a:t>
            </a:r>
            <a:r>
              <a:rPr lang="en-US" baseline="0" dirty="0" smtClean="0"/>
              <a:t> (but also add geographical coherence; topical coherence; all interrelated signal that are acquired at different times, </a:t>
            </a:r>
            <a:r>
              <a:rPr lang="en-US" baseline="0" smtClean="0"/>
              <a:t>different contexts, etc.</a:t>
            </a:r>
          </a:p>
          <a:p>
            <a:pPr eaLnBrk="1" hangingPunct="1"/>
            <a:endParaRPr lang="en-US" dirty="0" smtClean="0"/>
          </a:p>
        </p:txBody>
      </p:sp>
    </p:spTree>
    <p:extLst>
      <p:ext uri="{BB962C8B-B14F-4D97-AF65-F5344CB8AC3E}">
        <p14:creationId xmlns:p14="http://schemas.microsoft.com/office/powerpoint/2010/main" val="3170214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57460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1B544F-54BD-49AE-A5F4-9D5946008D93}" type="slidenum">
              <a:rPr lang="en-US" smtClean="0">
                <a:latin typeface="Times New Roman" pitchFamily="18" charset="0"/>
              </a:rPr>
              <a:pPr eaLnBrk="1" hangingPunct="1"/>
              <a:t>7</a:t>
            </a:fld>
            <a:endParaRPr lang="en-US" smtClean="0">
              <a:latin typeface="Times New Roman" pitchFamily="18" charset="0"/>
            </a:endParaRP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CEA49E-E184-4713-806D-E847FB61C9F1}" type="slidenum">
              <a:rPr lang="en-US" sz="1200">
                <a:latin typeface="Times New Roman" pitchFamily="18" charset="0"/>
              </a:rPr>
              <a:pPr algn="r" eaLnBrk="1" hangingPunct="1"/>
              <a:t>7</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2884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8</a:t>
            </a:fld>
            <a:endParaRPr lang="en-US" altLang="en-US"/>
          </a:p>
        </p:txBody>
      </p:sp>
    </p:spTree>
    <p:extLst>
      <p:ext uri="{BB962C8B-B14F-4D97-AF65-F5344CB8AC3E}">
        <p14:creationId xmlns:p14="http://schemas.microsoft.com/office/powerpoint/2010/main" val="94902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9</a:t>
            </a:fld>
            <a:endParaRPr lang="en-US" altLang="en-US"/>
          </a:p>
        </p:txBody>
      </p:sp>
    </p:spTree>
    <p:extLst>
      <p:ext uri="{BB962C8B-B14F-4D97-AF65-F5344CB8AC3E}">
        <p14:creationId xmlns:p14="http://schemas.microsoft.com/office/powerpoint/2010/main" val="16811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10</a:t>
            </a:fld>
            <a:endParaRPr lang="en-US" altLang="en-US"/>
          </a:p>
        </p:txBody>
      </p:sp>
    </p:spTree>
    <p:extLst>
      <p:ext uri="{BB962C8B-B14F-4D97-AF65-F5344CB8AC3E}">
        <p14:creationId xmlns:p14="http://schemas.microsoft.com/office/powerpoint/2010/main" val="55512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penn-1-Aus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1281246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148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457200"/>
            <a:ext cx="21336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6248400" cy="5943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193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0054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Edit Master text styles</a:t>
            </a:r>
          </a:p>
        </p:txBody>
      </p:sp>
    </p:spTree>
    <p:extLst>
      <p:ext uri="{BB962C8B-B14F-4D97-AF65-F5344CB8AC3E}">
        <p14:creationId xmlns:p14="http://schemas.microsoft.com/office/powerpoint/2010/main" val="177783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191000" cy="518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191000" cy="518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81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478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679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9632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21263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556022" y="6627472"/>
            <a:ext cx="1360821"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Rectangle 4"/>
          <p:cNvSpPr>
            <a:spLocks noGrp="1" noChangeArrowheads="1"/>
          </p:cNvSpPr>
          <p:nvPr>
            <p:ph type="body" idx="1"/>
          </p:nvPr>
        </p:nvSpPr>
        <p:spPr bwMode="auto">
          <a:xfrm>
            <a:off x="3810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9" name="Rectangle 5"/>
          <p:cNvSpPr>
            <a:spLocks noGrp="1" noChangeArrowheads="1"/>
          </p:cNvSpPr>
          <p:nvPr>
            <p:ph type="title"/>
          </p:nvPr>
        </p:nvSpPr>
        <p:spPr bwMode="auto">
          <a:xfrm>
            <a:off x="676274" y="2286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CN" dirty="0" smtClean="0"/>
              <a:t> Click to Edit Master Title Style</a:t>
            </a:r>
          </a:p>
        </p:txBody>
      </p:sp>
      <p:sp>
        <p:nvSpPr>
          <p:cNvPr id="1030" name="Rectangle 6"/>
          <p:cNvSpPr>
            <a:spLocks noChangeArrowheads="1"/>
          </p:cNvSpPr>
          <p:nvPr/>
        </p:nvSpPr>
        <p:spPr bwMode="auto">
          <a:xfrm>
            <a:off x="8686800" y="6627472"/>
            <a:ext cx="301366" cy="21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039EF4-A850-451A-A568-A8D7B10EE4DC}" type="slidenum">
              <a:rPr lang="zh-CN" altLang="en-US" sz="800">
                <a:solidFill>
                  <a:srgbClr val="A7001B"/>
                </a:solidFill>
                <a:latin typeface="Times New Roman" panose="02020603050405020304" pitchFamily="18" charset="0"/>
                <a:ea typeface="宋体" panose="02010600030101010101" pitchFamily="2" charset="-122"/>
              </a:rPr>
              <a:pPr/>
              <a:t>‹#›</a:t>
            </a:fld>
            <a:endParaRPr lang="en-US" altLang="zh-CN" sz="800" dirty="0">
              <a:solidFill>
                <a:srgbClr val="A7001B"/>
              </a:solidFill>
              <a:latin typeface="Times New Roman" panose="02020603050405020304" pitchFamily="18" charset="0"/>
              <a:ea typeface="宋体" panose="02010600030101010101" pitchFamily="2" charset="-122"/>
            </a:endParaRPr>
          </a:p>
        </p:txBody>
      </p:sp>
      <p:sp>
        <p:nvSpPr>
          <p:cNvPr id="1032" name="Line 11"/>
          <p:cNvSpPr>
            <a:spLocks noChangeShapeType="1"/>
          </p:cNvSpPr>
          <p:nvPr/>
        </p:nvSpPr>
        <p:spPr bwMode="auto">
          <a:xfrm>
            <a:off x="6681055" y="6627472"/>
            <a:ext cx="556017"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en-US" dirty="0"/>
          </a:p>
        </p:txBody>
      </p:sp>
      <p:sp>
        <p:nvSpPr>
          <p:cNvPr id="1033" name="Line 12"/>
          <p:cNvSpPr>
            <a:spLocks noChangeShapeType="1"/>
          </p:cNvSpPr>
          <p:nvPr/>
        </p:nvSpPr>
        <p:spPr bwMode="auto">
          <a:xfrm>
            <a:off x="1905000" y="6627472"/>
            <a:ext cx="1447800"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13"/>
          <p:cNvSpPr>
            <a:spLocks noChangeShapeType="1"/>
          </p:cNvSpPr>
          <p:nvPr/>
        </p:nvSpPr>
        <p:spPr bwMode="auto">
          <a:xfrm>
            <a:off x="275362" y="6627472"/>
            <a:ext cx="1324838"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5" name="Picture 14" descr="penn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4474" y="6400800"/>
            <a:ext cx="51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9"/>
          <p:cNvGrpSpPr>
            <a:grpSpLocks/>
          </p:cNvGrpSpPr>
          <p:nvPr userDrawn="1"/>
        </p:nvGrpSpPr>
        <p:grpSpPr bwMode="auto">
          <a:xfrm>
            <a:off x="2680087" y="6206622"/>
            <a:ext cx="3911600" cy="569913"/>
            <a:chOff x="114" y="226"/>
            <a:chExt cx="2464" cy="503"/>
          </a:xfrm>
        </p:grpSpPr>
        <p:pic>
          <p:nvPicPr>
            <p:cNvPr id="1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 y="226"/>
              <a:ext cx="36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7" y="226"/>
              <a:ext cx="37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 y="227"/>
              <a:ext cx="331"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6"/>
            <p:cNvSpPr>
              <a:spLocks/>
            </p:cNvSpPr>
            <p:nvPr/>
          </p:nvSpPr>
          <p:spPr bwMode="auto">
            <a:xfrm>
              <a:off x="511" y="559"/>
              <a:ext cx="96" cy="116"/>
            </a:xfrm>
            <a:custGeom>
              <a:avLst/>
              <a:gdLst>
                <a:gd name="T0" fmla="*/ 21 w 74"/>
                <a:gd name="T1" fmla="*/ 74 h 79"/>
                <a:gd name="T2" fmla="*/ 6 w 74"/>
                <a:gd name="T3" fmla="*/ 60 h 79"/>
                <a:gd name="T4" fmla="*/ 0 w 74"/>
                <a:gd name="T5" fmla="*/ 39 h 79"/>
                <a:gd name="T6" fmla="*/ 13 w 74"/>
                <a:gd name="T7" fmla="*/ 11 h 79"/>
                <a:gd name="T8" fmla="*/ 46 w 74"/>
                <a:gd name="T9" fmla="*/ 0 h 79"/>
                <a:gd name="T10" fmla="*/ 60 w 74"/>
                <a:gd name="T11" fmla="*/ 1 h 79"/>
                <a:gd name="T12" fmla="*/ 74 w 74"/>
                <a:gd name="T13" fmla="*/ 5 h 79"/>
                <a:gd name="T14" fmla="*/ 74 w 74"/>
                <a:gd name="T15" fmla="*/ 6 h 79"/>
                <a:gd name="T16" fmla="*/ 73 w 74"/>
                <a:gd name="T17" fmla="*/ 12 h 79"/>
                <a:gd name="T18" fmla="*/ 72 w 74"/>
                <a:gd name="T19" fmla="*/ 24 h 79"/>
                <a:gd name="T20" fmla="*/ 67 w 74"/>
                <a:gd name="T21" fmla="*/ 24 h 79"/>
                <a:gd name="T22" fmla="*/ 67 w 74"/>
                <a:gd name="T23" fmla="*/ 14 h 79"/>
                <a:gd name="T24" fmla="*/ 63 w 74"/>
                <a:gd name="T25" fmla="*/ 11 h 79"/>
                <a:gd name="T26" fmla="*/ 56 w 74"/>
                <a:gd name="T27" fmla="*/ 8 h 79"/>
                <a:gd name="T28" fmla="*/ 46 w 74"/>
                <a:gd name="T29" fmla="*/ 6 h 79"/>
                <a:gd name="T30" fmla="*/ 25 w 74"/>
                <a:gd name="T31" fmla="*/ 15 h 79"/>
                <a:gd name="T32" fmla="*/ 17 w 74"/>
                <a:gd name="T33" fmla="*/ 37 h 79"/>
                <a:gd name="T34" fmla="*/ 27 w 74"/>
                <a:gd name="T35" fmla="*/ 63 h 79"/>
                <a:gd name="T36" fmla="*/ 50 w 74"/>
                <a:gd name="T37" fmla="*/ 72 h 79"/>
                <a:gd name="T38" fmla="*/ 61 w 74"/>
                <a:gd name="T39" fmla="*/ 71 h 79"/>
                <a:gd name="T40" fmla="*/ 73 w 74"/>
                <a:gd name="T41" fmla="*/ 66 h 79"/>
                <a:gd name="T42" fmla="*/ 74 w 74"/>
                <a:gd name="T43" fmla="*/ 68 h 79"/>
                <a:gd name="T44" fmla="*/ 71 w 74"/>
                <a:gd name="T45" fmla="*/ 73 h 79"/>
                <a:gd name="T46" fmla="*/ 59 w 74"/>
                <a:gd name="T47" fmla="*/ 78 h 79"/>
                <a:gd name="T48" fmla="*/ 46 w 74"/>
                <a:gd name="T49" fmla="*/ 79 h 79"/>
                <a:gd name="T50" fmla="*/ 21 w 74"/>
                <a:gd name="T51"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9">
                  <a:moveTo>
                    <a:pt x="21" y="74"/>
                  </a:moveTo>
                  <a:cubicBezTo>
                    <a:pt x="14" y="71"/>
                    <a:pt x="9" y="66"/>
                    <a:pt x="6" y="60"/>
                  </a:cubicBezTo>
                  <a:cubicBezTo>
                    <a:pt x="2" y="54"/>
                    <a:pt x="0" y="47"/>
                    <a:pt x="0" y="39"/>
                  </a:cubicBezTo>
                  <a:cubicBezTo>
                    <a:pt x="0" y="28"/>
                    <a:pt x="4" y="18"/>
                    <a:pt x="13" y="11"/>
                  </a:cubicBezTo>
                  <a:cubicBezTo>
                    <a:pt x="21" y="4"/>
                    <a:pt x="32" y="0"/>
                    <a:pt x="46" y="0"/>
                  </a:cubicBezTo>
                  <a:cubicBezTo>
                    <a:pt x="51" y="0"/>
                    <a:pt x="55" y="0"/>
                    <a:pt x="60" y="1"/>
                  </a:cubicBezTo>
                  <a:cubicBezTo>
                    <a:pt x="65" y="2"/>
                    <a:pt x="69" y="3"/>
                    <a:pt x="74" y="5"/>
                  </a:cubicBezTo>
                  <a:cubicBezTo>
                    <a:pt x="74" y="6"/>
                    <a:pt x="74" y="6"/>
                    <a:pt x="74" y="6"/>
                  </a:cubicBezTo>
                  <a:cubicBezTo>
                    <a:pt x="74" y="8"/>
                    <a:pt x="73" y="10"/>
                    <a:pt x="73" y="12"/>
                  </a:cubicBezTo>
                  <a:cubicBezTo>
                    <a:pt x="72" y="15"/>
                    <a:pt x="72" y="19"/>
                    <a:pt x="72" y="24"/>
                  </a:cubicBezTo>
                  <a:cubicBezTo>
                    <a:pt x="67" y="24"/>
                    <a:pt x="67" y="24"/>
                    <a:pt x="67" y="24"/>
                  </a:cubicBezTo>
                  <a:cubicBezTo>
                    <a:pt x="67" y="18"/>
                    <a:pt x="67" y="15"/>
                    <a:pt x="67" y="14"/>
                  </a:cubicBezTo>
                  <a:cubicBezTo>
                    <a:pt x="66" y="14"/>
                    <a:pt x="65" y="13"/>
                    <a:pt x="63" y="11"/>
                  </a:cubicBezTo>
                  <a:cubicBezTo>
                    <a:pt x="62" y="10"/>
                    <a:pt x="59" y="9"/>
                    <a:pt x="56" y="8"/>
                  </a:cubicBezTo>
                  <a:cubicBezTo>
                    <a:pt x="53" y="7"/>
                    <a:pt x="50" y="6"/>
                    <a:pt x="46" y="6"/>
                  </a:cubicBezTo>
                  <a:cubicBezTo>
                    <a:pt x="37" y="6"/>
                    <a:pt x="30" y="9"/>
                    <a:pt x="25" y="15"/>
                  </a:cubicBezTo>
                  <a:cubicBezTo>
                    <a:pt x="20" y="20"/>
                    <a:pt x="17" y="28"/>
                    <a:pt x="17" y="37"/>
                  </a:cubicBezTo>
                  <a:cubicBezTo>
                    <a:pt x="17" y="48"/>
                    <a:pt x="20" y="56"/>
                    <a:pt x="27" y="63"/>
                  </a:cubicBezTo>
                  <a:cubicBezTo>
                    <a:pt x="32" y="69"/>
                    <a:pt x="40" y="72"/>
                    <a:pt x="50" y="72"/>
                  </a:cubicBezTo>
                  <a:cubicBezTo>
                    <a:pt x="54" y="72"/>
                    <a:pt x="58" y="71"/>
                    <a:pt x="61" y="71"/>
                  </a:cubicBezTo>
                  <a:cubicBezTo>
                    <a:pt x="65" y="70"/>
                    <a:pt x="68" y="68"/>
                    <a:pt x="73" y="66"/>
                  </a:cubicBezTo>
                  <a:cubicBezTo>
                    <a:pt x="74" y="68"/>
                    <a:pt x="74" y="68"/>
                    <a:pt x="74" y="68"/>
                  </a:cubicBezTo>
                  <a:cubicBezTo>
                    <a:pt x="73" y="69"/>
                    <a:pt x="72" y="71"/>
                    <a:pt x="71" y="73"/>
                  </a:cubicBezTo>
                  <a:cubicBezTo>
                    <a:pt x="67" y="75"/>
                    <a:pt x="63" y="77"/>
                    <a:pt x="59" y="78"/>
                  </a:cubicBezTo>
                  <a:cubicBezTo>
                    <a:pt x="55" y="79"/>
                    <a:pt x="51" y="79"/>
                    <a:pt x="46" y="79"/>
                  </a:cubicBezTo>
                  <a:cubicBezTo>
                    <a:pt x="36" y="79"/>
                    <a:pt x="28" y="78"/>
                    <a:pt x="21" y="74"/>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
            <p:cNvSpPr>
              <a:spLocks noEditPoints="1"/>
            </p:cNvSpPr>
            <p:nvPr/>
          </p:nvSpPr>
          <p:spPr bwMode="auto">
            <a:xfrm>
              <a:off x="623" y="597"/>
              <a:ext cx="547" cy="78"/>
            </a:xfrm>
            <a:custGeom>
              <a:avLst/>
              <a:gdLst>
                <a:gd name="T0" fmla="*/ 143 w 421"/>
                <a:gd name="T1" fmla="*/ 27 h 53"/>
                <a:gd name="T2" fmla="*/ 150 w 421"/>
                <a:gd name="T3" fmla="*/ 49 h 53"/>
                <a:gd name="T4" fmla="*/ 132 w 421"/>
                <a:gd name="T5" fmla="*/ 49 h 53"/>
                <a:gd name="T6" fmla="*/ 139 w 421"/>
                <a:gd name="T7" fmla="*/ 28 h 53"/>
                <a:gd name="T8" fmla="*/ 132 w 421"/>
                <a:gd name="T9" fmla="*/ 4 h 53"/>
                <a:gd name="T10" fmla="*/ 167 w 421"/>
                <a:gd name="T11" fmla="*/ 24 h 53"/>
                <a:gd name="T12" fmla="*/ 178 w 421"/>
                <a:gd name="T13" fmla="*/ 5 h 53"/>
                <a:gd name="T14" fmla="*/ 180 w 421"/>
                <a:gd name="T15" fmla="*/ 1 h 53"/>
                <a:gd name="T16" fmla="*/ 184 w 421"/>
                <a:gd name="T17" fmla="*/ 5 h 53"/>
                <a:gd name="T18" fmla="*/ 183 w 421"/>
                <a:gd name="T19" fmla="*/ 41 h 53"/>
                <a:gd name="T20" fmla="*/ 342 w 421"/>
                <a:gd name="T21" fmla="*/ 53 h 53"/>
                <a:gd name="T22" fmla="*/ 316 w 421"/>
                <a:gd name="T23" fmla="*/ 4 h 53"/>
                <a:gd name="T24" fmla="*/ 340 w 421"/>
                <a:gd name="T25" fmla="*/ 4 h 53"/>
                <a:gd name="T26" fmla="*/ 348 w 421"/>
                <a:gd name="T27" fmla="*/ 40 h 53"/>
                <a:gd name="T28" fmla="*/ 354 w 421"/>
                <a:gd name="T29" fmla="*/ 4 h 53"/>
                <a:gd name="T30" fmla="*/ 372 w 421"/>
                <a:gd name="T31" fmla="*/ 4 h 53"/>
                <a:gd name="T32" fmla="*/ 347 w 421"/>
                <a:gd name="T33" fmla="*/ 53 h 53"/>
                <a:gd name="T34" fmla="*/ 75 w 421"/>
                <a:gd name="T35" fmla="*/ 7 h 53"/>
                <a:gd name="T36" fmla="*/ 118 w 421"/>
                <a:gd name="T37" fmla="*/ 4 h 53"/>
                <a:gd name="T38" fmla="*/ 107 w 421"/>
                <a:gd name="T39" fmla="*/ 5 h 53"/>
                <a:gd name="T40" fmla="*/ 84 w 421"/>
                <a:gd name="T41" fmla="*/ 42 h 53"/>
                <a:gd name="T42" fmla="*/ 108 w 421"/>
                <a:gd name="T43" fmla="*/ 35 h 53"/>
                <a:gd name="T44" fmla="*/ 122 w 421"/>
                <a:gd name="T45" fmla="*/ 31 h 53"/>
                <a:gd name="T46" fmla="*/ 119 w 421"/>
                <a:gd name="T47" fmla="*/ 48 h 53"/>
                <a:gd name="T48" fmla="*/ 7 w 421"/>
                <a:gd name="T49" fmla="*/ 46 h 53"/>
                <a:gd name="T50" fmla="*/ 29 w 421"/>
                <a:gd name="T51" fmla="*/ 0 h 53"/>
                <a:gd name="T52" fmla="*/ 53 w 421"/>
                <a:gd name="T53" fmla="*/ 40 h 53"/>
                <a:gd name="T54" fmla="*/ 16 w 421"/>
                <a:gd name="T55" fmla="*/ 9 h 53"/>
                <a:gd name="T56" fmla="*/ 29 w 421"/>
                <a:gd name="T57" fmla="*/ 49 h 53"/>
                <a:gd name="T58" fmla="*/ 28 w 421"/>
                <a:gd name="T59" fmla="*/ 4 h 53"/>
                <a:gd name="T60" fmla="*/ 383 w 421"/>
                <a:gd name="T61" fmla="*/ 52 h 53"/>
                <a:gd name="T62" fmla="*/ 387 w 421"/>
                <a:gd name="T63" fmla="*/ 7 h 53"/>
                <a:gd name="T64" fmla="*/ 394 w 421"/>
                <a:gd name="T65" fmla="*/ 1 h 53"/>
                <a:gd name="T66" fmla="*/ 419 w 421"/>
                <a:gd name="T67" fmla="*/ 12 h 53"/>
                <a:gd name="T68" fmla="*/ 405 w 421"/>
                <a:gd name="T69" fmla="*/ 5 h 53"/>
                <a:gd name="T70" fmla="*/ 411 w 421"/>
                <a:gd name="T71" fmla="*/ 23 h 53"/>
                <a:gd name="T72" fmla="*/ 415 w 421"/>
                <a:gd name="T73" fmla="*/ 26 h 53"/>
                <a:gd name="T74" fmla="*/ 411 w 421"/>
                <a:gd name="T75" fmla="*/ 28 h 53"/>
                <a:gd name="T76" fmla="*/ 398 w 421"/>
                <a:gd name="T77" fmla="*/ 48 h 53"/>
                <a:gd name="T78" fmla="*/ 421 w 421"/>
                <a:gd name="T79" fmla="*/ 39 h 53"/>
                <a:gd name="T80" fmla="*/ 305 w 421"/>
                <a:gd name="T81" fmla="*/ 52 h 53"/>
                <a:gd name="T82" fmla="*/ 291 w 421"/>
                <a:gd name="T83" fmla="*/ 48 h 53"/>
                <a:gd name="T84" fmla="*/ 292 w 421"/>
                <a:gd name="T85" fmla="*/ 5 h 53"/>
                <a:gd name="T86" fmla="*/ 297 w 421"/>
                <a:gd name="T87" fmla="*/ 1 h 53"/>
                <a:gd name="T88" fmla="*/ 303 w 421"/>
                <a:gd name="T89" fmla="*/ 7 h 53"/>
                <a:gd name="T90" fmla="*/ 304 w 421"/>
                <a:gd name="T91" fmla="*/ 49 h 53"/>
                <a:gd name="T92" fmla="*/ 254 w 421"/>
                <a:gd name="T93" fmla="*/ 52 h 53"/>
                <a:gd name="T94" fmla="*/ 247 w 421"/>
                <a:gd name="T95" fmla="*/ 48 h 53"/>
                <a:gd name="T96" fmla="*/ 248 w 421"/>
                <a:gd name="T97" fmla="*/ 6 h 53"/>
                <a:gd name="T98" fmla="*/ 234 w 421"/>
                <a:gd name="T99" fmla="*/ 7 h 53"/>
                <a:gd name="T100" fmla="*/ 230 w 421"/>
                <a:gd name="T101" fmla="*/ 1 h 53"/>
                <a:gd name="T102" fmla="*/ 277 w 421"/>
                <a:gd name="T103" fmla="*/ 13 h 53"/>
                <a:gd name="T104" fmla="*/ 260 w 421"/>
                <a:gd name="T105" fmla="*/ 5 h 53"/>
                <a:gd name="T106" fmla="*/ 259 w 421"/>
                <a:gd name="T107" fmla="*/ 45 h 53"/>
                <a:gd name="T108" fmla="*/ 254 w 421"/>
                <a:gd name="T109" fmla="*/ 52 h 53"/>
                <a:gd name="T110" fmla="*/ 199 w 421"/>
                <a:gd name="T111" fmla="*/ 49 h 53"/>
                <a:gd name="T112" fmla="*/ 205 w 421"/>
                <a:gd name="T113" fmla="*/ 13 h 53"/>
                <a:gd name="T114" fmla="*/ 199 w 421"/>
                <a:gd name="T115" fmla="*/ 1 h 53"/>
                <a:gd name="T116" fmla="*/ 217 w 421"/>
                <a:gd name="T117" fmla="*/ 4 h 53"/>
                <a:gd name="T118" fmla="*/ 216 w 421"/>
                <a:gd name="T119" fmla="*/ 48 h 53"/>
                <a:gd name="T120" fmla="*/ 218 w 421"/>
                <a:gd name="T12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 h="53">
                  <a:moveTo>
                    <a:pt x="177" y="52"/>
                  </a:moveTo>
                  <a:cubicBezTo>
                    <a:pt x="170" y="45"/>
                    <a:pt x="163" y="36"/>
                    <a:pt x="154" y="26"/>
                  </a:cubicBezTo>
                  <a:cubicBezTo>
                    <a:pt x="149" y="21"/>
                    <a:pt x="146" y="16"/>
                    <a:pt x="143" y="12"/>
                  </a:cubicBezTo>
                  <a:cubicBezTo>
                    <a:pt x="143" y="27"/>
                    <a:pt x="143" y="27"/>
                    <a:pt x="143" y="27"/>
                  </a:cubicBezTo>
                  <a:cubicBezTo>
                    <a:pt x="143" y="31"/>
                    <a:pt x="143" y="35"/>
                    <a:pt x="143" y="41"/>
                  </a:cubicBezTo>
                  <a:cubicBezTo>
                    <a:pt x="143" y="45"/>
                    <a:pt x="144" y="47"/>
                    <a:pt x="144" y="48"/>
                  </a:cubicBezTo>
                  <a:cubicBezTo>
                    <a:pt x="144" y="48"/>
                    <a:pt x="144" y="48"/>
                    <a:pt x="144" y="48"/>
                  </a:cubicBezTo>
                  <a:cubicBezTo>
                    <a:pt x="145" y="49"/>
                    <a:pt x="147" y="49"/>
                    <a:pt x="150" y="49"/>
                  </a:cubicBezTo>
                  <a:cubicBezTo>
                    <a:pt x="150" y="52"/>
                    <a:pt x="150" y="52"/>
                    <a:pt x="150" y="52"/>
                  </a:cubicBezTo>
                  <a:cubicBezTo>
                    <a:pt x="146" y="52"/>
                    <a:pt x="143" y="52"/>
                    <a:pt x="141" y="52"/>
                  </a:cubicBezTo>
                  <a:cubicBezTo>
                    <a:pt x="140" y="52"/>
                    <a:pt x="137" y="52"/>
                    <a:pt x="132" y="52"/>
                  </a:cubicBezTo>
                  <a:cubicBezTo>
                    <a:pt x="132" y="49"/>
                    <a:pt x="132" y="49"/>
                    <a:pt x="132" y="49"/>
                  </a:cubicBezTo>
                  <a:cubicBezTo>
                    <a:pt x="135" y="49"/>
                    <a:pt x="137" y="49"/>
                    <a:pt x="137" y="49"/>
                  </a:cubicBezTo>
                  <a:cubicBezTo>
                    <a:pt x="138" y="48"/>
                    <a:pt x="138" y="48"/>
                    <a:pt x="138" y="48"/>
                  </a:cubicBezTo>
                  <a:cubicBezTo>
                    <a:pt x="138" y="47"/>
                    <a:pt x="139" y="45"/>
                    <a:pt x="139" y="41"/>
                  </a:cubicBezTo>
                  <a:cubicBezTo>
                    <a:pt x="139" y="35"/>
                    <a:pt x="139" y="31"/>
                    <a:pt x="139" y="28"/>
                  </a:cubicBezTo>
                  <a:cubicBezTo>
                    <a:pt x="139" y="12"/>
                    <a:pt x="139" y="12"/>
                    <a:pt x="139" y="12"/>
                  </a:cubicBezTo>
                  <a:cubicBezTo>
                    <a:pt x="139" y="8"/>
                    <a:pt x="139" y="6"/>
                    <a:pt x="138" y="5"/>
                  </a:cubicBezTo>
                  <a:cubicBezTo>
                    <a:pt x="138" y="5"/>
                    <a:pt x="138" y="5"/>
                    <a:pt x="138" y="5"/>
                  </a:cubicBezTo>
                  <a:cubicBezTo>
                    <a:pt x="137" y="4"/>
                    <a:pt x="135" y="4"/>
                    <a:pt x="132" y="4"/>
                  </a:cubicBezTo>
                  <a:cubicBezTo>
                    <a:pt x="132" y="1"/>
                    <a:pt x="132" y="1"/>
                    <a:pt x="132" y="1"/>
                  </a:cubicBezTo>
                  <a:cubicBezTo>
                    <a:pt x="136" y="1"/>
                    <a:pt x="139" y="1"/>
                    <a:pt x="141" y="1"/>
                  </a:cubicBezTo>
                  <a:cubicBezTo>
                    <a:pt x="143" y="1"/>
                    <a:pt x="145" y="1"/>
                    <a:pt x="147" y="1"/>
                  </a:cubicBezTo>
                  <a:cubicBezTo>
                    <a:pt x="153" y="8"/>
                    <a:pt x="159" y="16"/>
                    <a:pt x="167" y="24"/>
                  </a:cubicBezTo>
                  <a:cubicBezTo>
                    <a:pt x="171" y="30"/>
                    <a:pt x="175" y="34"/>
                    <a:pt x="179" y="38"/>
                  </a:cubicBezTo>
                  <a:cubicBezTo>
                    <a:pt x="179" y="24"/>
                    <a:pt x="179" y="24"/>
                    <a:pt x="179" y="24"/>
                  </a:cubicBezTo>
                  <a:cubicBezTo>
                    <a:pt x="179" y="18"/>
                    <a:pt x="179" y="13"/>
                    <a:pt x="179" y="9"/>
                  </a:cubicBezTo>
                  <a:cubicBezTo>
                    <a:pt x="179" y="7"/>
                    <a:pt x="178" y="5"/>
                    <a:pt x="178" y="5"/>
                  </a:cubicBezTo>
                  <a:cubicBezTo>
                    <a:pt x="178" y="5"/>
                    <a:pt x="178" y="4"/>
                    <a:pt x="177" y="4"/>
                  </a:cubicBezTo>
                  <a:cubicBezTo>
                    <a:pt x="177" y="4"/>
                    <a:pt x="175" y="4"/>
                    <a:pt x="172" y="4"/>
                  </a:cubicBezTo>
                  <a:cubicBezTo>
                    <a:pt x="172" y="1"/>
                    <a:pt x="172" y="1"/>
                    <a:pt x="172" y="1"/>
                  </a:cubicBezTo>
                  <a:cubicBezTo>
                    <a:pt x="175" y="1"/>
                    <a:pt x="177" y="1"/>
                    <a:pt x="180" y="1"/>
                  </a:cubicBezTo>
                  <a:cubicBezTo>
                    <a:pt x="184" y="1"/>
                    <a:pt x="187" y="1"/>
                    <a:pt x="190" y="1"/>
                  </a:cubicBezTo>
                  <a:cubicBezTo>
                    <a:pt x="190" y="4"/>
                    <a:pt x="190" y="4"/>
                    <a:pt x="190" y="4"/>
                  </a:cubicBezTo>
                  <a:cubicBezTo>
                    <a:pt x="187" y="4"/>
                    <a:pt x="186" y="4"/>
                    <a:pt x="185" y="4"/>
                  </a:cubicBezTo>
                  <a:cubicBezTo>
                    <a:pt x="184" y="5"/>
                    <a:pt x="184" y="5"/>
                    <a:pt x="184" y="5"/>
                  </a:cubicBezTo>
                  <a:cubicBezTo>
                    <a:pt x="184" y="6"/>
                    <a:pt x="184" y="6"/>
                    <a:pt x="184" y="6"/>
                  </a:cubicBezTo>
                  <a:cubicBezTo>
                    <a:pt x="184" y="6"/>
                    <a:pt x="183" y="8"/>
                    <a:pt x="183" y="11"/>
                  </a:cubicBezTo>
                  <a:cubicBezTo>
                    <a:pt x="183" y="26"/>
                    <a:pt x="183" y="26"/>
                    <a:pt x="183" y="26"/>
                  </a:cubicBezTo>
                  <a:cubicBezTo>
                    <a:pt x="183" y="41"/>
                    <a:pt x="183" y="41"/>
                    <a:pt x="183" y="41"/>
                  </a:cubicBezTo>
                  <a:cubicBezTo>
                    <a:pt x="183" y="45"/>
                    <a:pt x="183" y="49"/>
                    <a:pt x="184" y="53"/>
                  </a:cubicBezTo>
                  <a:cubicBezTo>
                    <a:pt x="183" y="53"/>
                    <a:pt x="183" y="53"/>
                    <a:pt x="183" y="53"/>
                  </a:cubicBezTo>
                  <a:cubicBezTo>
                    <a:pt x="180" y="53"/>
                    <a:pt x="178" y="52"/>
                    <a:pt x="177" y="52"/>
                  </a:cubicBezTo>
                  <a:moveTo>
                    <a:pt x="342" y="53"/>
                  </a:moveTo>
                  <a:cubicBezTo>
                    <a:pt x="329" y="22"/>
                    <a:pt x="329" y="22"/>
                    <a:pt x="329" y="22"/>
                  </a:cubicBezTo>
                  <a:cubicBezTo>
                    <a:pt x="326" y="15"/>
                    <a:pt x="324" y="10"/>
                    <a:pt x="323" y="7"/>
                  </a:cubicBezTo>
                  <a:cubicBezTo>
                    <a:pt x="322" y="6"/>
                    <a:pt x="321" y="5"/>
                    <a:pt x="321" y="5"/>
                  </a:cubicBezTo>
                  <a:cubicBezTo>
                    <a:pt x="320" y="4"/>
                    <a:pt x="319" y="4"/>
                    <a:pt x="316" y="4"/>
                  </a:cubicBezTo>
                  <a:cubicBezTo>
                    <a:pt x="316" y="1"/>
                    <a:pt x="316" y="1"/>
                    <a:pt x="316" y="1"/>
                  </a:cubicBezTo>
                  <a:cubicBezTo>
                    <a:pt x="321" y="1"/>
                    <a:pt x="325" y="1"/>
                    <a:pt x="329" y="1"/>
                  </a:cubicBezTo>
                  <a:cubicBezTo>
                    <a:pt x="332" y="1"/>
                    <a:pt x="336" y="1"/>
                    <a:pt x="340" y="1"/>
                  </a:cubicBezTo>
                  <a:cubicBezTo>
                    <a:pt x="340" y="4"/>
                    <a:pt x="340" y="4"/>
                    <a:pt x="340" y="4"/>
                  </a:cubicBezTo>
                  <a:cubicBezTo>
                    <a:pt x="337" y="4"/>
                    <a:pt x="336" y="4"/>
                    <a:pt x="335" y="4"/>
                  </a:cubicBezTo>
                  <a:cubicBezTo>
                    <a:pt x="334" y="5"/>
                    <a:pt x="334" y="5"/>
                    <a:pt x="334" y="6"/>
                  </a:cubicBezTo>
                  <a:cubicBezTo>
                    <a:pt x="334" y="6"/>
                    <a:pt x="335" y="9"/>
                    <a:pt x="337" y="14"/>
                  </a:cubicBezTo>
                  <a:cubicBezTo>
                    <a:pt x="348" y="40"/>
                    <a:pt x="348" y="40"/>
                    <a:pt x="348" y="40"/>
                  </a:cubicBezTo>
                  <a:cubicBezTo>
                    <a:pt x="356" y="19"/>
                    <a:pt x="356" y="19"/>
                    <a:pt x="356" y="19"/>
                  </a:cubicBezTo>
                  <a:cubicBezTo>
                    <a:pt x="359" y="12"/>
                    <a:pt x="361" y="7"/>
                    <a:pt x="361" y="6"/>
                  </a:cubicBezTo>
                  <a:cubicBezTo>
                    <a:pt x="361" y="5"/>
                    <a:pt x="360" y="5"/>
                    <a:pt x="360" y="4"/>
                  </a:cubicBezTo>
                  <a:cubicBezTo>
                    <a:pt x="359" y="4"/>
                    <a:pt x="357" y="4"/>
                    <a:pt x="354" y="4"/>
                  </a:cubicBezTo>
                  <a:cubicBezTo>
                    <a:pt x="354" y="1"/>
                    <a:pt x="354" y="1"/>
                    <a:pt x="354" y="1"/>
                  </a:cubicBezTo>
                  <a:cubicBezTo>
                    <a:pt x="359" y="1"/>
                    <a:pt x="362" y="1"/>
                    <a:pt x="363" y="1"/>
                  </a:cubicBezTo>
                  <a:cubicBezTo>
                    <a:pt x="365" y="1"/>
                    <a:pt x="368" y="1"/>
                    <a:pt x="372" y="1"/>
                  </a:cubicBezTo>
                  <a:cubicBezTo>
                    <a:pt x="372" y="4"/>
                    <a:pt x="372" y="4"/>
                    <a:pt x="372" y="4"/>
                  </a:cubicBezTo>
                  <a:cubicBezTo>
                    <a:pt x="369" y="4"/>
                    <a:pt x="368" y="4"/>
                    <a:pt x="368" y="5"/>
                  </a:cubicBezTo>
                  <a:cubicBezTo>
                    <a:pt x="367" y="5"/>
                    <a:pt x="366" y="8"/>
                    <a:pt x="363" y="13"/>
                  </a:cubicBezTo>
                  <a:cubicBezTo>
                    <a:pt x="352" y="40"/>
                    <a:pt x="352" y="40"/>
                    <a:pt x="352" y="40"/>
                  </a:cubicBezTo>
                  <a:cubicBezTo>
                    <a:pt x="350" y="45"/>
                    <a:pt x="348" y="50"/>
                    <a:pt x="347" y="53"/>
                  </a:cubicBezTo>
                  <a:cubicBezTo>
                    <a:pt x="342" y="53"/>
                    <a:pt x="342" y="53"/>
                    <a:pt x="342" y="53"/>
                  </a:cubicBezTo>
                  <a:moveTo>
                    <a:pt x="75" y="46"/>
                  </a:moveTo>
                  <a:cubicBezTo>
                    <a:pt x="69" y="41"/>
                    <a:pt x="67" y="34"/>
                    <a:pt x="67" y="26"/>
                  </a:cubicBezTo>
                  <a:cubicBezTo>
                    <a:pt x="67" y="18"/>
                    <a:pt x="69" y="12"/>
                    <a:pt x="75" y="7"/>
                  </a:cubicBezTo>
                  <a:cubicBezTo>
                    <a:pt x="80" y="2"/>
                    <a:pt x="88" y="0"/>
                    <a:pt x="98" y="0"/>
                  </a:cubicBezTo>
                  <a:cubicBezTo>
                    <a:pt x="102" y="0"/>
                    <a:pt x="105" y="0"/>
                    <a:pt x="109" y="1"/>
                  </a:cubicBezTo>
                  <a:cubicBezTo>
                    <a:pt x="112" y="1"/>
                    <a:pt x="115" y="2"/>
                    <a:pt x="118" y="3"/>
                  </a:cubicBezTo>
                  <a:cubicBezTo>
                    <a:pt x="118" y="4"/>
                    <a:pt x="118" y="4"/>
                    <a:pt x="118" y="4"/>
                  </a:cubicBezTo>
                  <a:cubicBezTo>
                    <a:pt x="118" y="7"/>
                    <a:pt x="117" y="11"/>
                    <a:pt x="117" y="15"/>
                  </a:cubicBezTo>
                  <a:cubicBezTo>
                    <a:pt x="114" y="15"/>
                    <a:pt x="114" y="15"/>
                    <a:pt x="114" y="15"/>
                  </a:cubicBezTo>
                  <a:cubicBezTo>
                    <a:pt x="114" y="13"/>
                    <a:pt x="114" y="11"/>
                    <a:pt x="113" y="9"/>
                  </a:cubicBezTo>
                  <a:cubicBezTo>
                    <a:pt x="112" y="8"/>
                    <a:pt x="110" y="6"/>
                    <a:pt x="107" y="5"/>
                  </a:cubicBezTo>
                  <a:cubicBezTo>
                    <a:pt x="105" y="4"/>
                    <a:pt x="102" y="4"/>
                    <a:pt x="99" y="4"/>
                  </a:cubicBezTo>
                  <a:cubicBezTo>
                    <a:pt x="92" y="4"/>
                    <a:pt x="87" y="6"/>
                    <a:pt x="84" y="10"/>
                  </a:cubicBezTo>
                  <a:cubicBezTo>
                    <a:pt x="80" y="13"/>
                    <a:pt x="78" y="19"/>
                    <a:pt x="78" y="25"/>
                  </a:cubicBezTo>
                  <a:cubicBezTo>
                    <a:pt x="78" y="32"/>
                    <a:pt x="80" y="38"/>
                    <a:pt x="84" y="42"/>
                  </a:cubicBezTo>
                  <a:cubicBezTo>
                    <a:pt x="88" y="47"/>
                    <a:pt x="93" y="49"/>
                    <a:pt x="98" y="49"/>
                  </a:cubicBezTo>
                  <a:cubicBezTo>
                    <a:pt x="101" y="49"/>
                    <a:pt x="105" y="48"/>
                    <a:pt x="108" y="47"/>
                  </a:cubicBezTo>
                  <a:cubicBezTo>
                    <a:pt x="108" y="45"/>
                    <a:pt x="108" y="43"/>
                    <a:pt x="108" y="41"/>
                  </a:cubicBezTo>
                  <a:cubicBezTo>
                    <a:pt x="108" y="38"/>
                    <a:pt x="108" y="36"/>
                    <a:pt x="108" y="35"/>
                  </a:cubicBezTo>
                  <a:cubicBezTo>
                    <a:pt x="107" y="35"/>
                    <a:pt x="105" y="34"/>
                    <a:pt x="100" y="34"/>
                  </a:cubicBezTo>
                  <a:cubicBezTo>
                    <a:pt x="100" y="31"/>
                    <a:pt x="100" y="31"/>
                    <a:pt x="100" y="31"/>
                  </a:cubicBezTo>
                  <a:cubicBezTo>
                    <a:pt x="104" y="31"/>
                    <a:pt x="108" y="31"/>
                    <a:pt x="112" y="31"/>
                  </a:cubicBezTo>
                  <a:cubicBezTo>
                    <a:pt x="115" y="31"/>
                    <a:pt x="118" y="31"/>
                    <a:pt x="122" y="31"/>
                  </a:cubicBezTo>
                  <a:cubicBezTo>
                    <a:pt x="122" y="33"/>
                    <a:pt x="122" y="33"/>
                    <a:pt x="122" y="33"/>
                  </a:cubicBezTo>
                  <a:cubicBezTo>
                    <a:pt x="121" y="34"/>
                    <a:pt x="120" y="34"/>
                    <a:pt x="119" y="35"/>
                  </a:cubicBezTo>
                  <a:cubicBezTo>
                    <a:pt x="119" y="37"/>
                    <a:pt x="119" y="39"/>
                    <a:pt x="119" y="41"/>
                  </a:cubicBezTo>
                  <a:cubicBezTo>
                    <a:pt x="119" y="42"/>
                    <a:pt x="119" y="45"/>
                    <a:pt x="119" y="48"/>
                  </a:cubicBezTo>
                  <a:cubicBezTo>
                    <a:pt x="114" y="50"/>
                    <a:pt x="110" y="51"/>
                    <a:pt x="107" y="52"/>
                  </a:cubicBezTo>
                  <a:cubicBezTo>
                    <a:pt x="104" y="53"/>
                    <a:pt x="100" y="53"/>
                    <a:pt x="97" y="53"/>
                  </a:cubicBezTo>
                  <a:cubicBezTo>
                    <a:pt x="87" y="53"/>
                    <a:pt x="80" y="50"/>
                    <a:pt x="75" y="46"/>
                  </a:cubicBezTo>
                  <a:moveTo>
                    <a:pt x="7" y="46"/>
                  </a:moveTo>
                  <a:cubicBezTo>
                    <a:pt x="2" y="41"/>
                    <a:pt x="0" y="35"/>
                    <a:pt x="0" y="27"/>
                  </a:cubicBezTo>
                  <a:cubicBezTo>
                    <a:pt x="0" y="21"/>
                    <a:pt x="1" y="16"/>
                    <a:pt x="3" y="12"/>
                  </a:cubicBezTo>
                  <a:cubicBezTo>
                    <a:pt x="6" y="8"/>
                    <a:pt x="9" y="5"/>
                    <a:pt x="13" y="3"/>
                  </a:cubicBezTo>
                  <a:cubicBezTo>
                    <a:pt x="17" y="1"/>
                    <a:pt x="22" y="0"/>
                    <a:pt x="29" y="0"/>
                  </a:cubicBezTo>
                  <a:cubicBezTo>
                    <a:pt x="35" y="0"/>
                    <a:pt x="40" y="1"/>
                    <a:pt x="44" y="3"/>
                  </a:cubicBezTo>
                  <a:cubicBezTo>
                    <a:pt x="48" y="5"/>
                    <a:pt x="51" y="8"/>
                    <a:pt x="53" y="12"/>
                  </a:cubicBezTo>
                  <a:cubicBezTo>
                    <a:pt x="55" y="15"/>
                    <a:pt x="57" y="20"/>
                    <a:pt x="57" y="25"/>
                  </a:cubicBezTo>
                  <a:cubicBezTo>
                    <a:pt x="57" y="31"/>
                    <a:pt x="55" y="36"/>
                    <a:pt x="53" y="40"/>
                  </a:cubicBezTo>
                  <a:cubicBezTo>
                    <a:pt x="51" y="44"/>
                    <a:pt x="47" y="47"/>
                    <a:pt x="43" y="49"/>
                  </a:cubicBezTo>
                  <a:cubicBezTo>
                    <a:pt x="39" y="52"/>
                    <a:pt x="34" y="53"/>
                    <a:pt x="28" y="53"/>
                  </a:cubicBezTo>
                  <a:cubicBezTo>
                    <a:pt x="19" y="53"/>
                    <a:pt x="12" y="51"/>
                    <a:pt x="7" y="46"/>
                  </a:cubicBezTo>
                  <a:moveTo>
                    <a:pt x="16" y="9"/>
                  </a:moveTo>
                  <a:cubicBezTo>
                    <a:pt x="13" y="13"/>
                    <a:pt x="11" y="18"/>
                    <a:pt x="11" y="25"/>
                  </a:cubicBezTo>
                  <a:cubicBezTo>
                    <a:pt x="11" y="31"/>
                    <a:pt x="12" y="35"/>
                    <a:pt x="14" y="39"/>
                  </a:cubicBezTo>
                  <a:cubicBezTo>
                    <a:pt x="15" y="42"/>
                    <a:pt x="17" y="45"/>
                    <a:pt x="20" y="47"/>
                  </a:cubicBezTo>
                  <a:cubicBezTo>
                    <a:pt x="22" y="48"/>
                    <a:pt x="25" y="49"/>
                    <a:pt x="29" y="49"/>
                  </a:cubicBezTo>
                  <a:cubicBezTo>
                    <a:pt x="34" y="49"/>
                    <a:pt x="38" y="47"/>
                    <a:pt x="41" y="43"/>
                  </a:cubicBezTo>
                  <a:cubicBezTo>
                    <a:pt x="44" y="40"/>
                    <a:pt x="45" y="34"/>
                    <a:pt x="45" y="27"/>
                  </a:cubicBezTo>
                  <a:cubicBezTo>
                    <a:pt x="45" y="19"/>
                    <a:pt x="44" y="13"/>
                    <a:pt x="40" y="9"/>
                  </a:cubicBezTo>
                  <a:cubicBezTo>
                    <a:pt x="38" y="6"/>
                    <a:pt x="33" y="4"/>
                    <a:pt x="28" y="4"/>
                  </a:cubicBezTo>
                  <a:cubicBezTo>
                    <a:pt x="23" y="4"/>
                    <a:pt x="18" y="6"/>
                    <a:pt x="16" y="9"/>
                  </a:cubicBezTo>
                  <a:moveTo>
                    <a:pt x="406" y="52"/>
                  </a:moveTo>
                  <a:cubicBezTo>
                    <a:pt x="402" y="52"/>
                    <a:pt x="399" y="52"/>
                    <a:pt x="396" y="52"/>
                  </a:cubicBezTo>
                  <a:cubicBezTo>
                    <a:pt x="392" y="52"/>
                    <a:pt x="387" y="52"/>
                    <a:pt x="383" y="52"/>
                  </a:cubicBezTo>
                  <a:cubicBezTo>
                    <a:pt x="383" y="50"/>
                    <a:pt x="383" y="50"/>
                    <a:pt x="383" y="50"/>
                  </a:cubicBezTo>
                  <a:cubicBezTo>
                    <a:pt x="384" y="50"/>
                    <a:pt x="385" y="49"/>
                    <a:pt x="386" y="48"/>
                  </a:cubicBezTo>
                  <a:cubicBezTo>
                    <a:pt x="387" y="44"/>
                    <a:pt x="387" y="36"/>
                    <a:pt x="387" y="24"/>
                  </a:cubicBezTo>
                  <a:cubicBezTo>
                    <a:pt x="387" y="16"/>
                    <a:pt x="387" y="10"/>
                    <a:pt x="387" y="7"/>
                  </a:cubicBezTo>
                  <a:cubicBezTo>
                    <a:pt x="387" y="6"/>
                    <a:pt x="387" y="5"/>
                    <a:pt x="386" y="5"/>
                  </a:cubicBezTo>
                  <a:cubicBezTo>
                    <a:pt x="386" y="4"/>
                    <a:pt x="384" y="4"/>
                    <a:pt x="381" y="4"/>
                  </a:cubicBezTo>
                  <a:cubicBezTo>
                    <a:pt x="381" y="1"/>
                    <a:pt x="381" y="1"/>
                    <a:pt x="381" y="1"/>
                  </a:cubicBezTo>
                  <a:cubicBezTo>
                    <a:pt x="386" y="1"/>
                    <a:pt x="391" y="1"/>
                    <a:pt x="394" y="1"/>
                  </a:cubicBezTo>
                  <a:cubicBezTo>
                    <a:pt x="414" y="1"/>
                    <a:pt x="414" y="1"/>
                    <a:pt x="414" y="1"/>
                  </a:cubicBezTo>
                  <a:cubicBezTo>
                    <a:pt x="417" y="1"/>
                    <a:pt x="419" y="1"/>
                    <a:pt x="420" y="1"/>
                  </a:cubicBezTo>
                  <a:cubicBezTo>
                    <a:pt x="421" y="1"/>
                    <a:pt x="421" y="1"/>
                    <a:pt x="421" y="1"/>
                  </a:cubicBezTo>
                  <a:cubicBezTo>
                    <a:pt x="420" y="4"/>
                    <a:pt x="420" y="8"/>
                    <a:pt x="419" y="12"/>
                  </a:cubicBezTo>
                  <a:cubicBezTo>
                    <a:pt x="417" y="12"/>
                    <a:pt x="417" y="12"/>
                    <a:pt x="417" y="12"/>
                  </a:cubicBezTo>
                  <a:cubicBezTo>
                    <a:pt x="416" y="8"/>
                    <a:pt x="416" y="6"/>
                    <a:pt x="416" y="6"/>
                  </a:cubicBezTo>
                  <a:cubicBezTo>
                    <a:pt x="416" y="6"/>
                    <a:pt x="415" y="6"/>
                    <a:pt x="414" y="6"/>
                  </a:cubicBezTo>
                  <a:cubicBezTo>
                    <a:pt x="412" y="5"/>
                    <a:pt x="409" y="5"/>
                    <a:pt x="405" y="5"/>
                  </a:cubicBezTo>
                  <a:cubicBezTo>
                    <a:pt x="403" y="5"/>
                    <a:pt x="401" y="5"/>
                    <a:pt x="398" y="5"/>
                  </a:cubicBezTo>
                  <a:cubicBezTo>
                    <a:pt x="398" y="13"/>
                    <a:pt x="397" y="19"/>
                    <a:pt x="397" y="23"/>
                  </a:cubicBezTo>
                  <a:cubicBezTo>
                    <a:pt x="400" y="23"/>
                    <a:pt x="402" y="24"/>
                    <a:pt x="405" y="24"/>
                  </a:cubicBezTo>
                  <a:cubicBezTo>
                    <a:pt x="408" y="24"/>
                    <a:pt x="410" y="23"/>
                    <a:pt x="411" y="23"/>
                  </a:cubicBezTo>
                  <a:cubicBezTo>
                    <a:pt x="411" y="23"/>
                    <a:pt x="412" y="23"/>
                    <a:pt x="412" y="22"/>
                  </a:cubicBezTo>
                  <a:cubicBezTo>
                    <a:pt x="412" y="22"/>
                    <a:pt x="412" y="20"/>
                    <a:pt x="412" y="18"/>
                  </a:cubicBezTo>
                  <a:cubicBezTo>
                    <a:pt x="415" y="18"/>
                    <a:pt x="415" y="18"/>
                    <a:pt x="415" y="18"/>
                  </a:cubicBezTo>
                  <a:cubicBezTo>
                    <a:pt x="415" y="22"/>
                    <a:pt x="415" y="24"/>
                    <a:pt x="415" y="26"/>
                  </a:cubicBezTo>
                  <a:cubicBezTo>
                    <a:pt x="415" y="34"/>
                    <a:pt x="415" y="34"/>
                    <a:pt x="415" y="34"/>
                  </a:cubicBezTo>
                  <a:cubicBezTo>
                    <a:pt x="412" y="34"/>
                    <a:pt x="412" y="34"/>
                    <a:pt x="412" y="34"/>
                  </a:cubicBezTo>
                  <a:cubicBezTo>
                    <a:pt x="412" y="31"/>
                    <a:pt x="412" y="29"/>
                    <a:pt x="412" y="28"/>
                  </a:cubicBezTo>
                  <a:cubicBezTo>
                    <a:pt x="411" y="28"/>
                    <a:pt x="411" y="28"/>
                    <a:pt x="411" y="28"/>
                  </a:cubicBezTo>
                  <a:cubicBezTo>
                    <a:pt x="409" y="27"/>
                    <a:pt x="407" y="27"/>
                    <a:pt x="402" y="27"/>
                  </a:cubicBezTo>
                  <a:cubicBezTo>
                    <a:pt x="401" y="27"/>
                    <a:pt x="399" y="27"/>
                    <a:pt x="398" y="28"/>
                  </a:cubicBezTo>
                  <a:cubicBezTo>
                    <a:pt x="397" y="29"/>
                    <a:pt x="397" y="30"/>
                    <a:pt x="397" y="32"/>
                  </a:cubicBezTo>
                  <a:cubicBezTo>
                    <a:pt x="397" y="38"/>
                    <a:pt x="398" y="44"/>
                    <a:pt x="398" y="48"/>
                  </a:cubicBezTo>
                  <a:cubicBezTo>
                    <a:pt x="405" y="48"/>
                    <a:pt x="405" y="48"/>
                    <a:pt x="405" y="48"/>
                  </a:cubicBezTo>
                  <a:cubicBezTo>
                    <a:pt x="409" y="48"/>
                    <a:pt x="413" y="47"/>
                    <a:pt x="416" y="47"/>
                  </a:cubicBezTo>
                  <a:cubicBezTo>
                    <a:pt x="417" y="45"/>
                    <a:pt x="418" y="42"/>
                    <a:pt x="418" y="39"/>
                  </a:cubicBezTo>
                  <a:cubicBezTo>
                    <a:pt x="421" y="39"/>
                    <a:pt x="421" y="39"/>
                    <a:pt x="421" y="39"/>
                  </a:cubicBezTo>
                  <a:cubicBezTo>
                    <a:pt x="421" y="44"/>
                    <a:pt x="420" y="48"/>
                    <a:pt x="420" y="52"/>
                  </a:cubicBezTo>
                  <a:cubicBezTo>
                    <a:pt x="418" y="52"/>
                    <a:pt x="416" y="52"/>
                    <a:pt x="414" y="52"/>
                  </a:cubicBezTo>
                  <a:cubicBezTo>
                    <a:pt x="412" y="52"/>
                    <a:pt x="410" y="52"/>
                    <a:pt x="406" y="52"/>
                  </a:cubicBezTo>
                  <a:moveTo>
                    <a:pt x="305" y="52"/>
                  </a:moveTo>
                  <a:cubicBezTo>
                    <a:pt x="302" y="52"/>
                    <a:pt x="300" y="52"/>
                    <a:pt x="298" y="52"/>
                  </a:cubicBezTo>
                  <a:cubicBezTo>
                    <a:pt x="285" y="52"/>
                    <a:pt x="285" y="52"/>
                    <a:pt x="285" y="52"/>
                  </a:cubicBezTo>
                  <a:cubicBezTo>
                    <a:pt x="285" y="49"/>
                    <a:pt x="285" y="49"/>
                    <a:pt x="285" y="49"/>
                  </a:cubicBezTo>
                  <a:cubicBezTo>
                    <a:pt x="289" y="49"/>
                    <a:pt x="291" y="49"/>
                    <a:pt x="291" y="48"/>
                  </a:cubicBezTo>
                  <a:cubicBezTo>
                    <a:pt x="291" y="48"/>
                    <a:pt x="292" y="47"/>
                    <a:pt x="292" y="45"/>
                  </a:cubicBezTo>
                  <a:cubicBezTo>
                    <a:pt x="292" y="42"/>
                    <a:pt x="292" y="36"/>
                    <a:pt x="292" y="27"/>
                  </a:cubicBezTo>
                  <a:cubicBezTo>
                    <a:pt x="292" y="24"/>
                    <a:pt x="292" y="19"/>
                    <a:pt x="292" y="13"/>
                  </a:cubicBezTo>
                  <a:cubicBezTo>
                    <a:pt x="292" y="8"/>
                    <a:pt x="292" y="6"/>
                    <a:pt x="292" y="5"/>
                  </a:cubicBezTo>
                  <a:cubicBezTo>
                    <a:pt x="291" y="5"/>
                    <a:pt x="291" y="5"/>
                    <a:pt x="291" y="4"/>
                  </a:cubicBezTo>
                  <a:cubicBezTo>
                    <a:pt x="290" y="4"/>
                    <a:pt x="289" y="4"/>
                    <a:pt x="285" y="4"/>
                  </a:cubicBezTo>
                  <a:cubicBezTo>
                    <a:pt x="285" y="1"/>
                    <a:pt x="285" y="1"/>
                    <a:pt x="285" y="1"/>
                  </a:cubicBezTo>
                  <a:cubicBezTo>
                    <a:pt x="290" y="1"/>
                    <a:pt x="294" y="1"/>
                    <a:pt x="297" y="1"/>
                  </a:cubicBezTo>
                  <a:cubicBezTo>
                    <a:pt x="301" y="1"/>
                    <a:pt x="306" y="1"/>
                    <a:pt x="309" y="1"/>
                  </a:cubicBezTo>
                  <a:cubicBezTo>
                    <a:pt x="309" y="4"/>
                    <a:pt x="309" y="4"/>
                    <a:pt x="309" y="4"/>
                  </a:cubicBezTo>
                  <a:cubicBezTo>
                    <a:pt x="306" y="4"/>
                    <a:pt x="304" y="4"/>
                    <a:pt x="304" y="4"/>
                  </a:cubicBezTo>
                  <a:cubicBezTo>
                    <a:pt x="303" y="5"/>
                    <a:pt x="303" y="6"/>
                    <a:pt x="303" y="7"/>
                  </a:cubicBezTo>
                  <a:cubicBezTo>
                    <a:pt x="303" y="9"/>
                    <a:pt x="302" y="14"/>
                    <a:pt x="302" y="21"/>
                  </a:cubicBezTo>
                  <a:cubicBezTo>
                    <a:pt x="302" y="31"/>
                    <a:pt x="303" y="37"/>
                    <a:pt x="303" y="41"/>
                  </a:cubicBezTo>
                  <a:cubicBezTo>
                    <a:pt x="303" y="45"/>
                    <a:pt x="303" y="47"/>
                    <a:pt x="303" y="48"/>
                  </a:cubicBezTo>
                  <a:cubicBezTo>
                    <a:pt x="303" y="48"/>
                    <a:pt x="304" y="48"/>
                    <a:pt x="304" y="49"/>
                  </a:cubicBezTo>
                  <a:cubicBezTo>
                    <a:pt x="305" y="49"/>
                    <a:pt x="306" y="49"/>
                    <a:pt x="309" y="49"/>
                  </a:cubicBezTo>
                  <a:cubicBezTo>
                    <a:pt x="309" y="52"/>
                    <a:pt x="309" y="52"/>
                    <a:pt x="309" y="52"/>
                  </a:cubicBezTo>
                  <a:cubicBezTo>
                    <a:pt x="305" y="52"/>
                    <a:pt x="305" y="52"/>
                    <a:pt x="305" y="52"/>
                  </a:cubicBezTo>
                  <a:moveTo>
                    <a:pt x="254" y="52"/>
                  </a:moveTo>
                  <a:cubicBezTo>
                    <a:pt x="249" y="52"/>
                    <a:pt x="245" y="52"/>
                    <a:pt x="241" y="52"/>
                  </a:cubicBezTo>
                  <a:cubicBezTo>
                    <a:pt x="241" y="49"/>
                    <a:pt x="241" y="49"/>
                    <a:pt x="241" y="49"/>
                  </a:cubicBezTo>
                  <a:cubicBezTo>
                    <a:pt x="243" y="49"/>
                    <a:pt x="244" y="49"/>
                    <a:pt x="246" y="49"/>
                  </a:cubicBezTo>
                  <a:cubicBezTo>
                    <a:pt x="246" y="49"/>
                    <a:pt x="247" y="48"/>
                    <a:pt x="247" y="48"/>
                  </a:cubicBezTo>
                  <a:cubicBezTo>
                    <a:pt x="248" y="48"/>
                    <a:pt x="248" y="47"/>
                    <a:pt x="248" y="47"/>
                  </a:cubicBezTo>
                  <a:cubicBezTo>
                    <a:pt x="248" y="46"/>
                    <a:pt x="248" y="42"/>
                    <a:pt x="248" y="35"/>
                  </a:cubicBezTo>
                  <a:cubicBezTo>
                    <a:pt x="248" y="30"/>
                    <a:pt x="248" y="25"/>
                    <a:pt x="248" y="21"/>
                  </a:cubicBezTo>
                  <a:cubicBezTo>
                    <a:pt x="248" y="11"/>
                    <a:pt x="248" y="6"/>
                    <a:pt x="248" y="6"/>
                  </a:cubicBezTo>
                  <a:cubicBezTo>
                    <a:pt x="248" y="6"/>
                    <a:pt x="247" y="5"/>
                    <a:pt x="246" y="5"/>
                  </a:cubicBezTo>
                  <a:cubicBezTo>
                    <a:pt x="242" y="5"/>
                    <a:pt x="239" y="6"/>
                    <a:pt x="237" y="6"/>
                  </a:cubicBezTo>
                  <a:cubicBezTo>
                    <a:pt x="236" y="6"/>
                    <a:pt x="235" y="6"/>
                    <a:pt x="235" y="6"/>
                  </a:cubicBezTo>
                  <a:cubicBezTo>
                    <a:pt x="234" y="7"/>
                    <a:pt x="234" y="7"/>
                    <a:pt x="234" y="7"/>
                  </a:cubicBezTo>
                  <a:cubicBezTo>
                    <a:pt x="234" y="7"/>
                    <a:pt x="234" y="9"/>
                    <a:pt x="234" y="13"/>
                  </a:cubicBezTo>
                  <a:cubicBezTo>
                    <a:pt x="230" y="13"/>
                    <a:pt x="230" y="13"/>
                    <a:pt x="230" y="13"/>
                  </a:cubicBezTo>
                  <a:cubicBezTo>
                    <a:pt x="230" y="9"/>
                    <a:pt x="230" y="4"/>
                    <a:pt x="230" y="1"/>
                  </a:cubicBezTo>
                  <a:cubicBezTo>
                    <a:pt x="230" y="1"/>
                    <a:pt x="230" y="1"/>
                    <a:pt x="230" y="1"/>
                  </a:cubicBezTo>
                  <a:cubicBezTo>
                    <a:pt x="238" y="1"/>
                    <a:pt x="246" y="1"/>
                    <a:pt x="253" y="1"/>
                  </a:cubicBezTo>
                  <a:cubicBezTo>
                    <a:pt x="260" y="1"/>
                    <a:pt x="268" y="1"/>
                    <a:pt x="277" y="1"/>
                  </a:cubicBezTo>
                  <a:cubicBezTo>
                    <a:pt x="278" y="1"/>
                    <a:pt x="278" y="1"/>
                    <a:pt x="278" y="1"/>
                  </a:cubicBezTo>
                  <a:cubicBezTo>
                    <a:pt x="277" y="5"/>
                    <a:pt x="277" y="9"/>
                    <a:pt x="277" y="13"/>
                  </a:cubicBezTo>
                  <a:cubicBezTo>
                    <a:pt x="274" y="13"/>
                    <a:pt x="274" y="13"/>
                    <a:pt x="274" y="13"/>
                  </a:cubicBezTo>
                  <a:cubicBezTo>
                    <a:pt x="273" y="9"/>
                    <a:pt x="273" y="7"/>
                    <a:pt x="273" y="6"/>
                  </a:cubicBezTo>
                  <a:cubicBezTo>
                    <a:pt x="273" y="6"/>
                    <a:pt x="272" y="6"/>
                    <a:pt x="272" y="6"/>
                  </a:cubicBezTo>
                  <a:cubicBezTo>
                    <a:pt x="270" y="6"/>
                    <a:pt x="266" y="5"/>
                    <a:pt x="260" y="5"/>
                  </a:cubicBezTo>
                  <a:cubicBezTo>
                    <a:pt x="260" y="5"/>
                    <a:pt x="259" y="6"/>
                    <a:pt x="259" y="6"/>
                  </a:cubicBezTo>
                  <a:cubicBezTo>
                    <a:pt x="259" y="6"/>
                    <a:pt x="259" y="6"/>
                    <a:pt x="259" y="8"/>
                  </a:cubicBezTo>
                  <a:cubicBezTo>
                    <a:pt x="259" y="32"/>
                    <a:pt x="259" y="32"/>
                    <a:pt x="259" y="32"/>
                  </a:cubicBezTo>
                  <a:cubicBezTo>
                    <a:pt x="259" y="39"/>
                    <a:pt x="259" y="44"/>
                    <a:pt x="259" y="45"/>
                  </a:cubicBezTo>
                  <a:cubicBezTo>
                    <a:pt x="259" y="47"/>
                    <a:pt x="259" y="48"/>
                    <a:pt x="260" y="48"/>
                  </a:cubicBezTo>
                  <a:cubicBezTo>
                    <a:pt x="260" y="49"/>
                    <a:pt x="262" y="49"/>
                    <a:pt x="266" y="49"/>
                  </a:cubicBezTo>
                  <a:cubicBezTo>
                    <a:pt x="266" y="52"/>
                    <a:pt x="266" y="52"/>
                    <a:pt x="266" y="52"/>
                  </a:cubicBezTo>
                  <a:cubicBezTo>
                    <a:pt x="262" y="52"/>
                    <a:pt x="258" y="52"/>
                    <a:pt x="254" y="52"/>
                  </a:cubicBezTo>
                  <a:moveTo>
                    <a:pt x="218" y="52"/>
                  </a:moveTo>
                  <a:cubicBezTo>
                    <a:pt x="215" y="52"/>
                    <a:pt x="213" y="52"/>
                    <a:pt x="211" y="52"/>
                  </a:cubicBezTo>
                  <a:cubicBezTo>
                    <a:pt x="199" y="52"/>
                    <a:pt x="199" y="52"/>
                    <a:pt x="199" y="52"/>
                  </a:cubicBezTo>
                  <a:cubicBezTo>
                    <a:pt x="199" y="49"/>
                    <a:pt x="199" y="49"/>
                    <a:pt x="199" y="49"/>
                  </a:cubicBezTo>
                  <a:cubicBezTo>
                    <a:pt x="202" y="49"/>
                    <a:pt x="204" y="49"/>
                    <a:pt x="204" y="48"/>
                  </a:cubicBezTo>
                  <a:cubicBezTo>
                    <a:pt x="205" y="48"/>
                    <a:pt x="205" y="47"/>
                    <a:pt x="205" y="45"/>
                  </a:cubicBezTo>
                  <a:cubicBezTo>
                    <a:pt x="205" y="42"/>
                    <a:pt x="205" y="36"/>
                    <a:pt x="205" y="27"/>
                  </a:cubicBezTo>
                  <a:cubicBezTo>
                    <a:pt x="205" y="24"/>
                    <a:pt x="205" y="19"/>
                    <a:pt x="205" y="13"/>
                  </a:cubicBezTo>
                  <a:cubicBezTo>
                    <a:pt x="205" y="8"/>
                    <a:pt x="205" y="6"/>
                    <a:pt x="205" y="5"/>
                  </a:cubicBezTo>
                  <a:cubicBezTo>
                    <a:pt x="205" y="5"/>
                    <a:pt x="204" y="5"/>
                    <a:pt x="204" y="4"/>
                  </a:cubicBezTo>
                  <a:cubicBezTo>
                    <a:pt x="204" y="4"/>
                    <a:pt x="202" y="4"/>
                    <a:pt x="199" y="4"/>
                  </a:cubicBezTo>
                  <a:cubicBezTo>
                    <a:pt x="199" y="1"/>
                    <a:pt x="199" y="1"/>
                    <a:pt x="199" y="1"/>
                  </a:cubicBezTo>
                  <a:cubicBezTo>
                    <a:pt x="204" y="1"/>
                    <a:pt x="207" y="1"/>
                    <a:pt x="210" y="1"/>
                  </a:cubicBezTo>
                  <a:cubicBezTo>
                    <a:pt x="215" y="1"/>
                    <a:pt x="219" y="1"/>
                    <a:pt x="222" y="1"/>
                  </a:cubicBezTo>
                  <a:cubicBezTo>
                    <a:pt x="222" y="4"/>
                    <a:pt x="222" y="4"/>
                    <a:pt x="222" y="4"/>
                  </a:cubicBezTo>
                  <a:cubicBezTo>
                    <a:pt x="219" y="4"/>
                    <a:pt x="217" y="4"/>
                    <a:pt x="217" y="4"/>
                  </a:cubicBezTo>
                  <a:cubicBezTo>
                    <a:pt x="216" y="5"/>
                    <a:pt x="216" y="6"/>
                    <a:pt x="216" y="7"/>
                  </a:cubicBezTo>
                  <a:cubicBezTo>
                    <a:pt x="216" y="9"/>
                    <a:pt x="216" y="14"/>
                    <a:pt x="216" y="21"/>
                  </a:cubicBezTo>
                  <a:cubicBezTo>
                    <a:pt x="216" y="31"/>
                    <a:pt x="216" y="37"/>
                    <a:pt x="216" y="41"/>
                  </a:cubicBezTo>
                  <a:cubicBezTo>
                    <a:pt x="216" y="45"/>
                    <a:pt x="216" y="47"/>
                    <a:pt x="216" y="48"/>
                  </a:cubicBezTo>
                  <a:cubicBezTo>
                    <a:pt x="217" y="48"/>
                    <a:pt x="217" y="48"/>
                    <a:pt x="217" y="49"/>
                  </a:cubicBezTo>
                  <a:cubicBezTo>
                    <a:pt x="218" y="49"/>
                    <a:pt x="220" y="49"/>
                    <a:pt x="222" y="49"/>
                  </a:cubicBezTo>
                  <a:cubicBezTo>
                    <a:pt x="222" y="52"/>
                    <a:pt x="222" y="52"/>
                    <a:pt x="222" y="52"/>
                  </a:cubicBezTo>
                  <a:cubicBezTo>
                    <a:pt x="218" y="52"/>
                    <a:pt x="218" y="52"/>
                    <a:pt x="218" y="52"/>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8"/>
            <p:cNvSpPr>
              <a:spLocks/>
            </p:cNvSpPr>
            <p:nvPr/>
          </p:nvSpPr>
          <p:spPr bwMode="auto">
            <a:xfrm>
              <a:off x="1228" y="559"/>
              <a:ext cx="95" cy="116"/>
            </a:xfrm>
            <a:custGeom>
              <a:avLst/>
              <a:gdLst>
                <a:gd name="T0" fmla="*/ 20 w 73"/>
                <a:gd name="T1" fmla="*/ 74 h 79"/>
                <a:gd name="T2" fmla="*/ 5 w 73"/>
                <a:gd name="T3" fmla="*/ 60 h 79"/>
                <a:gd name="T4" fmla="*/ 0 w 73"/>
                <a:gd name="T5" fmla="*/ 39 h 79"/>
                <a:gd name="T6" fmla="*/ 12 w 73"/>
                <a:gd name="T7" fmla="*/ 11 h 79"/>
                <a:gd name="T8" fmla="*/ 45 w 73"/>
                <a:gd name="T9" fmla="*/ 0 h 79"/>
                <a:gd name="T10" fmla="*/ 59 w 73"/>
                <a:gd name="T11" fmla="*/ 1 h 79"/>
                <a:gd name="T12" fmla="*/ 73 w 73"/>
                <a:gd name="T13" fmla="*/ 5 h 79"/>
                <a:gd name="T14" fmla="*/ 73 w 73"/>
                <a:gd name="T15" fmla="*/ 6 h 79"/>
                <a:gd name="T16" fmla="*/ 72 w 73"/>
                <a:gd name="T17" fmla="*/ 12 h 79"/>
                <a:gd name="T18" fmla="*/ 71 w 73"/>
                <a:gd name="T19" fmla="*/ 24 h 79"/>
                <a:gd name="T20" fmla="*/ 66 w 73"/>
                <a:gd name="T21" fmla="*/ 24 h 79"/>
                <a:gd name="T22" fmla="*/ 66 w 73"/>
                <a:gd name="T23" fmla="*/ 14 h 79"/>
                <a:gd name="T24" fmla="*/ 63 w 73"/>
                <a:gd name="T25" fmla="*/ 11 h 79"/>
                <a:gd name="T26" fmla="*/ 55 w 73"/>
                <a:gd name="T27" fmla="*/ 8 h 79"/>
                <a:gd name="T28" fmla="*/ 45 w 73"/>
                <a:gd name="T29" fmla="*/ 6 h 79"/>
                <a:gd name="T30" fmla="*/ 24 w 73"/>
                <a:gd name="T31" fmla="*/ 15 h 79"/>
                <a:gd name="T32" fmla="*/ 16 w 73"/>
                <a:gd name="T33" fmla="*/ 37 h 79"/>
                <a:gd name="T34" fmla="*/ 26 w 73"/>
                <a:gd name="T35" fmla="*/ 63 h 79"/>
                <a:gd name="T36" fmla="*/ 49 w 73"/>
                <a:gd name="T37" fmla="*/ 72 h 79"/>
                <a:gd name="T38" fmla="*/ 60 w 73"/>
                <a:gd name="T39" fmla="*/ 71 h 79"/>
                <a:gd name="T40" fmla="*/ 72 w 73"/>
                <a:gd name="T41" fmla="*/ 66 h 79"/>
                <a:gd name="T42" fmla="*/ 73 w 73"/>
                <a:gd name="T43" fmla="*/ 68 h 79"/>
                <a:gd name="T44" fmla="*/ 70 w 73"/>
                <a:gd name="T45" fmla="*/ 73 h 79"/>
                <a:gd name="T46" fmla="*/ 58 w 73"/>
                <a:gd name="T47" fmla="*/ 78 h 79"/>
                <a:gd name="T48" fmla="*/ 45 w 73"/>
                <a:gd name="T49" fmla="*/ 79 h 79"/>
                <a:gd name="T50" fmla="*/ 20 w 73"/>
                <a:gd name="T51"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79">
                  <a:moveTo>
                    <a:pt x="20" y="74"/>
                  </a:moveTo>
                  <a:cubicBezTo>
                    <a:pt x="14" y="71"/>
                    <a:pt x="8" y="66"/>
                    <a:pt x="5" y="60"/>
                  </a:cubicBezTo>
                  <a:cubicBezTo>
                    <a:pt x="1" y="54"/>
                    <a:pt x="0" y="47"/>
                    <a:pt x="0" y="39"/>
                  </a:cubicBezTo>
                  <a:cubicBezTo>
                    <a:pt x="0" y="28"/>
                    <a:pt x="4" y="18"/>
                    <a:pt x="12" y="11"/>
                  </a:cubicBezTo>
                  <a:cubicBezTo>
                    <a:pt x="20" y="4"/>
                    <a:pt x="31" y="0"/>
                    <a:pt x="45" y="0"/>
                  </a:cubicBezTo>
                  <a:cubicBezTo>
                    <a:pt x="50" y="0"/>
                    <a:pt x="55" y="0"/>
                    <a:pt x="59" y="1"/>
                  </a:cubicBezTo>
                  <a:cubicBezTo>
                    <a:pt x="64" y="2"/>
                    <a:pt x="68" y="3"/>
                    <a:pt x="73" y="5"/>
                  </a:cubicBezTo>
                  <a:cubicBezTo>
                    <a:pt x="73" y="6"/>
                    <a:pt x="73" y="6"/>
                    <a:pt x="73" y="6"/>
                  </a:cubicBezTo>
                  <a:cubicBezTo>
                    <a:pt x="73" y="8"/>
                    <a:pt x="72" y="10"/>
                    <a:pt x="72" y="12"/>
                  </a:cubicBezTo>
                  <a:cubicBezTo>
                    <a:pt x="72" y="15"/>
                    <a:pt x="71" y="19"/>
                    <a:pt x="71" y="24"/>
                  </a:cubicBezTo>
                  <a:cubicBezTo>
                    <a:pt x="66" y="24"/>
                    <a:pt x="66" y="24"/>
                    <a:pt x="66" y="24"/>
                  </a:cubicBezTo>
                  <a:cubicBezTo>
                    <a:pt x="66" y="18"/>
                    <a:pt x="66" y="15"/>
                    <a:pt x="66" y="14"/>
                  </a:cubicBezTo>
                  <a:cubicBezTo>
                    <a:pt x="65" y="14"/>
                    <a:pt x="64" y="13"/>
                    <a:pt x="63" y="11"/>
                  </a:cubicBezTo>
                  <a:cubicBezTo>
                    <a:pt x="61" y="10"/>
                    <a:pt x="58" y="9"/>
                    <a:pt x="55" y="8"/>
                  </a:cubicBezTo>
                  <a:cubicBezTo>
                    <a:pt x="52" y="7"/>
                    <a:pt x="49" y="6"/>
                    <a:pt x="45" y="6"/>
                  </a:cubicBezTo>
                  <a:cubicBezTo>
                    <a:pt x="36" y="6"/>
                    <a:pt x="29" y="9"/>
                    <a:pt x="24" y="15"/>
                  </a:cubicBezTo>
                  <a:cubicBezTo>
                    <a:pt x="19" y="20"/>
                    <a:pt x="16" y="28"/>
                    <a:pt x="16" y="37"/>
                  </a:cubicBezTo>
                  <a:cubicBezTo>
                    <a:pt x="16" y="48"/>
                    <a:pt x="19" y="56"/>
                    <a:pt x="26" y="63"/>
                  </a:cubicBezTo>
                  <a:cubicBezTo>
                    <a:pt x="32" y="69"/>
                    <a:pt x="39" y="72"/>
                    <a:pt x="49" y="72"/>
                  </a:cubicBezTo>
                  <a:cubicBezTo>
                    <a:pt x="53" y="72"/>
                    <a:pt x="57" y="71"/>
                    <a:pt x="60" y="71"/>
                  </a:cubicBezTo>
                  <a:cubicBezTo>
                    <a:pt x="64" y="70"/>
                    <a:pt x="68" y="68"/>
                    <a:pt x="72" y="66"/>
                  </a:cubicBezTo>
                  <a:cubicBezTo>
                    <a:pt x="73" y="68"/>
                    <a:pt x="73" y="68"/>
                    <a:pt x="73" y="68"/>
                  </a:cubicBezTo>
                  <a:cubicBezTo>
                    <a:pt x="72" y="69"/>
                    <a:pt x="71" y="71"/>
                    <a:pt x="70" y="73"/>
                  </a:cubicBezTo>
                  <a:cubicBezTo>
                    <a:pt x="66" y="75"/>
                    <a:pt x="62" y="77"/>
                    <a:pt x="58" y="78"/>
                  </a:cubicBezTo>
                  <a:cubicBezTo>
                    <a:pt x="54" y="79"/>
                    <a:pt x="50" y="79"/>
                    <a:pt x="45" y="79"/>
                  </a:cubicBezTo>
                  <a:cubicBezTo>
                    <a:pt x="35" y="79"/>
                    <a:pt x="27" y="78"/>
                    <a:pt x="20" y="74"/>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9"/>
            <p:cNvSpPr>
              <a:spLocks noEditPoints="1"/>
            </p:cNvSpPr>
            <p:nvPr/>
          </p:nvSpPr>
          <p:spPr bwMode="auto">
            <a:xfrm>
              <a:off x="1339" y="597"/>
              <a:ext cx="757" cy="78"/>
            </a:xfrm>
            <a:custGeom>
              <a:avLst/>
              <a:gdLst>
                <a:gd name="T0" fmla="*/ 537 w 583"/>
                <a:gd name="T1" fmla="*/ 48 h 53"/>
                <a:gd name="T2" fmla="*/ 525 w 583"/>
                <a:gd name="T3" fmla="*/ 49 h 53"/>
                <a:gd name="T4" fmla="*/ 532 w 583"/>
                <a:gd name="T5" fmla="*/ 5 h 53"/>
                <a:gd name="T6" fmla="*/ 560 w 583"/>
                <a:gd name="T7" fmla="*/ 24 h 53"/>
                <a:gd name="T8" fmla="*/ 565 w 583"/>
                <a:gd name="T9" fmla="*/ 4 h 53"/>
                <a:gd name="T10" fmla="*/ 578 w 583"/>
                <a:gd name="T11" fmla="*/ 5 h 53"/>
                <a:gd name="T12" fmla="*/ 576 w 583"/>
                <a:gd name="T13" fmla="*/ 53 h 53"/>
                <a:gd name="T14" fmla="*/ 489 w 583"/>
                <a:gd name="T15" fmla="*/ 0 h 53"/>
                <a:gd name="T16" fmla="*/ 487 w 583"/>
                <a:gd name="T17" fmla="*/ 53 h 53"/>
                <a:gd name="T18" fmla="*/ 489 w 583"/>
                <a:gd name="T19" fmla="*/ 49 h 53"/>
                <a:gd name="T20" fmla="*/ 209 w 583"/>
                <a:gd name="T21" fmla="*/ 51 h 53"/>
                <a:gd name="T22" fmla="*/ 199 w 583"/>
                <a:gd name="T23" fmla="*/ 4 h 53"/>
                <a:gd name="T24" fmla="*/ 212 w 583"/>
                <a:gd name="T25" fmla="*/ 4 h 53"/>
                <a:gd name="T26" fmla="*/ 216 w 583"/>
                <a:gd name="T27" fmla="*/ 45 h 53"/>
                <a:gd name="T28" fmla="*/ 237 w 583"/>
                <a:gd name="T29" fmla="*/ 5 h 53"/>
                <a:gd name="T30" fmla="*/ 249 w 583"/>
                <a:gd name="T31" fmla="*/ 4 h 53"/>
                <a:gd name="T32" fmla="*/ 233 w 583"/>
                <a:gd name="T33" fmla="*/ 51 h 53"/>
                <a:gd name="T34" fmla="*/ 13 w 583"/>
                <a:gd name="T35" fmla="*/ 3 h 53"/>
                <a:gd name="T36" fmla="*/ 43 w 583"/>
                <a:gd name="T37" fmla="*/ 49 h 53"/>
                <a:gd name="T38" fmla="*/ 20 w 583"/>
                <a:gd name="T39" fmla="*/ 47 h 53"/>
                <a:gd name="T40" fmla="*/ 16 w 583"/>
                <a:gd name="T41" fmla="*/ 9 h 53"/>
                <a:gd name="T42" fmla="*/ 78 w 583"/>
                <a:gd name="T43" fmla="*/ 48 h 53"/>
                <a:gd name="T44" fmla="*/ 68 w 583"/>
                <a:gd name="T45" fmla="*/ 49 h 53"/>
                <a:gd name="T46" fmla="*/ 71 w 583"/>
                <a:gd name="T47" fmla="*/ 4 h 53"/>
                <a:gd name="T48" fmla="*/ 101 w 583"/>
                <a:gd name="T49" fmla="*/ 38 h 53"/>
                <a:gd name="T50" fmla="*/ 130 w 583"/>
                <a:gd name="T51" fmla="*/ 8 h 53"/>
                <a:gd name="T52" fmla="*/ 136 w 583"/>
                <a:gd name="T53" fmla="*/ 52 h 53"/>
                <a:gd name="T54" fmla="*/ 119 w 583"/>
                <a:gd name="T55" fmla="*/ 45 h 53"/>
                <a:gd name="T56" fmla="*/ 446 w 583"/>
                <a:gd name="T57" fmla="*/ 52 h 53"/>
                <a:gd name="T58" fmla="*/ 433 w 583"/>
                <a:gd name="T59" fmla="*/ 27 h 53"/>
                <a:gd name="T60" fmla="*/ 438 w 583"/>
                <a:gd name="T61" fmla="*/ 1 h 53"/>
                <a:gd name="T62" fmla="*/ 444 w 583"/>
                <a:gd name="T63" fmla="*/ 41 h 53"/>
                <a:gd name="T64" fmla="*/ 395 w 583"/>
                <a:gd name="T65" fmla="*/ 52 h 53"/>
                <a:gd name="T66" fmla="*/ 389 w 583"/>
                <a:gd name="T67" fmla="*/ 35 h 53"/>
                <a:gd name="T68" fmla="*/ 375 w 583"/>
                <a:gd name="T69" fmla="*/ 7 h 53"/>
                <a:gd name="T70" fmla="*/ 418 w 583"/>
                <a:gd name="T71" fmla="*/ 1 h 53"/>
                <a:gd name="T72" fmla="*/ 401 w 583"/>
                <a:gd name="T73" fmla="*/ 5 h 53"/>
                <a:gd name="T74" fmla="*/ 407 w 583"/>
                <a:gd name="T75" fmla="*/ 49 h 53"/>
                <a:gd name="T76" fmla="*/ 347 w 583"/>
                <a:gd name="T77" fmla="*/ 48 h 53"/>
                <a:gd name="T78" fmla="*/ 323 w 583"/>
                <a:gd name="T79" fmla="*/ 41 h 53"/>
                <a:gd name="T80" fmla="*/ 318 w 583"/>
                <a:gd name="T81" fmla="*/ 52 h 53"/>
                <a:gd name="T82" fmla="*/ 335 w 583"/>
                <a:gd name="T83" fmla="*/ 0 h 53"/>
                <a:gd name="T84" fmla="*/ 354 w 583"/>
                <a:gd name="T85" fmla="*/ 52 h 53"/>
                <a:gd name="T86" fmla="*/ 279 w 583"/>
                <a:gd name="T87" fmla="*/ 52 h 53"/>
                <a:gd name="T88" fmla="*/ 273 w 583"/>
                <a:gd name="T89" fmla="*/ 35 h 53"/>
                <a:gd name="T90" fmla="*/ 259 w 583"/>
                <a:gd name="T91" fmla="*/ 7 h 53"/>
                <a:gd name="T92" fmla="*/ 302 w 583"/>
                <a:gd name="T93" fmla="*/ 1 h 53"/>
                <a:gd name="T94" fmla="*/ 285 w 583"/>
                <a:gd name="T95" fmla="*/ 5 h 53"/>
                <a:gd name="T96" fmla="*/ 291 w 583"/>
                <a:gd name="T97" fmla="*/ 49 h 53"/>
                <a:gd name="T98" fmla="*/ 150 w 583"/>
                <a:gd name="T99" fmla="*/ 48 h 53"/>
                <a:gd name="T100" fmla="*/ 147 w 583"/>
                <a:gd name="T101" fmla="*/ 4 h 53"/>
                <a:gd name="T102" fmla="*/ 171 w 583"/>
                <a:gd name="T103" fmla="*/ 1 h 53"/>
                <a:gd name="T104" fmla="*/ 168 w 583"/>
                <a:gd name="T105" fmla="*/ 28 h 53"/>
                <a:gd name="T106" fmla="*/ 174 w 583"/>
                <a:gd name="T107" fmla="*/ 22 h 53"/>
                <a:gd name="T108" fmla="*/ 162 w 583"/>
                <a:gd name="T109"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53">
                  <a:moveTo>
                    <a:pt x="570" y="52"/>
                  </a:moveTo>
                  <a:cubicBezTo>
                    <a:pt x="564" y="45"/>
                    <a:pt x="556" y="36"/>
                    <a:pt x="547" y="26"/>
                  </a:cubicBezTo>
                  <a:cubicBezTo>
                    <a:pt x="543" y="21"/>
                    <a:pt x="539" y="16"/>
                    <a:pt x="537" y="12"/>
                  </a:cubicBezTo>
                  <a:cubicBezTo>
                    <a:pt x="537" y="27"/>
                    <a:pt x="537" y="27"/>
                    <a:pt x="537" y="27"/>
                  </a:cubicBezTo>
                  <a:cubicBezTo>
                    <a:pt x="537" y="31"/>
                    <a:pt x="537" y="35"/>
                    <a:pt x="537" y="41"/>
                  </a:cubicBezTo>
                  <a:cubicBezTo>
                    <a:pt x="537" y="45"/>
                    <a:pt x="537" y="47"/>
                    <a:pt x="537" y="48"/>
                  </a:cubicBezTo>
                  <a:cubicBezTo>
                    <a:pt x="538" y="48"/>
                    <a:pt x="538" y="48"/>
                    <a:pt x="538" y="48"/>
                  </a:cubicBezTo>
                  <a:cubicBezTo>
                    <a:pt x="538" y="49"/>
                    <a:pt x="540" y="49"/>
                    <a:pt x="543" y="49"/>
                  </a:cubicBezTo>
                  <a:cubicBezTo>
                    <a:pt x="543" y="52"/>
                    <a:pt x="543" y="52"/>
                    <a:pt x="543" y="52"/>
                  </a:cubicBezTo>
                  <a:cubicBezTo>
                    <a:pt x="539" y="52"/>
                    <a:pt x="536" y="52"/>
                    <a:pt x="535" y="52"/>
                  </a:cubicBezTo>
                  <a:cubicBezTo>
                    <a:pt x="533" y="52"/>
                    <a:pt x="530" y="52"/>
                    <a:pt x="525" y="52"/>
                  </a:cubicBezTo>
                  <a:cubicBezTo>
                    <a:pt x="525" y="49"/>
                    <a:pt x="525" y="49"/>
                    <a:pt x="525" y="49"/>
                  </a:cubicBezTo>
                  <a:cubicBezTo>
                    <a:pt x="528" y="49"/>
                    <a:pt x="530" y="49"/>
                    <a:pt x="531" y="49"/>
                  </a:cubicBezTo>
                  <a:cubicBezTo>
                    <a:pt x="531" y="48"/>
                    <a:pt x="531" y="48"/>
                    <a:pt x="531" y="48"/>
                  </a:cubicBezTo>
                  <a:cubicBezTo>
                    <a:pt x="532" y="47"/>
                    <a:pt x="532" y="45"/>
                    <a:pt x="532" y="41"/>
                  </a:cubicBezTo>
                  <a:cubicBezTo>
                    <a:pt x="532" y="35"/>
                    <a:pt x="532" y="31"/>
                    <a:pt x="532" y="28"/>
                  </a:cubicBezTo>
                  <a:cubicBezTo>
                    <a:pt x="532" y="12"/>
                    <a:pt x="532" y="12"/>
                    <a:pt x="532" y="12"/>
                  </a:cubicBezTo>
                  <a:cubicBezTo>
                    <a:pt x="532" y="8"/>
                    <a:pt x="532" y="6"/>
                    <a:pt x="532" y="5"/>
                  </a:cubicBezTo>
                  <a:cubicBezTo>
                    <a:pt x="532" y="5"/>
                    <a:pt x="531" y="5"/>
                    <a:pt x="531" y="5"/>
                  </a:cubicBezTo>
                  <a:cubicBezTo>
                    <a:pt x="531" y="4"/>
                    <a:pt x="529" y="4"/>
                    <a:pt x="525" y="4"/>
                  </a:cubicBezTo>
                  <a:cubicBezTo>
                    <a:pt x="525" y="1"/>
                    <a:pt x="525" y="1"/>
                    <a:pt x="525" y="1"/>
                  </a:cubicBezTo>
                  <a:cubicBezTo>
                    <a:pt x="529" y="1"/>
                    <a:pt x="532" y="1"/>
                    <a:pt x="534" y="1"/>
                  </a:cubicBezTo>
                  <a:cubicBezTo>
                    <a:pt x="536" y="1"/>
                    <a:pt x="538" y="1"/>
                    <a:pt x="541" y="1"/>
                  </a:cubicBezTo>
                  <a:cubicBezTo>
                    <a:pt x="546" y="8"/>
                    <a:pt x="553" y="16"/>
                    <a:pt x="560" y="24"/>
                  </a:cubicBezTo>
                  <a:cubicBezTo>
                    <a:pt x="565" y="30"/>
                    <a:pt x="569" y="34"/>
                    <a:pt x="572" y="38"/>
                  </a:cubicBezTo>
                  <a:cubicBezTo>
                    <a:pt x="572" y="24"/>
                    <a:pt x="572" y="24"/>
                    <a:pt x="572" y="24"/>
                  </a:cubicBezTo>
                  <a:cubicBezTo>
                    <a:pt x="572" y="18"/>
                    <a:pt x="572" y="13"/>
                    <a:pt x="572" y="9"/>
                  </a:cubicBezTo>
                  <a:cubicBezTo>
                    <a:pt x="572" y="7"/>
                    <a:pt x="572" y="5"/>
                    <a:pt x="571" y="5"/>
                  </a:cubicBezTo>
                  <a:cubicBezTo>
                    <a:pt x="571" y="5"/>
                    <a:pt x="571" y="4"/>
                    <a:pt x="571" y="4"/>
                  </a:cubicBezTo>
                  <a:cubicBezTo>
                    <a:pt x="570" y="4"/>
                    <a:pt x="569" y="4"/>
                    <a:pt x="565" y="4"/>
                  </a:cubicBezTo>
                  <a:cubicBezTo>
                    <a:pt x="565" y="1"/>
                    <a:pt x="565" y="1"/>
                    <a:pt x="565" y="1"/>
                  </a:cubicBezTo>
                  <a:cubicBezTo>
                    <a:pt x="568" y="1"/>
                    <a:pt x="571" y="1"/>
                    <a:pt x="573" y="1"/>
                  </a:cubicBezTo>
                  <a:cubicBezTo>
                    <a:pt x="577" y="1"/>
                    <a:pt x="580" y="1"/>
                    <a:pt x="583" y="1"/>
                  </a:cubicBezTo>
                  <a:cubicBezTo>
                    <a:pt x="583" y="4"/>
                    <a:pt x="583" y="4"/>
                    <a:pt x="583" y="4"/>
                  </a:cubicBezTo>
                  <a:cubicBezTo>
                    <a:pt x="581" y="4"/>
                    <a:pt x="579" y="4"/>
                    <a:pt x="578" y="4"/>
                  </a:cubicBezTo>
                  <a:cubicBezTo>
                    <a:pt x="578" y="5"/>
                    <a:pt x="578" y="5"/>
                    <a:pt x="578" y="5"/>
                  </a:cubicBezTo>
                  <a:cubicBezTo>
                    <a:pt x="577" y="6"/>
                    <a:pt x="577" y="6"/>
                    <a:pt x="577" y="6"/>
                  </a:cubicBezTo>
                  <a:cubicBezTo>
                    <a:pt x="577" y="6"/>
                    <a:pt x="577" y="8"/>
                    <a:pt x="577" y="11"/>
                  </a:cubicBezTo>
                  <a:cubicBezTo>
                    <a:pt x="577" y="26"/>
                    <a:pt x="577" y="26"/>
                    <a:pt x="577" y="26"/>
                  </a:cubicBezTo>
                  <a:cubicBezTo>
                    <a:pt x="577" y="41"/>
                    <a:pt x="577" y="41"/>
                    <a:pt x="577" y="41"/>
                  </a:cubicBezTo>
                  <a:cubicBezTo>
                    <a:pt x="577" y="45"/>
                    <a:pt x="577" y="49"/>
                    <a:pt x="577" y="53"/>
                  </a:cubicBezTo>
                  <a:cubicBezTo>
                    <a:pt x="576" y="53"/>
                    <a:pt x="576" y="53"/>
                    <a:pt x="576" y="53"/>
                  </a:cubicBezTo>
                  <a:cubicBezTo>
                    <a:pt x="573" y="53"/>
                    <a:pt x="571" y="52"/>
                    <a:pt x="570" y="52"/>
                  </a:cubicBezTo>
                  <a:moveTo>
                    <a:pt x="467" y="46"/>
                  </a:moveTo>
                  <a:cubicBezTo>
                    <a:pt x="462" y="41"/>
                    <a:pt x="460" y="35"/>
                    <a:pt x="460" y="27"/>
                  </a:cubicBezTo>
                  <a:cubicBezTo>
                    <a:pt x="460" y="21"/>
                    <a:pt x="461" y="16"/>
                    <a:pt x="463" y="12"/>
                  </a:cubicBezTo>
                  <a:cubicBezTo>
                    <a:pt x="465" y="8"/>
                    <a:pt x="469" y="5"/>
                    <a:pt x="473" y="3"/>
                  </a:cubicBezTo>
                  <a:cubicBezTo>
                    <a:pt x="477" y="1"/>
                    <a:pt x="482" y="0"/>
                    <a:pt x="489" y="0"/>
                  </a:cubicBezTo>
                  <a:cubicBezTo>
                    <a:pt x="495" y="0"/>
                    <a:pt x="500" y="1"/>
                    <a:pt x="504" y="3"/>
                  </a:cubicBezTo>
                  <a:cubicBezTo>
                    <a:pt x="508" y="5"/>
                    <a:pt x="511" y="8"/>
                    <a:pt x="513" y="12"/>
                  </a:cubicBezTo>
                  <a:cubicBezTo>
                    <a:pt x="515" y="15"/>
                    <a:pt x="516" y="20"/>
                    <a:pt x="516" y="25"/>
                  </a:cubicBezTo>
                  <a:cubicBezTo>
                    <a:pt x="516" y="31"/>
                    <a:pt x="515" y="36"/>
                    <a:pt x="513" y="40"/>
                  </a:cubicBezTo>
                  <a:cubicBezTo>
                    <a:pt x="510" y="44"/>
                    <a:pt x="507" y="47"/>
                    <a:pt x="503" y="49"/>
                  </a:cubicBezTo>
                  <a:cubicBezTo>
                    <a:pt x="499" y="52"/>
                    <a:pt x="493" y="53"/>
                    <a:pt x="487" y="53"/>
                  </a:cubicBezTo>
                  <a:cubicBezTo>
                    <a:pt x="478" y="53"/>
                    <a:pt x="472" y="51"/>
                    <a:pt x="467" y="46"/>
                  </a:cubicBezTo>
                  <a:moveTo>
                    <a:pt x="475" y="9"/>
                  </a:moveTo>
                  <a:cubicBezTo>
                    <a:pt x="472" y="13"/>
                    <a:pt x="471" y="18"/>
                    <a:pt x="471" y="25"/>
                  </a:cubicBezTo>
                  <a:cubicBezTo>
                    <a:pt x="471" y="31"/>
                    <a:pt x="472" y="35"/>
                    <a:pt x="473" y="39"/>
                  </a:cubicBezTo>
                  <a:cubicBezTo>
                    <a:pt x="475" y="42"/>
                    <a:pt x="477" y="45"/>
                    <a:pt x="479" y="47"/>
                  </a:cubicBezTo>
                  <a:cubicBezTo>
                    <a:pt x="482" y="48"/>
                    <a:pt x="485" y="49"/>
                    <a:pt x="489" y="49"/>
                  </a:cubicBezTo>
                  <a:cubicBezTo>
                    <a:pt x="494" y="49"/>
                    <a:pt x="498" y="47"/>
                    <a:pt x="501" y="43"/>
                  </a:cubicBezTo>
                  <a:cubicBezTo>
                    <a:pt x="503" y="40"/>
                    <a:pt x="505" y="34"/>
                    <a:pt x="505" y="27"/>
                  </a:cubicBezTo>
                  <a:cubicBezTo>
                    <a:pt x="505" y="19"/>
                    <a:pt x="503" y="13"/>
                    <a:pt x="500" y="9"/>
                  </a:cubicBezTo>
                  <a:cubicBezTo>
                    <a:pt x="497" y="6"/>
                    <a:pt x="493" y="4"/>
                    <a:pt x="487" y="4"/>
                  </a:cubicBezTo>
                  <a:cubicBezTo>
                    <a:pt x="482" y="4"/>
                    <a:pt x="478" y="6"/>
                    <a:pt x="475" y="9"/>
                  </a:cubicBezTo>
                  <a:moveTo>
                    <a:pt x="209" y="51"/>
                  </a:moveTo>
                  <a:cubicBezTo>
                    <a:pt x="206" y="49"/>
                    <a:pt x="203" y="47"/>
                    <a:pt x="202" y="45"/>
                  </a:cubicBezTo>
                  <a:cubicBezTo>
                    <a:pt x="201" y="43"/>
                    <a:pt x="200" y="40"/>
                    <a:pt x="200" y="35"/>
                  </a:cubicBezTo>
                  <a:cubicBezTo>
                    <a:pt x="200" y="19"/>
                    <a:pt x="200" y="19"/>
                    <a:pt x="200" y="19"/>
                  </a:cubicBezTo>
                  <a:cubicBezTo>
                    <a:pt x="200" y="17"/>
                    <a:pt x="200" y="14"/>
                    <a:pt x="200" y="9"/>
                  </a:cubicBezTo>
                  <a:cubicBezTo>
                    <a:pt x="200" y="7"/>
                    <a:pt x="200" y="6"/>
                    <a:pt x="199" y="5"/>
                  </a:cubicBezTo>
                  <a:cubicBezTo>
                    <a:pt x="199" y="5"/>
                    <a:pt x="199" y="5"/>
                    <a:pt x="199" y="4"/>
                  </a:cubicBezTo>
                  <a:cubicBezTo>
                    <a:pt x="198" y="4"/>
                    <a:pt x="197" y="4"/>
                    <a:pt x="194" y="4"/>
                  </a:cubicBezTo>
                  <a:cubicBezTo>
                    <a:pt x="194" y="1"/>
                    <a:pt x="194" y="1"/>
                    <a:pt x="194" y="1"/>
                  </a:cubicBezTo>
                  <a:cubicBezTo>
                    <a:pt x="199" y="1"/>
                    <a:pt x="203" y="1"/>
                    <a:pt x="207" y="1"/>
                  </a:cubicBezTo>
                  <a:cubicBezTo>
                    <a:pt x="209" y="1"/>
                    <a:pt x="213" y="1"/>
                    <a:pt x="217" y="1"/>
                  </a:cubicBezTo>
                  <a:cubicBezTo>
                    <a:pt x="217" y="4"/>
                    <a:pt x="217" y="4"/>
                    <a:pt x="217" y="4"/>
                  </a:cubicBezTo>
                  <a:cubicBezTo>
                    <a:pt x="215" y="4"/>
                    <a:pt x="213" y="4"/>
                    <a:pt x="212" y="4"/>
                  </a:cubicBezTo>
                  <a:cubicBezTo>
                    <a:pt x="212" y="5"/>
                    <a:pt x="212" y="5"/>
                    <a:pt x="212" y="5"/>
                  </a:cubicBezTo>
                  <a:cubicBezTo>
                    <a:pt x="211" y="5"/>
                    <a:pt x="211" y="6"/>
                    <a:pt x="211" y="7"/>
                  </a:cubicBezTo>
                  <a:cubicBezTo>
                    <a:pt x="211" y="8"/>
                    <a:pt x="211" y="12"/>
                    <a:pt x="211" y="18"/>
                  </a:cubicBezTo>
                  <a:cubicBezTo>
                    <a:pt x="211" y="23"/>
                    <a:pt x="211" y="28"/>
                    <a:pt x="211" y="32"/>
                  </a:cubicBezTo>
                  <a:cubicBezTo>
                    <a:pt x="211" y="36"/>
                    <a:pt x="211" y="39"/>
                    <a:pt x="212" y="41"/>
                  </a:cubicBezTo>
                  <a:cubicBezTo>
                    <a:pt x="213" y="43"/>
                    <a:pt x="214" y="44"/>
                    <a:pt x="216" y="45"/>
                  </a:cubicBezTo>
                  <a:cubicBezTo>
                    <a:pt x="218" y="46"/>
                    <a:pt x="221" y="47"/>
                    <a:pt x="224" y="47"/>
                  </a:cubicBezTo>
                  <a:cubicBezTo>
                    <a:pt x="228" y="47"/>
                    <a:pt x="231" y="46"/>
                    <a:pt x="233" y="45"/>
                  </a:cubicBezTo>
                  <a:cubicBezTo>
                    <a:pt x="235" y="43"/>
                    <a:pt x="236" y="42"/>
                    <a:pt x="237" y="39"/>
                  </a:cubicBezTo>
                  <a:cubicBezTo>
                    <a:pt x="238" y="37"/>
                    <a:pt x="238" y="32"/>
                    <a:pt x="238" y="24"/>
                  </a:cubicBezTo>
                  <a:cubicBezTo>
                    <a:pt x="238" y="11"/>
                    <a:pt x="238" y="11"/>
                    <a:pt x="238" y="11"/>
                  </a:cubicBezTo>
                  <a:cubicBezTo>
                    <a:pt x="238" y="8"/>
                    <a:pt x="238" y="6"/>
                    <a:pt x="237" y="5"/>
                  </a:cubicBezTo>
                  <a:cubicBezTo>
                    <a:pt x="237" y="5"/>
                    <a:pt x="237" y="5"/>
                    <a:pt x="237" y="5"/>
                  </a:cubicBezTo>
                  <a:cubicBezTo>
                    <a:pt x="236" y="4"/>
                    <a:pt x="234" y="4"/>
                    <a:pt x="231" y="4"/>
                  </a:cubicBezTo>
                  <a:cubicBezTo>
                    <a:pt x="231" y="1"/>
                    <a:pt x="231" y="1"/>
                    <a:pt x="231" y="1"/>
                  </a:cubicBezTo>
                  <a:cubicBezTo>
                    <a:pt x="235" y="1"/>
                    <a:pt x="237" y="1"/>
                    <a:pt x="240" y="1"/>
                  </a:cubicBezTo>
                  <a:cubicBezTo>
                    <a:pt x="242" y="1"/>
                    <a:pt x="245" y="1"/>
                    <a:pt x="249" y="1"/>
                  </a:cubicBezTo>
                  <a:cubicBezTo>
                    <a:pt x="249" y="4"/>
                    <a:pt x="249" y="4"/>
                    <a:pt x="249" y="4"/>
                  </a:cubicBezTo>
                  <a:cubicBezTo>
                    <a:pt x="246" y="4"/>
                    <a:pt x="245" y="4"/>
                    <a:pt x="244" y="5"/>
                  </a:cubicBezTo>
                  <a:cubicBezTo>
                    <a:pt x="243" y="5"/>
                    <a:pt x="243" y="6"/>
                    <a:pt x="243" y="9"/>
                  </a:cubicBezTo>
                  <a:cubicBezTo>
                    <a:pt x="243" y="14"/>
                    <a:pt x="243" y="20"/>
                    <a:pt x="243" y="27"/>
                  </a:cubicBezTo>
                  <a:cubicBezTo>
                    <a:pt x="243" y="32"/>
                    <a:pt x="242" y="35"/>
                    <a:pt x="242" y="36"/>
                  </a:cubicBezTo>
                  <a:cubicBezTo>
                    <a:pt x="242" y="39"/>
                    <a:pt x="241" y="42"/>
                    <a:pt x="240" y="45"/>
                  </a:cubicBezTo>
                  <a:cubicBezTo>
                    <a:pt x="239" y="47"/>
                    <a:pt x="236" y="49"/>
                    <a:pt x="233" y="51"/>
                  </a:cubicBezTo>
                  <a:cubicBezTo>
                    <a:pt x="230" y="52"/>
                    <a:pt x="226" y="53"/>
                    <a:pt x="221" y="53"/>
                  </a:cubicBezTo>
                  <a:cubicBezTo>
                    <a:pt x="216" y="53"/>
                    <a:pt x="212" y="52"/>
                    <a:pt x="209" y="51"/>
                  </a:cubicBezTo>
                  <a:moveTo>
                    <a:pt x="7" y="46"/>
                  </a:moveTo>
                  <a:cubicBezTo>
                    <a:pt x="2" y="41"/>
                    <a:pt x="0" y="35"/>
                    <a:pt x="0" y="27"/>
                  </a:cubicBezTo>
                  <a:cubicBezTo>
                    <a:pt x="0" y="21"/>
                    <a:pt x="1" y="16"/>
                    <a:pt x="3" y="12"/>
                  </a:cubicBezTo>
                  <a:cubicBezTo>
                    <a:pt x="6" y="8"/>
                    <a:pt x="9" y="5"/>
                    <a:pt x="13" y="3"/>
                  </a:cubicBezTo>
                  <a:cubicBezTo>
                    <a:pt x="17" y="1"/>
                    <a:pt x="23" y="0"/>
                    <a:pt x="29" y="0"/>
                  </a:cubicBezTo>
                  <a:cubicBezTo>
                    <a:pt x="35" y="0"/>
                    <a:pt x="40" y="1"/>
                    <a:pt x="44" y="3"/>
                  </a:cubicBezTo>
                  <a:cubicBezTo>
                    <a:pt x="48" y="5"/>
                    <a:pt x="51" y="8"/>
                    <a:pt x="53" y="12"/>
                  </a:cubicBezTo>
                  <a:cubicBezTo>
                    <a:pt x="56" y="15"/>
                    <a:pt x="57" y="20"/>
                    <a:pt x="57" y="25"/>
                  </a:cubicBezTo>
                  <a:cubicBezTo>
                    <a:pt x="57" y="31"/>
                    <a:pt x="55" y="36"/>
                    <a:pt x="53" y="40"/>
                  </a:cubicBezTo>
                  <a:cubicBezTo>
                    <a:pt x="51" y="44"/>
                    <a:pt x="47" y="47"/>
                    <a:pt x="43" y="49"/>
                  </a:cubicBezTo>
                  <a:cubicBezTo>
                    <a:pt x="39" y="52"/>
                    <a:pt x="34" y="53"/>
                    <a:pt x="28" y="53"/>
                  </a:cubicBezTo>
                  <a:cubicBezTo>
                    <a:pt x="19" y="53"/>
                    <a:pt x="12" y="51"/>
                    <a:pt x="7" y="46"/>
                  </a:cubicBezTo>
                  <a:moveTo>
                    <a:pt x="16" y="9"/>
                  </a:moveTo>
                  <a:cubicBezTo>
                    <a:pt x="13" y="13"/>
                    <a:pt x="11" y="18"/>
                    <a:pt x="11" y="25"/>
                  </a:cubicBezTo>
                  <a:cubicBezTo>
                    <a:pt x="11" y="31"/>
                    <a:pt x="12" y="35"/>
                    <a:pt x="14" y="39"/>
                  </a:cubicBezTo>
                  <a:cubicBezTo>
                    <a:pt x="15" y="42"/>
                    <a:pt x="17" y="45"/>
                    <a:pt x="20" y="47"/>
                  </a:cubicBezTo>
                  <a:cubicBezTo>
                    <a:pt x="22" y="48"/>
                    <a:pt x="25" y="49"/>
                    <a:pt x="29" y="49"/>
                  </a:cubicBezTo>
                  <a:cubicBezTo>
                    <a:pt x="34" y="49"/>
                    <a:pt x="38" y="47"/>
                    <a:pt x="41" y="43"/>
                  </a:cubicBezTo>
                  <a:cubicBezTo>
                    <a:pt x="44" y="40"/>
                    <a:pt x="45" y="34"/>
                    <a:pt x="45" y="27"/>
                  </a:cubicBezTo>
                  <a:cubicBezTo>
                    <a:pt x="45" y="19"/>
                    <a:pt x="44" y="13"/>
                    <a:pt x="40" y="9"/>
                  </a:cubicBezTo>
                  <a:cubicBezTo>
                    <a:pt x="38" y="6"/>
                    <a:pt x="33" y="4"/>
                    <a:pt x="28" y="4"/>
                  </a:cubicBezTo>
                  <a:cubicBezTo>
                    <a:pt x="23" y="4"/>
                    <a:pt x="18" y="6"/>
                    <a:pt x="16" y="9"/>
                  </a:cubicBezTo>
                  <a:moveTo>
                    <a:pt x="97" y="53"/>
                  </a:moveTo>
                  <a:cubicBezTo>
                    <a:pt x="95" y="49"/>
                    <a:pt x="92" y="43"/>
                    <a:pt x="89" y="37"/>
                  </a:cubicBezTo>
                  <a:cubicBezTo>
                    <a:pt x="77" y="11"/>
                    <a:pt x="77" y="11"/>
                    <a:pt x="77" y="11"/>
                  </a:cubicBezTo>
                  <a:cubicBezTo>
                    <a:pt x="77" y="16"/>
                    <a:pt x="77" y="16"/>
                    <a:pt x="77" y="16"/>
                  </a:cubicBezTo>
                  <a:cubicBezTo>
                    <a:pt x="77" y="29"/>
                    <a:pt x="77" y="39"/>
                    <a:pt x="77" y="44"/>
                  </a:cubicBezTo>
                  <a:cubicBezTo>
                    <a:pt x="77" y="46"/>
                    <a:pt x="77" y="48"/>
                    <a:pt x="78" y="48"/>
                  </a:cubicBezTo>
                  <a:cubicBezTo>
                    <a:pt x="78" y="49"/>
                    <a:pt x="80" y="49"/>
                    <a:pt x="83" y="49"/>
                  </a:cubicBezTo>
                  <a:cubicBezTo>
                    <a:pt x="83" y="52"/>
                    <a:pt x="83" y="52"/>
                    <a:pt x="83" y="52"/>
                  </a:cubicBezTo>
                  <a:cubicBezTo>
                    <a:pt x="81" y="52"/>
                    <a:pt x="78" y="52"/>
                    <a:pt x="76" y="52"/>
                  </a:cubicBezTo>
                  <a:cubicBezTo>
                    <a:pt x="72" y="52"/>
                    <a:pt x="69" y="52"/>
                    <a:pt x="66" y="52"/>
                  </a:cubicBezTo>
                  <a:cubicBezTo>
                    <a:pt x="66" y="49"/>
                    <a:pt x="66" y="49"/>
                    <a:pt x="66" y="49"/>
                  </a:cubicBezTo>
                  <a:cubicBezTo>
                    <a:pt x="68" y="49"/>
                    <a:pt x="68" y="49"/>
                    <a:pt x="68" y="49"/>
                  </a:cubicBezTo>
                  <a:cubicBezTo>
                    <a:pt x="70" y="49"/>
                    <a:pt x="71" y="49"/>
                    <a:pt x="71" y="48"/>
                  </a:cubicBezTo>
                  <a:cubicBezTo>
                    <a:pt x="72" y="48"/>
                    <a:pt x="72" y="46"/>
                    <a:pt x="72" y="43"/>
                  </a:cubicBezTo>
                  <a:cubicBezTo>
                    <a:pt x="72" y="37"/>
                    <a:pt x="72" y="30"/>
                    <a:pt x="72" y="23"/>
                  </a:cubicBezTo>
                  <a:cubicBezTo>
                    <a:pt x="72" y="19"/>
                    <a:pt x="72" y="15"/>
                    <a:pt x="72" y="10"/>
                  </a:cubicBezTo>
                  <a:cubicBezTo>
                    <a:pt x="72" y="7"/>
                    <a:pt x="72" y="6"/>
                    <a:pt x="72" y="5"/>
                  </a:cubicBezTo>
                  <a:cubicBezTo>
                    <a:pt x="72" y="5"/>
                    <a:pt x="71" y="5"/>
                    <a:pt x="71" y="4"/>
                  </a:cubicBezTo>
                  <a:cubicBezTo>
                    <a:pt x="71" y="4"/>
                    <a:pt x="69" y="4"/>
                    <a:pt x="66" y="4"/>
                  </a:cubicBezTo>
                  <a:cubicBezTo>
                    <a:pt x="66" y="1"/>
                    <a:pt x="66" y="1"/>
                    <a:pt x="66" y="1"/>
                  </a:cubicBezTo>
                  <a:cubicBezTo>
                    <a:pt x="69" y="1"/>
                    <a:pt x="72" y="1"/>
                    <a:pt x="74" y="1"/>
                  </a:cubicBezTo>
                  <a:cubicBezTo>
                    <a:pt x="78" y="1"/>
                    <a:pt x="81" y="1"/>
                    <a:pt x="84" y="1"/>
                  </a:cubicBezTo>
                  <a:cubicBezTo>
                    <a:pt x="85" y="4"/>
                    <a:pt x="87" y="7"/>
                    <a:pt x="88" y="10"/>
                  </a:cubicBezTo>
                  <a:cubicBezTo>
                    <a:pt x="89" y="12"/>
                    <a:pt x="93" y="21"/>
                    <a:pt x="101" y="38"/>
                  </a:cubicBezTo>
                  <a:cubicBezTo>
                    <a:pt x="110" y="21"/>
                    <a:pt x="115" y="9"/>
                    <a:pt x="119" y="1"/>
                  </a:cubicBezTo>
                  <a:cubicBezTo>
                    <a:pt x="122" y="1"/>
                    <a:pt x="125" y="1"/>
                    <a:pt x="127" y="1"/>
                  </a:cubicBezTo>
                  <a:cubicBezTo>
                    <a:pt x="130" y="1"/>
                    <a:pt x="133" y="1"/>
                    <a:pt x="136" y="1"/>
                  </a:cubicBezTo>
                  <a:cubicBezTo>
                    <a:pt x="136" y="4"/>
                    <a:pt x="136" y="4"/>
                    <a:pt x="136" y="4"/>
                  </a:cubicBezTo>
                  <a:cubicBezTo>
                    <a:pt x="133" y="4"/>
                    <a:pt x="131" y="4"/>
                    <a:pt x="131" y="5"/>
                  </a:cubicBezTo>
                  <a:cubicBezTo>
                    <a:pt x="130" y="5"/>
                    <a:pt x="130" y="6"/>
                    <a:pt x="130" y="8"/>
                  </a:cubicBezTo>
                  <a:cubicBezTo>
                    <a:pt x="130" y="11"/>
                    <a:pt x="130" y="17"/>
                    <a:pt x="130" y="26"/>
                  </a:cubicBezTo>
                  <a:cubicBezTo>
                    <a:pt x="130" y="30"/>
                    <a:pt x="130" y="34"/>
                    <a:pt x="130" y="39"/>
                  </a:cubicBezTo>
                  <a:cubicBezTo>
                    <a:pt x="130" y="44"/>
                    <a:pt x="130" y="47"/>
                    <a:pt x="130" y="48"/>
                  </a:cubicBezTo>
                  <a:cubicBezTo>
                    <a:pt x="130" y="48"/>
                    <a:pt x="131" y="48"/>
                    <a:pt x="131" y="48"/>
                  </a:cubicBezTo>
                  <a:cubicBezTo>
                    <a:pt x="131" y="49"/>
                    <a:pt x="133" y="49"/>
                    <a:pt x="136" y="49"/>
                  </a:cubicBezTo>
                  <a:cubicBezTo>
                    <a:pt x="136" y="52"/>
                    <a:pt x="136" y="52"/>
                    <a:pt x="136" y="52"/>
                  </a:cubicBezTo>
                  <a:cubicBezTo>
                    <a:pt x="132" y="52"/>
                    <a:pt x="129" y="52"/>
                    <a:pt x="126" y="52"/>
                  </a:cubicBezTo>
                  <a:cubicBezTo>
                    <a:pt x="122" y="52"/>
                    <a:pt x="118" y="52"/>
                    <a:pt x="113" y="52"/>
                  </a:cubicBezTo>
                  <a:cubicBezTo>
                    <a:pt x="113" y="49"/>
                    <a:pt x="113" y="49"/>
                    <a:pt x="113" y="49"/>
                  </a:cubicBezTo>
                  <a:cubicBezTo>
                    <a:pt x="115" y="49"/>
                    <a:pt x="115" y="49"/>
                    <a:pt x="115" y="49"/>
                  </a:cubicBezTo>
                  <a:cubicBezTo>
                    <a:pt x="117" y="49"/>
                    <a:pt x="118" y="49"/>
                    <a:pt x="118" y="48"/>
                  </a:cubicBezTo>
                  <a:cubicBezTo>
                    <a:pt x="119" y="48"/>
                    <a:pt x="119" y="47"/>
                    <a:pt x="119" y="45"/>
                  </a:cubicBezTo>
                  <a:cubicBezTo>
                    <a:pt x="119" y="43"/>
                    <a:pt x="119" y="39"/>
                    <a:pt x="119" y="33"/>
                  </a:cubicBezTo>
                  <a:cubicBezTo>
                    <a:pt x="119" y="11"/>
                    <a:pt x="119" y="11"/>
                    <a:pt x="119" y="11"/>
                  </a:cubicBezTo>
                  <a:cubicBezTo>
                    <a:pt x="115" y="18"/>
                    <a:pt x="111" y="28"/>
                    <a:pt x="105" y="40"/>
                  </a:cubicBezTo>
                  <a:cubicBezTo>
                    <a:pt x="102" y="46"/>
                    <a:pt x="100" y="50"/>
                    <a:pt x="99" y="53"/>
                  </a:cubicBezTo>
                  <a:cubicBezTo>
                    <a:pt x="97" y="53"/>
                    <a:pt x="97" y="53"/>
                    <a:pt x="97" y="53"/>
                  </a:cubicBezTo>
                  <a:moveTo>
                    <a:pt x="446" y="52"/>
                  </a:moveTo>
                  <a:cubicBezTo>
                    <a:pt x="443" y="52"/>
                    <a:pt x="441" y="52"/>
                    <a:pt x="439" y="52"/>
                  </a:cubicBezTo>
                  <a:cubicBezTo>
                    <a:pt x="426" y="52"/>
                    <a:pt x="426" y="52"/>
                    <a:pt x="426" y="52"/>
                  </a:cubicBezTo>
                  <a:cubicBezTo>
                    <a:pt x="426" y="49"/>
                    <a:pt x="426" y="49"/>
                    <a:pt x="426" y="49"/>
                  </a:cubicBezTo>
                  <a:cubicBezTo>
                    <a:pt x="430" y="49"/>
                    <a:pt x="432" y="49"/>
                    <a:pt x="432" y="48"/>
                  </a:cubicBezTo>
                  <a:cubicBezTo>
                    <a:pt x="432" y="48"/>
                    <a:pt x="433" y="47"/>
                    <a:pt x="433" y="45"/>
                  </a:cubicBezTo>
                  <a:cubicBezTo>
                    <a:pt x="433" y="42"/>
                    <a:pt x="433" y="36"/>
                    <a:pt x="433" y="27"/>
                  </a:cubicBezTo>
                  <a:cubicBezTo>
                    <a:pt x="433" y="24"/>
                    <a:pt x="433" y="19"/>
                    <a:pt x="433" y="13"/>
                  </a:cubicBezTo>
                  <a:cubicBezTo>
                    <a:pt x="433" y="8"/>
                    <a:pt x="433" y="6"/>
                    <a:pt x="433" y="5"/>
                  </a:cubicBezTo>
                  <a:cubicBezTo>
                    <a:pt x="433" y="5"/>
                    <a:pt x="432" y="5"/>
                    <a:pt x="432" y="4"/>
                  </a:cubicBezTo>
                  <a:cubicBezTo>
                    <a:pt x="431" y="4"/>
                    <a:pt x="430" y="4"/>
                    <a:pt x="426" y="4"/>
                  </a:cubicBezTo>
                  <a:cubicBezTo>
                    <a:pt x="426" y="1"/>
                    <a:pt x="426" y="1"/>
                    <a:pt x="426" y="1"/>
                  </a:cubicBezTo>
                  <a:cubicBezTo>
                    <a:pt x="431" y="1"/>
                    <a:pt x="435" y="1"/>
                    <a:pt x="438" y="1"/>
                  </a:cubicBezTo>
                  <a:cubicBezTo>
                    <a:pt x="442" y="1"/>
                    <a:pt x="447" y="1"/>
                    <a:pt x="450" y="1"/>
                  </a:cubicBezTo>
                  <a:cubicBezTo>
                    <a:pt x="450" y="4"/>
                    <a:pt x="450" y="4"/>
                    <a:pt x="450" y="4"/>
                  </a:cubicBezTo>
                  <a:cubicBezTo>
                    <a:pt x="447" y="4"/>
                    <a:pt x="445" y="4"/>
                    <a:pt x="445" y="4"/>
                  </a:cubicBezTo>
                  <a:cubicBezTo>
                    <a:pt x="444" y="5"/>
                    <a:pt x="444" y="6"/>
                    <a:pt x="444" y="7"/>
                  </a:cubicBezTo>
                  <a:cubicBezTo>
                    <a:pt x="444" y="9"/>
                    <a:pt x="444" y="14"/>
                    <a:pt x="444" y="21"/>
                  </a:cubicBezTo>
                  <a:cubicBezTo>
                    <a:pt x="444" y="31"/>
                    <a:pt x="444" y="37"/>
                    <a:pt x="444" y="41"/>
                  </a:cubicBezTo>
                  <a:cubicBezTo>
                    <a:pt x="444" y="45"/>
                    <a:pt x="444" y="47"/>
                    <a:pt x="444" y="48"/>
                  </a:cubicBezTo>
                  <a:cubicBezTo>
                    <a:pt x="444" y="48"/>
                    <a:pt x="445" y="48"/>
                    <a:pt x="445" y="49"/>
                  </a:cubicBezTo>
                  <a:cubicBezTo>
                    <a:pt x="446" y="49"/>
                    <a:pt x="447" y="49"/>
                    <a:pt x="450" y="49"/>
                  </a:cubicBezTo>
                  <a:cubicBezTo>
                    <a:pt x="450" y="52"/>
                    <a:pt x="450" y="52"/>
                    <a:pt x="450" y="52"/>
                  </a:cubicBezTo>
                  <a:cubicBezTo>
                    <a:pt x="446" y="52"/>
                    <a:pt x="446" y="52"/>
                    <a:pt x="446" y="52"/>
                  </a:cubicBezTo>
                  <a:moveTo>
                    <a:pt x="395" y="52"/>
                  </a:moveTo>
                  <a:cubicBezTo>
                    <a:pt x="390" y="52"/>
                    <a:pt x="386" y="52"/>
                    <a:pt x="383" y="52"/>
                  </a:cubicBezTo>
                  <a:cubicBezTo>
                    <a:pt x="383" y="49"/>
                    <a:pt x="383" y="49"/>
                    <a:pt x="383" y="49"/>
                  </a:cubicBezTo>
                  <a:cubicBezTo>
                    <a:pt x="384" y="49"/>
                    <a:pt x="385" y="49"/>
                    <a:pt x="387" y="49"/>
                  </a:cubicBezTo>
                  <a:cubicBezTo>
                    <a:pt x="388" y="49"/>
                    <a:pt x="388" y="48"/>
                    <a:pt x="388" y="48"/>
                  </a:cubicBezTo>
                  <a:cubicBezTo>
                    <a:pt x="389" y="48"/>
                    <a:pt x="389" y="47"/>
                    <a:pt x="389" y="47"/>
                  </a:cubicBezTo>
                  <a:cubicBezTo>
                    <a:pt x="389" y="46"/>
                    <a:pt x="389" y="42"/>
                    <a:pt x="389" y="35"/>
                  </a:cubicBezTo>
                  <a:cubicBezTo>
                    <a:pt x="389" y="30"/>
                    <a:pt x="389" y="25"/>
                    <a:pt x="389" y="21"/>
                  </a:cubicBezTo>
                  <a:cubicBezTo>
                    <a:pt x="389" y="11"/>
                    <a:pt x="389" y="6"/>
                    <a:pt x="389" y="6"/>
                  </a:cubicBezTo>
                  <a:cubicBezTo>
                    <a:pt x="389" y="6"/>
                    <a:pt x="388" y="5"/>
                    <a:pt x="387" y="5"/>
                  </a:cubicBezTo>
                  <a:cubicBezTo>
                    <a:pt x="383" y="5"/>
                    <a:pt x="380" y="6"/>
                    <a:pt x="378" y="6"/>
                  </a:cubicBezTo>
                  <a:cubicBezTo>
                    <a:pt x="377" y="6"/>
                    <a:pt x="376" y="6"/>
                    <a:pt x="376" y="6"/>
                  </a:cubicBezTo>
                  <a:cubicBezTo>
                    <a:pt x="375" y="7"/>
                    <a:pt x="375" y="7"/>
                    <a:pt x="375" y="7"/>
                  </a:cubicBezTo>
                  <a:cubicBezTo>
                    <a:pt x="375" y="7"/>
                    <a:pt x="375" y="9"/>
                    <a:pt x="375" y="13"/>
                  </a:cubicBezTo>
                  <a:cubicBezTo>
                    <a:pt x="371" y="13"/>
                    <a:pt x="371" y="13"/>
                    <a:pt x="371" y="13"/>
                  </a:cubicBezTo>
                  <a:cubicBezTo>
                    <a:pt x="371" y="9"/>
                    <a:pt x="371" y="4"/>
                    <a:pt x="371" y="1"/>
                  </a:cubicBezTo>
                  <a:cubicBezTo>
                    <a:pt x="371" y="1"/>
                    <a:pt x="371" y="1"/>
                    <a:pt x="371" y="1"/>
                  </a:cubicBezTo>
                  <a:cubicBezTo>
                    <a:pt x="379" y="1"/>
                    <a:pt x="387" y="1"/>
                    <a:pt x="394" y="1"/>
                  </a:cubicBezTo>
                  <a:cubicBezTo>
                    <a:pt x="401" y="1"/>
                    <a:pt x="409" y="1"/>
                    <a:pt x="418" y="1"/>
                  </a:cubicBezTo>
                  <a:cubicBezTo>
                    <a:pt x="419" y="1"/>
                    <a:pt x="419" y="1"/>
                    <a:pt x="419" y="1"/>
                  </a:cubicBezTo>
                  <a:cubicBezTo>
                    <a:pt x="418" y="5"/>
                    <a:pt x="418" y="9"/>
                    <a:pt x="418" y="13"/>
                  </a:cubicBezTo>
                  <a:cubicBezTo>
                    <a:pt x="415" y="13"/>
                    <a:pt x="415" y="13"/>
                    <a:pt x="415" y="13"/>
                  </a:cubicBezTo>
                  <a:cubicBezTo>
                    <a:pt x="414" y="9"/>
                    <a:pt x="414" y="7"/>
                    <a:pt x="414" y="6"/>
                  </a:cubicBezTo>
                  <a:cubicBezTo>
                    <a:pt x="414" y="6"/>
                    <a:pt x="413" y="6"/>
                    <a:pt x="413" y="6"/>
                  </a:cubicBezTo>
                  <a:cubicBezTo>
                    <a:pt x="411" y="6"/>
                    <a:pt x="407" y="5"/>
                    <a:pt x="401" y="5"/>
                  </a:cubicBezTo>
                  <a:cubicBezTo>
                    <a:pt x="401" y="5"/>
                    <a:pt x="400" y="6"/>
                    <a:pt x="400" y="6"/>
                  </a:cubicBezTo>
                  <a:cubicBezTo>
                    <a:pt x="400" y="6"/>
                    <a:pt x="400" y="6"/>
                    <a:pt x="400" y="8"/>
                  </a:cubicBezTo>
                  <a:cubicBezTo>
                    <a:pt x="400" y="32"/>
                    <a:pt x="400" y="32"/>
                    <a:pt x="400" y="32"/>
                  </a:cubicBezTo>
                  <a:cubicBezTo>
                    <a:pt x="400" y="39"/>
                    <a:pt x="400" y="44"/>
                    <a:pt x="400" y="45"/>
                  </a:cubicBezTo>
                  <a:cubicBezTo>
                    <a:pt x="400" y="47"/>
                    <a:pt x="401" y="48"/>
                    <a:pt x="401" y="48"/>
                  </a:cubicBezTo>
                  <a:cubicBezTo>
                    <a:pt x="401" y="49"/>
                    <a:pt x="403" y="49"/>
                    <a:pt x="407" y="49"/>
                  </a:cubicBezTo>
                  <a:cubicBezTo>
                    <a:pt x="407" y="52"/>
                    <a:pt x="407" y="52"/>
                    <a:pt x="407" y="52"/>
                  </a:cubicBezTo>
                  <a:cubicBezTo>
                    <a:pt x="403" y="52"/>
                    <a:pt x="399" y="52"/>
                    <a:pt x="395" y="52"/>
                  </a:cubicBezTo>
                  <a:moveTo>
                    <a:pt x="354" y="52"/>
                  </a:moveTo>
                  <a:cubicBezTo>
                    <a:pt x="350" y="52"/>
                    <a:pt x="346" y="52"/>
                    <a:pt x="342" y="52"/>
                  </a:cubicBezTo>
                  <a:cubicBezTo>
                    <a:pt x="342" y="49"/>
                    <a:pt x="342" y="49"/>
                    <a:pt x="342" y="49"/>
                  </a:cubicBezTo>
                  <a:cubicBezTo>
                    <a:pt x="345" y="49"/>
                    <a:pt x="347" y="49"/>
                    <a:pt x="347" y="48"/>
                  </a:cubicBezTo>
                  <a:cubicBezTo>
                    <a:pt x="347" y="48"/>
                    <a:pt x="348" y="48"/>
                    <a:pt x="348" y="47"/>
                  </a:cubicBezTo>
                  <a:cubicBezTo>
                    <a:pt x="348" y="47"/>
                    <a:pt x="347" y="45"/>
                    <a:pt x="346" y="43"/>
                  </a:cubicBezTo>
                  <a:cubicBezTo>
                    <a:pt x="344" y="36"/>
                    <a:pt x="344" y="36"/>
                    <a:pt x="344" y="36"/>
                  </a:cubicBezTo>
                  <a:cubicBezTo>
                    <a:pt x="341" y="36"/>
                    <a:pt x="337" y="36"/>
                    <a:pt x="334" y="36"/>
                  </a:cubicBezTo>
                  <a:cubicBezTo>
                    <a:pt x="330" y="36"/>
                    <a:pt x="327" y="36"/>
                    <a:pt x="325" y="36"/>
                  </a:cubicBezTo>
                  <a:cubicBezTo>
                    <a:pt x="323" y="41"/>
                    <a:pt x="323" y="41"/>
                    <a:pt x="323" y="41"/>
                  </a:cubicBezTo>
                  <a:cubicBezTo>
                    <a:pt x="323" y="42"/>
                    <a:pt x="322" y="43"/>
                    <a:pt x="321" y="46"/>
                  </a:cubicBezTo>
                  <a:cubicBezTo>
                    <a:pt x="321" y="46"/>
                    <a:pt x="321" y="47"/>
                    <a:pt x="321" y="47"/>
                  </a:cubicBezTo>
                  <a:cubicBezTo>
                    <a:pt x="321" y="47"/>
                    <a:pt x="321" y="48"/>
                    <a:pt x="322" y="48"/>
                  </a:cubicBezTo>
                  <a:cubicBezTo>
                    <a:pt x="322" y="48"/>
                    <a:pt x="324" y="49"/>
                    <a:pt x="327" y="49"/>
                  </a:cubicBezTo>
                  <a:cubicBezTo>
                    <a:pt x="327" y="52"/>
                    <a:pt x="327" y="52"/>
                    <a:pt x="327" y="52"/>
                  </a:cubicBezTo>
                  <a:cubicBezTo>
                    <a:pt x="325" y="52"/>
                    <a:pt x="322" y="52"/>
                    <a:pt x="318" y="52"/>
                  </a:cubicBezTo>
                  <a:cubicBezTo>
                    <a:pt x="315" y="52"/>
                    <a:pt x="312" y="52"/>
                    <a:pt x="310" y="52"/>
                  </a:cubicBezTo>
                  <a:cubicBezTo>
                    <a:pt x="310" y="49"/>
                    <a:pt x="310" y="49"/>
                    <a:pt x="310" y="49"/>
                  </a:cubicBezTo>
                  <a:cubicBezTo>
                    <a:pt x="312" y="49"/>
                    <a:pt x="314" y="48"/>
                    <a:pt x="314" y="48"/>
                  </a:cubicBezTo>
                  <a:cubicBezTo>
                    <a:pt x="315" y="48"/>
                    <a:pt x="315" y="47"/>
                    <a:pt x="316" y="45"/>
                  </a:cubicBezTo>
                  <a:cubicBezTo>
                    <a:pt x="318" y="42"/>
                    <a:pt x="319" y="38"/>
                    <a:pt x="322" y="32"/>
                  </a:cubicBezTo>
                  <a:cubicBezTo>
                    <a:pt x="335" y="0"/>
                    <a:pt x="335" y="0"/>
                    <a:pt x="335" y="0"/>
                  </a:cubicBezTo>
                  <a:cubicBezTo>
                    <a:pt x="340" y="0"/>
                    <a:pt x="340" y="0"/>
                    <a:pt x="340" y="0"/>
                  </a:cubicBezTo>
                  <a:cubicBezTo>
                    <a:pt x="357" y="40"/>
                    <a:pt x="357" y="40"/>
                    <a:pt x="357" y="40"/>
                  </a:cubicBezTo>
                  <a:cubicBezTo>
                    <a:pt x="359" y="45"/>
                    <a:pt x="360" y="47"/>
                    <a:pt x="361" y="48"/>
                  </a:cubicBezTo>
                  <a:cubicBezTo>
                    <a:pt x="361" y="48"/>
                    <a:pt x="363" y="49"/>
                    <a:pt x="365" y="49"/>
                  </a:cubicBezTo>
                  <a:cubicBezTo>
                    <a:pt x="365" y="52"/>
                    <a:pt x="365" y="52"/>
                    <a:pt x="365" y="52"/>
                  </a:cubicBezTo>
                  <a:cubicBezTo>
                    <a:pt x="361" y="52"/>
                    <a:pt x="358" y="52"/>
                    <a:pt x="354" y="52"/>
                  </a:cubicBezTo>
                  <a:moveTo>
                    <a:pt x="326" y="32"/>
                  </a:moveTo>
                  <a:cubicBezTo>
                    <a:pt x="329" y="32"/>
                    <a:pt x="331" y="32"/>
                    <a:pt x="334" y="32"/>
                  </a:cubicBezTo>
                  <a:cubicBezTo>
                    <a:pt x="337" y="32"/>
                    <a:pt x="339" y="32"/>
                    <a:pt x="342" y="32"/>
                  </a:cubicBezTo>
                  <a:cubicBezTo>
                    <a:pt x="334" y="13"/>
                    <a:pt x="334" y="13"/>
                    <a:pt x="334" y="13"/>
                  </a:cubicBezTo>
                  <a:cubicBezTo>
                    <a:pt x="326" y="32"/>
                    <a:pt x="326" y="32"/>
                    <a:pt x="326" y="32"/>
                  </a:cubicBezTo>
                  <a:moveTo>
                    <a:pt x="279" y="52"/>
                  </a:moveTo>
                  <a:cubicBezTo>
                    <a:pt x="274" y="52"/>
                    <a:pt x="270" y="52"/>
                    <a:pt x="267" y="52"/>
                  </a:cubicBezTo>
                  <a:cubicBezTo>
                    <a:pt x="267" y="49"/>
                    <a:pt x="267" y="49"/>
                    <a:pt x="267" y="49"/>
                  </a:cubicBezTo>
                  <a:cubicBezTo>
                    <a:pt x="268" y="49"/>
                    <a:pt x="269" y="49"/>
                    <a:pt x="271" y="49"/>
                  </a:cubicBezTo>
                  <a:cubicBezTo>
                    <a:pt x="272" y="49"/>
                    <a:pt x="272" y="48"/>
                    <a:pt x="272" y="48"/>
                  </a:cubicBezTo>
                  <a:cubicBezTo>
                    <a:pt x="273" y="48"/>
                    <a:pt x="273" y="47"/>
                    <a:pt x="273" y="47"/>
                  </a:cubicBezTo>
                  <a:cubicBezTo>
                    <a:pt x="273" y="46"/>
                    <a:pt x="273" y="42"/>
                    <a:pt x="273" y="35"/>
                  </a:cubicBezTo>
                  <a:cubicBezTo>
                    <a:pt x="273" y="30"/>
                    <a:pt x="274" y="25"/>
                    <a:pt x="274" y="21"/>
                  </a:cubicBezTo>
                  <a:cubicBezTo>
                    <a:pt x="274" y="11"/>
                    <a:pt x="273" y="6"/>
                    <a:pt x="273" y="6"/>
                  </a:cubicBezTo>
                  <a:cubicBezTo>
                    <a:pt x="273" y="6"/>
                    <a:pt x="273" y="5"/>
                    <a:pt x="271" y="5"/>
                  </a:cubicBezTo>
                  <a:cubicBezTo>
                    <a:pt x="267" y="5"/>
                    <a:pt x="264" y="6"/>
                    <a:pt x="262" y="6"/>
                  </a:cubicBezTo>
                  <a:cubicBezTo>
                    <a:pt x="261" y="6"/>
                    <a:pt x="260" y="6"/>
                    <a:pt x="260" y="6"/>
                  </a:cubicBezTo>
                  <a:cubicBezTo>
                    <a:pt x="259" y="7"/>
                    <a:pt x="259" y="7"/>
                    <a:pt x="259" y="7"/>
                  </a:cubicBezTo>
                  <a:cubicBezTo>
                    <a:pt x="259" y="7"/>
                    <a:pt x="259" y="9"/>
                    <a:pt x="259" y="13"/>
                  </a:cubicBezTo>
                  <a:cubicBezTo>
                    <a:pt x="255" y="13"/>
                    <a:pt x="255" y="13"/>
                    <a:pt x="255" y="13"/>
                  </a:cubicBezTo>
                  <a:cubicBezTo>
                    <a:pt x="256" y="9"/>
                    <a:pt x="255" y="4"/>
                    <a:pt x="255" y="1"/>
                  </a:cubicBezTo>
                  <a:cubicBezTo>
                    <a:pt x="255" y="1"/>
                    <a:pt x="255" y="1"/>
                    <a:pt x="255" y="1"/>
                  </a:cubicBezTo>
                  <a:cubicBezTo>
                    <a:pt x="263" y="1"/>
                    <a:pt x="271" y="1"/>
                    <a:pt x="278" y="1"/>
                  </a:cubicBezTo>
                  <a:cubicBezTo>
                    <a:pt x="285" y="1"/>
                    <a:pt x="293" y="1"/>
                    <a:pt x="302" y="1"/>
                  </a:cubicBezTo>
                  <a:cubicBezTo>
                    <a:pt x="303" y="1"/>
                    <a:pt x="303" y="1"/>
                    <a:pt x="303" y="1"/>
                  </a:cubicBezTo>
                  <a:cubicBezTo>
                    <a:pt x="302" y="5"/>
                    <a:pt x="302" y="9"/>
                    <a:pt x="302" y="13"/>
                  </a:cubicBezTo>
                  <a:cubicBezTo>
                    <a:pt x="299" y="13"/>
                    <a:pt x="299" y="13"/>
                    <a:pt x="299" y="13"/>
                  </a:cubicBezTo>
                  <a:cubicBezTo>
                    <a:pt x="298" y="9"/>
                    <a:pt x="298" y="7"/>
                    <a:pt x="298" y="6"/>
                  </a:cubicBezTo>
                  <a:cubicBezTo>
                    <a:pt x="298" y="6"/>
                    <a:pt x="297" y="6"/>
                    <a:pt x="297" y="6"/>
                  </a:cubicBezTo>
                  <a:cubicBezTo>
                    <a:pt x="295" y="6"/>
                    <a:pt x="291" y="5"/>
                    <a:pt x="285" y="5"/>
                  </a:cubicBezTo>
                  <a:cubicBezTo>
                    <a:pt x="285" y="5"/>
                    <a:pt x="284" y="6"/>
                    <a:pt x="284" y="6"/>
                  </a:cubicBezTo>
                  <a:cubicBezTo>
                    <a:pt x="284" y="6"/>
                    <a:pt x="284" y="6"/>
                    <a:pt x="284" y="8"/>
                  </a:cubicBezTo>
                  <a:cubicBezTo>
                    <a:pt x="284" y="32"/>
                    <a:pt x="284" y="32"/>
                    <a:pt x="284" y="32"/>
                  </a:cubicBezTo>
                  <a:cubicBezTo>
                    <a:pt x="284" y="39"/>
                    <a:pt x="284" y="44"/>
                    <a:pt x="284" y="45"/>
                  </a:cubicBezTo>
                  <a:cubicBezTo>
                    <a:pt x="284" y="47"/>
                    <a:pt x="285" y="48"/>
                    <a:pt x="285" y="48"/>
                  </a:cubicBezTo>
                  <a:cubicBezTo>
                    <a:pt x="285" y="49"/>
                    <a:pt x="287" y="49"/>
                    <a:pt x="291" y="49"/>
                  </a:cubicBezTo>
                  <a:cubicBezTo>
                    <a:pt x="291" y="52"/>
                    <a:pt x="291" y="52"/>
                    <a:pt x="291" y="52"/>
                  </a:cubicBezTo>
                  <a:cubicBezTo>
                    <a:pt x="287" y="52"/>
                    <a:pt x="283" y="52"/>
                    <a:pt x="279" y="52"/>
                  </a:cubicBezTo>
                  <a:moveTo>
                    <a:pt x="158" y="52"/>
                  </a:moveTo>
                  <a:cubicBezTo>
                    <a:pt x="157" y="52"/>
                    <a:pt x="153" y="52"/>
                    <a:pt x="145" y="52"/>
                  </a:cubicBezTo>
                  <a:cubicBezTo>
                    <a:pt x="145" y="49"/>
                    <a:pt x="145" y="49"/>
                    <a:pt x="145" y="49"/>
                  </a:cubicBezTo>
                  <a:cubicBezTo>
                    <a:pt x="148" y="49"/>
                    <a:pt x="150" y="49"/>
                    <a:pt x="150" y="48"/>
                  </a:cubicBezTo>
                  <a:cubicBezTo>
                    <a:pt x="150" y="48"/>
                    <a:pt x="151" y="48"/>
                    <a:pt x="151" y="48"/>
                  </a:cubicBezTo>
                  <a:cubicBezTo>
                    <a:pt x="151" y="47"/>
                    <a:pt x="151" y="45"/>
                    <a:pt x="151" y="40"/>
                  </a:cubicBezTo>
                  <a:cubicBezTo>
                    <a:pt x="151" y="36"/>
                    <a:pt x="151" y="31"/>
                    <a:pt x="151" y="27"/>
                  </a:cubicBezTo>
                  <a:cubicBezTo>
                    <a:pt x="151" y="19"/>
                    <a:pt x="151" y="14"/>
                    <a:pt x="151" y="10"/>
                  </a:cubicBezTo>
                  <a:cubicBezTo>
                    <a:pt x="151" y="7"/>
                    <a:pt x="151" y="5"/>
                    <a:pt x="150" y="5"/>
                  </a:cubicBezTo>
                  <a:cubicBezTo>
                    <a:pt x="150" y="4"/>
                    <a:pt x="149" y="4"/>
                    <a:pt x="147" y="4"/>
                  </a:cubicBezTo>
                  <a:cubicBezTo>
                    <a:pt x="145" y="4"/>
                    <a:pt x="145" y="4"/>
                    <a:pt x="145" y="4"/>
                  </a:cubicBezTo>
                  <a:cubicBezTo>
                    <a:pt x="145" y="1"/>
                    <a:pt x="145" y="1"/>
                    <a:pt x="145" y="1"/>
                  </a:cubicBezTo>
                  <a:cubicBezTo>
                    <a:pt x="149" y="1"/>
                    <a:pt x="149" y="1"/>
                    <a:pt x="149" y="1"/>
                  </a:cubicBezTo>
                  <a:cubicBezTo>
                    <a:pt x="152" y="1"/>
                    <a:pt x="154" y="1"/>
                    <a:pt x="155" y="1"/>
                  </a:cubicBezTo>
                  <a:cubicBezTo>
                    <a:pt x="157" y="1"/>
                    <a:pt x="161" y="1"/>
                    <a:pt x="165" y="1"/>
                  </a:cubicBezTo>
                  <a:cubicBezTo>
                    <a:pt x="168" y="1"/>
                    <a:pt x="170" y="1"/>
                    <a:pt x="171" y="1"/>
                  </a:cubicBezTo>
                  <a:cubicBezTo>
                    <a:pt x="175" y="1"/>
                    <a:pt x="178" y="1"/>
                    <a:pt x="181" y="2"/>
                  </a:cubicBezTo>
                  <a:cubicBezTo>
                    <a:pt x="183" y="3"/>
                    <a:pt x="184" y="4"/>
                    <a:pt x="185" y="6"/>
                  </a:cubicBezTo>
                  <a:cubicBezTo>
                    <a:pt x="186" y="7"/>
                    <a:pt x="187" y="9"/>
                    <a:pt x="187" y="12"/>
                  </a:cubicBezTo>
                  <a:cubicBezTo>
                    <a:pt x="187" y="16"/>
                    <a:pt x="185" y="20"/>
                    <a:pt x="182" y="23"/>
                  </a:cubicBezTo>
                  <a:cubicBezTo>
                    <a:pt x="179" y="26"/>
                    <a:pt x="175" y="28"/>
                    <a:pt x="170" y="28"/>
                  </a:cubicBezTo>
                  <a:cubicBezTo>
                    <a:pt x="169" y="28"/>
                    <a:pt x="169" y="28"/>
                    <a:pt x="168" y="28"/>
                  </a:cubicBezTo>
                  <a:cubicBezTo>
                    <a:pt x="167" y="28"/>
                    <a:pt x="166" y="28"/>
                    <a:pt x="166" y="27"/>
                  </a:cubicBezTo>
                  <a:cubicBezTo>
                    <a:pt x="165" y="27"/>
                    <a:pt x="165" y="26"/>
                    <a:pt x="164" y="25"/>
                  </a:cubicBezTo>
                  <a:cubicBezTo>
                    <a:pt x="165" y="24"/>
                    <a:pt x="165" y="24"/>
                    <a:pt x="165" y="24"/>
                  </a:cubicBezTo>
                  <a:cubicBezTo>
                    <a:pt x="166" y="24"/>
                    <a:pt x="166" y="24"/>
                    <a:pt x="167" y="24"/>
                  </a:cubicBezTo>
                  <a:cubicBezTo>
                    <a:pt x="167" y="24"/>
                    <a:pt x="167" y="24"/>
                    <a:pt x="168" y="24"/>
                  </a:cubicBezTo>
                  <a:cubicBezTo>
                    <a:pt x="170" y="24"/>
                    <a:pt x="172" y="23"/>
                    <a:pt x="174" y="22"/>
                  </a:cubicBezTo>
                  <a:cubicBezTo>
                    <a:pt x="175" y="20"/>
                    <a:pt x="176" y="18"/>
                    <a:pt x="176" y="15"/>
                  </a:cubicBezTo>
                  <a:cubicBezTo>
                    <a:pt x="176" y="11"/>
                    <a:pt x="175" y="9"/>
                    <a:pt x="174" y="7"/>
                  </a:cubicBezTo>
                  <a:cubicBezTo>
                    <a:pt x="172" y="5"/>
                    <a:pt x="170" y="4"/>
                    <a:pt x="167" y="4"/>
                  </a:cubicBezTo>
                  <a:cubicBezTo>
                    <a:pt x="165" y="4"/>
                    <a:pt x="164" y="5"/>
                    <a:pt x="162" y="5"/>
                  </a:cubicBezTo>
                  <a:cubicBezTo>
                    <a:pt x="162" y="13"/>
                    <a:pt x="162" y="19"/>
                    <a:pt x="162" y="24"/>
                  </a:cubicBezTo>
                  <a:cubicBezTo>
                    <a:pt x="162" y="26"/>
                    <a:pt x="162" y="32"/>
                    <a:pt x="162" y="41"/>
                  </a:cubicBezTo>
                  <a:cubicBezTo>
                    <a:pt x="162" y="45"/>
                    <a:pt x="162" y="47"/>
                    <a:pt x="162" y="47"/>
                  </a:cubicBezTo>
                  <a:cubicBezTo>
                    <a:pt x="163" y="48"/>
                    <a:pt x="163" y="48"/>
                    <a:pt x="163" y="48"/>
                  </a:cubicBezTo>
                  <a:cubicBezTo>
                    <a:pt x="164" y="49"/>
                    <a:pt x="166" y="49"/>
                    <a:pt x="169" y="49"/>
                  </a:cubicBezTo>
                  <a:cubicBezTo>
                    <a:pt x="169" y="52"/>
                    <a:pt x="169" y="52"/>
                    <a:pt x="169" y="52"/>
                  </a:cubicBezTo>
                  <a:cubicBezTo>
                    <a:pt x="165" y="52"/>
                    <a:pt x="161" y="52"/>
                    <a:pt x="158" y="52"/>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0"/>
            <p:cNvSpPr>
              <a:spLocks/>
            </p:cNvSpPr>
            <p:nvPr/>
          </p:nvSpPr>
          <p:spPr bwMode="auto">
            <a:xfrm>
              <a:off x="2155" y="559"/>
              <a:ext cx="108" cy="116"/>
            </a:xfrm>
            <a:custGeom>
              <a:avLst/>
              <a:gdLst>
                <a:gd name="T0" fmla="*/ 12 w 83"/>
                <a:gd name="T1" fmla="*/ 68 h 79"/>
                <a:gd name="T2" fmla="*/ 0 w 83"/>
                <a:gd name="T3" fmla="*/ 40 h 79"/>
                <a:gd name="T4" fmla="*/ 12 w 83"/>
                <a:gd name="T5" fmla="*/ 11 h 79"/>
                <a:gd name="T6" fmla="*/ 48 w 83"/>
                <a:gd name="T7" fmla="*/ 0 h 79"/>
                <a:gd name="T8" fmla="*/ 63 w 83"/>
                <a:gd name="T9" fmla="*/ 1 h 79"/>
                <a:gd name="T10" fmla="*/ 77 w 83"/>
                <a:gd name="T11" fmla="*/ 5 h 79"/>
                <a:gd name="T12" fmla="*/ 78 w 83"/>
                <a:gd name="T13" fmla="*/ 6 h 79"/>
                <a:gd name="T14" fmla="*/ 75 w 83"/>
                <a:gd name="T15" fmla="*/ 23 h 79"/>
                <a:gd name="T16" fmla="*/ 71 w 83"/>
                <a:gd name="T17" fmla="*/ 23 h 79"/>
                <a:gd name="T18" fmla="*/ 70 w 83"/>
                <a:gd name="T19" fmla="*/ 14 h 79"/>
                <a:gd name="T20" fmla="*/ 61 w 83"/>
                <a:gd name="T21" fmla="*/ 8 h 79"/>
                <a:gd name="T22" fmla="*/ 48 w 83"/>
                <a:gd name="T23" fmla="*/ 6 h 79"/>
                <a:gd name="T24" fmla="*/ 25 w 83"/>
                <a:gd name="T25" fmla="*/ 15 h 79"/>
                <a:gd name="T26" fmla="*/ 17 w 83"/>
                <a:gd name="T27" fmla="*/ 38 h 79"/>
                <a:gd name="T28" fmla="*/ 26 w 83"/>
                <a:gd name="T29" fmla="*/ 64 h 79"/>
                <a:gd name="T30" fmla="*/ 48 w 83"/>
                <a:gd name="T31" fmla="*/ 73 h 79"/>
                <a:gd name="T32" fmla="*/ 62 w 83"/>
                <a:gd name="T33" fmla="*/ 70 h 79"/>
                <a:gd name="T34" fmla="*/ 63 w 83"/>
                <a:gd name="T35" fmla="*/ 62 h 79"/>
                <a:gd name="T36" fmla="*/ 62 w 83"/>
                <a:gd name="T37" fmla="*/ 53 h 79"/>
                <a:gd name="T38" fmla="*/ 50 w 83"/>
                <a:gd name="T39" fmla="*/ 51 h 79"/>
                <a:gd name="T40" fmla="*/ 50 w 83"/>
                <a:gd name="T41" fmla="*/ 47 h 79"/>
                <a:gd name="T42" fmla="*/ 68 w 83"/>
                <a:gd name="T43" fmla="*/ 47 h 79"/>
                <a:gd name="T44" fmla="*/ 83 w 83"/>
                <a:gd name="T45" fmla="*/ 47 h 79"/>
                <a:gd name="T46" fmla="*/ 83 w 83"/>
                <a:gd name="T47" fmla="*/ 50 h 79"/>
                <a:gd name="T48" fmla="*/ 79 w 83"/>
                <a:gd name="T49" fmla="*/ 52 h 79"/>
                <a:gd name="T50" fmla="*/ 78 w 83"/>
                <a:gd name="T51" fmla="*/ 62 h 79"/>
                <a:gd name="T52" fmla="*/ 79 w 83"/>
                <a:gd name="T53" fmla="*/ 73 h 79"/>
                <a:gd name="T54" fmla="*/ 61 w 83"/>
                <a:gd name="T55" fmla="*/ 78 h 79"/>
                <a:gd name="T56" fmla="*/ 45 w 83"/>
                <a:gd name="T57" fmla="*/ 79 h 79"/>
                <a:gd name="T58" fmla="*/ 12 w 83"/>
                <a:gd name="T59" fmla="*/ 6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79">
                  <a:moveTo>
                    <a:pt x="12" y="68"/>
                  </a:moveTo>
                  <a:cubicBezTo>
                    <a:pt x="4" y="61"/>
                    <a:pt x="0" y="51"/>
                    <a:pt x="0" y="40"/>
                  </a:cubicBezTo>
                  <a:cubicBezTo>
                    <a:pt x="0" y="28"/>
                    <a:pt x="4" y="18"/>
                    <a:pt x="12" y="11"/>
                  </a:cubicBezTo>
                  <a:cubicBezTo>
                    <a:pt x="21" y="4"/>
                    <a:pt x="32" y="0"/>
                    <a:pt x="48" y="0"/>
                  </a:cubicBezTo>
                  <a:cubicBezTo>
                    <a:pt x="53" y="0"/>
                    <a:pt x="58" y="0"/>
                    <a:pt x="63" y="1"/>
                  </a:cubicBezTo>
                  <a:cubicBezTo>
                    <a:pt x="68" y="2"/>
                    <a:pt x="73" y="3"/>
                    <a:pt x="77" y="5"/>
                  </a:cubicBezTo>
                  <a:cubicBezTo>
                    <a:pt x="78" y="6"/>
                    <a:pt x="78" y="6"/>
                    <a:pt x="78" y="6"/>
                  </a:cubicBezTo>
                  <a:cubicBezTo>
                    <a:pt x="77" y="11"/>
                    <a:pt x="76" y="16"/>
                    <a:pt x="75" y="23"/>
                  </a:cubicBezTo>
                  <a:cubicBezTo>
                    <a:pt x="71" y="23"/>
                    <a:pt x="71" y="23"/>
                    <a:pt x="71" y="23"/>
                  </a:cubicBezTo>
                  <a:cubicBezTo>
                    <a:pt x="71" y="20"/>
                    <a:pt x="70" y="17"/>
                    <a:pt x="70" y="14"/>
                  </a:cubicBezTo>
                  <a:cubicBezTo>
                    <a:pt x="68" y="11"/>
                    <a:pt x="65" y="9"/>
                    <a:pt x="61" y="8"/>
                  </a:cubicBezTo>
                  <a:cubicBezTo>
                    <a:pt x="57" y="7"/>
                    <a:pt x="53" y="6"/>
                    <a:pt x="48" y="6"/>
                  </a:cubicBezTo>
                  <a:cubicBezTo>
                    <a:pt x="39" y="6"/>
                    <a:pt x="31" y="9"/>
                    <a:pt x="25" y="15"/>
                  </a:cubicBezTo>
                  <a:cubicBezTo>
                    <a:pt x="20" y="20"/>
                    <a:pt x="17" y="28"/>
                    <a:pt x="17" y="38"/>
                  </a:cubicBezTo>
                  <a:cubicBezTo>
                    <a:pt x="17" y="49"/>
                    <a:pt x="20" y="57"/>
                    <a:pt x="26" y="64"/>
                  </a:cubicBezTo>
                  <a:cubicBezTo>
                    <a:pt x="32" y="70"/>
                    <a:pt x="39" y="73"/>
                    <a:pt x="48" y="73"/>
                  </a:cubicBezTo>
                  <a:cubicBezTo>
                    <a:pt x="52" y="73"/>
                    <a:pt x="57" y="72"/>
                    <a:pt x="62" y="70"/>
                  </a:cubicBezTo>
                  <a:cubicBezTo>
                    <a:pt x="63" y="67"/>
                    <a:pt x="63" y="65"/>
                    <a:pt x="63" y="62"/>
                  </a:cubicBezTo>
                  <a:cubicBezTo>
                    <a:pt x="63" y="56"/>
                    <a:pt x="62" y="53"/>
                    <a:pt x="62" y="53"/>
                  </a:cubicBezTo>
                  <a:cubicBezTo>
                    <a:pt x="61" y="52"/>
                    <a:pt x="57" y="52"/>
                    <a:pt x="50" y="51"/>
                  </a:cubicBezTo>
                  <a:cubicBezTo>
                    <a:pt x="50" y="47"/>
                    <a:pt x="50" y="47"/>
                    <a:pt x="50" y="47"/>
                  </a:cubicBezTo>
                  <a:cubicBezTo>
                    <a:pt x="57" y="47"/>
                    <a:pt x="63" y="47"/>
                    <a:pt x="68" y="47"/>
                  </a:cubicBezTo>
                  <a:cubicBezTo>
                    <a:pt x="73" y="47"/>
                    <a:pt x="78" y="47"/>
                    <a:pt x="83" y="47"/>
                  </a:cubicBezTo>
                  <a:cubicBezTo>
                    <a:pt x="83" y="50"/>
                    <a:pt x="83" y="50"/>
                    <a:pt x="83" y="50"/>
                  </a:cubicBezTo>
                  <a:cubicBezTo>
                    <a:pt x="82" y="51"/>
                    <a:pt x="80" y="51"/>
                    <a:pt x="79" y="52"/>
                  </a:cubicBezTo>
                  <a:cubicBezTo>
                    <a:pt x="78" y="56"/>
                    <a:pt x="78" y="59"/>
                    <a:pt x="78" y="62"/>
                  </a:cubicBezTo>
                  <a:cubicBezTo>
                    <a:pt x="78" y="63"/>
                    <a:pt x="78" y="67"/>
                    <a:pt x="79" y="73"/>
                  </a:cubicBezTo>
                  <a:cubicBezTo>
                    <a:pt x="72" y="75"/>
                    <a:pt x="66" y="77"/>
                    <a:pt x="61" y="78"/>
                  </a:cubicBezTo>
                  <a:cubicBezTo>
                    <a:pt x="56" y="79"/>
                    <a:pt x="51" y="79"/>
                    <a:pt x="45" y="79"/>
                  </a:cubicBezTo>
                  <a:cubicBezTo>
                    <a:pt x="31" y="79"/>
                    <a:pt x="20" y="76"/>
                    <a:pt x="12" y="68"/>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
            <p:cNvSpPr>
              <a:spLocks noEditPoints="1"/>
            </p:cNvSpPr>
            <p:nvPr/>
          </p:nvSpPr>
          <p:spPr bwMode="auto">
            <a:xfrm>
              <a:off x="2281" y="597"/>
              <a:ext cx="297" cy="78"/>
            </a:xfrm>
            <a:custGeom>
              <a:avLst/>
              <a:gdLst>
                <a:gd name="T0" fmla="*/ 130 w 229"/>
                <a:gd name="T1" fmla="*/ 35 h 53"/>
                <a:gd name="T2" fmla="*/ 129 w 229"/>
                <a:gd name="T3" fmla="*/ 5 h 53"/>
                <a:gd name="T4" fmla="*/ 124 w 229"/>
                <a:gd name="T5" fmla="*/ 1 h 53"/>
                <a:gd name="T6" fmla="*/ 147 w 229"/>
                <a:gd name="T7" fmla="*/ 4 h 53"/>
                <a:gd name="T8" fmla="*/ 141 w 229"/>
                <a:gd name="T9" fmla="*/ 7 h 53"/>
                <a:gd name="T10" fmla="*/ 142 w 229"/>
                <a:gd name="T11" fmla="*/ 41 h 53"/>
                <a:gd name="T12" fmla="*/ 163 w 229"/>
                <a:gd name="T13" fmla="*/ 45 h 53"/>
                <a:gd name="T14" fmla="*/ 168 w 229"/>
                <a:gd name="T15" fmla="*/ 11 h 53"/>
                <a:gd name="T16" fmla="*/ 161 w 229"/>
                <a:gd name="T17" fmla="*/ 4 h 53"/>
                <a:gd name="T18" fmla="*/ 178 w 229"/>
                <a:gd name="T19" fmla="*/ 1 h 53"/>
                <a:gd name="T20" fmla="*/ 173 w 229"/>
                <a:gd name="T21" fmla="*/ 9 h 53"/>
                <a:gd name="T22" fmla="*/ 170 w 229"/>
                <a:gd name="T23" fmla="*/ 45 h 53"/>
                <a:gd name="T24" fmla="*/ 139 w 229"/>
                <a:gd name="T25" fmla="*/ 51 h 53"/>
                <a:gd name="T26" fmla="*/ 62 w 229"/>
                <a:gd name="T27" fmla="*/ 12 h 53"/>
                <a:gd name="T28" fmla="*/ 103 w 229"/>
                <a:gd name="T29" fmla="*/ 3 h 53"/>
                <a:gd name="T30" fmla="*/ 111 w 229"/>
                <a:gd name="T31" fmla="*/ 40 h 53"/>
                <a:gd name="T32" fmla="*/ 65 w 229"/>
                <a:gd name="T33" fmla="*/ 46 h 53"/>
                <a:gd name="T34" fmla="*/ 72 w 229"/>
                <a:gd name="T35" fmla="*/ 39 h 53"/>
                <a:gd name="T36" fmla="*/ 99 w 229"/>
                <a:gd name="T37" fmla="*/ 43 h 53"/>
                <a:gd name="T38" fmla="*/ 86 w 229"/>
                <a:gd name="T39" fmla="*/ 4 h 53"/>
                <a:gd name="T40" fmla="*/ 187 w 229"/>
                <a:gd name="T41" fmla="*/ 52 h 53"/>
                <a:gd name="T42" fmla="*/ 192 w 229"/>
                <a:gd name="T43" fmla="*/ 48 h 53"/>
                <a:gd name="T44" fmla="*/ 193 w 229"/>
                <a:gd name="T45" fmla="*/ 10 h 53"/>
                <a:gd name="T46" fmla="*/ 187 w 229"/>
                <a:gd name="T47" fmla="*/ 4 h 53"/>
                <a:gd name="T48" fmla="*/ 197 w 229"/>
                <a:gd name="T49" fmla="*/ 1 h 53"/>
                <a:gd name="T50" fmla="*/ 222 w 229"/>
                <a:gd name="T51" fmla="*/ 2 h 53"/>
                <a:gd name="T52" fmla="*/ 224 w 229"/>
                <a:gd name="T53" fmla="*/ 23 h 53"/>
                <a:gd name="T54" fmla="*/ 207 w 229"/>
                <a:gd name="T55" fmla="*/ 27 h 53"/>
                <a:gd name="T56" fmla="*/ 208 w 229"/>
                <a:gd name="T57" fmla="*/ 24 h 53"/>
                <a:gd name="T58" fmla="*/ 218 w 229"/>
                <a:gd name="T59" fmla="*/ 15 h 53"/>
                <a:gd name="T60" fmla="*/ 204 w 229"/>
                <a:gd name="T61" fmla="*/ 5 h 53"/>
                <a:gd name="T62" fmla="*/ 204 w 229"/>
                <a:gd name="T63" fmla="*/ 47 h 53"/>
                <a:gd name="T64" fmla="*/ 211 w 229"/>
                <a:gd name="T65" fmla="*/ 52 h 53"/>
                <a:gd name="T66" fmla="*/ 19 w 229"/>
                <a:gd name="T67" fmla="*/ 26 h 53"/>
                <a:gd name="T68" fmla="*/ 29 w 229"/>
                <a:gd name="T69" fmla="*/ 22 h 53"/>
                <a:gd name="T70" fmla="*/ 22 w 229"/>
                <a:gd name="T71" fmla="*/ 5 h 53"/>
                <a:gd name="T72" fmla="*/ 17 w 229"/>
                <a:gd name="T73" fmla="*/ 30 h 53"/>
                <a:gd name="T74" fmla="*/ 18 w 229"/>
                <a:gd name="T75" fmla="*/ 48 h 53"/>
                <a:gd name="T76" fmla="*/ 12 w 229"/>
                <a:gd name="T77" fmla="*/ 52 h 53"/>
                <a:gd name="T78" fmla="*/ 5 w 229"/>
                <a:gd name="T79" fmla="*/ 48 h 53"/>
                <a:gd name="T80" fmla="*/ 6 w 229"/>
                <a:gd name="T81" fmla="*/ 29 h 53"/>
                <a:gd name="T82" fmla="*/ 5 w 229"/>
                <a:gd name="T83" fmla="*/ 5 h 53"/>
                <a:gd name="T84" fmla="*/ 10 w 229"/>
                <a:gd name="T85" fmla="*/ 1 h 53"/>
                <a:gd name="T86" fmla="*/ 41 w 229"/>
                <a:gd name="T87" fmla="*/ 6 h 53"/>
                <a:gd name="T88" fmla="*/ 31 w 229"/>
                <a:gd name="T89" fmla="*/ 25 h 53"/>
                <a:gd name="T90" fmla="*/ 48 w 229"/>
                <a:gd name="T91" fmla="*/ 49 h 53"/>
                <a:gd name="T92" fmla="*/ 48 w 229"/>
                <a:gd name="T9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53">
                  <a:moveTo>
                    <a:pt x="139" y="51"/>
                  </a:moveTo>
                  <a:cubicBezTo>
                    <a:pt x="136" y="49"/>
                    <a:pt x="133" y="47"/>
                    <a:pt x="132" y="45"/>
                  </a:cubicBezTo>
                  <a:cubicBezTo>
                    <a:pt x="131" y="43"/>
                    <a:pt x="130" y="40"/>
                    <a:pt x="130" y="35"/>
                  </a:cubicBezTo>
                  <a:cubicBezTo>
                    <a:pt x="130" y="19"/>
                    <a:pt x="130" y="19"/>
                    <a:pt x="130" y="19"/>
                  </a:cubicBezTo>
                  <a:cubicBezTo>
                    <a:pt x="130" y="17"/>
                    <a:pt x="130" y="14"/>
                    <a:pt x="130" y="9"/>
                  </a:cubicBezTo>
                  <a:cubicBezTo>
                    <a:pt x="130" y="7"/>
                    <a:pt x="130" y="6"/>
                    <a:pt x="129" y="5"/>
                  </a:cubicBezTo>
                  <a:cubicBezTo>
                    <a:pt x="129" y="5"/>
                    <a:pt x="129" y="5"/>
                    <a:pt x="128" y="4"/>
                  </a:cubicBezTo>
                  <a:cubicBezTo>
                    <a:pt x="128" y="4"/>
                    <a:pt x="127" y="4"/>
                    <a:pt x="124" y="4"/>
                  </a:cubicBezTo>
                  <a:cubicBezTo>
                    <a:pt x="124" y="1"/>
                    <a:pt x="124" y="1"/>
                    <a:pt x="124" y="1"/>
                  </a:cubicBezTo>
                  <a:cubicBezTo>
                    <a:pt x="129" y="1"/>
                    <a:pt x="133" y="1"/>
                    <a:pt x="137" y="1"/>
                  </a:cubicBezTo>
                  <a:cubicBezTo>
                    <a:pt x="139" y="1"/>
                    <a:pt x="143" y="1"/>
                    <a:pt x="147" y="1"/>
                  </a:cubicBezTo>
                  <a:cubicBezTo>
                    <a:pt x="147" y="4"/>
                    <a:pt x="147" y="4"/>
                    <a:pt x="147" y="4"/>
                  </a:cubicBezTo>
                  <a:cubicBezTo>
                    <a:pt x="145" y="4"/>
                    <a:pt x="143" y="4"/>
                    <a:pt x="142" y="4"/>
                  </a:cubicBezTo>
                  <a:cubicBezTo>
                    <a:pt x="142" y="5"/>
                    <a:pt x="142" y="5"/>
                    <a:pt x="142" y="5"/>
                  </a:cubicBezTo>
                  <a:cubicBezTo>
                    <a:pt x="141" y="5"/>
                    <a:pt x="141" y="6"/>
                    <a:pt x="141" y="7"/>
                  </a:cubicBezTo>
                  <a:cubicBezTo>
                    <a:pt x="141" y="8"/>
                    <a:pt x="141" y="12"/>
                    <a:pt x="141" y="18"/>
                  </a:cubicBezTo>
                  <a:cubicBezTo>
                    <a:pt x="141" y="23"/>
                    <a:pt x="141" y="28"/>
                    <a:pt x="141" y="32"/>
                  </a:cubicBezTo>
                  <a:cubicBezTo>
                    <a:pt x="141" y="36"/>
                    <a:pt x="141" y="39"/>
                    <a:pt x="142" y="41"/>
                  </a:cubicBezTo>
                  <a:cubicBezTo>
                    <a:pt x="143" y="43"/>
                    <a:pt x="144" y="44"/>
                    <a:pt x="146" y="45"/>
                  </a:cubicBezTo>
                  <a:cubicBezTo>
                    <a:pt x="148" y="46"/>
                    <a:pt x="151" y="47"/>
                    <a:pt x="154" y="47"/>
                  </a:cubicBezTo>
                  <a:cubicBezTo>
                    <a:pt x="158" y="47"/>
                    <a:pt x="161" y="46"/>
                    <a:pt x="163" y="45"/>
                  </a:cubicBezTo>
                  <a:cubicBezTo>
                    <a:pt x="165" y="43"/>
                    <a:pt x="166" y="42"/>
                    <a:pt x="167" y="39"/>
                  </a:cubicBezTo>
                  <a:cubicBezTo>
                    <a:pt x="168" y="37"/>
                    <a:pt x="168" y="32"/>
                    <a:pt x="168" y="24"/>
                  </a:cubicBezTo>
                  <a:cubicBezTo>
                    <a:pt x="168" y="11"/>
                    <a:pt x="168" y="11"/>
                    <a:pt x="168" y="11"/>
                  </a:cubicBezTo>
                  <a:cubicBezTo>
                    <a:pt x="168" y="8"/>
                    <a:pt x="168" y="6"/>
                    <a:pt x="167" y="5"/>
                  </a:cubicBezTo>
                  <a:cubicBezTo>
                    <a:pt x="167" y="5"/>
                    <a:pt x="167" y="5"/>
                    <a:pt x="167" y="5"/>
                  </a:cubicBezTo>
                  <a:cubicBezTo>
                    <a:pt x="166" y="4"/>
                    <a:pt x="164" y="4"/>
                    <a:pt x="161" y="4"/>
                  </a:cubicBezTo>
                  <a:cubicBezTo>
                    <a:pt x="161" y="1"/>
                    <a:pt x="161" y="1"/>
                    <a:pt x="161" y="1"/>
                  </a:cubicBezTo>
                  <a:cubicBezTo>
                    <a:pt x="164" y="1"/>
                    <a:pt x="167" y="1"/>
                    <a:pt x="170" y="1"/>
                  </a:cubicBezTo>
                  <a:cubicBezTo>
                    <a:pt x="172" y="1"/>
                    <a:pt x="175" y="1"/>
                    <a:pt x="178" y="1"/>
                  </a:cubicBezTo>
                  <a:cubicBezTo>
                    <a:pt x="178" y="4"/>
                    <a:pt x="178" y="4"/>
                    <a:pt x="178" y="4"/>
                  </a:cubicBezTo>
                  <a:cubicBezTo>
                    <a:pt x="176" y="4"/>
                    <a:pt x="175" y="4"/>
                    <a:pt x="174" y="5"/>
                  </a:cubicBezTo>
                  <a:cubicBezTo>
                    <a:pt x="173" y="5"/>
                    <a:pt x="173" y="6"/>
                    <a:pt x="173" y="9"/>
                  </a:cubicBezTo>
                  <a:cubicBezTo>
                    <a:pt x="173" y="14"/>
                    <a:pt x="172" y="20"/>
                    <a:pt x="172" y="27"/>
                  </a:cubicBezTo>
                  <a:cubicBezTo>
                    <a:pt x="172" y="32"/>
                    <a:pt x="172" y="35"/>
                    <a:pt x="172" y="36"/>
                  </a:cubicBezTo>
                  <a:cubicBezTo>
                    <a:pt x="172" y="39"/>
                    <a:pt x="171" y="42"/>
                    <a:pt x="170" y="45"/>
                  </a:cubicBezTo>
                  <a:cubicBezTo>
                    <a:pt x="168" y="47"/>
                    <a:pt x="166" y="49"/>
                    <a:pt x="163" y="51"/>
                  </a:cubicBezTo>
                  <a:cubicBezTo>
                    <a:pt x="160" y="52"/>
                    <a:pt x="156" y="53"/>
                    <a:pt x="151" y="53"/>
                  </a:cubicBezTo>
                  <a:cubicBezTo>
                    <a:pt x="146" y="53"/>
                    <a:pt x="142" y="52"/>
                    <a:pt x="139" y="51"/>
                  </a:cubicBezTo>
                  <a:moveTo>
                    <a:pt x="65" y="46"/>
                  </a:moveTo>
                  <a:cubicBezTo>
                    <a:pt x="61" y="41"/>
                    <a:pt x="58" y="35"/>
                    <a:pt x="58" y="27"/>
                  </a:cubicBezTo>
                  <a:cubicBezTo>
                    <a:pt x="58" y="21"/>
                    <a:pt x="59" y="16"/>
                    <a:pt x="62" y="12"/>
                  </a:cubicBezTo>
                  <a:cubicBezTo>
                    <a:pt x="64" y="8"/>
                    <a:pt x="67" y="5"/>
                    <a:pt x="71" y="3"/>
                  </a:cubicBezTo>
                  <a:cubicBezTo>
                    <a:pt x="76" y="1"/>
                    <a:pt x="81" y="0"/>
                    <a:pt x="87" y="0"/>
                  </a:cubicBezTo>
                  <a:cubicBezTo>
                    <a:pt x="94" y="0"/>
                    <a:pt x="99" y="1"/>
                    <a:pt x="103" y="3"/>
                  </a:cubicBezTo>
                  <a:cubicBezTo>
                    <a:pt x="107" y="5"/>
                    <a:pt x="110" y="8"/>
                    <a:pt x="112" y="12"/>
                  </a:cubicBezTo>
                  <a:cubicBezTo>
                    <a:pt x="114" y="15"/>
                    <a:pt x="115" y="20"/>
                    <a:pt x="115" y="25"/>
                  </a:cubicBezTo>
                  <a:cubicBezTo>
                    <a:pt x="115" y="31"/>
                    <a:pt x="114" y="36"/>
                    <a:pt x="111" y="40"/>
                  </a:cubicBezTo>
                  <a:cubicBezTo>
                    <a:pt x="109" y="44"/>
                    <a:pt x="106" y="47"/>
                    <a:pt x="102" y="49"/>
                  </a:cubicBezTo>
                  <a:cubicBezTo>
                    <a:pt x="97" y="52"/>
                    <a:pt x="92" y="53"/>
                    <a:pt x="86" y="53"/>
                  </a:cubicBezTo>
                  <a:cubicBezTo>
                    <a:pt x="77" y="53"/>
                    <a:pt x="70" y="51"/>
                    <a:pt x="65" y="46"/>
                  </a:cubicBezTo>
                  <a:moveTo>
                    <a:pt x="74" y="9"/>
                  </a:moveTo>
                  <a:cubicBezTo>
                    <a:pt x="71" y="13"/>
                    <a:pt x="70" y="18"/>
                    <a:pt x="70" y="25"/>
                  </a:cubicBezTo>
                  <a:cubicBezTo>
                    <a:pt x="70" y="31"/>
                    <a:pt x="70" y="35"/>
                    <a:pt x="72" y="39"/>
                  </a:cubicBezTo>
                  <a:cubicBezTo>
                    <a:pt x="74" y="42"/>
                    <a:pt x="76" y="45"/>
                    <a:pt x="78" y="47"/>
                  </a:cubicBezTo>
                  <a:cubicBezTo>
                    <a:pt x="80" y="48"/>
                    <a:pt x="84" y="49"/>
                    <a:pt x="88" y="49"/>
                  </a:cubicBezTo>
                  <a:cubicBezTo>
                    <a:pt x="92" y="49"/>
                    <a:pt x="96" y="47"/>
                    <a:pt x="99" y="43"/>
                  </a:cubicBezTo>
                  <a:cubicBezTo>
                    <a:pt x="102" y="40"/>
                    <a:pt x="104" y="34"/>
                    <a:pt x="104" y="27"/>
                  </a:cubicBezTo>
                  <a:cubicBezTo>
                    <a:pt x="104" y="19"/>
                    <a:pt x="102" y="13"/>
                    <a:pt x="99" y="9"/>
                  </a:cubicBezTo>
                  <a:cubicBezTo>
                    <a:pt x="96" y="6"/>
                    <a:pt x="92" y="4"/>
                    <a:pt x="86" y="4"/>
                  </a:cubicBezTo>
                  <a:cubicBezTo>
                    <a:pt x="81" y="4"/>
                    <a:pt x="77" y="6"/>
                    <a:pt x="74" y="9"/>
                  </a:cubicBezTo>
                  <a:moveTo>
                    <a:pt x="200" y="52"/>
                  </a:moveTo>
                  <a:cubicBezTo>
                    <a:pt x="199" y="52"/>
                    <a:pt x="194" y="52"/>
                    <a:pt x="187" y="52"/>
                  </a:cubicBezTo>
                  <a:cubicBezTo>
                    <a:pt x="187" y="49"/>
                    <a:pt x="187" y="49"/>
                    <a:pt x="187" y="49"/>
                  </a:cubicBezTo>
                  <a:cubicBezTo>
                    <a:pt x="190" y="49"/>
                    <a:pt x="191" y="49"/>
                    <a:pt x="192" y="48"/>
                  </a:cubicBezTo>
                  <a:cubicBezTo>
                    <a:pt x="192" y="48"/>
                    <a:pt x="192" y="48"/>
                    <a:pt x="192" y="48"/>
                  </a:cubicBezTo>
                  <a:cubicBezTo>
                    <a:pt x="193" y="47"/>
                    <a:pt x="193" y="45"/>
                    <a:pt x="193" y="40"/>
                  </a:cubicBezTo>
                  <a:cubicBezTo>
                    <a:pt x="193" y="36"/>
                    <a:pt x="193" y="31"/>
                    <a:pt x="193" y="27"/>
                  </a:cubicBezTo>
                  <a:cubicBezTo>
                    <a:pt x="193" y="19"/>
                    <a:pt x="193" y="14"/>
                    <a:pt x="193" y="10"/>
                  </a:cubicBezTo>
                  <a:cubicBezTo>
                    <a:pt x="193" y="7"/>
                    <a:pt x="192" y="5"/>
                    <a:pt x="192" y="5"/>
                  </a:cubicBezTo>
                  <a:cubicBezTo>
                    <a:pt x="192" y="4"/>
                    <a:pt x="191" y="4"/>
                    <a:pt x="189" y="4"/>
                  </a:cubicBezTo>
                  <a:cubicBezTo>
                    <a:pt x="187" y="4"/>
                    <a:pt x="187" y="4"/>
                    <a:pt x="187" y="4"/>
                  </a:cubicBezTo>
                  <a:cubicBezTo>
                    <a:pt x="187" y="1"/>
                    <a:pt x="187" y="1"/>
                    <a:pt x="187" y="1"/>
                  </a:cubicBezTo>
                  <a:cubicBezTo>
                    <a:pt x="191" y="1"/>
                    <a:pt x="191" y="1"/>
                    <a:pt x="191" y="1"/>
                  </a:cubicBezTo>
                  <a:cubicBezTo>
                    <a:pt x="193" y="1"/>
                    <a:pt x="195" y="1"/>
                    <a:pt x="197" y="1"/>
                  </a:cubicBezTo>
                  <a:cubicBezTo>
                    <a:pt x="199" y="1"/>
                    <a:pt x="202" y="1"/>
                    <a:pt x="207" y="1"/>
                  </a:cubicBezTo>
                  <a:cubicBezTo>
                    <a:pt x="209" y="1"/>
                    <a:pt x="211" y="1"/>
                    <a:pt x="212" y="1"/>
                  </a:cubicBezTo>
                  <a:cubicBezTo>
                    <a:pt x="217" y="1"/>
                    <a:pt x="220" y="1"/>
                    <a:pt x="222" y="2"/>
                  </a:cubicBezTo>
                  <a:cubicBezTo>
                    <a:pt x="224" y="3"/>
                    <a:pt x="226" y="4"/>
                    <a:pt x="227" y="6"/>
                  </a:cubicBezTo>
                  <a:cubicBezTo>
                    <a:pt x="228" y="7"/>
                    <a:pt x="229" y="9"/>
                    <a:pt x="229" y="12"/>
                  </a:cubicBezTo>
                  <a:cubicBezTo>
                    <a:pt x="229" y="16"/>
                    <a:pt x="227" y="20"/>
                    <a:pt x="224" y="23"/>
                  </a:cubicBezTo>
                  <a:cubicBezTo>
                    <a:pt x="221" y="26"/>
                    <a:pt x="216" y="28"/>
                    <a:pt x="211" y="28"/>
                  </a:cubicBezTo>
                  <a:cubicBezTo>
                    <a:pt x="211" y="28"/>
                    <a:pt x="210" y="28"/>
                    <a:pt x="209" y="28"/>
                  </a:cubicBezTo>
                  <a:cubicBezTo>
                    <a:pt x="209" y="28"/>
                    <a:pt x="208" y="28"/>
                    <a:pt x="207" y="27"/>
                  </a:cubicBezTo>
                  <a:cubicBezTo>
                    <a:pt x="207" y="27"/>
                    <a:pt x="206" y="26"/>
                    <a:pt x="206" y="25"/>
                  </a:cubicBezTo>
                  <a:cubicBezTo>
                    <a:pt x="207" y="24"/>
                    <a:pt x="207" y="24"/>
                    <a:pt x="207" y="24"/>
                  </a:cubicBezTo>
                  <a:cubicBezTo>
                    <a:pt x="207" y="24"/>
                    <a:pt x="208" y="24"/>
                    <a:pt x="208" y="24"/>
                  </a:cubicBezTo>
                  <a:cubicBezTo>
                    <a:pt x="209" y="24"/>
                    <a:pt x="209" y="24"/>
                    <a:pt x="209" y="24"/>
                  </a:cubicBezTo>
                  <a:cubicBezTo>
                    <a:pt x="212" y="24"/>
                    <a:pt x="214" y="23"/>
                    <a:pt x="215" y="22"/>
                  </a:cubicBezTo>
                  <a:cubicBezTo>
                    <a:pt x="217" y="20"/>
                    <a:pt x="218" y="18"/>
                    <a:pt x="218" y="15"/>
                  </a:cubicBezTo>
                  <a:cubicBezTo>
                    <a:pt x="218" y="11"/>
                    <a:pt x="217" y="9"/>
                    <a:pt x="215" y="7"/>
                  </a:cubicBezTo>
                  <a:cubicBezTo>
                    <a:pt x="214" y="5"/>
                    <a:pt x="211" y="4"/>
                    <a:pt x="208" y="4"/>
                  </a:cubicBezTo>
                  <a:cubicBezTo>
                    <a:pt x="207" y="4"/>
                    <a:pt x="206" y="5"/>
                    <a:pt x="204" y="5"/>
                  </a:cubicBezTo>
                  <a:cubicBezTo>
                    <a:pt x="204" y="13"/>
                    <a:pt x="203" y="19"/>
                    <a:pt x="203" y="24"/>
                  </a:cubicBezTo>
                  <a:cubicBezTo>
                    <a:pt x="203" y="26"/>
                    <a:pt x="204" y="32"/>
                    <a:pt x="204" y="41"/>
                  </a:cubicBezTo>
                  <a:cubicBezTo>
                    <a:pt x="204" y="45"/>
                    <a:pt x="204" y="47"/>
                    <a:pt x="204" y="47"/>
                  </a:cubicBezTo>
                  <a:cubicBezTo>
                    <a:pt x="204" y="48"/>
                    <a:pt x="204" y="48"/>
                    <a:pt x="205" y="48"/>
                  </a:cubicBezTo>
                  <a:cubicBezTo>
                    <a:pt x="205" y="49"/>
                    <a:pt x="207" y="49"/>
                    <a:pt x="211" y="49"/>
                  </a:cubicBezTo>
                  <a:cubicBezTo>
                    <a:pt x="211" y="52"/>
                    <a:pt x="211" y="52"/>
                    <a:pt x="211" y="52"/>
                  </a:cubicBezTo>
                  <a:cubicBezTo>
                    <a:pt x="207" y="52"/>
                    <a:pt x="203" y="52"/>
                    <a:pt x="200" y="52"/>
                  </a:cubicBezTo>
                  <a:moveTo>
                    <a:pt x="27" y="37"/>
                  </a:moveTo>
                  <a:cubicBezTo>
                    <a:pt x="19" y="26"/>
                    <a:pt x="19" y="26"/>
                    <a:pt x="19" y="26"/>
                  </a:cubicBezTo>
                  <a:cubicBezTo>
                    <a:pt x="20" y="25"/>
                    <a:pt x="20" y="25"/>
                    <a:pt x="20" y="25"/>
                  </a:cubicBezTo>
                  <a:cubicBezTo>
                    <a:pt x="21" y="25"/>
                    <a:pt x="22" y="25"/>
                    <a:pt x="22" y="25"/>
                  </a:cubicBezTo>
                  <a:cubicBezTo>
                    <a:pt x="24" y="25"/>
                    <a:pt x="27" y="24"/>
                    <a:pt x="29" y="22"/>
                  </a:cubicBezTo>
                  <a:cubicBezTo>
                    <a:pt x="31" y="20"/>
                    <a:pt x="32" y="18"/>
                    <a:pt x="32" y="14"/>
                  </a:cubicBezTo>
                  <a:cubicBezTo>
                    <a:pt x="32" y="11"/>
                    <a:pt x="31" y="9"/>
                    <a:pt x="30" y="7"/>
                  </a:cubicBezTo>
                  <a:cubicBezTo>
                    <a:pt x="28" y="6"/>
                    <a:pt x="25" y="5"/>
                    <a:pt x="22" y="5"/>
                  </a:cubicBezTo>
                  <a:cubicBezTo>
                    <a:pt x="21" y="5"/>
                    <a:pt x="19" y="5"/>
                    <a:pt x="17" y="5"/>
                  </a:cubicBezTo>
                  <a:cubicBezTo>
                    <a:pt x="17" y="16"/>
                    <a:pt x="17" y="16"/>
                    <a:pt x="17" y="16"/>
                  </a:cubicBezTo>
                  <a:cubicBezTo>
                    <a:pt x="17" y="30"/>
                    <a:pt x="17" y="30"/>
                    <a:pt x="17" y="30"/>
                  </a:cubicBezTo>
                  <a:cubicBezTo>
                    <a:pt x="17" y="33"/>
                    <a:pt x="17" y="37"/>
                    <a:pt x="17" y="42"/>
                  </a:cubicBezTo>
                  <a:cubicBezTo>
                    <a:pt x="17" y="45"/>
                    <a:pt x="17" y="47"/>
                    <a:pt x="18" y="48"/>
                  </a:cubicBezTo>
                  <a:cubicBezTo>
                    <a:pt x="18" y="48"/>
                    <a:pt x="18" y="48"/>
                    <a:pt x="18" y="48"/>
                  </a:cubicBezTo>
                  <a:cubicBezTo>
                    <a:pt x="19" y="49"/>
                    <a:pt x="21" y="49"/>
                    <a:pt x="23" y="49"/>
                  </a:cubicBezTo>
                  <a:cubicBezTo>
                    <a:pt x="23" y="52"/>
                    <a:pt x="23" y="52"/>
                    <a:pt x="23" y="52"/>
                  </a:cubicBezTo>
                  <a:cubicBezTo>
                    <a:pt x="19" y="52"/>
                    <a:pt x="15" y="52"/>
                    <a:pt x="12" y="52"/>
                  </a:cubicBezTo>
                  <a:cubicBezTo>
                    <a:pt x="8" y="52"/>
                    <a:pt x="4" y="52"/>
                    <a:pt x="0" y="52"/>
                  </a:cubicBezTo>
                  <a:cubicBezTo>
                    <a:pt x="0" y="49"/>
                    <a:pt x="0" y="49"/>
                    <a:pt x="0" y="49"/>
                  </a:cubicBezTo>
                  <a:cubicBezTo>
                    <a:pt x="3" y="49"/>
                    <a:pt x="5" y="49"/>
                    <a:pt x="5" y="48"/>
                  </a:cubicBezTo>
                  <a:cubicBezTo>
                    <a:pt x="6" y="48"/>
                    <a:pt x="6" y="48"/>
                    <a:pt x="6" y="48"/>
                  </a:cubicBezTo>
                  <a:cubicBezTo>
                    <a:pt x="6" y="47"/>
                    <a:pt x="6" y="45"/>
                    <a:pt x="6" y="42"/>
                  </a:cubicBezTo>
                  <a:cubicBezTo>
                    <a:pt x="6" y="37"/>
                    <a:pt x="6" y="32"/>
                    <a:pt x="6" y="29"/>
                  </a:cubicBezTo>
                  <a:cubicBezTo>
                    <a:pt x="6" y="25"/>
                    <a:pt x="6" y="20"/>
                    <a:pt x="6" y="14"/>
                  </a:cubicBezTo>
                  <a:cubicBezTo>
                    <a:pt x="6" y="9"/>
                    <a:pt x="6" y="6"/>
                    <a:pt x="5" y="5"/>
                  </a:cubicBezTo>
                  <a:cubicBezTo>
                    <a:pt x="5" y="5"/>
                    <a:pt x="5" y="5"/>
                    <a:pt x="5" y="5"/>
                  </a:cubicBezTo>
                  <a:cubicBezTo>
                    <a:pt x="4" y="4"/>
                    <a:pt x="3" y="4"/>
                    <a:pt x="0" y="4"/>
                  </a:cubicBezTo>
                  <a:cubicBezTo>
                    <a:pt x="0" y="1"/>
                    <a:pt x="0" y="1"/>
                    <a:pt x="0" y="1"/>
                  </a:cubicBezTo>
                  <a:cubicBezTo>
                    <a:pt x="5" y="1"/>
                    <a:pt x="8" y="1"/>
                    <a:pt x="10" y="1"/>
                  </a:cubicBezTo>
                  <a:cubicBezTo>
                    <a:pt x="28" y="1"/>
                    <a:pt x="28" y="1"/>
                    <a:pt x="28" y="1"/>
                  </a:cubicBezTo>
                  <a:cubicBezTo>
                    <a:pt x="32" y="1"/>
                    <a:pt x="35" y="1"/>
                    <a:pt x="37" y="2"/>
                  </a:cubicBezTo>
                  <a:cubicBezTo>
                    <a:pt x="39" y="3"/>
                    <a:pt x="40" y="4"/>
                    <a:pt x="41" y="6"/>
                  </a:cubicBezTo>
                  <a:cubicBezTo>
                    <a:pt x="42" y="7"/>
                    <a:pt x="43" y="9"/>
                    <a:pt x="43" y="12"/>
                  </a:cubicBezTo>
                  <a:cubicBezTo>
                    <a:pt x="43" y="14"/>
                    <a:pt x="42" y="17"/>
                    <a:pt x="40" y="19"/>
                  </a:cubicBezTo>
                  <a:cubicBezTo>
                    <a:pt x="39" y="21"/>
                    <a:pt x="36" y="23"/>
                    <a:pt x="31" y="25"/>
                  </a:cubicBezTo>
                  <a:cubicBezTo>
                    <a:pt x="39" y="37"/>
                    <a:pt x="39" y="37"/>
                    <a:pt x="39" y="37"/>
                  </a:cubicBezTo>
                  <a:cubicBezTo>
                    <a:pt x="45" y="46"/>
                    <a:pt x="45" y="46"/>
                    <a:pt x="45" y="46"/>
                  </a:cubicBezTo>
                  <a:cubicBezTo>
                    <a:pt x="46" y="47"/>
                    <a:pt x="47" y="48"/>
                    <a:pt x="48" y="49"/>
                  </a:cubicBezTo>
                  <a:cubicBezTo>
                    <a:pt x="48" y="49"/>
                    <a:pt x="49" y="49"/>
                    <a:pt x="51" y="49"/>
                  </a:cubicBezTo>
                  <a:cubicBezTo>
                    <a:pt x="51" y="52"/>
                    <a:pt x="51" y="52"/>
                    <a:pt x="51" y="52"/>
                  </a:cubicBezTo>
                  <a:cubicBezTo>
                    <a:pt x="48" y="52"/>
                    <a:pt x="48" y="52"/>
                    <a:pt x="48" y="52"/>
                  </a:cubicBezTo>
                  <a:cubicBezTo>
                    <a:pt x="42" y="52"/>
                    <a:pt x="38" y="52"/>
                    <a:pt x="37" y="52"/>
                  </a:cubicBezTo>
                  <a:cubicBezTo>
                    <a:pt x="34" y="49"/>
                    <a:pt x="31" y="44"/>
                    <a:pt x="27" y="37"/>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
            <p:cNvSpPr>
              <a:spLocks/>
            </p:cNvSpPr>
            <p:nvPr/>
          </p:nvSpPr>
          <p:spPr bwMode="auto">
            <a:xfrm>
              <a:off x="505" y="551"/>
              <a:ext cx="96" cy="117"/>
            </a:xfrm>
            <a:custGeom>
              <a:avLst/>
              <a:gdLst>
                <a:gd name="T0" fmla="*/ 61 w 74"/>
                <a:gd name="T1" fmla="*/ 71 h 80"/>
                <a:gd name="T2" fmla="*/ 50 w 74"/>
                <a:gd name="T3" fmla="*/ 72 h 80"/>
                <a:gd name="T4" fmla="*/ 26 w 74"/>
                <a:gd name="T5" fmla="*/ 63 h 80"/>
                <a:gd name="T6" fmla="*/ 17 w 74"/>
                <a:gd name="T7" fmla="*/ 38 h 80"/>
                <a:gd name="T8" fmla="*/ 24 w 74"/>
                <a:gd name="T9" fmla="*/ 15 h 80"/>
                <a:gd name="T10" fmla="*/ 45 w 74"/>
                <a:gd name="T11" fmla="*/ 7 h 80"/>
                <a:gd name="T12" fmla="*/ 55 w 74"/>
                <a:gd name="T13" fmla="*/ 8 h 80"/>
                <a:gd name="T14" fmla="*/ 63 w 74"/>
                <a:gd name="T15" fmla="*/ 11 h 80"/>
                <a:gd name="T16" fmla="*/ 66 w 74"/>
                <a:gd name="T17" fmla="*/ 14 h 80"/>
                <a:gd name="T18" fmla="*/ 66 w 74"/>
                <a:gd name="T19" fmla="*/ 24 h 80"/>
                <a:gd name="T20" fmla="*/ 71 w 74"/>
                <a:gd name="T21" fmla="*/ 24 h 80"/>
                <a:gd name="T22" fmla="*/ 72 w 74"/>
                <a:gd name="T23" fmla="*/ 12 h 80"/>
                <a:gd name="T24" fmla="*/ 74 w 74"/>
                <a:gd name="T25" fmla="*/ 6 h 80"/>
                <a:gd name="T26" fmla="*/ 73 w 74"/>
                <a:gd name="T27" fmla="*/ 5 h 80"/>
                <a:gd name="T28" fmla="*/ 59 w 74"/>
                <a:gd name="T29" fmla="*/ 2 h 80"/>
                <a:gd name="T30" fmla="*/ 45 w 74"/>
                <a:gd name="T31" fmla="*/ 0 h 80"/>
                <a:gd name="T32" fmla="*/ 12 w 74"/>
                <a:gd name="T33" fmla="*/ 11 h 80"/>
                <a:gd name="T34" fmla="*/ 0 w 74"/>
                <a:gd name="T35" fmla="*/ 39 h 80"/>
                <a:gd name="T36" fmla="*/ 5 w 74"/>
                <a:gd name="T37" fmla="*/ 60 h 80"/>
                <a:gd name="T38" fmla="*/ 20 w 74"/>
                <a:gd name="T39" fmla="*/ 75 h 80"/>
                <a:gd name="T40" fmla="*/ 45 w 74"/>
                <a:gd name="T41" fmla="*/ 80 h 80"/>
                <a:gd name="T42" fmla="*/ 58 w 74"/>
                <a:gd name="T43" fmla="*/ 78 h 80"/>
                <a:gd name="T44" fmla="*/ 71 w 74"/>
                <a:gd name="T45" fmla="*/ 73 h 80"/>
                <a:gd name="T46" fmla="*/ 73 w 74"/>
                <a:gd name="T47" fmla="*/ 68 h 80"/>
                <a:gd name="T48" fmla="*/ 72 w 74"/>
                <a:gd name="T49" fmla="*/ 67 h 80"/>
                <a:gd name="T50" fmla="*/ 61 w 74"/>
                <a:gd name="T51"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80">
                  <a:moveTo>
                    <a:pt x="61" y="71"/>
                  </a:moveTo>
                  <a:cubicBezTo>
                    <a:pt x="57" y="72"/>
                    <a:pt x="54" y="72"/>
                    <a:pt x="50" y="72"/>
                  </a:cubicBezTo>
                  <a:cubicBezTo>
                    <a:pt x="40" y="72"/>
                    <a:pt x="32" y="69"/>
                    <a:pt x="26" y="63"/>
                  </a:cubicBezTo>
                  <a:cubicBezTo>
                    <a:pt x="20" y="57"/>
                    <a:pt x="17" y="48"/>
                    <a:pt x="17" y="38"/>
                  </a:cubicBezTo>
                  <a:cubicBezTo>
                    <a:pt x="17" y="28"/>
                    <a:pt x="19" y="20"/>
                    <a:pt x="24" y="15"/>
                  </a:cubicBezTo>
                  <a:cubicBezTo>
                    <a:pt x="30" y="9"/>
                    <a:pt x="37" y="7"/>
                    <a:pt x="45" y="7"/>
                  </a:cubicBezTo>
                  <a:cubicBezTo>
                    <a:pt x="49" y="7"/>
                    <a:pt x="52" y="7"/>
                    <a:pt x="55" y="8"/>
                  </a:cubicBezTo>
                  <a:cubicBezTo>
                    <a:pt x="59" y="9"/>
                    <a:pt x="61" y="10"/>
                    <a:pt x="63" y="11"/>
                  </a:cubicBezTo>
                  <a:cubicBezTo>
                    <a:pt x="65" y="13"/>
                    <a:pt x="66" y="14"/>
                    <a:pt x="66" y="14"/>
                  </a:cubicBezTo>
                  <a:cubicBezTo>
                    <a:pt x="66" y="15"/>
                    <a:pt x="66" y="18"/>
                    <a:pt x="66" y="24"/>
                  </a:cubicBezTo>
                  <a:cubicBezTo>
                    <a:pt x="71" y="24"/>
                    <a:pt x="71" y="24"/>
                    <a:pt x="71" y="24"/>
                  </a:cubicBezTo>
                  <a:cubicBezTo>
                    <a:pt x="71" y="19"/>
                    <a:pt x="72" y="15"/>
                    <a:pt x="72" y="12"/>
                  </a:cubicBezTo>
                  <a:cubicBezTo>
                    <a:pt x="72" y="10"/>
                    <a:pt x="73" y="8"/>
                    <a:pt x="74" y="6"/>
                  </a:cubicBezTo>
                  <a:cubicBezTo>
                    <a:pt x="73" y="5"/>
                    <a:pt x="73" y="5"/>
                    <a:pt x="73" y="5"/>
                  </a:cubicBezTo>
                  <a:cubicBezTo>
                    <a:pt x="69" y="4"/>
                    <a:pt x="64" y="2"/>
                    <a:pt x="59" y="2"/>
                  </a:cubicBezTo>
                  <a:cubicBezTo>
                    <a:pt x="55" y="1"/>
                    <a:pt x="50" y="0"/>
                    <a:pt x="45" y="0"/>
                  </a:cubicBezTo>
                  <a:cubicBezTo>
                    <a:pt x="31" y="0"/>
                    <a:pt x="20" y="4"/>
                    <a:pt x="12" y="11"/>
                  </a:cubicBezTo>
                  <a:cubicBezTo>
                    <a:pt x="4" y="18"/>
                    <a:pt x="0" y="28"/>
                    <a:pt x="0" y="39"/>
                  </a:cubicBezTo>
                  <a:cubicBezTo>
                    <a:pt x="0" y="47"/>
                    <a:pt x="1" y="54"/>
                    <a:pt x="5" y="60"/>
                  </a:cubicBezTo>
                  <a:cubicBezTo>
                    <a:pt x="9" y="66"/>
                    <a:pt x="14" y="71"/>
                    <a:pt x="20" y="75"/>
                  </a:cubicBezTo>
                  <a:cubicBezTo>
                    <a:pt x="27" y="78"/>
                    <a:pt x="35" y="80"/>
                    <a:pt x="45" y="80"/>
                  </a:cubicBezTo>
                  <a:cubicBezTo>
                    <a:pt x="50" y="80"/>
                    <a:pt x="54" y="79"/>
                    <a:pt x="58" y="78"/>
                  </a:cubicBezTo>
                  <a:cubicBezTo>
                    <a:pt x="62" y="77"/>
                    <a:pt x="66" y="76"/>
                    <a:pt x="71" y="73"/>
                  </a:cubicBezTo>
                  <a:cubicBezTo>
                    <a:pt x="71" y="72"/>
                    <a:pt x="72" y="70"/>
                    <a:pt x="73" y="68"/>
                  </a:cubicBezTo>
                  <a:cubicBezTo>
                    <a:pt x="72" y="67"/>
                    <a:pt x="72" y="67"/>
                    <a:pt x="72" y="67"/>
                  </a:cubicBezTo>
                  <a:cubicBezTo>
                    <a:pt x="68" y="69"/>
                    <a:pt x="64" y="70"/>
                    <a:pt x="61" y="71"/>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3"/>
            <p:cNvSpPr>
              <a:spLocks noEditPoints="1"/>
            </p:cNvSpPr>
            <p:nvPr/>
          </p:nvSpPr>
          <p:spPr bwMode="auto">
            <a:xfrm>
              <a:off x="615" y="589"/>
              <a:ext cx="547" cy="77"/>
            </a:xfrm>
            <a:custGeom>
              <a:avLst/>
              <a:gdLst>
                <a:gd name="T0" fmla="*/ 54 w 421"/>
                <a:gd name="T1" fmla="*/ 12 h 53"/>
                <a:gd name="T2" fmla="*/ 4 w 421"/>
                <a:gd name="T3" fmla="*/ 13 h 53"/>
                <a:gd name="T4" fmla="*/ 43 w 421"/>
                <a:gd name="T5" fmla="*/ 50 h 53"/>
                <a:gd name="T6" fmla="*/ 16 w 421"/>
                <a:gd name="T7" fmla="*/ 9 h 53"/>
                <a:gd name="T8" fmla="*/ 41 w 421"/>
                <a:gd name="T9" fmla="*/ 44 h 53"/>
                <a:gd name="T10" fmla="*/ 109 w 421"/>
                <a:gd name="T11" fmla="*/ 42 h 53"/>
                <a:gd name="T12" fmla="*/ 78 w 421"/>
                <a:gd name="T13" fmla="*/ 26 h 53"/>
                <a:gd name="T14" fmla="*/ 113 w 421"/>
                <a:gd name="T15" fmla="*/ 10 h 53"/>
                <a:gd name="T16" fmla="*/ 118 w 421"/>
                <a:gd name="T17" fmla="*/ 4 h 53"/>
                <a:gd name="T18" fmla="*/ 67 w 421"/>
                <a:gd name="T19" fmla="*/ 27 h 53"/>
                <a:gd name="T20" fmla="*/ 119 w 421"/>
                <a:gd name="T21" fmla="*/ 49 h 53"/>
                <a:gd name="T22" fmla="*/ 122 w 421"/>
                <a:gd name="T23" fmla="*/ 31 h 53"/>
                <a:gd name="T24" fmla="*/ 108 w 421"/>
                <a:gd name="T25" fmla="*/ 35 h 53"/>
                <a:gd name="T26" fmla="*/ 145 w 421"/>
                <a:gd name="T27" fmla="*/ 49 h 53"/>
                <a:gd name="T28" fmla="*/ 143 w 421"/>
                <a:gd name="T29" fmla="*/ 13 h 53"/>
                <a:gd name="T30" fmla="*/ 184 w 421"/>
                <a:gd name="T31" fmla="*/ 53 h 53"/>
                <a:gd name="T32" fmla="*/ 184 w 421"/>
                <a:gd name="T33" fmla="*/ 6 h 53"/>
                <a:gd name="T34" fmla="*/ 190 w 421"/>
                <a:gd name="T35" fmla="*/ 1 h 53"/>
                <a:gd name="T36" fmla="*/ 177 w 421"/>
                <a:gd name="T37" fmla="*/ 4 h 53"/>
                <a:gd name="T38" fmla="*/ 179 w 421"/>
                <a:gd name="T39" fmla="*/ 38 h 53"/>
                <a:gd name="T40" fmla="*/ 132 w 421"/>
                <a:gd name="T41" fmla="*/ 1 h 53"/>
                <a:gd name="T42" fmla="*/ 139 w 421"/>
                <a:gd name="T43" fmla="*/ 13 h 53"/>
                <a:gd name="T44" fmla="*/ 138 w 421"/>
                <a:gd name="T45" fmla="*/ 49 h 53"/>
                <a:gd name="T46" fmla="*/ 211 w 421"/>
                <a:gd name="T47" fmla="*/ 52 h 53"/>
                <a:gd name="T48" fmla="*/ 218 w 421"/>
                <a:gd name="T49" fmla="*/ 49 h 53"/>
                <a:gd name="T50" fmla="*/ 216 w 421"/>
                <a:gd name="T51" fmla="*/ 7 h 53"/>
                <a:gd name="T52" fmla="*/ 210 w 421"/>
                <a:gd name="T53" fmla="*/ 1 h 53"/>
                <a:gd name="T54" fmla="*/ 205 w 421"/>
                <a:gd name="T55" fmla="*/ 6 h 53"/>
                <a:gd name="T56" fmla="*/ 204 w 421"/>
                <a:gd name="T57" fmla="*/ 49 h 53"/>
                <a:gd name="T58" fmla="*/ 255 w 421"/>
                <a:gd name="T59" fmla="*/ 52 h 53"/>
                <a:gd name="T60" fmla="*/ 259 w 421"/>
                <a:gd name="T61" fmla="*/ 46 h 53"/>
                <a:gd name="T62" fmla="*/ 260 w 421"/>
                <a:gd name="T63" fmla="*/ 6 h 53"/>
                <a:gd name="T64" fmla="*/ 277 w 421"/>
                <a:gd name="T65" fmla="*/ 13 h 53"/>
                <a:gd name="T66" fmla="*/ 231 w 421"/>
                <a:gd name="T67" fmla="*/ 1 h 53"/>
                <a:gd name="T68" fmla="*/ 234 w 421"/>
                <a:gd name="T69" fmla="*/ 7 h 53"/>
                <a:gd name="T70" fmla="*/ 249 w 421"/>
                <a:gd name="T71" fmla="*/ 6 h 53"/>
                <a:gd name="T72" fmla="*/ 247 w 421"/>
                <a:gd name="T73" fmla="*/ 48 h 53"/>
                <a:gd name="T74" fmla="*/ 255 w 421"/>
                <a:gd name="T75" fmla="*/ 52 h 53"/>
                <a:gd name="T76" fmla="*/ 309 w 421"/>
                <a:gd name="T77" fmla="*/ 49 h 53"/>
                <a:gd name="T78" fmla="*/ 303 w 421"/>
                <a:gd name="T79" fmla="*/ 21 h 53"/>
                <a:gd name="T80" fmla="*/ 309 w 421"/>
                <a:gd name="T81" fmla="*/ 1 h 53"/>
                <a:gd name="T82" fmla="*/ 291 w 421"/>
                <a:gd name="T83" fmla="*/ 5 h 53"/>
                <a:gd name="T84" fmla="*/ 292 w 421"/>
                <a:gd name="T85" fmla="*/ 46 h 53"/>
                <a:gd name="T86" fmla="*/ 298 w 421"/>
                <a:gd name="T87" fmla="*/ 52 h 53"/>
                <a:gd name="T88" fmla="*/ 342 w 421"/>
                <a:gd name="T89" fmla="*/ 53 h 53"/>
                <a:gd name="T90" fmla="*/ 368 w 421"/>
                <a:gd name="T91" fmla="*/ 5 h 53"/>
                <a:gd name="T92" fmla="*/ 355 w 421"/>
                <a:gd name="T93" fmla="*/ 1 h 53"/>
                <a:gd name="T94" fmla="*/ 356 w 421"/>
                <a:gd name="T95" fmla="*/ 19 h 53"/>
                <a:gd name="T96" fmla="*/ 335 w 421"/>
                <a:gd name="T97" fmla="*/ 5 h 53"/>
                <a:gd name="T98" fmla="*/ 316 w 421"/>
                <a:gd name="T99" fmla="*/ 1 h 53"/>
                <a:gd name="T100" fmla="*/ 406 w 421"/>
                <a:gd name="T101" fmla="*/ 52 h 53"/>
                <a:gd name="T102" fmla="*/ 418 w 421"/>
                <a:gd name="T103" fmla="*/ 40 h 53"/>
                <a:gd name="T104" fmla="*/ 398 w 421"/>
                <a:gd name="T105" fmla="*/ 32 h 53"/>
                <a:gd name="T106" fmla="*/ 412 w 421"/>
                <a:gd name="T107" fmla="*/ 29 h 53"/>
                <a:gd name="T108" fmla="*/ 416 w 421"/>
                <a:gd name="T109" fmla="*/ 18 h 53"/>
                <a:gd name="T110" fmla="*/ 405 w 421"/>
                <a:gd name="T111" fmla="*/ 24 h 53"/>
                <a:gd name="T112" fmla="*/ 415 w 421"/>
                <a:gd name="T113" fmla="*/ 6 h 53"/>
                <a:gd name="T114" fmla="*/ 421 w 421"/>
                <a:gd name="T115" fmla="*/ 2 h 53"/>
                <a:gd name="T116" fmla="*/ 381 w 421"/>
                <a:gd name="T117" fmla="*/ 1 h 53"/>
                <a:gd name="T118" fmla="*/ 387 w 421"/>
                <a:gd name="T119" fmla="*/ 24 h 53"/>
                <a:gd name="T120" fmla="*/ 396 w 421"/>
                <a:gd name="T12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 h="53">
                  <a:moveTo>
                    <a:pt x="43" y="50"/>
                  </a:moveTo>
                  <a:cubicBezTo>
                    <a:pt x="48" y="47"/>
                    <a:pt x="51" y="44"/>
                    <a:pt x="53" y="40"/>
                  </a:cubicBezTo>
                  <a:cubicBezTo>
                    <a:pt x="56" y="36"/>
                    <a:pt x="57" y="31"/>
                    <a:pt x="57" y="25"/>
                  </a:cubicBezTo>
                  <a:cubicBezTo>
                    <a:pt x="57" y="20"/>
                    <a:pt x="56" y="15"/>
                    <a:pt x="54" y="12"/>
                  </a:cubicBezTo>
                  <a:cubicBezTo>
                    <a:pt x="51" y="8"/>
                    <a:pt x="48" y="5"/>
                    <a:pt x="44" y="3"/>
                  </a:cubicBezTo>
                  <a:cubicBezTo>
                    <a:pt x="41" y="1"/>
                    <a:pt x="35" y="0"/>
                    <a:pt x="29" y="0"/>
                  </a:cubicBezTo>
                  <a:cubicBezTo>
                    <a:pt x="23" y="0"/>
                    <a:pt x="17" y="1"/>
                    <a:pt x="13" y="3"/>
                  </a:cubicBezTo>
                  <a:cubicBezTo>
                    <a:pt x="9" y="6"/>
                    <a:pt x="6" y="9"/>
                    <a:pt x="4" y="13"/>
                  </a:cubicBezTo>
                  <a:cubicBezTo>
                    <a:pt x="1" y="17"/>
                    <a:pt x="0" y="21"/>
                    <a:pt x="0" y="27"/>
                  </a:cubicBezTo>
                  <a:cubicBezTo>
                    <a:pt x="0" y="35"/>
                    <a:pt x="3" y="42"/>
                    <a:pt x="7" y="46"/>
                  </a:cubicBezTo>
                  <a:cubicBezTo>
                    <a:pt x="12" y="51"/>
                    <a:pt x="19" y="53"/>
                    <a:pt x="28" y="53"/>
                  </a:cubicBezTo>
                  <a:cubicBezTo>
                    <a:pt x="34" y="53"/>
                    <a:pt x="39" y="52"/>
                    <a:pt x="43" y="50"/>
                  </a:cubicBezTo>
                  <a:close/>
                  <a:moveTo>
                    <a:pt x="20" y="47"/>
                  </a:moveTo>
                  <a:cubicBezTo>
                    <a:pt x="17" y="45"/>
                    <a:pt x="15" y="43"/>
                    <a:pt x="14" y="39"/>
                  </a:cubicBezTo>
                  <a:cubicBezTo>
                    <a:pt x="12" y="35"/>
                    <a:pt x="11" y="31"/>
                    <a:pt x="11" y="26"/>
                  </a:cubicBezTo>
                  <a:cubicBezTo>
                    <a:pt x="11" y="18"/>
                    <a:pt x="13" y="13"/>
                    <a:pt x="16" y="9"/>
                  </a:cubicBezTo>
                  <a:cubicBezTo>
                    <a:pt x="19" y="6"/>
                    <a:pt x="23" y="4"/>
                    <a:pt x="28" y="4"/>
                  </a:cubicBezTo>
                  <a:cubicBezTo>
                    <a:pt x="34" y="4"/>
                    <a:pt x="38" y="6"/>
                    <a:pt x="41" y="9"/>
                  </a:cubicBezTo>
                  <a:cubicBezTo>
                    <a:pt x="44" y="13"/>
                    <a:pt x="46" y="19"/>
                    <a:pt x="46" y="27"/>
                  </a:cubicBezTo>
                  <a:cubicBezTo>
                    <a:pt x="46" y="35"/>
                    <a:pt x="44" y="40"/>
                    <a:pt x="41" y="44"/>
                  </a:cubicBezTo>
                  <a:cubicBezTo>
                    <a:pt x="38" y="47"/>
                    <a:pt x="34" y="49"/>
                    <a:pt x="29" y="49"/>
                  </a:cubicBezTo>
                  <a:cubicBezTo>
                    <a:pt x="26" y="49"/>
                    <a:pt x="22" y="48"/>
                    <a:pt x="20" y="47"/>
                  </a:cubicBezTo>
                  <a:close/>
                  <a:moveTo>
                    <a:pt x="108" y="35"/>
                  </a:moveTo>
                  <a:cubicBezTo>
                    <a:pt x="108" y="36"/>
                    <a:pt x="109" y="38"/>
                    <a:pt x="109" y="42"/>
                  </a:cubicBezTo>
                  <a:cubicBezTo>
                    <a:pt x="109" y="43"/>
                    <a:pt x="109" y="45"/>
                    <a:pt x="108" y="47"/>
                  </a:cubicBezTo>
                  <a:cubicBezTo>
                    <a:pt x="105" y="48"/>
                    <a:pt x="102" y="49"/>
                    <a:pt x="99" y="49"/>
                  </a:cubicBezTo>
                  <a:cubicBezTo>
                    <a:pt x="93" y="49"/>
                    <a:pt x="88" y="47"/>
                    <a:pt x="84" y="43"/>
                  </a:cubicBezTo>
                  <a:cubicBezTo>
                    <a:pt x="80" y="38"/>
                    <a:pt x="78" y="33"/>
                    <a:pt x="78" y="26"/>
                  </a:cubicBezTo>
                  <a:cubicBezTo>
                    <a:pt x="78" y="19"/>
                    <a:pt x="80" y="14"/>
                    <a:pt x="84" y="10"/>
                  </a:cubicBezTo>
                  <a:cubicBezTo>
                    <a:pt x="88" y="6"/>
                    <a:pt x="93" y="4"/>
                    <a:pt x="99" y="4"/>
                  </a:cubicBezTo>
                  <a:cubicBezTo>
                    <a:pt x="102" y="4"/>
                    <a:pt x="105" y="5"/>
                    <a:pt x="107" y="6"/>
                  </a:cubicBezTo>
                  <a:cubicBezTo>
                    <a:pt x="110" y="6"/>
                    <a:pt x="112" y="8"/>
                    <a:pt x="113" y="10"/>
                  </a:cubicBezTo>
                  <a:cubicBezTo>
                    <a:pt x="114" y="11"/>
                    <a:pt x="114" y="13"/>
                    <a:pt x="114" y="16"/>
                  </a:cubicBezTo>
                  <a:cubicBezTo>
                    <a:pt x="117" y="16"/>
                    <a:pt x="117" y="16"/>
                    <a:pt x="117" y="16"/>
                  </a:cubicBezTo>
                  <a:cubicBezTo>
                    <a:pt x="117" y="11"/>
                    <a:pt x="118" y="7"/>
                    <a:pt x="119" y="4"/>
                  </a:cubicBezTo>
                  <a:cubicBezTo>
                    <a:pt x="118" y="4"/>
                    <a:pt x="118" y="4"/>
                    <a:pt x="118" y="4"/>
                  </a:cubicBezTo>
                  <a:cubicBezTo>
                    <a:pt x="115" y="2"/>
                    <a:pt x="112" y="2"/>
                    <a:pt x="109" y="1"/>
                  </a:cubicBezTo>
                  <a:cubicBezTo>
                    <a:pt x="106" y="1"/>
                    <a:pt x="102" y="0"/>
                    <a:pt x="99" y="0"/>
                  </a:cubicBezTo>
                  <a:cubicBezTo>
                    <a:pt x="88" y="0"/>
                    <a:pt x="81" y="3"/>
                    <a:pt x="75" y="7"/>
                  </a:cubicBezTo>
                  <a:cubicBezTo>
                    <a:pt x="70" y="12"/>
                    <a:pt x="67" y="19"/>
                    <a:pt x="67" y="27"/>
                  </a:cubicBezTo>
                  <a:cubicBezTo>
                    <a:pt x="67" y="35"/>
                    <a:pt x="70" y="41"/>
                    <a:pt x="75" y="46"/>
                  </a:cubicBezTo>
                  <a:cubicBezTo>
                    <a:pt x="80" y="51"/>
                    <a:pt x="88" y="53"/>
                    <a:pt x="97" y="53"/>
                  </a:cubicBezTo>
                  <a:cubicBezTo>
                    <a:pt x="101" y="53"/>
                    <a:pt x="104" y="53"/>
                    <a:pt x="107" y="52"/>
                  </a:cubicBezTo>
                  <a:cubicBezTo>
                    <a:pt x="111" y="52"/>
                    <a:pt x="115" y="50"/>
                    <a:pt x="119" y="49"/>
                  </a:cubicBezTo>
                  <a:cubicBezTo>
                    <a:pt x="119" y="45"/>
                    <a:pt x="119" y="42"/>
                    <a:pt x="119" y="41"/>
                  </a:cubicBezTo>
                  <a:cubicBezTo>
                    <a:pt x="119" y="40"/>
                    <a:pt x="119" y="37"/>
                    <a:pt x="119" y="35"/>
                  </a:cubicBezTo>
                  <a:cubicBezTo>
                    <a:pt x="120" y="34"/>
                    <a:pt x="121" y="34"/>
                    <a:pt x="122" y="34"/>
                  </a:cubicBezTo>
                  <a:cubicBezTo>
                    <a:pt x="122" y="31"/>
                    <a:pt x="122" y="31"/>
                    <a:pt x="122" y="31"/>
                  </a:cubicBezTo>
                  <a:cubicBezTo>
                    <a:pt x="119" y="31"/>
                    <a:pt x="115" y="32"/>
                    <a:pt x="112" y="32"/>
                  </a:cubicBezTo>
                  <a:cubicBezTo>
                    <a:pt x="109" y="32"/>
                    <a:pt x="105" y="31"/>
                    <a:pt x="100" y="31"/>
                  </a:cubicBezTo>
                  <a:cubicBezTo>
                    <a:pt x="100" y="34"/>
                    <a:pt x="100" y="34"/>
                    <a:pt x="100" y="34"/>
                  </a:cubicBezTo>
                  <a:cubicBezTo>
                    <a:pt x="105" y="35"/>
                    <a:pt x="108" y="35"/>
                    <a:pt x="108" y="35"/>
                  </a:cubicBezTo>
                  <a:close/>
                  <a:moveTo>
                    <a:pt x="141" y="52"/>
                  </a:moveTo>
                  <a:cubicBezTo>
                    <a:pt x="143" y="52"/>
                    <a:pt x="146" y="52"/>
                    <a:pt x="150" y="52"/>
                  </a:cubicBezTo>
                  <a:cubicBezTo>
                    <a:pt x="150" y="49"/>
                    <a:pt x="150" y="49"/>
                    <a:pt x="150" y="49"/>
                  </a:cubicBezTo>
                  <a:cubicBezTo>
                    <a:pt x="147" y="49"/>
                    <a:pt x="145" y="49"/>
                    <a:pt x="145" y="49"/>
                  </a:cubicBezTo>
                  <a:cubicBezTo>
                    <a:pt x="144" y="48"/>
                    <a:pt x="144" y="48"/>
                    <a:pt x="144" y="48"/>
                  </a:cubicBezTo>
                  <a:cubicBezTo>
                    <a:pt x="144" y="47"/>
                    <a:pt x="144" y="45"/>
                    <a:pt x="144" y="41"/>
                  </a:cubicBezTo>
                  <a:cubicBezTo>
                    <a:pt x="143" y="36"/>
                    <a:pt x="143" y="31"/>
                    <a:pt x="143" y="27"/>
                  </a:cubicBezTo>
                  <a:cubicBezTo>
                    <a:pt x="143" y="13"/>
                    <a:pt x="143" y="13"/>
                    <a:pt x="143" y="13"/>
                  </a:cubicBezTo>
                  <a:cubicBezTo>
                    <a:pt x="146" y="16"/>
                    <a:pt x="150" y="21"/>
                    <a:pt x="154" y="26"/>
                  </a:cubicBezTo>
                  <a:cubicBezTo>
                    <a:pt x="163" y="37"/>
                    <a:pt x="171" y="45"/>
                    <a:pt x="177" y="52"/>
                  </a:cubicBezTo>
                  <a:cubicBezTo>
                    <a:pt x="178" y="53"/>
                    <a:pt x="180" y="53"/>
                    <a:pt x="183" y="53"/>
                  </a:cubicBezTo>
                  <a:cubicBezTo>
                    <a:pt x="184" y="53"/>
                    <a:pt x="184" y="53"/>
                    <a:pt x="184" y="53"/>
                  </a:cubicBezTo>
                  <a:cubicBezTo>
                    <a:pt x="184" y="49"/>
                    <a:pt x="183" y="45"/>
                    <a:pt x="183" y="41"/>
                  </a:cubicBezTo>
                  <a:cubicBezTo>
                    <a:pt x="184" y="26"/>
                    <a:pt x="184" y="26"/>
                    <a:pt x="184" y="26"/>
                  </a:cubicBezTo>
                  <a:cubicBezTo>
                    <a:pt x="184" y="12"/>
                    <a:pt x="184" y="12"/>
                    <a:pt x="184" y="12"/>
                  </a:cubicBezTo>
                  <a:cubicBezTo>
                    <a:pt x="184" y="8"/>
                    <a:pt x="184" y="6"/>
                    <a:pt x="184" y="6"/>
                  </a:cubicBezTo>
                  <a:cubicBezTo>
                    <a:pt x="184" y="5"/>
                    <a:pt x="184" y="5"/>
                    <a:pt x="184" y="5"/>
                  </a:cubicBezTo>
                  <a:cubicBezTo>
                    <a:pt x="185" y="5"/>
                    <a:pt x="185" y="5"/>
                    <a:pt x="185" y="5"/>
                  </a:cubicBezTo>
                  <a:cubicBezTo>
                    <a:pt x="186" y="4"/>
                    <a:pt x="187" y="4"/>
                    <a:pt x="190" y="4"/>
                  </a:cubicBezTo>
                  <a:cubicBezTo>
                    <a:pt x="190" y="1"/>
                    <a:pt x="190" y="1"/>
                    <a:pt x="190" y="1"/>
                  </a:cubicBezTo>
                  <a:cubicBezTo>
                    <a:pt x="187" y="1"/>
                    <a:pt x="184" y="1"/>
                    <a:pt x="180" y="1"/>
                  </a:cubicBezTo>
                  <a:cubicBezTo>
                    <a:pt x="178" y="1"/>
                    <a:pt x="175" y="1"/>
                    <a:pt x="172" y="1"/>
                  </a:cubicBezTo>
                  <a:cubicBezTo>
                    <a:pt x="172" y="4"/>
                    <a:pt x="172" y="4"/>
                    <a:pt x="172" y="4"/>
                  </a:cubicBezTo>
                  <a:cubicBezTo>
                    <a:pt x="175" y="4"/>
                    <a:pt x="177" y="4"/>
                    <a:pt x="177" y="4"/>
                  </a:cubicBezTo>
                  <a:cubicBezTo>
                    <a:pt x="178" y="5"/>
                    <a:pt x="178" y="5"/>
                    <a:pt x="178" y="5"/>
                  </a:cubicBezTo>
                  <a:cubicBezTo>
                    <a:pt x="179" y="6"/>
                    <a:pt x="179" y="7"/>
                    <a:pt x="179" y="9"/>
                  </a:cubicBezTo>
                  <a:cubicBezTo>
                    <a:pt x="179" y="13"/>
                    <a:pt x="179" y="18"/>
                    <a:pt x="179" y="24"/>
                  </a:cubicBezTo>
                  <a:cubicBezTo>
                    <a:pt x="179" y="38"/>
                    <a:pt x="179" y="38"/>
                    <a:pt x="179" y="38"/>
                  </a:cubicBezTo>
                  <a:cubicBezTo>
                    <a:pt x="176" y="35"/>
                    <a:pt x="172" y="30"/>
                    <a:pt x="167" y="24"/>
                  </a:cubicBezTo>
                  <a:cubicBezTo>
                    <a:pt x="160" y="16"/>
                    <a:pt x="153" y="8"/>
                    <a:pt x="148" y="1"/>
                  </a:cubicBezTo>
                  <a:cubicBezTo>
                    <a:pt x="145" y="1"/>
                    <a:pt x="143" y="1"/>
                    <a:pt x="141" y="1"/>
                  </a:cubicBezTo>
                  <a:cubicBezTo>
                    <a:pt x="139" y="1"/>
                    <a:pt x="136" y="1"/>
                    <a:pt x="132" y="1"/>
                  </a:cubicBezTo>
                  <a:cubicBezTo>
                    <a:pt x="132" y="4"/>
                    <a:pt x="132" y="4"/>
                    <a:pt x="132" y="4"/>
                  </a:cubicBezTo>
                  <a:cubicBezTo>
                    <a:pt x="136" y="4"/>
                    <a:pt x="137" y="4"/>
                    <a:pt x="138" y="5"/>
                  </a:cubicBezTo>
                  <a:cubicBezTo>
                    <a:pt x="138" y="5"/>
                    <a:pt x="138" y="5"/>
                    <a:pt x="139" y="6"/>
                  </a:cubicBezTo>
                  <a:cubicBezTo>
                    <a:pt x="139" y="6"/>
                    <a:pt x="139" y="9"/>
                    <a:pt x="139" y="13"/>
                  </a:cubicBezTo>
                  <a:cubicBezTo>
                    <a:pt x="139" y="28"/>
                    <a:pt x="139" y="28"/>
                    <a:pt x="139" y="28"/>
                  </a:cubicBezTo>
                  <a:cubicBezTo>
                    <a:pt x="139" y="31"/>
                    <a:pt x="139" y="36"/>
                    <a:pt x="139" y="42"/>
                  </a:cubicBezTo>
                  <a:cubicBezTo>
                    <a:pt x="139" y="45"/>
                    <a:pt x="139" y="47"/>
                    <a:pt x="138" y="48"/>
                  </a:cubicBezTo>
                  <a:cubicBezTo>
                    <a:pt x="138" y="48"/>
                    <a:pt x="138" y="49"/>
                    <a:pt x="138" y="49"/>
                  </a:cubicBezTo>
                  <a:cubicBezTo>
                    <a:pt x="137" y="49"/>
                    <a:pt x="135" y="49"/>
                    <a:pt x="132" y="49"/>
                  </a:cubicBezTo>
                  <a:cubicBezTo>
                    <a:pt x="132" y="52"/>
                    <a:pt x="132" y="52"/>
                    <a:pt x="132" y="52"/>
                  </a:cubicBezTo>
                  <a:cubicBezTo>
                    <a:pt x="137" y="52"/>
                    <a:pt x="140" y="52"/>
                    <a:pt x="141" y="52"/>
                  </a:cubicBezTo>
                  <a:close/>
                  <a:moveTo>
                    <a:pt x="211" y="52"/>
                  </a:moveTo>
                  <a:cubicBezTo>
                    <a:pt x="213" y="52"/>
                    <a:pt x="216" y="52"/>
                    <a:pt x="218" y="52"/>
                  </a:cubicBezTo>
                  <a:cubicBezTo>
                    <a:pt x="223" y="52"/>
                    <a:pt x="223" y="52"/>
                    <a:pt x="223" y="52"/>
                  </a:cubicBezTo>
                  <a:cubicBezTo>
                    <a:pt x="223" y="49"/>
                    <a:pt x="223" y="49"/>
                    <a:pt x="223" y="49"/>
                  </a:cubicBezTo>
                  <a:cubicBezTo>
                    <a:pt x="220" y="49"/>
                    <a:pt x="218" y="49"/>
                    <a:pt x="218" y="49"/>
                  </a:cubicBezTo>
                  <a:cubicBezTo>
                    <a:pt x="217" y="49"/>
                    <a:pt x="217" y="48"/>
                    <a:pt x="217" y="48"/>
                  </a:cubicBezTo>
                  <a:cubicBezTo>
                    <a:pt x="216" y="47"/>
                    <a:pt x="216" y="45"/>
                    <a:pt x="216" y="41"/>
                  </a:cubicBezTo>
                  <a:cubicBezTo>
                    <a:pt x="216" y="38"/>
                    <a:pt x="216" y="31"/>
                    <a:pt x="216" y="21"/>
                  </a:cubicBezTo>
                  <a:cubicBezTo>
                    <a:pt x="216" y="14"/>
                    <a:pt x="216" y="9"/>
                    <a:pt x="216" y="7"/>
                  </a:cubicBezTo>
                  <a:cubicBezTo>
                    <a:pt x="216" y="6"/>
                    <a:pt x="217" y="5"/>
                    <a:pt x="217" y="5"/>
                  </a:cubicBezTo>
                  <a:cubicBezTo>
                    <a:pt x="218" y="4"/>
                    <a:pt x="219" y="4"/>
                    <a:pt x="223" y="4"/>
                  </a:cubicBezTo>
                  <a:cubicBezTo>
                    <a:pt x="223" y="1"/>
                    <a:pt x="223" y="1"/>
                    <a:pt x="223" y="1"/>
                  </a:cubicBezTo>
                  <a:cubicBezTo>
                    <a:pt x="219" y="1"/>
                    <a:pt x="215" y="1"/>
                    <a:pt x="210" y="1"/>
                  </a:cubicBezTo>
                  <a:cubicBezTo>
                    <a:pt x="208" y="1"/>
                    <a:pt x="204" y="1"/>
                    <a:pt x="199" y="1"/>
                  </a:cubicBezTo>
                  <a:cubicBezTo>
                    <a:pt x="199" y="4"/>
                    <a:pt x="199" y="4"/>
                    <a:pt x="199" y="4"/>
                  </a:cubicBezTo>
                  <a:cubicBezTo>
                    <a:pt x="202" y="4"/>
                    <a:pt x="204" y="4"/>
                    <a:pt x="204" y="5"/>
                  </a:cubicBezTo>
                  <a:cubicBezTo>
                    <a:pt x="205" y="5"/>
                    <a:pt x="205" y="5"/>
                    <a:pt x="205" y="6"/>
                  </a:cubicBezTo>
                  <a:cubicBezTo>
                    <a:pt x="205" y="6"/>
                    <a:pt x="205" y="8"/>
                    <a:pt x="205" y="13"/>
                  </a:cubicBezTo>
                  <a:cubicBezTo>
                    <a:pt x="205" y="19"/>
                    <a:pt x="206" y="24"/>
                    <a:pt x="206" y="28"/>
                  </a:cubicBezTo>
                  <a:cubicBezTo>
                    <a:pt x="206" y="36"/>
                    <a:pt x="205" y="42"/>
                    <a:pt x="205" y="46"/>
                  </a:cubicBezTo>
                  <a:cubicBezTo>
                    <a:pt x="205" y="47"/>
                    <a:pt x="205" y="48"/>
                    <a:pt x="204" y="49"/>
                  </a:cubicBezTo>
                  <a:cubicBezTo>
                    <a:pt x="204" y="49"/>
                    <a:pt x="202" y="49"/>
                    <a:pt x="199" y="49"/>
                  </a:cubicBezTo>
                  <a:cubicBezTo>
                    <a:pt x="199" y="52"/>
                    <a:pt x="199" y="52"/>
                    <a:pt x="199" y="52"/>
                  </a:cubicBezTo>
                  <a:cubicBezTo>
                    <a:pt x="211" y="52"/>
                    <a:pt x="211" y="52"/>
                    <a:pt x="211" y="52"/>
                  </a:cubicBezTo>
                  <a:close/>
                  <a:moveTo>
                    <a:pt x="255" y="52"/>
                  </a:moveTo>
                  <a:cubicBezTo>
                    <a:pt x="259" y="52"/>
                    <a:pt x="262" y="52"/>
                    <a:pt x="266" y="52"/>
                  </a:cubicBezTo>
                  <a:cubicBezTo>
                    <a:pt x="266" y="49"/>
                    <a:pt x="266" y="49"/>
                    <a:pt x="266" y="49"/>
                  </a:cubicBezTo>
                  <a:cubicBezTo>
                    <a:pt x="262" y="49"/>
                    <a:pt x="261" y="49"/>
                    <a:pt x="260" y="49"/>
                  </a:cubicBezTo>
                  <a:cubicBezTo>
                    <a:pt x="260" y="48"/>
                    <a:pt x="259" y="47"/>
                    <a:pt x="259" y="46"/>
                  </a:cubicBezTo>
                  <a:cubicBezTo>
                    <a:pt x="259" y="44"/>
                    <a:pt x="259" y="40"/>
                    <a:pt x="259" y="32"/>
                  </a:cubicBezTo>
                  <a:cubicBezTo>
                    <a:pt x="259" y="8"/>
                    <a:pt x="259" y="8"/>
                    <a:pt x="259" y="8"/>
                  </a:cubicBezTo>
                  <a:cubicBezTo>
                    <a:pt x="259" y="7"/>
                    <a:pt x="259" y="6"/>
                    <a:pt x="259" y="6"/>
                  </a:cubicBezTo>
                  <a:cubicBezTo>
                    <a:pt x="260" y="6"/>
                    <a:pt x="260" y="6"/>
                    <a:pt x="260" y="6"/>
                  </a:cubicBezTo>
                  <a:cubicBezTo>
                    <a:pt x="266" y="6"/>
                    <a:pt x="270" y="6"/>
                    <a:pt x="272" y="6"/>
                  </a:cubicBezTo>
                  <a:cubicBezTo>
                    <a:pt x="273" y="6"/>
                    <a:pt x="273" y="6"/>
                    <a:pt x="273" y="7"/>
                  </a:cubicBezTo>
                  <a:cubicBezTo>
                    <a:pt x="273" y="7"/>
                    <a:pt x="274" y="9"/>
                    <a:pt x="274" y="13"/>
                  </a:cubicBezTo>
                  <a:cubicBezTo>
                    <a:pt x="277" y="13"/>
                    <a:pt x="277" y="13"/>
                    <a:pt x="277" y="13"/>
                  </a:cubicBezTo>
                  <a:cubicBezTo>
                    <a:pt x="277" y="9"/>
                    <a:pt x="277" y="5"/>
                    <a:pt x="278" y="2"/>
                  </a:cubicBezTo>
                  <a:cubicBezTo>
                    <a:pt x="277" y="1"/>
                    <a:pt x="277" y="1"/>
                    <a:pt x="277" y="1"/>
                  </a:cubicBezTo>
                  <a:cubicBezTo>
                    <a:pt x="268" y="1"/>
                    <a:pt x="260" y="1"/>
                    <a:pt x="253" y="1"/>
                  </a:cubicBezTo>
                  <a:cubicBezTo>
                    <a:pt x="246" y="1"/>
                    <a:pt x="238" y="1"/>
                    <a:pt x="231" y="1"/>
                  </a:cubicBezTo>
                  <a:cubicBezTo>
                    <a:pt x="230" y="1"/>
                    <a:pt x="230" y="1"/>
                    <a:pt x="230" y="1"/>
                  </a:cubicBezTo>
                  <a:cubicBezTo>
                    <a:pt x="231" y="5"/>
                    <a:pt x="231" y="9"/>
                    <a:pt x="231" y="13"/>
                  </a:cubicBezTo>
                  <a:cubicBezTo>
                    <a:pt x="234" y="13"/>
                    <a:pt x="234" y="13"/>
                    <a:pt x="234" y="13"/>
                  </a:cubicBezTo>
                  <a:cubicBezTo>
                    <a:pt x="234" y="9"/>
                    <a:pt x="234" y="7"/>
                    <a:pt x="234" y="7"/>
                  </a:cubicBezTo>
                  <a:cubicBezTo>
                    <a:pt x="235" y="6"/>
                    <a:pt x="235" y="6"/>
                    <a:pt x="235" y="6"/>
                  </a:cubicBezTo>
                  <a:cubicBezTo>
                    <a:pt x="235" y="6"/>
                    <a:pt x="236" y="6"/>
                    <a:pt x="237" y="6"/>
                  </a:cubicBezTo>
                  <a:cubicBezTo>
                    <a:pt x="240" y="6"/>
                    <a:pt x="243" y="6"/>
                    <a:pt x="246" y="6"/>
                  </a:cubicBezTo>
                  <a:cubicBezTo>
                    <a:pt x="248" y="6"/>
                    <a:pt x="249" y="6"/>
                    <a:pt x="249" y="6"/>
                  </a:cubicBezTo>
                  <a:cubicBezTo>
                    <a:pt x="249" y="6"/>
                    <a:pt x="249" y="11"/>
                    <a:pt x="249" y="21"/>
                  </a:cubicBezTo>
                  <a:cubicBezTo>
                    <a:pt x="249" y="26"/>
                    <a:pt x="249" y="31"/>
                    <a:pt x="249" y="35"/>
                  </a:cubicBezTo>
                  <a:cubicBezTo>
                    <a:pt x="248" y="42"/>
                    <a:pt x="248" y="46"/>
                    <a:pt x="248" y="47"/>
                  </a:cubicBezTo>
                  <a:cubicBezTo>
                    <a:pt x="248" y="48"/>
                    <a:pt x="248" y="48"/>
                    <a:pt x="247" y="48"/>
                  </a:cubicBezTo>
                  <a:cubicBezTo>
                    <a:pt x="247" y="49"/>
                    <a:pt x="247" y="49"/>
                    <a:pt x="246" y="49"/>
                  </a:cubicBezTo>
                  <a:cubicBezTo>
                    <a:pt x="244" y="49"/>
                    <a:pt x="243" y="49"/>
                    <a:pt x="242" y="49"/>
                  </a:cubicBezTo>
                  <a:cubicBezTo>
                    <a:pt x="242" y="52"/>
                    <a:pt x="242" y="52"/>
                    <a:pt x="242" y="52"/>
                  </a:cubicBezTo>
                  <a:cubicBezTo>
                    <a:pt x="245" y="52"/>
                    <a:pt x="249" y="52"/>
                    <a:pt x="255" y="52"/>
                  </a:cubicBezTo>
                  <a:close/>
                  <a:moveTo>
                    <a:pt x="298" y="52"/>
                  </a:moveTo>
                  <a:cubicBezTo>
                    <a:pt x="300" y="52"/>
                    <a:pt x="302" y="52"/>
                    <a:pt x="305" y="52"/>
                  </a:cubicBezTo>
                  <a:cubicBezTo>
                    <a:pt x="309" y="52"/>
                    <a:pt x="309" y="52"/>
                    <a:pt x="309" y="52"/>
                  </a:cubicBezTo>
                  <a:cubicBezTo>
                    <a:pt x="309" y="49"/>
                    <a:pt x="309" y="49"/>
                    <a:pt x="309" y="49"/>
                  </a:cubicBezTo>
                  <a:cubicBezTo>
                    <a:pt x="307" y="49"/>
                    <a:pt x="305" y="49"/>
                    <a:pt x="304" y="49"/>
                  </a:cubicBezTo>
                  <a:cubicBezTo>
                    <a:pt x="304" y="49"/>
                    <a:pt x="304" y="48"/>
                    <a:pt x="304" y="48"/>
                  </a:cubicBezTo>
                  <a:cubicBezTo>
                    <a:pt x="303" y="47"/>
                    <a:pt x="303" y="45"/>
                    <a:pt x="303" y="41"/>
                  </a:cubicBezTo>
                  <a:cubicBezTo>
                    <a:pt x="303" y="38"/>
                    <a:pt x="303" y="31"/>
                    <a:pt x="303" y="21"/>
                  </a:cubicBezTo>
                  <a:cubicBezTo>
                    <a:pt x="303" y="14"/>
                    <a:pt x="303" y="9"/>
                    <a:pt x="303" y="7"/>
                  </a:cubicBezTo>
                  <a:cubicBezTo>
                    <a:pt x="303" y="6"/>
                    <a:pt x="303" y="5"/>
                    <a:pt x="304" y="5"/>
                  </a:cubicBezTo>
                  <a:cubicBezTo>
                    <a:pt x="304" y="4"/>
                    <a:pt x="306" y="4"/>
                    <a:pt x="309" y="4"/>
                  </a:cubicBezTo>
                  <a:cubicBezTo>
                    <a:pt x="309" y="1"/>
                    <a:pt x="309" y="1"/>
                    <a:pt x="309" y="1"/>
                  </a:cubicBezTo>
                  <a:cubicBezTo>
                    <a:pt x="306" y="1"/>
                    <a:pt x="302" y="1"/>
                    <a:pt x="297" y="1"/>
                  </a:cubicBezTo>
                  <a:cubicBezTo>
                    <a:pt x="294" y="1"/>
                    <a:pt x="291" y="1"/>
                    <a:pt x="286" y="1"/>
                  </a:cubicBezTo>
                  <a:cubicBezTo>
                    <a:pt x="286" y="4"/>
                    <a:pt x="286" y="4"/>
                    <a:pt x="286" y="4"/>
                  </a:cubicBezTo>
                  <a:cubicBezTo>
                    <a:pt x="289" y="4"/>
                    <a:pt x="291" y="4"/>
                    <a:pt x="291" y="5"/>
                  </a:cubicBezTo>
                  <a:cubicBezTo>
                    <a:pt x="291" y="5"/>
                    <a:pt x="292" y="5"/>
                    <a:pt x="292" y="6"/>
                  </a:cubicBezTo>
                  <a:cubicBezTo>
                    <a:pt x="292" y="6"/>
                    <a:pt x="292" y="8"/>
                    <a:pt x="292" y="13"/>
                  </a:cubicBezTo>
                  <a:cubicBezTo>
                    <a:pt x="292" y="19"/>
                    <a:pt x="292" y="24"/>
                    <a:pt x="292" y="28"/>
                  </a:cubicBezTo>
                  <a:cubicBezTo>
                    <a:pt x="292" y="36"/>
                    <a:pt x="292" y="42"/>
                    <a:pt x="292" y="46"/>
                  </a:cubicBezTo>
                  <a:cubicBezTo>
                    <a:pt x="292" y="47"/>
                    <a:pt x="292" y="48"/>
                    <a:pt x="291" y="49"/>
                  </a:cubicBezTo>
                  <a:cubicBezTo>
                    <a:pt x="291" y="49"/>
                    <a:pt x="289" y="49"/>
                    <a:pt x="286" y="49"/>
                  </a:cubicBezTo>
                  <a:cubicBezTo>
                    <a:pt x="286" y="52"/>
                    <a:pt x="286" y="52"/>
                    <a:pt x="286" y="52"/>
                  </a:cubicBezTo>
                  <a:cubicBezTo>
                    <a:pt x="298" y="52"/>
                    <a:pt x="298" y="52"/>
                    <a:pt x="298" y="52"/>
                  </a:cubicBezTo>
                  <a:close/>
                  <a:moveTo>
                    <a:pt x="321" y="5"/>
                  </a:moveTo>
                  <a:cubicBezTo>
                    <a:pt x="322" y="5"/>
                    <a:pt x="322" y="6"/>
                    <a:pt x="323" y="8"/>
                  </a:cubicBezTo>
                  <a:cubicBezTo>
                    <a:pt x="324" y="10"/>
                    <a:pt x="326" y="15"/>
                    <a:pt x="329" y="22"/>
                  </a:cubicBezTo>
                  <a:cubicBezTo>
                    <a:pt x="342" y="53"/>
                    <a:pt x="342" y="53"/>
                    <a:pt x="342" y="53"/>
                  </a:cubicBezTo>
                  <a:cubicBezTo>
                    <a:pt x="347" y="53"/>
                    <a:pt x="347" y="53"/>
                    <a:pt x="347" y="53"/>
                  </a:cubicBezTo>
                  <a:cubicBezTo>
                    <a:pt x="348" y="50"/>
                    <a:pt x="350" y="46"/>
                    <a:pt x="352" y="40"/>
                  </a:cubicBezTo>
                  <a:cubicBezTo>
                    <a:pt x="364" y="13"/>
                    <a:pt x="364" y="13"/>
                    <a:pt x="364" y="13"/>
                  </a:cubicBezTo>
                  <a:cubicBezTo>
                    <a:pt x="366" y="8"/>
                    <a:pt x="367" y="5"/>
                    <a:pt x="368" y="5"/>
                  </a:cubicBezTo>
                  <a:cubicBezTo>
                    <a:pt x="368" y="4"/>
                    <a:pt x="370" y="4"/>
                    <a:pt x="372" y="4"/>
                  </a:cubicBezTo>
                  <a:cubicBezTo>
                    <a:pt x="372" y="1"/>
                    <a:pt x="372" y="1"/>
                    <a:pt x="372" y="1"/>
                  </a:cubicBezTo>
                  <a:cubicBezTo>
                    <a:pt x="368" y="1"/>
                    <a:pt x="365" y="1"/>
                    <a:pt x="364" y="1"/>
                  </a:cubicBezTo>
                  <a:cubicBezTo>
                    <a:pt x="362" y="1"/>
                    <a:pt x="359" y="1"/>
                    <a:pt x="355" y="1"/>
                  </a:cubicBezTo>
                  <a:cubicBezTo>
                    <a:pt x="355" y="4"/>
                    <a:pt x="355" y="4"/>
                    <a:pt x="355" y="4"/>
                  </a:cubicBezTo>
                  <a:cubicBezTo>
                    <a:pt x="358" y="4"/>
                    <a:pt x="359" y="4"/>
                    <a:pt x="360" y="5"/>
                  </a:cubicBezTo>
                  <a:cubicBezTo>
                    <a:pt x="360" y="5"/>
                    <a:pt x="361" y="5"/>
                    <a:pt x="361" y="6"/>
                  </a:cubicBezTo>
                  <a:cubicBezTo>
                    <a:pt x="361" y="7"/>
                    <a:pt x="359" y="12"/>
                    <a:pt x="356" y="19"/>
                  </a:cubicBezTo>
                  <a:cubicBezTo>
                    <a:pt x="348" y="40"/>
                    <a:pt x="348" y="40"/>
                    <a:pt x="348" y="40"/>
                  </a:cubicBezTo>
                  <a:cubicBezTo>
                    <a:pt x="338" y="15"/>
                    <a:pt x="338" y="15"/>
                    <a:pt x="338" y="15"/>
                  </a:cubicBezTo>
                  <a:cubicBezTo>
                    <a:pt x="335" y="9"/>
                    <a:pt x="334" y="7"/>
                    <a:pt x="334" y="6"/>
                  </a:cubicBezTo>
                  <a:cubicBezTo>
                    <a:pt x="334" y="5"/>
                    <a:pt x="335" y="5"/>
                    <a:pt x="335" y="5"/>
                  </a:cubicBezTo>
                  <a:cubicBezTo>
                    <a:pt x="336" y="4"/>
                    <a:pt x="338" y="4"/>
                    <a:pt x="340" y="4"/>
                  </a:cubicBezTo>
                  <a:cubicBezTo>
                    <a:pt x="340" y="1"/>
                    <a:pt x="340" y="1"/>
                    <a:pt x="340" y="1"/>
                  </a:cubicBezTo>
                  <a:cubicBezTo>
                    <a:pt x="336" y="1"/>
                    <a:pt x="333" y="1"/>
                    <a:pt x="329" y="1"/>
                  </a:cubicBezTo>
                  <a:cubicBezTo>
                    <a:pt x="325" y="1"/>
                    <a:pt x="321" y="1"/>
                    <a:pt x="316" y="1"/>
                  </a:cubicBezTo>
                  <a:cubicBezTo>
                    <a:pt x="316" y="4"/>
                    <a:pt x="316" y="4"/>
                    <a:pt x="316" y="4"/>
                  </a:cubicBezTo>
                  <a:cubicBezTo>
                    <a:pt x="319" y="4"/>
                    <a:pt x="321" y="4"/>
                    <a:pt x="321" y="5"/>
                  </a:cubicBezTo>
                  <a:close/>
                  <a:moveTo>
                    <a:pt x="396" y="52"/>
                  </a:moveTo>
                  <a:cubicBezTo>
                    <a:pt x="399" y="52"/>
                    <a:pt x="402" y="52"/>
                    <a:pt x="406" y="52"/>
                  </a:cubicBezTo>
                  <a:cubicBezTo>
                    <a:pt x="410" y="52"/>
                    <a:pt x="413" y="52"/>
                    <a:pt x="414" y="52"/>
                  </a:cubicBezTo>
                  <a:cubicBezTo>
                    <a:pt x="416" y="52"/>
                    <a:pt x="418" y="52"/>
                    <a:pt x="420" y="52"/>
                  </a:cubicBezTo>
                  <a:cubicBezTo>
                    <a:pt x="421" y="48"/>
                    <a:pt x="421" y="44"/>
                    <a:pt x="421" y="40"/>
                  </a:cubicBezTo>
                  <a:cubicBezTo>
                    <a:pt x="418" y="40"/>
                    <a:pt x="418" y="40"/>
                    <a:pt x="418" y="40"/>
                  </a:cubicBezTo>
                  <a:cubicBezTo>
                    <a:pt x="418" y="42"/>
                    <a:pt x="417" y="45"/>
                    <a:pt x="417" y="47"/>
                  </a:cubicBezTo>
                  <a:cubicBezTo>
                    <a:pt x="413" y="48"/>
                    <a:pt x="409" y="48"/>
                    <a:pt x="405" y="48"/>
                  </a:cubicBezTo>
                  <a:cubicBezTo>
                    <a:pt x="398" y="48"/>
                    <a:pt x="398" y="48"/>
                    <a:pt x="398" y="48"/>
                  </a:cubicBezTo>
                  <a:cubicBezTo>
                    <a:pt x="398" y="44"/>
                    <a:pt x="398" y="39"/>
                    <a:pt x="398" y="32"/>
                  </a:cubicBezTo>
                  <a:cubicBezTo>
                    <a:pt x="398" y="30"/>
                    <a:pt x="398" y="29"/>
                    <a:pt x="398" y="28"/>
                  </a:cubicBezTo>
                  <a:cubicBezTo>
                    <a:pt x="400" y="28"/>
                    <a:pt x="401" y="28"/>
                    <a:pt x="403" y="28"/>
                  </a:cubicBezTo>
                  <a:cubicBezTo>
                    <a:pt x="407" y="28"/>
                    <a:pt x="410" y="28"/>
                    <a:pt x="411" y="28"/>
                  </a:cubicBezTo>
                  <a:cubicBezTo>
                    <a:pt x="411" y="28"/>
                    <a:pt x="412" y="28"/>
                    <a:pt x="412" y="29"/>
                  </a:cubicBezTo>
                  <a:cubicBezTo>
                    <a:pt x="412" y="29"/>
                    <a:pt x="412" y="31"/>
                    <a:pt x="412" y="34"/>
                  </a:cubicBezTo>
                  <a:cubicBezTo>
                    <a:pt x="416" y="34"/>
                    <a:pt x="416" y="34"/>
                    <a:pt x="416" y="34"/>
                  </a:cubicBezTo>
                  <a:cubicBezTo>
                    <a:pt x="415" y="26"/>
                    <a:pt x="415" y="26"/>
                    <a:pt x="415" y="26"/>
                  </a:cubicBezTo>
                  <a:cubicBezTo>
                    <a:pt x="415" y="25"/>
                    <a:pt x="415" y="22"/>
                    <a:pt x="416" y="18"/>
                  </a:cubicBezTo>
                  <a:cubicBezTo>
                    <a:pt x="412" y="18"/>
                    <a:pt x="412" y="18"/>
                    <a:pt x="412" y="18"/>
                  </a:cubicBezTo>
                  <a:cubicBezTo>
                    <a:pt x="412" y="20"/>
                    <a:pt x="412" y="22"/>
                    <a:pt x="412" y="22"/>
                  </a:cubicBezTo>
                  <a:cubicBezTo>
                    <a:pt x="412" y="23"/>
                    <a:pt x="411" y="23"/>
                    <a:pt x="411" y="23"/>
                  </a:cubicBezTo>
                  <a:cubicBezTo>
                    <a:pt x="410" y="24"/>
                    <a:pt x="408" y="24"/>
                    <a:pt x="405" y="24"/>
                  </a:cubicBezTo>
                  <a:cubicBezTo>
                    <a:pt x="403" y="24"/>
                    <a:pt x="400" y="24"/>
                    <a:pt x="398" y="24"/>
                  </a:cubicBezTo>
                  <a:cubicBezTo>
                    <a:pt x="398" y="19"/>
                    <a:pt x="398" y="13"/>
                    <a:pt x="398" y="5"/>
                  </a:cubicBezTo>
                  <a:cubicBezTo>
                    <a:pt x="401" y="5"/>
                    <a:pt x="403" y="5"/>
                    <a:pt x="405" y="5"/>
                  </a:cubicBezTo>
                  <a:cubicBezTo>
                    <a:pt x="409" y="5"/>
                    <a:pt x="413" y="5"/>
                    <a:pt x="415" y="6"/>
                  </a:cubicBezTo>
                  <a:cubicBezTo>
                    <a:pt x="416" y="6"/>
                    <a:pt x="416" y="6"/>
                    <a:pt x="416" y="6"/>
                  </a:cubicBezTo>
                  <a:cubicBezTo>
                    <a:pt x="416" y="7"/>
                    <a:pt x="417" y="9"/>
                    <a:pt x="417" y="12"/>
                  </a:cubicBezTo>
                  <a:cubicBezTo>
                    <a:pt x="420" y="12"/>
                    <a:pt x="420" y="12"/>
                    <a:pt x="420" y="12"/>
                  </a:cubicBezTo>
                  <a:cubicBezTo>
                    <a:pt x="420" y="8"/>
                    <a:pt x="420" y="4"/>
                    <a:pt x="421" y="2"/>
                  </a:cubicBezTo>
                  <a:cubicBezTo>
                    <a:pt x="420" y="1"/>
                    <a:pt x="420" y="1"/>
                    <a:pt x="420" y="1"/>
                  </a:cubicBezTo>
                  <a:cubicBezTo>
                    <a:pt x="419" y="1"/>
                    <a:pt x="417" y="1"/>
                    <a:pt x="415" y="1"/>
                  </a:cubicBezTo>
                  <a:cubicBezTo>
                    <a:pt x="395" y="1"/>
                    <a:pt x="395" y="1"/>
                    <a:pt x="395" y="1"/>
                  </a:cubicBezTo>
                  <a:cubicBezTo>
                    <a:pt x="391" y="1"/>
                    <a:pt x="387" y="1"/>
                    <a:pt x="381" y="1"/>
                  </a:cubicBezTo>
                  <a:cubicBezTo>
                    <a:pt x="381" y="4"/>
                    <a:pt x="381" y="4"/>
                    <a:pt x="381" y="4"/>
                  </a:cubicBezTo>
                  <a:cubicBezTo>
                    <a:pt x="384" y="4"/>
                    <a:pt x="386" y="5"/>
                    <a:pt x="386" y="5"/>
                  </a:cubicBezTo>
                  <a:cubicBezTo>
                    <a:pt x="387" y="5"/>
                    <a:pt x="387" y="6"/>
                    <a:pt x="387" y="8"/>
                  </a:cubicBezTo>
                  <a:cubicBezTo>
                    <a:pt x="387" y="10"/>
                    <a:pt x="387" y="16"/>
                    <a:pt x="387" y="24"/>
                  </a:cubicBezTo>
                  <a:cubicBezTo>
                    <a:pt x="387" y="37"/>
                    <a:pt x="387" y="45"/>
                    <a:pt x="387" y="48"/>
                  </a:cubicBezTo>
                  <a:cubicBezTo>
                    <a:pt x="386" y="49"/>
                    <a:pt x="384" y="50"/>
                    <a:pt x="383" y="50"/>
                  </a:cubicBezTo>
                  <a:cubicBezTo>
                    <a:pt x="383" y="52"/>
                    <a:pt x="383" y="52"/>
                    <a:pt x="383" y="52"/>
                  </a:cubicBezTo>
                  <a:cubicBezTo>
                    <a:pt x="388" y="52"/>
                    <a:pt x="392" y="52"/>
                    <a:pt x="396" y="52"/>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4"/>
            <p:cNvSpPr>
              <a:spLocks/>
            </p:cNvSpPr>
            <p:nvPr/>
          </p:nvSpPr>
          <p:spPr bwMode="auto">
            <a:xfrm>
              <a:off x="1221" y="551"/>
              <a:ext cx="96" cy="117"/>
            </a:xfrm>
            <a:custGeom>
              <a:avLst/>
              <a:gdLst>
                <a:gd name="T0" fmla="*/ 61 w 74"/>
                <a:gd name="T1" fmla="*/ 71 h 80"/>
                <a:gd name="T2" fmla="*/ 50 w 74"/>
                <a:gd name="T3" fmla="*/ 72 h 80"/>
                <a:gd name="T4" fmla="*/ 26 w 74"/>
                <a:gd name="T5" fmla="*/ 63 h 80"/>
                <a:gd name="T6" fmla="*/ 17 w 74"/>
                <a:gd name="T7" fmla="*/ 38 h 80"/>
                <a:gd name="T8" fmla="*/ 24 w 74"/>
                <a:gd name="T9" fmla="*/ 15 h 80"/>
                <a:gd name="T10" fmla="*/ 45 w 74"/>
                <a:gd name="T11" fmla="*/ 7 h 80"/>
                <a:gd name="T12" fmla="*/ 56 w 74"/>
                <a:gd name="T13" fmla="*/ 8 h 80"/>
                <a:gd name="T14" fmla="*/ 63 w 74"/>
                <a:gd name="T15" fmla="*/ 11 h 80"/>
                <a:gd name="T16" fmla="*/ 66 w 74"/>
                <a:gd name="T17" fmla="*/ 14 h 80"/>
                <a:gd name="T18" fmla="*/ 66 w 74"/>
                <a:gd name="T19" fmla="*/ 24 h 80"/>
                <a:gd name="T20" fmla="*/ 71 w 74"/>
                <a:gd name="T21" fmla="*/ 24 h 80"/>
                <a:gd name="T22" fmla="*/ 72 w 74"/>
                <a:gd name="T23" fmla="*/ 12 h 80"/>
                <a:gd name="T24" fmla="*/ 74 w 74"/>
                <a:gd name="T25" fmla="*/ 6 h 80"/>
                <a:gd name="T26" fmla="*/ 73 w 74"/>
                <a:gd name="T27" fmla="*/ 5 h 80"/>
                <a:gd name="T28" fmla="*/ 59 w 74"/>
                <a:gd name="T29" fmla="*/ 2 h 80"/>
                <a:gd name="T30" fmla="*/ 45 w 74"/>
                <a:gd name="T31" fmla="*/ 0 h 80"/>
                <a:gd name="T32" fmla="*/ 12 w 74"/>
                <a:gd name="T33" fmla="*/ 11 h 80"/>
                <a:gd name="T34" fmla="*/ 0 w 74"/>
                <a:gd name="T35" fmla="*/ 39 h 80"/>
                <a:gd name="T36" fmla="*/ 5 w 74"/>
                <a:gd name="T37" fmla="*/ 60 h 80"/>
                <a:gd name="T38" fmla="*/ 20 w 74"/>
                <a:gd name="T39" fmla="*/ 75 h 80"/>
                <a:gd name="T40" fmla="*/ 45 w 74"/>
                <a:gd name="T41" fmla="*/ 80 h 80"/>
                <a:gd name="T42" fmla="*/ 58 w 74"/>
                <a:gd name="T43" fmla="*/ 78 h 80"/>
                <a:gd name="T44" fmla="*/ 71 w 74"/>
                <a:gd name="T45" fmla="*/ 73 h 80"/>
                <a:gd name="T46" fmla="*/ 73 w 74"/>
                <a:gd name="T47" fmla="*/ 68 h 80"/>
                <a:gd name="T48" fmla="*/ 72 w 74"/>
                <a:gd name="T49" fmla="*/ 67 h 80"/>
                <a:gd name="T50" fmla="*/ 61 w 74"/>
                <a:gd name="T51"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80">
                  <a:moveTo>
                    <a:pt x="61" y="71"/>
                  </a:moveTo>
                  <a:cubicBezTo>
                    <a:pt x="57" y="72"/>
                    <a:pt x="54" y="72"/>
                    <a:pt x="50" y="72"/>
                  </a:cubicBezTo>
                  <a:cubicBezTo>
                    <a:pt x="40" y="72"/>
                    <a:pt x="32" y="69"/>
                    <a:pt x="26" y="63"/>
                  </a:cubicBezTo>
                  <a:cubicBezTo>
                    <a:pt x="20" y="57"/>
                    <a:pt x="17" y="48"/>
                    <a:pt x="17" y="38"/>
                  </a:cubicBezTo>
                  <a:cubicBezTo>
                    <a:pt x="17" y="28"/>
                    <a:pt x="19" y="20"/>
                    <a:pt x="24" y="15"/>
                  </a:cubicBezTo>
                  <a:cubicBezTo>
                    <a:pt x="30" y="9"/>
                    <a:pt x="37" y="7"/>
                    <a:pt x="45" y="7"/>
                  </a:cubicBezTo>
                  <a:cubicBezTo>
                    <a:pt x="49" y="7"/>
                    <a:pt x="52" y="7"/>
                    <a:pt x="56" y="8"/>
                  </a:cubicBezTo>
                  <a:cubicBezTo>
                    <a:pt x="59" y="9"/>
                    <a:pt x="61" y="10"/>
                    <a:pt x="63" y="11"/>
                  </a:cubicBezTo>
                  <a:cubicBezTo>
                    <a:pt x="65" y="13"/>
                    <a:pt x="66" y="14"/>
                    <a:pt x="66" y="14"/>
                  </a:cubicBezTo>
                  <a:cubicBezTo>
                    <a:pt x="66" y="15"/>
                    <a:pt x="66" y="18"/>
                    <a:pt x="66" y="24"/>
                  </a:cubicBezTo>
                  <a:cubicBezTo>
                    <a:pt x="71" y="24"/>
                    <a:pt x="71" y="24"/>
                    <a:pt x="71" y="24"/>
                  </a:cubicBezTo>
                  <a:cubicBezTo>
                    <a:pt x="71" y="19"/>
                    <a:pt x="72" y="15"/>
                    <a:pt x="72" y="12"/>
                  </a:cubicBezTo>
                  <a:cubicBezTo>
                    <a:pt x="72" y="10"/>
                    <a:pt x="73" y="8"/>
                    <a:pt x="74" y="6"/>
                  </a:cubicBezTo>
                  <a:cubicBezTo>
                    <a:pt x="73" y="5"/>
                    <a:pt x="73" y="5"/>
                    <a:pt x="73" y="5"/>
                  </a:cubicBezTo>
                  <a:cubicBezTo>
                    <a:pt x="69" y="4"/>
                    <a:pt x="64" y="2"/>
                    <a:pt x="59" y="2"/>
                  </a:cubicBezTo>
                  <a:cubicBezTo>
                    <a:pt x="55" y="1"/>
                    <a:pt x="50" y="0"/>
                    <a:pt x="45" y="0"/>
                  </a:cubicBezTo>
                  <a:cubicBezTo>
                    <a:pt x="31" y="0"/>
                    <a:pt x="20" y="4"/>
                    <a:pt x="12" y="11"/>
                  </a:cubicBezTo>
                  <a:cubicBezTo>
                    <a:pt x="4" y="18"/>
                    <a:pt x="0" y="28"/>
                    <a:pt x="0" y="39"/>
                  </a:cubicBezTo>
                  <a:cubicBezTo>
                    <a:pt x="0" y="47"/>
                    <a:pt x="2" y="54"/>
                    <a:pt x="5" y="60"/>
                  </a:cubicBezTo>
                  <a:cubicBezTo>
                    <a:pt x="9" y="66"/>
                    <a:pt x="14" y="71"/>
                    <a:pt x="20" y="75"/>
                  </a:cubicBezTo>
                  <a:cubicBezTo>
                    <a:pt x="27" y="78"/>
                    <a:pt x="35" y="80"/>
                    <a:pt x="45" y="80"/>
                  </a:cubicBezTo>
                  <a:cubicBezTo>
                    <a:pt x="50" y="80"/>
                    <a:pt x="54" y="79"/>
                    <a:pt x="58" y="78"/>
                  </a:cubicBezTo>
                  <a:cubicBezTo>
                    <a:pt x="62" y="77"/>
                    <a:pt x="66" y="76"/>
                    <a:pt x="71" y="73"/>
                  </a:cubicBezTo>
                  <a:cubicBezTo>
                    <a:pt x="71" y="72"/>
                    <a:pt x="72" y="70"/>
                    <a:pt x="73" y="68"/>
                  </a:cubicBezTo>
                  <a:cubicBezTo>
                    <a:pt x="72" y="67"/>
                    <a:pt x="72" y="67"/>
                    <a:pt x="72" y="67"/>
                  </a:cubicBezTo>
                  <a:cubicBezTo>
                    <a:pt x="68" y="69"/>
                    <a:pt x="64" y="70"/>
                    <a:pt x="61" y="71"/>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5"/>
            <p:cNvSpPr>
              <a:spLocks noEditPoints="1"/>
            </p:cNvSpPr>
            <p:nvPr/>
          </p:nvSpPr>
          <p:spPr bwMode="auto">
            <a:xfrm>
              <a:off x="1331" y="589"/>
              <a:ext cx="757" cy="77"/>
            </a:xfrm>
            <a:custGeom>
              <a:avLst/>
              <a:gdLst>
                <a:gd name="T0" fmla="*/ 29 w 583"/>
                <a:gd name="T1" fmla="*/ 0 h 53"/>
                <a:gd name="T2" fmla="*/ 43 w 583"/>
                <a:gd name="T3" fmla="*/ 50 h 53"/>
                <a:gd name="T4" fmla="*/ 41 w 583"/>
                <a:gd name="T5" fmla="*/ 9 h 53"/>
                <a:gd name="T6" fmla="*/ 83 w 583"/>
                <a:gd name="T7" fmla="*/ 52 h 53"/>
                <a:gd name="T8" fmla="*/ 90 w 583"/>
                <a:gd name="T9" fmla="*/ 37 h 53"/>
                <a:gd name="T10" fmla="*/ 119 w 583"/>
                <a:gd name="T11" fmla="*/ 45 h 53"/>
                <a:gd name="T12" fmla="*/ 136 w 583"/>
                <a:gd name="T13" fmla="*/ 52 h 53"/>
                <a:gd name="T14" fmla="*/ 130 w 583"/>
                <a:gd name="T15" fmla="*/ 8 h 53"/>
                <a:gd name="T16" fmla="*/ 102 w 583"/>
                <a:gd name="T17" fmla="*/ 38 h 53"/>
                <a:gd name="T18" fmla="*/ 71 w 583"/>
                <a:gd name="T19" fmla="*/ 5 h 53"/>
                <a:gd name="T20" fmla="*/ 68 w 583"/>
                <a:gd name="T21" fmla="*/ 49 h 53"/>
                <a:gd name="T22" fmla="*/ 170 w 583"/>
                <a:gd name="T23" fmla="*/ 49 h 53"/>
                <a:gd name="T24" fmla="*/ 167 w 583"/>
                <a:gd name="T25" fmla="*/ 5 h 53"/>
                <a:gd name="T26" fmla="*/ 165 w 583"/>
                <a:gd name="T27" fmla="*/ 24 h 53"/>
                <a:gd name="T28" fmla="*/ 187 w 583"/>
                <a:gd name="T29" fmla="*/ 12 h 53"/>
                <a:gd name="T30" fmla="*/ 149 w 583"/>
                <a:gd name="T31" fmla="*/ 1 h 53"/>
                <a:gd name="T32" fmla="*/ 152 w 583"/>
                <a:gd name="T33" fmla="*/ 27 h 53"/>
                <a:gd name="T34" fmla="*/ 159 w 583"/>
                <a:gd name="T35" fmla="*/ 52 h 53"/>
                <a:gd name="T36" fmla="*/ 202 w 583"/>
                <a:gd name="T37" fmla="*/ 45 h 53"/>
                <a:gd name="T38" fmla="*/ 243 w 583"/>
                <a:gd name="T39" fmla="*/ 28 h 53"/>
                <a:gd name="T40" fmla="*/ 232 w 583"/>
                <a:gd name="T41" fmla="*/ 1 h 53"/>
                <a:gd name="T42" fmla="*/ 237 w 583"/>
                <a:gd name="T43" fmla="*/ 40 h 53"/>
                <a:gd name="T44" fmla="*/ 211 w 583"/>
                <a:gd name="T45" fmla="*/ 19 h 53"/>
                <a:gd name="T46" fmla="*/ 207 w 583"/>
                <a:gd name="T47" fmla="*/ 1 h 53"/>
                <a:gd name="T48" fmla="*/ 291 w 583"/>
                <a:gd name="T49" fmla="*/ 49 h 53"/>
                <a:gd name="T50" fmla="*/ 285 w 583"/>
                <a:gd name="T51" fmla="*/ 6 h 53"/>
                <a:gd name="T52" fmla="*/ 303 w 583"/>
                <a:gd name="T53" fmla="*/ 1 h 53"/>
                <a:gd name="T54" fmla="*/ 259 w 583"/>
                <a:gd name="T55" fmla="*/ 7 h 53"/>
                <a:gd name="T56" fmla="*/ 274 w 583"/>
                <a:gd name="T57" fmla="*/ 35 h 53"/>
                <a:gd name="T58" fmla="*/ 280 w 583"/>
                <a:gd name="T59" fmla="*/ 52 h 53"/>
                <a:gd name="T60" fmla="*/ 321 w 583"/>
                <a:gd name="T61" fmla="*/ 47 h 53"/>
                <a:gd name="T62" fmla="*/ 346 w 583"/>
                <a:gd name="T63" fmla="*/ 43 h 53"/>
                <a:gd name="T64" fmla="*/ 366 w 583"/>
                <a:gd name="T65" fmla="*/ 52 h 53"/>
                <a:gd name="T66" fmla="*/ 322 w 583"/>
                <a:gd name="T67" fmla="*/ 32 h 53"/>
                <a:gd name="T68" fmla="*/ 334 w 583"/>
                <a:gd name="T69" fmla="*/ 32 h 53"/>
                <a:gd name="T70" fmla="*/ 407 w 583"/>
                <a:gd name="T71" fmla="*/ 49 h 53"/>
                <a:gd name="T72" fmla="*/ 401 w 583"/>
                <a:gd name="T73" fmla="*/ 6 h 53"/>
                <a:gd name="T74" fmla="*/ 419 w 583"/>
                <a:gd name="T75" fmla="*/ 1 h 53"/>
                <a:gd name="T76" fmla="*/ 375 w 583"/>
                <a:gd name="T77" fmla="*/ 7 h 53"/>
                <a:gd name="T78" fmla="*/ 390 w 583"/>
                <a:gd name="T79" fmla="*/ 35 h 53"/>
                <a:gd name="T80" fmla="*/ 396 w 583"/>
                <a:gd name="T81" fmla="*/ 52 h 53"/>
                <a:gd name="T82" fmla="*/ 445 w 583"/>
                <a:gd name="T83" fmla="*/ 48 h 53"/>
                <a:gd name="T84" fmla="*/ 450 w 583"/>
                <a:gd name="T85" fmla="*/ 1 h 53"/>
                <a:gd name="T86" fmla="*/ 433 w 583"/>
                <a:gd name="T87" fmla="*/ 13 h 53"/>
                <a:gd name="T88" fmla="*/ 439 w 583"/>
                <a:gd name="T89" fmla="*/ 52 h 53"/>
                <a:gd name="T90" fmla="*/ 489 w 583"/>
                <a:gd name="T91" fmla="*/ 0 h 53"/>
                <a:gd name="T92" fmla="*/ 503 w 583"/>
                <a:gd name="T93" fmla="*/ 50 h 53"/>
                <a:gd name="T94" fmla="*/ 500 w 583"/>
                <a:gd name="T95" fmla="*/ 9 h 53"/>
                <a:gd name="T96" fmla="*/ 543 w 583"/>
                <a:gd name="T97" fmla="*/ 52 h 53"/>
                <a:gd name="T98" fmla="*/ 537 w 583"/>
                <a:gd name="T99" fmla="*/ 13 h 53"/>
                <a:gd name="T100" fmla="*/ 577 w 583"/>
                <a:gd name="T101" fmla="*/ 26 h 53"/>
                <a:gd name="T102" fmla="*/ 583 w 583"/>
                <a:gd name="T103" fmla="*/ 1 h 53"/>
                <a:gd name="T104" fmla="*/ 572 w 583"/>
                <a:gd name="T105" fmla="*/ 9 h 53"/>
                <a:gd name="T106" fmla="*/ 526 w 583"/>
                <a:gd name="T107" fmla="*/ 1 h 53"/>
                <a:gd name="T108" fmla="*/ 532 w 583"/>
                <a:gd name="T10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53">
                  <a:moveTo>
                    <a:pt x="43" y="50"/>
                  </a:moveTo>
                  <a:cubicBezTo>
                    <a:pt x="48" y="47"/>
                    <a:pt x="51" y="44"/>
                    <a:pt x="53" y="40"/>
                  </a:cubicBezTo>
                  <a:cubicBezTo>
                    <a:pt x="56" y="36"/>
                    <a:pt x="57" y="31"/>
                    <a:pt x="57" y="25"/>
                  </a:cubicBezTo>
                  <a:cubicBezTo>
                    <a:pt x="57" y="20"/>
                    <a:pt x="56" y="15"/>
                    <a:pt x="54" y="12"/>
                  </a:cubicBezTo>
                  <a:cubicBezTo>
                    <a:pt x="52" y="8"/>
                    <a:pt x="48" y="5"/>
                    <a:pt x="45" y="3"/>
                  </a:cubicBezTo>
                  <a:cubicBezTo>
                    <a:pt x="41" y="1"/>
                    <a:pt x="35" y="0"/>
                    <a:pt x="29" y="0"/>
                  </a:cubicBezTo>
                  <a:cubicBezTo>
                    <a:pt x="23" y="0"/>
                    <a:pt x="17" y="1"/>
                    <a:pt x="13" y="3"/>
                  </a:cubicBezTo>
                  <a:cubicBezTo>
                    <a:pt x="9" y="6"/>
                    <a:pt x="6" y="9"/>
                    <a:pt x="4" y="13"/>
                  </a:cubicBezTo>
                  <a:cubicBezTo>
                    <a:pt x="1" y="17"/>
                    <a:pt x="0" y="21"/>
                    <a:pt x="0" y="27"/>
                  </a:cubicBezTo>
                  <a:cubicBezTo>
                    <a:pt x="0" y="35"/>
                    <a:pt x="3" y="42"/>
                    <a:pt x="7" y="46"/>
                  </a:cubicBezTo>
                  <a:cubicBezTo>
                    <a:pt x="12" y="51"/>
                    <a:pt x="19" y="53"/>
                    <a:pt x="28" y="53"/>
                  </a:cubicBezTo>
                  <a:cubicBezTo>
                    <a:pt x="34" y="53"/>
                    <a:pt x="39" y="52"/>
                    <a:pt x="43" y="50"/>
                  </a:cubicBezTo>
                  <a:close/>
                  <a:moveTo>
                    <a:pt x="20" y="47"/>
                  </a:moveTo>
                  <a:cubicBezTo>
                    <a:pt x="17" y="45"/>
                    <a:pt x="15" y="43"/>
                    <a:pt x="14" y="39"/>
                  </a:cubicBezTo>
                  <a:cubicBezTo>
                    <a:pt x="12" y="35"/>
                    <a:pt x="11" y="31"/>
                    <a:pt x="11" y="26"/>
                  </a:cubicBezTo>
                  <a:cubicBezTo>
                    <a:pt x="11" y="18"/>
                    <a:pt x="13" y="13"/>
                    <a:pt x="16" y="9"/>
                  </a:cubicBezTo>
                  <a:cubicBezTo>
                    <a:pt x="19" y="6"/>
                    <a:pt x="23" y="4"/>
                    <a:pt x="28" y="4"/>
                  </a:cubicBezTo>
                  <a:cubicBezTo>
                    <a:pt x="34" y="4"/>
                    <a:pt x="38" y="6"/>
                    <a:pt x="41" y="9"/>
                  </a:cubicBezTo>
                  <a:cubicBezTo>
                    <a:pt x="44" y="13"/>
                    <a:pt x="46" y="19"/>
                    <a:pt x="46" y="27"/>
                  </a:cubicBezTo>
                  <a:cubicBezTo>
                    <a:pt x="46" y="35"/>
                    <a:pt x="44" y="40"/>
                    <a:pt x="41" y="44"/>
                  </a:cubicBezTo>
                  <a:cubicBezTo>
                    <a:pt x="38" y="47"/>
                    <a:pt x="34" y="49"/>
                    <a:pt x="30" y="49"/>
                  </a:cubicBezTo>
                  <a:cubicBezTo>
                    <a:pt x="26" y="49"/>
                    <a:pt x="22" y="48"/>
                    <a:pt x="20" y="47"/>
                  </a:cubicBezTo>
                  <a:close/>
                  <a:moveTo>
                    <a:pt x="76" y="52"/>
                  </a:moveTo>
                  <a:cubicBezTo>
                    <a:pt x="78" y="52"/>
                    <a:pt x="81" y="52"/>
                    <a:pt x="83" y="52"/>
                  </a:cubicBezTo>
                  <a:cubicBezTo>
                    <a:pt x="83" y="49"/>
                    <a:pt x="83" y="49"/>
                    <a:pt x="83" y="49"/>
                  </a:cubicBezTo>
                  <a:cubicBezTo>
                    <a:pt x="80" y="49"/>
                    <a:pt x="78" y="49"/>
                    <a:pt x="78" y="48"/>
                  </a:cubicBezTo>
                  <a:cubicBezTo>
                    <a:pt x="77" y="48"/>
                    <a:pt x="77" y="47"/>
                    <a:pt x="77" y="44"/>
                  </a:cubicBezTo>
                  <a:cubicBezTo>
                    <a:pt x="77" y="39"/>
                    <a:pt x="77" y="30"/>
                    <a:pt x="77" y="16"/>
                  </a:cubicBezTo>
                  <a:cubicBezTo>
                    <a:pt x="77" y="11"/>
                    <a:pt x="77" y="11"/>
                    <a:pt x="77" y="11"/>
                  </a:cubicBezTo>
                  <a:cubicBezTo>
                    <a:pt x="90" y="37"/>
                    <a:pt x="90" y="37"/>
                    <a:pt x="90" y="37"/>
                  </a:cubicBezTo>
                  <a:cubicBezTo>
                    <a:pt x="93" y="44"/>
                    <a:pt x="95" y="49"/>
                    <a:pt x="97" y="53"/>
                  </a:cubicBezTo>
                  <a:cubicBezTo>
                    <a:pt x="99" y="53"/>
                    <a:pt x="99" y="53"/>
                    <a:pt x="99" y="53"/>
                  </a:cubicBezTo>
                  <a:cubicBezTo>
                    <a:pt x="101" y="50"/>
                    <a:pt x="103" y="46"/>
                    <a:pt x="105" y="41"/>
                  </a:cubicBezTo>
                  <a:cubicBezTo>
                    <a:pt x="111" y="28"/>
                    <a:pt x="116" y="19"/>
                    <a:pt x="119" y="11"/>
                  </a:cubicBezTo>
                  <a:cubicBezTo>
                    <a:pt x="119" y="33"/>
                    <a:pt x="119" y="33"/>
                    <a:pt x="119" y="33"/>
                  </a:cubicBezTo>
                  <a:cubicBezTo>
                    <a:pt x="119" y="40"/>
                    <a:pt x="119" y="44"/>
                    <a:pt x="119" y="45"/>
                  </a:cubicBezTo>
                  <a:cubicBezTo>
                    <a:pt x="119" y="47"/>
                    <a:pt x="119" y="48"/>
                    <a:pt x="118" y="49"/>
                  </a:cubicBezTo>
                  <a:cubicBezTo>
                    <a:pt x="118" y="49"/>
                    <a:pt x="117" y="49"/>
                    <a:pt x="115" y="49"/>
                  </a:cubicBezTo>
                  <a:cubicBezTo>
                    <a:pt x="113" y="49"/>
                    <a:pt x="113" y="49"/>
                    <a:pt x="113" y="49"/>
                  </a:cubicBezTo>
                  <a:cubicBezTo>
                    <a:pt x="113" y="52"/>
                    <a:pt x="113" y="52"/>
                    <a:pt x="113" y="52"/>
                  </a:cubicBezTo>
                  <a:cubicBezTo>
                    <a:pt x="118" y="52"/>
                    <a:pt x="123" y="52"/>
                    <a:pt x="126" y="52"/>
                  </a:cubicBezTo>
                  <a:cubicBezTo>
                    <a:pt x="129" y="52"/>
                    <a:pt x="132" y="52"/>
                    <a:pt x="136" y="52"/>
                  </a:cubicBezTo>
                  <a:cubicBezTo>
                    <a:pt x="136" y="49"/>
                    <a:pt x="136" y="49"/>
                    <a:pt x="136" y="49"/>
                  </a:cubicBezTo>
                  <a:cubicBezTo>
                    <a:pt x="133" y="49"/>
                    <a:pt x="132" y="49"/>
                    <a:pt x="131" y="49"/>
                  </a:cubicBezTo>
                  <a:cubicBezTo>
                    <a:pt x="131" y="48"/>
                    <a:pt x="131" y="48"/>
                    <a:pt x="130" y="48"/>
                  </a:cubicBezTo>
                  <a:cubicBezTo>
                    <a:pt x="130" y="47"/>
                    <a:pt x="130" y="44"/>
                    <a:pt x="130" y="40"/>
                  </a:cubicBezTo>
                  <a:cubicBezTo>
                    <a:pt x="130" y="35"/>
                    <a:pt x="130" y="30"/>
                    <a:pt x="130" y="26"/>
                  </a:cubicBezTo>
                  <a:cubicBezTo>
                    <a:pt x="130" y="17"/>
                    <a:pt x="130" y="11"/>
                    <a:pt x="130" y="8"/>
                  </a:cubicBezTo>
                  <a:cubicBezTo>
                    <a:pt x="130" y="6"/>
                    <a:pt x="130" y="5"/>
                    <a:pt x="131" y="5"/>
                  </a:cubicBezTo>
                  <a:cubicBezTo>
                    <a:pt x="131" y="4"/>
                    <a:pt x="133" y="4"/>
                    <a:pt x="136" y="4"/>
                  </a:cubicBezTo>
                  <a:cubicBezTo>
                    <a:pt x="136" y="1"/>
                    <a:pt x="136" y="1"/>
                    <a:pt x="136" y="1"/>
                  </a:cubicBezTo>
                  <a:cubicBezTo>
                    <a:pt x="134" y="1"/>
                    <a:pt x="131" y="1"/>
                    <a:pt x="127" y="1"/>
                  </a:cubicBezTo>
                  <a:cubicBezTo>
                    <a:pt x="125" y="1"/>
                    <a:pt x="122" y="1"/>
                    <a:pt x="119" y="1"/>
                  </a:cubicBezTo>
                  <a:cubicBezTo>
                    <a:pt x="116" y="9"/>
                    <a:pt x="110" y="21"/>
                    <a:pt x="102" y="38"/>
                  </a:cubicBezTo>
                  <a:cubicBezTo>
                    <a:pt x="94" y="22"/>
                    <a:pt x="89" y="12"/>
                    <a:pt x="88" y="10"/>
                  </a:cubicBezTo>
                  <a:cubicBezTo>
                    <a:pt x="87" y="7"/>
                    <a:pt x="85" y="4"/>
                    <a:pt x="84" y="1"/>
                  </a:cubicBezTo>
                  <a:cubicBezTo>
                    <a:pt x="81" y="1"/>
                    <a:pt x="78" y="1"/>
                    <a:pt x="75" y="1"/>
                  </a:cubicBezTo>
                  <a:cubicBezTo>
                    <a:pt x="72" y="1"/>
                    <a:pt x="69" y="1"/>
                    <a:pt x="66" y="1"/>
                  </a:cubicBezTo>
                  <a:cubicBezTo>
                    <a:pt x="66" y="4"/>
                    <a:pt x="66" y="4"/>
                    <a:pt x="66" y="4"/>
                  </a:cubicBezTo>
                  <a:cubicBezTo>
                    <a:pt x="69" y="4"/>
                    <a:pt x="71" y="4"/>
                    <a:pt x="71" y="5"/>
                  </a:cubicBezTo>
                  <a:cubicBezTo>
                    <a:pt x="72" y="5"/>
                    <a:pt x="72" y="5"/>
                    <a:pt x="72" y="5"/>
                  </a:cubicBezTo>
                  <a:cubicBezTo>
                    <a:pt x="72" y="6"/>
                    <a:pt x="72" y="8"/>
                    <a:pt x="72" y="11"/>
                  </a:cubicBezTo>
                  <a:cubicBezTo>
                    <a:pt x="73" y="15"/>
                    <a:pt x="73" y="20"/>
                    <a:pt x="73" y="23"/>
                  </a:cubicBezTo>
                  <a:cubicBezTo>
                    <a:pt x="73" y="30"/>
                    <a:pt x="72" y="37"/>
                    <a:pt x="72" y="43"/>
                  </a:cubicBezTo>
                  <a:cubicBezTo>
                    <a:pt x="72" y="46"/>
                    <a:pt x="72" y="48"/>
                    <a:pt x="71" y="48"/>
                  </a:cubicBezTo>
                  <a:cubicBezTo>
                    <a:pt x="71" y="49"/>
                    <a:pt x="70" y="49"/>
                    <a:pt x="68" y="49"/>
                  </a:cubicBezTo>
                  <a:cubicBezTo>
                    <a:pt x="66" y="49"/>
                    <a:pt x="66" y="49"/>
                    <a:pt x="66" y="49"/>
                  </a:cubicBezTo>
                  <a:cubicBezTo>
                    <a:pt x="66" y="52"/>
                    <a:pt x="66" y="52"/>
                    <a:pt x="66" y="52"/>
                  </a:cubicBezTo>
                  <a:cubicBezTo>
                    <a:pt x="69" y="52"/>
                    <a:pt x="72" y="52"/>
                    <a:pt x="76" y="52"/>
                  </a:cubicBezTo>
                  <a:close/>
                  <a:moveTo>
                    <a:pt x="159" y="52"/>
                  </a:moveTo>
                  <a:cubicBezTo>
                    <a:pt x="162" y="52"/>
                    <a:pt x="165" y="52"/>
                    <a:pt x="170" y="52"/>
                  </a:cubicBezTo>
                  <a:cubicBezTo>
                    <a:pt x="170" y="49"/>
                    <a:pt x="170" y="49"/>
                    <a:pt x="170" y="49"/>
                  </a:cubicBezTo>
                  <a:cubicBezTo>
                    <a:pt x="166" y="49"/>
                    <a:pt x="164" y="49"/>
                    <a:pt x="163" y="49"/>
                  </a:cubicBezTo>
                  <a:cubicBezTo>
                    <a:pt x="163" y="48"/>
                    <a:pt x="163" y="48"/>
                    <a:pt x="163" y="48"/>
                  </a:cubicBezTo>
                  <a:cubicBezTo>
                    <a:pt x="163" y="47"/>
                    <a:pt x="162" y="45"/>
                    <a:pt x="162" y="41"/>
                  </a:cubicBezTo>
                  <a:cubicBezTo>
                    <a:pt x="162" y="32"/>
                    <a:pt x="162" y="26"/>
                    <a:pt x="162" y="24"/>
                  </a:cubicBezTo>
                  <a:cubicBezTo>
                    <a:pt x="162" y="19"/>
                    <a:pt x="162" y="13"/>
                    <a:pt x="162" y="5"/>
                  </a:cubicBezTo>
                  <a:cubicBezTo>
                    <a:pt x="164" y="5"/>
                    <a:pt x="166" y="5"/>
                    <a:pt x="167" y="5"/>
                  </a:cubicBezTo>
                  <a:cubicBezTo>
                    <a:pt x="170" y="5"/>
                    <a:pt x="172" y="6"/>
                    <a:pt x="174" y="7"/>
                  </a:cubicBezTo>
                  <a:cubicBezTo>
                    <a:pt x="176" y="9"/>
                    <a:pt x="176" y="11"/>
                    <a:pt x="176" y="15"/>
                  </a:cubicBezTo>
                  <a:cubicBezTo>
                    <a:pt x="176" y="18"/>
                    <a:pt x="176" y="20"/>
                    <a:pt x="174" y="22"/>
                  </a:cubicBezTo>
                  <a:cubicBezTo>
                    <a:pt x="172" y="24"/>
                    <a:pt x="170" y="25"/>
                    <a:pt x="168" y="25"/>
                  </a:cubicBezTo>
                  <a:cubicBezTo>
                    <a:pt x="168" y="25"/>
                    <a:pt x="167" y="25"/>
                    <a:pt x="167" y="24"/>
                  </a:cubicBezTo>
                  <a:cubicBezTo>
                    <a:pt x="166" y="24"/>
                    <a:pt x="166" y="24"/>
                    <a:pt x="165" y="24"/>
                  </a:cubicBezTo>
                  <a:cubicBezTo>
                    <a:pt x="164" y="25"/>
                    <a:pt x="164" y="25"/>
                    <a:pt x="164" y="25"/>
                  </a:cubicBezTo>
                  <a:cubicBezTo>
                    <a:pt x="165" y="26"/>
                    <a:pt x="165" y="27"/>
                    <a:pt x="166" y="28"/>
                  </a:cubicBezTo>
                  <a:cubicBezTo>
                    <a:pt x="167" y="28"/>
                    <a:pt x="167" y="28"/>
                    <a:pt x="168" y="28"/>
                  </a:cubicBezTo>
                  <a:cubicBezTo>
                    <a:pt x="169" y="28"/>
                    <a:pt x="169" y="28"/>
                    <a:pt x="170" y="28"/>
                  </a:cubicBezTo>
                  <a:cubicBezTo>
                    <a:pt x="175" y="28"/>
                    <a:pt x="179" y="27"/>
                    <a:pt x="182" y="24"/>
                  </a:cubicBezTo>
                  <a:cubicBezTo>
                    <a:pt x="186" y="21"/>
                    <a:pt x="187" y="17"/>
                    <a:pt x="187" y="12"/>
                  </a:cubicBezTo>
                  <a:cubicBezTo>
                    <a:pt x="187" y="10"/>
                    <a:pt x="187" y="8"/>
                    <a:pt x="186" y="6"/>
                  </a:cubicBezTo>
                  <a:cubicBezTo>
                    <a:pt x="184" y="4"/>
                    <a:pt x="183" y="3"/>
                    <a:pt x="181" y="2"/>
                  </a:cubicBezTo>
                  <a:cubicBezTo>
                    <a:pt x="179" y="1"/>
                    <a:pt x="175" y="1"/>
                    <a:pt x="171" y="1"/>
                  </a:cubicBezTo>
                  <a:cubicBezTo>
                    <a:pt x="170" y="1"/>
                    <a:pt x="168" y="1"/>
                    <a:pt x="166" y="1"/>
                  </a:cubicBezTo>
                  <a:cubicBezTo>
                    <a:pt x="161" y="1"/>
                    <a:pt x="158" y="1"/>
                    <a:pt x="156" y="1"/>
                  </a:cubicBezTo>
                  <a:cubicBezTo>
                    <a:pt x="154" y="1"/>
                    <a:pt x="152" y="1"/>
                    <a:pt x="149" y="1"/>
                  </a:cubicBezTo>
                  <a:cubicBezTo>
                    <a:pt x="145" y="1"/>
                    <a:pt x="145" y="1"/>
                    <a:pt x="145" y="1"/>
                  </a:cubicBezTo>
                  <a:cubicBezTo>
                    <a:pt x="145" y="4"/>
                    <a:pt x="145" y="4"/>
                    <a:pt x="145" y="4"/>
                  </a:cubicBezTo>
                  <a:cubicBezTo>
                    <a:pt x="147" y="4"/>
                    <a:pt x="147" y="4"/>
                    <a:pt x="147" y="4"/>
                  </a:cubicBezTo>
                  <a:cubicBezTo>
                    <a:pt x="149" y="4"/>
                    <a:pt x="150" y="4"/>
                    <a:pt x="151" y="5"/>
                  </a:cubicBezTo>
                  <a:cubicBezTo>
                    <a:pt x="151" y="5"/>
                    <a:pt x="151" y="7"/>
                    <a:pt x="151" y="11"/>
                  </a:cubicBezTo>
                  <a:cubicBezTo>
                    <a:pt x="152" y="14"/>
                    <a:pt x="152" y="19"/>
                    <a:pt x="152" y="27"/>
                  </a:cubicBezTo>
                  <a:cubicBezTo>
                    <a:pt x="152" y="31"/>
                    <a:pt x="152" y="36"/>
                    <a:pt x="151" y="40"/>
                  </a:cubicBezTo>
                  <a:cubicBezTo>
                    <a:pt x="151" y="45"/>
                    <a:pt x="151" y="47"/>
                    <a:pt x="151" y="48"/>
                  </a:cubicBezTo>
                  <a:cubicBezTo>
                    <a:pt x="151" y="48"/>
                    <a:pt x="151" y="49"/>
                    <a:pt x="150" y="49"/>
                  </a:cubicBezTo>
                  <a:cubicBezTo>
                    <a:pt x="150" y="49"/>
                    <a:pt x="148" y="49"/>
                    <a:pt x="145" y="49"/>
                  </a:cubicBezTo>
                  <a:cubicBezTo>
                    <a:pt x="145" y="52"/>
                    <a:pt x="145" y="52"/>
                    <a:pt x="145" y="52"/>
                  </a:cubicBezTo>
                  <a:cubicBezTo>
                    <a:pt x="153" y="52"/>
                    <a:pt x="157" y="52"/>
                    <a:pt x="159" y="52"/>
                  </a:cubicBezTo>
                  <a:close/>
                  <a:moveTo>
                    <a:pt x="199" y="5"/>
                  </a:moveTo>
                  <a:cubicBezTo>
                    <a:pt x="199" y="5"/>
                    <a:pt x="200" y="5"/>
                    <a:pt x="200" y="5"/>
                  </a:cubicBezTo>
                  <a:cubicBezTo>
                    <a:pt x="200" y="6"/>
                    <a:pt x="200" y="7"/>
                    <a:pt x="200" y="9"/>
                  </a:cubicBezTo>
                  <a:cubicBezTo>
                    <a:pt x="200" y="14"/>
                    <a:pt x="200" y="18"/>
                    <a:pt x="200" y="19"/>
                  </a:cubicBezTo>
                  <a:cubicBezTo>
                    <a:pt x="200" y="35"/>
                    <a:pt x="200" y="35"/>
                    <a:pt x="200" y="35"/>
                  </a:cubicBezTo>
                  <a:cubicBezTo>
                    <a:pt x="200" y="40"/>
                    <a:pt x="201" y="43"/>
                    <a:pt x="202" y="45"/>
                  </a:cubicBezTo>
                  <a:cubicBezTo>
                    <a:pt x="204" y="48"/>
                    <a:pt x="206" y="49"/>
                    <a:pt x="209" y="51"/>
                  </a:cubicBezTo>
                  <a:cubicBezTo>
                    <a:pt x="212" y="52"/>
                    <a:pt x="217" y="53"/>
                    <a:pt x="221" y="53"/>
                  </a:cubicBezTo>
                  <a:cubicBezTo>
                    <a:pt x="226" y="53"/>
                    <a:pt x="230" y="52"/>
                    <a:pt x="233" y="51"/>
                  </a:cubicBezTo>
                  <a:cubicBezTo>
                    <a:pt x="236" y="49"/>
                    <a:pt x="239" y="47"/>
                    <a:pt x="240" y="45"/>
                  </a:cubicBezTo>
                  <a:cubicBezTo>
                    <a:pt x="241" y="43"/>
                    <a:pt x="242" y="40"/>
                    <a:pt x="243" y="36"/>
                  </a:cubicBezTo>
                  <a:cubicBezTo>
                    <a:pt x="243" y="35"/>
                    <a:pt x="243" y="32"/>
                    <a:pt x="243" y="28"/>
                  </a:cubicBezTo>
                  <a:cubicBezTo>
                    <a:pt x="243" y="21"/>
                    <a:pt x="243" y="14"/>
                    <a:pt x="243" y="9"/>
                  </a:cubicBezTo>
                  <a:cubicBezTo>
                    <a:pt x="243" y="7"/>
                    <a:pt x="244" y="5"/>
                    <a:pt x="244" y="5"/>
                  </a:cubicBezTo>
                  <a:cubicBezTo>
                    <a:pt x="245" y="4"/>
                    <a:pt x="246" y="4"/>
                    <a:pt x="249" y="4"/>
                  </a:cubicBezTo>
                  <a:cubicBezTo>
                    <a:pt x="249" y="1"/>
                    <a:pt x="249" y="1"/>
                    <a:pt x="249" y="1"/>
                  </a:cubicBezTo>
                  <a:cubicBezTo>
                    <a:pt x="245" y="1"/>
                    <a:pt x="243" y="1"/>
                    <a:pt x="240" y="1"/>
                  </a:cubicBezTo>
                  <a:cubicBezTo>
                    <a:pt x="238" y="1"/>
                    <a:pt x="235" y="1"/>
                    <a:pt x="232" y="1"/>
                  </a:cubicBezTo>
                  <a:cubicBezTo>
                    <a:pt x="232" y="4"/>
                    <a:pt x="232" y="4"/>
                    <a:pt x="232" y="4"/>
                  </a:cubicBezTo>
                  <a:cubicBezTo>
                    <a:pt x="235" y="4"/>
                    <a:pt x="236" y="4"/>
                    <a:pt x="237" y="5"/>
                  </a:cubicBezTo>
                  <a:cubicBezTo>
                    <a:pt x="237" y="5"/>
                    <a:pt x="238" y="5"/>
                    <a:pt x="238" y="5"/>
                  </a:cubicBezTo>
                  <a:cubicBezTo>
                    <a:pt x="238" y="6"/>
                    <a:pt x="238" y="8"/>
                    <a:pt x="238" y="11"/>
                  </a:cubicBezTo>
                  <a:cubicBezTo>
                    <a:pt x="238" y="25"/>
                    <a:pt x="238" y="25"/>
                    <a:pt x="238" y="25"/>
                  </a:cubicBezTo>
                  <a:cubicBezTo>
                    <a:pt x="238" y="32"/>
                    <a:pt x="238" y="37"/>
                    <a:pt x="237" y="40"/>
                  </a:cubicBezTo>
                  <a:cubicBezTo>
                    <a:pt x="236" y="42"/>
                    <a:pt x="235" y="44"/>
                    <a:pt x="233" y="45"/>
                  </a:cubicBezTo>
                  <a:cubicBezTo>
                    <a:pt x="231" y="46"/>
                    <a:pt x="228" y="47"/>
                    <a:pt x="224" y="47"/>
                  </a:cubicBezTo>
                  <a:cubicBezTo>
                    <a:pt x="221" y="47"/>
                    <a:pt x="218" y="46"/>
                    <a:pt x="216" y="45"/>
                  </a:cubicBezTo>
                  <a:cubicBezTo>
                    <a:pt x="214" y="44"/>
                    <a:pt x="213" y="43"/>
                    <a:pt x="212" y="41"/>
                  </a:cubicBezTo>
                  <a:cubicBezTo>
                    <a:pt x="211" y="39"/>
                    <a:pt x="211" y="36"/>
                    <a:pt x="211" y="32"/>
                  </a:cubicBezTo>
                  <a:cubicBezTo>
                    <a:pt x="211" y="28"/>
                    <a:pt x="211" y="23"/>
                    <a:pt x="211" y="19"/>
                  </a:cubicBezTo>
                  <a:cubicBezTo>
                    <a:pt x="211" y="12"/>
                    <a:pt x="211" y="8"/>
                    <a:pt x="211" y="7"/>
                  </a:cubicBezTo>
                  <a:cubicBezTo>
                    <a:pt x="211" y="6"/>
                    <a:pt x="212" y="5"/>
                    <a:pt x="212" y="5"/>
                  </a:cubicBezTo>
                  <a:cubicBezTo>
                    <a:pt x="213" y="5"/>
                    <a:pt x="213" y="5"/>
                    <a:pt x="213" y="5"/>
                  </a:cubicBezTo>
                  <a:cubicBezTo>
                    <a:pt x="214" y="4"/>
                    <a:pt x="215" y="4"/>
                    <a:pt x="217" y="4"/>
                  </a:cubicBezTo>
                  <a:cubicBezTo>
                    <a:pt x="217" y="1"/>
                    <a:pt x="217" y="1"/>
                    <a:pt x="217" y="1"/>
                  </a:cubicBezTo>
                  <a:cubicBezTo>
                    <a:pt x="213" y="1"/>
                    <a:pt x="210" y="1"/>
                    <a:pt x="207" y="1"/>
                  </a:cubicBezTo>
                  <a:cubicBezTo>
                    <a:pt x="204" y="1"/>
                    <a:pt x="199" y="1"/>
                    <a:pt x="194" y="1"/>
                  </a:cubicBezTo>
                  <a:cubicBezTo>
                    <a:pt x="194" y="4"/>
                    <a:pt x="194" y="4"/>
                    <a:pt x="194" y="4"/>
                  </a:cubicBezTo>
                  <a:cubicBezTo>
                    <a:pt x="197" y="4"/>
                    <a:pt x="198" y="4"/>
                    <a:pt x="199" y="5"/>
                  </a:cubicBezTo>
                  <a:close/>
                  <a:moveTo>
                    <a:pt x="280" y="52"/>
                  </a:moveTo>
                  <a:cubicBezTo>
                    <a:pt x="284" y="52"/>
                    <a:pt x="287" y="52"/>
                    <a:pt x="291" y="52"/>
                  </a:cubicBezTo>
                  <a:cubicBezTo>
                    <a:pt x="291" y="49"/>
                    <a:pt x="291" y="49"/>
                    <a:pt x="291" y="49"/>
                  </a:cubicBezTo>
                  <a:cubicBezTo>
                    <a:pt x="288" y="49"/>
                    <a:pt x="286" y="49"/>
                    <a:pt x="285" y="49"/>
                  </a:cubicBezTo>
                  <a:cubicBezTo>
                    <a:pt x="285" y="48"/>
                    <a:pt x="285" y="47"/>
                    <a:pt x="284" y="46"/>
                  </a:cubicBezTo>
                  <a:cubicBezTo>
                    <a:pt x="284" y="44"/>
                    <a:pt x="284" y="40"/>
                    <a:pt x="284" y="32"/>
                  </a:cubicBezTo>
                  <a:cubicBezTo>
                    <a:pt x="284" y="8"/>
                    <a:pt x="284" y="8"/>
                    <a:pt x="284" y="8"/>
                  </a:cubicBezTo>
                  <a:cubicBezTo>
                    <a:pt x="284" y="7"/>
                    <a:pt x="284" y="6"/>
                    <a:pt x="285" y="6"/>
                  </a:cubicBezTo>
                  <a:cubicBezTo>
                    <a:pt x="285" y="6"/>
                    <a:pt x="285" y="6"/>
                    <a:pt x="285" y="6"/>
                  </a:cubicBezTo>
                  <a:cubicBezTo>
                    <a:pt x="291" y="6"/>
                    <a:pt x="295" y="6"/>
                    <a:pt x="297" y="6"/>
                  </a:cubicBezTo>
                  <a:cubicBezTo>
                    <a:pt x="298" y="6"/>
                    <a:pt x="298" y="6"/>
                    <a:pt x="298" y="7"/>
                  </a:cubicBezTo>
                  <a:cubicBezTo>
                    <a:pt x="298" y="7"/>
                    <a:pt x="299" y="9"/>
                    <a:pt x="299" y="13"/>
                  </a:cubicBezTo>
                  <a:cubicBezTo>
                    <a:pt x="302" y="13"/>
                    <a:pt x="302" y="13"/>
                    <a:pt x="302" y="13"/>
                  </a:cubicBezTo>
                  <a:cubicBezTo>
                    <a:pt x="302" y="9"/>
                    <a:pt x="302" y="5"/>
                    <a:pt x="303" y="2"/>
                  </a:cubicBezTo>
                  <a:cubicBezTo>
                    <a:pt x="303" y="1"/>
                    <a:pt x="303" y="1"/>
                    <a:pt x="303" y="1"/>
                  </a:cubicBezTo>
                  <a:cubicBezTo>
                    <a:pt x="294" y="1"/>
                    <a:pt x="285" y="1"/>
                    <a:pt x="278" y="1"/>
                  </a:cubicBezTo>
                  <a:cubicBezTo>
                    <a:pt x="271" y="1"/>
                    <a:pt x="263" y="1"/>
                    <a:pt x="256" y="1"/>
                  </a:cubicBezTo>
                  <a:cubicBezTo>
                    <a:pt x="255" y="1"/>
                    <a:pt x="255" y="1"/>
                    <a:pt x="255" y="1"/>
                  </a:cubicBezTo>
                  <a:cubicBezTo>
                    <a:pt x="256" y="5"/>
                    <a:pt x="256" y="9"/>
                    <a:pt x="256" y="13"/>
                  </a:cubicBezTo>
                  <a:cubicBezTo>
                    <a:pt x="259" y="13"/>
                    <a:pt x="259" y="13"/>
                    <a:pt x="259" y="13"/>
                  </a:cubicBezTo>
                  <a:cubicBezTo>
                    <a:pt x="259" y="9"/>
                    <a:pt x="259" y="7"/>
                    <a:pt x="259" y="7"/>
                  </a:cubicBezTo>
                  <a:cubicBezTo>
                    <a:pt x="260" y="6"/>
                    <a:pt x="260" y="6"/>
                    <a:pt x="260" y="6"/>
                  </a:cubicBezTo>
                  <a:cubicBezTo>
                    <a:pt x="260" y="6"/>
                    <a:pt x="261" y="6"/>
                    <a:pt x="262" y="6"/>
                  </a:cubicBezTo>
                  <a:cubicBezTo>
                    <a:pt x="265" y="6"/>
                    <a:pt x="268" y="6"/>
                    <a:pt x="271" y="6"/>
                  </a:cubicBezTo>
                  <a:cubicBezTo>
                    <a:pt x="273" y="6"/>
                    <a:pt x="274" y="6"/>
                    <a:pt x="274" y="6"/>
                  </a:cubicBezTo>
                  <a:cubicBezTo>
                    <a:pt x="274" y="6"/>
                    <a:pt x="274" y="11"/>
                    <a:pt x="274" y="21"/>
                  </a:cubicBezTo>
                  <a:cubicBezTo>
                    <a:pt x="274" y="26"/>
                    <a:pt x="274" y="31"/>
                    <a:pt x="274" y="35"/>
                  </a:cubicBezTo>
                  <a:cubicBezTo>
                    <a:pt x="274" y="42"/>
                    <a:pt x="273" y="46"/>
                    <a:pt x="273" y="47"/>
                  </a:cubicBezTo>
                  <a:cubicBezTo>
                    <a:pt x="273" y="48"/>
                    <a:pt x="273" y="48"/>
                    <a:pt x="273" y="48"/>
                  </a:cubicBezTo>
                  <a:cubicBezTo>
                    <a:pt x="272" y="49"/>
                    <a:pt x="272" y="49"/>
                    <a:pt x="271" y="49"/>
                  </a:cubicBezTo>
                  <a:cubicBezTo>
                    <a:pt x="270" y="49"/>
                    <a:pt x="268" y="49"/>
                    <a:pt x="267" y="49"/>
                  </a:cubicBezTo>
                  <a:cubicBezTo>
                    <a:pt x="267" y="52"/>
                    <a:pt x="267" y="52"/>
                    <a:pt x="267" y="52"/>
                  </a:cubicBezTo>
                  <a:cubicBezTo>
                    <a:pt x="270" y="52"/>
                    <a:pt x="274" y="52"/>
                    <a:pt x="280" y="52"/>
                  </a:cubicBezTo>
                  <a:close/>
                  <a:moveTo>
                    <a:pt x="310" y="52"/>
                  </a:moveTo>
                  <a:cubicBezTo>
                    <a:pt x="312" y="52"/>
                    <a:pt x="315" y="52"/>
                    <a:pt x="318" y="52"/>
                  </a:cubicBezTo>
                  <a:cubicBezTo>
                    <a:pt x="322" y="52"/>
                    <a:pt x="325" y="52"/>
                    <a:pt x="327" y="52"/>
                  </a:cubicBezTo>
                  <a:cubicBezTo>
                    <a:pt x="327" y="49"/>
                    <a:pt x="327" y="49"/>
                    <a:pt x="327" y="49"/>
                  </a:cubicBezTo>
                  <a:cubicBezTo>
                    <a:pt x="324" y="49"/>
                    <a:pt x="323" y="49"/>
                    <a:pt x="322" y="48"/>
                  </a:cubicBezTo>
                  <a:cubicBezTo>
                    <a:pt x="322" y="48"/>
                    <a:pt x="321" y="48"/>
                    <a:pt x="321" y="47"/>
                  </a:cubicBezTo>
                  <a:cubicBezTo>
                    <a:pt x="321" y="47"/>
                    <a:pt x="322" y="46"/>
                    <a:pt x="322" y="46"/>
                  </a:cubicBezTo>
                  <a:cubicBezTo>
                    <a:pt x="322" y="44"/>
                    <a:pt x="323" y="42"/>
                    <a:pt x="323" y="41"/>
                  </a:cubicBezTo>
                  <a:cubicBezTo>
                    <a:pt x="325" y="37"/>
                    <a:pt x="325" y="37"/>
                    <a:pt x="325" y="37"/>
                  </a:cubicBezTo>
                  <a:cubicBezTo>
                    <a:pt x="328" y="37"/>
                    <a:pt x="331" y="37"/>
                    <a:pt x="334" y="37"/>
                  </a:cubicBezTo>
                  <a:cubicBezTo>
                    <a:pt x="338" y="37"/>
                    <a:pt x="341" y="37"/>
                    <a:pt x="344" y="37"/>
                  </a:cubicBezTo>
                  <a:cubicBezTo>
                    <a:pt x="346" y="43"/>
                    <a:pt x="346" y="43"/>
                    <a:pt x="346" y="43"/>
                  </a:cubicBezTo>
                  <a:cubicBezTo>
                    <a:pt x="347" y="45"/>
                    <a:pt x="348" y="47"/>
                    <a:pt x="348" y="47"/>
                  </a:cubicBezTo>
                  <a:cubicBezTo>
                    <a:pt x="348" y="48"/>
                    <a:pt x="348" y="48"/>
                    <a:pt x="347" y="49"/>
                  </a:cubicBezTo>
                  <a:cubicBezTo>
                    <a:pt x="347" y="49"/>
                    <a:pt x="345" y="49"/>
                    <a:pt x="342" y="49"/>
                  </a:cubicBezTo>
                  <a:cubicBezTo>
                    <a:pt x="342" y="52"/>
                    <a:pt x="342" y="52"/>
                    <a:pt x="342" y="52"/>
                  </a:cubicBezTo>
                  <a:cubicBezTo>
                    <a:pt x="346" y="52"/>
                    <a:pt x="350" y="52"/>
                    <a:pt x="354" y="52"/>
                  </a:cubicBezTo>
                  <a:cubicBezTo>
                    <a:pt x="358" y="52"/>
                    <a:pt x="362" y="52"/>
                    <a:pt x="366" y="52"/>
                  </a:cubicBezTo>
                  <a:cubicBezTo>
                    <a:pt x="366" y="49"/>
                    <a:pt x="366" y="49"/>
                    <a:pt x="366" y="49"/>
                  </a:cubicBezTo>
                  <a:cubicBezTo>
                    <a:pt x="363" y="49"/>
                    <a:pt x="361" y="49"/>
                    <a:pt x="361" y="48"/>
                  </a:cubicBezTo>
                  <a:cubicBezTo>
                    <a:pt x="360" y="48"/>
                    <a:pt x="359" y="45"/>
                    <a:pt x="357" y="40"/>
                  </a:cubicBezTo>
                  <a:cubicBezTo>
                    <a:pt x="340" y="1"/>
                    <a:pt x="340" y="1"/>
                    <a:pt x="340" y="1"/>
                  </a:cubicBezTo>
                  <a:cubicBezTo>
                    <a:pt x="335" y="1"/>
                    <a:pt x="335" y="1"/>
                    <a:pt x="335" y="1"/>
                  </a:cubicBezTo>
                  <a:cubicBezTo>
                    <a:pt x="322" y="32"/>
                    <a:pt x="322" y="32"/>
                    <a:pt x="322" y="32"/>
                  </a:cubicBezTo>
                  <a:cubicBezTo>
                    <a:pt x="320" y="38"/>
                    <a:pt x="318" y="42"/>
                    <a:pt x="316" y="46"/>
                  </a:cubicBezTo>
                  <a:cubicBezTo>
                    <a:pt x="315" y="47"/>
                    <a:pt x="315" y="48"/>
                    <a:pt x="315" y="48"/>
                  </a:cubicBezTo>
                  <a:cubicBezTo>
                    <a:pt x="314" y="49"/>
                    <a:pt x="313" y="49"/>
                    <a:pt x="310" y="49"/>
                  </a:cubicBezTo>
                  <a:cubicBezTo>
                    <a:pt x="310" y="52"/>
                    <a:pt x="310" y="52"/>
                    <a:pt x="310" y="52"/>
                  </a:cubicBezTo>
                  <a:close/>
                  <a:moveTo>
                    <a:pt x="342" y="32"/>
                  </a:moveTo>
                  <a:cubicBezTo>
                    <a:pt x="340" y="32"/>
                    <a:pt x="337" y="32"/>
                    <a:pt x="334" y="32"/>
                  </a:cubicBezTo>
                  <a:cubicBezTo>
                    <a:pt x="331" y="32"/>
                    <a:pt x="329" y="32"/>
                    <a:pt x="327" y="32"/>
                  </a:cubicBezTo>
                  <a:cubicBezTo>
                    <a:pt x="334" y="13"/>
                    <a:pt x="334" y="13"/>
                    <a:pt x="334" y="13"/>
                  </a:cubicBezTo>
                  <a:cubicBezTo>
                    <a:pt x="342" y="32"/>
                    <a:pt x="342" y="32"/>
                    <a:pt x="342" y="32"/>
                  </a:cubicBezTo>
                  <a:close/>
                  <a:moveTo>
                    <a:pt x="396" y="52"/>
                  </a:moveTo>
                  <a:cubicBezTo>
                    <a:pt x="400" y="52"/>
                    <a:pt x="403" y="52"/>
                    <a:pt x="407" y="52"/>
                  </a:cubicBezTo>
                  <a:cubicBezTo>
                    <a:pt x="407" y="49"/>
                    <a:pt x="407" y="49"/>
                    <a:pt x="407" y="49"/>
                  </a:cubicBezTo>
                  <a:cubicBezTo>
                    <a:pt x="404" y="49"/>
                    <a:pt x="402" y="49"/>
                    <a:pt x="401" y="49"/>
                  </a:cubicBezTo>
                  <a:cubicBezTo>
                    <a:pt x="401" y="48"/>
                    <a:pt x="400" y="47"/>
                    <a:pt x="400" y="46"/>
                  </a:cubicBezTo>
                  <a:cubicBezTo>
                    <a:pt x="400" y="44"/>
                    <a:pt x="400" y="40"/>
                    <a:pt x="400" y="32"/>
                  </a:cubicBezTo>
                  <a:cubicBezTo>
                    <a:pt x="400" y="8"/>
                    <a:pt x="400" y="8"/>
                    <a:pt x="400" y="8"/>
                  </a:cubicBezTo>
                  <a:cubicBezTo>
                    <a:pt x="400" y="7"/>
                    <a:pt x="400" y="6"/>
                    <a:pt x="401" y="6"/>
                  </a:cubicBezTo>
                  <a:cubicBezTo>
                    <a:pt x="401" y="6"/>
                    <a:pt x="401" y="6"/>
                    <a:pt x="401" y="6"/>
                  </a:cubicBezTo>
                  <a:cubicBezTo>
                    <a:pt x="407" y="6"/>
                    <a:pt x="411" y="6"/>
                    <a:pt x="413" y="6"/>
                  </a:cubicBezTo>
                  <a:cubicBezTo>
                    <a:pt x="414" y="6"/>
                    <a:pt x="414" y="6"/>
                    <a:pt x="414" y="7"/>
                  </a:cubicBezTo>
                  <a:cubicBezTo>
                    <a:pt x="414" y="7"/>
                    <a:pt x="415" y="9"/>
                    <a:pt x="415" y="13"/>
                  </a:cubicBezTo>
                  <a:cubicBezTo>
                    <a:pt x="418" y="13"/>
                    <a:pt x="418" y="13"/>
                    <a:pt x="418" y="13"/>
                  </a:cubicBezTo>
                  <a:cubicBezTo>
                    <a:pt x="418" y="9"/>
                    <a:pt x="418" y="5"/>
                    <a:pt x="419" y="2"/>
                  </a:cubicBezTo>
                  <a:cubicBezTo>
                    <a:pt x="419" y="1"/>
                    <a:pt x="419" y="1"/>
                    <a:pt x="419" y="1"/>
                  </a:cubicBezTo>
                  <a:cubicBezTo>
                    <a:pt x="410" y="1"/>
                    <a:pt x="401" y="1"/>
                    <a:pt x="394" y="1"/>
                  </a:cubicBezTo>
                  <a:cubicBezTo>
                    <a:pt x="387" y="1"/>
                    <a:pt x="379" y="1"/>
                    <a:pt x="372" y="1"/>
                  </a:cubicBezTo>
                  <a:cubicBezTo>
                    <a:pt x="371" y="1"/>
                    <a:pt x="371" y="1"/>
                    <a:pt x="371" y="1"/>
                  </a:cubicBezTo>
                  <a:cubicBezTo>
                    <a:pt x="372" y="5"/>
                    <a:pt x="372" y="9"/>
                    <a:pt x="372" y="13"/>
                  </a:cubicBezTo>
                  <a:cubicBezTo>
                    <a:pt x="375" y="13"/>
                    <a:pt x="375" y="13"/>
                    <a:pt x="375" y="13"/>
                  </a:cubicBezTo>
                  <a:cubicBezTo>
                    <a:pt x="375" y="9"/>
                    <a:pt x="375" y="7"/>
                    <a:pt x="375" y="7"/>
                  </a:cubicBezTo>
                  <a:cubicBezTo>
                    <a:pt x="376" y="6"/>
                    <a:pt x="376" y="6"/>
                    <a:pt x="376" y="6"/>
                  </a:cubicBezTo>
                  <a:cubicBezTo>
                    <a:pt x="376" y="6"/>
                    <a:pt x="377" y="6"/>
                    <a:pt x="378" y="6"/>
                  </a:cubicBezTo>
                  <a:cubicBezTo>
                    <a:pt x="381" y="6"/>
                    <a:pt x="384" y="6"/>
                    <a:pt x="387" y="6"/>
                  </a:cubicBezTo>
                  <a:cubicBezTo>
                    <a:pt x="389" y="6"/>
                    <a:pt x="390" y="6"/>
                    <a:pt x="390" y="6"/>
                  </a:cubicBezTo>
                  <a:cubicBezTo>
                    <a:pt x="390" y="6"/>
                    <a:pt x="390" y="11"/>
                    <a:pt x="390" y="21"/>
                  </a:cubicBezTo>
                  <a:cubicBezTo>
                    <a:pt x="390" y="26"/>
                    <a:pt x="390" y="31"/>
                    <a:pt x="390" y="35"/>
                  </a:cubicBezTo>
                  <a:cubicBezTo>
                    <a:pt x="390" y="42"/>
                    <a:pt x="389" y="46"/>
                    <a:pt x="389" y="47"/>
                  </a:cubicBezTo>
                  <a:cubicBezTo>
                    <a:pt x="389" y="48"/>
                    <a:pt x="389" y="48"/>
                    <a:pt x="389" y="48"/>
                  </a:cubicBezTo>
                  <a:cubicBezTo>
                    <a:pt x="388" y="49"/>
                    <a:pt x="388" y="49"/>
                    <a:pt x="387" y="49"/>
                  </a:cubicBezTo>
                  <a:cubicBezTo>
                    <a:pt x="386" y="49"/>
                    <a:pt x="384" y="49"/>
                    <a:pt x="383" y="49"/>
                  </a:cubicBezTo>
                  <a:cubicBezTo>
                    <a:pt x="383" y="52"/>
                    <a:pt x="383" y="52"/>
                    <a:pt x="383" y="52"/>
                  </a:cubicBezTo>
                  <a:cubicBezTo>
                    <a:pt x="386" y="52"/>
                    <a:pt x="390" y="52"/>
                    <a:pt x="396" y="52"/>
                  </a:cubicBezTo>
                  <a:close/>
                  <a:moveTo>
                    <a:pt x="439" y="52"/>
                  </a:moveTo>
                  <a:cubicBezTo>
                    <a:pt x="441" y="52"/>
                    <a:pt x="443" y="52"/>
                    <a:pt x="446" y="52"/>
                  </a:cubicBezTo>
                  <a:cubicBezTo>
                    <a:pt x="450" y="52"/>
                    <a:pt x="450" y="52"/>
                    <a:pt x="450" y="52"/>
                  </a:cubicBezTo>
                  <a:cubicBezTo>
                    <a:pt x="450" y="49"/>
                    <a:pt x="450" y="49"/>
                    <a:pt x="450" y="49"/>
                  </a:cubicBezTo>
                  <a:cubicBezTo>
                    <a:pt x="448" y="49"/>
                    <a:pt x="446" y="49"/>
                    <a:pt x="445" y="49"/>
                  </a:cubicBezTo>
                  <a:cubicBezTo>
                    <a:pt x="445" y="49"/>
                    <a:pt x="445" y="48"/>
                    <a:pt x="445" y="48"/>
                  </a:cubicBezTo>
                  <a:cubicBezTo>
                    <a:pt x="444" y="47"/>
                    <a:pt x="444" y="45"/>
                    <a:pt x="444" y="41"/>
                  </a:cubicBezTo>
                  <a:cubicBezTo>
                    <a:pt x="444" y="38"/>
                    <a:pt x="444" y="31"/>
                    <a:pt x="444" y="21"/>
                  </a:cubicBezTo>
                  <a:cubicBezTo>
                    <a:pt x="444" y="14"/>
                    <a:pt x="444" y="9"/>
                    <a:pt x="444" y="7"/>
                  </a:cubicBezTo>
                  <a:cubicBezTo>
                    <a:pt x="444" y="6"/>
                    <a:pt x="445" y="5"/>
                    <a:pt x="445" y="5"/>
                  </a:cubicBezTo>
                  <a:cubicBezTo>
                    <a:pt x="445" y="4"/>
                    <a:pt x="447" y="4"/>
                    <a:pt x="450" y="4"/>
                  </a:cubicBezTo>
                  <a:cubicBezTo>
                    <a:pt x="450" y="1"/>
                    <a:pt x="450" y="1"/>
                    <a:pt x="450" y="1"/>
                  </a:cubicBezTo>
                  <a:cubicBezTo>
                    <a:pt x="447" y="1"/>
                    <a:pt x="443" y="1"/>
                    <a:pt x="438" y="1"/>
                  </a:cubicBezTo>
                  <a:cubicBezTo>
                    <a:pt x="435" y="1"/>
                    <a:pt x="432" y="1"/>
                    <a:pt x="427" y="1"/>
                  </a:cubicBezTo>
                  <a:cubicBezTo>
                    <a:pt x="427" y="4"/>
                    <a:pt x="427" y="4"/>
                    <a:pt x="427" y="4"/>
                  </a:cubicBezTo>
                  <a:cubicBezTo>
                    <a:pt x="430" y="4"/>
                    <a:pt x="432" y="4"/>
                    <a:pt x="432" y="5"/>
                  </a:cubicBezTo>
                  <a:cubicBezTo>
                    <a:pt x="433" y="5"/>
                    <a:pt x="433" y="5"/>
                    <a:pt x="433" y="6"/>
                  </a:cubicBezTo>
                  <a:cubicBezTo>
                    <a:pt x="433" y="6"/>
                    <a:pt x="433" y="8"/>
                    <a:pt x="433" y="13"/>
                  </a:cubicBezTo>
                  <a:cubicBezTo>
                    <a:pt x="433" y="19"/>
                    <a:pt x="433" y="24"/>
                    <a:pt x="433" y="28"/>
                  </a:cubicBezTo>
                  <a:cubicBezTo>
                    <a:pt x="433" y="36"/>
                    <a:pt x="433" y="42"/>
                    <a:pt x="433" y="46"/>
                  </a:cubicBezTo>
                  <a:cubicBezTo>
                    <a:pt x="433" y="47"/>
                    <a:pt x="433" y="48"/>
                    <a:pt x="432" y="49"/>
                  </a:cubicBezTo>
                  <a:cubicBezTo>
                    <a:pt x="432" y="49"/>
                    <a:pt x="430" y="49"/>
                    <a:pt x="427" y="49"/>
                  </a:cubicBezTo>
                  <a:cubicBezTo>
                    <a:pt x="427" y="52"/>
                    <a:pt x="427" y="52"/>
                    <a:pt x="427" y="52"/>
                  </a:cubicBezTo>
                  <a:cubicBezTo>
                    <a:pt x="439" y="52"/>
                    <a:pt x="439" y="52"/>
                    <a:pt x="439" y="52"/>
                  </a:cubicBezTo>
                  <a:close/>
                  <a:moveTo>
                    <a:pt x="503" y="50"/>
                  </a:moveTo>
                  <a:cubicBezTo>
                    <a:pt x="507" y="47"/>
                    <a:pt x="511" y="44"/>
                    <a:pt x="513" y="40"/>
                  </a:cubicBezTo>
                  <a:cubicBezTo>
                    <a:pt x="515" y="36"/>
                    <a:pt x="516" y="31"/>
                    <a:pt x="516" y="25"/>
                  </a:cubicBezTo>
                  <a:cubicBezTo>
                    <a:pt x="516" y="20"/>
                    <a:pt x="515" y="15"/>
                    <a:pt x="513" y="12"/>
                  </a:cubicBezTo>
                  <a:cubicBezTo>
                    <a:pt x="511" y="8"/>
                    <a:pt x="508" y="5"/>
                    <a:pt x="504" y="3"/>
                  </a:cubicBezTo>
                  <a:cubicBezTo>
                    <a:pt x="500" y="1"/>
                    <a:pt x="495" y="0"/>
                    <a:pt x="489" y="0"/>
                  </a:cubicBezTo>
                  <a:cubicBezTo>
                    <a:pt x="482" y="0"/>
                    <a:pt x="477" y="1"/>
                    <a:pt x="473" y="3"/>
                  </a:cubicBezTo>
                  <a:cubicBezTo>
                    <a:pt x="469" y="6"/>
                    <a:pt x="466" y="9"/>
                    <a:pt x="463" y="13"/>
                  </a:cubicBezTo>
                  <a:cubicBezTo>
                    <a:pt x="461" y="17"/>
                    <a:pt x="460" y="21"/>
                    <a:pt x="460" y="27"/>
                  </a:cubicBezTo>
                  <a:cubicBezTo>
                    <a:pt x="460" y="35"/>
                    <a:pt x="462" y="42"/>
                    <a:pt x="467" y="46"/>
                  </a:cubicBezTo>
                  <a:cubicBezTo>
                    <a:pt x="472" y="51"/>
                    <a:pt x="479" y="53"/>
                    <a:pt x="488" y="53"/>
                  </a:cubicBezTo>
                  <a:cubicBezTo>
                    <a:pt x="494" y="53"/>
                    <a:pt x="499" y="52"/>
                    <a:pt x="503" y="50"/>
                  </a:cubicBezTo>
                  <a:close/>
                  <a:moveTo>
                    <a:pt x="480" y="47"/>
                  </a:moveTo>
                  <a:cubicBezTo>
                    <a:pt x="477" y="45"/>
                    <a:pt x="475" y="43"/>
                    <a:pt x="473" y="39"/>
                  </a:cubicBezTo>
                  <a:cubicBezTo>
                    <a:pt x="472" y="35"/>
                    <a:pt x="471" y="31"/>
                    <a:pt x="471" y="26"/>
                  </a:cubicBezTo>
                  <a:cubicBezTo>
                    <a:pt x="471" y="18"/>
                    <a:pt x="473" y="13"/>
                    <a:pt x="475" y="9"/>
                  </a:cubicBezTo>
                  <a:cubicBezTo>
                    <a:pt x="478" y="6"/>
                    <a:pt x="482" y="4"/>
                    <a:pt x="488" y="4"/>
                  </a:cubicBezTo>
                  <a:cubicBezTo>
                    <a:pt x="493" y="4"/>
                    <a:pt x="497" y="6"/>
                    <a:pt x="500" y="9"/>
                  </a:cubicBezTo>
                  <a:cubicBezTo>
                    <a:pt x="504" y="13"/>
                    <a:pt x="505" y="19"/>
                    <a:pt x="505" y="27"/>
                  </a:cubicBezTo>
                  <a:cubicBezTo>
                    <a:pt x="505" y="35"/>
                    <a:pt x="504" y="40"/>
                    <a:pt x="501" y="44"/>
                  </a:cubicBezTo>
                  <a:cubicBezTo>
                    <a:pt x="498" y="47"/>
                    <a:pt x="494" y="49"/>
                    <a:pt x="489" y="49"/>
                  </a:cubicBezTo>
                  <a:cubicBezTo>
                    <a:pt x="485" y="49"/>
                    <a:pt x="482" y="48"/>
                    <a:pt x="480" y="47"/>
                  </a:cubicBezTo>
                  <a:close/>
                  <a:moveTo>
                    <a:pt x="535" y="52"/>
                  </a:moveTo>
                  <a:cubicBezTo>
                    <a:pt x="536" y="52"/>
                    <a:pt x="539" y="52"/>
                    <a:pt x="543" y="52"/>
                  </a:cubicBezTo>
                  <a:cubicBezTo>
                    <a:pt x="543" y="49"/>
                    <a:pt x="543" y="49"/>
                    <a:pt x="543" y="49"/>
                  </a:cubicBezTo>
                  <a:cubicBezTo>
                    <a:pt x="540" y="49"/>
                    <a:pt x="538" y="49"/>
                    <a:pt x="538" y="49"/>
                  </a:cubicBezTo>
                  <a:cubicBezTo>
                    <a:pt x="537" y="48"/>
                    <a:pt x="537" y="48"/>
                    <a:pt x="537" y="48"/>
                  </a:cubicBezTo>
                  <a:cubicBezTo>
                    <a:pt x="537" y="47"/>
                    <a:pt x="537" y="45"/>
                    <a:pt x="537" y="41"/>
                  </a:cubicBezTo>
                  <a:cubicBezTo>
                    <a:pt x="537" y="36"/>
                    <a:pt x="537" y="31"/>
                    <a:pt x="537" y="27"/>
                  </a:cubicBezTo>
                  <a:cubicBezTo>
                    <a:pt x="537" y="13"/>
                    <a:pt x="537" y="13"/>
                    <a:pt x="537" y="13"/>
                  </a:cubicBezTo>
                  <a:cubicBezTo>
                    <a:pt x="539" y="16"/>
                    <a:pt x="543" y="21"/>
                    <a:pt x="548" y="26"/>
                  </a:cubicBezTo>
                  <a:cubicBezTo>
                    <a:pt x="556" y="37"/>
                    <a:pt x="564" y="45"/>
                    <a:pt x="570" y="52"/>
                  </a:cubicBezTo>
                  <a:cubicBezTo>
                    <a:pt x="572" y="53"/>
                    <a:pt x="574" y="53"/>
                    <a:pt x="577" y="53"/>
                  </a:cubicBezTo>
                  <a:cubicBezTo>
                    <a:pt x="577" y="53"/>
                    <a:pt x="577" y="53"/>
                    <a:pt x="577" y="53"/>
                  </a:cubicBezTo>
                  <a:cubicBezTo>
                    <a:pt x="577" y="49"/>
                    <a:pt x="577" y="45"/>
                    <a:pt x="577" y="41"/>
                  </a:cubicBezTo>
                  <a:cubicBezTo>
                    <a:pt x="577" y="26"/>
                    <a:pt x="577" y="26"/>
                    <a:pt x="577" y="26"/>
                  </a:cubicBezTo>
                  <a:cubicBezTo>
                    <a:pt x="577" y="12"/>
                    <a:pt x="577" y="12"/>
                    <a:pt x="577" y="12"/>
                  </a:cubicBezTo>
                  <a:cubicBezTo>
                    <a:pt x="577" y="8"/>
                    <a:pt x="577" y="6"/>
                    <a:pt x="577" y="6"/>
                  </a:cubicBezTo>
                  <a:cubicBezTo>
                    <a:pt x="578" y="5"/>
                    <a:pt x="578" y="5"/>
                    <a:pt x="578" y="5"/>
                  </a:cubicBezTo>
                  <a:cubicBezTo>
                    <a:pt x="579" y="5"/>
                    <a:pt x="579" y="5"/>
                    <a:pt x="579" y="5"/>
                  </a:cubicBezTo>
                  <a:cubicBezTo>
                    <a:pt x="579" y="4"/>
                    <a:pt x="581" y="4"/>
                    <a:pt x="583" y="4"/>
                  </a:cubicBezTo>
                  <a:cubicBezTo>
                    <a:pt x="583" y="1"/>
                    <a:pt x="583" y="1"/>
                    <a:pt x="583" y="1"/>
                  </a:cubicBezTo>
                  <a:cubicBezTo>
                    <a:pt x="581" y="1"/>
                    <a:pt x="577" y="1"/>
                    <a:pt x="574" y="1"/>
                  </a:cubicBezTo>
                  <a:cubicBezTo>
                    <a:pt x="571" y="1"/>
                    <a:pt x="568" y="1"/>
                    <a:pt x="566" y="1"/>
                  </a:cubicBezTo>
                  <a:cubicBezTo>
                    <a:pt x="566" y="4"/>
                    <a:pt x="566" y="4"/>
                    <a:pt x="566" y="4"/>
                  </a:cubicBezTo>
                  <a:cubicBezTo>
                    <a:pt x="569" y="4"/>
                    <a:pt x="570" y="4"/>
                    <a:pt x="571" y="4"/>
                  </a:cubicBezTo>
                  <a:cubicBezTo>
                    <a:pt x="571" y="5"/>
                    <a:pt x="572" y="5"/>
                    <a:pt x="572" y="5"/>
                  </a:cubicBezTo>
                  <a:cubicBezTo>
                    <a:pt x="572" y="6"/>
                    <a:pt x="572" y="7"/>
                    <a:pt x="572" y="9"/>
                  </a:cubicBezTo>
                  <a:cubicBezTo>
                    <a:pt x="572" y="13"/>
                    <a:pt x="572" y="18"/>
                    <a:pt x="572" y="24"/>
                  </a:cubicBezTo>
                  <a:cubicBezTo>
                    <a:pt x="572" y="38"/>
                    <a:pt x="572" y="38"/>
                    <a:pt x="572" y="38"/>
                  </a:cubicBezTo>
                  <a:cubicBezTo>
                    <a:pt x="569" y="35"/>
                    <a:pt x="565" y="30"/>
                    <a:pt x="560" y="24"/>
                  </a:cubicBezTo>
                  <a:cubicBezTo>
                    <a:pt x="553" y="16"/>
                    <a:pt x="547" y="8"/>
                    <a:pt x="541" y="1"/>
                  </a:cubicBezTo>
                  <a:cubicBezTo>
                    <a:pt x="539" y="1"/>
                    <a:pt x="536" y="1"/>
                    <a:pt x="534" y="1"/>
                  </a:cubicBezTo>
                  <a:cubicBezTo>
                    <a:pt x="532" y="1"/>
                    <a:pt x="530" y="1"/>
                    <a:pt x="526" y="1"/>
                  </a:cubicBezTo>
                  <a:cubicBezTo>
                    <a:pt x="526" y="4"/>
                    <a:pt x="526" y="4"/>
                    <a:pt x="526" y="4"/>
                  </a:cubicBezTo>
                  <a:cubicBezTo>
                    <a:pt x="529" y="4"/>
                    <a:pt x="531" y="4"/>
                    <a:pt x="531" y="5"/>
                  </a:cubicBezTo>
                  <a:cubicBezTo>
                    <a:pt x="532" y="5"/>
                    <a:pt x="532" y="5"/>
                    <a:pt x="532" y="6"/>
                  </a:cubicBezTo>
                  <a:cubicBezTo>
                    <a:pt x="532" y="6"/>
                    <a:pt x="532" y="9"/>
                    <a:pt x="532" y="13"/>
                  </a:cubicBezTo>
                  <a:cubicBezTo>
                    <a:pt x="532" y="28"/>
                    <a:pt x="532" y="28"/>
                    <a:pt x="532" y="28"/>
                  </a:cubicBezTo>
                  <a:cubicBezTo>
                    <a:pt x="532" y="31"/>
                    <a:pt x="532" y="36"/>
                    <a:pt x="532" y="42"/>
                  </a:cubicBezTo>
                  <a:cubicBezTo>
                    <a:pt x="532" y="45"/>
                    <a:pt x="532" y="47"/>
                    <a:pt x="532" y="48"/>
                  </a:cubicBezTo>
                  <a:cubicBezTo>
                    <a:pt x="532" y="48"/>
                    <a:pt x="531" y="49"/>
                    <a:pt x="531" y="49"/>
                  </a:cubicBezTo>
                  <a:cubicBezTo>
                    <a:pt x="530" y="49"/>
                    <a:pt x="529" y="49"/>
                    <a:pt x="526" y="49"/>
                  </a:cubicBezTo>
                  <a:cubicBezTo>
                    <a:pt x="526" y="52"/>
                    <a:pt x="526" y="52"/>
                    <a:pt x="526" y="52"/>
                  </a:cubicBezTo>
                  <a:cubicBezTo>
                    <a:pt x="530" y="52"/>
                    <a:pt x="533" y="52"/>
                    <a:pt x="535" y="52"/>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6"/>
            <p:cNvSpPr>
              <a:spLocks/>
            </p:cNvSpPr>
            <p:nvPr/>
          </p:nvSpPr>
          <p:spPr bwMode="auto">
            <a:xfrm>
              <a:off x="2147" y="551"/>
              <a:ext cx="109" cy="117"/>
            </a:xfrm>
            <a:custGeom>
              <a:avLst/>
              <a:gdLst>
                <a:gd name="T0" fmla="*/ 62 w 84"/>
                <a:gd name="T1" fmla="*/ 53 h 80"/>
                <a:gd name="T2" fmla="*/ 63 w 84"/>
                <a:gd name="T3" fmla="*/ 62 h 80"/>
                <a:gd name="T4" fmla="*/ 62 w 84"/>
                <a:gd name="T5" fmla="*/ 70 h 80"/>
                <a:gd name="T6" fmla="*/ 48 w 84"/>
                <a:gd name="T7" fmla="*/ 74 h 80"/>
                <a:gd name="T8" fmla="*/ 26 w 84"/>
                <a:gd name="T9" fmla="*/ 64 h 80"/>
                <a:gd name="T10" fmla="*/ 17 w 84"/>
                <a:gd name="T11" fmla="*/ 38 h 80"/>
                <a:gd name="T12" fmla="*/ 26 w 84"/>
                <a:gd name="T13" fmla="*/ 15 h 80"/>
                <a:gd name="T14" fmla="*/ 48 w 84"/>
                <a:gd name="T15" fmla="*/ 6 h 80"/>
                <a:gd name="T16" fmla="*/ 61 w 84"/>
                <a:gd name="T17" fmla="*/ 8 h 80"/>
                <a:gd name="T18" fmla="*/ 70 w 84"/>
                <a:gd name="T19" fmla="*/ 14 h 80"/>
                <a:gd name="T20" fmla="*/ 71 w 84"/>
                <a:gd name="T21" fmla="*/ 24 h 80"/>
                <a:gd name="T22" fmla="*/ 76 w 84"/>
                <a:gd name="T23" fmla="*/ 24 h 80"/>
                <a:gd name="T24" fmla="*/ 78 w 84"/>
                <a:gd name="T25" fmla="*/ 6 h 80"/>
                <a:gd name="T26" fmla="*/ 77 w 84"/>
                <a:gd name="T27" fmla="*/ 5 h 80"/>
                <a:gd name="T28" fmla="*/ 63 w 84"/>
                <a:gd name="T29" fmla="*/ 2 h 80"/>
                <a:gd name="T30" fmla="*/ 48 w 84"/>
                <a:gd name="T31" fmla="*/ 0 h 80"/>
                <a:gd name="T32" fmla="*/ 13 w 84"/>
                <a:gd name="T33" fmla="*/ 11 h 80"/>
                <a:gd name="T34" fmla="*/ 0 w 84"/>
                <a:gd name="T35" fmla="*/ 40 h 80"/>
                <a:gd name="T36" fmla="*/ 12 w 84"/>
                <a:gd name="T37" fmla="*/ 69 h 80"/>
                <a:gd name="T38" fmla="*/ 46 w 84"/>
                <a:gd name="T39" fmla="*/ 80 h 80"/>
                <a:gd name="T40" fmla="*/ 61 w 84"/>
                <a:gd name="T41" fmla="*/ 78 h 80"/>
                <a:gd name="T42" fmla="*/ 79 w 84"/>
                <a:gd name="T43" fmla="*/ 73 h 80"/>
                <a:gd name="T44" fmla="*/ 78 w 84"/>
                <a:gd name="T45" fmla="*/ 62 h 80"/>
                <a:gd name="T46" fmla="*/ 79 w 84"/>
                <a:gd name="T47" fmla="*/ 52 h 80"/>
                <a:gd name="T48" fmla="*/ 84 w 84"/>
                <a:gd name="T49" fmla="*/ 51 h 80"/>
                <a:gd name="T50" fmla="*/ 84 w 84"/>
                <a:gd name="T51" fmla="*/ 47 h 80"/>
                <a:gd name="T52" fmla="*/ 68 w 84"/>
                <a:gd name="T53" fmla="*/ 47 h 80"/>
                <a:gd name="T54" fmla="*/ 50 w 84"/>
                <a:gd name="T55" fmla="*/ 47 h 80"/>
                <a:gd name="T56" fmla="*/ 50 w 84"/>
                <a:gd name="T57" fmla="*/ 51 h 80"/>
                <a:gd name="T58" fmla="*/ 62 w 84"/>
                <a:gd name="T59" fmla="*/ 5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0">
                  <a:moveTo>
                    <a:pt x="62" y="53"/>
                  </a:moveTo>
                  <a:cubicBezTo>
                    <a:pt x="63" y="54"/>
                    <a:pt x="63" y="57"/>
                    <a:pt x="63" y="62"/>
                  </a:cubicBezTo>
                  <a:cubicBezTo>
                    <a:pt x="63" y="65"/>
                    <a:pt x="63" y="67"/>
                    <a:pt x="62" y="70"/>
                  </a:cubicBezTo>
                  <a:cubicBezTo>
                    <a:pt x="57" y="73"/>
                    <a:pt x="52" y="74"/>
                    <a:pt x="48" y="74"/>
                  </a:cubicBezTo>
                  <a:cubicBezTo>
                    <a:pt x="39" y="74"/>
                    <a:pt x="32" y="70"/>
                    <a:pt x="26" y="64"/>
                  </a:cubicBezTo>
                  <a:cubicBezTo>
                    <a:pt x="20" y="57"/>
                    <a:pt x="17" y="49"/>
                    <a:pt x="17" y="38"/>
                  </a:cubicBezTo>
                  <a:cubicBezTo>
                    <a:pt x="17" y="28"/>
                    <a:pt x="20" y="21"/>
                    <a:pt x="26" y="15"/>
                  </a:cubicBezTo>
                  <a:cubicBezTo>
                    <a:pt x="31" y="9"/>
                    <a:pt x="39" y="6"/>
                    <a:pt x="48" y="6"/>
                  </a:cubicBezTo>
                  <a:cubicBezTo>
                    <a:pt x="53" y="6"/>
                    <a:pt x="58" y="7"/>
                    <a:pt x="61" y="8"/>
                  </a:cubicBezTo>
                  <a:cubicBezTo>
                    <a:pt x="65" y="10"/>
                    <a:pt x="68" y="12"/>
                    <a:pt x="70" y="14"/>
                  </a:cubicBezTo>
                  <a:cubicBezTo>
                    <a:pt x="71" y="17"/>
                    <a:pt x="71" y="20"/>
                    <a:pt x="71" y="24"/>
                  </a:cubicBezTo>
                  <a:cubicBezTo>
                    <a:pt x="76" y="24"/>
                    <a:pt x="76" y="24"/>
                    <a:pt x="76" y="24"/>
                  </a:cubicBezTo>
                  <a:cubicBezTo>
                    <a:pt x="76" y="17"/>
                    <a:pt x="77" y="11"/>
                    <a:pt x="78" y="6"/>
                  </a:cubicBezTo>
                  <a:cubicBezTo>
                    <a:pt x="77" y="5"/>
                    <a:pt x="77" y="5"/>
                    <a:pt x="77" y="5"/>
                  </a:cubicBezTo>
                  <a:cubicBezTo>
                    <a:pt x="73" y="4"/>
                    <a:pt x="68" y="2"/>
                    <a:pt x="63" y="2"/>
                  </a:cubicBezTo>
                  <a:cubicBezTo>
                    <a:pt x="58" y="1"/>
                    <a:pt x="53" y="0"/>
                    <a:pt x="48" y="0"/>
                  </a:cubicBezTo>
                  <a:cubicBezTo>
                    <a:pt x="33" y="0"/>
                    <a:pt x="21" y="4"/>
                    <a:pt x="13" y="11"/>
                  </a:cubicBezTo>
                  <a:cubicBezTo>
                    <a:pt x="5" y="18"/>
                    <a:pt x="0" y="28"/>
                    <a:pt x="0" y="40"/>
                  </a:cubicBezTo>
                  <a:cubicBezTo>
                    <a:pt x="0" y="52"/>
                    <a:pt x="4" y="61"/>
                    <a:pt x="12" y="69"/>
                  </a:cubicBezTo>
                  <a:cubicBezTo>
                    <a:pt x="20" y="76"/>
                    <a:pt x="32" y="80"/>
                    <a:pt x="46" y="80"/>
                  </a:cubicBezTo>
                  <a:cubicBezTo>
                    <a:pt x="51" y="80"/>
                    <a:pt x="56" y="79"/>
                    <a:pt x="61" y="78"/>
                  </a:cubicBezTo>
                  <a:cubicBezTo>
                    <a:pt x="66" y="77"/>
                    <a:pt x="72" y="76"/>
                    <a:pt x="79" y="73"/>
                  </a:cubicBezTo>
                  <a:cubicBezTo>
                    <a:pt x="79" y="67"/>
                    <a:pt x="78" y="64"/>
                    <a:pt x="78" y="62"/>
                  </a:cubicBezTo>
                  <a:cubicBezTo>
                    <a:pt x="78" y="59"/>
                    <a:pt x="79" y="56"/>
                    <a:pt x="79" y="52"/>
                  </a:cubicBezTo>
                  <a:cubicBezTo>
                    <a:pt x="81" y="52"/>
                    <a:pt x="82" y="51"/>
                    <a:pt x="84" y="51"/>
                  </a:cubicBezTo>
                  <a:cubicBezTo>
                    <a:pt x="84" y="47"/>
                    <a:pt x="84" y="47"/>
                    <a:pt x="84" y="47"/>
                  </a:cubicBezTo>
                  <a:cubicBezTo>
                    <a:pt x="78" y="47"/>
                    <a:pt x="73" y="47"/>
                    <a:pt x="68" y="47"/>
                  </a:cubicBezTo>
                  <a:cubicBezTo>
                    <a:pt x="63" y="47"/>
                    <a:pt x="57" y="47"/>
                    <a:pt x="50" y="47"/>
                  </a:cubicBezTo>
                  <a:cubicBezTo>
                    <a:pt x="50" y="51"/>
                    <a:pt x="50" y="51"/>
                    <a:pt x="50" y="51"/>
                  </a:cubicBezTo>
                  <a:cubicBezTo>
                    <a:pt x="57" y="52"/>
                    <a:pt x="61" y="52"/>
                    <a:pt x="62" y="53"/>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7"/>
            <p:cNvSpPr>
              <a:spLocks noEditPoints="1"/>
            </p:cNvSpPr>
            <p:nvPr/>
          </p:nvSpPr>
          <p:spPr bwMode="auto">
            <a:xfrm>
              <a:off x="2273" y="589"/>
              <a:ext cx="297" cy="77"/>
            </a:xfrm>
            <a:custGeom>
              <a:avLst/>
              <a:gdLst>
                <a:gd name="T0" fmla="*/ 24 w 229"/>
                <a:gd name="T1" fmla="*/ 49 h 53"/>
                <a:gd name="T2" fmla="*/ 17 w 229"/>
                <a:gd name="T3" fmla="*/ 42 h 53"/>
                <a:gd name="T4" fmla="*/ 17 w 229"/>
                <a:gd name="T5" fmla="*/ 5 h 53"/>
                <a:gd name="T6" fmla="*/ 32 w 229"/>
                <a:gd name="T7" fmla="*/ 14 h 53"/>
                <a:gd name="T8" fmla="*/ 20 w 229"/>
                <a:gd name="T9" fmla="*/ 25 h 53"/>
                <a:gd name="T10" fmla="*/ 37 w 229"/>
                <a:gd name="T11" fmla="*/ 52 h 53"/>
                <a:gd name="T12" fmla="*/ 51 w 229"/>
                <a:gd name="T13" fmla="*/ 49 h 53"/>
                <a:gd name="T14" fmla="*/ 39 w 229"/>
                <a:gd name="T15" fmla="*/ 37 h 53"/>
                <a:gd name="T16" fmla="*/ 43 w 229"/>
                <a:gd name="T17" fmla="*/ 12 h 53"/>
                <a:gd name="T18" fmla="*/ 28 w 229"/>
                <a:gd name="T19" fmla="*/ 1 h 53"/>
                <a:gd name="T20" fmla="*/ 0 w 229"/>
                <a:gd name="T21" fmla="*/ 4 h 53"/>
                <a:gd name="T22" fmla="*/ 6 w 229"/>
                <a:gd name="T23" fmla="*/ 14 h 53"/>
                <a:gd name="T24" fmla="*/ 6 w 229"/>
                <a:gd name="T25" fmla="*/ 48 h 53"/>
                <a:gd name="T26" fmla="*/ 0 w 229"/>
                <a:gd name="T27" fmla="*/ 52 h 53"/>
                <a:gd name="T28" fmla="*/ 112 w 229"/>
                <a:gd name="T29" fmla="*/ 40 h 53"/>
                <a:gd name="T30" fmla="*/ 103 w 229"/>
                <a:gd name="T31" fmla="*/ 3 h 53"/>
                <a:gd name="T32" fmla="*/ 62 w 229"/>
                <a:gd name="T33" fmla="*/ 13 h 53"/>
                <a:gd name="T34" fmla="*/ 86 w 229"/>
                <a:gd name="T35" fmla="*/ 53 h 53"/>
                <a:gd name="T36" fmla="*/ 72 w 229"/>
                <a:gd name="T37" fmla="*/ 39 h 53"/>
                <a:gd name="T38" fmla="*/ 86 w 229"/>
                <a:gd name="T39" fmla="*/ 4 h 53"/>
                <a:gd name="T40" fmla="*/ 100 w 229"/>
                <a:gd name="T41" fmla="*/ 44 h 53"/>
                <a:gd name="T42" fmla="*/ 129 w 229"/>
                <a:gd name="T43" fmla="*/ 5 h 53"/>
                <a:gd name="T44" fmla="*/ 130 w 229"/>
                <a:gd name="T45" fmla="*/ 19 h 53"/>
                <a:gd name="T46" fmla="*/ 139 w 229"/>
                <a:gd name="T47" fmla="*/ 51 h 53"/>
                <a:gd name="T48" fmla="*/ 170 w 229"/>
                <a:gd name="T49" fmla="*/ 45 h 53"/>
                <a:gd name="T50" fmla="*/ 173 w 229"/>
                <a:gd name="T51" fmla="*/ 9 h 53"/>
                <a:gd name="T52" fmla="*/ 179 w 229"/>
                <a:gd name="T53" fmla="*/ 1 h 53"/>
                <a:gd name="T54" fmla="*/ 161 w 229"/>
                <a:gd name="T55" fmla="*/ 4 h 53"/>
                <a:gd name="T56" fmla="*/ 168 w 229"/>
                <a:gd name="T57" fmla="*/ 11 h 53"/>
                <a:gd name="T58" fmla="*/ 163 w 229"/>
                <a:gd name="T59" fmla="*/ 45 h 53"/>
                <a:gd name="T60" fmla="*/ 142 w 229"/>
                <a:gd name="T61" fmla="*/ 41 h 53"/>
                <a:gd name="T62" fmla="*/ 141 w 229"/>
                <a:gd name="T63" fmla="*/ 7 h 53"/>
                <a:gd name="T64" fmla="*/ 147 w 229"/>
                <a:gd name="T65" fmla="*/ 4 h 53"/>
                <a:gd name="T66" fmla="*/ 124 w 229"/>
                <a:gd name="T67" fmla="*/ 1 h 53"/>
                <a:gd name="T68" fmla="*/ 200 w 229"/>
                <a:gd name="T69" fmla="*/ 52 h 53"/>
                <a:gd name="T70" fmla="*/ 205 w 229"/>
                <a:gd name="T71" fmla="*/ 49 h 53"/>
                <a:gd name="T72" fmla="*/ 204 w 229"/>
                <a:gd name="T73" fmla="*/ 24 h 53"/>
                <a:gd name="T74" fmla="*/ 216 w 229"/>
                <a:gd name="T75" fmla="*/ 7 h 53"/>
                <a:gd name="T76" fmla="*/ 210 w 229"/>
                <a:gd name="T77" fmla="*/ 25 h 53"/>
                <a:gd name="T78" fmla="*/ 206 w 229"/>
                <a:gd name="T79" fmla="*/ 25 h 53"/>
                <a:gd name="T80" fmla="*/ 212 w 229"/>
                <a:gd name="T81" fmla="*/ 28 h 53"/>
                <a:gd name="T82" fmla="*/ 227 w 229"/>
                <a:gd name="T83" fmla="*/ 6 h 53"/>
                <a:gd name="T84" fmla="*/ 207 w 229"/>
                <a:gd name="T85" fmla="*/ 1 h 53"/>
                <a:gd name="T86" fmla="*/ 187 w 229"/>
                <a:gd name="T87" fmla="*/ 1 h 53"/>
                <a:gd name="T88" fmla="*/ 192 w 229"/>
                <a:gd name="T89" fmla="*/ 5 h 53"/>
                <a:gd name="T90" fmla="*/ 193 w 229"/>
                <a:gd name="T91" fmla="*/ 40 h 53"/>
                <a:gd name="T92" fmla="*/ 187 w 229"/>
                <a:gd name="T93"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53">
                  <a:moveTo>
                    <a:pt x="12" y="52"/>
                  </a:moveTo>
                  <a:cubicBezTo>
                    <a:pt x="15" y="52"/>
                    <a:pt x="19" y="52"/>
                    <a:pt x="24" y="52"/>
                  </a:cubicBezTo>
                  <a:cubicBezTo>
                    <a:pt x="24" y="49"/>
                    <a:pt x="24" y="49"/>
                    <a:pt x="24" y="49"/>
                  </a:cubicBezTo>
                  <a:cubicBezTo>
                    <a:pt x="21" y="49"/>
                    <a:pt x="19" y="49"/>
                    <a:pt x="19" y="49"/>
                  </a:cubicBezTo>
                  <a:cubicBezTo>
                    <a:pt x="18" y="48"/>
                    <a:pt x="18" y="48"/>
                    <a:pt x="18" y="48"/>
                  </a:cubicBezTo>
                  <a:cubicBezTo>
                    <a:pt x="18" y="47"/>
                    <a:pt x="17" y="45"/>
                    <a:pt x="17" y="42"/>
                  </a:cubicBezTo>
                  <a:cubicBezTo>
                    <a:pt x="17" y="37"/>
                    <a:pt x="17" y="33"/>
                    <a:pt x="17" y="30"/>
                  </a:cubicBezTo>
                  <a:cubicBezTo>
                    <a:pt x="17" y="16"/>
                    <a:pt x="17" y="16"/>
                    <a:pt x="17" y="16"/>
                  </a:cubicBezTo>
                  <a:cubicBezTo>
                    <a:pt x="17" y="5"/>
                    <a:pt x="17" y="5"/>
                    <a:pt x="17" y="5"/>
                  </a:cubicBezTo>
                  <a:cubicBezTo>
                    <a:pt x="19" y="5"/>
                    <a:pt x="21" y="5"/>
                    <a:pt x="22" y="5"/>
                  </a:cubicBezTo>
                  <a:cubicBezTo>
                    <a:pt x="25" y="5"/>
                    <a:pt x="28" y="6"/>
                    <a:pt x="30" y="7"/>
                  </a:cubicBezTo>
                  <a:cubicBezTo>
                    <a:pt x="32" y="9"/>
                    <a:pt x="32" y="11"/>
                    <a:pt x="32" y="14"/>
                  </a:cubicBezTo>
                  <a:cubicBezTo>
                    <a:pt x="32" y="18"/>
                    <a:pt x="31" y="20"/>
                    <a:pt x="29" y="22"/>
                  </a:cubicBezTo>
                  <a:cubicBezTo>
                    <a:pt x="27" y="24"/>
                    <a:pt x="25" y="25"/>
                    <a:pt x="22" y="25"/>
                  </a:cubicBezTo>
                  <a:cubicBezTo>
                    <a:pt x="22" y="25"/>
                    <a:pt x="21" y="25"/>
                    <a:pt x="20" y="25"/>
                  </a:cubicBezTo>
                  <a:cubicBezTo>
                    <a:pt x="20" y="25"/>
                    <a:pt x="20" y="26"/>
                    <a:pt x="20" y="26"/>
                  </a:cubicBezTo>
                  <a:cubicBezTo>
                    <a:pt x="27" y="38"/>
                    <a:pt x="27" y="38"/>
                    <a:pt x="27" y="38"/>
                  </a:cubicBezTo>
                  <a:cubicBezTo>
                    <a:pt x="31" y="44"/>
                    <a:pt x="35" y="49"/>
                    <a:pt x="37" y="52"/>
                  </a:cubicBezTo>
                  <a:cubicBezTo>
                    <a:pt x="39" y="52"/>
                    <a:pt x="43" y="52"/>
                    <a:pt x="49" y="52"/>
                  </a:cubicBezTo>
                  <a:cubicBezTo>
                    <a:pt x="51" y="52"/>
                    <a:pt x="51" y="52"/>
                    <a:pt x="51" y="52"/>
                  </a:cubicBezTo>
                  <a:cubicBezTo>
                    <a:pt x="51" y="49"/>
                    <a:pt x="51" y="49"/>
                    <a:pt x="51" y="49"/>
                  </a:cubicBezTo>
                  <a:cubicBezTo>
                    <a:pt x="50" y="49"/>
                    <a:pt x="49" y="49"/>
                    <a:pt x="48" y="49"/>
                  </a:cubicBezTo>
                  <a:cubicBezTo>
                    <a:pt x="48" y="49"/>
                    <a:pt x="47" y="48"/>
                    <a:pt x="46" y="46"/>
                  </a:cubicBezTo>
                  <a:cubicBezTo>
                    <a:pt x="39" y="37"/>
                    <a:pt x="39" y="37"/>
                    <a:pt x="39" y="37"/>
                  </a:cubicBezTo>
                  <a:cubicBezTo>
                    <a:pt x="32" y="25"/>
                    <a:pt x="32" y="25"/>
                    <a:pt x="32" y="25"/>
                  </a:cubicBezTo>
                  <a:cubicBezTo>
                    <a:pt x="36" y="24"/>
                    <a:pt x="39" y="22"/>
                    <a:pt x="41" y="19"/>
                  </a:cubicBezTo>
                  <a:cubicBezTo>
                    <a:pt x="42" y="17"/>
                    <a:pt x="43" y="15"/>
                    <a:pt x="43" y="12"/>
                  </a:cubicBezTo>
                  <a:cubicBezTo>
                    <a:pt x="43" y="9"/>
                    <a:pt x="43" y="7"/>
                    <a:pt x="41" y="6"/>
                  </a:cubicBezTo>
                  <a:cubicBezTo>
                    <a:pt x="40" y="4"/>
                    <a:pt x="39" y="3"/>
                    <a:pt x="37" y="2"/>
                  </a:cubicBezTo>
                  <a:cubicBezTo>
                    <a:pt x="35" y="1"/>
                    <a:pt x="32" y="1"/>
                    <a:pt x="28" y="1"/>
                  </a:cubicBezTo>
                  <a:cubicBezTo>
                    <a:pt x="10" y="1"/>
                    <a:pt x="10" y="1"/>
                    <a:pt x="10" y="1"/>
                  </a:cubicBezTo>
                  <a:cubicBezTo>
                    <a:pt x="9" y="1"/>
                    <a:pt x="5" y="1"/>
                    <a:pt x="0" y="1"/>
                  </a:cubicBezTo>
                  <a:cubicBezTo>
                    <a:pt x="0" y="4"/>
                    <a:pt x="0" y="4"/>
                    <a:pt x="0" y="4"/>
                  </a:cubicBezTo>
                  <a:cubicBezTo>
                    <a:pt x="3" y="4"/>
                    <a:pt x="5" y="4"/>
                    <a:pt x="5" y="5"/>
                  </a:cubicBezTo>
                  <a:cubicBezTo>
                    <a:pt x="6" y="5"/>
                    <a:pt x="6" y="5"/>
                    <a:pt x="6" y="5"/>
                  </a:cubicBezTo>
                  <a:cubicBezTo>
                    <a:pt x="6" y="7"/>
                    <a:pt x="6" y="9"/>
                    <a:pt x="6" y="14"/>
                  </a:cubicBezTo>
                  <a:cubicBezTo>
                    <a:pt x="6" y="20"/>
                    <a:pt x="6" y="26"/>
                    <a:pt x="6" y="30"/>
                  </a:cubicBezTo>
                  <a:cubicBezTo>
                    <a:pt x="6" y="33"/>
                    <a:pt x="6" y="37"/>
                    <a:pt x="6" y="42"/>
                  </a:cubicBezTo>
                  <a:cubicBezTo>
                    <a:pt x="6" y="45"/>
                    <a:pt x="6" y="47"/>
                    <a:pt x="6" y="48"/>
                  </a:cubicBezTo>
                  <a:cubicBezTo>
                    <a:pt x="5" y="49"/>
                    <a:pt x="5" y="49"/>
                    <a:pt x="5" y="49"/>
                  </a:cubicBezTo>
                  <a:cubicBezTo>
                    <a:pt x="5" y="49"/>
                    <a:pt x="3" y="49"/>
                    <a:pt x="0" y="49"/>
                  </a:cubicBezTo>
                  <a:cubicBezTo>
                    <a:pt x="0" y="52"/>
                    <a:pt x="0" y="52"/>
                    <a:pt x="0" y="52"/>
                  </a:cubicBezTo>
                  <a:cubicBezTo>
                    <a:pt x="4" y="52"/>
                    <a:pt x="8" y="52"/>
                    <a:pt x="12" y="52"/>
                  </a:cubicBezTo>
                  <a:close/>
                  <a:moveTo>
                    <a:pt x="102" y="50"/>
                  </a:moveTo>
                  <a:cubicBezTo>
                    <a:pt x="106" y="47"/>
                    <a:pt x="109" y="44"/>
                    <a:pt x="112" y="40"/>
                  </a:cubicBezTo>
                  <a:cubicBezTo>
                    <a:pt x="114" y="36"/>
                    <a:pt x="115" y="31"/>
                    <a:pt x="115" y="25"/>
                  </a:cubicBezTo>
                  <a:cubicBezTo>
                    <a:pt x="115" y="20"/>
                    <a:pt x="114" y="15"/>
                    <a:pt x="112" y="12"/>
                  </a:cubicBezTo>
                  <a:cubicBezTo>
                    <a:pt x="110" y="8"/>
                    <a:pt x="107" y="5"/>
                    <a:pt x="103" y="3"/>
                  </a:cubicBezTo>
                  <a:cubicBezTo>
                    <a:pt x="99" y="1"/>
                    <a:pt x="94" y="0"/>
                    <a:pt x="88" y="0"/>
                  </a:cubicBezTo>
                  <a:cubicBezTo>
                    <a:pt x="81" y="0"/>
                    <a:pt x="76" y="1"/>
                    <a:pt x="72" y="3"/>
                  </a:cubicBezTo>
                  <a:cubicBezTo>
                    <a:pt x="68" y="6"/>
                    <a:pt x="64" y="9"/>
                    <a:pt x="62" y="13"/>
                  </a:cubicBezTo>
                  <a:cubicBezTo>
                    <a:pt x="60" y="17"/>
                    <a:pt x="59" y="21"/>
                    <a:pt x="59" y="27"/>
                  </a:cubicBezTo>
                  <a:cubicBezTo>
                    <a:pt x="59" y="35"/>
                    <a:pt x="61" y="42"/>
                    <a:pt x="66" y="46"/>
                  </a:cubicBezTo>
                  <a:cubicBezTo>
                    <a:pt x="71" y="51"/>
                    <a:pt x="77" y="53"/>
                    <a:pt x="86" y="53"/>
                  </a:cubicBezTo>
                  <a:cubicBezTo>
                    <a:pt x="92" y="53"/>
                    <a:pt x="98" y="52"/>
                    <a:pt x="102" y="50"/>
                  </a:cubicBezTo>
                  <a:close/>
                  <a:moveTo>
                    <a:pt x="78" y="47"/>
                  </a:moveTo>
                  <a:cubicBezTo>
                    <a:pt x="76" y="45"/>
                    <a:pt x="74" y="43"/>
                    <a:pt x="72" y="39"/>
                  </a:cubicBezTo>
                  <a:cubicBezTo>
                    <a:pt x="71" y="35"/>
                    <a:pt x="70" y="31"/>
                    <a:pt x="70" y="26"/>
                  </a:cubicBezTo>
                  <a:cubicBezTo>
                    <a:pt x="70" y="18"/>
                    <a:pt x="71" y="13"/>
                    <a:pt x="74" y="9"/>
                  </a:cubicBezTo>
                  <a:cubicBezTo>
                    <a:pt x="77" y="6"/>
                    <a:pt x="81" y="4"/>
                    <a:pt x="86" y="4"/>
                  </a:cubicBezTo>
                  <a:cubicBezTo>
                    <a:pt x="92" y="4"/>
                    <a:pt x="96" y="6"/>
                    <a:pt x="99" y="9"/>
                  </a:cubicBezTo>
                  <a:cubicBezTo>
                    <a:pt x="102" y="13"/>
                    <a:pt x="104" y="19"/>
                    <a:pt x="104" y="27"/>
                  </a:cubicBezTo>
                  <a:cubicBezTo>
                    <a:pt x="104" y="35"/>
                    <a:pt x="102" y="40"/>
                    <a:pt x="100" y="44"/>
                  </a:cubicBezTo>
                  <a:cubicBezTo>
                    <a:pt x="97" y="47"/>
                    <a:pt x="93" y="49"/>
                    <a:pt x="88" y="49"/>
                  </a:cubicBezTo>
                  <a:cubicBezTo>
                    <a:pt x="84" y="49"/>
                    <a:pt x="81" y="48"/>
                    <a:pt x="78" y="47"/>
                  </a:cubicBezTo>
                  <a:close/>
                  <a:moveTo>
                    <a:pt x="129" y="5"/>
                  </a:moveTo>
                  <a:cubicBezTo>
                    <a:pt x="129" y="5"/>
                    <a:pt x="129" y="5"/>
                    <a:pt x="130" y="5"/>
                  </a:cubicBezTo>
                  <a:cubicBezTo>
                    <a:pt x="130" y="6"/>
                    <a:pt x="130" y="7"/>
                    <a:pt x="130" y="9"/>
                  </a:cubicBezTo>
                  <a:cubicBezTo>
                    <a:pt x="130" y="14"/>
                    <a:pt x="130" y="18"/>
                    <a:pt x="130" y="19"/>
                  </a:cubicBezTo>
                  <a:cubicBezTo>
                    <a:pt x="130" y="35"/>
                    <a:pt x="130" y="35"/>
                    <a:pt x="130" y="35"/>
                  </a:cubicBezTo>
                  <a:cubicBezTo>
                    <a:pt x="130" y="40"/>
                    <a:pt x="131" y="43"/>
                    <a:pt x="132" y="45"/>
                  </a:cubicBezTo>
                  <a:cubicBezTo>
                    <a:pt x="134" y="48"/>
                    <a:pt x="136" y="49"/>
                    <a:pt x="139" y="51"/>
                  </a:cubicBezTo>
                  <a:cubicBezTo>
                    <a:pt x="142" y="52"/>
                    <a:pt x="146" y="53"/>
                    <a:pt x="151" y="53"/>
                  </a:cubicBezTo>
                  <a:cubicBezTo>
                    <a:pt x="156" y="53"/>
                    <a:pt x="160" y="52"/>
                    <a:pt x="163" y="51"/>
                  </a:cubicBezTo>
                  <a:cubicBezTo>
                    <a:pt x="166" y="49"/>
                    <a:pt x="169" y="47"/>
                    <a:pt x="170" y="45"/>
                  </a:cubicBezTo>
                  <a:cubicBezTo>
                    <a:pt x="171" y="43"/>
                    <a:pt x="172" y="40"/>
                    <a:pt x="172" y="36"/>
                  </a:cubicBezTo>
                  <a:cubicBezTo>
                    <a:pt x="173" y="35"/>
                    <a:pt x="173" y="32"/>
                    <a:pt x="173" y="28"/>
                  </a:cubicBezTo>
                  <a:cubicBezTo>
                    <a:pt x="173" y="21"/>
                    <a:pt x="173" y="14"/>
                    <a:pt x="173" y="9"/>
                  </a:cubicBezTo>
                  <a:cubicBezTo>
                    <a:pt x="173" y="7"/>
                    <a:pt x="174" y="5"/>
                    <a:pt x="174" y="5"/>
                  </a:cubicBezTo>
                  <a:cubicBezTo>
                    <a:pt x="175" y="4"/>
                    <a:pt x="176" y="4"/>
                    <a:pt x="179" y="4"/>
                  </a:cubicBezTo>
                  <a:cubicBezTo>
                    <a:pt x="179" y="1"/>
                    <a:pt x="179" y="1"/>
                    <a:pt x="179" y="1"/>
                  </a:cubicBezTo>
                  <a:cubicBezTo>
                    <a:pt x="175" y="1"/>
                    <a:pt x="173" y="1"/>
                    <a:pt x="170" y="1"/>
                  </a:cubicBezTo>
                  <a:cubicBezTo>
                    <a:pt x="168" y="1"/>
                    <a:pt x="165" y="1"/>
                    <a:pt x="161" y="1"/>
                  </a:cubicBezTo>
                  <a:cubicBezTo>
                    <a:pt x="161" y="4"/>
                    <a:pt x="161" y="4"/>
                    <a:pt x="161" y="4"/>
                  </a:cubicBezTo>
                  <a:cubicBezTo>
                    <a:pt x="164" y="4"/>
                    <a:pt x="166" y="4"/>
                    <a:pt x="167" y="5"/>
                  </a:cubicBezTo>
                  <a:cubicBezTo>
                    <a:pt x="167" y="5"/>
                    <a:pt x="167" y="5"/>
                    <a:pt x="168" y="5"/>
                  </a:cubicBezTo>
                  <a:cubicBezTo>
                    <a:pt x="168" y="6"/>
                    <a:pt x="168" y="8"/>
                    <a:pt x="168" y="11"/>
                  </a:cubicBezTo>
                  <a:cubicBezTo>
                    <a:pt x="168" y="25"/>
                    <a:pt x="168" y="25"/>
                    <a:pt x="168" y="25"/>
                  </a:cubicBezTo>
                  <a:cubicBezTo>
                    <a:pt x="168" y="32"/>
                    <a:pt x="168" y="37"/>
                    <a:pt x="167" y="40"/>
                  </a:cubicBezTo>
                  <a:cubicBezTo>
                    <a:pt x="166" y="42"/>
                    <a:pt x="165" y="44"/>
                    <a:pt x="163" y="45"/>
                  </a:cubicBezTo>
                  <a:cubicBezTo>
                    <a:pt x="161" y="46"/>
                    <a:pt x="158" y="47"/>
                    <a:pt x="154" y="47"/>
                  </a:cubicBezTo>
                  <a:cubicBezTo>
                    <a:pt x="151" y="47"/>
                    <a:pt x="148" y="46"/>
                    <a:pt x="146" y="45"/>
                  </a:cubicBezTo>
                  <a:cubicBezTo>
                    <a:pt x="144" y="44"/>
                    <a:pt x="143" y="43"/>
                    <a:pt x="142" y="41"/>
                  </a:cubicBezTo>
                  <a:cubicBezTo>
                    <a:pt x="141" y="39"/>
                    <a:pt x="141" y="36"/>
                    <a:pt x="141" y="32"/>
                  </a:cubicBezTo>
                  <a:cubicBezTo>
                    <a:pt x="141" y="28"/>
                    <a:pt x="141" y="23"/>
                    <a:pt x="141" y="19"/>
                  </a:cubicBezTo>
                  <a:cubicBezTo>
                    <a:pt x="141" y="12"/>
                    <a:pt x="141" y="8"/>
                    <a:pt x="141" y="7"/>
                  </a:cubicBezTo>
                  <a:cubicBezTo>
                    <a:pt x="141" y="6"/>
                    <a:pt x="142" y="5"/>
                    <a:pt x="142" y="5"/>
                  </a:cubicBezTo>
                  <a:cubicBezTo>
                    <a:pt x="143" y="5"/>
                    <a:pt x="143" y="5"/>
                    <a:pt x="143" y="5"/>
                  </a:cubicBezTo>
                  <a:cubicBezTo>
                    <a:pt x="144" y="4"/>
                    <a:pt x="145" y="4"/>
                    <a:pt x="147" y="4"/>
                  </a:cubicBezTo>
                  <a:cubicBezTo>
                    <a:pt x="147" y="1"/>
                    <a:pt x="147" y="1"/>
                    <a:pt x="147" y="1"/>
                  </a:cubicBezTo>
                  <a:cubicBezTo>
                    <a:pt x="143" y="1"/>
                    <a:pt x="140" y="1"/>
                    <a:pt x="137" y="1"/>
                  </a:cubicBezTo>
                  <a:cubicBezTo>
                    <a:pt x="133" y="1"/>
                    <a:pt x="129" y="1"/>
                    <a:pt x="124" y="1"/>
                  </a:cubicBezTo>
                  <a:cubicBezTo>
                    <a:pt x="124" y="4"/>
                    <a:pt x="124" y="4"/>
                    <a:pt x="124" y="4"/>
                  </a:cubicBezTo>
                  <a:cubicBezTo>
                    <a:pt x="127" y="4"/>
                    <a:pt x="128" y="4"/>
                    <a:pt x="129" y="5"/>
                  </a:cubicBezTo>
                  <a:close/>
                  <a:moveTo>
                    <a:pt x="200" y="52"/>
                  </a:moveTo>
                  <a:cubicBezTo>
                    <a:pt x="203" y="52"/>
                    <a:pt x="207" y="52"/>
                    <a:pt x="211" y="52"/>
                  </a:cubicBezTo>
                  <a:cubicBezTo>
                    <a:pt x="211" y="49"/>
                    <a:pt x="211" y="49"/>
                    <a:pt x="211" y="49"/>
                  </a:cubicBezTo>
                  <a:cubicBezTo>
                    <a:pt x="208" y="49"/>
                    <a:pt x="206" y="49"/>
                    <a:pt x="205" y="49"/>
                  </a:cubicBezTo>
                  <a:cubicBezTo>
                    <a:pt x="205" y="48"/>
                    <a:pt x="204" y="48"/>
                    <a:pt x="204" y="48"/>
                  </a:cubicBezTo>
                  <a:cubicBezTo>
                    <a:pt x="204" y="47"/>
                    <a:pt x="204" y="45"/>
                    <a:pt x="204" y="41"/>
                  </a:cubicBezTo>
                  <a:cubicBezTo>
                    <a:pt x="204" y="32"/>
                    <a:pt x="204" y="26"/>
                    <a:pt x="204" y="24"/>
                  </a:cubicBezTo>
                  <a:cubicBezTo>
                    <a:pt x="204" y="19"/>
                    <a:pt x="204" y="13"/>
                    <a:pt x="204" y="5"/>
                  </a:cubicBezTo>
                  <a:cubicBezTo>
                    <a:pt x="206" y="5"/>
                    <a:pt x="207" y="5"/>
                    <a:pt x="209" y="5"/>
                  </a:cubicBezTo>
                  <a:cubicBezTo>
                    <a:pt x="212" y="5"/>
                    <a:pt x="214" y="6"/>
                    <a:pt x="216" y="7"/>
                  </a:cubicBezTo>
                  <a:cubicBezTo>
                    <a:pt x="217" y="9"/>
                    <a:pt x="218" y="11"/>
                    <a:pt x="218" y="15"/>
                  </a:cubicBezTo>
                  <a:cubicBezTo>
                    <a:pt x="218" y="18"/>
                    <a:pt x="217" y="20"/>
                    <a:pt x="216" y="22"/>
                  </a:cubicBezTo>
                  <a:cubicBezTo>
                    <a:pt x="214" y="24"/>
                    <a:pt x="212" y="25"/>
                    <a:pt x="210" y="25"/>
                  </a:cubicBezTo>
                  <a:cubicBezTo>
                    <a:pt x="209" y="25"/>
                    <a:pt x="209" y="25"/>
                    <a:pt x="208" y="24"/>
                  </a:cubicBezTo>
                  <a:cubicBezTo>
                    <a:pt x="208" y="24"/>
                    <a:pt x="207" y="24"/>
                    <a:pt x="207" y="24"/>
                  </a:cubicBezTo>
                  <a:cubicBezTo>
                    <a:pt x="206" y="25"/>
                    <a:pt x="206" y="25"/>
                    <a:pt x="206" y="25"/>
                  </a:cubicBezTo>
                  <a:cubicBezTo>
                    <a:pt x="207" y="26"/>
                    <a:pt x="207" y="27"/>
                    <a:pt x="207" y="28"/>
                  </a:cubicBezTo>
                  <a:cubicBezTo>
                    <a:pt x="208" y="28"/>
                    <a:pt x="209" y="28"/>
                    <a:pt x="210" y="28"/>
                  </a:cubicBezTo>
                  <a:cubicBezTo>
                    <a:pt x="210" y="28"/>
                    <a:pt x="211" y="28"/>
                    <a:pt x="212" y="28"/>
                  </a:cubicBezTo>
                  <a:cubicBezTo>
                    <a:pt x="217" y="28"/>
                    <a:pt x="221" y="27"/>
                    <a:pt x="224" y="24"/>
                  </a:cubicBezTo>
                  <a:cubicBezTo>
                    <a:pt x="227" y="21"/>
                    <a:pt x="229" y="17"/>
                    <a:pt x="229" y="12"/>
                  </a:cubicBezTo>
                  <a:cubicBezTo>
                    <a:pt x="229" y="10"/>
                    <a:pt x="228" y="8"/>
                    <a:pt x="227" y="6"/>
                  </a:cubicBezTo>
                  <a:cubicBezTo>
                    <a:pt x="226" y="4"/>
                    <a:pt x="224" y="3"/>
                    <a:pt x="222" y="2"/>
                  </a:cubicBezTo>
                  <a:cubicBezTo>
                    <a:pt x="220" y="1"/>
                    <a:pt x="217" y="1"/>
                    <a:pt x="213" y="1"/>
                  </a:cubicBezTo>
                  <a:cubicBezTo>
                    <a:pt x="212" y="1"/>
                    <a:pt x="210" y="1"/>
                    <a:pt x="207" y="1"/>
                  </a:cubicBezTo>
                  <a:cubicBezTo>
                    <a:pt x="203" y="1"/>
                    <a:pt x="199" y="1"/>
                    <a:pt x="197" y="1"/>
                  </a:cubicBezTo>
                  <a:cubicBezTo>
                    <a:pt x="196" y="1"/>
                    <a:pt x="194" y="1"/>
                    <a:pt x="191" y="1"/>
                  </a:cubicBezTo>
                  <a:cubicBezTo>
                    <a:pt x="187" y="1"/>
                    <a:pt x="187" y="1"/>
                    <a:pt x="187" y="1"/>
                  </a:cubicBezTo>
                  <a:cubicBezTo>
                    <a:pt x="187" y="4"/>
                    <a:pt x="187" y="4"/>
                    <a:pt x="187" y="4"/>
                  </a:cubicBezTo>
                  <a:cubicBezTo>
                    <a:pt x="189" y="4"/>
                    <a:pt x="189" y="4"/>
                    <a:pt x="189" y="4"/>
                  </a:cubicBezTo>
                  <a:cubicBezTo>
                    <a:pt x="191" y="4"/>
                    <a:pt x="192" y="4"/>
                    <a:pt x="192" y="5"/>
                  </a:cubicBezTo>
                  <a:cubicBezTo>
                    <a:pt x="193" y="5"/>
                    <a:pt x="193" y="7"/>
                    <a:pt x="193" y="11"/>
                  </a:cubicBezTo>
                  <a:cubicBezTo>
                    <a:pt x="193" y="14"/>
                    <a:pt x="193" y="19"/>
                    <a:pt x="193" y="27"/>
                  </a:cubicBezTo>
                  <a:cubicBezTo>
                    <a:pt x="193" y="31"/>
                    <a:pt x="193" y="36"/>
                    <a:pt x="193" y="40"/>
                  </a:cubicBezTo>
                  <a:cubicBezTo>
                    <a:pt x="193" y="45"/>
                    <a:pt x="193" y="47"/>
                    <a:pt x="193" y="48"/>
                  </a:cubicBezTo>
                  <a:cubicBezTo>
                    <a:pt x="192" y="48"/>
                    <a:pt x="192" y="49"/>
                    <a:pt x="192" y="49"/>
                  </a:cubicBezTo>
                  <a:cubicBezTo>
                    <a:pt x="191" y="49"/>
                    <a:pt x="190" y="49"/>
                    <a:pt x="187" y="49"/>
                  </a:cubicBezTo>
                  <a:cubicBezTo>
                    <a:pt x="187" y="52"/>
                    <a:pt x="187" y="52"/>
                    <a:pt x="187" y="52"/>
                  </a:cubicBezTo>
                  <a:cubicBezTo>
                    <a:pt x="195" y="52"/>
                    <a:pt x="199" y="52"/>
                    <a:pt x="200" y="52"/>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4"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 y="382"/>
              <a:ext cx="49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 y="386"/>
              <a:ext cx="46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 y="386"/>
              <a:ext cx="41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39000" y="6400800"/>
            <a:ext cx="317699" cy="411480"/>
          </a:xfrm>
          <a:prstGeom prst="rect">
            <a:avLst/>
          </a:prstGeom>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2400" b="0" kern="1200" cap="small" baseline="0">
          <a:solidFill>
            <a:srgbClr val="A7001B"/>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p:titleStyle>
    <p:bodyStyle>
      <a:lvl1pPr marL="342900" indent="-342900" algn="l" rtl="0" eaLnBrk="0" fontAlgn="base" hangingPunct="0">
        <a:spcBef>
          <a:spcPct val="20000"/>
        </a:spcBef>
        <a:spcAft>
          <a:spcPct val="0"/>
        </a:spcAft>
        <a:buClr>
          <a:srgbClr val="000080"/>
        </a:buClr>
        <a:buFont typeface="Wingdings" panose="05000000000000000000" pitchFamily="2" charset="2"/>
        <a:buChar char="§"/>
        <a:defRPr sz="2400" kern="1200">
          <a:solidFill>
            <a:srgbClr val="000080"/>
          </a:solidFill>
          <a:latin typeface="Calibri" panose="020F0502020204030204" pitchFamily="34" charset="0"/>
          <a:ea typeface="+mn-ea"/>
          <a:cs typeface="Calibri" panose="020F0502020204030204" pitchFamily="34" charset="0"/>
        </a:defRPr>
      </a:lvl1pPr>
      <a:lvl2pPr marL="800100" indent="-342900" algn="l" rtl="0" eaLnBrk="0" fontAlgn="base" hangingPunct="0">
        <a:spcBef>
          <a:spcPct val="20000"/>
        </a:spcBef>
        <a:spcAft>
          <a:spcPct val="0"/>
        </a:spcAft>
        <a:buClr>
          <a:srgbClr val="400080"/>
        </a:buClr>
        <a:buSzPct val="65000"/>
        <a:buFont typeface="Wingdings" panose="05000000000000000000" pitchFamily="2" charset="2"/>
        <a:buChar char="q"/>
        <a:defRPr sz="2000" kern="1200">
          <a:solidFill>
            <a:srgbClr val="400080"/>
          </a:solidFill>
          <a:latin typeface="Calibri" panose="020F0502020204030204" pitchFamily="34" charset="0"/>
          <a:ea typeface="+mn-ea"/>
          <a:cs typeface="Calibri" panose="020F0502020204030204" pitchFamily="34" charset="0"/>
        </a:defRPr>
      </a:lvl2pPr>
      <a:lvl3pPr marL="1143000" indent="-285750" algn="l" rtl="0" eaLnBrk="0" fontAlgn="base" hangingPunct="0">
        <a:spcBef>
          <a:spcPct val="20000"/>
        </a:spcBef>
        <a:spcAft>
          <a:spcPct val="0"/>
        </a:spcAft>
        <a:buClr>
          <a:srgbClr val="000080"/>
        </a:buClr>
        <a:buSzPct val="90000"/>
        <a:buFont typeface="Wingdings" panose="05000000000000000000" pitchFamily="2" charset="2"/>
        <a:buChar char="§"/>
        <a:defRPr kern="1200">
          <a:solidFill>
            <a:srgbClr val="000080"/>
          </a:solidFill>
          <a:latin typeface="Calibri" panose="020F0502020204030204" pitchFamily="34" charset="0"/>
          <a:ea typeface="+mn-ea"/>
          <a:cs typeface="Calibri" panose="020F0502020204030204" pitchFamily="34" charset="0"/>
        </a:defRPr>
      </a:lvl3pPr>
      <a:lvl4pPr marL="1485900" indent="-285750" algn="l" rtl="0" eaLnBrk="0" fontAlgn="base" hangingPunct="0">
        <a:spcBef>
          <a:spcPct val="20000"/>
        </a:spcBef>
        <a:spcAft>
          <a:spcPct val="0"/>
        </a:spcAft>
        <a:buClr>
          <a:srgbClr val="400080"/>
        </a:buClr>
        <a:buSzPct val="55000"/>
        <a:buFont typeface="Wingdings" panose="05000000000000000000" pitchFamily="2" charset="2"/>
        <a:buChar char="q"/>
        <a:defRPr sz="1600" kern="1200">
          <a:solidFill>
            <a:srgbClr val="400080"/>
          </a:solidFill>
          <a:latin typeface="Calibri" panose="020F0502020204030204" pitchFamily="34" charset="0"/>
          <a:ea typeface="+mn-ea"/>
          <a:cs typeface="Calibri" panose="020F0502020204030204" pitchFamily="34" charset="0"/>
        </a:defRPr>
      </a:lvl4pPr>
      <a:lvl5pPr marL="1828800" indent="-285750" algn="l" rtl="0" eaLnBrk="0" fontAlgn="base" hangingPunct="0">
        <a:spcBef>
          <a:spcPct val="20000"/>
        </a:spcBef>
        <a:spcAft>
          <a:spcPct val="0"/>
        </a:spcAft>
        <a:buClr>
          <a:schemeClr val="tx1"/>
        </a:buClr>
        <a:buSzPct val="110000"/>
        <a:buFont typeface="Arial" panose="020B0604020202020204" pitchFamily="34" charset="0"/>
        <a:buChar char="•"/>
        <a:defRPr sz="1400" kern="1200">
          <a:solidFill>
            <a:srgbClr val="00008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685800" y="1371600"/>
            <a:ext cx="7772400" cy="1470025"/>
          </a:xfrm>
        </p:spPr>
        <p:txBody>
          <a:bodyPr anchor="ctr"/>
          <a:lstStyle/>
          <a:p>
            <a:pPr eaLnBrk="1" hangingPunct="1"/>
            <a:r>
              <a:rPr lang="en-US" altLang="en-US" sz="3600" dirty="0"/>
              <a:t>Natural Language Understanding </a:t>
            </a:r>
            <a:r>
              <a:rPr lang="en-US" altLang="en-US" sz="3600" dirty="0" smtClean="0"/>
              <a:t/>
            </a:r>
            <a:br>
              <a:rPr lang="en-US" altLang="en-US" sz="3600" dirty="0" smtClean="0"/>
            </a:br>
            <a:r>
              <a:rPr lang="en-US" altLang="en-US" sz="3600" dirty="0" smtClean="0"/>
              <a:t>with </a:t>
            </a:r>
            <a:br>
              <a:rPr lang="en-US" altLang="en-US" sz="3600" dirty="0" smtClean="0"/>
            </a:br>
            <a:r>
              <a:rPr lang="en-US" altLang="en-US" sz="3600" dirty="0" smtClean="0"/>
              <a:t>Incidental </a:t>
            </a:r>
            <a:r>
              <a:rPr lang="en-US" altLang="en-US" sz="3600" dirty="0"/>
              <a:t>Supervision </a:t>
            </a:r>
            <a:br>
              <a:rPr lang="en-US" altLang="en-US" sz="3600" dirty="0"/>
            </a:br>
            <a:endParaRPr lang="en-US" altLang="en-US" sz="3600" dirty="0" smtClean="0"/>
          </a:p>
        </p:txBody>
      </p:sp>
      <p:sp>
        <p:nvSpPr>
          <p:cNvPr id="3074" name="Rectangle 4"/>
          <p:cNvSpPr>
            <a:spLocks noGrp="1" noChangeArrowheads="1"/>
          </p:cNvSpPr>
          <p:nvPr>
            <p:ph type="subTitle" idx="1"/>
          </p:nvPr>
        </p:nvSpPr>
        <p:spPr>
          <a:xfrm>
            <a:off x="1371600" y="3276600"/>
            <a:ext cx="6400800" cy="1295400"/>
          </a:xfrm>
        </p:spPr>
        <p:txBody>
          <a:bodyPr/>
          <a:lstStyle/>
          <a:p>
            <a:pPr eaLnBrk="1" hangingPunct="1"/>
            <a:r>
              <a:rPr lang="en-US" altLang="en-US" dirty="0" smtClean="0"/>
              <a:t>Dan Roth </a:t>
            </a:r>
          </a:p>
          <a:p>
            <a:pPr eaLnBrk="1" hangingPunct="1"/>
            <a:r>
              <a:rPr lang="en-US" altLang="en-US" sz="2000" dirty="0" smtClean="0"/>
              <a:t>Computer and Information Science</a:t>
            </a:r>
          </a:p>
          <a:p>
            <a:pPr eaLnBrk="1" hangingPunct="1"/>
            <a:r>
              <a:rPr lang="en-US" altLang="en-US" sz="2000" dirty="0" smtClean="0"/>
              <a:t>University of Pennsylvania</a:t>
            </a:r>
          </a:p>
          <a:p>
            <a:pPr eaLnBrk="1" hangingPunct="1"/>
            <a:endParaRPr lang="en-US" altLang="en-US" sz="1600" dirty="0" smtClean="0"/>
          </a:p>
        </p:txBody>
      </p:sp>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633662" cy="220662"/>
          </a:xfrm>
          <a:prstGeom prst="rect">
            <a:avLst/>
          </a:prstGeom>
          <a:gradFill>
            <a:gsLst>
              <a:gs pos="0">
                <a:srgbClr val="09276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638" y="152400"/>
            <a:ext cx="1366562" cy="365760"/>
          </a:xfrm>
          <a:prstGeom prst="rect">
            <a:avLst/>
          </a:prstGeom>
        </p:spPr>
      </p:pic>
      <p:sp>
        <p:nvSpPr>
          <p:cNvPr id="3" name="Rectangle 2"/>
          <p:cNvSpPr/>
          <p:nvPr/>
        </p:nvSpPr>
        <p:spPr>
          <a:xfrm>
            <a:off x="1752600" y="5006975"/>
            <a:ext cx="5638800" cy="646331"/>
          </a:xfrm>
          <a:prstGeom prst="rect">
            <a:avLst/>
          </a:prstGeom>
        </p:spPr>
        <p:txBody>
          <a:bodyPr wrap="square">
            <a:spAutoFit/>
          </a:bodyPr>
          <a:lstStyle/>
          <a:p>
            <a:pPr algn="ctr"/>
            <a:r>
              <a:rPr lang="fr-FR" b="1" dirty="0" smtClean="0">
                <a:solidFill>
                  <a:srgbClr val="000080"/>
                </a:solidFill>
                <a:latin typeface="+mn-lt"/>
              </a:rPr>
              <a:t>February 2018</a:t>
            </a:r>
          </a:p>
          <a:p>
            <a:pPr algn="ctr"/>
            <a:r>
              <a:rPr lang="fr-FR" b="1" dirty="0" smtClean="0">
                <a:solidFill>
                  <a:srgbClr val="000080"/>
                </a:solidFill>
                <a:latin typeface="+mn-lt"/>
              </a:rPr>
              <a:t>CMU </a:t>
            </a:r>
            <a:r>
              <a:rPr lang="fr-FR" b="1" dirty="0" err="1" smtClean="0">
                <a:solidFill>
                  <a:srgbClr val="000080"/>
                </a:solidFill>
                <a:latin typeface="+mn-lt"/>
              </a:rPr>
              <a:t>Language</a:t>
            </a:r>
            <a:r>
              <a:rPr lang="fr-FR" b="1" dirty="0" smtClean="0">
                <a:solidFill>
                  <a:srgbClr val="000080"/>
                </a:solidFill>
                <a:latin typeface="+mn-lt"/>
              </a:rPr>
              <a:t> Technologies </a:t>
            </a:r>
            <a:r>
              <a:rPr lang="fr-FR" b="1" dirty="0">
                <a:solidFill>
                  <a:srgbClr val="000080"/>
                </a:solidFill>
                <a:latin typeface="+mn-lt"/>
              </a:rPr>
              <a:t>Institute </a:t>
            </a:r>
            <a:r>
              <a:rPr lang="fr-FR" b="1" dirty="0" err="1" smtClean="0">
                <a:solidFill>
                  <a:srgbClr val="000080"/>
                </a:solidFill>
                <a:latin typeface="+mn-lt"/>
              </a:rPr>
              <a:t>Colloquium</a:t>
            </a:r>
            <a:endParaRPr lang="en-US" dirty="0">
              <a:solidFill>
                <a:srgbClr val="000080"/>
              </a:solidFill>
              <a:latin typeface="+mn-lt"/>
            </a:endParaRPr>
          </a:p>
        </p:txBody>
      </p:sp>
    </p:spTree>
    <p:extLst>
      <p:ext uri="{BB962C8B-B14F-4D97-AF65-F5344CB8AC3E}">
        <p14:creationId xmlns:p14="http://schemas.microsoft.com/office/powerpoint/2010/main" val="3168569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Project</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smtClean="0"/>
              <a:t>For a project in which we study gender coverage in the news</a:t>
            </a:r>
          </a:p>
          <a:p>
            <a:pPr lvl="1"/>
            <a:r>
              <a:rPr lang="en-US" dirty="0" smtClean="0"/>
              <a:t>Coverage</a:t>
            </a:r>
          </a:p>
          <a:p>
            <a:pPr lvl="1"/>
            <a:r>
              <a:rPr lang="en-US" dirty="0" smtClean="0"/>
              <a:t>Contribution</a:t>
            </a:r>
          </a:p>
          <a:p>
            <a:pPr lvl="1"/>
            <a:r>
              <a:rPr lang="en-US" dirty="0" smtClean="0"/>
              <a:t>….</a:t>
            </a:r>
          </a:p>
          <a:p>
            <a:r>
              <a:rPr lang="en-US" dirty="0" smtClean="0"/>
              <a:t>How to identify the gender of a given name?</a:t>
            </a:r>
          </a:p>
          <a:p>
            <a:endParaRPr lang="en-US" dirty="0"/>
          </a:p>
          <a:p>
            <a:pPr lvl="1"/>
            <a:r>
              <a:rPr lang="en-US" dirty="0" smtClean="0"/>
              <a:t>First idea: Pronouns. </a:t>
            </a:r>
          </a:p>
          <a:p>
            <a:pPr lvl="2"/>
            <a:r>
              <a:rPr lang="en-US" dirty="0" smtClean="0"/>
              <a:t>Not always easy in the news, but provides extremely high accuracy using the first paragraph of a person’s Wikipedia page. </a:t>
            </a:r>
          </a:p>
          <a:p>
            <a:pPr lvl="1"/>
            <a:r>
              <a:rPr lang="en-US" dirty="0" smtClean="0"/>
              <a:t>Generalization: First name matters</a:t>
            </a:r>
          </a:p>
          <a:p>
            <a:pPr lvl="1"/>
            <a:r>
              <a:rPr lang="en-US" dirty="0" smtClean="0"/>
              <a:t>Local signals can help improving</a:t>
            </a:r>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10</a:t>
            </a:fld>
            <a:endParaRPr lang="en-US" altLang="zh-TW"/>
          </a:p>
        </p:txBody>
      </p:sp>
    </p:spTree>
    <p:extLst>
      <p:ext uri="{BB962C8B-B14F-4D97-AF65-F5344CB8AC3E}">
        <p14:creationId xmlns:p14="http://schemas.microsoft.com/office/powerpoint/2010/main" val="279727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a:xfrm>
            <a:off x="3581400" y="3429000"/>
            <a:ext cx="4267200" cy="707886"/>
          </a:xfrm>
          <a:prstGeom prst="rect">
            <a:avLst/>
          </a:prstGeom>
          <a:solidFill>
            <a:srgbClr val="FAE1AF"/>
          </a:solidFill>
          <a:ln w="19050">
            <a:solidFill>
              <a:srgbClr val="A7001B"/>
            </a:solidFill>
          </a:ln>
        </p:spPr>
        <p:txBody>
          <a:bodyPr wrap="square">
            <a:spAutoFit/>
          </a:bodyPr>
          <a:lstStyle/>
          <a:p>
            <a:r>
              <a:rPr lang="en-US" sz="2000" dirty="0" smtClean="0">
                <a:solidFill>
                  <a:srgbClr val="000080"/>
                </a:solidFill>
                <a:latin typeface="+mj-lt"/>
              </a:rPr>
              <a:t>Transliteration</a:t>
            </a:r>
            <a:r>
              <a:rPr lang="en-US" sz="2000" dirty="0">
                <a:solidFill>
                  <a:srgbClr val="000080"/>
                </a:solidFill>
                <a:latin typeface="+mj-lt"/>
              </a:rPr>
              <a:t>:</a:t>
            </a:r>
            <a:r>
              <a:rPr lang="en-US" sz="2000" dirty="0" smtClean="0">
                <a:solidFill>
                  <a:srgbClr val="000080"/>
                </a:solidFill>
                <a:latin typeface="+mj-lt"/>
              </a:rPr>
              <a:t> How to write “Hussein” in Russian?</a:t>
            </a:r>
            <a:endParaRPr lang="en-US" sz="2000" dirty="0">
              <a:solidFill>
                <a:srgbClr val="000080"/>
              </a:solidFill>
              <a:latin typeface="+mj-lt"/>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14800"/>
          </a:xfrm>
          <a:prstGeom prst="rect">
            <a:avLst/>
          </a:prstGeom>
        </p:spPr>
      </p:pic>
      <p:sp>
        <p:nvSpPr>
          <p:cNvPr id="14341" name="Rectangle 6"/>
          <p:cNvSpPr>
            <a:spLocks noGrp="1" noChangeArrowheads="1"/>
          </p:cNvSpPr>
          <p:nvPr>
            <p:ph type="title"/>
          </p:nvPr>
        </p:nvSpPr>
        <p:spPr/>
        <p:txBody>
          <a:bodyPr/>
          <a:lstStyle/>
          <a:p>
            <a:r>
              <a:rPr lang="en-US" dirty="0" smtClean="0"/>
              <a:t>Incidental Supervision Signals</a:t>
            </a:r>
          </a:p>
        </p:txBody>
      </p:sp>
      <p:sp>
        <p:nvSpPr>
          <p:cNvPr id="1319941" name="Rectangle 5"/>
          <p:cNvSpPr>
            <a:spLocks noGrp="1" noChangeArrowheads="1"/>
          </p:cNvSpPr>
          <p:nvPr>
            <p:ph idx="1"/>
          </p:nvPr>
        </p:nvSpPr>
        <p:spPr/>
        <p:txBody>
          <a:bodyPr/>
          <a:lstStyle/>
          <a:p>
            <a:r>
              <a:rPr lang="en-US" sz="2000" dirty="0" smtClean="0"/>
              <a:t>Searching for supervision signals could be challenging. </a:t>
            </a:r>
          </a:p>
          <a:p>
            <a:r>
              <a:rPr lang="en-US" sz="2000" dirty="0" smtClean="0"/>
              <a:t>Supervision could be </a:t>
            </a:r>
            <a:r>
              <a:rPr lang="en-US" sz="2000" dirty="0" smtClean="0">
                <a:solidFill>
                  <a:srgbClr val="400080"/>
                </a:solidFill>
              </a:rPr>
              <a:t>incidental</a:t>
            </a:r>
            <a:r>
              <a:rPr lang="en-US" sz="2000" dirty="0" smtClean="0"/>
              <a:t>, in the sense that it provides some signals that might be </a:t>
            </a:r>
            <a:r>
              <a:rPr lang="en-US" sz="2000" dirty="0" smtClean="0">
                <a:solidFill>
                  <a:srgbClr val="400080"/>
                </a:solidFill>
              </a:rPr>
              <a:t>co-related</a:t>
            </a:r>
            <a:r>
              <a:rPr lang="en-US" sz="2000" dirty="0" smtClean="0"/>
              <a:t> to the target task. </a:t>
            </a:r>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11</a:t>
            </a:fld>
            <a:endParaRPr lang="en-US" altLang="zh-TW"/>
          </a:p>
        </p:txBody>
      </p:sp>
      <p:sp>
        <p:nvSpPr>
          <p:cNvPr id="2" name="Rectangle 1"/>
          <p:cNvSpPr/>
          <p:nvPr/>
        </p:nvSpPr>
        <p:spPr>
          <a:xfrm>
            <a:off x="152400" y="2667000"/>
            <a:ext cx="2895600" cy="100584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Assume a comparable, weakly temporally aligned news feeds.</a:t>
            </a:r>
            <a:endParaRPr lang="en-US" sz="2000" dirty="0">
              <a:solidFill>
                <a:srgbClr val="000080"/>
              </a:solidFill>
              <a:latin typeface="+mj-lt"/>
            </a:endParaRPr>
          </a:p>
        </p:txBody>
      </p:sp>
      <p:sp>
        <p:nvSpPr>
          <p:cNvPr id="7" name="Rectangle 6"/>
          <p:cNvSpPr/>
          <p:nvPr/>
        </p:nvSpPr>
        <p:spPr>
          <a:xfrm>
            <a:off x="3657600" y="2797235"/>
            <a:ext cx="1981200" cy="411480"/>
          </a:xfrm>
          <a:prstGeom prst="rect">
            <a:avLst/>
          </a:prstGeom>
          <a:solidFill>
            <a:srgbClr val="FAE1AF"/>
          </a:solidFill>
          <a:ln>
            <a:solidFill>
              <a:srgbClr val="FF0000"/>
            </a:solidFill>
          </a:ln>
        </p:spPr>
        <p:txBody>
          <a:bodyPr wrap="square">
            <a:spAutoFit/>
          </a:bodyPr>
          <a:lstStyle/>
          <a:p>
            <a:r>
              <a:rPr lang="en-US" sz="2000" dirty="0" smtClean="0">
                <a:solidFill>
                  <a:srgbClr val="000080"/>
                </a:solidFill>
                <a:latin typeface="+mj-lt"/>
              </a:rPr>
              <a:t>Hussein (English)</a:t>
            </a:r>
            <a:endParaRPr lang="en-US" sz="2000" dirty="0">
              <a:solidFill>
                <a:srgbClr val="000080"/>
              </a:solidFill>
              <a:latin typeface="+mj-lt"/>
            </a:endParaRPr>
          </a:p>
        </p:txBody>
      </p:sp>
      <p:sp>
        <p:nvSpPr>
          <p:cNvPr id="9" name="Rectangle 8"/>
          <p:cNvSpPr/>
          <p:nvPr/>
        </p:nvSpPr>
        <p:spPr>
          <a:xfrm>
            <a:off x="3657600" y="5334000"/>
            <a:ext cx="2088932" cy="41148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Russia (English) </a:t>
            </a:r>
            <a:endParaRPr lang="en-US" sz="2000" dirty="0">
              <a:solidFill>
                <a:srgbClr val="000080"/>
              </a:solidFill>
              <a:latin typeface="+mj-lt"/>
            </a:endParaRPr>
          </a:p>
        </p:txBody>
      </p:sp>
      <p:sp>
        <p:nvSpPr>
          <p:cNvPr id="3" name="Rectangle 2"/>
          <p:cNvSpPr/>
          <p:nvPr/>
        </p:nvSpPr>
        <p:spPr>
          <a:xfrm>
            <a:off x="152400" y="4157008"/>
            <a:ext cx="2895600" cy="228600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n-lt"/>
              </a:rPr>
              <a:t>Weak </a:t>
            </a:r>
            <a:r>
              <a:rPr lang="en-US" sz="2000" dirty="0">
                <a:solidFill>
                  <a:srgbClr val="000080"/>
                </a:solidFill>
                <a:latin typeface="+mn-lt"/>
              </a:rPr>
              <a:t>synchronicity provides a cue about the relatedness </a:t>
            </a:r>
            <a:r>
              <a:rPr lang="en-US" sz="2000" dirty="0" smtClean="0">
                <a:solidFill>
                  <a:srgbClr val="000080"/>
                </a:solidFill>
                <a:latin typeface="+mn-lt"/>
              </a:rPr>
              <a:t>of (some)  </a:t>
            </a:r>
            <a:r>
              <a:rPr lang="en-US" sz="2000" dirty="0">
                <a:solidFill>
                  <a:srgbClr val="000080"/>
                </a:solidFill>
                <a:latin typeface="+mn-lt"/>
              </a:rPr>
              <a:t>NEs across the </a:t>
            </a:r>
            <a:r>
              <a:rPr lang="en-US" sz="2000" dirty="0" smtClean="0">
                <a:solidFill>
                  <a:srgbClr val="000080"/>
                </a:solidFill>
                <a:latin typeface="+mn-lt"/>
              </a:rPr>
              <a:t>languages</a:t>
            </a:r>
            <a:r>
              <a:rPr lang="en-US" sz="2000" dirty="0">
                <a:solidFill>
                  <a:srgbClr val="000080"/>
                </a:solidFill>
                <a:latin typeface="+mn-lt"/>
              </a:rPr>
              <a:t>, and can be exploited to associate </a:t>
            </a:r>
            <a:r>
              <a:rPr lang="en-US" sz="2000" dirty="0" smtClean="0">
                <a:solidFill>
                  <a:srgbClr val="000080"/>
                </a:solidFill>
                <a:latin typeface="+mn-lt"/>
              </a:rPr>
              <a:t>them</a:t>
            </a:r>
          </a:p>
          <a:p>
            <a:r>
              <a:rPr lang="en-US" dirty="0" smtClean="0">
                <a:solidFill>
                  <a:srgbClr val="400080"/>
                </a:solidFill>
                <a:latin typeface="+mn-lt"/>
              </a:rPr>
              <a:t>[</a:t>
            </a:r>
            <a:r>
              <a:rPr lang="en-US" dirty="0" err="1" smtClean="0">
                <a:solidFill>
                  <a:srgbClr val="400080"/>
                </a:solidFill>
                <a:latin typeface="+mn-lt"/>
              </a:rPr>
              <a:t>Klementiev</a:t>
            </a:r>
            <a:r>
              <a:rPr lang="en-US" dirty="0" smtClean="0">
                <a:solidFill>
                  <a:srgbClr val="400080"/>
                </a:solidFill>
                <a:latin typeface="+mn-lt"/>
              </a:rPr>
              <a:t> &amp; Roth, 06,08]</a:t>
            </a:r>
            <a:endParaRPr lang="en-US" dirty="0">
              <a:solidFill>
                <a:srgbClr val="400080"/>
              </a:solidFill>
              <a:latin typeface="+mn-lt"/>
            </a:endParaRPr>
          </a:p>
        </p:txBody>
      </p:sp>
      <p:sp>
        <p:nvSpPr>
          <p:cNvPr id="10" name="Rectangle 9"/>
          <p:cNvSpPr/>
          <p:nvPr/>
        </p:nvSpPr>
        <p:spPr>
          <a:xfrm>
            <a:off x="5064940" y="2451189"/>
            <a:ext cx="1722120" cy="307777"/>
          </a:xfrm>
          <a:prstGeom prst="rect">
            <a:avLst/>
          </a:prstGeom>
          <a:solidFill>
            <a:srgbClr val="FFFFCC"/>
          </a:solidFill>
          <a:ln>
            <a:solidFill>
              <a:srgbClr val="A7001B"/>
            </a:solidFill>
          </a:ln>
        </p:spPr>
        <p:txBody>
          <a:bodyPr wrap="square">
            <a:spAutoFit/>
          </a:bodyPr>
          <a:lstStyle/>
          <a:p>
            <a:pPr marL="0" marR="0">
              <a:spcBef>
                <a:spcPts val="0"/>
              </a:spcBef>
              <a:spcAft>
                <a:spcPts val="0"/>
              </a:spcAft>
            </a:pPr>
            <a:r>
              <a:rPr lang="en-US" sz="1400" dirty="0" smtClean="0">
                <a:solidFill>
                  <a:srgbClr val="000080"/>
                </a:solidFill>
                <a:latin typeface="Calibri"/>
                <a:ea typeface="Calibri"/>
                <a:cs typeface="Times New Roman"/>
              </a:rPr>
              <a:t>Temporal histograms</a:t>
            </a:r>
            <a:endParaRPr lang="en-US" dirty="0">
              <a:solidFill>
                <a:srgbClr val="000080"/>
              </a:solidFill>
              <a:latin typeface="Calibri"/>
              <a:ea typeface="Calibri"/>
              <a:cs typeface="Times New Roman"/>
            </a:endParaRPr>
          </a:p>
        </p:txBody>
      </p:sp>
      <p:sp>
        <p:nvSpPr>
          <p:cNvPr id="8" name="Rectangle 7"/>
          <p:cNvSpPr/>
          <p:nvPr/>
        </p:nvSpPr>
        <p:spPr>
          <a:xfrm>
            <a:off x="3657600" y="4019490"/>
            <a:ext cx="2088932" cy="41148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Hussein (Russian)</a:t>
            </a:r>
            <a:endParaRPr lang="en-US" sz="2000" dirty="0">
              <a:solidFill>
                <a:srgbClr val="000080"/>
              </a:solidFill>
              <a:latin typeface="+mj-lt"/>
            </a:endParaRPr>
          </a:p>
        </p:txBody>
      </p:sp>
    </p:spTree>
    <p:extLst>
      <p:ext uri="{BB962C8B-B14F-4D97-AF65-F5344CB8AC3E}">
        <p14:creationId xmlns:p14="http://schemas.microsoft.com/office/powerpoint/2010/main" val="1811394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7" grpId="0" animBg="1"/>
      <p:bldP spid="9" grpId="0" animBg="1"/>
      <p:bldP spid="3" grpId="0" animBg="1"/>
      <p:bldP spid="10"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ular Callout 12"/>
          <p:cNvSpPr/>
          <p:nvPr/>
        </p:nvSpPr>
        <p:spPr>
          <a:xfrm>
            <a:off x="5943600" y="38099"/>
            <a:ext cx="3124200" cy="609600"/>
          </a:xfrm>
          <a:prstGeom prst="wedgeRectCallout">
            <a:avLst>
              <a:gd name="adj1" fmla="val -78488"/>
              <a:gd name="adj2" fmla="val 208907"/>
            </a:avLst>
          </a:prstGeom>
          <a:solidFill>
            <a:srgbClr val="FAE1AF"/>
          </a:solidFill>
          <a:ln>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3366"/>
                </a:solidFill>
              </a:rPr>
              <a:t>Need an </a:t>
            </a:r>
            <a:r>
              <a:rPr lang="en-US" sz="1600" b="1" dirty="0" smtClean="0">
                <a:solidFill>
                  <a:srgbClr val="003366"/>
                </a:solidFill>
              </a:rPr>
              <a:t>inference mechanism </a:t>
            </a:r>
            <a:r>
              <a:rPr lang="en-US" sz="1600" dirty="0" smtClean="0">
                <a:solidFill>
                  <a:srgbClr val="003366"/>
                </a:solidFill>
              </a:rPr>
              <a:t>that supports combining signals/models</a:t>
            </a:r>
            <a:endParaRPr lang="en-US" sz="1600" dirty="0">
              <a:solidFill>
                <a:srgbClr val="003366"/>
              </a:solidFill>
            </a:endParaRPr>
          </a:p>
        </p:txBody>
      </p:sp>
      <p:sp>
        <p:nvSpPr>
          <p:cNvPr id="14341" name="Rectangle 6"/>
          <p:cNvSpPr>
            <a:spLocks noGrp="1" noChangeArrowheads="1"/>
          </p:cNvSpPr>
          <p:nvPr>
            <p:ph type="title"/>
          </p:nvPr>
        </p:nvSpPr>
        <p:spPr/>
        <p:txBody>
          <a:bodyPr/>
          <a:lstStyle/>
          <a:p>
            <a:r>
              <a:rPr lang="en-US" dirty="0" smtClean="0"/>
              <a:t>Incidental Supervision Signals</a:t>
            </a:r>
          </a:p>
        </p:txBody>
      </p:sp>
      <p:sp>
        <p:nvSpPr>
          <p:cNvPr id="1319941" name="Rectangle 5"/>
          <p:cNvSpPr>
            <a:spLocks noGrp="1" noChangeArrowheads="1"/>
          </p:cNvSpPr>
          <p:nvPr>
            <p:ph idx="1"/>
          </p:nvPr>
        </p:nvSpPr>
        <p:spPr>
          <a:xfrm>
            <a:off x="457200" y="914400"/>
            <a:ext cx="8229600" cy="4953000"/>
          </a:xfrm>
          <a:ln>
            <a:noFill/>
          </a:ln>
        </p:spPr>
        <p:txBody>
          <a:bodyPr/>
          <a:lstStyle/>
          <a:p>
            <a:r>
              <a:rPr lang="en-US" sz="2000" dirty="0" smtClean="0"/>
              <a:t>By itself, this temporal signal may not be sufficient to support learning robust models. </a:t>
            </a:r>
          </a:p>
          <a:p>
            <a:r>
              <a:rPr lang="en-US" sz="2000" dirty="0" smtClean="0"/>
              <a:t>Along with </a:t>
            </a:r>
            <a:r>
              <a:rPr lang="en-US" sz="2000" dirty="0" smtClean="0">
                <a:solidFill>
                  <a:srgbClr val="0033CC"/>
                </a:solidFill>
              </a:rPr>
              <a:t>weak phonetic signals</a:t>
            </a:r>
            <a:r>
              <a:rPr lang="en-US" sz="2000" dirty="0" smtClean="0"/>
              <a:t>, </a:t>
            </a:r>
            <a:r>
              <a:rPr lang="en-US" sz="2000" dirty="0" smtClean="0">
                <a:solidFill>
                  <a:srgbClr val="0033CC"/>
                </a:solidFill>
              </a:rPr>
              <a:t>context</a:t>
            </a:r>
            <a:r>
              <a:rPr lang="en-US" sz="2000" dirty="0" smtClean="0"/>
              <a:t>, </a:t>
            </a:r>
            <a:r>
              <a:rPr lang="en-US" sz="2000" dirty="0" smtClean="0">
                <a:solidFill>
                  <a:srgbClr val="0033CC"/>
                </a:solidFill>
              </a:rPr>
              <a:t>topics</a:t>
            </a:r>
            <a:r>
              <a:rPr lang="en-US" sz="2000" dirty="0" smtClean="0"/>
              <a:t>, etc. it can be used to get robust models. </a:t>
            </a:r>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12</a:t>
            </a:fld>
            <a:endParaRPr lang="en-US" altLang="zh-TW"/>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59885"/>
          </a:xfrm>
          <a:prstGeom prst="rect">
            <a:avLst/>
          </a:prstGeom>
        </p:spPr>
      </p:pic>
      <p:sp>
        <p:nvSpPr>
          <p:cNvPr id="14" name="Rectangle 13"/>
          <p:cNvSpPr/>
          <p:nvPr/>
        </p:nvSpPr>
        <p:spPr>
          <a:xfrm>
            <a:off x="5238748" y="1905000"/>
            <a:ext cx="3810000" cy="523220"/>
          </a:xfrm>
          <a:prstGeom prst="rect">
            <a:avLst/>
          </a:prstGeom>
          <a:solidFill>
            <a:srgbClr val="FAE1AF"/>
          </a:solidFill>
          <a:ln>
            <a:solidFill>
              <a:srgbClr val="A7001B"/>
            </a:solidFill>
          </a:ln>
        </p:spPr>
        <p:txBody>
          <a:bodyPr wrap="square">
            <a:spAutoFit/>
          </a:bodyPr>
          <a:lstStyle/>
          <a:p>
            <a:pPr marL="0" marR="0">
              <a:spcBef>
                <a:spcPts val="0"/>
              </a:spcBef>
              <a:spcAft>
                <a:spcPts val="0"/>
              </a:spcAft>
            </a:pPr>
            <a:r>
              <a:rPr lang="en-US" sz="1400" dirty="0" smtClean="0">
                <a:solidFill>
                  <a:srgbClr val="000080"/>
                </a:solidFill>
                <a:latin typeface="Calibri"/>
                <a:ea typeface="Calibri"/>
                <a:cs typeface="Times New Roman"/>
              </a:rPr>
              <a:t>Incidental supervision in </a:t>
            </a:r>
            <a:r>
              <a:rPr lang="en-US" sz="1400" dirty="0" smtClean="0">
                <a:solidFill>
                  <a:srgbClr val="A7001B"/>
                </a:solidFill>
                <a:latin typeface="Calibri"/>
                <a:ea typeface="Calibri"/>
                <a:cs typeface="Times New Roman"/>
              </a:rPr>
              <a:t>not</a:t>
            </a:r>
            <a:r>
              <a:rPr lang="en-US" sz="1400" dirty="0" smtClean="0">
                <a:solidFill>
                  <a:srgbClr val="000080"/>
                </a:solidFill>
                <a:latin typeface="Calibri"/>
                <a:ea typeface="Calibri"/>
                <a:cs typeface="Times New Roman"/>
              </a:rPr>
              <a:t> distant supervision; but distant supervision is one instance of it. </a:t>
            </a:r>
            <a:endParaRPr lang="en-US" dirty="0">
              <a:solidFill>
                <a:srgbClr val="000080"/>
              </a:solidFill>
              <a:latin typeface="Calibri"/>
              <a:ea typeface="Calibri"/>
              <a:cs typeface="Times New Roman"/>
            </a:endParaRPr>
          </a:p>
        </p:txBody>
      </p:sp>
      <p:sp>
        <p:nvSpPr>
          <p:cNvPr id="15" name="Rectangle 14"/>
          <p:cNvSpPr/>
          <p:nvPr/>
        </p:nvSpPr>
        <p:spPr>
          <a:xfrm>
            <a:off x="152400" y="2667000"/>
            <a:ext cx="2895600" cy="100584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Assume a comparable, weakly temporally aligned news feeds.</a:t>
            </a:r>
            <a:endParaRPr lang="en-US" sz="2000" dirty="0">
              <a:solidFill>
                <a:srgbClr val="000080"/>
              </a:solidFill>
              <a:latin typeface="+mj-lt"/>
            </a:endParaRPr>
          </a:p>
        </p:txBody>
      </p:sp>
      <p:sp>
        <p:nvSpPr>
          <p:cNvPr id="16" name="Rectangle 15"/>
          <p:cNvSpPr/>
          <p:nvPr/>
        </p:nvSpPr>
        <p:spPr>
          <a:xfrm>
            <a:off x="3657600" y="2797235"/>
            <a:ext cx="1981200" cy="411480"/>
          </a:xfrm>
          <a:prstGeom prst="rect">
            <a:avLst/>
          </a:prstGeom>
          <a:solidFill>
            <a:srgbClr val="FAE1AF"/>
          </a:solidFill>
          <a:ln>
            <a:solidFill>
              <a:srgbClr val="FF0000"/>
            </a:solidFill>
          </a:ln>
        </p:spPr>
        <p:txBody>
          <a:bodyPr wrap="square">
            <a:spAutoFit/>
          </a:bodyPr>
          <a:lstStyle/>
          <a:p>
            <a:r>
              <a:rPr lang="en-US" sz="2000" dirty="0" smtClean="0">
                <a:solidFill>
                  <a:srgbClr val="000080"/>
                </a:solidFill>
                <a:latin typeface="+mj-lt"/>
              </a:rPr>
              <a:t>Hussein (English)</a:t>
            </a:r>
            <a:endParaRPr lang="en-US" sz="2000" dirty="0">
              <a:solidFill>
                <a:srgbClr val="000080"/>
              </a:solidFill>
              <a:latin typeface="+mj-lt"/>
            </a:endParaRPr>
          </a:p>
        </p:txBody>
      </p:sp>
      <p:sp>
        <p:nvSpPr>
          <p:cNvPr id="17" name="Rectangle 16"/>
          <p:cNvSpPr/>
          <p:nvPr/>
        </p:nvSpPr>
        <p:spPr>
          <a:xfrm>
            <a:off x="3657600" y="5391090"/>
            <a:ext cx="2088932" cy="41148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Russia (English) </a:t>
            </a:r>
            <a:endParaRPr lang="en-US" sz="2000" dirty="0">
              <a:solidFill>
                <a:srgbClr val="000080"/>
              </a:solidFill>
              <a:latin typeface="+mj-lt"/>
            </a:endParaRPr>
          </a:p>
        </p:txBody>
      </p:sp>
      <p:sp>
        <p:nvSpPr>
          <p:cNvPr id="18" name="Rectangle 17"/>
          <p:cNvSpPr/>
          <p:nvPr/>
        </p:nvSpPr>
        <p:spPr>
          <a:xfrm>
            <a:off x="152400" y="4157008"/>
            <a:ext cx="2895600" cy="228600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n-lt"/>
              </a:rPr>
              <a:t>Weak </a:t>
            </a:r>
            <a:r>
              <a:rPr lang="en-US" sz="2000" dirty="0">
                <a:solidFill>
                  <a:srgbClr val="000080"/>
                </a:solidFill>
                <a:latin typeface="+mn-lt"/>
              </a:rPr>
              <a:t>synchronicity provides a cue about the relatedness </a:t>
            </a:r>
            <a:r>
              <a:rPr lang="en-US" sz="2000" dirty="0" smtClean="0">
                <a:solidFill>
                  <a:srgbClr val="000080"/>
                </a:solidFill>
                <a:latin typeface="+mn-lt"/>
              </a:rPr>
              <a:t>of (some)  </a:t>
            </a:r>
            <a:r>
              <a:rPr lang="en-US" sz="2000" dirty="0">
                <a:solidFill>
                  <a:srgbClr val="000080"/>
                </a:solidFill>
                <a:latin typeface="+mn-lt"/>
              </a:rPr>
              <a:t>NEs across the </a:t>
            </a:r>
            <a:r>
              <a:rPr lang="en-US" sz="2000" dirty="0" smtClean="0">
                <a:solidFill>
                  <a:srgbClr val="000080"/>
                </a:solidFill>
                <a:latin typeface="+mn-lt"/>
              </a:rPr>
              <a:t>languages</a:t>
            </a:r>
            <a:r>
              <a:rPr lang="en-US" sz="2000" dirty="0">
                <a:solidFill>
                  <a:srgbClr val="000080"/>
                </a:solidFill>
                <a:latin typeface="+mn-lt"/>
              </a:rPr>
              <a:t>, and can be exploited to associate </a:t>
            </a:r>
            <a:r>
              <a:rPr lang="en-US" sz="2000" dirty="0" smtClean="0">
                <a:solidFill>
                  <a:srgbClr val="000080"/>
                </a:solidFill>
                <a:latin typeface="+mn-lt"/>
              </a:rPr>
              <a:t>them</a:t>
            </a:r>
          </a:p>
          <a:p>
            <a:r>
              <a:rPr lang="en-US" dirty="0" smtClean="0">
                <a:solidFill>
                  <a:srgbClr val="000080"/>
                </a:solidFill>
                <a:latin typeface="+mn-lt"/>
              </a:rPr>
              <a:t>[</a:t>
            </a:r>
            <a:r>
              <a:rPr lang="en-US" dirty="0" err="1" smtClean="0">
                <a:solidFill>
                  <a:srgbClr val="000080"/>
                </a:solidFill>
                <a:latin typeface="+mn-lt"/>
              </a:rPr>
              <a:t>Klementiev</a:t>
            </a:r>
            <a:r>
              <a:rPr lang="en-US" dirty="0" smtClean="0">
                <a:solidFill>
                  <a:srgbClr val="000080"/>
                </a:solidFill>
                <a:latin typeface="+mn-lt"/>
              </a:rPr>
              <a:t> &amp; Roth, 06,08]</a:t>
            </a:r>
            <a:endParaRPr lang="en-US" dirty="0">
              <a:solidFill>
                <a:srgbClr val="000080"/>
              </a:solidFill>
              <a:latin typeface="+mn-lt"/>
            </a:endParaRPr>
          </a:p>
        </p:txBody>
      </p:sp>
      <p:sp>
        <p:nvSpPr>
          <p:cNvPr id="19" name="Rectangle 18"/>
          <p:cNvSpPr/>
          <p:nvPr/>
        </p:nvSpPr>
        <p:spPr>
          <a:xfrm>
            <a:off x="5064940" y="2451189"/>
            <a:ext cx="1722120" cy="307777"/>
          </a:xfrm>
          <a:prstGeom prst="rect">
            <a:avLst/>
          </a:prstGeom>
          <a:solidFill>
            <a:srgbClr val="FFFFCC"/>
          </a:solidFill>
          <a:ln>
            <a:solidFill>
              <a:srgbClr val="A7001B"/>
            </a:solidFill>
          </a:ln>
        </p:spPr>
        <p:txBody>
          <a:bodyPr wrap="square">
            <a:spAutoFit/>
          </a:bodyPr>
          <a:lstStyle/>
          <a:p>
            <a:pPr marL="0" marR="0">
              <a:spcBef>
                <a:spcPts val="0"/>
              </a:spcBef>
              <a:spcAft>
                <a:spcPts val="0"/>
              </a:spcAft>
            </a:pPr>
            <a:r>
              <a:rPr lang="en-US" sz="1400" dirty="0" smtClean="0">
                <a:solidFill>
                  <a:srgbClr val="000080"/>
                </a:solidFill>
                <a:latin typeface="Calibri"/>
                <a:ea typeface="Calibri"/>
                <a:cs typeface="Times New Roman"/>
              </a:rPr>
              <a:t>Temporal histograms</a:t>
            </a:r>
            <a:endParaRPr lang="en-US" dirty="0">
              <a:solidFill>
                <a:srgbClr val="000080"/>
              </a:solidFill>
              <a:latin typeface="Calibri"/>
              <a:ea typeface="Calibri"/>
              <a:cs typeface="Times New Roman"/>
            </a:endParaRPr>
          </a:p>
        </p:txBody>
      </p:sp>
      <p:sp>
        <p:nvSpPr>
          <p:cNvPr id="20" name="Rectangle 19"/>
          <p:cNvSpPr/>
          <p:nvPr/>
        </p:nvSpPr>
        <p:spPr>
          <a:xfrm>
            <a:off x="3657600" y="4019490"/>
            <a:ext cx="2088932" cy="41148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Hussein (Russian)</a:t>
            </a:r>
            <a:endParaRPr lang="en-US" sz="2000" dirty="0">
              <a:solidFill>
                <a:srgbClr val="000080"/>
              </a:solidFill>
              <a:latin typeface="+mj-lt"/>
            </a:endParaRPr>
          </a:p>
        </p:txBody>
      </p:sp>
    </p:spTree>
    <p:extLst>
      <p:ext uri="{BB962C8B-B14F-4D97-AF65-F5344CB8AC3E}">
        <p14:creationId xmlns:p14="http://schemas.microsoft.com/office/powerpoint/2010/main" val="27685818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62" name="Rectangle 10"/>
          <p:cNvSpPr>
            <a:spLocks noGrp="1" noChangeArrowheads="1"/>
          </p:cNvSpPr>
          <p:nvPr>
            <p:ph type="title"/>
          </p:nvPr>
        </p:nvSpPr>
        <p:spPr/>
        <p:txBody>
          <a:bodyPr/>
          <a:lstStyle/>
          <a:p>
            <a:r>
              <a:rPr lang="en-US" altLang="en-US" dirty="0"/>
              <a:t>The language-world mapping </a:t>
            </a:r>
            <a:r>
              <a:rPr lang="en-US" altLang="en-US" dirty="0" smtClean="0"/>
              <a:t>problem </a:t>
            </a:r>
            <a:r>
              <a:rPr lang="en-US" altLang="en-US" sz="1400" dirty="0" smtClean="0">
                <a:solidFill>
                  <a:srgbClr val="000080"/>
                </a:solidFill>
              </a:rPr>
              <a:t>[</a:t>
            </a:r>
            <a:r>
              <a:rPr lang="en-US" altLang="en-US" sz="1400" dirty="0" err="1" smtClean="0">
                <a:solidFill>
                  <a:srgbClr val="000080"/>
                </a:solidFill>
              </a:rPr>
              <a:t>BabySRL</a:t>
            </a:r>
            <a:r>
              <a:rPr lang="en-US" altLang="en-US" sz="1400" dirty="0" smtClean="0">
                <a:solidFill>
                  <a:srgbClr val="000080"/>
                </a:solidFill>
              </a:rPr>
              <a:t>: Connor, Fisher &amp; Roth</a:t>
            </a:r>
            <a:r>
              <a:rPr lang="en-US" altLang="en-US" sz="1400" dirty="0">
                <a:solidFill>
                  <a:srgbClr val="000080"/>
                </a:solidFill>
              </a:rPr>
              <a:t>, </a:t>
            </a:r>
            <a:r>
              <a:rPr lang="en-US" altLang="en-US" sz="1400" dirty="0" smtClean="0">
                <a:solidFill>
                  <a:srgbClr val="000080"/>
                </a:solidFill>
              </a:rPr>
              <a:t>2012]</a:t>
            </a:r>
            <a:endParaRPr lang="en-US" altLang="en-US" sz="1600" dirty="0">
              <a:solidFill>
                <a:srgbClr val="000080"/>
              </a:solidFill>
            </a:endParaRPr>
          </a:p>
        </p:txBody>
      </p:sp>
      <p:sp>
        <p:nvSpPr>
          <p:cNvPr id="2" name="Content Placeholder 1"/>
          <p:cNvSpPr>
            <a:spLocks noGrp="1"/>
          </p:cNvSpPr>
          <p:nvPr>
            <p:ph idx="1"/>
          </p:nvPr>
        </p:nvSpPr>
        <p:spPr>
          <a:xfrm>
            <a:off x="381000" y="1143000"/>
            <a:ext cx="8534400" cy="5181600"/>
          </a:xfrm>
        </p:spPr>
        <p:txBody>
          <a:bodyPr/>
          <a:lstStyle/>
          <a:p>
            <a:r>
              <a:rPr lang="en-US" dirty="0" smtClean="0"/>
              <a:t>Take inspiration from language acquisition?</a:t>
            </a:r>
          </a:p>
          <a:p>
            <a:pPr lvl="1"/>
            <a:r>
              <a:rPr lang="en-US" dirty="0" smtClean="0"/>
              <a:t>Clearly, a lot of incidental supervision</a:t>
            </a:r>
          </a:p>
          <a:p>
            <a:pPr lvl="1"/>
            <a:r>
              <a:rPr lang="en-US" dirty="0" smtClean="0"/>
              <a:t>Harder problems (understanding verbs) bootstrap from easier</a:t>
            </a:r>
            <a:endParaRPr lang="en-US" dirty="0"/>
          </a:p>
        </p:txBody>
      </p:sp>
      <p:sp>
        <p:nvSpPr>
          <p:cNvPr id="10" name="Slide Number Placeholder 3"/>
          <p:cNvSpPr>
            <a:spLocks noGrp="1"/>
          </p:cNvSpPr>
          <p:nvPr>
            <p:ph type="sldNum" sz="quarter" idx="4294967295"/>
          </p:nvPr>
        </p:nvSpPr>
        <p:spPr/>
        <p:txBody>
          <a:bodyPr/>
          <a:lstStyle/>
          <a:p>
            <a:r>
              <a:rPr lang="en-US" altLang="zh-TW"/>
              <a:t>Page </a:t>
            </a:r>
            <a:fld id="{827672E3-811F-4E36-936F-E5C2743997C1}" type="slidenum">
              <a:rPr lang="en-US" altLang="zh-TW"/>
              <a:pPr/>
              <a:t>13</a:t>
            </a:fld>
            <a:endParaRPr lang="en-US" altLang="zh-TW"/>
          </a:p>
        </p:txBody>
      </p:sp>
      <p:pic>
        <p:nvPicPr>
          <p:cNvPr id="1277954"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417513" y="3405188"/>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77955" name="Text Box 3"/>
          <p:cNvSpPr txBox="1">
            <a:spLocks noChangeArrowheads="1"/>
          </p:cNvSpPr>
          <p:nvPr/>
        </p:nvSpPr>
        <p:spPr bwMode="auto">
          <a:xfrm>
            <a:off x="1492250" y="2971800"/>
            <a:ext cx="20018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 pos="1970088" algn="l"/>
              </a:tabLst>
              <a:defRPr sz="2400">
                <a:solidFill>
                  <a:schemeClr val="tx1"/>
                </a:solidFill>
                <a:latin typeface="Times New Roman" pitchFamily="18" charset="0"/>
              </a:defRPr>
            </a:lvl1pPr>
            <a:lvl2pPr marL="674688" indent="-260350" defTabSz="414338">
              <a:tabLst>
                <a:tab pos="657225" algn="l"/>
                <a:tab pos="1312863" algn="l"/>
                <a:tab pos="1970088" algn="l"/>
              </a:tabLst>
              <a:defRPr sz="2400">
                <a:solidFill>
                  <a:schemeClr val="tx1"/>
                </a:solidFill>
                <a:latin typeface="Times New Roman" pitchFamily="18" charset="0"/>
              </a:defRPr>
            </a:lvl2pPr>
            <a:lvl3pPr marL="1036638" indent="-207963" defTabSz="414338">
              <a:tabLst>
                <a:tab pos="657225" algn="l"/>
                <a:tab pos="1312863" algn="l"/>
                <a:tab pos="1970088" algn="l"/>
              </a:tabLst>
              <a:defRPr sz="2400">
                <a:solidFill>
                  <a:schemeClr val="tx1"/>
                </a:solidFill>
                <a:latin typeface="Times New Roman" pitchFamily="18" charset="0"/>
              </a:defRPr>
            </a:lvl3pPr>
            <a:lvl4pPr marL="1450975" indent="-206375" defTabSz="414338">
              <a:tabLst>
                <a:tab pos="657225" algn="l"/>
                <a:tab pos="1312863" algn="l"/>
                <a:tab pos="1970088" algn="l"/>
              </a:tabLst>
              <a:defRPr sz="2400">
                <a:solidFill>
                  <a:schemeClr val="tx1"/>
                </a:solidFill>
                <a:latin typeface="Times New Roman" pitchFamily="18" charset="0"/>
              </a:defRPr>
            </a:lvl4pPr>
            <a:lvl5pPr marL="1866900" indent="-207963" defTabSz="414338">
              <a:tabLst>
                <a:tab pos="657225" algn="l"/>
                <a:tab pos="1312863" algn="l"/>
                <a:tab pos="1970088"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a:solidFill>
                  <a:srgbClr val="000000"/>
                </a:solidFill>
              </a:rPr>
              <a:t>“the language”</a:t>
            </a:r>
          </a:p>
        </p:txBody>
      </p:sp>
      <p:sp>
        <p:nvSpPr>
          <p:cNvPr id="1277956" name="Text Box 4"/>
          <p:cNvSpPr txBox="1">
            <a:spLocks noChangeArrowheads="1"/>
          </p:cNvSpPr>
          <p:nvPr/>
        </p:nvSpPr>
        <p:spPr bwMode="auto">
          <a:xfrm>
            <a:off x="6738938" y="1828800"/>
            <a:ext cx="1612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Lst>
              <a:defRPr sz="2400">
                <a:solidFill>
                  <a:schemeClr val="tx1"/>
                </a:solidFill>
                <a:latin typeface="Times New Roman" pitchFamily="18" charset="0"/>
              </a:defRPr>
            </a:lvl1pPr>
            <a:lvl2pPr marL="674688" indent="-260350" defTabSz="414338">
              <a:tabLst>
                <a:tab pos="657225" algn="l"/>
                <a:tab pos="1312863" algn="l"/>
              </a:tabLst>
              <a:defRPr sz="2400">
                <a:solidFill>
                  <a:schemeClr val="tx1"/>
                </a:solidFill>
                <a:latin typeface="Times New Roman" pitchFamily="18" charset="0"/>
              </a:defRPr>
            </a:lvl2pPr>
            <a:lvl3pPr marL="1036638" indent="-207963" defTabSz="414338">
              <a:tabLst>
                <a:tab pos="657225" algn="l"/>
                <a:tab pos="1312863" algn="l"/>
              </a:tabLst>
              <a:defRPr sz="2400">
                <a:solidFill>
                  <a:schemeClr val="tx1"/>
                </a:solidFill>
                <a:latin typeface="Times New Roman" pitchFamily="18" charset="0"/>
              </a:defRPr>
            </a:lvl3pPr>
            <a:lvl4pPr marL="1450975" indent="-206375" defTabSz="414338">
              <a:tabLst>
                <a:tab pos="657225" algn="l"/>
                <a:tab pos="1312863" algn="l"/>
              </a:tabLst>
              <a:defRPr sz="2400">
                <a:solidFill>
                  <a:schemeClr val="tx1"/>
                </a:solidFill>
                <a:latin typeface="Times New Roman" pitchFamily="18" charset="0"/>
              </a:defRPr>
            </a:lvl4pPr>
            <a:lvl5pPr marL="1866900" indent="-207963" defTabSz="414338">
              <a:tabLst>
                <a:tab pos="657225" algn="l"/>
                <a:tab pos="131286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a:solidFill>
                  <a:srgbClr val="000000"/>
                </a:solidFill>
              </a:rPr>
              <a:t>“the world”</a:t>
            </a:r>
          </a:p>
        </p:txBody>
      </p:sp>
      <p:pic>
        <p:nvPicPr>
          <p:cNvPr id="12779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86000"/>
            <a:ext cx="2439988"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77959" name="AutoShape 7"/>
          <p:cNvSpPr>
            <a:spLocks noChangeArrowheads="1"/>
          </p:cNvSpPr>
          <p:nvPr/>
        </p:nvSpPr>
        <p:spPr bwMode="auto">
          <a:xfrm>
            <a:off x="5143500" y="3543300"/>
            <a:ext cx="609600" cy="684213"/>
          </a:xfrm>
          <a:prstGeom prst="leftRightArrow">
            <a:avLst>
              <a:gd name="adj1" fmla="val 50000"/>
              <a:gd name="adj2" fmla="val 19907"/>
            </a:avLst>
          </a:prstGeom>
          <a:solidFill>
            <a:srgbClr val="A7001B"/>
          </a:solidFill>
          <a:ln w="9360">
            <a:solidFill>
              <a:srgbClr val="A7001B"/>
            </a:solidFill>
            <a:miter lim="800000"/>
            <a:headEnd/>
            <a:tailEnd/>
          </a:ln>
          <a:effectLst/>
          <a:extLst/>
        </p:spPr>
        <p:txBody>
          <a:bodyPr wrap="none" anchor="ctr"/>
          <a:lstStyle/>
          <a:p>
            <a:endParaRPr lang="en-US"/>
          </a:p>
        </p:txBody>
      </p:sp>
      <p:sp>
        <p:nvSpPr>
          <p:cNvPr id="1277960" name="Text Box 8"/>
          <p:cNvSpPr txBox="1">
            <a:spLocks noChangeArrowheads="1"/>
          </p:cNvSpPr>
          <p:nvPr/>
        </p:nvSpPr>
        <p:spPr bwMode="auto">
          <a:xfrm>
            <a:off x="735013" y="4735513"/>
            <a:ext cx="35194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a:solidFill>
                  <a:srgbClr val="000000"/>
                </a:solidFill>
              </a:rPr>
              <a:t>[</a:t>
            </a:r>
            <a:r>
              <a:rPr lang="en-US" altLang="en-US" dirty="0" err="1">
                <a:solidFill>
                  <a:srgbClr val="000000"/>
                </a:solidFill>
              </a:rPr>
              <a:t>Topid</a:t>
            </a:r>
            <a:r>
              <a:rPr lang="en-US" altLang="en-US" dirty="0">
                <a:solidFill>
                  <a:srgbClr val="000000"/>
                </a:solidFill>
              </a:rPr>
              <a:t> </a:t>
            </a:r>
            <a:r>
              <a:rPr lang="en-US" altLang="en-US" dirty="0" err="1">
                <a:solidFill>
                  <a:srgbClr val="000000"/>
                </a:solidFill>
              </a:rPr>
              <a:t>rivvo</a:t>
            </a:r>
            <a:r>
              <a:rPr lang="en-US" altLang="en-US" dirty="0">
                <a:solidFill>
                  <a:srgbClr val="000000"/>
                </a:solidFill>
              </a:rPr>
              <a:t> den </a:t>
            </a:r>
            <a:r>
              <a:rPr lang="en-US" altLang="en-US" dirty="0" err="1">
                <a:solidFill>
                  <a:srgbClr val="000000"/>
                </a:solidFill>
              </a:rPr>
              <a:t>marplox</a:t>
            </a:r>
            <a:r>
              <a:rPr lang="en-US" altLang="en-US" dirty="0">
                <a:solidFill>
                  <a:srgbClr val="000000"/>
                </a:solidFill>
              </a:rPr>
              <a:t>.]</a:t>
            </a:r>
          </a:p>
        </p:txBody>
      </p:sp>
      <p:grpSp>
        <p:nvGrpSpPr>
          <p:cNvPr id="12" name="Group 11"/>
          <p:cNvGrpSpPr/>
          <p:nvPr/>
        </p:nvGrpSpPr>
        <p:grpSpPr>
          <a:xfrm>
            <a:off x="1112838" y="2334989"/>
            <a:ext cx="6964362" cy="4029075"/>
            <a:chOff x="509588" y="1914525"/>
            <a:chExt cx="6964362" cy="4029075"/>
          </a:xfrm>
        </p:grpSpPr>
        <p:sp>
          <p:nvSpPr>
            <p:cNvPr id="13" name="Rectangle 3"/>
            <p:cNvSpPr>
              <a:spLocks noChangeArrowheads="1"/>
            </p:cNvSpPr>
            <p:nvPr/>
          </p:nvSpPr>
          <p:spPr bwMode="auto">
            <a:xfrm>
              <a:off x="509588" y="2087563"/>
              <a:ext cx="34877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err="1">
                  <a:solidFill>
                    <a:srgbClr val="000000"/>
                  </a:solidFill>
                </a:rPr>
                <a:t>Smur</a:t>
              </a:r>
              <a:r>
                <a:rPr lang="en-US" altLang="en-US" dirty="0">
                  <a:solidFill>
                    <a:srgbClr val="000000"/>
                  </a:solidFill>
                </a:rPr>
                <a:t>! </a:t>
              </a:r>
              <a:r>
                <a:rPr lang="en-US" altLang="en-US" dirty="0" err="1">
                  <a:solidFill>
                    <a:srgbClr val="000000"/>
                  </a:solidFill>
                </a:rPr>
                <a:t>Rivvo</a:t>
              </a:r>
              <a:r>
                <a:rPr lang="en-US" altLang="en-US" dirty="0">
                  <a:solidFill>
                    <a:srgbClr val="000000"/>
                  </a:solidFill>
                </a:rPr>
                <a:t> </a:t>
              </a:r>
              <a:r>
                <a:rPr lang="en-US" altLang="en-US" dirty="0" err="1">
                  <a:solidFill>
                    <a:srgbClr val="000000"/>
                  </a:solidFill>
                </a:rPr>
                <a:t>della</a:t>
              </a:r>
              <a:r>
                <a:rPr lang="en-US" altLang="en-US" dirty="0">
                  <a:solidFill>
                    <a:srgbClr val="000000"/>
                  </a:solidFill>
                </a:rPr>
                <a:t> </a:t>
              </a:r>
              <a:r>
                <a:rPr lang="en-US" altLang="en-US" dirty="0" err="1">
                  <a:solidFill>
                    <a:srgbClr val="000000"/>
                  </a:solidFill>
                </a:rPr>
                <a:t>frowler</a:t>
              </a:r>
              <a:r>
                <a:rPr lang="en-US" altLang="en-US" dirty="0">
                  <a:solidFill>
                    <a:srgbClr val="000000"/>
                  </a:solidFill>
                </a:rPr>
                <a:t>.</a:t>
              </a:r>
            </a:p>
          </p:txBody>
        </p:sp>
        <p:sp>
          <p:nvSpPr>
            <p:cNvPr id="14" name="Rectangle 4"/>
            <p:cNvSpPr>
              <a:spLocks noChangeArrowheads="1"/>
            </p:cNvSpPr>
            <p:nvPr/>
          </p:nvSpPr>
          <p:spPr bwMode="auto">
            <a:xfrm>
              <a:off x="3003550" y="3051175"/>
              <a:ext cx="33162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Topid rivvo den marplox.</a:t>
              </a:r>
            </a:p>
          </p:txBody>
        </p:sp>
        <p:sp>
          <p:nvSpPr>
            <p:cNvPr id="15" name="Rectangle 5"/>
            <p:cNvSpPr>
              <a:spLocks noChangeArrowheads="1"/>
            </p:cNvSpPr>
            <p:nvPr/>
          </p:nvSpPr>
          <p:spPr bwMode="auto">
            <a:xfrm>
              <a:off x="2743200" y="5256213"/>
              <a:ext cx="3225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err="1">
                  <a:solidFill>
                    <a:srgbClr val="000000"/>
                  </a:solidFill>
                </a:rPr>
                <a:t>Marplox</a:t>
              </a:r>
              <a:r>
                <a:rPr lang="en-US" altLang="en-US" dirty="0">
                  <a:solidFill>
                    <a:srgbClr val="000000"/>
                  </a:solidFill>
                </a:rPr>
                <a:t> </a:t>
              </a:r>
              <a:r>
                <a:rPr lang="en-US" altLang="en-US" dirty="0" err="1">
                  <a:solidFill>
                    <a:srgbClr val="000000"/>
                  </a:solidFill>
                </a:rPr>
                <a:t>dorinda</a:t>
              </a:r>
              <a:r>
                <a:rPr lang="en-US" altLang="en-US" dirty="0">
                  <a:solidFill>
                    <a:srgbClr val="000000"/>
                  </a:solidFill>
                </a:rPr>
                <a:t> </a:t>
              </a:r>
              <a:r>
                <a:rPr lang="en-US" altLang="en-US" dirty="0" err="1">
                  <a:solidFill>
                    <a:srgbClr val="000000"/>
                  </a:solidFill>
                </a:rPr>
                <a:t>blicket</a:t>
              </a:r>
              <a:r>
                <a:rPr lang="en-US" altLang="en-US" dirty="0">
                  <a:solidFill>
                    <a:srgbClr val="000000"/>
                  </a:solidFill>
                </a:rPr>
                <a:t>.</a:t>
              </a:r>
            </a:p>
          </p:txBody>
        </p:sp>
        <p:sp>
          <p:nvSpPr>
            <p:cNvPr id="17" name="Rectangle 6"/>
            <p:cNvSpPr>
              <a:spLocks noChangeArrowheads="1"/>
            </p:cNvSpPr>
            <p:nvPr/>
          </p:nvSpPr>
          <p:spPr bwMode="auto">
            <a:xfrm>
              <a:off x="717550" y="4243388"/>
              <a:ext cx="3140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Blert dor marplox, arno.</a:t>
              </a:r>
            </a:p>
          </p:txBody>
        </p:sp>
        <p:pic>
          <p:nvPicPr>
            <p:cNvPr id="1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2238" y="2611438"/>
              <a:ext cx="965200" cy="1447800"/>
            </a:xfrm>
            <a:prstGeom prst="rect">
              <a:avLst/>
            </a:prstGeom>
            <a:noFill/>
            <a:ln w="57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8"/>
            <p:cNvSpPr>
              <a:spLocks noChangeArrowheads="1"/>
            </p:cNvSpPr>
            <p:nvPr/>
          </p:nvSpPr>
          <p:spPr bwMode="auto">
            <a:xfrm>
              <a:off x="4191000" y="1914525"/>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1</a:t>
              </a:r>
            </a:p>
          </p:txBody>
        </p:sp>
        <p:sp>
          <p:nvSpPr>
            <p:cNvPr id="20" name="Rectangle 9"/>
            <p:cNvSpPr>
              <a:spLocks noChangeArrowheads="1"/>
            </p:cNvSpPr>
            <p:nvPr/>
          </p:nvSpPr>
          <p:spPr bwMode="auto">
            <a:xfrm>
              <a:off x="4114800" y="4148138"/>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3</a:t>
              </a:r>
            </a:p>
          </p:txBody>
        </p:sp>
        <p:sp>
          <p:nvSpPr>
            <p:cNvPr id="21" name="Rectangle 10"/>
            <p:cNvSpPr>
              <a:spLocks noChangeArrowheads="1"/>
            </p:cNvSpPr>
            <p:nvPr/>
          </p:nvSpPr>
          <p:spPr bwMode="auto">
            <a:xfrm>
              <a:off x="6330950" y="5029200"/>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n</a:t>
              </a:r>
            </a:p>
          </p:txBody>
        </p:sp>
      </p:grpSp>
      <p:grpSp>
        <p:nvGrpSpPr>
          <p:cNvPr id="22" name="Group 21"/>
          <p:cNvGrpSpPr/>
          <p:nvPr/>
        </p:nvGrpSpPr>
        <p:grpSpPr>
          <a:xfrm>
            <a:off x="3960287" y="3774529"/>
            <a:ext cx="2440513" cy="612577"/>
            <a:chOff x="3387532" y="3429000"/>
            <a:chExt cx="2440513" cy="612577"/>
          </a:xfrm>
        </p:grpSpPr>
        <p:grpSp>
          <p:nvGrpSpPr>
            <p:cNvPr id="23" name="Group 22"/>
            <p:cNvGrpSpPr/>
            <p:nvPr/>
          </p:nvGrpSpPr>
          <p:grpSpPr>
            <a:xfrm>
              <a:off x="3387532" y="3429000"/>
              <a:ext cx="2440513" cy="609600"/>
              <a:chOff x="3886200" y="3429000"/>
              <a:chExt cx="1676400" cy="914400"/>
            </a:xfrm>
          </p:grpSpPr>
          <p:sp>
            <p:nvSpPr>
              <p:cNvPr id="25" name="AutoShape 11"/>
              <p:cNvSpPr>
                <a:spLocks noChangeArrowheads="1"/>
              </p:cNvSpPr>
              <p:nvPr/>
            </p:nvSpPr>
            <p:spPr bwMode="auto">
              <a:xfrm rot="-5400000">
                <a:off x="3581400" y="3733800"/>
                <a:ext cx="914400" cy="304800"/>
              </a:xfrm>
              <a:prstGeom prst="rightArrow">
                <a:avLst>
                  <a:gd name="adj1" fmla="val 50000"/>
                  <a:gd name="adj2" fmla="val 75000"/>
                </a:avLst>
              </a:prstGeom>
              <a:solidFill>
                <a:srgbClr val="A7001B"/>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12"/>
              <p:cNvSpPr>
                <a:spLocks noChangeArrowheads="1"/>
              </p:cNvSpPr>
              <p:nvPr/>
            </p:nvSpPr>
            <p:spPr bwMode="auto">
              <a:xfrm rot="-5400000">
                <a:off x="4953000" y="3733800"/>
                <a:ext cx="914400" cy="304800"/>
              </a:xfrm>
              <a:prstGeom prst="rightArrow">
                <a:avLst>
                  <a:gd name="adj1" fmla="val 50000"/>
                  <a:gd name="adj2" fmla="val 75000"/>
                </a:avLst>
              </a:prstGeom>
              <a:solidFill>
                <a:srgbClr val="A7001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 name="Rectangle 15"/>
            <p:cNvSpPr>
              <a:spLocks noChangeArrowheads="1"/>
            </p:cNvSpPr>
            <p:nvPr/>
          </p:nvSpPr>
          <p:spPr bwMode="auto">
            <a:xfrm>
              <a:off x="3918959" y="3733800"/>
              <a:ext cx="1396473" cy="307777"/>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solidFill>
                    <a:srgbClr val="000080"/>
                  </a:solidFill>
                  <a:latin typeface="+mn-lt"/>
                </a:rPr>
                <a:t>Nouns identified</a:t>
              </a:r>
            </a:p>
          </p:txBody>
        </p:sp>
      </p:grpSp>
      <p:grpSp>
        <p:nvGrpSpPr>
          <p:cNvPr id="3" name="Group 2"/>
          <p:cNvGrpSpPr/>
          <p:nvPr/>
        </p:nvGrpSpPr>
        <p:grpSpPr>
          <a:xfrm>
            <a:off x="381000" y="2971800"/>
            <a:ext cx="2895600" cy="1447800"/>
            <a:chOff x="381000" y="2819400"/>
            <a:chExt cx="2895600" cy="1447800"/>
          </a:xfrm>
        </p:grpSpPr>
        <p:grpSp>
          <p:nvGrpSpPr>
            <p:cNvPr id="27" name="Group 26"/>
            <p:cNvGrpSpPr/>
            <p:nvPr/>
          </p:nvGrpSpPr>
          <p:grpSpPr>
            <a:xfrm>
              <a:off x="1512725" y="3048000"/>
              <a:ext cx="1763875" cy="1219200"/>
              <a:chOff x="1512725" y="2102359"/>
              <a:chExt cx="6564475" cy="3765041"/>
            </a:xfrm>
          </p:grpSpPr>
          <p:pic>
            <p:nvPicPr>
              <p:cNvPr id="28" name="Shape 723"/>
              <p:cNvPicPr preferRelativeResize="0"/>
              <p:nvPr/>
            </p:nvPicPr>
            <p:blipFill>
              <a:blip r:embed="rId6">
                <a:alphaModFix/>
              </a:blip>
              <a:stretch>
                <a:fillRect/>
              </a:stretch>
            </p:blipFill>
            <p:spPr>
              <a:xfrm>
                <a:off x="1512725" y="4882050"/>
                <a:ext cx="1598425" cy="985350"/>
              </a:xfrm>
              <a:prstGeom prst="rect">
                <a:avLst/>
              </a:prstGeom>
              <a:noFill/>
              <a:ln>
                <a:noFill/>
              </a:ln>
            </p:spPr>
          </p:pic>
          <p:pic>
            <p:nvPicPr>
              <p:cNvPr id="29" name="Shape 724"/>
              <p:cNvPicPr preferRelativeResize="0"/>
              <p:nvPr/>
            </p:nvPicPr>
            <p:blipFill>
              <a:blip r:embed="rId7">
                <a:alphaModFix/>
              </a:blip>
              <a:stretch>
                <a:fillRect/>
              </a:stretch>
            </p:blipFill>
            <p:spPr>
              <a:xfrm>
                <a:off x="4784501" y="2102359"/>
                <a:ext cx="3292699" cy="3220599"/>
              </a:xfrm>
              <a:prstGeom prst="rect">
                <a:avLst/>
              </a:prstGeom>
              <a:noFill/>
              <a:ln>
                <a:noFill/>
              </a:ln>
            </p:spPr>
          </p:pic>
        </p:grpSp>
        <p:sp>
          <p:nvSpPr>
            <p:cNvPr id="30" name="Shape 726"/>
            <p:cNvSpPr/>
            <p:nvPr/>
          </p:nvSpPr>
          <p:spPr>
            <a:xfrm>
              <a:off x="381000" y="2819400"/>
              <a:ext cx="1378222" cy="970654"/>
            </a:xfrm>
            <a:prstGeom prst="cloudCallout">
              <a:avLst>
                <a:gd name="adj1" fmla="val 33652"/>
                <a:gd name="adj2" fmla="val 7010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100"/>
            </a:p>
          </p:txBody>
        </p:sp>
        <p:sp>
          <p:nvSpPr>
            <p:cNvPr id="31" name="Rectangle 15"/>
            <p:cNvSpPr>
              <a:spLocks noChangeArrowheads="1"/>
            </p:cNvSpPr>
            <p:nvPr/>
          </p:nvSpPr>
          <p:spPr bwMode="auto">
            <a:xfrm>
              <a:off x="681812" y="2971800"/>
              <a:ext cx="705642" cy="523220"/>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smtClean="0">
                  <a:solidFill>
                    <a:srgbClr val="000080"/>
                  </a:solidFill>
                  <a:latin typeface="+mn-lt"/>
                </a:rPr>
                <a:t>Chase?</a:t>
              </a:r>
            </a:p>
            <a:p>
              <a:r>
                <a:rPr lang="en-US" altLang="en-US" sz="1400" dirty="0" smtClean="0">
                  <a:solidFill>
                    <a:srgbClr val="000080"/>
                  </a:solidFill>
                  <a:latin typeface="+mn-lt"/>
                </a:rPr>
                <a:t>Flee? </a:t>
              </a:r>
              <a:endParaRPr lang="en-US" altLang="en-US" sz="1400" dirty="0">
                <a:solidFill>
                  <a:srgbClr val="000080"/>
                </a:solidFill>
                <a:latin typeface="+mn-lt"/>
              </a:endParaRPr>
            </a:p>
          </p:txBody>
        </p:sp>
      </p:grpSp>
      <p:sp>
        <p:nvSpPr>
          <p:cNvPr id="32" name="AutoShape 191"/>
          <p:cNvSpPr>
            <a:spLocks noChangeArrowheads="1"/>
          </p:cNvSpPr>
          <p:nvPr/>
        </p:nvSpPr>
        <p:spPr bwMode="auto">
          <a:xfrm>
            <a:off x="152400" y="5562600"/>
            <a:ext cx="2971800" cy="381000"/>
          </a:xfrm>
          <a:prstGeom prst="wedgeRectCallout">
            <a:avLst>
              <a:gd name="adj1" fmla="val 64573"/>
              <a:gd name="adj2" fmla="val -135252"/>
            </a:avLst>
          </a:prstGeom>
          <a:solidFill>
            <a:srgbClr val="FAE1AF"/>
          </a:solidFill>
          <a:ln w="9525">
            <a:solidFill>
              <a:srgbClr val="A7001B"/>
            </a:solidFill>
            <a:miter lim="800000"/>
            <a:headEnd/>
            <a:tailEnd/>
          </a:ln>
        </p:spPr>
        <p:txBody>
          <a:bodyPr/>
          <a:lstStyle/>
          <a:p>
            <a:pPr algn="ctr"/>
            <a:r>
              <a:rPr lang="en-US" dirty="0" smtClean="0">
                <a:solidFill>
                  <a:srgbClr val="000080"/>
                </a:solidFill>
                <a:latin typeface="Calibri"/>
                <a:cs typeface="Arial" charset="0"/>
              </a:rPr>
              <a:t>Cross-situational observations</a:t>
            </a:r>
            <a:endParaRPr lang="en-US" b="1" dirty="0">
              <a:solidFill>
                <a:srgbClr val="000080"/>
              </a:solidFill>
              <a:latin typeface="Calibri"/>
              <a:cs typeface="Arial" charset="0"/>
            </a:endParaRPr>
          </a:p>
        </p:txBody>
      </p:sp>
    </p:spTree>
    <p:extLst>
      <p:ext uri="{BB962C8B-B14F-4D97-AF65-F5344CB8AC3E}">
        <p14:creationId xmlns:p14="http://schemas.microsoft.com/office/powerpoint/2010/main" val="3956731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277954"/>
                                        </p:tgtEl>
                                        <p:attrNameLst>
                                          <p:attrName>ppt_w</p:attrName>
                                        </p:attrNameLst>
                                      </p:cBhvr>
                                      <p:tavLst>
                                        <p:tav tm="0">
                                          <p:val>
                                            <p:strVal val="ppt_w"/>
                                          </p:val>
                                        </p:tav>
                                        <p:tav tm="100000">
                                          <p:val>
                                            <p:fltVal val="0"/>
                                          </p:val>
                                        </p:tav>
                                      </p:tavLst>
                                    </p:anim>
                                    <p:anim calcmode="lin" valueType="num">
                                      <p:cBhvr>
                                        <p:cTn id="7" dur="500"/>
                                        <p:tgtEl>
                                          <p:spTgt spid="1277954"/>
                                        </p:tgtEl>
                                        <p:attrNameLst>
                                          <p:attrName>ppt_h</p:attrName>
                                        </p:attrNameLst>
                                      </p:cBhvr>
                                      <p:tavLst>
                                        <p:tav tm="0">
                                          <p:val>
                                            <p:strVal val="ppt_h"/>
                                          </p:val>
                                        </p:tav>
                                        <p:tav tm="100000">
                                          <p:val>
                                            <p:fltVal val="0"/>
                                          </p:val>
                                        </p:tav>
                                      </p:tavLst>
                                    </p:anim>
                                    <p:animEffect transition="out" filter="fade">
                                      <p:cBhvr>
                                        <p:cTn id="8" dur="500"/>
                                        <p:tgtEl>
                                          <p:spTgt spid="1277954"/>
                                        </p:tgtEl>
                                      </p:cBhvr>
                                    </p:animEffect>
                                    <p:set>
                                      <p:cBhvr>
                                        <p:cTn id="9" dur="1" fill="hold">
                                          <p:stCondLst>
                                            <p:cond delay="499"/>
                                          </p:stCondLst>
                                        </p:cTn>
                                        <p:tgtEl>
                                          <p:spTgt spid="1277954"/>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277955"/>
                                        </p:tgtEl>
                                        <p:attrNameLst>
                                          <p:attrName>ppt_w</p:attrName>
                                        </p:attrNameLst>
                                      </p:cBhvr>
                                      <p:tavLst>
                                        <p:tav tm="0">
                                          <p:val>
                                            <p:strVal val="ppt_w"/>
                                          </p:val>
                                        </p:tav>
                                        <p:tav tm="100000">
                                          <p:val>
                                            <p:fltVal val="0"/>
                                          </p:val>
                                        </p:tav>
                                      </p:tavLst>
                                    </p:anim>
                                    <p:anim calcmode="lin" valueType="num">
                                      <p:cBhvr>
                                        <p:cTn id="12" dur="500"/>
                                        <p:tgtEl>
                                          <p:spTgt spid="1277955"/>
                                        </p:tgtEl>
                                        <p:attrNameLst>
                                          <p:attrName>ppt_h</p:attrName>
                                        </p:attrNameLst>
                                      </p:cBhvr>
                                      <p:tavLst>
                                        <p:tav tm="0">
                                          <p:val>
                                            <p:strVal val="ppt_h"/>
                                          </p:val>
                                        </p:tav>
                                        <p:tav tm="100000">
                                          <p:val>
                                            <p:fltVal val="0"/>
                                          </p:val>
                                        </p:tav>
                                      </p:tavLst>
                                    </p:anim>
                                    <p:animEffect transition="out" filter="fade">
                                      <p:cBhvr>
                                        <p:cTn id="13" dur="500"/>
                                        <p:tgtEl>
                                          <p:spTgt spid="1277955"/>
                                        </p:tgtEl>
                                      </p:cBhvr>
                                    </p:animEffect>
                                    <p:set>
                                      <p:cBhvr>
                                        <p:cTn id="14" dur="1" fill="hold">
                                          <p:stCondLst>
                                            <p:cond delay="499"/>
                                          </p:stCondLst>
                                        </p:cTn>
                                        <p:tgtEl>
                                          <p:spTgt spid="1277955"/>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1277956"/>
                                        </p:tgtEl>
                                        <p:attrNameLst>
                                          <p:attrName>ppt_w</p:attrName>
                                        </p:attrNameLst>
                                      </p:cBhvr>
                                      <p:tavLst>
                                        <p:tav tm="0">
                                          <p:val>
                                            <p:strVal val="ppt_w"/>
                                          </p:val>
                                        </p:tav>
                                        <p:tav tm="100000">
                                          <p:val>
                                            <p:fltVal val="0"/>
                                          </p:val>
                                        </p:tav>
                                      </p:tavLst>
                                    </p:anim>
                                    <p:anim calcmode="lin" valueType="num">
                                      <p:cBhvr>
                                        <p:cTn id="17" dur="500"/>
                                        <p:tgtEl>
                                          <p:spTgt spid="1277956"/>
                                        </p:tgtEl>
                                        <p:attrNameLst>
                                          <p:attrName>ppt_h</p:attrName>
                                        </p:attrNameLst>
                                      </p:cBhvr>
                                      <p:tavLst>
                                        <p:tav tm="0">
                                          <p:val>
                                            <p:strVal val="ppt_h"/>
                                          </p:val>
                                        </p:tav>
                                        <p:tav tm="100000">
                                          <p:val>
                                            <p:fltVal val="0"/>
                                          </p:val>
                                        </p:tav>
                                      </p:tavLst>
                                    </p:anim>
                                    <p:animEffect transition="out" filter="fade">
                                      <p:cBhvr>
                                        <p:cTn id="18" dur="500"/>
                                        <p:tgtEl>
                                          <p:spTgt spid="1277956"/>
                                        </p:tgtEl>
                                      </p:cBhvr>
                                    </p:animEffect>
                                    <p:set>
                                      <p:cBhvr>
                                        <p:cTn id="19" dur="1" fill="hold">
                                          <p:stCondLst>
                                            <p:cond delay="499"/>
                                          </p:stCondLst>
                                        </p:cTn>
                                        <p:tgtEl>
                                          <p:spTgt spid="1277956"/>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1277957"/>
                                        </p:tgtEl>
                                        <p:attrNameLst>
                                          <p:attrName>ppt_w</p:attrName>
                                        </p:attrNameLst>
                                      </p:cBhvr>
                                      <p:tavLst>
                                        <p:tav tm="0">
                                          <p:val>
                                            <p:strVal val="ppt_w"/>
                                          </p:val>
                                        </p:tav>
                                        <p:tav tm="100000">
                                          <p:val>
                                            <p:fltVal val="0"/>
                                          </p:val>
                                        </p:tav>
                                      </p:tavLst>
                                    </p:anim>
                                    <p:anim calcmode="lin" valueType="num">
                                      <p:cBhvr>
                                        <p:cTn id="22" dur="500"/>
                                        <p:tgtEl>
                                          <p:spTgt spid="1277957"/>
                                        </p:tgtEl>
                                        <p:attrNameLst>
                                          <p:attrName>ppt_h</p:attrName>
                                        </p:attrNameLst>
                                      </p:cBhvr>
                                      <p:tavLst>
                                        <p:tav tm="0">
                                          <p:val>
                                            <p:strVal val="ppt_h"/>
                                          </p:val>
                                        </p:tav>
                                        <p:tav tm="100000">
                                          <p:val>
                                            <p:fltVal val="0"/>
                                          </p:val>
                                        </p:tav>
                                      </p:tavLst>
                                    </p:anim>
                                    <p:animEffect transition="out" filter="fade">
                                      <p:cBhvr>
                                        <p:cTn id="23" dur="500"/>
                                        <p:tgtEl>
                                          <p:spTgt spid="1277957"/>
                                        </p:tgtEl>
                                      </p:cBhvr>
                                    </p:animEffect>
                                    <p:set>
                                      <p:cBhvr>
                                        <p:cTn id="24" dur="1" fill="hold">
                                          <p:stCondLst>
                                            <p:cond delay="499"/>
                                          </p:stCondLst>
                                        </p:cTn>
                                        <p:tgtEl>
                                          <p:spTgt spid="1277957"/>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1277959"/>
                                        </p:tgtEl>
                                        <p:attrNameLst>
                                          <p:attrName>ppt_w</p:attrName>
                                        </p:attrNameLst>
                                      </p:cBhvr>
                                      <p:tavLst>
                                        <p:tav tm="0">
                                          <p:val>
                                            <p:strVal val="ppt_w"/>
                                          </p:val>
                                        </p:tav>
                                        <p:tav tm="100000">
                                          <p:val>
                                            <p:fltVal val="0"/>
                                          </p:val>
                                        </p:tav>
                                      </p:tavLst>
                                    </p:anim>
                                    <p:anim calcmode="lin" valueType="num">
                                      <p:cBhvr>
                                        <p:cTn id="27" dur="500"/>
                                        <p:tgtEl>
                                          <p:spTgt spid="1277959"/>
                                        </p:tgtEl>
                                        <p:attrNameLst>
                                          <p:attrName>ppt_h</p:attrName>
                                        </p:attrNameLst>
                                      </p:cBhvr>
                                      <p:tavLst>
                                        <p:tav tm="0">
                                          <p:val>
                                            <p:strVal val="ppt_h"/>
                                          </p:val>
                                        </p:tav>
                                        <p:tav tm="100000">
                                          <p:val>
                                            <p:fltVal val="0"/>
                                          </p:val>
                                        </p:tav>
                                      </p:tavLst>
                                    </p:anim>
                                    <p:animEffect transition="out" filter="fade">
                                      <p:cBhvr>
                                        <p:cTn id="28" dur="500"/>
                                        <p:tgtEl>
                                          <p:spTgt spid="1277959"/>
                                        </p:tgtEl>
                                      </p:cBhvr>
                                    </p:animEffect>
                                    <p:set>
                                      <p:cBhvr>
                                        <p:cTn id="29" dur="1" fill="hold">
                                          <p:stCondLst>
                                            <p:cond delay="499"/>
                                          </p:stCondLst>
                                        </p:cTn>
                                        <p:tgtEl>
                                          <p:spTgt spid="1277959"/>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1277960"/>
                                        </p:tgtEl>
                                        <p:attrNameLst>
                                          <p:attrName>ppt_w</p:attrName>
                                        </p:attrNameLst>
                                      </p:cBhvr>
                                      <p:tavLst>
                                        <p:tav tm="0">
                                          <p:val>
                                            <p:strVal val="ppt_w"/>
                                          </p:val>
                                        </p:tav>
                                        <p:tav tm="100000">
                                          <p:val>
                                            <p:fltVal val="0"/>
                                          </p:val>
                                        </p:tav>
                                      </p:tavLst>
                                    </p:anim>
                                    <p:anim calcmode="lin" valueType="num">
                                      <p:cBhvr>
                                        <p:cTn id="32" dur="500"/>
                                        <p:tgtEl>
                                          <p:spTgt spid="1277960"/>
                                        </p:tgtEl>
                                        <p:attrNameLst>
                                          <p:attrName>ppt_h</p:attrName>
                                        </p:attrNameLst>
                                      </p:cBhvr>
                                      <p:tavLst>
                                        <p:tav tm="0">
                                          <p:val>
                                            <p:strVal val="ppt_h"/>
                                          </p:val>
                                        </p:tav>
                                        <p:tav tm="100000">
                                          <p:val>
                                            <p:fltVal val="0"/>
                                          </p:val>
                                        </p:tav>
                                      </p:tavLst>
                                    </p:anim>
                                    <p:animEffect transition="out" filter="fade">
                                      <p:cBhvr>
                                        <p:cTn id="33" dur="500"/>
                                        <p:tgtEl>
                                          <p:spTgt spid="1277960"/>
                                        </p:tgtEl>
                                      </p:cBhvr>
                                    </p:animEffect>
                                    <p:set>
                                      <p:cBhvr>
                                        <p:cTn id="34" dur="1" fill="hold">
                                          <p:stCondLst>
                                            <p:cond delay="499"/>
                                          </p:stCondLst>
                                        </p:cTn>
                                        <p:tgtEl>
                                          <p:spTgt spid="127796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0-#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par>
                                <p:cTn id="52" presetID="1" presetClass="entr" presetSubtype="0" fill="hold" nodeType="withEffect">
                                  <p:stCondLst>
                                    <p:cond delay="0"/>
                                  </p:stCondLst>
                                  <p:childTnLst>
                                    <p:set>
                                      <p:cBhvr>
                                        <p:cTn id="5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5" grpId="0"/>
      <p:bldP spid="1277956" grpId="0"/>
      <p:bldP spid="1277959" grpId="0" animBg="1"/>
      <p:bldP spid="1277960"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Introduction </a:t>
            </a:r>
          </a:p>
          <a:p>
            <a:pPr lvl="1"/>
            <a:r>
              <a:rPr lang="en-US" dirty="0" smtClean="0"/>
              <a:t>Natural Language Understanding</a:t>
            </a:r>
          </a:p>
          <a:p>
            <a:pPr lvl="1"/>
            <a:r>
              <a:rPr lang="en-US" dirty="0" smtClean="0"/>
              <a:t>The idea of Incidental Supervision</a:t>
            </a:r>
          </a:p>
          <a:p>
            <a:r>
              <a:rPr lang="en-US" dirty="0"/>
              <a:t>Exploiting existing information as supervision </a:t>
            </a:r>
          </a:p>
          <a:p>
            <a:pPr lvl="1"/>
            <a:r>
              <a:rPr lang="en-US" dirty="0" smtClean="0"/>
              <a:t>Information that is there independently of that task at hand</a:t>
            </a:r>
          </a:p>
          <a:p>
            <a:pPr lvl="2"/>
            <a:r>
              <a:rPr lang="en-US" dirty="0" err="1" smtClean="0"/>
              <a:t>Dataless</a:t>
            </a:r>
            <a:r>
              <a:rPr lang="en-US" dirty="0" smtClean="0"/>
              <a:t> Classification</a:t>
            </a:r>
          </a:p>
          <a:p>
            <a:pPr lvl="2"/>
            <a:r>
              <a:rPr lang="en-US" dirty="0" smtClean="0"/>
              <a:t>Wikification and Entity Linking (KBs, Multilingual)</a:t>
            </a:r>
          </a:p>
          <a:p>
            <a:r>
              <a:rPr lang="en-US" dirty="0" smtClean="0"/>
              <a:t>Learning only simple models</a:t>
            </a:r>
          </a:p>
          <a:p>
            <a:pPr lvl="1"/>
            <a:r>
              <a:rPr lang="en-US" dirty="0" smtClean="0"/>
              <a:t>Structured examples</a:t>
            </a:r>
          </a:p>
          <a:p>
            <a:pPr lvl="2"/>
            <a:r>
              <a:rPr lang="en-US" dirty="0" smtClean="0"/>
              <a:t>Put it together via Inference &amp; Knowledge</a:t>
            </a:r>
          </a:p>
          <a:p>
            <a:r>
              <a:rPr lang="en-US" dirty="0" smtClean="0"/>
              <a:t>Response </a:t>
            </a:r>
            <a:r>
              <a:rPr lang="en-US" dirty="0"/>
              <a:t>Driven Learning</a:t>
            </a:r>
          </a:p>
          <a:p>
            <a:pPr lvl="1"/>
            <a:r>
              <a:rPr lang="en-US" dirty="0"/>
              <a:t>Learning from the world’s feedback</a:t>
            </a:r>
          </a:p>
          <a:p>
            <a:r>
              <a:rPr lang="en-US" dirty="0" smtClean="0"/>
              <a:t>Conclusion</a:t>
            </a:r>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14</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82406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2058376"/>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1385369"/>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441960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3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733800"/>
            <a:ext cx="5486400" cy="2377440"/>
          </a:xfrm>
          <a:prstGeom prst="rect">
            <a:avLst/>
          </a:prstGeom>
          <a:solidFill>
            <a:srgbClr val="FAC896"/>
          </a:solidFill>
          <a:ln w="19050">
            <a:solidFill>
              <a:srgbClr val="A7001B"/>
            </a:solidFill>
          </a:ln>
        </p:spPr>
        <p:txBody>
          <a:bodyPr wrap="square" rtlCol="0">
            <a:spAutoFit/>
          </a:bodyPr>
          <a:lstStyle/>
          <a:p>
            <a:r>
              <a:rPr lang="en-US" dirty="0" smtClean="0">
                <a:solidFill>
                  <a:srgbClr val="000080"/>
                </a:solidFill>
                <a:latin typeface="+mn-lt"/>
              </a:rPr>
              <a:t>Total </a:t>
            </a:r>
            <a:r>
              <a:rPr lang="en-US" dirty="0">
                <a:solidFill>
                  <a:srgbClr val="000080"/>
                </a:solidFill>
                <a:latin typeface="+mn-lt"/>
              </a:rPr>
              <a:t>costs for on-the-job health care benefits are expected to rise an average of 5% in 2018, surpassing $14,000 a year per employee, according to a National Business Group on Health survey of large employers. Specialty drugs continue to be the top driver of increasing </a:t>
            </a:r>
            <a:r>
              <a:rPr lang="en-US" dirty="0" smtClean="0">
                <a:solidFill>
                  <a:srgbClr val="000080"/>
                </a:solidFill>
                <a:latin typeface="+mn-lt"/>
              </a:rPr>
              <a:t>costs. Companies </a:t>
            </a:r>
            <a:r>
              <a:rPr lang="en-US" dirty="0">
                <a:solidFill>
                  <a:srgbClr val="000080"/>
                </a:solidFill>
                <a:latin typeface="+mn-lt"/>
              </a:rPr>
              <a:t>will pick up nearly 70% of the tab, but employees must still bear about 30%, or roughly $4,400, on average.</a:t>
            </a:r>
          </a:p>
        </p:txBody>
      </p:sp>
      <p:sp>
        <p:nvSpPr>
          <p:cNvPr id="2" name="Title 1"/>
          <p:cNvSpPr>
            <a:spLocks noGrp="1"/>
          </p:cNvSpPr>
          <p:nvPr>
            <p:ph type="title"/>
          </p:nvPr>
        </p:nvSpPr>
        <p:spPr/>
        <p:txBody>
          <a:bodyPr/>
          <a:lstStyle/>
          <a:p>
            <a:r>
              <a:rPr lang="en-US" dirty="0" smtClean="0"/>
              <a:t>Text Categorization</a:t>
            </a:r>
            <a:endParaRPr lang="en-US" dirty="0"/>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15</a:t>
            </a:fld>
            <a:endParaRPr lang="en-US" altLang="zh-TW"/>
          </a:p>
        </p:txBody>
      </p:sp>
      <p:sp>
        <p:nvSpPr>
          <p:cNvPr id="7" name="Rectangular Callout 6"/>
          <p:cNvSpPr/>
          <p:nvPr/>
        </p:nvSpPr>
        <p:spPr>
          <a:xfrm>
            <a:off x="6172200" y="1752600"/>
            <a:ext cx="2895600" cy="609600"/>
          </a:xfrm>
          <a:prstGeom prst="wedgeRectCallout">
            <a:avLst>
              <a:gd name="adj1" fmla="val -58990"/>
              <a:gd name="adj2" fmla="val 91964"/>
            </a:avLst>
          </a:prstGeom>
          <a:solidFill>
            <a:srgbClr val="FAC896"/>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It’s about </a:t>
            </a:r>
            <a:r>
              <a:rPr lang="en-US" dirty="0" smtClean="0">
                <a:solidFill>
                  <a:srgbClr val="400080"/>
                </a:solidFill>
              </a:rPr>
              <a:t>Sport</a:t>
            </a:r>
          </a:p>
          <a:p>
            <a:pPr algn="ctr"/>
            <a:r>
              <a:rPr lang="en-US" dirty="0" smtClean="0">
                <a:solidFill>
                  <a:srgbClr val="000080"/>
                </a:solidFill>
              </a:rPr>
              <a:t>It’s about </a:t>
            </a:r>
            <a:r>
              <a:rPr lang="en-US" dirty="0" smtClean="0">
                <a:solidFill>
                  <a:srgbClr val="400080"/>
                </a:solidFill>
              </a:rPr>
              <a:t>Tennis</a:t>
            </a:r>
            <a:endParaRPr lang="en-US" dirty="0">
              <a:solidFill>
                <a:srgbClr val="400080"/>
              </a:solidFill>
            </a:endParaRPr>
          </a:p>
        </p:txBody>
      </p:sp>
      <p:sp>
        <p:nvSpPr>
          <p:cNvPr id="9" name="TextBox 8"/>
          <p:cNvSpPr txBox="1"/>
          <p:nvPr/>
        </p:nvSpPr>
        <p:spPr>
          <a:xfrm>
            <a:off x="304800" y="1478280"/>
            <a:ext cx="5486400" cy="2103120"/>
          </a:xfrm>
          <a:prstGeom prst="rect">
            <a:avLst/>
          </a:prstGeom>
          <a:solidFill>
            <a:srgbClr val="FAE1AF"/>
          </a:solidFill>
          <a:ln w="19050">
            <a:solidFill>
              <a:srgbClr val="A7001B"/>
            </a:solidFill>
          </a:ln>
        </p:spPr>
        <p:txBody>
          <a:bodyPr wrap="square" rtlCol="0">
            <a:spAutoFit/>
          </a:bodyPr>
          <a:lstStyle/>
          <a:p>
            <a:r>
              <a:rPr lang="en-US" dirty="0">
                <a:solidFill>
                  <a:srgbClr val="000080"/>
                </a:solidFill>
                <a:latin typeface="+mn-lt"/>
              </a:rPr>
              <a:t>The route for a return to No. 1 in the Emirates ATP Rankings is paved for Rafael Nadal and Roger Federer at next week’s Western &amp; Southern Open. Andy Murray will relinquish top spot to one of the two in Cincinnati and if it is the Swiss who goes on to win the Coupe Rogers this week in Montreal, he would clinch World No. 1 with an equal or better finish than the Spaniard next week. </a:t>
            </a:r>
          </a:p>
        </p:txBody>
      </p:sp>
      <p:sp>
        <p:nvSpPr>
          <p:cNvPr id="10" name="Rectangular Callout 9"/>
          <p:cNvSpPr/>
          <p:nvPr/>
        </p:nvSpPr>
        <p:spPr>
          <a:xfrm>
            <a:off x="6096000" y="4114800"/>
            <a:ext cx="2895600" cy="609600"/>
          </a:xfrm>
          <a:prstGeom prst="wedgeRectCallout">
            <a:avLst>
              <a:gd name="adj1" fmla="val -57487"/>
              <a:gd name="adj2" fmla="val 133036"/>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It’s about </a:t>
            </a:r>
            <a:r>
              <a:rPr lang="en-US" dirty="0" smtClean="0">
                <a:solidFill>
                  <a:srgbClr val="400080"/>
                </a:solidFill>
              </a:rPr>
              <a:t>Money</a:t>
            </a:r>
          </a:p>
          <a:p>
            <a:pPr algn="ctr"/>
            <a:r>
              <a:rPr lang="en-US" dirty="0" smtClean="0">
                <a:solidFill>
                  <a:srgbClr val="000080"/>
                </a:solidFill>
              </a:rPr>
              <a:t>It’s about </a:t>
            </a:r>
            <a:r>
              <a:rPr lang="en-US" dirty="0" smtClean="0">
                <a:solidFill>
                  <a:srgbClr val="400080"/>
                </a:solidFill>
              </a:rPr>
              <a:t>Health Care</a:t>
            </a:r>
            <a:endParaRPr lang="en-US" dirty="0">
              <a:solidFill>
                <a:srgbClr val="400080"/>
              </a:solidFill>
            </a:endParaRPr>
          </a:p>
        </p:txBody>
      </p:sp>
      <p:sp>
        <p:nvSpPr>
          <p:cNvPr id="26" name="Rectangle 25"/>
          <p:cNvSpPr/>
          <p:nvPr/>
        </p:nvSpPr>
        <p:spPr>
          <a:xfrm>
            <a:off x="1447799" y="2743200"/>
            <a:ext cx="6629401" cy="1323439"/>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a:solidFill>
                  <a:srgbClr val="000080"/>
                </a:solidFill>
                <a:latin typeface="Calibri" panose="020F0502020204030204" pitchFamily="34" charset="0"/>
              </a:rPr>
              <a:t>Traditional text </a:t>
            </a:r>
            <a:r>
              <a:rPr lang="en-US" sz="2000" dirty="0" smtClean="0">
                <a:solidFill>
                  <a:srgbClr val="000080"/>
                </a:solidFill>
                <a:latin typeface="Calibri" panose="020F0502020204030204" pitchFamily="34" charset="0"/>
              </a:rPr>
              <a:t>categorization requires training a </a:t>
            </a:r>
            <a:r>
              <a:rPr lang="en-US" sz="2000" dirty="0">
                <a:solidFill>
                  <a:srgbClr val="000080"/>
                </a:solidFill>
                <a:latin typeface="Calibri" panose="020F0502020204030204" pitchFamily="34" charset="0"/>
              </a:rPr>
              <a:t>classifier over a set of labeled documents (1,2,….k</a:t>
            </a:r>
            <a:r>
              <a:rPr lang="en-US" sz="2000" dirty="0" smtClean="0">
                <a:solidFill>
                  <a:srgbClr val="000080"/>
                </a:solidFill>
                <a:latin typeface="Calibri" panose="020F0502020204030204" pitchFamily="34" charset="0"/>
              </a:rPr>
              <a:t>)</a:t>
            </a:r>
          </a:p>
          <a:p>
            <a:pPr marL="285750" indent="-285750">
              <a:buFont typeface="Arial" panose="020B0604020202020204" pitchFamily="34" charset="0"/>
              <a:buChar char="•"/>
            </a:pPr>
            <a:r>
              <a:rPr lang="en-US" sz="2000" dirty="0" smtClean="0">
                <a:solidFill>
                  <a:srgbClr val="400080"/>
                </a:solidFill>
                <a:latin typeface="Calibri" panose="020F0502020204030204" pitchFamily="34" charset="0"/>
              </a:rPr>
              <a:t>Someone needs to label the data (costly) </a:t>
            </a:r>
          </a:p>
          <a:p>
            <a:pPr marL="285750" indent="-285750">
              <a:buFont typeface="Arial" panose="020B0604020202020204" pitchFamily="34" charset="0"/>
              <a:buChar char="•"/>
            </a:pPr>
            <a:r>
              <a:rPr lang="en-US" sz="2000" dirty="0" smtClean="0">
                <a:solidFill>
                  <a:srgbClr val="000080"/>
                </a:solidFill>
                <a:latin typeface="Calibri" panose="020F0502020204030204" pitchFamily="34" charset="0"/>
              </a:rPr>
              <a:t>All your model knows is to classify into these given labels</a:t>
            </a:r>
            <a:endParaRPr lang="en-US" sz="2000" dirty="0">
              <a:solidFill>
                <a:srgbClr val="000080"/>
              </a:solidFill>
              <a:latin typeface="Calibri" panose="020F0502020204030204" pitchFamily="34" charset="0"/>
            </a:endParaRPr>
          </a:p>
        </p:txBody>
      </p:sp>
      <p:sp>
        <p:nvSpPr>
          <p:cNvPr id="3" name="Rectangle 2"/>
          <p:cNvSpPr/>
          <p:nvPr/>
        </p:nvSpPr>
        <p:spPr>
          <a:xfrm>
            <a:off x="533400" y="723583"/>
            <a:ext cx="8077200" cy="707886"/>
          </a:xfrm>
          <a:prstGeom prst="rect">
            <a:avLst/>
          </a:prstGeom>
          <a:solidFill>
            <a:srgbClr val="FFFFCC"/>
          </a:solidFill>
          <a:ln w="28575">
            <a:solidFill>
              <a:schemeClr val="bg2"/>
            </a:solidFill>
          </a:ln>
        </p:spPr>
        <p:txBody>
          <a:bodyPr wrap="square">
            <a:spAutoFit/>
          </a:bodyPr>
          <a:lstStyle/>
          <a:p>
            <a:pPr algn="ctr"/>
            <a:r>
              <a:rPr lang="en-US" sz="2000" dirty="0" smtClean="0">
                <a:solidFill>
                  <a:srgbClr val="000080"/>
                </a:solidFill>
                <a:latin typeface="+mn-lt"/>
              </a:rPr>
              <a:t>Is it </a:t>
            </a:r>
            <a:r>
              <a:rPr lang="en-US" sz="2000" dirty="0">
                <a:solidFill>
                  <a:srgbClr val="000080"/>
                </a:solidFill>
                <a:latin typeface="+mn-lt"/>
              </a:rPr>
              <a:t>possible to map a document to an </a:t>
            </a:r>
            <a:r>
              <a:rPr lang="en-US" sz="2000" dirty="0" smtClean="0">
                <a:solidFill>
                  <a:srgbClr val="000080"/>
                </a:solidFill>
                <a:latin typeface="+mn-lt"/>
              </a:rPr>
              <a:t>entry in a taxonomy of </a:t>
            </a:r>
            <a:r>
              <a:rPr lang="en-US" sz="2000" dirty="0">
                <a:solidFill>
                  <a:srgbClr val="000080"/>
                </a:solidFill>
                <a:latin typeface="+mn-lt"/>
              </a:rPr>
              <a:t>semantic categories</a:t>
            </a:r>
            <a:r>
              <a:rPr lang="en-US" sz="2000" dirty="0">
                <a:solidFill>
                  <a:srgbClr val="003366"/>
                </a:solidFill>
                <a:latin typeface="+mn-lt"/>
              </a:rPr>
              <a:t>, </a:t>
            </a:r>
            <a:r>
              <a:rPr lang="en-US" sz="2000" dirty="0">
                <a:solidFill>
                  <a:srgbClr val="400080"/>
                </a:solidFill>
                <a:latin typeface="+mn-lt"/>
              </a:rPr>
              <a:t>without training with labeled data?</a:t>
            </a:r>
          </a:p>
        </p:txBody>
      </p:sp>
      <p:sp>
        <p:nvSpPr>
          <p:cNvPr id="11" name="Rectangle 10"/>
          <p:cNvSpPr/>
          <p:nvPr/>
        </p:nvSpPr>
        <p:spPr>
          <a:xfrm>
            <a:off x="2286000" y="5334000"/>
            <a:ext cx="4572000" cy="707886"/>
          </a:xfrm>
          <a:prstGeom prst="rect">
            <a:avLst/>
          </a:prstGeom>
          <a:solidFill>
            <a:srgbClr val="FFFFCC"/>
          </a:solidFill>
          <a:ln w="28575">
            <a:solidFill>
              <a:schemeClr val="bg2"/>
            </a:solidFill>
          </a:ln>
        </p:spPr>
        <p:txBody>
          <a:bodyPr>
            <a:spAutoFit/>
          </a:bodyPr>
          <a:lstStyle/>
          <a:p>
            <a:pPr algn="ctr"/>
            <a:r>
              <a:rPr lang="en-US" sz="2000" dirty="0" smtClean="0">
                <a:solidFill>
                  <a:srgbClr val="400080"/>
                </a:solidFill>
                <a:latin typeface="+mn-lt"/>
              </a:rPr>
              <a:t>You </a:t>
            </a:r>
            <a:r>
              <a:rPr lang="en-US" sz="2000" dirty="0" smtClean="0">
                <a:solidFill>
                  <a:srgbClr val="000080"/>
                </a:solidFill>
                <a:latin typeface="+mn-lt"/>
              </a:rPr>
              <a:t>can do it, since you have an “understanding” of the labels</a:t>
            </a:r>
            <a:endParaRPr lang="en-US" sz="2000" dirty="0">
              <a:solidFill>
                <a:srgbClr val="000080"/>
              </a:solidFill>
              <a:latin typeface="+mn-lt"/>
            </a:endParaRPr>
          </a:p>
        </p:txBody>
      </p:sp>
    </p:spTree>
    <p:extLst>
      <p:ext uri="{BB962C8B-B14F-4D97-AF65-F5344CB8AC3E}">
        <p14:creationId xmlns:p14="http://schemas.microsoft.com/office/powerpoint/2010/main" val="119666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26" grpId="0" animBg="1"/>
      <p:bldP spid="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Categorization without Labeled Data </a:t>
            </a:r>
            <a:r>
              <a:rPr lang="en-US" altLang="zh-CN" sz="1600" dirty="0" smtClean="0"/>
              <a:t>[AAAI’08, AAAI’14, IJCAI’16]</a:t>
            </a:r>
            <a:endParaRPr lang="en-US" dirty="0"/>
          </a:p>
        </p:txBody>
      </p:sp>
      <p:sp>
        <p:nvSpPr>
          <p:cNvPr id="3" name="Content Placeholder 2"/>
          <p:cNvSpPr>
            <a:spLocks noGrp="1"/>
          </p:cNvSpPr>
          <p:nvPr>
            <p:ph idx="1"/>
          </p:nvPr>
        </p:nvSpPr>
        <p:spPr/>
        <p:txBody>
          <a:bodyPr>
            <a:normAutofit/>
          </a:bodyPr>
          <a:lstStyle/>
          <a:p>
            <a:r>
              <a:rPr lang="en-US" dirty="0" smtClean="0"/>
              <a:t>Given: </a:t>
            </a:r>
          </a:p>
          <a:p>
            <a:pPr lvl="1"/>
            <a:r>
              <a:rPr lang="en-US" dirty="0" smtClean="0"/>
              <a:t>A single document (or: a collection of documents)</a:t>
            </a:r>
          </a:p>
          <a:p>
            <a:pPr lvl="1"/>
            <a:r>
              <a:rPr lang="en-US" dirty="0" smtClean="0"/>
              <a:t>A taxonomy of categories into which we want to classify the documents</a:t>
            </a:r>
          </a:p>
          <a:p>
            <a:pPr lvl="1"/>
            <a:endParaRPr lang="en-US" dirty="0" smtClean="0"/>
          </a:p>
          <a:p>
            <a:r>
              <a:rPr lang="en-US" dirty="0" err="1" smtClean="0"/>
              <a:t>Dataless</a:t>
            </a:r>
            <a:r>
              <a:rPr lang="en-US" dirty="0" smtClean="0"/>
              <a:t> procedure:</a:t>
            </a:r>
          </a:p>
          <a:p>
            <a:pPr lvl="1"/>
            <a:r>
              <a:rPr lang="en-US" dirty="0" smtClean="0"/>
              <a:t>Let</a:t>
            </a:r>
            <a:r>
              <a:rPr lang="en-US" dirty="0" smtClean="0">
                <a:latin typeface="cmmi10"/>
              </a:rPr>
              <a:t> f</a:t>
            </a:r>
            <a:r>
              <a:rPr lang="en-US" dirty="0" smtClean="0">
                <a:latin typeface="Calibri"/>
              </a:rPr>
              <a:t>(l</a:t>
            </a:r>
            <a:r>
              <a:rPr lang="en-US" baseline="-25000" dirty="0" smtClean="0">
                <a:latin typeface="Calibri"/>
              </a:rPr>
              <a:t>i</a:t>
            </a:r>
            <a:r>
              <a:rPr lang="en-US" dirty="0" smtClean="0"/>
              <a:t>) be the </a:t>
            </a:r>
            <a:r>
              <a:rPr lang="en-US" dirty="0" smtClean="0">
                <a:solidFill>
                  <a:srgbClr val="000080"/>
                </a:solidFill>
              </a:rPr>
              <a:t>semantic representation of the labels (label descriptions)</a:t>
            </a:r>
          </a:p>
          <a:p>
            <a:pPr lvl="1"/>
            <a:r>
              <a:rPr lang="en-US" dirty="0" smtClean="0"/>
              <a:t>Let </a:t>
            </a:r>
            <a:r>
              <a:rPr lang="en-US" dirty="0" smtClean="0">
                <a:latin typeface="cmmi10"/>
              </a:rPr>
              <a:t>f</a:t>
            </a:r>
            <a:r>
              <a:rPr lang="en-US" dirty="0" smtClean="0"/>
              <a:t>(</a:t>
            </a:r>
            <a:r>
              <a:rPr lang="en-US" b="1" dirty="0" smtClean="0"/>
              <a:t>d</a:t>
            </a:r>
            <a:r>
              <a:rPr lang="en-US" dirty="0" smtClean="0"/>
              <a:t>) be the </a:t>
            </a:r>
            <a:r>
              <a:rPr lang="en-US" dirty="0" smtClean="0">
                <a:solidFill>
                  <a:srgbClr val="000080"/>
                </a:solidFill>
              </a:rPr>
              <a:t>semantic representation of a document</a:t>
            </a:r>
          </a:p>
          <a:p>
            <a:pPr lvl="1"/>
            <a:r>
              <a:rPr lang="en-US" dirty="0" smtClean="0"/>
              <a:t>Select the most appropriate category: </a:t>
            </a:r>
          </a:p>
          <a:p>
            <a:pPr marL="400050" lvl="1" indent="0">
              <a:buNone/>
            </a:pPr>
            <a:r>
              <a:rPr lang="en-US" dirty="0" smtClean="0">
                <a:latin typeface="Calibri"/>
              </a:rPr>
              <a:t>                                       l</a:t>
            </a:r>
            <a:r>
              <a:rPr lang="en-US" baseline="-25000" dirty="0" smtClean="0">
                <a:latin typeface="Calibri"/>
              </a:rPr>
              <a:t>i</a:t>
            </a:r>
            <a:r>
              <a:rPr lang="en-US" baseline="15000" dirty="0" smtClean="0">
                <a:latin typeface="Calibri"/>
              </a:rPr>
              <a:t>*</a:t>
            </a:r>
            <a:r>
              <a:rPr lang="en-US" dirty="0" smtClean="0"/>
              <a:t> = </a:t>
            </a:r>
            <a:r>
              <a:rPr lang="en-US" dirty="0" err="1" smtClean="0">
                <a:latin typeface="Calibri"/>
              </a:rPr>
              <a:t>argmin</a:t>
            </a:r>
            <a:r>
              <a:rPr lang="en-US" baseline="-25000" dirty="0" err="1" smtClean="0">
                <a:latin typeface="Calibri"/>
              </a:rPr>
              <a:t>i</a:t>
            </a:r>
            <a:r>
              <a:rPr lang="en-US" dirty="0" smtClean="0"/>
              <a:t> </a:t>
            </a:r>
            <a:r>
              <a:rPr lang="en-US" dirty="0" err="1" smtClean="0"/>
              <a:t>dist</a:t>
            </a:r>
            <a:r>
              <a:rPr lang="en-US" dirty="0" smtClean="0"/>
              <a:t> (</a:t>
            </a:r>
            <a:r>
              <a:rPr lang="en-US" dirty="0" smtClean="0">
                <a:latin typeface="cmmi10"/>
              </a:rPr>
              <a:t>f</a:t>
            </a:r>
            <a:r>
              <a:rPr lang="en-US" dirty="0" smtClean="0">
                <a:latin typeface="Calibri"/>
              </a:rPr>
              <a:t>(l</a:t>
            </a:r>
            <a:r>
              <a:rPr lang="en-US" baseline="-25000" dirty="0" smtClean="0">
                <a:latin typeface="Calibri"/>
              </a:rPr>
              <a:t>i</a:t>
            </a:r>
            <a:r>
              <a:rPr lang="en-US" dirty="0" smtClean="0"/>
              <a:t>) - </a:t>
            </a:r>
            <a:r>
              <a:rPr lang="en-US" dirty="0" smtClean="0">
                <a:latin typeface="cmmi10"/>
              </a:rPr>
              <a:t>f</a:t>
            </a:r>
            <a:r>
              <a:rPr lang="en-US" dirty="0" smtClean="0"/>
              <a:t>(</a:t>
            </a:r>
            <a:r>
              <a:rPr lang="en-US" b="1" dirty="0" smtClean="0"/>
              <a:t>d</a:t>
            </a:r>
            <a:r>
              <a:rPr lang="en-US" dirty="0" smtClean="0"/>
              <a:t>)) </a:t>
            </a:r>
          </a:p>
          <a:p>
            <a:pPr lvl="1" indent="-342900"/>
            <a:r>
              <a:rPr lang="en-US" dirty="0" smtClean="0"/>
              <a:t>Bootstrap </a:t>
            </a:r>
          </a:p>
          <a:p>
            <a:pPr lvl="2" indent="-342900"/>
            <a:r>
              <a:rPr lang="en-US" dirty="0" smtClean="0"/>
              <a:t>Label the most confident documents; use this to train a model. </a:t>
            </a:r>
          </a:p>
          <a:p>
            <a:r>
              <a:rPr lang="en-US" dirty="0" smtClean="0"/>
              <a:t>Key Question: </a:t>
            </a:r>
          </a:p>
          <a:p>
            <a:pPr lvl="1"/>
            <a:r>
              <a:rPr lang="en-US" dirty="0" smtClean="0"/>
              <a:t>How to generate </a:t>
            </a:r>
            <a:r>
              <a:rPr lang="en-US" dirty="0" smtClean="0">
                <a:solidFill>
                  <a:srgbClr val="000080"/>
                </a:solidFill>
              </a:rPr>
              <a:t>good Semantic Representations?</a:t>
            </a:r>
          </a:p>
        </p:txBody>
      </p:sp>
      <p:sp>
        <p:nvSpPr>
          <p:cNvPr id="4" name="Slide Number Placeholder 3"/>
          <p:cNvSpPr>
            <a:spLocks noGrp="1"/>
          </p:cNvSpPr>
          <p:nvPr>
            <p:ph type="sldNum" sz="quarter" idx="4294967295"/>
          </p:nvPr>
        </p:nvSpPr>
        <p:spPr/>
        <p:txBody>
          <a:bodyPr/>
          <a:lstStyle/>
          <a:p>
            <a:pPr>
              <a:defRPr/>
            </a:pPr>
            <a:r>
              <a:rPr lang="en-US" altLang="zh-TW" smtClean="0"/>
              <a:t>Page </a:t>
            </a:r>
            <a:fld id="{ED7074CE-C30A-4906-A13E-F3E63223B4E1}" type="slidenum">
              <a:rPr lang="en-US" altLang="zh-TW" smtClean="0"/>
              <a:pPr>
                <a:defRPr/>
              </a:pPr>
              <a:t>16</a:t>
            </a:fld>
            <a:endParaRPr lang="en-US" altLang="zh-TW" dirty="0"/>
          </a:p>
        </p:txBody>
      </p:sp>
      <p:sp>
        <p:nvSpPr>
          <p:cNvPr id="7" name="Rectangular Callout 6"/>
          <p:cNvSpPr/>
          <p:nvPr/>
        </p:nvSpPr>
        <p:spPr>
          <a:xfrm>
            <a:off x="1661160" y="761999"/>
            <a:ext cx="7406640" cy="822960"/>
          </a:xfrm>
          <a:prstGeom prst="wedgeRectCallout">
            <a:avLst>
              <a:gd name="adj1" fmla="val -20620"/>
              <a:gd name="adj2" fmla="val 49597"/>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80"/>
                </a:solidFill>
              </a:rPr>
              <a:t>This is </a:t>
            </a:r>
            <a:r>
              <a:rPr lang="en-US" b="1" dirty="0" smtClean="0">
                <a:solidFill>
                  <a:srgbClr val="000080"/>
                </a:solidFill>
              </a:rPr>
              <a:t>not an unsupervised learning </a:t>
            </a:r>
            <a:r>
              <a:rPr lang="en-US" dirty="0" smtClean="0">
                <a:solidFill>
                  <a:srgbClr val="000080"/>
                </a:solidFill>
              </a:rPr>
              <a:t>scenario</a:t>
            </a:r>
            <a:r>
              <a:rPr lang="en-US" sz="1600" dirty="0" smtClean="0">
                <a:solidFill>
                  <a:srgbClr val="000080"/>
                </a:solidFill>
              </a:rPr>
              <a:t>. Unsupervised learning assumes a coherent collection of data points, where similar data points are assigned similar labels. It does not work on a single document. Related (but not identical) to 0/1-shot learning.  </a:t>
            </a:r>
            <a:endParaRPr lang="en-US" sz="1600" dirty="0">
              <a:solidFill>
                <a:srgbClr val="000080"/>
              </a:solidFill>
            </a:endParaRPr>
          </a:p>
        </p:txBody>
      </p:sp>
    </p:spTree>
    <p:extLst>
      <p:ext uri="{BB962C8B-B14F-4D97-AF65-F5344CB8AC3E}">
        <p14:creationId xmlns:p14="http://schemas.microsoft.com/office/powerpoint/2010/main" val="343215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6096000" y="2971800"/>
            <a:ext cx="2971800" cy="609600"/>
          </a:xfrm>
          <a:prstGeom prst="wedgeRectCallout">
            <a:avLst>
              <a:gd name="adj1" fmla="val -69452"/>
              <a:gd name="adj2" fmla="val 177748"/>
            </a:avLst>
          </a:prstGeom>
          <a:solidFill>
            <a:srgbClr val="FAE1AF"/>
          </a:solidFill>
          <a:ln w="19050">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3366"/>
                </a:solidFill>
              </a:rPr>
              <a:t>No task specific supervision. Wikipedia is there.</a:t>
            </a:r>
            <a:endParaRPr lang="en-US" dirty="0">
              <a:solidFill>
                <a:srgbClr val="003366"/>
              </a:solidFill>
            </a:endParaRPr>
          </a:p>
        </p:txBody>
      </p:sp>
      <p:sp>
        <p:nvSpPr>
          <p:cNvPr id="2" name="Title 1"/>
          <p:cNvSpPr>
            <a:spLocks noGrp="1"/>
          </p:cNvSpPr>
          <p:nvPr>
            <p:ph type="title"/>
          </p:nvPr>
        </p:nvSpPr>
        <p:spPr/>
        <p:txBody>
          <a:bodyPr>
            <a:normAutofit/>
          </a:bodyPr>
          <a:lstStyle/>
          <a:p>
            <a:r>
              <a:rPr lang="en-US" dirty="0" smtClean="0"/>
              <a:t>Text Representation</a:t>
            </a:r>
            <a:endParaRPr lang="en-US" dirty="0"/>
          </a:p>
        </p:txBody>
      </p:sp>
      <p:sp>
        <p:nvSpPr>
          <p:cNvPr id="3" name="Content Placeholder 2"/>
          <p:cNvSpPr>
            <a:spLocks noGrp="1"/>
          </p:cNvSpPr>
          <p:nvPr>
            <p:ph idx="1"/>
          </p:nvPr>
        </p:nvSpPr>
        <p:spPr/>
        <p:txBody>
          <a:bodyPr>
            <a:normAutofit/>
          </a:bodyPr>
          <a:lstStyle/>
          <a:p>
            <a:r>
              <a:rPr lang="en-US" dirty="0" smtClean="0"/>
              <a:t>[Dense] Distributed Representations (Embeddings)</a:t>
            </a:r>
          </a:p>
          <a:p>
            <a:pPr lvl="1"/>
            <a:r>
              <a:rPr lang="en-US" dirty="0" smtClean="0"/>
              <a:t>New powerful implementations of good old ideas </a:t>
            </a:r>
          </a:p>
          <a:p>
            <a:pPr lvl="2"/>
            <a:r>
              <a:rPr lang="en-US" dirty="0" smtClean="0"/>
              <a:t>Learn a representation for a word as a function of words in its context</a:t>
            </a:r>
          </a:p>
          <a:p>
            <a:endParaRPr lang="en-US" dirty="0" smtClean="0"/>
          </a:p>
          <a:p>
            <a:r>
              <a:rPr lang="en-US" dirty="0" smtClean="0"/>
              <a:t>Brown Clusters</a:t>
            </a:r>
          </a:p>
          <a:p>
            <a:pPr lvl="1"/>
            <a:r>
              <a:rPr lang="en-US" dirty="0" smtClean="0"/>
              <a:t>An HMM based approach</a:t>
            </a:r>
          </a:p>
          <a:p>
            <a:pPr lvl="1"/>
            <a:r>
              <a:rPr lang="en-US" dirty="0" smtClean="0"/>
              <a:t>Found a lot of applications in other NLP tasks</a:t>
            </a:r>
          </a:p>
          <a:p>
            <a:endParaRPr lang="en-US" dirty="0" smtClean="0"/>
          </a:p>
          <a:p>
            <a:r>
              <a:rPr lang="en-US" dirty="0" smtClean="0"/>
              <a:t>[Sparse] Explicit Semantic Analysis (ESA) </a:t>
            </a:r>
          </a:p>
          <a:p>
            <a:pPr lvl="1"/>
            <a:r>
              <a:rPr lang="en-US" dirty="0" smtClean="0"/>
              <a:t>A Wikipedia driven approach –  </a:t>
            </a:r>
            <a:r>
              <a:rPr lang="en-US" dirty="0" smtClean="0">
                <a:solidFill>
                  <a:srgbClr val="000080"/>
                </a:solidFill>
              </a:rPr>
              <a:t>best for topical classification</a:t>
            </a:r>
          </a:p>
          <a:p>
            <a:pPr lvl="2"/>
            <a:r>
              <a:rPr lang="en-US" dirty="0" smtClean="0"/>
              <a:t>Represent a word as a (weighted) list of all Wikipedia titles it occurs in</a:t>
            </a:r>
          </a:p>
          <a:p>
            <a:pPr lvl="1"/>
            <a:r>
              <a:rPr lang="en-US" altLang="en-US" dirty="0"/>
              <a:t>Gabrilovich &amp; Markovitch </a:t>
            </a:r>
            <a:r>
              <a:rPr lang="en-US" altLang="en-US" dirty="0" smtClean="0"/>
              <a:t>2009</a:t>
            </a:r>
            <a:endParaRPr lang="en-US" altLang="en-US"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17</a:t>
            </a:fld>
            <a:endParaRPr lang="en-US" altLang="zh-TW" dirty="0"/>
          </a:p>
        </p:txBody>
      </p:sp>
      <p:sp>
        <p:nvSpPr>
          <p:cNvPr id="6" name="Right Arrow 5"/>
          <p:cNvSpPr/>
          <p:nvPr/>
        </p:nvSpPr>
        <p:spPr>
          <a:xfrm>
            <a:off x="0" y="4464648"/>
            <a:ext cx="533400" cy="332961"/>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15200" y="3657600"/>
            <a:ext cx="1752600" cy="646331"/>
          </a:xfrm>
          <a:prstGeom prst="rect">
            <a:avLst/>
          </a:prstGeom>
          <a:solidFill>
            <a:srgbClr val="FAE1AF"/>
          </a:solidFill>
          <a:ln w="19050">
            <a:solidFill>
              <a:srgbClr val="A7001B"/>
            </a:solidFill>
          </a:ln>
        </p:spPr>
        <p:txBody>
          <a:bodyPr wrap="square" rtlCol="0">
            <a:spAutoFit/>
          </a:bodyPr>
          <a:lstStyle/>
          <a:p>
            <a:pPr algn="ctr"/>
            <a:r>
              <a:rPr lang="en-US" dirty="0" smtClean="0">
                <a:solidFill>
                  <a:srgbClr val="000080"/>
                </a:solidFill>
                <a:latin typeface="+mn-lt"/>
              </a:rPr>
              <a:t>Yields excellent results</a:t>
            </a:r>
            <a:endParaRPr lang="en-US" dirty="0">
              <a:solidFill>
                <a:srgbClr val="000080"/>
              </a:solidFill>
              <a:latin typeface="+mn-lt"/>
            </a:endParaRPr>
          </a:p>
        </p:txBody>
      </p:sp>
    </p:spTree>
    <p:extLst>
      <p:ext uri="{BB962C8B-B14F-4D97-AF65-F5344CB8AC3E}">
        <p14:creationId xmlns:p14="http://schemas.microsoft.com/office/powerpoint/2010/main" val="87403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normAutofit/>
          </a:bodyPr>
          <a:lstStyle/>
          <a:p>
            <a:r>
              <a:rPr lang="en-US" dirty="0" smtClean="0"/>
              <a:t>Cross-lingual Document Categorization </a:t>
            </a:r>
          </a:p>
        </p:txBody>
      </p:sp>
      <p:sp>
        <p:nvSpPr>
          <p:cNvPr id="1319941" name="Rectangle 5"/>
          <p:cNvSpPr>
            <a:spLocks noGrp="1" noChangeArrowheads="1"/>
          </p:cNvSpPr>
          <p:nvPr>
            <p:ph type="body" idx="1"/>
          </p:nvPr>
        </p:nvSpPr>
        <p:spPr>
          <a:xfrm>
            <a:off x="152400" y="762000"/>
            <a:ext cx="8915400" cy="5334000"/>
          </a:xfrm>
        </p:spPr>
        <p:txBody>
          <a:bodyPr>
            <a:normAutofit/>
          </a:bodyPr>
          <a:lstStyle/>
          <a:p>
            <a:r>
              <a:rPr lang="en-US" sz="2400" dirty="0" smtClean="0"/>
              <a:t>Map a document in language </a:t>
            </a:r>
            <a:r>
              <a:rPr lang="en-US" sz="2400" b="1" i="1" dirty="0" smtClean="0"/>
              <a:t>L</a:t>
            </a:r>
            <a:r>
              <a:rPr lang="en-US" sz="2400" dirty="0" smtClean="0"/>
              <a:t> to an </a:t>
            </a:r>
            <a:r>
              <a:rPr lang="en-US" sz="2400" b="1" i="1" dirty="0" smtClean="0"/>
              <a:t>English</a:t>
            </a:r>
            <a:r>
              <a:rPr lang="en-US" sz="2400" dirty="0" smtClean="0"/>
              <a:t> ontology of semantic categories, </a:t>
            </a:r>
            <a:r>
              <a:rPr lang="en-US" sz="2400" dirty="0" smtClean="0">
                <a:solidFill>
                  <a:srgbClr val="400080"/>
                </a:solidFill>
              </a:rPr>
              <a:t>without training with task-specific labeled data.</a:t>
            </a:r>
          </a:p>
          <a:p>
            <a:r>
              <a:rPr lang="en-US" sz="2400" dirty="0" smtClean="0"/>
              <a:t>Potentially</a:t>
            </a:r>
            <a:r>
              <a:rPr lang="en-US" sz="2400" dirty="0"/>
              <a:t>, given </a:t>
            </a:r>
            <a:r>
              <a:rPr lang="en-US" sz="2400" dirty="0">
                <a:solidFill>
                  <a:srgbClr val="400080"/>
                </a:solidFill>
              </a:rPr>
              <a:t>a single document </a:t>
            </a:r>
            <a:r>
              <a:rPr lang="en-US" sz="2400" dirty="0"/>
              <a:t>(not a coherent collection</a:t>
            </a:r>
            <a:r>
              <a:rPr lang="en-US" sz="2400" dirty="0" smtClean="0"/>
              <a:t>)</a:t>
            </a:r>
          </a:p>
          <a:p>
            <a:endParaRPr lang="en-US" dirty="0"/>
          </a:p>
          <a:p>
            <a:endParaRPr lang="en-US" sz="2400" dirty="0" smtClean="0"/>
          </a:p>
          <a:p>
            <a:endParaRPr lang="en-US" dirty="0"/>
          </a:p>
          <a:p>
            <a:endParaRPr lang="en-US" sz="2400" dirty="0" smtClean="0"/>
          </a:p>
          <a:p>
            <a:endParaRPr lang="en-US" dirty="0"/>
          </a:p>
          <a:p>
            <a:endParaRPr lang="en-US" sz="2400" dirty="0" smtClean="0"/>
          </a:p>
          <a:p>
            <a:endParaRPr lang="en-US" dirty="0"/>
          </a:p>
          <a:p>
            <a:endParaRPr lang="en-US" sz="2400" dirty="0" smtClean="0"/>
          </a:p>
          <a:p>
            <a:r>
              <a:rPr lang="en-US" dirty="0" smtClean="0"/>
              <a:t>No task specific supervision: count on existing cross-lingual links</a:t>
            </a:r>
            <a:endParaRPr lang="en-US" sz="2400" dirty="0"/>
          </a:p>
          <a:p>
            <a:pPr marL="0" indent="0">
              <a:buNone/>
            </a:pPr>
            <a:endParaRPr lang="en-US" sz="2400" dirty="0" smtClean="0">
              <a:solidFill>
                <a:srgbClr val="0033CC"/>
              </a:solidFill>
            </a:endParaRPr>
          </a:p>
          <a:p>
            <a:pPr marL="0" indent="0">
              <a:buNone/>
            </a:pPr>
            <a:endParaRPr lang="en-US" sz="3600" dirty="0"/>
          </a:p>
          <a:p>
            <a:pPr marL="0" indent="0">
              <a:buNone/>
            </a:pPr>
            <a:endParaRPr lang="en-US" sz="3600" dirty="0"/>
          </a:p>
        </p:txBody>
      </p:sp>
      <p:pic>
        <p:nvPicPr>
          <p:cNvPr id="1028" name="Picture 4" descr="http://searchengineland.com/figz/wp-content/seloads/2014/12/yahoo-small-business-800x5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503" y="2133600"/>
            <a:ext cx="3819198" cy="313277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257800" y="4454366"/>
            <a:ext cx="2133600" cy="646331"/>
          </a:xfrm>
          <a:prstGeom prst="rect">
            <a:avLst/>
          </a:prstGeom>
          <a:solidFill>
            <a:srgbClr val="FFFFCC"/>
          </a:solidFill>
          <a:ln>
            <a:solidFill>
              <a:srgbClr val="FF0000"/>
            </a:solidFill>
          </a:ln>
        </p:spPr>
        <p:txBody>
          <a:bodyPr wrap="square" rtlCol="0">
            <a:spAutoFit/>
          </a:bodyPr>
          <a:lstStyle/>
          <a:p>
            <a:r>
              <a:rPr lang="en-US" b="1" dirty="0" smtClean="0">
                <a:solidFill>
                  <a:srgbClr val="000080"/>
                </a:solidFill>
                <a:latin typeface="+mj-lt"/>
              </a:rPr>
              <a:t>Sports</a:t>
            </a:r>
          </a:p>
          <a:p>
            <a:r>
              <a:rPr lang="en-US" b="1" dirty="0" smtClean="0">
                <a:solidFill>
                  <a:srgbClr val="000080"/>
                </a:solidFill>
                <a:latin typeface="+mj-lt"/>
              </a:rPr>
              <a:t>       -</a:t>
            </a:r>
            <a:r>
              <a:rPr lang="en-US" dirty="0" smtClean="0">
                <a:solidFill>
                  <a:srgbClr val="000080"/>
                </a:solidFill>
                <a:latin typeface="+mj-lt"/>
              </a:rPr>
              <a:t>Basketball</a:t>
            </a:r>
            <a:endParaRPr lang="en-US" dirty="0">
              <a:solidFill>
                <a:srgbClr val="000080"/>
              </a:solidFill>
              <a:latin typeface="+mj-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54" y="2347050"/>
            <a:ext cx="4387993" cy="2762636"/>
          </a:xfrm>
          <a:prstGeom prst="rect">
            <a:avLst/>
          </a:prstGeom>
          <a:ln>
            <a:solidFill>
              <a:schemeClr val="tx1"/>
            </a:solidFill>
          </a:ln>
        </p:spPr>
      </p:pic>
      <p:cxnSp>
        <p:nvCxnSpPr>
          <p:cNvPr id="23" name="Straight Arrow Connector 22"/>
          <p:cNvCxnSpPr/>
          <p:nvPr/>
        </p:nvCxnSpPr>
        <p:spPr>
          <a:xfrm>
            <a:off x="4834847" y="3966686"/>
            <a:ext cx="651553" cy="4876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18</a:t>
            </a:fld>
            <a:endParaRPr lang="en-US" altLang="zh-TW" dirty="0"/>
          </a:p>
        </p:txBody>
      </p:sp>
    </p:spTree>
    <p:extLst>
      <p:ext uri="{BB962C8B-B14F-4D97-AF65-F5344CB8AC3E}">
        <p14:creationId xmlns:p14="http://schemas.microsoft.com/office/powerpoint/2010/main" val="37443711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48"/>
            <a:ext cx="8915400" cy="533400"/>
          </a:xfrm>
        </p:spPr>
        <p:txBody>
          <a:bodyPr/>
          <a:lstStyle/>
          <a:p>
            <a:r>
              <a:rPr lang="en-US" dirty="0" smtClean="0"/>
              <a:t>Single Document Classification (88 Language) </a:t>
            </a:r>
            <a:r>
              <a:rPr lang="en-US" sz="1800" dirty="0" smtClean="0"/>
              <a:t>[Song et. al. IJCAI’16]</a:t>
            </a:r>
            <a:endParaRPr lang="en-US" sz="3200" dirty="0"/>
          </a:p>
        </p:txBody>
      </p:sp>
      <p:pic>
        <p:nvPicPr>
          <p:cNvPr id="2051" name="Picture 3"/>
          <p:cNvPicPr>
            <a:picLocks noChangeAspect="1" noChangeArrowheads="1"/>
          </p:cNvPicPr>
          <p:nvPr/>
        </p:nvPicPr>
        <p:blipFill>
          <a:blip r:embed="rId2" cstate="print"/>
          <a:srcRect/>
          <a:stretch>
            <a:fillRect/>
          </a:stretch>
        </p:blipFill>
        <p:spPr bwMode="auto">
          <a:xfrm>
            <a:off x="1676400" y="1752600"/>
            <a:ext cx="5352229" cy="4076699"/>
          </a:xfrm>
          <a:prstGeom prst="rect">
            <a:avLst/>
          </a:prstGeom>
          <a:noFill/>
          <a:ln w="9525">
            <a:noFill/>
            <a:miter lim="800000"/>
            <a:headEnd/>
            <a:tailEnd/>
          </a:ln>
        </p:spPr>
      </p:pic>
      <p:sp>
        <p:nvSpPr>
          <p:cNvPr id="5" name="TextBox 4"/>
          <p:cNvSpPr txBox="1"/>
          <p:nvPr/>
        </p:nvSpPr>
        <p:spPr>
          <a:xfrm>
            <a:off x="1999430" y="5486400"/>
            <a:ext cx="5029200" cy="400110"/>
          </a:xfrm>
          <a:prstGeom prst="rect">
            <a:avLst/>
          </a:prstGeom>
          <a:solidFill>
            <a:srgbClr val="FAC896"/>
          </a:solidFill>
          <a:ln>
            <a:solidFill>
              <a:srgbClr val="A7001B"/>
            </a:solidFill>
          </a:ln>
        </p:spPr>
        <p:txBody>
          <a:bodyPr wrap="square" rtlCol="0">
            <a:spAutoFit/>
          </a:bodyPr>
          <a:lstStyle/>
          <a:p>
            <a:pPr algn="ctr"/>
            <a:r>
              <a:rPr lang="en-US" sz="2000" b="1" dirty="0" smtClean="0">
                <a:solidFill>
                  <a:srgbClr val="000080"/>
                </a:solidFill>
                <a:latin typeface="+mj-lt"/>
              </a:rPr>
              <a:t>Size of shared English-Language L title space</a:t>
            </a:r>
            <a:endParaRPr lang="en-US" sz="2000" b="1" dirty="0">
              <a:solidFill>
                <a:srgbClr val="000080"/>
              </a:solidFill>
              <a:latin typeface="+mj-lt"/>
            </a:endParaRPr>
          </a:p>
        </p:txBody>
      </p:sp>
      <p:sp>
        <p:nvSpPr>
          <p:cNvPr id="17" name="Rectangular Callout 16"/>
          <p:cNvSpPr/>
          <p:nvPr/>
        </p:nvSpPr>
        <p:spPr>
          <a:xfrm>
            <a:off x="7257229" y="4621928"/>
            <a:ext cx="1250731" cy="457200"/>
          </a:xfrm>
          <a:prstGeom prst="wedgeRectCallout">
            <a:avLst>
              <a:gd name="adj1" fmla="val -171874"/>
              <a:gd name="adj2" fmla="val -561277"/>
            </a:avLst>
          </a:prstGeom>
          <a:ln w="19050">
            <a:solidFill>
              <a:srgbClr val="A7001B"/>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rgbClr val="000080"/>
                </a:solidFill>
              </a:rPr>
              <a:t>Hindi</a:t>
            </a:r>
            <a:endParaRPr lang="en-US" dirty="0">
              <a:solidFill>
                <a:srgbClr val="000080"/>
              </a:solidFill>
            </a:endParaRPr>
          </a:p>
        </p:txBody>
      </p:sp>
      <p:sp>
        <p:nvSpPr>
          <p:cNvPr id="18" name="Rectangular Callout 17"/>
          <p:cNvSpPr/>
          <p:nvPr/>
        </p:nvSpPr>
        <p:spPr>
          <a:xfrm>
            <a:off x="444062" y="4621928"/>
            <a:ext cx="1250731" cy="457200"/>
          </a:xfrm>
          <a:prstGeom prst="wedgeRectCallout">
            <a:avLst>
              <a:gd name="adj1" fmla="val 269303"/>
              <a:gd name="adj2" fmla="val -33691"/>
            </a:avLst>
          </a:prstGeom>
          <a:ln w="19050">
            <a:solidFill>
              <a:srgbClr val="A7001B"/>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000080"/>
                </a:solidFill>
              </a:rPr>
              <a:t>Hausa</a:t>
            </a:r>
            <a:endParaRPr lang="en-US" dirty="0">
              <a:solidFill>
                <a:srgbClr val="000080"/>
              </a:solidFill>
            </a:endParaRPr>
          </a:p>
        </p:txBody>
      </p:sp>
      <p:sp>
        <p:nvSpPr>
          <p:cNvPr id="19" name="Rectangular Callout 18"/>
          <p:cNvSpPr/>
          <p:nvPr/>
        </p:nvSpPr>
        <p:spPr>
          <a:xfrm>
            <a:off x="7272995" y="1447800"/>
            <a:ext cx="1508234" cy="1066800"/>
          </a:xfrm>
          <a:prstGeom prst="wedgeRectCallout">
            <a:avLst>
              <a:gd name="adj1" fmla="val -376413"/>
              <a:gd name="adj2" fmla="val -10046"/>
            </a:avLst>
          </a:prstGeom>
          <a:ln w="19050">
            <a:solidFill>
              <a:srgbClr val="A7001B"/>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solidFill>
                  <a:srgbClr val="000080"/>
                </a:solidFill>
              </a:rPr>
              <a:t>Dataless</a:t>
            </a:r>
            <a:r>
              <a:rPr lang="en-US" dirty="0" smtClean="0">
                <a:solidFill>
                  <a:srgbClr val="000080"/>
                </a:solidFill>
              </a:rPr>
              <a:t> classification for English</a:t>
            </a:r>
            <a:endParaRPr lang="en-US" dirty="0">
              <a:solidFill>
                <a:srgbClr val="000080"/>
              </a:solidFill>
            </a:endParaRPr>
          </a:p>
        </p:txBody>
      </p:sp>
      <p:sp>
        <p:nvSpPr>
          <p:cNvPr id="20" name="TextBox 19"/>
          <p:cNvSpPr txBox="1"/>
          <p:nvPr/>
        </p:nvSpPr>
        <p:spPr>
          <a:xfrm rot="16200000">
            <a:off x="903888" y="3383973"/>
            <a:ext cx="1828799" cy="400110"/>
          </a:xfrm>
          <a:prstGeom prst="rect">
            <a:avLst/>
          </a:prstGeom>
          <a:solidFill>
            <a:srgbClr val="FAC896"/>
          </a:solidFill>
          <a:ln>
            <a:solidFill>
              <a:srgbClr val="A7001B"/>
            </a:solidFill>
          </a:ln>
        </p:spPr>
        <p:txBody>
          <a:bodyPr wrap="square" rtlCol="0">
            <a:spAutoFit/>
          </a:bodyPr>
          <a:lstStyle/>
          <a:p>
            <a:pPr algn="ctr"/>
            <a:r>
              <a:rPr lang="en-US" sz="2000" b="1" dirty="0" smtClean="0">
                <a:solidFill>
                  <a:srgbClr val="000080"/>
                </a:solidFill>
                <a:latin typeface="+mj-lt"/>
              </a:rPr>
              <a:t>Accuracy</a:t>
            </a:r>
            <a:endParaRPr lang="en-US" sz="2000" b="1" dirty="0">
              <a:solidFill>
                <a:srgbClr val="000080"/>
              </a:solidFill>
              <a:latin typeface="+mj-lt"/>
            </a:endParaRPr>
          </a:p>
        </p:txBody>
      </p:sp>
      <p:sp>
        <p:nvSpPr>
          <p:cNvPr id="3" name="Slide Number Placeholder 2"/>
          <p:cNvSpPr>
            <a:spLocks noGrp="1"/>
          </p:cNvSpPr>
          <p:nvPr>
            <p:ph type="sldNum" sz="quarter" idx="4294967295"/>
          </p:nvPr>
        </p:nvSpPr>
        <p:spPr/>
        <p:txBody>
          <a:bodyPr/>
          <a:lstStyle/>
          <a:p>
            <a:pPr>
              <a:defRPr/>
            </a:pPr>
            <a:r>
              <a:rPr lang="en-US" altLang="zh-TW" smtClean="0"/>
              <a:t>Page </a:t>
            </a:r>
            <a:fld id="{ED7074CE-C30A-4906-A13E-F3E63223B4E1}" type="slidenum">
              <a:rPr lang="en-US" altLang="zh-TW" smtClean="0"/>
              <a:pPr>
                <a:defRPr/>
              </a:pPr>
              <a:t>19</a:t>
            </a:fld>
            <a:endParaRPr lang="en-US" altLang="zh-TW" dirty="0"/>
          </a:p>
        </p:txBody>
      </p:sp>
      <p:sp>
        <p:nvSpPr>
          <p:cNvPr id="11" name="Rectangular Callout 10"/>
          <p:cNvSpPr/>
          <p:nvPr/>
        </p:nvSpPr>
        <p:spPr>
          <a:xfrm>
            <a:off x="381000" y="685800"/>
            <a:ext cx="4038600" cy="71558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Can be done to all 292 languages represented in Wikipedia</a:t>
            </a:r>
            <a:endParaRPr lang="en-US" b="1" dirty="0">
              <a:solidFill>
                <a:srgbClr val="000080"/>
              </a:solidFill>
            </a:endParaRPr>
          </a:p>
        </p:txBody>
      </p:sp>
      <p:sp>
        <p:nvSpPr>
          <p:cNvPr id="13" name="Rectangular Callout 12"/>
          <p:cNvSpPr/>
          <p:nvPr/>
        </p:nvSpPr>
        <p:spPr>
          <a:xfrm>
            <a:off x="4876800" y="685800"/>
            <a:ext cx="4038600" cy="71558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Performance depends on the Wikipedia size </a:t>
            </a:r>
            <a:endParaRPr lang="en-US" b="1" dirty="0">
              <a:solidFill>
                <a:srgbClr val="000080"/>
              </a:solidFill>
            </a:endParaRPr>
          </a:p>
        </p:txBody>
      </p:sp>
    </p:spTree>
    <p:extLst>
      <p:ext uri="{BB962C8B-B14F-4D97-AF65-F5344CB8AC3E}">
        <p14:creationId xmlns:p14="http://schemas.microsoft.com/office/powerpoint/2010/main" val="145636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Automating natural language understanding requires learning (many) models and reasoning with respect to them.</a:t>
            </a:r>
          </a:p>
          <a:p>
            <a:endParaRPr lang="en-US" dirty="0"/>
          </a:p>
          <a:p>
            <a:r>
              <a:rPr lang="en-US" dirty="0" smtClean="0"/>
              <a:t>In order to do machine learning effectively one needs to know how to represent and combine knowledge effectively</a:t>
            </a:r>
          </a:p>
          <a:p>
            <a:pPr lvl="1"/>
            <a:r>
              <a:rPr lang="en-US" dirty="0" smtClean="0"/>
              <a:t>During learning and decision making </a:t>
            </a:r>
            <a:endParaRPr lang="en-US" dirty="0"/>
          </a:p>
          <a:p>
            <a:pPr lvl="1"/>
            <a:endParaRPr lang="en-US" dirty="0" smtClean="0"/>
          </a:p>
          <a:p>
            <a:r>
              <a:rPr lang="en-US" dirty="0" smtClean="0"/>
              <a:t>Inducing the many statistical models needed requires reasoning, to identify incidental supervision signals that exist in the data. </a:t>
            </a:r>
            <a:endParaRPr lang="en-US" dirty="0"/>
          </a:p>
        </p:txBody>
      </p:sp>
      <p:sp>
        <p:nvSpPr>
          <p:cNvPr id="4" name="Content Placeholder 2"/>
          <p:cNvSpPr txBox="1">
            <a:spLocks/>
          </p:cNvSpPr>
          <p:nvPr/>
        </p:nvSpPr>
        <p:spPr bwMode="auto">
          <a:xfrm>
            <a:off x="3810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000080"/>
              </a:buClr>
              <a:buFont typeface="Wingdings" panose="05000000000000000000" pitchFamily="2" charset="2"/>
              <a:buChar char="§"/>
              <a:defRPr sz="2400" kern="1200">
                <a:solidFill>
                  <a:srgbClr val="000080"/>
                </a:solidFill>
                <a:latin typeface="Calibri" panose="020F0502020204030204" pitchFamily="34" charset="0"/>
                <a:ea typeface="+mn-ea"/>
                <a:cs typeface="Calibri" panose="020F0502020204030204" pitchFamily="34" charset="0"/>
              </a:defRPr>
            </a:lvl1pPr>
            <a:lvl2pPr marL="800100" indent="-342900" algn="l" rtl="0" eaLnBrk="0" fontAlgn="base" hangingPunct="0">
              <a:spcBef>
                <a:spcPct val="20000"/>
              </a:spcBef>
              <a:spcAft>
                <a:spcPct val="0"/>
              </a:spcAft>
              <a:buClr>
                <a:srgbClr val="400080"/>
              </a:buClr>
              <a:buSzPct val="65000"/>
              <a:buFont typeface="Wingdings" panose="05000000000000000000" pitchFamily="2" charset="2"/>
              <a:buChar char="q"/>
              <a:defRPr sz="2000" kern="1200">
                <a:solidFill>
                  <a:srgbClr val="400080"/>
                </a:solidFill>
                <a:latin typeface="Calibri" panose="020F0502020204030204" pitchFamily="34" charset="0"/>
                <a:ea typeface="+mn-ea"/>
                <a:cs typeface="Calibri" panose="020F0502020204030204" pitchFamily="34" charset="0"/>
              </a:defRPr>
            </a:lvl2pPr>
            <a:lvl3pPr marL="1143000" indent="-285750" algn="l" rtl="0" eaLnBrk="0" fontAlgn="base" hangingPunct="0">
              <a:spcBef>
                <a:spcPct val="20000"/>
              </a:spcBef>
              <a:spcAft>
                <a:spcPct val="0"/>
              </a:spcAft>
              <a:buClr>
                <a:srgbClr val="000080"/>
              </a:buClr>
              <a:buSzPct val="90000"/>
              <a:buFont typeface="Wingdings" panose="05000000000000000000" pitchFamily="2" charset="2"/>
              <a:buChar char="§"/>
              <a:defRPr kern="1200">
                <a:solidFill>
                  <a:srgbClr val="000080"/>
                </a:solidFill>
                <a:latin typeface="Calibri" panose="020F0502020204030204" pitchFamily="34" charset="0"/>
                <a:ea typeface="+mn-ea"/>
                <a:cs typeface="Calibri" panose="020F0502020204030204" pitchFamily="34" charset="0"/>
              </a:defRPr>
            </a:lvl3pPr>
            <a:lvl4pPr marL="1485900" indent="-285750" algn="l" rtl="0" eaLnBrk="0" fontAlgn="base" hangingPunct="0">
              <a:spcBef>
                <a:spcPct val="20000"/>
              </a:spcBef>
              <a:spcAft>
                <a:spcPct val="0"/>
              </a:spcAft>
              <a:buClr>
                <a:srgbClr val="400080"/>
              </a:buClr>
              <a:buSzPct val="55000"/>
              <a:buFont typeface="Wingdings" panose="05000000000000000000" pitchFamily="2" charset="2"/>
              <a:buChar char="q"/>
              <a:defRPr sz="1600" kern="1200">
                <a:solidFill>
                  <a:srgbClr val="400080"/>
                </a:solidFill>
                <a:latin typeface="Calibri" panose="020F0502020204030204" pitchFamily="34" charset="0"/>
                <a:ea typeface="+mn-ea"/>
                <a:cs typeface="Calibri" panose="020F0502020204030204" pitchFamily="34" charset="0"/>
              </a:defRPr>
            </a:lvl4pPr>
            <a:lvl5pPr marL="1828800" indent="-285750" algn="l" rtl="0" eaLnBrk="0" fontAlgn="base" hangingPunct="0">
              <a:spcBef>
                <a:spcPct val="20000"/>
              </a:spcBef>
              <a:spcAft>
                <a:spcPct val="0"/>
              </a:spcAft>
              <a:buClr>
                <a:schemeClr val="tx1"/>
              </a:buClr>
              <a:buSzPct val="110000"/>
              <a:buFont typeface="Arial" panose="020B0604020202020204" pitchFamily="34" charset="0"/>
              <a:buChar char="•"/>
              <a:defRPr sz="1400" kern="1200">
                <a:solidFill>
                  <a:srgbClr val="00008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Automating </a:t>
            </a:r>
            <a:r>
              <a:rPr lang="en-US" dirty="0" smtClean="0">
                <a:solidFill>
                  <a:schemeClr val="accent3">
                    <a:lumMod val="50000"/>
                  </a:schemeClr>
                </a:solidFill>
              </a:rPr>
              <a:t>natural language understanding </a:t>
            </a:r>
            <a:r>
              <a:rPr lang="en-US" dirty="0" smtClean="0"/>
              <a:t>requires </a:t>
            </a:r>
            <a:r>
              <a:rPr lang="en-US" dirty="0" smtClean="0">
                <a:solidFill>
                  <a:schemeClr val="accent3">
                    <a:lumMod val="50000"/>
                  </a:schemeClr>
                </a:solidFill>
              </a:rPr>
              <a:t>learning</a:t>
            </a:r>
            <a:r>
              <a:rPr lang="en-US" dirty="0" smtClean="0"/>
              <a:t> (many) models and </a:t>
            </a:r>
            <a:r>
              <a:rPr lang="en-US" dirty="0" smtClean="0">
                <a:solidFill>
                  <a:schemeClr val="accent3">
                    <a:lumMod val="50000"/>
                  </a:schemeClr>
                </a:solidFill>
              </a:rPr>
              <a:t>reasoning</a:t>
            </a:r>
            <a:r>
              <a:rPr lang="en-US" dirty="0" smtClean="0"/>
              <a:t> with respect to them.</a:t>
            </a:r>
          </a:p>
          <a:p>
            <a:endParaRPr lang="en-US" dirty="0" smtClean="0"/>
          </a:p>
          <a:p>
            <a:r>
              <a:rPr lang="en-US" dirty="0" smtClean="0"/>
              <a:t>In order to do machine learning effectively one needs to know how to </a:t>
            </a:r>
            <a:r>
              <a:rPr lang="en-US" dirty="0" smtClean="0">
                <a:solidFill>
                  <a:schemeClr val="accent3">
                    <a:lumMod val="50000"/>
                  </a:schemeClr>
                </a:solidFill>
              </a:rPr>
              <a:t>represent</a:t>
            </a:r>
            <a:r>
              <a:rPr lang="en-US" dirty="0" smtClean="0"/>
              <a:t> and </a:t>
            </a:r>
            <a:r>
              <a:rPr lang="en-US" dirty="0" smtClean="0">
                <a:solidFill>
                  <a:schemeClr val="accent3">
                    <a:lumMod val="50000"/>
                  </a:schemeClr>
                </a:solidFill>
              </a:rPr>
              <a:t>combine knowledge </a:t>
            </a:r>
            <a:r>
              <a:rPr lang="en-US" dirty="0" smtClean="0"/>
              <a:t>effectively</a:t>
            </a:r>
          </a:p>
          <a:p>
            <a:pPr lvl="1"/>
            <a:r>
              <a:rPr lang="en-US" dirty="0" smtClean="0">
                <a:solidFill>
                  <a:schemeClr val="accent3">
                    <a:lumMod val="50000"/>
                  </a:schemeClr>
                </a:solidFill>
              </a:rPr>
              <a:t>During learning and decision making </a:t>
            </a:r>
          </a:p>
          <a:p>
            <a:pPr lvl="1"/>
            <a:endParaRPr lang="en-US" dirty="0" smtClean="0"/>
          </a:p>
          <a:p>
            <a:r>
              <a:rPr lang="en-US" dirty="0" smtClean="0"/>
              <a:t>Inducing the many statistical models needed requires reasoning, to identify </a:t>
            </a:r>
            <a:r>
              <a:rPr lang="en-US" dirty="0" smtClean="0">
                <a:solidFill>
                  <a:schemeClr val="accent3">
                    <a:lumMod val="50000"/>
                  </a:schemeClr>
                </a:solidFill>
              </a:rPr>
              <a:t>incidental supervision signals </a:t>
            </a:r>
            <a:r>
              <a:rPr lang="en-US" dirty="0" smtClean="0"/>
              <a:t>that exist in the data. </a:t>
            </a:r>
            <a:endParaRPr lang="en-US" dirty="0"/>
          </a:p>
        </p:txBody>
      </p:sp>
      <p:sp>
        <p:nvSpPr>
          <p:cNvPr id="2" name="Title 1"/>
          <p:cNvSpPr>
            <a:spLocks noGrp="1"/>
          </p:cNvSpPr>
          <p:nvPr>
            <p:ph type="title"/>
          </p:nvPr>
        </p:nvSpPr>
        <p:spPr/>
        <p:txBody>
          <a:bodyPr/>
          <a:lstStyle/>
          <a:p>
            <a:r>
              <a:rPr lang="en-US" dirty="0" smtClean="0"/>
              <a:t>Natural Language Understanding: Theses</a:t>
            </a:r>
            <a:endParaRPr lang="en-US" dirty="0"/>
          </a:p>
        </p:txBody>
      </p:sp>
      <p:sp>
        <p:nvSpPr>
          <p:cNvPr id="5" name="Right Arrow 4"/>
          <p:cNvSpPr/>
          <p:nvPr/>
        </p:nvSpPr>
        <p:spPr>
          <a:xfrm>
            <a:off x="76200" y="4090576"/>
            <a:ext cx="600074"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9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Supervision-less Learning</a:t>
            </a:r>
            <a:endParaRPr lang="en-US" dirty="0"/>
          </a:p>
        </p:txBody>
      </p:sp>
      <p:sp>
        <p:nvSpPr>
          <p:cNvPr id="3" name="Content Placeholder 2"/>
          <p:cNvSpPr>
            <a:spLocks noGrp="1"/>
          </p:cNvSpPr>
          <p:nvPr>
            <p:ph idx="1"/>
          </p:nvPr>
        </p:nvSpPr>
        <p:spPr/>
        <p:txBody>
          <a:bodyPr/>
          <a:lstStyle/>
          <a:p>
            <a:r>
              <a:rPr lang="en-US" dirty="0" smtClean="0"/>
              <a:t>This learning protocol relies on the ability to induce good semantic representations.</a:t>
            </a:r>
          </a:p>
          <a:p>
            <a:r>
              <a:rPr lang="en-US" dirty="0" smtClean="0"/>
              <a:t>Relevant semantic representations should be learned using existing signals, independently of the task at hand.</a:t>
            </a:r>
          </a:p>
          <a:p>
            <a:endParaRPr lang="en-US" dirty="0"/>
          </a:p>
          <a:p>
            <a:r>
              <a:rPr lang="en-US" dirty="0" smtClean="0"/>
              <a:t>Success Stories:</a:t>
            </a:r>
          </a:p>
          <a:p>
            <a:pPr lvl="1"/>
            <a:r>
              <a:rPr lang="en-US" dirty="0" smtClean="0"/>
              <a:t>Text Categorization</a:t>
            </a:r>
          </a:p>
          <a:p>
            <a:pPr lvl="1"/>
            <a:r>
              <a:rPr lang="en-US" dirty="0" smtClean="0"/>
              <a:t>Event Detection and Co-reference </a:t>
            </a:r>
          </a:p>
          <a:p>
            <a:pPr lvl="2"/>
            <a:r>
              <a:rPr lang="en-US" dirty="0" smtClean="0"/>
              <a:t>Requires more involved representations</a:t>
            </a:r>
          </a:p>
          <a:p>
            <a:r>
              <a:rPr lang="en-US" dirty="0" smtClean="0"/>
              <a:t>No real understanding for how to do this in general</a:t>
            </a:r>
          </a:p>
          <a:p>
            <a:pPr lvl="1"/>
            <a:r>
              <a:rPr lang="en-US" dirty="0" smtClean="0"/>
              <a:t>Named Entity Recognition: New entity types…</a:t>
            </a:r>
          </a:p>
          <a:p>
            <a:pPr lvl="1"/>
            <a:r>
              <a:rPr lang="en-US" dirty="0" smtClean="0"/>
              <a:t>Relation Extraction: New relation types…</a:t>
            </a:r>
            <a:endParaRPr lang="en-US"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20</a:t>
            </a:fld>
            <a:endParaRPr lang="en-US" altLang="zh-TW" dirty="0"/>
          </a:p>
        </p:txBody>
      </p:sp>
    </p:spTree>
    <p:extLst>
      <p:ext uri="{BB962C8B-B14F-4D97-AF65-F5344CB8AC3E}">
        <p14:creationId xmlns:p14="http://schemas.microsoft.com/office/powerpoint/2010/main" val="44205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Wikification: The Reference Problem </a:t>
            </a:r>
            <a:endParaRPr lang="en-US" sz="2400" dirty="0"/>
          </a:p>
        </p:txBody>
      </p:sp>
      <p:sp>
        <p:nvSpPr>
          <p:cNvPr id="19" name="TextBox 3"/>
          <p:cNvSpPr txBox="1">
            <a:spLocks noChangeArrowheads="1"/>
          </p:cNvSpPr>
          <p:nvPr/>
        </p:nvSpPr>
        <p:spPr bwMode="auto">
          <a:xfrm>
            <a:off x="6324600" y="152400"/>
            <a:ext cx="2590800" cy="400110"/>
          </a:xfrm>
          <a:prstGeom prst="rect">
            <a:avLst/>
          </a:prstGeom>
          <a:solidFill>
            <a:srgbClr val="FAE1AF"/>
          </a:solidFill>
          <a:ln w="9525">
            <a:solidFill>
              <a:srgbClr val="A7001B"/>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a:solidFill>
                  <a:srgbClr val="000080"/>
                </a:solidFill>
                <a:latin typeface="Calibri" pitchFamily="34" charset="0"/>
              </a:rPr>
              <a:t>K</a:t>
            </a:r>
            <a:r>
              <a:rPr lang="en-US" sz="2000" dirty="0" smtClean="0">
                <a:solidFill>
                  <a:srgbClr val="000080"/>
                </a:solidFill>
                <a:latin typeface="Calibri" pitchFamily="34" charset="0"/>
              </a:rPr>
              <a:t>nowledge </a:t>
            </a:r>
            <a:r>
              <a:rPr lang="en-US" sz="2000" dirty="0">
                <a:solidFill>
                  <a:srgbClr val="000080"/>
                </a:solidFill>
                <a:latin typeface="Calibri" pitchFamily="34" charset="0"/>
              </a:rPr>
              <a:t>A</a:t>
            </a:r>
            <a:r>
              <a:rPr lang="en-US" sz="2000" dirty="0" smtClean="0">
                <a:solidFill>
                  <a:srgbClr val="000080"/>
                </a:solidFill>
                <a:latin typeface="Calibri" pitchFamily="34" charset="0"/>
              </a:rPr>
              <a:t>cquisition</a:t>
            </a:r>
          </a:p>
        </p:txBody>
      </p:sp>
      <p:sp>
        <p:nvSpPr>
          <p:cNvPr id="5" name="Slide Number Placeholder 4"/>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21</a:t>
            </a:fld>
            <a:endParaRPr lang="en-US" altLang="zh-TW"/>
          </a:p>
        </p:txBody>
      </p:sp>
      <p:sp>
        <p:nvSpPr>
          <p:cNvPr id="40" name="TextBox 39"/>
          <p:cNvSpPr txBox="1"/>
          <p:nvPr/>
        </p:nvSpPr>
        <p:spPr>
          <a:xfrm>
            <a:off x="1069560" y="1524000"/>
            <a:ext cx="6975890" cy="1200329"/>
          </a:xfrm>
          <a:prstGeom prst="rect">
            <a:avLst/>
          </a:prstGeom>
          <a:noFill/>
          <a:ln>
            <a:solidFill>
              <a:srgbClr val="A7001B"/>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Blumenthal (D) is a candidate for the U.S. Senate seat now held by Christopher Dodd (D), and he has held a commanding lead in the race since he entered it. But the Times report has the potential to fundamentally reshape the contest in the Nutmeg State.</a:t>
            </a:r>
          </a:p>
        </p:txBody>
      </p:sp>
      <p:sp>
        <p:nvSpPr>
          <p:cNvPr id="41" name="TextBox 40"/>
          <p:cNvSpPr txBox="1"/>
          <p:nvPr/>
        </p:nvSpPr>
        <p:spPr>
          <a:xfrm>
            <a:off x="1066800" y="3997762"/>
            <a:ext cx="6959600" cy="1200329"/>
          </a:xfrm>
          <a:prstGeom prst="rect">
            <a:avLst/>
          </a:prstGeom>
          <a:noFill/>
          <a:ln>
            <a:solidFill>
              <a:srgbClr val="A7001B"/>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Blumenthal</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D</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is a candidate for the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U.S. Senate</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seat now held by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Christopher Dodd</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a:t>
            </a:r>
            <a:r>
              <a:rPr kumimoji="0" lang="en-US" sz="1800" b="0" i="0" u="none" strike="noStrike" kern="0" cap="none" spc="0" normalizeH="0" baseline="0" noProof="0" dirty="0" smtClean="0">
                <a:ln>
                  <a:noFill/>
                </a:ln>
                <a:solidFill>
                  <a:srgbClr val="0033CC"/>
                </a:solidFill>
                <a:effectLst/>
                <a:uLnTx/>
                <a:uFillTx/>
                <a:latin typeface="Calibri"/>
                <a:cs typeface="Arial" pitchFamily="34" charset="0"/>
              </a:rPr>
              <a:t>D</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and he has held a commanding lead in the race since he entered it. But the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Times</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report has the potential to fundamentally reshape the contest in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the Nutmeg State</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a:t>
            </a:r>
          </a:p>
        </p:txBody>
      </p:sp>
      <p:sp>
        <p:nvSpPr>
          <p:cNvPr id="42" name="Down Arrow 41"/>
          <p:cNvSpPr/>
          <p:nvPr/>
        </p:nvSpPr>
        <p:spPr>
          <a:xfrm>
            <a:off x="4104484" y="2848328"/>
            <a:ext cx="265708" cy="350126"/>
          </a:xfrm>
          <a:prstGeom prst="downArrow">
            <a:avLst/>
          </a:prstGeom>
          <a:solidFill>
            <a:srgbClr val="A7001B"/>
          </a:solidFill>
          <a:ln w="25400" cap="flat" cmpd="sng" algn="ctr">
            <a:solidFill>
              <a:srgbClr val="A7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6" y="3256153"/>
            <a:ext cx="1647704" cy="4172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Down Arrow 43"/>
          <p:cNvSpPr/>
          <p:nvPr/>
        </p:nvSpPr>
        <p:spPr>
          <a:xfrm rot="10800000">
            <a:off x="1585962" y="3708305"/>
            <a:ext cx="105115" cy="338056"/>
          </a:xfrm>
          <a:prstGeom prst="downArrow">
            <a:avLst/>
          </a:prstGeom>
          <a:solidFill>
            <a:srgbClr val="A7001B"/>
          </a:solidFill>
          <a:ln w="25400" cap="flat" cmpd="sng" algn="ctr">
            <a:solidFill>
              <a:srgbClr val="A7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7" y="3264639"/>
            <a:ext cx="2577850" cy="4105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730" y="5498651"/>
            <a:ext cx="1470470" cy="3948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02" y="5498651"/>
            <a:ext cx="1581150" cy="413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Down Arrow 47"/>
          <p:cNvSpPr/>
          <p:nvPr/>
        </p:nvSpPr>
        <p:spPr>
          <a:xfrm flipH="1">
            <a:off x="5628986" y="5234076"/>
            <a:ext cx="60262" cy="264575"/>
          </a:xfrm>
          <a:prstGeom prst="downArrow">
            <a:avLst/>
          </a:prstGeom>
          <a:solidFill>
            <a:srgbClr val="A7001B"/>
          </a:solidFill>
          <a:ln w="25400" cap="flat" cmpd="sng" algn="ctr">
            <a:solidFill>
              <a:srgbClr val="A7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4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942" y="3233831"/>
            <a:ext cx="1852342" cy="441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Down Arrow 49"/>
          <p:cNvSpPr/>
          <p:nvPr/>
        </p:nvSpPr>
        <p:spPr>
          <a:xfrm rot="14243175">
            <a:off x="2769282" y="3563472"/>
            <a:ext cx="88476" cy="579122"/>
          </a:xfrm>
          <a:prstGeom prst="downArrow">
            <a:avLst/>
          </a:prstGeom>
          <a:solidFill>
            <a:srgbClr val="A7001B"/>
          </a:solidFill>
          <a:ln w="25400" cap="flat" cmpd="sng" algn="ctr">
            <a:solidFill>
              <a:srgbClr val="A7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51" name="Curved Right Arrow 50"/>
          <p:cNvSpPr/>
          <p:nvPr/>
        </p:nvSpPr>
        <p:spPr>
          <a:xfrm>
            <a:off x="816597" y="4448174"/>
            <a:ext cx="304800" cy="1334651"/>
          </a:xfrm>
          <a:prstGeom prst="curvedRightArrow">
            <a:avLst/>
          </a:prstGeom>
          <a:solidFill>
            <a:srgbClr val="A7001B"/>
          </a:solidFill>
          <a:ln w="25400" cap="flat" cmpd="sng" algn="ctr">
            <a:solidFill>
              <a:srgbClr val="A7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solidFill>
                  <a:srgbClr val="0000FF"/>
                </a:solidFill>
              </a:ln>
              <a:solidFill>
                <a:srgbClr val="0000FF"/>
              </a:solidFill>
              <a:effectLst/>
              <a:uLnTx/>
              <a:uFillTx/>
              <a:latin typeface="Calibri"/>
              <a:ea typeface="+mn-ea"/>
              <a:cs typeface="+mn-cs"/>
            </a:endParaRPr>
          </a:p>
        </p:txBody>
      </p:sp>
      <p:sp>
        <p:nvSpPr>
          <p:cNvPr id="52" name="Down Arrow 51"/>
          <p:cNvSpPr/>
          <p:nvPr/>
        </p:nvSpPr>
        <p:spPr>
          <a:xfrm rot="14243175">
            <a:off x="5645011" y="3581105"/>
            <a:ext cx="88476" cy="579122"/>
          </a:xfrm>
          <a:prstGeom prst="downArrow">
            <a:avLst/>
          </a:prstGeom>
          <a:solidFill>
            <a:srgbClr val="A7001B"/>
          </a:solidFill>
          <a:ln w="25400" cap="flat" cmpd="sng" algn="ctr">
            <a:solidFill>
              <a:srgbClr val="A7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5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101" y="5469657"/>
            <a:ext cx="1849432" cy="4424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Down Arrow 53"/>
          <p:cNvSpPr/>
          <p:nvPr/>
        </p:nvSpPr>
        <p:spPr>
          <a:xfrm flipH="1">
            <a:off x="3962400" y="4904522"/>
            <a:ext cx="60262" cy="565135"/>
          </a:xfrm>
          <a:prstGeom prst="downArrow">
            <a:avLst/>
          </a:prstGeom>
          <a:solidFill>
            <a:srgbClr val="A7001B"/>
          </a:solidFill>
          <a:ln w="25400" cap="flat" cmpd="sng" algn="ctr">
            <a:solidFill>
              <a:srgbClr val="A7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20" name="TextBox 3"/>
          <p:cNvSpPr txBox="1">
            <a:spLocks noChangeArrowheads="1"/>
          </p:cNvSpPr>
          <p:nvPr/>
        </p:nvSpPr>
        <p:spPr bwMode="auto">
          <a:xfrm>
            <a:off x="3344323" y="5962793"/>
            <a:ext cx="1275225" cy="400110"/>
          </a:xfrm>
          <a:prstGeom prst="rect">
            <a:avLst/>
          </a:prstGeom>
          <a:solidFill>
            <a:srgbClr val="FAE1AF"/>
          </a:solidFill>
          <a:ln w="28575">
            <a:solidFill>
              <a:srgbClr val="A7001B"/>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smtClean="0">
                <a:solidFill>
                  <a:srgbClr val="000000"/>
                </a:solidFill>
                <a:latin typeface="Calibri" pitchFamily="34" charset="0"/>
              </a:rPr>
              <a:t>Ambiguity</a:t>
            </a:r>
            <a:endParaRPr lang="en-US" sz="2000" dirty="0">
              <a:solidFill>
                <a:srgbClr val="000000"/>
              </a:solidFill>
              <a:latin typeface="Calibri" pitchFamily="34" charset="0"/>
            </a:endParaRPr>
          </a:p>
        </p:txBody>
      </p:sp>
      <p:sp>
        <p:nvSpPr>
          <p:cNvPr id="21" name="TextBox 3"/>
          <p:cNvSpPr txBox="1">
            <a:spLocks noChangeArrowheads="1"/>
          </p:cNvSpPr>
          <p:nvPr/>
        </p:nvSpPr>
        <p:spPr bwMode="auto">
          <a:xfrm>
            <a:off x="5519848" y="5957391"/>
            <a:ext cx="1275225" cy="400110"/>
          </a:xfrm>
          <a:prstGeom prst="rect">
            <a:avLst/>
          </a:prstGeom>
          <a:solidFill>
            <a:srgbClr val="FAE1AF"/>
          </a:solidFill>
          <a:ln w="28575">
            <a:solidFill>
              <a:srgbClr val="A7001B"/>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smtClean="0">
                <a:solidFill>
                  <a:srgbClr val="000000"/>
                </a:solidFill>
                <a:latin typeface="Calibri" pitchFamily="34" charset="0"/>
              </a:rPr>
              <a:t>Variability</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275554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par>
                                <p:cTn id="12" presetID="22" presetClass="entr" presetSubtype="1"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par>
                                <p:cTn id="18" presetID="22" presetClass="entr" presetSubtype="1"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par>
                                <p:cTn id="21" presetID="22" presetClass="entr" presetSubtype="1"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par>
                                <p:cTn id="24" presetID="22" presetClass="entr" presetSubtype="1"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up)">
                                      <p:cBhvr>
                                        <p:cTn id="26" dur="500"/>
                                        <p:tgtEl>
                                          <p:spTgt spid="4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par>
                                <p:cTn id="30" presetID="22" presetClass="entr" presetSubtype="1"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up)">
                                      <p:cBhvr>
                                        <p:cTn id="35" dur="500"/>
                                        <p:tgtEl>
                                          <p:spTgt spid="5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up)">
                                      <p:cBhvr>
                                        <p:cTn id="38" dur="500"/>
                                        <p:tgtEl>
                                          <p:spTgt spid="5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up)">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1" grpId="0" animBg="1"/>
      <p:bldP spid="42" grpId="0" animBg="1"/>
      <p:bldP spid="44" grpId="0" animBg="1"/>
      <p:bldP spid="48" grpId="0" animBg="1"/>
      <p:bldP spid="50" grpId="0" animBg="1"/>
      <p:bldP spid="51" grpId="0" animBg="1"/>
      <p:bldP spid="52" grpId="0" animBg="1"/>
      <p:bldP spid="54"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352800"/>
            <a:ext cx="4114800" cy="1524000"/>
          </a:xfrm>
        </p:spPr>
        <p:txBody>
          <a:bodyPr/>
          <a:lstStyle/>
          <a:p>
            <a:pPr marL="342900" lvl="2" indent="-342900">
              <a:buSzPct val="75000"/>
            </a:pPr>
            <a:r>
              <a:rPr lang="en-US" sz="2400" dirty="0" smtClean="0"/>
              <a:t>Distance Based Models</a:t>
            </a:r>
          </a:p>
          <a:p>
            <a:pPr lvl="1"/>
            <a:r>
              <a:rPr lang="en-US" dirty="0"/>
              <a:t>Simple </a:t>
            </a:r>
            <a:r>
              <a:rPr lang="en-US" dirty="0" smtClean="0"/>
              <a:t>entity representation  </a:t>
            </a:r>
            <a:endParaRPr lang="en-US" dirty="0"/>
          </a:p>
          <a:p>
            <a:pPr lvl="1"/>
            <a:r>
              <a:rPr lang="en-US" dirty="0" smtClean="0"/>
              <a:t>A complex similarity </a:t>
            </a:r>
            <a:r>
              <a:rPr lang="en-US" dirty="0"/>
              <a:t>metric </a:t>
            </a:r>
            <a:endParaRPr lang="en-US" dirty="0" smtClean="0"/>
          </a:p>
          <a:p>
            <a:pPr lvl="1"/>
            <a:r>
              <a:rPr lang="en-US" sz="1800" dirty="0" smtClean="0"/>
              <a:t>Ratinov et. al’11; Chen&amp;Roth’13</a:t>
            </a:r>
            <a:endParaRPr lang="en-US" sz="1800" dirty="0"/>
          </a:p>
        </p:txBody>
      </p:sp>
      <p:sp>
        <p:nvSpPr>
          <p:cNvPr id="2" name="Title 1"/>
          <p:cNvSpPr>
            <a:spLocks noGrp="1"/>
          </p:cNvSpPr>
          <p:nvPr>
            <p:ph type="title"/>
          </p:nvPr>
        </p:nvSpPr>
        <p:spPr/>
        <p:txBody>
          <a:bodyPr/>
          <a:lstStyle/>
          <a:p>
            <a:r>
              <a:rPr lang="en-US" dirty="0" err="1" smtClean="0"/>
              <a:t>Wikification</a:t>
            </a:r>
            <a:r>
              <a:rPr lang="en-US" dirty="0" smtClean="0"/>
              <a:t> Challenges</a:t>
            </a:r>
            <a:endParaRPr lang="en-US"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BC3EEDB6-3FB3-436A-B1A9-6088B5E4AF06}" type="slidenum">
              <a:rPr lang="en-US" altLang="zh-TW" smtClean="0"/>
              <a:pPr>
                <a:defRPr/>
              </a:pPr>
              <a:t>22</a:t>
            </a:fld>
            <a:endParaRPr lang="en-US" altLang="zh-TW"/>
          </a:p>
        </p:txBody>
      </p:sp>
      <p:sp>
        <p:nvSpPr>
          <p:cNvPr id="7" name="Rectangular Callout 6"/>
          <p:cNvSpPr>
            <a:spLocks noChangeArrowheads="1"/>
          </p:cNvSpPr>
          <p:nvPr/>
        </p:nvSpPr>
        <p:spPr bwMode="auto">
          <a:xfrm>
            <a:off x="182880" y="5105400"/>
            <a:ext cx="4297680" cy="1645920"/>
          </a:xfrm>
          <a:prstGeom prst="wedgeRectCallout">
            <a:avLst>
              <a:gd name="adj1" fmla="val 16261"/>
              <a:gd name="adj2" fmla="val -48726"/>
            </a:avLst>
          </a:prstGeom>
          <a:solidFill>
            <a:srgbClr val="FAE1AF"/>
          </a:solidFill>
          <a:ln w="28575" algn="ctr">
            <a:solidFill>
              <a:srgbClr val="A7001B"/>
            </a:solidFill>
            <a:round/>
            <a:headEnd/>
            <a:tailEnd/>
          </a:ln>
        </p:spPr>
        <p:txBody>
          <a:bodyPr/>
          <a:lstStyle/>
          <a:p>
            <a:r>
              <a:rPr lang="en-US" sz="2400" dirty="0" smtClean="0">
                <a:solidFill>
                  <a:srgbClr val="000080"/>
                </a:solidFill>
                <a:latin typeface="+mj-lt"/>
              </a:rPr>
              <a:t>In Both cases: rely </a:t>
            </a:r>
            <a:r>
              <a:rPr lang="en-US" sz="2400" dirty="0">
                <a:solidFill>
                  <a:srgbClr val="000080"/>
                </a:solidFill>
                <a:latin typeface="+mj-lt"/>
              </a:rPr>
              <a:t>on the correctness of the (partial) link structure in </a:t>
            </a:r>
            <a:r>
              <a:rPr lang="en-US" sz="2400" dirty="0" smtClean="0">
                <a:solidFill>
                  <a:srgbClr val="000080"/>
                </a:solidFill>
                <a:latin typeface="+mj-lt"/>
              </a:rPr>
              <a:t>Wikipedia with  </a:t>
            </a:r>
            <a:r>
              <a:rPr lang="en-US" sz="2400" b="1" dirty="0">
                <a:solidFill>
                  <a:srgbClr val="000080"/>
                </a:solidFill>
                <a:latin typeface="+mj-lt"/>
              </a:rPr>
              <a:t>no task specific </a:t>
            </a:r>
            <a:r>
              <a:rPr lang="en-US" sz="2400" b="1" dirty="0" smtClean="0">
                <a:solidFill>
                  <a:srgbClr val="000080"/>
                </a:solidFill>
                <a:latin typeface="+mj-lt"/>
              </a:rPr>
              <a:t>annotation</a:t>
            </a:r>
            <a:endParaRPr lang="en-US" sz="2400" b="1" dirty="0">
              <a:solidFill>
                <a:srgbClr val="000080"/>
              </a:solidFill>
              <a:latin typeface="+mj-lt"/>
            </a:endParaRPr>
          </a:p>
        </p:txBody>
      </p:sp>
      <p:sp>
        <p:nvSpPr>
          <p:cNvPr id="8" name="TextBox 7"/>
          <p:cNvSpPr txBox="1"/>
          <p:nvPr/>
        </p:nvSpPr>
        <p:spPr>
          <a:xfrm>
            <a:off x="1066800" y="838200"/>
            <a:ext cx="6959600" cy="1200329"/>
          </a:xfrm>
          <a:prstGeom prst="rect">
            <a:avLst/>
          </a:prstGeom>
          <a:noFill/>
          <a:ln>
            <a:solidFill>
              <a:srgbClr val="A7001B"/>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Blumenthal</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D</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is a candidate for the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U.S. Senate</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seat now held by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Christopher Dodd</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a:t>
            </a:r>
            <a:r>
              <a:rPr kumimoji="0" lang="en-US" sz="1800" b="0" i="0" u="none" strike="noStrike" kern="0" cap="none" spc="0" normalizeH="0" baseline="0" noProof="0" dirty="0" smtClean="0">
                <a:ln>
                  <a:noFill/>
                </a:ln>
                <a:solidFill>
                  <a:srgbClr val="0033CC"/>
                </a:solidFill>
                <a:effectLst/>
                <a:uLnTx/>
                <a:uFillTx/>
                <a:latin typeface="Calibri"/>
                <a:cs typeface="Arial" pitchFamily="34" charset="0"/>
              </a:rPr>
              <a:t>D</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and he has held a commanding lead in the race since he entered it. But the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Times</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 report has the potential to fundamentally reshape the contest in </a:t>
            </a:r>
            <a:r>
              <a:rPr kumimoji="0" lang="en-US" sz="1800" b="0" i="0" u="sng" strike="noStrike" kern="0" cap="none" spc="0" normalizeH="0" baseline="0" noProof="0" dirty="0" smtClean="0">
                <a:ln>
                  <a:noFill/>
                </a:ln>
                <a:solidFill>
                  <a:srgbClr val="0000FF"/>
                </a:solidFill>
                <a:effectLst/>
                <a:uLnTx/>
                <a:uFillTx/>
                <a:latin typeface="Calibri"/>
                <a:cs typeface="Arial" pitchFamily="34" charset="0"/>
              </a:rPr>
              <a:t>the Nutmeg State</a:t>
            </a: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a:t>
            </a: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63440" y="5105400"/>
            <a:ext cx="4297680" cy="1645920"/>
          </a:xfrm>
          <a:prstGeom prst="rect">
            <a:avLst/>
          </a:prstGeom>
          <a:ln w="28575">
            <a:solidFill>
              <a:srgbClr val="A7001B"/>
            </a:solidFill>
          </a:ln>
        </p:spPr>
      </p:pic>
      <p:sp>
        <p:nvSpPr>
          <p:cNvPr id="10" name="Content Placeholder 2"/>
          <p:cNvSpPr>
            <a:spLocks noGrp="1"/>
          </p:cNvSpPr>
          <p:nvPr>
            <p:ph sz="half" idx="1"/>
          </p:nvPr>
        </p:nvSpPr>
        <p:spPr>
          <a:xfrm>
            <a:off x="533400" y="2133600"/>
            <a:ext cx="8153400" cy="1219200"/>
          </a:xfrm>
        </p:spPr>
        <p:txBody>
          <a:bodyPr/>
          <a:lstStyle/>
          <a:p>
            <a:r>
              <a:rPr lang="en-US" sz="2000" dirty="0" smtClean="0"/>
              <a:t>Identify </a:t>
            </a:r>
            <a:r>
              <a:rPr lang="en-US" sz="2000" dirty="0"/>
              <a:t>concepts in </a:t>
            </a:r>
            <a:r>
              <a:rPr lang="en-US" sz="2000" dirty="0" smtClean="0"/>
              <a:t>text</a:t>
            </a:r>
          </a:p>
          <a:p>
            <a:r>
              <a:rPr lang="en-US" sz="2000" dirty="0" smtClean="0"/>
              <a:t>Identifies candidate Wikipedia titles for these</a:t>
            </a:r>
          </a:p>
          <a:p>
            <a:r>
              <a:rPr lang="en-US" sz="2000" dirty="0" smtClean="0"/>
              <a:t>Ranks the corresponding titles: l</a:t>
            </a:r>
            <a:r>
              <a:rPr lang="en-US" sz="1800" dirty="0" smtClean="0"/>
              <a:t>ocal context &amp; global mention/title space</a:t>
            </a:r>
            <a:endParaRPr lang="en-US" sz="2400" dirty="0" smtClean="0"/>
          </a:p>
        </p:txBody>
      </p:sp>
      <p:sp>
        <p:nvSpPr>
          <p:cNvPr id="11" name="Content Placeholder 2"/>
          <p:cNvSpPr>
            <a:spLocks noGrp="1"/>
          </p:cNvSpPr>
          <p:nvPr>
            <p:ph sz="half" idx="1"/>
          </p:nvPr>
        </p:nvSpPr>
        <p:spPr>
          <a:xfrm>
            <a:off x="4648200" y="3352800"/>
            <a:ext cx="4343400" cy="1524000"/>
          </a:xfrm>
        </p:spPr>
        <p:txBody>
          <a:bodyPr/>
          <a:lstStyle/>
          <a:p>
            <a:pPr marL="342900" lvl="2" indent="-342900">
              <a:buSzPct val="75000"/>
            </a:pPr>
            <a:r>
              <a:rPr lang="en-US" sz="2400" dirty="0" smtClean="0"/>
              <a:t>Representation Based Models</a:t>
            </a:r>
          </a:p>
          <a:p>
            <a:pPr lvl="1"/>
            <a:r>
              <a:rPr lang="en-US" dirty="0" smtClean="0"/>
              <a:t>Learned entity representation</a:t>
            </a:r>
          </a:p>
          <a:p>
            <a:pPr lvl="1"/>
            <a:r>
              <a:rPr lang="en-US" dirty="0" smtClean="0"/>
              <a:t>Simple similarity metric</a:t>
            </a:r>
          </a:p>
          <a:p>
            <a:pPr lvl="1"/>
            <a:r>
              <a:rPr lang="en-US" sz="1800" dirty="0" smtClean="0"/>
              <a:t>Tsai et al ‘16; Gupta et al. ‘17</a:t>
            </a:r>
            <a:endParaRPr lang="en-US" sz="1600" dirty="0"/>
          </a:p>
        </p:txBody>
      </p:sp>
    </p:spTree>
    <p:extLst>
      <p:ext uri="{BB962C8B-B14F-4D97-AF65-F5344CB8AC3E}">
        <p14:creationId xmlns:p14="http://schemas.microsoft.com/office/powerpoint/2010/main" val="3301443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503683" y="2049891"/>
            <a:ext cx="8229600" cy="1477328"/>
          </a:xfrm>
          <a:prstGeom prst="rect">
            <a:avLst/>
          </a:prstGeom>
          <a:noFill/>
          <a:ln>
            <a:noFill/>
          </a:ln>
        </p:spPr>
        <p:txBody>
          <a:bodyPr wrap="square" rtlCol="0">
            <a:spAutoFit/>
          </a:bodyPr>
          <a:lstStyle/>
          <a:p>
            <a:pPr marL="0" lvl="2"/>
            <a:r>
              <a:rPr lang="en-US" dirty="0" err="1">
                <a:solidFill>
                  <a:srgbClr val="000080"/>
                </a:solidFill>
                <a:latin typeface="Corbel"/>
                <a:cs typeface="Corbel"/>
              </a:rPr>
              <a:t>சிஐஏ</a:t>
            </a:r>
            <a:r>
              <a:rPr lang="en-US" dirty="0">
                <a:solidFill>
                  <a:srgbClr val="000080"/>
                </a:solidFill>
                <a:latin typeface="Corbel"/>
                <a:cs typeface="Corbel"/>
              </a:rPr>
              <a:t> </a:t>
            </a:r>
            <a:r>
              <a:rPr lang="en-US" dirty="0" err="1">
                <a:solidFill>
                  <a:srgbClr val="000080"/>
                </a:solidFill>
                <a:latin typeface="Corbel"/>
                <a:cs typeface="Corbel"/>
              </a:rPr>
              <a:t>இயக்குநர்</a:t>
            </a:r>
            <a:r>
              <a:rPr lang="en-US" dirty="0">
                <a:solidFill>
                  <a:srgbClr val="000080"/>
                </a:solidFill>
                <a:latin typeface="Corbel"/>
                <a:cs typeface="Corbel"/>
              </a:rPr>
              <a:t> </a:t>
            </a:r>
            <a:r>
              <a:rPr lang="en-US" dirty="0" err="1" smtClean="0">
                <a:solidFill>
                  <a:srgbClr val="000080"/>
                </a:solidFill>
                <a:latin typeface="Corbel"/>
                <a:cs typeface="Corbel"/>
              </a:rPr>
              <a:t>மைக்</a:t>
            </a:r>
            <a:r>
              <a:rPr lang="en-US" dirty="0" smtClean="0">
                <a:solidFill>
                  <a:srgbClr val="000080"/>
                </a:solidFill>
                <a:latin typeface="Corbel"/>
                <a:cs typeface="Corbel"/>
              </a:rPr>
              <a:t> </a:t>
            </a:r>
            <a:r>
              <a:rPr lang="en-US" dirty="0" err="1" smtClean="0">
                <a:solidFill>
                  <a:srgbClr val="000080"/>
                </a:solidFill>
                <a:latin typeface="Corbel"/>
                <a:cs typeface="Corbel"/>
              </a:rPr>
              <a:t>பாம்பேயோ</a:t>
            </a:r>
            <a:r>
              <a:rPr lang="en-US" dirty="0" smtClean="0">
                <a:solidFill>
                  <a:srgbClr val="000080"/>
                </a:solidFill>
                <a:latin typeface="Corbel"/>
                <a:cs typeface="Corbel"/>
              </a:rPr>
              <a:t> </a:t>
            </a:r>
            <a:r>
              <a:rPr lang="en-US" dirty="0" err="1" smtClean="0">
                <a:solidFill>
                  <a:srgbClr val="000080"/>
                </a:solidFill>
                <a:latin typeface="Corbel"/>
                <a:cs typeface="Corbel"/>
              </a:rPr>
              <a:t>நியமனத்துக்கு</a:t>
            </a:r>
            <a:r>
              <a:rPr lang="en-US" dirty="0" smtClean="0">
                <a:solidFill>
                  <a:srgbClr val="000080"/>
                </a:solidFill>
                <a:latin typeface="Corbel"/>
                <a:cs typeface="Corbel"/>
              </a:rPr>
              <a:t> </a:t>
            </a:r>
            <a:r>
              <a:rPr lang="en-US" dirty="0" err="1">
                <a:solidFill>
                  <a:srgbClr val="000080"/>
                </a:solidFill>
                <a:latin typeface="Corbel"/>
                <a:cs typeface="Corbel"/>
              </a:rPr>
              <a:t>அமெரிக்க</a:t>
            </a:r>
            <a:r>
              <a:rPr lang="en-US" dirty="0">
                <a:solidFill>
                  <a:srgbClr val="000080"/>
                </a:solidFill>
                <a:latin typeface="Corbel"/>
                <a:cs typeface="Corbel"/>
              </a:rPr>
              <a:t> </a:t>
            </a:r>
            <a:r>
              <a:rPr lang="en-US" dirty="0" err="1" smtClean="0">
                <a:solidFill>
                  <a:srgbClr val="000080"/>
                </a:solidFill>
                <a:latin typeface="Corbel"/>
                <a:cs typeface="Corbel"/>
              </a:rPr>
              <a:t>செனட்</a:t>
            </a:r>
            <a:r>
              <a:rPr lang="en-US" dirty="0" smtClean="0">
                <a:solidFill>
                  <a:srgbClr val="000080"/>
                </a:solidFill>
                <a:latin typeface="Corbel"/>
                <a:cs typeface="Corbel"/>
              </a:rPr>
              <a:t> </a:t>
            </a:r>
            <a:r>
              <a:rPr lang="en-US" dirty="0" err="1">
                <a:solidFill>
                  <a:srgbClr val="000080"/>
                </a:solidFill>
                <a:latin typeface="Corbel"/>
                <a:cs typeface="Corbel"/>
              </a:rPr>
              <a:t>சபை</a:t>
            </a:r>
            <a:r>
              <a:rPr lang="en-US" dirty="0">
                <a:solidFill>
                  <a:srgbClr val="000080"/>
                </a:solidFill>
                <a:latin typeface="Corbel"/>
                <a:cs typeface="Corbel"/>
              </a:rPr>
              <a:t> </a:t>
            </a:r>
            <a:r>
              <a:rPr lang="en-US" dirty="0" err="1">
                <a:solidFill>
                  <a:srgbClr val="000080"/>
                </a:solidFill>
                <a:latin typeface="Corbel"/>
                <a:cs typeface="Corbel"/>
              </a:rPr>
              <a:t>ஒப்புதல்</a:t>
            </a:r>
            <a:r>
              <a:rPr lang="en-US" dirty="0">
                <a:solidFill>
                  <a:srgbClr val="000080"/>
                </a:solidFill>
                <a:latin typeface="Corbel"/>
                <a:cs typeface="Corbel"/>
              </a:rPr>
              <a:t>. </a:t>
            </a:r>
            <a:r>
              <a:rPr lang="en-US" dirty="0" err="1">
                <a:solidFill>
                  <a:srgbClr val="000080"/>
                </a:solidFill>
                <a:latin typeface="Corbel"/>
                <a:cs typeface="Corbel"/>
              </a:rPr>
              <a:t>ஆனால்</a:t>
            </a:r>
            <a:r>
              <a:rPr lang="en-US" dirty="0">
                <a:solidFill>
                  <a:srgbClr val="000080"/>
                </a:solidFill>
                <a:latin typeface="Corbel"/>
                <a:cs typeface="Corbel"/>
              </a:rPr>
              <a:t>,  </a:t>
            </a:r>
            <a:r>
              <a:rPr lang="en-US" dirty="0" err="1">
                <a:solidFill>
                  <a:srgbClr val="000080"/>
                </a:solidFill>
                <a:latin typeface="Corbel"/>
                <a:cs typeface="Corbel"/>
              </a:rPr>
              <a:t>சிஐஏ</a:t>
            </a:r>
            <a:r>
              <a:rPr lang="en-US" dirty="0">
                <a:solidFill>
                  <a:srgbClr val="000080"/>
                </a:solidFill>
                <a:latin typeface="Corbel"/>
                <a:cs typeface="Corbel"/>
              </a:rPr>
              <a:t> </a:t>
            </a:r>
            <a:r>
              <a:rPr lang="en-US" dirty="0" err="1">
                <a:solidFill>
                  <a:srgbClr val="000080"/>
                </a:solidFill>
                <a:latin typeface="Corbel"/>
                <a:cs typeface="Corbel"/>
              </a:rPr>
              <a:t>முகமை</a:t>
            </a:r>
            <a:r>
              <a:rPr lang="en-US" dirty="0">
                <a:solidFill>
                  <a:srgbClr val="000080"/>
                </a:solidFill>
                <a:latin typeface="Corbel"/>
                <a:cs typeface="Corbel"/>
              </a:rPr>
              <a:t> </a:t>
            </a:r>
            <a:r>
              <a:rPr lang="en-US" dirty="0" err="1">
                <a:solidFill>
                  <a:srgbClr val="000080"/>
                </a:solidFill>
                <a:latin typeface="Corbel"/>
                <a:cs typeface="Corbel"/>
              </a:rPr>
              <a:t>மற்றும்</a:t>
            </a:r>
            <a:r>
              <a:rPr lang="en-US" dirty="0">
                <a:solidFill>
                  <a:srgbClr val="000080"/>
                </a:solidFill>
                <a:latin typeface="Corbel"/>
                <a:cs typeface="Corbel"/>
              </a:rPr>
              <a:t> </a:t>
            </a:r>
            <a:r>
              <a:rPr lang="en-US" dirty="0" err="1">
                <a:solidFill>
                  <a:srgbClr val="000080"/>
                </a:solidFill>
                <a:latin typeface="Corbel"/>
                <a:cs typeface="Corbel"/>
              </a:rPr>
              <a:t>அமெரிக்க</a:t>
            </a:r>
            <a:r>
              <a:rPr lang="en-US" dirty="0">
                <a:solidFill>
                  <a:srgbClr val="000080"/>
                </a:solidFill>
                <a:latin typeface="Corbel"/>
                <a:cs typeface="Corbel"/>
              </a:rPr>
              <a:t> </a:t>
            </a:r>
            <a:r>
              <a:rPr lang="en-US" dirty="0" err="1">
                <a:solidFill>
                  <a:srgbClr val="000080"/>
                </a:solidFill>
                <a:latin typeface="Corbel"/>
                <a:cs typeface="Corbel"/>
              </a:rPr>
              <a:t>அதிபர்</a:t>
            </a:r>
            <a:r>
              <a:rPr lang="en-US" dirty="0">
                <a:solidFill>
                  <a:srgbClr val="000080"/>
                </a:solidFill>
                <a:latin typeface="Corbel"/>
                <a:cs typeface="Corbel"/>
              </a:rPr>
              <a:t> </a:t>
            </a:r>
            <a:r>
              <a:rPr lang="en-US" dirty="0" err="1" smtClean="0">
                <a:solidFill>
                  <a:srgbClr val="000080"/>
                </a:solidFill>
                <a:latin typeface="Corbel"/>
                <a:cs typeface="Corbel"/>
              </a:rPr>
              <a:t>டிரம்ப்</a:t>
            </a:r>
            <a:r>
              <a:rPr lang="en-US" dirty="0" smtClean="0">
                <a:solidFill>
                  <a:srgbClr val="000080"/>
                </a:solidFill>
                <a:latin typeface="Corbel"/>
                <a:cs typeface="Corbel"/>
              </a:rPr>
              <a:t> </a:t>
            </a:r>
            <a:r>
              <a:rPr lang="en-US" dirty="0" err="1">
                <a:solidFill>
                  <a:srgbClr val="000080"/>
                </a:solidFill>
                <a:latin typeface="Corbel"/>
                <a:cs typeface="Corbel"/>
              </a:rPr>
              <a:t>இடையே</a:t>
            </a:r>
            <a:r>
              <a:rPr lang="en-US" dirty="0">
                <a:solidFill>
                  <a:srgbClr val="000080"/>
                </a:solidFill>
                <a:latin typeface="Corbel"/>
                <a:cs typeface="Corbel"/>
              </a:rPr>
              <a:t> </a:t>
            </a:r>
            <a:r>
              <a:rPr lang="en-US" dirty="0" err="1">
                <a:solidFill>
                  <a:srgbClr val="000080"/>
                </a:solidFill>
                <a:latin typeface="Corbel"/>
                <a:cs typeface="Corbel"/>
              </a:rPr>
              <a:t>ஒரு</a:t>
            </a:r>
            <a:r>
              <a:rPr lang="en-US" dirty="0">
                <a:solidFill>
                  <a:srgbClr val="000080"/>
                </a:solidFill>
                <a:latin typeface="Corbel"/>
                <a:cs typeface="Corbel"/>
              </a:rPr>
              <a:t> </a:t>
            </a:r>
            <a:r>
              <a:rPr lang="en-US" dirty="0" err="1">
                <a:solidFill>
                  <a:srgbClr val="000080"/>
                </a:solidFill>
                <a:latin typeface="Corbel"/>
                <a:cs typeface="Corbel"/>
              </a:rPr>
              <a:t>பயனுள்ள</a:t>
            </a:r>
            <a:r>
              <a:rPr lang="en-US" dirty="0">
                <a:solidFill>
                  <a:srgbClr val="000080"/>
                </a:solidFill>
                <a:latin typeface="Corbel"/>
                <a:cs typeface="Corbel"/>
              </a:rPr>
              <a:t> </a:t>
            </a:r>
            <a:r>
              <a:rPr lang="en-US" dirty="0" err="1">
                <a:solidFill>
                  <a:srgbClr val="000080"/>
                </a:solidFill>
                <a:latin typeface="Corbel"/>
                <a:cs typeface="Corbel"/>
              </a:rPr>
              <a:t>அலுவல்</a:t>
            </a:r>
            <a:r>
              <a:rPr lang="en-US" dirty="0">
                <a:solidFill>
                  <a:srgbClr val="000080"/>
                </a:solidFill>
                <a:latin typeface="Corbel"/>
                <a:cs typeface="Corbel"/>
              </a:rPr>
              <a:t> </a:t>
            </a:r>
            <a:r>
              <a:rPr lang="en-US" dirty="0" err="1">
                <a:solidFill>
                  <a:srgbClr val="000080"/>
                </a:solidFill>
                <a:latin typeface="Corbel"/>
                <a:cs typeface="Corbel"/>
              </a:rPr>
              <a:t>ரீதியான</a:t>
            </a:r>
            <a:r>
              <a:rPr lang="en-US" dirty="0">
                <a:solidFill>
                  <a:srgbClr val="000080"/>
                </a:solidFill>
                <a:latin typeface="Corbel"/>
                <a:cs typeface="Corbel"/>
              </a:rPr>
              <a:t> </a:t>
            </a:r>
            <a:r>
              <a:rPr lang="en-US" dirty="0" err="1">
                <a:solidFill>
                  <a:srgbClr val="000080"/>
                </a:solidFill>
                <a:latin typeface="Corbel"/>
                <a:cs typeface="Corbel"/>
              </a:rPr>
              <a:t>உறவினை</a:t>
            </a:r>
            <a:r>
              <a:rPr lang="en-US" dirty="0">
                <a:solidFill>
                  <a:srgbClr val="000080"/>
                </a:solidFill>
                <a:latin typeface="Corbel"/>
                <a:cs typeface="Corbel"/>
              </a:rPr>
              <a:t> </a:t>
            </a:r>
            <a:r>
              <a:rPr lang="en-US" dirty="0" err="1">
                <a:solidFill>
                  <a:srgbClr val="000080"/>
                </a:solidFill>
                <a:latin typeface="Corbel"/>
                <a:cs typeface="Corbel"/>
              </a:rPr>
              <a:t>உருவாக்குவதே</a:t>
            </a:r>
            <a:r>
              <a:rPr lang="en-US" dirty="0">
                <a:solidFill>
                  <a:srgbClr val="000080"/>
                </a:solidFill>
                <a:latin typeface="Corbel"/>
                <a:cs typeface="Corbel"/>
              </a:rPr>
              <a:t> </a:t>
            </a:r>
            <a:r>
              <a:rPr lang="en-US" dirty="0" err="1">
                <a:solidFill>
                  <a:srgbClr val="000080"/>
                </a:solidFill>
                <a:latin typeface="Corbel"/>
                <a:cs typeface="Corbel"/>
              </a:rPr>
              <a:t>மைக்</a:t>
            </a:r>
            <a:r>
              <a:rPr lang="en-US" dirty="0">
                <a:solidFill>
                  <a:srgbClr val="000080"/>
                </a:solidFill>
                <a:latin typeface="Corbel"/>
                <a:cs typeface="Corbel"/>
              </a:rPr>
              <a:t> </a:t>
            </a:r>
            <a:r>
              <a:rPr lang="en-US" dirty="0" err="1">
                <a:solidFill>
                  <a:srgbClr val="000080"/>
                </a:solidFill>
                <a:latin typeface="Corbel"/>
                <a:cs typeface="Corbel"/>
              </a:rPr>
              <a:t>பாம்பேயோவின்</a:t>
            </a:r>
            <a:r>
              <a:rPr lang="en-US" dirty="0">
                <a:solidFill>
                  <a:srgbClr val="000080"/>
                </a:solidFill>
                <a:latin typeface="Corbel"/>
                <a:cs typeface="Corbel"/>
              </a:rPr>
              <a:t> </a:t>
            </a:r>
            <a:r>
              <a:rPr lang="en-US" dirty="0" err="1">
                <a:solidFill>
                  <a:srgbClr val="000080"/>
                </a:solidFill>
                <a:latin typeface="Corbel"/>
                <a:cs typeface="Corbel"/>
              </a:rPr>
              <a:t>உடனடி</a:t>
            </a:r>
            <a:r>
              <a:rPr lang="en-US" dirty="0">
                <a:solidFill>
                  <a:srgbClr val="000080"/>
                </a:solidFill>
                <a:latin typeface="Corbel"/>
                <a:cs typeface="Corbel"/>
              </a:rPr>
              <a:t> </a:t>
            </a:r>
            <a:r>
              <a:rPr lang="en-US" dirty="0" err="1">
                <a:solidFill>
                  <a:srgbClr val="000080"/>
                </a:solidFill>
                <a:latin typeface="Corbel"/>
                <a:cs typeface="Corbel"/>
              </a:rPr>
              <a:t>பணியாக</a:t>
            </a:r>
            <a:r>
              <a:rPr lang="en-US" dirty="0">
                <a:solidFill>
                  <a:srgbClr val="000080"/>
                </a:solidFill>
                <a:latin typeface="Corbel"/>
                <a:cs typeface="Corbel"/>
              </a:rPr>
              <a:t> </a:t>
            </a:r>
            <a:r>
              <a:rPr lang="en-US" dirty="0" err="1">
                <a:solidFill>
                  <a:srgbClr val="000080"/>
                </a:solidFill>
                <a:latin typeface="Corbel"/>
                <a:cs typeface="Corbel"/>
              </a:rPr>
              <a:t>இருக்கும்</a:t>
            </a:r>
            <a:r>
              <a:rPr lang="en-US" dirty="0" smtClean="0">
                <a:solidFill>
                  <a:srgbClr val="000080"/>
                </a:solidFill>
                <a:latin typeface="Corbel"/>
                <a:cs typeface="Corbel"/>
              </a:rPr>
              <a:t>. </a:t>
            </a:r>
            <a:endParaRPr lang="en-US" dirty="0">
              <a:solidFill>
                <a:srgbClr val="000080"/>
              </a:solidFill>
              <a:latin typeface="Corbel"/>
              <a:cs typeface="Corbel"/>
            </a:endParaRPr>
          </a:p>
        </p:txBody>
      </p:sp>
      <p:sp>
        <p:nvSpPr>
          <p:cNvPr id="3" name="Content Placeholder 2"/>
          <p:cNvSpPr>
            <a:spLocks noGrp="1"/>
          </p:cNvSpPr>
          <p:nvPr>
            <p:ph idx="1"/>
          </p:nvPr>
        </p:nvSpPr>
        <p:spPr/>
        <p:txBody>
          <a:bodyPr/>
          <a:lstStyle/>
          <a:p>
            <a:r>
              <a:rPr lang="en-US" sz="2000" dirty="0"/>
              <a:t>Given </a:t>
            </a:r>
            <a:r>
              <a:rPr lang="en-US" sz="2000" dirty="0" smtClean="0"/>
              <a:t>a </a:t>
            </a:r>
            <a:r>
              <a:rPr lang="en-US" sz="2000" dirty="0"/>
              <a:t>non-English document, </a:t>
            </a:r>
            <a:r>
              <a:rPr lang="en-US" sz="2000" dirty="0" smtClean="0"/>
              <a:t>extract named entities and disambiguate into the English Wikipedia</a:t>
            </a:r>
            <a:endParaRPr lang="en-US" sz="2000" dirty="0"/>
          </a:p>
          <a:p>
            <a:endParaRPr lang="en-US" dirty="0" smtClean="0"/>
          </a:p>
          <a:p>
            <a:endParaRPr lang="en-US" dirty="0"/>
          </a:p>
          <a:p>
            <a:endParaRPr lang="en-US" dirty="0" smtClean="0"/>
          </a:p>
          <a:p>
            <a:pPr marL="0" indent="0">
              <a:buNone/>
            </a:pPr>
            <a:endParaRPr lang="en-US" dirty="0" smtClean="0"/>
          </a:p>
        </p:txBody>
      </p:sp>
      <p:cxnSp>
        <p:nvCxnSpPr>
          <p:cNvPr id="31" name="Straight Connector 30"/>
          <p:cNvCxnSpPr>
            <a:stCxn id="54" idx="0"/>
          </p:cNvCxnSpPr>
          <p:nvPr/>
        </p:nvCxnSpPr>
        <p:spPr>
          <a:xfrm flipV="1">
            <a:off x="1433958" y="2650067"/>
            <a:ext cx="3249032" cy="1483620"/>
          </a:xfrm>
          <a:prstGeom prst="line">
            <a:avLst/>
          </a:prstGeom>
          <a:ln w="12700">
            <a:solidFill>
              <a:srgbClr val="3366FF"/>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Screen Shot 2017-03-02 at 6.32.2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82990" y="3458064"/>
            <a:ext cx="1924138" cy="1941005"/>
          </a:xfrm>
          <a:prstGeom prst="rect">
            <a:avLst/>
          </a:prstGeom>
          <a:ln>
            <a:solidFill>
              <a:srgbClr val="262626"/>
            </a:solidFill>
          </a:ln>
        </p:spPr>
      </p:pic>
      <p:pic>
        <p:nvPicPr>
          <p:cNvPr id="59" name="Picture 58" descr="Screen Shot 2017-03-05 at 2.19.38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61529" y="3478527"/>
            <a:ext cx="1852716" cy="1920542"/>
          </a:xfrm>
          <a:prstGeom prst="rect">
            <a:avLst/>
          </a:prstGeom>
          <a:ln>
            <a:solidFill>
              <a:srgbClr val="000000"/>
            </a:solidFill>
          </a:ln>
        </p:spPr>
      </p:pic>
      <p:sp>
        <p:nvSpPr>
          <p:cNvPr id="2" name="Title 1"/>
          <p:cNvSpPr>
            <a:spLocks noGrp="1"/>
          </p:cNvSpPr>
          <p:nvPr>
            <p:ph type="title"/>
          </p:nvPr>
        </p:nvSpPr>
        <p:spPr/>
        <p:txBody>
          <a:bodyPr/>
          <a:lstStyle/>
          <a:p>
            <a:r>
              <a:rPr lang="en-US" dirty="0" smtClean="0"/>
              <a:t>Cross-Lingual Wikification (EDL) </a:t>
            </a:r>
            <a:endParaRPr lang="en-US" dirty="0"/>
          </a:p>
        </p:txBody>
      </p:sp>
      <p:sp>
        <p:nvSpPr>
          <p:cNvPr id="4" name="Slide Number Placeholder 3"/>
          <p:cNvSpPr>
            <a:spLocks noGrp="1"/>
          </p:cNvSpPr>
          <p:nvPr>
            <p:ph type="sldNum" sz="quarter" idx="4294967295"/>
          </p:nvPr>
        </p:nvSpPr>
        <p:spPr/>
        <p:txBody>
          <a:bodyPr/>
          <a:lstStyle/>
          <a:p>
            <a:pPr>
              <a:defRPr/>
            </a:pPr>
            <a:fld id="{8CE2158A-1198-49B0-A2A2-00E3C3C7211D}" type="slidenum">
              <a:rPr lang="en-US" altLang="zh-TW" smtClean="0"/>
              <a:pPr>
                <a:defRPr/>
              </a:pPr>
              <a:t>23</a:t>
            </a:fld>
            <a:endParaRPr lang="en-US" altLang="zh-TW" dirty="0"/>
          </a:p>
        </p:txBody>
      </p:sp>
      <p:pic>
        <p:nvPicPr>
          <p:cNvPr id="14" name="Picture 13" descr="Screen Shot 2017-03-02 at 6.32.38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07749" y="4133687"/>
            <a:ext cx="1905163" cy="1902484"/>
          </a:xfrm>
          <a:prstGeom prst="rect">
            <a:avLst/>
          </a:prstGeom>
          <a:ln>
            <a:solidFill>
              <a:schemeClr val="tx1">
                <a:lumMod val="85000"/>
                <a:lumOff val="15000"/>
              </a:schemeClr>
            </a:solidFill>
          </a:ln>
        </p:spPr>
      </p:pic>
      <p:cxnSp>
        <p:nvCxnSpPr>
          <p:cNvPr id="24" name="Straight Connector 23"/>
          <p:cNvCxnSpPr>
            <a:stCxn id="14" idx="0"/>
          </p:cNvCxnSpPr>
          <p:nvPr/>
        </p:nvCxnSpPr>
        <p:spPr>
          <a:xfrm flipV="1">
            <a:off x="4360331" y="2650067"/>
            <a:ext cx="3515851" cy="1483620"/>
          </a:xfrm>
          <a:prstGeom prst="line">
            <a:avLst/>
          </a:prstGeom>
          <a:ln w="127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5" idx="0"/>
          </p:cNvCxnSpPr>
          <p:nvPr/>
        </p:nvCxnSpPr>
        <p:spPr>
          <a:xfrm flipH="1" flipV="1">
            <a:off x="2249536" y="2810518"/>
            <a:ext cx="3395523" cy="647546"/>
          </a:xfrm>
          <a:prstGeom prst="line">
            <a:avLst/>
          </a:prstGeom>
          <a:ln w="127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59" idx="0"/>
          </p:cNvCxnSpPr>
          <p:nvPr/>
        </p:nvCxnSpPr>
        <p:spPr>
          <a:xfrm flipV="1">
            <a:off x="2887887" y="2387600"/>
            <a:ext cx="803372" cy="1090927"/>
          </a:xfrm>
          <a:prstGeom prst="line">
            <a:avLst/>
          </a:prstGeom>
          <a:ln w="12700">
            <a:solidFill>
              <a:srgbClr val="3366FF"/>
            </a:solidFill>
          </a:ln>
          <a:effectLst/>
        </p:spPr>
        <p:style>
          <a:lnRef idx="2">
            <a:schemeClr val="accent1"/>
          </a:lnRef>
          <a:fillRef idx="0">
            <a:schemeClr val="accent1"/>
          </a:fillRef>
          <a:effectRef idx="1">
            <a:schemeClr val="accent1"/>
          </a:effectRef>
          <a:fontRef idx="minor">
            <a:schemeClr val="tx1"/>
          </a:fontRef>
        </p:style>
      </p:cxnSp>
      <p:pic>
        <p:nvPicPr>
          <p:cNvPr id="54" name="Picture 53" descr="Screen Shot 2017-03-05 at 10.24.29 A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3683" y="4133687"/>
            <a:ext cx="1860550" cy="1911513"/>
          </a:xfrm>
          <a:prstGeom prst="rect">
            <a:avLst/>
          </a:prstGeom>
          <a:ln>
            <a:solidFill>
              <a:srgbClr val="000000"/>
            </a:solidFill>
          </a:ln>
        </p:spPr>
      </p:pic>
      <p:pic>
        <p:nvPicPr>
          <p:cNvPr id="56" name="Picture 55" descr="Screen Shot 2017-03-05 at 10.31.02 A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05458" y="4133687"/>
            <a:ext cx="1805609" cy="1911513"/>
          </a:xfrm>
          <a:prstGeom prst="rect">
            <a:avLst/>
          </a:prstGeom>
          <a:ln>
            <a:solidFill>
              <a:srgbClr val="000000"/>
            </a:solidFill>
          </a:ln>
        </p:spPr>
      </p:pic>
      <p:sp>
        <p:nvSpPr>
          <p:cNvPr id="22" name="TextBox 21"/>
          <p:cNvSpPr txBox="1"/>
          <p:nvPr/>
        </p:nvSpPr>
        <p:spPr>
          <a:xfrm>
            <a:off x="486480" y="2057400"/>
            <a:ext cx="8229600" cy="1200329"/>
          </a:xfrm>
          <a:prstGeom prst="rect">
            <a:avLst/>
          </a:prstGeom>
          <a:noFill/>
          <a:ln>
            <a:noFill/>
          </a:ln>
        </p:spPr>
        <p:txBody>
          <a:bodyPr wrap="square" rtlCol="0">
            <a:spAutoFit/>
          </a:bodyPr>
          <a:lstStyle/>
          <a:p>
            <a:pPr marL="0" lvl="2"/>
            <a:r>
              <a:rPr lang="en-US" b="1" dirty="0" err="1">
                <a:solidFill>
                  <a:srgbClr val="3366FF"/>
                </a:solidFill>
                <a:latin typeface="Corbel"/>
                <a:cs typeface="Corbel"/>
              </a:rPr>
              <a:t>சிஐஏ</a:t>
            </a:r>
            <a:r>
              <a:rPr lang="en-US" dirty="0">
                <a:solidFill>
                  <a:srgbClr val="3366FF"/>
                </a:solidFill>
                <a:latin typeface="Corbel"/>
                <a:cs typeface="Corbel"/>
              </a:rPr>
              <a:t> </a:t>
            </a:r>
            <a:r>
              <a:rPr lang="en-US" dirty="0" err="1">
                <a:solidFill>
                  <a:schemeClr val="accent4">
                    <a:lumMod val="65000"/>
                    <a:lumOff val="35000"/>
                  </a:schemeClr>
                </a:solidFill>
                <a:latin typeface="Corbel"/>
                <a:cs typeface="Corbel"/>
              </a:rPr>
              <a:t>இயக்குநர்</a:t>
            </a:r>
            <a:r>
              <a:rPr lang="en-US" dirty="0">
                <a:solidFill>
                  <a:schemeClr val="accent4">
                    <a:lumMod val="65000"/>
                    <a:lumOff val="35000"/>
                  </a:schemeClr>
                </a:solidFill>
                <a:latin typeface="Corbel"/>
                <a:cs typeface="Corbel"/>
              </a:rPr>
              <a:t> </a:t>
            </a:r>
            <a:r>
              <a:rPr lang="en-US" b="1" dirty="0" err="1" smtClean="0">
                <a:solidFill>
                  <a:srgbClr val="3366FF"/>
                </a:solidFill>
                <a:latin typeface="Corbel"/>
                <a:cs typeface="Corbel"/>
              </a:rPr>
              <a:t>மைக்</a:t>
            </a:r>
            <a:r>
              <a:rPr lang="en-US" b="1" dirty="0" smtClean="0">
                <a:solidFill>
                  <a:srgbClr val="3366FF"/>
                </a:solidFill>
                <a:latin typeface="Corbel"/>
                <a:cs typeface="Corbel"/>
              </a:rPr>
              <a:t> </a:t>
            </a:r>
            <a:r>
              <a:rPr lang="en-US" b="1" dirty="0" err="1" smtClean="0">
                <a:solidFill>
                  <a:srgbClr val="3366FF"/>
                </a:solidFill>
                <a:latin typeface="Corbel"/>
                <a:cs typeface="Corbel"/>
              </a:rPr>
              <a:t>பாம்பேயோ</a:t>
            </a:r>
            <a:r>
              <a:rPr lang="en-US" dirty="0" smtClean="0">
                <a:latin typeface="Corbel"/>
                <a:cs typeface="Corbel"/>
              </a:rPr>
              <a:t> </a:t>
            </a:r>
            <a:r>
              <a:rPr lang="en-US" dirty="0" err="1" smtClean="0">
                <a:solidFill>
                  <a:srgbClr val="595959"/>
                </a:solidFill>
                <a:latin typeface="Corbel"/>
                <a:cs typeface="Corbel"/>
              </a:rPr>
              <a:t>நியமனத்துக்கு</a:t>
            </a:r>
            <a:r>
              <a:rPr lang="en-US" dirty="0" smtClean="0">
                <a:solidFill>
                  <a:srgbClr val="595959"/>
                </a:solidFill>
                <a:latin typeface="Corbel"/>
                <a:cs typeface="Corbel"/>
              </a:rPr>
              <a:t> </a:t>
            </a:r>
            <a:r>
              <a:rPr lang="en-US" dirty="0" err="1">
                <a:solidFill>
                  <a:srgbClr val="595959"/>
                </a:solidFill>
                <a:latin typeface="Corbel"/>
                <a:cs typeface="Corbel"/>
              </a:rPr>
              <a:t>அமெரிக்க</a:t>
            </a:r>
            <a:r>
              <a:rPr lang="en-US" dirty="0">
                <a:latin typeface="Corbel"/>
                <a:cs typeface="Corbel"/>
              </a:rPr>
              <a:t> </a:t>
            </a:r>
            <a:r>
              <a:rPr lang="en-US" b="1" dirty="0" err="1" smtClean="0">
                <a:solidFill>
                  <a:srgbClr val="3366FF"/>
                </a:solidFill>
                <a:latin typeface="Corbel"/>
                <a:cs typeface="Corbel"/>
              </a:rPr>
              <a:t>செனட்</a:t>
            </a:r>
            <a:r>
              <a:rPr lang="en-US" dirty="0" smtClean="0">
                <a:latin typeface="Corbel"/>
                <a:cs typeface="Corbel"/>
              </a:rPr>
              <a:t> </a:t>
            </a:r>
            <a:r>
              <a:rPr lang="en-US" dirty="0" err="1">
                <a:solidFill>
                  <a:srgbClr val="595959"/>
                </a:solidFill>
                <a:latin typeface="Corbel"/>
                <a:cs typeface="Corbel"/>
              </a:rPr>
              <a:t>சபை</a:t>
            </a:r>
            <a:r>
              <a:rPr lang="en-US" dirty="0">
                <a:solidFill>
                  <a:srgbClr val="595959"/>
                </a:solidFill>
                <a:latin typeface="Corbel"/>
                <a:cs typeface="Corbel"/>
              </a:rPr>
              <a:t> </a:t>
            </a:r>
            <a:r>
              <a:rPr lang="en-US" dirty="0" err="1">
                <a:solidFill>
                  <a:srgbClr val="595959"/>
                </a:solidFill>
                <a:latin typeface="Corbel"/>
                <a:cs typeface="Corbel"/>
              </a:rPr>
              <a:t>ஒப்புதல்</a:t>
            </a:r>
            <a:r>
              <a:rPr lang="en-US" dirty="0">
                <a:solidFill>
                  <a:srgbClr val="595959"/>
                </a:solidFill>
                <a:latin typeface="Corbel"/>
                <a:cs typeface="Corbel"/>
              </a:rPr>
              <a:t>. </a:t>
            </a:r>
            <a:r>
              <a:rPr lang="en-US" dirty="0" err="1">
                <a:solidFill>
                  <a:srgbClr val="595959"/>
                </a:solidFill>
                <a:latin typeface="Corbel"/>
                <a:cs typeface="Corbel"/>
              </a:rPr>
              <a:t>ஆனால்</a:t>
            </a:r>
            <a:r>
              <a:rPr lang="en-US" dirty="0">
                <a:solidFill>
                  <a:srgbClr val="595959"/>
                </a:solidFill>
                <a:latin typeface="Corbel"/>
                <a:cs typeface="Corbel"/>
              </a:rPr>
              <a:t>,</a:t>
            </a:r>
            <a:r>
              <a:rPr lang="en-US" dirty="0">
                <a:latin typeface="Corbel"/>
                <a:cs typeface="Corbel"/>
              </a:rPr>
              <a:t>  </a:t>
            </a:r>
            <a:r>
              <a:rPr lang="en-US" b="1" dirty="0" err="1">
                <a:solidFill>
                  <a:srgbClr val="3366FF"/>
                </a:solidFill>
                <a:latin typeface="Corbel"/>
                <a:cs typeface="Corbel"/>
              </a:rPr>
              <a:t>சிஐஏ</a:t>
            </a:r>
            <a:r>
              <a:rPr lang="en-US" dirty="0">
                <a:latin typeface="Corbel"/>
                <a:cs typeface="Corbel"/>
              </a:rPr>
              <a:t> </a:t>
            </a:r>
            <a:r>
              <a:rPr lang="en-US" dirty="0" err="1">
                <a:solidFill>
                  <a:srgbClr val="595959"/>
                </a:solidFill>
                <a:latin typeface="Corbel"/>
                <a:cs typeface="Corbel"/>
              </a:rPr>
              <a:t>முகமை</a:t>
            </a:r>
            <a:r>
              <a:rPr lang="en-US" dirty="0">
                <a:solidFill>
                  <a:srgbClr val="595959"/>
                </a:solidFill>
                <a:latin typeface="Corbel"/>
                <a:cs typeface="Corbel"/>
              </a:rPr>
              <a:t> </a:t>
            </a:r>
            <a:r>
              <a:rPr lang="en-US" dirty="0" err="1">
                <a:solidFill>
                  <a:srgbClr val="595959"/>
                </a:solidFill>
                <a:latin typeface="Corbel"/>
                <a:cs typeface="Corbel"/>
              </a:rPr>
              <a:t>மற்றும்</a:t>
            </a:r>
            <a:r>
              <a:rPr lang="en-US" dirty="0">
                <a:latin typeface="Corbel"/>
                <a:cs typeface="Corbel"/>
              </a:rPr>
              <a:t> </a:t>
            </a:r>
            <a:r>
              <a:rPr lang="en-US" b="1" dirty="0" err="1">
                <a:solidFill>
                  <a:srgbClr val="3366FF"/>
                </a:solidFill>
                <a:latin typeface="Corbel"/>
                <a:cs typeface="Corbel"/>
              </a:rPr>
              <a:t>அமெரிக்க</a:t>
            </a:r>
            <a:r>
              <a:rPr lang="en-US" dirty="0">
                <a:latin typeface="Corbel"/>
                <a:cs typeface="Corbel"/>
              </a:rPr>
              <a:t> </a:t>
            </a:r>
            <a:r>
              <a:rPr lang="en-US" dirty="0" err="1">
                <a:solidFill>
                  <a:srgbClr val="595959"/>
                </a:solidFill>
                <a:latin typeface="Corbel"/>
                <a:cs typeface="Corbel"/>
              </a:rPr>
              <a:t>அதிபர்</a:t>
            </a:r>
            <a:r>
              <a:rPr lang="en-US" dirty="0">
                <a:latin typeface="Corbel"/>
                <a:cs typeface="Corbel"/>
              </a:rPr>
              <a:t> </a:t>
            </a:r>
            <a:r>
              <a:rPr lang="en-US" b="1" dirty="0" err="1" smtClean="0">
                <a:solidFill>
                  <a:srgbClr val="3366FF"/>
                </a:solidFill>
                <a:latin typeface="Corbel"/>
                <a:cs typeface="Corbel"/>
              </a:rPr>
              <a:t>டிரம்ப்</a:t>
            </a:r>
            <a:r>
              <a:rPr lang="en-US" dirty="0" smtClean="0">
                <a:latin typeface="Corbel"/>
                <a:cs typeface="Corbel"/>
              </a:rPr>
              <a:t> </a:t>
            </a:r>
            <a:r>
              <a:rPr lang="en-US" dirty="0" err="1">
                <a:solidFill>
                  <a:srgbClr val="595959"/>
                </a:solidFill>
                <a:latin typeface="Corbel"/>
                <a:cs typeface="Corbel"/>
              </a:rPr>
              <a:t>இடையே</a:t>
            </a:r>
            <a:r>
              <a:rPr lang="en-US" dirty="0">
                <a:solidFill>
                  <a:srgbClr val="595959"/>
                </a:solidFill>
                <a:latin typeface="Corbel"/>
                <a:cs typeface="Corbel"/>
              </a:rPr>
              <a:t> </a:t>
            </a:r>
            <a:r>
              <a:rPr lang="en-US" dirty="0" err="1">
                <a:solidFill>
                  <a:srgbClr val="595959"/>
                </a:solidFill>
                <a:latin typeface="Corbel"/>
                <a:cs typeface="Corbel"/>
              </a:rPr>
              <a:t>ஒரு</a:t>
            </a:r>
            <a:r>
              <a:rPr lang="en-US" dirty="0">
                <a:solidFill>
                  <a:srgbClr val="595959"/>
                </a:solidFill>
                <a:latin typeface="Corbel"/>
                <a:cs typeface="Corbel"/>
              </a:rPr>
              <a:t> </a:t>
            </a:r>
            <a:r>
              <a:rPr lang="en-US" dirty="0" err="1">
                <a:solidFill>
                  <a:srgbClr val="595959"/>
                </a:solidFill>
                <a:latin typeface="Corbel"/>
                <a:cs typeface="Corbel"/>
              </a:rPr>
              <a:t>பயனுள்ள</a:t>
            </a:r>
            <a:r>
              <a:rPr lang="en-US" dirty="0">
                <a:solidFill>
                  <a:srgbClr val="595959"/>
                </a:solidFill>
                <a:latin typeface="Corbel"/>
                <a:cs typeface="Corbel"/>
              </a:rPr>
              <a:t> </a:t>
            </a:r>
            <a:r>
              <a:rPr lang="en-US" dirty="0" err="1">
                <a:solidFill>
                  <a:srgbClr val="595959"/>
                </a:solidFill>
                <a:latin typeface="Corbel"/>
                <a:cs typeface="Corbel"/>
              </a:rPr>
              <a:t>அலுவல்</a:t>
            </a:r>
            <a:r>
              <a:rPr lang="en-US" dirty="0">
                <a:solidFill>
                  <a:srgbClr val="595959"/>
                </a:solidFill>
                <a:latin typeface="Corbel"/>
                <a:cs typeface="Corbel"/>
              </a:rPr>
              <a:t> </a:t>
            </a:r>
            <a:r>
              <a:rPr lang="en-US" dirty="0" err="1">
                <a:solidFill>
                  <a:srgbClr val="595959"/>
                </a:solidFill>
                <a:latin typeface="Corbel"/>
                <a:cs typeface="Corbel"/>
              </a:rPr>
              <a:t>ரீதியான</a:t>
            </a:r>
            <a:r>
              <a:rPr lang="en-US" dirty="0">
                <a:solidFill>
                  <a:srgbClr val="595959"/>
                </a:solidFill>
                <a:latin typeface="Corbel"/>
                <a:cs typeface="Corbel"/>
              </a:rPr>
              <a:t> </a:t>
            </a:r>
            <a:r>
              <a:rPr lang="en-US" dirty="0" err="1">
                <a:solidFill>
                  <a:srgbClr val="595959"/>
                </a:solidFill>
                <a:latin typeface="Corbel"/>
                <a:cs typeface="Corbel"/>
              </a:rPr>
              <a:t>உறவினை</a:t>
            </a:r>
            <a:r>
              <a:rPr lang="en-US" dirty="0">
                <a:solidFill>
                  <a:srgbClr val="595959"/>
                </a:solidFill>
                <a:latin typeface="Corbel"/>
                <a:cs typeface="Corbel"/>
              </a:rPr>
              <a:t> </a:t>
            </a:r>
            <a:r>
              <a:rPr lang="en-US" dirty="0" err="1">
                <a:solidFill>
                  <a:srgbClr val="595959"/>
                </a:solidFill>
                <a:latin typeface="Corbel"/>
                <a:cs typeface="Corbel"/>
              </a:rPr>
              <a:t>உருவாக்குவதே</a:t>
            </a:r>
            <a:r>
              <a:rPr lang="en-US" dirty="0">
                <a:latin typeface="Corbel"/>
                <a:cs typeface="Corbel"/>
              </a:rPr>
              <a:t> </a:t>
            </a:r>
            <a:r>
              <a:rPr lang="en-US" b="1" dirty="0" err="1">
                <a:solidFill>
                  <a:srgbClr val="3366FF"/>
                </a:solidFill>
                <a:latin typeface="Corbel"/>
                <a:cs typeface="Corbel"/>
              </a:rPr>
              <a:t>மைக்</a:t>
            </a:r>
            <a:r>
              <a:rPr lang="en-US" b="1" dirty="0">
                <a:solidFill>
                  <a:srgbClr val="3366FF"/>
                </a:solidFill>
                <a:latin typeface="Corbel"/>
                <a:cs typeface="Corbel"/>
              </a:rPr>
              <a:t> </a:t>
            </a:r>
            <a:r>
              <a:rPr lang="en-US" b="1" dirty="0" err="1">
                <a:solidFill>
                  <a:srgbClr val="3366FF"/>
                </a:solidFill>
                <a:latin typeface="Corbel"/>
                <a:cs typeface="Corbel"/>
              </a:rPr>
              <a:t>பாம்பேயோவின்</a:t>
            </a:r>
            <a:r>
              <a:rPr lang="en-US" dirty="0">
                <a:solidFill>
                  <a:srgbClr val="595959"/>
                </a:solidFill>
                <a:latin typeface="Corbel"/>
                <a:cs typeface="Corbel"/>
              </a:rPr>
              <a:t> </a:t>
            </a:r>
            <a:r>
              <a:rPr lang="en-US" dirty="0" err="1">
                <a:solidFill>
                  <a:srgbClr val="595959"/>
                </a:solidFill>
                <a:latin typeface="Corbel"/>
                <a:cs typeface="Corbel"/>
              </a:rPr>
              <a:t>உடனடி</a:t>
            </a:r>
            <a:r>
              <a:rPr lang="en-US" dirty="0">
                <a:solidFill>
                  <a:srgbClr val="595959"/>
                </a:solidFill>
                <a:latin typeface="Corbel"/>
                <a:cs typeface="Corbel"/>
              </a:rPr>
              <a:t> </a:t>
            </a:r>
            <a:r>
              <a:rPr lang="en-US" dirty="0" err="1">
                <a:solidFill>
                  <a:srgbClr val="595959"/>
                </a:solidFill>
                <a:latin typeface="Corbel"/>
                <a:cs typeface="Corbel"/>
              </a:rPr>
              <a:t>பணியாக</a:t>
            </a:r>
            <a:r>
              <a:rPr lang="en-US" dirty="0">
                <a:solidFill>
                  <a:srgbClr val="595959"/>
                </a:solidFill>
                <a:latin typeface="Corbel"/>
                <a:cs typeface="Corbel"/>
              </a:rPr>
              <a:t> </a:t>
            </a:r>
            <a:r>
              <a:rPr lang="en-US" dirty="0" err="1">
                <a:solidFill>
                  <a:srgbClr val="595959"/>
                </a:solidFill>
                <a:latin typeface="Corbel"/>
                <a:cs typeface="Corbel"/>
              </a:rPr>
              <a:t>இருக்கும்</a:t>
            </a:r>
            <a:r>
              <a:rPr lang="en-US" dirty="0">
                <a:solidFill>
                  <a:srgbClr val="595959"/>
                </a:solidFill>
                <a:latin typeface="Corbel"/>
                <a:cs typeface="Corbel"/>
              </a:rPr>
              <a:t>.</a:t>
            </a:r>
          </a:p>
        </p:txBody>
      </p:sp>
      <p:cxnSp>
        <p:nvCxnSpPr>
          <p:cNvPr id="28" name="Straight Connector 27"/>
          <p:cNvCxnSpPr>
            <a:stCxn id="54" idx="0"/>
          </p:cNvCxnSpPr>
          <p:nvPr/>
        </p:nvCxnSpPr>
        <p:spPr>
          <a:xfrm flipH="1" flipV="1">
            <a:off x="905933" y="2387600"/>
            <a:ext cx="528025" cy="1746087"/>
          </a:xfrm>
          <a:prstGeom prst="line">
            <a:avLst/>
          </a:prstGeom>
          <a:ln w="127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59" idx="0"/>
          </p:cNvCxnSpPr>
          <p:nvPr/>
        </p:nvCxnSpPr>
        <p:spPr>
          <a:xfrm flipV="1">
            <a:off x="2887887" y="3250220"/>
            <a:ext cx="2920246" cy="228307"/>
          </a:xfrm>
          <a:prstGeom prst="line">
            <a:avLst/>
          </a:prstGeom>
          <a:ln w="127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flipV="1">
            <a:off x="1105134" y="2650067"/>
            <a:ext cx="6198496" cy="1464610"/>
          </a:xfrm>
          <a:prstGeom prst="line">
            <a:avLst/>
          </a:prstGeom>
          <a:ln w="12700">
            <a:solidFill>
              <a:srgbClr val="336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130387"/>
      </p:ext>
    </p:extLst>
  </p:cSld>
  <p:clrMapOvr>
    <a:masterClrMapping/>
  </p:clrMapOvr>
  <mc:AlternateContent xmlns:mc="http://schemas.openxmlformats.org/markup-compatibility/2006" xmlns:p14="http://schemas.microsoft.com/office/powerpoint/2010/main">
    <mc:Choice Requires="p14">
      <p:transition spd="slow" p14:dur="2000" advTm="114761"/>
    </mc:Choice>
    <mc:Fallback xmlns="">
      <p:transition spd="slow" advTm="114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05884" y="728246"/>
            <a:ext cx="8229600" cy="1200329"/>
          </a:xfrm>
          <a:prstGeom prst="rect">
            <a:avLst/>
          </a:prstGeom>
          <a:noFill/>
          <a:ln>
            <a:noFill/>
          </a:ln>
        </p:spPr>
        <p:txBody>
          <a:bodyPr wrap="square" rtlCol="0">
            <a:spAutoFit/>
          </a:bodyPr>
          <a:lstStyle/>
          <a:p>
            <a:pPr marL="0" lvl="2"/>
            <a:r>
              <a:rPr lang="en-US" b="1" dirty="0" err="1">
                <a:solidFill>
                  <a:srgbClr val="3366FF"/>
                </a:solidFill>
                <a:latin typeface="Corbel"/>
                <a:cs typeface="Corbel"/>
              </a:rPr>
              <a:t>சிஐஏ</a:t>
            </a:r>
            <a:r>
              <a:rPr lang="en-US" dirty="0">
                <a:solidFill>
                  <a:srgbClr val="3366FF"/>
                </a:solidFill>
                <a:latin typeface="Corbel"/>
                <a:cs typeface="Corbel"/>
              </a:rPr>
              <a:t> </a:t>
            </a:r>
            <a:r>
              <a:rPr lang="en-US" dirty="0" err="1">
                <a:solidFill>
                  <a:schemeClr val="accent4">
                    <a:lumMod val="65000"/>
                    <a:lumOff val="35000"/>
                  </a:schemeClr>
                </a:solidFill>
                <a:latin typeface="Corbel"/>
                <a:cs typeface="Corbel"/>
              </a:rPr>
              <a:t>இயக்குநர்</a:t>
            </a:r>
            <a:r>
              <a:rPr lang="en-US" dirty="0">
                <a:solidFill>
                  <a:schemeClr val="accent4">
                    <a:lumMod val="65000"/>
                    <a:lumOff val="35000"/>
                  </a:schemeClr>
                </a:solidFill>
                <a:latin typeface="Corbel"/>
                <a:cs typeface="Corbel"/>
              </a:rPr>
              <a:t> </a:t>
            </a:r>
            <a:r>
              <a:rPr lang="en-US" b="1" dirty="0" err="1" smtClean="0">
                <a:solidFill>
                  <a:srgbClr val="3366FF"/>
                </a:solidFill>
                <a:latin typeface="Corbel"/>
                <a:cs typeface="Corbel"/>
              </a:rPr>
              <a:t>மைக்</a:t>
            </a:r>
            <a:r>
              <a:rPr lang="en-US" b="1" dirty="0" smtClean="0">
                <a:solidFill>
                  <a:srgbClr val="3366FF"/>
                </a:solidFill>
                <a:latin typeface="Corbel"/>
                <a:cs typeface="Corbel"/>
              </a:rPr>
              <a:t> </a:t>
            </a:r>
            <a:r>
              <a:rPr lang="en-US" b="1" dirty="0" err="1" smtClean="0">
                <a:solidFill>
                  <a:srgbClr val="3366FF"/>
                </a:solidFill>
                <a:latin typeface="Corbel"/>
                <a:cs typeface="Corbel"/>
              </a:rPr>
              <a:t>பாம்பேயோ</a:t>
            </a:r>
            <a:r>
              <a:rPr lang="en-US" dirty="0" smtClean="0">
                <a:latin typeface="Corbel"/>
                <a:cs typeface="Corbel"/>
              </a:rPr>
              <a:t> </a:t>
            </a:r>
            <a:r>
              <a:rPr lang="en-US" dirty="0" err="1" smtClean="0">
                <a:solidFill>
                  <a:srgbClr val="595959"/>
                </a:solidFill>
                <a:latin typeface="Corbel"/>
                <a:cs typeface="Corbel"/>
              </a:rPr>
              <a:t>நியமனத்துக்கு</a:t>
            </a:r>
            <a:r>
              <a:rPr lang="en-US" dirty="0" smtClean="0">
                <a:solidFill>
                  <a:srgbClr val="595959"/>
                </a:solidFill>
                <a:latin typeface="Corbel"/>
                <a:cs typeface="Corbel"/>
              </a:rPr>
              <a:t> </a:t>
            </a:r>
            <a:r>
              <a:rPr lang="en-US" dirty="0" err="1">
                <a:solidFill>
                  <a:srgbClr val="595959"/>
                </a:solidFill>
                <a:latin typeface="Corbel"/>
                <a:cs typeface="Corbel"/>
              </a:rPr>
              <a:t>அமெரிக்க</a:t>
            </a:r>
            <a:r>
              <a:rPr lang="en-US" dirty="0">
                <a:latin typeface="Corbel"/>
                <a:cs typeface="Corbel"/>
              </a:rPr>
              <a:t> </a:t>
            </a:r>
            <a:r>
              <a:rPr lang="en-US" b="1" dirty="0" err="1" smtClean="0">
                <a:solidFill>
                  <a:srgbClr val="3366FF"/>
                </a:solidFill>
                <a:latin typeface="Corbel"/>
                <a:cs typeface="Corbel"/>
              </a:rPr>
              <a:t>செனட்</a:t>
            </a:r>
            <a:r>
              <a:rPr lang="en-US" dirty="0" smtClean="0">
                <a:latin typeface="Corbel"/>
                <a:cs typeface="Corbel"/>
              </a:rPr>
              <a:t> </a:t>
            </a:r>
            <a:r>
              <a:rPr lang="en-US" dirty="0" err="1">
                <a:solidFill>
                  <a:srgbClr val="595959"/>
                </a:solidFill>
                <a:latin typeface="Corbel"/>
                <a:cs typeface="Corbel"/>
              </a:rPr>
              <a:t>சபை</a:t>
            </a:r>
            <a:r>
              <a:rPr lang="en-US" dirty="0">
                <a:solidFill>
                  <a:srgbClr val="595959"/>
                </a:solidFill>
                <a:latin typeface="Corbel"/>
                <a:cs typeface="Corbel"/>
              </a:rPr>
              <a:t> </a:t>
            </a:r>
            <a:r>
              <a:rPr lang="en-US" dirty="0" err="1">
                <a:solidFill>
                  <a:srgbClr val="595959"/>
                </a:solidFill>
                <a:latin typeface="Corbel"/>
                <a:cs typeface="Corbel"/>
              </a:rPr>
              <a:t>ஒப்புதல்</a:t>
            </a:r>
            <a:r>
              <a:rPr lang="en-US" dirty="0">
                <a:solidFill>
                  <a:srgbClr val="595959"/>
                </a:solidFill>
                <a:latin typeface="Corbel"/>
                <a:cs typeface="Corbel"/>
              </a:rPr>
              <a:t>. </a:t>
            </a:r>
            <a:r>
              <a:rPr lang="en-US" dirty="0" err="1">
                <a:solidFill>
                  <a:srgbClr val="595959"/>
                </a:solidFill>
                <a:latin typeface="Corbel"/>
                <a:cs typeface="Corbel"/>
              </a:rPr>
              <a:t>ஆனால்</a:t>
            </a:r>
            <a:r>
              <a:rPr lang="en-US" dirty="0">
                <a:solidFill>
                  <a:srgbClr val="595959"/>
                </a:solidFill>
                <a:latin typeface="Corbel"/>
                <a:cs typeface="Corbel"/>
              </a:rPr>
              <a:t>,</a:t>
            </a:r>
            <a:r>
              <a:rPr lang="en-US" dirty="0">
                <a:latin typeface="Corbel"/>
                <a:cs typeface="Corbel"/>
              </a:rPr>
              <a:t>  </a:t>
            </a:r>
            <a:r>
              <a:rPr lang="en-US" b="1" dirty="0" err="1">
                <a:solidFill>
                  <a:srgbClr val="3366FF"/>
                </a:solidFill>
                <a:latin typeface="Corbel"/>
                <a:cs typeface="Corbel"/>
              </a:rPr>
              <a:t>சிஐஏ</a:t>
            </a:r>
            <a:r>
              <a:rPr lang="en-US" dirty="0">
                <a:latin typeface="Corbel"/>
                <a:cs typeface="Corbel"/>
              </a:rPr>
              <a:t> </a:t>
            </a:r>
            <a:r>
              <a:rPr lang="en-US" dirty="0" err="1">
                <a:solidFill>
                  <a:srgbClr val="595959"/>
                </a:solidFill>
                <a:latin typeface="Corbel"/>
                <a:cs typeface="Corbel"/>
              </a:rPr>
              <a:t>முகமை</a:t>
            </a:r>
            <a:r>
              <a:rPr lang="en-US" dirty="0">
                <a:solidFill>
                  <a:srgbClr val="595959"/>
                </a:solidFill>
                <a:latin typeface="Corbel"/>
                <a:cs typeface="Corbel"/>
              </a:rPr>
              <a:t> </a:t>
            </a:r>
            <a:r>
              <a:rPr lang="en-US" dirty="0" err="1">
                <a:solidFill>
                  <a:srgbClr val="595959"/>
                </a:solidFill>
                <a:latin typeface="Corbel"/>
                <a:cs typeface="Corbel"/>
              </a:rPr>
              <a:t>மற்றும்</a:t>
            </a:r>
            <a:r>
              <a:rPr lang="en-US" dirty="0">
                <a:latin typeface="Corbel"/>
                <a:cs typeface="Corbel"/>
              </a:rPr>
              <a:t> </a:t>
            </a:r>
            <a:r>
              <a:rPr lang="en-US" b="1" dirty="0" err="1">
                <a:solidFill>
                  <a:srgbClr val="3366FF"/>
                </a:solidFill>
                <a:latin typeface="Corbel"/>
                <a:cs typeface="Corbel"/>
              </a:rPr>
              <a:t>அமெரிக்க</a:t>
            </a:r>
            <a:r>
              <a:rPr lang="en-US" dirty="0">
                <a:latin typeface="Corbel"/>
                <a:cs typeface="Corbel"/>
              </a:rPr>
              <a:t> </a:t>
            </a:r>
            <a:r>
              <a:rPr lang="en-US" dirty="0" err="1">
                <a:solidFill>
                  <a:srgbClr val="595959"/>
                </a:solidFill>
                <a:latin typeface="Corbel"/>
                <a:cs typeface="Corbel"/>
              </a:rPr>
              <a:t>அதிபர்</a:t>
            </a:r>
            <a:r>
              <a:rPr lang="en-US" dirty="0">
                <a:latin typeface="Corbel"/>
                <a:cs typeface="Corbel"/>
              </a:rPr>
              <a:t> </a:t>
            </a:r>
            <a:r>
              <a:rPr lang="en-US" b="1" dirty="0" err="1" smtClean="0">
                <a:solidFill>
                  <a:srgbClr val="3366FF"/>
                </a:solidFill>
                <a:latin typeface="Corbel"/>
                <a:cs typeface="Corbel"/>
              </a:rPr>
              <a:t>டிரம்ப்</a:t>
            </a:r>
            <a:r>
              <a:rPr lang="en-US" dirty="0" smtClean="0">
                <a:latin typeface="Corbel"/>
                <a:cs typeface="Corbel"/>
              </a:rPr>
              <a:t> </a:t>
            </a:r>
            <a:r>
              <a:rPr lang="en-US" dirty="0" err="1">
                <a:solidFill>
                  <a:srgbClr val="595959"/>
                </a:solidFill>
                <a:latin typeface="Corbel"/>
                <a:cs typeface="Corbel"/>
              </a:rPr>
              <a:t>இடையே</a:t>
            </a:r>
            <a:r>
              <a:rPr lang="en-US" dirty="0">
                <a:solidFill>
                  <a:srgbClr val="595959"/>
                </a:solidFill>
                <a:latin typeface="Corbel"/>
                <a:cs typeface="Corbel"/>
              </a:rPr>
              <a:t> </a:t>
            </a:r>
            <a:r>
              <a:rPr lang="en-US" dirty="0" err="1">
                <a:solidFill>
                  <a:srgbClr val="595959"/>
                </a:solidFill>
                <a:latin typeface="Corbel"/>
                <a:cs typeface="Corbel"/>
              </a:rPr>
              <a:t>ஒரு</a:t>
            </a:r>
            <a:r>
              <a:rPr lang="en-US" dirty="0">
                <a:solidFill>
                  <a:srgbClr val="595959"/>
                </a:solidFill>
                <a:latin typeface="Corbel"/>
                <a:cs typeface="Corbel"/>
              </a:rPr>
              <a:t> </a:t>
            </a:r>
            <a:r>
              <a:rPr lang="en-US" dirty="0" err="1">
                <a:solidFill>
                  <a:srgbClr val="595959"/>
                </a:solidFill>
                <a:latin typeface="Corbel"/>
                <a:cs typeface="Corbel"/>
              </a:rPr>
              <a:t>பயனுள்ள</a:t>
            </a:r>
            <a:r>
              <a:rPr lang="en-US" dirty="0">
                <a:solidFill>
                  <a:srgbClr val="595959"/>
                </a:solidFill>
                <a:latin typeface="Corbel"/>
                <a:cs typeface="Corbel"/>
              </a:rPr>
              <a:t> </a:t>
            </a:r>
            <a:r>
              <a:rPr lang="en-US" dirty="0" err="1">
                <a:solidFill>
                  <a:srgbClr val="595959"/>
                </a:solidFill>
                <a:latin typeface="Corbel"/>
                <a:cs typeface="Corbel"/>
              </a:rPr>
              <a:t>அலுவல்</a:t>
            </a:r>
            <a:r>
              <a:rPr lang="en-US" dirty="0">
                <a:solidFill>
                  <a:srgbClr val="595959"/>
                </a:solidFill>
                <a:latin typeface="Corbel"/>
                <a:cs typeface="Corbel"/>
              </a:rPr>
              <a:t> </a:t>
            </a:r>
            <a:r>
              <a:rPr lang="en-US" dirty="0" err="1">
                <a:solidFill>
                  <a:srgbClr val="595959"/>
                </a:solidFill>
                <a:latin typeface="Corbel"/>
                <a:cs typeface="Corbel"/>
              </a:rPr>
              <a:t>ரீதியான</a:t>
            </a:r>
            <a:r>
              <a:rPr lang="en-US" dirty="0">
                <a:solidFill>
                  <a:srgbClr val="595959"/>
                </a:solidFill>
                <a:latin typeface="Corbel"/>
                <a:cs typeface="Corbel"/>
              </a:rPr>
              <a:t> </a:t>
            </a:r>
            <a:r>
              <a:rPr lang="en-US" dirty="0" err="1">
                <a:solidFill>
                  <a:srgbClr val="595959"/>
                </a:solidFill>
                <a:latin typeface="Corbel"/>
                <a:cs typeface="Corbel"/>
              </a:rPr>
              <a:t>உறவினை</a:t>
            </a:r>
            <a:r>
              <a:rPr lang="en-US" dirty="0">
                <a:solidFill>
                  <a:srgbClr val="595959"/>
                </a:solidFill>
                <a:latin typeface="Corbel"/>
                <a:cs typeface="Corbel"/>
              </a:rPr>
              <a:t> </a:t>
            </a:r>
            <a:r>
              <a:rPr lang="en-US" dirty="0" err="1">
                <a:solidFill>
                  <a:srgbClr val="595959"/>
                </a:solidFill>
                <a:latin typeface="Corbel"/>
                <a:cs typeface="Corbel"/>
              </a:rPr>
              <a:t>உருவாக்குவதே</a:t>
            </a:r>
            <a:r>
              <a:rPr lang="en-US" dirty="0">
                <a:latin typeface="Corbel"/>
                <a:cs typeface="Corbel"/>
              </a:rPr>
              <a:t> </a:t>
            </a:r>
            <a:r>
              <a:rPr lang="en-US" b="1" dirty="0" err="1">
                <a:solidFill>
                  <a:srgbClr val="3366FF"/>
                </a:solidFill>
                <a:latin typeface="Corbel"/>
                <a:cs typeface="Corbel"/>
              </a:rPr>
              <a:t>மைக்</a:t>
            </a:r>
            <a:r>
              <a:rPr lang="en-US" b="1" dirty="0">
                <a:solidFill>
                  <a:srgbClr val="3366FF"/>
                </a:solidFill>
                <a:latin typeface="Corbel"/>
                <a:cs typeface="Corbel"/>
              </a:rPr>
              <a:t> </a:t>
            </a:r>
            <a:r>
              <a:rPr lang="en-US" b="1" dirty="0" err="1">
                <a:solidFill>
                  <a:srgbClr val="3366FF"/>
                </a:solidFill>
                <a:latin typeface="Corbel"/>
                <a:cs typeface="Corbel"/>
              </a:rPr>
              <a:t>பாம்பேயோவின்</a:t>
            </a:r>
            <a:r>
              <a:rPr lang="en-US" dirty="0">
                <a:solidFill>
                  <a:srgbClr val="595959"/>
                </a:solidFill>
                <a:latin typeface="Corbel"/>
                <a:cs typeface="Corbel"/>
              </a:rPr>
              <a:t> </a:t>
            </a:r>
            <a:r>
              <a:rPr lang="en-US" dirty="0" err="1">
                <a:solidFill>
                  <a:srgbClr val="595959"/>
                </a:solidFill>
                <a:latin typeface="Corbel"/>
                <a:cs typeface="Corbel"/>
              </a:rPr>
              <a:t>உடனடி</a:t>
            </a:r>
            <a:r>
              <a:rPr lang="en-US" dirty="0">
                <a:solidFill>
                  <a:srgbClr val="595959"/>
                </a:solidFill>
                <a:latin typeface="Corbel"/>
                <a:cs typeface="Corbel"/>
              </a:rPr>
              <a:t> </a:t>
            </a:r>
            <a:r>
              <a:rPr lang="en-US" dirty="0" err="1">
                <a:solidFill>
                  <a:srgbClr val="595959"/>
                </a:solidFill>
                <a:latin typeface="Corbel"/>
                <a:cs typeface="Corbel"/>
              </a:rPr>
              <a:t>பணியாக</a:t>
            </a:r>
            <a:r>
              <a:rPr lang="en-US" dirty="0">
                <a:solidFill>
                  <a:srgbClr val="595959"/>
                </a:solidFill>
                <a:latin typeface="Corbel"/>
                <a:cs typeface="Corbel"/>
              </a:rPr>
              <a:t> </a:t>
            </a:r>
            <a:r>
              <a:rPr lang="en-US" dirty="0" err="1">
                <a:solidFill>
                  <a:srgbClr val="595959"/>
                </a:solidFill>
                <a:latin typeface="Corbel"/>
                <a:cs typeface="Corbel"/>
              </a:rPr>
              <a:t>இருக்கும்</a:t>
            </a:r>
            <a:r>
              <a:rPr lang="en-US" dirty="0">
                <a:solidFill>
                  <a:srgbClr val="595959"/>
                </a:solidFill>
                <a:latin typeface="Corbel"/>
                <a:cs typeface="Corbel"/>
              </a:rPr>
              <a:t>.</a:t>
            </a:r>
          </a:p>
        </p:txBody>
      </p:sp>
      <p:sp>
        <p:nvSpPr>
          <p:cNvPr id="25" name="TextBox 24"/>
          <p:cNvSpPr txBox="1"/>
          <p:nvPr/>
        </p:nvSpPr>
        <p:spPr>
          <a:xfrm>
            <a:off x="518973" y="738511"/>
            <a:ext cx="8229600" cy="1200329"/>
          </a:xfrm>
          <a:prstGeom prst="rect">
            <a:avLst/>
          </a:prstGeom>
          <a:noFill/>
          <a:ln>
            <a:noFill/>
          </a:ln>
        </p:spPr>
        <p:txBody>
          <a:bodyPr wrap="square" rtlCol="0">
            <a:spAutoFit/>
          </a:bodyPr>
          <a:lstStyle/>
          <a:p>
            <a:pPr marL="0" lvl="2"/>
            <a:r>
              <a:rPr lang="en-US" dirty="0" err="1">
                <a:solidFill>
                  <a:srgbClr val="000000"/>
                </a:solidFill>
                <a:latin typeface="Corbel"/>
                <a:cs typeface="Corbel"/>
              </a:rPr>
              <a:t>சிஐஏ</a:t>
            </a:r>
            <a:r>
              <a:rPr lang="en-US" dirty="0">
                <a:solidFill>
                  <a:srgbClr val="000000"/>
                </a:solidFill>
                <a:latin typeface="Corbel"/>
                <a:cs typeface="Corbel"/>
              </a:rPr>
              <a:t> </a:t>
            </a:r>
            <a:r>
              <a:rPr lang="en-US" dirty="0" err="1">
                <a:solidFill>
                  <a:srgbClr val="000000"/>
                </a:solidFill>
                <a:latin typeface="Corbel"/>
                <a:cs typeface="Corbel"/>
              </a:rPr>
              <a:t>இயக்குநர்</a:t>
            </a:r>
            <a:r>
              <a:rPr lang="en-US" dirty="0">
                <a:solidFill>
                  <a:srgbClr val="000000"/>
                </a:solidFill>
                <a:latin typeface="Corbel"/>
                <a:cs typeface="Corbel"/>
              </a:rPr>
              <a:t> </a:t>
            </a:r>
            <a:r>
              <a:rPr lang="en-US" dirty="0" err="1" smtClean="0">
                <a:solidFill>
                  <a:srgbClr val="000000"/>
                </a:solidFill>
                <a:latin typeface="Corbel"/>
                <a:cs typeface="Corbel"/>
              </a:rPr>
              <a:t>மைக்</a:t>
            </a:r>
            <a:r>
              <a:rPr lang="en-US" dirty="0" smtClean="0">
                <a:solidFill>
                  <a:srgbClr val="000000"/>
                </a:solidFill>
                <a:latin typeface="Corbel"/>
                <a:cs typeface="Corbel"/>
              </a:rPr>
              <a:t> </a:t>
            </a:r>
            <a:r>
              <a:rPr lang="en-US" dirty="0" err="1" smtClean="0">
                <a:solidFill>
                  <a:srgbClr val="000000"/>
                </a:solidFill>
                <a:latin typeface="Corbel"/>
                <a:cs typeface="Corbel"/>
              </a:rPr>
              <a:t>பாம்பேயோ</a:t>
            </a:r>
            <a:r>
              <a:rPr lang="en-US" dirty="0" smtClean="0">
                <a:solidFill>
                  <a:srgbClr val="000000"/>
                </a:solidFill>
                <a:latin typeface="Corbel"/>
                <a:cs typeface="Corbel"/>
              </a:rPr>
              <a:t> </a:t>
            </a:r>
            <a:r>
              <a:rPr lang="en-US" dirty="0" err="1" smtClean="0">
                <a:solidFill>
                  <a:srgbClr val="000000"/>
                </a:solidFill>
                <a:latin typeface="Corbel"/>
                <a:cs typeface="Corbel"/>
              </a:rPr>
              <a:t>நியமனத்துக்கு</a:t>
            </a:r>
            <a:r>
              <a:rPr lang="en-US" dirty="0" smtClean="0">
                <a:solidFill>
                  <a:srgbClr val="000000"/>
                </a:solidFill>
                <a:latin typeface="Corbel"/>
                <a:cs typeface="Corbel"/>
              </a:rPr>
              <a:t> </a:t>
            </a:r>
            <a:r>
              <a:rPr lang="en-US" dirty="0" err="1">
                <a:solidFill>
                  <a:srgbClr val="000000"/>
                </a:solidFill>
                <a:latin typeface="Corbel"/>
                <a:cs typeface="Corbel"/>
              </a:rPr>
              <a:t>அமெரிக்க</a:t>
            </a:r>
            <a:r>
              <a:rPr lang="en-US" dirty="0">
                <a:solidFill>
                  <a:srgbClr val="000000"/>
                </a:solidFill>
                <a:latin typeface="Corbel"/>
                <a:cs typeface="Corbel"/>
              </a:rPr>
              <a:t> </a:t>
            </a:r>
            <a:r>
              <a:rPr lang="en-US" dirty="0" err="1" smtClean="0">
                <a:solidFill>
                  <a:srgbClr val="000000"/>
                </a:solidFill>
                <a:latin typeface="Corbel"/>
                <a:cs typeface="Corbel"/>
              </a:rPr>
              <a:t>செனட்</a:t>
            </a:r>
            <a:r>
              <a:rPr lang="en-US" dirty="0" smtClean="0">
                <a:solidFill>
                  <a:srgbClr val="000000"/>
                </a:solidFill>
                <a:latin typeface="Corbel"/>
                <a:cs typeface="Corbel"/>
              </a:rPr>
              <a:t> </a:t>
            </a:r>
            <a:r>
              <a:rPr lang="en-US" dirty="0" err="1">
                <a:solidFill>
                  <a:srgbClr val="000000"/>
                </a:solidFill>
                <a:latin typeface="Corbel"/>
                <a:cs typeface="Corbel"/>
              </a:rPr>
              <a:t>சபை</a:t>
            </a:r>
            <a:r>
              <a:rPr lang="en-US" dirty="0">
                <a:solidFill>
                  <a:srgbClr val="000000"/>
                </a:solidFill>
                <a:latin typeface="Corbel"/>
                <a:cs typeface="Corbel"/>
              </a:rPr>
              <a:t> </a:t>
            </a:r>
            <a:r>
              <a:rPr lang="en-US" dirty="0" err="1">
                <a:solidFill>
                  <a:srgbClr val="000000"/>
                </a:solidFill>
                <a:latin typeface="Corbel"/>
                <a:cs typeface="Corbel"/>
              </a:rPr>
              <a:t>ஒப்புதல்</a:t>
            </a:r>
            <a:r>
              <a:rPr lang="en-US" dirty="0">
                <a:solidFill>
                  <a:srgbClr val="000000"/>
                </a:solidFill>
                <a:latin typeface="Corbel"/>
                <a:cs typeface="Corbel"/>
              </a:rPr>
              <a:t>. </a:t>
            </a:r>
            <a:r>
              <a:rPr lang="en-US" dirty="0" err="1">
                <a:solidFill>
                  <a:srgbClr val="000000"/>
                </a:solidFill>
                <a:latin typeface="Corbel"/>
                <a:cs typeface="Corbel"/>
              </a:rPr>
              <a:t>ஆனால்</a:t>
            </a:r>
            <a:r>
              <a:rPr lang="en-US" dirty="0">
                <a:solidFill>
                  <a:srgbClr val="000000"/>
                </a:solidFill>
                <a:latin typeface="Corbel"/>
                <a:cs typeface="Corbel"/>
              </a:rPr>
              <a:t>,  </a:t>
            </a:r>
            <a:r>
              <a:rPr lang="en-US" dirty="0" err="1">
                <a:solidFill>
                  <a:srgbClr val="000000"/>
                </a:solidFill>
                <a:latin typeface="Corbel"/>
                <a:cs typeface="Corbel"/>
              </a:rPr>
              <a:t>சிஐஏ</a:t>
            </a:r>
            <a:r>
              <a:rPr lang="en-US" dirty="0">
                <a:solidFill>
                  <a:srgbClr val="000000"/>
                </a:solidFill>
                <a:latin typeface="Corbel"/>
                <a:cs typeface="Corbel"/>
              </a:rPr>
              <a:t> </a:t>
            </a:r>
            <a:r>
              <a:rPr lang="en-US" dirty="0" err="1">
                <a:solidFill>
                  <a:srgbClr val="000000"/>
                </a:solidFill>
                <a:latin typeface="Corbel"/>
                <a:cs typeface="Corbel"/>
              </a:rPr>
              <a:t>முகமை</a:t>
            </a:r>
            <a:r>
              <a:rPr lang="en-US" dirty="0">
                <a:solidFill>
                  <a:srgbClr val="000000"/>
                </a:solidFill>
                <a:latin typeface="Corbel"/>
                <a:cs typeface="Corbel"/>
              </a:rPr>
              <a:t> </a:t>
            </a:r>
            <a:r>
              <a:rPr lang="en-US" dirty="0" err="1">
                <a:solidFill>
                  <a:srgbClr val="000000"/>
                </a:solidFill>
                <a:latin typeface="Corbel"/>
                <a:cs typeface="Corbel"/>
              </a:rPr>
              <a:t>மற்றும்</a:t>
            </a:r>
            <a:r>
              <a:rPr lang="en-US" dirty="0">
                <a:solidFill>
                  <a:srgbClr val="000000"/>
                </a:solidFill>
                <a:latin typeface="Corbel"/>
                <a:cs typeface="Corbel"/>
              </a:rPr>
              <a:t> </a:t>
            </a:r>
            <a:r>
              <a:rPr lang="en-US" dirty="0" err="1">
                <a:solidFill>
                  <a:srgbClr val="000000"/>
                </a:solidFill>
                <a:latin typeface="Corbel"/>
                <a:cs typeface="Corbel"/>
              </a:rPr>
              <a:t>அமெரிக்க</a:t>
            </a:r>
            <a:r>
              <a:rPr lang="en-US" dirty="0">
                <a:solidFill>
                  <a:srgbClr val="000000"/>
                </a:solidFill>
                <a:latin typeface="Corbel"/>
                <a:cs typeface="Corbel"/>
              </a:rPr>
              <a:t> </a:t>
            </a:r>
            <a:r>
              <a:rPr lang="en-US" dirty="0" err="1">
                <a:solidFill>
                  <a:srgbClr val="000000"/>
                </a:solidFill>
                <a:latin typeface="Corbel"/>
                <a:cs typeface="Corbel"/>
              </a:rPr>
              <a:t>அதிபர்</a:t>
            </a:r>
            <a:r>
              <a:rPr lang="en-US" dirty="0">
                <a:solidFill>
                  <a:srgbClr val="000000"/>
                </a:solidFill>
                <a:latin typeface="Corbel"/>
                <a:cs typeface="Corbel"/>
              </a:rPr>
              <a:t> </a:t>
            </a:r>
            <a:r>
              <a:rPr lang="en-US" dirty="0" err="1" smtClean="0">
                <a:solidFill>
                  <a:srgbClr val="000000"/>
                </a:solidFill>
                <a:latin typeface="Corbel"/>
                <a:cs typeface="Corbel"/>
              </a:rPr>
              <a:t>டிரம்ப்</a:t>
            </a:r>
            <a:r>
              <a:rPr lang="en-US" dirty="0" smtClean="0">
                <a:solidFill>
                  <a:srgbClr val="000000"/>
                </a:solidFill>
                <a:latin typeface="Corbel"/>
                <a:cs typeface="Corbel"/>
              </a:rPr>
              <a:t> </a:t>
            </a:r>
            <a:r>
              <a:rPr lang="en-US" dirty="0" err="1">
                <a:solidFill>
                  <a:srgbClr val="000000"/>
                </a:solidFill>
                <a:latin typeface="Corbel"/>
                <a:cs typeface="Corbel"/>
              </a:rPr>
              <a:t>இடையே</a:t>
            </a:r>
            <a:r>
              <a:rPr lang="en-US" dirty="0">
                <a:solidFill>
                  <a:srgbClr val="000000"/>
                </a:solidFill>
                <a:latin typeface="Corbel"/>
                <a:cs typeface="Corbel"/>
              </a:rPr>
              <a:t> </a:t>
            </a:r>
            <a:r>
              <a:rPr lang="en-US" dirty="0" err="1">
                <a:solidFill>
                  <a:srgbClr val="000000"/>
                </a:solidFill>
                <a:latin typeface="Corbel"/>
                <a:cs typeface="Corbel"/>
              </a:rPr>
              <a:t>ஒரு</a:t>
            </a:r>
            <a:r>
              <a:rPr lang="en-US" dirty="0">
                <a:solidFill>
                  <a:srgbClr val="000000"/>
                </a:solidFill>
                <a:latin typeface="Corbel"/>
                <a:cs typeface="Corbel"/>
              </a:rPr>
              <a:t> </a:t>
            </a:r>
            <a:r>
              <a:rPr lang="en-US" dirty="0" err="1">
                <a:solidFill>
                  <a:srgbClr val="000000"/>
                </a:solidFill>
                <a:latin typeface="Corbel"/>
                <a:cs typeface="Corbel"/>
              </a:rPr>
              <a:t>பயனுள்ள</a:t>
            </a:r>
            <a:r>
              <a:rPr lang="en-US" dirty="0">
                <a:solidFill>
                  <a:srgbClr val="000000"/>
                </a:solidFill>
                <a:latin typeface="Corbel"/>
                <a:cs typeface="Corbel"/>
              </a:rPr>
              <a:t> </a:t>
            </a:r>
            <a:r>
              <a:rPr lang="en-US" dirty="0" err="1">
                <a:solidFill>
                  <a:srgbClr val="000000"/>
                </a:solidFill>
                <a:latin typeface="Corbel"/>
                <a:cs typeface="Corbel"/>
              </a:rPr>
              <a:t>அலுவல்</a:t>
            </a:r>
            <a:r>
              <a:rPr lang="en-US" dirty="0">
                <a:solidFill>
                  <a:srgbClr val="000000"/>
                </a:solidFill>
                <a:latin typeface="Corbel"/>
                <a:cs typeface="Corbel"/>
              </a:rPr>
              <a:t> </a:t>
            </a:r>
            <a:r>
              <a:rPr lang="en-US" dirty="0" err="1">
                <a:solidFill>
                  <a:srgbClr val="000000"/>
                </a:solidFill>
                <a:latin typeface="Corbel"/>
                <a:cs typeface="Corbel"/>
              </a:rPr>
              <a:t>ரீதியான</a:t>
            </a:r>
            <a:r>
              <a:rPr lang="en-US" dirty="0">
                <a:solidFill>
                  <a:srgbClr val="000000"/>
                </a:solidFill>
                <a:latin typeface="Corbel"/>
                <a:cs typeface="Corbel"/>
              </a:rPr>
              <a:t> </a:t>
            </a:r>
            <a:r>
              <a:rPr lang="en-US" dirty="0" err="1">
                <a:solidFill>
                  <a:srgbClr val="000000"/>
                </a:solidFill>
                <a:latin typeface="Corbel"/>
                <a:cs typeface="Corbel"/>
              </a:rPr>
              <a:t>உறவினை</a:t>
            </a:r>
            <a:r>
              <a:rPr lang="en-US" dirty="0">
                <a:solidFill>
                  <a:srgbClr val="000000"/>
                </a:solidFill>
                <a:latin typeface="Corbel"/>
                <a:cs typeface="Corbel"/>
              </a:rPr>
              <a:t> </a:t>
            </a:r>
            <a:r>
              <a:rPr lang="en-US" dirty="0" err="1">
                <a:solidFill>
                  <a:srgbClr val="000000"/>
                </a:solidFill>
                <a:latin typeface="Corbel"/>
                <a:cs typeface="Corbel"/>
              </a:rPr>
              <a:t>உருவாக்குவதே</a:t>
            </a:r>
            <a:r>
              <a:rPr lang="en-US" dirty="0">
                <a:solidFill>
                  <a:srgbClr val="000000"/>
                </a:solidFill>
                <a:latin typeface="Corbel"/>
                <a:cs typeface="Corbel"/>
              </a:rPr>
              <a:t> </a:t>
            </a:r>
            <a:r>
              <a:rPr lang="en-US" dirty="0" err="1">
                <a:solidFill>
                  <a:srgbClr val="000000"/>
                </a:solidFill>
                <a:latin typeface="Corbel"/>
                <a:cs typeface="Corbel"/>
              </a:rPr>
              <a:t>மைக்</a:t>
            </a:r>
            <a:r>
              <a:rPr lang="en-US" dirty="0">
                <a:solidFill>
                  <a:srgbClr val="000000"/>
                </a:solidFill>
                <a:latin typeface="Corbel"/>
                <a:cs typeface="Corbel"/>
              </a:rPr>
              <a:t> </a:t>
            </a:r>
            <a:r>
              <a:rPr lang="en-US" dirty="0" err="1">
                <a:solidFill>
                  <a:srgbClr val="000000"/>
                </a:solidFill>
                <a:latin typeface="Corbel"/>
                <a:cs typeface="Corbel"/>
              </a:rPr>
              <a:t>பாம்பேயோவின்</a:t>
            </a:r>
            <a:r>
              <a:rPr lang="en-US" dirty="0">
                <a:solidFill>
                  <a:srgbClr val="000000"/>
                </a:solidFill>
                <a:latin typeface="Corbel"/>
                <a:cs typeface="Corbel"/>
              </a:rPr>
              <a:t> </a:t>
            </a:r>
            <a:r>
              <a:rPr lang="en-US" dirty="0" err="1">
                <a:solidFill>
                  <a:srgbClr val="000000"/>
                </a:solidFill>
                <a:latin typeface="Corbel"/>
                <a:cs typeface="Corbel"/>
              </a:rPr>
              <a:t>உடனடி</a:t>
            </a:r>
            <a:r>
              <a:rPr lang="en-US" dirty="0">
                <a:solidFill>
                  <a:srgbClr val="000000"/>
                </a:solidFill>
                <a:latin typeface="Corbel"/>
                <a:cs typeface="Corbel"/>
              </a:rPr>
              <a:t> </a:t>
            </a:r>
            <a:r>
              <a:rPr lang="en-US" dirty="0" err="1">
                <a:solidFill>
                  <a:srgbClr val="000000"/>
                </a:solidFill>
                <a:latin typeface="Corbel"/>
                <a:cs typeface="Corbel"/>
              </a:rPr>
              <a:t>பணியாக</a:t>
            </a:r>
            <a:r>
              <a:rPr lang="en-US" dirty="0">
                <a:solidFill>
                  <a:srgbClr val="000000"/>
                </a:solidFill>
                <a:latin typeface="Corbel"/>
                <a:cs typeface="Corbel"/>
              </a:rPr>
              <a:t> </a:t>
            </a:r>
            <a:r>
              <a:rPr lang="en-US" dirty="0" err="1">
                <a:solidFill>
                  <a:srgbClr val="000000"/>
                </a:solidFill>
                <a:latin typeface="Corbel"/>
                <a:cs typeface="Corbel"/>
              </a:rPr>
              <a:t>இருக்கும்</a:t>
            </a:r>
            <a:r>
              <a:rPr lang="en-US" dirty="0">
                <a:solidFill>
                  <a:srgbClr val="000000"/>
                </a:solidFill>
                <a:latin typeface="Corbel"/>
                <a:cs typeface="Corbel"/>
              </a:rPr>
              <a:t>.</a:t>
            </a:r>
          </a:p>
        </p:txBody>
      </p:sp>
      <p:sp>
        <p:nvSpPr>
          <p:cNvPr id="2" name="Title 1"/>
          <p:cNvSpPr>
            <a:spLocks noGrp="1"/>
          </p:cNvSpPr>
          <p:nvPr>
            <p:ph type="title"/>
          </p:nvPr>
        </p:nvSpPr>
        <p:spPr/>
        <p:txBody>
          <a:bodyPr/>
          <a:lstStyle/>
          <a:p>
            <a:r>
              <a:rPr lang="en-US" dirty="0" smtClean="0"/>
              <a:t>Challenges: Multilingual </a:t>
            </a:r>
            <a:r>
              <a:rPr lang="en-US" sz="1800" dirty="0" smtClean="0"/>
              <a:t>[Tsai et al. ‘16, ‘17 ‘18]</a:t>
            </a:r>
            <a:endParaRPr lang="en-US" sz="1800" dirty="0"/>
          </a:p>
        </p:txBody>
      </p:sp>
      <p:sp>
        <p:nvSpPr>
          <p:cNvPr id="3" name="Content Placeholder 2"/>
          <p:cNvSpPr>
            <a:spLocks noGrp="1"/>
          </p:cNvSpPr>
          <p:nvPr>
            <p:ph idx="1"/>
          </p:nvPr>
        </p:nvSpPr>
        <p:spPr>
          <a:xfrm>
            <a:off x="266275" y="2346292"/>
            <a:ext cx="8787290" cy="3195374"/>
          </a:xfrm>
        </p:spPr>
        <p:txBody>
          <a:bodyPr/>
          <a:lstStyle/>
          <a:p>
            <a:pPr marL="457200" indent="-457200">
              <a:buFont typeface="+mj-lt"/>
              <a:buAutoNum type="arabicPeriod"/>
            </a:pPr>
            <a:r>
              <a:rPr lang="en-US" sz="2000" dirty="0"/>
              <a:t>Identifying name </a:t>
            </a:r>
            <a:r>
              <a:rPr lang="en-US" sz="2000" dirty="0" smtClean="0"/>
              <a:t>mentions</a:t>
            </a:r>
            <a:r>
              <a:rPr lang="en-US" sz="2000" dirty="0" smtClean="0">
                <a:solidFill>
                  <a:srgbClr val="400080"/>
                </a:solidFill>
              </a:rPr>
              <a:t> in many languages</a:t>
            </a:r>
            <a:endParaRPr lang="en-US" sz="2000" dirty="0">
              <a:solidFill>
                <a:srgbClr val="400080"/>
              </a:solidFill>
            </a:endParaRPr>
          </a:p>
          <a:p>
            <a:pPr marL="457200" indent="-457200">
              <a:buFont typeface="+mj-lt"/>
              <a:buAutoNum type="arabicPeriod"/>
            </a:pPr>
            <a:r>
              <a:rPr lang="en-US" sz="2000" dirty="0"/>
              <a:t>Identifying </a:t>
            </a:r>
            <a:r>
              <a:rPr lang="en-US" sz="2000" dirty="0" smtClean="0"/>
              <a:t>candidate </a:t>
            </a:r>
            <a:r>
              <a:rPr lang="en-US" sz="2000" dirty="0"/>
              <a:t>English </a:t>
            </a:r>
            <a:r>
              <a:rPr lang="en-US" sz="2000" dirty="0" smtClean="0"/>
              <a:t>Wikipedia/KB </a:t>
            </a:r>
            <a:r>
              <a:rPr lang="en-US" sz="2000" dirty="0"/>
              <a:t>titles</a:t>
            </a:r>
          </a:p>
          <a:p>
            <a:pPr marL="457200" indent="-457200">
              <a:buFont typeface="+mj-lt"/>
              <a:buAutoNum type="arabicPeriod"/>
            </a:pPr>
            <a:r>
              <a:rPr lang="en-US" sz="2000" dirty="0"/>
              <a:t>Computing similarity </a:t>
            </a:r>
            <a:r>
              <a:rPr lang="en-US" sz="2000" dirty="0" smtClean="0"/>
              <a:t>between mention context </a:t>
            </a:r>
            <a:endParaRPr lang="en-US" sz="2000" dirty="0"/>
          </a:p>
          <a:p>
            <a:pPr marL="0" indent="0">
              <a:buNone/>
            </a:pPr>
            <a:r>
              <a:rPr lang="en-US" sz="2000" dirty="0" smtClean="0"/>
              <a:t>         and Wikipedia page </a:t>
            </a:r>
            <a:r>
              <a:rPr lang="en-US" sz="2000" dirty="0" smtClean="0">
                <a:solidFill>
                  <a:srgbClr val="400080"/>
                </a:solidFill>
              </a:rPr>
              <a:t>across </a:t>
            </a:r>
            <a:r>
              <a:rPr lang="en-US" sz="2000" dirty="0">
                <a:solidFill>
                  <a:srgbClr val="400080"/>
                </a:solidFill>
              </a:rPr>
              <a:t>languages</a:t>
            </a:r>
          </a:p>
          <a:p>
            <a:endParaRPr lang="en-US" sz="2000" dirty="0"/>
          </a:p>
          <a:p>
            <a:r>
              <a:rPr lang="en-US" sz="2000" dirty="0" smtClean="0"/>
              <a:t>Can address </a:t>
            </a:r>
            <a:r>
              <a:rPr lang="en-US" sz="2000" dirty="0"/>
              <a:t>these challenges </a:t>
            </a:r>
            <a:r>
              <a:rPr lang="en-US" sz="2000" dirty="0" smtClean="0"/>
              <a:t>in all </a:t>
            </a:r>
            <a:r>
              <a:rPr lang="en-US" sz="1800" dirty="0">
                <a:latin typeface="Avenir Book"/>
                <a:cs typeface="Avenir Book"/>
              </a:rPr>
              <a:t>293</a:t>
            </a:r>
            <a:r>
              <a:rPr lang="en-US" sz="1800" dirty="0"/>
              <a:t> </a:t>
            </a:r>
            <a:r>
              <a:rPr lang="en-US" sz="1800" dirty="0" smtClean="0"/>
              <a:t>Wikipedia </a:t>
            </a:r>
            <a:r>
              <a:rPr lang="en-US" sz="2000" dirty="0" smtClean="0"/>
              <a:t>languages </a:t>
            </a:r>
            <a:r>
              <a:rPr lang="en-US" sz="2000" dirty="0"/>
              <a:t>in </a:t>
            </a:r>
            <a:r>
              <a:rPr lang="en-US" sz="2000" dirty="0" smtClean="0"/>
              <a:t>Wikipedia, </a:t>
            </a:r>
            <a:r>
              <a:rPr lang="en-US" sz="2000" b="1" dirty="0" smtClean="0"/>
              <a:t>without task specific annotation</a:t>
            </a:r>
            <a:r>
              <a:rPr lang="en-US" sz="2000" dirty="0" smtClean="0"/>
              <a:t>. </a:t>
            </a:r>
          </a:p>
          <a:p>
            <a:endParaRPr lang="en-US" sz="2000" dirty="0"/>
          </a:p>
          <a:p>
            <a:r>
              <a:rPr lang="en-US" sz="2000" b="1" dirty="0" smtClean="0">
                <a:solidFill>
                  <a:srgbClr val="400080"/>
                </a:solidFill>
              </a:rPr>
              <a:t>One key issue is representational: </a:t>
            </a:r>
            <a:r>
              <a:rPr lang="en-US" sz="2000" dirty="0" smtClean="0"/>
              <a:t>make use of existing cross-lingual Wikipedia links to learn cross-lingual embeddings </a:t>
            </a:r>
          </a:p>
          <a:p>
            <a:r>
              <a:rPr lang="en-US" sz="2000" dirty="0" smtClean="0"/>
              <a:t>But it’s not only representational </a:t>
            </a:r>
          </a:p>
          <a:p>
            <a:pPr marL="0" indent="0">
              <a:buNone/>
            </a:pPr>
            <a:endParaRPr lang="en-US" dirty="0"/>
          </a:p>
          <a:p>
            <a:endParaRPr lang="en-US" dirty="0"/>
          </a:p>
          <a:p>
            <a:pPr marL="0" indent="0">
              <a:buFont typeface="Arial"/>
              <a:buNone/>
            </a:pPr>
            <a:endParaRPr lang="en-US" dirty="0"/>
          </a:p>
        </p:txBody>
      </p:sp>
      <p:sp>
        <p:nvSpPr>
          <p:cNvPr id="4" name="Slide Number Placeholder 3"/>
          <p:cNvSpPr>
            <a:spLocks noGrp="1"/>
          </p:cNvSpPr>
          <p:nvPr>
            <p:ph type="sldNum" sz="quarter" idx="4294967295"/>
          </p:nvPr>
        </p:nvSpPr>
        <p:spPr/>
        <p:txBody>
          <a:bodyPr/>
          <a:lstStyle/>
          <a:p>
            <a:pPr>
              <a:defRPr/>
            </a:pPr>
            <a:fld id="{8CE2158A-1198-49B0-A2A2-00E3C3C7211D}" type="slidenum">
              <a:rPr lang="en-US" altLang="zh-TW" smtClean="0"/>
              <a:pPr>
                <a:defRPr/>
              </a:pPr>
              <a:t>24</a:t>
            </a:fld>
            <a:endParaRPr lang="en-US" altLang="zh-TW" dirty="0"/>
          </a:p>
        </p:txBody>
      </p:sp>
      <p:sp>
        <p:nvSpPr>
          <p:cNvPr id="18" name="Line Callout 1 17"/>
          <p:cNvSpPr/>
          <p:nvPr/>
        </p:nvSpPr>
        <p:spPr>
          <a:xfrm>
            <a:off x="5845051" y="2354084"/>
            <a:ext cx="2346448" cy="1273886"/>
          </a:xfrm>
          <a:prstGeom prst="borderCallout1">
            <a:avLst>
              <a:gd name="adj1" fmla="val -56859"/>
              <a:gd name="adj2" fmla="val -155897"/>
              <a:gd name="adj3" fmla="val -34"/>
              <a:gd name="adj4" fmla="val 50385"/>
            </a:avLst>
          </a:prstGeom>
          <a:solidFill>
            <a:sysClr val="window" lastClr="FFFFFF"/>
          </a:solidFill>
          <a:ln w="12700" cap="flat" cmpd="sng" algn="ctr">
            <a:solidFill>
              <a:srgbClr val="3366FF"/>
            </a:solidFill>
            <a:prstDash val="solid"/>
          </a:ln>
          <a:effectLst/>
        </p:spPr>
        <p:txBody>
          <a:bodyPr spcFirstLastPara="0" vert="horz" wrap="none" lIns="91440" tIns="274320" rIns="91440" bIns="274320" numCol="1" spcCol="1270" anchor="ctr" anchorCtr="0">
            <a:noAutofit/>
          </a:bodyPr>
          <a:lstStyle>
            <a:defPPr>
              <a:defRPr lang="en-GB"/>
            </a:defPPr>
            <a:lvl1pPr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5pPr>
            <a:lvl6pPr marL="2286000" algn="l" defTabSz="914400" rtl="0" eaLnBrk="1" latinLnBrk="0" hangingPunct="1">
              <a:defRPr sz="6000" kern="1200">
                <a:solidFill>
                  <a:schemeClr val="bg1"/>
                </a:solidFill>
                <a:latin typeface="Arial" charset="0"/>
                <a:ea typeface="+mn-ea"/>
                <a:cs typeface="Arial" charset="0"/>
              </a:defRPr>
            </a:lvl6pPr>
            <a:lvl7pPr marL="2743200" algn="l" defTabSz="914400" rtl="0" eaLnBrk="1" latinLnBrk="0" hangingPunct="1">
              <a:defRPr sz="6000" kern="1200">
                <a:solidFill>
                  <a:schemeClr val="bg1"/>
                </a:solidFill>
                <a:latin typeface="Arial" charset="0"/>
                <a:ea typeface="+mn-ea"/>
                <a:cs typeface="Arial" charset="0"/>
              </a:defRPr>
            </a:lvl7pPr>
            <a:lvl8pPr marL="3200400" algn="l" defTabSz="914400" rtl="0" eaLnBrk="1" latinLnBrk="0" hangingPunct="1">
              <a:defRPr sz="6000" kern="1200">
                <a:solidFill>
                  <a:schemeClr val="bg1"/>
                </a:solidFill>
                <a:latin typeface="Arial" charset="0"/>
                <a:ea typeface="+mn-ea"/>
                <a:cs typeface="Arial" charset="0"/>
              </a:defRPr>
            </a:lvl8pPr>
            <a:lvl9pPr marL="3657600" algn="l" defTabSz="914400" rtl="0" eaLnBrk="1" latinLnBrk="0" hangingPunct="1">
              <a:defRPr sz="6000" kern="1200">
                <a:solidFill>
                  <a:schemeClr val="bg1"/>
                </a:solidFill>
                <a:latin typeface="Arial" charset="0"/>
                <a:ea typeface="+mn-ea"/>
                <a:cs typeface="Arial" charset="0"/>
              </a:defRPr>
            </a:lvl9pPr>
          </a:lstStyle>
          <a:p>
            <a:pPr lvl="0" defTabSz="1066800" fontAlgn="auto">
              <a:lnSpc>
                <a:spcPct val="60000"/>
              </a:lnSpc>
              <a:spcAft>
                <a:spcPct val="35000"/>
              </a:spcAft>
              <a:buClrTx/>
              <a:buSzTx/>
              <a:defRPr/>
            </a:pPr>
            <a:r>
              <a:rPr lang="en-US" sz="1800" i="1" dirty="0" err="1" smtClean="0">
                <a:solidFill>
                  <a:srgbClr val="000080"/>
                </a:solidFill>
                <a:latin typeface="Corbel"/>
                <a:cs typeface="Corbel"/>
              </a:rPr>
              <a:t>Donald_Trump</a:t>
            </a:r>
            <a:endParaRPr lang="en-US" sz="1800" i="1" dirty="0" smtClean="0">
              <a:solidFill>
                <a:srgbClr val="000080"/>
              </a:solidFill>
              <a:latin typeface="Corbel"/>
              <a:cs typeface="Corbel"/>
            </a:endParaRPr>
          </a:p>
          <a:p>
            <a:pPr lvl="0" defTabSz="1066800" fontAlgn="auto">
              <a:lnSpc>
                <a:spcPct val="60000"/>
              </a:lnSpc>
              <a:spcAft>
                <a:spcPct val="35000"/>
              </a:spcAft>
              <a:buClrTx/>
              <a:buSzTx/>
              <a:defRPr/>
            </a:pPr>
            <a:r>
              <a:rPr kumimoji="0" lang="en-US" sz="1800" b="0" i="1" u="none" strike="noStrike" kern="1200" cap="none" spc="0" normalizeH="0" baseline="0" noProof="0" dirty="0" smtClean="0">
                <a:ln>
                  <a:noFill/>
                </a:ln>
                <a:solidFill>
                  <a:srgbClr val="000080"/>
                </a:solidFill>
                <a:effectLst/>
                <a:uLnTx/>
                <a:uFill>
                  <a:solidFill>
                    <a:srgbClr val="4BACC6">
                      <a:lumMod val="75000"/>
                    </a:srgbClr>
                  </a:solidFill>
                </a:uFill>
                <a:latin typeface="Corbel"/>
                <a:cs typeface="Corbel"/>
              </a:rPr>
              <a:t>Trump,</a:t>
            </a:r>
            <a:r>
              <a:rPr lang="en-US" sz="1800" i="1" dirty="0" smtClean="0">
                <a:solidFill>
                  <a:srgbClr val="000080"/>
                </a:solidFill>
                <a:uFill>
                  <a:solidFill>
                    <a:srgbClr val="4BACC6">
                      <a:lumMod val="75000"/>
                    </a:srgbClr>
                  </a:solidFill>
                </a:uFill>
                <a:latin typeface="Corbel"/>
                <a:cs typeface="Corbel"/>
              </a:rPr>
              <a:t>_Colorado</a:t>
            </a:r>
          </a:p>
          <a:p>
            <a:pPr lvl="0" defTabSz="1066800" fontAlgn="auto">
              <a:lnSpc>
                <a:spcPct val="60000"/>
              </a:lnSpc>
              <a:spcAft>
                <a:spcPct val="35000"/>
              </a:spcAft>
              <a:buClrTx/>
              <a:buSzTx/>
              <a:defRPr/>
            </a:pPr>
            <a:r>
              <a:rPr lang="en-US" sz="1800" i="1" dirty="0" smtClean="0">
                <a:solidFill>
                  <a:srgbClr val="000080"/>
                </a:solidFill>
                <a:uFill>
                  <a:solidFill>
                    <a:srgbClr val="4BACC6">
                      <a:lumMod val="75000"/>
                    </a:srgbClr>
                  </a:solidFill>
                </a:uFill>
                <a:latin typeface="Corbel"/>
                <a:cs typeface="Corbel"/>
              </a:rPr>
              <a:t>Trumps_(</a:t>
            </a:r>
            <a:r>
              <a:rPr lang="en-US" sz="1800" i="1" dirty="0" err="1" smtClean="0">
                <a:solidFill>
                  <a:srgbClr val="000080"/>
                </a:solidFill>
                <a:uFill>
                  <a:solidFill>
                    <a:srgbClr val="4BACC6">
                      <a:lumMod val="75000"/>
                    </a:srgbClr>
                  </a:solidFill>
                </a:uFill>
                <a:latin typeface="Corbel"/>
                <a:cs typeface="Corbel"/>
              </a:rPr>
              <a:t>Tarot_cards</a:t>
            </a:r>
            <a:r>
              <a:rPr lang="en-US" sz="1800" i="1" dirty="0" smtClean="0">
                <a:solidFill>
                  <a:srgbClr val="000080"/>
                </a:solidFill>
                <a:uFill>
                  <a:solidFill>
                    <a:srgbClr val="4BACC6">
                      <a:lumMod val="75000"/>
                    </a:srgbClr>
                  </a:solidFill>
                </a:uFill>
                <a:latin typeface="Corbel"/>
                <a:cs typeface="Corbel"/>
              </a:rPr>
              <a:t>)</a:t>
            </a:r>
          </a:p>
          <a:p>
            <a:pPr lvl="0" defTabSz="1066800" fontAlgn="auto">
              <a:lnSpc>
                <a:spcPct val="60000"/>
              </a:lnSpc>
              <a:spcAft>
                <a:spcPct val="35000"/>
              </a:spcAft>
              <a:buClrTx/>
              <a:buSzTx/>
              <a:defRPr/>
            </a:pPr>
            <a:r>
              <a:rPr lang="en-US" sz="1800" i="1" dirty="0" err="1" smtClean="0">
                <a:solidFill>
                  <a:srgbClr val="000080"/>
                </a:solidFill>
                <a:uFill>
                  <a:solidFill>
                    <a:srgbClr val="4BACC6">
                      <a:lumMod val="75000"/>
                    </a:srgbClr>
                  </a:solidFill>
                </a:uFill>
                <a:latin typeface="Corbel"/>
                <a:cs typeface="Corbel"/>
              </a:rPr>
              <a:t>Trumpf</a:t>
            </a:r>
            <a:endParaRPr lang="en-US" sz="1800" i="1" dirty="0" smtClean="0">
              <a:solidFill>
                <a:srgbClr val="000080"/>
              </a:solidFill>
              <a:uFill>
                <a:solidFill>
                  <a:srgbClr val="4BACC6">
                    <a:lumMod val="75000"/>
                  </a:srgbClr>
                </a:solidFill>
              </a:uFill>
              <a:latin typeface="Corbel"/>
              <a:cs typeface="Corbel"/>
            </a:endParaRPr>
          </a:p>
        </p:txBody>
      </p:sp>
      <p:sp>
        <p:nvSpPr>
          <p:cNvPr id="20" name="Line Callout 1 19"/>
          <p:cNvSpPr/>
          <p:nvPr/>
        </p:nvSpPr>
        <p:spPr>
          <a:xfrm>
            <a:off x="8089895" y="2354084"/>
            <a:ext cx="527051" cy="1273886"/>
          </a:xfrm>
          <a:prstGeom prst="borderCallout1">
            <a:avLst>
              <a:gd name="adj1" fmla="val 141204"/>
              <a:gd name="adj2" fmla="val 1140425"/>
              <a:gd name="adj3" fmla="val 25887"/>
              <a:gd name="adj4" fmla="val 766448"/>
            </a:avLst>
          </a:prstGeom>
          <a:solidFill>
            <a:sysClr val="window" lastClr="FFFFFF"/>
          </a:solidFill>
          <a:ln w="12700" cap="flat" cmpd="sng" algn="ctr">
            <a:solidFill>
              <a:srgbClr val="3366FF"/>
            </a:solidFill>
            <a:prstDash val="solid"/>
          </a:ln>
          <a:effectLst/>
        </p:spPr>
        <p:txBody>
          <a:bodyPr spcFirstLastPara="0" vert="horz" wrap="none" lIns="91440" tIns="274320" rIns="91440" bIns="274320" numCol="1" spcCol="1270" anchor="ctr" anchorCtr="0">
            <a:noAutofit/>
          </a:bodyPr>
          <a:lstStyle>
            <a:defPPr>
              <a:defRPr lang="en-GB"/>
            </a:defPPr>
            <a:lvl1pPr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6000" kern="1200">
                <a:solidFill>
                  <a:schemeClr val="bg1"/>
                </a:solidFill>
                <a:latin typeface="Arial" charset="0"/>
                <a:ea typeface="+mn-ea"/>
                <a:cs typeface="Arial" charset="0"/>
              </a:defRPr>
            </a:lvl5pPr>
            <a:lvl6pPr marL="2286000" algn="l" defTabSz="914400" rtl="0" eaLnBrk="1" latinLnBrk="0" hangingPunct="1">
              <a:defRPr sz="6000" kern="1200">
                <a:solidFill>
                  <a:schemeClr val="bg1"/>
                </a:solidFill>
                <a:latin typeface="Arial" charset="0"/>
                <a:ea typeface="+mn-ea"/>
                <a:cs typeface="Arial" charset="0"/>
              </a:defRPr>
            </a:lvl6pPr>
            <a:lvl7pPr marL="2743200" algn="l" defTabSz="914400" rtl="0" eaLnBrk="1" latinLnBrk="0" hangingPunct="1">
              <a:defRPr sz="6000" kern="1200">
                <a:solidFill>
                  <a:schemeClr val="bg1"/>
                </a:solidFill>
                <a:latin typeface="Arial" charset="0"/>
                <a:ea typeface="+mn-ea"/>
                <a:cs typeface="Arial" charset="0"/>
              </a:defRPr>
            </a:lvl7pPr>
            <a:lvl8pPr marL="3200400" algn="l" defTabSz="914400" rtl="0" eaLnBrk="1" latinLnBrk="0" hangingPunct="1">
              <a:defRPr sz="6000" kern="1200">
                <a:solidFill>
                  <a:schemeClr val="bg1"/>
                </a:solidFill>
                <a:latin typeface="Arial" charset="0"/>
                <a:ea typeface="+mn-ea"/>
                <a:cs typeface="Arial" charset="0"/>
              </a:defRPr>
            </a:lvl8pPr>
            <a:lvl9pPr marL="3657600" algn="l" defTabSz="914400" rtl="0" eaLnBrk="1" latinLnBrk="0" hangingPunct="1">
              <a:defRPr sz="6000" kern="1200">
                <a:solidFill>
                  <a:schemeClr val="bg1"/>
                </a:solidFill>
                <a:latin typeface="Arial" charset="0"/>
                <a:ea typeface="+mn-ea"/>
                <a:cs typeface="Arial" charset="0"/>
              </a:defRPr>
            </a:lvl9pPr>
          </a:lstStyle>
          <a:p>
            <a:pPr lvl="0" defTabSz="1066800" fontAlgn="auto">
              <a:lnSpc>
                <a:spcPct val="60000"/>
              </a:lnSpc>
              <a:spcAft>
                <a:spcPct val="35000"/>
              </a:spcAft>
              <a:buClrTx/>
              <a:buSzTx/>
              <a:defRPr/>
            </a:pPr>
            <a:r>
              <a:rPr lang="en-US" sz="1600" dirty="0" smtClean="0">
                <a:solidFill>
                  <a:srgbClr val="000080"/>
                </a:solidFill>
                <a:uFill>
                  <a:solidFill>
                    <a:srgbClr val="4BACC6">
                      <a:lumMod val="75000"/>
                    </a:srgbClr>
                  </a:solidFill>
                </a:uFill>
                <a:latin typeface="Avenir Book"/>
                <a:cs typeface="Avenir Book"/>
              </a:rPr>
              <a:t>0.5</a:t>
            </a:r>
          </a:p>
          <a:p>
            <a:pPr lvl="0" defTabSz="1066800" fontAlgn="auto">
              <a:lnSpc>
                <a:spcPct val="60000"/>
              </a:lnSpc>
              <a:spcAft>
                <a:spcPct val="35000"/>
              </a:spcAft>
              <a:buClrTx/>
              <a:buSzTx/>
              <a:defRPr/>
            </a:pPr>
            <a:r>
              <a:rPr lang="en-US" sz="1600" dirty="0" smtClean="0">
                <a:solidFill>
                  <a:srgbClr val="000080"/>
                </a:solidFill>
                <a:uFill>
                  <a:solidFill>
                    <a:srgbClr val="4BACC6">
                      <a:lumMod val="75000"/>
                    </a:srgbClr>
                  </a:solidFill>
                </a:uFill>
                <a:latin typeface="Avenir Book"/>
                <a:cs typeface="Avenir Book"/>
              </a:rPr>
              <a:t>0.1</a:t>
            </a:r>
          </a:p>
          <a:p>
            <a:pPr lvl="0" defTabSz="1066800" fontAlgn="auto">
              <a:lnSpc>
                <a:spcPct val="60000"/>
              </a:lnSpc>
              <a:spcAft>
                <a:spcPct val="35000"/>
              </a:spcAft>
              <a:buClrTx/>
              <a:buSzTx/>
              <a:defRPr/>
            </a:pPr>
            <a:r>
              <a:rPr lang="en-US" sz="1600" dirty="0" smtClean="0">
                <a:solidFill>
                  <a:srgbClr val="000080"/>
                </a:solidFill>
                <a:uFill>
                  <a:solidFill>
                    <a:srgbClr val="4BACC6">
                      <a:lumMod val="75000"/>
                    </a:srgbClr>
                  </a:solidFill>
                </a:uFill>
                <a:latin typeface="Avenir Book"/>
                <a:cs typeface="Avenir Book"/>
              </a:rPr>
              <a:t>0.1</a:t>
            </a:r>
          </a:p>
          <a:p>
            <a:pPr lvl="0" defTabSz="1066800" fontAlgn="auto">
              <a:lnSpc>
                <a:spcPct val="60000"/>
              </a:lnSpc>
              <a:spcAft>
                <a:spcPct val="35000"/>
              </a:spcAft>
              <a:buClrTx/>
              <a:buSzTx/>
              <a:defRPr/>
            </a:pPr>
            <a:r>
              <a:rPr lang="en-US" sz="1600" dirty="0" smtClean="0">
                <a:solidFill>
                  <a:srgbClr val="000080"/>
                </a:solidFill>
                <a:uFill>
                  <a:solidFill>
                    <a:srgbClr val="4BACC6">
                      <a:lumMod val="75000"/>
                    </a:srgbClr>
                  </a:solidFill>
                </a:uFill>
                <a:latin typeface="Avenir Book"/>
                <a:cs typeface="Avenir Book"/>
              </a:rPr>
              <a:t>0.3</a:t>
            </a:r>
          </a:p>
        </p:txBody>
      </p:sp>
    </p:spTree>
    <p:extLst>
      <p:ext uri="{BB962C8B-B14F-4D97-AF65-F5344CB8AC3E}">
        <p14:creationId xmlns:p14="http://schemas.microsoft.com/office/powerpoint/2010/main" val="1474519303"/>
      </p:ext>
    </p:extLst>
  </p:cSld>
  <p:clrMapOvr>
    <a:masterClrMapping/>
  </p:clrMapOvr>
  <mc:AlternateContent xmlns:mc="http://schemas.openxmlformats.org/markup-compatibility/2006" xmlns:p14="http://schemas.microsoft.com/office/powerpoint/2010/main">
    <mc:Choice Requires="p14">
      <p:transition spd="slow" p14:dur="2000" advTm="114761"/>
    </mc:Choice>
    <mc:Fallback xmlns="">
      <p:transition spd="slow" advTm="114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750"/>
                            </p:stCondLst>
                            <p:childTnLst>
                              <p:par>
                                <p:cTn id="18" presetID="1" presetClass="entr" presetSubtype="0" fill="hold" grpId="0" nodeType="afterEffect">
                                  <p:stCondLst>
                                    <p:cond delay="25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 grpId="0" uiExpand="1" build="p"/>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Wikification </a:t>
            </a:r>
            <a:endParaRPr lang="en-US" dirty="0"/>
          </a:p>
        </p:txBody>
      </p:sp>
      <p:sp>
        <p:nvSpPr>
          <p:cNvPr id="3" name="Content Placeholder 2"/>
          <p:cNvSpPr>
            <a:spLocks noGrp="1"/>
          </p:cNvSpPr>
          <p:nvPr>
            <p:ph idx="1"/>
          </p:nvPr>
        </p:nvSpPr>
        <p:spPr>
          <a:xfrm>
            <a:off x="381000" y="838200"/>
            <a:ext cx="8534400" cy="5181600"/>
          </a:xfrm>
        </p:spPr>
        <p:txBody>
          <a:bodyPr/>
          <a:lstStyle/>
          <a:p>
            <a:r>
              <a:rPr lang="en-US" dirty="0" smtClean="0"/>
              <a:t>Wikification into Knowledge Bases</a:t>
            </a:r>
            <a:endParaRPr lang="en-US" dirty="0"/>
          </a:p>
        </p:txBody>
      </p:sp>
      <p:sp>
        <p:nvSpPr>
          <p:cNvPr id="4" name="Slide Number Placeholder 3"/>
          <p:cNvSpPr>
            <a:spLocks noGrp="1"/>
          </p:cNvSpPr>
          <p:nvPr>
            <p:ph type="sldNum" sz="quarter" idx="4294967295"/>
          </p:nvPr>
        </p:nvSpPr>
        <p:spPr/>
        <p:txBody>
          <a:bodyPr/>
          <a:lstStyle/>
          <a:p>
            <a:fld id="{8CE2158A-1198-49B0-A2A2-00E3C3C7211D}" type="slidenum">
              <a:rPr lang="en-US" altLang="zh-TW" smtClean="0"/>
              <a:pPr/>
              <a:t>25</a:t>
            </a:fld>
            <a:endParaRPr lang="en-US" altLang="zh-TW" dirty="0"/>
          </a:p>
        </p:txBody>
      </p:sp>
      <p:sp>
        <p:nvSpPr>
          <p:cNvPr id="24" name="Freeform 23"/>
          <p:cNvSpPr/>
          <p:nvPr/>
        </p:nvSpPr>
        <p:spPr>
          <a:xfrm>
            <a:off x="914400" y="1752600"/>
            <a:ext cx="6194794" cy="413469"/>
          </a:xfrm>
          <a:custGeom>
            <a:avLst/>
            <a:gdLst>
              <a:gd name="connsiteX0" fmla="*/ 0 w 8221563"/>
              <a:gd name="connsiteY0" fmla="*/ 452596 h 4525963"/>
              <a:gd name="connsiteX1" fmla="*/ 452596 w 8221563"/>
              <a:gd name="connsiteY1" fmla="*/ 0 h 4525963"/>
              <a:gd name="connsiteX2" fmla="*/ 7768967 w 8221563"/>
              <a:gd name="connsiteY2" fmla="*/ 0 h 4525963"/>
              <a:gd name="connsiteX3" fmla="*/ 8221563 w 8221563"/>
              <a:gd name="connsiteY3" fmla="*/ 452596 h 4525963"/>
              <a:gd name="connsiteX4" fmla="*/ 8221563 w 8221563"/>
              <a:gd name="connsiteY4" fmla="*/ 4073367 h 4525963"/>
              <a:gd name="connsiteX5" fmla="*/ 7768967 w 8221563"/>
              <a:gd name="connsiteY5" fmla="*/ 4525963 h 4525963"/>
              <a:gd name="connsiteX6" fmla="*/ 452596 w 8221563"/>
              <a:gd name="connsiteY6" fmla="*/ 4525963 h 4525963"/>
              <a:gd name="connsiteX7" fmla="*/ 0 w 8221563"/>
              <a:gd name="connsiteY7" fmla="*/ 4073367 h 4525963"/>
              <a:gd name="connsiteX8" fmla="*/ 0 w 8221563"/>
              <a:gd name="connsiteY8" fmla="*/ 452596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563" h="4525963">
                <a:moveTo>
                  <a:pt x="0" y="452596"/>
                </a:moveTo>
                <a:cubicBezTo>
                  <a:pt x="0" y="202634"/>
                  <a:pt x="202634" y="0"/>
                  <a:pt x="452596" y="0"/>
                </a:cubicBezTo>
                <a:lnTo>
                  <a:pt x="7768967" y="0"/>
                </a:lnTo>
                <a:cubicBezTo>
                  <a:pt x="8018929" y="0"/>
                  <a:pt x="8221563" y="202634"/>
                  <a:pt x="8221563" y="452596"/>
                </a:cubicBezTo>
                <a:lnTo>
                  <a:pt x="8221563" y="4073367"/>
                </a:lnTo>
                <a:cubicBezTo>
                  <a:pt x="8221563" y="4323329"/>
                  <a:pt x="8018929" y="4525963"/>
                  <a:pt x="7768967" y="4525963"/>
                </a:cubicBezTo>
                <a:lnTo>
                  <a:pt x="452596" y="4525963"/>
                </a:lnTo>
                <a:cubicBezTo>
                  <a:pt x="202634" y="4525963"/>
                  <a:pt x="0" y="4323329"/>
                  <a:pt x="0" y="4073367"/>
                </a:cubicBezTo>
                <a:lnTo>
                  <a:pt x="0" y="452596"/>
                </a:lnTo>
                <a:close/>
              </a:path>
            </a:pathLst>
          </a:custGeom>
          <a:solidFill>
            <a:srgbClr val="FAE1AF"/>
          </a:solidFill>
          <a:ln>
            <a:solidFill>
              <a:srgbClr val="A7001B"/>
            </a:solidFill>
          </a:ln>
          <a:effectLst/>
          <a:scene3d>
            <a:camera prst="orthographicFront"/>
            <a:lightRig rig="flat" dir="t"/>
          </a:scene3d>
          <a:sp3d prstMaterial="dkEdge">
            <a:bevelT w="8200" h="38100"/>
          </a:sp3d>
        </p:spPr>
        <p:txBody>
          <a:bodyPr spcFirstLastPara="0" vert="horz" wrap="square" lIns="0" tIns="224001" rIns="0"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400" b="0" i="0" strike="noStrike" kern="1200" cap="none" spc="0" normalizeH="0" baseline="0" noProof="0" dirty="0" smtClean="0">
                <a:ln>
                  <a:noFill/>
                </a:ln>
                <a:solidFill>
                  <a:srgbClr val="000080"/>
                </a:solidFill>
                <a:effectLst/>
                <a:uLnTx/>
                <a:uFill>
                  <a:solidFill>
                    <a:srgbClr val="008000"/>
                  </a:solidFill>
                </a:uFill>
                <a:latin typeface="Times New Roman"/>
                <a:ea typeface="+mn-ea"/>
                <a:cs typeface="Times New Roman"/>
              </a:rPr>
              <a:t>BRCA2</a:t>
            </a:r>
            <a:r>
              <a:rPr kumimoji="0" lang="en-US" sz="2400" b="0" i="0" strike="noStrike" kern="1200" cap="none" spc="0" normalizeH="0" baseline="0" noProof="0" dirty="0" smtClean="0">
                <a:ln>
                  <a:noFill/>
                </a:ln>
                <a:solidFill>
                  <a:srgbClr val="000080"/>
                </a:solidFill>
                <a:effectLst/>
                <a:uLnTx/>
                <a:uFillTx/>
                <a:latin typeface="Times New Roman"/>
                <a:ea typeface="+mn-ea"/>
                <a:cs typeface="Times New Roman"/>
              </a:rPr>
              <a:t> and homologous </a:t>
            </a:r>
            <a:r>
              <a:rPr kumimoji="0" lang="en-US" sz="2400" b="0" i="0" strike="noStrike" kern="1200" cap="none" spc="0" normalizeH="0" baseline="0" noProof="0" dirty="0" smtClean="0">
                <a:ln>
                  <a:noFill/>
                </a:ln>
                <a:solidFill>
                  <a:srgbClr val="000080"/>
                </a:solidFill>
                <a:effectLst/>
                <a:uLnTx/>
                <a:uFill>
                  <a:solidFill>
                    <a:srgbClr val="008000"/>
                  </a:solidFill>
                </a:uFill>
                <a:latin typeface="Times New Roman"/>
                <a:ea typeface="+mn-ea"/>
                <a:cs typeface="Times New Roman"/>
              </a:rPr>
              <a:t>recombination</a:t>
            </a:r>
            <a:r>
              <a:rPr kumimoji="0" lang="en-US" sz="2400" b="0" i="0" strike="noStrike" kern="1200" cap="none" spc="0" normalizeH="0" baseline="0" noProof="0" dirty="0" smtClean="0">
                <a:ln>
                  <a:noFill/>
                </a:ln>
                <a:solidFill>
                  <a:srgbClr val="000080"/>
                </a:solidFill>
                <a:effectLst/>
                <a:uLnTx/>
                <a:uFillTx/>
                <a:latin typeface="Times New Roman"/>
                <a:ea typeface="+mn-ea"/>
                <a:cs typeface="Times New Roman"/>
              </a:rPr>
              <a:t>.</a:t>
            </a:r>
            <a:endParaRPr kumimoji="0" lang="en-US" sz="2400" b="0" i="0" strike="noStrike" kern="1200" cap="none" spc="0" normalizeH="0" baseline="0" noProof="0" dirty="0">
              <a:ln>
                <a:noFill/>
              </a:ln>
              <a:solidFill>
                <a:srgbClr val="000080"/>
              </a:solidFill>
              <a:effectLst/>
              <a:uLnTx/>
              <a:uFillTx/>
              <a:latin typeface="Times New Roman"/>
              <a:ea typeface="+mn-ea"/>
              <a:cs typeface="Times New Roman"/>
            </a:endParaRPr>
          </a:p>
        </p:txBody>
      </p:sp>
      <p:sp>
        <p:nvSpPr>
          <p:cNvPr id="25" name="Line Callout 1 24"/>
          <p:cNvSpPr/>
          <p:nvPr/>
        </p:nvSpPr>
        <p:spPr>
          <a:xfrm>
            <a:off x="1010202" y="2315209"/>
            <a:ext cx="3807794" cy="490007"/>
          </a:xfrm>
          <a:prstGeom prst="borderCallout1">
            <a:avLst>
              <a:gd name="adj1" fmla="val -55525"/>
              <a:gd name="adj2" fmla="val 25083"/>
              <a:gd name="adj3" fmla="val -666"/>
              <a:gd name="adj4" fmla="val 50172"/>
            </a:avLst>
          </a:prstGeom>
          <a:solidFill>
            <a:sysClr val="window" lastClr="FFFFFF"/>
          </a:solidFill>
          <a:ln w="25400" cap="flat" cmpd="sng" algn="ctr">
            <a:solidFill>
              <a:schemeClr val="bg2"/>
            </a:solidFill>
            <a:prstDash val="solid"/>
          </a:ln>
          <a:effectLst/>
        </p:spPr>
        <p:txBody>
          <a:bodyPr spcFirstLastPara="0" vert="horz" wrap="square" lIns="224001" tIns="224001" rIns="224001"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PR</a:t>
            </a:r>
            <a:r>
              <a:rPr kumimoji="0" lang="en-US" sz="2000" b="0" i="0" strike="noStrike" kern="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rPr>
              <a:t>:</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000004804</a:t>
            </a:r>
            <a:r>
              <a:rPr kumimoji="0" lang="en-US" sz="2000" b="0" i="0" strike="noStrike" kern="0" cap="none" spc="0" normalizeH="0" baseline="0" noProof="0" dirty="0" smtClean="0">
                <a:ln>
                  <a:noFill/>
                </a:ln>
                <a:solidFill>
                  <a:sysClr val="windowText" lastClr="000000"/>
                </a:solidFill>
                <a:effectLst/>
                <a:uLnTx/>
                <a:uFillTx/>
                <a:latin typeface="Times New Roman"/>
                <a:ea typeface="+mn-ea"/>
                <a:cs typeface="Times New Roman"/>
              </a:rPr>
              <a:t>, </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EG</a:t>
            </a:r>
            <a:r>
              <a:rPr kumimoji="0" lang="en-US" sz="2000" b="0" i="0" strike="noStrike" kern="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rPr>
              <a:t>:</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675</a:t>
            </a:r>
            <a:endParaRPr kumimoji="0" lang="en-US" sz="2000" b="0" i="0" strike="noStrike" kern="120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endParaRPr>
          </a:p>
        </p:txBody>
      </p:sp>
      <p:sp>
        <p:nvSpPr>
          <p:cNvPr id="26" name="Line Callout 1 25"/>
          <p:cNvSpPr/>
          <p:nvPr/>
        </p:nvSpPr>
        <p:spPr>
          <a:xfrm>
            <a:off x="5031590" y="3067716"/>
            <a:ext cx="2708042" cy="2734251"/>
          </a:xfrm>
          <a:prstGeom prst="borderCallout1">
            <a:avLst>
              <a:gd name="adj1" fmla="val -474"/>
              <a:gd name="adj2" fmla="val 14985"/>
              <a:gd name="adj3" fmla="val -14503"/>
              <a:gd name="adj4" fmla="val -49314"/>
            </a:avLst>
          </a:prstGeom>
          <a:noFill/>
          <a:ln w="25400" cmpd="sng">
            <a:solidFill>
              <a:srgbClr val="31859C"/>
            </a:solidFill>
            <a:prstDash val="solid"/>
          </a:ln>
          <a:effectLst/>
          <a:scene3d>
            <a:camera prst="orthographicFront"/>
            <a:lightRig rig="flat" dir="t"/>
          </a:scene3d>
          <a:sp3d prstMaterial="dkEdge">
            <a:bevelT w="8200" h="38100"/>
          </a:sp3d>
        </p:spPr>
        <p:txBody>
          <a:bodyPr spcFirstLastPara="0" vert="horz" wrap="square" lIns="224001" tIns="265176" rIns="0" bIns="224001"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a:t>
            </a:r>
            <a:endParaRPr kumimoji="0" lang="en-US" sz="16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i</a:t>
            </a:r>
            <a:r>
              <a:rPr kumimoji="0" lang="en-US" b="1" i="0" u="none" strike="noStrike" kern="1200" cap="none" spc="0" normalizeH="0" baseline="0" noProof="0" dirty="0" smtClean="0">
                <a:ln>
                  <a:noFill/>
                </a:ln>
                <a:solidFill>
                  <a:sysClr val="windowText" lastClr="000000"/>
                </a:solidFill>
                <a:effectLst/>
                <a:uLnTx/>
                <a:uFillTx/>
                <a:latin typeface="Times New Roman"/>
                <a:ea typeface="+mn-ea"/>
                <a:cs typeface="Times New Roman"/>
              </a:rPr>
              <a:t>d</a:t>
            </a:r>
            <a:r>
              <a:rPr kumimoji="0" lang="en-US"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EG:675</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s</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ymbol</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d</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escription</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protein-coding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a:ea typeface="+mn-ea"/>
                <a:cs typeface="Times New Roman"/>
              </a:rPr>
              <a:t>b</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reast cancer 2, early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onset</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synonyms</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BRCC2,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BROVCA2, …</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7" name="Line Callout 1 26"/>
          <p:cNvSpPr/>
          <p:nvPr/>
        </p:nvSpPr>
        <p:spPr>
          <a:xfrm>
            <a:off x="1010202" y="3067716"/>
            <a:ext cx="3807794" cy="2734251"/>
          </a:xfrm>
          <a:prstGeom prst="borderCallout1">
            <a:avLst>
              <a:gd name="adj1" fmla="val -142"/>
              <a:gd name="adj2" fmla="val 51153"/>
              <a:gd name="adj3" fmla="val -15270"/>
              <a:gd name="adj4" fmla="val 33685"/>
            </a:avLst>
          </a:prstGeom>
          <a:noFill/>
          <a:ln w="25400" cmpd="sng">
            <a:solidFill>
              <a:srgbClr val="4BACC6">
                <a:lumMod val="75000"/>
              </a:srgbClr>
            </a:solidFill>
            <a:prstDash val="solid"/>
          </a:ln>
          <a:effectLst/>
          <a:scene3d>
            <a:camera prst="orthographicFront"/>
            <a:lightRig rig="flat" dir="t"/>
          </a:scene3d>
          <a:sp3d prstMaterial="dkEdge">
            <a:bevelT w="8200" h="38100"/>
          </a:sp3d>
        </p:spPr>
        <p:txBody>
          <a:bodyPr spcFirstLastPara="0" vert="horz" wrap="square" lIns="224001" tIns="224001" rIns="0" bIns="224001"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a:t>
            </a:r>
            <a:endParaRPr kumimoji="0" lang="en-US" sz="16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Times New Roman"/>
                <a:ea typeface="+mn-ea"/>
                <a:cs typeface="Times New Roman"/>
              </a:rPr>
              <a:t>id</a:t>
            </a:r>
            <a:r>
              <a:rPr kumimoji="0" lang="en-US"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PR:000004804</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n</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ame</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breast cancer type 2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susceptibility protein</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def</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A protein that is a translation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product of the human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gene or a 1:1 </a:t>
            </a:r>
            <a:r>
              <a:rPr kumimoji="0" lang="en-US"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ortholog</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thereof</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synonyms</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BRCA2, FACD,…</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is_a</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PR:000000001</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8" name="Line Callout 1 27"/>
          <p:cNvSpPr/>
          <p:nvPr/>
        </p:nvSpPr>
        <p:spPr>
          <a:xfrm>
            <a:off x="5031590" y="2315209"/>
            <a:ext cx="2708042" cy="490007"/>
          </a:xfrm>
          <a:prstGeom prst="borderCallout1">
            <a:avLst>
              <a:gd name="adj1" fmla="val -59862"/>
              <a:gd name="adj2" fmla="val 11411"/>
              <a:gd name="adj3" fmla="val 502"/>
              <a:gd name="adj4" fmla="val 50172"/>
            </a:avLst>
          </a:prstGeom>
          <a:solidFill>
            <a:sysClr val="window" lastClr="FFFFFF"/>
          </a:solidFill>
          <a:ln w="25400" cap="flat" cmpd="sng" algn="ctr">
            <a:solidFill>
              <a:schemeClr val="bg2"/>
            </a:solidFill>
            <a:prstDash val="solid"/>
          </a:ln>
          <a:effectLst/>
        </p:spPr>
        <p:txBody>
          <a:bodyPr spcFirstLastPara="0" vert="horz" wrap="square" lIns="224001" tIns="224001" rIns="224001"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Times New Roman"/>
                <a:ea typeface="+mn-ea"/>
                <a:cs typeface="Times New Roman"/>
              </a:rPr>
              <a:t>GO:0006310 </a:t>
            </a:r>
          </a:p>
        </p:txBody>
      </p:sp>
      <p:sp>
        <p:nvSpPr>
          <p:cNvPr id="29" name="TextBox 28"/>
          <p:cNvSpPr txBox="1"/>
          <p:nvPr/>
        </p:nvSpPr>
        <p:spPr>
          <a:xfrm>
            <a:off x="3137120" y="3055746"/>
            <a:ext cx="1693897" cy="246221"/>
          </a:xfrm>
          <a:prstGeom prst="rect">
            <a:avLst/>
          </a:prstGeom>
          <a:solidFill>
            <a:srgbClr val="4BACC6">
              <a:lumMod val="7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rPr>
              <a:t>Protein Ontology</a:t>
            </a:r>
            <a:endParaRPr kumimoji="0" lang="en-US" sz="1600" b="0" i="0" u="none" strike="noStrike" kern="0" cap="none" spc="0" normalizeH="0" baseline="0" noProof="0" dirty="0">
              <a:ln>
                <a:noFill/>
              </a:ln>
              <a:solidFill>
                <a:sysClr val="window" lastClr="FFFFFF"/>
              </a:solidFill>
              <a:effectLst/>
              <a:uLnTx/>
              <a:uFillTx/>
            </a:endParaRPr>
          </a:p>
        </p:txBody>
      </p:sp>
      <p:sp>
        <p:nvSpPr>
          <p:cNvPr id="30" name="TextBox 29"/>
          <p:cNvSpPr txBox="1"/>
          <p:nvPr/>
        </p:nvSpPr>
        <p:spPr>
          <a:xfrm>
            <a:off x="3636889" y="2073917"/>
            <a:ext cx="1192729" cy="246221"/>
          </a:xfrm>
          <a:prstGeom prst="rect">
            <a:avLst/>
          </a:prstGeom>
          <a:solidFill>
            <a:srgbClr val="00800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Concept ID</a:t>
            </a:r>
            <a:endParaRPr kumimoji="0" lang="en-US" sz="1600" b="0" i="0" u="none" strike="noStrike" kern="0" cap="none" spc="0" normalizeH="0" baseline="0" noProof="0" dirty="0">
              <a:ln>
                <a:noFill/>
              </a:ln>
              <a:solidFill>
                <a:srgbClr val="FFFFFF"/>
              </a:solidFill>
              <a:effectLst/>
              <a:uLnTx/>
              <a:uFillTx/>
            </a:endParaRPr>
          </a:p>
        </p:txBody>
      </p:sp>
      <p:sp>
        <p:nvSpPr>
          <p:cNvPr id="31" name="TextBox 30"/>
          <p:cNvSpPr txBox="1"/>
          <p:nvPr/>
        </p:nvSpPr>
        <p:spPr>
          <a:xfrm>
            <a:off x="6403046" y="3060712"/>
            <a:ext cx="1334688" cy="246221"/>
          </a:xfrm>
          <a:prstGeom prst="rect">
            <a:avLst/>
          </a:prstGeom>
          <a:solidFill>
            <a:srgbClr val="4BACC6">
              <a:lumMod val="7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ysClr val="window" lastClr="FFFFFF"/>
                </a:solidFill>
                <a:effectLst/>
                <a:uLnTx/>
                <a:uFillTx/>
              </a:rPr>
              <a:t>Entrez</a:t>
            </a:r>
            <a:r>
              <a:rPr kumimoji="0" lang="en-US" sz="1600" b="0" i="0" u="none" strike="noStrike" kern="0" cap="none" spc="0" normalizeH="0" baseline="0" noProof="0" dirty="0" smtClean="0">
                <a:ln>
                  <a:noFill/>
                </a:ln>
                <a:solidFill>
                  <a:sysClr val="window" lastClr="FFFFFF"/>
                </a:solidFill>
                <a:effectLst/>
                <a:uLnTx/>
                <a:uFillTx/>
              </a:rPr>
              <a:t> Gene</a:t>
            </a:r>
            <a:endParaRPr kumimoji="0" lang="en-US" sz="1600" b="0" i="0" u="none" strike="noStrike" kern="0" cap="none" spc="0" normalizeH="0" baseline="0" noProof="0" dirty="0">
              <a:ln>
                <a:noFill/>
              </a:ln>
              <a:solidFill>
                <a:sysClr val="window" lastClr="FFFFFF"/>
              </a:solidFill>
              <a:effectLst/>
              <a:uLnTx/>
              <a:uFillTx/>
            </a:endParaRPr>
          </a:p>
        </p:txBody>
      </p:sp>
      <p:sp>
        <p:nvSpPr>
          <p:cNvPr id="32" name="TextBox 31"/>
          <p:cNvSpPr txBox="1"/>
          <p:nvPr/>
        </p:nvSpPr>
        <p:spPr>
          <a:xfrm>
            <a:off x="6577382" y="2073917"/>
            <a:ext cx="1175674" cy="246221"/>
          </a:xfrm>
          <a:prstGeom prst="rect">
            <a:avLst/>
          </a:prstGeom>
          <a:solidFill>
            <a:srgbClr val="00800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Concept ID</a:t>
            </a:r>
            <a:endParaRPr kumimoji="0" lang="en-US" sz="1600" b="0" i="0" u="none" strike="noStrike" kern="0" cap="none" spc="0" normalizeH="0" baseline="0" noProof="0" dirty="0">
              <a:ln>
                <a:noFill/>
              </a:ln>
              <a:solidFill>
                <a:srgbClr val="FFFFFF"/>
              </a:solidFill>
              <a:effectLst/>
              <a:uLnTx/>
              <a:uFillTx/>
            </a:endParaRPr>
          </a:p>
        </p:txBody>
      </p:sp>
      <p:sp>
        <p:nvSpPr>
          <p:cNvPr id="5" name="Rectangular Callout 4"/>
          <p:cNvSpPr/>
          <p:nvPr/>
        </p:nvSpPr>
        <p:spPr>
          <a:xfrm>
            <a:off x="7924800" y="152400"/>
            <a:ext cx="1066800" cy="381000"/>
          </a:xfrm>
          <a:prstGeom prst="wedgeRectCallout">
            <a:avLst>
              <a:gd name="adj1" fmla="val -239596"/>
              <a:gd name="adj2" fmla="val 320411"/>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Text</a:t>
            </a:r>
            <a:endParaRPr lang="en-US" dirty="0">
              <a:solidFill>
                <a:srgbClr val="000080"/>
              </a:solidFill>
            </a:endParaRPr>
          </a:p>
        </p:txBody>
      </p:sp>
      <p:sp>
        <p:nvSpPr>
          <p:cNvPr id="15" name="Rectangular Callout 14"/>
          <p:cNvSpPr/>
          <p:nvPr/>
        </p:nvSpPr>
        <p:spPr>
          <a:xfrm>
            <a:off x="7696200" y="1053152"/>
            <a:ext cx="1295400" cy="381000"/>
          </a:xfrm>
          <a:prstGeom prst="wedgeRectCallout">
            <a:avLst>
              <a:gd name="adj1" fmla="val -134918"/>
              <a:gd name="adj2" fmla="val 187874"/>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Mentions</a:t>
            </a:r>
            <a:endParaRPr lang="en-US" dirty="0">
              <a:solidFill>
                <a:srgbClr val="000080"/>
              </a:solidFill>
            </a:endParaRPr>
          </a:p>
        </p:txBody>
      </p:sp>
      <p:cxnSp>
        <p:nvCxnSpPr>
          <p:cNvPr id="7" name="Straight Connector 6"/>
          <p:cNvCxnSpPr/>
          <p:nvPr/>
        </p:nvCxnSpPr>
        <p:spPr>
          <a:xfrm flipH="1">
            <a:off x="4662114" y="2092656"/>
            <a:ext cx="171119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84547" y="2092656"/>
            <a:ext cx="85559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7785540" y="1828800"/>
            <a:ext cx="1295400" cy="1488744"/>
          </a:xfrm>
          <a:prstGeom prst="wedgeRectCallout">
            <a:avLst>
              <a:gd name="adj1" fmla="val -114228"/>
              <a:gd name="adj2" fmla="val 25850"/>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Multiple reference KBs &amp; Medical taxonomies</a:t>
            </a:r>
            <a:endParaRPr lang="en-US" dirty="0">
              <a:solidFill>
                <a:srgbClr val="000080"/>
              </a:solidFill>
            </a:endParaRPr>
          </a:p>
        </p:txBody>
      </p:sp>
    </p:spTree>
    <p:custDataLst>
      <p:tags r:id="rId1"/>
    </p:custDataLst>
    <p:extLst>
      <p:ext uri="{BB962C8B-B14F-4D97-AF65-F5344CB8AC3E}">
        <p14:creationId xmlns:p14="http://schemas.microsoft.com/office/powerpoint/2010/main" val="271563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1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KB Wikification Challenges</a:t>
            </a:r>
            <a:endParaRPr lang="en-US" dirty="0"/>
          </a:p>
        </p:txBody>
      </p:sp>
      <p:sp>
        <p:nvSpPr>
          <p:cNvPr id="3" name="Content Placeholder 2"/>
          <p:cNvSpPr>
            <a:spLocks noGrp="1"/>
          </p:cNvSpPr>
          <p:nvPr>
            <p:ph idx="1"/>
          </p:nvPr>
        </p:nvSpPr>
        <p:spPr>
          <a:xfrm>
            <a:off x="381000" y="838200"/>
            <a:ext cx="8534400" cy="5181600"/>
          </a:xfrm>
        </p:spPr>
        <p:txBody>
          <a:bodyPr/>
          <a:lstStyle/>
          <a:p>
            <a:r>
              <a:rPr lang="en-US" dirty="0" smtClean="0"/>
              <a:t>Ambiguity </a:t>
            </a:r>
          </a:p>
          <a:p>
            <a:pPr lvl="1"/>
            <a:r>
              <a:rPr lang="en-US" dirty="0" smtClean="0"/>
              <a:t>A term in text can be used to express many different concepts</a:t>
            </a:r>
          </a:p>
          <a:p>
            <a:pPr lvl="1"/>
            <a:r>
              <a:rPr lang="en-US" dirty="0" smtClean="0"/>
              <a:t>E.g., BRCA2 is used by 177 concepts</a:t>
            </a:r>
          </a:p>
          <a:p>
            <a:r>
              <a:rPr lang="en-US" dirty="0" smtClean="0"/>
              <a:t>Variability</a:t>
            </a:r>
          </a:p>
          <a:p>
            <a:pPr lvl="1"/>
            <a:r>
              <a:rPr lang="en-US" dirty="0" smtClean="0"/>
              <a:t>A concept may be expressed in text using many surface forms </a:t>
            </a:r>
          </a:p>
          <a:p>
            <a:pPr lvl="1"/>
            <a:r>
              <a:rPr lang="en-US" dirty="0" smtClean="0"/>
              <a:t>E.g., EG:675 has synonyms BRCC2, FACD, FAD, FANCD, …</a:t>
            </a:r>
          </a:p>
          <a:p>
            <a:r>
              <a:rPr lang="en-US" b="1" dirty="0" smtClean="0"/>
              <a:t>No Annotation </a:t>
            </a:r>
          </a:p>
          <a:p>
            <a:pPr lvl="1"/>
            <a:r>
              <a:rPr lang="en-US" dirty="0" smtClean="0"/>
              <a:t>Wikipedia has nice hyperlink structure which does not exist here</a:t>
            </a:r>
          </a:p>
          <a:p>
            <a:pPr lvl="1"/>
            <a:r>
              <a:rPr lang="en-US" dirty="0" smtClean="0"/>
              <a:t>It is difficult to obtain human annotations</a:t>
            </a:r>
          </a:p>
          <a:p>
            <a:pPr lvl="1"/>
            <a:r>
              <a:rPr lang="en-US" dirty="0" smtClean="0">
                <a:solidFill>
                  <a:srgbClr val="003366"/>
                </a:solidFill>
              </a:rPr>
              <a:t>Minimal descriptive text </a:t>
            </a:r>
            <a:r>
              <a:rPr lang="en-US" dirty="0" smtClean="0"/>
              <a:t>in the KBs/Ontologies</a:t>
            </a:r>
          </a:p>
          <a:p>
            <a:r>
              <a:rPr lang="en-US" b="1" dirty="0" smtClean="0"/>
              <a:t>Incidental supervision</a:t>
            </a:r>
            <a:r>
              <a:rPr lang="en-US" dirty="0" smtClean="0"/>
              <a:t>: </a:t>
            </a:r>
            <a:r>
              <a:rPr lang="en-US" sz="1800" dirty="0" smtClean="0"/>
              <a:t>[Tsai &amp; Roth TACL‘16]</a:t>
            </a:r>
          </a:p>
          <a:p>
            <a:pPr lvl="1"/>
            <a:r>
              <a:rPr lang="en-US" dirty="0" smtClean="0"/>
              <a:t>An algorithmic approach that trains a model by building on </a:t>
            </a:r>
            <a:r>
              <a:rPr lang="en-US" dirty="0" smtClean="0">
                <a:solidFill>
                  <a:srgbClr val="002060"/>
                </a:solidFill>
              </a:rPr>
              <a:t>[a small percentage of]</a:t>
            </a:r>
            <a:r>
              <a:rPr lang="en-US" dirty="0" smtClean="0"/>
              <a:t> concepts that are mentioned in multiple KBs. </a:t>
            </a:r>
          </a:p>
        </p:txBody>
      </p:sp>
      <p:sp>
        <p:nvSpPr>
          <p:cNvPr id="4" name="Slide Number Placeholder 3"/>
          <p:cNvSpPr>
            <a:spLocks noGrp="1"/>
          </p:cNvSpPr>
          <p:nvPr>
            <p:ph type="sldNum" sz="quarter" idx="4294967295"/>
          </p:nvPr>
        </p:nvSpPr>
        <p:spPr/>
        <p:txBody>
          <a:bodyPr/>
          <a:lstStyle/>
          <a:p>
            <a:fld id="{8CE2158A-1198-49B0-A2A2-00E3C3C7211D}" type="slidenum">
              <a:rPr lang="en-US" altLang="zh-TW" smtClean="0"/>
              <a:pPr/>
              <a:t>26</a:t>
            </a:fld>
            <a:endParaRPr lang="en-US" altLang="zh-TW" dirty="0"/>
          </a:p>
        </p:txBody>
      </p:sp>
    </p:spTree>
    <p:extLst>
      <p:ext uri="{BB962C8B-B14F-4D97-AF65-F5344CB8AC3E}">
        <p14:creationId xmlns:p14="http://schemas.microsoft.com/office/powerpoint/2010/main" val="287200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Introduction </a:t>
            </a:r>
          </a:p>
          <a:p>
            <a:pPr lvl="1"/>
            <a:r>
              <a:rPr lang="en-US" dirty="0" smtClean="0"/>
              <a:t>Natural Language Understanding</a:t>
            </a:r>
          </a:p>
          <a:p>
            <a:pPr lvl="1"/>
            <a:r>
              <a:rPr lang="en-US" dirty="0" smtClean="0"/>
              <a:t>The idea of Incidental Supervision</a:t>
            </a:r>
          </a:p>
          <a:p>
            <a:r>
              <a:rPr lang="en-US" dirty="0"/>
              <a:t>Exploiting existing information as supervision </a:t>
            </a:r>
          </a:p>
          <a:p>
            <a:pPr lvl="1"/>
            <a:r>
              <a:rPr lang="en-US" dirty="0" smtClean="0"/>
              <a:t>Information that is there independently of that task at hand</a:t>
            </a:r>
          </a:p>
          <a:p>
            <a:pPr lvl="2"/>
            <a:r>
              <a:rPr lang="en-US" dirty="0" err="1" smtClean="0"/>
              <a:t>Dataless</a:t>
            </a:r>
            <a:r>
              <a:rPr lang="en-US" dirty="0" smtClean="0"/>
              <a:t> Classification</a:t>
            </a:r>
          </a:p>
          <a:p>
            <a:pPr lvl="2"/>
            <a:r>
              <a:rPr lang="en-US" dirty="0" smtClean="0"/>
              <a:t>Wikification and Entity Linking (KBs, Multilingual)</a:t>
            </a:r>
          </a:p>
          <a:p>
            <a:r>
              <a:rPr lang="en-US" dirty="0" smtClean="0"/>
              <a:t>Learning only simple models</a:t>
            </a:r>
          </a:p>
          <a:p>
            <a:pPr lvl="1"/>
            <a:r>
              <a:rPr lang="en-US" dirty="0" smtClean="0"/>
              <a:t>Structured examples</a:t>
            </a:r>
          </a:p>
          <a:p>
            <a:pPr lvl="2"/>
            <a:r>
              <a:rPr lang="en-US" dirty="0" smtClean="0"/>
              <a:t>Put it together via Inference &amp; Knowledge</a:t>
            </a:r>
          </a:p>
          <a:p>
            <a:r>
              <a:rPr lang="en-US" dirty="0" smtClean="0"/>
              <a:t>Response </a:t>
            </a:r>
            <a:r>
              <a:rPr lang="en-US" dirty="0"/>
              <a:t>Driven Learning</a:t>
            </a:r>
          </a:p>
          <a:p>
            <a:pPr lvl="1"/>
            <a:r>
              <a:rPr lang="en-US" dirty="0"/>
              <a:t>Learning from the world’s feedback</a:t>
            </a:r>
          </a:p>
          <a:p>
            <a:r>
              <a:rPr lang="en-US" dirty="0" smtClean="0"/>
              <a:t>Conclusion</a:t>
            </a:r>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27</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82406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352089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1385369"/>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441960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4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7772400" cy="533400"/>
          </a:xfrm>
        </p:spPr>
        <p:txBody>
          <a:bodyPr/>
          <a:lstStyle/>
          <a:p>
            <a:r>
              <a:rPr lang="en-US" altLang="en-US" dirty="0" smtClean="0"/>
              <a:t>What a Wonderful (</a:t>
            </a:r>
            <a:r>
              <a:rPr lang="en-US" altLang="en-US" dirty="0" err="1" smtClean="0"/>
              <a:t>Wond</a:t>
            </a:r>
            <a:r>
              <a:rPr lang="en-US" altLang="en-US" dirty="0" smtClean="0"/>
              <a:t>-r-Fall) World </a:t>
            </a:r>
          </a:p>
        </p:txBody>
      </p:sp>
      <p:sp>
        <p:nvSpPr>
          <p:cNvPr id="5123" name="Rectangle 3"/>
          <p:cNvSpPr>
            <a:spLocks noGrp="1" noChangeArrowheads="1"/>
          </p:cNvSpPr>
          <p:nvPr>
            <p:ph idx="1"/>
          </p:nvPr>
        </p:nvSpPr>
        <p:spPr/>
        <p:txBody>
          <a:bodyPr/>
          <a:lstStyle/>
          <a:p>
            <a:r>
              <a:rPr lang="en-US" altLang="en-US" dirty="0" smtClean="0"/>
              <a:t>How can we do it?</a:t>
            </a:r>
          </a:p>
        </p:txBody>
      </p:sp>
      <p:sp>
        <p:nvSpPr>
          <p:cNvPr id="5130" name="Text Box 91"/>
          <p:cNvSpPr txBox="1">
            <a:spLocks noChangeArrowheads="1"/>
          </p:cNvSpPr>
          <p:nvPr/>
        </p:nvSpPr>
        <p:spPr bwMode="auto">
          <a:xfrm>
            <a:off x="2770188" y="5721350"/>
            <a:ext cx="80486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chemeClr val="bg2"/>
                </a:solidFill>
                <a:latin typeface="Times New Roman" panose="02020603050405020304" pitchFamily="18" charset="0"/>
              </a:rPr>
              <a:t>1.5</a:t>
            </a:r>
          </a:p>
        </p:txBody>
      </p:sp>
      <p:pic>
        <p:nvPicPr>
          <p:cNvPr id="2" name="Picture 1"/>
          <p:cNvPicPr>
            <a:picLocks noChangeAspect="1"/>
          </p:cNvPicPr>
          <p:nvPr/>
        </p:nvPicPr>
        <p:blipFill>
          <a:blip r:embed="rId3" cstate="print">
            <a:biLevel thresh="25000"/>
            <a:extLst>
              <a:ext uri="{BEBA8EAE-BF5A-486C-A8C5-ECC9F3942E4B}">
                <a14:imgProps xmlns:a14="http://schemas.microsoft.com/office/drawing/2010/main">
                  <a14:imgLayer r:embed="rId4">
                    <a14:imgEffect>
                      <a14:colorTemperature colorTemp="6498"/>
                    </a14:imgEffect>
                  </a14:imgLayer>
                </a14:imgProps>
              </a:ext>
              <a:ext uri="{28A0092B-C50C-407E-A947-70E740481C1C}">
                <a14:useLocalDpi xmlns:a14="http://schemas.microsoft.com/office/drawing/2010/main" val="0"/>
              </a:ext>
            </a:extLst>
          </a:blip>
          <a:stretch>
            <a:fillRect/>
          </a:stretch>
        </p:blipFill>
        <p:spPr>
          <a:xfrm rot="10800000">
            <a:off x="487680" y="822960"/>
            <a:ext cx="8046720" cy="6035040"/>
          </a:xfrm>
          <a:prstGeom prst="rect">
            <a:avLst/>
          </a:prstGeom>
        </p:spPr>
      </p:pic>
      <p:sp>
        <p:nvSpPr>
          <p:cNvPr id="7" name="TextBox 6"/>
          <p:cNvSpPr txBox="1"/>
          <p:nvPr/>
        </p:nvSpPr>
        <p:spPr>
          <a:xfrm>
            <a:off x="5453744" y="38099"/>
            <a:ext cx="3657600" cy="2862322"/>
          </a:xfrm>
          <a:prstGeom prst="rect">
            <a:avLst/>
          </a:prstGeom>
          <a:solidFill>
            <a:srgbClr val="FAE1AF"/>
          </a:solidFill>
          <a:ln w="19050">
            <a:solidFill>
              <a:srgbClr val="A7001B"/>
            </a:solidFill>
          </a:ln>
        </p:spPr>
        <p:txBody>
          <a:bodyPr wrap="square" rtlCol="0">
            <a:spAutoFit/>
          </a:bodyPr>
          <a:lstStyle/>
          <a:p>
            <a:pPr marL="285750" indent="-285750">
              <a:buFont typeface="Wingdings" panose="05000000000000000000" pitchFamily="2" charset="2"/>
              <a:buChar char="§"/>
            </a:pPr>
            <a:r>
              <a:rPr lang="en-US" dirty="0" smtClean="0">
                <a:solidFill>
                  <a:srgbClr val="000080"/>
                </a:solidFill>
                <a:latin typeface="+mn-lt"/>
              </a:rPr>
              <a:t>Identify units</a:t>
            </a:r>
          </a:p>
          <a:p>
            <a:pPr marL="285750" indent="-285750">
              <a:buFont typeface="Wingdings" panose="05000000000000000000" pitchFamily="2" charset="2"/>
              <a:buChar char="§"/>
            </a:pPr>
            <a:r>
              <a:rPr lang="en-US" dirty="0" smtClean="0">
                <a:solidFill>
                  <a:srgbClr val="000080"/>
                </a:solidFill>
                <a:latin typeface="+mn-lt"/>
              </a:rPr>
              <a:t>Consider multiple </a:t>
            </a:r>
          </a:p>
          <a:p>
            <a:r>
              <a:rPr lang="en-US" dirty="0">
                <a:solidFill>
                  <a:srgbClr val="000080"/>
                </a:solidFill>
                <a:latin typeface="+mn-lt"/>
              </a:rPr>
              <a:t> </a:t>
            </a:r>
            <a:r>
              <a:rPr lang="en-US" dirty="0" smtClean="0">
                <a:solidFill>
                  <a:srgbClr val="000080"/>
                </a:solidFill>
                <a:latin typeface="+mn-lt"/>
              </a:rPr>
              <a:t>    representations &amp; interpretations </a:t>
            </a:r>
          </a:p>
          <a:p>
            <a:pPr marL="742950" lvl="1" indent="-285750">
              <a:buFont typeface="Wingdings" panose="05000000000000000000" pitchFamily="2" charset="2"/>
              <a:buChar char="§"/>
            </a:pPr>
            <a:r>
              <a:rPr lang="en-US" dirty="0" smtClean="0">
                <a:solidFill>
                  <a:srgbClr val="000080"/>
                </a:solidFill>
                <a:latin typeface="+mn-lt"/>
              </a:rPr>
              <a:t>Pictures, text, layout, spelling, phonetics</a:t>
            </a:r>
          </a:p>
          <a:p>
            <a:pPr marL="285750" indent="-285750">
              <a:buFont typeface="Wingdings" panose="05000000000000000000" pitchFamily="2" charset="2"/>
              <a:buChar char="§"/>
            </a:pPr>
            <a:r>
              <a:rPr lang="en-US" dirty="0" smtClean="0">
                <a:solidFill>
                  <a:srgbClr val="000080"/>
                </a:solidFill>
                <a:latin typeface="+mn-lt"/>
              </a:rPr>
              <a:t>Put it all together: </a:t>
            </a:r>
          </a:p>
          <a:p>
            <a:pPr marL="742950" lvl="1" indent="-285750">
              <a:buFont typeface="Wingdings" panose="05000000000000000000" pitchFamily="2" charset="2"/>
              <a:buChar char="§"/>
            </a:pPr>
            <a:r>
              <a:rPr lang="en-US" dirty="0" smtClean="0">
                <a:solidFill>
                  <a:srgbClr val="000080"/>
                </a:solidFill>
                <a:latin typeface="+mn-lt"/>
              </a:rPr>
              <a:t>Determine “best” global interpretation</a:t>
            </a:r>
          </a:p>
          <a:p>
            <a:pPr marL="285750" indent="-285750">
              <a:buFont typeface="Wingdings" panose="05000000000000000000" pitchFamily="2" charset="2"/>
              <a:buChar char="§"/>
            </a:pPr>
            <a:r>
              <a:rPr lang="en-US" dirty="0" smtClean="0">
                <a:solidFill>
                  <a:srgbClr val="000080"/>
                </a:solidFill>
                <a:latin typeface="+mn-lt"/>
              </a:rPr>
              <a:t>Satisfy expectations</a:t>
            </a:r>
            <a:endParaRPr lang="en-US" dirty="0">
              <a:solidFill>
                <a:srgbClr val="000080"/>
              </a:solidFill>
              <a:latin typeface="+mn-lt"/>
            </a:endParaRPr>
          </a:p>
          <a:p>
            <a:pPr marL="742950" lvl="1" indent="-285750">
              <a:buFont typeface="Wingdings" panose="05000000000000000000" pitchFamily="2" charset="2"/>
              <a:buChar char="§"/>
            </a:pPr>
            <a:r>
              <a:rPr lang="en-US" dirty="0">
                <a:solidFill>
                  <a:srgbClr val="000080"/>
                </a:solidFill>
                <a:latin typeface="+mn-lt"/>
              </a:rPr>
              <a:t>Slide; </a:t>
            </a:r>
            <a:r>
              <a:rPr lang="en-US" dirty="0" smtClean="0">
                <a:solidFill>
                  <a:srgbClr val="000080"/>
                </a:solidFill>
                <a:latin typeface="+mn-lt"/>
              </a:rPr>
              <a:t>puzzle</a:t>
            </a:r>
            <a:endParaRPr lang="en-US" dirty="0">
              <a:solidFill>
                <a:srgbClr val="000080"/>
              </a:solidFill>
              <a:latin typeface="+mn-lt"/>
            </a:endParaRPr>
          </a:p>
        </p:txBody>
      </p:sp>
      <p:sp>
        <p:nvSpPr>
          <p:cNvPr id="3" name="Rectangle 2"/>
          <p:cNvSpPr/>
          <p:nvPr/>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34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6019800" y="3733800"/>
            <a:ext cx="548640" cy="304800"/>
          </a:xfrm>
          <a:prstGeom prst="rect">
            <a:avLst/>
          </a:prstGeom>
          <a:solidFill>
            <a:srgbClr val="FAE1AF"/>
          </a:solidFill>
          <a:ln>
            <a:noFill/>
          </a:ln>
          <a:extLst/>
        </p:spPr>
        <p:txBody>
          <a:bodyPr wrap="none" anchor="ctr">
            <a:spAutoFit/>
          </a:bodyPr>
          <a:lstStyle/>
          <a:p>
            <a:endParaRPr lang="en-US"/>
          </a:p>
        </p:txBody>
      </p:sp>
      <p:sp>
        <p:nvSpPr>
          <p:cNvPr id="24" name="Rectangle 13"/>
          <p:cNvSpPr>
            <a:spLocks noChangeArrowheads="1"/>
          </p:cNvSpPr>
          <p:nvPr/>
        </p:nvSpPr>
        <p:spPr bwMode="auto">
          <a:xfrm>
            <a:off x="1752600" y="1295400"/>
            <a:ext cx="1234440" cy="304800"/>
          </a:xfrm>
          <a:prstGeom prst="rect">
            <a:avLst/>
          </a:prstGeom>
          <a:solidFill>
            <a:srgbClr val="FAE1AF"/>
          </a:solidFill>
          <a:ln>
            <a:noFill/>
          </a:ln>
          <a:extLst/>
        </p:spPr>
        <p:txBody>
          <a:bodyPr wrap="square" anchor="ctr">
            <a:spAutoFit/>
          </a:bodyPr>
          <a:lstStyle/>
          <a:p>
            <a:endParaRPr lang="en-US"/>
          </a:p>
        </p:txBody>
      </p:sp>
      <p:grpSp>
        <p:nvGrpSpPr>
          <p:cNvPr id="2" name="Group 2"/>
          <p:cNvGrpSpPr>
            <a:grpSpLocks/>
          </p:cNvGrpSpPr>
          <p:nvPr/>
        </p:nvGrpSpPr>
        <p:grpSpPr bwMode="auto">
          <a:xfrm>
            <a:off x="4495800" y="2114550"/>
            <a:ext cx="3962400" cy="2533650"/>
            <a:chOff x="2832" y="1332"/>
            <a:chExt cx="2496" cy="1596"/>
          </a:xfrm>
          <a:solidFill>
            <a:srgbClr val="FAE1AF"/>
          </a:solidFill>
        </p:grpSpPr>
        <p:sp>
          <p:nvSpPr>
            <p:cNvPr id="8213" name="Rectangle 3"/>
            <p:cNvSpPr>
              <a:spLocks noChangeArrowheads="1"/>
            </p:cNvSpPr>
            <p:nvPr/>
          </p:nvSpPr>
          <p:spPr bwMode="auto">
            <a:xfrm>
              <a:off x="3552" y="2736"/>
              <a:ext cx="1302"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a:solidFill>
            <a:srgbClr val="FAE1AF"/>
          </a:solidFill>
        </p:grpSpPr>
        <p:sp>
          <p:nvSpPr>
            <p:cNvPr id="8206" name="Rectangle 7"/>
            <p:cNvSpPr>
              <a:spLocks noChangeArrowheads="1"/>
            </p:cNvSpPr>
            <p:nvPr/>
          </p:nvSpPr>
          <p:spPr bwMode="auto">
            <a:xfrm>
              <a:off x="2062" y="2256"/>
              <a:ext cx="336"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a:solidFill>
            <a:srgbClr val="FAE1AF"/>
          </a:solidFill>
        </p:grpSpPr>
        <p:sp>
          <p:nvSpPr>
            <p:cNvPr id="8203" name="Rectangle 15"/>
            <p:cNvSpPr>
              <a:spLocks noChangeArrowheads="1"/>
            </p:cNvSpPr>
            <p:nvPr/>
          </p:nvSpPr>
          <p:spPr bwMode="auto">
            <a:xfrm>
              <a:off x="3262" y="1536"/>
              <a:ext cx="720"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p:nvPr>
        </p:nvSpPr>
        <p:spPr/>
        <p:txBody>
          <a:bodyPr/>
          <a:lstStyle/>
          <a:p>
            <a:pPr eaLnBrk="1" hangingPunct="1"/>
            <a:r>
              <a:rPr lang="en-US" dirty="0" smtClean="0"/>
              <a:t>A Story </a:t>
            </a:r>
            <a:endParaRPr lang="en-US" dirty="0" smtClean="0">
              <a:solidFill>
                <a:srgbClr val="FF00FF"/>
              </a:solidFill>
            </a:endParaRPr>
          </a:p>
        </p:txBody>
      </p:sp>
      <p:sp>
        <p:nvSpPr>
          <p:cNvPr id="8201" name="Rectangle 19"/>
          <p:cNvSpPr>
            <a:spLocks noGrp="1" noChangeArrowheads="1"/>
          </p:cNvSpPr>
          <p:nvPr>
            <p:ph type="body" idx="4294967295"/>
          </p:nvPr>
        </p:nvSpPr>
        <p:spPr>
          <a:xfrm>
            <a:off x="143816"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7" name="Slide Number Placeholder 6"/>
          <p:cNvSpPr>
            <a:spLocks noGrp="1"/>
          </p:cNvSpPr>
          <p:nvPr>
            <p:ph type="sldNum" sz="quarter" idx="4294967295"/>
          </p:nvPr>
        </p:nvSpPr>
        <p:spPr/>
        <p:txBody>
          <a:bodyPr/>
          <a:lstStyle/>
          <a:p>
            <a:pPr>
              <a:defRPr/>
            </a:pPr>
            <a:r>
              <a:rPr lang="en-US" altLang="zh-TW" smtClean="0"/>
              <a:t>Page </a:t>
            </a:r>
            <a:fld id="{34956E49-9B35-407E-B5F2-C84A7F7C3F93}" type="slidenum">
              <a:rPr lang="en-US" altLang="zh-TW" smtClean="0"/>
              <a:pPr>
                <a:defRPr/>
              </a:pPr>
              <a:t>29</a:t>
            </a:fld>
            <a:endParaRPr lang="en-US" altLang="zh-TW"/>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400080"/>
                </a:solidFill>
                <a:latin typeface="Tempus Sans ITC" pitchFamily="82" charset="0"/>
              </a:rPr>
              <a:t>1. Christopher Robin was born in England.      2.  Winnie the Pooh is a title of a book.  </a:t>
            </a:r>
          </a:p>
          <a:p>
            <a:r>
              <a:rPr lang="en-US" b="1" dirty="0">
                <a:solidFill>
                  <a:srgbClr val="400080"/>
                </a:solidFill>
                <a:latin typeface="Tempus Sans ITC" pitchFamily="82" charset="0"/>
              </a:rPr>
              <a:t>3. Christopher Robin’s dad was a magician.     4. Christopher Robin must be at least 65 now.</a:t>
            </a:r>
            <a:r>
              <a:rPr lang="en-US" dirty="0">
                <a:solidFill>
                  <a:srgbClr val="400080"/>
                </a:solidFill>
                <a:latin typeface="Tempus Sans ITC" pitchFamily="82" charset="0"/>
              </a:rPr>
              <a:t> </a:t>
            </a:r>
          </a:p>
        </p:txBody>
      </p:sp>
      <p:sp>
        <p:nvSpPr>
          <p:cNvPr id="541719" name="Rectangle 23"/>
          <p:cNvSpPr>
            <a:spLocks noChangeArrowheads="1"/>
          </p:cNvSpPr>
          <p:nvPr/>
        </p:nvSpPr>
        <p:spPr bwMode="auto">
          <a:xfrm>
            <a:off x="2933700" y="5867400"/>
            <a:ext cx="3276600" cy="381000"/>
          </a:xfrm>
          <a:prstGeom prst="rect">
            <a:avLst/>
          </a:prstGeom>
          <a:solidFill>
            <a:srgbClr val="FAE1AF"/>
          </a:solidFill>
          <a:ln w="19050">
            <a:solidFill>
              <a:srgbClr val="A7001B"/>
            </a:solidFill>
          </a:ln>
          <a:extLst/>
        </p:spPr>
        <p:txBody>
          <a:bodyPr/>
          <a:lstStyle/>
          <a:p>
            <a:pPr marL="342900" indent="-342900" algn="ctr">
              <a:lnSpc>
                <a:spcPct val="90000"/>
              </a:lnSpc>
              <a:spcBef>
                <a:spcPct val="20000"/>
              </a:spcBef>
              <a:buClr>
                <a:schemeClr val="bg2"/>
              </a:buClr>
              <a:buSzPct val="75000"/>
              <a:buFont typeface="Wingdings" pitchFamily="2" charset="2"/>
              <a:buNone/>
            </a:pPr>
            <a:r>
              <a:rPr lang="en-US" sz="2000" b="1" dirty="0">
                <a:solidFill>
                  <a:srgbClr val="000080"/>
                </a:solidFill>
                <a:latin typeface="+mj-lt"/>
              </a:rPr>
              <a:t>This is an Inference Problem</a:t>
            </a:r>
          </a:p>
        </p:txBody>
      </p:sp>
    </p:spTree>
    <p:extLst>
      <p:ext uri="{BB962C8B-B14F-4D97-AF65-F5344CB8AC3E}">
        <p14:creationId xmlns:p14="http://schemas.microsoft.com/office/powerpoint/2010/main" val="56734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719">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54171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ular Callout 20"/>
          <p:cNvSpPr/>
          <p:nvPr/>
        </p:nvSpPr>
        <p:spPr>
          <a:xfrm>
            <a:off x="838200" y="762000"/>
            <a:ext cx="1600200" cy="381000"/>
          </a:xfrm>
          <a:prstGeom prst="wedgeRectCallout">
            <a:avLst>
              <a:gd name="adj1" fmla="val -21211"/>
              <a:gd name="adj2" fmla="val 248460"/>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No connective</a:t>
            </a:r>
            <a:endParaRPr lang="en-US" dirty="0">
              <a:solidFill>
                <a:srgbClr val="000080"/>
              </a:solidFill>
            </a:endParaRPr>
          </a:p>
        </p:txBody>
      </p:sp>
      <p:sp>
        <p:nvSpPr>
          <p:cNvPr id="2" name="Title 1"/>
          <p:cNvSpPr>
            <a:spLocks noGrp="1"/>
          </p:cNvSpPr>
          <p:nvPr>
            <p:ph type="title"/>
          </p:nvPr>
        </p:nvSpPr>
        <p:spPr/>
        <p:txBody>
          <a:bodyPr/>
          <a:lstStyle/>
          <a:p>
            <a:r>
              <a:rPr lang="en-US" dirty="0" smtClean="0"/>
              <a:t>Natural Language Understanding</a:t>
            </a:r>
            <a:endParaRPr lang="en-US" dirty="0"/>
          </a:p>
        </p:txBody>
      </p:sp>
      <p:sp>
        <p:nvSpPr>
          <p:cNvPr id="3" name="Content Placeholder 2"/>
          <p:cNvSpPr>
            <a:spLocks noGrp="1"/>
          </p:cNvSpPr>
          <p:nvPr>
            <p:ph idx="1"/>
          </p:nvPr>
        </p:nvSpPr>
        <p:spPr>
          <a:ln w="38100"/>
        </p:spPr>
        <p:txBody>
          <a:bodyPr/>
          <a:lstStyle/>
          <a:p>
            <a:r>
              <a:rPr lang="en-US" dirty="0" smtClean="0"/>
              <a:t>At </a:t>
            </a:r>
            <a:r>
              <a:rPr lang="en-US" dirty="0"/>
              <a:t>least 14 people have been killed </a:t>
            </a:r>
            <a:r>
              <a:rPr lang="en-US" dirty="0" smtClean="0"/>
              <a:t>in </a:t>
            </a:r>
            <a:r>
              <a:rPr lang="en-US" dirty="0"/>
              <a:t>southern Sri Lanka, police say. </a:t>
            </a:r>
            <a:r>
              <a:rPr lang="en-US" dirty="0" smtClean="0"/>
              <a:t>The </a:t>
            </a:r>
            <a:r>
              <a:rPr lang="en-US" dirty="0"/>
              <a:t>telecoms minister was among about 35 </a:t>
            </a:r>
            <a:r>
              <a:rPr lang="en-US" dirty="0" smtClean="0"/>
              <a:t>injured </a:t>
            </a:r>
            <a:r>
              <a:rPr lang="en-US" dirty="0"/>
              <a:t>in the blast </a:t>
            </a:r>
            <a:r>
              <a:rPr lang="en-US" dirty="0" smtClean="0"/>
              <a:t>site at </a:t>
            </a:r>
            <a:r>
              <a:rPr lang="en-US" dirty="0"/>
              <a:t>the town of </a:t>
            </a:r>
            <a:r>
              <a:rPr lang="en-US" dirty="0" err="1"/>
              <a:t>Akuressa</a:t>
            </a:r>
            <a:r>
              <a:rPr lang="en-US" dirty="0"/>
              <a:t>, 160km (100 miles) </a:t>
            </a:r>
            <a:r>
              <a:rPr lang="en-US" dirty="0" smtClean="0"/>
              <a:t>south </a:t>
            </a:r>
            <a:r>
              <a:rPr lang="en-US" dirty="0"/>
              <a:t>of the capital, Colombo. Government officials were attending a function at a mosque to celebrate an Islamic </a:t>
            </a:r>
            <a:r>
              <a:rPr lang="en-US" dirty="0" smtClean="0"/>
              <a:t>holiday </a:t>
            </a:r>
            <a:r>
              <a:rPr lang="en-US" dirty="0"/>
              <a:t>at the time. </a:t>
            </a:r>
            <a:r>
              <a:rPr lang="en-US" dirty="0" smtClean="0"/>
              <a:t>          The minister </a:t>
            </a:r>
            <a:r>
              <a:rPr lang="en-US" dirty="0"/>
              <a:t>said </a:t>
            </a:r>
            <a:r>
              <a:rPr lang="en-US" dirty="0" smtClean="0"/>
              <a:t>later that the suicide attack </a:t>
            </a:r>
            <a:r>
              <a:rPr lang="en-US" dirty="0"/>
              <a:t>was carried out by </a:t>
            </a:r>
            <a:r>
              <a:rPr lang="en-US" dirty="0" smtClean="0"/>
              <a:t>….</a:t>
            </a:r>
            <a:endParaRPr lang="en-US" dirty="0"/>
          </a:p>
          <a:p>
            <a:pPr lvl="1"/>
            <a:r>
              <a:rPr lang="en-US" b="1" dirty="0" smtClean="0">
                <a:solidFill>
                  <a:srgbClr val="A7001B"/>
                </a:solidFill>
                <a:sym typeface="Wingdings" panose="05000000000000000000" pitchFamily="2" charset="2"/>
              </a:rPr>
              <a:t> </a:t>
            </a:r>
            <a:r>
              <a:rPr lang="en-US" dirty="0" smtClean="0"/>
              <a:t>49 people were hit by a suicide bomber in </a:t>
            </a:r>
            <a:r>
              <a:rPr lang="en-US" dirty="0" err="1" smtClean="0"/>
              <a:t>Akuressa</a:t>
            </a:r>
            <a:r>
              <a:rPr lang="en-US" dirty="0" smtClean="0"/>
              <a:t>.</a:t>
            </a:r>
          </a:p>
          <a:p>
            <a:pPr lvl="1"/>
            <a:endParaRPr lang="en-US" dirty="0" smtClean="0"/>
          </a:p>
          <a:p>
            <a:r>
              <a:rPr lang="en-US" dirty="0" smtClean="0"/>
              <a:t>Requires dealing with a large number of phenomena </a:t>
            </a:r>
          </a:p>
          <a:p>
            <a:pPr lvl="1"/>
            <a:r>
              <a:rPr lang="en-US" dirty="0" smtClean="0"/>
              <a:t>lexical, quantitative, co-reference, semantic types, discourse conventions, knowledge… </a:t>
            </a:r>
          </a:p>
          <a:p>
            <a:r>
              <a:rPr lang="en-US" b="1" dirty="0" smtClean="0"/>
              <a:t>Understanding is telling ourselves a story about the story</a:t>
            </a:r>
          </a:p>
          <a:p>
            <a:pPr lvl="1"/>
            <a:r>
              <a:rPr lang="en-US" dirty="0" smtClean="0"/>
              <a:t>It’s probably this; it could be that; what if… – </a:t>
            </a:r>
            <a:r>
              <a:rPr lang="en-US" dirty="0"/>
              <a:t>m</a:t>
            </a:r>
            <a:r>
              <a:rPr lang="en-US" dirty="0" smtClean="0"/>
              <a:t>ultiple forms of reasoning </a:t>
            </a:r>
          </a:p>
          <a:p>
            <a:endParaRPr lang="en-US" dirty="0"/>
          </a:p>
        </p:txBody>
      </p:sp>
      <p:sp>
        <p:nvSpPr>
          <p:cNvPr id="5" name="Slide Number Placeholder 4"/>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3</a:t>
            </a:fld>
            <a:endParaRPr lang="en-US" altLang="zh-TW"/>
          </a:p>
        </p:txBody>
      </p:sp>
      <p:cxnSp>
        <p:nvCxnSpPr>
          <p:cNvPr id="6" name="Straight Connector 5"/>
          <p:cNvCxnSpPr/>
          <p:nvPr/>
        </p:nvCxnSpPr>
        <p:spPr>
          <a:xfrm>
            <a:off x="1828800" y="1600200"/>
            <a:ext cx="12192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62701" y="1981200"/>
            <a:ext cx="3810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781800" y="1967552"/>
            <a:ext cx="838200" cy="13648"/>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38200" y="1600200"/>
            <a:ext cx="838200" cy="13648"/>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91744" y="3461656"/>
            <a:ext cx="1641144"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78336" y="4218296"/>
            <a:ext cx="13716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86941" y="1600200"/>
            <a:ext cx="7620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65708" y="4218296"/>
            <a:ext cx="644292"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25032" y="4218296"/>
            <a:ext cx="1464864"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93670" y="381000"/>
            <a:ext cx="851515" cy="461665"/>
          </a:xfrm>
          <a:prstGeom prst="rect">
            <a:avLst/>
          </a:prstGeom>
          <a:solidFill>
            <a:srgbClr val="FAE1AF"/>
          </a:solidFill>
          <a:ln>
            <a:solidFill>
              <a:srgbClr val="A7001B"/>
            </a:solidFill>
          </a:ln>
        </p:spPr>
        <p:txBody>
          <a:bodyPr wrap="none" rtlCol="0">
            <a:spAutoFit/>
          </a:bodyPr>
          <a:lstStyle/>
          <a:p>
            <a:r>
              <a:rPr lang="en-US" sz="2400" dirty="0" smtClean="0">
                <a:solidFill>
                  <a:srgbClr val="400080"/>
                </a:solidFill>
                <a:latin typeface="+mn-lt"/>
              </a:rPr>
              <a:t>killed</a:t>
            </a:r>
            <a:endParaRPr lang="en-US" sz="2400" dirty="0">
              <a:solidFill>
                <a:srgbClr val="400080"/>
              </a:solidFill>
              <a:latin typeface="+mn-lt"/>
            </a:endParaRPr>
          </a:p>
        </p:txBody>
      </p:sp>
      <p:cxnSp>
        <p:nvCxnSpPr>
          <p:cNvPr id="30" name="Straight Arrow Connector 29"/>
          <p:cNvCxnSpPr/>
          <p:nvPr/>
        </p:nvCxnSpPr>
        <p:spPr>
          <a:xfrm>
            <a:off x="7315200" y="838200"/>
            <a:ext cx="0" cy="627861"/>
          </a:xfrm>
          <a:prstGeom prst="straightConnector1">
            <a:avLst/>
          </a:prstGeom>
          <a:ln w="38100">
            <a:solidFill>
              <a:srgbClr val="A7001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16457" y="1981200"/>
            <a:ext cx="686943"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2990850" y="762000"/>
            <a:ext cx="3162300" cy="365760"/>
          </a:xfrm>
          <a:prstGeom prst="rect">
            <a:avLst/>
          </a:prstGeom>
          <a:solidFill>
            <a:srgbClr val="FAE1AF"/>
          </a:solidFill>
          <a:ln>
            <a:solidFill>
              <a:srgbClr val="A7001B"/>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a:solidFill>
                  <a:srgbClr val="000080"/>
                </a:solidFill>
                <a:latin typeface="+mj-lt"/>
              </a:rPr>
              <a:t>This is an Inference Problem</a:t>
            </a:r>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219200"/>
            <a:ext cx="1447800" cy="11108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781800" y="381000"/>
            <a:ext cx="1069267" cy="461665"/>
          </a:xfrm>
          <a:prstGeom prst="rect">
            <a:avLst/>
          </a:prstGeom>
          <a:solidFill>
            <a:srgbClr val="FAE1AF"/>
          </a:solidFill>
          <a:ln>
            <a:solidFill>
              <a:srgbClr val="A7001B"/>
            </a:solidFill>
          </a:ln>
        </p:spPr>
        <p:txBody>
          <a:bodyPr wrap="none" rtlCol="0">
            <a:spAutoFit/>
          </a:bodyPr>
          <a:lstStyle/>
          <a:p>
            <a:r>
              <a:rPr lang="en-US" sz="2400" dirty="0">
                <a:solidFill>
                  <a:srgbClr val="400080"/>
                </a:solidFill>
                <a:latin typeface="+mn-lt"/>
              </a:rPr>
              <a:t>v</a:t>
            </a:r>
            <a:r>
              <a:rPr lang="en-US" sz="2400" dirty="0" smtClean="0">
                <a:solidFill>
                  <a:srgbClr val="400080"/>
                </a:solidFill>
                <a:latin typeface="+mn-lt"/>
              </a:rPr>
              <a:t>isitors</a:t>
            </a:r>
            <a:endParaRPr lang="en-US" sz="2400" dirty="0">
              <a:solidFill>
                <a:srgbClr val="400080"/>
              </a:solidFill>
              <a:latin typeface="+mn-lt"/>
            </a:endParaRPr>
          </a:p>
        </p:txBody>
      </p:sp>
      <p:cxnSp>
        <p:nvCxnSpPr>
          <p:cNvPr id="26" name="Straight Connector 25"/>
          <p:cNvCxnSpPr/>
          <p:nvPr/>
        </p:nvCxnSpPr>
        <p:spPr>
          <a:xfrm>
            <a:off x="1295400" y="3461656"/>
            <a:ext cx="1641144"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17172" y="1981200"/>
            <a:ext cx="27432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pic>
        <p:nvPicPr>
          <p:cNvPr id="1030" name="Picture 6" descr="Image result for pumpki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524000"/>
            <a:ext cx="838200" cy="54292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a:xfrm>
            <a:off x="1295400" y="3468864"/>
            <a:ext cx="1641144"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18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 calcmode="lin" valueType="num">
                                      <p:cBhvr additive="base">
                                        <p:cTn id="9" dur="1000" fill="hold"/>
                                        <p:tgtEl>
                                          <p:spTgt spid="19"/>
                                        </p:tgtEl>
                                        <p:attrNameLst>
                                          <p:attrName>ppt_x</p:attrName>
                                        </p:attrNameLst>
                                      </p:cBhvr>
                                      <p:tavLst>
                                        <p:tav tm="0">
                                          <p:val>
                                            <p:strVal val="0-#ppt_w/2"/>
                                          </p:val>
                                        </p:tav>
                                        <p:tav tm="100000">
                                          <p:val>
                                            <p:strVal val="#ppt_x"/>
                                          </p:val>
                                        </p:tav>
                                      </p:tavLst>
                                    </p:anim>
                                    <p:anim calcmode="lin" valueType="num">
                                      <p:cBhvr additive="base">
                                        <p:cTn id="1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 calcmode="lin" valueType="num">
                                      <p:cBhvr additive="base">
                                        <p:cTn id="34" dur="1000" fill="hold"/>
                                        <p:tgtEl>
                                          <p:spTgt spid="1030"/>
                                        </p:tgtEl>
                                        <p:attrNameLst>
                                          <p:attrName>ppt_x</p:attrName>
                                        </p:attrNameLst>
                                      </p:cBhvr>
                                      <p:tavLst>
                                        <p:tav tm="0">
                                          <p:val>
                                            <p:strVal val="1+#ppt_w/2"/>
                                          </p:val>
                                        </p:tav>
                                        <p:tav tm="100000">
                                          <p:val>
                                            <p:strVal val="#ppt_x"/>
                                          </p:val>
                                        </p:tav>
                                      </p:tavLst>
                                    </p:anim>
                                    <p:anim calcmode="lin" valueType="num">
                                      <p:cBhvr additive="base">
                                        <p:cTn id="35" dur="1000" fill="hold"/>
                                        <p:tgtEl>
                                          <p:spTgt spid="103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ppt_x"/>
                                          </p:val>
                                        </p:tav>
                                        <p:tav tm="100000">
                                          <p:val>
                                            <p:strVal val="#ppt_x"/>
                                          </p:val>
                                        </p:tav>
                                      </p:tavLst>
                                    </p:anim>
                                    <p:anim calcmode="lin" valueType="num">
                                      <p:cBhvr additive="base">
                                        <p:cTn id="41" dur="1000" fill="hold"/>
                                        <p:tgtEl>
                                          <p:spTgt spid="28"/>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1000" fill="hold"/>
                                        <p:tgtEl>
                                          <p:spTgt spid="30"/>
                                        </p:tgtEl>
                                        <p:attrNameLst>
                                          <p:attrName>ppt_x</p:attrName>
                                        </p:attrNameLst>
                                      </p:cBhvr>
                                      <p:tavLst>
                                        <p:tav tm="0">
                                          <p:val>
                                            <p:strVal val="#ppt_x"/>
                                          </p:val>
                                        </p:tav>
                                        <p:tav tm="100000">
                                          <p:val>
                                            <p:strVal val="#ppt_x"/>
                                          </p:val>
                                        </p:tav>
                                      </p:tavLst>
                                    </p:anim>
                                    <p:anim calcmode="lin" valueType="num">
                                      <p:cBhvr additive="base">
                                        <p:cTn id="45"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80">
                                          <p:stCondLst>
                                            <p:cond delay="0"/>
                                          </p:stCondLst>
                                        </p:cTn>
                                        <p:tgtEl>
                                          <p:spTgt spid="26"/>
                                        </p:tgtEl>
                                      </p:cBhvr>
                                    </p:animEffect>
                                    <p:anim calcmode="lin" valueType="num">
                                      <p:cBhvr>
                                        <p:cTn id="5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6" dur="26">
                                          <p:stCondLst>
                                            <p:cond delay="650"/>
                                          </p:stCondLst>
                                        </p:cTn>
                                        <p:tgtEl>
                                          <p:spTgt spid="26"/>
                                        </p:tgtEl>
                                      </p:cBhvr>
                                      <p:to x="100000" y="60000"/>
                                    </p:animScale>
                                    <p:animScale>
                                      <p:cBhvr>
                                        <p:cTn id="57" dur="166" decel="50000">
                                          <p:stCondLst>
                                            <p:cond delay="676"/>
                                          </p:stCondLst>
                                        </p:cTn>
                                        <p:tgtEl>
                                          <p:spTgt spid="26"/>
                                        </p:tgtEl>
                                      </p:cBhvr>
                                      <p:to x="100000" y="100000"/>
                                    </p:animScale>
                                    <p:animScale>
                                      <p:cBhvr>
                                        <p:cTn id="58" dur="26">
                                          <p:stCondLst>
                                            <p:cond delay="1312"/>
                                          </p:stCondLst>
                                        </p:cTn>
                                        <p:tgtEl>
                                          <p:spTgt spid="26"/>
                                        </p:tgtEl>
                                      </p:cBhvr>
                                      <p:to x="100000" y="80000"/>
                                    </p:animScale>
                                    <p:animScale>
                                      <p:cBhvr>
                                        <p:cTn id="59" dur="166" decel="50000">
                                          <p:stCondLst>
                                            <p:cond delay="1338"/>
                                          </p:stCondLst>
                                        </p:cTn>
                                        <p:tgtEl>
                                          <p:spTgt spid="26"/>
                                        </p:tgtEl>
                                      </p:cBhvr>
                                      <p:to x="100000" y="100000"/>
                                    </p:animScale>
                                    <p:animScale>
                                      <p:cBhvr>
                                        <p:cTn id="60" dur="26">
                                          <p:stCondLst>
                                            <p:cond delay="1642"/>
                                          </p:stCondLst>
                                        </p:cTn>
                                        <p:tgtEl>
                                          <p:spTgt spid="26"/>
                                        </p:tgtEl>
                                      </p:cBhvr>
                                      <p:to x="100000" y="90000"/>
                                    </p:animScale>
                                    <p:animScale>
                                      <p:cBhvr>
                                        <p:cTn id="61" dur="166" decel="50000">
                                          <p:stCondLst>
                                            <p:cond delay="1668"/>
                                          </p:stCondLst>
                                        </p:cTn>
                                        <p:tgtEl>
                                          <p:spTgt spid="26"/>
                                        </p:tgtEl>
                                      </p:cBhvr>
                                      <p:to x="100000" y="100000"/>
                                    </p:animScale>
                                    <p:animScale>
                                      <p:cBhvr>
                                        <p:cTn id="62" dur="26">
                                          <p:stCondLst>
                                            <p:cond delay="1808"/>
                                          </p:stCondLst>
                                        </p:cTn>
                                        <p:tgtEl>
                                          <p:spTgt spid="26"/>
                                        </p:tgtEl>
                                      </p:cBhvr>
                                      <p:to x="100000" y="95000"/>
                                    </p:animScale>
                                    <p:animScale>
                                      <p:cBhvr>
                                        <p:cTn id="63" dur="166" decel="50000">
                                          <p:stCondLst>
                                            <p:cond delay="1834"/>
                                          </p:stCondLst>
                                        </p:cTn>
                                        <p:tgtEl>
                                          <p:spTgt spid="26"/>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80">
                                          <p:stCondLst>
                                            <p:cond delay="0"/>
                                          </p:stCondLst>
                                        </p:cTn>
                                        <p:tgtEl>
                                          <p:spTgt spid="27"/>
                                        </p:tgtEl>
                                      </p:cBhvr>
                                    </p:animEffect>
                                    <p:anim calcmode="lin" valueType="num">
                                      <p:cBhvr>
                                        <p:cTn id="6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72" dur="26">
                                          <p:stCondLst>
                                            <p:cond delay="650"/>
                                          </p:stCondLst>
                                        </p:cTn>
                                        <p:tgtEl>
                                          <p:spTgt spid="27"/>
                                        </p:tgtEl>
                                      </p:cBhvr>
                                      <p:to x="100000" y="60000"/>
                                    </p:animScale>
                                    <p:animScale>
                                      <p:cBhvr>
                                        <p:cTn id="73" dur="166" decel="50000">
                                          <p:stCondLst>
                                            <p:cond delay="676"/>
                                          </p:stCondLst>
                                        </p:cTn>
                                        <p:tgtEl>
                                          <p:spTgt spid="27"/>
                                        </p:tgtEl>
                                      </p:cBhvr>
                                      <p:to x="100000" y="100000"/>
                                    </p:animScale>
                                    <p:animScale>
                                      <p:cBhvr>
                                        <p:cTn id="74" dur="26">
                                          <p:stCondLst>
                                            <p:cond delay="1312"/>
                                          </p:stCondLst>
                                        </p:cTn>
                                        <p:tgtEl>
                                          <p:spTgt spid="27"/>
                                        </p:tgtEl>
                                      </p:cBhvr>
                                      <p:to x="100000" y="80000"/>
                                    </p:animScale>
                                    <p:animScale>
                                      <p:cBhvr>
                                        <p:cTn id="75" dur="166" decel="50000">
                                          <p:stCondLst>
                                            <p:cond delay="1338"/>
                                          </p:stCondLst>
                                        </p:cTn>
                                        <p:tgtEl>
                                          <p:spTgt spid="27"/>
                                        </p:tgtEl>
                                      </p:cBhvr>
                                      <p:to x="100000" y="100000"/>
                                    </p:animScale>
                                    <p:animScale>
                                      <p:cBhvr>
                                        <p:cTn id="76" dur="26">
                                          <p:stCondLst>
                                            <p:cond delay="1642"/>
                                          </p:stCondLst>
                                        </p:cTn>
                                        <p:tgtEl>
                                          <p:spTgt spid="27"/>
                                        </p:tgtEl>
                                      </p:cBhvr>
                                      <p:to x="100000" y="90000"/>
                                    </p:animScale>
                                    <p:animScale>
                                      <p:cBhvr>
                                        <p:cTn id="77" dur="166" decel="50000">
                                          <p:stCondLst>
                                            <p:cond delay="1668"/>
                                          </p:stCondLst>
                                        </p:cTn>
                                        <p:tgtEl>
                                          <p:spTgt spid="27"/>
                                        </p:tgtEl>
                                      </p:cBhvr>
                                      <p:to x="100000" y="100000"/>
                                    </p:animScale>
                                    <p:animScale>
                                      <p:cBhvr>
                                        <p:cTn id="78" dur="26">
                                          <p:stCondLst>
                                            <p:cond delay="1808"/>
                                          </p:stCondLst>
                                        </p:cTn>
                                        <p:tgtEl>
                                          <p:spTgt spid="27"/>
                                        </p:tgtEl>
                                      </p:cBhvr>
                                      <p:to x="100000" y="95000"/>
                                    </p:animScale>
                                    <p:animScale>
                                      <p:cBhvr>
                                        <p:cTn id="79" dur="166" decel="50000">
                                          <p:stCondLst>
                                            <p:cond delay="1834"/>
                                          </p:stCondLst>
                                        </p:cTn>
                                        <p:tgtEl>
                                          <p:spTgt spid="2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0" fill="hold"/>
                                        <p:tgtEl>
                                          <p:spTgt spid="23"/>
                                        </p:tgtEl>
                                        <p:attrNameLst>
                                          <p:attrName>ppt_x</p:attrName>
                                        </p:attrNameLst>
                                      </p:cBhvr>
                                      <p:tavLst>
                                        <p:tav tm="0">
                                          <p:val>
                                            <p:strVal val="#ppt_x"/>
                                          </p:val>
                                        </p:tav>
                                        <p:tav tm="100000">
                                          <p:val>
                                            <p:strVal val="#ppt_x"/>
                                          </p:val>
                                        </p:tav>
                                      </p:tavLst>
                                    </p:anim>
                                    <p:anim calcmode="lin" valueType="num">
                                      <p:cBhvr additive="base">
                                        <p:cTn id="85"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5" presetClass="exit" presetSubtype="0" fill="hold" nodeType="clickEffect">
                                  <p:stCondLst>
                                    <p:cond delay="0"/>
                                  </p:stCondLst>
                                  <p:childTnLst>
                                    <p:animEffect transition="out" filter="fade">
                                      <p:cBhvr>
                                        <p:cTn id="89" dur="2000"/>
                                        <p:tgtEl>
                                          <p:spTgt spid="1026"/>
                                        </p:tgtEl>
                                      </p:cBhvr>
                                    </p:animEffect>
                                    <p:anim calcmode="lin" valueType="num">
                                      <p:cBhvr>
                                        <p:cTn id="90"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1" dur="2000"/>
                                        <p:tgtEl>
                                          <p:spTgt spid="1026"/>
                                        </p:tgtEl>
                                        <p:attrNameLst>
                                          <p:attrName>ppt_h</p:attrName>
                                        </p:attrNameLst>
                                      </p:cBhvr>
                                      <p:tavLst>
                                        <p:tav tm="0">
                                          <p:val>
                                            <p:strVal val="ppt_h"/>
                                          </p:val>
                                        </p:tav>
                                        <p:tav tm="100000">
                                          <p:val>
                                            <p:strVal val="ppt_h"/>
                                          </p:val>
                                        </p:tav>
                                      </p:tavLst>
                                    </p:anim>
                                    <p:set>
                                      <p:cBhvr>
                                        <p:cTn id="92" dur="1" fill="hold">
                                          <p:stCondLst>
                                            <p:cond delay="1999"/>
                                          </p:stCondLst>
                                        </p:cTn>
                                        <p:tgtEl>
                                          <p:spTgt spid="1026"/>
                                        </p:tgtEl>
                                        <p:attrNameLst>
                                          <p:attrName>style.visibility</p:attrName>
                                        </p:attrNameLst>
                                      </p:cBhvr>
                                      <p:to>
                                        <p:strVal val="hidden"/>
                                      </p:to>
                                    </p:set>
                                  </p:childTnLst>
                                </p:cTn>
                              </p:par>
                              <p:par>
                                <p:cTn id="93" presetID="2" presetClass="entr" presetSubtype="2"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1000" fill="hold"/>
                                        <p:tgtEl>
                                          <p:spTgt spid="11"/>
                                        </p:tgtEl>
                                        <p:attrNameLst>
                                          <p:attrName>ppt_x</p:attrName>
                                        </p:attrNameLst>
                                      </p:cBhvr>
                                      <p:tavLst>
                                        <p:tav tm="0">
                                          <p:val>
                                            <p:strVal val="1+#ppt_w/2"/>
                                          </p:val>
                                        </p:tav>
                                        <p:tav tm="100000">
                                          <p:val>
                                            <p:strVal val="#ppt_x"/>
                                          </p:val>
                                        </p:tav>
                                      </p:tavLst>
                                    </p:anim>
                                    <p:anim calcmode="lin" valueType="num">
                                      <p:cBhvr additive="base">
                                        <p:cTn id="9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1000" fill="hold"/>
                                        <p:tgtEl>
                                          <p:spTgt spid="24"/>
                                        </p:tgtEl>
                                        <p:attrNameLst>
                                          <p:attrName>ppt_x</p:attrName>
                                        </p:attrNameLst>
                                      </p:cBhvr>
                                      <p:tavLst>
                                        <p:tav tm="0">
                                          <p:val>
                                            <p:strVal val="0-#ppt_w/2"/>
                                          </p:val>
                                        </p:tav>
                                        <p:tav tm="100000">
                                          <p:val>
                                            <p:strVal val="#ppt_x"/>
                                          </p:val>
                                        </p:tav>
                                      </p:tavLst>
                                    </p:anim>
                                    <p:anim calcmode="lin" valueType="num">
                                      <p:cBhvr additive="base">
                                        <p:cTn id="10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1+#ppt_w/2"/>
                                          </p:val>
                                        </p:tav>
                                        <p:tav tm="100000">
                                          <p:val>
                                            <p:strVal val="#ppt_x"/>
                                          </p:val>
                                        </p:tav>
                                      </p:tavLst>
                                    </p:anim>
                                    <p:anim calcmode="lin" valueType="num">
                                      <p:cBhvr additive="base">
                                        <p:cTn id="10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1000" fill="hold"/>
                                        <p:tgtEl>
                                          <p:spTgt spid="29"/>
                                        </p:tgtEl>
                                        <p:attrNameLst>
                                          <p:attrName>ppt_w</p:attrName>
                                        </p:attrNameLst>
                                      </p:cBhvr>
                                      <p:tavLst>
                                        <p:tav tm="0">
                                          <p:val>
                                            <p:fltVal val="0"/>
                                          </p:val>
                                        </p:tav>
                                        <p:tav tm="100000">
                                          <p:val>
                                            <p:strVal val="#ppt_w"/>
                                          </p:val>
                                        </p:tav>
                                      </p:tavLst>
                                    </p:anim>
                                    <p:anim calcmode="lin" valueType="num">
                                      <p:cBhvr>
                                        <p:cTn id="114" dur="1000" fill="hold"/>
                                        <p:tgtEl>
                                          <p:spTgt spid="29"/>
                                        </p:tgtEl>
                                        <p:attrNameLst>
                                          <p:attrName>ppt_h</p:attrName>
                                        </p:attrNameLst>
                                      </p:cBhvr>
                                      <p:tavLst>
                                        <p:tav tm="0">
                                          <p:val>
                                            <p:fltVal val="0"/>
                                          </p:val>
                                        </p:tav>
                                        <p:tav tm="100000">
                                          <p:val>
                                            <p:strVal val="#ppt_h"/>
                                          </p:val>
                                        </p:tav>
                                      </p:tavLst>
                                    </p:anim>
                                    <p:anim calcmode="lin" valueType="num">
                                      <p:cBhvr>
                                        <p:cTn id="115" dur="1000" fill="hold"/>
                                        <p:tgtEl>
                                          <p:spTgt spid="29"/>
                                        </p:tgtEl>
                                        <p:attrNameLst>
                                          <p:attrName>style.rotation</p:attrName>
                                        </p:attrNameLst>
                                      </p:cBhvr>
                                      <p:tavLst>
                                        <p:tav tm="0">
                                          <p:val>
                                            <p:fltVal val="90"/>
                                          </p:val>
                                        </p:tav>
                                        <p:tav tm="100000">
                                          <p:val>
                                            <p:fltVal val="0"/>
                                          </p:val>
                                        </p:tav>
                                      </p:tavLst>
                                    </p:anim>
                                    <p:animEffect transition="in" filter="fade">
                                      <p:cBhvr>
                                        <p:cTn id="116" dur="10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additive="base">
                                        <p:cTn id="121" dur="1000" fill="hold"/>
                                        <p:tgtEl>
                                          <p:spTgt spid="14"/>
                                        </p:tgtEl>
                                        <p:attrNameLst>
                                          <p:attrName>ppt_x</p:attrName>
                                        </p:attrNameLst>
                                      </p:cBhvr>
                                      <p:tavLst>
                                        <p:tav tm="0">
                                          <p:val>
                                            <p:strVal val="0-#ppt_w/2"/>
                                          </p:val>
                                        </p:tav>
                                        <p:tav tm="100000">
                                          <p:val>
                                            <p:strVal val="#ppt_x"/>
                                          </p:val>
                                        </p:tav>
                                      </p:tavLst>
                                    </p:anim>
                                    <p:anim calcmode="lin" valueType="num">
                                      <p:cBhvr additive="base">
                                        <p:cTn id="1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additive="base">
                                        <p:cTn id="127" dur="1000" fill="hold"/>
                                        <p:tgtEl>
                                          <p:spTgt spid="18"/>
                                        </p:tgtEl>
                                        <p:attrNameLst>
                                          <p:attrName>ppt_x</p:attrName>
                                        </p:attrNameLst>
                                      </p:cBhvr>
                                      <p:tavLst>
                                        <p:tav tm="0">
                                          <p:val>
                                            <p:strVal val="0-#ppt_w/2"/>
                                          </p:val>
                                        </p:tav>
                                        <p:tav tm="100000">
                                          <p:val>
                                            <p:strVal val="#ppt_x"/>
                                          </p:val>
                                        </p:tav>
                                      </p:tavLst>
                                    </p:anim>
                                    <p:anim calcmode="lin" valueType="num">
                                      <p:cBhvr additive="base">
                                        <p:cTn id="12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1000" fill="hold"/>
                                        <p:tgtEl>
                                          <p:spTgt spid="25"/>
                                        </p:tgtEl>
                                        <p:attrNameLst>
                                          <p:attrName>ppt_x</p:attrName>
                                        </p:attrNameLst>
                                      </p:cBhvr>
                                      <p:tavLst>
                                        <p:tav tm="0">
                                          <p:val>
                                            <p:strVal val="0-#ppt_w/2"/>
                                          </p:val>
                                        </p:tav>
                                        <p:tav tm="100000">
                                          <p:val>
                                            <p:strVal val="#ppt_x"/>
                                          </p:val>
                                        </p:tav>
                                      </p:tavLst>
                                    </p:anim>
                                    <p:anim calcmode="lin" valueType="num">
                                      <p:cBhvr additive="base">
                                        <p:cTn id="13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nodeType="click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additive="base">
                                        <p:cTn id="139" dur="1000" fill="hold"/>
                                        <p:tgtEl>
                                          <p:spTgt spid="15"/>
                                        </p:tgtEl>
                                        <p:attrNameLst>
                                          <p:attrName>ppt_x</p:attrName>
                                        </p:attrNameLst>
                                      </p:cBhvr>
                                      <p:tavLst>
                                        <p:tav tm="0">
                                          <p:val>
                                            <p:strVal val="1+#ppt_w/2"/>
                                          </p:val>
                                        </p:tav>
                                        <p:tav tm="100000">
                                          <p:val>
                                            <p:strVal val="#ppt_x"/>
                                          </p:val>
                                        </p:tav>
                                      </p:tavLst>
                                    </p:anim>
                                    <p:anim calcmode="lin" valueType="num">
                                      <p:cBhvr additive="base">
                                        <p:cTn id="14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45" presetClass="entr" presetSubtype="0" fill="hold" grpId="0" nodeType="clickEffect">
                                  <p:stCondLst>
                                    <p:cond delay="0"/>
                                  </p:stCondLst>
                                  <p:childTnLst>
                                    <p:set>
                                      <p:cBhvr>
                                        <p:cTn id="160" dur="1" fill="hold">
                                          <p:stCondLst>
                                            <p:cond delay="0"/>
                                          </p:stCondLst>
                                        </p:cTn>
                                        <p:tgtEl>
                                          <p:spTgt spid="20"/>
                                        </p:tgtEl>
                                        <p:attrNameLst>
                                          <p:attrName>style.visibility</p:attrName>
                                        </p:attrNameLst>
                                      </p:cBhvr>
                                      <p:to>
                                        <p:strVal val="visible"/>
                                      </p:to>
                                    </p:set>
                                    <p:animEffect transition="in" filter="fade">
                                      <p:cBhvr>
                                        <p:cTn id="161" dur="2000"/>
                                        <p:tgtEl>
                                          <p:spTgt spid="20"/>
                                        </p:tgtEl>
                                      </p:cBhvr>
                                    </p:animEffect>
                                    <p:anim calcmode="lin" valueType="num">
                                      <p:cBhvr>
                                        <p:cTn id="162" dur="2000" fill="hold"/>
                                        <p:tgtEl>
                                          <p:spTgt spid="20"/>
                                        </p:tgtEl>
                                        <p:attrNameLst>
                                          <p:attrName>ppt_w</p:attrName>
                                        </p:attrNameLst>
                                      </p:cBhvr>
                                      <p:tavLst>
                                        <p:tav tm="0" fmla="#ppt_w*sin(2.5*pi*$)">
                                          <p:val>
                                            <p:fltVal val="0"/>
                                          </p:val>
                                        </p:tav>
                                        <p:tav tm="100000">
                                          <p:val>
                                            <p:fltVal val="1"/>
                                          </p:val>
                                        </p:tav>
                                      </p:tavLst>
                                    </p:anim>
                                    <p:anim calcmode="lin" valueType="num">
                                      <p:cBhvr>
                                        <p:cTn id="16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20"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6037984" y="609600"/>
            <a:ext cx="3048000" cy="685800"/>
          </a:xfrm>
          <a:prstGeom prst="wedgeRectCallout">
            <a:avLst>
              <a:gd name="adj1" fmla="val 14107"/>
              <a:gd name="adj2" fmla="val 322426"/>
            </a:avLst>
          </a:prstGeom>
          <a:solidFill>
            <a:srgbClr val="FAE1AF"/>
          </a:solidFill>
          <a:ln w="19050">
            <a:solidFill>
              <a:srgbClr val="A7001B"/>
            </a:solidFill>
            <a:miter lim="800000"/>
            <a:headEnd/>
            <a:tailEnd/>
          </a:ln>
        </p:spPr>
        <p:txBody>
          <a:bodyPr/>
          <a:lstStyle/>
          <a:p>
            <a:pPr algn="ctr"/>
            <a:r>
              <a:rPr lang="en-US" dirty="0" smtClean="0">
                <a:solidFill>
                  <a:srgbClr val="000080"/>
                </a:solidFill>
                <a:latin typeface="Calibri"/>
                <a:cs typeface="Arial" charset="0"/>
              </a:rPr>
              <a:t>Expectation is a knowledge intensive component</a:t>
            </a:r>
            <a:endParaRPr lang="en-US" dirty="0">
              <a:solidFill>
                <a:srgbClr val="000080"/>
              </a:solidFill>
              <a:latin typeface="Calibri"/>
              <a:cs typeface="Arial" charset="0"/>
            </a:endParaRPr>
          </a:p>
        </p:txBody>
      </p:sp>
      <p:sp>
        <p:nvSpPr>
          <p:cNvPr id="18436" name="Rectangle 2"/>
          <p:cNvSpPr>
            <a:spLocks noGrp="1" noChangeArrowheads="1"/>
          </p:cNvSpPr>
          <p:nvPr>
            <p:ph type="title"/>
          </p:nvPr>
        </p:nvSpPr>
        <p:spPr/>
        <p:txBody>
          <a:bodyPr/>
          <a:lstStyle/>
          <a:p>
            <a:r>
              <a:rPr lang="en-US" dirty="0" smtClean="0"/>
              <a:t>Natural Language Understanding</a:t>
            </a:r>
          </a:p>
        </p:txBody>
      </p:sp>
      <p:sp>
        <p:nvSpPr>
          <p:cNvPr id="830467" name="Rectangle 3"/>
          <p:cNvSpPr>
            <a:spLocks noGrp="1" noChangeArrowheads="1"/>
          </p:cNvSpPr>
          <p:nvPr>
            <p:ph idx="1"/>
          </p:nvPr>
        </p:nvSpPr>
        <p:spPr>
          <a:xfrm>
            <a:off x="457200" y="1295400"/>
            <a:ext cx="8229600" cy="4953000"/>
          </a:xfrm>
        </p:spPr>
        <p:txBody>
          <a:bodyPr/>
          <a:lstStyle/>
          <a:p>
            <a:r>
              <a:rPr lang="en-US" altLang="zh-TW" dirty="0" smtClean="0"/>
              <a:t>Natural language understanding decisions are global decisions that require </a:t>
            </a:r>
          </a:p>
          <a:p>
            <a:pPr lvl="1"/>
            <a:r>
              <a:rPr lang="en-US" altLang="zh-TW" dirty="0" smtClean="0"/>
              <a:t>Making (local) predictions driven by different models trained in different ways, at different times/conditions/scenarios</a:t>
            </a:r>
          </a:p>
          <a:p>
            <a:pPr lvl="1"/>
            <a:r>
              <a:rPr lang="en-US" altLang="zh-TW" dirty="0" smtClean="0">
                <a:solidFill>
                  <a:srgbClr val="000080"/>
                </a:solidFill>
              </a:rPr>
              <a:t>The ability to put these predictions together coherently</a:t>
            </a:r>
          </a:p>
          <a:p>
            <a:pPr lvl="1"/>
            <a:r>
              <a:rPr lang="en-US" altLang="zh-TW" dirty="0" smtClean="0"/>
              <a:t>Knowledge, that guides the decisions so they satisfy our expectations</a:t>
            </a: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marL="457200" lvl="1" indent="0">
              <a:buNone/>
            </a:pPr>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p:txBody>
      </p:sp>
      <p:sp>
        <p:nvSpPr>
          <p:cNvPr id="3" name="Slide Number Placeholder 2"/>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30</a:t>
            </a:fld>
            <a:endParaRPr lang="en-US" altLang="zh-TW" dirty="0"/>
          </a:p>
        </p:txBody>
      </p:sp>
      <p:sp>
        <p:nvSpPr>
          <p:cNvPr id="2" name="Rectangle 1"/>
          <p:cNvSpPr/>
          <p:nvPr/>
        </p:nvSpPr>
        <p:spPr>
          <a:xfrm>
            <a:off x="381000" y="3634499"/>
            <a:ext cx="8153400" cy="1846659"/>
          </a:xfrm>
          <a:prstGeom prst="rect">
            <a:avLst/>
          </a:prstGeom>
          <a:solidFill>
            <a:srgbClr val="FAE1AF"/>
          </a:solidFill>
          <a:ln w="19050">
            <a:solidFill>
              <a:srgbClr val="A7001B"/>
            </a:solidFill>
          </a:ln>
        </p:spPr>
        <p:txBody>
          <a:bodyPr wrap="square">
            <a:spAutoFit/>
          </a:bodyPr>
          <a:lstStyle/>
          <a:p>
            <a:pPr algn="ctr"/>
            <a:r>
              <a:rPr lang="en-US" altLang="zh-TW" sz="2000" dirty="0">
                <a:solidFill>
                  <a:srgbClr val="000080"/>
                </a:solidFill>
                <a:latin typeface="Calibri" panose="020F0502020204030204" pitchFamily="34" charset="0"/>
                <a:cs typeface="Calibri" panose="020F0502020204030204" pitchFamily="34" charset="0"/>
              </a:rPr>
              <a:t>Natural Language Interpretation is </a:t>
            </a:r>
            <a:r>
              <a:rPr lang="en-US" altLang="zh-TW" sz="2000" dirty="0" smtClean="0">
                <a:solidFill>
                  <a:srgbClr val="000080"/>
                </a:solidFill>
                <a:latin typeface="Calibri" panose="020F0502020204030204" pitchFamily="34" charset="0"/>
                <a:cs typeface="Calibri" panose="020F0502020204030204" pitchFamily="34" charset="0"/>
              </a:rPr>
              <a:t>an Inference Process </a:t>
            </a:r>
            <a:r>
              <a:rPr lang="en-US" altLang="zh-TW" sz="2000" dirty="0">
                <a:solidFill>
                  <a:srgbClr val="000080"/>
                </a:solidFill>
                <a:latin typeface="Calibri" panose="020F0502020204030204" pitchFamily="34" charset="0"/>
                <a:cs typeface="Calibri" panose="020F0502020204030204" pitchFamily="34" charset="0"/>
              </a:rPr>
              <a:t>that is best thought of as a knowledge constrained optimization </a:t>
            </a:r>
            <a:r>
              <a:rPr lang="en-US" altLang="zh-TW" sz="2000" dirty="0" smtClean="0">
                <a:solidFill>
                  <a:srgbClr val="000080"/>
                </a:solidFill>
                <a:latin typeface="Calibri" panose="020F0502020204030204" pitchFamily="34" charset="0"/>
                <a:cs typeface="Calibri" panose="020F0502020204030204" pitchFamily="34" charset="0"/>
              </a:rPr>
              <a:t>problem, </a:t>
            </a:r>
            <a:r>
              <a:rPr lang="en-US" altLang="zh-TW" sz="2000" dirty="0">
                <a:solidFill>
                  <a:srgbClr val="000080"/>
                </a:solidFill>
                <a:latin typeface="Calibri" panose="020F0502020204030204" pitchFamily="34" charset="0"/>
                <a:cs typeface="Calibri" panose="020F0502020204030204" pitchFamily="34" charset="0"/>
              </a:rPr>
              <a:t>done on top of multiple statistically learned models. </a:t>
            </a:r>
            <a:endParaRPr lang="en-US" altLang="zh-TW" sz="2000" dirty="0" smtClean="0">
              <a:solidFill>
                <a:srgbClr val="000080"/>
              </a:solidFill>
              <a:latin typeface="Calibri" panose="020F0502020204030204" pitchFamily="34" charset="0"/>
              <a:cs typeface="Calibri" panose="020F0502020204030204" pitchFamily="34" charset="0"/>
            </a:endParaRPr>
          </a:p>
          <a:p>
            <a:pPr algn="ctr"/>
            <a:endParaRPr lang="en-US" altLang="zh-TW" sz="2000" dirty="0">
              <a:solidFill>
                <a:srgbClr val="000080"/>
              </a:solidFill>
              <a:latin typeface="Calibri" panose="020F0502020204030204" pitchFamily="34" charset="0"/>
              <a:cs typeface="Calibri" panose="020F0502020204030204" pitchFamily="34" charset="0"/>
            </a:endParaRPr>
          </a:p>
          <a:p>
            <a:pPr algn="ctr"/>
            <a:r>
              <a:rPr lang="en-US" altLang="zh-TW" sz="1600" dirty="0" smtClean="0">
                <a:solidFill>
                  <a:srgbClr val="400080"/>
                </a:solidFill>
                <a:latin typeface="Calibri" panose="020F0502020204030204" pitchFamily="34" charset="0"/>
                <a:cs typeface="Calibri" panose="020F0502020204030204" pitchFamily="34" charset="0"/>
              </a:rPr>
              <a:t>[ILP Formulations; Constraints Driven Learning (</a:t>
            </a:r>
            <a:r>
              <a:rPr lang="en-US" altLang="zh-TW" sz="1600" dirty="0" err="1" smtClean="0">
                <a:solidFill>
                  <a:srgbClr val="400080"/>
                </a:solidFill>
                <a:latin typeface="Calibri" panose="020F0502020204030204" pitchFamily="34" charset="0"/>
                <a:cs typeface="Calibri" panose="020F0502020204030204" pitchFamily="34" charset="0"/>
              </a:rPr>
              <a:t>CoDL</a:t>
            </a:r>
            <a:r>
              <a:rPr lang="en-US" altLang="zh-TW" sz="1600" dirty="0" smtClean="0">
                <a:solidFill>
                  <a:srgbClr val="400080"/>
                </a:solidFill>
                <a:latin typeface="Calibri" panose="020F0502020204030204" pitchFamily="34" charset="0"/>
                <a:cs typeface="Calibri" panose="020F0502020204030204" pitchFamily="34" charset="0"/>
              </a:rPr>
              <a:t>)]</a:t>
            </a:r>
          </a:p>
          <a:p>
            <a:pPr algn="ctr"/>
            <a:r>
              <a:rPr lang="en-US" altLang="zh-TW" sz="1600" dirty="0">
                <a:solidFill>
                  <a:srgbClr val="400080"/>
                </a:solidFill>
                <a:latin typeface="Calibri" panose="020F0502020204030204" pitchFamily="34" charset="0"/>
                <a:cs typeface="Calibri" panose="020F0502020204030204" pitchFamily="34" charset="0"/>
              </a:rPr>
              <a:t>[</a:t>
            </a:r>
            <a:r>
              <a:rPr lang="en-US" altLang="zh-TW" sz="1600" dirty="0" smtClean="0">
                <a:solidFill>
                  <a:srgbClr val="400080"/>
                </a:solidFill>
                <a:latin typeface="Calibri" panose="020F0502020204030204" pitchFamily="34" charset="0"/>
                <a:cs typeface="Calibri" panose="020F0502020204030204" pitchFamily="34" charset="0"/>
              </a:rPr>
              <a:t>Roth &amp; Yih’04,….Chang et al. 2007, Chang et. al 2012,……..]</a:t>
            </a:r>
            <a:endParaRPr lang="en-US" altLang="zh-TW" sz="1600" dirty="0">
              <a:solidFill>
                <a:srgbClr val="400080"/>
              </a:solidFill>
              <a:latin typeface="Calibri" panose="020F0502020204030204" pitchFamily="34" charset="0"/>
              <a:cs typeface="Calibri" panose="020F0502020204030204" pitchFamily="34" charset="0"/>
            </a:endParaRPr>
          </a:p>
        </p:txBody>
      </p:sp>
      <p:cxnSp>
        <p:nvCxnSpPr>
          <p:cNvPr id="6" name="Straight Connector 5"/>
          <p:cNvCxnSpPr/>
          <p:nvPr/>
        </p:nvCxnSpPr>
        <p:spPr>
          <a:xfrm>
            <a:off x="5948746" y="3102592"/>
            <a:ext cx="10668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8908" y="3483592"/>
            <a:ext cx="24384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4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r>
              <a:rPr lang="en-US" altLang="zh-TW" smtClean="0"/>
              <a:t>Page </a:t>
            </a:r>
            <a:fld id="{3A32D4DB-8E62-45AB-87C3-838CCCA204A4}" type="slidenum">
              <a:rPr lang="en-US" altLang="zh-TW" smtClean="0"/>
              <a:pPr/>
              <a:t>31</a:t>
            </a:fld>
            <a:endParaRPr lang="en-US" altLang="zh-TW" dirty="0"/>
          </a:p>
        </p:txBody>
      </p:sp>
      <p:sp>
        <p:nvSpPr>
          <p:cNvPr id="45058" name="Rectangle 2"/>
          <p:cNvSpPr>
            <a:spLocks noGrp="1" noChangeArrowheads="1"/>
          </p:cNvSpPr>
          <p:nvPr>
            <p:ph type="title"/>
          </p:nvPr>
        </p:nvSpPr>
        <p:spPr/>
        <p:txBody>
          <a:bodyPr/>
          <a:lstStyle/>
          <a:p>
            <a:r>
              <a:rPr lang="en-US" dirty="0" smtClean="0"/>
              <a:t>Semantic Role Labeling (SRL) [Extended SRL]</a:t>
            </a:r>
          </a:p>
        </p:txBody>
      </p:sp>
      <p:sp>
        <p:nvSpPr>
          <p:cNvPr id="45059" name="Rectangle 3"/>
          <p:cNvSpPr>
            <a:spLocks noGrp="1" noChangeArrowheads="1"/>
          </p:cNvSpPr>
          <p:nvPr>
            <p:ph idx="4294967295"/>
          </p:nvPr>
        </p:nvSpPr>
        <p:spPr>
          <a:xfrm>
            <a:off x="457200" y="1066800"/>
            <a:ext cx="8229600" cy="4953000"/>
          </a:xfrm>
        </p:spPr>
        <p:txBody>
          <a:bodyPr/>
          <a:lstStyle/>
          <a:p>
            <a:pPr>
              <a:buFont typeface="Wingdings" pitchFamily="2" charset="2"/>
              <a:buNone/>
              <a:tabLst>
                <a:tab pos="1770063" algn="l"/>
              </a:tabLst>
            </a:pPr>
            <a:r>
              <a:rPr lang="en-US" sz="1800" b="1" dirty="0" smtClean="0">
                <a:latin typeface="Courier New" pitchFamily="49" charset="0"/>
              </a:rPr>
              <a:t>I </a:t>
            </a:r>
            <a:r>
              <a:rPr lang="en-US" sz="1800" b="1" i="1" dirty="0" smtClean="0">
                <a:solidFill>
                  <a:srgbClr val="3366CC"/>
                </a:solidFill>
                <a:latin typeface="Courier New" pitchFamily="49" charset="0"/>
              </a:rPr>
              <a:t>left</a:t>
            </a:r>
            <a:r>
              <a:rPr lang="en-US" sz="1800" b="1" dirty="0" smtClean="0">
                <a:latin typeface="Courier New" pitchFamily="49" charset="0"/>
              </a:rPr>
              <a:t> my pearls to my daughter in my will .</a:t>
            </a:r>
          </a:p>
          <a:p>
            <a:pPr>
              <a:buFont typeface="Wingdings" pitchFamily="2" charset="2"/>
              <a:buNone/>
              <a:tabLst>
                <a:tab pos="1770063" algn="l"/>
              </a:tabLst>
            </a:pPr>
            <a:r>
              <a:rPr lang="en-US" sz="1800" b="1" dirty="0" smtClean="0">
                <a:solidFill>
                  <a:schemeClr val="bg2"/>
                </a:solidFill>
              </a:rPr>
              <a:t>[</a:t>
            </a:r>
            <a:r>
              <a:rPr lang="en-US" sz="1800" b="1" dirty="0" smtClean="0">
                <a:latin typeface="Courier New" pitchFamily="49" charset="0"/>
              </a:rPr>
              <a:t>I</a:t>
            </a:r>
            <a:r>
              <a:rPr lang="en-US" sz="1800" b="1" dirty="0" smtClean="0">
                <a:solidFill>
                  <a:schemeClr val="bg2"/>
                </a:solidFill>
              </a:rPr>
              <a:t>]</a:t>
            </a:r>
            <a:r>
              <a:rPr lang="en-US" sz="1800" b="1" i="1" baseline="-25000" dirty="0" smtClean="0">
                <a:solidFill>
                  <a:schemeClr val="bg2"/>
                </a:solidFill>
                <a:latin typeface="Courier New" pitchFamily="49" charset="0"/>
              </a:rPr>
              <a:t>A0</a:t>
            </a:r>
            <a:r>
              <a:rPr lang="en-US" sz="1800" b="1" dirty="0" smtClean="0">
                <a:latin typeface="Courier New" pitchFamily="49" charset="0"/>
              </a:rPr>
              <a:t> </a:t>
            </a:r>
            <a:r>
              <a:rPr lang="en-US" sz="1800" b="1" i="1" dirty="0" smtClean="0">
                <a:latin typeface="Courier New" pitchFamily="49" charset="0"/>
              </a:rPr>
              <a:t>left</a:t>
            </a:r>
            <a:r>
              <a:rPr lang="en-US" sz="1800" b="1" dirty="0" smtClean="0">
                <a:latin typeface="Courier New" pitchFamily="49" charset="0"/>
              </a:rPr>
              <a:t> </a:t>
            </a:r>
            <a:r>
              <a:rPr lang="en-US" sz="1800" b="1" dirty="0" smtClean="0">
                <a:solidFill>
                  <a:srgbClr val="008000"/>
                </a:solidFill>
              </a:rPr>
              <a:t>[</a:t>
            </a:r>
            <a:r>
              <a:rPr lang="en-US" sz="1800" b="1" dirty="0" smtClean="0">
                <a:latin typeface="Courier New" pitchFamily="49" charset="0"/>
              </a:rPr>
              <a:t>my pearls</a:t>
            </a:r>
            <a:r>
              <a:rPr lang="en-US" sz="1800" b="1" dirty="0" smtClean="0">
                <a:solidFill>
                  <a:srgbClr val="008000"/>
                </a:solidFill>
              </a:rPr>
              <a:t>]</a:t>
            </a:r>
            <a:r>
              <a:rPr lang="en-US" sz="1800" b="1" i="1" baseline="-25000" dirty="0" smtClean="0">
                <a:solidFill>
                  <a:srgbClr val="008000"/>
                </a:solidFill>
                <a:latin typeface="Courier New" pitchFamily="49" charset="0"/>
              </a:rPr>
              <a:t>A1</a:t>
            </a:r>
            <a:r>
              <a:rPr lang="en-US" sz="1800" b="1" dirty="0" smtClean="0">
                <a:latin typeface="Courier New" pitchFamily="49" charset="0"/>
              </a:rPr>
              <a:t> </a:t>
            </a:r>
            <a:r>
              <a:rPr lang="en-US" sz="1800" b="1" dirty="0" smtClean="0">
                <a:solidFill>
                  <a:schemeClr val="folHlink"/>
                </a:solidFill>
              </a:rPr>
              <a:t>[</a:t>
            </a:r>
            <a:r>
              <a:rPr lang="en-US" sz="1800" b="1" dirty="0" smtClean="0">
                <a:latin typeface="Courier New" pitchFamily="49" charset="0"/>
              </a:rPr>
              <a:t>to my daughter</a:t>
            </a:r>
            <a:r>
              <a:rPr lang="en-US" sz="1800" b="1" dirty="0" smtClean="0">
                <a:solidFill>
                  <a:schemeClr val="folHlink"/>
                </a:solidFill>
              </a:rPr>
              <a:t>]</a:t>
            </a:r>
            <a:r>
              <a:rPr lang="en-US" sz="1800" b="1" i="1" baseline="-25000" dirty="0" smtClean="0">
                <a:solidFill>
                  <a:schemeClr val="folHlink"/>
                </a:solidFill>
                <a:latin typeface="Courier New" pitchFamily="49" charset="0"/>
              </a:rPr>
              <a:t>A2</a:t>
            </a:r>
            <a:r>
              <a:rPr lang="en-US" sz="1800" b="1" dirty="0" smtClean="0">
                <a:latin typeface="Courier New" pitchFamily="49" charset="0"/>
              </a:rPr>
              <a:t> </a:t>
            </a:r>
            <a:r>
              <a:rPr lang="en-US" sz="1800" b="1" dirty="0" smtClean="0">
                <a:solidFill>
                  <a:srgbClr val="CC0000"/>
                </a:solidFill>
              </a:rPr>
              <a:t>[</a:t>
            </a:r>
            <a:r>
              <a:rPr lang="en-US" sz="1800" b="1" dirty="0" smtClean="0">
                <a:latin typeface="Courier New" pitchFamily="49" charset="0"/>
              </a:rPr>
              <a:t>in my will</a:t>
            </a:r>
            <a:r>
              <a:rPr lang="en-US" sz="1800" b="1" dirty="0" smtClean="0">
                <a:solidFill>
                  <a:srgbClr val="CC0000"/>
                </a:solidFill>
              </a:rPr>
              <a:t>]</a:t>
            </a:r>
            <a:r>
              <a:rPr lang="en-US" sz="1800" b="1" i="1" baseline="-25000" dirty="0" smtClean="0">
                <a:solidFill>
                  <a:srgbClr val="CC0000"/>
                </a:solidFill>
                <a:latin typeface="Courier New" pitchFamily="49" charset="0"/>
              </a:rPr>
              <a:t>AM-LOC</a:t>
            </a:r>
            <a:r>
              <a:rPr lang="en-US" sz="1800" b="1" dirty="0" smtClean="0">
                <a:latin typeface="Courier New" pitchFamily="49" charset="0"/>
              </a:rPr>
              <a:t> .</a:t>
            </a:r>
          </a:p>
          <a:p>
            <a:pPr>
              <a:buFont typeface="Wingdings" pitchFamily="2" charset="2"/>
              <a:buNone/>
              <a:tabLst>
                <a:tab pos="1770063" algn="l"/>
              </a:tabLst>
            </a:pPr>
            <a:endParaRPr lang="en-US" sz="1800" dirty="0" smtClean="0"/>
          </a:p>
          <a:p>
            <a:pPr>
              <a:tabLst>
                <a:tab pos="1770063" algn="l"/>
              </a:tabLst>
            </a:pPr>
            <a:r>
              <a:rPr lang="en-US" b="1" i="1" dirty="0" smtClean="0">
                <a:solidFill>
                  <a:schemeClr val="bg2"/>
                </a:solidFill>
                <a:latin typeface="Courier New" pitchFamily="49" charset="0"/>
              </a:rPr>
              <a:t>A0</a:t>
            </a:r>
            <a:r>
              <a:rPr lang="en-US" dirty="0" smtClean="0">
                <a:latin typeface="Courier New" pitchFamily="49" charset="0"/>
              </a:rPr>
              <a:t>	Leaver</a:t>
            </a:r>
          </a:p>
          <a:p>
            <a:pPr>
              <a:tabLst>
                <a:tab pos="1770063" algn="l"/>
              </a:tabLst>
            </a:pPr>
            <a:r>
              <a:rPr lang="en-US" b="1" i="1" dirty="0" smtClean="0">
                <a:solidFill>
                  <a:srgbClr val="008000"/>
                </a:solidFill>
                <a:latin typeface="Courier New" pitchFamily="49" charset="0"/>
              </a:rPr>
              <a:t>A1</a:t>
            </a:r>
            <a:r>
              <a:rPr lang="en-US" dirty="0" smtClean="0">
                <a:latin typeface="Courier New" pitchFamily="49" charset="0"/>
              </a:rPr>
              <a:t>	Things left</a:t>
            </a:r>
          </a:p>
          <a:p>
            <a:pPr>
              <a:tabLst>
                <a:tab pos="1770063" algn="l"/>
              </a:tabLst>
            </a:pPr>
            <a:r>
              <a:rPr lang="en-US" b="1" i="1" dirty="0" smtClean="0">
                <a:solidFill>
                  <a:schemeClr val="folHlink"/>
                </a:solidFill>
                <a:latin typeface="Courier New" pitchFamily="49" charset="0"/>
              </a:rPr>
              <a:t>A2</a:t>
            </a:r>
            <a:r>
              <a:rPr lang="en-US" dirty="0" smtClean="0">
                <a:latin typeface="Courier New" pitchFamily="49" charset="0"/>
              </a:rPr>
              <a:t>	Benefactor</a:t>
            </a:r>
          </a:p>
          <a:p>
            <a:pPr>
              <a:tabLst>
                <a:tab pos="1770063" algn="l"/>
              </a:tabLst>
            </a:pPr>
            <a:r>
              <a:rPr lang="en-US" b="1" i="1" dirty="0" smtClean="0">
                <a:solidFill>
                  <a:srgbClr val="CC0000"/>
                </a:solidFill>
                <a:latin typeface="Courier New" pitchFamily="49" charset="0"/>
              </a:rPr>
              <a:t>AM-LOC</a:t>
            </a:r>
            <a:r>
              <a:rPr lang="en-US" dirty="0" smtClean="0">
                <a:latin typeface="Courier New" pitchFamily="49" charset="0"/>
              </a:rPr>
              <a:t>	Location</a:t>
            </a:r>
          </a:p>
          <a:p>
            <a:pPr>
              <a:tabLst>
                <a:tab pos="1770063" algn="l"/>
              </a:tabLst>
            </a:pPr>
            <a:endParaRPr lang="en-US" dirty="0" smtClean="0">
              <a:latin typeface="Courier New" pitchFamily="49" charset="0"/>
            </a:endParaRPr>
          </a:p>
          <a:p>
            <a:pPr algn="ct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0" name="TextBox 9"/>
          <p:cNvSpPr txBox="1"/>
          <p:nvPr/>
        </p:nvSpPr>
        <p:spPr>
          <a:xfrm>
            <a:off x="952500" y="4038600"/>
            <a:ext cx="7239000" cy="2154436"/>
          </a:xfrm>
          <a:prstGeom prst="rect">
            <a:avLst/>
          </a:prstGeom>
          <a:solidFill>
            <a:srgbClr val="FFFFCC"/>
          </a:solidFill>
          <a:ln>
            <a:solidFill>
              <a:schemeClr val="bg2"/>
            </a:solidFill>
          </a:ln>
        </p:spPr>
        <p:txBody>
          <a:bodyPr wrap="square" rtlCol="0">
            <a:spAutoFit/>
          </a:bodyPr>
          <a:lstStyle/>
          <a:p>
            <a:pPr marL="342900" indent="-342900">
              <a:buFont typeface="Wingdings" panose="05000000000000000000" pitchFamily="2" charset="2"/>
              <a:buChar char="§"/>
            </a:pPr>
            <a:r>
              <a:rPr lang="en-US" sz="2000" dirty="0" smtClean="0">
                <a:solidFill>
                  <a:srgbClr val="003366"/>
                </a:solidFill>
                <a:latin typeface="Calibri" pitchFamily="34" charset="0"/>
              </a:rPr>
              <a:t>Algorithmic approach:  </a:t>
            </a:r>
          </a:p>
          <a:p>
            <a:pPr marL="800100" lvl="1" indent="-342900">
              <a:buFont typeface="Wingdings" panose="05000000000000000000" pitchFamily="2" charset="2"/>
              <a:buChar char="§"/>
            </a:pPr>
            <a:r>
              <a:rPr lang="en-US" dirty="0" smtClean="0">
                <a:solidFill>
                  <a:srgbClr val="3366CC"/>
                </a:solidFill>
                <a:latin typeface="Calibri" pitchFamily="34" charset="0"/>
              </a:rPr>
              <a:t>Learn multiple models, identifying different argument types;</a:t>
            </a:r>
          </a:p>
          <a:p>
            <a:pPr marL="800100" lvl="1" indent="-342900">
              <a:buFont typeface="Wingdings" panose="05000000000000000000" pitchFamily="2" charset="2"/>
              <a:buChar char="§"/>
            </a:pPr>
            <a:r>
              <a:rPr lang="en-US" dirty="0" smtClean="0">
                <a:solidFill>
                  <a:srgbClr val="3366CC"/>
                </a:solidFill>
                <a:latin typeface="Calibri" pitchFamily="34" charset="0"/>
              </a:rPr>
              <a:t>Account for interdependencies via ILP inference. </a:t>
            </a:r>
            <a:endParaRPr lang="en-US" sz="2000" dirty="0">
              <a:solidFill>
                <a:srgbClr val="003366"/>
              </a:solidFill>
              <a:latin typeface="Calibri" pitchFamily="34" charset="0"/>
            </a:endParaRPr>
          </a:p>
          <a:p>
            <a:pPr lvl="1"/>
            <a:r>
              <a:rPr lang="en-US" sz="2000" dirty="0" smtClean="0">
                <a:solidFill>
                  <a:srgbClr val="003366"/>
                </a:solidFill>
                <a:latin typeface="Calibri" pitchFamily="34" charset="0"/>
              </a:rPr>
              <a:t>		</a:t>
            </a:r>
            <a:r>
              <a:rPr lang="en-US" sz="2000" dirty="0" err="1" smtClean="0">
                <a:solidFill>
                  <a:srgbClr val="003366"/>
                </a:solidFill>
                <a:latin typeface="Calibri" pitchFamily="34" charset="0"/>
              </a:rPr>
              <a:t>argmax</a:t>
            </a:r>
            <a:r>
              <a:rPr lang="en-US" sz="2000" dirty="0" smtClean="0">
                <a:solidFill>
                  <a:srgbClr val="003366"/>
                </a:solidFill>
              </a:rPr>
              <a:t> </a:t>
            </a:r>
            <a:r>
              <a:rPr lang="en-US" sz="2000" dirty="0" smtClean="0">
                <a:solidFill>
                  <a:srgbClr val="003366"/>
                </a:solidFill>
                <a:latin typeface="Symbol"/>
                <a:sym typeface="Symbol"/>
              </a:rPr>
              <a:t></a:t>
            </a:r>
            <a:r>
              <a:rPr lang="en-US" sz="2000" baseline="-25000" dirty="0" err="1" smtClean="0">
                <a:solidFill>
                  <a:srgbClr val="3366CC"/>
                </a:solidFill>
                <a:latin typeface="Arial"/>
                <a:sym typeface="Symbol"/>
              </a:rPr>
              <a:t>a</a:t>
            </a:r>
            <a:r>
              <a:rPr lang="en-US" sz="2000" baseline="-25000" dirty="0" err="1" smtClean="0">
                <a:solidFill>
                  <a:srgbClr val="003366"/>
                </a:solidFill>
                <a:latin typeface="Arial"/>
                <a:sym typeface="Symbol"/>
              </a:rPr>
              <a:t>,t</a:t>
            </a:r>
            <a:r>
              <a:rPr lang="en-US" sz="2000" dirty="0" smtClean="0">
                <a:solidFill>
                  <a:srgbClr val="003366"/>
                </a:solidFill>
              </a:rPr>
              <a:t> </a:t>
            </a:r>
            <a:r>
              <a:rPr lang="en-US" sz="2000" dirty="0" err="1" smtClean="0">
                <a:solidFill>
                  <a:srgbClr val="003366"/>
                </a:solidFill>
                <a:latin typeface="Calibri"/>
              </a:rPr>
              <a:t>y</a:t>
            </a:r>
            <a:r>
              <a:rPr lang="en-US" sz="2000" baseline="30000" dirty="0" err="1" smtClean="0">
                <a:solidFill>
                  <a:srgbClr val="3366CC"/>
                </a:solidFill>
                <a:latin typeface="Arial"/>
              </a:rPr>
              <a:t>a</a:t>
            </a:r>
            <a:r>
              <a:rPr lang="en-US" sz="2000" baseline="30000" dirty="0" err="1" smtClean="0">
                <a:solidFill>
                  <a:srgbClr val="003366"/>
                </a:solidFill>
                <a:latin typeface="Arial"/>
              </a:rPr>
              <a:t>,t</a:t>
            </a:r>
            <a:r>
              <a:rPr lang="en-US" sz="2000" dirty="0" smtClean="0">
                <a:solidFill>
                  <a:srgbClr val="003366"/>
                </a:solidFill>
              </a:rPr>
              <a:t> </a:t>
            </a:r>
            <a:r>
              <a:rPr lang="en-US" sz="2000" dirty="0" err="1" smtClean="0">
                <a:solidFill>
                  <a:srgbClr val="003366"/>
                </a:solidFill>
                <a:latin typeface="Calibri"/>
              </a:rPr>
              <a:t>c</a:t>
            </a:r>
            <a:r>
              <a:rPr lang="en-US" sz="2000" baseline="30000" dirty="0" err="1" smtClean="0">
                <a:solidFill>
                  <a:srgbClr val="3366CC"/>
                </a:solidFill>
                <a:latin typeface="Arial"/>
              </a:rPr>
              <a:t>a</a:t>
            </a:r>
            <a:r>
              <a:rPr lang="en-US" sz="2000" baseline="30000" dirty="0" err="1" smtClean="0">
                <a:solidFill>
                  <a:srgbClr val="003366"/>
                </a:solidFill>
                <a:latin typeface="Arial"/>
              </a:rPr>
              <a:t>,t</a:t>
            </a:r>
            <a:r>
              <a:rPr lang="en-US" sz="2000" baseline="30000" dirty="0" smtClean="0">
                <a:solidFill>
                  <a:srgbClr val="003366"/>
                </a:solidFill>
                <a:latin typeface="Arial"/>
              </a:rPr>
              <a:t> </a:t>
            </a:r>
            <a:r>
              <a:rPr lang="en-US" dirty="0" smtClean="0">
                <a:solidFill>
                  <a:srgbClr val="003366"/>
                </a:solidFill>
                <a:latin typeface="Symbol"/>
                <a:sym typeface="Symbol"/>
              </a:rPr>
              <a:t>= </a:t>
            </a:r>
            <a:r>
              <a:rPr lang="en-US" baseline="-25000" dirty="0" err="1">
                <a:solidFill>
                  <a:srgbClr val="3366CC"/>
                </a:solidFill>
                <a:latin typeface="Arial"/>
                <a:sym typeface="Symbol"/>
              </a:rPr>
              <a:t>a</a:t>
            </a:r>
            <a:r>
              <a:rPr lang="en-US" baseline="-25000" dirty="0" err="1">
                <a:solidFill>
                  <a:srgbClr val="003366"/>
                </a:solidFill>
                <a:latin typeface="Arial"/>
                <a:sym typeface="Symbol"/>
              </a:rPr>
              <a:t>,t</a:t>
            </a:r>
            <a:r>
              <a:rPr lang="en-US" dirty="0">
                <a:solidFill>
                  <a:srgbClr val="003366"/>
                </a:solidFill>
              </a:rPr>
              <a:t> </a:t>
            </a:r>
            <a:r>
              <a:rPr lang="en-US" dirty="0" smtClean="0">
                <a:solidFill>
                  <a:srgbClr val="003366"/>
                </a:solidFill>
                <a:latin typeface="Calibri"/>
              </a:rPr>
              <a:t>1</a:t>
            </a:r>
            <a:r>
              <a:rPr lang="en-US" baseline="-25000" dirty="0" smtClean="0">
                <a:solidFill>
                  <a:srgbClr val="3366CC"/>
                </a:solidFill>
                <a:latin typeface="Calibri"/>
              </a:rPr>
              <a:t>a</a:t>
            </a:r>
            <a:r>
              <a:rPr lang="en-US" baseline="-25000" dirty="0" smtClean="0">
                <a:solidFill>
                  <a:srgbClr val="003366"/>
                </a:solidFill>
                <a:latin typeface="Calibri"/>
              </a:rPr>
              <a:t>=t</a:t>
            </a:r>
            <a:r>
              <a:rPr lang="en-US" dirty="0" smtClean="0">
                <a:solidFill>
                  <a:srgbClr val="003366"/>
                </a:solidFill>
              </a:rPr>
              <a:t> </a:t>
            </a:r>
            <a:r>
              <a:rPr lang="en-US" dirty="0" smtClean="0">
                <a:solidFill>
                  <a:srgbClr val="003366"/>
                </a:solidFill>
                <a:latin typeface="Calibri"/>
              </a:rPr>
              <a:t>c</a:t>
            </a:r>
            <a:r>
              <a:rPr lang="en-US" baseline="-25000" dirty="0" smtClean="0">
                <a:solidFill>
                  <a:srgbClr val="3366CC"/>
                </a:solidFill>
                <a:latin typeface="Calibri"/>
              </a:rPr>
              <a:t>a</a:t>
            </a:r>
            <a:r>
              <a:rPr lang="en-US" baseline="-25000" dirty="0" smtClean="0">
                <a:solidFill>
                  <a:srgbClr val="003366"/>
                </a:solidFill>
                <a:latin typeface="Calibri"/>
              </a:rPr>
              <a:t>=t</a:t>
            </a:r>
          </a:p>
          <a:p>
            <a:pPr marL="800100" lvl="1" indent="-342900">
              <a:buFont typeface="Wingdings" panose="05000000000000000000" pitchFamily="2" charset="2"/>
              <a:buChar char="§"/>
            </a:pPr>
            <a:r>
              <a:rPr lang="en-US" dirty="0" smtClean="0">
                <a:solidFill>
                  <a:srgbClr val="003366"/>
                </a:solidFill>
                <a:latin typeface="Calibri" pitchFamily="34" charset="0"/>
              </a:rPr>
              <a:t>Subject to</a:t>
            </a:r>
            <a:r>
              <a:rPr lang="en-US" sz="2000" dirty="0" smtClean="0">
                <a:solidFill>
                  <a:srgbClr val="003366"/>
                </a:solidFill>
                <a:latin typeface="Calibri" pitchFamily="34" charset="0"/>
              </a:rPr>
              <a:t>: </a:t>
            </a:r>
          </a:p>
          <a:p>
            <a:pPr marL="1257300" lvl="2" indent="-342900">
              <a:buFont typeface="Wingdings" panose="05000000000000000000" pitchFamily="2" charset="2"/>
              <a:buChar char="§"/>
            </a:pPr>
            <a:r>
              <a:rPr lang="en-US" dirty="0" smtClean="0">
                <a:solidFill>
                  <a:srgbClr val="003366"/>
                </a:solidFill>
                <a:latin typeface="Calibri" pitchFamily="34" charset="0"/>
              </a:rPr>
              <a:t>One label per argument: </a:t>
            </a:r>
            <a:r>
              <a:rPr lang="en-US" dirty="0" smtClean="0">
                <a:solidFill>
                  <a:srgbClr val="003366"/>
                </a:solidFill>
                <a:latin typeface="Symbol"/>
                <a:sym typeface="Symbol"/>
              </a:rPr>
              <a:t></a:t>
            </a:r>
            <a:r>
              <a:rPr lang="en-US" baseline="-25000" dirty="0" smtClean="0">
                <a:solidFill>
                  <a:srgbClr val="003366"/>
                </a:solidFill>
                <a:latin typeface="Arial"/>
                <a:sym typeface="Symbol"/>
              </a:rPr>
              <a:t>t</a:t>
            </a:r>
            <a:r>
              <a:rPr lang="en-US" dirty="0" smtClean="0">
                <a:solidFill>
                  <a:srgbClr val="003366"/>
                </a:solidFill>
              </a:rPr>
              <a:t> </a:t>
            </a:r>
            <a:r>
              <a:rPr lang="en-US" dirty="0" err="1">
                <a:solidFill>
                  <a:srgbClr val="003366"/>
                </a:solidFill>
                <a:latin typeface="Calibri"/>
              </a:rPr>
              <a:t>y</a:t>
            </a:r>
            <a:r>
              <a:rPr lang="en-US" baseline="30000" dirty="0" err="1">
                <a:solidFill>
                  <a:srgbClr val="3366CC"/>
                </a:solidFill>
                <a:latin typeface="Arial"/>
              </a:rPr>
              <a:t>a</a:t>
            </a:r>
            <a:r>
              <a:rPr lang="en-US" baseline="30000" dirty="0" err="1">
                <a:solidFill>
                  <a:srgbClr val="003366"/>
                </a:solidFill>
                <a:latin typeface="Arial"/>
              </a:rPr>
              <a:t>,t</a:t>
            </a:r>
            <a:r>
              <a:rPr lang="en-US" dirty="0">
                <a:solidFill>
                  <a:srgbClr val="003366"/>
                </a:solidFill>
              </a:rPr>
              <a:t> </a:t>
            </a:r>
            <a:r>
              <a:rPr lang="en-US" baseline="30000" dirty="0" smtClean="0">
                <a:solidFill>
                  <a:srgbClr val="003366"/>
                </a:solidFill>
                <a:latin typeface="Arial"/>
              </a:rPr>
              <a:t> </a:t>
            </a:r>
            <a:r>
              <a:rPr lang="en-US" dirty="0" smtClean="0">
                <a:solidFill>
                  <a:srgbClr val="003366"/>
                </a:solidFill>
              </a:rPr>
              <a:t>= </a:t>
            </a:r>
            <a:r>
              <a:rPr lang="en-US" dirty="0" smtClean="0">
                <a:solidFill>
                  <a:srgbClr val="003366"/>
                </a:solidFill>
                <a:latin typeface="Calibri" pitchFamily="34" charset="0"/>
              </a:rPr>
              <a:t>1 </a:t>
            </a:r>
          </a:p>
          <a:p>
            <a:pPr marL="1257300" lvl="2" indent="-342900">
              <a:buFont typeface="Wingdings" panose="05000000000000000000" pitchFamily="2" charset="2"/>
              <a:buChar char="§"/>
            </a:pPr>
            <a:r>
              <a:rPr lang="en-US" altLang="zh-TW" dirty="0" smtClean="0">
                <a:solidFill>
                  <a:srgbClr val="003366"/>
                </a:solidFill>
                <a:latin typeface="Calibri" pitchFamily="34" charset="0"/>
                <a:ea typeface="Arial Unicode MS" pitchFamily="34" charset="-128"/>
                <a:cs typeface="Arial Unicode MS" pitchFamily="34" charset="-128"/>
              </a:rPr>
              <a:t>Relations </a:t>
            </a:r>
            <a:r>
              <a:rPr lang="en-US" altLang="zh-TW" dirty="0">
                <a:solidFill>
                  <a:srgbClr val="003366"/>
                </a:solidFill>
                <a:latin typeface="Calibri" pitchFamily="34" charset="0"/>
                <a:ea typeface="Arial Unicode MS" pitchFamily="34" charset="-128"/>
                <a:cs typeface="Arial Unicode MS" pitchFamily="34" charset="-128"/>
              </a:rPr>
              <a:t>between </a:t>
            </a:r>
            <a:r>
              <a:rPr lang="en-US" altLang="zh-TW" dirty="0" smtClean="0">
                <a:solidFill>
                  <a:srgbClr val="003366"/>
                </a:solidFill>
                <a:latin typeface="Calibri" pitchFamily="34" charset="0"/>
                <a:ea typeface="Arial Unicode MS" pitchFamily="34" charset="-128"/>
                <a:cs typeface="Arial Unicode MS" pitchFamily="34" charset="-128"/>
              </a:rPr>
              <a:t>verbs and arguments,….</a:t>
            </a:r>
          </a:p>
        </p:txBody>
      </p:sp>
    </p:spTree>
    <p:extLst>
      <p:ext uri="{BB962C8B-B14F-4D97-AF65-F5344CB8AC3E}">
        <p14:creationId xmlns:p14="http://schemas.microsoft.com/office/powerpoint/2010/main" val="94781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105400"/>
            <a:ext cx="4419600" cy="838200"/>
          </a:xfrm>
          <a:prstGeom prst="rect">
            <a:avLst/>
          </a:prstGeom>
          <a:solidFill>
            <a:srgbClr val="FAE1AF"/>
          </a:solidFill>
          <a:ln w="1270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505200"/>
            <a:ext cx="4419600" cy="838200"/>
          </a:xfrm>
          <a:prstGeom prst="rect">
            <a:avLst/>
          </a:prstGeom>
          <a:solidFill>
            <a:srgbClr val="FAE1AF"/>
          </a:solidFill>
          <a:ln w="1270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1828800"/>
            <a:ext cx="4419600" cy="838200"/>
          </a:xfrm>
          <a:prstGeom prst="rect">
            <a:avLst/>
          </a:prstGeom>
          <a:solidFill>
            <a:srgbClr val="FAE1AF"/>
          </a:solidFill>
          <a:ln w="1270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Verb SRL is not Enough </a:t>
            </a:r>
            <a:endParaRPr lang="en-US" dirty="0"/>
          </a:p>
        </p:txBody>
      </p:sp>
      <p:sp>
        <p:nvSpPr>
          <p:cNvPr id="3" name="Content Placeholder 2"/>
          <p:cNvSpPr>
            <a:spLocks noGrp="1"/>
          </p:cNvSpPr>
          <p:nvPr>
            <p:ph idx="1"/>
          </p:nvPr>
        </p:nvSpPr>
        <p:spPr>
          <a:xfrm>
            <a:off x="457200" y="990600"/>
            <a:ext cx="8229600" cy="4953000"/>
          </a:xfrm>
        </p:spPr>
        <p:txBody>
          <a:bodyPr/>
          <a:lstStyle/>
          <a:p>
            <a:r>
              <a:rPr lang="en-US" i="1" dirty="0"/>
              <a:t>John, a fast-rising politician, slept on the train to Chicago</a:t>
            </a:r>
            <a:r>
              <a:rPr lang="en-US" dirty="0"/>
              <a:t>.</a:t>
            </a:r>
          </a:p>
          <a:p>
            <a:r>
              <a:rPr lang="en-US" b="1" dirty="0" smtClean="0"/>
              <a:t>Verb Predicate: sleep</a:t>
            </a:r>
          </a:p>
          <a:p>
            <a:pPr lvl="1"/>
            <a:r>
              <a:rPr lang="en-US" dirty="0" smtClean="0">
                <a:solidFill>
                  <a:srgbClr val="003366"/>
                </a:solidFill>
              </a:rPr>
              <a:t>Sleeper: John, a fast-rising politician</a:t>
            </a:r>
          </a:p>
          <a:p>
            <a:pPr lvl="1"/>
            <a:r>
              <a:rPr lang="en-US" dirty="0" smtClean="0">
                <a:solidFill>
                  <a:srgbClr val="003366"/>
                </a:solidFill>
              </a:rPr>
              <a:t>Location: on the train to Chicago</a:t>
            </a:r>
          </a:p>
          <a:p>
            <a:endParaRPr lang="en-US" b="1" dirty="0" smtClean="0"/>
          </a:p>
          <a:p>
            <a:r>
              <a:rPr lang="en-US" b="1" dirty="0" smtClean="0"/>
              <a:t>Who </a:t>
            </a:r>
            <a:r>
              <a:rPr lang="en-US" b="1" dirty="0"/>
              <a:t>was John?</a:t>
            </a:r>
          </a:p>
          <a:p>
            <a:pPr lvl="1"/>
            <a:r>
              <a:rPr lang="en-US" dirty="0" smtClean="0"/>
              <a:t>Relation: Apposition (comma) </a:t>
            </a:r>
          </a:p>
          <a:p>
            <a:pPr lvl="1"/>
            <a:r>
              <a:rPr lang="en-US" dirty="0" smtClean="0">
                <a:solidFill>
                  <a:srgbClr val="003366"/>
                </a:solidFill>
              </a:rPr>
              <a:t>John</a:t>
            </a:r>
            <a:r>
              <a:rPr lang="en-US" dirty="0">
                <a:solidFill>
                  <a:srgbClr val="003366"/>
                </a:solidFill>
              </a:rPr>
              <a:t>, a fast-rising politician </a:t>
            </a:r>
            <a:endParaRPr lang="en-US" dirty="0" smtClean="0">
              <a:solidFill>
                <a:srgbClr val="003366"/>
              </a:solidFill>
            </a:endParaRPr>
          </a:p>
          <a:p>
            <a:endParaRPr lang="en-US" b="1" dirty="0" smtClean="0"/>
          </a:p>
          <a:p>
            <a:r>
              <a:rPr lang="en-US" b="1" dirty="0" smtClean="0"/>
              <a:t>What </a:t>
            </a:r>
            <a:r>
              <a:rPr lang="en-US" b="1" dirty="0"/>
              <a:t>was John’s destination?</a:t>
            </a:r>
          </a:p>
          <a:p>
            <a:pPr lvl="1"/>
            <a:r>
              <a:rPr lang="en-US" dirty="0" smtClean="0"/>
              <a:t>Relation: Destination (preposition) </a:t>
            </a:r>
          </a:p>
          <a:p>
            <a:pPr lvl="1"/>
            <a:r>
              <a:rPr lang="en-US" dirty="0" smtClean="0">
                <a:solidFill>
                  <a:srgbClr val="003366"/>
                </a:solidFill>
              </a:rPr>
              <a:t>train </a:t>
            </a:r>
            <a:r>
              <a:rPr lang="en-US" dirty="0">
                <a:solidFill>
                  <a:srgbClr val="003366"/>
                </a:solidFill>
              </a:rPr>
              <a:t>to </a:t>
            </a:r>
            <a:r>
              <a:rPr lang="en-US" dirty="0" smtClean="0">
                <a:solidFill>
                  <a:srgbClr val="003366"/>
                </a:solidFill>
              </a:rPr>
              <a:t>Chicago</a:t>
            </a:r>
            <a:endParaRPr lang="en-US" dirty="0">
              <a:solidFill>
                <a:srgbClr val="003366"/>
              </a:solidFill>
            </a:endParaRPr>
          </a:p>
        </p:txBody>
      </p:sp>
      <p:sp>
        <p:nvSpPr>
          <p:cNvPr id="4" name="Slide Number Placeholder 3"/>
          <p:cNvSpPr>
            <a:spLocks noGrp="1"/>
          </p:cNvSpPr>
          <p:nvPr>
            <p:ph type="sldNum" sz="quarter" idx="4294967295"/>
          </p:nvPr>
        </p:nvSpPr>
        <p:spPr/>
        <p:txBody>
          <a:bodyPr/>
          <a:lstStyle/>
          <a:p>
            <a:pPr>
              <a:defRPr/>
            </a:pPr>
            <a:r>
              <a:rPr lang="en-US" altLang="zh-TW" dirty="0" smtClean="0"/>
              <a:t>Page </a:t>
            </a:r>
            <a:fld id="{C83F18D4-0D70-44DE-A8FF-A8D5002D1168}" type="slidenum">
              <a:rPr lang="en-US" altLang="zh-TW" smtClean="0"/>
              <a:pPr>
                <a:defRPr/>
              </a:pPr>
              <a:t>32</a:t>
            </a:fld>
            <a:endParaRPr lang="en-US" altLang="zh-TW" dirty="0"/>
          </a:p>
        </p:txBody>
      </p:sp>
      <p:cxnSp>
        <p:nvCxnSpPr>
          <p:cNvPr id="15" name="Straight Arrow Connector 14"/>
          <p:cNvCxnSpPr/>
          <p:nvPr/>
        </p:nvCxnSpPr>
        <p:spPr>
          <a:xfrm>
            <a:off x="4724400" y="14478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2922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2460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0063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0668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41472" y="5791200"/>
            <a:ext cx="83024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05000" y="4191000"/>
            <a:ext cx="2209800" cy="0"/>
          </a:xfrm>
          <a:prstGeom prst="line">
            <a:avLst/>
          </a:prstGeom>
          <a:ln w="28575">
            <a:solidFill>
              <a:srgbClr val="A7001B"/>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59163" y="1752600"/>
            <a:ext cx="2767505" cy="1257300"/>
            <a:chOff x="5659163" y="2171700"/>
            <a:chExt cx="2767505" cy="1257300"/>
          </a:xfrm>
        </p:grpSpPr>
        <p:pic>
          <p:nvPicPr>
            <p:cNvPr id="19" name="Picture 18" descr="of-usage-brighen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163" y="2171700"/>
              <a:ext cx="2767505" cy="1257300"/>
            </a:xfrm>
            <a:prstGeom prst="rect">
              <a:avLst/>
            </a:prstGeom>
          </p:spPr>
        </p:pic>
        <p:sp>
          <p:nvSpPr>
            <p:cNvPr id="21" name="Oval 20"/>
            <p:cNvSpPr/>
            <p:nvPr/>
          </p:nvSpPr>
          <p:spPr>
            <a:xfrm>
              <a:off x="7101840" y="2171700"/>
              <a:ext cx="365760" cy="36576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629400" y="2958138"/>
              <a:ext cx="365760" cy="36576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5029200" y="4724400"/>
            <a:ext cx="4038600" cy="1508105"/>
          </a:xfrm>
          <a:prstGeom prst="rect">
            <a:avLst/>
          </a:prstGeom>
          <a:solidFill>
            <a:srgbClr val="FFFFCC"/>
          </a:solidFill>
          <a:ln>
            <a:solidFill>
              <a:srgbClr val="A7001B"/>
            </a:solidFill>
          </a:ln>
        </p:spPr>
        <p:txBody>
          <a:bodyPr wrap="square" rtlCol="0">
            <a:spAutoFit/>
          </a:bodyPr>
          <a:lstStyle/>
          <a:p>
            <a:r>
              <a:rPr lang="en-US" sz="2000" dirty="0" err="1" smtClean="0">
                <a:solidFill>
                  <a:srgbClr val="003366"/>
                </a:solidFill>
                <a:latin typeface="Calibri" pitchFamily="34" charset="0"/>
              </a:rPr>
              <a:t>argmax</a:t>
            </a:r>
            <a:r>
              <a:rPr lang="en-US" sz="2000" dirty="0" smtClean="0">
                <a:solidFill>
                  <a:srgbClr val="003366"/>
                </a:solidFill>
              </a:rPr>
              <a:t> </a:t>
            </a:r>
            <a:r>
              <a:rPr lang="en-US" sz="2000" dirty="0" smtClean="0">
                <a:solidFill>
                  <a:srgbClr val="003366"/>
                </a:solidFill>
                <a:latin typeface="Symbol"/>
                <a:sym typeface="Symbol"/>
              </a:rPr>
              <a:t></a:t>
            </a:r>
            <a:r>
              <a:rPr lang="en-US" sz="2000" baseline="-25000" dirty="0" err="1" smtClean="0">
                <a:solidFill>
                  <a:srgbClr val="3366CC"/>
                </a:solidFill>
                <a:latin typeface="Arial"/>
                <a:sym typeface="Symbol"/>
              </a:rPr>
              <a:t>a</a:t>
            </a:r>
            <a:r>
              <a:rPr lang="en-US" sz="2000" baseline="-25000" dirty="0" err="1" smtClean="0">
                <a:solidFill>
                  <a:srgbClr val="003366"/>
                </a:solidFill>
                <a:latin typeface="Arial"/>
                <a:sym typeface="Symbol"/>
              </a:rPr>
              <a:t>,t</a:t>
            </a:r>
            <a:r>
              <a:rPr lang="en-US" sz="2000" dirty="0" smtClean="0">
                <a:solidFill>
                  <a:srgbClr val="003366"/>
                </a:solidFill>
              </a:rPr>
              <a:t> </a:t>
            </a:r>
            <a:r>
              <a:rPr lang="en-US" sz="2000" dirty="0" err="1" smtClean="0">
                <a:solidFill>
                  <a:srgbClr val="003366"/>
                </a:solidFill>
                <a:latin typeface="Calibri"/>
              </a:rPr>
              <a:t>y</a:t>
            </a:r>
            <a:r>
              <a:rPr lang="en-US" sz="2000" baseline="30000" dirty="0" err="1" smtClean="0">
                <a:solidFill>
                  <a:srgbClr val="3366CC"/>
                </a:solidFill>
                <a:latin typeface="Arial"/>
              </a:rPr>
              <a:t>a</a:t>
            </a:r>
            <a:r>
              <a:rPr lang="en-US" sz="2000" baseline="30000" dirty="0" err="1" smtClean="0">
                <a:solidFill>
                  <a:srgbClr val="003366"/>
                </a:solidFill>
                <a:latin typeface="Arial"/>
              </a:rPr>
              <a:t>,t</a:t>
            </a:r>
            <a:r>
              <a:rPr lang="en-US" sz="2000" dirty="0" smtClean="0">
                <a:solidFill>
                  <a:srgbClr val="003366"/>
                </a:solidFill>
              </a:rPr>
              <a:t> </a:t>
            </a:r>
            <a:r>
              <a:rPr lang="en-US" sz="2000" dirty="0" err="1" smtClean="0">
                <a:solidFill>
                  <a:srgbClr val="003366"/>
                </a:solidFill>
                <a:latin typeface="Calibri"/>
              </a:rPr>
              <a:t>c</a:t>
            </a:r>
            <a:r>
              <a:rPr lang="en-US" sz="2000" baseline="30000" dirty="0" err="1" smtClean="0">
                <a:solidFill>
                  <a:srgbClr val="3366CC"/>
                </a:solidFill>
                <a:latin typeface="Arial"/>
              </a:rPr>
              <a:t>a</a:t>
            </a:r>
            <a:r>
              <a:rPr lang="en-US" sz="2000" baseline="30000" dirty="0" err="1" smtClean="0">
                <a:solidFill>
                  <a:srgbClr val="003366"/>
                </a:solidFill>
                <a:latin typeface="Arial"/>
              </a:rPr>
              <a:t>,t</a:t>
            </a:r>
            <a:r>
              <a:rPr lang="en-US" sz="2000" baseline="30000" dirty="0" smtClean="0">
                <a:solidFill>
                  <a:srgbClr val="003366"/>
                </a:solidFill>
                <a:latin typeface="Arial"/>
              </a:rPr>
              <a:t> </a:t>
            </a:r>
            <a:r>
              <a:rPr lang="en-US" dirty="0" smtClean="0">
                <a:solidFill>
                  <a:srgbClr val="003366"/>
                </a:solidFill>
                <a:latin typeface="Symbol"/>
                <a:sym typeface="Symbol"/>
              </a:rPr>
              <a:t>= </a:t>
            </a:r>
            <a:r>
              <a:rPr lang="en-US" baseline="-25000" dirty="0" err="1">
                <a:solidFill>
                  <a:srgbClr val="3366CC"/>
                </a:solidFill>
                <a:latin typeface="Arial"/>
                <a:sym typeface="Symbol"/>
              </a:rPr>
              <a:t>a</a:t>
            </a:r>
            <a:r>
              <a:rPr lang="en-US" baseline="-25000" dirty="0" err="1">
                <a:solidFill>
                  <a:srgbClr val="003366"/>
                </a:solidFill>
                <a:latin typeface="Arial"/>
                <a:sym typeface="Symbol"/>
              </a:rPr>
              <a:t>,t</a:t>
            </a:r>
            <a:r>
              <a:rPr lang="en-US" dirty="0">
                <a:solidFill>
                  <a:srgbClr val="003366"/>
                </a:solidFill>
              </a:rPr>
              <a:t> </a:t>
            </a:r>
            <a:r>
              <a:rPr lang="en-US" dirty="0" smtClean="0">
                <a:solidFill>
                  <a:srgbClr val="003366"/>
                </a:solidFill>
                <a:latin typeface="Calibri"/>
              </a:rPr>
              <a:t>1</a:t>
            </a:r>
            <a:r>
              <a:rPr lang="en-US" baseline="-25000" dirty="0" smtClean="0">
                <a:solidFill>
                  <a:srgbClr val="3366CC"/>
                </a:solidFill>
                <a:latin typeface="Calibri"/>
              </a:rPr>
              <a:t>a</a:t>
            </a:r>
            <a:r>
              <a:rPr lang="en-US" baseline="-25000" dirty="0" smtClean="0">
                <a:solidFill>
                  <a:srgbClr val="003366"/>
                </a:solidFill>
                <a:latin typeface="Calibri"/>
              </a:rPr>
              <a:t>=t</a:t>
            </a:r>
            <a:r>
              <a:rPr lang="en-US" dirty="0" smtClean="0">
                <a:solidFill>
                  <a:srgbClr val="003366"/>
                </a:solidFill>
              </a:rPr>
              <a:t> </a:t>
            </a:r>
            <a:r>
              <a:rPr lang="en-US" dirty="0" err="1" smtClean="0">
                <a:solidFill>
                  <a:srgbClr val="003366"/>
                </a:solidFill>
                <a:latin typeface="Calibri"/>
              </a:rPr>
              <a:t>c</a:t>
            </a:r>
            <a:r>
              <a:rPr lang="en-US" baseline="-25000" dirty="0" err="1" smtClean="0">
                <a:solidFill>
                  <a:srgbClr val="3366CC"/>
                </a:solidFill>
                <a:latin typeface="Calibri"/>
              </a:rPr>
              <a:t>a</a:t>
            </a:r>
            <a:r>
              <a:rPr lang="en-US" baseline="-25000" dirty="0" smtClean="0">
                <a:solidFill>
                  <a:srgbClr val="003366"/>
                </a:solidFill>
                <a:latin typeface="Calibri"/>
              </a:rPr>
              <a:t>=t</a:t>
            </a:r>
            <a:endParaRPr lang="en-US" baseline="-25000" dirty="0">
              <a:solidFill>
                <a:srgbClr val="003366"/>
              </a:solidFill>
              <a:latin typeface="Calibri"/>
            </a:endParaRPr>
          </a:p>
          <a:p>
            <a:r>
              <a:rPr lang="en-US" dirty="0" smtClean="0">
                <a:solidFill>
                  <a:srgbClr val="003366"/>
                </a:solidFill>
                <a:latin typeface="Calibri" pitchFamily="34" charset="0"/>
              </a:rPr>
              <a:t>Subject to</a:t>
            </a:r>
            <a:r>
              <a:rPr lang="en-US" sz="2000" dirty="0" smtClean="0">
                <a:solidFill>
                  <a:srgbClr val="003366"/>
                </a:solidFill>
                <a:latin typeface="Calibri" pitchFamily="34" charset="0"/>
              </a:rPr>
              <a:t>:</a:t>
            </a:r>
          </a:p>
          <a:p>
            <a:pPr marL="342900" indent="-342900">
              <a:buFont typeface="Arial" pitchFamily="34" charset="0"/>
              <a:buChar char="•"/>
            </a:pPr>
            <a:r>
              <a:rPr lang="en-US" dirty="0" smtClean="0">
                <a:solidFill>
                  <a:srgbClr val="003366"/>
                </a:solidFill>
                <a:latin typeface="Calibri" pitchFamily="34" charset="0"/>
              </a:rPr>
              <a:t>One label per argument: </a:t>
            </a:r>
            <a:r>
              <a:rPr lang="en-US" dirty="0" smtClean="0">
                <a:solidFill>
                  <a:srgbClr val="003366"/>
                </a:solidFill>
                <a:latin typeface="Symbol"/>
                <a:sym typeface="Symbol"/>
              </a:rPr>
              <a:t></a:t>
            </a:r>
            <a:r>
              <a:rPr lang="en-US" baseline="-25000" dirty="0" smtClean="0">
                <a:solidFill>
                  <a:srgbClr val="003366"/>
                </a:solidFill>
                <a:latin typeface="Arial"/>
                <a:sym typeface="Symbol"/>
              </a:rPr>
              <a:t>t</a:t>
            </a:r>
            <a:r>
              <a:rPr lang="en-US" dirty="0" smtClean="0">
                <a:solidFill>
                  <a:srgbClr val="003366"/>
                </a:solidFill>
              </a:rPr>
              <a:t> </a:t>
            </a:r>
            <a:r>
              <a:rPr lang="en-US" dirty="0" err="1">
                <a:solidFill>
                  <a:srgbClr val="003366"/>
                </a:solidFill>
                <a:latin typeface="Calibri"/>
              </a:rPr>
              <a:t>y</a:t>
            </a:r>
            <a:r>
              <a:rPr lang="en-US" baseline="30000" dirty="0" err="1">
                <a:solidFill>
                  <a:srgbClr val="3366CC"/>
                </a:solidFill>
                <a:latin typeface="Arial"/>
              </a:rPr>
              <a:t>a</a:t>
            </a:r>
            <a:r>
              <a:rPr lang="en-US" baseline="30000" dirty="0" err="1">
                <a:solidFill>
                  <a:srgbClr val="003366"/>
                </a:solidFill>
                <a:latin typeface="Arial"/>
              </a:rPr>
              <a:t>,t</a:t>
            </a:r>
            <a:r>
              <a:rPr lang="en-US" dirty="0">
                <a:solidFill>
                  <a:srgbClr val="003366"/>
                </a:solidFill>
              </a:rPr>
              <a:t> </a:t>
            </a:r>
            <a:r>
              <a:rPr lang="en-US" baseline="30000" dirty="0" smtClean="0">
                <a:solidFill>
                  <a:srgbClr val="003366"/>
                </a:solidFill>
                <a:latin typeface="Arial"/>
              </a:rPr>
              <a:t> </a:t>
            </a:r>
            <a:r>
              <a:rPr lang="en-US" dirty="0" smtClean="0">
                <a:solidFill>
                  <a:srgbClr val="003366"/>
                </a:solidFill>
              </a:rPr>
              <a:t>= </a:t>
            </a:r>
            <a:r>
              <a:rPr lang="en-US" dirty="0" smtClean="0">
                <a:solidFill>
                  <a:srgbClr val="003366"/>
                </a:solidFill>
                <a:latin typeface="Calibri" pitchFamily="34" charset="0"/>
              </a:rPr>
              <a:t>1</a:t>
            </a:r>
          </a:p>
          <a:p>
            <a:pPr marL="285750" indent="-285750">
              <a:buFont typeface="Arial" pitchFamily="34" charset="0"/>
              <a:buChar char="•"/>
            </a:pPr>
            <a:r>
              <a:rPr lang="en-US" altLang="zh-TW" sz="1600" dirty="0" smtClean="0">
                <a:solidFill>
                  <a:srgbClr val="003366"/>
                </a:solidFill>
                <a:latin typeface="Calibri" pitchFamily="34" charset="0"/>
                <a:ea typeface="Arial Unicode MS" pitchFamily="34" charset="-128"/>
                <a:cs typeface="Arial Unicode MS" pitchFamily="34" charset="-128"/>
              </a:rPr>
              <a:t> No </a:t>
            </a:r>
            <a:r>
              <a:rPr lang="en-US" altLang="zh-TW" sz="1600" dirty="0">
                <a:solidFill>
                  <a:srgbClr val="003366"/>
                </a:solidFill>
                <a:latin typeface="Calibri" pitchFamily="34" charset="0"/>
                <a:ea typeface="Arial Unicode MS" pitchFamily="34" charset="-128"/>
                <a:cs typeface="Arial Unicode MS" pitchFamily="34" charset="-128"/>
              </a:rPr>
              <a:t>overlapping or </a:t>
            </a:r>
            <a:r>
              <a:rPr lang="en-US" altLang="zh-TW" sz="1600" dirty="0" smtClean="0">
                <a:solidFill>
                  <a:srgbClr val="003366"/>
                </a:solidFill>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sz="1600" dirty="0" smtClean="0">
                <a:solidFill>
                  <a:srgbClr val="003366"/>
                </a:solidFill>
                <a:latin typeface="Calibri" pitchFamily="34" charset="0"/>
                <a:ea typeface="Arial Unicode MS" pitchFamily="34" charset="-128"/>
                <a:cs typeface="Arial Unicode MS" pitchFamily="34" charset="-128"/>
              </a:rPr>
              <a:t> Relations </a:t>
            </a:r>
            <a:r>
              <a:rPr lang="en-US" altLang="zh-TW" sz="1600" dirty="0">
                <a:solidFill>
                  <a:srgbClr val="003366"/>
                </a:solidFill>
                <a:latin typeface="Calibri" pitchFamily="34" charset="0"/>
                <a:ea typeface="Arial Unicode MS" pitchFamily="34" charset="-128"/>
                <a:cs typeface="Arial Unicode MS" pitchFamily="34" charset="-128"/>
              </a:rPr>
              <a:t>between </a:t>
            </a:r>
            <a:r>
              <a:rPr lang="en-US" altLang="zh-TW" sz="1600" dirty="0" smtClean="0">
                <a:solidFill>
                  <a:srgbClr val="003366"/>
                </a:solidFill>
                <a:latin typeface="Calibri" pitchFamily="34" charset="0"/>
                <a:ea typeface="Arial Unicode MS" pitchFamily="34" charset="-128"/>
                <a:cs typeface="Arial Unicode MS" pitchFamily="34" charset="-128"/>
              </a:rPr>
              <a:t>verbs and arguments,…</a:t>
            </a:r>
          </a:p>
        </p:txBody>
      </p:sp>
      <p:sp>
        <p:nvSpPr>
          <p:cNvPr id="24" name="Rectangular Callout 23"/>
          <p:cNvSpPr/>
          <p:nvPr/>
        </p:nvSpPr>
        <p:spPr>
          <a:xfrm>
            <a:off x="5030959" y="3124200"/>
            <a:ext cx="4036841" cy="990600"/>
          </a:xfrm>
          <a:prstGeom prst="wedgeRectCallout">
            <a:avLst>
              <a:gd name="adj1" fmla="val -12753"/>
              <a:gd name="adj2" fmla="val 106166"/>
            </a:avLst>
          </a:prstGeom>
          <a:solidFill>
            <a:srgbClr val="FFFFCC"/>
          </a:solidFill>
          <a:ln w="25400" cap="flat" cmpd="sng" algn="ctr">
            <a:solidFill>
              <a:srgbClr val="A7001B"/>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3366"/>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indicates whether candidate argument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the corresponding </a:t>
            </a:r>
            <a:r>
              <a:rPr kumimoji="0" lang="en-US" sz="1800" b="1" i="0" u="none" strike="noStrike" kern="0" cap="none" spc="0" normalizeH="0" baseline="0" noProof="0" dirty="0" smtClean="0">
                <a:ln>
                  <a:noFill/>
                </a:ln>
                <a:solidFill>
                  <a:srgbClr val="003366"/>
                </a:solidFill>
                <a:effectLst/>
                <a:uLnTx/>
                <a:uFillTx/>
                <a:latin typeface="Calibri"/>
                <a:ea typeface="+mn-ea"/>
                <a:cs typeface="Arial"/>
              </a:rPr>
              <a:t>model score </a:t>
            </a:r>
          </a:p>
        </p:txBody>
      </p:sp>
    </p:spTree>
    <p:extLst>
      <p:ext uri="{BB962C8B-B14F-4D97-AF65-F5344CB8AC3E}">
        <p14:creationId xmlns:p14="http://schemas.microsoft.com/office/powerpoint/2010/main" val="371843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up)">
                                      <p:cBhvr>
                                        <p:cTn id="26" dur="500"/>
                                        <p:tgtEl>
                                          <p:spTgt spid="11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22" presetClass="entr" presetSubtype="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par>
                                <p:cTn id="44" presetID="22" presetClass="entr" presetSubtype="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22" presetClass="entr" presetSubtype="2"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80">
                                          <p:stCondLst>
                                            <p:cond delay="0"/>
                                          </p:stCondLst>
                                        </p:cTn>
                                        <p:tgtEl>
                                          <p:spTgt spid="18"/>
                                        </p:tgtEl>
                                      </p:cBhvr>
                                    </p:animEffect>
                                    <p:anim calcmode="lin" valueType="num">
                                      <p:cBhvr>
                                        <p:cTn id="5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4" dur="26">
                                          <p:stCondLst>
                                            <p:cond delay="650"/>
                                          </p:stCondLst>
                                        </p:cTn>
                                        <p:tgtEl>
                                          <p:spTgt spid="18"/>
                                        </p:tgtEl>
                                      </p:cBhvr>
                                      <p:to x="100000" y="60000"/>
                                    </p:animScale>
                                    <p:animScale>
                                      <p:cBhvr>
                                        <p:cTn id="65" dur="166" decel="50000">
                                          <p:stCondLst>
                                            <p:cond delay="676"/>
                                          </p:stCondLst>
                                        </p:cTn>
                                        <p:tgtEl>
                                          <p:spTgt spid="18"/>
                                        </p:tgtEl>
                                      </p:cBhvr>
                                      <p:to x="100000" y="100000"/>
                                    </p:animScale>
                                    <p:animScale>
                                      <p:cBhvr>
                                        <p:cTn id="66" dur="26">
                                          <p:stCondLst>
                                            <p:cond delay="1312"/>
                                          </p:stCondLst>
                                        </p:cTn>
                                        <p:tgtEl>
                                          <p:spTgt spid="18"/>
                                        </p:tgtEl>
                                      </p:cBhvr>
                                      <p:to x="100000" y="80000"/>
                                    </p:animScale>
                                    <p:animScale>
                                      <p:cBhvr>
                                        <p:cTn id="67" dur="166" decel="50000">
                                          <p:stCondLst>
                                            <p:cond delay="1338"/>
                                          </p:stCondLst>
                                        </p:cTn>
                                        <p:tgtEl>
                                          <p:spTgt spid="18"/>
                                        </p:tgtEl>
                                      </p:cBhvr>
                                      <p:to x="100000" y="100000"/>
                                    </p:animScale>
                                    <p:animScale>
                                      <p:cBhvr>
                                        <p:cTn id="68" dur="26">
                                          <p:stCondLst>
                                            <p:cond delay="1642"/>
                                          </p:stCondLst>
                                        </p:cTn>
                                        <p:tgtEl>
                                          <p:spTgt spid="18"/>
                                        </p:tgtEl>
                                      </p:cBhvr>
                                      <p:to x="100000" y="90000"/>
                                    </p:animScale>
                                    <p:animScale>
                                      <p:cBhvr>
                                        <p:cTn id="69" dur="166" decel="50000">
                                          <p:stCondLst>
                                            <p:cond delay="1668"/>
                                          </p:stCondLst>
                                        </p:cTn>
                                        <p:tgtEl>
                                          <p:spTgt spid="18"/>
                                        </p:tgtEl>
                                      </p:cBhvr>
                                      <p:to x="100000" y="100000"/>
                                    </p:animScale>
                                    <p:animScale>
                                      <p:cBhvr>
                                        <p:cTn id="70" dur="26">
                                          <p:stCondLst>
                                            <p:cond delay="1808"/>
                                          </p:stCondLst>
                                        </p:cTn>
                                        <p:tgtEl>
                                          <p:spTgt spid="18"/>
                                        </p:tgtEl>
                                      </p:cBhvr>
                                      <p:to x="100000" y="95000"/>
                                    </p:animScale>
                                    <p:animScale>
                                      <p:cBhvr>
                                        <p:cTn id="71" dur="166" decel="50000">
                                          <p:stCondLst>
                                            <p:cond delay="1834"/>
                                          </p:stCondLst>
                                        </p:cTn>
                                        <p:tgtEl>
                                          <p:spTgt spid="18"/>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3"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500" fill="hold"/>
                                        <p:tgtEl>
                                          <p:spTgt spid="24"/>
                                        </p:tgtEl>
                                        <p:attrNameLst>
                                          <p:attrName>ppt_x</p:attrName>
                                        </p:attrNameLst>
                                      </p:cBhvr>
                                      <p:tavLst>
                                        <p:tav tm="0">
                                          <p:val>
                                            <p:strVal val="1+#ppt_w/2"/>
                                          </p:val>
                                        </p:tav>
                                        <p:tav tm="100000">
                                          <p:val>
                                            <p:strVal val="#ppt_x"/>
                                          </p:val>
                                        </p:tav>
                                      </p:tavLst>
                                    </p:anim>
                                    <p:anim calcmode="lin" valueType="num">
                                      <p:cBhvr additive="base">
                                        <p:cTn id="81"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animBg="1"/>
      <p:bldP spid="14"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Challenges</a:t>
            </a:r>
            <a:endParaRPr lang="en-US" dirty="0"/>
          </a:p>
        </p:txBody>
      </p:sp>
      <p:sp>
        <p:nvSpPr>
          <p:cNvPr id="3" name="Content Placeholder 2"/>
          <p:cNvSpPr>
            <a:spLocks noGrp="1"/>
          </p:cNvSpPr>
          <p:nvPr>
            <p:ph idx="1"/>
          </p:nvPr>
        </p:nvSpPr>
        <p:spPr>
          <a:xfrm>
            <a:off x="228600" y="685800"/>
            <a:ext cx="8915400" cy="4953000"/>
          </a:xfrm>
        </p:spPr>
        <p:txBody>
          <a:bodyPr/>
          <a:lstStyle/>
          <a:p>
            <a:r>
              <a:rPr lang="en-US" dirty="0" smtClean="0"/>
              <a:t>Very little supervised data </a:t>
            </a:r>
          </a:p>
          <a:p>
            <a:pPr lvl="1"/>
            <a:r>
              <a:rPr lang="en-US" dirty="0" smtClean="0"/>
              <a:t>per phenomenon</a:t>
            </a:r>
          </a:p>
          <a:p>
            <a:r>
              <a:rPr lang="en-US" dirty="0" smtClean="0"/>
              <a:t>Partial Annotation</a:t>
            </a:r>
          </a:p>
          <a:p>
            <a:pPr lvl="1"/>
            <a:r>
              <a:rPr lang="en-US" dirty="0" smtClean="0"/>
              <a:t>Only at the predicate level </a:t>
            </a:r>
          </a:p>
          <a:p>
            <a:pPr lvl="1"/>
            <a:r>
              <a:rPr lang="en-US" dirty="0" smtClean="0"/>
              <a:t>Without identifying arguments</a:t>
            </a:r>
          </a:p>
          <a:p>
            <a:r>
              <a:rPr lang="en-US" dirty="0" smtClean="0"/>
              <a:t>Typically, no </a:t>
            </a:r>
            <a:r>
              <a:rPr lang="en-US" dirty="0" smtClean="0">
                <a:solidFill>
                  <a:srgbClr val="3366CC"/>
                </a:solidFill>
              </a:rPr>
              <a:t>jointly</a:t>
            </a:r>
            <a:r>
              <a:rPr lang="en-US" dirty="0" smtClean="0"/>
              <a:t> labeled data </a:t>
            </a:r>
          </a:p>
          <a:p>
            <a:pPr lvl="1"/>
            <a:r>
              <a:rPr lang="en-US" dirty="0" smtClean="0"/>
              <a:t>But, there is data per phenomenon</a:t>
            </a:r>
          </a:p>
          <a:p>
            <a:pPr lvl="1"/>
            <a:endParaRPr lang="en-US" dirty="0"/>
          </a:p>
          <a:p>
            <a:r>
              <a:rPr lang="en-US" dirty="0" smtClean="0"/>
              <a:t>Solution</a:t>
            </a:r>
          </a:p>
          <a:p>
            <a:pPr lvl="1"/>
            <a:r>
              <a:rPr lang="en-US" dirty="0" smtClean="0"/>
              <a:t>Learn (simpler) models, one for each phenomenon</a:t>
            </a:r>
          </a:p>
          <a:p>
            <a:pPr lvl="1"/>
            <a:r>
              <a:rPr lang="en-US" dirty="0" smtClean="0"/>
              <a:t>Rely on knowledge-based constraints to make sure the outcomes cohere</a:t>
            </a:r>
          </a:p>
          <a:p>
            <a:pPr lvl="2"/>
            <a:r>
              <a:rPr lang="en-US" dirty="0" smtClean="0"/>
              <a:t>Coherency </a:t>
            </a:r>
            <a:r>
              <a:rPr lang="en-US" dirty="0"/>
              <a:t>among multiple phenomena</a:t>
            </a:r>
          </a:p>
          <a:p>
            <a:pPr lvl="2"/>
            <a:r>
              <a:rPr lang="en-US" dirty="0" smtClean="0"/>
              <a:t>Latent </a:t>
            </a:r>
            <a:r>
              <a:rPr lang="en-US" dirty="0"/>
              <a:t>structure can be constrained (via CCMs)</a:t>
            </a:r>
          </a:p>
          <a:p>
            <a:pPr lvl="1"/>
            <a:r>
              <a:rPr lang="en-US" dirty="0" smtClean="0"/>
              <a:t>This will also improve the performance of each model </a:t>
            </a:r>
          </a:p>
          <a:p>
            <a:pPr lvl="1"/>
            <a:endParaRPr 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33</a:t>
            </a:fld>
            <a:endParaRPr lang="en-US" altLang="zh-TW" dirty="0"/>
          </a:p>
        </p:txBody>
      </p:sp>
      <p:sp>
        <p:nvSpPr>
          <p:cNvPr id="6" name="AutoShape 103"/>
          <p:cNvSpPr>
            <a:spLocks noChangeArrowheads="1"/>
          </p:cNvSpPr>
          <p:nvPr/>
        </p:nvSpPr>
        <p:spPr bwMode="auto">
          <a:xfrm>
            <a:off x="533400" y="5029200"/>
            <a:ext cx="533400" cy="304800"/>
          </a:xfrm>
          <a:prstGeom prst="rightArrow">
            <a:avLst>
              <a:gd name="adj1" fmla="val 50000"/>
              <a:gd name="adj2" fmla="val 43750"/>
            </a:avLst>
          </a:prstGeom>
          <a:solidFill>
            <a:srgbClr val="A7001B"/>
          </a:solidFill>
          <a:ln w="9525">
            <a:solidFill>
              <a:srgbClr val="A7001B"/>
            </a:solidFill>
            <a:miter lim="800000"/>
            <a:headEnd/>
            <a:tailEnd/>
          </a:ln>
        </p:spPr>
        <p:txBody>
          <a:bodyPr wrap="none" anchor="ctr"/>
          <a:lstStyle/>
          <a:p>
            <a:endParaRPr lang="en-US">
              <a:solidFill>
                <a:srgbClr val="000000"/>
              </a:solidFill>
              <a:latin typeface="Arial" charset="0"/>
              <a:cs typeface="Arial" charset="0"/>
            </a:endParaRPr>
          </a:p>
        </p:txBody>
      </p:sp>
    </p:spTree>
    <p:extLst>
      <p:ext uri="{BB962C8B-B14F-4D97-AF65-F5344CB8AC3E}">
        <p14:creationId xmlns:p14="http://schemas.microsoft.com/office/powerpoint/2010/main" val="3330828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Coherency in Semantic Role Labeling</a:t>
            </a:r>
            <a:endParaRPr lang="en-US" dirty="0"/>
          </a:p>
        </p:txBody>
      </p:sp>
      <p:sp>
        <p:nvSpPr>
          <p:cNvPr id="5" name="Slide Number Placeholder 4"/>
          <p:cNvSpPr>
            <a:spLocks noGrp="1"/>
          </p:cNvSpPr>
          <p:nvPr>
            <p:ph type="sldNum" sz="quarter" idx="4294967295"/>
          </p:nvPr>
        </p:nvSpPr>
        <p:spPr/>
        <p:txBody>
          <a:bodyPr/>
          <a:lstStyle/>
          <a:p>
            <a:pPr>
              <a:defRPr/>
            </a:pPr>
            <a:r>
              <a:rPr lang="en-US" altLang="zh-TW" smtClean="0"/>
              <a:t>Page </a:t>
            </a:r>
            <a:fld id="{ED7074CE-C30A-4906-A13E-F3E63223B4E1}" type="slidenum">
              <a:rPr lang="en-US" altLang="zh-TW" smtClean="0"/>
              <a:pPr>
                <a:defRPr/>
              </a:pPr>
              <a:t>34</a:t>
            </a:fld>
            <a:endParaRPr lang="en-US" altLang="zh-TW" dirty="0"/>
          </a:p>
        </p:txBody>
      </p:sp>
      <p:sp>
        <p:nvSpPr>
          <p:cNvPr id="22" name="Rectangle 26"/>
          <p:cNvSpPr>
            <a:spLocks noChangeArrowheads="1"/>
          </p:cNvSpPr>
          <p:nvPr/>
        </p:nvSpPr>
        <p:spPr bwMode="auto">
          <a:xfrm>
            <a:off x="457200" y="1143000"/>
            <a:ext cx="8458200" cy="409575"/>
          </a:xfrm>
          <a:prstGeom prst="rect">
            <a:avLst/>
          </a:prstGeom>
          <a:solidFill>
            <a:srgbClr val="FFFFFF"/>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000080"/>
                </a:solidFill>
                <a:effectLst/>
                <a:uLnTx/>
                <a:uFillTx/>
                <a:latin typeface="Calibri" pitchFamily="34" charset="0"/>
                <a:cs typeface="Arial" pitchFamily="34" charset="0"/>
              </a:rPr>
              <a:t>Predicate-arguments generated should be consistent across phenomena</a:t>
            </a:r>
          </a:p>
        </p:txBody>
      </p:sp>
      <p:sp>
        <p:nvSpPr>
          <p:cNvPr id="23" name="Text Box 6"/>
          <p:cNvSpPr txBox="1">
            <a:spLocks noChangeArrowheads="1"/>
          </p:cNvSpPr>
          <p:nvPr/>
        </p:nvSpPr>
        <p:spPr bwMode="auto">
          <a:xfrm>
            <a:off x="762000" y="17526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000" dirty="0">
                <a:solidFill>
                  <a:srgbClr val="000000"/>
                </a:solidFill>
                <a:latin typeface="Calibri" pitchFamily="34" charset="0"/>
                <a:ea typeface="Arial Unicode MS" pitchFamily="34" charset="-128"/>
                <a:cs typeface="Arial Unicode MS" pitchFamily="34" charset="-128"/>
              </a:rPr>
              <a:t>The touchdown </a:t>
            </a:r>
            <a:r>
              <a:rPr lang="en-US" altLang="en-US" sz="2000" dirty="0">
                <a:solidFill>
                  <a:srgbClr val="CC3300"/>
                </a:solidFill>
                <a:latin typeface="Calibri" pitchFamily="34" charset="0"/>
                <a:ea typeface="Arial Unicode MS" pitchFamily="34" charset="-128"/>
                <a:cs typeface="Arial Unicode MS" pitchFamily="34" charset="-128"/>
              </a:rPr>
              <a:t>scored</a:t>
            </a:r>
            <a:r>
              <a:rPr lang="en-US" altLang="en-US" sz="2000" dirty="0">
                <a:solidFill>
                  <a:srgbClr val="000000"/>
                </a:solidFill>
                <a:latin typeface="Calibri" pitchFamily="34" charset="0"/>
                <a:ea typeface="Arial Unicode MS" pitchFamily="34" charset="-128"/>
                <a:cs typeface="Arial Unicode MS" pitchFamily="34" charset="-128"/>
              </a:rPr>
              <a:t> </a:t>
            </a:r>
            <a:r>
              <a:rPr lang="en-US" altLang="en-US" sz="2000" dirty="0">
                <a:solidFill>
                  <a:srgbClr val="FBA313"/>
                </a:solidFill>
                <a:latin typeface="Calibri" pitchFamily="34" charset="0"/>
                <a:ea typeface="Arial Unicode MS" pitchFamily="34" charset="-128"/>
                <a:cs typeface="Arial Unicode MS" pitchFamily="34" charset="-128"/>
              </a:rPr>
              <a:t>by</a:t>
            </a:r>
            <a:r>
              <a:rPr lang="en-US" altLang="en-US" sz="2000" dirty="0">
                <a:solidFill>
                  <a:srgbClr val="000000"/>
                </a:solidFill>
                <a:latin typeface="Calibri" pitchFamily="34" charset="0"/>
                <a:ea typeface="Arial Unicode MS" pitchFamily="34" charset="-128"/>
                <a:cs typeface="Arial Unicode MS" pitchFamily="34" charset="-128"/>
              </a:rPr>
              <a:t> </a:t>
            </a:r>
            <a:r>
              <a:rPr lang="en-US" altLang="en-US" sz="2000" dirty="0" err="1" smtClean="0">
                <a:solidFill>
                  <a:srgbClr val="000000"/>
                </a:solidFill>
                <a:latin typeface="Calibri" pitchFamily="34" charset="0"/>
                <a:ea typeface="Arial Unicode MS" pitchFamily="34" charset="-128"/>
                <a:cs typeface="Arial Unicode MS" pitchFamily="34" charset="-128"/>
              </a:rPr>
              <a:t>Foles</a:t>
            </a:r>
            <a:r>
              <a:rPr lang="en-US" altLang="en-US" sz="2000" dirty="0" smtClean="0">
                <a:solidFill>
                  <a:srgbClr val="000000"/>
                </a:solidFill>
                <a:latin typeface="Calibri" pitchFamily="34" charset="0"/>
                <a:ea typeface="Arial Unicode MS" pitchFamily="34" charset="-128"/>
                <a:cs typeface="Arial Unicode MS" pitchFamily="34" charset="-128"/>
              </a:rPr>
              <a:t> </a:t>
            </a:r>
            <a:r>
              <a:rPr lang="en-US" altLang="en-US" sz="2000" dirty="0">
                <a:solidFill>
                  <a:srgbClr val="CC3300"/>
                </a:solidFill>
                <a:latin typeface="Calibri" pitchFamily="34" charset="0"/>
                <a:ea typeface="Arial Unicode MS" pitchFamily="34" charset="-128"/>
                <a:cs typeface="Arial Unicode MS" pitchFamily="34" charset="-128"/>
              </a:rPr>
              <a:t>cemented</a:t>
            </a:r>
            <a:r>
              <a:rPr lang="en-US" altLang="en-US" sz="2000" dirty="0">
                <a:solidFill>
                  <a:srgbClr val="000000"/>
                </a:solidFill>
                <a:latin typeface="Calibri" pitchFamily="34" charset="0"/>
                <a:ea typeface="Arial Unicode MS" pitchFamily="34" charset="-128"/>
                <a:cs typeface="Arial Unicode MS" pitchFamily="34" charset="-128"/>
              </a:rPr>
              <a:t>  the </a:t>
            </a:r>
            <a:r>
              <a:rPr lang="en-US" altLang="en-US" sz="2000" dirty="0">
                <a:solidFill>
                  <a:srgbClr val="006600"/>
                </a:solidFill>
                <a:latin typeface="Calibri" pitchFamily="34" charset="0"/>
                <a:ea typeface="Arial Unicode MS" pitchFamily="34" charset="-128"/>
                <a:cs typeface="Arial Unicode MS" pitchFamily="34" charset="-128"/>
              </a:rPr>
              <a:t>victory</a:t>
            </a:r>
            <a:r>
              <a:rPr lang="en-US" altLang="en-US" sz="2000" dirty="0">
                <a:solidFill>
                  <a:srgbClr val="000000"/>
                </a:solidFill>
                <a:latin typeface="Calibri" pitchFamily="34" charset="0"/>
                <a:ea typeface="Arial Unicode MS" pitchFamily="34" charset="-128"/>
                <a:cs typeface="Arial Unicode MS" pitchFamily="34" charset="-128"/>
              </a:rPr>
              <a:t> </a:t>
            </a:r>
            <a:r>
              <a:rPr lang="en-US" altLang="en-US" sz="2000" dirty="0">
                <a:solidFill>
                  <a:srgbClr val="FBA313"/>
                </a:solidFill>
                <a:latin typeface="Calibri" pitchFamily="34" charset="0"/>
                <a:ea typeface="Arial Unicode MS" pitchFamily="34" charset="-128"/>
                <a:cs typeface="Arial Unicode MS" pitchFamily="34" charset="-128"/>
              </a:rPr>
              <a:t>of</a:t>
            </a:r>
            <a:r>
              <a:rPr lang="en-US" altLang="en-US" sz="2000" dirty="0">
                <a:solidFill>
                  <a:srgbClr val="000000"/>
                </a:solidFill>
                <a:latin typeface="Calibri" pitchFamily="34" charset="0"/>
                <a:ea typeface="Arial Unicode MS" pitchFamily="34" charset="-128"/>
                <a:cs typeface="Arial Unicode MS" pitchFamily="34" charset="-128"/>
              </a:rPr>
              <a:t> the </a:t>
            </a:r>
            <a:r>
              <a:rPr lang="en-US" altLang="en-US" sz="2000" dirty="0" smtClean="0">
                <a:solidFill>
                  <a:srgbClr val="000000"/>
                </a:solidFill>
                <a:latin typeface="Calibri" pitchFamily="34" charset="0"/>
                <a:ea typeface="Arial Unicode MS" pitchFamily="34" charset="-128"/>
                <a:cs typeface="Arial Unicode MS" pitchFamily="34" charset="-128"/>
              </a:rPr>
              <a:t>Eagles.</a:t>
            </a:r>
            <a:endParaRPr lang="en-US" altLang="en-US" sz="2000" dirty="0">
              <a:solidFill>
                <a:srgbClr val="000000"/>
              </a:solidFill>
              <a:latin typeface="Calibri" pitchFamily="34" charset="0"/>
              <a:ea typeface="Arial Unicode MS" pitchFamily="34" charset="-128"/>
              <a:cs typeface="Arial Unicode MS" pitchFamily="34" charset="-128"/>
            </a:endParaRPr>
          </a:p>
        </p:txBody>
      </p:sp>
      <p:graphicFrame>
        <p:nvGraphicFramePr>
          <p:cNvPr id="24" name="Group 5"/>
          <p:cNvGraphicFramePr>
            <a:graphicFrameLocks noGrp="1"/>
          </p:cNvGraphicFramePr>
          <p:nvPr>
            <p:extLst>
              <p:ext uri="{D42A27DB-BD31-4B8C-83A1-F6EECF244321}">
                <p14:modId xmlns:p14="http://schemas.microsoft.com/office/powerpoint/2010/main" val="2154572099"/>
              </p:ext>
            </p:extLst>
          </p:nvPr>
        </p:nvGraphicFramePr>
        <p:xfrm>
          <a:off x="990600" y="2706688"/>
          <a:ext cx="7391400" cy="2246312"/>
        </p:xfrm>
        <a:graphic>
          <a:graphicData uri="http://schemas.openxmlformats.org/drawingml/2006/table">
            <a:tbl>
              <a:tblPr/>
              <a:tblGrid>
                <a:gridCol w="2201863">
                  <a:extLst>
                    <a:ext uri="{9D8B030D-6E8A-4147-A177-3AD203B41FA5}">
                      <a16:colId xmlns:a16="http://schemas.microsoft.com/office/drawing/2014/main" val="20000"/>
                    </a:ext>
                  </a:extLst>
                </a:gridCol>
                <a:gridCol w="2516187">
                  <a:extLst>
                    <a:ext uri="{9D8B030D-6E8A-4147-A177-3AD203B41FA5}">
                      <a16:colId xmlns:a16="http://schemas.microsoft.com/office/drawing/2014/main" val="20001"/>
                    </a:ext>
                  </a:extLst>
                </a:gridCol>
                <a:gridCol w="2673350">
                  <a:extLst>
                    <a:ext uri="{9D8B030D-6E8A-4147-A177-3AD203B41FA5}">
                      <a16:colId xmlns:a16="http://schemas.microsoft.com/office/drawing/2014/main" val="20002"/>
                    </a:ext>
                  </a:extLst>
                </a:gridCol>
              </a:tblGrid>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CC3300"/>
                          </a:solidFill>
                          <a:effectLst/>
                          <a:latin typeface="Calibri" pitchFamily="34" charset="0"/>
                          <a:cs typeface="Arial" pitchFamily="34" charset="0"/>
                        </a:rPr>
                        <a:t>Verb</a:t>
                      </a: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006600"/>
                          </a:solidFill>
                          <a:effectLst/>
                          <a:latin typeface="Calibri" pitchFamily="34" charset="0"/>
                          <a:cs typeface="Arial" pitchFamily="34" charset="0"/>
                        </a:rPr>
                        <a:t>Nominalization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FBA313"/>
                          </a:solidFill>
                          <a:effectLst/>
                          <a:latin typeface="Calibri" pitchFamily="34" charset="0"/>
                          <a:cs typeface="Arial" pitchFamily="34" charset="0"/>
                        </a:rPr>
                        <a:t>Preposition</a:t>
                      </a: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000080"/>
                          </a:solidFill>
                          <a:effectLst/>
                          <a:latin typeface="Calibri" pitchFamily="34" charset="0"/>
                          <a:cs typeface="Arial" pitchFamily="34" charset="0"/>
                        </a:rPr>
                        <a:t>Predicate: </a:t>
                      </a:r>
                      <a:r>
                        <a:rPr kumimoji="0" lang="en-US" sz="1800" b="0" i="0" u="none" strike="noStrike" cap="none" normalizeH="0" baseline="0" dirty="0" smtClean="0">
                          <a:ln>
                            <a:noFill/>
                          </a:ln>
                          <a:solidFill>
                            <a:srgbClr val="000080"/>
                          </a:solidFill>
                          <a:effectLst/>
                          <a:latin typeface="Calibri" pitchFamily="34" charset="0"/>
                          <a:cs typeface="Arial" pitchFamily="34" charset="0"/>
                        </a:rPr>
                        <a:t>score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rgbClr val="00008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000080"/>
                          </a:solidFill>
                          <a:effectLst/>
                          <a:latin typeface="Calibri" pitchFamily="34" charset="0"/>
                          <a:cs typeface="Arial" pitchFamily="34" charset="0"/>
                        </a:rPr>
                        <a:t>A0: </a:t>
                      </a:r>
                      <a:r>
                        <a:rPr kumimoji="0" lang="en-US" sz="1800" b="0" i="0" u="none" strike="noStrike" cap="none" normalizeH="0" baseline="0" dirty="0" err="1" smtClean="0">
                          <a:ln>
                            <a:noFill/>
                          </a:ln>
                          <a:solidFill>
                            <a:srgbClr val="000080"/>
                          </a:solidFill>
                          <a:effectLst/>
                          <a:latin typeface="Calibri" pitchFamily="34" charset="0"/>
                          <a:cs typeface="Arial" pitchFamily="34" charset="0"/>
                        </a:rPr>
                        <a:t>Foles</a:t>
                      </a:r>
                      <a:r>
                        <a:rPr kumimoji="0" lang="en-US" sz="1800" b="0" i="0" u="none" strike="noStrike" cap="none" normalizeH="0" baseline="0" dirty="0" smtClean="0">
                          <a:ln>
                            <a:noFill/>
                          </a:ln>
                          <a:solidFill>
                            <a:srgbClr val="000080"/>
                          </a:solidFill>
                          <a:effectLst/>
                          <a:latin typeface="Calibri" pitchFamily="34" charset="0"/>
                          <a:cs typeface="Arial" pitchFamily="34" charset="0"/>
                        </a:rPr>
                        <a:t> (scorer)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000080"/>
                          </a:solidFill>
                          <a:effectLst/>
                          <a:latin typeface="Calibri" pitchFamily="34" charset="0"/>
                          <a:cs typeface="Arial" pitchFamily="34" charset="0"/>
                        </a:rPr>
                        <a:t>A1: </a:t>
                      </a:r>
                      <a:r>
                        <a:rPr kumimoji="0" lang="en-US" sz="1800" b="0" i="0" u="none" strike="noStrike" cap="none" normalizeH="0" baseline="0" dirty="0" smtClean="0">
                          <a:ln>
                            <a:noFill/>
                          </a:ln>
                          <a:solidFill>
                            <a:srgbClr val="000080"/>
                          </a:solidFill>
                          <a:effectLst/>
                          <a:latin typeface="Calibri" pitchFamily="34" charset="0"/>
                          <a:cs typeface="Arial" pitchFamily="34" charset="0"/>
                        </a:rPr>
                        <a:t>The touchdown (points scored)</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000080"/>
                          </a:solidFill>
                          <a:effectLst/>
                          <a:latin typeface="Calibri" pitchFamily="34" charset="0"/>
                          <a:cs typeface="Arial" pitchFamily="34" charset="0"/>
                        </a:rPr>
                        <a:t>Predicate: </a:t>
                      </a:r>
                      <a:r>
                        <a:rPr kumimoji="0" lang="en-US" sz="1800" b="0" i="0" u="none" strike="noStrike" cap="none" normalizeH="0" baseline="0" dirty="0" smtClean="0">
                          <a:ln>
                            <a:noFill/>
                          </a:ln>
                          <a:solidFill>
                            <a:srgbClr val="000080"/>
                          </a:solidFill>
                          <a:effectLst/>
                          <a:latin typeface="Calibri" pitchFamily="34" charset="0"/>
                          <a:cs typeface="Arial" pitchFamily="34" charset="0"/>
                        </a:rPr>
                        <a:t>win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rgbClr val="00008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000080"/>
                          </a:solidFill>
                          <a:effectLst/>
                          <a:latin typeface="Calibri" pitchFamily="34" charset="0"/>
                          <a:cs typeface="Arial" pitchFamily="34" charset="0"/>
                        </a:rPr>
                        <a:t>A0: </a:t>
                      </a:r>
                      <a:r>
                        <a:rPr kumimoji="0" lang="en-US" sz="1800" b="0" i="0" u="none" strike="noStrike" cap="none" normalizeH="0" baseline="0" dirty="0" smtClean="0">
                          <a:ln>
                            <a:noFill/>
                          </a:ln>
                          <a:solidFill>
                            <a:srgbClr val="000080"/>
                          </a:solidFill>
                          <a:effectLst/>
                          <a:latin typeface="Calibri" pitchFamily="34" charset="0"/>
                          <a:cs typeface="Arial" pitchFamily="34" charset="0"/>
                        </a:rPr>
                        <a:t>the Eagles (winner)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rgbClr val="000080"/>
                          </a:solidFill>
                          <a:effectLst/>
                          <a:latin typeface="Calibri" pitchFamily="34" charset="0"/>
                          <a:cs typeface="Arial" pitchFamily="34" charset="0"/>
                        </a:rPr>
                        <a:t>Sense: </a:t>
                      </a:r>
                      <a:r>
                        <a:rPr kumimoji="0" lang="en-US" sz="1800" b="0" i="0" u="none" strike="noStrike" cap="none" normalizeH="0" baseline="0" dirty="0" smtClean="0">
                          <a:ln>
                            <a:noFill/>
                          </a:ln>
                          <a:solidFill>
                            <a:srgbClr val="000080"/>
                          </a:solidFill>
                          <a:effectLst/>
                          <a:latin typeface="Calibri" pitchFamily="34" charset="0"/>
                          <a:cs typeface="Arial" pitchFamily="34" charset="0"/>
                        </a:rPr>
                        <a:t>11(6)</a:t>
                      </a: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endParaRPr kumimoji="0" lang="en-US" sz="1600" b="0" i="0" u="none" strike="noStrike" cap="none" normalizeH="0" baseline="0" dirty="0" smtClean="0">
                        <a:ln>
                          <a:noFill/>
                        </a:ln>
                        <a:solidFill>
                          <a:srgbClr val="00008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r>
                        <a:rPr kumimoji="0" lang="en-US" sz="1600" b="0" i="0" u="none" strike="noStrike" cap="none" normalizeH="0" baseline="0" dirty="0" smtClean="0">
                          <a:ln>
                            <a:noFill/>
                          </a:ln>
                          <a:solidFill>
                            <a:srgbClr val="000080"/>
                          </a:solidFill>
                          <a:effectLst/>
                          <a:latin typeface="Calibri" pitchFamily="34" charset="0"/>
                          <a:cs typeface="Arial" pitchFamily="34" charset="0"/>
                        </a:rPr>
                        <a:t>“the object of the preposition is the object of the underlying verb of the nominalization”</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 name="Line 98"/>
          <p:cNvSpPr>
            <a:spLocks noChangeShapeType="1"/>
          </p:cNvSpPr>
          <p:nvPr/>
        </p:nvSpPr>
        <p:spPr bwMode="auto">
          <a:xfrm flipH="1">
            <a:off x="2209800" y="2057400"/>
            <a:ext cx="685800" cy="685800"/>
          </a:xfrm>
          <a:prstGeom prst="line">
            <a:avLst/>
          </a:prstGeom>
          <a:noFill/>
          <a:ln w="127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cs typeface="Arial" pitchFamily="34" charset="0"/>
            </a:endParaRPr>
          </a:p>
        </p:txBody>
      </p:sp>
      <p:sp>
        <p:nvSpPr>
          <p:cNvPr id="26" name="Line 99"/>
          <p:cNvSpPr>
            <a:spLocks noChangeShapeType="1"/>
          </p:cNvSpPr>
          <p:nvPr/>
        </p:nvSpPr>
        <p:spPr bwMode="auto">
          <a:xfrm flipH="1">
            <a:off x="4419600" y="2057400"/>
            <a:ext cx="1752600" cy="685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cs typeface="Arial" pitchFamily="34" charset="0"/>
            </a:endParaRPr>
          </a:p>
        </p:txBody>
      </p:sp>
      <p:sp>
        <p:nvSpPr>
          <p:cNvPr id="27" name="Line 101"/>
          <p:cNvSpPr>
            <a:spLocks noChangeShapeType="1"/>
          </p:cNvSpPr>
          <p:nvPr/>
        </p:nvSpPr>
        <p:spPr bwMode="auto">
          <a:xfrm>
            <a:off x="6668814" y="2149474"/>
            <a:ext cx="265385" cy="593726"/>
          </a:xfrm>
          <a:prstGeom prst="line">
            <a:avLst/>
          </a:prstGeom>
          <a:noFill/>
          <a:ln w="127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cs typeface="Arial" pitchFamily="34" charset="0"/>
            </a:endParaRPr>
          </a:p>
        </p:txBody>
      </p:sp>
      <p:sp>
        <p:nvSpPr>
          <p:cNvPr id="28" name="Rectangle 26"/>
          <p:cNvSpPr>
            <a:spLocks noChangeArrowheads="1"/>
          </p:cNvSpPr>
          <p:nvPr/>
        </p:nvSpPr>
        <p:spPr bwMode="auto">
          <a:xfrm>
            <a:off x="1219200" y="5105400"/>
            <a:ext cx="6705600" cy="1019175"/>
          </a:xfrm>
          <a:prstGeom prst="rect">
            <a:avLst/>
          </a:prstGeom>
          <a:solidFill>
            <a:srgbClr val="FFFFFF"/>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itchFamily="34" charset="0"/>
                <a:ea typeface="Arial Unicode MS" pitchFamily="34" charset="-128"/>
                <a:cs typeface="Arial Unicode MS" pitchFamily="34" charset="-128"/>
              </a:rPr>
              <a:t>Linguistic Constraints: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6600"/>
                </a:solidFill>
                <a:effectLst/>
                <a:uLnTx/>
                <a:uFillTx/>
                <a:latin typeface="Calibri" pitchFamily="34" charset="0"/>
                <a:ea typeface="Arial Unicode MS" pitchFamily="34" charset="-128"/>
                <a:cs typeface="Arial Unicode MS" pitchFamily="34" charset="-128"/>
              </a:rPr>
              <a:t>A0: the </a:t>
            </a:r>
            <a:r>
              <a:rPr kumimoji="0" lang="en-US" altLang="en-US" sz="2000" b="0" i="0" u="none" strike="noStrike" kern="0" cap="none" spc="0" normalizeH="0" baseline="0" noProof="0" dirty="0" smtClean="0">
                <a:ln>
                  <a:noFill/>
                </a:ln>
                <a:solidFill>
                  <a:srgbClr val="006600"/>
                </a:solidFill>
                <a:effectLst/>
                <a:uLnTx/>
                <a:uFillTx/>
                <a:latin typeface="Calibri" pitchFamily="34" charset="0"/>
                <a:ea typeface="Arial Unicode MS" pitchFamily="34" charset="-128"/>
                <a:cs typeface="Arial Unicode MS" pitchFamily="34" charset="-128"/>
              </a:rPr>
              <a:t>Eagles </a:t>
            </a:r>
            <a:r>
              <a:rPr kumimoji="0" lang="en-US" altLang="en-US" sz="2000" b="0" i="0" u="none" strike="noStrike" kern="0" cap="none" spc="0" normalizeH="0" baseline="0" noProof="0" dirty="0">
                <a:ln>
                  <a:noFill/>
                </a:ln>
                <a:solidFill>
                  <a:srgbClr val="000000"/>
                </a:solidFill>
                <a:effectLst/>
                <a:uLnTx/>
                <a:uFillTx/>
                <a:latin typeface="Calibri" pitchFamily="34" charset="0"/>
                <a:ea typeface="Arial Unicode MS" pitchFamily="34" charset="-128"/>
                <a:cs typeface="Arial Unicode MS" pitchFamily="34" charset="-128"/>
                <a:sym typeface="Symbol" pitchFamily="18" charset="2"/>
              </a:rPr>
              <a:t> </a:t>
            </a:r>
            <a:r>
              <a:rPr kumimoji="0" lang="en-US" altLang="en-US" sz="2000" b="0" i="0" u="none" strike="noStrike" kern="0" cap="none" spc="0" normalizeH="0" baseline="0" noProof="0" dirty="0">
                <a:ln>
                  <a:noFill/>
                </a:ln>
                <a:solidFill>
                  <a:srgbClr val="FBA313"/>
                </a:solidFill>
                <a:effectLst/>
                <a:uLnTx/>
                <a:uFillTx/>
                <a:latin typeface="Calibri" pitchFamily="34" charset="0"/>
                <a:ea typeface="Arial Unicode MS" pitchFamily="34" charset="-128"/>
                <a:cs typeface="Arial Unicode MS" pitchFamily="34" charset="-128"/>
                <a:sym typeface="Symbol" pitchFamily="18" charset="2"/>
              </a:rPr>
              <a:t>Sense(of): 11(6)</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CC3300"/>
                </a:solidFill>
                <a:effectLst/>
                <a:uLnTx/>
                <a:uFillTx/>
                <a:latin typeface="Calibri" pitchFamily="34" charset="0"/>
                <a:ea typeface="Arial Unicode MS" pitchFamily="34" charset="-128"/>
                <a:cs typeface="Arial Unicode MS" pitchFamily="34" charset="-128"/>
                <a:sym typeface="Symbol" pitchFamily="18" charset="2"/>
              </a:rPr>
              <a:t>A0</a:t>
            </a:r>
            <a:r>
              <a:rPr kumimoji="0" lang="en-US" altLang="en-US" sz="2000" b="0" i="0" u="none" strike="noStrike" kern="0" cap="none" spc="0" normalizeH="0" baseline="0" noProof="0" dirty="0" smtClean="0">
                <a:ln>
                  <a:noFill/>
                </a:ln>
                <a:solidFill>
                  <a:srgbClr val="CC3300"/>
                </a:solidFill>
                <a:effectLst/>
                <a:uLnTx/>
                <a:uFillTx/>
                <a:latin typeface="Calibri" pitchFamily="34" charset="0"/>
                <a:ea typeface="Arial Unicode MS" pitchFamily="34" charset="-128"/>
                <a:cs typeface="Arial Unicode MS" pitchFamily="34" charset="-128"/>
                <a:sym typeface="Symbol" pitchFamily="18" charset="2"/>
              </a:rPr>
              <a:t>: </a:t>
            </a:r>
            <a:r>
              <a:rPr kumimoji="0" lang="en-US" altLang="en-US" sz="2000" b="0" i="0" u="none" strike="noStrike" kern="0" cap="none" spc="0" normalizeH="0" baseline="0" noProof="0" dirty="0" err="1" smtClean="0">
                <a:ln>
                  <a:noFill/>
                </a:ln>
                <a:solidFill>
                  <a:srgbClr val="CC3300"/>
                </a:solidFill>
                <a:effectLst/>
                <a:uLnTx/>
                <a:uFillTx/>
                <a:latin typeface="Calibri" pitchFamily="34" charset="0"/>
                <a:ea typeface="Arial Unicode MS" pitchFamily="34" charset="-128"/>
                <a:cs typeface="Arial Unicode MS" pitchFamily="34" charset="-128"/>
                <a:sym typeface="Symbol" pitchFamily="18" charset="2"/>
              </a:rPr>
              <a:t>Foles</a:t>
            </a:r>
            <a:r>
              <a:rPr kumimoji="0" lang="en-US" altLang="en-US" sz="2000" b="0" i="0" u="none" strike="noStrike" kern="0" cap="none" spc="0" normalizeH="0" baseline="0" noProof="0" dirty="0" smtClean="0">
                <a:ln>
                  <a:noFill/>
                </a:ln>
                <a:solidFill>
                  <a:srgbClr val="CC3300"/>
                </a:solidFill>
                <a:effectLst/>
                <a:uLnTx/>
                <a:uFillTx/>
                <a:latin typeface="Calibri" pitchFamily="34" charset="0"/>
                <a:ea typeface="Arial Unicode MS" pitchFamily="34" charset="-128"/>
                <a:cs typeface="Arial Unicode MS" pitchFamily="34" charset="-128"/>
                <a:sym typeface="Symbol" pitchFamily="18" charset="2"/>
              </a:rPr>
              <a:t> </a:t>
            </a:r>
            <a:r>
              <a:rPr kumimoji="0" lang="en-US" altLang="en-US" sz="2000" b="0" i="0" u="none" strike="noStrike" kern="0" cap="none" spc="0" normalizeH="0" baseline="0" noProof="0" dirty="0">
                <a:ln>
                  <a:noFill/>
                </a:ln>
                <a:solidFill>
                  <a:srgbClr val="000000"/>
                </a:solidFill>
                <a:effectLst/>
                <a:uLnTx/>
                <a:uFillTx/>
                <a:latin typeface="Calibri" pitchFamily="34" charset="0"/>
                <a:ea typeface="Arial Unicode MS" pitchFamily="34" charset="-128"/>
                <a:cs typeface="Arial Unicode MS" pitchFamily="34" charset="-128"/>
                <a:sym typeface="Symbol" pitchFamily="18" charset="2"/>
              </a:rPr>
              <a:t> </a:t>
            </a:r>
            <a:r>
              <a:rPr kumimoji="0" lang="en-US" altLang="en-US" sz="2000" b="0" i="0" u="none" strike="noStrike" kern="0" cap="none" spc="0" normalizeH="0" baseline="0" noProof="0" dirty="0">
                <a:ln>
                  <a:noFill/>
                </a:ln>
                <a:solidFill>
                  <a:srgbClr val="FBA313"/>
                </a:solidFill>
                <a:effectLst/>
                <a:uLnTx/>
                <a:uFillTx/>
                <a:latin typeface="Calibri" pitchFamily="34" charset="0"/>
                <a:ea typeface="Arial Unicode MS" pitchFamily="34" charset="-128"/>
                <a:cs typeface="Arial Unicode MS" pitchFamily="34" charset="-128"/>
                <a:sym typeface="Symbol" pitchFamily="18" charset="2"/>
              </a:rPr>
              <a:t>Sense(by): 1(1)</a:t>
            </a:r>
          </a:p>
        </p:txBody>
      </p:sp>
      <p:sp>
        <p:nvSpPr>
          <p:cNvPr id="29" name="AutoShape 19"/>
          <p:cNvSpPr>
            <a:spLocks noChangeArrowheads="1"/>
          </p:cNvSpPr>
          <p:nvPr/>
        </p:nvSpPr>
        <p:spPr bwMode="auto">
          <a:xfrm>
            <a:off x="2133600" y="5549900"/>
            <a:ext cx="533400" cy="152400"/>
          </a:xfrm>
          <a:prstGeom prst="rightArrow">
            <a:avLst>
              <a:gd name="adj1" fmla="val 50000"/>
              <a:gd name="adj2" fmla="val 87500"/>
            </a:avLst>
          </a:prstGeom>
          <a:solidFill>
            <a:srgbClr val="0000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30" name="AutoShape 20"/>
          <p:cNvSpPr>
            <a:spLocks noChangeArrowheads="1"/>
          </p:cNvSpPr>
          <p:nvPr/>
        </p:nvSpPr>
        <p:spPr bwMode="auto">
          <a:xfrm>
            <a:off x="2108200" y="5867400"/>
            <a:ext cx="533400" cy="152400"/>
          </a:xfrm>
          <a:prstGeom prst="rightArrow">
            <a:avLst>
              <a:gd name="adj1" fmla="val 50000"/>
              <a:gd name="adj2" fmla="val 87500"/>
            </a:avLst>
          </a:prstGeom>
          <a:solidFill>
            <a:srgbClr val="0000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87207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 Coherence via Joint inference (CCMs)</a:t>
            </a:r>
            <a:endParaRPr lang="en-US" dirty="0"/>
          </a:p>
        </p:txBody>
      </p:sp>
      <p:sp>
        <p:nvSpPr>
          <p:cNvPr id="7" name="Slide Number Placeholder 6"/>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35</a:t>
            </a:fld>
            <a:endParaRPr lang="en-US" altLang="zh-TW" dirty="0"/>
          </a:p>
        </p:txBody>
      </p:sp>
      <p:pic>
        <p:nvPicPr>
          <p:cNvPr id="153" name="Picture 152"/>
          <p:cNvPicPr>
            <a:picLocks noChangeAspect="1"/>
          </p:cNvPicPr>
          <p:nvPr/>
        </p:nvPicPr>
        <p:blipFill>
          <a:blip r:embed="rId2"/>
          <a:stretch>
            <a:fillRect/>
          </a:stretch>
        </p:blipFill>
        <p:spPr>
          <a:xfrm>
            <a:off x="603250" y="2210514"/>
            <a:ext cx="2960745" cy="956151"/>
          </a:xfrm>
          <a:prstGeom prst="rect">
            <a:avLst/>
          </a:prstGeom>
        </p:spPr>
      </p:pic>
      <p:pic>
        <p:nvPicPr>
          <p:cNvPr id="154" name="Picture 153"/>
          <p:cNvPicPr>
            <a:picLocks noChangeAspect="1"/>
          </p:cNvPicPr>
          <p:nvPr/>
        </p:nvPicPr>
        <p:blipFill>
          <a:blip r:embed="rId3"/>
          <a:stretch>
            <a:fillRect/>
          </a:stretch>
        </p:blipFill>
        <p:spPr>
          <a:xfrm>
            <a:off x="5726056" y="2210514"/>
            <a:ext cx="2960744" cy="851214"/>
          </a:xfrm>
          <a:prstGeom prst="rect">
            <a:avLst/>
          </a:prstGeom>
        </p:spPr>
      </p:pic>
      <p:grpSp>
        <p:nvGrpSpPr>
          <p:cNvPr id="155" name="Group 154"/>
          <p:cNvGrpSpPr/>
          <p:nvPr/>
        </p:nvGrpSpPr>
        <p:grpSpPr>
          <a:xfrm>
            <a:off x="469712" y="2893140"/>
            <a:ext cx="4604202" cy="1626692"/>
            <a:chOff x="469712" y="2635250"/>
            <a:chExt cx="4604202" cy="1626692"/>
          </a:xfrm>
        </p:grpSpPr>
        <p:sp>
          <p:nvSpPr>
            <p:cNvPr id="156" name="Rectangle 155"/>
            <p:cNvSpPr/>
            <p:nvPr/>
          </p:nvSpPr>
          <p:spPr>
            <a:xfrm>
              <a:off x="1468854" y="2635250"/>
              <a:ext cx="317500" cy="273525"/>
            </a:xfrm>
            <a:prstGeom prst="rect">
              <a:avLst/>
            </a:prstGeom>
            <a:solidFill>
              <a:srgbClr val="FBA313">
                <a:alpha val="38000"/>
              </a:srgbClr>
            </a:solidFill>
            <a:ln w="25400" cap="flat" cmpd="sng" algn="ctr">
              <a:solidFill>
                <a:srgbClr val="FBA31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57" name="Rectangle 156"/>
            <p:cNvSpPr/>
            <p:nvPr/>
          </p:nvSpPr>
          <p:spPr>
            <a:xfrm>
              <a:off x="2068130" y="2635250"/>
              <a:ext cx="317500" cy="273525"/>
            </a:xfrm>
            <a:prstGeom prst="rect">
              <a:avLst/>
            </a:prstGeom>
            <a:solidFill>
              <a:srgbClr val="FBA313">
                <a:alpha val="38000"/>
              </a:srgbClr>
            </a:solidFill>
            <a:ln w="25400" cap="flat" cmpd="sng" algn="ctr">
              <a:solidFill>
                <a:srgbClr val="FBA31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58" name="TextBox 157"/>
            <p:cNvSpPr txBox="1"/>
            <p:nvPr/>
          </p:nvSpPr>
          <p:spPr>
            <a:xfrm>
              <a:off x="469712" y="3861832"/>
              <a:ext cx="231578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a:cs typeface="Arial" pitchFamily="34" charset="0"/>
                </a:rPr>
                <a:t>Each argument label</a:t>
              </a:r>
            </a:p>
          </p:txBody>
        </p:sp>
        <p:sp>
          <p:nvSpPr>
            <p:cNvPr id="159" name="TextBox 158"/>
            <p:cNvSpPr txBox="1"/>
            <p:nvPr/>
          </p:nvSpPr>
          <p:spPr>
            <a:xfrm>
              <a:off x="2653685" y="3021832"/>
              <a:ext cx="242022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a:cs typeface="Arial" pitchFamily="34" charset="0"/>
                </a:rPr>
                <a:t>Argument candidates</a:t>
              </a:r>
            </a:p>
          </p:txBody>
        </p:sp>
        <p:cxnSp>
          <p:nvCxnSpPr>
            <p:cNvPr id="160" name="Elbow Connector 159"/>
            <p:cNvCxnSpPr>
              <a:stCxn id="157" idx="2"/>
              <a:endCxn id="159" idx="1"/>
            </p:cNvCxnSpPr>
            <p:nvPr/>
          </p:nvCxnSpPr>
          <p:spPr>
            <a:xfrm rot="16200000" flipH="1">
              <a:off x="2283726" y="2851928"/>
              <a:ext cx="313112" cy="426805"/>
            </a:xfrm>
            <a:prstGeom prst="bentConnector2">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161" name="Straight Arrow Connector 160"/>
            <p:cNvCxnSpPr>
              <a:stCxn id="156" idx="2"/>
              <a:endCxn id="158" idx="0"/>
            </p:cNvCxnSpPr>
            <p:nvPr/>
          </p:nvCxnSpPr>
          <p:spPr>
            <a:xfrm>
              <a:off x="1627604" y="2908775"/>
              <a:ext cx="0" cy="95305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grpSp>
      <p:grpSp>
        <p:nvGrpSpPr>
          <p:cNvPr id="162" name="Group 161"/>
          <p:cNvGrpSpPr/>
          <p:nvPr/>
        </p:nvGrpSpPr>
        <p:grpSpPr>
          <a:xfrm>
            <a:off x="4321693" y="2788203"/>
            <a:ext cx="3660415" cy="1697470"/>
            <a:chOff x="4321693" y="2530313"/>
            <a:chExt cx="3660415" cy="1697470"/>
          </a:xfrm>
        </p:grpSpPr>
        <p:sp>
          <p:nvSpPr>
            <p:cNvPr id="163" name="Rectangle 162"/>
            <p:cNvSpPr/>
            <p:nvPr/>
          </p:nvSpPr>
          <p:spPr>
            <a:xfrm>
              <a:off x="6553200" y="2530313"/>
              <a:ext cx="317500" cy="273525"/>
            </a:xfrm>
            <a:prstGeom prst="rect">
              <a:avLst/>
            </a:prstGeom>
            <a:solidFill>
              <a:srgbClr val="FBA313">
                <a:alpha val="38000"/>
              </a:srgbClr>
            </a:solidFill>
            <a:ln w="25400" cap="flat" cmpd="sng" algn="ctr">
              <a:solidFill>
                <a:srgbClr val="FBA31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64" name="Rectangle 163"/>
            <p:cNvSpPr/>
            <p:nvPr/>
          </p:nvSpPr>
          <p:spPr>
            <a:xfrm>
              <a:off x="7135222" y="2530313"/>
              <a:ext cx="317500" cy="273525"/>
            </a:xfrm>
            <a:prstGeom prst="rect">
              <a:avLst/>
            </a:prstGeom>
            <a:solidFill>
              <a:srgbClr val="FBA313">
                <a:alpha val="38000"/>
              </a:srgbClr>
            </a:solidFill>
            <a:ln w="25400" cap="flat" cmpd="sng" algn="ctr">
              <a:solidFill>
                <a:srgbClr val="FBA31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65" name="TextBox 164"/>
            <p:cNvSpPr txBox="1"/>
            <p:nvPr/>
          </p:nvSpPr>
          <p:spPr>
            <a:xfrm>
              <a:off x="6605835" y="3806577"/>
              <a:ext cx="137627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a:cs typeface="Arial" pitchFamily="34" charset="0"/>
                </a:rPr>
                <a:t>Preposition</a:t>
              </a:r>
            </a:p>
          </p:txBody>
        </p:sp>
        <p:sp>
          <p:nvSpPr>
            <p:cNvPr id="166" name="TextBox 165"/>
            <p:cNvSpPr txBox="1"/>
            <p:nvPr/>
          </p:nvSpPr>
          <p:spPr>
            <a:xfrm>
              <a:off x="4321693" y="3519897"/>
              <a:ext cx="2245902"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cs typeface="Arial" pitchFamily="34" charset="0"/>
                </a:rPr>
                <a:t>Preposition relation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cs typeface="Arial" pitchFamily="34" charset="0"/>
                </a:rPr>
                <a:t>label</a:t>
              </a:r>
            </a:p>
          </p:txBody>
        </p:sp>
        <p:cxnSp>
          <p:nvCxnSpPr>
            <p:cNvPr id="167" name="Elbow Connector 166"/>
            <p:cNvCxnSpPr>
              <a:stCxn id="163" idx="2"/>
              <a:endCxn id="166" idx="0"/>
            </p:cNvCxnSpPr>
            <p:nvPr/>
          </p:nvCxnSpPr>
          <p:spPr>
            <a:xfrm rot="5400000">
              <a:off x="5720268" y="2528214"/>
              <a:ext cx="716059" cy="1267306"/>
            </a:xfrm>
            <a:prstGeom prst="bentConnector3">
              <a:avLst>
                <a:gd name="adj1" fmla="val 50000"/>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168" name="Straight Arrow Connector 167"/>
            <p:cNvCxnSpPr>
              <a:stCxn id="164" idx="2"/>
              <a:endCxn id="165" idx="0"/>
            </p:cNvCxnSpPr>
            <p:nvPr/>
          </p:nvCxnSpPr>
          <p:spPr>
            <a:xfrm>
              <a:off x="7293972" y="2803838"/>
              <a:ext cx="0" cy="1002739"/>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grpSp>
      <p:sp>
        <p:nvSpPr>
          <p:cNvPr id="169" name="TextBox 168"/>
          <p:cNvSpPr txBox="1"/>
          <p:nvPr/>
        </p:nvSpPr>
        <p:spPr>
          <a:xfrm>
            <a:off x="1067801" y="4676725"/>
            <a:ext cx="2328295" cy="400110"/>
          </a:xfrm>
          <a:prstGeom prst="rect">
            <a:avLst/>
          </a:prstGeom>
          <a:noFill/>
        </p:spPr>
        <p:txBody>
          <a:bodyPr wrap="square" rtlCol="0">
            <a:spAutoFit/>
          </a:bodyPr>
          <a:lstStyle/>
          <a:p>
            <a:pPr eaLnBrk="1" hangingPunct="1"/>
            <a:r>
              <a:rPr lang="en-US" sz="2000" dirty="0" smtClean="0">
                <a:solidFill>
                  <a:srgbClr val="000000"/>
                </a:solidFill>
                <a:latin typeface="Calibri"/>
                <a:cs typeface="Arial" pitchFamily="34" charset="0"/>
              </a:rPr>
              <a:t>Verb SRL constraints</a:t>
            </a:r>
          </a:p>
        </p:txBody>
      </p:sp>
      <p:sp>
        <p:nvSpPr>
          <p:cNvPr id="170" name="TextBox 169"/>
          <p:cNvSpPr txBox="1"/>
          <p:nvPr/>
        </p:nvSpPr>
        <p:spPr>
          <a:xfrm>
            <a:off x="5024277" y="4676725"/>
            <a:ext cx="3347938" cy="400110"/>
          </a:xfrm>
          <a:prstGeom prst="rect">
            <a:avLst/>
          </a:prstGeom>
          <a:noFill/>
        </p:spPr>
        <p:txBody>
          <a:bodyPr wrap="square" rtlCol="0">
            <a:spAutoFit/>
          </a:bodyPr>
          <a:lstStyle/>
          <a:p>
            <a:pPr eaLnBrk="1" hangingPunct="1"/>
            <a:r>
              <a:rPr lang="en-US" sz="2000" dirty="0" smtClean="0">
                <a:solidFill>
                  <a:srgbClr val="000000"/>
                </a:solidFill>
                <a:latin typeface="Calibri"/>
                <a:cs typeface="Arial" pitchFamily="34" charset="0"/>
              </a:rPr>
              <a:t>Preposition SRL Constraints </a:t>
            </a:r>
          </a:p>
        </p:txBody>
      </p:sp>
      <p:pic>
        <p:nvPicPr>
          <p:cNvPr id="171" name="Picture 170"/>
          <p:cNvPicPr>
            <a:picLocks noChangeAspect="1"/>
          </p:cNvPicPr>
          <p:nvPr/>
        </p:nvPicPr>
        <p:blipFill>
          <a:blip r:embed="rId4"/>
          <a:stretch>
            <a:fillRect/>
          </a:stretch>
        </p:blipFill>
        <p:spPr>
          <a:xfrm>
            <a:off x="1067801" y="2060494"/>
            <a:ext cx="7086935" cy="1109852"/>
          </a:xfrm>
          <a:prstGeom prst="rect">
            <a:avLst/>
          </a:prstGeom>
        </p:spPr>
      </p:pic>
      <p:sp>
        <p:nvSpPr>
          <p:cNvPr id="172" name="TextBox 171"/>
          <p:cNvSpPr txBox="1"/>
          <p:nvPr/>
        </p:nvSpPr>
        <p:spPr>
          <a:xfrm>
            <a:off x="969887" y="1676113"/>
            <a:ext cx="2196485" cy="461665"/>
          </a:xfrm>
          <a:prstGeom prst="rect">
            <a:avLst/>
          </a:prstGeom>
          <a:solidFill>
            <a:srgbClr val="FFFFFF"/>
          </a:solidFill>
          <a:ln w="25400" cap="flat" cmpd="sng" algn="ctr">
            <a:solidFill>
              <a:srgbClr val="000000"/>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a:ea typeface="+mn-ea"/>
                <a:cs typeface="+mn-cs"/>
              </a:rPr>
              <a:t>Verb arguments</a:t>
            </a:r>
          </a:p>
        </p:txBody>
      </p:sp>
      <p:sp>
        <p:nvSpPr>
          <p:cNvPr id="173" name="TextBox 172"/>
          <p:cNvSpPr txBox="1"/>
          <p:nvPr/>
        </p:nvSpPr>
        <p:spPr>
          <a:xfrm>
            <a:off x="5423505" y="1676113"/>
            <a:ext cx="2778525" cy="461665"/>
          </a:xfrm>
          <a:prstGeom prst="rect">
            <a:avLst/>
          </a:prstGeom>
          <a:solidFill>
            <a:srgbClr val="FFFFFF"/>
          </a:solidFill>
          <a:ln w="25400" cap="flat" cmpd="sng" algn="ctr">
            <a:solidFill>
              <a:srgbClr val="000000"/>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a:ea typeface="+mn-ea"/>
                <a:cs typeface="+mn-cs"/>
              </a:rPr>
              <a:t>Preposition relations</a:t>
            </a:r>
          </a:p>
        </p:txBody>
      </p:sp>
      <p:grpSp>
        <p:nvGrpSpPr>
          <p:cNvPr id="174" name="Group 173"/>
          <p:cNvGrpSpPr/>
          <p:nvPr/>
        </p:nvGrpSpPr>
        <p:grpSpPr>
          <a:xfrm>
            <a:off x="2486526" y="2210514"/>
            <a:ext cx="3963684" cy="1936605"/>
            <a:chOff x="2486526" y="1952624"/>
            <a:chExt cx="3963684" cy="1936605"/>
          </a:xfrm>
        </p:grpSpPr>
        <p:sp>
          <p:nvSpPr>
            <p:cNvPr id="175" name="TextBox 174"/>
            <p:cNvSpPr txBox="1"/>
            <p:nvPr/>
          </p:nvSpPr>
          <p:spPr>
            <a:xfrm>
              <a:off x="2713790" y="3519897"/>
              <a:ext cx="37364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cs typeface="Arial" pitchFamily="34" charset="0"/>
                </a:rPr>
                <a:t>Re-scaling parameters (one per label)</a:t>
              </a:r>
            </a:p>
          </p:txBody>
        </p:sp>
        <p:sp>
          <p:nvSpPr>
            <p:cNvPr id="176" name="Rectangle 175"/>
            <p:cNvSpPr/>
            <p:nvPr/>
          </p:nvSpPr>
          <p:spPr>
            <a:xfrm>
              <a:off x="2486526" y="1952624"/>
              <a:ext cx="454527" cy="577689"/>
            </a:xfrm>
            <a:prstGeom prst="rect">
              <a:avLst/>
            </a:prstGeom>
            <a:solidFill>
              <a:srgbClr val="FAE1AF">
                <a:alpha val="28000"/>
              </a:srgbClr>
            </a:solidFill>
            <a:ln w="25400" cap="flat" cmpd="sng" algn="ctr">
              <a:solidFill>
                <a:srgbClr val="A7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77" name="Rectangle 176"/>
            <p:cNvSpPr/>
            <p:nvPr/>
          </p:nvSpPr>
          <p:spPr>
            <a:xfrm>
              <a:off x="5752792" y="1952624"/>
              <a:ext cx="454527" cy="577689"/>
            </a:xfrm>
            <a:prstGeom prst="rect">
              <a:avLst/>
            </a:prstGeom>
            <a:solidFill>
              <a:srgbClr val="FBA313">
                <a:alpha val="28000"/>
              </a:srgbClr>
            </a:solidFill>
            <a:ln w="25400" cap="flat" cmpd="sng" algn="ctr">
              <a:solidFill>
                <a:srgbClr val="FBA31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cxnSp>
          <p:nvCxnSpPr>
            <p:cNvPr id="178" name="Straight Arrow Connector 177"/>
            <p:cNvCxnSpPr>
              <a:stCxn id="177" idx="2"/>
            </p:cNvCxnSpPr>
            <p:nvPr/>
          </p:nvCxnSpPr>
          <p:spPr>
            <a:xfrm flipH="1">
              <a:off x="5024277" y="2530313"/>
              <a:ext cx="955779" cy="989584"/>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179" name="Straight Arrow Connector 178"/>
            <p:cNvCxnSpPr>
              <a:stCxn id="176" idx="2"/>
            </p:cNvCxnSpPr>
            <p:nvPr/>
          </p:nvCxnSpPr>
          <p:spPr>
            <a:xfrm>
              <a:off x="2713790" y="2530313"/>
              <a:ext cx="1096210" cy="989584"/>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grpSp>
      <p:sp>
        <p:nvSpPr>
          <p:cNvPr id="180" name="TextBox 179"/>
          <p:cNvSpPr txBox="1"/>
          <p:nvPr/>
        </p:nvSpPr>
        <p:spPr>
          <a:xfrm>
            <a:off x="411292" y="3962453"/>
            <a:ext cx="1339279" cy="369332"/>
          </a:xfrm>
          <a:prstGeom prst="rect">
            <a:avLst/>
          </a:prstGeom>
          <a:noFill/>
        </p:spPr>
        <p:txBody>
          <a:bodyPr wrap="none" rtlCol="0">
            <a:spAutoFit/>
          </a:bodyPr>
          <a:lstStyle/>
          <a:p>
            <a:pPr eaLnBrk="1" hangingPunct="1"/>
            <a:r>
              <a:rPr lang="en-US" b="1" dirty="0" smtClean="0">
                <a:solidFill>
                  <a:srgbClr val="000000"/>
                </a:solidFill>
                <a:cs typeface="Arial" pitchFamily="34" charset="0"/>
              </a:rPr>
              <a:t>Constraints:</a:t>
            </a:r>
            <a:endParaRPr lang="en-US" b="1" dirty="0">
              <a:solidFill>
                <a:srgbClr val="000000"/>
              </a:solidFill>
              <a:cs typeface="Arial" pitchFamily="34" charset="0"/>
            </a:endParaRPr>
          </a:p>
        </p:txBody>
      </p:sp>
      <p:sp>
        <p:nvSpPr>
          <p:cNvPr id="181" name="Rectangular Callout 180"/>
          <p:cNvSpPr/>
          <p:nvPr/>
        </p:nvSpPr>
        <p:spPr>
          <a:xfrm>
            <a:off x="3015600" y="828076"/>
            <a:ext cx="3696352" cy="738662"/>
          </a:xfrm>
          <a:prstGeom prst="wedgeRectCallout">
            <a:avLst>
              <a:gd name="adj1" fmla="val -59393"/>
              <a:gd name="adj2" fmla="val 52380"/>
            </a:avLst>
          </a:prstGeom>
          <a:solidFill>
            <a:srgbClr val="FAE1AF"/>
          </a:solidFill>
          <a:ln w="25400" cap="flat" cmpd="sng" algn="ctr">
            <a:solidFill>
              <a:srgbClr val="A7001B"/>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Calibri"/>
                <a:ea typeface="+mn-ea"/>
                <a:cs typeface="+mn-cs"/>
              </a:rPr>
              <a:t>Variable </a:t>
            </a:r>
            <a:r>
              <a:rPr kumimoji="0" lang="en-US" sz="1600" b="0" i="0" u="none" strike="noStrike" kern="0" cap="none" spc="0" normalizeH="0" baseline="0" noProof="0" dirty="0" err="1" smtClean="0">
                <a:ln>
                  <a:noFill/>
                </a:ln>
                <a:solidFill>
                  <a:srgbClr val="0033CC"/>
                </a:solidFill>
                <a:effectLst/>
                <a:uLnTx/>
                <a:uFillTx/>
                <a:latin typeface="Calibri"/>
                <a:ea typeface="+mn-ea"/>
                <a:cs typeface="+mn-cs"/>
              </a:rPr>
              <a:t>y</a:t>
            </a:r>
            <a:r>
              <a:rPr kumimoji="0" lang="en-US" sz="1600" b="0" i="0" u="none" strike="noStrike" kern="0" cap="none" spc="0" normalizeH="0" baseline="30000" noProof="0" dirty="0" err="1" smtClean="0">
                <a:ln>
                  <a:noFill/>
                </a:ln>
                <a:solidFill>
                  <a:srgbClr val="0033CC"/>
                </a:solidFill>
                <a:effectLst/>
                <a:uLnTx/>
                <a:uFillTx/>
                <a:latin typeface="Calibri"/>
                <a:ea typeface="+mn-ea"/>
                <a:cs typeface="+mn-cs"/>
              </a:rPr>
              <a:t>a,t</a:t>
            </a:r>
            <a:r>
              <a:rPr kumimoji="0" lang="en-US" sz="1600" b="0" i="0" u="none" strike="noStrike" kern="0" cap="none" spc="0" normalizeH="0" baseline="0" noProof="0" dirty="0" smtClean="0">
                <a:ln>
                  <a:noFill/>
                </a:ln>
                <a:solidFill>
                  <a:srgbClr val="0033CC"/>
                </a:solidFill>
                <a:effectLst/>
                <a:uLnTx/>
                <a:uFillTx/>
                <a:latin typeface="Calibri"/>
                <a:ea typeface="+mn-ea"/>
                <a:cs typeface="+mn-cs"/>
              </a:rPr>
              <a:t> </a:t>
            </a:r>
            <a:r>
              <a:rPr kumimoji="0" lang="en-US" sz="1600" b="0" i="0" u="none" strike="noStrike" kern="0" cap="none" spc="0" normalizeH="0" baseline="0" noProof="0" dirty="0" smtClean="0">
                <a:ln>
                  <a:noFill/>
                </a:ln>
                <a:solidFill>
                  <a:srgbClr val="000000"/>
                </a:solidFill>
                <a:effectLst/>
                <a:uLnTx/>
                <a:uFillTx/>
                <a:latin typeface="Calibri"/>
                <a:ea typeface="+mn-ea"/>
                <a:cs typeface="+mn-cs"/>
              </a:rPr>
              <a:t> indicates whether  candidate argument </a:t>
            </a:r>
            <a:r>
              <a:rPr kumimoji="0" lang="en-US" sz="1600" b="0" i="0" u="none" strike="noStrike" kern="0" cap="none" spc="0" normalizeH="0" baseline="0" noProof="0" dirty="0" smtClean="0">
                <a:ln>
                  <a:noFill/>
                </a:ln>
                <a:solidFill>
                  <a:srgbClr val="0033CC"/>
                </a:solidFill>
                <a:effectLst/>
                <a:uLnTx/>
                <a:uFillTx/>
                <a:latin typeface="Calibri"/>
                <a:ea typeface="+mn-ea"/>
                <a:cs typeface="+mn-cs"/>
              </a:rPr>
              <a:t>a </a:t>
            </a:r>
            <a:r>
              <a:rPr kumimoji="0" lang="en-US" sz="1600" b="0" i="0" u="none" strike="noStrike" kern="0" cap="none" spc="0" normalizeH="0" baseline="0" noProof="0" dirty="0" smtClean="0">
                <a:ln>
                  <a:noFill/>
                </a:ln>
                <a:solidFill>
                  <a:srgbClr val="000000"/>
                </a:solidFill>
                <a:effectLst/>
                <a:uLnTx/>
                <a:uFillTx/>
                <a:latin typeface="Calibri"/>
                <a:ea typeface="+mn-ea"/>
                <a:cs typeface="+mn-cs"/>
              </a:rPr>
              <a:t>is assigned a label </a:t>
            </a:r>
            <a:r>
              <a:rPr kumimoji="0" lang="en-US" sz="1600" b="0" i="0" u="none" strike="noStrike" kern="0" cap="none" spc="0" normalizeH="0" baseline="0" noProof="0" dirty="0" smtClean="0">
                <a:ln>
                  <a:noFill/>
                </a:ln>
                <a:solidFill>
                  <a:srgbClr val="0033CC"/>
                </a:solidFill>
                <a:effectLst/>
                <a:uLnTx/>
                <a:uFillTx/>
                <a:latin typeface="Calibri"/>
                <a:ea typeface="+mn-ea"/>
                <a:cs typeface="+mn-cs"/>
              </a:rPr>
              <a:t>t.</a:t>
            </a:r>
            <a:r>
              <a:rPr kumimoji="0" lang="en-US" sz="1600" b="0" i="0" u="none" strike="noStrike" kern="0" cap="none" spc="0" normalizeH="0" baseline="0" noProof="0" dirty="0" smtClean="0">
                <a:ln>
                  <a:noFill/>
                </a:ln>
                <a:solidFill>
                  <a:srgbClr val="000000"/>
                </a:solidFill>
                <a:effectLst/>
                <a:uLnTx/>
                <a:uFillTx/>
                <a:latin typeface="Calibri"/>
                <a:ea typeface="+mn-ea"/>
                <a:cs typeface="+mn-cs"/>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0033CC"/>
                </a:solidFill>
                <a:effectLst/>
                <a:uLnTx/>
                <a:uFillTx/>
                <a:latin typeface="Calibri"/>
                <a:ea typeface="+mn-ea"/>
                <a:cs typeface="+mn-cs"/>
              </a:rPr>
              <a:t>c</a:t>
            </a:r>
            <a:r>
              <a:rPr kumimoji="0" lang="en-US" sz="1600" b="0" i="0" u="none" strike="noStrike" kern="0" cap="none" spc="0" normalizeH="0" baseline="30000" noProof="0" dirty="0" err="1" smtClean="0">
                <a:ln>
                  <a:noFill/>
                </a:ln>
                <a:solidFill>
                  <a:srgbClr val="0033CC"/>
                </a:solidFill>
                <a:effectLst/>
                <a:uLnTx/>
                <a:uFillTx/>
                <a:latin typeface="Calibri"/>
                <a:ea typeface="+mn-ea"/>
                <a:cs typeface="+mn-cs"/>
              </a:rPr>
              <a:t>a,t</a:t>
            </a:r>
            <a:r>
              <a:rPr kumimoji="0" lang="en-US" sz="1600" b="0" i="0" u="none" strike="noStrike" kern="0" cap="none" spc="0" normalizeH="0" baseline="30000" noProof="0" dirty="0" smtClean="0">
                <a:ln>
                  <a:noFill/>
                </a:ln>
                <a:solidFill>
                  <a:srgbClr val="0033CC"/>
                </a:solidFill>
                <a:effectLst/>
                <a:uLnTx/>
                <a:uFillTx/>
                <a:latin typeface="Calibri"/>
                <a:ea typeface="+mn-ea"/>
                <a:cs typeface="+mn-cs"/>
              </a:rPr>
              <a:t> </a:t>
            </a:r>
            <a:r>
              <a:rPr kumimoji="0" lang="en-US" sz="1600" b="0" i="0" u="none" strike="noStrike" kern="0" cap="none" spc="0" normalizeH="0" baseline="30000" noProof="0" dirty="0" smtClean="0">
                <a:ln>
                  <a:noFill/>
                </a:ln>
                <a:solidFill>
                  <a:srgbClr val="000000"/>
                </a:solidFill>
                <a:effectLst/>
                <a:uLnTx/>
                <a:uFillTx/>
                <a:latin typeface="Calibri"/>
                <a:ea typeface="+mn-ea"/>
                <a:cs typeface="+mn-cs"/>
              </a:rPr>
              <a:t> </a:t>
            </a:r>
            <a:r>
              <a:rPr kumimoji="0" lang="en-US" sz="1600" b="0" i="0" u="none" strike="noStrike" kern="0" cap="none" spc="0" normalizeH="0" baseline="0" noProof="0" dirty="0" smtClean="0">
                <a:ln>
                  <a:noFill/>
                </a:ln>
                <a:solidFill>
                  <a:srgbClr val="000000"/>
                </a:solidFill>
                <a:effectLst/>
                <a:uLnTx/>
                <a:uFillTx/>
                <a:latin typeface="Calibri"/>
                <a:ea typeface="+mn-ea"/>
                <a:cs typeface="+mn-cs"/>
              </a:rPr>
              <a:t> is the corresponding model score </a:t>
            </a:r>
          </a:p>
        </p:txBody>
      </p:sp>
      <p:sp>
        <p:nvSpPr>
          <p:cNvPr id="182" name="Rectangle 181"/>
          <p:cNvSpPr/>
          <p:nvPr/>
        </p:nvSpPr>
        <p:spPr>
          <a:xfrm>
            <a:off x="4733227" y="1621606"/>
            <a:ext cx="4258373" cy="176993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83" name="TextBox 182"/>
          <p:cNvSpPr txBox="1"/>
          <p:nvPr/>
        </p:nvSpPr>
        <p:spPr>
          <a:xfrm>
            <a:off x="8202030" y="2310825"/>
            <a:ext cx="941970" cy="584775"/>
          </a:xfrm>
          <a:prstGeom prst="rect">
            <a:avLst/>
          </a:prstGeom>
          <a:solidFill>
            <a:srgbClr val="FAE1AF"/>
          </a:solidFill>
          <a:ln>
            <a:solidFill>
              <a:srgbClr val="A7001B"/>
            </a:solidFill>
          </a:ln>
        </p:spPr>
        <p:txBody>
          <a:bodyPr wrap="square" rtlCol="0">
            <a:spAutoFit/>
          </a:bodyPr>
          <a:lstStyle/>
          <a:p>
            <a:pPr eaLnBrk="1" hangingPunct="1"/>
            <a:r>
              <a:rPr lang="en-US" sz="3200" b="1" dirty="0" smtClean="0">
                <a:solidFill>
                  <a:srgbClr val="000000"/>
                </a:solidFill>
                <a:latin typeface="Calibri"/>
                <a:cs typeface="Arial" pitchFamily="34" charset="0"/>
              </a:rPr>
              <a:t>+ ….</a:t>
            </a:r>
            <a:endParaRPr lang="en-US" sz="3200" b="1" dirty="0">
              <a:solidFill>
                <a:srgbClr val="000000"/>
              </a:solidFill>
              <a:latin typeface="Calibri"/>
              <a:cs typeface="Arial" pitchFamily="34" charset="0"/>
            </a:endParaRPr>
          </a:p>
        </p:txBody>
      </p:sp>
      <p:sp>
        <p:nvSpPr>
          <p:cNvPr id="184" name="TextBox 183"/>
          <p:cNvSpPr txBox="1"/>
          <p:nvPr/>
        </p:nvSpPr>
        <p:spPr>
          <a:xfrm>
            <a:off x="2148903" y="5267980"/>
            <a:ext cx="4846199" cy="523220"/>
          </a:xfrm>
          <a:prstGeom prst="rect">
            <a:avLst/>
          </a:prstGeom>
          <a:solidFill>
            <a:srgbClr val="FAE1AF"/>
          </a:solidFill>
          <a:ln w="9525" cap="flat" cmpd="sng" algn="ctr">
            <a:solidFill>
              <a:srgbClr val="A7001B"/>
            </a:solidFill>
            <a:prstDash val="solid"/>
          </a:ln>
          <a:effectLst>
            <a:outerShdw blurRad="40000" dist="20000" dir="5400000" rotWithShape="0">
              <a:srgbClr val="000000">
                <a:alpha val="38000"/>
              </a:srgbClr>
            </a:outerShdw>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Calibri"/>
                <a:ea typeface="+mn-ea"/>
                <a:cs typeface="+mn-cs"/>
              </a:rPr>
              <a:t>+</a:t>
            </a:r>
            <a:r>
              <a:rPr kumimoji="0" lang="en-US" sz="2000" b="0" i="0" u="none" strike="noStrike" kern="0" cap="none" spc="0" normalizeH="0" baseline="0" noProof="0" dirty="0" smtClean="0">
                <a:ln>
                  <a:noFill/>
                </a:ln>
                <a:solidFill>
                  <a:srgbClr val="000000"/>
                </a:solidFill>
                <a:effectLst/>
                <a:uLnTx/>
                <a:uFillTx/>
                <a:latin typeface="Calibri"/>
                <a:ea typeface="+mn-ea"/>
                <a:cs typeface="+mn-cs"/>
              </a:rPr>
              <a:t> Joint coherency constraints between tasks</a:t>
            </a:r>
          </a:p>
        </p:txBody>
      </p:sp>
    </p:spTree>
    <p:extLst>
      <p:ext uri="{BB962C8B-B14F-4D97-AF65-F5344CB8AC3E}">
        <p14:creationId xmlns:p14="http://schemas.microsoft.com/office/powerpoint/2010/main" val="289669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1+#ppt_w/2"/>
                                          </p:val>
                                        </p:tav>
                                        <p:tav tm="100000">
                                          <p:val>
                                            <p:strVal val="#ppt_x"/>
                                          </p:val>
                                        </p:tav>
                                      </p:tavLst>
                                    </p:anim>
                                    <p:anim calcmode="lin" valueType="num">
                                      <p:cBhvr additive="base">
                                        <p:cTn id="8" dur="500" fill="hold"/>
                                        <p:tgtEl>
                                          <p:spTgt spid="18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55"/>
                                        </p:tgtEl>
                                      </p:cBhvr>
                                    </p:animEffect>
                                    <p:set>
                                      <p:cBhvr>
                                        <p:cTn id="17" dur="1" fill="hold">
                                          <p:stCondLst>
                                            <p:cond delay="499"/>
                                          </p:stCondLst>
                                        </p:cTn>
                                        <p:tgtEl>
                                          <p:spTgt spid="15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8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8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162"/>
                                        </p:tgtEl>
                                      </p:cBhvr>
                                    </p:animEffect>
                                    <p:set>
                                      <p:cBhvr>
                                        <p:cTn id="34" dur="1" fill="hold">
                                          <p:stCondLst>
                                            <p:cond delay="499"/>
                                          </p:stCondLst>
                                        </p:cTn>
                                        <p:tgtEl>
                                          <p:spTgt spid="16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71"/>
                                        </p:tgtEl>
                                        <p:attrNameLst>
                                          <p:attrName>style.visibility</p:attrName>
                                        </p:attrNameLst>
                                      </p:cBhvr>
                                      <p:to>
                                        <p:strVal val="visible"/>
                                      </p:to>
                                    </p:set>
                                    <p:animEffect transition="in" filter="dissolve">
                                      <p:cBhvr>
                                        <p:cTn id="41" dur="500"/>
                                        <p:tgtEl>
                                          <p:spTgt spid="171"/>
                                        </p:tgtEl>
                                      </p:cBhvr>
                                    </p:animEffect>
                                  </p:childTnLst>
                                </p:cTn>
                              </p:par>
                              <p:par>
                                <p:cTn id="42" presetID="9" presetClass="exit" presetSubtype="0" fill="hold" nodeType="withEffect">
                                  <p:stCondLst>
                                    <p:cond delay="0"/>
                                  </p:stCondLst>
                                  <p:childTnLst>
                                    <p:animEffect transition="out" filter="dissolve">
                                      <p:cBhvr>
                                        <p:cTn id="43" dur="500"/>
                                        <p:tgtEl>
                                          <p:spTgt spid="153"/>
                                        </p:tgtEl>
                                      </p:cBhvr>
                                    </p:animEffect>
                                    <p:set>
                                      <p:cBhvr>
                                        <p:cTn id="44" dur="1" fill="hold">
                                          <p:stCondLst>
                                            <p:cond delay="499"/>
                                          </p:stCondLst>
                                        </p:cTn>
                                        <p:tgtEl>
                                          <p:spTgt spid="153"/>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154"/>
                                        </p:tgtEl>
                                      </p:cBhvr>
                                    </p:animEffect>
                                    <p:set>
                                      <p:cBhvr>
                                        <p:cTn id="47" dur="1" fill="hold">
                                          <p:stCondLst>
                                            <p:cond delay="499"/>
                                          </p:stCondLst>
                                        </p:cTn>
                                        <p:tgtEl>
                                          <p:spTgt spid="15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8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7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80" grpId="0"/>
      <p:bldP spid="181" grpId="0" animBg="1"/>
      <p:bldP spid="182" grpId="0" animBg="1"/>
      <p:bldP spid="183" grpId="0" animBg="1"/>
      <p:bldP spid="18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676274" y="228600"/>
            <a:ext cx="8086726" cy="533400"/>
          </a:xfrm>
          <a:prstGeom prst="rect">
            <a:avLst/>
          </a:prstGeom>
        </p:spPr>
        <p:txBody>
          <a:bodyPr lIns="91425" tIns="91425" rIns="91425" bIns="91425" anchor="t" anchorCtr="0">
            <a:noAutofit/>
          </a:bodyPr>
          <a:lstStyle/>
          <a:p>
            <a:pPr lvl="0" rtl="0">
              <a:spcBef>
                <a:spcPts val="0"/>
              </a:spcBef>
              <a:buNone/>
            </a:pPr>
            <a:r>
              <a:rPr lang="en-GB" dirty="0" smtClean="0"/>
              <a:t>Reasoning for Using Complex Models without Joint Supervision </a:t>
            </a:r>
            <a:endParaRPr lang="en-GB" dirty="0"/>
          </a:p>
        </p:txBody>
      </p:sp>
      <p:sp>
        <p:nvSpPr>
          <p:cNvPr id="442" name="Shape 442"/>
          <p:cNvSpPr txBox="1">
            <a:spLocks noGrp="1"/>
          </p:cNvSpPr>
          <p:nvPr>
            <p:ph idx="1"/>
          </p:nvPr>
        </p:nvSpPr>
        <p:spPr>
          <a:xfrm>
            <a:off x="381000" y="1219200"/>
            <a:ext cx="5334000" cy="5181600"/>
          </a:xfrm>
          <a:prstGeom prst="rect">
            <a:avLst/>
          </a:prstGeom>
        </p:spPr>
        <p:txBody>
          <a:bodyPr lIns="91425" tIns="91425" rIns="91425" bIns="91425" anchor="t" anchorCtr="0">
            <a:noAutofit/>
          </a:bodyPr>
          <a:lstStyle/>
          <a:p>
            <a:pPr marL="274320" lvl="0" indent="-228600" rtl="0">
              <a:spcBef>
                <a:spcPts val="0"/>
              </a:spcBef>
            </a:pPr>
            <a:r>
              <a:rPr lang="en-GB" dirty="0" smtClean="0"/>
              <a:t>There is a need to understand </a:t>
            </a:r>
            <a:r>
              <a:rPr lang="en-GB" dirty="0" smtClean="0">
                <a:solidFill>
                  <a:srgbClr val="400080"/>
                </a:solidFill>
              </a:rPr>
              <a:t>multiple phenomena </a:t>
            </a:r>
            <a:r>
              <a:rPr lang="en-GB" dirty="0" smtClean="0"/>
              <a:t>in natural language text </a:t>
            </a:r>
            <a:endParaRPr lang="en-GB" dirty="0"/>
          </a:p>
          <a:p>
            <a:pPr marL="274320" lvl="1" indent="-228600" rtl="0">
              <a:spcBef>
                <a:spcPts val="0"/>
              </a:spcBef>
            </a:pPr>
            <a:r>
              <a:rPr lang="en-GB" dirty="0" smtClean="0">
                <a:solidFill>
                  <a:srgbClr val="000080"/>
                </a:solidFill>
              </a:rPr>
              <a:t>We will never have enough jointly annotated data </a:t>
            </a:r>
            <a:endParaRPr lang="en-GB" dirty="0">
              <a:solidFill>
                <a:srgbClr val="000080"/>
              </a:solidFill>
            </a:endParaRPr>
          </a:p>
          <a:p>
            <a:pPr marL="274320" lvl="0" indent="-228600" rtl="0">
              <a:spcBef>
                <a:spcPts val="0"/>
              </a:spcBef>
            </a:pPr>
            <a:endParaRPr lang="en-GB" dirty="0" smtClean="0"/>
          </a:p>
          <a:p>
            <a:pPr marL="274320" lvl="0" indent="-228600" rtl="0">
              <a:spcBef>
                <a:spcPts val="0"/>
              </a:spcBef>
            </a:pPr>
            <a:r>
              <a:rPr lang="en-GB" dirty="0" smtClean="0"/>
              <a:t>Joint </a:t>
            </a:r>
            <a:r>
              <a:rPr lang="en-GB" dirty="0"/>
              <a:t>inference via </a:t>
            </a:r>
            <a:r>
              <a:rPr lang="en-GB" dirty="0" smtClean="0"/>
              <a:t>declarative </a:t>
            </a:r>
            <a:r>
              <a:rPr lang="en-GB" dirty="0"/>
              <a:t>constraints</a:t>
            </a:r>
          </a:p>
          <a:p>
            <a:pPr marL="274320" lvl="1" indent="-228600" rtl="0">
              <a:spcBef>
                <a:spcPts val="0"/>
              </a:spcBef>
            </a:pPr>
            <a:r>
              <a:rPr lang="en-GB" dirty="0" smtClean="0">
                <a:solidFill>
                  <a:srgbClr val="000080"/>
                </a:solidFill>
              </a:rPr>
              <a:t>Is essential both to provide </a:t>
            </a:r>
            <a:r>
              <a:rPr lang="en-GB" dirty="0" smtClean="0"/>
              <a:t>coherent global prediction,</a:t>
            </a:r>
            <a:r>
              <a:rPr lang="en-GB" dirty="0" smtClean="0">
                <a:solidFill>
                  <a:srgbClr val="000080"/>
                </a:solidFill>
              </a:rPr>
              <a:t> and </a:t>
            </a:r>
          </a:p>
          <a:p>
            <a:pPr marL="274320" lvl="1" indent="-228600" rtl="0">
              <a:spcBef>
                <a:spcPts val="0"/>
              </a:spcBef>
            </a:pPr>
            <a:r>
              <a:rPr lang="en-GB" dirty="0" smtClean="0">
                <a:solidFill>
                  <a:srgbClr val="000080"/>
                </a:solidFill>
              </a:rPr>
              <a:t>At a way to get around </a:t>
            </a:r>
            <a:r>
              <a:rPr lang="en-GB" dirty="0" smtClean="0"/>
              <a:t>lack of joint annotation </a:t>
            </a:r>
          </a:p>
          <a:p>
            <a:pPr marL="274320" indent="-228600">
              <a:spcBef>
                <a:spcPts val="0"/>
              </a:spcBef>
            </a:pPr>
            <a:endParaRPr lang="en-GB" dirty="0" smtClean="0"/>
          </a:p>
          <a:p>
            <a:pPr marL="274320" indent="-228600">
              <a:spcBef>
                <a:spcPts val="0"/>
              </a:spcBef>
            </a:pPr>
            <a:r>
              <a:rPr lang="en-GB" dirty="0" smtClean="0"/>
              <a:t>Joint Inference can also be used to improve individual models.</a:t>
            </a:r>
          </a:p>
        </p:txBody>
      </p:sp>
      <p:sp>
        <p:nvSpPr>
          <p:cNvPr id="443" name="Shape 443"/>
          <p:cNvSpPr txBox="1">
            <a:spLocks noGrp="1"/>
          </p:cNvSpPr>
          <p:nvPr>
            <p:ph type="sldNum" sz="quarter" idx="4294967295"/>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GB"/>
              <a:t>36</a:t>
            </a:fld>
            <a:endParaRPr lang="en-GB"/>
          </a:p>
        </p:txBody>
      </p:sp>
      <p:sp>
        <p:nvSpPr>
          <p:cNvPr id="5" name="Rectangle 4"/>
          <p:cNvSpPr/>
          <p:nvPr/>
        </p:nvSpPr>
        <p:spPr>
          <a:xfrm>
            <a:off x="5943600" y="685800"/>
            <a:ext cx="2971800" cy="5489028"/>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itchFamily="34" charset="0"/>
              <a:buChar char="•"/>
            </a:pPr>
            <a:r>
              <a:rPr lang="en-US" dirty="0" smtClean="0">
                <a:solidFill>
                  <a:srgbClr val="FF0000"/>
                </a:solidFill>
                <a:cs typeface="Courier"/>
              </a:rPr>
              <a:t>Verbs</a:t>
            </a:r>
          </a:p>
          <a:p>
            <a:pPr marL="285750" indent="-285750">
              <a:buFont typeface="Arial" pitchFamily="34" charset="0"/>
              <a:buChar char="•"/>
            </a:pPr>
            <a:r>
              <a:rPr lang="en-US" dirty="0" smtClean="0">
                <a:solidFill>
                  <a:srgbClr val="FF0000"/>
                </a:solidFill>
                <a:cs typeface="Courier"/>
              </a:rPr>
              <a:t>Nouns</a:t>
            </a:r>
          </a:p>
          <a:p>
            <a:pPr marL="285750" indent="-285750">
              <a:buFont typeface="Arial" pitchFamily="34" charset="0"/>
              <a:buChar char="•"/>
            </a:pPr>
            <a:r>
              <a:rPr lang="en-US" dirty="0" smtClean="0">
                <a:solidFill>
                  <a:srgbClr val="FF0000"/>
                </a:solidFill>
                <a:cs typeface="Courier"/>
              </a:rPr>
              <a:t>Commas</a:t>
            </a:r>
          </a:p>
          <a:p>
            <a:pPr marL="285750" indent="-285750">
              <a:buFont typeface="Arial" pitchFamily="34" charset="0"/>
              <a:buChar char="•"/>
            </a:pPr>
            <a:r>
              <a:rPr lang="en-US" dirty="0" smtClean="0">
                <a:solidFill>
                  <a:srgbClr val="FF0000"/>
                </a:solidFill>
                <a:cs typeface="Courier"/>
              </a:rPr>
              <a:t>Prepositions</a:t>
            </a:r>
          </a:p>
          <a:p>
            <a:pPr marL="285750" indent="-285750">
              <a:buFont typeface="Arial" pitchFamily="34" charset="0"/>
              <a:buChar char="•"/>
            </a:pPr>
            <a:r>
              <a:rPr lang="en-US" dirty="0" smtClean="0">
                <a:cs typeface="Courier"/>
              </a:rPr>
              <a:t>Compounds</a:t>
            </a:r>
          </a:p>
          <a:p>
            <a:pPr marL="285750" indent="-285750">
              <a:buFont typeface="Arial" pitchFamily="34" charset="0"/>
              <a:buChar char="•"/>
            </a:pPr>
            <a:r>
              <a:rPr lang="en-US" dirty="0" smtClean="0">
                <a:cs typeface="Courier"/>
              </a:rPr>
              <a:t>Possessives</a:t>
            </a:r>
          </a:p>
          <a:p>
            <a:pPr marL="285750" indent="-285750">
              <a:buFont typeface="Arial" pitchFamily="34" charset="0"/>
              <a:buChar char="•"/>
            </a:pPr>
            <a:r>
              <a:rPr lang="en-US" dirty="0" smtClean="0">
                <a:cs typeface="Courier"/>
              </a:rPr>
              <a:t>Adjective-Noun</a:t>
            </a:r>
          </a:p>
          <a:p>
            <a:pPr marL="285750" indent="-285750">
              <a:buFont typeface="Arial" pitchFamily="34" charset="0"/>
              <a:buChar char="•"/>
            </a:pPr>
            <a:r>
              <a:rPr lang="en-US" dirty="0" smtClean="0">
                <a:solidFill>
                  <a:srgbClr val="FF0000"/>
                </a:solidFill>
                <a:cs typeface="Courier"/>
              </a:rPr>
              <a:t>Light verbs</a:t>
            </a:r>
          </a:p>
          <a:p>
            <a:pPr marL="285750" indent="-285750">
              <a:buFont typeface="Arial" pitchFamily="34" charset="0"/>
              <a:buChar char="•"/>
            </a:pPr>
            <a:r>
              <a:rPr lang="en-US" dirty="0" smtClean="0">
                <a:solidFill>
                  <a:srgbClr val="FF0000"/>
                </a:solidFill>
                <a:cs typeface="Courier"/>
              </a:rPr>
              <a:t>Phrasal verbs</a:t>
            </a:r>
          </a:p>
          <a:p>
            <a:pPr marL="285750" indent="-285750">
              <a:buFont typeface="Arial" pitchFamily="34" charset="0"/>
              <a:buChar char="•"/>
            </a:pPr>
            <a:r>
              <a:rPr lang="en-US" dirty="0" smtClean="0">
                <a:solidFill>
                  <a:srgbClr val="FF0000"/>
                </a:solidFill>
                <a:cs typeface="Courier"/>
              </a:rPr>
              <a:t>NER</a:t>
            </a:r>
          </a:p>
          <a:p>
            <a:pPr marL="285750" indent="-285750">
              <a:buFont typeface="Arial" pitchFamily="34" charset="0"/>
              <a:buChar char="•"/>
            </a:pPr>
            <a:r>
              <a:rPr lang="en-US" dirty="0" err="1" smtClean="0">
                <a:solidFill>
                  <a:srgbClr val="FF0000"/>
                </a:solidFill>
                <a:cs typeface="Courier"/>
              </a:rPr>
              <a:t>Wikification</a:t>
            </a:r>
            <a:endParaRPr lang="en-US" dirty="0" smtClean="0">
              <a:solidFill>
                <a:srgbClr val="FF0000"/>
              </a:solidFill>
              <a:cs typeface="Courier"/>
            </a:endParaRPr>
          </a:p>
          <a:p>
            <a:pPr marL="285750" indent="-285750">
              <a:buFont typeface="Arial" pitchFamily="34" charset="0"/>
              <a:buChar char="•"/>
            </a:pPr>
            <a:r>
              <a:rPr lang="en-US" dirty="0" smtClean="0">
                <a:solidFill>
                  <a:srgbClr val="FF0000"/>
                </a:solidFill>
                <a:cs typeface="Courier"/>
              </a:rPr>
              <a:t>Events</a:t>
            </a:r>
          </a:p>
          <a:p>
            <a:pPr marL="285750" indent="-285750">
              <a:buFont typeface="Arial" pitchFamily="34" charset="0"/>
              <a:buChar char="•"/>
            </a:pPr>
            <a:r>
              <a:rPr lang="en-US" dirty="0" smtClean="0">
                <a:cs typeface="Courier"/>
              </a:rPr>
              <a:t>Implicit relations</a:t>
            </a:r>
          </a:p>
          <a:p>
            <a:pPr marL="742950" lvl="1" indent="-285750">
              <a:buFont typeface="Arial" pitchFamily="34" charset="0"/>
              <a:buChar char="•"/>
            </a:pPr>
            <a:r>
              <a:rPr lang="en-US" dirty="0" smtClean="0">
                <a:cs typeface="Courier"/>
              </a:rPr>
              <a:t>Missing Arguments</a:t>
            </a:r>
          </a:p>
          <a:p>
            <a:pPr marL="742950" lvl="1" indent="-285750">
              <a:buFont typeface="Arial" pitchFamily="34" charset="0"/>
              <a:buChar char="•"/>
            </a:pPr>
            <a:r>
              <a:rPr lang="en-US" dirty="0" smtClean="0">
                <a:cs typeface="Courier"/>
              </a:rPr>
              <a:t>Missing Predicates</a:t>
            </a:r>
          </a:p>
          <a:p>
            <a:pPr marL="285750" indent="-285750">
              <a:buFont typeface="Arial" pitchFamily="34" charset="0"/>
              <a:buChar char="•"/>
            </a:pPr>
            <a:r>
              <a:rPr lang="en-US" dirty="0" smtClean="0">
                <a:cs typeface="Courier"/>
              </a:rPr>
              <a:t>Conjunctions</a:t>
            </a:r>
          </a:p>
          <a:p>
            <a:pPr marL="285750" indent="-285750">
              <a:buFont typeface="Arial" pitchFamily="34" charset="0"/>
              <a:buChar char="•"/>
            </a:pPr>
            <a:r>
              <a:rPr lang="en-US" dirty="0" smtClean="0">
                <a:cs typeface="Courier"/>
              </a:rPr>
              <a:t>Quantifiers</a:t>
            </a:r>
          </a:p>
          <a:p>
            <a:pPr marL="285750" indent="-285750">
              <a:buFont typeface="Arial" pitchFamily="34" charset="0"/>
              <a:buChar char="•"/>
            </a:pPr>
            <a:r>
              <a:rPr lang="en-US" dirty="0" smtClean="0">
                <a:cs typeface="Courier"/>
              </a:rPr>
              <a:t>Negations</a:t>
            </a:r>
          </a:p>
          <a:p>
            <a:pPr marL="285750" indent="-285750">
              <a:buFont typeface="Arial" pitchFamily="34" charset="0"/>
              <a:buChar char="•"/>
            </a:pPr>
            <a:r>
              <a:rPr lang="en-US" dirty="0" smtClean="0">
                <a:solidFill>
                  <a:srgbClr val="FF0000"/>
                </a:solidFill>
                <a:cs typeface="Courier"/>
              </a:rPr>
              <a:t>Quantities</a:t>
            </a:r>
            <a:r>
              <a:rPr lang="en-US" dirty="0" smtClean="0">
                <a:cs typeface="Courier"/>
              </a:rPr>
              <a:t> (comparators)</a:t>
            </a:r>
          </a:p>
          <a:p>
            <a:pPr marL="285750" indent="-285750">
              <a:buFont typeface="Arial" pitchFamily="34" charset="0"/>
              <a:buChar char="•"/>
            </a:pPr>
            <a:r>
              <a:rPr lang="en-US" dirty="0" smtClean="0">
                <a:solidFill>
                  <a:srgbClr val="FF0000"/>
                </a:solidFill>
                <a:cs typeface="Courier"/>
              </a:rPr>
              <a:t>Temporal </a:t>
            </a:r>
          </a:p>
        </p:txBody>
      </p:sp>
    </p:spTree>
    <p:extLst>
      <p:ext uri="{BB962C8B-B14F-4D97-AF65-F5344CB8AC3E}">
        <p14:creationId xmlns:p14="http://schemas.microsoft.com/office/powerpoint/2010/main" val="29169502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Introduction </a:t>
            </a:r>
          </a:p>
          <a:p>
            <a:pPr lvl="1"/>
            <a:r>
              <a:rPr lang="en-US" dirty="0" smtClean="0"/>
              <a:t>Natural Language Understanding</a:t>
            </a:r>
          </a:p>
          <a:p>
            <a:pPr lvl="1"/>
            <a:r>
              <a:rPr lang="en-US" dirty="0" smtClean="0"/>
              <a:t>The idea of Incidental Supervision</a:t>
            </a:r>
          </a:p>
          <a:p>
            <a:r>
              <a:rPr lang="en-US" dirty="0"/>
              <a:t>Exploiting existing information as supervision </a:t>
            </a:r>
          </a:p>
          <a:p>
            <a:pPr lvl="1"/>
            <a:r>
              <a:rPr lang="en-US" dirty="0" smtClean="0"/>
              <a:t>Information that is there independently of that task at hand</a:t>
            </a:r>
          </a:p>
          <a:p>
            <a:pPr lvl="2"/>
            <a:r>
              <a:rPr lang="en-US" dirty="0" err="1" smtClean="0"/>
              <a:t>Dataless</a:t>
            </a:r>
            <a:r>
              <a:rPr lang="en-US" dirty="0" smtClean="0"/>
              <a:t> Classification</a:t>
            </a:r>
          </a:p>
          <a:p>
            <a:pPr lvl="2"/>
            <a:r>
              <a:rPr lang="en-US" dirty="0" smtClean="0"/>
              <a:t>Wikification and Entity Linking (KBs, Multilingual)</a:t>
            </a:r>
          </a:p>
          <a:p>
            <a:r>
              <a:rPr lang="en-US" dirty="0" smtClean="0"/>
              <a:t>Learning only simple models</a:t>
            </a:r>
          </a:p>
          <a:p>
            <a:pPr lvl="1"/>
            <a:r>
              <a:rPr lang="en-US" dirty="0" smtClean="0"/>
              <a:t>Structured examples</a:t>
            </a:r>
          </a:p>
          <a:p>
            <a:pPr lvl="2"/>
            <a:r>
              <a:rPr lang="en-US" dirty="0" smtClean="0"/>
              <a:t>Put it together via Inference &amp; Knowledge</a:t>
            </a:r>
          </a:p>
          <a:p>
            <a:r>
              <a:rPr lang="en-US" dirty="0" smtClean="0"/>
              <a:t>Response </a:t>
            </a:r>
            <a:r>
              <a:rPr lang="en-US" dirty="0"/>
              <a:t>Driven Learning</a:t>
            </a:r>
          </a:p>
          <a:p>
            <a:pPr lvl="1"/>
            <a:r>
              <a:rPr lang="en-US" dirty="0"/>
              <a:t>Learning from the world’s feedback</a:t>
            </a:r>
          </a:p>
          <a:p>
            <a:r>
              <a:rPr lang="en-US" dirty="0" smtClean="0"/>
              <a:t>Conclusion</a:t>
            </a:r>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37</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82406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464820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1385369"/>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441960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3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a:t>Language </a:t>
            </a:r>
            <a:r>
              <a:rPr lang="en-US" dirty="0" smtClean="0"/>
              <a:t>Requires (some) Supervision</a:t>
            </a:r>
            <a:endParaRPr lang="en-US" dirty="0"/>
          </a:p>
        </p:txBody>
      </p:sp>
      <p:sp>
        <p:nvSpPr>
          <p:cNvPr id="3" name="Content Placeholder 2"/>
          <p:cNvSpPr>
            <a:spLocks noGrp="1"/>
          </p:cNvSpPr>
          <p:nvPr>
            <p:ph idx="4294967295"/>
          </p:nvPr>
        </p:nvSpPr>
        <p:spPr>
          <a:xfrm>
            <a:off x="533400" y="4191000"/>
            <a:ext cx="8610600" cy="2362200"/>
          </a:xfrm>
        </p:spPr>
        <p:txBody>
          <a:bodyPr/>
          <a:lstStyle/>
          <a:p>
            <a:r>
              <a:rPr lang="en-US" sz="2000" dirty="0"/>
              <a:t>How to recover meaning from text?</a:t>
            </a:r>
          </a:p>
          <a:p>
            <a:r>
              <a:rPr lang="en-US" sz="2000" dirty="0" smtClean="0">
                <a:solidFill>
                  <a:srgbClr val="0033CC"/>
                </a:solidFill>
              </a:rPr>
              <a:t>Standard “example based” ML: </a:t>
            </a:r>
            <a:r>
              <a:rPr lang="en-US" sz="2000" dirty="0" smtClean="0"/>
              <a:t>annotate text with </a:t>
            </a:r>
            <a:r>
              <a:rPr lang="en-US" sz="2000" dirty="0"/>
              <a:t>meaning </a:t>
            </a:r>
            <a:r>
              <a:rPr lang="en-US" sz="2000" dirty="0" smtClean="0"/>
              <a:t>representation</a:t>
            </a:r>
          </a:p>
          <a:p>
            <a:pPr lvl="1"/>
            <a:r>
              <a:rPr lang="en-US" sz="1800" dirty="0" smtClean="0"/>
              <a:t>The teacher </a:t>
            </a:r>
            <a:r>
              <a:rPr lang="en-US" sz="1800" dirty="0"/>
              <a:t>needs deep understanding of the learning agent </a:t>
            </a:r>
            <a:r>
              <a:rPr lang="en-US" sz="1800" dirty="0" smtClean="0"/>
              <a:t>; not </a:t>
            </a:r>
            <a:r>
              <a:rPr lang="en-US" sz="1800" dirty="0"/>
              <a:t>scalable.</a:t>
            </a:r>
          </a:p>
          <a:p>
            <a:r>
              <a:rPr lang="en-US" sz="2000" dirty="0" smtClean="0">
                <a:solidFill>
                  <a:srgbClr val="0033CC"/>
                </a:solidFill>
              </a:rPr>
              <a:t>Response Driven Learning: </a:t>
            </a:r>
            <a:r>
              <a:rPr lang="en-US" sz="1800" dirty="0" smtClean="0"/>
              <a:t>Exploit </a:t>
            </a:r>
            <a:r>
              <a:rPr lang="en-US" sz="1800" dirty="0" smtClean="0">
                <a:solidFill>
                  <a:srgbClr val="3366CC"/>
                </a:solidFill>
              </a:rPr>
              <a:t>indirect signals </a:t>
            </a:r>
            <a:r>
              <a:rPr lang="en-US" sz="1800" dirty="0" smtClean="0"/>
              <a:t>in the interaction between the learner and the teacher/environment  </a:t>
            </a:r>
            <a:endParaRPr lang="en-US" sz="1800" dirty="0"/>
          </a:p>
          <a:p>
            <a:endParaRPr lang="en-US" sz="2000"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E20FC37C-9894-45C1-B193-B6D8403BFE07}" type="slidenum">
              <a:rPr lang="en-US" altLang="zh-TW" smtClean="0"/>
              <a:pPr>
                <a:defRPr/>
              </a:pPr>
              <a:t>38</a:t>
            </a:fld>
            <a:endParaRPr lang="en-US" altLang="zh-TW"/>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352675" y="3733800"/>
            <a:ext cx="2925673" cy="307777"/>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solidFill>
                  <a:srgbClr val="000080"/>
                </a:solidFill>
                <a:latin typeface="+mj-lt"/>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343205" y="1831457"/>
            <a:ext cx="682426" cy="3737813"/>
          </a:xfrm>
          <a:prstGeom prst="curvedConnector4">
            <a:avLst>
              <a:gd name="adj1" fmla="val -33498"/>
              <a:gd name="adj2" fmla="val 69568"/>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a:off x="1905000" y="1905000"/>
            <a:ext cx="1910512" cy="1828800"/>
          </a:xfrm>
          <a:prstGeom prst="curvedConnector2">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5" name="Rectangular Callout 4"/>
          <p:cNvSpPr/>
          <p:nvPr/>
        </p:nvSpPr>
        <p:spPr>
          <a:xfrm>
            <a:off x="4366772" y="746760"/>
            <a:ext cx="4668372" cy="548640"/>
          </a:xfrm>
          <a:prstGeom prst="wedgeRectCallout">
            <a:avLst>
              <a:gd name="adj1" fmla="val -10196"/>
              <a:gd name="adj2" fmla="val 44456"/>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a:t>
            </a:r>
            <a:r>
              <a:rPr lang="en-US" dirty="0" smtClean="0">
                <a:solidFill>
                  <a:srgbClr val="003366"/>
                </a:solidFill>
                <a:latin typeface="Calibri" pitchFamily="34" charset="0"/>
                <a:cs typeface="Calibri" pitchFamily="34" charset="0"/>
              </a:rPr>
              <a:t>to provide </a:t>
            </a:r>
            <a:r>
              <a:rPr lang="en-US" dirty="0">
                <a:solidFill>
                  <a:srgbClr val="003366"/>
                </a:solidFill>
                <a:latin typeface="Calibri" pitchFamily="34" charset="0"/>
                <a:cs typeface="Calibri" pitchFamily="34" charset="0"/>
              </a:rPr>
              <a:t>supervision </a:t>
            </a:r>
            <a:r>
              <a:rPr lang="en-US" dirty="0" smtClean="0">
                <a:solidFill>
                  <a:srgbClr val="003366"/>
                </a:solidFill>
                <a:latin typeface="Calibri" pitchFamily="34" charset="0"/>
                <a:cs typeface="Calibri" pitchFamily="34" charset="0"/>
              </a:rPr>
              <a:t>(and eventually</a:t>
            </a:r>
            <a:r>
              <a:rPr lang="en-US" dirty="0">
                <a:solidFill>
                  <a:srgbClr val="003366"/>
                </a:solidFill>
                <a:latin typeface="Calibri" pitchFamily="34" charset="0"/>
                <a:cs typeface="Calibri" pitchFamily="34" charset="0"/>
              </a:rPr>
              <a:t>, recover meaning) ?</a:t>
            </a:r>
          </a:p>
        </p:txBody>
      </p:sp>
      <p:sp>
        <p:nvSpPr>
          <p:cNvPr id="19" name="Rectangular Callout 18"/>
          <p:cNvSpPr/>
          <p:nvPr/>
        </p:nvSpPr>
        <p:spPr>
          <a:xfrm>
            <a:off x="533400" y="1066800"/>
            <a:ext cx="3048000" cy="533400"/>
          </a:xfrm>
          <a:prstGeom prst="wedgeRectCallout">
            <a:avLst>
              <a:gd name="adj1" fmla="val -37262"/>
              <a:gd name="adj2" fmla="val 198215"/>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80"/>
                </a:solidFill>
                <a:latin typeface="Calibri" pitchFamily="34" charset="0"/>
              </a:rPr>
              <a:t>Can I get a coffee with lots of sugar and no milk</a:t>
            </a:r>
          </a:p>
        </p:txBody>
      </p:sp>
      <p:sp>
        <p:nvSpPr>
          <p:cNvPr id="20" name="TextBox 19"/>
          <p:cNvSpPr txBox="1"/>
          <p:nvPr/>
        </p:nvSpPr>
        <p:spPr>
          <a:xfrm>
            <a:off x="1828800" y="3273623"/>
            <a:ext cx="2036327" cy="307777"/>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smtClean="0">
                <a:solidFill>
                  <a:srgbClr val="000080"/>
                </a:solidFill>
                <a:latin typeface="+mj-lt"/>
                <a:ea typeface="Tahoma" pitchFamily="34" charset="0"/>
                <a:cs typeface="Tahoma" pitchFamily="34" charset="0"/>
              </a:rPr>
              <a:t>Meaning Representation:</a:t>
            </a:r>
            <a:endParaRPr lang="en-US" sz="1400" dirty="0">
              <a:solidFill>
                <a:srgbClr val="000080"/>
              </a:solidFill>
              <a:latin typeface="+mj-lt"/>
              <a:ea typeface="Tahoma" pitchFamily="34" charset="0"/>
              <a:cs typeface="Tahoma" pitchFamily="34" charset="0"/>
            </a:endParaRPr>
          </a:p>
        </p:txBody>
      </p:sp>
    </p:spTree>
    <p:extLst>
      <p:ext uri="{BB962C8B-B14F-4D97-AF65-F5344CB8AC3E}">
        <p14:creationId xmlns:p14="http://schemas.microsoft.com/office/powerpoint/2010/main" val="12201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5"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r>
              <a:rPr lang="en-US" dirty="0">
                <a:solidFill>
                  <a:srgbClr val="400080"/>
                </a:solidFill>
                <a:cs typeface="Candara"/>
              </a:rPr>
              <a:t>Instead</a:t>
            </a:r>
            <a:r>
              <a:rPr lang="en-US" dirty="0">
                <a:cs typeface="Candara"/>
              </a:rPr>
              <a:t> </a:t>
            </a:r>
            <a:r>
              <a:rPr lang="en-US" dirty="0" smtClean="0">
                <a:cs typeface="Candara"/>
              </a:rPr>
              <a:t>of training with (</a:t>
            </a:r>
            <a:r>
              <a:rPr lang="en-US" dirty="0">
                <a:cs typeface="Candara"/>
              </a:rPr>
              <a:t>Sentence, </a:t>
            </a:r>
            <a:r>
              <a:rPr lang="en-US" dirty="0" smtClean="0">
                <a:cs typeface="Candara"/>
              </a:rPr>
              <a:t>Meaning </a:t>
            </a:r>
            <a:r>
              <a:rPr lang="en-US" dirty="0">
                <a:cs typeface="Candara"/>
              </a:rPr>
              <a:t>Representation) pairs </a:t>
            </a:r>
            <a:endParaRPr lang="en-US" dirty="0" smtClean="0">
              <a:cs typeface="Candara"/>
            </a:endParaRPr>
          </a:p>
          <a:p>
            <a:endParaRPr lang="en-US" dirty="0" smtClean="0">
              <a:solidFill>
                <a:srgbClr val="0033CC"/>
              </a:solidFill>
              <a:cs typeface="Candara"/>
            </a:endParaRPr>
          </a:p>
          <a:p>
            <a:r>
              <a:rPr lang="en-US" dirty="0" smtClean="0">
                <a:cs typeface="Candara"/>
              </a:rPr>
              <a:t>Think </a:t>
            </a:r>
            <a:r>
              <a:rPr lang="en-US" dirty="0">
                <a:cs typeface="Candara"/>
              </a:rPr>
              <a:t>about </a:t>
            </a:r>
            <a:r>
              <a:rPr lang="en-US" dirty="0" smtClean="0">
                <a:solidFill>
                  <a:srgbClr val="400080"/>
                </a:solidFill>
                <a:cs typeface="Candara"/>
              </a:rPr>
              <a:t>simple </a:t>
            </a:r>
            <a:r>
              <a:rPr lang="en-US" b="1" dirty="0" smtClean="0">
                <a:solidFill>
                  <a:srgbClr val="400080"/>
                </a:solidFill>
                <a:cs typeface="Candara"/>
              </a:rPr>
              <a:t>behavioral derivatives </a:t>
            </a:r>
            <a:r>
              <a:rPr lang="en-US" dirty="0">
                <a:cs typeface="Candara"/>
              </a:rPr>
              <a:t>of the models </a:t>
            </a:r>
            <a:r>
              <a:rPr lang="en-US" dirty="0" smtClean="0">
                <a:cs typeface="Candara"/>
              </a:rPr>
              <a:t>outputs </a:t>
            </a:r>
          </a:p>
          <a:p>
            <a:pPr lvl="1"/>
            <a:r>
              <a:rPr lang="en-US" dirty="0" smtClean="0">
                <a:cs typeface="Candara"/>
              </a:rPr>
              <a:t>Supervise the derivatives (</a:t>
            </a:r>
            <a:r>
              <a:rPr lang="en-US" dirty="0" smtClean="0">
                <a:solidFill>
                  <a:srgbClr val="000080"/>
                </a:solidFill>
                <a:cs typeface="Candara"/>
              </a:rPr>
              <a:t>easy!</a:t>
            </a:r>
            <a:r>
              <a:rPr lang="en-US" dirty="0" smtClean="0">
                <a:cs typeface="Candara"/>
              </a:rPr>
              <a:t>) and </a:t>
            </a:r>
          </a:p>
          <a:p>
            <a:pPr lvl="1"/>
            <a:r>
              <a:rPr lang="en-US" dirty="0" smtClean="0">
                <a:solidFill>
                  <a:srgbClr val="000080"/>
                </a:solidFill>
                <a:cs typeface="Candara"/>
              </a:rPr>
              <a:t>Propagate</a:t>
            </a:r>
            <a:r>
              <a:rPr lang="en-US" dirty="0" smtClean="0">
                <a:cs typeface="Candara"/>
              </a:rPr>
              <a:t> it to learn the complex, structured, transformation model</a:t>
            </a:r>
            <a:endParaRPr lang="en-US" sz="2000" dirty="0" smtClean="0"/>
          </a:p>
          <a:p>
            <a:pPr marL="0" indent="0">
              <a:buNone/>
            </a:pPr>
            <a:endParaRPr lang="en-US" sz="2000" dirty="0"/>
          </a:p>
        </p:txBody>
      </p:sp>
      <p:sp>
        <p:nvSpPr>
          <p:cNvPr id="3" name="Slide Number Placeholder 2"/>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39</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AE1AF"/>
          </a:solidFill>
          <a:ln>
            <a:solidFill>
              <a:srgbClr val="A7001B"/>
            </a:solidFill>
          </a:ln>
        </p:spPr>
        <p:txBody>
          <a:bodyPr wrap="square">
            <a:spAutoFit/>
          </a:bodyPr>
          <a:lstStyle/>
          <a:p>
            <a:pPr algn="ctr"/>
            <a:r>
              <a:rPr lang="en-US" sz="2000" b="1" dirty="0" smtClean="0">
                <a:solidFill>
                  <a:srgbClr val="000080"/>
                </a:solidFill>
                <a:latin typeface="Calibri" charset="0"/>
                <a:sym typeface="Wingdings"/>
              </a:rPr>
              <a:t>Model</a:t>
            </a:r>
            <a:endParaRPr lang="en-US" sz="2000" dirty="0">
              <a:solidFill>
                <a:srgbClr val="000080"/>
              </a:solidFill>
            </a:endParaRPr>
          </a:p>
        </p:txBody>
      </p:sp>
      <p:sp>
        <p:nvSpPr>
          <p:cNvPr id="15" name="Rectangle 14"/>
          <p:cNvSpPr/>
          <p:nvPr/>
        </p:nvSpPr>
        <p:spPr>
          <a:xfrm>
            <a:off x="533400" y="2114490"/>
            <a:ext cx="2438400" cy="400110"/>
          </a:xfrm>
          <a:prstGeom prst="rect">
            <a:avLst/>
          </a:prstGeom>
          <a:solidFill>
            <a:srgbClr val="FAE1AF"/>
          </a:solidFill>
          <a:ln>
            <a:solidFill>
              <a:srgbClr val="A7001B"/>
            </a:solidFill>
          </a:ln>
        </p:spPr>
        <p:txBody>
          <a:bodyPr wrap="square">
            <a:spAutoFit/>
          </a:bodyPr>
          <a:lstStyle/>
          <a:p>
            <a:pPr marL="0" indent="0" algn="ctr">
              <a:buNone/>
            </a:pPr>
            <a:r>
              <a:rPr lang="en-US" sz="2000" dirty="0" smtClean="0">
                <a:solidFill>
                  <a:srgbClr val="000080"/>
                </a:solidFill>
                <a:latin typeface="+mn-lt"/>
              </a:rPr>
              <a:t>English Sentence</a:t>
            </a:r>
            <a:endParaRPr lang="en-US" sz="2000" dirty="0">
              <a:solidFill>
                <a:srgbClr val="000080"/>
              </a:solidFill>
              <a:latin typeface="+mn-lt"/>
            </a:endParaRPr>
          </a:p>
        </p:txBody>
      </p:sp>
      <p:sp>
        <p:nvSpPr>
          <p:cNvPr id="43" name="Rectangle 42"/>
          <p:cNvSpPr/>
          <p:nvPr/>
        </p:nvSpPr>
        <p:spPr>
          <a:xfrm>
            <a:off x="5238131" y="2114490"/>
            <a:ext cx="3129801" cy="400110"/>
          </a:xfrm>
          <a:prstGeom prst="rect">
            <a:avLst/>
          </a:prstGeom>
          <a:solidFill>
            <a:srgbClr val="FAE1AF"/>
          </a:solidFill>
          <a:ln w="9525">
            <a:solidFill>
              <a:srgbClr val="A7001B"/>
            </a:solidFill>
          </a:ln>
        </p:spPr>
        <p:txBody>
          <a:bodyPr wrap="square">
            <a:spAutoFit/>
          </a:bodyPr>
          <a:lstStyle/>
          <a:p>
            <a:pPr marL="0" indent="0" algn="ctr">
              <a:buNone/>
            </a:pPr>
            <a:r>
              <a:rPr lang="en-US" sz="2000" dirty="0" smtClean="0">
                <a:solidFill>
                  <a:srgbClr val="000080"/>
                </a:solidFill>
                <a:latin typeface="+mn-lt"/>
              </a:rPr>
              <a:t>Meaning Representation</a:t>
            </a:r>
            <a:endParaRPr lang="en-US" sz="2000" dirty="0">
              <a:solidFill>
                <a:srgbClr val="000080"/>
              </a:solidFill>
              <a:latin typeface="+mn-lt"/>
            </a:endParaRPr>
          </a:p>
        </p:txBody>
      </p:sp>
      <p:sp>
        <p:nvSpPr>
          <p:cNvPr id="16" name="Right Arrow 15"/>
          <p:cNvSpPr/>
          <p:nvPr/>
        </p:nvSpPr>
        <p:spPr>
          <a:xfrm>
            <a:off x="3014004" y="2230137"/>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763600" y="3352800"/>
            <a:ext cx="1193412"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82565" y="3352800"/>
            <a:ext cx="3014743"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80">
                                          <p:stCondLst>
                                            <p:cond delay="0"/>
                                          </p:stCondLst>
                                        </p:cTn>
                                        <p:tgtEl>
                                          <p:spTgt spid="55"/>
                                        </p:tgtEl>
                                      </p:cBhvr>
                                    </p:animEffect>
                                    <p:anim calcmode="lin" valueType="num">
                                      <p:cBhvr>
                                        <p:cTn id="8"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3" dur="26">
                                          <p:stCondLst>
                                            <p:cond delay="650"/>
                                          </p:stCondLst>
                                        </p:cTn>
                                        <p:tgtEl>
                                          <p:spTgt spid="55"/>
                                        </p:tgtEl>
                                      </p:cBhvr>
                                      <p:to x="100000" y="60000"/>
                                    </p:animScale>
                                    <p:animScale>
                                      <p:cBhvr>
                                        <p:cTn id="14" dur="166" decel="50000">
                                          <p:stCondLst>
                                            <p:cond delay="676"/>
                                          </p:stCondLst>
                                        </p:cTn>
                                        <p:tgtEl>
                                          <p:spTgt spid="55"/>
                                        </p:tgtEl>
                                      </p:cBhvr>
                                      <p:to x="100000" y="100000"/>
                                    </p:animScale>
                                    <p:animScale>
                                      <p:cBhvr>
                                        <p:cTn id="15" dur="26">
                                          <p:stCondLst>
                                            <p:cond delay="1312"/>
                                          </p:stCondLst>
                                        </p:cTn>
                                        <p:tgtEl>
                                          <p:spTgt spid="55"/>
                                        </p:tgtEl>
                                      </p:cBhvr>
                                      <p:to x="100000" y="80000"/>
                                    </p:animScale>
                                    <p:animScale>
                                      <p:cBhvr>
                                        <p:cTn id="16" dur="166" decel="50000">
                                          <p:stCondLst>
                                            <p:cond delay="1338"/>
                                          </p:stCondLst>
                                        </p:cTn>
                                        <p:tgtEl>
                                          <p:spTgt spid="55"/>
                                        </p:tgtEl>
                                      </p:cBhvr>
                                      <p:to x="100000" y="100000"/>
                                    </p:animScale>
                                    <p:animScale>
                                      <p:cBhvr>
                                        <p:cTn id="17" dur="26">
                                          <p:stCondLst>
                                            <p:cond delay="1642"/>
                                          </p:stCondLst>
                                        </p:cTn>
                                        <p:tgtEl>
                                          <p:spTgt spid="55"/>
                                        </p:tgtEl>
                                      </p:cBhvr>
                                      <p:to x="100000" y="90000"/>
                                    </p:animScale>
                                    <p:animScale>
                                      <p:cBhvr>
                                        <p:cTn id="18" dur="166" decel="50000">
                                          <p:stCondLst>
                                            <p:cond delay="1668"/>
                                          </p:stCondLst>
                                        </p:cTn>
                                        <p:tgtEl>
                                          <p:spTgt spid="55"/>
                                        </p:tgtEl>
                                      </p:cBhvr>
                                      <p:to x="100000" y="100000"/>
                                    </p:animScale>
                                    <p:animScale>
                                      <p:cBhvr>
                                        <p:cTn id="19" dur="26">
                                          <p:stCondLst>
                                            <p:cond delay="1808"/>
                                          </p:stCondLst>
                                        </p:cTn>
                                        <p:tgtEl>
                                          <p:spTgt spid="55"/>
                                        </p:tgtEl>
                                      </p:cBhvr>
                                      <p:to x="100000" y="95000"/>
                                    </p:animScale>
                                    <p:animScale>
                                      <p:cBhvr>
                                        <p:cTn id="20" dur="166" decel="50000">
                                          <p:stCondLst>
                                            <p:cond delay="1834"/>
                                          </p:stCondLst>
                                        </p:cTn>
                                        <p:tgtEl>
                                          <p:spTgt spid="5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4953000" y="609600"/>
            <a:ext cx="4132984" cy="685800"/>
          </a:xfrm>
          <a:prstGeom prst="wedgeRectCallout">
            <a:avLst>
              <a:gd name="adj1" fmla="val 14107"/>
              <a:gd name="adj2" fmla="val 322426"/>
            </a:avLst>
          </a:prstGeom>
          <a:solidFill>
            <a:srgbClr val="FAE1AF"/>
          </a:solidFill>
          <a:ln w="19050">
            <a:solidFill>
              <a:srgbClr val="A7001B"/>
            </a:solidFill>
            <a:miter lim="800000"/>
            <a:headEnd/>
            <a:tailEnd/>
          </a:ln>
        </p:spPr>
        <p:txBody>
          <a:bodyPr/>
          <a:lstStyle/>
          <a:p>
            <a:pPr algn="ctr"/>
            <a:r>
              <a:rPr lang="en-US" dirty="0" smtClean="0">
                <a:solidFill>
                  <a:srgbClr val="000080"/>
                </a:solidFill>
                <a:latin typeface="Calibri"/>
                <a:cs typeface="Arial" charset="0"/>
              </a:rPr>
              <a:t>Satisfying expectations is a knowledge intensive reasoning process </a:t>
            </a:r>
            <a:endParaRPr lang="en-US" dirty="0">
              <a:solidFill>
                <a:srgbClr val="000080"/>
              </a:solidFill>
              <a:latin typeface="Calibri"/>
              <a:cs typeface="Arial" charset="0"/>
            </a:endParaRPr>
          </a:p>
        </p:txBody>
      </p:sp>
      <p:sp>
        <p:nvSpPr>
          <p:cNvPr id="18436" name="Rectangle 2"/>
          <p:cNvSpPr>
            <a:spLocks noGrp="1" noChangeArrowheads="1"/>
          </p:cNvSpPr>
          <p:nvPr>
            <p:ph type="title"/>
          </p:nvPr>
        </p:nvSpPr>
        <p:spPr/>
        <p:txBody>
          <a:bodyPr/>
          <a:lstStyle/>
          <a:p>
            <a:r>
              <a:rPr lang="en-US" dirty="0" smtClean="0"/>
              <a:t>Natural Language Understanding</a:t>
            </a:r>
          </a:p>
        </p:txBody>
      </p:sp>
      <p:sp>
        <p:nvSpPr>
          <p:cNvPr id="830467" name="Rectangle 3"/>
          <p:cNvSpPr>
            <a:spLocks noGrp="1" noChangeArrowheads="1"/>
          </p:cNvSpPr>
          <p:nvPr>
            <p:ph idx="1"/>
          </p:nvPr>
        </p:nvSpPr>
        <p:spPr>
          <a:xfrm>
            <a:off x="457200" y="1295400"/>
            <a:ext cx="8229600" cy="4953000"/>
          </a:xfrm>
        </p:spPr>
        <p:txBody>
          <a:bodyPr/>
          <a:lstStyle/>
          <a:p>
            <a:r>
              <a:rPr lang="en-US" altLang="zh-TW" dirty="0" smtClean="0"/>
              <a:t>Natural language understanding decisions are global decisions that require </a:t>
            </a:r>
          </a:p>
          <a:p>
            <a:pPr lvl="1"/>
            <a:r>
              <a:rPr lang="en-US" altLang="zh-TW" dirty="0" smtClean="0"/>
              <a:t>Making (local) predictions driven by different models trained in different ways, at different times/conditions/scenarios</a:t>
            </a:r>
          </a:p>
          <a:p>
            <a:pPr lvl="1"/>
            <a:r>
              <a:rPr lang="en-US" altLang="zh-TW" dirty="0" smtClean="0">
                <a:solidFill>
                  <a:srgbClr val="000080"/>
                </a:solidFill>
              </a:rPr>
              <a:t>The ability to put these predictions together coherently</a:t>
            </a:r>
          </a:p>
          <a:p>
            <a:pPr lvl="1"/>
            <a:r>
              <a:rPr lang="en-US" altLang="zh-TW" dirty="0" smtClean="0"/>
              <a:t>Knowledge, that guides the decisions so they satisfy our expectations</a:t>
            </a:r>
          </a:p>
          <a:p>
            <a:pPr lvl="1"/>
            <a:endParaRPr lang="en-US" altLang="zh-TW" dirty="0"/>
          </a:p>
          <a:p>
            <a:pPr lvl="1"/>
            <a:endParaRPr lang="en-US" altLang="zh-TW" dirty="0" smtClean="0"/>
          </a:p>
          <a:p>
            <a:pPr lvl="1"/>
            <a:r>
              <a:rPr lang="en-US" altLang="zh-TW" dirty="0" smtClean="0"/>
              <a:t>But today, I’ll focus on the underlying learning processes and argue that they, too, necessitate some reasoning. </a:t>
            </a: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marL="457200" lvl="1" indent="0">
              <a:buNone/>
            </a:pPr>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p:txBody>
      </p:sp>
      <p:sp>
        <p:nvSpPr>
          <p:cNvPr id="3" name="Slide Number Placeholder 2"/>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4</a:t>
            </a:fld>
            <a:endParaRPr lang="en-US" altLang="zh-TW" dirty="0"/>
          </a:p>
        </p:txBody>
      </p:sp>
      <p:cxnSp>
        <p:nvCxnSpPr>
          <p:cNvPr id="6" name="Straight Connector 5"/>
          <p:cNvCxnSpPr/>
          <p:nvPr/>
        </p:nvCxnSpPr>
        <p:spPr>
          <a:xfrm>
            <a:off x="5948746" y="3102592"/>
            <a:ext cx="10668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8908" y="3483592"/>
            <a:ext cx="24384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61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Response based Learning Scenario</a:t>
            </a:r>
            <a:endParaRPr lang="en-US" dirty="0"/>
          </a:p>
        </p:txBody>
      </p:sp>
      <p:sp>
        <p:nvSpPr>
          <p:cNvPr id="9" name="Content Placeholder 8"/>
          <p:cNvSpPr>
            <a:spLocks noGrp="1"/>
          </p:cNvSpPr>
          <p:nvPr>
            <p:ph idx="1"/>
          </p:nvPr>
        </p:nvSpPr>
        <p:spPr>
          <a:xfrm>
            <a:off x="381000" y="713013"/>
            <a:ext cx="8534400" cy="51816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 name="Slide Number Placeholder 3"/>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kern="1200" cap="none" spc="0" normalizeH="0" baseline="0" noProof="0" dirty="0" smtClean="0">
                <a:ln>
                  <a:noFill/>
                </a:ln>
                <a:solidFill>
                  <a:srgbClr val="0033CC"/>
                </a:solidFill>
                <a:effectLst/>
                <a:uLnTx/>
                <a:uFillTx/>
                <a:latin typeface="Arial" pitchFamily="34" charset="0"/>
                <a:ea typeface="Arial Unicode MS" pitchFamily="34" charset="-128"/>
                <a:cs typeface="Arial Unicode MS" pitchFamily="34" charset="-128"/>
              </a:rPr>
              <a:t>Page </a:t>
            </a:r>
            <a:fld id="{C83F18D4-0D70-44DE-A8FF-A8D5002D1168}" type="slidenum">
              <a:rPr kumimoji="0" lang="en-US" altLang="zh-TW" sz="1200" b="0" i="0" u="none" strike="noStrike" kern="1200" cap="none" spc="0" normalizeH="0" baseline="0" noProof="0" smtClean="0">
                <a:ln>
                  <a:noFill/>
                </a:ln>
                <a:solidFill>
                  <a:srgbClr val="0033CC"/>
                </a:solidFill>
                <a:effectLst/>
                <a:uLnTx/>
                <a:uFillTx/>
                <a:latin typeface="Arial" pitchFamily="34"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zh-TW" sz="1200" b="0" i="0" u="none" strike="noStrike" kern="1200" cap="none" spc="0" normalizeH="0" baseline="0" noProof="0" dirty="0">
              <a:ln>
                <a:noFill/>
              </a:ln>
              <a:solidFill>
                <a:srgbClr val="0033CC"/>
              </a:solidFill>
              <a:effectLst/>
              <a:uLnTx/>
              <a:uFillTx/>
              <a:latin typeface="Arial" pitchFamily="34" charset="0"/>
              <a:ea typeface="Arial Unicode MS" pitchFamily="34" charset="-128"/>
              <a:cs typeface="Arial Unicode MS" pitchFamily="34" charset="-128"/>
            </a:endParaRPr>
          </a:p>
        </p:txBody>
      </p:sp>
      <p:sp>
        <p:nvSpPr>
          <p:cNvPr id="41" name="Rectangle 40"/>
          <p:cNvSpPr/>
          <p:nvPr/>
        </p:nvSpPr>
        <p:spPr>
          <a:xfrm>
            <a:off x="3726788" y="4129129"/>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EECE1"/>
              </a:solidFill>
              <a:effectLst/>
              <a:uLnTx/>
              <a:uFillTx/>
              <a:latin typeface="Calibri"/>
              <a:ea typeface="+mn-ea"/>
              <a:cs typeface="+mn-cs"/>
            </a:endParaRPr>
          </a:p>
        </p:txBody>
      </p:sp>
      <p:sp>
        <p:nvSpPr>
          <p:cNvPr id="55" name="Rectangle 54"/>
          <p:cNvSpPr/>
          <p:nvPr/>
        </p:nvSpPr>
        <p:spPr>
          <a:xfrm>
            <a:off x="3575540" y="1599446"/>
            <a:ext cx="990805"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80"/>
                </a:solidFill>
                <a:effectLst/>
                <a:uLnTx/>
                <a:uFillTx/>
                <a:latin typeface="Calibri" charset="0"/>
                <a:ea typeface="+mn-ea"/>
                <a:cs typeface="Arial" pitchFamily="34" charset="0"/>
                <a:sym typeface="Wingdings"/>
              </a:rPr>
              <a:t>Model</a:t>
            </a:r>
            <a:endParaRPr kumimoji="0" lang="en-US" sz="2000" b="0" i="0" u="none" strike="noStrike" kern="1200" cap="none" spc="0" normalizeH="0" baseline="0" noProof="0" dirty="0">
              <a:ln>
                <a:noFill/>
              </a:ln>
              <a:solidFill>
                <a:srgbClr val="000080"/>
              </a:solidFill>
              <a:effectLst/>
              <a:uLnTx/>
              <a:uFillTx/>
              <a:ea typeface="+mn-ea"/>
              <a:cs typeface="Arial" pitchFamily="34" charset="0"/>
            </a:endParaRPr>
          </a:p>
        </p:txBody>
      </p:sp>
      <p:sp>
        <p:nvSpPr>
          <p:cNvPr id="15" name="Rectangle 14"/>
          <p:cNvSpPr/>
          <p:nvPr/>
        </p:nvSpPr>
        <p:spPr>
          <a:xfrm>
            <a:off x="533400" y="1568668"/>
            <a:ext cx="2438400"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80"/>
                </a:solidFill>
                <a:effectLst/>
                <a:uLnTx/>
                <a:uFillTx/>
                <a:latin typeface="Calibri"/>
                <a:ea typeface="+mn-ea"/>
                <a:cs typeface="Arial" pitchFamily="34" charset="0"/>
              </a:rPr>
              <a:t>English Sentence</a:t>
            </a:r>
            <a:endParaRPr kumimoji="0" lang="en-US" sz="2000" b="0" i="0" u="none" strike="noStrike" kern="1200" cap="none" spc="0" normalizeH="0" baseline="0" noProof="0" dirty="0">
              <a:ln>
                <a:noFill/>
              </a:ln>
              <a:solidFill>
                <a:srgbClr val="000080"/>
              </a:solidFill>
              <a:effectLst/>
              <a:uLnTx/>
              <a:uFillTx/>
              <a:latin typeface="Calibri"/>
              <a:ea typeface="+mn-ea"/>
              <a:cs typeface="Arial" pitchFamily="34" charset="0"/>
            </a:endParaRPr>
          </a:p>
        </p:txBody>
      </p:sp>
      <p:sp>
        <p:nvSpPr>
          <p:cNvPr id="43" name="Rectangle 42"/>
          <p:cNvSpPr/>
          <p:nvPr/>
        </p:nvSpPr>
        <p:spPr>
          <a:xfrm>
            <a:off x="5238131" y="1568668"/>
            <a:ext cx="3129801" cy="400110"/>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80"/>
                </a:solidFill>
                <a:effectLst/>
                <a:uLnTx/>
                <a:uFillTx/>
                <a:latin typeface="Calibri"/>
                <a:ea typeface="+mn-ea"/>
                <a:cs typeface="Arial" pitchFamily="34" charset="0"/>
              </a:rPr>
              <a:t>Meaning Representation</a:t>
            </a:r>
            <a:endParaRPr kumimoji="0" lang="en-US" sz="2000" b="0" i="0" u="none" strike="noStrike" kern="1200" cap="none" spc="0" normalizeH="0" baseline="0" noProof="0" dirty="0">
              <a:ln>
                <a:noFill/>
              </a:ln>
              <a:solidFill>
                <a:srgbClr val="000080"/>
              </a:solidFill>
              <a:effectLst/>
              <a:uLnTx/>
              <a:uFillTx/>
              <a:latin typeface="Calibri"/>
              <a:ea typeface="+mn-ea"/>
              <a:cs typeface="Arial" pitchFamily="34" charset="0"/>
            </a:endParaRPr>
          </a:p>
        </p:txBody>
      </p:sp>
      <p:sp>
        <p:nvSpPr>
          <p:cNvPr id="16" name="Right Arrow 15"/>
          <p:cNvSpPr/>
          <p:nvPr/>
        </p:nvSpPr>
        <p:spPr>
          <a:xfrm>
            <a:off x="3014004" y="1684315"/>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Right Arrow 46"/>
          <p:cNvSpPr/>
          <p:nvPr/>
        </p:nvSpPr>
        <p:spPr>
          <a:xfrm>
            <a:off x="4622412" y="1706182"/>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152400" y="2247556"/>
            <a:ext cx="4183988" cy="1200329"/>
          </a:xfrm>
          <a:prstGeom prst="rect">
            <a:avLst/>
          </a:prstGeom>
          <a:solidFill>
            <a:srgbClr val="FAE1AF"/>
          </a:solidFill>
          <a:ln w="57150">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Calibri" pitchFamily="34" charset="0"/>
                <a:ea typeface="+mn-ea"/>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4724660" y="2247556"/>
            <a:ext cx="4183706" cy="1200329"/>
          </a:xfrm>
          <a:prstGeom prst="rect">
            <a:avLst/>
          </a:prstGeom>
          <a:solidFill>
            <a:srgbClr val="FAE1AF"/>
          </a:solidFill>
          <a:ln w="57150">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3366"/>
                </a:solidFill>
                <a:effectLst/>
                <a:uLnTx/>
                <a:uFillTx/>
                <a:latin typeface="Calibri" pitchFamily="34" charset="0"/>
                <a:ea typeface="+mn-ea"/>
                <a:cs typeface="Calibri" pitchFamily="34" charset="0"/>
              </a:rPr>
              <a:t>Move (a1,a2) top(a1,x1) card(a1) tableau(a2) top(x2,a2) color(a1,x3) color(x2,x4) not-equal(x3,x4) value(a1,x5) value(x2,x6) successor(x5,x6)</a:t>
            </a:r>
            <a:endParaRPr kumimoji="0" lang="en-US" sz="1800" b="0" i="0" u="none" strike="noStrike" kern="1200" cap="none" spc="0" normalizeH="0" baseline="0" noProof="0" dirty="0">
              <a:ln>
                <a:noFill/>
              </a:ln>
              <a:solidFill>
                <a:srgbClr val="003366"/>
              </a:solidFill>
              <a:effectLst/>
              <a:uLnTx/>
              <a:uFillTx/>
              <a:latin typeface="Calibri" pitchFamily="34" charset="0"/>
              <a:ea typeface="+mn-ea"/>
              <a:cs typeface="Calibri"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76638"/>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4724400" y="4425045"/>
            <a:ext cx="4190740" cy="1823355"/>
          </a:xfrm>
          <a:prstGeom prst="rect">
            <a:avLst/>
          </a:prstGeom>
          <a:solidFill>
            <a:srgbClr val="FAE1AF"/>
          </a:solidFill>
          <a:ln>
            <a:solidFill>
              <a:srgbClr val="A7001B"/>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000080"/>
              </a:buClr>
              <a:buSzPct val="75000"/>
              <a:buFont typeface="Wingdings" pitchFamily="2" charset="2"/>
              <a:buChar char="n"/>
              <a:tabLst/>
              <a:defRPr/>
            </a:pPr>
            <a:r>
              <a:rPr kumimoji="0" lang="en-US" sz="2400" b="0" i="0" u="none" strike="noStrike" kern="0" cap="none" spc="0" normalizeH="0" baseline="0" noProof="0" dirty="0" smtClean="0">
                <a:ln>
                  <a:noFill/>
                </a:ln>
                <a:solidFill>
                  <a:srgbClr val="400080"/>
                </a:solidFill>
                <a:effectLst/>
                <a:uLnTx/>
                <a:uFillTx/>
                <a:latin typeface="Calibri"/>
                <a:ea typeface="+mn-ea"/>
                <a:cs typeface="Candara"/>
              </a:rPr>
              <a:t>Simple derivatives </a:t>
            </a:r>
            <a:r>
              <a:rPr kumimoji="0" lang="en-US" sz="2400" b="0" i="0" u="none" strike="noStrike" kern="0" cap="none" spc="0" normalizeH="0" baseline="0" noProof="0" dirty="0" smtClean="0">
                <a:ln>
                  <a:noFill/>
                </a:ln>
                <a:solidFill>
                  <a:srgbClr val="000080"/>
                </a:solidFill>
                <a:effectLst/>
                <a:uLnTx/>
                <a:uFillTx/>
                <a:latin typeface="Calibri"/>
                <a:ea typeface="+mn-ea"/>
                <a:cs typeface="Candara"/>
              </a:rPr>
              <a:t>of the models outputs: game API</a:t>
            </a:r>
          </a:p>
          <a:p>
            <a:pPr marL="742950" marR="0" lvl="1" indent="-285750" algn="l" defTabSz="914400" rtl="0" eaLnBrk="0" fontAlgn="base" latinLnBrk="0" hangingPunct="0">
              <a:lnSpc>
                <a:spcPct val="100000"/>
              </a:lnSpc>
              <a:spcBef>
                <a:spcPct val="20000"/>
              </a:spcBef>
              <a:spcAft>
                <a:spcPct val="0"/>
              </a:spcAft>
              <a:buClr>
                <a:srgbClr val="400080"/>
              </a:buClr>
              <a:buSzPct val="80000"/>
              <a:buFont typeface="Wingdings" pitchFamily="2" charset="2"/>
              <a:buChar char="¨"/>
              <a:tabLst/>
              <a:defRPr/>
            </a:pPr>
            <a:r>
              <a:rPr kumimoji="0" lang="en-US" sz="2000" b="0" i="0" u="none" strike="noStrike" kern="0" cap="none" spc="0" normalizeH="0" baseline="0" noProof="0" dirty="0" smtClean="0">
                <a:ln>
                  <a:noFill/>
                </a:ln>
                <a:solidFill>
                  <a:srgbClr val="400080"/>
                </a:solidFill>
                <a:effectLst/>
                <a:uLnTx/>
                <a:uFillTx/>
                <a:latin typeface="Calibri"/>
                <a:ea typeface="+mn-ea"/>
                <a:cs typeface="Candara"/>
              </a:rPr>
              <a:t>Supervise the derivative and Propagate it to learn the transformation model</a:t>
            </a:r>
            <a:endParaRPr kumimoji="0" lang="en-US" sz="2000" b="0" i="0" u="none" strike="noStrike" kern="0" cap="none" spc="0" normalizeH="0" baseline="0" noProof="0" dirty="0" smtClean="0">
              <a:ln>
                <a:noFill/>
              </a:ln>
              <a:solidFill>
                <a:srgbClr val="400080"/>
              </a:solidFill>
              <a:effectLst/>
              <a:uLnTx/>
              <a:uFillTx/>
              <a:latin typeface="Calibri"/>
              <a:ea typeface="+mn-ea"/>
            </a:endParaRPr>
          </a:p>
          <a:p>
            <a:pPr marL="0" marR="0" lvl="0" indent="0" algn="l" defTabSz="914400" rtl="0" eaLnBrk="0" fontAlgn="base" latinLnBrk="0" hangingPunct="0">
              <a:lnSpc>
                <a:spcPct val="100000"/>
              </a:lnSpc>
              <a:spcBef>
                <a:spcPct val="20000"/>
              </a:spcBef>
              <a:spcAft>
                <a:spcPct val="0"/>
              </a:spcAft>
              <a:buClr>
                <a:srgbClr val="FF9900"/>
              </a:buClr>
              <a:buSzPct val="75000"/>
              <a:buFont typeface="Wingdings" pitchFamily="2" charset="2"/>
              <a:buNone/>
              <a:tabLst/>
              <a:defRPr/>
            </a:pPr>
            <a:endParaRPr kumimoji="0" lang="en-US" sz="2000" b="0" i="0" u="none" strike="noStrike" kern="0" cap="none" spc="0" normalizeH="0" baseline="0" noProof="0" dirty="0">
              <a:ln>
                <a:noFill/>
              </a:ln>
              <a:solidFill>
                <a:srgbClr val="000080"/>
              </a:solidFill>
              <a:effectLst/>
              <a:uLnTx/>
              <a:uFillTx/>
              <a:latin typeface="Calibri"/>
              <a:ea typeface="+mn-ea"/>
              <a:cs typeface="+mn-cs"/>
            </a:endParaRPr>
          </a:p>
        </p:txBody>
      </p:sp>
      <p:sp>
        <p:nvSpPr>
          <p:cNvPr id="27" name="Rectangle 26"/>
          <p:cNvSpPr/>
          <p:nvPr/>
        </p:nvSpPr>
        <p:spPr>
          <a:xfrm>
            <a:off x="5257800" y="3645178"/>
            <a:ext cx="3129801" cy="461665"/>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80"/>
                </a:solidFill>
                <a:effectLst/>
                <a:uLnTx/>
                <a:uFillTx/>
                <a:latin typeface="Calibri"/>
                <a:ea typeface="+mn-ea"/>
                <a:cs typeface="Arial" pitchFamily="34" charset="0"/>
              </a:rPr>
              <a:t>Play </a:t>
            </a:r>
            <a:r>
              <a:rPr kumimoji="0" lang="en-US" sz="2400" b="0" i="0" u="none" strike="noStrike" kern="1200" cap="none" spc="0" normalizeH="0" baseline="0" noProof="0" dirty="0" err="1" smtClean="0">
                <a:ln>
                  <a:noFill/>
                </a:ln>
                <a:solidFill>
                  <a:srgbClr val="000080"/>
                </a:solidFill>
                <a:effectLst/>
                <a:uLnTx/>
                <a:uFillTx/>
                <a:latin typeface="Calibri"/>
                <a:ea typeface="+mn-ea"/>
                <a:cs typeface="Arial" pitchFamily="34" charset="0"/>
              </a:rPr>
              <a:t>Freecell</a:t>
            </a:r>
            <a:r>
              <a:rPr kumimoji="0" lang="en-US" sz="2400" b="0" i="0" u="none" strike="noStrike" kern="1200" cap="none" spc="0" normalizeH="0" baseline="0" noProof="0" dirty="0" smtClean="0">
                <a:ln>
                  <a:noFill/>
                </a:ln>
                <a:solidFill>
                  <a:srgbClr val="000080"/>
                </a:solidFill>
                <a:effectLst/>
                <a:uLnTx/>
                <a:uFillTx/>
                <a:latin typeface="Calibri"/>
                <a:ea typeface="+mn-ea"/>
                <a:cs typeface="Arial" pitchFamily="34" charset="0"/>
              </a:rPr>
              <a:t> (solitaire) </a:t>
            </a:r>
            <a:endParaRPr kumimoji="0" lang="en-US" sz="2400" b="0" i="0" u="none" strike="noStrike" kern="1200" cap="none" spc="0" normalizeH="0" baseline="0" noProof="0" dirty="0">
              <a:ln>
                <a:noFill/>
              </a:ln>
              <a:solidFill>
                <a:srgbClr val="000080"/>
              </a:solidFill>
              <a:effectLst/>
              <a:uLnTx/>
              <a:uFillTx/>
              <a:latin typeface="Calibri"/>
              <a:ea typeface="+mn-ea"/>
              <a:cs typeface="Arial" pitchFamily="34" charset="0"/>
            </a:endParaRPr>
          </a:p>
        </p:txBody>
      </p:sp>
      <p:sp>
        <p:nvSpPr>
          <p:cNvPr id="28" name="Right Arrow 27"/>
          <p:cNvSpPr/>
          <p:nvPr/>
        </p:nvSpPr>
        <p:spPr>
          <a:xfrm rot="10800000">
            <a:off x="4557411" y="3792126"/>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6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II: </a:t>
            </a:r>
            <a:r>
              <a:rPr lang="en-US" dirty="0" err="1" smtClean="0"/>
              <a:t>Geoquery</a:t>
            </a:r>
            <a:r>
              <a:rPr lang="en-US" dirty="0" smtClean="0"/>
              <a:t> with Response based Learning</a:t>
            </a:r>
            <a:endParaRPr lang="en-US" dirty="0"/>
          </a:p>
        </p:txBody>
      </p:sp>
      <p:sp>
        <p:nvSpPr>
          <p:cNvPr id="9" name="Content Placeholder 8"/>
          <p:cNvSpPr>
            <a:spLocks noGrp="1"/>
          </p:cNvSpPr>
          <p:nvPr>
            <p:ph idx="1"/>
          </p:nvPr>
        </p:nvSpPr>
        <p:spPr>
          <a:xfrm>
            <a:off x="373423" y="9906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formal representation.</a:t>
            </a:r>
          </a:p>
          <a:p>
            <a:endParaRPr lang="en-US" dirty="0">
              <a:solidFill>
                <a:srgbClr val="0033CC"/>
              </a:solidFill>
            </a:endParaRPr>
          </a:p>
          <a:p>
            <a:endParaRPr lang="en-US" dirty="0" smtClean="0">
              <a:solidFill>
                <a:srgbClr val="0033CC"/>
              </a:solidFill>
            </a:endParaRPr>
          </a:p>
          <a:p>
            <a:endParaRPr lang="en-US" dirty="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a:solidFill>
                <a:srgbClr val="0033CC"/>
              </a:solidFill>
            </a:endParaRPr>
          </a:p>
          <a:p>
            <a:r>
              <a:rPr lang="en-US" sz="2000" dirty="0" smtClean="0"/>
              <a:t>“Guess” a semantic parse.  </a:t>
            </a:r>
            <a:r>
              <a:rPr lang="en-US" sz="2000" b="1" dirty="0" smtClean="0">
                <a:solidFill>
                  <a:srgbClr val="3366CC"/>
                </a:solidFill>
              </a:rPr>
              <a:t>Is </a:t>
            </a:r>
            <a:r>
              <a:rPr lang="en-US" sz="2000" b="1" dirty="0" smtClean="0">
                <a:solidFill>
                  <a:srgbClr val="3366CC"/>
                </a:solidFill>
                <a:sym typeface="Wingdings" pitchFamily="2" charset="2"/>
              </a:rPr>
              <a:t>[</a:t>
            </a:r>
            <a:r>
              <a:rPr lang="en-US" sz="2000" b="1" dirty="0" smtClean="0">
                <a:solidFill>
                  <a:srgbClr val="3366CC"/>
                </a:solidFill>
              </a:rPr>
              <a:t>DB </a:t>
            </a:r>
            <a:r>
              <a:rPr lang="en-US" sz="2000" b="1" dirty="0">
                <a:solidFill>
                  <a:srgbClr val="3366CC"/>
                </a:solidFill>
              </a:rPr>
              <a:t>response == Expected response] </a:t>
            </a:r>
            <a:r>
              <a:rPr lang="en-US" sz="2000" b="1" dirty="0" smtClean="0">
                <a:solidFill>
                  <a:srgbClr val="3366CC"/>
                </a:solidFill>
              </a:rPr>
              <a:t>? </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Pennsylvania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Pennsylvania</a:t>
            </a:r>
            <a:r>
              <a:rPr lang="en-US" dirty="0" smtClean="0">
                <a:latin typeface="Calibri" pitchFamily="34" charset="0"/>
                <a:sym typeface="Wingdings" panose="05000000000000000000" pitchFamily="2" charset="2"/>
              </a:rPr>
              <a:t> </a:t>
            </a:r>
            <a:r>
              <a:rPr lang="en-US" b="1" dirty="0" smtClean="0">
                <a:latin typeface="Calibri" pitchFamily="34" charset="0"/>
              </a:rPr>
              <a:t>Positive Response</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a:t>
            </a:r>
            <a:r>
              <a:rPr lang="en-US" dirty="0">
                <a:solidFill>
                  <a:srgbClr val="003366"/>
                </a:solidFill>
                <a:latin typeface="Calibri" pitchFamily="34" charset="0"/>
              </a:rPr>
              <a:t>Pennsylvania </a:t>
            </a:r>
            <a:r>
              <a:rPr lang="en-US" dirty="0" smtClean="0">
                <a:solidFill>
                  <a:srgbClr val="003366"/>
                </a:solidFill>
                <a:latin typeface="Calibri" pitchFamily="34" charset="0"/>
              </a:rPr>
              <a:t>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NYC, or ???? </a:t>
            </a:r>
            <a:r>
              <a:rPr lang="en-US" dirty="0" smtClean="0">
                <a:latin typeface="Calibri" pitchFamily="34" charset="0"/>
                <a:sym typeface="Wingdings" panose="05000000000000000000" pitchFamily="2" charset="2"/>
              </a:rPr>
              <a:t> </a:t>
            </a:r>
            <a:r>
              <a:rPr lang="en-US" b="1" dirty="0" smtClean="0">
                <a:latin typeface="Calibri" pitchFamily="34" charset="0"/>
              </a:rPr>
              <a:t>Negative Response</a:t>
            </a:r>
          </a:p>
          <a:p>
            <a:pPr lvl="1"/>
            <a:endParaRPr lang="en-US" b="1" dirty="0">
              <a:solidFill>
                <a:srgbClr val="FF0000"/>
              </a:solidFill>
              <a:latin typeface="Calibri" pitchFamily="34" charset="0"/>
            </a:endParaRPr>
          </a:p>
          <a:p>
            <a:pPr lvl="1"/>
            <a:endParaRPr lang="en-US" b="1" dirty="0">
              <a:solidFill>
                <a:srgbClr val="FF0000"/>
              </a:solidFill>
              <a:latin typeface="Calibri" pitchFamily="34" charset="0"/>
            </a:endParaRPr>
          </a:p>
          <a:p>
            <a:pPr lvl="1"/>
            <a:endParaRPr lang="en-US" dirty="0" smtClean="0">
              <a:solidFill>
                <a:srgbClr val="0033CC"/>
              </a:solidFill>
            </a:endParaRP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EECE1"/>
              </a:solidFill>
              <a:effectLst/>
              <a:uLnTx/>
              <a:uFillTx/>
              <a:latin typeface="Calibri"/>
              <a:ea typeface="+mn-ea"/>
              <a:cs typeface="+mn-cs"/>
            </a:endParaRPr>
          </a:p>
        </p:txBody>
      </p:sp>
      <p:sp>
        <p:nvSpPr>
          <p:cNvPr id="55" name="Rectangle 54"/>
          <p:cNvSpPr/>
          <p:nvPr/>
        </p:nvSpPr>
        <p:spPr>
          <a:xfrm>
            <a:off x="3575540" y="2145268"/>
            <a:ext cx="990805"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3366CC"/>
                </a:solidFill>
                <a:effectLst/>
                <a:uLnTx/>
                <a:uFillTx/>
                <a:latin typeface="Calibri" charset="0"/>
                <a:ea typeface="+mn-ea"/>
                <a:cs typeface="Arial" pitchFamily="34" charset="0"/>
                <a:sym typeface="Wingdings"/>
              </a:rPr>
              <a:t>Model</a:t>
            </a:r>
            <a:endParaRPr kumimoji="0" lang="en-US" sz="2000" b="0" i="0" u="none" strike="noStrike" kern="1200" cap="none" spc="0" normalizeH="0" baseline="0" noProof="0" dirty="0">
              <a:ln>
                <a:noFill/>
              </a:ln>
              <a:solidFill>
                <a:srgbClr val="3366CC"/>
              </a:solidFill>
              <a:effectLst/>
              <a:uLnTx/>
              <a:uFillTx/>
              <a:latin typeface="Arial" pitchFamily="34" charset="0"/>
              <a:ea typeface="+mn-ea"/>
              <a:cs typeface="Arial" pitchFamily="34" charset="0"/>
            </a:endParaRPr>
          </a:p>
        </p:txBody>
      </p:sp>
      <p:sp>
        <p:nvSpPr>
          <p:cNvPr id="15" name="Rectangle 14"/>
          <p:cNvSpPr/>
          <p:nvPr/>
        </p:nvSpPr>
        <p:spPr>
          <a:xfrm>
            <a:off x="533400" y="2114490"/>
            <a:ext cx="2438400"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English Sentence</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
        <p:nvSpPr>
          <p:cNvPr id="43" name="Rectangle 42"/>
          <p:cNvSpPr/>
          <p:nvPr/>
        </p:nvSpPr>
        <p:spPr>
          <a:xfrm>
            <a:off x="5238131" y="2114490"/>
            <a:ext cx="3129801" cy="400110"/>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Meaning Representation</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
        <p:nvSpPr>
          <p:cNvPr id="16" name="Right Arrow 15"/>
          <p:cNvSpPr/>
          <p:nvPr/>
        </p:nvSpPr>
        <p:spPr>
          <a:xfrm>
            <a:off x="3014004" y="2230137"/>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Right Arrow 46"/>
          <p:cNvSpPr/>
          <p:nvPr/>
        </p:nvSpPr>
        <p:spPr>
          <a:xfrm>
            <a:off x="4622412" y="2252004"/>
            <a:ext cx="533400" cy="200055"/>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152400" y="2793378"/>
            <a:ext cx="4183988" cy="369332"/>
          </a:xfrm>
          <a:prstGeom prst="rect">
            <a:avLst/>
          </a:prstGeom>
          <a:solidFill>
            <a:srgbClr val="FAE1AF"/>
          </a:solidFill>
          <a:ln w="57150">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3366"/>
                </a:solidFill>
                <a:effectLst/>
                <a:uLnTx/>
                <a:uFillTx/>
                <a:latin typeface="Calibri" pitchFamily="34" charset="0"/>
                <a:ea typeface="+mn-ea"/>
                <a:cs typeface="Calibri" pitchFamily="34" charset="0"/>
              </a:rPr>
              <a:t>What is the largest state that borders NY?</a:t>
            </a:r>
            <a:endParaRPr kumimoji="0" lang="en-US" sz="1800" b="0" i="0" u="none" strike="noStrike" kern="1200" cap="none" spc="0" normalizeH="0" baseline="0" noProof="0" dirty="0">
              <a:ln>
                <a:noFill/>
              </a:ln>
              <a:solidFill>
                <a:srgbClr val="003366"/>
              </a:solidFill>
              <a:effectLst/>
              <a:uLnTx/>
              <a:uFillTx/>
              <a:latin typeface="Calibri" pitchFamily="34" charset="0"/>
              <a:ea typeface="+mn-ea"/>
              <a:cs typeface="Calibri" pitchFamily="34" charset="0"/>
            </a:endParaRPr>
          </a:p>
        </p:txBody>
      </p:sp>
      <p:sp>
        <p:nvSpPr>
          <p:cNvPr id="24" name="Rectangle 23"/>
          <p:cNvSpPr/>
          <p:nvPr/>
        </p:nvSpPr>
        <p:spPr>
          <a:xfrm>
            <a:off x="4724660" y="2793378"/>
            <a:ext cx="4183706" cy="369332"/>
          </a:xfrm>
          <a:prstGeom prst="rect">
            <a:avLst/>
          </a:prstGeom>
          <a:solidFill>
            <a:srgbClr val="FAE1AF"/>
          </a:solidFill>
          <a:ln w="57150">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3366"/>
                </a:solidFill>
                <a:effectLst/>
                <a:uLnTx/>
                <a:uFillTx/>
                <a:latin typeface="Calibri" pitchFamily="34" charset="0"/>
                <a:ea typeface="+mn-ea"/>
                <a:cs typeface="Calibri" pitchFamily="34" charset="0"/>
              </a:rPr>
              <a:t>largest( state( </a:t>
            </a:r>
            <a:r>
              <a:rPr kumimoji="0" lang="en-US" sz="1800" b="0" i="0" u="none" strike="noStrike" kern="1200" cap="none" spc="0" normalizeH="0" baseline="0" noProof="0" dirty="0" err="1" smtClean="0">
                <a:ln>
                  <a:noFill/>
                </a:ln>
                <a:solidFill>
                  <a:srgbClr val="003366"/>
                </a:solidFill>
                <a:effectLst/>
                <a:uLnTx/>
                <a:uFillTx/>
                <a:latin typeface="Calibri" pitchFamily="34" charset="0"/>
                <a:ea typeface="+mn-ea"/>
                <a:cs typeface="Calibri" pitchFamily="34" charset="0"/>
              </a:rPr>
              <a:t>next_to</a:t>
            </a:r>
            <a:r>
              <a:rPr kumimoji="0" lang="en-US" sz="1800" b="0" i="0" u="none" strike="noStrike" kern="1200" cap="none" spc="0" normalizeH="0" baseline="0" noProof="0" dirty="0" smtClean="0">
                <a:ln>
                  <a:noFill/>
                </a:ln>
                <a:solidFill>
                  <a:srgbClr val="003366"/>
                </a:solidFill>
                <a:effectLst/>
                <a:uLnTx/>
                <a:uFillTx/>
                <a:latin typeface="Calibri" pitchFamily="34" charset="0"/>
                <a:ea typeface="+mn-ea"/>
                <a:cs typeface="Calibri" pitchFamily="34" charset="0"/>
              </a:rPr>
              <a:t>( </a:t>
            </a:r>
            <a:r>
              <a:rPr kumimoji="0" lang="en-US" sz="1800" b="0" i="0" u="none" strike="noStrike" kern="1200" cap="none" spc="0" normalizeH="0" baseline="0" noProof="0" dirty="0" err="1" smtClean="0">
                <a:ln>
                  <a:noFill/>
                </a:ln>
                <a:solidFill>
                  <a:srgbClr val="003366"/>
                </a:solidFill>
                <a:effectLst/>
                <a:uLnTx/>
                <a:uFillTx/>
                <a:latin typeface="Calibri" pitchFamily="34" charset="0"/>
                <a:ea typeface="+mn-ea"/>
                <a:cs typeface="Calibri" pitchFamily="34" charset="0"/>
              </a:rPr>
              <a:t>const</a:t>
            </a:r>
            <a:r>
              <a:rPr kumimoji="0" lang="en-US" sz="1800" b="0" i="0" u="none" strike="noStrike" kern="1200" cap="none" spc="0" normalizeH="0" baseline="0" noProof="0" dirty="0" smtClean="0">
                <a:ln>
                  <a:noFill/>
                </a:ln>
                <a:solidFill>
                  <a:srgbClr val="003366"/>
                </a:solidFill>
                <a:effectLst/>
                <a:uLnTx/>
                <a:uFillTx/>
                <a:latin typeface="Calibri" pitchFamily="34" charset="0"/>
                <a:ea typeface="+mn-ea"/>
                <a:cs typeface="Calibri" pitchFamily="34" charset="0"/>
              </a:rPr>
              <a:t>(NY))))</a:t>
            </a:r>
            <a:endParaRPr kumimoji="0" lang="en-US" sz="1800" b="0" i="0" u="none" strike="noStrike" kern="1200" cap="none" spc="0" normalizeH="0" baseline="0" noProof="0" dirty="0">
              <a:ln>
                <a:noFill/>
              </a:ln>
              <a:solidFill>
                <a:srgbClr val="003366"/>
              </a:solidFill>
              <a:effectLst/>
              <a:uLnTx/>
              <a:uFillTx/>
              <a:latin typeface="Calibri" pitchFamily="34" charset="0"/>
              <a:ea typeface="+mn-ea"/>
              <a:cs typeface="Calibri" pitchFamily="34" charset="0"/>
            </a:endParaRPr>
          </a:p>
        </p:txBody>
      </p:sp>
      <p:sp>
        <p:nvSpPr>
          <p:cNvPr id="26" name="Content Placeholder 8"/>
          <p:cNvSpPr txBox="1">
            <a:spLocks/>
          </p:cNvSpPr>
          <p:nvPr/>
        </p:nvSpPr>
        <p:spPr bwMode="auto">
          <a:xfrm>
            <a:off x="4876800" y="3352800"/>
            <a:ext cx="3775744" cy="902037"/>
          </a:xfrm>
          <a:prstGeom prst="rect">
            <a:avLst/>
          </a:prstGeom>
          <a:solidFill>
            <a:srgbClr val="FAE1AF"/>
          </a:solidFill>
          <a:ln>
            <a:solidFill>
              <a:srgbClr val="A7001B"/>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FF9900"/>
              </a:buClr>
              <a:buSzPct val="75000"/>
              <a:buFont typeface="Wingdings" pitchFamily="2" charset="2"/>
              <a:buChar char="n"/>
              <a:tabLst/>
              <a:defRPr/>
            </a:pPr>
            <a:r>
              <a:rPr kumimoji="0" lang="en-US" sz="2400" b="0" i="0" u="none" strike="noStrike" kern="0" cap="none" spc="0" normalizeH="0" baseline="0" noProof="0" dirty="0" smtClean="0">
                <a:ln>
                  <a:noFill/>
                </a:ln>
                <a:solidFill>
                  <a:srgbClr val="0033CC"/>
                </a:solidFill>
                <a:effectLst/>
                <a:uLnTx/>
                <a:uFillTx/>
                <a:latin typeface="Calibri"/>
                <a:ea typeface="+mn-ea"/>
                <a:cs typeface="Candara"/>
              </a:rPr>
              <a:t>Simple derivatives </a:t>
            </a:r>
            <a:r>
              <a:rPr kumimoji="0" lang="en-US" sz="2400" b="0" i="0" u="none" strike="noStrike" kern="0" cap="none" spc="0" normalizeH="0" baseline="0" noProof="0" dirty="0" smtClean="0">
                <a:ln>
                  <a:noFill/>
                </a:ln>
                <a:solidFill>
                  <a:srgbClr val="000000"/>
                </a:solidFill>
                <a:effectLst/>
                <a:uLnTx/>
                <a:uFillTx/>
                <a:latin typeface="Calibri"/>
                <a:ea typeface="+mn-ea"/>
                <a:cs typeface="Candara"/>
              </a:rPr>
              <a:t>of the models outputs</a:t>
            </a:r>
            <a:endParaRPr kumimoji="0" lang="en-US" sz="20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Right Arrow 27"/>
          <p:cNvSpPr/>
          <p:nvPr/>
        </p:nvSpPr>
        <p:spPr>
          <a:xfrm rot="10800000">
            <a:off x="4343400" y="3733800"/>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Content Placeholder 8"/>
          <p:cNvSpPr txBox="1">
            <a:spLocks/>
          </p:cNvSpPr>
          <p:nvPr/>
        </p:nvSpPr>
        <p:spPr bwMode="auto">
          <a:xfrm>
            <a:off x="152400" y="3552635"/>
            <a:ext cx="4190740" cy="534869"/>
          </a:xfrm>
          <a:prstGeom prst="rect">
            <a:avLst/>
          </a:prstGeom>
          <a:solidFill>
            <a:srgbClr val="FAE1AF"/>
          </a:solidFill>
          <a:ln>
            <a:solidFill>
              <a:srgbClr val="A7001B"/>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FF9900"/>
              </a:buClr>
              <a:buSzPct val="75000"/>
              <a:buFont typeface="Wingdings" pitchFamily="2" charset="2"/>
              <a:buChar char="n"/>
              <a:tabLst/>
              <a:defRPr/>
            </a:pPr>
            <a:r>
              <a:rPr kumimoji="0" lang="en-US" sz="2400" b="0" i="0" u="none" strike="noStrike" kern="0" cap="none" spc="0" normalizeH="0" baseline="0" noProof="0" dirty="0" smtClean="0">
                <a:ln>
                  <a:noFill/>
                </a:ln>
                <a:solidFill>
                  <a:srgbClr val="0033CC"/>
                </a:solidFill>
                <a:effectLst/>
                <a:uLnTx/>
                <a:uFillTx/>
                <a:latin typeface="Calibri"/>
                <a:ea typeface="+mn-ea"/>
                <a:cs typeface="Candara"/>
              </a:rPr>
              <a:t>Query a </a:t>
            </a:r>
            <a:r>
              <a:rPr kumimoji="0" lang="en-US" sz="2400" b="0" i="0" u="none" strike="noStrike" kern="0" cap="none" spc="0" normalizeH="0" baseline="0" noProof="0" dirty="0" err="1" smtClean="0">
                <a:ln>
                  <a:noFill/>
                </a:ln>
                <a:solidFill>
                  <a:srgbClr val="0033CC"/>
                </a:solidFill>
                <a:effectLst/>
                <a:uLnTx/>
                <a:uFillTx/>
                <a:latin typeface="Calibri"/>
                <a:ea typeface="+mn-ea"/>
                <a:cs typeface="Candara"/>
              </a:rPr>
              <a:t>GeoQuery</a:t>
            </a:r>
            <a:r>
              <a:rPr kumimoji="0" lang="en-US" sz="2400" b="0" i="0" u="none" strike="noStrike" kern="0" cap="none" spc="0" normalizeH="0" baseline="0" noProof="0" dirty="0" smtClean="0">
                <a:ln>
                  <a:noFill/>
                </a:ln>
                <a:solidFill>
                  <a:srgbClr val="0033CC"/>
                </a:solidFill>
                <a:effectLst/>
                <a:uLnTx/>
                <a:uFillTx/>
                <a:latin typeface="Calibri"/>
                <a:ea typeface="+mn-ea"/>
                <a:cs typeface="Candara"/>
              </a:rPr>
              <a:t> Database. </a:t>
            </a:r>
            <a:endParaRPr kumimoji="0" lang="en-US" sz="2000" b="0" i="0" u="none" strike="noStrike" kern="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kern="1200" cap="none" spc="0" normalizeH="0" baseline="0" noProof="0" smtClean="0">
                <a:ln>
                  <a:noFill/>
                </a:ln>
                <a:solidFill>
                  <a:srgbClr val="0033CC"/>
                </a:solidFill>
                <a:effectLst/>
                <a:uLnTx/>
                <a:uFillTx/>
                <a:latin typeface="Arial" pitchFamily="34" charset="0"/>
                <a:ea typeface="Arial Unicode MS" pitchFamily="34" charset="-128"/>
                <a:cs typeface="Arial Unicode MS" pitchFamily="34" charset="-128"/>
              </a:rPr>
              <a:t>Page </a:t>
            </a:r>
            <a:fld id="{C83F18D4-0D70-44DE-A8FF-A8D5002D1168}" type="slidenum">
              <a:rPr kumimoji="0" lang="en-US" altLang="zh-TW" sz="1200" b="0" i="0" u="none" strike="noStrike" kern="1200" cap="none" spc="0" normalizeH="0" baseline="0" noProof="0" smtClean="0">
                <a:ln>
                  <a:noFill/>
                </a:ln>
                <a:solidFill>
                  <a:srgbClr val="0033CC"/>
                </a:solidFill>
                <a:effectLst/>
                <a:uLnTx/>
                <a:uFillTx/>
                <a:latin typeface="Arial" pitchFamily="34"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zh-TW" sz="1200" b="0" i="0" u="none" strike="noStrike" kern="1200" cap="none" spc="0" normalizeH="0" baseline="0" noProof="0">
              <a:ln>
                <a:noFill/>
              </a:ln>
              <a:solidFill>
                <a:srgbClr val="0033CC"/>
              </a:solidFill>
              <a:effectLst/>
              <a:uLnTx/>
              <a:uFillTx/>
              <a:latin typeface="Arial" pitchFamily="34" charset="0"/>
              <a:ea typeface="Arial Unicode MS" pitchFamily="34" charset="-128"/>
              <a:cs typeface="Arial Unicode MS" pitchFamily="34" charset="-128"/>
            </a:endParaRPr>
          </a:p>
        </p:txBody>
      </p:sp>
      <p:sp>
        <p:nvSpPr>
          <p:cNvPr id="17" name="Rectangle 16"/>
          <p:cNvSpPr/>
          <p:nvPr/>
        </p:nvSpPr>
        <p:spPr>
          <a:xfrm>
            <a:off x="2626100" y="5553008"/>
            <a:ext cx="3891801" cy="707886"/>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A fifth grader can play with it and supervise it – no need to know SQL</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Tree>
    <p:extLst>
      <p:ext uri="{BB962C8B-B14F-4D97-AF65-F5344CB8AC3E}">
        <p14:creationId xmlns:p14="http://schemas.microsoft.com/office/powerpoint/2010/main" val="2822145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8"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r>
              <a:rPr lang="en-US" dirty="0" smtClean="0">
                <a:solidFill>
                  <a:srgbClr val="0033CC"/>
                </a:solidFill>
                <a:cs typeface="Candara"/>
              </a:rPr>
              <a:t>Instead 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FF0000"/>
                </a:solidFill>
                <a:cs typeface="Candara"/>
              </a:rPr>
              <a:t>Supervise the derivative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solidFill>
                  <a:srgbClr val="FF0000"/>
                </a:solidFill>
                <a:cs typeface="Candara"/>
              </a:rPr>
              <a:t>,</a:t>
            </a:r>
            <a:r>
              <a:rPr lang="en-US" dirty="0" smtClean="0">
                <a:cs typeface="Candara"/>
              </a:rPr>
              <a:t> </a:t>
            </a:r>
            <a:r>
              <a:rPr lang="en-US" dirty="0" smtClean="0">
                <a:solidFill>
                  <a:srgbClr val="0033CC"/>
                </a:solidFill>
                <a:cs typeface="Candara"/>
              </a:rPr>
              <a:t>transformation model</a:t>
            </a:r>
          </a:p>
          <a:p>
            <a:pPr marL="0" indent="0">
              <a:buNone/>
            </a:pPr>
            <a:r>
              <a:rPr lang="en-US" dirty="0"/>
              <a:t>LEARNING: </a:t>
            </a:r>
          </a:p>
          <a:p>
            <a:r>
              <a:rPr lang="en-US" sz="2000" dirty="0">
                <a:solidFill>
                  <a:srgbClr val="0033CC"/>
                </a:solidFill>
                <a:latin typeface="Calibri" pitchFamily="34" charset="0"/>
              </a:rPr>
              <a:t>Train a </a:t>
            </a:r>
            <a:r>
              <a:rPr lang="en-US" sz="2000" dirty="0">
                <a:latin typeface="Calibri" pitchFamily="34" charset="0"/>
              </a:rPr>
              <a:t>structured predictor </a:t>
            </a:r>
            <a:r>
              <a:rPr lang="en-US" sz="2000" dirty="0">
                <a:solidFill>
                  <a:srgbClr val="0033CC"/>
                </a:solidFill>
                <a:latin typeface="Calibri" pitchFamily="34" charset="0"/>
              </a:rPr>
              <a:t>(semantic parse) with this </a:t>
            </a:r>
            <a:r>
              <a:rPr lang="en-US" sz="2000" dirty="0">
                <a:latin typeface="Calibri" pitchFamily="34" charset="0"/>
              </a:rPr>
              <a:t>binary supervision </a:t>
            </a:r>
          </a:p>
          <a:p>
            <a:pPr lvl="1"/>
            <a:r>
              <a:rPr lang="en-US" sz="1800" dirty="0">
                <a:latin typeface="Calibri" pitchFamily="34" charset="0"/>
              </a:rPr>
              <a:t>Many challenges: e.g., how to make a better use of a </a:t>
            </a:r>
            <a:r>
              <a:rPr lang="en-US" sz="1800" dirty="0">
                <a:solidFill>
                  <a:srgbClr val="003366"/>
                </a:solidFill>
                <a:latin typeface="Calibri" pitchFamily="34" charset="0"/>
              </a:rPr>
              <a:t>negative </a:t>
            </a:r>
            <a:r>
              <a:rPr lang="en-US" sz="1800" dirty="0">
                <a:latin typeface="Calibri" pitchFamily="34" charset="0"/>
              </a:rPr>
              <a:t>response? </a:t>
            </a:r>
          </a:p>
          <a:p>
            <a:r>
              <a:rPr lang="en-US" sz="2000" dirty="0">
                <a:solidFill>
                  <a:srgbClr val="0033CC"/>
                </a:solidFill>
                <a:latin typeface="Calibri" pitchFamily="34" charset="0"/>
              </a:rPr>
              <a:t>Learning with a </a:t>
            </a:r>
            <a:r>
              <a:rPr lang="en-US" sz="2000" dirty="0">
                <a:latin typeface="Calibri" pitchFamily="34" charset="0"/>
              </a:rPr>
              <a:t>constrained latent </a:t>
            </a:r>
            <a:r>
              <a:rPr lang="en-US" sz="2000" dirty="0" smtClean="0">
                <a:latin typeface="Calibri" pitchFamily="34" charset="0"/>
              </a:rPr>
              <a:t>representation</a:t>
            </a:r>
            <a:r>
              <a:rPr lang="en-US" sz="2000" dirty="0" smtClean="0">
                <a:solidFill>
                  <a:srgbClr val="0033CC"/>
                </a:solidFill>
                <a:latin typeface="Calibri" pitchFamily="34" charset="0"/>
              </a:rPr>
              <a:t>, use inference to exploit </a:t>
            </a:r>
            <a:r>
              <a:rPr lang="en-US" sz="2000" dirty="0">
                <a:solidFill>
                  <a:srgbClr val="0033CC"/>
                </a:solidFill>
                <a:latin typeface="Calibri" pitchFamily="34" charset="0"/>
              </a:rPr>
              <a:t>knowledge </a:t>
            </a:r>
            <a:r>
              <a:rPr lang="en-US" sz="2000" dirty="0" smtClean="0">
                <a:latin typeface="Calibri" pitchFamily="34" charset="0"/>
              </a:rPr>
              <a:t>(e.g., on </a:t>
            </a:r>
            <a:r>
              <a:rPr lang="en-US" sz="2000" dirty="0">
                <a:latin typeface="Calibri" pitchFamily="34" charset="0"/>
              </a:rPr>
              <a:t>the structure of the meaning </a:t>
            </a:r>
            <a:r>
              <a:rPr lang="en-US" sz="2000" dirty="0" smtClean="0">
                <a:latin typeface="Calibri" pitchFamily="34" charset="0"/>
              </a:rPr>
              <a:t>representation).</a:t>
            </a:r>
          </a:p>
          <a:p>
            <a:r>
              <a:rPr lang="en-US" sz="1600" dirty="0" smtClean="0">
                <a:cs typeface="Candara"/>
              </a:rPr>
              <a:t>[Clarke</a:t>
            </a:r>
            <a:r>
              <a:rPr lang="en-US" sz="1600" dirty="0">
                <a:cs typeface="Candara"/>
              </a:rPr>
              <a:t>, Goldwasser, Chang, Roth CoNLL’10; Goldwasser, Roth IJCAI’11, </a:t>
            </a:r>
            <a:r>
              <a:rPr lang="en-US" sz="1600" dirty="0" smtClean="0">
                <a:cs typeface="Candara"/>
              </a:rPr>
              <a:t>MLJ’14]</a:t>
            </a:r>
            <a:endParaRPr lang="en-US" sz="1600" dirty="0"/>
          </a:p>
          <a:p>
            <a:endParaRPr lang="en-US" sz="2000" dirty="0">
              <a:latin typeface="Calibri" pitchFamily="34" charset="0"/>
            </a:endParaRPr>
          </a:p>
          <a:p>
            <a:endParaRPr lang="en-US" sz="24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200" b="0" i="0" u="none" strike="noStrike" kern="1200" cap="none" spc="0" normalizeH="0" baseline="0" noProof="0" smtClean="0">
                <a:ln>
                  <a:noFill/>
                </a:ln>
                <a:solidFill>
                  <a:srgbClr val="0033CC"/>
                </a:solidFill>
                <a:effectLst/>
                <a:uLnTx/>
                <a:uFillTx/>
                <a:latin typeface="Arial" pitchFamily="34" charset="0"/>
                <a:ea typeface="Arial Unicode MS" pitchFamily="34" charset="-128"/>
                <a:cs typeface="Arial Unicode MS" pitchFamily="34" charset="-128"/>
              </a:rPr>
              <a:t>Page </a:t>
            </a:r>
            <a:fld id="{C83F18D4-0D70-44DE-A8FF-A8D5002D1168}" type="slidenum">
              <a:rPr kumimoji="0" lang="en-US" altLang="zh-TW" sz="1200" b="0" i="0" u="none" strike="noStrike" kern="1200" cap="none" spc="0" normalizeH="0" baseline="0" noProof="0" smtClean="0">
                <a:ln>
                  <a:noFill/>
                </a:ln>
                <a:solidFill>
                  <a:srgbClr val="0033CC"/>
                </a:solidFill>
                <a:effectLst/>
                <a:uLnTx/>
                <a:uFillTx/>
                <a:latin typeface="Arial" pitchFamily="34"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zh-TW" sz="1200" b="0" i="0" u="none" strike="noStrike" kern="1200" cap="none" spc="0" normalizeH="0" baseline="0" noProof="0">
              <a:ln>
                <a:noFill/>
              </a:ln>
              <a:solidFill>
                <a:srgbClr val="0033CC"/>
              </a:solidFill>
              <a:effectLst/>
              <a:uLnTx/>
              <a:uFillTx/>
              <a:latin typeface="Arial" pitchFamily="34" charset="0"/>
              <a:ea typeface="Arial Unicode MS" pitchFamily="34" charset="-128"/>
              <a:cs typeface="Arial Unicode MS" pitchFamily="34" charset="-128"/>
            </a:endParaRPr>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EECE1"/>
              </a:solidFill>
              <a:effectLst/>
              <a:uLnTx/>
              <a:uFillTx/>
              <a:latin typeface="Calibri"/>
              <a:ea typeface="+mn-ea"/>
              <a:cs typeface="+mn-cs"/>
            </a:endParaRPr>
          </a:p>
        </p:txBody>
      </p:sp>
      <p:sp>
        <p:nvSpPr>
          <p:cNvPr id="55" name="Rectangle 54"/>
          <p:cNvSpPr/>
          <p:nvPr/>
        </p:nvSpPr>
        <p:spPr>
          <a:xfrm>
            <a:off x="3575540" y="1859578"/>
            <a:ext cx="990805"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3366CC"/>
                </a:solidFill>
                <a:effectLst/>
                <a:uLnTx/>
                <a:uFillTx/>
                <a:latin typeface="Calibri" charset="0"/>
                <a:ea typeface="+mn-ea"/>
                <a:cs typeface="Arial" pitchFamily="34" charset="0"/>
                <a:sym typeface="Wingdings"/>
              </a:rPr>
              <a:t>Model</a:t>
            </a:r>
            <a:endParaRPr kumimoji="0" lang="en-US" sz="2000" b="0" i="0" u="none" strike="noStrike" kern="1200" cap="none" spc="0" normalizeH="0" baseline="0" noProof="0" dirty="0">
              <a:ln>
                <a:noFill/>
              </a:ln>
              <a:solidFill>
                <a:srgbClr val="3366CC"/>
              </a:solidFill>
              <a:effectLst/>
              <a:uLnTx/>
              <a:uFillTx/>
              <a:latin typeface="Arial" pitchFamily="34" charset="0"/>
              <a:ea typeface="+mn-ea"/>
              <a:cs typeface="Arial" pitchFamily="34" charset="0"/>
            </a:endParaRPr>
          </a:p>
        </p:txBody>
      </p:sp>
      <p:sp>
        <p:nvSpPr>
          <p:cNvPr id="15" name="Rectangle 14"/>
          <p:cNvSpPr/>
          <p:nvPr/>
        </p:nvSpPr>
        <p:spPr>
          <a:xfrm>
            <a:off x="533400" y="1828800"/>
            <a:ext cx="2438400"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English Sentence</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
        <p:nvSpPr>
          <p:cNvPr id="43" name="Rectangle 42"/>
          <p:cNvSpPr/>
          <p:nvPr/>
        </p:nvSpPr>
        <p:spPr>
          <a:xfrm>
            <a:off x="5238131" y="1828800"/>
            <a:ext cx="3129801" cy="400110"/>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Meaning Representation</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
        <p:nvSpPr>
          <p:cNvPr id="16" name="Right Arrow 15"/>
          <p:cNvSpPr/>
          <p:nvPr/>
        </p:nvSpPr>
        <p:spPr>
          <a:xfrm>
            <a:off x="3014004" y="1944447"/>
            <a:ext cx="533400" cy="200055"/>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Right Arrow 46"/>
          <p:cNvSpPr/>
          <p:nvPr/>
        </p:nvSpPr>
        <p:spPr>
          <a:xfrm>
            <a:off x="4622412" y="1966314"/>
            <a:ext cx="533400" cy="200055"/>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5" name="Straight Connector 4"/>
          <p:cNvCxnSpPr/>
          <p:nvPr/>
        </p:nvCxnSpPr>
        <p:spPr>
          <a:xfrm>
            <a:off x="3988188"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78648" y="4927937"/>
            <a:ext cx="7186704" cy="1015663"/>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As for other problems, people are excited today about NN models, but this does not get around the need to supervise models in a realistic way. </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Tree>
    <p:extLst>
      <p:ext uri="{BB962C8B-B14F-4D97-AF65-F5344CB8AC3E}">
        <p14:creationId xmlns:p14="http://schemas.microsoft.com/office/powerpoint/2010/main" val="222529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7" end="7"/>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9" end="9"/>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10" end="1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Challenge for Incidental Supervision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762000"/>
            <a:ext cx="5702968" cy="6019800"/>
          </a:xfrm>
        </p:spPr>
      </p:pic>
    </p:spTree>
    <p:extLst>
      <p:ext uri="{BB962C8B-B14F-4D97-AF65-F5344CB8AC3E}">
        <p14:creationId xmlns:p14="http://schemas.microsoft.com/office/powerpoint/2010/main" val="1646246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Supervision and Reasoning</a:t>
            </a:r>
            <a:endParaRPr lang="en-US" dirty="0"/>
          </a:p>
        </p:txBody>
      </p:sp>
      <p:sp>
        <p:nvSpPr>
          <p:cNvPr id="3" name="Content Placeholder 2"/>
          <p:cNvSpPr>
            <a:spLocks noGrp="1"/>
          </p:cNvSpPr>
          <p:nvPr>
            <p:ph idx="1"/>
          </p:nvPr>
        </p:nvSpPr>
        <p:spPr>
          <a:xfrm>
            <a:off x="457200" y="914400"/>
            <a:ext cx="8534400" cy="4953000"/>
          </a:xfrm>
        </p:spPr>
        <p:txBody>
          <a:bodyPr/>
          <a:lstStyle/>
          <a:p>
            <a:r>
              <a:rPr lang="en-US" dirty="0" smtClean="0"/>
              <a:t>Co-ref</a:t>
            </a:r>
          </a:p>
          <a:p>
            <a:pPr lvl="1"/>
            <a:r>
              <a:rPr lang="en-US" dirty="0" smtClean="0"/>
              <a:t>The </a:t>
            </a:r>
            <a:r>
              <a:rPr lang="en-US" dirty="0" smtClean="0">
                <a:solidFill>
                  <a:srgbClr val="00B050"/>
                </a:solidFill>
              </a:rPr>
              <a:t>bee</a:t>
            </a:r>
            <a:r>
              <a:rPr lang="en-US" dirty="0" smtClean="0">
                <a:solidFill>
                  <a:srgbClr val="0033CC"/>
                </a:solidFill>
              </a:rPr>
              <a:t> </a:t>
            </a:r>
            <a:r>
              <a:rPr lang="en-US" dirty="0" smtClean="0"/>
              <a:t>landed on the </a:t>
            </a:r>
            <a:r>
              <a:rPr lang="en-US" dirty="0" smtClean="0">
                <a:solidFill>
                  <a:srgbClr val="0033CC"/>
                </a:solidFill>
              </a:rPr>
              <a:t>flower</a:t>
            </a:r>
            <a:r>
              <a:rPr lang="en-US" dirty="0" smtClean="0"/>
              <a:t> because </a:t>
            </a:r>
            <a:r>
              <a:rPr lang="en-US" dirty="0" smtClean="0">
                <a:solidFill>
                  <a:srgbClr val="FF0000"/>
                </a:solidFill>
              </a:rPr>
              <a:t>it</a:t>
            </a:r>
            <a:r>
              <a:rPr lang="en-US" dirty="0" smtClean="0"/>
              <a:t> </a:t>
            </a:r>
            <a:r>
              <a:rPr lang="en-US" dirty="0" smtClean="0">
                <a:solidFill>
                  <a:srgbClr val="0033CC"/>
                </a:solidFill>
              </a:rPr>
              <a:t>had</a:t>
            </a:r>
            <a:r>
              <a:rPr lang="en-US" dirty="0" smtClean="0"/>
              <a:t>/</a:t>
            </a:r>
            <a:r>
              <a:rPr lang="en-US" dirty="0" smtClean="0">
                <a:solidFill>
                  <a:srgbClr val="00B050"/>
                </a:solidFill>
              </a:rPr>
              <a:t>wanted</a:t>
            </a:r>
            <a:r>
              <a:rPr lang="en-US" dirty="0" smtClean="0"/>
              <a:t> pollen. </a:t>
            </a:r>
          </a:p>
          <a:p>
            <a:pPr lvl="2"/>
            <a:r>
              <a:rPr lang="en-US" dirty="0" smtClean="0"/>
              <a:t>Lexical knowledge</a:t>
            </a:r>
            <a:endParaRPr lang="en-US" dirty="0"/>
          </a:p>
          <a:p>
            <a:pPr lvl="1"/>
            <a:endParaRPr lang="en-US" dirty="0" smtClean="0">
              <a:solidFill>
                <a:srgbClr val="FF0000"/>
              </a:solidFill>
            </a:endParaRPr>
          </a:p>
          <a:p>
            <a:pPr lvl="1"/>
            <a:r>
              <a:rPr lang="en-US" dirty="0" smtClean="0">
                <a:solidFill>
                  <a:srgbClr val="FF0000"/>
                </a:solidFill>
              </a:rPr>
              <a:t>John Doe </a:t>
            </a:r>
            <a:r>
              <a:rPr lang="en-US" dirty="0" smtClean="0"/>
              <a:t>robbed Jim Roy. </a:t>
            </a:r>
            <a:r>
              <a:rPr lang="en-US" dirty="0" smtClean="0">
                <a:solidFill>
                  <a:srgbClr val="FF0000"/>
                </a:solidFill>
              </a:rPr>
              <a:t>He</a:t>
            </a:r>
            <a:r>
              <a:rPr lang="en-US" dirty="0" smtClean="0"/>
              <a:t> was arrested by the police.</a:t>
            </a:r>
          </a:p>
          <a:p>
            <a:pPr lvl="1"/>
            <a:endParaRPr lang="en-US" dirty="0" smtClean="0"/>
          </a:p>
          <a:p>
            <a:pPr lvl="2"/>
            <a:r>
              <a:rPr lang="en-US" dirty="0" smtClean="0"/>
              <a:t>The </a:t>
            </a:r>
            <a:r>
              <a:rPr lang="en-US" dirty="0" smtClean="0">
                <a:solidFill>
                  <a:srgbClr val="FF0000"/>
                </a:solidFill>
              </a:rPr>
              <a:t>Subj of “rob” </a:t>
            </a:r>
            <a:r>
              <a:rPr lang="en-US" dirty="0" smtClean="0"/>
              <a:t>is more likely than the </a:t>
            </a:r>
            <a:r>
              <a:rPr lang="en-US" dirty="0" err="1" smtClean="0">
                <a:solidFill>
                  <a:srgbClr val="FF0000"/>
                </a:solidFill>
              </a:rPr>
              <a:t>Obj</a:t>
            </a:r>
            <a:r>
              <a:rPr lang="en-US" dirty="0" smtClean="0">
                <a:solidFill>
                  <a:srgbClr val="FF0000"/>
                </a:solidFill>
              </a:rPr>
              <a:t> of “rob” </a:t>
            </a:r>
            <a:r>
              <a:rPr lang="en-US" dirty="0" smtClean="0"/>
              <a:t>to be the </a:t>
            </a:r>
            <a:r>
              <a:rPr lang="en-US" dirty="0" err="1" smtClean="0">
                <a:solidFill>
                  <a:srgbClr val="FF0000"/>
                </a:solidFill>
              </a:rPr>
              <a:t>Obj</a:t>
            </a:r>
            <a:r>
              <a:rPr lang="en-US" dirty="0" smtClean="0">
                <a:solidFill>
                  <a:srgbClr val="FF0000"/>
                </a:solidFill>
              </a:rPr>
              <a:t> of “arrest”</a:t>
            </a:r>
            <a:endParaRPr lang="en-US" dirty="0">
              <a:solidFill>
                <a:srgbClr val="FF0000"/>
              </a:solidFill>
            </a:endParaRPr>
          </a:p>
          <a:p>
            <a:endParaRPr lang="en-US" sz="2000" dirty="0" smtClean="0"/>
          </a:p>
          <a:p>
            <a:r>
              <a:rPr lang="en-US" sz="2000" dirty="0" smtClean="0"/>
              <a:t>[But see Peng et al. ACL’16, CoNLL’17, NAACL’15 </a:t>
            </a:r>
            <a:r>
              <a:rPr lang="en-US" sz="2000" dirty="0"/>
              <a:t>for </a:t>
            </a:r>
            <a:r>
              <a:rPr lang="en-US" sz="2000" dirty="0" smtClean="0"/>
              <a:t>progress on this] </a:t>
            </a:r>
            <a:endParaRPr lang="en-US" sz="2000" dirty="0"/>
          </a:p>
          <a:p>
            <a:endParaRPr lang="en-US" dirty="0" smtClean="0"/>
          </a:p>
          <a:p>
            <a:endParaRPr lang="en-US" dirty="0" smtClean="0"/>
          </a:p>
          <a:p>
            <a:endParaRPr lang="en-US" dirty="0"/>
          </a:p>
          <a:p>
            <a:endParaRPr lang="en-US" dirty="0"/>
          </a:p>
          <a:p>
            <a:endParaRPr lang="en-US" dirty="0"/>
          </a:p>
          <a:p>
            <a:endParaRPr lang="en-US" dirty="0" smtClean="0"/>
          </a:p>
          <a:p>
            <a:pPr marL="0" indent="0">
              <a:buNone/>
            </a:pPr>
            <a:endParaRPr lang="en-US" dirty="0"/>
          </a:p>
        </p:txBody>
      </p:sp>
      <p:cxnSp>
        <p:nvCxnSpPr>
          <p:cNvPr id="5" name="Straight Arrow Connector 4"/>
          <p:cNvCxnSpPr/>
          <p:nvPr/>
        </p:nvCxnSpPr>
        <p:spPr>
          <a:xfrm flipH="1">
            <a:off x="1738952" y="2362200"/>
            <a:ext cx="239110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44</a:t>
            </a:fld>
            <a:endParaRPr lang="en-US" altLang="zh-TW"/>
          </a:p>
        </p:txBody>
      </p:sp>
    </p:spTree>
    <p:extLst>
      <p:ext uri="{BB962C8B-B14F-4D97-AF65-F5344CB8AC3E}">
        <p14:creationId xmlns:p14="http://schemas.microsoft.com/office/powerpoint/2010/main" val="385721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91"/>
          <p:cNvSpPr>
            <a:spLocks noChangeArrowheads="1"/>
          </p:cNvSpPr>
          <p:nvPr/>
        </p:nvSpPr>
        <p:spPr bwMode="auto">
          <a:xfrm>
            <a:off x="5943600" y="76200"/>
            <a:ext cx="2971800" cy="381000"/>
          </a:xfrm>
          <a:prstGeom prst="wedgeRectCallout">
            <a:avLst>
              <a:gd name="adj1" fmla="val -1438"/>
              <a:gd name="adj2" fmla="val 594515"/>
            </a:avLst>
          </a:prstGeom>
          <a:solidFill>
            <a:srgbClr val="FAE1AF"/>
          </a:solidFill>
          <a:ln w="9525">
            <a:solidFill>
              <a:srgbClr val="A7001B"/>
            </a:solidFill>
            <a:miter lim="800000"/>
            <a:headEnd/>
            <a:tailEnd/>
          </a:ln>
        </p:spPr>
        <p:txBody>
          <a:bodyPr/>
          <a:lstStyle/>
          <a:p>
            <a:pPr algn="ctr"/>
            <a:r>
              <a:rPr lang="en-US" dirty="0" smtClean="0">
                <a:solidFill>
                  <a:srgbClr val="003366"/>
                </a:solidFill>
                <a:latin typeface="Calibri"/>
                <a:cs typeface="Arial" charset="0"/>
              </a:rPr>
              <a:t>O’Hare must be in Chicago</a:t>
            </a:r>
            <a:endParaRPr lang="en-US" b="1" dirty="0">
              <a:solidFill>
                <a:srgbClr val="003366"/>
              </a:solidFill>
              <a:latin typeface="Calibri"/>
              <a:cs typeface="Arial" charset="0"/>
            </a:endParaRPr>
          </a:p>
        </p:txBody>
      </p:sp>
      <p:sp>
        <p:nvSpPr>
          <p:cNvPr id="2" name="Title 1"/>
          <p:cNvSpPr>
            <a:spLocks noGrp="1"/>
          </p:cNvSpPr>
          <p:nvPr>
            <p:ph type="title"/>
          </p:nvPr>
        </p:nvSpPr>
        <p:spPr/>
        <p:txBody>
          <a:bodyPr/>
          <a:lstStyle/>
          <a:p>
            <a:r>
              <a:rPr lang="en-US" dirty="0" smtClean="0"/>
              <a:t>Incidental Supervision &amp; Reasoning</a:t>
            </a:r>
            <a:endParaRPr lang="en-US" dirty="0"/>
          </a:p>
        </p:txBody>
      </p:sp>
      <p:sp>
        <p:nvSpPr>
          <p:cNvPr id="3" name="Content Placeholder 2"/>
          <p:cNvSpPr>
            <a:spLocks noGrp="1"/>
          </p:cNvSpPr>
          <p:nvPr>
            <p:ph idx="1"/>
          </p:nvPr>
        </p:nvSpPr>
        <p:spPr>
          <a:xfrm>
            <a:off x="228600" y="914400"/>
            <a:ext cx="8763000" cy="4953000"/>
          </a:xfrm>
        </p:spPr>
        <p:txBody>
          <a:bodyPr/>
          <a:lstStyle/>
          <a:p>
            <a:r>
              <a:rPr lang="en-US" sz="2000" dirty="0" smtClean="0">
                <a:solidFill>
                  <a:srgbClr val="400080"/>
                </a:solidFill>
              </a:rPr>
              <a:t>Feb 5 2017 </a:t>
            </a:r>
            <a:r>
              <a:rPr lang="en-US" sz="2000" dirty="0" smtClean="0"/>
              <a:t>Dozens </a:t>
            </a:r>
            <a:r>
              <a:rPr lang="en-US" sz="2000" dirty="0"/>
              <a:t>of passengers heading to </a:t>
            </a:r>
            <a:r>
              <a:rPr lang="en-US" sz="2000" dirty="0">
                <a:solidFill>
                  <a:srgbClr val="400080"/>
                </a:solidFill>
              </a:rPr>
              <a:t>Chicago</a:t>
            </a:r>
            <a:r>
              <a:rPr lang="en-US" sz="2000" dirty="0"/>
              <a:t> had to undergo additional </a:t>
            </a:r>
            <a:r>
              <a:rPr lang="en-US" sz="2000" dirty="0" smtClean="0"/>
              <a:t>screenings… It </a:t>
            </a:r>
            <a:r>
              <a:rPr lang="en-US" sz="2000" dirty="0"/>
              <a:t>took </a:t>
            </a:r>
            <a:r>
              <a:rPr lang="en-US" sz="2000" dirty="0" err="1"/>
              <a:t>Hesam</a:t>
            </a:r>
            <a:r>
              <a:rPr lang="en-US" sz="2000" dirty="0"/>
              <a:t> </a:t>
            </a:r>
            <a:r>
              <a:rPr lang="en-US" sz="2000" dirty="0" err="1"/>
              <a:t>Aamyab</a:t>
            </a:r>
            <a:r>
              <a:rPr lang="en-US" sz="2000" dirty="0"/>
              <a:t> two tries to make it back to the United States from Iran. He is an Iranian citizen with a US visa who is doing post-doctoral research at UIC. </a:t>
            </a:r>
            <a:r>
              <a:rPr lang="en-US" sz="2000" dirty="0" smtClean="0"/>
              <a:t>…"</a:t>
            </a:r>
            <a:r>
              <a:rPr lang="en-US" sz="2000" dirty="0"/>
              <a:t>Right now, I am in the USA and I'm very happy," </a:t>
            </a:r>
            <a:r>
              <a:rPr lang="en-US" sz="2000" dirty="0" err="1"/>
              <a:t>Aamyab</a:t>
            </a:r>
            <a:r>
              <a:rPr lang="en-US" sz="2000" dirty="0"/>
              <a:t> </a:t>
            </a:r>
            <a:r>
              <a:rPr lang="en-US" sz="2000" dirty="0" smtClean="0"/>
              <a:t>said. But </a:t>
            </a:r>
            <a:r>
              <a:rPr lang="en-US" sz="2000" dirty="0"/>
              <a:t>now, he can't go back to Iran or anywhere else without risk.  Other travelers shared the same worry. </a:t>
            </a:r>
            <a:r>
              <a:rPr lang="en-US" sz="2000" dirty="0" err="1"/>
              <a:t>Asem</a:t>
            </a:r>
            <a:r>
              <a:rPr lang="en-US" sz="2000" dirty="0"/>
              <a:t> </a:t>
            </a:r>
            <a:r>
              <a:rPr lang="en-US" sz="2000" dirty="0" err="1"/>
              <a:t>Aleisawi</a:t>
            </a:r>
            <a:r>
              <a:rPr lang="en-US" sz="2000" dirty="0"/>
              <a:t> was at </a:t>
            </a:r>
            <a:r>
              <a:rPr lang="en-US" sz="2000" dirty="0">
                <a:solidFill>
                  <a:srgbClr val="400080"/>
                </a:solidFill>
              </a:rPr>
              <a:t>O'Hare</a:t>
            </a:r>
            <a:r>
              <a:rPr lang="en-US" sz="2000" dirty="0"/>
              <a:t> on Sunday to meet his wife who was coming in from Jordan. </a:t>
            </a:r>
            <a:endParaRPr lang="en-US" sz="2000" dirty="0" smtClean="0"/>
          </a:p>
          <a:p>
            <a:pPr lvl="1"/>
            <a:r>
              <a:rPr lang="en-US" sz="1800" dirty="0" smtClean="0"/>
              <a:t>Learning/Supervision requires some level of reasoning to infer these weak signals</a:t>
            </a:r>
          </a:p>
          <a:p>
            <a:endParaRPr lang="en-US" dirty="0" smtClean="0"/>
          </a:p>
          <a:p>
            <a:r>
              <a:rPr lang="en-US" sz="2000" dirty="0" smtClean="0"/>
              <a:t>John had 6 books; he wanted to give it to two of his friends. How many will each one get?</a:t>
            </a:r>
          </a:p>
          <a:p>
            <a:pPr lvl="1"/>
            <a:r>
              <a:rPr lang="en-US" sz="1800" dirty="0" smtClean="0"/>
              <a:t>You must have learned something from this thought experiment…</a:t>
            </a:r>
          </a:p>
          <a:p>
            <a:pPr lvl="1"/>
            <a:endParaRPr lang="en-US" sz="1800" dirty="0"/>
          </a:p>
          <a:p>
            <a:pPr lvl="1"/>
            <a:endParaRPr lang="en-US" sz="1800" dirty="0" smtClean="0"/>
          </a:p>
        </p:txBody>
      </p:sp>
      <p:sp>
        <p:nvSpPr>
          <p:cNvPr id="7" name="Slide Number Placeholder 6"/>
          <p:cNvSpPr>
            <a:spLocks noGrp="1"/>
          </p:cNvSpPr>
          <p:nvPr>
            <p:ph type="sldNum" sz="quarter" idx="4294967295"/>
          </p:nvPr>
        </p:nvSpPr>
        <p:spPr/>
        <p:txBody>
          <a:bodyPr/>
          <a:lstStyle/>
          <a:p>
            <a:r>
              <a:rPr lang="en-US" altLang="zh-TW" smtClean="0"/>
              <a:t>Page </a:t>
            </a:r>
            <a:fld id="{C83F18D4-0D70-44DE-A8FF-A8D5002D1168}" type="slidenum">
              <a:rPr lang="en-US" altLang="zh-TW" smtClean="0"/>
              <a:pPr/>
              <a:t>45</a:t>
            </a:fld>
            <a:endParaRPr lang="en-US" altLang="zh-TW"/>
          </a:p>
        </p:txBody>
      </p:sp>
      <p:sp>
        <p:nvSpPr>
          <p:cNvPr id="8" name="Rectangle 7"/>
          <p:cNvSpPr/>
          <p:nvPr/>
        </p:nvSpPr>
        <p:spPr>
          <a:xfrm>
            <a:off x="2552700" y="5159514"/>
            <a:ext cx="4038600" cy="707886"/>
          </a:xfrm>
          <a:prstGeom prst="rect">
            <a:avLst/>
          </a:prstGeom>
          <a:solidFill>
            <a:srgbClr val="FAE1AF"/>
          </a:solidFill>
          <a:ln>
            <a:solidFill>
              <a:srgbClr val="A7001B"/>
            </a:solidFill>
          </a:ln>
        </p:spPr>
        <p:txBody>
          <a:bodyPr wrap="square">
            <a:spAutoFit/>
          </a:bodyPr>
          <a:lstStyle/>
          <a:p>
            <a:pPr lvl="0" algn="ctr" eaLnBrk="0" hangingPunct="0">
              <a:spcBef>
                <a:spcPct val="20000"/>
              </a:spcBef>
              <a:buClr>
                <a:srgbClr val="FF9900"/>
              </a:buClr>
              <a:buSzPct val="75000"/>
            </a:pPr>
            <a:r>
              <a:rPr lang="en-US" sz="2000" kern="0" dirty="0">
                <a:solidFill>
                  <a:srgbClr val="003366"/>
                </a:solidFill>
                <a:latin typeface="Calibri"/>
                <a:cs typeface="+mn-cs"/>
              </a:rPr>
              <a:t>How do we supervise for these </a:t>
            </a:r>
            <a:r>
              <a:rPr lang="en-US" sz="2000" kern="0" dirty="0" smtClean="0">
                <a:solidFill>
                  <a:srgbClr val="003366"/>
                </a:solidFill>
                <a:latin typeface="Calibri"/>
                <a:cs typeface="+mn-cs"/>
              </a:rPr>
              <a:t>problems</a:t>
            </a:r>
            <a:r>
              <a:rPr lang="en-US" sz="2000" kern="0" dirty="0">
                <a:solidFill>
                  <a:srgbClr val="003366"/>
                </a:solidFill>
                <a:latin typeface="Calibri"/>
                <a:cs typeface="+mn-cs"/>
              </a:rPr>
              <a:t>? </a:t>
            </a:r>
          </a:p>
        </p:txBody>
      </p:sp>
      <p:sp>
        <p:nvSpPr>
          <p:cNvPr id="17" name="AutoShape 191"/>
          <p:cNvSpPr>
            <a:spLocks noChangeArrowheads="1"/>
          </p:cNvSpPr>
          <p:nvPr/>
        </p:nvSpPr>
        <p:spPr bwMode="auto">
          <a:xfrm>
            <a:off x="5943600" y="76200"/>
            <a:ext cx="2971800" cy="381000"/>
          </a:xfrm>
          <a:prstGeom prst="wedgeRectCallout">
            <a:avLst>
              <a:gd name="adj1" fmla="val -58916"/>
              <a:gd name="adj2" fmla="val 193703"/>
            </a:avLst>
          </a:prstGeom>
          <a:solidFill>
            <a:srgbClr val="FAE1AF"/>
          </a:solidFill>
          <a:ln w="9525">
            <a:solidFill>
              <a:srgbClr val="A7001B"/>
            </a:solidFill>
            <a:miter lim="800000"/>
            <a:headEnd/>
            <a:tailEnd/>
          </a:ln>
        </p:spPr>
        <p:txBody>
          <a:bodyPr/>
          <a:lstStyle/>
          <a:p>
            <a:pPr algn="ctr"/>
            <a:r>
              <a:rPr lang="en-US" dirty="0" smtClean="0">
                <a:solidFill>
                  <a:srgbClr val="000080"/>
                </a:solidFill>
                <a:latin typeface="Calibri"/>
                <a:cs typeface="Arial" charset="0"/>
              </a:rPr>
              <a:t>O’Hare must be in Chicago</a:t>
            </a:r>
            <a:endParaRPr lang="en-US" b="1" dirty="0">
              <a:solidFill>
                <a:srgbClr val="000080"/>
              </a:solidFill>
              <a:latin typeface="Calibri"/>
              <a:cs typeface="Arial" charset="0"/>
            </a:endParaRPr>
          </a:p>
        </p:txBody>
      </p:sp>
      <p:sp>
        <p:nvSpPr>
          <p:cNvPr id="25" name="Rectangle 24"/>
          <p:cNvSpPr/>
          <p:nvPr/>
        </p:nvSpPr>
        <p:spPr>
          <a:xfrm>
            <a:off x="3619096" y="3590926"/>
            <a:ext cx="1486304" cy="400110"/>
          </a:xfrm>
          <a:prstGeom prst="rect">
            <a:avLst/>
          </a:prstGeom>
        </p:spPr>
        <p:txBody>
          <a:bodyPr wrap="none">
            <a:spAutoFit/>
          </a:bodyPr>
          <a:lstStyle/>
          <a:p>
            <a:r>
              <a:rPr lang="en-US" sz="2000" kern="0" dirty="0">
                <a:solidFill>
                  <a:srgbClr val="3366CC"/>
                </a:solidFill>
                <a:latin typeface="Calibri"/>
                <a:cs typeface="Arial"/>
              </a:rPr>
              <a:t>s</a:t>
            </a:r>
            <a:r>
              <a:rPr lang="en-US" sz="2000" kern="0" dirty="0" smtClean="0">
                <a:solidFill>
                  <a:srgbClr val="3366CC"/>
                </a:solidFill>
                <a:latin typeface="Calibri"/>
                <a:cs typeface="Arial"/>
              </a:rPr>
              <a:t>hare it with</a:t>
            </a:r>
            <a:endParaRPr lang="en-US" sz="1600" dirty="0">
              <a:solidFill>
                <a:srgbClr val="3366CC"/>
              </a:solidFill>
            </a:endParaRPr>
          </a:p>
        </p:txBody>
      </p:sp>
      <p:cxnSp>
        <p:nvCxnSpPr>
          <p:cNvPr id="26" name="Straight Connector 25"/>
          <p:cNvCxnSpPr/>
          <p:nvPr/>
        </p:nvCxnSpPr>
        <p:spPr>
          <a:xfrm flipH="1">
            <a:off x="3964049" y="4093947"/>
            <a:ext cx="949529"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524000" y="3914480"/>
            <a:ext cx="381000" cy="30033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245688" y="1255536"/>
            <a:ext cx="859379"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34200" y="2789120"/>
            <a:ext cx="859379"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45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P spid="17" grpId="0" animBg="1"/>
      <p:bldP spid="25" grpId="0"/>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dirty="0" smtClean="0"/>
              <a:t>Summary</a:t>
            </a:r>
          </a:p>
        </p:txBody>
      </p:sp>
      <p:sp>
        <p:nvSpPr>
          <p:cNvPr id="3" name="Content Placeholder 2"/>
          <p:cNvSpPr>
            <a:spLocks noGrp="1"/>
          </p:cNvSpPr>
          <p:nvPr>
            <p:ph idx="1"/>
          </p:nvPr>
        </p:nvSpPr>
        <p:spPr>
          <a:xfrm>
            <a:off x="304800" y="914400"/>
            <a:ext cx="8763000" cy="4953000"/>
          </a:xfrm>
        </p:spPr>
        <p:txBody>
          <a:bodyPr/>
          <a:lstStyle/>
          <a:p>
            <a:r>
              <a:rPr lang="en-US" dirty="0" smtClean="0"/>
              <a:t>We need to re-think the annotation-heavy approach to NLP </a:t>
            </a:r>
          </a:p>
          <a:p>
            <a:pPr lvl="1"/>
            <a:r>
              <a:rPr lang="en-US" dirty="0" smtClean="0"/>
              <a:t>And other Cognitive Computations</a:t>
            </a:r>
          </a:p>
          <a:p>
            <a:r>
              <a:rPr lang="en-US" dirty="0" smtClean="0"/>
              <a:t>Learning </a:t>
            </a:r>
            <a:r>
              <a:rPr lang="en-US" dirty="0"/>
              <a:t>should be (and is) driven by </a:t>
            </a:r>
            <a:r>
              <a:rPr lang="en-US" dirty="0" smtClean="0">
                <a:solidFill>
                  <a:srgbClr val="400080"/>
                </a:solidFill>
              </a:rPr>
              <a:t>incidental signals. </a:t>
            </a:r>
          </a:p>
          <a:p>
            <a:pPr lvl="1"/>
            <a:r>
              <a:rPr lang="en-US" dirty="0" smtClean="0"/>
              <a:t>Weak </a:t>
            </a:r>
            <a:r>
              <a:rPr lang="en-US" dirty="0"/>
              <a:t>signals that </a:t>
            </a:r>
            <a:r>
              <a:rPr lang="en-US" dirty="0" smtClean="0"/>
              <a:t>exist </a:t>
            </a:r>
            <a:r>
              <a:rPr lang="en-US" dirty="0"/>
              <a:t>in the data and the </a:t>
            </a:r>
            <a:r>
              <a:rPr lang="en-US" dirty="0" smtClean="0"/>
              <a:t>environment</a:t>
            </a:r>
          </a:p>
          <a:p>
            <a:pPr lvl="1"/>
            <a:r>
              <a:rPr lang="en-US" dirty="0" smtClean="0"/>
              <a:t>Independent </a:t>
            </a:r>
            <a:r>
              <a:rPr lang="en-US" dirty="0"/>
              <a:t>of the </a:t>
            </a:r>
            <a:r>
              <a:rPr lang="en-US" dirty="0" smtClean="0"/>
              <a:t>task </a:t>
            </a:r>
            <a:r>
              <a:rPr lang="en-US" dirty="0"/>
              <a:t>at hand </a:t>
            </a:r>
            <a:endParaRPr lang="en-US" dirty="0" smtClean="0"/>
          </a:p>
          <a:p>
            <a:r>
              <a:rPr lang="en-US" dirty="0" smtClean="0"/>
              <a:t>We need to develop </a:t>
            </a:r>
            <a:r>
              <a:rPr lang="en-US" dirty="0"/>
              <a:t>ways to </a:t>
            </a:r>
            <a:r>
              <a:rPr lang="en-US" dirty="0" smtClean="0"/>
              <a:t>identify and exploit </a:t>
            </a:r>
            <a:r>
              <a:rPr lang="en-US" dirty="0"/>
              <a:t>these signals </a:t>
            </a:r>
            <a:endParaRPr lang="en-US" dirty="0" smtClean="0"/>
          </a:p>
          <a:p>
            <a:pPr lvl="1"/>
            <a:r>
              <a:rPr lang="en-US" dirty="0" smtClean="0"/>
              <a:t>Along </a:t>
            </a:r>
            <a:r>
              <a:rPr lang="en-US" dirty="0"/>
              <a:t>with </a:t>
            </a:r>
            <a:r>
              <a:rPr lang="en-US" dirty="0" smtClean="0"/>
              <a:t>developing the </a:t>
            </a:r>
            <a:r>
              <a:rPr lang="en-US" dirty="0"/>
              <a:t>necessary inference support </a:t>
            </a:r>
            <a:r>
              <a:rPr lang="en-US" dirty="0" smtClean="0"/>
              <a:t> </a:t>
            </a:r>
          </a:p>
          <a:p>
            <a:r>
              <a:rPr lang="en-US" dirty="0" smtClean="0"/>
              <a:t>Proposed some evidence in a range of problems and supervision scenarios</a:t>
            </a:r>
          </a:p>
          <a:p>
            <a:pPr lvl="1"/>
            <a:r>
              <a:rPr lang="en-US" dirty="0" smtClean="0"/>
              <a:t>It will also force us to re-think evaluation – we should move to systematically extrinsic evaluations</a:t>
            </a:r>
            <a:endParaRPr lang="en-US" dirty="0"/>
          </a:p>
        </p:txBody>
      </p:sp>
      <p:sp>
        <p:nvSpPr>
          <p:cNvPr id="5" name="Slide Number Placeholder 4"/>
          <p:cNvSpPr>
            <a:spLocks noGrp="1"/>
          </p:cNvSpPr>
          <p:nvPr>
            <p:ph type="sldNum" sz="quarter" idx="4294967295"/>
          </p:nvPr>
        </p:nvSpPr>
        <p:spPr/>
        <p:txBody>
          <a:bodyPr/>
          <a:lstStyle/>
          <a:p>
            <a:r>
              <a:rPr lang="en-US" altLang="zh-TW" smtClean="0"/>
              <a:t>Page </a:t>
            </a:r>
            <a:fld id="{34956E49-9B35-407E-B5F2-C84A7F7C3F93}" type="slidenum">
              <a:rPr lang="en-US" altLang="zh-TW" smtClean="0"/>
              <a:pPr/>
              <a:t>46</a:t>
            </a:fld>
            <a:endParaRPr lang="en-US" altLang="zh-TW"/>
          </a:p>
        </p:txBody>
      </p:sp>
      <p:sp>
        <p:nvSpPr>
          <p:cNvPr id="6" name="Rectangle 5"/>
          <p:cNvSpPr/>
          <p:nvPr/>
        </p:nvSpPr>
        <p:spPr>
          <a:xfrm>
            <a:off x="6896100" y="152400"/>
            <a:ext cx="1714500" cy="609600"/>
          </a:xfrm>
          <a:prstGeom prst="rect">
            <a:avLst/>
          </a:prstGeom>
          <a:solidFill>
            <a:srgbClr val="FAE1AF"/>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Thank you!</a:t>
            </a:r>
            <a:endParaRPr lang="en-US" sz="2400" dirty="0">
              <a:solidFill>
                <a:srgbClr val="0033CC"/>
              </a:solidFill>
            </a:endParaRPr>
          </a:p>
        </p:txBody>
      </p:sp>
    </p:spTree>
    <p:extLst>
      <p:ext uri="{BB962C8B-B14F-4D97-AF65-F5344CB8AC3E}">
        <p14:creationId xmlns:p14="http://schemas.microsoft.com/office/powerpoint/2010/main" val="371168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Why is it Difficult?</a:t>
            </a:r>
            <a:endParaRPr lang="en-US" dirty="0" smtClean="0"/>
          </a:p>
        </p:txBody>
      </p:sp>
      <p:sp>
        <p:nvSpPr>
          <p:cNvPr id="5" name="Content Placeholder 4"/>
          <p:cNvSpPr>
            <a:spLocks noGrp="1"/>
          </p:cNvSpPr>
          <p:nvPr>
            <p:ph idx="1"/>
          </p:nvPr>
        </p:nvSpPr>
        <p:spPr/>
        <p:txBody>
          <a:bodyPr/>
          <a:lstStyle/>
          <a:p>
            <a:r>
              <a:rPr lang="en-US" sz="2000" dirty="0"/>
              <a:t>Reasoning has been studied a lot in AI…</a:t>
            </a:r>
          </a:p>
          <a:p>
            <a:r>
              <a:rPr lang="en-US" sz="2000" dirty="0"/>
              <a:t>The majority of these studies decouple the nature of the underlying representation, how it is acquired, </a:t>
            </a:r>
            <a:r>
              <a:rPr lang="en-US" sz="2000" dirty="0" smtClean="0"/>
              <a:t>…  </a:t>
            </a:r>
            <a:r>
              <a:rPr lang="en-US" sz="1600" dirty="0" smtClean="0">
                <a:solidFill>
                  <a:srgbClr val="400080"/>
                </a:solidFill>
              </a:rPr>
              <a:t>[Learning to Reason, </a:t>
            </a:r>
            <a:r>
              <a:rPr lang="en-US" sz="1600" dirty="0" err="1" smtClean="0">
                <a:solidFill>
                  <a:srgbClr val="400080"/>
                </a:solidFill>
              </a:rPr>
              <a:t>Khardon</a:t>
            </a:r>
            <a:r>
              <a:rPr lang="en-US" sz="1600" dirty="0" smtClean="0">
                <a:solidFill>
                  <a:srgbClr val="400080"/>
                </a:solidFill>
              </a:rPr>
              <a:t> &amp; Roth JACM’97]</a:t>
            </a:r>
            <a:endParaRPr lang="en-US" sz="2000" dirty="0">
              <a:solidFill>
                <a:srgbClr val="400080"/>
              </a:solidFill>
            </a:endParaRPr>
          </a:p>
          <a:p>
            <a:endParaRPr lang="en-US"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ED7074CE-C30A-4906-A13E-F3E63223B4E1}" type="slidenum">
              <a:rPr lang="en-US" altLang="zh-TW" smtClean="0"/>
              <a:pPr>
                <a:defRPr/>
              </a:pPr>
              <a:t>5</a:t>
            </a:fld>
            <a:endParaRPr lang="en-US" altLang="zh-TW" dirty="0"/>
          </a:p>
        </p:txBody>
      </p:sp>
      <p:sp>
        <p:nvSpPr>
          <p:cNvPr id="7171" name="Line 3"/>
          <p:cNvSpPr>
            <a:spLocks noChangeShapeType="1"/>
          </p:cNvSpPr>
          <p:nvPr/>
        </p:nvSpPr>
        <p:spPr bwMode="auto">
          <a:xfrm>
            <a:off x="2362200" y="3810000"/>
            <a:ext cx="58674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7172" name="Text Box 4"/>
          <p:cNvSpPr txBox="1">
            <a:spLocks noChangeArrowheads="1"/>
          </p:cNvSpPr>
          <p:nvPr/>
        </p:nvSpPr>
        <p:spPr bwMode="auto">
          <a:xfrm>
            <a:off x="990600" y="2514600"/>
            <a:ext cx="14478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dirty="0">
                <a:solidFill>
                  <a:srgbClr val="000000"/>
                </a:solidFill>
                <a:latin typeface="+mj-lt"/>
              </a:rPr>
              <a:t>Meaning</a:t>
            </a:r>
          </a:p>
        </p:txBody>
      </p:sp>
      <p:sp>
        <p:nvSpPr>
          <p:cNvPr id="7173" name="Text Box 5"/>
          <p:cNvSpPr txBox="1">
            <a:spLocks noChangeArrowheads="1"/>
          </p:cNvSpPr>
          <p:nvPr/>
        </p:nvSpPr>
        <p:spPr bwMode="auto">
          <a:xfrm>
            <a:off x="914400" y="4456113"/>
            <a:ext cx="1752600" cy="4302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dirty="0">
                <a:solidFill>
                  <a:srgbClr val="000000"/>
                </a:solidFill>
                <a:latin typeface="+mj-lt"/>
              </a:rPr>
              <a:t>Language</a:t>
            </a:r>
          </a:p>
        </p:txBody>
      </p:sp>
      <p:sp>
        <p:nvSpPr>
          <p:cNvPr id="7174" name="Oval 6"/>
          <p:cNvSpPr>
            <a:spLocks noChangeArrowheads="1"/>
          </p:cNvSpPr>
          <p:nvPr/>
        </p:nvSpPr>
        <p:spPr bwMode="auto">
          <a:xfrm>
            <a:off x="3444766"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5" name="Oval 7"/>
          <p:cNvSpPr>
            <a:spLocks noChangeArrowheads="1"/>
          </p:cNvSpPr>
          <p:nvPr/>
        </p:nvSpPr>
        <p:spPr bwMode="auto">
          <a:xfrm>
            <a:off x="67056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6" name="Oval 8"/>
          <p:cNvSpPr>
            <a:spLocks noChangeArrowheads="1"/>
          </p:cNvSpPr>
          <p:nvPr/>
        </p:nvSpPr>
        <p:spPr bwMode="auto">
          <a:xfrm>
            <a:off x="50292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7" name="Oval 9"/>
          <p:cNvSpPr>
            <a:spLocks noChangeArrowheads="1"/>
          </p:cNvSpPr>
          <p:nvPr/>
        </p:nvSpPr>
        <p:spPr bwMode="auto">
          <a:xfrm>
            <a:off x="41148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8" name="Oval 10"/>
          <p:cNvSpPr>
            <a:spLocks noChangeArrowheads="1"/>
          </p:cNvSpPr>
          <p:nvPr/>
        </p:nvSpPr>
        <p:spPr bwMode="auto">
          <a:xfrm>
            <a:off x="5562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9" name="Oval 11"/>
          <p:cNvSpPr>
            <a:spLocks noChangeArrowheads="1"/>
          </p:cNvSpPr>
          <p:nvPr/>
        </p:nvSpPr>
        <p:spPr bwMode="auto">
          <a:xfrm>
            <a:off x="7086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80" name="Oval 12"/>
          <p:cNvSpPr>
            <a:spLocks noChangeArrowheads="1"/>
          </p:cNvSpPr>
          <p:nvPr/>
        </p:nvSpPr>
        <p:spPr bwMode="auto">
          <a:xfrm>
            <a:off x="30480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grpSp>
        <p:nvGrpSpPr>
          <p:cNvPr id="2" name="Group 13"/>
          <p:cNvGrpSpPr>
            <a:grpSpLocks/>
          </p:cNvGrpSpPr>
          <p:nvPr/>
        </p:nvGrpSpPr>
        <p:grpSpPr bwMode="auto">
          <a:xfrm>
            <a:off x="5365749" y="2862263"/>
            <a:ext cx="2159000" cy="1666875"/>
            <a:chOff x="3044" y="1803"/>
            <a:chExt cx="1360" cy="1050"/>
          </a:xfrm>
        </p:grpSpPr>
        <p:cxnSp>
          <p:nvCxnSpPr>
            <p:cNvPr id="7188" name="AutoShape 14"/>
            <p:cNvCxnSpPr>
              <a:cxnSpLocks noChangeShapeType="1"/>
              <a:stCxn id="7179" idx="1"/>
              <a:endCxn id="7176" idx="5"/>
            </p:cNvCxnSpPr>
            <p:nvPr/>
          </p:nvCxnSpPr>
          <p:spPr bwMode="auto">
            <a:xfrm rot="16200000" flipV="1">
              <a:off x="3099" y="1748"/>
              <a:ext cx="1050" cy="1160"/>
            </a:xfrm>
            <a:prstGeom prst="straightConnector1">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7189" name="AutoShape 15"/>
            <p:cNvCxnSpPr>
              <a:cxnSpLocks noChangeShapeType="1"/>
              <a:stCxn id="7179" idx="1"/>
              <a:endCxn id="7175" idx="4"/>
            </p:cNvCxnSpPr>
            <p:nvPr/>
          </p:nvCxnSpPr>
          <p:spPr bwMode="auto">
            <a:xfrm rot="16200000" flipV="1">
              <a:off x="3604" y="2252"/>
              <a:ext cx="1029" cy="172"/>
            </a:xfrm>
            <a:prstGeom prst="straightConnector1">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cxnSp>
        <p:sp>
          <p:nvSpPr>
            <p:cNvPr id="7190" name="Text Box 16"/>
            <p:cNvSpPr txBox="1">
              <a:spLocks noChangeArrowheads="1"/>
            </p:cNvSpPr>
            <p:nvPr/>
          </p:nvSpPr>
          <p:spPr bwMode="auto">
            <a:xfrm>
              <a:off x="3467" y="2448"/>
              <a:ext cx="937" cy="302"/>
            </a:xfrm>
            <a:prstGeom prst="rect">
              <a:avLst/>
            </a:prstGeom>
            <a:noFill/>
            <a:ln w="28575">
              <a:noFill/>
              <a:miter lim="800000"/>
              <a:headEnd/>
              <a:tailEnd/>
            </a:ln>
            <a:extLst/>
          </p:spPr>
          <p:txBody>
            <a:bodyPr wrap="non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dirty="0">
                  <a:solidFill>
                    <a:srgbClr val="A7001B"/>
                  </a:solidFill>
                  <a:latin typeface="+mj-lt"/>
                </a:rPr>
                <a:t>Ambiguity</a:t>
              </a:r>
            </a:p>
          </p:txBody>
        </p:sp>
      </p:grpSp>
      <p:grpSp>
        <p:nvGrpSpPr>
          <p:cNvPr id="3" name="Group 17"/>
          <p:cNvGrpSpPr>
            <a:grpSpLocks/>
          </p:cNvGrpSpPr>
          <p:nvPr/>
        </p:nvGrpSpPr>
        <p:grpSpPr bwMode="auto">
          <a:xfrm>
            <a:off x="2743200" y="2895600"/>
            <a:ext cx="2863850" cy="1633537"/>
            <a:chOff x="1392" y="1824"/>
            <a:chExt cx="1804" cy="1029"/>
          </a:xfrm>
        </p:grpSpPr>
        <p:cxnSp>
          <p:nvCxnSpPr>
            <p:cNvPr id="7184" name="AutoShape 18"/>
            <p:cNvCxnSpPr>
              <a:cxnSpLocks noChangeShapeType="1"/>
              <a:stCxn id="7174" idx="4"/>
              <a:endCxn id="7177" idx="0"/>
            </p:cNvCxnSpPr>
            <p:nvPr/>
          </p:nvCxnSpPr>
          <p:spPr bwMode="auto">
            <a:xfrm>
              <a:off x="1930" y="1824"/>
              <a:ext cx="422" cy="1008"/>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cxnSp>
          <p:nvCxnSpPr>
            <p:cNvPr id="7185" name="AutoShape 19"/>
            <p:cNvCxnSpPr>
              <a:cxnSpLocks noChangeShapeType="1"/>
              <a:stCxn id="7174" idx="4"/>
              <a:endCxn id="7180" idx="0"/>
            </p:cNvCxnSpPr>
            <p:nvPr/>
          </p:nvCxnSpPr>
          <p:spPr bwMode="auto">
            <a:xfrm flipH="1">
              <a:off x="1680" y="1824"/>
              <a:ext cx="250" cy="1008"/>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cxnSp>
          <p:nvCxnSpPr>
            <p:cNvPr id="7186" name="AutoShape 20"/>
            <p:cNvCxnSpPr>
              <a:cxnSpLocks noChangeShapeType="1"/>
              <a:stCxn id="7174" idx="4"/>
              <a:endCxn id="7178" idx="1"/>
            </p:cNvCxnSpPr>
            <p:nvPr/>
          </p:nvCxnSpPr>
          <p:spPr bwMode="auto">
            <a:xfrm>
              <a:off x="1930" y="1824"/>
              <a:ext cx="1266" cy="1029"/>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sp>
          <p:nvSpPr>
            <p:cNvPr id="7187" name="Text Box 21"/>
            <p:cNvSpPr txBox="1">
              <a:spLocks noChangeArrowheads="1"/>
            </p:cNvSpPr>
            <p:nvPr/>
          </p:nvSpPr>
          <p:spPr bwMode="auto">
            <a:xfrm>
              <a:off x="1392" y="2016"/>
              <a:ext cx="1584" cy="300"/>
            </a:xfrm>
            <a:prstGeom prst="rect">
              <a:avLst/>
            </a:prstGeom>
            <a:noFill/>
            <a:ln w="28575">
              <a:noFill/>
              <a:miter lim="800000"/>
              <a:headEnd/>
              <a:tailEnd/>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b="1" dirty="0">
                  <a:solidFill>
                    <a:srgbClr val="000080"/>
                  </a:solidFill>
                  <a:latin typeface="+mj-lt"/>
                </a:rPr>
                <a:t>Variability</a:t>
              </a:r>
            </a:p>
          </p:txBody>
        </p:sp>
      </p:grpSp>
      <p:sp>
        <p:nvSpPr>
          <p:cNvPr id="6" name="Rectangle 5"/>
          <p:cNvSpPr/>
          <p:nvPr/>
        </p:nvSpPr>
        <p:spPr>
          <a:xfrm>
            <a:off x="152400" y="2362200"/>
            <a:ext cx="8686800" cy="289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84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Ambiguity </a:t>
            </a:r>
          </a:p>
        </p:txBody>
      </p:sp>
      <p:sp>
        <p:nvSpPr>
          <p:cNvPr id="44035" name="Slide Number Placeholder 3"/>
          <p:cNvSpPr>
            <a:spLocks noGrp="1"/>
          </p:cNvSpPr>
          <p:nvPr>
            <p:ph type="sldNum" sz="quarter" idx="4294967295"/>
          </p:nvPr>
        </p:nvSpPr>
        <p:spPr>
          <a:xfrm>
            <a:off x="8229600" y="6096000"/>
            <a:ext cx="914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18ED59-66C4-4EE7-928C-95E46281329A}" type="slidenum">
              <a:rPr lang="en-US" altLang="zh-TW" smtClean="0">
                <a:solidFill>
                  <a:srgbClr val="000000"/>
                </a:solidFill>
                <a:cs typeface="Arial Unicode MS" pitchFamily="34" charset="-128"/>
              </a:rPr>
              <a:pPr eaLnBrk="1" hangingPunct="1"/>
              <a:t>6</a:t>
            </a:fld>
            <a:endParaRPr lang="en-US" altLang="zh-TW" smtClean="0">
              <a:solidFill>
                <a:srgbClr val="000000"/>
              </a:solidFill>
              <a:cs typeface="Arial Unicode MS" pitchFamily="34" charset="-128"/>
            </a:endParaRPr>
          </a:p>
        </p:txBody>
      </p:sp>
      <p:sp>
        <p:nvSpPr>
          <p:cNvPr id="10" name="Rectangle 9"/>
          <p:cNvSpPr/>
          <p:nvPr/>
        </p:nvSpPr>
        <p:spPr>
          <a:xfrm>
            <a:off x="152400" y="685800"/>
            <a:ext cx="3124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0000"/>
                </a:solidFill>
              </a:rPr>
              <a:t>It’s a version of </a:t>
            </a:r>
            <a:r>
              <a:rPr lang="en-US" b="1" i="1" u="sng" dirty="0">
                <a:solidFill>
                  <a:srgbClr val="FF0000"/>
                </a:solidFill>
              </a:rPr>
              <a:t>Chicago</a:t>
            </a:r>
            <a:r>
              <a:rPr lang="en-US" dirty="0">
                <a:solidFill>
                  <a:srgbClr val="000000"/>
                </a:solidFill>
              </a:rPr>
              <a:t> – the standard classic </a:t>
            </a:r>
            <a:r>
              <a:rPr lang="en-US" b="1" i="1" u="sng" dirty="0">
                <a:solidFill>
                  <a:srgbClr val="008000"/>
                </a:solidFill>
              </a:rPr>
              <a:t>Macintosh</a:t>
            </a:r>
            <a:r>
              <a:rPr lang="en-US" dirty="0">
                <a:solidFill>
                  <a:srgbClr val="000000"/>
                </a:solidFill>
              </a:rPr>
              <a:t> menu font, with that distinctive thick diagonal in the ”N”.</a:t>
            </a:r>
          </a:p>
        </p:txBody>
      </p:sp>
      <p:sp>
        <p:nvSpPr>
          <p:cNvPr id="12" name="Rectangle 11"/>
          <p:cNvSpPr/>
          <p:nvPr/>
        </p:nvSpPr>
        <p:spPr>
          <a:xfrm>
            <a:off x="3276600" y="685800"/>
            <a:ext cx="28956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dirty="0">
                <a:solidFill>
                  <a:srgbClr val="000000"/>
                </a:solidFill>
              </a:rPr>
              <a:t> was used by default for </a:t>
            </a:r>
            <a:r>
              <a:rPr lang="en-US" b="1" i="1" u="sng" dirty="0">
                <a:solidFill>
                  <a:srgbClr val="008000"/>
                </a:solidFill>
              </a:rPr>
              <a:t>Mac</a:t>
            </a:r>
            <a:r>
              <a:rPr lang="en-US" dirty="0">
                <a:solidFill>
                  <a:srgbClr val="000000"/>
                </a:solidFill>
              </a:rPr>
              <a:t> menus through </a:t>
            </a:r>
            <a:r>
              <a:rPr lang="en-US" b="1" i="1" u="sng" dirty="0" err="1">
                <a:solidFill>
                  <a:srgbClr val="008000"/>
                </a:solidFill>
              </a:rPr>
              <a:t>MacOS</a:t>
            </a:r>
            <a:r>
              <a:rPr lang="en-US" b="1" i="1" u="sng" dirty="0">
                <a:solidFill>
                  <a:srgbClr val="008000"/>
                </a:solidFill>
              </a:rPr>
              <a:t> 7.6</a:t>
            </a:r>
            <a:r>
              <a:rPr lang="en-US" dirty="0">
                <a:solidFill>
                  <a:srgbClr val="000000"/>
                </a:solidFill>
              </a:rPr>
              <a:t>, and </a:t>
            </a:r>
            <a:r>
              <a:rPr lang="en-US" b="1" i="1" u="sng" dirty="0">
                <a:solidFill>
                  <a:srgbClr val="008000"/>
                </a:solidFill>
              </a:rPr>
              <a:t>OS 8 </a:t>
            </a:r>
            <a:r>
              <a:rPr lang="en-US" dirty="0">
                <a:solidFill>
                  <a:srgbClr val="000000"/>
                </a:solidFill>
              </a:rPr>
              <a:t>was released mid-1997..</a:t>
            </a:r>
          </a:p>
        </p:txBody>
      </p:sp>
      <p:sp>
        <p:nvSpPr>
          <p:cNvPr id="13" name="Rectangle 12"/>
          <p:cNvSpPr/>
          <p:nvPr/>
        </p:nvSpPr>
        <p:spPr>
          <a:xfrm>
            <a:off x="6172200" y="685800"/>
            <a:ext cx="2819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b="1" i="1" u="sng" dirty="0">
                <a:solidFill>
                  <a:srgbClr val="000000"/>
                </a:solidFill>
              </a:rPr>
              <a:t> </a:t>
            </a:r>
            <a:r>
              <a:rPr lang="en-US" b="1" i="1" u="sng" dirty="0">
                <a:solidFill>
                  <a:srgbClr val="FF0000"/>
                </a:solidFill>
              </a:rPr>
              <a:t>VIII</a:t>
            </a:r>
            <a:r>
              <a:rPr lang="en-US" b="1" i="1" u="sng" dirty="0">
                <a:solidFill>
                  <a:srgbClr val="000000"/>
                </a:solidFill>
              </a:rPr>
              <a:t> </a:t>
            </a:r>
            <a:r>
              <a:rPr lang="en-US" dirty="0">
                <a:solidFill>
                  <a:srgbClr val="000000"/>
                </a:solidFill>
              </a:rPr>
              <a:t>was one of the early 70s-era </a:t>
            </a:r>
            <a:r>
              <a:rPr lang="en-US" b="1" i="1" u="sng" dirty="0">
                <a:solidFill>
                  <a:srgbClr val="FF0000"/>
                </a:solidFill>
              </a:rPr>
              <a:t>Chicago</a:t>
            </a:r>
            <a:r>
              <a:rPr lang="en-US" dirty="0">
                <a:solidFill>
                  <a:srgbClr val="000000"/>
                </a:solidFill>
              </a:rPr>
              <a:t> albums to catch my</a:t>
            </a:r>
          </a:p>
          <a:p>
            <a:pPr>
              <a:defRPr/>
            </a:pPr>
            <a:r>
              <a:rPr lang="en-US" dirty="0">
                <a:solidFill>
                  <a:srgbClr val="000000"/>
                </a:solidFill>
              </a:rPr>
              <a:t>ear, along with </a:t>
            </a:r>
            <a:r>
              <a:rPr lang="en-US" b="1" i="1" u="sng" dirty="0">
                <a:solidFill>
                  <a:srgbClr val="FF0000"/>
                </a:solidFill>
              </a:rPr>
              <a:t>Chicago II</a:t>
            </a:r>
            <a:r>
              <a:rPr lang="en-US" dirty="0">
                <a:solidFill>
                  <a:srgbClr val="FF0000"/>
                </a:solidFill>
              </a:rPr>
              <a:t>.</a:t>
            </a:r>
          </a:p>
        </p:txBody>
      </p:sp>
      <p:cxnSp>
        <p:nvCxnSpPr>
          <p:cNvPr id="21" name="Straight Arrow Connector 20"/>
          <p:cNvCxnSpPr/>
          <p:nvPr/>
        </p:nvCxnSpPr>
        <p:spPr>
          <a:xfrm rot="5400000">
            <a:off x="914400" y="1524000"/>
            <a:ext cx="1600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1600200" y="838200"/>
            <a:ext cx="1828800" cy="17526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1562100" y="2705100"/>
            <a:ext cx="3200400" cy="838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3962400" y="2667000"/>
            <a:ext cx="23622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6200000" flipH="1">
            <a:off x="5734050" y="1809750"/>
            <a:ext cx="2133600" cy="4953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16200000" flipH="1">
            <a:off x="7658100" y="2247900"/>
            <a:ext cx="1219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5" name="Picture 53" descr="apple-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rot="16200000" flipH="1">
            <a:off x="3276600" y="1905000"/>
            <a:ext cx="14478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7" name="Picture 67" descr="mac system 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9" descr="220px-Chicago_typeface_spe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111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5" descr="mac os 8.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96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77" descr="800px-Chicagothebandmillbrook_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79" descr="Chicago_-_Chicago_VII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1500" y="2971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81" descr="ChicagoII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124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2286000" y="1219200"/>
            <a:ext cx="1752600" cy="14478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621589" y="1220788"/>
            <a:ext cx="0" cy="3808414"/>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662" y="2057399"/>
            <a:ext cx="1895475" cy="1524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469" y="2057400"/>
            <a:ext cx="1919873" cy="1524000"/>
          </a:xfrm>
          <a:prstGeom prst="rect">
            <a:avLst/>
          </a:prstGeom>
        </p:spPr>
      </p:pic>
    </p:spTree>
    <p:extLst>
      <p:ext uri="{BB962C8B-B14F-4D97-AF65-F5344CB8AC3E}">
        <p14:creationId xmlns:p14="http://schemas.microsoft.com/office/powerpoint/2010/main" val="94677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
          <p:cNvSpPr>
            <a:spLocks noGrp="1" noChangeArrowheads="1"/>
          </p:cNvSpPr>
          <p:nvPr>
            <p:ph type="title"/>
          </p:nvPr>
        </p:nvSpPr>
        <p:spPr/>
        <p:txBody>
          <a:bodyPr/>
          <a:lstStyle/>
          <a:p>
            <a:pPr eaLnBrk="1" hangingPunct="1"/>
            <a:r>
              <a:rPr lang="en-US" smtClean="0"/>
              <a:t>Variability in Natural Language Expressions</a:t>
            </a:r>
            <a:endParaRPr lang="en-US" dirty="0" smtClean="0"/>
          </a:p>
        </p:txBody>
      </p:sp>
      <p:sp>
        <p:nvSpPr>
          <p:cNvPr id="915459" name="Rectangle 3"/>
          <p:cNvSpPr>
            <a:spLocks noGrp="1" noChangeArrowheads="1"/>
          </p:cNvSpPr>
          <p:nvPr>
            <p:ph idx="4294967295"/>
          </p:nvPr>
        </p:nvSpPr>
        <p:spPr>
          <a:xfrm>
            <a:off x="152400" y="914400"/>
            <a:ext cx="5867400" cy="4114800"/>
          </a:xfrm>
        </p:spPr>
        <p:txBody>
          <a:bodyPr/>
          <a:lstStyle/>
          <a:p>
            <a:pPr eaLnBrk="1" hangingPunct="1">
              <a:buFont typeface="Wingdings" pitchFamily="2" charset="2"/>
              <a:buNone/>
            </a:pPr>
            <a:r>
              <a:rPr lang="en-US" sz="2000" dirty="0" smtClean="0"/>
              <a:t>Determine if Jim Carpenter works for the government</a:t>
            </a:r>
          </a:p>
          <a:p>
            <a:pPr eaLnBrk="1" hangingPunct="1">
              <a:buFont typeface="Wingdings" pitchFamily="2" charset="2"/>
              <a:buNone/>
            </a:pPr>
            <a:endParaRPr lang="en-US" sz="1600" dirty="0" smtClean="0">
              <a:solidFill>
                <a:srgbClr val="FF0000"/>
              </a:solidFill>
            </a:endParaRPr>
          </a:p>
          <a:p>
            <a:pPr eaLnBrk="1" hangingPunct="1">
              <a:buFont typeface="Wingdings" pitchFamily="2" charset="2"/>
              <a:buNone/>
            </a:pPr>
            <a:r>
              <a:rPr lang="en-US" sz="1800" dirty="0" smtClean="0">
                <a:solidFill>
                  <a:srgbClr val="400080"/>
                </a:solidFill>
              </a:rPr>
              <a:t>Jim Carpenter works for the U.S. Government.</a:t>
            </a:r>
          </a:p>
          <a:p>
            <a:pPr eaLnBrk="1" hangingPunct="1">
              <a:buFont typeface="Wingdings" pitchFamily="2" charset="2"/>
              <a:buNone/>
            </a:pPr>
            <a:r>
              <a:rPr lang="en-US" sz="1800" dirty="0" smtClean="0"/>
              <a:t>The American government employed Jim Carpenter.</a:t>
            </a:r>
          </a:p>
          <a:p>
            <a:pPr eaLnBrk="1" hangingPunct="1">
              <a:buFont typeface="Wingdings" pitchFamily="2" charset="2"/>
              <a:buNone/>
            </a:pPr>
            <a:r>
              <a:rPr lang="en-US" sz="1800" dirty="0" smtClean="0">
                <a:solidFill>
                  <a:srgbClr val="400080"/>
                </a:solidFill>
              </a:rPr>
              <a:t>Jim Carpenter was fired by the US Government.</a:t>
            </a:r>
          </a:p>
          <a:p>
            <a:pPr eaLnBrk="1" hangingPunct="1">
              <a:buFont typeface="Wingdings" pitchFamily="2" charset="2"/>
              <a:buNone/>
            </a:pPr>
            <a:r>
              <a:rPr lang="en-US" sz="1800" dirty="0" smtClean="0"/>
              <a:t>Jim Carpenter worked in a number of important positions.  ….  As a press liaison for the IRS, he made contacts in the white house. </a:t>
            </a:r>
          </a:p>
          <a:p>
            <a:pPr eaLnBrk="1" hangingPunct="1">
              <a:buFont typeface="Wingdings" pitchFamily="2" charset="2"/>
              <a:buNone/>
            </a:pPr>
            <a:r>
              <a:rPr lang="en-US" sz="1800" dirty="0" smtClean="0">
                <a:solidFill>
                  <a:srgbClr val="400080"/>
                </a:solidFill>
              </a:rPr>
              <a:t>Russian interior minister </a:t>
            </a:r>
            <a:r>
              <a:rPr lang="en-US" sz="1800" dirty="0" err="1" smtClean="0">
                <a:solidFill>
                  <a:srgbClr val="400080"/>
                </a:solidFill>
              </a:rPr>
              <a:t>Yevgeny</a:t>
            </a:r>
            <a:r>
              <a:rPr lang="en-US" sz="1800" dirty="0" smtClean="0">
                <a:solidFill>
                  <a:srgbClr val="400080"/>
                </a:solidFill>
              </a:rPr>
              <a:t> </a:t>
            </a:r>
            <a:r>
              <a:rPr lang="en-US" sz="1800" dirty="0" err="1" smtClean="0">
                <a:solidFill>
                  <a:srgbClr val="400080"/>
                </a:solidFill>
              </a:rPr>
              <a:t>Topolov</a:t>
            </a:r>
            <a:r>
              <a:rPr lang="en-US" sz="1800" dirty="0" smtClean="0">
                <a:solidFill>
                  <a:srgbClr val="400080"/>
                </a:solidFill>
              </a:rPr>
              <a:t> met yesterday with his US counterpart, Jim Carpenter.</a:t>
            </a:r>
          </a:p>
          <a:p>
            <a:pPr eaLnBrk="1" hangingPunct="1">
              <a:buFont typeface="Wingdings" pitchFamily="2" charset="2"/>
              <a:buNone/>
            </a:pPr>
            <a:r>
              <a:rPr lang="en-US" sz="1800" dirty="0" smtClean="0"/>
              <a:t>Former US Secretary of Defense Jim Carpenter spoke today…</a:t>
            </a:r>
          </a:p>
        </p:txBody>
      </p:sp>
      <p:sp>
        <p:nvSpPr>
          <p:cNvPr id="4" name="Slide Number Placeholder 3"/>
          <p:cNvSpPr>
            <a:spLocks noGrp="1"/>
          </p:cNvSpPr>
          <p:nvPr>
            <p:ph type="sldNum" sz="quarter" idx="4294967295"/>
          </p:nvPr>
        </p:nvSpPr>
        <p:spPr/>
        <p:txBody>
          <a:bodyPr/>
          <a:lstStyle/>
          <a:p>
            <a:pPr>
              <a:defRPr/>
            </a:pPr>
            <a:r>
              <a:rPr lang="en-US" altLang="zh-TW" dirty="0" smtClean="0"/>
              <a:t>Page </a:t>
            </a:r>
            <a:fld id="{ED7074CE-C30A-4906-A13E-F3E63223B4E1}" type="slidenum">
              <a:rPr lang="en-US" altLang="zh-TW" smtClean="0"/>
              <a:pPr>
                <a:defRPr/>
              </a:pPr>
              <a:t>7</a:t>
            </a:fld>
            <a:endParaRPr lang="en-US" altLang="zh-TW" dirty="0"/>
          </a:p>
        </p:txBody>
      </p:sp>
      <p:pic>
        <p:nvPicPr>
          <p:cNvPr id="17411" name="Picture 17" descr="ist2_5808627-glossy-detective-robot-with-magnifying-g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29671"/>
            <a:ext cx="1828799" cy="21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MCBS002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063" y="1266825"/>
            <a:ext cx="1201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1339" name="Rectangle 11"/>
          <p:cNvSpPr>
            <a:spLocks noChangeArrowheads="1"/>
          </p:cNvSpPr>
          <p:nvPr/>
        </p:nvSpPr>
        <p:spPr bwMode="auto">
          <a:xfrm>
            <a:off x="381000" y="4847272"/>
            <a:ext cx="8534400" cy="1477328"/>
          </a:xfrm>
          <a:prstGeom prst="rect">
            <a:avLst/>
          </a:prstGeom>
          <a:solidFill>
            <a:srgbClr val="FAE1AF"/>
          </a:solidFill>
          <a:ln w="19050">
            <a:solidFill>
              <a:srgbClr val="A7001B"/>
            </a:solidFill>
            <a:miter lim="800000"/>
            <a:headEnd/>
            <a:tailEnd/>
          </a:ln>
          <a:effectLst/>
          <a:extLst/>
        </p:spPr>
        <p:txBody>
          <a:bodyPr wrap="square">
            <a:spAutoFit/>
          </a:bodyPr>
          <a:lstStyle/>
          <a:p>
            <a:pPr lvl="1"/>
            <a:r>
              <a:rPr lang="en-US" b="1" dirty="0" smtClean="0">
                <a:solidFill>
                  <a:srgbClr val="000080"/>
                </a:solidFill>
                <a:latin typeface="+mn-lt"/>
              </a:rPr>
              <a:t>Machine Learning is needed </a:t>
            </a:r>
            <a:r>
              <a:rPr lang="en-US" dirty="0" smtClean="0">
                <a:solidFill>
                  <a:srgbClr val="000080"/>
                </a:solidFill>
                <a:latin typeface="+mn-lt"/>
              </a:rPr>
              <a:t>to support </a:t>
            </a:r>
            <a:r>
              <a:rPr lang="en-US" b="1" dirty="0" smtClean="0">
                <a:solidFill>
                  <a:srgbClr val="000080"/>
                </a:solidFill>
                <a:latin typeface="+mn-lt"/>
              </a:rPr>
              <a:t>abstraction</a:t>
            </a:r>
            <a:r>
              <a:rPr lang="en-US" dirty="0" smtClean="0">
                <a:solidFill>
                  <a:srgbClr val="000080"/>
                </a:solidFill>
                <a:latin typeface="+mn-lt"/>
              </a:rPr>
              <a:t> over the raw text, and deal with: </a:t>
            </a:r>
            <a:endParaRPr lang="en-US" dirty="0">
              <a:solidFill>
                <a:srgbClr val="000080"/>
              </a:solidFill>
              <a:latin typeface="+mn-lt"/>
            </a:endParaRPr>
          </a:p>
          <a:p>
            <a:pPr marL="742950" lvl="1" indent="-285750">
              <a:buClr>
                <a:srgbClr val="400080"/>
              </a:buClr>
              <a:buSzPct val="80000"/>
              <a:buFont typeface="Wingdings" panose="05000000000000000000" pitchFamily="2" charset="2"/>
              <a:buChar char="§"/>
            </a:pPr>
            <a:r>
              <a:rPr lang="en-US" dirty="0">
                <a:solidFill>
                  <a:srgbClr val="400080"/>
                </a:solidFill>
                <a:latin typeface="+mn-lt"/>
              </a:rPr>
              <a:t> </a:t>
            </a:r>
            <a:r>
              <a:rPr lang="en-US" dirty="0" smtClean="0">
                <a:solidFill>
                  <a:srgbClr val="400080"/>
                </a:solidFill>
                <a:latin typeface="+mn-lt"/>
              </a:rPr>
              <a:t>Identifying/Understanding Relations, Entities </a:t>
            </a:r>
            <a:r>
              <a:rPr lang="en-US" dirty="0">
                <a:solidFill>
                  <a:srgbClr val="400080"/>
                </a:solidFill>
                <a:latin typeface="+mn-lt"/>
              </a:rPr>
              <a:t>and Semantic </a:t>
            </a:r>
            <a:r>
              <a:rPr lang="en-US" dirty="0" smtClean="0">
                <a:solidFill>
                  <a:srgbClr val="400080"/>
                </a:solidFill>
                <a:latin typeface="+mn-lt"/>
              </a:rPr>
              <a:t>Classes</a:t>
            </a:r>
            <a:endParaRPr lang="en-US" dirty="0">
              <a:solidFill>
                <a:srgbClr val="400080"/>
              </a:solidFill>
              <a:latin typeface="+mn-lt"/>
            </a:endParaRPr>
          </a:p>
          <a:p>
            <a:pPr marL="742950" lvl="1" indent="-285750">
              <a:buClr>
                <a:srgbClr val="400080"/>
              </a:buClr>
              <a:buSzPct val="80000"/>
              <a:buFont typeface="Wingdings" panose="05000000000000000000" pitchFamily="2" charset="2"/>
              <a:buChar char="§"/>
            </a:pPr>
            <a:r>
              <a:rPr lang="en-US" dirty="0" smtClean="0">
                <a:latin typeface="+mn-lt"/>
              </a:rPr>
              <a:t> </a:t>
            </a:r>
            <a:r>
              <a:rPr lang="en-US" dirty="0" smtClean="0">
                <a:solidFill>
                  <a:srgbClr val="000080"/>
                </a:solidFill>
                <a:latin typeface="+mn-lt"/>
              </a:rPr>
              <a:t>Acquiring</a:t>
            </a:r>
            <a:r>
              <a:rPr lang="en-US" dirty="0" smtClean="0">
                <a:solidFill>
                  <a:srgbClr val="003366"/>
                </a:solidFill>
                <a:latin typeface="+mn-lt"/>
              </a:rPr>
              <a:t> </a:t>
            </a:r>
            <a:r>
              <a:rPr lang="en-US" dirty="0" smtClean="0">
                <a:solidFill>
                  <a:srgbClr val="400080"/>
                </a:solidFill>
                <a:latin typeface="+mn-lt"/>
              </a:rPr>
              <a:t>knowledge</a:t>
            </a:r>
            <a:r>
              <a:rPr lang="en-US" dirty="0" smtClean="0">
                <a:solidFill>
                  <a:srgbClr val="003366"/>
                </a:solidFill>
                <a:latin typeface="+mn-lt"/>
              </a:rPr>
              <a:t> </a:t>
            </a:r>
            <a:r>
              <a:rPr lang="en-US" dirty="0" smtClean="0">
                <a:solidFill>
                  <a:srgbClr val="000080"/>
                </a:solidFill>
                <a:latin typeface="+mn-lt"/>
              </a:rPr>
              <a:t>from external resources; representing knowledge</a:t>
            </a:r>
            <a:endParaRPr lang="en-US" dirty="0">
              <a:solidFill>
                <a:srgbClr val="000080"/>
              </a:solidFill>
              <a:latin typeface="+mn-lt"/>
            </a:endParaRPr>
          </a:p>
          <a:p>
            <a:pPr marL="742950" lvl="1" indent="-285750">
              <a:buClr>
                <a:srgbClr val="400080"/>
              </a:buClr>
              <a:buSzPct val="80000"/>
              <a:buFont typeface="Wingdings" panose="05000000000000000000" pitchFamily="2" charset="2"/>
              <a:buChar char="§"/>
            </a:pPr>
            <a:r>
              <a:rPr lang="en-US" dirty="0" smtClean="0">
                <a:solidFill>
                  <a:srgbClr val="FF0000"/>
                </a:solidFill>
                <a:latin typeface="+mn-lt"/>
              </a:rPr>
              <a:t> </a:t>
            </a:r>
            <a:r>
              <a:rPr lang="en-US" dirty="0" smtClean="0">
                <a:solidFill>
                  <a:srgbClr val="400080"/>
                </a:solidFill>
                <a:latin typeface="+mn-lt"/>
              </a:rPr>
              <a:t>Identifying, disambiguating  &amp; tracking  </a:t>
            </a:r>
            <a:r>
              <a:rPr lang="en-US" dirty="0" smtClean="0">
                <a:solidFill>
                  <a:srgbClr val="000080"/>
                </a:solidFill>
                <a:latin typeface="+mn-lt"/>
              </a:rPr>
              <a:t>entities</a:t>
            </a:r>
            <a:r>
              <a:rPr lang="en-US" dirty="0">
                <a:solidFill>
                  <a:srgbClr val="000080"/>
                </a:solidFill>
                <a:latin typeface="+mn-lt"/>
              </a:rPr>
              <a:t>, events, etc.</a:t>
            </a:r>
            <a:r>
              <a:rPr lang="en-US" b="1" dirty="0">
                <a:solidFill>
                  <a:srgbClr val="000080"/>
                </a:solidFill>
                <a:latin typeface="+mn-lt"/>
              </a:rPr>
              <a:t> </a:t>
            </a:r>
            <a:endParaRPr lang="en-US" b="1" dirty="0" smtClean="0">
              <a:solidFill>
                <a:srgbClr val="000080"/>
              </a:solidFill>
              <a:latin typeface="+mn-lt"/>
            </a:endParaRPr>
          </a:p>
          <a:p>
            <a:pPr marL="742950" lvl="1" indent="-285750">
              <a:buClr>
                <a:srgbClr val="400080"/>
              </a:buClr>
              <a:buSzPct val="80000"/>
              <a:buFont typeface="Wingdings" panose="05000000000000000000" pitchFamily="2" charset="2"/>
              <a:buChar char="§"/>
            </a:pPr>
            <a:r>
              <a:rPr lang="en-US" b="1" dirty="0" smtClean="0">
                <a:latin typeface="+mn-lt"/>
              </a:rPr>
              <a:t> </a:t>
            </a:r>
            <a:r>
              <a:rPr lang="en-US" dirty="0" smtClean="0">
                <a:solidFill>
                  <a:srgbClr val="000080"/>
                </a:solidFill>
                <a:latin typeface="+mn-lt"/>
              </a:rPr>
              <a:t>Time, quantities, processes…</a:t>
            </a:r>
            <a:endParaRPr lang="en-US" dirty="0">
              <a:solidFill>
                <a:srgbClr val="000080"/>
              </a:solidFill>
              <a:latin typeface="+mn-lt"/>
            </a:endParaRPr>
          </a:p>
        </p:txBody>
      </p:sp>
      <p:sp>
        <p:nvSpPr>
          <p:cNvPr id="28698" name="Rectangle 26"/>
          <p:cNvSpPr>
            <a:spLocks noChangeArrowheads="1"/>
          </p:cNvSpPr>
          <p:nvPr/>
        </p:nvSpPr>
        <p:spPr bwMode="auto">
          <a:xfrm>
            <a:off x="5978856" y="2891880"/>
            <a:ext cx="3124200" cy="1631216"/>
          </a:xfrm>
          <a:prstGeom prst="rect">
            <a:avLst/>
          </a:prstGeom>
          <a:solidFill>
            <a:srgbClr val="FAE1AF"/>
          </a:solidFill>
          <a:ln w="19050" algn="ctr">
            <a:solidFill>
              <a:srgbClr val="A7001B"/>
            </a:solidFill>
            <a:miter lim="800000"/>
            <a:headEnd/>
            <a:tailEnd/>
          </a:ln>
        </p:spPr>
        <p:txBody>
          <a:bodyPr>
            <a:spAutoFit/>
          </a:bodyPr>
          <a:lstStyle/>
          <a:p>
            <a:r>
              <a:rPr lang="en-US" sz="2000" dirty="0" smtClean="0">
                <a:solidFill>
                  <a:srgbClr val="000080"/>
                </a:solidFill>
                <a:latin typeface="+mn-lt"/>
              </a:rPr>
              <a:t>Conventional programming techniques </a:t>
            </a:r>
            <a:r>
              <a:rPr lang="en-US" sz="2000" dirty="0">
                <a:solidFill>
                  <a:srgbClr val="000080"/>
                </a:solidFill>
                <a:latin typeface="+mn-lt"/>
              </a:rPr>
              <a:t>cannot deal with the </a:t>
            </a:r>
            <a:r>
              <a:rPr lang="en-US" sz="2000" dirty="0">
                <a:solidFill>
                  <a:srgbClr val="400080"/>
                </a:solidFill>
                <a:latin typeface="+mn-lt"/>
              </a:rPr>
              <a:t>variability of expressing meaning </a:t>
            </a:r>
            <a:r>
              <a:rPr lang="en-US" sz="2000" dirty="0" smtClean="0">
                <a:solidFill>
                  <a:srgbClr val="000080"/>
                </a:solidFill>
                <a:latin typeface="+mn-lt"/>
              </a:rPr>
              <a:t>nor </a:t>
            </a:r>
            <a:r>
              <a:rPr lang="en-US" sz="2000" dirty="0">
                <a:solidFill>
                  <a:srgbClr val="000080"/>
                </a:solidFill>
                <a:latin typeface="+mn-lt"/>
              </a:rPr>
              <a:t>with the </a:t>
            </a:r>
          </a:p>
          <a:p>
            <a:r>
              <a:rPr lang="en-US" sz="2000" dirty="0">
                <a:solidFill>
                  <a:srgbClr val="400080"/>
                </a:solidFill>
                <a:latin typeface="+mn-lt"/>
              </a:rPr>
              <a:t>ambiguity of interpretation</a:t>
            </a:r>
          </a:p>
        </p:txBody>
      </p:sp>
      <p:sp>
        <p:nvSpPr>
          <p:cNvPr id="2" name="Right Arrow 1"/>
          <p:cNvSpPr/>
          <p:nvPr/>
        </p:nvSpPr>
        <p:spPr>
          <a:xfrm>
            <a:off x="0" y="1628775"/>
            <a:ext cx="228600" cy="276225"/>
          </a:xfrm>
          <a:prstGeom prst="rightArrow">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2700" y="3495675"/>
            <a:ext cx="228600" cy="276225"/>
          </a:xfrm>
          <a:prstGeom prst="rightArrow">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8168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5459">
                                            <p:txEl>
                                              <p:pRg st="3" end="3"/>
                                            </p:txEl>
                                          </p:spTgt>
                                        </p:tgtEl>
                                        <p:attrNameLst>
                                          <p:attrName>style.visibility</p:attrName>
                                        </p:attrNameLst>
                                      </p:cBhvr>
                                      <p:to>
                                        <p:strVal val="visible"/>
                                      </p:to>
                                    </p:set>
                                  </p:childTnLst>
                                </p:cTn>
                              </p:par>
                            </p:childTnLst>
                          </p:cTn>
                        </p:par>
                        <p:par>
                          <p:cTn id="15" fill="hold" nodeType="withGroup">
                            <p:stCondLst>
                              <p:cond delay="0"/>
                            </p:stCondLst>
                            <p:childTnLst>
                              <p:par>
                                <p:cTn id="16" presetID="1" presetClass="entr" presetSubtype="0" fill="hold" nodeType="afterEffect">
                                  <p:stCondLst>
                                    <p:cond delay="250"/>
                                  </p:stCondLst>
                                  <p:childTnLst>
                                    <p:set>
                                      <p:cBhvr>
                                        <p:cTn id="17" dur="1" fill="hold">
                                          <p:stCondLst>
                                            <p:cond delay="0"/>
                                          </p:stCondLst>
                                        </p:cTn>
                                        <p:tgtEl>
                                          <p:spTgt spid="915459">
                                            <p:txEl>
                                              <p:pRg st="4" end="4"/>
                                            </p:txEl>
                                          </p:spTgt>
                                        </p:tgtEl>
                                        <p:attrNameLst>
                                          <p:attrName>style.visibility</p:attrName>
                                        </p:attrNameLst>
                                      </p:cBhvr>
                                      <p:to>
                                        <p:strVal val="visible"/>
                                      </p:to>
                                    </p:set>
                                  </p:childTnLst>
                                </p:cTn>
                              </p:par>
                            </p:childTnLst>
                          </p:cTn>
                        </p:par>
                        <p:par>
                          <p:cTn id="18" fill="hold" nodeType="withGroup">
                            <p:stCondLst>
                              <p:cond delay="250"/>
                            </p:stCondLst>
                            <p:childTnLst>
                              <p:par>
                                <p:cTn id="19" presetID="1" presetClass="entr" presetSubtype="0" fill="hold" nodeType="afterEffect">
                                  <p:stCondLst>
                                    <p:cond delay="250"/>
                                  </p:stCondLst>
                                  <p:childTnLst>
                                    <p:set>
                                      <p:cBhvr>
                                        <p:cTn id="20" dur="1" fill="hold">
                                          <p:stCondLst>
                                            <p:cond delay="0"/>
                                          </p:stCondLst>
                                        </p:cTn>
                                        <p:tgtEl>
                                          <p:spTgt spid="915459">
                                            <p:txEl>
                                              <p:pRg st="5" end="5"/>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250"/>
                                  </p:stCondLst>
                                  <p:childTnLst>
                                    <p:set>
                                      <p:cBhvr>
                                        <p:cTn id="23" dur="1" fill="hold">
                                          <p:stCondLst>
                                            <p:cond delay="0"/>
                                          </p:stCondLst>
                                        </p:cTn>
                                        <p:tgtEl>
                                          <p:spTgt spid="915459">
                                            <p:txEl>
                                              <p:pRg st="6" end="6"/>
                                            </p:txEl>
                                          </p:spTgt>
                                        </p:tgtEl>
                                        <p:attrNameLst>
                                          <p:attrName>style.visibility</p:attrName>
                                        </p:attrNameLst>
                                      </p:cBhvr>
                                      <p:to>
                                        <p:strVal val="visible"/>
                                      </p:to>
                                    </p:set>
                                  </p:childTnLst>
                                </p:cTn>
                              </p:par>
                            </p:childTnLst>
                          </p:cTn>
                        </p:par>
                        <p:par>
                          <p:cTn id="24" fill="hold" nodeType="withGroup">
                            <p:stCondLst>
                              <p:cond delay="750"/>
                            </p:stCondLst>
                            <p:childTnLst>
                              <p:par>
                                <p:cTn id="25" presetID="1" presetClass="entr" presetSubtype="0" fill="hold" nodeType="afterEffect">
                                  <p:stCondLst>
                                    <p:cond delay="250"/>
                                  </p:stCondLst>
                                  <p:childTnLst>
                                    <p:set>
                                      <p:cBhvr>
                                        <p:cTn id="26" dur="1" fill="hold">
                                          <p:stCondLst>
                                            <p:cond delay="0"/>
                                          </p:stCondLst>
                                        </p:cTn>
                                        <p:tgtEl>
                                          <p:spTgt spid="915459">
                                            <p:txEl>
                                              <p:pRg st="7" end="7"/>
                                            </p:txEl>
                                          </p:spTgt>
                                        </p:tgtEl>
                                        <p:attrNameLst>
                                          <p:attrName>style.visibility</p:attrName>
                                        </p:attrNameLst>
                                      </p:cBhvr>
                                      <p:to>
                                        <p:strVal val="visible"/>
                                      </p:to>
                                    </p:set>
                                  </p:childTnLst>
                                </p:cTn>
                              </p:par>
                            </p:childTnLst>
                          </p:cTn>
                        </p:par>
                        <p:par>
                          <p:cTn id="27" fill="hold" nodeType="with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69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51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animBg="1"/>
      <p:bldP spid="28698" grpId="0" animBg="1"/>
      <p:bldP spid="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Inducing Semantics </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a:t>Inducing </a:t>
            </a:r>
            <a:r>
              <a:rPr lang="en-US" dirty="0" smtClean="0"/>
              <a:t>semantic representations and making decisions that depend on it require </a:t>
            </a:r>
            <a:r>
              <a:rPr lang="en-US" dirty="0">
                <a:solidFill>
                  <a:srgbClr val="3366CC"/>
                </a:solidFill>
              </a:rPr>
              <a:t>learning</a:t>
            </a:r>
            <a:r>
              <a:rPr lang="en-US" dirty="0"/>
              <a:t> </a:t>
            </a:r>
            <a:r>
              <a:rPr lang="en-US" dirty="0" smtClean="0"/>
              <a:t>and, in turn, </a:t>
            </a:r>
            <a:r>
              <a:rPr lang="en-US" dirty="0" smtClean="0">
                <a:solidFill>
                  <a:srgbClr val="3366CC"/>
                </a:solidFill>
              </a:rPr>
              <a:t>supervision</a:t>
            </a:r>
            <a:r>
              <a:rPr lang="en-US" dirty="0">
                <a:solidFill>
                  <a:srgbClr val="3366CC"/>
                </a:solidFill>
              </a:rPr>
              <a:t>.</a:t>
            </a:r>
          </a:p>
          <a:p>
            <a:r>
              <a:rPr lang="en-US" dirty="0" smtClean="0"/>
              <a:t>Standard </a:t>
            </a:r>
            <a:r>
              <a:rPr lang="en-US" dirty="0"/>
              <a:t>machine learning methodology:</a:t>
            </a:r>
          </a:p>
          <a:p>
            <a:pPr lvl="1"/>
            <a:r>
              <a:rPr lang="en-US" dirty="0"/>
              <a:t>Given a task</a:t>
            </a:r>
          </a:p>
          <a:p>
            <a:pPr lvl="1"/>
            <a:r>
              <a:rPr lang="en-US" dirty="0"/>
              <a:t>Collect data </a:t>
            </a:r>
            <a:r>
              <a:rPr lang="en-US" dirty="0" smtClean="0">
                <a:solidFill>
                  <a:srgbClr val="003366"/>
                </a:solidFill>
              </a:rPr>
              <a:t>for the task </a:t>
            </a:r>
            <a:r>
              <a:rPr lang="en-US" dirty="0" smtClean="0"/>
              <a:t>and </a:t>
            </a:r>
            <a:r>
              <a:rPr lang="en-US" dirty="0"/>
              <a:t>annotate it</a:t>
            </a:r>
          </a:p>
          <a:p>
            <a:pPr lvl="1"/>
            <a:r>
              <a:rPr lang="en-US" dirty="0"/>
              <a:t>Learn a </a:t>
            </a:r>
            <a:r>
              <a:rPr lang="en-US" dirty="0" smtClean="0"/>
              <a:t>model </a:t>
            </a:r>
            <a:r>
              <a:rPr lang="en-US" b="1" dirty="0" smtClean="0"/>
              <a:t>[doesn’t matter how]</a:t>
            </a:r>
            <a:endParaRPr lang="en-US" b="1" dirty="0"/>
          </a:p>
          <a:p>
            <a:r>
              <a:rPr lang="en-US" dirty="0"/>
              <a:t>We will never have </a:t>
            </a:r>
            <a:r>
              <a:rPr lang="en-US" dirty="0">
                <a:solidFill>
                  <a:srgbClr val="3366CC"/>
                </a:solidFill>
              </a:rPr>
              <a:t>enough annotated data </a:t>
            </a:r>
            <a:r>
              <a:rPr lang="en-US" dirty="0"/>
              <a:t>to train </a:t>
            </a:r>
            <a:r>
              <a:rPr lang="en-US" dirty="0" smtClean="0">
                <a:solidFill>
                  <a:srgbClr val="3366CC"/>
                </a:solidFill>
              </a:rPr>
              <a:t>all the models, for all the tasks we need</a:t>
            </a:r>
            <a:r>
              <a:rPr lang="en-US" dirty="0" smtClean="0"/>
              <a:t> this way.</a:t>
            </a:r>
          </a:p>
          <a:p>
            <a:pPr lvl="1"/>
            <a:r>
              <a:rPr lang="en-US" dirty="0" smtClean="0"/>
              <a:t>We don’t even know what are “all the tasks”</a:t>
            </a:r>
            <a:endParaRPr lang="en-US" dirty="0"/>
          </a:p>
          <a:p>
            <a:r>
              <a:rPr lang="en-US" dirty="0" smtClean="0"/>
              <a:t>This methodology is not scalable and, often, makes no sense</a:t>
            </a:r>
          </a:p>
          <a:p>
            <a:pPr lvl="1"/>
            <a:r>
              <a:rPr lang="en-US" dirty="0" smtClean="0"/>
              <a:t>Annotating for complex tasks is </a:t>
            </a:r>
            <a:r>
              <a:rPr lang="en-US" dirty="0" smtClean="0">
                <a:solidFill>
                  <a:srgbClr val="003366"/>
                </a:solidFill>
              </a:rPr>
              <a:t>difficult</a:t>
            </a:r>
            <a:r>
              <a:rPr lang="en-US" dirty="0" smtClean="0"/>
              <a:t>, </a:t>
            </a:r>
            <a:r>
              <a:rPr lang="en-US" dirty="0" smtClean="0">
                <a:solidFill>
                  <a:srgbClr val="003366"/>
                </a:solidFill>
              </a:rPr>
              <a:t>costly</a:t>
            </a:r>
            <a:r>
              <a:rPr lang="en-US" dirty="0" smtClean="0"/>
              <a:t>, and sometimes </a:t>
            </a:r>
            <a:r>
              <a:rPr lang="en-US" dirty="0" smtClean="0">
                <a:solidFill>
                  <a:srgbClr val="003366"/>
                </a:solidFill>
              </a:rPr>
              <a:t>impossible</a:t>
            </a:r>
            <a:r>
              <a:rPr lang="en-US" dirty="0" smtClean="0"/>
              <a:t>. </a:t>
            </a:r>
          </a:p>
          <a:p>
            <a:pPr lvl="2"/>
            <a:r>
              <a:rPr lang="en-US" dirty="0" smtClean="0"/>
              <a:t>When an intermediate representation is ill-defined, but the outcome is</a:t>
            </a:r>
          </a:p>
          <a:p>
            <a:pPr lvl="2"/>
            <a:r>
              <a:rPr lang="en-US" dirty="0" smtClean="0"/>
              <a:t>E.g., think about </a:t>
            </a:r>
            <a:r>
              <a:rPr lang="en-US" b="1" dirty="0" smtClean="0"/>
              <a:t>events </a:t>
            </a:r>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8</a:t>
            </a:fld>
            <a:endParaRPr lang="en-US" altLang="zh-TW"/>
          </a:p>
        </p:txBody>
      </p:sp>
      <p:sp>
        <p:nvSpPr>
          <p:cNvPr id="5" name="Right Arrow 4"/>
          <p:cNvSpPr/>
          <p:nvPr/>
        </p:nvSpPr>
        <p:spPr>
          <a:xfrm>
            <a:off x="127000" y="2638422"/>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673287">
            <a:off x="3853481" y="2755309"/>
            <a:ext cx="4886768" cy="646331"/>
          </a:xfrm>
          <a:prstGeom prst="rect">
            <a:avLst/>
          </a:prstGeom>
          <a:solidFill>
            <a:srgbClr val="FAC896"/>
          </a:solidFill>
          <a:ln w="19050">
            <a:solidFill>
              <a:srgbClr val="A7001B"/>
            </a:solidFill>
          </a:ln>
        </p:spPr>
        <p:txBody>
          <a:bodyPr wrap="square">
            <a:spAutoFit/>
          </a:bodyPr>
          <a:lstStyle/>
          <a:p>
            <a:r>
              <a:rPr lang="en-US" dirty="0">
                <a:solidFill>
                  <a:srgbClr val="000080"/>
                </a:solidFill>
                <a:latin typeface="Calibri" panose="020F0502020204030204" pitchFamily="34" charset="0"/>
                <a:cs typeface="Calibri" panose="020F0502020204030204" pitchFamily="34" charset="0"/>
              </a:rPr>
              <a:t>In most interesting cases, learning should be (and is) driven by incidental </a:t>
            </a:r>
            <a:r>
              <a:rPr lang="en-US" dirty="0" smtClean="0">
                <a:solidFill>
                  <a:srgbClr val="000080"/>
                </a:solidFill>
                <a:latin typeface="Calibri" panose="020F0502020204030204" pitchFamily="34" charset="0"/>
                <a:cs typeface="Calibri" panose="020F0502020204030204" pitchFamily="34" charset="0"/>
              </a:rPr>
              <a:t>supervision </a:t>
            </a:r>
            <a:r>
              <a:rPr lang="en-US" dirty="0" smtClean="0">
                <a:solidFill>
                  <a:srgbClr val="400080"/>
                </a:solidFill>
                <a:latin typeface="Calibri" panose="020F0502020204030204" pitchFamily="34" charset="0"/>
                <a:cs typeface="Calibri" panose="020F0502020204030204" pitchFamily="34" charset="0"/>
              </a:rPr>
              <a:t>[Roth AAAI’17]</a:t>
            </a:r>
            <a:endParaRPr lang="en-US" dirty="0">
              <a:solidFill>
                <a:srgbClr val="400080"/>
              </a:solidFill>
              <a:latin typeface="Calibri" panose="020F0502020204030204" pitchFamily="34" charset="0"/>
              <a:cs typeface="Calibri" panose="020F0502020204030204" pitchFamily="34" charset="0"/>
            </a:endParaRPr>
          </a:p>
        </p:txBody>
      </p:sp>
      <p:sp>
        <p:nvSpPr>
          <p:cNvPr id="7" name="Rectangle 6"/>
          <p:cNvSpPr/>
          <p:nvPr/>
        </p:nvSpPr>
        <p:spPr>
          <a:xfrm rot="673287">
            <a:off x="4210185" y="1216134"/>
            <a:ext cx="4572000" cy="1477328"/>
          </a:xfrm>
          <a:prstGeom prst="rect">
            <a:avLst/>
          </a:prstGeom>
          <a:solidFill>
            <a:srgbClr val="FAE1AF"/>
          </a:solidFill>
          <a:ln w="19050">
            <a:solidFill>
              <a:srgbClr val="A7001B"/>
            </a:solidFill>
          </a:ln>
        </p:spPr>
        <p:txBody>
          <a:bodyPr>
            <a:spAutoFit/>
          </a:bodyPr>
          <a:lstStyle/>
          <a:p>
            <a:r>
              <a:rPr lang="en-US" dirty="0" smtClean="0">
                <a:solidFill>
                  <a:srgbClr val="000080"/>
                </a:solidFill>
                <a:latin typeface="Calibri" panose="020F0502020204030204" pitchFamily="34" charset="0"/>
                <a:cs typeface="Calibri" panose="020F0502020204030204" pitchFamily="34" charset="0"/>
              </a:rPr>
              <a:t>We should think about annotating data to evaluate performance, not to train. We already know that given large amounts of data we have ways to mimic this input-output mapping.</a:t>
            </a:r>
          </a:p>
          <a:p>
            <a:r>
              <a:rPr lang="en-US" b="1" dirty="0" smtClean="0">
                <a:solidFill>
                  <a:srgbClr val="000080"/>
                </a:solidFill>
                <a:latin typeface="Calibri" panose="020F0502020204030204" pitchFamily="34" charset="0"/>
                <a:cs typeface="Calibri" panose="020F0502020204030204" pitchFamily="34" charset="0"/>
              </a:rPr>
              <a:t>This is not where the challenge is!</a:t>
            </a:r>
            <a:endParaRPr lang="en-US" b="1" dirty="0">
              <a:solidFill>
                <a:srgbClr val="0000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64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Supervision</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smtClean="0"/>
              <a:t>Data provides hints</a:t>
            </a:r>
          </a:p>
          <a:p>
            <a:pPr lvl="1"/>
            <a:r>
              <a:rPr lang="en-US" dirty="0" smtClean="0"/>
              <a:t>that are often sufficient to infer supervision signals for a range of tasks </a:t>
            </a:r>
          </a:p>
          <a:p>
            <a:pPr lvl="1"/>
            <a:r>
              <a:rPr lang="en-US" dirty="0" smtClean="0"/>
              <a:t>Data exists independent of the task(s) at hand. </a:t>
            </a:r>
          </a:p>
          <a:p>
            <a:pPr lvl="1"/>
            <a:endParaRPr lang="en-US" dirty="0"/>
          </a:p>
          <a:p>
            <a:r>
              <a:rPr lang="en-US" dirty="0" smtClean="0"/>
              <a:t>Utilizing these </a:t>
            </a:r>
            <a:r>
              <a:rPr lang="en-US" dirty="0"/>
              <a:t>hints </a:t>
            </a:r>
            <a:endParaRPr lang="en-US" dirty="0" smtClean="0"/>
          </a:p>
          <a:p>
            <a:pPr lvl="1"/>
            <a:r>
              <a:rPr lang="en-US" dirty="0" smtClean="0"/>
              <a:t>Can </a:t>
            </a:r>
            <a:r>
              <a:rPr lang="en-US" dirty="0"/>
              <a:t>be substantially less </a:t>
            </a:r>
            <a:r>
              <a:rPr lang="en-US" dirty="0" smtClean="0"/>
              <a:t>costly than </a:t>
            </a:r>
            <a:r>
              <a:rPr lang="en-US" dirty="0"/>
              <a:t>producing explicit </a:t>
            </a:r>
            <a:r>
              <a:rPr lang="en-US" dirty="0" smtClean="0"/>
              <a:t>annotation</a:t>
            </a:r>
          </a:p>
          <a:p>
            <a:pPr lvl="1"/>
            <a:r>
              <a:rPr lang="en-US" dirty="0" smtClean="0"/>
              <a:t>More realistic – provides signals for tasks we haven’t defined</a:t>
            </a:r>
          </a:p>
          <a:p>
            <a:pPr lvl="1"/>
            <a:r>
              <a:rPr lang="en-US" dirty="0" smtClean="0"/>
              <a:t>Weak signals can be aggregated to produce higher quality signals</a:t>
            </a:r>
          </a:p>
          <a:p>
            <a:r>
              <a:rPr lang="en-US" dirty="0" smtClean="0"/>
              <a:t>Examples:</a:t>
            </a:r>
          </a:p>
          <a:p>
            <a:pPr lvl="1"/>
            <a:r>
              <a:rPr lang="en-US" dirty="0" smtClean="0"/>
              <a:t>Information Extraction tasks</a:t>
            </a:r>
          </a:p>
          <a:p>
            <a:pPr lvl="1"/>
            <a:r>
              <a:rPr lang="en-US" dirty="0" smtClean="0"/>
              <a:t>Low Resource Languages</a:t>
            </a:r>
          </a:p>
          <a:p>
            <a:pPr lvl="1"/>
            <a:r>
              <a:rPr lang="en-US" dirty="0" smtClean="0"/>
              <a:t>SRL and Semantic Parsing</a:t>
            </a:r>
          </a:p>
          <a:p>
            <a:pPr lvl="1"/>
            <a:r>
              <a:rPr lang="en-US" dirty="0" smtClean="0"/>
              <a:t>Temporal and quantities</a:t>
            </a:r>
            <a:endParaRPr lang="en-US" dirty="0"/>
          </a:p>
          <a:p>
            <a:pPr lvl="1"/>
            <a:r>
              <a:rPr lang="en-US" dirty="0" smtClean="0"/>
              <a:t>…..</a:t>
            </a:r>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9</a:t>
            </a:fld>
            <a:endParaRPr lang="en-US" altLang="zh-TW"/>
          </a:p>
        </p:txBody>
      </p:sp>
      <p:sp>
        <p:nvSpPr>
          <p:cNvPr id="8" name="TextBox 7"/>
          <p:cNvSpPr txBox="1"/>
          <p:nvPr/>
        </p:nvSpPr>
        <p:spPr>
          <a:xfrm>
            <a:off x="4267200" y="4724400"/>
            <a:ext cx="4356257" cy="923330"/>
          </a:xfrm>
          <a:prstGeom prst="rect">
            <a:avLst/>
          </a:prstGeom>
          <a:noFill/>
          <a:ln>
            <a:noFill/>
          </a:ln>
        </p:spPr>
        <p:txBody>
          <a:bodyPr wrap="none">
            <a:spAutoFit/>
          </a:bodyPr>
          <a:lstStyle/>
          <a:p>
            <a:pPr fontAlgn="auto">
              <a:spcBef>
                <a:spcPts val="0"/>
              </a:spcBef>
              <a:spcAft>
                <a:spcPts val="0"/>
              </a:spcAft>
              <a:defRPr/>
            </a:pPr>
            <a:r>
              <a:rPr lang="en-US" sz="5400" dirty="0" smtClean="0">
                <a:solidFill>
                  <a:srgbClr val="000080"/>
                </a:solidFill>
                <a:latin typeface="+mj-lt"/>
                <a:ea typeface="Tahoma" pitchFamily="34" charset="0"/>
                <a:cs typeface="Tahoma" pitchFamily="34" charset="0"/>
              </a:rPr>
              <a:t>X </a:t>
            </a:r>
            <a:r>
              <a:rPr lang="en-US" sz="2800" dirty="0" smtClean="0">
                <a:solidFill>
                  <a:srgbClr val="000080"/>
                </a:solidFill>
                <a:latin typeface="+mj-lt"/>
                <a:ea typeface="Tahoma" pitchFamily="34" charset="0"/>
                <a:cs typeface="Tahoma" pitchFamily="34" charset="0"/>
              </a:rPr>
              <a:t>                Some protocols </a:t>
            </a:r>
            <a:endParaRPr lang="en-US" sz="2800" dirty="0">
              <a:solidFill>
                <a:srgbClr val="000080"/>
              </a:solidFill>
              <a:latin typeface="+mj-lt"/>
              <a:ea typeface="Tahoma" pitchFamily="34" charset="0"/>
              <a:cs typeface="Tahoma" pitchFamily="34" charset="0"/>
            </a:endParaRPr>
          </a:p>
        </p:txBody>
      </p:sp>
    </p:spTree>
    <p:extLst>
      <p:ext uri="{BB962C8B-B14F-4D97-AF65-F5344CB8AC3E}">
        <p14:creationId xmlns:p14="http://schemas.microsoft.com/office/powerpoint/2010/main" val="58648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1"/>
</p:tagLst>
</file>

<file path=ppt/theme/theme1.xml><?xml version="1.0" encoding="utf-8"?>
<a:theme xmlns:a="http://schemas.openxmlformats.org/drawingml/2006/main" name="Roth-Penn-1">
  <a:themeElements>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cra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ra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ra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ra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ra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ra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ra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23079</TotalTime>
  <Words>6226</Words>
  <Application>Microsoft Office PowerPoint</Application>
  <PresentationFormat>On-screen Show (4:3)</PresentationFormat>
  <Paragraphs>831</Paragraphs>
  <Slides>46</Slides>
  <Notes>33</Notes>
  <HiddenSlides>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46</vt:i4>
      </vt:variant>
    </vt:vector>
  </HeadingPairs>
  <TitlesOfParts>
    <vt:vector size="63" baseType="lpstr">
      <vt:lpstr>Arial Unicode MS</vt:lpstr>
      <vt:lpstr>Avenir Book</vt:lpstr>
      <vt:lpstr>cmmi10</vt:lpstr>
      <vt:lpstr>Courier</vt:lpstr>
      <vt:lpstr>宋体</vt:lpstr>
      <vt:lpstr>Arial</vt:lpstr>
      <vt:lpstr>Arial Rounded MT Bold</vt:lpstr>
      <vt:lpstr>Calibri</vt:lpstr>
      <vt:lpstr>Candara</vt:lpstr>
      <vt:lpstr>Corbel</vt:lpstr>
      <vt:lpstr>Courier New</vt:lpstr>
      <vt:lpstr>Symbol</vt:lpstr>
      <vt:lpstr>Tahoma</vt:lpstr>
      <vt:lpstr>Tempus Sans ITC</vt:lpstr>
      <vt:lpstr>Times New Roman</vt:lpstr>
      <vt:lpstr>Wingdings</vt:lpstr>
      <vt:lpstr>Roth-Penn-1</vt:lpstr>
      <vt:lpstr>Natural Language Understanding  with  Incidental Supervision  </vt:lpstr>
      <vt:lpstr>Natural Language Understanding: Theses</vt:lpstr>
      <vt:lpstr>Natural Language Understanding</vt:lpstr>
      <vt:lpstr>Natural Language Understanding</vt:lpstr>
      <vt:lpstr>Why is it Difficult?</vt:lpstr>
      <vt:lpstr>Ambiguity </vt:lpstr>
      <vt:lpstr>Variability in Natural Language Expressions</vt:lpstr>
      <vt:lpstr>Inducing Semantics </vt:lpstr>
      <vt:lpstr>Incidental Supervision</vt:lpstr>
      <vt:lpstr>Gender Project</vt:lpstr>
      <vt:lpstr>Incidental Supervision Signals</vt:lpstr>
      <vt:lpstr>Incidental Supervision Signals</vt:lpstr>
      <vt:lpstr>The language-world mapping problem [BabySRL: Connor, Fisher &amp; Roth, 2012]</vt:lpstr>
      <vt:lpstr>Outline</vt:lpstr>
      <vt:lpstr>Text Categorization</vt:lpstr>
      <vt:lpstr>Categorization without Labeled Data [AAAI’08, AAAI’14, IJCAI’16]</vt:lpstr>
      <vt:lpstr>Text Representation</vt:lpstr>
      <vt:lpstr>Cross-lingual Document Categorization </vt:lpstr>
      <vt:lpstr>Single Document Classification (88 Language) [Song et. al. IJCAI’16]</vt:lpstr>
      <vt:lpstr>Supervision-less Learning</vt:lpstr>
      <vt:lpstr>Wikification: The Reference Problem </vt:lpstr>
      <vt:lpstr>Wikification Challenges</vt:lpstr>
      <vt:lpstr>Cross-Lingual Wikification (EDL) </vt:lpstr>
      <vt:lpstr>Challenges: Multilingual [Tsai et al. ‘16, ‘17 ‘18]</vt:lpstr>
      <vt:lpstr>Biomedical Wikification </vt:lpstr>
      <vt:lpstr>KB Wikification Challenges</vt:lpstr>
      <vt:lpstr>Outline</vt:lpstr>
      <vt:lpstr>What a Wonderful (Wond-r-Fall) World </vt:lpstr>
      <vt:lpstr>A Story </vt:lpstr>
      <vt:lpstr>Natural Language Understanding</vt:lpstr>
      <vt:lpstr>Semantic Role Labeling (SRL) [Extended SRL]</vt:lpstr>
      <vt:lpstr>Verb SRL is not Enough </vt:lpstr>
      <vt:lpstr>Computational Challenges</vt:lpstr>
      <vt:lpstr>Coherency in Semantic Role Labeling</vt:lpstr>
      <vt:lpstr>Enforce Coherence via Joint inference (CCMs)</vt:lpstr>
      <vt:lpstr>Reasoning for Using Complex Models without Joint Supervision </vt:lpstr>
      <vt:lpstr>Outline</vt:lpstr>
      <vt:lpstr>Understanding Language Requires (some) Supervision</vt:lpstr>
      <vt:lpstr>Response Based Learning</vt:lpstr>
      <vt:lpstr>A Response based Learning Scenario</vt:lpstr>
      <vt:lpstr>Scenario II: Geoquery with Response based Learning</vt:lpstr>
      <vt:lpstr>Response Based Learning</vt:lpstr>
      <vt:lpstr>Another Challenge for Incidental Supervision</vt:lpstr>
      <vt:lpstr>Incidental Supervision and Reasoning</vt:lpstr>
      <vt:lpstr>Incidental Supervision &amp; Reasoning</vt:lpstr>
      <vt:lpstr>Summary</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IJCAI 2017</dc:title>
  <dc:subject>Reasoning and Learning</dc:subject>
  <dc:creator>Dan Roth</dc:creator>
  <cp:lastModifiedBy>Roth, Dan</cp:lastModifiedBy>
  <cp:revision>284</cp:revision>
  <dcterms:created xsi:type="dcterms:W3CDTF">2004-04-23T00:06:24Z</dcterms:created>
  <dcterms:modified xsi:type="dcterms:W3CDTF">2018-02-18T19:25:29Z</dcterms:modified>
</cp:coreProperties>
</file>