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sldIdLst>
    <p:sldId id="392" r:id="rId2"/>
    <p:sldId id="393" r:id="rId3"/>
    <p:sldId id="267" r:id="rId4"/>
    <p:sldId id="324" r:id="rId5"/>
    <p:sldId id="319" r:id="rId6"/>
    <p:sldId id="327" r:id="rId7"/>
    <p:sldId id="329" r:id="rId8"/>
    <p:sldId id="330" r:id="rId9"/>
    <p:sldId id="328" r:id="rId10"/>
    <p:sldId id="338" r:id="rId11"/>
    <p:sldId id="340" r:id="rId12"/>
    <p:sldId id="341" r:id="rId13"/>
    <p:sldId id="342" r:id="rId14"/>
    <p:sldId id="331" r:id="rId15"/>
    <p:sldId id="332" r:id="rId16"/>
    <p:sldId id="333" r:id="rId17"/>
    <p:sldId id="334" r:id="rId18"/>
    <p:sldId id="335" r:id="rId19"/>
    <p:sldId id="385" r:id="rId20"/>
    <p:sldId id="344" r:id="rId21"/>
    <p:sldId id="345" r:id="rId22"/>
    <p:sldId id="346" r:id="rId23"/>
    <p:sldId id="353" r:id="rId24"/>
    <p:sldId id="275" r:id="rId25"/>
    <p:sldId id="374" r:id="rId26"/>
    <p:sldId id="363" r:id="rId27"/>
    <p:sldId id="375" r:id="rId28"/>
    <p:sldId id="377" r:id="rId29"/>
    <p:sldId id="378" r:id="rId30"/>
    <p:sldId id="379" r:id="rId31"/>
    <p:sldId id="380" r:id="rId32"/>
    <p:sldId id="382" r:id="rId33"/>
    <p:sldId id="383" r:id="rId34"/>
    <p:sldId id="394" r:id="rId35"/>
    <p:sldId id="284" r:id="rId36"/>
    <p:sldId id="288" r:id="rId37"/>
    <p:sldId id="290" r:id="rId38"/>
    <p:sldId id="291" r:id="rId39"/>
    <p:sldId id="312" r:id="rId40"/>
    <p:sldId id="313" r:id="rId41"/>
    <p:sldId id="314" r:id="rId42"/>
    <p:sldId id="304" r:id="rId43"/>
    <p:sldId id="305" r:id="rId44"/>
    <p:sldId id="306" r:id="rId45"/>
    <p:sldId id="309" r:id="rId46"/>
    <p:sldId id="391" r:id="rId47"/>
    <p:sldId id="395" r:id="rId48"/>
    <p:sldId id="262" r:id="rId49"/>
    <p:sldId id="276" r:id="rId50"/>
    <p:sldId id="277" r:id="rId51"/>
    <p:sldId id="278" r:id="rId52"/>
    <p:sldId id="400" r:id="rId53"/>
    <p:sldId id="402" r:id="rId54"/>
    <p:sldId id="404" r:id="rId55"/>
    <p:sldId id="407" r:id="rId56"/>
    <p:sldId id="390" r:id="rId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duction" id="{CAE413F7-FCE9-4DF7-A811-15A837271141}">
          <p14:sldIdLst>
            <p14:sldId id="392"/>
            <p14:sldId id="393"/>
            <p14:sldId id="267"/>
            <p14:sldId id="324"/>
            <p14:sldId id="319"/>
            <p14:sldId id="327"/>
            <p14:sldId id="329"/>
            <p14:sldId id="330"/>
            <p14:sldId id="328"/>
            <p14:sldId id="338"/>
            <p14:sldId id="340"/>
            <p14:sldId id="341"/>
            <p14:sldId id="342"/>
            <p14:sldId id="331"/>
            <p14:sldId id="332"/>
            <p14:sldId id="333"/>
            <p14:sldId id="334"/>
            <p14:sldId id="335"/>
            <p14:sldId id="385"/>
            <p14:sldId id="344"/>
            <p14:sldId id="345"/>
            <p14:sldId id="346"/>
            <p14:sldId id="353"/>
          </p14:sldIdLst>
        </p14:section>
        <p14:section name="Reasoning" id="{5BF10846-27C3-42B6-B6E3-1B9CC05B21A5}">
          <p14:sldIdLst>
            <p14:sldId id="275"/>
            <p14:sldId id="374"/>
            <p14:sldId id="363"/>
            <p14:sldId id="375"/>
            <p14:sldId id="377"/>
            <p14:sldId id="378"/>
            <p14:sldId id="379"/>
            <p14:sldId id="380"/>
            <p14:sldId id="382"/>
            <p14:sldId id="383"/>
          </p14:sldIdLst>
        </p14:section>
        <p14:section name="Learning (10)" id="{1F27CCDF-CF30-4700-B078-76F80EB0D690}">
          <p14:sldIdLst>
            <p14:sldId id="394"/>
            <p14:sldId id="284"/>
            <p14:sldId id="288"/>
            <p14:sldId id="290"/>
            <p14:sldId id="291"/>
            <p14:sldId id="312"/>
            <p14:sldId id="313"/>
            <p14:sldId id="314"/>
            <p14:sldId id="304"/>
            <p14:sldId id="305"/>
            <p14:sldId id="306"/>
            <p14:sldId id="309"/>
            <p14:sldId id="391"/>
          </p14:sldIdLst>
        </p14:section>
        <p14:section name="Scaling" id="{2D406435-218D-4729-A5D7-D7170A2F67BA}">
          <p14:sldIdLst>
            <p14:sldId id="395"/>
            <p14:sldId id="262"/>
            <p14:sldId id="276"/>
            <p14:sldId id="277"/>
            <p14:sldId id="278"/>
            <p14:sldId id="400"/>
            <p14:sldId id="402"/>
            <p14:sldId id="404"/>
            <p14:sldId id="407"/>
          </p14:sldIdLst>
        </p14:section>
        <p14:section name="Summary" id="{9DA3CD11-97D9-420D-A6F2-12051D499D0C}">
          <p14:sldIdLst>
            <p14:sldId id="390"/>
          </p14:sldIdLst>
        </p14:section>
        <p14:section name="backup" id="{6DB17FD8-EE1F-4F20-A7C7-385243E610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080"/>
    <a:srgbClr val="000080"/>
    <a:srgbClr val="FAC896"/>
    <a:srgbClr val="A7001B"/>
    <a:srgbClr val="FAE1AF"/>
    <a:srgbClr val="CC3300"/>
    <a:srgbClr val="006600"/>
    <a:srgbClr val="FBA313"/>
    <a:srgbClr val="99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6781" autoAdjust="0"/>
  </p:normalViewPr>
  <p:slideViewPr>
    <p:cSldViewPr>
      <p:cViewPr varScale="1">
        <p:scale>
          <a:sx n="79" d="100"/>
          <a:sy n="79" d="100"/>
        </p:scale>
        <p:origin x="1368" y="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0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F7D9C7A-1E92-449D-A064-B8AFA531E9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B753E5-623F-4C67-8206-272E28AD2ED8}" type="slidenum">
              <a:rPr lang="en-US" altLang="en-US"/>
              <a:pPr/>
              <a:t>1</a:t>
            </a:fld>
            <a:endParaRPr lang="en-US" altLang="en-US"/>
          </a:p>
        </p:txBody>
      </p:sp>
      <p:sp>
        <p:nvSpPr>
          <p:cNvPr id="4099" name="Rectangle 2"/>
          <p:cNvSpPr>
            <a:spLocks noGrp="1" noRot="1" noChangeAspect="1" noChangeArrowheads="1" noTextEdit="1"/>
          </p:cNvSpPr>
          <p:nvPr>
            <p:ph type="sldImg"/>
          </p:nvPr>
        </p:nvSpPr>
        <p:spPr>
          <a:xfrm>
            <a:off x="1144588" y="687388"/>
            <a:ext cx="4570412" cy="3427412"/>
          </a:xfrm>
          <a:ln/>
        </p:spPr>
      </p:sp>
      <p:sp>
        <p:nvSpPr>
          <p:cNvPr id="4100" name="Rectangle 3"/>
          <p:cNvSpPr>
            <a:spLocks noGrp="1" noChangeArrowheads="1"/>
          </p:cNvSpPr>
          <p:nvPr>
            <p:ph type="body" idx="1"/>
          </p:nvPr>
        </p:nvSpPr>
        <p:spPr>
          <a:xfrm>
            <a:off x="914400" y="4343400"/>
            <a:ext cx="5029200" cy="4113213"/>
          </a:xfrm>
          <a:noFill/>
        </p:spPr>
        <p:txBody>
          <a:bodyPr/>
          <a:lstStyle/>
          <a:p>
            <a:pPr eaLnBrk="1" hangingPunct="1"/>
            <a:endParaRPr lang="en-US" altLang="en-US" dirty="0" smtClean="0"/>
          </a:p>
          <a:p>
            <a:pPr eaLnBrk="1" hangingPunct="1"/>
            <a:r>
              <a:rPr lang="en-US" altLang="en-US" dirty="0" smtClean="0"/>
              <a:t>Title</a:t>
            </a:r>
          </a:p>
          <a:p>
            <a:pPr eaLnBrk="1" hangingPunct="1"/>
            <a:endParaRPr lang="en-US" altLang="en-US" dirty="0" smtClean="0"/>
          </a:p>
        </p:txBody>
      </p:sp>
    </p:spTree>
    <p:extLst>
      <p:ext uri="{BB962C8B-B14F-4D97-AF65-F5344CB8AC3E}">
        <p14:creationId xmlns:p14="http://schemas.microsoft.com/office/powerpoint/2010/main" val="95102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574604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D1B544F-54BD-49AE-A5F4-9D5946008D93}" type="slidenum">
              <a:rPr lang="en-US" smtClean="0">
                <a:latin typeface="Times New Roman" pitchFamily="18" charset="0"/>
              </a:rPr>
              <a:pPr eaLnBrk="1" hangingPunct="1"/>
              <a:t>22</a:t>
            </a:fld>
            <a:endParaRPr lang="en-US" smtClean="0">
              <a:latin typeface="Times New Roman" pitchFamily="18" charset="0"/>
            </a:endParaRPr>
          </a:p>
        </p:txBody>
      </p:sp>
      <p:sp>
        <p:nvSpPr>
          <p:cNvPr id="491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FCEA49E-E184-4713-806D-E847FB61C9F1}" type="slidenum">
              <a:rPr lang="en-US" sz="1200">
                <a:latin typeface="Times New Roman" pitchFamily="18" charset="0"/>
              </a:rPr>
              <a:pPr algn="r" eaLnBrk="1" hangingPunct="1"/>
              <a:t>22</a:t>
            </a:fld>
            <a:endParaRPr lang="en-US" sz="1200">
              <a:latin typeface="Times New Roman" pitchFamily="18" charset="0"/>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72884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8E0D60-0D1E-424A-BD46-570C65B11730}" type="slidenum">
              <a:rPr lang="en-US" smtClean="0">
                <a:latin typeface="Times New Roman" pitchFamily="18" charset="0"/>
              </a:rPr>
              <a:pPr eaLnBrk="1" hangingPunct="1"/>
              <a:t>23</a:t>
            </a:fld>
            <a:endParaRPr lang="en-US" smtClean="0">
              <a:latin typeface="Times New Roman" pitchFamily="18" charset="0"/>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xfrm>
            <a:off x="685800" y="4343400"/>
            <a:ext cx="5486400" cy="4114800"/>
          </a:xfrm>
          <a:noFill/>
        </p:spPr>
        <p:txBody>
          <a:bodyPr/>
          <a:lstStyle/>
          <a:p>
            <a:pPr eaLnBrk="1" hangingPunct="1">
              <a:spcBef>
                <a:spcPct val="0"/>
              </a:spcBef>
            </a:pPr>
            <a:r>
              <a:rPr lang="en-US" dirty="0" smtClean="0"/>
              <a:t>In a more abstract</a:t>
            </a:r>
            <a:r>
              <a:rPr lang="en-US" baseline="0" dirty="0" smtClean="0"/>
              <a:t> way : </a:t>
            </a:r>
            <a:r>
              <a:rPr lang="en-US" dirty="0" smtClean="0"/>
              <a:t>My research</a:t>
            </a:r>
            <a:r>
              <a:rPr lang="en-US" baseline="0" dirty="0" smtClean="0"/>
              <a:t> span all these aspects &amp; more; but I’ll focus on providing a framework, present some examples, and some recent, exciting results towards the end.</a:t>
            </a:r>
            <a:endParaRPr lang="en-US" dirty="0" smtClean="0"/>
          </a:p>
          <a:p>
            <a:pPr eaLnBrk="1" hangingPunct="1">
              <a:spcBef>
                <a:spcPct val="0"/>
              </a:spcBef>
            </a:pPr>
            <a:endParaRPr lang="en-US" dirty="0" smtClean="0"/>
          </a:p>
        </p:txBody>
      </p:sp>
      <p:sp>
        <p:nvSpPr>
          <p:cNvPr id="9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4BF6195-0823-49BA-B65D-2602F52199CF}" type="slidenum">
              <a:rPr lang="en-US" sz="1200">
                <a:latin typeface="Calibri" pitchFamily="34" charset="0"/>
              </a:rPr>
              <a:pPr algn="r" eaLnBrk="1" hangingPunct="1"/>
              <a:t>23</a:t>
            </a:fld>
            <a:endParaRPr lang="en-US" sz="1200">
              <a:latin typeface="Calibri" pitchFamily="34" charset="0"/>
            </a:endParaRPr>
          </a:p>
        </p:txBody>
      </p:sp>
    </p:spTree>
    <p:extLst>
      <p:ext uri="{BB962C8B-B14F-4D97-AF65-F5344CB8AC3E}">
        <p14:creationId xmlns:p14="http://schemas.microsoft.com/office/powerpoint/2010/main" val="270923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24</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24</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1143000" y="685800"/>
            <a:ext cx="4572000" cy="3429000"/>
          </a:xfrm>
          <a:ln/>
        </p:spPr>
      </p:sp>
      <p:sp>
        <p:nvSpPr>
          <p:cNvPr id="36869" name="Rectangle 3"/>
          <p:cNvSpPr>
            <a:spLocks noGrp="1" noChangeArrowheads="1"/>
          </p:cNvSpPr>
          <p:nvPr>
            <p:ph type="body" idx="1"/>
          </p:nvPr>
        </p:nvSpPr>
        <p:spPr>
          <a:noFill/>
        </p:spPr>
        <p:txBody>
          <a:bodyPr/>
          <a:lstStyle/>
          <a:p>
            <a:pPr eaLnBrk="1" hangingPunct="1"/>
            <a:r>
              <a:rPr lang="en-US" dirty="0" smtClean="0"/>
              <a:t>Give examples for what’s not abductive reasoning</a:t>
            </a:r>
          </a:p>
          <a:p>
            <a:pPr eaLnBrk="1" hangingPunct="1"/>
            <a:r>
              <a:rPr lang="en-US" dirty="0" smtClean="0"/>
              <a:t>Focus on abductive reasoning</a:t>
            </a:r>
          </a:p>
          <a:p>
            <a:pPr eaLnBrk="1" hangingPunct="1"/>
            <a:r>
              <a:rPr lang="en-US" dirty="0" smtClean="0"/>
              <a:t>Show the formulation – talk about the boxes</a:t>
            </a:r>
          </a:p>
          <a:p>
            <a:pPr eaLnBrk="1" hangingPunct="1"/>
            <a:r>
              <a:rPr lang="en-US" dirty="0" smtClean="0"/>
              <a:t>Talk about multiple ways of training – decoupling – relate to abstraction</a:t>
            </a:r>
          </a:p>
          <a:p>
            <a:pPr eaLnBrk="1" hangingPunct="1"/>
            <a:r>
              <a:rPr lang="en-US" dirty="0" smtClean="0"/>
              <a:t>Examples: semantic parsing (do verb + Prep + commas together; lack of jointly annotated data)</a:t>
            </a:r>
          </a:p>
          <a:p>
            <a:pPr eaLnBrk="1" hangingPunct="1"/>
            <a:r>
              <a:rPr lang="en-US" dirty="0" smtClean="0"/>
              <a:t>Wikification – Relations</a:t>
            </a:r>
            <a:r>
              <a:rPr lang="en-US" baseline="0" dirty="0" smtClean="0"/>
              <a:t> (but also add geographical coherence; topical coherence; all interrelated signal that are acquired at different times, </a:t>
            </a:r>
            <a:r>
              <a:rPr lang="en-US" baseline="0" smtClean="0"/>
              <a:t>different contexts, etc.</a:t>
            </a:r>
          </a:p>
          <a:p>
            <a:pPr eaLnBrk="1" hangingPunct="1"/>
            <a:endParaRPr lang="en-US" dirty="0" smtClean="0"/>
          </a:p>
        </p:txBody>
      </p:sp>
    </p:spTree>
    <p:extLst>
      <p:ext uri="{BB962C8B-B14F-4D97-AF65-F5344CB8AC3E}">
        <p14:creationId xmlns:p14="http://schemas.microsoft.com/office/powerpoint/2010/main" val="143953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C70B07D-D95B-4432-A511-0E6F0C0F0C76}" type="slidenum">
              <a:rPr lang="en-US" smtClean="0">
                <a:solidFill>
                  <a:prstClr val="black"/>
                </a:solidFill>
                <a:latin typeface="Times New Roman" pitchFamily="18" charset="0"/>
              </a:rPr>
              <a:pPr eaLnBrk="1" hangingPunct="1"/>
              <a:t>26</a:t>
            </a:fld>
            <a:endParaRPr lang="en-US" smtClean="0">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xfrm>
            <a:off x="1100138" y="676275"/>
            <a:ext cx="4610100" cy="3457575"/>
          </a:xfrm>
          <a:ln/>
        </p:spPr>
      </p:sp>
      <p:sp>
        <p:nvSpPr>
          <p:cNvPr id="116740" name="Rectangle 3"/>
          <p:cNvSpPr>
            <a:spLocks noGrp="1" noChangeArrowheads="1"/>
          </p:cNvSpPr>
          <p:nvPr>
            <p:ph type="body" idx="1"/>
          </p:nvPr>
        </p:nvSpPr>
        <p:spPr>
          <a:xfrm>
            <a:off x="898525" y="4359275"/>
            <a:ext cx="5011738" cy="4133850"/>
          </a:xfrm>
          <a:noFill/>
        </p:spPr>
        <p:txBody>
          <a:bodyPr/>
          <a:lstStyle/>
          <a:p>
            <a:pPr eaLnBrk="1" hangingPunct="1"/>
            <a:endParaRPr lang="en-US" dirty="0" smtClean="0"/>
          </a:p>
        </p:txBody>
      </p:sp>
    </p:spTree>
    <p:extLst>
      <p:ext uri="{BB962C8B-B14F-4D97-AF65-F5344CB8AC3E}">
        <p14:creationId xmlns:p14="http://schemas.microsoft.com/office/powerpoint/2010/main" val="104946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41EA3DD-D4A5-48FE-A001-6ABC8B12BF25}" type="slidenum">
              <a:rPr lang="en-US" altLang="en-US">
                <a:latin typeface="Times New Roman" pitchFamily="18" charset="0"/>
              </a:rPr>
              <a:pPr eaLnBrk="1" hangingPunct="1"/>
              <a:t>29</a:t>
            </a:fld>
            <a:endParaRPr lang="en-US" altLang="en-US">
              <a:latin typeface="Times New Roman" pitchFamily="18" charset="0"/>
            </a:endParaRPr>
          </a:p>
        </p:txBody>
      </p:sp>
      <p:sp>
        <p:nvSpPr>
          <p:cNvPr id="747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fld id="{29ADCBC6-9E6B-4DB3-AC56-570F6CD71744}" type="slidenum">
              <a:rPr lang="en-US" altLang="en-US" sz="1200">
                <a:ea typeface="Arial Unicode MS" pitchFamily="34" charset="-128"/>
                <a:cs typeface="Arial Unicode MS" pitchFamily="34" charset="-128"/>
              </a:rPr>
              <a:pPr algn="r"/>
              <a:t>29</a:t>
            </a:fld>
            <a:endParaRPr lang="en-US" altLang="en-US" sz="1200">
              <a:ea typeface="Arial Unicode MS" pitchFamily="34" charset="-128"/>
              <a:cs typeface="Arial Unicode MS" pitchFamily="34" charset="-128"/>
            </a:endParaRPr>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6326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9762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32</a:t>
            </a:fld>
            <a:endParaRPr lang="en-US"/>
          </a:p>
        </p:txBody>
      </p:sp>
    </p:spTree>
    <p:extLst>
      <p:ext uri="{BB962C8B-B14F-4D97-AF65-F5344CB8AC3E}">
        <p14:creationId xmlns:p14="http://schemas.microsoft.com/office/powerpoint/2010/main" val="2007806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Formalize intuition, weights induced from data, small</a:t>
            </a:r>
            <a:r>
              <a:rPr lang="en-US" baseline="0" dirty="0" smtClean="0"/>
              <a:t> constraints</a:t>
            </a:r>
          </a:p>
          <a:p>
            <a:r>
              <a:rPr lang="en-US" baseline="0" dirty="0" smtClean="0"/>
              <a:t>Objective function collapse to the original output when there is no relation, so our model is negatives-proof</a:t>
            </a:r>
          </a:p>
          <a:p>
            <a:r>
              <a:rPr lang="en-US" baseline="0" dirty="0" smtClean="0"/>
              <a:t>True-negatives and false-negatives will not negatively impact performance of baseline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33</a:t>
            </a:fld>
            <a:endParaRPr lang="en-US"/>
          </a:p>
        </p:txBody>
      </p:sp>
    </p:spTree>
    <p:extLst>
      <p:ext uri="{BB962C8B-B14F-4D97-AF65-F5344CB8AC3E}">
        <p14:creationId xmlns:p14="http://schemas.microsoft.com/office/powerpoint/2010/main" val="1418378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8E0D60-0D1E-424A-BD46-570C65B11730}" type="slidenum">
              <a:rPr lang="en-US" smtClean="0">
                <a:latin typeface="Times New Roman" pitchFamily="18" charset="0"/>
              </a:rPr>
              <a:pPr eaLnBrk="1" hangingPunct="1"/>
              <a:t>34</a:t>
            </a:fld>
            <a:endParaRPr lang="en-US" smtClean="0">
              <a:latin typeface="Times New Roman" pitchFamily="18" charset="0"/>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xfrm>
            <a:off x="685800" y="4343400"/>
            <a:ext cx="5486400" cy="4114800"/>
          </a:xfrm>
          <a:noFill/>
        </p:spPr>
        <p:txBody>
          <a:bodyPr/>
          <a:lstStyle/>
          <a:p>
            <a:pPr eaLnBrk="1" hangingPunct="1">
              <a:spcBef>
                <a:spcPct val="0"/>
              </a:spcBef>
            </a:pPr>
            <a:r>
              <a:rPr lang="en-US" dirty="0" smtClean="0"/>
              <a:t>In a more abstract</a:t>
            </a:r>
            <a:r>
              <a:rPr lang="en-US" baseline="0" dirty="0" smtClean="0"/>
              <a:t> way : </a:t>
            </a:r>
            <a:r>
              <a:rPr lang="en-US" dirty="0" smtClean="0"/>
              <a:t>My research</a:t>
            </a:r>
            <a:r>
              <a:rPr lang="en-US" baseline="0" dirty="0" smtClean="0"/>
              <a:t> span all these aspects &amp; more; but I’ll focus on providing a framework, present some examples, and some recent, exciting results towards the end.</a:t>
            </a:r>
            <a:endParaRPr lang="en-US" dirty="0" smtClean="0"/>
          </a:p>
          <a:p>
            <a:pPr eaLnBrk="1" hangingPunct="1">
              <a:spcBef>
                <a:spcPct val="0"/>
              </a:spcBef>
            </a:pPr>
            <a:endParaRPr lang="en-US" dirty="0" smtClean="0"/>
          </a:p>
        </p:txBody>
      </p:sp>
      <p:sp>
        <p:nvSpPr>
          <p:cNvPr id="9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4BF6195-0823-49BA-B65D-2602F52199CF}" type="slidenum">
              <a:rPr lang="en-US" sz="1200">
                <a:latin typeface="Calibri" pitchFamily="34" charset="0"/>
              </a:rPr>
              <a:pPr algn="r" eaLnBrk="1" hangingPunct="1"/>
              <a:t>34</a:t>
            </a:fld>
            <a:endParaRPr lang="en-US" sz="1200">
              <a:latin typeface="Calibri" pitchFamily="34" charset="0"/>
            </a:endParaRPr>
          </a:p>
        </p:txBody>
      </p:sp>
    </p:spTree>
    <p:extLst>
      <p:ext uri="{BB962C8B-B14F-4D97-AF65-F5344CB8AC3E}">
        <p14:creationId xmlns:p14="http://schemas.microsoft.com/office/powerpoint/2010/main" val="79761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 lot Michael for your kind</a:t>
            </a:r>
            <a:r>
              <a:rPr lang="en-US" baseline="0" dirty="0" smtClean="0"/>
              <a:t> words. </a:t>
            </a:r>
          </a:p>
          <a:p>
            <a:r>
              <a:rPr lang="en-US" baseline="0" dirty="0" smtClean="0"/>
              <a:t>It’s exciting and humbling to receive such an award recognizing the significance of the work that I, together with many collaborators have done over the last 20 years.</a:t>
            </a:r>
          </a:p>
          <a:p>
            <a:r>
              <a:rPr lang="en-US" baseline="0" dirty="0" smtClean="0"/>
              <a:t>I have spent the last 20 twenty years at the University of Illinois at Urbana/</a:t>
            </a:r>
            <a:r>
              <a:rPr lang="en-US" baseline="0" dirty="0" err="1" smtClean="0"/>
              <a:t>Chamapign</a:t>
            </a:r>
            <a:r>
              <a:rPr lang="en-US" baseline="0" dirty="0" smtClean="0"/>
              <a:t>, where in 1997 I started the Cognitive Computation Group (even before it was popular to call what we do Cognitive Computing). </a:t>
            </a:r>
          </a:p>
          <a:p>
            <a:r>
              <a:rPr lang="en-US" baseline="0" dirty="0" smtClean="0"/>
              <a:t>I have worked with many people – and I will not manage to mention all of them today – some I will mention later in the talk.</a:t>
            </a:r>
          </a:p>
          <a:p>
            <a:r>
              <a:rPr lang="en-US" baseline="0" dirty="0" smtClean="0"/>
              <a:t>But all, especially my students, have taught me a great deal, made this twenty years long ride feel like a few weeks. </a:t>
            </a:r>
          </a:p>
          <a:p>
            <a:r>
              <a:rPr lang="en-US" baseline="0" dirty="0" smtClean="0"/>
              <a:t>And I’d like to share with you in the next hour or so, some of what we have done, thought about , and some of the ideas we pursued and pushed forward as part of a unified research program leading to natural language understanding.  </a:t>
            </a:r>
          </a:p>
          <a:p>
            <a:r>
              <a:rPr lang="en-US" baseline="0" dirty="0" smtClean="0"/>
              <a:t>Given this great experience, I’d like to start with the following statement that you can read for yourself.</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2</a:t>
            </a:fld>
            <a:endParaRPr lang="en-US" altLang="en-US"/>
          </a:p>
        </p:txBody>
      </p:sp>
    </p:spTree>
    <p:extLst>
      <p:ext uri="{BB962C8B-B14F-4D97-AF65-F5344CB8AC3E}">
        <p14:creationId xmlns:p14="http://schemas.microsoft.com/office/powerpoint/2010/main" val="1135253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36</a:t>
            </a:fld>
            <a:endParaRPr lang="en-US" dirty="0"/>
          </a:p>
        </p:txBody>
      </p:sp>
    </p:spTree>
    <p:extLst>
      <p:ext uri="{BB962C8B-B14F-4D97-AF65-F5344CB8AC3E}">
        <p14:creationId xmlns:p14="http://schemas.microsoft.com/office/powerpoint/2010/main" val="192878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57F507-01D1-4510-A526-913965E94603}" type="slidenum">
              <a:rPr lang="en-US" smtClean="0"/>
              <a:pPr/>
              <a:t>37</a:t>
            </a:fld>
            <a:endParaRPr lang="en-US"/>
          </a:p>
        </p:txBody>
      </p:sp>
    </p:spTree>
    <p:extLst>
      <p:ext uri="{BB962C8B-B14F-4D97-AF65-F5344CB8AC3E}">
        <p14:creationId xmlns:p14="http://schemas.microsoft.com/office/powerpoint/2010/main" val="130796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39</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r>
              <a:rPr lang="en-US" dirty="0" smtClean="0"/>
              <a:t>If I want to solve this transliteration</a:t>
            </a:r>
            <a:r>
              <a:rPr lang="en-US" baseline="0" dirty="0" smtClean="0"/>
              <a:t> task, I need examples; but I don’t need anyone to label many for me. </a:t>
            </a:r>
          </a:p>
          <a:p>
            <a:pPr eaLnBrk="1" hangingPunct="1"/>
            <a:r>
              <a:rPr lang="en-US" baseline="0" dirty="0" smtClean="0"/>
              <a:t>I could make the observation, that if one looks at comparable news articles from about the same time, the key entities they cover are the same, and they occur with about the same temporal frequency. </a:t>
            </a:r>
          </a:p>
          <a:p>
            <a:pPr eaLnBrk="1" hangingPunct="1"/>
            <a:endParaRPr lang="en-US" baseline="0" dirty="0" smtClean="0"/>
          </a:p>
          <a:p>
            <a:pPr eaLnBrk="1" hangingPunct="1"/>
            <a:r>
              <a:rPr lang="en-US" dirty="0" smtClean="0"/>
              <a:t>Start with labeling</a:t>
            </a:r>
          </a:p>
          <a:p>
            <a:pPr eaLnBrk="1" hangingPunct="1"/>
            <a:r>
              <a:rPr lang="en-US" dirty="0" smtClean="0"/>
              <a:t>Then transliteration</a:t>
            </a:r>
          </a:p>
          <a:p>
            <a:pPr eaLnBrk="1" hangingPunct="1"/>
            <a:r>
              <a:rPr lang="en-US" dirty="0" smtClean="0"/>
              <a:t>Then psychology </a:t>
            </a:r>
          </a:p>
          <a:p>
            <a:pPr eaLnBrk="1" hangingPunct="1"/>
            <a:r>
              <a:rPr lang="en-US" dirty="0" smtClean="0"/>
              <a:t>Then semantic parsing</a:t>
            </a:r>
          </a:p>
          <a:p>
            <a:pPr eaLnBrk="1" hangingPunct="1"/>
            <a:r>
              <a:rPr lang="en-US" dirty="0" smtClean="0"/>
              <a:t>(Emphasize that this requires reasoning)</a:t>
            </a:r>
          </a:p>
          <a:p>
            <a:pPr eaLnBrk="1" hangingPunct="1"/>
            <a:r>
              <a:rPr lang="en-US" dirty="0" smtClean="0"/>
              <a:t>End with the example of reasoning in learning (Chicago)</a:t>
            </a:r>
          </a:p>
        </p:txBody>
      </p:sp>
    </p:spTree>
    <p:extLst>
      <p:ext uri="{BB962C8B-B14F-4D97-AF65-F5344CB8AC3E}">
        <p14:creationId xmlns:p14="http://schemas.microsoft.com/office/powerpoint/2010/main" val="2210238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40</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smtClean="0"/>
          </a:p>
        </p:txBody>
      </p:sp>
    </p:spTree>
    <p:extLst>
      <p:ext uri="{BB962C8B-B14F-4D97-AF65-F5344CB8AC3E}">
        <p14:creationId xmlns:p14="http://schemas.microsoft.com/office/powerpoint/2010/main" val="4263675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E9AAC-62CA-4BFA-BCA9-DED0242C0C3C}" type="slidenum">
              <a:rPr lang="en-US" altLang="en-US"/>
              <a:pPr/>
              <a:t>41</a:t>
            </a:fld>
            <a:endParaRPr lang="en-US" altLang="en-US"/>
          </a:p>
        </p:txBody>
      </p:sp>
      <p:sp>
        <p:nvSpPr>
          <p:cNvPr id="1278978" name="Rectangle 2"/>
          <p:cNvSpPr txBox="1">
            <a:spLocks noGrp="1" noRot="1" noChangeAspect="1" noChangeArrowheads="1" noTextEdit="1"/>
          </p:cNvSpPr>
          <p:nvPr>
            <p:ph type="sldImg"/>
          </p:nvPr>
        </p:nvSpPr>
        <p:spPr>
          <a:ln/>
        </p:spPr>
      </p:sp>
      <p:sp>
        <p:nvSpPr>
          <p:cNvPr id="1278979" name="Text Box 3"/>
          <p:cNvSpPr txBox="1">
            <a:spLocks noGrp="1" noChangeArrowheads="1"/>
          </p:cNvSpPr>
          <p:nvPr>
            <p:ph type="body" idx="1"/>
          </p:nvPr>
        </p:nvSpPr>
        <p:spPr>
          <a:xfrm>
            <a:off x="914400" y="4341813"/>
            <a:ext cx="5029200" cy="4114800"/>
          </a:xfrm>
          <a:solidFill>
            <a:srgbClr val="FFFFFF"/>
          </a:solidFill>
          <a:ln w="9360">
            <a:solidFill>
              <a:srgbClr val="000000"/>
            </a:solidFill>
            <a:miter lim="800000"/>
            <a:headEnd/>
            <a:tailEnd/>
          </a:ln>
        </p:spPr>
        <p:txBody>
          <a:bodyPr lIns="80766" tIns="41998" rIns="80766" bIns="41998"/>
          <a:lstStyle/>
          <a:p>
            <a:pPr defTabSz="457200">
              <a:spcBef>
                <a:spcPts val="450"/>
              </a:spcBef>
              <a:tabLst>
                <a:tab pos="723900" algn="l"/>
                <a:tab pos="1447800" algn="l"/>
                <a:tab pos="2171700" algn="l"/>
                <a:tab pos="2895600" algn="l"/>
                <a:tab pos="3619500" algn="l"/>
                <a:tab pos="4343400" algn="l"/>
                <a:tab pos="5067300" algn="l"/>
              </a:tabLst>
            </a:pPr>
            <a:r>
              <a:rPr lang="en-US" altLang="en-US" sz="1300" dirty="0" smtClean="0">
                <a:latin typeface="Arial" pitchFamily="34" charset="0"/>
              </a:rPr>
              <a:t>When thinking about incidental supervision, I think that we can draw inspiration from</a:t>
            </a:r>
            <a:r>
              <a:rPr lang="en-US" altLang="en-US" sz="1300" baseline="0" dirty="0" smtClean="0">
                <a:latin typeface="Arial" pitchFamily="34" charset="0"/>
              </a:rPr>
              <a:t> language acquisition – kids need to solve the language-</a:t>
            </a:r>
            <a:r>
              <a:rPr lang="en-US" altLang="en-US" sz="1300" baseline="0" dirty="0" err="1" smtClean="0">
                <a:latin typeface="Arial" pitchFamily="34" charset="0"/>
              </a:rPr>
              <a:t>wolrd</a:t>
            </a:r>
            <a:r>
              <a:rPr lang="en-US" altLang="en-US" sz="1300" baseline="0" dirty="0" smtClean="0">
                <a:latin typeface="Arial" pitchFamily="34" charset="0"/>
              </a:rPr>
              <a:t> mapping problem, and all they have to work with are incidental supervision signals </a:t>
            </a:r>
          </a:p>
          <a:p>
            <a:pPr defTabSz="457200">
              <a:spcBef>
                <a:spcPts val="450"/>
              </a:spcBef>
              <a:tabLst>
                <a:tab pos="723900" algn="l"/>
                <a:tab pos="1447800" algn="l"/>
                <a:tab pos="2171700" algn="l"/>
                <a:tab pos="2895600" algn="l"/>
                <a:tab pos="3619500" algn="l"/>
                <a:tab pos="4343400" algn="l"/>
                <a:tab pos="5067300" algn="l"/>
              </a:tabLst>
            </a:pPr>
            <a:endParaRPr lang="en-US" altLang="en-US" sz="1300" baseline="0" dirty="0" smtClean="0">
              <a:latin typeface="Arial" pitchFamily="34" charset="0"/>
            </a:endParaRPr>
          </a:p>
          <a:p>
            <a:pPr defTabSz="457200">
              <a:spcBef>
                <a:spcPts val="450"/>
              </a:spcBef>
              <a:tabLst>
                <a:tab pos="723900" algn="l"/>
                <a:tab pos="1447800" algn="l"/>
                <a:tab pos="2171700" algn="l"/>
                <a:tab pos="2895600" algn="l"/>
                <a:tab pos="3619500" algn="l"/>
                <a:tab pos="4343400" algn="l"/>
                <a:tab pos="5067300" algn="l"/>
              </a:tabLst>
            </a:pPr>
            <a:r>
              <a:rPr lang="en-US" altLang="en-US" sz="1300" dirty="0" smtClean="0">
                <a:latin typeface="Arial" pitchFamily="34" charset="0"/>
              </a:rPr>
              <a:t>So </a:t>
            </a:r>
            <a:r>
              <a:rPr lang="en-US" altLang="en-US" sz="1300" dirty="0">
                <a:latin typeface="Arial" pitchFamily="34" charset="0"/>
              </a:rPr>
              <a:t>let’s look at the problem facing the child.  In learning a language, a child must figure out how to map words and syntactic devices onto the meanings they are meant to convey in the native language.  </a:t>
            </a:r>
          </a:p>
          <a:p>
            <a:pPr defTabSz="457200">
              <a:spcBef>
                <a:spcPts val="450"/>
              </a:spcBef>
              <a:tabLst>
                <a:tab pos="723900" algn="l"/>
                <a:tab pos="1447800" algn="l"/>
                <a:tab pos="2171700" algn="l"/>
                <a:tab pos="2895600" algn="l"/>
                <a:tab pos="3619500" algn="l"/>
                <a:tab pos="4343400" algn="l"/>
                <a:tab pos="5067300" algn="l"/>
              </a:tabLst>
            </a:pPr>
            <a:endParaRPr lang="en-US" altLang="en-US" sz="1300" dirty="0">
              <a:latin typeface="Arial" pitchFamily="34" charset="0"/>
            </a:endParaRPr>
          </a:p>
          <a:p>
            <a:pPr defTabSz="457200">
              <a:spcBef>
                <a:spcPts val="450"/>
              </a:spcBef>
              <a:tabLst>
                <a:tab pos="723900" algn="l"/>
                <a:tab pos="1447800" algn="l"/>
                <a:tab pos="2171700" algn="l"/>
                <a:tab pos="2895600" algn="l"/>
                <a:tab pos="3619500" algn="l"/>
                <a:tab pos="4343400" algn="l"/>
                <a:tab pos="5067300" algn="l"/>
              </a:tabLst>
            </a:pPr>
            <a:r>
              <a:rPr lang="en-US" altLang="en-US" sz="1300" dirty="0">
                <a:latin typeface="Arial" pitchFamily="34" charset="0"/>
              </a:rPr>
              <a:t>Viewed in this way, this is a highly unconstrained mapping problem.  In principle, anything in the language could be relevant to anything in the world.</a:t>
            </a:r>
          </a:p>
          <a:p>
            <a:pPr defTabSz="457200">
              <a:spcBef>
                <a:spcPts val="450"/>
              </a:spcBef>
              <a:tabLst>
                <a:tab pos="723900" algn="l"/>
                <a:tab pos="1447800" algn="l"/>
                <a:tab pos="2171700" algn="l"/>
                <a:tab pos="2895600" algn="l"/>
                <a:tab pos="3619500" algn="l"/>
                <a:tab pos="4343400" algn="l"/>
                <a:tab pos="5067300" algn="l"/>
              </a:tabLst>
            </a:pPr>
            <a:endParaRPr lang="en-US" altLang="en-US" sz="1300" dirty="0">
              <a:latin typeface="Arial" pitchFamily="34" charset="0"/>
            </a:endParaRPr>
          </a:p>
        </p:txBody>
      </p:sp>
    </p:spTree>
    <p:extLst>
      <p:ext uri="{BB962C8B-B14F-4D97-AF65-F5344CB8AC3E}">
        <p14:creationId xmlns:p14="http://schemas.microsoft.com/office/powerpoint/2010/main" val="88017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NLU: about recovering meaning from text – a lot of work aims directly at that or at some subtasks that</a:t>
            </a:r>
            <a:r>
              <a:rPr lang="en-US" baseline="0" dirty="0" smtClean="0"/>
              <a:t> might look like this:….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11B8853-A679-4A08-8A09-5281F94DD58E}" type="slidenum">
              <a:rPr lang="en-US" smtClean="0"/>
              <a:pPr>
                <a:defRPr/>
              </a:pPr>
              <a:t>42</a:t>
            </a:fld>
            <a:endParaRPr lang="en-US" dirty="0"/>
          </a:p>
        </p:txBody>
      </p:sp>
    </p:spTree>
    <p:extLst>
      <p:ext uri="{BB962C8B-B14F-4D97-AF65-F5344CB8AC3E}">
        <p14:creationId xmlns:p14="http://schemas.microsoft.com/office/powerpoint/2010/main" val="2566030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B6CD1-DF4A-764C-B52C-DBC1B1B8107A}" type="slidenum">
              <a:rPr lang="en-US" smtClean="0"/>
              <a:t>43</a:t>
            </a:fld>
            <a:endParaRPr lang="en-US"/>
          </a:p>
        </p:txBody>
      </p:sp>
    </p:spTree>
    <p:extLst>
      <p:ext uri="{BB962C8B-B14F-4D97-AF65-F5344CB8AC3E}">
        <p14:creationId xmlns:p14="http://schemas.microsoft.com/office/powerpoint/2010/main" val="1249761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B6CD1-DF4A-764C-B52C-DBC1B1B8107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421374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C8E0D60-0D1E-424A-BD46-570C65B11730}" type="slidenum">
              <a:rPr lang="en-US" smtClean="0">
                <a:latin typeface="Times New Roman" pitchFamily="18" charset="0"/>
              </a:rPr>
              <a:pPr eaLnBrk="1" hangingPunct="1"/>
              <a:t>47</a:t>
            </a:fld>
            <a:endParaRPr lang="en-US" smtClean="0">
              <a:latin typeface="Times New Roman" pitchFamily="18" charset="0"/>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xfrm>
            <a:off x="685800" y="4343400"/>
            <a:ext cx="5486400" cy="4114800"/>
          </a:xfrm>
          <a:noFill/>
        </p:spPr>
        <p:txBody>
          <a:bodyPr/>
          <a:lstStyle/>
          <a:p>
            <a:pPr eaLnBrk="1" hangingPunct="1">
              <a:spcBef>
                <a:spcPct val="0"/>
              </a:spcBef>
            </a:pPr>
            <a:r>
              <a:rPr lang="en-US" dirty="0" smtClean="0"/>
              <a:t>In a more abstract</a:t>
            </a:r>
            <a:r>
              <a:rPr lang="en-US" baseline="0" dirty="0" smtClean="0"/>
              <a:t> way : </a:t>
            </a:r>
            <a:r>
              <a:rPr lang="en-US" dirty="0" smtClean="0"/>
              <a:t>My research</a:t>
            </a:r>
            <a:r>
              <a:rPr lang="en-US" baseline="0" dirty="0" smtClean="0"/>
              <a:t> span all these aspects &amp; more; but I’ll focus on providing a framework, present some examples, and some recent, exciting results towards the end.</a:t>
            </a:r>
            <a:endParaRPr lang="en-US" dirty="0" smtClean="0"/>
          </a:p>
          <a:p>
            <a:pPr eaLnBrk="1" hangingPunct="1">
              <a:spcBef>
                <a:spcPct val="0"/>
              </a:spcBef>
            </a:pPr>
            <a:endParaRPr lang="en-US" dirty="0" smtClean="0"/>
          </a:p>
        </p:txBody>
      </p:sp>
      <p:sp>
        <p:nvSpPr>
          <p:cNvPr id="9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4BF6195-0823-49BA-B65D-2602F52199CF}" type="slidenum">
              <a:rPr lang="en-US" sz="1200">
                <a:latin typeface="Calibri" pitchFamily="34" charset="0"/>
              </a:rPr>
              <a:pPr algn="r" eaLnBrk="1" hangingPunct="1"/>
              <a:t>47</a:t>
            </a:fld>
            <a:endParaRPr lang="en-US" sz="1200">
              <a:latin typeface="Calibri" pitchFamily="34" charset="0"/>
            </a:endParaRPr>
          </a:p>
        </p:txBody>
      </p:sp>
    </p:spTree>
    <p:extLst>
      <p:ext uri="{BB962C8B-B14F-4D97-AF65-F5344CB8AC3E}">
        <p14:creationId xmlns:p14="http://schemas.microsoft.com/office/powerpoint/2010/main" val="3144173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52</a:t>
            </a:fld>
            <a:endParaRPr lang="en-US"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smtClean="0"/>
          </a:p>
        </p:txBody>
      </p:sp>
    </p:spTree>
    <p:extLst>
      <p:ext uri="{BB962C8B-B14F-4D97-AF65-F5344CB8AC3E}">
        <p14:creationId xmlns:p14="http://schemas.microsoft.com/office/powerpoint/2010/main" val="379420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do it?</a:t>
            </a:r>
          </a:p>
          <a:p>
            <a:r>
              <a:rPr lang="en-US" dirty="0" smtClean="0"/>
              <a:t>I</a:t>
            </a:r>
            <a:r>
              <a:rPr lang="en-US" baseline="0" dirty="0" smtClean="0"/>
              <a:t> think of NLU this way – there are a lot of components; each you acquired at different times, different ways; in each case you have a distribution over possible interpretation, each one is valid in some context; but here, given the expectation that I laid out by putting all these symbols together on one slide, indicating to you that they mean something, you were able to find a coherent explanation quite quickly – and all of you basically reached the same conclusion, hence, we, as  human being, can communicate.  </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3</a:t>
            </a:fld>
            <a:endParaRPr lang="en-US" altLang="en-US"/>
          </a:p>
        </p:txBody>
      </p:sp>
    </p:spTree>
    <p:extLst>
      <p:ext uri="{BB962C8B-B14F-4D97-AF65-F5344CB8AC3E}">
        <p14:creationId xmlns:p14="http://schemas.microsoft.com/office/powerpoint/2010/main" val="2680257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9E2EA9F-4B27-462E-8F13-DCA69E157D5D}" type="slidenum">
              <a:rPr lang="en-US" smtClean="0">
                <a:latin typeface="Times New Roman" pitchFamily="18" charset="0"/>
              </a:rPr>
              <a:pPr eaLnBrk="1" hangingPunct="1"/>
              <a:t>53</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en-US" smtClean="0"/>
          </a:p>
        </p:txBody>
      </p:sp>
    </p:spTree>
    <p:extLst>
      <p:ext uri="{BB962C8B-B14F-4D97-AF65-F5344CB8AC3E}">
        <p14:creationId xmlns:p14="http://schemas.microsoft.com/office/powerpoint/2010/main" val="3999545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E5AF04C-CA5E-4C4D-94B8-0F454A398D84}" type="slidenum">
              <a:rPr lang="en-US" smtClean="0">
                <a:latin typeface="Times New Roman" pitchFamily="18" charset="0"/>
              </a:rPr>
              <a:pPr eaLnBrk="1" hangingPunct="1"/>
              <a:t>54</a:t>
            </a:fld>
            <a:endParaRPr lang="en-US" smtClean="0">
              <a:latin typeface="Times New Roman" pitchFamily="18" charset="0"/>
            </a:endParaRPr>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xfrm>
            <a:off x="685800" y="4343400"/>
            <a:ext cx="5486400" cy="4114800"/>
          </a:xfrm>
          <a:noFill/>
        </p:spPr>
        <p:txBody>
          <a:bodyPr/>
          <a:lstStyle/>
          <a:p>
            <a:pPr eaLnBrk="1" hangingPunct="1"/>
            <a:r>
              <a:rPr lang="en-US" smtClean="0"/>
              <a:t>Users share their experiences in message boards, forums, and blogs.</a:t>
            </a:r>
            <a:endParaRPr lang="en-IN" smtClean="0"/>
          </a:p>
        </p:txBody>
      </p:sp>
      <p:sp>
        <p:nvSpPr>
          <p:cNvPr id="634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A84EDD8-5F7A-46A1-AF7B-787DE1FCF0F0}" type="slidenum">
              <a:rPr lang="en-US" sz="1200">
                <a:ea typeface="Arial Unicode MS" pitchFamily="34" charset="-128"/>
                <a:cs typeface="Arial Unicode MS" pitchFamily="34" charset="-128"/>
              </a:rPr>
              <a:pPr algn="r" eaLnBrk="1" hangingPunct="1"/>
              <a:t>54</a:t>
            </a:fld>
            <a:endParaRPr lang="en-US" sz="1200">
              <a:ea typeface="Arial Unicode MS" pitchFamily="34" charset="-128"/>
              <a:cs typeface="Arial Unicode MS" pitchFamily="34" charset="-128"/>
            </a:endParaRPr>
          </a:p>
        </p:txBody>
      </p:sp>
    </p:spTree>
    <p:extLst>
      <p:ext uri="{BB962C8B-B14F-4D97-AF65-F5344CB8AC3E}">
        <p14:creationId xmlns:p14="http://schemas.microsoft.com/office/powerpoint/2010/main" val="2631340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7A639AF-633F-4C0A-9FB8-059A9C63F1C0}" type="slidenum">
              <a:rPr lang="en-US" smtClean="0">
                <a:latin typeface="Times New Roman" pitchFamily="18" charset="0"/>
              </a:rPr>
              <a:pPr eaLnBrk="1" hangingPunct="1"/>
              <a:t>56</a:t>
            </a:fld>
            <a:endParaRPr lang="en-US" smtClean="0">
              <a:latin typeface="Times New Roman" pitchFamily="18" charset="0"/>
            </a:endParaRPr>
          </a:p>
        </p:txBody>
      </p:sp>
      <p:sp>
        <p:nvSpPr>
          <p:cNvPr id="131075" name="Slide Image Placeholder 1"/>
          <p:cNvSpPr>
            <a:spLocks noGrp="1" noRot="1" noChangeAspect="1" noTextEdit="1"/>
          </p:cNvSpPr>
          <p:nvPr>
            <p:ph type="sldImg"/>
          </p:nvPr>
        </p:nvSpPr>
        <p:spPr>
          <a:ln/>
        </p:spPr>
      </p:sp>
      <p:sp>
        <p:nvSpPr>
          <p:cNvPr id="131076" name="Notes Placeholder 2"/>
          <p:cNvSpPr>
            <a:spLocks noGrp="1"/>
          </p:cNvSpPr>
          <p:nvPr>
            <p:ph type="body" idx="1"/>
          </p:nvPr>
        </p:nvSpPr>
        <p:spPr>
          <a:xfrm>
            <a:off x="685800" y="4343400"/>
            <a:ext cx="5486400" cy="4114800"/>
          </a:xfrm>
          <a:noFill/>
        </p:spPr>
        <p:txBody>
          <a:bodyPr/>
          <a:lstStyle/>
          <a:p>
            <a:pPr eaLnBrk="1" hangingPunct="1">
              <a:spcBef>
                <a:spcPct val="0"/>
              </a:spcBef>
            </a:pPr>
            <a:endParaRPr lang="en-US" dirty="0" smtClean="0"/>
          </a:p>
        </p:txBody>
      </p:sp>
      <p:sp>
        <p:nvSpPr>
          <p:cNvPr id="1310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A3A0588-49E8-4321-8B43-896E64AF3562}" type="slidenum">
              <a:rPr lang="en-US" sz="1200">
                <a:latin typeface="Calibri" pitchFamily="34" charset="0"/>
              </a:rPr>
              <a:pPr algn="r" eaLnBrk="1" hangingPunct="1"/>
              <a:t>56</a:t>
            </a:fld>
            <a:endParaRPr lang="en-US" sz="1200">
              <a:latin typeface="Calibri" pitchFamily="34" charset="0"/>
            </a:endParaRPr>
          </a:p>
        </p:txBody>
      </p:sp>
    </p:spTree>
    <p:extLst>
      <p:ext uri="{BB962C8B-B14F-4D97-AF65-F5344CB8AC3E}">
        <p14:creationId xmlns:p14="http://schemas.microsoft.com/office/powerpoint/2010/main" val="252910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my model for natural language comprehension – and I’d like to talk about some of the key issues we need to think about if we want to make progress in NLU</a:t>
            </a:r>
          </a:p>
          <a:p>
            <a:r>
              <a:rPr lang="en-US" dirty="0" smtClean="0"/>
              <a:t>In doing it, I’ll dispel with some of the currently hot trends – they</a:t>
            </a:r>
            <a:r>
              <a:rPr lang="en-US" baseline="0" dirty="0" smtClean="0"/>
              <a:t> can help up clime trees, but we want to reach the moon.</a:t>
            </a:r>
          </a:p>
          <a:p>
            <a:r>
              <a:rPr lang="en-US" baseline="0" dirty="0" smtClean="0"/>
              <a:t>I will use it to pay tribute to John McCarthy – many of you, I hope, know that he thought a lot about representations and Reasoning, I will discuss some of his thoughts about natural language stories</a:t>
            </a:r>
          </a:p>
          <a:p>
            <a:r>
              <a:rPr lang="en-US" baseline="0" dirty="0" smtClean="0"/>
              <a:t>And I’ll use it to give you a brief tour of some of the relevant, hopefully important, ideas came from my work in these directions, and were we should go. </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a:t>
            </a:fld>
            <a:endParaRPr lang="en-US" altLang="en-US"/>
          </a:p>
        </p:txBody>
      </p:sp>
    </p:spTree>
    <p:extLst>
      <p:ext uri="{BB962C8B-B14F-4D97-AF65-F5344CB8AC3E}">
        <p14:creationId xmlns:p14="http://schemas.microsoft.com/office/powerpoint/2010/main" val="76622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read this story; but a</a:t>
            </a:r>
            <a:r>
              <a:rPr lang="en-US" baseline="0" dirty="0" smtClean="0"/>
              <a:t> small part of it got wet; so you will help me figure out if what I heard on National Public Radio is correct given this story, and also, what’s behind this black ink.</a:t>
            </a:r>
          </a:p>
          <a:p>
            <a:r>
              <a:rPr lang="en-US" dirty="0" smtClean="0"/>
              <a:t>Where? …..How do you</a:t>
            </a:r>
            <a:r>
              <a:rPr lang="en-US" baseline="0" dirty="0" smtClean="0"/>
              <a:t> know? </a:t>
            </a:r>
          </a:p>
          <a:p>
            <a:r>
              <a:rPr lang="en-US" dirty="0" smtClean="0"/>
              <a:t>Cannot be pumpkins  -- the minister cannot be a pumpkin; and I cannot add it to people (semantic type); </a:t>
            </a:r>
          </a:p>
          <a:p>
            <a:r>
              <a:rPr lang="en-US" dirty="0" smtClean="0"/>
              <a:t>but can be killed from the semantic types perspective (even though “killed” is a verb),</a:t>
            </a:r>
            <a:r>
              <a:rPr lang="en-US" baseline="0" dirty="0" smtClean="0"/>
              <a:t> but you probably infer that the argument is missing and can go on. </a:t>
            </a:r>
            <a:r>
              <a:rPr lang="en-US" dirty="0" smtClean="0"/>
              <a:t> </a:t>
            </a:r>
          </a:p>
          <a:p>
            <a:r>
              <a:rPr lang="en-US" dirty="0" smtClean="0"/>
              <a:t>Killed does not make sense since we think</a:t>
            </a:r>
            <a:r>
              <a:rPr lang="en-US" baseline="0" dirty="0" smtClean="0"/>
              <a:t> that the seconds sentence elaborates on the first sentence rather than contradicts it – this is part of a convention that we buy into when we read a story – we have some expectations. </a:t>
            </a:r>
          </a:p>
          <a:p>
            <a:r>
              <a:rPr lang="en-US" baseline="0" dirty="0" smtClean="0"/>
              <a:t>It would not fit into our equation – 35 + 14 = 49; </a:t>
            </a:r>
          </a:p>
          <a:p>
            <a:r>
              <a:rPr lang="en-US" baseline="0" dirty="0" smtClean="0"/>
              <a:t>And, this is the telecom minister, and the minister here might be the same one….</a:t>
            </a:r>
          </a:p>
          <a:p>
            <a:r>
              <a:rPr lang="en-US" baseline="0" dirty="0" smtClean="0"/>
              <a:t>Visitors – makes sense since he talked about it later – but doesn’t fit the math.</a:t>
            </a:r>
          </a:p>
          <a:p>
            <a:r>
              <a:rPr lang="en-US" baseline="0" dirty="0" smtClean="0"/>
              <a:t>Injured is good;</a:t>
            </a:r>
          </a:p>
          <a:p>
            <a:r>
              <a:rPr lang="en-US" b="1" baseline="0" dirty="0" smtClean="0"/>
              <a:t>But he probably wasn’t injured too seriously, since he was talking about it later.</a:t>
            </a:r>
          </a:p>
          <a:p>
            <a:r>
              <a:rPr lang="en-US" baseline="0" dirty="0" smtClean="0"/>
              <a:t>There is a lot of “what if” when we read a story like that – even at the very low level …..</a:t>
            </a:r>
          </a:p>
          <a:p>
            <a:r>
              <a:rPr lang="en-US" baseline="0" dirty="0" smtClean="0"/>
              <a:t>More than anything else, understanding is telling ourselves a story about the story….</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5</a:t>
            </a:fld>
            <a:endParaRPr lang="en-US" altLang="en-US"/>
          </a:p>
        </p:txBody>
      </p:sp>
    </p:spTree>
    <p:extLst>
      <p:ext uri="{BB962C8B-B14F-4D97-AF65-F5344CB8AC3E}">
        <p14:creationId xmlns:p14="http://schemas.microsoft.com/office/powerpoint/2010/main" val="1117334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9651F4F1-933F-445F-ADB2-33FA15B71DDA}" type="slidenum">
              <a:rPr lang="en-US">
                <a:latin typeface="Times New Roman" pitchFamily="18" charset="0"/>
              </a:rPr>
              <a:pPr eaLnBrk="1" hangingPunct="1"/>
              <a:t>10</a:t>
            </a:fld>
            <a:endParaRPr lang="en-US">
              <a:latin typeface="Times New Roman" pitchFamily="18" charset="0"/>
            </a:endParaRPr>
          </a:p>
        </p:txBody>
      </p:sp>
      <p:sp>
        <p:nvSpPr>
          <p:cNvPr id="2662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4DFAA5D4-7B60-48D0-8AB8-3F7483A66248}" type="slidenum">
              <a:rPr lang="en-US" sz="1300">
                <a:latin typeface="Times New Roman" pitchFamily="18" charset="0"/>
              </a:rPr>
              <a:pPr algn="r" eaLnBrk="1" hangingPunct="1"/>
              <a:t>10</a:t>
            </a:fld>
            <a:endParaRPr lang="en-US" sz="1300">
              <a:latin typeface="Times New Roman" pitchFamily="18"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lIns="96651" tIns="48324" rIns="96651" bIns="48324"/>
          <a:lstStyle/>
          <a:p>
            <a:pPr eaLnBrk="1" hangingPunct="1"/>
            <a:r>
              <a:rPr lang="en-US" dirty="0" smtClean="0"/>
              <a:t>I would like to talk about it in the context of language understanding problems. This is the problem I would like to solve. You are given a short story, a document, a paragraph, which you would like to understand. My working definition for Comprehension here would be “ A process that….”</a:t>
            </a:r>
          </a:p>
          <a:p>
            <a:pPr eaLnBrk="1" hangingPunct="1"/>
            <a:r>
              <a:rPr lang="en-US" dirty="0" smtClean="0"/>
              <a:t>So, given some statement, I would like to know if they are true in this story or not….</a:t>
            </a:r>
          </a:p>
          <a:p>
            <a:pPr eaLnBrk="1" hangingPunct="1"/>
            <a:r>
              <a:rPr lang="en-US" dirty="0" smtClean="0"/>
              <a:t>This is a very difficult task…</a:t>
            </a:r>
          </a:p>
          <a:p>
            <a:pPr eaLnBrk="1" hangingPunct="1"/>
            <a:endParaRPr lang="en-US" dirty="0" smtClean="0"/>
          </a:p>
          <a:p>
            <a:pPr eaLnBrk="1" hangingPunct="1"/>
            <a:r>
              <a:rPr lang="en-US" dirty="0" smtClean="0"/>
              <a:t>What do we need to know in order to have a chance to do that? … Many things….;</a:t>
            </a:r>
          </a:p>
          <a:p>
            <a:pPr eaLnBrk="1" hangingPunct="1"/>
            <a:r>
              <a:rPr lang="en-US" dirty="0" smtClean="0"/>
              <a:t>If I would ask you “Where does Chris live?”  you will not be satisfied with an answer – “Chris Lived</a:t>
            </a:r>
            <a:r>
              <a:rPr lang="en-US" baseline="0" dirty="0" smtClean="0"/>
              <a:t> in a Pretty home”</a:t>
            </a:r>
            <a:endParaRPr lang="en-US" dirty="0" smtClean="0"/>
          </a:p>
          <a:p>
            <a:pPr eaLnBrk="1" hangingPunct="1"/>
            <a:endParaRPr lang="en-US" dirty="0" smtClean="0"/>
          </a:p>
          <a:p>
            <a:pPr eaLnBrk="1" hangingPunct="1"/>
            <a:r>
              <a:rPr lang="en-US" dirty="0" smtClean="0"/>
              <a:t>And, there are probably many other stand-alone tasks of this sort that we need to be able to address, if we want to have a chance to COMPREHEND this story, and answer questions with respect to it.</a:t>
            </a:r>
          </a:p>
          <a:p>
            <a:pPr eaLnBrk="1" hangingPunct="1"/>
            <a:endParaRPr lang="en-US" dirty="0" smtClean="0"/>
          </a:p>
          <a:p>
            <a:pPr eaLnBrk="1" hangingPunct="1"/>
            <a:r>
              <a:rPr lang="en-US" dirty="0" smtClean="0"/>
              <a:t>But comprehending this story, being able to determined the truth of these statements is probably a lot more than that – we need to be able to put these things,</a:t>
            </a:r>
          </a:p>
          <a:p>
            <a:pPr eaLnBrk="1" hangingPunct="1"/>
            <a:r>
              <a:rPr lang="en-US" dirty="0" smtClean="0"/>
              <a:t>(and what is “these” </a:t>
            </a:r>
            <a:r>
              <a:rPr lang="en-US" dirty="0" err="1" smtClean="0"/>
              <a:t>isnt</a:t>
            </a:r>
            <a:r>
              <a:rPr lang="en-US" dirty="0" smtClean="0"/>
              <a:t>’ so clear) together.</a:t>
            </a:r>
          </a:p>
          <a:p>
            <a:pPr eaLnBrk="1" hangingPunct="1"/>
            <a:r>
              <a:rPr lang="en-US" dirty="0" smtClean="0"/>
              <a:t>So, how do we address comprehension? Here is a somewhat cartoon-she view of what has happened in this area over the last 30 years or so?</a:t>
            </a:r>
          </a:p>
          <a:p>
            <a:pPr eaLnBrk="1" hangingPunct="1"/>
            <a:endParaRPr lang="en-US" dirty="0" smtClean="0"/>
          </a:p>
          <a:p>
            <a:pPr eaLnBrk="1" hangingPunct="1"/>
            <a:endParaRPr lang="en-US" dirty="0" smtClean="0"/>
          </a:p>
          <a:p>
            <a:pPr eaLnBrk="1" hangingPunct="1"/>
            <a:r>
              <a:rPr lang="en-US" dirty="0" smtClean="0"/>
              <a:t>talk about – I wish I could talk about. </a:t>
            </a:r>
          </a:p>
          <a:p>
            <a:pPr eaLnBrk="1" hangingPunct="1"/>
            <a:r>
              <a:rPr lang="en-US" dirty="0" smtClean="0"/>
              <a:t>Here is a challenge: write a program that responds correctly to these five questions. Many of us would love to be able to do it.</a:t>
            </a:r>
          </a:p>
          <a:p>
            <a:pPr eaLnBrk="1" hangingPunct="1"/>
            <a:r>
              <a:rPr lang="en-US" dirty="0" smtClean="0"/>
              <a:t>This is a very natural problem; a short paragraph on Christopher Robin that we all </a:t>
            </a:r>
          </a:p>
          <a:p>
            <a:pPr eaLnBrk="1" hangingPunct="1"/>
            <a:r>
              <a:rPr lang="en-US" dirty="0" smtClean="0"/>
              <a:t>Know and love, and a few questions about it; my six years old can answer these</a:t>
            </a:r>
          </a:p>
          <a:p>
            <a:pPr eaLnBrk="1" hangingPunct="1"/>
            <a:r>
              <a:rPr lang="en-US" dirty="0" smtClean="0"/>
              <a:t>Almost instantaneously, yes, we cannot write a program that answers more than, say, 2 out of five questions.</a:t>
            </a:r>
          </a:p>
          <a:p>
            <a:pPr eaLnBrk="1" hangingPunct="1"/>
            <a:endParaRPr lang="en-US" dirty="0" smtClean="0"/>
          </a:p>
          <a:p>
            <a:pPr eaLnBrk="1" hangingPunct="1"/>
            <a:r>
              <a:rPr lang="en-US" dirty="0" smtClean="0"/>
              <a:t>What is involved in being able to answer these? Clearly, there are many “small” local decisions that we need to make.</a:t>
            </a:r>
          </a:p>
          <a:p>
            <a:pPr eaLnBrk="1" hangingPunct="1"/>
            <a:r>
              <a:rPr lang="en-US" dirty="0" smtClean="0"/>
              <a:t>We need to recognize that there are two Chris’s here. A father an a son. We need to resolve co-reference. We need sometimes</a:t>
            </a:r>
          </a:p>
          <a:p>
            <a:pPr eaLnBrk="1" hangingPunct="1"/>
            <a:r>
              <a:rPr lang="en-US" dirty="0" smtClean="0"/>
              <a:t>To attach prepositions properly; </a:t>
            </a:r>
          </a:p>
          <a:p>
            <a:pPr eaLnBrk="1" hangingPunct="1"/>
            <a:r>
              <a:rPr lang="en-US" dirty="0" smtClean="0"/>
              <a:t>The key issue, is that it is not sufficient to solve these local problems – we need to figure out how to put them </a:t>
            </a:r>
          </a:p>
          <a:p>
            <a:pPr eaLnBrk="1" hangingPunct="1"/>
            <a:r>
              <a:rPr lang="en-US" dirty="0" smtClean="0"/>
              <a:t>Together in some coherent way.  </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And in this talk, I will focus on this. We describe some recent works that we have done in this direction - …..</a:t>
            </a:r>
          </a:p>
          <a:p>
            <a:pPr eaLnBrk="1" hangingPunct="1"/>
            <a:endParaRPr lang="en-US" dirty="0" smtClean="0"/>
          </a:p>
          <a:p>
            <a:pPr eaLnBrk="1" hangingPunct="1"/>
            <a:r>
              <a:rPr lang="en-US" dirty="0" smtClean="0"/>
              <a:t>What do we know – in the last few years there has been a lot of work – and a considerable success on what I call here --- </a:t>
            </a:r>
          </a:p>
          <a:p>
            <a:pPr eaLnBrk="1" hangingPunct="1"/>
            <a:r>
              <a:rPr lang="en-US" dirty="0" smtClean="0"/>
              <a:t>Here is a more concrete and easy example -----</a:t>
            </a:r>
          </a:p>
          <a:p>
            <a:pPr eaLnBrk="1" hangingPunct="1"/>
            <a:endParaRPr lang="en-US" dirty="0" smtClean="0"/>
          </a:p>
          <a:p>
            <a:pPr eaLnBrk="1" hangingPunct="1"/>
            <a:endParaRPr lang="en-US" dirty="0" smtClean="0"/>
          </a:p>
          <a:p>
            <a:pPr eaLnBrk="1" hangingPunct="1"/>
            <a:r>
              <a:rPr lang="en-US" dirty="0" smtClean="0"/>
              <a:t> </a:t>
            </a:r>
          </a:p>
          <a:p>
            <a:pPr eaLnBrk="1" hangingPunct="1"/>
            <a:r>
              <a:rPr lang="en-US" dirty="0" smtClean="0"/>
              <a:t>There is an agreement today that learning/ statistics /information theory (you name it) is of prime importance to making</a:t>
            </a:r>
          </a:p>
          <a:p>
            <a:pPr eaLnBrk="1" hangingPunct="1"/>
            <a:r>
              <a:rPr lang="en-US" dirty="0" smtClean="0"/>
              <a:t>Progress in these tasks. The key reason, is that rather than working on these high level difficult tasks, we have moved</a:t>
            </a:r>
          </a:p>
          <a:p>
            <a:pPr eaLnBrk="1" hangingPunct="1"/>
            <a:r>
              <a:rPr lang="en-US" dirty="0" smtClean="0"/>
              <a:t>To work on well defined disambiguation problems that people felt are at the core of many problems.</a:t>
            </a:r>
          </a:p>
          <a:p>
            <a:pPr eaLnBrk="1" hangingPunct="1"/>
            <a:r>
              <a:rPr lang="en-US" dirty="0" smtClean="0"/>
              <a:t>And, as an outcome of work in NLP and Learning Theory, there is today a pretty good understanding for how to solve</a:t>
            </a:r>
          </a:p>
          <a:p>
            <a:pPr eaLnBrk="1" hangingPunct="1"/>
            <a:r>
              <a:rPr lang="en-US" dirty="0" smtClean="0"/>
              <a:t>All these problems – which are essentially the same problem.</a:t>
            </a:r>
          </a:p>
        </p:txBody>
      </p:sp>
    </p:spTree>
    <p:extLst>
      <p:ext uri="{BB962C8B-B14F-4D97-AF65-F5344CB8AC3E}">
        <p14:creationId xmlns:p14="http://schemas.microsoft.com/office/powerpoint/2010/main" val="203554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11</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11</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1143000" y="685800"/>
            <a:ext cx="4572000" cy="3429000"/>
          </a:xfrm>
          <a:ln/>
        </p:spPr>
      </p:sp>
      <p:sp>
        <p:nvSpPr>
          <p:cNvPr id="36869" name="Rectangle 3"/>
          <p:cNvSpPr>
            <a:spLocks noGrp="1" noChangeArrowheads="1"/>
          </p:cNvSpPr>
          <p:nvPr>
            <p:ph type="body" idx="1"/>
          </p:nvPr>
        </p:nvSpPr>
        <p:spPr>
          <a:noFill/>
        </p:spPr>
        <p:txBody>
          <a:bodyPr/>
          <a:lstStyle/>
          <a:p>
            <a:pPr eaLnBrk="1" hangingPunct="1"/>
            <a:r>
              <a:rPr lang="en-US" dirty="0" smtClean="0"/>
              <a:t>Give examples for what’s not abductive reasoning</a:t>
            </a:r>
          </a:p>
          <a:p>
            <a:pPr eaLnBrk="1" hangingPunct="1"/>
            <a:r>
              <a:rPr lang="en-US" dirty="0" smtClean="0"/>
              <a:t>Focus on abductive reasoning</a:t>
            </a:r>
          </a:p>
          <a:p>
            <a:pPr eaLnBrk="1" hangingPunct="1"/>
            <a:r>
              <a:rPr lang="en-US" dirty="0" smtClean="0"/>
              <a:t>Show the formulation – talk about the boxes</a:t>
            </a:r>
          </a:p>
          <a:p>
            <a:pPr eaLnBrk="1" hangingPunct="1"/>
            <a:r>
              <a:rPr lang="en-US" dirty="0" smtClean="0"/>
              <a:t>Talk about multiple ways of training – decoupling – relate to abstraction</a:t>
            </a:r>
          </a:p>
          <a:p>
            <a:pPr eaLnBrk="1" hangingPunct="1"/>
            <a:r>
              <a:rPr lang="en-US" dirty="0" smtClean="0"/>
              <a:t>Examples: semantic parsing (do verb + Prep + commas together; lack of jointly annotated data)</a:t>
            </a:r>
          </a:p>
          <a:p>
            <a:pPr eaLnBrk="1" hangingPunct="1"/>
            <a:r>
              <a:rPr lang="en-US" dirty="0" smtClean="0"/>
              <a:t>Wikification – Relations</a:t>
            </a:r>
            <a:r>
              <a:rPr lang="en-US" baseline="0" dirty="0" smtClean="0"/>
              <a:t> (but also add geographical coherence; topical coherence; all interrelated signal that are acquired at different times, </a:t>
            </a:r>
            <a:r>
              <a:rPr lang="en-US" baseline="0" smtClean="0"/>
              <a:t>different contexts, etc.</a:t>
            </a:r>
          </a:p>
          <a:p>
            <a:pPr eaLnBrk="1" hangingPunct="1"/>
            <a:endParaRPr lang="en-US" dirty="0" smtClean="0"/>
          </a:p>
        </p:txBody>
      </p:sp>
    </p:spTree>
    <p:extLst>
      <p:ext uri="{BB962C8B-B14F-4D97-AF65-F5344CB8AC3E}">
        <p14:creationId xmlns:p14="http://schemas.microsoft.com/office/powerpoint/2010/main" val="2320815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3AAA7F-08EF-454F-AA59-0FEA9AF09163}" type="slidenum">
              <a:rPr lang="en-US" smtClean="0"/>
              <a:t>12</a:t>
            </a:fld>
            <a:endParaRPr lang="en-US"/>
          </a:p>
        </p:txBody>
      </p:sp>
    </p:spTree>
    <p:extLst>
      <p:ext uri="{BB962C8B-B14F-4D97-AF65-F5344CB8AC3E}">
        <p14:creationId xmlns:p14="http://schemas.microsoft.com/office/powerpoint/2010/main" val="380448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3AAA7F-08EF-454F-AA59-0FEA9AF09163}" type="slidenum">
              <a:rPr lang="en-US" smtClean="0"/>
              <a:t>19</a:t>
            </a:fld>
            <a:endParaRPr lang="en-US"/>
          </a:p>
        </p:txBody>
      </p:sp>
    </p:spTree>
    <p:extLst>
      <p:ext uri="{BB962C8B-B14F-4D97-AF65-F5344CB8AC3E}">
        <p14:creationId xmlns:p14="http://schemas.microsoft.com/office/powerpoint/2010/main" val="367506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penn-1-Aust">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3128124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48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572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457200"/>
            <a:ext cx="6248400" cy="59436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193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0054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smtClean="0"/>
              <a:t>Edit Master text styles</a:t>
            </a:r>
          </a:p>
        </p:txBody>
      </p:sp>
    </p:spTree>
    <p:extLst>
      <p:ext uri="{BB962C8B-B14F-4D97-AF65-F5344CB8AC3E}">
        <p14:creationId xmlns:p14="http://schemas.microsoft.com/office/powerpoint/2010/main" val="177783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19200"/>
            <a:ext cx="4191000" cy="5181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19200"/>
            <a:ext cx="4191000" cy="5181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11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780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6793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9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79632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21263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556022" y="6627472"/>
            <a:ext cx="1360821"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4"/>
          <p:cNvSpPr>
            <a:spLocks noGrp="1" noChangeArrowheads="1"/>
          </p:cNvSpPr>
          <p:nvPr>
            <p:ph type="body" idx="1"/>
          </p:nvPr>
        </p:nvSpPr>
        <p:spPr bwMode="auto">
          <a:xfrm>
            <a:off x="381000" y="12192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29" name="Rectangle 5"/>
          <p:cNvSpPr>
            <a:spLocks noGrp="1" noChangeArrowheads="1"/>
          </p:cNvSpPr>
          <p:nvPr>
            <p:ph type="title"/>
          </p:nvPr>
        </p:nvSpPr>
        <p:spPr bwMode="auto">
          <a:xfrm>
            <a:off x="676274" y="228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CN" dirty="0" smtClean="0"/>
              <a:t> Click to Edit Master Title Style</a:t>
            </a:r>
          </a:p>
        </p:txBody>
      </p:sp>
      <p:sp>
        <p:nvSpPr>
          <p:cNvPr id="1030" name="Rectangle 6"/>
          <p:cNvSpPr>
            <a:spLocks noChangeArrowheads="1"/>
          </p:cNvSpPr>
          <p:nvPr/>
        </p:nvSpPr>
        <p:spPr bwMode="auto">
          <a:xfrm>
            <a:off x="8686800" y="6627472"/>
            <a:ext cx="301366"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039EF4-A850-451A-A568-A8D7B10EE4DC}" type="slidenum">
              <a:rPr lang="zh-CN" altLang="en-US" sz="800">
                <a:solidFill>
                  <a:srgbClr val="A7001B"/>
                </a:solidFill>
                <a:latin typeface="Times New Roman" panose="02020603050405020304" pitchFamily="18" charset="0"/>
                <a:ea typeface="宋体" panose="02010600030101010101" pitchFamily="2" charset="-122"/>
              </a:rPr>
              <a:pPr/>
              <a:t>‹#›</a:t>
            </a:fld>
            <a:endParaRPr lang="en-US" altLang="zh-CN" sz="800" dirty="0">
              <a:solidFill>
                <a:srgbClr val="A7001B"/>
              </a:solidFill>
              <a:latin typeface="Times New Roman" panose="02020603050405020304" pitchFamily="18" charset="0"/>
              <a:ea typeface="宋体" panose="02010600030101010101" pitchFamily="2" charset="-122"/>
            </a:endParaRPr>
          </a:p>
        </p:txBody>
      </p:sp>
      <p:sp>
        <p:nvSpPr>
          <p:cNvPr id="1032" name="Line 11"/>
          <p:cNvSpPr>
            <a:spLocks noChangeShapeType="1"/>
          </p:cNvSpPr>
          <p:nvPr/>
        </p:nvSpPr>
        <p:spPr bwMode="auto">
          <a:xfrm>
            <a:off x="6681055" y="6627472"/>
            <a:ext cx="556017"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0"/>
            <a:endParaRPr lang="en-US" dirty="0"/>
          </a:p>
        </p:txBody>
      </p:sp>
      <p:sp>
        <p:nvSpPr>
          <p:cNvPr id="1033" name="Line 12"/>
          <p:cNvSpPr>
            <a:spLocks noChangeShapeType="1"/>
          </p:cNvSpPr>
          <p:nvPr/>
        </p:nvSpPr>
        <p:spPr bwMode="auto">
          <a:xfrm>
            <a:off x="1905000" y="6627472"/>
            <a:ext cx="1447800"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Line 13"/>
          <p:cNvSpPr>
            <a:spLocks noChangeShapeType="1"/>
          </p:cNvSpPr>
          <p:nvPr/>
        </p:nvSpPr>
        <p:spPr bwMode="auto">
          <a:xfrm>
            <a:off x="275362" y="6627472"/>
            <a:ext cx="1324838" cy="0"/>
          </a:xfrm>
          <a:prstGeom prst="line">
            <a:avLst/>
          </a:prstGeom>
          <a:noFill/>
          <a:ln w="12700">
            <a:solidFill>
              <a:srgbClr val="A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5" name="Picture 14" descr="penn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14474" y="6400800"/>
            <a:ext cx="51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9"/>
          <p:cNvGrpSpPr>
            <a:grpSpLocks/>
          </p:cNvGrpSpPr>
          <p:nvPr userDrawn="1"/>
        </p:nvGrpSpPr>
        <p:grpSpPr bwMode="auto">
          <a:xfrm>
            <a:off x="2680087" y="6206622"/>
            <a:ext cx="3911600" cy="569913"/>
            <a:chOff x="114" y="226"/>
            <a:chExt cx="2464" cy="503"/>
          </a:xfrm>
        </p:grpSpPr>
        <p:pic>
          <p:nvPicPr>
            <p:cNvPr id="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 y="226"/>
              <a:ext cx="36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 y="226"/>
              <a:ext cx="37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 y="227"/>
              <a:ext cx="331"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6"/>
            <p:cNvSpPr>
              <a:spLocks/>
            </p:cNvSpPr>
            <p:nvPr/>
          </p:nvSpPr>
          <p:spPr bwMode="auto">
            <a:xfrm>
              <a:off x="511" y="559"/>
              <a:ext cx="96" cy="116"/>
            </a:xfrm>
            <a:custGeom>
              <a:avLst/>
              <a:gdLst>
                <a:gd name="T0" fmla="*/ 21 w 74"/>
                <a:gd name="T1" fmla="*/ 74 h 79"/>
                <a:gd name="T2" fmla="*/ 6 w 74"/>
                <a:gd name="T3" fmla="*/ 60 h 79"/>
                <a:gd name="T4" fmla="*/ 0 w 74"/>
                <a:gd name="T5" fmla="*/ 39 h 79"/>
                <a:gd name="T6" fmla="*/ 13 w 74"/>
                <a:gd name="T7" fmla="*/ 11 h 79"/>
                <a:gd name="T8" fmla="*/ 46 w 74"/>
                <a:gd name="T9" fmla="*/ 0 h 79"/>
                <a:gd name="T10" fmla="*/ 60 w 74"/>
                <a:gd name="T11" fmla="*/ 1 h 79"/>
                <a:gd name="T12" fmla="*/ 74 w 74"/>
                <a:gd name="T13" fmla="*/ 5 h 79"/>
                <a:gd name="T14" fmla="*/ 74 w 74"/>
                <a:gd name="T15" fmla="*/ 6 h 79"/>
                <a:gd name="T16" fmla="*/ 73 w 74"/>
                <a:gd name="T17" fmla="*/ 12 h 79"/>
                <a:gd name="T18" fmla="*/ 72 w 74"/>
                <a:gd name="T19" fmla="*/ 24 h 79"/>
                <a:gd name="T20" fmla="*/ 67 w 74"/>
                <a:gd name="T21" fmla="*/ 24 h 79"/>
                <a:gd name="T22" fmla="*/ 67 w 74"/>
                <a:gd name="T23" fmla="*/ 14 h 79"/>
                <a:gd name="T24" fmla="*/ 63 w 74"/>
                <a:gd name="T25" fmla="*/ 11 h 79"/>
                <a:gd name="T26" fmla="*/ 56 w 74"/>
                <a:gd name="T27" fmla="*/ 8 h 79"/>
                <a:gd name="T28" fmla="*/ 46 w 74"/>
                <a:gd name="T29" fmla="*/ 6 h 79"/>
                <a:gd name="T30" fmla="*/ 25 w 74"/>
                <a:gd name="T31" fmla="*/ 15 h 79"/>
                <a:gd name="T32" fmla="*/ 17 w 74"/>
                <a:gd name="T33" fmla="*/ 37 h 79"/>
                <a:gd name="T34" fmla="*/ 27 w 74"/>
                <a:gd name="T35" fmla="*/ 63 h 79"/>
                <a:gd name="T36" fmla="*/ 50 w 74"/>
                <a:gd name="T37" fmla="*/ 72 h 79"/>
                <a:gd name="T38" fmla="*/ 61 w 74"/>
                <a:gd name="T39" fmla="*/ 71 h 79"/>
                <a:gd name="T40" fmla="*/ 73 w 74"/>
                <a:gd name="T41" fmla="*/ 66 h 79"/>
                <a:gd name="T42" fmla="*/ 74 w 74"/>
                <a:gd name="T43" fmla="*/ 68 h 79"/>
                <a:gd name="T44" fmla="*/ 71 w 74"/>
                <a:gd name="T45" fmla="*/ 73 h 79"/>
                <a:gd name="T46" fmla="*/ 59 w 74"/>
                <a:gd name="T47" fmla="*/ 78 h 79"/>
                <a:gd name="T48" fmla="*/ 46 w 74"/>
                <a:gd name="T49" fmla="*/ 79 h 79"/>
                <a:gd name="T50" fmla="*/ 21 w 74"/>
                <a:gd name="T51"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9">
                  <a:moveTo>
                    <a:pt x="21" y="74"/>
                  </a:moveTo>
                  <a:cubicBezTo>
                    <a:pt x="14" y="71"/>
                    <a:pt x="9" y="66"/>
                    <a:pt x="6" y="60"/>
                  </a:cubicBezTo>
                  <a:cubicBezTo>
                    <a:pt x="2" y="54"/>
                    <a:pt x="0" y="47"/>
                    <a:pt x="0" y="39"/>
                  </a:cubicBezTo>
                  <a:cubicBezTo>
                    <a:pt x="0" y="28"/>
                    <a:pt x="4" y="18"/>
                    <a:pt x="13" y="11"/>
                  </a:cubicBezTo>
                  <a:cubicBezTo>
                    <a:pt x="21" y="4"/>
                    <a:pt x="32" y="0"/>
                    <a:pt x="46" y="0"/>
                  </a:cubicBezTo>
                  <a:cubicBezTo>
                    <a:pt x="51" y="0"/>
                    <a:pt x="55" y="0"/>
                    <a:pt x="60" y="1"/>
                  </a:cubicBezTo>
                  <a:cubicBezTo>
                    <a:pt x="65" y="2"/>
                    <a:pt x="69" y="3"/>
                    <a:pt x="74" y="5"/>
                  </a:cubicBezTo>
                  <a:cubicBezTo>
                    <a:pt x="74" y="6"/>
                    <a:pt x="74" y="6"/>
                    <a:pt x="74" y="6"/>
                  </a:cubicBezTo>
                  <a:cubicBezTo>
                    <a:pt x="74" y="8"/>
                    <a:pt x="73" y="10"/>
                    <a:pt x="73" y="12"/>
                  </a:cubicBezTo>
                  <a:cubicBezTo>
                    <a:pt x="72" y="15"/>
                    <a:pt x="72" y="19"/>
                    <a:pt x="72" y="24"/>
                  </a:cubicBezTo>
                  <a:cubicBezTo>
                    <a:pt x="67" y="24"/>
                    <a:pt x="67" y="24"/>
                    <a:pt x="67" y="24"/>
                  </a:cubicBezTo>
                  <a:cubicBezTo>
                    <a:pt x="67" y="18"/>
                    <a:pt x="67" y="15"/>
                    <a:pt x="67" y="14"/>
                  </a:cubicBezTo>
                  <a:cubicBezTo>
                    <a:pt x="66" y="14"/>
                    <a:pt x="65" y="13"/>
                    <a:pt x="63" y="11"/>
                  </a:cubicBezTo>
                  <a:cubicBezTo>
                    <a:pt x="62" y="10"/>
                    <a:pt x="59" y="9"/>
                    <a:pt x="56" y="8"/>
                  </a:cubicBezTo>
                  <a:cubicBezTo>
                    <a:pt x="53" y="7"/>
                    <a:pt x="50" y="6"/>
                    <a:pt x="46" y="6"/>
                  </a:cubicBezTo>
                  <a:cubicBezTo>
                    <a:pt x="37" y="6"/>
                    <a:pt x="30" y="9"/>
                    <a:pt x="25" y="15"/>
                  </a:cubicBezTo>
                  <a:cubicBezTo>
                    <a:pt x="20" y="20"/>
                    <a:pt x="17" y="28"/>
                    <a:pt x="17" y="37"/>
                  </a:cubicBezTo>
                  <a:cubicBezTo>
                    <a:pt x="17" y="48"/>
                    <a:pt x="20" y="56"/>
                    <a:pt x="27" y="63"/>
                  </a:cubicBezTo>
                  <a:cubicBezTo>
                    <a:pt x="32" y="69"/>
                    <a:pt x="40" y="72"/>
                    <a:pt x="50" y="72"/>
                  </a:cubicBezTo>
                  <a:cubicBezTo>
                    <a:pt x="54" y="72"/>
                    <a:pt x="58" y="71"/>
                    <a:pt x="61" y="71"/>
                  </a:cubicBezTo>
                  <a:cubicBezTo>
                    <a:pt x="65" y="70"/>
                    <a:pt x="68" y="68"/>
                    <a:pt x="73" y="66"/>
                  </a:cubicBezTo>
                  <a:cubicBezTo>
                    <a:pt x="74" y="68"/>
                    <a:pt x="74" y="68"/>
                    <a:pt x="74" y="68"/>
                  </a:cubicBezTo>
                  <a:cubicBezTo>
                    <a:pt x="73" y="69"/>
                    <a:pt x="72" y="71"/>
                    <a:pt x="71" y="73"/>
                  </a:cubicBezTo>
                  <a:cubicBezTo>
                    <a:pt x="67" y="75"/>
                    <a:pt x="63" y="77"/>
                    <a:pt x="59" y="78"/>
                  </a:cubicBezTo>
                  <a:cubicBezTo>
                    <a:pt x="55" y="79"/>
                    <a:pt x="51" y="79"/>
                    <a:pt x="46" y="79"/>
                  </a:cubicBezTo>
                  <a:cubicBezTo>
                    <a:pt x="36" y="79"/>
                    <a:pt x="28" y="78"/>
                    <a:pt x="21" y="74"/>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623" y="597"/>
              <a:ext cx="547" cy="78"/>
            </a:xfrm>
            <a:custGeom>
              <a:avLst/>
              <a:gdLst>
                <a:gd name="T0" fmla="*/ 143 w 421"/>
                <a:gd name="T1" fmla="*/ 27 h 53"/>
                <a:gd name="T2" fmla="*/ 150 w 421"/>
                <a:gd name="T3" fmla="*/ 49 h 53"/>
                <a:gd name="T4" fmla="*/ 132 w 421"/>
                <a:gd name="T5" fmla="*/ 49 h 53"/>
                <a:gd name="T6" fmla="*/ 139 w 421"/>
                <a:gd name="T7" fmla="*/ 28 h 53"/>
                <a:gd name="T8" fmla="*/ 132 w 421"/>
                <a:gd name="T9" fmla="*/ 4 h 53"/>
                <a:gd name="T10" fmla="*/ 167 w 421"/>
                <a:gd name="T11" fmla="*/ 24 h 53"/>
                <a:gd name="T12" fmla="*/ 178 w 421"/>
                <a:gd name="T13" fmla="*/ 5 h 53"/>
                <a:gd name="T14" fmla="*/ 180 w 421"/>
                <a:gd name="T15" fmla="*/ 1 h 53"/>
                <a:gd name="T16" fmla="*/ 184 w 421"/>
                <a:gd name="T17" fmla="*/ 5 h 53"/>
                <a:gd name="T18" fmla="*/ 183 w 421"/>
                <a:gd name="T19" fmla="*/ 41 h 53"/>
                <a:gd name="T20" fmla="*/ 342 w 421"/>
                <a:gd name="T21" fmla="*/ 53 h 53"/>
                <a:gd name="T22" fmla="*/ 316 w 421"/>
                <a:gd name="T23" fmla="*/ 4 h 53"/>
                <a:gd name="T24" fmla="*/ 340 w 421"/>
                <a:gd name="T25" fmla="*/ 4 h 53"/>
                <a:gd name="T26" fmla="*/ 348 w 421"/>
                <a:gd name="T27" fmla="*/ 40 h 53"/>
                <a:gd name="T28" fmla="*/ 354 w 421"/>
                <a:gd name="T29" fmla="*/ 4 h 53"/>
                <a:gd name="T30" fmla="*/ 372 w 421"/>
                <a:gd name="T31" fmla="*/ 4 h 53"/>
                <a:gd name="T32" fmla="*/ 347 w 421"/>
                <a:gd name="T33" fmla="*/ 53 h 53"/>
                <a:gd name="T34" fmla="*/ 75 w 421"/>
                <a:gd name="T35" fmla="*/ 7 h 53"/>
                <a:gd name="T36" fmla="*/ 118 w 421"/>
                <a:gd name="T37" fmla="*/ 4 h 53"/>
                <a:gd name="T38" fmla="*/ 107 w 421"/>
                <a:gd name="T39" fmla="*/ 5 h 53"/>
                <a:gd name="T40" fmla="*/ 84 w 421"/>
                <a:gd name="T41" fmla="*/ 42 h 53"/>
                <a:gd name="T42" fmla="*/ 108 w 421"/>
                <a:gd name="T43" fmla="*/ 35 h 53"/>
                <a:gd name="T44" fmla="*/ 122 w 421"/>
                <a:gd name="T45" fmla="*/ 31 h 53"/>
                <a:gd name="T46" fmla="*/ 119 w 421"/>
                <a:gd name="T47" fmla="*/ 48 h 53"/>
                <a:gd name="T48" fmla="*/ 7 w 421"/>
                <a:gd name="T49" fmla="*/ 46 h 53"/>
                <a:gd name="T50" fmla="*/ 29 w 421"/>
                <a:gd name="T51" fmla="*/ 0 h 53"/>
                <a:gd name="T52" fmla="*/ 53 w 421"/>
                <a:gd name="T53" fmla="*/ 40 h 53"/>
                <a:gd name="T54" fmla="*/ 16 w 421"/>
                <a:gd name="T55" fmla="*/ 9 h 53"/>
                <a:gd name="T56" fmla="*/ 29 w 421"/>
                <a:gd name="T57" fmla="*/ 49 h 53"/>
                <a:gd name="T58" fmla="*/ 28 w 421"/>
                <a:gd name="T59" fmla="*/ 4 h 53"/>
                <a:gd name="T60" fmla="*/ 383 w 421"/>
                <a:gd name="T61" fmla="*/ 52 h 53"/>
                <a:gd name="T62" fmla="*/ 387 w 421"/>
                <a:gd name="T63" fmla="*/ 7 h 53"/>
                <a:gd name="T64" fmla="*/ 394 w 421"/>
                <a:gd name="T65" fmla="*/ 1 h 53"/>
                <a:gd name="T66" fmla="*/ 419 w 421"/>
                <a:gd name="T67" fmla="*/ 12 h 53"/>
                <a:gd name="T68" fmla="*/ 405 w 421"/>
                <a:gd name="T69" fmla="*/ 5 h 53"/>
                <a:gd name="T70" fmla="*/ 411 w 421"/>
                <a:gd name="T71" fmla="*/ 23 h 53"/>
                <a:gd name="T72" fmla="*/ 415 w 421"/>
                <a:gd name="T73" fmla="*/ 26 h 53"/>
                <a:gd name="T74" fmla="*/ 411 w 421"/>
                <a:gd name="T75" fmla="*/ 28 h 53"/>
                <a:gd name="T76" fmla="*/ 398 w 421"/>
                <a:gd name="T77" fmla="*/ 48 h 53"/>
                <a:gd name="T78" fmla="*/ 421 w 421"/>
                <a:gd name="T79" fmla="*/ 39 h 53"/>
                <a:gd name="T80" fmla="*/ 305 w 421"/>
                <a:gd name="T81" fmla="*/ 52 h 53"/>
                <a:gd name="T82" fmla="*/ 291 w 421"/>
                <a:gd name="T83" fmla="*/ 48 h 53"/>
                <a:gd name="T84" fmla="*/ 292 w 421"/>
                <a:gd name="T85" fmla="*/ 5 h 53"/>
                <a:gd name="T86" fmla="*/ 297 w 421"/>
                <a:gd name="T87" fmla="*/ 1 h 53"/>
                <a:gd name="T88" fmla="*/ 303 w 421"/>
                <a:gd name="T89" fmla="*/ 7 h 53"/>
                <a:gd name="T90" fmla="*/ 304 w 421"/>
                <a:gd name="T91" fmla="*/ 49 h 53"/>
                <a:gd name="T92" fmla="*/ 254 w 421"/>
                <a:gd name="T93" fmla="*/ 52 h 53"/>
                <a:gd name="T94" fmla="*/ 247 w 421"/>
                <a:gd name="T95" fmla="*/ 48 h 53"/>
                <a:gd name="T96" fmla="*/ 248 w 421"/>
                <a:gd name="T97" fmla="*/ 6 h 53"/>
                <a:gd name="T98" fmla="*/ 234 w 421"/>
                <a:gd name="T99" fmla="*/ 7 h 53"/>
                <a:gd name="T100" fmla="*/ 230 w 421"/>
                <a:gd name="T101" fmla="*/ 1 h 53"/>
                <a:gd name="T102" fmla="*/ 277 w 421"/>
                <a:gd name="T103" fmla="*/ 13 h 53"/>
                <a:gd name="T104" fmla="*/ 260 w 421"/>
                <a:gd name="T105" fmla="*/ 5 h 53"/>
                <a:gd name="T106" fmla="*/ 259 w 421"/>
                <a:gd name="T107" fmla="*/ 45 h 53"/>
                <a:gd name="T108" fmla="*/ 254 w 421"/>
                <a:gd name="T109" fmla="*/ 52 h 53"/>
                <a:gd name="T110" fmla="*/ 199 w 421"/>
                <a:gd name="T111" fmla="*/ 49 h 53"/>
                <a:gd name="T112" fmla="*/ 205 w 421"/>
                <a:gd name="T113" fmla="*/ 13 h 53"/>
                <a:gd name="T114" fmla="*/ 199 w 421"/>
                <a:gd name="T115" fmla="*/ 1 h 53"/>
                <a:gd name="T116" fmla="*/ 217 w 421"/>
                <a:gd name="T117" fmla="*/ 4 h 53"/>
                <a:gd name="T118" fmla="*/ 216 w 421"/>
                <a:gd name="T119" fmla="*/ 48 h 53"/>
                <a:gd name="T120" fmla="*/ 218 w 421"/>
                <a:gd name="T1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53">
                  <a:moveTo>
                    <a:pt x="177" y="52"/>
                  </a:moveTo>
                  <a:cubicBezTo>
                    <a:pt x="170" y="45"/>
                    <a:pt x="163" y="36"/>
                    <a:pt x="154" y="26"/>
                  </a:cubicBezTo>
                  <a:cubicBezTo>
                    <a:pt x="149" y="21"/>
                    <a:pt x="146" y="16"/>
                    <a:pt x="143" y="12"/>
                  </a:cubicBezTo>
                  <a:cubicBezTo>
                    <a:pt x="143" y="27"/>
                    <a:pt x="143" y="27"/>
                    <a:pt x="143" y="27"/>
                  </a:cubicBezTo>
                  <a:cubicBezTo>
                    <a:pt x="143" y="31"/>
                    <a:pt x="143" y="35"/>
                    <a:pt x="143" y="41"/>
                  </a:cubicBezTo>
                  <a:cubicBezTo>
                    <a:pt x="143" y="45"/>
                    <a:pt x="144" y="47"/>
                    <a:pt x="144" y="48"/>
                  </a:cubicBezTo>
                  <a:cubicBezTo>
                    <a:pt x="144" y="48"/>
                    <a:pt x="144" y="48"/>
                    <a:pt x="144" y="48"/>
                  </a:cubicBezTo>
                  <a:cubicBezTo>
                    <a:pt x="145" y="49"/>
                    <a:pt x="147" y="49"/>
                    <a:pt x="150" y="49"/>
                  </a:cubicBezTo>
                  <a:cubicBezTo>
                    <a:pt x="150" y="52"/>
                    <a:pt x="150" y="52"/>
                    <a:pt x="150" y="52"/>
                  </a:cubicBezTo>
                  <a:cubicBezTo>
                    <a:pt x="146" y="52"/>
                    <a:pt x="143" y="52"/>
                    <a:pt x="141" y="52"/>
                  </a:cubicBezTo>
                  <a:cubicBezTo>
                    <a:pt x="140" y="52"/>
                    <a:pt x="137" y="52"/>
                    <a:pt x="132" y="52"/>
                  </a:cubicBezTo>
                  <a:cubicBezTo>
                    <a:pt x="132" y="49"/>
                    <a:pt x="132" y="49"/>
                    <a:pt x="132" y="49"/>
                  </a:cubicBezTo>
                  <a:cubicBezTo>
                    <a:pt x="135" y="49"/>
                    <a:pt x="137" y="49"/>
                    <a:pt x="137" y="49"/>
                  </a:cubicBezTo>
                  <a:cubicBezTo>
                    <a:pt x="138" y="48"/>
                    <a:pt x="138" y="48"/>
                    <a:pt x="138" y="48"/>
                  </a:cubicBezTo>
                  <a:cubicBezTo>
                    <a:pt x="138" y="47"/>
                    <a:pt x="139" y="45"/>
                    <a:pt x="139" y="41"/>
                  </a:cubicBezTo>
                  <a:cubicBezTo>
                    <a:pt x="139" y="35"/>
                    <a:pt x="139" y="31"/>
                    <a:pt x="139" y="28"/>
                  </a:cubicBezTo>
                  <a:cubicBezTo>
                    <a:pt x="139" y="12"/>
                    <a:pt x="139" y="12"/>
                    <a:pt x="139" y="12"/>
                  </a:cubicBezTo>
                  <a:cubicBezTo>
                    <a:pt x="139" y="8"/>
                    <a:pt x="139" y="6"/>
                    <a:pt x="138" y="5"/>
                  </a:cubicBezTo>
                  <a:cubicBezTo>
                    <a:pt x="138" y="5"/>
                    <a:pt x="138" y="5"/>
                    <a:pt x="138" y="5"/>
                  </a:cubicBezTo>
                  <a:cubicBezTo>
                    <a:pt x="137" y="4"/>
                    <a:pt x="135" y="4"/>
                    <a:pt x="132" y="4"/>
                  </a:cubicBezTo>
                  <a:cubicBezTo>
                    <a:pt x="132" y="1"/>
                    <a:pt x="132" y="1"/>
                    <a:pt x="132" y="1"/>
                  </a:cubicBezTo>
                  <a:cubicBezTo>
                    <a:pt x="136" y="1"/>
                    <a:pt x="139" y="1"/>
                    <a:pt x="141" y="1"/>
                  </a:cubicBezTo>
                  <a:cubicBezTo>
                    <a:pt x="143" y="1"/>
                    <a:pt x="145" y="1"/>
                    <a:pt x="147" y="1"/>
                  </a:cubicBezTo>
                  <a:cubicBezTo>
                    <a:pt x="153" y="8"/>
                    <a:pt x="159" y="16"/>
                    <a:pt x="167" y="24"/>
                  </a:cubicBezTo>
                  <a:cubicBezTo>
                    <a:pt x="171" y="30"/>
                    <a:pt x="175" y="34"/>
                    <a:pt x="179" y="38"/>
                  </a:cubicBezTo>
                  <a:cubicBezTo>
                    <a:pt x="179" y="24"/>
                    <a:pt x="179" y="24"/>
                    <a:pt x="179" y="24"/>
                  </a:cubicBezTo>
                  <a:cubicBezTo>
                    <a:pt x="179" y="18"/>
                    <a:pt x="179" y="13"/>
                    <a:pt x="179" y="9"/>
                  </a:cubicBezTo>
                  <a:cubicBezTo>
                    <a:pt x="179" y="7"/>
                    <a:pt x="178" y="5"/>
                    <a:pt x="178" y="5"/>
                  </a:cubicBezTo>
                  <a:cubicBezTo>
                    <a:pt x="178" y="5"/>
                    <a:pt x="178" y="4"/>
                    <a:pt x="177" y="4"/>
                  </a:cubicBezTo>
                  <a:cubicBezTo>
                    <a:pt x="177" y="4"/>
                    <a:pt x="175" y="4"/>
                    <a:pt x="172" y="4"/>
                  </a:cubicBezTo>
                  <a:cubicBezTo>
                    <a:pt x="172" y="1"/>
                    <a:pt x="172" y="1"/>
                    <a:pt x="172" y="1"/>
                  </a:cubicBezTo>
                  <a:cubicBezTo>
                    <a:pt x="175" y="1"/>
                    <a:pt x="177" y="1"/>
                    <a:pt x="180" y="1"/>
                  </a:cubicBezTo>
                  <a:cubicBezTo>
                    <a:pt x="184" y="1"/>
                    <a:pt x="187" y="1"/>
                    <a:pt x="190" y="1"/>
                  </a:cubicBezTo>
                  <a:cubicBezTo>
                    <a:pt x="190" y="4"/>
                    <a:pt x="190" y="4"/>
                    <a:pt x="190" y="4"/>
                  </a:cubicBezTo>
                  <a:cubicBezTo>
                    <a:pt x="187" y="4"/>
                    <a:pt x="186" y="4"/>
                    <a:pt x="185" y="4"/>
                  </a:cubicBezTo>
                  <a:cubicBezTo>
                    <a:pt x="184" y="5"/>
                    <a:pt x="184" y="5"/>
                    <a:pt x="184" y="5"/>
                  </a:cubicBezTo>
                  <a:cubicBezTo>
                    <a:pt x="184" y="6"/>
                    <a:pt x="184" y="6"/>
                    <a:pt x="184" y="6"/>
                  </a:cubicBezTo>
                  <a:cubicBezTo>
                    <a:pt x="184" y="6"/>
                    <a:pt x="183" y="8"/>
                    <a:pt x="183" y="11"/>
                  </a:cubicBezTo>
                  <a:cubicBezTo>
                    <a:pt x="183" y="26"/>
                    <a:pt x="183" y="26"/>
                    <a:pt x="183" y="26"/>
                  </a:cubicBezTo>
                  <a:cubicBezTo>
                    <a:pt x="183" y="41"/>
                    <a:pt x="183" y="41"/>
                    <a:pt x="183" y="41"/>
                  </a:cubicBezTo>
                  <a:cubicBezTo>
                    <a:pt x="183" y="45"/>
                    <a:pt x="183" y="49"/>
                    <a:pt x="184" y="53"/>
                  </a:cubicBezTo>
                  <a:cubicBezTo>
                    <a:pt x="183" y="53"/>
                    <a:pt x="183" y="53"/>
                    <a:pt x="183" y="53"/>
                  </a:cubicBezTo>
                  <a:cubicBezTo>
                    <a:pt x="180" y="53"/>
                    <a:pt x="178" y="52"/>
                    <a:pt x="177" y="52"/>
                  </a:cubicBezTo>
                  <a:moveTo>
                    <a:pt x="342" y="53"/>
                  </a:moveTo>
                  <a:cubicBezTo>
                    <a:pt x="329" y="22"/>
                    <a:pt x="329" y="22"/>
                    <a:pt x="329" y="22"/>
                  </a:cubicBezTo>
                  <a:cubicBezTo>
                    <a:pt x="326" y="15"/>
                    <a:pt x="324" y="10"/>
                    <a:pt x="323" y="7"/>
                  </a:cubicBezTo>
                  <a:cubicBezTo>
                    <a:pt x="322" y="6"/>
                    <a:pt x="321" y="5"/>
                    <a:pt x="321" y="5"/>
                  </a:cubicBezTo>
                  <a:cubicBezTo>
                    <a:pt x="320" y="4"/>
                    <a:pt x="319" y="4"/>
                    <a:pt x="316" y="4"/>
                  </a:cubicBezTo>
                  <a:cubicBezTo>
                    <a:pt x="316" y="1"/>
                    <a:pt x="316" y="1"/>
                    <a:pt x="316" y="1"/>
                  </a:cubicBezTo>
                  <a:cubicBezTo>
                    <a:pt x="321" y="1"/>
                    <a:pt x="325" y="1"/>
                    <a:pt x="329" y="1"/>
                  </a:cubicBezTo>
                  <a:cubicBezTo>
                    <a:pt x="332" y="1"/>
                    <a:pt x="336" y="1"/>
                    <a:pt x="340" y="1"/>
                  </a:cubicBezTo>
                  <a:cubicBezTo>
                    <a:pt x="340" y="4"/>
                    <a:pt x="340" y="4"/>
                    <a:pt x="340" y="4"/>
                  </a:cubicBezTo>
                  <a:cubicBezTo>
                    <a:pt x="337" y="4"/>
                    <a:pt x="336" y="4"/>
                    <a:pt x="335" y="4"/>
                  </a:cubicBezTo>
                  <a:cubicBezTo>
                    <a:pt x="334" y="5"/>
                    <a:pt x="334" y="5"/>
                    <a:pt x="334" y="6"/>
                  </a:cubicBezTo>
                  <a:cubicBezTo>
                    <a:pt x="334" y="6"/>
                    <a:pt x="335" y="9"/>
                    <a:pt x="337" y="14"/>
                  </a:cubicBezTo>
                  <a:cubicBezTo>
                    <a:pt x="348" y="40"/>
                    <a:pt x="348" y="40"/>
                    <a:pt x="348" y="40"/>
                  </a:cubicBezTo>
                  <a:cubicBezTo>
                    <a:pt x="356" y="19"/>
                    <a:pt x="356" y="19"/>
                    <a:pt x="356" y="19"/>
                  </a:cubicBezTo>
                  <a:cubicBezTo>
                    <a:pt x="359" y="12"/>
                    <a:pt x="361" y="7"/>
                    <a:pt x="361" y="6"/>
                  </a:cubicBezTo>
                  <a:cubicBezTo>
                    <a:pt x="361" y="5"/>
                    <a:pt x="360" y="5"/>
                    <a:pt x="360" y="4"/>
                  </a:cubicBezTo>
                  <a:cubicBezTo>
                    <a:pt x="359" y="4"/>
                    <a:pt x="357" y="4"/>
                    <a:pt x="354" y="4"/>
                  </a:cubicBezTo>
                  <a:cubicBezTo>
                    <a:pt x="354" y="1"/>
                    <a:pt x="354" y="1"/>
                    <a:pt x="354" y="1"/>
                  </a:cubicBezTo>
                  <a:cubicBezTo>
                    <a:pt x="359" y="1"/>
                    <a:pt x="362" y="1"/>
                    <a:pt x="363" y="1"/>
                  </a:cubicBezTo>
                  <a:cubicBezTo>
                    <a:pt x="365" y="1"/>
                    <a:pt x="368" y="1"/>
                    <a:pt x="372" y="1"/>
                  </a:cubicBezTo>
                  <a:cubicBezTo>
                    <a:pt x="372" y="4"/>
                    <a:pt x="372" y="4"/>
                    <a:pt x="372" y="4"/>
                  </a:cubicBezTo>
                  <a:cubicBezTo>
                    <a:pt x="369" y="4"/>
                    <a:pt x="368" y="4"/>
                    <a:pt x="368" y="5"/>
                  </a:cubicBezTo>
                  <a:cubicBezTo>
                    <a:pt x="367" y="5"/>
                    <a:pt x="366" y="8"/>
                    <a:pt x="363" y="13"/>
                  </a:cubicBezTo>
                  <a:cubicBezTo>
                    <a:pt x="352" y="40"/>
                    <a:pt x="352" y="40"/>
                    <a:pt x="352" y="40"/>
                  </a:cubicBezTo>
                  <a:cubicBezTo>
                    <a:pt x="350" y="45"/>
                    <a:pt x="348" y="50"/>
                    <a:pt x="347" y="53"/>
                  </a:cubicBezTo>
                  <a:cubicBezTo>
                    <a:pt x="342" y="53"/>
                    <a:pt x="342" y="53"/>
                    <a:pt x="342" y="53"/>
                  </a:cubicBezTo>
                  <a:moveTo>
                    <a:pt x="75" y="46"/>
                  </a:moveTo>
                  <a:cubicBezTo>
                    <a:pt x="69" y="41"/>
                    <a:pt x="67" y="34"/>
                    <a:pt x="67" y="26"/>
                  </a:cubicBezTo>
                  <a:cubicBezTo>
                    <a:pt x="67" y="18"/>
                    <a:pt x="69" y="12"/>
                    <a:pt x="75" y="7"/>
                  </a:cubicBezTo>
                  <a:cubicBezTo>
                    <a:pt x="80" y="2"/>
                    <a:pt x="88" y="0"/>
                    <a:pt x="98" y="0"/>
                  </a:cubicBezTo>
                  <a:cubicBezTo>
                    <a:pt x="102" y="0"/>
                    <a:pt x="105" y="0"/>
                    <a:pt x="109" y="1"/>
                  </a:cubicBezTo>
                  <a:cubicBezTo>
                    <a:pt x="112" y="1"/>
                    <a:pt x="115" y="2"/>
                    <a:pt x="118" y="3"/>
                  </a:cubicBezTo>
                  <a:cubicBezTo>
                    <a:pt x="118" y="4"/>
                    <a:pt x="118" y="4"/>
                    <a:pt x="118" y="4"/>
                  </a:cubicBezTo>
                  <a:cubicBezTo>
                    <a:pt x="118" y="7"/>
                    <a:pt x="117" y="11"/>
                    <a:pt x="117" y="15"/>
                  </a:cubicBezTo>
                  <a:cubicBezTo>
                    <a:pt x="114" y="15"/>
                    <a:pt x="114" y="15"/>
                    <a:pt x="114" y="15"/>
                  </a:cubicBezTo>
                  <a:cubicBezTo>
                    <a:pt x="114" y="13"/>
                    <a:pt x="114" y="11"/>
                    <a:pt x="113" y="9"/>
                  </a:cubicBezTo>
                  <a:cubicBezTo>
                    <a:pt x="112" y="8"/>
                    <a:pt x="110" y="6"/>
                    <a:pt x="107" y="5"/>
                  </a:cubicBezTo>
                  <a:cubicBezTo>
                    <a:pt x="105" y="4"/>
                    <a:pt x="102" y="4"/>
                    <a:pt x="99" y="4"/>
                  </a:cubicBezTo>
                  <a:cubicBezTo>
                    <a:pt x="92" y="4"/>
                    <a:pt x="87" y="6"/>
                    <a:pt x="84" y="10"/>
                  </a:cubicBezTo>
                  <a:cubicBezTo>
                    <a:pt x="80" y="13"/>
                    <a:pt x="78" y="19"/>
                    <a:pt x="78" y="25"/>
                  </a:cubicBezTo>
                  <a:cubicBezTo>
                    <a:pt x="78" y="32"/>
                    <a:pt x="80" y="38"/>
                    <a:pt x="84" y="42"/>
                  </a:cubicBezTo>
                  <a:cubicBezTo>
                    <a:pt x="88" y="47"/>
                    <a:pt x="93" y="49"/>
                    <a:pt x="98" y="49"/>
                  </a:cubicBezTo>
                  <a:cubicBezTo>
                    <a:pt x="101" y="49"/>
                    <a:pt x="105" y="48"/>
                    <a:pt x="108" y="47"/>
                  </a:cubicBezTo>
                  <a:cubicBezTo>
                    <a:pt x="108" y="45"/>
                    <a:pt x="108" y="43"/>
                    <a:pt x="108" y="41"/>
                  </a:cubicBezTo>
                  <a:cubicBezTo>
                    <a:pt x="108" y="38"/>
                    <a:pt x="108" y="36"/>
                    <a:pt x="108" y="35"/>
                  </a:cubicBezTo>
                  <a:cubicBezTo>
                    <a:pt x="107" y="35"/>
                    <a:pt x="105" y="34"/>
                    <a:pt x="100" y="34"/>
                  </a:cubicBezTo>
                  <a:cubicBezTo>
                    <a:pt x="100" y="31"/>
                    <a:pt x="100" y="31"/>
                    <a:pt x="100" y="31"/>
                  </a:cubicBezTo>
                  <a:cubicBezTo>
                    <a:pt x="104" y="31"/>
                    <a:pt x="108" y="31"/>
                    <a:pt x="112" y="31"/>
                  </a:cubicBezTo>
                  <a:cubicBezTo>
                    <a:pt x="115" y="31"/>
                    <a:pt x="118" y="31"/>
                    <a:pt x="122" y="31"/>
                  </a:cubicBezTo>
                  <a:cubicBezTo>
                    <a:pt x="122" y="33"/>
                    <a:pt x="122" y="33"/>
                    <a:pt x="122" y="33"/>
                  </a:cubicBezTo>
                  <a:cubicBezTo>
                    <a:pt x="121" y="34"/>
                    <a:pt x="120" y="34"/>
                    <a:pt x="119" y="35"/>
                  </a:cubicBezTo>
                  <a:cubicBezTo>
                    <a:pt x="119" y="37"/>
                    <a:pt x="119" y="39"/>
                    <a:pt x="119" y="41"/>
                  </a:cubicBezTo>
                  <a:cubicBezTo>
                    <a:pt x="119" y="42"/>
                    <a:pt x="119" y="45"/>
                    <a:pt x="119" y="48"/>
                  </a:cubicBezTo>
                  <a:cubicBezTo>
                    <a:pt x="114" y="50"/>
                    <a:pt x="110" y="51"/>
                    <a:pt x="107" y="52"/>
                  </a:cubicBezTo>
                  <a:cubicBezTo>
                    <a:pt x="104" y="53"/>
                    <a:pt x="100" y="53"/>
                    <a:pt x="97" y="53"/>
                  </a:cubicBezTo>
                  <a:cubicBezTo>
                    <a:pt x="87" y="53"/>
                    <a:pt x="80" y="50"/>
                    <a:pt x="75" y="46"/>
                  </a:cubicBezTo>
                  <a:moveTo>
                    <a:pt x="7" y="46"/>
                  </a:moveTo>
                  <a:cubicBezTo>
                    <a:pt x="2" y="41"/>
                    <a:pt x="0" y="35"/>
                    <a:pt x="0" y="27"/>
                  </a:cubicBezTo>
                  <a:cubicBezTo>
                    <a:pt x="0" y="21"/>
                    <a:pt x="1" y="16"/>
                    <a:pt x="3" y="12"/>
                  </a:cubicBezTo>
                  <a:cubicBezTo>
                    <a:pt x="6" y="8"/>
                    <a:pt x="9" y="5"/>
                    <a:pt x="13" y="3"/>
                  </a:cubicBezTo>
                  <a:cubicBezTo>
                    <a:pt x="17" y="1"/>
                    <a:pt x="22" y="0"/>
                    <a:pt x="29" y="0"/>
                  </a:cubicBezTo>
                  <a:cubicBezTo>
                    <a:pt x="35" y="0"/>
                    <a:pt x="40" y="1"/>
                    <a:pt x="44" y="3"/>
                  </a:cubicBezTo>
                  <a:cubicBezTo>
                    <a:pt x="48" y="5"/>
                    <a:pt x="51" y="8"/>
                    <a:pt x="53" y="12"/>
                  </a:cubicBezTo>
                  <a:cubicBezTo>
                    <a:pt x="55" y="15"/>
                    <a:pt x="57" y="20"/>
                    <a:pt x="57" y="25"/>
                  </a:cubicBezTo>
                  <a:cubicBezTo>
                    <a:pt x="57" y="31"/>
                    <a:pt x="55" y="36"/>
                    <a:pt x="53" y="40"/>
                  </a:cubicBezTo>
                  <a:cubicBezTo>
                    <a:pt x="51" y="44"/>
                    <a:pt x="47" y="47"/>
                    <a:pt x="43" y="49"/>
                  </a:cubicBezTo>
                  <a:cubicBezTo>
                    <a:pt x="39" y="52"/>
                    <a:pt x="34" y="53"/>
                    <a:pt x="28" y="53"/>
                  </a:cubicBezTo>
                  <a:cubicBezTo>
                    <a:pt x="19" y="53"/>
                    <a:pt x="12" y="51"/>
                    <a:pt x="7" y="46"/>
                  </a:cubicBezTo>
                  <a:moveTo>
                    <a:pt x="16" y="9"/>
                  </a:moveTo>
                  <a:cubicBezTo>
                    <a:pt x="13" y="13"/>
                    <a:pt x="11" y="18"/>
                    <a:pt x="11" y="25"/>
                  </a:cubicBezTo>
                  <a:cubicBezTo>
                    <a:pt x="11" y="31"/>
                    <a:pt x="12" y="35"/>
                    <a:pt x="14" y="39"/>
                  </a:cubicBezTo>
                  <a:cubicBezTo>
                    <a:pt x="15" y="42"/>
                    <a:pt x="17" y="45"/>
                    <a:pt x="20" y="47"/>
                  </a:cubicBezTo>
                  <a:cubicBezTo>
                    <a:pt x="22" y="48"/>
                    <a:pt x="25" y="49"/>
                    <a:pt x="29" y="49"/>
                  </a:cubicBezTo>
                  <a:cubicBezTo>
                    <a:pt x="34" y="49"/>
                    <a:pt x="38" y="47"/>
                    <a:pt x="41" y="43"/>
                  </a:cubicBezTo>
                  <a:cubicBezTo>
                    <a:pt x="44" y="40"/>
                    <a:pt x="45" y="34"/>
                    <a:pt x="45" y="27"/>
                  </a:cubicBezTo>
                  <a:cubicBezTo>
                    <a:pt x="45" y="19"/>
                    <a:pt x="44" y="13"/>
                    <a:pt x="40" y="9"/>
                  </a:cubicBezTo>
                  <a:cubicBezTo>
                    <a:pt x="38" y="6"/>
                    <a:pt x="33" y="4"/>
                    <a:pt x="28" y="4"/>
                  </a:cubicBezTo>
                  <a:cubicBezTo>
                    <a:pt x="23" y="4"/>
                    <a:pt x="18" y="6"/>
                    <a:pt x="16" y="9"/>
                  </a:cubicBezTo>
                  <a:moveTo>
                    <a:pt x="406" y="52"/>
                  </a:moveTo>
                  <a:cubicBezTo>
                    <a:pt x="402" y="52"/>
                    <a:pt x="399" y="52"/>
                    <a:pt x="396" y="52"/>
                  </a:cubicBezTo>
                  <a:cubicBezTo>
                    <a:pt x="392" y="52"/>
                    <a:pt x="387" y="52"/>
                    <a:pt x="383" y="52"/>
                  </a:cubicBezTo>
                  <a:cubicBezTo>
                    <a:pt x="383" y="50"/>
                    <a:pt x="383" y="50"/>
                    <a:pt x="383" y="50"/>
                  </a:cubicBezTo>
                  <a:cubicBezTo>
                    <a:pt x="384" y="50"/>
                    <a:pt x="385" y="49"/>
                    <a:pt x="386" y="48"/>
                  </a:cubicBezTo>
                  <a:cubicBezTo>
                    <a:pt x="387" y="44"/>
                    <a:pt x="387" y="36"/>
                    <a:pt x="387" y="24"/>
                  </a:cubicBezTo>
                  <a:cubicBezTo>
                    <a:pt x="387" y="16"/>
                    <a:pt x="387" y="10"/>
                    <a:pt x="387" y="7"/>
                  </a:cubicBezTo>
                  <a:cubicBezTo>
                    <a:pt x="387" y="6"/>
                    <a:pt x="387" y="5"/>
                    <a:pt x="386" y="5"/>
                  </a:cubicBezTo>
                  <a:cubicBezTo>
                    <a:pt x="386" y="4"/>
                    <a:pt x="384" y="4"/>
                    <a:pt x="381" y="4"/>
                  </a:cubicBezTo>
                  <a:cubicBezTo>
                    <a:pt x="381" y="1"/>
                    <a:pt x="381" y="1"/>
                    <a:pt x="381" y="1"/>
                  </a:cubicBezTo>
                  <a:cubicBezTo>
                    <a:pt x="386" y="1"/>
                    <a:pt x="391" y="1"/>
                    <a:pt x="394" y="1"/>
                  </a:cubicBezTo>
                  <a:cubicBezTo>
                    <a:pt x="414" y="1"/>
                    <a:pt x="414" y="1"/>
                    <a:pt x="414" y="1"/>
                  </a:cubicBezTo>
                  <a:cubicBezTo>
                    <a:pt x="417" y="1"/>
                    <a:pt x="419" y="1"/>
                    <a:pt x="420" y="1"/>
                  </a:cubicBezTo>
                  <a:cubicBezTo>
                    <a:pt x="421" y="1"/>
                    <a:pt x="421" y="1"/>
                    <a:pt x="421" y="1"/>
                  </a:cubicBezTo>
                  <a:cubicBezTo>
                    <a:pt x="420" y="4"/>
                    <a:pt x="420" y="8"/>
                    <a:pt x="419" y="12"/>
                  </a:cubicBezTo>
                  <a:cubicBezTo>
                    <a:pt x="417" y="12"/>
                    <a:pt x="417" y="12"/>
                    <a:pt x="417" y="12"/>
                  </a:cubicBezTo>
                  <a:cubicBezTo>
                    <a:pt x="416" y="8"/>
                    <a:pt x="416" y="6"/>
                    <a:pt x="416" y="6"/>
                  </a:cubicBezTo>
                  <a:cubicBezTo>
                    <a:pt x="416" y="6"/>
                    <a:pt x="415" y="6"/>
                    <a:pt x="414" y="6"/>
                  </a:cubicBezTo>
                  <a:cubicBezTo>
                    <a:pt x="412" y="5"/>
                    <a:pt x="409" y="5"/>
                    <a:pt x="405" y="5"/>
                  </a:cubicBezTo>
                  <a:cubicBezTo>
                    <a:pt x="403" y="5"/>
                    <a:pt x="401" y="5"/>
                    <a:pt x="398" y="5"/>
                  </a:cubicBezTo>
                  <a:cubicBezTo>
                    <a:pt x="398" y="13"/>
                    <a:pt x="397" y="19"/>
                    <a:pt x="397" y="23"/>
                  </a:cubicBezTo>
                  <a:cubicBezTo>
                    <a:pt x="400" y="23"/>
                    <a:pt x="402" y="24"/>
                    <a:pt x="405" y="24"/>
                  </a:cubicBezTo>
                  <a:cubicBezTo>
                    <a:pt x="408" y="24"/>
                    <a:pt x="410" y="23"/>
                    <a:pt x="411" y="23"/>
                  </a:cubicBezTo>
                  <a:cubicBezTo>
                    <a:pt x="411" y="23"/>
                    <a:pt x="412" y="23"/>
                    <a:pt x="412" y="22"/>
                  </a:cubicBezTo>
                  <a:cubicBezTo>
                    <a:pt x="412" y="22"/>
                    <a:pt x="412" y="20"/>
                    <a:pt x="412" y="18"/>
                  </a:cubicBezTo>
                  <a:cubicBezTo>
                    <a:pt x="415" y="18"/>
                    <a:pt x="415" y="18"/>
                    <a:pt x="415" y="18"/>
                  </a:cubicBezTo>
                  <a:cubicBezTo>
                    <a:pt x="415" y="22"/>
                    <a:pt x="415" y="24"/>
                    <a:pt x="415" y="26"/>
                  </a:cubicBezTo>
                  <a:cubicBezTo>
                    <a:pt x="415" y="34"/>
                    <a:pt x="415" y="34"/>
                    <a:pt x="415" y="34"/>
                  </a:cubicBezTo>
                  <a:cubicBezTo>
                    <a:pt x="412" y="34"/>
                    <a:pt x="412" y="34"/>
                    <a:pt x="412" y="34"/>
                  </a:cubicBezTo>
                  <a:cubicBezTo>
                    <a:pt x="412" y="31"/>
                    <a:pt x="412" y="29"/>
                    <a:pt x="412" y="28"/>
                  </a:cubicBezTo>
                  <a:cubicBezTo>
                    <a:pt x="411" y="28"/>
                    <a:pt x="411" y="28"/>
                    <a:pt x="411" y="28"/>
                  </a:cubicBezTo>
                  <a:cubicBezTo>
                    <a:pt x="409" y="27"/>
                    <a:pt x="407" y="27"/>
                    <a:pt x="402" y="27"/>
                  </a:cubicBezTo>
                  <a:cubicBezTo>
                    <a:pt x="401" y="27"/>
                    <a:pt x="399" y="27"/>
                    <a:pt x="398" y="28"/>
                  </a:cubicBezTo>
                  <a:cubicBezTo>
                    <a:pt x="397" y="29"/>
                    <a:pt x="397" y="30"/>
                    <a:pt x="397" y="32"/>
                  </a:cubicBezTo>
                  <a:cubicBezTo>
                    <a:pt x="397" y="38"/>
                    <a:pt x="398" y="44"/>
                    <a:pt x="398" y="48"/>
                  </a:cubicBezTo>
                  <a:cubicBezTo>
                    <a:pt x="405" y="48"/>
                    <a:pt x="405" y="48"/>
                    <a:pt x="405" y="48"/>
                  </a:cubicBezTo>
                  <a:cubicBezTo>
                    <a:pt x="409" y="48"/>
                    <a:pt x="413" y="47"/>
                    <a:pt x="416" y="47"/>
                  </a:cubicBezTo>
                  <a:cubicBezTo>
                    <a:pt x="417" y="45"/>
                    <a:pt x="418" y="42"/>
                    <a:pt x="418" y="39"/>
                  </a:cubicBezTo>
                  <a:cubicBezTo>
                    <a:pt x="421" y="39"/>
                    <a:pt x="421" y="39"/>
                    <a:pt x="421" y="39"/>
                  </a:cubicBezTo>
                  <a:cubicBezTo>
                    <a:pt x="421" y="44"/>
                    <a:pt x="420" y="48"/>
                    <a:pt x="420" y="52"/>
                  </a:cubicBezTo>
                  <a:cubicBezTo>
                    <a:pt x="418" y="52"/>
                    <a:pt x="416" y="52"/>
                    <a:pt x="414" y="52"/>
                  </a:cubicBezTo>
                  <a:cubicBezTo>
                    <a:pt x="412" y="52"/>
                    <a:pt x="410" y="52"/>
                    <a:pt x="406" y="52"/>
                  </a:cubicBezTo>
                  <a:moveTo>
                    <a:pt x="305" y="52"/>
                  </a:moveTo>
                  <a:cubicBezTo>
                    <a:pt x="302" y="52"/>
                    <a:pt x="300" y="52"/>
                    <a:pt x="298" y="52"/>
                  </a:cubicBezTo>
                  <a:cubicBezTo>
                    <a:pt x="285" y="52"/>
                    <a:pt x="285" y="52"/>
                    <a:pt x="285" y="52"/>
                  </a:cubicBezTo>
                  <a:cubicBezTo>
                    <a:pt x="285" y="49"/>
                    <a:pt x="285" y="49"/>
                    <a:pt x="285" y="49"/>
                  </a:cubicBezTo>
                  <a:cubicBezTo>
                    <a:pt x="289" y="49"/>
                    <a:pt x="291" y="49"/>
                    <a:pt x="291" y="48"/>
                  </a:cubicBezTo>
                  <a:cubicBezTo>
                    <a:pt x="291" y="48"/>
                    <a:pt x="292" y="47"/>
                    <a:pt x="292" y="45"/>
                  </a:cubicBezTo>
                  <a:cubicBezTo>
                    <a:pt x="292" y="42"/>
                    <a:pt x="292" y="36"/>
                    <a:pt x="292" y="27"/>
                  </a:cubicBezTo>
                  <a:cubicBezTo>
                    <a:pt x="292" y="24"/>
                    <a:pt x="292" y="19"/>
                    <a:pt x="292" y="13"/>
                  </a:cubicBezTo>
                  <a:cubicBezTo>
                    <a:pt x="292" y="8"/>
                    <a:pt x="292" y="6"/>
                    <a:pt x="292" y="5"/>
                  </a:cubicBezTo>
                  <a:cubicBezTo>
                    <a:pt x="291" y="5"/>
                    <a:pt x="291" y="5"/>
                    <a:pt x="291" y="4"/>
                  </a:cubicBezTo>
                  <a:cubicBezTo>
                    <a:pt x="290" y="4"/>
                    <a:pt x="289" y="4"/>
                    <a:pt x="285" y="4"/>
                  </a:cubicBezTo>
                  <a:cubicBezTo>
                    <a:pt x="285" y="1"/>
                    <a:pt x="285" y="1"/>
                    <a:pt x="285" y="1"/>
                  </a:cubicBezTo>
                  <a:cubicBezTo>
                    <a:pt x="290" y="1"/>
                    <a:pt x="294" y="1"/>
                    <a:pt x="297" y="1"/>
                  </a:cubicBezTo>
                  <a:cubicBezTo>
                    <a:pt x="301" y="1"/>
                    <a:pt x="306" y="1"/>
                    <a:pt x="309" y="1"/>
                  </a:cubicBezTo>
                  <a:cubicBezTo>
                    <a:pt x="309" y="4"/>
                    <a:pt x="309" y="4"/>
                    <a:pt x="309" y="4"/>
                  </a:cubicBezTo>
                  <a:cubicBezTo>
                    <a:pt x="306" y="4"/>
                    <a:pt x="304" y="4"/>
                    <a:pt x="304" y="4"/>
                  </a:cubicBezTo>
                  <a:cubicBezTo>
                    <a:pt x="303" y="5"/>
                    <a:pt x="303" y="6"/>
                    <a:pt x="303" y="7"/>
                  </a:cubicBezTo>
                  <a:cubicBezTo>
                    <a:pt x="303" y="9"/>
                    <a:pt x="302" y="14"/>
                    <a:pt x="302" y="21"/>
                  </a:cubicBezTo>
                  <a:cubicBezTo>
                    <a:pt x="302" y="31"/>
                    <a:pt x="303" y="37"/>
                    <a:pt x="303" y="41"/>
                  </a:cubicBezTo>
                  <a:cubicBezTo>
                    <a:pt x="303" y="45"/>
                    <a:pt x="303" y="47"/>
                    <a:pt x="303" y="48"/>
                  </a:cubicBezTo>
                  <a:cubicBezTo>
                    <a:pt x="303" y="48"/>
                    <a:pt x="304" y="48"/>
                    <a:pt x="304" y="49"/>
                  </a:cubicBezTo>
                  <a:cubicBezTo>
                    <a:pt x="305" y="49"/>
                    <a:pt x="306" y="49"/>
                    <a:pt x="309" y="49"/>
                  </a:cubicBezTo>
                  <a:cubicBezTo>
                    <a:pt x="309" y="52"/>
                    <a:pt x="309" y="52"/>
                    <a:pt x="309" y="52"/>
                  </a:cubicBezTo>
                  <a:cubicBezTo>
                    <a:pt x="305" y="52"/>
                    <a:pt x="305" y="52"/>
                    <a:pt x="305" y="52"/>
                  </a:cubicBezTo>
                  <a:moveTo>
                    <a:pt x="254" y="52"/>
                  </a:moveTo>
                  <a:cubicBezTo>
                    <a:pt x="249" y="52"/>
                    <a:pt x="245" y="52"/>
                    <a:pt x="241" y="52"/>
                  </a:cubicBezTo>
                  <a:cubicBezTo>
                    <a:pt x="241" y="49"/>
                    <a:pt x="241" y="49"/>
                    <a:pt x="241" y="49"/>
                  </a:cubicBezTo>
                  <a:cubicBezTo>
                    <a:pt x="243" y="49"/>
                    <a:pt x="244" y="49"/>
                    <a:pt x="246" y="49"/>
                  </a:cubicBezTo>
                  <a:cubicBezTo>
                    <a:pt x="246" y="49"/>
                    <a:pt x="247" y="48"/>
                    <a:pt x="247" y="48"/>
                  </a:cubicBezTo>
                  <a:cubicBezTo>
                    <a:pt x="248" y="48"/>
                    <a:pt x="248" y="47"/>
                    <a:pt x="248" y="47"/>
                  </a:cubicBezTo>
                  <a:cubicBezTo>
                    <a:pt x="248" y="46"/>
                    <a:pt x="248" y="42"/>
                    <a:pt x="248" y="35"/>
                  </a:cubicBezTo>
                  <a:cubicBezTo>
                    <a:pt x="248" y="30"/>
                    <a:pt x="248" y="25"/>
                    <a:pt x="248" y="21"/>
                  </a:cubicBezTo>
                  <a:cubicBezTo>
                    <a:pt x="248" y="11"/>
                    <a:pt x="248" y="6"/>
                    <a:pt x="248" y="6"/>
                  </a:cubicBezTo>
                  <a:cubicBezTo>
                    <a:pt x="248" y="6"/>
                    <a:pt x="247" y="5"/>
                    <a:pt x="246" y="5"/>
                  </a:cubicBezTo>
                  <a:cubicBezTo>
                    <a:pt x="242" y="5"/>
                    <a:pt x="239" y="6"/>
                    <a:pt x="237" y="6"/>
                  </a:cubicBezTo>
                  <a:cubicBezTo>
                    <a:pt x="236" y="6"/>
                    <a:pt x="235" y="6"/>
                    <a:pt x="235" y="6"/>
                  </a:cubicBezTo>
                  <a:cubicBezTo>
                    <a:pt x="234" y="7"/>
                    <a:pt x="234" y="7"/>
                    <a:pt x="234" y="7"/>
                  </a:cubicBezTo>
                  <a:cubicBezTo>
                    <a:pt x="234" y="7"/>
                    <a:pt x="234" y="9"/>
                    <a:pt x="234" y="13"/>
                  </a:cubicBezTo>
                  <a:cubicBezTo>
                    <a:pt x="230" y="13"/>
                    <a:pt x="230" y="13"/>
                    <a:pt x="230" y="13"/>
                  </a:cubicBezTo>
                  <a:cubicBezTo>
                    <a:pt x="230" y="9"/>
                    <a:pt x="230" y="4"/>
                    <a:pt x="230" y="1"/>
                  </a:cubicBezTo>
                  <a:cubicBezTo>
                    <a:pt x="230" y="1"/>
                    <a:pt x="230" y="1"/>
                    <a:pt x="230" y="1"/>
                  </a:cubicBezTo>
                  <a:cubicBezTo>
                    <a:pt x="238" y="1"/>
                    <a:pt x="246" y="1"/>
                    <a:pt x="253" y="1"/>
                  </a:cubicBezTo>
                  <a:cubicBezTo>
                    <a:pt x="260" y="1"/>
                    <a:pt x="268" y="1"/>
                    <a:pt x="277" y="1"/>
                  </a:cubicBezTo>
                  <a:cubicBezTo>
                    <a:pt x="278" y="1"/>
                    <a:pt x="278" y="1"/>
                    <a:pt x="278" y="1"/>
                  </a:cubicBezTo>
                  <a:cubicBezTo>
                    <a:pt x="277" y="5"/>
                    <a:pt x="277" y="9"/>
                    <a:pt x="277" y="13"/>
                  </a:cubicBezTo>
                  <a:cubicBezTo>
                    <a:pt x="274" y="13"/>
                    <a:pt x="274" y="13"/>
                    <a:pt x="274" y="13"/>
                  </a:cubicBezTo>
                  <a:cubicBezTo>
                    <a:pt x="273" y="9"/>
                    <a:pt x="273" y="7"/>
                    <a:pt x="273" y="6"/>
                  </a:cubicBezTo>
                  <a:cubicBezTo>
                    <a:pt x="273" y="6"/>
                    <a:pt x="272" y="6"/>
                    <a:pt x="272" y="6"/>
                  </a:cubicBezTo>
                  <a:cubicBezTo>
                    <a:pt x="270" y="6"/>
                    <a:pt x="266" y="5"/>
                    <a:pt x="260" y="5"/>
                  </a:cubicBezTo>
                  <a:cubicBezTo>
                    <a:pt x="260" y="5"/>
                    <a:pt x="259" y="6"/>
                    <a:pt x="259" y="6"/>
                  </a:cubicBezTo>
                  <a:cubicBezTo>
                    <a:pt x="259" y="6"/>
                    <a:pt x="259" y="6"/>
                    <a:pt x="259" y="8"/>
                  </a:cubicBezTo>
                  <a:cubicBezTo>
                    <a:pt x="259" y="32"/>
                    <a:pt x="259" y="32"/>
                    <a:pt x="259" y="32"/>
                  </a:cubicBezTo>
                  <a:cubicBezTo>
                    <a:pt x="259" y="39"/>
                    <a:pt x="259" y="44"/>
                    <a:pt x="259" y="45"/>
                  </a:cubicBezTo>
                  <a:cubicBezTo>
                    <a:pt x="259" y="47"/>
                    <a:pt x="259" y="48"/>
                    <a:pt x="260" y="48"/>
                  </a:cubicBezTo>
                  <a:cubicBezTo>
                    <a:pt x="260" y="49"/>
                    <a:pt x="262" y="49"/>
                    <a:pt x="266" y="49"/>
                  </a:cubicBezTo>
                  <a:cubicBezTo>
                    <a:pt x="266" y="52"/>
                    <a:pt x="266" y="52"/>
                    <a:pt x="266" y="52"/>
                  </a:cubicBezTo>
                  <a:cubicBezTo>
                    <a:pt x="262" y="52"/>
                    <a:pt x="258" y="52"/>
                    <a:pt x="254" y="52"/>
                  </a:cubicBezTo>
                  <a:moveTo>
                    <a:pt x="218" y="52"/>
                  </a:moveTo>
                  <a:cubicBezTo>
                    <a:pt x="215" y="52"/>
                    <a:pt x="213" y="52"/>
                    <a:pt x="211" y="52"/>
                  </a:cubicBezTo>
                  <a:cubicBezTo>
                    <a:pt x="199" y="52"/>
                    <a:pt x="199" y="52"/>
                    <a:pt x="199" y="52"/>
                  </a:cubicBezTo>
                  <a:cubicBezTo>
                    <a:pt x="199" y="49"/>
                    <a:pt x="199" y="49"/>
                    <a:pt x="199" y="49"/>
                  </a:cubicBezTo>
                  <a:cubicBezTo>
                    <a:pt x="202" y="49"/>
                    <a:pt x="204" y="49"/>
                    <a:pt x="204" y="48"/>
                  </a:cubicBezTo>
                  <a:cubicBezTo>
                    <a:pt x="205" y="48"/>
                    <a:pt x="205" y="47"/>
                    <a:pt x="205" y="45"/>
                  </a:cubicBezTo>
                  <a:cubicBezTo>
                    <a:pt x="205" y="42"/>
                    <a:pt x="205" y="36"/>
                    <a:pt x="205" y="27"/>
                  </a:cubicBezTo>
                  <a:cubicBezTo>
                    <a:pt x="205" y="24"/>
                    <a:pt x="205" y="19"/>
                    <a:pt x="205" y="13"/>
                  </a:cubicBezTo>
                  <a:cubicBezTo>
                    <a:pt x="205" y="8"/>
                    <a:pt x="205" y="6"/>
                    <a:pt x="205" y="5"/>
                  </a:cubicBezTo>
                  <a:cubicBezTo>
                    <a:pt x="205" y="5"/>
                    <a:pt x="204" y="5"/>
                    <a:pt x="204" y="4"/>
                  </a:cubicBezTo>
                  <a:cubicBezTo>
                    <a:pt x="204" y="4"/>
                    <a:pt x="202" y="4"/>
                    <a:pt x="199" y="4"/>
                  </a:cubicBezTo>
                  <a:cubicBezTo>
                    <a:pt x="199" y="1"/>
                    <a:pt x="199" y="1"/>
                    <a:pt x="199" y="1"/>
                  </a:cubicBezTo>
                  <a:cubicBezTo>
                    <a:pt x="204" y="1"/>
                    <a:pt x="207" y="1"/>
                    <a:pt x="210" y="1"/>
                  </a:cubicBezTo>
                  <a:cubicBezTo>
                    <a:pt x="215" y="1"/>
                    <a:pt x="219" y="1"/>
                    <a:pt x="222" y="1"/>
                  </a:cubicBezTo>
                  <a:cubicBezTo>
                    <a:pt x="222" y="4"/>
                    <a:pt x="222" y="4"/>
                    <a:pt x="222" y="4"/>
                  </a:cubicBezTo>
                  <a:cubicBezTo>
                    <a:pt x="219" y="4"/>
                    <a:pt x="217" y="4"/>
                    <a:pt x="217" y="4"/>
                  </a:cubicBezTo>
                  <a:cubicBezTo>
                    <a:pt x="216" y="5"/>
                    <a:pt x="216" y="6"/>
                    <a:pt x="216" y="7"/>
                  </a:cubicBezTo>
                  <a:cubicBezTo>
                    <a:pt x="216" y="9"/>
                    <a:pt x="216" y="14"/>
                    <a:pt x="216" y="21"/>
                  </a:cubicBezTo>
                  <a:cubicBezTo>
                    <a:pt x="216" y="31"/>
                    <a:pt x="216" y="37"/>
                    <a:pt x="216" y="41"/>
                  </a:cubicBezTo>
                  <a:cubicBezTo>
                    <a:pt x="216" y="45"/>
                    <a:pt x="216" y="47"/>
                    <a:pt x="216" y="48"/>
                  </a:cubicBezTo>
                  <a:cubicBezTo>
                    <a:pt x="217" y="48"/>
                    <a:pt x="217" y="48"/>
                    <a:pt x="217" y="49"/>
                  </a:cubicBezTo>
                  <a:cubicBezTo>
                    <a:pt x="218" y="49"/>
                    <a:pt x="220" y="49"/>
                    <a:pt x="222" y="49"/>
                  </a:cubicBezTo>
                  <a:cubicBezTo>
                    <a:pt x="222" y="52"/>
                    <a:pt x="222" y="52"/>
                    <a:pt x="222" y="52"/>
                  </a:cubicBezTo>
                  <a:cubicBezTo>
                    <a:pt x="218" y="52"/>
                    <a:pt x="218" y="52"/>
                    <a:pt x="218" y="52"/>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8"/>
            <p:cNvSpPr>
              <a:spLocks/>
            </p:cNvSpPr>
            <p:nvPr/>
          </p:nvSpPr>
          <p:spPr bwMode="auto">
            <a:xfrm>
              <a:off x="1228" y="559"/>
              <a:ext cx="95" cy="116"/>
            </a:xfrm>
            <a:custGeom>
              <a:avLst/>
              <a:gdLst>
                <a:gd name="T0" fmla="*/ 20 w 73"/>
                <a:gd name="T1" fmla="*/ 74 h 79"/>
                <a:gd name="T2" fmla="*/ 5 w 73"/>
                <a:gd name="T3" fmla="*/ 60 h 79"/>
                <a:gd name="T4" fmla="*/ 0 w 73"/>
                <a:gd name="T5" fmla="*/ 39 h 79"/>
                <a:gd name="T6" fmla="*/ 12 w 73"/>
                <a:gd name="T7" fmla="*/ 11 h 79"/>
                <a:gd name="T8" fmla="*/ 45 w 73"/>
                <a:gd name="T9" fmla="*/ 0 h 79"/>
                <a:gd name="T10" fmla="*/ 59 w 73"/>
                <a:gd name="T11" fmla="*/ 1 h 79"/>
                <a:gd name="T12" fmla="*/ 73 w 73"/>
                <a:gd name="T13" fmla="*/ 5 h 79"/>
                <a:gd name="T14" fmla="*/ 73 w 73"/>
                <a:gd name="T15" fmla="*/ 6 h 79"/>
                <a:gd name="T16" fmla="*/ 72 w 73"/>
                <a:gd name="T17" fmla="*/ 12 h 79"/>
                <a:gd name="T18" fmla="*/ 71 w 73"/>
                <a:gd name="T19" fmla="*/ 24 h 79"/>
                <a:gd name="T20" fmla="*/ 66 w 73"/>
                <a:gd name="T21" fmla="*/ 24 h 79"/>
                <a:gd name="T22" fmla="*/ 66 w 73"/>
                <a:gd name="T23" fmla="*/ 14 h 79"/>
                <a:gd name="T24" fmla="*/ 63 w 73"/>
                <a:gd name="T25" fmla="*/ 11 h 79"/>
                <a:gd name="T26" fmla="*/ 55 w 73"/>
                <a:gd name="T27" fmla="*/ 8 h 79"/>
                <a:gd name="T28" fmla="*/ 45 w 73"/>
                <a:gd name="T29" fmla="*/ 6 h 79"/>
                <a:gd name="T30" fmla="*/ 24 w 73"/>
                <a:gd name="T31" fmla="*/ 15 h 79"/>
                <a:gd name="T32" fmla="*/ 16 w 73"/>
                <a:gd name="T33" fmla="*/ 37 h 79"/>
                <a:gd name="T34" fmla="*/ 26 w 73"/>
                <a:gd name="T35" fmla="*/ 63 h 79"/>
                <a:gd name="T36" fmla="*/ 49 w 73"/>
                <a:gd name="T37" fmla="*/ 72 h 79"/>
                <a:gd name="T38" fmla="*/ 60 w 73"/>
                <a:gd name="T39" fmla="*/ 71 h 79"/>
                <a:gd name="T40" fmla="*/ 72 w 73"/>
                <a:gd name="T41" fmla="*/ 66 h 79"/>
                <a:gd name="T42" fmla="*/ 73 w 73"/>
                <a:gd name="T43" fmla="*/ 68 h 79"/>
                <a:gd name="T44" fmla="*/ 70 w 73"/>
                <a:gd name="T45" fmla="*/ 73 h 79"/>
                <a:gd name="T46" fmla="*/ 58 w 73"/>
                <a:gd name="T47" fmla="*/ 78 h 79"/>
                <a:gd name="T48" fmla="*/ 45 w 73"/>
                <a:gd name="T49" fmla="*/ 79 h 79"/>
                <a:gd name="T50" fmla="*/ 20 w 73"/>
                <a:gd name="T51"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79">
                  <a:moveTo>
                    <a:pt x="20" y="74"/>
                  </a:moveTo>
                  <a:cubicBezTo>
                    <a:pt x="14" y="71"/>
                    <a:pt x="8" y="66"/>
                    <a:pt x="5" y="60"/>
                  </a:cubicBezTo>
                  <a:cubicBezTo>
                    <a:pt x="1" y="54"/>
                    <a:pt x="0" y="47"/>
                    <a:pt x="0" y="39"/>
                  </a:cubicBezTo>
                  <a:cubicBezTo>
                    <a:pt x="0" y="28"/>
                    <a:pt x="4" y="18"/>
                    <a:pt x="12" y="11"/>
                  </a:cubicBezTo>
                  <a:cubicBezTo>
                    <a:pt x="20" y="4"/>
                    <a:pt x="31" y="0"/>
                    <a:pt x="45" y="0"/>
                  </a:cubicBezTo>
                  <a:cubicBezTo>
                    <a:pt x="50" y="0"/>
                    <a:pt x="55" y="0"/>
                    <a:pt x="59" y="1"/>
                  </a:cubicBezTo>
                  <a:cubicBezTo>
                    <a:pt x="64" y="2"/>
                    <a:pt x="68" y="3"/>
                    <a:pt x="73" y="5"/>
                  </a:cubicBezTo>
                  <a:cubicBezTo>
                    <a:pt x="73" y="6"/>
                    <a:pt x="73" y="6"/>
                    <a:pt x="73" y="6"/>
                  </a:cubicBezTo>
                  <a:cubicBezTo>
                    <a:pt x="73" y="8"/>
                    <a:pt x="72" y="10"/>
                    <a:pt x="72" y="12"/>
                  </a:cubicBezTo>
                  <a:cubicBezTo>
                    <a:pt x="72" y="15"/>
                    <a:pt x="71" y="19"/>
                    <a:pt x="71" y="24"/>
                  </a:cubicBezTo>
                  <a:cubicBezTo>
                    <a:pt x="66" y="24"/>
                    <a:pt x="66" y="24"/>
                    <a:pt x="66" y="24"/>
                  </a:cubicBezTo>
                  <a:cubicBezTo>
                    <a:pt x="66" y="18"/>
                    <a:pt x="66" y="15"/>
                    <a:pt x="66" y="14"/>
                  </a:cubicBezTo>
                  <a:cubicBezTo>
                    <a:pt x="65" y="14"/>
                    <a:pt x="64" y="13"/>
                    <a:pt x="63" y="11"/>
                  </a:cubicBezTo>
                  <a:cubicBezTo>
                    <a:pt x="61" y="10"/>
                    <a:pt x="58" y="9"/>
                    <a:pt x="55" y="8"/>
                  </a:cubicBezTo>
                  <a:cubicBezTo>
                    <a:pt x="52" y="7"/>
                    <a:pt x="49" y="6"/>
                    <a:pt x="45" y="6"/>
                  </a:cubicBezTo>
                  <a:cubicBezTo>
                    <a:pt x="36" y="6"/>
                    <a:pt x="29" y="9"/>
                    <a:pt x="24" y="15"/>
                  </a:cubicBezTo>
                  <a:cubicBezTo>
                    <a:pt x="19" y="20"/>
                    <a:pt x="16" y="28"/>
                    <a:pt x="16" y="37"/>
                  </a:cubicBezTo>
                  <a:cubicBezTo>
                    <a:pt x="16" y="48"/>
                    <a:pt x="19" y="56"/>
                    <a:pt x="26" y="63"/>
                  </a:cubicBezTo>
                  <a:cubicBezTo>
                    <a:pt x="32" y="69"/>
                    <a:pt x="39" y="72"/>
                    <a:pt x="49" y="72"/>
                  </a:cubicBezTo>
                  <a:cubicBezTo>
                    <a:pt x="53" y="72"/>
                    <a:pt x="57" y="71"/>
                    <a:pt x="60" y="71"/>
                  </a:cubicBezTo>
                  <a:cubicBezTo>
                    <a:pt x="64" y="70"/>
                    <a:pt x="68" y="68"/>
                    <a:pt x="72" y="66"/>
                  </a:cubicBezTo>
                  <a:cubicBezTo>
                    <a:pt x="73" y="68"/>
                    <a:pt x="73" y="68"/>
                    <a:pt x="73" y="68"/>
                  </a:cubicBezTo>
                  <a:cubicBezTo>
                    <a:pt x="72" y="69"/>
                    <a:pt x="71" y="71"/>
                    <a:pt x="70" y="73"/>
                  </a:cubicBezTo>
                  <a:cubicBezTo>
                    <a:pt x="66" y="75"/>
                    <a:pt x="62" y="77"/>
                    <a:pt x="58" y="78"/>
                  </a:cubicBezTo>
                  <a:cubicBezTo>
                    <a:pt x="54" y="79"/>
                    <a:pt x="50" y="79"/>
                    <a:pt x="45" y="79"/>
                  </a:cubicBezTo>
                  <a:cubicBezTo>
                    <a:pt x="35" y="79"/>
                    <a:pt x="27" y="78"/>
                    <a:pt x="20" y="74"/>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1339" y="597"/>
              <a:ext cx="757" cy="78"/>
            </a:xfrm>
            <a:custGeom>
              <a:avLst/>
              <a:gdLst>
                <a:gd name="T0" fmla="*/ 537 w 583"/>
                <a:gd name="T1" fmla="*/ 48 h 53"/>
                <a:gd name="T2" fmla="*/ 525 w 583"/>
                <a:gd name="T3" fmla="*/ 49 h 53"/>
                <a:gd name="T4" fmla="*/ 532 w 583"/>
                <a:gd name="T5" fmla="*/ 5 h 53"/>
                <a:gd name="T6" fmla="*/ 560 w 583"/>
                <a:gd name="T7" fmla="*/ 24 h 53"/>
                <a:gd name="T8" fmla="*/ 565 w 583"/>
                <a:gd name="T9" fmla="*/ 4 h 53"/>
                <a:gd name="T10" fmla="*/ 578 w 583"/>
                <a:gd name="T11" fmla="*/ 5 h 53"/>
                <a:gd name="T12" fmla="*/ 576 w 583"/>
                <a:gd name="T13" fmla="*/ 53 h 53"/>
                <a:gd name="T14" fmla="*/ 489 w 583"/>
                <a:gd name="T15" fmla="*/ 0 h 53"/>
                <a:gd name="T16" fmla="*/ 487 w 583"/>
                <a:gd name="T17" fmla="*/ 53 h 53"/>
                <a:gd name="T18" fmla="*/ 489 w 583"/>
                <a:gd name="T19" fmla="*/ 49 h 53"/>
                <a:gd name="T20" fmla="*/ 209 w 583"/>
                <a:gd name="T21" fmla="*/ 51 h 53"/>
                <a:gd name="T22" fmla="*/ 199 w 583"/>
                <a:gd name="T23" fmla="*/ 4 h 53"/>
                <a:gd name="T24" fmla="*/ 212 w 583"/>
                <a:gd name="T25" fmla="*/ 4 h 53"/>
                <a:gd name="T26" fmla="*/ 216 w 583"/>
                <a:gd name="T27" fmla="*/ 45 h 53"/>
                <a:gd name="T28" fmla="*/ 237 w 583"/>
                <a:gd name="T29" fmla="*/ 5 h 53"/>
                <a:gd name="T30" fmla="*/ 249 w 583"/>
                <a:gd name="T31" fmla="*/ 4 h 53"/>
                <a:gd name="T32" fmla="*/ 233 w 583"/>
                <a:gd name="T33" fmla="*/ 51 h 53"/>
                <a:gd name="T34" fmla="*/ 13 w 583"/>
                <a:gd name="T35" fmla="*/ 3 h 53"/>
                <a:gd name="T36" fmla="*/ 43 w 583"/>
                <a:gd name="T37" fmla="*/ 49 h 53"/>
                <a:gd name="T38" fmla="*/ 20 w 583"/>
                <a:gd name="T39" fmla="*/ 47 h 53"/>
                <a:gd name="T40" fmla="*/ 16 w 583"/>
                <a:gd name="T41" fmla="*/ 9 h 53"/>
                <a:gd name="T42" fmla="*/ 78 w 583"/>
                <a:gd name="T43" fmla="*/ 48 h 53"/>
                <a:gd name="T44" fmla="*/ 68 w 583"/>
                <a:gd name="T45" fmla="*/ 49 h 53"/>
                <a:gd name="T46" fmla="*/ 71 w 583"/>
                <a:gd name="T47" fmla="*/ 4 h 53"/>
                <a:gd name="T48" fmla="*/ 101 w 583"/>
                <a:gd name="T49" fmla="*/ 38 h 53"/>
                <a:gd name="T50" fmla="*/ 130 w 583"/>
                <a:gd name="T51" fmla="*/ 8 h 53"/>
                <a:gd name="T52" fmla="*/ 136 w 583"/>
                <a:gd name="T53" fmla="*/ 52 h 53"/>
                <a:gd name="T54" fmla="*/ 119 w 583"/>
                <a:gd name="T55" fmla="*/ 45 h 53"/>
                <a:gd name="T56" fmla="*/ 446 w 583"/>
                <a:gd name="T57" fmla="*/ 52 h 53"/>
                <a:gd name="T58" fmla="*/ 433 w 583"/>
                <a:gd name="T59" fmla="*/ 27 h 53"/>
                <a:gd name="T60" fmla="*/ 438 w 583"/>
                <a:gd name="T61" fmla="*/ 1 h 53"/>
                <a:gd name="T62" fmla="*/ 444 w 583"/>
                <a:gd name="T63" fmla="*/ 41 h 53"/>
                <a:gd name="T64" fmla="*/ 395 w 583"/>
                <a:gd name="T65" fmla="*/ 52 h 53"/>
                <a:gd name="T66" fmla="*/ 389 w 583"/>
                <a:gd name="T67" fmla="*/ 35 h 53"/>
                <a:gd name="T68" fmla="*/ 375 w 583"/>
                <a:gd name="T69" fmla="*/ 7 h 53"/>
                <a:gd name="T70" fmla="*/ 418 w 583"/>
                <a:gd name="T71" fmla="*/ 1 h 53"/>
                <a:gd name="T72" fmla="*/ 401 w 583"/>
                <a:gd name="T73" fmla="*/ 5 h 53"/>
                <a:gd name="T74" fmla="*/ 407 w 583"/>
                <a:gd name="T75" fmla="*/ 49 h 53"/>
                <a:gd name="T76" fmla="*/ 347 w 583"/>
                <a:gd name="T77" fmla="*/ 48 h 53"/>
                <a:gd name="T78" fmla="*/ 323 w 583"/>
                <a:gd name="T79" fmla="*/ 41 h 53"/>
                <a:gd name="T80" fmla="*/ 318 w 583"/>
                <a:gd name="T81" fmla="*/ 52 h 53"/>
                <a:gd name="T82" fmla="*/ 335 w 583"/>
                <a:gd name="T83" fmla="*/ 0 h 53"/>
                <a:gd name="T84" fmla="*/ 354 w 583"/>
                <a:gd name="T85" fmla="*/ 52 h 53"/>
                <a:gd name="T86" fmla="*/ 279 w 583"/>
                <a:gd name="T87" fmla="*/ 52 h 53"/>
                <a:gd name="T88" fmla="*/ 273 w 583"/>
                <a:gd name="T89" fmla="*/ 35 h 53"/>
                <a:gd name="T90" fmla="*/ 259 w 583"/>
                <a:gd name="T91" fmla="*/ 7 h 53"/>
                <a:gd name="T92" fmla="*/ 302 w 583"/>
                <a:gd name="T93" fmla="*/ 1 h 53"/>
                <a:gd name="T94" fmla="*/ 285 w 583"/>
                <a:gd name="T95" fmla="*/ 5 h 53"/>
                <a:gd name="T96" fmla="*/ 291 w 583"/>
                <a:gd name="T97" fmla="*/ 49 h 53"/>
                <a:gd name="T98" fmla="*/ 150 w 583"/>
                <a:gd name="T99" fmla="*/ 48 h 53"/>
                <a:gd name="T100" fmla="*/ 147 w 583"/>
                <a:gd name="T101" fmla="*/ 4 h 53"/>
                <a:gd name="T102" fmla="*/ 171 w 583"/>
                <a:gd name="T103" fmla="*/ 1 h 53"/>
                <a:gd name="T104" fmla="*/ 168 w 583"/>
                <a:gd name="T105" fmla="*/ 28 h 53"/>
                <a:gd name="T106" fmla="*/ 174 w 583"/>
                <a:gd name="T107" fmla="*/ 22 h 53"/>
                <a:gd name="T108" fmla="*/ 162 w 583"/>
                <a:gd name="T109" fmla="*/ 4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53">
                  <a:moveTo>
                    <a:pt x="570" y="52"/>
                  </a:moveTo>
                  <a:cubicBezTo>
                    <a:pt x="564" y="45"/>
                    <a:pt x="556" y="36"/>
                    <a:pt x="547" y="26"/>
                  </a:cubicBezTo>
                  <a:cubicBezTo>
                    <a:pt x="543" y="21"/>
                    <a:pt x="539" y="16"/>
                    <a:pt x="537" y="12"/>
                  </a:cubicBezTo>
                  <a:cubicBezTo>
                    <a:pt x="537" y="27"/>
                    <a:pt x="537" y="27"/>
                    <a:pt x="537" y="27"/>
                  </a:cubicBezTo>
                  <a:cubicBezTo>
                    <a:pt x="537" y="31"/>
                    <a:pt x="537" y="35"/>
                    <a:pt x="537" y="41"/>
                  </a:cubicBezTo>
                  <a:cubicBezTo>
                    <a:pt x="537" y="45"/>
                    <a:pt x="537" y="47"/>
                    <a:pt x="537" y="48"/>
                  </a:cubicBezTo>
                  <a:cubicBezTo>
                    <a:pt x="538" y="48"/>
                    <a:pt x="538" y="48"/>
                    <a:pt x="538" y="48"/>
                  </a:cubicBezTo>
                  <a:cubicBezTo>
                    <a:pt x="538" y="49"/>
                    <a:pt x="540" y="49"/>
                    <a:pt x="543" y="49"/>
                  </a:cubicBezTo>
                  <a:cubicBezTo>
                    <a:pt x="543" y="52"/>
                    <a:pt x="543" y="52"/>
                    <a:pt x="543" y="52"/>
                  </a:cubicBezTo>
                  <a:cubicBezTo>
                    <a:pt x="539" y="52"/>
                    <a:pt x="536" y="52"/>
                    <a:pt x="535" y="52"/>
                  </a:cubicBezTo>
                  <a:cubicBezTo>
                    <a:pt x="533" y="52"/>
                    <a:pt x="530" y="52"/>
                    <a:pt x="525" y="52"/>
                  </a:cubicBezTo>
                  <a:cubicBezTo>
                    <a:pt x="525" y="49"/>
                    <a:pt x="525" y="49"/>
                    <a:pt x="525" y="49"/>
                  </a:cubicBezTo>
                  <a:cubicBezTo>
                    <a:pt x="528" y="49"/>
                    <a:pt x="530" y="49"/>
                    <a:pt x="531" y="49"/>
                  </a:cubicBezTo>
                  <a:cubicBezTo>
                    <a:pt x="531" y="48"/>
                    <a:pt x="531" y="48"/>
                    <a:pt x="531" y="48"/>
                  </a:cubicBezTo>
                  <a:cubicBezTo>
                    <a:pt x="532" y="47"/>
                    <a:pt x="532" y="45"/>
                    <a:pt x="532" y="41"/>
                  </a:cubicBezTo>
                  <a:cubicBezTo>
                    <a:pt x="532" y="35"/>
                    <a:pt x="532" y="31"/>
                    <a:pt x="532" y="28"/>
                  </a:cubicBezTo>
                  <a:cubicBezTo>
                    <a:pt x="532" y="12"/>
                    <a:pt x="532" y="12"/>
                    <a:pt x="532" y="12"/>
                  </a:cubicBezTo>
                  <a:cubicBezTo>
                    <a:pt x="532" y="8"/>
                    <a:pt x="532" y="6"/>
                    <a:pt x="532" y="5"/>
                  </a:cubicBezTo>
                  <a:cubicBezTo>
                    <a:pt x="532" y="5"/>
                    <a:pt x="531" y="5"/>
                    <a:pt x="531" y="5"/>
                  </a:cubicBezTo>
                  <a:cubicBezTo>
                    <a:pt x="531" y="4"/>
                    <a:pt x="529" y="4"/>
                    <a:pt x="525" y="4"/>
                  </a:cubicBezTo>
                  <a:cubicBezTo>
                    <a:pt x="525" y="1"/>
                    <a:pt x="525" y="1"/>
                    <a:pt x="525" y="1"/>
                  </a:cubicBezTo>
                  <a:cubicBezTo>
                    <a:pt x="529" y="1"/>
                    <a:pt x="532" y="1"/>
                    <a:pt x="534" y="1"/>
                  </a:cubicBezTo>
                  <a:cubicBezTo>
                    <a:pt x="536" y="1"/>
                    <a:pt x="538" y="1"/>
                    <a:pt x="541" y="1"/>
                  </a:cubicBezTo>
                  <a:cubicBezTo>
                    <a:pt x="546" y="8"/>
                    <a:pt x="553" y="16"/>
                    <a:pt x="560" y="24"/>
                  </a:cubicBezTo>
                  <a:cubicBezTo>
                    <a:pt x="565" y="30"/>
                    <a:pt x="569" y="34"/>
                    <a:pt x="572" y="38"/>
                  </a:cubicBezTo>
                  <a:cubicBezTo>
                    <a:pt x="572" y="24"/>
                    <a:pt x="572" y="24"/>
                    <a:pt x="572" y="24"/>
                  </a:cubicBezTo>
                  <a:cubicBezTo>
                    <a:pt x="572" y="18"/>
                    <a:pt x="572" y="13"/>
                    <a:pt x="572" y="9"/>
                  </a:cubicBezTo>
                  <a:cubicBezTo>
                    <a:pt x="572" y="7"/>
                    <a:pt x="572" y="5"/>
                    <a:pt x="571" y="5"/>
                  </a:cubicBezTo>
                  <a:cubicBezTo>
                    <a:pt x="571" y="5"/>
                    <a:pt x="571" y="4"/>
                    <a:pt x="571" y="4"/>
                  </a:cubicBezTo>
                  <a:cubicBezTo>
                    <a:pt x="570" y="4"/>
                    <a:pt x="569" y="4"/>
                    <a:pt x="565" y="4"/>
                  </a:cubicBezTo>
                  <a:cubicBezTo>
                    <a:pt x="565" y="1"/>
                    <a:pt x="565" y="1"/>
                    <a:pt x="565" y="1"/>
                  </a:cubicBezTo>
                  <a:cubicBezTo>
                    <a:pt x="568" y="1"/>
                    <a:pt x="571" y="1"/>
                    <a:pt x="573" y="1"/>
                  </a:cubicBezTo>
                  <a:cubicBezTo>
                    <a:pt x="577" y="1"/>
                    <a:pt x="580" y="1"/>
                    <a:pt x="583" y="1"/>
                  </a:cubicBezTo>
                  <a:cubicBezTo>
                    <a:pt x="583" y="4"/>
                    <a:pt x="583" y="4"/>
                    <a:pt x="583" y="4"/>
                  </a:cubicBezTo>
                  <a:cubicBezTo>
                    <a:pt x="581" y="4"/>
                    <a:pt x="579" y="4"/>
                    <a:pt x="578" y="4"/>
                  </a:cubicBezTo>
                  <a:cubicBezTo>
                    <a:pt x="578" y="5"/>
                    <a:pt x="578" y="5"/>
                    <a:pt x="578" y="5"/>
                  </a:cubicBezTo>
                  <a:cubicBezTo>
                    <a:pt x="577" y="6"/>
                    <a:pt x="577" y="6"/>
                    <a:pt x="577" y="6"/>
                  </a:cubicBezTo>
                  <a:cubicBezTo>
                    <a:pt x="577" y="6"/>
                    <a:pt x="577" y="8"/>
                    <a:pt x="577" y="11"/>
                  </a:cubicBezTo>
                  <a:cubicBezTo>
                    <a:pt x="577" y="26"/>
                    <a:pt x="577" y="26"/>
                    <a:pt x="577" y="26"/>
                  </a:cubicBezTo>
                  <a:cubicBezTo>
                    <a:pt x="577" y="41"/>
                    <a:pt x="577" y="41"/>
                    <a:pt x="577" y="41"/>
                  </a:cubicBezTo>
                  <a:cubicBezTo>
                    <a:pt x="577" y="45"/>
                    <a:pt x="577" y="49"/>
                    <a:pt x="577" y="53"/>
                  </a:cubicBezTo>
                  <a:cubicBezTo>
                    <a:pt x="576" y="53"/>
                    <a:pt x="576" y="53"/>
                    <a:pt x="576" y="53"/>
                  </a:cubicBezTo>
                  <a:cubicBezTo>
                    <a:pt x="573" y="53"/>
                    <a:pt x="571" y="52"/>
                    <a:pt x="570" y="52"/>
                  </a:cubicBezTo>
                  <a:moveTo>
                    <a:pt x="467" y="46"/>
                  </a:moveTo>
                  <a:cubicBezTo>
                    <a:pt x="462" y="41"/>
                    <a:pt x="460" y="35"/>
                    <a:pt x="460" y="27"/>
                  </a:cubicBezTo>
                  <a:cubicBezTo>
                    <a:pt x="460" y="21"/>
                    <a:pt x="461" y="16"/>
                    <a:pt x="463" y="12"/>
                  </a:cubicBezTo>
                  <a:cubicBezTo>
                    <a:pt x="465" y="8"/>
                    <a:pt x="469" y="5"/>
                    <a:pt x="473" y="3"/>
                  </a:cubicBezTo>
                  <a:cubicBezTo>
                    <a:pt x="477" y="1"/>
                    <a:pt x="482" y="0"/>
                    <a:pt x="489" y="0"/>
                  </a:cubicBezTo>
                  <a:cubicBezTo>
                    <a:pt x="495" y="0"/>
                    <a:pt x="500" y="1"/>
                    <a:pt x="504" y="3"/>
                  </a:cubicBezTo>
                  <a:cubicBezTo>
                    <a:pt x="508" y="5"/>
                    <a:pt x="511" y="8"/>
                    <a:pt x="513" y="12"/>
                  </a:cubicBezTo>
                  <a:cubicBezTo>
                    <a:pt x="515" y="15"/>
                    <a:pt x="516" y="20"/>
                    <a:pt x="516" y="25"/>
                  </a:cubicBezTo>
                  <a:cubicBezTo>
                    <a:pt x="516" y="31"/>
                    <a:pt x="515" y="36"/>
                    <a:pt x="513" y="40"/>
                  </a:cubicBezTo>
                  <a:cubicBezTo>
                    <a:pt x="510" y="44"/>
                    <a:pt x="507" y="47"/>
                    <a:pt x="503" y="49"/>
                  </a:cubicBezTo>
                  <a:cubicBezTo>
                    <a:pt x="499" y="52"/>
                    <a:pt x="493" y="53"/>
                    <a:pt x="487" y="53"/>
                  </a:cubicBezTo>
                  <a:cubicBezTo>
                    <a:pt x="478" y="53"/>
                    <a:pt x="472" y="51"/>
                    <a:pt x="467" y="46"/>
                  </a:cubicBezTo>
                  <a:moveTo>
                    <a:pt x="475" y="9"/>
                  </a:moveTo>
                  <a:cubicBezTo>
                    <a:pt x="472" y="13"/>
                    <a:pt x="471" y="18"/>
                    <a:pt x="471" y="25"/>
                  </a:cubicBezTo>
                  <a:cubicBezTo>
                    <a:pt x="471" y="31"/>
                    <a:pt x="472" y="35"/>
                    <a:pt x="473" y="39"/>
                  </a:cubicBezTo>
                  <a:cubicBezTo>
                    <a:pt x="475" y="42"/>
                    <a:pt x="477" y="45"/>
                    <a:pt x="479" y="47"/>
                  </a:cubicBezTo>
                  <a:cubicBezTo>
                    <a:pt x="482" y="48"/>
                    <a:pt x="485" y="49"/>
                    <a:pt x="489" y="49"/>
                  </a:cubicBezTo>
                  <a:cubicBezTo>
                    <a:pt x="494" y="49"/>
                    <a:pt x="498" y="47"/>
                    <a:pt x="501" y="43"/>
                  </a:cubicBezTo>
                  <a:cubicBezTo>
                    <a:pt x="503" y="40"/>
                    <a:pt x="505" y="34"/>
                    <a:pt x="505" y="27"/>
                  </a:cubicBezTo>
                  <a:cubicBezTo>
                    <a:pt x="505" y="19"/>
                    <a:pt x="503" y="13"/>
                    <a:pt x="500" y="9"/>
                  </a:cubicBezTo>
                  <a:cubicBezTo>
                    <a:pt x="497" y="6"/>
                    <a:pt x="493" y="4"/>
                    <a:pt x="487" y="4"/>
                  </a:cubicBezTo>
                  <a:cubicBezTo>
                    <a:pt x="482" y="4"/>
                    <a:pt x="478" y="6"/>
                    <a:pt x="475" y="9"/>
                  </a:cubicBezTo>
                  <a:moveTo>
                    <a:pt x="209" y="51"/>
                  </a:moveTo>
                  <a:cubicBezTo>
                    <a:pt x="206" y="49"/>
                    <a:pt x="203" y="47"/>
                    <a:pt x="202" y="45"/>
                  </a:cubicBezTo>
                  <a:cubicBezTo>
                    <a:pt x="201" y="43"/>
                    <a:pt x="200" y="40"/>
                    <a:pt x="200" y="35"/>
                  </a:cubicBezTo>
                  <a:cubicBezTo>
                    <a:pt x="200" y="19"/>
                    <a:pt x="200" y="19"/>
                    <a:pt x="200" y="19"/>
                  </a:cubicBezTo>
                  <a:cubicBezTo>
                    <a:pt x="200" y="17"/>
                    <a:pt x="200" y="14"/>
                    <a:pt x="200" y="9"/>
                  </a:cubicBezTo>
                  <a:cubicBezTo>
                    <a:pt x="200" y="7"/>
                    <a:pt x="200" y="6"/>
                    <a:pt x="199" y="5"/>
                  </a:cubicBezTo>
                  <a:cubicBezTo>
                    <a:pt x="199" y="5"/>
                    <a:pt x="199" y="5"/>
                    <a:pt x="199" y="4"/>
                  </a:cubicBezTo>
                  <a:cubicBezTo>
                    <a:pt x="198" y="4"/>
                    <a:pt x="197" y="4"/>
                    <a:pt x="194" y="4"/>
                  </a:cubicBezTo>
                  <a:cubicBezTo>
                    <a:pt x="194" y="1"/>
                    <a:pt x="194" y="1"/>
                    <a:pt x="194" y="1"/>
                  </a:cubicBezTo>
                  <a:cubicBezTo>
                    <a:pt x="199" y="1"/>
                    <a:pt x="203" y="1"/>
                    <a:pt x="207" y="1"/>
                  </a:cubicBezTo>
                  <a:cubicBezTo>
                    <a:pt x="209" y="1"/>
                    <a:pt x="213" y="1"/>
                    <a:pt x="217" y="1"/>
                  </a:cubicBezTo>
                  <a:cubicBezTo>
                    <a:pt x="217" y="4"/>
                    <a:pt x="217" y="4"/>
                    <a:pt x="217" y="4"/>
                  </a:cubicBezTo>
                  <a:cubicBezTo>
                    <a:pt x="215" y="4"/>
                    <a:pt x="213" y="4"/>
                    <a:pt x="212" y="4"/>
                  </a:cubicBezTo>
                  <a:cubicBezTo>
                    <a:pt x="212" y="5"/>
                    <a:pt x="212" y="5"/>
                    <a:pt x="212" y="5"/>
                  </a:cubicBezTo>
                  <a:cubicBezTo>
                    <a:pt x="211" y="5"/>
                    <a:pt x="211" y="6"/>
                    <a:pt x="211" y="7"/>
                  </a:cubicBezTo>
                  <a:cubicBezTo>
                    <a:pt x="211" y="8"/>
                    <a:pt x="211" y="12"/>
                    <a:pt x="211" y="18"/>
                  </a:cubicBezTo>
                  <a:cubicBezTo>
                    <a:pt x="211" y="23"/>
                    <a:pt x="211" y="28"/>
                    <a:pt x="211" y="32"/>
                  </a:cubicBezTo>
                  <a:cubicBezTo>
                    <a:pt x="211" y="36"/>
                    <a:pt x="211" y="39"/>
                    <a:pt x="212" y="41"/>
                  </a:cubicBezTo>
                  <a:cubicBezTo>
                    <a:pt x="213" y="43"/>
                    <a:pt x="214" y="44"/>
                    <a:pt x="216" y="45"/>
                  </a:cubicBezTo>
                  <a:cubicBezTo>
                    <a:pt x="218" y="46"/>
                    <a:pt x="221" y="47"/>
                    <a:pt x="224" y="47"/>
                  </a:cubicBezTo>
                  <a:cubicBezTo>
                    <a:pt x="228" y="47"/>
                    <a:pt x="231" y="46"/>
                    <a:pt x="233" y="45"/>
                  </a:cubicBezTo>
                  <a:cubicBezTo>
                    <a:pt x="235" y="43"/>
                    <a:pt x="236" y="42"/>
                    <a:pt x="237" y="39"/>
                  </a:cubicBezTo>
                  <a:cubicBezTo>
                    <a:pt x="238" y="37"/>
                    <a:pt x="238" y="32"/>
                    <a:pt x="238" y="24"/>
                  </a:cubicBezTo>
                  <a:cubicBezTo>
                    <a:pt x="238" y="11"/>
                    <a:pt x="238" y="11"/>
                    <a:pt x="238" y="11"/>
                  </a:cubicBezTo>
                  <a:cubicBezTo>
                    <a:pt x="238" y="8"/>
                    <a:pt x="238" y="6"/>
                    <a:pt x="237" y="5"/>
                  </a:cubicBezTo>
                  <a:cubicBezTo>
                    <a:pt x="237" y="5"/>
                    <a:pt x="237" y="5"/>
                    <a:pt x="237" y="5"/>
                  </a:cubicBezTo>
                  <a:cubicBezTo>
                    <a:pt x="236" y="4"/>
                    <a:pt x="234" y="4"/>
                    <a:pt x="231" y="4"/>
                  </a:cubicBezTo>
                  <a:cubicBezTo>
                    <a:pt x="231" y="1"/>
                    <a:pt x="231" y="1"/>
                    <a:pt x="231" y="1"/>
                  </a:cubicBezTo>
                  <a:cubicBezTo>
                    <a:pt x="235" y="1"/>
                    <a:pt x="237" y="1"/>
                    <a:pt x="240" y="1"/>
                  </a:cubicBezTo>
                  <a:cubicBezTo>
                    <a:pt x="242" y="1"/>
                    <a:pt x="245" y="1"/>
                    <a:pt x="249" y="1"/>
                  </a:cubicBezTo>
                  <a:cubicBezTo>
                    <a:pt x="249" y="4"/>
                    <a:pt x="249" y="4"/>
                    <a:pt x="249" y="4"/>
                  </a:cubicBezTo>
                  <a:cubicBezTo>
                    <a:pt x="246" y="4"/>
                    <a:pt x="245" y="4"/>
                    <a:pt x="244" y="5"/>
                  </a:cubicBezTo>
                  <a:cubicBezTo>
                    <a:pt x="243" y="5"/>
                    <a:pt x="243" y="6"/>
                    <a:pt x="243" y="9"/>
                  </a:cubicBezTo>
                  <a:cubicBezTo>
                    <a:pt x="243" y="14"/>
                    <a:pt x="243" y="20"/>
                    <a:pt x="243" y="27"/>
                  </a:cubicBezTo>
                  <a:cubicBezTo>
                    <a:pt x="243" y="32"/>
                    <a:pt x="242" y="35"/>
                    <a:pt x="242" y="36"/>
                  </a:cubicBezTo>
                  <a:cubicBezTo>
                    <a:pt x="242" y="39"/>
                    <a:pt x="241" y="42"/>
                    <a:pt x="240" y="45"/>
                  </a:cubicBezTo>
                  <a:cubicBezTo>
                    <a:pt x="239" y="47"/>
                    <a:pt x="236" y="49"/>
                    <a:pt x="233" y="51"/>
                  </a:cubicBezTo>
                  <a:cubicBezTo>
                    <a:pt x="230" y="52"/>
                    <a:pt x="226" y="53"/>
                    <a:pt x="221" y="53"/>
                  </a:cubicBezTo>
                  <a:cubicBezTo>
                    <a:pt x="216" y="53"/>
                    <a:pt x="212" y="52"/>
                    <a:pt x="209" y="51"/>
                  </a:cubicBezTo>
                  <a:moveTo>
                    <a:pt x="7" y="46"/>
                  </a:moveTo>
                  <a:cubicBezTo>
                    <a:pt x="2" y="41"/>
                    <a:pt x="0" y="35"/>
                    <a:pt x="0" y="27"/>
                  </a:cubicBezTo>
                  <a:cubicBezTo>
                    <a:pt x="0" y="21"/>
                    <a:pt x="1" y="16"/>
                    <a:pt x="3" y="12"/>
                  </a:cubicBezTo>
                  <a:cubicBezTo>
                    <a:pt x="6" y="8"/>
                    <a:pt x="9" y="5"/>
                    <a:pt x="13" y="3"/>
                  </a:cubicBezTo>
                  <a:cubicBezTo>
                    <a:pt x="17" y="1"/>
                    <a:pt x="23" y="0"/>
                    <a:pt x="29" y="0"/>
                  </a:cubicBezTo>
                  <a:cubicBezTo>
                    <a:pt x="35" y="0"/>
                    <a:pt x="40" y="1"/>
                    <a:pt x="44" y="3"/>
                  </a:cubicBezTo>
                  <a:cubicBezTo>
                    <a:pt x="48" y="5"/>
                    <a:pt x="51" y="8"/>
                    <a:pt x="53" y="12"/>
                  </a:cubicBezTo>
                  <a:cubicBezTo>
                    <a:pt x="56" y="15"/>
                    <a:pt x="57" y="20"/>
                    <a:pt x="57" y="25"/>
                  </a:cubicBezTo>
                  <a:cubicBezTo>
                    <a:pt x="57" y="31"/>
                    <a:pt x="55" y="36"/>
                    <a:pt x="53" y="40"/>
                  </a:cubicBezTo>
                  <a:cubicBezTo>
                    <a:pt x="51" y="44"/>
                    <a:pt x="47" y="47"/>
                    <a:pt x="43" y="49"/>
                  </a:cubicBezTo>
                  <a:cubicBezTo>
                    <a:pt x="39" y="52"/>
                    <a:pt x="34" y="53"/>
                    <a:pt x="28" y="53"/>
                  </a:cubicBezTo>
                  <a:cubicBezTo>
                    <a:pt x="19" y="53"/>
                    <a:pt x="12" y="51"/>
                    <a:pt x="7" y="46"/>
                  </a:cubicBezTo>
                  <a:moveTo>
                    <a:pt x="16" y="9"/>
                  </a:moveTo>
                  <a:cubicBezTo>
                    <a:pt x="13" y="13"/>
                    <a:pt x="11" y="18"/>
                    <a:pt x="11" y="25"/>
                  </a:cubicBezTo>
                  <a:cubicBezTo>
                    <a:pt x="11" y="31"/>
                    <a:pt x="12" y="35"/>
                    <a:pt x="14" y="39"/>
                  </a:cubicBezTo>
                  <a:cubicBezTo>
                    <a:pt x="15" y="42"/>
                    <a:pt x="17" y="45"/>
                    <a:pt x="20" y="47"/>
                  </a:cubicBezTo>
                  <a:cubicBezTo>
                    <a:pt x="22" y="48"/>
                    <a:pt x="25" y="49"/>
                    <a:pt x="29" y="49"/>
                  </a:cubicBezTo>
                  <a:cubicBezTo>
                    <a:pt x="34" y="49"/>
                    <a:pt x="38" y="47"/>
                    <a:pt x="41" y="43"/>
                  </a:cubicBezTo>
                  <a:cubicBezTo>
                    <a:pt x="44" y="40"/>
                    <a:pt x="45" y="34"/>
                    <a:pt x="45" y="27"/>
                  </a:cubicBezTo>
                  <a:cubicBezTo>
                    <a:pt x="45" y="19"/>
                    <a:pt x="44" y="13"/>
                    <a:pt x="40" y="9"/>
                  </a:cubicBezTo>
                  <a:cubicBezTo>
                    <a:pt x="38" y="6"/>
                    <a:pt x="33" y="4"/>
                    <a:pt x="28" y="4"/>
                  </a:cubicBezTo>
                  <a:cubicBezTo>
                    <a:pt x="23" y="4"/>
                    <a:pt x="18" y="6"/>
                    <a:pt x="16" y="9"/>
                  </a:cubicBezTo>
                  <a:moveTo>
                    <a:pt x="97" y="53"/>
                  </a:moveTo>
                  <a:cubicBezTo>
                    <a:pt x="95" y="49"/>
                    <a:pt x="92" y="43"/>
                    <a:pt x="89" y="37"/>
                  </a:cubicBezTo>
                  <a:cubicBezTo>
                    <a:pt x="77" y="11"/>
                    <a:pt x="77" y="11"/>
                    <a:pt x="77" y="11"/>
                  </a:cubicBezTo>
                  <a:cubicBezTo>
                    <a:pt x="77" y="16"/>
                    <a:pt x="77" y="16"/>
                    <a:pt x="77" y="16"/>
                  </a:cubicBezTo>
                  <a:cubicBezTo>
                    <a:pt x="77" y="29"/>
                    <a:pt x="77" y="39"/>
                    <a:pt x="77" y="44"/>
                  </a:cubicBezTo>
                  <a:cubicBezTo>
                    <a:pt x="77" y="46"/>
                    <a:pt x="77" y="48"/>
                    <a:pt x="78" y="48"/>
                  </a:cubicBezTo>
                  <a:cubicBezTo>
                    <a:pt x="78" y="49"/>
                    <a:pt x="80" y="49"/>
                    <a:pt x="83" y="49"/>
                  </a:cubicBezTo>
                  <a:cubicBezTo>
                    <a:pt x="83" y="52"/>
                    <a:pt x="83" y="52"/>
                    <a:pt x="83" y="52"/>
                  </a:cubicBezTo>
                  <a:cubicBezTo>
                    <a:pt x="81" y="52"/>
                    <a:pt x="78" y="52"/>
                    <a:pt x="76" y="52"/>
                  </a:cubicBezTo>
                  <a:cubicBezTo>
                    <a:pt x="72" y="52"/>
                    <a:pt x="69" y="52"/>
                    <a:pt x="66" y="52"/>
                  </a:cubicBezTo>
                  <a:cubicBezTo>
                    <a:pt x="66" y="49"/>
                    <a:pt x="66" y="49"/>
                    <a:pt x="66" y="49"/>
                  </a:cubicBezTo>
                  <a:cubicBezTo>
                    <a:pt x="68" y="49"/>
                    <a:pt x="68" y="49"/>
                    <a:pt x="68" y="49"/>
                  </a:cubicBezTo>
                  <a:cubicBezTo>
                    <a:pt x="70" y="49"/>
                    <a:pt x="71" y="49"/>
                    <a:pt x="71" y="48"/>
                  </a:cubicBezTo>
                  <a:cubicBezTo>
                    <a:pt x="72" y="48"/>
                    <a:pt x="72" y="46"/>
                    <a:pt x="72" y="43"/>
                  </a:cubicBezTo>
                  <a:cubicBezTo>
                    <a:pt x="72" y="37"/>
                    <a:pt x="72" y="30"/>
                    <a:pt x="72" y="23"/>
                  </a:cubicBezTo>
                  <a:cubicBezTo>
                    <a:pt x="72" y="19"/>
                    <a:pt x="72" y="15"/>
                    <a:pt x="72" y="10"/>
                  </a:cubicBezTo>
                  <a:cubicBezTo>
                    <a:pt x="72" y="7"/>
                    <a:pt x="72" y="6"/>
                    <a:pt x="72" y="5"/>
                  </a:cubicBezTo>
                  <a:cubicBezTo>
                    <a:pt x="72" y="5"/>
                    <a:pt x="71" y="5"/>
                    <a:pt x="71" y="4"/>
                  </a:cubicBezTo>
                  <a:cubicBezTo>
                    <a:pt x="71" y="4"/>
                    <a:pt x="69" y="4"/>
                    <a:pt x="66" y="4"/>
                  </a:cubicBezTo>
                  <a:cubicBezTo>
                    <a:pt x="66" y="1"/>
                    <a:pt x="66" y="1"/>
                    <a:pt x="66" y="1"/>
                  </a:cubicBezTo>
                  <a:cubicBezTo>
                    <a:pt x="69" y="1"/>
                    <a:pt x="72" y="1"/>
                    <a:pt x="74" y="1"/>
                  </a:cubicBezTo>
                  <a:cubicBezTo>
                    <a:pt x="78" y="1"/>
                    <a:pt x="81" y="1"/>
                    <a:pt x="84" y="1"/>
                  </a:cubicBezTo>
                  <a:cubicBezTo>
                    <a:pt x="85" y="4"/>
                    <a:pt x="87" y="7"/>
                    <a:pt x="88" y="10"/>
                  </a:cubicBezTo>
                  <a:cubicBezTo>
                    <a:pt x="89" y="12"/>
                    <a:pt x="93" y="21"/>
                    <a:pt x="101" y="38"/>
                  </a:cubicBezTo>
                  <a:cubicBezTo>
                    <a:pt x="110" y="21"/>
                    <a:pt x="115" y="9"/>
                    <a:pt x="119" y="1"/>
                  </a:cubicBezTo>
                  <a:cubicBezTo>
                    <a:pt x="122" y="1"/>
                    <a:pt x="125" y="1"/>
                    <a:pt x="127" y="1"/>
                  </a:cubicBezTo>
                  <a:cubicBezTo>
                    <a:pt x="130" y="1"/>
                    <a:pt x="133" y="1"/>
                    <a:pt x="136" y="1"/>
                  </a:cubicBezTo>
                  <a:cubicBezTo>
                    <a:pt x="136" y="4"/>
                    <a:pt x="136" y="4"/>
                    <a:pt x="136" y="4"/>
                  </a:cubicBezTo>
                  <a:cubicBezTo>
                    <a:pt x="133" y="4"/>
                    <a:pt x="131" y="4"/>
                    <a:pt x="131" y="5"/>
                  </a:cubicBezTo>
                  <a:cubicBezTo>
                    <a:pt x="130" y="5"/>
                    <a:pt x="130" y="6"/>
                    <a:pt x="130" y="8"/>
                  </a:cubicBezTo>
                  <a:cubicBezTo>
                    <a:pt x="130" y="11"/>
                    <a:pt x="130" y="17"/>
                    <a:pt x="130" y="26"/>
                  </a:cubicBezTo>
                  <a:cubicBezTo>
                    <a:pt x="130" y="30"/>
                    <a:pt x="130" y="34"/>
                    <a:pt x="130" y="39"/>
                  </a:cubicBezTo>
                  <a:cubicBezTo>
                    <a:pt x="130" y="44"/>
                    <a:pt x="130" y="47"/>
                    <a:pt x="130" y="48"/>
                  </a:cubicBezTo>
                  <a:cubicBezTo>
                    <a:pt x="130" y="48"/>
                    <a:pt x="131" y="48"/>
                    <a:pt x="131" y="48"/>
                  </a:cubicBezTo>
                  <a:cubicBezTo>
                    <a:pt x="131" y="49"/>
                    <a:pt x="133" y="49"/>
                    <a:pt x="136" y="49"/>
                  </a:cubicBezTo>
                  <a:cubicBezTo>
                    <a:pt x="136" y="52"/>
                    <a:pt x="136" y="52"/>
                    <a:pt x="136" y="52"/>
                  </a:cubicBezTo>
                  <a:cubicBezTo>
                    <a:pt x="132" y="52"/>
                    <a:pt x="129" y="52"/>
                    <a:pt x="126" y="52"/>
                  </a:cubicBezTo>
                  <a:cubicBezTo>
                    <a:pt x="122" y="52"/>
                    <a:pt x="118" y="52"/>
                    <a:pt x="113" y="52"/>
                  </a:cubicBezTo>
                  <a:cubicBezTo>
                    <a:pt x="113" y="49"/>
                    <a:pt x="113" y="49"/>
                    <a:pt x="113" y="49"/>
                  </a:cubicBezTo>
                  <a:cubicBezTo>
                    <a:pt x="115" y="49"/>
                    <a:pt x="115" y="49"/>
                    <a:pt x="115" y="49"/>
                  </a:cubicBezTo>
                  <a:cubicBezTo>
                    <a:pt x="117" y="49"/>
                    <a:pt x="118" y="49"/>
                    <a:pt x="118" y="48"/>
                  </a:cubicBezTo>
                  <a:cubicBezTo>
                    <a:pt x="119" y="48"/>
                    <a:pt x="119" y="47"/>
                    <a:pt x="119" y="45"/>
                  </a:cubicBezTo>
                  <a:cubicBezTo>
                    <a:pt x="119" y="43"/>
                    <a:pt x="119" y="39"/>
                    <a:pt x="119" y="33"/>
                  </a:cubicBezTo>
                  <a:cubicBezTo>
                    <a:pt x="119" y="11"/>
                    <a:pt x="119" y="11"/>
                    <a:pt x="119" y="11"/>
                  </a:cubicBezTo>
                  <a:cubicBezTo>
                    <a:pt x="115" y="18"/>
                    <a:pt x="111" y="28"/>
                    <a:pt x="105" y="40"/>
                  </a:cubicBezTo>
                  <a:cubicBezTo>
                    <a:pt x="102" y="46"/>
                    <a:pt x="100" y="50"/>
                    <a:pt x="99" y="53"/>
                  </a:cubicBezTo>
                  <a:cubicBezTo>
                    <a:pt x="97" y="53"/>
                    <a:pt x="97" y="53"/>
                    <a:pt x="97" y="53"/>
                  </a:cubicBezTo>
                  <a:moveTo>
                    <a:pt x="446" y="52"/>
                  </a:moveTo>
                  <a:cubicBezTo>
                    <a:pt x="443" y="52"/>
                    <a:pt x="441" y="52"/>
                    <a:pt x="439" y="52"/>
                  </a:cubicBezTo>
                  <a:cubicBezTo>
                    <a:pt x="426" y="52"/>
                    <a:pt x="426" y="52"/>
                    <a:pt x="426" y="52"/>
                  </a:cubicBezTo>
                  <a:cubicBezTo>
                    <a:pt x="426" y="49"/>
                    <a:pt x="426" y="49"/>
                    <a:pt x="426" y="49"/>
                  </a:cubicBezTo>
                  <a:cubicBezTo>
                    <a:pt x="430" y="49"/>
                    <a:pt x="432" y="49"/>
                    <a:pt x="432" y="48"/>
                  </a:cubicBezTo>
                  <a:cubicBezTo>
                    <a:pt x="432" y="48"/>
                    <a:pt x="433" y="47"/>
                    <a:pt x="433" y="45"/>
                  </a:cubicBezTo>
                  <a:cubicBezTo>
                    <a:pt x="433" y="42"/>
                    <a:pt x="433" y="36"/>
                    <a:pt x="433" y="27"/>
                  </a:cubicBezTo>
                  <a:cubicBezTo>
                    <a:pt x="433" y="24"/>
                    <a:pt x="433" y="19"/>
                    <a:pt x="433" y="13"/>
                  </a:cubicBezTo>
                  <a:cubicBezTo>
                    <a:pt x="433" y="8"/>
                    <a:pt x="433" y="6"/>
                    <a:pt x="433" y="5"/>
                  </a:cubicBezTo>
                  <a:cubicBezTo>
                    <a:pt x="433" y="5"/>
                    <a:pt x="432" y="5"/>
                    <a:pt x="432" y="4"/>
                  </a:cubicBezTo>
                  <a:cubicBezTo>
                    <a:pt x="431" y="4"/>
                    <a:pt x="430" y="4"/>
                    <a:pt x="426" y="4"/>
                  </a:cubicBezTo>
                  <a:cubicBezTo>
                    <a:pt x="426" y="1"/>
                    <a:pt x="426" y="1"/>
                    <a:pt x="426" y="1"/>
                  </a:cubicBezTo>
                  <a:cubicBezTo>
                    <a:pt x="431" y="1"/>
                    <a:pt x="435" y="1"/>
                    <a:pt x="438" y="1"/>
                  </a:cubicBezTo>
                  <a:cubicBezTo>
                    <a:pt x="442" y="1"/>
                    <a:pt x="447" y="1"/>
                    <a:pt x="450" y="1"/>
                  </a:cubicBezTo>
                  <a:cubicBezTo>
                    <a:pt x="450" y="4"/>
                    <a:pt x="450" y="4"/>
                    <a:pt x="450" y="4"/>
                  </a:cubicBezTo>
                  <a:cubicBezTo>
                    <a:pt x="447" y="4"/>
                    <a:pt x="445" y="4"/>
                    <a:pt x="445" y="4"/>
                  </a:cubicBezTo>
                  <a:cubicBezTo>
                    <a:pt x="444" y="5"/>
                    <a:pt x="444" y="6"/>
                    <a:pt x="444" y="7"/>
                  </a:cubicBezTo>
                  <a:cubicBezTo>
                    <a:pt x="444" y="9"/>
                    <a:pt x="444" y="14"/>
                    <a:pt x="444" y="21"/>
                  </a:cubicBezTo>
                  <a:cubicBezTo>
                    <a:pt x="444" y="31"/>
                    <a:pt x="444" y="37"/>
                    <a:pt x="444" y="41"/>
                  </a:cubicBezTo>
                  <a:cubicBezTo>
                    <a:pt x="444" y="45"/>
                    <a:pt x="444" y="47"/>
                    <a:pt x="444" y="48"/>
                  </a:cubicBezTo>
                  <a:cubicBezTo>
                    <a:pt x="444" y="48"/>
                    <a:pt x="445" y="48"/>
                    <a:pt x="445" y="49"/>
                  </a:cubicBezTo>
                  <a:cubicBezTo>
                    <a:pt x="446" y="49"/>
                    <a:pt x="447" y="49"/>
                    <a:pt x="450" y="49"/>
                  </a:cubicBezTo>
                  <a:cubicBezTo>
                    <a:pt x="450" y="52"/>
                    <a:pt x="450" y="52"/>
                    <a:pt x="450" y="52"/>
                  </a:cubicBezTo>
                  <a:cubicBezTo>
                    <a:pt x="446" y="52"/>
                    <a:pt x="446" y="52"/>
                    <a:pt x="446" y="52"/>
                  </a:cubicBezTo>
                  <a:moveTo>
                    <a:pt x="395" y="52"/>
                  </a:moveTo>
                  <a:cubicBezTo>
                    <a:pt x="390" y="52"/>
                    <a:pt x="386" y="52"/>
                    <a:pt x="383" y="52"/>
                  </a:cubicBezTo>
                  <a:cubicBezTo>
                    <a:pt x="383" y="49"/>
                    <a:pt x="383" y="49"/>
                    <a:pt x="383" y="49"/>
                  </a:cubicBezTo>
                  <a:cubicBezTo>
                    <a:pt x="384" y="49"/>
                    <a:pt x="385" y="49"/>
                    <a:pt x="387" y="49"/>
                  </a:cubicBezTo>
                  <a:cubicBezTo>
                    <a:pt x="388" y="49"/>
                    <a:pt x="388" y="48"/>
                    <a:pt x="388" y="48"/>
                  </a:cubicBezTo>
                  <a:cubicBezTo>
                    <a:pt x="389" y="48"/>
                    <a:pt x="389" y="47"/>
                    <a:pt x="389" y="47"/>
                  </a:cubicBezTo>
                  <a:cubicBezTo>
                    <a:pt x="389" y="46"/>
                    <a:pt x="389" y="42"/>
                    <a:pt x="389" y="35"/>
                  </a:cubicBezTo>
                  <a:cubicBezTo>
                    <a:pt x="389" y="30"/>
                    <a:pt x="389" y="25"/>
                    <a:pt x="389" y="21"/>
                  </a:cubicBezTo>
                  <a:cubicBezTo>
                    <a:pt x="389" y="11"/>
                    <a:pt x="389" y="6"/>
                    <a:pt x="389" y="6"/>
                  </a:cubicBezTo>
                  <a:cubicBezTo>
                    <a:pt x="389" y="6"/>
                    <a:pt x="388" y="5"/>
                    <a:pt x="387" y="5"/>
                  </a:cubicBezTo>
                  <a:cubicBezTo>
                    <a:pt x="383" y="5"/>
                    <a:pt x="380" y="6"/>
                    <a:pt x="378" y="6"/>
                  </a:cubicBezTo>
                  <a:cubicBezTo>
                    <a:pt x="377" y="6"/>
                    <a:pt x="376" y="6"/>
                    <a:pt x="376" y="6"/>
                  </a:cubicBezTo>
                  <a:cubicBezTo>
                    <a:pt x="375" y="7"/>
                    <a:pt x="375" y="7"/>
                    <a:pt x="375" y="7"/>
                  </a:cubicBezTo>
                  <a:cubicBezTo>
                    <a:pt x="375" y="7"/>
                    <a:pt x="375" y="9"/>
                    <a:pt x="375" y="13"/>
                  </a:cubicBezTo>
                  <a:cubicBezTo>
                    <a:pt x="371" y="13"/>
                    <a:pt x="371" y="13"/>
                    <a:pt x="371" y="13"/>
                  </a:cubicBezTo>
                  <a:cubicBezTo>
                    <a:pt x="371" y="9"/>
                    <a:pt x="371" y="4"/>
                    <a:pt x="371" y="1"/>
                  </a:cubicBezTo>
                  <a:cubicBezTo>
                    <a:pt x="371" y="1"/>
                    <a:pt x="371" y="1"/>
                    <a:pt x="371" y="1"/>
                  </a:cubicBezTo>
                  <a:cubicBezTo>
                    <a:pt x="379" y="1"/>
                    <a:pt x="387" y="1"/>
                    <a:pt x="394" y="1"/>
                  </a:cubicBezTo>
                  <a:cubicBezTo>
                    <a:pt x="401" y="1"/>
                    <a:pt x="409" y="1"/>
                    <a:pt x="418" y="1"/>
                  </a:cubicBezTo>
                  <a:cubicBezTo>
                    <a:pt x="419" y="1"/>
                    <a:pt x="419" y="1"/>
                    <a:pt x="419" y="1"/>
                  </a:cubicBezTo>
                  <a:cubicBezTo>
                    <a:pt x="418" y="5"/>
                    <a:pt x="418" y="9"/>
                    <a:pt x="418" y="13"/>
                  </a:cubicBezTo>
                  <a:cubicBezTo>
                    <a:pt x="415" y="13"/>
                    <a:pt x="415" y="13"/>
                    <a:pt x="415" y="13"/>
                  </a:cubicBezTo>
                  <a:cubicBezTo>
                    <a:pt x="414" y="9"/>
                    <a:pt x="414" y="7"/>
                    <a:pt x="414" y="6"/>
                  </a:cubicBezTo>
                  <a:cubicBezTo>
                    <a:pt x="414" y="6"/>
                    <a:pt x="413" y="6"/>
                    <a:pt x="413" y="6"/>
                  </a:cubicBezTo>
                  <a:cubicBezTo>
                    <a:pt x="411" y="6"/>
                    <a:pt x="407" y="5"/>
                    <a:pt x="401" y="5"/>
                  </a:cubicBezTo>
                  <a:cubicBezTo>
                    <a:pt x="401" y="5"/>
                    <a:pt x="400" y="6"/>
                    <a:pt x="400" y="6"/>
                  </a:cubicBezTo>
                  <a:cubicBezTo>
                    <a:pt x="400" y="6"/>
                    <a:pt x="400" y="6"/>
                    <a:pt x="400" y="8"/>
                  </a:cubicBezTo>
                  <a:cubicBezTo>
                    <a:pt x="400" y="32"/>
                    <a:pt x="400" y="32"/>
                    <a:pt x="400" y="32"/>
                  </a:cubicBezTo>
                  <a:cubicBezTo>
                    <a:pt x="400" y="39"/>
                    <a:pt x="400" y="44"/>
                    <a:pt x="400" y="45"/>
                  </a:cubicBezTo>
                  <a:cubicBezTo>
                    <a:pt x="400" y="47"/>
                    <a:pt x="401" y="48"/>
                    <a:pt x="401" y="48"/>
                  </a:cubicBezTo>
                  <a:cubicBezTo>
                    <a:pt x="401" y="49"/>
                    <a:pt x="403" y="49"/>
                    <a:pt x="407" y="49"/>
                  </a:cubicBezTo>
                  <a:cubicBezTo>
                    <a:pt x="407" y="52"/>
                    <a:pt x="407" y="52"/>
                    <a:pt x="407" y="52"/>
                  </a:cubicBezTo>
                  <a:cubicBezTo>
                    <a:pt x="403" y="52"/>
                    <a:pt x="399" y="52"/>
                    <a:pt x="395" y="52"/>
                  </a:cubicBezTo>
                  <a:moveTo>
                    <a:pt x="354" y="52"/>
                  </a:moveTo>
                  <a:cubicBezTo>
                    <a:pt x="350" y="52"/>
                    <a:pt x="346" y="52"/>
                    <a:pt x="342" y="52"/>
                  </a:cubicBezTo>
                  <a:cubicBezTo>
                    <a:pt x="342" y="49"/>
                    <a:pt x="342" y="49"/>
                    <a:pt x="342" y="49"/>
                  </a:cubicBezTo>
                  <a:cubicBezTo>
                    <a:pt x="345" y="49"/>
                    <a:pt x="347" y="49"/>
                    <a:pt x="347" y="48"/>
                  </a:cubicBezTo>
                  <a:cubicBezTo>
                    <a:pt x="347" y="48"/>
                    <a:pt x="348" y="48"/>
                    <a:pt x="348" y="47"/>
                  </a:cubicBezTo>
                  <a:cubicBezTo>
                    <a:pt x="348" y="47"/>
                    <a:pt x="347" y="45"/>
                    <a:pt x="346" y="43"/>
                  </a:cubicBezTo>
                  <a:cubicBezTo>
                    <a:pt x="344" y="36"/>
                    <a:pt x="344" y="36"/>
                    <a:pt x="344" y="36"/>
                  </a:cubicBezTo>
                  <a:cubicBezTo>
                    <a:pt x="341" y="36"/>
                    <a:pt x="337" y="36"/>
                    <a:pt x="334" y="36"/>
                  </a:cubicBezTo>
                  <a:cubicBezTo>
                    <a:pt x="330" y="36"/>
                    <a:pt x="327" y="36"/>
                    <a:pt x="325" y="36"/>
                  </a:cubicBezTo>
                  <a:cubicBezTo>
                    <a:pt x="323" y="41"/>
                    <a:pt x="323" y="41"/>
                    <a:pt x="323" y="41"/>
                  </a:cubicBezTo>
                  <a:cubicBezTo>
                    <a:pt x="323" y="42"/>
                    <a:pt x="322" y="43"/>
                    <a:pt x="321" y="46"/>
                  </a:cubicBezTo>
                  <a:cubicBezTo>
                    <a:pt x="321" y="46"/>
                    <a:pt x="321" y="47"/>
                    <a:pt x="321" y="47"/>
                  </a:cubicBezTo>
                  <a:cubicBezTo>
                    <a:pt x="321" y="47"/>
                    <a:pt x="321" y="48"/>
                    <a:pt x="322" y="48"/>
                  </a:cubicBezTo>
                  <a:cubicBezTo>
                    <a:pt x="322" y="48"/>
                    <a:pt x="324" y="49"/>
                    <a:pt x="327" y="49"/>
                  </a:cubicBezTo>
                  <a:cubicBezTo>
                    <a:pt x="327" y="52"/>
                    <a:pt x="327" y="52"/>
                    <a:pt x="327" y="52"/>
                  </a:cubicBezTo>
                  <a:cubicBezTo>
                    <a:pt x="325" y="52"/>
                    <a:pt x="322" y="52"/>
                    <a:pt x="318" y="52"/>
                  </a:cubicBezTo>
                  <a:cubicBezTo>
                    <a:pt x="315" y="52"/>
                    <a:pt x="312" y="52"/>
                    <a:pt x="310" y="52"/>
                  </a:cubicBezTo>
                  <a:cubicBezTo>
                    <a:pt x="310" y="49"/>
                    <a:pt x="310" y="49"/>
                    <a:pt x="310" y="49"/>
                  </a:cubicBezTo>
                  <a:cubicBezTo>
                    <a:pt x="312" y="49"/>
                    <a:pt x="314" y="48"/>
                    <a:pt x="314" y="48"/>
                  </a:cubicBezTo>
                  <a:cubicBezTo>
                    <a:pt x="315" y="48"/>
                    <a:pt x="315" y="47"/>
                    <a:pt x="316" y="45"/>
                  </a:cubicBezTo>
                  <a:cubicBezTo>
                    <a:pt x="318" y="42"/>
                    <a:pt x="319" y="38"/>
                    <a:pt x="322" y="32"/>
                  </a:cubicBezTo>
                  <a:cubicBezTo>
                    <a:pt x="335" y="0"/>
                    <a:pt x="335" y="0"/>
                    <a:pt x="335" y="0"/>
                  </a:cubicBezTo>
                  <a:cubicBezTo>
                    <a:pt x="340" y="0"/>
                    <a:pt x="340" y="0"/>
                    <a:pt x="340" y="0"/>
                  </a:cubicBezTo>
                  <a:cubicBezTo>
                    <a:pt x="357" y="40"/>
                    <a:pt x="357" y="40"/>
                    <a:pt x="357" y="40"/>
                  </a:cubicBezTo>
                  <a:cubicBezTo>
                    <a:pt x="359" y="45"/>
                    <a:pt x="360" y="47"/>
                    <a:pt x="361" y="48"/>
                  </a:cubicBezTo>
                  <a:cubicBezTo>
                    <a:pt x="361" y="48"/>
                    <a:pt x="363" y="49"/>
                    <a:pt x="365" y="49"/>
                  </a:cubicBezTo>
                  <a:cubicBezTo>
                    <a:pt x="365" y="52"/>
                    <a:pt x="365" y="52"/>
                    <a:pt x="365" y="52"/>
                  </a:cubicBezTo>
                  <a:cubicBezTo>
                    <a:pt x="361" y="52"/>
                    <a:pt x="358" y="52"/>
                    <a:pt x="354" y="52"/>
                  </a:cubicBezTo>
                  <a:moveTo>
                    <a:pt x="326" y="32"/>
                  </a:moveTo>
                  <a:cubicBezTo>
                    <a:pt x="329" y="32"/>
                    <a:pt x="331" y="32"/>
                    <a:pt x="334" y="32"/>
                  </a:cubicBezTo>
                  <a:cubicBezTo>
                    <a:pt x="337" y="32"/>
                    <a:pt x="339" y="32"/>
                    <a:pt x="342" y="32"/>
                  </a:cubicBezTo>
                  <a:cubicBezTo>
                    <a:pt x="334" y="13"/>
                    <a:pt x="334" y="13"/>
                    <a:pt x="334" y="13"/>
                  </a:cubicBezTo>
                  <a:cubicBezTo>
                    <a:pt x="326" y="32"/>
                    <a:pt x="326" y="32"/>
                    <a:pt x="326" y="32"/>
                  </a:cubicBezTo>
                  <a:moveTo>
                    <a:pt x="279" y="52"/>
                  </a:moveTo>
                  <a:cubicBezTo>
                    <a:pt x="274" y="52"/>
                    <a:pt x="270" y="52"/>
                    <a:pt x="267" y="52"/>
                  </a:cubicBezTo>
                  <a:cubicBezTo>
                    <a:pt x="267" y="49"/>
                    <a:pt x="267" y="49"/>
                    <a:pt x="267" y="49"/>
                  </a:cubicBezTo>
                  <a:cubicBezTo>
                    <a:pt x="268" y="49"/>
                    <a:pt x="269" y="49"/>
                    <a:pt x="271" y="49"/>
                  </a:cubicBezTo>
                  <a:cubicBezTo>
                    <a:pt x="272" y="49"/>
                    <a:pt x="272" y="48"/>
                    <a:pt x="272" y="48"/>
                  </a:cubicBezTo>
                  <a:cubicBezTo>
                    <a:pt x="273" y="48"/>
                    <a:pt x="273" y="47"/>
                    <a:pt x="273" y="47"/>
                  </a:cubicBezTo>
                  <a:cubicBezTo>
                    <a:pt x="273" y="46"/>
                    <a:pt x="273" y="42"/>
                    <a:pt x="273" y="35"/>
                  </a:cubicBezTo>
                  <a:cubicBezTo>
                    <a:pt x="273" y="30"/>
                    <a:pt x="274" y="25"/>
                    <a:pt x="274" y="21"/>
                  </a:cubicBezTo>
                  <a:cubicBezTo>
                    <a:pt x="274" y="11"/>
                    <a:pt x="273" y="6"/>
                    <a:pt x="273" y="6"/>
                  </a:cubicBezTo>
                  <a:cubicBezTo>
                    <a:pt x="273" y="6"/>
                    <a:pt x="273" y="5"/>
                    <a:pt x="271" y="5"/>
                  </a:cubicBezTo>
                  <a:cubicBezTo>
                    <a:pt x="267" y="5"/>
                    <a:pt x="264" y="6"/>
                    <a:pt x="262" y="6"/>
                  </a:cubicBezTo>
                  <a:cubicBezTo>
                    <a:pt x="261" y="6"/>
                    <a:pt x="260" y="6"/>
                    <a:pt x="260" y="6"/>
                  </a:cubicBezTo>
                  <a:cubicBezTo>
                    <a:pt x="259" y="7"/>
                    <a:pt x="259" y="7"/>
                    <a:pt x="259" y="7"/>
                  </a:cubicBezTo>
                  <a:cubicBezTo>
                    <a:pt x="259" y="7"/>
                    <a:pt x="259" y="9"/>
                    <a:pt x="259" y="13"/>
                  </a:cubicBezTo>
                  <a:cubicBezTo>
                    <a:pt x="255" y="13"/>
                    <a:pt x="255" y="13"/>
                    <a:pt x="255" y="13"/>
                  </a:cubicBezTo>
                  <a:cubicBezTo>
                    <a:pt x="256" y="9"/>
                    <a:pt x="255" y="4"/>
                    <a:pt x="255" y="1"/>
                  </a:cubicBezTo>
                  <a:cubicBezTo>
                    <a:pt x="255" y="1"/>
                    <a:pt x="255" y="1"/>
                    <a:pt x="255" y="1"/>
                  </a:cubicBezTo>
                  <a:cubicBezTo>
                    <a:pt x="263" y="1"/>
                    <a:pt x="271" y="1"/>
                    <a:pt x="278" y="1"/>
                  </a:cubicBezTo>
                  <a:cubicBezTo>
                    <a:pt x="285" y="1"/>
                    <a:pt x="293" y="1"/>
                    <a:pt x="302" y="1"/>
                  </a:cubicBezTo>
                  <a:cubicBezTo>
                    <a:pt x="303" y="1"/>
                    <a:pt x="303" y="1"/>
                    <a:pt x="303" y="1"/>
                  </a:cubicBezTo>
                  <a:cubicBezTo>
                    <a:pt x="302" y="5"/>
                    <a:pt x="302" y="9"/>
                    <a:pt x="302" y="13"/>
                  </a:cubicBezTo>
                  <a:cubicBezTo>
                    <a:pt x="299" y="13"/>
                    <a:pt x="299" y="13"/>
                    <a:pt x="299" y="13"/>
                  </a:cubicBezTo>
                  <a:cubicBezTo>
                    <a:pt x="298" y="9"/>
                    <a:pt x="298" y="7"/>
                    <a:pt x="298" y="6"/>
                  </a:cubicBezTo>
                  <a:cubicBezTo>
                    <a:pt x="298" y="6"/>
                    <a:pt x="297" y="6"/>
                    <a:pt x="297" y="6"/>
                  </a:cubicBezTo>
                  <a:cubicBezTo>
                    <a:pt x="295" y="6"/>
                    <a:pt x="291" y="5"/>
                    <a:pt x="285" y="5"/>
                  </a:cubicBezTo>
                  <a:cubicBezTo>
                    <a:pt x="285" y="5"/>
                    <a:pt x="284" y="6"/>
                    <a:pt x="284" y="6"/>
                  </a:cubicBezTo>
                  <a:cubicBezTo>
                    <a:pt x="284" y="6"/>
                    <a:pt x="284" y="6"/>
                    <a:pt x="284" y="8"/>
                  </a:cubicBezTo>
                  <a:cubicBezTo>
                    <a:pt x="284" y="32"/>
                    <a:pt x="284" y="32"/>
                    <a:pt x="284" y="32"/>
                  </a:cubicBezTo>
                  <a:cubicBezTo>
                    <a:pt x="284" y="39"/>
                    <a:pt x="284" y="44"/>
                    <a:pt x="284" y="45"/>
                  </a:cubicBezTo>
                  <a:cubicBezTo>
                    <a:pt x="284" y="47"/>
                    <a:pt x="285" y="48"/>
                    <a:pt x="285" y="48"/>
                  </a:cubicBezTo>
                  <a:cubicBezTo>
                    <a:pt x="285" y="49"/>
                    <a:pt x="287" y="49"/>
                    <a:pt x="291" y="49"/>
                  </a:cubicBezTo>
                  <a:cubicBezTo>
                    <a:pt x="291" y="52"/>
                    <a:pt x="291" y="52"/>
                    <a:pt x="291" y="52"/>
                  </a:cubicBezTo>
                  <a:cubicBezTo>
                    <a:pt x="287" y="52"/>
                    <a:pt x="283" y="52"/>
                    <a:pt x="279" y="52"/>
                  </a:cubicBezTo>
                  <a:moveTo>
                    <a:pt x="158" y="52"/>
                  </a:moveTo>
                  <a:cubicBezTo>
                    <a:pt x="157" y="52"/>
                    <a:pt x="153" y="52"/>
                    <a:pt x="145" y="52"/>
                  </a:cubicBezTo>
                  <a:cubicBezTo>
                    <a:pt x="145" y="49"/>
                    <a:pt x="145" y="49"/>
                    <a:pt x="145" y="49"/>
                  </a:cubicBezTo>
                  <a:cubicBezTo>
                    <a:pt x="148" y="49"/>
                    <a:pt x="150" y="49"/>
                    <a:pt x="150" y="48"/>
                  </a:cubicBezTo>
                  <a:cubicBezTo>
                    <a:pt x="150" y="48"/>
                    <a:pt x="151" y="48"/>
                    <a:pt x="151" y="48"/>
                  </a:cubicBezTo>
                  <a:cubicBezTo>
                    <a:pt x="151" y="47"/>
                    <a:pt x="151" y="45"/>
                    <a:pt x="151" y="40"/>
                  </a:cubicBezTo>
                  <a:cubicBezTo>
                    <a:pt x="151" y="36"/>
                    <a:pt x="151" y="31"/>
                    <a:pt x="151" y="27"/>
                  </a:cubicBezTo>
                  <a:cubicBezTo>
                    <a:pt x="151" y="19"/>
                    <a:pt x="151" y="14"/>
                    <a:pt x="151" y="10"/>
                  </a:cubicBezTo>
                  <a:cubicBezTo>
                    <a:pt x="151" y="7"/>
                    <a:pt x="151" y="5"/>
                    <a:pt x="150" y="5"/>
                  </a:cubicBezTo>
                  <a:cubicBezTo>
                    <a:pt x="150" y="4"/>
                    <a:pt x="149" y="4"/>
                    <a:pt x="147" y="4"/>
                  </a:cubicBezTo>
                  <a:cubicBezTo>
                    <a:pt x="145" y="4"/>
                    <a:pt x="145" y="4"/>
                    <a:pt x="145" y="4"/>
                  </a:cubicBezTo>
                  <a:cubicBezTo>
                    <a:pt x="145" y="1"/>
                    <a:pt x="145" y="1"/>
                    <a:pt x="145" y="1"/>
                  </a:cubicBezTo>
                  <a:cubicBezTo>
                    <a:pt x="149" y="1"/>
                    <a:pt x="149" y="1"/>
                    <a:pt x="149" y="1"/>
                  </a:cubicBezTo>
                  <a:cubicBezTo>
                    <a:pt x="152" y="1"/>
                    <a:pt x="154" y="1"/>
                    <a:pt x="155" y="1"/>
                  </a:cubicBezTo>
                  <a:cubicBezTo>
                    <a:pt x="157" y="1"/>
                    <a:pt x="161" y="1"/>
                    <a:pt x="165" y="1"/>
                  </a:cubicBezTo>
                  <a:cubicBezTo>
                    <a:pt x="168" y="1"/>
                    <a:pt x="170" y="1"/>
                    <a:pt x="171" y="1"/>
                  </a:cubicBezTo>
                  <a:cubicBezTo>
                    <a:pt x="175" y="1"/>
                    <a:pt x="178" y="1"/>
                    <a:pt x="181" y="2"/>
                  </a:cubicBezTo>
                  <a:cubicBezTo>
                    <a:pt x="183" y="3"/>
                    <a:pt x="184" y="4"/>
                    <a:pt x="185" y="6"/>
                  </a:cubicBezTo>
                  <a:cubicBezTo>
                    <a:pt x="186" y="7"/>
                    <a:pt x="187" y="9"/>
                    <a:pt x="187" y="12"/>
                  </a:cubicBezTo>
                  <a:cubicBezTo>
                    <a:pt x="187" y="16"/>
                    <a:pt x="185" y="20"/>
                    <a:pt x="182" y="23"/>
                  </a:cubicBezTo>
                  <a:cubicBezTo>
                    <a:pt x="179" y="26"/>
                    <a:pt x="175" y="28"/>
                    <a:pt x="170" y="28"/>
                  </a:cubicBezTo>
                  <a:cubicBezTo>
                    <a:pt x="169" y="28"/>
                    <a:pt x="169" y="28"/>
                    <a:pt x="168" y="28"/>
                  </a:cubicBezTo>
                  <a:cubicBezTo>
                    <a:pt x="167" y="28"/>
                    <a:pt x="166" y="28"/>
                    <a:pt x="166" y="27"/>
                  </a:cubicBezTo>
                  <a:cubicBezTo>
                    <a:pt x="165" y="27"/>
                    <a:pt x="165" y="26"/>
                    <a:pt x="164" y="25"/>
                  </a:cubicBezTo>
                  <a:cubicBezTo>
                    <a:pt x="165" y="24"/>
                    <a:pt x="165" y="24"/>
                    <a:pt x="165" y="24"/>
                  </a:cubicBezTo>
                  <a:cubicBezTo>
                    <a:pt x="166" y="24"/>
                    <a:pt x="166" y="24"/>
                    <a:pt x="167" y="24"/>
                  </a:cubicBezTo>
                  <a:cubicBezTo>
                    <a:pt x="167" y="24"/>
                    <a:pt x="167" y="24"/>
                    <a:pt x="168" y="24"/>
                  </a:cubicBezTo>
                  <a:cubicBezTo>
                    <a:pt x="170" y="24"/>
                    <a:pt x="172" y="23"/>
                    <a:pt x="174" y="22"/>
                  </a:cubicBezTo>
                  <a:cubicBezTo>
                    <a:pt x="175" y="20"/>
                    <a:pt x="176" y="18"/>
                    <a:pt x="176" y="15"/>
                  </a:cubicBezTo>
                  <a:cubicBezTo>
                    <a:pt x="176" y="11"/>
                    <a:pt x="175" y="9"/>
                    <a:pt x="174" y="7"/>
                  </a:cubicBezTo>
                  <a:cubicBezTo>
                    <a:pt x="172" y="5"/>
                    <a:pt x="170" y="4"/>
                    <a:pt x="167" y="4"/>
                  </a:cubicBezTo>
                  <a:cubicBezTo>
                    <a:pt x="165" y="4"/>
                    <a:pt x="164" y="5"/>
                    <a:pt x="162" y="5"/>
                  </a:cubicBezTo>
                  <a:cubicBezTo>
                    <a:pt x="162" y="13"/>
                    <a:pt x="162" y="19"/>
                    <a:pt x="162" y="24"/>
                  </a:cubicBezTo>
                  <a:cubicBezTo>
                    <a:pt x="162" y="26"/>
                    <a:pt x="162" y="32"/>
                    <a:pt x="162" y="41"/>
                  </a:cubicBezTo>
                  <a:cubicBezTo>
                    <a:pt x="162" y="45"/>
                    <a:pt x="162" y="47"/>
                    <a:pt x="162" y="47"/>
                  </a:cubicBezTo>
                  <a:cubicBezTo>
                    <a:pt x="163" y="48"/>
                    <a:pt x="163" y="48"/>
                    <a:pt x="163" y="48"/>
                  </a:cubicBezTo>
                  <a:cubicBezTo>
                    <a:pt x="164" y="49"/>
                    <a:pt x="166" y="49"/>
                    <a:pt x="169" y="49"/>
                  </a:cubicBezTo>
                  <a:cubicBezTo>
                    <a:pt x="169" y="52"/>
                    <a:pt x="169" y="52"/>
                    <a:pt x="169" y="52"/>
                  </a:cubicBezTo>
                  <a:cubicBezTo>
                    <a:pt x="165" y="52"/>
                    <a:pt x="161" y="52"/>
                    <a:pt x="158" y="52"/>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10"/>
            <p:cNvSpPr>
              <a:spLocks/>
            </p:cNvSpPr>
            <p:nvPr/>
          </p:nvSpPr>
          <p:spPr bwMode="auto">
            <a:xfrm>
              <a:off x="2155" y="559"/>
              <a:ext cx="108" cy="116"/>
            </a:xfrm>
            <a:custGeom>
              <a:avLst/>
              <a:gdLst>
                <a:gd name="T0" fmla="*/ 12 w 83"/>
                <a:gd name="T1" fmla="*/ 68 h 79"/>
                <a:gd name="T2" fmla="*/ 0 w 83"/>
                <a:gd name="T3" fmla="*/ 40 h 79"/>
                <a:gd name="T4" fmla="*/ 12 w 83"/>
                <a:gd name="T5" fmla="*/ 11 h 79"/>
                <a:gd name="T6" fmla="*/ 48 w 83"/>
                <a:gd name="T7" fmla="*/ 0 h 79"/>
                <a:gd name="T8" fmla="*/ 63 w 83"/>
                <a:gd name="T9" fmla="*/ 1 h 79"/>
                <a:gd name="T10" fmla="*/ 77 w 83"/>
                <a:gd name="T11" fmla="*/ 5 h 79"/>
                <a:gd name="T12" fmla="*/ 78 w 83"/>
                <a:gd name="T13" fmla="*/ 6 h 79"/>
                <a:gd name="T14" fmla="*/ 75 w 83"/>
                <a:gd name="T15" fmla="*/ 23 h 79"/>
                <a:gd name="T16" fmla="*/ 71 w 83"/>
                <a:gd name="T17" fmla="*/ 23 h 79"/>
                <a:gd name="T18" fmla="*/ 70 w 83"/>
                <a:gd name="T19" fmla="*/ 14 h 79"/>
                <a:gd name="T20" fmla="*/ 61 w 83"/>
                <a:gd name="T21" fmla="*/ 8 h 79"/>
                <a:gd name="T22" fmla="*/ 48 w 83"/>
                <a:gd name="T23" fmla="*/ 6 h 79"/>
                <a:gd name="T24" fmla="*/ 25 w 83"/>
                <a:gd name="T25" fmla="*/ 15 h 79"/>
                <a:gd name="T26" fmla="*/ 17 w 83"/>
                <a:gd name="T27" fmla="*/ 38 h 79"/>
                <a:gd name="T28" fmla="*/ 26 w 83"/>
                <a:gd name="T29" fmla="*/ 64 h 79"/>
                <a:gd name="T30" fmla="*/ 48 w 83"/>
                <a:gd name="T31" fmla="*/ 73 h 79"/>
                <a:gd name="T32" fmla="*/ 62 w 83"/>
                <a:gd name="T33" fmla="*/ 70 h 79"/>
                <a:gd name="T34" fmla="*/ 63 w 83"/>
                <a:gd name="T35" fmla="*/ 62 h 79"/>
                <a:gd name="T36" fmla="*/ 62 w 83"/>
                <a:gd name="T37" fmla="*/ 53 h 79"/>
                <a:gd name="T38" fmla="*/ 50 w 83"/>
                <a:gd name="T39" fmla="*/ 51 h 79"/>
                <a:gd name="T40" fmla="*/ 50 w 83"/>
                <a:gd name="T41" fmla="*/ 47 h 79"/>
                <a:gd name="T42" fmla="*/ 68 w 83"/>
                <a:gd name="T43" fmla="*/ 47 h 79"/>
                <a:gd name="T44" fmla="*/ 83 w 83"/>
                <a:gd name="T45" fmla="*/ 47 h 79"/>
                <a:gd name="T46" fmla="*/ 83 w 83"/>
                <a:gd name="T47" fmla="*/ 50 h 79"/>
                <a:gd name="T48" fmla="*/ 79 w 83"/>
                <a:gd name="T49" fmla="*/ 52 h 79"/>
                <a:gd name="T50" fmla="*/ 78 w 83"/>
                <a:gd name="T51" fmla="*/ 62 h 79"/>
                <a:gd name="T52" fmla="*/ 79 w 83"/>
                <a:gd name="T53" fmla="*/ 73 h 79"/>
                <a:gd name="T54" fmla="*/ 61 w 83"/>
                <a:gd name="T55" fmla="*/ 78 h 79"/>
                <a:gd name="T56" fmla="*/ 45 w 83"/>
                <a:gd name="T57" fmla="*/ 79 h 79"/>
                <a:gd name="T58" fmla="*/ 12 w 83"/>
                <a:gd name="T59" fmla="*/ 6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79">
                  <a:moveTo>
                    <a:pt x="12" y="68"/>
                  </a:moveTo>
                  <a:cubicBezTo>
                    <a:pt x="4" y="61"/>
                    <a:pt x="0" y="51"/>
                    <a:pt x="0" y="40"/>
                  </a:cubicBezTo>
                  <a:cubicBezTo>
                    <a:pt x="0" y="28"/>
                    <a:pt x="4" y="18"/>
                    <a:pt x="12" y="11"/>
                  </a:cubicBezTo>
                  <a:cubicBezTo>
                    <a:pt x="21" y="4"/>
                    <a:pt x="32" y="0"/>
                    <a:pt x="48" y="0"/>
                  </a:cubicBezTo>
                  <a:cubicBezTo>
                    <a:pt x="53" y="0"/>
                    <a:pt x="58" y="0"/>
                    <a:pt x="63" y="1"/>
                  </a:cubicBezTo>
                  <a:cubicBezTo>
                    <a:pt x="68" y="2"/>
                    <a:pt x="73" y="3"/>
                    <a:pt x="77" y="5"/>
                  </a:cubicBezTo>
                  <a:cubicBezTo>
                    <a:pt x="78" y="6"/>
                    <a:pt x="78" y="6"/>
                    <a:pt x="78" y="6"/>
                  </a:cubicBezTo>
                  <a:cubicBezTo>
                    <a:pt x="77" y="11"/>
                    <a:pt x="76" y="16"/>
                    <a:pt x="75" y="23"/>
                  </a:cubicBezTo>
                  <a:cubicBezTo>
                    <a:pt x="71" y="23"/>
                    <a:pt x="71" y="23"/>
                    <a:pt x="71" y="23"/>
                  </a:cubicBezTo>
                  <a:cubicBezTo>
                    <a:pt x="71" y="20"/>
                    <a:pt x="70" y="17"/>
                    <a:pt x="70" y="14"/>
                  </a:cubicBezTo>
                  <a:cubicBezTo>
                    <a:pt x="68" y="11"/>
                    <a:pt x="65" y="9"/>
                    <a:pt x="61" y="8"/>
                  </a:cubicBezTo>
                  <a:cubicBezTo>
                    <a:pt x="57" y="7"/>
                    <a:pt x="53" y="6"/>
                    <a:pt x="48" y="6"/>
                  </a:cubicBezTo>
                  <a:cubicBezTo>
                    <a:pt x="39" y="6"/>
                    <a:pt x="31" y="9"/>
                    <a:pt x="25" y="15"/>
                  </a:cubicBezTo>
                  <a:cubicBezTo>
                    <a:pt x="20" y="20"/>
                    <a:pt x="17" y="28"/>
                    <a:pt x="17" y="38"/>
                  </a:cubicBezTo>
                  <a:cubicBezTo>
                    <a:pt x="17" y="49"/>
                    <a:pt x="20" y="57"/>
                    <a:pt x="26" y="64"/>
                  </a:cubicBezTo>
                  <a:cubicBezTo>
                    <a:pt x="32" y="70"/>
                    <a:pt x="39" y="73"/>
                    <a:pt x="48" y="73"/>
                  </a:cubicBezTo>
                  <a:cubicBezTo>
                    <a:pt x="52" y="73"/>
                    <a:pt x="57" y="72"/>
                    <a:pt x="62" y="70"/>
                  </a:cubicBezTo>
                  <a:cubicBezTo>
                    <a:pt x="63" y="67"/>
                    <a:pt x="63" y="65"/>
                    <a:pt x="63" y="62"/>
                  </a:cubicBezTo>
                  <a:cubicBezTo>
                    <a:pt x="63" y="56"/>
                    <a:pt x="62" y="53"/>
                    <a:pt x="62" y="53"/>
                  </a:cubicBezTo>
                  <a:cubicBezTo>
                    <a:pt x="61" y="52"/>
                    <a:pt x="57" y="52"/>
                    <a:pt x="50" y="51"/>
                  </a:cubicBezTo>
                  <a:cubicBezTo>
                    <a:pt x="50" y="47"/>
                    <a:pt x="50" y="47"/>
                    <a:pt x="50" y="47"/>
                  </a:cubicBezTo>
                  <a:cubicBezTo>
                    <a:pt x="57" y="47"/>
                    <a:pt x="63" y="47"/>
                    <a:pt x="68" y="47"/>
                  </a:cubicBezTo>
                  <a:cubicBezTo>
                    <a:pt x="73" y="47"/>
                    <a:pt x="78" y="47"/>
                    <a:pt x="83" y="47"/>
                  </a:cubicBezTo>
                  <a:cubicBezTo>
                    <a:pt x="83" y="50"/>
                    <a:pt x="83" y="50"/>
                    <a:pt x="83" y="50"/>
                  </a:cubicBezTo>
                  <a:cubicBezTo>
                    <a:pt x="82" y="51"/>
                    <a:pt x="80" y="51"/>
                    <a:pt x="79" y="52"/>
                  </a:cubicBezTo>
                  <a:cubicBezTo>
                    <a:pt x="78" y="56"/>
                    <a:pt x="78" y="59"/>
                    <a:pt x="78" y="62"/>
                  </a:cubicBezTo>
                  <a:cubicBezTo>
                    <a:pt x="78" y="63"/>
                    <a:pt x="78" y="67"/>
                    <a:pt x="79" y="73"/>
                  </a:cubicBezTo>
                  <a:cubicBezTo>
                    <a:pt x="72" y="75"/>
                    <a:pt x="66" y="77"/>
                    <a:pt x="61" y="78"/>
                  </a:cubicBezTo>
                  <a:cubicBezTo>
                    <a:pt x="56" y="79"/>
                    <a:pt x="51" y="79"/>
                    <a:pt x="45" y="79"/>
                  </a:cubicBezTo>
                  <a:cubicBezTo>
                    <a:pt x="31" y="79"/>
                    <a:pt x="20" y="76"/>
                    <a:pt x="12" y="68"/>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11"/>
            <p:cNvSpPr>
              <a:spLocks noEditPoints="1"/>
            </p:cNvSpPr>
            <p:nvPr/>
          </p:nvSpPr>
          <p:spPr bwMode="auto">
            <a:xfrm>
              <a:off x="2281" y="597"/>
              <a:ext cx="297" cy="78"/>
            </a:xfrm>
            <a:custGeom>
              <a:avLst/>
              <a:gdLst>
                <a:gd name="T0" fmla="*/ 130 w 229"/>
                <a:gd name="T1" fmla="*/ 35 h 53"/>
                <a:gd name="T2" fmla="*/ 129 w 229"/>
                <a:gd name="T3" fmla="*/ 5 h 53"/>
                <a:gd name="T4" fmla="*/ 124 w 229"/>
                <a:gd name="T5" fmla="*/ 1 h 53"/>
                <a:gd name="T6" fmla="*/ 147 w 229"/>
                <a:gd name="T7" fmla="*/ 4 h 53"/>
                <a:gd name="T8" fmla="*/ 141 w 229"/>
                <a:gd name="T9" fmla="*/ 7 h 53"/>
                <a:gd name="T10" fmla="*/ 142 w 229"/>
                <a:gd name="T11" fmla="*/ 41 h 53"/>
                <a:gd name="T12" fmla="*/ 163 w 229"/>
                <a:gd name="T13" fmla="*/ 45 h 53"/>
                <a:gd name="T14" fmla="*/ 168 w 229"/>
                <a:gd name="T15" fmla="*/ 11 h 53"/>
                <a:gd name="T16" fmla="*/ 161 w 229"/>
                <a:gd name="T17" fmla="*/ 4 h 53"/>
                <a:gd name="T18" fmla="*/ 178 w 229"/>
                <a:gd name="T19" fmla="*/ 1 h 53"/>
                <a:gd name="T20" fmla="*/ 173 w 229"/>
                <a:gd name="T21" fmla="*/ 9 h 53"/>
                <a:gd name="T22" fmla="*/ 170 w 229"/>
                <a:gd name="T23" fmla="*/ 45 h 53"/>
                <a:gd name="T24" fmla="*/ 139 w 229"/>
                <a:gd name="T25" fmla="*/ 51 h 53"/>
                <a:gd name="T26" fmla="*/ 62 w 229"/>
                <a:gd name="T27" fmla="*/ 12 h 53"/>
                <a:gd name="T28" fmla="*/ 103 w 229"/>
                <a:gd name="T29" fmla="*/ 3 h 53"/>
                <a:gd name="T30" fmla="*/ 111 w 229"/>
                <a:gd name="T31" fmla="*/ 40 h 53"/>
                <a:gd name="T32" fmla="*/ 65 w 229"/>
                <a:gd name="T33" fmla="*/ 46 h 53"/>
                <a:gd name="T34" fmla="*/ 72 w 229"/>
                <a:gd name="T35" fmla="*/ 39 h 53"/>
                <a:gd name="T36" fmla="*/ 99 w 229"/>
                <a:gd name="T37" fmla="*/ 43 h 53"/>
                <a:gd name="T38" fmla="*/ 86 w 229"/>
                <a:gd name="T39" fmla="*/ 4 h 53"/>
                <a:gd name="T40" fmla="*/ 187 w 229"/>
                <a:gd name="T41" fmla="*/ 52 h 53"/>
                <a:gd name="T42" fmla="*/ 192 w 229"/>
                <a:gd name="T43" fmla="*/ 48 h 53"/>
                <a:gd name="T44" fmla="*/ 193 w 229"/>
                <a:gd name="T45" fmla="*/ 10 h 53"/>
                <a:gd name="T46" fmla="*/ 187 w 229"/>
                <a:gd name="T47" fmla="*/ 4 h 53"/>
                <a:gd name="T48" fmla="*/ 197 w 229"/>
                <a:gd name="T49" fmla="*/ 1 h 53"/>
                <a:gd name="T50" fmla="*/ 222 w 229"/>
                <a:gd name="T51" fmla="*/ 2 h 53"/>
                <a:gd name="T52" fmla="*/ 224 w 229"/>
                <a:gd name="T53" fmla="*/ 23 h 53"/>
                <a:gd name="T54" fmla="*/ 207 w 229"/>
                <a:gd name="T55" fmla="*/ 27 h 53"/>
                <a:gd name="T56" fmla="*/ 208 w 229"/>
                <a:gd name="T57" fmla="*/ 24 h 53"/>
                <a:gd name="T58" fmla="*/ 218 w 229"/>
                <a:gd name="T59" fmla="*/ 15 h 53"/>
                <a:gd name="T60" fmla="*/ 204 w 229"/>
                <a:gd name="T61" fmla="*/ 5 h 53"/>
                <a:gd name="T62" fmla="*/ 204 w 229"/>
                <a:gd name="T63" fmla="*/ 47 h 53"/>
                <a:gd name="T64" fmla="*/ 211 w 229"/>
                <a:gd name="T65" fmla="*/ 52 h 53"/>
                <a:gd name="T66" fmla="*/ 19 w 229"/>
                <a:gd name="T67" fmla="*/ 26 h 53"/>
                <a:gd name="T68" fmla="*/ 29 w 229"/>
                <a:gd name="T69" fmla="*/ 22 h 53"/>
                <a:gd name="T70" fmla="*/ 22 w 229"/>
                <a:gd name="T71" fmla="*/ 5 h 53"/>
                <a:gd name="T72" fmla="*/ 17 w 229"/>
                <a:gd name="T73" fmla="*/ 30 h 53"/>
                <a:gd name="T74" fmla="*/ 18 w 229"/>
                <a:gd name="T75" fmla="*/ 48 h 53"/>
                <a:gd name="T76" fmla="*/ 12 w 229"/>
                <a:gd name="T77" fmla="*/ 52 h 53"/>
                <a:gd name="T78" fmla="*/ 5 w 229"/>
                <a:gd name="T79" fmla="*/ 48 h 53"/>
                <a:gd name="T80" fmla="*/ 6 w 229"/>
                <a:gd name="T81" fmla="*/ 29 h 53"/>
                <a:gd name="T82" fmla="*/ 5 w 229"/>
                <a:gd name="T83" fmla="*/ 5 h 53"/>
                <a:gd name="T84" fmla="*/ 10 w 229"/>
                <a:gd name="T85" fmla="*/ 1 h 53"/>
                <a:gd name="T86" fmla="*/ 41 w 229"/>
                <a:gd name="T87" fmla="*/ 6 h 53"/>
                <a:gd name="T88" fmla="*/ 31 w 229"/>
                <a:gd name="T89" fmla="*/ 25 h 53"/>
                <a:gd name="T90" fmla="*/ 48 w 229"/>
                <a:gd name="T91" fmla="*/ 49 h 53"/>
                <a:gd name="T92" fmla="*/ 48 w 229"/>
                <a:gd name="T93"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53">
                  <a:moveTo>
                    <a:pt x="139" y="51"/>
                  </a:moveTo>
                  <a:cubicBezTo>
                    <a:pt x="136" y="49"/>
                    <a:pt x="133" y="47"/>
                    <a:pt x="132" y="45"/>
                  </a:cubicBezTo>
                  <a:cubicBezTo>
                    <a:pt x="131" y="43"/>
                    <a:pt x="130" y="40"/>
                    <a:pt x="130" y="35"/>
                  </a:cubicBezTo>
                  <a:cubicBezTo>
                    <a:pt x="130" y="19"/>
                    <a:pt x="130" y="19"/>
                    <a:pt x="130" y="19"/>
                  </a:cubicBezTo>
                  <a:cubicBezTo>
                    <a:pt x="130" y="17"/>
                    <a:pt x="130" y="14"/>
                    <a:pt x="130" y="9"/>
                  </a:cubicBezTo>
                  <a:cubicBezTo>
                    <a:pt x="130" y="7"/>
                    <a:pt x="130" y="6"/>
                    <a:pt x="129" y="5"/>
                  </a:cubicBezTo>
                  <a:cubicBezTo>
                    <a:pt x="129" y="5"/>
                    <a:pt x="129" y="5"/>
                    <a:pt x="128" y="4"/>
                  </a:cubicBezTo>
                  <a:cubicBezTo>
                    <a:pt x="128" y="4"/>
                    <a:pt x="127" y="4"/>
                    <a:pt x="124" y="4"/>
                  </a:cubicBezTo>
                  <a:cubicBezTo>
                    <a:pt x="124" y="1"/>
                    <a:pt x="124" y="1"/>
                    <a:pt x="124" y="1"/>
                  </a:cubicBezTo>
                  <a:cubicBezTo>
                    <a:pt x="129" y="1"/>
                    <a:pt x="133" y="1"/>
                    <a:pt x="137" y="1"/>
                  </a:cubicBezTo>
                  <a:cubicBezTo>
                    <a:pt x="139" y="1"/>
                    <a:pt x="143" y="1"/>
                    <a:pt x="147" y="1"/>
                  </a:cubicBezTo>
                  <a:cubicBezTo>
                    <a:pt x="147" y="4"/>
                    <a:pt x="147" y="4"/>
                    <a:pt x="147" y="4"/>
                  </a:cubicBezTo>
                  <a:cubicBezTo>
                    <a:pt x="145" y="4"/>
                    <a:pt x="143" y="4"/>
                    <a:pt x="142" y="4"/>
                  </a:cubicBezTo>
                  <a:cubicBezTo>
                    <a:pt x="142" y="5"/>
                    <a:pt x="142" y="5"/>
                    <a:pt x="142" y="5"/>
                  </a:cubicBezTo>
                  <a:cubicBezTo>
                    <a:pt x="141" y="5"/>
                    <a:pt x="141" y="6"/>
                    <a:pt x="141" y="7"/>
                  </a:cubicBezTo>
                  <a:cubicBezTo>
                    <a:pt x="141" y="8"/>
                    <a:pt x="141" y="12"/>
                    <a:pt x="141" y="18"/>
                  </a:cubicBezTo>
                  <a:cubicBezTo>
                    <a:pt x="141" y="23"/>
                    <a:pt x="141" y="28"/>
                    <a:pt x="141" y="32"/>
                  </a:cubicBezTo>
                  <a:cubicBezTo>
                    <a:pt x="141" y="36"/>
                    <a:pt x="141" y="39"/>
                    <a:pt x="142" y="41"/>
                  </a:cubicBezTo>
                  <a:cubicBezTo>
                    <a:pt x="143" y="43"/>
                    <a:pt x="144" y="44"/>
                    <a:pt x="146" y="45"/>
                  </a:cubicBezTo>
                  <a:cubicBezTo>
                    <a:pt x="148" y="46"/>
                    <a:pt x="151" y="47"/>
                    <a:pt x="154" y="47"/>
                  </a:cubicBezTo>
                  <a:cubicBezTo>
                    <a:pt x="158" y="47"/>
                    <a:pt x="161" y="46"/>
                    <a:pt x="163" y="45"/>
                  </a:cubicBezTo>
                  <a:cubicBezTo>
                    <a:pt x="165" y="43"/>
                    <a:pt x="166" y="42"/>
                    <a:pt x="167" y="39"/>
                  </a:cubicBezTo>
                  <a:cubicBezTo>
                    <a:pt x="168" y="37"/>
                    <a:pt x="168" y="32"/>
                    <a:pt x="168" y="24"/>
                  </a:cubicBezTo>
                  <a:cubicBezTo>
                    <a:pt x="168" y="11"/>
                    <a:pt x="168" y="11"/>
                    <a:pt x="168" y="11"/>
                  </a:cubicBezTo>
                  <a:cubicBezTo>
                    <a:pt x="168" y="8"/>
                    <a:pt x="168" y="6"/>
                    <a:pt x="167" y="5"/>
                  </a:cubicBezTo>
                  <a:cubicBezTo>
                    <a:pt x="167" y="5"/>
                    <a:pt x="167" y="5"/>
                    <a:pt x="167" y="5"/>
                  </a:cubicBezTo>
                  <a:cubicBezTo>
                    <a:pt x="166" y="4"/>
                    <a:pt x="164" y="4"/>
                    <a:pt x="161" y="4"/>
                  </a:cubicBezTo>
                  <a:cubicBezTo>
                    <a:pt x="161" y="1"/>
                    <a:pt x="161" y="1"/>
                    <a:pt x="161" y="1"/>
                  </a:cubicBezTo>
                  <a:cubicBezTo>
                    <a:pt x="164" y="1"/>
                    <a:pt x="167" y="1"/>
                    <a:pt x="170" y="1"/>
                  </a:cubicBezTo>
                  <a:cubicBezTo>
                    <a:pt x="172" y="1"/>
                    <a:pt x="175" y="1"/>
                    <a:pt x="178" y="1"/>
                  </a:cubicBezTo>
                  <a:cubicBezTo>
                    <a:pt x="178" y="4"/>
                    <a:pt x="178" y="4"/>
                    <a:pt x="178" y="4"/>
                  </a:cubicBezTo>
                  <a:cubicBezTo>
                    <a:pt x="176" y="4"/>
                    <a:pt x="175" y="4"/>
                    <a:pt x="174" y="5"/>
                  </a:cubicBezTo>
                  <a:cubicBezTo>
                    <a:pt x="173" y="5"/>
                    <a:pt x="173" y="6"/>
                    <a:pt x="173" y="9"/>
                  </a:cubicBezTo>
                  <a:cubicBezTo>
                    <a:pt x="173" y="14"/>
                    <a:pt x="172" y="20"/>
                    <a:pt x="172" y="27"/>
                  </a:cubicBezTo>
                  <a:cubicBezTo>
                    <a:pt x="172" y="32"/>
                    <a:pt x="172" y="35"/>
                    <a:pt x="172" y="36"/>
                  </a:cubicBezTo>
                  <a:cubicBezTo>
                    <a:pt x="172" y="39"/>
                    <a:pt x="171" y="42"/>
                    <a:pt x="170" y="45"/>
                  </a:cubicBezTo>
                  <a:cubicBezTo>
                    <a:pt x="168" y="47"/>
                    <a:pt x="166" y="49"/>
                    <a:pt x="163" y="51"/>
                  </a:cubicBezTo>
                  <a:cubicBezTo>
                    <a:pt x="160" y="52"/>
                    <a:pt x="156" y="53"/>
                    <a:pt x="151" y="53"/>
                  </a:cubicBezTo>
                  <a:cubicBezTo>
                    <a:pt x="146" y="53"/>
                    <a:pt x="142" y="52"/>
                    <a:pt x="139" y="51"/>
                  </a:cubicBezTo>
                  <a:moveTo>
                    <a:pt x="65" y="46"/>
                  </a:moveTo>
                  <a:cubicBezTo>
                    <a:pt x="61" y="41"/>
                    <a:pt x="58" y="35"/>
                    <a:pt x="58" y="27"/>
                  </a:cubicBezTo>
                  <a:cubicBezTo>
                    <a:pt x="58" y="21"/>
                    <a:pt x="59" y="16"/>
                    <a:pt x="62" y="12"/>
                  </a:cubicBezTo>
                  <a:cubicBezTo>
                    <a:pt x="64" y="8"/>
                    <a:pt x="67" y="5"/>
                    <a:pt x="71" y="3"/>
                  </a:cubicBezTo>
                  <a:cubicBezTo>
                    <a:pt x="76" y="1"/>
                    <a:pt x="81" y="0"/>
                    <a:pt x="87" y="0"/>
                  </a:cubicBezTo>
                  <a:cubicBezTo>
                    <a:pt x="94" y="0"/>
                    <a:pt x="99" y="1"/>
                    <a:pt x="103" y="3"/>
                  </a:cubicBezTo>
                  <a:cubicBezTo>
                    <a:pt x="107" y="5"/>
                    <a:pt x="110" y="8"/>
                    <a:pt x="112" y="12"/>
                  </a:cubicBezTo>
                  <a:cubicBezTo>
                    <a:pt x="114" y="15"/>
                    <a:pt x="115" y="20"/>
                    <a:pt x="115" y="25"/>
                  </a:cubicBezTo>
                  <a:cubicBezTo>
                    <a:pt x="115" y="31"/>
                    <a:pt x="114" y="36"/>
                    <a:pt x="111" y="40"/>
                  </a:cubicBezTo>
                  <a:cubicBezTo>
                    <a:pt x="109" y="44"/>
                    <a:pt x="106" y="47"/>
                    <a:pt x="102" y="49"/>
                  </a:cubicBezTo>
                  <a:cubicBezTo>
                    <a:pt x="97" y="52"/>
                    <a:pt x="92" y="53"/>
                    <a:pt x="86" y="53"/>
                  </a:cubicBezTo>
                  <a:cubicBezTo>
                    <a:pt x="77" y="53"/>
                    <a:pt x="70" y="51"/>
                    <a:pt x="65" y="46"/>
                  </a:cubicBezTo>
                  <a:moveTo>
                    <a:pt x="74" y="9"/>
                  </a:moveTo>
                  <a:cubicBezTo>
                    <a:pt x="71" y="13"/>
                    <a:pt x="70" y="18"/>
                    <a:pt x="70" y="25"/>
                  </a:cubicBezTo>
                  <a:cubicBezTo>
                    <a:pt x="70" y="31"/>
                    <a:pt x="70" y="35"/>
                    <a:pt x="72" y="39"/>
                  </a:cubicBezTo>
                  <a:cubicBezTo>
                    <a:pt x="74" y="42"/>
                    <a:pt x="76" y="45"/>
                    <a:pt x="78" y="47"/>
                  </a:cubicBezTo>
                  <a:cubicBezTo>
                    <a:pt x="80" y="48"/>
                    <a:pt x="84" y="49"/>
                    <a:pt x="88" y="49"/>
                  </a:cubicBezTo>
                  <a:cubicBezTo>
                    <a:pt x="92" y="49"/>
                    <a:pt x="96" y="47"/>
                    <a:pt x="99" y="43"/>
                  </a:cubicBezTo>
                  <a:cubicBezTo>
                    <a:pt x="102" y="40"/>
                    <a:pt x="104" y="34"/>
                    <a:pt x="104" y="27"/>
                  </a:cubicBezTo>
                  <a:cubicBezTo>
                    <a:pt x="104" y="19"/>
                    <a:pt x="102" y="13"/>
                    <a:pt x="99" y="9"/>
                  </a:cubicBezTo>
                  <a:cubicBezTo>
                    <a:pt x="96" y="6"/>
                    <a:pt x="92" y="4"/>
                    <a:pt x="86" y="4"/>
                  </a:cubicBezTo>
                  <a:cubicBezTo>
                    <a:pt x="81" y="4"/>
                    <a:pt x="77" y="6"/>
                    <a:pt x="74" y="9"/>
                  </a:cubicBezTo>
                  <a:moveTo>
                    <a:pt x="200" y="52"/>
                  </a:moveTo>
                  <a:cubicBezTo>
                    <a:pt x="199" y="52"/>
                    <a:pt x="194" y="52"/>
                    <a:pt x="187" y="52"/>
                  </a:cubicBezTo>
                  <a:cubicBezTo>
                    <a:pt x="187" y="49"/>
                    <a:pt x="187" y="49"/>
                    <a:pt x="187" y="49"/>
                  </a:cubicBezTo>
                  <a:cubicBezTo>
                    <a:pt x="190" y="49"/>
                    <a:pt x="191" y="49"/>
                    <a:pt x="192" y="48"/>
                  </a:cubicBezTo>
                  <a:cubicBezTo>
                    <a:pt x="192" y="48"/>
                    <a:pt x="192" y="48"/>
                    <a:pt x="192" y="48"/>
                  </a:cubicBezTo>
                  <a:cubicBezTo>
                    <a:pt x="193" y="47"/>
                    <a:pt x="193" y="45"/>
                    <a:pt x="193" y="40"/>
                  </a:cubicBezTo>
                  <a:cubicBezTo>
                    <a:pt x="193" y="36"/>
                    <a:pt x="193" y="31"/>
                    <a:pt x="193" y="27"/>
                  </a:cubicBezTo>
                  <a:cubicBezTo>
                    <a:pt x="193" y="19"/>
                    <a:pt x="193" y="14"/>
                    <a:pt x="193" y="10"/>
                  </a:cubicBezTo>
                  <a:cubicBezTo>
                    <a:pt x="193" y="7"/>
                    <a:pt x="192" y="5"/>
                    <a:pt x="192" y="5"/>
                  </a:cubicBezTo>
                  <a:cubicBezTo>
                    <a:pt x="192" y="4"/>
                    <a:pt x="191" y="4"/>
                    <a:pt x="189" y="4"/>
                  </a:cubicBezTo>
                  <a:cubicBezTo>
                    <a:pt x="187" y="4"/>
                    <a:pt x="187" y="4"/>
                    <a:pt x="187" y="4"/>
                  </a:cubicBezTo>
                  <a:cubicBezTo>
                    <a:pt x="187" y="1"/>
                    <a:pt x="187" y="1"/>
                    <a:pt x="187" y="1"/>
                  </a:cubicBezTo>
                  <a:cubicBezTo>
                    <a:pt x="191" y="1"/>
                    <a:pt x="191" y="1"/>
                    <a:pt x="191" y="1"/>
                  </a:cubicBezTo>
                  <a:cubicBezTo>
                    <a:pt x="193" y="1"/>
                    <a:pt x="195" y="1"/>
                    <a:pt x="197" y="1"/>
                  </a:cubicBezTo>
                  <a:cubicBezTo>
                    <a:pt x="199" y="1"/>
                    <a:pt x="202" y="1"/>
                    <a:pt x="207" y="1"/>
                  </a:cubicBezTo>
                  <a:cubicBezTo>
                    <a:pt x="209" y="1"/>
                    <a:pt x="211" y="1"/>
                    <a:pt x="212" y="1"/>
                  </a:cubicBezTo>
                  <a:cubicBezTo>
                    <a:pt x="217" y="1"/>
                    <a:pt x="220" y="1"/>
                    <a:pt x="222" y="2"/>
                  </a:cubicBezTo>
                  <a:cubicBezTo>
                    <a:pt x="224" y="3"/>
                    <a:pt x="226" y="4"/>
                    <a:pt x="227" y="6"/>
                  </a:cubicBezTo>
                  <a:cubicBezTo>
                    <a:pt x="228" y="7"/>
                    <a:pt x="229" y="9"/>
                    <a:pt x="229" y="12"/>
                  </a:cubicBezTo>
                  <a:cubicBezTo>
                    <a:pt x="229" y="16"/>
                    <a:pt x="227" y="20"/>
                    <a:pt x="224" y="23"/>
                  </a:cubicBezTo>
                  <a:cubicBezTo>
                    <a:pt x="221" y="26"/>
                    <a:pt x="216" y="28"/>
                    <a:pt x="211" y="28"/>
                  </a:cubicBezTo>
                  <a:cubicBezTo>
                    <a:pt x="211" y="28"/>
                    <a:pt x="210" y="28"/>
                    <a:pt x="209" y="28"/>
                  </a:cubicBezTo>
                  <a:cubicBezTo>
                    <a:pt x="209" y="28"/>
                    <a:pt x="208" y="28"/>
                    <a:pt x="207" y="27"/>
                  </a:cubicBezTo>
                  <a:cubicBezTo>
                    <a:pt x="207" y="27"/>
                    <a:pt x="206" y="26"/>
                    <a:pt x="206" y="25"/>
                  </a:cubicBezTo>
                  <a:cubicBezTo>
                    <a:pt x="207" y="24"/>
                    <a:pt x="207" y="24"/>
                    <a:pt x="207" y="24"/>
                  </a:cubicBezTo>
                  <a:cubicBezTo>
                    <a:pt x="207" y="24"/>
                    <a:pt x="208" y="24"/>
                    <a:pt x="208" y="24"/>
                  </a:cubicBezTo>
                  <a:cubicBezTo>
                    <a:pt x="209" y="24"/>
                    <a:pt x="209" y="24"/>
                    <a:pt x="209" y="24"/>
                  </a:cubicBezTo>
                  <a:cubicBezTo>
                    <a:pt x="212" y="24"/>
                    <a:pt x="214" y="23"/>
                    <a:pt x="215" y="22"/>
                  </a:cubicBezTo>
                  <a:cubicBezTo>
                    <a:pt x="217" y="20"/>
                    <a:pt x="218" y="18"/>
                    <a:pt x="218" y="15"/>
                  </a:cubicBezTo>
                  <a:cubicBezTo>
                    <a:pt x="218" y="11"/>
                    <a:pt x="217" y="9"/>
                    <a:pt x="215" y="7"/>
                  </a:cubicBezTo>
                  <a:cubicBezTo>
                    <a:pt x="214" y="5"/>
                    <a:pt x="211" y="4"/>
                    <a:pt x="208" y="4"/>
                  </a:cubicBezTo>
                  <a:cubicBezTo>
                    <a:pt x="207" y="4"/>
                    <a:pt x="206" y="5"/>
                    <a:pt x="204" y="5"/>
                  </a:cubicBezTo>
                  <a:cubicBezTo>
                    <a:pt x="204" y="13"/>
                    <a:pt x="203" y="19"/>
                    <a:pt x="203" y="24"/>
                  </a:cubicBezTo>
                  <a:cubicBezTo>
                    <a:pt x="203" y="26"/>
                    <a:pt x="204" y="32"/>
                    <a:pt x="204" y="41"/>
                  </a:cubicBezTo>
                  <a:cubicBezTo>
                    <a:pt x="204" y="45"/>
                    <a:pt x="204" y="47"/>
                    <a:pt x="204" y="47"/>
                  </a:cubicBezTo>
                  <a:cubicBezTo>
                    <a:pt x="204" y="48"/>
                    <a:pt x="204" y="48"/>
                    <a:pt x="205" y="48"/>
                  </a:cubicBezTo>
                  <a:cubicBezTo>
                    <a:pt x="205" y="49"/>
                    <a:pt x="207" y="49"/>
                    <a:pt x="211" y="49"/>
                  </a:cubicBezTo>
                  <a:cubicBezTo>
                    <a:pt x="211" y="52"/>
                    <a:pt x="211" y="52"/>
                    <a:pt x="211" y="52"/>
                  </a:cubicBezTo>
                  <a:cubicBezTo>
                    <a:pt x="207" y="52"/>
                    <a:pt x="203" y="52"/>
                    <a:pt x="200" y="52"/>
                  </a:cubicBezTo>
                  <a:moveTo>
                    <a:pt x="27" y="37"/>
                  </a:moveTo>
                  <a:cubicBezTo>
                    <a:pt x="19" y="26"/>
                    <a:pt x="19" y="26"/>
                    <a:pt x="19" y="26"/>
                  </a:cubicBezTo>
                  <a:cubicBezTo>
                    <a:pt x="20" y="25"/>
                    <a:pt x="20" y="25"/>
                    <a:pt x="20" y="25"/>
                  </a:cubicBezTo>
                  <a:cubicBezTo>
                    <a:pt x="21" y="25"/>
                    <a:pt x="22" y="25"/>
                    <a:pt x="22" y="25"/>
                  </a:cubicBezTo>
                  <a:cubicBezTo>
                    <a:pt x="24" y="25"/>
                    <a:pt x="27" y="24"/>
                    <a:pt x="29" y="22"/>
                  </a:cubicBezTo>
                  <a:cubicBezTo>
                    <a:pt x="31" y="20"/>
                    <a:pt x="32" y="18"/>
                    <a:pt x="32" y="14"/>
                  </a:cubicBezTo>
                  <a:cubicBezTo>
                    <a:pt x="32" y="11"/>
                    <a:pt x="31" y="9"/>
                    <a:pt x="30" y="7"/>
                  </a:cubicBezTo>
                  <a:cubicBezTo>
                    <a:pt x="28" y="6"/>
                    <a:pt x="25" y="5"/>
                    <a:pt x="22" y="5"/>
                  </a:cubicBezTo>
                  <a:cubicBezTo>
                    <a:pt x="21" y="5"/>
                    <a:pt x="19" y="5"/>
                    <a:pt x="17" y="5"/>
                  </a:cubicBezTo>
                  <a:cubicBezTo>
                    <a:pt x="17" y="16"/>
                    <a:pt x="17" y="16"/>
                    <a:pt x="17" y="16"/>
                  </a:cubicBezTo>
                  <a:cubicBezTo>
                    <a:pt x="17" y="30"/>
                    <a:pt x="17" y="30"/>
                    <a:pt x="17" y="30"/>
                  </a:cubicBezTo>
                  <a:cubicBezTo>
                    <a:pt x="17" y="33"/>
                    <a:pt x="17" y="37"/>
                    <a:pt x="17" y="42"/>
                  </a:cubicBezTo>
                  <a:cubicBezTo>
                    <a:pt x="17" y="45"/>
                    <a:pt x="17" y="47"/>
                    <a:pt x="18" y="48"/>
                  </a:cubicBezTo>
                  <a:cubicBezTo>
                    <a:pt x="18" y="48"/>
                    <a:pt x="18" y="48"/>
                    <a:pt x="18" y="48"/>
                  </a:cubicBezTo>
                  <a:cubicBezTo>
                    <a:pt x="19" y="49"/>
                    <a:pt x="21" y="49"/>
                    <a:pt x="23" y="49"/>
                  </a:cubicBezTo>
                  <a:cubicBezTo>
                    <a:pt x="23" y="52"/>
                    <a:pt x="23" y="52"/>
                    <a:pt x="23" y="52"/>
                  </a:cubicBezTo>
                  <a:cubicBezTo>
                    <a:pt x="19" y="52"/>
                    <a:pt x="15" y="52"/>
                    <a:pt x="12" y="52"/>
                  </a:cubicBezTo>
                  <a:cubicBezTo>
                    <a:pt x="8" y="52"/>
                    <a:pt x="4" y="52"/>
                    <a:pt x="0" y="52"/>
                  </a:cubicBezTo>
                  <a:cubicBezTo>
                    <a:pt x="0" y="49"/>
                    <a:pt x="0" y="49"/>
                    <a:pt x="0" y="49"/>
                  </a:cubicBezTo>
                  <a:cubicBezTo>
                    <a:pt x="3" y="49"/>
                    <a:pt x="5" y="49"/>
                    <a:pt x="5" y="48"/>
                  </a:cubicBezTo>
                  <a:cubicBezTo>
                    <a:pt x="6" y="48"/>
                    <a:pt x="6" y="48"/>
                    <a:pt x="6" y="48"/>
                  </a:cubicBezTo>
                  <a:cubicBezTo>
                    <a:pt x="6" y="47"/>
                    <a:pt x="6" y="45"/>
                    <a:pt x="6" y="42"/>
                  </a:cubicBezTo>
                  <a:cubicBezTo>
                    <a:pt x="6" y="37"/>
                    <a:pt x="6" y="32"/>
                    <a:pt x="6" y="29"/>
                  </a:cubicBezTo>
                  <a:cubicBezTo>
                    <a:pt x="6" y="25"/>
                    <a:pt x="6" y="20"/>
                    <a:pt x="6" y="14"/>
                  </a:cubicBezTo>
                  <a:cubicBezTo>
                    <a:pt x="6" y="9"/>
                    <a:pt x="6" y="6"/>
                    <a:pt x="5" y="5"/>
                  </a:cubicBezTo>
                  <a:cubicBezTo>
                    <a:pt x="5" y="5"/>
                    <a:pt x="5" y="5"/>
                    <a:pt x="5" y="5"/>
                  </a:cubicBezTo>
                  <a:cubicBezTo>
                    <a:pt x="4" y="4"/>
                    <a:pt x="3" y="4"/>
                    <a:pt x="0" y="4"/>
                  </a:cubicBezTo>
                  <a:cubicBezTo>
                    <a:pt x="0" y="1"/>
                    <a:pt x="0" y="1"/>
                    <a:pt x="0" y="1"/>
                  </a:cubicBezTo>
                  <a:cubicBezTo>
                    <a:pt x="5" y="1"/>
                    <a:pt x="8" y="1"/>
                    <a:pt x="10" y="1"/>
                  </a:cubicBezTo>
                  <a:cubicBezTo>
                    <a:pt x="28" y="1"/>
                    <a:pt x="28" y="1"/>
                    <a:pt x="28" y="1"/>
                  </a:cubicBezTo>
                  <a:cubicBezTo>
                    <a:pt x="32" y="1"/>
                    <a:pt x="35" y="1"/>
                    <a:pt x="37" y="2"/>
                  </a:cubicBezTo>
                  <a:cubicBezTo>
                    <a:pt x="39" y="3"/>
                    <a:pt x="40" y="4"/>
                    <a:pt x="41" y="6"/>
                  </a:cubicBezTo>
                  <a:cubicBezTo>
                    <a:pt x="42" y="7"/>
                    <a:pt x="43" y="9"/>
                    <a:pt x="43" y="12"/>
                  </a:cubicBezTo>
                  <a:cubicBezTo>
                    <a:pt x="43" y="14"/>
                    <a:pt x="42" y="17"/>
                    <a:pt x="40" y="19"/>
                  </a:cubicBezTo>
                  <a:cubicBezTo>
                    <a:pt x="39" y="21"/>
                    <a:pt x="36" y="23"/>
                    <a:pt x="31" y="25"/>
                  </a:cubicBezTo>
                  <a:cubicBezTo>
                    <a:pt x="39" y="37"/>
                    <a:pt x="39" y="37"/>
                    <a:pt x="39" y="37"/>
                  </a:cubicBezTo>
                  <a:cubicBezTo>
                    <a:pt x="45" y="46"/>
                    <a:pt x="45" y="46"/>
                    <a:pt x="45" y="46"/>
                  </a:cubicBezTo>
                  <a:cubicBezTo>
                    <a:pt x="46" y="47"/>
                    <a:pt x="47" y="48"/>
                    <a:pt x="48" y="49"/>
                  </a:cubicBezTo>
                  <a:cubicBezTo>
                    <a:pt x="48" y="49"/>
                    <a:pt x="49" y="49"/>
                    <a:pt x="51" y="49"/>
                  </a:cubicBezTo>
                  <a:cubicBezTo>
                    <a:pt x="51" y="52"/>
                    <a:pt x="51" y="52"/>
                    <a:pt x="51" y="52"/>
                  </a:cubicBezTo>
                  <a:cubicBezTo>
                    <a:pt x="48" y="52"/>
                    <a:pt x="48" y="52"/>
                    <a:pt x="48" y="52"/>
                  </a:cubicBezTo>
                  <a:cubicBezTo>
                    <a:pt x="42" y="52"/>
                    <a:pt x="38" y="52"/>
                    <a:pt x="37" y="52"/>
                  </a:cubicBezTo>
                  <a:cubicBezTo>
                    <a:pt x="34" y="49"/>
                    <a:pt x="31" y="44"/>
                    <a:pt x="27" y="37"/>
                  </a:cubicBezTo>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p:cNvSpPr>
            <p:nvPr/>
          </p:nvSpPr>
          <p:spPr bwMode="auto">
            <a:xfrm>
              <a:off x="505" y="551"/>
              <a:ext cx="96" cy="117"/>
            </a:xfrm>
            <a:custGeom>
              <a:avLst/>
              <a:gdLst>
                <a:gd name="T0" fmla="*/ 61 w 74"/>
                <a:gd name="T1" fmla="*/ 71 h 80"/>
                <a:gd name="T2" fmla="*/ 50 w 74"/>
                <a:gd name="T3" fmla="*/ 72 h 80"/>
                <a:gd name="T4" fmla="*/ 26 w 74"/>
                <a:gd name="T5" fmla="*/ 63 h 80"/>
                <a:gd name="T6" fmla="*/ 17 w 74"/>
                <a:gd name="T7" fmla="*/ 38 h 80"/>
                <a:gd name="T8" fmla="*/ 24 w 74"/>
                <a:gd name="T9" fmla="*/ 15 h 80"/>
                <a:gd name="T10" fmla="*/ 45 w 74"/>
                <a:gd name="T11" fmla="*/ 7 h 80"/>
                <a:gd name="T12" fmla="*/ 55 w 74"/>
                <a:gd name="T13" fmla="*/ 8 h 80"/>
                <a:gd name="T14" fmla="*/ 63 w 74"/>
                <a:gd name="T15" fmla="*/ 11 h 80"/>
                <a:gd name="T16" fmla="*/ 66 w 74"/>
                <a:gd name="T17" fmla="*/ 14 h 80"/>
                <a:gd name="T18" fmla="*/ 66 w 74"/>
                <a:gd name="T19" fmla="*/ 24 h 80"/>
                <a:gd name="T20" fmla="*/ 71 w 74"/>
                <a:gd name="T21" fmla="*/ 24 h 80"/>
                <a:gd name="T22" fmla="*/ 72 w 74"/>
                <a:gd name="T23" fmla="*/ 12 h 80"/>
                <a:gd name="T24" fmla="*/ 74 w 74"/>
                <a:gd name="T25" fmla="*/ 6 h 80"/>
                <a:gd name="T26" fmla="*/ 73 w 74"/>
                <a:gd name="T27" fmla="*/ 5 h 80"/>
                <a:gd name="T28" fmla="*/ 59 w 74"/>
                <a:gd name="T29" fmla="*/ 2 h 80"/>
                <a:gd name="T30" fmla="*/ 45 w 74"/>
                <a:gd name="T31" fmla="*/ 0 h 80"/>
                <a:gd name="T32" fmla="*/ 12 w 74"/>
                <a:gd name="T33" fmla="*/ 11 h 80"/>
                <a:gd name="T34" fmla="*/ 0 w 74"/>
                <a:gd name="T35" fmla="*/ 39 h 80"/>
                <a:gd name="T36" fmla="*/ 5 w 74"/>
                <a:gd name="T37" fmla="*/ 60 h 80"/>
                <a:gd name="T38" fmla="*/ 20 w 74"/>
                <a:gd name="T39" fmla="*/ 75 h 80"/>
                <a:gd name="T40" fmla="*/ 45 w 74"/>
                <a:gd name="T41" fmla="*/ 80 h 80"/>
                <a:gd name="T42" fmla="*/ 58 w 74"/>
                <a:gd name="T43" fmla="*/ 78 h 80"/>
                <a:gd name="T44" fmla="*/ 71 w 74"/>
                <a:gd name="T45" fmla="*/ 73 h 80"/>
                <a:gd name="T46" fmla="*/ 73 w 74"/>
                <a:gd name="T47" fmla="*/ 68 h 80"/>
                <a:gd name="T48" fmla="*/ 72 w 74"/>
                <a:gd name="T49" fmla="*/ 67 h 80"/>
                <a:gd name="T50" fmla="*/ 61 w 74"/>
                <a:gd name="T51"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0">
                  <a:moveTo>
                    <a:pt x="61" y="71"/>
                  </a:moveTo>
                  <a:cubicBezTo>
                    <a:pt x="57" y="72"/>
                    <a:pt x="54" y="72"/>
                    <a:pt x="50" y="72"/>
                  </a:cubicBezTo>
                  <a:cubicBezTo>
                    <a:pt x="40" y="72"/>
                    <a:pt x="32" y="69"/>
                    <a:pt x="26" y="63"/>
                  </a:cubicBezTo>
                  <a:cubicBezTo>
                    <a:pt x="20" y="57"/>
                    <a:pt x="17" y="48"/>
                    <a:pt x="17" y="38"/>
                  </a:cubicBezTo>
                  <a:cubicBezTo>
                    <a:pt x="17" y="28"/>
                    <a:pt x="19" y="20"/>
                    <a:pt x="24" y="15"/>
                  </a:cubicBezTo>
                  <a:cubicBezTo>
                    <a:pt x="30" y="9"/>
                    <a:pt x="37" y="7"/>
                    <a:pt x="45" y="7"/>
                  </a:cubicBezTo>
                  <a:cubicBezTo>
                    <a:pt x="49" y="7"/>
                    <a:pt x="52" y="7"/>
                    <a:pt x="55" y="8"/>
                  </a:cubicBezTo>
                  <a:cubicBezTo>
                    <a:pt x="59" y="9"/>
                    <a:pt x="61" y="10"/>
                    <a:pt x="63" y="11"/>
                  </a:cubicBezTo>
                  <a:cubicBezTo>
                    <a:pt x="65" y="13"/>
                    <a:pt x="66" y="14"/>
                    <a:pt x="66" y="14"/>
                  </a:cubicBezTo>
                  <a:cubicBezTo>
                    <a:pt x="66" y="15"/>
                    <a:pt x="66" y="18"/>
                    <a:pt x="66" y="24"/>
                  </a:cubicBezTo>
                  <a:cubicBezTo>
                    <a:pt x="71" y="24"/>
                    <a:pt x="71" y="24"/>
                    <a:pt x="71" y="24"/>
                  </a:cubicBezTo>
                  <a:cubicBezTo>
                    <a:pt x="71" y="19"/>
                    <a:pt x="72" y="15"/>
                    <a:pt x="72" y="12"/>
                  </a:cubicBezTo>
                  <a:cubicBezTo>
                    <a:pt x="72" y="10"/>
                    <a:pt x="73" y="8"/>
                    <a:pt x="74" y="6"/>
                  </a:cubicBezTo>
                  <a:cubicBezTo>
                    <a:pt x="73" y="5"/>
                    <a:pt x="73" y="5"/>
                    <a:pt x="73" y="5"/>
                  </a:cubicBezTo>
                  <a:cubicBezTo>
                    <a:pt x="69" y="4"/>
                    <a:pt x="64" y="2"/>
                    <a:pt x="59" y="2"/>
                  </a:cubicBezTo>
                  <a:cubicBezTo>
                    <a:pt x="55" y="1"/>
                    <a:pt x="50" y="0"/>
                    <a:pt x="45" y="0"/>
                  </a:cubicBezTo>
                  <a:cubicBezTo>
                    <a:pt x="31" y="0"/>
                    <a:pt x="20" y="4"/>
                    <a:pt x="12" y="11"/>
                  </a:cubicBezTo>
                  <a:cubicBezTo>
                    <a:pt x="4" y="18"/>
                    <a:pt x="0" y="28"/>
                    <a:pt x="0" y="39"/>
                  </a:cubicBezTo>
                  <a:cubicBezTo>
                    <a:pt x="0" y="47"/>
                    <a:pt x="1" y="54"/>
                    <a:pt x="5" y="60"/>
                  </a:cubicBezTo>
                  <a:cubicBezTo>
                    <a:pt x="9" y="66"/>
                    <a:pt x="14" y="71"/>
                    <a:pt x="20" y="75"/>
                  </a:cubicBezTo>
                  <a:cubicBezTo>
                    <a:pt x="27" y="78"/>
                    <a:pt x="35" y="80"/>
                    <a:pt x="45" y="80"/>
                  </a:cubicBezTo>
                  <a:cubicBezTo>
                    <a:pt x="50" y="80"/>
                    <a:pt x="54" y="79"/>
                    <a:pt x="58" y="78"/>
                  </a:cubicBezTo>
                  <a:cubicBezTo>
                    <a:pt x="62" y="77"/>
                    <a:pt x="66" y="76"/>
                    <a:pt x="71" y="73"/>
                  </a:cubicBezTo>
                  <a:cubicBezTo>
                    <a:pt x="71" y="72"/>
                    <a:pt x="72" y="70"/>
                    <a:pt x="73" y="68"/>
                  </a:cubicBezTo>
                  <a:cubicBezTo>
                    <a:pt x="72" y="67"/>
                    <a:pt x="72" y="67"/>
                    <a:pt x="72" y="67"/>
                  </a:cubicBezTo>
                  <a:cubicBezTo>
                    <a:pt x="68" y="69"/>
                    <a:pt x="64" y="70"/>
                    <a:pt x="61" y="71"/>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615" y="589"/>
              <a:ext cx="547" cy="77"/>
            </a:xfrm>
            <a:custGeom>
              <a:avLst/>
              <a:gdLst>
                <a:gd name="T0" fmla="*/ 54 w 421"/>
                <a:gd name="T1" fmla="*/ 12 h 53"/>
                <a:gd name="T2" fmla="*/ 4 w 421"/>
                <a:gd name="T3" fmla="*/ 13 h 53"/>
                <a:gd name="T4" fmla="*/ 43 w 421"/>
                <a:gd name="T5" fmla="*/ 50 h 53"/>
                <a:gd name="T6" fmla="*/ 16 w 421"/>
                <a:gd name="T7" fmla="*/ 9 h 53"/>
                <a:gd name="T8" fmla="*/ 41 w 421"/>
                <a:gd name="T9" fmla="*/ 44 h 53"/>
                <a:gd name="T10" fmla="*/ 109 w 421"/>
                <a:gd name="T11" fmla="*/ 42 h 53"/>
                <a:gd name="T12" fmla="*/ 78 w 421"/>
                <a:gd name="T13" fmla="*/ 26 h 53"/>
                <a:gd name="T14" fmla="*/ 113 w 421"/>
                <a:gd name="T15" fmla="*/ 10 h 53"/>
                <a:gd name="T16" fmla="*/ 118 w 421"/>
                <a:gd name="T17" fmla="*/ 4 h 53"/>
                <a:gd name="T18" fmla="*/ 67 w 421"/>
                <a:gd name="T19" fmla="*/ 27 h 53"/>
                <a:gd name="T20" fmla="*/ 119 w 421"/>
                <a:gd name="T21" fmla="*/ 49 h 53"/>
                <a:gd name="T22" fmla="*/ 122 w 421"/>
                <a:gd name="T23" fmla="*/ 31 h 53"/>
                <a:gd name="T24" fmla="*/ 108 w 421"/>
                <a:gd name="T25" fmla="*/ 35 h 53"/>
                <a:gd name="T26" fmla="*/ 145 w 421"/>
                <a:gd name="T27" fmla="*/ 49 h 53"/>
                <a:gd name="T28" fmla="*/ 143 w 421"/>
                <a:gd name="T29" fmla="*/ 13 h 53"/>
                <a:gd name="T30" fmla="*/ 184 w 421"/>
                <a:gd name="T31" fmla="*/ 53 h 53"/>
                <a:gd name="T32" fmla="*/ 184 w 421"/>
                <a:gd name="T33" fmla="*/ 6 h 53"/>
                <a:gd name="T34" fmla="*/ 190 w 421"/>
                <a:gd name="T35" fmla="*/ 1 h 53"/>
                <a:gd name="T36" fmla="*/ 177 w 421"/>
                <a:gd name="T37" fmla="*/ 4 h 53"/>
                <a:gd name="T38" fmla="*/ 179 w 421"/>
                <a:gd name="T39" fmla="*/ 38 h 53"/>
                <a:gd name="T40" fmla="*/ 132 w 421"/>
                <a:gd name="T41" fmla="*/ 1 h 53"/>
                <a:gd name="T42" fmla="*/ 139 w 421"/>
                <a:gd name="T43" fmla="*/ 13 h 53"/>
                <a:gd name="T44" fmla="*/ 138 w 421"/>
                <a:gd name="T45" fmla="*/ 49 h 53"/>
                <a:gd name="T46" fmla="*/ 211 w 421"/>
                <a:gd name="T47" fmla="*/ 52 h 53"/>
                <a:gd name="T48" fmla="*/ 218 w 421"/>
                <a:gd name="T49" fmla="*/ 49 h 53"/>
                <a:gd name="T50" fmla="*/ 216 w 421"/>
                <a:gd name="T51" fmla="*/ 7 h 53"/>
                <a:gd name="T52" fmla="*/ 210 w 421"/>
                <a:gd name="T53" fmla="*/ 1 h 53"/>
                <a:gd name="T54" fmla="*/ 205 w 421"/>
                <a:gd name="T55" fmla="*/ 6 h 53"/>
                <a:gd name="T56" fmla="*/ 204 w 421"/>
                <a:gd name="T57" fmla="*/ 49 h 53"/>
                <a:gd name="T58" fmla="*/ 255 w 421"/>
                <a:gd name="T59" fmla="*/ 52 h 53"/>
                <a:gd name="T60" fmla="*/ 259 w 421"/>
                <a:gd name="T61" fmla="*/ 46 h 53"/>
                <a:gd name="T62" fmla="*/ 260 w 421"/>
                <a:gd name="T63" fmla="*/ 6 h 53"/>
                <a:gd name="T64" fmla="*/ 277 w 421"/>
                <a:gd name="T65" fmla="*/ 13 h 53"/>
                <a:gd name="T66" fmla="*/ 231 w 421"/>
                <a:gd name="T67" fmla="*/ 1 h 53"/>
                <a:gd name="T68" fmla="*/ 234 w 421"/>
                <a:gd name="T69" fmla="*/ 7 h 53"/>
                <a:gd name="T70" fmla="*/ 249 w 421"/>
                <a:gd name="T71" fmla="*/ 6 h 53"/>
                <a:gd name="T72" fmla="*/ 247 w 421"/>
                <a:gd name="T73" fmla="*/ 48 h 53"/>
                <a:gd name="T74" fmla="*/ 255 w 421"/>
                <a:gd name="T75" fmla="*/ 52 h 53"/>
                <a:gd name="T76" fmla="*/ 309 w 421"/>
                <a:gd name="T77" fmla="*/ 49 h 53"/>
                <a:gd name="T78" fmla="*/ 303 w 421"/>
                <a:gd name="T79" fmla="*/ 21 h 53"/>
                <a:gd name="T80" fmla="*/ 309 w 421"/>
                <a:gd name="T81" fmla="*/ 1 h 53"/>
                <a:gd name="T82" fmla="*/ 291 w 421"/>
                <a:gd name="T83" fmla="*/ 5 h 53"/>
                <a:gd name="T84" fmla="*/ 292 w 421"/>
                <a:gd name="T85" fmla="*/ 46 h 53"/>
                <a:gd name="T86" fmla="*/ 298 w 421"/>
                <a:gd name="T87" fmla="*/ 52 h 53"/>
                <a:gd name="T88" fmla="*/ 342 w 421"/>
                <a:gd name="T89" fmla="*/ 53 h 53"/>
                <a:gd name="T90" fmla="*/ 368 w 421"/>
                <a:gd name="T91" fmla="*/ 5 h 53"/>
                <a:gd name="T92" fmla="*/ 355 w 421"/>
                <a:gd name="T93" fmla="*/ 1 h 53"/>
                <a:gd name="T94" fmla="*/ 356 w 421"/>
                <a:gd name="T95" fmla="*/ 19 h 53"/>
                <a:gd name="T96" fmla="*/ 335 w 421"/>
                <a:gd name="T97" fmla="*/ 5 h 53"/>
                <a:gd name="T98" fmla="*/ 316 w 421"/>
                <a:gd name="T99" fmla="*/ 1 h 53"/>
                <a:gd name="T100" fmla="*/ 406 w 421"/>
                <a:gd name="T101" fmla="*/ 52 h 53"/>
                <a:gd name="T102" fmla="*/ 418 w 421"/>
                <a:gd name="T103" fmla="*/ 40 h 53"/>
                <a:gd name="T104" fmla="*/ 398 w 421"/>
                <a:gd name="T105" fmla="*/ 32 h 53"/>
                <a:gd name="T106" fmla="*/ 412 w 421"/>
                <a:gd name="T107" fmla="*/ 29 h 53"/>
                <a:gd name="T108" fmla="*/ 416 w 421"/>
                <a:gd name="T109" fmla="*/ 18 h 53"/>
                <a:gd name="T110" fmla="*/ 405 w 421"/>
                <a:gd name="T111" fmla="*/ 24 h 53"/>
                <a:gd name="T112" fmla="*/ 415 w 421"/>
                <a:gd name="T113" fmla="*/ 6 h 53"/>
                <a:gd name="T114" fmla="*/ 421 w 421"/>
                <a:gd name="T115" fmla="*/ 2 h 53"/>
                <a:gd name="T116" fmla="*/ 381 w 421"/>
                <a:gd name="T117" fmla="*/ 1 h 53"/>
                <a:gd name="T118" fmla="*/ 387 w 421"/>
                <a:gd name="T119" fmla="*/ 24 h 53"/>
                <a:gd name="T120" fmla="*/ 396 w 421"/>
                <a:gd name="T121"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 h="53">
                  <a:moveTo>
                    <a:pt x="43" y="50"/>
                  </a:moveTo>
                  <a:cubicBezTo>
                    <a:pt x="48" y="47"/>
                    <a:pt x="51" y="44"/>
                    <a:pt x="53" y="40"/>
                  </a:cubicBezTo>
                  <a:cubicBezTo>
                    <a:pt x="56" y="36"/>
                    <a:pt x="57" y="31"/>
                    <a:pt x="57" y="25"/>
                  </a:cubicBezTo>
                  <a:cubicBezTo>
                    <a:pt x="57" y="20"/>
                    <a:pt x="56" y="15"/>
                    <a:pt x="54" y="12"/>
                  </a:cubicBezTo>
                  <a:cubicBezTo>
                    <a:pt x="51" y="8"/>
                    <a:pt x="48" y="5"/>
                    <a:pt x="44" y="3"/>
                  </a:cubicBezTo>
                  <a:cubicBezTo>
                    <a:pt x="41" y="1"/>
                    <a:pt x="35" y="0"/>
                    <a:pt x="29" y="0"/>
                  </a:cubicBezTo>
                  <a:cubicBezTo>
                    <a:pt x="23" y="0"/>
                    <a:pt x="17" y="1"/>
                    <a:pt x="13" y="3"/>
                  </a:cubicBezTo>
                  <a:cubicBezTo>
                    <a:pt x="9" y="6"/>
                    <a:pt x="6" y="9"/>
                    <a:pt x="4" y="13"/>
                  </a:cubicBezTo>
                  <a:cubicBezTo>
                    <a:pt x="1" y="17"/>
                    <a:pt x="0" y="21"/>
                    <a:pt x="0" y="27"/>
                  </a:cubicBezTo>
                  <a:cubicBezTo>
                    <a:pt x="0" y="35"/>
                    <a:pt x="3" y="42"/>
                    <a:pt x="7" y="46"/>
                  </a:cubicBezTo>
                  <a:cubicBezTo>
                    <a:pt x="12" y="51"/>
                    <a:pt x="19" y="53"/>
                    <a:pt x="28" y="53"/>
                  </a:cubicBezTo>
                  <a:cubicBezTo>
                    <a:pt x="34" y="53"/>
                    <a:pt x="39" y="52"/>
                    <a:pt x="43" y="50"/>
                  </a:cubicBezTo>
                  <a:close/>
                  <a:moveTo>
                    <a:pt x="20" y="47"/>
                  </a:moveTo>
                  <a:cubicBezTo>
                    <a:pt x="17" y="45"/>
                    <a:pt x="15" y="43"/>
                    <a:pt x="14" y="39"/>
                  </a:cubicBezTo>
                  <a:cubicBezTo>
                    <a:pt x="12" y="35"/>
                    <a:pt x="11" y="31"/>
                    <a:pt x="11" y="26"/>
                  </a:cubicBezTo>
                  <a:cubicBezTo>
                    <a:pt x="11" y="18"/>
                    <a:pt x="13" y="13"/>
                    <a:pt x="16" y="9"/>
                  </a:cubicBezTo>
                  <a:cubicBezTo>
                    <a:pt x="19" y="6"/>
                    <a:pt x="23" y="4"/>
                    <a:pt x="28" y="4"/>
                  </a:cubicBezTo>
                  <a:cubicBezTo>
                    <a:pt x="34" y="4"/>
                    <a:pt x="38" y="6"/>
                    <a:pt x="41" y="9"/>
                  </a:cubicBezTo>
                  <a:cubicBezTo>
                    <a:pt x="44" y="13"/>
                    <a:pt x="46" y="19"/>
                    <a:pt x="46" y="27"/>
                  </a:cubicBezTo>
                  <a:cubicBezTo>
                    <a:pt x="46" y="35"/>
                    <a:pt x="44" y="40"/>
                    <a:pt x="41" y="44"/>
                  </a:cubicBezTo>
                  <a:cubicBezTo>
                    <a:pt x="38" y="47"/>
                    <a:pt x="34" y="49"/>
                    <a:pt x="29" y="49"/>
                  </a:cubicBezTo>
                  <a:cubicBezTo>
                    <a:pt x="26" y="49"/>
                    <a:pt x="22" y="48"/>
                    <a:pt x="20" y="47"/>
                  </a:cubicBezTo>
                  <a:close/>
                  <a:moveTo>
                    <a:pt x="108" y="35"/>
                  </a:moveTo>
                  <a:cubicBezTo>
                    <a:pt x="108" y="36"/>
                    <a:pt x="109" y="38"/>
                    <a:pt x="109" y="42"/>
                  </a:cubicBezTo>
                  <a:cubicBezTo>
                    <a:pt x="109" y="43"/>
                    <a:pt x="109" y="45"/>
                    <a:pt x="108" y="47"/>
                  </a:cubicBezTo>
                  <a:cubicBezTo>
                    <a:pt x="105" y="48"/>
                    <a:pt x="102" y="49"/>
                    <a:pt x="99" y="49"/>
                  </a:cubicBezTo>
                  <a:cubicBezTo>
                    <a:pt x="93" y="49"/>
                    <a:pt x="88" y="47"/>
                    <a:pt x="84" y="43"/>
                  </a:cubicBezTo>
                  <a:cubicBezTo>
                    <a:pt x="80" y="38"/>
                    <a:pt x="78" y="33"/>
                    <a:pt x="78" y="26"/>
                  </a:cubicBezTo>
                  <a:cubicBezTo>
                    <a:pt x="78" y="19"/>
                    <a:pt x="80" y="14"/>
                    <a:pt x="84" y="10"/>
                  </a:cubicBezTo>
                  <a:cubicBezTo>
                    <a:pt x="88" y="6"/>
                    <a:pt x="93" y="4"/>
                    <a:pt x="99" y="4"/>
                  </a:cubicBezTo>
                  <a:cubicBezTo>
                    <a:pt x="102" y="4"/>
                    <a:pt x="105" y="5"/>
                    <a:pt x="107" y="6"/>
                  </a:cubicBezTo>
                  <a:cubicBezTo>
                    <a:pt x="110" y="6"/>
                    <a:pt x="112" y="8"/>
                    <a:pt x="113" y="10"/>
                  </a:cubicBezTo>
                  <a:cubicBezTo>
                    <a:pt x="114" y="11"/>
                    <a:pt x="114" y="13"/>
                    <a:pt x="114" y="16"/>
                  </a:cubicBezTo>
                  <a:cubicBezTo>
                    <a:pt x="117" y="16"/>
                    <a:pt x="117" y="16"/>
                    <a:pt x="117" y="16"/>
                  </a:cubicBezTo>
                  <a:cubicBezTo>
                    <a:pt x="117" y="11"/>
                    <a:pt x="118" y="7"/>
                    <a:pt x="119" y="4"/>
                  </a:cubicBezTo>
                  <a:cubicBezTo>
                    <a:pt x="118" y="4"/>
                    <a:pt x="118" y="4"/>
                    <a:pt x="118" y="4"/>
                  </a:cubicBezTo>
                  <a:cubicBezTo>
                    <a:pt x="115" y="2"/>
                    <a:pt x="112" y="2"/>
                    <a:pt x="109" y="1"/>
                  </a:cubicBezTo>
                  <a:cubicBezTo>
                    <a:pt x="106" y="1"/>
                    <a:pt x="102" y="0"/>
                    <a:pt x="99" y="0"/>
                  </a:cubicBezTo>
                  <a:cubicBezTo>
                    <a:pt x="88" y="0"/>
                    <a:pt x="81" y="3"/>
                    <a:pt x="75" y="7"/>
                  </a:cubicBezTo>
                  <a:cubicBezTo>
                    <a:pt x="70" y="12"/>
                    <a:pt x="67" y="19"/>
                    <a:pt x="67" y="27"/>
                  </a:cubicBezTo>
                  <a:cubicBezTo>
                    <a:pt x="67" y="35"/>
                    <a:pt x="70" y="41"/>
                    <a:pt x="75" y="46"/>
                  </a:cubicBezTo>
                  <a:cubicBezTo>
                    <a:pt x="80" y="51"/>
                    <a:pt x="88" y="53"/>
                    <a:pt x="97" y="53"/>
                  </a:cubicBezTo>
                  <a:cubicBezTo>
                    <a:pt x="101" y="53"/>
                    <a:pt x="104" y="53"/>
                    <a:pt x="107" y="52"/>
                  </a:cubicBezTo>
                  <a:cubicBezTo>
                    <a:pt x="111" y="52"/>
                    <a:pt x="115" y="50"/>
                    <a:pt x="119" y="49"/>
                  </a:cubicBezTo>
                  <a:cubicBezTo>
                    <a:pt x="119" y="45"/>
                    <a:pt x="119" y="42"/>
                    <a:pt x="119" y="41"/>
                  </a:cubicBezTo>
                  <a:cubicBezTo>
                    <a:pt x="119" y="40"/>
                    <a:pt x="119" y="37"/>
                    <a:pt x="119" y="35"/>
                  </a:cubicBezTo>
                  <a:cubicBezTo>
                    <a:pt x="120" y="34"/>
                    <a:pt x="121" y="34"/>
                    <a:pt x="122" y="34"/>
                  </a:cubicBezTo>
                  <a:cubicBezTo>
                    <a:pt x="122" y="31"/>
                    <a:pt x="122" y="31"/>
                    <a:pt x="122" y="31"/>
                  </a:cubicBezTo>
                  <a:cubicBezTo>
                    <a:pt x="119" y="31"/>
                    <a:pt x="115" y="32"/>
                    <a:pt x="112" y="32"/>
                  </a:cubicBezTo>
                  <a:cubicBezTo>
                    <a:pt x="109" y="32"/>
                    <a:pt x="105" y="31"/>
                    <a:pt x="100" y="31"/>
                  </a:cubicBezTo>
                  <a:cubicBezTo>
                    <a:pt x="100" y="34"/>
                    <a:pt x="100" y="34"/>
                    <a:pt x="100" y="34"/>
                  </a:cubicBezTo>
                  <a:cubicBezTo>
                    <a:pt x="105" y="35"/>
                    <a:pt x="108" y="35"/>
                    <a:pt x="108" y="35"/>
                  </a:cubicBezTo>
                  <a:close/>
                  <a:moveTo>
                    <a:pt x="141" y="52"/>
                  </a:moveTo>
                  <a:cubicBezTo>
                    <a:pt x="143" y="52"/>
                    <a:pt x="146" y="52"/>
                    <a:pt x="150" y="52"/>
                  </a:cubicBezTo>
                  <a:cubicBezTo>
                    <a:pt x="150" y="49"/>
                    <a:pt x="150" y="49"/>
                    <a:pt x="150" y="49"/>
                  </a:cubicBezTo>
                  <a:cubicBezTo>
                    <a:pt x="147" y="49"/>
                    <a:pt x="145" y="49"/>
                    <a:pt x="145" y="49"/>
                  </a:cubicBezTo>
                  <a:cubicBezTo>
                    <a:pt x="144" y="48"/>
                    <a:pt x="144" y="48"/>
                    <a:pt x="144" y="48"/>
                  </a:cubicBezTo>
                  <a:cubicBezTo>
                    <a:pt x="144" y="47"/>
                    <a:pt x="144" y="45"/>
                    <a:pt x="144" y="41"/>
                  </a:cubicBezTo>
                  <a:cubicBezTo>
                    <a:pt x="143" y="36"/>
                    <a:pt x="143" y="31"/>
                    <a:pt x="143" y="27"/>
                  </a:cubicBezTo>
                  <a:cubicBezTo>
                    <a:pt x="143" y="13"/>
                    <a:pt x="143" y="13"/>
                    <a:pt x="143" y="13"/>
                  </a:cubicBezTo>
                  <a:cubicBezTo>
                    <a:pt x="146" y="16"/>
                    <a:pt x="150" y="21"/>
                    <a:pt x="154" y="26"/>
                  </a:cubicBezTo>
                  <a:cubicBezTo>
                    <a:pt x="163" y="37"/>
                    <a:pt x="171" y="45"/>
                    <a:pt x="177" y="52"/>
                  </a:cubicBezTo>
                  <a:cubicBezTo>
                    <a:pt x="178" y="53"/>
                    <a:pt x="180" y="53"/>
                    <a:pt x="183" y="53"/>
                  </a:cubicBezTo>
                  <a:cubicBezTo>
                    <a:pt x="184" y="53"/>
                    <a:pt x="184" y="53"/>
                    <a:pt x="184" y="53"/>
                  </a:cubicBezTo>
                  <a:cubicBezTo>
                    <a:pt x="184" y="49"/>
                    <a:pt x="183" y="45"/>
                    <a:pt x="183" y="41"/>
                  </a:cubicBezTo>
                  <a:cubicBezTo>
                    <a:pt x="184" y="26"/>
                    <a:pt x="184" y="26"/>
                    <a:pt x="184" y="26"/>
                  </a:cubicBezTo>
                  <a:cubicBezTo>
                    <a:pt x="184" y="12"/>
                    <a:pt x="184" y="12"/>
                    <a:pt x="184" y="12"/>
                  </a:cubicBezTo>
                  <a:cubicBezTo>
                    <a:pt x="184" y="8"/>
                    <a:pt x="184" y="6"/>
                    <a:pt x="184" y="6"/>
                  </a:cubicBezTo>
                  <a:cubicBezTo>
                    <a:pt x="184" y="5"/>
                    <a:pt x="184" y="5"/>
                    <a:pt x="184" y="5"/>
                  </a:cubicBezTo>
                  <a:cubicBezTo>
                    <a:pt x="185" y="5"/>
                    <a:pt x="185" y="5"/>
                    <a:pt x="185" y="5"/>
                  </a:cubicBezTo>
                  <a:cubicBezTo>
                    <a:pt x="186" y="4"/>
                    <a:pt x="187" y="4"/>
                    <a:pt x="190" y="4"/>
                  </a:cubicBezTo>
                  <a:cubicBezTo>
                    <a:pt x="190" y="1"/>
                    <a:pt x="190" y="1"/>
                    <a:pt x="190" y="1"/>
                  </a:cubicBezTo>
                  <a:cubicBezTo>
                    <a:pt x="187" y="1"/>
                    <a:pt x="184" y="1"/>
                    <a:pt x="180" y="1"/>
                  </a:cubicBezTo>
                  <a:cubicBezTo>
                    <a:pt x="178" y="1"/>
                    <a:pt x="175" y="1"/>
                    <a:pt x="172" y="1"/>
                  </a:cubicBezTo>
                  <a:cubicBezTo>
                    <a:pt x="172" y="4"/>
                    <a:pt x="172" y="4"/>
                    <a:pt x="172" y="4"/>
                  </a:cubicBezTo>
                  <a:cubicBezTo>
                    <a:pt x="175" y="4"/>
                    <a:pt x="177" y="4"/>
                    <a:pt x="177" y="4"/>
                  </a:cubicBezTo>
                  <a:cubicBezTo>
                    <a:pt x="178" y="5"/>
                    <a:pt x="178" y="5"/>
                    <a:pt x="178" y="5"/>
                  </a:cubicBezTo>
                  <a:cubicBezTo>
                    <a:pt x="179" y="6"/>
                    <a:pt x="179" y="7"/>
                    <a:pt x="179" y="9"/>
                  </a:cubicBezTo>
                  <a:cubicBezTo>
                    <a:pt x="179" y="13"/>
                    <a:pt x="179" y="18"/>
                    <a:pt x="179" y="24"/>
                  </a:cubicBezTo>
                  <a:cubicBezTo>
                    <a:pt x="179" y="38"/>
                    <a:pt x="179" y="38"/>
                    <a:pt x="179" y="38"/>
                  </a:cubicBezTo>
                  <a:cubicBezTo>
                    <a:pt x="176" y="35"/>
                    <a:pt x="172" y="30"/>
                    <a:pt x="167" y="24"/>
                  </a:cubicBezTo>
                  <a:cubicBezTo>
                    <a:pt x="160" y="16"/>
                    <a:pt x="153" y="8"/>
                    <a:pt x="148" y="1"/>
                  </a:cubicBezTo>
                  <a:cubicBezTo>
                    <a:pt x="145" y="1"/>
                    <a:pt x="143" y="1"/>
                    <a:pt x="141" y="1"/>
                  </a:cubicBezTo>
                  <a:cubicBezTo>
                    <a:pt x="139" y="1"/>
                    <a:pt x="136" y="1"/>
                    <a:pt x="132" y="1"/>
                  </a:cubicBezTo>
                  <a:cubicBezTo>
                    <a:pt x="132" y="4"/>
                    <a:pt x="132" y="4"/>
                    <a:pt x="132" y="4"/>
                  </a:cubicBezTo>
                  <a:cubicBezTo>
                    <a:pt x="136" y="4"/>
                    <a:pt x="137" y="4"/>
                    <a:pt x="138" y="5"/>
                  </a:cubicBezTo>
                  <a:cubicBezTo>
                    <a:pt x="138" y="5"/>
                    <a:pt x="138" y="5"/>
                    <a:pt x="139" y="6"/>
                  </a:cubicBezTo>
                  <a:cubicBezTo>
                    <a:pt x="139" y="6"/>
                    <a:pt x="139" y="9"/>
                    <a:pt x="139" y="13"/>
                  </a:cubicBezTo>
                  <a:cubicBezTo>
                    <a:pt x="139" y="28"/>
                    <a:pt x="139" y="28"/>
                    <a:pt x="139" y="28"/>
                  </a:cubicBezTo>
                  <a:cubicBezTo>
                    <a:pt x="139" y="31"/>
                    <a:pt x="139" y="36"/>
                    <a:pt x="139" y="42"/>
                  </a:cubicBezTo>
                  <a:cubicBezTo>
                    <a:pt x="139" y="45"/>
                    <a:pt x="139" y="47"/>
                    <a:pt x="138" y="48"/>
                  </a:cubicBezTo>
                  <a:cubicBezTo>
                    <a:pt x="138" y="48"/>
                    <a:pt x="138" y="49"/>
                    <a:pt x="138" y="49"/>
                  </a:cubicBezTo>
                  <a:cubicBezTo>
                    <a:pt x="137" y="49"/>
                    <a:pt x="135" y="49"/>
                    <a:pt x="132" y="49"/>
                  </a:cubicBezTo>
                  <a:cubicBezTo>
                    <a:pt x="132" y="52"/>
                    <a:pt x="132" y="52"/>
                    <a:pt x="132" y="52"/>
                  </a:cubicBezTo>
                  <a:cubicBezTo>
                    <a:pt x="137" y="52"/>
                    <a:pt x="140" y="52"/>
                    <a:pt x="141" y="52"/>
                  </a:cubicBezTo>
                  <a:close/>
                  <a:moveTo>
                    <a:pt x="211" y="52"/>
                  </a:moveTo>
                  <a:cubicBezTo>
                    <a:pt x="213" y="52"/>
                    <a:pt x="216" y="52"/>
                    <a:pt x="218" y="52"/>
                  </a:cubicBezTo>
                  <a:cubicBezTo>
                    <a:pt x="223" y="52"/>
                    <a:pt x="223" y="52"/>
                    <a:pt x="223" y="52"/>
                  </a:cubicBezTo>
                  <a:cubicBezTo>
                    <a:pt x="223" y="49"/>
                    <a:pt x="223" y="49"/>
                    <a:pt x="223" y="49"/>
                  </a:cubicBezTo>
                  <a:cubicBezTo>
                    <a:pt x="220" y="49"/>
                    <a:pt x="218" y="49"/>
                    <a:pt x="218" y="49"/>
                  </a:cubicBezTo>
                  <a:cubicBezTo>
                    <a:pt x="217" y="49"/>
                    <a:pt x="217" y="48"/>
                    <a:pt x="217" y="48"/>
                  </a:cubicBezTo>
                  <a:cubicBezTo>
                    <a:pt x="216" y="47"/>
                    <a:pt x="216" y="45"/>
                    <a:pt x="216" y="41"/>
                  </a:cubicBezTo>
                  <a:cubicBezTo>
                    <a:pt x="216" y="38"/>
                    <a:pt x="216" y="31"/>
                    <a:pt x="216" y="21"/>
                  </a:cubicBezTo>
                  <a:cubicBezTo>
                    <a:pt x="216" y="14"/>
                    <a:pt x="216" y="9"/>
                    <a:pt x="216" y="7"/>
                  </a:cubicBezTo>
                  <a:cubicBezTo>
                    <a:pt x="216" y="6"/>
                    <a:pt x="217" y="5"/>
                    <a:pt x="217" y="5"/>
                  </a:cubicBezTo>
                  <a:cubicBezTo>
                    <a:pt x="218" y="4"/>
                    <a:pt x="219" y="4"/>
                    <a:pt x="223" y="4"/>
                  </a:cubicBezTo>
                  <a:cubicBezTo>
                    <a:pt x="223" y="1"/>
                    <a:pt x="223" y="1"/>
                    <a:pt x="223" y="1"/>
                  </a:cubicBezTo>
                  <a:cubicBezTo>
                    <a:pt x="219" y="1"/>
                    <a:pt x="215" y="1"/>
                    <a:pt x="210" y="1"/>
                  </a:cubicBezTo>
                  <a:cubicBezTo>
                    <a:pt x="208" y="1"/>
                    <a:pt x="204" y="1"/>
                    <a:pt x="199" y="1"/>
                  </a:cubicBezTo>
                  <a:cubicBezTo>
                    <a:pt x="199" y="4"/>
                    <a:pt x="199" y="4"/>
                    <a:pt x="199" y="4"/>
                  </a:cubicBezTo>
                  <a:cubicBezTo>
                    <a:pt x="202" y="4"/>
                    <a:pt x="204" y="4"/>
                    <a:pt x="204" y="5"/>
                  </a:cubicBezTo>
                  <a:cubicBezTo>
                    <a:pt x="205" y="5"/>
                    <a:pt x="205" y="5"/>
                    <a:pt x="205" y="6"/>
                  </a:cubicBezTo>
                  <a:cubicBezTo>
                    <a:pt x="205" y="6"/>
                    <a:pt x="205" y="8"/>
                    <a:pt x="205" y="13"/>
                  </a:cubicBezTo>
                  <a:cubicBezTo>
                    <a:pt x="205" y="19"/>
                    <a:pt x="206" y="24"/>
                    <a:pt x="206" y="28"/>
                  </a:cubicBezTo>
                  <a:cubicBezTo>
                    <a:pt x="206" y="36"/>
                    <a:pt x="205" y="42"/>
                    <a:pt x="205" y="46"/>
                  </a:cubicBezTo>
                  <a:cubicBezTo>
                    <a:pt x="205" y="47"/>
                    <a:pt x="205" y="48"/>
                    <a:pt x="204" y="49"/>
                  </a:cubicBezTo>
                  <a:cubicBezTo>
                    <a:pt x="204" y="49"/>
                    <a:pt x="202" y="49"/>
                    <a:pt x="199" y="49"/>
                  </a:cubicBezTo>
                  <a:cubicBezTo>
                    <a:pt x="199" y="52"/>
                    <a:pt x="199" y="52"/>
                    <a:pt x="199" y="52"/>
                  </a:cubicBezTo>
                  <a:cubicBezTo>
                    <a:pt x="211" y="52"/>
                    <a:pt x="211" y="52"/>
                    <a:pt x="211" y="52"/>
                  </a:cubicBezTo>
                  <a:close/>
                  <a:moveTo>
                    <a:pt x="255" y="52"/>
                  </a:moveTo>
                  <a:cubicBezTo>
                    <a:pt x="259" y="52"/>
                    <a:pt x="262" y="52"/>
                    <a:pt x="266" y="52"/>
                  </a:cubicBezTo>
                  <a:cubicBezTo>
                    <a:pt x="266" y="49"/>
                    <a:pt x="266" y="49"/>
                    <a:pt x="266" y="49"/>
                  </a:cubicBezTo>
                  <a:cubicBezTo>
                    <a:pt x="262" y="49"/>
                    <a:pt x="261" y="49"/>
                    <a:pt x="260" y="49"/>
                  </a:cubicBezTo>
                  <a:cubicBezTo>
                    <a:pt x="260" y="48"/>
                    <a:pt x="259" y="47"/>
                    <a:pt x="259" y="46"/>
                  </a:cubicBezTo>
                  <a:cubicBezTo>
                    <a:pt x="259" y="44"/>
                    <a:pt x="259" y="40"/>
                    <a:pt x="259" y="32"/>
                  </a:cubicBezTo>
                  <a:cubicBezTo>
                    <a:pt x="259" y="8"/>
                    <a:pt x="259" y="8"/>
                    <a:pt x="259" y="8"/>
                  </a:cubicBezTo>
                  <a:cubicBezTo>
                    <a:pt x="259" y="7"/>
                    <a:pt x="259" y="6"/>
                    <a:pt x="259" y="6"/>
                  </a:cubicBezTo>
                  <a:cubicBezTo>
                    <a:pt x="260" y="6"/>
                    <a:pt x="260" y="6"/>
                    <a:pt x="260" y="6"/>
                  </a:cubicBezTo>
                  <a:cubicBezTo>
                    <a:pt x="266" y="6"/>
                    <a:pt x="270" y="6"/>
                    <a:pt x="272" y="6"/>
                  </a:cubicBezTo>
                  <a:cubicBezTo>
                    <a:pt x="273" y="6"/>
                    <a:pt x="273" y="6"/>
                    <a:pt x="273" y="7"/>
                  </a:cubicBezTo>
                  <a:cubicBezTo>
                    <a:pt x="273" y="7"/>
                    <a:pt x="274" y="9"/>
                    <a:pt x="274" y="13"/>
                  </a:cubicBezTo>
                  <a:cubicBezTo>
                    <a:pt x="277" y="13"/>
                    <a:pt x="277" y="13"/>
                    <a:pt x="277" y="13"/>
                  </a:cubicBezTo>
                  <a:cubicBezTo>
                    <a:pt x="277" y="9"/>
                    <a:pt x="277" y="5"/>
                    <a:pt x="278" y="2"/>
                  </a:cubicBezTo>
                  <a:cubicBezTo>
                    <a:pt x="277" y="1"/>
                    <a:pt x="277" y="1"/>
                    <a:pt x="277" y="1"/>
                  </a:cubicBezTo>
                  <a:cubicBezTo>
                    <a:pt x="268" y="1"/>
                    <a:pt x="260" y="1"/>
                    <a:pt x="253" y="1"/>
                  </a:cubicBezTo>
                  <a:cubicBezTo>
                    <a:pt x="246" y="1"/>
                    <a:pt x="238" y="1"/>
                    <a:pt x="231" y="1"/>
                  </a:cubicBezTo>
                  <a:cubicBezTo>
                    <a:pt x="230" y="1"/>
                    <a:pt x="230" y="1"/>
                    <a:pt x="230" y="1"/>
                  </a:cubicBezTo>
                  <a:cubicBezTo>
                    <a:pt x="231" y="5"/>
                    <a:pt x="231" y="9"/>
                    <a:pt x="231" y="13"/>
                  </a:cubicBezTo>
                  <a:cubicBezTo>
                    <a:pt x="234" y="13"/>
                    <a:pt x="234" y="13"/>
                    <a:pt x="234" y="13"/>
                  </a:cubicBezTo>
                  <a:cubicBezTo>
                    <a:pt x="234" y="9"/>
                    <a:pt x="234" y="7"/>
                    <a:pt x="234" y="7"/>
                  </a:cubicBezTo>
                  <a:cubicBezTo>
                    <a:pt x="235" y="6"/>
                    <a:pt x="235" y="6"/>
                    <a:pt x="235" y="6"/>
                  </a:cubicBezTo>
                  <a:cubicBezTo>
                    <a:pt x="235" y="6"/>
                    <a:pt x="236" y="6"/>
                    <a:pt x="237" y="6"/>
                  </a:cubicBezTo>
                  <a:cubicBezTo>
                    <a:pt x="240" y="6"/>
                    <a:pt x="243" y="6"/>
                    <a:pt x="246" y="6"/>
                  </a:cubicBezTo>
                  <a:cubicBezTo>
                    <a:pt x="248" y="6"/>
                    <a:pt x="249" y="6"/>
                    <a:pt x="249" y="6"/>
                  </a:cubicBezTo>
                  <a:cubicBezTo>
                    <a:pt x="249" y="6"/>
                    <a:pt x="249" y="11"/>
                    <a:pt x="249" y="21"/>
                  </a:cubicBezTo>
                  <a:cubicBezTo>
                    <a:pt x="249" y="26"/>
                    <a:pt x="249" y="31"/>
                    <a:pt x="249" y="35"/>
                  </a:cubicBezTo>
                  <a:cubicBezTo>
                    <a:pt x="248" y="42"/>
                    <a:pt x="248" y="46"/>
                    <a:pt x="248" y="47"/>
                  </a:cubicBezTo>
                  <a:cubicBezTo>
                    <a:pt x="248" y="48"/>
                    <a:pt x="248" y="48"/>
                    <a:pt x="247" y="48"/>
                  </a:cubicBezTo>
                  <a:cubicBezTo>
                    <a:pt x="247" y="49"/>
                    <a:pt x="247" y="49"/>
                    <a:pt x="246" y="49"/>
                  </a:cubicBezTo>
                  <a:cubicBezTo>
                    <a:pt x="244" y="49"/>
                    <a:pt x="243" y="49"/>
                    <a:pt x="242" y="49"/>
                  </a:cubicBezTo>
                  <a:cubicBezTo>
                    <a:pt x="242" y="52"/>
                    <a:pt x="242" y="52"/>
                    <a:pt x="242" y="52"/>
                  </a:cubicBezTo>
                  <a:cubicBezTo>
                    <a:pt x="245" y="52"/>
                    <a:pt x="249" y="52"/>
                    <a:pt x="255" y="52"/>
                  </a:cubicBezTo>
                  <a:close/>
                  <a:moveTo>
                    <a:pt x="298" y="52"/>
                  </a:moveTo>
                  <a:cubicBezTo>
                    <a:pt x="300" y="52"/>
                    <a:pt x="302" y="52"/>
                    <a:pt x="305" y="52"/>
                  </a:cubicBezTo>
                  <a:cubicBezTo>
                    <a:pt x="309" y="52"/>
                    <a:pt x="309" y="52"/>
                    <a:pt x="309" y="52"/>
                  </a:cubicBezTo>
                  <a:cubicBezTo>
                    <a:pt x="309" y="49"/>
                    <a:pt x="309" y="49"/>
                    <a:pt x="309" y="49"/>
                  </a:cubicBezTo>
                  <a:cubicBezTo>
                    <a:pt x="307" y="49"/>
                    <a:pt x="305" y="49"/>
                    <a:pt x="304" y="49"/>
                  </a:cubicBezTo>
                  <a:cubicBezTo>
                    <a:pt x="304" y="49"/>
                    <a:pt x="304" y="48"/>
                    <a:pt x="304" y="48"/>
                  </a:cubicBezTo>
                  <a:cubicBezTo>
                    <a:pt x="303" y="47"/>
                    <a:pt x="303" y="45"/>
                    <a:pt x="303" y="41"/>
                  </a:cubicBezTo>
                  <a:cubicBezTo>
                    <a:pt x="303" y="38"/>
                    <a:pt x="303" y="31"/>
                    <a:pt x="303" y="21"/>
                  </a:cubicBezTo>
                  <a:cubicBezTo>
                    <a:pt x="303" y="14"/>
                    <a:pt x="303" y="9"/>
                    <a:pt x="303" y="7"/>
                  </a:cubicBezTo>
                  <a:cubicBezTo>
                    <a:pt x="303" y="6"/>
                    <a:pt x="303" y="5"/>
                    <a:pt x="304" y="5"/>
                  </a:cubicBezTo>
                  <a:cubicBezTo>
                    <a:pt x="304" y="4"/>
                    <a:pt x="306" y="4"/>
                    <a:pt x="309" y="4"/>
                  </a:cubicBezTo>
                  <a:cubicBezTo>
                    <a:pt x="309" y="1"/>
                    <a:pt x="309" y="1"/>
                    <a:pt x="309" y="1"/>
                  </a:cubicBezTo>
                  <a:cubicBezTo>
                    <a:pt x="306" y="1"/>
                    <a:pt x="302" y="1"/>
                    <a:pt x="297" y="1"/>
                  </a:cubicBezTo>
                  <a:cubicBezTo>
                    <a:pt x="294" y="1"/>
                    <a:pt x="291" y="1"/>
                    <a:pt x="286" y="1"/>
                  </a:cubicBezTo>
                  <a:cubicBezTo>
                    <a:pt x="286" y="4"/>
                    <a:pt x="286" y="4"/>
                    <a:pt x="286" y="4"/>
                  </a:cubicBezTo>
                  <a:cubicBezTo>
                    <a:pt x="289" y="4"/>
                    <a:pt x="291" y="4"/>
                    <a:pt x="291" y="5"/>
                  </a:cubicBezTo>
                  <a:cubicBezTo>
                    <a:pt x="291" y="5"/>
                    <a:pt x="292" y="5"/>
                    <a:pt x="292" y="6"/>
                  </a:cubicBezTo>
                  <a:cubicBezTo>
                    <a:pt x="292" y="6"/>
                    <a:pt x="292" y="8"/>
                    <a:pt x="292" y="13"/>
                  </a:cubicBezTo>
                  <a:cubicBezTo>
                    <a:pt x="292" y="19"/>
                    <a:pt x="292" y="24"/>
                    <a:pt x="292" y="28"/>
                  </a:cubicBezTo>
                  <a:cubicBezTo>
                    <a:pt x="292" y="36"/>
                    <a:pt x="292" y="42"/>
                    <a:pt x="292" y="46"/>
                  </a:cubicBezTo>
                  <a:cubicBezTo>
                    <a:pt x="292" y="47"/>
                    <a:pt x="292" y="48"/>
                    <a:pt x="291" y="49"/>
                  </a:cubicBezTo>
                  <a:cubicBezTo>
                    <a:pt x="291" y="49"/>
                    <a:pt x="289" y="49"/>
                    <a:pt x="286" y="49"/>
                  </a:cubicBezTo>
                  <a:cubicBezTo>
                    <a:pt x="286" y="52"/>
                    <a:pt x="286" y="52"/>
                    <a:pt x="286" y="52"/>
                  </a:cubicBezTo>
                  <a:cubicBezTo>
                    <a:pt x="298" y="52"/>
                    <a:pt x="298" y="52"/>
                    <a:pt x="298" y="52"/>
                  </a:cubicBezTo>
                  <a:close/>
                  <a:moveTo>
                    <a:pt x="321" y="5"/>
                  </a:moveTo>
                  <a:cubicBezTo>
                    <a:pt x="322" y="5"/>
                    <a:pt x="322" y="6"/>
                    <a:pt x="323" y="8"/>
                  </a:cubicBezTo>
                  <a:cubicBezTo>
                    <a:pt x="324" y="10"/>
                    <a:pt x="326" y="15"/>
                    <a:pt x="329" y="22"/>
                  </a:cubicBezTo>
                  <a:cubicBezTo>
                    <a:pt x="342" y="53"/>
                    <a:pt x="342" y="53"/>
                    <a:pt x="342" y="53"/>
                  </a:cubicBezTo>
                  <a:cubicBezTo>
                    <a:pt x="347" y="53"/>
                    <a:pt x="347" y="53"/>
                    <a:pt x="347" y="53"/>
                  </a:cubicBezTo>
                  <a:cubicBezTo>
                    <a:pt x="348" y="50"/>
                    <a:pt x="350" y="46"/>
                    <a:pt x="352" y="40"/>
                  </a:cubicBezTo>
                  <a:cubicBezTo>
                    <a:pt x="364" y="13"/>
                    <a:pt x="364" y="13"/>
                    <a:pt x="364" y="13"/>
                  </a:cubicBezTo>
                  <a:cubicBezTo>
                    <a:pt x="366" y="8"/>
                    <a:pt x="367" y="5"/>
                    <a:pt x="368" y="5"/>
                  </a:cubicBezTo>
                  <a:cubicBezTo>
                    <a:pt x="368" y="4"/>
                    <a:pt x="370" y="4"/>
                    <a:pt x="372" y="4"/>
                  </a:cubicBezTo>
                  <a:cubicBezTo>
                    <a:pt x="372" y="1"/>
                    <a:pt x="372" y="1"/>
                    <a:pt x="372" y="1"/>
                  </a:cubicBezTo>
                  <a:cubicBezTo>
                    <a:pt x="368" y="1"/>
                    <a:pt x="365" y="1"/>
                    <a:pt x="364" y="1"/>
                  </a:cubicBezTo>
                  <a:cubicBezTo>
                    <a:pt x="362" y="1"/>
                    <a:pt x="359" y="1"/>
                    <a:pt x="355" y="1"/>
                  </a:cubicBezTo>
                  <a:cubicBezTo>
                    <a:pt x="355" y="4"/>
                    <a:pt x="355" y="4"/>
                    <a:pt x="355" y="4"/>
                  </a:cubicBezTo>
                  <a:cubicBezTo>
                    <a:pt x="358" y="4"/>
                    <a:pt x="359" y="4"/>
                    <a:pt x="360" y="5"/>
                  </a:cubicBezTo>
                  <a:cubicBezTo>
                    <a:pt x="360" y="5"/>
                    <a:pt x="361" y="5"/>
                    <a:pt x="361" y="6"/>
                  </a:cubicBezTo>
                  <a:cubicBezTo>
                    <a:pt x="361" y="7"/>
                    <a:pt x="359" y="12"/>
                    <a:pt x="356" y="19"/>
                  </a:cubicBezTo>
                  <a:cubicBezTo>
                    <a:pt x="348" y="40"/>
                    <a:pt x="348" y="40"/>
                    <a:pt x="348" y="40"/>
                  </a:cubicBezTo>
                  <a:cubicBezTo>
                    <a:pt x="338" y="15"/>
                    <a:pt x="338" y="15"/>
                    <a:pt x="338" y="15"/>
                  </a:cubicBezTo>
                  <a:cubicBezTo>
                    <a:pt x="335" y="9"/>
                    <a:pt x="334" y="7"/>
                    <a:pt x="334" y="6"/>
                  </a:cubicBezTo>
                  <a:cubicBezTo>
                    <a:pt x="334" y="5"/>
                    <a:pt x="335" y="5"/>
                    <a:pt x="335" y="5"/>
                  </a:cubicBezTo>
                  <a:cubicBezTo>
                    <a:pt x="336" y="4"/>
                    <a:pt x="338" y="4"/>
                    <a:pt x="340" y="4"/>
                  </a:cubicBezTo>
                  <a:cubicBezTo>
                    <a:pt x="340" y="1"/>
                    <a:pt x="340" y="1"/>
                    <a:pt x="340" y="1"/>
                  </a:cubicBezTo>
                  <a:cubicBezTo>
                    <a:pt x="336" y="1"/>
                    <a:pt x="333" y="1"/>
                    <a:pt x="329" y="1"/>
                  </a:cubicBezTo>
                  <a:cubicBezTo>
                    <a:pt x="325" y="1"/>
                    <a:pt x="321" y="1"/>
                    <a:pt x="316" y="1"/>
                  </a:cubicBezTo>
                  <a:cubicBezTo>
                    <a:pt x="316" y="4"/>
                    <a:pt x="316" y="4"/>
                    <a:pt x="316" y="4"/>
                  </a:cubicBezTo>
                  <a:cubicBezTo>
                    <a:pt x="319" y="4"/>
                    <a:pt x="321" y="4"/>
                    <a:pt x="321" y="5"/>
                  </a:cubicBezTo>
                  <a:close/>
                  <a:moveTo>
                    <a:pt x="396" y="52"/>
                  </a:moveTo>
                  <a:cubicBezTo>
                    <a:pt x="399" y="52"/>
                    <a:pt x="402" y="52"/>
                    <a:pt x="406" y="52"/>
                  </a:cubicBezTo>
                  <a:cubicBezTo>
                    <a:pt x="410" y="52"/>
                    <a:pt x="413" y="52"/>
                    <a:pt x="414" y="52"/>
                  </a:cubicBezTo>
                  <a:cubicBezTo>
                    <a:pt x="416" y="52"/>
                    <a:pt x="418" y="52"/>
                    <a:pt x="420" y="52"/>
                  </a:cubicBezTo>
                  <a:cubicBezTo>
                    <a:pt x="421" y="48"/>
                    <a:pt x="421" y="44"/>
                    <a:pt x="421" y="40"/>
                  </a:cubicBezTo>
                  <a:cubicBezTo>
                    <a:pt x="418" y="40"/>
                    <a:pt x="418" y="40"/>
                    <a:pt x="418" y="40"/>
                  </a:cubicBezTo>
                  <a:cubicBezTo>
                    <a:pt x="418" y="42"/>
                    <a:pt x="417" y="45"/>
                    <a:pt x="417" y="47"/>
                  </a:cubicBezTo>
                  <a:cubicBezTo>
                    <a:pt x="413" y="48"/>
                    <a:pt x="409" y="48"/>
                    <a:pt x="405" y="48"/>
                  </a:cubicBezTo>
                  <a:cubicBezTo>
                    <a:pt x="398" y="48"/>
                    <a:pt x="398" y="48"/>
                    <a:pt x="398" y="48"/>
                  </a:cubicBezTo>
                  <a:cubicBezTo>
                    <a:pt x="398" y="44"/>
                    <a:pt x="398" y="39"/>
                    <a:pt x="398" y="32"/>
                  </a:cubicBezTo>
                  <a:cubicBezTo>
                    <a:pt x="398" y="30"/>
                    <a:pt x="398" y="29"/>
                    <a:pt x="398" y="28"/>
                  </a:cubicBezTo>
                  <a:cubicBezTo>
                    <a:pt x="400" y="28"/>
                    <a:pt x="401" y="28"/>
                    <a:pt x="403" y="28"/>
                  </a:cubicBezTo>
                  <a:cubicBezTo>
                    <a:pt x="407" y="28"/>
                    <a:pt x="410" y="28"/>
                    <a:pt x="411" y="28"/>
                  </a:cubicBezTo>
                  <a:cubicBezTo>
                    <a:pt x="411" y="28"/>
                    <a:pt x="412" y="28"/>
                    <a:pt x="412" y="29"/>
                  </a:cubicBezTo>
                  <a:cubicBezTo>
                    <a:pt x="412" y="29"/>
                    <a:pt x="412" y="31"/>
                    <a:pt x="412" y="34"/>
                  </a:cubicBezTo>
                  <a:cubicBezTo>
                    <a:pt x="416" y="34"/>
                    <a:pt x="416" y="34"/>
                    <a:pt x="416" y="34"/>
                  </a:cubicBezTo>
                  <a:cubicBezTo>
                    <a:pt x="415" y="26"/>
                    <a:pt x="415" y="26"/>
                    <a:pt x="415" y="26"/>
                  </a:cubicBezTo>
                  <a:cubicBezTo>
                    <a:pt x="415" y="25"/>
                    <a:pt x="415" y="22"/>
                    <a:pt x="416" y="18"/>
                  </a:cubicBezTo>
                  <a:cubicBezTo>
                    <a:pt x="412" y="18"/>
                    <a:pt x="412" y="18"/>
                    <a:pt x="412" y="18"/>
                  </a:cubicBezTo>
                  <a:cubicBezTo>
                    <a:pt x="412" y="20"/>
                    <a:pt x="412" y="22"/>
                    <a:pt x="412" y="22"/>
                  </a:cubicBezTo>
                  <a:cubicBezTo>
                    <a:pt x="412" y="23"/>
                    <a:pt x="411" y="23"/>
                    <a:pt x="411" y="23"/>
                  </a:cubicBezTo>
                  <a:cubicBezTo>
                    <a:pt x="410" y="24"/>
                    <a:pt x="408" y="24"/>
                    <a:pt x="405" y="24"/>
                  </a:cubicBezTo>
                  <a:cubicBezTo>
                    <a:pt x="403" y="24"/>
                    <a:pt x="400" y="24"/>
                    <a:pt x="398" y="24"/>
                  </a:cubicBezTo>
                  <a:cubicBezTo>
                    <a:pt x="398" y="19"/>
                    <a:pt x="398" y="13"/>
                    <a:pt x="398" y="5"/>
                  </a:cubicBezTo>
                  <a:cubicBezTo>
                    <a:pt x="401" y="5"/>
                    <a:pt x="403" y="5"/>
                    <a:pt x="405" y="5"/>
                  </a:cubicBezTo>
                  <a:cubicBezTo>
                    <a:pt x="409" y="5"/>
                    <a:pt x="413" y="5"/>
                    <a:pt x="415" y="6"/>
                  </a:cubicBezTo>
                  <a:cubicBezTo>
                    <a:pt x="416" y="6"/>
                    <a:pt x="416" y="6"/>
                    <a:pt x="416" y="6"/>
                  </a:cubicBezTo>
                  <a:cubicBezTo>
                    <a:pt x="416" y="7"/>
                    <a:pt x="417" y="9"/>
                    <a:pt x="417" y="12"/>
                  </a:cubicBezTo>
                  <a:cubicBezTo>
                    <a:pt x="420" y="12"/>
                    <a:pt x="420" y="12"/>
                    <a:pt x="420" y="12"/>
                  </a:cubicBezTo>
                  <a:cubicBezTo>
                    <a:pt x="420" y="8"/>
                    <a:pt x="420" y="4"/>
                    <a:pt x="421" y="2"/>
                  </a:cubicBezTo>
                  <a:cubicBezTo>
                    <a:pt x="420" y="1"/>
                    <a:pt x="420" y="1"/>
                    <a:pt x="420" y="1"/>
                  </a:cubicBezTo>
                  <a:cubicBezTo>
                    <a:pt x="419" y="1"/>
                    <a:pt x="417" y="1"/>
                    <a:pt x="415" y="1"/>
                  </a:cubicBezTo>
                  <a:cubicBezTo>
                    <a:pt x="395" y="1"/>
                    <a:pt x="395" y="1"/>
                    <a:pt x="395" y="1"/>
                  </a:cubicBezTo>
                  <a:cubicBezTo>
                    <a:pt x="391" y="1"/>
                    <a:pt x="387" y="1"/>
                    <a:pt x="381" y="1"/>
                  </a:cubicBezTo>
                  <a:cubicBezTo>
                    <a:pt x="381" y="4"/>
                    <a:pt x="381" y="4"/>
                    <a:pt x="381" y="4"/>
                  </a:cubicBezTo>
                  <a:cubicBezTo>
                    <a:pt x="384" y="4"/>
                    <a:pt x="386" y="5"/>
                    <a:pt x="386" y="5"/>
                  </a:cubicBezTo>
                  <a:cubicBezTo>
                    <a:pt x="387" y="5"/>
                    <a:pt x="387" y="6"/>
                    <a:pt x="387" y="8"/>
                  </a:cubicBezTo>
                  <a:cubicBezTo>
                    <a:pt x="387" y="10"/>
                    <a:pt x="387" y="16"/>
                    <a:pt x="387" y="24"/>
                  </a:cubicBezTo>
                  <a:cubicBezTo>
                    <a:pt x="387" y="37"/>
                    <a:pt x="387" y="45"/>
                    <a:pt x="387" y="48"/>
                  </a:cubicBezTo>
                  <a:cubicBezTo>
                    <a:pt x="386" y="49"/>
                    <a:pt x="384" y="50"/>
                    <a:pt x="383" y="50"/>
                  </a:cubicBezTo>
                  <a:cubicBezTo>
                    <a:pt x="383" y="52"/>
                    <a:pt x="383" y="52"/>
                    <a:pt x="383" y="52"/>
                  </a:cubicBezTo>
                  <a:cubicBezTo>
                    <a:pt x="388" y="52"/>
                    <a:pt x="392" y="52"/>
                    <a:pt x="396"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14"/>
            <p:cNvSpPr>
              <a:spLocks/>
            </p:cNvSpPr>
            <p:nvPr/>
          </p:nvSpPr>
          <p:spPr bwMode="auto">
            <a:xfrm>
              <a:off x="1221" y="551"/>
              <a:ext cx="96" cy="117"/>
            </a:xfrm>
            <a:custGeom>
              <a:avLst/>
              <a:gdLst>
                <a:gd name="T0" fmla="*/ 61 w 74"/>
                <a:gd name="T1" fmla="*/ 71 h 80"/>
                <a:gd name="T2" fmla="*/ 50 w 74"/>
                <a:gd name="T3" fmla="*/ 72 h 80"/>
                <a:gd name="T4" fmla="*/ 26 w 74"/>
                <a:gd name="T5" fmla="*/ 63 h 80"/>
                <a:gd name="T6" fmla="*/ 17 w 74"/>
                <a:gd name="T7" fmla="*/ 38 h 80"/>
                <a:gd name="T8" fmla="*/ 24 w 74"/>
                <a:gd name="T9" fmla="*/ 15 h 80"/>
                <a:gd name="T10" fmla="*/ 45 w 74"/>
                <a:gd name="T11" fmla="*/ 7 h 80"/>
                <a:gd name="T12" fmla="*/ 56 w 74"/>
                <a:gd name="T13" fmla="*/ 8 h 80"/>
                <a:gd name="T14" fmla="*/ 63 w 74"/>
                <a:gd name="T15" fmla="*/ 11 h 80"/>
                <a:gd name="T16" fmla="*/ 66 w 74"/>
                <a:gd name="T17" fmla="*/ 14 h 80"/>
                <a:gd name="T18" fmla="*/ 66 w 74"/>
                <a:gd name="T19" fmla="*/ 24 h 80"/>
                <a:gd name="T20" fmla="*/ 71 w 74"/>
                <a:gd name="T21" fmla="*/ 24 h 80"/>
                <a:gd name="T22" fmla="*/ 72 w 74"/>
                <a:gd name="T23" fmla="*/ 12 h 80"/>
                <a:gd name="T24" fmla="*/ 74 w 74"/>
                <a:gd name="T25" fmla="*/ 6 h 80"/>
                <a:gd name="T26" fmla="*/ 73 w 74"/>
                <a:gd name="T27" fmla="*/ 5 h 80"/>
                <a:gd name="T28" fmla="*/ 59 w 74"/>
                <a:gd name="T29" fmla="*/ 2 h 80"/>
                <a:gd name="T30" fmla="*/ 45 w 74"/>
                <a:gd name="T31" fmla="*/ 0 h 80"/>
                <a:gd name="T32" fmla="*/ 12 w 74"/>
                <a:gd name="T33" fmla="*/ 11 h 80"/>
                <a:gd name="T34" fmla="*/ 0 w 74"/>
                <a:gd name="T35" fmla="*/ 39 h 80"/>
                <a:gd name="T36" fmla="*/ 5 w 74"/>
                <a:gd name="T37" fmla="*/ 60 h 80"/>
                <a:gd name="T38" fmla="*/ 20 w 74"/>
                <a:gd name="T39" fmla="*/ 75 h 80"/>
                <a:gd name="T40" fmla="*/ 45 w 74"/>
                <a:gd name="T41" fmla="*/ 80 h 80"/>
                <a:gd name="T42" fmla="*/ 58 w 74"/>
                <a:gd name="T43" fmla="*/ 78 h 80"/>
                <a:gd name="T44" fmla="*/ 71 w 74"/>
                <a:gd name="T45" fmla="*/ 73 h 80"/>
                <a:gd name="T46" fmla="*/ 73 w 74"/>
                <a:gd name="T47" fmla="*/ 68 h 80"/>
                <a:gd name="T48" fmla="*/ 72 w 74"/>
                <a:gd name="T49" fmla="*/ 67 h 80"/>
                <a:gd name="T50" fmla="*/ 61 w 74"/>
                <a:gd name="T51"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80">
                  <a:moveTo>
                    <a:pt x="61" y="71"/>
                  </a:moveTo>
                  <a:cubicBezTo>
                    <a:pt x="57" y="72"/>
                    <a:pt x="54" y="72"/>
                    <a:pt x="50" y="72"/>
                  </a:cubicBezTo>
                  <a:cubicBezTo>
                    <a:pt x="40" y="72"/>
                    <a:pt x="32" y="69"/>
                    <a:pt x="26" y="63"/>
                  </a:cubicBezTo>
                  <a:cubicBezTo>
                    <a:pt x="20" y="57"/>
                    <a:pt x="17" y="48"/>
                    <a:pt x="17" y="38"/>
                  </a:cubicBezTo>
                  <a:cubicBezTo>
                    <a:pt x="17" y="28"/>
                    <a:pt x="19" y="20"/>
                    <a:pt x="24" y="15"/>
                  </a:cubicBezTo>
                  <a:cubicBezTo>
                    <a:pt x="30" y="9"/>
                    <a:pt x="37" y="7"/>
                    <a:pt x="45" y="7"/>
                  </a:cubicBezTo>
                  <a:cubicBezTo>
                    <a:pt x="49" y="7"/>
                    <a:pt x="52" y="7"/>
                    <a:pt x="56" y="8"/>
                  </a:cubicBezTo>
                  <a:cubicBezTo>
                    <a:pt x="59" y="9"/>
                    <a:pt x="61" y="10"/>
                    <a:pt x="63" y="11"/>
                  </a:cubicBezTo>
                  <a:cubicBezTo>
                    <a:pt x="65" y="13"/>
                    <a:pt x="66" y="14"/>
                    <a:pt x="66" y="14"/>
                  </a:cubicBezTo>
                  <a:cubicBezTo>
                    <a:pt x="66" y="15"/>
                    <a:pt x="66" y="18"/>
                    <a:pt x="66" y="24"/>
                  </a:cubicBezTo>
                  <a:cubicBezTo>
                    <a:pt x="71" y="24"/>
                    <a:pt x="71" y="24"/>
                    <a:pt x="71" y="24"/>
                  </a:cubicBezTo>
                  <a:cubicBezTo>
                    <a:pt x="71" y="19"/>
                    <a:pt x="72" y="15"/>
                    <a:pt x="72" y="12"/>
                  </a:cubicBezTo>
                  <a:cubicBezTo>
                    <a:pt x="72" y="10"/>
                    <a:pt x="73" y="8"/>
                    <a:pt x="74" y="6"/>
                  </a:cubicBezTo>
                  <a:cubicBezTo>
                    <a:pt x="73" y="5"/>
                    <a:pt x="73" y="5"/>
                    <a:pt x="73" y="5"/>
                  </a:cubicBezTo>
                  <a:cubicBezTo>
                    <a:pt x="69" y="4"/>
                    <a:pt x="64" y="2"/>
                    <a:pt x="59" y="2"/>
                  </a:cubicBezTo>
                  <a:cubicBezTo>
                    <a:pt x="55" y="1"/>
                    <a:pt x="50" y="0"/>
                    <a:pt x="45" y="0"/>
                  </a:cubicBezTo>
                  <a:cubicBezTo>
                    <a:pt x="31" y="0"/>
                    <a:pt x="20" y="4"/>
                    <a:pt x="12" y="11"/>
                  </a:cubicBezTo>
                  <a:cubicBezTo>
                    <a:pt x="4" y="18"/>
                    <a:pt x="0" y="28"/>
                    <a:pt x="0" y="39"/>
                  </a:cubicBezTo>
                  <a:cubicBezTo>
                    <a:pt x="0" y="47"/>
                    <a:pt x="2" y="54"/>
                    <a:pt x="5" y="60"/>
                  </a:cubicBezTo>
                  <a:cubicBezTo>
                    <a:pt x="9" y="66"/>
                    <a:pt x="14" y="71"/>
                    <a:pt x="20" y="75"/>
                  </a:cubicBezTo>
                  <a:cubicBezTo>
                    <a:pt x="27" y="78"/>
                    <a:pt x="35" y="80"/>
                    <a:pt x="45" y="80"/>
                  </a:cubicBezTo>
                  <a:cubicBezTo>
                    <a:pt x="50" y="80"/>
                    <a:pt x="54" y="79"/>
                    <a:pt x="58" y="78"/>
                  </a:cubicBezTo>
                  <a:cubicBezTo>
                    <a:pt x="62" y="77"/>
                    <a:pt x="66" y="76"/>
                    <a:pt x="71" y="73"/>
                  </a:cubicBezTo>
                  <a:cubicBezTo>
                    <a:pt x="71" y="72"/>
                    <a:pt x="72" y="70"/>
                    <a:pt x="73" y="68"/>
                  </a:cubicBezTo>
                  <a:cubicBezTo>
                    <a:pt x="72" y="67"/>
                    <a:pt x="72" y="67"/>
                    <a:pt x="72" y="67"/>
                  </a:cubicBezTo>
                  <a:cubicBezTo>
                    <a:pt x="68" y="69"/>
                    <a:pt x="64" y="70"/>
                    <a:pt x="61" y="71"/>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331" y="589"/>
              <a:ext cx="757" cy="77"/>
            </a:xfrm>
            <a:custGeom>
              <a:avLst/>
              <a:gdLst>
                <a:gd name="T0" fmla="*/ 29 w 583"/>
                <a:gd name="T1" fmla="*/ 0 h 53"/>
                <a:gd name="T2" fmla="*/ 43 w 583"/>
                <a:gd name="T3" fmla="*/ 50 h 53"/>
                <a:gd name="T4" fmla="*/ 41 w 583"/>
                <a:gd name="T5" fmla="*/ 9 h 53"/>
                <a:gd name="T6" fmla="*/ 83 w 583"/>
                <a:gd name="T7" fmla="*/ 52 h 53"/>
                <a:gd name="T8" fmla="*/ 90 w 583"/>
                <a:gd name="T9" fmla="*/ 37 h 53"/>
                <a:gd name="T10" fmla="*/ 119 w 583"/>
                <a:gd name="T11" fmla="*/ 45 h 53"/>
                <a:gd name="T12" fmla="*/ 136 w 583"/>
                <a:gd name="T13" fmla="*/ 52 h 53"/>
                <a:gd name="T14" fmla="*/ 130 w 583"/>
                <a:gd name="T15" fmla="*/ 8 h 53"/>
                <a:gd name="T16" fmla="*/ 102 w 583"/>
                <a:gd name="T17" fmla="*/ 38 h 53"/>
                <a:gd name="T18" fmla="*/ 71 w 583"/>
                <a:gd name="T19" fmla="*/ 5 h 53"/>
                <a:gd name="T20" fmla="*/ 68 w 583"/>
                <a:gd name="T21" fmla="*/ 49 h 53"/>
                <a:gd name="T22" fmla="*/ 170 w 583"/>
                <a:gd name="T23" fmla="*/ 49 h 53"/>
                <a:gd name="T24" fmla="*/ 167 w 583"/>
                <a:gd name="T25" fmla="*/ 5 h 53"/>
                <a:gd name="T26" fmla="*/ 165 w 583"/>
                <a:gd name="T27" fmla="*/ 24 h 53"/>
                <a:gd name="T28" fmla="*/ 187 w 583"/>
                <a:gd name="T29" fmla="*/ 12 h 53"/>
                <a:gd name="T30" fmla="*/ 149 w 583"/>
                <a:gd name="T31" fmla="*/ 1 h 53"/>
                <a:gd name="T32" fmla="*/ 152 w 583"/>
                <a:gd name="T33" fmla="*/ 27 h 53"/>
                <a:gd name="T34" fmla="*/ 159 w 583"/>
                <a:gd name="T35" fmla="*/ 52 h 53"/>
                <a:gd name="T36" fmla="*/ 202 w 583"/>
                <a:gd name="T37" fmla="*/ 45 h 53"/>
                <a:gd name="T38" fmla="*/ 243 w 583"/>
                <a:gd name="T39" fmla="*/ 28 h 53"/>
                <a:gd name="T40" fmla="*/ 232 w 583"/>
                <a:gd name="T41" fmla="*/ 1 h 53"/>
                <a:gd name="T42" fmla="*/ 237 w 583"/>
                <a:gd name="T43" fmla="*/ 40 h 53"/>
                <a:gd name="T44" fmla="*/ 211 w 583"/>
                <a:gd name="T45" fmla="*/ 19 h 53"/>
                <a:gd name="T46" fmla="*/ 207 w 583"/>
                <a:gd name="T47" fmla="*/ 1 h 53"/>
                <a:gd name="T48" fmla="*/ 291 w 583"/>
                <a:gd name="T49" fmla="*/ 49 h 53"/>
                <a:gd name="T50" fmla="*/ 285 w 583"/>
                <a:gd name="T51" fmla="*/ 6 h 53"/>
                <a:gd name="T52" fmla="*/ 303 w 583"/>
                <a:gd name="T53" fmla="*/ 1 h 53"/>
                <a:gd name="T54" fmla="*/ 259 w 583"/>
                <a:gd name="T55" fmla="*/ 7 h 53"/>
                <a:gd name="T56" fmla="*/ 274 w 583"/>
                <a:gd name="T57" fmla="*/ 35 h 53"/>
                <a:gd name="T58" fmla="*/ 280 w 583"/>
                <a:gd name="T59" fmla="*/ 52 h 53"/>
                <a:gd name="T60" fmla="*/ 321 w 583"/>
                <a:gd name="T61" fmla="*/ 47 h 53"/>
                <a:gd name="T62" fmla="*/ 346 w 583"/>
                <a:gd name="T63" fmla="*/ 43 h 53"/>
                <a:gd name="T64" fmla="*/ 366 w 583"/>
                <a:gd name="T65" fmla="*/ 52 h 53"/>
                <a:gd name="T66" fmla="*/ 322 w 583"/>
                <a:gd name="T67" fmla="*/ 32 h 53"/>
                <a:gd name="T68" fmla="*/ 334 w 583"/>
                <a:gd name="T69" fmla="*/ 32 h 53"/>
                <a:gd name="T70" fmla="*/ 407 w 583"/>
                <a:gd name="T71" fmla="*/ 49 h 53"/>
                <a:gd name="T72" fmla="*/ 401 w 583"/>
                <a:gd name="T73" fmla="*/ 6 h 53"/>
                <a:gd name="T74" fmla="*/ 419 w 583"/>
                <a:gd name="T75" fmla="*/ 1 h 53"/>
                <a:gd name="T76" fmla="*/ 375 w 583"/>
                <a:gd name="T77" fmla="*/ 7 h 53"/>
                <a:gd name="T78" fmla="*/ 390 w 583"/>
                <a:gd name="T79" fmla="*/ 35 h 53"/>
                <a:gd name="T80" fmla="*/ 396 w 583"/>
                <a:gd name="T81" fmla="*/ 52 h 53"/>
                <a:gd name="T82" fmla="*/ 445 w 583"/>
                <a:gd name="T83" fmla="*/ 48 h 53"/>
                <a:gd name="T84" fmla="*/ 450 w 583"/>
                <a:gd name="T85" fmla="*/ 1 h 53"/>
                <a:gd name="T86" fmla="*/ 433 w 583"/>
                <a:gd name="T87" fmla="*/ 13 h 53"/>
                <a:gd name="T88" fmla="*/ 439 w 583"/>
                <a:gd name="T89" fmla="*/ 52 h 53"/>
                <a:gd name="T90" fmla="*/ 489 w 583"/>
                <a:gd name="T91" fmla="*/ 0 h 53"/>
                <a:gd name="T92" fmla="*/ 503 w 583"/>
                <a:gd name="T93" fmla="*/ 50 h 53"/>
                <a:gd name="T94" fmla="*/ 500 w 583"/>
                <a:gd name="T95" fmla="*/ 9 h 53"/>
                <a:gd name="T96" fmla="*/ 543 w 583"/>
                <a:gd name="T97" fmla="*/ 52 h 53"/>
                <a:gd name="T98" fmla="*/ 537 w 583"/>
                <a:gd name="T99" fmla="*/ 13 h 53"/>
                <a:gd name="T100" fmla="*/ 577 w 583"/>
                <a:gd name="T101" fmla="*/ 26 h 53"/>
                <a:gd name="T102" fmla="*/ 583 w 583"/>
                <a:gd name="T103" fmla="*/ 1 h 53"/>
                <a:gd name="T104" fmla="*/ 572 w 583"/>
                <a:gd name="T105" fmla="*/ 9 h 53"/>
                <a:gd name="T106" fmla="*/ 526 w 583"/>
                <a:gd name="T107" fmla="*/ 1 h 53"/>
                <a:gd name="T108" fmla="*/ 532 w 583"/>
                <a:gd name="T109"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53">
                  <a:moveTo>
                    <a:pt x="43" y="50"/>
                  </a:moveTo>
                  <a:cubicBezTo>
                    <a:pt x="48" y="47"/>
                    <a:pt x="51" y="44"/>
                    <a:pt x="53" y="40"/>
                  </a:cubicBezTo>
                  <a:cubicBezTo>
                    <a:pt x="56" y="36"/>
                    <a:pt x="57" y="31"/>
                    <a:pt x="57" y="25"/>
                  </a:cubicBezTo>
                  <a:cubicBezTo>
                    <a:pt x="57" y="20"/>
                    <a:pt x="56" y="15"/>
                    <a:pt x="54" y="12"/>
                  </a:cubicBezTo>
                  <a:cubicBezTo>
                    <a:pt x="52" y="8"/>
                    <a:pt x="48" y="5"/>
                    <a:pt x="45" y="3"/>
                  </a:cubicBezTo>
                  <a:cubicBezTo>
                    <a:pt x="41" y="1"/>
                    <a:pt x="35" y="0"/>
                    <a:pt x="29" y="0"/>
                  </a:cubicBezTo>
                  <a:cubicBezTo>
                    <a:pt x="23" y="0"/>
                    <a:pt x="17" y="1"/>
                    <a:pt x="13" y="3"/>
                  </a:cubicBezTo>
                  <a:cubicBezTo>
                    <a:pt x="9" y="6"/>
                    <a:pt x="6" y="9"/>
                    <a:pt x="4" y="13"/>
                  </a:cubicBezTo>
                  <a:cubicBezTo>
                    <a:pt x="1" y="17"/>
                    <a:pt x="0" y="21"/>
                    <a:pt x="0" y="27"/>
                  </a:cubicBezTo>
                  <a:cubicBezTo>
                    <a:pt x="0" y="35"/>
                    <a:pt x="3" y="42"/>
                    <a:pt x="7" y="46"/>
                  </a:cubicBezTo>
                  <a:cubicBezTo>
                    <a:pt x="12" y="51"/>
                    <a:pt x="19" y="53"/>
                    <a:pt x="28" y="53"/>
                  </a:cubicBezTo>
                  <a:cubicBezTo>
                    <a:pt x="34" y="53"/>
                    <a:pt x="39" y="52"/>
                    <a:pt x="43" y="50"/>
                  </a:cubicBezTo>
                  <a:close/>
                  <a:moveTo>
                    <a:pt x="20" y="47"/>
                  </a:moveTo>
                  <a:cubicBezTo>
                    <a:pt x="17" y="45"/>
                    <a:pt x="15" y="43"/>
                    <a:pt x="14" y="39"/>
                  </a:cubicBezTo>
                  <a:cubicBezTo>
                    <a:pt x="12" y="35"/>
                    <a:pt x="11" y="31"/>
                    <a:pt x="11" y="26"/>
                  </a:cubicBezTo>
                  <a:cubicBezTo>
                    <a:pt x="11" y="18"/>
                    <a:pt x="13" y="13"/>
                    <a:pt x="16" y="9"/>
                  </a:cubicBezTo>
                  <a:cubicBezTo>
                    <a:pt x="19" y="6"/>
                    <a:pt x="23" y="4"/>
                    <a:pt x="28" y="4"/>
                  </a:cubicBezTo>
                  <a:cubicBezTo>
                    <a:pt x="34" y="4"/>
                    <a:pt x="38" y="6"/>
                    <a:pt x="41" y="9"/>
                  </a:cubicBezTo>
                  <a:cubicBezTo>
                    <a:pt x="44" y="13"/>
                    <a:pt x="46" y="19"/>
                    <a:pt x="46" y="27"/>
                  </a:cubicBezTo>
                  <a:cubicBezTo>
                    <a:pt x="46" y="35"/>
                    <a:pt x="44" y="40"/>
                    <a:pt x="41" y="44"/>
                  </a:cubicBezTo>
                  <a:cubicBezTo>
                    <a:pt x="38" y="47"/>
                    <a:pt x="34" y="49"/>
                    <a:pt x="30" y="49"/>
                  </a:cubicBezTo>
                  <a:cubicBezTo>
                    <a:pt x="26" y="49"/>
                    <a:pt x="22" y="48"/>
                    <a:pt x="20" y="47"/>
                  </a:cubicBezTo>
                  <a:close/>
                  <a:moveTo>
                    <a:pt x="76" y="52"/>
                  </a:moveTo>
                  <a:cubicBezTo>
                    <a:pt x="78" y="52"/>
                    <a:pt x="81" y="52"/>
                    <a:pt x="83" y="52"/>
                  </a:cubicBezTo>
                  <a:cubicBezTo>
                    <a:pt x="83" y="49"/>
                    <a:pt x="83" y="49"/>
                    <a:pt x="83" y="49"/>
                  </a:cubicBezTo>
                  <a:cubicBezTo>
                    <a:pt x="80" y="49"/>
                    <a:pt x="78" y="49"/>
                    <a:pt x="78" y="48"/>
                  </a:cubicBezTo>
                  <a:cubicBezTo>
                    <a:pt x="77" y="48"/>
                    <a:pt x="77" y="47"/>
                    <a:pt x="77" y="44"/>
                  </a:cubicBezTo>
                  <a:cubicBezTo>
                    <a:pt x="77" y="39"/>
                    <a:pt x="77" y="30"/>
                    <a:pt x="77" y="16"/>
                  </a:cubicBezTo>
                  <a:cubicBezTo>
                    <a:pt x="77" y="11"/>
                    <a:pt x="77" y="11"/>
                    <a:pt x="77" y="11"/>
                  </a:cubicBezTo>
                  <a:cubicBezTo>
                    <a:pt x="90" y="37"/>
                    <a:pt x="90" y="37"/>
                    <a:pt x="90" y="37"/>
                  </a:cubicBezTo>
                  <a:cubicBezTo>
                    <a:pt x="93" y="44"/>
                    <a:pt x="95" y="49"/>
                    <a:pt x="97" y="53"/>
                  </a:cubicBezTo>
                  <a:cubicBezTo>
                    <a:pt x="99" y="53"/>
                    <a:pt x="99" y="53"/>
                    <a:pt x="99" y="53"/>
                  </a:cubicBezTo>
                  <a:cubicBezTo>
                    <a:pt x="101" y="50"/>
                    <a:pt x="103" y="46"/>
                    <a:pt x="105" y="41"/>
                  </a:cubicBezTo>
                  <a:cubicBezTo>
                    <a:pt x="111" y="28"/>
                    <a:pt x="116" y="19"/>
                    <a:pt x="119" y="11"/>
                  </a:cubicBezTo>
                  <a:cubicBezTo>
                    <a:pt x="119" y="33"/>
                    <a:pt x="119" y="33"/>
                    <a:pt x="119" y="33"/>
                  </a:cubicBezTo>
                  <a:cubicBezTo>
                    <a:pt x="119" y="40"/>
                    <a:pt x="119" y="44"/>
                    <a:pt x="119" y="45"/>
                  </a:cubicBezTo>
                  <a:cubicBezTo>
                    <a:pt x="119" y="47"/>
                    <a:pt x="119" y="48"/>
                    <a:pt x="118" y="49"/>
                  </a:cubicBezTo>
                  <a:cubicBezTo>
                    <a:pt x="118" y="49"/>
                    <a:pt x="117" y="49"/>
                    <a:pt x="115" y="49"/>
                  </a:cubicBezTo>
                  <a:cubicBezTo>
                    <a:pt x="113" y="49"/>
                    <a:pt x="113" y="49"/>
                    <a:pt x="113" y="49"/>
                  </a:cubicBezTo>
                  <a:cubicBezTo>
                    <a:pt x="113" y="52"/>
                    <a:pt x="113" y="52"/>
                    <a:pt x="113" y="52"/>
                  </a:cubicBezTo>
                  <a:cubicBezTo>
                    <a:pt x="118" y="52"/>
                    <a:pt x="123" y="52"/>
                    <a:pt x="126" y="52"/>
                  </a:cubicBezTo>
                  <a:cubicBezTo>
                    <a:pt x="129" y="52"/>
                    <a:pt x="132" y="52"/>
                    <a:pt x="136" y="52"/>
                  </a:cubicBezTo>
                  <a:cubicBezTo>
                    <a:pt x="136" y="49"/>
                    <a:pt x="136" y="49"/>
                    <a:pt x="136" y="49"/>
                  </a:cubicBezTo>
                  <a:cubicBezTo>
                    <a:pt x="133" y="49"/>
                    <a:pt x="132" y="49"/>
                    <a:pt x="131" y="49"/>
                  </a:cubicBezTo>
                  <a:cubicBezTo>
                    <a:pt x="131" y="48"/>
                    <a:pt x="131" y="48"/>
                    <a:pt x="130" y="48"/>
                  </a:cubicBezTo>
                  <a:cubicBezTo>
                    <a:pt x="130" y="47"/>
                    <a:pt x="130" y="44"/>
                    <a:pt x="130" y="40"/>
                  </a:cubicBezTo>
                  <a:cubicBezTo>
                    <a:pt x="130" y="35"/>
                    <a:pt x="130" y="30"/>
                    <a:pt x="130" y="26"/>
                  </a:cubicBezTo>
                  <a:cubicBezTo>
                    <a:pt x="130" y="17"/>
                    <a:pt x="130" y="11"/>
                    <a:pt x="130" y="8"/>
                  </a:cubicBezTo>
                  <a:cubicBezTo>
                    <a:pt x="130" y="6"/>
                    <a:pt x="130" y="5"/>
                    <a:pt x="131" y="5"/>
                  </a:cubicBezTo>
                  <a:cubicBezTo>
                    <a:pt x="131" y="4"/>
                    <a:pt x="133" y="4"/>
                    <a:pt x="136" y="4"/>
                  </a:cubicBezTo>
                  <a:cubicBezTo>
                    <a:pt x="136" y="1"/>
                    <a:pt x="136" y="1"/>
                    <a:pt x="136" y="1"/>
                  </a:cubicBezTo>
                  <a:cubicBezTo>
                    <a:pt x="134" y="1"/>
                    <a:pt x="131" y="1"/>
                    <a:pt x="127" y="1"/>
                  </a:cubicBezTo>
                  <a:cubicBezTo>
                    <a:pt x="125" y="1"/>
                    <a:pt x="122" y="1"/>
                    <a:pt x="119" y="1"/>
                  </a:cubicBezTo>
                  <a:cubicBezTo>
                    <a:pt x="116" y="9"/>
                    <a:pt x="110" y="21"/>
                    <a:pt x="102" y="38"/>
                  </a:cubicBezTo>
                  <a:cubicBezTo>
                    <a:pt x="94" y="22"/>
                    <a:pt x="89" y="12"/>
                    <a:pt x="88" y="10"/>
                  </a:cubicBezTo>
                  <a:cubicBezTo>
                    <a:pt x="87" y="7"/>
                    <a:pt x="85" y="4"/>
                    <a:pt x="84" y="1"/>
                  </a:cubicBezTo>
                  <a:cubicBezTo>
                    <a:pt x="81" y="1"/>
                    <a:pt x="78" y="1"/>
                    <a:pt x="75" y="1"/>
                  </a:cubicBezTo>
                  <a:cubicBezTo>
                    <a:pt x="72" y="1"/>
                    <a:pt x="69" y="1"/>
                    <a:pt x="66" y="1"/>
                  </a:cubicBezTo>
                  <a:cubicBezTo>
                    <a:pt x="66" y="4"/>
                    <a:pt x="66" y="4"/>
                    <a:pt x="66" y="4"/>
                  </a:cubicBezTo>
                  <a:cubicBezTo>
                    <a:pt x="69" y="4"/>
                    <a:pt x="71" y="4"/>
                    <a:pt x="71" y="5"/>
                  </a:cubicBezTo>
                  <a:cubicBezTo>
                    <a:pt x="72" y="5"/>
                    <a:pt x="72" y="5"/>
                    <a:pt x="72" y="5"/>
                  </a:cubicBezTo>
                  <a:cubicBezTo>
                    <a:pt x="72" y="6"/>
                    <a:pt x="72" y="8"/>
                    <a:pt x="72" y="11"/>
                  </a:cubicBezTo>
                  <a:cubicBezTo>
                    <a:pt x="73" y="15"/>
                    <a:pt x="73" y="20"/>
                    <a:pt x="73" y="23"/>
                  </a:cubicBezTo>
                  <a:cubicBezTo>
                    <a:pt x="73" y="30"/>
                    <a:pt x="72" y="37"/>
                    <a:pt x="72" y="43"/>
                  </a:cubicBezTo>
                  <a:cubicBezTo>
                    <a:pt x="72" y="46"/>
                    <a:pt x="72" y="48"/>
                    <a:pt x="71" y="48"/>
                  </a:cubicBezTo>
                  <a:cubicBezTo>
                    <a:pt x="71" y="49"/>
                    <a:pt x="70" y="49"/>
                    <a:pt x="68" y="49"/>
                  </a:cubicBezTo>
                  <a:cubicBezTo>
                    <a:pt x="66" y="49"/>
                    <a:pt x="66" y="49"/>
                    <a:pt x="66" y="49"/>
                  </a:cubicBezTo>
                  <a:cubicBezTo>
                    <a:pt x="66" y="52"/>
                    <a:pt x="66" y="52"/>
                    <a:pt x="66" y="52"/>
                  </a:cubicBezTo>
                  <a:cubicBezTo>
                    <a:pt x="69" y="52"/>
                    <a:pt x="72" y="52"/>
                    <a:pt x="76" y="52"/>
                  </a:cubicBezTo>
                  <a:close/>
                  <a:moveTo>
                    <a:pt x="159" y="52"/>
                  </a:moveTo>
                  <a:cubicBezTo>
                    <a:pt x="162" y="52"/>
                    <a:pt x="165" y="52"/>
                    <a:pt x="170" y="52"/>
                  </a:cubicBezTo>
                  <a:cubicBezTo>
                    <a:pt x="170" y="49"/>
                    <a:pt x="170" y="49"/>
                    <a:pt x="170" y="49"/>
                  </a:cubicBezTo>
                  <a:cubicBezTo>
                    <a:pt x="166" y="49"/>
                    <a:pt x="164" y="49"/>
                    <a:pt x="163" y="49"/>
                  </a:cubicBezTo>
                  <a:cubicBezTo>
                    <a:pt x="163" y="48"/>
                    <a:pt x="163" y="48"/>
                    <a:pt x="163" y="48"/>
                  </a:cubicBezTo>
                  <a:cubicBezTo>
                    <a:pt x="163" y="47"/>
                    <a:pt x="162" y="45"/>
                    <a:pt x="162" y="41"/>
                  </a:cubicBezTo>
                  <a:cubicBezTo>
                    <a:pt x="162" y="32"/>
                    <a:pt x="162" y="26"/>
                    <a:pt x="162" y="24"/>
                  </a:cubicBezTo>
                  <a:cubicBezTo>
                    <a:pt x="162" y="19"/>
                    <a:pt x="162" y="13"/>
                    <a:pt x="162" y="5"/>
                  </a:cubicBezTo>
                  <a:cubicBezTo>
                    <a:pt x="164" y="5"/>
                    <a:pt x="166" y="5"/>
                    <a:pt x="167" y="5"/>
                  </a:cubicBezTo>
                  <a:cubicBezTo>
                    <a:pt x="170" y="5"/>
                    <a:pt x="172" y="6"/>
                    <a:pt x="174" y="7"/>
                  </a:cubicBezTo>
                  <a:cubicBezTo>
                    <a:pt x="176" y="9"/>
                    <a:pt x="176" y="11"/>
                    <a:pt x="176" y="15"/>
                  </a:cubicBezTo>
                  <a:cubicBezTo>
                    <a:pt x="176" y="18"/>
                    <a:pt x="176" y="20"/>
                    <a:pt x="174" y="22"/>
                  </a:cubicBezTo>
                  <a:cubicBezTo>
                    <a:pt x="172" y="24"/>
                    <a:pt x="170" y="25"/>
                    <a:pt x="168" y="25"/>
                  </a:cubicBezTo>
                  <a:cubicBezTo>
                    <a:pt x="168" y="25"/>
                    <a:pt x="167" y="25"/>
                    <a:pt x="167" y="24"/>
                  </a:cubicBezTo>
                  <a:cubicBezTo>
                    <a:pt x="166" y="24"/>
                    <a:pt x="166" y="24"/>
                    <a:pt x="165" y="24"/>
                  </a:cubicBezTo>
                  <a:cubicBezTo>
                    <a:pt x="164" y="25"/>
                    <a:pt x="164" y="25"/>
                    <a:pt x="164" y="25"/>
                  </a:cubicBezTo>
                  <a:cubicBezTo>
                    <a:pt x="165" y="26"/>
                    <a:pt x="165" y="27"/>
                    <a:pt x="166" y="28"/>
                  </a:cubicBezTo>
                  <a:cubicBezTo>
                    <a:pt x="167" y="28"/>
                    <a:pt x="167" y="28"/>
                    <a:pt x="168" y="28"/>
                  </a:cubicBezTo>
                  <a:cubicBezTo>
                    <a:pt x="169" y="28"/>
                    <a:pt x="169" y="28"/>
                    <a:pt x="170" y="28"/>
                  </a:cubicBezTo>
                  <a:cubicBezTo>
                    <a:pt x="175" y="28"/>
                    <a:pt x="179" y="27"/>
                    <a:pt x="182" y="24"/>
                  </a:cubicBezTo>
                  <a:cubicBezTo>
                    <a:pt x="186" y="21"/>
                    <a:pt x="187" y="17"/>
                    <a:pt x="187" y="12"/>
                  </a:cubicBezTo>
                  <a:cubicBezTo>
                    <a:pt x="187" y="10"/>
                    <a:pt x="187" y="8"/>
                    <a:pt x="186" y="6"/>
                  </a:cubicBezTo>
                  <a:cubicBezTo>
                    <a:pt x="184" y="4"/>
                    <a:pt x="183" y="3"/>
                    <a:pt x="181" y="2"/>
                  </a:cubicBezTo>
                  <a:cubicBezTo>
                    <a:pt x="179" y="1"/>
                    <a:pt x="175" y="1"/>
                    <a:pt x="171" y="1"/>
                  </a:cubicBezTo>
                  <a:cubicBezTo>
                    <a:pt x="170" y="1"/>
                    <a:pt x="168" y="1"/>
                    <a:pt x="166" y="1"/>
                  </a:cubicBezTo>
                  <a:cubicBezTo>
                    <a:pt x="161" y="1"/>
                    <a:pt x="158" y="1"/>
                    <a:pt x="156" y="1"/>
                  </a:cubicBezTo>
                  <a:cubicBezTo>
                    <a:pt x="154" y="1"/>
                    <a:pt x="152" y="1"/>
                    <a:pt x="149" y="1"/>
                  </a:cubicBezTo>
                  <a:cubicBezTo>
                    <a:pt x="145" y="1"/>
                    <a:pt x="145" y="1"/>
                    <a:pt x="145" y="1"/>
                  </a:cubicBezTo>
                  <a:cubicBezTo>
                    <a:pt x="145" y="4"/>
                    <a:pt x="145" y="4"/>
                    <a:pt x="145" y="4"/>
                  </a:cubicBezTo>
                  <a:cubicBezTo>
                    <a:pt x="147" y="4"/>
                    <a:pt x="147" y="4"/>
                    <a:pt x="147" y="4"/>
                  </a:cubicBezTo>
                  <a:cubicBezTo>
                    <a:pt x="149" y="4"/>
                    <a:pt x="150" y="4"/>
                    <a:pt x="151" y="5"/>
                  </a:cubicBezTo>
                  <a:cubicBezTo>
                    <a:pt x="151" y="5"/>
                    <a:pt x="151" y="7"/>
                    <a:pt x="151" y="11"/>
                  </a:cubicBezTo>
                  <a:cubicBezTo>
                    <a:pt x="152" y="14"/>
                    <a:pt x="152" y="19"/>
                    <a:pt x="152" y="27"/>
                  </a:cubicBezTo>
                  <a:cubicBezTo>
                    <a:pt x="152" y="31"/>
                    <a:pt x="152" y="36"/>
                    <a:pt x="151" y="40"/>
                  </a:cubicBezTo>
                  <a:cubicBezTo>
                    <a:pt x="151" y="45"/>
                    <a:pt x="151" y="47"/>
                    <a:pt x="151" y="48"/>
                  </a:cubicBezTo>
                  <a:cubicBezTo>
                    <a:pt x="151" y="48"/>
                    <a:pt x="151" y="49"/>
                    <a:pt x="150" y="49"/>
                  </a:cubicBezTo>
                  <a:cubicBezTo>
                    <a:pt x="150" y="49"/>
                    <a:pt x="148" y="49"/>
                    <a:pt x="145" y="49"/>
                  </a:cubicBezTo>
                  <a:cubicBezTo>
                    <a:pt x="145" y="52"/>
                    <a:pt x="145" y="52"/>
                    <a:pt x="145" y="52"/>
                  </a:cubicBezTo>
                  <a:cubicBezTo>
                    <a:pt x="153" y="52"/>
                    <a:pt x="157" y="52"/>
                    <a:pt x="159" y="52"/>
                  </a:cubicBezTo>
                  <a:close/>
                  <a:moveTo>
                    <a:pt x="199" y="5"/>
                  </a:moveTo>
                  <a:cubicBezTo>
                    <a:pt x="199" y="5"/>
                    <a:pt x="200" y="5"/>
                    <a:pt x="200" y="5"/>
                  </a:cubicBezTo>
                  <a:cubicBezTo>
                    <a:pt x="200" y="6"/>
                    <a:pt x="200" y="7"/>
                    <a:pt x="200" y="9"/>
                  </a:cubicBezTo>
                  <a:cubicBezTo>
                    <a:pt x="200" y="14"/>
                    <a:pt x="200" y="18"/>
                    <a:pt x="200" y="19"/>
                  </a:cubicBezTo>
                  <a:cubicBezTo>
                    <a:pt x="200" y="35"/>
                    <a:pt x="200" y="35"/>
                    <a:pt x="200" y="35"/>
                  </a:cubicBezTo>
                  <a:cubicBezTo>
                    <a:pt x="200" y="40"/>
                    <a:pt x="201" y="43"/>
                    <a:pt x="202" y="45"/>
                  </a:cubicBezTo>
                  <a:cubicBezTo>
                    <a:pt x="204" y="48"/>
                    <a:pt x="206" y="49"/>
                    <a:pt x="209" y="51"/>
                  </a:cubicBezTo>
                  <a:cubicBezTo>
                    <a:pt x="212" y="52"/>
                    <a:pt x="217" y="53"/>
                    <a:pt x="221" y="53"/>
                  </a:cubicBezTo>
                  <a:cubicBezTo>
                    <a:pt x="226" y="53"/>
                    <a:pt x="230" y="52"/>
                    <a:pt x="233" y="51"/>
                  </a:cubicBezTo>
                  <a:cubicBezTo>
                    <a:pt x="236" y="49"/>
                    <a:pt x="239" y="47"/>
                    <a:pt x="240" y="45"/>
                  </a:cubicBezTo>
                  <a:cubicBezTo>
                    <a:pt x="241" y="43"/>
                    <a:pt x="242" y="40"/>
                    <a:pt x="243" y="36"/>
                  </a:cubicBezTo>
                  <a:cubicBezTo>
                    <a:pt x="243" y="35"/>
                    <a:pt x="243" y="32"/>
                    <a:pt x="243" y="28"/>
                  </a:cubicBezTo>
                  <a:cubicBezTo>
                    <a:pt x="243" y="21"/>
                    <a:pt x="243" y="14"/>
                    <a:pt x="243" y="9"/>
                  </a:cubicBezTo>
                  <a:cubicBezTo>
                    <a:pt x="243" y="7"/>
                    <a:pt x="244" y="5"/>
                    <a:pt x="244" y="5"/>
                  </a:cubicBezTo>
                  <a:cubicBezTo>
                    <a:pt x="245" y="4"/>
                    <a:pt x="246" y="4"/>
                    <a:pt x="249" y="4"/>
                  </a:cubicBezTo>
                  <a:cubicBezTo>
                    <a:pt x="249" y="1"/>
                    <a:pt x="249" y="1"/>
                    <a:pt x="249" y="1"/>
                  </a:cubicBezTo>
                  <a:cubicBezTo>
                    <a:pt x="245" y="1"/>
                    <a:pt x="243" y="1"/>
                    <a:pt x="240" y="1"/>
                  </a:cubicBezTo>
                  <a:cubicBezTo>
                    <a:pt x="238" y="1"/>
                    <a:pt x="235" y="1"/>
                    <a:pt x="232" y="1"/>
                  </a:cubicBezTo>
                  <a:cubicBezTo>
                    <a:pt x="232" y="4"/>
                    <a:pt x="232" y="4"/>
                    <a:pt x="232" y="4"/>
                  </a:cubicBezTo>
                  <a:cubicBezTo>
                    <a:pt x="235" y="4"/>
                    <a:pt x="236" y="4"/>
                    <a:pt x="237" y="5"/>
                  </a:cubicBezTo>
                  <a:cubicBezTo>
                    <a:pt x="237" y="5"/>
                    <a:pt x="238" y="5"/>
                    <a:pt x="238" y="5"/>
                  </a:cubicBezTo>
                  <a:cubicBezTo>
                    <a:pt x="238" y="6"/>
                    <a:pt x="238" y="8"/>
                    <a:pt x="238" y="11"/>
                  </a:cubicBezTo>
                  <a:cubicBezTo>
                    <a:pt x="238" y="25"/>
                    <a:pt x="238" y="25"/>
                    <a:pt x="238" y="25"/>
                  </a:cubicBezTo>
                  <a:cubicBezTo>
                    <a:pt x="238" y="32"/>
                    <a:pt x="238" y="37"/>
                    <a:pt x="237" y="40"/>
                  </a:cubicBezTo>
                  <a:cubicBezTo>
                    <a:pt x="236" y="42"/>
                    <a:pt x="235" y="44"/>
                    <a:pt x="233" y="45"/>
                  </a:cubicBezTo>
                  <a:cubicBezTo>
                    <a:pt x="231" y="46"/>
                    <a:pt x="228" y="47"/>
                    <a:pt x="224" y="47"/>
                  </a:cubicBezTo>
                  <a:cubicBezTo>
                    <a:pt x="221" y="47"/>
                    <a:pt x="218" y="46"/>
                    <a:pt x="216" y="45"/>
                  </a:cubicBezTo>
                  <a:cubicBezTo>
                    <a:pt x="214" y="44"/>
                    <a:pt x="213" y="43"/>
                    <a:pt x="212" y="41"/>
                  </a:cubicBezTo>
                  <a:cubicBezTo>
                    <a:pt x="211" y="39"/>
                    <a:pt x="211" y="36"/>
                    <a:pt x="211" y="32"/>
                  </a:cubicBezTo>
                  <a:cubicBezTo>
                    <a:pt x="211" y="28"/>
                    <a:pt x="211" y="23"/>
                    <a:pt x="211" y="19"/>
                  </a:cubicBezTo>
                  <a:cubicBezTo>
                    <a:pt x="211" y="12"/>
                    <a:pt x="211" y="8"/>
                    <a:pt x="211" y="7"/>
                  </a:cubicBezTo>
                  <a:cubicBezTo>
                    <a:pt x="211" y="6"/>
                    <a:pt x="212" y="5"/>
                    <a:pt x="212" y="5"/>
                  </a:cubicBezTo>
                  <a:cubicBezTo>
                    <a:pt x="213" y="5"/>
                    <a:pt x="213" y="5"/>
                    <a:pt x="213" y="5"/>
                  </a:cubicBezTo>
                  <a:cubicBezTo>
                    <a:pt x="214" y="4"/>
                    <a:pt x="215" y="4"/>
                    <a:pt x="217" y="4"/>
                  </a:cubicBezTo>
                  <a:cubicBezTo>
                    <a:pt x="217" y="1"/>
                    <a:pt x="217" y="1"/>
                    <a:pt x="217" y="1"/>
                  </a:cubicBezTo>
                  <a:cubicBezTo>
                    <a:pt x="213" y="1"/>
                    <a:pt x="210" y="1"/>
                    <a:pt x="207" y="1"/>
                  </a:cubicBezTo>
                  <a:cubicBezTo>
                    <a:pt x="204" y="1"/>
                    <a:pt x="199" y="1"/>
                    <a:pt x="194" y="1"/>
                  </a:cubicBezTo>
                  <a:cubicBezTo>
                    <a:pt x="194" y="4"/>
                    <a:pt x="194" y="4"/>
                    <a:pt x="194" y="4"/>
                  </a:cubicBezTo>
                  <a:cubicBezTo>
                    <a:pt x="197" y="4"/>
                    <a:pt x="198" y="4"/>
                    <a:pt x="199" y="5"/>
                  </a:cubicBezTo>
                  <a:close/>
                  <a:moveTo>
                    <a:pt x="280" y="52"/>
                  </a:moveTo>
                  <a:cubicBezTo>
                    <a:pt x="284" y="52"/>
                    <a:pt x="287" y="52"/>
                    <a:pt x="291" y="52"/>
                  </a:cubicBezTo>
                  <a:cubicBezTo>
                    <a:pt x="291" y="49"/>
                    <a:pt x="291" y="49"/>
                    <a:pt x="291" y="49"/>
                  </a:cubicBezTo>
                  <a:cubicBezTo>
                    <a:pt x="288" y="49"/>
                    <a:pt x="286" y="49"/>
                    <a:pt x="285" y="49"/>
                  </a:cubicBezTo>
                  <a:cubicBezTo>
                    <a:pt x="285" y="48"/>
                    <a:pt x="285" y="47"/>
                    <a:pt x="284" y="46"/>
                  </a:cubicBezTo>
                  <a:cubicBezTo>
                    <a:pt x="284" y="44"/>
                    <a:pt x="284" y="40"/>
                    <a:pt x="284" y="32"/>
                  </a:cubicBezTo>
                  <a:cubicBezTo>
                    <a:pt x="284" y="8"/>
                    <a:pt x="284" y="8"/>
                    <a:pt x="284" y="8"/>
                  </a:cubicBezTo>
                  <a:cubicBezTo>
                    <a:pt x="284" y="7"/>
                    <a:pt x="284" y="6"/>
                    <a:pt x="285" y="6"/>
                  </a:cubicBezTo>
                  <a:cubicBezTo>
                    <a:pt x="285" y="6"/>
                    <a:pt x="285" y="6"/>
                    <a:pt x="285" y="6"/>
                  </a:cubicBezTo>
                  <a:cubicBezTo>
                    <a:pt x="291" y="6"/>
                    <a:pt x="295" y="6"/>
                    <a:pt x="297" y="6"/>
                  </a:cubicBezTo>
                  <a:cubicBezTo>
                    <a:pt x="298" y="6"/>
                    <a:pt x="298" y="6"/>
                    <a:pt x="298" y="7"/>
                  </a:cubicBezTo>
                  <a:cubicBezTo>
                    <a:pt x="298" y="7"/>
                    <a:pt x="299" y="9"/>
                    <a:pt x="299" y="13"/>
                  </a:cubicBezTo>
                  <a:cubicBezTo>
                    <a:pt x="302" y="13"/>
                    <a:pt x="302" y="13"/>
                    <a:pt x="302" y="13"/>
                  </a:cubicBezTo>
                  <a:cubicBezTo>
                    <a:pt x="302" y="9"/>
                    <a:pt x="302" y="5"/>
                    <a:pt x="303" y="2"/>
                  </a:cubicBezTo>
                  <a:cubicBezTo>
                    <a:pt x="303" y="1"/>
                    <a:pt x="303" y="1"/>
                    <a:pt x="303" y="1"/>
                  </a:cubicBezTo>
                  <a:cubicBezTo>
                    <a:pt x="294" y="1"/>
                    <a:pt x="285" y="1"/>
                    <a:pt x="278" y="1"/>
                  </a:cubicBezTo>
                  <a:cubicBezTo>
                    <a:pt x="271" y="1"/>
                    <a:pt x="263" y="1"/>
                    <a:pt x="256" y="1"/>
                  </a:cubicBezTo>
                  <a:cubicBezTo>
                    <a:pt x="255" y="1"/>
                    <a:pt x="255" y="1"/>
                    <a:pt x="255" y="1"/>
                  </a:cubicBezTo>
                  <a:cubicBezTo>
                    <a:pt x="256" y="5"/>
                    <a:pt x="256" y="9"/>
                    <a:pt x="256" y="13"/>
                  </a:cubicBezTo>
                  <a:cubicBezTo>
                    <a:pt x="259" y="13"/>
                    <a:pt x="259" y="13"/>
                    <a:pt x="259" y="13"/>
                  </a:cubicBezTo>
                  <a:cubicBezTo>
                    <a:pt x="259" y="9"/>
                    <a:pt x="259" y="7"/>
                    <a:pt x="259" y="7"/>
                  </a:cubicBezTo>
                  <a:cubicBezTo>
                    <a:pt x="260" y="6"/>
                    <a:pt x="260" y="6"/>
                    <a:pt x="260" y="6"/>
                  </a:cubicBezTo>
                  <a:cubicBezTo>
                    <a:pt x="260" y="6"/>
                    <a:pt x="261" y="6"/>
                    <a:pt x="262" y="6"/>
                  </a:cubicBezTo>
                  <a:cubicBezTo>
                    <a:pt x="265" y="6"/>
                    <a:pt x="268" y="6"/>
                    <a:pt x="271" y="6"/>
                  </a:cubicBezTo>
                  <a:cubicBezTo>
                    <a:pt x="273" y="6"/>
                    <a:pt x="274" y="6"/>
                    <a:pt x="274" y="6"/>
                  </a:cubicBezTo>
                  <a:cubicBezTo>
                    <a:pt x="274" y="6"/>
                    <a:pt x="274" y="11"/>
                    <a:pt x="274" y="21"/>
                  </a:cubicBezTo>
                  <a:cubicBezTo>
                    <a:pt x="274" y="26"/>
                    <a:pt x="274" y="31"/>
                    <a:pt x="274" y="35"/>
                  </a:cubicBezTo>
                  <a:cubicBezTo>
                    <a:pt x="274" y="42"/>
                    <a:pt x="273" y="46"/>
                    <a:pt x="273" y="47"/>
                  </a:cubicBezTo>
                  <a:cubicBezTo>
                    <a:pt x="273" y="48"/>
                    <a:pt x="273" y="48"/>
                    <a:pt x="273" y="48"/>
                  </a:cubicBezTo>
                  <a:cubicBezTo>
                    <a:pt x="272" y="49"/>
                    <a:pt x="272" y="49"/>
                    <a:pt x="271" y="49"/>
                  </a:cubicBezTo>
                  <a:cubicBezTo>
                    <a:pt x="270" y="49"/>
                    <a:pt x="268" y="49"/>
                    <a:pt x="267" y="49"/>
                  </a:cubicBezTo>
                  <a:cubicBezTo>
                    <a:pt x="267" y="52"/>
                    <a:pt x="267" y="52"/>
                    <a:pt x="267" y="52"/>
                  </a:cubicBezTo>
                  <a:cubicBezTo>
                    <a:pt x="270" y="52"/>
                    <a:pt x="274" y="52"/>
                    <a:pt x="280" y="52"/>
                  </a:cubicBezTo>
                  <a:close/>
                  <a:moveTo>
                    <a:pt x="310" y="52"/>
                  </a:moveTo>
                  <a:cubicBezTo>
                    <a:pt x="312" y="52"/>
                    <a:pt x="315" y="52"/>
                    <a:pt x="318" y="52"/>
                  </a:cubicBezTo>
                  <a:cubicBezTo>
                    <a:pt x="322" y="52"/>
                    <a:pt x="325" y="52"/>
                    <a:pt x="327" y="52"/>
                  </a:cubicBezTo>
                  <a:cubicBezTo>
                    <a:pt x="327" y="49"/>
                    <a:pt x="327" y="49"/>
                    <a:pt x="327" y="49"/>
                  </a:cubicBezTo>
                  <a:cubicBezTo>
                    <a:pt x="324" y="49"/>
                    <a:pt x="323" y="49"/>
                    <a:pt x="322" y="48"/>
                  </a:cubicBezTo>
                  <a:cubicBezTo>
                    <a:pt x="322" y="48"/>
                    <a:pt x="321" y="48"/>
                    <a:pt x="321" y="47"/>
                  </a:cubicBezTo>
                  <a:cubicBezTo>
                    <a:pt x="321" y="47"/>
                    <a:pt x="322" y="46"/>
                    <a:pt x="322" y="46"/>
                  </a:cubicBezTo>
                  <a:cubicBezTo>
                    <a:pt x="322" y="44"/>
                    <a:pt x="323" y="42"/>
                    <a:pt x="323" y="41"/>
                  </a:cubicBezTo>
                  <a:cubicBezTo>
                    <a:pt x="325" y="37"/>
                    <a:pt x="325" y="37"/>
                    <a:pt x="325" y="37"/>
                  </a:cubicBezTo>
                  <a:cubicBezTo>
                    <a:pt x="328" y="37"/>
                    <a:pt x="331" y="37"/>
                    <a:pt x="334" y="37"/>
                  </a:cubicBezTo>
                  <a:cubicBezTo>
                    <a:pt x="338" y="37"/>
                    <a:pt x="341" y="37"/>
                    <a:pt x="344" y="37"/>
                  </a:cubicBezTo>
                  <a:cubicBezTo>
                    <a:pt x="346" y="43"/>
                    <a:pt x="346" y="43"/>
                    <a:pt x="346" y="43"/>
                  </a:cubicBezTo>
                  <a:cubicBezTo>
                    <a:pt x="347" y="45"/>
                    <a:pt x="348" y="47"/>
                    <a:pt x="348" y="47"/>
                  </a:cubicBezTo>
                  <a:cubicBezTo>
                    <a:pt x="348" y="48"/>
                    <a:pt x="348" y="48"/>
                    <a:pt x="347" y="49"/>
                  </a:cubicBezTo>
                  <a:cubicBezTo>
                    <a:pt x="347" y="49"/>
                    <a:pt x="345" y="49"/>
                    <a:pt x="342" y="49"/>
                  </a:cubicBezTo>
                  <a:cubicBezTo>
                    <a:pt x="342" y="52"/>
                    <a:pt x="342" y="52"/>
                    <a:pt x="342" y="52"/>
                  </a:cubicBezTo>
                  <a:cubicBezTo>
                    <a:pt x="346" y="52"/>
                    <a:pt x="350" y="52"/>
                    <a:pt x="354" y="52"/>
                  </a:cubicBezTo>
                  <a:cubicBezTo>
                    <a:pt x="358" y="52"/>
                    <a:pt x="362" y="52"/>
                    <a:pt x="366" y="52"/>
                  </a:cubicBezTo>
                  <a:cubicBezTo>
                    <a:pt x="366" y="49"/>
                    <a:pt x="366" y="49"/>
                    <a:pt x="366" y="49"/>
                  </a:cubicBezTo>
                  <a:cubicBezTo>
                    <a:pt x="363" y="49"/>
                    <a:pt x="361" y="49"/>
                    <a:pt x="361" y="48"/>
                  </a:cubicBezTo>
                  <a:cubicBezTo>
                    <a:pt x="360" y="48"/>
                    <a:pt x="359" y="45"/>
                    <a:pt x="357" y="40"/>
                  </a:cubicBezTo>
                  <a:cubicBezTo>
                    <a:pt x="340" y="1"/>
                    <a:pt x="340" y="1"/>
                    <a:pt x="340" y="1"/>
                  </a:cubicBezTo>
                  <a:cubicBezTo>
                    <a:pt x="335" y="1"/>
                    <a:pt x="335" y="1"/>
                    <a:pt x="335" y="1"/>
                  </a:cubicBezTo>
                  <a:cubicBezTo>
                    <a:pt x="322" y="32"/>
                    <a:pt x="322" y="32"/>
                    <a:pt x="322" y="32"/>
                  </a:cubicBezTo>
                  <a:cubicBezTo>
                    <a:pt x="320" y="38"/>
                    <a:pt x="318" y="42"/>
                    <a:pt x="316" y="46"/>
                  </a:cubicBezTo>
                  <a:cubicBezTo>
                    <a:pt x="315" y="47"/>
                    <a:pt x="315" y="48"/>
                    <a:pt x="315" y="48"/>
                  </a:cubicBezTo>
                  <a:cubicBezTo>
                    <a:pt x="314" y="49"/>
                    <a:pt x="313" y="49"/>
                    <a:pt x="310" y="49"/>
                  </a:cubicBezTo>
                  <a:cubicBezTo>
                    <a:pt x="310" y="52"/>
                    <a:pt x="310" y="52"/>
                    <a:pt x="310" y="52"/>
                  </a:cubicBezTo>
                  <a:close/>
                  <a:moveTo>
                    <a:pt x="342" y="32"/>
                  </a:moveTo>
                  <a:cubicBezTo>
                    <a:pt x="340" y="32"/>
                    <a:pt x="337" y="32"/>
                    <a:pt x="334" y="32"/>
                  </a:cubicBezTo>
                  <a:cubicBezTo>
                    <a:pt x="331" y="32"/>
                    <a:pt x="329" y="32"/>
                    <a:pt x="327" y="32"/>
                  </a:cubicBezTo>
                  <a:cubicBezTo>
                    <a:pt x="334" y="13"/>
                    <a:pt x="334" y="13"/>
                    <a:pt x="334" y="13"/>
                  </a:cubicBezTo>
                  <a:cubicBezTo>
                    <a:pt x="342" y="32"/>
                    <a:pt x="342" y="32"/>
                    <a:pt x="342" y="32"/>
                  </a:cubicBezTo>
                  <a:close/>
                  <a:moveTo>
                    <a:pt x="396" y="52"/>
                  </a:moveTo>
                  <a:cubicBezTo>
                    <a:pt x="400" y="52"/>
                    <a:pt x="403" y="52"/>
                    <a:pt x="407" y="52"/>
                  </a:cubicBezTo>
                  <a:cubicBezTo>
                    <a:pt x="407" y="49"/>
                    <a:pt x="407" y="49"/>
                    <a:pt x="407" y="49"/>
                  </a:cubicBezTo>
                  <a:cubicBezTo>
                    <a:pt x="404" y="49"/>
                    <a:pt x="402" y="49"/>
                    <a:pt x="401" y="49"/>
                  </a:cubicBezTo>
                  <a:cubicBezTo>
                    <a:pt x="401" y="48"/>
                    <a:pt x="400" y="47"/>
                    <a:pt x="400" y="46"/>
                  </a:cubicBezTo>
                  <a:cubicBezTo>
                    <a:pt x="400" y="44"/>
                    <a:pt x="400" y="40"/>
                    <a:pt x="400" y="32"/>
                  </a:cubicBezTo>
                  <a:cubicBezTo>
                    <a:pt x="400" y="8"/>
                    <a:pt x="400" y="8"/>
                    <a:pt x="400" y="8"/>
                  </a:cubicBezTo>
                  <a:cubicBezTo>
                    <a:pt x="400" y="7"/>
                    <a:pt x="400" y="6"/>
                    <a:pt x="401" y="6"/>
                  </a:cubicBezTo>
                  <a:cubicBezTo>
                    <a:pt x="401" y="6"/>
                    <a:pt x="401" y="6"/>
                    <a:pt x="401" y="6"/>
                  </a:cubicBezTo>
                  <a:cubicBezTo>
                    <a:pt x="407" y="6"/>
                    <a:pt x="411" y="6"/>
                    <a:pt x="413" y="6"/>
                  </a:cubicBezTo>
                  <a:cubicBezTo>
                    <a:pt x="414" y="6"/>
                    <a:pt x="414" y="6"/>
                    <a:pt x="414" y="7"/>
                  </a:cubicBezTo>
                  <a:cubicBezTo>
                    <a:pt x="414" y="7"/>
                    <a:pt x="415" y="9"/>
                    <a:pt x="415" y="13"/>
                  </a:cubicBezTo>
                  <a:cubicBezTo>
                    <a:pt x="418" y="13"/>
                    <a:pt x="418" y="13"/>
                    <a:pt x="418" y="13"/>
                  </a:cubicBezTo>
                  <a:cubicBezTo>
                    <a:pt x="418" y="9"/>
                    <a:pt x="418" y="5"/>
                    <a:pt x="419" y="2"/>
                  </a:cubicBezTo>
                  <a:cubicBezTo>
                    <a:pt x="419" y="1"/>
                    <a:pt x="419" y="1"/>
                    <a:pt x="419" y="1"/>
                  </a:cubicBezTo>
                  <a:cubicBezTo>
                    <a:pt x="410" y="1"/>
                    <a:pt x="401" y="1"/>
                    <a:pt x="394" y="1"/>
                  </a:cubicBezTo>
                  <a:cubicBezTo>
                    <a:pt x="387" y="1"/>
                    <a:pt x="379" y="1"/>
                    <a:pt x="372" y="1"/>
                  </a:cubicBezTo>
                  <a:cubicBezTo>
                    <a:pt x="371" y="1"/>
                    <a:pt x="371" y="1"/>
                    <a:pt x="371" y="1"/>
                  </a:cubicBezTo>
                  <a:cubicBezTo>
                    <a:pt x="372" y="5"/>
                    <a:pt x="372" y="9"/>
                    <a:pt x="372" y="13"/>
                  </a:cubicBezTo>
                  <a:cubicBezTo>
                    <a:pt x="375" y="13"/>
                    <a:pt x="375" y="13"/>
                    <a:pt x="375" y="13"/>
                  </a:cubicBezTo>
                  <a:cubicBezTo>
                    <a:pt x="375" y="9"/>
                    <a:pt x="375" y="7"/>
                    <a:pt x="375" y="7"/>
                  </a:cubicBezTo>
                  <a:cubicBezTo>
                    <a:pt x="376" y="6"/>
                    <a:pt x="376" y="6"/>
                    <a:pt x="376" y="6"/>
                  </a:cubicBezTo>
                  <a:cubicBezTo>
                    <a:pt x="376" y="6"/>
                    <a:pt x="377" y="6"/>
                    <a:pt x="378" y="6"/>
                  </a:cubicBezTo>
                  <a:cubicBezTo>
                    <a:pt x="381" y="6"/>
                    <a:pt x="384" y="6"/>
                    <a:pt x="387" y="6"/>
                  </a:cubicBezTo>
                  <a:cubicBezTo>
                    <a:pt x="389" y="6"/>
                    <a:pt x="390" y="6"/>
                    <a:pt x="390" y="6"/>
                  </a:cubicBezTo>
                  <a:cubicBezTo>
                    <a:pt x="390" y="6"/>
                    <a:pt x="390" y="11"/>
                    <a:pt x="390" y="21"/>
                  </a:cubicBezTo>
                  <a:cubicBezTo>
                    <a:pt x="390" y="26"/>
                    <a:pt x="390" y="31"/>
                    <a:pt x="390" y="35"/>
                  </a:cubicBezTo>
                  <a:cubicBezTo>
                    <a:pt x="390" y="42"/>
                    <a:pt x="389" y="46"/>
                    <a:pt x="389" y="47"/>
                  </a:cubicBezTo>
                  <a:cubicBezTo>
                    <a:pt x="389" y="48"/>
                    <a:pt x="389" y="48"/>
                    <a:pt x="389" y="48"/>
                  </a:cubicBezTo>
                  <a:cubicBezTo>
                    <a:pt x="388" y="49"/>
                    <a:pt x="388" y="49"/>
                    <a:pt x="387" y="49"/>
                  </a:cubicBezTo>
                  <a:cubicBezTo>
                    <a:pt x="386" y="49"/>
                    <a:pt x="384" y="49"/>
                    <a:pt x="383" y="49"/>
                  </a:cubicBezTo>
                  <a:cubicBezTo>
                    <a:pt x="383" y="52"/>
                    <a:pt x="383" y="52"/>
                    <a:pt x="383" y="52"/>
                  </a:cubicBezTo>
                  <a:cubicBezTo>
                    <a:pt x="386" y="52"/>
                    <a:pt x="390" y="52"/>
                    <a:pt x="396" y="52"/>
                  </a:cubicBezTo>
                  <a:close/>
                  <a:moveTo>
                    <a:pt x="439" y="52"/>
                  </a:moveTo>
                  <a:cubicBezTo>
                    <a:pt x="441" y="52"/>
                    <a:pt x="443" y="52"/>
                    <a:pt x="446" y="52"/>
                  </a:cubicBezTo>
                  <a:cubicBezTo>
                    <a:pt x="450" y="52"/>
                    <a:pt x="450" y="52"/>
                    <a:pt x="450" y="52"/>
                  </a:cubicBezTo>
                  <a:cubicBezTo>
                    <a:pt x="450" y="49"/>
                    <a:pt x="450" y="49"/>
                    <a:pt x="450" y="49"/>
                  </a:cubicBezTo>
                  <a:cubicBezTo>
                    <a:pt x="448" y="49"/>
                    <a:pt x="446" y="49"/>
                    <a:pt x="445" y="49"/>
                  </a:cubicBezTo>
                  <a:cubicBezTo>
                    <a:pt x="445" y="49"/>
                    <a:pt x="445" y="48"/>
                    <a:pt x="445" y="48"/>
                  </a:cubicBezTo>
                  <a:cubicBezTo>
                    <a:pt x="444" y="47"/>
                    <a:pt x="444" y="45"/>
                    <a:pt x="444" y="41"/>
                  </a:cubicBezTo>
                  <a:cubicBezTo>
                    <a:pt x="444" y="38"/>
                    <a:pt x="444" y="31"/>
                    <a:pt x="444" y="21"/>
                  </a:cubicBezTo>
                  <a:cubicBezTo>
                    <a:pt x="444" y="14"/>
                    <a:pt x="444" y="9"/>
                    <a:pt x="444" y="7"/>
                  </a:cubicBezTo>
                  <a:cubicBezTo>
                    <a:pt x="444" y="6"/>
                    <a:pt x="445" y="5"/>
                    <a:pt x="445" y="5"/>
                  </a:cubicBezTo>
                  <a:cubicBezTo>
                    <a:pt x="445" y="4"/>
                    <a:pt x="447" y="4"/>
                    <a:pt x="450" y="4"/>
                  </a:cubicBezTo>
                  <a:cubicBezTo>
                    <a:pt x="450" y="1"/>
                    <a:pt x="450" y="1"/>
                    <a:pt x="450" y="1"/>
                  </a:cubicBezTo>
                  <a:cubicBezTo>
                    <a:pt x="447" y="1"/>
                    <a:pt x="443" y="1"/>
                    <a:pt x="438" y="1"/>
                  </a:cubicBezTo>
                  <a:cubicBezTo>
                    <a:pt x="435" y="1"/>
                    <a:pt x="432" y="1"/>
                    <a:pt x="427" y="1"/>
                  </a:cubicBezTo>
                  <a:cubicBezTo>
                    <a:pt x="427" y="4"/>
                    <a:pt x="427" y="4"/>
                    <a:pt x="427" y="4"/>
                  </a:cubicBezTo>
                  <a:cubicBezTo>
                    <a:pt x="430" y="4"/>
                    <a:pt x="432" y="4"/>
                    <a:pt x="432" y="5"/>
                  </a:cubicBezTo>
                  <a:cubicBezTo>
                    <a:pt x="433" y="5"/>
                    <a:pt x="433" y="5"/>
                    <a:pt x="433" y="6"/>
                  </a:cubicBezTo>
                  <a:cubicBezTo>
                    <a:pt x="433" y="6"/>
                    <a:pt x="433" y="8"/>
                    <a:pt x="433" y="13"/>
                  </a:cubicBezTo>
                  <a:cubicBezTo>
                    <a:pt x="433" y="19"/>
                    <a:pt x="433" y="24"/>
                    <a:pt x="433" y="28"/>
                  </a:cubicBezTo>
                  <a:cubicBezTo>
                    <a:pt x="433" y="36"/>
                    <a:pt x="433" y="42"/>
                    <a:pt x="433" y="46"/>
                  </a:cubicBezTo>
                  <a:cubicBezTo>
                    <a:pt x="433" y="47"/>
                    <a:pt x="433" y="48"/>
                    <a:pt x="432" y="49"/>
                  </a:cubicBezTo>
                  <a:cubicBezTo>
                    <a:pt x="432" y="49"/>
                    <a:pt x="430" y="49"/>
                    <a:pt x="427" y="49"/>
                  </a:cubicBezTo>
                  <a:cubicBezTo>
                    <a:pt x="427" y="52"/>
                    <a:pt x="427" y="52"/>
                    <a:pt x="427" y="52"/>
                  </a:cubicBezTo>
                  <a:cubicBezTo>
                    <a:pt x="439" y="52"/>
                    <a:pt x="439" y="52"/>
                    <a:pt x="439" y="52"/>
                  </a:cubicBezTo>
                  <a:close/>
                  <a:moveTo>
                    <a:pt x="503" y="50"/>
                  </a:moveTo>
                  <a:cubicBezTo>
                    <a:pt x="507" y="47"/>
                    <a:pt x="511" y="44"/>
                    <a:pt x="513" y="40"/>
                  </a:cubicBezTo>
                  <a:cubicBezTo>
                    <a:pt x="515" y="36"/>
                    <a:pt x="516" y="31"/>
                    <a:pt x="516" y="25"/>
                  </a:cubicBezTo>
                  <a:cubicBezTo>
                    <a:pt x="516" y="20"/>
                    <a:pt x="515" y="15"/>
                    <a:pt x="513" y="12"/>
                  </a:cubicBezTo>
                  <a:cubicBezTo>
                    <a:pt x="511" y="8"/>
                    <a:pt x="508" y="5"/>
                    <a:pt x="504" y="3"/>
                  </a:cubicBezTo>
                  <a:cubicBezTo>
                    <a:pt x="500" y="1"/>
                    <a:pt x="495" y="0"/>
                    <a:pt x="489" y="0"/>
                  </a:cubicBezTo>
                  <a:cubicBezTo>
                    <a:pt x="482" y="0"/>
                    <a:pt x="477" y="1"/>
                    <a:pt x="473" y="3"/>
                  </a:cubicBezTo>
                  <a:cubicBezTo>
                    <a:pt x="469" y="6"/>
                    <a:pt x="466" y="9"/>
                    <a:pt x="463" y="13"/>
                  </a:cubicBezTo>
                  <a:cubicBezTo>
                    <a:pt x="461" y="17"/>
                    <a:pt x="460" y="21"/>
                    <a:pt x="460" y="27"/>
                  </a:cubicBezTo>
                  <a:cubicBezTo>
                    <a:pt x="460" y="35"/>
                    <a:pt x="462" y="42"/>
                    <a:pt x="467" y="46"/>
                  </a:cubicBezTo>
                  <a:cubicBezTo>
                    <a:pt x="472" y="51"/>
                    <a:pt x="479" y="53"/>
                    <a:pt x="488" y="53"/>
                  </a:cubicBezTo>
                  <a:cubicBezTo>
                    <a:pt x="494" y="53"/>
                    <a:pt x="499" y="52"/>
                    <a:pt x="503" y="50"/>
                  </a:cubicBezTo>
                  <a:close/>
                  <a:moveTo>
                    <a:pt x="480" y="47"/>
                  </a:moveTo>
                  <a:cubicBezTo>
                    <a:pt x="477" y="45"/>
                    <a:pt x="475" y="43"/>
                    <a:pt x="473" y="39"/>
                  </a:cubicBezTo>
                  <a:cubicBezTo>
                    <a:pt x="472" y="35"/>
                    <a:pt x="471" y="31"/>
                    <a:pt x="471" y="26"/>
                  </a:cubicBezTo>
                  <a:cubicBezTo>
                    <a:pt x="471" y="18"/>
                    <a:pt x="473" y="13"/>
                    <a:pt x="475" y="9"/>
                  </a:cubicBezTo>
                  <a:cubicBezTo>
                    <a:pt x="478" y="6"/>
                    <a:pt x="482" y="4"/>
                    <a:pt x="488" y="4"/>
                  </a:cubicBezTo>
                  <a:cubicBezTo>
                    <a:pt x="493" y="4"/>
                    <a:pt x="497" y="6"/>
                    <a:pt x="500" y="9"/>
                  </a:cubicBezTo>
                  <a:cubicBezTo>
                    <a:pt x="504" y="13"/>
                    <a:pt x="505" y="19"/>
                    <a:pt x="505" y="27"/>
                  </a:cubicBezTo>
                  <a:cubicBezTo>
                    <a:pt x="505" y="35"/>
                    <a:pt x="504" y="40"/>
                    <a:pt x="501" y="44"/>
                  </a:cubicBezTo>
                  <a:cubicBezTo>
                    <a:pt x="498" y="47"/>
                    <a:pt x="494" y="49"/>
                    <a:pt x="489" y="49"/>
                  </a:cubicBezTo>
                  <a:cubicBezTo>
                    <a:pt x="485" y="49"/>
                    <a:pt x="482" y="48"/>
                    <a:pt x="480" y="47"/>
                  </a:cubicBezTo>
                  <a:close/>
                  <a:moveTo>
                    <a:pt x="535" y="52"/>
                  </a:moveTo>
                  <a:cubicBezTo>
                    <a:pt x="536" y="52"/>
                    <a:pt x="539" y="52"/>
                    <a:pt x="543" y="52"/>
                  </a:cubicBezTo>
                  <a:cubicBezTo>
                    <a:pt x="543" y="49"/>
                    <a:pt x="543" y="49"/>
                    <a:pt x="543" y="49"/>
                  </a:cubicBezTo>
                  <a:cubicBezTo>
                    <a:pt x="540" y="49"/>
                    <a:pt x="538" y="49"/>
                    <a:pt x="538" y="49"/>
                  </a:cubicBezTo>
                  <a:cubicBezTo>
                    <a:pt x="537" y="48"/>
                    <a:pt x="537" y="48"/>
                    <a:pt x="537" y="48"/>
                  </a:cubicBezTo>
                  <a:cubicBezTo>
                    <a:pt x="537" y="47"/>
                    <a:pt x="537" y="45"/>
                    <a:pt x="537" y="41"/>
                  </a:cubicBezTo>
                  <a:cubicBezTo>
                    <a:pt x="537" y="36"/>
                    <a:pt x="537" y="31"/>
                    <a:pt x="537" y="27"/>
                  </a:cubicBezTo>
                  <a:cubicBezTo>
                    <a:pt x="537" y="13"/>
                    <a:pt x="537" y="13"/>
                    <a:pt x="537" y="13"/>
                  </a:cubicBezTo>
                  <a:cubicBezTo>
                    <a:pt x="539" y="16"/>
                    <a:pt x="543" y="21"/>
                    <a:pt x="548" y="26"/>
                  </a:cubicBezTo>
                  <a:cubicBezTo>
                    <a:pt x="556" y="37"/>
                    <a:pt x="564" y="45"/>
                    <a:pt x="570" y="52"/>
                  </a:cubicBezTo>
                  <a:cubicBezTo>
                    <a:pt x="572" y="53"/>
                    <a:pt x="574" y="53"/>
                    <a:pt x="577" y="53"/>
                  </a:cubicBezTo>
                  <a:cubicBezTo>
                    <a:pt x="577" y="53"/>
                    <a:pt x="577" y="53"/>
                    <a:pt x="577" y="53"/>
                  </a:cubicBezTo>
                  <a:cubicBezTo>
                    <a:pt x="577" y="49"/>
                    <a:pt x="577" y="45"/>
                    <a:pt x="577" y="41"/>
                  </a:cubicBezTo>
                  <a:cubicBezTo>
                    <a:pt x="577" y="26"/>
                    <a:pt x="577" y="26"/>
                    <a:pt x="577" y="26"/>
                  </a:cubicBezTo>
                  <a:cubicBezTo>
                    <a:pt x="577" y="12"/>
                    <a:pt x="577" y="12"/>
                    <a:pt x="577" y="12"/>
                  </a:cubicBezTo>
                  <a:cubicBezTo>
                    <a:pt x="577" y="8"/>
                    <a:pt x="577" y="6"/>
                    <a:pt x="577" y="6"/>
                  </a:cubicBezTo>
                  <a:cubicBezTo>
                    <a:pt x="578" y="5"/>
                    <a:pt x="578" y="5"/>
                    <a:pt x="578" y="5"/>
                  </a:cubicBezTo>
                  <a:cubicBezTo>
                    <a:pt x="579" y="5"/>
                    <a:pt x="579" y="5"/>
                    <a:pt x="579" y="5"/>
                  </a:cubicBezTo>
                  <a:cubicBezTo>
                    <a:pt x="579" y="4"/>
                    <a:pt x="581" y="4"/>
                    <a:pt x="583" y="4"/>
                  </a:cubicBezTo>
                  <a:cubicBezTo>
                    <a:pt x="583" y="1"/>
                    <a:pt x="583" y="1"/>
                    <a:pt x="583" y="1"/>
                  </a:cubicBezTo>
                  <a:cubicBezTo>
                    <a:pt x="581" y="1"/>
                    <a:pt x="577" y="1"/>
                    <a:pt x="574" y="1"/>
                  </a:cubicBezTo>
                  <a:cubicBezTo>
                    <a:pt x="571" y="1"/>
                    <a:pt x="568" y="1"/>
                    <a:pt x="566" y="1"/>
                  </a:cubicBezTo>
                  <a:cubicBezTo>
                    <a:pt x="566" y="4"/>
                    <a:pt x="566" y="4"/>
                    <a:pt x="566" y="4"/>
                  </a:cubicBezTo>
                  <a:cubicBezTo>
                    <a:pt x="569" y="4"/>
                    <a:pt x="570" y="4"/>
                    <a:pt x="571" y="4"/>
                  </a:cubicBezTo>
                  <a:cubicBezTo>
                    <a:pt x="571" y="5"/>
                    <a:pt x="572" y="5"/>
                    <a:pt x="572" y="5"/>
                  </a:cubicBezTo>
                  <a:cubicBezTo>
                    <a:pt x="572" y="6"/>
                    <a:pt x="572" y="7"/>
                    <a:pt x="572" y="9"/>
                  </a:cubicBezTo>
                  <a:cubicBezTo>
                    <a:pt x="572" y="13"/>
                    <a:pt x="572" y="18"/>
                    <a:pt x="572" y="24"/>
                  </a:cubicBezTo>
                  <a:cubicBezTo>
                    <a:pt x="572" y="38"/>
                    <a:pt x="572" y="38"/>
                    <a:pt x="572" y="38"/>
                  </a:cubicBezTo>
                  <a:cubicBezTo>
                    <a:pt x="569" y="35"/>
                    <a:pt x="565" y="30"/>
                    <a:pt x="560" y="24"/>
                  </a:cubicBezTo>
                  <a:cubicBezTo>
                    <a:pt x="553" y="16"/>
                    <a:pt x="547" y="8"/>
                    <a:pt x="541" y="1"/>
                  </a:cubicBezTo>
                  <a:cubicBezTo>
                    <a:pt x="539" y="1"/>
                    <a:pt x="536" y="1"/>
                    <a:pt x="534" y="1"/>
                  </a:cubicBezTo>
                  <a:cubicBezTo>
                    <a:pt x="532" y="1"/>
                    <a:pt x="530" y="1"/>
                    <a:pt x="526" y="1"/>
                  </a:cubicBezTo>
                  <a:cubicBezTo>
                    <a:pt x="526" y="4"/>
                    <a:pt x="526" y="4"/>
                    <a:pt x="526" y="4"/>
                  </a:cubicBezTo>
                  <a:cubicBezTo>
                    <a:pt x="529" y="4"/>
                    <a:pt x="531" y="4"/>
                    <a:pt x="531" y="5"/>
                  </a:cubicBezTo>
                  <a:cubicBezTo>
                    <a:pt x="532" y="5"/>
                    <a:pt x="532" y="5"/>
                    <a:pt x="532" y="6"/>
                  </a:cubicBezTo>
                  <a:cubicBezTo>
                    <a:pt x="532" y="6"/>
                    <a:pt x="532" y="9"/>
                    <a:pt x="532" y="13"/>
                  </a:cubicBezTo>
                  <a:cubicBezTo>
                    <a:pt x="532" y="28"/>
                    <a:pt x="532" y="28"/>
                    <a:pt x="532" y="28"/>
                  </a:cubicBezTo>
                  <a:cubicBezTo>
                    <a:pt x="532" y="31"/>
                    <a:pt x="532" y="36"/>
                    <a:pt x="532" y="42"/>
                  </a:cubicBezTo>
                  <a:cubicBezTo>
                    <a:pt x="532" y="45"/>
                    <a:pt x="532" y="47"/>
                    <a:pt x="532" y="48"/>
                  </a:cubicBezTo>
                  <a:cubicBezTo>
                    <a:pt x="532" y="48"/>
                    <a:pt x="531" y="49"/>
                    <a:pt x="531" y="49"/>
                  </a:cubicBezTo>
                  <a:cubicBezTo>
                    <a:pt x="530" y="49"/>
                    <a:pt x="529" y="49"/>
                    <a:pt x="526" y="49"/>
                  </a:cubicBezTo>
                  <a:cubicBezTo>
                    <a:pt x="526" y="52"/>
                    <a:pt x="526" y="52"/>
                    <a:pt x="526" y="52"/>
                  </a:cubicBezTo>
                  <a:cubicBezTo>
                    <a:pt x="530" y="52"/>
                    <a:pt x="533" y="52"/>
                    <a:pt x="535"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6"/>
            <p:cNvSpPr>
              <a:spLocks/>
            </p:cNvSpPr>
            <p:nvPr/>
          </p:nvSpPr>
          <p:spPr bwMode="auto">
            <a:xfrm>
              <a:off x="2147" y="551"/>
              <a:ext cx="109" cy="117"/>
            </a:xfrm>
            <a:custGeom>
              <a:avLst/>
              <a:gdLst>
                <a:gd name="T0" fmla="*/ 62 w 84"/>
                <a:gd name="T1" fmla="*/ 53 h 80"/>
                <a:gd name="T2" fmla="*/ 63 w 84"/>
                <a:gd name="T3" fmla="*/ 62 h 80"/>
                <a:gd name="T4" fmla="*/ 62 w 84"/>
                <a:gd name="T5" fmla="*/ 70 h 80"/>
                <a:gd name="T6" fmla="*/ 48 w 84"/>
                <a:gd name="T7" fmla="*/ 74 h 80"/>
                <a:gd name="T8" fmla="*/ 26 w 84"/>
                <a:gd name="T9" fmla="*/ 64 h 80"/>
                <a:gd name="T10" fmla="*/ 17 w 84"/>
                <a:gd name="T11" fmla="*/ 38 h 80"/>
                <a:gd name="T12" fmla="*/ 26 w 84"/>
                <a:gd name="T13" fmla="*/ 15 h 80"/>
                <a:gd name="T14" fmla="*/ 48 w 84"/>
                <a:gd name="T15" fmla="*/ 6 h 80"/>
                <a:gd name="T16" fmla="*/ 61 w 84"/>
                <a:gd name="T17" fmla="*/ 8 h 80"/>
                <a:gd name="T18" fmla="*/ 70 w 84"/>
                <a:gd name="T19" fmla="*/ 14 h 80"/>
                <a:gd name="T20" fmla="*/ 71 w 84"/>
                <a:gd name="T21" fmla="*/ 24 h 80"/>
                <a:gd name="T22" fmla="*/ 76 w 84"/>
                <a:gd name="T23" fmla="*/ 24 h 80"/>
                <a:gd name="T24" fmla="*/ 78 w 84"/>
                <a:gd name="T25" fmla="*/ 6 h 80"/>
                <a:gd name="T26" fmla="*/ 77 w 84"/>
                <a:gd name="T27" fmla="*/ 5 h 80"/>
                <a:gd name="T28" fmla="*/ 63 w 84"/>
                <a:gd name="T29" fmla="*/ 2 h 80"/>
                <a:gd name="T30" fmla="*/ 48 w 84"/>
                <a:gd name="T31" fmla="*/ 0 h 80"/>
                <a:gd name="T32" fmla="*/ 13 w 84"/>
                <a:gd name="T33" fmla="*/ 11 h 80"/>
                <a:gd name="T34" fmla="*/ 0 w 84"/>
                <a:gd name="T35" fmla="*/ 40 h 80"/>
                <a:gd name="T36" fmla="*/ 12 w 84"/>
                <a:gd name="T37" fmla="*/ 69 h 80"/>
                <a:gd name="T38" fmla="*/ 46 w 84"/>
                <a:gd name="T39" fmla="*/ 80 h 80"/>
                <a:gd name="T40" fmla="*/ 61 w 84"/>
                <a:gd name="T41" fmla="*/ 78 h 80"/>
                <a:gd name="T42" fmla="*/ 79 w 84"/>
                <a:gd name="T43" fmla="*/ 73 h 80"/>
                <a:gd name="T44" fmla="*/ 78 w 84"/>
                <a:gd name="T45" fmla="*/ 62 h 80"/>
                <a:gd name="T46" fmla="*/ 79 w 84"/>
                <a:gd name="T47" fmla="*/ 52 h 80"/>
                <a:gd name="T48" fmla="*/ 84 w 84"/>
                <a:gd name="T49" fmla="*/ 51 h 80"/>
                <a:gd name="T50" fmla="*/ 84 w 84"/>
                <a:gd name="T51" fmla="*/ 47 h 80"/>
                <a:gd name="T52" fmla="*/ 68 w 84"/>
                <a:gd name="T53" fmla="*/ 47 h 80"/>
                <a:gd name="T54" fmla="*/ 50 w 84"/>
                <a:gd name="T55" fmla="*/ 47 h 80"/>
                <a:gd name="T56" fmla="*/ 50 w 84"/>
                <a:gd name="T57" fmla="*/ 51 h 80"/>
                <a:gd name="T58" fmla="*/ 62 w 84"/>
                <a:gd name="T59"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0">
                  <a:moveTo>
                    <a:pt x="62" y="53"/>
                  </a:moveTo>
                  <a:cubicBezTo>
                    <a:pt x="63" y="54"/>
                    <a:pt x="63" y="57"/>
                    <a:pt x="63" y="62"/>
                  </a:cubicBezTo>
                  <a:cubicBezTo>
                    <a:pt x="63" y="65"/>
                    <a:pt x="63" y="67"/>
                    <a:pt x="62" y="70"/>
                  </a:cubicBezTo>
                  <a:cubicBezTo>
                    <a:pt x="57" y="73"/>
                    <a:pt x="52" y="74"/>
                    <a:pt x="48" y="74"/>
                  </a:cubicBezTo>
                  <a:cubicBezTo>
                    <a:pt x="39" y="74"/>
                    <a:pt x="32" y="70"/>
                    <a:pt x="26" y="64"/>
                  </a:cubicBezTo>
                  <a:cubicBezTo>
                    <a:pt x="20" y="57"/>
                    <a:pt x="17" y="49"/>
                    <a:pt x="17" y="38"/>
                  </a:cubicBezTo>
                  <a:cubicBezTo>
                    <a:pt x="17" y="28"/>
                    <a:pt x="20" y="21"/>
                    <a:pt x="26" y="15"/>
                  </a:cubicBezTo>
                  <a:cubicBezTo>
                    <a:pt x="31" y="9"/>
                    <a:pt x="39" y="6"/>
                    <a:pt x="48" y="6"/>
                  </a:cubicBezTo>
                  <a:cubicBezTo>
                    <a:pt x="53" y="6"/>
                    <a:pt x="58" y="7"/>
                    <a:pt x="61" y="8"/>
                  </a:cubicBezTo>
                  <a:cubicBezTo>
                    <a:pt x="65" y="10"/>
                    <a:pt x="68" y="12"/>
                    <a:pt x="70" y="14"/>
                  </a:cubicBezTo>
                  <a:cubicBezTo>
                    <a:pt x="71" y="17"/>
                    <a:pt x="71" y="20"/>
                    <a:pt x="71" y="24"/>
                  </a:cubicBezTo>
                  <a:cubicBezTo>
                    <a:pt x="76" y="24"/>
                    <a:pt x="76" y="24"/>
                    <a:pt x="76" y="24"/>
                  </a:cubicBezTo>
                  <a:cubicBezTo>
                    <a:pt x="76" y="17"/>
                    <a:pt x="77" y="11"/>
                    <a:pt x="78" y="6"/>
                  </a:cubicBezTo>
                  <a:cubicBezTo>
                    <a:pt x="77" y="5"/>
                    <a:pt x="77" y="5"/>
                    <a:pt x="77" y="5"/>
                  </a:cubicBezTo>
                  <a:cubicBezTo>
                    <a:pt x="73" y="4"/>
                    <a:pt x="68" y="2"/>
                    <a:pt x="63" y="2"/>
                  </a:cubicBezTo>
                  <a:cubicBezTo>
                    <a:pt x="58" y="1"/>
                    <a:pt x="53" y="0"/>
                    <a:pt x="48" y="0"/>
                  </a:cubicBezTo>
                  <a:cubicBezTo>
                    <a:pt x="33" y="0"/>
                    <a:pt x="21" y="4"/>
                    <a:pt x="13" y="11"/>
                  </a:cubicBezTo>
                  <a:cubicBezTo>
                    <a:pt x="5" y="18"/>
                    <a:pt x="0" y="28"/>
                    <a:pt x="0" y="40"/>
                  </a:cubicBezTo>
                  <a:cubicBezTo>
                    <a:pt x="0" y="52"/>
                    <a:pt x="4" y="61"/>
                    <a:pt x="12" y="69"/>
                  </a:cubicBezTo>
                  <a:cubicBezTo>
                    <a:pt x="20" y="76"/>
                    <a:pt x="32" y="80"/>
                    <a:pt x="46" y="80"/>
                  </a:cubicBezTo>
                  <a:cubicBezTo>
                    <a:pt x="51" y="80"/>
                    <a:pt x="56" y="79"/>
                    <a:pt x="61" y="78"/>
                  </a:cubicBezTo>
                  <a:cubicBezTo>
                    <a:pt x="66" y="77"/>
                    <a:pt x="72" y="76"/>
                    <a:pt x="79" y="73"/>
                  </a:cubicBezTo>
                  <a:cubicBezTo>
                    <a:pt x="79" y="67"/>
                    <a:pt x="78" y="64"/>
                    <a:pt x="78" y="62"/>
                  </a:cubicBezTo>
                  <a:cubicBezTo>
                    <a:pt x="78" y="59"/>
                    <a:pt x="79" y="56"/>
                    <a:pt x="79" y="52"/>
                  </a:cubicBezTo>
                  <a:cubicBezTo>
                    <a:pt x="81" y="52"/>
                    <a:pt x="82" y="51"/>
                    <a:pt x="84" y="51"/>
                  </a:cubicBezTo>
                  <a:cubicBezTo>
                    <a:pt x="84" y="47"/>
                    <a:pt x="84" y="47"/>
                    <a:pt x="84" y="47"/>
                  </a:cubicBezTo>
                  <a:cubicBezTo>
                    <a:pt x="78" y="47"/>
                    <a:pt x="73" y="47"/>
                    <a:pt x="68" y="47"/>
                  </a:cubicBezTo>
                  <a:cubicBezTo>
                    <a:pt x="63" y="47"/>
                    <a:pt x="57" y="47"/>
                    <a:pt x="50" y="47"/>
                  </a:cubicBezTo>
                  <a:cubicBezTo>
                    <a:pt x="50" y="51"/>
                    <a:pt x="50" y="51"/>
                    <a:pt x="50" y="51"/>
                  </a:cubicBezTo>
                  <a:cubicBezTo>
                    <a:pt x="57" y="52"/>
                    <a:pt x="61" y="52"/>
                    <a:pt x="62" y="53"/>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7"/>
            <p:cNvSpPr>
              <a:spLocks noEditPoints="1"/>
            </p:cNvSpPr>
            <p:nvPr/>
          </p:nvSpPr>
          <p:spPr bwMode="auto">
            <a:xfrm>
              <a:off x="2273" y="589"/>
              <a:ext cx="297" cy="77"/>
            </a:xfrm>
            <a:custGeom>
              <a:avLst/>
              <a:gdLst>
                <a:gd name="T0" fmla="*/ 24 w 229"/>
                <a:gd name="T1" fmla="*/ 49 h 53"/>
                <a:gd name="T2" fmla="*/ 17 w 229"/>
                <a:gd name="T3" fmla="*/ 42 h 53"/>
                <a:gd name="T4" fmla="*/ 17 w 229"/>
                <a:gd name="T5" fmla="*/ 5 h 53"/>
                <a:gd name="T6" fmla="*/ 32 w 229"/>
                <a:gd name="T7" fmla="*/ 14 h 53"/>
                <a:gd name="T8" fmla="*/ 20 w 229"/>
                <a:gd name="T9" fmla="*/ 25 h 53"/>
                <a:gd name="T10" fmla="*/ 37 w 229"/>
                <a:gd name="T11" fmla="*/ 52 h 53"/>
                <a:gd name="T12" fmla="*/ 51 w 229"/>
                <a:gd name="T13" fmla="*/ 49 h 53"/>
                <a:gd name="T14" fmla="*/ 39 w 229"/>
                <a:gd name="T15" fmla="*/ 37 h 53"/>
                <a:gd name="T16" fmla="*/ 43 w 229"/>
                <a:gd name="T17" fmla="*/ 12 h 53"/>
                <a:gd name="T18" fmla="*/ 28 w 229"/>
                <a:gd name="T19" fmla="*/ 1 h 53"/>
                <a:gd name="T20" fmla="*/ 0 w 229"/>
                <a:gd name="T21" fmla="*/ 4 h 53"/>
                <a:gd name="T22" fmla="*/ 6 w 229"/>
                <a:gd name="T23" fmla="*/ 14 h 53"/>
                <a:gd name="T24" fmla="*/ 6 w 229"/>
                <a:gd name="T25" fmla="*/ 48 h 53"/>
                <a:gd name="T26" fmla="*/ 0 w 229"/>
                <a:gd name="T27" fmla="*/ 52 h 53"/>
                <a:gd name="T28" fmla="*/ 112 w 229"/>
                <a:gd name="T29" fmla="*/ 40 h 53"/>
                <a:gd name="T30" fmla="*/ 103 w 229"/>
                <a:gd name="T31" fmla="*/ 3 h 53"/>
                <a:gd name="T32" fmla="*/ 62 w 229"/>
                <a:gd name="T33" fmla="*/ 13 h 53"/>
                <a:gd name="T34" fmla="*/ 86 w 229"/>
                <a:gd name="T35" fmla="*/ 53 h 53"/>
                <a:gd name="T36" fmla="*/ 72 w 229"/>
                <a:gd name="T37" fmla="*/ 39 h 53"/>
                <a:gd name="T38" fmla="*/ 86 w 229"/>
                <a:gd name="T39" fmla="*/ 4 h 53"/>
                <a:gd name="T40" fmla="*/ 100 w 229"/>
                <a:gd name="T41" fmla="*/ 44 h 53"/>
                <a:gd name="T42" fmla="*/ 129 w 229"/>
                <a:gd name="T43" fmla="*/ 5 h 53"/>
                <a:gd name="T44" fmla="*/ 130 w 229"/>
                <a:gd name="T45" fmla="*/ 19 h 53"/>
                <a:gd name="T46" fmla="*/ 139 w 229"/>
                <a:gd name="T47" fmla="*/ 51 h 53"/>
                <a:gd name="T48" fmla="*/ 170 w 229"/>
                <a:gd name="T49" fmla="*/ 45 h 53"/>
                <a:gd name="T50" fmla="*/ 173 w 229"/>
                <a:gd name="T51" fmla="*/ 9 h 53"/>
                <a:gd name="T52" fmla="*/ 179 w 229"/>
                <a:gd name="T53" fmla="*/ 1 h 53"/>
                <a:gd name="T54" fmla="*/ 161 w 229"/>
                <a:gd name="T55" fmla="*/ 4 h 53"/>
                <a:gd name="T56" fmla="*/ 168 w 229"/>
                <a:gd name="T57" fmla="*/ 11 h 53"/>
                <a:gd name="T58" fmla="*/ 163 w 229"/>
                <a:gd name="T59" fmla="*/ 45 h 53"/>
                <a:gd name="T60" fmla="*/ 142 w 229"/>
                <a:gd name="T61" fmla="*/ 41 h 53"/>
                <a:gd name="T62" fmla="*/ 141 w 229"/>
                <a:gd name="T63" fmla="*/ 7 h 53"/>
                <a:gd name="T64" fmla="*/ 147 w 229"/>
                <a:gd name="T65" fmla="*/ 4 h 53"/>
                <a:gd name="T66" fmla="*/ 124 w 229"/>
                <a:gd name="T67" fmla="*/ 1 h 53"/>
                <a:gd name="T68" fmla="*/ 200 w 229"/>
                <a:gd name="T69" fmla="*/ 52 h 53"/>
                <a:gd name="T70" fmla="*/ 205 w 229"/>
                <a:gd name="T71" fmla="*/ 49 h 53"/>
                <a:gd name="T72" fmla="*/ 204 w 229"/>
                <a:gd name="T73" fmla="*/ 24 h 53"/>
                <a:gd name="T74" fmla="*/ 216 w 229"/>
                <a:gd name="T75" fmla="*/ 7 h 53"/>
                <a:gd name="T76" fmla="*/ 210 w 229"/>
                <a:gd name="T77" fmla="*/ 25 h 53"/>
                <a:gd name="T78" fmla="*/ 206 w 229"/>
                <a:gd name="T79" fmla="*/ 25 h 53"/>
                <a:gd name="T80" fmla="*/ 212 w 229"/>
                <a:gd name="T81" fmla="*/ 28 h 53"/>
                <a:gd name="T82" fmla="*/ 227 w 229"/>
                <a:gd name="T83" fmla="*/ 6 h 53"/>
                <a:gd name="T84" fmla="*/ 207 w 229"/>
                <a:gd name="T85" fmla="*/ 1 h 53"/>
                <a:gd name="T86" fmla="*/ 187 w 229"/>
                <a:gd name="T87" fmla="*/ 1 h 53"/>
                <a:gd name="T88" fmla="*/ 192 w 229"/>
                <a:gd name="T89" fmla="*/ 5 h 53"/>
                <a:gd name="T90" fmla="*/ 193 w 229"/>
                <a:gd name="T91" fmla="*/ 40 h 53"/>
                <a:gd name="T92" fmla="*/ 187 w 229"/>
                <a:gd name="T93"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 h="53">
                  <a:moveTo>
                    <a:pt x="12" y="52"/>
                  </a:moveTo>
                  <a:cubicBezTo>
                    <a:pt x="15" y="52"/>
                    <a:pt x="19" y="52"/>
                    <a:pt x="24" y="52"/>
                  </a:cubicBezTo>
                  <a:cubicBezTo>
                    <a:pt x="24" y="49"/>
                    <a:pt x="24" y="49"/>
                    <a:pt x="24" y="49"/>
                  </a:cubicBezTo>
                  <a:cubicBezTo>
                    <a:pt x="21" y="49"/>
                    <a:pt x="19" y="49"/>
                    <a:pt x="19" y="49"/>
                  </a:cubicBezTo>
                  <a:cubicBezTo>
                    <a:pt x="18" y="48"/>
                    <a:pt x="18" y="48"/>
                    <a:pt x="18" y="48"/>
                  </a:cubicBezTo>
                  <a:cubicBezTo>
                    <a:pt x="18" y="47"/>
                    <a:pt x="17" y="45"/>
                    <a:pt x="17" y="42"/>
                  </a:cubicBezTo>
                  <a:cubicBezTo>
                    <a:pt x="17" y="37"/>
                    <a:pt x="17" y="33"/>
                    <a:pt x="17" y="30"/>
                  </a:cubicBezTo>
                  <a:cubicBezTo>
                    <a:pt x="17" y="16"/>
                    <a:pt x="17" y="16"/>
                    <a:pt x="17" y="16"/>
                  </a:cubicBezTo>
                  <a:cubicBezTo>
                    <a:pt x="17" y="5"/>
                    <a:pt x="17" y="5"/>
                    <a:pt x="17" y="5"/>
                  </a:cubicBezTo>
                  <a:cubicBezTo>
                    <a:pt x="19" y="5"/>
                    <a:pt x="21" y="5"/>
                    <a:pt x="22" y="5"/>
                  </a:cubicBezTo>
                  <a:cubicBezTo>
                    <a:pt x="25" y="5"/>
                    <a:pt x="28" y="6"/>
                    <a:pt x="30" y="7"/>
                  </a:cubicBezTo>
                  <a:cubicBezTo>
                    <a:pt x="32" y="9"/>
                    <a:pt x="32" y="11"/>
                    <a:pt x="32" y="14"/>
                  </a:cubicBezTo>
                  <a:cubicBezTo>
                    <a:pt x="32" y="18"/>
                    <a:pt x="31" y="20"/>
                    <a:pt x="29" y="22"/>
                  </a:cubicBezTo>
                  <a:cubicBezTo>
                    <a:pt x="27" y="24"/>
                    <a:pt x="25" y="25"/>
                    <a:pt x="22" y="25"/>
                  </a:cubicBezTo>
                  <a:cubicBezTo>
                    <a:pt x="22" y="25"/>
                    <a:pt x="21" y="25"/>
                    <a:pt x="20" y="25"/>
                  </a:cubicBezTo>
                  <a:cubicBezTo>
                    <a:pt x="20" y="25"/>
                    <a:pt x="20" y="26"/>
                    <a:pt x="20" y="26"/>
                  </a:cubicBezTo>
                  <a:cubicBezTo>
                    <a:pt x="27" y="38"/>
                    <a:pt x="27" y="38"/>
                    <a:pt x="27" y="38"/>
                  </a:cubicBezTo>
                  <a:cubicBezTo>
                    <a:pt x="31" y="44"/>
                    <a:pt x="35" y="49"/>
                    <a:pt x="37" y="52"/>
                  </a:cubicBezTo>
                  <a:cubicBezTo>
                    <a:pt x="39" y="52"/>
                    <a:pt x="43" y="52"/>
                    <a:pt x="49" y="52"/>
                  </a:cubicBezTo>
                  <a:cubicBezTo>
                    <a:pt x="51" y="52"/>
                    <a:pt x="51" y="52"/>
                    <a:pt x="51" y="52"/>
                  </a:cubicBezTo>
                  <a:cubicBezTo>
                    <a:pt x="51" y="49"/>
                    <a:pt x="51" y="49"/>
                    <a:pt x="51" y="49"/>
                  </a:cubicBezTo>
                  <a:cubicBezTo>
                    <a:pt x="50" y="49"/>
                    <a:pt x="49" y="49"/>
                    <a:pt x="48" y="49"/>
                  </a:cubicBezTo>
                  <a:cubicBezTo>
                    <a:pt x="48" y="49"/>
                    <a:pt x="47" y="48"/>
                    <a:pt x="46" y="46"/>
                  </a:cubicBezTo>
                  <a:cubicBezTo>
                    <a:pt x="39" y="37"/>
                    <a:pt x="39" y="37"/>
                    <a:pt x="39" y="37"/>
                  </a:cubicBezTo>
                  <a:cubicBezTo>
                    <a:pt x="32" y="25"/>
                    <a:pt x="32" y="25"/>
                    <a:pt x="32" y="25"/>
                  </a:cubicBezTo>
                  <a:cubicBezTo>
                    <a:pt x="36" y="24"/>
                    <a:pt x="39" y="22"/>
                    <a:pt x="41" y="19"/>
                  </a:cubicBezTo>
                  <a:cubicBezTo>
                    <a:pt x="42" y="17"/>
                    <a:pt x="43" y="15"/>
                    <a:pt x="43" y="12"/>
                  </a:cubicBezTo>
                  <a:cubicBezTo>
                    <a:pt x="43" y="9"/>
                    <a:pt x="43" y="7"/>
                    <a:pt x="41" y="6"/>
                  </a:cubicBezTo>
                  <a:cubicBezTo>
                    <a:pt x="40" y="4"/>
                    <a:pt x="39" y="3"/>
                    <a:pt x="37" y="2"/>
                  </a:cubicBezTo>
                  <a:cubicBezTo>
                    <a:pt x="35" y="1"/>
                    <a:pt x="32" y="1"/>
                    <a:pt x="28" y="1"/>
                  </a:cubicBezTo>
                  <a:cubicBezTo>
                    <a:pt x="10" y="1"/>
                    <a:pt x="10" y="1"/>
                    <a:pt x="10" y="1"/>
                  </a:cubicBezTo>
                  <a:cubicBezTo>
                    <a:pt x="9" y="1"/>
                    <a:pt x="5" y="1"/>
                    <a:pt x="0" y="1"/>
                  </a:cubicBezTo>
                  <a:cubicBezTo>
                    <a:pt x="0" y="4"/>
                    <a:pt x="0" y="4"/>
                    <a:pt x="0" y="4"/>
                  </a:cubicBezTo>
                  <a:cubicBezTo>
                    <a:pt x="3" y="4"/>
                    <a:pt x="5" y="4"/>
                    <a:pt x="5" y="5"/>
                  </a:cubicBezTo>
                  <a:cubicBezTo>
                    <a:pt x="6" y="5"/>
                    <a:pt x="6" y="5"/>
                    <a:pt x="6" y="5"/>
                  </a:cubicBezTo>
                  <a:cubicBezTo>
                    <a:pt x="6" y="7"/>
                    <a:pt x="6" y="9"/>
                    <a:pt x="6" y="14"/>
                  </a:cubicBezTo>
                  <a:cubicBezTo>
                    <a:pt x="6" y="20"/>
                    <a:pt x="6" y="26"/>
                    <a:pt x="6" y="30"/>
                  </a:cubicBezTo>
                  <a:cubicBezTo>
                    <a:pt x="6" y="33"/>
                    <a:pt x="6" y="37"/>
                    <a:pt x="6" y="42"/>
                  </a:cubicBezTo>
                  <a:cubicBezTo>
                    <a:pt x="6" y="45"/>
                    <a:pt x="6" y="47"/>
                    <a:pt x="6" y="48"/>
                  </a:cubicBezTo>
                  <a:cubicBezTo>
                    <a:pt x="5" y="49"/>
                    <a:pt x="5" y="49"/>
                    <a:pt x="5" y="49"/>
                  </a:cubicBezTo>
                  <a:cubicBezTo>
                    <a:pt x="5" y="49"/>
                    <a:pt x="3" y="49"/>
                    <a:pt x="0" y="49"/>
                  </a:cubicBezTo>
                  <a:cubicBezTo>
                    <a:pt x="0" y="52"/>
                    <a:pt x="0" y="52"/>
                    <a:pt x="0" y="52"/>
                  </a:cubicBezTo>
                  <a:cubicBezTo>
                    <a:pt x="4" y="52"/>
                    <a:pt x="8" y="52"/>
                    <a:pt x="12" y="52"/>
                  </a:cubicBezTo>
                  <a:close/>
                  <a:moveTo>
                    <a:pt x="102" y="50"/>
                  </a:moveTo>
                  <a:cubicBezTo>
                    <a:pt x="106" y="47"/>
                    <a:pt x="109" y="44"/>
                    <a:pt x="112" y="40"/>
                  </a:cubicBezTo>
                  <a:cubicBezTo>
                    <a:pt x="114" y="36"/>
                    <a:pt x="115" y="31"/>
                    <a:pt x="115" y="25"/>
                  </a:cubicBezTo>
                  <a:cubicBezTo>
                    <a:pt x="115" y="20"/>
                    <a:pt x="114" y="15"/>
                    <a:pt x="112" y="12"/>
                  </a:cubicBezTo>
                  <a:cubicBezTo>
                    <a:pt x="110" y="8"/>
                    <a:pt x="107" y="5"/>
                    <a:pt x="103" y="3"/>
                  </a:cubicBezTo>
                  <a:cubicBezTo>
                    <a:pt x="99" y="1"/>
                    <a:pt x="94" y="0"/>
                    <a:pt x="88" y="0"/>
                  </a:cubicBezTo>
                  <a:cubicBezTo>
                    <a:pt x="81" y="0"/>
                    <a:pt x="76" y="1"/>
                    <a:pt x="72" y="3"/>
                  </a:cubicBezTo>
                  <a:cubicBezTo>
                    <a:pt x="68" y="6"/>
                    <a:pt x="64" y="9"/>
                    <a:pt x="62" y="13"/>
                  </a:cubicBezTo>
                  <a:cubicBezTo>
                    <a:pt x="60" y="17"/>
                    <a:pt x="59" y="21"/>
                    <a:pt x="59" y="27"/>
                  </a:cubicBezTo>
                  <a:cubicBezTo>
                    <a:pt x="59" y="35"/>
                    <a:pt x="61" y="42"/>
                    <a:pt x="66" y="46"/>
                  </a:cubicBezTo>
                  <a:cubicBezTo>
                    <a:pt x="71" y="51"/>
                    <a:pt x="77" y="53"/>
                    <a:pt x="86" y="53"/>
                  </a:cubicBezTo>
                  <a:cubicBezTo>
                    <a:pt x="92" y="53"/>
                    <a:pt x="98" y="52"/>
                    <a:pt x="102" y="50"/>
                  </a:cubicBezTo>
                  <a:close/>
                  <a:moveTo>
                    <a:pt x="78" y="47"/>
                  </a:moveTo>
                  <a:cubicBezTo>
                    <a:pt x="76" y="45"/>
                    <a:pt x="74" y="43"/>
                    <a:pt x="72" y="39"/>
                  </a:cubicBezTo>
                  <a:cubicBezTo>
                    <a:pt x="71" y="35"/>
                    <a:pt x="70" y="31"/>
                    <a:pt x="70" y="26"/>
                  </a:cubicBezTo>
                  <a:cubicBezTo>
                    <a:pt x="70" y="18"/>
                    <a:pt x="71" y="13"/>
                    <a:pt x="74" y="9"/>
                  </a:cubicBezTo>
                  <a:cubicBezTo>
                    <a:pt x="77" y="6"/>
                    <a:pt x="81" y="4"/>
                    <a:pt x="86" y="4"/>
                  </a:cubicBezTo>
                  <a:cubicBezTo>
                    <a:pt x="92" y="4"/>
                    <a:pt x="96" y="6"/>
                    <a:pt x="99" y="9"/>
                  </a:cubicBezTo>
                  <a:cubicBezTo>
                    <a:pt x="102" y="13"/>
                    <a:pt x="104" y="19"/>
                    <a:pt x="104" y="27"/>
                  </a:cubicBezTo>
                  <a:cubicBezTo>
                    <a:pt x="104" y="35"/>
                    <a:pt x="102" y="40"/>
                    <a:pt x="100" y="44"/>
                  </a:cubicBezTo>
                  <a:cubicBezTo>
                    <a:pt x="97" y="47"/>
                    <a:pt x="93" y="49"/>
                    <a:pt x="88" y="49"/>
                  </a:cubicBezTo>
                  <a:cubicBezTo>
                    <a:pt x="84" y="49"/>
                    <a:pt x="81" y="48"/>
                    <a:pt x="78" y="47"/>
                  </a:cubicBezTo>
                  <a:close/>
                  <a:moveTo>
                    <a:pt x="129" y="5"/>
                  </a:moveTo>
                  <a:cubicBezTo>
                    <a:pt x="129" y="5"/>
                    <a:pt x="129" y="5"/>
                    <a:pt x="130" y="5"/>
                  </a:cubicBezTo>
                  <a:cubicBezTo>
                    <a:pt x="130" y="6"/>
                    <a:pt x="130" y="7"/>
                    <a:pt x="130" y="9"/>
                  </a:cubicBezTo>
                  <a:cubicBezTo>
                    <a:pt x="130" y="14"/>
                    <a:pt x="130" y="18"/>
                    <a:pt x="130" y="19"/>
                  </a:cubicBezTo>
                  <a:cubicBezTo>
                    <a:pt x="130" y="35"/>
                    <a:pt x="130" y="35"/>
                    <a:pt x="130" y="35"/>
                  </a:cubicBezTo>
                  <a:cubicBezTo>
                    <a:pt x="130" y="40"/>
                    <a:pt x="131" y="43"/>
                    <a:pt x="132" y="45"/>
                  </a:cubicBezTo>
                  <a:cubicBezTo>
                    <a:pt x="134" y="48"/>
                    <a:pt x="136" y="49"/>
                    <a:pt x="139" y="51"/>
                  </a:cubicBezTo>
                  <a:cubicBezTo>
                    <a:pt x="142" y="52"/>
                    <a:pt x="146" y="53"/>
                    <a:pt x="151" y="53"/>
                  </a:cubicBezTo>
                  <a:cubicBezTo>
                    <a:pt x="156" y="53"/>
                    <a:pt x="160" y="52"/>
                    <a:pt x="163" y="51"/>
                  </a:cubicBezTo>
                  <a:cubicBezTo>
                    <a:pt x="166" y="49"/>
                    <a:pt x="169" y="47"/>
                    <a:pt x="170" y="45"/>
                  </a:cubicBezTo>
                  <a:cubicBezTo>
                    <a:pt x="171" y="43"/>
                    <a:pt x="172" y="40"/>
                    <a:pt x="172" y="36"/>
                  </a:cubicBezTo>
                  <a:cubicBezTo>
                    <a:pt x="173" y="35"/>
                    <a:pt x="173" y="32"/>
                    <a:pt x="173" y="28"/>
                  </a:cubicBezTo>
                  <a:cubicBezTo>
                    <a:pt x="173" y="21"/>
                    <a:pt x="173" y="14"/>
                    <a:pt x="173" y="9"/>
                  </a:cubicBezTo>
                  <a:cubicBezTo>
                    <a:pt x="173" y="7"/>
                    <a:pt x="174" y="5"/>
                    <a:pt x="174" y="5"/>
                  </a:cubicBezTo>
                  <a:cubicBezTo>
                    <a:pt x="175" y="4"/>
                    <a:pt x="176" y="4"/>
                    <a:pt x="179" y="4"/>
                  </a:cubicBezTo>
                  <a:cubicBezTo>
                    <a:pt x="179" y="1"/>
                    <a:pt x="179" y="1"/>
                    <a:pt x="179" y="1"/>
                  </a:cubicBezTo>
                  <a:cubicBezTo>
                    <a:pt x="175" y="1"/>
                    <a:pt x="173" y="1"/>
                    <a:pt x="170" y="1"/>
                  </a:cubicBezTo>
                  <a:cubicBezTo>
                    <a:pt x="168" y="1"/>
                    <a:pt x="165" y="1"/>
                    <a:pt x="161" y="1"/>
                  </a:cubicBezTo>
                  <a:cubicBezTo>
                    <a:pt x="161" y="4"/>
                    <a:pt x="161" y="4"/>
                    <a:pt x="161" y="4"/>
                  </a:cubicBezTo>
                  <a:cubicBezTo>
                    <a:pt x="164" y="4"/>
                    <a:pt x="166" y="4"/>
                    <a:pt x="167" y="5"/>
                  </a:cubicBezTo>
                  <a:cubicBezTo>
                    <a:pt x="167" y="5"/>
                    <a:pt x="167" y="5"/>
                    <a:pt x="168" y="5"/>
                  </a:cubicBezTo>
                  <a:cubicBezTo>
                    <a:pt x="168" y="6"/>
                    <a:pt x="168" y="8"/>
                    <a:pt x="168" y="11"/>
                  </a:cubicBezTo>
                  <a:cubicBezTo>
                    <a:pt x="168" y="25"/>
                    <a:pt x="168" y="25"/>
                    <a:pt x="168" y="25"/>
                  </a:cubicBezTo>
                  <a:cubicBezTo>
                    <a:pt x="168" y="32"/>
                    <a:pt x="168" y="37"/>
                    <a:pt x="167" y="40"/>
                  </a:cubicBezTo>
                  <a:cubicBezTo>
                    <a:pt x="166" y="42"/>
                    <a:pt x="165" y="44"/>
                    <a:pt x="163" y="45"/>
                  </a:cubicBezTo>
                  <a:cubicBezTo>
                    <a:pt x="161" y="46"/>
                    <a:pt x="158" y="47"/>
                    <a:pt x="154" y="47"/>
                  </a:cubicBezTo>
                  <a:cubicBezTo>
                    <a:pt x="151" y="47"/>
                    <a:pt x="148" y="46"/>
                    <a:pt x="146" y="45"/>
                  </a:cubicBezTo>
                  <a:cubicBezTo>
                    <a:pt x="144" y="44"/>
                    <a:pt x="143" y="43"/>
                    <a:pt x="142" y="41"/>
                  </a:cubicBezTo>
                  <a:cubicBezTo>
                    <a:pt x="141" y="39"/>
                    <a:pt x="141" y="36"/>
                    <a:pt x="141" y="32"/>
                  </a:cubicBezTo>
                  <a:cubicBezTo>
                    <a:pt x="141" y="28"/>
                    <a:pt x="141" y="23"/>
                    <a:pt x="141" y="19"/>
                  </a:cubicBezTo>
                  <a:cubicBezTo>
                    <a:pt x="141" y="12"/>
                    <a:pt x="141" y="8"/>
                    <a:pt x="141" y="7"/>
                  </a:cubicBezTo>
                  <a:cubicBezTo>
                    <a:pt x="141" y="6"/>
                    <a:pt x="142" y="5"/>
                    <a:pt x="142" y="5"/>
                  </a:cubicBezTo>
                  <a:cubicBezTo>
                    <a:pt x="143" y="5"/>
                    <a:pt x="143" y="5"/>
                    <a:pt x="143" y="5"/>
                  </a:cubicBezTo>
                  <a:cubicBezTo>
                    <a:pt x="144" y="4"/>
                    <a:pt x="145" y="4"/>
                    <a:pt x="147" y="4"/>
                  </a:cubicBezTo>
                  <a:cubicBezTo>
                    <a:pt x="147" y="1"/>
                    <a:pt x="147" y="1"/>
                    <a:pt x="147" y="1"/>
                  </a:cubicBezTo>
                  <a:cubicBezTo>
                    <a:pt x="143" y="1"/>
                    <a:pt x="140" y="1"/>
                    <a:pt x="137" y="1"/>
                  </a:cubicBezTo>
                  <a:cubicBezTo>
                    <a:pt x="133" y="1"/>
                    <a:pt x="129" y="1"/>
                    <a:pt x="124" y="1"/>
                  </a:cubicBezTo>
                  <a:cubicBezTo>
                    <a:pt x="124" y="4"/>
                    <a:pt x="124" y="4"/>
                    <a:pt x="124" y="4"/>
                  </a:cubicBezTo>
                  <a:cubicBezTo>
                    <a:pt x="127" y="4"/>
                    <a:pt x="128" y="4"/>
                    <a:pt x="129" y="5"/>
                  </a:cubicBezTo>
                  <a:close/>
                  <a:moveTo>
                    <a:pt x="200" y="52"/>
                  </a:moveTo>
                  <a:cubicBezTo>
                    <a:pt x="203" y="52"/>
                    <a:pt x="207" y="52"/>
                    <a:pt x="211" y="52"/>
                  </a:cubicBezTo>
                  <a:cubicBezTo>
                    <a:pt x="211" y="49"/>
                    <a:pt x="211" y="49"/>
                    <a:pt x="211" y="49"/>
                  </a:cubicBezTo>
                  <a:cubicBezTo>
                    <a:pt x="208" y="49"/>
                    <a:pt x="206" y="49"/>
                    <a:pt x="205" y="49"/>
                  </a:cubicBezTo>
                  <a:cubicBezTo>
                    <a:pt x="205" y="48"/>
                    <a:pt x="204" y="48"/>
                    <a:pt x="204" y="48"/>
                  </a:cubicBezTo>
                  <a:cubicBezTo>
                    <a:pt x="204" y="47"/>
                    <a:pt x="204" y="45"/>
                    <a:pt x="204" y="41"/>
                  </a:cubicBezTo>
                  <a:cubicBezTo>
                    <a:pt x="204" y="32"/>
                    <a:pt x="204" y="26"/>
                    <a:pt x="204" y="24"/>
                  </a:cubicBezTo>
                  <a:cubicBezTo>
                    <a:pt x="204" y="19"/>
                    <a:pt x="204" y="13"/>
                    <a:pt x="204" y="5"/>
                  </a:cubicBezTo>
                  <a:cubicBezTo>
                    <a:pt x="206" y="5"/>
                    <a:pt x="207" y="5"/>
                    <a:pt x="209" y="5"/>
                  </a:cubicBezTo>
                  <a:cubicBezTo>
                    <a:pt x="212" y="5"/>
                    <a:pt x="214" y="6"/>
                    <a:pt x="216" y="7"/>
                  </a:cubicBezTo>
                  <a:cubicBezTo>
                    <a:pt x="217" y="9"/>
                    <a:pt x="218" y="11"/>
                    <a:pt x="218" y="15"/>
                  </a:cubicBezTo>
                  <a:cubicBezTo>
                    <a:pt x="218" y="18"/>
                    <a:pt x="217" y="20"/>
                    <a:pt x="216" y="22"/>
                  </a:cubicBezTo>
                  <a:cubicBezTo>
                    <a:pt x="214" y="24"/>
                    <a:pt x="212" y="25"/>
                    <a:pt x="210" y="25"/>
                  </a:cubicBezTo>
                  <a:cubicBezTo>
                    <a:pt x="209" y="25"/>
                    <a:pt x="209" y="25"/>
                    <a:pt x="208" y="24"/>
                  </a:cubicBezTo>
                  <a:cubicBezTo>
                    <a:pt x="208" y="24"/>
                    <a:pt x="207" y="24"/>
                    <a:pt x="207" y="24"/>
                  </a:cubicBezTo>
                  <a:cubicBezTo>
                    <a:pt x="206" y="25"/>
                    <a:pt x="206" y="25"/>
                    <a:pt x="206" y="25"/>
                  </a:cubicBezTo>
                  <a:cubicBezTo>
                    <a:pt x="207" y="26"/>
                    <a:pt x="207" y="27"/>
                    <a:pt x="207" y="28"/>
                  </a:cubicBezTo>
                  <a:cubicBezTo>
                    <a:pt x="208" y="28"/>
                    <a:pt x="209" y="28"/>
                    <a:pt x="210" y="28"/>
                  </a:cubicBezTo>
                  <a:cubicBezTo>
                    <a:pt x="210" y="28"/>
                    <a:pt x="211" y="28"/>
                    <a:pt x="212" y="28"/>
                  </a:cubicBezTo>
                  <a:cubicBezTo>
                    <a:pt x="217" y="28"/>
                    <a:pt x="221" y="27"/>
                    <a:pt x="224" y="24"/>
                  </a:cubicBezTo>
                  <a:cubicBezTo>
                    <a:pt x="227" y="21"/>
                    <a:pt x="229" y="17"/>
                    <a:pt x="229" y="12"/>
                  </a:cubicBezTo>
                  <a:cubicBezTo>
                    <a:pt x="229" y="10"/>
                    <a:pt x="228" y="8"/>
                    <a:pt x="227" y="6"/>
                  </a:cubicBezTo>
                  <a:cubicBezTo>
                    <a:pt x="226" y="4"/>
                    <a:pt x="224" y="3"/>
                    <a:pt x="222" y="2"/>
                  </a:cubicBezTo>
                  <a:cubicBezTo>
                    <a:pt x="220" y="1"/>
                    <a:pt x="217" y="1"/>
                    <a:pt x="213" y="1"/>
                  </a:cubicBezTo>
                  <a:cubicBezTo>
                    <a:pt x="212" y="1"/>
                    <a:pt x="210" y="1"/>
                    <a:pt x="207" y="1"/>
                  </a:cubicBezTo>
                  <a:cubicBezTo>
                    <a:pt x="203" y="1"/>
                    <a:pt x="199" y="1"/>
                    <a:pt x="197" y="1"/>
                  </a:cubicBezTo>
                  <a:cubicBezTo>
                    <a:pt x="196" y="1"/>
                    <a:pt x="194" y="1"/>
                    <a:pt x="191" y="1"/>
                  </a:cubicBezTo>
                  <a:cubicBezTo>
                    <a:pt x="187" y="1"/>
                    <a:pt x="187" y="1"/>
                    <a:pt x="187" y="1"/>
                  </a:cubicBezTo>
                  <a:cubicBezTo>
                    <a:pt x="187" y="4"/>
                    <a:pt x="187" y="4"/>
                    <a:pt x="187" y="4"/>
                  </a:cubicBezTo>
                  <a:cubicBezTo>
                    <a:pt x="189" y="4"/>
                    <a:pt x="189" y="4"/>
                    <a:pt x="189" y="4"/>
                  </a:cubicBezTo>
                  <a:cubicBezTo>
                    <a:pt x="191" y="4"/>
                    <a:pt x="192" y="4"/>
                    <a:pt x="192" y="5"/>
                  </a:cubicBezTo>
                  <a:cubicBezTo>
                    <a:pt x="193" y="5"/>
                    <a:pt x="193" y="7"/>
                    <a:pt x="193" y="11"/>
                  </a:cubicBezTo>
                  <a:cubicBezTo>
                    <a:pt x="193" y="14"/>
                    <a:pt x="193" y="19"/>
                    <a:pt x="193" y="27"/>
                  </a:cubicBezTo>
                  <a:cubicBezTo>
                    <a:pt x="193" y="31"/>
                    <a:pt x="193" y="36"/>
                    <a:pt x="193" y="40"/>
                  </a:cubicBezTo>
                  <a:cubicBezTo>
                    <a:pt x="193" y="45"/>
                    <a:pt x="193" y="47"/>
                    <a:pt x="193" y="48"/>
                  </a:cubicBezTo>
                  <a:cubicBezTo>
                    <a:pt x="192" y="48"/>
                    <a:pt x="192" y="49"/>
                    <a:pt x="192" y="49"/>
                  </a:cubicBezTo>
                  <a:cubicBezTo>
                    <a:pt x="191" y="49"/>
                    <a:pt x="190" y="49"/>
                    <a:pt x="187" y="49"/>
                  </a:cubicBezTo>
                  <a:cubicBezTo>
                    <a:pt x="187" y="52"/>
                    <a:pt x="187" y="52"/>
                    <a:pt x="187" y="52"/>
                  </a:cubicBezTo>
                  <a:cubicBezTo>
                    <a:pt x="195" y="52"/>
                    <a:pt x="199" y="52"/>
                    <a:pt x="200" y="52"/>
                  </a:cubicBezTo>
                  <a:close/>
                </a:path>
              </a:pathLst>
            </a:custGeom>
            <a:solidFill>
              <a:srgbClr val="FFA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4" name="Picture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 y="382"/>
              <a:ext cx="495"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0" y="386"/>
              <a:ext cx="468"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 y="386"/>
              <a:ext cx="413"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239000" y="6400800"/>
            <a:ext cx="317699" cy="411480"/>
          </a:xfrm>
          <a:prstGeom prst="rect">
            <a:avLst/>
          </a:prstGeom>
        </p:spPr>
      </p:pic>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l" rtl="0" eaLnBrk="0" fontAlgn="base" hangingPunct="0">
        <a:spcBef>
          <a:spcPct val="0"/>
        </a:spcBef>
        <a:spcAft>
          <a:spcPct val="0"/>
        </a:spcAft>
        <a:defRPr sz="2400" b="0" kern="1200" cap="small" baseline="0">
          <a:solidFill>
            <a:srgbClr val="A7001B"/>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p:titleStyle>
    <p:bodyStyle>
      <a:lvl1pPr marL="342900" indent="-342900" algn="l" rtl="0" eaLnBrk="0" fontAlgn="base" hangingPunct="0">
        <a:spcBef>
          <a:spcPct val="20000"/>
        </a:spcBef>
        <a:spcAft>
          <a:spcPct val="0"/>
        </a:spcAft>
        <a:buClr>
          <a:srgbClr val="000080"/>
        </a:buClr>
        <a:buFont typeface="Wingdings" panose="05000000000000000000" pitchFamily="2" charset="2"/>
        <a:buChar char="§"/>
        <a:defRPr sz="2400" kern="1200">
          <a:solidFill>
            <a:srgbClr val="000080"/>
          </a:solidFill>
          <a:latin typeface="Calibri" panose="020F0502020204030204" pitchFamily="34" charset="0"/>
          <a:ea typeface="+mn-ea"/>
          <a:cs typeface="Calibri" panose="020F0502020204030204" pitchFamily="34" charset="0"/>
        </a:defRPr>
      </a:lvl1pPr>
      <a:lvl2pPr marL="800100" indent="-342900" algn="l" rtl="0" eaLnBrk="0" fontAlgn="base" hangingPunct="0">
        <a:spcBef>
          <a:spcPct val="20000"/>
        </a:spcBef>
        <a:spcAft>
          <a:spcPct val="0"/>
        </a:spcAft>
        <a:buClr>
          <a:srgbClr val="400080"/>
        </a:buClr>
        <a:buSzPct val="65000"/>
        <a:buFont typeface="Wingdings" panose="05000000000000000000" pitchFamily="2" charset="2"/>
        <a:buChar char="q"/>
        <a:defRPr sz="2000" kern="1200">
          <a:solidFill>
            <a:srgbClr val="400080"/>
          </a:solidFill>
          <a:latin typeface="Calibri" panose="020F0502020204030204" pitchFamily="34" charset="0"/>
          <a:ea typeface="+mn-ea"/>
          <a:cs typeface="Calibri" panose="020F0502020204030204" pitchFamily="34" charset="0"/>
        </a:defRPr>
      </a:lvl2pPr>
      <a:lvl3pPr marL="1143000" indent="-285750" algn="l" rtl="0" eaLnBrk="0" fontAlgn="base" hangingPunct="0">
        <a:spcBef>
          <a:spcPct val="20000"/>
        </a:spcBef>
        <a:spcAft>
          <a:spcPct val="0"/>
        </a:spcAft>
        <a:buClr>
          <a:srgbClr val="000080"/>
        </a:buClr>
        <a:buSzPct val="90000"/>
        <a:buFont typeface="Wingdings" panose="05000000000000000000" pitchFamily="2" charset="2"/>
        <a:buChar char="§"/>
        <a:defRPr kern="1200">
          <a:solidFill>
            <a:srgbClr val="000080"/>
          </a:solidFill>
          <a:latin typeface="Calibri" panose="020F0502020204030204" pitchFamily="34" charset="0"/>
          <a:ea typeface="+mn-ea"/>
          <a:cs typeface="Calibri" panose="020F0502020204030204" pitchFamily="34" charset="0"/>
        </a:defRPr>
      </a:lvl3pPr>
      <a:lvl4pPr marL="1485900" indent="-285750" algn="l" rtl="0" eaLnBrk="0" fontAlgn="base" hangingPunct="0">
        <a:spcBef>
          <a:spcPct val="20000"/>
        </a:spcBef>
        <a:spcAft>
          <a:spcPct val="0"/>
        </a:spcAft>
        <a:buClr>
          <a:srgbClr val="400080"/>
        </a:buClr>
        <a:buSzPct val="55000"/>
        <a:buFont typeface="Wingdings" panose="05000000000000000000" pitchFamily="2" charset="2"/>
        <a:buChar char="q"/>
        <a:defRPr sz="1600" kern="1200">
          <a:solidFill>
            <a:srgbClr val="400080"/>
          </a:solidFill>
          <a:latin typeface="Calibri" panose="020F0502020204030204" pitchFamily="34" charset="0"/>
          <a:ea typeface="+mn-ea"/>
          <a:cs typeface="Calibri" panose="020F0502020204030204" pitchFamily="34" charset="0"/>
        </a:defRPr>
      </a:lvl4pPr>
      <a:lvl5pPr marL="1828800" indent="-285750" algn="l" rtl="0" eaLnBrk="0" fontAlgn="base" hangingPunct="0">
        <a:spcBef>
          <a:spcPct val="20000"/>
        </a:spcBef>
        <a:spcAft>
          <a:spcPct val="0"/>
        </a:spcAft>
        <a:buClr>
          <a:schemeClr val="tx1"/>
        </a:buClr>
        <a:buSzPct val="110000"/>
        <a:buFont typeface="Arial" panose="020B0604020202020204" pitchFamily="34" charset="0"/>
        <a:buChar char="•"/>
        <a:defRPr sz="1400" kern="1200">
          <a:solidFill>
            <a:srgbClr val="00008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21.jpg"/><Relationship Id="rId18" Type="http://schemas.openxmlformats.org/officeDocument/2006/relationships/image" Target="../media/image26.jpg"/><Relationship Id="rId26" Type="http://schemas.openxmlformats.org/officeDocument/2006/relationships/image" Target="../media/image34.jpg"/><Relationship Id="rId39" Type="http://schemas.openxmlformats.org/officeDocument/2006/relationships/image" Target="../media/image47.jpeg"/><Relationship Id="rId21" Type="http://schemas.openxmlformats.org/officeDocument/2006/relationships/image" Target="../media/image29.jpg"/><Relationship Id="rId34" Type="http://schemas.openxmlformats.org/officeDocument/2006/relationships/image" Target="../media/image42.jpg"/><Relationship Id="rId42" Type="http://schemas.openxmlformats.org/officeDocument/2006/relationships/image" Target="../media/image50.jpeg"/><Relationship Id="rId47" Type="http://schemas.openxmlformats.org/officeDocument/2006/relationships/image" Target="../media/image55.jpg"/><Relationship Id="rId50" Type="http://schemas.openxmlformats.org/officeDocument/2006/relationships/image" Target="../media/image58.jpg"/><Relationship Id="rId55" Type="http://schemas.openxmlformats.org/officeDocument/2006/relationships/image" Target="../media/image63.jpg"/><Relationship Id="rId63" Type="http://schemas.openxmlformats.org/officeDocument/2006/relationships/image" Target="../media/image71.jpg"/><Relationship Id="rId68" Type="http://schemas.openxmlformats.org/officeDocument/2006/relationships/image" Target="../media/image76.jpg"/><Relationship Id="rId7" Type="http://schemas.openxmlformats.org/officeDocument/2006/relationships/image" Target="../media/image15.jpg"/><Relationship Id="rId71" Type="http://schemas.openxmlformats.org/officeDocument/2006/relationships/image" Target="../media/image79.jpeg"/><Relationship Id="rId2" Type="http://schemas.openxmlformats.org/officeDocument/2006/relationships/notesSlide" Target="../notesSlides/notesSlide2.xml"/><Relationship Id="rId16" Type="http://schemas.openxmlformats.org/officeDocument/2006/relationships/image" Target="../media/image24.jpg"/><Relationship Id="rId29" Type="http://schemas.openxmlformats.org/officeDocument/2006/relationships/image" Target="../media/image37.jpg"/><Relationship Id="rId11" Type="http://schemas.openxmlformats.org/officeDocument/2006/relationships/image" Target="../media/image19.jpg"/><Relationship Id="rId24" Type="http://schemas.openxmlformats.org/officeDocument/2006/relationships/image" Target="../media/image32.jpg"/><Relationship Id="rId32" Type="http://schemas.openxmlformats.org/officeDocument/2006/relationships/image" Target="../media/image40.png"/><Relationship Id="rId37" Type="http://schemas.openxmlformats.org/officeDocument/2006/relationships/image" Target="../media/image45.jpg"/><Relationship Id="rId40" Type="http://schemas.openxmlformats.org/officeDocument/2006/relationships/image" Target="../media/image48.jpeg"/><Relationship Id="rId45" Type="http://schemas.openxmlformats.org/officeDocument/2006/relationships/image" Target="../media/image53.jpeg"/><Relationship Id="rId53" Type="http://schemas.openxmlformats.org/officeDocument/2006/relationships/image" Target="../media/image61.jpg"/><Relationship Id="rId58" Type="http://schemas.openxmlformats.org/officeDocument/2006/relationships/image" Target="../media/image66.jpg"/><Relationship Id="rId66" Type="http://schemas.openxmlformats.org/officeDocument/2006/relationships/image" Target="../media/image74.jpg"/><Relationship Id="rId74" Type="http://schemas.openxmlformats.org/officeDocument/2006/relationships/image" Target="../media/image82.jpg"/><Relationship Id="rId5" Type="http://schemas.openxmlformats.org/officeDocument/2006/relationships/image" Target="../media/image13.jpeg"/><Relationship Id="rId15" Type="http://schemas.openxmlformats.org/officeDocument/2006/relationships/image" Target="../media/image23.jpg"/><Relationship Id="rId23" Type="http://schemas.openxmlformats.org/officeDocument/2006/relationships/image" Target="../media/image31.jpg"/><Relationship Id="rId28" Type="http://schemas.openxmlformats.org/officeDocument/2006/relationships/image" Target="../media/image36.jpg"/><Relationship Id="rId36" Type="http://schemas.openxmlformats.org/officeDocument/2006/relationships/image" Target="../media/image44.jpg"/><Relationship Id="rId49" Type="http://schemas.openxmlformats.org/officeDocument/2006/relationships/image" Target="../media/image57.jpg"/><Relationship Id="rId57" Type="http://schemas.openxmlformats.org/officeDocument/2006/relationships/image" Target="../media/image65.jpg"/><Relationship Id="rId61" Type="http://schemas.openxmlformats.org/officeDocument/2006/relationships/image" Target="../media/image69.jpg"/><Relationship Id="rId10" Type="http://schemas.openxmlformats.org/officeDocument/2006/relationships/image" Target="../media/image18.jpg"/><Relationship Id="rId19" Type="http://schemas.openxmlformats.org/officeDocument/2006/relationships/image" Target="../media/image27.jpg"/><Relationship Id="rId31" Type="http://schemas.openxmlformats.org/officeDocument/2006/relationships/image" Target="../media/image39.jpg"/><Relationship Id="rId44" Type="http://schemas.openxmlformats.org/officeDocument/2006/relationships/image" Target="../media/image52.jpeg"/><Relationship Id="rId52" Type="http://schemas.openxmlformats.org/officeDocument/2006/relationships/image" Target="../media/image60.jpg"/><Relationship Id="rId60" Type="http://schemas.openxmlformats.org/officeDocument/2006/relationships/image" Target="../media/image68.jpg"/><Relationship Id="rId65" Type="http://schemas.openxmlformats.org/officeDocument/2006/relationships/image" Target="../media/image73.jpg"/><Relationship Id="rId73" Type="http://schemas.openxmlformats.org/officeDocument/2006/relationships/image" Target="../media/image81.jpeg"/><Relationship Id="rId4" Type="http://schemas.openxmlformats.org/officeDocument/2006/relationships/image" Target="../media/image12.jpeg"/><Relationship Id="rId9" Type="http://schemas.openxmlformats.org/officeDocument/2006/relationships/image" Target="../media/image17.jpg"/><Relationship Id="rId14" Type="http://schemas.openxmlformats.org/officeDocument/2006/relationships/image" Target="../media/image22.jpg"/><Relationship Id="rId22" Type="http://schemas.openxmlformats.org/officeDocument/2006/relationships/image" Target="../media/image30.jpg"/><Relationship Id="rId27" Type="http://schemas.openxmlformats.org/officeDocument/2006/relationships/image" Target="../media/image35.jpg"/><Relationship Id="rId30" Type="http://schemas.openxmlformats.org/officeDocument/2006/relationships/image" Target="../media/image38.jpg"/><Relationship Id="rId35" Type="http://schemas.openxmlformats.org/officeDocument/2006/relationships/image" Target="../media/image43.jpg"/><Relationship Id="rId43" Type="http://schemas.openxmlformats.org/officeDocument/2006/relationships/image" Target="../media/image51.jpg"/><Relationship Id="rId48" Type="http://schemas.openxmlformats.org/officeDocument/2006/relationships/image" Target="../media/image56.jpg"/><Relationship Id="rId56" Type="http://schemas.openxmlformats.org/officeDocument/2006/relationships/image" Target="../media/image64.jpg"/><Relationship Id="rId64" Type="http://schemas.openxmlformats.org/officeDocument/2006/relationships/image" Target="../media/image72.jpg"/><Relationship Id="rId69" Type="http://schemas.openxmlformats.org/officeDocument/2006/relationships/image" Target="../media/image77.jpg"/><Relationship Id="rId8" Type="http://schemas.openxmlformats.org/officeDocument/2006/relationships/image" Target="../media/image16.jpg"/><Relationship Id="rId51" Type="http://schemas.openxmlformats.org/officeDocument/2006/relationships/image" Target="../media/image59.jpg"/><Relationship Id="rId72" Type="http://schemas.openxmlformats.org/officeDocument/2006/relationships/image" Target="../media/image80.png"/><Relationship Id="rId3" Type="http://schemas.openxmlformats.org/officeDocument/2006/relationships/image" Target="../media/image11.jpeg"/><Relationship Id="rId12" Type="http://schemas.openxmlformats.org/officeDocument/2006/relationships/image" Target="../media/image20.jpg"/><Relationship Id="rId17" Type="http://schemas.openxmlformats.org/officeDocument/2006/relationships/image" Target="../media/image25.jpg"/><Relationship Id="rId25" Type="http://schemas.openxmlformats.org/officeDocument/2006/relationships/image" Target="../media/image33.jpg"/><Relationship Id="rId33" Type="http://schemas.openxmlformats.org/officeDocument/2006/relationships/image" Target="../media/image41.jpeg"/><Relationship Id="rId38" Type="http://schemas.openxmlformats.org/officeDocument/2006/relationships/image" Target="../media/image46.jpeg"/><Relationship Id="rId46" Type="http://schemas.openxmlformats.org/officeDocument/2006/relationships/image" Target="../media/image54.jpg"/><Relationship Id="rId59" Type="http://schemas.openxmlformats.org/officeDocument/2006/relationships/image" Target="../media/image67.jpg"/><Relationship Id="rId67" Type="http://schemas.openxmlformats.org/officeDocument/2006/relationships/image" Target="../media/image75.jpg"/><Relationship Id="rId20" Type="http://schemas.openxmlformats.org/officeDocument/2006/relationships/image" Target="../media/image28.jpg"/><Relationship Id="rId41" Type="http://schemas.openxmlformats.org/officeDocument/2006/relationships/image" Target="../media/image49.jpeg"/><Relationship Id="rId54" Type="http://schemas.openxmlformats.org/officeDocument/2006/relationships/image" Target="../media/image62.jpg"/><Relationship Id="rId62" Type="http://schemas.openxmlformats.org/officeDocument/2006/relationships/image" Target="../media/image70.jpg"/><Relationship Id="rId70"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4.xml"/><Relationship Id="rId6" Type="http://schemas.openxmlformats.org/officeDocument/2006/relationships/image" Target="../media/image98.jpeg"/><Relationship Id="rId5" Type="http://schemas.openxmlformats.org/officeDocument/2006/relationships/image" Target="../media/image97.png"/><Relationship Id="rId10" Type="http://schemas.openxmlformats.org/officeDocument/2006/relationships/image" Target="../media/image102.jpg"/><Relationship Id="rId4" Type="http://schemas.openxmlformats.org/officeDocument/2006/relationships/image" Target="../media/image96.png"/><Relationship Id="rId9" Type="http://schemas.openxmlformats.org/officeDocument/2006/relationships/image" Target="../media/image101.jpg"/></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4.wmf"/></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0.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ctrTitle"/>
          </p:nvPr>
        </p:nvSpPr>
        <p:spPr>
          <a:xfrm>
            <a:off x="685800" y="1371600"/>
            <a:ext cx="7772400" cy="1470025"/>
          </a:xfrm>
        </p:spPr>
        <p:txBody>
          <a:bodyPr anchor="ctr"/>
          <a:lstStyle/>
          <a:p>
            <a:pPr eaLnBrk="1" hangingPunct="1"/>
            <a:r>
              <a:rPr lang="en-US" altLang="en-US" sz="3600" dirty="0" smtClean="0"/>
              <a:t>The Necessity of Learning and Reasoning</a:t>
            </a:r>
            <a:br>
              <a:rPr lang="en-US" altLang="en-US" sz="3600" dirty="0" smtClean="0"/>
            </a:br>
            <a:r>
              <a:rPr lang="en-US" altLang="en-US" sz="2400" dirty="0" smtClean="0"/>
              <a:t>A Natural Language Understanding Perspective </a:t>
            </a:r>
            <a:endParaRPr lang="en-US" altLang="en-US" sz="3600" dirty="0" smtClean="0"/>
          </a:p>
        </p:txBody>
      </p:sp>
      <p:sp>
        <p:nvSpPr>
          <p:cNvPr id="3074" name="Rectangle 4"/>
          <p:cNvSpPr>
            <a:spLocks noGrp="1" noChangeArrowheads="1"/>
          </p:cNvSpPr>
          <p:nvPr>
            <p:ph type="subTitle" idx="1"/>
          </p:nvPr>
        </p:nvSpPr>
        <p:spPr>
          <a:xfrm>
            <a:off x="1371600" y="3276600"/>
            <a:ext cx="6400800" cy="1295400"/>
          </a:xfrm>
        </p:spPr>
        <p:txBody>
          <a:bodyPr/>
          <a:lstStyle/>
          <a:p>
            <a:pPr eaLnBrk="1" hangingPunct="1"/>
            <a:r>
              <a:rPr lang="en-US" altLang="en-US" dirty="0" smtClean="0"/>
              <a:t>Dan Roth </a:t>
            </a:r>
          </a:p>
          <a:p>
            <a:pPr eaLnBrk="1" hangingPunct="1"/>
            <a:r>
              <a:rPr lang="en-US" altLang="en-US" sz="2000" dirty="0" smtClean="0"/>
              <a:t>Computer and Information Science</a:t>
            </a:r>
          </a:p>
          <a:p>
            <a:pPr eaLnBrk="1" hangingPunct="1"/>
            <a:r>
              <a:rPr lang="en-US" altLang="en-US" sz="2000" dirty="0" smtClean="0"/>
              <a:t>University of Pennsylvania</a:t>
            </a:r>
          </a:p>
          <a:p>
            <a:pPr eaLnBrk="1" hangingPunct="1"/>
            <a:endParaRPr lang="en-US" altLang="en-US" sz="1600" dirty="0" smtClean="0"/>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2633662" cy="220662"/>
          </a:xfrm>
          <a:prstGeom prst="rect">
            <a:avLst/>
          </a:prstGeom>
          <a:gradFill>
            <a:gsLst>
              <a:gs pos="0">
                <a:srgbClr val="09276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638" y="152400"/>
            <a:ext cx="1366562" cy="365760"/>
          </a:xfrm>
          <a:prstGeom prst="rect">
            <a:avLst/>
          </a:prstGeom>
        </p:spPr>
      </p:pic>
      <p:sp>
        <p:nvSpPr>
          <p:cNvPr id="6" name="Rectangle 4"/>
          <p:cNvSpPr txBox="1">
            <a:spLocks noChangeArrowheads="1"/>
          </p:cNvSpPr>
          <p:nvPr/>
        </p:nvSpPr>
        <p:spPr bwMode="auto">
          <a:xfrm>
            <a:off x="1524000" y="4800600"/>
            <a:ext cx="6400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rgbClr val="092768"/>
              </a:buClr>
              <a:buFont typeface="Wingdings" panose="05000000000000000000" pitchFamily="2" charset="2"/>
              <a:buNone/>
              <a:defRPr sz="2400" kern="1200">
                <a:solidFill>
                  <a:srgbClr val="092768"/>
                </a:solidFill>
                <a:latin typeface="Calibri" panose="020F0502020204030204" pitchFamily="34" charset="0"/>
                <a:ea typeface="+mn-ea"/>
                <a:cs typeface="Calibri" panose="020F0502020204030204" pitchFamily="34" charset="0"/>
              </a:defRPr>
            </a:lvl1pPr>
            <a:lvl2pPr marL="457200" indent="0" algn="ctr" rtl="0" eaLnBrk="0" fontAlgn="base" hangingPunct="0">
              <a:spcBef>
                <a:spcPct val="20000"/>
              </a:spcBef>
              <a:spcAft>
                <a:spcPct val="0"/>
              </a:spcAft>
              <a:buClr>
                <a:srgbClr val="0000CC"/>
              </a:buClr>
              <a:buSzPct val="110000"/>
              <a:buFont typeface="Wingdings" panose="05000000000000000000" pitchFamily="2" charset="2"/>
              <a:buNone/>
              <a:defRPr sz="2000" kern="1200">
                <a:solidFill>
                  <a:srgbClr val="0000CC"/>
                </a:solidFill>
                <a:latin typeface="Calibri" panose="020F0502020204030204" pitchFamily="34" charset="0"/>
                <a:ea typeface="+mn-ea"/>
                <a:cs typeface="Calibri" panose="020F0502020204030204" pitchFamily="34" charset="0"/>
              </a:defRPr>
            </a:lvl2pPr>
            <a:lvl3pPr marL="914400" indent="0" algn="ctr" rtl="0" eaLnBrk="0" fontAlgn="base" hangingPunct="0">
              <a:spcBef>
                <a:spcPct val="20000"/>
              </a:spcBef>
              <a:spcAft>
                <a:spcPct val="0"/>
              </a:spcAft>
              <a:buClr>
                <a:srgbClr val="092768"/>
              </a:buClr>
              <a:buSzPct val="110000"/>
              <a:buFont typeface="Wingdings" panose="05000000000000000000" pitchFamily="2" charset="2"/>
              <a:buNone/>
              <a:defRPr sz="1800" kern="1200">
                <a:solidFill>
                  <a:srgbClr val="092768"/>
                </a:solidFill>
                <a:latin typeface="Calibri" panose="020F0502020204030204" pitchFamily="34" charset="0"/>
                <a:ea typeface="+mn-ea"/>
                <a:cs typeface="Calibri" panose="020F0502020204030204" pitchFamily="34" charset="0"/>
              </a:defRPr>
            </a:lvl3pPr>
            <a:lvl4pPr marL="1371600" indent="0" algn="ctr" rtl="0" eaLnBrk="0" fontAlgn="base" hangingPunct="0">
              <a:spcBef>
                <a:spcPct val="20000"/>
              </a:spcBef>
              <a:spcAft>
                <a:spcPct val="0"/>
              </a:spcAft>
              <a:buClr>
                <a:srgbClr val="0000CC"/>
              </a:buClr>
              <a:buSzPct val="110000"/>
              <a:buFont typeface="Wingdings" panose="05000000000000000000" pitchFamily="2" charset="2"/>
              <a:buNone/>
              <a:defRPr sz="1600" kern="1200">
                <a:solidFill>
                  <a:srgbClr val="0000CC"/>
                </a:solidFill>
                <a:latin typeface="Calibri" panose="020F0502020204030204" pitchFamily="34" charset="0"/>
                <a:ea typeface="+mn-ea"/>
                <a:cs typeface="Calibri" panose="020F0502020204030204" pitchFamily="34" charset="0"/>
              </a:defRPr>
            </a:lvl4pPr>
            <a:lvl5pPr marL="1828800" indent="0" algn="ctr" rtl="0" eaLnBrk="0" fontAlgn="base" hangingPunct="0">
              <a:spcBef>
                <a:spcPct val="20000"/>
              </a:spcBef>
              <a:spcAft>
                <a:spcPct val="0"/>
              </a:spcAft>
              <a:buClr>
                <a:schemeClr val="tx1"/>
              </a:buClr>
              <a:buSzPct val="110000"/>
              <a:buFont typeface="Arial" panose="020B0604020202020204" pitchFamily="34" charset="0"/>
              <a:buNone/>
              <a:defRPr sz="1600" kern="1200">
                <a:solidFill>
                  <a:srgbClr val="092768"/>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hangingPunct="1"/>
            <a:r>
              <a:rPr lang="en-US" altLang="en-US" sz="1800" dirty="0">
                <a:solidFill>
                  <a:srgbClr val="0000CC"/>
                </a:solidFill>
              </a:rPr>
              <a:t>IJCAI </a:t>
            </a:r>
            <a:r>
              <a:rPr lang="en-US" altLang="en-US" sz="1800" dirty="0" smtClean="0">
                <a:solidFill>
                  <a:srgbClr val="0000CC"/>
                </a:solidFill>
              </a:rPr>
              <a:t>John McCarthy Award Lecture</a:t>
            </a:r>
          </a:p>
          <a:p>
            <a:pPr eaLnBrk="1" hangingPunct="1"/>
            <a:r>
              <a:rPr lang="en-US" altLang="en-US" sz="1800" dirty="0" smtClean="0">
                <a:solidFill>
                  <a:srgbClr val="0000CC"/>
                </a:solidFill>
              </a:rPr>
              <a:t>IJCAI 2017</a:t>
            </a:r>
          </a:p>
          <a:p>
            <a:pPr eaLnBrk="1" hangingPunct="1"/>
            <a:r>
              <a:rPr lang="en-US" altLang="en-US" sz="1800" dirty="0" smtClean="0">
                <a:solidFill>
                  <a:srgbClr val="0000CC"/>
                </a:solidFill>
              </a:rPr>
              <a:t>Melbourne, Australia</a:t>
            </a:r>
          </a:p>
          <a:p>
            <a:pPr eaLnBrk="1" hangingPunct="1"/>
            <a:endParaRPr lang="en-US" altLang="en-US" sz="1600" dirty="0" smtClean="0"/>
          </a:p>
        </p:txBody>
      </p:sp>
    </p:spTree>
    <p:extLst>
      <p:ext uri="{BB962C8B-B14F-4D97-AF65-F5344CB8AC3E}">
        <p14:creationId xmlns:p14="http://schemas.microsoft.com/office/powerpoint/2010/main" val="3168569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13"/>
          <p:cNvSpPr>
            <a:spLocks noChangeArrowheads="1"/>
          </p:cNvSpPr>
          <p:nvPr/>
        </p:nvSpPr>
        <p:spPr bwMode="auto">
          <a:xfrm>
            <a:off x="6019800" y="3733800"/>
            <a:ext cx="548640" cy="304800"/>
          </a:xfrm>
          <a:prstGeom prst="rect">
            <a:avLst/>
          </a:prstGeom>
          <a:solidFill>
            <a:srgbClr val="FAE1AF"/>
          </a:solidFill>
          <a:ln>
            <a:noFill/>
          </a:ln>
          <a:extLst/>
        </p:spPr>
        <p:txBody>
          <a:bodyPr wrap="none" anchor="ctr">
            <a:spAutoFit/>
          </a:bodyPr>
          <a:lstStyle/>
          <a:p>
            <a:endParaRPr lang="en-US"/>
          </a:p>
        </p:txBody>
      </p:sp>
      <p:sp>
        <p:nvSpPr>
          <p:cNvPr id="24" name="Rectangle 13"/>
          <p:cNvSpPr>
            <a:spLocks noChangeArrowheads="1"/>
          </p:cNvSpPr>
          <p:nvPr/>
        </p:nvSpPr>
        <p:spPr bwMode="auto">
          <a:xfrm>
            <a:off x="1752600" y="1295400"/>
            <a:ext cx="1234440" cy="304800"/>
          </a:xfrm>
          <a:prstGeom prst="rect">
            <a:avLst/>
          </a:prstGeom>
          <a:solidFill>
            <a:srgbClr val="FAE1AF"/>
          </a:solidFill>
          <a:ln>
            <a:noFill/>
          </a:ln>
          <a:extLst/>
        </p:spPr>
        <p:txBody>
          <a:bodyPr wrap="square" anchor="ctr">
            <a:spAutoFit/>
          </a:bodyPr>
          <a:lstStyle/>
          <a:p>
            <a:endParaRPr lang="en-US"/>
          </a:p>
        </p:txBody>
      </p:sp>
      <p:grpSp>
        <p:nvGrpSpPr>
          <p:cNvPr id="2" name="Group 2"/>
          <p:cNvGrpSpPr>
            <a:grpSpLocks/>
          </p:cNvGrpSpPr>
          <p:nvPr/>
        </p:nvGrpSpPr>
        <p:grpSpPr bwMode="auto">
          <a:xfrm>
            <a:off x="4495800" y="2114550"/>
            <a:ext cx="3962400" cy="2533650"/>
            <a:chOff x="2832" y="1332"/>
            <a:chExt cx="2496" cy="1596"/>
          </a:xfrm>
          <a:solidFill>
            <a:srgbClr val="FAE1AF"/>
          </a:solidFill>
        </p:grpSpPr>
        <p:sp>
          <p:nvSpPr>
            <p:cNvPr id="8213" name="Rectangle 3"/>
            <p:cNvSpPr>
              <a:spLocks noChangeArrowheads="1"/>
            </p:cNvSpPr>
            <p:nvPr/>
          </p:nvSpPr>
          <p:spPr bwMode="auto">
            <a:xfrm>
              <a:off x="3552" y="2736"/>
              <a:ext cx="1302"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4" name="Rectangle 4"/>
            <p:cNvSpPr>
              <a:spLocks noChangeArrowheads="1"/>
            </p:cNvSpPr>
            <p:nvPr/>
          </p:nvSpPr>
          <p:spPr bwMode="auto">
            <a:xfrm>
              <a:off x="4368" y="1530"/>
              <a:ext cx="96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5" name="Rectangle 5"/>
            <p:cNvSpPr>
              <a:spLocks noChangeArrowheads="1"/>
            </p:cNvSpPr>
            <p:nvPr/>
          </p:nvSpPr>
          <p:spPr bwMode="auto">
            <a:xfrm>
              <a:off x="2832" y="1332"/>
              <a:ext cx="96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3" name="Group 6"/>
          <p:cNvGrpSpPr>
            <a:grpSpLocks/>
          </p:cNvGrpSpPr>
          <p:nvPr/>
        </p:nvGrpSpPr>
        <p:grpSpPr bwMode="auto">
          <a:xfrm>
            <a:off x="530225" y="1295400"/>
            <a:ext cx="8534400" cy="3276600"/>
            <a:chOff x="334" y="816"/>
            <a:chExt cx="5376" cy="2064"/>
          </a:xfrm>
          <a:solidFill>
            <a:srgbClr val="FAE1AF"/>
          </a:solidFill>
        </p:grpSpPr>
        <p:sp>
          <p:nvSpPr>
            <p:cNvPr id="8206" name="Rectangle 7"/>
            <p:cNvSpPr>
              <a:spLocks noChangeArrowheads="1"/>
            </p:cNvSpPr>
            <p:nvPr/>
          </p:nvSpPr>
          <p:spPr bwMode="auto">
            <a:xfrm>
              <a:off x="2062" y="2256"/>
              <a:ext cx="336"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7" name="Rectangle 8"/>
            <p:cNvSpPr>
              <a:spLocks noChangeArrowheads="1"/>
            </p:cNvSpPr>
            <p:nvPr/>
          </p:nvSpPr>
          <p:spPr bwMode="auto">
            <a:xfrm>
              <a:off x="4222" y="1344"/>
              <a:ext cx="384"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8" name="Rectangle 9"/>
            <p:cNvSpPr>
              <a:spLocks noChangeArrowheads="1"/>
            </p:cNvSpPr>
            <p:nvPr/>
          </p:nvSpPr>
          <p:spPr bwMode="auto">
            <a:xfrm>
              <a:off x="2110" y="1344"/>
              <a:ext cx="240"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09" name="Rectangle 10"/>
            <p:cNvSpPr>
              <a:spLocks noChangeArrowheads="1"/>
            </p:cNvSpPr>
            <p:nvPr/>
          </p:nvSpPr>
          <p:spPr bwMode="auto">
            <a:xfrm>
              <a:off x="1870" y="1536"/>
              <a:ext cx="24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10" name="Rectangle 11"/>
            <p:cNvSpPr>
              <a:spLocks noChangeArrowheads="1"/>
            </p:cNvSpPr>
            <p:nvPr/>
          </p:nvSpPr>
          <p:spPr bwMode="auto">
            <a:xfrm>
              <a:off x="334" y="2736"/>
              <a:ext cx="24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11" name="Rectangle 12"/>
            <p:cNvSpPr>
              <a:spLocks noChangeArrowheads="1"/>
            </p:cNvSpPr>
            <p:nvPr/>
          </p:nvSpPr>
          <p:spPr bwMode="auto">
            <a:xfrm>
              <a:off x="5422" y="1488"/>
              <a:ext cx="28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12" name="Rectangle 13"/>
            <p:cNvSpPr>
              <a:spLocks noChangeArrowheads="1"/>
            </p:cNvSpPr>
            <p:nvPr/>
          </p:nvSpPr>
          <p:spPr bwMode="auto">
            <a:xfrm>
              <a:off x="4846" y="816"/>
              <a:ext cx="28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grpSp>
        <p:nvGrpSpPr>
          <p:cNvPr id="4" name="Group 22"/>
          <p:cNvGrpSpPr>
            <a:grpSpLocks/>
          </p:cNvGrpSpPr>
          <p:nvPr/>
        </p:nvGrpSpPr>
        <p:grpSpPr bwMode="auto">
          <a:xfrm>
            <a:off x="2435225" y="1295400"/>
            <a:ext cx="3886200" cy="1371600"/>
            <a:chOff x="1534" y="816"/>
            <a:chExt cx="2448" cy="864"/>
          </a:xfrm>
          <a:solidFill>
            <a:srgbClr val="FAE1AF"/>
          </a:solidFill>
        </p:grpSpPr>
        <p:sp>
          <p:nvSpPr>
            <p:cNvPr id="8203" name="Rectangle 15"/>
            <p:cNvSpPr>
              <a:spLocks noChangeArrowheads="1"/>
            </p:cNvSpPr>
            <p:nvPr/>
          </p:nvSpPr>
          <p:spPr bwMode="auto">
            <a:xfrm>
              <a:off x="3262" y="1536"/>
              <a:ext cx="720"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8204" name="Rectangle 16"/>
            <p:cNvSpPr>
              <a:spLocks noChangeArrowheads="1"/>
            </p:cNvSpPr>
            <p:nvPr/>
          </p:nvSpPr>
          <p:spPr bwMode="auto">
            <a:xfrm>
              <a:off x="1534" y="1152"/>
              <a:ext cx="384"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205" name="Rectangle 17"/>
            <p:cNvSpPr>
              <a:spLocks noChangeArrowheads="1"/>
            </p:cNvSpPr>
            <p:nvPr/>
          </p:nvSpPr>
          <p:spPr bwMode="auto">
            <a:xfrm>
              <a:off x="2158" y="816"/>
              <a:ext cx="1298"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sp>
        <p:nvSpPr>
          <p:cNvPr id="8198" name="Rectangle 18"/>
          <p:cNvSpPr>
            <a:spLocks noGrp="1" noChangeArrowheads="1"/>
          </p:cNvSpPr>
          <p:nvPr>
            <p:ph type="title"/>
          </p:nvPr>
        </p:nvSpPr>
        <p:spPr/>
        <p:txBody>
          <a:bodyPr/>
          <a:lstStyle/>
          <a:p>
            <a:pPr eaLnBrk="1" hangingPunct="1"/>
            <a:r>
              <a:rPr lang="en-US" dirty="0" smtClean="0"/>
              <a:t>A Story </a:t>
            </a:r>
            <a:endParaRPr lang="en-US" dirty="0" smtClean="0">
              <a:solidFill>
                <a:srgbClr val="FF00FF"/>
              </a:solidFill>
            </a:endParaRPr>
          </a:p>
        </p:txBody>
      </p:sp>
      <p:sp>
        <p:nvSpPr>
          <p:cNvPr id="8201" name="Rectangle 19"/>
          <p:cNvSpPr>
            <a:spLocks noGrp="1" noChangeArrowheads="1"/>
          </p:cNvSpPr>
          <p:nvPr>
            <p:ph type="body" idx="4294967295"/>
          </p:nvPr>
        </p:nvSpPr>
        <p:spPr>
          <a:xfrm>
            <a:off x="143816" y="1295400"/>
            <a:ext cx="8915400" cy="3886200"/>
          </a:xfrm>
        </p:spPr>
        <p:txBody>
          <a:bodyPr/>
          <a:lstStyle/>
          <a:p>
            <a:pPr algn="just" eaLnBrk="1" hangingPunct="1">
              <a:lnSpc>
                <a:spcPct val="90000"/>
              </a:lnSpc>
              <a:buFont typeface="Wingdings" pitchFamily="2" charset="2"/>
              <a:buNone/>
            </a:pPr>
            <a:r>
              <a:rPr lang="en-US" sz="2000" b="1" dirty="0" smtClean="0">
                <a:latin typeface="Tempus Sans ITC" pitchFamily="82" charset="0"/>
              </a:rPr>
              <a:t>(ENGLAND, June, 1989) - Christopher Robin is alive and well.  He lives in England.  He is the same person that you read about in the book, Winnie the Pooh. As a boy, Chris lived in a pretty home called </a:t>
            </a:r>
            <a:r>
              <a:rPr lang="en-US" sz="2000" b="1" dirty="0" err="1" smtClean="0">
                <a:latin typeface="Tempus Sans ITC" pitchFamily="82" charset="0"/>
              </a:rPr>
              <a:t>Cotchfield</a:t>
            </a:r>
            <a:r>
              <a:rPr lang="en-US" sz="2000" b="1" dirty="0" smtClean="0">
                <a:latin typeface="Tempus Sans ITC" pitchFamily="82" charset="0"/>
              </a:rPr>
              <a:t> Farm.  When Chris was three years old, his father wrote a poem about him.  The poem was printed in a magazine for others to read.  Mr. Robin then wrote a book.  He made up a fairy tale land where Chris lived.  His friends were animals.  There was a bear called Winnie the Pooh.  There was also an owl and a young pig, called a piglet.  All the animals were stuffed toys that Chris owned.  Mr. Robin made them come to life with his words.  The places in the story were all near </a:t>
            </a:r>
            <a:r>
              <a:rPr lang="en-US" sz="2000" b="1" dirty="0" err="1" smtClean="0">
                <a:latin typeface="Tempus Sans ITC" pitchFamily="82" charset="0"/>
              </a:rPr>
              <a:t>Cotchfield</a:t>
            </a:r>
            <a:r>
              <a:rPr lang="en-US" sz="2000" b="1" dirty="0" smtClean="0">
                <a:latin typeface="Tempus Sans ITC" pitchFamily="82" charset="0"/>
              </a:rPr>
              <a:t> Farm. Winnie the Pooh was written in 1925.  Children still love to read about Christopher Robin and his animal friends.  Most people don't know he is a real person who is grown now.  He has written two books of his own.  They tell what it is like to be famous.</a:t>
            </a:r>
          </a:p>
        </p:txBody>
      </p:sp>
      <p:sp>
        <p:nvSpPr>
          <p:cNvPr id="7" name="Slide Number Placeholder 6"/>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10</a:t>
            </a:fld>
            <a:endParaRPr lang="en-US" altLang="zh-TW"/>
          </a:p>
        </p:txBody>
      </p:sp>
      <p:sp>
        <p:nvSpPr>
          <p:cNvPr id="541716" name="Rectangle 20"/>
          <p:cNvSpPr>
            <a:spLocks noChangeArrowheads="1"/>
          </p:cNvSpPr>
          <p:nvPr/>
        </p:nvSpPr>
        <p:spPr bwMode="auto">
          <a:xfrm>
            <a:off x="152400" y="5105400"/>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400080"/>
                </a:solidFill>
                <a:latin typeface="Tempus Sans ITC" pitchFamily="82" charset="0"/>
              </a:rPr>
              <a:t>1. Christopher Robin was born in England.      2.  Winnie the Pooh is a title of a book.  </a:t>
            </a:r>
          </a:p>
          <a:p>
            <a:r>
              <a:rPr lang="en-US" b="1" dirty="0">
                <a:solidFill>
                  <a:srgbClr val="400080"/>
                </a:solidFill>
                <a:latin typeface="Tempus Sans ITC" pitchFamily="82" charset="0"/>
              </a:rPr>
              <a:t>3. Christopher Robin’s dad was a magician.     4. Christopher Robin must be at least 65 now.</a:t>
            </a:r>
            <a:r>
              <a:rPr lang="en-US" dirty="0">
                <a:solidFill>
                  <a:srgbClr val="400080"/>
                </a:solidFill>
                <a:latin typeface="Tempus Sans ITC" pitchFamily="82" charset="0"/>
              </a:rPr>
              <a:t> </a:t>
            </a:r>
          </a:p>
        </p:txBody>
      </p:sp>
      <p:sp>
        <p:nvSpPr>
          <p:cNvPr id="541719" name="Rectangle 23"/>
          <p:cNvSpPr>
            <a:spLocks noChangeArrowheads="1"/>
          </p:cNvSpPr>
          <p:nvPr/>
        </p:nvSpPr>
        <p:spPr bwMode="auto">
          <a:xfrm>
            <a:off x="2933700" y="5867400"/>
            <a:ext cx="3276600" cy="381000"/>
          </a:xfrm>
          <a:prstGeom prst="rect">
            <a:avLst/>
          </a:prstGeom>
          <a:solidFill>
            <a:srgbClr val="FAE1AF"/>
          </a:solidFill>
          <a:ln w="19050">
            <a:solidFill>
              <a:srgbClr val="A7001B"/>
            </a:solidFill>
          </a:ln>
          <a:extLst/>
        </p:spPr>
        <p:txBody>
          <a:bodyPr/>
          <a:lstStyle/>
          <a:p>
            <a:pPr marL="342900" indent="-342900" algn="ctr">
              <a:lnSpc>
                <a:spcPct val="90000"/>
              </a:lnSpc>
              <a:spcBef>
                <a:spcPct val="20000"/>
              </a:spcBef>
              <a:buClr>
                <a:schemeClr val="bg2"/>
              </a:buClr>
              <a:buSzPct val="75000"/>
              <a:buFont typeface="Wingdings" pitchFamily="2" charset="2"/>
              <a:buNone/>
            </a:pPr>
            <a:r>
              <a:rPr lang="en-US" sz="2000" b="1" dirty="0">
                <a:solidFill>
                  <a:srgbClr val="000080"/>
                </a:solidFill>
                <a:latin typeface="+mj-lt"/>
              </a:rPr>
              <a:t>This is an Inference Problem</a:t>
            </a:r>
          </a:p>
        </p:txBody>
      </p:sp>
    </p:spTree>
    <p:extLst>
      <p:ext uri="{BB962C8B-B14F-4D97-AF65-F5344CB8AC3E}">
        <p14:creationId xmlns:p14="http://schemas.microsoft.com/office/powerpoint/2010/main" val="1089447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1719">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17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541716" grpId="0"/>
      <p:bldP spid="54171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6037984" y="609600"/>
            <a:ext cx="3048000" cy="685800"/>
          </a:xfrm>
          <a:prstGeom prst="wedgeRectCallout">
            <a:avLst>
              <a:gd name="adj1" fmla="val 14107"/>
              <a:gd name="adj2" fmla="val 322426"/>
            </a:avLst>
          </a:prstGeom>
          <a:solidFill>
            <a:srgbClr val="FAE1AF"/>
          </a:solidFill>
          <a:ln w="19050">
            <a:solidFill>
              <a:srgbClr val="A7001B"/>
            </a:solidFill>
            <a:miter lim="800000"/>
            <a:headEnd/>
            <a:tailEnd/>
          </a:ln>
        </p:spPr>
        <p:txBody>
          <a:bodyPr/>
          <a:lstStyle/>
          <a:p>
            <a:pPr algn="ctr"/>
            <a:r>
              <a:rPr lang="en-US" dirty="0" smtClean="0">
                <a:solidFill>
                  <a:srgbClr val="000080"/>
                </a:solidFill>
                <a:latin typeface="Calibri"/>
                <a:cs typeface="Arial" charset="0"/>
              </a:rPr>
              <a:t>Expectation is a knowledge intensive component</a:t>
            </a:r>
            <a:endParaRPr lang="en-US" dirty="0">
              <a:solidFill>
                <a:srgbClr val="000080"/>
              </a:solidFill>
              <a:latin typeface="Calibri"/>
              <a:cs typeface="Arial" charset="0"/>
            </a:endParaRPr>
          </a:p>
        </p:txBody>
      </p:sp>
      <p:sp>
        <p:nvSpPr>
          <p:cNvPr id="18436" name="Rectangle 2"/>
          <p:cNvSpPr>
            <a:spLocks noGrp="1" noChangeArrowheads="1"/>
          </p:cNvSpPr>
          <p:nvPr>
            <p:ph type="title"/>
          </p:nvPr>
        </p:nvSpPr>
        <p:spPr/>
        <p:txBody>
          <a:bodyPr/>
          <a:lstStyle/>
          <a:p>
            <a:r>
              <a:rPr lang="en-US" dirty="0" smtClean="0"/>
              <a:t>Natural Language Understanding</a:t>
            </a:r>
          </a:p>
        </p:txBody>
      </p:sp>
      <p:sp>
        <p:nvSpPr>
          <p:cNvPr id="830467" name="Rectangle 3"/>
          <p:cNvSpPr>
            <a:spLocks noGrp="1" noChangeArrowheads="1"/>
          </p:cNvSpPr>
          <p:nvPr>
            <p:ph idx="1"/>
          </p:nvPr>
        </p:nvSpPr>
        <p:spPr>
          <a:xfrm>
            <a:off x="457200" y="1295400"/>
            <a:ext cx="8229600" cy="4953000"/>
          </a:xfrm>
        </p:spPr>
        <p:txBody>
          <a:bodyPr/>
          <a:lstStyle/>
          <a:p>
            <a:r>
              <a:rPr lang="en-US" altLang="zh-TW" dirty="0" smtClean="0"/>
              <a:t>Natural language understanding decisions are global decisions that require </a:t>
            </a:r>
          </a:p>
          <a:p>
            <a:pPr lvl="1"/>
            <a:r>
              <a:rPr lang="en-US" altLang="zh-TW" dirty="0" smtClean="0"/>
              <a:t>Making (local) predictions driven by different models trained in different ways, at different times/conditions/scenarios</a:t>
            </a:r>
          </a:p>
          <a:p>
            <a:pPr lvl="1"/>
            <a:r>
              <a:rPr lang="en-US" altLang="zh-TW" dirty="0" smtClean="0">
                <a:solidFill>
                  <a:srgbClr val="000080"/>
                </a:solidFill>
              </a:rPr>
              <a:t>The ability to put these predictions together coherently</a:t>
            </a:r>
          </a:p>
          <a:p>
            <a:pPr lvl="1"/>
            <a:r>
              <a:rPr lang="en-US" altLang="zh-TW" dirty="0" smtClean="0"/>
              <a:t>Knowledge, that guides the decisions so they satisfy our expectations</a:t>
            </a: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marL="457200" lvl="1" indent="0">
              <a:buNone/>
            </a:pPr>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11</a:t>
            </a:fld>
            <a:endParaRPr lang="en-US" altLang="zh-TW" dirty="0"/>
          </a:p>
        </p:txBody>
      </p:sp>
      <p:sp>
        <p:nvSpPr>
          <p:cNvPr id="2" name="Rectangle 1"/>
          <p:cNvSpPr/>
          <p:nvPr/>
        </p:nvSpPr>
        <p:spPr>
          <a:xfrm>
            <a:off x="457200" y="3657600"/>
            <a:ext cx="8153400" cy="1015663"/>
          </a:xfrm>
          <a:prstGeom prst="rect">
            <a:avLst/>
          </a:prstGeom>
          <a:solidFill>
            <a:srgbClr val="FAE1AF"/>
          </a:solidFill>
          <a:ln w="19050">
            <a:solidFill>
              <a:srgbClr val="A7001B"/>
            </a:solidFill>
          </a:ln>
        </p:spPr>
        <p:txBody>
          <a:bodyPr wrap="square">
            <a:spAutoFit/>
          </a:bodyPr>
          <a:lstStyle/>
          <a:p>
            <a:pPr algn="ctr"/>
            <a:r>
              <a:rPr lang="en-US" altLang="zh-TW" sz="2000" dirty="0">
                <a:solidFill>
                  <a:srgbClr val="000080"/>
                </a:solidFill>
                <a:latin typeface="Calibri" panose="020F0502020204030204" pitchFamily="34" charset="0"/>
                <a:cs typeface="Calibri" panose="020F0502020204030204" pitchFamily="34" charset="0"/>
              </a:rPr>
              <a:t>Natural Language Interpretation is </a:t>
            </a:r>
            <a:r>
              <a:rPr lang="en-US" altLang="zh-TW" sz="2000" dirty="0" smtClean="0">
                <a:solidFill>
                  <a:srgbClr val="000080"/>
                </a:solidFill>
                <a:latin typeface="Calibri" panose="020F0502020204030204" pitchFamily="34" charset="0"/>
                <a:cs typeface="Calibri" panose="020F0502020204030204" pitchFamily="34" charset="0"/>
              </a:rPr>
              <a:t>an Inference Process </a:t>
            </a:r>
            <a:r>
              <a:rPr lang="en-US" altLang="zh-TW" sz="2000" dirty="0">
                <a:solidFill>
                  <a:srgbClr val="000080"/>
                </a:solidFill>
                <a:latin typeface="Calibri" panose="020F0502020204030204" pitchFamily="34" charset="0"/>
                <a:cs typeface="Calibri" panose="020F0502020204030204" pitchFamily="34" charset="0"/>
              </a:rPr>
              <a:t>that is best thought of as a knowledge constrained optimization </a:t>
            </a:r>
            <a:r>
              <a:rPr lang="en-US" altLang="zh-TW" sz="2000" dirty="0" smtClean="0">
                <a:solidFill>
                  <a:srgbClr val="000080"/>
                </a:solidFill>
                <a:latin typeface="Calibri" panose="020F0502020204030204" pitchFamily="34" charset="0"/>
                <a:cs typeface="Calibri" panose="020F0502020204030204" pitchFamily="34" charset="0"/>
              </a:rPr>
              <a:t>problem, </a:t>
            </a:r>
            <a:r>
              <a:rPr lang="en-US" altLang="zh-TW" sz="2000" dirty="0">
                <a:solidFill>
                  <a:srgbClr val="000080"/>
                </a:solidFill>
                <a:latin typeface="Calibri" panose="020F0502020204030204" pitchFamily="34" charset="0"/>
                <a:cs typeface="Calibri" panose="020F0502020204030204" pitchFamily="34" charset="0"/>
              </a:rPr>
              <a:t>done on top of multiple statistically learned models. </a:t>
            </a:r>
          </a:p>
        </p:txBody>
      </p:sp>
      <p:cxnSp>
        <p:nvCxnSpPr>
          <p:cNvPr id="6" name="Straight Connector 5"/>
          <p:cNvCxnSpPr/>
          <p:nvPr/>
        </p:nvCxnSpPr>
        <p:spPr>
          <a:xfrm>
            <a:off x="5948746" y="3102592"/>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8908" y="3483592"/>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83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562602" y="1064987"/>
            <a:ext cx="1806767"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Hayes&amp;McCarthy</a:t>
            </a:r>
            <a:endParaRPr lang="en-US" sz="1500" b="1" dirty="0"/>
          </a:p>
          <a:p>
            <a:pPr algn="ctr"/>
            <a:r>
              <a:rPr lang="en-US" sz="1500" i="1" dirty="0" smtClean="0"/>
              <a:t>Frame Problem</a:t>
            </a:r>
            <a:endParaRPr lang="en-US" sz="1500" i="1" dirty="0"/>
          </a:p>
        </p:txBody>
      </p:sp>
      <p:sp>
        <p:nvSpPr>
          <p:cNvPr id="28" name="Rectangle 27"/>
          <p:cNvSpPr/>
          <p:nvPr/>
        </p:nvSpPr>
        <p:spPr>
          <a:xfrm>
            <a:off x="5119633" y="1772821"/>
            <a:ext cx="1128769"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Quillian</a:t>
            </a:r>
            <a:endParaRPr lang="en-US" sz="1500" b="1" dirty="0"/>
          </a:p>
          <a:p>
            <a:pPr algn="ctr"/>
            <a:r>
              <a:rPr lang="en-US" sz="1500" i="1" dirty="0" smtClean="0"/>
              <a:t>Semantic Networks</a:t>
            </a:r>
            <a:endParaRPr lang="en-US" sz="1500" i="1" dirty="0"/>
          </a:p>
        </p:txBody>
      </p:sp>
      <p:sp>
        <p:nvSpPr>
          <p:cNvPr id="31" name="Rectangle 30"/>
          <p:cNvSpPr/>
          <p:nvPr/>
        </p:nvSpPr>
        <p:spPr>
          <a:xfrm>
            <a:off x="381000" y="2016751"/>
            <a:ext cx="1397650" cy="32316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i="1" dirty="0" err="1" smtClean="0"/>
              <a:t>ConceptNet</a:t>
            </a:r>
            <a:endParaRPr lang="en-US" sz="1500" i="1" dirty="0"/>
          </a:p>
        </p:txBody>
      </p:sp>
      <p:sp>
        <p:nvSpPr>
          <p:cNvPr id="34" name="Rectangle 33"/>
          <p:cNvSpPr/>
          <p:nvPr/>
        </p:nvSpPr>
        <p:spPr>
          <a:xfrm>
            <a:off x="1550624" y="1341985"/>
            <a:ext cx="1443210"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smtClean="0"/>
              <a:t>Brooks</a:t>
            </a:r>
            <a:endParaRPr lang="en-US" sz="1500" b="1" dirty="0"/>
          </a:p>
          <a:p>
            <a:pPr algn="ctr"/>
            <a:r>
              <a:rPr lang="en-US" sz="1500" i="1" dirty="0" err="1" smtClean="0"/>
              <a:t>Subsumption</a:t>
            </a:r>
            <a:endParaRPr lang="en-US" sz="1500" i="1" dirty="0"/>
          </a:p>
        </p:txBody>
      </p:sp>
      <p:sp>
        <p:nvSpPr>
          <p:cNvPr id="37" name="Rectangle 36"/>
          <p:cNvSpPr/>
          <p:nvPr/>
        </p:nvSpPr>
        <p:spPr>
          <a:xfrm>
            <a:off x="3352801" y="2034989"/>
            <a:ext cx="1676399"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smtClean="0"/>
              <a:t>Minsky, </a:t>
            </a:r>
            <a:r>
              <a:rPr lang="en-US" sz="1500" b="1" dirty="0" err="1" smtClean="0"/>
              <a:t>Filmore</a:t>
            </a:r>
            <a:endParaRPr lang="en-US" sz="1500" b="1" dirty="0"/>
          </a:p>
          <a:p>
            <a:pPr algn="ctr"/>
            <a:r>
              <a:rPr lang="en-US" sz="1500" i="1" dirty="0" smtClean="0"/>
              <a:t>Frames</a:t>
            </a:r>
            <a:endParaRPr lang="en-US" sz="1500" i="1" dirty="0"/>
          </a:p>
        </p:txBody>
      </p:sp>
      <p:sp>
        <p:nvSpPr>
          <p:cNvPr id="2" name="Rectangle 1"/>
          <p:cNvSpPr/>
          <p:nvPr/>
        </p:nvSpPr>
        <p:spPr>
          <a:xfrm>
            <a:off x="0" y="4810204"/>
            <a:ext cx="9144000" cy="304800"/>
          </a:xfrm>
          <a:prstGeom prst="rect">
            <a:avLst/>
          </a:prstGeom>
          <a:solidFill>
            <a:schemeClr val="bg2"/>
          </a:solidFill>
          <a:ln>
            <a:solidFill>
              <a:srgbClr val="FF993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           2000              1990                1980             1970               1960               1950              1940</a:t>
            </a:r>
          </a:p>
        </p:txBody>
      </p:sp>
      <p:cxnSp>
        <p:nvCxnSpPr>
          <p:cNvPr id="52" name="Straight Arrow Connector 51"/>
          <p:cNvCxnSpPr/>
          <p:nvPr/>
        </p:nvCxnSpPr>
        <p:spPr>
          <a:xfrm>
            <a:off x="1638960" y="5115005"/>
            <a:ext cx="11016" cy="549196"/>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7010400" y="3960587"/>
            <a:ext cx="1257300" cy="833736"/>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6553202" y="2992818"/>
            <a:ext cx="805609" cy="180150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22" idx="2"/>
          </p:cNvCxnSpPr>
          <p:nvPr/>
        </p:nvCxnSpPr>
        <p:spPr>
          <a:xfrm flipV="1">
            <a:off x="6384277" y="1618985"/>
            <a:ext cx="81709" cy="317980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37" idx="2"/>
          </p:cNvCxnSpPr>
          <p:nvPr/>
        </p:nvCxnSpPr>
        <p:spPr>
          <a:xfrm flipH="1" flipV="1">
            <a:off x="4191001" y="2588987"/>
            <a:ext cx="35349" cy="2209802"/>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203633" y="4341587"/>
            <a:ext cx="0" cy="457200"/>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5666342" y="2575217"/>
            <a:ext cx="35346" cy="2223571"/>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4724400" y="2873189"/>
            <a:ext cx="1371600"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Bobrow</a:t>
            </a:r>
            <a:endParaRPr lang="en-US" sz="1500" b="1" dirty="0" smtClean="0"/>
          </a:p>
          <a:p>
            <a:pPr algn="ctr"/>
            <a:r>
              <a:rPr lang="en-US" sz="1500" i="1" dirty="0" smtClean="0"/>
              <a:t>STUDENT</a:t>
            </a:r>
            <a:endParaRPr lang="en-US" sz="1500" i="1" dirty="0"/>
          </a:p>
        </p:txBody>
      </p:sp>
      <p:cxnSp>
        <p:nvCxnSpPr>
          <p:cNvPr id="98" name="Straight Arrow Connector 97"/>
          <p:cNvCxnSpPr/>
          <p:nvPr/>
        </p:nvCxnSpPr>
        <p:spPr>
          <a:xfrm flipH="1" flipV="1">
            <a:off x="5443251" y="3427189"/>
            <a:ext cx="35346" cy="136713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4539866" y="3787589"/>
            <a:ext cx="1327534"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Winograd</a:t>
            </a:r>
            <a:endParaRPr lang="en-US" sz="1500" b="1" dirty="0"/>
          </a:p>
          <a:p>
            <a:pPr algn="ctr"/>
            <a:r>
              <a:rPr lang="en-US" sz="1500" i="1" dirty="0" smtClean="0"/>
              <a:t>SHRDLU</a:t>
            </a:r>
            <a:endParaRPr lang="en-US" sz="1500" i="1" dirty="0"/>
          </a:p>
        </p:txBody>
      </p:sp>
      <p:cxnSp>
        <p:nvCxnSpPr>
          <p:cNvPr id="102" name="Straight Arrow Connector 101"/>
          <p:cNvCxnSpPr/>
          <p:nvPr/>
        </p:nvCxnSpPr>
        <p:spPr>
          <a:xfrm flipH="1" flipV="1">
            <a:off x="2947242" y="4341589"/>
            <a:ext cx="13543" cy="457201"/>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1066800" y="2339917"/>
            <a:ext cx="35346" cy="247028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endCxn id="34" idx="2"/>
          </p:cNvCxnSpPr>
          <p:nvPr/>
        </p:nvCxnSpPr>
        <p:spPr>
          <a:xfrm flipH="1" flipV="1">
            <a:off x="2272229" y="1895983"/>
            <a:ext cx="8267" cy="289178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771045" y="5664201"/>
            <a:ext cx="1730566" cy="892552"/>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smtClean="0">
                <a:solidFill>
                  <a:srgbClr val="400080"/>
                </a:solidFill>
              </a:rPr>
              <a:t>Khardon &amp; Roth</a:t>
            </a:r>
          </a:p>
          <a:p>
            <a:pPr algn="ctr"/>
            <a:r>
              <a:rPr lang="en-US" b="1" i="1" dirty="0" smtClean="0">
                <a:solidFill>
                  <a:srgbClr val="000080"/>
                </a:solidFill>
              </a:rPr>
              <a:t>Learning to Reason</a:t>
            </a:r>
            <a:endParaRPr lang="en-US" sz="1600" i="1" dirty="0">
              <a:solidFill>
                <a:srgbClr val="000080"/>
              </a:solidFill>
            </a:endParaRPr>
          </a:p>
        </p:txBody>
      </p:sp>
      <p:cxnSp>
        <p:nvCxnSpPr>
          <p:cNvPr id="5" name="Straight Arrow Connector 4"/>
          <p:cNvCxnSpPr/>
          <p:nvPr/>
        </p:nvCxnSpPr>
        <p:spPr>
          <a:xfrm flipH="1" flipV="1">
            <a:off x="8077200" y="2888079"/>
            <a:ext cx="190500" cy="287679"/>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912398" y="1618984"/>
            <a:ext cx="446413" cy="589003"/>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28" idx="3"/>
          </p:cNvCxnSpPr>
          <p:nvPr/>
        </p:nvCxnSpPr>
        <p:spPr>
          <a:xfrm flipH="1" flipV="1">
            <a:off x="6248402" y="2165236"/>
            <a:ext cx="392017" cy="435169"/>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96" idx="3"/>
          </p:cNvCxnSpPr>
          <p:nvPr/>
        </p:nvCxnSpPr>
        <p:spPr>
          <a:xfrm flipH="1">
            <a:off x="6096000" y="2600401"/>
            <a:ext cx="544421" cy="54978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101" idx="3"/>
          </p:cNvCxnSpPr>
          <p:nvPr/>
        </p:nvCxnSpPr>
        <p:spPr>
          <a:xfrm flipH="1">
            <a:off x="5867400" y="2600401"/>
            <a:ext cx="773021" cy="146418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7" idx="3"/>
          </p:cNvCxnSpPr>
          <p:nvPr/>
        </p:nvCxnSpPr>
        <p:spPr>
          <a:xfrm flipH="1" flipV="1">
            <a:off x="5029200" y="2311988"/>
            <a:ext cx="1611221" cy="28841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507726" y="2600403"/>
            <a:ext cx="3132693" cy="1460215"/>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34" idx="3"/>
          </p:cNvCxnSpPr>
          <p:nvPr/>
        </p:nvCxnSpPr>
        <p:spPr>
          <a:xfrm flipH="1" flipV="1">
            <a:off x="2993834" y="1618984"/>
            <a:ext cx="4473766" cy="1949190"/>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8" idx="1"/>
            <a:endCxn id="31" idx="3"/>
          </p:cNvCxnSpPr>
          <p:nvPr/>
        </p:nvCxnSpPr>
        <p:spPr>
          <a:xfrm flipH="1">
            <a:off x="1778650" y="2165236"/>
            <a:ext cx="3340983" cy="13098"/>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2683527" y="2905206"/>
            <a:ext cx="1278875" cy="58477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i="1" dirty="0" smtClean="0">
                <a:solidFill>
                  <a:schemeClr val="dk1"/>
                </a:solidFill>
              </a:rPr>
              <a:t>Description Logic</a:t>
            </a:r>
            <a:endParaRPr lang="en-US" sz="1600" i="1" dirty="0">
              <a:solidFill>
                <a:schemeClr val="dk1"/>
              </a:solidFill>
            </a:endParaRPr>
          </a:p>
        </p:txBody>
      </p:sp>
      <p:cxnSp>
        <p:nvCxnSpPr>
          <p:cNvPr id="104" name="Straight Arrow Connector 103"/>
          <p:cNvCxnSpPr>
            <a:endCxn id="103" idx="2"/>
          </p:cNvCxnSpPr>
          <p:nvPr/>
        </p:nvCxnSpPr>
        <p:spPr>
          <a:xfrm flipV="1">
            <a:off x="3322964" y="3489981"/>
            <a:ext cx="1" cy="130880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2386759" y="3768230"/>
            <a:ext cx="1120967" cy="58477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b="1" dirty="0" err="1">
                <a:solidFill>
                  <a:schemeClr val="dk1"/>
                </a:solidFill>
              </a:rPr>
              <a:t>Lenant</a:t>
            </a:r>
            <a:endParaRPr lang="en-US" sz="1600" b="1" dirty="0">
              <a:solidFill>
                <a:schemeClr val="dk1"/>
              </a:solidFill>
            </a:endParaRPr>
          </a:p>
          <a:p>
            <a:pPr algn="ctr"/>
            <a:r>
              <a:rPr lang="en-US" sz="1600" i="1" dirty="0" err="1" smtClean="0">
                <a:solidFill>
                  <a:schemeClr val="dk1"/>
                </a:solidFill>
              </a:rPr>
              <a:t>Cyc</a:t>
            </a:r>
            <a:endParaRPr lang="en-US" sz="1600" i="1" dirty="0">
              <a:solidFill>
                <a:schemeClr val="dk1"/>
              </a:solidFill>
            </a:endParaRPr>
          </a:p>
        </p:txBody>
      </p:sp>
      <p:cxnSp>
        <p:nvCxnSpPr>
          <p:cNvPr id="108" name="Straight Arrow Connector 107"/>
          <p:cNvCxnSpPr>
            <a:stCxn id="37" idx="2"/>
          </p:cNvCxnSpPr>
          <p:nvPr/>
        </p:nvCxnSpPr>
        <p:spPr>
          <a:xfrm flipH="1">
            <a:off x="3962404" y="2588987"/>
            <a:ext cx="228597" cy="403831"/>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103" idx="3"/>
          </p:cNvCxnSpPr>
          <p:nvPr/>
        </p:nvCxnSpPr>
        <p:spPr>
          <a:xfrm flipH="1">
            <a:off x="3962402" y="2593578"/>
            <a:ext cx="1268318" cy="604016"/>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673008" y="2212197"/>
            <a:ext cx="1371600"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a:solidFill>
                  <a:srgbClr val="000080"/>
                </a:solidFill>
              </a:rPr>
              <a:t>McCarthy</a:t>
            </a:r>
          </a:p>
          <a:p>
            <a:pPr algn="ctr"/>
            <a:r>
              <a:rPr lang="en-US" sz="1500" i="1" dirty="0" smtClean="0">
                <a:solidFill>
                  <a:srgbClr val="000080"/>
                </a:solidFill>
              </a:rPr>
              <a:t>Formalizing Commonsense</a:t>
            </a:r>
            <a:endParaRPr lang="en-US" sz="1500" i="1" dirty="0">
              <a:solidFill>
                <a:srgbClr val="000080"/>
              </a:solidFill>
            </a:endParaRPr>
          </a:p>
        </p:txBody>
      </p:sp>
      <p:sp>
        <p:nvSpPr>
          <p:cNvPr id="59" name="Rectangle 58"/>
          <p:cNvSpPr/>
          <p:nvPr/>
        </p:nvSpPr>
        <p:spPr>
          <a:xfrm>
            <a:off x="7435008" y="3187173"/>
            <a:ext cx="1556592"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a:t>Simon&amp;Newell</a:t>
            </a:r>
            <a:endParaRPr lang="en-US" sz="1500" b="1" dirty="0"/>
          </a:p>
          <a:p>
            <a:pPr algn="ctr"/>
            <a:r>
              <a:rPr lang="en-US" sz="1500" i="1" dirty="0"/>
              <a:t>General Problem Solver</a:t>
            </a:r>
          </a:p>
        </p:txBody>
      </p:sp>
      <p:sp>
        <p:nvSpPr>
          <p:cNvPr id="40" name="Rectangle 2"/>
          <p:cNvSpPr>
            <a:spLocks noGrp="1" noChangeArrowheads="1"/>
          </p:cNvSpPr>
          <p:nvPr>
            <p:ph type="title"/>
          </p:nvPr>
        </p:nvSpPr>
        <p:spPr>
          <a:xfrm>
            <a:off x="152400" y="457200"/>
            <a:ext cx="8229600" cy="533400"/>
          </a:xfrm>
        </p:spPr>
        <p:txBody>
          <a:bodyPr/>
          <a:lstStyle/>
          <a:p>
            <a:r>
              <a:rPr lang="en-US" dirty="0" smtClean="0"/>
              <a:t>A Biased View of Common Sense Reasoning</a:t>
            </a:r>
          </a:p>
        </p:txBody>
      </p:sp>
      <p:sp>
        <p:nvSpPr>
          <p:cNvPr id="42" name="Rectangle 3"/>
          <p:cNvSpPr>
            <a:spLocks noGrp="1" noChangeArrowheads="1"/>
          </p:cNvSpPr>
          <p:nvPr>
            <p:ph idx="1"/>
          </p:nvPr>
        </p:nvSpPr>
        <p:spPr>
          <a:xfrm>
            <a:off x="2895600" y="5224189"/>
            <a:ext cx="5791200" cy="1024211"/>
          </a:xfrm>
          <a:solidFill>
            <a:srgbClr val="FAE1AF"/>
          </a:solidFill>
          <a:ln>
            <a:solidFill>
              <a:srgbClr val="A7001B"/>
            </a:solidFill>
          </a:ln>
        </p:spPr>
        <p:txBody>
          <a:bodyPr/>
          <a:lstStyle/>
          <a:p>
            <a:pPr marL="0" indent="0">
              <a:spcBef>
                <a:spcPts val="0"/>
              </a:spcBef>
              <a:buNone/>
            </a:pPr>
            <a:r>
              <a:rPr lang="en-US" altLang="zh-TW" sz="2000" dirty="0" smtClean="0"/>
              <a:t>Common Sense Reasoning was formulated </a:t>
            </a:r>
          </a:p>
          <a:p>
            <a:pPr marL="0" indent="0">
              <a:spcBef>
                <a:spcPts val="0"/>
              </a:spcBef>
              <a:buNone/>
            </a:pPr>
            <a:r>
              <a:rPr lang="en-US" altLang="zh-TW" sz="2000" dirty="0" smtClean="0"/>
              <a:t>traditionally as a “reasoning” process, irrespective of learning and the resulting knowledge representation. </a:t>
            </a:r>
            <a:endParaRPr lang="en-US" altLang="zh-TW" dirty="0" smtClean="0">
              <a:solidFill>
                <a:srgbClr val="0033CC"/>
              </a:solidFill>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12</a:t>
            </a:fld>
            <a:endParaRPr lang="en-US" altLang="zh-TW"/>
          </a:p>
        </p:txBody>
      </p:sp>
    </p:spTree>
    <p:extLst>
      <p:ext uri="{BB962C8B-B14F-4D97-AF65-F5344CB8AC3E}">
        <p14:creationId xmlns:p14="http://schemas.microsoft.com/office/powerpoint/2010/main" val="125545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wipe(up)">
                                      <p:cBhvr>
                                        <p:cTn id="19"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4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Reason</a:t>
            </a:r>
            <a:endParaRPr lang="en-US" dirty="0"/>
          </a:p>
        </p:txBody>
      </p:sp>
      <p:sp>
        <p:nvSpPr>
          <p:cNvPr id="3" name="Content Placeholder 2"/>
          <p:cNvSpPr>
            <a:spLocks noGrp="1"/>
          </p:cNvSpPr>
          <p:nvPr>
            <p:ph idx="1"/>
          </p:nvPr>
        </p:nvSpPr>
        <p:spPr/>
        <p:txBody>
          <a:bodyPr/>
          <a:lstStyle/>
          <a:p>
            <a:r>
              <a:rPr lang="en-US" dirty="0" smtClean="0"/>
              <a:t>A unifying </a:t>
            </a:r>
            <a:r>
              <a:rPr lang="en-US" dirty="0"/>
              <a:t>computational theory </a:t>
            </a:r>
            <a:r>
              <a:rPr lang="en-US" dirty="0" smtClean="0"/>
              <a:t>of </a:t>
            </a:r>
            <a:r>
              <a:rPr lang="en-US" b="1" dirty="0" smtClean="0"/>
              <a:t>Learning</a:t>
            </a:r>
            <a:r>
              <a:rPr lang="en-US" dirty="0" smtClean="0"/>
              <a:t> and </a:t>
            </a:r>
            <a:r>
              <a:rPr lang="en-US" b="1" dirty="0" smtClean="0"/>
              <a:t>Reasoning</a:t>
            </a:r>
            <a:r>
              <a:rPr lang="en-US" dirty="0" smtClean="0"/>
              <a:t>. </a:t>
            </a:r>
          </a:p>
          <a:p>
            <a:pPr lvl="1"/>
            <a:r>
              <a:rPr lang="en-US" dirty="0" smtClean="0"/>
              <a:t>Reasoning should be studied together with Learning and the knowledge representation it produces. </a:t>
            </a:r>
          </a:p>
          <a:p>
            <a:r>
              <a:rPr lang="en-US" dirty="0" smtClean="0"/>
              <a:t>Formally </a:t>
            </a:r>
            <a:r>
              <a:rPr lang="en-US" dirty="0"/>
              <a:t>showing the </a:t>
            </a:r>
            <a:r>
              <a:rPr lang="en-US" dirty="0" smtClean="0"/>
              <a:t>benefits </a:t>
            </a:r>
            <a:r>
              <a:rPr lang="en-US" dirty="0"/>
              <a:t>in jointly studying </a:t>
            </a:r>
            <a:r>
              <a:rPr lang="en-US" dirty="0" smtClean="0"/>
              <a:t>Learning and Reasoning </a:t>
            </a:r>
          </a:p>
          <a:p>
            <a:pPr lvl="1"/>
            <a:r>
              <a:rPr lang="en-US" dirty="0" smtClean="0"/>
              <a:t>Some hard reasoning tasks become easy if done on top of learning into an appropriate knowledge representation.  </a:t>
            </a:r>
          </a:p>
          <a:p>
            <a:pPr lvl="1"/>
            <a:r>
              <a:rPr lang="en-US" dirty="0"/>
              <a:t>[</a:t>
            </a:r>
            <a:r>
              <a:rPr lang="en-US" dirty="0" err="1"/>
              <a:t>Khardon</a:t>
            </a:r>
            <a:r>
              <a:rPr lang="en-US" dirty="0"/>
              <a:t> &amp; Roth </a:t>
            </a:r>
            <a:r>
              <a:rPr lang="en-US" dirty="0" smtClean="0"/>
              <a:t>JACM’96</a:t>
            </a:r>
            <a:r>
              <a:rPr lang="en-US" dirty="0"/>
              <a:t>; 1994—2000</a:t>
            </a:r>
            <a:r>
              <a:rPr lang="en-US" dirty="0" smtClean="0"/>
              <a:t>]</a:t>
            </a:r>
          </a:p>
          <a:p>
            <a:r>
              <a:rPr lang="en-US" dirty="0" smtClean="0"/>
              <a:t>In some sense, these ideas are now main stream. </a:t>
            </a:r>
          </a:p>
          <a:p>
            <a:pPr lvl="1"/>
            <a:r>
              <a:rPr lang="en-US" dirty="0" smtClean="0"/>
              <a:t>But, understanding when to decompose learning  and when to decouple it from reasoning is also very important. </a:t>
            </a:r>
          </a:p>
          <a:p>
            <a:pPr lvl="1"/>
            <a:r>
              <a:rPr lang="en-US" dirty="0" smtClean="0"/>
              <a:t>At the heart of supporting abstraction and transfer</a:t>
            </a:r>
          </a:p>
          <a:p>
            <a:r>
              <a:rPr lang="en-US" dirty="0" smtClean="0"/>
              <a:t>No better domain to think about this than Natural </a:t>
            </a:r>
            <a:r>
              <a:rPr lang="en-US" dirty="0" err="1" smtClean="0"/>
              <a:t>Langauge</a:t>
            </a:r>
            <a:endParaRPr lang="en-US" dirty="0" smtClean="0"/>
          </a:p>
          <a:p>
            <a:endParaRPr lang="en-US" dirty="0"/>
          </a:p>
          <a:p>
            <a:endParaRPr lang="en-US" dirty="0"/>
          </a:p>
        </p:txBody>
      </p:sp>
    </p:spTree>
    <p:extLst>
      <p:ext uri="{BB962C8B-B14F-4D97-AF65-F5344CB8AC3E}">
        <p14:creationId xmlns:p14="http://schemas.microsoft.com/office/powerpoint/2010/main" val="63499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McCarthy on Natural Language Understanding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277" y="777240"/>
            <a:ext cx="8939323" cy="5394960"/>
          </a:xfrm>
          <a:prstGeom prst="rect">
            <a:avLst/>
          </a:prstGeom>
        </p:spPr>
      </p:pic>
    </p:spTree>
    <p:extLst>
      <p:ext uri="{BB962C8B-B14F-4D97-AF65-F5344CB8AC3E}">
        <p14:creationId xmlns:p14="http://schemas.microsoft.com/office/powerpoint/2010/main" val="844360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York Times Story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85800" y="1905000"/>
            <a:ext cx="8412480" cy="3127199"/>
          </a:xfrm>
          <a:prstGeom prst="rect">
            <a:avLst/>
          </a:prstGeom>
        </p:spPr>
      </p:pic>
    </p:spTree>
    <p:extLst>
      <p:ext uri="{BB962C8B-B14F-4D97-AF65-F5344CB8AC3E}">
        <p14:creationId xmlns:p14="http://schemas.microsoft.com/office/powerpoint/2010/main" val="2141681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York Times Story (Cont.)</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5" name="Picture 4"/>
          <p:cNvPicPr>
            <a:picLocks noChangeAspect="1"/>
          </p:cNvPicPr>
          <p:nvPr/>
        </p:nvPicPr>
        <p:blipFill>
          <a:blip r:embed="rId2"/>
          <a:stretch>
            <a:fillRect/>
          </a:stretch>
        </p:blipFill>
        <p:spPr>
          <a:xfrm>
            <a:off x="397225" y="1219200"/>
            <a:ext cx="8412480" cy="3882685"/>
          </a:xfrm>
          <a:prstGeom prst="rect">
            <a:avLst/>
          </a:prstGeom>
        </p:spPr>
      </p:pic>
    </p:spTree>
    <p:extLst>
      <p:ext uri="{BB962C8B-B14F-4D97-AF65-F5344CB8AC3E}">
        <p14:creationId xmlns:p14="http://schemas.microsoft.com/office/powerpoint/2010/main" val="1447334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Times Story: Questions</a:t>
            </a:r>
            <a:endParaRPr lang="en-US" dirty="0"/>
          </a:p>
        </p:txBody>
      </p:sp>
      <p:sp>
        <p:nvSpPr>
          <p:cNvPr id="3" name="Content Placeholder 2"/>
          <p:cNvSpPr>
            <a:spLocks noGrp="1"/>
          </p:cNvSpPr>
          <p:nvPr>
            <p:ph idx="1"/>
          </p:nvPr>
        </p:nvSpPr>
        <p:spPr/>
        <p:txBody>
          <a:bodyPr/>
          <a:lstStyle/>
          <a:p>
            <a:r>
              <a:rPr lang="en-US" dirty="0"/>
              <a:t>An intelligent person or program should be able to answer the following questions based on the information in the story:</a:t>
            </a:r>
          </a:p>
          <a:p>
            <a:pPr lvl="1"/>
            <a:r>
              <a:rPr lang="en-US" dirty="0" smtClean="0"/>
              <a:t>The article proceeds with 22 questions:</a:t>
            </a:r>
          </a:p>
          <a:p>
            <a:pPr marL="0" indent="0">
              <a:buNone/>
            </a:pPr>
            <a:r>
              <a:rPr lang="en-US" dirty="0" smtClean="0"/>
              <a:t>1.  Who was in the store when the events began?</a:t>
            </a:r>
          </a:p>
          <a:p>
            <a:pPr lvl="1"/>
            <a:r>
              <a:rPr lang="en-US" dirty="0" smtClean="0"/>
              <a:t>Probably Mr. Hug alone, although the robbers might have been waiting for him, but if so, this would have been stated. </a:t>
            </a:r>
          </a:p>
          <a:p>
            <a:pPr marL="0" indent="0">
              <a:buNone/>
            </a:pPr>
            <a:r>
              <a:rPr lang="en-US" dirty="0" smtClean="0"/>
              <a:t>2. What did the porter say to the robbers? </a:t>
            </a:r>
          </a:p>
          <a:p>
            <a:pPr lvl="1"/>
            <a:r>
              <a:rPr lang="en-US" dirty="0" smtClean="0"/>
              <a:t>Nothing, because the robbers left before he came.</a:t>
            </a:r>
          </a:p>
          <a:p>
            <a:pPr marL="0" indent="0">
              <a:buNone/>
            </a:pPr>
            <a:r>
              <a:rPr lang="en-US" dirty="0" smtClean="0"/>
              <a:t>20. Why did Mr. Hug yell from the bottom of the elevator shaft? </a:t>
            </a:r>
          </a:p>
          <a:p>
            <a:pPr lvl="1"/>
            <a:r>
              <a:rPr lang="en-US" dirty="0" smtClean="0"/>
              <a:t>So as to attract the attention of someone who would rescue him. </a:t>
            </a:r>
          </a:p>
          <a:p>
            <a:pPr lvl="1"/>
            <a:endParaRPr lang="en-US" dirty="0"/>
          </a:p>
          <a:p>
            <a:r>
              <a:rPr lang="en-US" dirty="0" smtClean="0"/>
              <a:t>“The above list of questions is rather random. I doubt it covers all facets of understanding the story.”</a:t>
            </a:r>
            <a:endParaRPr lang="en-US" dirty="0"/>
          </a:p>
        </p:txBody>
      </p:sp>
    </p:spTree>
    <p:extLst>
      <p:ext uri="{BB962C8B-B14F-4D97-AF65-F5344CB8AC3E}">
        <p14:creationId xmlns:p14="http://schemas.microsoft.com/office/powerpoint/2010/main" val="37833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4648200" y="76200"/>
            <a:ext cx="4071046" cy="1219200"/>
          </a:xfrm>
          <a:prstGeom prst="wedgeRectCallout">
            <a:avLst>
              <a:gd name="adj1" fmla="val -56475"/>
              <a:gd name="adj2" fmla="val 425403"/>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80"/>
                </a:solidFill>
              </a:rPr>
              <a:t>The QA module is </a:t>
            </a:r>
            <a:r>
              <a:rPr lang="en-US" b="1" dirty="0" smtClean="0">
                <a:solidFill>
                  <a:srgbClr val="400080"/>
                </a:solidFill>
              </a:rPr>
              <a:t>not </a:t>
            </a:r>
            <a:r>
              <a:rPr lang="en-US" b="1" dirty="0" smtClean="0">
                <a:solidFill>
                  <a:srgbClr val="000080"/>
                </a:solidFill>
              </a:rPr>
              <a:t>being trained </a:t>
            </a:r>
            <a:r>
              <a:rPr lang="en-US" dirty="0" smtClean="0">
                <a:solidFill>
                  <a:srgbClr val="000080"/>
                </a:solidFill>
              </a:rPr>
              <a:t>Once the program knows English, and has the relevant background knowledge, it should answer the questions</a:t>
            </a:r>
            <a:endParaRPr lang="en-US" dirty="0">
              <a:solidFill>
                <a:srgbClr val="000080"/>
              </a:solidFill>
            </a:endParaRPr>
          </a:p>
        </p:txBody>
      </p:sp>
      <p:sp>
        <p:nvSpPr>
          <p:cNvPr id="2" name="Title 1"/>
          <p:cNvSpPr>
            <a:spLocks noGrp="1"/>
          </p:cNvSpPr>
          <p:nvPr>
            <p:ph type="title"/>
          </p:nvPr>
        </p:nvSpPr>
        <p:spPr/>
        <p:txBody>
          <a:bodyPr/>
          <a:lstStyle/>
          <a:p>
            <a:r>
              <a:rPr lang="en-US" dirty="0" smtClean="0"/>
              <a:t>McCarthy’s Challenges</a:t>
            </a:r>
            <a:endParaRPr lang="en-US" dirty="0"/>
          </a:p>
        </p:txBody>
      </p:sp>
      <p:sp>
        <p:nvSpPr>
          <p:cNvPr id="3" name="Content Placeholder 2"/>
          <p:cNvSpPr>
            <a:spLocks noGrp="1"/>
          </p:cNvSpPr>
          <p:nvPr>
            <p:ph idx="1"/>
          </p:nvPr>
        </p:nvSpPr>
        <p:spPr/>
        <p:txBody>
          <a:bodyPr/>
          <a:lstStyle/>
          <a:p>
            <a:r>
              <a:rPr lang="en-US" dirty="0" smtClean="0"/>
              <a:t>A formalism capable of expressing the assertion of the sentences free from dependence on the grammar of the English language. (“Artificial Natural Language”, ANL)</a:t>
            </a:r>
          </a:p>
          <a:p>
            <a:pPr lvl="1"/>
            <a:r>
              <a:rPr lang="en-US" dirty="0" smtClean="0"/>
              <a:t>Semantic Parser</a:t>
            </a:r>
          </a:p>
          <a:p>
            <a:r>
              <a:rPr lang="en-US" dirty="0" smtClean="0"/>
              <a:t>An “</a:t>
            </a:r>
            <a:r>
              <a:rPr lang="en-US" dirty="0" err="1" smtClean="0"/>
              <a:t>understander</a:t>
            </a:r>
            <a:r>
              <a:rPr lang="en-US" dirty="0" smtClean="0"/>
              <a:t>” that constructs the “facts” from the text.</a:t>
            </a:r>
          </a:p>
          <a:p>
            <a:pPr lvl="1"/>
            <a:r>
              <a:rPr lang="en-US" dirty="0" smtClean="0"/>
              <a:t>Information Extraction: Entities, Relations, Temporal, Quantities,…</a:t>
            </a:r>
          </a:p>
          <a:p>
            <a:r>
              <a:rPr lang="en-US" dirty="0" smtClean="0"/>
              <a:t>Expression of the “general information” about the world that could allow getting the answers to the questions from the “facts” and the “general information”</a:t>
            </a:r>
          </a:p>
          <a:p>
            <a:pPr lvl="1"/>
            <a:r>
              <a:rPr lang="en-US" dirty="0" smtClean="0"/>
              <a:t>Background Knowledge </a:t>
            </a:r>
          </a:p>
          <a:p>
            <a:r>
              <a:rPr lang="en-US" dirty="0" smtClean="0"/>
              <a:t>A “problem solver” that could answer the above questions on the basis of the “facts”.</a:t>
            </a:r>
          </a:p>
          <a:p>
            <a:pPr lvl="1"/>
            <a:r>
              <a:rPr lang="en-US" dirty="0" smtClean="0"/>
              <a:t>Question Answering Engine </a:t>
            </a:r>
          </a:p>
          <a:p>
            <a:endParaRPr lang="en-US" dirty="0"/>
          </a:p>
        </p:txBody>
      </p:sp>
    </p:spTree>
    <p:extLst>
      <p:ext uri="{BB962C8B-B14F-4D97-AF65-F5344CB8AC3E}">
        <p14:creationId xmlns:p14="http://schemas.microsoft.com/office/powerpoint/2010/main" val="514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562602" y="1064987"/>
            <a:ext cx="1806767"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Hayes&amp;McCarthy</a:t>
            </a:r>
            <a:endParaRPr lang="en-US" sz="1500" b="1" dirty="0"/>
          </a:p>
          <a:p>
            <a:pPr algn="ctr"/>
            <a:r>
              <a:rPr lang="en-US" sz="1500" i="1" dirty="0" smtClean="0"/>
              <a:t>Frame Problem</a:t>
            </a:r>
            <a:endParaRPr lang="en-US" sz="1500" i="1" dirty="0"/>
          </a:p>
        </p:txBody>
      </p:sp>
      <p:sp>
        <p:nvSpPr>
          <p:cNvPr id="28" name="Rectangle 27"/>
          <p:cNvSpPr/>
          <p:nvPr/>
        </p:nvSpPr>
        <p:spPr>
          <a:xfrm>
            <a:off x="5119633" y="1772821"/>
            <a:ext cx="1128769"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Quillian</a:t>
            </a:r>
            <a:endParaRPr lang="en-US" sz="1500" b="1" dirty="0"/>
          </a:p>
          <a:p>
            <a:pPr algn="ctr"/>
            <a:r>
              <a:rPr lang="en-US" sz="1500" i="1" dirty="0" smtClean="0"/>
              <a:t>Semantic Networks</a:t>
            </a:r>
            <a:endParaRPr lang="en-US" sz="1500" i="1" dirty="0"/>
          </a:p>
        </p:txBody>
      </p:sp>
      <p:sp>
        <p:nvSpPr>
          <p:cNvPr id="31" name="Rectangle 30"/>
          <p:cNvSpPr/>
          <p:nvPr/>
        </p:nvSpPr>
        <p:spPr>
          <a:xfrm>
            <a:off x="381000" y="2016751"/>
            <a:ext cx="1397650" cy="32316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i="1" dirty="0" err="1" smtClean="0"/>
              <a:t>ConceptNet</a:t>
            </a:r>
            <a:endParaRPr lang="en-US" sz="1500" i="1" dirty="0"/>
          </a:p>
        </p:txBody>
      </p:sp>
      <p:sp>
        <p:nvSpPr>
          <p:cNvPr id="34" name="Rectangle 33"/>
          <p:cNvSpPr/>
          <p:nvPr/>
        </p:nvSpPr>
        <p:spPr>
          <a:xfrm>
            <a:off x="1550624" y="1341985"/>
            <a:ext cx="1443210"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smtClean="0"/>
              <a:t>Brooks</a:t>
            </a:r>
            <a:endParaRPr lang="en-US" sz="1500" b="1" dirty="0"/>
          </a:p>
          <a:p>
            <a:pPr algn="ctr"/>
            <a:r>
              <a:rPr lang="en-US" sz="1500" i="1" dirty="0" err="1" smtClean="0"/>
              <a:t>Subsumption</a:t>
            </a:r>
            <a:endParaRPr lang="en-US" sz="1500" i="1" dirty="0"/>
          </a:p>
        </p:txBody>
      </p:sp>
      <p:sp>
        <p:nvSpPr>
          <p:cNvPr id="37" name="Rectangle 36"/>
          <p:cNvSpPr/>
          <p:nvPr/>
        </p:nvSpPr>
        <p:spPr>
          <a:xfrm>
            <a:off x="3352801" y="2034989"/>
            <a:ext cx="1676399"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smtClean="0"/>
              <a:t>Minsky, </a:t>
            </a:r>
            <a:r>
              <a:rPr lang="en-US" sz="1500" b="1" dirty="0" err="1" smtClean="0"/>
              <a:t>Filmore</a:t>
            </a:r>
            <a:endParaRPr lang="en-US" sz="1500" b="1" dirty="0"/>
          </a:p>
          <a:p>
            <a:pPr algn="ctr"/>
            <a:r>
              <a:rPr lang="en-US" sz="1500" i="1" dirty="0" smtClean="0"/>
              <a:t>Frames</a:t>
            </a:r>
            <a:endParaRPr lang="en-US" sz="1500" i="1" dirty="0"/>
          </a:p>
        </p:txBody>
      </p:sp>
      <p:sp>
        <p:nvSpPr>
          <p:cNvPr id="2" name="Rectangle 1"/>
          <p:cNvSpPr/>
          <p:nvPr/>
        </p:nvSpPr>
        <p:spPr>
          <a:xfrm>
            <a:off x="0" y="4810204"/>
            <a:ext cx="9144000" cy="304800"/>
          </a:xfrm>
          <a:prstGeom prst="rect">
            <a:avLst/>
          </a:prstGeom>
          <a:solidFill>
            <a:schemeClr val="bg2"/>
          </a:solidFill>
          <a:ln>
            <a:solidFill>
              <a:srgbClr val="FF993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           2000              1990                1980             1970               1960               1950              1940</a:t>
            </a:r>
          </a:p>
        </p:txBody>
      </p:sp>
      <p:cxnSp>
        <p:nvCxnSpPr>
          <p:cNvPr id="52" name="Straight Arrow Connector 51"/>
          <p:cNvCxnSpPr/>
          <p:nvPr/>
        </p:nvCxnSpPr>
        <p:spPr>
          <a:xfrm>
            <a:off x="1638960" y="5115005"/>
            <a:ext cx="11016" cy="549196"/>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7010400" y="3960587"/>
            <a:ext cx="1257300" cy="833736"/>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6553202" y="2992818"/>
            <a:ext cx="805609" cy="180150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22" idx="2"/>
          </p:cNvCxnSpPr>
          <p:nvPr/>
        </p:nvCxnSpPr>
        <p:spPr>
          <a:xfrm flipV="1">
            <a:off x="6384277" y="1618985"/>
            <a:ext cx="81709" cy="317980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37" idx="2"/>
          </p:cNvCxnSpPr>
          <p:nvPr/>
        </p:nvCxnSpPr>
        <p:spPr>
          <a:xfrm flipH="1" flipV="1">
            <a:off x="4191001" y="2588987"/>
            <a:ext cx="35349" cy="2209802"/>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203633" y="4341587"/>
            <a:ext cx="0" cy="457200"/>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5666342" y="2575217"/>
            <a:ext cx="35346" cy="2223571"/>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4724400" y="2873189"/>
            <a:ext cx="1371600"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Bobrow</a:t>
            </a:r>
            <a:endParaRPr lang="en-US" sz="1500" b="1" dirty="0" smtClean="0"/>
          </a:p>
          <a:p>
            <a:pPr algn="ctr"/>
            <a:r>
              <a:rPr lang="en-US" sz="1500" i="1" dirty="0" smtClean="0"/>
              <a:t>STUDENT</a:t>
            </a:r>
            <a:endParaRPr lang="en-US" sz="1500" i="1" dirty="0"/>
          </a:p>
        </p:txBody>
      </p:sp>
      <p:cxnSp>
        <p:nvCxnSpPr>
          <p:cNvPr id="98" name="Straight Arrow Connector 97"/>
          <p:cNvCxnSpPr/>
          <p:nvPr/>
        </p:nvCxnSpPr>
        <p:spPr>
          <a:xfrm flipH="1" flipV="1">
            <a:off x="5443251" y="3427189"/>
            <a:ext cx="35346" cy="1367135"/>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4539866" y="3787589"/>
            <a:ext cx="1327534" cy="553998"/>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smtClean="0"/>
              <a:t>Winograd</a:t>
            </a:r>
            <a:endParaRPr lang="en-US" sz="1500" b="1" dirty="0"/>
          </a:p>
          <a:p>
            <a:pPr algn="ctr"/>
            <a:r>
              <a:rPr lang="en-US" sz="1500" i="1" dirty="0" smtClean="0"/>
              <a:t>SHRDLU</a:t>
            </a:r>
            <a:endParaRPr lang="en-US" sz="1500" i="1" dirty="0"/>
          </a:p>
        </p:txBody>
      </p:sp>
      <p:cxnSp>
        <p:nvCxnSpPr>
          <p:cNvPr id="102" name="Straight Arrow Connector 101"/>
          <p:cNvCxnSpPr/>
          <p:nvPr/>
        </p:nvCxnSpPr>
        <p:spPr>
          <a:xfrm flipH="1" flipV="1">
            <a:off x="2947242" y="4341589"/>
            <a:ext cx="13543" cy="457201"/>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1066800" y="2339917"/>
            <a:ext cx="35346" cy="247028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endCxn id="34" idx="2"/>
          </p:cNvCxnSpPr>
          <p:nvPr/>
        </p:nvCxnSpPr>
        <p:spPr>
          <a:xfrm flipH="1" flipV="1">
            <a:off x="2272229" y="1895983"/>
            <a:ext cx="8267" cy="289178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771045" y="5664201"/>
            <a:ext cx="1730566" cy="892552"/>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smtClean="0">
                <a:solidFill>
                  <a:srgbClr val="400080"/>
                </a:solidFill>
              </a:rPr>
              <a:t>Khardon &amp; Roth</a:t>
            </a:r>
          </a:p>
          <a:p>
            <a:pPr algn="ctr"/>
            <a:r>
              <a:rPr lang="en-US" b="1" i="1" dirty="0" smtClean="0">
                <a:solidFill>
                  <a:srgbClr val="000080"/>
                </a:solidFill>
              </a:rPr>
              <a:t>Learning to Reason</a:t>
            </a:r>
            <a:endParaRPr lang="en-US" sz="1600" i="1" dirty="0">
              <a:solidFill>
                <a:srgbClr val="000080"/>
              </a:solidFill>
            </a:endParaRPr>
          </a:p>
        </p:txBody>
      </p:sp>
      <p:cxnSp>
        <p:nvCxnSpPr>
          <p:cNvPr id="5" name="Straight Arrow Connector 4"/>
          <p:cNvCxnSpPr/>
          <p:nvPr/>
        </p:nvCxnSpPr>
        <p:spPr>
          <a:xfrm flipH="1" flipV="1">
            <a:off x="8077200" y="2888079"/>
            <a:ext cx="190500" cy="287679"/>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912398" y="1618984"/>
            <a:ext cx="446413" cy="589003"/>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28" idx="3"/>
          </p:cNvCxnSpPr>
          <p:nvPr/>
        </p:nvCxnSpPr>
        <p:spPr>
          <a:xfrm flipH="1" flipV="1">
            <a:off x="6248402" y="2165236"/>
            <a:ext cx="392017" cy="435169"/>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96" idx="3"/>
          </p:cNvCxnSpPr>
          <p:nvPr/>
        </p:nvCxnSpPr>
        <p:spPr>
          <a:xfrm flipH="1">
            <a:off x="6096000" y="2600401"/>
            <a:ext cx="544421" cy="54978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101" idx="3"/>
          </p:cNvCxnSpPr>
          <p:nvPr/>
        </p:nvCxnSpPr>
        <p:spPr>
          <a:xfrm flipH="1">
            <a:off x="5867400" y="2600401"/>
            <a:ext cx="773021" cy="146418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37" idx="3"/>
          </p:cNvCxnSpPr>
          <p:nvPr/>
        </p:nvCxnSpPr>
        <p:spPr>
          <a:xfrm flipH="1" flipV="1">
            <a:off x="5029200" y="2311988"/>
            <a:ext cx="1611221" cy="288417"/>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3507726" y="2600403"/>
            <a:ext cx="3132693" cy="1460215"/>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34" idx="3"/>
          </p:cNvCxnSpPr>
          <p:nvPr/>
        </p:nvCxnSpPr>
        <p:spPr>
          <a:xfrm flipH="1" flipV="1">
            <a:off x="2993834" y="1618984"/>
            <a:ext cx="4473766" cy="1949190"/>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8" idx="1"/>
            <a:endCxn id="31" idx="3"/>
          </p:cNvCxnSpPr>
          <p:nvPr/>
        </p:nvCxnSpPr>
        <p:spPr>
          <a:xfrm flipH="1">
            <a:off x="1778650" y="2165236"/>
            <a:ext cx="3340983" cy="13098"/>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2683527" y="2905206"/>
            <a:ext cx="1278875" cy="58477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i="1" dirty="0" smtClean="0">
                <a:solidFill>
                  <a:schemeClr val="dk1"/>
                </a:solidFill>
              </a:rPr>
              <a:t>Description Logic</a:t>
            </a:r>
            <a:endParaRPr lang="en-US" sz="1600" i="1" dirty="0">
              <a:solidFill>
                <a:schemeClr val="dk1"/>
              </a:solidFill>
            </a:endParaRPr>
          </a:p>
        </p:txBody>
      </p:sp>
      <p:cxnSp>
        <p:nvCxnSpPr>
          <p:cNvPr id="104" name="Straight Arrow Connector 103"/>
          <p:cNvCxnSpPr>
            <a:endCxn id="103" idx="2"/>
          </p:cNvCxnSpPr>
          <p:nvPr/>
        </p:nvCxnSpPr>
        <p:spPr>
          <a:xfrm flipV="1">
            <a:off x="3322964" y="3489981"/>
            <a:ext cx="1" cy="1308809"/>
          </a:xfrm>
          <a:prstGeom prst="straightConnector1">
            <a:avLst/>
          </a:prstGeom>
          <a:ln w="28575">
            <a:solidFill>
              <a:srgbClr val="A7001B"/>
            </a:solidFill>
            <a:tailEnd type="arrow"/>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2386759" y="3768230"/>
            <a:ext cx="1120967" cy="584775"/>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b="1" dirty="0" err="1">
                <a:solidFill>
                  <a:schemeClr val="dk1"/>
                </a:solidFill>
              </a:rPr>
              <a:t>Lenant</a:t>
            </a:r>
            <a:endParaRPr lang="en-US" sz="1600" b="1" dirty="0">
              <a:solidFill>
                <a:schemeClr val="dk1"/>
              </a:solidFill>
            </a:endParaRPr>
          </a:p>
          <a:p>
            <a:pPr algn="ctr"/>
            <a:r>
              <a:rPr lang="en-US" sz="1600" i="1" dirty="0" err="1" smtClean="0">
                <a:solidFill>
                  <a:schemeClr val="dk1"/>
                </a:solidFill>
              </a:rPr>
              <a:t>Cyc</a:t>
            </a:r>
            <a:endParaRPr lang="en-US" sz="1600" i="1" dirty="0">
              <a:solidFill>
                <a:schemeClr val="dk1"/>
              </a:solidFill>
            </a:endParaRPr>
          </a:p>
        </p:txBody>
      </p:sp>
      <p:cxnSp>
        <p:nvCxnSpPr>
          <p:cNvPr id="108" name="Straight Arrow Connector 107"/>
          <p:cNvCxnSpPr>
            <a:stCxn id="37" idx="2"/>
          </p:cNvCxnSpPr>
          <p:nvPr/>
        </p:nvCxnSpPr>
        <p:spPr>
          <a:xfrm flipH="1">
            <a:off x="3962404" y="2588987"/>
            <a:ext cx="228597" cy="403831"/>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103" idx="3"/>
          </p:cNvCxnSpPr>
          <p:nvPr/>
        </p:nvCxnSpPr>
        <p:spPr>
          <a:xfrm flipH="1">
            <a:off x="3962402" y="2593578"/>
            <a:ext cx="1268318" cy="604016"/>
          </a:xfrm>
          <a:prstGeom prst="straightConnector1">
            <a:avLst/>
          </a:prstGeom>
          <a:ln>
            <a:solidFill>
              <a:srgbClr val="A7001B"/>
            </a:solidFill>
            <a:prstDash val="lgDashDotDot"/>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6673008" y="2212197"/>
            <a:ext cx="1371600"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a:solidFill>
                  <a:srgbClr val="000080"/>
                </a:solidFill>
              </a:rPr>
              <a:t>McCarthy</a:t>
            </a:r>
          </a:p>
          <a:p>
            <a:pPr algn="ctr"/>
            <a:r>
              <a:rPr lang="en-US" sz="1500" i="1" dirty="0" smtClean="0">
                <a:solidFill>
                  <a:srgbClr val="000080"/>
                </a:solidFill>
              </a:rPr>
              <a:t>Formalizing Commonsense</a:t>
            </a:r>
            <a:endParaRPr lang="en-US" sz="1500" i="1" dirty="0">
              <a:solidFill>
                <a:srgbClr val="000080"/>
              </a:solidFill>
            </a:endParaRPr>
          </a:p>
        </p:txBody>
      </p:sp>
      <p:sp>
        <p:nvSpPr>
          <p:cNvPr id="59" name="Rectangle 58"/>
          <p:cNvSpPr/>
          <p:nvPr/>
        </p:nvSpPr>
        <p:spPr>
          <a:xfrm>
            <a:off x="7435008" y="3187173"/>
            <a:ext cx="1556592" cy="784830"/>
          </a:xfrm>
          <a:prstGeom prst="rect">
            <a:avLst/>
          </a:prstGeom>
          <a:solidFill>
            <a:srgbClr val="FAE1AF"/>
          </a:solidFill>
          <a:ln>
            <a:solidFill>
              <a:srgbClr val="A7001B"/>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500" b="1" dirty="0" err="1"/>
              <a:t>Simon&amp;Newell</a:t>
            </a:r>
            <a:endParaRPr lang="en-US" sz="1500" b="1" dirty="0"/>
          </a:p>
          <a:p>
            <a:pPr algn="ctr"/>
            <a:r>
              <a:rPr lang="en-US" sz="1500" i="1" dirty="0"/>
              <a:t>General Problem Solver</a:t>
            </a:r>
          </a:p>
        </p:txBody>
      </p:sp>
      <p:sp>
        <p:nvSpPr>
          <p:cNvPr id="40" name="Rectangle 2"/>
          <p:cNvSpPr>
            <a:spLocks noGrp="1" noChangeArrowheads="1"/>
          </p:cNvSpPr>
          <p:nvPr>
            <p:ph type="title"/>
          </p:nvPr>
        </p:nvSpPr>
        <p:spPr>
          <a:xfrm>
            <a:off x="152400" y="457200"/>
            <a:ext cx="8229600" cy="533400"/>
          </a:xfrm>
        </p:spPr>
        <p:txBody>
          <a:bodyPr/>
          <a:lstStyle/>
          <a:p>
            <a:r>
              <a:rPr lang="en-US" dirty="0" smtClean="0"/>
              <a:t>A Biased View of Common Sense Reasoning</a:t>
            </a:r>
          </a:p>
        </p:txBody>
      </p:sp>
      <p:sp>
        <p:nvSpPr>
          <p:cNvPr id="42" name="Rectangle 3"/>
          <p:cNvSpPr>
            <a:spLocks noGrp="1" noChangeArrowheads="1"/>
          </p:cNvSpPr>
          <p:nvPr>
            <p:ph idx="1"/>
          </p:nvPr>
        </p:nvSpPr>
        <p:spPr>
          <a:xfrm>
            <a:off x="2895600" y="5224189"/>
            <a:ext cx="5791200" cy="1024211"/>
          </a:xfrm>
          <a:solidFill>
            <a:srgbClr val="FAE1AF"/>
          </a:solidFill>
          <a:ln>
            <a:solidFill>
              <a:srgbClr val="A7001B"/>
            </a:solidFill>
          </a:ln>
        </p:spPr>
        <p:txBody>
          <a:bodyPr/>
          <a:lstStyle/>
          <a:p>
            <a:pPr marL="0" indent="0">
              <a:spcBef>
                <a:spcPts val="0"/>
              </a:spcBef>
              <a:buNone/>
            </a:pPr>
            <a:r>
              <a:rPr lang="en-US" altLang="zh-TW" sz="2000" dirty="0" smtClean="0"/>
              <a:t>Common Sense Reasoning was formulated </a:t>
            </a:r>
          </a:p>
          <a:p>
            <a:pPr marL="0" indent="0">
              <a:spcBef>
                <a:spcPts val="0"/>
              </a:spcBef>
              <a:buNone/>
            </a:pPr>
            <a:r>
              <a:rPr lang="en-US" altLang="zh-TW" sz="2000" dirty="0" smtClean="0"/>
              <a:t>traditionally as a “reasoning” process, irrespective of learning and the resulting knowledge representation. </a:t>
            </a:r>
            <a:endParaRPr lang="en-US" altLang="zh-TW" dirty="0" smtClean="0">
              <a:solidFill>
                <a:srgbClr val="0033CC"/>
              </a:solidFill>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19</a:t>
            </a:fld>
            <a:endParaRPr lang="en-US" altLang="zh-TW"/>
          </a:p>
        </p:txBody>
      </p:sp>
      <p:sp>
        <p:nvSpPr>
          <p:cNvPr id="43" name="Rectangle 42"/>
          <p:cNvSpPr/>
          <p:nvPr/>
        </p:nvSpPr>
        <p:spPr>
          <a:xfrm>
            <a:off x="5791200" y="76200"/>
            <a:ext cx="3200400" cy="923330"/>
          </a:xfrm>
          <a:prstGeom prst="rect">
            <a:avLst/>
          </a:prstGeom>
          <a:solidFill>
            <a:srgbClr val="FAE1AF"/>
          </a:solidFill>
          <a:ln w="19050">
            <a:solidFill>
              <a:srgbClr val="A7001B"/>
            </a:solidFill>
          </a:ln>
        </p:spPr>
        <p:txBody>
          <a:bodyPr wrap="square">
            <a:spAutoFit/>
          </a:bodyPr>
          <a:lstStyle/>
          <a:p>
            <a:r>
              <a:rPr lang="en-US" dirty="0" smtClean="0">
                <a:solidFill>
                  <a:srgbClr val="000080"/>
                </a:solidFill>
                <a:latin typeface="+mj-lt"/>
              </a:rPr>
              <a:t>One cannot simply map natural language to a representation that gives rise to </a:t>
            </a:r>
            <a:r>
              <a:rPr lang="en-US" dirty="0" smtClean="0">
                <a:solidFill>
                  <a:srgbClr val="400080"/>
                </a:solidFill>
                <a:latin typeface="+mj-lt"/>
              </a:rPr>
              <a:t>reasoning </a:t>
            </a:r>
            <a:endParaRPr lang="en-US" dirty="0">
              <a:solidFill>
                <a:srgbClr val="000080"/>
              </a:solidFill>
              <a:latin typeface="+mj-lt"/>
            </a:endParaRPr>
          </a:p>
        </p:txBody>
      </p:sp>
    </p:spTree>
    <p:extLst>
      <p:ext uri="{BB962C8B-B14F-4D97-AF65-F5344CB8AC3E}">
        <p14:creationId xmlns:p14="http://schemas.microsoft.com/office/powerpoint/2010/main" val="15962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2000"/>
                                        <p:tgtEl>
                                          <p:spTgt spid="128"/>
                                        </p:tgtEl>
                                      </p:cBhvr>
                                    </p:animEffect>
                                    <p:anim calcmode="lin" valueType="num">
                                      <p:cBhvr>
                                        <p:cTn id="12" dur="2000" fill="hold"/>
                                        <p:tgtEl>
                                          <p:spTgt spid="128"/>
                                        </p:tgtEl>
                                        <p:attrNameLst>
                                          <p:attrName>ppt_w</p:attrName>
                                        </p:attrNameLst>
                                      </p:cBhvr>
                                      <p:tavLst>
                                        <p:tav tm="0" fmla="#ppt_w*sin(2.5*pi*$)">
                                          <p:val>
                                            <p:fltVal val="0"/>
                                          </p:val>
                                        </p:tav>
                                        <p:tav tm="100000">
                                          <p:val>
                                            <p:fltVal val="1"/>
                                          </p:val>
                                        </p:tav>
                                      </p:tavLst>
                                    </p:anim>
                                    <p:anim calcmode="lin" valueType="num">
                                      <p:cBhvr>
                                        <p:cTn id="13" dur="2000" fill="hold"/>
                                        <p:tgtEl>
                                          <p:spTgt spid="12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3810000" y="5715000"/>
            <a:ext cx="1524000" cy="457200"/>
          </a:xfrm>
          <a:solidFill>
            <a:srgbClr val="FAE1AF"/>
          </a:solidFill>
          <a:ln w="28575">
            <a:solidFill>
              <a:srgbClr val="A7001B"/>
            </a:solidFill>
          </a:ln>
        </p:spPr>
        <p:txBody>
          <a:bodyPr/>
          <a:lstStyle/>
          <a:p>
            <a:pPr marL="0" indent="0">
              <a:buNone/>
            </a:pPr>
            <a:r>
              <a:rPr lang="en-US" altLang="en-US" dirty="0" smtClean="0"/>
              <a:t>Since 1997</a:t>
            </a:r>
          </a:p>
        </p:txBody>
      </p:sp>
      <p:sp>
        <p:nvSpPr>
          <p:cNvPr id="3" name="AutoShape 10" descr="Image result for dav zimak"/>
          <p:cNvSpPr>
            <a:spLocks noChangeAspect="1" noChangeArrowheads="1"/>
          </p:cNvSpPr>
          <p:nvPr/>
        </p:nvSpPr>
        <p:spPr bwMode="auto">
          <a:xfrm>
            <a:off x="307975" y="7937"/>
            <a:ext cx="731520" cy="731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Related image"/>
          <p:cNvSpPr>
            <a:spLocks noChangeAspect="1" noChangeArrowheads="1"/>
          </p:cNvSpPr>
          <p:nvPr/>
        </p:nvSpPr>
        <p:spPr bwMode="auto">
          <a:xfrm>
            <a:off x="155575" y="-144463"/>
            <a:ext cx="731520" cy="731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AutoShape 4" descr="Image result for lenny pitt"/>
          <p:cNvSpPr>
            <a:spLocks noChangeAspect="1" noChangeArrowheads="1"/>
          </p:cNvSpPr>
          <p:nvPr/>
        </p:nvSpPr>
        <p:spPr bwMode="auto">
          <a:xfrm>
            <a:off x="155575" y="-144463"/>
            <a:ext cx="731520" cy="731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10" descr="clfis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4848" y="268244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cs.tufts.edu/~roni/roni2016compressed.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700" y="1295400"/>
            <a:ext cx="59436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428" y="129540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135" y="2026920"/>
            <a:ext cx="731520" cy="7315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576" y="2758640"/>
            <a:ext cx="731520" cy="73152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7120" y="3398720"/>
            <a:ext cx="731520" cy="7315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376" y="3398720"/>
            <a:ext cx="731520" cy="73152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3388" y="3398720"/>
            <a:ext cx="731520" cy="73152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2929" y="4084520"/>
            <a:ext cx="731520" cy="73152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8032" y="2758640"/>
            <a:ext cx="731520" cy="731520"/>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7120" y="4084520"/>
            <a:ext cx="731520" cy="73152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376" y="2026920"/>
            <a:ext cx="731520" cy="731520"/>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5024" y="4084520"/>
            <a:ext cx="731520" cy="731520"/>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2454" y="4084520"/>
            <a:ext cx="731520" cy="731520"/>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4400" y="3398720"/>
            <a:ext cx="731520" cy="731520"/>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0834" y="4084520"/>
            <a:ext cx="731520" cy="731520"/>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84549" y="4084520"/>
            <a:ext cx="731520" cy="731520"/>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87629" y="3398720"/>
            <a:ext cx="731520" cy="731520"/>
          </a:xfrm>
          <a:prstGeom prst="rect">
            <a:avLst/>
          </a:prstGeom>
        </p:spPr>
      </p:pic>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882" y="4816040"/>
            <a:ext cx="731520" cy="731520"/>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68739" y="4084520"/>
            <a:ext cx="731520" cy="731520"/>
          </a:xfrm>
          <a:prstGeom prst="rect">
            <a:avLst/>
          </a:prstGeom>
        </p:spPr>
      </p:pic>
      <p:pic>
        <p:nvPicPr>
          <p:cNvPr id="35" name="Pictur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12376" y="4816040"/>
            <a:ext cx="731520" cy="73152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987629" y="5541704"/>
            <a:ext cx="731520" cy="731520"/>
          </a:xfrm>
          <a:prstGeom prst="rect">
            <a:avLst/>
          </a:prstGeom>
        </p:spPr>
      </p:pic>
      <p:pic>
        <p:nvPicPr>
          <p:cNvPr id="37" name="Picture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4400" y="4816040"/>
            <a:ext cx="731520" cy="731520"/>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26644" y="4084520"/>
            <a:ext cx="731520" cy="731520"/>
          </a:xfrm>
          <a:prstGeom prst="rect">
            <a:avLst/>
          </a:prstGeom>
        </p:spPr>
      </p:pic>
      <p:pic>
        <p:nvPicPr>
          <p:cNvPr id="39" name="Picture 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363894" y="5541704"/>
            <a:ext cx="731520" cy="731520"/>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13388" y="4816040"/>
            <a:ext cx="731520" cy="731520"/>
          </a:xfrm>
          <a:prstGeom prst="rect">
            <a:avLst/>
          </a:prstGeom>
        </p:spPr>
      </p:pic>
      <p:pic>
        <p:nvPicPr>
          <p:cNvPr id="41" name="Pictur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13388" y="5541704"/>
            <a:ext cx="731520" cy="73152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639147" y="5541704"/>
            <a:ext cx="731520" cy="731520"/>
          </a:xfrm>
          <a:prstGeom prst="rect">
            <a:avLst/>
          </a:prstGeom>
        </p:spPr>
      </p:pic>
      <p:pic>
        <p:nvPicPr>
          <p:cNvPr id="44" name="Picture 4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38135" y="5541704"/>
            <a:ext cx="731520" cy="731520"/>
          </a:xfrm>
          <a:prstGeom prst="rect">
            <a:avLst/>
          </a:prstGeom>
        </p:spPr>
      </p:pic>
      <p:pic>
        <p:nvPicPr>
          <p:cNvPr id="45" name="Picture 4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87629" y="4816040"/>
            <a:ext cx="731520" cy="731520"/>
          </a:xfrm>
          <a:prstGeom prst="rect">
            <a:avLst/>
          </a:prstGeom>
        </p:spPr>
      </p:pic>
      <p:pic>
        <p:nvPicPr>
          <p:cNvPr id="46" name="Picture 4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088641" y="4816040"/>
            <a:ext cx="731520" cy="731520"/>
          </a:xfrm>
          <a:prstGeom prst="rect">
            <a:avLst/>
          </a:prstGeom>
        </p:spPr>
      </p:pic>
      <p:pic>
        <p:nvPicPr>
          <p:cNvPr id="47" name="Picture 46"/>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262882" y="5541704"/>
            <a:ext cx="731520" cy="731520"/>
          </a:xfrm>
          <a:prstGeom prst="rect">
            <a:avLst/>
          </a:prstGeom>
        </p:spPr>
      </p:pic>
      <p:pic>
        <p:nvPicPr>
          <p:cNvPr id="48" name="Picture 4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437120" y="4816040"/>
            <a:ext cx="731520" cy="731520"/>
          </a:xfrm>
          <a:prstGeom prst="rect">
            <a:avLst/>
          </a:prstGeom>
        </p:spPr>
      </p:pic>
      <p:pic>
        <p:nvPicPr>
          <p:cNvPr id="49" name="Picture 4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639147" y="3398720"/>
            <a:ext cx="731520" cy="731520"/>
          </a:xfrm>
          <a:prstGeom prst="rect">
            <a:avLst/>
          </a:prstGeom>
        </p:spPr>
      </p:pic>
      <p:pic>
        <p:nvPicPr>
          <p:cNvPr id="50" name="Picture 49"/>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437120" y="5541704"/>
            <a:ext cx="731520" cy="731520"/>
          </a:xfrm>
          <a:prstGeom prst="rect">
            <a:avLst/>
          </a:prstGeom>
        </p:spPr>
      </p:pic>
      <p:pic>
        <p:nvPicPr>
          <p:cNvPr id="51" name="Picture 5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538135" y="4816040"/>
            <a:ext cx="731520" cy="731520"/>
          </a:xfrm>
          <a:prstGeom prst="rect">
            <a:avLst/>
          </a:prstGeom>
        </p:spPr>
      </p:pic>
      <p:pic>
        <p:nvPicPr>
          <p:cNvPr id="52" name="Picture 51"/>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88641" y="5541704"/>
            <a:ext cx="731520" cy="731520"/>
          </a:xfrm>
          <a:prstGeom prst="rect">
            <a:avLst/>
          </a:prstGeom>
        </p:spPr>
      </p:pic>
      <p:pic>
        <p:nvPicPr>
          <p:cNvPr id="53" name="Picture 5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14400" y="5541704"/>
            <a:ext cx="731520" cy="731520"/>
          </a:xfrm>
          <a:prstGeom prst="rect">
            <a:avLst/>
          </a:prstGeom>
        </p:spPr>
      </p:pic>
      <p:pic>
        <p:nvPicPr>
          <p:cNvPr id="54" name="Picture 5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712376" y="5541704"/>
            <a:ext cx="731520" cy="731520"/>
          </a:xfrm>
          <a:prstGeom prst="rect">
            <a:avLst/>
          </a:prstGeom>
        </p:spPr>
      </p:pic>
      <p:pic>
        <p:nvPicPr>
          <p:cNvPr id="55" name="Picture 54"/>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2363894" y="4816040"/>
            <a:ext cx="731520" cy="731520"/>
          </a:xfrm>
          <a:prstGeom prst="rect">
            <a:avLst/>
          </a:prstGeom>
        </p:spPr>
      </p:pic>
      <p:pic>
        <p:nvPicPr>
          <p:cNvPr id="56" name="Picture 5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639147" y="4816040"/>
            <a:ext cx="731520" cy="731520"/>
          </a:xfrm>
          <a:prstGeom prst="rect">
            <a:avLst/>
          </a:prstGeom>
        </p:spPr>
      </p:pic>
      <p:pic>
        <p:nvPicPr>
          <p:cNvPr id="59" name="Picture 5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218944" y="2712920"/>
            <a:ext cx="731520" cy="731520"/>
          </a:xfrm>
          <a:prstGeom prst="rect">
            <a:avLst/>
          </a:prstGeom>
        </p:spPr>
      </p:pic>
      <p:pic>
        <p:nvPicPr>
          <p:cNvPr id="61" name="Picture 6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4538135" y="3398720"/>
            <a:ext cx="731520" cy="731520"/>
          </a:xfrm>
          <a:prstGeom prst="rect">
            <a:avLst/>
          </a:prstGeom>
        </p:spPr>
      </p:pic>
      <p:pic>
        <p:nvPicPr>
          <p:cNvPr id="62" name="Picture 61"/>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871216" y="2712920"/>
            <a:ext cx="731520" cy="731520"/>
          </a:xfrm>
          <a:prstGeom prst="rect">
            <a:avLst/>
          </a:prstGeom>
        </p:spPr>
      </p:pic>
      <p:pic>
        <p:nvPicPr>
          <p:cNvPr id="4097" name="Picture 4096"/>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566672" y="2712920"/>
            <a:ext cx="731520" cy="731520"/>
          </a:xfrm>
          <a:prstGeom prst="rect">
            <a:avLst/>
          </a:prstGeom>
        </p:spPr>
      </p:pic>
      <p:pic>
        <p:nvPicPr>
          <p:cNvPr id="2" name="Picture 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914400" y="2712920"/>
            <a:ext cx="731520" cy="731520"/>
          </a:xfrm>
          <a:prstGeom prst="rect">
            <a:avLst/>
          </a:prstGeom>
        </p:spPr>
      </p:pic>
      <p:pic>
        <p:nvPicPr>
          <p:cNvPr id="5" name="Picture 4"/>
          <p:cNvPicPr>
            <a:picLocks/>
          </p:cNvPicPr>
          <p:nvPr/>
        </p:nvPicPr>
        <p:blipFill>
          <a:blip r:embed="rId49">
            <a:extLst>
              <a:ext uri="{28A0092B-C50C-407E-A947-70E740481C1C}">
                <a14:useLocalDpi xmlns:a14="http://schemas.microsoft.com/office/drawing/2010/main" val="0"/>
              </a:ext>
            </a:extLst>
          </a:blip>
          <a:stretch>
            <a:fillRect/>
          </a:stretch>
        </p:blipFill>
        <p:spPr>
          <a:xfrm>
            <a:off x="3577204" y="1295400"/>
            <a:ext cx="640080" cy="731520"/>
          </a:xfrm>
          <a:prstGeom prst="rect">
            <a:avLst/>
          </a:prstGeom>
        </p:spPr>
      </p:pic>
      <p:pic>
        <p:nvPicPr>
          <p:cNvPr id="6" name="Picture 5"/>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987629" y="2026920"/>
            <a:ext cx="731520" cy="731520"/>
          </a:xfrm>
          <a:prstGeom prst="rect">
            <a:avLst/>
          </a:prstGeom>
        </p:spPr>
      </p:pic>
      <p:pic>
        <p:nvPicPr>
          <p:cNvPr id="8" name="Picture 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5480304" y="2758640"/>
            <a:ext cx="731520" cy="731520"/>
          </a:xfrm>
          <a:prstGeom prst="rect">
            <a:avLst/>
          </a:prstGeom>
        </p:spPr>
      </p:pic>
      <p:pic>
        <p:nvPicPr>
          <p:cNvPr id="10" name="Picture 9"/>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813388" y="2026920"/>
            <a:ext cx="731520" cy="731520"/>
          </a:xfrm>
          <a:prstGeom prst="rect">
            <a:avLst/>
          </a:prstGeom>
        </p:spPr>
      </p:pic>
      <p:pic>
        <p:nvPicPr>
          <p:cNvPr id="12" name="Picture 11"/>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2831316" y="1295400"/>
            <a:ext cx="731520" cy="731520"/>
          </a:xfrm>
          <a:prstGeom prst="rect">
            <a:avLst/>
          </a:prstGeom>
        </p:spPr>
      </p:pic>
      <p:pic>
        <p:nvPicPr>
          <p:cNvPr id="14" name="Picture 13"/>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175760" y="2712920"/>
            <a:ext cx="731520" cy="731520"/>
          </a:xfrm>
          <a:prstGeom prst="rect">
            <a:avLst/>
          </a:prstGeom>
        </p:spPr>
      </p:pic>
      <p:pic>
        <p:nvPicPr>
          <p:cNvPr id="18" name="Picture 17"/>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2363894" y="3398720"/>
            <a:ext cx="731520" cy="731520"/>
          </a:xfrm>
          <a:prstGeom prst="rect">
            <a:avLst/>
          </a:prstGeom>
        </p:spPr>
      </p:pic>
      <p:pic>
        <p:nvPicPr>
          <p:cNvPr id="29" name="Picture 28"/>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3088641" y="3398720"/>
            <a:ext cx="731520" cy="731520"/>
          </a:xfrm>
          <a:prstGeom prst="rect">
            <a:avLst/>
          </a:prstGeom>
        </p:spPr>
      </p:pic>
      <p:pic>
        <p:nvPicPr>
          <p:cNvPr id="31" name="Picture 30"/>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3523488" y="2712920"/>
            <a:ext cx="731520" cy="731520"/>
          </a:xfrm>
          <a:prstGeom prst="rect">
            <a:avLst/>
          </a:prstGeom>
        </p:spPr>
      </p:pic>
      <p:pic>
        <p:nvPicPr>
          <p:cNvPr id="33" name="Picture 32"/>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914400" y="4084520"/>
            <a:ext cx="731520" cy="731520"/>
          </a:xfrm>
          <a:prstGeom prst="rect">
            <a:avLst/>
          </a:prstGeom>
        </p:spPr>
      </p:pic>
      <p:pic>
        <p:nvPicPr>
          <p:cNvPr id="42" name="Picture 41"/>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262882" y="3398720"/>
            <a:ext cx="731520" cy="731520"/>
          </a:xfrm>
          <a:prstGeom prst="rect">
            <a:avLst/>
          </a:prstGeom>
        </p:spPr>
      </p:pic>
      <p:pic>
        <p:nvPicPr>
          <p:cNvPr id="57" name="Picture 56"/>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914400" y="2026920"/>
            <a:ext cx="731520" cy="731520"/>
          </a:xfrm>
          <a:prstGeom prst="rect">
            <a:avLst/>
          </a:prstGeom>
        </p:spPr>
      </p:pic>
      <p:pic>
        <p:nvPicPr>
          <p:cNvPr id="60" name="Picture 59"/>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5262882" y="2026920"/>
            <a:ext cx="731520" cy="731520"/>
          </a:xfrm>
          <a:prstGeom prst="rect">
            <a:avLst/>
          </a:prstGeom>
        </p:spPr>
      </p:pic>
      <p:pic>
        <p:nvPicPr>
          <p:cNvPr id="63" name="Picture 62"/>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2363894" y="2026920"/>
            <a:ext cx="731520" cy="731520"/>
          </a:xfrm>
          <a:prstGeom prst="rect">
            <a:avLst/>
          </a:prstGeom>
        </p:spPr>
      </p:pic>
      <p:pic>
        <p:nvPicPr>
          <p:cNvPr id="4096" name="Picture 4095"/>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3088641" y="2026920"/>
            <a:ext cx="731520" cy="731520"/>
          </a:xfrm>
          <a:prstGeom prst="rect">
            <a:avLst/>
          </a:prstGeom>
        </p:spPr>
      </p:pic>
      <p:pic>
        <p:nvPicPr>
          <p:cNvPr id="4099" name="Picture 4098"/>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7437120" y="2026920"/>
            <a:ext cx="731520" cy="731520"/>
          </a:xfrm>
          <a:prstGeom prst="rect">
            <a:avLst/>
          </a:prstGeom>
        </p:spPr>
      </p:pic>
      <p:pic>
        <p:nvPicPr>
          <p:cNvPr id="4101" name="Picture 4100"/>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639147" y="2026920"/>
            <a:ext cx="731520" cy="731520"/>
          </a:xfrm>
          <a:prstGeom prst="rect">
            <a:avLst/>
          </a:prstGeom>
        </p:spPr>
      </p:pic>
      <p:pic>
        <p:nvPicPr>
          <p:cNvPr id="4103" name="Picture 4102"/>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7437120" y="2758640"/>
            <a:ext cx="731520" cy="731520"/>
          </a:xfrm>
          <a:prstGeom prst="rect">
            <a:avLst/>
          </a:prstGeom>
        </p:spPr>
      </p:pic>
      <p:pic>
        <p:nvPicPr>
          <p:cNvPr id="4106" name="Picture 4105"/>
          <p:cNvPicPr>
            <a:picLocks/>
          </p:cNvPicPr>
          <p:nvPr/>
        </p:nvPicPr>
        <p:blipFill>
          <a:blip r:embed="rId67" cstate="print">
            <a:extLst>
              <a:ext uri="{28A0092B-C50C-407E-A947-70E740481C1C}">
                <a14:useLocalDpi xmlns:a14="http://schemas.microsoft.com/office/drawing/2010/main" val="0"/>
              </a:ext>
            </a:extLst>
          </a:blip>
          <a:stretch>
            <a:fillRect/>
          </a:stretch>
        </p:blipFill>
        <p:spPr>
          <a:xfrm>
            <a:off x="5631988" y="1295400"/>
            <a:ext cx="640080" cy="731520"/>
          </a:xfrm>
          <a:prstGeom prst="rect">
            <a:avLst/>
          </a:prstGeom>
        </p:spPr>
      </p:pic>
      <p:pic>
        <p:nvPicPr>
          <p:cNvPr id="4107" name="Picture 4106"/>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4886100" y="1295400"/>
            <a:ext cx="731520" cy="731520"/>
          </a:xfrm>
          <a:prstGeom prst="rect">
            <a:avLst/>
          </a:prstGeom>
        </p:spPr>
      </p:pic>
      <p:pic>
        <p:nvPicPr>
          <p:cNvPr id="4108" name="Picture 4107"/>
          <p:cNvPicPr>
            <a:picLocks/>
          </p:cNvPicPr>
          <p:nvPr/>
        </p:nvPicPr>
        <p:blipFill>
          <a:blip r:embed="rId69" cstate="print">
            <a:extLst>
              <a:ext uri="{28A0092B-C50C-407E-A947-70E740481C1C}">
                <a14:useLocalDpi xmlns:a14="http://schemas.microsoft.com/office/drawing/2010/main" val="0"/>
              </a:ext>
            </a:extLst>
          </a:blip>
          <a:stretch>
            <a:fillRect/>
          </a:stretch>
        </p:blipFill>
        <p:spPr>
          <a:xfrm>
            <a:off x="4231652" y="1295400"/>
            <a:ext cx="640080" cy="731520"/>
          </a:xfrm>
          <a:prstGeom prst="rect">
            <a:avLst/>
          </a:prstGeom>
        </p:spPr>
      </p:pic>
      <p:pic>
        <p:nvPicPr>
          <p:cNvPr id="4109" name="Picture 4108"/>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1656495" y="4084520"/>
            <a:ext cx="575384" cy="731520"/>
          </a:xfrm>
          <a:prstGeom prst="rect">
            <a:avLst/>
          </a:prstGeom>
        </p:spPr>
      </p:pic>
      <p:pic>
        <p:nvPicPr>
          <p:cNvPr id="4111" name="Picture 4110"/>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6991157" y="1295400"/>
            <a:ext cx="585216" cy="731520"/>
          </a:xfrm>
          <a:prstGeom prst="rect">
            <a:avLst/>
          </a:prstGeom>
        </p:spPr>
      </p:pic>
      <p:sp>
        <p:nvSpPr>
          <p:cNvPr id="4115" name="Rectangle 4114"/>
          <p:cNvSpPr/>
          <p:nvPr/>
        </p:nvSpPr>
        <p:spPr>
          <a:xfrm>
            <a:off x="4159066" y="3244334"/>
            <a:ext cx="825867" cy="369332"/>
          </a:xfrm>
          <a:prstGeom prst="rect">
            <a:avLst/>
          </a:prstGeom>
        </p:spPr>
        <p:txBody>
          <a:bodyPr wrap="none">
            <a:spAutoFit/>
          </a:bodyPr>
          <a:lstStyle/>
          <a:p>
            <a:r>
              <a:rPr lang="en-US" altLang="en-US" dirty="0"/>
              <a:t>Illinois</a:t>
            </a:r>
          </a:p>
        </p:txBody>
      </p:sp>
      <p:pic>
        <p:nvPicPr>
          <p:cNvPr id="9" name="Picture 8"/>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7590740" y="1295400"/>
            <a:ext cx="577900" cy="731520"/>
          </a:xfrm>
          <a:prstGeom prst="rect">
            <a:avLst/>
          </a:prstGeom>
        </p:spPr>
      </p:pic>
      <p:pic>
        <p:nvPicPr>
          <p:cNvPr id="2050" name="Picture 2" descr="Related image"/>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914400" y="1295400"/>
            <a:ext cx="547932" cy="731520"/>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p:txBody>
          <a:bodyPr/>
          <a:lstStyle/>
          <a:p>
            <a:r>
              <a:rPr lang="en-US" dirty="0" smtClean="0"/>
              <a:t>Thanks</a:t>
            </a:r>
            <a:endParaRPr lang="en-US" dirty="0"/>
          </a:p>
        </p:txBody>
      </p:sp>
      <p:pic>
        <p:nvPicPr>
          <p:cNvPr id="4104" name="Picture 4103"/>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6286436" y="1295400"/>
            <a:ext cx="690353" cy="731520"/>
          </a:xfrm>
          <a:prstGeom prst="rect">
            <a:avLst/>
          </a:prstGeom>
        </p:spPr>
      </p:pic>
    </p:spTree>
    <p:extLst>
      <p:ext uri="{BB962C8B-B14F-4D97-AF65-F5344CB8AC3E}">
        <p14:creationId xmlns:p14="http://schemas.microsoft.com/office/powerpoint/2010/main" val="5025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wipe(up)">
                                      <p:cBhvr>
                                        <p:cTn id="7" dur="1500"/>
                                        <p:tgtEl>
                                          <p:spTgt spid="512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123">
                                            <p:txEl>
                                              <p:pRg st="0" end="0"/>
                                            </p:txEl>
                                          </p:spTgt>
                                        </p:tgtEl>
                                        <p:attrNameLst>
                                          <p:attrName>style.visibility</p:attrName>
                                        </p:attrNameLst>
                                      </p:cBhvr>
                                      <p:to>
                                        <p:strVal val="visible"/>
                                      </p:to>
                                    </p:set>
                                    <p:animEffect transition="in" filter="wipe(up)">
                                      <p:cBhvr>
                                        <p:cTn id="10" dur="1500"/>
                                        <p:tgtEl>
                                          <p:spTgt spid="51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5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up)">
                                      <p:cBhvr>
                                        <p:cTn id="18" dur="1500"/>
                                        <p:tgtEl>
                                          <p:spTgt spid="4098"/>
                                        </p:tgtEl>
                                      </p:cBhvr>
                                    </p:animEffect>
                                  </p:childTnLst>
                                </p:cTn>
                              </p:par>
                              <p:par>
                                <p:cTn id="19" presetID="22" presetClass="entr" presetSubtype="1"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wipe(up)">
                                      <p:cBhvr>
                                        <p:cTn id="21" dur="1500"/>
                                        <p:tgtEl>
                                          <p:spTgt spid="4100"/>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1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1500"/>
                                        <p:tgtEl>
                                          <p:spTgt spid="13"/>
                                        </p:tgtEl>
                                      </p:cBhvr>
                                    </p:animEffect>
                                  </p:childTnLst>
                                </p:cTn>
                              </p:par>
                              <p:par>
                                <p:cTn id="28" presetID="2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1500"/>
                                        <p:tgtEl>
                                          <p:spTgt spid="15"/>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1500"/>
                                        <p:tgtEl>
                                          <p:spTgt spid="16"/>
                                        </p:tgtEl>
                                      </p:cBhvr>
                                    </p:animEffect>
                                  </p:childTnLst>
                                </p:cTn>
                              </p:par>
                              <p:par>
                                <p:cTn id="34" presetID="2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500"/>
                                        <p:tgtEl>
                                          <p:spTgt spid="17"/>
                                        </p:tgtEl>
                                      </p:cBhvr>
                                    </p:animEffect>
                                  </p:childTnLst>
                                </p:cTn>
                              </p:par>
                              <p:par>
                                <p:cTn id="37" presetID="2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1500"/>
                                        <p:tgtEl>
                                          <p:spTgt spid="19"/>
                                        </p:tgtEl>
                                      </p:cBhvr>
                                    </p:animEffect>
                                  </p:childTnLst>
                                </p:cTn>
                              </p:par>
                              <p:par>
                                <p:cTn id="40" presetID="22" presetClass="entr" presetSubtype="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1500"/>
                                        <p:tgtEl>
                                          <p:spTgt spid="20"/>
                                        </p:tgtEl>
                                      </p:cBhvr>
                                    </p:animEffect>
                                  </p:childTnLst>
                                </p:cTn>
                              </p:par>
                              <p:par>
                                <p:cTn id="43" presetID="22" presetClass="entr" presetSubtype="1"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1500"/>
                                        <p:tgtEl>
                                          <p:spTgt spid="21"/>
                                        </p:tgtEl>
                                      </p:cBhvr>
                                    </p:animEffect>
                                  </p:childTnLst>
                                </p:cTn>
                              </p:par>
                              <p:par>
                                <p:cTn id="46" presetID="22" presetClass="entr" presetSubtype="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1500"/>
                                        <p:tgtEl>
                                          <p:spTgt spid="22"/>
                                        </p:tgtEl>
                                      </p:cBhvr>
                                    </p:animEffect>
                                  </p:childTnLst>
                                </p:cTn>
                              </p:par>
                              <p:par>
                                <p:cTn id="49" presetID="22" presetClass="entr" presetSubtype="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1500"/>
                                        <p:tgtEl>
                                          <p:spTgt spid="23"/>
                                        </p:tgtEl>
                                      </p:cBhvr>
                                    </p:animEffect>
                                  </p:childTnLst>
                                </p:cTn>
                              </p:par>
                              <p:par>
                                <p:cTn id="52" presetID="22" presetClass="entr" presetSubtype="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1500"/>
                                        <p:tgtEl>
                                          <p:spTgt spid="24"/>
                                        </p:tgtEl>
                                      </p:cBhvr>
                                    </p:animEffect>
                                  </p:childTnLst>
                                </p:cTn>
                              </p:par>
                              <p:par>
                                <p:cTn id="55" presetID="22" presetClass="entr" presetSubtype="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1500"/>
                                        <p:tgtEl>
                                          <p:spTgt spid="25"/>
                                        </p:tgtEl>
                                      </p:cBhvr>
                                    </p:animEffect>
                                  </p:childTnLst>
                                </p:cTn>
                              </p:par>
                              <p:par>
                                <p:cTn id="58" presetID="22" presetClass="entr" presetSubtype="1"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1500"/>
                                        <p:tgtEl>
                                          <p:spTgt spid="26"/>
                                        </p:tgtEl>
                                      </p:cBhvr>
                                    </p:animEffect>
                                  </p:childTnLst>
                                </p:cTn>
                              </p:par>
                              <p:par>
                                <p:cTn id="61" presetID="22" presetClass="entr" presetSubtype="1"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up)">
                                      <p:cBhvr>
                                        <p:cTn id="63" dur="1500"/>
                                        <p:tgtEl>
                                          <p:spTgt spid="27"/>
                                        </p:tgtEl>
                                      </p:cBhvr>
                                    </p:animEffect>
                                  </p:childTnLst>
                                </p:cTn>
                              </p:par>
                              <p:par>
                                <p:cTn id="64" presetID="22" presetClass="entr" presetSubtype="1"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up)">
                                      <p:cBhvr>
                                        <p:cTn id="66" dur="1500"/>
                                        <p:tgtEl>
                                          <p:spTgt spid="28"/>
                                        </p:tgtEl>
                                      </p:cBhvr>
                                    </p:animEffect>
                                  </p:childTnLst>
                                </p:cTn>
                              </p:par>
                              <p:par>
                                <p:cTn id="67" presetID="22" presetClass="entr" presetSubtype="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up)">
                                      <p:cBhvr>
                                        <p:cTn id="69" dur="1500"/>
                                        <p:tgtEl>
                                          <p:spTgt spid="30"/>
                                        </p:tgtEl>
                                      </p:cBhvr>
                                    </p:animEffect>
                                  </p:childTnLst>
                                </p:cTn>
                              </p:par>
                              <p:par>
                                <p:cTn id="70" presetID="22" presetClass="entr" presetSubtype="1"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up)">
                                      <p:cBhvr>
                                        <p:cTn id="72" dur="1500"/>
                                        <p:tgtEl>
                                          <p:spTgt spid="34"/>
                                        </p:tgtEl>
                                      </p:cBhvr>
                                    </p:animEffect>
                                  </p:childTnLst>
                                </p:cTn>
                              </p:par>
                              <p:par>
                                <p:cTn id="73" presetID="22" presetClass="entr" presetSubtype="1"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1500"/>
                                        <p:tgtEl>
                                          <p:spTgt spid="35"/>
                                        </p:tgtEl>
                                      </p:cBhvr>
                                    </p:animEffect>
                                  </p:childTnLst>
                                </p:cTn>
                              </p:par>
                              <p:par>
                                <p:cTn id="76" presetID="22" presetClass="entr" presetSubtype="1"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up)">
                                      <p:cBhvr>
                                        <p:cTn id="78" dur="1500"/>
                                        <p:tgtEl>
                                          <p:spTgt spid="36"/>
                                        </p:tgtEl>
                                      </p:cBhvr>
                                    </p:animEffect>
                                  </p:childTnLst>
                                </p:cTn>
                              </p:par>
                              <p:par>
                                <p:cTn id="79" presetID="22" presetClass="entr" presetSubtype="1"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1500"/>
                                        <p:tgtEl>
                                          <p:spTgt spid="37"/>
                                        </p:tgtEl>
                                      </p:cBhvr>
                                    </p:animEffect>
                                  </p:childTnLst>
                                </p:cTn>
                              </p:par>
                              <p:par>
                                <p:cTn id="82" presetID="22" presetClass="entr" presetSubtype="1"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up)">
                                      <p:cBhvr>
                                        <p:cTn id="84" dur="1500"/>
                                        <p:tgtEl>
                                          <p:spTgt spid="38"/>
                                        </p:tgtEl>
                                      </p:cBhvr>
                                    </p:animEffect>
                                  </p:childTnLst>
                                </p:cTn>
                              </p:par>
                              <p:par>
                                <p:cTn id="85" presetID="22" presetClass="entr" presetSubtype="1"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up)">
                                      <p:cBhvr>
                                        <p:cTn id="87" dur="1500"/>
                                        <p:tgtEl>
                                          <p:spTgt spid="39"/>
                                        </p:tgtEl>
                                      </p:cBhvr>
                                    </p:animEffect>
                                  </p:childTnLst>
                                </p:cTn>
                              </p:par>
                              <p:par>
                                <p:cTn id="88" presetID="22" presetClass="entr" presetSubtype="1"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up)">
                                      <p:cBhvr>
                                        <p:cTn id="90" dur="1500"/>
                                        <p:tgtEl>
                                          <p:spTgt spid="40"/>
                                        </p:tgtEl>
                                      </p:cBhvr>
                                    </p:animEffect>
                                  </p:childTnLst>
                                </p:cTn>
                              </p:par>
                              <p:par>
                                <p:cTn id="91" presetID="22" presetClass="entr" presetSubtype="1"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up)">
                                      <p:cBhvr>
                                        <p:cTn id="93" dur="1500"/>
                                        <p:tgtEl>
                                          <p:spTgt spid="41"/>
                                        </p:tgtEl>
                                      </p:cBhvr>
                                    </p:animEffect>
                                  </p:childTnLst>
                                </p:cTn>
                              </p:par>
                              <p:par>
                                <p:cTn id="94" presetID="22" presetClass="entr" presetSubtype="1"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up)">
                                      <p:cBhvr>
                                        <p:cTn id="96" dur="1500"/>
                                        <p:tgtEl>
                                          <p:spTgt spid="43"/>
                                        </p:tgtEl>
                                      </p:cBhvr>
                                    </p:animEffect>
                                  </p:childTnLst>
                                </p:cTn>
                              </p:par>
                              <p:par>
                                <p:cTn id="97" presetID="22" presetClass="entr" presetSubtype="1"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up)">
                                      <p:cBhvr>
                                        <p:cTn id="99" dur="1500"/>
                                        <p:tgtEl>
                                          <p:spTgt spid="44"/>
                                        </p:tgtEl>
                                      </p:cBhvr>
                                    </p:animEffect>
                                  </p:childTnLst>
                                </p:cTn>
                              </p:par>
                              <p:par>
                                <p:cTn id="100" presetID="22" presetClass="entr" presetSubtype="1"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wipe(up)">
                                      <p:cBhvr>
                                        <p:cTn id="102" dur="1500"/>
                                        <p:tgtEl>
                                          <p:spTgt spid="45"/>
                                        </p:tgtEl>
                                      </p:cBhvr>
                                    </p:animEffect>
                                  </p:childTnLst>
                                </p:cTn>
                              </p:par>
                              <p:par>
                                <p:cTn id="103" presetID="22" presetClass="entr" presetSubtype="1"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up)">
                                      <p:cBhvr>
                                        <p:cTn id="105" dur="1500"/>
                                        <p:tgtEl>
                                          <p:spTgt spid="46"/>
                                        </p:tgtEl>
                                      </p:cBhvr>
                                    </p:animEffect>
                                  </p:childTnLst>
                                </p:cTn>
                              </p:par>
                              <p:par>
                                <p:cTn id="106" presetID="22" presetClass="entr" presetSubtype="1"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up)">
                                      <p:cBhvr>
                                        <p:cTn id="108" dur="1500"/>
                                        <p:tgtEl>
                                          <p:spTgt spid="47"/>
                                        </p:tgtEl>
                                      </p:cBhvr>
                                    </p:animEffect>
                                  </p:childTnLst>
                                </p:cTn>
                              </p:par>
                              <p:par>
                                <p:cTn id="109" presetID="22" presetClass="entr" presetSubtype="1" fill="hold" nodeType="with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wipe(up)">
                                      <p:cBhvr>
                                        <p:cTn id="111" dur="1500"/>
                                        <p:tgtEl>
                                          <p:spTgt spid="48"/>
                                        </p:tgtEl>
                                      </p:cBhvr>
                                    </p:animEffect>
                                  </p:childTnLst>
                                </p:cTn>
                              </p:par>
                              <p:par>
                                <p:cTn id="112" presetID="22" presetClass="entr" presetSubtype="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wipe(up)">
                                      <p:cBhvr>
                                        <p:cTn id="114" dur="1500"/>
                                        <p:tgtEl>
                                          <p:spTgt spid="49"/>
                                        </p:tgtEl>
                                      </p:cBhvr>
                                    </p:animEffect>
                                  </p:childTnLst>
                                </p:cTn>
                              </p:par>
                              <p:par>
                                <p:cTn id="115" presetID="22" presetClass="entr" presetSubtype="1" fill="hold"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wipe(up)">
                                      <p:cBhvr>
                                        <p:cTn id="117" dur="1500"/>
                                        <p:tgtEl>
                                          <p:spTgt spid="50"/>
                                        </p:tgtEl>
                                      </p:cBhvr>
                                    </p:animEffect>
                                  </p:childTnLst>
                                </p:cTn>
                              </p:par>
                              <p:par>
                                <p:cTn id="118" presetID="22" presetClass="entr" presetSubtype="1"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wipe(up)">
                                      <p:cBhvr>
                                        <p:cTn id="120" dur="1500"/>
                                        <p:tgtEl>
                                          <p:spTgt spid="51"/>
                                        </p:tgtEl>
                                      </p:cBhvr>
                                    </p:animEffect>
                                  </p:childTnLst>
                                </p:cTn>
                              </p:par>
                              <p:par>
                                <p:cTn id="121" presetID="22" presetClass="entr" presetSubtype="1" fill="hold"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wipe(up)">
                                      <p:cBhvr>
                                        <p:cTn id="123" dur="1500"/>
                                        <p:tgtEl>
                                          <p:spTgt spid="52"/>
                                        </p:tgtEl>
                                      </p:cBhvr>
                                    </p:animEffect>
                                  </p:childTnLst>
                                </p:cTn>
                              </p:par>
                              <p:par>
                                <p:cTn id="124" presetID="22" presetClass="entr" presetSubtype="1"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wipe(up)">
                                      <p:cBhvr>
                                        <p:cTn id="126" dur="1500"/>
                                        <p:tgtEl>
                                          <p:spTgt spid="53"/>
                                        </p:tgtEl>
                                      </p:cBhvr>
                                    </p:animEffect>
                                  </p:childTnLst>
                                </p:cTn>
                              </p:par>
                              <p:par>
                                <p:cTn id="127" presetID="22" presetClass="entr" presetSubtype="1" fill="hold"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wipe(up)">
                                      <p:cBhvr>
                                        <p:cTn id="129" dur="1500"/>
                                        <p:tgtEl>
                                          <p:spTgt spid="54"/>
                                        </p:tgtEl>
                                      </p:cBhvr>
                                    </p:animEffect>
                                  </p:childTnLst>
                                </p:cTn>
                              </p:par>
                              <p:par>
                                <p:cTn id="130" presetID="22" presetClass="entr" presetSubtype="1" fill="hold"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wipe(up)">
                                      <p:cBhvr>
                                        <p:cTn id="132" dur="1500"/>
                                        <p:tgtEl>
                                          <p:spTgt spid="55"/>
                                        </p:tgtEl>
                                      </p:cBhvr>
                                    </p:animEffect>
                                  </p:childTnLst>
                                </p:cTn>
                              </p:par>
                              <p:par>
                                <p:cTn id="133" presetID="22" presetClass="entr" presetSubtype="1" fill="hold"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wipe(up)">
                                      <p:cBhvr>
                                        <p:cTn id="135" dur="1500"/>
                                        <p:tgtEl>
                                          <p:spTgt spid="56"/>
                                        </p:tgtEl>
                                      </p:cBhvr>
                                    </p:animEffect>
                                  </p:childTnLst>
                                </p:cTn>
                              </p:par>
                              <p:par>
                                <p:cTn id="136" presetID="22" presetClass="entr" presetSubtype="1" fill="hold" nodeType="withEffect">
                                  <p:stCondLst>
                                    <p:cond delay="0"/>
                                  </p:stCondLst>
                                  <p:childTnLst>
                                    <p:set>
                                      <p:cBhvr>
                                        <p:cTn id="137" dur="1" fill="hold">
                                          <p:stCondLst>
                                            <p:cond delay="0"/>
                                          </p:stCondLst>
                                        </p:cTn>
                                        <p:tgtEl>
                                          <p:spTgt spid="59"/>
                                        </p:tgtEl>
                                        <p:attrNameLst>
                                          <p:attrName>style.visibility</p:attrName>
                                        </p:attrNameLst>
                                      </p:cBhvr>
                                      <p:to>
                                        <p:strVal val="visible"/>
                                      </p:to>
                                    </p:set>
                                    <p:animEffect transition="in" filter="wipe(up)">
                                      <p:cBhvr>
                                        <p:cTn id="138" dur="1500"/>
                                        <p:tgtEl>
                                          <p:spTgt spid="59"/>
                                        </p:tgtEl>
                                      </p:cBhvr>
                                    </p:animEffect>
                                  </p:childTnLst>
                                </p:cTn>
                              </p:par>
                              <p:par>
                                <p:cTn id="139" presetID="22" presetClass="entr" presetSubtype="1" fill="hold" nodeType="with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wipe(up)">
                                      <p:cBhvr>
                                        <p:cTn id="141" dur="1500"/>
                                        <p:tgtEl>
                                          <p:spTgt spid="61"/>
                                        </p:tgtEl>
                                      </p:cBhvr>
                                    </p:animEffect>
                                  </p:childTnLst>
                                </p:cTn>
                              </p:par>
                              <p:par>
                                <p:cTn id="142" presetID="22" presetClass="entr" presetSubtype="1" fill="hold" nodeType="withEffect">
                                  <p:stCondLst>
                                    <p:cond delay="0"/>
                                  </p:stCondLst>
                                  <p:childTnLst>
                                    <p:set>
                                      <p:cBhvr>
                                        <p:cTn id="143" dur="1" fill="hold">
                                          <p:stCondLst>
                                            <p:cond delay="0"/>
                                          </p:stCondLst>
                                        </p:cTn>
                                        <p:tgtEl>
                                          <p:spTgt spid="62"/>
                                        </p:tgtEl>
                                        <p:attrNameLst>
                                          <p:attrName>style.visibility</p:attrName>
                                        </p:attrNameLst>
                                      </p:cBhvr>
                                      <p:to>
                                        <p:strVal val="visible"/>
                                      </p:to>
                                    </p:set>
                                    <p:animEffect transition="in" filter="wipe(up)">
                                      <p:cBhvr>
                                        <p:cTn id="144" dur="1500"/>
                                        <p:tgtEl>
                                          <p:spTgt spid="62"/>
                                        </p:tgtEl>
                                      </p:cBhvr>
                                    </p:animEffect>
                                  </p:childTnLst>
                                </p:cTn>
                              </p:par>
                              <p:par>
                                <p:cTn id="145" presetID="22" presetClass="entr" presetSubtype="1" fill="hold" nodeType="withEffect">
                                  <p:stCondLst>
                                    <p:cond delay="0"/>
                                  </p:stCondLst>
                                  <p:childTnLst>
                                    <p:set>
                                      <p:cBhvr>
                                        <p:cTn id="146" dur="1" fill="hold">
                                          <p:stCondLst>
                                            <p:cond delay="0"/>
                                          </p:stCondLst>
                                        </p:cTn>
                                        <p:tgtEl>
                                          <p:spTgt spid="4097"/>
                                        </p:tgtEl>
                                        <p:attrNameLst>
                                          <p:attrName>style.visibility</p:attrName>
                                        </p:attrNameLst>
                                      </p:cBhvr>
                                      <p:to>
                                        <p:strVal val="visible"/>
                                      </p:to>
                                    </p:set>
                                    <p:animEffect transition="in" filter="wipe(up)">
                                      <p:cBhvr>
                                        <p:cTn id="147" dur="1500"/>
                                        <p:tgtEl>
                                          <p:spTgt spid="4097"/>
                                        </p:tgtEl>
                                      </p:cBhvr>
                                    </p:animEffect>
                                  </p:childTnLst>
                                </p:cTn>
                              </p:par>
                              <p:par>
                                <p:cTn id="148" presetID="22" presetClass="entr" presetSubtype="1" fill="hold" nodeType="withEffect">
                                  <p:stCondLst>
                                    <p:cond delay="0"/>
                                  </p:stCondLst>
                                  <p:childTnLst>
                                    <p:set>
                                      <p:cBhvr>
                                        <p:cTn id="149" dur="1" fill="hold">
                                          <p:stCondLst>
                                            <p:cond delay="0"/>
                                          </p:stCondLst>
                                        </p:cTn>
                                        <p:tgtEl>
                                          <p:spTgt spid="2"/>
                                        </p:tgtEl>
                                        <p:attrNameLst>
                                          <p:attrName>style.visibility</p:attrName>
                                        </p:attrNameLst>
                                      </p:cBhvr>
                                      <p:to>
                                        <p:strVal val="visible"/>
                                      </p:to>
                                    </p:set>
                                    <p:animEffect transition="in" filter="wipe(up)">
                                      <p:cBhvr>
                                        <p:cTn id="150" dur="1500"/>
                                        <p:tgtEl>
                                          <p:spTgt spid="2"/>
                                        </p:tgtEl>
                                      </p:cBhvr>
                                    </p:animEffect>
                                  </p:childTnLst>
                                </p:cTn>
                              </p:par>
                              <p:par>
                                <p:cTn id="151" presetID="22" presetClass="entr" presetSubtype="1" fill="hold" nodeType="with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wipe(up)">
                                      <p:cBhvr>
                                        <p:cTn id="153" dur="1500"/>
                                        <p:tgtEl>
                                          <p:spTgt spid="5"/>
                                        </p:tgtEl>
                                      </p:cBhvr>
                                    </p:animEffect>
                                  </p:childTnLst>
                                </p:cTn>
                              </p:par>
                              <p:par>
                                <p:cTn id="154" presetID="22" presetClass="entr" presetSubtype="1" fill="hold"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wipe(up)">
                                      <p:cBhvr>
                                        <p:cTn id="156" dur="1500"/>
                                        <p:tgtEl>
                                          <p:spTgt spid="6"/>
                                        </p:tgtEl>
                                      </p:cBhvr>
                                    </p:animEffect>
                                  </p:childTnLst>
                                </p:cTn>
                              </p:par>
                              <p:par>
                                <p:cTn id="157" presetID="22" presetClass="entr" presetSubtype="1" fill="hold" nodeType="withEffect">
                                  <p:stCondLst>
                                    <p:cond delay="0"/>
                                  </p:stCondLst>
                                  <p:childTnLst>
                                    <p:set>
                                      <p:cBhvr>
                                        <p:cTn id="158" dur="1" fill="hold">
                                          <p:stCondLst>
                                            <p:cond delay="0"/>
                                          </p:stCondLst>
                                        </p:cTn>
                                        <p:tgtEl>
                                          <p:spTgt spid="8"/>
                                        </p:tgtEl>
                                        <p:attrNameLst>
                                          <p:attrName>style.visibility</p:attrName>
                                        </p:attrNameLst>
                                      </p:cBhvr>
                                      <p:to>
                                        <p:strVal val="visible"/>
                                      </p:to>
                                    </p:set>
                                    <p:animEffect transition="in" filter="wipe(up)">
                                      <p:cBhvr>
                                        <p:cTn id="159" dur="1500"/>
                                        <p:tgtEl>
                                          <p:spTgt spid="8"/>
                                        </p:tgtEl>
                                      </p:cBhvr>
                                    </p:animEffect>
                                  </p:childTnLst>
                                </p:cTn>
                              </p:par>
                              <p:par>
                                <p:cTn id="160" presetID="22" presetClass="entr" presetSubtype="1" fill="hold" nodeType="with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wipe(up)">
                                      <p:cBhvr>
                                        <p:cTn id="162" dur="1500"/>
                                        <p:tgtEl>
                                          <p:spTgt spid="10"/>
                                        </p:tgtEl>
                                      </p:cBhvr>
                                    </p:animEffect>
                                  </p:childTnLst>
                                </p:cTn>
                              </p:par>
                              <p:par>
                                <p:cTn id="163" presetID="22" presetClass="entr" presetSubtype="1" fill="hold" nodeType="withEffect">
                                  <p:stCondLst>
                                    <p:cond delay="0"/>
                                  </p:stCondLst>
                                  <p:childTnLst>
                                    <p:set>
                                      <p:cBhvr>
                                        <p:cTn id="164" dur="1" fill="hold">
                                          <p:stCondLst>
                                            <p:cond delay="0"/>
                                          </p:stCondLst>
                                        </p:cTn>
                                        <p:tgtEl>
                                          <p:spTgt spid="12"/>
                                        </p:tgtEl>
                                        <p:attrNameLst>
                                          <p:attrName>style.visibility</p:attrName>
                                        </p:attrNameLst>
                                      </p:cBhvr>
                                      <p:to>
                                        <p:strVal val="visible"/>
                                      </p:to>
                                    </p:set>
                                    <p:animEffect transition="in" filter="wipe(up)">
                                      <p:cBhvr>
                                        <p:cTn id="165" dur="1500"/>
                                        <p:tgtEl>
                                          <p:spTgt spid="12"/>
                                        </p:tgtEl>
                                      </p:cBhvr>
                                    </p:animEffect>
                                  </p:childTnLst>
                                </p:cTn>
                              </p:par>
                              <p:par>
                                <p:cTn id="166" presetID="22" presetClass="entr" presetSubtype="1"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up)">
                                      <p:cBhvr>
                                        <p:cTn id="168" dur="1500"/>
                                        <p:tgtEl>
                                          <p:spTgt spid="14"/>
                                        </p:tgtEl>
                                      </p:cBhvr>
                                    </p:animEffect>
                                  </p:childTnLst>
                                </p:cTn>
                              </p:par>
                              <p:par>
                                <p:cTn id="169" presetID="22" presetClass="entr" presetSubtype="1" fill="hold" nodeType="withEffect">
                                  <p:stCondLst>
                                    <p:cond delay="0"/>
                                  </p:stCondLst>
                                  <p:childTnLst>
                                    <p:set>
                                      <p:cBhvr>
                                        <p:cTn id="170" dur="1" fill="hold">
                                          <p:stCondLst>
                                            <p:cond delay="0"/>
                                          </p:stCondLst>
                                        </p:cTn>
                                        <p:tgtEl>
                                          <p:spTgt spid="18"/>
                                        </p:tgtEl>
                                        <p:attrNameLst>
                                          <p:attrName>style.visibility</p:attrName>
                                        </p:attrNameLst>
                                      </p:cBhvr>
                                      <p:to>
                                        <p:strVal val="visible"/>
                                      </p:to>
                                    </p:set>
                                    <p:animEffect transition="in" filter="wipe(up)">
                                      <p:cBhvr>
                                        <p:cTn id="171" dur="1500"/>
                                        <p:tgtEl>
                                          <p:spTgt spid="18"/>
                                        </p:tgtEl>
                                      </p:cBhvr>
                                    </p:animEffect>
                                  </p:childTnLst>
                                </p:cTn>
                              </p:par>
                              <p:par>
                                <p:cTn id="172" presetID="22" presetClass="entr" presetSubtype="1" fill="hold" nodeType="withEffect">
                                  <p:stCondLst>
                                    <p:cond delay="0"/>
                                  </p:stCondLst>
                                  <p:childTnLst>
                                    <p:set>
                                      <p:cBhvr>
                                        <p:cTn id="173" dur="1" fill="hold">
                                          <p:stCondLst>
                                            <p:cond delay="0"/>
                                          </p:stCondLst>
                                        </p:cTn>
                                        <p:tgtEl>
                                          <p:spTgt spid="29"/>
                                        </p:tgtEl>
                                        <p:attrNameLst>
                                          <p:attrName>style.visibility</p:attrName>
                                        </p:attrNameLst>
                                      </p:cBhvr>
                                      <p:to>
                                        <p:strVal val="visible"/>
                                      </p:to>
                                    </p:set>
                                    <p:animEffect transition="in" filter="wipe(up)">
                                      <p:cBhvr>
                                        <p:cTn id="174" dur="1500"/>
                                        <p:tgtEl>
                                          <p:spTgt spid="29"/>
                                        </p:tgtEl>
                                      </p:cBhvr>
                                    </p:animEffect>
                                  </p:childTnLst>
                                </p:cTn>
                              </p:par>
                              <p:par>
                                <p:cTn id="175" presetID="22" presetClass="entr" presetSubtype="1" fill="hold" nodeType="withEffect">
                                  <p:stCondLst>
                                    <p:cond delay="0"/>
                                  </p:stCondLst>
                                  <p:childTnLst>
                                    <p:set>
                                      <p:cBhvr>
                                        <p:cTn id="176" dur="1" fill="hold">
                                          <p:stCondLst>
                                            <p:cond delay="0"/>
                                          </p:stCondLst>
                                        </p:cTn>
                                        <p:tgtEl>
                                          <p:spTgt spid="31"/>
                                        </p:tgtEl>
                                        <p:attrNameLst>
                                          <p:attrName>style.visibility</p:attrName>
                                        </p:attrNameLst>
                                      </p:cBhvr>
                                      <p:to>
                                        <p:strVal val="visible"/>
                                      </p:to>
                                    </p:set>
                                    <p:animEffect transition="in" filter="wipe(up)">
                                      <p:cBhvr>
                                        <p:cTn id="177" dur="1500"/>
                                        <p:tgtEl>
                                          <p:spTgt spid="31"/>
                                        </p:tgtEl>
                                      </p:cBhvr>
                                    </p:animEffect>
                                  </p:childTnLst>
                                </p:cTn>
                              </p:par>
                              <p:par>
                                <p:cTn id="178" presetID="22" presetClass="entr" presetSubtype="1" fill="hold" nodeType="withEffect">
                                  <p:stCondLst>
                                    <p:cond delay="0"/>
                                  </p:stCondLst>
                                  <p:childTnLst>
                                    <p:set>
                                      <p:cBhvr>
                                        <p:cTn id="179" dur="1" fill="hold">
                                          <p:stCondLst>
                                            <p:cond delay="0"/>
                                          </p:stCondLst>
                                        </p:cTn>
                                        <p:tgtEl>
                                          <p:spTgt spid="33"/>
                                        </p:tgtEl>
                                        <p:attrNameLst>
                                          <p:attrName>style.visibility</p:attrName>
                                        </p:attrNameLst>
                                      </p:cBhvr>
                                      <p:to>
                                        <p:strVal val="visible"/>
                                      </p:to>
                                    </p:set>
                                    <p:animEffect transition="in" filter="wipe(up)">
                                      <p:cBhvr>
                                        <p:cTn id="180" dur="1500"/>
                                        <p:tgtEl>
                                          <p:spTgt spid="33"/>
                                        </p:tgtEl>
                                      </p:cBhvr>
                                    </p:animEffect>
                                  </p:childTnLst>
                                </p:cTn>
                              </p:par>
                              <p:par>
                                <p:cTn id="181" presetID="22" presetClass="entr" presetSubtype="1" fill="hold" nodeType="withEffect">
                                  <p:stCondLst>
                                    <p:cond delay="0"/>
                                  </p:stCondLst>
                                  <p:childTnLst>
                                    <p:set>
                                      <p:cBhvr>
                                        <p:cTn id="182" dur="1" fill="hold">
                                          <p:stCondLst>
                                            <p:cond delay="0"/>
                                          </p:stCondLst>
                                        </p:cTn>
                                        <p:tgtEl>
                                          <p:spTgt spid="42"/>
                                        </p:tgtEl>
                                        <p:attrNameLst>
                                          <p:attrName>style.visibility</p:attrName>
                                        </p:attrNameLst>
                                      </p:cBhvr>
                                      <p:to>
                                        <p:strVal val="visible"/>
                                      </p:to>
                                    </p:set>
                                    <p:animEffect transition="in" filter="wipe(up)">
                                      <p:cBhvr>
                                        <p:cTn id="183" dur="1500"/>
                                        <p:tgtEl>
                                          <p:spTgt spid="42"/>
                                        </p:tgtEl>
                                      </p:cBhvr>
                                    </p:animEffect>
                                  </p:childTnLst>
                                </p:cTn>
                              </p:par>
                              <p:par>
                                <p:cTn id="184" presetID="22" presetClass="entr" presetSubtype="1" fill="hold" nodeType="withEffect">
                                  <p:stCondLst>
                                    <p:cond delay="0"/>
                                  </p:stCondLst>
                                  <p:childTnLst>
                                    <p:set>
                                      <p:cBhvr>
                                        <p:cTn id="185" dur="1" fill="hold">
                                          <p:stCondLst>
                                            <p:cond delay="0"/>
                                          </p:stCondLst>
                                        </p:cTn>
                                        <p:tgtEl>
                                          <p:spTgt spid="57"/>
                                        </p:tgtEl>
                                        <p:attrNameLst>
                                          <p:attrName>style.visibility</p:attrName>
                                        </p:attrNameLst>
                                      </p:cBhvr>
                                      <p:to>
                                        <p:strVal val="visible"/>
                                      </p:to>
                                    </p:set>
                                    <p:animEffect transition="in" filter="wipe(up)">
                                      <p:cBhvr>
                                        <p:cTn id="186" dur="1500"/>
                                        <p:tgtEl>
                                          <p:spTgt spid="57"/>
                                        </p:tgtEl>
                                      </p:cBhvr>
                                    </p:animEffect>
                                  </p:childTnLst>
                                </p:cTn>
                              </p:par>
                              <p:par>
                                <p:cTn id="187" presetID="22" presetClass="entr" presetSubtype="1" fill="hold" nodeType="withEffect">
                                  <p:stCondLst>
                                    <p:cond delay="0"/>
                                  </p:stCondLst>
                                  <p:childTnLst>
                                    <p:set>
                                      <p:cBhvr>
                                        <p:cTn id="188" dur="1" fill="hold">
                                          <p:stCondLst>
                                            <p:cond delay="0"/>
                                          </p:stCondLst>
                                        </p:cTn>
                                        <p:tgtEl>
                                          <p:spTgt spid="60"/>
                                        </p:tgtEl>
                                        <p:attrNameLst>
                                          <p:attrName>style.visibility</p:attrName>
                                        </p:attrNameLst>
                                      </p:cBhvr>
                                      <p:to>
                                        <p:strVal val="visible"/>
                                      </p:to>
                                    </p:set>
                                    <p:animEffect transition="in" filter="wipe(up)">
                                      <p:cBhvr>
                                        <p:cTn id="189" dur="1500"/>
                                        <p:tgtEl>
                                          <p:spTgt spid="60"/>
                                        </p:tgtEl>
                                      </p:cBhvr>
                                    </p:animEffect>
                                  </p:childTnLst>
                                </p:cTn>
                              </p:par>
                              <p:par>
                                <p:cTn id="190" presetID="22" presetClass="entr" presetSubtype="1" fill="hold" nodeType="withEffect">
                                  <p:stCondLst>
                                    <p:cond delay="0"/>
                                  </p:stCondLst>
                                  <p:childTnLst>
                                    <p:set>
                                      <p:cBhvr>
                                        <p:cTn id="191" dur="1" fill="hold">
                                          <p:stCondLst>
                                            <p:cond delay="0"/>
                                          </p:stCondLst>
                                        </p:cTn>
                                        <p:tgtEl>
                                          <p:spTgt spid="63"/>
                                        </p:tgtEl>
                                        <p:attrNameLst>
                                          <p:attrName>style.visibility</p:attrName>
                                        </p:attrNameLst>
                                      </p:cBhvr>
                                      <p:to>
                                        <p:strVal val="visible"/>
                                      </p:to>
                                    </p:set>
                                    <p:animEffect transition="in" filter="wipe(up)">
                                      <p:cBhvr>
                                        <p:cTn id="192" dur="1500"/>
                                        <p:tgtEl>
                                          <p:spTgt spid="63"/>
                                        </p:tgtEl>
                                      </p:cBhvr>
                                    </p:animEffect>
                                  </p:childTnLst>
                                </p:cTn>
                              </p:par>
                              <p:par>
                                <p:cTn id="193" presetID="22" presetClass="entr" presetSubtype="1" fill="hold" nodeType="withEffect">
                                  <p:stCondLst>
                                    <p:cond delay="0"/>
                                  </p:stCondLst>
                                  <p:childTnLst>
                                    <p:set>
                                      <p:cBhvr>
                                        <p:cTn id="194" dur="1" fill="hold">
                                          <p:stCondLst>
                                            <p:cond delay="0"/>
                                          </p:stCondLst>
                                        </p:cTn>
                                        <p:tgtEl>
                                          <p:spTgt spid="4096"/>
                                        </p:tgtEl>
                                        <p:attrNameLst>
                                          <p:attrName>style.visibility</p:attrName>
                                        </p:attrNameLst>
                                      </p:cBhvr>
                                      <p:to>
                                        <p:strVal val="visible"/>
                                      </p:to>
                                    </p:set>
                                    <p:animEffect transition="in" filter="wipe(up)">
                                      <p:cBhvr>
                                        <p:cTn id="195" dur="1500"/>
                                        <p:tgtEl>
                                          <p:spTgt spid="4096"/>
                                        </p:tgtEl>
                                      </p:cBhvr>
                                    </p:animEffect>
                                  </p:childTnLst>
                                </p:cTn>
                              </p:par>
                              <p:par>
                                <p:cTn id="196" presetID="22" presetClass="entr" presetSubtype="1" fill="hold" nodeType="withEffect">
                                  <p:stCondLst>
                                    <p:cond delay="0"/>
                                  </p:stCondLst>
                                  <p:childTnLst>
                                    <p:set>
                                      <p:cBhvr>
                                        <p:cTn id="197" dur="1" fill="hold">
                                          <p:stCondLst>
                                            <p:cond delay="0"/>
                                          </p:stCondLst>
                                        </p:cTn>
                                        <p:tgtEl>
                                          <p:spTgt spid="4099"/>
                                        </p:tgtEl>
                                        <p:attrNameLst>
                                          <p:attrName>style.visibility</p:attrName>
                                        </p:attrNameLst>
                                      </p:cBhvr>
                                      <p:to>
                                        <p:strVal val="visible"/>
                                      </p:to>
                                    </p:set>
                                    <p:animEffect transition="in" filter="wipe(up)">
                                      <p:cBhvr>
                                        <p:cTn id="198" dur="1500"/>
                                        <p:tgtEl>
                                          <p:spTgt spid="4099"/>
                                        </p:tgtEl>
                                      </p:cBhvr>
                                    </p:animEffect>
                                  </p:childTnLst>
                                </p:cTn>
                              </p:par>
                              <p:par>
                                <p:cTn id="199" presetID="22" presetClass="entr" presetSubtype="1" fill="hold" nodeType="withEffect">
                                  <p:stCondLst>
                                    <p:cond delay="0"/>
                                  </p:stCondLst>
                                  <p:childTnLst>
                                    <p:set>
                                      <p:cBhvr>
                                        <p:cTn id="200" dur="1" fill="hold">
                                          <p:stCondLst>
                                            <p:cond delay="0"/>
                                          </p:stCondLst>
                                        </p:cTn>
                                        <p:tgtEl>
                                          <p:spTgt spid="4101"/>
                                        </p:tgtEl>
                                        <p:attrNameLst>
                                          <p:attrName>style.visibility</p:attrName>
                                        </p:attrNameLst>
                                      </p:cBhvr>
                                      <p:to>
                                        <p:strVal val="visible"/>
                                      </p:to>
                                    </p:set>
                                    <p:animEffect transition="in" filter="wipe(up)">
                                      <p:cBhvr>
                                        <p:cTn id="201" dur="1500"/>
                                        <p:tgtEl>
                                          <p:spTgt spid="4101"/>
                                        </p:tgtEl>
                                      </p:cBhvr>
                                    </p:animEffect>
                                  </p:childTnLst>
                                </p:cTn>
                              </p:par>
                              <p:par>
                                <p:cTn id="202" presetID="22" presetClass="entr" presetSubtype="1" fill="hold" nodeType="withEffect">
                                  <p:stCondLst>
                                    <p:cond delay="0"/>
                                  </p:stCondLst>
                                  <p:childTnLst>
                                    <p:set>
                                      <p:cBhvr>
                                        <p:cTn id="203" dur="1" fill="hold">
                                          <p:stCondLst>
                                            <p:cond delay="0"/>
                                          </p:stCondLst>
                                        </p:cTn>
                                        <p:tgtEl>
                                          <p:spTgt spid="4103"/>
                                        </p:tgtEl>
                                        <p:attrNameLst>
                                          <p:attrName>style.visibility</p:attrName>
                                        </p:attrNameLst>
                                      </p:cBhvr>
                                      <p:to>
                                        <p:strVal val="visible"/>
                                      </p:to>
                                    </p:set>
                                    <p:animEffect transition="in" filter="wipe(up)">
                                      <p:cBhvr>
                                        <p:cTn id="204" dur="1500"/>
                                        <p:tgtEl>
                                          <p:spTgt spid="4103"/>
                                        </p:tgtEl>
                                      </p:cBhvr>
                                    </p:animEffect>
                                  </p:childTnLst>
                                </p:cTn>
                              </p:par>
                              <p:par>
                                <p:cTn id="205" presetID="22" presetClass="entr" presetSubtype="1" fill="hold" nodeType="withEffect">
                                  <p:stCondLst>
                                    <p:cond delay="0"/>
                                  </p:stCondLst>
                                  <p:childTnLst>
                                    <p:set>
                                      <p:cBhvr>
                                        <p:cTn id="206" dur="1" fill="hold">
                                          <p:stCondLst>
                                            <p:cond delay="0"/>
                                          </p:stCondLst>
                                        </p:cTn>
                                        <p:tgtEl>
                                          <p:spTgt spid="4106"/>
                                        </p:tgtEl>
                                        <p:attrNameLst>
                                          <p:attrName>style.visibility</p:attrName>
                                        </p:attrNameLst>
                                      </p:cBhvr>
                                      <p:to>
                                        <p:strVal val="visible"/>
                                      </p:to>
                                    </p:set>
                                    <p:animEffect transition="in" filter="wipe(up)">
                                      <p:cBhvr>
                                        <p:cTn id="207" dur="1500"/>
                                        <p:tgtEl>
                                          <p:spTgt spid="4106"/>
                                        </p:tgtEl>
                                      </p:cBhvr>
                                    </p:animEffect>
                                  </p:childTnLst>
                                </p:cTn>
                              </p:par>
                              <p:par>
                                <p:cTn id="208" presetID="22" presetClass="entr" presetSubtype="1" fill="hold" nodeType="withEffect">
                                  <p:stCondLst>
                                    <p:cond delay="0"/>
                                  </p:stCondLst>
                                  <p:childTnLst>
                                    <p:set>
                                      <p:cBhvr>
                                        <p:cTn id="209" dur="1" fill="hold">
                                          <p:stCondLst>
                                            <p:cond delay="0"/>
                                          </p:stCondLst>
                                        </p:cTn>
                                        <p:tgtEl>
                                          <p:spTgt spid="4107"/>
                                        </p:tgtEl>
                                        <p:attrNameLst>
                                          <p:attrName>style.visibility</p:attrName>
                                        </p:attrNameLst>
                                      </p:cBhvr>
                                      <p:to>
                                        <p:strVal val="visible"/>
                                      </p:to>
                                    </p:set>
                                    <p:animEffect transition="in" filter="wipe(up)">
                                      <p:cBhvr>
                                        <p:cTn id="210" dur="1500"/>
                                        <p:tgtEl>
                                          <p:spTgt spid="4107"/>
                                        </p:tgtEl>
                                      </p:cBhvr>
                                    </p:animEffect>
                                  </p:childTnLst>
                                </p:cTn>
                              </p:par>
                              <p:par>
                                <p:cTn id="211" presetID="22" presetClass="entr" presetSubtype="1" fill="hold" nodeType="withEffect">
                                  <p:stCondLst>
                                    <p:cond delay="0"/>
                                  </p:stCondLst>
                                  <p:childTnLst>
                                    <p:set>
                                      <p:cBhvr>
                                        <p:cTn id="212" dur="1" fill="hold">
                                          <p:stCondLst>
                                            <p:cond delay="0"/>
                                          </p:stCondLst>
                                        </p:cTn>
                                        <p:tgtEl>
                                          <p:spTgt spid="4108"/>
                                        </p:tgtEl>
                                        <p:attrNameLst>
                                          <p:attrName>style.visibility</p:attrName>
                                        </p:attrNameLst>
                                      </p:cBhvr>
                                      <p:to>
                                        <p:strVal val="visible"/>
                                      </p:to>
                                    </p:set>
                                    <p:animEffect transition="in" filter="wipe(up)">
                                      <p:cBhvr>
                                        <p:cTn id="213" dur="1500"/>
                                        <p:tgtEl>
                                          <p:spTgt spid="4108"/>
                                        </p:tgtEl>
                                      </p:cBhvr>
                                    </p:animEffect>
                                  </p:childTnLst>
                                </p:cTn>
                              </p:par>
                              <p:par>
                                <p:cTn id="214" presetID="22" presetClass="entr" presetSubtype="1" fill="hold" nodeType="withEffect">
                                  <p:stCondLst>
                                    <p:cond delay="0"/>
                                  </p:stCondLst>
                                  <p:childTnLst>
                                    <p:set>
                                      <p:cBhvr>
                                        <p:cTn id="215" dur="1" fill="hold">
                                          <p:stCondLst>
                                            <p:cond delay="0"/>
                                          </p:stCondLst>
                                        </p:cTn>
                                        <p:tgtEl>
                                          <p:spTgt spid="4109"/>
                                        </p:tgtEl>
                                        <p:attrNameLst>
                                          <p:attrName>style.visibility</p:attrName>
                                        </p:attrNameLst>
                                      </p:cBhvr>
                                      <p:to>
                                        <p:strVal val="visible"/>
                                      </p:to>
                                    </p:set>
                                    <p:animEffect transition="in" filter="wipe(up)">
                                      <p:cBhvr>
                                        <p:cTn id="216" dur="1500"/>
                                        <p:tgtEl>
                                          <p:spTgt spid="4109"/>
                                        </p:tgtEl>
                                      </p:cBhvr>
                                    </p:animEffect>
                                  </p:childTnLst>
                                </p:cTn>
                              </p:par>
                              <p:par>
                                <p:cTn id="217" presetID="22" presetClass="entr" presetSubtype="1" fill="hold" nodeType="withEffect">
                                  <p:stCondLst>
                                    <p:cond delay="0"/>
                                  </p:stCondLst>
                                  <p:childTnLst>
                                    <p:set>
                                      <p:cBhvr>
                                        <p:cTn id="218" dur="1" fill="hold">
                                          <p:stCondLst>
                                            <p:cond delay="0"/>
                                          </p:stCondLst>
                                        </p:cTn>
                                        <p:tgtEl>
                                          <p:spTgt spid="4111"/>
                                        </p:tgtEl>
                                        <p:attrNameLst>
                                          <p:attrName>style.visibility</p:attrName>
                                        </p:attrNameLst>
                                      </p:cBhvr>
                                      <p:to>
                                        <p:strVal val="visible"/>
                                      </p:to>
                                    </p:set>
                                    <p:animEffect transition="in" filter="wipe(up)">
                                      <p:cBhvr>
                                        <p:cTn id="219" dur="1500"/>
                                        <p:tgtEl>
                                          <p:spTgt spid="4111"/>
                                        </p:tgtEl>
                                      </p:cBhvr>
                                    </p:animEffect>
                                  </p:childTnLst>
                                </p:cTn>
                              </p:par>
                              <p:par>
                                <p:cTn id="220" presetID="22" presetClass="entr" presetSubtype="1" fill="hold" grpId="0" nodeType="withEffect">
                                  <p:stCondLst>
                                    <p:cond delay="0"/>
                                  </p:stCondLst>
                                  <p:childTnLst>
                                    <p:set>
                                      <p:cBhvr>
                                        <p:cTn id="221" dur="1" fill="hold">
                                          <p:stCondLst>
                                            <p:cond delay="0"/>
                                          </p:stCondLst>
                                        </p:cTn>
                                        <p:tgtEl>
                                          <p:spTgt spid="4115"/>
                                        </p:tgtEl>
                                        <p:attrNameLst>
                                          <p:attrName>style.visibility</p:attrName>
                                        </p:attrNameLst>
                                      </p:cBhvr>
                                      <p:to>
                                        <p:strVal val="visible"/>
                                      </p:to>
                                    </p:set>
                                    <p:animEffect transition="in" filter="wipe(up)">
                                      <p:cBhvr>
                                        <p:cTn id="222" dur="1500"/>
                                        <p:tgtEl>
                                          <p:spTgt spid="4115"/>
                                        </p:tgtEl>
                                      </p:cBhvr>
                                    </p:animEffect>
                                  </p:childTnLst>
                                </p:cTn>
                              </p:par>
                              <p:par>
                                <p:cTn id="223" presetID="22" presetClass="entr" presetSubtype="1" fill="hold" nodeType="withEffect">
                                  <p:stCondLst>
                                    <p:cond delay="0"/>
                                  </p:stCondLst>
                                  <p:childTnLst>
                                    <p:set>
                                      <p:cBhvr>
                                        <p:cTn id="224" dur="1" fill="hold">
                                          <p:stCondLst>
                                            <p:cond delay="0"/>
                                          </p:stCondLst>
                                        </p:cTn>
                                        <p:tgtEl>
                                          <p:spTgt spid="9"/>
                                        </p:tgtEl>
                                        <p:attrNameLst>
                                          <p:attrName>style.visibility</p:attrName>
                                        </p:attrNameLst>
                                      </p:cBhvr>
                                      <p:to>
                                        <p:strVal val="visible"/>
                                      </p:to>
                                    </p:set>
                                    <p:animEffect transition="in" filter="wipe(up)">
                                      <p:cBhvr>
                                        <p:cTn id="225" dur="1500"/>
                                        <p:tgtEl>
                                          <p:spTgt spid="9"/>
                                        </p:tgtEl>
                                      </p:cBhvr>
                                    </p:animEffect>
                                  </p:childTnLst>
                                </p:cTn>
                              </p:par>
                              <p:par>
                                <p:cTn id="226" presetID="22" presetClass="entr" presetSubtype="1" fill="hold" nodeType="withEffect">
                                  <p:stCondLst>
                                    <p:cond delay="0"/>
                                  </p:stCondLst>
                                  <p:childTnLst>
                                    <p:set>
                                      <p:cBhvr>
                                        <p:cTn id="227" dur="1" fill="hold">
                                          <p:stCondLst>
                                            <p:cond delay="0"/>
                                          </p:stCondLst>
                                        </p:cTn>
                                        <p:tgtEl>
                                          <p:spTgt spid="2050"/>
                                        </p:tgtEl>
                                        <p:attrNameLst>
                                          <p:attrName>style.visibility</p:attrName>
                                        </p:attrNameLst>
                                      </p:cBhvr>
                                      <p:to>
                                        <p:strVal val="visible"/>
                                      </p:to>
                                    </p:set>
                                    <p:animEffect transition="in" filter="wipe(up)">
                                      <p:cBhvr>
                                        <p:cTn id="228" dur="1500"/>
                                        <p:tgtEl>
                                          <p:spTgt spid="2050"/>
                                        </p:tgtEl>
                                      </p:cBhvr>
                                    </p:animEffect>
                                  </p:childTnLst>
                                </p:cTn>
                              </p:par>
                              <p:par>
                                <p:cTn id="229" presetID="22" presetClass="entr" presetSubtype="1" fill="hold" nodeType="withEffect">
                                  <p:stCondLst>
                                    <p:cond delay="0"/>
                                  </p:stCondLst>
                                  <p:childTnLst>
                                    <p:set>
                                      <p:cBhvr>
                                        <p:cTn id="230" dur="1" fill="hold">
                                          <p:stCondLst>
                                            <p:cond delay="0"/>
                                          </p:stCondLst>
                                        </p:cTn>
                                        <p:tgtEl>
                                          <p:spTgt spid="4104"/>
                                        </p:tgtEl>
                                        <p:attrNameLst>
                                          <p:attrName>style.visibility</p:attrName>
                                        </p:attrNameLst>
                                      </p:cBhvr>
                                      <p:to>
                                        <p:strVal val="visible"/>
                                      </p:to>
                                    </p:set>
                                    <p:animEffect transition="in" filter="wipe(up)">
                                      <p:cBhvr>
                                        <p:cTn id="231" dur="1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animBg="1"/>
      <p:bldP spid="41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Why is it Difficult?</a:t>
            </a:r>
            <a:endParaRPr lang="en-US" dirty="0" smtClean="0"/>
          </a:p>
        </p:txBody>
      </p:sp>
      <p:sp>
        <p:nvSpPr>
          <p:cNvPr id="4" name="Slide Number Placeholder 3"/>
          <p:cNvSpPr>
            <a:spLocks noGrp="1"/>
          </p:cNvSpPr>
          <p:nvPr>
            <p:ph type="sldNum" sz="quarter" idx="4294967295"/>
          </p:nvPr>
        </p:nvSpPr>
        <p:spPr/>
        <p:txBody>
          <a:bodyPr/>
          <a:lstStyle/>
          <a:p>
            <a:pPr>
              <a:defRPr/>
            </a:pPr>
            <a:r>
              <a:rPr lang="en-US" altLang="zh-TW" smtClean="0"/>
              <a:t>Page </a:t>
            </a:r>
            <a:fld id="{ED7074CE-C30A-4906-A13E-F3E63223B4E1}" type="slidenum">
              <a:rPr lang="en-US" altLang="zh-TW" smtClean="0"/>
              <a:pPr>
                <a:defRPr/>
              </a:pPr>
              <a:t>20</a:t>
            </a:fld>
            <a:endParaRPr lang="en-US" altLang="zh-TW" dirty="0"/>
          </a:p>
        </p:txBody>
      </p:sp>
      <p:sp>
        <p:nvSpPr>
          <p:cNvPr id="7171" name="Line 3"/>
          <p:cNvSpPr>
            <a:spLocks noChangeShapeType="1"/>
          </p:cNvSpPr>
          <p:nvPr/>
        </p:nvSpPr>
        <p:spPr bwMode="auto">
          <a:xfrm>
            <a:off x="2362200" y="3810000"/>
            <a:ext cx="5867400"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mj-lt"/>
            </a:endParaRPr>
          </a:p>
        </p:txBody>
      </p:sp>
      <p:sp>
        <p:nvSpPr>
          <p:cNvPr id="7172" name="Text Box 4"/>
          <p:cNvSpPr txBox="1">
            <a:spLocks noChangeArrowheads="1"/>
          </p:cNvSpPr>
          <p:nvPr/>
        </p:nvSpPr>
        <p:spPr bwMode="auto">
          <a:xfrm>
            <a:off x="990600" y="2514600"/>
            <a:ext cx="1447800" cy="430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50000"/>
              </a:spcBef>
            </a:pPr>
            <a:r>
              <a:rPr lang="en-US" sz="2400" b="1" dirty="0">
                <a:solidFill>
                  <a:srgbClr val="000000"/>
                </a:solidFill>
                <a:latin typeface="+mj-lt"/>
              </a:rPr>
              <a:t>Meaning</a:t>
            </a:r>
          </a:p>
        </p:txBody>
      </p:sp>
      <p:sp>
        <p:nvSpPr>
          <p:cNvPr id="7173" name="Text Box 5"/>
          <p:cNvSpPr txBox="1">
            <a:spLocks noChangeArrowheads="1"/>
          </p:cNvSpPr>
          <p:nvPr/>
        </p:nvSpPr>
        <p:spPr bwMode="auto">
          <a:xfrm>
            <a:off x="914400" y="4456113"/>
            <a:ext cx="1752600" cy="430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50000"/>
              </a:spcBef>
            </a:pPr>
            <a:r>
              <a:rPr lang="en-US" sz="2400" b="1" dirty="0">
                <a:solidFill>
                  <a:srgbClr val="000000"/>
                </a:solidFill>
                <a:latin typeface="+mj-lt"/>
              </a:rPr>
              <a:t>Language</a:t>
            </a:r>
          </a:p>
        </p:txBody>
      </p:sp>
      <p:sp>
        <p:nvSpPr>
          <p:cNvPr id="7174" name="Oval 6"/>
          <p:cNvSpPr>
            <a:spLocks noChangeArrowheads="1"/>
          </p:cNvSpPr>
          <p:nvPr/>
        </p:nvSpPr>
        <p:spPr bwMode="auto">
          <a:xfrm>
            <a:off x="3444766" y="2667000"/>
            <a:ext cx="304800" cy="22860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75" name="Oval 7"/>
          <p:cNvSpPr>
            <a:spLocks noChangeArrowheads="1"/>
          </p:cNvSpPr>
          <p:nvPr/>
        </p:nvSpPr>
        <p:spPr bwMode="auto">
          <a:xfrm>
            <a:off x="6705600" y="2667000"/>
            <a:ext cx="304800" cy="22860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76" name="Oval 8"/>
          <p:cNvSpPr>
            <a:spLocks noChangeArrowheads="1"/>
          </p:cNvSpPr>
          <p:nvPr/>
        </p:nvSpPr>
        <p:spPr bwMode="auto">
          <a:xfrm>
            <a:off x="5029200" y="2667000"/>
            <a:ext cx="304800" cy="22860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77" name="Oval 9"/>
          <p:cNvSpPr>
            <a:spLocks noChangeArrowheads="1"/>
          </p:cNvSpPr>
          <p:nvPr/>
        </p:nvSpPr>
        <p:spPr bwMode="auto">
          <a:xfrm>
            <a:off x="4114800" y="4495800"/>
            <a:ext cx="304800" cy="228600"/>
          </a:xfrm>
          <a:prstGeom prst="ellipse">
            <a:avLst/>
          </a:prstGeom>
          <a:noFill/>
          <a:ln w="9525">
            <a:solidFill>
              <a:srgbClr val="0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78" name="Oval 10"/>
          <p:cNvSpPr>
            <a:spLocks noChangeArrowheads="1"/>
          </p:cNvSpPr>
          <p:nvPr/>
        </p:nvSpPr>
        <p:spPr bwMode="auto">
          <a:xfrm>
            <a:off x="5562600" y="4495800"/>
            <a:ext cx="304800" cy="228600"/>
          </a:xfrm>
          <a:prstGeom prst="ellipse">
            <a:avLst/>
          </a:prstGeom>
          <a:noFill/>
          <a:ln w="9525">
            <a:solidFill>
              <a:srgbClr val="0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79" name="Oval 11"/>
          <p:cNvSpPr>
            <a:spLocks noChangeArrowheads="1"/>
          </p:cNvSpPr>
          <p:nvPr/>
        </p:nvSpPr>
        <p:spPr bwMode="auto">
          <a:xfrm>
            <a:off x="7086600" y="4495800"/>
            <a:ext cx="304800" cy="228600"/>
          </a:xfrm>
          <a:prstGeom prst="ellipse">
            <a:avLst/>
          </a:prstGeom>
          <a:noFill/>
          <a:ln w="9525">
            <a:solidFill>
              <a:srgbClr val="0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sp>
        <p:nvSpPr>
          <p:cNvPr id="7180" name="Oval 12"/>
          <p:cNvSpPr>
            <a:spLocks noChangeArrowheads="1"/>
          </p:cNvSpPr>
          <p:nvPr/>
        </p:nvSpPr>
        <p:spPr bwMode="auto">
          <a:xfrm>
            <a:off x="3048000" y="4495800"/>
            <a:ext cx="304800" cy="228600"/>
          </a:xfrm>
          <a:prstGeom prst="ellipse">
            <a:avLst/>
          </a:prstGeom>
          <a:noFill/>
          <a:ln w="9525">
            <a:solidFill>
              <a:srgbClr val="008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mj-lt"/>
            </a:endParaRPr>
          </a:p>
        </p:txBody>
      </p:sp>
      <p:grpSp>
        <p:nvGrpSpPr>
          <p:cNvPr id="2" name="Group 13"/>
          <p:cNvGrpSpPr>
            <a:grpSpLocks/>
          </p:cNvGrpSpPr>
          <p:nvPr/>
        </p:nvGrpSpPr>
        <p:grpSpPr bwMode="auto">
          <a:xfrm>
            <a:off x="5365749" y="2862263"/>
            <a:ext cx="2159000" cy="1666875"/>
            <a:chOff x="3044" y="1803"/>
            <a:chExt cx="1360" cy="1050"/>
          </a:xfrm>
        </p:grpSpPr>
        <p:cxnSp>
          <p:nvCxnSpPr>
            <p:cNvPr id="7188" name="AutoShape 14"/>
            <p:cNvCxnSpPr>
              <a:cxnSpLocks noChangeShapeType="1"/>
              <a:stCxn id="7179" idx="1"/>
              <a:endCxn id="7176" idx="5"/>
            </p:cNvCxnSpPr>
            <p:nvPr/>
          </p:nvCxnSpPr>
          <p:spPr bwMode="auto">
            <a:xfrm rot="16200000" flipV="1">
              <a:off x="3099" y="1748"/>
              <a:ext cx="1050" cy="1160"/>
            </a:xfrm>
            <a:prstGeom prst="straightConnector1">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cxnSp>
        <p:cxnSp>
          <p:nvCxnSpPr>
            <p:cNvPr id="7189" name="AutoShape 15"/>
            <p:cNvCxnSpPr>
              <a:cxnSpLocks noChangeShapeType="1"/>
              <a:stCxn id="7179" idx="1"/>
              <a:endCxn id="7175" idx="4"/>
            </p:cNvCxnSpPr>
            <p:nvPr/>
          </p:nvCxnSpPr>
          <p:spPr bwMode="auto">
            <a:xfrm rot="16200000" flipV="1">
              <a:off x="3604" y="2252"/>
              <a:ext cx="1029" cy="172"/>
            </a:xfrm>
            <a:prstGeom prst="straightConnector1">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cxnSp>
        <p:sp>
          <p:nvSpPr>
            <p:cNvPr id="7190" name="Text Box 16"/>
            <p:cNvSpPr txBox="1">
              <a:spLocks noChangeArrowheads="1"/>
            </p:cNvSpPr>
            <p:nvPr/>
          </p:nvSpPr>
          <p:spPr bwMode="auto">
            <a:xfrm>
              <a:off x="3467" y="2448"/>
              <a:ext cx="937" cy="302"/>
            </a:xfrm>
            <a:prstGeom prst="rect">
              <a:avLst/>
            </a:prstGeom>
            <a:noFill/>
            <a:ln w="28575">
              <a:noFill/>
              <a:miter lim="800000"/>
              <a:headEnd/>
              <a:tailEnd/>
            </a:ln>
            <a:extLst/>
          </p:spPr>
          <p:txBody>
            <a:bodyPr wrap="none" l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50000"/>
                </a:spcBef>
              </a:pPr>
              <a:r>
                <a:rPr lang="en-US" sz="2800" dirty="0">
                  <a:solidFill>
                    <a:srgbClr val="A7001B"/>
                  </a:solidFill>
                  <a:latin typeface="+mj-lt"/>
                </a:rPr>
                <a:t>Ambiguity</a:t>
              </a:r>
            </a:p>
          </p:txBody>
        </p:sp>
      </p:grpSp>
      <p:grpSp>
        <p:nvGrpSpPr>
          <p:cNvPr id="3" name="Group 17"/>
          <p:cNvGrpSpPr>
            <a:grpSpLocks/>
          </p:cNvGrpSpPr>
          <p:nvPr/>
        </p:nvGrpSpPr>
        <p:grpSpPr bwMode="auto">
          <a:xfrm>
            <a:off x="2743200" y="2895600"/>
            <a:ext cx="2863850" cy="1633537"/>
            <a:chOff x="1392" y="1824"/>
            <a:chExt cx="1804" cy="1029"/>
          </a:xfrm>
        </p:grpSpPr>
        <p:cxnSp>
          <p:nvCxnSpPr>
            <p:cNvPr id="7184" name="AutoShape 18"/>
            <p:cNvCxnSpPr>
              <a:cxnSpLocks noChangeShapeType="1"/>
              <a:stCxn id="7174" idx="4"/>
              <a:endCxn id="7177" idx="0"/>
            </p:cNvCxnSpPr>
            <p:nvPr/>
          </p:nvCxnSpPr>
          <p:spPr bwMode="auto">
            <a:xfrm>
              <a:off x="1930" y="1824"/>
              <a:ext cx="422" cy="1008"/>
            </a:xfrm>
            <a:prstGeom prst="straightConnector1">
              <a:avLst/>
            </a:prstGeom>
            <a:noFill/>
            <a:ln w="28575">
              <a:solidFill>
                <a:srgbClr val="A7001B"/>
              </a:solidFill>
              <a:round/>
              <a:headEnd/>
              <a:tailEnd type="triangle" w="med" len="med"/>
            </a:ln>
            <a:extLst>
              <a:ext uri="{909E8E84-426E-40DD-AFC4-6F175D3DCCD1}">
                <a14:hiddenFill xmlns:a14="http://schemas.microsoft.com/office/drawing/2010/main">
                  <a:noFill/>
                </a14:hiddenFill>
              </a:ext>
            </a:extLst>
          </p:spPr>
        </p:cxnSp>
        <p:cxnSp>
          <p:nvCxnSpPr>
            <p:cNvPr id="7185" name="AutoShape 19"/>
            <p:cNvCxnSpPr>
              <a:cxnSpLocks noChangeShapeType="1"/>
              <a:stCxn id="7174" idx="4"/>
              <a:endCxn id="7180" idx="0"/>
            </p:cNvCxnSpPr>
            <p:nvPr/>
          </p:nvCxnSpPr>
          <p:spPr bwMode="auto">
            <a:xfrm flipH="1">
              <a:off x="1680" y="1824"/>
              <a:ext cx="250" cy="1008"/>
            </a:xfrm>
            <a:prstGeom prst="straightConnector1">
              <a:avLst/>
            </a:prstGeom>
            <a:noFill/>
            <a:ln w="28575">
              <a:solidFill>
                <a:srgbClr val="A7001B"/>
              </a:solidFill>
              <a:round/>
              <a:headEnd/>
              <a:tailEnd type="triangle" w="med" len="med"/>
            </a:ln>
            <a:extLst>
              <a:ext uri="{909E8E84-426E-40DD-AFC4-6F175D3DCCD1}">
                <a14:hiddenFill xmlns:a14="http://schemas.microsoft.com/office/drawing/2010/main">
                  <a:noFill/>
                </a14:hiddenFill>
              </a:ext>
            </a:extLst>
          </p:spPr>
        </p:cxnSp>
        <p:cxnSp>
          <p:nvCxnSpPr>
            <p:cNvPr id="7186" name="AutoShape 20"/>
            <p:cNvCxnSpPr>
              <a:cxnSpLocks noChangeShapeType="1"/>
              <a:stCxn id="7174" idx="4"/>
              <a:endCxn id="7178" idx="1"/>
            </p:cNvCxnSpPr>
            <p:nvPr/>
          </p:nvCxnSpPr>
          <p:spPr bwMode="auto">
            <a:xfrm>
              <a:off x="1930" y="1824"/>
              <a:ext cx="1266" cy="1029"/>
            </a:xfrm>
            <a:prstGeom prst="straightConnector1">
              <a:avLst/>
            </a:prstGeom>
            <a:noFill/>
            <a:ln w="28575">
              <a:solidFill>
                <a:srgbClr val="A7001B"/>
              </a:solidFill>
              <a:round/>
              <a:headEnd/>
              <a:tailEnd type="triangle" w="med" len="med"/>
            </a:ln>
            <a:extLst>
              <a:ext uri="{909E8E84-426E-40DD-AFC4-6F175D3DCCD1}">
                <a14:hiddenFill xmlns:a14="http://schemas.microsoft.com/office/drawing/2010/main">
                  <a:noFill/>
                </a14:hiddenFill>
              </a:ext>
            </a:extLst>
          </p:spPr>
        </p:cxnSp>
        <p:sp>
          <p:nvSpPr>
            <p:cNvPr id="7187" name="Text Box 21"/>
            <p:cNvSpPr txBox="1">
              <a:spLocks noChangeArrowheads="1"/>
            </p:cNvSpPr>
            <p:nvPr/>
          </p:nvSpPr>
          <p:spPr bwMode="auto">
            <a:xfrm>
              <a:off x="1392" y="2016"/>
              <a:ext cx="1584" cy="300"/>
            </a:xfrm>
            <a:prstGeom prst="rect">
              <a:avLst/>
            </a:prstGeom>
            <a:noFill/>
            <a:ln w="28575">
              <a:noFill/>
              <a:miter lim="800000"/>
              <a:headEnd/>
              <a:tailEnd/>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90000"/>
                </a:lnSpc>
                <a:spcBef>
                  <a:spcPct val="50000"/>
                </a:spcBef>
              </a:pPr>
              <a:r>
                <a:rPr lang="en-US" sz="2800" b="1" dirty="0">
                  <a:solidFill>
                    <a:srgbClr val="000080"/>
                  </a:solidFill>
                  <a:latin typeface="+mj-lt"/>
                </a:rPr>
                <a:t>Variability</a:t>
              </a:r>
            </a:p>
          </p:txBody>
        </p:sp>
      </p:grpSp>
      <p:sp>
        <p:nvSpPr>
          <p:cNvPr id="5" name="Rectangle 4"/>
          <p:cNvSpPr/>
          <p:nvPr/>
        </p:nvSpPr>
        <p:spPr>
          <a:xfrm>
            <a:off x="5638800" y="838200"/>
            <a:ext cx="1981200" cy="923330"/>
          </a:xfrm>
          <a:prstGeom prst="rect">
            <a:avLst/>
          </a:prstGeom>
          <a:solidFill>
            <a:srgbClr val="FAE1AF"/>
          </a:solidFill>
          <a:ln>
            <a:solidFill>
              <a:srgbClr val="A7001B"/>
            </a:solidFill>
          </a:ln>
        </p:spPr>
        <p:txBody>
          <a:bodyPr wrap="square">
            <a:spAutoFit/>
          </a:bodyPr>
          <a:lstStyle/>
          <a:p>
            <a:r>
              <a:rPr lang="en-US" dirty="0" smtClean="0">
                <a:solidFill>
                  <a:srgbClr val="400080"/>
                </a:solidFill>
                <a:latin typeface="+mj-lt"/>
              </a:rPr>
              <a:t>Midas: </a:t>
            </a:r>
            <a:r>
              <a:rPr lang="en-US" dirty="0" smtClean="0">
                <a:solidFill>
                  <a:srgbClr val="000080"/>
                </a:solidFill>
                <a:latin typeface="+mj-lt"/>
              </a:rPr>
              <a:t>I </a:t>
            </a:r>
            <a:r>
              <a:rPr lang="en-US" dirty="0">
                <a:solidFill>
                  <a:srgbClr val="000080"/>
                </a:solidFill>
                <a:latin typeface="+mj-lt"/>
              </a:rPr>
              <a:t>hope that everything I touch becomes gold. </a:t>
            </a:r>
          </a:p>
        </p:txBody>
      </p:sp>
      <p:pic>
        <p:nvPicPr>
          <p:cNvPr id="3076"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33400"/>
            <a:ext cx="1138551" cy="169545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57200" y="990600"/>
            <a:ext cx="4419600" cy="646331"/>
          </a:xfrm>
          <a:prstGeom prst="rect">
            <a:avLst/>
          </a:prstGeom>
          <a:solidFill>
            <a:srgbClr val="FAE1AF"/>
          </a:solidFill>
          <a:ln>
            <a:solidFill>
              <a:srgbClr val="A7001B"/>
            </a:solidFill>
          </a:ln>
        </p:spPr>
        <p:txBody>
          <a:bodyPr wrap="square">
            <a:spAutoFit/>
          </a:bodyPr>
          <a:lstStyle/>
          <a:p>
            <a:r>
              <a:rPr lang="en-US" dirty="0" smtClean="0">
                <a:solidFill>
                  <a:srgbClr val="000080"/>
                </a:solidFill>
                <a:latin typeface="+mj-lt"/>
              </a:rPr>
              <a:t>One cannot simply map natural language to a representation that gives rise to </a:t>
            </a:r>
            <a:r>
              <a:rPr lang="en-US" dirty="0" smtClean="0">
                <a:solidFill>
                  <a:srgbClr val="400080"/>
                </a:solidFill>
                <a:latin typeface="+mj-lt"/>
              </a:rPr>
              <a:t>reasoning </a:t>
            </a:r>
            <a:endParaRPr lang="en-US" dirty="0">
              <a:solidFill>
                <a:srgbClr val="000080"/>
              </a:solidFill>
              <a:latin typeface="+mj-lt"/>
            </a:endParaRPr>
          </a:p>
        </p:txBody>
      </p:sp>
    </p:spTree>
    <p:extLst>
      <p:ext uri="{BB962C8B-B14F-4D97-AF65-F5344CB8AC3E}">
        <p14:creationId xmlns:p14="http://schemas.microsoft.com/office/powerpoint/2010/main" val="283284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dirty="0" smtClean="0"/>
              <a:t>Ambiguity </a:t>
            </a:r>
          </a:p>
        </p:txBody>
      </p:sp>
      <p:sp>
        <p:nvSpPr>
          <p:cNvPr id="44035" name="Slide Number Placeholder 3"/>
          <p:cNvSpPr>
            <a:spLocks noGrp="1"/>
          </p:cNvSpPr>
          <p:nvPr>
            <p:ph type="sldNum" sz="quarter" idx="4294967295"/>
          </p:nvPr>
        </p:nvSpPr>
        <p:spPr>
          <a:xfrm>
            <a:off x="8229600" y="6096000"/>
            <a:ext cx="9144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18ED59-66C4-4EE7-928C-95E46281329A}" type="slidenum">
              <a:rPr lang="en-US" altLang="zh-TW" smtClean="0">
                <a:solidFill>
                  <a:srgbClr val="000000"/>
                </a:solidFill>
                <a:cs typeface="Arial Unicode MS" pitchFamily="34" charset="-128"/>
              </a:rPr>
              <a:pPr eaLnBrk="1" hangingPunct="1"/>
              <a:t>21</a:t>
            </a:fld>
            <a:endParaRPr lang="en-US" altLang="zh-TW" smtClean="0">
              <a:solidFill>
                <a:srgbClr val="000000"/>
              </a:solidFill>
              <a:cs typeface="Arial Unicode MS" pitchFamily="34" charset="-128"/>
            </a:endParaRPr>
          </a:p>
        </p:txBody>
      </p:sp>
      <p:sp>
        <p:nvSpPr>
          <p:cNvPr id="10" name="Rectangle 9"/>
          <p:cNvSpPr/>
          <p:nvPr/>
        </p:nvSpPr>
        <p:spPr>
          <a:xfrm>
            <a:off x="152400" y="6858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6858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6858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5240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8382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562100" y="2705100"/>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26670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734050" y="1809750"/>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2479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44045"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14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3276600" y="1905000"/>
            <a:ext cx="14478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44047" name="Picture 67" descr="mac system 7.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8006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146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75" descr="mac os 8.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624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257800"/>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29718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124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2286000" y="12192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7621589" y="1220788"/>
            <a:ext cx="0" cy="3808414"/>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8662" y="2057399"/>
            <a:ext cx="1895475" cy="15240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3469" y="2057400"/>
            <a:ext cx="1919873" cy="1524000"/>
          </a:xfrm>
          <a:prstGeom prst="rect">
            <a:avLst/>
          </a:prstGeom>
        </p:spPr>
      </p:pic>
    </p:spTree>
    <p:extLst>
      <p:ext uri="{BB962C8B-B14F-4D97-AF65-F5344CB8AC3E}">
        <p14:creationId xmlns:p14="http://schemas.microsoft.com/office/powerpoint/2010/main" val="94677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0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0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0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0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0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0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2"/>
          <p:cNvSpPr>
            <a:spLocks noGrp="1" noChangeArrowheads="1"/>
          </p:cNvSpPr>
          <p:nvPr>
            <p:ph type="title"/>
          </p:nvPr>
        </p:nvSpPr>
        <p:spPr/>
        <p:txBody>
          <a:bodyPr/>
          <a:lstStyle/>
          <a:p>
            <a:pPr eaLnBrk="1" hangingPunct="1"/>
            <a:r>
              <a:rPr lang="en-US" smtClean="0"/>
              <a:t>Variability in Natural Language Expressions</a:t>
            </a:r>
            <a:endParaRPr lang="en-US" dirty="0" smtClean="0"/>
          </a:p>
        </p:txBody>
      </p:sp>
      <p:sp>
        <p:nvSpPr>
          <p:cNvPr id="915459" name="Rectangle 3"/>
          <p:cNvSpPr>
            <a:spLocks noGrp="1" noChangeArrowheads="1"/>
          </p:cNvSpPr>
          <p:nvPr>
            <p:ph idx="4294967295"/>
          </p:nvPr>
        </p:nvSpPr>
        <p:spPr>
          <a:xfrm>
            <a:off x="152400" y="914400"/>
            <a:ext cx="5867400" cy="4114800"/>
          </a:xfrm>
        </p:spPr>
        <p:txBody>
          <a:bodyPr/>
          <a:lstStyle/>
          <a:p>
            <a:pPr eaLnBrk="1" hangingPunct="1">
              <a:buFont typeface="Wingdings" pitchFamily="2" charset="2"/>
              <a:buNone/>
            </a:pPr>
            <a:r>
              <a:rPr lang="en-US" sz="2000" dirty="0" smtClean="0"/>
              <a:t>Determine if Jim Carpenter works for the government</a:t>
            </a:r>
          </a:p>
          <a:p>
            <a:pPr eaLnBrk="1" hangingPunct="1">
              <a:buFont typeface="Wingdings" pitchFamily="2" charset="2"/>
              <a:buNone/>
            </a:pPr>
            <a:endParaRPr lang="en-US" sz="1600" dirty="0" smtClean="0">
              <a:solidFill>
                <a:srgbClr val="FF0000"/>
              </a:solidFill>
            </a:endParaRPr>
          </a:p>
          <a:p>
            <a:pPr eaLnBrk="1" hangingPunct="1">
              <a:buFont typeface="Wingdings" pitchFamily="2" charset="2"/>
              <a:buNone/>
            </a:pPr>
            <a:r>
              <a:rPr lang="en-US" sz="1800" dirty="0" smtClean="0">
                <a:solidFill>
                  <a:srgbClr val="400080"/>
                </a:solidFill>
              </a:rPr>
              <a:t>Jim Carpenter works for the U.S. Government.</a:t>
            </a:r>
          </a:p>
          <a:p>
            <a:pPr eaLnBrk="1" hangingPunct="1">
              <a:buFont typeface="Wingdings" pitchFamily="2" charset="2"/>
              <a:buNone/>
            </a:pPr>
            <a:r>
              <a:rPr lang="en-US" sz="1800" dirty="0" smtClean="0"/>
              <a:t>The American government employed Jim Carpenter.</a:t>
            </a:r>
          </a:p>
          <a:p>
            <a:pPr eaLnBrk="1" hangingPunct="1">
              <a:buFont typeface="Wingdings" pitchFamily="2" charset="2"/>
              <a:buNone/>
            </a:pPr>
            <a:r>
              <a:rPr lang="en-US" sz="1800" dirty="0" smtClean="0">
                <a:solidFill>
                  <a:srgbClr val="400080"/>
                </a:solidFill>
              </a:rPr>
              <a:t>Jim Carpenter was fired by the US Government.</a:t>
            </a:r>
          </a:p>
          <a:p>
            <a:pPr eaLnBrk="1" hangingPunct="1">
              <a:buFont typeface="Wingdings" pitchFamily="2" charset="2"/>
              <a:buNone/>
            </a:pPr>
            <a:r>
              <a:rPr lang="en-US" sz="1800" dirty="0" smtClean="0"/>
              <a:t>Jim Carpenter worked in a number of important positions.  ….  As a press liaison for the IRS, he made contacts in the white house. </a:t>
            </a:r>
          </a:p>
          <a:p>
            <a:pPr eaLnBrk="1" hangingPunct="1">
              <a:buFont typeface="Wingdings" pitchFamily="2" charset="2"/>
              <a:buNone/>
            </a:pPr>
            <a:r>
              <a:rPr lang="en-US" sz="1800" dirty="0" smtClean="0">
                <a:solidFill>
                  <a:srgbClr val="400080"/>
                </a:solidFill>
              </a:rPr>
              <a:t>Russian interior minister </a:t>
            </a:r>
            <a:r>
              <a:rPr lang="en-US" sz="1800" dirty="0" err="1" smtClean="0">
                <a:solidFill>
                  <a:srgbClr val="400080"/>
                </a:solidFill>
              </a:rPr>
              <a:t>Yevgeny</a:t>
            </a:r>
            <a:r>
              <a:rPr lang="en-US" sz="1800" dirty="0" smtClean="0">
                <a:solidFill>
                  <a:srgbClr val="400080"/>
                </a:solidFill>
              </a:rPr>
              <a:t> </a:t>
            </a:r>
            <a:r>
              <a:rPr lang="en-US" sz="1800" dirty="0" err="1" smtClean="0">
                <a:solidFill>
                  <a:srgbClr val="400080"/>
                </a:solidFill>
              </a:rPr>
              <a:t>Topolov</a:t>
            </a:r>
            <a:r>
              <a:rPr lang="en-US" sz="1800" dirty="0" smtClean="0">
                <a:solidFill>
                  <a:srgbClr val="400080"/>
                </a:solidFill>
              </a:rPr>
              <a:t> met yesterday with his US counterpart, Jim Carpenter.</a:t>
            </a:r>
          </a:p>
          <a:p>
            <a:pPr eaLnBrk="1" hangingPunct="1">
              <a:buFont typeface="Wingdings" pitchFamily="2" charset="2"/>
              <a:buNone/>
            </a:pPr>
            <a:r>
              <a:rPr lang="en-US" sz="1800" dirty="0" smtClean="0"/>
              <a:t>Former US Secretary of Defense Jim Carpenter spoke today…</a:t>
            </a:r>
          </a:p>
        </p:txBody>
      </p:sp>
      <p:sp>
        <p:nvSpPr>
          <p:cNvPr id="4" name="Slide Number Placeholder 3"/>
          <p:cNvSpPr>
            <a:spLocks noGrp="1"/>
          </p:cNvSpPr>
          <p:nvPr>
            <p:ph type="sldNum" sz="quarter" idx="4294967295"/>
          </p:nvPr>
        </p:nvSpPr>
        <p:spPr/>
        <p:txBody>
          <a:bodyPr/>
          <a:lstStyle/>
          <a:p>
            <a:pPr>
              <a:defRPr/>
            </a:pPr>
            <a:r>
              <a:rPr lang="en-US" altLang="zh-TW" dirty="0" smtClean="0"/>
              <a:t>Page </a:t>
            </a:r>
            <a:fld id="{ED7074CE-C30A-4906-A13E-F3E63223B4E1}" type="slidenum">
              <a:rPr lang="en-US" altLang="zh-TW" smtClean="0"/>
              <a:pPr>
                <a:defRPr/>
              </a:pPr>
              <a:t>22</a:t>
            </a:fld>
            <a:endParaRPr lang="en-US" altLang="zh-TW" dirty="0"/>
          </a:p>
        </p:txBody>
      </p:sp>
      <p:pic>
        <p:nvPicPr>
          <p:cNvPr id="17411" name="Picture 17" descr="ist2_5808627-glossy-detective-robot-with-magnifying-gla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629671"/>
            <a:ext cx="1828799" cy="218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descr="MCBS00272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2063" y="1266825"/>
            <a:ext cx="12017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1339" name="Rectangle 11"/>
          <p:cNvSpPr>
            <a:spLocks noChangeArrowheads="1"/>
          </p:cNvSpPr>
          <p:nvPr/>
        </p:nvSpPr>
        <p:spPr bwMode="auto">
          <a:xfrm>
            <a:off x="381000" y="4847272"/>
            <a:ext cx="8534400" cy="1477328"/>
          </a:xfrm>
          <a:prstGeom prst="rect">
            <a:avLst/>
          </a:prstGeom>
          <a:solidFill>
            <a:srgbClr val="FAE1AF"/>
          </a:solidFill>
          <a:ln w="19050">
            <a:solidFill>
              <a:srgbClr val="A7001B"/>
            </a:solidFill>
            <a:miter lim="800000"/>
            <a:headEnd/>
            <a:tailEnd/>
          </a:ln>
          <a:effectLst/>
          <a:extLst/>
        </p:spPr>
        <p:txBody>
          <a:bodyPr wrap="square">
            <a:spAutoFit/>
          </a:bodyPr>
          <a:lstStyle/>
          <a:p>
            <a:pPr lvl="1"/>
            <a:r>
              <a:rPr lang="en-US" dirty="0" smtClean="0">
                <a:solidFill>
                  <a:srgbClr val="000080"/>
                </a:solidFill>
                <a:latin typeface="+mn-lt"/>
              </a:rPr>
              <a:t>Machine Learning is needed to support abstraction over the raw text, and deal with: </a:t>
            </a:r>
            <a:endParaRPr lang="en-US" dirty="0">
              <a:solidFill>
                <a:srgbClr val="000080"/>
              </a:solidFill>
              <a:latin typeface="+mn-lt"/>
            </a:endParaRPr>
          </a:p>
          <a:p>
            <a:pPr marL="742950" lvl="1" indent="-285750">
              <a:buClr>
                <a:srgbClr val="400080"/>
              </a:buClr>
              <a:buSzPct val="80000"/>
              <a:buFont typeface="Wingdings" panose="05000000000000000000" pitchFamily="2" charset="2"/>
              <a:buChar char="§"/>
            </a:pPr>
            <a:r>
              <a:rPr lang="en-US" dirty="0">
                <a:solidFill>
                  <a:srgbClr val="400080"/>
                </a:solidFill>
                <a:latin typeface="+mn-lt"/>
              </a:rPr>
              <a:t> </a:t>
            </a:r>
            <a:r>
              <a:rPr lang="en-US" dirty="0" smtClean="0">
                <a:solidFill>
                  <a:srgbClr val="400080"/>
                </a:solidFill>
                <a:latin typeface="+mn-lt"/>
              </a:rPr>
              <a:t>Identifying/Understanding Relations, Entities </a:t>
            </a:r>
            <a:r>
              <a:rPr lang="en-US" dirty="0">
                <a:solidFill>
                  <a:srgbClr val="400080"/>
                </a:solidFill>
                <a:latin typeface="+mn-lt"/>
              </a:rPr>
              <a:t>and Semantic </a:t>
            </a:r>
            <a:r>
              <a:rPr lang="en-US" dirty="0" smtClean="0">
                <a:solidFill>
                  <a:srgbClr val="400080"/>
                </a:solidFill>
                <a:latin typeface="+mn-lt"/>
              </a:rPr>
              <a:t>Classes</a:t>
            </a:r>
            <a:endParaRPr lang="en-US" dirty="0">
              <a:solidFill>
                <a:srgbClr val="400080"/>
              </a:solidFill>
              <a:latin typeface="+mn-lt"/>
            </a:endParaRPr>
          </a:p>
          <a:p>
            <a:pPr marL="742950" lvl="1" indent="-285750">
              <a:buClr>
                <a:srgbClr val="400080"/>
              </a:buClr>
              <a:buSzPct val="80000"/>
              <a:buFont typeface="Wingdings" panose="05000000000000000000" pitchFamily="2" charset="2"/>
              <a:buChar char="§"/>
            </a:pPr>
            <a:r>
              <a:rPr lang="en-US" dirty="0" smtClean="0">
                <a:latin typeface="+mn-lt"/>
              </a:rPr>
              <a:t> </a:t>
            </a:r>
            <a:r>
              <a:rPr lang="en-US" dirty="0" smtClean="0">
                <a:solidFill>
                  <a:srgbClr val="000080"/>
                </a:solidFill>
                <a:latin typeface="+mn-lt"/>
              </a:rPr>
              <a:t>Acquiring</a:t>
            </a:r>
            <a:r>
              <a:rPr lang="en-US" dirty="0" smtClean="0">
                <a:solidFill>
                  <a:srgbClr val="003366"/>
                </a:solidFill>
                <a:latin typeface="+mn-lt"/>
              </a:rPr>
              <a:t> </a:t>
            </a:r>
            <a:r>
              <a:rPr lang="en-US" dirty="0" smtClean="0">
                <a:solidFill>
                  <a:srgbClr val="400080"/>
                </a:solidFill>
                <a:latin typeface="+mn-lt"/>
              </a:rPr>
              <a:t>knowledge</a:t>
            </a:r>
            <a:r>
              <a:rPr lang="en-US" dirty="0" smtClean="0">
                <a:solidFill>
                  <a:srgbClr val="003366"/>
                </a:solidFill>
                <a:latin typeface="+mn-lt"/>
              </a:rPr>
              <a:t> </a:t>
            </a:r>
            <a:r>
              <a:rPr lang="en-US" dirty="0" smtClean="0">
                <a:solidFill>
                  <a:srgbClr val="000080"/>
                </a:solidFill>
                <a:latin typeface="+mn-lt"/>
              </a:rPr>
              <a:t>from external resources; representing knowledge</a:t>
            </a:r>
            <a:endParaRPr lang="en-US" dirty="0">
              <a:solidFill>
                <a:srgbClr val="000080"/>
              </a:solidFill>
              <a:latin typeface="+mn-lt"/>
            </a:endParaRPr>
          </a:p>
          <a:p>
            <a:pPr marL="742950" lvl="1" indent="-285750">
              <a:buClr>
                <a:srgbClr val="400080"/>
              </a:buClr>
              <a:buSzPct val="80000"/>
              <a:buFont typeface="Wingdings" panose="05000000000000000000" pitchFamily="2" charset="2"/>
              <a:buChar char="§"/>
            </a:pPr>
            <a:r>
              <a:rPr lang="en-US" dirty="0" smtClean="0">
                <a:solidFill>
                  <a:srgbClr val="FF0000"/>
                </a:solidFill>
                <a:latin typeface="+mn-lt"/>
              </a:rPr>
              <a:t> </a:t>
            </a:r>
            <a:r>
              <a:rPr lang="en-US" dirty="0" smtClean="0">
                <a:solidFill>
                  <a:srgbClr val="400080"/>
                </a:solidFill>
                <a:latin typeface="+mn-lt"/>
              </a:rPr>
              <a:t>Identifying, disambiguating  &amp; tracking  </a:t>
            </a:r>
            <a:r>
              <a:rPr lang="en-US" dirty="0" smtClean="0">
                <a:solidFill>
                  <a:srgbClr val="000080"/>
                </a:solidFill>
                <a:latin typeface="+mn-lt"/>
              </a:rPr>
              <a:t>entities</a:t>
            </a:r>
            <a:r>
              <a:rPr lang="en-US" dirty="0">
                <a:solidFill>
                  <a:srgbClr val="000080"/>
                </a:solidFill>
                <a:latin typeface="+mn-lt"/>
              </a:rPr>
              <a:t>, events, etc.</a:t>
            </a:r>
            <a:r>
              <a:rPr lang="en-US" b="1" dirty="0">
                <a:solidFill>
                  <a:srgbClr val="000080"/>
                </a:solidFill>
                <a:latin typeface="+mn-lt"/>
              </a:rPr>
              <a:t> </a:t>
            </a:r>
            <a:endParaRPr lang="en-US" b="1" dirty="0" smtClean="0">
              <a:solidFill>
                <a:srgbClr val="000080"/>
              </a:solidFill>
              <a:latin typeface="+mn-lt"/>
            </a:endParaRPr>
          </a:p>
          <a:p>
            <a:pPr marL="742950" lvl="1" indent="-285750">
              <a:buClr>
                <a:srgbClr val="400080"/>
              </a:buClr>
              <a:buSzPct val="80000"/>
              <a:buFont typeface="Wingdings" panose="05000000000000000000" pitchFamily="2" charset="2"/>
              <a:buChar char="§"/>
            </a:pPr>
            <a:r>
              <a:rPr lang="en-US" b="1" dirty="0" smtClean="0">
                <a:latin typeface="+mn-lt"/>
              </a:rPr>
              <a:t> </a:t>
            </a:r>
            <a:r>
              <a:rPr lang="en-US" dirty="0" smtClean="0">
                <a:solidFill>
                  <a:srgbClr val="000080"/>
                </a:solidFill>
                <a:latin typeface="+mn-lt"/>
              </a:rPr>
              <a:t>Time, quantities, processes…</a:t>
            </a:r>
            <a:endParaRPr lang="en-US" dirty="0">
              <a:solidFill>
                <a:srgbClr val="000080"/>
              </a:solidFill>
              <a:latin typeface="+mn-lt"/>
            </a:endParaRPr>
          </a:p>
        </p:txBody>
      </p:sp>
      <p:sp>
        <p:nvSpPr>
          <p:cNvPr id="28698" name="Rectangle 26"/>
          <p:cNvSpPr>
            <a:spLocks noChangeArrowheads="1"/>
          </p:cNvSpPr>
          <p:nvPr/>
        </p:nvSpPr>
        <p:spPr bwMode="auto">
          <a:xfrm>
            <a:off x="5978856" y="2891880"/>
            <a:ext cx="3124200" cy="1631216"/>
          </a:xfrm>
          <a:prstGeom prst="rect">
            <a:avLst/>
          </a:prstGeom>
          <a:solidFill>
            <a:srgbClr val="FAE1AF"/>
          </a:solidFill>
          <a:ln w="19050" algn="ctr">
            <a:solidFill>
              <a:srgbClr val="A7001B"/>
            </a:solidFill>
            <a:miter lim="800000"/>
            <a:headEnd/>
            <a:tailEnd/>
          </a:ln>
        </p:spPr>
        <p:txBody>
          <a:bodyPr>
            <a:spAutoFit/>
          </a:bodyPr>
          <a:lstStyle/>
          <a:p>
            <a:r>
              <a:rPr lang="en-US" sz="2000" dirty="0" smtClean="0">
                <a:solidFill>
                  <a:srgbClr val="000080"/>
                </a:solidFill>
                <a:latin typeface="+mn-lt"/>
              </a:rPr>
              <a:t>Conventional programming techniques </a:t>
            </a:r>
            <a:r>
              <a:rPr lang="en-US" sz="2000" dirty="0">
                <a:solidFill>
                  <a:srgbClr val="000080"/>
                </a:solidFill>
                <a:latin typeface="+mn-lt"/>
              </a:rPr>
              <a:t>cannot deal with the </a:t>
            </a:r>
            <a:r>
              <a:rPr lang="en-US" sz="2000" dirty="0">
                <a:solidFill>
                  <a:srgbClr val="400080"/>
                </a:solidFill>
                <a:latin typeface="+mn-lt"/>
              </a:rPr>
              <a:t>variability of expressing meaning </a:t>
            </a:r>
            <a:r>
              <a:rPr lang="en-US" sz="2000" dirty="0" smtClean="0">
                <a:solidFill>
                  <a:srgbClr val="000080"/>
                </a:solidFill>
                <a:latin typeface="+mn-lt"/>
              </a:rPr>
              <a:t>nor </a:t>
            </a:r>
            <a:r>
              <a:rPr lang="en-US" sz="2000" dirty="0">
                <a:solidFill>
                  <a:srgbClr val="000080"/>
                </a:solidFill>
                <a:latin typeface="+mn-lt"/>
              </a:rPr>
              <a:t>with the </a:t>
            </a:r>
          </a:p>
          <a:p>
            <a:r>
              <a:rPr lang="en-US" sz="2000" dirty="0">
                <a:solidFill>
                  <a:srgbClr val="400080"/>
                </a:solidFill>
                <a:latin typeface="+mn-lt"/>
              </a:rPr>
              <a:t>ambiguity of interpretation</a:t>
            </a:r>
          </a:p>
        </p:txBody>
      </p:sp>
      <p:sp>
        <p:nvSpPr>
          <p:cNvPr id="2" name="Right Arrow 1"/>
          <p:cNvSpPr/>
          <p:nvPr/>
        </p:nvSpPr>
        <p:spPr>
          <a:xfrm>
            <a:off x="0" y="1628775"/>
            <a:ext cx="228600" cy="276225"/>
          </a:xfrm>
          <a:prstGeom prst="rightArrow">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a:off x="-12700" y="3495675"/>
            <a:ext cx="228600" cy="276225"/>
          </a:xfrm>
          <a:prstGeom prst="rightArrow">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81687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5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54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5459">
                                            <p:txEl>
                                              <p:pRg st="3" end="3"/>
                                            </p:txEl>
                                          </p:spTgt>
                                        </p:tgtEl>
                                        <p:attrNameLst>
                                          <p:attrName>style.visibility</p:attrName>
                                        </p:attrNameLst>
                                      </p:cBhvr>
                                      <p:to>
                                        <p:strVal val="visible"/>
                                      </p:to>
                                    </p:set>
                                  </p:childTnLst>
                                </p:cTn>
                              </p:par>
                            </p:childTnLst>
                          </p:cTn>
                        </p:par>
                        <p:par>
                          <p:cTn id="15" fill="hold" nodeType="withGroup">
                            <p:stCondLst>
                              <p:cond delay="0"/>
                            </p:stCondLst>
                            <p:childTnLst>
                              <p:par>
                                <p:cTn id="16" presetID="1" presetClass="entr" presetSubtype="0" fill="hold" nodeType="afterEffect">
                                  <p:stCondLst>
                                    <p:cond delay="250"/>
                                  </p:stCondLst>
                                  <p:childTnLst>
                                    <p:set>
                                      <p:cBhvr>
                                        <p:cTn id="17" dur="1" fill="hold">
                                          <p:stCondLst>
                                            <p:cond delay="0"/>
                                          </p:stCondLst>
                                        </p:cTn>
                                        <p:tgtEl>
                                          <p:spTgt spid="915459">
                                            <p:txEl>
                                              <p:pRg st="4" end="4"/>
                                            </p:txEl>
                                          </p:spTgt>
                                        </p:tgtEl>
                                        <p:attrNameLst>
                                          <p:attrName>style.visibility</p:attrName>
                                        </p:attrNameLst>
                                      </p:cBhvr>
                                      <p:to>
                                        <p:strVal val="visible"/>
                                      </p:to>
                                    </p:set>
                                  </p:childTnLst>
                                </p:cTn>
                              </p:par>
                            </p:childTnLst>
                          </p:cTn>
                        </p:par>
                        <p:par>
                          <p:cTn id="18" fill="hold" nodeType="withGroup">
                            <p:stCondLst>
                              <p:cond delay="250"/>
                            </p:stCondLst>
                            <p:childTnLst>
                              <p:par>
                                <p:cTn id="19" presetID="1" presetClass="entr" presetSubtype="0" fill="hold" nodeType="afterEffect">
                                  <p:stCondLst>
                                    <p:cond delay="250"/>
                                  </p:stCondLst>
                                  <p:childTnLst>
                                    <p:set>
                                      <p:cBhvr>
                                        <p:cTn id="20" dur="1" fill="hold">
                                          <p:stCondLst>
                                            <p:cond delay="0"/>
                                          </p:stCondLst>
                                        </p:cTn>
                                        <p:tgtEl>
                                          <p:spTgt spid="915459">
                                            <p:txEl>
                                              <p:pRg st="5" end="5"/>
                                            </p:txEl>
                                          </p:spTgt>
                                        </p:tgtEl>
                                        <p:attrNameLst>
                                          <p:attrName>style.visibility</p:attrName>
                                        </p:attrNameLst>
                                      </p:cBhvr>
                                      <p:to>
                                        <p:strVal val="visible"/>
                                      </p:to>
                                    </p:set>
                                  </p:childTnLst>
                                </p:cTn>
                              </p:par>
                            </p:childTnLst>
                          </p:cTn>
                        </p:par>
                        <p:par>
                          <p:cTn id="21" fill="hold" nodeType="withGroup">
                            <p:stCondLst>
                              <p:cond delay="500"/>
                            </p:stCondLst>
                            <p:childTnLst>
                              <p:par>
                                <p:cTn id="22" presetID="1" presetClass="entr" presetSubtype="0" fill="hold" nodeType="afterEffect">
                                  <p:stCondLst>
                                    <p:cond delay="250"/>
                                  </p:stCondLst>
                                  <p:childTnLst>
                                    <p:set>
                                      <p:cBhvr>
                                        <p:cTn id="23" dur="1" fill="hold">
                                          <p:stCondLst>
                                            <p:cond delay="0"/>
                                          </p:stCondLst>
                                        </p:cTn>
                                        <p:tgtEl>
                                          <p:spTgt spid="915459">
                                            <p:txEl>
                                              <p:pRg st="6" end="6"/>
                                            </p:txEl>
                                          </p:spTgt>
                                        </p:tgtEl>
                                        <p:attrNameLst>
                                          <p:attrName>style.visibility</p:attrName>
                                        </p:attrNameLst>
                                      </p:cBhvr>
                                      <p:to>
                                        <p:strVal val="visible"/>
                                      </p:to>
                                    </p:set>
                                  </p:childTnLst>
                                </p:cTn>
                              </p:par>
                            </p:childTnLst>
                          </p:cTn>
                        </p:par>
                        <p:par>
                          <p:cTn id="24" fill="hold" nodeType="withGroup">
                            <p:stCondLst>
                              <p:cond delay="750"/>
                            </p:stCondLst>
                            <p:childTnLst>
                              <p:par>
                                <p:cTn id="25" presetID="1" presetClass="entr" presetSubtype="0" fill="hold" nodeType="afterEffect">
                                  <p:stCondLst>
                                    <p:cond delay="250"/>
                                  </p:stCondLst>
                                  <p:childTnLst>
                                    <p:set>
                                      <p:cBhvr>
                                        <p:cTn id="26" dur="1" fill="hold">
                                          <p:stCondLst>
                                            <p:cond delay="0"/>
                                          </p:stCondLst>
                                        </p:cTn>
                                        <p:tgtEl>
                                          <p:spTgt spid="915459">
                                            <p:txEl>
                                              <p:pRg st="7" end="7"/>
                                            </p:txEl>
                                          </p:spTgt>
                                        </p:tgtEl>
                                        <p:attrNameLst>
                                          <p:attrName>style.visibility</p:attrName>
                                        </p:attrNameLst>
                                      </p:cBhvr>
                                      <p:to>
                                        <p:strVal val="visible"/>
                                      </p:to>
                                    </p:set>
                                  </p:childTnLst>
                                </p:cTn>
                              </p:par>
                            </p:childTnLst>
                          </p:cTn>
                        </p:par>
                        <p:par>
                          <p:cTn id="27" fill="hold" nodeType="withGroup">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69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51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9" grpId="0" animBg="1"/>
      <p:bldP spid="28698" grpId="0" animBg="1"/>
      <p:bldP spid="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pPr eaLnBrk="1" hangingPunct="1"/>
            <a:r>
              <a:rPr lang="en-US" dirty="0" smtClean="0"/>
              <a:t>What’s Important?</a:t>
            </a:r>
          </a:p>
        </p:txBody>
      </p:sp>
      <p:sp>
        <p:nvSpPr>
          <p:cNvPr id="2" name="Slide Number Placeholder 1"/>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23</a:t>
            </a:fld>
            <a:endParaRPr lang="en-US" altLang="zh-TW"/>
          </a:p>
        </p:txBody>
      </p:sp>
      <p:sp>
        <p:nvSpPr>
          <p:cNvPr id="29701" name="Rectangle 472"/>
          <p:cNvSpPr>
            <a:spLocks noChangeArrowheads="1"/>
          </p:cNvSpPr>
          <p:nvPr/>
        </p:nvSpPr>
        <p:spPr bwMode="auto">
          <a:xfrm>
            <a:off x="3448050" y="2174480"/>
            <a:ext cx="3952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2" name="Rectangle 477"/>
          <p:cNvSpPr>
            <a:spLocks noChangeArrowheads="1"/>
          </p:cNvSpPr>
          <p:nvPr/>
        </p:nvSpPr>
        <p:spPr bwMode="auto">
          <a:xfrm>
            <a:off x="4884738"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3" name="Rectangle 480"/>
          <p:cNvSpPr>
            <a:spLocks noChangeArrowheads="1"/>
          </p:cNvSpPr>
          <p:nvPr/>
        </p:nvSpPr>
        <p:spPr bwMode="auto">
          <a:xfrm>
            <a:off x="6507163"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pic>
        <p:nvPicPr>
          <p:cNvPr id="1026" name="Picture 2" descr="C:\MYSTUFF\Work\MyTalks\Pictures\reason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85" y="4221480"/>
            <a:ext cx="323208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YSTUFF\Work\MyTalks\Pictures\knowledge-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2" y="1881616"/>
            <a:ext cx="303219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YSTUFF\Work\MyTalks\Pictures\sc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65" y="4202941"/>
            <a:ext cx="3246970" cy="2103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9200" y="76200"/>
            <a:ext cx="3886200" cy="1200329"/>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Learning and Reasoning in the Presence of Knowledge. </a:t>
            </a:r>
          </a:p>
          <a:p>
            <a:pPr marL="742950" lvl="1" indent="-285750">
              <a:buSzPct val="75000"/>
              <a:buFont typeface="Wingdings" panose="05000000000000000000" pitchFamily="2" charset="2"/>
              <a:buChar char="§"/>
            </a:pPr>
            <a:r>
              <a:rPr lang="en-US" dirty="0" smtClean="0">
                <a:solidFill>
                  <a:srgbClr val="000080"/>
                </a:solidFill>
                <a:latin typeface="+mj-lt"/>
              </a:rPr>
              <a:t>Combining the “soft” with the logical/declarative  </a:t>
            </a:r>
            <a:endParaRPr lang="en-US" dirty="0">
              <a:solidFill>
                <a:srgbClr val="000080"/>
              </a:solidFill>
              <a:latin typeface="+mj-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2176067"/>
            <a:ext cx="3510845" cy="1828800"/>
          </a:xfrm>
          <a:prstGeom prst="rect">
            <a:avLst/>
          </a:prstGeom>
        </p:spPr>
      </p:pic>
      <p:sp>
        <p:nvSpPr>
          <p:cNvPr id="17" name="Rectangle 16"/>
          <p:cNvSpPr/>
          <p:nvPr/>
        </p:nvSpPr>
        <p:spPr>
          <a:xfrm>
            <a:off x="609600" y="1492681"/>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Training Models</a:t>
            </a:r>
          </a:p>
          <a:p>
            <a:pPr marL="742950" lvl="1" indent="-285750">
              <a:buSzPct val="75000"/>
              <a:buFont typeface="Wingdings" panose="05000000000000000000" pitchFamily="2" charset="2"/>
              <a:buChar char="§"/>
            </a:pPr>
            <a:r>
              <a:rPr lang="en-US" dirty="0" smtClean="0">
                <a:solidFill>
                  <a:srgbClr val="000080"/>
                </a:solidFill>
                <a:latin typeface="+mj-lt"/>
              </a:rPr>
              <a:t>With Incidental Supervision </a:t>
            </a:r>
          </a:p>
        </p:txBody>
      </p:sp>
      <p:sp>
        <p:nvSpPr>
          <p:cNvPr id="18" name="Rectangle 17"/>
          <p:cNvSpPr/>
          <p:nvPr/>
        </p:nvSpPr>
        <p:spPr>
          <a:xfrm>
            <a:off x="609600" y="755614"/>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Scaling Up</a:t>
            </a:r>
          </a:p>
          <a:p>
            <a:pPr marL="742950" lvl="1" indent="-285750">
              <a:buSzPct val="75000"/>
              <a:buFont typeface="Wingdings" panose="05000000000000000000" pitchFamily="2" charset="2"/>
              <a:buChar char="§"/>
            </a:pPr>
            <a:r>
              <a:rPr lang="en-US" dirty="0" smtClean="0">
                <a:solidFill>
                  <a:srgbClr val="000080"/>
                </a:solidFill>
                <a:latin typeface="+mj-lt"/>
              </a:rPr>
              <a:t>Computational Issues</a:t>
            </a:r>
          </a:p>
        </p:txBody>
      </p:sp>
      <p:sp>
        <p:nvSpPr>
          <p:cNvPr id="4" name="Explosion 1 3"/>
          <p:cNvSpPr/>
          <p:nvPr/>
        </p:nvSpPr>
        <p:spPr>
          <a:xfrm>
            <a:off x="5105400" y="762000"/>
            <a:ext cx="381000" cy="457200"/>
          </a:xfrm>
          <a:prstGeom prst="irregularSeal1">
            <a:avLst/>
          </a:prstGeom>
          <a:solidFill>
            <a:srgbClr val="A7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46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wipe(up)">
                                          <p:cBhvr>
                                            <p:cTn id="9" dur="1000"/>
                                            <p:tgtEl>
                                              <p:spTgt spid="1027"/>
                                            </p:tgtEl>
                                          </p:cBhvr>
                                        </p:animEffect>
                                      </p:childTnLst>
                                    </p:cTn>
                                  </p:par>
                                  <p:par>
                                    <p:cTn id="10" presetID="22"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0138 -4.44444E-6 L 0.00348 0.31551 " pathEditMode="relative" rAng="0" ptsTypes="AA">
                                          <p:cBhvr>
                                            <p:cTn id="25" dur="2000" fill="hold"/>
                                            <p:tgtEl>
                                              <p:spTgt spid="15"/>
                                            </p:tgtEl>
                                            <p:attrNameLst>
                                              <p:attrName>ppt_x</p:attrName>
                                              <p:attrName>ppt_y</p:attrName>
                                            </p:attrNameLst>
                                          </p:cBhvr>
                                          <p:rCtr x="243" y="15764"/>
                                        </p:animMotion>
                                      </p:childTnLst>
                                    </p:cTn>
                                  </p:par>
                                  <p:par>
                                    <p:cTn id="26" presetID="2" presetClass="entr" presetSubtype="4" accel="20000" fill="hold" nodeType="with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additive="base">
                                            <p:cTn id="28" dur="1000" fill="hold"/>
                                            <p:tgtEl>
                                              <p:spTgt spid="1029"/>
                                            </p:tgtEl>
                                            <p:attrNameLst>
                                              <p:attrName>ppt_x</p:attrName>
                                            </p:attrNameLst>
                                          </p:cBhvr>
                                          <p:tavLst>
                                            <p:tav tm="0">
                                              <p:val>
                                                <p:strVal val="#ppt_x"/>
                                              </p:val>
                                            </p:tav>
                                            <p:tav tm="100000">
                                              <p:val>
                                                <p:strVal val="#ppt_x"/>
                                              </p:val>
                                            </p:tav>
                                          </p:tavLst>
                                        </p:anim>
                                        <p:anim calcmode="lin" valueType="num">
                                          <p:cBhvr additive="base">
                                            <p:cTn id="29" dur="1000" fill="hold"/>
                                            <p:tgtEl>
                                              <p:spTgt spid="1029"/>
                                            </p:tgtEl>
                                            <p:attrNameLst>
                                              <p:attrName>ppt_y</p:attrName>
                                            </p:attrNameLst>
                                          </p:cBhvr>
                                          <p:tavLst>
                                            <p:tav tm="0">
                                              <p:val>
                                                <p:strVal val="1+#ppt_h/2"/>
                                              </p:val>
                                            </p:tav>
                                            <p:tav tm="100000">
                                              <p:val>
                                                <p:strVal val="#ppt_y"/>
                                              </p:val>
                                            </p:tav>
                                          </p:tavLst>
                                        </p:anim>
                                      </p:childTnLst>
                                    </p:cTn>
                                  </p:par>
                                  <p:par>
                                    <p:cTn id="30" presetID="42" presetClass="path" presetSubtype="0" accel="50000" fill="hold" nodeType="withEffect" p14:presetBounceEnd="10000">
                                      <p:stCondLst>
                                        <p:cond delay="0"/>
                                      </p:stCondLst>
                                      <p:childTnLst>
                                        <p:animMotion origin="layout" path="M 0.00417 -3.7037E-6 L -0.00104 -0.31064 " pathEditMode="relative" rAng="0" ptsTypes="AA" p14:bounceEnd="10000">
                                          <p:cBhvr>
                                            <p:cTn id="31" dur="2000" fill="hold"/>
                                            <p:tgtEl>
                                              <p:spTgt spid="1029"/>
                                            </p:tgtEl>
                                            <p:attrNameLst>
                                              <p:attrName>ppt_x</p:attrName>
                                              <p:attrName>ppt_y</p:attrName>
                                            </p:attrNameLst>
                                          </p:cBhvr>
                                          <p:rCtr x="-260" y="-15532"/>
                                        </p:animMotion>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wipe(up)">
                                          <p:cBhvr>
                                            <p:cTn id="9" dur="1000"/>
                                            <p:tgtEl>
                                              <p:spTgt spid="1027"/>
                                            </p:tgtEl>
                                          </p:cBhvr>
                                        </p:animEffect>
                                      </p:childTnLst>
                                    </p:cTn>
                                  </p:par>
                                  <p:par>
                                    <p:cTn id="10" presetID="22"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4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0138 -4.44444E-6 L 0.00348 0.31551 " pathEditMode="relative" rAng="0" ptsTypes="AA">
                                          <p:cBhvr>
                                            <p:cTn id="25" dur="2000" fill="hold"/>
                                            <p:tgtEl>
                                              <p:spTgt spid="15"/>
                                            </p:tgtEl>
                                            <p:attrNameLst>
                                              <p:attrName>ppt_x</p:attrName>
                                              <p:attrName>ppt_y</p:attrName>
                                            </p:attrNameLst>
                                          </p:cBhvr>
                                          <p:rCtr x="243" y="15764"/>
                                        </p:animMotion>
                                      </p:childTnLst>
                                    </p:cTn>
                                  </p:par>
                                  <p:par>
                                    <p:cTn id="26" presetID="2" presetClass="entr" presetSubtype="4" accel="20000" fill="hold" nodeType="with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additive="base">
                                            <p:cTn id="28" dur="1000" fill="hold"/>
                                            <p:tgtEl>
                                              <p:spTgt spid="1029"/>
                                            </p:tgtEl>
                                            <p:attrNameLst>
                                              <p:attrName>ppt_x</p:attrName>
                                            </p:attrNameLst>
                                          </p:cBhvr>
                                          <p:tavLst>
                                            <p:tav tm="0">
                                              <p:val>
                                                <p:strVal val="#ppt_x"/>
                                              </p:val>
                                            </p:tav>
                                            <p:tav tm="100000">
                                              <p:val>
                                                <p:strVal val="#ppt_x"/>
                                              </p:val>
                                            </p:tav>
                                          </p:tavLst>
                                        </p:anim>
                                        <p:anim calcmode="lin" valueType="num">
                                          <p:cBhvr additive="base">
                                            <p:cTn id="29" dur="1000" fill="hold"/>
                                            <p:tgtEl>
                                              <p:spTgt spid="1029"/>
                                            </p:tgtEl>
                                            <p:attrNameLst>
                                              <p:attrName>ppt_y</p:attrName>
                                            </p:attrNameLst>
                                          </p:cBhvr>
                                          <p:tavLst>
                                            <p:tav tm="0">
                                              <p:val>
                                                <p:strVal val="1+#ppt_h/2"/>
                                              </p:val>
                                            </p:tav>
                                            <p:tav tm="100000">
                                              <p:val>
                                                <p:strVal val="#ppt_y"/>
                                              </p:val>
                                            </p:tav>
                                          </p:tavLst>
                                        </p:anim>
                                      </p:childTnLst>
                                    </p:cTn>
                                  </p:par>
                                  <p:par>
                                    <p:cTn id="30" presetID="42" presetClass="path" presetSubtype="0" accel="50000" fill="hold" nodeType="withEffect">
                                      <p:stCondLst>
                                        <p:cond delay="0"/>
                                      </p:stCondLst>
                                      <p:childTnLst>
                                        <p:animMotion origin="layout" path="M 0.00417 -3.7037E-6 L -0.00104 -0.31064 " pathEditMode="relative" rAng="0" ptsTypes="AA">
                                          <p:cBhvr>
                                            <p:cTn id="31" dur="2000" fill="hold"/>
                                            <p:tgtEl>
                                              <p:spTgt spid="1029"/>
                                            </p:tgtEl>
                                            <p:attrNameLst>
                                              <p:attrName>ppt_x</p:attrName>
                                              <p:attrName>ppt_y</p:attrName>
                                            </p:attrNameLst>
                                          </p:cBhvr>
                                          <p:rCtr x="-260" y="-15532"/>
                                        </p:animMotion>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5943600" y="609600"/>
            <a:ext cx="3048000" cy="685800"/>
          </a:xfrm>
          <a:prstGeom prst="wedgeRectCallout">
            <a:avLst>
              <a:gd name="adj1" fmla="val 14107"/>
              <a:gd name="adj2" fmla="val 322426"/>
            </a:avLst>
          </a:prstGeom>
          <a:solidFill>
            <a:srgbClr val="FAE1AF"/>
          </a:solidFill>
          <a:ln w="19050">
            <a:solidFill>
              <a:srgbClr val="A7001B"/>
            </a:solidFill>
            <a:miter lim="800000"/>
            <a:headEnd/>
            <a:tailEnd/>
          </a:ln>
        </p:spPr>
        <p:txBody>
          <a:bodyPr/>
          <a:lstStyle/>
          <a:p>
            <a:pPr algn="ctr"/>
            <a:r>
              <a:rPr lang="en-US" dirty="0" smtClean="0">
                <a:solidFill>
                  <a:srgbClr val="000080"/>
                </a:solidFill>
                <a:latin typeface="Calibri"/>
                <a:cs typeface="Arial" charset="0"/>
              </a:rPr>
              <a:t>Expectation is a knowledge intensive component</a:t>
            </a:r>
            <a:endParaRPr lang="en-US" dirty="0">
              <a:solidFill>
                <a:srgbClr val="000080"/>
              </a:solidFill>
              <a:latin typeface="Calibri"/>
              <a:cs typeface="Arial" charset="0"/>
            </a:endParaRPr>
          </a:p>
        </p:txBody>
      </p:sp>
      <p:sp>
        <p:nvSpPr>
          <p:cNvPr id="18436" name="Rectangle 2"/>
          <p:cNvSpPr>
            <a:spLocks noGrp="1" noChangeArrowheads="1"/>
          </p:cNvSpPr>
          <p:nvPr>
            <p:ph type="title"/>
          </p:nvPr>
        </p:nvSpPr>
        <p:spPr/>
        <p:txBody>
          <a:bodyPr/>
          <a:lstStyle/>
          <a:p>
            <a:r>
              <a:rPr lang="en-US" dirty="0" smtClean="0"/>
              <a:t>Natural Language Understanding</a:t>
            </a:r>
          </a:p>
        </p:txBody>
      </p:sp>
      <p:sp>
        <p:nvSpPr>
          <p:cNvPr id="830467" name="Rectangle 3"/>
          <p:cNvSpPr>
            <a:spLocks noGrp="1" noChangeArrowheads="1"/>
          </p:cNvSpPr>
          <p:nvPr>
            <p:ph idx="1"/>
          </p:nvPr>
        </p:nvSpPr>
        <p:spPr>
          <a:xfrm>
            <a:off x="457200" y="1295400"/>
            <a:ext cx="8229600" cy="4953000"/>
          </a:xfrm>
        </p:spPr>
        <p:txBody>
          <a:bodyPr/>
          <a:lstStyle/>
          <a:p>
            <a:r>
              <a:rPr lang="en-US" altLang="zh-TW" dirty="0" smtClean="0"/>
              <a:t>Natural language understanding decisions are global decisions that require </a:t>
            </a:r>
          </a:p>
          <a:p>
            <a:pPr lvl="1"/>
            <a:r>
              <a:rPr lang="en-US" altLang="zh-TW" dirty="0" smtClean="0">
                <a:solidFill>
                  <a:srgbClr val="0033CC"/>
                </a:solidFill>
              </a:rPr>
              <a:t>Making (local) predictions driven by different models trained in different ways, at different times/conditions/scenarios</a:t>
            </a:r>
          </a:p>
          <a:p>
            <a:pPr lvl="1"/>
            <a:r>
              <a:rPr lang="en-US" altLang="zh-TW" dirty="0" smtClean="0"/>
              <a:t>The ability to put these predictions together coherently</a:t>
            </a:r>
          </a:p>
          <a:p>
            <a:pPr lvl="1"/>
            <a:r>
              <a:rPr lang="en-US" altLang="zh-TW" dirty="0" smtClean="0">
                <a:solidFill>
                  <a:srgbClr val="0033CC"/>
                </a:solidFill>
              </a:rPr>
              <a:t>Knowledge, that guides the decisions so they satisfy our expectations</a:t>
            </a: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lvl="1"/>
            <a:r>
              <a:rPr lang="en-US" altLang="zh-TW" dirty="0" smtClean="0">
                <a:solidFill>
                  <a:srgbClr val="0033CC"/>
                </a:solidFill>
              </a:rPr>
              <a:t>Multiple forms </a:t>
            </a:r>
            <a:r>
              <a:rPr lang="en-US" altLang="zh-TW" dirty="0">
                <a:solidFill>
                  <a:srgbClr val="0033CC"/>
                </a:solidFill>
              </a:rPr>
              <a:t>of Inference; </a:t>
            </a:r>
            <a:r>
              <a:rPr lang="en-US" altLang="zh-TW" dirty="0" smtClean="0">
                <a:solidFill>
                  <a:srgbClr val="0033CC"/>
                </a:solidFill>
              </a:rPr>
              <a:t>many boil </a:t>
            </a:r>
            <a:r>
              <a:rPr lang="en-US" altLang="zh-TW" dirty="0">
                <a:solidFill>
                  <a:srgbClr val="0033CC"/>
                </a:solidFill>
              </a:rPr>
              <a:t>down to determining best assignment </a:t>
            </a:r>
            <a:r>
              <a:rPr lang="en-US" altLang="zh-TW" dirty="0" smtClean="0">
                <a:solidFill>
                  <a:srgbClr val="0033CC"/>
                </a:solidFill>
              </a:rPr>
              <a:t>to a collection of variables of interest</a:t>
            </a:r>
            <a:endParaRPr lang="en-US" altLang="zh-TW" dirty="0">
              <a:solidFill>
                <a:srgbClr val="0033CC"/>
              </a:solidFill>
            </a:endParaRPr>
          </a:p>
          <a:p>
            <a:pPr lvl="1"/>
            <a:r>
              <a:rPr lang="en-US" altLang="zh-TW" dirty="0" smtClean="0">
                <a:solidFill>
                  <a:srgbClr val="0033CC"/>
                </a:solidFill>
              </a:rPr>
              <a:t>But not all… </a:t>
            </a: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a:p>
            <a:pPr lvl="1"/>
            <a:endParaRPr lang="en-US" altLang="zh-TW" dirty="0" smtClean="0">
              <a:solidFill>
                <a:srgbClr val="0033CC"/>
              </a:solidFill>
            </a:endParaRPr>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24</a:t>
            </a:fld>
            <a:endParaRPr lang="en-US" altLang="zh-TW" dirty="0"/>
          </a:p>
        </p:txBody>
      </p:sp>
      <p:sp>
        <p:nvSpPr>
          <p:cNvPr id="2" name="Rectangle 1"/>
          <p:cNvSpPr/>
          <p:nvPr/>
        </p:nvSpPr>
        <p:spPr>
          <a:xfrm>
            <a:off x="457200" y="3657600"/>
            <a:ext cx="8153400" cy="1015663"/>
          </a:xfrm>
          <a:prstGeom prst="rect">
            <a:avLst/>
          </a:prstGeom>
          <a:solidFill>
            <a:srgbClr val="FAE1AF"/>
          </a:solidFill>
          <a:ln w="19050">
            <a:solidFill>
              <a:srgbClr val="A7001B"/>
            </a:solidFill>
          </a:ln>
        </p:spPr>
        <p:txBody>
          <a:bodyPr wrap="square">
            <a:spAutoFit/>
          </a:bodyPr>
          <a:lstStyle/>
          <a:p>
            <a:pPr algn="ctr"/>
            <a:r>
              <a:rPr lang="en-US" altLang="zh-TW" sz="2000" dirty="0">
                <a:solidFill>
                  <a:srgbClr val="000080"/>
                </a:solidFill>
                <a:latin typeface="Calibri" panose="020F0502020204030204" pitchFamily="34" charset="0"/>
                <a:cs typeface="Calibri" panose="020F0502020204030204" pitchFamily="34" charset="0"/>
              </a:rPr>
              <a:t>Natural Language Interpretation is </a:t>
            </a:r>
            <a:r>
              <a:rPr lang="en-US" altLang="zh-TW" sz="2000" dirty="0" smtClean="0">
                <a:solidFill>
                  <a:srgbClr val="000080"/>
                </a:solidFill>
                <a:latin typeface="Calibri" panose="020F0502020204030204" pitchFamily="34" charset="0"/>
                <a:cs typeface="Calibri" panose="020F0502020204030204" pitchFamily="34" charset="0"/>
              </a:rPr>
              <a:t>an Inference Process </a:t>
            </a:r>
            <a:r>
              <a:rPr lang="en-US" altLang="zh-TW" sz="2000" dirty="0">
                <a:solidFill>
                  <a:srgbClr val="000080"/>
                </a:solidFill>
                <a:latin typeface="Calibri" panose="020F0502020204030204" pitchFamily="34" charset="0"/>
                <a:cs typeface="Calibri" panose="020F0502020204030204" pitchFamily="34" charset="0"/>
              </a:rPr>
              <a:t>that is best thought of as a knowledge constrained optimization </a:t>
            </a:r>
            <a:r>
              <a:rPr lang="en-US" altLang="zh-TW" sz="2000" dirty="0" smtClean="0">
                <a:solidFill>
                  <a:srgbClr val="000080"/>
                </a:solidFill>
                <a:latin typeface="Calibri" panose="020F0502020204030204" pitchFamily="34" charset="0"/>
                <a:cs typeface="Calibri" panose="020F0502020204030204" pitchFamily="34" charset="0"/>
              </a:rPr>
              <a:t>problem, </a:t>
            </a:r>
            <a:r>
              <a:rPr lang="en-US" altLang="zh-TW" sz="2000" dirty="0">
                <a:solidFill>
                  <a:srgbClr val="000080"/>
                </a:solidFill>
                <a:latin typeface="Calibri" panose="020F0502020204030204" pitchFamily="34" charset="0"/>
                <a:cs typeface="Calibri" panose="020F0502020204030204" pitchFamily="34" charset="0"/>
              </a:rPr>
              <a:t>done on top of multiple statistically learned models. </a:t>
            </a:r>
          </a:p>
        </p:txBody>
      </p:sp>
      <p:cxnSp>
        <p:nvCxnSpPr>
          <p:cNvPr id="6" name="Straight Connector 5"/>
          <p:cNvCxnSpPr/>
          <p:nvPr/>
        </p:nvCxnSpPr>
        <p:spPr>
          <a:xfrm>
            <a:off x="5948746" y="3102592"/>
            <a:ext cx="10668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8908" y="3483592"/>
            <a:ext cx="2438400"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18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046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ea typeface="Arial Unicode MS" pitchFamily="34" charset="-128"/>
                <a:cs typeface="Arial Unicode MS" pitchFamily="34" charset="-128"/>
              </a:rPr>
              <a:t>Joint Inference with General Constraint </a:t>
            </a:r>
            <a:r>
              <a:rPr lang="en-US" altLang="zh-TW" dirty="0" err="1" smtClean="0">
                <a:ea typeface="Arial Unicode MS" pitchFamily="34" charset="-128"/>
                <a:cs typeface="Arial Unicode MS" pitchFamily="34" charset="-128"/>
              </a:rPr>
              <a:t>Structure</a:t>
            </a:r>
            <a:r>
              <a:rPr lang="en-US" altLang="zh-TW" sz="2000" dirty="0" err="1" smtClean="0">
                <a:solidFill>
                  <a:schemeClr val="tx1"/>
                </a:solidFill>
                <a:ea typeface="Arial Unicode MS" pitchFamily="34" charset="-128"/>
                <a:cs typeface="Arial Unicode MS" pitchFamily="34" charset="-128"/>
              </a:rPr>
              <a:t>Entities</a:t>
            </a:r>
            <a:r>
              <a:rPr lang="en-US" altLang="zh-TW" sz="2000" dirty="0" smtClean="0">
                <a:solidFill>
                  <a:schemeClr val="tx1"/>
                </a:solidFill>
                <a:ea typeface="Arial Unicode MS" pitchFamily="34" charset="-128"/>
                <a:cs typeface="Arial Unicode MS" pitchFamily="34" charset="-128"/>
              </a:rPr>
              <a:t> </a:t>
            </a:r>
            <a:r>
              <a:rPr lang="en-US" altLang="zh-TW" sz="2000" dirty="0">
                <a:solidFill>
                  <a:schemeClr val="tx1"/>
                </a:solidFill>
                <a:ea typeface="Arial Unicode MS" pitchFamily="34" charset="-128"/>
                <a:cs typeface="Arial Unicode MS" pitchFamily="34" charset="-128"/>
              </a:rPr>
              <a:t>and Relations</a:t>
            </a:r>
            <a:r>
              <a:rPr lang="en-US" altLang="zh-TW" sz="1600" dirty="0">
                <a:solidFill>
                  <a:schemeClr val="tx1"/>
                </a:solidFill>
                <a:ea typeface="Arial Unicode MS" pitchFamily="34" charset="-128"/>
                <a:cs typeface="Arial Unicode MS" pitchFamily="34" charset="-128"/>
              </a:rPr>
              <a:t> </a:t>
            </a:r>
            <a:endParaRPr lang="en-US" dirty="0"/>
          </a:p>
        </p:txBody>
      </p:sp>
      <p:grpSp>
        <p:nvGrpSpPr>
          <p:cNvPr id="39" name="Group 3"/>
          <p:cNvGrpSpPr>
            <a:grpSpLocks/>
          </p:cNvGrpSpPr>
          <p:nvPr/>
        </p:nvGrpSpPr>
        <p:grpSpPr bwMode="auto">
          <a:xfrm>
            <a:off x="1524001" y="2958068"/>
            <a:ext cx="7008813" cy="1216026"/>
            <a:chOff x="816" y="1248"/>
            <a:chExt cx="4415" cy="766"/>
          </a:xfrm>
        </p:grpSpPr>
        <p:sp>
          <p:nvSpPr>
            <p:cNvPr id="40" name="Text Box 4"/>
            <p:cNvSpPr txBox="1">
              <a:spLocks noChangeArrowheads="1"/>
            </p:cNvSpPr>
            <p:nvPr/>
          </p:nvSpPr>
          <p:spPr bwMode="auto">
            <a:xfrm>
              <a:off x="816" y="1248"/>
              <a:ext cx="4415"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9" tIns="46693" rIns="90119" bIns="46693">
              <a:spAutoFit/>
            </a:bodyPr>
            <a:lstStyle>
              <a:lvl1pPr marL="342900" indent="-342900" defTabSz="828675">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1pPr>
              <a:lvl2pPr marL="454025" defTabSz="828675">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2pPr>
              <a:lvl3pPr marL="1143000" indent="-228600" defTabSz="828675">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3pPr>
              <a:lvl4pPr marL="1600200" indent="-228600" defTabSz="828675">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4pPr>
              <a:lvl5pPr marL="2057400" indent="-228600" defTabSz="828675">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5pPr>
              <a:lvl6pPr marL="2514600" indent="-228600" defTabSz="828675" fontAlgn="base">
                <a:spcBef>
                  <a:spcPct val="0"/>
                </a:spcBef>
                <a:spcAft>
                  <a:spcPct val="0"/>
                </a:spcAft>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6pPr>
              <a:lvl7pPr marL="2971800" indent="-228600" defTabSz="828675" fontAlgn="base">
                <a:spcBef>
                  <a:spcPct val="0"/>
                </a:spcBef>
                <a:spcAft>
                  <a:spcPct val="0"/>
                </a:spcAft>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7pPr>
              <a:lvl8pPr marL="3429000" indent="-228600" defTabSz="828675" fontAlgn="base">
                <a:spcBef>
                  <a:spcPct val="0"/>
                </a:spcBef>
                <a:spcAft>
                  <a:spcPct val="0"/>
                </a:spcAft>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8pPr>
              <a:lvl9pPr marL="3886200" indent="-228600" defTabSz="828675" fontAlgn="base">
                <a:spcBef>
                  <a:spcPct val="0"/>
                </a:spcBef>
                <a:spcAft>
                  <a:spcPct val="0"/>
                </a:spcAft>
                <a:tabLst>
                  <a:tab pos="454025" algn="l"/>
                  <a:tab pos="860425" algn="l"/>
                  <a:tab pos="1266825" algn="l"/>
                  <a:tab pos="1674813" algn="l"/>
                  <a:tab pos="2082800" algn="l"/>
                  <a:tab pos="2487613" algn="l"/>
                  <a:tab pos="2897188" algn="l"/>
                  <a:tab pos="3305175" algn="l"/>
                  <a:tab pos="3713163" algn="l"/>
                  <a:tab pos="4117975" algn="l"/>
                  <a:tab pos="4527550" algn="l"/>
                  <a:tab pos="4935538" algn="l"/>
                  <a:tab pos="5340350" algn="l"/>
                  <a:tab pos="5749925" algn="l"/>
                  <a:tab pos="6157913" algn="l"/>
                  <a:tab pos="6564313" algn="l"/>
                  <a:tab pos="6970713" algn="l"/>
                  <a:tab pos="7380288" algn="l"/>
                  <a:tab pos="7788275" algn="l"/>
                  <a:tab pos="8193088" algn="l"/>
                  <a:tab pos="8601075" algn="l"/>
                </a:tabLst>
                <a:defRPr sz="2400">
                  <a:solidFill>
                    <a:schemeClr val="tx1"/>
                  </a:solidFill>
                  <a:latin typeface="Times New Roman" pitchFamily="18" charset="0"/>
                </a:defRPr>
              </a:lvl9pPr>
            </a:lstStyle>
            <a:p>
              <a:pPr lvl="1" eaLnBrk="1" hangingPunct="1">
                <a:lnSpc>
                  <a:spcPct val="90000"/>
                </a:lnSpc>
                <a:spcBef>
                  <a:spcPts val="463"/>
                </a:spcBef>
                <a:buClr>
                  <a:srgbClr val="FFFFFF"/>
                </a:buClr>
                <a:buSzPct val="41000"/>
                <a:buFont typeface="Wingdings" pitchFamily="2" charset="2"/>
                <a:buNone/>
              </a:pPr>
              <a:r>
                <a:rPr lang="en-GB" sz="2000" dirty="0" smtClean="0">
                  <a:solidFill>
                    <a:srgbClr val="003366"/>
                  </a:solidFill>
                  <a:latin typeface="Calibri"/>
                  <a:ea typeface="Arial Unicode MS" pitchFamily="34" charset="-128"/>
                  <a:cs typeface="Arial Unicode MS" pitchFamily="34" charset="-128"/>
                </a:rPr>
                <a:t>  Bernie’s </a:t>
              </a:r>
              <a:r>
                <a:rPr lang="en-GB" sz="2000" dirty="0">
                  <a:solidFill>
                    <a:srgbClr val="003366"/>
                  </a:solidFill>
                  <a:latin typeface="Calibri"/>
                  <a:ea typeface="Arial Unicode MS" pitchFamily="34" charset="-128"/>
                  <a:cs typeface="Arial Unicode MS" pitchFamily="34" charset="-128"/>
                </a:rPr>
                <a:t>wife, </a:t>
              </a:r>
              <a:r>
                <a:rPr lang="en-GB" sz="2000" dirty="0" smtClean="0">
                  <a:solidFill>
                    <a:srgbClr val="003366"/>
                  </a:solidFill>
                  <a:latin typeface="Calibri"/>
                  <a:ea typeface="Arial Unicode MS" pitchFamily="34" charset="-128"/>
                  <a:cs typeface="Arial Unicode MS" pitchFamily="34" charset="-128"/>
                </a:rPr>
                <a:t>  Jane, </a:t>
              </a:r>
              <a:r>
                <a:rPr lang="en-GB" sz="2000" dirty="0">
                  <a:solidFill>
                    <a:srgbClr val="003366"/>
                  </a:solidFill>
                  <a:latin typeface="Calibri"/>
                  <a:ea typeface="Arial Unicode MS" pitchFamily="34" charset="-128"/>
                  <a:cs typeface="Arial Unicode MS" pitchFamily="34" charset="-128"/>
                </a:rPr>
                <a:t>is a native of </a:t>
              </a:r>
              <a:r>
                <a:rPr lang="en-GB" sz="2000" dirty="0" smtClean="0">
                  <a:solidFill>
                    <a:srgbClr val="003366"/>
                  </a:solidFill>
                  <a:latin typeface="Calibri"/>
                  <a:ea typeface="Arial Unicode MS" pitchFamily="34" charset="-128"/>
                  <a:cs typeface="Arial Unicode MS" pitchFamily="34" charset="-128"/>
                </a:rPr>
                <a:t>Brooklyn</a:t>
              </a:r>
              <a:endParaRPr lang="en-GB" sz="2000" dirty="0">
                <a:solidFill>
                  <a:srgbClr val="003366"/>
                </a:solidFill>
                <a:latin typeface="Calibri"/>
                <a:ea typeface="Arial Unicode MS" pitchFamily="34" charset="-128"/>
                <a:cs typeface="Arial Unicode MS" pitchFamily="34" charset="-128"/>
              </a:endParaRPr>
            </a:p>
            <a:p>
              <a:pPr lvl="1" eaLnBrk="1" hangingPunct="1">
                <a:lnSpc>
                  <a:spcPct val="93000"/>
                </a:lnSpc>
                <a:spcBef>
                  <a:spcPts val="563"/>
                </a:spcBef>
                <a:buClr>
                  <a:srgbClr val="FFFFFF"/>
                </a:buClr>
                <a:buSzPct val="70000"/>
                <a:buFont typeface="Wingdings" pitchFamily="2" charset="2"/>
                <a:buNone/>
              </a:pPr>
              <a:r>
                <a:rPr lang="en-GB" dirty="0">
                  <a:solidFill>
                    <a:srgbClr val="FFFFFF"/>
                  </a:solidFill>
                  <a:latin typeface="Georgia" pitchFamily="18" charset="0"/>
                  <a:ea typeface="Arial Unicode MS" pitchFamily="34" charset="-128"/>
                  <a:cs typeface="Arial Unicode MS" pitchFamily="34" charset="-128"/>
                </a:rPr>
                <a:t> </a:t>
              </a:r>
              <a:r>
                <a:rPr lang="en-GB" dirty="0">
                  <a:solidFill>
                    <a:srgbClr val="0033CC"/>
                  </a:solidFill>
                  <a:latin typeface="Georgia" pitchFamily="18" charset="0"/>
                  <a:ea typeface="Arial Unicode MS" pitchFamily="34" charset="-128"/>
                  <a:cs typeface="Arial Unicode MS" pitchFamily="34" charset="-128"/>
                </a:rPr>
                <a:t>E</a:t>
              </a:r>
              <a:r>
                <a:rPr lang="en-GB" sz="2000" dirty="0">
                  <a:solidFill>
                    <a:srgbClr val="0033CC"/>
                  </a:solidFill>
                  <a:latin typeface="Georgia" pitchFamily="18" charset="0"/>
                  <a:ea typeface="Arial Unicode MS" pitchFamily="34" charset="-128"/>
                  <a:cs typeface="Arial Unicode MS" pitchFamily="34" charset="-128"/>
                </a:rPr>
                <a:t>1</a:t>
              </a:r>
              <a:r>
                <a:rPr lang="en-GB" dirty="0">
                  <a:solidFill>
                    <a:srgbClr val="0033CC"/>
                  </a:solidFill>
                  <a:latin typeface="Georgia" pitchFamily="18" charset="0"/>
                  <a:ea typeface="Arial Unicode MS" pitchFamily="34" charset="-128"/>
                  <a:cs typeface="Arial Unicode MS" pitchFamily="34" charset="-128"/>
                </a:rPr>
                <a:t>                   E</a:t>
              </a:r>
              <a:r>
                <a:rPr lang="en-GB" sz="2000" dirty="0">
                  <a:solidFill>
                    <a:srgbClr val="0033CC"/>
                  </a:solidFill>
                  <a:latin typeface="Georgia" pitchFamily="18" charset="0"/>
                  <a:ea typeface="Arial Unicode MS" pitchFamily="34" charset="-128"/>
                  <a:cs typeface="Arial Unicode MS" pitchFamily="34" charset="-128"/>
                </a:rPr>
                <a:t>2</a:t>
              </a:r>
              <a:r>
                <a:rPr lang="en-GB" dirty="0">
                  <a:solidFill>
                    <a:srgbClr val="0033CC"/>
                  </a:solidFill>
                  <a:latin typeface="Georgia" pitchFamily="18" charset="0"/>
                  <a:ea typeface="Arial Unicode MS" pitchFamily="34" charset="-128"/>
                  <a:cs typeface="Arial Unicode MS" pitchFamily="34" charset="-128"/>
                </a:rPr>
                <a:t>                              E</a:t>
              </a:r>
              <a:r>
                <a:rPr lang="en-GB" sz="2000" dirty="0">
                  <a:solidFill>
                    <a:srgbClr val="0033CC"/>
                  </a:solidFill>
                  <a:latin typeface="Georgia" pitchFamily="18" charset="0"/>
                  <a:ea typeface="Arial Unicode MS" pitchFamily="34" charset="-128"/>
                  <a:cs typeface="Arial Unicode MS" pitchFamily="34" charset="-128"/>
                </a:rPr>
                <a:t>3</a:t>
              </a:r>
              <a:r>
                <a:rPr lang="en-GB" dirty="0">
                  <a:solidFill>
                    <a:srgbClr val="0033CC"/>
                  </a:solidFill>
                  <a:latin typeface="Georgia" pitchFamily="18" charset="0"/>
                  <a:ea typeface="Arial Unicode MS" pitchFamily="34" charset="-128"/>
                  <a:cs typeface="Arial Unicode MS" pitchFamily="34" charset="-128"/>
                </a:rPr>
                <a:t>  </a:t>
              </a:r>
            </a:p>
          </p:txBody>
        </p:sp>
        <p:grpSp>
          <p:nvGrpSpPr>
            <p:cNvPr id="41" name="Group 5"/>
            <p:cNvGrpSpPr>
              <a:grpSpLocks/>
            </p:cNvGrpSpPr>
            <p:nvPr/>
          </p:nvGrpSpPr>
          <p:grpSpPr bwMode="auto">
            <a:xfrm>
              <a:off x="1141" y="1248"/>
              <a:ext cx="2891" cy="766"/>
              <a:chOff x="1141" y="1248"/>
              <a:chExt cx="2891" cy="766"/>
            </a:xfrm>
          </p:grpSpPr>
          <p:sp>
            <p:nvSpPr>
              <p:cNvPr id="42" name="AutoShape 6"/>
              <p:cNvSpPr>
                <a:spLocks noChangeArrowheads="1"/>
              </p:cNvSpPr>
              <p:nvPr/>
            </p:nvSpPr>
            <p:spPr bwMode="auto">
              <a:xfrm>
                <a:off x="1141" y="1259"/>
                <a:ext cx="635" cy="230"/>
              </a:xfrm>
              <a:prstGeom prst="roundRect">
                <a:avLst>
                  <a:gd name="adj" fmla="val 403"/>
                </a:avLst>
              </a:prstGeom>
              <a:noFill/>
              <a:ln w="936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latin typeface="Arial" charset="0"/>
                  <a:cs typeface="Arial" charset="0"/>
                </a:endParaRPr>
              </a:p>
            </p:txBody>
          </p:sp>
          <p:sp>
            <p:nvSpPr>
              <p:cNvPr id="43" name="AutoShape 7"/>
              <p:cNvSpPr>
                <a:spLocks noChangeArrowheads="1"/>
              </p:cNvSpPr>
              <p:nvPr/>
            </p:nvSpPr>
            <p:spPr bwMode="auto">
              <a:xfrm>
                <a:off x="2133" y="1248"/>
                <a:ext cx="411" cy="241"/>
              </a:xfrm>
              <a:prstGeom prst="roundRect">
                <a:avLst>
                  <a:gd name="adj" fmla="val 403"/>
                </a:avLst>
              </a:prstGeom>
              <a:noFill/>
              <a:ln w="936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latin typeface="Arial" charset="0"/>
                  <a:cs typeface="Arial" charset="0"/>
                </a:endParaRPr>
              </a:p>
            </p:txBody>
          </p:sp>
          <p:sp>
            <p:nvSpPr>
              <p:cNvPr id="44" name="AutoShape 8"/>
              <p:cNvSpPr>
                <a:spLocks noChangeArrowheads="1"/>
              </p:cNvSpPr>
              <p:nvPr/>
            </p:nvSpPr>
            <p:spPr bwMode="auto">
              <a:xfrm>
                <a:off x="3408" y="1259"/>
                <a:ext cx="624" cy="230"/>
              </a:xfrm>
              <a:prstGeom prst="roundRect">
                <a:avLst>
                  <a:gd name="adj" fmla="val 403"/>
                </a:avLst>
              </a:prstGeom>
              <a:noFill/>
              <a:ln w="936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solidFill>
                    <a:srgbClr val="000000"/>
                  </a:solidFill>
                  <a:latin typeface="Arial" charset="0"/>
                  <a:cs typeface="Arial" charset="0"/>
                </a:endParaRPr>
              </a:p>
            </p:txBody>
          </p:sp>
          <p:sp>
            <p:nvSpPr>
              <p:cNvPr id="45" name="Freeform 9"/>
              <p:cNvSpPr>
                <a:spLocks/>
              </p:cNvSpPr>
              <p:nvPr/>
            </p:nvSpPr>
            <p:spPr bwMode="auto">
              <a:xfrm>
                <a:off x="1440" y="1680"/>
                <a:ext cx="768" cy="48"/>
              </a:xfrm>
              <a:custGeom>
                <a:avLst/>
                <a:gdLst>
                  <a:gd name="T0" fmla="*/ 0 w 4653"/>
                  <a:gd name="T1" fmla="*/ 0 h 424"/>
                  <a:gd name="T2" fmla="*/ 10 w 4653"/>
                  <a:gd name="T3" fmla="*/ 1 h 424"/>
                  <a:gd name="T4" fmla="*/ 21 w 4653"/>
                  <a:gd name="T5" fmla="*/ 0 h 424"/>
                  <a:gd name="T6" fmla="*/ 0 60000 65536"/>
                  <a:gd name="T7" fmla="*/ 0 60000 65536"/>
                  <a:gd name="T8" fmla="*/ 0 60000 65536"/>
                  <a:gd name="T9" fmla="*/ 0 w 4653"/>
                  <a:gd name="T10" fmla="*/ 0 h 424"/>
                  <a:gd name="T11" fmla="*/ 4653 w 4653"/>
                  <a:gd name="T12" fmla="*/ 424 h 424"/>
                </a:gdLst>
                <a:ahLst/>
                <a:cxnLst>
                  <a:cxn ang="T6">
                    <a:pos x="T0" y="T1"/>
                  </a:cxn>
                  <a:cxn ang="T7">
                    <a:pos x="T2" y="T3"/>
                  </a:cxn>
                  <a:cxn ang="T8">
                    <a:pos x="T4" y="T5"/>
                  </a:cxn>
                </a:cxnLst>
                <a:rect l="T9" t="T10" r="T11" b="T12"/>
                <a:pathLst>
                  <a:path w="4653" h="424">
                    <a:moveTo>
                      <a:pt x="0" y="0"/>
                    </a:moveTo>
                    <a:cubicBezTo>
                      <a:pt x="724" y="212"/>
                      <a:pt x="1449" y="423"/>
                      <a:pt x="2224" y="423"/>
                    </a:cubicBezTo>
                    <a:cubicBezTo>
                      <a:pt x="3000" y="423"/>
                      <a:pt x="4180" y="57"/>
                      <a:pt x="4652" y="0"/>
                    </a:cubicBezTo>
                  </a:path>
                </a:pathLst>
              </a:custGeom>
              <a:noFill/>
              <a:ln w="9398">
                <a:solidFill>
                  <a:srgbClr val="0099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charset="0"/>
                  <a:cs typeface="Arial" charset="0"/>
                </a:endParaRPr>
              </a:p>
            </p:txBody>
          </p:sp>
          <p:sp>
            <p:nvSpPr>
              <p:cNvPr id="46" name="Text Box 10"/>
              <p:cNvSpPr txBox="1">
                <a:spLocks noChangeArrowheads="1"/>
              </p:cNvSpPr>
              <p:nvPr/>
            </p:nvSpPr>
            <p:spPr bwMode="auto">
              <a:xfrm>
                <a:off x="1730" y="1730"/>
                <a:ext cx="345"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1" tIns="42448" rIns="81631" bIns="42448">
                <a:spAutoFit/>
              </a:bodyPr>
              <a:lstStyle>
                <a:lvl1pPr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1pPr>
                <a:lvl2pPr marL="742950" indent="-28575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2pPr>
                <a:lvl3pPr marL="11430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3pPr>
                <a:lvl4pPr marL="16002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4pPr>
                <a:lvl5pPr marL="20574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5pPr>
                <a:lvl6pPr marL="25146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6pPr>
                <a:lvl7pPr marL="29718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7pPr>
                <a:lvl8pPr marL="34290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8pPr>
                <a:lvl9pPr marL="38862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9pPr>
              </a:lstStyle>
              <a:p>
                <a:pPr eaLnBrk="1" hangingPunct="1">
                  <a:lnSpc>
                    <a:spcPct val="108000"/>
                  </a:lnSpc>
                  <a:buClr>
                    <a:srgbClr val="FFFF00"/>
                  </a:buClr>
                  <a:buSzPct val="100000"/>
                  <a:buFont typeface="Arial" charset="0"/>
                  <a:buNone/>
                </a:pPr>
                <a:r>
                  <a:rPr lang="en-GB" sz="2200">
                    <a:solidFill>
                      <a:srgbClr val="009900"/>
                    </a:solidFill>
                    <a:latin typeface="Georgia" pitchFamily="18" charset="0"/>
                    <a:ea typeface="Arial Unicode MS" pitchFamily="34" charset="-128"/>
                    <a:cs typeface="Arial Unicode MS" pitchFamily="34" charset="-128"/>
                  </a:rPr>
                  <a:t>R</a:t>
                </a:r>
                <a:r>
                  <a:rPr lang="en-GB" sz="2200" baseline="-25000">
                    <a:solidFill>
                      <a:srgbClr val="009900"/>
                    </a:solidFill>
                    <a:latin typeface="Georgia" pitchFamily="18" charset="0"/>
                    <a:ea typeface="Arial Unicode MS" pitchFamily="34" charset="-128"/>
                    <a:cs typeface="Arial Unicode MS" pitchFamily="34" charset="-128"/>
                  </a:rPr>
                  <a:t>12</a:t>
                </a:r>
              </a:p>
            </p:txBody>
          </p:sp>
          <p:sp>
            <p:nvSpPr>
              <p:cNvPr id="47" name="Freeform 11"/>
              <p:cNvSpPr>
                <a:spLocks/>
              </p:cNvSpPr>
              <p:nvPr/>
            </p:nvSpPr>
            <p:spPr bwMode="auto">
              <a:xfrm>
                <a:off x="2544" y="1632"/>
                <a:ext cx="1248" cy="111"/>
              </a:xfrm>
              <a:custGeom>
                <a:avLst/>
                <a:gdLst>
                  <a:gd name="T0" fmla="*/ 0 w 4653"/>
                  <a:gd name="T1" fmla="*/ 0 h 424"/>
                  <a:gd name="T2" fmla="*/ 43 w 4653"/>
                  <a:gd name="T3" fmla="*/ 8 h 424"/>
                  <a:gd name="T4" fmla="*/ 90 w 4653"/>
                  <a:gd name="T5" fmla="*/ 0 h 424"/>
                  <a:gd name="T6" fmla="*/ 0 60000 65536"/>
                  <a:gd name="T7" fmla="*/ 0 60000 65536"/>
                  <a:gd name="T8" fmla="*/ 0 60000 65536"/>
                  <a:gd name="T9" fmla="*/ 0 w 4653"/>
                  <a:gd name="T10" fmla="*/ 0 h 424"/>
                  <a:gd name="T11" fmla="*/ 4653 w 4653"/>
                  <a:gd name="T12" fmla="*/ 424 h 424"/>
                </a:gdLst>
                <a:ahLst/>
                <a:cxnLst>
                  <a:cxn ang="T6">
                    <a:pos x="T0" y="T1"/>
                  </a:cxn>
                  <a:cxn ang="T7">
                    <a:pos x="T2" y="T3"/>
                  </a:cxn>
                  <a:cxn ang="T8">
                    <a:pos x="T4" y="T5"/>
                  </a:cxn>
                </a:cxnLst>
                <a:rect l="T9" t="T10" r="T11" b="T12"/>
                <a:pathLst>
                  <a:path w="4653" h="424">
                    <a:moveTo>
                      <a:pt x="0" y="0"/>
                    </a:moveTo>
                    <a:cubicBezTo>
                      <a:pt x="724" y="212"/>
                      <a:pt x="1449" y="423"/>
                      <a:pt x="2224" y="423"/>
                    </a:cubicBezTo>
                    <a:cubicBezTo>
                      <a:pt x="3000" y="423"/>
                      <a:pt x="4180" y="57"/>
                      <a:pt x="4652" y="0"/>
                    </a:cubicBezTo>
                  </a:path>
                </a:pathLst>
              </a:custGeom>
              <a:noFill/>
              <a:ln w="9398">
                <a:solidFill>
                  <a:srgbClr val="0099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a:solidFill>
                    <a:srgbClr val="000000"/>
                  </a:solidFill>
                  <a:latin typeface="Arial" charset="0"/>
                  <a:cs typeface="Arial" charset="0"/>
                </a:endParaRPr>
              </a:p>
            </p:txBody>
          </p:sp>
          <p:sp>
            <p:nvSpPr>
              <p:cNvPr id="48" name="Text Box 12"/>
              <p:cNvSpPr txBox="1">
                <a:spLocks noChangeArrowheads="1"/>
              </p:cNvSpPr>
              <p:nvPr/>
            </p:nvSpPr>
            <p:spPr bwMode="auto">
              <a:xfrm>
                <a:off x="2906" y="1720"/>
                <a:ext cx="35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1" tIns="42448" rIns="81631" bIns="42448">
                <a:spAutoFit/>
              </a:bodyPr>
              <a:lstStyle>
                <a:lvl1pPr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1pPr>
                <a:lvl2pPr marL="742950" indent="-28575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2pPr>
                <a:lvl3pPr marL="11430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3pPr>
                <a:lvl4pPr marL="16002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4pPr>
                <a:lvl5pPr marL="2057400" indent="-228600" defTabSz="828675">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5pPr>
                <a:lvl6pPr marL="25146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6pPr>
                <a:lvl7pPr marL="29718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7pPr>
                <a:lvl8pPr marL="34290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8pPr>
                <a:lvl9pPr marL="3886200" indent="-228600" defTabSz="828675" fontAlgn="base">
                  <a:spcBef>
                    <a:spcPct val="0"/>
                  </a:spcBef>
                  <a:spcAft>
                    <a:spcPct val="0"/>
                  </a:spcAft>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4313" algn="l"/>
                    <a:tab pos="5703888" algn="l"/>
                    <a:tab pos="6111875" algn="l"/>
                    <a:tab pos="6518275" algn="l"/>
                    <a:tab pos="6924675" algn="l"/>
                    <a:tab pos="7334250" algn="l"/>
                    <a:tab pos="7742238" algn="l"/>
                    <a:tab pos="8147050" algn="l"/>
                  </a:tabLst>
                  <a:defRPr sz="2400">
                    <a:solidFill>
                      <a:schemeClr val="tx1"/>
                    </a:solidFill>
                    <a:latin typeface="Times New Roman" pitchFamily="18" charset="0"/>
                  </a:defRPr>
                </a:lvl9pPr>
              </a:lstStyle>
              <a:p>
                <a:pPr eaLnBrk="1" hangingPunct="1">
                  <a:lnSpc>
                    <a:spcPct val="108000"/>
                  </a:lnSpc>
                  <a:buClr>
                    <a:srgbClr val="FFFF00"/>
                  </a:buClr>
                  <a:buSzPct val="100000"/>
                  <a:buFont typeface="Arial" charset="0"/>
                  <a:buNone/>
                </a:pPr>
                <a:r>
                  <a:rPr lang="en-GB" sz="2200">
                    <a:solidFill>
                      <a:srgbClr val="009900"/>
                    </a:solidFill>
                    <a:latin typeface="Georgia" pitchFamily="18" charset="0"/>
                    <a:ea typeface="Arial Unicode MS" pitchFamily="34" charset="-128"/>
                    <a:cs typeface="Arial Unicode MS" pitchFamily="34" charset="-128"/>
                  </a:rPr>
                  <a:t>R</a:t>
                </a:r>
                <a:r>
                  <a:rPr lang="en-GB" sz="2200" baseline="-25000">
                    <a:solidFill>
                      <a:srgbClr val="009900"/>
                    </a:solidFill>
                    <a:latin typeface="Georgia" pitchFamily="18" charset="0"/>
                    <a:ea typeface="Arial Unicode MS" pitchFamily="34" charset="-128"/>
                    <a:cs typeface="Arial Unicode MS" pitchFamily="34" charset="-128"/>
                  </a:rPr>
                  <a:t>23</a:t>
                </a:r>
                <a:endParaRPr lang="en-GB" sz="2200">
                  <a:solidFill>
                    <a:srgbClr val="009900"/>
                  </a:solidFill>
                  <a:latin typeface="Georgia" pitchFamily="18" charset="0"/>
                  <a:ea typeface="Arial Unicode MS" pitchFamily="34" charset="-128"/>
                  <a:cs typeface="Arial Unicode MS" pitchFamily="34" charset="-128"/>
                </a:endParaRPr>
              </a:p>
            </p:txBody>
          </p:sp>
        </p:grpSp>
      </p:grpSp>
      <p:graphicFrame>
        <p:nvGraphicFramePr>
          <p:cNvPr id="49" name="Group 13"/>
          <p:cNvGraphicFramePr>
            <a:graphicFrameLocks noGrp="1"/>
          </p:cNvGraphicFramePr>
          <p:nvPr>
            <p:extLst>
              <p:ext uri="{D42A27DB-BD31-4B8C-83A1-F6EECF244321}">
                <p14:modId xmlns:p14="http://schemas.microsoft.com/office/powerpoint/2010/main" val="3593245427"/>
              </p:ext>
            </p:extLst>
          </p:nvPr>
        </p:nvGraphicFramePr>
        <p:xfrm>
          <a:off x="1371600" y="1383268"/>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0.85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0" name="Group 27"/>
          <p:cNvGraphicFramePr>
            <a:graphicFrameLocks noGrp="1"/>
          </p:cNvGraphicFramePr>
          <p:nvPr>
            <p:extLst>
              <p:ext uri="{D42A27DB-BD31-4B8C-83A1-F6EECF244321}">
                <p14:modId xmlns:p14="http://schemas.microsoft.com/office/powerpoint/2010/main" val="4270930901"/>
              </p:ext>
            </p:extLst>
          </p:nvPr>
        </p:nvGraphicFramePr>
        <p:xfrm>
          <a:off x="5715000" y="1383268"/>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err="1" smtClean="0">
                          <a:ln>
                            <a:noFill/>
                          </a:ln>
                          <a:solidFill>
                            <a:srgbClr val="000080"/>
                          </a:solidFill>
                          <a:effectLst/>
                          <a:latin typeface="Calibri" pitchFamily="34" charset="0"/>
                          <a:ea typeface="Arial Unicode MS" pitchFamily="34" charset="-128"/>
                          <a:cs typeface="Arial Unicode MS" pitchFamily="34" charset="-128"/>
                        </a:rPr>
                        <a:t>loc</a:t>
                      </a:r>
                      <a:endPar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1" name="Group 41"/>
          <p:cNvGraphicFramePr>
            <a:graphicFrameLocks noGrp="1"/>
          </p:cNvGraphicFramePr>
          <p:nvPr>
            <p:extLst>
              <p:ext uri="{D42A27DB-BD31-4B8C-83A1-F6EECF244321}">
                <p14:modId xmlns:p14="http://schemas.microsoft.com/office/powerpoint/2010/main" val="3126889037"/>
              </p:ext>
            </p:extLst>
          </p:nvPr>
        </p:nvGraphicFramePr>
        <p:xfrm>
          <a:off x="3276600" y="1383268"/>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0.60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0.30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2" name="Group 55"/>
          <p:cNvGraphicFramePr>
            <a:graphicFrameLocks noGrp="1"/>
          </p:cNvGraphicFramePr>
          <p:nvPr>
            <p:extLst>
              <p:ext uri="{D42A27DB-BD31-4B8C-83A1-F6EECF244321}">
                <p14:modId xmlns:p14="http://schemas.microsoft.com/office/powerpoint/2010/main" val="4236860580"/>
              </p:ext>
            </p:extLst>
          </p:nvPr>
        </p:nvGraphicFramePr>
        <p:xfrm>
          <a:off x="4419600" y="4278868"/>
          <a:ext cx="2133600" cy="1295400"/>
        </p:xfrm>
        <a:graphic>
          <a:graphicData uri="http://schemas.openxmlformats.org/drawingml/2006/table">
            <a:tbl>
              <a:tblPr/>
              <a:tblGrid>
                <a:gridCol w="1371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irrelevant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err="1" smtClean="0">
                          <a:ln>
                            <a:noFill/>
                          </a:ln>
                          <a:solidFill>
                            <a:srgbClr val="000080"/>
                          </a:solidFill>
                          <a:effectLst/>
                          <a:latin typeface="Calibri" pitchFamily="34" charset="0"/>
                          <a:ea typeface="Arial Unicode MS" pitchFamily="34" charset="-128"/>
                          <a:cs typeface="Arial Unicode MS" pitchFamily="34" charset="-128"/>
                        </a:rPr>
                        <a:t>spouse_of</a:t>
                      </a:r>
                      <a:endPar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err="1" smtClean="0">
                          <a:ln>
                            <a:noFill/>
                          </a:ln>
                          <a:solidFill>
                            <a:srgbClr val="000080"/>
                          </a:solidFill>
                          <a:effectLst/>
                          <a:latin typeface="Calibri" pitchFamily="34" charset="0"/>
                          <a:ea typeface="Arial Unicode MS" pitchFamily="34" charset="-128"/>
                          <a:cs typeface="Arial Unicode MS" pitchFamily="34" charset="-128"/>
                        </a:rPr>
                        <a:t>born_in</a:t>
                      </a:r>
                      <a:endPar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0.85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3" name="Group 69"/>
          <p:cNvGraphicFramePr>
            <a:graphicFrameLocks noGrp="1"/>
          </p:cNvGraphicFramePr>
          <p:nvPr>
            <p:extLst>
              <p:ext uri="{D42A27DB-BD31-4B8C-83A1-F6EECF244321}">
                <p14:modId xmlns:p14="http://schemas.microsoft.com/office/powerpoint/2010/main" val="3855049701"/>
              </p:ext>
            </p:extLst>
          </p:nvPr>
        </p:nvGraphicFramePr>
        <p:xfrm>
          <a:off x="1828800" y="4278868"/>
          <a:ext cx="2133600" cy="1295400"/>
        </p:xfrm>
        <a:graphic>
          <a:graphicData uri="http://schemas.openxmlformats.org/drawingml/2006/table">
            <a:tbl>
              <a:tblPr/>
              <a:tblGrid>
                <a:gridCol w="1371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irrelevant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spouse_of</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born_in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4" name="Group 83"/>
          <p:cNvGraphicFramePr>
            <a:graphicFrameLocks noGrp="1"/>
          </p:cNvGraphicFramePr>
          <p:nvPr>
            <p:extLst>
              <p:ext uri="{D42A27DB-BD31-4B8C-83A1-F6EECF244321}">
                <p14:modId xmlns:p14="http://schemas.microsoft.com/office/powerpoint/2010/main" val="2863074049"/>
              </p:ext>
            </p:extLst>
          </p:nvPr>
        </p:nvGraphicFramePr>
        <p:xfrm>
          <a:off x="1823357" y="4278868"/>
          <a:ext cx="2133600" cy="1295400"/>
        </p:xfrm>
        <a:graphic>
          <a:graphicData uri="http://schemas.openxmlformats.org/drawingml/2006/table">
            <a:tbl>
              <a:tblPr/>
              <a:tblGrid>
                <a:gridCol w="1371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irrelevant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err="1" smtClean="0">
                          <a:ln>
                            <a:noFill/>
                          </a:ln>
                          <a:solidFill>
                            <a:srgbClr val="000080"/>
                          </a:solidFill>
                          <a:effectLst/>
                          <a:latin typeface="Calibri" pitchFamily="34" charset="0"/>
                          <a:ea typeface="Arial Unicode MS" pitchFamily="34" charset="-128"/>
                          <a:cs typeface="Arial Unicode MS" pitchFamily="34" charset="-128"/>
                        </a:rPr>
                        <a:t>spouse_of</a:t>
                      </a:r>
                      <a:endPar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born_in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55" name="Group 97"/>
          <p:cNvGraphicFramePr>
            <a:graphicFrameLocks noGrp="1"/>
          </p:cNvGraphicFramePr>
          <p:nvPr>
            <p:extLst>
              <p:ext uri="{D42A27DB-BD31-4B8C-83A1-F6EECF244321}">
                <p14:modId xmlns:p14="http://schemas.microsoft.com/office/powerpoint/2010/main" val="670769223"/>
              </p:ext>
            </p:extLst>
          </p:nvPr>
        </p:nvGraphicFramePr>
        <p:xfrm>
          <a:off x="1371600" y="1371600"/>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rPr>
                        <a:t>0.85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56" name="Group 111"/>
          <p:cNvGraphicFramePr>
            <a:graphicFrameLocks noGrp="1"/>
          </p:cNvGraphicFramePr>
          <p:nvPr>
            <p:extLst>
              <p:ext uri="{D42A27DB-BD31-4B8C-83A1-F6EECF244321}">
                <p14:modId xmlns:p14="http://schemas.microsoft.com/office/powerpoint/2010/main" val="1375382799"/>
              </p:ext>
            </p:extLst>
          </p:nvPr>
        </p:nvGraphicFramePr>
        <p:xfrm>
          <a:off x="3276600" y="1377043"/>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0.60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0.30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57" name="Group 125"/>
          <p:cNvGraphicFramePr>
            <a:graphicFrameLocks noGrp="1"/>
          </p:cNvGraphicFramePr>
          <p:nvPr>
            <p:extLst>
              <p:ext uri="{D42A27DB-BD31-4B8C-83A1-F6EECF244321}">
                <p14:modId xmlns:p14="http://schemas.microsoft.com/office/powerpoint/2010/main" val="1815062409"/>
              </p:ext>
            </p:extLst>
          </p:nvPr>
        </p:nvGraphicFramePr>
        <p:xfrm>
          <a:off x="5709557" y="1383268"/>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58" name="Group 139"/>
          <p:cNvGraphicFramePr>
            <a:graphicFrameLocks noGrp="1"/>
          </p:cNvGraphicFramePr>
          <p:nvPr>
            <p:extLst>
              <p:ext uri="{D42A27DB-BD31-4B8C-83A1-F6EECF244321}">
                <p14:modId xmlns:p14="http://schemas.microsoft.com/office/powerpoint/2010/main" val="1974758540"/>
              </p:ext>
            </p:extLst>
          </p:nvPr>
        </p:nvGraphicFramePr>
        <p:xfrm>
          <a:off x="1758043" y="4267200"/>
          <a:ext cx="2209800" cy="1295400"/>
        </p:xfrm>
        <a:graphic>
          <a:graphicData uri="http://schemas.openxmlformats.org/drawingml/2006/table">
            <a:tbl>
              <a:tblPr/>
              <a:tblGrid>
                <a:gridCol w="1470025">
                  <a:extLst>
                    <a:ext uri="{9D8B030D-6E8A-4147-A177-3AD203B41FA5}">
                      <a16:colId xmlns:a16="http://schemas.microsoft.com/office/drawing/2014/main" val="20000"/>
                    </a:ext>
                  </a:extLst>
                </a:gridCol>
                <a:gridCol w="739775">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irrelevant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dirty="0" err="1" smtClean="0">
                          <a:ln>
                            <a:noFill/>
                          </a:ln>
                          <a:solidFill>
                            <a:srgbClr val="0000FF"/>
                          </a:solidFill>
                          <a:effectLst/>
                          <a:latin typeface="Calibri" pitchFamily="34" charset="0"/>
                          <a:ea typeface="Arial Unicode MS" pitchFamily="34" charset="-128"/>
                          <a:cs typeface="Arial Unicode MS" pitchFamily="34" charset="-128"/>
                        </a:rPr>
                        <a:t>spouse_of</a:t>
                      </a:r>
                      <a:endParaRPr kumimoji="0" lang="en-US" altLang="zh-TW" sz="16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born_in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59" name="Group 153"/>
          <p:cNvGraphicFramePr>
            <a:graphicFrameLocks noGrp="1"/>
          </p:cNvGraphicFramePr>
          <p:nvPr>
            <p:extLst>
              <p:ext uri="{D42A27DB-BD31-4B8C-83A1-F6EECF244321}">
                <p14:modId xmlns:p14="http://schemas.microsoft.com/office/powerpoint/2010/main" val="3431366415"/>
              </p:ext>
            </p:extLst>
          </p:nvPr>
        </p:nvGraphicFramePr>
        <p:xfrm>
          <a:off x="4419600" y="4283529"/>
          <a:ext cx="2133600" cy="1295400"/>
        </p:xfrm>
        <a:graphic>
          <a:graphicData uri="http://schemas.openxmlformats.org/drawingml/2006/table">
            <a:tbl>
              <a:tblPr/>
              <a:tblGrid>
                <a:gridCol w="1371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irrelevant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0.10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err="1" smtClean="0">
                          <a:ln>
                            <a:noFill/>
                          </a:ln>
                          <a:solidFill>
                            <a:srgbClr val="000080"/>
                          </a:solidFill>
                          <a:effectLst/>
                          <a:latin typeface="Calibri" pitchFamily="34" charset="0"/>
                          <a:ea typeface="Arial Unicode MS" pitchFamily="34" charset="-128"/>
                          <a:cs typeface="Arial Unicode MS" pitchFamily="34" charset="-128"/>
                        </a:rPr>
                        <a:t>spouse_of</a:t>
                      </a:r>
                      <a:endPar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born_in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rPr>
                        <a:t>0.85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pSp>
        <p:nvGrpSpPr>
          <p:cNvPr id="60" name="Group 167"/>
          <p:cNvGrpSpPr>
            <a:grpSpLocks/>
          </p:cNvGrpSpPr>
          <p:nvPr/>
        </p:nvGrpSpPr>
        <p:grpSpPr bwMode="auto">
          <a:xfrm>
            <a:off x="4876800" y="545068"/>
            <a:ext cx="2971800" cy="3733800"/>
            <a:chOff x="3072" y="576"/>
            <a:chExt cx="1872" cy="2352"/>
          </a:xfrm>
        </p:grpSpPr>
        <p:sp>
          <p:nvSpPr>
            <p:cNvPr id="61" name="AutoShape 168"/>
            <p:cNvSpPr>
              <a:spLocks noChangeArrowheads="1"/>
            </p:cNvSpPr>
            <p:nvPr/>
          </p:nvSpPr>
          <p:spPr bwMode="auto">
            <a:xfrm rot="2590984">
              <a:off x="4656" y="576"/>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62" name="AutoShape 169"/>
            <p:cNvSpPr>
              <a:spLocks noChangeArrowheads="1"/>
            </p:cNvSpPr>
            <p:nvPr/>
          </p:nvSpPr>
          <p:spPr bwMode="auto">
            <a:xfrm rot="2590984">
              <a:off x="3072" y="576"/>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63" name="AutoShape 170"/>
            <p:cNvSpPr>
              <a:spLocks noChangeArrowheads="1"/>
            </p:cNvSpPr>
            <p:nvPr/>
          </p:nvSpPr>
          <p:spPr bwMode="auto">
            <a:xfrm rot="2590984">
              <a:off x="4224" y="2496"/>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grpSp>
      <p:graphicFrame>
        <p:nvGraphicFramePr>
          <p:cNvPr id="64" name="Group 171"/>
          <p:cNvGraphicFramePr>
            <a:graphicFrameLocks noGrp="1"/>
          </p:cNvGraphicFramePr>
          <p:nvPr>
            <p:extLst>
              <p:ext uri="{D42A27DB-BD31-4B8C-83A1-F6EECF244321}">
                <p14:modId xmlns:p14="http://schemas.microsoft.com/office/powerpoint/2010/main" val="1564531941"/>
              </p:ext>
            </p:extLst>
          </p:nvPr>
        </p:nvGraphicFramePr>
        <p:xfrm>
          <a:off x="5715000" y="1382486"/>
          <a:ext cx="1524000" cy="1295400"/>
        </p:xfrm>
        <a:graphic>
          <a:graphicData uri="http://schemas.openxmlformats.org/drawingml/2006/table">
            <a:tbl>
              <a:tblPr/>
              <a:tblGrid>
                <a:gridCol w="762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other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0.05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0" i="0" u="none" strike="noStrike" cap="none" normalizeH="0" baseline="0" smtClean="0">
                          <a:ln>
                            <a:noFill/>
                          </a:ln>
                          <a:solidFill>
                            <a:srgbClr val="000080"/>
                          </a:solidFill>
                          <a:effectLst/>
                          <a:latin typeface="Calibri" pitchFamily="34" charset="0"/>
                          <a:ea typeface="Arial Unicode MS" pitchFamily="34" charset="-128"/>
                          <a:cs typeface="Arial Unicode MS" pitchFamily="34" charset="-128"/>
                        </a:rPr>
                        <a:t>per</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0" i="0" u="none" strike="noStrike" cap="none" normalizeH="0" baseline="0" dirty="0" smtClean="0">
                          <a:ln>
                            <a:noFill/>
                          </a:ln>
                          <a:solidFill>
                            <a:srgbClr val="000080"/>
                          </a:solidFill>
                          <a:effectLst/>
                          <a:latin typeface="Calibri" pitchFamily="34" charset="0"/>
                          <a:ea typeface="Arial Unicode MS" pitchFamily="34" charset="-128"/>
                          <a:cs typeface="Arial Unicode MS" pitchFamily="34" charset="-128"/>
                        </a:rPr>
                        <a:t>0.50</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zh-TW" sz="1600" b="1" i="0" u="none" strike="noStrike" cap="none" normalizeH="0" baseline="0" smtClean="0">
                          <a:ln>
                            <a:noFill/>
                          </a:ln>
                          <a:solidFill>
                            <a:srgbClr val="0000FF"/>
                          </a:solidFill>
                          <a:effectLst/>
                          <a:latin typeface="Calibri" pitchFamily="34" charset="0"/>
                          <a:ea typeface="Arial Unicode MS" pitchFamily="34" charset="-128"/>
                          <a:cs typeface="Arial Unicode MS" pitchFamily="34" charset="-128"/>
                        </a:rPr>
                        <a:t>loc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zh-TW" altLang="en-US" sz="1900" b="1" i="0" u="none" strike="noStrike" cap="none" normalizeH="0" baseline="0" dirty="0" smtClean="0">
                          <a:ln>
                            <a:noFill/>
                          </a:ln>
                          <a:solidFill>
                            <a:srgbClr val="0000FF"/>
                          </a:solidFill>
                          <a:effectLst/>
                          <a:latin typeface="Calibri" pitchFamily="34" charset="0"/>
                          <a:ea typeface="Arial Unicode MS" pitchFamily="34" charset="-128"/>
                          <a:cs typeface="Arial Unicode MS" pitchFamily="34" charset="-128"/>
                        </a:rPr>
                        <a:t>0.45</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grpSp>
        <p:nvGrpSpPr>
          <p:cNvPr id="65" name="Group 185"/>
          <p:cNvGrpSpPr>
            <a:grpSpLocks/>
          </p:cNvGrpSpPr>
          <p:nvPr/>
        </p:nvGrpSpPr>
        <p:grpSpPr bwMode="auto">
          <a:xfrm>
            <a:off x="609600" y="699056"/>
            <a:ext cx="4724400" cy="3579813"/>
            <a:chOff x="384" y="673"/>
            <a:chExt cx="2976" cy="2255"/>
          </a:xfrm>
        </p:grpSpPr>
        <p:sp>
          <p:nvSpPr>
            <p:cNvPr id="66" name="AutoShape 186"/>
            <p:cNvSpPr>
              <a:spLocks noChangeArrowheads="1"/>
            </p:cNvSpPr>
            <p:nvPr/>
          </p:nvSpPr>
          <p:spPr bwMode="auto">
            <a:xfrm rot="-3640164">
              <a:off x="648" y="2568"/>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67" name="AutoShape 187"/>
            <p:cNvSpPr>
              <a:spLocks noChangeArrowheads="1"/>
            </p:cNvSpPr>
            <p:nvPr/>
          </p:nvSpPr>
          <p:spPr bwMode="auto">
            <a:xfrm rot="2590984">
              <a:off x="3072" y="673"/>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68" name="AutoShape 188"/>
            <p:cNvSpPr>
              <a:spLocks noChangeArrowheads="1"/>
            </p:cNvSpPr>
            <p:nvPr/>
          </p:nvSpPr>
          <p:spPr bwMode="auto">
            <a:xfrm rot="-3640164">
              <a:off x="456" y="888"/>
              <a:ext cx="288" cy="432"/>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grpSp>
      <p:sp>
        <p:nvSpPr>
          <p:cNvPr id="69" name="AutoShape 189"/>
          <p:cNvSpPr>
            <a:spLocks noChangeArrowheads="1"/>
          </p:cNvSpPr>
          <p:nvPr/>
        </p:nvSpPr>
        <p:spPr bwMode="auto">
          <a:xfrm rot="-3640164">
            <a:off x="1028700" y="3707368"/>
            <a:ext cx="457200" cy="685800"/>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70" name="AutoShape 190"/>
          <p:cNvSpPr>
            <a:spLocks noChangeArrowheads="1"/>
          </p:cNvSpPr>
          <p:nvPr/>
        </p:nvSpPr>
        <p:spPr bwMode="auto">
          <a:xfrm rot="2590984">
            <a:off x="7335546" y="774629"/>
            <a:ext cx="457200" cy="685800"/>
          </a:xfrm>
          <a:prstGeom prst="downArrow">
            <a:avLst>
              <a:gd name="adj1" fmla="val 50000"/>
              <a:gd name="adj2" fmla="val 37500"/>
            </a:avLst>
          </a:prstGeom>
          <a:solidFill>
            <a:srgbClr val="FFCC99"/>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cs typeface="Arial" charset="0"/>
            </a:endParaRPr>
          </a:p>
        </p:txBody>
      </p:sp>
      <p:sp>
        <p:nvSpPr>
          <p:cNvPr id="71" name="Text Box 193"/>
          <p:cNvSpPr txBox="1">
            <a:spLocks noChangeArrowheads="1"/>
          </p:cNvSpPr>
          <p:nvPr/>
        </p:nvSpPr>
        <p:spPr bwMode="auto">
          <a:xfrm>
            <a:off x="222544" y="6055692"/>
            <a:ext cx="8686800" cy="369332"/>
          </a:xfrm>
          <a:prstGeom prst="rect">
            <a:avLst/>
          </a:prstGeom>
          <a:solidFill>
            <a:srgbClr val="FAE1AF"/>
          </a:solidFill>
          <a:ln w="12700">
            <a:solidFill>
              <a:srgbClr val="A7001B"/>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srgbClr val="000080"/>
                </a:solidFill>
                <a:effectLst/>
                <a:uLnTx/>
                <a:uFillTx/>
                <a:latin typeface="Calibri"/>
                <a:ea typeface="Arial Unicode MS" pitchFamily="34" charset="-128"/>
                <a:cs typeface="Arial Unicode MS" pitchFamily="34" charset="-128"/>
              </a:rPr>
              <a:t>Models could be learned </a:t>
            </a:r>
            <a:r>
              <a:rPr kumimoji="0" lang="en-US" altLang="zh-TW" sz="1800" b="0" i="0" u="none" strike="noStrike" kern="0" cap="none" spc="0" normalizeH="0" baseline="0" noProof="0" dirty="0" smtClean="0">
                <a:ln>
                  <a:noFill/>
                </a:ln>
                <a:solidFill>
                  <a:srgbClr val="000080"/>
                </a:solidFill>
                <a:effectLst/>
                <a:uLnTx/>
                <a:uFillTx/>
                <a:latin typeface="Calibri"/>
                <a:ea typeface="Arial Unicode MS" pitchFamily="34" charset="-128"/>
                <a:cs typeface="Arial Unicode MS" pitchFamily="34" charset="-128"/>
              </a:rPr>
              <a:t>separately/jointly; </a:t>
            </a:r>
            <a:r>
              <a:rPr kumimoji="0" lang="en-US" altLang="zh-TW" sz="1800" b="0" i="0" u="none" strike="noStrike" kern="0" cap="none" spc="0" normalizeH="0" baseline="0" noProof="0" dirty="0">
                <a:ln>
                  <a:noFill/>
                </a:ln>
                <a:solidFill>
                  <a:srgbClr val="000080"/>
                </a:solidFill>
                <a:effectLst/>
                <a:uLnTx/>
                <a:uFillTx/>
                <a:latin typeface="Calibri"/>
                <a:ea typeface="Arial Unicode MS" pitchFamily="34" charset="-128"/>
                <a:cs typeface="Arial Unicode MS" pitchFamily="34" charset="-128"/>
              </a:rPr>
              <a:t>constraints may come up only at decision time. </a:t>
            </a:r>
            <a:endParaRPr kumimoji="0" lang="en-US" altLang="zh-TW" sz="1800" b="1" i="0" u="none" strike="noStrike" kern="0" cap="none" spc="0" normalizeH="0" baseline="0" noProof="0" dirty="0">
              <a:ln>
                <a:noFill/>
              </a:ln>
              <a:solidFill>
                <a:srgbClr val="000080"/>
              </a:solidFill>
              <a:effectLst/>
              <a:uLnTx/>
              <a:uFillTx/>
              <a:latin typeface="Calibri"/>
              <a:ea typeface="Arial Unicode MS" pitchFamily="34" charset="-128"/>
              <a:cs typeface="Arial Unicode MS" pitchFamily="34" charset="-128"/>
            </a:endParaRPr>
          </a:p>
        </p:txBody>
      </p:sp>
      <p:sp>
        <p:nvSpPr>
          <p:cNvPr id="72" name="Text Box 192"/>
          <p:cNvSpPr txBox="1">
            <a:spLocks noChangeArrowheads="1"/>
          </p:cNvSpPr>
          <p:nvPr/>
        </p:nvSpPr>
        <p:spPr bwMode="auto">
          <a:xfrm>
            <a:off x="5410200" y="2765802"/>
            <a:ext cx="3657600" cy="1200329"/>
          </a:xfrm>
          <a:prstGeom prst="rect">
            <a:avLst/>
          </a:prstGeom>
          <a:solidFill>
            <a:srgbClr val="FAE1AF"/>
          </a:solidFill>
          <a:ln w="12700">
            <a:solidFill>
              <a:srgbClr val="A7001B"/>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srgbClr val="3366CC"/>
                </a:solidFill>
                <a:effectLst/>
                <a:uLnTx/>
                <a:uFillTx/>
                <a:latin typeface="Calibri"/>
                <a:ea typeface="Arial Unicode MS" pitchFamily="34" charset="-128"/>
                <a:cs typeface="Arial Unicode MS" pitchFamily="34" charset="-128"/>
              </a:rPr>
              <a:t>Key </a:t>
            </a:r>
            <a:r>
              <a:rPr kumimoji="0" lang="en-US" altLang="zh-TW" sz="1800" b="0" i="0" u="none" strike="noStrike" kern="0" cap="none" spc="0" normalizeH="0" baseline="0" noProof="0" dirty="0" smtClean="0">
                <a:ln>
                  <a:noFill/>
                </a:ln>
                <a:solidFill>
                  <a:srgbClr val="3366CC"/>
                </a:solidFill>
                <a:effectLst/>
                <a:uLnTx/>
                <a:uFillTx/>
                <a:latin typeface="Calibri"/>
                <a:ea typeface="Arial Unicode MS" pitchFamily="34" charset="-128"/>
                <a:cs typeface="Arial Unicode MS" pitchFamily="34" charset="-128"/>
              </a:rPr>
              <a:t>Questions: </a:t>
            </a:r>
            <a:endParaRPr kumimoji="0" lang="en-US" altLang="zh-TW" sz="1800" b="0" i="0" u="none" strike="noStrike" kern="0" cap="none" spc="0" normalizeH="0" baseline="0" noProof="0" dirty="0">
              <a:ln>
                <a:noFill/>
              </a:ln>
              <a:solidFill>
                <a:srgbClr val="3366CC"/>
              </a:solidFill>
              <a:effectLst/>
              <a:uLnTx/>
              <a:uFillTx/>
              <a:latin typeface="Calibri"/>
              <a:ea typeface="Arial Unicode MS" pitchFamily="34" charset="-128"/>
              <a:cs typeface="Arial Unicode MS" pitchFamily="34" charset="-128"/>
            </a:endParaRPr>
          </a:p>
          <a:p>
            <a:pPr marL="0" marR="0" lvl="0" indent="0" defTabSz="914400" eaLnBrk="1" fontAlgn="auto" latinLnBrk="0" hangingPunct="1">
              <a:lnSpc>
                <a:spcPct val="100000"/>
              </a:lnSpc>
              <a:spcBef>
                <a:spcPts val="0"/>
              </a:spcBef>
              <a:spcAft>
                <a:spcPts val="0"/>
              </a:spcAft>
              <a:buClrTx/>
              <a:buSzPct val="75000"/>
              <a:buFontTx/>
              <a:buNone/>
              <a:tabLst/>
              <a:defRPr/>
            </a:pPr>
            <a:r>
              <a:rPr kumimoji="0" lang="en-US" altLang="zh-TW" sz="1800" b="1" i="0" u="none" strike="noStrike" kern="0" cap="none" spc="0" normalizeH="0" baseline="0" noProof="0" dirty="0">
                <a:ln>
                  <a:noFill/>
                </a:ln>
                <a:solidFill>
                  <a:srgbClr val="003366"/>
                </a:solidFill>
                <a:effectLst/>
                <a:uLnTx/>
                <a:uFillTx/>
                <a:latin typeface="Calibri"/>
                <a:ea typeface="Arial Unicode MS" pitchFamily="34" charset="-128"/>
                <a:cs typeface="Arial Unicode MS" pitchFamily="34" charset="-128"/>
              </a:rPr>
              <a:t>How to learn the model(s)? </a:t>
            </a:r>
          </a:p>
          <a:p>
            <a:pPr marL="0" marR="0" lvl="0" indent="0" defTabSz="914400" eaLnBrk="1" fontAlgn="auto" latinLnBrk="0" hangingPunct="1">
              <a:lnSpc>
                <a:spcPct val="100000"/>
              </a:lnSpc>
              <a:spcBef>
                <a:spcPts val="0"/>
              </a:spcBef>
              <a:spcAft>
                <a:spcPts val="0"/>
              </a:spcAft>
              <a:buClrTx/>
              <a:buSzPct val="75000"/>
              <a:buFontTx/>
              <a:buNone/>
              <a:tabLst/>
              <a:defRPr/>
            </a:pPr>
            <a:r>
              <a:rPr kumimoji="0" lang="en-US" altLang="zh-TW" sz="1800" b="1" i="0" u="none" strike="noStrike" kern="0" cap="none" spc="0" normalizeH="0" baseline="0" noProof="0" dirty="0" smtClean="0">
                <a:ln>
                  <a:noFill/>
                </a:ln>
                <a:solidFill>
                  <a:srgbClr val="003366"/>
                </a:solidFill>
                <a:effectLst/>
                <a:uLnTx/>
                <a:uFillTx/>
                <a:latin typeface="Calibri"/>
                <a:ea typeface="Arial Unicode MS" pitchFamily="34" charset="-128"/>
                <a:cs typeface="Arial Unicode MS" pitchFamily="34" charset="-128"/>
              </a:rPr>
              <a:t>What is the source of the knowledge?</a:t>
            </a:r>
          </a:p>
          <a:p>
            <a:pPr marL="0" marR="0" lvl="0" indent="0" defTabSz="914400" eaLnBrk="1" fontAlgn="auto" latinLnBrk="0" hangingPunct="1">
              <a:lnSpc>
                <a:spcPct val="100000"/>
              </a:lnSpc>
              <a:spcBef>
                <a:spcPts val="0"/>
              </a:spcBef>
              <a:spcAft>
                <a:spcPts val="0"/>
              </a:spcAft>
              <a:buClrTx/>
              <a:buSzPct val="75000"/>
              <a:buFontTx/>
              <a:buNone/>
              <a:tabLst/>
              <a:defRPr/>
            </a:pPr>
            <a:r>
              <a:rPr kumimoji="0" lang="en-US" altLang="zh-TW" sz="1800" b="1" i="0" u="none" strike="noStrike" kern="0" cap="none" spc="0" normalizeH="0" baseline="0" noProof="0" dirty="0">
                <a:ln>
                  <a:noFill/>
                </a:ln>
                <a:solidFill>
                  <a:srgbClr val="003366"/>
                </a:solidFill>
                <a:effectLst/>
                <a:uLnTx/>
                <a:uFillTx/>
                <a:latin typeface="Calibri"/>
                <a:ea typeface="Arial Unicode MS" pitchFamily="34" charset="-128"/>
                <a:cs typeface="Arial Unicode MS" pitchFamily="34" charset="-128"/>
              </a:rPr>
              <a:t>How to guide the global inference</a:t>
            </a:r>
            <a:r>
              <a:rPr kumimoji="0" lang="en-US" altLang="zh-TW" sz="1800" b="1" i="0" u="none" strike="noStrike" kern="0" cap="none" spc="0" normalizeH="0" baseline="0" noProof="0" dirty="0" smtClean="0">
                <a:ln>
                  <a:noFill/>
                </a:ln>
                <a:solidFill>
                  <a:srgbClr val="003366"/>
                </a:solidFill>
                <a:effectLst/>
                <a:uLnTx/>
                <a:uFillTx/>
                <a:latin typeface="Calibri"/>
                <a:ea typeface="Arial Unicode MS" pitchFamily="34" charset="-128"/>
                <a:cs typeface="Arial Unicode MS" pitchFamily="34" charset="-128"/>
              </a:rPr>
              <a:t>?</a:t>
            </a:r>
            <a:r>
              <a:rPr kumimoji="0" lang="en-US" altLang="zh-TW" sz="1800" b="0" i="0" u="none" strike="noStrike" kern="0" cap="none" spc="0" normalizeH="0" baseline="0" noProof="0" dirty="0" smtClean="0">
                <a:ln>
                  <a:noFill/>
                </a:ln>
                <a:solidFill>
                  <a:srgbClr val="003366"/>
                </a:solidFill>
                <a:effectLst/>
                <a:uLnTx/>
                <a:uFillTx/>
                <a:latin typeface="Calibri"/>
                <a:ea typeface="Arial Unicode MS" pitchFamily="34" charset="-128"/>
                <a:cs typeface="Arial Unicode MS" pitchFamily="34" charset="-128"/>
              </a:rPr>
              <a:t> </a:t>
            </a:r>
          </a:p>
        </p:txBody>
      </p:sp>
      <p:sp>
        <p:nvSpPr>
          <p:cNvPr id="74" name="AutoShape 191"/>
          <p:cNvSpPr>
            <a:spLocks noChangeArrowheads="1"/>
          </p:cNvSpPr>
          <p:nvPr/>
        </p:nvSpPr>
        <p:spPr bwMode="auto">
          <a:xfrm>
            <a:off x="6553200" y="596971"/>
            <a:ext cx="2438400" cy="698429"/>
          </a:xfrm>
          <a:prstGeom prst="wedgeRectCallout">
            <a:avLst>
              <a:gd name="adj1" fmla="val -7098"/>
              <a:gd name="adj2" fmla="val 45320"/>
            </a:avLst>
          </a:prstGeom>
          <a:solidFill>
            <a:srgbClr val="FAE1AF"/>
          </a:solidFill>
          <a:ln w="9525">
            <a:solidFill>
              <a:srgbClr val="A7001B"/>
            </a:solid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400080"/>
                </a:solidFill>
                <a:effectLst/>
                <a:uLnTx/>
                <a:uFillTx/>
                <a:latin typeface="Calibri"/>
                <a:cs typeface="Arial" charset="0"/>
              </a:rPr>
              <a:t>Joint inference </a:t>
            </a:r>
            <a:r>
              <a:rPr kumimoji="0" lang="en-US" sz="1800" b="1" i="0" u="none" strike="noStrike" kern="0" cap="none" spc="0" normalizeH="0" baseline="0" noProof="0" dirty="0" smtClean="0">
                <a:ln>
                  <a:noFill/>
                </a:ln>
                <a:solidFill>
                  <a:srgbClr val="000080"/>
                </a:solidFill>
                <a:effectLst/>
                <a:uLnTx/>
                <a:uFillTx/>
                <a:latin typeface="Calibri"/>
                <a:cs typeface="Arial" charset="0"/>
              </a:rPr>
              <a:t>gives good improvement </a:t>
            </a:r>
          </a:p>
        </p:txBody>
      </p:sp>
      <p:sp>
        <p:nvSpPr>
          <p:cNvPr id="73" name="Text Box 9"/>
          <p:cNvSpPr txBox="1">
            <a:spLocks noChangeArrowheads="1"/>
          </p:cNvSpPr>
          <p:nvPr/>
        </p:nvSpPr>
        <p:spPr bwMode="auto">
          <a:xfrm rot="590322">
            <a:off x="614301" y="2905623"/>
            <a:ext cx="7592998" cy="1600438"/>
          </a:xfrm>
          <a:prstGeom prst="rect">
            <a:avLst/>
          </a:prstGeom>
          <a:solidFill>
            <a:srgbClr val="FAC896"/>
          </a:solidFill>
          <a:ln w="19050">
            <a:solidFill>
              <a:srgbClr val="A7001B"/>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dirty="0" smtClean="0">
                <a:ln>
                  <a:noFill/>
                </a:ln>
                <a:solidFill>
                  <a:srgbClr val="000080"/>
                </a:solidFill>
                <a:effectLst/>
                <a:uLnTx/>
                <a:uFillTx/>
                <a:latin typeface="Calibri"/>
                <a:cs typeface="Arial" charset="0"/>
              </a:rPr>
              <a:t>An Objective function that  incorporates </a:t>
            </a:r>
            <a:r>
              <a:rPr kumimoji="0" lang="en-US" sz="2800" b="0" i="0" u="none" strike="noStrike" kern="0" cap="none" spc="0" normalizeH="0" baseline="0" noProof="0" dirty="0" smtClean="0">
                <a:ln>
                  <a:noFill/>
                </a:ln>
                <a:solidFill>
                  <a:srgbClr val="400080"/>
                </a:solidFill>
                <a:effectLst/>
                <a:uLnTx/>
                <a:uFillTx/>
                <a:latin typeface="Calibri"/>
                <a:cs typeface="Arial" charset="0"/>
              </a:rPr>
              <a:t>learned</a:t>
            </a:r>
            <a:r>
              <a:rPr kumimoji="0" lang="en-US" sz="2800" b="0" i="0" u="none" strike="noStrike" kern="0" cap="none" spc="0" normalizeH="0" baseline="0" noProof="0" dirty="0" smtClean="0">
                <a:ln>
                  <a:noFill/>
                </a:ln>
                <a:solidFill>
                  <a:srgbClr val="000080"/>
                </a:solidFill>
                <a:effectLst/>
                <a:uLnTx/>
                <a:uFillTx/>
                <a:latin typeface="Calibri"/>
                <a:cs typeface="Arial" charset="0"/>
              </a:rPr>
              <a:t> models with </a:t>
            </a:r>
            <a:r>
              <a:rPr kumimoji="0" lang="en-US" sz="2800" b="0" i="0" u="none" strike="noStrike" kern="0" cap="none" spc="0" normalizeH="0" baseline="0" noProof="0" dirty="0" smtClean="0">
                <a:ln>
                  <a:noFill/>
                </a:ln>
                <a:solidFill>
                  <a:srgbClr val="400080"/>
                </a:solidFill>
                <a:effectLst/>
                <a:uLnTx/>
                <a:uFillTx/>
                <a:latin typeface="Calibri"/>
                <a:cs typeface="Arial" charset="0"/>
              </a:rPr>
              <a:t>knowledge</a:t>
            </a:r>
            <a:r>
              <a:rPr kumimoji="0" lang="en-US" sz="2800" b="0" i="0" u="none" strike="noStrike" kern="0" cap="none" spc="0" normalizeH="0" baseline="0" noProof="0" dirty="0" smtClean="0">
                <a:ln>
                  <a:noFill/>
                </a:ln>
                <a:solidFill>
                  <a:srgbClr val="000080"/>
                </a:solidFill>
                <a:effectLst/>
                <a:uLnTx/>
                <a:uFillTx/>
                <a:latin typeface="Calibri"/>
                <a:cs typeface="Arial" charset="0"/>
              </a:rPr>
              <a:t> (</a:t>
            </a:r>
            <a:r>
              <a:rPr kumimoji="0" lang="en-US" sz="2800" i="0" u="none" strike="noStrike" kern="0" cap="none" spc="0" normalizeH="0" baseline="0" noProof="0" dirty="0" smtClean="0">
                <a:ln>
                  <a:noFill/>
                </a:ln>
                <a:solidFill>
                  <a:srgbClr val="400080"/>
                </a:solidFill>
                <a:effectLst/>
                <a:uLnTx/>
                <a:uFillTx/>
                <a:latin typeface="Calibri"/>
                <a:cs typeface="Arial" charset="0"/>
              </a:rPr>
              <a:t>expectation  constraints</a:t>
            </a:r>
            <a:r>
              <a:rPr kumimoji="0" lang="en-US" sz="2800" b="0" i="0" u="none" strike="noStrike" kern="0" cap="none" spc="0" normalizeH="0" baseline="0" noProof="0" dirty="0" smtClean="0">
                <a:ln>
                  <a:noFill/>
                </a:ln>
                <a:solidFill>
                  <a:srgbClr val="000080"/>
                </a:solidFill>
                <a:effectLst/>
                <a:uLnTx/>
                <a:uFillTx/>
                <a:latin typeface="Calibri"/>
                <a:cs typeface="Arial" charset="0"/>
              </a:rPr>
              <a:t>) </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0" i="0" u="none" strike="noStrike" kern="0" cap="none" spc="0" normalizeH="0" baseline="0" noProof="0" dirty="0">
                <a:ln>
                  <a:noFill/>
                </a:ln>
                <a:solidFill>
                  <a:srgbClr val="000080"/>
                </a:solidFill>
                <a:effectLst/>
                <a:uLnTx/>
                <a:uFillTx/>
                <a:latin typeface="Calibri"/>
                <a:cs typeface="Arial" charset="0"/>
              </a:rPr>
              <a:t> </a:t>
            </a:r>
            <a:r>
              <a:rPr kumimoji="0" lang="en-US" sz="2800" b="0" i="0" u="none" strike="noStrike" kern="0" cap="none" spc="0" normalizeH="0" baseline="0" noProof="0" dirty="0" smtClean="0">
                <a:ln>
                  <a:noFill/>
                </a:ln>
                <a:solidFill>
                  <a:srgbClr val="000080"/>
                </a:solidFill>
                <a:effectLst/>
                <a:uLnTx/>
                <a:uFillTx/>
                <a:latin typeface="Calibri"/>
                <a:cs typeface="Arial" charset="0"/>
              </a:rPr>
              <a:t>             A Constrained Conditional Model</a:t>
            </a:r>
            <a:endParaRPr kumimoji="0" lang="en-US" sz="2800" b="0" i="0" u="none" strike="noStrike" kern="0" cap="none" spc="0" normalizeH="0" baseline="0" noProof="0" dirty="0">
              <a:ln>
                <a:noFill/>
              </a:ln>
              <a:solidFill>
                <a:srgbClr val="000080"/>
              </a:solidFill>
              <a:effectLst/>
              <a:uLnTx/>
              <a:uFillTx/>
              <a:latin typeface="Calibri"/>
              <a:cs typeface="Arial" charset="0"/>
            </a:endParaRPr>
          </a:p>
        </p:txBody>
      </p:sp>
      <p:sp>
        <p:nvSpPr>
          <p:cNvPr id="75" name="Text Box 193"/>
          <p:cNvSpPr txBox="1">
            <a:spLocks noChangeArrowheads="1"/>
          </p:cNvSpPr>
          <p:nvPr/>
        </p:nvSpPr>
        <p:spPr bwMode="auto">
          <a:xfrm>
            <a:off x="873272" y="5638800"/>
            <a:ext cx="7397456" cy="369332"/>
          </a:xfrm>
          <a:prstGeom prst="rect">
            <a:avLst/>
          </a:prstGeom>
          <a:solidFill>
            <a:srgbClr val="FAE1AF"/>
          </a:solidFill>
          <a:ln w="12700">
            <a:solidFill>
              <a:srgbClr val="A7001B"/>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000080"/>
                </a:solidFill>
                <a:effectLst/>
                <a:uLnTx/>
                <a:uFillTx/>
                <a:latin typeface="Calibri"/>
                <a:ea typeface="Arial Unicode MS" pitchFamily="34" charset="-128"/>
                <a:cs typeface="Arial Unicode MS" pitchFamily="34" charset="-128"/>
              </a:rPr>
              <a:t>Not all learning is from</a:t>
            </a:r>
            <a:r>
              <a:rPr kumimoji="0" lang="en-US" altLang="zh-TW" sz="1800" b="0" i="0" u="none" strike="noStrike" kern="0" cap="none" spc="0" normalizeH="0" noProof="0" dirty="0" smtClean="0">
                <a:ln>
                  <a:noFill/>
                </a:ln>
                <a:solidFill>
                  <a:srgbClr val="000080"/>
                </a:solidFill>
                <a:effectLst/>
                <a:uLnTx/>
                <a:uFillTx/>
                <a:latin typeface="Calibri"/>
                <a:ea typeface="Arial Unicode MS" pitchFamily="34" charset="-128"/>
                <a:cs typeface="Arial Unicode MS" pitchFamily="34" charset="-128"/>
              </a:rPr>
              <a:t> examples; communication-driven learning is essential. </a:t>
            </a:r>
            <a:endParaRPr kumimoji="0" lang="en-US" altLang="zh-TW" sz="1800" b="1" i="0" u="none" strike="noStrike" kern="0" cap="none" spc="0" normalizeH="0" baseline="0" noProof="0" dirty="0">
              <a:ln>
                <a:noFill/>
              </a:ln>
              <a:solidFill>
                <a:srgbClr val="000080"/>
              </a:solidFill>
              <a:effectLst/>
              <a:uLnTx/>
              <a:uFillTx/>
              <a:latin typeface="Calibri"/>
              <a:ea typeface="Arial Unicode MS" pitchFamily="34" charset="-128"/>
              <a:cs typeface="Arial Unicode MS" pitchFamily="34" charset="-128"/>
            </a:endParaRPr>
          </a:p>
        </p:txBody>
      </p:sp>
    </p:spTree>
    <p:extLst>
      <p:ext uri="{BB962C8B-B14F-4D97-AF65-F5344CB8AC3E}">
        <p14:creationId xmlns:p14="http://schemas.microsoft.com/office/powerpoint/2010/main" val="267510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100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100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checkerboard(across)">
                                      <p:cBhvr>
                                        <p:cTn id="33" dur="500"/>
                                        <p:tgtEl>
                                          <p:spTgt spid="55"/>
                                        </p:tgtEl>
                                      </p:cBhvr>
                                    </p:animEffect>
                                  </p:childTnLst>
                                </p:cTn>
                              </p:par>
                            </p:childTnLst>
                          </p:cTn>
                        </p:par>
                        <p:par>
                          <p:cTn id="34" fill="hold">
                            <p:stCondLst>
                              <p:cond delay="500"/>
                            </p:stCondLst>
                            <p:childTnLst>
                              <p:par>
                                <p:cTn id="35" presetID="5" presetClass="entr" presetSubtype="10"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checkerboard(across)">
                                      <p:cBhvr>
                                        <p:cTn id="37" dur="500"/>
                                        <p:tgtEl>
                                          <p:spTgt spid="56"/>
                                        </p:tgtEl>
                                      </p:cBhvr>
                                    </p:animEffect>
                                  </p:childTnLst>
                                </p:cTn>
                              </p:par>
                            </p:childTnLst>
                          </p:cTn>
                        </p:par>
                        <p:par>
                          <p:cTn id="38" fill="hold">
                            <p:stCondLst>
                              <p:cond delay="1000"/>
                            </p:stCondLst>
                            <p:childTnLst>
                              <p:par>
                                <p:cTn id="39" presetID="5" presetClass="entr" presetSubtype="10" fill="hold"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checkerboard(across)">
                                      <p:cBhvr>
                                        <p:cTn id="41" dur="500"/>
                                        <p:tgtEl>
                                          <p:spTgt spid="57"/>
                                        </p:tgtEl>
                                      </p:cBhvr>
                                    </p:animEffect>
                                  </p:childTnLst>
                                </p:cTn>
                              </p:par>
                            </p:childTnLst>
                          </p:cTn>
                        </p:par>
                        <p:par>
                          <p:cTn id="42" fill="hold">
                            <p:stCondLst>
                              <p:cond delay="1500"/>
                            </p:stCondLst>
                            <p:childTnLst>
                              <p:par>
                                <p:cTn id="43" presetID="5" presetClass="entr" presetSubtype="1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checkerboard(across)">
                                      <p:cBhvr>
                                        <p:cTn id="45" dur="500"/>
                                        <p:tgtEl>
                                          <p:spTgt spid="54"/>
                                        </p:tgtEl>
                                      </p:cBhvr>
                                    </p:animEffect>
                                  </p:childTnLst>
                                </p:cTn>
                              </p:par>
                            </p:childTnLst>
                          </p:cTn>
                        </p:par>
                        <p:par>
                          <p:cTn id="46" fill="hold">
                            <p:stCondLst>
                              <p:cond delay="2000"/>
                            </p:stCondLst>
                            <p:childTnLst>
                              <p:par>
                                <p:cTn id="47" presetID="5" presetClass="entr" presetSubtype="10" fill="hold" nodeType="after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checkerboard(across)">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3"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1+#ppt_w/2"/>
                                          </p:val>
                                        </p:tav>
                                        <p:tav tm="100000">
                                          <p:val>
                                            <p:strVal val="#ppt_x"/>
                                          </p:val>
                                        </p:tav>
                                      </p:tavLst>
                                    </p:anim>
                                    <p:anim calcmode="lin" valueType="num">
                                      <p:cBhvr additive="base">
                                        <p:cTn id="55" dur="500" fill="hold"/>
                                        <p:tgtEl>
                                          <p:spTgt spid="6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70"/>
                                        </p:tgtEl>
                                        <p:attrNameLst>
                                          <p:attrName>style.visibility</p:attrName>
                                        </p:attrNameLst>
                                      </p:cBhvr>
                                      <p:to>
                                        <p:strVal val="visible"/>
                                      </p:to>
                                    </p:set>
                                  </p:childTnLst>
                                </p:cTn>
                              </p:par>
                            </p:childTnLst>
                          </p:cTn>
                        </p:par>
                        <p:par>
                          <p:cTn id="60" fill="hold">
                            <p:stCondLst>
                              <p:cond delay="500"/>
                            </p:stCondLst>
                            <p:childTnLst>
                              <p:par>
                                <p:cTn id="61" presetID="5" presetClass="entr" presetSubtype="10" fill="hold" nodeType="after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checkerboard(across)">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3" fill="hold" nodeType="click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additive="base">
                                        <p:cTn id="68" dur="500" fill="hold"/>
                                        <p:tgtEl>
                                          <p:spTgt spid="65"/>
                                        </p:tgtEl>
                                        <p:attrNameLst>
                                          <p:attrName>ppt_x</p:attrName>
                                        </p:attrNameLst>
                                      </p:cBhvr>
                                      <p:tavLst>
                                        <p:tav tm="0">
                                          <p:val>
                                            <p:strVal val="1+#ppt_w/2"/>
                                          </p:val>
                                        </p:tav>
                                        <p:tav tm="100000">
                                          <p:val>
                                            <p:strVal val="#ppt_x"/>
                                          </p:val>
                                        </p:tav>
                                      </p:tavLst>
                                    </p:anim>
                                    <p:anim calcmode="lin" valueType="num">
                                      <p:cBhvr additive="base">
                                        <p:cTn id="69" dur="500" fill="hold"/>
                                        <p:tgtEl>
                                          <p:spTgt spid="6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69"/>
                                        </p:tgtEl>
                                        <p:attrNameLst>
                                          <p:attrName>style.visibility</p:attrName>
                                        </p:attrNameLst>
                                      </p:cBhvr>
                                      <p:to>
                                        <p:strVal val="visible"/>
                                      </p:to>
                                    </p:set>
                                  </p:childTnLst>
                                </p:cTn>
                              </p:par>
                            </p:childTnLst>
                          </p:cTn>
                        </p:par>
                        <p:par>
                          <p:cTn id="74" fill="hold">
                            <p:stCondLst>
                              <p:cond delay="500"/>
                            </p:stCondLst>
                            <p:childTnLst>
                              <p:par>
                                <p:cTn id="75" presetID="16" presetClass="entr" presetSubtype="42" fill="hold" nodeType="after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barn(outHorizontal)">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7" presetClass="entr" presetSubtype="1"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 calcmode="lin" valueType="num">
                                      <p:cBhvr>
                                        <p:cTn id="86" dur="1000" fill="hold"/>
                                        <p:tgtEl>
                                          <p:spTgt spid="72"/>
                                        </p:tgtEl>
                                        <p:attrNameLst>
                                          <p:attrName>ppt_x</p:attrName>
                                        </p:attrNameLst>
                                      </p:cBhvr>
                                      <p:tavLst>
                                        <p:tav tm="0">
                                          <p:val>
                                            <p:strVal val="#ppt_x"/>
                                          </p:val>
                                        </p:tav>
                                        <p:tav tm="100000">
                                          <p:val>
                                            <p:strVal val="#ppt_x"/>
                                          </p:val>
                                        </p:tav>
                                      </p:tavLst>
                                    </p:anim>
                                    <p:anim calcmode="lin" valueType="num">
                                      <p:cBhvr>
                                        <p:cTn id="87" dur="1000" fill="hold"/>
                                        <p:tgtEl>
                                          <p:spTgt spid="72"/>
                                        </p:tgtEl>
                                        <p:attrNameLst>
                                          <p:attrName>ppt_y</p:attrName>
                                        </p:attrNameLst>
                                      </p:cBhvr>
                                      <p:tavLst>
                                        <p:tav tm="0">
                                          <p:val>
                                            <p:strVal val="#ppt_y-#ppt_h/2"/>
                                          </p:val>
                                        </p:tav>
                                        <p:tav tm="100000">
                                          <p:val>
                                            <p:strVal val="#ppt_y"/>
                                          </p:val>
                                        </p:tav>
                                      </p:tavLst>
                                    </p:anim>
                                    <p:anim calcmode="lin" valueType="num">
                                      <p:cBhvr>
                                        <p:cTn id="88" dur="1000" fill="hold"/>
                                        <p:tgtEl>
                                          <p:spTgt spid="72"/>
                                        </p:tgtEl>
                                        <p:attrNameLst>
                                          <p:attrName>ppt_w</p:attrName>
                                        </p:attrNameLst>
                                      </p:cBhvr>
                                      <p:tavLst>
                                        <p:tav tm="0">
                                          <p:val>
                                            <p:strVal val="#ppt_w"/>
                                          </p:val>
                                        </p:tav>
                                        <p:tav tm="100000">
                                          <p:val>
                                            <p:strVal val="#ppt_w"/>
                                          </p:val>
                                        </p:tav>
                                      </p:tavLst>
                                    </p:anim>
                                    <p:anim calcmode="lin" valueType="num">
                                      <p:cBhvr>
                                        <p:cTn id="89" dur="1000" fill="hold"/>
                                        <p:tgtEl>
                                          <p:spTgt spid="72"/>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7" presetClass="entr" presetSubtype="1" fill="hold" grpId="0" nodeType="clickEffect">
                                  <p:stCondLst>
                                    <p:cond delay="0"/>
                                  </p:stCondLst>
                                  <p:childTnLst>
                                    <p:set>
                                      <p:cBhvr>
                                        <p:cTn id="93" dur="1" fill="hold">
                                          <p:stCondLst>
                                            <p:cond delay="0"/>
                                          </p:stCondLst>
                                        </p:cTn>
                                        <p:tgtEl>
                                          <p:spTgt spid="75"/>
                                        </p:tgtEl>
                                        <p:attrNameLst>
                                          <p:attrName>style.visibility</p:attrName>
                                        </p:attrNameLst>
                                      </p:cBhvr>
                                      <p:to>
                                        <p:strVal val="visible"/>
                                      </p:to>
                                    </p:set>
                                    <p:anim calcmode="lin" valueType="num">
                                      <p:cBhvr>
                                        <p:cTn id="94" dur="1000" fill="hold"/>
                                        <p:tgtEl>
                                          <p:spTgt spid="75"/>
                                        </p:tgtEl>
                                        <p:attrNameLst>
                                          <p:attrName>ppt_x</p:attrName>
                                        </p:attrNameLst>
                                      </p:cBhvr>
                                      <p:tavLst>
                                        <p:tav tm="0">
                                          <p:val>
                                            <p:strVal val="#ppt_x"/>
                                          </p:val>
                                        </p:tav>
                                        <p:tav tm="100000">
                                          <p:val>
                                            <p:strVal val="#ppt_x"/>
                                          </p:val>
                                        </p:tav>
                                      </p:tavLst>
                                    </p:anim>
                                    <p:anim calcmode="lin" valueType="num">
                                      <p:cBhvr>
                                        <p:cTn id="95" dur="1000" fill="hold"/>
                                        <p:tgtEl>
                                          <p:spTgt spid="75"/>
                                        </p:tgtEl>
                                        <p:attrNameLst>
                                          <p:attrName>ppt_y</p:attrName>
                                        </p:attrNameLst>
                                      </p:cBhvr>
                                      <p:tavLst>
                                        <p:tav tm="0">
                                          <p:val>
                                            <p:strVal val="#ppt_y-#ppt_h/2"/>
                                          </p:val>
                                        </p:tav>
                                        <p:tav tm="100000">
                                          <p:val>
                                            <p:strVal val="#ppt_y"/>
                                          </p:val>
                                        </p:tav>
                                      </p:tavLst>
                                    </p:anim>
                                    <p:anim calcmode="lin" valueType="num">
                                      <p:cBhvr>
                                        <p:cTn id="96" dur="1000" fill="hold"/>
                                        <p:tgtEl>
                                          <p:spTgt spid="75"/>
                                        </p:tgtEl>
                                        <p:attrNameLst>
                                          <p:attrName>ppt_w</p:attrName>
                                        </p:attrNameLst>
                                      </p:cBhvr>
                                      <p:tavLst>
                                        <p:tav tm="0">
                                          <p:val>
                                            <p:strVal val="#ppt_w"/>
                                          </p:val>
                                        </p:tav>
                                        <p:tav tm="100000">
                                          <p:val>
                                            <p:strVal val="#ppt_w"/>
                                          </p:val>
                                        </p:tav>
                                      </p:tavLst>
                                    </p:anim>
                                    <p:anim calcmode="lin" valueType="num">
                                      <p:cBhvr>
                                        <p:cTn id="97" dur="10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7" presetClass="entr" presetSubtype="1" fill="hold" grpId="0" nodeType="clickEffect">
                                  <p:stCondLst>
                                    <p:cond delay="0"/>
                                  </p:stCondLst>
                                  <p:childTnLst>
                                    <p:set>
                                      <p:cBhvr>
                                        <p:cTn id="101" dur="1" fill="hold">
                                          <p:stCondLst>
                                            <p:cond delay="0"/>
                                          </p:stCondLst>
                                        </p:cTn>
                                        <p:tgtEl>
                                          <p:spTgt spid="71"/>
                                        </p:tgtEl>
                                        <p:attrNameLst>
                                          <p:attrName>style.visibility</p:attrName>
                                        </p:attrNameLst>
                                      </p:cBhvr>
                                      <p:to>
                                        <p:strVal val="visible"/>
                                      </p:to>
                                    </p:set>
                                    <p:anim calcmode="lin" valueType="num">
                                      <p:cBhvr>
                                        <p:cTn id="102" dur="1000" fill="hold"/>
                                        <p:tgtEl>
                                          <p:spTgt spid="71"/>
                                        </p:tgtEl>
                                        <p:attrNameLst>
                                          <p:attrName>ppt_x</p:attrName>
                                        </p:attrNameLst>
                                      </p:cBhvr>
                                      <p:tavLst>
                                        <p:tav tm="0">
                                          <p:val>
                                            <p:strVal val="#ppt_x"/>
                                          </p:val>
                                        </p:tav>
                                        <p:tav tm="100000">
                                          <p:val>
                                            <p:strVal val="#ppt_x"/>
                                          </p:val>
                                        </p:tav>
                                      </p:tavLst>
                                    </p:anim>
                                    <p:anim calcmode="lin" valueType="num">
                                      <p:cBhvr>
                                        <p:cTn id="103" dur="1000" fill="hold"/>
                                        <p:tgtEl>
                                          <p:spTgt spid="71"/>
                                        </p:tgtEl>
                                        <p:attrNameLst>
                                          <p:attrName>ppt_y</p:attrName>
                                        </p:attrNameLst>
                                      </p:cBhvr>
                                      <p:tavLst>
                                        <p:tav tm="0">
                                          <p:val>
                                            <p:strVal val="#ppt_y-#ppt_h/2"/>
                                          </p:val>
                                        </p:tav>
                                        <p:tav tm="100000">
                                          <p:val>
                                            <p:strVal val="#ppt_y"/>
                                          </p:val>
                                        </p:tav>
                                      </p:tavLst>
                                    </p:anim>
                                    <p:anim calcmode="lin" valueType="num">
                                      <p:cBhvr>
                                        <p:cTn id="104" dur="1000" fill="hold"/>
                                        <p:tgtEl>
                                          <p:spTgt spid="71"/>
                                        </p:tgtEl>
                                        <p:attrNameLst>
                                          <p:attrName>ppt_w</p:attrName>
                                        </p:attrNameLst>
                                      </p:cBhvr>
                                      <p:tavLst>
                                        <p:tav tm="0">
                                          <p:val>
                                            <p:strVal val="#ppt_w"/>
                                          </p:val>
                                        </p:tav>
                                        <p:tav tm="100000">
                                          <p:val>
                                            <p:strVal val="#ppt_w"/>
                                          </p:val>
                                        </p:tav>
                                      </p:tavLst>
                                    </p:anim>
                                    <p:anim calcmode="lin" valueType="num">
                                      <p:cBhvr>
                                        <p:cTn id="105" dur="10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4" grpId="0" animBg="1"/>
      <p:bldP spid="73" grpId="0" animBg="1"/>
      <p:bldP spid="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5"/>
          <p:cNvSpPr>
            <a:spLocks noChangeArrowheads="1"/>
          </p:cNvSpPr>
          <p:nvPr/>
        </p:nvSpPr>
        <p:spPr bwMode="auto">
          <a:xfrm>
            <a:off x="5676900" y="2668715"/>
            <a:ext cx="2400300" cy="587574"/>
          </a:xfrm>
          <a:prstGeom prst="rect">
            <a:avLst/>
          </a:prstGeom>
          <a:solidFill>
            <a:srgbClr val="FAE1AF"/>
          </a:solidFill>
          <a:ln w="9525">
            <a:solidFill>
              <a:srgbClr val="A7001B"/>
            </a:solidFill>
            <a:miter lim="800000"/>
            <a:headEnd/>
            <a:tailEnd/>
          </a:ln>
          <a:effectLst/>
          <a:extLst/>
        </p:spPr>
        <p:txBody>
          <a:bodyPr wrap="square">
            <a:spAutoFit/>
          </a:bodyPr>
          <a:lstStyle/>
          <a:p>
            <a:r>
              <a:rPr lang="en-US" dirty="0" smtClean="0">
                <a:solidFill>
                  <a:srgbClr val="003366"/>
                </a:solidFill>
                <a:latin typeface="+mn-lt"/>
                <a:cs typeface="Arial" charset="0"/>
              </a:rPr>
              <a:t>E.g., an </a:t>
            </a:r>
            <a:r>
              <a:rPr lang="en-US" dirty="0" smtClean="0">
                <a:solidFill>
                  <a:srgbClr val="3366CC"/>
                </a:solidFill>
                <a:latin typeface="+mn-lt"/>
                <a:cs typeface="Arial" charset="0"/>
              </a:rPr>
              <a:t>entities </a:t>
            </a:r>
            <a:r>
              <a:rPr lang="en-US" dirty="0" smtClean="0">
                <a:solidFill>
                  <a:srgbClr val="003366"/>
                </a:solidFill>
                <a:latin typeface="+mn-lt"/>
                <a:cs typeface="Arial" charset="0"/>
              </a:rPr>
              <a:t>model; a </a:t>
            </a:r>
            <a:r>
              <a:rPr lang="en-US" dirty="0" smtClean="0">
                <a:solidFill>
                  <a:srgbClr val="3366CC"/>
                </a:solidFill>
                <a:latin typeface="+mn-lt"/>
                <a:cs typeface="Arial" charset="0"/>
              </a:rPr>
              <a:t>relations</a:t>
            </a:r>
            <a:r>
              <a:rPr lang="en-US" dirty="0" smtClean="0">
                <a:solidFill>
                  <a:srgbClr val="003366"/>
                </a:solidFill>
                <a:latin typeface="+mn-lt"/>
                <a:cs typeface="Arial" charset="0"/>
              </a:rPr>
              <a:t> model.</a:t>
            </a:r>
            <a:endParaRPr lang="en-US" dirty="0">
              <a:solidFill>
                <a:srgbClr val="003366"/>
              </a:solidFill>
              <a:latin typeface="+mn-lt"/>
              <a:cs typeface="Arial" charset="0"/>
            </a:endParaRPr>
          </a:p>
        </p:txBody>
      </p:sp>
      <p:sp>
        <p:nvSpPr>
          <p:cNvPr id="61442" name="Rectangle 2"/>
          <p:cNvSpPr>
            <a:spLocks noGrp="1" noChangeArrowheads="1"/>
          </p:cNvSpPr>
          <p:nvPr>
            <p:ph type="title"/>
          </p:nvPr>
        </p:nvSpPr>
        <p:spPr/>
        <p:txBody>
          <a:bodyPr/>
          <a:lstStyle/>
          <a:p>
            <a:r>
              <a:rPr lang="en-US" altLang="zh-TW" smtClean="0"/>
              <a:t>Constrained Conditional Models</a:t>
            </a:r>
            <a:endParaRPr lang="en-US" altLang="zh-TW" dirty="0" smtClean="0"/>
          </a:p>
        </p:txBody>
      </p:sp>
      <p:sp>
        <p:nvSpPr>
          <p:cNvPr id="10" name="Content Placeholder 9"/>
          <p:cNvSpPr>
            <a:spLocks noGrp="1"/>
          </p:cNvSpPr>
          <p:nvPr>
            <p:ph idx="1"/>
          </p:nvPr>
        </p:nvSpPr>
        <p:spPr>
          <a:xfrm>
            <a:off x="304800" y="3581400"/>
            <a:ext cx="8534400" cy="2997200"/>
          </a:xfrm>
        </p:spPr>
        <p:txBody>
          <a:bodyPr/>
          <a:lstStyle/>
          <a:p>
            <a:pPr eaLnBrk="1" hangingPunct="1">
              <a:spcBef>
                <a:spcPts val="0"/>
              </a:spcBef>
              <a:spcAft>
                <a:spcPts val="600"/>
              </a:spcAft>
            </a:pPr>
            <a:r>
              <a:rPr lang="en-US" sz="2000" dirty="0">
                <a:solidFill>
                  <a:srgbClr val="400080"/>
                </a:solidFill>
                <a:latin typeface="Calibri" pitchFamily="34" charset="0"/>
              </a:rPr>
              <a:t>Training:  </a:t>
            </a:r>
            <a:r>
              <a:rPr lang="en-US" sz="2000" dirty="0">
                <a:latin typeface="Calibri" pitchFamily="34" charset="0"/>
              </a:rPr>
              <a:t>learning the objective function (</a:t>
            </a:r>
            <a:r>
              <a:rPr lang="en-US" sz="2000" b="1" dirty="0">
                <a:latin typeface="Calibri" pitchFamily="34" charset="0"/>
              </a:rPr>
              <a:t>w, </a:t>
            </a:r>
            <a:r>
              <a:rPr lang="en-US" sz="2000" b="1" dirty="0" smtClean="0">
                <a:latin typeface="Calibri" pitchFamily="34" charset="0"/>
              </a:rPr>
              <a:t>u</a:t>
            </a:r>
            <a:r>
              <a:rPr lang="en-US" sz="2000" dirty="0" smtClean="0">
                <a:latin typeface="Calibri" pitchFamily="34" charset="0"/>
              </a:rPr>
              <a:t>)</a:t>
            </a:r>
          </a:p>
          <a:p>
            <a:pPr lvl="1" eaLnBrk="1" hangingPunct="1">
              <a:spcBef>
                <a:spcPts val="0"/>
              </a:spcBef>
              <a:spcAft>
                <a:spcPts val="600"/>
              </a:spcAft>
            </a:pPr>
            <a:r>
              <a:rPr lang="en-US" sz="1800" dirty="0">
                <a:solidFill>
                  <a:srgbClr val="000080"/>
                </a:solidFill>
                <a:latin typeface="Calibri" pitchFamily="34" charset="0"/>
              </a:rPr>
              <a:t>Decouple? Decompose? Force </a:t>
            </a:r>
            <a:r>
              <a:rPr lang="en-US" sz="1800" b="1" dirty="0">
                <a:solidFill>
                  <a:srgbClr val="000080"/>
                </a:solidFill>
                <a:latin typeface="Calibri" pitchFamily="34" charset="0"/>
              </a:rPr>
              <a:t>u</a:t>
            </a:r>
            <a:r>
              <a:rPr lang="en-US" sz="1800" dirty="0">
                <a:solidFill>
                  <a:srgbClr val="000080"/>
                </a:solidFill>
                <a:latin typeface="Calibri" pitchFamily="34" charset="0"/>
              </a:rPr>
              <a:t> to model hard constraints</a:t>
            </a:r>
            <a:r>
              <a:rPr lang="en-US" sz="1800" dirty="0" smtClean="0">
                <a:solidFill>
                  <a:srgbClr val="000080"/>
                </a:solidFill>
                <a:latin typeface="Calibri" pitchFamily="34" charset="0"/>
              </a:rPr>
              <a:t>?</a:t>
            </a:r>
          </a:p>
          <a:p>
            <a:pPr lvl="1" eaLnBrk="1" hangingPunct="1">
              <a:spcBef>
                <a:spcPts val="0"/>
              </a:spcBef>
              <a:spcAft>
                <a:spcPts val="600"/>
              </a:spcAft>
            </a:pPr>
            <a:r>
              <a:rPr lang="en-US" sz="1800" dirty="0" smtClean="0">
                <a:solidFill>
                  <a:srgbClr val="000080"/>
                </a:solidFill>
              </a:rPr>
              <a:t>There is some understanding for when to do what</a:t>
            </a:r>
            <a:r>
              <a:rPr lang="en-US" sz="1800" dirty="0" smtClean="0">
                <a:solidFill>
                  <a:srgbClr val="000080"/>
                </a:solidFill>
                <a:latin typeface="Calibri" pitchFamily="34" charset="0"/>
              </a:rPr>
              <a:t> </a:t>
            </a:r>
          </a:p>
          <a:p>
            <a:pPr eaLnBrk="1" hangingPunct="1">
              <a:spcBef>
                <a:spcPts val="0"/>
              </a:spcBef>
              <a:spcAft>
                <a:spcPts val="600"/>
              </a:spcAft>
            </a:pPr>
            <a:r>
              <a:rPr lang="en-US" sz="2000" dirty="0" smtClean="0">
                <a:solidFill>
                  <a:srgbClr val="400080"/>
                </a:solidFill>
                <a:latin typeface="Calibri" pitchFamily="34" charset="0"/>
              </a:rPr>
              <a:t>Inference: </a:t>
            </a:r>
            <a:r>
              <a:rPr lang="en-US" sz="2000" dirty="0" smtClean="0">
                <a:latin typeface="Calibri" pitchFamily="34" charset="0"/>
              </a:rPr>
              <a:t>A way to push the learned model to </a:t>
            </a:r>
            <a:r>
              <a:rPr lang="en-US" sz="2000" b="1" dirty="0" smtClean="0">
                <a:latin typeface="Calibri" pitchFamily="34" charset="0"/>
              </a:rPr>
              <a:t>satisfy our output expectations</a:t>
            </a:r>
            <a:r>
              <a:rPr lang="en-US" sz="2000" dirty="0">
                <a:latin typeface="Calibri" pitchFamily="34" charset="0"/>
              </a:rPr>
              <a:t> </a:t>
            </a:r>
            <a:r>
              <a:rPr lang="en-US" sz="2000" dirty="0" smtClean="0">
                <a:latin typeface="Calibri" pitchFamily="34" charset="0"/>
              </a:rPr>
              <a:t>(or expectations from a latent representation) </a:t>
            </a:r>
          </a:p>
          <a:p>
            <a:pPr lvl="1" eaLnBrk="1" hangingPunct="1">
              <a:spcBef>
                <a:spcPts val="0"/>
              </a:spcBef>
              <a:spcAft>
                <a:spcPts val="600"/>
              </a:spcAft>
            </a:pPr>
            <a:r>
              <a:rPr lang="en-US" sz="1800" dirty="0" smtClean="0">
                <a:latin typeface="Calibri" pitchFamily="34" charset="0"/>
              </a:rPr>
              <a:t>[</a:t>
            </a:r>
            <a:r>
              <a:rPr lang="en-US" sz="1800" dirty="0" err="1" smtClean="0">
                <a:latin typeface="Calibri" pitchFamily="34" charset="0"/>
              </a:rPr>
              <a:t>CoDL</a:t>
            </a:r>
            <a:r>
              <a:rPr lang="en-US" sz="1800" dirty="0" smtClean="0">
                <a:latin typeface="Calibri" pitchFamily="34" charset="0"/>
              </a:rPr>
              <a:t>, Chang, Ratinov, Roth (07, 12); Posterior Regularization, </a:t>
            </a:r>
            <a:r>
              <a:rPr lang="en-US" sz="1800" dirty="0" err="1" smtClean="0">
                <a:latin typeface="Calibri" pitchFamily="34" charset="0"/>
              </a:rPr>
              <a:t>Ganchev</a:t>
            </a:r>
            <a:r>
              <a:rPr lang="en-US" sz="1800" dirty="0" smtClean="0">
                <a:latin typeface="Calibri" pitchFamily="34" charset="0"/>
              </a:rPr>
              <a:t> et. al (10); Unified EM (Samdani &amp; Roth(12), dozens of applications in NLP]</a:t>
            </a:r>
          </a:p>
          <a:p>
            <a:pPr eaLnBrk="1" hangingPunct="1">
              <a:spcBef>
                <a:spcPts val="0"/>
              </a:spcBef>
              <a:spcAft>
                <a:spcPts val="600"/>
              </a:spcAft>
            </a:pPr>
            <a:r>
              <a:rPr lang="en-US" sz="2000" dirty="0" smtClean="0">
                <a:latin typeface="Calibri" pitchFamily="34" charset="0"/>
              </a:rPr>
              <a:t>The benefits of </a:t>
            </a:r>
            <a:r>
              <a:rPr lang="en-US" sz="2000" dirty="0" smtClean="0">
                <a:solidFill>
                  <a:srgbClr val="400080"/>
                </a:solidFill>
                <a:latin typeface="Calibri" pitchFamily="34" charset="0"/>
              </a:rPr>
              <a:t>thinking</a:t>
            </a:r>
            <a:r>
              <a:rPr lang="en-US" sz="2000" dirty="0" smtClean="0">
                <a:latin typeface="Calibri" pitchFamily="34" charset="0"/>
              </a:rPr>
              <a:t> about it as an ILP are </a:t>
            </a:r>
            <a:r>
              <a:rPr lang="en-US" sz="2000" dirty="0" smtClean="0">
                <a:solidFill>
                  <a:srgbClr val="400080"/>
                </a:solidFill>
                <a:latin typeface="Calibri" pitchFamily="34" charset="0"/>
              </a:rPr>
              <a:t>conceptual</a:t>
            </a:r>
            <a:r>
              <a:rPr lang="en-US" sz="2000" dirty="0" smtClean="0">
                <a:latin typeface="Calibri" pitchFamily="34" charset="0"/>
              </a:rPr>
              <a:t> and </a:t>
            </a:r>
            <a:r>
              <a:rPr lang="en-US" sz="2000" dirty="0" smtClean="0">
                <a:solidFill>
                  <a:srgbClr val="400080"/>
                </a:solidFill>
                <a:latin typeface="Calibri" pitchFamily="34" charset="0"/>
              </a:rPr>
              <a:t>computational</a:t>
            </a:r>
            <a:r>
              <a:rPr lang="en-US" sz="2000" dirty="0" smtClean="0">
                <a:latin typeface="Calibri" pitchFamily="34" charset="0"/>
              </a:rPr>
              <a:t>.</a:t>
            </a:r>
            <a:r>
              <a:rPr lang="en-US" sz="2000" dirty="0" smtClean="0"/>
              <a:t> </a:t>
            </a:r>
            <a:endParaRPr lang="en-US" sz="1800" dirty="0"/>
          </a:p>
        </p:txBody>
      </p:sp>
      <p:sp>
        <p:nvSpPr>
          <p:cNvPr id="2" name="Slide Number Placeholder 1"/>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26</a:t>
            </a:fld>
            <a:endParaRPr lang="en-US" altLang="zh-TW"/>
          </a:p>
        </p:txBody>
      </p:sp>
      <p:sp>
        <p:nvSpPr>
          <p:cNvPr id="754691" name="Rectangle 3"/>
          <p:cNvSpPr>
            <a:spLocks noChangeArrowheads="1"/>
          </p:cNvSpPr>
          <p:nvPr/>
        </p:nvSpPr>
        <p:spPr bwMode="auto">
          <a:xfrm>
            <a:off x="533400" y="1143000"/>
            <a:ext cx="777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9900"/>
              </a:buClr>
              <a:buSzPct val="75000"/>
              <a:buFont typeface="Wingdings" pitchFamily="2" charset="2"/>
              <a:buChar char="n"/>
            </a:pPr>
            <a:endParaRPr lang="en-US" altLang="zh-TW" sz="2400" b="1">
              <a:solidFill>
                <a:srgbClr val="CC3300"/>
              </a:solidFill>
              <a:latin typeface="Calibri" pitchFamily="34" charset="0"/>
              <a:ea typeface="Arial Unicode MS" pitchFamily="34" charset="-128"/>
              <a:cs typeface="Arial Unicode MS" pitchFamily="34" charset="-128"/>
            </a:endParaRPr>
          </a:p>
        </p:txBody>
      </p:sp>
      <p:sp>
        <p:nvSpPr>
          <p:cNvPr id="754705" name="Rectangle 17"/>
          <p:cNvSpPr>
            <a:spLocks noChangeArrowheads="1"/>
          </p:cNvSpPr>
          <p:nvPr/>
        </p:nvSpPr>
        <p:spPr bwMode="auto">
          <a:xfrm>
            <a:off x="6324600" y="1562337"/>
            <a:ext cx="2590800" cy="646331"/>
          </a:xfrm>
          <a:prstGeom prst="rect">
            <a:avLst/>
          </a:prstGeom>
          <a:solidFill>
            <a:srgbClr val="FAE1AF"/>
          </a:solidFill>
          <a:ln w="9525">
            <a:solidFill>
              <a:srgbClr val="A7001B"/>
            </a:solidFill>
            <a:miter lim="800000"/>
            <a:headEnd/>
            <a:tailEnd/>
          </a:ln>
          <a:effectLst/>
          <a:extLst/>
        </p:spPr>
        <p:txBody>
          <a:bodyPr wrap="square">
            <a:spAutoFit/>
          </a:bodyPr>
          <a:lstStyle/>
          <a:p>
            <a:r>
              <a:rPr lang="en-US" dirty="0" smtClean="0">
                <a:solidFill>
                  <a:srgbClr val="000080"/>
                </a:solidFill>
                <a:latin typeface="+mn-lt"/>
                <a:cs typeface="Arial" charset="0"/>
              </a:rPr>
              <a:t>Knowledge component:  </a:t>
            </a:r>
          </a:p>
          <a:p>
            <a:r>
              <a:rPr lang="en-US" dirty="0" smtClean="0">
                <a:solidFill>
                  <a:srgbClr val="000080"/>
                </a:solidFill>
                <a:latin typeface="+mn-lt"/>
                <a:cs typeface="Arial" charset="0"/>
              </a:rPr>
              <a:t>(Soft</a:t>
            </a:r>
            <a:r>
              <a:rPr lang="en-US" dirty="0">
                <a:solidFill>
                  <a:srgbClr val="000080"/>
                </a:solidFill>
                <a:latin typeface="+mn-lt"/>
                <a:cs typeface="Arial" charset="0"/>
              </a:rPr>
              <a:t>) constraints </a:t>
            </a:r>
          </a:p>
        </p:txBody>
      </p:sp>
      <p:grpSp>
        <p:nvGrpSpPr>
          <p:cNvPr id="7" name="Group 6"/>
          <p:cNvGrpSpPr/>
          <p:nvPr/>
        </p:nvGrpSpPr>
        <p:grpSpPr>
          <a:xfrm>
            <a:off x="533400" y="1905001"/>
            <a:ext cx="3048000" cy="909856"/>
            <a:chOff x="152400" y="1485900"/>
            <a:chExt cx="3048000" cy="682392"/>
          </a:xfrm>
        </p:grpSpPr>
        <p:sp>
          <p:nvSpPr>
            <p:cNvPr id="61460" name="Rectangle 16"/>
            <p:cNvSpPr>
              <a:spLocks noChangeArrowheads="1"/>
            </p:cNvSpPr>
            <p:nvPr/>
          </p:nvSpPr>
          <p:spPr bwMode="auto">
            <a:xfrm>
              <a:off x="152400" y="1683544"/>
              <a:ext cx="2133600" cy="484748"/>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80"/>
                  </a:solidFill>
                  <a:latin typeface="+mn-lt"/>
                </a:rPr>
                <a:t>Weight Vector for “local” models</a:t>
              </a:r>
            </a:p>
          </p:txBody>
        </p:sp>
        <p:sp>
          <p:nvSpPr>
            <p:cNvPr id="61461" name="Line 22"/>
            <p:cNvSpPr>
              <a:spLocks noChangeShapeType="1"/>
            </p:cNvSpPr>
            <p:nvPr/>
          </p:nvSpPr>
          <p:spPr bwMode="auto">
            <a:xfrm flipV="1">
              <a:off x="2362200" y="1485900"/>
              <a:ext cx="838200" cy="457200"/>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5" name="Group 4"/>
          <p:cNvGrpSpPr/>
          <p:nvPr/>
        </p:nvGrpSpPr>
        <p:grpSpPr>
          <a:xfrm>
            <a:off x="5136196" y="482601"/>
            <a:ext cx="3771245" cy="646331"/>
            <a:chOff x="5005403" y="361950"/>
            <a:chExt cx="3771245" cy="484748"/>
          </a:xfrm>
          <a:solidFill>
            <a:srgbClr val="FAE1AF"/>
          </a:solidFill>
        </p:grpSpPr>
        <p:sp>
          <p:nvSpPr>
            <p:cNvPr id="61458" name="Rectangle 18"/>
            <p:cNvSpPr>
              <a:spLocks noChangeArrowheads="1"/>
            </p:cNvSpPr>
            <p:nvPr/>
          </p:nvSpPr>
          <p:spPr bwMode="auto">
            <a:xfrm>
              <a:off x="5881048" y="361950"/>
              <a:ext cx="2895600" cy="484748"/>
            </a:xfrm>
            <a:prstGeom prst="rect">
              <a:avLst/>
            </a:prstGeom>
            <a:grp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00"/>
                  </a:solidFill>
                  <a:latin typeface="+mn-lt"/>
                  <a:cs typeface="Arial" charset="0"/>
                </a:rPr>
                <a:t>Penalty for violating</a:t>
              </a:r>
            </a:p>
            <a:p>
              <a:r>
                <a:rPr lang="en-US" dirty="0">
                  <a:solidFill>
                    <a:srgbClr val="000000"/>
                  </a:solidFill>
                  <a:latin typeface="+mn-lt"/>
                  <a:cs typeface="Arial" charset="0"/>
                </a:rPr>
                <a:t>the constraint.</a:t>
              </a:r>
            </a:p>
          </p:txBody>
        </p:sp>
        <p:sp>
          <p:nvSpPr>
            <p:cNvPr id="61459" name="Line 23"/>
            <p:cNvSpPr>
              <a:spLocks noChangeShapeType="1"/>
            </p:cNvSpPr>
            <p:nvPr/>
          </p:nvSpPr>
          <p:spPr bwMode="auto">
            <a:xfrm rot="8742848" flipV="1">
              <a:off x="5005403" y="741781"/>
              <a:ext cx="808791" cy="46989"/>
            </a:xfrm>
            <a:prstGeom prst="line">
              <a:avLst/>
            </a:prstGeom>
            <a:grpFill/>
            <a:ln w="38100">
              <a:solidFill>
                <a:srgbClr val="A7001B"/>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p:grpSp>
        <p:nvGrpSpPr>
          <p:cNvPr id="754717" name="Group 29"/>
          <p:cNvGrpSpPr>
            <a:grpSpLocks/>
          </p:cNvGrpSpPr>
          <p:nvPr/>
        </p:nvGrpSpPr>
        <p:grpSpPr bwMode="auto">
          <a:xfrm>
            <a:off x="5487017" y="1965325"/>
            <a:ext cx="3352800" cy="1347787"/>
            <a:chOff x="3422" y="1238"/>
            <a:chExt cx="2112" cy="849"/>
          </a:xfrm>
        </p:grpSpPr>
        <p:sp>
          <p:nvSpPr>
            <p:cNvPr id="61457" name="Line 24"/>
            <p:cNvSpPr>
              <a:spLocks noChangeShapeType="1"/>
            </p:cNvSpPr>
            <p:nvPr/>
          </p:nvSpPr>
          <p:spPr bwMode="auto">
            <a:xfrm flipH="1" flipV="1">
              <a:off x="3456" y="1238"/>
              <a:ext cx="432" cy="394"/>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sp>
          <p:nvSpPr>
            <p:cNvPr id="61456" name="Rectangle 19"/>
            <p:cNvSpPr>
              <a:spLocks noChangeArrowheads="1"/>
            </p:cNvSpPr>
            <p:nvPr/>
          </p:nvSpPr>
          <p:spPr bwMode="auto">
            <a:xfrm>
              <a:off x="3422" y="1680"/>
              <a:ext cx="2112" cy="40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0080"/>
                  </a:solidFill>
                  <a:latin typeface="+mn-lt"/>
                  <a:cs typeface="Arial" charset="0"/>
                </a:rPr>
                <a:t>How far y is from </a:t>
              </a:r>
            </a:p>
            <a:p>
              <a:r>
                <a:rPr lang="en-US" dirty="0">
                  <a:solidFill>
                    <a:srgbClr val="000080"/>
                  </a:solidFill>
                  <a:latin typeface="+mn-lt"/>
                  <a:cs typeface="Arial" charset="0"/>
                </a:rPr>
                <a:t>a “</a:t>
              </a:r>
              <a:r>
                <a:rPr lang="en-US" dirty="0" smtClean="0">
                  <a:solidFill>
                    <a:srgbClr val="000080"/>
                  </a:solidFill>
                  <a:latin typeface="+mn-lt"/>
                  <a:cs typeface="Arial" charset="0"/>
                </a:rPr>
                <a:t>legal/expected” </a:t>
              </a:r>
              <a:r>
                <a:rPr lang="en-US" dirty="0">
                  <a:solidFill>
                    <a:srgbClr val="000080"/>
                  </a:solidFill>
                  <a:latin typeface="+mn-lt"/>
                  <a:cs typeface="Arial" charset="0"/>
                </a:rPr>
                <a:t>assignment</a:t>
              </a:r>
            </a:p>
          </p:txBody>
        </p:sp>
      </p:grpSp>
      <p:grpSp>
        <p:nvGrpSpPr>
          <p:cNvPr id="754715" name="Group 27"/>
          <p:cNvGrpSpPr>
            <a:grpSpLocks/>
          </p:cNvGrpSpPr>
          <p:nvPr/>
        </p:nvGrpSpPr>
        <p:grpSpPr bwMode="auto">
          <a:xfrm>
            <a:off x="2286000" y="1905000"/>
            <a:ext cx="2895600" cy="1598613"/>
            <a:chOff x="1200" y="1296"/>
            <a:chExt cx="1824" cy="1007"/>
          </a:xfrm>
        </p:grpSpPr>
        <p:sp>
          <p:nvSpPr>
            <p:cNvPr id="61454" name="Rectangle 15"/>
            <p:cNvSpPr>
              <a:spLocks noChangeArrowheads="1"/>
            </p:cNvSpPr>
            <p:nvPr/>
          </p:nvSpPr>
          <p:spPr bwMode="auto">
            <a:xfrm>
              <a:off x="1200" y="1721"/>
              <a:ext cx="1824" cy="582"/>
            </a:xfrm>
            <a:prstGeom prst="rect">
              <a:avLst/>
            </a:prstGeom>
            <a:solidFill>
              <a:srgbClr val="FAC896"/>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80"/>
                  </a:solidFill>
                  <a:latin typeface="+mn-lt"/>
                  <a:cs typeface="Arial" charset="0"/>
                </a:rPr>
                <a:t>Features, classifiers; </a:t>
              </a:r>
              <a:r>
                <a:rPr lang="en-US" dirty="0" smtClean="0">
                  <a:solidFill>
                    <a:srgbClr val="400080"/>
                  </a:solidFill>
                  <a:latin typeface="+mn-lt"/>
                  <a:cs typeface="Arial" charset="0"/>
                </a:rPr>
                <a:t>NN</a:t>
              </a:r>
              <a:r>
                <a:rPr lang="en-US" dirty="0" smtClean="0">
                  <a:solidFill>
                    <a:srgbClr val="000080"/>
                  </a:solidFill>
                  <a:latin typeface="+mn-lt"/>
                  <a:cs typeface="Arial" charset="0"/>
                </a:rPr>
                <a:t>; log-linear models; a combination (non-linearity comes here)</a:t>
              </a:r>
              <a:endParaRPr lang="en-US" dirty="0">
                <a:solidFill>
                  <a:srgbClr val="000080"/>
                </a:solidFill>
                <a:latin typeface="+mn-lt"/>
                <a:cs typeface="Arial" charset="0"/>
              </a:endParaRPr>
            </a:p>
          </p:txBody>
        </p:sp>
        <p:sp>
          <p:nvSpPr>
            <p:cNvPr id="61455" name="Line 21"/>
            <p:cNvSpPr>
              <a:spLocks noChangeShapeType="1"/>
            </p:cNvSpPr>
            <p:nvPr/>
          </p:nvSpPr>
          <p:spPr bwMode="auto">
            <a:xfrm flipV="1">
              <a:off x="2304" y="1296"/>
              <a:ext cx="0" cy="432"/>
            </a:xfrm>
            <a:prstGeom prst="line">
              <a:avLst/>
            </a:prstGeom>
            <a:noFill/>
            <a:ln w="38100">
              <a:solidFill>
                <a:srgbClr val="A700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cs typeface="Arial" charset="0"/>
              </a:endParaRPr>
            </a:p>
          </p:txBody>
        </p:sp>
      </p:grpSp>
      <mc:AlternateContent xmlns:mc="http://schemas.openxmlformats.org/markup-compatibility/2006" xmlns:a14="http://schemas.microsoft.com/office/drawing/2010/main">
        <mc:Choice Requires="a14">
          <p:sp>
            <p:nvSpPr>
              <p:cNvPr id="4" name="Rectangle 3"/>
              <p:cNvSpPr/>
              <p:nvPr/>
            </p:nvSpPr>
            <p:spPr>
              <a:xfrm>
                <a:off x="609600" y="1349993"/>
                <a:ext cx="8229600" cy="473591"/>
              </a:xfrm>
              <a:prstGeom prst="rect">
                <a:avLst/>
              </a:prstGeom>
            </p:spPr>
            <p:txBody>
              <a:bodyPr wrap="square">
                <a:spAutoFit/>
              </a:bodyPr>
              <a:lstStyle/>
              <a:p>
                <a:pPr lvl="2" eaLnBrk="0" hangingPunct="0">
                  <a:spcBef>
                    <a:spcPct val="20000"/>
                  </a:spcBef>
                  <a:buClr>
                    <a:srgbClr val="FF9900"/>
                  </a:buClr>
                  <a:buSzPct val="65000"/>
                </a:pPr>
                <a:r>
                  <a:rPr lang="en-US" sz="2400" b="1" kern="0" dirty="0" smtClean="0">
                    <a:solidFill>
                      <a:srgbClr val="000000"/>
                    </a:solidFill>
                    <a:latin typeface="Calibri"/>
                    <a:cs typeface="Arial"/>
                  </a:rPr>
                  <a:t>y </a:t>
                </a:r>
                <a:r>
                  <a:rPr lang="en-US" sz="2400" b="1" kern="0" dirty="0">
                    <a:solidFill>
                      <a:srgbClr val="000000"/>
                    </a:solidFill>
                    <a:latin typeface="Calibri"/>
                    <a:cs typeface="Arial"/>
                  </a:rPr>
                  <a:t>= </a:t>
                </a:r>
                <a:r>
                  <a:rPr lang="en-US" sz="2400" b="1" kern="0" dirty="0" err="1" smtClean="0">
                    <a:solidFill>
                      <a:srgbClr val="000000"/>
                    </a:solidFill>
                    <a:latin typeface="Calibri"/>
                    <a:cs typeface="Arial"/>
                  </a:rPr>
                  <a:t>argmax</a:t>
                </a:r>
                <a:r>
                  <a:rPr lang="en-US" sz="2400" b="1" kern="0" baseline="-25000" dirty="0" err="1" smtClean="0">
                    <a:solidFill>
                      <a:srgbClr val="000000"/>
                    </a:solidFill>
                    <a:latin typeface="Calibri"/>
                    <a:cs typeface="Arial"/>
                  </a:rPr>
                  <a:t>y</a:t>
                </a:r>
                <a:r>
                  <a:rPr lang="en-US" sz="2400" b="1" kern="0" baseline="-25000" dirty="0" smtClean="0">
                    <a:solidFill>
                      <a:srgbClr val="000000"/>
                    </a:solidFill>
                    <a:latin typeface="Calibri"/>
                    <a:cs typeface="Arial"/>
                  </a:rPr>
                  <a:t> </a:t>
                </a:r>
                <a14:m>
                  <m:oMath xmlns:m="http://schemas.openxmlformats.org/officeDocument/2006/math">
                    <m:r>
                      <a:rPr lang="en-US" sz="2400" b="1" i="1" kern="0" baseline="-25000" dirty="0" smtClean="0">
                        <a:solidFill>
                          <a:srgbClr val="000000"/>
                        </a:solidFill>
                        <a:latin typeface="Cambria Math" panose="02040503050406030204" pitchFamily="18" charset="0"/>
                        <a:ea typeface="Cambria Math" panose="02040503050406030204" pitchFamily="18" charset="0"/>
                        <a:cs typeface="Arial"/>
                      </a:rPr>
                      <m:t>∈</m:t>
                    </m:r>
                  </m:oMath>
                </a14:m>
                <a:r>
                  <a:rPr lang="en-US" sz="2400" b="1" kern="0" baseline="-25000" dirty="0">
                    <a:solidFill>
                      <a:srgbClr val="000000"/>
                    </a:solidFill>
                    <a:latin typeface="cmsy10"/>
                    <a:cs typeface="Arial"/>
                  </a:rPr>
                  <a:t> Y</a:t>
                </a:r>
                <a:r>
                  <a:rPr lang="en-US" sz="2400" b="1" kern="0" dirty="0">
                    <a:solidFill>
                      <a:srgbClr val="000000"/>
                    </a:solidFill>
                    <a:latin typeface="Calibri"/>
                    <a:cs typeface="Arial"/>
                  </a:rPr>
                  <a:t>  </a:t>
                </a:r>
                <a:r>
                  <a:rPr lang="en-US" sz="2400" b="1" kern="0" dirty="0" err="1" smtClean="0">
                    <a:solidFill>
                      <a:srgbClr val="000000"/>
                    </a:solidFill>
                    <a:latin typeface="Calibri"/>
                    <a:cs typeface="Arial"/>
                  </a:rPr>
                  <a:t>w</a:t>
                </a:r>
                <a:r>
                  <a:rPr lang="en-US" sz="2400" b="1" kern="0" baseline="30000" dirty="0" err="1" smtClean="0">
                    <a:solidFill>
                      <a:srgbClr val="000000"/>
                    </a:solidFill>
                    <a:latin typeface="Calibri"/>
                    <a:cs typeface="Arial"/>
                  </a:rPr>
                  <a:t>T</a:t>
                </a:r>
                <a14:m>
                  <m:oMath xmlns:m="http://schemas.openxmlformats.org/officeDocument/2006/math">
                    <m:r>
                      <a:rPr lang="en-US" sz="2400" b="1" i="1" kern="0" dirty="0" smtClean="0">
                        <a:solidFill>
                          <a:srgbClr val="000000"/>
                        </a:solidFill>
                        <a:latin typeface="Cambria Math" panose="02040503050406030204" pitchFamily="18" charset="0"/>
                        <a:ea typeface="Cambria Math" panose="02040503050406030204" pitchFamily="18" charset="0"/>
                        <a:cs typeface="Arial"/>
                      </a:rPr>
                      <m:t>∅</m:t>
                    </m:r>
                  </m:oMath>
                </a14:m>
                <a:r>
                  <a:rPr lang="en-US" sz="2400" b="1" kern="0" dirty="0" smtClean="0">
                    <a:solidFill>
                      <a:srgbClr val="000000"/>
                    </a:solidFill>
                    <a:latin typeface="Calibri"/>
                    <a:cs typeface="Arial"/>
                  </a:rPr>
                  <a:t>(x, y</a:t>
                </a:r>
                <a:r>
                  <a:rPr lang="en-US" sz="2400" b="1" kern="0" dirty="0">
                    <a:solidFill>
                      <a:srgbClr val="000000"/>
                    </a:solidFill>
                    <a:latin typeface="Calibri"/>
                    <a:cs typeface="Arial"/>
                  </a:rPr>
                  <a:t>) + </a:t>
                </a:r>
                <a:r>
                  <a:rPr lang="en-US" sz="2400" b="1" kern="0" dirty="0" err="1" smtClean="0">
                    <a:solidFill>
                      <a:srgbClr val="000000"/>
                    </a:solidFill>
                    <a:latin typeface="Calibri"/>
                    <a:cs typeface="Arial"/>
                  </a:rPr>
                  <a:t>u</a:t>
                </a:r>
                <a:r>
                  <a:rPr lang="en-US" sz="2400" b="1" kern="0" baseline="30000" dirty="0" err="1" smtClean="0">
                    <a:solidFill>
                      <a:srgbClr val="000000"/>
                    </a:solidFill>
                    <a:latin typeface="Calibri"/>
                    <a:cs typeface="Arial"/>
                  </a:rPr>
                  <a:t>T</a:t>
                </a:r>
                <a:r>
                  <a:rPr lang="en-US" sz="2400" b="1" kern="0" dirty="0" err="1" smtClean="0">
                    <a:solidFill>
                      <a:srgbClr val="000000"/>
                    </a:solidFill>
                    <a:latin typeface="cmmi10"/>
                    <a:cs typeface="Arial"/>
                  </a:rPr>
                  <a:t>C</a:t>
                </a:r>
                <a:r>
                  <a:rPr lang="en-US" sz="2400" b="1" kern="0" dirty="0" smtClean="0">
                    <a:solidFill>
                      <a:srgbClr val="000000"/>
                    </a:solidFill>
                    <a:latin typeface="Calibri"/>
                    <a:cs typeface="Arial"/>
                  </a:rPr>
                  <a:t>(x, y</a:t>
                </a:r>
                <a:r>
                  <a:rPr lang="en-US" sz="2400" b="1" kern="0" dirty="0">
                    <a:solidFill>
                      <a:srgbClr val="000000"/>
                    </a:solidFill>
                    <a:latin typeface="Calibri"/>
                    <a:cs typeface="Arial"/>
                  </a:rPr>
                  <a:t>) </a:t>
                </a:r>
              </a:p>
            </p:txBody>
          </p:sp>
        </mc:Choice>
        <mc:Fallback xmlns="">
          <p:sp>
            <p:nvSpPr>
              <p:cNvPr id="4" name="Rectangle 3"/>
              <p:cNvSpPr>
                <a:spLocks noRot="1" noChangeAspect="1" noMove="1" noResize="1" noEditPoints="1" noAdjustHandles="1" noChangeArrowheads="1" noChangeShapeType="1" noTextEdit="1"/>
              </p:cNvSpPr>
              <p:nvPr/>
            </p:nvSpPr>
            <p:spPr>
              <a:xfrm>
                <a:off x="609600" y="1349993"/>
                <a:ext cx="8229600" cy="473591"/>
              </a:xfrm>
              <a:prstGeom prst="rect">
                <a:avLst/>
              </a:prstGeom>
              <a:blipFill>
                <a:blip r:embed="rId3"/>
                <a:stretch>
                  <a:fillRect t="-11538" b="-25641"/>
                </a:stretch>
              </a:blipFill>
            </p:spPr>
            <p:txBody>
              <a:bodyPr/>
              <a:lstStyle/>
              <a:p>
                <a:r>
                  <a:rPr lang="en-US">
                    <a:noFill/>
                  </a:rPr>
                  <a:t> </a:t>
                </a:r>
              </a:p>
            </p:txBody>
          </p:sp>
        </mc:Fallback>
      </mc:AlternateContent>
      <p:sp>
        <p:nvSpPr>
          <p:cNvPr id="25" name="Rectangle 18"/>
          <p:cNvSpPr>
            <a:spLocks noChangeArrowheads="1"/>
          </p:cNvSpPr>
          <p:nvPr/>
        </p:nvSpPr>
        <p:spPr bwMode="auto">
          <a:xfrm>
            <a:off x="4800600" y="1450467"/>
            <a:ext cx="1752600" cy="369332"/>
          </a:xfrm>
          <a:prstGeom prst="rect">
            <a:avLst/>
          </a:prstGeom>
          <a:solidFill>
            <a:srgbClr val="FFFFFF"/>
          </a:solidFill>
          <a:ln w="9525">
            <a:noFill/>
            <a:miter lim="800000"/>
            <a:headEnd/>
            <a:tailEnd/>
          </a:ln>
          <a:effectLst/>
          <a:extLst/>
        </p:spPr>
        <p:txBody>
          <a:bodyPr wrap="square">
            <a:spAutoFit/>
          </a:bodyPr>
          <a:lstStyle/>
          <a:p>
            <a:r>
              <a:rPr lang="en-US" dirty="0" smtClean="0">
                <a:solidFill>
                  <a:srgbClr val="000000"/>
                </a:solidFill>
                <a:latin typeface="+mn-lt"/>
                <a:cs typeface="Arial" charset="0"/>
              </a:rPr>
              <a:t> </a:t>
            </a:r>
            <a:endParaRPr lang="en-US" dirty="0">
              <a:solidFill>
                <a:srgbClr val="000000"/>
              </a:solidFill>
              <a:latin typeface="+mn-lt"/>
              <a:cs typeface="Arial" charset="0"/>
            </a:endParaRPr>
          </a:p>
        </p:txBody>
      </p:sp>
      <p:sp>
        <p:nvSpPr>
          <p:cNvPr id="31" name="Rectangle 30"/>
          <p:cNvSpPr/>
          <p:nvPr/>
        </p:nvSpPr>
        <p:spPr>
          <a:xfrm>
            <a:off x="152400" y="2065287"/>
            <a:ext cx="6172200" cy="666849"/>
          </a:xfrm>
          <a:prstGeom prst="rect">
            <a:avLst/>
          </a:prstGeom>
          <a:solidFill>
            <a:srgbClr val="FAE1AF"/>
          </a:solidFill>
          <a:ln w="28575">
            <a:solidFill>
              <a:srgbClr val="A7001B"/>
            </a:solidFill>
          </a:ln>
        </p:spPr>
        <p:txBody>
          <a:bodyPr wrap="square">
            <a:spAutoFit/>
          </a:bodyPr>
          <a:lstStyle/>
          <a:p>
            <a:r>
              <a:rPr lang="en-US" sz="2400" dirty="0">
                <a:solidFill>
                  <a:srgbClr val="000080"/>
                </a:solidFill>
                <a:latin typeface="Calibri" pitchFamily="34" charset="0"/>
              </a:rPr>
              <a:t>y</a:t>
            </a:r>
            <a:r>
              <a:rPr lang="en-US" sz="2400" dirty="0" smtClean="0">
                <a:solidFill>
                  <a:srgbClr val="000080"/>
                </a:solidFill>
                <a:latin typeface="Calibri" pitchFamily="34" charset="0"/>
              </a:rPr>
              <a:t> = </a:t>
            </a:r>
            <a:r>
              <a:rPr lang="en-US" sz="2400" dirty="0" err="1" smtClean="0">
                <a:solidFill>
                  <a:srgbClr val="000080"/>
                </a:solidFill>
                <a:latin typeface="Calibri" pitchFamily="34" charset="0"/>
              </a:rPr>
              <a:t>argmax</a:t>
            </a:r>
            <a:r>
              <a:rPr lang="en-US" sz="2400" baseline="-25000" dirty="0" err="1" smtClean="0">
                <a:solidFill>
                  <a:srgbClr val="000080"/>
                </a:solidFill>
                <a:latin typeface="Arial"/>
                <a:sym typeface="Symbol"/>
              </a:rPr>
              <a:t>y</a:t>
            </a:r>
            <a:r>
              <a:rPr lang="en-US" sz="2400" dirty="0" smtClean="0">
                <a:solidFill>
                  <a:srgbClr val="000080"/>
                </a:solidFill>
              </a:rPr>
              <a:t> </a:t>
            </a:r>
            <a:r>
              <a:rPr lang="en-US" sz="2000" dirty="0" smtClean="0">
                <a:solidFill>
                  <a:srgbClr val="000080"/>
                </a:solidFill>
                <a:latin typeface="Symbol"/>
                <a:sym typeface="Symbol"/>
              </a:rPr>
              <a:t></a:t>
            </a:r>
            <a:r>
              <a:rPr lang="en-US" sz="2000" dirty="0" smtClean="0">
                <a:solidFill>
                  <a:srgbClr val="000080"/>
                </a:solidFill>
              </a:rPr>
              <a:t> </a:t>
            </a:r>
            <a:r>
              <a:rPr lang="en-US" sz="2000" b="1" dirty="0" smtClean="0">
                <a:solidFill>
                  <a:srgbClr val="000080"/>
                </a:solidFill>
                <a:latin typeface="Calibri"/>
              </a:rPr>
              <a:t>1</a:t>
            </a:r>
            <a:r>
              <a:rPr lang="en-US" sz="2000" b="1" baseline="-25000" dirty="0">
                <a:solidFill>
                  <a:srgbClr val="000080"/>
                </a:solidFill>
                <a:latin typeface="cmmi10"/>
              </a:rPr>
              <a:t>∅(x, y</a:t>
            </a:r>
            <a:r>
              <a:rPr lang="en-US" sz="2000" b="1" baseline="-25000">
                <a:solidFill>
                  <a:srgbClr val="000080"/>
                </a:solidFill>
                <a:latin typeface="cmmi10"/>
              </a:rPr>
              <a:t>) </a:t>
            </a:r>
            <a:r>
              <a:rPr lang="en-US" sz="2000" b="1" smtClean="0">
                <a:solidFill>
                  <a:srgbClr val="000080"/>
                </a:solidFill>
                <a:latin typeface="cmmi10"/>
              </a:rPr>
              <a:t>w</a:t>
            </a:r>
            <a:r>
              <a:rPr lang="en-US" sz="2000" baseline="-25000" smtClean="0">
                <a:solidFill>
                  <a:srgbClr val="000080"/>
                </a:solidFill>
                <a:latin typeface="Calibri"/>
              </a:rPr>
              <a:t>x,y</a:t>
            </a:r>
            <a:r>
              <a:rPr lang="en-US" sz="2000" baseline="-25000" dirty="0" smtClean="0">
                <a:solidFill>
                  <a:srgbClr val="000080"/>
                </a:solidFill>
                <a:latin typeface="Calibri"/>
              </a:rPr>
              <a:t>     </a:t>
            </a:r>
            <a:r>
              <a:rPr lang="en-US" sz="2000" dirty="0" smtClean="0">
                <a:solidFill>
                  <a:srgbClr val="000080"/>
                </a:solidFill>
                <a:latin typeface="Calibri" pitchFamily="34" charset="0"/>
              </a:rPr>
              <a:t>subject to Constraints C(</a:t>
            </a:r>
            <a:r>
              <a:rPr lang="en-US" sz="2000" dirty="0" err="1" smtClean="0">
                <a:solidFill>
                  <a:srgbClr val="000080"/>
                </a:solidFill>
                <a:latin typeface="Calibri" pitchFamily="34" charset="0"/>
              </a:rPr>
              <a:t>x,y</a:t>
            </a:r>
            <a:r>
              <a:rPr lang="en-US" sz="2000" dirty="0" smtClean="0">
                <a:solidFill>
                  <a:srgbClr val="000080"/>
                </a:solidFill>
                <a:latin typeface="Calibri" pitchFamily="34" charset="0"/>
              </a:rPr>
              <a:t>)</a:t>
            </a:r>
          </a:p>
          <a:p>
            <a:endParaRPr lang="en-US" sz="2000" baseline="-25000" dirty="0">
              <a:solidFill>
                <a:srgbClr val="000080"/>
              </a:solidFill>
              <a:latin typeface="Calibri"/>
            </a:endParaRPr>
          </a:p>
        </p:txBody>
      </p:sp>
      <p:sp>
        <p:nvSpPr>
          <p:cNvPr id="23" name="AutoShape 191"/>
          <p:cNvSpPr>
            <a:spLocks noChangeArrowheads="1"/>
          </p:cNvSpPr>
          <p:nvPr/>
        </p:nvSpPr>
        <p:spPr bwMode="auto">
          <a:xfrm>
            <a:off x="2019300" y="848074"/>
            <a:ext cx="2438400" cy="320040"/>
          </a:xfrm>
          <a:prstGeom prst="wedgeRectCallout">
            <a:avLst>
              <a:gd name="adj1" fmla="val -32092"/>
              <a:gd name="adj2" fmla="val 123534"/>
            </a:avLst>
          </a:prstGeom>
          <a:solidFill>
            <a:srgbClr val="FAE1AF"/>
          </a:solidFill>
          <a:ln w="9525">
            <a:solidFill>
              <a:srgbClr val="A7001B"/>
            </a:solidFill>
            <a:miter lim="800000"/>
            <a:headEnd/>
            <a:tailEnd/>
          </a:ln>
        </p:spPr>
        <p:txBody>
          <a:bodyPr/>
          <a:lstStyle/>
          <a:p>
            <a:pPr algn="ctr"/>
            <a:r>
              <a:rPr lang="en-US" b="1" dirty="0" smtClean="0">
                <a:solidFill>
                  <a:srgbClr val="400080"/>
                </a:solidFill>
                <a:latin typeface="Calibri"/>
                <a:cs typeface="Arial" charset="0"/>
              </a:rPr>
              <a:t>Variables</a:t>
            </a:r>
            <a:r>
              <a:rPr lang="en-US" b="1" dirty="0" smtClean="0">
                <a:solidFill>
                  <a:srgbClr val="000080"/>
                </a:solidFill>
                <a:latin typeface="Calibri"/>
                <a:cs typeface="Arial" charset="0"/>
              </a:rPr>
              <a:t> are models  </a:t>
            </a:r>
            <a:endParaRPr lang="en-US" b="1" dirty="0">
              <a:solidFill>
                <a:srgbClr val="000080"/>
              </a:solidFill>
              <a:latin typeface="Calibri"/>
              <a:cs typeface="Arial" charset="0"/>
            </a:endParaRPr>
          </a:p>
        </p:txBody>
      </p:sp>
      <p:sp>
        <p:nvSpPr>
          <p:cNvPr id="26" name="Rectangle 17"/>
          <p:cNvSpPr>
            <a:spLocks noChangeArrowheads="1"/>
          </p:cNvSpPr>
          <p:nvPr/>
        </p:nvSpPr>
        <p:spPr bwMode="auto">
          <a:xfrm>
            <a:off x="6858000" y="3648670"/>
            <a:ext cx="1981200" cy="923330"/>
          </a:xfrm>
          <a:prstGeom prst="rect">
            <a:avLst/>
          </a:prstGeom>
          <a:solidFill>
            <a:srgbClr val="FAE1AF"/>
          </a:solidFill>
          <a:ln w="19050">
            <a:solidFill>
              <a:srgbClr val="A7001B"/>
            </a:solidFill>
            <a:miter lim="800000"/>
            <a:headEnd/>
            <a:tailEnd/>
          </a:ln>
          <a:effectLst/>
          <a:extLst/>
        </p:spPr>
        <p:txBody>
          <a:bodyPr wrap="square">
            <a:spAutoFit/>
          </a:bodyPr>
          <a:lstStyle/>
          <a:p>
            <a:r>
              <a:rPr lang="en-US" dirty="0" smtClean="0">
                <a:solidFill>
                  <a:srgbClr val="000080"/>
                </a:solidFill>
                <a:latin typeface="+mn-lt"/>
                <a:cs typeface="Arial" charset="0"/>
              </a:rPr>
              <a:t>Decomposition is key for abstraction and transfer</a:t>
            </a:r>
            <a:endParaRPr lang="en-US" dirty="0">
              <a:solidFill>
                <a:srgbClr val="000080"/>
              </a:solidFill>
              <a:latin typeface="+mn-lt"/>
              <a:cs typeface="Arial" charset="0"/>
            </a:endParaRPr>
          </a:p>
        </p:txBody>
      </p:sp>
      <p:sp>
        <p:nvSpPr>
          <p:cNvPr id="32" name="Rectangle 31"/>
          <p:cNvSpPr/>
          <p:nvPr/>
        </p:nvSpPr>
        <p:spPr>
          <a:xfrm>
            <a:off x="4883168" y="250448"/>
            <a:ext cx="4206240" cy="892552"/>
          </a:xfrm>
          <a:prstGeom prst="rect">
            <a:avLst/>
          </a:prstGeom>
          <a:solidFill>
            <a:srgbClr val="FAE1AF"/>
          </a:solidFill>
          <a:ln>
            <a:solidFill>
              <a:srgbClr val="A7001B"/>
            </a:solidFill>
          </a:ln>
        </p:spPr>
        <p:txBody>
          <a:bodyPr wrap="square">
            <a:spAutoFit/>
          </a:bodyPr>
          <a:lstStyle/>
          <a:p>
            <a:r>
              <a:rPr lang="en-US" dirty="0">
                <a:solidFill>
                  <a:srgbClr val="000080"/>
                </a:solidFill>
                <a:latin typeface="+mn-lt"/>
              </a:rPr>
              <a:t>Any MAP problem w.r.t. any probabilistic model, can be formulated as an ILP </a:t>
            </a:r>
            <a:endParaRPr lang="en-US" dirty="0" smtClean="0">
              <a:solidFill>
                <a:srgbClr val="000080"/>
              </a:solidFill>
              <a:latin typeface="+mn-lt"/>
            </a:endParaRPr>
          </a:p>
          <a:p>
            <a:r>
              <a:rPr lang="en-US" sz="1600" dirty="0" smtClean="0">
                <a:solidFill>
                  <a:srgbClr val="000080"/>
                </a:solidFill>
                <a:latin typeface="+mn-lt"/>
              </a:rPr>
              <a:t>[</a:t>
            </a:r>
            <a:r>
              <a:rPr lang="en-US" sz="1600" dirty="0">
                <a:solidFill>
                  <a:srgbClr val="000080"/>
                </a:solidFill>
                <a:latin typeface="+mn-lt"/>
              </a:rPr>
              <a:t>Roth+ 04, </a:t>
            </a:r>
            <a:r>
              <a:rPr lang="en-US" sz="1600" dirty="0" err="1" smtClean="0">
                <a:solidFill>
                  <a:srgbClr val="000080"/>
                </a:solidFill>
                <a:latin typeface="+mn-lt"/>
              </a:rPr>
              <a:t>Taskar</a:t>
            </a:r>
            <a:r>
              <a:rPr lang="en-US" sz="1600" dirty="0" smtClean="0">
                <a:solidFill>
                  <a:srgbClr val="000080"/>
                </a:solidFill>
                <a:latin typeface="+mn-lt"/>
              </a:rPr>
              <a:t> 04]</a:t>
            </a:r>
            <a:endParaRPr lang="en-US" dirty="0" smtClean="0">
              <a:solidFill>
                <a:srgbClr val="000080"/>
              </a:solidFill>
              <a:latin typeface="+mn-lt"/>
            </a:endParaRPr>
          </a:p>
        </p:txBody>
      </p:sp>
      <p:sp>
        <p:nvSpPr>
          <p:cNvPr id="27" name="TextBox 26"/>
          <p:cNvSpPr txBox="1"/>
          <p:nvPr/>
        </p:nvSpPr>
        <p:spPr>
          <a:xfrm>
            <a:off x="2286000" y="2576160"/>
            <a:ext cx="2895600" cy="923330"/>
          </a:xfrm>
          <a:prstGeom prst="rect">
            <a:avLst/>
          </a:prstGeom>
          <a:pattFill prst="lgCheck">
            <a:fgClr>
              <a:schemeClr val="tx1"/>
            </a:fgClr>
            <a:bgClr>
              <a:schemeClr val="accent1"/>
            </a:bgClr>
          </a:pattFill>
          <a:ln>
            <a:solidFill>
              <a:srgbClr val="A7001B"/>
            </a:solidFill>
          </a:ln>
        </p:spPr>
        <p:txBody>
          <a:bodyPr wrap="square" rtlCol="0">
            <a:spAutoFit/>
          </a:bodyPr>
          <a:lstStyle/>
          <a:p>
            <a:r>
              <a:rPr lang="en-US" dirty="0" smtClean="0">
                <a:solidFill>
                  <a:srgbClr val="000080"/>
                </a:solidFill>
              </a:rPr>
              <a:t>     </a:t>
            </a:r>
          </a:p>
          <a:p>
            <a:r>
              <a:rPr lang="en-US" dirty="0">
                <a:solidFill>
                  <a:srgbClr val="000080"/>
                </a:solidFill>
              </a:rPr>
              <a:t> </a:t>
            </a:r>
            <a:r>
              <a:rPr lang="en-US" dirty="0" smtClean="0">
                <a:solidFill>
                  <a:srgbClr val="000080"/>
                </a:solidFill>
              </a:rPr>
              <a:t>         </a:t>
            </a:r>
            <a:r>
              <a:rPr lang="en-US" b="1" dirty="0" smtClean="0">
                <a:solidFill>
                  <a:srgbClr val="000080"/>
                </a:solidFill>
              </a:rPr>
              <a:t>Magic Box(</a:t>
            </a:r>
            <a:r>
              <a:rPr lang="en-US" b="1" dirty="0" err="1" smtClean="0">
                <a:solidFill>
                  <a:srgbClr val="000080"/>
                </a:solidFill>
              </a:rPr>
              <a:t>es</a:t>
            </a:r>
            <a:r>
              <a:rPr lang="en-US" b="1" dirty="0" smtClean="0">
                <a:solidFill>
                  <a:srgbClr val="000080"/>
                </a:solidFill>
              </a:rPr>
              <a:t>)    </a:t>
            </a:r>
          </a:p>
          <a:p>
            <a:r>
              <a:rPr lang="en-US" dirty="0" smtClean="0">
                <a:solidFill>
                  <a:srgbClr val="000080"/>
                </a:solidFill>
              </a:rPr>
              <a:t>     </a:t>
            </a:r>
            <a:endParaRPr lang="en-US" dirty="0">
              <a:solidFill>
                <a:srgbClr val="000080"/>
              </a:solidFill>
            </a:endParaRPr>
          </a:p>
        </p:txBody>
      </p:sp>
    </p:spTree>
    <p:extLst>
      <p:ext uri="{BB962C8B-B14F-4D97-AF65-F5344CB8AC3E}">
        <p14:creationId xmlns:p14="http://schemas.microsoft.com/office/powerpoint/2010/main" val="3891218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54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54715"/>
                                        </p:tgtEl>
                                        <p:attrNameLst>
                                          <p:attrName>style.visibility</p:attrName>
                                        </p:attrNameLst>
                                      </p:cBhvr>
                                      <p:to>
                                        <p:strVal val="visible"/>
                                      </p:to>
                                    </p:set>
                                    <p:anim calcmode="lin" valueType="num">
                                      <p:cBhvr additive="base">
                                        <p:cTn id="11" dur="1000" fill="hold"/>
                                        <p:tgtEl>
                                          <p:spTgt spid="754715"/>
                                        </p:tgtEl>
                                        <p:attrNameLst>
                                          <p:attrName>ppt_x</p:attrName>
                                        </p:attrNameLst>
                                      </p:cBhvr>
                                      <p:tavLst>
                                        <p:tav tm="0">
                                          <p:val>
                                            <p:strVal val="0-#ppt_w/2"/>
                                          </p:val>
                                        </p:tav>
                                        <p:tav tm="100000">
                                          <p:val>
                                            <p:strVal val="#ppt_x"/>
                                          </p:val>
                                        </p:tav>
                                      </p:tavLst>
                                    </p:anim>
                                    <p:anim calcmode="lin" valueType="num">
                                      <p:cBhvr additive="base">
                                        <p:cTn id="12" dur="1000" fill="hold"/>
                                        <p:tgtEl>
                                          <p:spTgt spid="7547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0-#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hidden"/>
                                      </p:to>
                                    </p:set>
                                  </p:childTnLst>
                                </p:cTn>
                              </p:par>
                              <p:par>
                                <p:cTn id="34" presetID="2" presetClass="entr" presetSubtype="2" fill="hold" grpId="0" nodeType="withEffect">
                                  <p:stCondLst>
                                    <p:cond delay="0"/>
                                  </p:stCondLst>
                                  <p:childTnLst>
                                    <p:set>
                                      <p:cBhvr>
                                        <p:cTn id="35" dur="1" fill="hold">
                                          <p:stCondLst>
                                            <p:cond delay="0"/>
                                          </p:stCondLst>
                                        </p:cTn>
                                        <p:tgtEl>
                                          <p:spTgt spid="754705"/>
                                        </p:tgtEl>
                                        <p:attrNameLst>
                                          <p:attrName>style.visibility</p:attrName>
                                        </p:attrNameLst>
                                      </p:cBhvr>
                                      <p:to>
                                        <p:strVal val="visible"/>
                                      </p:to>
                                    </p:set>
                                    <p:anim calcmode="lin" valueType="num">
                                      <p:cBhvr additive="base">
                                        <p:cTn id="36" dur="1000" fill="hold"/>
                                        <p:tgtEl>
                                          <p:spTgt spid="754705"/>
                                        </p:tgtEl>
                                        <p:attrNameLst>
                                          <p:attrName>ppt_x</p:attrName>
                                        </p:attrNameLst>
                                      </p:cBhvr>
                                      <p:tavLst>
                                        <p:tav tm="0">
                                          <p:val>
                                            <p:strVal val="1+#ppt_w/2"/>
                                          </p:val>
                                        </p:tav>
                                        <p:tav tm="100000">
                                          <p:val>
                                            <p:strVal val="#ppt_x"/>
                                          </p:val>
                                        </p:tav>
                                      </p:tavLst>
                                    </p:anim>
                                    <p:anim calcmode="lin" valueType="num">
                                      <p:cBhvr additive="base">
                                        <p:cTn id="37" dur="1000" fill="hold"/>
                                        <p:tgtEl>
                                          <p:spTgt spid="75470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000" fill="hold"/>
                                        <p:tgtEl>
                                          <p:spTgt spid="5"/>
                                        </p:tgtEl>
                                        <p:attrNameLst>
                                          <p:attrName>ppt_x</p:attrName>
                                        </p:attrNameLst>
                                      </p:cBhvr>
                                      <p:tavLst>
                                        <p:tav tm="0">
                                          <p:val>
                                            <p:strVal val="1+#ppt_w/2"/>
                                          </p:val>
                                        </p:tav>
                                        <p:tav tm="100000">
                                          <p:val>
                                            <p:strVal val="#ppt_x"/>
                                          </p:val>
                                        </p:tav>
                                      </p:tavLst>
                                    </p:anim>
                                    <p:anim calcmode="lin" valueType="num">
                                      <p:cBhvr additive="base">
                                        <p:cTn id="43" dur="1000" fill="hold"/>
                                        <p:tgtEl>
                                          <p:spTgt spid="5"/>
                                        </p:tgtEl>
                                        <p:attrNameLst>
                                          <p:attrName>ppt_y</p:attrName>
                                        </p:attrNameLst>
                                      </p:cBhvr>
                                      <p:tavLst>
                                        <p:tav tm="0">
                                          <p:val>
                                            <p:strVal val="0-#ppt_h/2"/>
                                          </p:val>
                                        </p:tav>
                                        <p:tav tm="100000">
                                          <p:val>
                                            <p:strVal val="#ppt_y"/>
                                          </p:val>
                                        </p:tav>
                                      </p:tavLst>
                                    </p:anim>
                                  </p:childTnLst>
                                </p:cTn>
                              </p:par>
                            </p:childTnLst>
                          </p:cTn>
                        </p:par>
                        <p:par>
                          <p:cTn id="44" fill="hold">
                            <p:stCondLst>
                              <p:cond delay="1000"/>
                            </p:stCondLst>
                            <p:childTnLst>
                              <p:par>
                                <p:cTn id="45" presetID="2" presetClass="entr" presetSubtype="6" fill="hold" nodeType="afterEffect">
                                  <p:stCondLst>
                                    <p:cond delay="0"/>
                                  </p:stCondLst>
                                  <p:childTnLst>
                                    <p:set>
                                      <p:cBhvr>
                                        <p:cTn id="46" dur="1" fill="hold">
                                          <p:stCondLst>
                                            <p:cond delay="0"/>
                                          </p:stCondLst>
                                        </p:cTn>
                                        <p:tgtEl>
                                          <p:spTgt spid="754717"/>
                                        </p:tgtEl>
                                        <p:attrNameLst>
                                          <p:attrName>style.visibility</p:attrName>
                                        </p:attrNameLst>
                                      </p:cBhvr>
                                      <p:to>
                                        <p:strVal val="visible"/>
                                      </p:to>
                                    </p:set>
                                    <p:anim calcmode="lin" valueType="num">
                                      <p:cBhvr additive="base">
                                        <p:cTn id="47" dur="1000" fill="hold"/>
                                        <p:tgtEl>
                                          <p:spTgt spid="754717"/>
                                        </p:tgtEl>
                                        <p:attrNameLst>
                                          <p:attrName>ppt_x</p:attrName>
                                        </p:attrNameLst>
                                      </p:cBhvr>
                                      <p:tavLst>
                                        <p:tav tm="0">
                                          <p:val>
                                            <p:strVal val="1+#ppt_w/2"/>
                                          </p:val>
                                        </p:tav>
                                        <p:tav tm="100000">
                                          <p:val>
                                            <p:strVal val="#ppt_x"/>
                                          </p:val>
                                        </p:tav>
                                      </p:tavLst>
                                    </p:anim>
                                    <p:anim calcmode="lin" valueType="num">
                                      <p:cBhvr additive="base">
                                        <p:cTn id="48" dur="1000" fill="hold"/>
                                        <p:tgtEl>
                                          <p:spTgt spid="7547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childTnLst>
                                </p:cTn>
                              </p:par>
                              <p:par>
                                <p:cTn id="57" presetID="2" presetClass="entr" presetSubtype="2"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1000" fill="hold"/>
                                        <p:tgtEl>
                                          <p:spTgt spid="26"/>
                                        </p:tgtEl>
                                        <p:attrNameLst>
                                          <p:attrName>ppt_x</p:attrName>
                                        </p:attrNameLst>
                                      </p:cBhvr>
                                      <p:tavLst>
                                        <p:tav tm="0">
                                          <p:val>
                                            <p:strVal val="1+#ppt_w/2"/>
                                          </p:val>
                                        </p:tav>
                                        <p:tav tm="100000">
                                          <p:val>
                                            <p:strVal val="#ppt_x"/>
                                          </p:val>
                                        </p:tav>
                                      </p:tavLst>
                                    </p:anim>
                                    <p:anim calcmode="lin" valueType="num">
                                      <p:cBhvr additive="base">
                                        <p:cTn id="60"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3" end="3"/>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1000" fill="hold"/>
                                        <p:tgtEl>
                                          <p:spTgt spid="31"/>
                                        </p:tgtEl>
                                        <p:attrNameLst>
                                          <p:attrName>ppt_x</p:attrName>
                                        </p:attrNameLst>
                                      </p:cBhvr>
                                      <p:tavLst>
                                        <p:tav tm="0">
                                          <p:val>
                                            <p:strVal val="0-#ppt_w/2"/>
                                          </p:val>
                                        </p:tav>
                                        <p:tav tm="100000">
                                          <p:val>
                                            <p:strVal val="#ppt_x"/>
                                          </p:val>
                                        </p:tav>
                                      </p:tavLst>
                                    </p:anim>
                                    <p:anim calcmode="lin" valueType="num">
                                      <p:cBhvr additive="base">
                                        <p:cTn id="7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uiExpand="1" build="p"/>
      <p:bldP spid="754691" grpId="0" autoUpdateAnimBg="0"/>
      <p:bldP spid="754705" grpId="0" animBg="1"/>
      <p:bldP spid="25" grpId="0" animBg="1"/>
      <p:bldP spid="31" grpId="0" animBg="1"/>
      <p:bldP spid="23" grpId="0" animBg="1"/>
      <p:bldP spid="26" grpId="0" animBg="1"/>
      <p:bldP spid="32"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38200" y="5105400"/>
            <a:ext cx="4419600" cy="838200"/>
          </a:xfrm>
          <a:prstGeom prst="rect">
            <a:avLst/>
          </a:prstGeom>
          <a:solidFill>
            <a:srgbClr val="FAE1AF"/>
          </a:solidFill>
          <a:ln w="1270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 y="3505200"/>
            <a:ext cx="4419600" cy="838200"/>
          </a:xfrm>
          <a:prstGeom prst="rect">
            <a:avLst/>
          </a:prstGeom>
          <a:solidFill>
            <a:srgbClr val="FAE1AF"/>
          </a:solidFill>
          <a:ln w="1270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200" y="1828800"/>
            <a:ext cx="4419600" cy="838200"/>
          </a:xfrm>
          <a:prstGeom prst="rect">
            <a:avLst/>
          </a:prstGeom>
          <a:solidFill>
            <a:srgbClr val="FAE1AF"/>
          </a:solidFill>
          <a:ln w="1270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Shallow Semantic Parsing (Extended Semantic Role Labeling)</a:t>
            </a:r>
            <a:endParaRPr lang="en-US" dirty="0"/>
          </a:p>
        </p:txBody>
      </p:sp>
      <p:sp>
        <p:nvSpPr>
          <p:cNvPr id="3" name="Content Placeholder 2"/>
          <p:cNvSpPr>
            <a:spLocks noGrp="1"/>
          </p:cNvSpPr>
          <p:nvPr>
            <p:ph idx="1"/>
          </p:nvPr>
        </p:nvSpPr>
        <p:spPr>
          <a:xfrm>
            <a:off x="457200" y="990600"/>
            <a:ext cx="8229600" cy="4953000"/>
          </a:xfrm>
        </p:spPr>
        <p:txBody>
          <a:bodyPr/>
          <a:lstStyle/>
          <a:p>
            <a:r>
              <a:rPr lang="en-US" i="1" dirty="0"/>
              <a:t>John, a fast-rising politician, slept on the train to Chicago</a:t>
            </a:r>
            <a:r>
              <a:rPr lang="en-US" dirty="0"/>
              <a:t>.</a:t>
            </a:r>
          </a:p>
          <a:p>
            <a:r>
              <a:rPr lang="en-US" b="1" dirty="0" smtClean="0"/>
              <a:t>Verb Predicate: sleep</a:t>
            </a:r>
          </a:p>
          <a:p>
            <a:pPr lvl="1"/>
            <a:r>
              <a:rPr lang="en-US" dirty="0" smtClean="0">
                <a:solidFill>
                  <a:srgbClr val="003366"/>
                </a:solidFill>
              </a:rPr>
              <a:t>Sleeper: John, a fast-rising politician</a:t>
            </a:r>
          </a:p>
          <a:p>
            <a:pPr lvl="1"/>
            <a:r>
              <a:rPr lang="en-US" dirty="0" smtClean="0">
                <a:solidFill>
                  <a:srgbClr val="003366"/>
                </a:solidFill>
              </a:rPr>
              <a:t>Location: on the train to Chicago</a:t>
            </a:r>
          </a:p>
          <a:p>
            <a:endParaRPr lang="en-US" b="1" dirty="0" smtClean="0"/>
          </a:p>
          <a:p>
            <a:r>
              <a:rPr lang="en-US" b="1" dirty="0" smtClean="0"/>
              <a:t>Who </a:t>
            </a:r>
            <a:r>
              <a:rPr lang="en-US" b="1" dirty="0"/>
              <a:t>was John?</a:t>
            </a:r>
          </a:p>
          <a:p>
            <a:pPr lvl="1"/>
            <a:r>
              <a:rPr lang="en-US" dirty="0" smtClean="0"/>
              <a:t>Relation: Apposition (comma) </a:t>
            </a:r>
          </a:p>
          <a:p>
            <a:pPr lvl="1"/>
            <a:r>
              <a:rPr lang="en-US" dirty="0" smtClean="0">
                <a:solidFill>
                  <a:srgbClr val="003366"/>
                </a:solidFill>
              </a:rPr>
              <a:t>John</a:t>
            </a:r>
            <a:r>
              <a:rPr lang="en-US" dirty="0">
                <a:solidFill>
                  <a:srgbClr val="003366"/>
                </a:solidFill>
              </a:rPr>
              <a:t>, a fast-rising politician </a:t>
            </a:r>
            <a:endParaRPr lang="en-US" dirty="0" smtClean="0">
              <a:solidFill>
                <a:srgbClr val="003366"/>
              </a:solidFill>
            </a:endParaRPr>
          </a:p>
          <a:p>
            <a:endParaRPr lang="en-US" b="1" dirty="0" smtClean="0"/>
          </a:p>
          <a:p>
            <a:r>
              <a:rPr lang="en-US" b="1" dirty="0" smtClean="0"/>
              <a:t>What </a:t>
            </a:r>
            <a:r>
              <a:rPr lang="en-US" b="1" dirty="0"/>
              <a:t>was John’s destination?</a:t>
            </a:r>
          </a:p>
          <a:p>
            <a:pPr lvl="1"/>
            <a:r>
              <a:rPr lang="en-US" dirty="0" smtClean="0"/>
              <a:t>Relation: Destination (preposition) </a:t>
            </a:r>
          </a:p>
          <a:p>
            <a:pPr lvl="1"/>
            <a:r>
              <a:rPr lang="en-US" dirty="0" smtClean="0">
                <a:solidFill>
                  <a:srgbClr val="003366"/>
                </a:solidFill>
              </a:rPr>
              <a:t>train </a:t>
            </a:r>
            <a:r>
              <a:rPr lang="en-US" dirty="0">
                <a:solidFill>
                  <a:srgbClr val="003366"/>
                </a:solidFill>
              </a:rPr>
              <a:t>to </a:t>
            </a:r>
            <a:r>
              <a:rPr lang="en-US" dirty="0" smtClean="0">
                <a:solidFill>
                  <a:srgbClr val="003366"/>
                </a:solidFill>
              </a:rPr>
              <a:t>Chicago</a:t>
            </a:r>
            <a:endParaRPr lang="en-US" dirty="0">
              <a:solidFill>
                <a:srgbClr val="003366"/>
              </a:solidFill>
            </a:endParaRPr>
          </a:p>
        </p:txBody>
      </p:sp>
      <p:sp>
        <p:nvSpPr>
          <p:cNvPr id="4" name="Slide Number Placeholder 3"/>
          <p:cNvSpPr>
            <a:spLocks noGrp="1"/>
          </p:cNvSpPr>
          <p:nvPr>
            <p:ph type="sldNum" sz="quarter" idx="4294967295"/>
          </p:nvPr>
        </p:nvSpPr>
        <p:spPr/>
        <p:txBody>
          <a:bodyPr/>
          <a:lstStyle/>
          <a:p>
            <a:pPr>
              <a:defRPr/>
            </a:pPr>
            <a:r>
              <a:rPr lang="en-US" altLang="zh-TW" dirty="0" smtClean="0"/>
              <a:t>Page </a:t>
            </a:r>
            <a:fld id="{C83F18D4-0D70-44DE-A8FF-A8D5002D1168}" type="slidenum">
              <a:rPr lang="en-US" altLang="zh-TW" smtClean="0"/>
              <a:pPr>
                <a:defRPr/>
              </a:pPr>
              <a:t>27</a:t>
            </a:fld>
            <a:endParaRPr lang="en-US" altLang="zh-TW" dirty="0"/>
          </a:p>
        </p:txBody>
      </p:sp>
      <p:cxnSp>
        <p:nvCxnSpPr>
          <p:cNvPr id="15" name="Straight Arrow Connector 14"/>
          <p:cNvCxnSpPr/>
          <p:nvPr/>
        </p:nvCxnSpPr>
        <p:spPr>
          <a:xfrm>
            <a:off x="4724400" y="1447800"/>
            <a:ext cx="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5400000">
            <a:off x="4222856" y="2292244"/>
            <a:ext cx="3467100" cy="2159212"/>
          </a:xfrm>
          <a:prstGeom prst="bentConnector3">
            <a:avLst>
              <a:gd name="adj1" fmla="val 86832"/>
            </a:avLst>
          </a:prstGeom>
          <a:ln>
            <a:tailEnd type="arrow"/>
          </a:ln>
        </p:spPr>
        <p:style>
          <a:lnRef idx="2">
            <a:schemeClr val="dk1"/>
          </a:lnRef>
          <a:fillRef idx="0">
            <a:schemeClr val="dk1"/>
          </a:fillRef>
          <a:effectRef idx="1">
            <a:schemeClr val="dk1"/>
          </a:effectRef>
          <a:fontRef idx="minor">
            <a:schemeClr val="tx1"/>
          </a:fontRef>
        </p:style>
      </p:cxnSp>
      <p:cxnSp>
        <p:nvCxnSpPr>
          <p:cNvPr id="110" name="Elbow Connector 109"/>
          <p:cNvCxnSpPr/>
          <p:nvPr/>
        </p:nvCxnSpPr>
        <p:spPr>
          <a:xfrm rot="5400000">
            <a:off x="-128592" y="2246096"/>
            <a:ext cx="2467306" cy="889107"/>
          </a:xfrm>
          <a:prstGeom prst="bentConnector3">
            <a:avLst>
              <a:gd name="adj1" fmla="val 160"/>
            </a:avLst>
          </a:prstGeom>
          <a:ln>
            <a:tailEnd type="arrow"/>
          </a:ln>
        </p:spPr>
        <p:style>
          <a:lnRef idx="2">
            <a:schemeClr val="dk1"/>
          </a:lnRef>
          <a:fillRef idx="0">
            <a:schemeClr val="dk1"/>
          </a:fillRef>
          <a:effectRef idx="1">
            <a:schemeClr val="dk1"/>
          </a:effectRef>
          <a:fontRef idx="minor">
            <a:schemeClr val="tx1"/>
          </a:fontRef>
        </p:style>
      </p:cxnSp>
      <p:sp>
        <p:nvSpPr>
          <p:cNvPr id="5" name="Oval 4"/>
          <p:cNvSpPr/>
          <p:nvPr/>
        </p:nvSpPr>
        <p:spPr>
          <a:xfrm>
            <a:off x="6445468" y="1006366"/>
            <a:ext cx="559012" cy="466396"/>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90958" y="1066800"/>
            <a:ext cx="559012" cy="466396"/>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141472" y="5791200"/>
            <a:ext cx="83024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05000" y="4191000"/>
            <a:ext cx="22098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659163" y="1752600"/>
            <a:ext cx="2767505" cy="1257300"/>
            <a:chOff x="5659163" y="2171700"/>
            <a:chExt cx="2767505" cy="1257300"/>
          </a:xfrm>
        </p:grpSpPr>
        <p:pic>
          <p:nvPicPr>
            <p:cNvPr id="19" name="Picture 18" descr="of-usage-brighen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163" y="2171700"/>
              <a:ext cx="2767505" cy="1257300"/>
            </a:xfrm>
            <a:prstGeom prst="rect">
              <a:avLst/>
            </a:prstGeom>
          </p:spPr>
        </p:pic>
        <p:sp>
          <p:nvSpPr>
            <p:cNvPr id="21" name="Oval 20"/>
            <p:cNvSpPr/>
            <p:nvPr/>
          </p:nvSpPr>
          <p:spPr>
            <a:xfrm>
              <a:off x="7101840" y="2171700"/>
              <a:ext cx="365760" cy="365760"/>
            </a:xfrm>
            <a:prstGeom prst="ellipse">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29400" y="2958138"/>
              <a:ext cx="365760" cy="365760"/>
            </a:xfrm>
            <a:prstGeom prst="ellipse">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029200" y="4724400"/>
            <a:ext cx="4038600" cy="1508105"/>
          </a:xfrm>
          <a:prstGeom prst="rect">
            <a:avLst/>
          </a:prstGeom>
          <a:solidFill>
            <a:srgbClr val="FFFFCC"/>
          </a:solidFill>
          <a:ln>
            <a:solidFill>
              <a:srgbClr val="A7001B"/>
            </a:solidFill>
          </a:ln>
        </p:spPr>
        <p:txBody>
          <a:bodyPr wrap="square" rtlCol="0">
            <a:spAutoFit/>
          </a:bodyPr>
          <a:lstStyle/>
          <a:p>
            <a:r>
              <a:rPr lang="en-US" sz="2000" dirty="0" err="1" smtClean="0">
                <a:solidFill>
                  <a:srgbClr val="003366"/>
                </a:solidFill>
                <a:latin typeface="Calibri" pitchFamily="34" charset="0"/>
              </a:rPr>
              <a:t>argmax</a:t>
            </a:r>
            <a:r>
              <a:rPr lang="en-US" sz="2000" dirty="0" smtClean="0">
                <a:solidFill>
                  <a:srgbClr val="003366"/>
                </a:solidFill>
              </a:rPr>
              <a:t> </a:t>
            </a:r>
            <a:r>
              <a:rPr lang="en-US" sz="2000" dirty="0" smtClean="0">
                <a:solidFill>
                  <a:srgbClr val="003366"/>
                </a:solidFill>
                <a:latin typeface="Symbol"/>
                <a:sym typeface="Symbol"/>
              </a:rPr>
              <a:t></a:t>
            </a:r>
            <a:r>
              <a:rPr lang="en-US" sz="2000" baseline="-25000" dirty="0" err="1" smtClean="0">
                <a:solidFill>
                  <a:srgbClr val="3366CC"/>
                </a:solidFill>
                <a:latin typeface="Arial"/>
                <a:sym typeface="Symbol"/>
              </a:rPr>
              <a:t>a</a:t>
            </a:r>
            <a:r>
              <a:rPr lang="en-US" sz="2000" baseline="-25000" dirty="0" err="1" smtClean="0">
                <a:solidFill>
                  <a:srgbClr val="003366"/>
                </a:solidFill>
                <a:latin typeface="Arial"/>
                <a:sym typeface="Symbol"/>
              </a:rPr>
              <a:t>,t</a:t>
            </a:r>
            <a:r>
              <a:rPr lang="en-US" sz="2000" dirty="0" smtClean="0">
                <a:solidFill>
                  <a:srgbClr val="003366"/>
                </a:solidFill>
              </a:rPr>
              <a:t> </a:t>
            </a:r>
            <a:r>
              <a:rPr lang="en-US" sz="2000" dirty="0" err="1" smtClean="0">
                <a:solidFill>
                  <a:srgbClr val="003366"/>
                </a:solidFill>
                <a:latin typeface="Calibri"/>
              </a:rPr>
              <a:t>y</a:t>
            </a:r>
            <a:r>
              <a:rPr lang="en-US" sz="2000" baseline="30000" dirty="0" err="1" smtClean="0">
                <a:solidFill>
                  <a:srgbClr val="3366CC"/>
                </a:solidFill>
                <a:latin typeface="Arial"/>
              </a:rPr>
              <a:t>a</a:t>
            </a:r>
            <a:r>
              <a:rPr lang="en-US" sz="2000" baseline="30000" dirty="0" err="1" smtClean="0">
                <a:solidFill>
                  <a:srgbClr val="003366"/>
                </a:solidFill>
                <a:latin typeface="Arial"/>
              </a:rPr>
              <a:t>,t</a:t>
            </a:r>
            <a:r>
              <a:rPr lang="en-US" sz="2000" dirty="0" smtClean="0">
                <a:solidFill>
                  <a:srgbClr val="003366"/>
                </a:solidFill>
              </a:rPr>
              <a:t> </a:t>
            </a:r>
            <a:r>
              <a:rPr lang="en-US" sz="2000" dirty="0" err="1" smtClean="0">
                <a:solidFill>
                  <a:srgbClr val="003366"/>
                </a:solidFill>
                <a:latin typeface="Calibri"/>
              </a:rPr>
              <a:t>c</a:t>
            </a:r>
            <a:r>
              <a:rPr lang="en-US" sz="2000" baseline="30000" dirty="0" err="1" smtClean="0">
                <a:solidFill>
                  <a:srgbClr val="3366CC"/>
                </a:solidFill>
                <a:latin typeface="Arial"/>
              </a:rPr>
              <a:t>a</a:t>
            </a:r>
            <a:r>
              <a:rPr lang="en-US" sz="2000" baseline="30000" dirty="0" err="1" smtClean="0">
                <a:solidFill>
                  <a:srgbClr val="003366"/>
                </a:solidFill>
                <a:latin typeface="Arial"/>
              </a:rPr>
              <a:t>,t</a:t>
            </a:r>
            <a:r>
              <a:rPr lang="en-US" sz="2000" baseline="30000" dirty="0" smtClean="0">
                <a:solidFill>
                  <a:srgbClr val="003366"/>
                </a:solidFill>
                <a:latin typeface="Arial"/>
              </a:rPr>
              <a:t> </a:t>
            </a:r>
            <a:r>
              <a:rPr lang="en-US" dirty="0" smtClean="0">
                <a:solidFill>
                  <a:srgbClr val="003366"/>
                </a:solidFill>
                <a:latin typeface="Symbol"/>
                <a:sym typeface="Symbol"/>
              </a:rPr>
              <a:t>= </a:t>
            </a:r>
            <a:r>
              <a:rPr lang="en-US" baseline="-25000" dirty="0" err="1">
                <a:solidFill>
                  <a:srgbClr val="3366CC"/>
                </a:solidFill>
                <a:latin typeface="Arial"/>
                <a:sym typeface="Symbol"/>
              </a:rPr>
              <a:t>a</a:t>
            </a:r>
            <a:r>
              <a:rPr lang="en-US" baseline="-25000" dirty="0" err="1">
                <a:solidFill>
                  <a:srgbClr val="003366"/>
                </a:solidFill>
                <a:latin typeface="Arial"/>
                <a:sym typeface="Symbol"/>
              </a:rPr>
              <a:t>,t</a:t>
            </a:r>
            <a:r>
              <a:rPr lang="en-US" dirty="0">
                <a:solidFill>
                  <a:srgbClr val="003366"/>
                </a:solidFill>
              </a:rPr>
              <a:t> </a:t>
            </a:r>
            <a:r>
              <a:rPr lang="en-US" dirty="0" smtClean="0">
                <a:solidFill>
                  <a:srgbClr val="003366"/>
                </a:solidFill>
                <a:latin typeface="Calibri"/>
              </a:rPr>
              <a:t>1</a:t>
            </a:r>
            <a:r>
              <a:rPr lang="en-US" baseline="-25000" dirty="0" smtClean="0">
                <a:solidFill>
                  <a:srgbClr val="3366CC"/>
                </a:solidFill>
                <a:latin typeface="Calibri"/>
              </a:rPr>
              <a:t>a</a:t>
            </a:r>
            <a:r>
              <a:rPr lang="en-US" baseline="-25000" dirty="0" smtClean="0">
                <a:solidFill>
                  <a:srgbClr val="003366"/>
                </a:solidFill>
                <a:latin typeface="Calibri"/>
              </a:rPr>
              <a:t>=t</a:t>
            </a:r>
            <a:r>
              <a:rPr lang="en-US" dirty="0" smtClean="0">
                <a:solidFill>
                  <a:srgbClr val="003366"/>
                </a:solidFill>
              </a:rPr>
              <a:t> </a:t>
            </a:r>
            <a:r>
              <a:rPr lang="en-US" dirty="0" err="1" smtClean="0">
                <a:solidFill>
                  <a:srgbClr val="003366"/>
                </a:solidFill>
                <a:latin typeface="Calibri"/>
              </a:rPr>
              <a:t>c</a:t>
            </a:r>
            <a:r>
              <a:rPr lang="en-US" baseline="-25000" dirty="0" err="1" smtClean="0">
                <a:solidFill>
                  <a:srgbClr val="3366CC"/>
                </a:solidFill>
                <a:latin typeface="Calibri"/>
              </a:rPr>
              <a:t>a</a:t>
            </a:r>
            <a:r>
              <a:rPr lang="en-US" baseline="-25000" dirty="0" smtClean="0">
                <a:solidFill>
                  <a:srgbClr val="003366"/>
                </a:solidFill>
                <a:latin typeface="Calibri"/>
              </a:rPr>
              <a:t>=t</a:t>
            </a:r>
            <a:endParaRPr lang="en-US" baseline="-25000" dirty="0">
              <a:solidFill>
                <a:srgbClr val="003366"/>
              </a:solidFill>
              <a:latin typeface="Calibri"/>
            </a:endParaRPr>
          </a:p>
          <a:p>
            <a:r>
              <a:rPr lang="en-US" dirty="0" smtClean="0">
                <a:solidFill>
                  <a:srgbClr val="003366"/>
                </a:solidFill>
                <a:latin typeface="Calibri" pitchFamily="34" charset="0"/>
              </a:rPr>
              <a:t>Subject to</a:t>
            </a:r>
            <a:r>
              <a:rPr lang="en-US" sz="2000" dirty="0" smtClean="0">
                <a:solidFill>
                  <a:srgbClr val="003366"/>
                </a:solidFill>
                <a:latin typeface="Calibri" pitchFamily="34" charset="0"/>
              </a:rPr>
              <a:t>:</a:t>
            </a:r>
          </a:p>
          <a:p>
            <a:pPr marL="342900" indent="-342900">
              <a:buFont typeface="Arial" pitchFamily="34" charset="0"/>
              <a:buChar char="•"/>
            </a:pPr>
            <a:r>
              <a:rPr lang="en-US" dirty="0" smtClean="0">
                <a:solidFill>
                  <a:srgbClr val="003366"/>
                </a:solidFill>
                <a:latin typeface="Calibri" pitchFamily="34" charset="0"/>
              </a:rPr>
              <a:t>One label per argument: </a:t>
            </a:r>
            <a:r>
              <a:rPr lang="en-US" dirty="0" smtClean="0">
                <a:solidFill>
                  <a:srgbClr val="003366"/>
                </a:solidFill>
                <a:latin typeface="Symbol"/>
                <a:sym typeface="Symbol"/>
              </a:rPr>
              <a:t></a:t>
            </a:r>
            <a:r>
              <a:rPr lang="en-US" baseline="-25000" dirty="0" smtClean="0">
                <a:solidFill>
                  <a:srgbClr val="003366"/>
                </a:solidFill>
                <a:latin typeface="Arial"/>
                <a:sym typeface="Symbol"/>
              </a:rPr>
              <a:t>t</a:t>
            </a:r>
            <a:r>
              <a:rPr lang="en-US" dirty="0" smtClean="0">
                <a:solidFill>
                  <a:srgbClr val="003366"/>
                </a:solidFill>
              </a:rPr>
              <a:t> </a:t>
            </a:r>
            <a:r>
              <a:rPr lang="en-US" dirty="0" err="1">
                <a:solidFill>
                  <a:srgbClr val="003366"/>
                </a:solidFill>
                <a:latin typeface="Calibri"/>
              </a:rPr>
              <a:t>y</a:t>
            </a:r>
            <a:r>
              <a:rPr lang="en-US" baseline="30000" dirty="0" err="1">
                <a:solidFill>
                  <a:srgbClr val="3366CC"/>
                </a:solidFill>
                <a:latin typeface="Arial"/>
              </a:rPr>
              <a:t>a</a:t>
            </a:r>
            <a:r>
              <a:rPr lang="en-US" baseline="30000" dirty="0" err="1">
                <a:solidFill>
                  <a:srgbClr val="003366"/>
                </a:solidFill>
                <a:latin typeface="Arial"/>
              </a:rPr>
              <a:t>,t</a:t>
            </a:r>
            <a:r>
              <a:rPr lang="en-US" dirty="0">
                <a:solidFill>
                  <a:srgbClr val="003366"/>
                </a:solidFill>
              </a:rPr>
              <a:t> </a:t>
            </a:r>
            <a:r>
              <a:rPr lang="en-US" baseline="30000" dirty="0" smtClean="0">
                <a:solidFill>
                  <a:srgbClr val="003366"/>
                </a:solidFill>
                <a:latin typeface="Arial"/>
              </a:rPr>
              <a:t> </a:t>
            </a:r>
            <a:r>
              <a:rPr lang="en-US" dirty="0" smtClean="0">
                <a:solidFill>
                  <a:srgbClr val="003366"/>
                </a:solidFill>
              </a:rPr>
              <a:t>= </a:t>
            </a:r>
            <a:r>
              <a:rPr lang="en-US" dirty="0" smtClean="0">
                <a:solidFill>
                  <a:srgbClr val="003366"/>
                </a:solidFill>
                <a:latin typeface="Calibri" pitchFamily="34" charset="0"/>
              </a:rPr>
              <a:t>1</a:t>
            </a:r>
          </a:p>
          <a:p>
            <a:pPr marL="285750" indent="-285750">
              <a:buFont typeface="Arial" pitchFamily="34" charset="0"/>
              <a:buChar char="•"/>
            </a:pPr>
            <a:r>
              <a:rPr lang="en-US" altLang="zh-TW" sz="1600" dirty="0" smtClean="0">
                <a:solidFill>
                  <a:srgbClr val="003366"/>
                </a:solidFill>
                <a:latin typeface="Calibri" pitchFamily="34" charset="0"/>
                <a:ea typeface="Arial Unicode MS" pitchFamily="34" charset="-128"/>
                <a:cs typeface="Arial Unicode MS" pitchFamily="34" charset="-128"/>
              </a:rPr>
              <a:t> No </a:t>
            </a:r>
            <a:r>
              <a:rPr lang="en-US" altLang="zh-TW" sz="1600" dirty="0">
                <a:solidFill>
                  <a:srgbClr val="003366"/>
                </a:solidFill>
                <a:latin typeface="Calibri" pitchFamily="34" charset="0"/>
                <a:ea typeface="Arial Unicode MS" pitchFamily="34" charset="-128"/>
                <a:cs typeface="Arial Unicode MS" pitchFamily="34" charset="-128"/>
              </a:rPr>
              <a:t>overlapping or </a:t>
            </a:r>
            <a:r>
              <a:rPr lang="en-US" altLang="zh-TW" sz="1600" dirty="0" smtClean="0">
                <a:solidFill>
                  <a:srgbClr val="003366"/>
                </a:solidFill>
                <a:latin typeface="Calibri" pitchFamily="34" charset="0"/>
                <a:ea typeface="Arial Unicode MS" pitchFamily="34" charset="-128"/>
                <a:cs typeface="Arial Unicode MS" pitchFamily="34" charset="-128"/>
              </a:rPr>
              <a:t>embedding  </a:t>
            </a:r>
          </a:p>
          <a:p>
            <a:pPr marL="285750" indent="-285750">
              <a:buFont typeface="Arial" pitchFamily="34" charset="0"/>
              <a:buChar char="•"/>
            </a:pPr>
            <a:r>
              <a:rPr lang="en-US" altLang="zh-TW" sz="1600" dirty="0" smtClean="0">
                <a:solidFill>
                  <a:srgbClr val="003366"/>
                </a:solidFill>
                <a:latin typeface="Calibri" pitchFamily="34" charset="0"/>
                <a:ea typeface="Arial Unicode MS" pitchFamily="34" charset="-128"/>
                <a:cs typeface="Arial Unicode MS" pitchFamily="34" charset="-128"/>
              </a:rPr>
              <a:t> Relations </a:t>
            </a:r>
            <a:r>
              <a:rPr lang="en-US" altLang="zh-TW" sz="1600" dirty="0">
                <a:solidFill>
                  <a:srgbClr val="003366"/>
                </a:solidFill>
                <a:latin typeface="Calibri" pitchFamily="34" charset="0"/>
                <a:ea typeface="Arial Unicode MS" pitchFamily="34" charset="-128"/>
                <a:cs typeface="Arial Unicode MS" pitchFamily="34" charset="-128"/>
              </a:rPr>
              <a:t>between </a:t>
            </a:r>
            <a:r>
              <a:rPr lang="en-US" altLang="zh-TW" sz="1600" dirty="0" smtClean="0">
                <a:solidFill>
                  <a:srgbClr val="003366"/>
                </a:solidFill>
                <a:latin typeface="Calibri" pitchFamily="34" charset="0"/>
                <a:ea typeface="Arial Unicode MS" pitchFamily="34" charset="-128"/>
                <a:cs typeface="Arial Unicode MS" pitchFamily="34" charset="-128"/>
              </a:rPr>
              <a:t>verbs and arguments,…</a:t>
            </a:r>
          </a:p>
        </p:txBody>
      </p:sp>
      <p:sp>
        <p:nvSpPr>
          <p:cNvPr id="24" name="Rectangular Callout 23"/>
          <p:cNvSpPr/>
          <p:nvPr/>
        </p:nvSpPr>
        <p:spPr>
          <a:xfrm>
            <a:off x="5030959" y="3124200"/>
            <a:ext cx="4036841" cy="990600"/>
          </a:xfrm>
          <a:prstGeom prst="wedgeRectCallout">
            <a:avLst>
              <a:gd name="adj1" fmla="val -12753"/>
              <a:gd name="adj2" fmla="val 106166"/>
            </a:avLst>
          </a:prstGeom>
          <a:solidFill>
            <a:srgbClr val="FFFFCC"/>
          </a:solidFill>
          <a:ln w="25400" cap="flat" cmpd="sng" algn="ctr">
            <a:solidFill>
              <a:srgbClr val="A7001B"/>
            </a:solidFill>
            <a:prstDash val="solid"/>
          </a:ln>
          <a:effectLst/>
        </p:spPr>
        <p:txBody>
          <a:bodyPr rtlCol="0" anchor="ct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3366"/>
                </a:solidFill>
                <a:effectLst/>
                <a:uLnTx/>
                <a:uFillTx/>
                <a:latin typeface="Calibri"/>
                <a:ea typeface="+mn-ea"/>
                <a:cs typeface="Arial"/>
              </a:rPr>
              <a:t>Variable </a:t>
            </a:r>
            <a:r>
              <a:rPr kumimoji="0" lang="en-US" sz="1800" b="0" i="0" u="none" strike="noStrike" kern="0" cap="none" spc="0" normalizeH="0" baseline="0" noProof="0" dirty="0" err="1" smtClean="0">
                <a:ln>
                  <a:noFill/>
                </a:ln>
                <a:solidFill>
                  <a:srgbClr val="3366CC"/>
                </a:solidFill>
                <a:effectLst/>
                <a:uLnTx/>
                <a:uFillTx/>
                <a:latin typeface="Calibri"/>
                <a:ea typeface="+mn-ea"/>
                <a:cs typeface="Arial"/>
              </a:rPr>
              <a:t>y</a:t>
            </a:r>
            <a:r>
              <a:rPr kumimoji="0" lang="en-US" sz="1800" b="0" i="0" u="none" strike="noStrike" kern="0" cap="none" spc="0" normalizeH="0" baseline="30000" noProof="0" dirty="0" err="1" smtClean="0">
                <a:ln>
                  <a:noFill/>
                </a:ln>
                <a:solidFill>
                  <a:srgbClr val="3366CC"/>
                </a:solidFill>
                <a:effectLst/>
                <a:uLnTx/>
                <a:uFillTx/>
                <a:latin typeface="Calibri"/>
                <a:ea typeface="+mn-ea"/>
                <a:cs typeface="Arial"/>
              </a:rPr>
              <a:t>a,t</a:t>
            </a:r>
            <a:r>
              <a:rPr kumimoji="0" lang="en-US" sz="1800" b="0" i="0" u="none" strike="noStrike" kern="0" cap="none" spc="0" normalizeH="0" baseline="0" noProof="0" dirty="0" smtClean="0">
                <a:ln>
                  <a:noFill/>
                </a:ln>
                <a:solidFill>
                  <a:srgbClr val="3366CC"/>
                </a:solidFill>
                <a:effectLst/>
                <a:uLnTx/>
                <a:uFillTx/>
                <a:latin typeface="Calibri"/>
                <a:ea typeface="+mn-ea"/>
                <a:cs typeface="Arial"/>
              </a:rPr>
              <a:t> </a:t>
            </a:r>
            <a:r>
              <a:rPr kumimoji="0" lang="en-US" sz="1800" b="0" i="0" u="none" strike="noStrike" kern="0" cap="none" spc="0" normalizeH="0" baseline="0" noProof="0" dirty="0" smtClean="0">
                <a:ln>
                  <a:noFill/>
                </a:ln>
                <a:solidFill>
                  <a:srgbClr val="000000"/>
                </a:solidFill>
                <a:effectLst/>
                <a:uLnTx/>
                <a:uFillTx/>
                <a:latin typeface="Calibri"/>
                <a:ea typeface="+mn-ea"/>
                <a:cs typeface="Arial"/>
              </a:rPr>
              <a:t> </a:t>
            </a:r>
            <a:r>
              <a:rPr kumimoji="0" lang="en-US" sz="1800" b="0" i="0" u="none" strike="noStrike" kern="0" cap="none" spc="0" normalizeH="0" baseline="0" noProof="0" dirty="0" smtClean="0">
                <a:ln>
                  <a:noFill/>
                </a:ln>
                <a:solidFill>
                  <a:srgbClr val="003366"/>
                </a:solidFill>
                <a:effectLst/>
                <a:uLnTx/>
                <a:uFillTx/>
                <a:latin typeface="Calibri"/>
                <a:ea typeface="+mn-ea"/>
                <a:cs typeface="Arial"/>
              </a:rPr>
              <a:t>indicates whether candidate argument</a:t>
            </a:r>
            <a:r>
              <a:rPr kumimoji="0" lang="en-US" sz="1800" b="0" i="0" u="none" strike="noStrike" kern="0" cap="none" spc="0" normalizeH="0" baseline="0" noProof="0" dirty="0" smtClean="0">
                <a:ln>
                  <a:noFill/>
                </a:ln>
                <a:solidFill>
                  <a:srgbClr val="000000"/>
                </a:solidFill>
                <a:effectLst/>
                <a:uLnTx/>
                <a:uFillTx/>
                <a:latin typeface="Calibri"/>
                <a:ea typeface="+mn-ea"/>
                <a:cs typeface="Arial"/>
              </a:rPr>
              <a:t> </a:t>
            </a:r>
            <a:r>
              <a:rPr kumimoji="0" lang="en-US" sz="1800" b="0" i="0" u="none" strike="noStrike" kern="0" cap="none" spc="0" normalizeH="0" baseline="0" noProof="0" dirty="0" smtClean="0">
                <a:ln>
                  <a:noFill/>
                </a:ln>
                <a:solidFill>
                  <a:srgbClr val="0033CC"/>
                </a:solidFill>
                <a:effectLst/>
                <a:uLnTx/>
                <a:uFillTx/>
                <a:latin typeface="Calibri"/>
                <a:ea typeface="+mn-ea"/>
                <a:cs typeface="Arial"/>
              </a:rPr>
              <a:t>a </a:t>
            </a:r>
            <a:r>
              <a:rPr kumimoji="0" lang="en-US" sz="1800" b="0" i="0" u="none" strike="noStrike" kern="0" cap="none" spc="0" normalizeH="0" baseline="0" noProof="0" dirty="0" smtClean="0">
                <a:ln>
                  <a:noFill/>
                </a:ln>
                <a:solidFill>
                  <a:srgbClr val="003366"/>
                </a:solidFill>
                <a:effectLst/>
                <a:uLnTx/>
                <a:uFillTx/>
                <a:latin typeface="Calibri"/>
                <a:ea typeface="+mn-ea"/>
                <a:cs typeface="Arial"/>
              </a:rPr>
              <a:t>is assigned a label </a:t>
            </a:r>
            <a:r>
              <a:rPr kumimoji="0" lang="en-US" sz="1800" b="0" i="0" u="none" strike="noStrike" kern="0" cap="none" spc="0" normalizeH="0" baseline="0" noProof="0" dirty="0" smtClean="0">
                <a:ln>
                  <a:noFill/>
                </a:ln>
                <a:solidFill>
                  <a:srgbClr val="3366CC"/>
                </a:solidFill>
                <a:effectLst/>
                <a:uLnTx/>
                <a:uFillTx/>
                <a:latin typeface="Calibri"/>
                <a:ea typeface="+mn-ea"/>
                <a:cs typeface="Arial"/>
              </a:rPr>
              <a:t>t.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3366CC"/>
                </a:solidFill>
                <a:effectLst/>
                <a:uLnTx/>
                <a:uFillTx/>
                <a:latin typeface="Calibri"/>
                <a:ea typeface="+mn-ea"/>
                <a:cs typeface="Arial"/>
              </a:rPr>
              <a:t>c</a:t>
            </a:r>
            <a:r>
              <a:rPr kumimoji="0" lang="en-US" sz="1800" b="0" i="0" u="none" strike="noStrike" kern="0" cap="none" spc="0" normalizeH="0" baseline="30000" noProof="0" dirty="0" err="1" smtClean="0">
                <a:ln>
                  <a:noFill/>
                </a:ln>
                <a:solidFill>
                  <a:srgbClr val="3366CC"/>
                </a:solidFill>
                <a:effectLst/>
                <a:uLnTx/>
                <a:uFillTx/>
                <a:latin typeface="Calibri"/>
                <a:ea typeface="+mn-ea"/>
                <a:cs typeface="Arial"/>
              </a:rPr>
              <a:t>a,t</a:t>
            </a:r>
            <a:r>
              <a:rPr kumimoji="0" lang="en-US" sz="1800" b="0" i="0" u="none" strike="noStrike" kern="0" cap="none" spc="0" normalizeH="0" baseline="30000" noProof="0" dirty="0" smtClean="0">
                <a:ln>
                  <a:noFill/>
                </a:ln>
                <a:solidFill>
                  <a:srgbClr val="0033CC"/>
                </a:solidFill>
                <a:effectLst/>
                <a:uLnTx/>
                <a:uFillTx/>
                <a:latin typeface="Calibri"/>
                <a:ea typeface="+mn-ea"/>
                <a:cs typeface="Arial"/>
              </a:rPr>
              <a:t> </a:t>
            </a:r>
            <a:r>
              <a:rPr kumimoji="0" lang="en-US" sz="1800" b="0" i="0" u="none" strike="noStrike" kern="0" cap="none" spc="0" normalizeH="0" baseline="30000" noProof="0" dirty="0" smtClean="0">
                <a:ln>
                  <a:noFill/>
                </a:ln>
                <a:solidFill>
                  <a:srgbClr val="000000"/>
                </a:solidFill>
                <a:effectLst/>
                <a:uLnTx/>
                <a:uFillTx/>
                <a:latin typeface="Calibri"/>
                <a:ea typeface="+mn-ea"/>
                <a:cs typeface="Arial"/>
              </a:rPr>
              <a:t> </a:t>
            </a:r>
            <a:r>
              <a:rPr kumimoji="0" lang="en-US" sz="1800" b="0" i="0" u="none" strike="noStrike" kern="0" cap="none" spc="0" normalizeH="0" baseline="0" noProof="0" dirty="0" smtClean="0">
                <a:ln>
                  <a:noFill/>
                </a:ln>
                <a:solidFill>
                  <a:srgbClr val="000000"/>
                </a:solidFill>
                <a:effectLst/>
                <a:uLnTx/>
                <a:uFillTx/>
                <a:latin typeface="Calibri"/>
                <a:ea typeface="+mn-ea"/>
                <a:cs typeface="Arial"/>
              </a:rPr>
              <a:t> </a:t>
            </a:r>
            <a:r>
              <a:rPr kumimoji="0" lang="en-US" sz="1800" b="0" i="0" u="none" strike="noStrike" kern="0" cap="none" spc="0" normalizeH="0" baseline="0" noProof="0" dirty="0" smtClean="0">
                <a:ln>
                  <a:noFill/>
                </a:ln>
                <a:solidFill>
                  <a:srgbClr val="003366"/>
                </a:solidFill>
                <a:effectLst/>
                <a:uLnTx/>
                <a:uFillTx/>
                <a:latin typeface="Calibri"/>
                <a:ea typeface="+mn-ea"/>
                <a:cs typeface="Arial"/>
              </a:rPr>
              <a:t>is the corresponding model score </a:t>
            </a:r>
          </a:p>
        </p:txBody>
      </p:sp>
    </p:spTree>
    <p:extLst>
      <p:ext uri="{BB962C8B-B14F-4D97-AF65-F5344CB8AC3E}">
        <p14:creationId xmlns:p14="http://schemas.microsoft.com/office/powerpoint/2010/main" val="371843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22" presetClass="entr" presetSubtype="1" fill="hold" nodeType="with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wipe(up)">
                                      <p:cBhvr>
                                        <p:cTn id="26" dur="500"/>
                                        <p:tgtEl>
                                          <p:spTgt spid="110"/>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22" presetClass="entr" presetSubtype="2"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childTnLst>
                                </p:cTn>
                              </p:par>
                              <p:par>
                                <p:cTn id="44" presetID="22" presetClass="entr" presetSubtype="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22" presetClass="entr" presetSubtype="2"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80">
                                          <p:stCondLst>
                                            <p:cond delay="0"/>
                                          </p:stCondLst>
                                        </p:cTn>
                                        <p:tgtEl>
                                          <p:spTgt spid="18"/>
                                        </p:tgtEl>
                                      </p:cBhvr>
                                    </p:animEffect>
                                    <p:anim calcmode="lin" valueType="num">
                                      <p:cBhvr>
                                        <p:cTn id="5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4" dur="26">
                                          <p:stCondLst>
                                            <p:cond delay="650"/>
                                          </p:stCondLst>
                                        </p:cTn>
                                        <p:tgtEl>
                                          <p:spTgt spid="18"/>
                                        </p:tgtEl>
                                      </p:cBhvr>
                                      <p:to x="100000" y="60000"/>
                                    </p:animScale>
                                    <p:animScale>
                                      <p:cBhvr>
                                        <p:cTn id="65" dur="166" decel="50000">
                                          <p:stCondLst>
                                            <p:cond delay="676"/>
                                          </p:stCondLst>
                                        </p:cTn>
                                        <p:tgtEl>
                                          <p:spTgt spid="18"/>
                                        </p:tgtEl>
                                      </p:cBhvr>
                                      <p:to x="100000" y="100000"/>
                                    </p:animScale>
                                    <p:animScale>
                                      <p:cBhvr>
                                        <p:cTn id="66" dur="26">
                                          <p:stCondLst>
                                            <p:cond delay="1312"/>
                                          </p:stCondLst>
                                        </p:cTn>
                                        <p:tgtEl>
                                          <p:spTgt spid="18"/>
                                        </p:tgtEl>
                                      </p:cBhvr>
                                      <p:to x="100000" y="80000"/>
                                    </p:animScale>
                                    <p:animScale>
                                      <p:cBhvr>
                                        <p:cTn id="67" dur="166" decel="50000">
                                          <p:stCondLst>
                                            <p:cond delay="1338"/>
                                          </p:stCondLst>
                                        </p:cTn>
                                        <p:tgtEl>
                                          <p:spTgt spid="18"/>
                                        </p:tgtEl>
                                      </p:cBhvr>
                                      <p:to x="100000" y="100000"/>
                                    </p:animScale>
                                    <p:animScale>
                                      <p:cBhvr>
                                        <p:cTn id="68" dur="26">
                                          <p:stCondLst>
                                            <p:cond delay="1642"/>
                                          </p:stCondLst>
                                        </p:cTn>
                                        <p:tgtEl>
                                          <p:spTgt spid="18"/>
                                        </p:tgtEl>
                                      </p:cBhvr>
                                      <p:to x="100000" y="90000"/>
                                    </p:animScale>
                                    <p:animScale>
                                      <p:cBhvr>
                                        <p:cTn id="69" dur="166" decel="50000">
                                          <p:stCondLst>
                                            <p:cond delay="1668"/>
                                          </p:stCondLst>
                                        </p:cTn>
                                        <p:tgtEl>
                                          <p:spTgt spid="18"/>
                                        </p:tgtEl>
                                      </p:cBhvr>
                                      <p:to x="100000" y="100000"/>
                                    </p:animScale>
                                    <p:animScale>
                                      <p:cBhvr>
                                        <p:cTn id="70" dur="26">
                                          <p:stCondLst>
                                            <p:cond delay="1808"/>
                                          </p:stCondLst>
                                        </p:cTn>
                                        <p:tgtEl>
                                          <p:spTgt spid="18"/>
                                        </p:tgtEl>
                                      </p:cBhvr>
                                      <p:to x="100000" y="95000"/>
                                    </p:animScale>
                                    <p:animScale>
                                      <p:cBhvr>
                                        <p:cTn id="71" dur="166" decel="50000">
                                          <p:stCondLst>
                                            <p:cond delay="1834"/>
                                          </p:stCondLst>
                                        </p:cTn>
                                        <p:tgtEl>
                                          <p:spTgt spid="1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3"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fill="hold"/>
                                        <p:tgtEl>
                                          <p:spTgt spid="24"/>
                                        </p:tgtEl>
                                        <p:attrNameLst>
                                          <p:attrName>ppt_x</p:attrName>
                                        </p:attrNameLst>
                                      </p:cBhvr>
                                      <p:tavLst>
                                        <p:tav tm="0">
                                          <p:val>
                                            <p:strVal val="1+#ppt_w/2"/>
                                          </p:val>
                                        </p:tav>
                                        <p:tav tm="100000">
                                          <p:val>
                                            <p:strVal val="#ppt_x"/>
                                          </p:val>
                                        </p:tav>
                                      </p:tavLst>
                                    </p:anim>
                                    <p:anim calcmode="lin" valueType="num">
                                      <p:cBhvr additive="base">
                                        <p:cTn id="81"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5" grpId="0" animBg="1"/>
      <p:bldP spid="14"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Computational Challenges</a:t>
            </a:r>
            <a:endParaRPr lang="en-US" dirty="0"/>
          </a:p>
        </p:txBody>
      </p:sp>
      <p:sp>
        <p:nvSpPr>
          <p:cNvPr id="3" name="Content Placeholder 2"/>
          <p:cNvSpPr>
            <a:spLocks noGrp="1"/>
          </p:cNvSpPr>
          <p:nvPr>
            <p:ph idx="1"/>
          </p:nvPr>
        </p:nvSpPr>
        <p:spPr/>
        <p:txBody>
          <a:bodyPr/>
          <a:lstStyle/>
          <a:p>
            <a:r>
              <a:rPr lang="en-US" dirty="0" smtClean="0"/>
              <a:t>Identify and type relations </a:t>
            </a:r>
          </a:p>
          <a:p>
            <a:pPr lvl="1"/>
            <a:r>
              <a:rPr lang="en-US" dirty="0" smtClean="0"/>
              <a:t>expressed by each predicate</a:t>
            </a:r>
          </a:p>
          <a:p>
            <a:r>
              <a:rPr lang="en-US" dirty="0" smtClean="0"/>
              <a:t>Identify the relation’s arguments</a:t>
            </a:r>
          </a:p>
          <a:p>
            <a:endParaRPr lang="en-US" dirty="0" smtClean="0"/>
          </a:p>
          <a:p>
            <a:r>
              <a:rPr lang="en-US" dirty="0" smtClean="0"/>
              <a:t>Very little supervised data </a:t>
            </a:r>
          </a:p>
          <a:p>
            <a:pPr lvl="1"/>
            <a:r>
              <a:rPr lang="en-US" dirty="0" smtClean="0"/>
              <a:t>per phenomena</a:t>
            </a:r>
          </a:p>
          <a:p>
            <a:r>
              <a:rPr lang="en-US" dirty="0" smtClean="0"/>
              <a:t>Incomplete annotation </a:t>
            </a:r>
          </a:p>
          <a:p>
            <a:pPr lvl="1"/>
            <a:r>
              <a:rPr lang="en-US" dirty="0" smtClean="0"/>
              <a:t>only at the predicate level </a:t>
            </a:r>
          </a:p>
          <a:p>
            <a:r>
              <a:rPr lang="en-US" dirty="0" smtClean="0"/>
              <a:t>Learning models in these settings exploits two principles:</a:t>
            </a:r>
          </a:p>
          <a:p>
            <a:pPr lvl="1"/>
            <a:r>
              <a:rPr lang="en-US" dirty="0"/>
              <a:t>Coherency among multiple </a:t>
            </a:r>
            <a:r>
              <a:rPr lang="en-US" dirty="0" smtClean="0"/>
              <a:t>phenomena</a:t>
            </a:r>
          </a:p>
          <a:p>
            <a:pPr lvl="2"/>
            <a:r>
              <a:rPr lang="en-US" dirty="0"/>
              <a:t>learn simple models; infer together </a:t>
            </a:r>
          </a:p>
          <a:p>
            <a:pPr lvl="1"/>
            <a:r>
              <a:rPr lang="en-US" dirty="0" smtClean="0"/>
              <a:t>Latent structure can be constrained (via CCMs)</a:t>
            </a:r>
          </a:p>
          <a:p>
            <a:pPr lvl="1"/>
            <a:endParaRPr lang="en-US" dirty="0"/>
          </a:p>
        </p:txBody>
      </p:sp>
      <p:sp>
        <p:nvSpPr>
          <p:cNvPr id="6" name="AutoShape 103"/>
          <p:cNvSpPr>
            <a:spLocks noChangeArrowheads="1"/>
          </p:cNvSpPr>
          <p:nvPr/>
        </p:nvSpPr>
        <p:spPr bwMode="auto">
          <a:xfrm>
            <a:off x="237102" y="4983360"/>
            <a:ext cx="533400" cy="304800"/>
          </a:xfrm>
          <a:prstGeom prst="rightArrow">
            <a:avLst>
              <a:gd name="adj1" fmla="val 50000"/>
              <a:gd name="adj2" fmla="val 43750"/>
            </a:avLst>
          </a:prstGeom>
          <a:solidFill>
            <a:srgbClr val="A7001B"/>
          </a:solidFill>
          <a:ln w="9525">
            <a:solidFill>
              <a:srgbClr val="A7001B"/>
            </a:solidFill>
            <a:miter lim="800000"/>
            <a:headEnd/>
            <a:tailEnd/>
          </a:ln>
        </p:spPr>
        <p:txBody>
          <a:bodyPr wrap="none" anchor="ctr"/>
          <a:lstStyle/>
          <a:p>
            <a:endParaRPr lang="en-US">
              <a:solidFill>
                <a:srgbClr val="000000"/>
              </a:solidFill>
              <a:latin typeface="Arial" charset="0"/>
              <a:cs typeface="Arial" charset="0"/>
            </a:endParaRPr>
          </a:p>
        </p:txBody>
      </p:sp>
      <p:pic>
        <p:nvPicPr>
          <p:cNvPr id="4" name="Picture 3"/>
          <p:cNvPicPr>
            <a:picLocks noChangeAspect="1"/>
          </p:cNvPicPr>
          <p:nvPr/>
        </p:nvPicPr>
        <p:blipFill>
          <a:blip r:embed="rId2"/>
          <a:stretch>
            <a:fillRect/>
          </a:stretch>
        </p:blipFill>
        <p:spPr>
          <a:xfrm>
            <a:off x="4965747" y="304800"/>
            <a:ext cx="4483053" cy="3383280"/>
          </a:xfrm>
          <a:prstGeom prst="rect">
            <a:avLst/>
          </a:prstGeom>
        </p:spPr>
      </p:pic>
    </p:spTree>
    <p:extLst>
      <p:ext uri="{BB962C8B-B14F-4D97-AF65-F5344CB8AC3E}">
        <p14:creationId xmlns:p14="http://schemas.microsoft.com/office/powerpoint/2010/main" val="2083629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Coherency in Semantic Role Labeling</a:t>
            </a:r>
            <a:endParaRPr lang="en-US" dirty="0"/>
          </a:p>
        </p:txBody>
      </p:sp>
      <p:sp>
        <p:nvSpPr>
          <p:cNvPr id="5" name="Slide Number Placeholder 4"/>
          <p:cNvSpPr>
            <a:spLocks noGrp="1"/>
          </p:cNvSpPr>
          <p:nvPr>
            <p:ph type="sldNum" sz="quarter" idx="4294967295"/>
          </p:nvPr>
        </p:nvSpPr>
        <p:spPr/>
        <p:txBody>
          <a:bodyPr/>
          <a:lstStyle/>
          <a:p>
            <a:pPr>
              <a:defRPr/>
            </a:pPr>
            <a:r>
              <a:rPr lang="en-US" altLang="zh-TW" smtClean="0"/>
              <a:t>Page </a:t>
            </a:r>
            <a:fld id="{ED7074CE-C30A-4906-A13E-F3E63223B4E1}" type="slidenum">
              <a:rPr lang="en-US" altLang="zh-TW" smtClean="0"/>
              <a:pPr>
                <a:defRPr/>
              </a:pPr>
              <a:t>29</a:t>
            </a:fld>
            <a:endParaRPr lang="en-US" altLang="zh-TW" dirty="0"/>
          </a:p>
        </p:txBody>
      </p:sp>
      <p:sp>
        <p:nvSpPr>
          <p:cNvPr id="22" name="Rectangle 26"/>
          <p:cNvSpPr>
            <a:spLocks noChangeArrowheads="1"/>
          </p:cNvSpPr>
          <p:nvPr/>
        </p:nvSpPr>
        <p:spPr bwMode="auto">
          <a:xfrm>
            <a:off x="457200" y="1143000"/>
            <a:ext cx="8458200" cy="409575"/>
          </a:xfrm>
          <a:prstGeom prst="rect">
            <a:avLst/>
          </a:prstGeom>
          <a:solidFill>
            <a:srgbClr val="FFFFFF"/>
          </a:solidFill>
          <a:ln w="12700" algn="ctr">
            <a:solidFill>
              <a:srgbClr val="FF99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000080"/>
                </a:solidFill>
                <a:effectLst/>
                <a:uLnTx/>
                <a:uFillTx/>
                <a:latin typeface="Calibri" pitchFamily="34" charset="0"/>
                <a:cs typeface="Arial" pitchFamily="34" charset="0"/>
              </a:rPr>
              <a:t>Predicate-arguments generated should be consistent across phenomena</a:t>
            </a:r>
          </a:p>
        </p:txBody>
      </p:sp>
      <p:sp>
        <p:nvSpPr>
          <p:cNvPr id="23" name="Text Box 6"/>
          <p:cNvSpPr txBox="1">
            <a:spLocks noChangeArrowheads="1"/>
          </p:cNvSpPr>
          <p:nvPr/>
        </p:nvSpPr>
        <p:spPr bwMode="auto">
          <a:xfrm>
            <a:off x="762000" y="17526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2000" dirty="0">
                <a:solidFill>
                  <a:srgbClr val="000000"/>
                </a:solidFill>
                <a:latin typeface="Calibri" pitchFamily="34" charset="0"/>
                <a:ea typeface="Arial Unicode MS" pitchFamily="34" charset="-128"/>
                <a:cs typeface="Arial Unicode MS" pitchFamily="34" charset="-128"/>
              </a:rPr>
              <a:t>The touchdown </a:t>
            </a:r>
            <a:r>
              <a:rPr lang="en-US" altLang="en-US" sz="2000" dirty="0">
                <a:solidFill>
                  <a:srgbClr val="CC3300"/>
                </a:solidFill>
                <a:latin typeface="Calibri" pitchFamily="34" charset="0"/>
                <a:ea typeface="Arial Unicode MS" pitchFamily="34" charset="-128"/>
                <a:cs typeface="Arial Unicode MS" pitchFamily="34" charset="-128"/>
              </a:rPr>
              <a:t>scored</a:t>
            </a:r>
            <a:r>
              <a:rPr lang="en-US" altLang="en-US" sz="2000" dirty="0">
                <a:solidFill>
                  <a:srgbClr val="000000"/>
                </a:solidFill>
                <a:latin typeface="Calibri" pitchFamily="34" charset="0"/>
                <a:ea typeface="Arial Unicode MS" pitchFamily="34" charset="-128"/>
                <a:cs typeface="Arial Unicode MS" pitchFamily="34" charset="-128"/>
              </a:rPr>
              <a:t> </a:t>
            </a:r>
            <a:r>
              <a:rPr lang="en-US" altLang="en-US" sz="2000" dirty="0">
                <a:solidFill>
                  <a:srgbClr val="FBA313"/>
                </a:solidFill>
                <a:latin typeface="Calibri" pitchFamily="34" charset="0"/>
                <a:ea typeface="Arial Unicode MS" pitchFamily="34" charset="-128"/>
                <a:cs typeface="Arial Unicode MS" pitchFamily="34" charset="-128"/>
              </a:rPr>
              <a:t>by</a:t>
            </a:r>
            <a:r>
              <a:rPr lang="en-US" altLang="en-US" sz="2000" dirty="0">
                <a:solidFill>
                  <a:srgbClr val="000000"/>
                </a:solidFill>
                <a:latin typeface="Calibri" pitchFamily="34" charset="0"/>
                <a:ea typeface="Arial Unicode MS" pitchFamily="34" charset="-128"/>
                <a:cs typeface="Arial Unicode MS" pitchFamily="34" charset="-128"/>
              </a:rPr>
              <a:t> </a:t>
            </a:r>
            <a:r>
              <a:rPr lang="en-US" altLang="en-US" sz="2000" dirty="0" smtClean="0">
                <a:solidFill>
                  <a:srgbClr val="000000"/>
                </a:solidFill>
                <a:latin typeface="Calibri" pitchFamily="34" charset="0"/>
                <a:ea typeface="Arial Unicode MS" pitchFamily="34" charset="-128"/>
                <a:cs typeface="Arial Unicode MS" pitchFamily="34" charset="-128"/>
              </a:rPr>
              <a:t>Brady </a:t>
            </a:r>
            <a:r>
              <a:rPr lang="en-US" altLang="en-US" sz="2000" dirty="0">
                <a:solidFill>
                  <a:srgbClr val="CC3300"/>
                </a:solidFill>
                <a:latin typeface="Calibri" pitchFamily="34" charset="0"/>
                <a:ea typeface="Arial Unicode MS" pitchFamily="34" charset="-128"/>
                <a:cs typeface="Arial Unicode MS" pitchFamily="34" charset="-128"/>
              </a:rPr>
              <a:t>cemented</a:t>
            </a:r>
            <a:r>
              <a:rPr lang="en-US" altLang="en-US" sz="2000" dirty="0">
                <a:solidFill>
                  <a:srgbClr val="000000"/>
                </a:solidFill>
                <a:latin typeface="Calibri" pitchFamily="34" charset="0"/>
                <a:ea typeface="Arial Unicode MS" pitchFamily="34" charset="-128"/>
                <a:cs typeface="Arial Unicode MS" pitchFamily="34" charset="-128"/>
              </a:rPr>
              <a:t>  the </a:t>
            </a:r>
            <a:r>
              <a:rPr lang="en-US" altLang="en-US" sz="2000" dirty="0">
                <a:solidFill>
                  <a:srgbClr val="006600"/>
                </a:solidFill>
                <a:latin typeface="Calibri" pitchFamily="34" charset="0"/>
                <a:ea typeface="Arial Unicode MS" pitchFamily="34" charset="-128"/>
                <a:cs typeface="Arial Unicode MS" pitchFamily="34" charset="-128"/>
              </a:rPr>
              <a:t>victory</a:t>
            </a:r>
            <a:r>
              <a:rPr lang="en-US" altLang="en-US" sz="2000" dirty="0">
                <a:solidFill>
                  <a:srgbClr val="000000"/>
                </a:solidFill>
                <a:latin typeface="Calibri" pitchFamily="34" charset="0"/>
                <a:ea typeface="Arial Unicode MS" pitchFamily="34" charset="-128"/>
                <a:cs typeface="Arial Unicode MS" pitchFamily="34" charset="-128"/>
              </a:rPr>
              <a:t> </a:t>
            </a:r>
            <a:r>
              <a:rPr lang="en-US" altLang="en-US" sz="2000" dirty="0">
                <a:solidFill>
                  <a:srgbClr val="FBA313"/>
                </a:solidFill>
                <a:latin typeface="Calibri" pitchFamily="34" charset="0"/>
                <a:ea typeface="Arial Unicode MS" pitchFamily="34" charset="-128"/>
                <a:cs typeface="Arial Unicode MS" pitchFamily="34" charset="-128"/>
              </a:rPr>
              <a:t>of</a:t>
            </a:r>
            <a:r>
              <a:rPr lang="en-US" altLang="en-US" sz="2000" dirty="0">
                <a:solidFill>
                  <a:srgbClr val="000000"/>
                </a:solidFill>
                <a:latin typeface="Calibri" pitchFamily="34" charset="0"/>
                <a:ea typeface="Arial Unicode MS" pitchFamily="34" charset="-128"/>
                <a:cs typeface="Arial Unicode MS" pitchFamily="34" charset="-128"/>
              </a:rPr>
              <a:t> the </a:t>
            </a:r>
            <a:r>
              <a:rPr lang="en-US" altLang="en-US" sz="2000" dirty="0" smtClean="0">
                <a:solidFill>
                  <a:srgbClr val="000000"/>
                </a:solidFill>
                <a:latin typeface="Calibri" pitchFamily="34" charset="0"/>
                <a:ea typeface="Arial Unicode MS" pitchFamily="34" charset="-128"/>
                <a:cs typeface="Arial Unicode MS" pitchFamily="34" charset="-128"/>
              </a:rPr>
              <a:t>Patriots.</a:t>
            </a:r>
            <a:endParaRPr lang="en-US" altLang="en-US" sz="2000" dirty="0">
              <a:solidFill>
                <a:srgbClr val="000000"/>
              </a:solidFill>
              <a:latin typeface="Calibri" pitchFamily="34" charset="0"/>
              <a:ea typeface="Arial Unicode MS" pitchFamily="34" charset="-128"/>
              <a:cs typeface="Arial Unicode MS" pitchFamily="34" charset="-128"/>
            </a:endParaRPr>
          </a:p>
        </p:txBody>
      </p:sp>
      <p:graphicFrame>
        <p:nvGraphicFramePr>
          <p:cNvPr id="24" name="Group 5"/>
          <p:cNvGraphicFramePr>
            <a:graphicFrameLocks noGrp="1"/>
          </p:cNvGraphicFramePr>
          <p:nvPr>
            <p:extLst>
              <p:ext uri="{D42A27DB-BD31-4B8C-83A1-F6EECF244321}">
                <p14:modId xmlns:p14="http://schemas.microsoft.com/office/powerpoint/2010/main" val="548152053"/>
              </p:ext>
            </p:extLst>
          </p:nvPr>
        </p:nvGraphicFramePr>
        <p:xfrm>
          <a:off x="990600" y="2706688"/>
          <a:ext cx="7391400" cy="2246312"/>
        </p:xfrm>
        <a:graphic>
          <a:graphicData uri="http://schemas.openxmlformats.org/drawingml/2006/table">
            <a:tbl>
              <a:tblPr/>
              <a:tblGrid>
                <a:gridCol w="2201863">
                  <a:extLst>
                    <a:ext uri="{9D8B030D-6E8A-4147-A177-3AD203B41FA5}">
                      <a16:colId xmlns:a16="http://schemas.microsoft.com/office/drawing/2014/main" val="20000"/>
                    </a:ext>
                  </a:extLst>
                </a:gridCol>
                <a:gridCol w="2516187">
                  <a:extLst>
                    <a:ext uri="{9D8B030D-6E8A-4147-A177-3AD203B41FA5}">
                      <a16:colId xmlns:a16="http://schemas.microsoft.com/office/drawing/2014/main" val="20001"/>
                    </a:ext>
                  </a:extLst>
                </a:gridCol>
                <a:gridCol w="2673350">
                  <a:extLst>
                    <a:ext uri="{9D8B030D-6E8A-4147-A177-3AD203B41FA5}">
                      <a16:colId xmlns:a16="http://schemas.microsoft.com/office/drawing/2014/main" val="20002"/>
                    </a:ext>
                  </a:extLst>
                </a:gridCol>
              </a:tblGrid>
              <a:tr h="381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CC3300"/>
                          </a:solidFill>
                          <a:effectLst/>
                          <a:latin typeface="Calibri" pitchFamily="34" charset="0"/>
                          <a:cs typeface="Arial" pitchFamily="34" charset="0"/>
                        </a:rPr>
                        <a:t>Verb</a:t>
                      </a:r>
                    </a:p>
                  </a:txBody>
                  <a:tcP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6600"/>
                          </a:solidFill>
                          <a:effectLst/>
                          <a:latin typeface="Calibri" pitchFamily="34" charset="0"/>
                          <a:cs typeface="Arial" pitchFamily="34" charset="0"/>
                        </a:rPr>
                        <a:t>Nominalization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FBA313"/>
                          </a:solidFill>
                          <a:effectLst/>
                          <a:latin typeface="Calibri" pitchFamily="34" charset="0"/>
                          <a:cs typeface="Arial" pitchFamily="34" charset="0"/>
                        </a:rPr>
                        <a:t>Preposition</a:t>
                      </a:r>
                    </a:p>
                  </a:txBody>
                  <a:tcP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53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Predicate: </a:t>
                      </a:r>
                      <a:r>
                        <a:rPr kumimoji="0" lang="en-US" sz="1800" b="0" i="0" u="none" strike="noStrike" cap="none" normalizeH="0" baseline="0" dirty="0" smtClean="0">
                          <a:ln>
                            <a:noFill/>
                          </a:ln>
                          <a:solidFill>
                            <a:srgbClr val="000080"/>
                          </a:solidFill>
                          <a:effectLst/>
                          <a:latin typeface="Calibri" pitchFamily="34" charset="0"/>
                          <a:cs typeface="Arial" pitchFamily="34" charset="0"/>
                        </a:rPr>
                        <a:t>score</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rgbClr val="00008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A0: </a:t>
                      </a:r>
                      <a:r>
                        <a:rPr kumimoji="0" lang="en-US" sz="1800" b="0" i="0" u="none" strike="noStrike" cap="none" normalizeH="0" baseline="0" dirty="0" smtClean="0">
                          <a:ln>
                            <a:noFill/>
                          </a:ln>
                          <a:solidFill>
                            <a:srgbClr val="000080"/>
                          </a:solidFill>
                          <a:effectLst/>
                          <a:latin typeface="Calibri" pitchFamily="34" charset="0"/>
                          <a:cs typeface="Arial" pitchFamily="34" charset="0"/>
                        </a:rPr>
                        <a:t>Brady (scorer)</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A1: </a:t>
                      </a:r>
                      <a:r>
                        <a:rPr kumimoji="0" lang="en-US" sz="1800" b="0" i="0" u="none" strike="noStrike" cap="none" normalizeH="0" baseline="0" dirty="0" smtClean="0">
                          <a:ln>
                            <a:noFill/>
                          </a:ln>
                          <a:solidFill>
                            <a:srgbClr val="000080"/>
                          </a:solidFill>
                          <a:effectLst/>
                          <a:latin typeface="Calibri" pitchFamily="34" charset="0"/>
                          <a:cs typeface="Arial" pitchFamily="34" charset="0"/>
                        </a:rPr>
                        <a:t>The touchdown (points scored)</a:t>
                      </a: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Predicate: </a:t>
                      </a:r>
                      <a:r>
                        <a:rPr kumimoji="0" lang="en-US" sz="1800" b="0" i="0" u="none" strike="noStrike" cap="none" normalizeH="0" baseline="0" dirty="0" smtClean="0">
                          <a:ln>
                            <a:noFill/>
                          </a:ln>
                          <a:solidFill>
                            <a:srgbClr val="000080"/>
                          </a:solidFill>
                          <a:effectLst/>
                          <a:latin typeface="Calibri" pitchFamily="34" charset="0"/>
                          <a:cs typeface="Arial" pitchFamily="34" charset="0"/>
                        </a:rPr>
                        <a:t>win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rgbClr val="00008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A0: </a:t>
                      </a:r>
                      <a:r>
                        <a:rPr kumimoji="0" lang="en-US" sz="1800" b="0" i="0" u="none" strike="noStrike" cap="none" normalizeH="0" baseline="0" dirty="0" smtClean="0">
                          <a:ln>
                            <a:noFill/>
                          </a:ln>
                          <a:solidFill>
                            <a:srgbClr val="000080"/>
                          </a:solidFill>
                          <a:effectLst/>
                          <a:latin typeface="Calibri" pitchFamily="34" charset="0"/>
                          <a:cs typeface="Arial" pitchFamily="34" charset="0"/>
                        </a:rPr>
                        <a:t>the Patriots (winner)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rgbClr val="000080"/>
                          </a:solidFill>
                          <a:effectLst/>
                          <a:latin typeface="Calibri" pitchFamily="34" charset="0"/>
                          <a:cs typeface="Arial" pitchFamily="34" charset="0"/>
                        </a:rPr>
                        <a:t>Sense: </a:t>
                      </a:r>
                      <a:r>
                        <a:rPr kumimoji="0" lang="en-US" sz="1800" b="0" i="0" u="none" strike="noStrike" cap="none" normalizeH="0" baseline="0" dirty="0" smtClean="0">
                          <a:ln>
                            <a:noFill/>
                          </a:ln>
                          <a:solidFill>
                            <a:srgbClr val="000080"/>
                          </a:solidFill>
                          <a:effectLst/>
                          <a:latin typeface="Calibri" pitchFamily="34" charset="0"/>
                          <a:cs typeface="Arial" pitchFamily="34" charset="0"/>
                        </a:rPr>
                        <a:t>11(6)</a:t>
                      </a:r>
                    </a:p>
                    <a:p>
                      <a:pPr marL="0" marR="0" lvl="0" indent="0" algn="l" defTabSz="914400" rtl="0" eaLnBrk="1" fontAlgn="base" latinLnBrk="0" hangingPunct="1">
                        <a:lnSpc>
                          <a:spcPct val="100000"/>
                        </a:lnSpc>
                        <a:spcBef>
                          <a:spcPct val="0"/>
                        </a:spcBef>
                        <a:spcAft>
                          <a:spcPct val="0"/>
                        </a:spcAft>
                        <a:buClr>
                          <a:schemeClr val="bg1"/>
                        </a:buClr>
                        <a:buSzPct val="75000"/>
                        <a:buFont typeface="Wingdings" pitchFamily="2" charset="2"/>
                        <a:buNone/>
                        <a:tabLst/>
                      </a:pPr>
                      <a:endParaRPr kumimoji="0" lang="en-US" sz="1600" b="0" i="0" u="none" strike="noStrike" cap="none" normalizeH="0" baseline="0" dirty="0" smtClean="0">
                        <a:ln>
                          <a:noFill/>
                        </a:ln>
                        <a:solidFill>
                          <a:srgbClr val="000080"/>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bg1"/>
                        </a:buClr>
                        <a:buSzPct val="75000"/>
                        <a:buFont typeface="Wingdings" pitchFamily="2" charset="2"/>
                        <a:buNone/>
                        <a:tabLst/>
                      </a:pPr>
                      <a:r>
                        <a:rPr kumimoji="0" lang="en-US" sz="1600" b="0" i="0" u="none" strike="noStrike" cap="none" normalizeH="0" baseline="0" dirty="0" smtClean="0">
                          <a:ln>
                            <a:noFill/>
                          </a:ln>
                          <a:solidFill>
                            <a:srgbClr val="000080"/>
                          </a:solidFill>
                          <a:effectLst/>
                          <a:latin typeface="Calibri" pitchFamily="34" charset="0"/>
                          <a:cs typeface="Arial" pitchFamily="34" charset="0"/>
                        </a:rPr>
                        <a:t>“the object of the preposition is the object of the underlying verb of the nominalization”</a:t>
                      </a: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5" name="Line 98"/>
          <p:cNvSpPr>
            <a:spLocks noChangeShapeType="1"/>
          </p:cNvSpPr>
          <p:nvPr/>
        </p:nvSpPr>
        <p:spPr bwMode="auto">
          <a:xfrm flipH="1">
            <a:off x="2209800" y="2057400"/>
            <a:ext cx="685800" cy="685800"/>
          </a:xfrm>
          <a:prstGeom prst="line">
            <a:avLst/>
          </a:prstGeom>
          <a:noFill/>
          <a:ln w="127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cs typeface="Arial" pitchFamily="34" charset="0"/>
            </a:endParaRPr>
          </a:p>
        </p:txBody>
      </p:sp>
      <p:sp>
        <p:nvSpPr>
          <p:cNvPr id="26" name="Line 99"/>
          <p:cNvSpPr>
            <a:spLocks noChangeShapeType="1"/>
          </p:cNvSpPr>
          <p:nvPr/>
        </p:nvSpPr>
        <p:spPr bwMode="auto">
          <a:xfrm flipH="1">
            <a:off x="4419600" y="2057400"/>
            <a:ext cx="1752600" cy="6858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cs typeface="Arial" pitchFamily="34" charset="0"/>
            </a:endParaRPr>
          </a:p>
        </p:txBody>
      </p:sp>
      <p:sp>
        <p:nvSpPr>
          <p:cNvPr id="27" name="Line 101"/>
          <p:cNvSpPr>
            <a:spLocks noChangeShapeType="1"/>
          </p:cNvSpPr>
          <p:nvPr/>
        </p:nvSpPr>
        <p:spPr bwMode="auto">
          <a:xfrm>
            <a:off x="6668814" y="2149474"/>
            <a:ext cx="265385" cy="593726"/>
          </a:xfrm>
          <a:prstGeom prst="line">
            <a:avLst/>
          </a:prstGeom>
          <a:noFill/>
          <a:ln w="1270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cs typeface="Arial" pitchFamily="34" charset="0"/>
            </a:endParaRPr>
          </a:p>
        </p:txBody>
      </p:sp>
      <p:sp>
        <p:nvSpPr>
          <p:cNvPr id="28" name="Rectangle 26"/>
          <p:cNvSpPr>
            <a:spLocks noChangeArrowheads="1"/>
          </p:cNvSpPr>
          <p:nvPr/>
        </p:nvSpPr>
        <p:spPr bwMode="auto">
          <a:xfrm>
            <a:off x="1219200" y="5105400"/>
            <a:ext cx="6705600" cy="1019175"/>
          </a:xfrm>
          <a:prstGeom prst="rect">
            <a:avLst/>
          </a:prstGeom>
          <a:solidFill>
            <a:srgbClr val="FFFFFF"/>
          </a:solidFill>
          <a:ln w="12700" algn="ctr">
            <a:solidFill>
              <a:srgbClr val="FF99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Calibri" pitchFamily="34" charset="0"/>
                <a:ea typeface="Arial Unicode MS" pitchFamily="34" charset="-128"/>
                <a:cs typeface="Arial Unicode MS" pitchFamily="34" charset="-128"/>
              </a:rPr>
              <a:t>Linguistic Constraints: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006600"/>
                </a:solidFill>
                <a:effectLst/>
                <a:uLnTx/>
                <a:uFillTx/>
                <a:latin typeface="Calibri" pitchFamily="34" charset="0"/>
                <a:ea typeface="Arial Unicode MS" pitchFamily="34" charset="-128"/>
                <a:cs typeface="Arial Unicode MS" pitchFamily="34" charset="-128"/>
              </a:rPr>
              <a:t>A0: the </a:t>
            </a:r>
            <a:r>
              <a:rPr kumimoji="0" lang="en-US" altLang="en-US" sz="2000" b="0" i="0" u="none" strike="noStrike" kern="0" cap="none" spc="0" normalizeH="0" baseline="0" noProof="0" dirty="0" smtClean="0">
                <a:ln>
                  <a:noFill/>
                </a:ln>
                <a:solidFill>
                  <a:srgbClr val="006600"/>
                </a:solidFill>
                <a:effectLst/>
                <a:uLnTx/>
                <a:uFillTx/>
                <a:latin typeface="Calibri" pitchFamily="34" charset="0"/>
                <a:ea typeface="Arial Unicode MS" pitchFamily="34" charset="-128"/>
                <a:cs typeface="Arial Unicode MS" pitchFamily="34" charset="-128"/>
              </a:rPr>
              <a:t>Patriots </a:t>
            </a:r>
            <a:r>
              <a:rPr kumimoji="0" lang="en-US" altLang="en-US" sz="2000" b="0" i="0" u="none" strike="noStrike" kern="0" cap="none" spc="0" normalizeH="0" baseline="0" noProof="0" dirty="0">
                <a:ln>
                  <a:noFill/>
                </a:ln>
                <a:solidFill>
                  <a:srgbClr val="000000"/>
                </a:solidFill>
                <a:effectLst/>
                <a:uLnTx/>
                <a:uFillTx/>
                <a:latin typeface="Calibri" pitchFamily="34" charset="0"/>
                <a:ea typeface="Arial Unicode MS" pitchFamily="34" charset="-128"/>
                <a:cs typeface="Arial Unicode MS" pitchFamily="34" charset="-128"/>
                <a:sym typeface="Symbol" pitchFamily="18" charset="2"/>
              </a:rPr>
              <a:t> </a:t>
            </a:r>
            <a:r>
              <a:rPr kumimoji="0" lang="en-US" altLang="en-US" sz="2000" b="0" i="0" u="none" strike="noStrike" kern="0" cap="none" spc="0" normalizeH="0" baseline="0" noProof="0" dirty="0">
                <a:ln>
                  <a:noFill/>
                </a:ln>
                <a:solidFill>
                  <a:srgbClr val="FBA313"/>
                </a:solidFill>
                <a:effectLst/>
                <a:uLnTx/>
                <a:uFillTx/>
                <a:latin typeface="Calibri" pitchFamily="34" charset="0"/>
                <a:ea typeface="Arial Unicode MS" pitchFamily="34" charset="-128"/>
                <a:cs typeface="Arial Unicode MS" pitchFamily="34" charset="-128"/>
                <a:sym typeface="Symbol" pitchFamily="18" charset="2"/>
              </a:rPr>
              <a:t>Sense(of): 11(6)</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CC3300"/>
                </a:solidFill>
                <a:effectLst/>
                <a:uLnTx/>
                <a:uFillTx/>
                <a:latin typeface="Calibri" pitchFamily="34" charset="0"/>
                <a:ea typeface="Arial Unicode MS" pitchFamily="34" charset="-128"/>
                <a:cs typeface="Arial Unicode MS" pitchFamily="34" charset="-128"/>
                <a:sym typeface="Symbol" pitchFamily="18" charset="2"/>
              </a:rPr>
              <a:t>A0</a:t>
            </a:r>
            <a:r>
              <a:rPr kumimoji="0" lang="en-US" altLang="en-US" sz="2000" b="0" i="0" u="none" strike="noStrike" kern="0" cap="none" spc="0" normalizeH="0" baseline="0" noProof="0" dirty="0" smtClean="0">
                <a:ln>
                  <a:noFill/>
                </a:ln>
                <a:solidFill>
                  <a:srgbClr val="CC3300"/>
                </a:solidFill>
                <a:effectLst/>
                <a:uLnTx/>
                <a:uFillTx/>
                <a:latin typeface="Calibri" pitchFamily="34" charset="0"/>
                <a:ea typeface="Arial Unicode MS" pitchFamily="34" charset="-128"/>
                <a:cs typeface="Arial Unicode MS" pitchFamily="34" charset="-128"/>
                <a:sym typeface="Symbol" pitchFamily="18" charset="2"/>
              </a:rPr>
              <a:t>: Brady </a:t>
            </a:r>
            <a:r>
              <a:rPr kumimoji="0" lang="en-US" altLang="en-US" sz="2000" b="0" i="0" u="none" strike="noStrike" kern="0" cap="none" spc="0" normalizeH="0" baseline="0" noProof="0" dirty="0">
                <a:ln>
                  <a:noFill/>
                </a:ln>
                <a:solidFill>
                  <a:srgbClr val="000000"/>
                </a:solidFill>
                <a:effectLst/>
                <a:uLnTx/>
                <a:uFillTx/>
                <a:latin typeface="Calibri" pitchFamily="34" charset="0"/>
                <a:ea typeface="Arial Unicode MS" pitchFamily="34" charset="-128"/>
                <a:cs typeface="Arial Unicode MS" pitchFamily="34" charset="-128"/>
                <a:sym typeface="Symbol" pitchFamily="18" charset="2"/>
              </a:rPr>
              <a:t> </a:t>
            </a:r>
            <a:r>
              <a:rPr kumimoji="0" lang="en-US" altLang="en-US" sz="2000" b="0" i="0" u="none" strike="noStrike" kern="0" cap="none" spc="0" normalizeH="0" baseline="0" noProof="0" dirty="0">
                <a:ln>
                  <a:noFill/>
                </a:ln>
                <a:solidFill>
                  <a:srgbClr val="FBA313"/>
                </a:solidFill>
                <a:effectLst/>
                <a:uLnTx/>
                <a:uFillTx/>
                <a:latin typeface="Calibri" pitchFamily="34" charset="0"/>
                <a:ea typeface="Arial Unicode MS" pitchFamily="34" charset="-128"/>
                <a:cs typeface="Arial Unicode MS" pitchFamily="34" charset="-128"/>
                <a:sym typeface="Symbol" pitchFamily="18" charset="2"/>
              </a:rPr>
              <a:t>Sense(by): 1(1)</a:t>
            </a:r>
          </a:p>
        </p:txBody>
      </p:sp>
      <p:sp>
        <p:nvSpPr>
          <p:cNvPr id="29" name="AutoShape 19"/>
          <p:cNvSpPr>
            <a:spLocks noChangeArrowheads="1"/>
          </p:cNvSpPr>
          <p:nvPr/>
        </p:nvSpPr>
        <p:spPr bwMode="auto">
          <a:xfrm>
            <a:off x="2133600" y="5549900"/>
            <a:ext cx="533400" cy="152400"/>
          </a:xfrm>
          <a:prstGeom prst="rightArrow">
            <a:avLst>
              <a:gd name="adj1" fmla="val 50000"/>
              <a:gd name="adj2" fmla="val 87500"/>
            </a:avLst>
          </a:prstGeom>
          <a:solidFill>
            <a:srgbClr val="0000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30" name="AutoShape 20"/>
          <p:cNvSpPr>
            <a:spLocks noChangeArrowheads="1"/>
          </p:cNvSpPr>
          <p:nvPr/>
        </p:nvSpPr>
        <p:spPr bwMode="auto">
          <a:xfrm>
            <a:off x="2108200" y="5867400"/>
            <a:ext cx="533400" cy="152400"/>
          </a:xfrm>
          <a:prstGeom prst="rightArrow">
            <a:avLst>
              <a:gd name="adj1" fmla="val 50000"/>
              <a:gd name="adj2" fmla="val 87500"/>
            </a:avLst>
          </a:prstGeom>
          <a:solidFill>
            <a:srgbClr val="0000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87207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228600"/>
            <a:ext cx="7772400" cy="533400"/>
          </a:xfrm>
        </p:spPr>
        <p:txBody>
          <a:bodyPr/>
          <a:lstStyle/>
          <a:p>
            <a:r>
              <a:rPr lang="en-US" altLang="en-US" dirty="0" smtClean="0"/>
              <a:t>What a Wonderful (</a:t>
            </a:r>
            <a:r>
              <a:rPr lang="en-US" altLang="en-US" dirty="0" err="1" smtClean="0"/>
              <a:t>Wond</a:t>
            </a:r>
            <a:r>
              <a:rPr lang="en-US" altLang="en-US" dirty="0" smtClean="0"/>
              <a:t>-r-Fall) World </a:t>
            </a:r>
          </a:p>
        </p:txBody>
      </p:sp>
      <p:sp>
        <p:nvSpPr>
          <p:cNvPr id="5123" name="Rectangle 3"/>
          <p:cNvSpPr>
            <a:spLocks noGrp="1" noChangeArrowheads="1"/>
          </p:cNvSpPr>
          <p:nvPr>
            <p:ph idx="1"/>
          </p:nvPr>
        </p:nvSpPr>
        <p:spPr/>
        <p:txBody>
          <a:bodyPr/>
          <a:lstStyle/>
          <a:p>
            <a:r>
              <a:rPr lang="en-US" altLang="en-US" dirty="0" smtClean="0"/>
              <a:t>How can we do it?</a:t>
            </a:r>
          </a:p>
        </p:txBody>
      </p:sp>
      <p:sp>
        <p:nvSpPr>
          <p:cNvPr id="5130" name="Text Box 91"/>
          <p:cNvSpPr txBox="1">
            <a:spLocks noChangeArrowheads="1"/>
          </p:cNvSpPr>
          <p:nvPr/>
        </p:nvSpPr>
        <p:spPr bwMode="auto">
          <a:xfrm>
            <a:off x="2770188" y="5721350"/>
            <a:ext cx="8048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a:solidFill>
                  <a:schemeClr val="bg2"/>
                </a:solidFill>
                <a:latin typeface="Times New Roman" panose="02020603050405020304" pitchFamily="18" charset="0"/>
              </a:rPr>
              <a:t>1.5</a:t>
            </a:r>
          </a:p>
        </p:txBody>
      </p:sp>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6498"/>
                    </a14:imgEffect>
                  </a14:imgLayer>
                </a14:imgProps>
              </a:ext>
              <a:ext uri="{28A0092B-C50C-407E-A947-70E740481C1C}">
                <a14:useLocalDpi xmlns:a14="http://schemas.microsoft.com/office/drawing/2010/main" val="0"/>
              </a:ext>
            </a:extLst>
          </a:blip>
          <a:stretch>
            <a:fillRect/>
          </a:stretch>
        </p:blipFill>
        <p:spPr>
          <a:xfrm rot="10800000">
            <a:off x="487680" y="822960"/>
            <a:ext cx="8046720" cy="6035040"/>
          </a:xfrm>
          <a:prstGeom prst="rect">
            <a:avLst/>
          </a:prstGeom>
        </p:spPr>
      </p:pic>
      <p:sp>
        <p:nvSpPr>
          <p:cNvPr id="7" name="TextBox 6"/>
          <p:cNvSpPr txBox="1"/>
          <p:nvPr/>
        </p:nvSpPr>
        <p:spPr>
          <a:xfrm>
            <a:off x="5453744" y="38099"/>
            <a:ext cx="3657600" cy="2862322"/>
          </a:xfrm>
          <a:prstGeom prst="rect">
            <a:avLst/>
          </a:prstGeom>
          <a:solidFill>
            <a:srgbClr val="FAE1AF"/>
          </a:solidFill>
          <a:ln w="19050">
            <a:solidFill>
              <a:srgbClr val="A7001B"/>
            </a:solidFill>
          </a:ln>
        </p:spPr>
        <p:txBody>
          <a:bodyPr wrap="square" rtlCol="0">
            <a:spAutoFit/>
          </a:bodyPr>
          <a:lstStyle/>
          <a:p>
            <a:pPr marL="285750" indent="-285750">
              <a:buFont typeface="Wingdings" panose="05000000000000000000" pitchFamily="2" charset="2"/>
              <a:buChar char="§"/>
            </a:pPr>
            <a:r>
              <a:rPr lang="en-US" dirty="0" smtClean="0">
                <a:solidFill>
                  <a:srgbClr val="000080"/>
                </a:solidFill>
                <a:latin typeface="+mn-lt"/>
              </a:rPr>
              <a:t>Identify units</a:t>
            </a:r>
          </a:p>
          <a:p>
            <a:pPr marL="285750" indent="-285750">
              <a:buFont typeface="Wingdings" panose="05000000000000000000" pitchFamily="2" charset="2"/>
              <a:buChar char="§"/>
            </a:pPr>
            <a:r>
              <a:rPr lang="en-US" dirty="0" smtClean="0">
                <a:solidFill>
                  <a:srgbClr val="000080"/>
                </a:solidFill>
                <a:latin typeface="+mn-lt"/>
              </a:rPr>
              <a:t>Consider multiple </a:t>
            </a:r>
          </a:p>
          <a:p>
            <a:r>
              <a:rPr lang="en-US" dirty="0">
                <a:solidFill>
                  <a:srgbClr val="000080"/>
                </a:solidFill>
                <a:latin typeface="+mn-lt"/>
              </a:rPr>
              <a:t> </a:t>
            </a:r>
            <a:r>
              <a:rPr lang="en-US" dirty="0" smtClean="0">
                <a:solidFill>
                  <a:srgbClr val="000080"/>
                </a:solidFill>
                <a:latin typeface="+mn-lt"/>
              </a:rPr>
              <a:t>    representations &amp; interpretations </a:t>
            </a:r>
          </a:p>
          <a:p>
            <a:pPr marL="742950" lvl="1" indent="-285750">
              <a:buFont typeface="Wingdings" panose="05000000000000000000" pitchFamily="2" charset="2"/>
              <a:buChar char="§"/>
            </a:pPr>
            <a:r>
              <a:rPr lang="en-US" dirty="0" smtClean="0">
                <a:solidFill>
                  <a:srgbClr val="000080"/>
                </a:solidFill>
                <a:latin typeface="+mn-lt"/>
              </a:rPr>
              <a:t>Pictures, text, layout, spelling, phonetics</a:t>
            </a:r>
          </a:p>
          <a:p>
            <a:pPr marL="285750" indent="-285750">
              <a:buFont typeface="Wingdings" panose="05000000000000000000" pitchFamily="2" charset="2"/>
              <a:buChar char="§"/>
            </a:pPr>
            <a:r>
              <a:rPr lang="en-US" dirty="0" smtClean="0">
                <a:solidFill>
                  <a:srgbClr val="000080"/>
                </a:solidFill>
                <a:latin typeface="+mn-lt"/>
              </a:rPr>
              <a:t>Put it all together: </a:t>
            </a:r>
          </a:p>
          <a:p>
            <a:pPr marL="742950" lvl="1" indent="-285750">
              <a:buFont typeface="Wingdings" panose="05000000000000000000" pitchFamily="2" charset="2"/>
              <a:buChar char="§"/>
            </a:pPr>
            <a:r>
              <a:rPr lang="en-US" dirty="0" smtClean="0">
                <a:solidFill>
                  <a:srgbClr val="000080"/>
                </a:solidFill>
                <a:latin typeface="+mn-lt"/>
              </a:rPr>
              <a:t>Determine “best” global interpretation</a:t>
            </a:r>
          </a:p>
          <a:p>
            <a:pPr marL="285750" indent="-285750">
              <a:buFont typeface="Wingdings" panose="05000000000000000000" pitchFamily="2" charset="2"/>
              <a:buChar char="§"/>
            </a:pPr>
            <a:r>
              <a:rPr lang="en-US" dirty="0" smtClean="0">
                <a:solidFill>
                  <a:srgbClr val="000080"/>
                </a:solidFill>
                <a:latin typeface="+mn-lt"/>
              </a:rPr>
              <a:t>Satisfy expectations</a:t>
            </a:r>
            <a:endParaRPr lang="en-US" dirty="0">
              <a:solidFill>
                <a:srgbClr val="000080"/>
              </a:solidFill>
              <a:latin typeface="+mn-lt"/>
            </a:endParaRPr>
          </a:p>
          <a:p>
            <a:pPr marL="742950" lvl="1" indent="-285750">
              <a:buFont typeface="Wingdings" panose="05000000000000000000" pitchFamily="2" charset="2"/>
              <a:buChar char="§"/>
            </a:pPr>
            <a:r>
              <a:rPr lang="en-US" dirty="0">
                <a:solidFill>
                  <a:srgbClr val="000080"/>
                </a:solidFill>
                <a:latin typeface="+mn-lt"/>
              </a:rPr>
              <a:t>Slide; </a:t>
            </a:r>
            <a:r>
              <a:rPr lang="en-US" dirty="0" smtClean="0">
                <a:solidFill>
                  <a:srgbClr val="000080"/>
                </a:solidFill>
                <a:latin typeface="+mn-lt"/>
              </a:rPr>
              <a:t>puzzle</a:t>
            </a:r>
            <a:endParaRPr lang="en-US" dirty="0">
              <a:solidFill>
                <a:srgbClr val="000080"/>
              </a:solidFill>
              <a:latin typeface="+mn-lt"/>
            </a:endParaRPr>
          </a:p>
        </p:txBody>
      </p:sp>
      <p:sp>
        <p:nvSpPr>
          <p:cNvPr id="3" name="Rectangle 2"/>
          <p:cNvSpPr/>
          <p:nvPr/>
        </p:nvSpPr>
        <p:spPr>
          <a:xfrm>
            <a:off x="0" y="6324600"/>
            <a:ext cx="9144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Enforce Coherence via Joint inference (CCMs)</a:t>
            </a:r>
            <a:endParaRPr lang="en-US" dirty="0"/>
          </a:p>
        </p:txBody>
      </p:sp>
      <p:sp>
        <p:nvSpPr>
          <p:cNvPr id="7" name="Slide Number Placeholder 6"/>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30</a:t>
            </a:fld>
            <a:endParaRPr lang="en-US" altLang="zh-TW" dirty="0"/>
          </a:p>
        </p:txBody>
      </p:sp>
      <p:pic>
        <p:nvPicPr>
          <p:cNvPr id="153" name="Picture 152"/>
          <p:cNvPicPr>
            <a:picLocks noChangeAspect="1"/>
          </p:cNvPicPr>
          <p:nvPr/>
        </p:nvPicPr>
        <p:blipFill>
          <a:blip r:embed="rId2"/>
          <a:stretch>
            <a:fillRect/>
          </a:stretch>
        </p:blipFill>
        <p:spPr>
          <a:xfrm>
            <a:off x="603250" y="2210514"/>
            <a:ext cx="2960745" cy="956151"/>
          </a:xfrm>
          <a:prstGeom prst="rect">
            <a:avLst/>
          </a:prstGeom>
        </p:spPr>
      </p:pic>
      <p:pic>
        <p:nvPicPr>
          <p:cNvPr id="154" name="Picture 153"/>
          <p:cNvPicPr>
            <a:picLocks noChangeAspect="1"/>
          </p:cNvPicPr>
          <p:nvPr/>
        </p:nvPicPr>
        <p:blipFill>
          <a:blip r:embed="rId3"/>
          <a:stretch>
            <a:fillRect/>
          </a:stretch>
        </p:blipFill>
        <p:spPr>
          <a:xfrm>
            <a:off x="5726056" y="2210514"/>
            <a:ext cx="2960744" cy="851214"/>
          </a:xfrm>
          <a:prstGeom prst="rect">
            <a:avLst/>
          </a:prstGeom>
        </p:spPr>
      </p:pic>
      <p:grpSp>
        <p:nvGrpSpPr>
          <p:cNvPr id="155" name="Group 154"/>
          <p:cNvGrpSpPr/>
          <p:nvPr/>
        </p:nvGrpSpPr>
        <p:grpSpPr>
          <a:xfrm>
            <a:off x="469712" y="2893140"/>
            <a:ext cx="4604202" cy="1626692"/>
            <a:chOff x="469712" y="2635250"/>
            <a:chExt cx="4604202" cy="1626692"/>
          </a:xfrm>
        </p:grpSpPr>
        <p:sp>
          <p:nvSpPr>
            <p:cNvPr id="156" name="Rectangle 155"/>
            <p:cNvSpPr/>
            <p:nvPr/>
          </p:nvSpPr>
          <p:spPr>
            <a:xfrm>
              <a:off x="1468854" y="2635250"/>
              <a:ext cx="317500" cy="273525"/>
            </a:xfrm>
            <a:prstGeom prst="rect">
              <a:avLst/>
            </a:prstGeom>
            <a:solidFill>
              <a:srgbClr val="FBA313">
                <a:alpha val="38000"/>
              </a:srgbClr>
            </a:solidFill>
            <a:ln w="25400" cap="flat" cmpd="sng" algn="ctr">
              <a:solidFill>
                <a:srgbClr val="FBA3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57" name="Rectangle 156"/>
            <p:cNvSpPr/>
            <p:nvPr/>
          </p:nvSpPr>
          <p:spPr>
            <a:xfrm>
              <a:off x="2068130" y="2635250"/>
              <a:ext cx="317500" cy="273525"/>
            </a:xfrm>
            <a:prstGeom prst="rect">
              <a:avLst/>
            </a:prstGeom>
            <a:solidFill>
              <a:srgbClr val="FBA313">
                <a:alpha val="38000"/>
              </a:srgbClr>
            </a:solidFill>
            <a:ln w="25400" cap="flat" cmpd="sng" algn="ctr">
              <a:solidFill>
                <a:srgbClr val="FBA3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58" name="TextBox 157"/>
            <p:cNvSpPr txBox="1"/>
            <p:nvPr/>
          </p:nvSpPr>
          <p:spPr>
            <a:xfrm>
              <a:off x="469712" y="3861832"/>
              <a:ext cx="23157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Calibri"/>
                  <a:cs typeface="Arial" pitchFamily="34" charset="0"/>
                </a:rPr>
                <a:t>Each argument label</a:t>
              </a:r>
            </a:p>
          </p:txBody>
        </p:sp>
        <p:sp>
          <p:nvSpPr>
            <p:cNvPr id="159" name="TextBox 158"/>
            <p:cNvSpPr txBox="1"/>
            <p:nvPr/>
          </p:nvSpPr>
          <p:spPr>
            <a:xfrm>
              <a:off x="2653685" y="3021832"/>
              <a:ext cx="242022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Calibri"/>
                  <a:cs typeface="Arial" pitchFamily="34" charset="0"/>
                </a:rPr>
                <a:t>Argument candidates</a:t>
              </a:r>
            </a:p>
          </p:txBody>
        </p:sp>
        <p:cxnSp>
          <p:nvCxnSpPr>
            <p:cNvPr id="160" name="Elbow Connector 159"/>
            <p:cNvCxnSpPr>
              <a:stCxn id="157" idx="2"/>
              <a:endCxn id="159" idx="1"/>
            </p:cNvCxnSpPr>
            <p:nvPr/>
          </p:nvCxnSpPr>
          <p:spPr>
            <a:xfrm rot="16200000" flipH="1">
              <a:off x="2283726" y="2851928"/>
              <a:ext cx="313112" cy="426805"/>
            </a:xfrm>
            <a:prstGeom prst="bentConnector2">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161" name="Straight Arrow Connector 160"/>
            <p:cNvCxnSpPr>
              <a:stCxn id="156" idx="2"/>
              <a:endCxn id="158" idx="0"/>
            </p:cNvCxnSpPr>
            <p:nvPr/>
          </p:nvCxnSpPr>
          <p:spPr>
            <a:xfrm>
              <a:off x="1627604" y="2908775"/>
              <a:ext cx="0" cy="953057"/>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grpSp>
        <p:nvGrpSpPr>
          <p:cNvPr id="162" name="Group 161"/>
          <p:cNvGrpSpPr/>
          <p:nvPr/>
        </p:nvGrpSpPr>
        <p:grpSpPr>
          <a:xfrm>
            <a:off x="4321693" y="2788203"/>
            <a:ext cx="3660415" cy="1697470"/>
            <a:chOff x="4321693" y="2530313"/>
            <a:chExt cx="3660415" cy="1697470"/>
          </a:xfrm>
        </p:grpSpPr>
        <p:sp>
          <p:nvSpPr>
            <p:cNvPr id="163" name="Rectangle 162"/>
            <p:cNvSpPr/>
            <p:nvPr/>
          </p:nvSpPr>
          <p:spPr>
            <a:xfrm>
              <a:off x="6553200" y="2530313"/>
              <a:ext cx="317500" cy="273525"/>
            </a:xfrm>
            <a:prstGeom prst="rect">
              <a:avLst/>
            </a:prstGeom>
            <a:solidFill>
              <a:srgbClr val="FBA313">
                <a:alpha val="38000"/>
              </a:srgbClr>
            </a:solidFill>
            <a:ln w="25400" cap="flat" cmpd="sng" algn="ctr">
              <a:solidFill>
                <a:srgbClr val="FBA3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64" name="Rectangle 163"/>
            <p:cNvSpPr/>
            <p:nvPr/>
          </p:nvSpPr>
          <p:spPr>
            <a:xfrm>
              <a:off x="7135222" y="2530313"/>
              <a:ext cx="317500" cy="273525"/>
            </a:xfrm>
            <a:prstGeom prst="rect">
              <a:avLst/>
            </a:prstGeom>
            <a:solidFill>
              <a:srgbClr val="FBA313">
                <a:alpha val="38000"/>
              </a:srgbClr>
            </a:solidFill>
            <a:ln w="25400" cap="flat" cmpd="sng" algn="ctr">
              <a:solidFill>
                <a:srgbClr val="FBA3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65" name="TextBox 164"/>
            <p:cNvSpPr txBox="1"/>
            <p:nvPr/>
          </p:nvSpPr>
          <p:spPr>
            <a:xfrm>
              <a:off x="6605835" y="3806577"/>
              <a:ext cx="137627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Calibri"/>
                  <a:cs typeface="Arial" pitchFamily="34" charset="0"/>
                </a:rPr>
                <a:t>Preposition</a:t>
              </a:r>
            </a:p>
          </p:txBody>
        </p:sp>
        <p:sp>
          <p:nvSpPr>
            <p:cNvPr id="166" name="TextBox 165"/>
            <p:cNvSpPr txBox="1"/>
            <p:nvPr/>
          </p:nvSpPr>
          <p:spPr>
            <a:xfrm>
              <a:off x="4321693" y="3519897"/>
              <a:ext cx="2245902"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cs typeface="Arial" pitchFamily="34" charset="0"/>
                </a:rPr>
                <a:t>Preposition relation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cs typeface="Arial" pitchFamily="34" charset="0"/>
                </a:rPr>
                <a:t>label</a:t>
              </a:r>
            </a:p>
          </p:txBody>
        </p:sp>
        <p:cxnSp>
          <p:nvCxnSpPr>
            <p:cNvPr id="167" name="Elbow Connector 166"/>
            <p:cNvCxnSpPr>
              <a:stCxn id="163" idx="2"/>
              <a:endCxn id="166" idx="0"/>
            </p:cNvCxnSpPr>
            <p:nvPr/>
          </p:nvCxnSpPr>
          <p:spPr>
            <a:xfrm rot="5400000">
              <a:off x="5720268" y="2528214"/>
              <a:ext cx="716059" cy="1267306"/>
            </a:xfrm>
            <a:prstGeom prst="bentConnector3">
              <a:avLst>
                <a:gd name="adj1" fmla="val 50000"/>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168" name="Straight Arrow Connector 167"/>
            <p:cNvCxnSpPr>
              <a:stCxn id="164" idx="2"/>
              <a:endCxn id="165" idx="0"/>
            </p:cNvCxnSpPr>
            <p:nvPr/>
          </p:nvCxnSpPr>
          <p:spPr>
            <a:xfrm>
              <a:off x="7293972" y="2803838"/>
              <a:ext cx="0" cy="1002739"/>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sp>
        <p:nvSpPr>
          <p:cNvPr id="169" name="TextBox 168"/>
          <p:cNvSpPr txBox="1"/>
          <p:nvPr/>
        </p:nvSpPr>
        <p:spPr>
          <a:xfrm>
            <a:off x="1067801" y="4676725"/>
            <a:ext cx="2328295" cy="400110"/>
          </a:xfrm>
          <a:prstGeom prst="rect">
            <a:avLst/>
          </a:prstGeom>
          <a:noFill/>
        </p:spPr>
        <p:txBody>
          <a:bodyPr wrap="square" rtlCol="0">
            <a:spAutoFit/>
          </a:bodyPr>
          <a:lstStyle/>
          <a:p>
            <a:pPr eaLnBrk="1" hangingPunct="1"/>
            <a:r>
              <a:rPr lang="en-US" sz="2000" dirty="0" smtClean="0">
                <a:solidFill>
                  <a:srgbClr val="000000"/>
                </a:solidFill>
                <a:latin typeface="Calibri"/>
                <a:cs typeface="Arial" pitchFamily="34" charset="0"/>
              </a:rPr>
              <a:t>Verb SRL constraints</a:t>
            </a:r>
          </a:p>
        </p:txBody>
      </p:sp>
      <p:sp>
        <p:nvSpPr>
          <p:cNvPr id="170" name="TextBox 169"/>
          <p:cNvSpPr txBox="1"/>
          <p:nvPr/>
        </p:nvSpPr>
        <p:spPr>
          <a:xfrm>
            <a:off x="5024277" y="4676725"/>
            <a:ext cx="3347938" cy="400110"/>
          </a:xfrm>
          <a:prstGeom prst="rect">
            <a:avLst/>
          </a:prstGeom>
          <a:noFill/>
        </p:spPr>
        <p:txBody>
          <a:bodyPr wrap="square" rtlCol="0">
            <a:spAutoFit/>
          </a:bodyPr>
          <a:lstStyle/>
          <a:p>
            <a:pPr eaLnBrk="1" hangingPunct="1"/>
            <a:r>
              <a:rPr lang="en-US" sz="2000" dirty="0" smtClean="0">
                <a:solidFill>
                  <a:srgbClr val="000000"/>
                </a:solidFill>
                <a:latin typeface="Calibri"/>
                <a:cs typeface="Arial" pitchFamily="34" charset="0"/>
              </a:rPr>
              <a:t>Preposition SRL Constraints </a:t>
            </a:r>
          </a:p>
        </p:txBody>
      </p:sp>
      <p:pic>
        <p:nvPicPr>
          <p:cNvPr id="171" name="Picture 170"/>
          <p:cNvPicPr>
            <a:picLocks noChangeAspect="1"/>
          </p:cNvPicPr>
          <p:nvPr/>
        </p:nvPicPr>
        <p:blipFill>
          <a:blip r:embed="rId4"/>
          <a:stretch>
            <a:fillRect/>
          </a:stretch>
        </p:blipFill>
        <p:spPr>
          <a:xfrm>
            <a:off x="1067801" y="2060494"/>
            <a:ext cx="7086935" cy="1109852"/>
          </a:xfrm>
          <a:prstGeom prst="rect">
            <a:avLst/>
          </a:prstGeom>
        </p:spPr>
      </p:pic>
      <p:sp>
        <p:nvSpPr>
          <p:cNvPr id="172" name="TextBox 171"/>
          <p:cNvSpPr txBox="1"/>
          <p:nvPr/>
        </p:nvSpPr>
        <p:spPr>
          <a:xfrm>
            <a:off x="969887" y="1676113"/>
            <a:ext cx="2196485" cy="461665"/>
          </a:xfrm>
          <a:prstGeom prst="rect">
            <a:avLst/>
          </a:prstGeom>
          <a:solidFill>
            <a:srgbClr val="FFFFFF"/>
          </a:solidFill>
          <a:ln w="25400" cap="flat" cmpd="sng" algn="ctr">
            <a:solidFill>
              <a:srgbClr val="000000"/>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alibri"/>
                <a:ea typeface="+mn-ea"/>
                <a:cs typeface="+mn-cs"/>
              </a:rPr>
              <a:t>Verb arguments</a:t>
            </a:r>
          </a:p>
        </p:txBody>
      </p:sp>
      <p:sp>
        <p:nvSpPr>
          <p:cNvPr id="173" name="TextBox 172"/>
          <p:cNvSpPr txBox="1"/>
          <p:nvPr/>
        </p:nvSpPr>
        <p:spPr>
          <a:xfrm>
            <a:off x="5423505" y="1676113"/>
            <a:ext cx="2778525" cy="461665"/>
          </a:xfrm>
          <a:prstGeom prst="rect">
            <a:avLst/>
          </a:prstGeom>
          <a:solidFill>
            <a:srgbClr val="FFFFFF"/>
          </a:solidFill>
          <a:ln w="25400" cap="flat" cmpd="sng" algn="ctr">
            <a:solidFill>
              <a:srgbClr val="000000"/>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latin typeface="Calibri"/>
                <a:ea typeface="+mn-ea"/>
                <a:cs typeface="+mn-cs"/>
              </a:rPr>
              <a:t>Preposition relations</a:t>
            </a:r>
          </a:p>
        </p:txBody>
      </p:sp>
      <p:grpSp>
        <p:nvGrpSpPr>
          <p:cNvPr id="174" name="Group 173"/>
          <p:cNvGrpSpPr/>
          <p:nvPr/>
        </p:nvGrpSpPr>
        <p:grpSpPr>
          <a:xfrm>
            <a:off x="2486526" y="2210514"/>
            <a:ext cx="3963684" cy="1936605"/>
            <a:chOff x="2486526" y="1952624"/>
            <a:chExt cx="3963684" cy="1936605"/>
          </a:xfrm>
        </p:grpSpPr>
        <p:sp>
          <p:nvSpPr>
            <p:cNvPr id="175" name="TextBox 174"/>
            <p:cNvSpPr txBox="1"/>
            <p:nvPr/>
          </p:nvSpPr>
          <p:spPr>
            <a:xfrm>
              <a:off x="2713790" y="3519897"/>
              <a:ext cx="37364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Re-scaling parameters (one per label)</a:t>
              </a:r>
            </a:p>
          </p:txBody>
        </p:sp>
        <p:sp>
          <p:nvSpPr>
            <p:cNvPr id="176" name="Rectangle 175"/>
            <p:cNvSpPr/>
            <p:nvPr/>
          </p:nvSpPr>
          <p:spPr>
            <a:xfrm>
              <a:off x="2486526" y="1952624"/>
              <a:ext cx="454527" cy="577689"/>
            </a:xfrm>
            <a:prstGeom prst="rect">
              <a:avLst/>
            </a:prstGeom>
            <a:solidFill>
              <a:srgbClr val="FAE1AF">
                <a:alpha val="28000"/>
              </a:srgbClr>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77" name="Rectangle 176"/>
            <p:cNvSpPr/>
            <p:nvPr/>
          </p:nvSpPr>
          <p:spPr>
            <a:xfrm>
              <a:off x="5752792" y="1952624"/>
              <a:ext cx="454527" cy="577689"/>
            </a:xfrm>
            <a:prstGeom prst="rect">
              <a:avLst/>
            </a:prstGeom>
            <a:solidFill>
              <a:srgbClr val="FBA313">
                <a:alpha val="28000"/>
              </a:srgbClr>
            </a:solidFill>
            <a:ln w="25400" cap="flat" cmpd="sng" algn="ctr">
              <a:solidFill>
                <a:srgbClr val="FBA3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cxnSp>
          <p:nvCxnSpPr>
            <p:cNvPr id="178" name="Straight Arrow Connector 177"/>
            <p:cNvCxnSpPr>
              <a:stCxn id="177" idx="2"/>
            </p:cNvCxnSpPr>
            <p:nvPr/>
          </p:nvCxnSpPr>
          <p:spPr>
            <a:xfrm flipH="1">
              <a:off x="5024277" y="2530313"/>
              <a:ext cx="955779" cy="98958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179" name="Straight Arrow Connector 178"/>
            <p:cNvCxnSpPr>
              <a:stCxn id="176" idx="2"/>
            </p:cNvCxnSpPr>
            <p:nvPr/>
          </p:nvCxnSpPr>
          <p:spPr>
            <a:xfrm>
              <a:off x="2713790" y="2530313"/>
              <a:ext cx="1096210" cy="989584"/>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sp>
        <p:nvSpPr>
          <p:cNvPr id="180" name="TextBox 179"/>
          <p:cNvSpPr txBox="1"/>
          <p:nvPr/>
        </p:nvSpPr>
        <p:spPr>
          <a:xfrm>
            <a:off x="411292" y="3962453"/>
            <a:ext cx="1339279" cy="369332"/>
          </a:xfrm>
          <a:prstGeom prst="rect">
            <a:avLst/>
          </a:prstGeom>
          <a:noFill/>
        </p:spPr>
        <p:txBody>
          <a:bodyPr wrap="none" rtlCol="0">
            <a:spAutoFit/>
          </a:bodyPr>
          <a:lstStyle/>
          <a:p>
            <a:pPr eaLnBrk="1" hangingPunct="1"/>
            <a:r>
              <a:rPr lang="en-US" b="1" dirty="0" smtClean="0">
                <a:solidFill>
                  <a:srgbClr val="000000"/>
                </a:solidFill>
                <a:cs typeface="Arial" pitchFamily="34" charset="0"/>
              </a:rPr>
              <a:t>Constraints:</a:t>
            </a:r>
            <a:endParaRPr lang="en-US" b="1" dirty="0">
              <a:solidFill>
                <a:srgbClr val="000000"/>
              </a:solidFill>
              <a:cs typeface="Arial" pitchFamily="34" charset="0"/>
            </a:endParaRPr>
          </a:p>
        </p:txBody>
      </p:sp>
      <p:sp>
        <p:nvSpPr>
          <p:cNvPr id="181" name="Rectangular Callout 180"/>
          <p:cNvSpPr/>
          <p:nvPr/>
        </p:nvSpPr>
        <p:spPr>
          <a:xfrm>
            <a:off x="3015600" y="828076"/>
            <a:ext cx="3696352" cy="738662"/>
          </a:xfrm>
          <a:prstGeom prst="wedgeRectCallout">
            <a:avLst>
              <a:gd name="adj1" fmla="val -59393"/>
              <a:gd name="adj2" fmla="val 52380"/>
            </a:avLst>
          </a:prstGeom>
          <a:solidFill>
            <a:srgbClr val="FAE1AF"/>
          </a:solidFill>
          <a:ln w="25400" cap="flat" cmpd="sng" algn="ctr">
            <a:solidFill>
              <a:srgbClr val="A7001B"/>
            </a:solidFill>
            <a:prstDash val="solid"/>
          </a:ln>
          <a:effectLst/>
        </p:spPr>
        <p:txBody>
          <a:bodyPr rtlCol="0" anchor="ct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Calibri"/>
                <a:ea typeface="+mn-ea"/>
                <a:cs typeface="+mn-cs"/>
              </a:rPr>
              <a:t>Variable </a:t>
            </a:r>
            <a:r>
              <a:rPr kumimoji="0" lang="en-US" sz="1600" b="0" i="0" u="none" strike="noStrike" kern="0" cap="none" spc="0" normalizeH="0" baseline="0" noProof="0" dirty="0" err="1" smtClean="0">
                <a:ln>
                  <a:noFill/>
                </a:ln>
                <a:solidFill>
                  <a:srgbClr val="0033CC"/>
                </a:solidFill>
                <a:effectLst/>
                <a:uLnTx/>
                <a:uFillTx/>
                <a:latin typeface="Calibri"/>
                <a:ea typeface="+mn-ea"/>
                <a:cs typeface="+mn-cs"/>
              </a:rPr>
              <a:t>y</a:t>
            </a:r>
            <a:r>
              <a:rPr kumimoji="0" lang="en-US" sz="1600" b="0" i="0" u="none" strike="noStrike" kern="0" cap="none" spc="0" normalizeH="0" baseline="30000" noProof="0" dirty="0" err="1" smtClean="0">
                <a:ln>
                  <a:noFill/>
                </a:ln>
                <a:solidFill>
                  <a:srgbClr val="0033CC"/>
                </a:solidFill>
                <a:effectLst/>
                <a:uLnTx/>
                <a:uFillTx/>
                <a:latin typeface="Calibri"/>
                <a:ea typeface="+mn-ea"/>
                <a:cs typeface="+mn-cs"/>
              </a:rPr>
              <a:t>a,t</a:t>
            </a:r>
            <a:r>
              <a:rPr kumimoji="0" lang="en-US" sz="1600" b="0" i="0" u="none" strike="noStrike" kern="0" cap="none" spc="0" normalizeH="0" baseline="0" noProof="0" dirty="0" smtClean="0">
                <a:ln>
                  <a:noFill/>
                </a:ln>
                <a:solidFill>
                  <a:srgbClr val="0033CC"/>
                </a:solidFill>
                <a:effectLst/>
                <a:uLnTx/>
                <a:uFillTx/>
                <a:latin typeface="Calibri"/>
                <a:ea typeface="+mn-ea"/>
                <a:cs typeface="+mn-cs"/>
              </a:rPr>
              <a:t> </a:t>
            </a:r>
            <a:r>
              <a:rPr kumimoji="0" lang="en-US" sz="1600" b="0" i="0" u="none" strike="noStrike" kern="0" cap="none" spc="0" normalizeH="0" baseline="0" noProof="0" dirty="0" smtClean="0">
                <a:ln>
                  <a:noFill/>
                </a:ln>
                <a:solidFill>
                  <a:srgbClr val="000000"/>
                </a:solidFill>
                <a:effectLst/>
                <a:uLnTx/>
                <a:uFillTx/>
                <a:latin typeface="Calibri"/>
                <a:ea typeface="+mn-ea"/>
                <a:cs typeface="+mn-cs"/>
              </a:rPr>
              <a:t> indicates whether  candidate argument </a:t>
            </a:r>
            <a:r>
              <a:rPr kumimoji="0" lang="en-US" sz="1600" b="0" i="0" u="none" strike="noStrike" kern="0" cap="none" spc="0" normalizeH="0" baseline="0" noProof="0" dirty="0" smtClean="0">
                <a:ln>
                  <a:noFill/>
                </a:ln>
                <a:solidFill>
                  <a:srgbClr val="0033CC"/>
                </a:solidFill>
                <a:effectLst/>
                <a:uLnTx/>
                <a:uFillTx/>
                <a:latin typeface="Calibri"/>
                <a:ea typeface="+mn-ea"/>
                <a:cs typeface="+mn-cs"/>
              </a:rPr>
              <a:t>a </a:t>
            </a:r>
            <a:r>
              <a:rPr kumimoji="0" lang="en-US" sz="1600" b="0" i="0" u="none" strike="noStrike" kern="0" cap="none" spc="0" normalizeH="0" baseline="0" noProof="0" dirty="0" smtClean="0">
                <a:ln>
                  <a:noFill/>
                </a:ln>
                <a:solidFill>
                  <a:srgbClr val="000000"/>
                </a:solidFill>
                <a:effectLst/>
                <a:uLnTx/>
                <a:uFillTx/>
                <a:latin typeface="Calibri"/>
                <a:ea typeface="+mn-ea"/>
                <a:cs typeface="+mn-cs"/>
              </a:rPr>
              <a:t>is assigned a label </a:t>
            </a:r>
            <a:r>
              <a:rPr kumimoji="0" lang="en-US" sz="1600" b="0" i="0" u="none" strike="noStrike" kern="0" cap="none" spc="0" normalizeH="0" baseline="0" noProof="0" dirty="0" smtClean="0">
                <a:ln>
                  <a:noFill/>
                </a:ln>
                <a:solidFill>
                  <a:srgbClr val="0033CC"/>
                </a:solidFill>
                <a:effectLst/>
                <a:uLnTx/>
                <a:uFillTx/>
                <a:latin typeface="Calibri"/>
                <a:ea typeface="+mn-ea"/>
                <a:cs typeface="+mn-cs"/>
              </a:rPr>
              <a:t>t.</a:t>
            </a:r>
            <a:r>
              <a:rPr kumimoji="0" lang="en-US" sz="1600" b="0" i="0" u="none" strike="noStrike" kern="0" cap="none" spc="0" normalizeH="0" baseline="0" noProof="0" dirty="0" smtClean="0">
                <a:ln>
                  <a:noFill/>
                </a:ln>
                <a:solidFill>
                  <a:srgbClr val="000000"/>
                </a:solidFill>
                <a:effectLst/>
                <a:uLnTx/>
                <a:uFillTx/>
                <a:latin typeface="Calibri"/>
                <a:ea typeface="+mn-ea"/>
                <a:cs typeface="+mn-cs"/>
              </a:rPr>
              <a:t>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0033CC"/>
                </a:solidFill>
                <a:effectLst/>
                <a:uLnTx/>
                <a:uFillTx/>
                <a:latin typeface="Calibri"/>
                <a:ea typeface="+mn-ea"/>
                <a:cs typeface="+mn-cs"/>
              </a:rPr>
              <a:t>c</a:t>
            </a:r>
            <a:r>
              <a:rPr kumimoji="0" lang="en-US" sz="1600" b="0" i="0" u="none" strike="noStrike" kern="0" cap="none" spc="0" normalizeH="0" baseline="30000" noProof="0" dirty="0" err="1" smtClean="0">
                <a:ln>
                  <a:noFill/>
                </a:ln>
                <a:solidFill>
                  <a:srgbClr val="0033CC"/>
                </a:solidFill>
                <a:effectLst/>
                <a:uLnTx/>
                <a:uFillTx/>
                <a:latin typeface="Calibri"/>
                <a:ea typeface="+mn-ea"/>
                <a:cs typeface="+mn-cs"/>
              </a:rPr>
              <a:t>a,t</a:t>
            </a:r>
            <a:r>
              <a:rPr kumimoji="0" lang="en-US" sz="1600" b="0" i="0" u="none" strike="noStrike" kern="0" cap="none" spc="0" normalizeH="0" baseline="30000" noProof="0" dirty="0" smtClean="0">
                <a:ln>
                  <a:noFill/>
                </a:ln>
                <a:solidFill>
                  <a:srgbClr val="0033CC"/>
                </a:solidFill>
                <a:effectLst/>
                <a:uLnTx/>
                <a:uFillTx/>
                <a:latin typeface="Calibri"/>
                <a:ea typeface="+mn-ea"/>
                <a:cs typeface="+mn-cs"/>
              </a:rPr>
              <a:t> </a:t>
            </a:r>
            <a:r>
              <a:rPr kumimoji="0" lang="en-US" sz="1600" b="0" i="0" u="none" strike="noStrike" kern="0" cap="none" spc="0" normalizeH="0" baseline="30000" noProof="0" dirty="0" smtClean="0">
                <a:ln>
                  <a:noFill/>
                </a:ln>
                <a:solidFill>
                  <a:srgbClr val="000000"/>
                </a:solidFill>
                <a:effectLst/>
                <a:uLnTx/>
                <a:uFillTx/>
                <a:latin typeface="Calibri"/>
                <a:ea typeface="+mn-ea"/>
                <a:cs typeface="+mn-cs"/>
              </a:rPr>
              <a:t> </a:t>
            </a:r>
            <a:r>
              <a:rPr kumimoji="0" lang="en-US" sz="1600" b="0" i="0" u="none" strike="noStrike" kern="0" cap="none" spc="0" normalizeH="0" baseline="0" noProof="0" dirty="0" smtClean="0">
                <a:ln>
                  <a:noFill/>
                </a:ln>
                <a:solidFill>
                  <a:srgbClr val="000000"/>
                </a:solidFill>
                <a:effectLst/>
                <a:uLnTx/>
                <a:uFillTx/>
                <a:latin typeface="Calibri"/>
                <a:ea typeface="+mn-ea"/>
                <a:cs typeface="+mn-cs"/>
              </a:rPr>
              <a:t> is the corresponding model score </a:t>
            </a:r>
          </a:p>
        </p:txBody>
      </p:sp>
      <p:sp>
        <p:nvSpPr>
          <p:cNvPr id="182" name="Rectangle 181"/>
          <p:cNvSpPr/>
          <p:nvPr/>
        </p:nvSpPr>
        <p:spPr>
          <a:xfrm>
            <a:off x="4733227" y="1621606"/>
            <a:ext cx="4258373" cy="176993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83" name="TextBox 182"/>
          <p:cNvSpPr txBox="1"/>
          <p:nvPr/>
        </p:nvSpPr>
        <p:spPr>
          <a:xfrm>
            <a:off x="8202030" y="2310825"/>
            <a:ext cx="941970" cy="584775"/>
          </a:xfrm>
          <a:prstGeom prst="rect">
            <a:avLst/>
          </a:prstGeom>
          <a:solidFill>
            <a:srgbClr val="FAE1AF"/>
          </a:solidFill>
          <a:ln>
            <a:solidFill>
              <a:srgbClr val="A7001B"/>
            </a:solidFill>
          </a:ln>
        </p:spPr>
        <p:txBody>
          <a:bodyPr wrap="square" rtlCol="0">
            <a:spAutoFit/>
          </a:bodyPr>
          <a:lstStyle/>
          <a:p>
            <a:pPr eaLnBrk="1" hangingPunct="1"/>
            <a:r>
              <a:rPr lang="en-US" sz="3200" b="1" dirty="0" smtClean="0">
                <a:solidFill>
                  <a:srgbClr val="000000"/>
                </a:solidFill>
                <a:latin typeface="Calibri"/>
                <a:cs typeface="Arial" pitchFamily="34" charset="0"/>
              </a:rPr>
              <a:t>+ ….</a:t>
            </a:r>
            <a:endParaRPr lang="en-US" sz="3200" b="1" dirty="0">
              <a:solidFill>
                <a:srgbClr val="000000"/>
              </a:solidFill>
              <a:latin typeface="Calibri"/>
              <a:cs typeface="Arial" pitchFamily="34" charset="0"/>
            </a:endParaRPr>
          </a:p>
        </p:txBody>
      </p:sp>
      <p:sp>
        <p:nvSpPr>
          <p:cNvPr id="184" name="TextBox 183"/>
          <p:cNvSpPr txBox="1"/>
          <p:nvPr/>
        </p:nvSpPr>
        <p:spPr>
          <a:xfrm>
            <a:off x="2148903" y="5267980"/>
            <a:ext cx="4846199" cy="523220"/>
          </a:xfrm>
          <a:prstGeom prst="rect">
            <a:avLst/>
          </a:prstGeom>
          <a:solidFill>
            <a:srgbClr val="FAE1AF"/>
          </a:solidFill>
          <a:ln w="9525" cap="flat" cmpd="sng" algn="ctr">
            <a:solidFill>
              <a:srgbClr val="A7001B"/>
            </a:solidFill>
            <a:prstDash val="solid"/>
          </a:ln>
          <a:effectLst>
            <a:outerShdw blurRad="40000" dist="20000" dir="5400000" rotWithShape="0">
              <a:srgbClr val="000000">
                <a:alpha val="38000"/>
              </a:srgb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0000"/>
                </a:solidFill>
                <a:effectLst/>
                <a:uLnTx/>
                <a:uFillTx/>
                <a:latin typeface="Calibri"/>
                <a:ea typeface="+mn-ea"/>
                <a:cs typeface="+mn-cs"/>
              </a:rPr>
              <a:t>+</a:t>
            </a:r>
            <a:r>
              <a:rPr kumimoji="0" lang="en-US" sz="2000" b="0" i="0" u="none" strike="noStrike" kern="0" cap="none" spc="0" normalizeH="0" baseline="0" noProof="0" dirty="0" smtClean="0">
                <a:ln>
                  <a:noFill/>
                </a:ln>
                <a:solidFill>
                  <a:srgbClr val="000000"/>
                </a:solidFill>
                <a:effectLst/>
                <a:uLnTx/>
                <a:uFillTx/>
                <a:latin typeface="Calibri"/>
                <a:ea typeface="+mn-ea"/>
                <a:cs typeface="+mn-cs"/>
              </a:rPr>
              <a:t> Joint coherency constraints between tasks</a:t>
            </a:r>
          </a:p>
        </p:txBody>
      </p:sp>
    </p:spTree>
    <p:extLst>
      <p:ext uri="{BB962C8B-B14F-4D97-AF65-F5344CB8AC3E}">
        <p14:creationId xmlns:p14="http://schemas.microsoft.com/office/powerpoint/2010/main" val="289669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1+#ppt_w/2"/>
                                          </p:val>
                                        </p:tav>
                                        <p:tav tm="100000">
                                          <p:val>
                                            <p:strVal val="#ppt_x"/>
                                          </p:val>
                                        </p:tav>
                                      </p:tavLst>
                                    </p:anim>
                                    <p:anim calcmode="lin" valueType="num">
                                      <p:cBhvr additive="base">
                                        <p:cTn id="8" dur="500" fill="hold"/>
                                        <p:tgtEl>
                                          <p:spTgt spid="18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55"/>
                                        </p:tgtEl>
                                      </p:cBhvr>
                                    </p:animEffect>
                                    <p:set>
                                      <p:cBhvr>
                                        <p:cTn id="17" dur="1" fill="hold">
                                          <p:stCondLst>
                                            <p:cond delay="499"/>
                                          </p:stCondLst>
                                        </p:cTn>
                                        <p:tgtEl>
                                          <p:spTgt spid="15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8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8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nodeType="clickEffect">
                                  <p:stCondLst>
                                    <p:cond delay="0"/>
                                  </p:stCondLst>
                                  <p:childTnLst>
                                    <p:animEffect transition="out" filter="dissolve">
                                      <p:cBhvr>
                                        <p:cTn id="33" dur="500"/>
                                        <p:tgtEl>
                                          <p:spTgt spid="162"/>
                                        </p:tgtEl>
                                      </p:cBhvr>
                                    </p:animEffect>
                                    <p:set>
                                      <p:cBhvr>
                                        <p:cTn id="34" dur="1" fill="hold">
                                          <p:stCondLst>
                                            <p:cond delay="499"/>
                                          </p:stCondLst>
                                        </p:cTn>
                                        <p:tgtEl>
                                          <p:spTgt spid="16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1"/>
                                        </p:tgtEl>
                                        <p:attrNameLst>
                                          <p:attrName>style.visibility</p:attrName>
                                        </p:attrNameLst>
                                      </p:cBhvr>
                                      <p:to>
                                        <p:strVal val="visible"/>
                                      </p:to>
                                    </p:set>
                                    <p:animEffect transition="in" filter="dissolve">
                                      <p:cBhvr>
                                        <p:cTn id="41" dur="500"/>
                                        <p:tgtEl>
                                          <p:spTgt spid="171"/>
                                        </p:tgtEl>
                                      </p:cBhvr>
                                    </p:animEffect>
                                  </p:childTnLst>
                                </p:cTn>
                              </p:par>
                              <p:par>
                                <p:cTn id="42" presetID="9" presetClass="exit" presetSubtype="0" fill="hold" nodeType="withEffect">
                                  <p:stCondLst>
                                    <p:cond delay="0"/>
                                  </p:stCondLst>
                                  <p:childTnLst>
                                    <p:animEffect transition="out" filter="dissolve">
                                      <p:cBhvr>
                                        <p:cTn id="43" dur="500"/>
                                        <p:tgtEl>
                                          <p:spTgt spid="153"/>
                                        </p:tgtEl>
                                      </p:cBhvr>
                                    </p:animEffect>
                                    <p:set>
                                      <p:cBhvr>
                                        <p:cTn id="44" dur="1" fill="hold">
                                          <p:stCondLst>
                                            <p:cond delay="499"/>
                                          </p:stCondLst>
                                        </p:cTn>
                                        <p:tgtEl>
                                          <p:spTgt spid="153"/>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154"/>
                                        </p:tgtEl>
                                      </p:cBhvr>
                                    </p:animEffect>
                                    <p:set>
                                      <p:cBhvr>
                                        <p:cTn id="47" dur="1" fill="hold">
                                          <p:stCondLst>
                                            <p:cond delay="499"/>
                                          </p:stCondLst>
                                        </p:cTn>
                                        <p:tgtEl>
                                          <p:spTgt spid="15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8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80" grpId="0"/>
      <p:bldP spid="181" grpId="0" animBg="1"/>
      <p:bldP spid="182" grpId="0" animBg="1"/>
      <p:bldP spid="183" grpId="0" animBg="1"/>
      <p:bldP spid="18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676274" y="228600"/>
            <a:ext cx="8086726" cy="533400"/>
          </a:xfrm>
          <a:prstGeom prst="rect">
            <a:avLst/>
          </a:prstGeom>
        </p:spPr>
        <p:txBody>
          <a:bodyPr lIns="91425" tIns="91425" rIns="91425" bIns="91425" anchor="t" anchorCtr="0">
            <a:noAutofit/>
          </a:bodyPr>
          <a:lstStyle/>
          <a:p>
            <a:pPr lvl="0" rtl="0">
              <a:spcBef>
                <a:spcPts val="0"/>
              </a:spcBef>
              <a:buNone/>
            </a:pPr>
            <a:r>
              <a:rPr lang="en-GB" dirty="0" smtClean="0"/>
              <a:t>Reasoning for Using Complex Models without Joint Supervision </a:t>
            </a:r>
            <a:endParaRPr lang="en-GB" dirty="0"/>
          </a:p>
        </p:txBody>
      </p:sp>
      <p:sp>
        <p:nvSpPr>
          <p:cNvPr id="442" name="Shape 442"/>
          <p:cNvSpPr txBox="1">
            <a:spLocks noGrp="1"/>
          </p:cNvSpPr>
          <p:nvPr>
            <p:ph idx="1"/>
          </p:nvPr>
        </p:nvSpPr>
        <p:spPr>
          <a:xfrm>
            <a:off x="381000" y="1219200"/>
            <a:ext cx="5334000" cy="5181600"/>
          </a:xfrm>
          <a:prstGeom prst="rect">
            <a:avLst/>
          </a:prstGeom>
        </p:spPr>
        <p:txBody>
          <a:bodyPr lIns="91425" tIns="91425" rIns="91425" bIns="91425" anchor="t" anchorCtr="0">
            <a:noAutofit/>
          </a:bodyPr>
          <a:lstStyle/>
          <a:p>
            <a:pPr marL="274320" lvl="0" indent="-228600" rtl="0">
              <a:spcBef>
                <a:spcPts val="0"/>
              </a:spcBef>
            </a:pPr>
            <a:r>
              <a:rPr lang="en-GB" dirty="0" smtClean="0"/>
              <a:t>There is a need to understand </a:t>
            </a:r>
            <a:r>
              <a:rPr lang="en-GB" dirty="0" smtClean="0">
                <a:solidFill>
                  <a:srgbClr val="400080"/>
                </a:solidFill>
              </a:rPr>
              <a:t>multiple phenomena </a:t>
            </a:r>
            <a:r>
              <a:rPr lang="en-GB" dirty="0" smtClean="0"/>
              <a:t>in natural language text </a:t>
            </a:r>
            <a:endParaRPr lang="en-GB" dirty="0"/>
          </a:p>
          <a:p>
            <a:pPr marL="274320" lvl="1" indent="-228600" rtl="0">
              <a:spcBef>
                <a:spcPts val="0"/>
              </a:spcBef>
            </a:pPr>
            <a:r>
              <a:rPr lang="en-GB" dirty="0" smtClean="0">
                <a:solidFill>
                  <a:srgbClr val="000080"/>
                </a:solidFill>
              </a:rPr>
              <a:t>We will never have enough jointly annotated data </a:t>
            </a:r>
            <a:endParaRPr lang="en-GB" dirty="0">
              <a:solidFill>
                <a:srgbClr val="000080"/>
              </a:solidFill>
            </a:endParaRPr>
          </a:p>
          <a:p>
            <a:pPr marL="274320" lvl="0" indent="-228600" rtl="0">
              <a:spcBef>
                <a:spcPts val="0"/>
              </a:spcBef>
            </a:pPr>
            <a:endParaRPr lang="en-GB" dirty="0" smtClean="0"/>
          </a:p>
          <a:p>
            <a:pPr marL="274320" lvl="0" indent="-228600" rtl="0">
              <a:spcBef>
                <a:spcPts val="0"/>
              </a:spcBef>
            </a:pPr>
            <a:r>
              <a:rPr lang="en-GB" dirty="0" smtClean="0"/>
              <a:t>Joint </a:t>
            </a:r>
            <a:r>
              <a:rPr lang="en-GB" dirty="0"/>
              <a:t>inference via </a:t>
            </a:r>
            <a:r>
              <a:rPr lang="en-GB" dirty="0" smtClean="0"/>
              <a:t>declarative </a:t>
            </a:r>
            <a:r>
              <a:rPr lang="en-GB" dirty="0"/>
              <a:t>constraints</a:t>
            </a:r>
          </a:p>
          <a:p>
            <a:pPr marL="274320" lvl="1" indent="-228600" rtl="0">
              <a:spcBef>
                <a:spcPts val="0"/>
              </a:spcBef>
            </a:pPr>
            <a:r>
              <a:rPr lang="en-GB" dirty="0" smtClean="0">
                <a:solidFill>
                  <a:srgbClr val="000080"/>
                </a:solidFill>
              </a:rPr>
              <a:t>Is essential both to provide </a:t>
            </a:r>
            <a:r>
              <a:rPr lang="en-GB" dirty="0" smtClean="0"/>
              <a:t>coherent global prediction,</a:t>
            </a:r>
            <a:r>
              <a:rPr lang="en-GB" dirty="0" smtClean="0">
                <a:solidFill>
                  <a:srgbClr val="000080"/>
                </a:solidFill>
              </a:rPr>
              <a:t> and </a:t>
            </a:r>
          </a:p>
          <a:p>
            <a:pPr marL="274320" lvl="1" indent="-228600" rtl="0">
              <a:spcBef>
                <a:spcPts val="0"/>
              </a:spcBef>
            </a:pPr>
            <a:r>
              <a:rPr lang="en-GB" dirty="0" smtClean="0">
                <a:solidFill>
                  <a:srgbClr val="000080"/>
                </a:solidFill>
              </a:rPr>
              <a:t>At a way to get around </a:t>
            </a:r>
            <a:r>
              <a:rPr lang="en-GB" dirty="0" smtClean="0"/>
              <a:t>lack of joint annotation </a:t>
            </a:r>
          </a:p>
          <a:p>
            <a:pPr marL="274320" indent="-228600">
              <a:spcBef>
                <a:spcPts val="0"/>
              </a:spcBef>
            </a:pPr>
            <a:endParaRPr lang="en-GB" dirty="0" smtClean="0"/>
          </a:p>
          <a:p>
            <a:pPr marL="274320" indent="-228600">
              <a:spcBef>
                <a:spcPts val="0"/>
              </a:spcBef>
            </a:pPr>
            <a:r>
              <a:rPr lang="en-GB" dirty="0" smtClean="0"/>
              <a:t>Joint Inference can also be used to improve individual models.</a:t>
            </a:r>
          </a:p>
        </p:txBody>
      </p:sp>
      <p:sp>
        <p:nvSpPr>
          <p:cNvPr id="443" name="Shape 443"/>
          <p:cNvSpPr txBox="1">
            <a:spLocks noGrp="1"/>
          </p:cNvSpPr>
          <p:nvPr>
            <p:ph type="sldNum" sz="quarter" idx="4294967295"/>
          </p:nvPr>
        </p:nvSpPr>
        <p:spPr>
          <a:prstGeom prst="rect">
            <a:avLst/>
          </a:prstGeom>
        </p:spPr>
        <p:txBody>
          <a:bodyPr lIns="91425" tIns="91425" rIns="91425" bIns="91425" anchor="ctr" anchorCtr="0">
            <a:noAutofit/>
          </a:bodyPr>
          <a:lstStyle/>
          <a:p>
            <a:pPr lvl="0" rtl="0">
              <a:spcBef>
                <a:spcPts val="0"/>
              </a:spcBef>
              <a:buNone/>
            </a:pPr>
            <a:fld id="{00000000-1234-1234-1234-123412341234}" type="slidenum">
              <a:rPr lang="en-GB"/>
              <a:t>31</a:t>
            </a:fld>
            <a:endParaRPr lang="en-GB"/>
          </a:p>
        </p:txBody>
      </p:sp>
      <p:sp>
        <p:nvSpPr>
          <p:cNvPr id="5" name="Rectangle 4"/>
          <p:cNvSpPr/>
          <p:nvPr/>
        </p:nvSpPr>
        <p:spPr>
          <a:xfrm>
            <a:off x="5943600" y="685800"/>
            <a:ext cx="2971800" cy="5489028"/>
          </a:xfrm>
          <a:prstGeom prst="rect">
            <a:avLst/>
          </a:prstGeom>
          <a:solidFill>
            <a:srgbClr val="FFFFCC"/>
          </a:solidFill>
          <a:ln>
            <a:solidFill>
              <a:srgbClr val="FF9933"/>
            </a:solidFill>
          </a:ln>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itchFamily="34" charset="0"/>
              <a:buChar char="•"/>
            </a:pPr>
            <a:r>
              <a:rPr lang="en-US" dirty="0" smtClean="0">
                <a:solidFill>
                  <a:srgbClr val="FF0000"/>
                </a:solidFill>
                <a:cs typeface="Courier"/>
              </a:rPr>
              <a:t>Verbs</a:t>
            </a:r>
          </a:p>
          <a:p>
            <a:pPr marL="285750" indent="-285750">
              <a:buFont typeface="Arial" pitchFamily="34" charset="0"/>
              <a:buChar char="•"/>
            </a:pPr>
            <a:r>
              <a:rPr lang="en-US" dirty="0" smtClean="0">
                <a:solidFill>
                  <a:srgbClr val="FF0000"/>
                </a:solidFill>
                <a:cs typeface="Courier"/>
              </a:rPr>
              <a:t>Nouns</a:t>
            </a:r>
          </a:p>
          <a:p>
            <a:pPr marL="285750" indent="-285750">
              <a:buFont typeface="Arial" pitchFamily="34" charset="0"/>
              <a:buChar char="•"/>
            </a:pPr>
            <a:r>
              <a:rPr lang="en-US" dirty="0" smtClean="0">
                <a:solidFill>
                  <a:srgbClr val="FF0000"/>
                </a:solidFill>
                <a:cs typeface="Courier"/>
              </a:rPr>
              <a:t>Commas</a:t>
            </a:r>
          </a:p>
          <a:p>
            <a:pPr marL="285750" indent="-285750">
              <a:buFont typeface="Arial" pitchFamily="34" charset="0"/>
              <a:buChar char="•"/>
            </a:pPr>
            <a:r>
              <a:rPr lang="en-US" dirty="0" smtClean="0">
                <a:solidFill>
                  <a:srgbClr val="FF0000"/>
                </a:solidFill>
                <a:cs typeface="Courier"/>
              </a:rPr>
              <a:t>Prepositions</a:t>
            </a:r>
          </a:p>
          <a:p>
            <a:pPr marL="285750" indent="-285750">
              <a:buFont typeface="Arial" pitchFamily="34" charset="0"/>
              <a:buChar char="•"/>
            </a:pPr>
            <a:r>
              <a:rPr lang="en-US" dirty="0" smtClean="0">
                <a:cs typeface="Courier"/>
              </a:rPr>
              <a:t>Compounds</a:t>
            </a:r>
          </a:p>
          <a:p>
            <a:pPr marL="285750" indent="-285750">
              <a:buFont typeface="Arial" pitchFamily="34" charset="0"/>
              <a:buChar char="•"/>
            </a:pPr>
            <a:r>
              <a:rPr lang="en-US" dirty="0" smtClean="0">
                <a:cs typeface="Courier"/>
              </a:rPr>
              <a:t>Possessives</a:t>
            </a:r>
          </a:p>
          <a:p>
            <a:pPr marL="285750" indent="-285750">
              <a:buFont typeface="Arial" pitchFamily="34" charset="0"/>
              <a:buChar char="•"/>
            </a:pPr>
            <a:r>
              <a:rPr lang="en-US" dirty="0" smtClean="0">
                <a:cs typeface="Courier"/>
              </a:rPr>
              <a:t>Adjective-Noun</a:t>
            </a:r>
          </a:p>
          <a:p>
            <a:pPr marL="285750" indent="-285750">
              <a:buFont typeface="Arial" pitchFamily="34" charset="0"/>
              <a:buChar char="•"/>
            </a:pPr>
            <a:r>
              <a:rPr lang="en-US" dirty="0" smtClean="0">
                <a:solidFill>
                  <a:srgbClr val="FF0000"/>
                </a:solidFill>
                <a:cs typeface="Courier"/>
              </a:rPr>
              <a:t>Light verbs</a:t>
            </a:r>
          </a:p>
          <a:p>
            <a:pPr marL="285750" indent="-285750">
              <a:buFont typeface="Arial" pitchFamily="34" charset="0"/>
              <a:buChar char="•"/>
            </a:pPr>
            <a:r>
              <a:rPr lang="en-US" dirty="0" smtClean="0">
                <a:solidFill>
                  <a:srgbClr val="FF0000"/>
                </a:solidFill>
                <a:cs typeface="Courier"/>
              </a:rPr>
              <a:t>Phrasal verbs</a:t>
            </a:r>
          </a:p>
          <a:p>
            <a:pPr marL="285750" indent="-285750">
              <a:buFont typeface="Arial" pitchFamily="34" charset="0"/>
              <a:buChar char="•"/>
            </a:pPr>
            <a:r>
              <a:rPr lang="en-US" dirty="0" smtClean="0">
                <a:solidFill>
                  <a:srgbClr val="FF0000"/>
                </a:solidFill>
                <a:cs typeface="Courier"/>
              </a:rPr>
              <a:t>NER</a:t>
            </a:r>
          </a:p>
          <a:p>
            <a:pPr marL="285750" indent="-285750">
              <a:buFont typeface="Arial" pitchFamily="34" charset="0"/>
              <a:buChar char="•"/>
            </a:pPr>
            <a:r>
              <a:rPr lang="en-US" dirty="0" err="1" smtClean="0">
                <a:solidFill>
                  <a:srgbClr val="FF0000"/>
                </a:solidFill>
                <a:cs typeface="Courier"/>
              </a:rPr>
              <a:t>Wikification</a:t>
            </a:r>
            <a:endParaRPr lang="en-US" dirty="0" smtClean="0">
              <a:solidFill>
                <a:srgbClr val="FF0000"/>
              </a:solidFill>
              <a:cs typeface="Courier"/>
            </a:endParaRPr>
          </a:p>
          <a:p>
            <a:pPr marL="285750" indent="-285750">
              <a:buFont typeface="Arial" pitchFamily="34" charset="0"/>
              <a:buChar char="•"/>
            </a:pPr>
            <a:r>
              <a:rPr lang="en-US" dirty="0" smtClean="0">
                <a:solidFill>
                  <a:srgbClr val="FF0000"/>
                </a:solidFill>
                <a:cs typeface="Courier"/>
              </a:rPr>
              <a:t>Events</a:t>
            </a:r>
          </a:p>
          <a:p>
            <a:pPr marL="285750" indent="-285750">
              <a:buFont typeface="Arial" pitchFamily="34" charset="0"/>
              <a:buChar char="•"/>
            </a:pPr>
            <a:r>
              <a:rPr lang="en-US" dirty="0" smtClean="0">
                <a:cs typeface="Courier"/>
              </a:rPr>
              <a:t>Implicit relations</a:t>
            </a:r>
          </a:p>
          <a:p>
            <a:pPr marL="742950" lvl="1" indent="-285750">
              <a:buFont typeface="Arial" pitchFamily="34" charset="0"/>
              <a:buChar char="•"/>
            </a:pPr>
            <a:r>
              <a:rPr lang="en-US" dirty="0" smtClean="0">
                <a:cs typeface="Courier"/>
              </a:rPr>
              <a:t>Missing Arguments</a:t>
            </a:r>
          </a:p>
          <a:p>
            <a:pPr marL="742950" lvl="1" indent="-285750">
              <a:buFont typeface="Arial" pitchFamily="34" charset="0"/>
              <a:buChar char="•"/>
            </a:pPr>
            <a:r>
              <a:rPr lang="en-US" dirty="0" smtClean="0">
                <a:cs typeface="Courier"/>
              </a:rPr>
              <a:t>Missing Predicates</a:t>
            </a:r>
          </a:p>
          <a:p>
            <a:pPr marL="285750" indent="-285750">
              <a:buFont typeface="Arial" pitchFamily="34" charset="0"/>
              <a:buChar char="•"/>
            </a:pPr>
            <a:r>
              <a:rPr lang="en-US" dirty="0" smtClean="0">
                <a:cs typeface="Courier"/>
              </a:rPr>
              <a:t>Conjunctions</a:t>
            </a:r>
          </a:p>
          <a:p>
            <a:pPr marL="285750" indent="-285750">
              <a:buFont typeface="Arial" pitchFamily="34" charset="0"/>
              <a:buChar char="•"/>
            </a:pPr>
            <a:r>
              <a:rPr lang="en-US" dirty="0" smtClean="0">
                <a:cs typeface="Courier"/>
              </a:rPr>
              <a:t>Quantifiers</a:t>
            </a:r>
          </a:p>
          <a:p>
            <a:pPr marL="285750" indent="-285750">
              <a:buFont typeface="Arial" pitchFamily="34" charset="0"/>
              <a:buChar char="•"/>
            </a:pPr>
            <a:r>
              <a:rPr lang="en-US" dirty="0" smtClean="0">
                <a:cs typeface="Courier"/>
              </a:rPr>
              <a:t>Negations</a:t>
            </a:r>
          </a:p>
          <a:p>
            <a:pPr marL="285750" indent="-285750">
              <a:buFont typeface="Arial" pitchFamily="34" charset="0"/>
              <a:buChar char="•"/>
            </a:pPr>
            <a:r>
              <a:rPr lang="en-US" dirty="0" smtClean="0">
                <a:solidFill>
                  <a:srgbClr val="FF0000"/>
                </a:solidFill>
                <a:cs typeface="Courier"/>
              </a:rPr>
              <a:t>Quantities</a:t>
            </a:r>
            <a:r>
              <a:rPr lang="en-US" dirty="0" smtClean="0">
                <a:cs typeface="Courier"/>
              </a:rPr>
              <a:t> (comparators)</a:t>
            </a:r>
          </a:p>
          <a:p>
            <a:pPr marL="285750" indent="-285750">
              <a:buFont typeface="Arial" pitchFamily="34" charset="0"/>
              <a:buChar char="•"/>
            </a:pPr>
            <a:r>
              <a:rPr lang="en-US" dirty="0" smtClean="0">
                <a:solidFill>
                  <a:srgbClr val="FF0000"/>
                </a:solidFill>
                <a:cs typeface="Courier"/>
              </a:rPr>
              <a:t>Temporal </a:t>
            </a:r>
          </a:p>
        </p:txBody>
      </p:sp>
    </p:spTree>
    <p:extLst>
      <p:ext uri="{BB962C8B-B14F-4D97-AF65-F5344CB8AC3E}">
        <p14:creationId xmlns:p14="http://schemas.microsoft.com/office/powerpoint/2010/main" val="291695025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Wikification: The Reference Problem </a:t>
            </a:r>
            <a:endParaRPr lang="en-US" sz="2400" dirty="0"/>
          </a:p>
        </p:txBody>
      </p:sp>
      <p:sp>
        <p:nvSpPr>
          <p:cNvPr id="19" name="TextBox 3"/>
          <p:cNvSpPr txBox="1">
            <a:spLocks noChangeArrowheads="1"/>
          </p:cNvSpPr>
          <p:nvPr/>
        </p:nvSpPr>
        <p:spPr bwMode="auto">
          <a:xfrm>
            <a:off x="6324600" y="152400"/>
            <a:ext cx="2590800" cy="400110"/>
          </a:xfrm>
          <a:prstGeom prst="rect">
            <a:avLst/>
          </a:prstGeom>
          <a:solidFill>
            <a:srgbClr val="FAE1AF"/>
          </a:solidFill>
          <a:ln w="9525">
            <a:solidFill>
              <a:srgbClr val="A7001B"/>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a:solidFill>
                  <a:srgbClr val="000080"/>
                </a:solidFill>
                <a:latin typeface="Calibri" pitchFamily="34" charset="0"/>
              </a:rPr>
              <a:t>K</a:t>
            </a:r>
            <a:r>
              <a:rPr lang="en-US" sz="2000" dirty="0" smtClean="0">
                <a:solidFill>
                  <a:srgbClr val="000080"/>
                </a:solidFill>
                <a:latin typeface="Calibri" pitchFamily="34" charset="0"/>
              </a:rPr>
              <a:t>nowledge </a:t>
            </a:r>
            <a:r>
              <a:rPr lang="en-US" sz="2000" dirty="0">
                <a:solidFill>
                  <a:srgbClr val="000080"/>
                </a:solidFill>
                <a:latin typeface="Calibri" pitchFamily="34" charset="0"/>
              </a:rPr>
              <a:t>A</a:t>
            </a:r>
            <a:r>
              <a:rPr lang="en-US" sz="2000" dirty="0" smtClean="0">
                <a:solidFill>
                  <a:srgbClr val="000080"/>
                </a:solidFill>
                <a:latin typeface="Calibri" pitchFamily="34" charset="0"/>
              </a:rPr>
              <a:t>cquisition</a:t>
            </a:r>
          </a:p>
        </p:txBody>
      </p:sp>
      <p:sp>
        <p:nvSpPr>
          <p:cNvPr id="5" name="Slide Number Placeholder 4"/>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32</a:t>
            </a:fld>
            <a:endParaRPr lang="en-US" altLang="zh-TW"/>
          </a:p>
        </p:txBody>
      </p:sp>
      <p:sp>
        <p:nvSpPr>
          <p:cNvPr id="40" name="TextBox 39"/>
          <p:cNvSpPr txBox="1"/>
          <p:nvPr/>
        </p:nvSpPr>
        <p:spPr>
          <a:xfrm>
            <a:off x="1069560" y="1524000"/>
            <a:ext cx="6975890" cy="1200329"/>
          </a:xfrm>
          <a:prstGeom prst="rect">
            <a:avLst/>
          </a:prstGeom>
          <a:noFill/>
          <a:ln>
            <a:solidFill>
              <a:srgbClr val="A7001B"/>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41" name="TextBox 40"/>
          <p:cNvSpPr txBox="1"/>
          <p:nvPr/>
        </p:nvSpPr>
        <p:spPr>
          <a:xfrm>
            <a:off x="1066800" y="3997762"/>
            <a:ext cx="6959600" cy="1200329"/>
          </a:xfrm>
          <a:prstGeom prst="rect">
            <a:avLst/>
          </a:prstGeom>
          <a:noFill/>
          <a:ln>
            <a:solidFill>
              <a:srgbClr val="A7001B"/>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Blumenthal</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a:t>
            </a: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D</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is a candidate for the </a:t>
            </a: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U.S. Senate</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seat now held by </a:t>
            </a: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Christopher Dodd</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a:t>
            </a:r>
            <a:r>
              <a:rPr kumimoji="0" lang="en-US" sz="1800" b="0" i="0" u="none" strike="noStrike" kern="0" cap="none" spc="0" normalizeH="0" baseline="0" noProof="0" dirty="0" smtClean="0">
                <a:ln>
                  <a:noFill/>
                </a:ln>
                <a:solidFill>
                  <a:srgbClr val="0033CC"/>
                </a:solidFill>
                <a:effectLst/>
                <a:uLnTx/>
                <a:uFillTx/>
                <a:latin typeface="Calibri"/>
                <a:cs typeface="Arial" pitchFamily="34" charset="0"/>
              </a:rPr>
              <a:t>D</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and he has held a commanding lead in the race since he entered it. But the </a:t>
            </a: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Times</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 report has the potential to fundamentally reshape the contest in </a:t>
            </a:r>
            <a:r>
              <a:rPr kumimoji="0" lang="en-US" sz="1800" b="0" i="0" u="sng" strike="noStrike" kern="0" cap="none" spc="0" normalizeH="0" baseline="0" noProof="0" dirty="0" smtClean="0">
                <a:ln>
                  <a:noFill/>
                </a:ln>
                <a:solidFill>
                  <a:srgbClr val="0000FF"/>
                </a:solidFill>
                <a:effectLst/>
                <a:uLnTx/>
                <a:uFillTx/>
                <a:latin typeface="Calibri"/>
                <a:cs typeface="Arial" pitchFamily="34" charset="0"/>
              </a:rPr>
              <a:t>the Nutmeg State</a:t>
            </a:r>
            <a:r>
              <a:rPr kumimoji="0" lang="en-US" sz="1800" b="0" i="0" u="none" strike="noStrike" kern="0" cap="none" spc="0" normalizeH="0" baseline="0" noProof="0" dirty="0" smtClean="0">
                <a:ln>
                  <a:noFill/>
                </a:ln>
                <a:solidFill>
                  <a:srgbClr val="000000"/>
                </a:solidFill>
                <a:effectLst/>
                <a:uLnTx/>
                <a:uFillTx/>
                <a:latin typeface="Calibri"/>
                <a:cs typeface="Arial" pitchFamily="34" charset="0"/>
              </a:rPr>
              <a:t>.</a:t>
            </a:r>
          </a:p>
        </p:txBody>
      </p:sp>
      <p:sp>
        <p:nvSpPr>
          <p:cNvPr id="42" name="Down Arrow 41"/>
          <p:cNvSpPr/>
          <p:nvPr/>
        </p:nvSpPr>
        <p:spPr>
          <a:xfrm>
            <a:off x="4104484" y="2848328"/>
            <a:ext cx="265708" cy="350126"/>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26" y="3256153"/>
            <a:ext cx="1647704" cy="417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Down Arrow 43"/>
          <p:cNvSpPr/>
          <p:nvPr/>
        </p:nvSpPr>
        <p:spPr>
          <a:xfrm rot="10800000">
            <a:off x="1585962" y="3708305"/>
            <a:ext cx="105115" cy="338056"/>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7" y="3264639"/>
            <a:ext cx="2577850" cy="410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730" y="5498651"/>
            <a:ext cx="1470470" cy="3948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502" y="5498651"/>
            <a:ext cx="1581150" cy="4134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Down Arrow 47"/>
          <p:cNvSpPr/>
          <p:nvPr/>
        </p:nvSpPr>
        <p:spPr>
          <a:xfrm flipH="1">
            <a:off x="5628986" y="5234076"/>
            <a:ext cx="60262" cy="264575"/>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942" y="3233831"/>
            <a:ext cx="1852342" cy="4413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Down Arrow 49"/>
          <p:cNvSpPr/>
          <p:nvPr/>
        </p:nvSpPr>
        <p:spPr>
          <a:xfrm rot="14243175">
            <a:off x="2769282" y="3563472"/>
            <a:ext cx="88476" cy="579122"/>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51" name="Curved Right Arrow 50"/>
          <p:cNvSpPr/>
          <p:nvPr/>
        </p:nvSpPr>
        <p:spPr>
          <a:xfrm>
            <a:off x="816597" y="4448174"/>
            <a:ext cx="304800" cy="1334651"/>
          </a:xfrm>
          <a:prstGeom prst="curvedRight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solidFill>
                  <a:srgbClr val="0000FF"/>
                </a:solidFill>
              </a:ln>
              <a:solidFill>
                <a:srgbClr val="0000FF"/>
              </a:solidFill>
              <a:effectLst/>
              <a:uLnTx/>
              <a:uFillTx/>
              <a:latin typeface="Calibri"/>
              <a:ea typeface="+mn-ea"/>
              <a:cs typeface="+mn-cs"/>
            </a:endParaRPr>
          </a:p>
        </p:txBody>
      </p:sp>
      <p:sp>
        <p:nvSpPr>
          <p:cNvPr id="52" name="Down Arrow 51"/>
          <p:cNvSpPr/>
          <p:nvPr/>
        </p:nvSpPr>
        <p:spPr>
          <a:xfrm rot="14243175">
            <a:off x="5645011" y="3581105"/>
            <a:ext cx="88476" cy="579122"/>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5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1" y="5469657"/>
            <a:ext cx="1849432" cy="4424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Down Arrow 53"/>
          <p:cNvSpPr/>
          <p:nvPr/>
        </p:nvSpPr>
        <p:spPr>
          <a:xfrm flipH="1">
            <a:off x="3962400" y="4904522"/>
            <a:ext cx="60262" cy="565135"/>
          </a:xfrm>
          <a:prstGeom prst="downArrow">
            <a:avLst/>
          </a:prstGeom>
          <a:solidFill>
            <a:srgbClr val="A7001B"/>
          </a:solidFill>
          <a:ln w="25400" cap="flat" cmpd="sng" algn="ctr">
            <a:solidFill>
              <a:srgbClr val="A70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48746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par>
                                <p:cTn id="12" presetID="22" presetClass="entr" presetSubtype="1"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par>
                                <p:cTn id="18" presetID="22" presetClass="entr" presetSubtype="1"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par>
                                <p:cTn id="21" presetID="22" presetClass="entr" presetSubtype="1"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500"/>
                                        <p:tgtEl>
                                          <p:spTgt spid="46"/>
                                        </p:tgtEl>
                                      </p:cBhvr>
                                    </p:animEffect>
                                  </p:childTnLst>
                                </p:cTn>
                              </p:par>
                              <p:par>
                                <p:cTn id="24" presetID="22" presetClass="entr" presetSubtype="1"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par>
                                <p:cTn id="30" presetID="22" presetClass="entr" presetSubtype="1"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up)">
                                      <p:cBhvr>
                                        <p:cTn id="32" dur="500"/>
                                        <p:tgtEl>
                                          <p:spTgt spid="4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500"/>
                                        <p:tgtEl>
                                          <p:spTgt spid="5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par>
                                <p:cTn id="42" presetID="22" presetClass="entr" presetSubtype="1"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up)">
                                      <p:cBhvr>
                                        <p:cTn id="44" dur="500"/>
                                        <p:tgtEl>
                                          <p:spTgt spid="5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1" grpId="0" animBg="1"/>
      <p:bldP spid="42" grpId="0" animBg="1"/>
      <p:bldP spid="44" grpId="0" animBg="1"/>
      <p:bldP spid="48" grpId="0" animBg="1"/>
      <p:bldP spid="50" grpId="0" animBg="1"/>
      <p:bldP spid="51" grpId="0" animBg="1"/>
      <p:bldP spid="52"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and Inference Formulation</a:t>
            </a:r>
            <a:endParaRPr lang="en-US" dirty="0"/>
          </a:p>
        </p:txBody>
      </p:sp>
      <p:sp>
        <p:nvSpPr>
          <p:cNvPr id="6" name="Content Placeholder 2"/>
          <p:cNvSpPr>
            <a:spLocks noGrp="1"/>
          </p:cNvSpPr>
          <p:nvPr>
            <p:ph idx="1"/>
          </p:nvPr>
        </p:nvSpPr>
        <p:spPr>
          <a:xfrm>
            <a:off x="381000" y="914400"/>
            <a:ext cx="8534400" cy="5181600"/>
          </a:xfrm>
        </p:spPr>
        <p:txBody>
          <a:bodyPr/>
          <a:lstStyle/>
          <a:p>
            <a:r>
              <a:rPr lang="en-US" dirty="0" smtClean="0"/>
              <a:t>Goal: Promote titles that are coherent with textual relations</a:t>
            </a:r>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endParaRPr lang="en-US" dirty="0" smtClean="0"/>
          </a:p>
          <a:p>
            <a:r>
              <a:rPr lang="en-US" dirty="0" smtClean="0"/>
              <a:t>In the presence of multiple decisions &amp; pieces of knowledge, inference helps to maintain global coherence</a:t>
            </a:r>
          </a:p>
          <a:p>
            <a:r>
              <a:rPr lang="en-US" dirty="0" smtClean="0">
                <a:solidFill>
                  <a:srgbClr val="400080"/>
                </a:solidFill>
              </a:rPr>
              <a:t>It also supports supervising the weaker components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smtClean="0"/>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33</a:t>
            </a:fld>
            <a:endParaRPr lang="en-US" altLang="zh-TW"/>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4576"/>
          <a:stretch/>
        </p:blipFill>
        <p:spPr bwMode="auto">
          <a:xfrm>
            <a:off x="1652954" y="2347818"/>
            <a:ext cx="55332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954" y="3214724"/>
            <a:ext cx="3657600" cy="15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ular Callout 11"/>
          <p:cNvSpPr/>
          <p:nvPr/>
        </p:nvSpPr>
        <p:spPr>
          <a:xfrm>
            <a:off x="7211646" y="3293452"/>
            <a:ext cx="1856154" cy="1430948"/>
          </a:xfrm>
          <a:prstGeom prst="wedgeRectCallout">
            <a:avLst>
              <a:gd name="adj1" fmla="val -71626"/>
              <a:gd name="adj2" fmla="val -80600"/>
            </a:avLst>
          </a:prstGeom>
          <a:solidFill>
            <a:srgbClr val="FAE1AF"/>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000080"/>
                </a:solidFill>
              </a:rPr>
              <a:t>Boolean variables represent </a:t>
            </a:r>
            <a:r>
              <a:rPr lang="en-US" b="1" dirty="0" smtClean="0">
                <a:solidFill>
                  <a:srgbClr val="000080"/>
                </a:solidFill>
              </a:rPr>
              <a:t>relations among mentions or candidate titles </a:t>
            </a:r>
            <a:endParaRPr lang="en-US" b="1" dirty="0">
              <a:solidFill>
                <a:srgbClr val="000080"/>
              </a:solidFill>
            </a:endParaRPr>
          </a:p>
        </p:txBody>
      </p:sp>
      <mc:AlternateContent xmlns:mc="http://schemas.openxmlformats.org/markup-compatibility/2006" xmlns:a14="http://schemas.microsoft.com/office/drawing/2010/main">
        <mc:Choice Requires="a14">
          <p:sp>
            <p:nvSpPr>
              <p:cNvPr id="14" name="Rectangular Callout 13"/>
              <p:cNvSpPr/>
              <p:nvPr/>
            </p:nvSpPr>
            <p:spPr>
              <a:xfrm>
                <a:off x="5486400" y="3293452"/>
                <a:ext cx="1600200" cy="1219200"/>
              </a:xfrm>
              <a:prstGeom prst="wedgeRectCallout">
                <a:avLst>
                  <a:gd name="adj1" fmla="val 1389"/>
                  <a:gd name="adj2" fmla="val -81712"/>
                </a:avLst>
              </a:prstGeom>
              <a:solidFill>
                <a:srgbClr val="FAE1AF"/>
              </a:solid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000080"/>
                    </a:solidFill>
                  </a:rPr>
                  <a:t>Learned weight of a relation </a:t>
                </a:r>
                <a14:m>
                  <m:oMath xmlns:m="http://schemas.openxmlformats.org/officeDocument/2006/math">
                    <m:sSup>
                      <m:sSupPr>
                        <m:ctrlPr>
                          <a:rPr lang="en-US" b="0" i="1" smtClean="0">
                            <a:solidFill>
                              <a:srgbClr val="000080"/>
                            </a:solidFill>
                            <a:latin typeface="Cambria Math" panose="02040503050406030204" pitchFamily="18" charset="0"/>
                          </a:rPr>
                        </m:ctrlPr>
                      </m:sSupPr>
                      <m:e>
                        <m:sSubSup>
                          <m:sSubSupPr>
                            <m:ctrlPr>
                              <a:rPr lang="en-US" b="0" i="1" smtClean="0">
                                <a:solidFill>
                                  <a:srgbClr val="000080"/>
                                </a:solidFill>
                                <a:latin typeface="Cambria Math" panose="02040503050406030204" pitchFamily="18" charset="0"/>
                              </a:rPr>
                            </m:ctrlPr>
                          </m:sSubSupPr>
                          <m:e>
                            <m:r>
                              <a:rPr lang="en-US" b="0" i="1" smtClean="0">
                                <a:solidFill>
                                  <a:srgbClr val="000080"/>
                                </a:solidFill>
                                <a:latin typeface="Cambria Math"/>
                              </a:rPr>
                              <m:t>𝑟</m:t>
                            </m:r>
                          </m:e>
                          <m:sub>
                            <m:r>
                              <a:rPr lang="en-US" b="0" i="1" smtClean="0">
                                <a:solidFill>
                                  <a:srgbClr val="000080"/>
                                </a:solidFill>
                                <a:latin typeface="Cambria Math"/>
                              </a:rPr>
                              <m:t>𝑖𝑗</m:t>
                            </m:r>
                          </m:sub>
                          <m:sup/>
                        </m:sSubSup>
                      </m:e>
                      <m:sup>
                        <m:r>
                          <a:rPr lang="en-US" i="1">
                            <a:solidFill>
                              <a:srgbClr val="000080"/>
                            </a:solidFill>
                            <a:latin typeface="Cambria Math"/>
                          </a:rPr>
                          <m:t>(</m:t>
                        </m:r>
                        <m:r>
                          <a:rPr lang="en-US" i="1">
                            <a:solidFill>
                              <a:srgbClr val="000080"/>
                            </a:solidFill>
                            <a:latin typeface="Cambria Math"/>
                          </a:rPr>
                          <m:t>𝑘</m:t>
                        </m:r>
                        <m:r>
                          <a:rPr lang="en-US" i="1">
                            <a:solidFill>
                              <a:srgbClr val="000080"/>
                            </a:solidFill>
                            <a:latin typeface="Cambria Math"/>
                          </a:rPr>
                          <m:t>,</m:t>
                        </m:r>
                        <m:r>
                          <a:rPr lang="en-US" i="1">
                            <a:solidFill>
                              <a:srgbClr val="000080"/>
                            </a:solidFill>
                            <a:latin typeface="Cambria Math"/>
                          </a:rPr>
                          <m:t>𝑙</m:t>
                        </m:r>
                        <m:r>
                          <a:rPr lang="en-US" i="1">
                            <a:solidFill>
                              <a:srgbClr val="000080"/>
                            </a:solidFill>
                            <a:latin typeface="Cambria Math"/>
                          </a:rPr>
                          <m:t>)</m:t>
                        </m:r>
                      </m:sup>
                    </m:sSup>
                  </m:oMath>
                </a14:m>
                <a:endParaRPr lang="en-US" dirty="0">
                  <a:solidFill>
                    <a:srgbClr val="000080"/>
                  </a:solidFill>
                </a:endParaRPr>
              </a:p>
            </p:txBody>
          </p:sp>
        </mc:Choice>
        <mc:Fallback xmlns="">
          <p:sp>
            <p:nvSpPr>
              <p:cNvPr id="14" name="Rectangular Callout 13"/>
              <p:cNvSpPr>
                <a:spLocks noRot="1" noChangeAspect="1" noMove="1" noResize="1" noEditPoints="1" noAdjustHandles="1" noChangeArrowheads="1" noChangeShapeType="1" noTextEdit="1"/>
              </p:cNvSpPr>
              <p:nvPr/>
            </p:nvSpPr>
            <p:spPr>
              <a:xfrm>
                <a:off x="5486400" y="3293452"/>
                <a:ext cx="1600200" cy="1219200"/>
              </a:xfrm>
              <a:prstGeom prst="wedgeRectCallout">
                <a:avLst>
                  <a:gd name="adj1" fmla="val 1389"/>
                  <a:gd name="adj2" fmla="val -81712"/>
                </a:avLst>
              </a:prstGeom>
              <a:blipFill>
                <a:blip r:embed="rId5"/>
                <a:stretch>
                  <a:fillRect l="-1859"/>
                </a:stretch>
              </a:blipFill>
              <a:ln w="38100">
                <a:solidFill>
                  <a:schemeClr val="bg2"/>
                </a:solidFill>
              </a:ln>
            </p:spPr>
            <p:txBody>
              <a:bodyPr/>
              <a:lstStyle/>
              <a:p>
                <a:r>
                  <a:rPr lang="en-US">
                    <a:noFill/>
                  </a:rPr>
                  <a:t> </a:t>
                </a:r>
              </a:p>
            </p:txBody>
          </p:sp>
        </mc:Fallback>
      </mc:AlternateContent>
      <p:sp>
        <p:nvSpPr>
          <p:cNvPr id="15" name="Rectangular Callout 14"/>
          <p:cNvSpPr/>
          <p:nvPr/>
        </p:nvSpPr>
        <p:spPr>
          <a:xfrm>
            <a:off x="3009900" y="1447800"/>
            <a:ext cx="3619500" cy="609600"/>
          </a:xfrm>
          <a:prstGeom prst="wedgeRectCallout">
            <a:avLst>
              <a:gd name="adj1" fmla="val -3648"/>
              <a:gd name="adj2" fmla="val 113095"/>
            </a:avLst>
          </a:prstGeom>
          <a:solidFill>
            <a:srgbClr val="FAE1AF"/>
          </a:solidFill>
          <a:ln w="38100">
            <a:solidFill>
              <a:srgbClr val="A7001B"/>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000080"/>
                </a:solidFill>
              </a:rPr>
              <a:t>Boolean variables represent </a:t>
            </a:r>
            <a:r>
              <a:rPr lang="en-US" b="1" dirty="0" smtClean="0">
                <a:solidFill>
                  <a:srgbClr val="000080"/>
                </a:solidFill>
              </a:rPr>
              <a:t>assignments of mentions to titles </a:t>
            </a:r>
            <a:endParaRPr lang="en-US" b="1" dirty="0">
              <a:solidFill>
                <a:srgbClr val="000080"/>
              </a:solidFill>
            </a:endParaRPr>
          </a:p>
        </p:txBody>
      </p:sp>
      <mc:AlternateContent xmlns:mc="http://schemas.openxmlformats.org/markup-compatibility/2006" xmlns:a14="http://schemas.microsoft.com/office/drawing/2010/main">
        <mc:Choice Requires="a14">
          <p:sp>
            <p:nvSpPr>
              <p:cNvPr id="16" name="Rectangular Callout 15"/>
              <p:cNvSpPr/>
              <p:nvPr/>
            </p:nvSpPr>
            <p:spPr>
              <a:xfrm>
                <a:off x="152400" y="1447800"/>
                <a:ext cx="2374900" cy="609600"/>
              </a:xfrm>
              <a:prstGeom prst="wedgeRectCallout">
                <a:avLst>
                  <a:gd name="adj1" fmla="val 124253"/>
                  <a:gd name="adj2" fmla="val 112500"/>
                </a:avLst>
              </a:prstGeom>
              <a:solidFill>
                <a:srgbClr val="FAE1AF"/>
              </a:solidFill>
              <a:ln w="38100">
                <a:solidFill>
                  <a:srgbClr val="A7001B"/>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000080"/>
                    </a:solidFill>
                  </a:rPr>
                  <a:t>Learned model assign weights to variables </a:t>
                </a:r>
                <a14:m>
                  <m:oMath xmlns:m="http://schemas.openxmlformats.org/officeDocument/2006/math">
                    <m:sSubSup>
                      <m:sSubSupPr>
                        <m:ctrlPr>
                          <a:rPr lang="en-US" b="0" i="1" smtClean="0">
                            <a:solidFill>
                              <a:srgbClr val="000080"/>
                            </a:solidFill>
                            <a:latin typeface="Cambria Math" panose="02040503050406030204" pitchFamily="18" charset="0"/>
                          </a:rPr>
                        </m:ctrlPr>
                      </m:sSubSupPr>
                      <m:e>
                        <m:r>
                          <a:rPr lang="en-US" b="0" i="1" smtClean="0">
                            <a:solidFill>
                              <a:srgbClr val="000080"/>
                            </a:solidFill>
                            <a:latin typeface="Cambria Math"/>
                          </a:rPr>
                          <m:t>𝑒</m:t>
                        </m:r>
                      </m:e>
                      <m:sub>
                        <m:r>
                          <a:rPr lang="en-US" b="0" i="1" smtClean="0">
                            <a:solidFill>
                              <a:srgbClr val="000080"/>
                            </a:solidFill>
                            <a:latin typeface="Cambria Math"/>
                          </a:rPr>
                          <m:t>𝑖</m:t>
                        </m:r>
                      </m:sub>
                      <m:sup>
                        <m:r>
                          <a:rPr lang="en-US" b="0" i="1" smtClean="0">
                            <a:solidFill>
                              <a:srgbClr val="000080"/>
                            </a:solidFill>
                            <a:latin typeface="Cambria Math"/>
                          </a:rPr>
                          <m:t>𝑘</m:t>
                        </m:r>
                      </m:sup>
                    </m:sSubSup>
                  </m:oMath>
                </a14:m>
                <a:endParaRPr lang="en-US" dirty="0">
                  <a:solidFill>
                    <a:srgbClr val="000080"/>
                  </a:solidFill>
                </a:endParaRPr>
              </a:p>
            </p:txBody>
          </p:sp>
        </mc:Choice>
        <mc:Fallback xmlns="">
          <p:sp>
            <p:nvSpPr>
              <p:cNvPr id="16" name="Rectangular Callout 15"/>
              <p:cNvSpPr>
                <a:spLocks noRot="1" noChangeAspect="1" noMove="1" noResize="1" noEditPoints="1" noAdjustHandles="1" noChangeArrowheads="1" noChangeShapeType="1" noTextEdit="1"/>
              </p:cNvSpPr>
              <p:nvPr/>
            </p:nvSpPr>
            <p:spPr>
              <a:xfrm>
                <a:off x="152400" y="1447800"/>
                <a:ext cx="2374900" cy="609600"/>
              </a:xfrm>
              <a:prstGeom prst="wedgeRectCallout">
                <a:avLst>
                  <a:gd name="adj1" fmla="val 124253"/>
                  <a:gd name="adj2" fmla="val 112500"/>
                </a:avLst>
              </a:prstGeom>
              <a:blipFill>
                <a:blip r:embed="rId6"/>
                <a:stretch>
                  <a:fillRect l="-141" t="-4000"/>
                </a:stretch>
              </a:blipFill>
              <a:ln w="38100">
                <a:solidFill>
                  <a:srgbClr val="A7001B"/>
                </a:solidFill>
              </a:ln>
            </p:spPr>
            <p:txBody>
              <a:bodyPr/>
              <a:lstStyle/>
              <a:p>
                <a:r>
                  <a:rPr lang="en-US">
                    <a:noFill/>
                  </a:rPr>
                  <a:t> </a:t>
                </a:r>
              </a:p>
            </p:txBody>
          </p:sp>
        </mc:Fallback>
      </mc:AlternateContent>
      <p:cxnSp>
        <p:nvCxnSpPr>
          <p:cNvPr id="7" name="Straight Connector 6"/>
          <p:cNvCxnSpPr/>
          <p:nvPr/>
        </p:nvCxnSpPr>
        <p:spPr>
          <a:xfrm>
            <a:off x="2514600" y="3109818"/>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204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pPr eaLnBrk="1" hangingPunct="1"/>
            <a:r>
              <a:rPr lang="en-US" dirty="0" smtClean="0"/>
              <a:t>What’s Important?</a:t>
            </a:r>
          </a:p>
        </p:txBody>
      </p:sp>
      <p:sp>
        <p:nvSpPr>
          <p:cNvPr id="2" name="Slide Number Placeholder 1"/>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34</a:t>
            </a:fld>
            <a:endParaRPr lang="en-US" altLang="zh-TW"/>
          </a:p>
        </p:txBody>
      </p:sp>
      <p:sp>
        <p:nvSpPr>
          <p:cNvPr id="29701" name="Rectangle 472"/>
          <p:cNvSpPr>
            <a:spLocks noChangeArrowheads="1"/>
          </p:cNvSpPr>
          <p:nvPr/>
        </p:nvSpPr>
        <p:spPr bwMode="auto">
          <a:xfrm>
            <a:off x="3448050" y="2174480"/>
            <a:ext cx="3952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2" name="Rectangle 477"/>
          <p:cNvSpPr>
            <a:spLocks noChangeArrowheads="1"/>
          </p:cNvSpPr>
          <p:nvPr/>
        </p:nvSpPr>
        <p:spPr bwMode="auto">
          <a:xfrm>
            <a:off x="4884738"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3" name="Rectangle 480"/>
          <p:cNvSpPr>
            <a:spLocks noChangeArrowheads="1"/>
          </p:cNvSpPr>
          <p:nvPr/>
        </p:nvSpPr>
        <p:spPr bwMode="auto">
          <a:xfrm>
            <a:off x="6507163"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pic>
        <p:nvPicPr>
          <p:cNvPr id="1026" name="Picture 2" descr="C:\MYSTUFF\Work\MyTalks\Pictures\reason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85" y="4221480"/>
            <a:ext cx="323208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YSTUFF\Work\MyTalks\Pictures\knowledge-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2" y="1881616"/>
            <a:ext cx="303219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YSTUFF\Work\MyTalks\Pictures\sc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65" y="4202941"/>
            <a:ext cx="3246970" cy="2103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9200" y="76200"/>
            <a:ext cx="3886200" cy="1200329"/>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Learning and Reasoning in the Presence of Knowledge. </a:t>
            </a:r>
          </a:p>
          <a:p>
            <a:pPr marL="742950" lvl="1" indent="-285750">
              <a:buSzPct val="75000"/>
              <a:buFont typeface="Wingdings" panose="05000000000000000000" pitchFamily="2" charset="2"/>
              <a:buChar char="§"/>
            </a:pPr>
            <a:r>
              <a:rPr lang="en-US" dirty="0" smtClean="0">
                <a:solidFill>
                  <a:srgbClr val="000080"/>
                </a:solidFill>
                <a:latin typeface="+mj-lt"/>
              </a:rPr>
              <a:t>Combining the “soft” with the logical/declarative  </a:t>
            </a:r>
            <a:endParaRPr lang="en-US" dirty="0">
              <a:solidFill>
                <a:srgbClr val="000080"/>
              </a:solidFill>
              <a:latin typeface="+mj-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2176067"/>
            <a:ext cx="3510845" cy="1828800"/>
          </a:xfrm>
          <a:prstGeom prst="rect">
            <a:avLst/>
          </a:prstGeom>
        </p:spPr>
      </p:pic>
      <p:sp>
        <p:nvSpPr>
          <p:cNvPr id="17" name="Rectangle 16"/>
          <p:cNvSpPr/>
          <p:nvPr/>
        </p:nvSpPr>
        <p:spPr>
          <a:xfrm>
            <a:off x="609600" y="1492681"/>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Training Models</a:t>
            </a:r>
          </a:p>
          <a:p>
            <a:pPr marL="742950" lvl="1" indent="-285750">
              <a:buSzPct val="75000"/>
              <a:buFont typeface="Wingdings" panose="05000000000000000000" pitchFamily="2" charset="2"/>
              <a:buChar char="§"/>
            </a:pPr>
            <a:r>
              <a:rPr lang="en-US" dirty="0" smtClean="0">
                <a:solidFill>
                  <a:srgbClr val="000080"/>
                </a:solidFill>
                <a:latin typeface="+mj-lt"/>
              </a:rPr>
              <a:t>With Incidental Supervision </a:t>
            </a:r>
          </a:p>
        </p:txBody>
      </p:sp>
      <p:sp>
        <p:nvSpPr>
          <p:cNvPr id="18" name="Rectangle 17"/>
          <p:cNvSpPr/>
          <p:nvPr/>
        </p:nvSpPr>
        <p:spPr>
          <a:xfrm>
            <a:off x="609600" y="755614"/>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Scaling Up</a:t>
            </a:r>
          </a:p>
          <a:p>
            <a:pPr marL="742950" lvl="1" indent="-285750">
              <a:buSzPct val="75000"/>
              <a:buFont typeface="Wingdings" panose="05000000000000000000" pitchFamily="2" charset="2"/>
              <a:buChar char="§"/>
            </a:pPr>
            <a:r>
              <a:rPr lang="en-US" dirty="0" smtClean="0">
                <a:solidFill>
                  <a:srgbClr val="000080"/>
                </a:solidFill>
                <a:latin typeface="+mj-lt"/>
              </a:rPr>
              <a:t>Computational Issues</a:t>
            </a:r>
          </a:p>
        </p:txBody>
      </p:sp>
      <p:sp>
        <p:nvSpPr>
          <p:cNvPr id="4" name="Explosion 1 3"/>
          <p:cNvSpPr/>
          <p:nvPr/>
        </p:nvSpPr>
        <p:spPr>
          <a:xfrm>
            <a:off x="685800" y="1676400"/>
            <a:ext cx="381000" cy="457200"/>
          </a:xfrm>
          <a:prstGeom prst="irregularSeal1">
            <a:avLst/>
          </a:prstGeom>
          <a:solidFill>
            <a:srgbClr val="A7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393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Inducing Semantics </a:t>
            </a:r>
            <a:endParaRPr lang="en-US" dirty="0"/>
          </a:p>
        </p:txBody>
      </p:sp>
      <p:sp>
        <p:nvSpPr>
          <p:cNvPr id="3" name="Content Placeholder 2"/>
          <p:cNvSpPr>
            <a:spLocks noGrp="1"/>
          </p:cNvSpPr>
          <p:nvPr>
            <p:ph idx="1"/>
          </p:nvPr>
        </p:nvSpPr>
        <p:spPr>
          <a:xfrm>
            <a:off x="228600" y="914400"/>
            <a:ext cx="8686800" cy="4953000"/>
          </a:xfrm>
        </p:spPr>
        <p:txBody>
          <a:bodyPr/>
          <a:lstStyle/>
          <a:p>
            <a:r>
              <a:rPr lang="en-US" dirty="0"/>
              <a:t>Inducing </a:t>
            </a:r>
            <a:r>
              <a:rPr lang="en-US" dirty="0" smtClean="0"/>
              <a:t>semantic representations and making decisions that depend on it require </a:t>
            </a:r>
            <a:r>
              <a:rPr lang="en-US" dirty="0">
                <a:solidFill>
                  <a:srgbClr val="3366CC"/>
                </a:solidFill>
              </a:rPr>
              <a:t>learning</a:t>
            </a:r>
            <a:r>
              <a:rPr lang="en-US" dirty="0"/>
              <a:t> </a:t>
            </a:r>
            <a:r>
              <a:rPr lang="en-US" dirty="0" smtClean="0"/>
              <a:t>and, in turn, </a:t>
            </a:r>
            <a:r>
              <a:rPr lang="en-US" dirty="0" smtClean="0">
                <a:solidFill>
                  <a:srgbClr val="3366CC"/>
                </a:solidFill>
              </a:rPr>
              <a:t>supervision</a:t>
            </a:r>
            <a:r>
              <a:rPr lang="en-US" dirty="0">
                <a:solidFill>
                  <a:srgbClr val="3366CC"/>
                </a:solidFill>
              </a:rPr>
              <a:t>.</a:t>
            </a:r>
          </a:p>
          <a:p>
            <a:r>
              <a:rPr lang="en-US" dirty="0" smtClean="0"/>
              <a:t>Standard </a:t>
            </a:r>
            <a:r>
              <a:rPr lang="en-US" dirty="0"/>
              <a:t>machine learning methodology:</a:t>
            </a:r>
          </a:p>
          <a:p>
            <a:pPr lvl="1"/>
            <a:r>
              <a:rPr lang="en-US" dirty="0"/>
              <a:t>Given a task</a:t>
            </a:r>
          </a:p>
          <a:p>
            <a:pPr lvl="1"/>
            <a:r>
              <a:rPr lang="en-US" dirty="0"/>
              <a:t>Collect data </a:t>
            </a:r>
            <a:r>
              <a:rPr lang="en-US" dirty="0" smtClean="0">
                <a:solidFill>
                  <a:srgbClr val="003366"/>
                </a:solidFill>
              </a:rPr>
              <a:t>for the task </a:t>
            </a:r>
            <a:r>
              <a:rPr lang="en-US" dirty="0" smtClean="0"/>
              <a:t>and </a:t>
            </a:r>
            <a:r>
              <a:rPr lang="en-US" dirty="0"/>
              <a:t>annotate it</a:t>
            </a:r>
          </a:p>
          <a:p>
            <a:pPr lvl="1"/>
            <a:r>
              <a:rPr lang="en-US" dirty="0"/>
              <a:t>Learn a model</a:t>
            </a:r>
          </a:p>
          <a:p>
            <a:r>
              <a:rPr lang="en-US" dirty="0"/>
              <a:t>We will never have </a:t>
            </a:r>
            <a:r>
              <a:rPr lang="en-US" dirty="0">
                <a:solidFill>
                  <a:srgbClr val="3366CC"/>
                </a:solidFill>
              </a:rPr>
              <a:t>enough annotated data </a:t>
            </a:r>
            <a:r>
              <a:rPr lang="en-US" dirty="0"/>
              <a:t>to train </a:t>
            </a:r>
            <a:r>
              <a:rPr lang="en-US" dirty="0" smtClean="0">
                <a:solidFill>
                  <a:srgbClr val="3366CC"/>
                </a:solidFill>
              </a:rPr>
              <a:t>all the models, for all the tasks we need</a:t>
            </a:r>
            <a:r>
              <a:rPr lang="en-US" dirty="0" smtClean="0"/>
              <a:t> this way.</a:t>
            </a:r>
          </a:p>
          <a:p>
            <a:pPr lvl="1"/>
            <a:r>
              <a:rPr lang="en-US" dirty="0" smtClean="0"/>
              <a:t>We don’t even know what are “all the tasks”</a:t>
            </a:r>
            <a:endParaRPr lang="en-US" dirty="0"/>
          </a:p>
          <a:p>
            <a:r>
              <a:rPr lang="en-US" dirty="0" smtClean="0"/>
              <a:t>This methodology is not scalable and, often, makes no sense</a:t>
            </a:r>
          </a:p>
          <a:p>
            <a:pPr lvl="1"/>
            <a:r>
              <a:rPr lang="en-US" dirty="0" smtClean="0"/>
              <a:t>Annotating for complex tasks is </a:t>
            </a:r>
            <a:r>
              <a:rPr lang="en-US" dirty="0" smtClean="0">
                <a:solidFill>
                  <a:srgbClr val="003366"/>
                </a:solidFill>
              </a:rPr>
              <a:t>difficult</a:t>
            </a:r>
            <a:r>
              <a:rPr lang="en-US" dirty="0" smtClean="0"/>
              <a:t>, </a:t>
            </a:r>
            <a:r>
              <a:rPr lang="en-US" dirty="0" smtClean="0">
                <a:solidFill>
                  <a:srgbClr val="003366"/>
                </a:solidFill>
              </a:rPr>
              <a:t>costly</a:t>
            </a:r>
            <a:r>
              <a:rPr lang="en-US" dirty="0" smtClean="0"/>
              <a:t>, and sometimes </a:t>
            </a:r>
            <a:r>
              <a:rPr lang="en-US" dirty="0" smtClean="0">
                <a:solidFill>
                  <a:srgbClr val="003366"/>
                </a:solidFill>
              </a:rPr>
              <a:t>impossible</a:t>
            </a:r>
            <a:r>
              <a:rPr lang="en-US" dirty="0" smtClean="0"/>
              <a:t>. </a:t>
            </a:r>
          </a:p>
          <a:p>
            <a:pPr lvl="2"/>
            <a:r>
              <a:rPr lang="en-US" dirty="0" smtClean="0"/>
              <a:t>When an intermediate representation is ill-defined, but the outcome is</a:t>
            </a:r>
          </a:p>
          <a:p>
            <a:pPr lvl="2"/>
            <a:r>
              <a:rPr lang="en-US" dirty="0" smtClean="0"/>
              <a:t>E.g., think about events </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35</a:t>
            </a:fld>
            <a:endParaRPr lang="en-US" altLang="zh-TW"/>
          </a:p>
        </p:txBody>
      </p:sp>
      <p:sp>
        <p:nvSpPr>
          <p:cNvPr id="5" name="Right Arrow 4"/>
          <p:cNvSpPr/>
          <p:nvPr/>
        </p:nvSpPr>
        <p:spPr>
          <a:xfrm>
            <a:off x="127000" y="2638422"/>
            <a:ext cx="533400" cy="180250"/>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673287">
            <a:off x="3853481" y="2755309"/>
            <a:ext cx="4886768" cy="646331"/>
          </a:xfrm>
          <a:prstGeom prst="rect">
            <a:avLst/>
          </a:prstGeom>
          <a:solidFill>
            <a:srgbClr val="FAC896"/>
          </a:solidFill>
          <a:ln w="19050">
            <a:solidFill>
              <a:srgbClr val="A7001B"/>
            </a:solidFill>
          </a:ln>
        </p:spPr>
        <p:txBody>
          <a:bodyPr wrap="square">
            <a:spAutoFit/>
          </a:bodyPr>
          <a:lstStyle/>
          <a:p>
            <a:r>
              <a:rPr lang="en-US" dirty="0">
                <a:solidFill>
                  <a:srgbClr val="000080"/>
                </a:solidFill>
                <a:latin typeface="Calibri" panose="020F0502020204030204" pitchFamily="34" charset="0"/>
                <a:cs typeface="Calibri" panose="020F0502020204030204" pitchFamily="34" charset="0"/>
              </a:rPr>
              <a:t>In most interesting cases, learning should be (and is) driven by incidental </a:t>
            </a:r>
            <a:r>
              <a:rPr lang="en-US" dirty="0" smtClean="0">
                <a:solidFill>
                  <a:srgbClr val="000080"/>
                </a:solidFill>
                <a:latin typeface="Calibri" panose="020F0502020204030204" pitchFamily="34" charset="0"/>
                <a:cs typeface="Calibri" panose="020F0502020204030204" pitchFamily="34" charset="0"/>
              </a:rPr>
              <a:t>supervision </a:t>
            </a:r>
            <a:r>
              <a:rPr lang="en-US" dirty="0" smtClean="0">
                <a:solidFill>
                  <a:srgbClr val="400080"/>
                </a:solidFill>
                <a:latin typeface="Calibri" panose="020F0502020204030204" pitchFamily="34" charset="0"/>
                <a:cs typeface="Calibri" panose="020F0502020204030204" pitchFamily="34" charset="0"/>
              </a:rPr>
              <a:t>[Roth AAAI’17]</a:t>
            </a:r>
            <a:endParaRPr lang="en-US" dirty="0">
              <a:solidFill>
                <a:srgbClr val="400080"/>
              </a:solidFill>
              <a:latin typeface="Calibri" panose="020F0502020204030204" pitchFamily="34" charset="0"/>
              <a:cs typeface="Calibri" panose="020F0502020204030204" pitchFamily="34" charset="0"/>
            </a:endParaRPr>
          </a:p>
        </p:txBody>
      </p:sp>
      <p:sp>
        <p:nvSpPr>
          <p:cNvPr id="7" name="Rectangle 6"/>
          <p:cNvSpPr/>
          <p:nvPr/>
        </p:nvSpPr>
        <p:spPr>
          <a:xfrm rot="673287">
            <a:off x="4210185" y="1216134"/>
            <a:ext cx="4572000" cy="1477328"/>
          </a:xfrm>
          <a:prstGeom prst="rect">
            <a:avLst/>
          </a:prstGeom>
          <a:solidFill>
            <a:srgbClr val="FAE1AF"/>
          </a:solidFill>
          <a:ln w="19050">
            <a:solidFill>
              <a:srgbClr val="A7001B"/>
            </a:solidFill>
          </a:ln>
        </p:spPr>
        <p:txBody>
          <a:bodyPr>
            <a:spAutoFit/>
          </a:bodyPr>
          <a:lstStyle/>
          <a:p>
            <a:r>
              <a:rPr lang="en-US" dirty="0" smtClean="0">
                <a:solidFill>
                  <a:srgbClr val="000080"/>
                </a:solidFill>
                <a:latin typeface="Calibri" panose="020F0502020204030204" pitchFamily="34" charset="0"/>
                <a:cs typeface="Calibri" panose="020F0502020204030204" pitchFamily="34" charset="0"/>
              </a:rPr>
              <a:t>We should think about annotating data to evaluate performance, not to train. We already know that given large amounts of data we have ways to mimic this input-output mapping.</a:t>
            </a:r>
          </a:p>
          <a:p>
            <a:r>
              <a:rPr lang="en-US" b="1" dirty="0" smtClean="0">
                <a:solidFill>
                  <a:srgbClr val="000080"/>
                </a:solidFill>
                <a:latin typeface="Calibri" panose="020F0502020204030204" pitchFamily="34" charset="0"/>
                <a:cs typeface="Calibri" panose="020F0502020204030204" pitchFamily="34" charset="0"/>
              </a:rPr>
              <a:t>This is not where the challenge is!</a:t>
            </a:r>
            <a:endParaRPr lang="en-US" b="1" dirty="0">
              <a:solidFill>
                <a:srgbClr val="0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41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733800"/>
            <a:ext cx="5486400" cy="2377440"/>
          </a:xfrm>
          <a:prstGeom prst="rect">
            <a:avLst/>
          </a:prstGeom>
          <a:solidFill>
            <a:srgbClr val="FAC896"/>
          </a:solidFill>
          <a:ln w="19050">
            <a:solidFill>
              <a:srgbClr val="A7001B"/>
            </a:solidFill>
          </a:ln>
        </p:spPr>
        <p:txBody>
          <a:bodyPr wrap="square" rtlCol="0">
            <a:spAutoFit/>
          </a:bodyPr>
          <a:lstStyle/>
          <a:p>
            <a:r>
              <a:rPr lang="en-US" dirty="0" smtClean="0">
                <a:solidFill>
                  <a:srgbClr val="000080"/>
                </a:solidFill>
                <a:latin typeface="+mn-lt"/>
              </a:rPr>
              <a:t>Total </a:t>
            </a:r>
            <a:r>
              <a:rPr lang="en-US" dirty="0">
                <a:solidFill>
                  <a:srgbClr val="000080"/>
                </a:solidFill>
                <a:latin typeface="+mn-lt"/>
              </a:rPr>
              <a:t>costs for on-the-job health care benefits are expected to rise an average of 5% in 2018, surpassing $14,000 a year per employee, according to a National Business Group on Health survey of large employers. Specialty drugs continue to be the top driver of increasing </a:t>
            </a:r>
            <a:r>
              <a:rPr lang="en-US" dirty="0" err="1" smtClean="0">
                <a:solidFill>
                  <a:srgbClr val="000080"/>
                </a:solidFill>
                <a:latin typeface="+mn-lt"/>
              </a:rPr>
              <a:t>costs.Companies</a:t>
            </a:r>
            <a:r>
              <a:rPr lang="en-US" dirty="0" smtClean="0">
                <a:solidFill>
                  <a:srgbClr val="000080"/>
                </a:solidFill>
                <a:latin typeface="+mn-lt"/>
              </a:rPr>
              <a:t> </a:t>
            </a:r>
            <a:r>
              <a:rPr lang="en-US" dirty="0">
                <a:solidFill>
                  <a:srgbClr val="000080"/>
                </a:solidFill>
                <a:latin typeface="+mn-lt"/>
              </a:rPr>
              <a:t>will pick up nearly 70% of the tab, but employees must still bear about 30%, or roughly $4,400, on average.</a:t>
            </a:r>
          </a:p>
        </p:txBody>
      </p:sp>
      <p:sp>
        <p:nvSpPr>
          <p:cNvPr id="2" name="Title 1"/>
          <p:cNvSpPr>
            <a:spLocks noGrp="1"/>
          </p:cNvSpPr>
          <p:nvPr>
            <p:ph type="title"/>
          </p:nvPr>
        </p:nvSpPr>
        <p:spPr/>
        <p:txBody>
          <a:bodyPr/>
          <a:lstStyle/>
          <a:p>
            <a:r>
              <a:rPr lang="en-US" dirty="0" smtClean="0"/>
              <a:t>Text Categorization</a:t>
            </a:r>
            <a:endParaRPr lang="en-US" dirty="0"/>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36</a:t>
            </a:fld>
            <a:endParaRPr lang="en-US" altLang="zh-TW"/>
          </a:p>
        </p:txBody>
      </p:sp>
      <p:sp>
        <p:nvSpPr>
          <p:cNvPr id="7" name="Rectangular Callout 6"/>
          <p:cNvSpPr/>
          <p:nvPr/>
        </p:nvSpPr>
        <p:spPr>
          <a:xfrm>
            <a:off x="6172200" y="1752600"/>
            <a:ext cx="2895600" cy="609600"/>
          </a:xfrm>
          <a:prstGeom prst="wedgeRectCallout">
            <a:avLst>
              <a:gd name="adj1" fmla="val -58990"/>
              <a:gd name="adj2" fmla="val 91964"/>
            </a:avLst>
          </a:prstGeom>
          <a:solidFill>
            <a:srgbClr val="FAC896"/>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It’s about </a:t>
            </a:r>
            <a:r>
              <a:rPr lang="en-US" dirty="0" smtClean="0">
                <a:solidFill>
                  <a:srgbClr val="400080"/>
                </a:solidFill>
              </a:rPr>
              <a:t>Sport</a:t>
            </a:r>
          </a:p>
          <a:p>
            <a:pPr algn="ctr"/>
            <a:r>
              <a:rPr lang="en-US" dirty="0" smtClean="0">
                <a:solidFill>
                  <a:srgbClr val="000080"/>
                </a:solidFill>
              </a:rPr>
              <a:t>It’s about </a:t>
            </a:r>
            <a:r>
              <a:rPr lang="en-US" dirty="0" smtClean="0">
                <a:solidFill>
                  <a:srgbClr val="400080"/>
                </a:solidFill>
              </a:rPr>
              <a:t>Tennis</a:t>
            </a:r>
            <a:endParaRPr lang="en-US" dirty="0">
              <a:solidFill>
                <a:srgbClr val="400080"/>
              </a:solidFill>
            </a:endParaRPr>
          </a:p>
        </p:txBody>
      </p:sp>
      <p:sp>
        <p:nvSpPr>
          <p:cNvPr id="9" name="TextBox 8"/>
          <p:cNvSpPr txBox="1"/>
          <p:nvPr/>
        </p:nvSpPr>
        <p:spPr>
          <a:xfrm>
            <a:off x="304800" y="1478280"/>
            <a:ext cx="5486400" cy="2103120"/>
          </a:xfrm>
          <a:prstGeom prst="rect">
            <a:avLst/>
          </a:prstGeom>
          <a:solidFill>
            <a:srgbClr val="FAE1AF"/>
          </a:solidFill>
          <a:ln w="19050">
            <a:solidFill>
              <a:srgbClr val="A7001B"/>
            </a:solidFill>
          </a:ln>
        </p:spPr>
        <p:txBody>
          <a:bodyPr wrap="square" rtlCol="0">
            <a:spAutoFit/>
          </a:bodyPr>
          <a:lstStyle/>
          <a:p>
            <a:r>
              <a:rPr lang="en-US" dirty="0">
                <a:solidFill>
                  <a:srgbClr val="000080"/>
                </a:solidFill>
                <a:latin typeface="+mn-lt"/>
              </a:rPr>
              <a:t>The route for a return to No. 1 in the Emirates ATP Rankings is paved for Rafael Nadal and Roger Federer at next week’s Western &amp; Southern Open. Andy Murray will relinquish top spot to one of the two in Cincinnati and if it is the Swiss who goes on to win the Coupe Rogers this week in Montreal, he would clinch World No. 1 with an equal or better finish than the Spaniard next week. </a:t>
            </a:r>
          </a:p>
        </p:txBody>
      </p:sp>
      <p:sp>
        <p:nvSpPr>
          <p:cNvPr id="10" name="Rectangular Callout 9"/>
          <p:cNvSpPr/>
          <p:nvPr/>
        </p:nvSpPr>
        <p:spPr>
          <a:xfrm>
            <a:off x="6096000" y="4114800"/>
            <a:ext cx="2895600" cy="609600"/>
          </a:xfrm>
          <a:prstGeom prst="wedgeRectCallout">
            <a:avLst>
              <a:gd name="adj1" fmla="val -57487"/>
              <a:gd name="adj2" fmla="val 133036"/>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It’s about </a:t>
            </a:r>
            <a:r>
              <a:rPr lang="en-US" dirty="0" smtClean="0">
                <a:solidFill>
                  <a:srgbClr val="400080"/>
                </a:solidFill>
              </a:rPr>
              <a:t>Money</a:t>
            </a:r>
          </a:p>
          <a:p>
            <a:pPr algn="ctr"/>
            <a:r>
              <a:rPr lang="en-US" dirty="0" smtClean="0">
                <a:solidFill>
                  <a:srgbClr val="000080"/>
                </a:solidFill>
              </a:rPr>
              <a:t>It’s about </a:t>
            </a:r>
            <a:r>
              <a:rPr lang="en-US" dirty="0" smtClean="0">
                <a:solidFill>
                  <a:srgbClr val="400080"/>
                </a:solidFill>
              </a:rPr>
              <a:t>Health Care</a:t>
            </a:r>
            <a:endParaRPr lang="en-US" dirty="0">
              <a:solidFill>
                <a:srgbClr val="400080"/>
              </a:solidFill>
            </a:endParaRPr>
          </a:p>
        </p:txBody>
      </p:sp>
      <p:sp>
        <p:nvSpPr>
          <p:cNvPr id="26" name="Rectangle 25"/>
          <p:cNvSpPr/>
          <p:nvPr/>
        </p:nvSpPr>
        <p:spPr>
          <a:xfrm>
            <a:off x="1447799" y="2743200"/>
            <a:ext cx="6629401" cy="1323439"/>
          </a:xfrm>
          <a:prstGeom prst="rect">
            <a:avLst/>
          </a:prstGeom>
          <a:solidFill>
            <a:srgbClr val="FFFFCC"/>
          </a:solidFill>
          <a:ln w="28575">
            <a:solidFill>
              <a:schemeClr val="bg2"/>
            </a:solidFill>
          </a:ln>
        </p:spPr>
        <p:txBody>
          <a:bodyPr wrap="square">
            <a:spAutoFit/>
          </a:bodyPr>
          <a:lstStyle/>
          <a:p>
            <a:pPr marL="285750" indent="-285750">
              <a:buFont typeface="Arial" panose="020B0604020202020204" pitchFamily="34" charset="0"/>
              <a:buChar char="•"/>
            </a:pPr>
            <a:r>
              <a:rPr lang="en-US" sz="2000" dirty="0">
                <a:solidFill>
                  <a:srgbClr val="000080"/>
                </a:solidFill>
                <a:latin typeface="Calibri" panose="020F0502020204030204" pitchFamily="34" charset="0"/>
              </a:rPr>
              <a:t>Traditional text </a:t>
            </a:r>
            <a:r>
              <a:rPr lang="en-US" sz="2000" dirty="0" smtClean="0">
                <a:solidFill>
                  <a:srgbClr val="000080"/>
                </a:solidFill>
                <a:latin typeface="Calibri" panose="020F0502020204030204" pitchFamily="34" charset="0"/>
              </a:rPr>
              <a:t>categorization requires training a </a:t>
            </a:r>
            <a:r>
              <a:rPr lang="en-US" sz="2000" dirty="0">
                <a:solidFill>
                  <a:srgbClr val="000080"/>
                </a:solidFill>
                <a:latin typeface="Calibri" panose="020F0502020204030204" pitchFamily="34" charset="0"/>
              </a:rPr>
              <a:t>classifier over a set of labeled documents (1,2,….k</a:t>
            </a:r>
            <a:r>
              <a:rPr lang="en-US" sz="2000" dirty="0" smtClean="0">
                <a:solidFill>
                  <a:srgbClr val="000080"/>
                </a:solidFill>
                <a:latin typeface="Calibri" panose="020F0502020204030204" pitchFamily="34" charset="0"/>
              </a:rPr>
              <a:t>)</a:t>
            </a:r>
          </a:p>
          <a:p>
            <a:pPr marL="285750" indent="-285750">
              <a:buFont typeface="Arial" panose="020B0604020202020204" pitchFamily="34" charset="0"/>
              <a:buChar char="•"/>
            </a:pPr>
            <a:r>
              <a:rPr lang="en-US" sz="2000" dirty="0" smtClean="0">
                <a:solidFill>
                  <a:srgbClr val="400080"/>
                </a:solidFill>
                <a:latin typeface="Calibri" panose="020F0502020204030204" pitchFamily="34" charset="0"/>
              </a:rPr>
              <a:t>Someone needs to label the data (costly) </a:t>
            </a:r>
          </a:p>
          <a:p>
            <a:pPr marL="285750" indent="-285750">
              <a:buFont typeface="Arial" panose="020B0604020202020204" pitchFamily="34" charset="0"/>
              <a:buChar char="•"/>
            </a:pPr>
            <a:r>
              <a:rPr lang="en-US" sz="2000" dirty="0" smtClean="0">
                <a:solidFill>
                  <a:srgbClr val="000080"/>
                </a:solidFill>
                <a:latin typeface="Calibri" panose="020F0502020204030204" pitchFamily="34" charset="0"/>
              </a:rPr>
              <a:t>All your model knows is to classify into these given labels</a:t>
            </a:r>
            <a:endParaRPr lang="en-US" sz="2000" dirty="0">
              <a:solidFill>
                <a:srgbClr val="000080"/>
              </a:solidFill>
              <a:latin typeface="Calibri" panose="020F0502020204030204" pitchFamily="34" charset="0"/>
            </a:endParaRPr>
          </a:p>
        </p:txBody>
      </p:sp>
      <p:sp>
        <p:nvSpPr>
          <p:cNvPr id="3" name="Rectangle 2"/>
          <p:cNvSpPr/>
          <p:nvPr/>
        </p:nvSpPr>
        <p:spPr>
          <a:xfrm>
            <a:off x="533400" y="723583"/>
            <a:ext cx="8077200" cy="707886"/>
          </a:xfrm>
          <a:prstGeom prst="rect">
            <a:avLst/>
          </a:prstGeom>
          <a:solidFill>
            <a:srgbClr val="FFFFCC"/>
          </a:solidFill>
          <a:ln w="28575">
            <a:solidFill>
              <a:schemeClr val="bg2"/>
            </a:solidFill>
          </a:ln>
        </p:spPr>
        <p:txBody>
          <a:bodyPr wrap="square">
            <a:spAutoFit/>
          </a:bodyPr>
          <a:lstStyle/>
          <a:p>
            <a:pPr algn="ctr"/>
            <a:r>
              <a:rPr lang="en-US" sz="2000" dirty="0" smtClean="0">
                <a:solidFill>
                  <a:srgbClr val="000080"/>
                </a:solidFill>
                <a:latin typeface="+mn-lt"/>
              </a:rPr>
              <a:t>Is it </a:t>
            </a:r>
            <a:r>
              <a:rPr lang="en-US" sz="2000" dirty="0">
                <a:solidFill>
                  <a:srgbClr val="000080"/>
                </a:solidFill>
                <a:latin typeface="+mn-lt"/>
              </a:rPr>
              <a:t>possible to map a document to an ontology of semantic categories</a:t>
            </a:r>
            <a:r>
              <a:rPr lang="en-US" sz="2000" dirty="0">
                <a:solidFill>
                  <a:srgbClr val="003366"/>
                </a:solidFill>
                <a:latin typeface="+mn-lt"/>
              </a:rPr>
              <a:t>, </a:t>
            </a:r>
            <a:r>
              <a:rPr lang="en-US" sz="2000" dirty="0">
                <a:solidFill>
                  <a:srgbClr val="400080"/>
                </a:solidFill>
                <a:latin typeface="+mn-lt"/>
              </a:rPr>
              <a:t>without training with labeled data?</a:t>
            </a:r>
          </a:p>
        </p:txBody>
      </p:sp>
      <p:sp>
        <p:nvSpPr>
          <p:cNvPr id="11" name="Rectangle 10"/>
          <p:cNvSpPr/>
          <p:nvPr/>
        </p:nvSpPr>
        <p:spPr>
          <a:xfrm>
            <a:off x="2286000" y="5334000"/>
            <a:ext cx="4572000" cy="707886"/>
          </a:xfrm>
          <a:prstGeom prst="rect">
            <a:avLst/>
          </a:prstGeom>
          <a:solidFill>
            <a:srgbClr val="FFFFCC"/>
          </a:solidFill>
          <a:ln w="28575">
            <a:solidFill>
              <a:schemeClr val="bg2"/>
            </a:solidFill>
          </a:ln>
        </p:spPr>
        <p:txBody>
          <a:bodyPr>
            <a:spAutoFit/>
          </a:bodyPr>
          <a:lstStyle/>
          <a:p>
            <a:pPr algn="ctr"/>
            <a:r>
              <a:rPr lang="en-US" sz="2000" dirty="0" smtClean="0">
                <a:solidFill>
                  <a:srgbClr val="400080"/>
                </a:solidFill>
                <a:latin typeface="+mn-lt"/>
              </a:rPr>
              <a:t>You </a:t>
            </a:r>
            <a:r>
              <a:rPr lang="en-US" sz="2000" dirty="0" smtClean="0">
                <a:solidFill>
                  <a:srgbClr val="000080"/>
                </a:solidFill>
                <a:latin typeface="+mn-lt"/>
              </a:rPr>
              <a:t>can do it, since you have an understanding of the labels</a:t>
            </a:r>
            <a:endParaRPr lang="en-US" sz="2000" dirty="0">
              <a:solidFill>
                <a:srgbClr val="000080"/>
              </a:solidFill>
              <a:latin typeface="+mn-lt"/>
            </a:endParaRPr>
          </a:p>
        </p:txBody>
      </p:sp>
    </p:spTree>
    <p:extLst>
      <p:ext uri="{BB962C8B-B14F-4D97-AF65-F5344CB8AC3E}">
        <p14:creationId xmlns:p14="http://schemas.microsoft.com/office/powerpoint/2010/main" val="78249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26" grpId="0" animBg="1"/>
      <p:bldP spid="3"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Categorization without Labeled Data </a:t>
            </a:r>
            <a:r>
              <a:rPr lang="en-US" altLang="zh-CN" sz="1600" dirty="0" smtClean="0"/>
              <a:t>[AAAI’08, AAAI’14, IJCAI’16]</a:t>
            </a:r>
            <a:endParaRPr lang="en-US" dirty="0"/>
          </a:p>
        </p:txBody>
      </p:sp>
      <p:sp>
        <p:nvSpPr>
          <p:cNvPr id="3" name="Content Placeholder 2"/>
          <p:cNvSpPr>
            <a:spLocks noGrp="1"/>
          </p:cNvSpPr>
          <p:nvPr>
            <p:ph idx="1"/>
          </p:nvPr>
        </p:nvSpPr>
        <p:spPr/>
        <p:txBody>
          <a:bodyPr>
            <a:normAutofit/>
          </a:bodyPr>
          <a:lstStyle/>
          <a:p>
            <a:r>
              <a:rPr lang="en-US" dirty="0" smtClean="0"/>
              <a:t>Given: </a:t>
            </a:r>
          </a:p>
          <a:p>
            <a:pPr lvl="1"/>
            <a:r>
              <a:rPr lang="en-US" dirty="0" smtClean="0"/>
              <a:t>A single document (or: a collection of documents)</a:t>
            </a:r>
          </a:p>
          <a:p>
            <a:pPr lvl="1"/>
            <a:r>
              <a:rPr lang="en-US" dirty="0" smtClean="0"/>
              <a:t>A taxonomy of categories into which we want to classify the documents</a:t>
            </a:r>
          </a:p>
          <a:p>
            <a:pPr lvl="1"/>
            <a:endParaRPr lang="en-US" dirty="0" smtClean="0"/>
          </a:p>
          <a:p>
            <a:r>
              <a:rPr lang="en-US" dirty="0" err="1" smtClean="0"/>
              <a:t>Dataless</a:t>
            </a:r>
            <a:r>
              <a:rPr lang="en-US" dirty="0" smtClean="0"/>
              <a:t> procedure:</a:t>
            </a:r>
          </a:p>
          <a:p>
            <a:pPr lvl="1"/>
            <a:r>
              <a:rPr lang="en-US" dirty="0" smtClean="0"/>
              <a:t>Let</a:t>
            </a:r>
            <a:r>
              <a:rPr lang="en-US" dirty="0" smtClean="0">
                <a:latin typeface="cmmi10"/>
              </a:rPr>
              <a:t> f</a:t>
            </a:r>
            <a:r>
              <a:rPr lang="en-US" dirty="0" smtClean="0">
                <a:latin typeface="Calibri"/>
              </a:rPr>
              <a:t>(l</a:t>
            </a:r>
            <a:r>
              <a:rPr lang="en-US" baseline="-25000" dirty="0" smtClean="0">
                <a:latin typeface="Calibri"/>
              </a:rPr>
              <a:t>i</a:t>
            </a:r>
            <a:r>
              <a:rPr lang="en-US" dirty="0" smtClean="0"/>
              <a:t>)    be the </a:t>
            </a:r>
            <a:r>
              <a:rPr lang="en-US" dirty="0" smtClean="0">
                <a:solidFill>
                  <a:srgbClr val="000080"/>
                </a:solidFill>
              </a:rPr>
              <a:t>semantic representation of the labels (label descriptions)</a:t>
            </a:r>
          </a:p>
          <a:p>
            <a:pPr lvl="1"/>
            <a:r>
              <a:rPr lang="en-US" dirty="0" smtClean="0"/>
              <a:t>Let </a:t>
            </a:r>
            <a:r>
              <a:rPr lang="en-US" dirty="0" smtClean="0">
                <a:latin typeface="cmmi10"/>
              </a:rPr>
              <a:t>f</a:t>
            </a:r>
            <a:r>
              <a:rPr lang="en-US" dirty="0" smtClean="0"/>
              <a:t>(</a:t>
            </a:r>
            <a:r>
              <a:rPr lang="en-US" b="1" dirty="0" smtClean="0"/>
              <a:t>d</a:t>
            </a:r>
            <a:r>
              <a:rPr lang="en-US" dirty="0" smtClean="0"/>
              <a:t>)   be the </a:t>
            </a:r>
            <a:r>
              <a:rPr lang="en-US" dirty="0" smtClean="0">
                <a:solidFill>
                  <a:srgbClr val="000080"/>
                </a:solidFill>
              </a:rPr>
              <a:t>semantic representation of a document</a:t>
            </a:r>
          </a:p>
          <a:p>
            <a:pPr lvl="1"/>
            <a:r>
              <a:rPr lang="en-US" dirty="0" smtClean="0"/>
              <a:t>Select the most appropriate category: </a:t>
            </a:r>
          </a:p>
          <a:p>
            <a:pPr marL="400050" lvl="1" indent="0">
              <a:buNone/>
            </a:pPr>
            <a:r>
              <a:rPr lang="en-US" dirty="0" smtClean="0">
                <a:latin typeface="Calibri"/>
              </a:rPr>
              <a:t>                                       l</a:t>
            </a:r>
            <a:r>
              <a:rPr lang="en-US" baseline="-25000" dirty="0" smtClean="0">
                <a:latin typeface="Calibri"/>
              </a:rPr>
              <a:t>i</a:t>
            </a:r>
            <a:r>
              <a:rPr lang="en-US" baseline="15000" dirty="0" smtClean="0">
                <a:latin typeface="Calibri"/>
              </a:rPr>
              <a:t>*</a:t>
            </a:r>
            <a:r>
              <a:rPr lang="en-US" dirty="0" smtClean="0"/>
              <a:t> = </a:t>
            </a:r>
            <a:r>
              <a:rPr lang="en-US" dirty="0" err="1" smtClean="0">
                <a:latin typeface="Calibri"/>
              </a:rPr>
              <a:t>argmin</a:t>
            </a:r>
            <a:r>
              <a:rPr lang="en-US" baseline="-25000" dirty="0" err="1" smtClean="0">
                <a:latin typeface="Calibri"/>
              </a:rPr>
              <a:t>i</a:t>
            </a:r>
            <a:r>
              <a:rPr lang="en-US" dirty="0" smtClean="0"/>
              <a:t> </a:t>
            </a:r>
            <a:r>
              <a:rPr lang="en-US" dirty="0" err="1" smtClean="0"/>
              <a:t>dist</a:t>
            </a:r>
            <a:r>
              <a:rPr lang="en-US" dirty="0" smtClean="0"/>
              <a:t> (</a:t>
            </a:r>
            <a:r>
              <a:rPr lang="en-US" dirty="0" smtClean="0">
                <a:latin typeface="cmmi10"/>
              </a:rPr>
              <a:t>f</a:t>
            </a:r>
            <a:r>
              <a:rPr lang="en-US" dirty="0" smtClean="0">
                <a:latin typeface="Calibri"/>
              </a:rPr>
              <a:t>(l</a:t>
            </a:r>
            <a:r>
              <a:rPr lang="en-US" baseline="-25000" dirty="0" smtClean="0">
                <a:latin typeface="Calibri"/>
              </a:rPr>
              <a:t>i</a:t>
            </a:r>
            <a:r>
              <a:rPr lang="en-US" dirty="0" smtClean="0"/>
              <a:t>) - </a:t>
            </a:r>
            <a:r>
              <a:rPr lang="en-US" dirty="0" smtClean="0">
                <a:latin typeface="cmmi10"/>
              </a:rPr>
              <a:t>f</a:t>
            </a:r>
            <a:r>
              <a:rPr lang="en-US" dirty="0" smtClean="0"/>
              <a:t>(</a:t>
            </a:r>
            <a:r>
              <a:rPr lang="en-US" b="1" dirty="0" smtClean="0"/>
              <a:t>d</a:t>
            </a:r>
            <a:r>
              <a:rPr lang="en-US" dirty="0" smtClean="0"/>
              <a:t>)) </a:t>
            </a:r>
          </a:p>
          <a:p>
            <a:pPr lvl="1" indent="-342900"/>
            <a:r>
              <a:rPr lang="en-US" dirty="0" smtClean="0"/>
              <a:t>Bootstrap </a:t>
            </a:r>
          </a:p>
          <a:p>
            <a:pPr lvl="2" indent="-342900"/>
            <a:r>
              <a:rPr lang="en-US" dirty="0" smtClean="0"/>
              <a:t>Label the most confident documents; use this to train a model. </a:t>
            </a:r>
          </a:p>
          <a:p>
            <a:r>
              <a:rPr lang="en-US" dirty="0" smtClean="0"/>
              <a:t>Key Question: </a:t>
            </a:r>
          </a:p>
          <a:p>
            <a:pPr lvl="1"/>
            <a:r>
              <a:rPr lang="en-US" dirty="0" smtClean="0"/>
              <a:t>How to generate </a:t>
            </a:r>
            <a:r>
              <a:rPr lang="en-US" dirty="0" smtClean="0">
                <a:solidFill>
                  <a:srgbClr val="000080"/>
                </a:solidFill>
              </a:rPr>
              <a:t>good Semantic Representations?</a:t>
            </a:r>
          </a:p>
        </p:txBody>
      </p:sp>
      <p:sp>
        <p:nvSpPr>
          <p:cNvPr id="4" name="Slide Number Placeholder 3"/>
          <p:cNvSpPr>
            <a:spLocks noGrp="1"/>
          </p:cNvSpPr>
          <p:nvPr>
            <p:ph type="sldNum" sz="quarter" idx="4294967295"/>
          </p:nvPr>
        </p:nvSpPr>
        <p:spPr/>
        <p:txBody>
          <a:bodyPr/>
          <a:lstStyle/>
          <a:p>
            <a:pPr>
              <a:defRPr/>
            </a:pPr>
            <a:r>
              <a:rPr lang="en-US" altLang="zh-TW" smtClean="0"/>
              <a:t>Page </a:t>
            </a:r>
            <a:fld id="{ED7074CE-C30A-4906-A13E-F3E63223B4E1}" type="slidenum">
              <a:rPr lang="en-US" altLang="zh-TW" smtClean="0"/>
              <a:pPr>
                <a:defRPr/>
              </a:pPr>
              <a:t>37</a:t>
            </a:fld>
            <a:endParaRPr lang="en-US" altLang="zh-TW" dirty="0"/>
          </a:p>
        </p:txBody>
      </p:sp>
      <p:sp>
        <p:nvSpPr>
          <p:cNvPr id="7" name="Rectangular Callout 6"/>
          <p:cNvSpPr/>
          <p:nvPr/>
        </p:nvSpPr>
        <p:spPr>
          <a:xfrm>
            <a:off x="1661160" y="761999"/>
            <a:ext cx="7406640" cy="822960"/>
          </a:xfrm>
          <a:prstGeom prst="wedgeRectCallout">
            <a:avLst>
              <a:gd name="adj1" fmla="val -20620"/>
              <a:gd name="adj2" fmla="val 49597"/>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80"/>
                </a:solidFill>
              </a:rPr>
              <a:t>This is </a:t>
            </a:r>
            <a:r>
              <a:rPr lang="en-US" b="1" dirty="0" smtClean="0">
                <a:solidFill>
                  <a:srgbClr val="000080"/>
                </a:solidFill>
              </a:rPr>
              <a:t>not an unsupervised learning </a:t>
            </a:r>
            <a:r>
              <a:rPr lang="en-US" dirty="0" smtClean="0">
                <a:solidFill>
                  <a:srgbClr val="000080"/>
                </a:solidFill>
              </a:rPr>
              <a:t>scenario</a:t>
            </a:r>
            <a:r>
              <a:rPr lang="en-US" sz="1600" dirty="0" smtClean="0">
                <a:solidFill>
                  <a:srgbClr val="000080"/>
                </a:solidFill>
              </a:rPr>
              <a:t>. Unsupervised learning assumes a coherent collection of data points, where similar data points are assigned similar labels. It does not work on a single document. Related (but not identical) to 0/1-shot learning.  </a:t>
            </a:r>
            <a:endParaRPr lang="en-US" sz="1600" dirty="0">
              <a:solidFill>
                <a:srgbClr val="000080"/>
              </a:solidFill>
            </a:endParaRPr>
          </a:p>
        </p:txBody>
      </p:sp>
    </p:spTree>
    <p:extLst>
      <p:ext uri="{BB962C8B-B14F-4D97-AF65-F5344CB8AC3E}">
        <p14:creationId xmlns:p14="http://schemas.microsoft.com/office/powerpoint/2010/main" val="200610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6096000" y="2971800"/>
            <a:ext cx="2971800" cy="609600"/>
          </a:xfrm>
          <a:prstGeom prst="wedgeRectCallout">
            <a:avLst>
              <a:gd name="adj1" fmla="val -69452"/>
              <a:gd name="adj2" fmla="val 177748"/>
            </a:avLst>
          </a:prstGeom>
          <a:solidFill>
            <a:srgbClr val="FAE1AF"/>
          </a:solidFill>
          <a:ln w="19050">
            <a:solidFill>
              <a:srgbClr val="A7001B"/>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3366"/>
                </a:solidFill>
              </a:rPr>
              <a:t>No task specific supervision. Wikipedia is there.</a:t>
            </a:r>
            <a:endParaRPr lang="en-US" dirty="0">
              <a:solidFill>
                <a:srgbClr val="003366"/>
              </a:solidFill>
            </a:endParaRPr>
          </a:p>
        </p:txBody>
      </p:sp>
      <p:sp>
        <p:nvSpPr>
          <p:cNvPr id="2" name="Title 1"/>
          <p:cNvSpPr>
            <a:spLocks noGrp="1"/>
          </p:cNvSpPr>
          <p:nvPr>
            <p:ph type="title"/>
          </p:nvPr>
        </p:nvSpPr>
        <p:spPr/>
        <p:txBody>
          <a:bodyPr>
            <a:normAutofit/>
          </a:bodyPr>
          <a:lstStyle/>
          <a:p>
            <a:r>
              <a:rPr lang="en-US" dirty="0" smtClean="0"/>
              <a:t>Text Representation</a:t>
            </a:r>
            <a:endParaRPr lang="en-US" dirty="0"/>
          </a:p>
        </p:txBody>
      </p:sp>
      <p:sp>
        <p:nvSpPr>
          <p:cNvPr id="3" name="Content Placeholder 2"/>
          <p:cNvSpPr>
            <a:spLocks noGrp="1"/>
          </p:cNvSpPr>
          <p:nvPr>
            <p:ph idx="1"/>
          </p:nvPr>
        </p:nvSpPr>
        <p:spPr/>
        <p:txBody>
          <a:bodyPr>
            <a:normAutofit/>
          </a:bodyPr>
          <a:lstStyle/>
          <a:p>
            <a:r>
              <a:rPr lang="en-US" dirty="0" smtClean="0"/>
              <a:t>[Dense] Distributed Representations (Embeddings)</a:t>
            </a:r>
          </a:p>
          <a:p>
            <a:pPr lvl="1"/>
            <a:r>
              <a:rPr lang="en-US" dirty="0" smtClean="0"/>
              <a:t>New powerful implementations of good old ideas </a:t>
            </a:r>
          </a:p>
          <a:p>
            <a:pPr lvl="2"/>
            <a:r>
              <a:rPr lang="en-US" dirty="0" smtClean="0"/>
              <a:t>Learn a representation for a word as a function of words in its context</a:t>
            </a:r>
          </a:p>
          <a:p>
            <a:endParaRPr lang="en-US" dirty="0" smtClean="0"/>
          </a:p>
          <a:p>
            <a:r>
              <a:rPr lang="en-US" dirty="0" smtClean="0"/>
              <a:t>Brown Clusters</a:t>
            </a:r>
          </a:p>
          <a:p>
            <a:pPr lvl="1"/>
            <a:r>
              <a:rPr lang="en-US" dirty="0" smtClean="0"/>
              <a:t>An HMM based approach</a:t>
            </a:r>
          </a:p>
          <a:p>
            <a:pPr lvl="1"/>
            <a:r>
              <a:rPr lang="en-US" dirty="0" smtClean="0"/>
              <a:t>Found a lot of applications in other NLP tasks</a:t>
            </a:r>
          </a:p>
          <a:p>
            <a:endParaRPr lang="en-US" dirty="0" smtClean="0"/>
          </a:p>
          <a:p>
            <a:r>
              <a:rPr lang="en-US" dirty="0" smtClean="0"/>
              <a:t>[Sparse] Explicit Semantic Analysis (ESA) </a:t>
            </a:r>
          </a:p>
          <a:p>
            <a:pPr lvl="1"/>
            <a:r>
              <a:rPr lang="en-US" dirty="0" smtClean="0"/>
              <a:t>A Wikipedia driven approach –  </a:t>
            </a:r>
            <a:r>
              <a:rPr lang="en-US" dirty="0" smtClean="0">
                <a:solidFill>
                  <a:srgbClr val="000080"/>
                </a:solidFill>
              </a:rPr>
              <a:t>best for topical classification</a:t>
            </a:r>
          </a:p>
          <a:p>
            <a:pPr lvl="2"/>
            <a:r>
              <a:rPr lang="en-US" dirty="0" smtClean="0"/>
              <a:t>Represent a word as a (weighted) list of all Wikipedia titles it occurs in</a:t>
            </a:r>
          </a:p>
          <a:p>
            <a:pPr lvl="1"/>
            <a:r>
              <a:rPr lang="en-US" altLang="en-US" dirty="0"/>
              <a:t>Gabrilovich &amp; Markovitch </a:t>
            </a:r>
            <a:r>
              <a:rPr lang="en-US" altLang="en-US" dirty="0" smtClean="0"/>
              <a:t>2009</a:t>
            </a:r>
            <a:endParaRPr lang="en-US" altLang="en-US" dirty="0"/>
          </a:p>
        </p:txBody>
      </p:sp>
      <p:sp>
        <p:nvSpPr>
          <p:cNvPr id="4" name="Slide Number Placeholder 3"/>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38</a:t>
            </a:fld>
            <a:endParaRPr lang="en-US" altLang="zh-TW" dirty="0"/>
          </a:p>
        </p:txBody>
      </p:sp>
      <p:sp>
        <p:nvSpPr>
          <p:cNvPr id="6" name="Right Arrow 5"/>
          <p:cNvSpPr/>
          <p:nvPr/>
        </p:nvSpPr>
        <p:spPr>
          <a:xfrm>
            <a:off x="0" y="4464648"/>
            <a:ext cx="533400" cy="332961"/>
          </a:xfrm>
          <a:prstGeom prst="rightArrow">
            <a:avLst/>
          </a:prstGeom>
          <a:solidFill>
            <a:srgbClr val="A7001B"/>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15200" y="3657600"/>
            <a:ext cx="1752600" cy="646331"/>
          </a:xfrm>
          <a:prstGeom prst="rect">
            <a:avLst/>
          </a:prstGeom>
          <a:solidFill>
            <a:srgbClr val="FAE1AF"/>
          </a:solidFill>
          <a:ln w="19050">
            <a:solidFill>
              <a:srgbClr val="A7001B"/>
            </a:solidFill>
          </a:ln>
        </p:spPr>
        <p:txBody>
          <a:bodyPr wrap="square" rtlCol="0">
            <a:spAutoFit/>
          </a:bodyPr>
          <a:lstStyle/>
          <a:p>
            <a:pPr algn="ctr"/>
            <a:r>
              <a:rPr lang="en-US" dirty="0" smtClean="0">
                <a:solidFill>
                  <a:srgbClr val="000080"/>
                </a:solidFill>
                <a:latin typeface="+mn-lt"/>
              </a:rPr>
              <a:t>Yields excellent results</a:t>
            </a:r>
            <a:endParaRPr lang="en-US" dirty="0">
              <a:solidFill>
                <a:srgbClr val="000080"/>
              </a:solidFill>
              <a:latin typeface="+mn-lt"/>
            </a:endParaRPr>
          </a:p>
        </p:txBody>
      </p:sp>
    </p:spTree>
    <p:extLst>
      <p:ext uri="{BB962C8B-B14F-4D97-AF65-F5344CB8AC3E}">
        <p14:creationId xmlns:p14="http://schemas.microsoft.com/office/powerpoint/2010/main" val="75579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p:nvPr/>
        </p:nvSpPr>
        <p:spPr>
          <a:xfrm>
            <a:off x="3581400" y="3429000"/>
            <a:ext cx="4267200" cy="707886"/>
          </a:xfrm>
          <a:prstGeom prst="rect">
            <a:avLst/>
          </a:prstGeom>
          <a:solidFill>
            <a:srgbClr val="FAE1AF"/>
          </a:solidFill>
          <a:ln w="19050">
            <a:solidFill>
              <a:srgbClr val="A7001B"/>
            </a:solidFill>
          </a:ln>
        </p:spPr>
        <p:txBody>
          <a:bodyPr wrap="square">
            <a:spAutoFit/>
          </a:bodyPr>
          <a:lstStyle/>
          <a:p>
            <a:r>
              <a:rPr lang="en-US" sz="2000" dirty="0" smtClean="0">
                <a:solidFill>
                  <a:srgbClr val="000080"/>
                </a:solidFill>
                <a:latin typeface="+mj-lt"/>
              </a:rPr>
              <a:t>Transliteration</a:t>
            </a:r>
            <a:r>
              <a:rPr lang="en-US" sz="2000" dirty="0">
                <a:solidFill>
                  <a:srgbClr val="000080"/>
                </a:solidFill>
                <a:latin typeface="+mj-lt"/>
              </a:rPr>
              <a:t>:</a:t>
            </a:r>
            <a:r>
              <a:rPr lang="en-US" sz="2000" dirty="0" smtClean="0">
                <a:solidFill>
                  <a:srgbClr val="000080"/>
                </a:solidFill>
                <a:latin typeface="+mj-lt"/>
              </a:rPr>
              <a:t> How to write “Hussein” in Russian?</a:t>
            </a:r>
            <a:endParaRPr lang="en-US" sz="2000" dirty="0">
              <a:solidFill>
                <a:srgbClr val="000080"/>
              </a:solidFill>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80360" y="2545715"/>
            <a:ext cx="6035040" cy="4114800"/>
          </a:xfrm>
          <a:prstGeom prst="rect">
            <a:avLst/>
          </a:prstGeom>
        </p:spPr>
      </p:pic>
      <p:sp>
        <p:nvSpPr>
          <p:cNvPr id="14341" name="Rectangle 6"/>
          <p:cNvSpPr>
            <a:spLocks noGrp="1" noChangeArrowheads="1"/>
          </p:cNvSpPr>
          <p:nvPr>
            <p:ph type="title"/>
          </p:nvPr>
        </p:nvSpPr>
        <p:spPr/>
        <p:txBody>
          <a:bodyPr/>
          <a:lstStyle/>
          <a:p>
            <a:r>
              <a:rPr lang="en-US" dirty="0" smtClean="0"/>
              <a:t>Incidental Supervision Signals</a:t>
            </a:r>
          </a:p>
        </p:txBody>
      </p:sp>
      <p:sp>
        <p:nvSpPr>
          <p:cNvPr id="1319941" name="Rectangle 5"/>
          <p:cNvSpPr>
            <a:spLocks noGrp="1" noChangeArrowheads="1"/>
          </p:cNvSpPr>
          <p:nvPr>
            <p:ph idx="1"/>
          </p:nvPr>
        </p:nvSpPr>
        <p:spPr/>
        <p:txBody>
          <a:bodyPr/>
          <a:lstStyle/>
          <a:p>
            <a:r>
              <a:rPr lang="en-US" sz="2000" dirty="0" smtClean="0"/>
              <a:t>Searching for supervision signals could be challenging. </a:t>
            </a:r>
          </a:p>
          <a:p>
            <a:r>
              <a:rPr lang="en-US" sz="2000" dirty="0" smtClean="0"/>
              <a:t>Supervision could be </a:t>
            </a:r>
            <a:r>
              <a:rPr lang="en-US" sz="2000" dirty="0" smtClean="0">
                <a:solidFill>
                  <a:srgbClr val="400080"/>
                </a:solidFill>
              </a:rPr>
              <a:t>incidental</a:t>
            </a:r>
            <a:r>
              <a:rPr lang="en-US" sz="2000" dirty="0" smtClean="0"/>
              <a:t>, in the sense that it provides some signals that might be </a:t>
            </a:r>
            <a:r>
              <a:rPr lang="en-US" sz="2000" dirty="0" smtClean="0">
                <a:solidFill>
                  <a:srgbClr val="400080"/>
                </a:solidFill>
              </a:rPr>
              <a:t>co-related</a:t>
            </a:r>
            <a:r>
              <a:rPr lang="en-US" sz="2000" dirty="0" smtClean="0"/>
              <a:t> to the target task. </a:t>
            </a:r>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39</a:t>
            </a:fld>
            <a:endParaRPr lang="en-US" altLang="zh-TW"/>
          </a:p>
        </p:txBody>
      </p:sp>
      <p:sp>
        <p:nvSpPr>
          <p:cNvPr id="2" name="Rectangle 1"/>
          <p:cNvSpPr/>
          <p:nvPr/>
        </p:nvSpPr>
        <p:spPr>
          <a:xfrm>
            <a:off x="152400" y="2667000"/>
            <a:ext cx="2895600" cy="100584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Assume a comparable, weakly temporally aligned news feeds.</a:t>
            </a:r>
            <a:endParaRPr lang="en-US" sz="2000" dirty="0">
              <a:solidFill>
                <a:srgbClr val="000080"/>
              </a:solidFill>
              <a:latin typeface="+mj-lt"/>
            </a:endParaRPr>
          </a:p>
        </p:txBody>
      </p:sp>
      <p:sp>
        <p:nvSpPr>
          <p:cNvPr id="7" name="Rectangle 6"/>
          <p:cNvSpPr/>
          <p:nvPr/>
        </p:nvSpPr>
        <p:spPr>
          <a:xfrm>
            <a:off x="3657600" y="2797235"/>
            <a:ext cx="1981200" cy="411480"/>
          </a:xfrm>
          <a:prstGeom prst="rect">
            <a:avLst/>
          </a:prstGeom>
          <a:solidFill>
            <a:srgbClr val="FAE1AF"/>
          </a:solidFill>
          <a:ln>
            <a:solidFill>
              <a:srgbClr val="FF0000"/>
            </a:solidFill>
          </a:ln>
        </p:spPr>
        <p:txBody>
          <a:bodyPr wrap="square">
            <a:spAutoFit/>
          </a:bodyPr>
          <a:lstStyle/>
          <a:p>
            <a:r>
              <a:rPr lang="en-US" sz="2000" dirty="0" smtClean="0">
                <a:solidFill>
                  <a:srgbClr val="000080"/>
                </a:solidFill>
                <a:latin typeface="+mj-lt"/>
              </a:rPr>
              <a:t>Hussein (English)</a:t>
            </a:r>
            <a:endParaRPr lang="en-US" sz="2000" dirty="0">
              <a:solidFill>
                <a:srgbClr val="000080"/>
              </a:solidFill>
              <a:latin typeface="+mj-lt"/>
            </a:endParaRPr>
          </a:p>
        </p:txBody>
      </p:sp>
      <p:sp>
        <p:nvSpPr>
          <p:cNvPr id="9" name="Rectangle 8"/>
          <p:cNvSpPr/>
          <p:nvPr/>
        </p:nvSpPr>
        <p:spPr>
          <a:xfrm>
            <a:off x="3657600" y="533400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Russia (English) </a:t>
            </a:r>
            <a:endParaRPr lang="en-US" sz="2000" dirty="0">
              <a:solidFill>
                <a:srgbClr val="000080"/>
              </a:solidFill>
              <a:latin typeface="+mj-lt"/>
            </a:endParaRPr>
          </a:p>
        </p:txBody>
      </p:sp>
      <p:sp>
        <p:nvSpPr>
          <p:cNvPr id="3" name="Rectangle 2"/>
          <p:cNvSpPr/>
          <p:nvPr/>
        </p:nvSpPr>
        <p:spPr>
          <a:xfrm>
            <a:off x="152400" y="4157008"/>
            <a:ext cx="2895600" cy="228600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n-lt"/>
              </a:rPr>
              <a:t>Weak </a:t>
            </a:r>
            <a:r>
              <a:rPr lang="en-US" sz="2000" dirty="0">
                <a:solidFill>
                  <a:srgbClr val="000080"/>
                </a:solidFill>
                <a:latin typeface="+mn-lt"/>
              </a:rPr>
              <a:t>synchronicity provides a cue about the relatedness </a:t>
            </a:r>
            <a:r>
              <a:rPr lang="en-US" sz="2000" dirty="0" smtClean="0">
                <a:solidFill>
                  <a:srgbClr val="000080"/>
                </a:solidFill>
                <a:latin typeface="+mn-lt"/>
              </a:rPr>
              <a:t>of (some)  </a:t>
            </a:r>
            <a:r>
              <a:rPr lang="en-US" sz="2000" dirty="0">
                <a:solidFill>
                  <a:srgbClr val="000080"/>
                </a:solidFill>
                <a:latin typeface="+mn-lt"/>
              </a:rPr>
              <a:t>NEs across the </a:t>
            </a:r>
            <a:r>
              <a:rPr lang="en-US" sz="2000" dirty="0" smtClean="0">
                <a:solidFill>
                  <a:srgbClr val="000080"/>
                </a:solidFill>
                <a:latin typeface="+mn-lt"/>
              </a:rPr>
              <a:t>languages</a:t>
            </a:r>
            <a:r>
              <a:rPr lang="en-US" sz="2000" dirty="0">
                <a:solidFill>
                  <a:srgbClr val="000080"/>
                </a:solidFill>
                <a:latin typeface="+mn-lt"/>
              </a:rPr>
              <a:t>, and can be exploited to associate </a:t>
            </a:r>
            <a:r>
              <a:rPr lang="en-US" sz="2000" dirty="0" smtClean="0">
                <a:solidFill>
                  <a:srgbClr val="000080"/>
                </a:solidFill>
                <a:latin typeface="+mn-lt"/>
              </a:rPr>
              <a:t>them</a:t>
            </a:r>
          </a:p>
          <a:p>
            <a:r>
              <a:rPr lang="en-US" dirty="0" smtClean="0">
                <a:solidFill>
                  <a:srgbClr val="400080"/>
                </a:solidFill>
                <a:latin typeface="+mn-lt"/>
              </a:rPr>
              <a:t>[</a:t>
            </a:r>
            <a:r>
              <a:rPr lang="en-US" dirty="0" err="1" smtClean="0">
                <a:solidFill>
                  <a:srgbClr val="400080"/>
                </a:solidFill>
                <a:latin typeface="+mn-lt"/>
              </a:rPr>
              <a:t>Klementiev</a:t>
            </a:r>
            <a:r>
              <a:rPr lang="en-US" dirty="0" smtClean="0">
                <a:solidFill>
                  <a:srgbClr val="400080"/>
                </a:solidFill>
                <a:latin typeface="+mn-lt"/>
              </a:rPr>
              <a:t> &amp; Roth, 06,08]</a:t>
            </a:r>
            <a:endParaRPr lang="en-US" dirty="0">
              <a:solidFill>
                <a:srgbClr val="400080"/>
              </a:solidFill>
              <a:latin typeface="+mn-lt"/>
            </a:endParaRPr>
          </a:p>
        </p:txBody>
      </p:sp>
      <p:sp>
        <p:nvSpPr>
          <p:cNvPr id="10" name="Rectangle 9"/>
          <p:cNvSpPr/>
          <p:nvPr/>
        </p:nvSpPr>
        <p:spPr>
          <a:xfrm>
            <a:off x="5064940" y="2451189"/>
            <a:ext cx="1722120" cy="307777"/>
          </a:xfrm>
          <a:prstGeom prst="rect">
            <a:avLst/>
          </a:prstGeom>
          <a:solidFill>
            <a:srgbClr val="FFFFCC"/>
          </a:solidFill>
          <a:ln>
            <a:solidFill>
              <a:srgbClr val="A7001B"/>
            </a:solidFill>
          </a:ln>
        </p:spPr>
        <p:txBody>
          <a:bodyPr wrap="square">
            <a:spAutoFit/>
          </a:bodyPr>
          <a:lstStyle/>
          <a:p>
            <a:pPr marL="0" marR="0">
              <a:spcBef>
                <a:spcPts val="0"/>
              </a:spcBef>
              <a:spcAft>
                <a:spcPts val="0"/>
              </a:spcAft>
            </a:pPr>
            <a:r>
              <a:rPr lang="en-US" sz="1400" dirty="0" smtClean="0">
                <a:solidFill>
                  <a:srgbClr val="000080"/>
                </a:solidFill>
                <a:latin typeface="Calibri"/>
                <a:ea typeface="Calibri"/>
                <a:cs typeface="Times New Roman"/>
              </a:rPr>
              <a:t>Temporal histograms</a:t>
            </a:r>
            <a:endParaRPr lang="en-US" dirty="0">
              <a:solidFill>
                <a:srgbClr val="000080"/>
              </a:solidFill>
              <a:latin typeface="Calibri"/>
              <a:ea typeface="Calibri"/>
              <a:cs typeface="Times New Roman"/>
            </a:endParaRPr>
          </a:p>
        </p:txBody>
      </p:sp>
      <p:sp>
        <p:nvSpPr>
          <p:cNvPr id="8" name="Rectangle 7"/>
          <p:cNvSpPr/>
          <p:nvPr/>
        </p:nvSpPr>
        <p:spPr>
          <a:xfrm>
            <a:off x="3657600" y="40194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Hussein (Russian)</a:t>
            </a:r>
            <a:endParaRPr lang="en-US" sz="2000" dirty="0">
              <a:solidFill>
                <a:srgbClr val="000080"/>
              </a:solidFill>
              <a:latin typeface="+mj-lt"/>
            </a:endParaRPr>
          </a:p>
        </p:txBody>
      </p:sp>
    </p:spTree>
    <p:extLst>
      <p:ext uri="{BB962C8B-B14F-4D97-AF65-F5344CB8AC3E}">
        <p14:creationId xmlns:p14="http://schemas.microsoft.com/office/powerpoint/2010/main" val="277876191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7" grpId="0" animBg="1"/>
      <p:bldP spid="9" grpId="0" animBg="1"/>
      <p:bldP spid="3" grpId="0" animBg="1"/>
      <p:bldP spid="10"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Important</a:t>
            </a:r>
            <a:endParaRPr lang="en-US" dirty="0"/>
          </a:p>
        </p:txBody>
      </p:sp>
      <p:sp>
        <p:nvSpPr>
          <p:cNvPr id="3" name="Content Placeholder 2"/>
          <p:cNvSpPr>
            <a:spLocks noGrp="1"/>
          </p:cNvSpPr>
          <p:nvPr>
            <p:ph idx="1"/>
          </p:nvPr>
        </p:nvSpPr>
        <p:spPr/>
        <p:txBody>
          <a:bodyPr/>
          <a:lstStyle/>
          <a:p>
            <a:r>
              <a:rPr lang="en-US" dirty="0" smtClean="0"/>
              <a:t>How to make progress towards natural language understanding</a:t>
            </a:r>
          </a:p>
          <a:p>
            <a:pPr lvl="1"/>
            <a:r>
              <a:rPr lang="en-US" dirty="0"/>
              <a:t>Think about stories</a:t>
            </a:r>
          </a:p>
          <a:p>
            <a:pPr lvl="1"/>
            <a:r>
              <a:rPr lang="en-US" dirty="0" smtClean="0"/>
              <a:t>Learning and Reasoning</a:t>
            </a:r>
          </a:p>
          <a:p>
            <a:pPr lvl="1"/>
            <a:endParaRPr lang="en-US" dirty="0" smtClean="0"/>
          </a:p>
          <a:p>
            <a:r>
              <a:rPr lang="en-US" dirty="0" smtClean="0"/>
              <a:t>Dispel with some of the currently hot trends</a:t>
            </a:r>
          </a:p>
          <a:p>
            <a:pPr lvl="1"/>
            <a:r>
              <a:rPr lang="en-US" dirty="0" smtClean="0"/>
              <a:t>If we want to reach the moon…</a:t>
            </a:r>
          </a:p>
          <a:p>
            <a:endParaRPr lang="en-US" dirty="0" smtClean="0"/>
          </a:p>
          <a:p>
            <a:r>
              <a:rPr lang="en-US" dirty="0" smtClean="0"/>
              <a:t>A tribute to John McCarthy</a:t>
            </a:r>
          </a:p>
          <a:p>
            <a:pPr lvl="1"/>
            <a:r>
              <a:rPr lang="en-US" dirty="0" smtClean="0"/>
              <a:t>His thoughts about stories</a:t>
            </a:r>
            <a:endParaRPr lang="en-US" dirty="0"/>
          </a:p>
          <a:p>
            <a:endParaRPr lang="en-US" dirty="0" smtClean="0"/>
          </a:p>
          <a:p>
            <a:r>
              <a:rPr lang="en-US" dirty="0" smtClean="0"/>
              <a:t>A brief, example-based, tour of some of my work in these directions</a:t>
            </a:r>
            <a:endParaRPr lang="en-US" dirty="0"/>
          </a:p>
        </p:txBody>
      </p:sp>
      <p:pic>
        <p:nvPicPr>
          <p:cNvPr id="2050" name="Picture 2" descr="Image result for getting to the moon vs climbing a tree cart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177" y="2187122"/>
            <a:ext cx="2752165"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58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ular Callout 12"/>
          <p:cNvSpPr/>
          <p:nvPr/>
        </p:nvSpPr>
        <p:spPr>
          <a:xfrm>
            <a:off x="5943600" y="38099"/>
            <a:ext cx="3124200" cy="609600"/>
          </a:xfrm>
          <a:prstGeom prst="wedgeRectCallout">
            <a:avLst>
              <a:gd name="adj1" fmla="val -78488"/>
              <a:gd name="adj2" fmla="val 208907"/>
            </a:avLst>
          </a:prstGeom>
          <a:solidFill>
            <a:srgbClr val="FAE1AF"/>
          </a:solidFill>
          <a:ln>
            <a:solidFill>
              <a:srgbClr val="A7001B"/>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srgbClr val="003366"/>
                </a:solidFill>
              </a:rPr>
              <a:t>Need an </a:t>
            </a:r>
            <a:r>
              <a:rPr lang="en-US" sz="1600" b="1" dirty="0" smtClean="0">
                <a:solidFill>
                  <a:srgbClr val="003366"/>
                </a:solidFill>
              </a:rPr>
              <a:t>inference mechanism </a:t>
            </a:r>
            <a:r>
              <a:rPr lang="en-US" sz="1600" dirty="0" smtClean="0">
                <a:solidFill>
                  <a:srgbClr val="003366"/>
                </a:solidFill>
              </a:rPr>
              <a:t>that supports combining signals/models</a:t>
            </a:r>
            <a:endParaRPr lang="en-US" sz="1600" dirty="0">
              <a:solidFill>
                <a:srgbClr val="003366"/>
              </a:solidFill>
            </a:endParaRPr>
          </a:p>
        </p:txBody>
      </p:sp>
      <p:sp>
        <p:nvSpPr>
          <p:cNvPr id="14341" name="Rectangle 6"/>
          <p:cNvSpPr>
            <a:spLocks noGrp="1" noChangeArrowheads="1"/>
          </p:cNvSpPr>
          <p:nvPr>
            <p:ph type="title"/>
          </p:nvPr>
        </p:nvSpPr>
        <p:spPr/>
        <p:txBody>
          <a:bodyPr/>
          <a:lstStyle/>
          <a:p>
            <a:r>
              <a:rPr lang="en-US" dirty="0" smtClean="0"/>
              <a:t>Incidental Supervision Signals</a:t>
            </a:r>
          </a:p>
        </p:txBody>
      </p:sp>
      <p:sp>
        <p:nvSpPr>
          <p:cNvPr id="1319941" name="Rectangle 5"/>
          <p:cNvSpPr>
            <a:spLocks noGrp="1" noChangeArrowheads="1"/>
          </p:cNvSpPr>
          <p:nvPr>
            <p:ph idx="1"/>
          </p:nvPr>
        </p:nvSpPr>
        <p:spPr>
          <a:xfrm>
            <a:off x="457200" y="914400"/>
            <a:ext cx="8229600" cy="4953000"/>
          </a:xfrm>
          <a:ln>
            <a:noFill/>
          </a:ln>
        </p:spPr>
        <p:txBody>
          <a:bodyPr/>
          <a:lstStyle/>
          <a:p>
            <a:r>
              <a:rPr lang="en-US" sz="2000" dirty="0" smtClean="0"/>
              <a:t>By itself, this temporal signal may not be sufficient to support learning robust models. </a:t>
            </a:r>
          </a:p>
          <a:p>
            <a:r>
              <a:rPr lang="en-US" sz="2000" dirty="0" smtClean="0"/>
              <a:t>Along with </a:t>
            </a:r>
            <a:r>
              <a:rPr lang="en-US" sz="2000" dirty="0" smtClean="0">
                <a:solidFill>
                  <a:srgbClr val="0033CC"/>
                </a:solidFill>
              </a:rPr>
              <a:t>weak phonetic signals</a:t>
            </a:r>
            <a:r>
              <a:rPr lang="en-US" sz="2000" dirty="0" smtClean="0"/>
              <a:t>, </a:t>
            </a:r>
            <a:r>
              <a:rPr lang="en-US" sz="2000" dirty="0" smtClean="0">
                <a:solidFill>
                  <a:srgbClr val="0033CC"/>
                </a:solidFill>
              </a:rPr>
              <a:t>context</a:t>
            </a:r>
            <a:r>
              <a:rPr lang="en-US" sz="2000" dirty="0" smtClean="0"/>
              <a:t>, </a:t>
            </a:r>
            <a:r>
              <a:rPr lang="en-US" sz="2000" dirty="0" smtClean="0">
                <a:solidFill>
                  <a:srgbClr val="0033CC"/>
                </a:solidFill>
              </a:rPr>
              <a:t>topics</a:t>
            </a:r>
            <a:r>
              <a:rPr lang="en-US" sz="2000" dirty="0" smtClean="0"/>
              <a:t>, etc. it can be used to get robust models. </a:t>
            </a:r>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40</a:t>
            </a:fld>
            <a:endParaRPr lang="en-US" altLang="zh-TW"/>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880360" y="2545715"/>
            <a:ext cx="6035040" cy="4159885"/>
          </a:xfrm>
          <a:prstGeom prst="rect">
            <a:avLst/>
          </a:prstGeom>
        </p:spPr>
      </p:pic>
      <p:sp>
        <p:nvSpPr>
          <p:cNvPr id="14" name="Rectangle 13"/>
          <p:cNvSpPr/>
          <p:nvPr/>
        </p:nvSpPr>
        <p:spPr>
          <a:xfrm>
            <a:off x="5238748" y="1905000"/>
            <a:ext cx="3810000" cy="523220"/>
          </a:xfrm>
          <a:prstGeom prst="rect">
            <a:avLst/>
          </a:prstGeom>
          <a:solidFill>
            <a:srgbClr val="FAE1AF"/>
          </a:solidFill>
          <a:ln>
            <a:solidFill>
              <a:srgbClr val="A7001B"/>
            </a:solidFill>
          </a:ln>
        </p:spPr>
        <p:txBody>
          <a:bodyPr wrap="square">
            <a:spAutoFit/>
          </a:bodyPr>
          <a:lstStyle/>
          <a:p>
            <a:pPr marL="0" marR="0">
              <a:spcBef>
                <a:spcPts val="0"/>
              </a:spcBef>
              <a:spcAft>
                <a:spcPts val="0"/>
              </a:spcAft>
            </a:pPr>
            <a:r>
              <a:rPr lang="en-US" sz="1400" dirty="0" smtClean="0">
                <a:solidFill>
                  <a:srgbClr val="000080"/>
                </a:solidFill>
                <a:latin typeface="Calibri"/>
                <a:ea typeface="Calibri"/>
                <a:cs typeface="Times New Roman"/>
              </a:rPr>
              <a:t>Incidental supervision in </a:t>
            </a:r>
            <a:r>
              <a:rPr lang="en-US" sz="1400" dirty="0" smtClean="0">
                <a:solidFill>
                  <a:srgbClr val="A7001B"/>
                </a:solidFill>
                <a:latin typeface="Calibri"/>
                <a:ea typeface="Calibri"/>
                <a:cs typeface="Times New Roman"/>
              </a:rPr>
              <a:t>not</a:t>
            </a:r>
            <a:r>
              <a:rPr lang="en-US" sz="1400" dirty="0" smtClean="0">
                <a:solidFill>
                  <a:srgbClr val="000080"/>
                </a:solidFill>
                <a:latin typeface="Calibri"/>
                <a:ea typeface="Calibri"/>
                <a:cs typeface="Times New Roman"/>
              </a:rPr>
              <a:t> distant supervision; but distant supervision is one instance of it. </a:t>
            </a:r>
            <a:endParaRPr lang="en-US" dirty="0">
              <a:solidFill>
                <a:srgbClr val="000080"/>
              </a:solidFill>
              <a:latin typeface="Calibri"/>
              <a:ea typeface="Calibri"/>
              <a:cs typeface="Times New Roman"/>
            </a:endParaRPr>
          </a:p>
        </p:txBody>
      </p:sp>
      <p:sp>
        <p:nvSpPr>
          <p:cNvPr id="15" name="Rectangle 14"/>
          <p:cNvSpPr/>
          <p:nvPr/>
        </p:nvSpPr>
        <p:spPr>
          <a:xfrm>
            <a:off x="152400" y="2667000"/>
            <a:ext cx="2895600" cy="100584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Assume a comparable, weakly temporally aligned news feeds.</a:t>
            </a:r>
            <a:endParaRPr lang="en-US" sz="2000" dirty="0">
              <a:solidFill>
                <a:srgbClr val="000080"/>
              </a:solidFill>
              <a:latin typeface="+mj-lt"/>
            </a:endParaRPr>
          </a:p>
        </p:txBody>
      </p:sp>
      <p:sp>
        <p:nvSpPr>
          <p:cNvPr id="16" name="Rectangle 15"/>
          <p:cNvSpPr/>
          <p:nvPr/>
        </p:nvSpPr>
        <p:spPr>
          <a:xfrm>
            <a:off x="3657600" y="2797235"/>
            <a:ext cx="1981200" cy="411480"/>
          </a:xfrm>
          <a:prstGeom prst="rect">
            <a:avLst/>
          </a:prstGeom>
          <a:solidFill>
            <a:srgbClr val="FAE1AF"/>
          </a:solidFill>
          <a:ln>
            <a:solidFill>
              <a:srgbClr val="FF0000"/>
            </a:solidFill>
          </a:ln>
        </p:spPr>
        <p:txBody>
          <a:bodyPr wrap="square">
            <a:spAutoFit/>
          </a:bodyPr>
          <a:lstStyle/>
          <a:p>
            <a:r>
              <a:rPr lang="en-US" sz="2000" dirty="0" smtClean="0">
                <a:solidFill>
                  <a:srgbClr val="000080"/>
                </a:solidFill>
                <a:latin typeface="+mj-lt"/>
              </a:rPr>
              <a:t>Hussein (English)</a:t>
            </a:r>
            <a:endParaRPr lang="en-US" sz="2000" dirty="0">
              <a:solidFill>
                <a:srgbClr val="000080"/>
              </a:solidFill>
              <a:latin typeface="+mj-lt"/>
            </a:endParaRPr>
          </a:p>
        </p:txBody>
      </p:sp>
      <p:sp>
        <p:nvSpPr>
          <p:cNvPr id="17" name="Rectangle 16"/>
          <p:cNvSpPr/>
          <p:nvPr/>
        </p:nvSpPr>
        <p:spPr>
          <a:xfrm>
            <a:off x="3657600" y="53910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Russia (English) </a:t>
            </a:r>
            <a:endParaRPr lang="en-US" sz="2000" dirty="0">
              <a:solidFill>
                <a:srgbClr val="000080"/>
              </a:solidFill>
              <a:latin typeface="+mj-lt"/>
            </a:endParaRPr>
          </a:p>
        </p:txBody>
      </p:sp>
      <p:sp>
        <p:nvSpPr>
          <p:cNvPr id="18" name="Rectangle 17"/>
          <p:cNvSpPr/>
          <p:nvPr/>
        </p:nvSpPr>
        <p:spPr>
          <a:xfrm>
            <a:off x="152400" y="4157008"/>
            <a:ext cx="2895600" cy="228600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n-lt"/>
              </a:rPr>
              <a:t>Weak </a:t>
            </a:r>
            <a:r>
              <a:rPr lang="en-US" sz="2000" dirty="0">
                <a:solidFill>
                  <a:srgbClr val="000080"/>
                </a:solidFill>
                <a:latin typeface="+mn-lt"/>
              </a:rPr>
              <a:t>synchronicity provides a cue about the relatedness </a:t>
            </a:r>
            <a:r>
              <a:rPr lang="en-US" sz="2000" dirty="0" smtClean="0">
                <a:solidFill>
                  <a:srgbClr val="000080"/>
                </a:solidFill>
                <a:latin typeface="+mn-lt"/>
              </a:rPr>
              <a:t>of (some)  </a:t>
            </a:r>
            <a:r>
              <a:rPr lang="en-US" sz="2000" dirty="0">
                <a:solidFill>
                  <a:srgbClr val="000080"/>
                </a:solidFill>
                <a:latin typeface="+mn-lt"/>
              </a:rPr>
              <a:t>NEs across the </a:t>
            </a:r>
            <a:r>
              <a:rPr lang="en-US" sz="2000" dirty="0" smtClean="0">
                <a:solidFill>
                  <a:srgbClr val="000080"/>
                </a:solidFill>
                <a:latin typeface="+mn-lt"/>
              </a:rPr>
              <a:t>languages</a:t>
            </a:r>
            <a:r>
              <a:rPr lang="en-US" sz="2000" dirty="0">
                <a:solidFill>
                  <a:srgbClr val="000080"/>
                </a:solidFill>
                <a:latin typeface="+mn-lt"/>
              </a:rPr>
              <a:t>, and can be exploited to associate </a:t>
            </a:r>
            <a:r>
              <a:rPr lang="en-US" sz="2000" dirty="0" smtClean="0">
                <a:solidFill>
                  <a:srgbClr val="000080"/>
                </a:solidFill>
                <a:latin typeface="+mn-lt"/>
              </a:rPr>
              <a:t>them</a:t>
            </a:r>
          </a:p>
          <a:p>
            <a:r>
              <a:rPr lang="en-US" dirty="0" smtClean="0">
                <a:solidFill>
                  <a:srgbClr val="000080"/>
                </a:solidFill>
                <a:latin typeface="+mn-lt"/>
              </a:rPr>
              <a:t>[</a:t>
            </a:r>
            <a:r>
              <a:rPr lang="en-US" dirty="0" err="1" smtClean="0">
                <a:solidFill>
                  <a:srgbClr val="000080"/>
                </a:solidFill>
                <a:latin typeface="+mn-lt"/>
              </a:rPr>
              <a:t>Klementiev</a:t>
            </a:r>
            <a:r>
              <a:rPr lang="en-US" dirty="0" smtClean="0">
                <a:solidFill>
                  <a:srgbClr val="000080"/>
                </a:solidFill>
                <a:latin typeface="+mn-lt"/>
              </a:rPr>
              <a:t> &amp; Roth, 06,08]</a:t>
            </a:r>
            <a:endParaRPr lang="en-US" dirty="0">
              <a:solidFill>
                <a:srgbClr val="000080"/>
              </a:solidFill>
              <a:latin typeface="+mn-lt"/>
            </a:endParaRPr>
          </a:p>
        </p:txBody>
      </p:sp>
      <p:sp>
        <p:nvSpPr>
          <p:cNvPr id="19" name="Rectangle 18"/>
          <p:cNvSpPr/>
          <p:nvPr/>
        </p:nvSpPr>
        <p:spPr>
          <a:xfrm>
            <a:off x="5064940" y="2451189"/>
            <a:ext cx="1722120" cy="307777"/>
          </a:xfrm>
          <a:prstGeom prst="rect">
            <a:avLst/>
          </a:prstGeom>
          <a:solidFill>
            <a:srgbClr val="FFFFCC"/>
          </a:solidFill>
          <a:ln>
            <a:solidFill>
              <a:srgbClr val="A7001B"/>
            </a:solidFill>
          </a:ln>
        </p:spPr>
        <p:txBody>
          <a:bodyPr wrap="square">
            <a:spAutoFit/>
          </a:bodyPr>
          <a:lstStyle/>
          <a:p>
            <a:pPr marL="0" marR="0">
              <a:spcBef>
                <a:spcPts val="0"/>
              </a:spcBef>
              <a:spcAft>
                <a:spcPts val="0"/>
              </a:spcAft>
            </a:pPr>
            <a:r>
              <a:rPr lang="en-US" sz="1400" dirty="0" smtClean="0">
                <a:solidFill>
                  <a:srgbClr val="000080"/>
                </a:solidFill>
                <a:latin typeface="Calibri"/>
                <a:ea typeface="Calibri"/>
                <a:cs typeface="Times New Roman"/>
              </a:rPr>
              <a:t>Temporal histograms</a:t>
            </a:r>
            <a:endParaRPr lang="en-US" dirty="0">
              <a:solidFill>
                <a:srgbClr val="000080"/>
              </a:solidFill>
              <a:latin typeface="Calibri"/>
              <a:ea typeface="Calibri"/>
              <a:cs typeface="Times New Roman"/>
            </a:endParaRPr>
          </a:p>
        </p:txBody>
      </p:sp>
      <p:sp>
        <p:nvSpPr>
          <p:cNvPr id="20" name="Rectangle 19"/>
          <p:cNvSpPr/>
          <p:nvPr/>
        </p:nvSpPr>
        <p:spPr>
          <a:xfrm>
            <a:off x="3657600" y="4019490"/>
            <a:ext cx="2088932" cy="411480"/>
          </a:xfrm>
          <a:prstGeom prst="rect">
            <a:avLst/>
          </a:prstGeom>
          <a:solidFill>
            <a:srgbClr val="FAE1AF"/>
          </a:solidFill>
          <a:ln>
            <a:solidFill>
              <a:srgbClr val="A7001B"/>
            </a:solidFill>
          </a:ln>
        </p:spPr>
        <p:txBody>
          <a:bodyPr wrap="square">
            <a:spAutoFit/>
          </a:bodyPr>
          <a:lstStyle/>
          <a:p>
            <a:r>
              <a:rPr lang="en-US" sz="2000" dirty="0" smtClean="0">
                <a:solidFill>
                  <a:srgbClr val="000080"/>
                </a:solidFill>
                <a:latin typeface="+mj-lt"/>
              </a:rPr>
              <a:t>Hussein (Russian)</a:t>
            </a:r>
            <a:endParaRPr lang="en-US" sz="2000" dirty="0">
              <a:solidFill>
                <a:srgbClr val="000080"/>
              </a:solidFill>
              <a:latin typeface="+mj-lt"/>
            </a:endParaRPr>
          </a:p>
        </p:txBody>
      </p:sp>
    </p:spTree>
    <p:extLst>
      <p:ext uri="{BB962C8B-B14F-4D97-AF65-F5344CB8AC3E}">
        <p14:creationId xmlns:p14="http://schemas.microsoft.com/office/powerpoint/2010/main" val="194213896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62" name="Rectangle 10"/>
          <p:cNvSpPr>
            <a:spLocks noGrp="1" noChangeArrowheads="1"/>
          </p:cNvSpPr>
          <p:nvPr>
            <p:ph type="title"/>
          </p:nvPr>
        </p:nvSpPr>
        <p:spPr/>
        <p:txBody>
          <a:bodyPr/>
          <a:lstStyle/>
          <a:p>
            <a:r>
              <a:rPr lang="en-US" altLang="en-US" dirty="0"/>
              <a:t>The language-world mapping </a:t>
            </a:r>
            <a:r>
              <a:rPr lang="en-US" altLang="en-US" dirty="0" smtClean="0"/>
              <a:t>problem </a:t>
            </a:r>
            <a:r>
              <a:rPr lang="en-US" altLang="en-US" sz="1400" dirty="0" smtClean="0">
                <a:solidFill>
                  <a:srgbClr val="000080"/>
                </a:solidFill>
              </a:rPr>
              <a:t>[</a:t>
            </a:r>
            <a:r>
              <a:rPr lang="en-US" altLang="en-US" sz="1400" dirty="0" err="1" smtClean="0">
                <a:solidFill>
                  <a:srgbClr val="000080"/>
                </a:solidFill>
              </a:rPr>
              <a:t>BabySRL</a:t>
            </a:r>
            <a:r>
              <a:rPr lang="en-US" altLang="en-US" sz="1400" dirty="0" smtClean="0">
                <a:solidFill>
                  <a:srgbClr val="000080"/>
                </a:solidFill>
              </a:rPr>
              <a:t>: Connor, Fisher &amp; Roth</a:t>
            </a:r>
            <a:r>
              <a:rPr lang="en-US" altLang="en-US" sz="1400" dirty="0">
                <a:solidFill>
                  <a:srgbClr val="000080"/>
                </a:solidFill>
              </a:rPr>
              <a:t>, </a:t>
            </a:r>
            <a:r>
              <a:rPr lang="en-US" altLang="en-US" sz="1400" dirty="0" smtClean="0">
                <a:solidFill>
                  <a:srgbClr val="000080"/>
                </a:solidFill>
              </a:rPr>
              <a:t>2012]</a:t>
            </a:r>
            <a:endParaRPr lang="en-US" altLang="en-US" sz="1600" dirty="0">
              <a:solidFill>
                <a:srgbClr val="000080"/>
              </a:solidFill>
            </a:endParaRPr>
          </a:p>
        </p:txBody>
      </p:sp>
      <p:sp>
        <p:nvSpPr>
          <p:cNvPr id="2" name="Content Placeholder 1"/>
          <p:cNvSpPr>
            <a:spLocks noGrp="1"/>
          </p:cNvSpPr>
          <p:nvPr>
            <p:ph idx="1"/>
          </p:nvPr>
        </p:nvSpPr>
        <p:spPr>
          <a:xfrm>
            <a:off x="381000" y="1143000"/>
            <a:ext cx="8534400" cy="5181600"/>
          </a:xfrm>
        </p:spPr>
        <p:txBody>
          <a:bodyPr/>
          <a:lstStyle/>
          <a:p>
            <a:r>
              <a:rPr lang="en-US" dirty="0" smtClean="0"/>
              <a:t>Take inspiration from language acquisition?</a:t>
            </a:r>
          </a:p>
          <a:p>
            <a:pPr lvl="1"/>
            <a:r>
              <a:rPr lang="en-US" dirty="0" smtClean="0"/>
              <a:t>Clearly, a lot of incidental supervision</a:t>
            </a:r>
          </a:p>
          <a:p>
            <a:pPr lvl="1"/>
            <a:r>
              <a:rPr lang="en-US" dirty="0" smtClean="0"/>
              <a:t>Harder problems (understanding verbs) bootstrap from easier</a:t>
            </a:r>
            <a:endParaRPr lang="en-US" dirty="0"/>
          </a:p>
        </p:txBody>
      </p:sp>
      <p:sp>
        <p:nvSpPr>
          <p:cNvPr id="10" name="Slide Number Placeholder 3"/>
          <p:cNvSpPr>
            <a:spLocks noGrp="1"/>
          </p:cNvSpPr>
          <p:nvPr>
            <p:ph type="sldNum" sz="quarter" idx="4294967295"/>
          </p:nvPr>
        </p:nvSpPr>
        <p:spPr/>
        <p:txBody>
          <a:bodyPr/>
          <a:lstStyle/>
          <a:p>
            <a:r>
              <a:rPr lang="en-US" altLang="zh-TW"/>
              <a:t>Page </a:t>
            </a:r>
            <a:fld id="{827672E3-811F-4E36-936F-E5C2743997C1}" type="slidenum">
              <a:rPr lang="en-US" altLang="zh-TW"/>
              <a:pPr/>
              <a:t>41</a:t>
            </a:fld>
            <a:endParaRPr lang="en-US" altLang="zh-TW"/>
          </a:p>
        </p:txBody>
      </p:sp>
      <p:pic>
        <p:nvPicPr>
          <p:cNvPr id="1277954" name="Picture 2"/>
          <p:cNvPicPr>
            <a:picLocks noChangeAspect="1" noChangeArrowheads="1"/>
          </p:cNvPicPr>
          <p:nvPr/>
        </p:nvPicPr>
        <p:blipFill>
          <a:blip r:embed="rId3">
            <a:extLst>
              <a:ext uri="{28A0092B-C50C-407E-A947-70E740481C1C}">
                <a14:useLocalDpi xmlns:a14="http://schemas.microsoft.com/office/drawing/2010/main" val="0"/>
              </a:ext>
            </a:extLst>
          </a:blip>
          <a:srcRect l="19835"/>
          <a:stretch>
            <a:fillRect/>
          </a:stretch>
        </p:blipFill>
        <p:spPr bwMode="auto">
          <a:xfrm>
            <a:off x="417513" y="3405188"/>
            <a:ext cx="4154487" cy="1417637"/>
          </a:xfrm>
          <a:prstGeom prst="rect">
            <a:avLst/>
          </a:prstGeom>
          <a:noFill/>
          <a:ln>
            <a:noFill/>
          </a:ln>
          <a:effectLst/>
          <a:extLst>
            <a:ext uri="{909E8E84-426E-40DD-AFC4-6F175D3DCCD1}">
              <a14:hiddenFill xmlns:a14="http://schemas.microsoft.com/office/drawing/2010/main">
                <a:blipFill dpi="0" rotWithShape="0">
                  <a:blip/>
                  <a:srcRect l="1983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7955" name="Text Box 3"/>
          <p:cNvSpPr txBox="1">
            <a:spLocks noChangeArrowheads="1"/>
          </p:cNvSpPr>
          <p:nvPr/>
        </p:nvSpPr>
        <p:spPr bwMode="auto">
          <a:xfrm>
            <a:off x="1492250" y="2971800"/>
            <a:ext cx="200183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 pos="1970088" algn="l"/>
              </a:tabLst>
              <a:defRPr sz="2400">
                <a:solidFill>
                  <a:schemeClr val="tx1"/>
                </a:solidFill>
                <a:latin typeface="Times New Roman" pitchFamily="18" charset="0"/>
              </a:defRPr>
            </a:lvl1pPr>
            <a:lvl2pPr marL="674688" indent="-260350" defTabSz="414338">
              <a:tabLst>
                <a:tab pos="657225" algn="l"/>
                <a:tab pos="1312863" algn="l"/>
                <a:tab pos="1970088" algn="l"/>
              </a:tabLst>
              <a:defRPr sz="2400">
                <a:solidFill>
                  <a:schemeClr val="tx1"/>
                </a:solidFill>
                <a:latin typeface="Times New Roman" pitchFamily="18" charset="0"/>
              </a:defRPr>
            </a:lvl2pPr>
            <a:lvl3pPr marL="1036638" indent="-207963" defTabSz="414338">
              <a:tabLst>
                <a:tab pos="657225" algn="l"/>
                <a:tab pos="1312863" algn="l"/>
                <a:tab pos="1970088" algn="l"/>
              </a:tabLst>
              <a:defRPr sz="2400">
                <a:solidFill>
                  <a:schemeClr val="tx1"/>
                </a:solidFill>
                <a:latin typeface="Times New Roman" pitchFamily="18" charset="0"/>
              </a:defRPr>
            </a:lvl3pPr>
            <a:lvl4pPr marL="1450975" indent="-206375" defTabSz="414338">
              <a:tabLst>
                <a:tab pos="657225" algn="l"/>
                <a:tab pos="1312863" algn="l"/>
                <a:tab pos="1970088" algn="l"/>
              </a:tabLst>
              <a:defRPr sz="2400">
                <a:solidFill>
                  <a:schemeClr val="tx1"/>
                </a:solidFill>
                <a:latin typeface="Times New Roman" pitchFamily="18" charset="0"/>
              </a:defRPr>
            </a:lvl4pPr>
            <a:lvl5pPr marL="1866900" indent="-207963" defTabSz="414338">
              <a:tabLst>
                <a:tab pos="657225" algn="l"/>
                <a:tab pos="1312863" algn="l"/>
                <a:tab pos="1970088"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“the language”</a:t>
            </a:r>
          </a:p>
        </p:txBody>
      </p:sp>
      <p:sp>
        <p:nvSpPr>
          <p:cNvPr id="1277956" name="Text Box 4"/>
          <p:cNvSpPr txBox="1">
            <a:spLocks noChangeArrowheads="1"/>
          </p:cNvSpPr>
          <p:nvPr/>
        </p:nvSpPr>
        <p:spPr bwMode="auto">
          <a:xfrm>
            <a:off x="6738938" y="1828800"/>
            <a:ext cx="1612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Lst>
              <a:defRPr sz="2400">
                <a:solidFill>
                  <a:schemeClr val="tx1"/>
                </a:solidFill>
                <a:latin typeface="Times New Roman" pitchFamily="18" charset="0"/>
              </a:defRPr>
            </a:lvl1pPr>
            <a:lvl2pPr marL="674688" indent="-260350" defTabSz="414338">
              <a:tabLst>
                <a:tab pos="657225" algn="l"/>
                <a:tab pos="1312863" algn="l"/>
              </a:tabLst>
              <a:defRPr sz="2400">
                <a:solidFill>
                  <a:schemeClr val="tx1"/>
                </a:solidFill>
                <a:latin typeface="Times New Roman" pitchFamily="18" charset="0"/>
              </a:defRPr>
            </a:lvl2pPr>
            <a:lvl3pPr marL="1036638" indent="-207963" defTabSz="414338">
              <a:tabLst>
                <a:tab pos="657225" algn="l"/>
                <a:tab pos="1312863" algn="l"/>
              </a:tabLst>
              <a:defRPr sz="2400">
                <a:solidFill>
                  <a:schemeClr val="tx1"/>
                </a:solidFill>
                <a:latin typeface="Times New Roman" pitchFamily="18" charset="0"/>
              </a:defRPr>
            </a:lvl3pPr>
            <a:lvl4pPr marL="1450975" indent="-206375" defTabSz="414338">
              <a:tabLst>
                <a:tab pos="657225" algn="l"/>
                <a:tab pos="1312863" algn="l"/>
              </a:tabLst>
              <a:defRPr sz="2400">
                <a:solidFill>
                  <a:schemeClr val="tx1"/>
                </a:solidFill>
                <a:latin typeface="Times New Roman" pitchFamily="18" charset="0"/>
              </a:defRPr>
            </a:lvl4pPr>
            <a:lvl5pPr marL="1866900" indent="-207963" defTabSz="414338">
              <a:tabLst>
                <a:tab pos="657225" algn="l"/>
                <a:tab pos="131286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“the world”</a:t>
            </a:r>
          </a:p>
        </p:txBody>
      </p:sp>
      <p:pic>
        <p:nvPicPr>
          <p:cNvPr id="1277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286000"/>
            <a:ext cx="2439988" cy="365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7959" name="AutoShape 7"/>
          <p:cNvSpPr>
            <a:spLocks noChangeArrowheads="1"/>
          </p:cNvSpPr>
          <p:nvPr/>
        </p:nvSpPr>
        <p:spPr bwMode="auto">
          <a:xfrm>
            <a:off x="5143500" y="3543300"/>
            <a:ext cx="609600" cy="684213"/>
          </a:xfrm>
          <a:prstGeom prst="leftRightArrow">
            <a:avLst>
              <a:gd name="adj1" fmla="val 50000"/>
              <a:gd name="adj2" fmla="val 19907"/>
            </a:avLst>
          </a:prstGeom>
          <a:solidFill>
            <a:srgbClr val="A7001B"/>
          </a:solidFill>
          <a:ln w="9360">
            <a:solidFill>
              <a:srgbClr val="A7001B"/>
            </a:solidFill>
            <a:miter lim="800000"/>
            <a:headEnd/>
            <a:tailEnd/>
          </a:ln>
          <a:effectLst/>
          <a:extLst/>
        </p:spPr>
        <p:txBody>
          <a:bodyPr wrap="none" anchor="ctr"/>
          <a:lstStyle/>
          <a:p>
            <a:endParaRPr lang="en-US"/>
          </a:p>
        </p:txBody>
      </p:sp>
      <p:sp>
        <p:nvSpPr>
          <p:cNvPr id="1277960" name="Text Box 8"/>
          <p:cNvSpPr txBox="1">
            <a:spLocks noChangeArrowheads="1"/>
          </p:cNvSpPr>
          <p:nvPr/>
        </p:nvSpPr>
        <p:spPr bwMode="auto">
          <a:xfrm>
            <a:off x="735013" y="4735513"/>
            <a:ext cx="3519487"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a:solidFill>
                  <a:srgbClr val="000000"/>
                </a:solidFill>
              </a:rPr>
              <a:t>[</a:t>
            </a:r>
            <a:r>
              <a:rPr lang="en-US" altLang="en-US" dirty="0" err="1">
                <a:solidFill>
                  <a:srgbClr val="000000"/>
                </a:solidFill>
              </a:rPr>
              <a:t>Topid</a:t>
            </a:r>
            <a:r>
              <a:rPr lang="en-US" altLang="en-US" dirty="0">
                <a:solidFill>
                  <a:srgbClr val="000000"/>
                </a:solidFill>
              </a:rPr>
              <a:t> </a:t>
            </a:r>
            <a:r>
              <a:rPr lang="en-US" altLang="en-US" dirty="0" err="1">
                <a:solidFill>
                  <a:srgbClr val="000000"/>
                </a:solidFill>
              </a:rPr>
              <a:t>rivvo</a:t>
            </a:r>
            <a:r>
              <a:rPr lang="en-US" altLang="en-US" dirty="0">
                <a:solidFill>
                  <a:srgbClr val="000000"/>
                </a:solidFill>
              </a:rPr>
              <a:t> den </a:t>
            </a:r>
            <a:r>
              <a:rPr lang="en-US" altLang="en-US" dirty="0" err="1">
                <a:solidFill>
                  <a:srgbClr val="000000"/>
                </a:solidFill>
              </a:rPr>
              <a:t>marplox</a:t>
            </a:r>
            <a:r>
              <a:rPr lang="en-US" altLang="en-US" dirty="0">
                <a:solidFill>
                  <a:srgbClr val="000000"/>
                </a:solidFill>
              </a:rPr>
              <a:t>.]</a:t>
            </a:r>
          </a:p>
        </p:txBody>
      </p:sp>
      <p:grpSp>
        <p:nvGrpSpPr>
          <p:cNvPr id="12" name="Group 11"/>
          <p:cNvGrpSpPr/>
          <p:nvPr/>
        </p:nvGrpSpPr>
        <p:grpSpPr>
          <a:xfrm>
            <a:off x="1112838" y="2334989"/>
            <a:ext cx="6964362" cy="4029075"/>
            <a:chOff x="509588" y="1914525"/>
            <a:chExt cx="6964362" cy="4029075"/>
          </a:xfrm>
        </p:grpSpPr>
        <p:sp>
          <p:nvSpPr>
            <p:cNvPr id="13" name="Rectangle 3"/>
            <p:cNvSpPr>
              <a:spLocks noChangeArrowheads="1"/>
            </p:cNvSpPr>
            <p:nvPr/>
          </p:nvSpPr>
          <p:spPr bwMode="auto">
            <a:xfrm>
              <a:off x="509588" y="2087563"/>
              <a:ext cx="34877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err="1">
                  <a:solidFill>
                    <a:srgbClr val="000000"/>
                  </a:solidFill>
                </a:rPr>
                <a:t>Smur</a:t>
              </a:r>
              <a:r>
                <a:rPr lang="en-US" altLang="en-US" dirty="0">
                  <a:solidFill>
                    <a:srgbClr val="000000"/>
                  </a:solidFill>
                </a:rPr>
                <a:t>! </a:t>
              </a:r>
              <a:r>
                <a:rPr lang="en-US" altLang="en-US" dirty="0" err="1">
                  <a:solidFill>
                    <a:srgbClr val="000000"/>
                  </a:solidFill>
                </a:rPr>
                <a:t>Rivvo</a:t>
              </a:r>
              <a:r>
                <a:rPr lang="en-US" altLang="en-US" dirty="0">
                  <a:solidFill>
                    <a:srgbClr val="000000"/>
                  </a:solidFill>
                </a:rPr>
                <a:t> </a:t>
              </a:r>
              <a:r>
                <a:rPr lang="en-US" altLang="en-US" dirty="0" err="1">
                  <a:solidFill>
                    <a:srgbClr val="000000"/>
                  </a:solidFill>
                </a:rPr>
                <a:t>della</a:t>
              </a:r>
              <a:r>
                <a:rPr lang="en-US" altLang="en-US" dirty="0">
                  <a:solidFill>
                    <a:srgbClr val="000000"/>
                  </a:solidFill>
                </a:rPr>
                <a:t> </a:t>
              </a:r>
              <a:r>
                <a:rPr lang="en-US" altLang="en-US" dirty="0" err="1">
                  <a:solidFill>
                    <a:srgbClr val="000000"/>
                  </a:solidFill>
                </a:rPr>
                <a:t>frowler</a:t>
              </a:r>
              <a:r>
                <a:rPr lang="en-US" altLang="en-US" dirty="0">
                  <a:solidFill>
                    <a:srgbClr val="000000"/>
                  </a:solidFill>
                </a:rPr>
                <a:t>.</a:t>
              </a:r>
            </a:p>
          </p:txBody>
        </p:sp>
        <p:sp>
          <p:nvSpPr>
            <p:cNvPr id="14" name="Rectangle 4"/>
            <p:cNvSpPr>
              <a:spLocks noChangeArrowheads="1"/>
            </p:cNvSpPr>
            <p:nvPr/>
          </p:nvSpPr>
          <p:spPr bwMode="auto">
            <a:xfrm>
              <a:off x="3003550" y="3051175"/>
              <a:ext cx="331628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 pos="3282950"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 pos="3282950"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 pos="3282950"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 pos="3282950"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 pos="3282950"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a:solidFill>
                    <a:srgbClr val="000000"/>
                  </a:solidFill>
                </a:rPr>
                <a:t>Topid rivvo den marplox.</a:t>
              </a:r>
            </a:p>
          </p:txBody>
        </p:sp>
        <p:sp>
          <p:nvSpPr>
            <p:cNvPr id="15" name="Rectangle 5"/>
            <p:cNvSpPr>
              <a:spLocks noChangeArrowheads="1"/>
            </p:cNvSpPr>
            <p:nvPr/>
          </p:nvSpPr>
          <p:spPr bwMode="auto">
            <a:xfrm>
              <a:off x="2743200" y="5256213"/>
              <a:ext cx="3225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dirty="0" err="1">
                  <a:solidFill>
                    <a:srgbClr val="000000"/>
                  </a:solidFill>
                </a:rPr>
                <a:t>Marplox</a:t>
              </a:r>
              <a:r>
                <a:rPr lang="en-US" altLang="en-US" dirty="0">
                  <a:solidFill>
                    <a:srgbClr val="000000"/>
                  </a:solidFill>
                </a:rPr>
                <a:t> </a:t>
              </a:r>
              <a:r>
                <a:rPr lang="en-US" altLang="en-US" dirty="0" err="1">
                  <a:solidFill>
                    <a:srgbClr val="000000"/>
                  </a:solidFill>
                </a:rPr>
                <a:t>dorinda</a:t>
              </a:r>
              <a:r>
                <a:rPr lang="en-US" altLang="en-US" dirty="0">
                  <a:solidFill>
                    <a:srgbClr val="000000"/>
                  </a:solidFill>
                </a:rPr>
                <a:t> </a:t>
              </a:r>
              <a:r>
                <a:rPr lang="en-US" altLang="en-US" dirty="0" err="1">
                  <a:solidFill>
                    <a:srgbClr val="000000"/>
                  </a:solidFill>
                </a:rPr>
                <a:t>blicket</a:t>
              </a:r>
              <a:r>
                <a:rPr lang="en-US" altLang="en-US" dirty="0">
                  <a:solidFill>
                    <a:srgbClr val="000000"/>
                  </a:solidFill>
                </a:rPr>
                <a:t>.</a:t>
              </a:r>
            </a:p>
          </p:txBody>
        </p:sp>
        <p:sp>
          <p:nvSpPr>
            <p:cNvPr id="17" name="Rectangle 6"/>
            <p:cNvSpPr>
              <a:spLocks noChangeArrowheads="1"/>
            </p:cNvSpPr>
            <p:nvPr/>
          </p:nvSpPr>
          <p:spPr bwMode="auto">
            <a:xfrm>
              <a:off x="717550" y="4243388"/>
              <a:ext cx="31400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spAutoFit/>
            </a:bodyPr>
            <a:lstStyle>
              <a:lvl1pPr defTabSz="414338">
                <a:tabLst>
                  <a:tab pos="657225" algn="l"/>
                  <a:tab pos="1312863" algn="l"/>
                  <a:tab pos="1970088" algn="l"/>
                  <a:tab pos="2627313" algn="l"/>
                </a:tabLst>
                <a:defRPr sz="2400">
                  <a:solidFill>
                    <a:schemeClr val="tx1"/>
                  </a:solidFill>
                  <a:latin typeface="Times New Roman" pitchFamily="18" charset="0"/>
                </a:defRPr>
              </a:lvl1pPr>
              <a:lvl2pPr marL="674688" indent="-260350" defTabSz="414338">
                <a:tabLst>
                  <a:tab pos="657225" algn="l"/>
                  <a:tab pos="1312863" algn="l"/>
                  <a:tab pos="1970088" algn="l"/>
                  <a:tab pos="2627313" algn="l"/>
                </a:tabLst>
                <a:defRPr sz="2400">
                  <a:solidFill>
                    <a:schemeClr val="tx1"/>
                  </a:solidFill>
                  <a:latin typeface="Times New Roman" pitchFamily="18" charset="0"/>
                </a:defRPr>
              </a:lvl2pPr>
              <a:lvl3pPr marL="1036638" indent="-207963" defTabSz="414338">
                <a:tabLst>
                  <a:tab pos="657225" algn="l"/>
                  <a:tab pos="1312863" algn="l"/>
                  <a:tab pos="1970088" algn="l"/>
                  <a:tab pos="2627313" algn="l"/>
                </a:tabLst>
                <a:defRPr sz="2400">
                  <a:solidFill>
                    <a:schemeClr val="tx1"/>
                  </a:solidFill>
                  <a:latin typeface="Times New Roman" pitchFamily="18" charset="0"/>
                </a:defRPr>
              </a:lvl3pPr>
              <a:lvl4pPr marL="1450975" indent="-206375" defTabSz="414338">
                <a:tabLst>
                  <a:tab pos="657225" algn="l"/>
                  <a:tab pos="1312863" algn="l"/>
                  <a:tab pos="1970088" algn="l"/>
                  <a:tab pos="2627313" algn="l"/>
                </a:tabLst>
                <a:defRPr sz="2400">
                  <a:solidFill>
                    <a:schemeClr val="tx1"/>
                  </a:solidFill>
                  <a:latin typeface="Times New Roman" pitchFamily="18" charset="0"/>
                </a:defRPr>
              </a:lvl4pPr>
              <a:lvl5pPr marL="1866900" indent="-207963" defTabSz="414338">
                <a:tabLst>
                  <a:tab pos="657225" algn="l"/>
                  <a:tab pos="1312863" algn="l"/>
                  <a:tab pos="1970088" algn="l"/>
                  <a:tab pos="2627313"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 pos="1312863" algn="l"/>
                  <a:tab pos="1970088" algn="l"/>
                  <a:tab pos="2627313"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a:solidFill>
                    <a:srgbClr val="000000"/>
                  </a:solidFill>
                </a:rPr>
                <a:t>Blert dor marplox, arno.</a:t>
              </a:r>
            </a:p>
          </p:txBody>
        </p:sp>
        <p:pic>
          <p:nvPicPr>
            <p:cNvPr id="1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238" y="2611438"/>
              <a:ext cx="965200" cy="1447800"/>
            </a:xfrm>
            <a:prstGeom prst="rect">
              <a:avLst/>
            </a:prstGeom>
            <a:noFill/>
            <a:ln w="5724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8"/>
            <p:cNvSpPr>
              <a:spLocks noChangeArrowheads="1"/>
            </p:cNvSpPr>
            <p:nvPr/>
          </p:nvSpPr>
          <p:spPr bwMode="auto">
            <a:xfrm>
              <a:off x="4191000" y="1914525"/>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1</a:t>
              </a:r>
            </a:p>
          </p:txBody>
        </p:sp>
        <p:sp>
          <p:nvSpPr>
            <p:cNvPr id="20" name="Rectangle 9"/>
            <p:cNvSpPr>
              <a:spLocks noChangeArrowheads="1"/>
            </p:cNvSpPr>
            <p:nvPr/>
          </p:nvSpPr>
          <p:spPr bwMode="auto">
            <a:xfrm>
              <a:off x="4114800" y="4148138"/>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3</a:t>
              </a:r>
            </a:p>
          </p:txBody>
        </p:sp>
        <p:sp>
          <p:nvSpPr>
            <p:cNvPr id="21" name="Rectangle 10"/>
            <p:cNvSpPr>
              <a:spLocks noChangeArrowheads="1"/>
            </p:cNvSpPr>
            <p:nvPr/>
          </p:nvSpPr>
          <p:spPr bwMode="auto">
            <a:xfrm>
              <a:off x="6330950" y="5029200"/>
              <a:ext cx="1143000" cy="914400"/>
            </a:xfrm>
            <a:prstGeom prst="rect">
              <a:avLst/>
            </a:prstGeom>
            <a:noFill/>
            <a:ln w="381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2452" rIns="81639" bIns="42452" anchor="ctr"/>
            <a:lstStyle>
              <a:lvl1pPr defTabSz="414338">
                <a:tabLst>
                  <a:tab pos="657225" algn="l"/>
                </a:tabLst>
                <a:defRPr sz="2400">
                  <a:solidFill>
                    <a:schemeClr val="tx1"/>
                  </a:solidFill>
                  <a:latin typeface="Times New Roman" pitchFamily="18" charset="0"/>
                </a:defRPr>
              </a:lvl1pPr>
              <a:lvl2pPr marL="674688" indent="-260350" defTabSz="414338">
                <a:tabLst>
                  <a:tab pos="657225" algn="l"/>
                </a:tabLst>
                <a:defRPr sz="2400">
                  <a:solidFill>
                    <a:schemeClr val="tx1"/>
                  </a:solidFill>
                  <a:latin typeface="Times New Roman" pitchFamily="18" charset="0"/>
                </a:defRPr>
              </a:lvl2pPr>
              <a:lvl3pPr marL="1036638" indent="-207963" defTabSz="414338">
                <a:tabLst>
                  <a:tab pos="657225" algn="l"/>
                </a:tabLst>
                <a:defRPr sz="2400">
                  <a:solidFill>
                    <a:schemeClr val="tx1"/>
                  </a:solidFill>
                  <a:latin typeface="Times New Roman" pitchFamily="18" charset="0"/>
                </a:defRPr>
              </a:lvl3pPr>
              <a:lvl4pPr marL="1450975" indent="-206375" defTabSz="414338">
                <a:tabLst>
                  <a:tab pos="657225" algn="l"/>
                </a:tabLst>
                <a:defRPr sz="2400">
                  <a:solidFill>
                    <a:schemeClr val="tx1"/>
                  </a:solidFill>
                  <a:latin typeface="Times New Roman" pitchFamily="18" charset="0"/>
                </a:defRPr>
              </a:lvl4pPr>
              <a:lvl5pPr marL="1866900" indent="-207963" defTabSz="414338">
                <a:tabLst>
                  <a:tab pos="657225" algn="l"/>
                </a:tabLst>
                <a:defRPr sz="2400">
                  <a:solidFill>
                    <a:schemeClr val="tx1"/>
                  </a:solidFill>
                  <a:latin typeface="Times New Roman" pitchFamily="18" charset="0"/>
                </a:defRPr>
              </a:lvl5pPr>
              <a:lvl6pPr marL="2324100" indent="-207963" defTabSz="414338" fontAlgn="base">
                <a:spcBef>
                  <a:spcPct val="0"/>
                </a:spcBef>
                <a:spcAft>
                  <a:spcPct val="0"/>
                </a:spcAft>
                <a:tabLst>
                  <a:tab pos="657225" algn="l"/>
                </a:tabLst>
                <a:defRPr sz="2400">
                  <a:solidFill>
                    <a:schemeClr val="tx1"/>
                  </a:solidFill>
                  <a:latin typeface="Times New Roman" pitchFamily="18" charset="0"/>
                </a:defRPr>
              </a:lvl6pPr>
              <a:lvl7pPr marL="2781300" indent="-207963" defTabSz="414338" fontAlgn="base">
                <a:spcBef>
                  <a:spcPct val="0"/>
                </a:spcBef>
                <a:spcAft>
                  <a:spcPct val="0"/>
                </a:spcAft>
                <a:tabLst>
                  <a:tab pos="657225" algn="l"/>
                </a:tabLst>
                <a:defRPr sz="2400">
                  <a:solidFill>
                    <a:schemeClr val="tx1"/>
                  </a:solidFill>
                  <a:latin typeface="Times New Roman" pitchFamily="18" charset="0"/>
                </a:defRPr>
              </a:lvl7pPr>
              <a:lvl8pPr marL="3238500" indent="-207963" defTabSz="414338" fontAlgn="base">
                <a:spcBef>
                  <a:spcPct val="0"/>
                </a:spcBef>
                <a:spcAft>
                  <a:spcPct val="0"/>
                </a:spcAft>
                <a:tabLst>
                  <a:tab pos="657225" algn="l"/>
                </a:tabLst>
                <a:defRPr sz="2400">
                  <a:solidFill>
                    <a:schemeClr val="tx1"/>
                  </a:solidFill>
                  <a:latin typeface="Times New Roman" pitchFamily="18" charset="0"/>
                </a:defRPr>
              </a:lvl8pPr>
              <a:lvl9pPr marL="3695700" indent="-207963" defTabSz="414338" fontAlgn="base">
                <a:spcBef>
                  <a:spcPct val="0"/>
                </a:spcBef>
                <a:spcAft>
                  <a:spcPct val="0"/>
                </a:spcAft>
                <a:tabLst>
                  <a:tab pos="657225" algn="l"/>
                </a:tabLst>
                <a:defRPr sz="2400">
                  <a:solidFill>
                    <a:schemeClr val="tx1"/>
                  </a:solidFill>
                  <a:latin typeface="Times New Roman" pitchFamily="18" charset="0"/>
                </a:defRPr>
              </a:lvl9pPr>
            </a:lstStyle>
            <a:p>
              <a:pPr algn="ctr" eaLnBrk="1">
                <a:buClr>
                  <a:srgbClr val="000000"/>
                </a:buClr>
                <a:buSzPct val="100000"/>
                <a:buFont typeface="Times New Roman" pitchFamily="18" charset="0"/>
                <a:buNone/>
              </a:pPr>
              <a:r>
                <a:rPr lang="en-US" altLang="en-US" i="1">
                  <a:solidFill>
                    <a:srgbClr val="000000"/>
                  </a:solidFill>
                </a:rPr>
                <a:t>Scene n</a:t>
              </a:r>
            </a:p>
          </p:txBody>
        </p:sp>
      </p:grpSp>
      <p:grpSp>
        <p:nvGrpSpPr>
          <p:cNvPr id="22" name="Group 21"/>
          <p:cNvGrpSpPr/>
          <p:nvPr/>
        </p:nvGrpSpPr>
        <p:grpSpPr>
          <a:xfrm>
            <a:off x="3960287" y="3774529"/>
            <a:ext cx="2440513" cy="612577"/>
            <a:chOff x="3387532" y="3429000"/>
            <a:chExt cx="2440513" cy="612577"/>
          </a:xfrm>
        </p:grpSpPr>
        <p:grpSp>
          <p:nvGrpSpPr>
            <p:cNvPr id="23" name="Group 22"/>
            <p:cNvGrpSpPr/>
            <p:nvPr/>
          </p:nvGrpSpPr>
          <p:grpSpPr>
            <a:xfrm>
              <a:off x="3387532" y="3429000"/>
              <a:ext cx="2440513" cy="609600"/>
              <a:chOff x="3886200" y="3429000"/>
              <a:chExt cx="1676400" cy="914400"/>
            </a:xfrm>
          </p:grpSpPr>
          <p:sp>
            <p:nvSpPr>
              <p:cNvPr id="25" name="AutoShape 11"/>
              <p:cNvSpPr>
                <a:spLocks noChangeArrowheads="1"/>
              </p:cNvSpPr>
              <p:nvPr/>
            </p:nvSpPr>
            <p:spPr bwMode="auto">
              <a:xfrm rot="-5400000">
                <a:off x="3581400" y="3733800"/>
                <a:ext cx="914400" cy="304800"/>
              </a:xfrm>
              <a:prstGeom prst="rightArrow">
                <a:avLst>
                  <a:gd name="adj1" fmla="val 50000"/>
                  <a:gd name="adj2" fmla="val 75000"/>
                </a:avLst>
              </a:prstGeom>
              <a:solidFill>
                <a:srgbClr val="A7001B"/>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utoShape 12"/>
              <p:cNvSpPr>
                <a:spLocks noChangeArrowheads="1"/>
              </p:cNvSpPr>
              <p:nvPr/>
            </p:nvSpPr>
            <p:spPr bwMode="auto">
              <a:xfrm rot="-5400000">
                <a:off x="4953000" y="3733800"/>
                <a:ext cx="914400" cy="304800"/>
              </a:xfrm>
              <a:prstGeom prst="rightArrow">
                <a:avLst>
                  <a:gd name="adj1" fmla="val 50000"/>
                  <a:gd name="adj2" fmla="val 75000"/>
                </a:avLst>
              </a:prstGeom>
              <a:solidFill>
                <a:srgbClr val="A7001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Rectangle 15"/>
            <p:cNvSpPr>
              <a:spLocks noChangeArrowheads="1"/>
            </p:cNvSpPr>
            <p:nvPr/>
          </p:nvSpPr>
          <p:spPr bwMode="auto">
            <a:xfrm>
              <a:off x="3918959" y="3733800"/>
              <a:ext cx="1396473" cy="307777"/>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solidFill>
                    <a:srgbClr val="000080"/>
                  </a:solidFill>
                  <a:latin typeface="+mn-lt"/>
                </a:rPr>
                <a:t>Nouns identified</a:t>
              </a:r>
            </a:p>
          </p:txBody>
        </p:sp>
      </p:grpSp>
      <p:grpSp>
        <p:nvGrpSpPr>
          <p:cNvPr id="3" name="Group 2"/>
          <p:cNvGrpSpPr/>
          <p:nvPr/>
        </p:nvGrpSpPr>
        <p:grpSpPr>
          <a:xfrm>
            <a:off x="381000" y="2971800"/>
            <a:ext cx="2895600" cy="1447800"/>
            <a:chOff x="381000" y="2819400"/>
            <a:chExt cx="2895600" cy="1447800"/>
          </a:xfrm>
        </p:grpSpPr>
        <p:grpSp>
          <p:nvGrpSpPr>
            <p:cNvPr id="27" name="Group 26"/>
            <p:cNvGrpSpPr/>
            <p:nvPr/>
          </p:nvGrpSpPr>
          <p:grpSpPr>
            <a:xfrm>
              <a:off x="1512725" y="3048000"/>
              <a:ext cx="1763875" cy="1219200"/>
              <a:chOff x="1512725" y="2102359"/>
              <a:chExt cx="6564475" cy="3765041"/>
            </a:xfrm>
          </p:grpSpPr>
          <p:pic>
            <p:nvPicPr>
              <p:cNvPr id="28" name="Shape 723"/>
              <p:cNvPicPr preferRelativeResize="0"/>
              <p:nvPr/>
            </p:nvPicPr>
            <p:blipFill>
              <a:blip r:embed="rId6">
                <a:alphaModFix/>
              </a:blip>
              <a:stretch>
                <a:fillRect/>
              </a:stretch>
            </p:blipFill>
            <p:spPr>
              <a:xfrm>
                <a:off x="1512725" y="4882050"/>
                <a:ext cx="1598425" cy="985350"/>
              </a:xfrm>
              <a:prstGeom prst="rect">
                <a:avLst/>
              </a:prstGeom>
              <a:noFill/>
              <a:ln>
                <a:noFill/>
              </a:ln>
            </p:spPr>
          </p:pic>
          <p:pic>
            <p:nvPicPr>
              <p:cNvPr id="29" name="Shape 724"/>
              <p:cNvPicPr preferRelativeResize="0"/>
              <p:nvPr/>
            </p:nvPicPr>
            <p:blipFill>
              <a:blip r:embed="rId7">
                <a:alphaModFix/>
              </a:blip>
              <a:stretch>
                <a:fillRect/>
              </a:stretch>
            </p:blipFill>
            <p:spPr>
              <a:xfrm>
                <a:off x="4784501" y="2102359"/>
                <a:ext cx="3292699" cy="3220599"/>
              </a:xfrm>
              <a:prstGeom prst="rect">
                <a:avLst/>
              </a:prstGeom>
              <a:noFill/>
              <a:ln>
                <a:noFill/>
              </a:ln>
            </p:spPr>
          </p:pic>
        </p:grpSp>
        <p:sp>
          <p:nvSpPr>
            <p:cNvPr id="30" name="Shape 726"/>
            <p:cNvSpPr/>
            <p:nvPr/>
          </p:nvSpPr>
          <p:spPr>
            <a:xfrm>
              <a:off x="381000" y="2819400"/>
              <a:ext cx="1378222" cy="970654"/>
            </a:xfrm>
            <a:prstGeom prst="cloudCallout">
              <a:avLst>
                <a:gd name="adj1" fmla="val 33652"/>
                <a:gd name="adj2" fmla="val 70107"/>
              </a:avLst>
            </a:prstGeom>
            <a:solidFill>
              <a:srgbClr val="EEEEEE"/>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100"/>
            </a:p>
          </p:txBody>
        </p:sp>
        <p:sp>
          <p:nvSpPr>
            <p:cNvPr id="31" name="Rectangle 15"/>
            <p:cNvSpPr>
              <a:spLocks noChangeArrowheads="1"/>
            </p:cNvSpPr>
            <p:nvPr/>
          </p:nvSpPr>
          <p:spPr bwMode="auto">
            <a:xfrm>
              <a:off x="681812" y="2971800"/>
              <a:ext cx="705642" cy="523220"/>
            </a:xfrm>
            <a:prstGeom prst="rect">
              <a:avLst/>
            </a:prstGeom>
            <a:solidFill>
              <a:srgbClr val="FAE1AF"/>
            </a:solidFill>
            <a:ln w="9525">
              <a:solidFill>
                <a:srgbClr val="A700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smtClean="0">
                  <a:solidFill>
                    <a:srgbClr val="000080"/>
                  </a:solidFill>
                  <a:latin typeface="+mn-lt"/>
                </a:rPr>
                <a:t>Chase?</a:t>
              </a:r>
            </a:p>
            <a:p>
              <a:r>
                <a:rPr lang="en-US" altLang="en-US" sz="1400" dirty="0" smtClean="0">
                  <a:solidFill>
                    <a:srgbClr val="000080"/>
                  </a:solidFill>
                  <a:latin typeface="+mn-lt"/>
                </a:rPr>
                <a:t>Flee? </a:t>
              </a:r>
              <a:endParaRPr lang="en-US" altLang="en-US" sz="1400" dirty="0">
                <a:solidFill>
                  <a:srgbClr val="000080"/>
                </a:solidFill>
                <a:latin typeface="+mn-lt"/>
              </a:endParaRPr>
            </a:p>
          </p:txBody>
        </p:sp>
      </p:grpSp>
      <p:sp>
        <p:nvSpPr>
          <p:cNvPr id="32" name="AutoShape 191"/>
          <p:cNvSpPr>
            <a:spLocks noChangeArrowheads="1"/>
          </p:cNvSpPr>
          <p:nvPr/>
        </p:nvSpPr>
        <p:spPr bwMode="auto">
          <a:xfrm>
            <a:off x="152400" y="5562600"/>
            <a:ext cx="2971800" cy="381000"/>
          </a:xfrm>
          <a:prstGeom prst="wedgeRectCallout">
            <a:avLst>
              <a:gd name="adj1" fmla="val 64573"/>
              <a:gd name="adj2" fmla="val -135252"/>
            </a:avLst>
          </a:prstGeom>
          <a:solidFill>
            <a:srgbClr val="FAE1AF"/>
          </a:solidFill>
          <a:ln w="9525">
            <a:solidFill>
              <a:srgbClr val="A7001B"/>
            </a:solidFill>
            <a:miter lim="800000"/>
            <a:headEnd/>
            <a:tailEnd/>
          </a:ln>
        </p:spPr>
        <p:txBody>
          <a:bodyPr/>
          <a:lstStyle/>
          <a:p>
            <a:pPr algn="ctr"/>
            <a:r>
              <a:rPr lang="en-US" dirty="0" smtClean="0">
                <a:solidFill>
                  <a:srgbClr val="000080"/>
                </a:solidFill>
                <a:latin typeface="Calibri"/>
                <a:cs typeface="Arial" charset="0"/>
              </a:rPr>
              <a:t>Cross-situational observations</a:t>
            </a:r>
            <a:endParaRPr lang="en-US" b="1" dirty="0">
              <a:solidFill>
                <a:srgbClr val="000080"/>
              </a:solidFill>
              <a:latin typeface="Calibri"/>
              <a:cs typeface="Arial" charset="0"/>
            </a:endParaRPr>
          </a:p>
        </p:txBody>
      </p:sp>
    </p:spTree>
    <p:extLst>
      <p:ext uri="{BB962C8B-B14F-4D97-AF65-F5344CB8AC3E}">
        <p14:creationId xmlns:p14="http://schemas.microsoft.com/office/powerpoint/2010/main" val="101205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77954"/>
                                        </p:tgtEl>
                                        <p:attrNameLst>
                                          <p:attrName>ppt_w</p:attrName>
                                        </p:attrNameLst>
                                      </p:cBhvr>
                                      <p:tavLst>
                                        <p:tav tm="0">
                                          <p:val>
                                            <p:strVal val="ppt_w"/>
                                          </p:val>
                                        </p:tav>
                                        <p:tav tm="100000">
                                          <p:val>
                                            <p:fltVal val="0"/>
                                          </p:val>
                                        </p:tav>
                                      </p:tavLst>
                                    </p:anim>
                                    <p:anim calcmode="lin" valueType="num">
                                      <p:cBhvr>
                                        <p:cTn id="7" dur="500"/>
                                        <p:tgtEl>
                                          <p:spTgt spid="1277954"/>
                                        </p:tgtEl>
                                        <p:attrNameLst>
                                          <p:attrName>ppt_h</p:attrName>
                                        </p:attrNameLst>
                                      </p:cBhvr>
                                      <p:tavLst>
                                        <p:tav tm="0">
                                          <p:val>
                                            <p:strVal val="ppt_h"/>
                                          </p:val>
                                        </p:tav>
                                        <p:tav tm="100000">
                                          <p:val>
                                            <p:fltVal val="0"/>
                                          </p:val>
                                        </p:tav>
                                      </p:tavLst>
                                    </p:anim>
                                    <p:animEffect transition="out" filter="fade">
                                      <p:cBhvr>
                                        <p:cTn id="8" dur="500"/>
                                        <p:tgtEl>
                                          <p:spTgt spid="1277954"/>
                                        </p:tgtEl>
                                      </p:cBhvr>
                                    </p:animEffect>
                                    <p:set>
                                      <p:cBhvr>
                                        <p:cTn id="9" dur="1" fill="hold">
                                          <p:stCondLst>
                                            <p:cond delay="499"/>
                                          </p:stCondLst>
                                        </p:cTn>
                                        <p:tgtEl>
                                          <p:spTgt spid="127795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1277955"/>
                                        </p:tgtEl>
                                        <p:attrNameLst>
                                          <p:attrName>ppt_w</p:attrName>
                                        </p:attrNameLst>
                                      </p:cBhvr>
                                      <p:tavLst>
                                        <p:tav tm="0">
                                          <p:val>
                                            <p:strVal val="ppt_w"/>
                                          </p:val>
                                        </p:tav>
                                        <p:tav tm="100000">
                                          <p:val>
                                            <p:fltVal val="0"/>
                                          </p:val>
                                        </p:tav>
                                      </p:tavLst>
                                    </p:anim>
                                    <p:anim calcmode="lin" valueType="num">
                                      <p:cBhvr>
                                        <p:cTn id="12" dur="500"/>
                                        <p:tgtEl>
                                          <p:spTgt spid="1277955"/>
                                        </p:tgtEl>
                                        <p:attrNameLst>
                                          <p:attrName>ppt_h</p:attrName>
                                        </p:attrNameLst>
                                      </p:cBhvr>
                                      <p:tavLst>
                                        <p:tav tm="0">
                                          <p:val>
                                            <p:strVal val="ppt_h"/>
                                          </p:val>
                                        </p:tav>
                                        <p:tav tm="100000">
                                          <p:val>
                                            <p:fltVal val="0"/>
                                          </p:val>
                                        </p:tav>
                                      </p:tavLst>
                                    </p:anim>
                                    <p:animEffect transition="out" filter="fade">
                                      <p:cBhvr>
                                        <p:cTn id="13" dur="500"/>
                                        <p:tgtEl>
                                          <p:spTgt spid="1277955"/>
                                        </p:tgtEl>
                                      </p:cBhvr>
                                    </p:animEffect>
                                    <p:set>
                                      <p:cBhvr>
                                        <p:cTn id="14" dur="1" fill="hold">
                                          <p:stCondLst>
                                            <p:cond delay="499"/>
                                          </p:stCondLst>
                                        </p:cTn>
                                        <p:tgtEl>
                                          <p:spTgt spid="127795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1277956"/>
                                        </p:tgtEl>
                                        <p:attrNameLst>
                                          <p:attrName>ppt_w</p:attrName>
                                        </p:attrNameLst>
                                      </p:cBhvr>
                                      <p:tavLst>
                                        <p:tav tm="0">
                                          <p:val>
                                            <p:strVal val="ppt_w"/>
                                          </p:val>
                                        </p:tav>
                                        <p:tav tm="100000">
                                          <p:val>
                                            <p:fltVal val="0"/>
                                          </p:val>
                                        </p:tav>
                                      </p:tavLst>
                                    </p:anim>
                                    <p:anim calcmode="lin" valueType="num">
                                      <p:cBhvr>
                                        <p:cTn id="17" dur="500"/>
                                        <p:tgtEl>
                                          <p:spTgt spid="1277956"/>
                                        </p:tgtEl>
                                        <p:attrNameLst>
                                          <p:attrName>ppt_h</p:attrName>
                                        </p:attrNameLst>
                                      </p:cBhvr>
                                      <p:tavLst>
                                        <p:tav tm="0">
                                          <p:val>
                                            <p:strVal val="ppt_h"/>
                                          </p:val>
                                        </p:tav>
                                        <p:tav tm="100000">
                                          <p:val>
                                            <p:fltVal val="0"/>
                                          </p:val>
                                        </p:tav>
                                      </p:tavLst>
                                    </p:anim>
                                    <p:animEffect transition="out" filter="fade">
                                      <p:cBhvr>
                                        <p:cTn id="18" dur="500"/>
                                        <p:tgtEl>
                                          <p:spTgt spid="1277956"/>
                                        </p:tgtEl>
                                      </p:cBhvr>
                                    </p:animEffect>
                                    <p:set>
                                      <p:cBhvr>
                                        <p:cTn id="19" dur="1" fill="hold">
                                          <p:stCondLst>
                                            <p:cond delay="499"/>
                                          </p:stCondLst>
                                        </p:cTn>
                                        <p:tgtEl>
                                          <p:spTgt spid="1277956"/>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277957"/>
                                        </p:tgtEl>
                                        <p:attrNameLst>
                                          <p:attrName>ppt_w</p:attrName>
                                        </p:attrNameLst>
                                      </p:cBhvr>
                                      <p:tavLst>
                                        <p:tav tm="0">
                                          <p:val>
                                            <p:strVal val="ppt_w"/>
                                          </p:val>
                                        </p:tav>
                                        <p:tav tm="100000">
                                          <p:val>
                                            <p:fltVal val="0"/>
                                          </p:val>
                                        </p:tav>
                                      </p:tavLst>
                                    </p:anim>
                                    <p:anim calcmode="lin" valueType="num">
                                      <p:cBhvr>
                                        <p:cTn id="22" dur="500"/>
                                        <p:tgtEl>
                                          <p:spTgt spid="1277957"/>
                                        </p:tgtEl>
                                        <p:attrNameLst>
                                          <p:attrName>ppt_h</p:attrName>
                                        </p:attrNameLst>
                                      </p:cBhvr>
                                      <p:tavLst>
                                        <p:tav tm="0">
                                          <p:val>
                                            <p:strVal val="ppt_h"/>
                                          </p:val>
                                        </p:tav>
                                        <p:tav tm="100000">
                                          <p:val>
                                            <p:fltVal val="0"/>
                                          </p:val>
                                        </p:tav>
                                      </p:tavLst>
                                    </p:anim>
                                    <p:animEffect transition="out" filter="fade">
                                      <p:cBhvr>
                                        <p:cTn id="23" dur="500"/>
                                        <p:tgtEl>
                                          <p:spTgt spid="1277957"/>
                                        </p:tgtEl>
                                      </p:cBhvr>
                                    </p:animEffect>
                                    <p:set>
                                      <p:cBhvr>
                                        <p:cTn id="24" dur="1" fill="hold">
                                          <p:stCondLst>
                                            <p:cond delay="499"/>
                                          </p:stCondLst>
                                        </p:cTn>
                                        <p:tgtEl>
                                          <p:spTgt spid="1277957"/>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277959"/>
                                        </p:tgtEl>
                                        <p:attrNameLst>
                                          <p:attrName>ppt_w</p:attrName>
                                        </p:attrNameLst>
                                      </p:cBhvr>
                                      <p:tavLst>
                                        <p:tav tm="0">
                                          <p:val>
                                            <p:strVal val="ppt_w"/>
                                          </p:val>
                                        </p:tav>
                                        <p:tav tm="100000">
                                          <p:val>
                                            <p:fltVal val="0"/>
                                          </p:val>
                                        </p:tav>
                                      </p:tavLst>
                                    </p:anim>
                                    <p:anim calcmode="lin" valueType="num">
                                      <p:cBhvr>
                                        <p:cTn id="27" dur="500"/>
                                        <p:tgtEl>
                                          <p:spTgt spid="1277959"/>
                                        </p:tgtEl>
                                        <p:attrNameLst>
                                          <p:attrName>ppt_h</p:attrName>
                                        </p:attrNameLst>
                                      </p:cBhvr>
                                      <p:tavLst>
                                        <p:tav tm="0">
                                          <p:val>
                                            <p:strVal val="ppt_h"/>
                                          </p:val>
                                        </p:tav>
                                        <p:tav tm="100000">
                                          <p:val>
                                            <p:fltVal val="0"/>
                                          </p:val>
                                        </p:tav>
                                      </p:tavLst>
                                    </p:anim>
                                    <p:animEffect transition="out" filter="fade">
                                      <p:cBhvr>
                                        <p:cTn id="28" dur="500"/>
                                        <p:tgtEl>
                                          <p:spTgt spid="1277959"/>
                                        </p:tgtEl>
                                      </p:cBhvr>
                                    </p:animEffect>
                                    <p:set>
                                      <p:cBhvr>
                                        <p:cTn id="29" dur="1" fill="hold">
                                          <p:stCondLst>
                                            <p:cond delay="499"/>
                                          </p:stCondLst>
                                        </p:cTn>
                                        <p:tgtEl>
                                          <p:spTgt spid="1277959"/>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1277960"/>
                                        </p:tgtEl>
                                        <p:attrNameLst>
                                          <p:attrName>ppt_w</p:attrName>
                                        </p:attrNameLst>
                                      </p:cBhvr>
                                      <p:tavLst>
                                        <p:tav tm="0">
                                          <p:val>
                                            <p:strVal val="ppt_w"/>
                                          </p:val>
                                        </p:tav>
                                        <p:tav tm="100000">
                                          <p:val>
                                            <p:fltVal val="0"/>
                                          </p:val>
                                        </p:tav>
                                      </p:tavLst>
                                    </p:anim>
                                    <p:anim calcmode="lin" valueType="num">
                                      <p:cBhvr>
                                        <p:cTn id="32" dur="500"/>
                                        <p:tgtEl>
                                          <p:spTgt spid="1277960"/>
                                        </p:tgtEl>
                                        <p:attrNameLst>
                                          <p:attrName>ppt_h</p:attrName>
                                        </p:attrNameLst>
                                      </p:cBhvr>
                                      <p:tavLst>
                                        <p:tav tm="0">
                                          <p:val>
                                            <p:strVal val="ppt_h"/>
                                          </p:val>
                                        </p:tav>
                                        <p:tav tm="100000">
                                          <p:val>
                                            <p:fltVal val="0"/>
                                          </p:val>
                                        </p:tav>
                                      </p:tavLst>
                                    </p:anim>
                                    <p:animEffect transition="out" filter="fade">
                                      <p:cBhvr>
                                        <p:cTn id="33" dur="500"/>
                                        <p:tgtEl>
                                          <p:spTgt spid="1277960"/>
                                        </p:tgtEl>
                                      </p:cBhvr>
                                    </p:animEffect>
                                    <p:set>
                                      <p:cBhvr>
                                        <p:cTn id="34" dur="1" fill="hold">
                                          <p:stCondLst>
                                            <p:cond delay="499"/>
                                          </p:stCondLst>
                                        </p:cTn>
                                        <p:tgtEl>
                                          <p:spTgt spid="127796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1" presetClass="entr" presetSubtype="0" fill="hold" nodeType="with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5" grpId="0"/>
      <p:bldP spid="1277956" grpId="0"/>
      <p:bldP spid="1277959" grpId="0" animBg="1"/>
      <p:bldP spid="1277960" grpId="0"/>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a:t>
            </a:r>
            <a:r>
              <a:rPr lang="en-US" dirty="0"/>
              <a:t>Language </a:t>
            </a:r>
            <a:r>
              <a:rPr lang="en-US" dirty="0" smtClean="0"/>
              <a:t>Requires (some) Supervision</a:t>
            </a:r>
            <a:endParaRPr lang="en-US" dirty="0"/>
          </a:p>
        </p:txBody>
      </p:sp>
      <p:sp>
        <p:nvSpPr>
          <p:cNvPr id="3" name="Content Placeholder 2"/>
          <p:cNvSpPr>
            <a:spLocks noGrp="1"/>
          </p:cNvSpPr>
          <p:nvPr>
            <p:ph idx="4294967295"/>
          </p:nvPr>
        </p:nvSpPr>
        <p:spPr>
          <a:xfrm>
            <a:off x="533400" y="4191000"/>
            <a:ext cx="8610600" cy="2362200"/>
          </a:xfrm>
        </p:spPr>
        <p:txBody>
          <a:bodyPr/>
          <a:lstStyle/>
          <a:p>
            <a:r>
              <a:rPr lang="en-US" sz="2000" dirty="0"/>
              <a:t>How to recover meaning from text?</a:t>
            </a:r>
          </a:p>
          <a:p>
            <a:r>
              <a:rPr lang="en-US" sz="2000" dirty="0" smtClean="0">
                <a:solidFill>
                  <a:srgbClr val="0033CC"/>
                </a:solidFill>
              </a:rPr>
              <a:t>Standard “example based” ML: </a:t>
            </a:r>
            <a:r>
              <a:rPr lang="en-US" sz="2000" dirty="0" smtClean="0"/>
              <a:t>annotate text with </a:t>
            </a:r>
            <a:r>
              <a:rPr lang="en-US" sz="2000" dirty="0"/>
              <a:t>meaning </a:t>
            </a:r>
            <a:r>
              <a:rPr lang="en-US" sz="2000" dirty="0" smtClean="0"/>
              <a:t>representation</a:t>
            </a:r>
          </a:p>
          <a:p>
            <a:pPr lvl="1"/>
            <a:r>
              <a:rPr lang="en-US" sz="1800" dirty="0" smtClean="0"/>
              <a:t>The teacher </a:t>
            </a:r>
            <a:r>
              <a:rPr lang="en-US" sz="1800" dirty="0"/>
              <a:t>needs deep understanding of the learning agent </a:t>
            </a:r>
            <a:r>
              <a:rPr lang="en-US" sz="1800" dirty="0" smtClean="0"/>
              <a:t>; not </a:t>
            </a:r>
            <a:r>
              <a:rPr lang="en-US" sz="1800" dirty="0"/>
              <a:t>scalable.</a:t>
            </a:r>
          </a:p>
          <a:p>
            <a:r>
              <a:rPr lang="en-US" sz="2000" dirty="0" smtClean="0">
                <a:solidFill>
                  <a:srgbClr val="0033CC"/>
                </a:solidFill>
              </a:rPr>
              <a:t>Response Driven Learning: </a:t>
            </a:r>
            <a:r>
              <a:rPr lang="en-US" sz="1800" dirty="0" smtClean="0"/>
              <a:t>Exploit </a:t>
            </a:r>
            <a:r>
              <a:rPr lang="en-US" sz="1800" dirty="0" smtClean="0">
                <a:solidFill>
                  <a:srgbClr val="3366CC"/>
                </a:solidFill>
              </a:rPr>
              <a:t>indirect signals </a:t>
            </a:r>
            <a:r>
              <a:rPr lang="en-US" sz="1800" dirty="0" smtClean="0"/>
              <a:t>in the interaction between the learner and the teacher/environment  </a:t>
            </a:r>
            <a:endParaRPr lang="en-US" sz="1800" dirty="0"/>
          </a:p>
          <a:p>
            <a:endParaRPr lang="en-US" sz="2000" dirty="0"/>
          </a:p>
        </p:txBody>
      </p:sp>
      <p:sp>
        <p:nvSpPr>
          <p:cNvPr id="4" name="Slide Number Placeholder 3"/>
          <p:cNvSpPr>
            <a:spLocks noGrp="1"/>
          </p:cNvSpPr>
          <p:nvPr>
            <p:ph type="sldNum" sz="quarter" idx="4294967295"/>
          </p:nvPr>
        </p:nvSpPr>
        <p:spPr/>
        <p:txBody>
          <a:bodyPr/>
          <a:lstStyle/>
          <a:p>
            <a:pPr>
              <a:defRPr/>
            </a:pPr>
            <a:r>
              <a:rPr lang="en-US" altLang="zh-TW" smtClean="0"/>
              <a:t>Page </a:t>
            </a:r>
            <a:fld id="{E20FC37C-9894-45C1-B193-B6D8403BFE07}" type="slidenum">
              <a:rPr lang="en-US" altLang="zh-TW" smtClean="0"/>
              <a:pPr>
                <a:defRPr/>
              </a:pPr>
              <a:t>42</a:t>
            </a:fld>
            <a:endParaRPr lang="en-US" altLang="zh-TW"/>
          </a:p>
        </p:txBody>
      </p:sp>
      <p:pic>
        <p:nvPicPr>
          <p:cNvPr id="6" name="Picture 2" descr="kitchen-robot1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1447800"/>
            <a:ext cx="2678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mediabistro.com/fishbowlLA/original/hamm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08250"/>
            <a:ext cx="160337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352675" y="3733800"/>
            <a:ext cx="3373438" cy="307975"/>
          </a:xfrm>
          <a:prstGeom prst="rect">
            <a:avLst/>
          </a:prstGeom>
          <a:noFill/>
          <a:ln>
            <a:solidFill>
              <a:schemeClr val="bg1">
                <a:lumMod val="50000"/>
              </a:schemeClr>
            </a:solidFill>
          </a:ln>
        </p:spPr>
        <p:txBody>
          <a:bodyPr wrap="none">
            <a:spAutoFit/>
          </a:bodyPr>
          <a:lstStyle/>
          <a:p>
            <a:pPr fontAlgn="auto">
              <a:spcBef>
                <a:spcPts val="0"/>
              </a:spcBef>
              <a:spcAft>
                <a:spcPts val="0"/>
              </a:spcAft>
              <a:defRPr/>
            </a:pPr>
            <a:r>
              <a:rPr lang="en-US" sz="1400" dirty="0">
                <a:solidFill>
                  <a:srgbClr val="000080"/>
                </a:solidFill>
                <a:latin typeface="Tahoma" pitchFamily="34" charset="0"/>
                <a:ea typeface="Tahoma" pitchFamily="34" charset="0"/>
                <a:cs typeface="Tahoma" pitchFamily="34" charset="0"/>
              </a:rPr>
              <a:t>MAKE(COFFEE,SUGAR=YES,MILK=NO)</a:t>
            </a:r>
          </a:p>
        </p:txBody>
      </p:sp>
      <p:cxnSp>
        <p:nvCxnSpPr>
          <p:cNvPr id="10" name="Curved Connector 9"/>
          <p:cNvCxnSpPr>
            <a:stCxn id="9" idx="2"/>
          </p:cNvCxnSpPr>
          <p:nvPr/>
        </p:nvCxnSpPr>
        <p:spPr>
          <a:xfrm rot="5400000" flipH="1" flipV="1">
            <a:off x="5454650" y="1943100"/>
            <a:ext cx="682625" cy="3514725"/>
          </a:xfrm>
          <a:prstGeom prst="curvedConnector4">
            <a:avLst>
              <a:gd name="adj1" fmla="val -33498"/>
              <a:gd name="adj2" fmla="val 73996"/>
            </a:avLst>
          </a:prstGeom>
          <a:ln w="3810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urved Connector 10"/>
          <p:cNvCxnSpPr>
            <a:cxnSpLocks noChangeShapeType="1"/>
            <a:stCxn id="8" idx="2"/>
            <a:endCxn id="9" idx="0"/>
          </p:cNvCxnSpPr>
          <p:nvPr/>
        </p:nvCxnSpPr>
        <p:spPr bwMode="auto">
          <a:xfrm rot="16200000" flipH="1">
            <a:off x="2057400" y="1752600"/>
            <a:ext cx="1828800" cy="2133600"/>
          </a:xfrm>
          <a:prstGeom prst="curvedConnector3">
            <a:avLst>
              <a:gd name="adj1" fmla="val 50000"/>
            </a:avLst>
          </a:prstGeom>
          <a:noFill/>
          <a:ln w="38100" algn="ctr">
            <a:solidFill>
              <a:srgbClr val="254061"/>
            </a:solidFill>
            <a:round/>
            <a:headEnd/>
            <a:tailEnd type="triangle" w="med" len="med"/>
          </a:ln>
          <a:extLst>
            <a:ext uri="{909E8E84-426E-40DD-AFC4-6F175D3DCCD1}">
              <a14:hiddenFill xmlns:a14="http://schemas.microsoft.com/office/drawing/2010/main">
                <a:noFill/>
              </a14:hiddenFill>
            </a:ext>
          </a:extLst>
        </p:spPr>
      </p:cxnSp>
      <p:pic>
        <p:nvPicPr>
          <p:cNvPr id="12" name="Picture 12" descr="http://www.6smarketing.com/wp-content/uploads/2009/08/coffee-c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763" y="1447800"/>
            <a:ext cx="11001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www.admc.hct.ac.ae/hd1/english/graphs/mil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438400"/>
            <a:ext cx="75406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5791200" y="2209800"/>
            <a:ext cx="352425" cy="19050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91200" y="2400300"/>
            <a:ext cx="352425" cy="266700"/>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3998913" y="2743200"/>
            <a:ext cx="8953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200" b="1" i="1">
                <a:solidFill>
                  <a:srgbClr val="FF0000"/>
                </a:solidFill>
                <a:latin typeface="Calibri" pitchFamily="34" charset="0"/>
              </a:rPr>
              <a:t>Arggg</a:t>
            </a:r>
          </a:p>
        </p:txBody>
      </p:sp>
      <p:sp>
        <p:nvSpPr>
          <p:cNvPr id="17" name="TextBox 16"/>
          <p:cNvSpPr txBox="1">
            <a:spLocks noChangeArrowheads="1"/>
          </p:cNvSpPr>
          <p:nvPr/>
        </p:nvSpPr>
        <p:spPr bwMode="auto">
          <a:xfrm>
            <a:off x="3962400" y="1855788"/>
            <a:ext cx="9318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200" b="1" i="1">
                <a:solidFill>
                  <a:srgbClr val="00B050"/>
                </a:solidFill>
                <a:latin typeface="Calibri" pitchFamily="34" charset="0"/>
              </a:rPr>
              <a:t>Great</a:t>
            </a:r>
            <a:r>
              <a:rPr lang="en-US" sz="2200" b="1">
                <a:solidFill>
                  <a:srgbClr val="00B050"/>
                </a:solidFill>
                <a:latin typeface="Calibri" pitchFamily="34" charset="0"/>
              </a:rPr>
              <a:t>!</a:t>
            </a:r>
          </a:p>
        </p:txBody>
      </p:sp>
      <p:sp>
        <p:nvSpPr>
          <p:cNvPr id="18" name="TextBox 17"/>
          <p:cNvSpPr txBox="1">
            <a:spLocks noChangeArrowheads="1"/>
          </p:cNvSpPr>
          <p:nvPr/>
        </p:nvSpPr>
        <p:spPr bwMode="auto">
          <a:xfrm>
            <a:off x="2033588" y="3352800"/>
            <a:ext cx="1543050" cy="314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dirty="0">
                <a:solidFill>
                  <a:srgbClr val="000080"/>
                </a:solidFill>
                <a:latin typeface="Aharoni" pitchFamily="2" charset="-79"/>
              </a:rPr>
              <a:t>Semantic Parser</a:t>
            </a:r>
          </a:p>
        </p:txBody>
      </p:sp>
      <p:sp>
        <p:nvSpPr>
          <p:cNvPr id="5" name="Rectangular Callout 4"/>
          <p:cNvSpPr/>
          <p:nvPr/>
        </p:nvSpPr>
        <p:spPr>
          <a:xfrm>
            <a:off x="4366772" y="746760"/>
            <a:ext cx="4668372" cy="548640"/>
          </a:xfrm>
          <a:prstGeom prst="wedgeRectCallout">
            <a:avLst>
              <a:gd name="adj1" fmla="val -10196"/>
              <a:gd name="adj2" fmla="val 44456"/>
            </a:avLst>
          </a:prstGeom>
          <a:solidFill>
            <a:srgbClr val="FAE1AF"/>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3366"/>
                </a:solidFill>
                <a:latin typeface="Calibri" pitchFamily="34" charset="0"/>
                <a:cs typeface="Calibri" pitchFamily="34" charset="0"/>
              </a:rPr>
              <a:t>Can we rely on this interaction </a:t>
            </a:r>
            <a:r>
              <a:rPr lang="en-US" dirty="0" smtClean="0">
                <a:solidFill>
                  <a:srgbClr val="003366"/>
                </a:solidFill>
                <a:latin typeface="Calibri" pitchFamily="34" charset="0"/>
                <a:cs typeface="Calibri" pitchFamily="34" charset="0"/>
              </a:rPr>
              <a:t>to provide </a:t>
            </a:r>
            <a:r>
              <a:rPr lang="en-US" dirty="0">
                <a:solidFill>
                  <a:srgbClr val="003366"/>
                </a:solidFill>
                <a:latin typeface="Calibri" pitchFamily="34" charset="0"/>
                <a:cs typeface="Calibri" pitchFamily="34" charset="0"/>
              </a:rPr>
              <a:t>supervision </a:t>
            </a:r>
            <a:r>
              <a:rPr lang="en-US" dirty="0" smtClean="0">
                <a:solidFill>
                  <a:srgbClr val="003366"/>
                </a:solidFill>
                <a:latin typeface="Calibri" pitchFamily="34" charset="0"/>
                <a:cs typeface="Calibri" pitchFamily="34" charset="0"/>
              </a:rPr>
              <a:t>(and eventually</a:t>
            </a:r>
            <a:r>
              <a:rPr lang="en-US" dirty="0">
                <a:solidFill>
                  <a:srgbClr val="003366"/>
                </a:solidFill>
                <a:latin typeface="Calibri" pitchFamily="34" charset="0"/>
                <a:cs typeface="Calibri" pitchFamily="34" charset="0"/>
              </a:rPr>
              <a:t>, recover meaning) ?</a:t>
            </a:r>
          </a:p>
        </p:txBody>
      </p:sp>
      <p:sp>
        <p:nvSpPr>
          <p:cNvPr id="19" name="Rectangular Callout 18"/>
          <p:cNvSpPr/>
          <p:nvPr/>
        </p:nvSpPr>
        <p:spPr>
          <a:xfrm>
            <a:off x="533400" y="1066800"/>
            <a:ext cx="3048000" cy="533400"/>
          </a:xfrm>
          <a:prstGeom prst="wedgeRectCallout">
            <a:avLst>
              <a:gd name="adj1" fmla="val -37262"/>
              <a:gd name="adj2" fmla="val 198215"/>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80"/>
                </a:solidFill>
                <a:latin typeface="Calibri" pitchFamily="34" charset="0"/>
              </a:rPr>
              <a:t>Can I get a coffee with lots of sugar and no milk</a:t>
            </a:r>
          </a:p>
        </p:txBody>
      </p:sp>
    </p:spTree>
    <p:extLst>
      <p:ext uri="{BB962C8B-B14F-4D97-AF65-F5344CB8AC3E}">
        <p14:creationId xmlns:p14="http://schemas.microsoft.com/office/powerpoint/2010/main" val="12201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1"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18"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Based Learning</a:t>
            </a:r>
            <a:endParaRPr lang="en-US" dirty="0"/>
          </a:p>
        </p:txBody>
      </p:sp>
      <p:sp>
        <p:nvSpPr>
          <p:cNvPr id="9" name="Content Placeholder 8"/>
          <p:cNvSpPr>
            <a:spLocks noGrp="1"/>
          </p:cNvSpPr>
          <p:nvPr>
            <p:ph idx="1"/>
          </p:nvPr>
        </p:nvSpPr>
        <p:spPr>
          <a:xfrm>
            <a:off x="304800" y="914400"/>
            <a:ext cx="8839200" cy="4953000"/>
          </a:xfrm>
        </p:spPr>
        <p:txBody>
          <a:bodyPr/>
          <a:lstStyle/>
          <a:p>
            <a:r>
              <a:rPr lang="en-US" dirty="0" smtClean="0"/>
              <a:t>We want to learn a model that transforms a </a:t>
            </a:r>
            <a:r>
              <a:rPr lang="en-US" dirty="0" smtClean="0">
                <a:solidFill>
                  <a:srgbClr val="0033CC"/>
                </a:solidFill>
              </a:rPr>
              <a:t>natural language sentence</a:t>
            </a:r>
            <a:r>
              <a:rPr lang="en-US" dirty="0" smtClean="0"/>
              <a:t> to some </a:t>
            </a:r>
            <a:r>
              <a:rPr lang="en-US" dirty="0" smtClean="0">
                <a:solidFill>
                  <a:srgbClr val="0033CC"/>
                </a:solidFill>
              </a:rPr>
              <a:t>meaning representation.</a:t>
            </a:r>
          </a:p>
          <a:p>
            <a:pPr marL="0" indent="0">
              <a:buNone/>
            </a:pPr>
            <a:endParaRPr lang="en-US" dirty="0"/>
          </a:p>
          <a:p>
            <a:pPr marL="0" indent="0">
              <a:buNone/>
            </a:pPr>
            <a:r>
              <a:rPr lang="en-US" sz="2000" dirty="0" smtClean="0"/>
              <a:t>	</a:t>
            </a:r>
          </a:p>
          <a:p>
            <a:pPr marL="0" indent="0">
              <a:buNone/>
            </a:pPr>
            <a:endParaRPr lang="en-US" sz="2000" dirty="0"/>
          </a:p>
          <a:p>
            <a:r>
              <a:rPr lang="en-US" dirty="0">
                <a:solidFill>
                  <a:srgbClr val="400080"/>
                </a:solidFill>
                <a:cs typeface="Candara"/>
              </a:rPr>
              <a:t>Instead</a:t>
            </a:r>
            <a:r>
              <a:rPr lang="en-US" dirty="0">
                <a:cs typeface="Candara"/>
              </a:rPr>
              <a:t> </a:t>
            </a:r>
            <a:r>
              <a:rPr lang="en-US" dirty="0" smtClean="0">
                <a:cs typeface="Candara"/>
              </a:rPr>
              <a:t>of training with (</a:t>
            </a:r>
            <a:r>
              <a:rPr lang="en-US" dirty="0">
                <a:cs typeface="Candara"/>
              </a:rPr>
              <a:t>Sentence, </a:t>
            </a:r>
            <a:r>
              <a:rPr lang="en-US" dirty="0" smtClean="0">
                <a:cs typeface="Candara"/>
              </a:rPr>
              <a:t>Meaning </a:t>
            </a:r>
            <a:r>
              <a:rPr lang="en-US" dirty="0">
                <a:cs typeface="Candara"/>
              </a:rPr>
              <a:t>Representation) pairs </a:t>
            </a:r>
            <a:endParaRPr lang="en-US" dirty="0" smtClean="0">
              <a:cs typeface="Candara"/>
            </a:endParaRPr>
          </a:p>
          <a:p>
            <a:endParaRPr lang="en-US" dirty="0" smtClean="0">
              <a:solidFill>
                <a:srgbClr val="0033CC"/>
              </a:solidFill>
              <a:cs typeface="Candara"/>
            </a:endParaRPr>
          </a:p>
          <a:p>
            <a:r>
              <a:rPr lang="en-US" dirty="0" smtClean="0">
                <a:cs typeface="Candara"/>
              </a:rPr>
              <a:t>Think </a:t>
            </a:r>
            <a:r>
              <a:rPr lang="en-US" dirty="0">
                <a:cs typeface="Candara"/>
              </a:rPr>
              <a:t>about </a:t>
            </a:r>
            <a:r>
              <a:rPr lang="en-US" dirty="0" smtClean="0">
                <a:solidFill>
                  <a:srgbClr val="400080"/>
                </a:solidFill>
                <a:cs typeface="Candara"/>
              </a:rPr>
              <a:t>simple </a:t>
            </a:r>
            <a:r>
              <a:rPr lang="en-US" b="1" dirty="0" smtClean="0">
                <a:solidFill>
                  <a:srgbClr val="400080"/>
                </a:solidFill>
                <a:cs typeface="Candara"/>
              </a:rPr>
              <a:t>behavioral derivatives </a:t>
            </a:r>
            <a:r>
              <a:rPr lang="en-US" dirty="0">
                <a:cs typeface="Candara"/>
              </a:rPr>
              <a:t>of the models </a:t>
            </a:r>
            <a:r>
              <a:rPr lang="en-US" dirty="0" smtClean="0">
                <a:cs typeface="Candara"/>
              </a:rPr>
              <a:t>outputs </a:t>
            </a:r>
          </a:p>
          <a:p>
            <a:pPr lvl="1"/>
            <a:r>
              <a:rPr lang="en-US" dirty="0" smtClean="0">
                <a:cs typeface="Candara"/>
              </a:rPr>
              <a:t>Supervise the derivatives (</a:t>
            </a:r>
            <a:r>
              <a:rPr lang="en-US" dirty="0" smtClean="0">
                <a:solidFill>
                  <a:srgbClr val="000080"/>
                </a:solidFill>
                <a:cs typeface="Candara"/>
              </a:rPr>
              <a:t>easy!</a:t>
            </a:r>
            <a:r>
              <a:rPr lang="en-US" dirty="0" smtClean="0">
                <a:cs typeface="Candara"/>
              </a:rPr>
              <a:t>) and </a:t>
            </a:r>
          </a:p>
          <a:p>
            <a:pPr lvl="1"/>
            <a:r>
              <a:rPr lang="en-US" dirty="0" smtClean="0">
                <a:solidFill>
                  <a:srgbClr val="000080"/>
                </a:solidFill>
                <a:cs typeface="Candara"/>
              </a:rPr>
              <a:t>Propagate</a:t>
            </a:r>
            <a:r>
              <a:rPr lang="en-US" dirty="0" smtClean="0">
                <a:cs typeface="Candara"/>
              </a:rPr>
              <a:t> it to learn the complex, structured, transformation model</a:t>
            </a:r>
            <a:endParaRPr lang="en-US" sz="2000" dirty="0" smtClean="0"/>
          </a:p>
          <a:p>
            <a:pPr marL="0" indent="0">
              <a:buNone/>
            </a:pPr>
            <a:endParaRPr lang="en-US" sz="2000" dirty="0"/>
          </a:p>
        </p:txBody>
      </p:sp>
      <p:sp>
        <p:nvSpPr>
          <p:cNvPr id="3" name="Slide Number Placeholder 2"/>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43</a:t>
            </a:fld>
            <a:endParaRPr lang="en-US" altLang="zh-TW"/>
          </a:p>
        </p:txBody>
      </p:sp>
      <p:sp>
        <p:nvSpPr>
          <p:cNvPr id="41" name="Rectangle 40"/>
          <p:cNvSpPr/>
          <p:nvPr/>
        </p:nvSpPr>
        <p:spPr>
          <a:xfrm>
            <a:off x="3726788" y="4674951"/>
            <a:ext cx="1535709" cy="7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EECE1"/>
              </a:solidFill>
            </a:endParaRPr>
          </a:p>
        </p:txBody>
      </p:sp>
      <p:sp>
        <p:nvSpPr>
          <p:cNvPr id="55" name="Rectangle 54"/>
          <p:cNvSpPr/>
          <p:nvPr/>
        </p:nvSpPr>
        <p:spPr>
          <a:xfrm>
            <a:off x="3575540" y="2145268"/>
            <a:ext cx="990805" cy="400110"/>
          </a:xfrm>
          <a:prstGeom prst="rect">
            <a:avLst/>
          </a:prstGeom>
          <a:solidFill>
            <a:srgbClr val="FAE1AF"/>
          </a:solidFill>
          <a:ln>
            <a:solidFill>
              <a:srgbClr val="A7001B"/>
            </a:solidFill>
          </a:ln>
        </p:spPr>
        <p:txBody>
          <a:bodyPr wrap="square">
            <a:spAutoFit/>
          </a:bodyPr>
          <a:lstStyle/>
          <a:p>
            <a:pPr algn="ctr"/>
            <a:r>
              <a:rPr lang="en-US" sz="2000" b="1" dirty="0" smtClean="0">
                <a:solidFill>
                  <a:srgbClr val="000080"/>
                </a:solidFill>
                <a:latin typeface="Calibri" charset="0"/>
                <a:sym typeface="Wingdings"/>
              </a:rPr>
              <a:t>Model</a:t>
            </a:r>
            <a:endParaRPr lang="en-US" sz="2000" dirty="0">
              <a:solidFill>
                <a:srgbClr val="000080"/>
              </a:solidFill>
            </a:endParaRPr>
          </a:p>
        </p:txBody>
      </p:sp>
      <p:sp>
        <p:nvSpPr>
          <p:cNvPr id="15" name="Rectangle 14"/>
          <p:cNvSpPr/>
          <p:nvPr/>
        </p:nvSpPr>
        <p:spPr>
          <a:xfrm>
            <a:off x="533400" y="2114490"/>
            <a:ext cx="2438400" cy="400110"/>
          </a:xfrm>
          <a:prstGeom prst="rect">
            <a:avLst/>
          </a:prstGeom>
          <a:solidFill>
            <a:srgbClr val="FAE1AF"/>
          </a:solidFill>
          <a:ln>
            <a:solidFill>
              <a:srgbClr val="A7001B"/>
            </a:solidFill>
          </a:ln>
        </p:spPr>
        <p:txBody>
          <a:bodyPr wrap="square">
            <a:spAutoFit/>
          </a:bodyPr>
          <a:lstStyle/>
          <a:p>
            <a:pPr marL="0" indent="0" algn="ctr">
              <a:buNone/>
            </a:pPr>
            <a:r>
              <a:rPr lang="en-US" sz="2000" dirty="0" smtClean="0">
                <a:solidFill>
                  <a:srgbClr val="000080"/>
                </a:solidFill>
                <a:latin typeface="+mn-lt"/>
              </a:rPr>
              <a:t>English Sentence</a:t>
            </a:r>
            <a:endParaRPr lang="en-US" sz="2000" dirty="0">
              <a:solidFill>
                <a:srgbClr val="000080"/>
              </a:solidFill>
              <a:latin typeface="+mn-lt"/>
            </a:endParaRPr>
          </a:p>
        </p:txBody>
      </p:sp>
      <p:sp>
        <p:nvSpPr>
          <p:cNvPr id="43" name="Rectangle 42"/>
          <p:cNvSpPr/>
          <p:nvPr/>
        </p:nvSpPr>
        <p:spPr>
          <a:xfrm>
            <a:off x="5238131" y="2114490"/>
            <a:ext cx="3129801" cy="400110"/>
          </a:xfrm>
          <a:prstGeom prst="rect">
            <a:avLst/>
          </a:prstGeom>
          <a:solidFill>
            <a:srgbClr val="FAE1AF"/>
          </a:solidFill>
          <a:ln w="9525">
            <a:solidFill>
              <a:srgbClr val="A7001B"/>
            </a:solidFill>
          </a:ln>
        </p:spPr>
        <p:txBody>
          <a:bodyPr wrap="square">
            <a:spAutoFit/>
          </a:bodyPr>
          <a:lstStyle/>
          <a:p>
            <a:pPr marL="0" indent="0" algn="ctr">
              <a:buNone/>
            </a:pPr>
            <a:r>
              <a:rPr lang="en-US" sz="2000" dirty="0" smtClean="0">
                <a:solidFill>
                  <a:srgbClr val="000080"/>
                </a:solidFill>
                <a:latin typeface="+mn-lt"/>
              </a:rPr>
              <a:t>Meaning Representation</a:t>
            </a:r>
            <a:endParaRPr lang="en-US" sz="2000" dirty="0">
              <a:solidFill>
                <a:srgbClr val="000080"/>
              </a:solidFill>
              <a:latin typeface="+mn-lt"/>
            </a:endParaRPr>
          </a:p>
        </p:txBody>
      </p:sp>
      <p:sp>
        <p:nvSpPr>
          <p:cNvPr id="16" name="Right Arrow 15"/>
          <p:cNvSpPr/>
          <p:nvPr/>
        </p:nvSpPr>
        <p:spPr>
          <a:xfrm>
            <a:off x="3014004" y="2230137"/>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4622412" y="2252004"/>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763600" y="3352800"/>
            <a:ext cx="1193412"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82565" y="3352800"/>
            <a:ext cx="3014743"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9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Response based Learning Scenario</a:t>
            </a:r>
            <a:endParaRPr lang="en-US" dirty="0"/>
          </a:p>
        </p:txBody>
      </p:sp>
      <p:sp>
        <p:nvSpPr>
          <p:cNvPr id="9" name="Content Placeholder 8"/>
          <p:cNvSpPr>
            <a:spLocks noGrp="1"/>
          </p:cNvSpPr>
          <p:nvPr>
            <p:ph idx="1"/>
          </p:nvPr>
        </p:nvSpPr>
        <p:spPr>
          <a:xfrm>
            <a:off x="381000" y="713013"/>
            <a:ext cx="8534400" cy="5181600"/>
          </a:xfrm>
        </p:spPr>
        <p:txBody>
          <a:bodyPr/>
          <a:lstStyle/>
          <a:p>
            <a:r>
              <a:rPr lang="en-US" dirty="0" smtClean="0"/>
              <a:t>We want to learn a model to transform a </a:t>
            </a:r>
            <a:r>
              <a:rPr lang="en-US" dirty="0" smtClean="0">
                <a:solidFill>
                  <a:srgbClr val="0033CC"/>
                </a:solidFill>
              </a:rPr>
              <a:t>natural language sentence</a:t>
            </a:r>
            <a:r>
              <a:rPr lang="en-US" dirty="0" smtClean="0"/>
              <a:t> to some </a:t>
            </a:r>
            <a:r>
              <a:rPr lang="en-US" dirty="0" smtClean="0">
                <a:solidFill>
                  <a:srgbClr val="0033CC"/>
                </a:solidFill>
              </a:rPr>
              <a:t>meaning representation.</a:t>
            </a:r>
          </a:p>
          <a:p>
            <a:pPr marL="0" indent="0">
              <a:buNone/>
            </a:pPr>
            <a:endParaRPr lang="en-US" dirty="0"/>
          </a:p>
          <a:p>
            <a:pPr marL="0" indent="0">
              <a:buNone/>
            </a:pPr>
            <a:r>
              <a:rPr lang="en-US" sz="2000" dirty="0" smtClean="0"/>
              <a:t>	</a:t>
            </a:r>
          </a:p>
          <a:p>
            <a:pPr marL="0" indent="0">
              <a:buNone/>
            </a:pPr>
            <a:endParaRPr lang="en-US" sz="2000" dirty="0"/>
          </a:p>
          <a:p>
            <a:endParaRPr lang="en-US" dirty="0" smtClean="0">
              <a:solidFill>
                <a:srgbClr val="0033CC"/>
              </a:solidFill>
              <a:cs typeface="Candara"/>
            </a:endParaRPr>
          </a:p>
          <a:p>
            <a:endParaRPr lang="en-US" dirty="0">
              <a:solidFill>
                <a:srgbClr val="0033CC"/>
              </a:solidFill>
              <a:cs typeface="Candara"/>
            </a:endParaRPr>
          </a:p>
          <a:p>
            <a:endParaRPr lang="en-US" dirty="0" smtClean="0">
              <a:solidFill>
                <a:srgbClr val="0033CC"/>
              </a:solidFill>
              <a:cs typeface="Candara"/>
            </a:endParaRPr>
          </a:p>
          <a:p>
            <a:pPr marL="0" indent="0">
              <a:buNone/>
            </a:pPr>
            <a:endParaRPr lang="en-US" sz="2000" dirty="0"/>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smtClean="0">
                <a:ln>
                  <a:noFill/>
                </a:ln>
                <a:solidFill>
                  <a:srgbClr val="0033CC"/>
                </a:solidFill>
                <a:effectLst/>
                <a:uLnTx/>
                <a:uFillTx/>
                <a:latin typeface="Arial" pitchFamily="34" charset="0"/>
                <a:ea typeface="Arial Unicode MS" pitchFamily="34" charset="-128"/>
                <a:cs typeface="Arial Unicode MS" pitchFamily="34" charset="-128"/>
              </a:rPr>
              <a:t>Page </a:t>
            </a:r>
            <a:fld id="{C83F18D4-0D70-44DE-A8FF-A8D5002D1168}" type="slidenum">
              <a:rPr kumimoji="0" lang="en-US" altLang="zh-TW" sz="1200" b="0" i="0" u="none" strike="noStrike" kern="1200" cap="none" spc="0" normalizeH="0" baseline="0" noProof="0" smtClean="0">
                <a:ln>
                  <a:noFill/>
                </a:ln>
                <a:solidFill>
                  <a:srgbClr val="0033CC"/>
                </a:solidFill>
                <a:effectLst/>
                <a:uLnTx/>
                <a:uFillTx/>
                <a:latin typeface="Arial" pitchFamily="34" charset="0"/>
                <a:ea typeface="Arial Unicode MS" pitchFamily="34" charset="-128"/>
                <a:cs typeface="Arial Unicode MS"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zh-TW" sz="1200" b="0" i="0" u="none" strike="noStrike" kern="1200" cap="none" spc="0" normalizeH="0" baseline="0" noProof="0" dirty="0">
              <a:ln>
                <a:noFill/>
              </a:ln>
              <a:solidFill>
                <a:srgbClr val="0033CC"/>
              </a:solidFill>
              <a:effectLst/>
              <a:uLnTx/>
              <a:uFillTx/>
              <a:latin typeface="Arial" pitchFamily="34" charset="0"/>
              <a:ea typeface="Arial Unicode MS" pitchFamily="34" charset="-128"/>
              <a:cs typeface="Arial Unicode MS" pitchFamily="34" charset="-128"/>
            </a:endParaRPr>
          </a:p>
        </p:txBody>
      </p:sp>
      <p:sp>
        <p:nvSpPr>
          <p:cNvPr id="41" name="Rectangle 40"/>
          <p:cNvSpPr/>
          <p:nvPr/>
        </p:nvSpPr>
        <p:spPr>
          <a:xfrm>
            <a:off x="3726788" y="4129129"/>
            <a:ext cx="1535709" cy="78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EEECE1"/>
              </a:solidFill>
              <a:effectLst/>
              <a:uLnTx/>
              <a:uFillTx/>
              <a:latin typeface="Calibri"/>
              <a:ea typeface="+mn-ea"/>
              <a:cs typeface="+mn-cs"/>
            </a:endParaRPr>
          </a:p>
        </p:txBody>
      </p:sp>
      <p:sp>
        <p:nvSpPr>
          <p:cNvPr id="55" name="Rectangle 54"/>
          <p:cNvSpPr/>
          <p:nvPr/>
        </p:nvSpPr>
        <p:spPr>
          <a:xfrm>
            <a:off x="3575540" y="1599446"/>
            <a:ext cx="990805"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80"/>
                </a:solidFill>
                <a:effectLst/>
                <a:uLnTx/>
                <a:uFillTx/>
                <a:latin typeface="Calibri" charset="0"/>
                <a:ea typeface="+mn-ea"/>
                <a:cs typeface="Arial" pitchFamily="34" charset="0"/>
                <a:sym typeface="Wingdings"/>
              </a:rPr>
              <a:t>Model</a:t>
            </a:r>
            <a:endParaRPr kumimoji="0" lang="en-US" sz="2000" b="0" i="0" u="none" strike="noStrike" kern="1200" cap="none" spc="0" normalizeH="0" baseline="0" noProof="0" dirty="0">
              <a:ln>
                <a:noFill/>
              </a:ln>
              <a:solidFill>
                <a:srgbClr val="000080"/>
              </a:solidFill>
              <a:effectLst/>
              <a:uLnTx/>
              <a:uFillTx/>
              <a:ea typeface="+mn-ea"/>
              <a:cs typeface="Arial" pitchFamily="34" charset="0"/>
            </a:endParaRPr>
          </a:p>
        </p:txBody>
      </p:sp>
      <p:sp>
        <p:nvSpPr>
          <p:cNvPr id="15" name="Rectangle 14"/>
          <p:cNvSpPr/>
          <p:nvPr/>
        </p:nvSpPr>
        <p:spPr>
          <a:xfrm>
            <a:off x="533400" y="1568668"/>
            <a:ext cx="2438400" cy="400110"/>
          </a:xfrm>
          <a:prstGeom prst="rect">
            <a:avLst/>
          </a:prstGeom>
          <a:solidFill>
            <a:srgbClr val="FAE1AF"/>
          </a:solidFill>
          <a:ln>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80"/>
                </a:solidFill>
                <a:effectLst/>
                <a:uLnTx/>
                <a:uFillTx/>
                <a:latin typeface="Calibri"/>
                <a:ea typeface="+mn-ea"/>
                <a:cs typeface="Arial" pitchFamily="34" charset="0"/>
              </a:rPr>
              <a:t>English Sentence</a:t>
            </a:r>
            <a:endParaRPr kumimoji="0" lang="en-US" sz="20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43" name="Rectangle 42"/>
          <p:cNvSpPr/>
          <p:nvPr/>
        </p:nvSpPr>
        <p:spPr>
          <a:xfrm>
            <a:off x="5238131" y="1568668"/>
            <a:ext cx="3129801" cy="400110"/>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0080"/>
                </a:solidFill>
                <a:effectLst/>
                <a:uLnTx/>
                <a:uFillTx/>
                <a:latin typeface="Calibri"/>
                <a:ea typeface="+mn-ea"/>
                <a:cs typeface="Arial" pitchFamily="34" charset="0"/>
              </a:rPr>
              <a:t>Meaning Representation</a:t>
            </a:r>
            <a:endParaRPr kumimoji="0" lang="en-US" sz="20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16" name="Right Arrow 15"/>
          <p:cNvSpPr/>
          <p:nvPr/>
        </p:nvSpPr>
        <p:spPr>
          <a:xfrm>
            <a:off x="3014004" y="1684315"/>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Right Arrow 46"/>
          <p:cNvSpPr/>
          <p:nvPr/>
        </p:nvSpPr>
        <p:spPr>
          <a:xfrm>
            <a:off x="4622412" y="1706182"/>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a:xfrm>
            <a:off x="152400" y="2247556"/>
            <a:ext cx="4183988" cy="1200329"/>
          </a:xfrm>
          <a:prstGeom prst="rect">
            <a:avLst/>
          </a:prstGeom>
          <a:solidFill>
            <a:srgbClr val="FAE1AF"/>
          </a:solidFill>
          <a:ln w="57150">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Calibri" pitchFamily="34" charset="0"/>
                <a:ea typeface="+mn-ea"/>
                <a:cs typeface="Calibri" pitchFamily="34" charset="0"/>
              </a:rPr>
              <a:t>A top card can be moved to the tableau if it has a different color than the color of the top tableau card, and the cards have successive values.  </a:t>
            </a:r>
          </a:p>
        </p:txBody>
      </p:sp>
      <p:sp>
        <p:nvSpPr>
          <p:cNvPr id="24" name="Rectangle 23"/>
          <p:cNvSpPr/>
          <p:nvPr/>
        </p:nvSpPr>
        <p:spPr>
          <a:xfrm>
            <a:off x="4724660" y="2247556"/>
            <a:ext cx="4183706" cy="1200329"/>
          </a:xfrm>
          <a:prstGeom prst="rect">
            <a:avLst/>
          </a:prstGeom>
          <a:solidFill>
            <a:srgbClr val="FAE1AF"/>
          </a:solidFill>
          <a:ln w="57150">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3366"/>
                </a:solidFill>
                <a:effectLst/>
                <a:uLnTx/>
                <a:uFillTx/>
                <a:latin typeface="Calibri" pitchFamily="34" charset="0"/>
                <a:ea typeface="+mn-ea"/>
                <a:cs typeface="Calibri" pitchFamily="34" charset="0"/>
              </a:rPr>
              <a:t>Move (a1,a2) top(a1,x1) card(a1) tableau(a2) top(x2,a2) color(a1,x3) color(x2,x4) not-equal(x3,x4) value(a1,x5) value(x2,x6) successor(x5,x6)</a:t>
            </a:r>
            <a:endParaRPr kumimoji="0" lang="en-US" sz="1800" b="0" i="0" u="none" strike="noStrike" kern="1200" cap="none" spc="0" normalizeH="0" baseline="0" noProof="0" dirty="0">
              <a:ln>
                <a:noFill/>
              </a:ln>
              <a:solidFill>
                <a:srgbClr val="003366"/>
              </a:solidFill>
              <a:effectLst/>
              <a:uLnTx/>
              <a:uFillTx/>
              <a:latin typeface="Calibri" pitchFamily="34" charset="0"/>
              <a:ea typeface="+mn-ea"/>
              <a:cs typeface="Calibri" pitchFamily="34"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76638"/>
            <a:ext cx="4183988" cy="26717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Content Placeholder 8"/>
          <p:cNvSpPr txBox="1">
            <a:spLocks/>
          </p:cNvSpPr>
          <p:nvPr/>
        </p:nvSpPr>
        <p:spPr bwMode="auto">
          <a:xfrm>
            <a:off x="4724400" y="4425045"/>
            <a:ext cx="4190740" cy="1823355"/>
          </a:xfrm>
          <a:prstGeom prst="rect">
            <a:avLst/>
          </a:prstGeom>
          <a:solidFill>
            <a:srgbClr val="FAE1AF"/>
          </a:solidFill>
          <a:ln>
            <a:solidFill>
              <a:srgbClr val="A7001B"/>
            </a:solid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b="1">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000080"/>
              </a:buClr>
              <a:buSzPct val="75000"/>
              <a:buFont typeface="Wingdings" pitchFamily="2" charset="2"/>
              <a:buChar char="n"/>
              <a:tabLst/>
              <a:defRPr/>
            </a:pPr>
            <a:r>
              <a:rPr kumimoji="0" lang="en-US" sz="2400" b="0" i="0" u="none" strike="noStrike" kern="0" cap="none" spc="0" normalizeH="0" baseline="0" noProof="0" dirty="0" smtClean="0">
                <a:ln>
                  <a:noFill/>
                </a:ln>
                <a:solidFill>
                  <a:srgbClr val="400080"/>
                </a:solidFill>
                <a:effectLst/>
                <a:uLnTx/>
                <a:uFillTx/>
                <a:latin typeface="Calibri"/>
                <a:ea typeface="+mn-ea"/>
                <a:cs typeface="Candara"/>
              </a:rPr>
              <a:t>Simple derivatives </a:t>
            </a:r>
            <a:r>
              <a:rPr kumimoji="0" lang="en-US" sz="2400" b="0" i="0" u="none" strike="noStrike" kern="0" cap="none" spc="0" normalizeH="0" baseline="0" noProof="0" dirty="0" smtClean="0">
                <a:ln>
                  <a:noFill/>
                </a:ln>
                <a:solidFill>
                  <a:srgbClr val="000080"/>
                </a:solidFill>
                <a:effectLst/>
                <a:uLnTx/>
                <a:uFillTx/>
                <a:latin typeface="Calibri"/>
                <a:ea typeface="+mn-ea"/>
                <a:cs typeface="Candara"/>
              </a:rPr>
              <a:t>of the models outputs: game API</a:t>
            </a:r>
          </a:p>
          <a:p>
            <a:pPr marL="742950" marR="0" lvl="1" indent="-285750" algn="l" defTabSz="914400" rtl="0" eaLnBrk="0" fontAlgn="base" latinLnBrk="0" hangingPunct="0">
              <a:lnSpc>
                <a:spcPct val="100000"/>
              </a:lnSpc>
              <a:spcBef>
                <a:spcPct val="20000"/>
              </a:spcBef>
              <a:spcAft>
                <a:spcPct val="0"/>
              </a:spcAft>
              <a:buClr>
                <a:srgbClr val="4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400080"/>
                </a:solidFill>
                <a:effectLst/>
                <a:uLnTx/>
                <a:uFillTx/>
                <a:latin typeface="Calibri"/>
                <a:ea typeface="+mn-ea"/>
                <a:cs typeface="Candara"/>
              </a:rPr>
              <a:t>Supervise the derivative and Propagate it to learn the transformation model</a:t>
            </a:r>
            <a:endParaRPr kumimoji="0" lang="en-US" sz="2000" b="0" i="0" u="none" strike="noStrike" kern="0" cap="none" spc="0" normalizeH="0" baseline="0" noProof="0" dirty="0" smtClean="0">
              <a:ln>
                <a:noFill/>
              </a:ln>
              <a:solidFill>
                <a:srgbClr val="400080"/>
              </a:solidFill>
              <a:effectLst/>
              <a:uLnTx/>
              <a:uFillTx/>
              <a:latin typeface="Calibri"/>
              <a:ea typeface="+mn-ea"/>
            </a:endParaRPr>
          </a:p>
          <a:p>
            <a:pPr marL="0" marR="0" lvl="0" indent="0" algn="l" defTabSz="914400" rtl="0" eaLnBrk="0" fontAlgn="base" latinLnBrk="0" hangingPunct="0">
              <a:lnSpc>
                <a:spcPct val="100000"/>
              </a:lnSpc>
              <a:spcBef>
                <a:spcPct val="20000"/>
              </a:spcBef>
              <a:spcAft>
                <a:spcPct val="0"/>
              </a:spcAft>
              <a:buClr>
                <a:srgbClr val="FF9900"/>
              </a:buClr>
              <a:buSzPct val="75000"/>
              <a:buFont typeface="Wingdings" pitchFamily="2" charset="2"/>
              <a:buNone/>
              <a:tabLst/>
              <a:defRPr/>
            </a:pPr>
            <a:endParaRPr kumimoji="0" lang="en-US" sz="2000" b="0" i="0" u="none" strike="noStrike" kern="0" cap="none" spc="0" normalizeH="0" baseline="0" noProof="0" dirty="0">
              <a:ln>
                <a:noFill/>
              </a:ln>
              <a:solidFill>
                <a:srgbClr val="000080"/>
              </a:solidFill>
              <a:effectLst/>
              <a:uLnTx/>
              <a:uFillTx/>
              <a:latin typeface="Calibri"/>
              <a:ea typeface="+mn-ea"/>
              <a:cs typeface="+mn-cs"/>
            </a:endParaRPr>
          </a:p>
        </p:txBody>
      </p:sp>
      <p:sp>
        <p:nvSpPr>
          <p:cNvPr id="27" name="Rectangle 26"/>
          <p:cNvSpPr/>
          <p:nvPr/>
        </p:nvSpPr>
        <p:spPr>
          <a:xfrm>
            <a:off x="5257800" y="3645178"/>
            <a:ext cx="3129801" cy="461665"/>
          </a:xfrm>
          <a:prstGeom prst="rect">
            <a:avLst/>
          </a:prstGeom>
          <a:solidFill>
            <a:srgbClr val="FAE1AF"/>
          </a:solidFill>
          <a:ln w="9525">
            <a:solidFill>
              <a:srgbClr val="A7001B"/>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80"/>
                </a:solidFill>
                <a:effectLst/>
                <a:uLnTx/>
                <a:uFillTx/>
                <a:latin typeface="Calibri"/>
                <a:ea typeface="+mn-ea"/>
                <a:cs typeface="Arial" pitchFamily="34" charset="0"/>
              </a:rPr>
              <a:t>Play </a:t>
            </a:r>
            <a:r>
              <a:rPr kumimoji="0" lang="en-US" sz="2400" b="0" i="0" u="none" strike="noStrike" kern="1200" cap="none" spc="0" normalizeH="0" baseline="0" noProof="0" dirty="0" err="1" smtClean="0">
                <a:ln>
                  <a:noFill/>
                </a:ln>
                <a:solidFill>
                  <a:srgbClr val="000080"/>
                </a:solidFill>
                <a:effectLst/>
                <a:uLnTx/>
                <a:uFillTx/>
                <a:latin typeface="Calibri"/>
                <a:ea typeface="+mn-ea"/>
                <a:cs typeface="Arial" pitchFamily="34" charset="0"/>
              </a:rPr>
              <a:t>Freecell</a:t>
            </a:r>
            <a:r>
              <a:rPr kumimoji="0" lang="en-US" sz="2400" b="0" i="0" u="none" strike="noStrike" kern="1200" cap="none" spc="0" normalizeH="0" baseline="0" noProof="0" dirty="0" smtClean="0">
                <a:ln>
                  <a:noFill/>
                </a:ln>
                <a:solidFill>
                  <a:srgbClr val="000080"/>
                </a:solidFill>
                <a:effectLst/>
                <a:uLnTx/>
                <a:uFillTx/>
                <a:latin typeface="Calibri"/>
                <a:ea typeface="+mn-ea"/>
                <a:cs typeface="Arial" pitchFamily="34" charset="0"/>
              </a:rPr>
              <a:t> (solitaire) </a:t>
            </a:r>
            <a:endParaRPr kumimoji="0" lang="en-US" sz="2400" b="0" i="0" u="none" strike="noStrike" kern="1200" cap="none" spc="0" normalizeH="0" baseline="0" noProof="0" dirty="0">
              <a:ln>
                <a:noFill/>
              </a:ln>
              <a:solidFill>
                <a:srgbClr val="000080"/>
              </a:solidFill>
              <a:effectLst/>
              <a:uLnTx/>
              <a:uFillTx/>
              <a:latin typeface="Calibri"/>
              <a:ea typeface="+mn-ea"/>
              <a:cs typeface="Arial" pitchFamily="34" charset="0"/>
            </a:endParaRPr>
          </a:p>
        </p:txBody>
      </p:sp>
      <p:sp>
        <p:nvSpPr>
          <p:cNvPr id="28" name="Right Arrow 27"/>
          <p:cNvSpPr/>
          <p:nvPr/>
        </p:nvSpPr>
        <p:spPr>
          <a:xfrm rot="10800000">
            <a:off x="4557411" y="3792126"/>
            <a:ext cx="533400" cy="200055"/>
          </a:xfrm>
          <a:prstGeom prst="rightArrow">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6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Effect transition="in" filter="fade">
                                      <p:cBhvr>
                                        <p:cTn id="2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91"/>
          <p:cNvSpPr>
            <a:spLocks noChangeArrowheads="1"/>
          </p:cNvSpPr>
          <p:nvPr/>
        </p:nvSpPr>
        <p:spPr bwMode="auto">
          <a:xfrm>
            <a:off x="5943600" y="76200"/>
            <a:ext cx="2971800" cy="381000"/>
          </a:xfrm>
          <a:prstGeom prst="wedgeRectCallout">
            <a:avLst>
              <a:gd name="adj1" fmla="val -1438"/>
              <a:gd name="adj2" fmla="val 594515"/>
            </a:avLst>
          </a:prstGeom>
          <a:solidFill>
            <a:srgbClr val="FAE1AF"/>
          </a:solidFill>
          <a:ln w="9525">
            <a:solidFill>
              <a:srgbClr val="A7001B"/>
            </a:solidFill>
            <a:miter lim="800000"/>
            <a:headEnd/>
            <a:tailEnd/>
          </a:ln>
        </p:spPr>
        <p:txBody>
          <a:bodyPr/>
          <a:lstStyle/>
          <a:p>
            <a:pPr algn="ctr"/>
            <a:r>
              <a:rPr lang="en-US" dirty="0" smtClean="0">
                <a:solidFill>
                  <a:srgbClr val="003366"/>
                </a:solidFill>
                <a:latin typeface="Calibri"/>
                <a:cs typeface="Arial" charset="0"/>
              </a:rPr>
              <a:t>O’Hare must be in Chicago</a:t>
            </a:r>
            <a:endParaRPr lang="en-US" b="1" dirty="0">
              <a:solidFill>
                <a:srgbClr val="003366"/>
              </a:solidFill>
              <a:latin typeface="Calibri"/>
              <a:cs typeface="Arial" charset="0"/>
            </a:endParaRPr>
          </a:p>
        </p:txBody>
      </p:sp>
      <p:sp>
        <p:nvSpPr>
          <p:cNvPr id="2" name="Title 1"/>
          <p:cNvSpPr>
            <a:spLocks noGrp="1"/>
          </p:cNvSpPr>
          <p:nvPr>
            <p:ph type="title"/>
          </p:nvPr>
        </p:nvSpPr>
        <p:spPr/>
        <p:txBody>
          <a:bodyPr/>
          <a:lstStyle/>
          <a:p>
            <a:r>
              <a:rPr lang="en-US" dirty="0" smtClean="0"/>
              <a:t>Incidental Supervision &amp; Reasoning</a:t>
            </a:r>
            <a:endParaRPr lang="en-US" dirty="0"/>
          </a:p>
        </p:txBody>
      </p:sp>
      <p:sp>
        <p:nvSpPr>
          <p:cNvPr id="3" name="Content Placeholder 2"/>
          <p:cNvSpPr>
            <a:spLocks noGrp="1"/>
          </p:cNvSpPr>
          <p:nvPr>
            <p:ph idx="1"/>
          </p:nvPr>
        </p:nvSpPr>
        <p:spPr>
          <a:xfrm>
            <a:off x="228600" y="914400"/>
            <a:ext cx="8763000" cy="4953000"/>
          </a:xfrm>
        </p:spPr>
        <p:txBody>
          <a:bodyPr/>
          <a:lstStyle/>
          <a:p>
            <a:r>
              <a:rPr lang="en-US" sz="2000" dirty="0" smtClean="0">
                <a:solidFill>
                  <a:srgbClr val="400080"/>
                </a:solidFill>
              </a:rPr>
              <a:t>Feb 5 2017 </a:t>
            </a:r>
            <a:r>
              <a:rPr lang="en-US" sz="2000" dirty="0" smtClean="0"/>
              <a:t>Dozens </a:t>
            </a:r>
            <a:r>
              <a:rPr lang="en-US" sz="2000" dirty="0"/>
              <a:t>of passengers heading to </a:t>
            </a:r>
            <a:r>
              <a:rPr lang="en-US" sz="2000" dirty="0">
                <a:solidFill>
                  <a:srgbClr val="400080"/>
                </a:solidFill>
              </a:rPr>
              <a:t>Chicago</a:t>
            </a:r>
            <a:r>
              <a:rPr lang="en-US" sz="2000" dirty="0"/>
              <a:t> had to undergo additional </a:t>
            </a:r>
            <a:r>
              <a:rPr lang="en-US" sz="2000" dirty="0" smtClean="0"/>
              <a:t>screenings… It </a:t>
            </a:r>
            <a:r>
              <a:rPr lang="en-US" sz="2000" dirty="0"/>
              <a:t>took </a:t>
            </a:r>
            <a:r>
              <a:rPr lang="en-US" sz="2000" dirty="0" err="1"/>
              <a:t>Hesam</a:t>
            </a:r>
            <a:r>
              <a:rPr lang="en-US" sz="2000" dirty="0"/>
              <a:t> </a:t>
            </a:r>
            <a:r>
              <a:rPr lang="en-US" sz="2000" dirty="0" err="1"/>
              <a:t>Aamyab</a:t>
            </a:r>
            <a:r>
              <a:rPr lang="en-US" sz="2000" dirty="0"/>
              <a:t> two tries to make it back to the United States from Iran. He is an Iranian citizen with a US visa who is doing post-doctoral research at UIC. </a:t>
            </a:r>
            <a:r>
              <a:rPr lang="en-US" sz="2000" dirty="0" smtClean="0"/>
              <a:t>…"</a:t>
            </a:r>
            <a:r>
              <a:rPr lang="en-US" sz="2000" dirty="0"/>
              <a:t>Right now, I am in the USA and I'm very happy," </a:t>
            </a:r>
            <a:r>
              <a:rPr lang="en-US" sz="2000" dirty="0" err="1"/>
              <a:t>Aamyab</a:t>
            </a:r>
            <a:r>
              <a:rPr lang="en-US" sz="2000" dirty="0"/>
              <a:t> </a:t>
            </a:r>
            <a:r>
              <a:rPr lang="en-US" sz="2000" dirty="0" smtClean="0"/>
              <a:t>said. But </a:t>
            </a:r>
            <a:r>
              <a:rPr lang="en-US" sz="2000" dirty="0"/>
              <a:t>now, he can't go back to Iran or anywhere else without risk.  Other travelers shared the same worry. </a:t>
            </a:r>
            <a:r>
              <a:rPr lang="en-US" sz="2000" dirty="0" err="1"/>
              <a:t>Asem</a:t>
            </a:r>
            <a:r>
              <a:rPr lang="en-US" sz="2000" dirty="0"/>
              <a:t> </a:t>
            </a:r>
            <a:r>
              <a:rPr lang="en-US" sz="2000" dirty="0" err="1"/>
              <a:t>Aleisawi</a:t>
            </a:r>
            <a:r>
              <a:rPr lang="en-US" sz="2000" dirty="0"/>
              <a:t> was at </a:t>
            </a:r>
            <a:r>
              <a:rPr lang="en-US" sz="2000" dirty="0">
                <a:solidFill>
                  <a:srgbClr val="400080"/>
                </a:solidFill>
              </a:rPr>
              <a:t>O'Hare</a:t>
            </a:r>
            <a:r>
              <a:rPr lang="en-US" sz="2000" dirty="0"/>
              <a:t> on Sunday to meet his wife who was coming in from Jordan. </a:t>
            </a:r>
            <a:endParaRPr lang="en-US" sz="2000" dirty="0" smtClean="0"/>
          </a:p>
          <a:p>
            <a:pPr lvl="1"/>
            <a:r>
              <a:rPr lang="en-US" sz="1800" dirty="0" smtClean="0"/>
              <a:t>Learning/Supervision requires some level of reasoning to infer these weak signals</a:t>
            </a:r>
          </a:p>
          <a:p>
            <a:endParaRPr lang="en-US" dirty="0" smtClean="0"/>
          </a:p>
          <a:p>
            <a:r>
              <a:rPr lang="en-US" sz="2000" dirty="0" smtClean="0"/>
              <a:t>John had 6 books; he wanted to give it to two of his friends. How many will each one get?</a:t>
            </a:r>
          </a:p>
          <a:p>
            <a:pPr lvl="1"/>
            <a:r>
              <a:rPr lang="en-US" sz="1800" dirty="0" smtClean="0"/>
              <a:t>You must have learned something from this thought experiment…</a:t>
            </a:r>
          </a:p>
          <a:p>
            <a:pPr lvl="1"/>
            <a:endParaRPr lang="en-US" sz="1800" dirty="0"/>
          </a:p>
          <a:p>
            <a:pPr lvl="1"/>
            <a:endParaRPr lang="en-US" sz="1800" dirty="0" smtClean="0"/>
          </a:p>
        </p:txBody>
      </p:sp>
      <p:sp>
        <p:nvSpPr>
          <p:cNvPr id="7" name="Slide Number Placeholder 6"/>
          <p:cNvSpPr>
            <a:spLocks noGrp="1"/>
          </p:cNvSpPr>
          <p:nvPr>
            <p:ph type="sldNum" sz="quarter" idx="4294967295"/>
          </p:nvPr>
        </p:nvSpPr>
        <p:spPr/>
        <p:txBody>
          <a:bodyPr/>
          <a:lstStyle/>
          <a:p>
            <a:r>
              <a:rPr lang="en-US" altLang="zh-TW" smtClean="0"/>
              <a:t>Page </a:t>
            </a:r>
            <a:fld id="{C83F18D4-0D70-44DE-A8FF-A8D5002D1168}" type="slidenum">
              <a:rPr lang="en-US" altLang="zh-TW" smtClean="0"/>
              <a:pPr/>
              <a:t>45</a:t>
            </a:fld>
            <a:endParaRPr lang="en-US" altLang="zh-TW"/>
          </a:p>
        </p:txBody>
      </p:sp>
      <p:sp>
        <p:nvSpPr>
          <p:cNvPr id="8" name="Rectangle 7"/>
          <p:cNvSpPr/>
          <p:nvPr/>
        </p:nvSpPr>
        <p:spPr>
          <a:xfrm>
            <a:off x="2552700" y="5159514"/>
            <a:ext cx="4038600" cy="707886"/>
          </a:xfrm>
          <a:prstGeom prst="rect">
            <a:avLst/>
          </a:prstGeom>
          <a:solidFill>
            <a:srgbClr val="FAE1AF"/>
          </a:solidFill>
          <a:ln>
            <a:solidFill>
              <a:srgbClr val="A7001B"/>
            </a:solidFill>
          </a:ln>
        </p:spPr>
        <p:txBody>
          <a:bodyPr wrap="square">
            <a:spAutoFit/>
          </a:bodyPr>
          <a:lstStyle/>
          <a:p>
            <a:pPr lvl="0" algn="ctr" eaLnBrk="0" hangingPunct="0">
              <a:spcBef>
                <a:spcPct val="20000"/>
              </a:spcBef>
              <a:buClr>
                <a:srgbClr val="FF9900"/>
              </a:buClr>
              <a:buSzPct val="75000"/>
            </a:pPr>
            <a:r>
              <a:rPr lang="en-US" sz="2000" kern="0" dirty="0">
                <a:solidFill>
                  <a:srgbClr val="003366"/>
                </a:solidFill>
                <a:latin typeface="Calibri"/>
                <a:cs typeface="+mn-cs"/>
              </a:rPr>
              <a:t>How do we supervise for these </a:t>
            </a:r>
            <a:r>
              <a:rPr lang="en-US" sz="2000" kern="0" dirty="0" smtClean="0">
                <a:solidFill>
                  <a:srgbClr val="003366"/>
                </a:solidFill>
                <a:latin typeface="Calibri"/>
                <a:cs typeface="+mn-cs"/>
              </a:rPr>
              <a:t>problems</a:t>
            </a:r>
            <a:r>
              <a:rPr lang="en-US" sz="2000" kern="0" dirty="0">
                <a:solidFill>
                  <a:srgbClr val="003366"/>
                </a:solidFill>
                <a:latin typeface="Calibri"/>
                <a:cs typeface="+mn-cs"/>
              </a:rPr>
              <a:t>? </a:t>
            </a:r>
          </a:p>
        </p:txBody>
      </p:sp>
      <p:sp>
        <p:nvSpPr>
          <p:cNvPr id="17" name="AutoShape 191"/>
          <p:cNvSpPr>
            <a:spLocks noChangeArrowheads="1"/>
          </p:cNvSpPr>
          <p:nvPr/>
        </p:nvSpPr>
        <p:spPr bwMode="auto">
          <a:xfrm>
            <a:off x="5943600" y="76200"/>
            <a:ext cx="2971800" cy="381000"/>
          </a:xfrm>
          <a:prstGeom prst="wedgeRectCallout">
            <a:avLst>
              <a:gd name="adj1" fmla="val -58916"/>
              <a:gd name="adj2" fmla="val 193703"/>
            </a:avLst>
          </a:prstGeom>
          <a:solidFill>
            <a:srgbClr val="FAE1AF"/>
          </a:solidFill>
          <a:ln w="9525">
            <a:solidFill>
              <a:srgbClr val="A7001B"/>
            </a:solidFill>
            <a:miter lim="800000"/>
            <a:headEnd/>
            <a:tailEnd/>
          </a:ln>
        </p:spPr>
        <p:txBody>
          <a:bodyPr/>
          <a:lstStyle/>
          <a:p>
            <a:pPr algn="ctr"/>
            <a:r>
              <a:rPr lang="en-US" dirty="0" smtClean="0">
                <a:solidFill>
                  <a:srgbClr val="000080"/>
                </a:solidFill>
                <a:latin typeface="Calibri"/>
                <a:cs typeface="Arial" charset="0"/>
              </a:rPr>
              <a:t>O’Hare must be in Chicago</a:t>
            </a:r>
            <a:endParaRPr lang="en-US" b="1" dirty="0">
              <a:solidFill>
                <a:srgbClr val="000080"/>
              </a:solidFill>
              <a:latin typeface="Calibri"/>
              <a:cs typeface="Arial" charset="0"/>
            </a:endParaRPr>
          </a:p>
        </p:txBody>
      </p:sp>
      <p:sp>
        <p:nvSpPr>
          <p:cNvPr id="25" name="Rectangle 24"/>
          <p:cNvSpPr/>
          <p:nvPr/>
        </p:nvSpPr>
        <p:spPr>
          <a:xfrm>
            <a:off x="3619096" y="3590926"/>
            <a:ext cx="1486304" cy="400110"/>
          </a:xfrm>
          <a:prstGeom prst="rect">
            <a:avLst/>
          </a:prstGeom>
        </p:spPr>
        <p:txBody>
          <a:bodyPr wrap="none">
            <a:spAutoFit/>
          </a:bodyPr>
          <a:lstStyle/>
          <a:p>
            <a:r>
              <a:rPr lang="en-US" sz="2000" kern="0" dirty="0">
                <a:solidFill>
                  <a:srgbClr val="3366CC"/>
                </a:solidFill>
                <a:latin typeface="Calibri"/>
                <a:cs typeface="Arial"/>
              </a:rPr>
              <a:t>s</a:t>
            </a:r>
            <a:r>
              <a:rPr lang="en-US" sz="2000" kern="0" dirty="0" smtClean="0">
                <a:solidFill>
                  <a:srgbClr val="3366CC"/>
                </a:solidFill>
                <a:latin typeface="Calibri"/>
                <a:cs typeface="Arial"/>
              </a:rPr>
              <a:t>hare it with</a:t>
            </a:r>
            <a:endParaRPr lang="en-US" sz="1600" dirty="0">
              <a:solidFill>
                <a:srgbClr val="3366CC"/>
              </a:solidFill>
            </a:endParaRPr>
          </a:p>
        </p:txBody>
      </p:sp>
      <p:cxnSp>
        <p:nvCxnSpPr>
          <p:cNvPr id="26" name="Straight Connector 25"/>
          <p:cNvCxnSpPr/>
          <p:nvPr/>
        </p:nvCxnSpPr>
        <p:spPr>
          <a:xfrm flipH="1">
            <a:off x="3964049" y="4093947"/>
            <a:ext cx="94952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0" y="3914480"/>
            <a:ext cx="381000" cy="300335"/>
          </a:xfrm>
          <a:prstGeom prst="ellipse">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245688" y="1255536"/>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34200" y="2789120"/>
            <a:ext cx="859379" cy="0"/>
          </a:xfrm>
          <a:prstGeom prst="line">
            <a:avLst/>
          </a:prstGeom>
          <a:ln w="38100">
            <a:solidFill>
              <a:srgbClr val="A700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45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1+#ppt_w/2"/>
                                          </p:val>
                                        </p:tav>
                                        <p:tav tm="100000">
                                          <p:val>
                                            <p:strVal val="#ppt_x"/>
                                          </p:val>
                                        </p:tav>
                                      </p:tavLst>
                                    </p:anim>
                                    <p:anim calcmode="lin" valueType="num">
                                      <p:cBhvr additive="base">
                                        <p:cTn id="2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1+#ppt_w/2"/>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17" grpId="0" animBg="1"/>
      <p:bldP spid="25" grpId="0"/>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Challenge for Incidental Supervision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762000"/>
            <a:ext cx="5702968" cy="6019800"/>
          </a:xfrm>
        </p:spPr>
      </p:pic>
    </p:spTree>
    <p:extLst>
      <p:ext uri="{BB962C8B-B14F-4D97-AF65-F5344CB8AC3E}">
        <p14:creationId xmlns:p14="http://schemas.microsoft.com/office/powerpoint/2010/main" val="1646246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pPr eaLnBrk="1" hangingPunct="1"/>
            <a:r>
              <a:rPr lang="en-US" dirty="0" smtClean="0"/>
              <a:t>What’s Important?</a:t>
            </a:r>
          </a:p>
        </p:txBody>
      </p:sp>
      <p:sp>
        <p:nvSpPr>
          <p:cNvPr id="2" name="Slide Number Placeholder 1"/>
          <p:cNvSpPr>
            <a:spLocks noGrp="1"/>
          </p:cNvSpPr>
          <p:nvPr>
            <p:ph type="sldNum" sz="quarter" idx="4294967295"/>
          </p:nvPr>
        </p:nvSpPr>
        <p:spPr/>
        <p:txBody>
          <a:bodyPr/>
          <a:lstStyle/>
          <a:p>
            <a:pPr>
              <a:defRPr/>
            </a:pPr>
            <a:r>
              <a:rPr lang="en-US" altLang="zh-TW" smtClean="0"/>
              <a:t>Page </a:t>
            </a:r>
            <a:fld id="{34956E49-9B35-407E-B5F2-C84A7F7C3F93}" type="slidenum">
              <a:rPr lang="en-US" altLang="zh-TW" smtClean="0"/>
              <a:pPr>
                <a:defRPr/>
              </a:pPr>
              <a:t>47</a:t>
            </a:fld>
            <a:endParaRPr lang="en-US" altLang="zh-TW"/>
          </a:p>
        </p:txBody>
      </p:sp>
      <p:sp>
        <p:nvSpPr>
          <p:cNvPr id="29701" name="Rectangle 472"/>
          <p:cNvSpPr>
            <a:spLocks noChangeArrowheads="1"/>
          </p:cNvSpPr>
          <p:nvPr/>
        </p:nvSpPr>
        <p:spPr bwMode="auto">
          <a:xfrm>
            <a:off x="3448050" y="2174480"/>
            <a:ext cx="3952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2" name="Rectangle 477"/>
          <p:cNvSpPr>
            <a:spLocks noChangeArrowheads="1"/>
          </p:cNvSpPr>
          <p:nvPr/>
        </p:nvSpPr>
        <p:spPr bwMode="auto">
          <a:xfrm>
            <a:off x="4884738"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sp>
        <p:nvSpPr>
          <p:cNvPr id="29703" name="Rectangle 480"/>
          <p:cNvSpPr>
            <a:spLocks noChangeArrowheads="1"/>
          </p:cNvSpPr>
          <p:nvPr/>
        </p:nvSpPr>
        <p:spPr bwMode="auto">
          <a:xfrm>
            <a:off x="6507163" y="2174480"/>
            <a:ext cx="3952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Calibri" pitchFamily="34" charset="0"/>
            </a:endParaRPr>
          </a:p>
        </p:txBody>
      </p:sp>
      <p:pic>
        <p:nvPicPr>
          <p:cNvPr id="1026" name="Picture 2" descr="C:\MYSTUFF\Work\MyTalks\Pictures\reason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985" y="4221480"/>
            <a:ext cx="323208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YSTUFF\Work\MyTalks\Pictures\knowledge-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2" y="1881616"/>
            <a:ext cx="303219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MYSTUFF\Work\MyTalks\Pictures\sc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65" y="4202941"/>
            <a:ext cx="3246970" cy="2103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29200" y="76200"/>
            <a:ext cx="3886200" cy="1200329"/>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Learning and Reasoning in the Presence of Knowledge. </a:t>
            </a:r>
          </a:p>
          <a:p>
            <a:pPr marL="742950" lvl="1" indent="-285750">
              <a:buSzPct val="75000"/>
              <a:buFont typeface="Wingdings" panose="05000000000000000000" pitchFamily="2" charset="2"/>
              <a:buChar char="§"/>
            </a:pPr>
            <a:r>
              <a:rPr lang="en-US" dirty="0" smtClean="0">
                <a:solidFill>
                  <a:srgbClr val="000080"/>
                </a:solidFill>
                <a:latin typeface="+mj-lt"/>
              </a:rPr>
              <a:t>Combining the “soft” with the logical/declarative  </a:t>
            </a:r>
            <a:endParaRPr lang="en-US" dirty="0">
              <a:solidFill>
                <a:srgbClr val="000080"/>
              </a:solidFill>
              <a:latin typeface="+mj-l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2176067"/>
            <a:ext cx="3510845" cy="1828800"/>
          </a:xfrm>
          <a:prstGeom prst="rect">
            <a:avLst/>
          </a:prstGeom>
        </p:spPr>
      </p:pic>
      <p:sp>
        <p:nvSpPr>
          <p:cNvPr id="17" name="Rectangle 16"/>
          <p:cNvSpPr/>
          <p:nvPr/>
        </p:nvSpPr>
        <p:spPr>
          <a:xfrm>
            <a:off x="609600" y="1492681"/>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Training Models</a:t>
            </a:r>
          </a:p>
          <a:p>
            <a:pPr marL="742950" lvl="1" indent="-285750">
              <a:buSzPct val="75000"/>
              <a:buFont typeface="Wingdings" panose="05000000000000000000" pitchFamily="2" charset="2"/>
              <a:buChar char="§"/>
            </a:pPr>
            <a:r>
              <a:rPr lang="en-US" dirty="0" smtClean="0">
                <a:solidFill>
                  <a:srgbClr val="000080"/>
                </a:solidFill>
                <a:latin typeface="+mj-lt"/>
              </a:rPr>
              <a:t>With Incidental Supervision </a:t>
            </a:r>
          </a:p>
        </p:txBody>
      </p:sp>
      <p:sp>
        <p:nvSpPr>
          <p:cNvPr id="18" name="Rectangle 17"/>
          <p:cNvSpPr/>
          <p:nvPr/>
        </p:nvSpPr>
        <p:spPr>
          <a:xfrm>
            <a:off x="609600" y="755614"/>
            <a:ext cx="3505200" cy="646331"/>
          </a:xfrm>
          <a:prstGeom prst="rect">
            <a:avLst/>
          </a:prstGeom>
          <a:solidFill>
            <a:srgbClr val="FAE1AF"/>
          </a:solidFill>
          <a:ln>
            <a:solidFill>
              <a:srgbClr val="A7001B"/>
            </a:solidFill>
          </a:ln>
        </p:spPr>
        <p:txBody>
          <a:bodyPr wrap="square">
            <a:spAutoFit/>
          </a:bodyPr>
          <a:lstStyle/>
          <a:p>
            <a:pPr marL="285750" indent="-285750">
              <a:buSzPct val="75000"/>
              <a:buFont typeface="Wingdings" panose="05000000000000000000" pitchFamily="2" charset="2"/>
              <a:buChar char="q"/>
            </a:pPr>
            <a:r>
              <a:rPr lang="en-US" dirty="0" smtClean="0">
                <a:solidFill>
                  <a:srgbClr val="000080"/>
                </a:solidFill>
                <a:latin typeface="+mj-lt"/>
              </a:rPr>
              <a:t>Scaling Up</a:t>
            </a:r>
          </a:p>
          <a:p>
            <a:pPr marL="742950" lvl="1" indent="-285750">
              <a:buSzPct val="75000"/>
              <a:buFont typeface="Wingdings" panose="05000000000000000000" pitchFamily="2" charset="2"/>
              <a:buChar char="§"/>
            </a:pPr>
            <a:r>
              <a:rPr lang="en-US" dirty="0" smtClean="0">
                <a:solidFill>
                  <a:srgbClr val="000080"/>
                </a:solidFill>
                <a:latin typeface="+mj-lt"/>
              </a:rPr>
              <a:t>Computational Issues</a:t>
            </a:r>
          </a:p>
        </p:txBody>
      </p:sp>
      <p:sp>
        <p:nvSpPr>
          <p:cNvPr id="4" name="Explosion 1 3"/>
          <p:cNvSpPr/>
          <p:nvPr/>
        </p:nvSpPr>
        <p:spPr>
          <a:xfrm>
            <a:off x="685800" y="972432"/>
            <a:ext cx="381000" cy="457200"/>
          </a:xfrm>
          <a:prstGeom prst="irregularSeal1">
            <a:avLst/>
          </a:prstGeom>
          <a:solidFill>
            <a:srgbClr val="A700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61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Computational Issues</a:t>
            </a:r>
          </a:p>
        </p:txBody>
      </p:sp>
      <p:sp>
        <p:nvSpPr>
          <p:cNvPr id="9219" name="Rectangle 3"/>
          <p:cNvSpPr>
            <a:spLocks noGrp="1" noChangeArrowheads="1"/>
          </p:cNvSpPr>
          <p:nvPr>
            <p:ph idx="1"/>
          </p:nvPr>
        </p:nvSpPr>
        <p:spPr/>
        <p:txBody>
          <a:bodyPr/>
          <a:lstStyle/>
          <a:p>
            <a:pPr eaLnBrk="1" hangingPunct="1"/>
            <a:r>
              <a:rPr lang="en-US" altLang="en-US" dirty="0" smtClean="0"/>
              <a:t>Intelligence is a large scale phenomenon</a:t>
            </a:r>
          </a:p>
          <a:p>
            <a:pPr lvl="1" eaLnBrk="1" hangingPunct="1"/>
            <a:r>
              <a:rPr lang="en-US" altLang="en-US" dirty="0" smtClean="0"/>
              <a:t>In terms of data, phenomena, and computation </a:t>
            </a:r>
          </a:p>
          <a:p>
            <a:pPr eaLnBrk="1" hangingPunct="1"/>
            <a:r>
              <a:rPr lang="en-US" altLang="en-US" dirty="0" smtClean="0"/>
              <a:t>A lot of the work we have done is on limitations </a:t>
            </a:r>
          </a:p>
          <a:p>
            <a:pPr lvl="1" eaLnBrk="1" hangingPunct="1"/>
            <a:r>
              <a:rPr lang="en-US" altLang="en-US" dirty="0" smtClean="0"/>
              <a:t>E.g., Computational Complexity of Probabilistic Reasoning [Roth’93, 96]</a:t>
            </a:r>
          </a:p>
          <a:p>
            <a:pPr eaLnBrk="1" hangingPunct="1"/>
            <a:r>
              <a:rPr lang="en-US" altLang="en-US" dirty="0" smtClean="0"/>
              <a:t>But it’s important to ask the question:</a:t>
            </a:r>
          </a:p>
          <a:p>
            <a:pPr lvl="1" eaLnBrk="1" hangingPunct="1"/>
            <a:r>
              <a:rPr lang="en-US" altLang="en-US" dirty="0" smtClean="0"/>
              <a:t>How to efficiently perform computations that are seemingly hard? </a:t>
            </a:r>
          </a:p>
          <a:p>
            <a:pPr lvl="1" eaLnBrk="1" hangingPunct="1"/>
            <a:endParaRPr lang="en-US" altLang="en-US" dirty="0" smtClean="0"/>
          </a:p>
          <a:p>
            <a:pPr lvl="1" eaLnBrk="1" hangingPunct="1"/>
            <a:r>
              <a:rPr lang="en-US" altLang="en-US" dirty="0" smtClean="0"/>
              <a:t>Lifted Inference</a:t>
            </a:r>
          </a:p>
          <a:p>
            <a:pPr lvl="2" eaLnBrk="1" hangingPunct="1"/>
            <a:r>
              <a:rPr lang="en-US" altLang="en-US" dirty="0" smtClean="0"/>
              <a:t>An effort to support probabilistic inference at an abstract rather than propositional level [Poole; Braz, Amir &amp; Roth’95-97; many others…] </a:t>
            </a:r>
          </a:p>
          <a:p>
            <a:pPr lvl="1" eaLnBrk="1" hangingPunct="1"/>
            <a:r>
              <a:rPr lang="en-US" altLang="en-US" dirty="0" smtClean="0"/>
              <a:t>Alternative Representations of Distributions</a:t>
            </a:r>
          </a:p>
          <a:p>
            <a:pPr lvl="2" eaLnBrk="1" hangingPunct="1"/>
            <a:r>
              <a:rPr lang="en-US" altLang="en-US" dirty="0" smtClean="0"/>
              <a:t>Arithmetic Circuits [Darwich’03….]</a:t>
            </a:r>
          </a:p>
          <a:p>
            <a:pPr lvl="2" eaLnBrk="1" hangingPunct="1"/>
            <a:r>
              <a:rPr lang="en-US" altLang="en-US" dirty="0" smtClean="0"/>
              <a:t>Learning Multilinear Representations [Samdani &amp; Roth 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Amortized Inference </a:t>
            </a:r>
            <a:r>
              <a:rPr lang="en-US" sz="1800" dirty="0">
                <a:solidFill>
                  <a:srgbClr val="000080"/>
                </a:solidFill>
              </a:rPr>
              <a:t>[Srikumar, Kundu, Chang, Upadhyay &amp; Roth’12, ‘13 ’15</a:t>
            </a:r>
            <a:r>
              <a:rPr lang="en-US" sz="1800" dirty="0" smtClean="0">
                <a:solidFill>
                  <a:srgbClr val="000080"/>
                </a:solidFill>
              </a:rPr>
              <a:t>]</a:t>
            </a:r>
            <a:endParaRPr lang="en-US" altLang="en-US" dirty="0" smtClean="0"/>
          </a:p>
        </p:txBody>
      </p:sp>
      <p:sp>
        <p:nvSpPr>
          <p:cNvPr id="9219" name="Rectangle 3"/>
          <p:cNvSpPr>
            <a:spLocks noGrp="1" noChangeArrowheads="1"/>
          </p:cNvSpPr>
          <p:nvPr>
            <p:ph idx="1"/>
          </p:nvPr>
        </p:nvSpPr>
        <p:spPr/>
        <p:txBody>
          <a:bodyPr/>
          <a:lstStyle/>
          <a:p>
            <a:pPr eaLnBrk="1" hangingPunct="1"/>
            <a:endParaRPr lang="en-US" altLang="en-US" dirty="0" smtClean="0"/>
          </a:p>
          <a:p>
            <a:pPr eaLnBrk="1" hangingPunct="1"/>
            <a:endParaRPr lang="en-US" altLang="en-US" dirty="0"/>
          </a:p>
          <a:p>
            <a:pPr eaLnBrk="1" hangingPunct="1"/>
            <a:r>
              <a:rPr lang="en-US" altLang="en-US" dirty="0" smtClean="0"/>
              <a:t>Constrained Optimization – ILP – as a way to combine learned models and declarative knowledge.</a:t>
            </a:r>
          </a:p>
          <a:p>
            <a:pPr eaLnBrk="1" hangingPunct="1"/>
            <a:endParaRPr lang="en-US" altLang="en-US" dirty="0"/>
          </a:p>
          <a:p>
            <a:pPr eaLnBrk="1" hangingPunct="1"/>
            <a:endParaRPr lang="en-US" altLang="en-US" dirty="0" smtClean="0"/>
          </a:p>
          <a:p>
            <a:pPr eaLnBrk="1" hangingPunct="1"/>
            <a:endParaRPr lang="en-US" altLang="en-US" dirty="0"/>
          </a:p>
          <a:p>
            <a:pPr eaLnBrk="1" hangingPunct="1"/>
            <a:r>
              <a:rPr lang="en-US" altLang="en-US" dirty="0" smtClean="0"/>
              <a:t>Not only the problem is NP-Hard; as you constrain it more, it becomes harder…</a:t>
            </a:r>
          </a:p>
          <a:p>
            <a:pPr eaLnBrk="1" hangingPunct="1"/>
            <a:r>
              <a:rPr lang="en-US" altLang="en-US" dirty="0" smtClean="0"/>
              <a:t>And we have to do it many times…</a:t>
            </a:r>
          </a:p>
          <a:p>
            <a:pPr eaLnBrk="1" hangingPunct="1"/>
            <a:endParaRPr lang="en-US" altLang="en-US" dirty="0"/>
          </a:p>
          <a:p>
            <a:pPr eaLnBrk="1" hangingPunct="1"/>
            <a:r>
              <a:rPr lang="en-US" altLang="en-US" dirty="0" smtClean="0"/>
              <a:t>The solution is in amortization</a:t>
            </a:r>
          </a:p>
        </p:txBody>
      </p:sp>
      <p:sp>
        <p:nvSpPr>
          <p:cNvPr id="4" name="Rectangle 3"/>
          <p:cNvSpPr/>
          <p:nvPr/>
        </p:nvSpPr>
        <p:spPr>
          <a:xfrm>
            <a:off x="1600200" y="1367135"/>
            <a:ext cx="6172200" cy="461665"/>
          </a:xfrm>
          <a:prstGeom prst="rect">
            <a:avLst/>
          </a:prstGeom>
          <a:solidFill>
            <a:srgbClr val="FAE1AF"/>
          </a:solidFill>
          <a:ln w="28575">
            <a:solidFill>
              <a:srgbClr val="A7001B"/>
            </a:solidFill>
          </a:ln>
        </p:spPr>
        <p:txBody>
          <a:bodyPr wrap="square">
            <a:spAutoFit/>
          </a:bodyPr>
          <a:lstStyle/>
          <a:p>
            <a:r>
              <a:rPr lang="en-US" sz="2400" dirty="0">
                <a:solidFill>
                  <a:srgbClr val="000080"/>
                </a:solidFill>
                <a:latin typeface="Calibri" pitchFamily="34" charset="0"/>
              </a:rPr>
              <a:t>y</a:t>
            </a:r>
            <a:r>
              <a:rPr lang="en-US" sz="2400" dirty="0" smtClean="0">
                <a:solidFill>
                  <a:srgbClr val="000080"/>
                </a:solidFill>
                <a:latin typeface="Calibri" pitchFamily="34" charset="0"/>
              </a:rPr>
              <a:t> = </a:t>
            </a:r>
            <a:r>
              <a:rPr lang="en-US" sz="2400" dirty="0" err="1" smtClean="0">
                <a:solidFill>
                  <a:srgbClr val="000080"/>
                </a:solidFill>
                <a:latin typeface="Calibri" pitchFamily="34" charset="0"/>
              </a:rPr>
              <a:t>argmax</a:t>
            </a:r>
            <a:r>
              <a:rPr lang="en-US" sz="2400" baseline="-25000" dirty="0" err="1" smtClean="0">
                <a:solidFill>
                  <a:srgbClr val="000080"/>
                </a:solidFill>
                <a:latin typeface="Arial"/>
                <a:sym typeface="Symbol"/>
              </a:rPr>
              <a:t>y</a:t>
            </a:r>
            <a:r>
              <a:rPr lang="en-US" sz="2400" dirty="0" smtClean="0">
                <a:solidFill>
                  <a:srgbClr val="000080"/>
                </a:solidFill>
              </a:rPr>
              <a:t> </a:t>
            </a:r>
            <a:r>
              <a:rPr lang="en-US" sz="2000" dirty="0" smtClean="0">
                <a:solidFill>
                  <a:srgbClr val="000080"/>
                </a:solidFill>
                <a:latin typeface="Symbol"/>
                <a:sym typeface="Symbol"/>
              </a:rPr>
              <a:t></a:t>
            </a:r>
            <a:r>
              <a:rPr lang="en-US" sz="2000" dirty="0" smtClean="0">
                <a:solidFill>
                  <a:srgbClr val="000080"/>
                </a:solidFill>
              </a:rPr>
              <a:t> </a:t>
            </a:r>
            <a:r>
              <a:rPr lang="en-US" sz="2000" b="1" dirty="0" smtClean="0">
                <a:solidFill>
                  <a:srgbClr val="000080"/>
                </a:solidFill>
                <a:latin typeface="Calibri"/>
              </a:rPr>
              <a:t>1</a:t>
            </a:r>
            <a:r>
              <a:rPr lang="en-US" sz="2000" b="1" baseline="-25000" dirty="0" smtClean="0">
                <a:solidFill>
                  <a:srgbClr val="000080"/>
                </a:solidFill>
                <a:latin typeface="cmmi10"/>
              </a:rPr>
              <a:t>Á</a:t>
            </a:r>
            <a:r>
              <a:rPr lang="en-US" sz="2000" b="1" baseline="-25000" dirty="0" smtClean="0">
                <a:solidFill>
                  <a:srgbClr val="000080"/>
                </a:solidFill>
                <a:latin typeface="Calibri" pitchFamily="34" charset="0"/>
              </a:rPr>
              <a:t>(</a:t>
            </a:r>
            <a:r>
              <a:rPr lang="en-US" sz="2000" b="1" baseline="-25000" dirty="0" err="1" smtClean="0">
                <a:solidFill>
                  <a:srgbClr val="000080"/>
                </a:solidFill>
                <a:latin typeface="Calibri"/>
              </a:rPr>
              <a:t>x,y</a:t>
            </a:r>
            <a:r>
              <a:rPr lang="en-US" sz="2000" b="1" baseline="-25000" dirty="0" smtClean="0">
                <a:solidFill>
                  <a:srgbClr val="000080"/>
                </a:solidFill>
                <a:latin typeface="Calibri" pitchFamily="34" charset="0"/>
              </a:rPr>
              <a:t>)</a:t>
            </a:r>
            <a:r>
              <a:rPr lang="en-US" sz="2000" b="1" dirty="0" smtClean="0">
                <a:solidFill>
                  <a:srgbClr val="000080"/>
                </a:solidFill>
              </a:rPr>
              <a:t> </a:t>
            </a:r>
            <a:r>
              <a:rPr lang="en-US" sz="2000" b="1" dirty="0" err="1" smtClean="0">
                <a:solidFill>
                  <a:srgbClr val="000080"/>
                </a:solidFill>
                <a:latin typeface="cmmi10"/>
              </a:rPr>
              <a:t>w</a:t>
            </a:r>
            <a:r>
              <a:rPr lang="en-US" sz="2000" baseline="-25000" dirty="0" err="1" smtClean="0">
                <a:solidFill>
                  <a:srgbClr val="000080"/>
                </a:solidFill>
                <a:latin typeface="Calibri"/>
              </a:rPr>
              <a:t>x,y</a:t>
            </a:r>
            <a:r>
              <a:rPr lang="en-US" sz="2000" baseline="-25000" dirty="0" smtClean="0">
                <a:solidFill>
                  <a:srgbClr val="000080"/>
                </a:solidFill>
                <a:latin typeface="Calibri"/>
              </a:rPr>
              <a:t>     </a:t>
            </a:r>
            <a:r>
              <a:rPr lang="en-US" sz="2000" dirty="0" smtClean="0">
                <a:solidFill>
                  <a:srgbClr val="000080"/>
                </a:solidFill>
                <a:latin typeface="Calibri" pitchFamily="34" charset="0"/>
              </a:rPr>
              <a:t>subject to Constraints C(</a:t>
            </a:r>
            <a:r>
              <a:rPr lang="en-US" sz="2000" dirty="0" err="1" smtClean="0">
                <a:solidFill>
                  <a:srgbClr val="000080"/>
                </a:solidFill>
                <a:latin typeface="Calibri" pitchFamily="34" charset="0"/>
              </a:rPr>
              <a:t>x,y</a:t>
            </a:r>
            <a:r>
              <a:rPr lang="en-US" sz="2000" dirty="0" smtClean="0">
                <a:solidFill>
                  <a:srgbClr val="000080"/>
                </a:solidFill>
                <a:latin typeface="Calibri" pitchFamily="34" charset="0"/>
              </a:rPr>
              <a:t>)</a:t>
            </a:r>
            <a:endParaRPr lang="en-US" sz="2000" baseline="-25000" dirty="0">
              <a:solidFill>
                <a:srgbClr val="000080"/>
              </a:solidFill>
              <a:latin typeface="Calibri"/>
            </a:endParaRPr>
          </a:p>
        </p:txBody>
      </p:sp>
      <p:sp>
        <p:nvSpPr>
          <p:cNvPr id="5" name="Rectangle 4"/>
          <p:cNvSpPr/>
          <p:nvPr/>
        </p:nvSpPr>
        <p:spPr>
          <a:xfrm>
            <a:off x="1311166" y="2971800"/>
            <a:ext cx="1524000" cy="12192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dirty="0">
                <a:solidFill>
                  <a:srgbClr val="000080"/>
                </a:solidFill>
                <a:latin typeface="Calibri" panose="020F0502020204030204" pitchFamily="34" charset="0"/>
                <a:cs typeface="Calibri" panose="020F0502020204030204" pitchFamily="34" charset="0"/>
              </a:rPr>
              <a:t>Max c</a:t>
            </a:r>
            <a:r>
              <a:rPr lang="en-US" dirty="0">
                <a:solidFill>
                  <a:srgbClr val="000080"/>
                </a:solidFill>
              </a:rPr>
              <a:t> </a:t>
            </a:r>
            <a:r>
              <a:rPr lang="en-US" dirty="0">
                <a:solidFill>
                  <a:srgbClr val="000080"/>
                </a:solidFill>
                <a:latin typeface="cmsy10"/>
              </a:rPr>
              <a:t>¢</a:t>
            </a:r>
            <a:r>
              <a:rPr lang="en-US" dirty="0">
                <a:solidFill>
                  <a:srgbClr val="000080"/>
                </a:solidFill>
              </a:rPr>
              <a:t> </a:t>
            </a:r>
            <a:r>
              <a:rPr lang="en-US" dirty="0">
                <a:solidFill>
                  <a:srgbClr val="000080"/>
                </a:solidFill>
                <a:latin typeface="Calibri" panose="020F0502020204030204" pitchFamily="34" charset="0"/>
                <a:cs typeface="Calibri" panose="020F0502020204030204" pitchFamily="34" charset="0"/>
              </a:rPr>
              <a:t>x       </a:t>
            </a:r>
          </a:p>
          <a:p>
            <a:pPr marL="0" indent="0">
              <a:buNone/>
            </a:pPr>
            <a:r>
              <a:rPr lang="en-US" dirty="0" smtClean="0">
                <a:solidFill>
                  <a:srgbClr val="000080"/>
                </a:solidFill>
                <a:latin typeface="Calibri" panose="020F0502020204030204" pitchFamily="34" charset="0"/>
                <a:cs typeface="Calibri" panose="020F0502020204030204" pitchFamily="34" charset="0"/>
              </a:rPr>
              <a:t>Ax </a:t>
            </a:r>
            <a:r>
              <a:rPr lang="en-US" dirty="0">
                <a:solidFill>
                  <a:srgbClr val="000080"/>
                </a:solidFill>
                <a:latin typeface="Calibri" panose="020F0502020204030204" pitchFamily="34" charset="0"/>
                <a:cs typeface="Calibri" panose="020F0502020204030204" pitchFamily="34" charset="0"/>
              </a:rPr>
              <a:t>≤ </a:t>
            </a:r>
            <a:r>
              <a:rPr lang="en-US" dirty="0" smtClean="0">
                <a:solidFill>
                  <a:srgbClr val="000080"/>
                </a:solidFill>
                <a:latin typeface="Calibri" panose="020F0502020204030204" pitchFamily="34" charset="0"/>
                <a:cs typeface="Calibri" panose="020F0502020204030204" pitchFamily="34" charset="0"/>
              </a:rPr>
              <a:t>b              </a:t>
            </a:r>
            <a:r>
              <a:rPr lang="en-US" dirty="0">
                <a:solidFill>
                  <a:srgbClr val="000080"/>
                </a:solidFill>
                <a:latin typeface="Calibri" panose="020F0502020204030204" pitchFamily="34" charset="0"/>
                <a:cs typeface="Calibri" panose="020F0502020204030204" pitchFamily="34" charset="0"/>
              </a:rPr>
              <a:t>x </a:t>
            </a:r>
            <a:r>
              <a:rPr lang="en-US" dirty="0">
                <a:solidFill>
                  <a:srgbClr val="000080"/>
                </a:solidFill>
              </a:rPr>
              <a:t> </a:t>
            </a:r>
            <a:r>
              <a:rPr lang="en-US" dirty="0">
                <a:solidFill>
                  <a:srgbClr val="000080"/>
                </a:solidFill>
                <a:latin typeface="cmsy10"/>
              </a:rPr>
              <a:t>2</a:t>
            </a:r>
            <a:r>
              <a:rPr lang="en-US" dirty="0">
                <a:solidFill>
                  <a:srgbClr val="000080"/>
                </a:solidFill>
              </a:rPr>
              <a:t> </a:t>
            </a:r>
            <a:r>
              <a:rPr lang="en-US" dirty="0">
                <a:solidFill>
                  <a:srgbClr val="000080"/>
                </a:solidFill>
                <a:latin typeface="Calibri" panose="020F0502020204030204" pitchFamily="34" charset="0"/>
                <a:cs typeface="Calibri" panose="020F0502020204030204" pitchFamily="34" charset="0"/>
              </a:rPr>
              <a:t>{0,1} </a:t>
            </a:r>
          </a:p>
        </p:txBody>
      </p:sp>
      <p:sp>
        <p:nvSpPr>
          <p:cNvPr id="6" name="Rectangular Callout 5"/>
          <p:cNvSpPr/>
          <p:nvPr/>
        </p:nvSpPr>
        <p:spPr>
          <a:xfrm>
            <a:off x="3505200" y="2975040"/>
            <a:ext cx="5439102" cy="1219200"/>
          </a:xfrm>
          <a:prstGeom prst="wedgeRectCallout">
            <a:avLst>
              <a:gd name="adj1" fmla="val 4736"/>
              <a:gd name="adj2" fmla="val 47926"/>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
            </a:pPr>
            <a:r>
              <a:rPr lang="en-US" b="1" dirty="0" smtClean="0">
                <a:solidFill>
                  <a:srgbClr val="000080"/>
                </a:solidFill>
                <a:latin typeface="Calibri" panose="020F0502020204030204" pitchFamily="34" charset="0"/>
                <a:cs typeface="Calibri" panose="020F0502020204030204" pitchFamily="34" charset="0"/>
              </a:rPr>
              <a:t>Very general: </a:t>
            </a:r>
            <a:r>
              <a:rPr lang="en-US" dirty="0" smtClean="0">
                <a:solidFill>
                  <a:srgbClr val="000080"/>
                </a:solidFill>
                <a:latin typeface="Calibri" panose="020F0502020204030204" pitchFamily="34" charset="0"/>
                <a:cs typeface="Calibri" panose="020F0502020204030204" pitchFamily="34" charset="0"/>
              </a:rPr>
              <a:t>All discrete MAP problems can be formulated as 0-1 LPs </a:t>
            </a:r>
            <a:r>
              <a:rPr lang="en-US" dirty="0">
                <a:solidFill>
                  <a:srgbClr val="000080"/>
                </a:solidFill>
                <a:latin typeface="Calibri" panose="020F0502020204030204" pitchFamily="34" charset="0"/>
                <a:cs typeface="Calibri" panose="020F0502020204030204" pitchFamily="34" charset="0"/>
              </a:rPr>
              <a:t>[Roth &amp; Yih’04; </a:t>
            </a:r>
            <a:r>
              <a:rPr lang="en-US" dirty="0" err="1">
                <a:solidFill>
                  <a:srgbClr val="000080"/>
                </a:solidFill>
                <a:latin typeface="Calibri" panose="020F0502020204030204" pitchFamily="34" charset="0"/>
                <a:cs typeface="Calibri" panose="020F0502020204030204" pitchFamily="34" charset="0"/>
              </a:rPr>
              <a:t>Taskar</a:t>
            </a:r>
            <a:r>
              <a:rPr lang="en-US" dirty="0">
                <a:solidFill>
                  <a:srgbClr val="000080"/>
                </a:solidFill>
                <a:latin typeface="Calibri" panose="020F0502020204030204" pitchFamily="34" charset="0"/>
                <a:cs typeface="Calibri" panose="020F0502020204030204" pitchFamily="34" charset="0"/>
              </a:rPr>
              <a:t> </a:t>
            </a:r>
            <a:r>
              <a:rPr lang="en-US" dirty="0" smtClean="0">
                <a:solidFill>
                  <a:srgbClr val="000080"/>
                </a:solidFill>
                <a:latin typeface="Calibri" panose="020F0502020204030204" pitchFamily="34" charset="0"/>
                <a:cs typeface="Calibri" panose="020F0502020204030204" pitchFamily="34" charset="0"/>
              </a:rPr>
              <a:t>’04]</a:t>
            </a:r>
          </a:p>
          <a:p>
            <a:pPr marL="342900" indent="-342900">
              <a:buFont typeface="Wingdings" panose="05000000000000000000" pitchFamily="2" charset="2"/>
              <a:buChar char="§"/>
            </a:pPr>
            <a:r>
              <a:rPr lang="en-US" b="1" dirty="0" smtClean="0">
                <a:solidFill>
                  <a:srgbClr val="000080"/>
                </a:solidFill>
                <a:latin typeface="Calibri" panose="020F0502020204030204" pitchFamily="34" charset="0"/>
                <a:cs typeface="Calibri" panose="020F0502020204030204" pitchFamily="34" charset="0"/>
              </a:rPr>
              <a:t>Important: </a:t>
            </a:r>
            <a:r>
              <a:rPr lang="en-US" dirty="0" smtClean="0">
                <a:solidFill>
                  <a:srgbClr val="000080"/>
                </a:solidFill>
                <a:latin typeface="Calibri" panose="020F0502020204030204" pitchFamily="34" charset="0"/>
                <a:cs typeface="Calibri" panose="020F0502020204030204" pitchFamily="34" charset="0"/>
              </a:rPr>
              <a:t>we care here about the formulation; not about the algorithmic solution chosen. </a:t>
            </a:r>
            <a:endParaRPr lang="en-US" dirty="0">
              <a:solidFill>
                <a:srgbClr val="0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83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ular Callout 20"/>
          <p:cNvSpPr/>
          <p:nvPr/>
        </p:nvSpPr>
        <p:spPr>
          <a:xfrm>
            <a:off x="838200" y="762000"/>
            <a:ext cx="1600200" cy="381000"/>
          </a:xfrm>
          <a:prstGeom prst="wedgeRectCallout">
            <a:avLst>
              <a:gd name="adj1" fmla="val -21211"/>
              <a:gd name="adj2" fmla="val 248460"/>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80"/>
                </a:solidFill>
              </a:rPr>
              <a:t>No connective</a:t>
            </a:r>
            <a:endParaRPr lang="en-US" dirty="0">
              <a:solidFill>
                <a:srgbClr val="000080"/>
              </a:solidFill>
            </a:endParaRPr>
          </a:p>
        </p:txBody>
      </p:sp>
      <p:sp>
        <p:nvSpPr>
          <p:cNvPr id="2" name="Title 1"/>
          <p:cNvSpPr>
            <a:spLocks noGrp="1"/>
          </p:cNvSpPr>
          <p:nvPr>
            <p:ph type="title"/>
          </p:nvPr>
        </p:nvSpPr>
        <p:spPr/>
        <p:txBody>
          <a:bodyPr/>
          <a:lstStyle/>
          <a:p>
            <a:r>
              <a:rPr lang="en-US" dirty="0" smtClean="0"/>
              <a:t>Natural Language Understanding</a:t>
            </a:r>
            <a:endParaRPr lang="en-US" dirty="0"/>
          </a:p>
        </p:txBody>
      </p:sp>
      <p:sp>
        <p:nvSpPr>
          <p:cNvPr id="3" name="Content Placeholder 2"/>
          <p:cNvSpPr>
            <a:spLocks noGrp="1"/>
          </p:cNvSpPr>
          <p:nvPr>
            <p:ph idx="1"/>
          </p:nvPr>
        </p:nvSpPr>
        <p:spPr>
          <a:ln w="38100"/>
        </p:spPr>
        <p:txBody>
          <a:bodyPr/>
          <a:lstStyle/>
          <a:p>
            <a:r>
              <a:rPr lang="en-US" dirty="0" smtClean="0"/>
              <a:t>At </a:t>
            </a:r>
            <a:r>
              <a:rPr lang="en-US" dirty="0"/>
              <a:t>least 14 people have been killed </a:t>
            </a:r>
            <a:r>
              <a:rPr lang="en-US" dirty="0" smtClean="0"/>
              <a:t>in </a:t>
            </a:r>
            <a:r>
              <a:rPr lang="en-US" dirty="0"/>
              <a:t>southern Sri Lanka, police say. </a:t>
            </a:r>
            <a:r>
              <a:rPr lang="en-US" dirty="0" smtClean="0"/>
              <a:t>The </a:t>
            </a:r>
            <a:r>
              <a:rPr lang="en-US" dirty="0"/>
              <a:t>telecoms minister was among about 35 </a:t>
            </a:r>
            <a:r>
              <a:rPr lang="en-US" dirty="0" smtClean="0"/>
              <a:t>injured </a:t>
            </a:r>
            <a:r>
              <a:rPr lang="en-US" dirty="0"/>
              <a:t>in the blast </a:t>
            </a:r>
            <a:r>
              <a:rPr lang="en-US" dirty="0" smtClean="0"/>
              <a:t>site at </a:t>
            </a:r>
            <a:r>
              <a:rPr lang="en-US" dirty="0"/>
              <a:t>the town of </a:t>
            </a:r>
            <a:r>
              <a:rPr lang="en-US" dirty="0" err="1"/>
              <a:t>Akuressa</a:t>
            </a:r>
            <a:r>
              <a:rPr lang="en-US" dirty="0"/>
              <a:t>, 160km (100 miles) </a:t>
            </a:r>
            <a:r>
              <a:rPr lang="en-US" dirty="0" smtClean="0"/>
              <a:t>south </a:t>
            </a:r>
            <a:r>
              <a:rPr lang="en-US" dirty="0"/>
              <a:t>of the capital, Colombo. Government officials were attending a function at a mosque to celebrate an Islamic </a:t>
            </a:r>
            <a:r>
              <a:rPr lang="en-US" dirty="0" smtClean="0"/>
              <a:t>holiday </a:t>
            </a:r>
            <a:r>
              <a:rPr lang="en-US" dirty="0"/>
              <a:t>at the time. </a:t>
            </a:r>
            <a:r>
              <a:rPr lang="en-US" dirty="0" smtClean="0"/>
              <a:t>          The minister </a:t>
            </a:r>
            <a:r>
              <a:rPr lang="en-US" dirty="0"/>
              <a:t>said </a:t>
            </a:r>
            <a:r>
              <a:rPr lang="en-US" dirty="0" smtClean="0"/>
              <a:t>later that the suicide attack </a:t>
            </a:r>
            <a:r>
              <a:rPr lang="en-US" dirty="0"/>
              <a:t>was carried out by </a:t>
            </a:r>
            <a:r>
              <a:rPr lang="en-US" dirty="0" smtClean="0"/>
              <a:t>….</a:t>
            </a:r>
            <a:endParaRPr lang="en-US" dirty="0"/>
          </a:p>
          <a:p>
            <a:pPr lvl="1"/>
            <a:r>
              <a:rPr lang="en-US" b="1" dirty="0" smtClean="0">
                <a:solidFill>
                  <a:srgbClr val="A7001B"/>
                </a:solidFill>
                <a:sym typeface="Wingdings" panose="05000000000000000000" pitchFamily="2" charset="2"/>
              </a:rPr>
              <a:t> </a:t>
            </a:r>
            <a:r>
              <a:rPr lang="en-US" dirty="0" smtClean="0"/>
              <a:t>49 people were hit by a suicide bomber in </a:t>
            </a:r>
            <a:r>
              <a:rPr lang="en-US" dirty="0" err="1" smtClean="0"/>
              <a:t>Akuressa</a:t>
            </a:r>
            <a:r>
              <a:rPr lang="en-US" dirty="0" smtClean="0"/>
              <a:t>.</a:t>
            </a:r>
          </a:p>
          <a:p>
            <a:pPr lvl="1"/>
            <a:endParaRPr lang="en-US" dirty="0"/>
          </a:p>
          <a:p>
            <a:r>
              <a:rPr lang="en-US" dirty="0" smtClean="0"/>
              <a:t>Requires dealing with a large number of phenomena </a:t>
            </a:r>
          </a:p>
          <a:p>
            <a:pPr lvl="1"/>
            <a:r>
              <a:rPr lang="en-US" dirty="0" smtClean="0"/>
              <a:t>lexical, quantitative, co-reference, semantic types, discourse convention, knowledge… </a:t>
            </a:r>
          </a:p>
          <a:p>
            <a:r>
              <a:rPr lang="en-US" b="1" dirty="0" smtClean="0"/>
              <a:t>Understanding is telling ourselves a story about the story</a:t>
            </a:r>
          </a:p>
          <a:p>
            <a:endParaRPr lang="en-US" dirty="0"/>
          </a:p>
        </p:txBody>
      </p:sp>
      <p:sp>
        <p:nvSpPr>
          <p:cNvPr id="5" name="Slide Number Placeholder 4"/>
          <p:cNvSpPr>
            <a:spLocks noGrp="1"/>
          </p:cNvSpPr>
          <p:nvPr>
            <p:ph type="sldNum" sz="quarter" idx="4294967295"/>
          </p:nvPr>
        </p:nvSpPr>
        <p:spPr/>
        <p:txBody>
          <a:bodyPr/>
          <a:lstStyle/>
          <a:p>
            <a:pPr>
              <a:defRPr/>
            </a:pPr>
            <a:r>
              <a:rPr lang="en-US" altLang="zh-TW" smtClean="0"/>
              <a:t>Page </a:t>
            </a:r>
            <a:fld id="{C83F18D4-0D70-44DE-A8FF-A8D5002D1168}" type="slidenum">
              <a:rPr lang="en-US" altLang="zh-TW" smtClean="0"/>
              <a:pPr>
                <a:defRPr/>
              </a:pPr>
              <a:t>5</a:t>
            </a:fld>
            <a:endParaRPr lang="en-US" altLang="zh-TW"/>
          </a:p>
        </p:txBody>
      </p:sp>
      <p:cxnSp>
        <p:nvCxnSpPr>
          <p:cNvPr id="6" name="Straight Connector 5"/>
          <p:cNvCxnSpPr/>
          <p:nvPr/>
        </p:nvCxnSpPr>
        <p:spPr>
          <a:xfrm>
            <a:off x="1828800" y="1600200"/>
            <a:ext cx="12192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62701" y="1981200"/>
            <a:ext cx="3810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781800" y="1967552"/>
            <a:ext cx="838200" cy="13648"/>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38200" y="1600200"/>
            <a:ext cx="838200" cy="13648"/>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91744" y="3461656"/>
            <a:ext cx="1641144"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78336" y="4218296"/>
            <a:ext cx="13716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86941" y="1600200"/>
            <a:ext cx="7620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65708" y="4218296"/>
            <a:ext cx="644292"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25032" y="4218296"/>
            <a:ext cx="1464864"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893670" y="381000"/>
            <a:ext cx="851515" cy="461665"/>
          </a:xfrm>
          <a:prstGeom prst="rect">
            <a:avLst/>
          </a:prstGeom>
          <a:solidFill>
            <a:srgbClr val="FAE1AF"/>
          </a:solidFill>
          <a:ln>
            <a:solidFill>
              <a:srgbClr val="A7001B"/>
            </a:solidFill>
          </a:ln>
        </p:spPr>
        <p:txBody>
          <a:bodyPr wrap="none" rtlCol="0">
            <a:spAutoFit/>
          </a:bodyPr>
          <a:lstStyle/>
          <a:p>
            <a:r>
              <a:rPr lang="en-US" sz="2400" dirty="0" smtClean="0">
                <a:solidFill>
                  <a:srgbClr val="400080"/>
                </a:solidFill>
                <a:latin typeface="+mn-lt"/>
              </a:rPr>
              <a:t>killed</a:t>
            </a:r>
            <a:endParaRPr lang="en-US" sz="2400" dirty="0">
              <a:solidFill>
                <a:srgbClr val="400080"/>
              </a:solidFill>
              <a:latin typeface="+mn-lt"/>
            </a:endParaRPr>
          </a:p>
        </p:txBody>
      </p:sp>
      <p:cxnSp>
        <p:nvCxnSpPr>
          <p:cNvPr id="30" name="Straight Arrow Connector 29"/>
          <p:cNvCxnSpPr/>
          <p:nvPr/>
        </p:nvCxnSpPr>
        <p:spPr>
          <a:xfrm>
            <a:off x="7315200" y="838200"/>
            <a:ext cx="0" cy="627861"/>
          </a:xfrm>
          <a:prstGeom prst="straightConnector1">
            <a:avLst/>
          </a:prstGeom>
          <a:ln w="38100">
            <a:solidFill>
              <a:srgbClr val="A7001B"/>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16457" y="1981200"/>
            <a:ext cx="686943"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sp>
        <p:nvSpPr>
          <p:cNvPr id="20" name="Rectangle 23"/>
          <p:cNvSpPr>
            <a:spLocks noChangeArrowheads="1"/>
          </p:cNvSpPr>
          <p:nvPr/>
        </p:nvSpPr>
        <p:spPr bwMode="auto">
          <a:xfrm>
            <a:off x="2990850" y="762000"/>
            <a:ext cx="3162300" cy="365760"/>
          </a:xfrm>
          <a:prstGeom prst="rect">
            <a:avLst/>
          </a:prstGeom>
          <a:solidFill>
            <a:srgbClr val="FAE1AF"/>
          </a:solidFill>
          <a:ln>
            <a:solidFill>
              <a:srgbClr val="A7001B"/>
            </a:solidFill>
          </a:ln>
          <a:extLst/>
        </p:spPr>
        <p:txBody>
          <a:bodyPr/>
          <a:lstStyle/>
          <a:p>
            <a:pPr marL="342900" indent="-342900">
              <a:lnSpc>
                <a:spcPct val="90000"/>
              </a:lnSpc>
              <a:spcBef>
                <a:spcPct val="20000"/>
              </a:spcBef>
              <a:buClr>
                <a:schemeClr val="bg2"/>
              </a:buClr>
              <a:buSzPct val="75000"/>
              <a:buFont typeface="Wingdings" pitchFamily="2" charset="2"/>
              <a:buNone/>
            </a:pPr>
            <a:r>
              <a:rPr lang="en-US" sz="2000" b="1" dirty="0">
                <a:solidFill>
                  <a:srgbClr val="000080"/>
                </a:solidFill>
                <a:latin typeface="+mj-lt"/>
              </a:rPr>
              <a:t>This is an Inference Problem</a:t>
            </a:r>
          </a:p>
        </p:txBody>
      </p:sp>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219200"/>
            <a:ext cx="1447800" cy="11108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781800" y="381000"/>
            <a:ext cx="1069267" cy="461665"/>
          </a:xfrm>
          <a:prstGeom prst="rect">
            <a:avLst/>
          </a:prstGeom>
          <a:solidFill>
            <a:srgbClr val="FAE1AF"/>
          </a:solidFill>
          <a:ln>
            <a:solidFill>
              <a:srgbClr val="A7001B"/>
            </a:solidFill>
          </a:ln>
        </p:spPr>
        <p:txBody>
          <a:bodyPr wrap="none" rtlCol="0">
            <a:spAutoFit/>
          </a:bodyPr>
          <a:lstStyle/>
          <a:p>
            <a:r>
              <a:rPr lang="en-US" sz="2400" dirty="0">
                <a:solidFill>
                  <a:srgbClr val="400080"/>
                </a:solidFill>
                <a:latin typeface="+mn-lt"/>
              </a:rPr>
              <a:t>v</a:t>
            </a:r>
            <a:r>
              <a:rPr lang="en-US" sz="2400" dirty="0" smtClean="0">
                <a:solidFill>
                  <a:srgbClr val="400080"/>
                </a:solidFill>
                <a:latin typeface="+mn-lt"/>
              </a:rPr>
              <a:t>isitors</a:t>
            </a:r>
            <a:endParaRPr lang="en-US" sz="2400" dirty="0">
              <a:solidFill>
                <a:srgbClr val="400080"/>
              </a:solidFill>
              <a:latin typeface="+mn-lt"/>
            </a:endParaRPr>
          </a:p>
        </p:txBody>
      </p:sp>
      <p:cxnSp>
        <p:nvCxnSpPr>
          <p:cNvPr id="26" name="Straight Connector 25"/>
          <p:cNvCxnSpPr/>
          <p:nvPr/>
        </p:nvCxnSpPr>
        <p:spPr>
          <a:xfrm>
            <a:off x="1295400" y="3461656"/>
            <a:ext cx="1641144"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7172" y="1981200"/>
            <a:ext cx="2743200" cy="0"/>
          </a:xfrm>
          <a:prstGeom prst="line">
            <a:avLst/>
          </a:prstGeom>
          <a:ln w="28575">
            <a:solidFill>
              <a:srgbClr val="A7001B"/>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pumpki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524000"/>
            <a:ext cx="838200" cy="542925"/>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8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000" fill="hold"/>
                                        <p:tgtEl>
                                          <p:spTgt spid="19"/>
                                        </p:tgtEl>
                                        <p:attrNameLst>
                                          <p:attrName>ppt_x</p:attrName>
                                        </p:attrNameLst>
                                      </p:cBhvr>
                                      <p:tavLst>
                                        <p:tav tm="0">
                                          <p:val>
                                            <p:strVal val="0-#ppt_w/2"/>
                                          </p:val>
                                        </p:tav>
                                        <p:tav tm="100000">
                                          <p:val>
                                            <p:strVal val="#ppt_x"/>
                                          </p:val>
                                        </p:tav>
                                      </p:tavLst>
                                    </p:anim>
                                    <p:anim calcmode="lin" valueType="num">
                                      <p:cBhvr additive="base">
                                        <p:cTn id="1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0-#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 calcmode="lin" valueType="num">
                                      <p:cBhvr additive="base">
                                        <p:cTn id="34" dur="1000" fill="hold"/>
                                        <p:tgtEl>
                                          <p:spTgt spid="1030"/>
                                        </p:tgtEl>
                                        <p:attrNameLst>
                                          <p:attrName>ppt_x</p:attrName>
                                        </p:attrNameLst>
                                      </p:cBhvr>
                                      <p:tavLst>
                                        <p:tav tm="0">
                                          <p:val>
                                            <p:strVal val="1+#ppt_w/2"/>
                                          </p:val>
                                        </p:tav>
                                        <p:tav tm="100000">
                                          <p:val>
                                            <p:strVal val="#ppt_x"/>
                                          </p:val>
                                        </p:tav>
                                      </p:tavLst>
                                    </p:anim>
                                    <p:anim calcmode="lin" valueType="num">
                                      <p:cBhvr additive="base">
                                        <p:cTn id="35" dur="1000" fill="hold"/>
                                        <p:tgtEl>
                                          <p:spTgt spid="1030"/>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1000" fill="hold"/>
                                        <p:tgtEl>
                                          <p:spTgt spid="30"/>
                                        </p:tgtEl>
                                        <p:attrNameLst>
                                          <p:attrName>ppt_x</p:attrName>
                                        </p:attrNameLst>
                                      </p:cBhvr>
                                      <p:tavLst>
                                        <p:tav tm="0">
                                          <p:val>
                                            <p:strVal val="#ppt_x"/>
                                          </p:val>
                                        </p:tav>
                                        <p:tav tm="100000">
                                          <p:val>
                                            <p:strVal val="#ppt_x"/>
                                          </p:val>
                                        </p:tav>
                                      </p:tavLst>
                                    </p:anim>
                                    <p:anim calcmode="lin" valueType="num">
                                      <p:cBhvr additive="base">
                                        <p:cTn id="45"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80">
                                          <p:stCondLst>
                                            <p:cond delay="0"/>
                                          </p:stCondLst>
                                        </p:cTn>
                                        <p:tgtEl>
                                          <p:spTgt spid="26"/>
                                        </p:tgtEl>
                                      </p:cBhvr>
                                    </p:animEffect>
                                    <p:anim calcmode="lin" valueType="num">
                                      <p:cBhvr>
                                        <p:cTn id="5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6" dur="26">
                                          <p:stCondLst>
                                            <p:cond delay="650"/>
                                          </p:stCondLst>
                                        </p:cTn>
                                        <p:tgtEl>
                                          <p:spTgt spid="26"/>
                                        </p:tgtEl>
                                      </p:cBhvr>
                                      <p:to x="100000" y="60000"/>
                                    </p:animScale>
                                    <p:animScale>
                                      <p:cBhvr>
                                        <p:cTn id="57" dur="166" decel="50000">
                                          <p:stCondLst>
                                            <p:cond delay="676"/>
                                          </p:stCondLst>
                                        </p:cTn>
                                        <p:tgtEl>
                                          <p:spTgt spid="26"/>
                                        </p:tgtEl>
                                      </p:cBhvr>
                                      <p:to x="100000" y="100000"/>
                                    </p:animScale>
                                    <p:animScale>
                                      <p:cBhvr>
                                        <p:cTn id="58" dur="26">
                                          <p:stCondLst>
                                            <p:cond delay="1312"/>
                                          </p:stCondLst>
                                        </p:cTn>
                                        <p:tgtEl>
                                          <p:spTgt spid="26"/>
                                        </p:tgtEl>
                                      </p:cBhvr>
                                      <p:to x="100000" y="80000"/>
                                    </p:animScale>
                                    <p:animScale>
                                      <p:cBhvr>
                                        <p:cTn id="59" dur="166" decel="50000">
                                          <p:stCondLst>
                                            <p:cond delay="1338"/>
                                          </p:stCondLst>
                                        </p:cTn>
                                        <p:tgtEl>
                                          <p:spTgt spid="26"/>
                                        </p:tgtEl>
                                      </p:cBhvr>
                                      <p:to x="100000" y="100000"/>
                                    </p:animScale>
                                    <p:animScale>
                                      <p:cBhvr>
                                        <p:cTn id="60" dur="26">
                                          <p:stCondLst>
                                            <p:cond delay="1642"/>
                                          </p:stCondLst>
                                        </p:cTn>
                                        <p:tgtEl>
                                          <p:spTgt spid="26"/>
                                        </p:tgtEl>
                                      </p:cBhvr>
                                      <p:to x="100000" y="90000"/>
                                    </p:animScale>
                                    <p:animScale>
                                      <p:cBhvr>
                                        <p:cTn id="61" dur="166" decel="50000">
                                          <p:stCondLst>
                                            <p:cond delay="1668"/>
                                          </p:stCondLst>
                                        </p:cTn>
                                        <p:tgtEl>
                                          <p:spTgt spid="26"/>
                                        </p:tgtEl>
                                      </p:cBhvr>
                                      <p:to x="100000" y="100000"/>
                                    </p:animScale>
                                    <p:animScale>
                                      <p:cBhvr>
                                        <p:cTn id="62" dur="26">
                                          <p:stCondLst>
                                            <p:cond delay="1808"/>
                                          </p:stCondLst>
                                        </p:cTn>
                                        <p:tgtEl>
                                          <p:spTgt spid="26"/>
                                        </p:tgtEl>
                                      </p:cBhvr>
                                      <p:to x="100000" y="95000"/>
                                    </p:animScale>
                                    <p:animScale>
                                      <p:cBhvr>
                                        <p:cTn id="63" dur="166" decel="50000">
                                          <p:stCondLst>
                                            <p:cond delay="1834"/>
                                          </p:stCondLst>
                                        </p:cTn>
                                        <p:tgtEl>
                                          <p:spTgt spid="26"/>
                                        </p:tgtEl>
                                      </p:cBhvr>
                                      <p:to x="100000" y="100000"/>
                                    </p:animScale>
                                  </p:childTnLst>
                                </p:cTn>
                              </p:par>
                              <p:par>
                                <p:cTn id="64" presetID="26"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80">
                                          <p:stCondLst>
                                            <p:cond delay="0"/>
                                          </p:stCondLst>
                                        </p:cTn>
                                        <p:tgtEl>
                                          <p:spTgt spid="27"/>
                                        </p:tgtEl>
                                      </p:cBhvr>
                                    </p:animEffect>
                                    <p:anim calcmode="lin" valueType="num">
                                      <p:cBhvr>
                                        <p:cTn id="6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2" dur="26">
                                          <p:stCondLst>
                                            <p:cond delay="650"/>
                                          </p:stCondLst>
                                        </p:cTn>
                                        <p:tgtEl>
                                          <p:spTgt spid="27"/>
                                        </p:tgtEl>
                                      </p:cBhvr>
                                      <p:to x="100000" y="60000"/>
                                    </p:animScale>
                                    <p:animScale>
                                      <p:cBhvr>
                                        <p:cTn id="73" dur="166" decel="50000">
                                          <p:stCondLst>
                                            <p:cond delay="676"/>
                                          </p:stCondLst>
                                        </p:cTn>
                                        <p:tgtEl>
                                          <p:spTgt spid="27"/>
                                        </p:tgtEl>
                                      </p:cBhvr>
                                      <p:to x="100000" y="100000"/>
                                    </p:animScale>
                                    <p:animScale>
                                      <p:cBhvr>
                                        <p:cTn id="74" dur="26">
                                          <p:stCondLst>
                                            <p:cond delay="1312"/>
                                          </p:stCondLst>
                                        </p:cTn>
                                        <p:tgtEl>
                                          <p:spTgt spid="27"/>
                                        </p:tgtEl>
                                      </p:cBhvr>
                                      <p:to x="100000" y="80000"/>
                                    </p:animScale>
                                    <p:animScale>
                                      <p:cBhvr>
                                        <p:cTn id="75" dur="166" decel="50000">
                                          <p:stCondLst>
                                            <p:cond delay="1338"/>
                                          </p:stCondLst>
                                        </p:cTn>
                                        <p:tgtEl>
                                          <p:spTgt spid="27"/>
                                        </p:tgtEl>
                                      </p:cBhvr>
                                      <p:to x="100000" y="100000"/>
                                    </p:animScale>
                                    <p:animScale>
                                      <p:cBhvr>
                                        <p:cTn id="76" dur="26">
                                          <p:stCondLst>
                                            <p:cond delay="1642"/>
                                          </p:stCondLst>
                                        </p:cTn>
                                        <p:tgtEl>
                                          <p:spTgt spid="27"/>
                                        </p:tgtEl>
                                      </p:cBhvr>
                                      <p:to x="100000" y="90000"/>
                                    </p:animScale>
                                    <p:animScale>
                                      <p:cBhvr>
                                        <p:cTn id="77" dur="166" decel="50000">
                                          <p:stCondLst>
                                            <p:cond delay="1668"/>
                                          </p:stCondLst>
                                        </p:cTn>
                                        <p:tgtEl>
                                          <p:spTgt spid="27"/>
                                        </p:tgtEl>
                                      </p:cBhvr>
                                      <p:to x="100000" y="100000"/>
                                    </p:animScale>
                                    <p:animScale>
                                      <p:cBhvr>
                                        <p:cTn id="78" dur="26">
                                          <p:stCondLst>
                                            <p:cond delay="1808"/>
                                          </p:stCondLst>
                                        </p:cTn>
                                        <p:tgtEl>
                                          <p:spTgt spid="27"/>
                                        </p:tgtEl>
                                      </p:cBhvr>
                                      <p:to x="100000" y="95000"/>
                                    </p:animScale>
                                    <p:animScale>
                                      <p:cBhvr>
                                        <p:cTn id="79" dur="166" decel="50000">
                                          <p:stCondLst>
                                            <p:cond delay="1834"/>
                                          </p:stCondLst>
                                        </p:cTn>
                                        <p:tgtEl>
                                          <p:spTgt spid="27"/>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1000" fill="hold"/>
                                        <p:tgtEl>
                                          <p:spTgt spid="23"/>
                                        </p:tgtEl>
                                        <p:attrNameLst>
                                          <p:attrName>ppt_x</p:attrName>
                                        </p:attrNameLst>
                                      </p:cBhvr>
                                      <p:tavLst>
                                        <p:tav tm="0">
                                          <p:val>
                                            <p:strVal val="#ppt_x"/>
                                          </p:val>
                                        </p:tav>
                                        <p:tav tm="100000">
                                          <p:val>
                                            <p:strVal val="#ppt_x"/>
                                          </p:val>
                                        </p:tav>
                                      </p:tavLst>
                                    </p:anim>
                                    <p:anim calcmode="lin" valueType="num">
                                      <p:cBhvr additive="base">
                                        <p:cTn id="85"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5" presetClass="exit" presetSubtype="0" fill="hold" nodeType="clickEffect">
                                  <p:stCondLst>
                                    <p:cond delay="0"/>
                                  </p:stCondLst>
                                  <p:childTnLst>
                                    <p:animEffect transition="out" filter="fade">
                                      <p:cBhvr>
                                        <p:cTn id="89" dur="2000"/>
                                        <p:tgtEl>
                                          <p:spTgt spid="1026"/>
                                        </p:tgtEl>
                                      </p:cBhvr>
                                    </p:animEffect>
                                    <p:anim calcmode="lin" valueType="num">
                                      <p:cBhvr>
                                        <p:cTn id="90"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1" dur="2000"/>
                                        <p:tgtEl>
                                          <p:spTgt spid="1026"/>
                                        </p:tgtEl>
                                        <p:attrNameLst>
                                          <p:attrName>ppt_h</p:attrName>
                                        </p:attrNameLst>
                                      </p:cBhvr>
                                      <p:tavLst>
                                        <p:tav tm="0">
                                          <p:val>
                                            <p:strVal val="ppt_h"/>
                                          </p:val>
                                        </p:tav>
                                        <p:tav tm="100000">
                                          <p:val>
                                            <p:strVal val="ppt_h"/>
                                          </p:val>
                                        </p:tav>
                                      </p:tavLst>
                                    </p:anim>
                                    <p:set>
                                      <p:cBhvr>
                                        <p:cTn id="92" dur="1" fill="hold">
                                          <p:stCondLst>
                                            <p:cond delay="1999"/>
                                          </p:stCondLst>
                                        </p:cTn>
                                        <p:tgtEl>
                                          <p:spTgt spid="1026"/>
                                        </p:tgtEl>
                                        <p:attrNameLst>
                                          <p:attrName>style.visibility</p:attrName>
                                        </p:attrNameLst>
                                      </p:cBhvr>
                                      <p:to>
                                        <p:strVal val="hidden"/>
                                      </p:to>
                                    </p:set>
                                  </p:childTnLst>
                                </p:cTn>
                              </p:par>
                              <p:par>
                                <p:cTn id="93" presetID="2" presetClass="entr" presetSubtype="2" fill="hold" nodeType="with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1000" fill="hold"/>
                                        <p:tgtEl>
                                          <p:spTgt spid="11"/>
                                        </p:tgtEl>
                                        <p:attrNameLst>
                                          <p:attrName>ppt_x</p:attrName>
                                        </p:attrNameLst>
                                      </p:cBhvr>
                                      <p:tavLst>
                                        <p:tav tm="0">
                                          <p:val>
                                            <p:strVal val="1+#ppt_w/2"/>
                                          </p:val>
                                        </p:tav>
                                        <p:tav tm="100000">
                                          <p:val>
                                            <p:strVal val="#ppt_x"/>
                                          </p:val>
                                        </p:tav>
                                      </p:tavLst>
                                    </p:anim>
                                    <p:anim calcmode="lin" valueType="num">
                                      <p:cBhvr additive="base">
                                        <p:cTn id="9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additive="base">
                                        <p:cTn id="101" dur="1000" fill="hold"/>
                                        <p:tgtEl>
                                          <p:spTgt spid="14"/>
                                        </p:tgtEl>
                                        <p:attrNameLst>
                                          <p:attrName>ppt_x</p:attrName>
                                        </p:attrNameLst>
                                      </p:cBhvr>
                                      <p:tavLst>
                                        <p:tav tm="0">
                                          <p:val>
                                            <p:strVal val="0-#ppt_w/2"/>
                                          </p:val>
                                        </p:tav>
                                        <p:tav tm="100000">
                                          <p:val>
                                            <p:strVal val="#ppt_x"/>
                                          </p:val>
                                        </p:tav>
                                      </p:tavLst>
                                    </p:anim>
                                    <p:anim calcmode="lin" valueType="num">
                                      <p:cBhvr additive="base">
                                        <p:cTn id="10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1000" fill="hold"/>
                                        <p:tgtEl>
                                          <p:spTgt spid="18"/>
                                        </p:tgtEl>
                                        <p:attrNameLst>
                                          <p:attrName>ppt_x</p:attrName>
                                        </p:attrNameLst>
                                      </p:cBhvr>
                                      <p:tavLst>
                                        <p:tav tm="0">
                                          <p:val>
                                            <p:strVal val="0-#ppt_w/2"/>
                                          </p:val>
                                        </p:tav>
                                        <p:tav tm="100000">
                                          <p:val>
                                            <p:strVal val="#ppt_x"/>
                                          </p:val>
                                        </p:tav>
                                      </p:tavLst>
                                    </p:anim>
                                    <p:anim calcmode="lin" valueType="num">
                                      <p:cBhvr additive="base">
                                        <p:cTn id="10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2"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fill="hold"/>
                                        <p:tgtEl>
                                          <p:spTgt spid="22"/>
                                        </p:tgtEl>
                                        <p:attrNameLst>
                                          <p:attrName>ppt_x</p:attrName>
                                        </p:attrNameLst>
                                      </p:cBhvr>
                                      <p:tavLst>
                                        <p:tav tm="0">
                                          <p:val>
                                            <p:strVal val="1+#ppt_w/2"/>
                                          </p:val>
                                        </p:tav>
                                        <p:tav tm="100000">
                                          <p:val>
                                            <p:strVal val="#ppt_x"/>
                                          </p:val>
                                        </p:tav>
                                      </p:tavLst>
                                    </p:anim>
                                    <p:anim calcmode="lin" valueType="num">
                                      <p:cBhvr additive="base">
                                        <p:cTn id="1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1000" fill="hold"/>
                                        <p:tgtEl>
                                          <p:spTgt spid="24"/>
                                        </p:tgtEl>
                                        <p:attrNameLst>
                                          <p:attrName>ppt_x</p:attrName>
                                        </p:attrNameLst>
                                      </p:cBhvr>
                                      <p:tavLst>
                                        <p:tav tm="0">
                                          <p:val>
                                            <p:strVal val="0-#ppt_w/2"/>
                                          </p:val>
                                        </p:tav>
                                        <p:tav tm="100000">
                                          <p:val>
                                            <p:strVal val="#ppt_x"/>
                                          </p:val>
                                        </p:tav>
                                      </p:tavLst>
                                    </p:anim>
                                    <p:anim calcmode="lin" valueType="num">
                                      <p:cBhvr additive="base">
                                        <p:cTn id="120"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nodeType="click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1000" fill="hold"/>
                                        <p:tgtEl>
                                          <p:spTgt spid="25"/>
                                        </p:tgtEl>
                                        <p:attrNameLst>
                                          <p:attrName>ppt_x</p:attrName>
                                        </p:attrNameLst>
                                      </p:cBhvr>
                                      <p:tavLst>
                                        <p:tav tm="0">
                                          <p:val>
                                            <p:strVal val="0-#ppt_w/2"/>
                                          </p:val>
                                        </p:tav>
                                        <p:tav tm="100000">
                                          <p:val>
                                            <p:strVal val="#ppt_x"/>
                                          </p:val>
                                        </p:tav>
                                      </p:tavLst>
                                    </p:anim>
                                    <p:anim calcmode="lin" valueType="num">
                                      <p:cBhvr additive="base">
                                        <p:cTn id="12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nodeType="clickEffect">
                                  <p:stCondLst>
                                    <p:cond delay="0"/>
                                  </p:stCondLst>
                                  <p:childTnLst>
                                    <p:set>
                                      <p:cBhvr>
                                        <p:cTn id="130" dur="1" fill="hold">
                                          <p:stCondLst>
                                            <p:cond delay="0"/>
                                          </p:stCondLst>
                                        </p:cTn>
                                        <p:tgtEl>
                                          <p:spTgt spid="15"/>
                                        </p:tgtEl>
                                        <p:attrNameLst>
                                          <p:attrName>style.visibility</p:attrName>
                                        </p:attrNameLst>
                                      </p:cBhvr>
                                      <p:to>
                                        <p:strVal val="visible"/>
                                      </p:to>
                                    </p:set>
                                    <p:anim calcmode="lin" valueType="num">
                                      <p:cBhvr additive="base">
                                        <p:cTn id="131" dur="1000" fill="hold"/>
                                        <p:tgtEl>
                                          <p:spTgt spid="15"/>
                                        </p:tgtEl>
                                        <p:attrNameLst>
                                          <p:attrName>ppt_x</p:attrName>
                                        </p:attrNameLst>
                                      </p:cBhvr>
                                      <p:tavLst>
                                        <p:tav tm="0">
                                          <p:val>
                                            <p:strVal val="1+#ppt_w/2"/>
                                          </p:val>
                                        </p:tav>
                                        <p:tav tm="100000">
                                          <p:val>
                                            <p:strVal val="#ppt_x"/>
                                          </p:val>
                                        </p:tav>
                                      </p:tavLst>
                                    </p:anim>
                                    <p:anim calcmode="lin" valueType="num">
                                      <p:cBhvr additive="base">
                                        <p:cTn id="1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45" presetClass="entr" presetSubtype="0" fill="hold" grpId="0" nodeType="clickEffect">
                                  <p:stCondLst>
                                    <p:cond delay="0"/>
                                  </p:stCondLst>
                                  <p:childTnLst>
                                    <p:set>
                                      <p:cBhvr>
                                        <p:cTn id="148" dur="1" fill="hold">
                                          <p:stCondLst>
                                            <p:cond delay="0"/>
                                          </p:stCondLst>
                                        </p:cTn>
                                        <p:tgtEl>
                                          <p:spTgt spid="20"/>
                                        </p:tgtEl>
                                        <p:attrNameLst>
                                          <p:attrName>style.visibility</p:attrName>
                                        </p:attrNameLst>
                                      </p:cBhvr>
                                      <p:to>
                                        <p:strVal val="visible"/>
                                      </p:to>
                                    </p:set>
                                    <p:animEffect transition="in" filter="fade">
                                      <p:cBhvr>
                                        <p:cTn id="149" dur="2000"/>
                                        <p:tgtEl>
                                          <p:spTgt spid="20"/>
                                        </p:tgtEl>
                                      </p:cBhvr>
                                    </p:animEffect>
                                    <p:anim calcmode="lin" valueType="num">
                                      <p:cBhvr>
                                        <p:cTn id="150" dur="2000" fill="hold"/>
                                        <p:tgtEl>
                                          <p:spTgt spid="20"/>
                                        </p:tgtEl>
                                        <p:attrNameLst>
                                          <p:attrName>ppt_w</p:attrName>
                                        </p:attrNameLst>
                                      </p:cBhvr>
                                      <p:tavLst>
                                        <p:tav tm="0" fmla="#ppt_w*sin(2.5*pi*$)">
                                          <p:val>
                                            <p:fltVal val="0"/>
                                          </p:val>
                                        </p:tav>
                                        <p:tav tm="100000">
                                          <p:val>
                                            <p:fltVal val="1"/>
                                          </p:val>
                                        </p:tav>
                                      </p:tavLst>
                                    </p:anim>
                                    <p:anim calcmode="lin" valueType="num">
                                      <p:cBhvr>
                                        <p:cTn id="15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0"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Amortized ILP based Inference</a:t>
            </a:r>
            <a:endParaRPr lang="en-US" dirty="0"/>
          </a:p>
        </p:txBody>
      </p:sp>
      <p:sp>
        <p:nvSpPr>
          <p:cNvPr id="3" name="Content Placeholder 2"/>
          <p:cNvSpPr>
            <a:spLocks noGrp="1"/>
          </p:cNvSpPr>
          <p:nvPr>
            <p:ph idx="1"/>
          </p:nvPr>
        </p:nvSpPr>
        <p:spPr>
          <a:xfrm>
            <a:off x="457200" y="914400"/>
            <a:ext cx="8487102" cy="4953000"/>
          </a:xfrm>
        </p:spPr>
        <p:txBody>
          <a:bodyPr/>
          <a:lstStyle/>
          <a:p>
            <a:r>
              <a:rPr lang="en-US" dirty="0" smtClean="0"/>
              <a:t>Imagine that </a:t>
            </a:r>
            <a:r>
              <a:rPr lang="en-US" dirty="0" smtClean="0">
                <a:solidFill>
                  <a:srgbClr val="400080"/>
                </a:solidFill>
              </a:rPr>
              <a:t>you already solved </a:t>
            </a:r>
            <a:r>
              <a:rPr lang="en-US" dirty="0" smtClean="0"/>
              <a:t>many inference problems</a:t>
            </a:r>
          </a:p>
          <a:p>
            <a:pPr lvl="1"/>
            <a:r>
              <a:rPr lang="en-US" dirty="0" smtClean="0"/>
              <a:t>Your algorithmic solution method doesn’t matter </a:t>
            </a:r>
          </a:p>
          <a:p>
            <a:r>
              <a:rPr lang="en-US" dirty="0" smtClean="0"/>
              <a:t>How can we exploit this fact to save inference cost?</a:t>
            </a:r>
          </a:p>
          <a:p>
            <a:pPr lvl="1"/>
            <a:r>
              <a:rPr lang="en-US" dirty="0"/>
              <a:t>After solving </a:t>
            </a:r>
            <a:r>
              <a:rPr lang="en-US" b="1" dirty="0"/>
              <a:t>n</a:t>
            </a:r>
            <a:r>
              <a:rPr lang="en-US" dirty="0"/>
              <a:t> inference problems, can we make the (</a:t>
            </a:r>
            <a:r>
              <a:rPr lang="en-US" b="1" dirty="0"/>
              <a:t>n+1</a:t>
            </a:r>
            <a:r>
              <a:rPr lang="en-US" dirty="0"/>
              <a:t>)</a:t>
            </a:r>
            <a:r>
              <a:rPr lang="en-US" baseline="30000" dirty="0" err="1"/>
              <a:t>th</a:t>
            </a:r>
            <a:r>
              <a:rPr lang="en-US" dirty="0"/>
              <a:t> one faster? </a:t>
            </a:r>
            <a:endParaRPr lang="en-US" dirty="0" smtClean="0"/>
          </a:p>
          <a:p>
            <a:r>
              <a:rPr lang="en-US" dirty="0"/>
              <a:t>We give conditions on the objective functions </a:t>
            </a:r>
            <a:endParaRPr lang="en-US" dirty="0" smtClean="0"/>
          </a:p>
          <a:p>
            <a:pPr lvl="1"/>
            <a:r>
              <a:rPr lang="en-US" dirty="0" smtClean="0"/>
              <a:t>Under </a:t>
            </a:r>
            <a:r>
              <a:rPr lang="en-US" dirty="0"/>
              <a:t>which the solution of a new problem Q is the same as </a:t>
            </a:r>
            <a:r>
              <a:rPr lang="en-US" dirty="0" smtClean="0"/>
              <a:t>the one </a:t>
            </a:r>
            <a:r>
              <a:rPr lang="en-US" dirty="0"/>
              <a:t>of  P (which we already cached) </a:t>
            </a:r>
          </a:p>
          <a:p>
            <a:pPr lvl="1"/>
            <a:endParaRPr lang="en-US" dirty="0"/>
          </a:p>
          <a:p>
            <a:endParaRPr lang="en-US" dirty="0" smtClean="0"/>
          </a:p>
          <a:p>
            <a:endParaRPr lang="en-US" dirty="0" smtClean="0"/>
          </a:p>
          <a:p>
            <a:endParaRPr lang="en-US" dirty="0" smtClean="0"/>
          </a:p>
        </p:txBody>
      </p:sp>
      <p:sp>
        <p:nvSpPr>
          <p:cNvPr id="6" name="Slide Number Placeholder 5"/>
          <p:cNvSpPr>
            <a:spLocks noGrp="1"/>
          </p:cNvSpPr>
          <p:nvPr>
            <p:ph type="sldNum" sz="quarter" idx="4294967295"/>
          </p:nvPr>
        </p:nvSpPr>
        <p:spPr/>
        <p:txBody>
          <a:bodyPr/>
          <a:lstStyle/>
          <a:p>
            <a:r>
              <a:rPr lang="en-US" altLang="zh-TW" smtClean="0"/>
              <a:t>Page </a:t>
            </a:r>
            <a:fld id="{C83F18D4-0D70-44DE-A8FF-A8D5002D1168}" type="slidenum">
              <a:rPr lang="en-US" altLang="zh-TW" smtClean="0"/>
              <a:pPr/>
              <a:t>50</a:t>
            </a:fld>
            <a:endParaRPr lang="en-US" altLang="zh-TW" dirty="0"/>
          </a:p>
        </p:txBody>
      </p:sp>
      <p:sp>
        <p:nvSpPr>
          <p:cNvPr id="9" name="Rectangle 8"/>
          <p:cNvSpPr/>
          <p:nvPr/>
        </p:nvSpPr>
        <p:spPr>
          <a:xfrm>
            <a:off x="2057400" y="4191000"/>
            <a:ext cx="5373216" cy="1846659"/>
          </a:xfrm>
          <a:prstGeom prst="rect">
            <a:avLst/>
          </a:prstGeom>
          <a:solidFill>
            <a:srgbClr val="FAE1AF"/>
          </a:solidFill>
          <a:ln w="19050">
            <a:solidFill>
              <a:srgbClr val="A7001B"/>
            </a:solid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000" dirty="0">
                <a:solidFill>
                  <a:srgbClr val="000080"/>
                </a:solidFill>
                <a:latin typeface="Calibri" panose="020F0502020204030204" pitchFamily="34" charset="0"/>
                <a:cs typeface="Calibri" panose="020F0502020204030204" pitchFamily="34" charset="0"/>
              </a:rPr>
              <a:t>If </a:t>
            </a:r>
            <a:r>
              <a:rPr lang="en-US" sz="2000" b="1" dirty="0" smtClean="0">
                <a:solidFill>
                  <a:srgbClr val="000080"/>
                </a:solidFill>
                <a:latin typeface="Calibri" panose="020F0502020204030204" pitchFamily="34" charset="0"/>
                <a:cs typeface="Calibri" panose="020F0502020204030204" pitchFamily="34" charset="0"/>
              </a:rPr>
              <a:t>CONDITION </a:t>
            </a:r>
            <a:r>
              <a:rPr lang="en-US" sz="2000" dirty="0" smtClean="0">
                <a:solidFill>
                  <a:srgbClr val="000080"/>
                </a:solidFill>
                <a:latin typeface="Calibri" panose="020F0502020204030204" pitchFamily="34" charset="0"/>
                <a:cs typeface="Calibri" panose="020F0502020204030204" pitchFamily="34" charset="0"/>
              </a:rPr>
              <a:t>(</a:t>
            </a:r>
            <a:r>
              <a:rPr lang="en-US" sz="2000" b="1" dirty="0" smtClean="0">
                <a:solidFill>
                  <a:srgbClr val="000080"/>
                </a:solidFill>
                <a:latin typeface="Calibri" panose="020F0502020204030204" pitchFamily="34" charset="0"/>
                <a:cs typeface="Calibri" panose="020F0502020204030204" pitchFamily="34" charset="0"/>
              </a:rPr>
              <a:t>problem </a:t>
            </a:r>
            <a:r>
              <a:rPr lang="en-US" sz="2000" b="1" i="1" dirty="0">
                <a:solidFill>
                  <a:srgbClr val="000080"/>
                </a:solidFill>
                <a:latin typeface="Calibri" panose="020F0502020204030204" pitchFamily="34" charset="0"/>
                <a:cs typeface="Calibri" panose="020F0502020204030204" pitchFamily="34" charset="0"/>
              </a:rPr>
              <a:t>cache</a:t>
            </a:r>
            <a:r>
              <a:rPr lang="en-US" sz="2000" dirty="0">
                <a:solidFill>
                  <a:srgbClr val="000080"/>
                </a:solidFill>
                <a:latin typeface="Calibri" panose="020F0502020204030204" pitchFamily="34" charset="0"/>
                <a:cs typeface="Calibri" panose="020F0502020204030204" pitchFamily="34" charset="0"/>
              </a:rPr>
              <a:t>, </a:t>
            </a:r>
            <a:r>
              <a:rPr lang="en-US" sz="2000" i="1" dirty="0">
                <a:solidFill>
                  <a:srgbClr val="000080"/>
                </a:solidFill>
                <a:latin typeface="Calibri" panose="020F0502020204030204" pitchFamily="34" charset="0"/>
                <a:cs typeface="Calibri" panose="020F0502020204030204" pitchFamily="34" charset="0"/>
              </a:rPr>
              <a:t>new</a:t>
            </a:r>
            <a:r>
              <a:rPr lang="en-US" sz="2000" b="1" i="1" dirty="0">
                <a:solidFill>
                  <a:srgbClr val="000080"/>
                </a:solidFill>
                <a:latin typeface="Calibri" panose="020F0502020204030204" pitchFamily="34" charset="0"/>
                <a:cs typeface="Calibri" panose="020F0502020204030204" pitchFamily="34" charset="0"/>
              </a:rPr>
              <a:t> </a:t>
            </a:r>
            <a:r>
              <a:rPr lang="en-US" sz="2000" i="1" dirty="0">
                <a:solidFill>
                  <a:srgbClr val="000080"/>
                </a:solidFill>
                <a:latin typeface="Calibri" panose="020F0502020204030204" pitchFamily="34" charset="0"/>
                <a:cs typeface="Calibri" panose="020F0502020204030204" pitchFamily="34" charset="0"/>
              </a:rPr>
              <a:t>problem</a:t>
            </a:r>
            <a:r>
              <a:rPr lang="en-US" sz="2000" dirty="0">
                <a:solidFill>
                  <a:srgbClr val="000080"/>
                </a:solidFill>
                <a:latin typeface="Calibri" panose="020F0502020204030204" pitchFamily="34" charset="0"/>
                <a:cs typeface="Calibri" panose="020F0502020204030204" pitchFamily="34" charset="0"/>
              </a:rPr>
              <a:t>)</a:t>
            </a:r>
          </a:p>
          <a:p>
            <a:pPr>
              <a:defRPr/>
            </a:pPr>
            <a:r>
              <a:rPr lang="en-US" sz="2000" dirty="0" smtClean="0">
                <a:solidFill>
                  <a:srgbClr val="000080"/>
                </a:solidFill>
                <a:latin typeface="Calibri" panose="020F0502020204030204" pitchFamily="34" charset="0"/>
                <a:cs typeface="Calibri" panose="020F0502020204030204" pitchFamily="34" charset="0"/>
              </a:rPr>
              <a:t>  then </a:t>
            </a:r>
            <a:r>
              <a:rPr lang="en-US" sz="2000" dirty="0">
                <a:solidFill>
                  <a:srgbClr val="000080"/>
                </a:solidFill>
                <a:latin typeface="Calibri" panose="020F0502020204030204" pitchFamily="34" charset="0"/>
                <a:cs typeface="Calibri" panose="020F0502020204030204" pitchFamily="34" charset="0"/>
              </a:rPr>
              <a:t>(</a:t>
            </a:r>
            <a:r>
              <a:rPr lang="en-US" sz="2000" b="1" dirty="0">
                <a:solidFill>
                  <a:srgbClr val="000080"/>
                </a:solidFill>
                <a:latin typeface="Calibri" panose="020F0502020204030204" pitchFamily="34" charset="0"/>
                <a:cs typeface="Calibri" panose="020F0502020204030204" pitchFamily="34" charset="0"/>
              </a:rPr>
              <a:t>no need to call the solver</a:t>
            </a:r>
            <a:r>
              <a:rPr lang="en-US" sz="2000" dirty="0">
                <a:solidFill>
                  <a:srgbClr val="000080"/>
                </a:solidFill>
                <a:latin typeface="Calibri" panose="020F0502020204030204" pitchFamily="34" charset="0"/>
                <a:cs typeface="Calibri" panose="020F0502020204030204" pitchFamily="34" charset="0"/>
              </a:rPr>
              <a:t>)</a:t>
            </a:r>
          </a:p>
          <a:p>
            <a:pPr>
              <a:defRPr/>
            </a:pPr>
            <a:r>
              <a:rPr lang="en-US" sz="2000" dirty="0">
                <a:solidFill>
                  <a:srgbClr val="000080"/>
                </a:solidFill>
                <a:latin typeface="Calibri" panose="020F0502020204030204" pitchFamily="34" charset="0"/>
                <a:cs typeface="Calibri" panose="020F0502020204030204" pitchFamily="34" charset="0"/>
              </a:rPr>
              <a:t>	</a:t>
            </a:r>
            <a:r>
              <a:rPr lang="en-US" sz="2000" b="1" dirty="0">
                <a:solidFill>
                  <a:srgbClr val="000080"/>
                </a:solidFill>
                <a:latin typeface="Calibri" panose="020F0502020204030204" pitchFamily="34" charset="0"/>
                <a:cs typeface="Calibri" panose="020F0502020204030204" pitchFamily="34" charset="0"/>
              </a:rPr>
              <a:t>SOLUTION</a:t>
            </a:r>
            <a:r>
              <a:rPr lang="en-US" sz="2000" dirty="0">
                <a:solidFill>
                  <a:srgbClr val="000080"/>
                </a:solidFill>
                <a:latin typeface="Calibri" panose="020F0502020204030204" pitchFamily="34" charset="0"/>
                <a:cs typeface="Calibri" panose="020F0502020204030204" pitchFamily="34" charset="0"/>
              </a:rPr>
              <a:t>(</a:t>
            </a:r>
            <a:r>
              <a:rPr lang="en-US" sz="2000" i="1" dirty="0">
                <a:solidFill>
                  <a:srgbClr val="000080"/>
                </a:solidFill>
                <a:latin typeface="Calibri" panose="020F0502020204030204" pitchFamily="34" charset="0"/>
                <a:cs typeface="Calibri" panose="020F0502020204030204" pitchFamily="34" charset="0"/>
              </a:rPr>
              <a:t>new problem</a:t>
            </a:r>
            <a:r>
              <a:rPr lang="en-US" sz="2000" dirty="0">
                <a:solidFill>
                  <a:srgbClr val="000080"/>
                </a:solidFill>
                <a:latin typeface="Calibri" panose="020F0502020204030204" pitchFamily="34" charset="0"/>
                <a:cs typeface="Calibri" panose="020F0502020204030204" pitchFamily="34" charset="0"/>
              </a:rPr>
              <a:t>) = old solution</a:t>
            </a:r>
          </a:p>
          <a:p>
            <a:pPr>
              <a:defRPr/>
            </a:pPr>
            <a:r>
              <a:rPr lang="en-US" sz="1600" dirty="0">
                <a:solidFill>
                  <a:srgbClr val="000080"/>
                </a:solidFill>
                <a:latin typeface="Calibri" panose="020F0502020204030204" pitchFamily="34" charset="0"/>
                <a:cs typeface="Calibri" panose="020F0502020204030204" pitchFamily="34" charset="0"/>
              </a:rPr>
              <a:t>Else</a:t>
            </a:r>
          </a:p>
          <a:p>
            <a:pPr>
              <a:defRPr/>
            </a:pPr>
            <a:r>
              <a:rPr lang="en-US" sz="2000" dirty="0">
                <a:solidFill>
                  <a:srgbClr val="000080"/>
                </a:solidFill>
                <a:latin typeface="Calibri" panose="020F0502020204030204" pitchFamily="34" charset="0"/>
                <a:cs typeface="Calibri" panose="020F0502020204030204" pitchFamily="34" charset="0"/>
              </a:rPr>
              <a:t>	Call </a:t>
            </a:r>
            <a:r>
              <a:rPr lang="en-US" sz="2000" b="1" dirty="0">
                <a:solidFill>
                  <a:srgbClr val="000080"/>
                </a:solidFill>
                <a:latin typeface="Calibri" panose="020F0502020204030204" pitchFamily="34" charset="0"/>
                <a:cs typeface="Calibri" panose="020F0502020204030204" pitchFamily="34" charset="0"/>
              </a:rPr>
              <a:t>base solver </a:t>
            </a:r>
            <a:r>
              <a:rPr lang="en-US" sz="2000" dirty="0">
                <a:solidFill>
                  <a:srgbClr val="000080"/>
                </a:solidFill>
                <a:latin typeface="Calibri" panose="020F0502020204030204" pitchFamily="34" charset="0"/>
                <a:cs typeface="Calibri" panose="020F0502020204030204" pitchFamily="34" charset="0"/>
              </a:rPr>
              <a:t>and update </a:t>
            </a:r>
            <a:r>
              <a:rPr lang="en-US" sz="2000" b="1" i="1" dirty="0">
                <a:solidFill>
                  <a:srgbClr val="000080"/>
                </a:solidFill>
                <a:latin typeface="Calibri" panose="020F0502020204030204" pitchFamily="34" charset="0"/>
                <a:cs typeface="Calibri" panose="020F0502020204030204" pitchFamily="34" charset="0"/>
              </a:rPr>
              <a:t>cache</a:t>
            </a:r>
          </a:p>
          <a:p>
            <a:pPr>
              <a:defRPr/>
            </a:pPr>
            <a:r>
              <a:rPr lang="en-US" sz="1600" dirty="0">
                <a:solidFill>
                  <a:srgbClr val="000080"/>
                </a:solidFill>
                <a:latin typeface="Calibri" panose="020F0502020204030204" pitchFamily="34" charset="0"/>
                <a:cs typeface="Calibri" panose="020F0502020204030204" pitchFamily="34" charset="0"/>
              </a:rPr>
              <a:t>End</a:t>
            </a:r>
          </a:p>
        </p:txBody>
      </p:sp>
      <p:sp>
        <p:nvSpPr>
          <p:cNvPr id="11" name="Rounded Rectangle 10"/>
          <p:cNvSpPr/>
          <p:nvPr/>
        </p:nvSpPr>
        <p:spPr>
          <a:xfrm>
            <a:off x="6102275" y="5169948"/>
            <a:ext cx="914400" cy="274320"/>
          </a:xfrm>
          <a:prstGeom prst="roundRect">
            <a:avLst/>
          </a:prstGeom>
          <a:solidFill>
            <a:srgbClr val="FFFFC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80"/>
                </a:solidFill>
                <a:latin typeface="Calibri" panose="020F0502020204030204" pitchFamily="34" charset="0"/>
              </a:rPr>
              <a:t>0.04 </a:t>
            </a:r>
            <a:r>
              <a:rPr lang="en-US" sz="1600" dirty="0" err="1" smtClean="0">
                <a:solidFill>
                  <a:srgbClr val="000080"/>
                </a:solidFill>
                <a:latin typeface="Calibri" panose="020F0502020204030204" pitchFamily="34" charset="0"/>
              </a:rPr>
              <a:t>ms</a:t>
            </a:r>
            <a:endParaRPr lang="en-US" sz="1600" dirty="0">
              <a:solidFill>
                <a:srgbClr val="000080"/>
              </a:solidFill>
              <a:latin typeface="Calibri" panose="020F0502020204030204" pitchFamily="34" charset="0"/>
            </a:endParaRPr>
          </a:p>
        </p:txBody>
      </p:sp>
      <p:sp>
        <p:nvSpPr>
          <p:cNvPr id="12" name="Rounded Rectangle 11"/>
          <p:cNvSpPr/>
          <p:nvPr/>
        </p:nvSpPr>
        <p:spPr>
          <a:xfrm>
            <a:off x="6102275" y="5709621"/>
            <a:ext cx="914400" cy="274320"/>
          </a:xfrm>
          <a:prstGeom prst="roundRect">
            <a:avLst/>
          </a:prstGeom>
          <a:solidFill>
            <a:srgbClr val="FFFFC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80"/>
                </a:solidFill>
                <a:latin typeface="Calibri" panose="020F0502020204030204" pitchFamily="34" charset="0"/>
              </a:rPr>
              <a:t>2 </a:t>
            </a:r>
            <a:r>
              <a:rPr lang="en-US" sz="1600" dirty="0" err="1" smtClean="0">
                <a:solidFill>
                  <a:srgbClr val="000080"/>
                </a:solidFill>
                <a:latin typeface="Calibri" panose="020F0502020204030204" pitchFamily="34" charset="0"/>
              </a:rPr>
              <a:t>ms</a:t>
            </a:r>
            <a:endParaRPr lang="en-US" sz="1600" dirty="0">
              <a:solidFill>
                <a:srgbClr val="000080"/>
              </a:solidFill>
              <a:latin typeface="Calibri" panose="020F0502020204030204" pitchFamily="34" charset="0"/>
            </a:endParaRPr>
          </a:p>
        </p:txBody>
      </p:sp>
    </p:spTree>
    <p:extLst>
      <p:ext uri="{BB962C8B-B14F-4D97-AF65-F5344CB8AC3E}">
        <p14:creationId xmlns:p14="http://schemas.microsoft.com/office/powerpoint/2010/main" val="54735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4343400"/>
            <a:ext cx="3962400" cy="2133600"/>
          </a:xfrm>
          <a:prstGeom prst="rect">
            <a:avLst/>
          </a:prstGeom>
          <a:solidFill>
            <a:srgbClr val="FAC896"/>
          </a:solidFill>
          <a:ln w="1905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Theorem Must Fire a Lot </a:t>
            </a:r>
            <a:endParaRPr lang="en-US" dirty="0"/>
          </a:p>
        </p:txBody>
      </p:sp>
      <p:sp>
        <p:nvSpPr>
          <p:cNvPr id="17" name="Content Placeholder 16"/>
          <p:cNvSpPr>
            <a:spLocks noGrp="1"/>
          </p:cNvSpPr>
          <p:nvPr>
            <p:ph sz="half" idx="1"/>
          </p:nvPr>
        </p:nvSpPr>
        <p:spPr>
          <a:xfrm>
            <a:off x="381000" y="1219200"/>
            <a:ext cx="4114800" cy="5181600"/>
          </a:xfrm>
        </p:spPr>
        <p:txBody>
          <a:bodyPr/>
          <a:lstStyle/>
          <a:p>
            <a:r>
              <a:rPr lang="en-US" dirty="0" smtClean="0"/>
              <a:t>Modulo renaming </a:t>
            </a:r>
          </a:p>
          <a:p>
            <a:pPr lvl="1"/>
            <a:r>
              <a:rPr lang="en-US" dirty="0" smtClean="0"/>
              <a:t>Dan </a:t>
            </a:r>
            <a:r>
              <a:rPr lang="en-US" dirty="0"/>
              <a:t>gave a </a:t>
            </a:r>
            <a:r>
              <a:rPr lang="en-US" dirty="0" smtClean="0"/>
              <a:t>talk</a:t>
            </a:r>
          </a:p>
          <a:p>
            <a:pPr lvl="1"/>
            <a:r>
              <a:rPr lang="en-US" dirty="0" smtClean="0"/>
              <a:t>Vinod </a:t>
            </a:r>
            <a:r>
              <a:rPr lang="en-US" dirty="0"/>
              <a:t>ate a </a:t>
            </a:r>
            <a:r>
              <a:rPr lang="en-US" dirty="0" smtClean="0"/>
              <a:t>pizza</a:t>
            </a:r>
          </a:p>
          <a:p>
            <a:pPr lvl="1"/>
            <a:r>
              <a:rPr lang="en-US" dirty="0" smtClean="0"/>
              <a:t>Heng </a:t>
            </a:r>
            <a:r>
              <a:rPr lang="en-US" dirty="0"/>
              <a:t>read a book</a:t>
            </a:r>
          </a:p>
          <a:p>
            <a:r>
              <a:rPr lang="en-US" dirty="0" smtClean="0"/>
              <a:t>have the same POS tagging structure, Parse Tree, Semantic Parse</a:t>
            </a:r>
          </a:p>
          <a:p>
            <a:r>
              <a:rPr lang="en-US" dirty="0" smtClean="0"/>
              <a:t>Holds for many problems</a:t>
            </a:r>
          </a:p>
          <a:p>
            <a:pPr lvl="1"/>
            <a:r>
              <a:rPr lang="en-US" dirty="0" smtClean="0"/>
              <a:t># of observed POS sequences</a:t>
            </a:r>
          </a:p>
          <a:p>
            <a:pPr lvl="1"/>
            <a:r>
              <a:rPr lang="en-US" dirty="0" smtClean="0"/>
              <a:t>#</a:t>
            </a:r>
            <a:r>
              <a:rPr lang="en-US" dirty="0"/>
              <a:t> </a:t>
            </a:r>
            <a:r>
              <a:rPr lang="en-US" dirty="0" smtClean="0"/>
              <a:t>of observed Parse Trees</a:t>
            </a:r>
          </a:p>
          <a:p>
            <a:pPr lvl="1"/>
            <a:r>
              <a:rPr lang="en-US" dirty="0" smtClean="0"/>
              <a:t># of Coreference Chains Configurations</a:t>
            </a:r>
          </a:p>
          <a:p>
            <a:pPr lvl="1"/>
            <a:r>
              <a:rPr lang="en-US" dirty="0" smtClean="0"/>
              <a:t># of observed semantic parses</a:t>
            </a:r>
          </a:p>
          <a:p>
            <a:pPr lvl="1"/>
            <a:r>
              <a:rPr lang="en-US" dirty="0" smtClean="0"/>
              <a:t>…….</a:t>
            </a:r>
          </a:p>
          <a:p>
            <a:endParaRPr lang="en-US" dirty="0" smtClean="0"/>
          </a:p>
        </p:txBody>
      </p:sp>
      <p:sp>
        <p:nvSpPr>
          <p:cNvPr id="18" name="Content Placeholder 17"/>
          <p:cNvSpPr>
            <a:spLocks noGrp="1"/>
          </p:cNvSpPr>
          <p:nvPr>
            <p:ph sz="half" idx="2"/>
          </p:nvPr>
        </p:nvSpPr>
        <p:spPr>
          <a:xfrm>
            <a:off x="4724400" y="1219200"/>
            <a:ext cx="4191000" cy="51816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Pigeon </a:t>
            </a:r>
            <a:r>
              <a:rPr lang="en-US" dirty="0"/>
              <a:t>Hole Principle</a:t>
            </a:r>
          </a:p>
          <a:p>
            <a:pPr lvl="1"/>
            <a:r>
              <a:rPr lang="en-US" dirty="0" smtClean="0"/>
              <a:t>Many </a:t>
            </a:r>
            <a:r>
              <a:rPr lang="en-US" dirty="0"/>
              <a:t>different instances </a:t>
            </a:r>
            <a:r>
              <a:rPr lang="en-US" dirty="0" smtClean="0"/>
              <a:t>have to be </a:t>
            </a:r>
            <a:r>
              <a:rPr lang="en-US" dirty="0"/>
              <a:t>mapped into identical inference </a:t>
            </a:r>
            <a:r>
              <a:rPr lang="en-US" dirty="0" smtClean="0"/>
              <a:t>outcomes</a:t>
            </a:r>
          </a:p>
          <a:p>
            <a:pPr lvl="1"/>
            <a:r>
              <a:rPr lang="en-US" dirty="0" smtClean="0"/>
              <a:t>Often, saves 85% of the computation.</a:t>
            </a:r>
            <a:endParaRPr lang="en-US" dirty="0"/>
          </a:p>
          <a:p>
            <a:endParaRPr lang="en-US" dirty="0"/>
          </a:p>
        </p:txBody>
      </p:sp>
      <p:sp>
        <p:nvSpPr>
          <p:cNvPr id="5" name="Slide Number Placeholder 4"/>
          <p:cNvSpPr>
            <a:spLocks noGrp="1"/>
          </p:cNvSpPr>
          <p:nvPr>
            <p:ph type="sldNum" sz="quarter" idx="4294967295"/>
          </p:nvPr>
        </p:nvSpPr>
        <p:spPr/>
        <p:txBody>
          <a:bodyPr/>
          <a:lstStyle/>
          <a:p>
            <a:r>
              <a:rPr lang="en-US" altLang="zh-TW" smtClean="0"/>
              <a:t>Page </a:t>
            </a:r>
            <a:fld id="{C83F18D4-0D70-44DE-A8FF-A8D5002D1168}" type="slidenum">
              <a:rPr lang="en-US" altLang="zh-TW" smtClean="0"/>
              <a:pPr/>
              <a:t>51</a:t>
            </a:fld>
            <a:endParaRPr lang="en-US" altLang="zh-TW"/>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685800"/>
            <a:ext cx="4367123" cy="3429000"/>
          </a:xfrm>
          <a:prstGeom prst="rect">
            <a:avLst/>
          </a:prstGeom>
          <a:ln>
            <a:noFill/>
          </a:ln>
        </p:spPr>
      </p:pic>
      <p:sp>
        <p:nvSpPr>
          <p:cNvPr id="11" name="Rectangle 10"/>
          <p:cNvSpPr/>
          <p:nvPr/>
        </p:nvSpPr>
        <p:spPr>
          <a:xfrm>
            <a:off x="5257800" y="1143000"/>
            <a:ext cx="2438400" cy="4572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rgbClr val="000080"/>
                </a:solidFill>
                <a:latin typeface="Calibri" panose="020F0502020204030204" pitchFamily="34" charset="0"/>
                <a:cs typeface="Calibri" panose="020F0502020204030204" pitchFamily="34" charset="0"/>
              </a:rPr>
              <a:t>#</a:t>
            </a:r>
            <a:r>
              <a:rPr lang="en-US" dirty="0" smtClean="0">
                <a:solidFill>
                  <a:srgbClr val="000080"/>
                </a:solidFill>
                <a:latin typeface="Calibri" panose="020F0502020204030204" pitchFamily="34" charset="0"/>
                <a:cs typeface="Calibri" panose="020F0502020204030204" pitchFamily="34" charset="0"/>
              </a:rPr>
              <a:t> Problems</a:t>
            </a:r>
            <a:endParaRPr lang="en-US" dirty="0">
              <a:solidFill>
                <a:srgbClr val="000080"/>
              </a:solidFill>
              <a:latin typeface="Calibri" panose="020F0502020204030204" pitchFamily="34" charset="0"/>
              <a:cs typeface="Calibri" panose="020F0502020204030204" pitchFamily="34" charset="0"/>
            </a:endParaRPr>
          </a:p>
        </p:txBody>
      </p:sp>
      <p:sp>
        <p:nvSpPr>
          <p:cNvPr id="12" name="Rectangle 11"/>
          <p:cNvSpPr/>
          <p:nvPr/>
        </p:nvSpPr>
        <p:spPr>
          <a:xfrm>
            <a:off x="6416040" y="2514600"/>
            <a:ext cx="2194560" cy="4572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smtClean="0">
                <a:solidFill>
                  <a:srgbClr val="000080"/>
                </a:solidFill>
                <a:latin typeface="Calibri" panose="020F0502020204030204" pitchFamily="34" charset="0"/>
                <a:cs typeface="Calibri" panose="020F0502020204030204" pitchFamily="34" charset="0"/>
              </a:rPr>
              <a:t># Distinct Solutions</a:t>
            </a:r>
            <a:endParaRPr lang="en-US" dirty="0">
              <a:solidFill>
                <a:srgbClr val="000080"/>
              </a:solidFill>
              <a:latin typeface="Calibri" panose="020F0502020204030204" pitchFamily="34" charset="0"/>
              <a:cs typeface="Calibri" panose="020F0502020204030204" pitchFamily="34" charset="0"/>
            </a:endParaRPr>
          </a:p>
        </p:txBody>
      </p:sp>
      <p:sp>
        <p:nvSpPr>
          <p:cNvPr id="13" name="Rectangle 12"/>
          <p:cNvSpPr/>
          <p:nvPr/>
        </p:nvSpPr>
        <p:spPr>
          <a:xfrm>
            <a:off x="4572000" y="3310648"/>
            <a:ext cx="4214344" cy="8803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rgbClr val="000080"/>
              </a:solidFill>
              <a:latin typeface="Calibri" panose="020F0502020204030204" pitchFamily="34" charset="0"/>
              <a:cs typeface="Calibri" panose="020F0502020204030204" pitchFamily="34" charset="0"/>
            </a:endParaRPr>
          </a:p>
        </p:txBody>
      </p:sp>
      <p:sp>
        <p:nvSpPr>
          <p:cNvPr id="15" name="Rectangle 14"/>
          <p:cNvSpPr/>
          <p:nvPr/>
        </p:nvSpPr>
        <p:spPr>
          <a:xfrm rot="16200000">
            <a:off x="3147060" y="2110740"/>
            <a:ext cx="3276600" cy="5791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solidFill>
                <a:srgbClr val="000080"/>
              </a:solidFill>
              <a:latin typeface="Calibri" panose="020F0502020204030204" pitchFamily="34" charset="0"/>
              <a:cs typeface="Calibri" panose="020F0502020204030204" pitchFamily="34" charset="0"/>
            </a:endParaRPr>
          </a:p>
        </p:txBody>
      </p:sp>
      <p:sp>
        <p:nvSpPr>
          <p:cNvPr id="10" name="Rectangle 9"/>
          <p:cNvSpPr/>
          <p:nvPr/>
        </p:nvSpPr>
        <p:spPr>
          <a:xfrm>
            <a:off x="4549304" y="914400"/>
            <a:ext cx="457200" cy="4572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smtClean="0">
                <a:solidFill>
                  <a:srgbClr val="000080"/>
                </a:solidFill>
                <a:latin typeface="Calibri" panose="020F0502020204030204" pitchFamily="34" charset="0"/>
                <a:cs typeface="Calibri" panose="020F0502020204030204" pitchFamily="34" charset="0"/>
              </a:rPr>
              <a:t>#</a:t>
            </a:r>
            <a:endParaRPr lang="en-US" dirty="0">
              <a:solidFill>
                <a:srgbClr val="000080"/>
              </a:solidFill>
              <a:latin typeface="Calibri" panose="020F0502020204030204" pitchFamily="34" charset="0"/>
              <a:cs typeface="Calibri" panose="020F0502020204030204" pitchFamily="34" charset="0"/>
            </a:endParaRPr>
          </a:p>
        </p:txBody>
      </p:sp>
      <p:sp>
        <p:nvSpPr>
          <p:cNvPr id="7" name="Rectangle 6"/>
          <p:cNvSpPr/>
          <p:nvPr/>
        </p:nvSpPr>
        <p:spPr>
          <a:xfrm>
            <a:off x="6019800" y="3429000"/>
            <a:ext cx="1920240" cy="4572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smtClean="0">
                <a:solidFill>
                  <a:srgbClr val="000080"/>
                </a:solidFill>
                <a:latin typeface="Calibri" panose="020F0502020204030204" pitchFamily="34" charset="0"/>
                <a:cs typeface="Calibri" panose="020F0502020204030204" pitchFamily="34" charset="0"/>
              </a:rPr>
              <a:t>Problem size</a:t>
            </a:r>
            <a:endParaRPr lang="en-US" dirty="0">
              <a:solidFill>
                <a:srgbClr val="000080"/>
              </a:solidFill>
              <a:latin typeface="Calibri" panose="020F0502020204030204" pitchFamily="34" charset="0"/>
              <a:cs typeface="Calibri" panose="020F0502020204030204" pitchFamily="34" charset="0"/>
            </a:endParaRPr>
          </a:p>
        </p:txBody>
      </p:sp>
      <p:sp>
        <p:nvSpPr>
          <p:cNvPr id="14" name="Rectangular Callout 13"/>
          <p:cNvSpPr/>
          <p:nvPr/>
        </p:nvSpPr>
        <p:spPr>
          <a:xfrm>
            <a:off x="4419600" y="76200"/>
            <a:ext cx="4495800" cy="627768"/>
          </a:xfrm>
          <a:prstGeom prst="wedgeRectCallout">
            <a:avLst>
              <a:gd name="adj1" fmla="val 4736"/>
              <a:gd name="adj2" fmla="val 47926"/>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0080"/>
                </a:solidFill>
              </a:rPr>
              <a:t>We argue here that the inference formulation provides a </a:t>
            </a:r>
            <a:r>
              <a:rPr lang="en-US" dirty="0" smtClean="0">
                <a:solidFill>
                  <a:srgbClr val="400080"/>
                </a:solidFill>
              </a:rPr>
              <a:t>new level of abstraction</a:t>
            </a:r>
            <a:r>
              <a:rPr lang="en-US" dirty="0" smtClean="0">
                <a:solidFill>
                  <a:srgbClr val="000080"/>
                </a:solidFill>
              </a:rPr>
              <a:t>.</a:t>
            </a:r>
            <a:endParaRPr lang="en-US" dirty="0">
              <a:solidFill>
                <a:srgbClr val="000080"/>
              </a:solidFill>
            </a:endParaRPr>
          </a:p>
        </p:txBody>
      </p:sp>
      <p:sp>
        <p:nvSpPr>
          <p:cNvPr id="16" name="Rectangle 15"/>
          <p:cNvSpPr/>
          <p:nvPr/>
        </p:nvSpPr>
        <p:spPr>
          <a:xfrm>
            <a:off x="76200" y="6172200"/>
            <a:ext cx="762000" cy="6096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33CC"/>
                </a:solidFill>
                <a:hlinkClick r:id="rId3" action="ppaction://hlinksldjump"/>
              </a:rPr>
              <a:t>skip</a:t>
            </a:r>
            <a:endParaRPr lang="en-US" sz="2400" dirty="0">
              <a:solidFill>
                <a:srgbClr val="0033CC"/>
              </a:solidFill>
            </a:endParaRPr>
          </a:p>
        </p:txBody>
      </p:sp>
    </p:spTree>
    <p:extLst>
      <p:ext uri="{BB962C8B-B14F-4D97-AF65-F5344CB8AC3E}">
        <p14:creationId xmlns:p14="http://schemas.microsoft.com/office/powerpoint/2010/main" val="307596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animEffect transition="in" filter="wipe(up)">
                                      <p:cBhvr>
                                        <p:cTn id="16" dur="500"/>
                                        <p:tgtEl>
                                          <p:spTgt spid="1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wipe(up)">
                                      <p:cBhvr>
                                        <p:cTn id="21" dur="500"/>
                                        <p:tgtEl>
                                          <p:spTgt spid="1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wipe(up)">
                                      <p:cBhvr>
                                        <p:cTn id="26" dur="500"/>
                                        <p:tgtEl>
                                          <p:spTgt spid="17">
                                            <p:txEl>
                                              <p:pRg st="5" end="5"/>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xEl>
                                              <p:pRg st="6" end="6"/>
                                            </p:txEl>
                                          </p:spTgt>
                                        </p:tgtEl>
                                        <p:attrNameLst>
                                          <p:attrName>style.visibility</p:attrName>
                                        </p:attrNameLst>
                                      </p:cBhvr>
                                      <p:to>
                                        <p:strVal val="visible"/>
                                      </p:to>
                                    </p:set>
                                    <p:animEffect transition="in" filter="wipe(up)">
                                      <p:cBhvr>
                                        <p:cTn id="29" dur="500"/>
                                        <p:tgtEl>
                                          <p:spTgt spid="17">
                                            <p:txEl>
                                              <p:pRg st="6" end="6"/>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7">
                                            <p:txEl>
                                              <p:pRg st="7" end="7"/>
                                            </p:txEl>
                                          </p:spTgt>
                                        </p:tgtEl>
                                        <p:attrNameLst>
                                          <p:attrName>style.visibility</p:attrName>
                                        </p:attrNameLst>
                                      </p:cBhvr>
                                      <p:to>
                                        <p:strVal val="visible"/>
                                      </p:to>
                                    </p:set>
                                    <p:animEffect transition="in" filter="wipe(up)">
                                      <p:cBhvr>
                                        <p:cTn id="32" dur="500"/>
                                        <p:tgtEl>
                                          <p:spTgt spid="17">
                                            <p:txEl>
                                              <p:pRg st="7" end="7"/>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animEffect transition="in" filter="wipe(up)">
                                      <p:cBhvr>
                                        <p:cTn id="35" dur="500"/>
                                        <p:tgtEl>
                                          <p:spTgt spid="17">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xEl>
                                              <p:pRg st="9" end="9"/>
                                            </p:txEl>
                                          </p:spTgt>
                                        </p:tgtEl>
                                        <p:attrNameLst>
                                          <p:attrName>style.visibility</p:attrName>
                                        </p:attrNameLst>
                                      </p:cBhvr>
                                      <p:to>
                                        <p:strVal val="visible"/>
                                      </p:to>
                                    </p:set>
                                    <p:animEffect transition="in" filter="wipe(up)">
                                      <p:cBhvr>
                                        <p:cTn id="38" dur="500"/>
                                        <p:tgtEl>
                                          <p:spTgt spid="17">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xEl>
                                              <p:pRg st="10" end="10"/>
                                            </p:txEl>
                                          </p:spTgt>
                                        </p:tgtEl>
                                        <p:attrNameLst>
                                          <p:attrName>style.visibility</p:attrName>
                                        </p:attrNameLst>
                                      </p:cBhvr>
                                      <p:to>
                                        <p:strVal val="visible"/>
                                      </p:to>
                                    </p:set>
                                    <p:animEffect transition="in" filter="wipe(up)">
                                      <p:cBhvr>
                                        <p:cTn id="41" dur="500"/>
                                        <p:tgtEl>
                                          <p:spTgt spid="17">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8">
                                            <p:txEl>
                                              <p:pRg st="7" end="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8">
                                            <p:txEl>
                                              <p:pRg st="8" end="8"/>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8">
                                            <p:txEl>
                                              <p:pRg st="9" end="9"/>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build="p"/>
      <p:bldP spid="14"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6"/>
          <p:cNvSpPr>
            <a:spLocks noGrp="1" noChangeArrowheads="1"/>
          </p:cNvSpPr>
          <p:nvPr>
            <p:ph type="title"/>
          </p:nvPr>
        </p:nvSpPr>
        <p:spPr/>
        <p:txBody>
          <a:bodyPr/>
          <a:lstStyle/>
          <a:p>
            <a:r>
              <a:rPr lang="en-US" dirty="0" smtClean="0"/>
              <a:t>An Important Application: Information Trustworthiness </a:t>
            </a:r>
          </a:p>
        </p:txBody>
      </p:sp>
      <p:sp>
        <p:nvSpPr>
          <p:cNvPr id="1319941" name="Rectangle 5"/>
          <p:cNvSpPr>
            <a:spLocks noGrp="1" noChangeArrowheads="1"/>
          </p:cNvSpPr>
          <p:nvPr>
            <p:ph type="body" idx="1"/>
          </p:nvPr>
        </p:nvSpPr>
        <p:spPr/>
        <p:txBody>
          <a:bodyPr/>
          <a:lstStyle/>
          <a:p>
            <a:r>
              <a:rPr lang="en-US" dirty="0" smtClean="0"/>
              <a:t>Research in Natural Language Understanding </a:t>
            </a:r>
            <a:r>
              <a:rPr lang="en-US" dirty="0" smtClean="0">
                <a:sym typeface="Wingdings" pitchFamily="2" charset="2"/>
              </a:rPr>
              <a:t>attempts to </a:t>
            </a:r>
            <a:r>
              <a:rPr lang="en-US" dirty="0" smtClean="0"/>
              <a:t>tell us </a:t>
            </a:r>
            <a:r>
              <a:rPr lang="en-US" b="1" dirty="0" smtClean="0"/>
              <a:t>what a document says </a:t>
            </a:r>
            <a:r>
              <a:rPr lang="en-US" dirty="0" smtClean="0"/>
              <a:t>with some level of certainty</a:t>
            </a:r>
          </a:p>
          <a:p>
            <a:r>
              <a:rPr lang="en-US" dirty="0" smtClean="0"/>
              <a:t>But </a:t>
            </a:r>
            <a:r>
              <a:rPr lang="en-US" b="1" dirty="0" smtClean="0"/>
              <a:t>what should we believe</a:t>
            </a:r>
            <a:r>
              <a:rPr lang="en-US" dirty="0" smtClean="0"/>
              <a:t>, and who should we trust?</a:t>
            </a:r>
          </a:p>
          <a:p>
            <a:endParaRPr lang="en-US" dirty="0" smtClean="0"/>
          </a:p>
          <a:p>
            <a:r>
              <a:rPr lang="en-US" dirty="0" smtClean="0"/>
              <a:t>The </a:t>
            </a:r>
            <a:r>
              <a:rPr lang="en-US" dirty="0"/>
              <a:t>advent of the Information Age and the Web</a:t>
            </a:r>
          </a:p>
          <a:p>
            <a:pPr lvl="1"/>
            <a:r>
              <a:rPr lang="en-US" dirty="0"/>
              <a:t>Overwhelming quantity of information</a:t>
            </a:r>
          </a:p>
          <a:p>
            <a:pPr lvl="1"/>
            <a:r>
              <a:rPr lang="en-US" dirty="0">
                <a:solidFill>
                  <a:srgbClr val="003366"/>
                </a:solidFill>
              </a:rPr>
              <a:t>But uncertain quality.</a:t>
            </a:r>
          </a:p>
          <a:p>
            <a:pPr lvl="2"/>
            <a:r>
              <a:rPr lang="en-US" dirty="0" smtClean="0"/>
              <a:t>Collaborative </a:t>
            </a:r>
            <a:r>
              <a:rPr lang="en-US" dirty="0"/>
              <a:t>media</a:t>
            </a:r>
          </a:p>
          <a:p>
            <a:pPr lvl="3"/>
            <a:r>
              <a:rPr lang="en-US" dirty="0"/>
              <a:t>Blogs</a:t>
            </a:r>
          </a:p>
          <a:p>
            <a:pPr lvl="3"/>
            <a:r>
              <a:rPr lang="en-US" dirty="0"/>
              <a:t>Wikis</a:t>
            </a:r>
          </a:p>
          <a:p>
            <a:pPr lvl="3"/>
            <a:r>
              <a:rPr lang="en-US" dirty="0"/>
              <a:t>Tweets</a:t>
            </a:r>
          </a:p>
          <a:p>
            <a:pPr lvl="3"/>
            <a:r>
              <a:rPr lang="en-US" dirty="0"/>
              <a:t>Message boards</a:t>
            </a:r>
          </a:p>
          <a:p>
            <a:pPr lvl="2"/>
            <a:r>
              <a:rPr lang="en-US" dirty="0" smtClean="0"/>
              <a:t>Established </a:t>
            </a:r>
            <a:r>
              <a:rPr lang="en-US" dirty="0"/>
              <a:t>media are losing market share</a:t>
            </a:r>
          </a:p>
          <a:p>
            <a:pPr lvl="3"/>
            <a:r>
              <a:rPr lang="en-US" dirty="0"/>
              <a:t>Reduced fact-checking</a:t>
            </a:r>
          </a:p>
          <a:p>
            <a:endParaRPr lang="en-US" dirty="0" smtClean="0"/>
          </a:p>
          <a:p>
            <a:endParaRPr lang="en-US" dirty="0" smtClean="0"/>
          </a:p>
          <a:p>
            <a:endParaRPr lang="en-US" dirty="0" smtClean="0"/>
          </a:p>
        </p:txBody>
      </p:sp>
      <p:sp>
        <p:nvSpPr>
          <p:cNvPr id="4" name="Slide Number Placeholder 3"/>
          <p:cNvSpPr>
            <a:spLocks noGrp="1"/>
          </p:cNvSpPr>
          <p:nvPr>
            <p:ph type="sldNum" sz="quarter" idx="4294967295"/>
          </p:nvPr>
        </p:nvSpPr>
        <p:spPr/>
        <p:txBody>
          <a:bodyPr/>
          <a:lstStyle/>
          <a:p>
            <a:r>
              <a:rPr lang="en-US" altLang="zh-TW" smtClean="0"/>
              <a:t>Page </a:t>
            </a:r>
            <a:fld id="{C83F18D4-0D70-44DE-A8FF-A8D5002D1168}" type="slidenum">
              <a:rPr lang="en-US" altLang="zh-TW" smtClean="0"/>
              <a:pPr/>
              <a:t>52</a:t>
            </a:fld>
            <a:endParaRPr lang="en-US" altLang="zh-TW"/>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t="21333" b="25333"/>
          <a:stretch>
            <a:fillRect/>
          </a:stretch>
        </p:blipFill>
        <p:spPr bwMode="auto">
          <a:xfrm>
            <a:off x="4874277" y="3703520"/>
            <a:ext cx="4114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725095"/>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994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994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994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994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994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994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994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1994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9941">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19941">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smtClean="0"/>
              <a:t>Distributed Trust</a:t>
            </a:r>
            <a:endParaRPr lang="en-US" dirty="0" smtClean="0"/>
          </a:p>
        </p:txBody>
      </p:sp>
      <p:sp>
        <p:nvSpPr>
          <p:cNvPr id="1352707" name="Rectangle 3"/>
          <p:cNvSpPr>
            <a:spLocks noGrp="1" noChangeArrowheads="1"/>
          </p:cNvSpPr>
          <p:nvPr>
            <p:ph type="body" idx="4294967295"/>
          </p:nvPr>
        </p:nvSpPr>
        <p:spPr>
          <a:xfrm>
            <a:off x="609600" y="1219200"/>
            <a:ext cx="8534400" cy="5181600"/>
          </a:xfrm>
        </p:spPr>
        <p:txBody>
          <a:bodyPr/>
          <a:lstStyle/>
          <a:p>
            <a:r>
              <a:rPr lang="en-US" dirty="0" smtClean="0"/>
              <a:t>Sources may provide conflicting </a:t>
            </a:r>
          </a:p>
          <a:p>
            <a:pPr marL="0" indent="0">
              <a:buNone/>
            </a:pPr>
            <a:r>
              <a:rPr lang="en-US" dirty="0" smtClean="0"/>
              <a:t>     information or mutually </a:t>
            </a:r>
          </a:p>
          <a:p>
            <a:pPr marL="0" indent="0">
              <a:buNone/>
            </a:pPr>
            <a:r>
              <a:rPr lang="en-US" dirty="0" smtClean="0"/>
              <a:t>     reinforcing information. </a:t>
            </a:r>
          </a:p>
          <a:p>
            <a:pPr lvl="1"/>
            <a:r>
              <a:rPr lang="en-US" dirty="0" smtClean="0"/>
              <a:t>Mistakenly or for a reason</a:t>
            </a:r>
          </a:p>
          <a:p>
            <a:pPr lvl="1"/>
            <a:r>
              <a:rPr lang="en-US" dirty="0" smtClean="0"/>
              <a:t>Not feasible for human to </a:t>
            </a:r>
          </a:p>
          <a:p>
            <a:pPr marL="457200" lvl="1" indent="0">
              <a:buNone/>
            </a:pPr>
            <a:r>
              <a:rPr lang="en-US" dirty="0" smtClean="0"/>
              <a:t>     read it all</a:t>
            </a:r>
          </a:p>
          <a:p>
            <a:pPr lvl="1"/>
            <a:endParaRPr lang="en-US" dirty="0" smtClean="0"/>
          </a:p>
          <a:p>
            <a:pPr lvl="1"/>
            <a:endParaRPr lang="en-US" dirty="0" smtClean="0">
              <a:solidFill>
                <a:srgbClr val="000080"/>
              </a:solidFill>
            </a:endParaRPr>
          </a:p>
          <a:p>
            <a:pPr lvl="1"/>
            <a:r>
              <a:rPr lang="en-US" dirty="0" smtClean="0"/>
              <a:t>A computational trust system can be our proxy</a:t>
            </a:r>
          </a:p>
          <a:p>
            <a:pPr lvl="1"/>
            <a:r>
              <a:rPr lang="en-US" dirty="0" smtClean="0"/>
              <a:t>Ideally, assign the trust judgments the user would</a:t>
            </a:r>
          </a:p>
          <a:p>
            <a:pPr lvl="1"/>
            <a:r>
              <a:rPr lang="en-US" dirty="0" smtClean="0"/>
              <a:t>The user may be another system</a:t>
            </a:r>
          </a:p>
          <a:p>
            <a:pPr lvl="2"/>
            <a:r>
              <a:rPr lang="en-US" b="0" dirty="0" smtClean="0"/>
              <a:t>A question answering system; A navigation system; A news aggregator</a:t>
            </a:r>
          </a:p>
          <a:p>
            <a:pPr lvl="2"/>
            <a:r>
              <a:rPr lang="en-US" b="0" dirty="0" smtClean="0"/>
              <a:t>A warning system</a:t>
            </a:r>
          </a:p>
          <a:p>
            <a:pPr lvl="1"/>
            <a:endParaRPr lang="en-US" dirty="0" smtClean="0"/>
          </a:p>
          <a:p>
            <a:endParaRPr lang="en-US" dirty="0" smtClean="0"/>
          </a:p>
        </p:txBody>
      </p:sp>
      <p:sp>
        <p:nvSpPr>
          <p:cNvPr id="2" name="Slide Number Placeholder 1"/>
          <p:cNvSpPr>
            <a:spLocks noGrp="1"/>
          </p:cNvSpPr>
          <p:nvPr>
            <p:ph type="sldNum" sz="quarter" idx="4294967295"/>
          </p:nvPr>
        </p:nvSpPr>
        <p:spPr/>
        <p:txBody>
          <a:bodyPr/>
          <a:lstStyle/>
          <a:p>
            <a:r>
              <a:rPr lang="en-US" altLang="zh-TW" smtClean="0"/>
              <a:t>Page </a:t>
            </a:r>
            <a:fld id="{C83F18D4-0D70-44DE-A8FF-A8D5002D1168}" type="slidenum">
              <a:rPr lang="en-US" altLang="zh-TW" smtClean="0"/>
              <a:pPr/>
              <a:t>53</a:t>
            </a:fld>
            <a:endParaRPr lang="en-US" altLang="zh-TW"/>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20863"/>
            <a:ext cx="48006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rot="2539382">
            <a:off x="7300025" y="817065"/>
            <a:ext cx="1393825" cy="1423987"/>
          </a:xfrm>
          <a:prstGeom prst="downArrow">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80"/>
                </a:solidFill>
              </a:rPr>
              <a:t>False– only 3 %</a:t>
            </a:r>
          </a:p>
        </p:txBody>
      </p:sp>
    </p:spTree>
    <p:extLst>
      <p:ext uri="{BB962C8B-B14F-4D97-AF65-F5344CB8AC3E}">
        <p14:creationId xmlns:p14="http://schemas.microsoft.com/office/powerpoint/2010/main" val="1977825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5270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52707">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52707">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52707">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52707">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52707">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527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4"/>
          <p:cNvSpPr>
            <a:spLocks noGrp="1"/>
          </p:cNvSpPr>
          <p:nvPr>
            <p:ph type="title"/>
          </p:nvPr>
        </p:nvSpPr>
        <p:spPr/>
        <p:txBody>
          <a:bodyPr/>
          <a:lstStyle/>
          <a:p>
            <a:r>
              <a:rPr lang="en-US" dirty="0" smtClean="0"/>
              <a:t>Medical Domain: Many support groups &amp; medical forums</a:t>
            </a:r>
            <a:endParaRPr lang="en-IN" dirty="0" smtClean="0"/>
          </a:p>
        </p:txBody>
      </p:sp>
      <p:sp>
        <p:nvSpPr>
          <p:cNvPr id="39938" name="Slide Number Placeholder 2"/>
          <p:cNvSpPr>
            <a:spLocks noGrp="1"/>
          </p:cNvSpPr>
          <p:nvPr>
            <p:ph type="sldNum" sz="quarter" idx="4294967295"/>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1821415-4FC3-46F5-9503-CE16A082D95A}" type="slidenum">
              <a:rPr lang="en-US" altLang="zh-TW" smtClean="0"/>
              <a:pPr/>
              <a:t>54</a:t>
            </a:fld>
            <a:endParaRPr lang="en-US" altLang="zh-TW" smtClean="0"/>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766D19F5-A455-44F0-93C9-0FF70A2E17C9}" type="slidenum">
              <a:rPr lang="en-US" altLang="en-US" sz="1200">
                <a:latin typeface="+mj-lt"/>
                <a:cs typeface="+mn-cs"/>
              </a:rPr>
              <a:pPr algn="r">
                <a:defRPr/>
              </a:pPr>
              <a:t>54</a:t>
            </a:fld>
            <a:endParaRPr lang="en-US" altLang="en-US" sz="1200">
              <a:latin typeface="+mj-lt"/>
              <a:cs typeface="+mn-cs"/>
            </a:endParaRPr>
          </a:p>
        </p:txBody>
      </p:sp>
      <p:pic>
        <p:nvPicPr>
          <p:cNvPr id="39941" name="Picture 6" descr="cancer-msg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6565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ancer-mailistLis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09775"/>
            <a:ext cx="83915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yahooHealt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2213" y="2438400"/>
            <a:ext cx="79517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6890">
            <a:off x="1482871" y="1956231"/>
            <a:ext cx="5622375" cy="4115781"/>
          </a:xfrm>
          <a:prstGeom prst="rect">
            <a:avLst/>
          </a:prstGeom>
          <a:ln>
            <a:solidFill>
              <a:schemeClr val="tx1"/>
            </a:solidFill>
          </a:ln>
        </p:spPr>
      </p:pic>
      <p:sp>
        <p:nvSpPr>
          <p:cNvPr id="9" name="Rectangle 10"/>
          <p:cNvSpPr>
            <a:spLocks noChangeArrowheads="1"/>
          </p:cNvSpPr>
          <p:nvPr/>
        </p:nvSpPr>
        <p:spPr bwMode="auto">
          <a:xfrm>
            <a:off x="1411287" y="4343400"/>
            <a:ext cx="7351713" cy="1752600"/>
          </a:xfrm>
          <a:prstGeom prst="rect">
            <a:avLst/>
          </a:prstGeom>
          <a:solidFill>
            <a:srgbClr val="FAE1AF"/>
          </a:solidFill>
          <a:ln w="9525">
            <a:solidFill>
              <a:srgbClr val="A7001B"/>
            </a:solidFill>
            <a:miter lim="800000"/>
            <a:headEnd/>
            <a:tailEnd/>
          </a:ln>
          <a:effectLst/>
          <a:extLst/>
        </p:spPr>
        <p:txBody>
          <a:bodyPr/>
          <a:lstStyle/>
          <a:p>
            <a:pPr marL="342900" indent="-342900">
              <a:lnSpc>
                <a:spcPct val="90000"/>
              </a:lnSpc>
              <a:spcBef>
                <a:spcPct val="20000"/>
              </a:spcBef>
              <a:buClr>
                <a:schemeClr val="bg2"/>
              </a:buClr>
              <a:buSzPct val="75000"/>
              <a:buFont typeface="Wingdings" pitchFamily="2" charset="2"/>
              <a:buNone/>
            </a:pPr>
            <a:r>
              <a:rPr lang="en-US" sz="2000" dirty="0" smtClean="0">
                <a:solidFill>
                  <a:srgbClr val="000080"/>
                </a:solidFill>
                <a:latin typeface="Calibri" pitchFamily="34" charset="0"/>
              </a:rPr>
              <a:t>Hundreds of thousands of people get their medical information from the internet</a:t>
            </a:r>
          </a:p>
          <a:p>
            <a:pPr marL="342900" indent="-342900">
              <a:lnSpc>
                <a:spcPct val="90000"/>
              </a:lnSpc>
              <a:spcBef>
                <a:spcPct val="20000"/>
              </a:spcBef>
              <a:buClr>
                <a:schemeClr val="bg2"/>
              </a:buClr>
              <a:buSzPct val="75000"/>
              <a:buFont typeface="Wingdings" pitchFamily="2" charset="2"/>
              <a:buChar char="n"/>
            </a:pPr>
            <a:r>
              <a:rPr lang="en-US" sz="2000" dirty="0" smtClean="0">
                <a:solidFill>
                  <a:srgbClr val="400080"/>
                </a:solidFill>
                <a:latin typeface="Calibri" pitchFamily="34" charset="0"/>
              </a:rPr>
              <a:t>Best treatment for…..</a:t>
            </a:r>
          </a:p>
          <a:p>
            <a:pPr marL="342900" indent="-342900">
              <a:lnSpc>
                <a:spcPct val="90000"/>
              </a:lnSpc>
              <a:spcBef>
                <a:spcPct val="20000"/>
              </a:spcBef>
              <a:buClr>
                <a:schemeClr val="bg2"/>
              </a:buClr>
              <a:buSzPct val="75000"/>
              <a:buFont typeface="Wingdings" pitchFamily="2" charset="2"/>
              <a:buChar char="n"/>
            </a:pPr>
            <a:r>
              <a:rPr lang="en-US" sz="2000" dirty="0" smtClean="0">
                <a:solidFill>
                  <a:srgbClr val="400080"/>
                </a:solidFill>
                <a:latin typeface="Calibri" pitchFamily="34" charset="0"/>
              </a:rPr>
              <a:t>Side effects of….  </a:t>
            </a:r>
            <a:endParaRPr lang="en-US" sz="2000" dirty="0">
              <a:solidFill>
                <a:srgbClr val="400080"/>
              </a:solidFill>
              <a:latin typeface="Calibri" pitchFamily="34" charset="0"/>
            </a:endParaRPr>
          </a:p>
          <a:p>
            <a:pPr marL="342900" indent="-342900">
              <a:lnSpc>
                <a:spcPct val="90000"/>
              </a:lnSpc>
              <a:spcBef>
                <a:spcPct val="20000"/>
              </a:spcBef>
              <a:buClr>
                <a:schemeClr val="bg2"/>
              </a:buClr>
              <a:buSzPct val="75000"/>
              <a:buFont typeface="Wingdings" pitchFamily="2" charset="2"/>
              <a:buChar char="n"/>
            </a:pPr>
            <a:r>
              <a:rPr lang="en-US" sz="2000" dirty="0" smtClean="0">
                <a:solidFill>
                  <a:srgbClr val="400080"/>
                </a:solidFill>
                <a:latin typeface="Calibri" pitchFamily="34" charset="0"/>
              </a:rPr>
              <a:t>But, some users have an agenda,… pharmaceutical companies…</a:t>
            </a:r>
            <a:endParaRPr lang="en-US" sz="2000" dirty="0">
              <a:solidFill>
                <a:srgbClr val="400080"/>
              </a:solidFill>
              <a:latin typeface="Calibri" pitchFamily="34" charset="0"/>
            </a:endParaRPr>
          </a:p>
        </p:txBody>
      </p:sp>
    </p:spTree>
    <p:extLst>
      <p:ext uri="{BB962C8B-B14F-4D97-AF65-F5344CB8AC3E}">
        <p14:creationId xmlns:p14="http://schemas.microsoft.com/office/powerpoint/2010/main" val="32792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Trustworthiness </a:t>
            </a:r>
            <a:r>
              <a:rPr lang="en-US" sz="1800" dirty="0">
                <a:solidFill>
                  <a:srgbClr val="000080"/>
                </a:solidFill>
              </a:rPr>
              <a:t>[Pasternack &amp; Roth 10-14; Vydiswaran et. al ‘11-15] </a:t>
            </a:r>
            <a:endParaRPr lang="en-US" dirty="0">
              <a:solidFill>
                <a:srgbClr val="000080"/>
              </a:solidFill>
            </a:endParaRPr>
          </a:p>
        </p:txBody>
      </p:sp>
      <p:sp>
        <p:nvSpPr>
          <p:cNvPr id="76" name="Rectangle 4"/>
          <p:cNvSpPr>
            <a:spLocks noChangeArrowheads="1"/>
          </p:cNvSpPr>
          <p:nvPr/>
        </p:nvSpPr>
        <p:spPr bwMode="auto">
          <a:xfrm>
            <a:off x="838199" y="4191000"/>
            <a:ext cx="8000999" cy="2362200"/>
          </a:xfrm>
          <a:prstGeom prst="rect">
            <a:avLst/>
          </a:prstGeom>
          <a:solidFill>
            <a:srgbClr val="FAE1AF"/>
          </a:solidFill>
          <a:ln w="19050">
            <a:solidFill>
              <a:srgbClr val="A7001B"/>
            </a:solidFill>
            <a:miter lim="800000"/>
            <a:headEnd/>
            <a:tailEnd/>
          </a:ln>
          <a:effectLst/>
          <a:extLst/>
        </p:spPr>
        <p:txBody>
          <a:bodyPr wrap="none" anchor="ctr"/>
          <a:lstStyle/>
          <a:p>
            <a:pPr eaLnBrk="1" hangingPunct="1"/>
            <a:endParaRPr lang="en-US">
              <a:solidFill>
                <a:srgbClr val="000000"/>
              </a:solidFill>
              <a:cs typeface="Arial" pitchFamily="34" charset="0"/>
            </a:endParaRPr>
          </a:p>
        </p:txBody>
      </p:sp>
      <p:grpSp>
        <p:nvGrpSpPr>
          <p:cNvPr id="77" name="Group 76"/>
          <p:cNvGrpSpPr/>
          <p:nvPr/>
        </p:nvGrpSpPr>
        <p:grpSpPr>
          <a:xfrm>
            <a:off x="4953000" y="651364"/>
            <a:ext cx="3923184" cy="4163918"/>
            <a:chOff x="0" y="575846"/>
            <a:chExt cx="3923184" cy="4163918"/>
          </a:xfrm>
        </p:grpSpPr>
        <p:sp>
          <p:nvSpPr>
            <p:cNvPr id="78" name="TextBox 77"/>
            <p:cNvSpPr txBox="1"/>
            <p:nvPr/>
          </p:nvSpPr>
          <p:spPr>
            <a:xfrm>
              <a:off x="381000" y="956846"/>
              <a:ext cx="848309" cy="338554"/>
            </a:xfrm>
            <a:prstGeom prst="rect">
              <a:avLst/>
            </a:prstGeom>
            <a:solidFill>
              <a:srgbClr val="FFFFCC"/>
            </a:solidFill>
            <a:ln>
              <a:solidFill>
                <a:srgbClr val="FFCC99"/>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80"/>
                  </a:solidFill>
                  <a:effectLst/>
                  <a:uLnTx/>
                  <a:uFillTx/>
                  <a:latin typeface="+mj-lt"/>
                  <a:cs typeface="Arial" pitchFamily="34" charset="0"/>
                </a:rPr>
                <a:t>Sources</a:t>
              </a:r>
            </a:p>
          </p:txBody>
        </p:sp>
        <p:sp>
          <p:nvSpPr>
            <p:cNvPr id="79" name="TextBox 78"/>
            <p:cNvSpPr txBox="1"/>
            <p:nvPr/>
          </p:nvSpPr>
          <p:spPr>
            <a:xfrm>
              <a:off x="3180673" y="914400"/>
              <a:ext cx="742511" cy="338554"/>
            </a:xfrm>
            <a:prstGeom prst="rect">
              <a:avLst/>
            </a:prstGeom>
            <a:solidFill>
              <a:srgbClr val="FFFFCC"/>
            </a:solidFill>
            <a:ln>
              <a:solidFill>
                <a:srgbClr val="FFCC99"/>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80"/>
                  </a:solidFill>
                  <a:effectLst/>
                  <a:uLnTx/>
                  <a:uFillTx/>
                  <a:latin typeface="+mj-lt"/>
                  <a:cs typeface="Arial" pitchFamily="34" charset="0"/>
                </a:rPr>
                <a:t>Claims</a:t>
              </a:r>
            </a:p>
          </p:txBody>
        </p:sp>
        <p:grpSp>
          <p:nvGrpSpPr>
            <p:cNvPr id="80" name="Group 79"/>
            <p:cNvGrpSpPr/>
            <p:nvPr/>
          </p:nvGrpSpPr>
          <p:grpSpPr>
            <a:xfrm>
              <a:off x="252697" y="1014222"/>
              <a:ext cx="3633502" cy="3725542"/>
              <a:chOff x="1066800" y="990599"/>
              <a:chExt cx="4800600" cy="5257801"/>
            </a:xfrm>
          </p:grpSpPr>
          <p:sp>
            <p:nvSpPr>
              <p:cNvPr id="85" name="Oval 84"/>
              <p:cNvSpPr/>
              <p:nvPr/>
            </p:nvSpPr>
            <p:spPr>
              <a:xfrm>
                <a:off x="1066800" y="13716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1</a:t>
                </a:r>
              </a:p>
            </p:txBody>
          </p:sp>
          <p:sp>
            <p:nvSpPr>
              <p:cNvPr id="86" name="Oval 85"/>
              <p:cNvSpPr/>
              <p:nvPr/>
            </p:nvSpPr>
            <p:spPr>
              <a:xfrm>
                <a:off x="1066800" y="2137229"/>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2</a:t>
                </a:r>
              </a:p>
            </p:txBody>
          </p:sp>
          <p:sp>
            <p:nvSpPr>
              <p:cNvPr id="87" name="Oval 86"/>
              <p:cNvSpPr/>
              <p:nvPr/>
            </p:nvSpPr>
            <p:spPr>
              <a:xfrm>
                <a:off x="1066800" y="30480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3</a:t>
                </a:r>
              </a:p>
            </p:txBody>
          </p:sp>
          <p:sp>
            <p:nvSpPr>
              <p:cNvPr id="88" name="Oval 87"/>
              <p:cNvSpPr/>
              <p:nvPr/>
            </p:nvSpPr>
            <p:spPr>
              <a:xfrm>
                <a:off x="1066800" y="38100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4</a:t>
                </a:r>
              </a:p>
            </p:txBody>
          </p:sp>
          <p:sp>
            <p:nvSpPr>
              <p:cNvPr id="89" name="Oval 88"/>
              <p:cNvSpPr/>
              <p:nvPr/>
            </p:nvSpPr>
            <p:spPr>
              <a:xfrm>
                <a:off x="1066800" y="47244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5</a:t>
                </a:r>
              </a:p>
            </p:txBody>
          </p:sp>
          <p:sp>
            <p:nvSpPr>
              <p:cNvPr id="90" name="Oval 89"/>
              <p:cNvSpPr/>
              <p:nvPr/>
            </p:nvSpPr>
            <p:spPr>
              <a:xfrm>
                <a:off x="5257800" y="44958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4</a:t>
                </a:r>
              </a:p>
            </p:txBody>
          </p:sp>
          <p:sp>
            <p:nvSpPr>
              <p:cNvPr id="91" name="Oval 90"/>
              <p:cNvSpPr/>
              <p:nvPr/>
            </p:nvSpPr>
            <p:spPr>
              <a:xfrm>
                <a:off x="5257800" y="34290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3</a:t>
                </a:r>
              </a:p>
            </p:txBody>
          </p:sp>
          <p:sp>
            <p:nvSpPr>
              <p:cNvPr id="92" name="Oval 91"/>
              <p:cNvSpPr/>
              <p:nvPr/>
            </p:nvSpPr>
            <p:spPr>
              <a:xfrm>
                <a:off x="5257800" y="25146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2</a:t>
                </a:r>
              </a:p>
            </p:txBody>
          </p:sp>
          <p:sp>
            <p:nvSpPr>
              <p:cNvPr id="93" name="Oval 92"/>
              <p:cNvSpPr/>
              <p:nvPr/>
            </p:nvSpPr>
            <p:spPr>
              <a:xfrm>
                <a:off x="5257800" y="16002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400" b="0" i="0" u="none" strike="noStrike" kern="0" cap="none" spc="0" normalizeH="0" baseline="-25000" noProof="0" dirty="0" smtClean="0">
                    <a:ln>
                      <a:noFill/>
                    </a:ln>
                    <a:solidFill>
                      <a:srgbClr val="000000"/>
                    </a:solidFill>
                    <a:effectLst/>
                    <a:uLnTx/>
                    <a:uFillTx/>
                    <a:latin typeface="Calibri"/>
                    <a:ea typeface="+mn-ea"/>
                    <a:cs typeface="+mn-cs"/>
                  </a:rPr>
                  <a:t>1</a:t>
                </a:r>
              </a:p>
            </p:txBody>
          </p:sp>
          <p:cxnSp>
            <p:nvCxnSpPr>
              <p:cNvPr id="94" name="Straight Connector 93"/>
              <p:cNvCxnSpPr>
                <a:stCxn id="85" idx="6"/>
                <a:endCxn id="104" idx="2"/>
              </p:cNvCxnSpPr>
              <p:nvPr/>
            </p:nvCxnSpPr>
            <p:spPr>
              <a:xfrm flipV="1">
                <a:off x="1676400" y="1219199"/>
                <a:ext cx="1553936" cy="457201"/>
              </a:xfrm>
              <a:prstGeom prst="line">
                <a:avLst/>
              </a:prstGeom>
              <a:noFill/>
              <a:ln w="15875" cap="flat" cmpd="sng" algn="ctr">
                <a:solidFill>
                  <a:srgbClr val="000000"/>
                </a:solidFill>
                <a:prstDash val="solid"/>
              </a:ln>
              <a:effectLst/>
            </p:spPr>
          </p:cxnSp>
          <p:cxnSp>
            <p:nvCxnSpPr>
              <p:cNvPr id="95" name="Straight Connector 94"/>
              <p:cNvCxnSpPr>
                <a:stCxn id="106" idx="6"/>
                <a:endCxn id="92" idx="2"/>
              </p:cNvCxnSpPr>
              <p:nvPr/>
            </p:nvCxnSpPr>
            <p:spPr>
              <a:xfrm>
                <a:off x="3786867" y="2285999"/>
                <a:ext cx="1470933" cy="533402"/>
              </a:xfrm>
              <a:prstGeom prst="line">
                <a:avLst/>
              </a:prstGeom>
              <a:noFill/>
              <a:ln w="15875" cap="flat" cmpd="sng" algn="ctr">
                <a:solidFill>
                  <a:srgbClr val="000000"/>
                </a:solidFill>
                <a:prstDash val="solid"/>
              </a:ln>
              <a:effectLst/>
            </p:spPr>
          </p:cxnSp>
          <p:cxnSp>
            <p:nvCxnSpPr>
              <p:cNvPr id="96" name="Straight Connector 95"/>
              <p:cNvCxnSpPr>
                <a:stCxn id="108" idx="6"/>
                <a:endCxn id="91" idx="2"/>
              </p:cNvCxnSpPr>
              <p:nvPr/>
            </p:nvCxnSpPr>
            <p:spPr>
              <a:xfrm>
                <a:off x="3786867" y="3352799"/>
                <a:ext cx="1470933" cy="381002"/>
              </a:xfrm>
              <a:prstGeom prst="line">
                <a:avLst/>
              </a:prstGeom>
              <a:noFill/>
              <a:ln w="15875" cap="flat" cmpd="sng" algn="ctr">
                <a:solidFill>
                  <a:srgbClr val="000000"/>
                </a:solidFill>
                <a:prstDash val="solid"/>
              </a:ln>
              <a:effectLst/>
            </p:spPr>
          </p:cxnSp>
          <p:cxnSp>
            <p:nvCxnSpPr>
              <p:cNvPr id="97" name="Straight Connector 96"/>
              <p:cNvCxnSpPr>
                <a:stCxn id="111" idx="6"/>
                <a:endCxn id="90" idx="2"/>
              </p:cNvCxnSpPr>
              <p:nvPr/>
            </p:nvCxnSpPr>
            <p:spPr>
              <a:xfrm flipV="1">
                <a:off x="3786867" y="4800601"/>
                <a:ext cx="1470933" cy="152399"/>
              </a:xfrm>
              <a:prstGeom prst="line">
                <a:avLst/>
              </a:prstGeom>
              <a:noFill/>
              <a:ln w="15875" cap="flat" cmpd="sng" algn="ctr">
                <a:solidFill>
                  <a:srgbClr val="000000"/>
                </a:solidFill>
                <a:prstDash val="solid"/>
              </a:ln>
              <a:effectLst/>
            </p:spPr>
          </p:cxnSp>
          <p:cxnSp>
            <p:nvCxnSpPr>
              <p:cNvPr id="98" name="Straight Connector 97"/>
              <p:cNvCxnSpPr>
                <a:stCxn id="112" idx="6"/>
                <a:endCxn id="90" idx="2"/>
              </p:cNvCxnSpPr>
              <p:nvPr/>
            </p:nvCxnSpPr>
            <p:spPr>
              <a:xfrm flipV="1">
                <a:off x="3786867" y="4800601"/>
                <a:ext cx="1470933" cy="685798"/>
              </a:xfrm>
              <a:prstGeom prst="line">
                <a:avLst/>
              </a:prstGeom>
              <a:noFill/>
              <a:ln w="15875" cap="flat" cmpd="sng" algn="ctr">
                <a:solidFill>
                  <a:srgbClr val="000000"/>
                </a:solidFill>
                <a:prstDash val="solid"/>
              </a:ln>
              <a:effectLst/>
            </p:spPr>
          </p:cxnSp>
          <p:cxnSp>
            <p:nvCxnSpPr>
              <p:cNvPr id="99" name="Straight Connector 98"/>
              <p:cNvCxnSpPr>
                <a:stCxn id="105" idx="6"/>
                <a:endCxn id="93" idx="2"/>
              </p:cNvCxnSpPr>
              <p:nvPr/>
            </p:nvCxnSpPr>
            <p:spPr>
              <a:xfrm>
                <a:off x="3786867" y="1752600"/>
                <a:ext cx="1470933" cy="152400"/>
              </a:xfrm>
              <a:prstGeom prst="line">
                <a:avLst/>
              </a:prstGeom>
              <a:noFill/>
              <a:ln w="15875" cap="flat" cmpd="sng" algn="ctr">
                <a:solidFill>
                  <a:srgbClr val="000000"/>
                </a:solidFill>
                <a:prstDash val="solid"/>
              </a:ln>
              <a:effectLst/>
            </p:spPr>
          </p:cxnSp>
          <p:cxnSp>
            <p:nvCxnSpPr>
              <p:cNvPr id="100" name="Straight Connector 99"/>
              <p:cNvCxnSpPr>
                <a:stCxn id="107" idx="6"/>
                <a:endCxn id="92" idx="2"/>
              </p:cNvCxnSpPr>
              <p:nvPr/>
            </p:nvCxnSpPr>
            <p:spPr>
              <a:xfrm>
                <a:off x="3786867" y="2819400"/>
                <a:ext cx="1470933" cy="1"/>
              </a:xfrm>
              <a:prstGeom prst="line">
                <a:avLst/>
              </a:prstGeom>
              <a:noFill/>
              <a:ln w="15875" cap="flat" cmpd="sng" algn="ctr">
                <a:solidFill>
                  <a:srgbClr val="000000"/>
                </a:solidFill>
                <a:prstDash val="solid"/>
              </a:ln>
              <a:effectLst/>
            </p:spPr>
          </p:cxnSp>
          <p:cxnSp>
            <p:nvCxnSpPr>
              <p:cNvPr id="101" name="Straight Connector 100"/>
              <p:cNvCxnSpPr>
                <a:stCxn id="109" idx="6"/>
                <a:endCxn id="91" idx="2"/>
              </p:cNvCxnSpPr>
              <p:nvPr/>
            </p:nvCxnSpPr>
            <p:spPr>
              <a:xfrm flipV="1">
                <a:off x="3786867" y="3733801"/>
                <a:ext cx="1470933" cy="152399"/>
              </a:xfrm>
              <a:prstGeom prst="line">
                <a:avLst/>
              </a:prstGeom>
              <a:noFill/>
              <a:ln w="15875" cap="flat" cmpd="sng" algn="ctr">
                <a:solidFill>
                  <a:srgbClr val="000000"/>
                </a:solidFill>
                <a:prstDash val="solid"/>
              </a:ln>
              <a:effectLst/>
            </p:spPr>
          </p:cxnSp>
          <p:cxnSp>
            <p:nvCxnSpPr>
              <p:cNvPr id="102" name="Straight Connector 101"/>
              <p:cNvCxnSpPr>
                <a:stCxn id="110" idx="6"/>
                <a:endCxn id="91" idx="2"/>
              </p:cNvCxnSpPr>
              <p:nvPr/>
            </p:nvCxnSpPr>
            <p:spPr>
              <a:xfrm flipV="1">
                <a:off x="3786867" y="3733801"/>
                <a:ext cx="1470933" cy="685798"/>
              </a:xfrm>
              <a:prstGeom prst="line">
                <a:avLst/>
              </a:prstGeom>
              <a:noFill/>
              <a:ln w="15875" cap="flat" cmpd="sng" algn="ctr">
                <a:solidFill>
                  <a:srgbClr val="000000"/>
                </a:solidFill>
                <a:prstDash val="solid"/>
              </a:ln>
              <a:effectLst/>
            </p:spPr>
          </p:cxnSp>
          <p:cxnSp>
            <p:nvCxnSpPr>
              <p:cNvPr id="103" name="Straight Connector 102"/>
              <p:cNvCxnSpPr>
                <a:stCxn id="113" idx="6"/>
                <a:endCxn id="90" idx="2"/>
              </p:cNvCxnSpPr>
              <p:nvPr/>
            </p:nvCxnSpPr>
            <p:spPr>
              <a:xfrm flipV="1">
                <a:off x="3851122" y="4800601"/>
                <a:ext cx="1406679" cy="1219199"/>
              </a:xfrm>
              <a:prstGeom prst="line">
                <a:avLst/>
              </a:prstGeom>
              <a:noFill/>
              <a:ln w="15875" cap="flat" cmpd="sng" algn="ctr">
                <a:solidFill>
                  <a:srgbClr val="000000"/>
                </a:solidFill>
                <a:prstDash val="solid"/>
              </a:ln>
              <a:effectLst/>
            </p:spPr>
          </p:cxnSp>
          <p:sp>
            <p:nvSpPr>
              <p:cNvPr id="104" name="Oval 103"/>
              <p:cNvSpPr/>
              <p:nvPr/>
            </p:nvSpPr>
            <p:spPr>
              <a:xfrm>
                <a:off x="3230336" y="990599"/>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1</a:t>
                </a:r>
              </a:p>
            </p:txBody>
          </p:sp>
          <p:sp>
            <p:nvSpPr>
              <p:cNvPr id="105" name="Oval 104"/>
              <p:cNvSpPr/>
              <p:nvPr/>
            </p:nvSpPr>
            <p:spPr>
              <a:xfrm>
                <a:off x="3230336" y="1524000"/>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2</a:t>
                </a:r>
              </a:p>
            </p:txBody>
          </p:sp>
          <p:sp>
            <p:nvSpPr>
              <p:cNvPr id="106" name="Oval 105"/>
              <p:cNvSpPr/>
              <p:nvPr/>
            </p:nvSpPr>
            <p:spPr>
              <a:xfrm>
                <a:off x="3230336" y="2057399"/>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3</a:t>
                </a:r>
              </a:p>
            </p:txBody>
          </p:sp>
          <p:sp>
            <p:nvSpPr>
              <p:cNvPr id="107" name="Oval 106"/>
              <p:cNvSpPr/>
              <p:nvPr/>
            </p:nvSpPr>
            <p:spPr>
              <a:xfrm>
                <a:off x="3230336" y="2590800"/>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4</a:t>
                </a:r>
              </a:p>
            </p:txBody>
          </p:sp>
          <p:sp>
            <p:nvSpPr>
              <p:cNvPr id="108" name="Oval 107"/>
              <p:cNvSpPr/>
              <p:nvPr/>
            </p:nvSpPr>
            <p:spPr>
              <a:xfrm>
                <a:off x="3230336" y="3124199"/>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5</a:t>
                </a:r>
              </a:p>
            </p:txBody>
          </p:sp>
          <p:sp>
            <p:nvSpPr>
              <p:cNvPr id="109" name="Oval 108"/>
              <p:cNvSpPr/>
              <p:nvPr/>
            </p:nvSpPr>
            <p:spPr>
              <a:xfrm>
                <a:off x="3230336" y="3657600"/>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6</a:t>
                </a:r>
              </a:p>
            </p:txBody>
          </p:sp>
          <p:sp>
            <p:nvSpPr>
              <p:cNvPr id="110" name="Oval 109"/>
              <p:cNvSpPr/>
              <p:nvPr/>
            </p:nvSpPr>
            <p:spPr>
              <a:xfrm>
                <a:off x="3230336" y="4190999"/>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7</a:t>
                </a:r>
              </a:p>
            </p:txBody>
          </p:sp>
          <p:sp>
            <p:nvSpPr>
              <p:cNvPr id="111" name="Oval 110"/>
              <p:cNvSpPr/>
              <p:nvPr/>
            </p:nvSpPr>
            <p:spPr>
              <a:xfrm>
                <a:off x="3230336" y="4724400"/>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8</a:t>
                </a:r>
              </a:p>
            </p:txBody>
          </p:sp>
          <p:sp>
            <p:nvSpPr>
              <p:cNvPr id="112" name="Oval 111"/>
              <p:cNvSpPr/>
              <p:nvPr/>
            </p:nvSpPr>
            <p:spPr>
              <a:xfrm>
                <a:off x="3230336" y="5257799"/>
                <a:ext cx="556531"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9</a:t>
                </a:r>
              </a:p>
            </p:txBody>
          </p:sp>
          <p:sp>
            <p:nvSpPr>
              <p:cNvPr id="113" name="Oval 112"/>
              <p:cNvSpPr/>
              <p:nvPr/>
            </p:nvSpPr>
            <p:spPr>
              <a:xfrm>
                <a:off x="3177268" y="5791200"/>
                <a:ext cx="673854" cy="457200"/>
              </a:xfrm>
              <a:prstGeom prst="ellipse">
                <a:avLst/>
              </a:prstGeom>
              <a:solidFill>
                <a:srgbClr val="FFCC99"/>
              </a:solidFill>
              <a:ln w="25400" cap="flat" cmpd="sng" algn="ctr">
                <a:solidFill>
                  <a:srgbClr val="FFCC9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000000"/>
                    </a:solidFill>
                    <a:effectLst/>
                    <a:uLnTx/>
                    <a:uFillTx/>
                    <a:latin typeface="Calibri"/>
                    <a:ea typeface="+mn-ea"/>
                    <a:cs typeface="+mn-cs"/>
                  </a:rPr>
                  <a:t>e</a:t>
                </a:r>
                <a:r>
                  <a:rPr kumimoji="0" lang="en-US" sz="900" b="0" i="0" u="none" strike="noStrike" kern="0" cap="none" spc="0" normalizeH="0" baseline="-25000" noProof="0" dirty="0" smtClean="0">
                    <a:ln>
                      <a:noFill/>
                    </a:ln>
                    <a:solidFill>
                      <a:srgbClr val="000000"/>
                    </a:solidFill>
                    <a:effectLst/>
                    <a:uLnTx/>
                    <a:uFillTx/>
                    <a:latin typeface="Calibri"/>
                    <a:ea typeface="+mn-ea"/>
                    <a:cs typeface="+mn-cs"/>
                  </a:rPr>
                  <a:t>10</a:t>
                </a:r>
              </a:p>
            </p:txBody>
          </p:sp>
          <p:cxnSp>
            <p:nvCxnSpPr>
              <p:cNvPr id="114" name="Straight Connector 113"/>
              <p:cNvCxnSpPr>
                <a:stCxn id="104" idx="6"/>
                <a:endCxn id="93" idx="2"/>
              </p:cNvCxnSpPr>
              <p:nvPr/>
            </p:nvCxnSpPr>
            <p:spPr>
              <a:xfrm>
                <a:off x="3786867" y="1219199"/>
                <a:ext cx="1470933" cy="685801"/>
              </a:xfrm>
              <a:prstGeom prst="line">
                <a:avLst/>
              </a:prstGeom>
              <a:noFill/>
              <a:ln w="15875" cap="flat" cmpd="sng" algn="ctr">
                <a:solidFill>
                  <a:srgbClr val="000000"/>
                </a:solidFill>
                <a:prstDash val="solid"/>
              </a:ln>
              <a:effectLst/>
            </p:spPr>
          </p:cxnSp>
          <p:cxnSp>
            <p:nvCxnSpPr>
              <p:cNvPr id="115" name="Straight Connector 114"/>
              <p:cNvCxnSpPr>
                <a:stCxn id="87" idx="6"/>
                <a:endCxn id="105" idx="2"/>
              </p:cNvCxnSpPr>
              <p:nvPr/>
            </p:nvCxnSpPr>
            <p:spPr>
              <a:xfrm flipV="1">
                <a:off x="1676400" y="1752600"/>
                <a:ext cx="1553936" cy="1600201"/>
              </a:xfrm>
              <a:prstGeom prst="line">
                <a:avLst/>
              </a:prstGeom>
              <a:noFill/>
              <a:ln w="15875" cap="flat" cmpd="sng" algn="ctr">
                <a:solidFill>
                  <a:srgbClr val="000000"/>
                </a:solidFill>
                <a:prstDash val="solid"/>
              </a:ln>
              <a:effectLst/>
            </p:spPr>
          </p:cxnSp>
          <p:cxnSp>
            <p:nvCxnSpPr>
              <p:cNvPr id="116" name="Straight Connector 115"/>
              <p:cNvCxnSpPr>
                <a:stCxn id="85" idx="6"/>
                <a:endCxn id="106" idx="2"/>
              </p:cNvCxnSpPr>
              <p:nvPr/>
            </p:nvCxnSpPr>
            <p:spPr>
              <a:xfrm>
                <a:off x="1676400" y="1676400"/>
                <a:ext cx="1553936" cy="609599"/>
              </a:xfrm>
              <a:prstGeom prst="line">
                <a:avLst/>
              </a:prstGeom>
              <a:noFill/>
              <a:ln w="15875" cap="flat" cmpd="sng" algn="ctr">
                <a:solidFill>
                  <a:srgbClr val="000000"/>
                </a:solidFill>
                <a:prstDash val="solid"/>
              </a:ln>
              <a:effectLst/>
            </p:spPr>
          </p:cxnSp>
          <p:cxnSp>
            <p:nvCxnSpPr>
              <p:cNvPr id="117" name="Straight Connector 116"/>
              <p:cNvCxnSpPr>
                <a:stCxn id="86" idx="6"/>
                <a:endCxn id="107" idx="2"/>
              </p:cNvCxnSpPr>
              <p:nvPr/>
            </p:nvCxnSpPr>
            <p:spPr>
              <a:xfrm>
                <a:off x="1676400" y="2442030"/>
                <a:ext cx="1553936" cy="377370"/>
              </a:xfrm>
              <a:prstGeom prst="line">
                <a:avLst/>
              </a:prstGeom>
              <a:noFill/>
              <a:ln w="15875" cap="flat" cmpd="sng" algn="ctr">
                <a:solidFill>
                  <a:srgbClr val="000000"/>
                </a:solidFill>
                <a:prstDash val="solid"/>
              </a:ln>
              <a:effectLst/>
            </p:spPr>
          </p:cxnSp>
          <p:cxnSp>
            <p:nvCxnSpPr>
              <p:cNvPr id="118" name="Straight Connector 117"/>
              <p:cNvCxnSpPr>
                <a:stCxn id="85" idx="6"/>
                <a:endCxn id="108" idx="2"/>
              </p:cNvCxnSpPr>
              <p:nvPr/>
            </p:nvCxnSpPr>
            <p:spPr>
              <a:xfrm>
                <a:off x="1676400" y="1676400"/>
                <a:ext cx="1553936" cy="1676399"/>
              </a:xfrm>
              <a:prstGeom prst="line">
                <a:avLst/>
              </a:prstGeom>
              <a:noFill/>
              <a:ln w="15875" cap="flat" cmpd="sng" algn="ctr">
                <a:solidFill>
                  <a:srgbClr val="000000"/>
                </a:solidFill>
                <a:prstDash val="solid"/>
              </a:ln>
              <a:effectLst/>
            </p:spPr>
          </p:cxnSp>
          <p:cxnSp>
            <p:nvCxnSpPr>
              <p:cNvPr id="119" name="Straight Connector 118"/>
              <p:cNvCxnSpPr>
                <a:stCxn id="87" idx="6"/>
                <a:endCxn id="109" idx="2"/>
              </p:cNvCxnSpPr>
              <p:nvPr/>
            </p:nvCxnSpPr>
            <p:spPr>
              <a:xfrm>
                <a:off x="1676400" y="3352801"/>
                <a:ext cx="1553936" cy="533399"/>
              </a:xfrm>
              <a:prstGeom prst="line">
                <a:avLst/>
              </a:prstGeom>
              <a:noFill/>
              <a:ln w="15875" cap="flat" cmpd="sng" algn="ctr">
                <a:solidFill>
                  <a:srgbClr val="000000"/>
                </a:solidFill>
                <a:prstDash val="solid"/>
              </a:ln>
              <a:effectLst/>
            </p:spPr>
          </p:cxnSp>
          <p:cxnSp>
            <p:nvCxnSpPr>
              <p:cNvPr id="120" name="Straight Connector 119"/>
              <p:cNvCxnSpPr>
                <a:stCxn id="89" idx="6"/>
                <a:endCxn id="110" idx="2"/>
              </p:cNvCxnSpPr>
              <p:nvPr/>
            </p:nvCxnSpPr>
            <p:spPr>
              <a:xfrm flipV="1">
                <a:off x="1676400" y="4419599"/>
                <a:ext cx="1553936" cy="609602"/>
              </a:xfrm>
              <a:prstGeom prst="line">
                <a:avLst/>
              </a:prstGeom>
              <a:noFill/>
              <a:ln w="15875" cap="flat" cmpd="sng" algn="ctr">
                <a:solidFill>
                  <a:srgbClr val="000000"/>
                </a:solidFill>
                <a:prstDash val="solid"/>
              </a:ln>
              <a:effectLst/>
            </p:spPr>
          </p:cxnSp>
          <p:cxnSp>
            <p:nvCxnSpPr>
              <p:cNvPr id="121" name="Straight Connector 120"/>
              <p:cNvCxnSpPr>
                <a:stCxn id="86" idx="6"/>
                <a:endCxn id="111" idx="2"/>
              </p:cNvCxnSpPr>
              <p:nvPr/>
            </p:nvCxnSpPr>
            <p:spPr>
              <a:xfrm>
                <a:off x="1676400" y="2442030"/>
                <a:ext cx="1553936" cy="2510971"/>
              </a:xfrm>
              <a:prstGeom prst="line">
                <a:avLst/>
              </a:prstGeom>
              <a:noFill/>
              <a:ln w="15875" cap="flat" cmpd="sng" algn="ctr">
                <a:solidFill>
                  <a:srgbClr val="000000"/>
                </a:solidFill>
                <a:prstDash val="solid"/>
              </a:ln>
              <a:effectLst/>
            </p:spPr>
          </p:cxnSp>
          <p:cxnSp>
            <p:nvCxnSpPr>
              <p:cNvPr id="122" name="Straight Connector 121"/>
              <p:cNvCxnSpPr>
                <a:stCxn id="89" idx="6"/>
                <a:endCxn id="113" idx="2"/>
              </p:cNvCxnSpPr>
              <p:nvPr/>
            </p:nvCxnSpPr>
            <p:spPr>
              <a:xfrm>
                <a:off x="1676400" y="5029201"/>
                <a:ext cx="1500867" cy="990599"/>
              </a:xfrm>
              <a:prstGeom prst="line">
                <a:avLst/>
              </a:prstGeom>
              <a:noFill/>
              <a:ln w="15875" cap="flat" cmpd="sng" algn="ctr">
                <a:solidFill>
                  <a:srgbClr val="000000"/>
                </a:solidFill>
                <a:prstDash val="solid"/>
              </a:ln>
              <a:effectLst/>
            </p:spPr>
          </p:cxnSp>
          <p:cxnSp>
            <p:nvCxnSpPr>
              <p:cNvPr id="123" name="Straight Connector 122"/>
              <p:cNvCxnSpPr>
                <a:stCxn id="88" idx="6"/>
                <a:endCxn id="112" idx="2"/>
              </p:cNvCxnSpPr>
              <p:nvPr/>
            </p:nvCxnSpPr>
            <p:spPr>
              <a:xfrm>
                <a:off x="1676400" y="4114801"/>
                <a:ext cx="1553936" cy="1371598"/>
              </a:xfrm>
              <a:prstGeom prst="line">
                <a:avLst/>
              </a:prstGeom>
              <a:noFill/>
              <a:ln w="15875" cap="flat" cmpd="sng" algn="ctr">
                <a:solidFill>
                  <a:srgbClr val="000000"/>
                </a:solidFill>
                <a:prstDash val="solid"/>
              </a:ln>
              <a:effectLst/>
            </p:spPr>
          </p:cxnSp>
        </p:grpSp>
        <p:sp>
          <p:nvSpPr>
            <p:cNvPr id="81" name="TextBox 80"/>
            <p:cNvSpPr txBox="1"/>
            <p:nvPr/>
          </p:nvSpPr>
          <p:spPr>
            <a:xfrm>
              <a:off x="1735449" y="575846"/>
              <a:ext cx="944489" cy="338554"/>
            </a:xfrm>
            <a:prstGeom prst="rect">
              <a:avLst/>
            </a:prstGeom>
            <a:solidFill>
              <a:srgbClr val="FFFFCC"/>
            </a:solidFill>
            <a:ln>
              <a:solidFill>
                <a:srgbClr val="FFCC99"/>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80"/>
                  </a:solidFill>
                  <a:effectLst/>
                  <a:uLnTx/>
                  <a:uFillTx/>
                  <a:latin typeface="+mj-lt"/>
                  <a:cs typeface="Arial" pitchFamily="34" charset="0"/>
                </a:rPr>
                <a:t>Evidence</a:t>
              </a:r>
            </a:p>
          </p:txBody>
        </p:sp>
        <p:sp>
          <p:nvSpPr>
            <p:cNvPr id="82" name="TextBox 81"/>
            <p:cNvSpPr txBox="1"/>
            <p:nvPr/>
          </p:nvSpPr>
          <p:spPr>
            <a:xfrm>
              <a:off x="0" y="1002268"/>
              <a:ext cx="53412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Calibri"/>
                  <a:cs typeface="Arial" pitchFamily="34" charset="0"/>
                </a:rPr>
                <a:t>T(s)</a:t>
              </a:r>
            </a:p>
          </p:txBody>
        </p:sp>
        <p:sp>
          <p:nvSpPr>
            <p:cNvPr id="83" name="TextBox 82"/>
            <p:cNvSpPr txBox="1"/>
            <p:nvPr/>
          </p:nvSpPr>
          <p:spPr>
            <a:xfrm>
              <a:off x="3026440" y="1154668"/>
              <a:ext cx="55496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Calibri"/>
                  <a:cs typeface="Arial" pitchFamily="34" charset="0"/>
                </a:rPr>
                <a:t>B(c)</a:t>
              </a:r>
            </a:p>
          </p:txBody>
        </p:sp>
        <p:sp>
          <p:nvSpPr>
            <p:cNvPr id="84" name="TextBox 83"/>
            <p:cNvSpPr txBox="1"/>
            <p:nvPr/>
          </p:nvSpPr>
          <p:spPr>
            <a:xfrm>
              <a:off x="1447079" y="838200"/>
              <a:ext cx="53732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Calibri"/>
                  <a:cs typeface="Arial" pitchFamily="34" charset="0"/>
                </a:rPr>
                <a:t>E(c)</a:t>
              </a:r>
            </a:p>
          </p:txBody>
        </p:sp>
      </p:grpSp>
      <p:grpSp>
        <p:nvGrpSpPr>
          <p:cNvPr id="124" name="Group 123"/>
          <p:cNvGrpSpPr/>
          <p:nvPr/>
        </p:nvGrpSpPr>
        <p:grpSpPr>
          <a:xfrm>
            <a:off x="5943601" y="1031792"/>
            <a:ext cx="2286001" cy="2545884"/>
            <a:chOff x="5328138" y="782211"/>
            <a:chExt cx="3401282" cy="3206621"/>
          </a:xfrm>
        </p:grpSpPr>
        <p:grpSp>
          <p:nvGrpSpPr>
            <p:cNvPr id="125" name="Group 124"/>
            <p:cNvGrpSpPr/>
            <p:nvPr/>
          </p:nvGrpSpPr>
          <p:grpSpPr>
            <a:xfrm>
              <a:off x="5328138" y="1123168"/>
              <a:ext cx="3282462" cy="2865664"/>
              <a:chOff x="1066800" y="1371600"/>
              <a:chExt cx="4800600" cy="3962400"/>
            </a:xfrm>
          </p:grpSpPr>
          <p:sp>
            <p:nvSpPr>
              <p:cNvPr id="128" name="Oval 127"/>
              <p:cNvSpPr/>
              <p:nvPr/>
            </p:nvSpPr>
            <p:spPr>
              <a:xfrm>
                <a:off x="1066800" y="47244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200" b="0" i="0" u="none" strike="noStrike" kern="0" cap="none" spc="0" normalizeH="0" baseline="-25000" noProof="0" dirty="0" smtClean="0">
                    <a:ln>
                      <a:noFill/>
                    </a:ln>
                    <a:solidFill>
                      <a:srgbClr val="000000"/>
                    </a:solidFill>
                    <a:effectLst/>
                    <a:uLnTx/>
                    <a:uFillTx/>
                    <a:latin typeface="Calibri"/>
                    <a:ea typeface="+mn-ea"/>
                    <a:cs typeface="+mn-cs"/>
                  </a:rPr>
                  <a:t>5</a:t>
                </a:r>
              </a:p>
            </p:txBody>
          </p:sp>
          <p:sp>
            <p:nvSpPr>
              <p:cNvPr id="129" name="Oval 128"/>
              <p:cNvSpPr/>
              <p:nvPr/>
            </p:nvSpPr>
            <p:spPr>
              <a:xfrm>
                <a:off x="1066800" y="13716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200" b="0" i="0" u="none" strike="noStrike" kern="0" cap="none" spc="0" normalizeH="0" baseline="-25000" noProof="0" dirty="0" smtClean="0">
                    <a:ln>
                      <a:noFill/>
                    </a:ln>
                    <a:solidFill>
                      <a:srgbClr val="000000"/>
                    </a:solidFill>
                    <a:effectLst/>
                    <a:uLnTx/>
                    <a:uFillTx/>
                    <a:latin typeface="Calibri"/>
                    <a:ea typeface="+mn-ea"/>
                    <a:cs typeface="+mn-cs"/>
                  </a:rPr>
                  <a:t>1</a:t>
                </a:r>
              </a:p>
            </p:txBody>
          </p:sp>
          <p:sp>
            <p:nvSpPr>
              <p:cNvPr id="130" name="Oval 129"/>
              <p:cNvSpPr/>
              <p:nvPr/>
            </p:nvSpPr>
            <p:spPr>
              <a:xfrm>
                <a:off x="1066800" y="2137229"/>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200" b="0" i="0" u="none" strike="noStrike" kern="0" cap="none" spc="0" normalizeH="0" baseline="-25000" noProof="0" dirty="0" smtClean="0">
                    <a:ln>
                      <a:noFill/>
                    </a:ln>
                    <a:solidFill>
                      <a:srgbClr val="000000"/>
                    </a:solidFill>
                    <a:effectLst/>
                    <a:uLnTx/>
                    <a:uFillTx/>
                    <a:latin typeface="Calibri"/>
                    <a:ea typeface="+mn-ea"/>
                    <a:cs typeface="+mn-cs"/>
                  </a:rPr>
                  <a:t>2</a:t>
                </a:r>
              </a:p>
            </p:txBody>
          </p:sp>
          <p:sp>
            <p:nvSpPr>
              <p:cNvPr id="131" name="Oval 130"/>
              <p:cNvSpPr/>
              <p:nvPr/>
            </p:nvSpPr>
            <p:spPr>
              <a:xfrm>
                <a:off x="1066800" y="30480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200" b="0" i="0" u="none" strike="noStrike" kern="0" cap="none" spc="0" normalizeH="0" baseline="-25000" noProof="0" dirty="0" smtClean="0">
                    <a:ln>
                      <a:noFill/>
                    </a:ln>
                    <a:solidFill>
                      <a:srgbClr val="000000"/>
                    </a:solidFill>
                    <a:effectLst/>
                    <a:uLnTx/>
                    <a:uFillTx/>
                    <a:latin typeface="Calibri"/>
                    <a:ea typeface="+mn-ea"/>
                    <a:cs typeface="+mn-cs"/>
                  </a:rPr>
                  <a:t>3</a:t>
                </a:r>
              </a:p>
            </p:txBody>
          </p:sp>
          <p:sp>
            <p:nvSpPr>
              <p:cNvPr id="132" name="Oval 131"/>
              <p:cNvSpPr/>
              <p:nvPr/>
            </p:nvSpPr>
            <p:spPr>
              <a:xfrm>
                <a:off x="1066800" y="3810000"/>
                <a:ext cx="609600" cy="609600"/>
              </a:xfrm>
              <a:prstGeom prst="ellipse">
                <a:avLst/>
              </a:prstGeom>
              <a:solidFill>
                <a:srgbClr val="0033CC"/>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a:ea typeface="+mn-ea"/>
                    <a:cs typeface="+mn-cs"/>
                  </a:rPr>
                  <a:t>s</a:t>
                </a:r>
                <a:r>
                  <a:rPr kumimoji="0" lang="en-US" sz="1200" b="0" i="0" u="none" strike="noStrike" kern="0" cap="none" spc="0" normalizeH="0" baseline="-25000" noProof="0" dirty="0" smtClean="0">
                    <a:ln>
                      <a:noFill/>
                    </a:ln>
                    <a:solidFill>
                      <a:srgbClr val="000000"/>
                    </a:solidFill>
                    <a:effectLst/>
                    <a:uLnTx/>
                    <a:uFillTx/>
                    <a:latin typeface="Calibri"/>
                    <a:ea typeface="+mn-ea"/>
                    <a:cs typeface="+mn-cs"/>
                  </a:rPr>
                  <a:t>4</a:t>
                </a:r>
              </a:p>
            </p:txBody>
          </p:sp>
          <p:sp>
            <p:nvSpPr>
              <p:cNvPr id="133" name="Oval 132"/>
              <p:cNvSpPr/>
              <p:nvPr/>
            </p:nvSpPr>
            <p:spPr>
              <a:xfrm>
                <a:off x="5257800" y="44958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100" b="0" i="0" u="none" strike="noStrike" kern="0" cap="none" spc="0" normalizeH="0" baseline="-25000" noProof="0" dirty="0" smtClean="0">
                    <a:ln>
                      <a:noFill/>
                    </a:ln>
                    <a:solidFill>
                      <a:srgbClr val="000000"/>
                    </a:solidFill>
                    <a:effectLst/>
                    <a:uLnTx/>
                    <a:uFillTx/>
                    <a:latin typeface="Calibri"/>
                    <a:ea typeface="+mn-ea"/>
                    <a:cs typeface="+mn-cs"/>
                  </a:rPr>
                  <a:t>4</a:t>
                </a:r>
              </a:p>
            </p:txBody>
          </p:sp>
          <p:sp>
            <p:nvSpPr>
              <p:cNvPr id="134" name="Oval 133"/>
              <p:cNvSpPr/>
              <p:nvPr/>
            </p:nvSpPr>
            <p:spPr>
              <a:xfrm>
                <a:off x="5257800" y="34290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100" b="0" i="0" u="none" strike="noStrike" kern="0" cap="none" spc="0" normalizeH="0" baseline="-25000" noProof="0" dirty="0" smtClean="0">
                    <a:ln>
                      <a:noFill/>
                    </a:ln>
                    <a:solidFill>
                      <a:srgbClr val="000000"/>
                    </a:solidFill>
                    <a:effectLst/>
                    <a:uLnTx/>
                    <a:uFillTx/>
                    <a:latin typeface="Calibri"/>
                    <a:ea typeface="+mn-ea"/>
                    <a:cs typeface="+mn-cs"/>
                  </a:rPr>
                  <a:t>3</a:t>
                </a:r>
              </a:p>
            </p:txBody>
          </p:sp>
          <p:sp>
            <p:nvSpPr>
              <p:cNvPr id="135" name="Oval 134"/>
              <p:cNvSpPr/>
              <p:nvPr/>
            </p:nvSpPr>
            <p:spPr>
              <a:xfrm>
                <a:off x="5257800" y="25146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100" b="0" i="0" u="none" strike="noStrike" kern="0" cap="none" spc="0" normalizeH="0" baseline="-25000" noProof="0" dirty="0" smtClean="0">
                    <a:ln>
                      <a:noFill/>
                    </a:ln>
                    <a:solidFill>
                      <a:srgbClr val="000000"/>
                    </a:solidFill>
                    <a:effectLst/>
                    <a:uLnTx/>
                    <a:uFillTx/>
                    <a:latin typeface="Calibri"/>
                    <a:ea typeface="+mn-ea"/>
                    <a:cs typeface="+mn-cs"/>
                  </a:rPr>
                  <a:t>2</a:t>
                </a:r>
              </a:p>
            </p:txBody>
          </p:sp>
          <p:sp>
            <p:nvSpPr>
              <p:cNvPr id="136" name="Oval 135"/>
              <p:cNvSpPr/>
              <p:nvPr/>
            </p:nvSpPr>
            <p:spPr>
              <a:xfrm>
                <a:off x="5257800" y="1600200"/>
                <a:ext cx="609600" cy="609600"/>
              </a:xfrm>
              <a:prstGeom prst="ellipse">
                <a:avLst/>
              </a:prstGeom>
              <a:solidFill>
                <a:srgbClr val="FF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Calibri"/>
                    <a:ea typeface="+mn-ea"/>
                    <a:cs typeface="+mn-cs"/>
                  </a:rPr>
                  <a:t>c</a:t>
                </a:r>
                <a:r>
                  <a:rPr kumimoji="0" lang="en-US" sz="1100" b="0" i="0" u="none" strike="noStrike" kern="0" cap="none" spc="0" normalizeH="0" baseline="-25000" noProof="0" dirty="0" smtClean="0">
                    <a:ln>
                      <a:noFill/>
                    </a:ln>
                    <a:solidFill>
                      <a:srgbClr val="000000"/>
                    </a:solidFill>
                    <a:effectLst/>
                    <a:uLnTx/>
                    <a:uFillTx/>
                    <a:latin typeface="Calibri"/>
                    <a:ea typeface="+mn-ea"/>
                    <a:cs typeface="+mn-cs"/>
                  </a:rPr>
                  <a:t>1</a:t>
                </a:r>
              </a:p>
            </p:txBody>
          </p:sp>
          <p:cxnSp>
            <p:nvCxnSpPr>
              <p:cNvPr id="137" name="Straight Connector 136"/>
              <p:cNvCxnSpPr>
                <a:stCxn id="129" idx="6"/>
                <a:endCxn id="135" idx="2"/>
              </p:cNvCxnSpPr>
              <p:nvPr/>
            </p:nvCxnSpPr>
            <p:spPr>
              <a:xfrm>
                <a:off x="1676400" y="1676400"/>
                <a:ext cx="3581400" cy="1143000"/>
              </a:xfrm>
              <a:prstGeom prst="line">
                <a:avLst/>
              </a:prstGeom>
              <a:noFill/>
              <a:ln w="15875" cap="flat" cmpd="sng" algn="ctr">
                <a:solidFill>
                  <a:srgbClr val="000000"/>
                </a:solidFill>
                <a:prstDash val="solid"/>
              </a:ln>
              <a:effectLst/>
            </p:spPr>
          </p:cxnSp>
          <p:cxnSp>
            <p:nvCxnSpPr>
              <p:cNvPr id="138" name="Straight Connector 137"/>
              <p:cNvCxnSpPr>
                <a:stCxn id="129" idx="6"/>
                <a:endCxn id="134" idx="2"/>
              </p:cNvCxnSpPr>
              <p:nvPr/>
            </p:nvCxnSpPr>
            <p:spPr>
              <a:xfrm>
                <a:off x="1676400" y="1676400"/>
                <a:ext cx="3581400" cy="2057400"/>
              </a:xfrm>
              <a:prstGeom prst="line">
                <a:avLst/>
              </a:prstGeom>
              <a:noFill/>
              <a:ln w="15875" cap="flat" cmpd="sng" algn="ctr">
                <a:solidFill>
                  <a:srgbClr val="000000"/>
                </a:solidFill>
                <a:prstDash val="solid"/>
              </a:ln>
              <a:effectLst/>
            </p:spPr>
          </p:cxnSp>
          <p:cxnSp>
            <p:nvCxnSpPr>
              <p:cNvPr id="139" name="Straight Connector 138"/>
              <p:cNvCxnSpPr>
                <a:stCxn id="130" idx="6"/>
                <a:endCxn id="133" idx="2"/>
              </p:cNvCxnSpPr>
              <p:nvPr/>
            </p:nvCxnSpPr>
            <p:spPr>
              <a:xfrm>
                <a:off x="1676400" y="2442029"/>
                <a:ext cx="3581400" cy="2358571"/>
              </a:xfrm>
              <a:prstGeom prst="line">
                <a:avLst/>
              </a:prstGeom>
              <a:noFill/>
              <a:ln w="15875" cap="flat" cmpd="sng" algn="ctr">
                <a:solidFill>
                  <a:srgbClr val="000000"/>
                </a:solidFill>
                <a:prstDash val="solid"/>
              </a:ln>
              <a:effectLst/>
            </p:spPr>
          </p:cxnSp>
          <p:cxnSp>
            <p:nvCxnSpPr>
              <p:cNvPr id="140" name="Straight Connector 139"/>
              <p:cNvCxnSpPr>
                <a:stCxn id="131" idx="6"/>
                <a:endCxn id="136" idx="2"/>
              </p:cNvCxnSpPr>
              <p:nvPr/>
            </p:nvCxnSpPr>
            <p:spPr>
              <a:xfrm flipV="1">
                <a:off x="1676400" y="1905000"/>
                <a:ext cx="3581400" cy="1447800"/>
              </a:xfrm>
              <a:prstGeom prst="line">
                <a:avLst/>
              </a:prstGeom>
              <a:noFill/>
              <a:ln w="15875" cap="flat" cmpd="sng" algn="ctr">
                <a:solidFill>
                  <a:srgbClr val="000000"/>
                </a:solidFill>
                <a:prstDash val="solid"/>
              </a:ln>
              <a:effectLst/>
            </p:spPr>
          </p:cxnSp>
          <p:cxnSp>
            <p:nvCxnSpPr>
              <p:cNvPr id="141" name="Straight Connector 140"/>
              <p:cNvCxnSpPr>
                <a:stCxn id="130" idx="6"/>
                <a:endCxn id="135" idx="2"/>
              </p:cNvCxnSpPr>
              <p:nvPr/>
            </p:nvCxnSpPr>
            <p:spPr>
              <a:xfrm>
                <a:off x="1676400" y="2442029"/>
                <a:ext cx="3581400" cy="377371"/>
              </a:xfrm>
              <a:prstGeom prst="line">
                <a:avLst/>
              </a:prstGeom>
              <a:noFill/>
              <a:ln w="15875" cap="flat" cmpd="sng" algn="ctr">
                <a:solidFill>
                  <a:srgbClr val="000000"/>
                </a:solidFill>
                <a:prstDash val="solid"/>
              </a:ln>
              <a:effectLst/>
            </p:spPr>
          </p:cxnSp>
          <p:cxnSp>
            <p:nvCxnSpPr>
              <p:cNvPr id="142" name="Straight Connector 141"/>
              <p:cNvCxnSpPr>
                <a:stCxn id="131" idx="6"/>
                <a:endCxn id="134" idx="2"/>
              </p:cNvCxnSpPr>
              <p:nvPr/>
            </p:nvCxnSpPr>
            <p:spPr>
              <a:xfrm>
                <a:off x="1676400" y="3352800"/>
                <a:ext cx="3581400" cy="381000"/>
              </a:xfrm>
              <a:prstGeom prst="line">
                <a:avLst/>
              </a:prstGeom>
              <a:noFill/>
              <a:ln w="15875" cap="flat" cmpd="sng" algn="ctr">
                <a:solidFill>
                  <a:srgbClr val="000000"/>
                </a:solidFill>
                <a:prstDash val="solid"/>
              </a:ln>
              <a:effectLst/>
            </p:spPr>
          </p:cxnSp>
          <p:cxnSp>
            <p:nvCxnSpPr>
              <p:cNvPr id="143" name="Straight Connector 142"/>
              <p:cNvCxnSpPr>
                <a:stCxn id="128" idx="6"/>
                <a:endCxn id="134" idx="2"/>
              </p:cNvCxnSpPr>
              <p:nvPr/>
            </p:nvCxnSpPr>
            <p:spPr>
              <a:xfrm flipV="1">
                <a:off x="1676400" y="3733800"/>
                <a:ext cx="3581400" cy="1295400"/>
              </a:xfrm>
              <a:prstGeom prst="line">
                <a:avLst/>
              </a:prstGeom>
              <a:noFill/>
              <a:ln w="15875" cap="flat" cmpd="sng" algn="ctr">
                <a:solidFill>
                  <a:srgbClr val="000000"/>
                </a:solidFill>
                <a:prstDash val="solid"/>
              </a:ln>
              <a:effectLst/>
            </p:spPr>
          </p:cxnSp>
          <p:cxnSp>
            <p:nvCxnSpPr>
              <p:cNvPr id="144" name="Straight Connector 143"/>
              <p:cNvCxnSpPr>
                <a:stCxn id="128" idx="6"/>
                <a:endCxn id="133" idx="2"/>
              </p:cNvCxnSpPr>
              <p:nvPr/>
            </p:nvCxnSpPr>
            <p:spPr>
              <a:xfrm flipV="1">
                <a:off x="1676400" y="4800600"/>
                <a:ext cx="3581400" cy="228600"/>
              </a:xfrm>
              <a:prstGeom prst="line">
                <a:avLst/>
              </a:prstGeom>
              <a:noFill/>
              <a:ln w="15875" cap="flat" cmpd="sng" algn="ctr">
                <a:solidFill>
                  <a:srgbClr val="000000"/>
                </a:solidFill>
                <a:prstDash val="solid"/>
              </a:ln>
              <a:effectLst/>
            </p:spPr>
          </p:cxnSp>
          <p:cxnSp>
            <p:nvCxnSpPr>
              <p:cNvPr id="145" name="Straight Connector 144"/>
              <p:cNvCxnSpPr>
                <a:stCxn id="129" idx="6"/>
                <a:endCxn id="136" idx="2"/>
              </p:cNvCxnSpPr>
              <p:nvPr/>
            </p:nvCxnSpPr>
            <p:spPr>
              <a:xfrm>
                <a:off x="1676400" y="1676400"/>
                <a:ext cx="3581400" cy="228600"/>
              </a:xfrm>
              <a:prstGeom prst="line">
                <a:avLst/>
              </a:prstGeom>
              <a:noFill/>
              <a:ln w="15875" cap="flat" cmpd="sng" algn="ctr">
                <a:solidFill>
                  <a:srgbClr val="000000"/>
                </a:solidFill>
                <a:prstDash val="solid"/>
              </a:ln>
              <a:effectLst/>
            </p:spPr>
          </p:cxnSp>
          <p:cxnSp>
            <p:nvCxnSpPr>
              <p:cNvPr id="146" name="Straight Connector 145"/>
              <p:cNvCxnSpPr>
                <a:stCxn id="132" idx="6"/>
                <a:endCxn id="133" idx="2"/>
              </p:cNvCxnSpPr>
              <p:nvPr/>
            </p:nvCxnSpPr>
            <p:spPr>
              <a:xfrm>
                <a:off x="1676400" y="4114800"/>
                <a:ext cx="3581400" cy="685800"/>
              </a:xfrm>
              <a:prstGeom prst="line">
                <a:avLst/>
              </a:prstGeom>
              <a:noFill/>
              <a:ln w="15875" cap="flat" cmpd="sng" algn="ctr">
                <a:solidFill>
                  <a:srgbClr val="000000"/>
                </a:solidFill>
                <a:prstDash val="solid"/>
              </a:ln>
              <a:effectLst/>
            </p:spPr>
          </p:cxnSp>
        </p:grpSp>
        <p:sp>
          <p:nvSpPr>
            <p:cNvPr id="126" name="TextBox 125"/>
            <p:cNvSpPr txBox="1"/>
            <p:nvPr/>
          </p:nvSpPr>
          <p:spPr>
            <a:xfrm>
              <a:off x="5541379" y="782211"/>
              <a:ext cx="1374025" cy="426419"/>
            </a:xfrm>
            <a:prstGeom prst="rect">
              <a:avLst/>
            </a:prstGeom>
            <a:solidFill>
              <a:srgbClr val="FFFFCC"/>
            </a:solidFill>
            <a:ln>
              <a:solidFill>
                <a:srgbClr val="FFCC99"/>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80"/>
                  </a:solidFill>
                  <a:effectLst/>
                  <a:uLnTx/>
                  <a:uFillTx/>
                  <a:latin typeface="+mj-lt"/>
                  <a:cs typeface="Arial" pitchFamily="34" charset="0"/>
                </a:rPr>
                <a:t>Sources</a:t>
              </a:r>
            </a:p>
          </p:txBody>
        </p:sp>
        <p:sp>
          <p:nvSpPr>
            <p:cNvPr id="127" name="TextBox 126"/>
            <p:cNvSpPr txBox="1"/>
            <p:nvPr/>
          </p:nvSpPr>
          <p:spPr>
            <a:xfrm>
              <a:off x="7515860" y="788322"/>
              <a:ext cx="1213560" cy="426419"/>
            </a:xfrm>
            <a:prstGeom prst="rect">
              <a:avLst/>
            </a:prstGeom>
            <a:solidFill>
              <a:srgbClr val="FFFFCC"/>
            </a:solidFill>
            <a:ln>
              <a:solidFill>
                <a:srgbClr val="FFCC99"/>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80"/>
                  </a:solidFill>
                  <a:effectLst/>
                  <a:uLnTx/>
                  <a:uFillTx/>
                  <a:latin typeface="+mj-lt"/>
                  <a:cs typeface="Arial" pitchFamily="34" charset="0"/>
                </a:rPr>
                <a:t>Claims</a:t>
              </a:r>
            </a:p>
          </p:txBody>
        </p:sp>
      </p:grpSp>
      <p:sp>
        <p:nvSpPr>
          <p:cNvPr id="147" name="TextBox 146"/>
          <p:cNvSpPr txBox="1"/>
          <p:nvPr/>
        </p:nvSpPr>
        <p:spPr>
          <a:xfrm>
            <a:off x="5428368" y="5486400"/>
            <a:ext cx="3352078" cy="923330"/>
          </a:xfrm>
          <a:prstGeom prst="rect">
            <a:avLst/>
          </a:prstGeom>
          <a:solidFill>
            <a:srgbClr val="FAC896"/>
          </a:solidFill>
          <a:ln>
            <a:solidFill>
              <a:srgbClr val="FF0000"/>
            </a:solidFill>
          </a:ln>
        </p:spPr>
        <p:txBody>
          <a:bodyPr wrap="square" rtlCol="0">
            <a:spAutoFit/>
          </a:bodyPr>
          <a:lstStyle/>
          <a:p>
            <a:pPr eaLnBrk="1" hangingPunct="1"/>
            <a:r>
              <a:rPr lang="en-US" b="1" dirty="0" smtClean="0">
                <a:solidFill>
                  <a:srgbClr val="000080"/>
                </a:solidFill>
                <a:latin typeface="Calibri"/>
                <a:cs typeface="Arial" pitchFamily="34" charset="0"/>
              </a:rPr>
              <a:t>Beyond the scientific and engineering challenges, this will have significant societal impact. </a:t>
            </a:r>
            <a:endParaRPr lang="en-US" b="1" dirty="0">
              <a:solidFill>
                <a:srgbClr val="000080"/>
              </a:solidFill>
              <a:latin typeface="Calibri"/>
              <a:cs typeface="Arial" pitchFamily="34" charset="0"/>
            </a:endParaRPr>
          </a:p>
        </p:txBody>
      </p:sp>
      <p:sp>
        <p:nvSpPr>
          <p:cNvPr id="148" name="Content Placeholder 2"/>
          <p:cNvSpPr txBox="1">
            <a:spLocks/>
          </p:cNvSpPr>
          <p:nvPr/>
        </p:nvSpPr>
        <p:spPr bwMode="auto">
          <a:xfrm>
            <a:off x="457200" y="1219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rgbClr val="003366"/>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rgbClr val="3366CC"/>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b="1">
                <a:solidFill>
                  <a:srgbClr val="003366"/>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rgbClr val="3366CC"/>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rgbClr val="003366"/>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000080"/>
              </a:buClr>
              <a:buSzPct val="75000"/>
              <a:buFont typeface="Wingdings" pitchFamily="2" charset="2"/>
              <a:buChar char="n"/>
              <a:tabLst/>
              <a:defRPr/>
            </a:pPr>
            <a:r>
              <a:rPr kumimoji="0" lang="en-US" sz="2000" b="0" i="0" u="none" strike="noStrike" kern="0" cap="none" spc="0" normalizeH="0" baseline="0" noProof="0" dirty="0" smtClean="0">
                <a:ln>
                  <a:noFill/>
                </a:ln>
                <a:solidFill>
                  <a:srgbClr val="000080"/>
                </a:solidFill>
                <a:effectLst/>
                <a:uLnTx/>
                <a:uFillTx/>
                <a:latin typeface="Calibri"/>
                <a:ea typeface="+mn-ea"/>
                <a:cs typeface="+mn-cs"/>
              </a:rPr>
              <a:t>Given:</a:t>
            </a:r>
            <a:r>
              <a:rPr kumimoji="0" lang="en-US" sz="2400" b="0" i="0" u="none" strike="noStrike" kern="0" cap="none" spc="0" normalizeH="0" baseline="0" noProof="0" dirty="0" smtClean="0">
                <a:ln>
                  <a:noFill/>
                </a:ln>
                <a:solidFill>
                  <a:srgbClr val="000080"/>
                </a:solidFill>
                <a:effectLst/>
                <a:uLnTx/>
                <a:uFillTx/>
                <a:latin typeface="Calibri"/>
                <a:ea typeface="+mn-ea"/>
                <a:cs typeface="+mn-cs"/>
              </a:rPr>
              <a:t> </a:t>
            </a:r>
          </a:p>
          <a:p>
            <a:pPr marL="669925" marR="0" lvl="1" indent="-325438" algn="l" defTabSz="914400" rtl="0" eaLnBrk="1" fontAlgn="base" latinLnBrk="0" hangingPunct="1">
              <a:lnSpc>
                <a:spcPct val="100000"/>
              </a:lnSpc>
              <a:spcBef>
                <a:spcPct val="20000"/>
              </a:spcBef>
              <a:spcAft>
                <a:spcPct val="0"/>
              </a:spcAft>
              <a:buClr>
                <a:srgbClr val="0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000080"/>
                </a:solidFill>
                <a:effectLst/>
                <a:uLnTx/>
                <a:uFillTx/>
                <a:latin typeface="Calibri"/>
                <a:cs typeface="+mn-cs"/>
              </a:rPr>
              <a:t>Multiple content sources</a:t>
            </a:r>
          </a:p>
          <a:p>
            <a:pPr marL="669925" marR="0" lvl="1" indent="-325438" algn="l" defTabSz="914400" rtl="0" eaLnBrk="1" fontAlgn="base" latinLnBrk="0" hangingPunct="1">
              <a:lnSpc>
                <a:spcPct val="100000"/>
              </a:lnSpc>
              <a:spcBef>
                <a:spcPct val="20000"/>
              </a:spcBef>
              <a:spcAft>
                <a:spcPct val="0"/>
              </a:spcAft>
              <a:buClr>
                <a:srgbClr val="0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000080"/>
                </a:solidFill>
                <a:effectLst/>
                <a:uLnTx/>
                <a:uFillTx/>
                <a:latin typeface="Calibri"/>
                <a:cs typeface="+mn-cs"/>
              </a:rPr>
              <a:t>Some target relations (“facts”)</a:t>
            </a:r>
          </a:p>
          <a:p>
            <a:pPr marL="1022350" marR="0" lvl="2" indent="-350838" algn="l" defTabSz="914400" rtl="0" eaLnBrk="1" fontAlgn="base" latinLnBrk="0" hangingPunct="1">
              <a:lnSpc>
                <a:spcPct val="100000"/>
              </a:lnSpc>
              <a:spcBef>
                <a:spcPct val="20000"/>
              </a:spcBef>
              <a:spcAft>
                <a:spcPct val="0"/>
              </a:spcAft>
              <a:buClr>
                <a:srgbClr val="000080"/>
              </a:buClr>
              <a:buSzPct val="65000"/>
              <a:buFont typeface="Wingdings" pitchFamily="2" charset="2"/>
              <a:buChar char="n"/>
              <a:tabLst/>
              <a:defRPr/>
            </a:pPr>
            <a:r>
              <a:rPr kumimoji="0" lang="en-US" sz="1800" b="1" i="0" u="none" strike="noStrike" kern="0" cap="none" spc="0" normalizeH="0" baseline="0" noProof="0" dirty="0" smtClean="0">
                <a:ln>
                  <a:noFill/>
                </a:ln>
                <a:solidFill>
                  <a:srgbClr val="000080"/>
                </a:solidFill>
                <a:effectLst/>
                <a:uLnTx/>
                <a:uFillTx/>
                <a:latin typeface="Calibri"/>
                <a:cs typeface="+mn-cs"/>
              </a:rPr>
              <a:t>E.g. [disease, treatments], </a:t>
            </a:r>
          </a:p>
          <a:p>
            <a:pPr marL="671512" marR="0" lvl="2" indent="0" algn="l" defTabSz="914400" rtl="0" eaLnBrk="1" fontAlgn="base" latinLnBrk="0" hangingPunct="1">
              <a:lnSpc>
                <a:spcPct val="100000"/>
              </a:lnSpc>
              <a:spcBef>
                <a:spcPct val="20000"/>
              </a:spcBef>
              <a:spcAft>
                <a:spcPct val="0"/>
              </a:spcAft>
              <a:buClr>
                <a:srgbClr val="FF9900"/>
              </a:buClr>
              <a:buSzPct val="65000"/>
              <a:buFont typeface="Wingdings" pitchFamily="2" charset="2"/>
              <a:buNone/>
              <a:tabLst/>
              <a:defRPr/>
            </a:pPr>
            <a:r>
              <a:rPr kumimoji="0" lang="en-US" sz="1800" b="1" i="0" u="none" strike="noStrike" kern="0" cap="none" spc="0" normalizeH="0" baseline="0" noProof="0" dirty="0" smtClean="0">
                <a:ln>
                  <a:noFill/>
                </a:ln>
                <a:solidFill>
                  <a:srgbClr val="000080"/>
                </a:solidFill>
                <a:effectLst/>
                <a:uLnTx/>
                <a:uFillTx/>
                <a:latin typeface="Calibri"/>
                <a:cs typeface="+mn-cs"/>
              </a:rPr>
              <a:t>              [treatments, side-effects]</a:t>
            </a:r>
          </a:p>
          <a:p>
            <a:pPr marL="669925" marR="0" lvl="1" indent="-325438" algn="l" defTabSz="914400" rtl="0" eaLnBrk="1" fontAlgn="base" latinLnBrk="0" hangingPunct="1">
              <a:lnSpc>
                <a:spcPct val="100000"/>
              </a:lnSpc>
              <a:spcBef>
                <a:spcPct val="20000"/>
              </a:spcBef>
              <a:spcAft>
                <a:spcPct val="0"/>
              </a:spcAft>
              <a:buClr>
                <a:srgbClr val="0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000080"/>
                </a:solidFill>
                <a:effectLst/>
                <a:uLnTx/>
                <a:uFillTx/>
                <a:latin typeface="Calibri"/>
                <a:cs typeface="+mn-cs"/>
              </a:rPr>
              <a:t>Prior beliefs &amp; background knowledge</a:t>
            </a:r>
          </a:p>
          <a:p>
            <a:pPr marL="342900" marR="0" lvl="0" indent="-342900" algn="l" defTabSz="914400" rtl="0" eaLnBrk="1" fontAlgn="base" latinLnBrk="0" hangingPunct="1">
              <a:lnSpc>
                <a:spcPct val="100000"/>
              </a:lnSpc>
              <a:spcBef>
                <a:spcPct val="20000"/>
              </a:spcBef>
              <a:spcAft>
                <a:spcPct val="0"/>
              </a:spcAft>
              <a:buClr>
                <a:srgbClr val="FF9900"/>
              </a:buClr>
              <a:buSzPct val="75000"/>
              <a:buFont typeface="Wingdings" pitchFamily="2" charset="2"/>
              <a:buChar char="n"/>
              <a:tabLst/>
              <a:defRPr/>
            </a:pPr>
            <a:endParaRPr kumimoji="0" lang="en-US" sz="2000" b="0" i="0" u="none" strike="noStrike" kern="0" cap="none" spc="0" normalizeH="0" baseline="0" noProof="0" dirty="0" smtClean="0">
              <a:ln>
                <a:noFill/>
              </a:ln>
              <a:solidFill>
                <a:srgbClr val="003366"/>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0080"/>
              </a:buClr>
              <a:buSzPct val="75000"/>
              <a:buFont typeface="Wingdings" pitchFamily="2" charset="2"/>
              <a:buChar char="n"/>
              <a:tabLst/>
              <a:defRPr/>
            </a:pPr>
            <a:r>
              <a:rPr kumimoji="0" lang="en-US" sz="2000" b="0" i="0" u="none" strike="noStrike" kern="0" cap="none" spc="0" normalizeH="0" baseline="0" noProof="0" dirty="0" smtClean="0">
                <a:ln>
                  <a:noFill/>
                </a:ln>
                <a:solidFill>
                  <a:srgbClr val="000080"/>
                </a:solidFill>
                <a:effectLst/>
                <a:uLnTx/>
                <a:uFillTx/>
                <a:latin typeface="Calibri"/>
                <a:ea typeface="+mn-ea"/>
                <a:cs typeface="+mn-cs"/>
              </a:rPr>
              <a:t>Our goal is to: </a:t>
            </a:r>
          </a:p>
          <a:p>
            <a:pPr marL="669925" marR="0" lvl="1" indent="-325438" algn="l" defTabSz="914400" rtl="0" eaLnBrk="1" fontAlgn="base" latinLnBrk="0" hangingPunct="1">
              <a:lnSpc>
                <a:spcPct val="100000"/>
              </a:lnSpc>
              <a:spcBef>
                <a:spcPct val="20000"/>
              </a:spcBef>
              <a:spcAft>
                <a:spcPct val="0"/>
              </a:spcAft>
              <a:buClr>
                <a:srgbClr val="000080"/>
              </a:buClr>
              <a:buSzPct val="80000"/>
              <a:buFont typeface="Wingdings" pitchFamily="2" charset="2"/>
              <a:buChar char="¨"/>
              <a:tabLst/>
              <a:defRPr/>
            </a:pPr>
            <a:r>
              <a:rPr kumimoji="0" lang="en-US" sz="2000" b="0" i="0" u="none" strike="noStrike" kern="0" cap="none" spc="0" normalizeH="0" baseline="0" noProof="0" dirty="0" smtClean="0">
                <a:ln>
                  <a:noFill/>
                </a:ln>
                <a:solidFill>
                  <a:srgbClr val="400080"/>
                </a:solidFill>
                <a:effectLst/>
                <a:uLnTx/>
                <a:uFillTx/>
                <a:latin typeface="Calibri"/>
                <a:cs typeface="+mn-cs"/>
              </a:rPr>
              <a:t>Score</a:t>
            </a:r>
            <a:r>
              <a:rPr kumimoji="0" lang="en-US" sz="2000" b="0" i="0" u="none" strike="noStrike" kern="0" cap="none" spc="0" normalizeH="0" baseline="0" noProof="0" dirty="0" smtClean="0">
                <a:ln>
                  <a:noFill/>
                </a:ln>
                <a:solidFill>
                  <a:srgbClr val="0033CC"/>
                </a:solidFill>
                <a:effectLst/>
                <a:uLnTx/>
                <a:uFillTx/>
                <a:latin typeface="Calibri"/>
                <a:cs typeface="+mn-cs"/>
              </a:rPr>
              <a:t> </a:t>
            </a:r>
            <a:r>
              <a:rPr kumimoji="0" lang="en-US" sz="2000" b="0" i="0" u="none" strike="noStrike" kern="0" cap="none" spc="0" normalizeH="0" baseline="0" noProof="0" dirty="0" smtClean="0">
                <a:ln>
                  <a:noFill/>
                </a:ln>
                <a:solidFill>
                  <a:srgbClr val="000080"/>
                </a:solidFill>
                <a:effectLst/>
                <a:uLnTx/>
                <a:uFillTx/>
                <a:latin typeface="Calibri"/>
                <a:cs typeface="+mn-cs"/>
              </a:rPr>
              <a:t>credibility of </a:t>
            </a:r>
            <a:r>
              <a:rPr kumimoji="0" lang="en-US" sz="2000" b="1" i="0" u="none" strike="noStrike" kern="0" cap="none" spc="0" normalizeH="0" baseline="0" noProof="0" dirty="0" smtClean="0">
                <a:ln>
                  <a:noFill/>
                </a:ln>
                <a:solidFill>
                  <a:srgbClr val="000080"/>
                </a:solidFill>
                <a:effectLst/>
                <a:uLnTx/>
                <a:uFillTx/>
                <a:latin typeface="Calibri"/>
                <a:cs typeface="+mn-cs"/>
              </a:rPr>
              <a:t>sources</a:t>
            </a:r>
            <a:r>
              <a:rPr kumimoji="0" lang="en-US" sz="2000" b="0" i="0" u="none" strike="noStrike" kern="0" cap="none" spc="0" normalizeH="0" baseline="0" noProof="0" dirty="0" smtClean="0">
                <a:ln>
                  <a:noFill/>
                </a:ln>
                <a:solidFill>
                  <a:srgbClr val="000080"/>
                </a:solidFill>
                <a:effectLst/>
                <a:uLnTx/>
                <a:uFillTx/>
                <a:latin typeface="Calibri"/>
                <a:cs typeface="+mn-cs"/>
              </a:rPr>
              <a:t> </a:t>
            </a:r>
            <a:r>
              <a:rPr kumimoji="0" lang="en-US" sz="2000" b="0" i="0" u="none" strike="noStrike" kern="0" cap="none" spc="0" normalizeH="0" baseline="0" noProof="0" dirty="0" smtClean="0">
                <a:ln>
                  <a:noFill/>
                </a:ln>
                <a:solidFill>
                  <a:srgbClr val="400080"/>
                </a:solidFill>
                <a:effectLst/>
                <a:uLnTx/>
                <a:uFillTx/>
                <a:latin typeface="Calibri"/>
                <a:cs typeface="+mn-cs"/>
              </a:rPr>
              <a:t>and</a:t>
            </a:r>
            <a:r>
              <a:rPr kumimoji="0" lang="en-US" sz="2000" b="0" i="0" u="none" strike="noStrike" kern="0" cap="none" spc="0" normalizeH="0" baseline="0" noProof="0" dirty="0" smtClean="0">
                <a:ln>
                  <a:noFill/>
                </a:ln>
                <a:solidFill>
                  <a:srgbClr val="0033CC"/>
                </a:solidFill>
                <a:effectLst/>
                <a:uLnTx/>
                <a:uFillTx/>
                <a:latin typeface="Calibri"/>
                <a:cs typeface="+mn-cs"/>
              </a:rPr>
              <a:t> </a:t>
            </a:r>
            <a:r>
              <a:rPr kumimoji="0" lang="en-US" sz="2000" b="0" i="0" u="none" strike="noStrike" kern="0" cap="none" spc="0" normalizeH="0" baseline="0" noProof="0" dirty="0" smtClean="0">
                <a:ln>
                  <a:noFill/>
                </a:ln>
                <a:solidFill>
                  <a:srgbClr val="000080"/>
                </a:solidFill>
                <a:effectLst/>
                <a:uLnTx/>
                <a:uFillTx/>
                <a:latin typeface="Calibri"/>
                <a:cs typeface="+mn-cs"/>
              </a:rPr>
              <a:t>trustworthiness of </a:t>
            </a:r>
            <a:r>
              <a:rPr kumimoji="0" lang="en-US" sz="2000" b="1" i="0" u="none" strike="noStrike" kern="0" cap="none" spc="0" normalizeH="0" baseline="0" noProof="0" dirty="0" smtClean="0">
                <a:ln>
                  <a:noFill/>
                </a:ln>
                <a:solidFill>
                  <a:srgbClr val="000080"/>
                </a:solidFill>
                <a:effectLst/>
                <a:uLnTx/>
                <a:uFillTx/>
                <a:latin typeface="Calibri"/>
                <a:cs typeface="+mn-cs"/>
              </a:rPr>
              <a:t>claims</a:t>
            </a:r>
            <a:r>
              <a:rPr kumimoji="0" lang="en-US" sz="2000" b="0" i="0" u="none" strike="noStrike" kern="0" cap="none" spc="0" normalizeH="0" baseline="0" noProof="0" dirty="0" smtClean="0">
                <a:ln>
                  <a:noFill/>
                </a:ln>
                <a:solidFill>
                  <a:srgbClr val="000080"/>
                </a:solidFill>
                <a:effectLst/>
                <a:uLnTx/>
                <a:uFillTx/>
                <a:latin typeface="Calibri"/>
                <a:cs typeface="+mn-cs"/>
              </a:rPr>
              <a:t> based on</a:t>
            </a:r>
          </a:p>
          <a:p>
            <a:pPr marL="1022350" marR="0" lvl="2" indent="-350838" algn="l" defTabSz="914400" rtl="0" eaLnBrk="1" fontAlgn="base" latinLnBrk="0" hangingPunct="1">
              <a:lnSpc>
                <a:spcPct val="100000"/>
              </a:lnSpc>
              <a:spcBef>
                <a:spcPct val="20000"/>
              </a:spcBef>
              <a:spcAft>
                <a:spcPct val="0"/>
              </a:spcAft>
              <a:buClr>
                <a:srgbClr val="000080"/>
              </a:buClr>
              <a:buSzPct val="65000"/>
              <a:buFont typeface="Wingdings" pitchFamily="2" charset="2"/>
              <a:buChar char="n"/>
              <a:tabLst/>
              <a:defRPr/>
            </a:pPr>
            <a:r>
              <a:rPr kumimoji="0" lang="en-US" sz="1800" b="0" i="0" u="none" strike="noStrike" kern="0" cap="none" spc="0" normalizeH="0" baseline="0" noProof="0" dirty="0" smtClean="0">
                <a:ln>
                  <a:noFill/>
                </a:ln>
                <a:solidFill>
                  <a:srgbClr val="400080"/>
                </a:solidFill>
                <a:effectLst/>
                <a:uLnTx/>
                <a:uFillTx/>
                <a:latin typeface="Calibri"/>
                <a:cs typeface="+mn-cs"/>
              </a:rPr>
              <a:t>Support across multiple (trusted) sources</a:t>
            </a:r>
          </a:p>
          <a:p>
            <a:pPr marL="1022350" marR="0" lvl="2" indent="-350838" algn="l" defTabSz="914400" rtl="0" eaLnBrk="1" fontAlgn="base" latinLnBrk="0" hangingPunct="1">
              <a:lnSpc>
                <a:spcPct val="100000"/>
              </a:lnSpc>
              <a:spcBef>
                <a:spcPct val="20000"/>
              </a:spcBef>
              <a:spcAft>
                <a:spcPct val="0"/>
              </a:spcAft>
              <a:buClr>
                <a:srgbClr val="000080"/>
              </a:buClr>
              <a:buSzPct val="65000"/>
              <a:buFont typeface="Wingdings" pitchFamily="2" charset="2"/>
              <a:buChar char="n"/>
              <a:tabLst/>
              <a:defRPr/>
            </a:pPr>
            <a:r>
              <a:rPr kumimoji="0" lang="en-US" sz="1800" b="0" i="0" u="none" strike="noStrike" kern="0" cap="none" spc="0" normalizeH="0" baseline="0" noProof="0" dirty="0" smtClean="0">
                <a:ln>
                  <a:noFill/>
                </a:ln>
                <a:solidFill>
                  <a:srgbClr val="400080"/>
                </a:solidFill>
                <a:effectLst/>
                <a:uLnTx/>
                <a:uFillTx/>
                <a:latin typeface="Calibri"/>
                <a:cs typeface="+mn-cs"/>
              </a:rPr>
              <a:t>Source characteristics:</a:t>
            </a:r>
            <a:r>
              <a:rPr kumimoji="0" lang="en-US" sz="2000" b="0" i="0" u="none" strike="noStrike" kern="0" cap="none" spc="0" normalizeH="0" baseline="0" noProof="0" dirty="0" smtClean="0">
                <a:ln>
                  <a:noFill/>
                </a:ln>
                <a:solidFill>
                  <a:srgbClr val="400080"/>
                </a:solidFill>
                <a:effectLst/>
                <a:uLnTx/>
                <a:uFillTx/>
                <a:latin typeface="Calibri"/>
                <a:cs typeface="+mn-cs"/>
              </a:rPr>
              <a:t> </a:t>
            </a:r>
          </a:p>
          <a:p>
            <a:pPr marL="1600200" marR="0" lvl="3" indent="-228600" algn="l" defTabSz="914400" rtl="0" eaLnBrk="1" fontAlgn="base" latinLnBrk="0" hangingPunct="1">
              <a:lnSpc>
                <a:spcPct val="100000"/>
              </a:lnSpc>
              <a:spcBef>
                <a:spcPct val="20000"/>
              </a:spcBef>
              <a:spcAft>
                <a:spcPct val="0"/>
              </a:spcAft>
              <a:buClr>
                <a:srgbClr val="400080"/>
              </a:buClr>
              <a:buSzPct val="70000"/>
              <a:buFont typeface="Wingdings" pitchFamily="2" charset="2"/>
              <a:buChar char="¨"/>
              <a:tabLst/>
              <a:defRPr/>
            </a:pPr>
            <a:r>
              <a:rPr kumimoji="0" lang="en-US" sz="1600" b="0" i="0" u="none" strike="noStrike" kern="0" cap="none" spc="0" normalizeH="0" baseline="0" noProof="0" dirty="0" smtClean="0">
                <a:ln>
                  <a:noFill/>
                </a:ln>
                <a:solidFill>
                  <a:srgbClr val="003366"/>
                </a:solidFill>
                <a:effectLst/>
                <a:uLnTx/>
                <a:uFillTx/>
                <a:latin typeface="Calibri"/>
                <a:cs typeface="+mn-cs"/>
              </a:rPr>
              <a:t>reputation, interest-group (commercial / govt. backed / public interest), </a:t>
            </a:r>
          </a:p>
          <a:p>
            <a:pPr marL="1600200" marR="0" lvl="3" indent="-228600" algn="l" defTabSz="914400" rtl="0" eaLnBrk="1" fontAlgn="base" latinLnBrk="0" hangingPunct="1">
              <a:lnSpc>
                <a:spcPct val="100000"/>
              </a:lnSpc>
              <a:spcBef>
                <a:spcPct val="20000"/>
              </a:spcBef>
              <a:spcAft>
                <a:spcPct val="0"/>
              </a:spcAft>
              <a:buClr>
                <a:srgbClr val="FBA313"/>
              </a:buClr>
              <a:buSzPct val="70000"/>
              <a:buFont typeface="Wingdings" pitchFamily="2" charset="2"/>
              <a:buNone/>
              <a:tabLst/>
              <a:defRPr/>
            </a:pPr>
            <a:r>
              <a:rPr kumimoji="0" lang="en-US" sz="1600" b="0" i="0" u="none" strike="noStrike" kern="0" cap="none" spc="0" normalizeH="0" baseline="0" noProof="0" dirty="0" smtClean="0">
                <a:ln>
                  <a:noFill/>
                </a:ln>
                <a:solidFill>
                  <a:srgbClr val="003366"/>
                </a:solidFill>
                <a:effectLst/>
                <a:uLnTx/>
                <a:uFillTx/>
                <a:latin typeface="Calibri"/>
                <a:cs typeface="+mn-cs"/>
              </a:rPr>
              <a:t>      verifiability of information (cited info)</a:t>
            </a:r>
          </a:p>
          <a:p>
            <a:pPr marL="1022350" marR="0" lvl="2" indent="-350838" algn="l" defTabSz="914400" rtl="0" eaLnBrk="1" fontAlgn="base" latinLnBrk="0" hangingPunct="1">
              <a:lnSpc>
                <a:spcPct val="100000"/>
              </a:lnSpc>
              <a:spcBef>
                <a:spcPct val="20000"/>
              </a:spcBef>
              <a:spcAft>
                <a:spcPct val="0"/>
              </a:spcAft>
              <a:buClr>
                <a:srgbClr val="000080"/>
              </a:buClr>
              <a:buSzPct val="65000"/>
              <a:buFont typeface="Wingdings" pitchFamily="2" charset="2"/>
              <a:buChar char="n"/>
              <a:tabLst/>
              <a:defRPr/>
            </a:pPr>
            <a:r>
              <a:rPr kumimoji="0" lang="en-US" sz="1800" b="0" i="0" u="none" strike="noStrike" kern="0" cap="none" spc="0" normalizeH="0" baseline="0" noProof="0" dirty="0" smtClean="0">
                <a:ln>
                  <a:noFill/>
                </a:ln>
                <a:solidFill>
                  <a:srgbClr val="400080"/>
                </a:solidFill>
                <a:effectLst/>
                <a:uLnTx/>
                <a:uFillTx/>
                <a:latin typeface="Calibri"/>
                <a:cs typeface="+mn-cs"/>
              </a:rPr>
              <a:t>Prior Beliefs and Background knowledge</a:t>
            </a:r>
          </a:p>
          <a:p>
            <a:pPr marL="1022350" marR="0" lvl="2" indent="-350838" algn="l" defTabSz="914400" rtl="0" eaLnBrk="1" fontAlgn="base" latinLnBrk="0" hangingPunct="1">
              <a:lnSpc>
                <a:spcPct val="100000"/>
              </a:lnSpc>
              <a:spcBef>
                <a:spcPct val="20000"/>
              </a:spcBef>
              <a:spcAft>
                <a:spcPct val="0"/>
              </a:spcAft>
              <a:buClr>
                <a:srgbClr val="000080"/>
              </a:buClr>
              <a:buSzPct val="65000"/>
              <a:buFont typeface="Wingdings" pitchFamily="2" charset="2"/>
              <a:buChar char="n"/>
              <a:tabLst/>
              <a:defRPr/>
            </a:pPr>
            <a:r>
              <a:rPr kumimoji="0" lang="en-US" sz="1800" b="0" i="0" u="none" strike="noStrike" kern="0" cap="none" spc="0" normalizeH="0" baseline="0" noProof="0" dirty="0" smtClean="0">
                <a:ln>
                  <a:noFill/>
                </a:ln>
                <a:solidFill>
                  <a:srgbClr val="400080"/>
                </a:solidFill>
                <a:effectLst/>
                <a:uLnTx/>
                <a:uFillTx/>
                <a:latin typeface="Calibri"/>
                <a:cs typeface="+mn-cs"/>
              </a:rPr>
              <a:t>Understanding content</a:t>
            </a:r>
          </a:p>
          <a:p>
            <a:pPr marL="1022350" marR="0" lvl="2" indent="-350838" algn="l" defTabSz="914400" rtl="0" eaLnBrk="1" fontAlgn="base" latinLnBrk="0" hangingPunct="1">
              <a:lnSpc>
                <a:spcPct val="100000"/>
              </a:lnSpc>
              <a:spcBef>
                <a:spcPct val="20000"/>
              </a:spcBef>
              <a:spcAft>
                <a:spcPct val="0"/>
              </a:spcAft>
              <a:buClr>
                <a:srgbClr val="FF9900"/>
              </a:buClr>
              <a:buSzPct val="65000"/>
              <a:buFont typeface="Wingdings" pitchFamily="2" charset="2"/>
              <a:buChar char="n"/>
              <a:tabLst/>
              <a:defRPr/>
            </a:pPr>
            <a:endParaRPr kumimoji="0" lang="en-US" sz="1800" b="1" i="0" u="none" strike="noStrike" kern="0" cap="none" spc="0" normalizeH="0" baseline="0" noProof="0" dirty="0" smtClean="0">
              <a:ln>
                <a:noFill/>
              </a:ln>
              <a:solidFill>
                <a:srgbClr val="003366"/>
              </a:solidFill>
              <a:effectLst/>
              <a:uLnTx/>
              <a:uFillTx/>
              <a:latin typeface="Calibri"/>
              <a:cs typeface="+mn-cs"/>
            </a:endParaRPr>
          </a:p>
        </p:txBody>
      </p:sp>
    </p:spTree>
    <p:extLst>
      <p:ext uri="{BB962C8B-B14F-4D97-AF65-F5344CB8AC3E}">
        <p14:creationId xmlns:p14="http://schemas.microsoft.com/office/powerpoint/2010/main" val="17270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8">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8">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8">
                                            <p:txEl>
                                              <p:pRg st="14" end="1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124"/>
                                        </p:tgtEl>
                                        <p:attrNameLst>
                                          <p:attrName>ppt_x</p:attrName>
                                        </p:attrNameLst>
                                      </p:cBhvr>
                                      <p:tavLst>
                                        <p:tav tm="0">
                                          <p:val>
                                            <p:strVal val="ppt_x"/>
                                          </p:val>
                                        </p:tav>
                                        <p:tav tm="100000">
                                          <p:val>
                                            <p:strVal val="1+ppt_w/2"/>
                                          </p:val>
                                        </p:tav>
                                      </p:tavLst>
                                    </p:anim>
                                    <p:anim calcmode="lin" valueType="num">
                                      <p:cBhvr additive="base">
                                        <p:cTn id="27" dur="500"/>
                                        <p:tgtEl>
                                          <p:spTgt spid="124"/>
                                        </p:tgtEl>
                                        <p:attrNameLst>
                                          <p:attrName>ppt_y</p:attrName>
                                        </p:attrNameLst>
                                      </p:cBhvr>
                                      <p:tavLst>
                                        <p:tav tm="0">
                                          <p:val>
                                            <p:strVal val="ppt_y"/>
                                          </p:val>
                                        </p:tav>
                                        <p:tav tm="100000">
                                          <p:val>
                                            <p:strVal val="ppt_y"/>
                                          </p:val>
                                        </p:tav>
                                      </p:tavLst>
                                    </p:anim>
                                    <p:set>
                                      <p:cBhvr>
                                        <p:cTn id="28" dur="1" fill="hold">
                                          <p:stCondLst>
                                            <p:cond delay="499"/>
                                          </p:stCondLst>
                                        </p:cTn>
                                        <p:tgtEl>
                                          <p:spTgt spid="124"/>
                                        </p:tgtEl>
                                        <p:attrNameLst>
                                          <p:attrName>style.visibility</p:attrName>
                                        </p:attrNameLst>
                                      </p:cBhvr>
                                      <p:to>
                                        <p:strVal val="hidden"/>
                                      </p:to>
                                    </p:se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1000" fill="hold"/>
                                        <p:tgtEl>
                                          <p:spTgt spid="77"/>
                                        </p:tgtEl>
                                        <p:attrNameLst>
                                          <p:attrName>ppt_x</p:attrName>
                                        </p:attrNameLst>
                                      </p:cBhvr>
                                      <p:tavLst>
                                        <p:tav tm="0">
                                          <p:val>
                                            <p:strVal val="0-#ppt_w/2"/>
                                          </p:val>
                                        </p:tav>
                                        <p:tav tm="100000">
                                          <p:val>
                                            <p:strVal val="#ppt_x"/>
                                          </p:val>
                                        </p:tav>
                                      </p:tavLst>
                                    </p:anim>
                                    <p:anim calcmode="lin" valueType="num">
                                      <p:cBhvr additive="base">
                                        <p:cTn id="33"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4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itle 1"/>
          <p:cNvSpPr>
            <a:spLocks noGrp="1"/>
          </p:cNvSpPr>
          <p:nvPr>
            <p:ph type="title"/>
          </p:nvPr>
        </p:nvSpPr>
        <p:spPr/>
        <p:txBody>
          <a:bodyPr/>
          <a:lstStyle/>
          <a:p>
            <a:r>
              <a:rPr lang="en-US" dirty="0" smtClean="0"/>
              <a:t>Summary</a:t>
            </a:r>
          </a:p>
        </p:txBody>
      </p:sp>
      <p:sp>
        <p:nvSpPr>
          <p:cNvPr id="3" name="Content Placeholder 2"/>
          <p:cNvSpPr>
            <a:spLocks noGrp="1"/>
          </p:cNvSpPr>
          <p:nvPr>
            <p:ph idx="1"/>
          </p:nvPr>
        </p:nvSpPr>
        <p:spPr>
          <a:xfrm>
            <a:off x="304800" y="914400"/>
            <a:ext cx="8763000" cy="4953000"/>
          </a:xfrm>
        </p:spPr>
        <p:txBody>
          <a:bodyPr/>
          <a:lstStyle/>
          <a:p>
            <a:r>
              <a:rPr lang="en-US" b="1" dirty="0" smtClean="0"/>
              <a:t>Learning </a:t>
            </a:r>
            <a:r>
              <a:rPr lang="en-US" b="1" dirty="0"/>
              <a:t>and reasoning</a:t>
            </a:r>
            <a:r>
              <a:rPr lang="en-US" dirty="0"/>
              <a:t> have been long recognized as fundamental phenomena of intelligence. </a:t>
            </a:r>
            <a:endParaRPr lang="en-US" dirty="0" smtClean="0"/>
          </a:p>
          <a:p>
            <a:r>
              <a:rPr lang="en-US" dirty="0" smtClean="0"/>
              <a:t>We provided some examples from a research program that contributed to the development </a:t>
            </a:r>
            <a:r>
              <a:rPr lang="en-US" dirty="0"/>
              <a:t>of a unifying computational theory for the two phenomena</a:t>
            </a:r>
            <a:r>
              <a:rPr lang="en-US" dirty="0" smtClean="0"/>
              <a:t>.</a:t>
            </a:r>
          </a:p>
          <a:p>
            <a:r>
              <a:rPr lang="en-US" dirty="0" smtClean="0"/>
              <a:t>These insights led to significant progress in a range of natural language understanding problems. </a:t>
            </a:r>
          </a:p>
          <a:p>
            <a:r>
              <a:rPr lang="en-US" dirty="0" smtClean="0"/>
              <a:t>There is a lot more to do </a:t>
            </a:r>
          </a:p>
          <a:p>
            <a:pPr lvl="1"/>
            <a:r>
              <a:rPr lang="en-US" dirty="0"/>
              <a:t>W</a:t>
            </a:r>
            <a:r>
              <a:rPr lang="en-US" dirty="0" smtClean="0"/>
              <a:t>e are far from facilitating natural communication with machines via natural language.</a:t>
            </a:r>
          </a:p>
          <a:p>
            <a:pPr lvl="1"/>
            <a:r>
              <a:rPr lang="en-US" dirty="0" smtClean="0"/>
              <a:t>Try to reach the moon.</a:t>
            </a:r>
          </a:p>
        </p:txBody>
      </p:sp>
      <p:sp>
        <p:nvSpPr>
          <p:cNvPr id="5" name="Slide Number Placeholder 4"/>
          <p:cNvSpPr>
            <a:spLocks noGrp="1"/>
          </p:cNvSpPr>
          <p:nvPr>
            <p:ph type="sldNum" sz="quarter" idx="4294967295"/>
          </p:nvPr>
        </p:nvSpPr>
        <p:spPr/>
        <p:txBody>
          <a:bodyPr/>
          <a:lstStyle/>
          <a:p>
            <a:r>
              <a:rPr lang="en-US" altLang="zh-TW" smtClean="0"/>
              <a:t>Page </a:t>
            </a:r>
            <a:fld id="{34956E49-9B35-407E-B5F2-C84A7F7C3F93}" type="slidenum">
              <a:rPr lang="en-US" altLang="zh-TW" smtClean="0"/>
              <a:pPr/>
              <a:t>56</a:t>
            </a:fld>
            <a:endParaRPr lang="en-US" altLang="zh-TW"/>
          </a:p>
        </p:txBody>
      </p:sp>
      <p:sp>
        <p:nvSpPr>
          <p:cNvPr id="6" name="Rectangle 5"/>
          <p:cNvSpPr/>
          <p:nvPr/>
        </p:nvSpPr>
        <p:spPr>
          <a:xfrm>
            <a:off x="6896100" y="152400"/>
            <a:ext cx="1714500" cy="609600"/>
          </a:xfrm>
          <a:prstGeom prst="rect">
            <a:avLst/>
          </a:prstGeom>
          <a:solidFill>
            <a:srgbClr val="FAE1AF"/>
          </a:solid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rgbClr val="0033CC"/>
                </a:solidFill>
              </a:rPr>
              <a:t>Thank you!</a:t>
            </a:r>
            <a:endParaRPr lang="en-US" sz="2400" dirty="0">
              <a:solidFill>
                <a:srgbClr val="0033CC"/>
              </a:solidFill>
            </a:endParaRPr>
          </a:p>
        </p:txBody>
      </p:sp>
      <p:pic>
        <p:nvPicPr>
          <p:cNvPr id="7" name="Picture 2" descr="Image result for getting to the moon vs climbing a tree cart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95800"/>
            <a:ext cx="2752165" cy="1949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4572000"/>
            <a:ext cx="2505075" cy="1828800"/>
          </a:xfrm>
          <a:prstGeom prst="rect">
            <a:avLst/>
          </a:prstGeom>
        </p:spPr>
      </p:pic>
    </p:spTree>
    <p:extLst>
      <p:ext uri="{BB962C8B-B14F-4D97-AF65-F5344CB8AC3E}">
        <p14:creationId xmlns:p14="http://schemas.microsoft.com/office/powerpoint/2010/main" val="391582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Magic Box</a:t>
            </a:r>
            <a:endParaRPr lang="en-US" dirty="0"/>
          </a:p>
        </p:txBody>
      </p:sp>
      <p:sp>
        <p:nvSpPr>
          <p:cNvPr id="3" name="Content Placeholder 2"/>
          <p:cNvSpPr>
            <a:spLocks noGrp="1"/>
          </p:cNvSpPr>
          <p:nvPr>
            <p:ph idx="1"/>
          </p:nvPr>
        </p:nvSpPr>
        <p:spPr>
          <a:xfrm>
            <a:off x="609600" y="1219200"/>
            <a:ext cx="8001000" cy="5181600"/>
          </a:xfrm>
        </p:spPr>
        <p:txBody>
          <a:bodyPr/>
          <a:lstStyle/>
          <a:p>
            <a:r>
              <a:rPr lang="en-US" dirty="0"/>
              <a:t>At least 14 people have been killed in southern Sri Lanka, police say. The telecoms minister was among about 35 injured in the blast site at the town of </a:t>
            </a:r>
            <a:r>
              <a:rPr lang="en-US" dirty="0" err="1"/>
              <a:t>Akuressa</a:t>
            </a:r>
            <a:r>
              <a:rPr lang="en-US" dirty="0"/>
              <a:t>, 160km (100 miles) south of the </a:t>
            </a:r>
            <a:r>
              <a:rPr lang="en-US" dirty="0" smtClean="0"/>
              <a:t>capital</a:t>
            </a:r>
            <a:r>
              <a:rPr lang="en-US" dirty="0"/>
              <a:t>, Colombo. Government officials were attending a function at a mosque to celebrate an Islamic holiday at the time. </a:t>
            </a:r>
            <a:r>
              <a:rPr lang="en-US" dirty="0" smtClean="0"/>
              <a:t> The </a:t>
            </a:r>
            <a:r>
              <a:rPr lang="en-US" dirty="0"/>
              <a:t>minister said later that the suicide attack was carried out by</a:t>
            </a:r>
          </a:p>
        </p:txBody>
      </p:sp>
      <p:sp>
        <p:nvSpPr>
          <p:cNvPr id="5" name="TextBox 4"/>
          <p:cNvSpPr txBox="1"/>
          <p:nvPr/>
        </p:nvSpPr>
        <p:spPr>
          <a:xfrm>
            <a:off x="3581986" y="2133600"/>
            <a:ext cx="1980029" cy="923330"/>
          </a:xfrm>
          <a:prstGeom prst="rect">
            <a:avLst/>
          </a:prstGeom>
          <a:pattFill prst="lgCheck">
            <a:fgClr>
              <a:schemeClr val="tx1"/>
            </a:fgClr>
            <a:bgClr>
              <a:schemeClr val="accent1"/>
            </a:bgClr>
          </a:pattFill>
          <a:ln>
            <a:solidFill>
              <a:srgbClr val="A7001B"/>
            </a:solidFill>
          </a:ln>
        </p:spPr>
        <p:txBody>
          <a:bodyPr wrap="none" rtlCol="0">
            <a:spAutoFit/>
          </a:bodyPr>
          <a:lstStyle/>
          <a:p>
            <a:r>
              <a:rPr lang="en-US" dirty="0" smtClean="0">
                <a:solidFill>
                  <a:srgbClr val="000080"/>
                </a:solidFill>
              </a:rPr>
              <a:t>     </a:t>
            </a:r>
          </a:p>
          <a:p>
            <a:r>
              <a:rPr lang="en-US" dirty="0">
                <a:solidFill>
                  <a:srgbClr val="000080"/>
                </a:solidFill>
              </a:rPr>
              <a:t> </a:t>
            </a:r>
            <a:r>
              <a:rPr lang="en-US" dirty="0" smtClean="0">
                <a:solidFill>
                  <a:srgbClr val="000080"/>
                </a:solidFill>
              </a:rPr>
              <a:t>     </a:t>
            </a:r>
            <a:r>
              <a:rPr lang="en-US" b="1" dirty="0" smtClean="0">
                <a:solidFill>
                  <a:srgbClr val="000080"/>
                </a:solidFill>
              </a:rPr>
              <a:t>Magic Box    </a:t>
            </a:r>
          </a:p>
          <a:p>
            <a:r>
              <a:rPr lang="en-US" dirty="0" smtClean="0">
                <a:solidFill>
                  <a:srgbClr val="000080"/>
                </a:solidFill>
              </a:rPr>
              <a:t>     </a:t>
            </a:r>
            <a:endParaRPr lang="en-US" dirty="0">
              <a:solidFill>
                <a:srgbClr val="000080"/>
              </a:solidFill>
            </a:endParaRPr>
          </a:p>
        </p:txBody>
      </p:sp>
    </p:spTree>
    <p:extLst>
      <p:ext uri="{BB962C8B-B14F-4D97-AF65-F5344CB8AC3E}">
        <p14:creationId xmlns:p14="http://schemas.microsoft.com/office/powerpoint/2010/main" val="15529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Magic Box</a:t>
            </a:r>
            <a:endParaRPr lang="en-US" dirty="0"/>
          </a:p>
        </p:txBody>
      </p:sp>
      <p:sp>
        <p:nvSpPr>
          <p:cNvPr id="3" name="Content Placeholder 2"/>
          <p:cNvSpPr>
            <a:spLocks noGrp="1"/>
          </p:cNvSpPr>
          <p:nvPr>
            <p:ph idx="1"/>
          </p:nvPr>
        </p:nvSpPr>
        <p:spPr>
          <a:xfrm>
            <a:off x="609600" y="1219200"/>
            <a:ext cx="8001000" cy="5181600"/>
          </a:xfrm>
        </p:spPr>
        <p:txBody>
          <a:bodyPr/>
          <a:lstStyle/>
          <a:p>
            <a:r>
              <a:rPr lang="en-US" dirty="0"/>
              <a:t>At least 14 people have been killed in southern Sri Lanka, police say. The telecoms minister was among about 35 injured in the blast site at the town of </a:t>
            </a:r>
            <a:r>
              <a:rPr lang="en-US" dirty="0" err="1"/>
              <a:t>Akuressa</a:t>
            </a:r>
            <a:r>
              <a:rPr lang="en-US" dirty="0"/>
              <a:t>, 160km (100 miles) south of the </a:t>
            </a:r>
            <a:r>
              <a:rPr lang="en-US" dirty="0" smtClean="0"/>
              <a:t>capital</a:t>
            </a:r>
            <a:r>
              <a:rPr lang="en-US" dirty="0"/>
              <a:t>, Colombo. Government officials were attending a function at a mosque to celebrate an Islamic holiday at the time. </a:t>
            </a:r>
            <a:r>
              <a:rPr lang="en-US" dirty="0" smtClean="0"/>
              <a:t> The </a:t>
            </a:r>
            <a:r>
              <a:rPr lang="en-US" dirty="0"/>
              <a:t>minister said later that the suicide attack was carried out by</a:t>
            </a:r>
          </a:p>
        </p:txBody>
      </p:sp>
      <p:sp>
        <p:nvSpPr>
          <p:cNvPr id="6" name="TextBox 5"/>
          <p:cNvSpPr txBox="1"/>
          <p:nvPr/>
        </p:nvSpPr>
        <p:spPr>
          <a:xfrm>
            <a:off x="3581986" y="2133600"/>
            <a:ext cx="1980029" cy="923330"/>
          </a:xfrm>
          <a:prstGeom prst="rect">
            <a:avLst/>
          </a:prstGeom>
          <a:pattFill prst="lgCheck">
            <a:fgClr>
              <a:schemeClr val="tx1"/>
            </a:fgClr>
            <a:bgClr>
              <a:schemeClr val="accent1"/>
            </a:bgClr>
          </a:pattFill>
          <a:ln>
            <a:solidFill>
              <a:srgbClr val="A7001B"/>
            </a:solidFill>
          </a:ln>
        </p:spPr>
        <p:txBody>
          <a:bodyPr wrap="none" rtlCol="0">
            <a:spAutoFit/>
          </a:bodyPr>
          <a:lstStyle/>
          <a:p>
            <a:r>
              <a:rPr lang="en-US" dirty="0" smtClean="0">
                <a:solidFill>
                  <a:srgbClr val="000080"/>
                </a:solidFill>
              </a:rPr>
              <a:t>     </a:t>
            </a:r>
          </a:p>
          <a:p>
            <a:r>
              <a:rPr lang="en-US" dirty="0">
                <a:solidFill>
                  <a:srgbClr val="000080"/>
                </a:solidFill>
              </a:rPr>
              <a:t> </a:t>
            </a:r>
            <a:r>
              <a:rPr lang="en-US" dirty="0" smtClean="0">
                <a:solidFill>
                  <a:srgbClr val="000080"/>
                </a:solidFill>
              </a:rPr>
              <a:t>     </a:t>
            </a:r>
            <a:r>
              <a:rPr lang="en-US" b="1" dirty="0" smtClean="0">
                <a:solidFill>
                  <a:srgbClr val="000080"/>
                </a:solidFill>
              </a:rPr>
              <a:t>Magic Box    </a:t>
            </a:r>
          </a:p>
          <a:p>
            <a:r>
              <a:rPr lang="en-US" dirty="0" smtClean="0">
                <a:solidFill>
                  <a:srgbClr val="000080"/>
                </a:solidFill>
              </a:rPr>
              <a:t>     </a:t>
            </a:r>
            <a:endParaRPr lang="en-US" dirty="0">
              <a:solidFill>
                <a:srgbClr val="000080"/>
              </a:solidFill>
            </a:endParaRPr>
          </a:p>
        </p:txBody>
      </p:sp>
      <p:sp>
        <p:nvSpPr>
          <p:cNvPr id="4" name="Down Arrow 3"/>
          <p:cNvSpPr/>
          <p:nvPr/>
        </p:nvSpPr>
        <p:spPr>
          <a:xfrm>
            <a:off x="3314700" y="4549378"/>
            <a:ext cx="2514600" cy="1905000"/>
          </a:xfrm>
          <a:prstGeom prst="downArrow">
            <a:avLst>
              <a:gd name="adj1" fmla="val 50000"/>
              <a:gd name="adj2" fmla="val 51548"/>
            </a:avLst>
          </a:prstGeom>
          <a:no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80"/>
                </a:solidFill>
              </a:rPr>
              <a:t>All Inferences</a:t>
            </a:r>
          </a:p>
          <a:p>
            <a:pPr algn="ctr"/>
            <a:r>
              <a:rPr lang="en-US" sz="2000" dirty="0" smtClean="0">
                <a:solidFill>
                  <a:srgbClr val="000080"/>
                </a:solidFill>
              </a:rPr>
              <a:t>How, Why, What if  </a:t>
            </a:r>
            <a:endParaRPr lang="en-US" sz="2000" dirty="0">
              <a:solidFill>
                <a:srgbClr val="000080"/>
              </a:solidFill>
            </a:endParaRPr>
          </a:p>
        </p:txBody>
      </p:sp>
    </p:spTree>
    <p:extLst>
      <p:ext uri="{BB962C8B-B14F-4D97-AF65-F5344CB8AC3E}">
        <p14:creationId xmlns:p14="http://schemas.microsoft.com/office/powerpoint/2010/main" val="39469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6"/>
                                        </p:tgtEl>
                                      </p:cBhvr>
                                      <p:by x="400000" y="400000"/>
                                    </p:animScale>
                                  </p:childTnLst>
                                </p:cTn>
                              </p:par>
                            </p:childTnLst>
                          </p:cTn>
                        </p:par>
                        <p:par>
                          <p:cTn id="7" fill="hold">
                            <p:stCondLst>
                              <p:cond delay="2000"/>
                            </p:stCondLst>
                            <p:childTnLst>
                              <p:par>
                                <p:cTn id="8" presetID="22" presetClass="entr" presetSubtype="1"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Magic Box</a:t>
            </a:r>
            <a:endParaRPr lang="en-US" dirty="0"/>
          </a:p>
        </p:txBody>
      </p:sp>
      <p:sp>
        <p:nvSpPr>
          <p:cNvPr id="3" name="Content Placeholder 2"/>
          <p:cNvSpPr>
            <a:spLocks noGrp="1"/>
          </p:cNvSpPr>
          <p:nvPr>
            <p:ph idx="1"/>
          </p:nvPr>
        </p:nvSpPr>
        <p:spPr>
          <a:xfrm>
            <a:off x="609600" y="1219200"/>
            <a:ext cx="8001000" cy="5181600"/>
          </a:xfrm>
        </p:spPr>
        <p:txBody>
          <a:bodyPr/>
          <a:lstStyle/>
          <a:p>
            <a:r>
              <a:rPr lang="en-US" dirty="0"/>
              <a:t>At least 14 people have been killed in southern Sri Lanka, police say. The telecoms minister was among about 35 injured in the blast site at the town of </a:t>
            </a:r>
            <a:r>
              <a:rPr lang="en-US" dirty="0" err="1"/>
              <a:t>Akuressa</a:t>
            </a:r>
            <a:r>
              <a:rPr lang="en-US" dirty="0"/>
              <a:t>, 160km (100 miles) south of the </a:t>
            </a:r>
            <a:r>
              <a:rPr lang="en-US" dirty="0" smtClean="0"/>
              <a:t>capital</a:t>
            </a:r>
            <a:r>
              <a:rPr lang="en-US" dirty="0"/>
              <a:t>, Colombo. Government officials were attending a function at a mosque to celebrate an Islamic holiday at the time. </a:t>
            </a:r>
            <a:r>
              <a:rPr lang="en-US" dirty="0" smtClean="0"/>
              <a:t> The </a:t>
            </a:r>
            <a:r>
              <a:rPr lang="en-US" dirty="0"/>
              <a:t>minister said later that the suicide attack was carried out by</a:t>
            </a:r>
          </a:p>
        </p:txBody>
      </p:sp>
      <p:sp>
        <p:nvSpPr>
          <p:cNvPr id="4" name="Down Arrow 3"/>
          <p:cNvSpPr/>
          <p:nvPr/>
        </p:nvSpPr>
        <p:spPr>
          <a:xfrm>
            <a:off x="3314700" y="4549378"/>
            <a:ext cx="2514600" cy="1905000"/>
          </a:xfrm>
          <a:prstGeom prst="downArrow">
            <a:avLst>
              <a:gd name="adj1" fmla="val 50000"/>
              <a:gd name="adj2" fmla="val 51548"/>
            </a:avLst>
          </a:prstGeom>
          <a:noFill/>
          <a:ln>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80"/>
                </a:solidFill>
              </a:rPr>
              <a:t>All Inferences</a:t>
            </a:r>
          </a:p>
          <a:p>
            <a:pPr algn="ctr"/>
            <a:r>
              <a:rPr lang="en-US" sz="2000" dirty="0" smtClean="0">
                <a:solidFill>
                  <a:srgbClr val="000080"/>
                </a:solidFill>
              </a:rPr>
              <a:t>How, Why, What if  </a:t>
            </a:r>
            <a:endParaRPr lang="en-US" sz="2000" dirty="0">
              <a:solidFill>
                <a:srgbClr val="000080"/>
              </a:solidFill>
            </a:endParaRPr>
          </a:p>
        </p:txBody>
      </p:sp>
      <p:sp>
        <p:nvSpPr>
          <p:cNvPr id="5" name="Rectangle 4"/>
          <p:cNvSpPr/>
          <p:nvPr/>
        </p:nvSpPr>
        <p:spPr>
          <a:xfrm>
            <a:off x="533400" y="838200"/>
            <a:ext cx="8077200" cy="3581400"/>
          </a:xfrm>
          <a:prstGeom prst="rect">
            <a:avLst/>
          </a:prstGeom>
          <a:solidFill>
            <a:schemeClr val="tx1"/>
          </a:solidFill>
          <a:ln w="76200">
            <a:solidFill>
              <a:srgbClr val="A70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904" y="1676400"/>
            <a:ext cx="3752193" cy="2133600"/>
          </a:xfrm>
          <a:prstGeom prst="rect">
            <a:avLst/>
          </a:prstGeom>
        </p:spPr>
      </p:pic>
      <p:pic>
        <p:nvPicPr>
          <p:cNvPr id="8" name="Picture 7"/>
          <p:cNvPicPr>
            <a:picLocks noChangeAspect="1"/>
          </p:cNvPicPr>
          <p:nvPr/>
        </p:nvPicPr>
        <p:blipFill>
          <a:blip r:embed="rId3"/>
          <a:stretch>
            <a:fillRect/>
          </a:stretch>
        </p:blipFill>
        <p:spPr>
          <a:xfrm>
            <a:off x="3216084" y="1466850"/>
            <a:ext cx="2711832" cy="2571750"/>
          </a:xfrm>
          <a:prstGeom prst="rect">
            <a:avLst/>
          </a:prstGeom>
        </p:spPr>
      </p:pic>
      <p:pic>
        <p:nvPicPr>
          <p:cNvPr id="9" name="Picture 8"/>
          <p:cNvPicPr>
            <a:picLocks noChangeAspect="1"/>
          </p:cNvPicPr>
          <p:nvPr/>
        </p:nvPicPr>
        <p:blipFill>
          <a:blip r:embed="rId4"/>
          <a:stretch>
            <a:fillRect/>
          </a:stretch>
        </p:blipFill>
        <p:spPr>
          <a:xfrm>
            <a:off x="1562100" y="1768321"/>
            <a:ext cx="6019800" cy="1889279"/>
          </a:xfrm>
          <a:prstGeom prst="rect">
            <a:avLst/>
          </a:prstGeom>
        </p:spPr>
      </p:pic>
    </p:spTree>
    <p:extLst>
      <p:ext uri="{BB962C8B-B14F-4D97-AF65-F5344CB8AC3E}">
        <p14:creationId xmlns:p14="http://schemas.microsoft.com/office/powerpoint/2010/main" val="42196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8" fill="hold">
                            <p:stCondLst>
                              <p:cond delay="2500"/>
                            </p:stCondLst>
                            <p:childTnLst>
                              <p:par>
                                <p:cTn id="9" presetID="21" presetClass="entr" presetSubtype="2"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heel(2)">
                                      <p:cBhvr>
                                        <p:cTn id="11"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12" fill="hold">
                            <p:stCondLst>
                              <p:cond delay="4500"/>
                            </p:stCondLst>
                            <p:childTnLst>
                              <p:par>
                                <p:cTn id="13" presetID="22" presetClass="entr" presetSubtype="8"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6500"/>
                            </p:stCondLst>
                            <p:childTnLst>
                              <p:par>
                                <p:cTn id="17" presetID="31" presetClass="exit" presetSubtype="0" fill="hold" grpId="0" nodeType="afterEffect">
                                  <p:stCondLst>
                                    <p:cond delay="1000"/>
                                  </p:stCondLst>
                                  <p:childTnLst>
                                    <p:anim calcmode="lin" valueType="num">
                                      <p:cBhvr>
                                        <p:cTn id="18" dur="1000"/>
                                        <p:tgtEl>
                                          <p:spTgt spid="5"/>
                                        </p:tgtEl>
                                        <p:attrNameLst>
                                          <p:attrName>ppt_w</p:attrName>
                                        </p:attrNameLst>
                                      </p:cBhvr>
                                      <p:tavLst>
                                        <p:tav tm="0">
                                          <p:val>
                                            <p:strVal val="ppt_w"/>
                                          </p:val>
                                        </p:tav>
                                        <p:tav tm="100000">
                                          <p:val>
                                            <p:fltVal val="0"/>
                                          </p:val>
                                        </p:tav>
                                      </p:tavLst>
                                    </p:anim>
                                    <p:anim calcmode="lin" valueType="num">
                                      <p:cBhvr>
                                        <p:cTn id="19" dur="1000"/>
                                        <p:tgtEl>
                                          <p:spTgt spid="5"/>
                                        </p:tgtEl>
                                        <p:attrNameLst>
                                          <p:attrName>ppt_h</p:attrName>
                                        </p:attrNameLst>
                                      </p:cBhvr>
                                      <p:tavLst>
                                        <p:tav tm="0">
                                          <p:val>
                                            <p:strVal val="ppt_h"/>
                                          </p:val>
                                        </p:tav>
                                        <p:tav tm="100000">
                                          <p:val>
                                            <p:fltVal val="0"/>
                                          </p:val>
                                        </p:tav>
                                      </p:tavLst>
                                    </p:anim>
                                    <p:anim calcmode="lin" valueType="num">
                                      <p:cBhvr>
                                        <p:cTn id="20" dur="1000"/>
                                        <p:tgtEl>
                                          <p:spTgt spid="5"/>
                                        </p:tgtEl>
                                        <p:attrNameLst>
                                          <p:attrName>style.rotation</p:attrName>
                                        </p:attrNameLst>
                                      </p:cBhvr>
                                      <p:tavLst>
                                        <p:tav tm="0">
                                          <p:val>
                                            <p:fltVal val="0"/>
                                          </p:val>
                                        </p:tav>
                                        <p:tav tm="100000">
                                          <p:val>
                                            <p:fltVal val="90"/>
                                          </p:val>
                                        </p:tav>
                                      </p:tavLst>
                                    </p:anim>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Magic Box</a:t>
            </a:r>
            <a:endParaRPr lang="en-US" dirty="0"/>
          </a:p>
        </p:txBody>
      </p:sp>
      <p:sp>
        <p:nvSpPr>
          <p:cNvPr id="3" name="Content Placeholder 2"/>
          <p:cNvSpPr>
            <a:spLocks noGrp="1"/>
          </p:cNvSpPr>
          <p:nvPr>
            <p:ph idx="1"/>
          </p:nvPr>
        </p:nvSpPr>
        <p:spPr>
          <a:xfrm>
            <a:off x="609600" y="1219200"/>
            <a:ext cx="8001000" cy="5181600"/>
          </a:xfrm>
        </p:spPr>
        <p:txBody>
          <a:bodyPr/>
          <a:lstStyle/>
          <a:p>
            <a:r>
              <a:rPr lang="en-US" dirty="0">
                <a:solidFill>
                  <a:srgbClr val="9999FF"/>
                </a:solidFill>
              </a:rPr>
              <a:t>At least 14 people have been killed in southern Sri Lanka, police say. The telecoms minister was among about 35 injured in the blast site at the town of </a:t>
            </a:r>
            <a:r>
              <a:rPr lang="en-US" dirty="0" err="1">
                <a:solidFill>
                  <a:srgbClr val="9999FF"/>
                </a:solidFill>
              </a:rPr>
              <a:t>Akuressa</a:t>
            </a:r>
            <a:r>
              <a:rPr lang="en-US" dirty="0">
                <a:solidFill>
                  <a:srgbClr val="9999FF"/>
                </a:solidFill>
              </a:rPr>
              <a:t>, 160km (100 miles) south of the </a:t>
            </a:r>
            <a:r>
              <a:rPr lang="en-US" dirty="0" smtClean="0">
                <a:solidFill>
                  <a:srgbClr val="9999FF"/>
                </a:solidFill>
              </a:rPr>
              <a:t>capital</a:t>
            </a:r>
            <a:r>
              <a:rPr lang="en-US" dirty="0">
                <a:solidFill>
                  <a:srgbClr val="9999FF"/>
                </a:solidFill>
              </a:rPr>
              <a:t>, Colombo. Government officials were attending a function at a mosque to celebrate an Islamic holiday at the time. </a:t>
            </a:r>
            <a:r>
              <a:rPr lang="en-US" dirty="0" smtClean="0">
                <a:solidFill>
                  <a:srgbClr val="9999FF"/>
                </a:solidFill>
              </a:rPr>
              <a:t> The </a:t>
            </a:r>
            <a:r>
              <a:rPr lang="en-US" dirty="0">
                <a:solidFill>
                  <a:srgbClr val="9999FF"/>
                </a:solidFill>
              </a:rPr>
              <a:t>minister said later that the suicide attack was carried out </a:t>
            </a:r>
            <a:r>
              <a:rPr lang="en-US" dirty="0" smtClean="0">
                <a:solidFill>
                  <a:srgbClr val="9999FF"/>
                </a:solidFill>
              </a:rPr>
              <a:t>by</a:t>
            </a:r>
          </a:p>
          <a:p>
            <a:r>
              <a:rPr lang="en-US" dirty="0" smtClean="0"/>
              <a:t>A lot of “magic boxes” are needed to address NLU.</a:t>
            </a:r>
          </a:p>
          <a:p>
            <a:pPr lvl="1"/>
            <a:r>
              <a:rPr lang="en-US" dirty="0" smtClean="0"/>
              <a:t>Induced different </a:t>
            </a:r>
            <a:r>
              <a:rPr lang="en-US" b="1" dirty="0" smtClean="0"/>
              <a:t>ways</a:t>
            </a:r>
            <a:r>
              <a:rPr lang="en-US" dirty="0" smtClean="0"/>
              <a:t>, at different </a:t>
            </a:r>
            <a:r>
              <a:rPr lang="en-US" b="1" dirty="0" smtClean="0"/>
              <a:t>times, </a:t>
            </a:r>
            <a:r>
              <a:rPr lang="en-US" dirty="0" smtClean="0"/>
              <a:t>using different resources</a:t>
            </a:r>
          </a:p>
          <a:p>
            <a:pPr lvl="1"/>
            <a:r>
              <a:rPr lang="en-US" dirty="0" smtClean="0"/>
              <a:t>Some via learning from examples, some by being told </a:t>
            </a:r>
            <a:r>
              <a:rPr lang="en-US" dirty="0" err="1" smtClean="0"/>
              <a:t>decleartively</a:t>
            </a:r>
            <a:r>
              <a:rPr lang="en-US" dirty="0" smtClean="0"/>
              <a:t>, by being read, or inferred. </a:t>
            </a:r>
          </a:p>
          <a:p>
            <a:r>
              <a:rPr lang="en-US" dirty="0" smtClean="0"/>
              <a:t>Not everything is an input-output problem</a:t>
            </a:r>
          </a:p>
          <a:p>
            <a:pPr lvl="1"/>
            <a:r>
              <a:rPr lang="en-US" dirty="0" smtClean="0"/>
              <a:t>And there is a need to </a:t>
            </a:r>
            <a:r>
              <a:rPr lang="en-US" b="1" dirty="0" smtClean="0"/>
              <a:t>reason</a:t>
            </a:r>
            <a:r>
              <a:rPr lang="en-US" dirty="0" smtClean="0"/>
              <a:t> over the “boxes”</a:t>
            </a:r>
            <a:endParaRPr lang="en-US" dirty="0"/>
          </a:p>
        </p:txBody>
      </p:sp>
    </p:spTree>
    <p:extLst>
      <p:ext uri="{BB962C8B-B14F-4D97-AF65-F5344CB8AC3E}">
        <p14:creationId xmlns:p14="http://schemas.microsoft.com/office/powerpoint/2010/main" val="1488551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Roth-Penn-1">
  <a:themeElements>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icra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cra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cra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cra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cra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cra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cra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21064</TotalTime>
  <Words>7241</Words>
  <Application>Microsoft Office PowerPoint</Application>
  <PresentationFormat>On-screen Show (4:3)</PresentationFormat>
  <Paragraphs>987</Paragraphs>
  <Slides>56</Slides>
  <Notes>32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56</vt:i4>
      </vt:variant>
    </vt:vector>
  </HeadingPairs>
  <TitlesOfParts>
    <vt:vector size="74" baseType="lpstr">
      <vt:lpstr>Aharoni</vt:lpstr>
      <vt:lpstr>Arial Unicode MS</vt:lpstr>
      <vt:lpstr>cmmi10</vt:lpstr>
      <vt:lpstr>cmsy10</vt:lpstr>
      <vt:lpstr>Courier</vt:lpstr>
      <vt:lpstr>宋体</vt:lpstr>
      <vt:lpstr>Arial</vt:lpstr>
      <vt:lpstr>Arial Rounded MT Bold</vt:lpstr>
      <vt:lpstr>Calibri</vt:lpstr>
      <vt:lpstr>Cambria Math</vt:lpstr>
      <vt:lpstr>Candara</vt:lpstr>
      <vt:lpstr>Georgia</vt:lpstr>
      <vt:lpstr>Symbol</vt:lpstr>
      <vt:lpstr>Tahoma</vt:lpstr>
      <vt:lpstr>Tempus Sans ITC</vt:lpstr>
      <vt:lpstr>Times New Roman</vt:lpstr>
      <vt:lpstr>Wingdings</vt:lpstr>
      <vt:lpstr>Roth-Penn-1</vt:lpstr>
      <vt:lpstr>The Necessity of Learning and Reasoning A Natural Language Understanding Perspective </vt:lpstr>
      <vt:lpstr>Thanks</vt:lpstr>
      <vt:lpstr>What a Wonderful (Wond-r-Fall) World </vt:lpstr>
      <vt:lpstr>What’s Important</vt:lpstr>
      <vt:lpstr>Natural Language Understanding</vt:lpstr>
      <vt:lpstr>No Magic Box</vt:lpstr>
      <vt:lpstr>No Magic Box</vt:lpstr>
      <vt:lpstr>No Magic Box</vt:lpstr>
      <vt:lpstr>No Magic Box</vt:lpstr>
      <vt:lpstr>A Story </vt:lpstr>
      <vt:lpstr>Natural Language Understanding</vt:lpstr>
      <vt:lpstr>A Biased View of Common Sense Reasoning</vt:lpstr>
      <vt:lpstr>Learning to Reason</vt:lpstr>
      <vt:lpstr>John McCarthy on Natural Language Understanding</vt:lpstr>
      <vt:lpstr>A New York Times Story</vt:lpstr>
      <vt:lpstr>A New York Times Story (Cont.)</vt:lpstr>
      <vt:lpstr>New York Times Story: Questions</vt:lpstr>
      <vt:lpstr>McCarthy’s Challenges</vt:lpstr>
      <vt:lpstr>A Biased View of Common Sense Reasoning</vt:lpstr>
      <vt:lpstr>Why is it Difficult?</vt:lpstr>
      <vt:lpstr>Ambiguity </vt:lpstr>
      <vt:lpstr>Variability in Natural Language Expressions</vt:lpstr>
      <vt:lpstr>What’s Important?</vt:lpstr>
      <vt:lpstr>Natural Language Understanding</vt:lpstr>
      <vt:lpstr>Joint Inference with General Constraint StructureEntities and Relations </vt:lpstr>
      <vt:lpstr>Constrained Conditional Models</vt:lpstr>
      <vt:lpstr>Shallow Semantic Parsing (Extended Semantic Role Labeling)</vt:lpstr>
      <vt:lpstr>Computational Challenges</vt:lpstr>
      <vt:lpstr>Coherency in Semantic Role Labeling</vt:lpstr>
      <vt:lpstr>Enforce Coherence via Joint inference (CCMs)</vt:lpstr>
      <vt:lpstr>Reasoning for Using Complex Models without Joint Supervision </vt:lpstr>
      <vt:lpstr>Wikification: The Reference Problem </vt:lpstr>
      <vt:lpstr>Learning and Inference Formulation</vt:lpstr>
      <vt:lpstr>What’s Important?</vt:lpstr>
      <vt:lpstr>Inducing Semantics </vt:lpstr>
      <vt:lpstr>Text Categorization</vt:lpstr>
      <vt:lpstr>Categorization without Labeled Data [AAAI’08, AAAI’14, IJCAI’16]</vt:lpstr>
      <vt:lpstr>Text Representation</vt:lpstr>
      <vt:lpstr>Incidental Supervision Signals</vt:lpstr>
      <vt:lpstr>Incidental Supervision Signals</vt:lpstr>
      <vt:lpstr>The language-world mapping problem [BabySRL: Connor, Fisher &amp; Roth, 2012]</vt:lpstr>
      <vt:lpstr>Understanding Language Requires (some) Supervision</vt:lpstr>
      <vt:lpstr>Response Based Learning</vt:lpstr>
      <vt:lpstr>A Response based Learning Scenario</vt:lpstr>
      <vt:lpstr>Incidental Supervision &amp; Reasoning</vt:lpstr>
      <vt:lpstr>Another Challenge for Incidental Supervision</vt:lpstr>
      <vt:lpstr>What’s Important?</vt:lpstr>
      <vt:lpstr>Computational Issues</vt:lpstr>
      <vt:lpstr>Amortized Inference [Srikumar, Kundu, Chang, Upadhyay &amp; Roth’12, ‘13 ’15]</vt:lpstr>
      <vt:lpstr>Amortized ILP based Inference</vt:lpstr>
      <vt:lpstr>The Theorem Must Fire a Lot </vt:lpstr>
      <vt:lpstr>An Important Application: Information Trustworthiness </vt:lpstr>
      <vt:lpstr>Distributed Trust</vt:lpstr>
      <vt:lpstr>Medical Domain: Many support groups &amp; medical forums</vt:lpstr>
      <vt:lpstr>Trustworthiness [Pasternack &amp; Roth 10-14; Vydiswaran et. al ‘11-15] </vt:lpstr>
      <vt:lpstr>Summary</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IJCAI 2017</dc:title>
  <dc:subject>Reasoning and Learning</dc:subject>
  <dc:creator>Dan Roth</dc:creator>
  <cp:lastModifiedBy>Roth, Dan</cp:lastModifiedBy>
  <cp:revision>238</cp:revision>
  <dcterms:created xsi:type="dcterms:W3CDTF">2004-04-23T00:06:24Z</dcterms:created>
  <dcterms:modified xsi:type="dcterms:W3CDTF">2018-02-18T19:45:45Z</dcterms:modified>
</cp:coreProperties>
</file>